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29"/>
  </p:notesMasterIdLst>
  <p:sldIdLst>
    <p:sldId id="256" r:id="rId2"/>
    <p:sldId id="291" r:id="rId3"/>
    <p:sldId id="258" r:id="rId4"/>
    <p:sldId id="257" r:id="rId5"/>
    <p:sldId id="261" r:id="rId6"/>
    <p:sldId id="341" r:id="rId7"/>
    <p:sldId id="290" r:id="rId8"/>
    <p:sldId id="295" r:id="rId9"/>
    <p:sldId id="259" r:id="rId10"/>
    <p:sldId id="260" r:id="rId11"/>
    <p:sldId id="296" r:id="rId12"/>
    <p:sldId id="276" r:id="rId13"/>
    <p:sldId id="278" r:id="rId14"/>
    <p:sldId id="297" r:id="rId15"/>
    <p:sldId id="280" r:id="rId16"/>
    <p:sldId id="286" r:id="rId17"/>
    <p:sldId id="298" r:id="rId18"/>
    <p:sldId id="281" r:id="rId19"/>
    <p:sldId id="287" r:id="rId20"/>
    <p:sldId id="282" r:id="rId21"/>
    <p:sldId id="342" r:id="rId22"/>
    <p:sldId id="299" r:id="rId23"/>
    <p:sldId id="300" r:id="rId24"/>
    <p:sldId id="270" r:id="rId25"/>
    <p:sldId id="301" r:id="rId26"/>
    <p:sldId id="284" r:id="rId27"/>
    <p:sldId id="340"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85" autoAdjust="0"/>
    <p:restoredTop sz="85907" autoAdjust="0"/>
  </p:normalViewPr>
  <p:slideViewPr>
    <p:cSldViewPr snapToGrid="0">
      <p:cViewPr varScale="1">
        <p:scale>
          <a:sx n="98" d="100"/>
          <a:sy n="98" d="100"/>
        </p:scale>
        <p:origin x="1638" y="78"/>
      </p:cViewPr>
      <p:guideLst/>
    </p:cSldViewPr>
  </p:slideViewPr>
  <p:notesTextViewPr>
    <p:cViewPr>
      <p:scale>
        <a:sx n="1" d="1"/>
        <a:sy n="1" d="1"/>
      </p:scale>
      <p:origin x="0" y="0"/>
    </p:cViewPr>
  </p:notesTextViewPr>
  <p:sorterViewPr>
    <p:cViewPr>
      <p:scale>
        <a:sx n="100" d="100"/>
        <a:sy n="100" d="100"/>
      </p:scale>
      <p:origin x="0" y="-270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F1453-0EC6-4C2E-9AAD-7F95003EC58B}" type="datetimeFigureOut">
              <a:rPr lang="en-US" smtClean="0"/>
              <a:t>3/21/2023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B2652-9854-416A-9FB1-E2C910324286}" type="slidenum">
              <a:rPr lang="en-US" smtClean="0"/>
              <a:t>‹#›</a:t>
            </a:fld>
            <a:endParaRPr lang="en-US"/>
          </a:p>
        </p:txBody>
      </p:sp>
    </p:spTree>
    <p:extLst>
      <p:ext uri="{BB962C8B-B14F-4D97-AF65-F5344CB8AC3E}">
        <p14:creationId xmlns:p14="http://schemas.microsoft.com/office/powerpoint/2010/main" val="2749770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QWRA includes non-ecological values, such as infrastructure, rec,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FB2652-9854-416A-9FB1-E2C910324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795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B2652-9854-416A-9FB1-E2C910324286}" type="slidenum">
              <a:rPr lang="en-US" smtClean="0"/>
              <a:t>16</a:t>
            </a:fld>
            <a:endParaRPr lang="en-US"/>
          </a:p>
        </p:txBody>
      </p:sp>
    </p:spTree>
    <p:extLst>
      <p:ext uri="{BB962C8B-B14F-4D97-AF65-F5344CB8AC3E}">
        <p14:creationId xmlns:p14="http://schemas.microsoft.com/office/powerpoint/2010/main" val="1903282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B2652-9854-416A-9FB1-E2C910324286}" type="slidenum">
              <a:rPr lang="en-US" smtClean="0"/>
              <a:t>19</a:t>
            </a:fld>
            <a:endParaRPr lang="en-US"/>
          </a:p>
        </p:txBody>
      </p:sp>
    </p:spTree>
    <p:extLst>
      <p:ext uri="{BB962C8B-B14F-4D97-AF65-F5344CB8AC3E}">
        <p14:creationId xmlns:p14="http://schemas.microsoft.com/office/powerpoint/2010/main" val="3258518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The QWRA includes non-ecological values, such as infrastructure, rec, etc.</a:t>
            </a:r>
          </a:p>
        </p:txBody>
      </p:sp>
      <p:sp>
        <p:nvSpPr>
          <p:cNvPr id="4" name="Slide Number Placeholder 3"/>
          <p:cNvSpPr>
            <a:spLocks noGrp="1"/>
          </p:cNvSpPr>
          <p:nvPr>
            <p:ph type="sldNum" sz="quarter" idx="5"/>
          </p:nvPr>
        </p:nvSpPr>
        <p:spPr/>
        <p:txBody>
          <a:bodyPr/>
          <a:lstStyle/>
          <a:p>
            <a:fld id="{61FB2652-9854-416A-9FB1-E2C910324286}" type="slidenum">
              <a:rPr lang="en-US" smtClean="0"/>
              <a:t>3</a:t>
            </a:fld>
            <a:endParaRPr lang="en-US"/>
          </a:p>
        </p:txBody>
      </p:sp>
    </p:spTree>
    <p:extLst>
      <p:ext uri="{BB962C8B-B14F-4D97-AF65-F5344CB8AC3E}">
        <p14:creationId xmlns:p14="http://schemas.microsoft.com/office/powerpoint/2010/main" val="894047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B2652-9854-416A-9FB1-E2C910324286}" type="slidenum">
              <a:rPr lang="en-US" smtClean="0"/>
              <a:t>4</a:t>
            </a:fld>
            <a:endParaRPr lang="en-US"/>
          </a:p>
        </p:txBody>
      </p:sp>
    </p:spTree>
    <p:extLst>
      <p:ext uri="{BB962C8B-B14F-4D97-AF65-F5344CB8AC3E}">
        <p14:creationId xmlns:p14="http://schemas.microsoft.com/office/powerpoint/2010/main" val="196707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Estimates of the rate and amount of this heat release are thus important descriptors of fire behavior (Wade 2013, Rothermel and Deeming 1980), so two measures of energy were used and are described below.</a:t>
            </a:r>
            <a:endParaRPr lang="en-US" sz="1100" b="1" dirty="0">
              <a:solidFill>
                <a:srgbClr val="FFFF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1FB2652-9854-416A-9FB1-E2C910324286}" type="slidenum">
              <a:rPr lang="en-US" smtClean="0"/>
              <a:t>5</a:t>
            </a:fld>
            <a:endParaRPr lang="en-US"/>
          </a:p>
        </p:txBody>
      </p:sp>
    </p:spTree>
    <p:extLst>
      <p:ext uri="{BB962C8B-B14F-4D97-AF65-F5344CB8AC3E}">
        <p14:creationId xmlns:p14="http://schemas.microsoft.com/office/powerpoint/2010/main" val="1743160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RAVG, fire history, SBS, INREV, imagery…</a:t>
            </a:r>
          </a:p>
        </p:txBody>
      </p:sp>
      <p:sp>
        <p:nvSpPr>
          <p:cNvPr id="4" name="Slide Number Placeholder 3"/>
          <p:cNvSpPr>
            <a:spLocks noGrp="1"/>
          </p:cNvSpPr>
          <p:nvPr>
            <p:ph type="sldNum" sz="quarter" idx="5"/>
          </p:nvPr>
        </p:nvSpPr>
        <p:spPr/>
        <p:txBody>
          <a:bodyPr/>
          <a:lstStyle/>
          <a:p>
            <a:fld id="{61FB2652-9854-416A-9FB1-E2C910324286}" type="slidenum">
              <a:rPr lang="en-US" smtClean="0"/>
              <a:t>7</a:t>
            </a:fld>
            <a:endParaRPr lang="en-US"/>
          </a:p>
        </p:txBody>
      </p:sp>
    </p:spTree>
    <p:extLst>
      <p:ext uri="{BB962C8B-B14F-4D97-AF65-F5344CB8AC3E}">
        <p14:creationId xmlns:p14="http://schemas.microsoft.com/office/powerpoint/2010/main" val="2086482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RAVG, fire history, SBS, INREV, imagery…</a:t>
            </a:r>
          </a:p>
        </p:txBody>
      </p:sp>
      <p:sp>
        <p:nvSpPr>
          <p:cNvPr id="4" name="Slide Number Placeholder 3"/>
          <p:cNvSpPr>
            <a:spLocks noGrp="1"/>
          </p:cNvSpPr>
          <p:nvPr>
            <p:ph type="sldNum" sz="quarter" idx="5"/>
          </p:nvPr>
        </p:nvSpPr>
        <p:spPr/>
        <p:txBody>
          <a:bodyPr/>
          <a:lstStyle/>
          <a:p>
            <a:fld id="{61FB2652-9854-416A-9FB1-E2C910324286}" type="slidenum">
              <a:rPr lang="en-US" smtClean="0"/>
              <a:t>8</a:t>
            </a:fld>
            <a:endParaRPr lang="en-US"/>
          </a:p>
        </p:txBody>
      </p:sp>
    </p:spTree>
    <p:extLst>
      <p:ext uri="{BB962C8B-B14F-4D97-AF65-F5344CB8AC3E}">
        <p14:creationId xmlns:p14="http://schemas.microsoft.com/office/powerpoint/2010/main" val="2341860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B2652-9854-416A-9FB1-E2C910324286}" type="slidenum">
              <a:rPr lang="en-US" smtClean="0"/>
              <a:t>11</a:t>
            </a:fld>
            <a:endParaRPr lang="en-US"/>
          </a:p>
        </p:txBody>
      </p:sp>
    </p:spTree>
    <p:extLst>
      <p:ext uri="{BB962C8B-B14F-4D97-AF65-F5344CB8AC3E}">
        <p14:creationId xmlns:p14="http://schemas.microsoft.com/office/powerpoint/2010/main" val="1370778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FB2652-9854-416A-9FB1-E2C910324286}" type="slidenum">
              <a:rPr lang="en-US" smtClean="0"/>
              <a:t>13</a:t>
            </a:fld>
            <a:endParaRPr lang="en-US"/>
          </a:p>
        </p:txBody>
      </p:sp>
    </p:spTree>
    <p:extLst>
      <p:ext uri="{BB962C8B-B14F-4D97-AF65-F5344CB8AC3E}">
        <p14:creationId xmlns:p14="http://schemas.microsoft.com/office/powerpoint/2010/main" val="1255734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FB2652-9854-416A-9FB1-E2C9103242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538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1448CA-B349-47D0-A5FB-215B8893AE0B}"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308558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1448CA-B349-47D0-A5FB-215B8893AE0B}"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364816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1448CA-B349-47D0-A5FB-215B8893AE0B}"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2230938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1448CA-B349-47D0-A5FB-215B8893AE0B}"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314230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1448CA-B349-47D0-A5FB-215B8893AE0B}"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365694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1448CA-B349-47D0-A5FB-215B8893AE0B}"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9455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1448CA-B349-47D0-A5FB-215B8893AE0B}"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1621419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1448CA-B349-47D0-A5FB-215B8893AE0B}"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156086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448CA-B349-47D0-A5FB-215B8893AE0B}"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2581953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1448CA-B349-47D0-A5FB-215B8893AE0B}"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402647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1448CA-B349-47D0-A5FB-215B8893AE0B}"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DF12CE-8669-48BE-A722-9AB3D35641DA}" type="slidenum">
              <a:rPr lang="en-US" smtClean="0"/>
              <a:t>‹#›</a:t>
            </a:fld>
            <a:endParaRPr lang="en-US"/>
          </a:p>
        </p:txBody>
      </p:sp>
    </p:spTree>
    <p:extLst>
      <p:ext uri="{BB962C8B-B14F-4D97-AF65-F5344CB8AC3E}">
        <p14:creationId xmlns:p14="http://schemas.microsoft.com/office/powerpoint/2010/main" val="1080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448CA-B349-47D0-A5FB-215B8893AE0B}" type="datetimeFigureOut">
              <a:rPr lang="en-US" smtClean="0"/>
              <a:t>3/21/2023</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F12CE-8669-48BE-A722-9AB3D35641DA}" type="slidenum">
              <a:rPr lang="en-US" smtClean="0"/>
              <a:t>‹#›</a:t>
            </a:fld>
            <a:endParaRPr lang="en-US"/>
          </a:p>
        </p:txBody>
      </p:sp>
    </p:spTree>
    <p:extLst>
      <p:ext uri="{BB962C8B-B14F-4D97-AF65-F5344CB8AC3E}">
        <p14:creationId xmlns:p14="http://schemas.microsoft.com/office/powerpoint/2010/main" val="39698249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23.jpg"/><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17.jpg"/><Relationship Id="rId4" Type="http://schemas.openxmlformats.org/officeDocument/2006/relationships/image" Target="../media/image19.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jp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1984C-B881-A1A4-CCB9-0A89BA125B23}"/>
              </a:ext>
            </a:extLst>
          </p:cNvPr>
          <p:cNvSpPr>
            <a:spLocks noGrp="1"/>
          </p:cNvSpPr>
          <p:nvPr>
            <p:ph type="ctrTitle"/>
          </p:nvPr>
        </p:nvSpPr>
        <p:spPr>
          <a:xfrm>
            <a:off x="685800" y="406400"/>
            <a:ext cx="7772400" cy="2387600"/>
          </a:xfrm>
        </p:spPr>
        <p:txBody>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 Hazard Index</a:t>
            </a:r>
            <a:b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Version 3.0</a:t>
            </a:r>
          </a:p>
        </p:txBody>
      </p:sp>
      <p:sp>
        <p:nvSpPr>
          <p:cNvPr id="3" name="Subtitle 2">
            <a:extLst>
              <a:ext uri="{FF2B5EF4-FFF2-40B4-BE49-F238E27FC236}">
                <a16:creationId xmlns:a16="http://schemas.microsoft.com/office/drawing/2014/main" id="{493F6CEB-F6CB-AF6D-AA4B-0943AC25D8BB}"/>
              </a:ext>
            </a:extLst>
          </p:cNvPr>
          <p:cNvSpPr>
            <a:spLocks noGrp="1"/>
          </p:cNvSpPr>
          <p:nvPr>
            <p:ph type="subTitle" idx="1"/>
          </p:nvPr>
        </p:nvSpPr>
        <p:spPr/>
        <p:txBody>
          <a:bodyPr>
            <a:normAutofit fontScale="92500" lnSpcReduction="10000"/>
          </a:bodyPr>
          <a:lstStyle/>
          <a:p>
            <a:r>
              <a:rPr lang="en-US"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An easily updatable index to spatially classify the ecological vulnerability to wildland fire</a:t>
            </a:r>
          </a:p>
          <a:p>
            <a:r>
              <a:rPr lang="en-US"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The Fire Hazard Index is not intended to identify risks to infrastructure, structures, cultural sites, recreation values, WUI, or other non-ecological values</a:t>
            </a:r>
          </a:p>
          <a:p>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44425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
            <a:ext cx="9144000" cy="864524"/>
          </a:xfrm>
          <a:noFill/>
        </p:spPr>
        <p:txBody>
          <a:bodyPr/>
          <a:lstStyle/>
          <a:p>
            <a:r>
              <a:rPr lang="en-US" b="1" dirty="0" err="1">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Crownfire</a:t>
            </a:r>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Potential</a:t>
            </a:r>
          </a:p>
        </p:txBody>
      </p:sp>
      <p:sp>
        <p:nvSpPr>
          <p:cNvPr id="3" name="Content Placeholder 2">
            <a:extLst>
              <a:ext uri="{FF2B5EF4-FFF2-40B4-BE49-F238E27FC236}">
                <a16:creationId xmlns:a16="http://schemas.microsoft.com/office/drawing/2014/main" id="{1568C9F9-0A29-684E-2CA3-2CF088BE2E2F}"/>
              </a:ext>
            </a:extLst>
          </p:cNvPr>
          <p:cNvSpPr>
            <a:spLocks noGrp="1"/>
          </p:cNvSpPr>
          <p:nvPr>
            <p:ph idx="1"/>
          </p:nvPr>
        </p:nvSpPr>
        <p:spPr>
          <a:xfrm>
            <a:off x="0" y="1278296"/>
            <a:ext cx="9144000" cy="5579705"/>
          </a:xfrm>
          <a:solidFill>
            <a:schemeClr val="tx1">
              <a:alpha val="46000"/>
            </a:schemeClr>
          </a:solidFill>
        </p:spPr>
        <p:txBody>
          <a:bodyPr>
            <a:normAutofit/>
          </a:bodyPr>
          <a:lstStyle/>
          <a:p>
            <a:pPr marL="0" indent="0">
              <a:lnSpc>
                <a:spcPct val="107000"/>
              </a:lnSpc>
              <a:spcBef>
                <a:spcPts val="0"/>
              </a:spcBef>
              <a:spcAft>
                <a:spcPts val="800"/>
              </a:spcAft>
              <a:buNone/>
            </a:pPr>
            <a:r>
              <a:rPr lang="en-US" sz="1800" b="1"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Crownfire</a:t>
            </a: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 when a fire burns in the crowns of trees and/or the canopies of stands of trees or shrubs</a:t>
            </a:r>
          </a:p>
          <a:p>
            <a:pPr marL="0" indent="0">
              <a:spcBef>
                <a:spcPts val="200"/>
              </a:spcBef>
              <a:buNone/>
            </a:pPr>
            <a:r>
              <a:rPr lang="en-US" sz="1800" u="sng"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Active</a:t>
            </a: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Crownfire:</a:t>
            </a:r>
          </a:p>
          <a:p>
            <a:pPr>
              <a:spcBef>
                <a:spcPts val="200"/>
              </a:spcBef>
            </a:pP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Causes 100% mortality in conifers on the Tonto NF (except for Alligator Juniper (</a:t>
            </a:r>
            <a:r>
              <a:rPr lang="en-US" sz="1800" i="1"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Juniper </a:t>
            </a:r>
            <a:r>
              <a:rPr lang="en-US" sz="1800" i="1" dirty="0" err="1">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depeanna</a:t>
            </a: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and Chihuahua Pine (</a:t>
            </a:r>
            <a:r>
              <a:rPr lang="en-US" sz="1800" i="1"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Pinus </a:t>
            </a:r>
            <a:r>
              <a:rPr lang="en-US" sz="1800" i="1" dirty="0" err="1">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leiophylla</a:t>
            </a: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a:t>
            </a:r>
          </a:p>
          <a:p>
            <a:pPr>
              <a:spcBef>
                <a:spcPts val="200"/>
              </a:spcBef>
            </a:pP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Difficult to control since direct attack is not possible, and spotting is common</a:t>
            </a:r>
          </a:p>
          <a:p>
            <a:pPr>
              <a:spcBef>
                <a:spcPts val="200"/>
              </a:spcBef>
            </a:pP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Doesn’t always result in high soil burn severity, but removes most canopy cover</a:t>
            </a:r>
          </a:p>
          <a:p>
            <a:pPr marL="0" indent="0">
              <a:spcBef>
                <a:spcPts val="200"/>
              </a:spcBef>
              <a:buNone/>
            </a:pPr>
            <a:endPar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endParaRPr>
          </a:p>
          <a:p>
            <a:pPr marL="0" indent="0">
              <a:spcBef>
                <a:spcPts val="200"/>
              </a:spcBef>
              <a:buNone/>
            </a:pPr>
            <a:r>
              <a:rPr lang="en-US" sz="1800" u="sng"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Passive</a:t>
            </a: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 Crownfire:</a:t>
            </a:r>
          </a:p>
          <a:p>
            <a:pPr>
              <a:lnSpc>
                <a:spcPct val="107000"/>
              </a:lnSpc>
              <a:spcBef>
                <a:spcPts val="0"/>
              </a:spcBef>
              <a:spcAft>
                <a:spcPts val="800"/>
              </a:spcAft>
            </a:pP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At some level is a normal part of the fire ecology in most forested and woodland ecosystems</a:t>
            </a:r>
          </a:p>
          <a:p>
            <a:pPr>
              <a:lnSpc>
                <a:spcPct val="107000"/>
              </a:lnSpc>
              <a:spcBef>
                <a:spcPts val="0"/>
              </a:spcBef>
              <a:spcAft>
                <a:spcPts val="800"/>
              </a:spcAft>
            </a:pP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In proximity to active crownfire, or if there are large areas with potential, small wind shifts may cause it to transition to active crownfire or result in spotting, effectively increasing ROS and fire intensity. (SIZE MATTERS!)</a:t>
            </a:r>
          </a:p>
          <a:p>
            <a:pPr>
              <a:lnSpc>
                <a:spcPct val="107000"/>
              </a:lnSpc>
              <a:spcBef>
                <a:spcPts val="0"/>
              </a:spcBef>
              <a:spcAft>
                <a:spcPts val="800"/>
              </a:spcAft>
            </a:pPr>
            <a:r>
              <a:rPr lang="en-US" sz="1800" dirty="0">
                <a:solidFill>
                  <a:schemeClr val="accent4">
                    <a:lumMod val="60000"/>
                    <a:lumOff val="40000"/>
                  </a:schemeClr>
                </a:solidFill>
                <a:latin typeface="Cambria" panose="02040503050406030204" pitchFamily="18" charset="0"/>
                <a:ea typeface="Cambria" panose="02040503050406030204" pitchFamily="18" charset="0"/>
                <a:cs typeface="Times New Roman" panose="02020603050405020304" pitchFamily="18" charset="0"/>
              </a:rPr>
              <a:t>The level of concern for passive crownfire is directly related to the size and continuity of the area.</a:t>
            </a:r>
          </a:p>
          <a:p>
            <a:endParaRPr lang="en-US" dirty="0"/>
          </a:p>
        </p:txBody>
      </p:sp>
    </p:spTree>
    <p:extLst>
      <p:ext uri="{BB962C8B-B14F-4D97-AF65-F5344CB8AC3E}">
        <p14:creationId xmlns:p14="http://schemas.microsoft.com/office/powerpoint/2010/main" val="5270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
            <a:ext cx="9144000" cy="718098"/>
          </a:xfrm>
          <a:noFill/>
        </p:spPr>
        <p:txBody>
          <a:bodyPr/>
          <a:lstStyle/>
          <a:p>
            <a:r>
              <a:rPr lang="en-US" b="1" dirty="0" err="1">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Crownfire</a:t>
            </a:r>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Potential</a:t>
            </a:r>
          </a:p>
        </p:txBody>
      </p:sp>
      <p:pic>
        <p:nvPicPr>
          <p:cNvPr id="7" name="Picture 6" descr="Map&#10;&#10;Description automatically generated">
            <a:extLst>
              <a:ext uri="{FF2B5EF4-FFF2-40B4-BE49-F238E27FC236}">
                <a16:creationId xmlns:a16="http://schemas.microsoft.com/office/drawing/2014/main" id="{C23677CF-D23E-E3FD-73C6-5A485D765D21}"/>
              </a:ext>
            </a:extLst>
          </p:cNvPr>
          <p:cNvPicPr>
            <a:picLocks noChangeAspect="1"/>
          </p:cNvPicPr>
          <p:nvPr/>
        </p:nvPicPr>
        <p:blipFill rotWithShape="1">
          <a:blip r:embed="rId4">
            <a:extLst>
              <a:ext uri="{28A0092B-C50C-407E-A947-70E740481C1C}">
                <a14:useLocalDpi xmlns:a14="http://schemas.microsoft.com/office/drawing/2010/main" val="0"/>
              </a:ext>
            </a:extLst>
          </a:blip>
          <a:srcRect t="9596" b="14097"/>
          <a:stretch/>
        </p:blipFill>
        <p:spPr>
          <a:xfrm>
            <a:off x="2915729" y="718099"/>
            <a:ext cx="6228272" cy="6139902"/>
          </a:xfrm>
          <a:prstGeom prst="rect">
            <a:avLst/>
          </a:prstGeom>
        </p:spPr>
      </p:pic>
    </p:spTree>
    <p:extLst>
      <p:ext uri="{BB962C8B-B14F-4D97-AF65-F5344CB8AC3E}">
        <p14:creationId xmlns:p14="http://schemas.microsoft.com/office/powerpoint/2010/main" val="302030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2" y="1"/>
            <a:ext cx="2027903" cy="907026"/>
          </a:xfrm>
        </p:spPr>
        <p:txBody>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Inputs</a:t>
            </a:r>
          </a:p>
        </p:txBody>
      </p:sp>
      <p:sp>
        <p:nvSpPr>
          <p:cNvPr id="3" name="Content Placeholder 2">
            <a:extLst>
              <a:ext uri="{FF2B5EF4-FFF2-40B4-BE49-F238E27FC236}">
                <a16:creationId xmlns:a16="http://schemas.microsoft.com/office/drawing/2014/main" id="{23A4E593-5D65-0E5F-1FD0-BD49C1766B54}"/>
              </a:ext>
            </a:extLst>
          </p:cNvPr>
          <p:cNvSpPr>
            <a:spLocks noGrp="1"/>
          </p:cNvSpPr>
          <p:nvPr>
            <p:ph idx="1"/>
          </p:nvPr>
        </p:nvSpPr>
        <p:spPr>
          <a:xfrm>
            <a:off x="576109" y="1110328"/>
            <a:ext cx="7991782" cy="4966276"/>
          </a:xfrm>
        </p:spPr>
        <p:txBody>
          <a:bodyPr>
            <a:normAutofit/>
          </a:bodyPr>
          <a:lstStyle/>
          <a:p>
            <a:pPr marL="0" indent="0">
              <a:buNone/>
            </a:pPr>
            <a:r>
              <a:rPr lang="en-US" sz="32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Six datasets were used to identify the potential for various levels of fire severity on soil and vegetation and for fire behavior. </a:t>
            </a:r>
          </a:p>
          <a:p>
            <a:pPr marL="0" indent="0">
              <a:buNone/>
            </a:pPr>
            <a:endPar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Crownfire potential</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Heat per unit area</a:t>
            </a:r>
          </a:p>
        </p:txBody>
      </p:sp>
    </p:spTree>
    <p:extLst>
      <p:ext uri="{BB962C8B-B14F-4D97-AF65-F5344CB8AC3E}">
        <p14:creationId xmlns:p14="http://schemas.microsoft.com/office/powerpoint/2010/main" val="206144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
            <a:ext cx="9144000" cy="864524"/>
          </a:xfrm>
          <a:noFill/>
        </p:spPr>
        <p:txBody>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Heat per Unit Area (HUA)</a:t>
            </a:r>
          </a:p>
        </p:txBody>
      </p:sp>
      <p:sp>
        <p:nvSpPr>
          <p:cNvPr id="3" name="Content Placeholder 2">
            <a:extLst>
              <a:ext uri="{FF2B5EF4-FFF2-40B4-BE49-F238E27FC236}">
                <a16:creationId xmlns:a16="http://schemas.microsoft.com/office/drawing/2014/main" id="{1568C9F9-0A29-684E-2CA3-2CF088BE2E2F}"/>
              </a:ext>
            </a:extLst>
          </p:cNvPr>
          <p:cNvSpPr>
            <a:spLocks noGrp="1"/>
          </p:cNvSpPr>
          <p:nvPr>
            <p:ph idx="1"/>
          </p:nvPr>
        </p:nvSpPr>
        <p:spPr>
          <a:xfrm>
            <a:off x="0" y="1825625"/>
            <a:ext cx="9060024" cy="4351338"/>
          </a:xfrm>
          <a:solidFill>
            <a:schemeClr val="accent6">
              <a:lumMod val="50000"/>
              <a:alpha val="69000"/>
            </a:schemeClr>
          </a:solidFill>
        </p:spPr>
        <p:txBody>
          <a:bodyPr>
            <a:normAutofit/>
          </a:bodyPr>
          <a:lstStyle/>
          <a:p>
            <a:pPr marL="0" indent="0">
              <a:lnSpc>
                <a:spcPct val="107000"/>
              </a:lnSpc>
              <a:spcBef>
                <a:spcPts val="0"/>
              </a:spcBef>
              <a:spcAft>
                <a:spcPts val="800"/>
              </a:spcAft>
              <a:buNone/>
            </a:pPr>
            <a:r>
              <a:rPr lang="en-US"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Heat per unit area (hua) = a measure of the intensity of a fire that represents a portion of the total amount of heat produced on a given area.</a:t>
            </a:r>
          </a:p>
          <a:p>
            <a:pPr>
              <a:lnSpc>
                <a:spcPct val="107000"/>
              </a:lnSpc>
              <a:spcBef>
                <a:spcPts val="0"/>
              </a:spcBef>
              <a:spcAft>
                <a:spcPts val="800"/>
              </a:spcAft>
            </a:pPr>
            <a:r>
              <a:rPr lang="en-US"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Better estimate of </a:t>
            </a:r>
            <a:r>
              <a:rPr lang="en-US" i="1"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soil burn severity</a:t>
            </a:r>
            <a:r>
              <a:rPr lang="en-US"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than fireline intensity because it is the sum of the amount of heat produced by a stage of combustion</a:t>
            </a:r>
            <a:endParaRPr lang="en-US" sz="4000" dirty="0"/>
          </a:p>
          <a:p>
            <a:pPr>
              <a:lnSpc>
                <a:spcPct val="107000"/>
              </a:lnSpc>
              <a:spcBef>
                <a:spcPts val="0"/>
              </a:spcBef>
              <a:spcAft>
                <a:spcPts val="800"/>
              </a:spcAft>
            </a:pPr>
            <a:r>
              <a:rPr lang="en-US"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It is a proxy for residence time which is a critical component of fire effects</a:t>
            </a:r>
          </a:p>
        </p:txBody>
      </p:sp>
    </p:spTree>
    <p:extLst>
      <p:ext uri="{BB962C8B-B14F-4D97-AF65-F5344CB8AC3E}">
        <p14:creationId xmlns:p14="http://schemas.microsoft.com/office/powerpoint/2010/main" val="373645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3"/>
            <a:ext cx="9144000" cy="771149"/>
          </a:xfrm>
          <a:noFill/>
        </p:spPr>
        <p:txBody>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Heat per unit area (HUA)</a:t>
            </a:r>
          </a:p>
        </p:txBody>
      </p:sp>
      <p:pic>
        <p:nvPicPr>
          <p:cNvPr id="7" name="Picture 6" descr="Map&#10;&#10;Description automatically generated">
            <a:extLst>
              <a:ext uri="{FF2B5EF4-FFF2-40B4-BE49-F238E27FC236}">
                <a16:creationId xmlns:a16="http://schemas.microsoft.com/office/drawing/2014/main" id="{E4E5E111-65AC-4B96-83B1-B194FECD2E42}"/>
              </a:ext>
            </a:extLst>
          </p:cNvPr>
          <p:cNvPicPr>
            <a:picLocks noChangeAspect="1"/>
          </p:cNvPicPr>
          <p:nvPr/>
        </p:nvPicPr>
        <p:blipFill rotWithShape="1">
          <a:blip r:embed="rId4">
            <a:extLst>
              <a:ext uri="{28A0092B-C50C-407E-A947-70E740481C1C}">
                <a14:useLocalDpi xmlns:a14="http://schemas.microsoft.com/office/drawing/2010/main" val="0"/>
              </a:ext>
            </a:extLst>
          </a:blip>
          <a:srcRect t="8554"/>
          <a:stretch/>
        </p:blipFill>
        <p:spPr>
          <a:xfrm>
            <a:off x="3071006" y="710005"/>
            <a:ext cx="6072997" cy="7174541"/>
          </a:xfrm>
          <a:prstGeom prst="rect">
            <a:avLst/>
          </a:prstGeom>
        </p:spPr>
      </p:pic>
    </p:spTree>
    <p:extLst>
      <p:ext uri="{BB962C8B-B14F-4D97-AF65-F5344CB8AC3E}">
        <p14:creationId xmlns:p14="http://schemas.microsoft.com/office/powerpoint/2010/main" val="344106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2" y="1"/>
            <a:ext cx="2027903" cy="907026"/>
          </a:xfrm>
        </p:spPr>
        <p:txBody>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Inputs</a:t>
            </a:r>
          </a:p>
        </p:txBody>
      </p:sp>
      <p:sp>
        <p:nvSpPr>
          <p:cNvPr id="3" name="Content Placeholder 2">
            <a:extLst>
              <a:ext uri="{FF2B5EF4-FFF2-40B4-BE49-F238E27FC236}">
                <a16:creationId xmlns:a16="http://schemas.microsoft.com/office/drawing/2014/main" id="{23A4E593-5D65-0E5F-1FD0-BD49C1766B54}"/>
              </a:ext>
            </a:extLst>
          </p:cNvPr>
          <p:cNvSpPr>
            <a:spLocks noGrp="1"/>
          </p:cNvSpPr>
          <p:nvPr>
            <p:ph idx="1"/>
          </p:nvPr>
        </p:nvSpPr>
        <p:spPr>
          <a:xfrm>
            <a:off x="576109" y="1110328"/>
            <a:ext cx="7991782" cy="4966276"/>
          </a:xfrm>
        </p:spPr>
        <p:txBody>
          <a:bodyPr>
            <a:normAutofit/>
          </a:bodyPr>
          <a:lstStyle/>
          <a:p>
            <a:pPr marL="0" indent="0">
              <a:buNone/>
            </a:pPr>
            <a:r>
              <a:rPr lang="en-US" sz="32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Six datasets were used to identify the potential for various levels of fire severity on soil and vegetation and for fire behavior. </a:t>
            </a:r>
          </a:p>
          <a:p>
            <a:pPr marL="0" indent="0">
              <a:buNone/>
            </a:pPr>
            <a:endPar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Crownfire potential</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Heat per unit area</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Flame Length (Fireline intensity)</a:t>
            </a:r>
          </a:p>
        </p:txBody>
      </p:sp>
    </p:spTree>
    <p:extLst>
      <p:ext uri="{BB962C8B-B14F-4D97-AF65-F5344CB8AC3E}">
        <p14:creationId xmlns:p14="http://schemas.microsoft.com/office/powerpoint/2010/main" val="381674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
            <a:ext cx="9144000" cy="864524"/>
          </a:xfrm>
          <a:noFill/>
        </p:spPr>
        <p:txBody>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Flame Length (fireline intensity)</a:t>
            </a:r>
          </a:p>
        </p:txBody>
      </p:sp>
      <p:sp>
        <p:nvSpPr>
          <p:cNvPr id="8" name="Rectangle 2">
            <a:extLst>
              <a:ext uri="{FF2B5EF4-FFF2-40B4-BE49-F238E27FC236}">
                <a16:creationId xmlns:a16="http://schemas.microsoft.com/office/drawing/2014/main" id="{E5DE042D-7D93-41C5-074E-8963FA00CB17}"/>
              </a:ext>
            </a:extLst>
          </p:cNvPr>
          <p:cNvSpPr>
            <a:spLocks noChangeArrowheads="1"/>
          </p:cNvSpPr>
          <p:nvPr/>
        </p:nvSpPr>
        <p:spPr bwMode="auto">
          <a:xfrm>
            <a:off x="3" y="969697"/>
            <a:ext cx="9143999" cy="4765399"/>
          </a:xfrm>
          <a:prstGeom prst="rect">
            <a:avLst/>
          </a:prstGeom>
          <a:solidFill>
            <a:schemeClr val="tx1">
              <a:lumMod val="95000"/>
              <a:lumOff val="5000"/>
              <a:alpha val="47000"/>
            </a:schemeClr>
          </a:solidFill>
          <a:ln>
            <a:noFill/>
          </a:ln>
          <a:effectLst/>
        </p:spPr>
        <p:txBody>
          <a:bodyPr vert="horz" wrap="square" lIns="0" tIns="25392" rIns="0" bIns="0" numCol="1" anchor="ctr" anchorCtr="0" compatLnSpc="1">
            <a:prstTxWarp prst="textNoShape">
              <a:avLst/>
            </a:prstTxWarp>
            <a:spAutoFit/>
          </a:bodyPr>
          <a:lstStyle/>
          <a:p>
            <a:pPr defTabSz="914400" eaLnBrk="0" fontAlgn="base" hangingPunct="0">
              <a:spcBef>
                <a:spcPct val="0"/>
              </a:spcBef>
              <a:spcAft>
                <a:spcPct val="0"/>
              </a:spcAft>
            </a:pPr>
            <a:r>
              <a:rPr lang="en-US" altLang="en-US" sz="2800" b="1" dirty="0">
                <a:solidFill>
                  <a:schemeClr val="accent4">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Flame Length:</a:t>
            </a:r>
          </a:p>
          <a:p>
            <a:pPr marL="342900" indent="-342900" defTabSz="914400" eaLnBrk="0" fontAlgn="base" hangingPunct="0">
              <a:spcBef>
                <a:spcPct val="0"/>
              </a:spcBef>
              <a:spcAft>
                <a:spcPct val="0"/>
              </a:spcAft>
              <a:buFont typeface="Arial" panose="020B0604020202020204" pitchFamily="34" charset="0"/>
              <a:buChar char="•"/>
            </a:pPr>
            <a:r>
              <a:rPr lang="en-US" altLang="en-US" sz="2800" dirty="0">
                <a:solidFill>
                  <a:schemeClr val="accent4">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Represents Fireline intensity (fli), which is the rate of energy or heat release per unit time per unit length of fire front.</a:t>
            </a:r>
          </a:p>
          <a:p>
            <a:pPr marL="342900" indent="-342900" defTabSz="914400" eaLnBrk="0" fontAlgn="base" hangingPunct="0">
              <a:spcBef>
                <a:spcPct val="0"/>
              </a:spcBef>
              <a:spcAft>
                <a:spcPct val="0"/>
              </a:spcAft>
              <a:buFont typeface="Arial" panose="020B0604020202020204" pitchFamily="34" charset="0"/>
              <a:buChar char="•"/>
            </a:pPr>
            <a:endParaRPr lang="en-US" altLang="en-US" sz="2800" dirty="0">
              <a:solidFill>
                <a:schemeClr val="accent4">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defTabSz="914400" eaLnBrk="0" fontAlgn="base" hangingPunct="0">
              <a:spcBef>
                <a:spcPct val="0"/>
              </a:spcBef>
              <a:spcAft>
                <a:spcPct val="0"/>
              </a:spcAft>
              <a:buFont typeface="Arial" panose="020B0604020202020204" pitchFamily="34" charset="0"/>
              <a:buChar char="•"/>
            </a:pPr>
            <a:r>
              <a:rPr lang="en-US" altLang="en-US" sz="2800" dirty="0">
                <a:solidFill>
                  <a:schemeClr val="accent4">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Used to approximate fire severity on vegetation.</a:t>
            </a:r>
          </a:p>
          <a:p>
            <a:pPr defTabSz="914400" eaLnBrk="0" fontAlgn="base" hangingPunct="0">
              <a:spcBef>
                <a:spcPct val="0"/>
              </a:spcBef>
              <a:spcAft>
                <a:spcPct val="0"/>
              </a:spcAft>
            </a:pPr>
            <a:r>
              <a:rPr lang="en-US" altLang="en-US" sz="2800" dirty="0">
                <a:solidFill>
                  <a:schemeClr val="accent4">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indent="-342900" defTabSz="914400" eaLnBrk="0" fontAlgn="base" hangingPunct="0">
              <a:spcBef>
                <a:spcPct val="0"/>
              </a:spcBef>
              <a:spcAft>
                <a:spcPct val="0"/>
              </a:spcAft>
              <a:buFont typeface="Arial" panose="020B0604020202020204" pitchFamily="34" charset="0"/>
              <a:buChar char="•"/>
            </a:pPr>
            <a:r>
              <a:rPr lang="en-US" altLang="en-US" sz="2800" dirty="0">
                <a:solidFill>
                  <a:schemeClr val="accent4">
                    <a:lumMod val="40000"/>
                    <a:lumOff val="6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Thresholds for the expected fire severity on vegetation were initially based on fireline intensity levels from in a case study on the Coconino NF. They were adjusted to account for a broader range of vegetation types, more recent information, and observations in the field. </a:t>
            </a:r>
          </a:p>
        </p:txBody>
      </p:sp>
      <p:sp>
        <p:nvSpPr>
          <p:cNvPr id="10" name="Rectangle 3">
            <a:extLst>
              <a:ext uri="{FF2B5EF4-FFF2-40B4-BE49-F238E27FC236}">
                <a16:creationId xmlns:a16="http://schemas.microsoft.com/office/drawing/2014/main" id="{C9EF1800-6E98-272A-660F-160F38A02494}"/>
              </a:ext>
            </a:extLst>
          </p:cNvPr>
          <p:cNvSpPr>
            <a:spLocks noChangeArrowheads="1"/>
          </p:cNvSpPr>
          <p:nvPr/>
        </p:nvSpPr>
        <p:spPr bwMode="auto">
          <a:xfrm>
            <a:off x="668075" y="6452265"/>
            <a:ext cx="7807853"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*Adapted from Alexander and Cruz 2019, Alexander and Cruz 2011, Stratton 2009, Andrews and </a:t>
            </a:r>
            <a:r>
              <a:rPr lang="en-US" altLang="en-US" sz="1000" b="1" i="1"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Rothermal</a:t>
            </a:r>
            <a:r>
              <a:rPr lang="en-US" altLang="en-US" sz="1000" b="1" i="1"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1982, and Campbell et al. 1977 </a:t>
            </a:r>
            <a:endParaRPr lang="en-US" altLang="en-US" sz="2000" dirty="0">
              <a:solidFill>
                <a:srgbClr val="FFFF00"/>
              </a:solidFill>
              <a:latin typeface="Arial" panose="020B0604020202020204" pitchFamily="34" charset="0"/>
            </a:endParaRPr>
          </a:p>
        </p:txBody>
      </p:sp>
    </p:spTree>
    <p:extLst>
      <p:ext uri="{BB962C8B-B14F-4D97-AF65-F5344CB8AC3E}">
        <p14:creationId xmlns:p14="http://schemas.microsoft.com/office/powerpoint/2010/main" val="177127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
            <a:ext cx="9144000" cy="864524"/>
          </a:xfrm>
          <a:noFill/>
        </p:spPr>
        <p:txBody>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Flame Length (fireline intensity)</a:t>
            </a:r>
          </a:p>
        </p:txBody>
      </p:sp>
      <p:sp>
        <p:nvSpPr>
          <p:cNvPr id="10" name="Rectangle 3">
            <a:extLst>
              <a:ext uri="{FF2B5EF4-FFF2-40B4-BE49-F238E27FC236}">
                <a16:creationId xmlns:a16="http://schemas.microsoft.com/office/drawing/2014/main" id="{C9EF1800-6E98-272A-660F-160F38A02494}"/>
              </a:ext>
            </a:extLst>
          </p:cNvPr>
          <p:cNvSpPr>
            <a:spLocks noChangeArrowheads="1"/>
          </p:cNvSpPr>
          <p:nvPr/>
        </p:nvSpPr>
        <p:spPr bwMode="auto">
          <a:xfrm>
            <a:off x="754337" y="5916493"/>
            <a:ext cx="7807853"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defRPr/>
            </a:pPr>
            <a:r>
              <a:rPr lang="en-US" altLang="en-US" sz="9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*Adapted from Alexander and Cruz 2019, Alexander and Cruz 2011, Stratton 2009, Andrews and </a:t>
            </a:r>
            <a:r>
              <a:rPr lang="en-US" altLang="en-US" sz="900" b="1" i="1"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Rothermal</a:t>
            </a:r>
            <a:r>
              <a:rPr lang="en-US" altLang="en-US" sz="900" b="1"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1982, and Campbell et al. 1977 </a:t>
            </a:r>
            <a:endParaRPr lang="en-US" altLang="en-US" dirty="0">
              <a:solidFill>
                <a:prstClr val="black"/>
              </a:solidFill>
              <a:latin typeface="Arial" panose="020B0604020202020204" pitchFamily="34" charset="0"/>
            </a:endParaRPr>
          </a:p>
        </p:txBody>
      </p:sp>
      <p:pic>
        <p:nvPicPr>
          <p:cNvPr id="4" name="Picture 3" descr="Map&#10;&#10;Description automatically generated">
            <a:extLst>
              <a:ext uri="{FF2B5EF4-FFF2-40B4-BE49-F238E27FC236}">
                <a16:creationId xmlns:a16="http://schemas.microsoft.com/office/drawing/2014/main" id="{F09CA6F1-A397-8D09-9E42-348E40D9C66A}"/>
              </a:ext>
            </a:extLst>
          </p:cNvPr>
          <p:cNvPicPr>
            <a:picLocks noChangeAspect="1"/>
          </p:cNvPicPr>
          <p:nvPr/>
        </p:nvPicPr>
        <p:blipFill rotWithShape="1">
          <a:blip r:embed="rId3">
            <a:extLst>
              <a:ext uri="{28A0092B-C50C-407E-A947-70E740481C1C}">
                <a14:useLocalDpi xmlns:a14="http://schemas.microsoft.com/office/drawing/2010/main" val="0"/>
              </a:ext>
            </a:extLst>
          </a:blip>
          <a:srcRect t="6589" r="2279" b="15801"/>
          <a:stretch/>
        </p:blipFill>
        <p:spPr>
          <a:xfrm>
            <a:off x="3191774" y="750936"/>
            <a:ext cx="5952226" cy="6107065"/>
          </a:xfrm>
          <a:prstGeom prst="rect">
            <a:avLst/>
          </a:prstGeom>
        </p:spPr>
      </p:pic>
      <p:pic>
        <p:nvPicPr>
          <p:cNvPr id="5" name="Picture 4" descr="Map&#10;&#10;Description automatically generated">
            <a:extLst>
              <a:ext uri="{FF2B5EF4-FFF2-40B4-BE49-F238E27FC236}">
                <a16:creationId xmlns:a16="http://schemas.microsoft.com/office/drawing/2014/main" id="{7510D4DC-C277-35CC-A0E4-C4CB69ABFC42}"/>
              </a:ext>
            </a:extLst>
          </p:cNvPr>
          <p:cNvPicPr>
            <a:picLocks noChangeAspect="1"/>
          </p:cNvPicPr>
          <p:nvPr/>
        </p:nvPicPr>
        <p:blipFill rotWithShape="1">
          <a:blip r:embed="rId3">
            <a:extLst>
              <a:ext uri="{28A0092B-C50C-407E-A947-70E740481C1C}">
                <a14:useLocalDpi xmlns:a14="http://schemas.microsoft.com/office/drawing/2010/main" val="0"/>
              </a:ext>
            </a:extLst>
          </a:blip>
          <a:srcRect t="92166" r="42796" b="161"/>
          <a:stretch/>
        </p:blipFill>
        <p:spPr>
          <a:xfrm>
            <a:off x="4269874" y="6325242"/>
            <a:ext cx="3036700" cy="526212"/>
          </a:xfrm>
          <a:prstGeom prst="rect">
            <a:avLst/>
          </a:prstGeom>
        </p:spPr>
      </p:pic>
    </p:spTree>
    <p:extLst>
      <p:ext uri="{BB962C8B-B14F-4D97-AF65-F5344CB8AC3E}">
        <p14:creationId xmlns:p14="http://schemas.microsoft.com/office/powerpoint/2010/main" val="149889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2" y="1"/>
            <a:ext cx="2027903" cy="907026"/>
          </a:xfrm>
        </p:spPr>
        <p:txBody>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Inputs</a:t>
            </a:r>
          </a:p>
        </p:txBody>
      </p:sp>
      <p:sp>
        <p:nvSpPr>
          <p:cNvPr id="3" name="Content Placeholder 2">
            <a:extLst>
              <a:ext uri="{FF2B5EF4-FFF2-40B4-BE49-F238E27FC236}">
                <a16:creationId xmlns:a16="http://schemas.microsoft.com/office/drawing/2014/main" id="{23A4E593-5D65-0E5F-1FD0-BD49C1766B54}"/>
              </a:ext>
            </a:extLst>
          </p:cNvPr>
          <p:cNvSpPr>
            <a:spLocks noGrp="1"/>
          </p:cNvSpPr>
          <p:nvPr>
            <p:ph idx="1"/>
          </p:nvPr>
        </p:nvSpPr>
        <p:spPr>
          <a:xfrm>
            <a:off x="576109" y="1110328"/>
            <a:ext cx="7991782" cy="4966276"/>
          </a:xfrm>
        </p:spPr>
        <p:txBody>
          <a:bodyPr>
            <a:normAutofit/>
          </a:bodyPr>
          <a:lstStyle/>
          <a:p>
            <a:pPr marL="0" indent="0">
              <a:buNone/>
            </a:pPr>
            <a:r>
              <a:rPr lang="en-US" sz="32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Six datasets were used to identify the potential for various levels of fire severity on soil and vegetation and for fire behavior. </a:t>
            </a:r>
          </a:p>
          <a:p>
            <a:pPr marL="0" indent="0">
              <a:buNone/>
            </a:pPr>
            <a:endPar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Crownfire potential</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Heat per unit area</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Flame Length (Fireline intensity)</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Fire adapted (based on ERUs)</a:t>
            </a:r>
          </a:p>
        </p:txBody>
      </p:sp>
    </p:spTree>
    <p:extLst>
      <p:ext uri="{BB962C8B-B14F-4D97-AF65-F5344CB8AC3E}">
        <p14:creationId xmlns:p14="http://schemas.microsoft.com/office/powerpoint/2010/main" val="3839072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
            <a:ext cx="9144000" cy="864524"/>
          </a:xfrm>
          <a:noFill/>
        </p:spPr>
        <p:txBody>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Fire-Adapted</a:t>
            </a:r>
          </a:p>
        </p:txBody>
      </p:sp>
      <p:sp>
        <p:nvSpPr>
          <p:cNvPr id="4" name="TextBox 3">
            <a:extLst>
              <a:ext uri="{FF2B5EF4-FFF2-40B4-BE49-F238E27FC236}">
                <a16:creationId xmlns:a16="http://schemas.microsoft.com/office/drawing/2014/main" id="{535C09FC-6D74-D6D4-002C-068D6B87A443}"/>
              </a:ext>
            </a:extLst>
          </p:cNvPr>
          <p:cNvSpPr txBox="1"/>
          <p:nvPr/>
        </p:nvSpPr>
        <p:spPr>
          <a:xfrm>
            <a:off x="0" y="1516213"/>
            <a:ext cx="9144000" cy="3937232"/>
          </a:xfrm>
          <a:prstGeom prst="rect">
            <a:avLst/>
          </a:prstGeom>
          <a:solidFill>
            <a:schemeClr val="accent5">
              <a:lumMod val="50000"/>
              <a:alpha val="61000"/>
            </a:schemeClr>
          </a:solidFill>
        </p:spPr>
        <p:txBody>
          <a:bodyPr wrap="square">
            <a:spAutoFit/>
          </a:bodyPr>
          <a:lstStyle/>
          <a:p>
            <a:pPr>
              <a:lnSpc>
                <a:spcPct val="107000"/>
              </a:lnSpc>
              <a:spcAft>
                <a:spcPts val="800"/>
              </a:spcAft>
            </a:pP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Mapped by Ecological Response Units (ERUs – technical groupings of Terrestrial Ecological Units) as mapped by Region 3</a:t>
            </a:r>
          </a:p>
          <a:p>
            <a:pPr marL="342900" indent="-342900">
              <a:lnSpc>
                <a:spcPct val="107000"/>
              </a:lnSpc>
              <a:spcAft>
                <a:spcPts val="800"/>
              </a:spcAft>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Although many individual species in the Sonoran Desert are adapted to fire, in general, Sonoran Desert ERUs are poorly adapted to fire</a:t>
            </a:r>
          </a:p>
          <a:p>
            <a:pPr marL="342900" indent="-342900">
              <a:lnSpc>
                <a:spcPct val="107000"/>
              </a:lnSpc>
              <a:spcAft>
                <a:spcPts val="800"/>
              </a:spcAft>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Riparian areas associated with the Sonoran Desert are likely to have even fewer adaptations to first order fire effects</a:t>
            </a:r>
          </a:p>
          <a:p>
            <a:pPr marL="342900" indent="-342900">
              <a:lnSpc>
                <a:spcPct val="107000"/>
              </a:lnSpc>
              <a:spcAft>
                <a:spcPts val="800"/>
              </a:spcAft>
              <a:buFont typeface="Arial" panose="020B0604020202020204" pitchFamily="34" charset="0"/>
              <a:buChar char="•"/>
            </a:pPr>
            <a:r>
              <a:rPr lang="en-US" sz="24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They may have some adaptations to second order fire effects, particularly flooding and sediment movement coming from fires upstream in ERUs that are well adapted to fire of one kind or another.</a:t>
            </a:r>
            <a:endParaRPr lang="en-US" sz="2000" dirty="0">
              <a:solidFill>
                <a:srgbClr val="FFFF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109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wipe(up)">
                                      <p:cBhvr>
                                        <p:cTn id="7" dur="500"/>
                                        <p:tgtEl>
                                          <p:spTgt spid="4">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up)">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up)">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up)">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F346-CECD-ADB3-F9B8-D445C93EC0DE}"/>
              </a:ext>
            </a:extLst>
          </p:cNvPr>
          <p:cNvSpPr>
            <a:spLocks noGrp="1"/>
          </p:cNvSpPr>
          <p:nvPr>
            <p:ph type="title"/>
          </p:nvPr>
        </p:nvSpPr>
        <p:spPr>
          <a:xfrm>
            <a:off x="0" y="2"/>
            <a:ext cx="7886700" cy="1325563"/>
          </a:xfrm>
        </p:spPr>
        <p:txBody>
          <a:bodyPr>
            <a:normAutofit/>
          </a:bodyPr>
          <a:lstStyle/>
          <a:p>
            <a:r>
              <a:rPr lang="en-US" sz="5400"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Why?</a:t>
            </a:r>
          </a:p>
        </p:txBody>
      </p:sp>
      <p:sp>
        <p:nvSpPr>
          <p:cNvPr id="3" name="Content Placeholder 2">
            <a:extLst>
              <a:ext uri="{FF2B5EF4-FFF2-40B4-BE49-F238E27FC236}">
                <a16:creationId xmlns:a16="http://schemas.microsoft.com/office/drawing/2014/main" id="{528BA804-10AD-EE3B-53F0-D8625193044F}"/>
              </a:ext>
            </a:extLst>
          </p:cNvPr>
          <p:cNvSpPr>
            <a:spLocks noGrp="1"/>
          </p:cNvSpPr>
          <p:nvPr>
            <p:ph idx="1"/>
          </p:nvPr>
        </p:nvSpPr>
        <p:spPr>
          <a:xfrm>
            <a:off x="0" y="1825625"/>
            <a:ext cx="9144000" cy="3818091"/>
          </a:xfrm>
          <a:solidFill>
            <a:schemeClr val="tx1">
              <a:alpha val="66000"/>
            </a:schemeClr>
          </a:solidFill>
        </p:spPr>
        <p:txBody>
          <a:bodyPr>
            <a:normAutofit/>
          </a:bodyPr>
          <a:lstStyle/>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Need for spatial data to identify ecological vulnerability </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Originally the FHI was developed to help assess the risk to PACs in 4FRI</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Watershed Restoration Action Plan uses the Watershed Condition Framework (WCF) which, at the time, recommended FRCC…which at that time was actively discouraged and not supported by fire/fuels at the WO</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 is one of 12 indicators of </a:t>
            </a:r>
            <a:r>
              <a:rPr lang="en-US" sz="2400" b="1" i="1"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condition</a:t>
            </a:r>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within the WCF</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Little Green Valley, East Verde, and Camp Creek</a:t>
            </a:r>
          </a:p>
          <a:p>
            <a:endPar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7405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2" y="1"/>
            <a:ext cx="2027903" cy="907026"/>
          </a:xfrm>
        </p:spPr>
        <p:txBody>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Inputs</a:t>
            </a:r>
          </a:p>
        </p:txBody>
      </p:sp>
      <p:sp>
        <p:nvSpPr>
          <p:cNvPr id="3" name="Content Placeholder 2">
            <a:extLst>
              <a:ext uri="{FF2B5EF4-FFF2-40B4-BE49-F238E27FC236}">
                <a16:creationId xmlns:a16="http://schemas.microsoft.com/office/drawing/2014/main" id="{23A4E593-5D65-0E5F-1FD0-BD49C1766B54}"/>
              </a:ext>
            </a:extLst>
          </p:cNvPr>
          <p:cNvSpPr>
            <a:spLocks noGrp="1"/>
          </p:cNvSpPr>
          <p:nvPr>
            <p:ph idx="1"/>
          </p:nvPr>
        </p:nvSpPr>
        <p:spPr>
          <a:xfrm>
            <a:off x="576109" y="1110328"/>
            <a:ext cx="7991782" cy="4966276"/>
          </a:xfrm>
        </p:spPr>
        <p:txBody>
          <a:bodyPr>
            <a:normAutofit/>
          </a:bodyPr>
          <a:lstStyle/>
          <a:p>
            <a:pPr marL="0" indent="0">
              <a:buNone/>
            </a:pPr>
            <a:r>
              <a:rPr lang="en-US" sz="32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Six datasets were used to identify the potential for various levels of fire severity on soil and vegetation and for fire behavior. </a:t>
            </a:r>
          </a:p>
          <a:p>
            <a:pPr marL="0" indent="0">
              <a:buNone/>
            </a:pPr>
            <a:endPar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Crownfire potential</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Heat per unit area</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Flame Length (Fireline intensity)</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Fire-adapted (based on ERUs)</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Soil Erosion Hazard (water) – TEUI Interpretation</a:t>
            </a: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Soil Erosion Hazard (wind) – TEUI Interpretation</a:t>
            </a:r>
            <a:endParaRPr lang="en-US" sz="3600" dirty="0">
              <a:solidFill>
                <a:schemeClr val="accent4">
                  <a:lumMod val="60000"/>
                  <a:lumOff val="4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572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76876"/>
            <a:ext cx="9144000" cy="864524"/>
          </a:xfrm>
          <a:noFill/>
        </p:spPr>
        <p:txBody>
          <a:bodyPr>
            <a:normAutofit fontScale="90000"/>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Soil Erosion Hazard (water and wind) – TEUI Interpretations</a:t>
            </a:r>
          </a:p>
        </p:txBody>
      </p:sp>
      <p:sp>
        <p:nvSpPr>
          <p:cNvPr id="5" name="TextBox 4">
            <a:extLst>
              <a:ext uri="{FF2B5EF4-FFF2-40B4-BE49-F238E27FC236}">
                <a16:creationId xmlns:a16="http://schemas.microsoft.com/office/drawing/2014/main" id="{8A380F36-18AA-0F25-278D-17108E9C7F65}"/>
              </a:ext>
            </a:extLst>
          </p:cNvPr>
          <p:cNvSpPr txBox="1"/>
          <p:nvPr/>
        </p:nvSpPr>
        <p:spPr>
          <a:xfrm>
            <a:off x="0" y="1216498"/>
            <a:ext cx="9144000" cy="5302092"/>
          </a:xfrm>
          <a:prstGeom prst="rect">
            <a:avLst/>
          </a:prstGeom>
          <a:noFill/>
        </p:spPr>
        <p:txBody>
          <a:bodyPr wrap="square">
            <a:spAutoFit/>
          </a:bodyPr>
          <a:lstStyle/>
          <a:p>
            <a:pPr marL="342900" indent="-342900">
              <a:lnSpc>
                <a:spcPct val="107000"/>
              </a:lnSpc>
              <a:spcAft>
                <a:spcPts val="800"/>
              </a:spcAft>
              <a:buFont typeface="Arial" panose="020B0604020202020204" pitchFamily="34" charset="0"/>
              <a:buChar char="•"/>
              <a:defRPr/>
            </a:pPr>
            <a:r>
              <a:rPr lang="en-US" sz="2000" dirty="0">
                <a:solidFill>
                  <a:prstClr val="black"/>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Soil erosion by water or wind can produce effects that are considered permanent since soil </a:t>
            </a: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formation in dry climates is very slow. </a:t>
            </a:r>
          </a:p>
          <a:p>
            <a:pPr marL="342900" indent="-342900">
              <a:lnSpc>
                <a:spcPct val="107000"/>
              </a:lnSpc>
              <a:spcAft>
                <a:spcPts val="800"/>
              </a:spcAft>
              <a:buFont typeface="Arial" panose="020B0604020202020204" pitchFamily="34" charset="0"/>
              <a:buChar char="•"/>
              <a:defRPr/>
            </a:pP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Changing climate, invasive species, changing fire regimes, and other human impacts, introduce significant uncertainty in future soil-forming processes </a:t>
            </a:r>
          </a:p>
          <a:p>
            <a:pPr marL="342900" indent="-342900">
              <a:lnSpc>
                <a:spcPct val="107000"/>
              </a:lnSpc>
              <a:spcAft>
                <a:spcPts val="800"/>
              </a:spcAft>
              <a:buFont typeface="Arial" panose="020B0604020202020204" pitchFamily="34" charset="0"/>
              <a:buChar char="•"/>
              <a:defRPr/>
            </a:pP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Soil is a primary ecological characteristic that defines the potential of a site</a:t>
            </a:r>
          </a:p>
          <a:p>
            <a:pPr marL="342900" indent="-342900">
              <a:lnSpc>
                <a:spcPct val="107000"/>
              </a:lnSpc>
              <a:spcAft>
                <a:spcPts val="800"/>
              </a:spcAft>
              <a:buFont typeface="Arial" panose="020B0604020202020204" pitchFamily="34" charset="0"/>
              <a:buChar char="•"/>
              <a:defRPr/>
            </a:pP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There is a symbiotic relationship between soil and the flora and fauna that inhabit an ecosystem</a:t>
            </a:r>
          </a:p>
          <a:p>
            <a:pPr marL="342900" indent="-342900">
              <a:lnSpc>
                <a:spcPct val="107000"/>
              </a:lnSpc>
              <a:spcAft>
                <a:spcPts val="800"/>
              </a:spcAft>
              <a:buFont typeface="Arial" panose="020B0604020202020204" pitchFamily="34" charset="0"/>
              <a:buChar char="•"/>
              <a:defRPr/>
            </a:pP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Removal of ground cover leaves soil exposed to erosion by both water and wind </a:t>
            </a:r>
          </a:p>
          <a:p>
            <a:pPr marL="342900" indent="-342900">
              <a:lnSpc>
                <a:spcPct val="107000"/>
              </a:lnSpc>
              <a:spcAft>
                <a:spcPts val="800"/>
              </a:spcAft>
              <a:buFont typeface="Arial" panose="020B0604020202020204" pitchFamily="34" charset="0"/>
              <a:buChar char="•"/>
              <a:defRPr/>
            </a:pP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If too much heat is transferred to soil, organic matter that contributes significantly to soil structure and cohesion can be incinerated leaving it much more vulnerable to wind and water erosion</a:t>
            </a:r>
          </a:p>
          <a:p>
            <a:pPr marL="342900" indent="-342900">
              <a:lnSpc>
                <a:spcPct val="107000"/>
              </a:lnSpc>
              <a:spcAft>
                <a:spcPts val="800"/>
              </a:spcAft>
              <a:buFont typeface="Arial" panose="020B0604020202020204" pitchFamily="34" charset="0"/>
              <a:buChar char="•"/>
              <a:defRPr/>
            </a:pPr>
            <a:r>
              <a:rPr lang="en-US" sz="2000" dirty="0">
                <a:solidFill>
                  <a:prstClr val="black">
                    <a:lumMod val="95000"/>
                    <a:lumOff val="5000"/>
                  </a:prst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In the southwest where there is a hot/dry/windy season followed by monsoon, these factors can significantly impact soil, so both water and wind erosion are included as variables contributing to the ratings below.</a:t>
            </a:r>
            <a:endParaRPr lang="en-US" dirty="0">
              <a:solidFill>
                <a:prstClr val="black">
                  <a:lumMod val="95000"/>
                  <a:lumOff val="5000"/>
                </a:prstClr>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194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CA4C4-94B3-A0AE-77FD-3E563468B635}"/>
              </a:ext>
            </a:extLst>
          </p:cNvPr>
          <p:cNvSpPr>
            <a:spLocks noGrp="1"/>
          </p:cNvSpPr>
          <p:nvPr>
            <p:ph type="title"/>
          </p:nvPr>
        </p:nvSpPr>
        <p:spPr>
          <a:xfrm>
            <a:off x="0" y="175099"/>
            <a:ext cx="9144000" cy="864524"/>
          </a:xfrm>
          <a:noFill/>
        </p:spPr>
        <p:txBody>
          <a:bodyPr>
            <a:normAutofit fontScale="90000"/>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Soil Erosion Hazard (water and wind) – TEUI Interpretations</a:t>
            </a:r>
          </a:p>
        </p:txBody>
      </p:sp>
      <p:pic>
        <p:nvPicPr>
          <p:cNvPr id="4" name="Picture 3" descr="Map&#10;&#10;Description automatically generated">
            <a:extLst>
              <a:ext uri="{FF2B5EF4-FFF2-40B4-BE49-F238E27FC236}">
                <a16:creationId xmlns:a16="http://schemas.microsoft.com/office/drawing/2014/main" id="{4CBE4BFF-5B82-AF50-2E6F-6D9EFEA40FDD}"/>
              </a:ext>
            </a:extLst>
          </p:cNvPr>
          <p:cNvPicPr>
            <a:picLocks noChangeAspect="1"/>
          </p:cNvPicPr>
          <p:nvPr/>
        </p:nvPicPr>
        <p:blipFill rotWithShape="1">
          <a:blip r:embed="rId3">
            <a:extLst>
              <a:ext uri="{28A0092B-C50C-407E-A947-70E740481C1C}">
                <a14:useLocalDpi xmlns:a14="http://schemas.microsoft.com/office/drawing/2010/main" val="0"/>
              </a:ext>
            </a:extLst>
          </a:blip>
          <a:srcRect t="9182" b="15723"/>
          <a:stretch/>
        </p:blipFill>
        <p:spPr>
          <a:xfrm>
            <a:off x="-87086" y="2297021"/>
            <a:ext cx="4619488" cy="4560978"/>
          </a:xfrm>
          <a:prstGeom prst="rect">
            <a:avLst/>
          </a:prstGeom>
        </p:spPr>
      </p:pic>
      <p:pic>
        <p:nvPicPr>
          <p:cNvPr id="7" name="Picture 6" descr="Map&#10;&#10;Description automatically generated">
            <a:extLst>
              <a:ext uri="{FF2B5EF4-FFF2-40B4-BE49-F238E27FC236}">
                <a16:creationId xmlns:a16="http://schemas.microsoft.com/office/drawing/2014/main" id="{F92570E4-5B8E-8E3F-2E78-FEA34E82AD0A}"/>
              </a:ext>
            </a:extLst>
          </p:cNvPr>
          <p:cNvPicPr>
            <a:picLocks noChangeAspect="1"/>
          </p:cNvPicPr>
          <p:nvPr/>
        </p:nvPicPr>
        <p:blipFill rotWithShape="1">
          <a:blip r:embed="rId4">
            <a:extLst>
              <a:ext uri="{28A0092B-C50C-407E-A947-70E740481C1C}">
                <a14:useLocalDpi xmlns:a14="http://schemas.microsoft.com/office/drawing/2010/main" val="0"/>
              </a:ext>
            </a:extLst>
          </a:blip>
          <a:srcRect t="9182" b="15723"/>
          <a:stretch/>
        </p:blipFill>
        <p:spPr>
          <a:xfrm>
            <a:off x="4442604" y="2297022"/>
            <a:ext cx="4701398" cy="4560978"/>
          </a:xfrm>
          <a:prstGeom prst="rect">
            <a:avLst/>
          </a:prstGeom>
        </p:spPr>
      </p:pic>
      <p:sp>
        <p:nvSpPr>
          <p:cNvPr id="8" name="TextBox 7">
            <a:extLst>
              <a:ext uri="{FF2B5EF4-FFF2-40B4-BE49-F238E27FC236}">
                <a16:creationId xmlns:a16="http://schemas.microsoft.com/office/drawing/2014/main" id="{2145FE58-6BA2-0271-DD61-8D0BD4D2970F}"/>
              </a:ext>
            </a:extLst>
          </p:cNvPr>
          <p:cNvSpPr txBox="1"/>
          <p:nvPr/>
        </p:nvSpPr>
        <p:spPr>
          <a:xfrm>
            <a:off x="0" y="1235192"/>
            <a:ext cx="9144000" cy="707886"/>
          </a:xfrm>
          <a:prstGeom prst="rect">
            <a:avLst/>
          </a:prstGeom>
          <a:noFill/>
        </p:spPr>
        <p:txBody>
          <a:bodyPr wrap="square" rtlCol="0">
            <a:spAutoFit/>
          </a:bodyPr>
          <a:lstStyle/>
          <a:p>
            <a:r>
              <a:rPr lang="en-US" sz="2000" b="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Water erosion</a:t>
            </a:r>
            <a:r>
              <a:rPr lang="en-US" sz="2000"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Mostly snowmelt and monsoon (winter and July/August)</a:t>
            </a:r>
          </a:p>
          <a:p>
            <a:r>
              <a:rPr lang="en-US" sz="2000" b="1"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Wind erosion</a:t>
            </a:r>
            <a:r>
              <a:rPr lang="en-US" sz="2000" dirty="0">
                <a:solidFill>
                  <a:schemeClr val="tx1">
                    <a:lumMod val="95000"/>
                    <a:lumOff val="5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Mostly late May until monsoon</a:t>
            </a:r>
          </a:p>
        </p:txBody>
      </p:sp>
    </p:spTree>
    <p:extLst>
      <p:ext uri="{BB962C8B-B14F-4D97-AF65-F5344CB8AC3E}">
        <p14:creationId xmlns:p14="http://schemas.microsoft.com/office/powerpoint/2010/main" val="3222588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782E660-B659-ADFE-4C2B-736C02243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 y="-7031"/>
            <a:ext cx="2652399" cy="3432515"/>
          </a:xfrm>
          <a:prstGeom prst="rect">
            <a:avLst/>
          </a:prstGeom>
        </p:spPr>
      </p:pic>
      <p:pic>
        <p:nvPicPr>
          <p:cNvPr id="9" name="Picture 8" descr="Map&#10;&#10;Description automatically generated">
            <a:extLst>
              <a:ext uri="{FF2B5EF4-FFF2-40B4-BE49-F238E27FC236}">
                <a16:creationId xmlns:a16="http://schemas.microsoft.com/office/drawing/2014/main" id="{05A93585-16E6-662B-DD9B-BB43F9B44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5175" y="-7032"/>
            <a:ext cx="2656982" cy="3432515"/>
          </a:xfrm>
          <a:prstGeom prst="rect">
            <a:avLst/>
          </a:prstGeom>
        </p:spPr>
      </p:pic>
      <p:pic>
        <p:nvPicPr>
          <p:cNvPr id="13" name="Picture 12" descr="Map&#10;&#10;Description automatically generated">
            <a:extLst>
              <a:ext uri="{FF2B5EF4-FFF2-40B4-BE49-F238E27FC236}">
                <a16:creationId xmlns:a16="http://schemas.microsoft.com/office/drawing/2014/main" id="{7E9B3558-EC4B-3D49-B074-6F8D11144C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020" y="2"/>
            <a:ext cx="2656982" cy="3432515"/>
          </a:xfrm>
          <a:prstGeom prst="rect">
            <a:avLst/>
          </a:prstGeom>
        </p:spPr>
      </p:pic>
      <p:pic>
        <p:nvPicPr>
          <p:cNvPr id="15" name="Picture 14" descr="Map&#10;&#10;Description automatically generated">
            <a:extLst>
              <a:ext uri="{FF2B5EF4-FFF2-40B4-BE49-F238E27FC236}">
                <a16:creationId xmlns:a16="http://schemas.microsoft.com/office/drawing/2014/main" id="{52D20B82-2799-5450-9EE4-748C0035D4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5486"/>
            <a:ext cx="2656982" cy="3432515"/>
          </a:xfrm>
          <a:prstGeom prst="rect">
            <a:avLst/>
          </a:prstGeom>
        </p:spPr>
      </p:pic>
      <p:pic>
        <p:nvPicPr>
          <p:cNvPr id="17" name="Picture 16" descr="Map&#10;&#10;Description automatically generated">
            <a:extLst>
              <a:ext uri="{FF2B5EF4-FFF2-40B4-BE49-F238E27FC236}">
                <a16:creationId xmlns:a16="http://schemas.microsoft.com/office/drawing/2014/main" id="{F9245B38-8A7D-A38F-A576-71375EDDC4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5175" y="3425485"/>
            <a:ext cx="2656982" cy="3432515"/>
          </a:xfrm>
          <a:prstGeom prst="rect">
            <a:avLst/>
          </a:prstGeom>
        </p:spPr>
      </p:pic>
      <p:pic>
        <p:nvPicPr>
          <p:cNvPr id="19" name="Picture 18" descr="Map&#10;&#10;Description automatically generated">
            <a:extLst>
              <a:ext uri="{FF2B5EF4-FFF2-40B4-BE49-F238E27FC236}">
                <a16:creationId xmlns:a16="http://schemas.microsoft.com/office/drawing/2014/main" id="{5FD63C81-2AE7-CA1F-0B49-B57A0AF4CA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7020" y="3432517"/>
            <a:ext cx="2656982" cy="3432515"/>
          </a:xfrm>
          <a:prstGeom prst="rect">
            <a:avLst/>
          </a:prstGeom>
        </p:spPr>
      </p:pic>
    </p:spTree>
    <p:extLst>
      <p:ext uri="{BB962C8B-B14F-4D97-AF65-F5344CB8AC3E}">
        <p14:creationId xmlns:p14="http://schemas.microsoft.com/office/powerpoint/2010/main" val="18046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371F-0249-7C03-A990-DF8AE32AA98F}"/>
              </a:ext>
            </a:extLst>
          </p:cNvPr>
          <p:cNvSpPr>
            <a:spLocks noGrp="1"/>
          </p:cNvSpPr>
          <p:nvPr>
            <p:ph type="title"/>
          </p:nvPr>
        </p:nvSpPr>
        <p:spPr>
          <a:xfrm>
            <a:off x="2" y="2"/>
            <a:ext cx="4397829" cy="642257"/>
          </a:xfrm>
        </p:spPr>
        <p:txBody>
          <a:bodyPr>
            <a:normAutofit fontScale="90000"/>
          </a:bodyPr>
          <a:lstStyle/>
          <a:p>
            <a:r>
              <a:rPr lang="en-US"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Indexing: Step 1</a:t>
            </a:r>
          </a:p>
        </p:txBody>
      </p:sp>
      <p:graphicFrame>
        <p:nvGraphicFramePr>
          <p:cNvPr id="5" name="Content Placeholder 4">
            <a:extLst>
              <a:ext uri="{FF2B5EF4-FFF2-40B4-BE49-F238E27FC236}">
                <a16:creationId xmlns:a16="http://schemas.microsoft.com/office/drawing/2014/main" id="{148DBF0D-551B-6DAA-360E-FF89DD829E30}"/>
              </a:ext>
            </a:extLst>
          </p:cNvPr>
          <p:cNvGraphicFramePr>
            <a:graphicFrameLocks noGrp="1"/>
          </p:cNvGraphicFramePr>
          <p:nvPr>
            <p:ph idx="1"/>
            <p:extLst>
              <p:ext uri="{D42A27DB-BD31-4B8C-83A1-F6EECF244321}">
                <p14:modId xmlns:p14="http://schemas.microsoft.com/office/powerpoint/2010/main" val="1158938713"/>
              </p:ext>
            </p:extLst>
          </p:nvPr>
        </p:nvGraphicFramePr>
        <p:xfrm>
          <a:off x="0" y="642257"/>
          <a:ext cx="9143998" cy="6290962"/>
        </p:xfrm>
        <a:graphic>
          <a:graphicData uri="http://schemas.openxmlformats.org/drawingml/2006/table">
            <a:tbl>
              <a:tblPr firstRow="1" firstCol="1" bandRow="1"/>
              <a:tblGrid>
                <a:gridCol w="1567543">
                  <a:extLst>
                    <a:ext uri="{9D8B030D-6E8A-4147-A177-3AD203B41FA5}">
                      <a16:colId xmlns:a16="http://schemas.microsoft.com/office/drawing/2014/main" val="3375310983"/>
                    </a:ext>
                  </a:extLst>
                </a:gridCol>
                <a:gridCol w="3526971">
                  <a:extLst>
                    <a:ext uri="{9D8B030D-6E8A-4147-A177-3AD203B41FA5}">
                      <a16:colId xmlns:a16="http://schemas.microsoft.com/office/drawing/2014/main" val="65494217"/>
                    </a:ext>
                  </a:extLst>
                </a:gridCol>
                <a:gridCol w="729343">
                  <a:extLst>
                    <a:ext uri="{9D8B030D-6E8A-4147-A177-3AD203B41FA5}">
                      <a16:colId xmlns:a16="http://schemas.microsoft.com/office/drawing/2014/main" val="2478517538"/>
                    </a:ext>
                  </a:extLst>
                </a:gridCol>
                <a:gridCol w="1752600">
                  <a:extLst>
                    <a:ext uri="{9D8B030D-6E8A-4147-A177-3AD203B41FA5}">
                      <a16:colId xmlns:a16="http://schemas.microsoft.com/office/drawing/2014/main" val="431537385"/>
                    </a:ext>
                  </a:extLst>
                </a:gridCol>
                <a:gridCol w="1567541">
                  <a:extLst>
                    <a:ext uri="{9D8B030D-6E8A-4147-A177-3AD203B41FA5}">
                      <a16:colId xmlns:a16="http://schemas.microsoft.com/office/drawing/2014/main" val="3977819756"/>
                    </a:ext>
                  </a:extLst>
                </a:gridCol>
              </a:tblGrid>
              <a:tr h="412694">
                <a:tc>
                  <a:txBody>
                    <a:bodyPr/>
                    <a:lstStyle/>
                    <a:p>
                      <a:pPr marL="0" marR="0">
                        <a:lnSpc>
                          <a:spcPct val="107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Metric</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Points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Thresholds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28575" cap="flat" cmpd="dbl" algn="ctr">
                      <a:solidFill>
                        <a:srgbClr val="000000"/>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Description</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a:noFill/>
                    </a:lnR>
                    <a:lnT>
                      <a:noFill/>
                    </a:lnT>
                    <a:lnB w="28575" cap="flat" cmpd="dbl"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11961825"/>
                  </a:ext>
                </a:extLst>
              </a:tr>
              <a:tr h="226490">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Crown Fire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af = active crownfire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Active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Estimate of fire effects to vegetation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a:noFill/>
                    </a:lnR>
                    <a:lnT w="28575"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extLst>
                  <a:ext uri="{0D108BD9-81ED-4DB2-BD59-A6C34878D82A}">
                    <a16:rowId xmlns:a16="http://schemas.microsoft.com/office/drawing/2014/main" val="1164267316"/>
                  </a:ext>
                </a:extLst>
              </a:tr>
              <a:tr h="820786">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pf = passive crownfire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Passive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4D6"/>
                    </a:solidFill>
                  </a:tcPr>
                </a:tc>
                <a:tc vMerge="1">
                  <a:txBody>
                    <a:bodyPr/>
                    <a:lstStyle/>
                    <a:p>
                      <a:endParaRPr lang="en-US"/>
                    </a:p>
                  </a:txBody>
                  <a:tcPr/>
                </a:tc>
                <a:extLst>
                  <a:ext uri="{0D108BD9-81ED-4DB2-BD59-A6C34878D82A}">
                    <a16:rowId xmlns:a16="http://schemas.microsoft.com/office/drawing/2014/main" val="692625500"/>
                  </a:ext>
                </a:extLst>
              </a:tr>
              <a:tr h="412694">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Heat per unit area </a:t>
                      </a: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(kJ/m2)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hhua = high hua</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High &gt;60,500</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Estimate of fire effects to soil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706548261"/>
                  </a:ext>
                </a:extLst>
              </a:tr>
              <a:tr h="624221">
                <a:tc vMerge="1">
                  <a:txBody>
                    <a:bodyPr/>
                    <a:lstStyle/>
                    <a:p>
                      <a:endParaRPr lang="en-US"/>
                    </a:p>
                  </a:txBody>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mhua = moderate hua</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8,700 - 60,499</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vMerge="1">
                  <a:txBody>
                    <a:bodyPr/>
                    <a:lstStyle/>
                    <a:p>
                      <a:endParaRPr lang="en-US"/>
                    </a:p>
                  </a:txBody>
                  <a:tcPr/>
                </a:tc>
                <a:extLst>
                  <a:ext uri="{0D108BD9-81ED-4DB2-BD59-A6C34878D82A}">
                    <a16:rowId xmlns:a16="http://schemas.microsoft.com/office/drawing/2014/main" val="3172487398"/>
                  </a:ext>
                </a:extLst>
              </a:tr>
              <a:tr h="216195">
                <a:tc rowSpan="4">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Flame Lengths (ft)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flvh = very high fl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&gt;50 ft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rowSpan="4">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Estimate of fire effects on vegetation.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extLst>
                  <a:ext uri="{0D108BD9-81ED-4DB2-BD59-A6C34878D82A}">
                    <a16:rowId xmlns:a16="http://schemas.microsoft.com/office/drawing/2014/main" val="1979006765"/>
                  </a:ext>
                </a:extLst>
              </a:tr>
              <a:tr h="216195">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flh = high fl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 – 50 ft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vMerge="1">
                  <a:txBody>
                    <a:bodyPr/>
                    <a:lstStyle/>
                    <a:p>
                      <a:endParaRPr lang="en-US"/>
                    </a:p>
                  </a:txBody>
                  <a:tcPr/>
                </a:tc>
                <a:extLst>
                  <a:ext uri="{0D108BD9-81ED-4DB2-BD59-A6C34878D82A}">
                    <a16:rowId xmlns:a16="http://schemas.microsoft.com/office/drawing/2014/main" val="2976061337"/>
                  </a:ext>
                </a:extLst>
              </a:tr>
              <a:tr h="216195">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flm = moderate fl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 20 ft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vMerge="1">
                  <a:txBody>
                    <a:bodyPr/>
                    <a:lstStyle/>
                    <a:p>
                      <a:endParaRPr lang="en-US"/>
                    </a:p>
                  </a:txBody>
                  <a:tcPr/>
                </a:tc>
                <a:extLst>
                  <a:ext uri="{0D108BD9-81ED-4DB2-BD59-A6C34878D82A}">
                    <a16:rowId xmlns:a16="http://schemas.microsoft.com/office/drawing/2014/main" val="2938739634"/>
                  </a:ext>
                </a:extLst>
              </a:tr>
              <a:tr h="398691">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fll = low fl</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 5 ft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vMerge="1">
                  <a:txBody>
                    <a:bodyPr/>
                    <a:lstStyle/>
                    <a:p>
                      <a:endParaRPr lang="en-US"/>
                    </a:p>
                  </a:txBody>
                  <a:tcPr/>
                </a:tc>
                <a:extLst>
                  <a:ext uri="{0D108BD9-81ED-4DB2-BD59-A6C34878D82A}">
                    <a16:rowId xmlns:a16="http://schemas.microsoft.com/office/drawing/2014/main" val="2756428302"/>
                  </a:ext>
                </a:extLst>
              </a:tr>
              <a:tr h="412694">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Fire Adapted</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lfa = least fire adaptation </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Sonoran Desert</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Account for fire adaptations</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extLst>
                  <a:ext uri="{0D108BD9-81ED-4DB2-BD59-A6C34878D82A}">
                    <a16:rowId xmlns:a16="http://schemas.microsoft.com/office/drawing/2014/main" val="3793461744"/>
                  </a:ext>
                </a:extLst>
              </a:tr>
              <a:tr h="423056">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pfa = poor fire adaptation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Desert riparian</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7E3D4"/>
                    </a:solidFill>
                  </a:tcPr>
                </a:tc>
                <a:tc vMerge="1">
                  <a:txBody>
                    <a:bodyPr/>
                    <a:lstStyle/>
                    <a:p>
                      <a:endParaRPr lang="en-US"/>
                    </a:p>
                  </a:txBody>
                  <a:tcPr/>
                </a:tc>
                <a:extLst>
                  <a:ext uri="{0D108BD9-81ED-4DB2-BD59-A6C34878D82A}">
                    <a16:rowId xmlns:a16="http://schemas.microsoft.com/office/drawing/2014/main" val="2427088925"/>
                  </a:ext>
                </a:extLst>
              </a:tr>
              <a:tr h="412694">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Soil Erosion Hazard – water </a:t>
                      </a: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(TEUI rating)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swtr = severe water erosion risk</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rowSpan="4">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Estimate of long-term effects to the ecosystem</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203807164"/>
                  </a:ext>
                </a:extLst>
              </a:tr>
              <a:tr h="412694">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mwtr = moderate water erosion risk</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DEBF7"/>
                    </a:solidFill>
                  </a:tcPr>
                </a:tc>
                <a:tc vMerge="1">
                  <a:txBody>
                    <a:bodyPr/>
                    <a:lstStyle/>
                    <a:p>
                      <a:endParaRPr lang="en-US"/>
                    </a:p>
                  </a:txBody>
                  <a:tcPr/>
                </a:tc>
                <a:extLst>
                  <a:ext uri="{0D108BD9-81ED-4DB2-BD59-A6C34878D82A}">
                    <a16:rowId xmlns:a16="http://schemas.microsoft.com/office/drawing/2014/main" val="2689801104"/>
                  </a:ext>
                </a:extLst>
              </a:tr>
              <a:tr h="412694">
                <a:tc rowSpan="2">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Soil Erosion Hazard - wind </a:t>
                      </a:r>
                      <a:r>
                        <a:rPr lang="en-US"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(TEUI rating)</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swnd = severe wind erosion risk</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endParaRPr lang="en-US"/>
                    </a:p>
                  </a:txBody>
                  <a:tcPr/>
                </a:tc>
                <a:extLst>
                  <a:ext uri="{0D108BD9-81ED-4DB2-BD59-A6C34878D82A}">
                    <a16:rowId xmlns:a16="http://schemas.microsoft.com/office/drawing/2014/main" val="302584667"/>
                  </a:ext>
                </a:extLst>
              </a:tr>
              <a:tr h="412694">
                <a:tc vMerge="1">
                  <a:txBody>
                    <a:bodyPr/>
                    <a:lstStyle/>
                    <a:p>
                      <a:endParaRPr lang="en-US"/>
                    </a:p>
                  </a:txBody>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mwnd = moderate wind erosion risk</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7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marL="0" marR="0">
                        <a:lnSpc>
                          <a:spcPct val="107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53483" marR="534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vMerge="1">
                  <a:txBody>
                    <a:bodyPr/>
                    <a:lstStyle/>
                    <a:p>
                      <a:endParaRPr lang="en-US"/>
                    </a:p>
                  </a:txBody>
                  <a:tcPr/>
                </a:tc>
                <a:extLst>
                  <a:ext uri="{0D108BD9-81ED-4DB2-BD59-A6C34878D82A}">
                    <a16:rowId xmlns:a16="http://schemas.microsoft.com/office/drawing/2014/main" val="315916226"/>
                  </a:ext>
                </a:extLst>
              </a:tr>
            </a:tbl>
          </a:graphicData>
        </a:graphic>
      </p:graphicFrame>
    </p:spTree>
    <p:extLst>
      <p:ext uri="{BB962C8B-B14F-4D97-AF65-F5344CB8AC3E}">
        <p14:creationId xmlns:p14="http://schemas.microsoft.com/office/powerpoint/2010/main" val="51455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40000"/>
                <a:lumOff val="60000"/>
              </a:schemeClr>
            </a:gs>
            <a:gs pos="46000">
              <a:schemeClr val="accent4">
                <a:lumMod val="95000"/>
                <a:lumOff val="5000"/>
              </a:schemeClr>
            </a:gs>
            <a:gs pos="100000">
              <a:schemeClr val="accent4">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D371F-0249-7C03-A990-DF8AE32AA98F}"/>
              </a:ext>
            </a:extLst>
          </p:cNvPr>
          <p:cNvSpPr>
            <a:spLocks noGrp="1"/>
          </p:cNvSpPr>
          <p:nvPr>
            <p:ph type="title"/>
          </p:nvPr>
        </p:nvSpPr>
        <p:spPr>
          <a:xfrm>
            <a:off x="2" y="2"/>
            <a:ext cx="4397829" cy="642257"/>
          </a:xfrm>
        </p:spPr>
        <p:txBody>
          <a:bodyPr>
            <a:normAutofit fontScale="90000"/>
          </a:bodyPr>
          <a:lstStyle/>
          <a:p>
            <a:r>
              <a:rPr lang="en-US" b="1" dirty="0">
                <a:solidFill>
                  <a:srgbClr val="FFFF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Indexing: Step 2</a:t>
            </a:r>
          </a:p>
        </p:txBody>
      </p:sp>
      <p:graphicFrame>
        <p:nvGraphicFramePr>
          <p:cNvPr id="6" name="Content Placeholder 4">
            <a:extLst>
              <a:ext uri="{FF2B5EF4-FFF2-40B4-BE49-F238E27FC236}">
                <a16:creationId xmlns:a16="http://schemas.microsoft.com/office/drawing/2014/main" id="{1D74F6E8-E1D2-8081-D19D-1443B6DF095E}"/>
              </a:ext>
            </a:extLst>
          </p:cNvPr>
          <p:cNvGraphicFramePr>
            <a:graphicFrameLocks/>
          </p:cNvGraphicFramePr>
          <p:nvPr>
            <p:extLst>
              <p:ext uri="{D42A27DB-BD31-4B8C-83A1-F6EECF244321}">
                <p14:modId xmlns:p14="http://schemas.microsoft.com/office/powerpoint/2010/main" val="2667852226"/>
              </p:ext>
            </p:extLst>
          </p:nvPr>
        </p:nvGraphicFramePr>
        <p:xfrm>
          <a:off x="0" y="642257"/>
          <a:ext cx="9144000" cy="6215742"/>
        </p:xfrm>
        <a:graphic>
          <a:graphicData uri="http://schemas.openxmlformats.org/drawingml/2006/table">
            <a:tbl>
              <a:tblPr firstRow="1" firstCol="1" bandRow="1"/>
              <a:tblGrid>
                <a:gridCol w="932002">
                  <a:extLst>
                    <a:ext uri="{9D8B030D-6E8A-4147-A177-3AD203B41FA5}">
                      <a16:colId xmlns:a16="http://schemas.microsoft.com/office/drawing/2014/main" val="3402144344"/>
                    </a:ext>
                  </a:extLst>
                </a:gridCol>
                <a:gridCol w="1527586">
                  <a:extLst>
                    <a:ext uri="{9D8B030D-6E8A-4147-A177-3AD203B41FA5}">
                      <a16:colId xmlns:a16="http://schemas.microsoft.com/office/drawing/2014/main" val="986714800"/>
                    </a:ext>
                  </a:extLst>
                </a:gridCol>
                <a:gridCol w="6684412">
                  <a:extLst>
                    <a:ext uri="{9D8B030D-6E8A-4147-A177-3AD203B41FA5}">
                      <a16:colId xmlns:a16="http://schemas.microsoft.com/office/drawing/2014/main" val="132202122"/>
                    </a:ext>
                  </a:extLst>
                </a:gridCol>
              </a:tblGrid>
              <a:tr h="618510">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Score from Table 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Risk of long-term adverse ecological effects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Discussion</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2293329"/>
                  </a:ext>
                </a:extLst>
              </a:tr>
              <a:tr h="1088138">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1, 2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 Lowest</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The only combinations for this rating that include fire measures are passive crownfire, moderate hua, or moderate flame lengths, but with no points at all from fire adaptation or soil erosion. Soil that is rated as being at ‘severe’ risk of erosion by wind OR by water qualify as a ‘2’, without any effects from fire. Since these areas do not have both a severe erosion hazard and any risk of adverse fire effects, they are rated at the lowest risk of long-term adverse ecological effects from fire.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6730925"/>
                  </a:ext>
                </a:extLst>
              </a:tr>
              <a:tr h="775052">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3, 4, 5</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 Moderate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For this rating, of the fire effects measures, only the highest hua, active crownfire, or high flame lengths could be applied to a soil with a high erosion hazard, and not where fire adaptation is a concern. Though there would be benefits to evaluating these areas for treatment needs, the need would be only moderate compared with higher risk levels.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5551050"/>
                  </a:ext>
                </a:extLst>
              </a:tr>
              <a:tr h="931596">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6, 7, 8, 9, 10, 11, 12</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 High</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The lowest ratings in this classification allow for moderate fire effects to multiple ecological metrics (wind/water erosion and fire adaptation). The higher ratings allow for the highest ratings of more than one of the fire behavior metrics, or a high and a moderate severity combined with a high rating for wind or water soil erosion hazard. These areas are at a high risk of long-term adverse ecological effects from fire.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1676640"/>
                  </a:ext>
                </a:extLst>
              </a:tr>
              <a:tr h="1557766">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13, 14</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 Very high</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This rating indicates where at least four of the six metrics have the highest rating. In some cases, fire effects to soil could be severe enough to significantly degrade ecological function through, for example, burning out all the organics in the surface layer/s and/or changing the cation exchange capacity so that it is difficult for seeds to successfully colonize these burned areas. Where the areas represented here are greater than a few acres and/or in a critical location, they should be considered for some type of mitigation or treatment. Additional consideration should be given to those adjacent/downstream areas that could be affected by second order fire effects originating from these acres.</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3017244"/>
                  </a:ext>
                </a:extLst>
              </a:tr>
              <a:tr h="1244680">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15, 16</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200" b="1">
                          <a:effectLst/>
                          <a:latin typeface="Times New Roman" panose="02020603050405020304" pitchFamily="18" charset="0"/>
                          <a:ea typeface="Times New Roman" panose="02020603050405020304" pitchFamily="18" charset="0"/>
                          <a:cs typeface="Times New Roman" panose="02020603050405020304" pitchFamily="18" charset="0"/>
                        </a:rPr>
                        <a:t>5</a:t>
                      </a:r>
                      <a:r>
                        <a:rPr lang="en-US" sz="1200">
                          <a:effectLst/>
                          <a:latin typeface="Times New Roman" panose="02020603050405020304" pitchFamily="18" charset="0"/>
                          <a:ea typeface="Times New Roman" panose="02020603050405020304" pitchFamily="18" charset="0"/>
                          <a:cs typeface="Times New Roman" panose="02020603050405020304" pitchFamily="18" charset="0"/>
                        </a:rPr>
                        <a:t> – Extreme</a:t>
                      </a:r>
                      <a:endParaRPr lang="en-US"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200" dirty="0">
                          <a:effectLst/>
                          <a:latin typeface="Times New Roman" panose="02020603050405020304" pitchFamily="18" charset="0"/>
                          <a:ea typeface="Times New Roman" panose="02020603050405020304" pitchFamily="18" charset="0"/>
                          <a:cs typeface="Times New Roman" panose="02020603050405020304" pitchFamily="18" charset="0"/>
                        </a:rPr>
                        <a:t>This rating represents the highest rating for at least five of the six metrics, including at least one of the erosion metrics. If these areas burn under the worst conditions, the effects on soils could be permanent and could change site potential for the foreseeable future. Where the areas represented here are greater than a few acres and/or in a critical location, they should be considered for some type of mitigation or treatment. Additional consideration should be given to those adjacent/downstream areas that could be affected by second order fire effects originating from these acres.</a:t>
                      </a:r>
                      <a:endParaRPr lang="en-US"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2980" marR="429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5079511"/>
                  </a:ext>
                </a:extLst>
              </a:tr>
            </a:tbl>
          </a:graphicData>
        </a:graphic>
      </p:graphicFrame>
    </p:spTree>
    <p:extLst>
      <p:ext uri="{BB962C8B-B14F-4D97-AF65-F5344CB8AC3E}">
        <p14:creationId xmlns:p14="http://schemas.microsoft.com/office/powerpoint/2010/main" val="172764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descr="Map&#10;&#10;Description automatically generated">
            <a:extLst>
              <a:ext uri="{FF2B5EF4-FFF2-40B4-BE49-F238E27FC236}">
                <a16:creationId xmlns:a16="http://schemas.microsoft.com/office/drawing/2014/main" id="{91707CB2-DBEA-2DA5-1907-5DA6F27D6BA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04" t="10095" r="2223" b="16259"/>
          <a:stretch/>
        </p:blipFill>
        <p:spPr>
          <a:xfrm>
            <a:off x="1493157" y="528066"/>
            <a:ext cx="6411686" cy="6329935"/>
          </a:xfrm>
        </p:spPr>
      </p:pic>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0" y="3"/>
            <a:ext cx="4699000" cy="609599"/>
          </a:xfrm>
        </p:spPr>
        <p:txBody>
          <a:bodyPr>
            <a:normAutofit fontScale="90000"/>
          </a:bodyPr>
          <a:lstStyle/>
          <a:p>
            <a:r>
              <a:rPr lang="en-US" b="1" dirty="0">
                <a:solidFill>
                  <a:srgbClr val="C0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 Hazard Index</a:t>
            </a:r>
          </a:p>
        </p:txBody>
      </p:sp>
    </p:spTree>
    <p:extLst>
      <p:ext uri="{BB962C8B-B14F-4D97-AF65-F5344CB8AC3E}">
        <p14:creationId xmlns:p14="http://schemas.microsoft.com/office/powerpoint/2010/main" val="186652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FBD0E-3EE0-6BCE-0AC5-22A4B3D35ECF}"/>
              </a:ext>
            </a:extLst>
          </p:cNvPr>
          <p:cNvSpPr>
            <a:spLocks noGrp="1"/>
          </p:cNvSpPr>
          <p:nvPr>
            <p:ph type="title"/>
          </p:nvPr>
        </p:nvSpPr>
        <p:spPr>
          <a:xfrm>
            <a:off x="176451" y="1489078"/>
            <a:ext cx="3852624" cy="2730499"/>
          </a:xfrm>
        </p:spPr>
        <p:txBody>
          <a:bodyPr>
            <a:normAutofit/>
          </a:bodyPr>
          <a:lstStyle/>
          <a:p>
            <a:r>
              <a:rPr lang="en-US" b="1" dirty="0">
                <a:solidFill>
                  <a:srgbClr val="FFC000"/>
                </a:solidFill>
                <a:latin typeface="Cambria" panose="02040503050406030204" pitchFamily="18" charset="0"/>
                <a:ea typeface="Cambria" panose="02040503050406030204" pitchFamily="18" charset="0"/>
              </a:rPr>
              <a:t>Questions?</a:t>
            </a:r>
            <a:br>
              <a:rPr lang="en-US" b="1" dirty="0">
                <a:solidFill>
                  <a:srgbClr val="FFC000"/>
                </a:solidFill>
                <a:latin typeface="Cambria" panose="02040503050406030204" pitchFamily="18" charset="0"/>
                <a:ea typeface="Cambria" panose="02040503050406030204" pitchFamily="18" charset="0"/>
              </a:rPr>
            </a:br>
            <a:r>
              <a:rPr lang="en-US" b="1" dirty="0">
                <a:solidFill>
                  <a:srgbClr val="FFC000"/>
                </a:solidFill>
                <a:latin typeface="Cambria" panose="02040503050406030204" pitchFamily="18" charset="0"/>
                <a:ea typeface="Cambria" panose="02040503050406030204" pitchFamily="18" charset="0"/>
              </a:rPr>
              <a:t>Comments?</a:t>
            </a:r>
            <a:br>
              <a:rPr lang="en-US" b="1" dirty="0">
                <a:solidFill>
                  <a:srgbClr val="FFC000"/>
                </a:solidFill>
                <a:latin typeface="Cambria" panose="02040503050406030204" pitchFamily="18" charset="0"/>
                <a:ea typeface="Cambria" panose="02040503050406030204" pitchFamily="18" charset="0"/>
              </a:rPr>
            </a:br>
            <a:r>
              <a:rPr lang="en-US" b="1" dirty="0">
                <a:solidFill>
                  <a:srgbClr val="FFC000"/>
                </a:solidFill>
                <a:latin typeface="Cambria" panose="02040503050406030204" pitchFamily="18" charset="0"/>
                <a:ea typeface="Cambria" panose="02040503050406030204" pitchFamily="18" charset="0"/>
              </a:rPr>
              <a:t>Observations?</a:t>
            </a:r>
            <a:br>
              <a:rPr lang="en-US" b="1" dirty="0">
                <a:solidFill>
                  <a:srgbClr val="FFC000"/>
                </a:solidFill>
                <a:latin typeface="Cambria" panose="02040503050406030204" pitchFamily="18" charset="0"/>
                <a:ea typeface="Cambria" panose="02040503050406030204" pitchFamily="18" charset="0"/>
              </a:rPr>
            </a:br>
            <a:r>
              <a:rPr lang="en-US" b="1" dirty="0">
                <a:solidFill>
                  <a:srgbClr val="FFC000"/>
                </a:solidFill>
                <a:latin typeface="Cambria" panose="02040503050406030204" pitchFamily="18" charset="0"/>
                <a:ea typeface="Cambria" panose="02040503050406030204" pitchFamily="18" charset="0"/>
              </a:rPr>
              <a:t>Discussion?</a:t>
            </a:r>
          </a:p>
        </p:txBody>
      </p:sp>
      <p:pic>
        <p:nvPicPr>
          <p:cNvPr id="4" name="Picture 3">
            <a:extLst>
              <a:ext uri="{FF2B5EF4-FFF2-40B4-BE49-F238E27FC236}">
                <a16:creationId xmlns:a16="http://schemas.microsoft.com/office/drawing/2014/main" id="{DF05FAAE-FB76-9805-5860-A0BC7AE7110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346"/>
          <a:stretch/>
        </p:blipFill>
        <p:spPr>
          <a:xfrm>
            <a:off x="4251892" y="114306"/>
            <a:ext cx="4802745" cy="6629388"/>
          </a:xfrm>
          <a:prstGeom prst="rect">
            <a:avLst/>
          </a:prstGeom>
          <a:ln w="38100">
            <a:solidFill>
              <a:srgbClr val="5F2613"/>
            </a:solidFill>
          </a:ln>
        </p:spPr>
      </p:pic>
    </p:spTree>
    <p:extLst>
      <p:ext uri="{BB962C8B-B14F-4D97-AF65-F5344CB8AC3E}">
        <p14:creationId xmlns:p14="http://schemas.microsoft.com/office/powerpoint/2010/main" val="106722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F346-CECD-ADB3-F9B8-D445C93EC0DE}"/>
              </a:ext>
            </a:extLst>
          </p:cNvPr>
          <p:cNvSpPr>
            <a:spLocks noGrp="1"/>
          </p:cNvSpPr>
          <p:nvPr>
            <p:ph type="title"/>
          </p:nvPr>
        </p:nvSpPr>
        <p:spPr>
          <a:xfrm>
            <a:off x="0" y="2"/>
            <a:ext cx="7886700" cy="1325563"/>
          </a:xfrm>
        </p:spPr>
        <p:txBody>
          <a:bodyPr>
            <a:normAutofit/>
          </a:bodyPr>
          <a:lstStyle/>
          <a:p>
            <a:r>
              <a:rPr lang="en-US" sz="5400" dirty="0">
                <a:solidFill>
                  <a:srgbClr val="FFC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Why?</a:t>
            </a:r>
          </a:p>
        </p:txBody>
      </p:sp>
      <p:sp>
        <p:nvSpPr>
          <p:cNvPr id="3" name="Content Placeholder 2">
            <a:extLst>
              <a:ext uri="{FF2B5EF4-FFF2-40B4-BE49-F238E27FC236}">
                <a16:creationId xmlns:a16="http://schemas.microsoft.com/office/drawing/2014/main" id="{528BA804-10AD-EE3B-53F0-D8625193044F}"/>
              </a:ext>
            </a:extLst>
          </p:cNvPr>
          <p:cNvSpPr>
            <a:spLocks noGrp="1"/>
          </p:cNvSpPr>
          <p:nvPr>
            <p:ph idx="1"/>
          </p:nvPr>
        </p:nvSpPr>
        <p:spPr>
          <a:xfrm>
            <a:off x="0" y="1825625"/>
            <a:ext cx="9144000" cy="4351338"/>
          </a:xfrm>
          <a:solidFill>
            <a:schemeClr val="tx1">
              <a:alpha val="60000"/>
            </a:schemeClr>
          </a:solidFill>
        </p:spPr>
        <p:txBody>
          <a:bodyPr>
            <a:normAutofit lnSpcReduction="10000"/>
          </a:bodyPr>
          <a:lstStyle/>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 Regime / Condition Class (FRCC): original process not supported by the WO, though it did have the benefit of being able to be updated at the forest level</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National and Regional Fire Regime / Condition Class layers are sufficiently outdated as to be irrelevant</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 Quantitative Wildfire Risk Assessment (QWRA) was done for the TNF in 2016 – 2017, hadn’t been updated though &gt;800,000 acres have burned since then (</a:t>
            </a:r>
            <a:r>
              <a:rPr lang="en-US" sz="2400" dirty="0" err="1">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rx</a:t>
            </a:r>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and </a:t>
            </a:r>
            <a:r>
              <a:rPr lang="en-US" sz="2400" dirty="0" err="1">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wf</a:t>
            </a:r>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QWRA that is a critical component of Potential Operational Delineations (PODS), but the TNF is not a high priority in the region for getting the QWRA revised</a:t>
            </a:r>
          </a:p>
          <a:p>
            <a:r>
              <a:rPr lang="en-US" sz="2400" dirty="0">
                <a:solidFill>
                  <a:schemeClr val="accent4">
                    <a:lumMod val="40000"/>
                    <a:lumOff val="6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QWRA can not be updated at the forest level</a:t>
            </a:r>
          </a:p>
        </p:txBody>
      </p:sp>
    </p:spTree>
    <p:extLst>
      <p:ext uri="{BB962C8B-B14F-4D97-AF65-F5344CB8AC3E}">
        <p14:creationId xmlns:p14="http://schemas.microsoft.com/office/powerpoint/2010/main" val="98231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F161E-CED3-865A-48BB-52FF084416A3}"/>
              </a:ext>
            </a:extLst>
          </p:cNvPr>
          <p:cNvSpPr>
            <a:spLocks noGrp="1"/>
          </p:cNvSpPr>
          <p:nvPr>
            <p:ph type="title"/>
          </p:nvPr>
        </p:nvSpPr>
        <p:spPr>
          <a:xfrm>
            <a:off x="2" y="1"/>
            <a:ext cx="8969829" cy="849086"/>
          </a:xfrm>
          <a:solidFill>
            <a:schemeClr val="tx1">
              <a:alpha val="32000"/>
            </a:schemeClr>
          </a:solidFill>
        </p:spPr>
        <p:txBody>
          <a:bodyPr>
            <a:normAutofit/>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What is the FHI based on?</a:t>
            </a:r>
          </a:p>
        </p:txBody>
      </p:sp>
      <p:sp>
        <p:nvSpPr>
          <p:cNvPr id="3" name="Content Placeholder 2">
            <a:extLst>
              <a:ext uri="{FF2B5EF4-FFF2-40B4-BE49-F238E27FC236}">
                <a16:creationId xmlns:a16="http://schemas.microsoft.com/office/drawing/2014/main" id="{A2085874-94B5-E605-57C1-E204A81D5996}"/>
              </a:ext>
            </a:extLst>
          </p:cNvPr>
          <p:cNvSpPr>
            <a:spLocks noGrp="1"/>
          </p:cNvSpPr>
          <p:nvPr>
            <p:ph idx="1"/>
          </p:nvPr>
        </p:nvSpPr>
        <p:spPr>
          <a:xfrm>
            <a:off x="0" y="2348140"/>
            <a:ext cx="9144000" cy="3530146"/>
          </a:xfrm>
          <a:solidFill>
            <a:schemeClr val="tx1">
              <a:alpha val="58000"/>
            </a:schemeClr>
          </a:solidFill>
        </p:spPr>
        <p:txBody>
          <a:bodyPr>
            <a:normAutofit lnSpcReduction="10000"/>
          </a:bodyPr>
          <a:lstStyle/>
          <a:p>
            <a:r>
              <a:rPr lang="en-US"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Focused on soil as a critical and key feature of ecosystems</a:t>
            </a:r>
          </a:p>
          <a:p>
            <a:r>
              <a:rPr lang="en-US"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Focused on the potential effects to soils from the types of fires that are likely to occur in the Southwest in late June. </a:t>
            </a:r>
          </a:p>
          <a:p>
            <a:r>
              <a:rPr lang="en-US"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Metrics facilitate the evaluation of fire effects to soil and to vegetation because:</a:t>
            </a:r>
          </a:p>
          <a:p>
            <a:pPr lvl="1"/>
            <a:r>
              <a:rPr lang="en-US"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potential for soil to erode when vegetation or ground cover decreases or is removed increases (water, wind)</a:t>
            </a:r>
          </a:p>
          <a:p>
            <a:pPr lvl="1"/>
            <a:r>
              <a:rPr lang="en-US" dirty="0">
                <a:solidFill>
                  <a:srgbClr val="FFC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Soil stability or productivity is likely to be adversely affected by first or second order fire effects (heat)</a:t>
            </a:r>
            <a:endParaRPr lang="en-US" dirty="0">
              <a:solidFill>
                <a:srgbClr val="FFC000"/>
              </a:solidFill>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65805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left)">
                                      <p:cBhvr>
                                        <p:cTn id="25" dur="500"/>
                                        <p:tgtEl>
                                          <p:spTgt spid="3">
                                            <p:txEl>
                                              <p:pRg st="3" end="3"/>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ipe(left)">
                                      <p:cBhvr>
                                        <p:cTn id="2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DEC71-639F-22DF-9650-8F133A2DEF95}"/>
              </a:ext>
            </a:extLst>
          </p:cNvPr>
          <p:cNvSpPr>
            <a:spLocks noGrp="1"/>
          </p:cNvSpPr>
          <p:nvPr>
            <p:ph type="title"/>
          </p:nvPr>
        </p:nvSpPr>
        <p:spPr>
          <a:xfrm>
            <a:off x="0" y="2"/>
            <a:ext cx="6214188" cy="895739"/>
          </a:xfrm>
          <a:solidFill>
            <a:schemeClr val="tx1">
              <a:alpha val="51000"/>
            </a:schemeClr>
          </a:solidFill>
        </p:spPr>
        <p:txBody>
          <a:bodyPr/>
          <a:lstStyle/>
          <a:p>
            <a:r>
              <a:rPr lang="en-US" b="1"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First Order Fire Effects</a:t>
            </a:r>
          </a:p>
        </p:txBody>
      </p:sp>
      <p:sp>
        <p:nvSpPr>
          <p:cNvPr id="5" name="TextBox 4">
            <a:extLst>
              <a:ext uri="{FF2B5EF4-FFF2-40B4-BE49-F238E27FC236}">
                <a16:creationId xmlns:a16="http://schemas.microsoft.com/office/drawing/2014/main" id="{B9CB97BD-DAB1-600E-6DD1-25A25DBB1F47}"/>
              </a:ext>
            </a:extLst>
          </p:cNvPr>
          <p:cNvSpPr txBox="1"/>
          <p:nvPr/>
        </p:nvSpPr>
        <p:spPr>
          <a:xfrm>
            <a:off x="2" y="1760148"/>
            <a:ext cx="9143999" cy="5328253"/>
          </a:xfrm>
          <a:prstGeom prst="rect">
            <a:avLst/>
          </a:prstGeom>
          <a:solidFill>
            <a:schemeClr val="tx1">
              <a:alpha val="49000"/>
            </a:schemeClr>
          </a:solidFill>
        </p:spPr>
        <p:txBody>
          <a:bodyPr wrap="square">
            <a:spAutoFit/>
          </a:bodyPr>
          <a:lstStyle/>
          <a:p>
            <a:pPr>
              <a:lnSpc>
                <a:spcPct val="107000"/>
              </a:lnSpc>
              <a:spcAft>
                <a:spcPts val="800"/>
              </a:spcAft>
            </a:pP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For the most part, the </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amount </a:t>
            </a: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size </a:t>
            </a: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of</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plants </a:t>
            </a: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and</a:t>
            </a: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soil biota </a:t>
            </a: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killed or top-killed by fire increases with:</a:t>
            </a:r>
          </a:p>
          <a:p>
            <a:pPr>
              <a:lnSpc>
                <a:spcPct val="107000"/>
              </a:lnSpc>
              <a:spcAft>
                <a:spcPts val="800"/>
              </a:spcAft>
            </a:pP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 increase in the </a:t>
            </a:r>
            <a:r>
              <a:rPr lang="en-US" sz="2800" i="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rate</a:t>
            </a: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of heat energy released (fire intensity which is reflected in flame length)</a:t>
            </a:r>
          </a:p>
          <a:p>
            <a:pPr marL="342900" indent="-342900">
              <a:lnSpc>
                <a:spcPct val="107000"/>
              </a:lnSpc>
              <a:spcAft>
                <a:spcPts val="800"/>
              </a:spcAft>
              <a:buFont typeface="Arial" panose="020B0604020202020204" pitchFamily="34" charset="0"/>
              <a:buChar char="•"/>
            </a:pP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800"/>
              </a:spcAft>
            </a:pPr>
            <a:r>
              <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AND/OR</a:t>
            </a:r>
          </a:p>
          <a:p>
            <a:pPr>
              <a:lnSpc>
                <a:spcPct val="107000"/>
              </a:lnSpc>
              <a:spcAft>
                <a:spcPts val="800"/>
              </a:spcAft>
            </a:pPr>
            <a:endParaRPr lang="en-US" sz="28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07000"/>
              </a:lnSpc>
              <a:spcAft>
                <a:spcPts val="800"/>
              </a:spcAft>
              <a:buFont typeface="Arial" panose="020B0604020202020204" pitchFamily="34" charset="0"/>
              <a:buChar char="•"/>
            </a:pP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the or </a:t>
            </a:r>
            <a:r>
              <a:rPr lang="en-US" sz="2800" i="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total</a:t>
            </a:r>
            <a:r>
              <a:rPr lang="en-US" sz="2800"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amount of heat energy released (heat/unit/area). </a:t>
            </a:r>
          </a:p>
          <a:p>
            <a:pPr>
              <a:lnSpc>
                <a:spcPct val="107000"/>
              </a:lnSpc>
              <a:spcAft>
                <a:spcPts val="800"/>
              </a:spcAft>
            </a:pPr>
            <a:endParaRPr lang="en-US" sz="2400" b="1" dirty="0">
              <a:solidFill>
                <a:srgbClr val="FFFF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88362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wipe(left)">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left)">
                                      <p:cBhvr>
                                        <p:cTn id="19" dur="500"/>
                                        <p:tgtEl>
                                          <p:spTgt spid="5">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xEl>
                                              <p:pRg st="6" end="6"/>
                                            </p:txEl>
                                          </p:spTgt>
                                        </p:tgtEl>
                                        <p:attrNameLst>
                                          <p:attrName>style.visibility</p:attrName>
                                        </p:attrNameLst>
                                      </p:cBhvr>
                                      <p:to>
                                        <p:strVal val="visible"/>
                                      </p:to>
                                    </p:set>
                                    <p:animEffect transition="in" filter="wipe(left)">
                                      <p:cBhvr>
                                        <p:cTn id="24"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1" y="2"/>
            <a:ext cx="3080657" cy="6857999"/>
          </a:xfrm>
        </p:spPr>
        <p:txBody>
          <a:bodyPr>
            <a:normAutofit/>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Camp Creek</a:t>
            </a:r>
            <a:b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br>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Watershed</a:t>
            </a:r>
          </a:p>
        </p:txBody>
      </p:sp>
      <p:pic>
        <p:nvPicPr>
          <p:cNvPr id="7" name="Content Placeholder 6" descr="Map&#10;&#10;Description automatically generated">
            <a:extLst>
              <a:ext uri="{FF2B5EF4-FFF2-40B4-BE49-F238E27FC236}">
                <a16:creationId xmlns:a16="http://schemas.microsoft.com/office/drawing/2014/main" id="{1DD22BE6-171E-3B4C-6D42-48D5179D3A3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75361" y="2761796"/>
            <a:ext cx="3344995" cy="4351338"/>
          </a:xfrm>
        </p:spPr>
      </p:pic>
      <p:pic>
        <p:nvPicPr>
          <p:cNvPr id="11" name="Picture 10" descr="Map&#10;&#10;Description automatically generated">
            <a:extLst>
              <a:ext uri="{FF2B5EF4-FFF2-40B4-BE49-F238E27FC236}">
                <a16:creationId xmlns:a16="http://schemas.microsoft.com/office/drawing/2014/main" id="{841E670F-14F6-A8A8-9515-770F22AD6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2065" y="0"/>
            <a:ext cx="5271937" cy="6858000"/>
          </a:xfrm>
          <a:prstGeom prst="rect">
            <a:avLst/>
          </a:prstGeom>
        </p:spPr>
      </p:pic>
      <p:pic>
        <p:nvPicPr>
          <p:cNvPr id="9" name="Picture 8" descr="Map&#10;&#10;Description automatically generated">
            <a:extLst>
              <a:ext uri="{FF2B5EF4-FFF2-40B4-BE49-F238E27FC236}">
                <a16:creationId xmlns:a16="http://schemas.microsoft.com/office/drawing/2014/main" id="{0E278F0A-07E7-4BAD-EAD0-642263B18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2064" y="0"/>
            <a:ext cx="5271937" cy="6858000"/>
          </a:xfrm>
          <a:prstGeom prst="rect">
            <a:avLst/>
          </a:prstGeom>
        </p:spPr>
      </p:pic>
    </p:spTree>
    <p:extLst>
      <p:ext uri="{BB962C8B-B14F-4D97-AF65-F5344CB8AC3E}">
        <p14:creationId xmlns:p14="http://schemas.microsoft.com/office/powerpoint/2010/main" val="3895190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2F21-B9B6-59B6-8F90-69BD2A0BEA9E}"/>
              </a:ext>
            </a:extLst>
          </p:cNvPr>
          <p:cNvSpPr>
            <a:spLocks noGrp="1"/>
          </p:cNvSpPr>
          <p:nvPr>
            <p:ph type="title"/>
          </p:nvPr>
        </p:nvSpPr>
        <p:spPr>
          <a:xfrm>
            <a:off x="2" y="18256"/>
            <a:ext cx="3732245" cy="970790"/>
          </a:xfrm>
        </p:spPr>
        <p:txBody>
          <a:bodyPr/>
          <a:lstStyle/>
          <a:p>
            <a:r>
              <a:rPr lang="en-US"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 Modeling</a:t>
            </a:r>
          </a:p>
        </p:txBody>
      </p:sp>
      <p:pic>
        <p:nvPicPr>
          <p:cNvPr id="7" name="Picture 6" descr="Map&#10;&#10;Description automatically generated">
            <a:extLst>
              <a:ext uri="{FF2B5EF4-FFF2-40B4-BE49-F238E27FC236}">
                <a16:creationId xmlns:a16="http://schemas.microsoft.com/office/drawing/2014/main" id="{F61E2415-6446-A869-7636-AE9C779A2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9428"/>
            <a:ext cx="4651012" cy="6008572"/>
          </a:xfrm>
          <a:prstGeom prst="rect">
            <a:avLst/>
          </a:prstGeom>
        </p:spPr>
      </p:pic>
      <p:pic>
        <p:nvPicPr>
          <p:cNvPr id="9" name="Picture 8" descr="Map&#10;&#10;Description automatically generated">
            <a:extLst>
              <a:ext uri="{FF2B5EF4-FFF2-40B4-BE49-F238E27FC236}">
                <a16:creationId xmlns:a16="http://schemas.microsoft.com/office/drawing/2014/main" id="{88DE0E39-2A5F-6B4A-A7FE-1BAD41874CA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492988" y="849428"/>
            <a:ext cx="4651012" cy="6008572"/>
          </a:xfrm>
          <a:prstGeom prst="rect">
            <a:avLst/>
          </a:prstGeom>
        </p:spPr>
      </p:pic>
      <p:pic>
        <p:nvPicPr>
          <p:cNvPr id="20" name="Picture 19" descr="Map&#10;&#10;Description automatically generated">
            <a:extLst>
              <a:ext uri="{FF2B5EF4-FFF2-40B4-BE49-F238E27FC236}">
                <a16:creationId xmlns:a16="http://schemas.microsoft.com/office/drawing/2014/main" id="{2291AA11-207A-66C6-8B5B-5A7ACCC166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 y="850392"/>
            <a:ext cx="4618217" cy="6007608"/>
          </a:xfrm>
          <a:prstGeom prst="rect">
            <a:avLst/>
          </a:prstGeom>
        </p:spPr>
      </p:pic>
      <p:pic>
        <p:nvPicPr>
          <p:cNvPr id="21" name="Picture 20" descr="Map&#10;&#10;Description automatically generated">
            <a:extLst>
              <a:ext uri="{FF2B5EF4-FFF2-40B4-BE49-F238E27FC236}">
                <a16:creationId xmlns:a16="http://schemas.microsoft.com/office/drawing/2014/main" id="{F3558BF6-D0C6-0AA1-88ED-44E140A688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5121" y="849428"/>
            <a:ext cx="4628881" cy="5990316"/>
          </a:xfrm>
          <a:prstGeom prst="rect">
            <a:avLst/>
          </a:prstGeom>
        </p:spPr>
      </p:pic>
    </p:spTree>
    <p:extLst>
      <p:ext uri="{BB962C8B-B14F-4D97-AF65-F5344CB8AC3E}">
        <p14:creationId xmlns:p14="http://schemas.microsoft.com/office/powerpoint/2010/main" val="48687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62F21-B9B6-59B6-8F90-69BD2A0BEA9E}"/>
              </a:ext>
            </a:extLst>
          </p:cNvPr>
          <p:cNvSpPr>
            <a:spLocks noGrp="1"/>
          </p:cNvSpPr>
          <p:nvPr>
            <p:ph type="title"/>
          </p:nvPr>
        </p:nvSpPr>
        <p:spPr>
          <a:xfrm>
            <a:off x="2" y="18256"/>
            <a:ext cx="3732245" cy="970790"/>
          </a:xfrm>
        </p:spPr>
        <p:txBody>
          <a:bodyPr/>
          <a:lstStyle/>
          <a:p>
            <a:r>
              <a:rPr lang="en-US" dirty="0">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Fire Modeling</a:t>
            </a:r>
          </a:p>
        </p:txBody>
      </p:sp>
      <p:pic>
        <p:nvPicPr>
          <p:cNvPr id="21" name="Picture 20" descr="Map&#10;&#10;Description automatically generated">
            <a:extLst>
              <a:ext uri="{FF2B5EF4-FFF2-40B4-BE49-F238E27FC236}">
                <a16:creationId xmlns:a16="http://schemas.microsoft.com/office/drawing/2014/main" id="{F3558BF6-D0C6-0AA1-88ED-44E140A688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121" y="850392"/>
            <a:ext cx="4628881" cy="5990316"/>
          </a:xfrm>
          <a:prstGeom prst="rect">
            <a:avLst/>
          </a:prstGeom>
        </p:spPr>
      </p:pic>
      <p:pic>
        <p:nvPicPr>
          <p:cNvPr id="3" name="Picture 2" descr="Map&#10;&#10;Description automatically generated">
            <a:extLst>
              <a:ext uri="{FF2B5EF4-FFF2-40B4-BE49-F238E27FC236}">
                <a16:creationId xmlns:a16="http://schemas.microsoft.com/office/drawing/2014/main" id="{888AC9D0-D363-B121-6E5F-EF66DEFA7A3D}"/>
              </a:ext>
            </a:extLst>
          </p:cNvPr>
          <p:cNvPicPr>
            <a:picLocks noChangeAspect="1"/>
          </p:cNvPicPr>
          <p:nvPr/>
        </p:nvPicPr>
        <p:blipFill rotWithShape="1">
          <a:blip r:embed="rId4">
            <a:extLst>
              <a:ext uri="{28A0092B-C50C-407E-A947-70E740481C1C}">
                <a14:useLocalDpi xmlns:a14="http://schemas.microsoft.com/office/drawing/2010/main" val="0"/>
              </a:ext>
            </a:extLst>
          </a:blip>
          <a:srcRect r="3382"/>
          <a:stretch/>
        </p:blipFill>
        <p:spPr>
          <a:xfrm>
            <a:off x="2" y="820838"/>
            <a:ext cx="4515117" cy="6037162"/>
          </a:xfrm>
          <a:prstGeom prst="rect">
            <a:avLst/>
          </a:prstGeom>
        </p:spPr>
      </p:pic>
      <p:pic>
        <p:nvPicPr>
          <p:cNvPr id="5" name="Picture 4" descr="Map&#10;&#10;Description automatically generated">
            <a:extLst>
              <a:ext uri="{FF2B5EF4-FFF2-40B4-BE49-F238E27FC236}">
                <a16:creationId xmlns:a16="http://schemas.microsoft.com/office/drawing/2014/main" id="{7408CC8B-F094-C3C7-E7AA-B883251FE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5120" y="850394"/>
            <a:ext cx="4628881" cy="6021481"/>
          </a:xfrm>
          <a:prstGeom prst="rect">
            <a:avLst/>
          </a:prstGeom>
        </p:spPr>
      </p:pic>
      <p:pic>
        <p:nvPicPr>
          <p:cNvPr id="8" name="Picture 7" descr="Map&#10;&#10;Description automatically generated">
            <a:extLst>
              <a:ext uri="{FF2B5EF4-FFF2-40B4-BE49-F238E27FC236}">
                <a16:creationId xmlns:a16="http://schemas.microsoft.com/office/drawing/2014/main" id="{C8FDBE7E-7AD2-00D3-4DF9-8E02AE8B62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3065" y="803547"/>
            <a:ext cx="4715580" cy="6134263"/>
          </a:xfrm>
          <a:prstGeom prst="rect">
            <a:avLst/>
          </a:prstGeom>
        </p:spPr>
      </p:pic>
    </p:spTree>
    <p:extLst>
      <p:ext uri="{BB962C8B-B14F-4D97-AF65-F5344CB8AC3E}">
        <p14:creationId xmlns:p14="http://schemas.microsoft.com/office/powerpoint/2010/main" val="24040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40739-4553-FE02-D07B-4A6C2D5DF500}"/>
              </a:ext>
            </a:extLst>
          </p:cNvPr>
          <p:cNvSpPr>
            <a:spLocks noGrp="1"/>
          </p:cNvSpPr>
          <p:nvPr>
            <p:ph type="title"/>
          </p:nvPr>
        </p:nvSpPr>
        <p:spPr>
          <a:xfrm>
            <a:off x="2" y="1"/>
            <a:ext cx="2027903" cy="907026"/>
          </a:xfrm>
        </p:spPr>
        <p:txBody>
          <a:bodyPr/>
          <a:lstStyle/>
          <a:p>
            <a:r>
              <a:rPr lang="en-US" dirty="0">
                <a:solidFill>
                  <a:schemeClr val="accent4">
                    <a:lumMod val="60000"/>
                    <a:lumOff val="4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Inputs</a:t>
            </a:r>
          </a:p>
        </p:txBody>
      </p:sp>
      <p:sp>
        <p:nvSpPr>
          <p:cNvPr id="3" name="Content Placeholder 2">
            <a:extLst>
              <a:ext uri="{FF2B5EF4-FFF2-40B4-BE49-F238E27FC236}">
                <a16:creationId xmlns:a16="http://schemas.microsoft.com/office/drawing/2014/main" id="{23A4E593-5D65-0E5F-1FD0-BD49C1766B54}"/>
              </a:ext>
            </a:extLst>
          </p:cNvPr>
          <p:cNvSpPr>
            <a:spLocks noGrp="1"/>
          </p:cNvSpPr>
          <p:nvPr>
            <p:ph idx="1"/>
          </p:nvPr>
        </p:nvSpPr>
        <p:spPr>
          <a:xfrm>
            <a:off x="576109" y="1110328"/>
            <a:ext cx="7991782" cy="4966276"/>
          </a:xfrm>
        </p:spPr>
        <p:txBody>
          <a:bodyPr>
            <a:normAutofit/>
          </a:bodyPr>
          <a:lstStyle/>
          <a:p>
            <a:pPr marL="0" indent="0">
              <a:buNone/>
            </a:pPr>
            <a:r>
              <a:rPr lang="en-US" sz="32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Six datasets were used to identify the potential for various levels of fire severity on soil and vegetation and for fire behavior. </a:t>
            </a:r>
          </a:p>
          <a:p>
            <a:pPr marL="0" indent="0">
              <a:buNone/>
            </a:pPr>
            <a:endPar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marL="342900" indent="-342900">
              <a:buFont typeface="+mj-lt"/>
              <a:buAutoNum type="arabicPeriod"/>
            </a:pPr>
            <a:r>
              <a:rPr lang="en-US" sz="2400" dirty="0">
                <a:solidFill>
                  <a:schemeClr val="accent4">
                    <a:lumMod val="60000"/>
                    <a:lumOff val="40000"/>
                  </a:schemeClr>
                </a:solidFill>
                <a:effectLst>
                  <a:outerShdw blurRad="38100" dist="38100" dir="2700000" algn="tl">
                    <a:srgbClr val="000000">
                      <a:alpha val="43137"/>
                    </a:srgbClr>
                  </a:outerShdw>
                </a:effectLst>
                <a:latin typeface="Times New Roman" panose="02020603050405020304" pitchFamily="18" charset="0"/>
              </a:rPr>
              <a:t>Crownfire potential</a:t>
            </a:r>
          </a:p>
        </p:txBody>
      </p:sp>
    </p:spTree>
    <p:extLst>
      <p:ext uri="{BB962C8B-B14F-4D97-AF65-F5344CB8AC3E}">
        <p14:creationId xmlns:p14="http://schemas.microsoft.com/office/powerpoint/2010/main" val="124992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5633</TotalTime>
  <Words>2153</Words>
  <Application>Microsoft Office PowerPoint</Application>
  <PresentationFormat>On-screen Show (4:3)</PresentationFormat>
  <Paragraphs>202</Paragraphs>
  <Slides>27</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Cambria</vt:lpstr>
      <vt:lpstr>Times New Roman</vt:lpstr>
      <vt:lpstr>Office Theme</vt:lpstr>
      <vt:lpstr>Fire Hazard Index Version 3.0</vt:lpstr>
      <vt:lpstr>Why?</vt:lpstr>
      <vt:lpstr>Why?</vt:lpstr>
      <vt:lpstr>What is the FHI based on?</vt:lpstr>
      <vt:lpstr>First Order Fire Effects</vt:lpstr>
      <vt:lpstr>Camp Creek Watershed</vt:lpstr>
      <vt:lpstr>Fire Modeling</vt:lpstr>
      <vt:lpstr>Fire Modeling</vt:lpstr>
      <vt:lpstr>Inputs</vt:lpstr>
      <vt:lpstr>Crownfire Potential</vt:lpstr>
      <vt:lpstr>Crownfire Potential</vt:lpstr>
      <vt:lpstr>Inputs</vt:lpstr>
      <vt:lpstr>Heat per Unit Area (HUA)</vt:lpstr>
      <vt:lpstr>Heat per unit area (HUA)</vt:lpstr>
      <vt:lpstr>Inputs</vt:lpstr>
      <vt:lpstr>Flame Length (fireline intensity)</vt:lpstr>
      <vt:lpstr>Flame Length (fireline intensity)</vt:lpstr>
      <vt:lpstr>Inputs</vt:lpstr>
      <vt:lpstr>Fire-Adapted</vt:lpstr>
      <vt:lpstr>Inputs</vt:lpstr>
      <vt:lpstr>Soil Erosion Hazard (water and wind) – TEUI Interpretations</vt:lpstr>
      <vt:lpstr>Soil Erosion Hazard (water and wind) – TEUI Interpretations</vt:lpstr>
      <vt:lpstr>PowerPoint Presentation</vt:lpstr>
      <vt:lpstr>Indexing: Step 1</vt:lpstr>
      <vt:lpstr>Indexing: Step 2</vt:lpstr>
      <vt:lpstr>Fire Hazard Index</vt:lpstr>
      <vt:lpstr>Questions? Comments? Observations?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Lata, Mary - FS, AZ</dc:creator>
  <cp:lastModifiedBy>Robertson, Eric - FS, AZ</cp:lastModifiedBy>
  <cp:revision>57</cp:revision>
  <dcterms:created xsi:type="dcterms:W3CDTF">2023-02-22T21:09:01Z</dcterms:created>
  <dcterms:modified xsi:type="dcterms:W3CDTF">2023-03-21T17:06:40Z</dcterms:modified>
</cp:coreProperties>
</file>