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9" r:id="rId4"/>
    <p:sldMasterId id="2147483858" r:id="rId5"/>
    <p:sldMasterId id="2147483877" r:id="rId6"/>
    <p:sldMasterId id="2147483915" r:id="rId7"/>
    <p:sldMasterId id="2147483934" r:id="rId8"/>
  </p:sldMasterIdLst>
  <p:notesMasterIdLst>
    <p:notesMasterId r:id="rId41"/>
  </p:notesMasterIdLst>
  <p:handoutMasterIdLst>
    <p:handoutMasterId r:id="rId42"/>
  </p:handoutMasterIdLst>
  <p:sldIdLst>
    <p:sldId id="256" r:id="rId9"/>
    <p:sldId id="274" r:id="rId10"/>
    <p:sldId id="304" r:id="rId11"/>
    <p:sldId id="309" r:id="rId12"/>
    <p:sldId id="306" r:id="rId13"/>
    <p:sldId id="292" r:id="rId14"/>
    <p:sldId id="310" r:id="rId15"/>
    <p:sldId id="311" r:id="rId16"/>
    <p:sldId id="324" r:id="rId17"/>
    <p:sldId id="278" r:id="rId18"/>
    <p:sldId id="299" r:id="rId19"/>
    <p:sldId id="300" r:id="rId20"/>
    <p:sldId id="276" r:id="rId21"/>
    <p:sldId id="303" r:id="rId22"/>
    <p:sldId id="288" r:id="rId23"/>
    <p:sldId id="314" r:id="rId24"/>
    <p:sldId id="273" r:id="rId25"/>
    <p:sldId id="261" r:id="rId26"/>
    <p:sldId id="323" r:id="rId27"/>
    <p:sldId id="289" r:id="rId28"/>
    <p:sldId id="263" r:id="rId29"/>
    <p:sldId id="302" r:id="rId30"/>
    <p:sldId id="325" r:id="rId31"/>
    <p:sldId id="315" r:id="rId32"/>
    <p:sldId id="286" r:id="rId33"/>
    <p:sldId id="319" r:id="rId34"/>
    <p:sldId id="318" r:id="rId35"/>
    <p:sldId id="290" r:id="rId36"/>
    <p:sldId id="317" r:id="rId37"/>
    <p:sldId id="305" r:id="rId38"/>
    <p:sldId id="320" r:id="rId39"/>
    <p:sldId id="265"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ica, Crystal K -FS" initials="MCK-" lastIdx="14" clrIdx="0">
    <p:extLst>
      <p:ext uri="{19B8F6BF-5375-455C-9EA6-DF929625EA0E}">
        <p15:presenceInfo xmlns:p15="http://schemas.microsoft.com/office/powerpoint/2012/main" userId="S-1-5-21-2443529608-3098792306-3041422421-284117" providerId="AD"/>
      </p:ext>
    </p:extLst>
  </p:cmAuthor>
  <p:cmAuthor id="2" name="Novak, Lis -FS" initials="NL-" lastIdx="29" clrIdx="1">
    <p:extLst>
      <p:ext uri="{19B8F6BF-5375-455C-9EA6-DF929625EA0E}">
        <p15:presenceInfo xmlns:p15="http://schemas.microsoft.com/office/powerpoint/2012/main" userId="S-1-5-21-2443529608-3098792306-3041422421-268167" providerId="AD"/>
      </p:ext>
    </p:extLst>
  </p:cmAuthor>
  <p:cmAuthor id="3" name="Yankoviak, Brenda M -FS" initials="Y-" lastIdx="4" clrIdx="2">
    <p:extLst>
      <p:ext uri="{19B8F6BF-5375-455C-9EA6-DF929625EA0E}">
        <p15:presenceInfo xmlns:p15="http://schemas.microsoft.com/office/powerpoint/2012/main" userId="S-1-5-21-2443529608-3098792306-3041422421-254273" providerId="AD"/>
      </p:ext>
    </p:extLst>
  </p:cmAuthor>
  <p:cmAuthor id="4" name="Connelly, William J -FS" initials="CWJ-" lastIdx="9" clrIdx="3">
    <p:extLst>
      <p:ext uri="{19B8F6BF-5375-455C-9EA6-DF929625EA0E}">
        <p15:presenceInfo xmlns:p15="http://schemas.microsoft.com/office/powerpoint/2012/main" userId="S-1-5-21-2443529608-3098792306-3041422421-271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506" autoAdjust="0"/>
  </p:normalViewPr>
  <p:slideViewPr>
    <p:cSldViewPr snapToGrid="0">
      <p:cViewPr varScale="1">
        <p:scale>
          <a:sx n="76" d="100"/>
          <a:sy n="76" d="100"/>
        </p:scale>
        <p:origin x="738" y="78"/>
      </p:cViewPr>
      <p:guideLst/>
    </p:cSldViewPr>
  </p:slideViewPr>
  <p:notesTextViewPr>
    <p:cViewPr>
      <p:scale>
        <a:sx n="1" d="1"/>
        <a:sy n="1" d="1"/>
      </p:scale>
      <p:origin x="0" y="0"/>
    </p:cViewPr>
  </p:notesTextViewPr>
  <p:sorterViewPr>
    <p:cViewPr varScale="1">
      <p:scale>
        <a:sx n="100" d="100"/>
        <a:sy n="100" d="100"/>
      </p:scale>
      <p:origin x="0" y="-45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9-20T11:27:00.662" idx="29">
    <p:pos x="5213" y="1174"/>
    <p:text>Bill - what would you like to say here?</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6" tIns="46588" rIns="93176" bIns="46588" rtlCol="0"/>
          <a:lstStyle>
            <a:lvl1pPr algn="r">
              <a:defRPr sz="1200"/>
            </a:lvl1pPr>
          </a:lstStyle>
          <a:p>
            <a:fld id="{71B664BB-A07E-4818-9F7A-9BFC2D372D0E}" type="datetimeFigureOut">
              <a:rPr lang="en-US" smtClean="0"/>
              <a:t>8/12/2019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6" tIns="46588" rIns="93176" bIns="46588" rtlCol="0" anchor="b"/>
          <a:lstStyle>
            <a:lvl1pPr algn="r">
              <a:defRPr sz="1200"/>
            </a:lvl1pPr>
          </a:lstStyle>
          <a:p>
            <a:fld id="{D0DC8418-BE9B-4CD4-A5EF-AF715B215E41}" type="slidenum">
              <a:rPr lang="en-US" smtClean="0"/>
              <a:t>‹#›</a:t>
            </a:fld>
            <a:endParaRPr lang="en-US"/>
          </a:p>
        </p:txBody>
      </p:sp>
    </p:spTree>
    <p:extLst>
      <p:ext uri="{BB962C8B-B14F-4D97-AF65-F5344CB8AC3E}">
        <p14:creationId xmlns:p14="http://schemas.microsoft.com/office/powerpoint/2010/main" val="2978224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6" tIns="46588" rIns="93176" bIns="46588" rtlCol="0"/>
          <a:lstStyle>
            <a:lvl1pPr algn="r">
              <a:defRPr sz="1200"/>
            </a:lvl1pPr>
          </a:lstStyle>
          <a:p>
            <a:fld id="{8D222FCA-CD7E-4267-9F06-7246E660A03E}" type="datetimeFigureOut">
              <a:rPr lang="en-US" smtClean="0"/>
              <a:t>8/12/2019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6" tIns="46588" rIns="93176" bIns="46588" rtlCol="0" anchor="b"/>
          <a:lstStyle>
            <a:lvl1pPr algn="r">
              <a:defRPr sz="1200"/>
            </a:lvl1pPr>
          </a:lstStyle>
          <a:p>
            <a:fld id="{11298CA9-7440-4429-865C-55D4DDEDE82E}" type="slidenum">
              <a:rPr lang="en-US" smtClean="0"/>
              <a:t>‹#›</a:t>
            </a:fld>
            <a:endParaRPr lang="en-US"/>
          </a:p>
        </p:txBody>
      </p:sp>
    </p:spTree>
    <p:extLst>
      <p:ext uri="{BB962C8B-B14F-4D97-AF65-F5344CB8AC3E}">
        <p14:creationId xmlns:p14="http://schemas.microsoft.com/office/powerpoint/2010/main" val="88872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r>
              <a:rPr lang="en-US" dirty="0"/>
              <a:t>The content of this presentation reflects agreements (a meeting of the minds) between National EMC and Recreation Directors.  Many discussions, including dialogue with Chief Tidwell, informed the guidance we’ll be presenting.  Our intent is to simply clarify requirements and also share some examples and tools to facilitate consistent and defensible approaches…hopefully creating some efficiencies for individual units as they embark on their specific revision efforts.   </a:t>
            </a:r>
          </a:p>
        </p:txBody>
      </p:sp>
      <p:sp>
        <p:nvSpPr>
          <p:cNvPr id="4" name="Slide Number Placeholder 3"/>
          <p:cNvSpPr>
            <a:spLocks noGrp="1"/>
          </p:cNvSpPr>
          <p:nvPr>
            <p:ph type="sldNum" sz="quarter" idx="10"/>
          </p:nvPr>
        </p:nvSpPr>
        <p:spPr/>
        <p:txBody>
          <a:bodyPr/>
          <a:lstStyle/>
          <a:p>
            <a:fld id="{11298CA9-7440-4429-865C-55D4DDEDE82E}" type="slidenum">
              <a:rPr lang="en-US" smtClean="0"/>
              <a:t>1</a:t>
            </a:fld>
            <a:endParaRPr lang="en-US"/>
          </a:p>
        </p:txBody>
      </p:sp>
    </p:spTree>
    <p:extLst>
      <p:ext uri="{BB962C8B-B14F-4D97-AF65-F5344CB8AC3E}">
        <p14:creationId xmlns:p14="http://schemas.microsoft.com/office/powerpoint/2010/main" val="92487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Not</a:t>
            </a:r>
            <a:r>
              <a:rPr lang="en-US" baseline="0" dirty="0" smtClean="0"/>
              <a:t> just the trail tread</a:t>
            </a:r>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10</a:t>
            </a:fld>
            <a:endParaRPr lang="en-US"/>
          </a:p>
        </p:txBody>
      </p:sp>
    </p:spTree>
    <p:extLst>
      <p:ext uri="{BB962C8B-B14F-4D97-AF65-F5344CB8AC3E}">
        <p14:creationId xmlns:p14="http://schemas.microsoft.com/office/powerpoint/2010/main" val="180886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dirty="0"/>
              <a:t>We’re managing for the overall recreation setting and experience.   Recreationists are inspired not just with what is below their feet but what they see while walking and riding, and in this case resting, on and by the trail.  Outstanding scenery is key feature of national scenic trails.  For national historic trails, management includes protection of nationally significant routes, trails, and sites that </a:t>
            </a:r>
            <a:r>
              <a:rPr lang="en-US" dirty="0" smtClean="0"/>
              <a:t>had a far reaching effect on broad patterns of American culture.</a:t>
            </a:r>
            <a:endParaRPr lang="en-US" dirty="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11</a:t>
            </a:fld>
            <a:endParaRPr lang="en-US"/>
          </a:p>
        </p:txBody>
      </p:sp>
    </p:spTree>
    <p:extLst>
      <p:ext uri="{BB962C8B-B14F-4D97-AF65-F5344CB8AC3E}">
        <p14:creationId xmlns:p14="http://schemas.microsoft.com/office/powerpoint/2010/main" val="294507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long distance trails cross a range of settings.</a:t>
            </a:r>
            <a:r>
              <a:rPr lang="en-US" baseline="0" dirty="0" smtClean="0"/>
              <a:t>   The trail alignment is sometimes along existing roads, passes through communities, and cross a variety of settings. </a:t>
            </a:r>
          </a:p>
          <a:p>
            <a:pPr defTabSz="931763">
              <a:defRPr/>
            </a:pPr>
            <a:r>
              <a:rPr lang="en-US" baseline="0" dirty="0" smtClean="0"/>
              <a:t>Except where the trails are located within designated wilderness, the trails are not to be managed as wilderness. </a:t>
            </a:r>
          </a:p>
          <a:p>
            <a:pPr defTabSz="931763">
              <a:defRPr/>
            </a:pPr>
            <a:r>
              <a:rPr lang="en-US" baseline="0" dirty="0" smtClean="0"/>
              <a:t>Most management activities can continue to occur (veg treatments, range permits, </a:t>
            </a:r>
            <a:r>
              <a:rPr lang="en-US" baseline="0" dirty="0" err="1" smtClean="0"/>
              <a:t>etc</a:t>
            </a:r>
            <a:r>
              <a:rPr lang="en-US" baseline="0" dirty="0" smtClean="0"/>
              <a:t>), they just need to be done in a way that is sensitive to the purposes for which the NSHT was established- for NSTs- to provide high quality recreational opportunities in scenic settings. </a:t>
            </a:r>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12</a:t>
            </a:fld>
            <a:endParaRPr lang="en-US"/>
          </a:p>
        </p:txBody>
      </p:sp>
    </p:spTree>
    <p:extLst>
      <p:ext uri="{BB962C8B-B14F-4D97-AF65-F5344CB8AC3E}">
        <p14:creationId xmlns:p14="http://schemas.microsoft.com/office/powerpoint/2010/main" val="317647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13</a:t>
            </a:fld>
            <a:endParaRPr lang="en-US"/>
          </a:p>
        </p:txBody>
      </p:sp>
    </p:spTree>
    <p:extLst>
      <p:ext uri="{BB962C8B-B14F-4D97-AF65-F5344CB8AC3E}">
        <p14:creationId xmlns:p14="http://schemas.microsoft.com/office/powerpoint/2010/main" val="3335167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b="1" dirty="0" smtClean="0"/>
              <a:t>Laws:</a:t>
            </a:r>
            <a:r>
              <a:rPr lang="en-US" b="1" baseline="0" dirty="0" smtClean="0"/>
              <a:t> </a:t>
            </a:r>
            <a:r>
              <a:rPr lang="en-US" dirty="0" smtClean="0"/>
              <a:t>National Trails ACT</a:t>
            </a:r>
            <a:r>
              <a:rPr lang="en-US" baseline="0" dirty="0" smtClean="0"/>
              <a:t> &amp; </a:t>
            </a:r>
            <a:r>
              <a:rPr lang="en-US" dirty="0" smtClean="0"/>
              <a:t>NFMA, as well</a:t>
            </a:r>
            <a:r>
              <a:rPr lang="en-US" baseline="0" dirty="0" smtClean="0"/>
              <a:t> as, trail-specific legislation</a:t>
            </a:r>
            <a:r>
              <a:rPr lang="en-US" dirty="0" smtClean="0"/>
              <a:t> –</a:t>
            </a:r>
            <a:r>
              <a:rPr lang="en-US" baseline="0" dirty="0" smtClean="0"/>
              <a:t> </a:t>
            </a:r>
            <a:r>
              <a:rPr lang="en-US" b="1" dirty="0" smtClean="0"/>
              <a:t>Regulations: </a:t>
            </a:r>
            <a:r>
              <a:rPr lang="en-US" dirty="0" smtClean="0"/>
              <a:t>2012 Planning Rule</a:t>
            </a:r>
            <a:r>
              <a:rPr lang="en-US" baseline="0" dirty="0" smtClean="0"/>
              <a:t> – </a:t>
            </a:r>
            <a:r>
              <a:rPr lang="en-US" b="1" baseline="0" dirty="0" smtClean="0"/>
              <a:t>Policy and Direction</a:t>
            </a:r>
            <a:r>
              <a:rPr lang="en-US" baseline="0" dirty="0" smtClean="0"/>
              <a:t>: 1900 and 2350 Directives – (decisions) LMPs/CTPs/Project level NEPA  - Result in 3 different plans –   </a:t>
            </a:r>
            <a:endParaRPr lang="en-US"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14</a:t>
            </a:fld>
            <a:endParaRPr lang="en-US"/>
          </a:p>
        </p:txBody>
      </p:sp>
    </p:spTree>
    <p:extLst>
      <p:ext uri="{BB962C8B-B14F-4D97-AF65-F5344CB8AC3E}">
        <p14:creationId xmlns:p14="http://schemas.microsoft.com/office/powerpoint/2010/main" val="377231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15</a:t>
            </a:fld>
            <a:endParaRPr lang="en-US"/>
          </a:p>
        </p:txBody>
      </p:sp>
    </p:spTree>
    <p:extLst>
      <p:ext uri="{BB962C8B-B14F-4D97-AF65-F5344CB8AC3E}">
        <p14:creationId xmlns:p14="http://schemas.microsoft.com/office/powerpoint/2010/main" val="45111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b="0" dirty="0" smtClean="0"/>
              <a:t>Lets start with</a:t>
            </a:r>
            <a:r>
              <a:rPr lang="en-US" b="0" baseline="0" dirty="0" smtClean="0"/>
              <a:t> what the requirements are for NSHTs in an LMP context</a:t>
            </a:r>
            <a:endParaRPr lang="en-US" b="0"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3238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2012 Rule speaks to “designated areas”…. NHSTs are</a:t>
            </a:r>
            <a:r>
              <a:rPr lang="en-US" baseline="0" dirty="0" smtClean="0"/>
              <a:t> one of the many “designated areas” addressed in LMP-</a:t>
            </a:r>
            <a:r>
              <a:rPr lang="en-US" baseline="0" dirty="0" err="1" smtClean="0"/>
              <a:t>ing</a:t>
            </a:r>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17</a:t>
            </a:fld>
            <a:endParaRPr lang="en-US"/>
          </a:p>
        </p:txBody>
      </p:sp>
    </p:spTree>
    <p:extLst>
      <p:ext uri="{BB962C8B-B14F-4D97-AF65-F5344CB8AC3E}">
        <p14:creationId xmlns:p14="http://schemas.microsoft.com/office/powerpoint/2010/main" val="84278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THESE represent CONSENSUS between EMC and RHVR DIRECTORS </a:t>
            </a:r>
            <a:r>
              <a:rPr lang="en-US" dirty="0"/>
              <a:t>in interpreting direction and guidance contained in the implementing directives:</a:t>
            </a:r>
          </a:p>
          <a:p>
            <a:r>
              <a:rPr lang="en-US" b="1" u="sng" dirty="0"/>
              <a:t>FSH 1909.12 Chapter 20 (Land Management Plan</a:t>
            </a:r>
            <a:r>
              <a:rPr lang="en-US" dirty="0"/>
              <a:t> </a:t>
            </a:r>
            <a:r>
              <a:rPr lang="en-US" b="1" u="sng" dirty="0"/>
              <a:t>)</a:t>
            </a:r>
            <a:r>
              <a:rPr lang="en-US" b="1" dirty="0"/>
              <a:t>:</a:t>
            </a:r>
            <a:endParaRPr lang="en-US" dirty="0"/>
          </a:p>
          <a:p>
            <a:pPr lvl="0"/>
            <a:r>
              <a:rPr lang="en-US" b="1" dirty="0"/>
              <a:t>Sec. 24.1, 2</a:t>
            </a:r>
            <a:r>
              <a:rPr lang="en-US" dirty="0"/>
              <a:t>. All designated areas that have been statutorily designated or recommended to be statutorily designated must be shown on a map in the plan, unless it is necessary not to do so, to protect resources in the designated area.  </a:t>
            </a:r>
          </a:p>
          <a:p>
            <a:pPr lvl="0"/>
            <a:endParaRPr lang="en-US" dirty="0"/>
          </a:p>
          <a:p>
            <a:pPr lvl="0"/>
            <a:r>
              <a:rPr lang="en-US" b="1" dirty="0"/>
              <a:t>Sec. </a:t>
            </a:r>
            <a:r>
              <a:rPr lang="en-US" b="1" dirty="0">
                <a:solidFill>
                  <a:schemeClr val="bg1"/>
                </a:solidFill>
              </a:rPr>
              <a:t>24.43(1)(c).</a:t>
            </a:r>
            <a:r>
              <a:rPr lang="en-US" dirty="0"/>
              <a:t> The Interdisciplinary Team shall use the national scenic and historic trails rights-of-way maps required by 16 U.S.C. 1246(a)(2) to map the location of the trails.  Where national trail rights-of-way have not yet been selected, the Interdisciplinary Team shall reference the establishing legislation (16 U.S.C. 1244(a)) as the primary source for identifying and mapping the national scenic and historic trails right-of-way.  If the right-of-way has not been selected, either through legislation or publication in the Federal Register, the Interdisciplinary Team should use other information to delineate a national scenic and historic trails corridor that protects the resource values for which the trail was designated or is being proposed for designation (16 U.S.C 1244(b)).  </a:t>
            </a:r>
          </a:p>
          <a:p>
            <a:pPr lvl="0"/>
            <a:endParaRPr lang="en-US" dirty="0"/>
          </a:p>
          <a:p>
            <a:pPr defTabSz="931763">
              <a:defRPr/>
            </a:pPr>
            <a:r>
              <a:rPr lang="en-US" b="1" dirty="0"/>
              <a:t>Sec. 24.43(2)(e) </a:t>
            </a:r>
            <a:r>
              <a:rPr lang="en-US" dirty="0"/>
              <a:t>MUST identify and map National Scenic and Historic trails per #1c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18</a:t>
            </a:fld>
            <a:endParaRPr lang="en-US"/>
          </a:p>
        </p:txBody>
      </p:sp>
    </p:spTree>
    <p:extLst>
      <p:ext uri="{BB962C8B-B14F-4D97-AF65-F5344CB8AC3E}">
        <p14:creationId xmlns:p14="http://schemas.microsoft.com/office/powerpoint/2010/main" val="70359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19</a:t>
            </a:fld>
            <a:endParaRPr lang="en-US"/>
          </a:p>
        </p:txBody>
      </p:sp>
    </p:spTree>
    <p:extLst>
      <p:ext uri="{BB962C8B-B14F-4D97-AF65-F5344CB8AC3E}">
        <p14:creationId xmlns:p14="http://schemas.microsoft.com/office/powerpoint/2010/main" val="64658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Handout !</a:t>
            </a:r>
          </a:p>
          <a:p>
            <a:r>
              <a:rPr lang="en-US" dirty="0" smtClean="0"/>
              <a:t>Law &amp; Policy Framework (NTSA, EO 13195, Comp Plans, FSM 2350)</a:t>
            </a:r>
          </a:p>
          <a:p>
            <a:r>
              <a:rPr lang="en-US" dirty="0" smtClean="0"/>
              <a:t>Other guiding docs (IA MOU, Trails Stewardship Act, </a:t>
            </a:r>
            <a:r>
              <a:rPr lang="en-US" dirty="0" err="1" smtClean="0"/>
              <a:t>Sust</a:t>
            </a:r>
            <a:r>
              <a:rPr lang="en-US" dirty="0" smtClean="0"/>
              <a:t> Trails Strategy, High Five)</a:t>
            </a:r>
          </a:p>
          <a:p>
            <a:r>
              <a:rPr lang="en-US" dirty="0" smtClean="0"/>
              <a:t>FS Planning Rules &amp; Policy</a:t>
            </a:r>
          </a:p>
          <a:p>
            <a:endParaRPr lang="en-US" dirty="0" smtClean="0"/>
          </a:p>
          <a:p>
            <a:r>
              <a:rPr lang="en-US" dirty="0" smtClean="0"/>
              <a:t>Handout 2</a:t>
            </a:r>
          </a:p>
          <a:p>
            <a:r>
              <a:rPr lang="en-US" dirty="0" smtClean="0"/>
              <a:t>Recommended plan components to address scenery, fire, timber, </a:t>
            </a:r>
            <a:r>
              <a:rPr lang="en-US" dirty="0" err="1" smtClean="0"/>
              <a:t>etc</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2</a:t>
            </a:fld>
            <a:endParaRPr lang="en-US"/>
          </a:p>
        </p:txBody>
      </p:sp>
    </p:spTree>
    <p:extLst>
      <p:ext uri="{BB962C8B-B14F-4D97-AF65-F5344CB8AC3E}">
        <p14:creationId xmlns:p14="http://schemas.microsoft.com/office/powerpoint/2010/main" val="1363249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NSHT direction contained in Land Management Plans must be consistent with legislation associated with each NSHT and compatible with applicable trail comprehensive management plans.  </a:t>
            </a:r>
          </a:p>
        </p:txBody>
      </p:sp>
      <p:sp>
        <p:nvSpPr>
          <p:cNvPr id="4" name="Slide Number Placeholder 3"/>
          <p:cNvSpPr>
            <a:spLocks noGrp="1"/>
          </p:cNvSpPr>
          <p:nvPr>
            <p:ph type="sldNum" sz="quarter" idx="10"/>
          </p:nvPr>
        </p:nvSpPr>
        <p:spPr/>
        <p:txBody>
          <a:bodyPr/>
          <a:lstStyle/>
          <a:p>
            <a:fld id="{11298CA9-7440-4429-865C-55D4DDEDE82E}" type="slidenum">
              <a:rPr lang="en-US" smtClean="0"/>
              <a:t>20</a:t>
            </a:fld>
            <a:endParaRPr lang="en-US"/>
          </a:p>
        </p:txBody>
      </p:sp>
    </p:spTree>
    <p:extLst>
      <p:ext uri="{BB962C8B-B14F-4D97-AF65-F5344CB8AC3E}">
        <p14:creationId xmlns:p14="http://schemas.microsoft.com/office/powerpoint/2010/main" val="229598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how these other uses and activities will harmonize with trail management.</a:t>
            </a:r>
            <a:r>
              <a:rPr lang="en-US" baseline="0" dirty="0" smtClean="0"/>
              <a:t>  Consider if specific plan components are needed to manage these uses in the vicinity of the trail.</a:t>
            </a:r>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21</a:t>
            </a:fld>
            <a:endParaRPr lang="en-US"/>
          </a:p>
        </p:txBody>
      </p:sp>
    </p:spTree>
    <p:extLst>
      <p:ext uri="{BB962C8B-B14F-4D97-AF65-F5344CB8AC3E}">
        <p14:creationId xmlns:p14="http://schemas.microsoft.com/office/powerpoint/2010/main" val="2405721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as Handouts…</a:t>
            </a:r>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22</a:t>
            </a:fld>
            <a:endParaRPr lang="en-US"/>
          </a:p>
        </p:txBody>
      </p:sp>
    </p:spTree>
    <p:extLst>
      <p:ext uri="{BB962C8B-B14F-4D97-AF65-F5344CB8AC3E}">
        <p14:creationId xmlns:p14="http://schemas.microsoft.com/office/powerpoint/2010/main" val="276215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98CA9-7440-4429-865C-55D4DDEDE82E}" type="slidenum">
              <a:rPr lang="en-US" smtClean="0"/>
              <a:t>23</a:t>
            </a:fld>
            <a:endParaRPr lang="en-US"/>
          </a:p>
        </p:txBody>
      </p:sp>
    </p:spTree>
    <p:extLst>
      <p:ext uri="{BB962C8B-B14F-4D97-AF65-F5344CB8AC3E}">
        <p14:creationId xmlns:p14="http://schemas.microsoft.com/office/powerpoint/2010/main" val="3924153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b="1" dirty="0" smtClean="0"/>
              <a:t>On the comprehensive Trail Plan side</a:t>
            </a:r>
            <a:endParaRPr lang="en-US"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24</a:t>
            </a:fld>
            <a:endParaRPr lang="en-US"/>
          </a:p>
        </p:txBody>
      </p:sp>
    </p:spTree>
    <p:extLst>
      <p:ext uri="{BB962C8B-B14F-4D97-AF65-F5344CB8AC3E}">
        <p14:creationId xmlns:p14="http://schemas.microsoft.com/office/powerpoint/2010/main" val="1809581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63">
              <a:defRPr/>
            </a:pPr>
            <a:r>
              <a:rPr lang="en-US" dirty="0">
                <a:effectLst>
                  <a:outerShdw blurRad="38100" dist="38100" dir="2700000" algn="tl">
                    <a:srgbClr val="000000">
                      <a:alpha val="43137"/>
                    </a:srgbClr>
                  </a:outerShdw>
                </a:effectLst>
              </a:rPr>
              <a:t>Establishes Federal recognition and protection for long-distance trails with nationally-significant recreation and scenic potential and historical significance. </a:t>
            </a:r>
          </a:p>
        </p:txBody>
      </p:sp>
      <p:sp>
        <p:nvSpPr>
          <p:cNvPr id="4" name="Slide Number Placeholder 3"/>
          <p:cNvSpPr>
            <a:spLocks noGrp="1"/>
          </p:cNvSpPr>
          <p:nvPr>
            <p:ph type="sldNum" sz="quarter" idx="10"/>
          </p:nvPr>
        </p:nvSpPr>
        <p:spPr/>
        <p:txBody>
          <a:bodyPr/>
          <a:lstStyle/>
          <a:p>
            <a:fld id="{11298CA9-7440-4429-865C-55D4DDEDE82E}" type="slidenum">
              <a:rPr lang="en-US" smtClean="0"/>
              <a:t>25</a:t>
            </a:fld>
            <a:endParaRPr lang="en-US"/>
          </a:p>
        </p:txBody>
      </p:sp>
    </p:spTree>
    <p:extLst>
      <p:ext uri="{BB962C8B-B14F-4D97-AF65-F5344CB8AC3E}">
        <p14:creationId xmlns:p14="http://schemas.microsoft.com/office/powerpoint/2010/main" val="3551979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17390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dirty="0"/>
              <a:t>Planning and management of NSHTs should align with the Agency’s leadership intent of strengthening and deepening connections with the public through outdoor recreation experiences.   These expectations are further underscored by the National Trails System Interagency MOU, signed by the Chief of the Forest Service in January of 2017.  Central to the MOU, and recently emphasized by partners to the Chief, is the objective to promote and facilitate consistent and seamless planning, development, administration, maintenance, and operation of NSHTs across jurisdictional boundaries. In addition, the Forest Service recently completed its</a:t>
            </a:r>
            <a:r>
              <a:rPr lang="en-US" i="1" dirty="0"/>
              <a:t> National Strategy for a Sustainable Trail System, </a:t>
            </a:r>
            <a:r>
              <a:rPr lang="en-US" dirty="0"/>
              <a:t>which also emphasizes the need for shared leader intent and cross-program integration to meet trail management, restoration, and stewardship objectives. </a:t>
            </a:r>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27</a:t>
            </a:fld>
            <a:endParaRPr lang="en-US"/>
          </a:p>
        </p:txBody>
      </p:sp>
    </p:spTree>
    <p:extLst>
      <p:ext uri="{BB962C8B-B14F-4D97-AF65-F5344CB8AC3E}">
        <p14:creationId xmlns:p14="http://schemas.microsoft.com/office/powerpoint/2010/main" val="3689060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98CA9-7440-4429-865C-55D4DDEDE82E}" type="slidenum">
              <a:rPr lang="en-US" smtClean="0"/>
              <a:t>28</a:t>
            </a:fld>
            <a:endParaRPr lang="en-US"/>
          </a:p>
        </p:txBody>
      </p:sp>
    </p:spTree>
    <p:extLst>
      <p:ext uri="{BB962C8B-B14F-4D97-AF65-F5344CB8AC3E}">
        <p14:creationId xmlns:p14="http://schemas.microsoft.com/office/powerpoint/2010/main" val="2146049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9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63">
              <a:defRPr/>
            </a:pPr>
            <a:endParaRPr lang="en-US" dirty="0">
              <a:effectLst>
                <a:outerShdw blurRad="38100" dist="38100" dir="2700000" algn="tl">
                  <a:srgbClr val="000000">
                    <a:alpha val="43137"/>
                  </a:srgbClr>
                </a:outerShdw>
              </a:effectLst>
            </a:endParaRPr>
          </a:p>
          <a:p>
            <a:pPr defTabSz="931763">
              <a:defRPr/>
            </a:pPr>
            <a:r>
              <a:rPr lang="en-US" dirty="0" smtClean="0">
                <a:solidFill>
                  <a:srgbClr val="FFFF00"/>
                </a:solidFill>
                <a:effectLst>
                  <a:outerShdw blurRad="38100" dist="38100" dir="2700000" algn="tl">
                    <a:srgbClr val="000000">
                      <a:alpha val="43137"/>
                    </a:srgbClr>
                  </a:outerShdw>
                </a:effectLst>
              </a:rPr>
              <a:t>Recreation trails are different…   </a:t>
            </a:r>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3</a:t>
            </a:fld>
            <a:endParaRPr lang="en-US" dirty="0"/>
          </a:p>
        </p:txBody>
      </p:sp>
    </p:spTree>
    <p:extLst>
      <p:ext uri="{BB962C8B-B14F-4D97-AF65-F5344CB8AC3E}">
        <p14:creationId xmlns:p14="http://schemas.microsoft.com/office/powerpoint/2010/main" val="3679986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original National Trails System design</a:t>
            </a:r>
            <a:r>
              <a:rPr lang="en-US" baseline="0" dirty="0" smtClean="0"/>
              <a:t> in 1968, </a:t>
            </a:r>
            <a:r>
              <a:rPr lang="en-US" dirty="0" smtClean="0"/>
              <a:t>NRT</a:t>
            </a:r>
            <a:r>
              <a:rPr lang="en-US" baseline="0" dirty="0" smtClean="0"/>
              <a:t> designation for the Forest Service has been delegated from the Secretary of Agriculture to the Regional Forester(s).  </a:t>
            </a:r>
            <a:r>
              <a:rPr lang="en-US" dirty="0"/>
              <a:t> These trails may include motorized trails and should not be established if they exist entirely within a wilderness area.  Regional Foresters should avoid overlapping a National Recreation Trail with a National Scenic Trail or National Historic Trail.</a:t>
            </a:r>
          </a:p>
          <a:p>
            <a:endParaRPr lang="en-US" dirty="0"/>
          </a:p>
          <a:p>
            <a:r>
              <a:rPr lang="en-US" dirty="0"/>
              <a:t>LMPs </a:t>
            </a:r>
            <a:r>
              <a:rPr lang="en-US" b="1" dirty="0"/>
              <a:t>must identify </a:t>
            </a:r>
            <a:r>
              <a:rPr lang="en-US" dirty="0"/>
              <a:t>these trails…through a narrative or a map.</a:t>
            </a:r>
          </a:p>
          <a:p>
            <a:r>
              <a:rPr lang="en-US" b="1" dirty="0"/>
              <a:t>Plan components </a:t>
            </a:r>
            <a:r>
              <a:rPr lang="en-US" dirty="0"/>
              <a:t>are not required for each specific recreation trail </a:t>
            </a:r>
            <a:r>
              <a:rPr lang="en-US" b="1" dirty="0"/>
              <a:t>IF</a:t>
            </a:r>
            <a:r>
              <a:rPr lang="en-US" dirty="0"/>
              <a:t> other plan components adequately protect the values and purposes for which the National Recreation Trail was designated.</a:t>
            </a:r>
          </a:p>
        </p:txBody>
      </p:sp>
      <p:sp>
        <p:nvSpPr>
          <p:cNvPr id="4" name="Slide Number Placeholder 3"/>
          <p:cNvSpPr>
            <a:spLocks noGrp="1"/>
          </p:cNvSpPr>
          <p:nvPr>
            <p:ph type="sldNum" sz="quarter" idx="10"/>
          </p:nvPr>
        </p:nvSpPr>
        <p:spPr/>
        <p:txBody>
          <a:bodyPr/>
          <a:lstStyle/>
          <a:p>
            <a:fld id="{11298CA9-7440-4429-865C-55D4DDEDE82E}" type="slidenum">
              <a:rPr lang="en-US" smtClean="0"/>
              <a:t>30</a:t>
            </a:fld>
            <a:endParaRPr lang="en-US" dirty="0"/>
          </a:p>
        </p:txBody>
      </p:sp>
    </p:spTree>
    <p:extLst>
      <p:ext uri="{BB962C8B-B14F-4D97-AF65-F5344CB8AC3E}">
        <p14:creationId xmlns:p14="http://schemas.microsoft.com/office/powerpoint/2010/main" val="26520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98CA9-7440-4429-865C-55D4DDEDE82E}" type="slidenum">
              <a:rPr lang="en-US" smtClean="0"/>
              <a:t>31</a:t>
            </a:fld>
            <a:endParaRPr lang="en-US"/>
          </a:p>
        </p:txBody>
      </p:sp>
    </p:spTree>
    <p:extLst>
      <p:ext uri="{BB962C8B-B14F-4D97-AF65-F5344CB8AC3E}">
        <p14:creationId xmlns:p14="http://schemas.microsoft.com/office/powerpoint/2010/main" val="174993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32</a:t>
            </a:fld>
            <a:endParaRPr lang="en-US"/>
          </a:p>
        </p:txBody>
      </p:sp>
    </p:spTree>
    <p:extLst>
      <p:ext uri="{BB962C8B-B14F-4D97-AF65-F5344CB8AC3E}">
        <p14:creationId xmlns:p14="http://schemas.microsoft.com/office/powerpoint/2010/main" val="390877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solidFill>
                  <a:schemeClr val="bg1"/>
                </a:solidFill>
                <a:effectLst>
                  <a:outerShdw blurRad="38100" dist="38100" dir="2700000" algn="tl">
                    <a:srgbClr val="000000">
                      <a:alpha val="43137"/>
                    </a:srgbClr>
                  </a:outerShdw>
                </a:effectLst>
                <a:latin typeface="Corbel" panose="020B0503020204020204" pitchFamily="34" charset="0"/>
                <a:ea typeface="Times New Roman" panose="02020603050405020304" pitchFamily="18" charset="0"/>
                <a:cs typeface="Times New Roman" panose="02020603050405020304" pitchFamily="18" charset="0"/>
              </a:rPr>
              <a:t>NSHTs represent some of our nation’s most iconic </a:t>
            </a:r>
            <a:r>
              <a:rPr lang="en-US" dirty="0" smtClean="0">
                <a:solidFill>
                  <a:schemeClr val="bg1"/>
                </a:solidFill>
                <a:effectLst>
                  <a:outerShdw blurRad="38100" dist="38100" dir="2700000" algn="tl">
                    <a:srgbClr val="000000">
                      <a:alpha val="43137"/>
                    </a:srgbClr>
                  </a:outerShdw>
                </a:effectLst>
                <a:latin typeface="Corbel" panose="020B0503020204020204" pitchFamily="34" charset="0"/>
                <a:ea typeface="Times New Roman" panose="02020603050405020304" pitchFamily="18" charset="0"/>
                <a:cs typeface="Times New Roman" panose="02020603050405020304" pitchFamily="18" charset="0"/>
              </a:rPr>
              <a:t>treasures</a:t>
            </a:r>
            <a:endParaRPr lang="en-US" b="0" dirty="0">
              <a:solidFill>
                <a:schemeClr val="bg1"/>
              </a:solidFill>
            </a:endParaRPr>
          </a:p>
        </p:txBody>
      </p:sp>
      <p:sp>
        <p:nvSpPr>
          <p:cNvPr id="4" name="Slide Number Placeholder 3"/>
          <p:cNvSpPr>
            <a:spLocks noGrp="1"/>
          </p:cNvSpPr>
          <p:nvPr>
            <p:ph type="sldNum" sz="quarter" idx="10"/>
          </p:nvPr>
        </p:nvSpPr>
        <p:spPr/>
        <p:txBody>
          <a:bodyPr/>
          <a:lstStyle/>
          <a:p>
            <a:fld id="{11298CA9-7440-4429-865C-55D4DDEDE82E}" type="slidenum">
              <a:rPr lang="en-US" smtClean="0"/>
              <a:t>4</a:t>
            </a:fld>
            <a:endParaRPr lang="en-US"/>
          </a:p>
        </p:txBody>
      </p:sp>
    </p:spTree>
    <p:extLst>
      <p:ext uri="{BB962C8B-B14F-4D97-AF65-F5344CB8AC3E}">
        <p14:creationId xmlns:p14="http://schemas.microsoft.com/office/powerpoint/2010/main" val="383984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Regions of the Forest</a:t>
            </a:r>
            <a:r>
              <a:rPr lang="en-US" baseline="0" dirty="0" smtClean="0"/>
              <a:t> Service have at least one NSHT.  The </a:t>
            </a:r>
            <a:r>
              <a:rPr lang="en-US" b="1" baseline="0" dirty="0" smtClean="0"/>
              <a:t>Forest Service is the </a:t>
            </a:r>
            <a:r>
              <a:rPr lang="en-US" b="1" i="1" baseline="0" dirty="0" smtClean="0"/>
              <a:t>lead administrator </a:t>
            </a:r>
            <a:r>
              <a:rPr lang="en-US" b="1" baseline="0" dirty="0" smtClean="0"/>
              <a:t>for six </a:t>
            </a:r>
            <a:r>
              <a:rPr lang="en-US" baseline="0" dirty="0" smtClean="0"/>
              <a:t>trails (5 NST and 1 NHT) and </a:t>
            </a:r>
            <a:r>
              <a:rPr lang="en-US" b="1" baseline="0" dirty="0" smtClean="0"/>
              <a:t>16 are </a:t>
            </a:r>
            <a:r>
              <a:rPr lang="en-US" b="1" i="1" baseline="0" dirty="0" smtClean="0"/>
              <a:t>managed</a:t>
            </a:r>
            <a:r>
              <a:rPr lang="en-US" b="1" baseline="0" dirty="0" smtClean="0"/>
              <a:t> by the Forest Service </a:t>
            </a:r>
            <a:r>
              <a:rPr lang="en-US" baseline="0" dirty="0" smtClean="0"/>
              <a:t>leaving only 8 within the system that are not on national forest system lands.</a:t>
            </a:r>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5</a:t>
            </a:fld>
            <a:endParaRPr lang="en-US" dirty="0"/>
          </a:p>
        </p:txBody>
      </p:sp>
    </p:spTree>
    <p:extLst>
      <p:ext uri="{BB962C8B-B14F-4D97-AF65-F5344CB8AC3E}">
        <p14:creationId xmlns:p14="http://schemas.microsoft.com/office/powerpoint/2010/main" val="398107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98CA9-7440-4429-865C-55D4DDEDE82E}" type="slidenum">
              <a:rPr lang="en-US" smtClean="0"/>
              <a:t>6</a:t>
            </a:fld>
            <a:endParaRPr lang="en-US"/>
          </a:p>
        </p:txBody>
      </p:sp>
    </p:spTree>
    <p:extLst>
      <p:ext uri="{BB962C8B-B14F-4D97-AF65-F5344CB8AC3E}">
        <p14:creationId xmlns:p14="http://schemas.microsoft.com/office/powerpoint/2010/main" val="288300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smtClean="0"/>
          </a:p>
          <a:p>
            <a:r>
              <a:rPr lang="en-US" b="1" dirty="0" smtClean="0"/>
              <a:t>Administering these trails means: </a:t>
            </a:r>
            <a:r>
              <a:rPr lang="en-US" dirty="0" smtClean="0"/>
              <a:t>trail-wide</a:t>
            </a:r>
            <a:r>
              <a:rPr lang="en-US" baseline="0" dirty="0" smtClean="0"/>
              <a:t> coordination, guidance, technical assistance and consultation.</a:t>
            </a:r>
          </a:p>
          <a:p>
            <a:r>
              <a:rPr lang="en-US" dirty="0" smtClean="0"/>
              <a:t>Newest Trails are the Arizona and PNT designated in 2009.  The Pacific Crest and Appalachian Trails are sister trails that</a:t>
            </a:r>
            <a:r>
              <a:rPr lang="en-US" baseline="0" dirty="0" smtClean="0"/>
              <a:t> are celebrating their 50</a:t>
            </a:r>
            <a:r>
              <a:rPr lang="en-US" baseline="30000" dirty="0" smtClean="0"/>
              <a:t>th</a:t>
            </a:r>
            <a:r>
              <a:rPr lang="en-US" baseline="0" dirty="0" smtClean="0"/>
              <a:t> anniversary in 2018.</a:t>
            </a:r>
          </a:p>
          <a:p>
            <a:endParaRPr lang="en-US" baseline="0" dirty="0" smtClean="0"/>
          </a:p>
          <a:p>
            <a:r>
              <a:rPr lang="en-US" b="1" baseline="0" dirty="0" smtClean="0"/>
              <a:t>FYI </a:t>
            </a:r>
            <a:r>
              <a:rPr lang="en-US" baseline="0" dirty="0" smtClean="0"/>
              <a:t>– The Arizona, Pacific NW and Nez Perce </a:t>
            </a:r>
            <a:r>
              <a:rPr lang="en-US" b="1" baseline="0" dirty="0" smtClean="0"/>
              <a:t>Comprehensive Trail Plans </a:t>
            </a:r>
            <a:r>
              <a:rPr lang="en-US" baseline="0" dirty="0" smtClean="0"/>
              <a:t>are currently being worked on – we’ll talk more about what’s in these plans later in the presentation…</a:t>
            </a:r>
            <a:endParaRPr lang="en-US" dirty="0"/>
          </a:p>
        </p:txBody>
      </p:sp>
      <p:sp>
        <p:nvSpPr>
          <p:cNvPr id="4" name="Slide Number Placeholder 3"/>
          <p:cNvSpPr>
            <a:spLocks noGrp="1"/>
          </p:cNvSpPr>
          <p:nvPr>
            <p:ph type="sldNum" sz="quarter" idx="10"/>
          </p:nvPr>
        </p:nvSpPr>
        <p:spPr/>
        <p:txBody>
          <a:bodyPr/>
          <a:lstStyle/>
          <a:p>
            <a:fld id="{0F87025B-24B8-2047-99B4-4271FE2DDF1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84184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3">
              <a:defRPr/>
            </a:pPr>
            <a:r>
              <a:rPr lang="en-US" dirty="0"/>
              <a:t>The </a:t>
            </a:r>
            <a:r>
              <a:rPr lang="en-US" b="1" dirty="0"/>
              <a:t>managing agency </a:t>
            </a:r>
            <a:r>
              <a:rPr lang="en-US" dirty="0"/>
              <a:t>is the agency, landowner or interest with the responsibility for decision making for lands under its jurisdiction.  Responsibilities are for decisions and action on FS lands.</a:t>
            </a:r>
          </a:p>
          <a:p>
            <a:pPr defTabSz="931763">
              <a:defRPr/>
            </a:pPr>
            <a:endParaRPr lang="en-US" dirty="0"/>
          </a:p>
          <a:p>
            <a:pPr defTabSz="931763">
              <a:defRPr/>
            </a:pPr>
            <a:r>
              <a:rPr lang="en-US" dirty="0"/>
              <a:t>NOTE:  THIS SLIDE CAN BE CHANGED OUT FOR MORE LOCAL PRESENTATIONS – WHAT DOES THE REGION/FOREST HAVE WITHIN THIS PLANNING AREAS.</a:t>
            </a:r>
          </a:p>
        </p:txBody>
      </p:sp>
      <p:sp>
        <p:nvSpPr>
          <p:cNvPr id="4" name="Slide Number Placeholder 3"/>
          <p:cNvSpPr>
            <a:spLocks noGrp="1"/>
          </p:cNvSpPr>
          <p:nvPr>
            <p:ph type="sldNum" sz="quarter" idx="10"/>
          </p:nvPr>
        </p:nvSpPr>
        <p:spPr/>
        <p:txBody>
          <a:bodyPr/>
          <a:lstStyle/>
          <a:p>
            <a:fld id="{0F87025B-24B8-2047-99B4-4271FE2DDF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89986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465881" lvl="1" defTabSz="931763">
              <a:defRPr/>
            </a:pPr>
            <a:r>
              <a:rPr lang="en-US" sz="6800" dirty="0">
                <a:effectLst>
                  <a:outerShdw blurRad="38100" dist="38100" dir="2700000" algn="tl">
                    <a:srgbClr val="000000">
                      <a:alpha val="43137"/>
                    </a:srgbClr>
                  </a:outerShdw>
                </a:effectLst>
              </a:rPr>
              <a:t>T</a:t>
            </a:r>
            <a:r>
              <a:rPr lang="en-US" sz="3200" dirty="0"/>
              <a:t>he laws and policies governing NSHT management and administration can be summed up by the following key concepts: </a:t>
            </a:r>
          </a:p>
          <a:p>
            <a:pPr marL="465881" lvl="1" defTabSz="931763">
              <a:defRPr/>
            </a:pPr>
            <a:r>
              <a:rPr lang="en-US" sz="3200" dirty="0">
                <a:effectLst>
                  <a:outerShdw blurRad="38100" dist="38100" dir="2700000" algn="tl">
                    <a:srgbClr val="000000">
                      <a:alpha val="43137"/>
                    </a:srgbClr>
                  </a:outerShdw>
                </a:effectLst>
              </a:rPr>
              <a:t>1. Leadership intent is for seamless management across unit and agency jurisdictions.</a:t>
            </a:r>
          </a:p>
          <a:p>
            <a:pPr lvl="1"/>
            <a:r>
              <a:rPr lang="en-US" sz="3200" dirty="0">
                <a:effectLst>
                  <a:outerShdw blurRad="38100" dist="38100" dir="2700000" algn="tl">
                    <a:srgbClr val="000000">
                      <a:alpha val="43137"/>
                    </a:srgbClr>
                  </a:outerShdw>
                </a:effectLst>
              </a:rPr>
              <a:t>2. Collaboration with volunteers and partners in the planning, maintenance, and management, as appropriate, is the cornerstone of the NTSA.</a:t>
            </a:r>
          </a:p>
          <a:p>
            <a:pPr lvl="1"/>
            <a:r>
              <a:rPr lang="en-US" sz="3200" dirty="0">
                <a:effectLst>
                  <a:outerShdw blurRad="38100" dist="38100" dir="2700000" algn="tl">
                    <a:srgbClr val="000000">
                      <a:alpha val="43137"/>
                    </a:srgbClr>
                  </a:outerShdw>
                </a:effectLst>
              </a:rPr>
              <a:t>3. These trails were congressionally designated based on specific values and attributes that extend beyond the trail tread and create the trail experience. </a:t>
            </a:r>
            <a:endParaRPr lang="en-US" baseline="0" dirty="0" smtClean="0"/>
          </a:p>
          <a:p>
            <a:r>
              <a:rPr lang="en-US" baseline="0" dirty="0" smtClean="0"/>
              <a:t>We’ll talk more about the corridor in a little bit…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298CA9-7440-4429-865C-55D4DDEDE82E}" type="slidenum">
              <a:rPr lang="en-US" smtClean="0"/>
              <a:t>9</a:t>
            </a:fld>
            <a:endParaRPr lang="en-US"/>
          </a:p>
        </p:txBody>
      </p:sp>
    </p:spTree>
    <p:extLst>
      <p:ext uri="{BB962C8B-B14F-4D97-AF65-F5344CB8AC3E}">
        <p14:creationId xmlns:p14="http://schemas.microsoft.com/office/powerpoint/2010/main" val="400813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56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087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508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090189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860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8785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1410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08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201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F0515A-C73A-4298-A372-3581986AA56B}"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0792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4077AF-F718-4684-84BD-A7F23D77CA65}"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0091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8/12/2019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8251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B502D9-3B7B-4EFD-ACCA-121C431BD51E}"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1603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45BE67-B956-4FC7-A8B0-AB95076E274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41063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4349C5-20C8-48CB-AD4F-E128855BF4F4}"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3181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C9C35-DEB3-4816-9DCF-B7E0DEE9AD4F}"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68838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26570-F4CF-492E-8DE9-84A55A39A8F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04946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0F659-8567-438D-B303-083FECD18F2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24902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8CB2A-8238-44D4-B6F3-182789E4103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79082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3B94-36F0-4937-9C04-9D0EF9D9696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08082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5B47E-49A6-4AA7-AF7A-FED051E229A2}"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81334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6D063-44F1-4456-97E7-2D269AD3CA9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val="188073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376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66D1D-C1E1-4635-B674-364158E29E9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13397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07B0E68-092F-429D-AB45-A787A7CFDE1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12885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EFA788-CE1C-4D24-88BB-C764956F69E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62161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16B931-2E7E-499E-9AF1-1246AAC2787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37455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32A53-178D-4B6D-839C-091DB67CC42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32793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Section Break">
    <p:spTree>
      <p:nvGrpSpPr>
        <p:cNvPr id="1" name=""/>
        <p:cNvGrpSpPr/>
        <p:nvPr/>
      </p:nvGrpSpPr>
      <p:grpSpPr>
        <a:xfrm>
          <a:off x="0" y="0"/>
          <a:ext cx="0" cy="0"/>
          <a:chOff x="0" y="0"/>
          <a:chExt cx="0" cy="0"/>
        </a:xfrm>
      </p:grpSpPr>
      <p:pic>
        <p:nvPicPr>
          <p:cNvPr id="6" name="Picture 5" descr="USFS_swoosh_sheild_ONLY_101912-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 y="0"/>
            <a:ext cx="9144000" cy="6858000"/>
          </a:xfrm>
          <a:prstGeom prst="rect">
            <a:avLst/>
          </a:prstGeom>
          <a:noFill/>
          <a:ln w="9525">
            <a:noFill/>
            <a:miter lim="800000"/>
            <a:headEnd/>
            <a:tailEnd/>
          </a:ln>
        </p:spPr>
      </p:pic>
      <p:sp>
        <p:nvSpPr>
          <p:cNvPr id="2" name="Title 1"/>
          <p:cNvSpPr>
            <a:spLocks noGrp="1"/>
          </p:cNvSpPr>
          <p:nvPr>
            <p:ph type="title" hasCustomPrompt="1"/>
          </p:nvPr>
        </p:nvSpPr>
        <p:spPr>
          <a:xfrm>
            <a:off x="762000" y="3700462"/>
            <a:ext cx="6934200" cy="1633538"/>
          </a:xfrm>
          <a:prstGeom prst="rect">
            <a:avLst/>
          </a:prstGeom>
        </p:spPr>
        <p:txBody>
          <a:bodyPr anchor="b">
            <a:noAutofit/>
          </a:bodyPr>
          <a:lstStyle>
            <a:lvl1pPr algn="l">
              <a:defRPr sz="4125" b="0"/>
            </a:lvl1pPr>
          </a:lstStyle>
          <a:p>
            <a:r>
              <a:rPr lang="en-US" dirty="0" smtClean="0"/>
              <a:t>Click to edit section title</a:t>
            </a:r>
            <a:endParaRPr lang="en-US" dirty="0"/>
          </a:p>
        </p:txBody>
      </p:sp>
      <p:sp>
        <p:nvSpPr>
          <p:cNvPr id="4" name="Text Placeholder 3"/>
          <p:cNvSpPr>
            <a:spLocks noGrp="1"/>
          </p:cNvSpPr>
          <p:nvPr>
            <p:ph type="body" sz="half" idx="2" hasCustomPrompt="1"/>
          </p:nvPr>
        </p:nvSpPr>
        <p:spPr>
          <a:xfrm>
            <a:off x="762000" y="5486400"/>
            <a:ext cx="5486400" cy="804862"/>
          </a:xfrm>
          <a:prstGeom prst="rect">
            <a:avLst/>
          </a:prstGeom>
        </p:spPr>
        <p:txBody>
          <a:bodyPr>
            <a:normAutofit/>
          </a:bodyPr>
          <a:lstStyle>
            <a:lvl1pPr marL="0" indent="0">
              <a:buNone/>
              <a:defRPr sz="19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Subtitle (if needed)</a:t>
            </a:r>
          </a:p>
        </p:txBody>
      </p:sp>
      <p:sp>
        <p:nvSpPr>
          <p:cNvPr id="7" name="Picture Placeholder 2"/>
          <p:cNvSpPr>
            <a:spLocks noGrp="1" noChangeAspect="1"/>
          </p:cNvSpPr>
          <p:nvPr>
            <p:ph type="pic" idx="1" hasCustomPrompt="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 behind S-</a:t>
            </a:r>
            <a:r>
              <a:rPr lang="en-US" smtClean="0"/>
              <a:t>curve.</a:t>
            </a:r>
            <a:endParaRPr lang="en-US" dirty="0" smtClean="0"/>
          </a:p>
        </p:txBody>
      </p:sp>
    </p:spTree>
    <p:extLst>
      <p:ext uri="{BB962C8B-B14F-4D97-AF65-F5344CB8AC3E}">
        <p14:creationId xmlns:p14="http://schemas.microsoft.com/office/powerpoint/2010/main" val="1416205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F0515A-C73A-4298-A372-3581986AA56B}"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0545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4077AF-F718-4684-84BD-A7F23D77CA65}"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4742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B502D9-3B7B-4EFD-ACCA-121C431BD51E}"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86504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45BE67-B956-4FC7-A8B0-AB95076E274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8937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163301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4349C5-20C8-48CB-AD4F-E128855BF4F4}"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0565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C9C35-DEB3-4816-9DCF-B7E0DEE9AD4F}"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04119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26570-F4CF-492E-8DE9-84A55A39A8F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72614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0F659-8567-438D-B303-083FECD18F2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84155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8CB2A-8238-44D4-B6F3-182789E4103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82229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3B94-36F0-4937-9C04-9D0EF9D9696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262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5B47E-49A6-4AA7-AF7A-FED051E229A2}"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80116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6D063-44F1-4456-97E7-2D269AD3CA9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val="3499224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66D1D-C1E1-4635-B674-364158E29E9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74463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07B0E68-092F-429D-AB45-A787A7CFDE1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8794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5753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EFA788-CE1C-4D24-88BB-C764956F69E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1013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16B931-2E7E-499E-9AF1-1246AAC2787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32509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32A53-178D-4B6D-839C-091DB67CC42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71303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icture Section Break">
    <p:spTree>
      <p:nvGrpSpPr>
        <p:cNvPr id="1" name=""/>
        <p:cNvGrpSpPr/>
        <p:nvPr/>
      </p:nvGrpSpPr>
      <p:grpSpPr>
        <a:xfrm>
          <a:off x="0" y="0"/>
          <a:ext cx="0" cy="0"/>
          <a:chOff x="0" y="0"/>
          <a:chExt cx="0" cy="0"/>
        </a:xfrm>
      </p:grpSpPr>
      <p:pic>
        <p:nvPicPr>
          <p:cNvPr id="6" name="Picture 5" descr="USFS_swoosh_sheild_ONLY_101912-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 y="0"/>
            <a:ext cx="9144000" cy="6858000"/>
          </a:xfrm>
          <a:prstGeom prst="rect">
            <a:avLst/>
          </a:prstGeom>
          <a:noFill/>
          <a:ln w="9525">
            <a:noFill/>
            <a:miter lim="800000"/>
            <a:headEnd/>
            <a:tailEnd/>
          </a:ln>
        </p:spPr>
      </p:pic>
      <p:sp>
        <p:nvSpPr>
          <p:cNvPr id="2" name="Title 1"/>
          <p:cNvSpPr>
            <a:spLocks noGrp="1"/>
          </p:cNvSpPr>
          <p:nvPr>
            <p:ph type="title" hasCustomPrompt="1"/>
          </p:nvPr>
        </p:nvSpPr>
        <p:spPr>
          <a:xfrm>
            <a:off x="762000" y="3700462"/>
            <a:ext cx="6934200" cy="1633538"/>
          </a:xfrm>
          <a:prstGeom prst="rect">
            <a:avLst/>
          </a:prstGeom>
        </p:spPr>
        <p:txBody>
          <a:bodyPr anchor="b">
            <a:noAutofit/>
          </a:bodyPr>
          <a:lstStyle>
            <a:lvl1pPr algn="l">
              <a:defRPr sz="4125" b="0"/>
            </a:lvl1pPr>
          </a:lstStyle>
          <a:p>
            <a:r>
              <a:rPr lang="en-US" dirty="0" smtClean="0"/>
              <a:t>Click to edit section title</a:t>
            </a:r>
            <a:endParaRPr lang="en-US" dirty="0"/>
          </a:p>
        </p:txBody>
      </p:sp>
      <p:sp>
        <p:nvSpPr>
          <p:cNvPr id="4" name="Text Placeholder 3"/>
          <p:cNvSpPr>
            <a:spLocks noGrp="1"/>
          </p:cNvSpPr>
          <p:nvPr>
            <p:ph type="body" sz="half" idx="2" hasCustomPrompt="1"/>
          </p:nvPr>
        </p:nvSpPr>
        <p:spPr>
          <a:xfrm>
            <a:off x="762000" y="5486400"/>
            <a:ext cx="5486400" cy="804862"/>
          </a:xfrm>
          <a:prstGeom prst="rect">
            <a:avLst/>
          </a:prstGeom>
        </p:spPr>
        <p:txBody>
          <a:bodyPr>
            <a:normAutofit/>
          </a:bodyPr>
          <a:lstStyle>
            <a:lvl1pPr marL="0" indent="0">
              <a:buNone/>
              <a:defRPr sz="19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Subtitle (if needed)</a:t>
            </a:r>
          </a:p>
        </p:txBody>
      </p:sp>
      <p:sp>
        <p:nvSpPr>
          <p:cNvPr id="7" name="Picture Placeholder 2"/>
          <p:cNvSpPr>
            <a:spLocks noGrp="1" noChangeAspect="1"/>
          </p:cNvSpPr>
          <p:nvPr>
            <p:ph type="pic" idx="1" hasCustomPrompt="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 behind S-</a:t>
            </a:r>
            <a:r>
              <a:rPr lang="en-US" smtClean="0"/>
              <a:t>curve.</a:t>
            </a:r>
            <a:endParaRPr lang="en-US" dirty="0" smtClean="0"/>
          </a:p>
        </p:txBody>
      </p:sp>
    </p:spTree>
    <p:extLst>
      <p:ext uri="{BB962C8B-B14F-4D97-AF65-F5344CB8AC3E}">
        <p14:creationId xmlns:p14="http://schemas.microsoft.com/office/powerpoint/2010/main" val="1906162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F0515A-C73A-4298-A372-3581986AA56B}"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55929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4077AF-F718-4684-84BD-A7F23D77CA65}"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9249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B502D9-3B7B-4EFD-ACCA-121C431BD51E}"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39358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45BE67-B956-4FC7-A8B0-AB95076E274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86895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4349C5-20C8-48CB-AD4F-E128855BF4F4}"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87516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C9C35-DEB3-4816-9DCF-B7E0DEE9AD4F}"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2818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2095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26570-F4CF-492E-8DE9-84A55A39A8F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25541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0F659-8567-438D-B303-083FECD18F2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17605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8CB2A-8238-44D4-B6F3-182789E4103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86024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3B94-36F0-4937-9C04-9D0EF9D9696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81153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5B47E-49A6-4AA7-AF7A-FED051E229A2}"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7826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6D063-44F1-4456-97E7-2D269AD3CA9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val="2459262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66D1D-C1E1-4635-B674-364158E29E9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2987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07B0E68-092F-429D-AB45-A787A7CFDE1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4140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EFA788-CE1C-4D24-88BB-C764956F69E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61071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16B931-2E7E-499E-9AF1-1246AAC2787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7170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8045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32A53-178D-4B6D-839C-091DB67CC42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10794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icture Section Break">
    <p:spTree>
      <p:nvGrpSpPr>
        <p:cNvPr id="1" name=""/>
        <p:cNvGrpSpPr/>
        <p:nvPr/>
      </p:nvGrpSpPr>
      <p:grpSpPr>
        <a:xfrm>
          <a:off x="0" y="0"/>
          <a:ext cx="0" cy="0"/>
          <a:chOff x="0" y="0"/>
          <a:chExt cx="0" cy="0"/>
        </a:xfrm>
      </p:grpSpPr>
      <p:pic>
        <p:nvPicPr>
          <p:cNvPr id="6" name="Picture 5" descr="USFS_swoosh_sheild_ONLY_101912-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 y="0"/>
            <a:ext cx="9144000" cy="6858000"/>
          </a:xfrm>
          <a:prstGeom prst="rect">
            <a:avLst/>
          </a:prstGeom>
          <a:noFill/>
          <a:ln w="9525">
            <a:noFill/>
            <a:miter lim="800000"/>
            <a:headEnd/>
            <a:tailEnd/>
          </a:ln>
        </p:spPr>
      </p:pic>
      <p:sp>
        <p:nvSpPr>
          <p:cNvPr id="2" name="Title 1"/>
          <p:cNvSpPr>
            <a:spLocks noGrp="1"/>
          </p:cNvSpPr>
          <p:nvPr>
            <p:ph type="title" hasCustomPrompt="1"/>
          </p:nvPr>
        </p:nvSpPr>
        <p:spPr>
          <a:xfrm>
            <a:off x="762000" y="3700462"/>
            <a:ext cx="6934200" cy="1633538"/>
          </a:xfrm>
          <a:prstGeom prst="rect">
            <a:avLst/>
          </a:prstGeom>
        </p:spPr>
        <p:txBody>
          <a:bodyPr anchor="b">
            <a:noAutofit/>
          </a:bodyPr>
          <a:lstStyle>
            <a:lvl1pPr algn="l">
              <a:defRPr sz="4125" b="0"/>
            </a:lvl1pPr>
          </a:lstStyle>
          <a:p>
            <a:r>
              <a:rPr lang="en-US" dirty="0" smtClean="0"/>
              <a:t>Click to edit section title</a:t>
            </a:r>
            <a:endParaRPr lang="en-US" dirty="0"/>
          </a:p>
        </p:txBody>
      </p:sp>
      <p:sp>
        <p:nvSpPr>
          <p:cNvPr id="4" name="Text Placeholder 3"/>
          <p:cNvSpPr>
            <a:spLocks noGrp="1"/>
          </p:cNvSpPr>
          <p:nvPr>
            <p:ph type="body" sz="half" idx="2" hasCustomPrompt="1"/>
          </p:nvPr>
        </p:nvSpPr>
        <p:spPr>
          <a:xfrm>
            <a:off x="762000" y="5486400"/>
            <a:ext cx="5486400" cy="804862"/>
          </a:xfrm>
          <a:prstGeom prst="rect">
            <a:avLst/>
          </a:prstGeom>
        </p:spPr>
        <p:txBody>
          <a:bodyPr>
            <a:normAutofit/>
          </a:bodyPr>
          <a:lstStyle>
            <a:lvl1pPr marL="0" indent="0">
              <a:buNone/>
              <a:defRPr sz="19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Subtitle (if needed)</a:t>
            </a:r>
          </a:p>
        </p:txBody>
      </p:sp>
      <p:sp>
        <p:nvSpPr>
          <p:cNvPr id="7" name="Picture Placeholder 2"/>
          <p:cNvSpPr>
            <a:spLocks noGrp="1" noChangeAspect="1"/>
          </p:cNvSpPr>
          <p:nvPr>
            <p:ph type="pic" idx="1" hasCustomPrompt="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 behind S-</a:t>
            </a:r>
            <a:r>
              <a:rPr lang="en-US" smtClean="0"/>
              <a:t>curve.</a:t>
            </a:r>
            <a:endParaRPr lang="en-US" dirty="0" smtClean="0"/>
          </a:p>
        </p:txBody>
      </p:sp>
    </p:spTree>
    <p:extLst>
      <p:ext uri="{BB962C8B-B14F-4D97-AF65-F5344CB8AC3E}">
        <p14:creationId xmlns:p14="http://schemas.microsoft.com/office/powerpoint/2010/main" val="676915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6F0515A-C73A-4298-A372-3581986AA56B}"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30009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4077AF-F718-4684-84BD-A7F23D77CA65}"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36925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B502D9-3B7B-4EFD-ACCA-121C431BD51E}"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61488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45BE67-B956-4FC7-A8B0-AB95076E274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769771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4349C5-20C8-48CB-AD4F-E128855BF4F4}"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85264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C9C35-DEB3-4816-9DCF-B7E0DEE9AD4F}"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19866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26570-F4CF-492E-8DE9-84A55A39A8F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46378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0F659-8567-438D-B303-083FECD18F2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3582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1110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8CB2A-8238-44D4-B6F3-182789E4103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35448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3B94-36F0-4937-9C04-9D0EF9D96961}"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68069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5B47E-49A6-4AA7-AF7A-FED051E229A2}"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805779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6D063-44F1-4456-97E7-2D269AD3CA9C}"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prstClr val="white"/>
                </a:solidFill>
                <a:effectLst/>
              </a:rPr>
              <a:t>”</a:t>
            </a:r>
          </a:p>
        </p:txBody>
      </p:sp>
    </p:spTree>
    <p:extLst>
      <p:ext uri="{BB962C8B-B14F-4D97-AF65-F5344CB8AC3E}">
        <p14:creationId xmlns:p14="http://schemas.microsoft.com/office/powerpoint/2010/main" val="3816134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66D1D-C1E1-4635-B674-364158E29E9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19584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07B0E68-092F-429D-AB45-A787A7CFDE1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78485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5EFA788-CE1C-4D24-88BB-C764956F69E8}"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8407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16B931-2E7E-499E-9AF1-1246AAC2787A}"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265984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32A53-178D-4B6D-839C-091DB67CC420}"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56783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icture Section Break">
    <p:spTree>
      <p:nvGrpSpPr>
        <p:cNvPr id="1" name=""/>
        <p:cNvGrpSpPr/>
        <p:nvPr/>
      </p:nvGrpSpPr>
      <p:grpSpPr>
        <a:xfrm>
          <a:off x="0" y="0"/>
          <a:ext cx="0" cy="0"/>
          <a:chOff x="0" y="0"/>
          <a:chExt cx="0" cy="0"/>
        </a:xfrm>
      </p:grpSpPr>
      <p:pic>
        <p:nvPicPr>
          <p:cNvPr id="6" name="Picture 5" descr="USFS_swoosh_sheild_ONLY_101912-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 y="0"/>
            <a:ext cx="9144000" cy="6858000"/>
          </a:xfrm>
          <a:prstGeom prst="rect">
            <a:avLst/>
          </a:prstGeom>
          <a:noFill/>
          <a:ln w="9525">
            <a:noFill/>
            <a:miter lim="800000"/>
            <a:headEnd/>
            <a:tailEnd/>
          </a:ln>
        </p:spPr>
      </p:pic>
      <p:sp>
        <p:nvSpPr>
          <p:cNvPr id="2" name="Title 1"/>
          <p:cNvSpPr>
            <a:spLocks noGrp="1"/>
          </p:cNvSpPr>
          <p:nvPr>
            <p:ph type="title" hasCustomPrompt="1"/>
          </p:nvPr>
        </p:nvSpPr>
        <p:spPr>
          <a:xfrm>
            <a:off x="762000" y="3700462"/>
            <a:ext cx="6934200" cy="1633538"/>
          </a:xfrm>
          <a:prstGeom prst="rect">
            <a:avLst/>
          </a:prstGeom>
        </p:spPr>
        <p:txBody>
          <a:bodyPr anchor="b">
            <a:noAutofit/>
          </a:bodyPr>
          <a:lstStyle>
            <a:lvl1pPr algn="l">
              <a:defRPr sz="4125" b="0"/>
            </a:lvl1pPr>
          </a:lstStyle>
          <a:p>
            <a:r>
              <a:rPr lang="en-US" dirty="0" smtClean="0"/>
              <a:t>Click to edit section title</a:t>
            </a:r>
            <a:endParaRPr lang="en-US" dirty="0"/>
          </a:p>
        </p:txBody>
      </p:sp>
      <p:sp>
        <p:nvSpPr>
          <p:cNvPr id="4" name="Text Placeholder 3"/>
          <p:cNvSpPr>
            <a:spLocks noGrp="1"/>
          </p:cNvSpPr>
          <p:nvPr>
            <p:ph type="body" sz="half" idx="2" hasCustomPrompt="1"/>
          </p:nvPr>
        </p:nvSpPr>
        <p:spPr>
          <a:xfrm>
            <a:off x="762000" y="5486400"/>
            <a:ext cx="5486400" cy="804862"/>
          </a:xfrm>
          <a:prstGeom prst="rect">
            <a:avLst/>
          </a:prstGeom>
        </p:spPr>
        <p:txBody>
          <a:bodyPr>
            <a:normAutofit/>
          </a:bodyPr>
          <a:lstStyle>
            <a:lvl1pPr marL="0" indent="0">
              <a:buNone/>
              <a:defRPr sz="19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Subtitle (if needed)</a:t>
            </a:r>
          </a:p>
        </p:txBody>
      </p:sp>
      <p:sp>
        <p:nvSpPr>
          <p:cNvPr id="7" name="Picture Placeholder 2"/>
          <p:cNvSpPr>
            <a:spLocks noGrp="1" noChangeAspect="1"/>
          </p:cNvSpPr>
          <p:nvPr>
            <p:ph type="pic" idx="1" hasCustomPrompt="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 behind S-</a:t>
            </a:r>
            <a:r>
              <a:rPr lang="en-US" smtClean="0"/>
              <a:t>curve.</a:t>
            </a:r>
            <a:endParaRPr lang="en-US" dirty="0" smtClean="0"/>
          </a:p>
        </p:txBody>
      </p:sp>
    </p:spTree>
    <p:extLst>
      <p:ext uri="{BB962C8B-B14F-4D97-AF65-F5344CB8AC3E}">
        <p14:creationId xmlns:p14="http://schemas.microsoft.com/office/powerpoint/2010/main" val="197945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167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image" Target="../media/image1.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theme" Target="../theme/theme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8/12/2019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7087951"/>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105C821-CAF2-4DA7-9E71-D55C3E8BD4F7}"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135084178"/>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105C821-CAF2-4DA7-9E71-D55C3E8BD4F7}"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25570464"/>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105C821-CAF2-4DA7-9E71-D55C3E8BD4F7}"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39347045"/>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105C821-CAF2-4DA7-9E71-D55C3E8BD4F7}"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8/12/2019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41273727"/>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84860" y="3489155"/>
            <a:ext cx="4229099" cy="565519"/>
          </a:xfrm>
        </p:spPr>
        <p:txBody>
          <a:bodyPr>
            <a:normAutofit/>
          </a:bodyPr>
          <a:lstStyle/>
          <a:p>
            <a:r>
              <a:rPr lang="en-US" sz="2700" dirty="0"/>
              <a:t> </a:t>
            </a: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3822" y="1434715"/>
            <a:ext cx="4108880" cy="4108880"/>
          </a:xfrm>
          <a:prstGeom prst="rect">
            <a:avLst/>
          </a:prstGeom>
          <a:ln w="63500">
            <a:solidFill>
              <a:schemeClr val="tx1"/>
            </a:solidFill>
          </a:ln>
        </p:spPr>
      </p:pic>
      <p:sp>
        <p:nvSpPr>
          <p:cNvPr id="6" name="Title 1"/>
          <p:cNvSpPr txBox="1">
            <a:spLocks/>
          </p:cNvSpPr>
          <p:nvPr/>
        </p:nvSpPr>
        <p:spPr>
          <a:xfrm>
            <a:off x="4491990" y="1551604"/>
            <a:ext cx="4297680" cy="2064707"/>
          </a:xfrm>
          <a:prstGeom prst="rect">
            <a:avLst/>
          </a:prstGeom>
        </p:spPr>
        <p:txBody>
          <a:bodyPr vert="horz" wrap="none" lIns="68580" tIns="34290" rIns="68580" bIns="3429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sz="3300" dirty="0"/>
          </a:p>
        </p:txBody>
      </p:sp>
      <p:sp>
        <p:nvSpPr>
          <p:cNvPr id="7" name="TextBox 6"/>
          <p:cNvSpPr txBox="1"/>
          <p:nvPr/>
        </p:nvSpPr>
        <p:spPr>
          <a:xfrm>
            <a:off x="4733413" y="1881371"/>
            <a:ext cx="4302345" cy="2800767"/>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Planning for National </a:t>
            </a:r>
          </a:p>
          <a:p>
            <a:pPr algn="ctr"/>
            <a:r>
              <a:rPr lang="en-US" sz="4400" b="1" dirty="0" smtClean="0">
                <a:effectLst>
                  <a:outerShdw blurRad="38100" dist="38100" dir="2700000" algn="tl">
                    <a:srgbClr val="000000">
                      <a:alpha val="43137"/>
                    </a:srgbClr>
                  </a:outerShdw>
                </a:effectLst>
              </a:rPr>
              <a:t>Scenic </a:t>
            </a:r>
            <a:r>
              <a:rPr lang="en-US" sz="4400" b="1" dirty="0">
                <a:effectLst>
                  <a:outerShdw blurRad="38100" dist="38100" dir="2700000" algn="tl">
                    <a:srgbClr val="000000">
                      <a:alpha val="43137"/>
                    </a:srgbClr>
                  </a:outerShdw>
                </a:effectLst>
              </a:rPr>
              <a:t>&amp; Historic </a:t>
            </a:r>
            <a:endParaRPr lang="en-US" sz="4400" b="1" dirty="0" smtClean="0">
              <a:effectLst>
                <a:outerShdw blurRad="38100" dist="38100" dir="2700000" algn="tl">
                  <a:srgbClr val="000000">
                    <a:alpha val="43137"/>
                  </a:srgbClr>
                </a:outerShdw>
              </a:effectLst>
            </a:endParaRPr>
          </a:p>
          <a:p>
            <a:pPr algn="ctr"/>
            <a:r>
              <a:rPr lang="en-US" sz="4400" b="1" dirty="0" smtClean="0">
                <a:effectLst>
                  <a:outerShdw blurRad="38100" dist="38100" dir="2700000" algn="tl">
                    <a:srgbClr val="000000">
                      <a:alpha val="43137"/>
                    </a:srgbClr>
                  </a:outerShdw>
                </a:effectLst>
              </a:rPr>
              <a:t>Trails</a:t>
            </a:r>
            <a:endParaRPr lang="en-US" sz="4400" b="1" dirty="0">
              <a:effectLst>
                <a:outerShdw blurRad="38100" dist="38100" dir="2700000" algn="tl">
                  <a:srgbClr val="000000">
                    <a:alpha val="43137"/>
                  </a:srgbClr>
                </a:outerShdw>
              </a:effectLst>
            </a:endParaRPr>
          </a:p>
        </p:txBody>
      </p:sp>
      <p:sp>
        <p:nvSpPr>
          <p:cNvPr id="8" name="TextBox 7"/>
          <p:cNvSpPr txBox="1"/>
          <p:nvPr/>
        </p:nvSpPr>
        <p:spPr>
          <a:xfrm>
            <a:off x="5810165" y="4823985"/>
            <a:ext cx="2148840" cy="707886"/>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10/18/2017</a:t>
            </a:r>
          </a:p>
          <a:p>
            <a:pPr algn="ctr"/>
            <a:endParaRPr lang="en-US" sz="2000" b="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71021" y="357063"/>
            <a:ext cx="642938" cy="714375"/>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95068" y="318932"/>
            <a:ext cx="750854" cy="750854"/>
          </a:xfrm>
          <a:prstGeom prst="rect">
            <a:avLst/>
          </a:prstGeom>
        </p:spPr>
      </p:pic>
    </p:spTree>
    <p:extLst>
      <p:ext uri="{BB962C8B-B14F-4D97-AF65-F5344CB8AC3E}">
        <p14:creationId xmlns:p14="http://schemas.microsoft.com/office/powerpoint/2010/main" val="3994449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590" y="547933"/>
            <a:ext cx="7743078" cy="1014649"/>
          </a:xfrm>
        </p:spPr>
        <p:txBody>
          <a:bodyPr>
            <a:normAutofit/>
          </a:bodyPr>
          <a:lstStyle/>
          <a:p>
            <a:r>
              <a:rPr lang="en-US" dirty="0" smtClean="0">
                <a:solidFill>
                  <a:schemeClr val="tx1"/>
                </a:solidFill>
                <a:effectLst>
                  <a:outerShdw blurRad="38100" dist="38100" dir="2700000" algn="tl">
                    <a:srgbClr val="000000">
                      <a:alpha val="43137"/>
                    </a:srgbClr>
                  </a:outerShdw>
                </a:effectLst>
              </a:rPr>
              <a:t>We’re not just managing this…</a:t>
            </a:r>
            <a:endParaRPr lang="en-US" dirty="0">
              <a:solidFill>
                <a:schemeClr val="tx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b="-86"/>
          <a:stretch/>
        </p:blipFill>
        <p:spPr>
          <a:xfrm>
            <a:off x="1682236" y="1904904"/>
            <a:ext cx="5349241" cy="4278233"/>
          </a:xfrm>
          <a:ln w="63500">
            <a:solidFill>
              <a:srgbClr val="FFFFFF"/>
            </a:solidFill>
          </a:ln>
        </p:spPr>
      </p:pic>
    </p:spTree>
    <p:extLst>
      <p:ext uri="{BB962C8B-B14F-4D97-AF65-F5344CB8AC3E}">
        <p14:creationId xmlns:p14="http://schemas.microsoft.com/office/powerpoint/2010/main" val="99936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We’re managing for this</a:t>
            </a:r>
            <a:endParaRPr lang="en-US" dirty="0">
              <a:solidFill>
                <a:schemeClr val="tx1"/>
              </a:solidFill>
            </a:endParaRPr>
          </a:p>
        </p:txBody>
      </p:sp>
      <p:pic>
        <p:nvPicPr>
          <p:cNvPr id="5"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388963" y="1690689"/>
            <a:ext cx="6139358" cy="4604519"/>
          </a:xfrm>
          <a:ln w="63500">
            <a:solidFill>
              <a:srgbClr val="FFFFFF"/>
            </a:solidFill>
          </a:ln>
        </p:spPr>
      </p:pic>
    </p:spTree>
    <p:extLst>
      <p:ext uri="{BB962C8B-B14F-4D97-AF65-F5344CB8AC3E}">
        <p14:creationId xmlns:p14="http://schemas.microsoft.com/office/powerpoint/2010/main" val="114139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02" y="444262"/>
            <a:ext cx="8296612" cy="1278480"/>
          </a:xfrm>
        </p:spPr>
        <p:txBody>
          <a:bodyPr>
            <a:normAutofit fontScale="90000"/>
          </a:bodyPr>
          <a:lstStyle/>
          <a:p>
            <a:pPr algn="ctr"/>
            <a:r>
              <a:rPr lang="en-US" b="1" dirty="0" smtClean="0">
                <a:solidFill>
                  <a:schemeClr val="tx1"/>
                </a:solidFill>
                <a:effectLst>
                  <a:outerShdw blurRad="38100" dist="38100" dir="2700000" algn="tl">
                    <a:srgbClr val="000000">
                      <a:alpha val="43137"/>
                    </a:srgbClr>
                  </a:outerShdw>
                </a:effectLst>
              </a:rPr>
              <a:t>NSHT are NOT </a:t>
            </a:r>
            <a:r>
              <a:rPr lang="en-US" b="1" dirty="0" err="1" smtClean="0">
                <a:solidFill>
                  <a:schemeClr val="tx1"/>
                </a:solidFill>
                <a:effectLst>
                  <a:outerShdw blurRad="38100" dist="38100" dir="2700000" algn="tl">
                    <a:srgbClr val="000000">
                      <a:alpha val="43137"/>
                    </a:srgbClr>
                  </a:outerShdw>
                </a:effectLst>
              </a:rPr>
              <a:t>defacto</a:t>
            </a:r>
            <a:r>
              <a:rPr lang="en-US" b="1" dirty="0" smtClean="0">
                <a:solidFill>
                  <a:schemeClr val="tx1"/>
                </a:solidFill>
                <a:effectLst>
                  <a:outerShdw blurRad="38100" dist="38100" dir="2700000" algn="tl">
                    <a:srgbClr val="000000">
                      <a:alpha val="43137"/>
                    </a:srgbClr>
                  </a:outerShdw>
                </a:effectLst>
              </a:rPr>
              <a:t> Wilderness</a:t>
            </a:r>
            <a:endParaRPr lang="en-US" b="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106608" y="0"/>
            <a:ext cx="2475678" cy="369332"/>
          </a:xfrm>
          <a:prstGeom prst="rect">
            <a:avLst/>
          </a:prstGeom>
          <a:noFill/>
        </p:spPr>
        <p:txBody>
          <a:bodyPr wrap="none" rtlCol="0">
            <a:spAutoFit/>
          </a:bodyPr>
          <a:lstStyle/>
          <a:p>
            <a:r>
              <a:rPr lang="en-US" i="1" dirty="0" smtClean="0">
                <a:solidFill>
                  <a:schemeClr val="accent6"/>
                </a:solidFill>
              </a:rPr>
              <a:t>Key concepts </a:t>
            </a:r>
            <a:r>
              <a:rPr lang="en-US" i="1" dirty="0" smtClean="0"/>
              <a:t>- continued</a:t>
            </a:r>
            <a:endParaRPr lang="en-US" i="1" dirty="0"/>
          </a:p>
        </p:txBody>
      </p:sp>
      <p:sp>
        <p:nvSpPr>
          <p:cNvPr id="4" name="TextBox 3"/>
          <p:cNvSpPr txBox="1"/>
          <p:nvPr/>
        </p:nvSpPr>
        <p:spPr>
          <a:xfrm>
            <a:off x="1585733" y="1572014"/>
            <a:ext cx="6423949" cy="707886"/>
          </a:xfrm>
          <a:prstGeom prst="rect">
            <a:avLst/>
          </a:prstGeom>
          <a:noFill/>
        </p:spPr>
        <p:txBody>
          <a:bodyPr wrap="square" rtlCol="0">
            <a:spAutoFit/>
          </a:bodyPr>
          <a:lstStyle/>
          <a:p>
            <a:r>
              <a:rPr lang="en-US" sz="4000" dirty="0" smtClean="0">
                <a:effectLst>
                  <a:outerShdw blurRad="38100" dist="38100" dir="2700000" algn="tl">
                    <a:srgbClr val="000000">
                      <a:alpha val="43137"/>
                    </a:srgbClr>
                  </a:outerShdw>
                </a:effectLst>
              </a:rPr>
              <a:t>and traverse many settings </a:t>
            </a:r>
            <a:endParaRPr lang="en-US" sz="4000"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lum contrast="16000"/>
          </a:blip>
          <a:stretch>
            <a:fillRect/>
          </a:stretch>
        </p:blipFill>
        <p:spPr>
          <a:xfrm>
            <a:off x="1412012" y="4807432"/>
            <a:ext cx="2827113" cy="1884742"/>
          </a:xfrm>
          <a:prstGeom prst="rect">
            <a:avLst/>
          </a:prstGeom>
          <a:ln w="38100">
            <a:solidFill>
              <a:schemeClr val="tx1"/>
            </a:solidFill>
          </a:ln>
        </p:spPr>
      </p:pic>
      <p:pic>
        <p:nvPicPr>
          <p:cNvPr id="9" name="Picture 8"/>
          <p:cNvPicPr>
            <a:picLocks noChangeAspect="1"/>
          </p:cNvPicPr>
          <p:nvPr/>
        </p:nvPicPr>
        <p:blipFill>
          <a:blip r:embed="rId4"/>
          <a:stretch>
            <a:fillRect/>
          </a:stretch>
        </p:blipFill>
        <p:spPr>
          <a:xfrm>
            <a:off x="4573808" y="4807432"/>
            <a:ext cx="2490998" cy="1868249"/>
          </a:xfrm>
          <a:prstGeom prst="rect">
            <a:avLst/>
          </a:prstGeom>
          <a:ln w="38100">
            <a:solidFill>
              <a:schemeClr val="tx1"/>
            </a:solidFill>
          </a:ln>
        </p:spPr>
      </p:pic>
      <p:pic>
        <p:nvPicPr>
          <p:cNvPr id="10" name="Picture 9"/>
          <p:cNvPicPr>
            <a:picLocks noChangeAspect="1"/>
          </p:cNvPicPr>
          <p:nvPr/>
        </p:nvPicPr>
        <p:blipFill>
          <a:blip r:embed="rId5"/>
          <a:stretch>
            <a:fillRect/>
          </a:stretch>
        </p:blipFill>
        <p:spPr>
          <a:xfrm>
            <a:off x="5766634" y="3191722"/>
            <a:ext cx="2557209" cy="1919357"/>
          </a:xfrm>
          <a:prstGeom prst="rect">
            <a:avLst/>
          </a:prstGeom>
          <a:ln w="38100">
            <a:solidFill>
              <a:schemeClr val="tx1"/>
            </a:solidFill>
          </a:ln>
        </p:spPr>
      </p:pic>
      <p:pic>
        <p:nvPicPr>
          <p:cNvPr id="11" name="Picture 10"/>
          <p:cNvPicPr>
            <a:picLocks noChangeAspect="1"/>
          </p:cNvPicPr>
          <p:nvPr/>
        </p:nvPicPr>
        <p:blipFill>
          <a:blip r:embed="rId6"/>
          <a:stretch>
            <a:fillRect/>
          </a:stretch>
        </p:blipFill>
        <p:spPr>
          <a:xfrm>
            <a:off x="525421" y="3195841"/>
            <a:ext cx="2557471" cy="1917153"/>
          </a:xfrm>
          <a:prstGeom prst="rect">
            <a:avLst/>
          </a:prstGeom>
          <a:ln w="38100">
            <a:solidFill>
              <a:schemeClr val="tx1"/>
            </a:solidFill>
          </a:ln>
        </p:spPr>
      </p:pic>
      <p:pic>
        <p:nvPicPr>
          <p:cNvPr id="6" name="Picture 5"/>
          <p:cNvPicPr>
            <a:picLocks noChangeAspect="1"/>
          </p:cNvPicPr>
          <p:nvPr/>
        </p:nvPicPr>
        <p:blipFill>
          <a:blip r:embed="rId7"/>
          <a:stretch>
            <a:fillRect/>
          </a:stretch>
        </p:blipFill>
        <p:spPr>
          <a:xfrm>
            <a:off x="3330436" y="2584450"/>
            <a:ext cx="2188654" cy="1969179"/>
          </a:xfrm>
          <a:prstGeom prst="rect">
            <a:avLst/>
          </a:prstGeom>
          <a:ln w="38100">
            <a:solidFill>
              <a:schemeClr val="tx1"/>
            </a:solidFill>
          </a:ln>
        </p:spPr>
      </p:pic>
    </p:spTree>
    <p:extLst>
      <p:ext uri="{BB962C8B-B14F-4D97-AF65-F5344CB8AC3E}">
        <p14:creationId xmlns:p14="http://schemas.microsoft.com/office/powerpoint/2010/main" val="3631235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138" y="1136407"/>
            <a:ext cx="8008254" cy="3521879"/>
          </a:xfrm>
        </p:spPr>
        <p:txBody>
          <a:bodyPr>
            <a:normAutofit lnSpcReduction="10000"/>
          </a:bodyPr>
          <a:lstStyle/>
          <a:p>
            <a:r>
              <a:rPr lang="en-US" sz="3600" dirty="0" smtClean="0">
                <a:solidFill>
                  <a:schemeClr val="tx1"/>
                </a:solidFill>
                <a:effectLst>
                  <a:outerShdw blurRad="38100" dist="38100" dir="2700000" algn="tl">
                    <a:srgbClr val="000000">
                      <a:alpha val="43137"/>
                    </a:srgbClr>
                  </a:outerShdw>
                </a:effectLst>
              </a:rPr>
              <a:t>Other multiple uses </a:t>
            </a:r>
            <a:r>
              <a:rPr lang="en-US" sz="3600" u="sng" dirty="0" smtClean="0">
                <a:solidFill>
                  <a:schemeClr val="tx1"/>
                </a:solidFill>
                <a:effectLst>
                  <a:outerShdw blurRad="38100" dist="38100" dir="2700000" algn="tl">
                    <a:srgbClr val="000000">
                      <a:alpha val="43137"/>
                    </a:srgbClr>
                  </a:outerShdw>
                </a:effectLst>
              </a:rPr>
              <a:t>are not </a:t>
            </a:r>
            <a:r>
              <a:rPr lang="en-US" sz="3600" dirty="0" smtClean="0">
                <a:solidFill>
                  <a:schemeClr val="tx1"/>
                </a:solidFill>
                <a:effectLst>
                  <a:outerShdw blurRad="38100" dist="38100" dir="2700000" algn="tl">
                    <a:srgbClr val="000000">
                      <a:alpha val="43137"/>
                    </a:srgbClr>
                  </a:outerShdw>
                </a:effectLst>
              </a:rPr>
              <a:t>automatically prohibited or restricted along the trail.  </a:t>
            </a:r>
          </a:p>
          <a:p>
            <a:pPr marL="0" indent="0">
              <a:buNone/>
            </a:pPr>
            <a:endParaRPr lang="en-US" sz="1000" dirty="0" smtClean="0">
              <a:solidFill>
                <a:schemeClr val="tx1"/>
              </a:solidFill>
              <a:effectLst>
                <a:outerShdw blurRad="38100" dist="38100" dir="2700000" algn="tl">
                  <a:srgbClr val="000000">
                    <a:alpha val="43137"/>
                  </a:srgbClr>
                </a:outerShdw>
              </a:effectLst>
            </a:endParaRPr>
          </a:p>
          <a:p>
            <a:r>
              <a:rPr lang="en-US" sz="3600" dirty="0" smtClean="0">
                <a:solidFill>
                  <a:schemeClr val="tx1"/>
                </a:solidFill>
                <a:effectLst>
                  <a:outerShdw blurRad="38100" dist="38100" dir="2700000" algn="tl">
                    <a:srgbClr val="000000">
                      <a:alpha val="43137"/>
                    </a:srgbClr>
                  </a:outerShdw>
                </a:effectLst>
              </a:rPr>
              <a:t>Management activities </a:t>
            </a:r>
            <a:r>
              <a:rPr lang="en-US" sz="3600" u="sng" dirty="0" smtClean="0">
                <a:solidFill>
                  <a:schemeClr val="tx1"/>
                </a:solidFill>
                <a:effectLst>
                  <a:outerShdw blurRad="38100" dist="38100" dir="2700000" algn="tl">
                    <a:srgbClr val="000000">
                      <a:alpha val="43137"/>
                    </a:srgbClr>
                  </a:outerShdw>
                </a:effectLst>
              </a:rPr>
              <a:t>are</a:t>
            </a:r>
            <a:r>
              <a:rPr lang="en-US" sz="3600" dirty="0" smtClean="0">
                <a:solidFill>
                  <a:schemeClr val="tx1"/>
                </a:solidFill>
                <a:effectLst>
                  <a:outerShdw blurRad="38100" dist="38100" dir="2700000" algn="tl">
                    <a:srgbClr val="000000">
                      <a:alpha val="43137"/>
                    </a:srgbClr>
                  </a:outerShdw>
                </a:effectLst>
              </a:rPr>
              <a:t> designed to harmonize with </a:t>
            </a:r>
            <a:r>
              <a:rPr lang="en-US" sz="3600" dirty="0">
                <a:solidFill>
                  <a:schemeClr val="tx1"/>
                </a:solidFill>
                <a:effectLst>
                  <a:outerShdw blurRad="38100" dist="38100" dir="2700000" algn="tl">
                    <a:srgbClr val="000000">
                      <a:alpha val="43137"/>
                    </a:srgbClr>
                  </a:outerShdw>
                </a:effectLst>
              </a:rPr>
              <a:t>the </a:t>
            </a:r>
            <a:r>
              <a:rPr lang="en-US" sz="3600" dirty="0" smtClean="0">
                <a:solidFill>
                  <a:schemeClr val="tx1"/>
                </a:solidFill>
                <a:effectLst>
                  <a:outerShdw blurRad="38100" dist="38100" dir="2700000" algn="tl">
                    <a:srgbClr val="000000">
                      <a:alpha val="43137"/>
                    </a:srgbClr>
                  </a:outerShdw>
                </a:effectLst>
              </a:rPr>
              <a:t>resource values and purposes </a:t>
            </a:r>
            <a:r>
              <a:rPr lang="en-US" sz="3600" dirty="0">
                <a:solidFill>
                  <a:schemeClr val="tx1"/>
                </a:solidFill>
                <a:effectLst>
                  <a:outerShdw blurRad="38100" dist="38100" dir="2700000" algn="tl">
                    <a:srgbClr val="000000">
                      <a:alpha val="43137"/>
                    </a:srgbClr>
                  </a:outerShdw>
                </a:effectLst>
              </a:rPr>
              <a:t>for which </a:t>
            </a:r>
            <a:r>
              <a:rPr lang="en-US" sz="3600" dirty="0" smtClean="0">
                <a:solidFill>
                  <a:schemeClr val="tx1"/>
                </a:solidFill>
                <a:effectLst>
                  <a:outerShdw blurRad="38100" dist="38100" dir="2700000" algn="tl">
                    <a:srgbClr val="000000">
                      <a:alpha val="43137"/>
                    </a:srgbClr>
                  </a:outerShdw>
                </a:effectLst>
              </a:rPr>
              <a:t>the </a:t>
            </a:r>
            <a:r>
              <a:rPr lang="en-US" sz="3600" dirty="0">
                <a:solidFill>
                  <a:schemeClr val="tx1"/>
                </a:solidFill>
                <a:effectLst>
                  <a:outerShdw blurRad="38100" dist="38100" dir="2700000" algn="tl">
                    <a:srgbClr val="000000">
                      <a:alpha val="43137"/>
                    </a:srgbClr>
                  </a:outerShdw>
                </a:effectLst>
              </a:rPr>
              <a:t>trails were established</a:t>
            </a:r>
            <a:r>
              <a:rPr lang="en-US" sz="3600" dirty="0" smtClean="0">
                <a:solidFill>
                  <a:schemeClr val="tx1"/>
                </a:solidFill>
                <a:effectLst>
                  <a:outerShdw blurRad="38100" dist="38100" dir="2700000" algn="tl">
                    <a:srgbClr val="000000">
                      <a:alpha val="43137"/>
                    </a:srgbClr>
                  </a:outerShdw>
                </a:effectLst>
              </a:rPr>
              <a:t>.</a:t>
            </a:r>
            <a:endParaRPr lang="en-US" sz="3600" dirty="0">
              <a:solidFill>
                <a:schemeClr val="tx1"/>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142513" y="-26325"/>
            <a:ext cx="7886700" cy="1162732"/>
          </a:xfrm>
        </p:spPr>
        <p:txBody>
          <a:bodyPr/>
          <a:lstStyle/>
          <a:p>
            <a:r>
              <a:rPr lang="en-US" b="1" dirty="0" smtClean="0">
                <a:effectLst>
                  <a:outerShdw blurRad="38100" dist="38100" dir="2700000" algn="tl">
                    <a:srgbClr val="000000">
                      <a:alpha val="43137"/>
                    </a:srgbClr>
                  </a:outerShdw>
                </a:effectLst>
              </a:rPr>
              <a:t>Unlike Wilderness…</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lum contrast="10000"/>
          </a:blip>
          <a:stretch>
            <a:fillRect/>
          </a:stretch>
        </p:blipFill>
        <p:spPr>
          <a:xfrm>
            <a:off x="4988928" y="4294209"/>
            <a:ext cx="3040285" cy="2280214"/>
          </a:xfrm>
          <a:prstGeom prst="rect">
            <a:avLst/>
          </a:prstGeom>
          <a:ln w="38100">
            <a:solidFill>
              <a:schemeClr val="tx1"/>
            </a:solidFill>
          </a:ln>
        </p:spPr>
      </p:pic>
    </p:spTree>
    <p:extLst>
      <p:ext uri="{BB962C8B-B14F-4D97-AF65-F5344CB8AC3E}">
        <p14:creationId xmlns:p14="http://schemas.microsoft.com/office/powerpoint/2010/main" val="394115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rved Left Arrow 13"/>
          <p:cNvSpPr/>
          <p:nvPr/>
        </p:nvSpPr>
        <p:spPr>
          <a:xfrm rot="2757501">
            <a:off x="6469763" y="4959975"/>
            <a:ext cx="894721" cy="1823250"/>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Right Arrow 20"/>
          <p:cNvSpPr/>
          <p:nvPr/>
        </p:nvSpPr>
        <p:spPr>
          <a:xfrm rot="19075671">
            <a:off x="2079380" y="4993708"/>
            <a:ext cx="862330" cy="1808393"/>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a:stCxn id="8" idx="3"/>
            <a:endCxn id="17" idx="2"/>
          </p:cNvCxnSpPr>
          <p:nvPr/>
        </p:nvCxnSpPr>
        <p:spPr>
          <a:xfrm flipV="1">
            <a:off x="2924277" y="1786750"/>
            <a:ext cx="2027892" cy="1016670"/>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72671" y="1353387"/>
            <a:ext cx="2357718" cy="646331"/>
          </a:xfrm>
          <a:prstGeom prst="rect">
            <a:avLst/>
          </a:prstGeom>
          <a:noFill/>
          <a:ln>
            <a:solidFill>
              <a:schemeClr val="tx1"/>
            </a:solidFill>
          </a:ln>
        </p:spPr>
        <p:txBody>
          <a:bodyPr wrap="square" rtlCol="0">
            <a:spAutoFit/>
          </a:bodyPr>
          <a:lstStyle/>
          <a:p>
            <a:pPr algn="ctr"/>
            <a:r>
              <a:rPr lang="en-US" dirty="0" smtClean="0"/>
              <a:t>National Forest Management Act</a:t>
            </a:r>
            <a:endParaRPr lang="en-US" dirty="0"/>
          </a:p>
        </p:txBody>
      </p:sp>
      <p:sp>
        <p:nvSpPr>
          <p:cNvPr id="5" name="TextBox 4"/>
          <p:cNvSpPr txBox="1"/>
          <p:nvPr/>
        </p:nvSpPr>
        <p:spPr>
          <a:xfrm>
            <a:off x="3648453" y="5955317"/>
            <a:ext cx="2234140" cy="369332"/>
          </a:xfrm>
          <a:prstGeom prst="rect">
            <a:avLst/>
          </a:prstGeom>
          <a:solidFill>
            <a:schemeClr val="accent6"/>
          </a:solidFill>
          <a:ln>
            <a:solidFill>
              <a:schemeClr val="tx1"/>
            </a:solidFill>
          </a:ln>
        </p:spPr>
        <p:txBody>
          <a:bodyPr wrap="square" rtlCol="0">
            <a:spAutoFit/>
          </a:bodyPr>
          <a:lstStyle/>
          <a:p>
            <a:pPr algn="ctr"/>
            <a:r>
              <a:rPr lang="en-US" b="1" dirty="0" smtClean="0">
                <a:solidFill>
                  <a:schemeClr val="bg1"/>
                </a:solidFill>
              </a:rPr>
              <a:t>Project Plans</a:t>
            </a:r>
            <a:endParaRPr lang="en-US" b="1" dirty="0">
              <a:solidFill>
                <a:schemeClr val="bg1"/>
              </a:solidFill>
            </a:endParaRPr>
          </a:p>
        </p:txBody>
      </p:sp>
      <p:sp>
        <p:nvSpPr>
          <p:cNvPr id="7" name="TextBox 6"/>
          <p:cNvSpPr txBox="1"/>
          <p:nvPr/>
        </p:nvSpPr>
        <p:spPr>
          <a:xfrm>
            <a:off x="6585890" y="1272830"/>
            <a:ext cx="1524000" cy="646331"/>
          </a:xfrm>
          <a:prstGeom prst="rect">
            <a:avLst/>
          </a:prstGeom>
          <a:noFill/>
          <a:ln>
            <a:solidFill>
              <a:schemeClr val="tx1"/>
            </a:solidFill>
          </a:ln>
        </p:spPr>
        <p:txBody>
          <a:bodyPr wrap="square" rtlCol="0">
            <a:spAutoFit/>
          </a:bodyPr>
          <a:lstStyle/>
          <a:p>
            <a:pPr algn="ctr"/>
            <a:r>
              <a:rPr lang="en-US" dirty="0" smtClean="0"/>
              <a:t>National Trails System Act</a:t>
            </a:r>
            <a:endParaRPr lang="en-US" dirty="0"/>
          </a:p>
        </p:txBody>
      </p:sp>
      <p:sp>
        <p:nvSpPr>
          <p:cNvPr id="8" name="TextBox 7"/>
          <p:cNvSpPr txBox="1"/>
          <p:nvPr/>
        </p:nvSpPr>
        <p:spPr>
          <a:xfrm>
            <a:off x="1400277" y="2618754"/>
            <a:ext cx="1524000" cy="369332"/>
          </a:xfrm>
          <a:prstGeom prst="rect">
            <a:avLst/>
          </a:prstGeom>
          <a:noFill/>
          <a:ln>
            <a:solidFill>
              <a:schemeClr val="tx1"/>
            </a:solidFill>
          </a:ln>
        </p:spPr>
        <p:txBody>
          <a:bodyPr wrap="square" rtlCol="0">
            <a:spAutoFit/>
          </a:bodyPr>
          <a:lstStyle/>
          <a:p>
            <a:pPr algn="ctr"/>
            <a:r>
              <a:rPr lang="en-US" dirty="0" smtClean="0"/>
              <a:t>Planning Rule</a:t>
            </a:r>
            <a:endParaRPr lang="en-US" dirty="0"/>
          </a:p>
        </p:txBody>
      </p:sp>
      <p:sp>
        <p:nvSpPr>
          <p:cNvPr id="9" name="TextBox 8"/>
          <p:cNvSpPr txBox="1"/>
          <p:nvPr/>
        </p:nvSpPr>
        <p:spPr>
          <a:xfrm>
            <a:off x="1389530" y="4826496"/>
            <a:ext cx="1524000" cy="923330"/>
          </a:xfrm>
          <a:prstGeom prst="rect">
            <a:avLst/>
          </a:prstGeom>
          <a:solidFill>
            <a:schemeClr val="accent6"/>
          </a:solidFill>
          <a:ln>
            <a:solidFill>
              <a:schemeClr val="tx1"/>
            </a:solidFill>
          </a:ln>
        </p:spPr>
        <p:txBody>
          <a:bodyPr wrap="square" rtlCol="0">
            <a:spAutoFit/>
          </a:bodyPr>
          <a:lstStyle/>
          <a:p>
            <a:pPr algn="ctr"/>
            <a:r>
              <a:rPr lang="en-US" b="1" dirty="0" smtClean="0">
                <a:solidFill>
                  <a:schemeClr val="bg1"/>
                </a:solidFill>
              </a:rPr>
              <a:t>Land Management Plans</a:t>
            </a:r>
            <a:endParaRPr lang="en-US" b="1" dirty="0">
              <a:solidFill>
                <a:schemeClr val="bg1"/>
              </a:solidFill>
            </a:endParaRPr>
          </a:p>
        </p:txBody>
      </p:sp>
      <p:sp>
        <p:nvSpPr>
          <p:cNvPr id="10" name="Down Arrow 9"/>
          <p:cNvSpPr/>
          <p:nvPr/>
        </p:nvSpPr>
        <p:spPr>
          <a:xfrm>
            <a:off x="1831143" y="2046173"/>
            <a:ext cx="600636" cy="529279"/>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831143" y="3008204"/>
            <a:ext cx="600636" cy="60844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7080541" y="1986068"/>
            <a:ext cx="600636" cy="54992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021744" y="1417418"/>
            <a:ext cx="1860849" cy="369332"/>
          </a:xfrm>
          <a:prstGeom prst="rect">
            <a:avLst/>
          </a:prstGeom>
          <a:solidFill>
            <a:schemeClr val="tx2">
              <a:lumMod val="50000"/>
            </a:schemeClr>
          </a:solidFill>
          <a:ln>
            <a:solidFill>
              <a:schemeClr val="tx1"/>
            </a:solidFill>
          </a:ln>
        </p:spPr>
        <p:txBody>
          <a:bodyPr wrap="square" rtlCol="0">
            <a:spAutoFit/>
          </a:bodyPr>
          <a:lstStyle/>
          <a:p>
            <a:r>
              <a:rPr lang="en-US" dirty="0" smtClean="0">
                <a:effectLst>
                  <a:outerShdw blurRad="38100" dist="38100" dir="2700000" algn="tl">
                    <a:srgbClr val="000000">
                      <a:alpha val="43137"/>
                    </a:srgbClr>
                  </a:outerShdw>
                </a:effectLst>
              </a:rPr>
              <a:t>Designated Areas</a:t>
            </a:r>
            <a:endParaRPr lang="en-US" dirty="0">
              <a:effectLst>
                <a:outerShdw blurRad="38100" dist="38100" dir="2700000" algn="tl">
                  <a:srgbClr val="000000">
                    <a:alpha val="43137"/>
                  </a:srgbClr>
                </a:outerShdw>
              </a:effectLst>
            </a:endParaRPr>
          </a:p>
        </p:txBody>
      </p:sp>
      <p:sp>
        <p:nvSpPr>
          <p:cNvPr id="27" name="TextBox 26"/>
          <p:cNvSpPr txBox="1"/>
          <p:nvPr/>
        </p:nvSpPr>
        <p:spPr>
          <a:xfrm>
            <a:off x="0" y="111029"/>
            <a:ext cx="9144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Connecting Direction and Plans</a:t>
            </a:r>
            <a:endParaRPr lang="en-US" sz="4000" b="1" dirty="0">
              <a:effectLst>
                <a:outerShdw blurRad="38100" dist="38100" dir="2700000" algn="tl">
                  <a:srgbClr val="000000">
                    <a:alpha val="43137"/>
                  </a:srgbClr>
                </a:outerShdw>
              </a:effectLst>
            </a:endParaRPr>
          </a:p>
        </p:txBody>
      </p:sp>
      <p:sp>
        <p:nvSpPr>
          <p:cNvPr id="19" name="TextBox 18"/>
          <p:cNvSpPr txBox="1"/>
          <p:nvPr/>
        </p:nvSpPr>
        <p:spPr>
          <a:xfrm>
            <a:off x="1416762" y="3636032"/>
            <a:ext cx="1524000" cy="646331"/>
          </a:xfrm>
          <a:prstGeom prst="rect">
            <a:avLst/>
          </a:prstGeom>
          <a:noFill/>
          <a:ln>
            <a:solidFill>
              <a:schemeClr val="tx1"/>
            </a:solidFill>
          </a:ln>
        </p:spPr>
        <p:txBody>
          <a:bodyPr wrap="square" rtlCol="0">
            <a:spAutoFit/>
          </a:bodyPr>
          <a:lstStyle/>
          <a:p>
            <a:pPr algn="ctr"/>
            <a:r>
              <a:rPr lang="en-US" dirty="0" smtClean="0"/>
              <a:t>FSM1920 FSH1909.12</a:t>
            </a:r>
            <a:endParaRPr lang="en-US" dirty="0"/>
          </a:p>
        </p:txBody>
      </p:sp>
      <p:sp>
        <p:nvSpPr>
          <p:cNvPr id="20" name="Down Arrow 19"/>
          <p:cNvSpPr/>
          <p:nvPr/>
        </p:nvSpPr>
        <p:spPr>
          <a:xfrm>
            <a:off x="1851212" y="4292008"/>
            <a:ext cx="600636" cy="52484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19" idx="3"/>
            <a:endCxn id="17" idx="2"/>
          </p:cNvCxnSpPr>
          <p:nvPr/>
        </p:nvCxnSpPr>
        <p:spPr>
          <a:xfrm flipV="1">
            <a:off x="2940762" y="1786750"/>
            <a:ext cx="2011407" cy="2172448"/>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7" idx="3"/>
            <a:endCxn id="7" idx="1"/>
          </p:cNvCxnSpPr>
          <p:nvPr/>
        </p:nvCxnSpPr>
        <p:spPr>
          <a:xfrm flipV="1">
            <a:off x="5882593" y="1595996"/>
            <a:ext cx="703297" cy="6088"/>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9" idx="3"/>
          </p:cNvCxnSpPr>
          <p:nvPr/>
        </p:nvCxnSpPr>
        <p:spPr>
          <a:xfrm>
            <a:off x="2913530" y="5288161"/>
            <a:ext cx="1045880" cy="0"/>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8" idx="3"/>
          </p:cNvCxnSpPr>
          <p:nvPr/>
        </p:nvCxnSpPr>
        <p:spPr>
          <a:xfrm>
            <a:off x="5603774" y="5247546"/>
            <a:ext cx="713991" cy="0"/>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585890" y="2535993"/>
            <a:ext cx="1524000" cy="646331"/>
          </a:xfrm>
          <a:prstGeom prst="rect">
            <a:avLst/>
          </a:prstGeom>
          <a:noFill/>
          <a:ln>
            <a:solidFill>
              <a:schemeClr val="tx1"/>
            </a:solidFill>
          </a:ln>
        </p:spPr>
        <p:txBody>
          <a:bodyPr wrap="square" rtlCol="0">
            <a:spAutoFit/>
          </a:bodyPr>
          <a:lstStyle/>
          <a:p>
            <a:pPr algn="ctr"/>
            <a:r>
              <a:rPr lang="en-US" dirty="0" smtClean="0"/>
              <a:t>Executive Order 13195</a:t>
            </a:r>
            <a:endParaRPr lang="en-US" dirty="0"/>
          </a:p>
        </p:txBody>
      </p:sp>
      <p:sp>
        <p:nvSpPr>
          <p:cNvPr id="65" name="TextBox 64"/>
          <p:cNvSpPr txBox="1"/>
          <p:nvPr/>
        </p:nvSpPr>
        <p:spPr>
          <a:xfrm>
            <a:off x="6618859" y="3854832"/>
            <a:ext cx="1524000" cy="369332"/>
          </a:xfrm>
          <a:prstGeom prst="rect">
            <a:avLst/>
          </a:prstGeom>
          <a:noFill/>
          <a:ln>
            <a:solidFill>
              <a:schemeClr val="tx1"/>
            </a:solidFill>
          </a:ln>
        </p:spPr>
        <p:txBody>
          <a:bodyPr wrap="square" rtlCol="0">
            <a:spAutoFit/>
          </a:bodyPr>
          <a:lstStyle/>
          <a:p>
            <a:pPr algn="ctr"/>
            <a:r>
              <a:rPr lang="en-US" dirty="0" smtClean="0"/>
              <a:t>FSM 2350</a:t>
            </a:r>
            <a:endParaRPr lang="en-US" dirty="0"/>
          </a:p>
        </p:txBody>
      </p:sp>
      <p:sp>
        <p:nvSpPr>
          <p:cNvPr id="66" name="Down Arrow 65"/>
          <p:cNvSpPr/>
          <p:nvPr/>
        </p:nvSpPr>
        <p:spPr>
          <a:xfrm>
            <a:off x="7080541" y="3265877"/>
            <a:ext cx="600636" cy="57260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783516" y="5062880"/>
            <a:ext cx="1820258" cy="369332"/>
          </a:xfrm>
          <a:prstGeom prst="rect">
            <a:avLst/>
          </a:prstGeom>
          <a:solidFill>
            <a:schemeClr val="tx2">
              <a:lumMod val="50000"/>
            </a:schemeClr>
          </a:solidFill>
          <a:ln>
            <a:solidFill>
              <a:schemeClr val="tx1"/>
            </a:solidFill>
          </a:ln>
        </p:spPr>
        <p:txBody>
          <a:bodyPr wrap="square" rtlCol="0">
            <a:spAutoFit/>
          </a:bodyPr>
          <a:lstStyle/>
          <a:p>
            <a:pPr algn="ctr"/>
            <a:r>
              <a:rPr lang="en-US" dirty="0" smtClean="0">
                <a:effectLst>
                  <a:outerShdw blurRad="38100" dist="38100" dir="2700000" algn="tl">
                    <a:srgbClr val="000000">
                      <a:alpha val="43137"/>
                    </a:srgbClr>
                  </a:outerShdw>
                </a:effectLst>
              </a:rPr>
              <a:t>Compatibility</a:t>
            </a:r>
            <a:endParaRPr lang="en-US" dirty="0">
              <a:effectLst>
                <a:outerShdw blurRad="38100" dist="38100" dir="2700000" algn="tl">
                  <a:srgbClr val="000000">
                    <a:alpha val="43137"/>
                  </a:srgbClr>
                </a:outerShdw>
              </a:effectLst>
            </a:endParaRPr>
          </a:p>
        </p:txBody>
      </p:sp>
      <p:sp>
        <p:nvSpPr>
          <p:cNvPr id="6" name="TextBox 5"/>
          <p:cNvSpPr txBox="1"/>
          <p:nvPr/>
        </p:nvSpPr>
        <p:spPr>
          <a:xfrm>
            <a:off x="6116424" y="4815341"/>
            <a:ext cx="2287885" cy="646331"/>
          </a:xfrm>
          <a:prstGeom prst="rect">
            <a:avLst/>
          </a:prstGeom>
          <a:solidFill>
            <a:schemeClr val="accent6"/>
          </a:solidFill>
          <a:ln>
            <a:solidFill>
              <a:schemeClr val="tx1"/>
            </a:solidFill>
          </a:ln>
        </p:spPr>
        <p:txBody>
          <a:bodyPr wrap="square" rtlCol="0">
            <a:spAutoFit/>
          </a:bodyPr>
          <a:lstStyle/>
          <a:p>
            <a:pPr algn="ctr"/>
            <a:r>
              <a:rPr lang="en-US" b="1" dirty="0" smtClean="0">
                <a:solidFill>
                  <a:schemeClr val="bg1"/>
                </a:solidFill>
              </a:rPr>
              <a:t>Comprehensive Trail Plans</a:t>
            </a:r>
            <a:endParaRPr lang="en-US" b="1" dirty="0">
              <a:solidFill>
                <a:schemeClr val="bg1"/>
              </a:solidFill>
            </a:endParaRPr>
          </a:p>
        </p:txBody>
      </p:sp>
      <p:sp>
        <p:nvSpPr>
          <p:cNvPr id="73" name="Down Arrow 72"/>
          <p:cNvSpPr/>
          <p:nvPr/>
        </p:nvSpPr>
        <p:spPr>
          <a:xfrm>
            <a:off x="7080541" y="4274632"/>
            <a:ext cx="600636" cy="540709"/>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48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437" y="1374210"/>
            <a:ext cx="8322196" cy="5165485"/>
          </a:xfrm>
        </p:spPr>
        <p:txBody>
          <a:bodyPr>
            <a:normAutofit/>
          </a:bodyPr>
          <a:lstStyle/>
          <a:p>
            <a:r>
              <a:rPr lang="en-US" sz="3600" dirty="0" smtClean="0">
                <a:solidFill>
                  <a:srgbClr val="FFC000"/>
                </a:solidFill>
                <a:effectLst>
                  <a:outerShdw blurRad="38100" dist="38100" dir="2700000" algn="tl">
                    <a:srgbClr val="000000">
                      <a:alpha val="43137"/>
                    </a:srgbClr>
                  </a:outerShdw>
                </a:effectLst>
              </a:rPr>
              <a:t>Land Management Plans (LMP) </a:t>
            </a:r>
            <a:r>
              <a:rPr lang="en-US" sz="2800" dirty="0" smtClean="0">
                <a:solidFill>
                  <a:schemeClr val="tx1"/>
                </a:solidFill>
                <a:effectLst>
                  <a:outerShdw blurRad="38100" dist="38100" dir="2700000" algn="tl">
                    <a:srgbClr val="000000">
                      <a:alpha val="43137"/>
                    </a:srgbClr>
                  </a:outerShdw>
                </a:effectLst>
              </a:rPr>
              <a:t>address management of the land (including land around the trail) within the FS unit.</a:t>
            </a:r>
          </a:p>
          <a:p>
            <a:pPr marL="342900" lvl="1" indent="0">
              <a:buNone/>
            </a:pPr>
            <a:endParaRPr lang="en-US" dirty="0" smtClean="0">
              <a:solidFill>
                <a:schemeClr val="tx1"/>
              </a:solidFill>
              <a:effectLst>
                <a:outerShdw blurRad="38100" dist="38100" dir="2700000" algn="tl">
                  <a:srgbClr val="000000">
                    <a:alpha val="43137"/>
                  </a:srgbClr>
                </a:outerShdw>
              </a:effectLst>
            </a:endParaRPr>
          </a:p>
          <a:p>
            <a:r>
              <a:rPr lang="en-US" sz="3600" dirty="0">
                <a:solidFill>
                  <a:srgbClr val="FFC000"/>
                </a:solidFill>
                <a:effectLst>
                  <a:outerShdw blurRad="38100" dist="38100" dir="2700000" algn="tl">
                    <a:srgbClr val="000000">
                      <a:alpha val="43137"/>
                    </a:srgbClr>
                  </a:outerShdw>
                </a:effectLst>
              </a:rPr>
              <a:t>Comprehensive Trail </a:t>
            </a:r>
            <a:r>
              <a:rPr lang="en-US" sz="3600" dirty="0" smtClean="0">
                <a:solidFill>
                  <a:srgbClr val="FFC000"/>
                </a:solidFill>
                <a:effectLst>
                  <a:outerShdw blurRad="38100" dist="38100" dir="2700000" algn="tl">
                    <a:srgbClr val="000000">
                      <a:alpha val="43137"/>
                    </a:srgbClr>
                  </a:outerShdw>
                </a:effectLst>
              </a:rPr>
              <a:t>Plans (CTP) </a:t>
            </a:r>
            <a:r>
              <a:rPr lang="en-US" sz="2800" dirty="0" smtClean="0">
                <a:solidFill>
                  <a:schemeClr val="tx1"/>
                </a:solidFill>
                <a:effectLst>
                  <a:outerShdw blurRad="38100" dist="38100" dir="2700000" algn="tl">
                    <a:srgbClr val="000000">
                      <a:alpha val="43137"/>
                    </a:srgbClr>
                  </a:outerShdw>
                </a:effectLst>
              </a:rPr>
              <a:t>address management </a:t>
            </a:r>
            <a:r>
              <a:rPr lang="en-US" sz="2800" dirty="0">
                <a:solidFill>
                  <a:schemeClr val="tx1"/>
                </a:solidFill>
                <a:effectLst>
                  <a:outerShdw blurRad="38100" dist="38100" dir="2700000" algn="tl">
                    <a:srgbClr val="000000">
                      <a:alpha val="43137"/>
                    </a:srgbClr>
                  </a:outerShdw>
                </a:effectLst>
              </a:rPr>
              <a:t>of the </a:t>
            </a:r>
            <a:r>
              <a:rPr lang="en-US" sz="2800" dirty="0" smtClean="0">
                <a:solidFill>
                  <a:schemeClr val="tx1"/>
                </a:solidFill>
                <a:effectLst>
                  <a:outerShdw blurRad="38100" dist="38100" dir="2700000" algn="tl">
                    <a:srgbClr val="000000">
                      <a:alpha val="43137"/>
                    </a:srgbClr>
                  </a:outerShdw>
                </a:effectLst>
              </a:rPr>
              <a:t>entire trail (across jurisdictions). </a:t>
            </a:r>
          </a:p>
          <a:p>
            <a:pPr marL="0" indent="0">
              <a:buNone/>
            </a:pPr>
            <a:endParaRPr lang="en-US" sz="2000" dirty="0">
              <a:solidFill>
                <a:schemeClr val="tx1"/>
              </a:solidFill>
            </a:endParaRPr>
          </a:p>
          <a:p>
            <a:r>
              <a:rPr lang="en-US" sz="3600" dirty="0" smtClean="0">
                <a:solidFill>
                  <a:srgbClr val="FFC000"/>
                </a:solidFill>
                <a:effectLst>
                  <a:outerShdw blurRad="38100" dist="38100" dir="2700000" algn="tl">
                    <a:srgbClr val="000000">
                      <a:alpha val="43137"/>
                    </a:srgbClr>
                  </a:outerShdw>
                </a:effectLst>
              </a:rPr>
              <a:t>Project Plans </a:t>
            </a:r>
            <a:r>
              <a:rPr lang="en-US" sz="2800" dirty="0" smtClean="0">
                <a:solidFill>
                  <a:schemeClr val="tx1"/>
                </a:solidFill>
                <a:effectLst>
                  <a:outerShdw blurRad="38100" dist="38100" dir="2700000" algn="tl">
                    <a:srgbClr val="000000">
                      <a:alpha val="43137"/>
                    </a:srgbClr>
                  </a:outerShdw>
                </a:effectLst>
              </a:rPr>
              <a:t>address specific projects or activities that support/implement the direction contained in the both the LMP and CTP. </a:t>
            </a:r>
          </a:p>
        </p:txBody>
      </p:sp>
      <p:sp>
        <p:nvSpPr>
          <p:cNvPr id="2" name="TextBox 1"/>
          <p:cNvSpPr txBox="1"/>
          <p:nvPr/>
        </p:nvSpPr>
        <p:spPr>
          <a:xfrm>
            <a:off x="138896" y="173620"/>
            <a:ext cx="8715737" cy="830997"/>
          </a:xfrm>
          <a:prstGeom prst="rect">
            <a:avLst/>
          </a:prstGeom>
          <a:noFill/>
        </p:spPr>
        <p:txBody>
          <a:bodyPr wrap="square" rtlCol="0">
            <a:spAutoFit/>
          </a:bodyPr>
          <a:lstStyle/>
          <a:p>
            <a:pPr algn="ctr"/>
            <a:r>
              <a:rPr lang="en-US" sz="4800" dirty="0" smtClean="0"/>
              <a:t>Differences among the 3 Plans</a:t>
            </a:r>
            <a:endParaRPr lang="en-US" sz="4800" dirty="0"/>
          </a:p>
        </p:txBody>
      </p:sp>
    </p:spTree>
    <p:extLst>
      <p:ext uri="{BB962C8B-B14F-4D97-AF65-F5344CB8AC3E}">
        <p14:creationId xmlns:p14="http://schemas.microsoft.com/office/powerpoint/2010/main" val="3295127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2671" y="1353387"/>
            <a:ext cx="2357718" cy="646331"/>
          </a:xfrm>
          <a:prstGeom prst="rect">
            <a:avLst/>
          </a:prstGeom>
          <a:noFill/>
          <a:ln>
            <a:solidFill>
              <a:schemeClr val="tx1"/>
            </a:solidFill>
          </a:ln>
        </p:spPr>
        <p:txBody>
          <a:bodyPr wrap="square" rtlCol="0">
            <a:spAutoFit/>
          </a:bodyPr>
          <a:lstStyle/>
          <a:p>
            <a:pPr algn="ctr"/>
            <a:r>
              <a:rPr lang="en-US" dirty="0" smtClean="0">
                <a:solidFill>
                  <a:prstClr val="white"/>
                </a:solidFill>
              </a:rPr>
              <a:t>National Forest Management Act</a:t>
            </a:r>
            <a:endParaRPr lang="en-US" dirty="0">
              <a:solidFill>
                <a:prstClr val="white"/>
              </a:solidFill>
            </a:endParaRPr>
          </a:p>
        </p:txBody>
      </p:sp>
      <p:sp>
        <p:nvSpPr>
          <p:cNvPr id="8" name="TextBox 7"/>
          <p:cNvSpPr txBox="1"/>
          <p:nvPr/>
        </p:nvSpPr>
        <p:spPr>
          <a:xfrm>
            <a:off x="972671" y="2618754"/>
            <a:ext cx="2357718" cy="369332"/>
          </a:xfrm>
          <a:prstGeom prst="rect">
            <a:avLst/>
          </a:prstGeom>
          <a:noFill/>
          <a:ln>
            <a:solidFill>
              <a:schemeClr val="tx1"/>
            </a:solidFill>
          </a:ln>
        </p:spPr>
        <p:txBody>
          <a:bodyPr wrap="square" rtlCol="0">
            <a:spAutoFit/>
          </a:bodyPr>
          <a:lstStyle/>
          <a:p>
            <a:pPr algn="ctr"/>
            <a:r>
              <a:rPr lang="en-US" dirty="0" smtClean="0">
                <a:solidFill>
                  <a:prstClr val="white"/>
                </a:solidFill>
              </a:rPr>
              <a:t>2012 Planning Rule</a:t>
            </a:r>
            <a:endParaRPr lang="en-US" dirty="0">
              <a:solidFill>
                <a:prstClr val="white"/>
              </a:solidFill>
            </a:endParaRPr>
          </a:p>
        </p:txBody>
      </p:sp>
      <p:sp>
        <p:nvSpPr>
          <p:cNvPr id="9" name="TextBox 8"/>
          <p:cNvSpPr txBox="1"/>
          <p:nvPr/>
        </p:nvSpPr>
        <p:spPr>
          <a:xfrm>
            <a:off x="1389530" y="4826496"/>
            <a:ext cx="1524000" cy="923330"/>
          </a:xfrm>
          <a:prstGeom prst="rect">
            <a:avLst/>
          </a:prstGeom>
          <a:solidFill>
            <a:schemeClr val="accent6"/>
          </a:solidFill>
          <a:ln>
            <a:solidFill>
              <a:schemeClr val="tx1"/>
            </a:solidFill>
          </a:ln>
        </p:spPr>
        <p:txBody>
          <a:bodyPr wrap="square" rtlCol="0">
            <a:spAutoFit/>
          </a:bodyPr>
          <a:lstStyle/>
          <a:p>
            <a:pPr algn="ctr"/>
            <a:r>
              <a:rPr lang="en-US" b="1" dirty="0" smtClean="0">
                <a:solidFill>
                  <a:prstClr val="black"/>
                </a:solidFill>
              </a:rPr>
              <a:t>Land Management Plans</a:t>
            </a:r>
            <a:endParaRPr lang="en-US" b="1" dirty="0">
              <a:solidFill>
                <a:prstClr val="black"/>
              </a:solidFill>
            </a:endParaRPr>
          </a:p>
        </p:txBody>
      </p:sp>
      <p:sp>
        <p:nvSpPr>
          <p:cNvPr id="10" name="Down Arrow 9"/>
          <p:cNvSpPr/>
          <p:nvPr/>
        </p:nvSpPr>
        <p:spPr>
          <a:xfrm>
            <a:off x="1831143" y="2046173"/>
            <a:ext cx="600636" cy="529279"/>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own Arrow 10"/>
          <p:cNvSpPr/>
          <p:nvPr/>
        </p:nvSpPr>
        <p:spPr>
          <a:xfrm>
            <a:off x="1831143" y="3008204"/>
            <a:ext cx="600636" cy="60844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0" y="111029"/>
            <a:ext cx="9144000" cy="707886"/>
          </a:xfrm>
          <a:prstGeom prst="rect">
            <a:avLst/>
          </a:prstGeom>
          <a:noFill/>
        </p:spPr>
        <p:txBody>
          <a:bodyPr wrap="square" rtlCol="0">
            <a:spAutoFit/>
          </a:bodyPr>
          <a:lstStyle/>
          <a:p>
            <a:pPr algn="ctr"/>
            <a:r>
              <a:rPr lang="en-US" sz="4000" b="1" dirty="0" smtClean="0">
                <a:solidFill>
                  <a:prstClr val="white"/>
                </a:solidFill>
                <a:effectLst>
                  <a:outerShdw blurRad="38100" dist="38100" dir="2700000" algn="tl">
                    <a:srgbClr val="000000">
                      <a:alpha val="43137"/>
                    </a:srgbClr>
                  </a:outerShdw>
                </a:effectLst>
              </a:rPr>
              <a:t>Direction and Guidance on LMP side</a:t>
            </a:r>
            <a:endParaRPr lang="en-US" sz="4000" b="1" dirty="0">
              <a:solidFill>
                <a:prstClr val="white"/>
              </a:solidFill>
              <a:effectLst>
                <a:outerShdw blurRad="38100" dist="38100" dir="2700000" algn="tl">
                  <a:srgbClr val="000000">
                    <a:alpha val="43137"/>
                  </a:srgbClr>
                </a:outerShdw>
              </a:effectLst>
            </a:endParaRPr>
          </a:p>
        </p:txBody>
      </p:sp>
      <p:sp>
        <p:nvSpPr>
          <p:cNvPr id="19" name="TextBox 18"/>
          <p:cNvSpPr txBox="1"/>
          <p:nvPr/>
        </p:nvSpPr>
        <p:spPr>
          <a:xfrm>
            <a:off x="1416762" y="3636032"/>
            <a:ext cx="1524000" cy="646331"/>
          </a:xfrm>
          <a:prstGeom prst="rect">
            <a:avLst/>
          </a:prstGeom>
          <a:noFill/>
          <a:ln>
            <a:solidFill>
              <a:schemeClr val="tx1"/>
            </a:solidFill>
          </a:ln>
        </p:spPr>
        <p:txBody>
          <a:bodyPr wrap="square" rtlCol="0">
            <a:spAutoFit/>
          </a:bodyPr>
          <a:lstStyle/>
          <a:p>
            <a:pPr algn="ctr"/>
            <a:r>
              <a:rPr lang="en-US" dirty="0" smtClean="0">
                <a:solidFill>
                  <a:prstClr val="white"/>
                </a:solidFill>
              </a:rPr>
              <a:t>FSM1920 FSH1909.12</a:t>
            </a:r>
            <a:endParaRPr lang="en-US" dirty="0">
              <a:solidFill>
                <a:prstClr val="white"/>
              </a:solidFill>
            </a:endParaRPr>
          </a:p>
        </p:txBody>
      </p:sp>
      <p:sp>
        <p:nvSpPr>
          <p:cNvPr id="20" name="Down Arrow 19"/>
          <p:cNvSpPr/>
          <p:nvPr/>
        </p:nvSpPr>
        <p:spPr>
          <a:xfrm>
            <a:off x="1851212" y="4292008"/>
            <a:ext cx="600636" cy="524843"/>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04951" y="2417296"/>
            <a:ext cx="4440397" cy="2398698"/>
          </a:xfrm>
          <a:prstGeom prst="rect">
            <a:avLst/>
          </a:prstGeom>
          <a:ln w="38100" cmpd="sng">
            <a:solidFill>
              <a:schemeClr val="tx1"/>
            </a:solidFill>
          </a:ln>
          <a:effectLst/>
        </p:spPr>
      </p:pic>
    </p:spTree>
    <p:extLst>
      <p:ext uri="{BB962C8B-B14F-4D97-AF65-F5344CB8AC3E}">
        <p14:creationId xmlns:p14="http://schemas.microsoft.com/office/powerpoint/2010/main" val="47896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07" y="87335"/>
            <a:ext cx="8168109" cy="1081708"/>
          </a:xfrm>
        </p:spPr>
        <p:txBody>
          <a:bodyPr>
            <a:normAutofit fontScale="90000"/>
          </a:bodyPr>
          <a:lstStyle/>
          <a:p>
            <a:pPr algn="ctr"/>
            <a:r>
              <a:rPr lang="en-US" sz="5300" dirty="0" smtClean="0">
                <a:solidFill>
                  <a:schemeClr val="tx1"/>
                </a:solidFill>
                <a:effectLst>
                  <a:outerShdw blurRad="38100" dist="38100" dir="2700000" algn="tl">
                    <a:srgbClr val="000000">
                      <a:alpha val="43137"/>
                    </a:srgbClr>
                  </a:outerShdw>
                </a:effectLst>
              </a:rPr>
              <a:t>2012 </a:t>
            </a:r>
            <a:r>
              <a:rPr lang="en-US" sz="5300" dirty="0">
                <a:solidFill>
                  <a:schemeClr val="tx1"/>
                </a:solidFill>
                <a:effectLst>
                  <a:outerShdw blurRad="38100" dist="38100" dir="2700000" algn="tl">
                    <a:srgbClr val="000000">
                      <a:alpha val="43137"/>
                    </a:srgbClr>
                  </a:outerShdw>
                </a:effectLst>
              </a:rPr>
              <a:t>Planning </a:t>
            </a:r>
            <a:r>
              <a:rPr lang="en-US" sz="5300" dirty="0" smtClean="0">
                <a:solidFill>
                  <a:schemeClr val="tx1"/>
                </a:solidFill>
                <a:effectLst>
                  <a:outerShdw blurRad="38100" dist="38100" dir="2700000" algn="tl">
                    <a:srgbClr val="000000">
                      <a:alpha val="43137"/>
                    </a:srgbClr>
                  </a:outerShdw>
                </a:effectLst>
              </a:rPr>
              <a:t>Rule  </a:t>
            </a:r>
            <a:r>
              <a:rPr lang="en-US" dirty="0" smtClean="0">
                <a:solidFill>
                  <a:schemeClr val="tx1"/>
                </a:solidFill>
                <a:effectLst>
                  <a:outerShdw blurRad="38100" dist="38100" dir="2700000" algn="tl">
                    <a:srgbClr val="000000">
                      <a:alpha val="43137"/>
                    </a:srgbClr>
                  </a:outerShdw>
                </a:effectLst>
              </a:rPr>
              <a:t/>
            </a:r>
            <a:br>
              <a:rPr lang="en-US" dirty="0" smtClean="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Designated </a:t>
            </a:r>
            <a:r>
              <a:rPr lang="en-US" sz="3600" dirty="0">
                <a:solidFill>
                  <a:schemeClr val="tx1"/>
                </a:solidFill>
                <a:effectLst>
                  <a:outerShdw blurRad="38100" dist="38100" dir="2700000" algn="tl">
                    <a:srgbClr val="000000">
                      <a:alpha val="43137"/>
                    </a:srgbClr>
                  </a:outerShdw>
                </a:effectLst>
              </a:rPr>
              <a:t>Areas</a:t>
            </a:r>
          </a:p>
        </p:txBody>
      </p:sp>
      <p:sp>
        <p:nvSpPr>
          <p:cNvPr id="3" name="Content Placeholder 2"/>
          <p:cNvSpPr>
            <a:spLocks noGrp="1"/>
          </p:cNvSpPr>
          <p:nvPr>
            <p:ph idx="1"/>
          </p:nvPr>
        </p:nvSpPr>
        <p:spPr>
          <a:xfrm>
            <a:off x="347239" y="1608880"/>
            <a:ext cx="8484243" cy="5509550"/>
          </a:xfrm>
        </p:spPr>
        <p:txBody>
          <a:bodyPr>
            <a:noAutofit/>
          </a:bodyPr>
          <a:lstStyle/>
          <a:p>
            <a:r>
              <a:rPr lang="en-US" sz="2800" dirty="0" smtClean="0">
                <a:solidFill>
                  <a:schemeClr val="tx1"/>
                </a:solidFill>
                <a:effectLst>
                  <a:outerShdw blurRad="38100" dist="38100" dir="2700000" algn="tl">
                    <a:srgbClr val="000000">
                      <a:alpha val="43137"/>
                    </a:srgbClr>
                  </a:outerShdw>
                </a:effectLst>
              </a:rPr>
              <a:t>Assessments are required to identify and evaluate existing information about existing designated areas </a:t>
            </a:r>
          </a:p>
          <a:p>
            <a:pPr marL="0" indent="0">
              <a:buNone/>
            </a:pPr>
            <a:r>
              <a:rPr lang="en-US" sz="2800" dirty="0">
                <a:solidFill>
                  <a:schemeClr val="tx1"/>
                </a:solidFill>
                <a:effectLst>
                  <a:outerShdw blurRad="38100" dist="38100" dir="2700000" algn="tl">
                    <a:srgbClr val="000000">
                      <a:alpha val="43137"/>
                    </a:srgbClr>
                  </a:outerShdw>
                </a:effectLst>
              </a:rPr>
              <a:t> </a:t>
            </a:r>
            <a:r>
              <a:rPr lang="en-US" sz="2800" dirty="0" smtClean="0">
                <a:solidFill>
                  <a:schemeClr val="tx1"/>
                </a:solidFill>
                <a:effectLst>
                  <a:outerShdw blurRad="38100" dist="38100" dir="2700000" algn="tl">
                    <a:srgbClr val="000000">
                      <a:alpha val="43137"/>
                    </a:srgbClr>
                  </a:outerShdw>
                </a:effectLst>
              </a:rPr>
              <a:t> 36 CFR 219.6(b)(15).</a:t>
            </a:r>
          </a:p>
          <a:p>
            <a:pPr marL="0" indent="0">
              <a:buNone/>
            </a:pPr>
            <a:endParaRPr lang="en-US" sz="1400" dirty="0" smtClean="0">
              <a:solidFill>
                <a:schemeClr val="tx1"/>
              </a:solidFill>
              <a:effectLst>
                <a:outerShdw blurRad="38100" dist="38100" dir="2700000" algn="tl">
                  <a:srgbClr val="000000">
                    <a:alpha val="43137"/>
                  </a:srgbClr>
                </a:outerShdw>
              </a:effectLst>
            </a:endParaRPr>
          </a:p>
          <a:p>
            <a:r>
              <a:rPr lang="en-US" sz="2800" dirty="0" smtClean="0">
                <a:solidFill>
                  <a:schemeClr val="tx1"/>
                </a:solidFill>
                <a:effectLst>
                  <a:outerShdw blurRad="38100" dist="38100" dir="2700000" algn="tl">
                    <a:srgbClr val="000000">
                      <a:alpha val="43137"/>
                    </a:srgbClr>
                  </a:outerShdw>
                </a:effectLst>
              </a:rPr>
              <a:t>Plans must identify existing designated areas </a:t>
            </a:r>
          </a:p>
          <a:p>
            <a:pPr marL="0" indent="0">
              <a:buNone/>
            </a:pPr>
            <a:r>
              <a:rPr lang="en-US" sz="2800" dirty="0">
                <a:solidFill>
                  <a:schemeClr val="tx1"/>
                </a:solidFill>
                <a:effectLst>
                  <a:outerShdw blurRad="38100" dist="38100" dir="2700000" algn="tl">
                    <a:srgbClr val="000000">
                      <a:alpha val="43137"/>
                    </a:srgbClr>
                  </a:outerShdw>
                </a:effectLst>
              </a:rPr>
              <a:t> </a:t>
            </a:r>
            <a:r>
              <a:rPr lang="en-US" sz="2800" dirty="0" smtClean="0">
                <a:solidFill>
                  <a:schemeClr val="tx1"/>
                </a:solidFill>
                <a:effectLst>
                  <a:outerShdw blurRad="38100" dist="38100" dir="2700000" algn="tl">
                    <a:srgbClr val="000000">
                      <a:alpha val="43137"/>
                    </a:srgbClr>
                  </a:outerShdw>
                </a:effectLst>
              </a:rPr>
              <a:t> 36 CFR 219.7(c)(2)(vii)</a:t>
            </a:r>
          </a:p>
          <a:p>
            <a:pPr marL="0" indent="0">
              <a:buNone/>
            </a:pPr>
            <a:endParaRPr lang="en-US" sz="1400" dirty="0" smtClean="0">
              <a:solidFill>
                <a:schemeClr val="tx1"/>
              </a:solidFill>
              <a:effectLst>
                <a:outerShdw blurRad="38100" dist="38100" dir="2700000" algn="tl">
                  <a:srgbClr val="000000">
                    <a:alpha val="43137"/>
                  </a:srgbClr>
                </a:outerShdw>
              </a:effectLst>
            </a:endParaRPr>
          </a:p>
          <a:p>
            <a:r>
              <a:rPr lang="en-US" sz="2800" dirty="0" smtClean="0">
                <a:solidFill>
                  <a:schemeClr val="tx1"/>
                </a:solidFill>
                <a:effectLst>
                  <a:outerShdw blurRad="38100" dist="38100" dir="2700000" algn="tl">
                    <a:srgbClr val="000000">
                      <a:alpha val="43137"/>
                    </a:srgbClr>
                  </a:outerShdw>
                </a:effectLst>
              </a:rPr>
              <a:t>Plans must have plan components including standards and guidelines to provide for appropriate management of other designated areas in the plan area.  </a:t>
            </a:r>
          </a:p>
          <a:p>
            <a:pPr marL="0" indent="0">
              <a:buNone/>
            </a:pPr>
            <a:r>
              <a:rPr lang="en-US" sz="2800" dirty="0">
                <a:solidFill>
                  <a:schemeClr val="tx1"/>
                </a:solidFill>
                <a:effectLst>
                  <a:outerShdw blurRad="38100" dist="38100" dir="2700000" algn="tl">
                    <a:srgbClr val="000000">
                      <a:alpha val="43137"/>
                    </a:srgbClr>
                  </a:outerShdw>
                </a:effectLst>
              </a:rPr>
              <a:t> </a:t>
            </a:r>
            <a:r>
              <a:rPr lang="en-US" sz="2800" dirty="0" smtClean="0">
                <a:solidFill>
                  <a:schemeClr val="tx1"/>
                </a:solidFill>
                <a:effectLst>
                  <a:outerShdw blurRad="38100" dist="38100" dir="2700000" algn="tl">
                    <a:srgbClr val="000000">
                      <a:alpha val="43137"/>
                    </a:srgbClr>
                  </a:outerShdw>
                </a:effectLst>
              </a:rPr>
              <a:t> 36 CFR 219.10(b)(vi)).</a:t>
            </a:r>
          </a:p>
        </p:txBody>
      </p:sp>
    </p:spTree>
    <p:extLst>
      <p:ext uri="{BB962C8B-B14F-4D97-AF65-F5344CB8AC3E}">
        <p14:creationId xmlns:p14="http://schemas.microsoft.com/office/powerpoint/2010/main" val="3662789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563" y="243267"/>
            <a:ext cx="7886700" cy="1257498"/>
          </a:xfrm>
        </p:spPr>
        <p:txBody>
          <a:bodyPr>
            <a:normAutofit fontScale="90000"/>
          </a:bodyPr>
          <a:lstStyle/>
          <a:p>
            <a:pPr algn="ctr"/>
            <a:r>
              <a:rPr lang="en-US" sz="4800" b="1" dirty="0" smtClean="0">
                <a:solidFill>
                  <a:schemeClr val="tx1"/>
                </a:solidFill>
                <a:effectLst>
                  <a:outerShdw blurRad="38100" dist="38100" dir="2700000" algn="tl">
                    <a:srgbClr val="000000">
                      <a:alpha val="43137"/>
                    </a:srgbClr>
                  </a:outerShdw>
                </a:effectLst>
              </a:rPr>
              <a:t>Expectations in the Planning Directives </a:t>
            </a:r>
            <a:endParaRPr lang="en-US" sz="4800" b="1" dirty="0"/>
          </a:p>
        </p:txBody>
      </p:sp>
      <p:sp>
        <p:nvSpPr>
          <p:cNvPr id="3" name="Content Placeholder 2"/>
          <p:cNvSpPr>
            <a:spLocks noGrp="1"/>
          </p:cNvSpPr>
          <p:nvPr>
            <p:ph idx="1"/>
          </p:nvPr>
        </p:nvSpPr>
        <p:spPr>
          <a:xfrm>
            <a:off x="381965" y="2366476"/>
            <a:ext cx="8275897" cy="3869120"/>
          </a:xfrm>
        </p:spPr>
        <p:txBody>
          <a:bodyPr>
            <a:normAutofit/>
          </a:bodyPr>
          <a:lstStyle/>
          <a:p>
            <a:pPr lvl="0"/>
            <a:r>
              <a:rPr lang="en-US" sz="2800" dirty="0">
                <a:solidFill>
                  <a:schemeClr val="tx1"/>
                </a:solidFill>
                <a:effectLst>
                  <a:outerShdw blurRad="38100" dist="38100" dir="2700000" algn="tl">
                    <a:srgbClr val="000000">
                      <a:alpha val="43137"/>
                    </a:srgbClr>
                  </a:outerShdw>
                </a:effectLst>
              </a:rPr>
              <a:t>Identify and map </a:t>
            </a:r>
            <a:r>
              <a:rPr lang="en-US" sz="2800" dirty="0" smtClean="0">
                <a:solidFill>
                  <a:schemeClr val="tx1"/>
                </a:solidFill>
                <a:effectLst>
                  <a:outerShdw blurRad="38100" dist="38100" dir="2700000" algn="tl">
                    <a:srgbClr val="000000">
                      <a:alpha val="43137"/>
                    </a:srgbClr>
                  </a:outerShdw>
                </a:effectLst>
              </a:rPr>
              <a:t>NSHT corridors in </a:t>
            </a:r>
            <a:r>
              <a:rPr lang="en-US" sz="2800" dirty="0">
                <a:solidFill>
                  <a:schemeClr val="tx1"/>
                </a:solidFill>
                <a:effectLst>
                  <a:outerShdw blurRad="38100" dist="38100" dir="2700000" algn="tl">
                    <a:srgbClr val="000000">
                      <a:alpha val="43137"/>
                    </a:srgbClr>
                  </a:outerShdw>
                </a:effectLst>
              </a:rPr>
              <a:t>the </a:t>
            </a:r>
            <a:r>
              <a:rPr lang="en-US" sz="2800" dirty="0" smtClean="0">
                <a:solidFill>
                  <a:schemeClr val="tx1"/>
                </a:solidFill>
                <a:effectLst>
                  <a:outerShdw blurRad="38100" dist="38100" dir="2700000" algn="tl">
                    <a:srgbClr val="000000">
                      <a:alpha val="43137"/>
                    </a:srgbClr>
                  </a:outerShdw>
                </a:effectLst>
              </a:rPr>
              <a:t>plan 24.1, 2 and 24.43 1(c) and 2(e);</a:t>
            </a:r>
          </a:p>
          <a:p>
            <a:pPr marL="0" lvl="0" indent="0">
              <a:buNone/>
            </a:pPr>
            <a:r>
              <a:rPr lang="en-US" sz="800" dirty="0" smtClean="0">
                <a:solidFill>
                  <a:schemeClr val="tx1"/>
                </a:solidFill>
                <a:effectLst>
                  <a:outerShdw blurRad="38100" dist="38100" dir="2700000" algn="tl">
                    <a:srgbClr val="000000">
                      <a:alpha val="43137"/>
                    </a:srgbClr>
                  </a:outerShdw>
                </a:effectLst>
              </a:rPr>
              <a:t> </a:t>
            </a:r>
            <a:endParaRPr lang="en-US" sz="800" dirty="0">
              <a:solidFill>
                <a:schemeClr val="tx1"/>
              </a:solidFill>
              <a:effectLst>
                <a:outerShdw blurRad="38100" dist="38100" dir="2700000" algn="tl">
                  <a:srgbClr val="000000">
                    <a:alpha val="43137"/>
                  </a:srgbClr>
                </a:outerShdw>
              </a:effectLst>
            </a:endParaRPr>
          </a:p>
          <a:p>
            <a:pPr lvl="0"/>
            <a:r>
              <a:rPr lang="en-US" sz="2800" dirty="0">
                <a:solidFill>
                  <a:schemeClr val="tx1"/>
                </a:solidFill>
                <a:effectLst>
                  <a:outerShdw blurRad="38100" dist="38100" dir="2700000" algn="tl">
                    <a:srgbClr val="000000">
                      <a:alpha val="43137"/>
                    </a:srgbClr>
                  </a:outerShdw>
                </a:effectLst>
              </a:rPr>
              <a:t>Develop plan components </a:t>
            </a:r>
            <a:r>
              <a:rPr lang="en-US" sz="2800" i="1" dirty="0">
                <a:solidFill>
                  <a:srgbClr val="FFC000"/>
                </a:solidFill>
                <a:effectLst>
                  <a:outerShdw blurRad="38100" dist="38100" dir="2700000" algn="tl">
                    <a:srgbClr val="000000">
                      <a:alpha val="43137"/>
                    </a:srgbClr>
                  </a:outerShdw>
                </a:effectLst>
              </a:rPr>
              <a:t>that provide for the nature and purposes of the </a:t>
            </a:r>
            <a:r>
              <a:rPr lang="en-US" sz="2800" i="1" dirty="0" smtClean="0">
                <a:solidFill>
                  <a:srgbClr val="FFC000"/>
                </a:solidFill>
                <a:effectLst>
                  <a:outerShdw blurRad="38100" dist="38100" dir="2700000" algn="tl">
                    <a:srgbClr val="000000">
                      <a:alpha val="43137"/>
                    </a:srgbClr>
                  </a:outerShdw>
                </a:effectLst>
              </a:rPr>
              <a:t>trail </a:t>
            </a:r>
            <a:r>
              <a:rPr lang="en-US" sz="2800" dirty="0" smtClean="0">
                <a:solidFill>
                  <a:schemeClr val="tx1"/>
                </a:solidFill>
                <a:effectLst>
                  <a:outerShdw blurRad="38100" dist="38100" dir="2700000" algn="tl">
                    <a:srgbClr val="000000">
                      <a:alpha val="43137"/>
                    </a:srgbClr>
                  </a:outerShdw>
                </a:effectLst>
              </a:rPr>
              <a:t>24.43, 1(f); and</a:t>
            </a:r>
          </a:p>
          <a:p>
            <a:pPr marL="0" lvl="0" indent="0">
              <a:buNone/>
            </a:pPr>
            <a:endParaRPr lang="en-US" sz="800" dirty="0">
              <a:solidFill>
                <a:schemeClr val="tx1"/>
              </a:solidFill>
              <a:effectLst>
                <a:outerShdw blurRad="38100" dist="38100" dir="2700000" algn="tl">
                  <a:srgbClr val="000000">
                    <a:alpha val="43137"/>
                  </a:srgbClr>
                </a:outerShdw>
              </a:effectLst>
            </a:endParaRPr>
          </a:p>
          <a:p>
            <a:pPr lvl="0"/>
            <a:r>
              <a:rPr lang="en-US" sz="2800" dirty="0">
                <a:solidFill>
                  <a:schemeClr val="tx1"/>
                </a:solidFill>
                <a:effectLst>
                  <a:outerShdw blurRad="38100" dist="38100" dir="2700000" algn="tl">
                    <a:srgbClr val="000000">
                      <a:alpha val="43137"/>
                    </a:srgbClr>
                  </a:outerShdw>
                </a:effectLst>
              </a:rPr>
              <a:t>Coordinate planning efforts and management direction across neighboring jurisdictions to facilitate compatible management approaches for </a:t>
            </a:r>
            <a:r>
              <a:rPr lang="en-US" sz="2800" dirty="0" smtClean="0">
                <a:solidFill>
                  <a:schemeClr val="tx1"/>
                </a:solidFill>
                <a:effectLst>
                  <a:outerShdw blurRad="38100" dist="38100" dir="2700000" algn="tl">
                    <a:srgbClr val="000000">
                      <a:alpha val="43137"/>
                    </a:srgbClr>
                  </a:outerShdw>
                </a:effectLst>
              </a:rPr>
              <a:t>NSHTs 24.23, 1(d).</a:t>
            </a:r>
            <a:endParaRPr lang="en-US" sz="280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133238" y="1361900"/>
            <a:ext cx="5363584" cy="584775"/>
          </a:xfrm>
          <a:prstGeom prst="rect">
            <a:avLst/>
          </a:prstGeom>
        </p:spPr>
        <p:txBody>
          <a:bodyPr wrap="none">
            <a:spAutoFit/>
          </a:bodyPr>
          <a:lstStyle/>
          <a:p>
            <a:r>
              <a:rPr lang="en-US" sz="3200" dirty="0">
                <a:effectLst>
                  <a:outerShdw blurRad="38100" dist="38100" dir="2700000" algn="tl">
                    <a:srgbClr val="000000">
                      <a:alpha val="43137"/>
                    </a:srgbClr>
                  </a:outerShdw>
                </a:effectLst>
              </a:rPr>
              <a:t>FSH 1909.12, </a:t>
            </a:r>
            <a:r>
              <a:rPr lang="en-US" sz="3200" dirty="0" smtClean="0">
                <a:effectLst>
                  <a:outerShdw blurRad="38100" dist="38100" dir="2700000" algn="tl">
                    <a:srgbClr val="000000">
                      <a:alpha val="43137"/>
                    </a:srgbClr>
                  </a:outerShdw>
                </a:effectLst>
              </a:rPr>
              <a:t>Sec. 24.1 &amp; 24.43</a:t>
            </a:r>
            <a:endParaRPr lang="en-US" sz="3200" dirty="0"/>
          </a:p>
        </p:txBody>
      </p:sp>
    </p:spTree>
    <p:extLst>
      <p:ext uri="{BB962C8B-B14F-4D97-AF65-F5344CB8AC3E}">
        <p14:creationId xmlns:p14="http://schemas.microsoft.com/office/powerpoint/2010/main" val="2030644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20" y="318303"/>
            <a:ext cx="5569515" cy="2720050"/>
          </a:xfrm>
        </p:spPr>
        <p:txBody>
          <a:bodyPr>
            <a:normAutofit/>
          </a:bodyPr>
          <a:lstStyle/>
          <a:p>
            <a:pPr algn="ctr"/>
            <a:r>
              <a:rPr lang="en-US" b="1" dirty="0" smtClean="0">
                <a:solidFill>
                  <a:schemeClr val="tx1"/>
                </a:solidFill>
                <a:effectLst>
                  <a:outerShdw blurRad="38100" dist="38100" dir="2700000" algn="tl">
                    <a:srgbClr val="000000">
                      <a:alpha val="43137"/>
                    </a:srgbClr>
                  </a:outerShdw>
                </a:effectLst>
              </a:rPr>
              <a:t>NSHT Corridors </a:t>
            </a:r>
            <a:r>
              <a:rPr lang="en-US" dirty="0">
                <a:solidFill>
                  <a:schemeClr val="tx1"/>
                </a:solidFill>
                <a:effectLst>
                  <a:outerShdw blurRad="38100" dist="38100" dir="2700000" algn="tl">
                    <a:srgbClr val="000000">
                      <a:alpha val="43137"/>
                    </a:srgbClr>
                  </a:outerShdw>
                </a:effectLst>
              </a:rPr>
              <a:t/>
            </a:r>
            <a:br>
              <a:rPr lang="en-US" dirty="0">
                <a:solidFill>
                  <a:schemeClr val="tx1"/>
                </a:solidFill>
                <a:effectLst>
                  <a:outerShdw blurRad="38100" dist="38100" dir="2700000" algn="tl">
                    <a:srgbClr val="000000">
                      <a:alpha val="43137"/>
                    </a:srgbClr>
                  </a:outerShdw>
                </a:effectLst>
              </a:rPr>
            </a:br>
            <a:r>
              <a:rPr lang="en-US" sz="3600" dirty="0" smtClean="0">
                <a:solidFill>
                  <a:schemeClr val="tx1"/>
                </a:solidFill>
                <a:effectLst>
                  <a:outerShdw blurRad="38100" dist="38100" dir="2700000" algn="tl">
                    <a:srgbClr val="000000">
                      <a:alpha val="43137"/>
                    </a:srgbClr>
                  </a:outerShdw>
                </a:effectLst>
              </a:rPr>
              <a:t>should be wide enough to </a:t>
            </a:r>
            <a:r>
              <a:rPr lang="en-US" sz="3600" i="1" dirty="0" smtClean="0">
                <a:solidFill>
                  <a:srgbClr val="FFC000"/>
                </a:solidFill>
                <a:effectLst>
                  <a:outerShdw blurRad="38100" dist="38100" dir="2700000" algn="tl">
                    <a:srgbClr val="000000">
                      <a:alpha val="43137"/>
                    </a:srgbClr>
                  </a:outerShdw>
                </a:effectLst>
              </a:rPr>
              <a:t>encompass </a:t>
            </a:r>
            <a:br>
              <a:rPr lang="en-US" sz="3600" i="1" dirty="0" smtClean="0">
                <a:solidFill>
                  <a:srgbClr val="FFC000"/>
                </a:solidFill>
                <a:effectLst>
                  <a:outerShdw blurRad="38100" dist="38100" dir="2700000" algn="tl">
                    <a:srgbClr val="000000">
                      <a:alpha val="43137"/>
                    </a:srgbClr>
                  </a:outerShdw>
                </a:effectLst>
              </a:rPr>
            </a:br>
            <a:r>
              <a:rPr lang="en-US" sz="3600" i="1" dirty="0" smtClean="0">
                <a:solidFill>
                  <a:srgbClr val="FFC000"/>
                </a:solidFill>
                <a:effectLst>
                  <a:outerShdw blurRad="38100" dist="38100" dir="2700000" algn="tl">
                    <a:srgbClr val="000000">
                      <a:alpha val="43137"/>
                    </a:srgbClr>
                  </a:outerShdw>
                </a:effectLst>
              </a:rPr>
              <a:t>the  resource values for which the trail was designated</a:t>
            </a:r>
            <a:endParaRPr lang="en-US" sz="36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8896" y="3038353"/>
            <a:ext cx="9005104" cy="3819647"/>
          </a:xfrm>
        </p:spPr>
        <p:txBody>
          <a:bodyPr>
            <a:normAutofit lnSpcReduction="10000"/>
          </a:bodyPr>
          <a:lstStyle/>
          <a:p>
            <a:pPr marL="0" indent="0">
              <a:buNone/>
            </a:pPr>
            <a:endParaRPr lang="en-US" sz="800" b="1" dirty="0">
              <a:solidFill>
                <a:schemeClr val="tx1"/>
              </a:solidFill>
              <a:effectLst>
                <a:outerShdw blurRad="38100" dist="38100" dir="2700000" algn="tl">
                  <a:srgbClr val="000000">
                    <a:alpha val="43137"/>
                  </a:srgbClr>
                </a:outerShdw>
              </a:effectLst>
            </a:endParaRPr>
          </a:p>
          <a:p>
            <a:pPr>
              <a:lnSpc>
                <a:spcPct val="100000"/>
              </a:lnSpc>
              <a:buFont typeface="Wingdings" panose="05000000000000000000" pitchFamily="2" charset="2"/>
              <a:buChar char="§"/>
            </a:pPr>
            <a:r>
              <a:rPr lang="en-US" sz="2600" dirty="0">
                <a:solidFill>
                  <a:schemeClr val="tx1"/>
                </a:solidFill>
                <a:effectLst>
                  <a:outerShdw blurRad="38100" dist="38100" dir="2700000" algn="tl">
                    <a:srgbClr val="000000">
                      <a:alpha val="43137"/>
                    </a:srgbClr>
                  </a:outerShdw>
                </a:effectLst>
              </a:rPr>
              <a:t>Key features and destinations (scenic vistas, water features, campsites, cultural sites, etc.) along the trail. </a:t>
            </a:r>
            <a:endParaRPr lang="en-US" sz="2600" dirty="0" smtClean="0">
              <a:solidFill>
                <a:schemeClr val="tx1"/>
              </a:solidFill>
              <a:effectLst>
                <a:outerShdw blurRad="38100" dist="38100" dir="2700000" algn="tl">
                  <a:srgbClr val="000000">
                    <a:alpha val="43137"/>
                  </a:srgbClr>
                </a:outerShdw>
              </a:effectLst>
            </a:endParaRPr>
          </a:p>
          <a:p>
            <a:pPr marL="0" indent="0">
              <a:lnSpc>
                <a:spcPct val="100000"/>
              </a:lnSpc>
              <a:buNone/>
            </a:pPr>
            <a:endParaRPr lang="en-US" sz="800" dirty="0" smtClean="0">
              <a:solidFill>
                <a:schemeClr val="tx1"/>
              </a:solidFill>
              <a:effectLst>
                <a:outerShdw blurRad="38100" dist="38100" dir="2700000" algn="tl">
                  <a:srgbClr val="000000">
                    <a:alpha val="43137"/>
                  </a:srgbClr>
                </a:outerShdw>
              </a:effectLst>
            </a:endParaRPr>
          </a:p>
          <a:p>
            <a:pPr>
              <a:lnSpc>
                <a:spcPct val="100000"/>
              </a:lnSpc>
              <a:buFont typeface="Wingdings" panose="05000000000000000000" pitchFamily="2" charset="2"/>
              <a:buChar char="§"/>
            </a:pPr>
            <a:r>
              <a:rPr lang="en-US" sz="2600" dirty="0">
                <a:solidFill>
                  <a:schemeClr val="tx1"/>
                </a:solidFill>
                <a:effectLst>
                  <a:outerShdw blurRad="38100" dist="38100" dir="2700000" algn="tl">
                    <a:srgbClr val="000000">
                      <a:alpha val="43137"/>
                    </a:srgbClr>
                  </a:outerShdw>
                </a:effectLst>
              </a:rPr>
              <a:t>Desired Recreation Opportunity Spectrum (ROS) settings. </a:t>
            </a:r>
          </a:p>
          <a:p>
            <a:pPr marL="0" indent="0">
              <a:lnSpc>
                <a:spcPct val="100000"/>
              </a:lnSpc>
              <a:buNone/>
            </a:pPr>
            <a:endParaRPr lang="en-US" sz="800" dirty="0" smtClean="0">
              <a:solidFill>
                <a:schemeClr val="tx1"/>
              </a:solidFill>
              <a:effectLst>
                <a:outerShdw blurRad="38100" dist="38100" dir="2700000" algn="tl">
                  <a:srgbClr val="000000">
                    <a:alpha val="43137"/>
                  </a:srgbClr>
                </a:outerShdw>
              </a:effectLst>
            </a:endParaRPr>
          </a:p>
          <a:p>
            <a:pPr>
              <a:lnSpc>
                <a:spcPct val="100000"/>
              </a:lnSpc>
              <a:buFont typeface="Wingdings" panose="05000000000000000000" pitchFamily="2" charset="2"/>
              <a:buChar char="§"/>
            </a:pPr>
            <a:r>
              <a:rPr lang="en-US" sz="2600" dirty="0" smtClean="0">
                <a:solidFill>
                  <a:schemeClr val="tx1"/>
                </a:solidFill>
                <a:effectLst>
                  <a:outerShdw blurRad="38100" dist="38100" dir="2700000" algn="tl">
                    <a:srgbClr val="000000">
                      <a:alpha val="43137"/>
                    </a:srgbClr>
                  </a:outerShdw>
                </a:effectLst>
              </a:rPr>
              <a:t>Scenery Integrity </a:t>
            </a:r>
            <a:r>
              <a:rPr lang="en-US" sz="2600" dirty="0">
                <a:solidFill>
                  <a:schemeClr val="tx1"/>
                </a:solidFill>
                <a:effectLst>
                  <a:outerShdw blurRad="38100" dist="38100" dir="2700000" algn="tl">
                    <a:srgbClr val="000000">
                      <a:alpha val="43137"/>
                    </a:srgbClr>
                  </a:outerShdw>
                </a:effectLst>
              </a:rPr>
              <a:t>Objectives </a:t>
            </a:r>
            <a:r>
              <a:rPr lang="en-US" sz="2600" dirty="0" smtClean="0">
                <a:solidFill>
                  <a:schemeClr val="tx1"/>
                </a:solidFill>
                <a:effectLst>
                  <a:outerShdw blurRad="38100" dist="38100" dir="2700000" algn="tl">
                    <a:srgbClr val="000000">
                      <a:alpha val="43137"/>
                    </a:srgbClr>
                  </a:outerShdw>
                </a:effectLst>
              </a:rPr>
              <a:t>(SIOs) – especially for National Scenic Trails</a:t>
            </a:r>
          </a:p>
          <a:p>
            <a:pPr marL="0" indent="0">
              <a:lnSpc>
                <a:spcPct val="100000"/>
              </a:lnSpc>
              <a:buNone/>
            </a:pPr>
            <a:r>
              <a:rPr lang="en-US" sz="800" dirty="0" smtClean="0">
                <a:solidFill>
                  <a:schemeClr val="tx1"/>
                </a:solidFill>
                <a:effectLst>
                  <a:outerShdw blurRad="38100" dist="38100" dir="2700000" algn="tl">
                    <a:srgbClr val="000000">
                      <a:alpha val="43137"/>
                    </a:srgbClr>
                  </a:outerShdw>
                </a:effectLst>
              </a:rPr>
              <a:t> </a:t>
            </a:r>
            <a:endParaRPr lang="en-US" sz="800" dirty="0">
              <a:solidFill>
                <a:schemeClr val="tx1"/>
              </a:solidFill>
              <a:effectLst>
                <a:outerShdw blurRad="38100" dist="38100" dir="2700000" algn="tl">
                  <a:srgbClr val="000000">
                    <a:alpha val="43137"/>
                  </a:srgbClr>
                </a:outerShdw>
              </a:effectLst>
            </a:endParaRPr>
          </a:p>
          <a:p>
            <a:pPr>
              <a:lnSpc>
                <a:spcPct val="100000"/>
              </a:lnSpc>
              <a:buFont typeface="Wingdings" panose="05000000000000000000" pitchFamily="2" charset="2"/>
              <a:buChar char="§"/>
            </a:pPr>
            <a:r>
              <a:rPr lang="en-US" sz="2600" dirty="0">
                <a:solidFill>
                  <a:schemeClr val="tx1"/>
                </a:solidFill>
                <a:effectLst>
                  <a:outerShdw blurRad="38100" dist="38100" dir="2700000" algn="tl">
                    <a:srgbClr val="000000">
                      <a:alpha val="43137"/>
                    </a:srgbClr>
                  </a:outerShdw>
                </a:effectLst>
              </a:rPr>
              <a:t>H</a:t>
            </a:r>
            <a:r>
              <a:rPr lang="en-US" sz="2600" dirty="0" smtClean="0">
                <a:solidFill>
                  <a:schemeClr val="tx1"/>
                </a:solidFill>
                <a:effectLst>
                  <a:outerShdw blurRad="38100" dist="38100" dir="2700000" algn="tl">
                    <a:srgbClr val="000000">
                      <a:alpha val="43137"/>
                    </a:srgbClr>
                  </a:outerShdw>
                </a:effectLst>
              </a:rPr>
              <a:t>istoric sites and cultural landscapes – especially for National Historic Trails</a:t>
            </a:r>
          </a:p>
        </p:txBody>
      </p:sp>
      <p:pic>
        <p:nvPicPr>
          <p:cNvPr id="4" name="Picture 3"/>
          <p:cNvPicPr>
            <a:picLocks noChangeAspect="1"/>
          </p:cNvPicPr>
          <p:nvPr/>
        </p:nvPicPr>
        <p:blipFill>
          <a:blip r:embed="rId3"/>
          <a:stretch>
            <a:fillRect/>
          </a:stretch>
        </p:blipFill>
        <p:spPr>
          <a:xfrm>
            <a:off x="5934909" y="708557"/>
            <a:ext cx="3025083" cy="2138816"/>
          </a:xfrm>
          <a:prstGeom prst="rect">
            <a:avLst/>
          </a:prstGeom>
          <a:solidFill>
            <a:schemeClr val="tx1"/>
          </a:solidFill>
          <a:ln w="38100">
            <a:solidFill>
              <a:schemeClr val="tx1"/>
            </a:solidFill>
          </a:ln>
        </p:spPr>
      </p:pic>
    </p:spTree>
    <p:extLst>
      <p:ext uri="{BB962C8B-B14F-4D97-AF65-F5344CB8AC3E}">
        <p14:creationId xmlns:p14="http://schemas.microsoft.com/office/powerpoint/2010/main" val="3986603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53" y="266285"/>
            <a:ext cx="7886700" cy="617696"/>
          </a:xfrm>
        </p:spPr>
        <p:txBody>
          <a:bodyPr>
            <a:noAutofit/>
          </a:bodyPr>
          <a:lstStyle/>
          <a:p>
            <a:pPr algn="ctr"/>
            <a:r>
              <a:rPr lang="en-US" sz="4800" b="1" dirty="0" smtClean="0">
                <a:solidFill>
                  <a:schemeClr val="tx1"/>
                </a:solidFill>
                <a:effectLst>
                  <a:outerShdw blurRad="38100" dist="38100" dir="2700000" algn="tl">
                    <a:srgbClr val="000000">
                      <a:alpha val="43137"/>
                    </a:srgbClr>
                  </a:outerShdw>
                </a:effectLst>
              </a:rPr>
              <a:t>Overview</a:t>
            </a:r>
            <a:endParaRPr lang="en-US" sz="48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62986" y="1921653"/>
            <a:ext cx="8681014" cy="5528159"/>
          </a:xfrm>
        </p:spPr>
        <p:txBody>
          <a:bodyPr>
            <a:normAutofit/>
          </a:bodyPr>
          <a:lstStyle/>
          <a:p>
            <a:pPr marL="0" indent="0">
              <a:buNone/>
            </a:pPr>
            <a:r>
              <a:rPr lang="en-US" sz="3200" b="1" dirty="0" smtClean="0">
                <a:solidFill>
                  <a:srgbClr val="FFC000"/>
                </a:solidFill>
                <a:effectLst>
                  <a:outerShdw blurRad="38100" dist="38100" dir="2700000" algn="tl">
                    <a:srgbClr val="000000">
                      <a:alpha val="43137"/>
                    </a:srgbClr>
                  </a:outerShdw>
                </a:effectLst>
              </a:rPr>
              <a:t>WHAT</a:t>
            </a:r>
            <a:r>
              <a:rPr lang="en-US" sz="3200" dirty="0" smtClean="0">
                <a:effectLst>
                  <a:outerShdw blurRad="38100" dist="38100" dir="2700000" algn="tl">
                    <a:srgbClr val="000000">
                      <a:alpha val="43137"/>
                    </a:srgbClr>
                  </a:outerShdw>
                </a:effectLst>
              </a:rPr>
              <a:t> </a:t>
            </a:r>
            <a:r>
              <a:rPr lang="en-US" sz="3200" dirty="0" smtClean="0">
                <a:solidFill>
                  <a:schemeClr val="tx1"/>
                </a:solidFill>
                <a:effectLst>
                  <a:outerShdw blurRad="38100" dist="38100" dir="2700000" algn="tl">
                    <a:srgbClr val="000000">
                      <a:alpha val="43137"/>
                    </a:srgbClr>
                  </a:outerShdw>
                </a:effectLst>
              </a:rPr>
              <a:t>are NSHTs?</a:t>
            </a:r>
          </a:p>
          <a:p>
            <a:pPr marL="0" indent="0">
              <a:buNone/>
            </a:pPr>
            <a:r>
              <a:rPr lang="en-US" sz="3200" b="1" dirty="0">
                <a:solidFill>
                  <a:schemeClr val="accent6"/>
                </a:solidFill>
                <a:effectLst>
                  <a:outerShdw blurRad="38100" dist="38100" dir="2700000" algn="tl">
                    <a:srgbClr val="000000">
                      <a:alpha val="43137"/>
                    </a:srgbClr>
                  </a:outerShdw>
                </a:effectLst>
              </a:rPr>
              <a:t>WHY</a:t>
            </a:r>
            <a:r>
              <a:rPr lang="en-US" sz="3200" dirty="0">
                <a:solidFill>
                  <a:schemeClr val="tx1"/>
                </a:solidFill>
                <a:effectLst>
                  <a:outerShdw blurRad="38100" dist="38100" dir="2700000" algn="tl">
                    <a:srgbClr val="000000">
                      <a:alpha val="43137"/>
                    </a:srgbClr>
                  </a:outerShdw>
                </a:effectLst>
              </a:rPr>
              <a:t> </a:t>
            </a:r>
            <a:r>
              <a:rPr lang="en-US" sz="3200" dirty="0" smtClean="0">
                <a:solidFill>
                  <a:schemeClr val="tx1"/>
                </a:solidFill>
                <a:effectLst>
                  <a:outerShdw blurRad="38100" dist="38100" dir="2700000" algn="tl">
                    <a:srgbClr val="000000">
                      <a:alpha val="43137"/>
                    </a:srgbClr>
                  </a:outerShdw>
                </a:effectLst>
              </a:rPr>
              <a:t>are they important?</a:t>
            </a:r>
          </a:p>
          <a:p>
            <a:pPr marL="0" indent="0">
              <a:buNone/>
            </a:pPr>
            <a:r>
              <a:rPr lang="en-US" sz="3200" b="1" dirty="0">
                <a:solidFill>
                  <a:srgbClr val="FFC000"/>
                </a:solidFill>
                <a:effectLst>
                  <a:outerShdw blurRad="38100" dist="38100" dir="2700000" algn="tl">
                    <a:srgbClr val="000000">
                      <a:alpha val="43137"/>
                    </a:srgbClr>
                  </a:outerShdw>
                </a:effectLst>
              </a:rPr>
              <a:t>WHERE</a:t>
            </a:r>
            <a:r>
              <a:rPr lang="en-US" sz="3200" dirty="0">
                <a:effectLst>
                  <a:outerShdw blurRad="38100" dist="38100" dir="2700000" algn="tl">
                    <a:srgbClr val="000000">
                      <a:alpha val="43137"/>
                    </a:srgbClr>
                  </a:outerShdw>
                </a:effectLst>
              </a:rPr>
              <a:t> </a:t>
            </a:r>
            <a:r>
              <a:rPr lang="en-US" sz="3200" dirty="0">
                <a:solidFill>
                  <a:schemeClr val="tx1"/>
                </a:solidFill>
                <a:effectLst>
                  <a:outerShdw blurRad="38100" dist="38100" dir="2700000" algn="tl">
                    <a:srgbClr val="000000">
                      <a:alpha val="43137"/>
                    </a:srgbClr>
                  </a:outerShdw>
                </a:effectLst>
              </a:rPr>
              <a:t>are they?</a:t>
            </a:r>
          </a:p>
          <a:p>
            <a:pPr marL="0" indent="0">
              <a:buNone/>
            </a:pPr>
            <a:r>
              <a:rPr lang="en-US" sz="3200" b="1" dirty="0" smtClean="0">
                <a:solidFill>
                  <a:srgbClr val="FFC000"/>
                </a:solidFill>
                <a:effectLst>
                  <a:outerShdw blurRad="38100" dist="38100" dir="2700000" algn="tl">
                    <a:srgbClr val="000000">
                      <a:alpha val="43137"/>
                    </a:srgbClr>
                  </a:outerShdw>
                </a:effectLst>
              </a:rPr>
              <a:t>WHO</a:t>
            </a:r>
            <a:r>
              <a:rPr lang="en-US" sz="3200" b="1" dirty="0">
                <a:solidFill>
                  <a:schemeClr val="accent6"/>
                </a:solidFill>
              </a:rPr>
              <a:t> </a:t>
            </a:r>
            <a:r>
              <a:rPr lang="en-US" sz="3200" dirty="0" smtClean="0">
                <a:solidFill>
                  <a:schemeClr val="tx1"/>
                </a:solidFill>
                <a:effectLst>
                  <a:outerShdw blurRad="38100" dist="38100" dir="2700000" algn="tl">
                    <a:srgbClr val="000000">
                      <a:alpha val="43137"/>
                    </a:srgbClr>
                  </a:outerShdw>
                </a:effectLst>
              </a:rPr>
              <a:t>is</a:t>
            </a:r>
            <a:r>
              <a:rPr lang="en-US" sz="3200" dirty="0" smtClean="0">
                <a:solidFill>
                  <a:schemeClr val="accent6"/>
                </a:solidFill>
                <a:effectLst>
                  <a:outerShdw blurRad="38100" dist="38100" dir="2700000" algn="tl">
                    <a:srgbClr val="000000">
                      <a:alpha val="43137"/>
                    </a:srgbClr>
                  </a:outerShdw>
                </a:effectLst>
              </a:rPr>
              <a:t> </a:t>
            </a:r>
            <a:r>
              <a:rPr lang="en-US" sz="3200" dirty="0" smtClean="0">
                <a:solidFill>
                  <a:schemeClr val="tx1"/>
                </a:solidFill>
                <a:effectLst>
                  <a:outerShdw blurRad="38100" dist="38100" dir="2700000" algn="tl">
                    <a:srgbClr val="000000">
                      <a:alpha val="43137"/>
                    </a:srgbClr>
                  </a:outerShdw>
                </a:effectLst>
              </a:rPr>
              <a:t>responsible? </a:t>
            </a:r>
          </a:p>
          <a:p>
            <a:pPr marL="0" indent="0">
              <a:buNone/>
            </a:pPr>
            <a:r>
              <a:rPr lang="en-US" sz="3200" b="1" dirty="0" smtClean="0">
                <a:solidFill>
                  <a:srgbClr val="FFC000"/>
                </a:solidFill>
                <a:effectLst>
                  <a:outerShdw blurRad="38100" dist="38100" dir="2700000" algn="tl">
                    <a:srgbClr val="000000">
                      <a:alpha val="43137"/>
                    </a:srgbClr>
                  </a:outerShdw>
                </a:effectLst>
              </a:rPr>
              <a:t>HOW</a:t>
            </a:r>
            <a:r>
              <a:rPr lang="en-US" sz="3200" dirty="0" smtClean="0">
                <a:effectLst>
                  <a:outerShdw blurRad="38100" dist="38100" dir="2700000" algn="tl">
                    <a:srgbClr val="000000">
                      <a:alpha val="43137"/>
                    </a:srgbClr>
                  </a:outerShdw>
                </a:effectLst>
              </a:rPr>
              <a:t> </a:t>
            </a:r>
            <a:r>
              <a:rPr lang="en-US" sz="3200" dirty="0" smtClean="0">
                <a:solidFill>
                  <a:schemeClr val="tx1"/>
                </a:solidFill>
                <a:effectLst>
                  <a:outerShdw blurRad="38100" dist="38100" dir="2700000" algn="tl">
                    <a:srgbClr val="000000">
                      <a:alpha val="43137"/>
                    </a:srgbClr>
                  </a:outerShdw>
                </a:effectLst>
              </a:rPr>
              <a:t>do we plan for them?</a:t>
            </a:r>
            <a:endParaRPr lang="en-US" sz="3200" dirty="0">
              <a:solidFill>
                <a:schemeClr val="tx1"/>
              </a:solidFill>
              <a:effectLst>
                <a:outerShdw blurRad="38100" dist="38100" dir="2700000" algn="tl">
                  <a:srgbClr val="000000">
                    <a:alpha val="43137"/>
                  </a:srgbClr>
                </a:outerShdw>
              </a:effectLst>
            </a:endParaRPr>
          </a:p>
          <a:p>
            <a:pPr lvl="1"/>
            <a:r>
              <a:rPr lang="en-US" sz="3200" dirty="0" smtClean="0">
                <a:solidFill>
                  <a:schemeClr val="tx1"/>
                </a:solidFill>
                <a:effectLst>
                  <a:outerShdw blurRad="38100" dist="38100" dir="2700000" algn="tl">
                    <a:srgbClr val="000000">
                      <a:alpha val="43137"/>
                    </a:srgbClr>
                  </a:outerShdw>
                </a:effectLst>
              </a:rPr>
              <a:t>Key Concepts</a:t>
            </a:r>
          </a:p>
          <a:p>
            <a:pPr lvl="1"/>
            <a:r>
              <a:rPr lang="en-US" sz="3200" dirty="0" smtClean="0">
                <a:solidFill>
                  <a:schemeClr val="tx1"/>
                </a:solidFill>
                <a:effectLst>
                  <a:outerShdw blurRad="38100" dist="38100" dir="2700000" algn="tl">
                    <a:srgbClr val="000000">
                      <a:alpha val="43137"/>
                    </a:srgbClr>
                  </a:outerShdw>
                </a:effectLst>
              </a:rPr>
              <a:t>Connecting Direction and Resulting “Plans”</a:t>
            </a:r>
          </a:p>
          <a:p>
            <a:pPr lvl="1"/>
            <a:r>
              <a:rPr lang="en-US" sz="3200" dirty="0" smtClean="0">
                <a:solidFill>
                  <a:schemeClr val="tx1"/>
                </a:solidFill>
                <a:effectLst>
                  <a:outerShdw blurRad="38100" dist="38100" dir="2700000" algn="tl">
                    <a:srgbClr val="000000">
                      <a:alpha val="43137"/>
                    </a:srgbClr>
                  </a:outerShdw>
                </a:effectLst>
              </a:rPr>
              <a:t>Types of Plans</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7369" y="469101"/>
            <a:ext cx="3846242" cy="3846242"/>
          </a:xfrm>
          <a:prstGeom prst="rect">
            <a:avLst/>
          </a:prstGeom>
        </p:spPr>
      </p:pic>
    </p:spTree>
    <p:extLst>
      <p:ext uri="{BB962C8B-B14F-4D97-AF65-F5344CB8AC3E}">
        <p14:creationId xmlns:p14="http://schemas.microsoft.com/office/powerpoint/2010/main" val="466039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9380"/>
            <a:ext cx="8150748" cy="1099069"/>
          </a:xfrm>
        </p:spPr>
        <p:txBody>
          <a:bodyPr>
            <a:normAutofit fontScale="90000"/>
          </a:bodyPr>
          <a:lstStyle/>
          <a:p>
            <a:pPr algn="ctr"/>
            <a:r>
              <a:rPr lang="en-US" sz="4000" b="1" dirty="0" smtClean="0">
                <a:solidFill>
                  <a:schemeClr val="tx1"/>
                </a:solidFill>
                <a:effectLst>
                  <a:outerShdw blurRad="38100" dist="38100" dir="2700000" algn="tl">
                    <a:srgbClr val="000000">
                      <a:alpha val="43137"/>
                    </a:srgbClr>
                  </a:outerShdw>
                </a:effectLst>
              </a:rPr>
              <a:t>Additional FSH 1909.12 Guidance </a:t>
            </a:r>
            <a:br>
              <a:rPr lang="en-US" sz="4000" b="1" dirty="0" smtClean="0">
                <a:solidFill>
                  <a:schemeClr val="tx1"/>
                </a:solidFill>
                <a:effectLst>
                  <a:outerShdw blurRad="38100" dist="38100" dir="2700000" algn="tl">
                    <a:srgbClr val="000000">
                      <a:alpha val="43137"/>
                    </a:srgbClr>
                  </a:outerShdw>
                </a:effectLst>
              </a:rPr>
            </a:br>
            <a:r>
              <a:rPr lang="en-US" sz="4000" b="1" dirty="0" smtClean="0">
                <a:solidFill>
                  <a:schemeClr val="tx1"/>
                </a:solidFill>
                <a:effectLst>
                  <a:outerShdw blurRad="38100" dist="38100" dir="2700000" algn="tl">
                    <a:srgbClr val="000000">
                      <a:alpha val="43137"/>
                    </a:srgbClr>
                  </a:outerShdw>
                </a:effectLst>
              </a:rPr>
              <a:t>for Plan Components</a:t>
            </a:r>
            <a:endParaRPr lang="en-US" sz="40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4602" y="1880884"/>
            <a:ext cx="8414795" cy="4288422"/>
          </a:xfrm>
        </p:spPr>
        <p:txBody>
          <a:bodyPr>
            <a:noAutofit/>
          </a:bodyPr>
          <a:lstStyle/>
          <a:p>
            <a:r>
              <a:rPr lang="en-US" sz="2800" dirty="0" smtClean="0">
                <a:solidFill>
                  <a:schemeClr val="tx1"/>
                </a:solidFill>
                <a:effectLst>
                  <a:outerShdw blurRad="38100" dist="38100" dir="2700000" algn="tl">
                    <a:srgbClr val="000000">
                      <a:alpha val="43137"/>
                    </a:srgbClr>
                  </a:outerShdw>
                </a:effectLst>
              </a:rPr>
              <a:t>Plan </a:t>
            </a:r>
            <a:r>
              <a:rPr lang="en-US" sz="2800" b="1" dirty="0" smtClean="0">
                <a:solidFill>
                  <a:srgbClr val="FFC000"/>
                </a:solidFill>
                <a:effectLst>
                  <a:outerShdw blurRad="38100" dist="38100" dir="2700000" algn="tl">
                    <a:srgbClr val="000000">
                      <a:alpha val="43137"/>
                    </a:srgbClr>
                  </a:outerShdw>
                </a:effectLst>
              </a:rPr>
              <a:t>should</a:t>
            </a:r>
            <a:r>
              <a:rPr lang="en-US" sz="2800" dirty="0" smtClean="0">
                <a:solidFill>
                  <a:schemeClr val="tx1"/>
                </a:solidFill>
                <a:effectLst>
                  <a:outerShdw blurRad="38100" dist="38100" dir="2700000" algn="tl">
                    <a:srgbClr val="000000">
                      <a:alpha val="43137"/>
                    </a:srgbClr>
                  </a:outerShdw>
                </a:effectLst>
              </a:rPr>
              <a:t> include </a:t>
            </a:r>
            <a:r>
              <a:rPr lang="en-US" sz="2800" dirty="0" smtClean="0">
                <a:solidFill>
                  <a:srgbClr val="FFC000"/>
                </a:solidFill>
                <a:effectLst>
                  <a:outerShdw blurRad="38100" dist="38100" dir="2700000" algn="tl">
                    <a:srgbClr val="000000">
                      <a:alpha val="43137"/>
                    </a:srgbClr>
                  </a:outerShdw>
                </a:effectLst>
              </a:rPr>
              <a:t>desired conditions </a:t>
            </a:r>
            <a:r>
              <a:rPr lang="en-US" sz="2800" dirty="0" smtClean="0">
                <a:solidFill>
                  <a:schemeClr val="tx1"/>
                </a:solidFill>
                <a:effectLst>
                  <a:outerShdw blurRad="38100" dist="38100" dir="2700000" algn="tl">
                    <a:srgbClr val="000000">
                      <a:alpha val="43137"/>
                    </a:srgbClr>
                  </a:outerShdw>
                </a:effectLst>
              </a:rPr>
              <a:t>that describe the NSHTs and the recreational, scenic, historic and other resource values for which the trail was designated.</a:t>
            </a:r>
          </a:p>
          <a:p>
            <a:r>
              <a:rPr lang="en-US" sz="2800" b="1" dirty="0" smtClean="0">
                <a:solidFill>
                  <a:schemeClr val="tx1"/>
                </a:solidFill>
                <a:effectLst>
                  <a:outerShdw blurRad="38100" dist="38100" dir="2700000" algn="tl">
                    <a:srgbClr val="000000">
                      <a:alpha val="43137"/>
                    </a:srgbClr>
                  </a:outerShdw>
                </a:effectLst>
              </a:rPr>
              <a:t> </a:t>
            </a:r>
            <a:r>
              <a:rPr lang="en-US" sz="2800" b="1" dirty="0" smtClean="0">
                <a:solidFill>
                  <a:srgbClr val="FFC000"/>
                </a:solidFill>
                <a:effectLst>
                  <a:outerShdw blurRad="38100" dist="38100" dir="2700000" algn="tl">
                    <a:srgbClr val="000000">
                      <a:alpha val="43137"/>
                    </a:srgbClr>
                  </a:outerShdw>
                </a:effectLst>
              </a:rPr>
              <a:t>May</a:t>
            </a:r>
            <a:r>
              <a:rPr lang="en-US" sz="2800" b="1" dirty="0" smtClean="0">
                <a:solidFill>
                  <a:schemeClr val="tx1"/>
                </a:solidFill>
                <a:effectLst>
                  <a:outerShdw blurRad="38100" dist="38100" dir="2700000" algn="tl">
                    <a:srgbClr val="000000">
                      <a:alpha val="43137"/>
                    </a:srgbClr>
                  </a:outerShdw>
                </a:effectLst>
              </a:rPr>
              <a:t> </a:t>
            </a:r>
            <a:r>
              <a:rPr lang="en-US" sz="2800" dirty="0" smtClean="0">
                <a:solidFill>
                  <a:schemeClr val="tx1"/>
                </a:solidFill>
                <a:effectLst>
                  <a:outerShdw blurRad="38100" dist="38100" dir="2700000" algn="tl">
                    <a:srgbClr val="000000">
                      <a:alpha val="43137"/>
                    </a:srgbClr>
                  </a:outerShdw>
                </a:effectLst>
              </a:rPr>
              <a:t>include </a:t>
            </a:r>
            <a:r>
              <a:rPr lang="en-US" sz="2800" dirty="0" smtClean="0">
                <a:solidFill>
                  <a:srgbClr val="FFC000"/>
                </a:solidFill>
                <a:effectLst>
                  <a:outerShdw blurRad="38100" dist="38100" dir="2700000" algn="tl">
                    <a:srgbClr val="000000">
                      <a:alpha val="43137"/>
                    </a:srgbClr>
                  </a:outerShdw>
                </a:effectLst>
              </a:rPr>
              <a:t>objectives</a:t>
            </a:r>
            <a:r>
              <a:rPr lang="en-US" sz="2800" dirty="0" smtClean="0">
                <a:solidFill>
                  <a:schemeClr val="tx1"/>
                </a:solidFill>
                <a:effectLst>
                  <a:outerShdw blurRad="38100" dist="38100" dir="2700000" algn="tl">
                    <a:srgbClr val="000000">
                      <a:alpha val="43137"/>
                    </a:srgbClr>
                  </a:outerShdw>
                </a:effectLst>
              </a:rPr>
              <a:t> related to NSHTs</a:t>
            </a:r>
          </a:p>
          <a:p>
            <a:pPr>
              <a:buClr>
                <a:schemeClr val="tx1"/>
              </a:buClr>
            </a:pPr>
            <a:r>
              <a:rPr lang="en-US" sz="2800" b="1" dirty="0" smtClean="0">
                <a:solidFill>
                  <a:srgbClr val="FFC000"/>
                </a:solidFill>
                <a:effectLst>
                  <a:outerShdw blurRad="38100" dist="38100" dir="2700000" algn="tl">
                    <a:srgbClr val="000000">
                      <a:alpha val="43137"/>
                    </a:srgbClr>
                  </a:outerShdw>
                </a:effectLst>
              </a:rPr>
              <a:t> May</a:t>
            </a:r>
            <a:r>
              <a:rPr lang="en-US" sz="2800" dirty="0" smtClean="0">
                <a:solidFill>
                  <a:schemeClr val="tx1"/>
                </a:solidFill>
                <a:effectLst>
                  <a:outerShdw blurRad="38100" dist="38100" dir="2700000" algn="tl">
                    <a:srgbClr val="000000">
                      <a:alpha val="43137"/>
                    </a:srgbClr>
                  </a:outerShdw>
                </a:effectLst>
              </a:rPr>
              <a:t> include </a:t>
            </a:r>
            <a:r>
              <a:rPr lang="en-US" sz="2800" dirty="0" smtClean="0">
                <a:solidFill>
                  <a:srgbClr val="FFC000"/>
                </a:solidFill>
                <a:effectLst>
                  <a:outerShdw blurRad="38100" dist="38100" dir="2700000" algn="tl">
                    <a:srgbClr val="000000">
                      <a:alpha val="43137"/>
                    </a:srgbClr>
                  </a:outerShdw>
                </a:effectLst>
              </a:rPr>
              <a:t>standards or guidelines </a:t>
            </a:r>
            <a:r>
              <a:rPr lang="en-US" sz="2800" dirty="0" smtClean="0">
                <a:solidFill>
                  <a:schemeClr val="tx1"/>
                </a:solidFill>
                <a:effectLst>
                  <a:outerShdw blurRad="38100" dist="38100" dir="2700000" algn="tl">
                    <a:srgbClr val="000000">
                      <a:alpha val="43137"/>
                    </a:srgbClr>
                  </a:outerShdw>
                </a:effectLst>
              </a:rPr>
              <a:t>to place limits or conditions on projects to protect trails and associated resource values.</a:t>
            </a:r>
          </a:p>
          <a:p>
            <a:pPr>
              <a:buClr>
                <a:schemeClr val="tx1"/>
              </a:buClr>
            </a:pPr>
            <a:r>
              <a:rPr lang="en-US" sz="2800" b="1" dirty="0" smtClean="0">
                <a:solidFill>
                  <a:srgbClr val="FFC000"/>
                </a:solidFill>
                <a:effectLst>
                  <a:outerShdw blurRad="38100" dist="38100" dir="2700000" algn="tl">
                    <a:srgbClr val="000000">
                      <a:alpha val="43137"/>
                    </a:srgbClr>
                  </a:outerShdw>
                </a:effectLst>
              </a:rPr>
              <a:t> May</a:t>
            </a:r>
            <a:r>
              <a:rPr lang="en-US" sz="2800" dirty="0" smtClean="0">
                <a:solidFill>
                  <a:schemeClr val="tx1"/>
                </a:solidFill>
                <a:effectLst>
                  <a:outerShdw blurRad="38100" dist="38100" dir="2700000" algn="tl">
                    <a:srgbClr val="000000">
                      <a:alpha val="43137"/>
                    </a:srgbClr>
                  </a:outerShdw>
                </a:effectLst>
              </a:rPr>
              <a:t> include </a:t>
            </a:r>
            <a:r>
              <a:rPr lang="en-US" sz="2800" dirty="0" smtClean="0">
                <a:solidFill>
                  <a:srgbClr val="FFC000"/>
                </a:solidFill>
                <a:effectLst>
                  <a:outerShdw blurRad="38100" dist="38100" dir="2700000" algn="tl">
                    <a:srgbClr val="000000">
                      <a:alpha val="43137"/>
                    </a:srgbClr>
                  </a:outerShdw>
                </a:effectLst>
              </a:rPr>
              <a:t>suitable uses </a:t>
            </a:r>
            <a:r>
              <a:rPr lang="en-US" sz="2800" dirty="0" smtClean="0">
                <a:solidFill>
                  <a:schemeClr val="tx1"/>
                </a:solidFill>
                <a:effectLst>
                  <a:outerShdw blurRad="38100" dist="38100" dir="2700000" algn="tl">
                    <a:srgbClr val="000000">
                      <a:alpha val="43137"/>
                    </a:srgbClr>
                  </a:outerShdw>
                </a:effectLst>
              </a:rPr>
              <a:t>to identify uses that are to be allowed or prohibited along the trail.</a:t>
            </a:r>
          </a:p>
          <a:p>
            <a:pPr marL="0" indent="0">
              <a:buNone/>
            </a:pPr>
            <a:endParaRPr lang="en-US" sz="2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021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05" y="474561"/>
            <a:ext cx="8785185" cy="995423"/>
          </a:xfrm>
        </p:spPr>
        <p:txBody>
          <a:bodyPr>
            <a:normAutofit/>
          </a:bodyPr>
          <a:lstStyle/>
          <a:p>
            <a:pPr algn="ctr"/>
            <a:r>
              <a:rPr lang="en-US" sz="3200" b="1" dirty="0">
                <a:solidFill>
                  <a:schemeClr val="tx1"/>
                </a:solidFill>
                <a:effectLst>
                  <a:outerShdw blurRad="38100" dist="38100" dir="2700000" algn="tl">
                    <a:srgbClr val="000000">
                      <a:alpha val="43137"/>
                    </a:srgbClr>
                  </a:outerShdw>
                </a:effectLst>
              </a:rPr>
              <a:t>C</a:t>
            </a:r>
            <a:r>
              <a:rPr lang="en-US" sz="3200" b="1" dirty="0" smtClean="0">
                <a:solidFill>
                  <a:schemeClr val="tx1"/>
                </a:solidFill>
                <a:effectLst>
                  <a:outerShdw blurRad="38100" dist="38100" dir="2700000" algn="tl">
                    <a:srgbClr val="000000">
                      <a:alpha val="43137"/>
                    </a:srgbClr>
                  </a:outerShdw>
                </a:effectLst>
              </a:rPr>
              <a:t>onsider other resource values and multiple uses when developing plan components for trails:</a:t>
            </a:r>
            <a:endParaRPr lang="en-US" sz="3200"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3105" y="1805650"/>
            <a:ext cx="8785185" cy="4433104"/>
          </a:xfrm>
        </p:spPr>
        <p:txBody>
          <a:bodyPr>
            <a:noAutofit/>
          </a:bodyPr>
          <a:lstStyle/>
          <a:p>
            <a:pPr lvl="1"/>
            <a:r>
              <a:rPr lang="en-US" sz="2800" dirty="0" smtClean="0">
                <a:solidFill>
                  <a:schemeClr val="tx1"/>
                </a:solidFill>
                <a:effectLst>
                  <a:outerShdw blurRad="38100" dist="38100" dir="2700000" algn="tl">
                    <a:srgbClr val="000000">
                      <a:alpha val="43137"/>
                    </a:srgbClr>
                  </a:outerShdw>
                </a:effectLst>
              </a:rPr>
              <a:t>Scenery (using SMS)</a:t>
            </a:r>
          </a:p>
          <a:p>
            <a:pPr lvl="1"/>
            <a:r>
              <a:rPr lang="en-US" sz="2800" dirty="0" smtClean="0">
                <a:solidFill>
                  <a:schemeClr val="tx1"/>
                </a:solidFill>
                <a:effectLst>
                  <a:outerShdw blurRad="38100" dist="38100" dir="2700000" algn="tl">
                    <a:srgbClr val="000000">
                      <a:alpha val="43137"/>
                    </a:srgbClr>
                  </a:outerShdw>
                </a:effectLst>
              </a:rPr>
              <a:t>Recreation settings, activities, and experiences (using ROS)</a:t>
            </a:r>
          </a:p>
          <a:p>
            <a:pPr lvl="1"/>
            <a:r>
              <a:rPr lang="en-US" sz="2800" dirty="0" smtClean="0">
                <a:solidFill>
                  <a:schemeClr val="tx1"/>
                </a:solidFill>
                <a:effectLst>
                  <a:outerShdw blurRad="38100" dist="38100" dir="2700000" algn="tl">
                    <a:srgbClr val="000000">
                      <a:alpha val="43137"/>
                    </a:srgbClr>
                  </a:outerShdw>
                </a:effectLst>
              </a:rPr>
              <a:t>Vegetation treatments and timber production</a:t>
            </a:r>
          </a:p>
          <a:p>
            <a:pPr lvl="1"/>
            <a:r>
              <a:rPr lang="en-US" sz="2800" dirty="0" smtClean="0">
                <a:solidFill>
                  <a:schemeClr val="tx1"/>
                </a:solidFill>
                <a:effectLst>
                  <a:outerShdw blurRad="38100" dist="38100" dir="2700000" algn="tl">
                    <a:srgbClr val="000000">
                      <a:alpha val="43137"/>
                    </a:srgbClr>
                  </a:outerShdw>
                </a:effectLst>
              </a:rPr>
              <a:t>Grazing activity</a:t>
            </a:r>
          </a:p>
          <a:p>
            <a:pPr lvl="1"/>
            <a:r>
              <a:rPr lang="en-US" sz="2800" dirty="0" smtClean="0">
                <a:solidFill>
                  <a:schemeClr val="tx1"/>
                </a:solidFill>
                <a:effectLst>
                  <a:outerShdw blurRad="38100" dist="38100" dir="2700000" algn="tl">
                    <a:srgbClr val="000000">
                      <a:alpha val="43137"/>
                    </a:srgbClr>
                  </a:outerShdw>
                </a:effectLst>
              </a:rPr>
              <a:t>Road construction, maintenance, relocation or decommissioning</a:t>
            </a:r>
          </a:p>
          <a:p>
            <a:pPr lvl="1"/>
            <a:r>
              <a:rPr lang="en-US" sz="2800" dirty="0" smtClean="0">
                <a:solidFill>
                  <a:schemeClr val="tx1"/>
                </a:solidFill>
                <a:effectLst>
                  <a:outerShdw blurRad="38100" dist="38100" dir="2700000" algn="tl">
                    <a:srgbClr val="000000">
                      <a:alpha val="43137"/>
                    </a:srgbClr>
                  </a:outerShdw>
                </a:effectLst>
              </a:rPr>
              <a:t>Special Uses (communication sites and utility corridors)</a:t>
            </a:r>
          </a:p>
          <a:p>
            <a:pPr lvl="1"/>
            <a:r>
              <a:rPr lang="en-US" sz="2800" dirty="0">
                <a:solidFill>
                  <a:schemeClr val="tx1"/>
                </a:solidFill>
                <a:effectLst>
                  <a:outerShdw blurRad="38100" dist="38100" dir="2700000" algn="tl">
                    <a:srgbClr val="000000">
                      <a:alpha val="43137"/>
                    </a:srgbClr>
                  </a:outerShdw>
                </a:effectLst>
              </a:rPr>
              <a:t>R</a:t>
            </a:r>
            <a:r>
              <a:rPr lang="en-US" sz="2800" dirty="0" smtClean="0">
                <a:solidFill>
                  <a:schemeClr val="tx1"/>
                </a:solidFill>
                <a:effectLst>
                  <a:outerShdw blurRad="38100" dist="38100" dir="2700000" algn="tl">
                    <a:srgbClr val="000000">
                      <a:alpha val="43137"/>
                    </a:srgbClr>
                  </a:outerShdw>
                </a:effectLst>
              </a:rPr>
              <a:t>ecreation Special Uses, services, and events  </a:t>
            </a:r>
          </a:p>
          <a:p>
            <a:pPr lvl="1"/>
            <a:r>
              <a:rPr lang="en-US" sz="2800" dirty="0" smtClean="0">
                <a:solidFill>
                  <a:schemeClr val="tx1"/>
                </a:solidFill>
                <a:effectLst>
                  <a:outerShdw blurRad="38100" dist="38100" dir="2700000" algn="tl">
                    <a:srgbClr val="000000">
                      <a:alpha val="43137"/>
                    </a:srgbClr>
                  </a:outerShdw>
                </a:effectLst>
              </a:rPr>
              <a:t>Mineral Uses within agency authorities</a:t>
            </a:r>
          </a:p>
        </p:txBody>
      </p:sp>
    </p:spTree>
    <p:extLst>
      <p:ext uri="{BB962C8B-B14F-4D97-AF65-F5344CB8AC3E}">
        <p14:creationId xmlns:p14="http://schemas.microsoft.com/office/powerpoint/2010/main" val="106040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1" y="3058022"/>
            <a:ext cx="4120423" cy="1687472"/>
          </a:xfrm>
        </p:spPr>
        <p:txBody>
          <a:bodyPr>
            <a:normAutofit/>
          </a:bodyPr>
          <a:lstStyle/>
          <a:p>
            <a:pPr marL="457200" indent="-457200">
              <a:buFont typeface="Wingdings" panose="05000000000000000000" pitchFamily="2" charset="2"/>
              <a:buChar char="v"/>
            </a:pPr>
            <a:r>
              <a:rPr lang="en-US" sz="2800" dirty="0" smtClean="0">
                <a:solidFill>
                  <a:schemeClr val="tx1"/>
                </a:solidFill>
                <a:effectLst>
                  <a:outerShdw blurRad="38100" dist="38100" dir="2700000" algn="tl">
                    <a:srgbClr val="000000">
                      <a:alpha val="43137"/>
                    </a:srgbClr>
                  </a:outerShdw>
                </a:effectLst>
              </a:rPr>
              <a:t>Useful starting </a:t>
            </a:r>
            <a:r>
              <a:rPr lang="en-US" sz="2800" dirty="0">
                <a:solidFill>
                  <a:schemeClr val="tx1"/>
                </a:solidFill>
                <a:effectLst>
                  <a:outerShdw blurRad="38100" dist="38100" dir="2700000" algn="tl">
                    <a:srgbClr val="000000">
                      <a:alpha val="43137"/>
                    </a:srgbClr>
                  </a:outerShdw>
                </a:effectLst>
              </a:rPr>
              <a:t>point for IDT </a:t>
            </a:r>
            <a:r>
              <a:rPr lang="en-US" sz="2800" dirty="0" smtClean="0">
                <a:solidFill>
                  <a:schemeClr val="tx1"/>
                </a:solidFill>
                <a:effectLst>
                  <a:outerShdw blurRad="38100" dist="38100" dir="2700000" algn="tl">
                    <a:srgbClr val="000000">
                      <a:alpha val="43137"/>
                    </a:srgbClr>
                  </a:outerShdw>
                </a:effectLst>
              </a:rPr>
              <a:t>discussions and </a:t>
            </a:r>
            <a:r>
              <a:rPr lang="en-US" sz="2800" dirty="0">
                <a:solidFill>
                  <a:schemeClr val="tx1"/>
                </a:solidFill>
                <a:effectLst>
                  <a:outerShdw blurRad="38100" dist="38100" dir="2700000" algn="tl">
                    <a:srgbClr val="000000">
                      <a:alpha val="43137"/>
                    </a:srgbClr>
                  </a:outerShdw>
                </a:effectLst>
              </a:rPr>
              <a:t>public </a:t>
            </a:r>
            <a:r>
              <a:rPr lang="en-US" sz="2800" dirty="0" smtClean="0">
                <a:solidFill>
                  <a:schemeClr val="tx1"/>
                </a:solidFill>
                <a:effectLst>
                  <a:outerShdw blurRad="38100" dist="38100" dir="2700000" algn="tl">
                    <a:srgbClr val="000000">
                      <a:alpha val="43137"/>
                    </a:srgbClr>
                  </a:outerShdw>
                </a:effectLst>
              </a:rPr>
              <a:t>engagement</a:t>
            </a:r>
            <a:endParaRPr lang="en-US" sz="36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9033" y="1228301"/>
            <a:ext cx="8249133" cy="693421"/>
          </a:xfrm>
        </p:spPr>
        <p:txBody>
          <a:bodyPr>
            <a:noAutofit/>
          </a:bodyPr>
          <a:lstStyle/>
          <a:p>
            <a:pPr>
              <a:buFont typeface="Wingdings" panose="05000000000000000000" pitchFamily="2" charset="2"/>
              <a:buChar char="ü"/>
            </a:pPr>
            <a:r>
              <a:rPr lang="en-US" sz="3600" dirty="0" smtClean="0">
                <a:solidFill>
                  <a:srgbClr val="FFC000"/>
                </a:solidFill>
                <a:effectLst>
                  <a:outerShdw blurRad="38100" dist="38100" dir="2700000" algn="tl">
                    <a:srgbClr val="000000">
                      <a:alpha val="43137"/>
                    </a:srgbClr>
                  </a:outerShdw>
                </a:effectLst>
              </a:rPr>
              <a:t>  A Menu of Plan Components for NSHTs</a:t>
            </a:r>
            <a:endParaRPr lang="en-US" sz="3600"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104172" y="67870"/>
            <a:ext cx="4229428" cy="461665"/>
          </a:xfrm>
          <a:prstGeom prst="rect">
            <a:avLst/>
          </a:prstGeom>
          <a:noFill/>
        </p:spPr>
        <p:txBody>
          <a:bodyPr wrap="none" rtlCol="0">
            <a:spAutoFit/>
          </a:bodyPr>
          <a:lstStyle/>
          <a:p>
            <a:r>
              <a:rPr lang="en-US" sz="2400" i="1" dirty="0" smtClean="0"/>
              <a:t>Available tools and references…</a:t>
            </a:r>
            <a:endParaRPr lang="en-US" sz="2400" i="1" dirty="0"/>
          </a:p>
        </p:txBody>
      </p:sp>
      <p:sp>
        <p:nvSpPr>
          <p:cNvPr id="7" name="Title 1"/>
          <p:cNvSpPr txBox="1">
            <a:spLocks/>
          </p:cNvSpPr>
          <p:nvPr/>
        </p:nvSpPr>
        <p:spPr>
          <a:xfrm>
            <a:off x="408731" y="2065723"/>
            <a:ext cx="7670399" cy="6807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457200" indent="-457200">
              <a:buFont typeface="Wingdings" panose="05000000000000000000" pitchFamily="2" charset="2"/>
              <a:buChar char="v"/>
            </a:pPr>
            <a:r>
              <a:rPr lang="en-US" sz="2800" dirty="0" smtClean="0">
                <a:solidFill>
                  <a:schemeClr val="tx1"/>
                </a:solidFill>
                <a:effectLst>
                  <a:outerShdw blurRad="38100" dist="38100" dir="2700000" algn="tl">
                    <a:srgbClr val="000000">
                      <a:alpha val="43137"/>
                    </a:srgbClr>
                  </a:outerShdw>
                </a:effectLst>
              </a:rPr>
              <a:t>Based on coordinated CDT effort and several LMP examples  </a:t>
            </a:r>
            <a:endParaRPr lang="en-US" sz="28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a:off x="209033" y="5278447"/>
            <a:ext cx="9039828" cy="646331"/>
          </a:xfrm>
          <a:prstGeom prst="rect">
            <a:avLst/>
          </a:prstGeom>
        </p:spPr>
        <p:txBody>
          <a:bodyPr wrap="square">
            <a:spAutoFit/>
          </a:bodyPr>
          <a:lstStyle/>
          <a:p>
            <a:pPr marL="571500" indent="-571500">
              <a:buFont typeface="Wingdings" panose="05000000000000000000" pitchFamily="2" charset="2"/>
              <a:buChar char="ü"/>
            </a:pPr>
            <a:r>
              <a:rPr lang="en-US" sz="3600" dirty="0" smtClean="0">
                <a:solidFill>
                  <a:srgbClr val="FFC000"/>
                </a:solidFill>
                <a:effectLst>
                  <a:outerShdw blurRad="38100" dist="38100" dir="2700000" algn="tl">
                    <a:srgbClr val="000000">
                      <a:alpha val="43137"/>
                    </a:srgbClr>
                  </a:outerShdw>
                </a:effectLst>
              </a:rPr>
              <a:t>Summary of relevant Laws and Direction</a:t>
            </a:r>
            <a:endParaRPr lang="en-US" sz="3600" dirty="0">
              <a:solidFill>
                <a:srgbClr val="FFC000"/>
              </a:solidFill>
              <a:effectLst>
                <a:outerShdw blurRad="38100" dist="38100" dir="2700000" algn="tl">
                  <a:srgbClr val="000000">
                    <a:alpha val="43137"/>
                  </a:srgbClr>
                </a:outerShdw>
              </a:effectLst>
            </a:endParaRPr>
          </a:p>
        </p:txBody>
      </p:sp>
      <p:pic>
        <p:nvPicPr>
          <p:cNvPr id="12"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99544" y="2746519"/>
            <a:ext cx="2847372" cy="2310479"/>
          </a:xfrm>
          <a:prstGeom prst="rect">
            <a:avLst/>
          </a:prstGeom>
          <a:ln w="63500">
            <a:solidFill>
              <a:schemeClr val="tx1"/>
            </a:solidFill>
          </a:ln>
        </p:spPr>
      </p:pic>
    </p:spTree>
    <p:extLst>
      <p:ext uri="{BB962C8B-B14F-4D97-AF65-F5344CB8AC3E}">
        <p14:creationId xmlns:p14="http://schemas.microsoft.com/office/powerpoint/2010/main" val="338007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1"/>
                </a:solidFill>
                <a:effectLst>
                  <a:outerShdw blurRad="38100" dist="38100" dir="2700000" algn="tl">
                    <a:srgbClr val="000000">
                      <a:alpha val="43137"/>
                    </a:srgbClr>
                  </a:outerShdw>
                </a:effectLst>
              </a:rPr>
              <a:t>Note - LMPs under the 1982 Planning Rule….</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13651" y="2172866"/>
            <a:ext cx="7716697" cy="4351338"/>
          </a:xfrm>
        </p:spPr>
        <p:txBody>
          <a:bodyPr/>
          <a:lstStyle/>
          <a:p>
            <a:pPr marL="0" indent="0" algn="ctr">
              <a:buNone/>
            </a:pPr>
            <a:r>
              <a:rPr lang="en-US" sz="3200" dirty="0" smtClean="0">
                <a:solidFill>
                  <a:schemeClr val="tx1"/>
                </a:solidFill>
              </a:rPr>
              <a:t>Although 1982 Rule direction for designated areas is limited to Wilderness, </a:t>
            </a:r>
          </a:p>
          <a:p>
            <a:pPr marL="0" indent="0" algn="ctr">
              <a:buNone/>
            </a:pPr>
            <a:endParaRPr lang="en-US" sz="3200" dirty="0">
              <a:solidFill>
                <a:schemeClr val="tx1"/>
              </a:solidFill>
            </a:endParaRPr>
          </a:p>
          <a:p>
            <a:pPr marL="0" indent="0" algn="ctr">
              <a:buNone/>
            </a:pPr>
            <a:r>
              <a:rPr lang="en-US" sz="3200" dirty="0" smtClean="0">
                <a:solidFill>
                  <a:schemeClr val="tx1"/>
                </a:solidFill>
              </a:rPr>
              <a:t>the National Historic and Trails Act does note that agencies must identify NSHTs in their respective general management plans.</a:t>
            </a:r>
          </a:p>
          <a:p>
            <a:pPr marL="0" indent="0">
              <a:buNone/>
            </a:pPr>
            <a:endParaRPr lang="en-US" sz="3200" dirty="0" smtClean="0">
              <a:solidFill>
                <a:schemeClr val="tx1"/>
              </a:solidFill>
            </a:endParaRPr>
          </a:p>
          <a:p>
            <a:pPr marL="0" indent="0">
              <a:buNone/>
            </a:pPr>
            <a:endParaRPr lang="en-US" dirty="0"/>
          </a:p>
        </p:txBody>
      </p:sp>
    </p:spTree>
    <p:extLst>
      <p:ext uri="{BB962C8B-B14F-4D97-AF65-F5344CB8AC3E}">
        <p14:creationId xmlns:p14="http://schemas.microsoft.com/office/powerpoint/2010/main" val="1462147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85890" y="1272830"/>
            <a:ext cx="1524000" cy="646331"/>
          </a:xfrm>
          <a:prstGeom prst="rect">
            <a:avLst/>
          </a:prstGeom>
          <a:noFill/>
          <a:ln>
            <a:solidFill>
              <a:schemeClr val="tx1"/>
            </a:solidFill>
          </a:ln>
        </p:spPr>
        <p:txBody>
          <a:bodyPr wrap="square" rtlCol="0">
            <a:spAutoFit/>
          </a:bodyPr>
          <a:lstStyle/>
          <a:p>
            <a:pPr algn="ctr"/>
            <a:r>
              <a:rPr lang="en-US" dirty="0" smtClean="0"/>
              <a:t>National Trails System Act</a:t>
            </a:r>
            <a:endParaRPr lang="en-US" dirty="0"/>
          </a:p>
        </p:txBody>
      </p:sp>
      <p:sp>
        <p:nvSpPr>
          <p:cNvPr id="13" name="Down Arrow 12"/>
          <p:cNvSpPr/>
          <p:nvPr/>
        </p:nvSpPr>
        <p:spPr>
          <a:xfrm>
            <a:off x="7080541" y="1986068"/>
            <a:ext cx="600636" cy="54992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111029"/>
            <a:ext cx="9144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Direction and Guidance on the CP side</a:t>
            </a:r>
            <a:endParaRPr lang="en-US" sz="4000" b="1" dirty="0">
              <a:effectLst>
                <a:outerShdw blurRad="38100" dist="38100" dir="2700000" algn="tl">
                  <a:srgbClr val="000000">
                    <a:alpha val="43137"/>
                  </a:srgbClr>
                </a:outerShdw>
              </a:effectLst>
            </a:endParaRPr>
          </a:p>
        </p:txBody>
      </p:sp>
      <p:sp>
        <p:nvSpPr>
          <p:cNvPr id="63" name="TextBox 62"/>
          <p:cNvSpPr txBox="1"/>
          <p:nvPr/>
        </p:nvSpPr>
        <p:spPr>
          <a:xfrm>
            <a:off x="6585890" y="2535993"/>
            <a:ext cx="1524000" cy="646331"/>
          </a:xfrm>
          <a:prstGeom prst="rect">
            <a:avLst/>
          </a:prstGeom>
          <a:noFill/>
          <a:ln>
            <a:solidFill>
              <a:schemeClr val="tx1"/>
            </a:solidFill>
          </a:ln>
        </p:spPr>
        <p:txBody>
          <a:bodyPr wrap="square" rtlCol="0">
            <a:spAutoFit/>
          </a:bodyPr>
          <a:lstStyle/>
          <a:p>
            <a:pPr algn="ctr"/>
            <a:r>
              <a:rPr lang="en-US" dirty="0" smtClean="0"/>
              <a:t>Executive Order 13195</a:t>
            </a:r>
            <a:endParaRPr lang="en-US" dirty="0"/>
          </a:p>
        </p:txBody>
      </p:sp>
      <p:sp>
        <p:nvSpPr>
          <p:cNvPr id="65" name="TextBox 64"/>
          <p:cNvSpPr txBox="1"/>
          <p:nvPr/>
        </p:nvSpPr>
        <p:spPr>
          <a:xfrm>
            <a:off x="6618859" y="3854832"/>
            <a:ext cx="1524000" cy="369332"/>
          </a:xfrm>
          <a:prstGeom prst="rect">
            <a:avLst/>
          </a:prstGeom>
          <a:noFill/>
          <a:ln>
            <a:solidFill>
              <a:schemeClr val="tx1"/>
            </a:solidFill>
          </a:ln>
        </p:spPr>
        <p:txBody>
          <a:bodyPr wrap="square" rtlCol="0">
            <a:spAutoFit/>
          </a:bodyPr>
          <a:lstStyle/>
          <a:p>
            <a:pPr algn="ctr"/>
            <a:r>
              <a:rPr lang="en-US" dirty="0" smtClean="0"/>
              <a:t>FSM 2350</a:t>
            </a:r>
            <a:endParaRPr lang="en-US" dirty="0"/>
          </a:p>
        </p:txBody>
      </p:sp>
      <p:sp>
        <p:nvSpPr>
          <p:cNvPr id="66" name="Down Arrow 65"/>
          <p:cNvSpPr/>
          <p:nvPr/>
        </p:nvSpPr>
        <p:spPr>
          <a:xfrm>
            <a:off x="7080541" y="3265877"/>
            <a:ext cx="600636" cy="57260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16424" y="4815341"/>
            <a:ext cx="2287885" cy="646331"/>
          </a:xfrm>
          <a:prstGeom prst="rect">
            <a:avLst/>
          </a:prstGeom>
          <a:solidFill>
            <a:schemeClr val="accent6"/>
          </a:solidFill>
          <a:ln>
            <a:solidFill>
              <a:schemeClr val="tx1"/>
            </a:solidFill>
          </a:ln>
        </p:spPr>
        <p:txBody>
          <a:bodyPr wrap="square" rtlCol="0">
            <a:spAutoFit/>
          </a:bodyPr>
          <a:lstStyle/>
          <a:p>
            <a:pPr algn="ctr"/>
            <a:r>
              <a:rPr lang="en-US" b="1" dirty="0" smtClean="0">
                <a:solidFill>
                  <a:schemeClr val="bg1"/>
                </a:solidFill>
              </a:rPr>
              <a:t>Comprehensive Trail Plans</a:t>
            </a:r>
            <a:endParaRPr lang="en-US" b="1" dirty="0">
              <a:solidFill>
                <a:schemeClr val="bg1"/>
              </a:solidFill>
            </a:endParaRPr>
          </a:p>
        </p:txBody>
      </p:sp>
      <p:sp>
        <p:nvSpPr>
          <p:cNvPr id="73" name="Down Arrow 72"/>
          <p:cNvSpPr/>
          <p:nvPr/>
        </p:nvSpPr>
        <p:spPr>
          <a:xfrm>
            <a:off x="7080541" y="4274632"/>
            <a:ext cx="600636" cy="540709"/>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7"/>
          <p:cNvPicPr>
            <a:picLocks noChangeAspect="1"/>
          </p:cNvPicPr>
          <p:nvPr/>
        </p:nvPicPr>
        <p:blipFill>
          <a:blip r:embed="rId3"/>
          <a:stretch>
            <a:fillRect/>
          </a:stretch>
        </p:blipFill>
        <p:spPr>
          <a:xfrm>
            <a:off x="1022178" y="1919161"/>
            <a:ext cx="4371114" cy="2914076"/>
          </a:xfrm>
          <a:prstGeom prst="rect">
            <a:avLst/>
          </a:prstGeom>
          <a:noFill/>
          <a:ln w="38100">
            <a:solidFill>
              <a:schemeClr val="tx1"/>
            </a:solidFill>
          </a:ln>
        </p:spPr>
      </p:pic>
    </p:spTree>
    <p:extLst>
      <p:ext uri="{BB962C8B-B14F-4D97-AF65-F5344CB8AC3E}">
        <p14:creationId xmlns:p14="http://schemas.microsoft.com/office/powerpoint/2010/main" val="410499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52" y="138896"/>
            <a:ext cx="7886700" cy="1325563"/>
          </a:xfrm>
        </p:spPr>
        <p:txBody>
          <a:bodyPr>
            <a:normAutofit/>
          </a:bodyPr>
          <a:lstStyle/>
          <a:p>
            <a:pPr algn="ctr"/>
            <a:r>
              <a:rPr lang="en-US" dirty="0" smtClean="0">
                <a:solidFill>
                  <a:schemeClr val="tx1"/>
                </a:solidFill>
                <a:effectLst>
                  <a:outerShdw blurRad="38100" dist="38100" dir="2700000" algn="tl">
                    <a:srgbClr val="000000">
                      <a:alpha val="43137"/>
                    </a:srgbClr>
                  </a:outerShdw>
                </a:effectLst>
              </a:rPr>
              <a:t>National Trails System Act </a:t>
            </a:r>
            <a:br>
              <a:rPr lang="en-US" dirty="0" smtClean="0">
                <a:solidFill>
                  <a:schemeClr val="tx1"/>
                </a:solidFill>
                <a:effectLst>
                  <a:outerShdw blurRad="38100" dist="38100" dir="2700000" algn="tl">
                    <a:srgbClr val="000000">
                      <a:alpha val="43137"/>
                    </a:srgbClr>
                  </a:outerShdw>
                </a:effectLst>
              </a:rPr>
            </a:br>
            <a:r>
              <a:rPr lang="en-US" sz="2700" dirty="0">
                <a:solidFill>
                  <a:schemeClr val="tx1"/>
                </a:solidFill>
                <a:effectLst>
                  <a:outerShdw blurRad="38100" dist="38100" dir="2700000" algn="tl">
                    <a:srgbClr val="000000">
                      <a:alpha val="43137"/>
                    </a:srgbClr>
                  </a:outerShdw>
                </a:effectLst>
              </a:rPr>
              <a:t>P.L. 90-543, Oct. 2, </a:t>
            </a:r>
            <a:r>
              <a:rPr lang="en-US" sz="2700" dirty="0" smtClean="0">
                <a:solidFill>
                  <a:schemeClr val="tx1"/>
                </a:solidFill>
                <a:effectLst>
                  <a:outerShdw blurRad="38100" dist="38100" dir="2700000" algn="tl">
                    <a:srgbClr val="000000">
                      <a:alpha val="43137"/>
                    </a:srgbClr>
                  </a:outerShdw>
                </a:effectLst>
              </a:rPr>
              <a:t>1968</a:t>
            </a:r>
            <a:endParaRPr lang="en-US" sz="270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39283" y="3733097"/>
            <a:ext cx="8599990" cy="3124903"/>
          </a:xfrm>
        </p:spPr>
        <p:txBody>
          <a:bodyPr>
            <a:noAutofit/>
          </a:bodyPr>
          <a:lstStyle/>
          <a:p>
            <a:pPr marL="0" indent="0">
              <a:buNone/>
            </a:pPr>
            <a:endParaRPr lang="en-US" sz="1000" dirty="0" smtClean="0">
              <a:solidFill>
                <a:schemeClr val="tx1"/>
              </a:solidFill>
              <a:effectLst>
                <a:outerShdw blurRad="38100" dist="38100" dir="2700000" algn="tl">
                  <a:srgbClr val="000000">
                    <a:alpha val="43137"/>
                  </a:srgbClr>
                </a:outerShdw>
              </a:effectLst>
            </a:endParaRPr>
          </a:p>
          <a:p>
            <a:pPr marL="0" indent="0">
              <a:buNone/>
            </a:pPr>
            <a:r>
              <a:rPr lang="en-US" sz="3200" dirty="0" smtClean="0">
                <a:solidFill>
                  <a:schemeClr val="tx1"/>
                </a:solidFill>
                <a:effectLst>
                  <a:outerShdw blurRad="38100" dist="38100" dir="2700000" algn="tl">
                    <a:srgbClr val="000000">
                      <a:alpha val="43137"/>
                    </a:srgbClr>
                  </a:outerShdw>
                </a:effectLst>
              </a:rPr>
              <a:t>Requires:</a:t>
            </a:r>
          </a:p>
          <a:p>
            <a:pPr lvl="1"/>
            <a:r>
              <a:rPr lang="en-US" sz="2800" dirty="0" smtClean="0">
                <a:solidFill>
                  <a:schemeClr val="tx1"/>
                </a:solidFill>
                <a:effectLst>
                  <a:outerShdw blurRad="38100" dist="38100" dir="2700000" algn="tl">
                    <a:srgbClr val="000000">
                      <a:alpha val="43137"/>
                    </a:srgbClr>
                  </a:outerShdw>
                </a:effectLst>
              </a:rPr>
              <a:t>Establishment of trail right-of-ways</a:t>
            </a:r>
          </a:p>
          <a:p>
            <a:pPr lvl="1"/>
            <a:r>
              <a:rPr lang="en-US" sz="2800" dirty="0">
                <a:solidFill>
                  <a:schemeClr val="tx1"/>
                </a:solidFill>
                <a:effectLst>
                  <a:outerShdw blurRad="38100" dist="38100" dir="2700000" algn="tl">
                    <a:srgbClr val="000000">
                      <a:alpha val="43137"/>
                    </a:srgbClr>
                  </a:outerShdw>
                </a:effectLst>
              </a:rPr>
              <a:t>N</a:t>
            </a:r>
            <a:r>
              <a:rPr lang="en-US" sz="2800" dirty="0" smtClean="0">
                <a:solidFill>
                  <a:schemeClr val="tx1"/>
                </a:solidFill>
                <a:effectLst>
                  <a:outerShdw blurRad="38100" dist="38100" dir="2700000" algn="tl">
                    <a:srgbClr val="000000">
                      <a:alpha val="43137"/>
                    </a:srgbClr>
                  </a:outerShdw>
                </a:effectLst>
              </a:rPr>
              <a:t>on-motorized (with a few exceptions)</a:t>
            </a:r>
          </a:p>
          <a:p>
            <a:pPr lvl="1"/>
            <a:r>
              <a:rPr lang="en-US" sz="2800" dirty="0" smtClean="0">
                <a:solidFill>
                  <a:schemeClr val="tx1"/>
                </a:solidFill>
                <a:effectLst>
                  <a:outerShdw blurRad="38100" dist="38100" dir="2700000" algn="tl">
                    <a:srgbClr val="000000">
                      <a:alpha val="43137"/>
                    </a:srgbClr>
                  </a:outerShdw>
                </a:effectLst>
              </a:rPr>
              <a:t>Comprehensive Plan requirement </a:t>
            </a:r>
          </a:p>
          <a:p>
            <a:pPr lvl="1"/>
            <a:r>
              <a:rPr lang="en-US" sz="2800" dirty="0" smtClean="0">
                <a:solidFill>
                  <a:schemeClr val="tx1"/>
                </a:solidFill>
                <a:effectLst>
                  <a:outerShdw blurRad="38100" dist="38100" dir="2700000" algn="tl">
                    <a:srgbClr val="000000">
                      <a:alpha val="43137"/>
                    </a:srgbClr>
                  </a:outerShdw>
                </a:effectLst>
              </a:rPr>
              <a:t>Coordination across jurisdictions</a:t>
            </a:r>
          </a:p>
          <a:p>
            <a:pPr lvl="1"/>
            <a:r>
              <a:rPr lang="en-US" sz="2800" dirty="0" smtClean="0">
                <a:solidFill>
                  <a:schemeClr val="tx1"/>
                </a:solidFill>
                <a:effectLst>
                  <a:outerShdw blurRad="38100" dist="38100" dir="2700000" algn="tl">
                    <a:srgbClr val="000000">
                      <a:alpha val="43137"/>
                    </a:srgbClr>
                  </a:outerShdw>
                </a:effectLst>
              </a:rPr>
              <a:t>Engagement of partners and volunteers</a:t>
            </a:r>
            <a:endParaRPr lang="en-US" sz="2800"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92598" y="47356"/>
            <a:ext cx="1632030" cy="461665"/>
          </a:xfrm>
          <a:prstGeom prst="rect">
            <a:avLst/>
          </a:prstGeom>
          <a:noFill/>
        </p:spPr>
        <p:txBody>
          <a:bodyPr wrap="square" rtlCol="0">
            <a:spAutoFit/>
          </a:bodyPr>
          <a:lstStyle/>
          <a:p>
            <a:r>
              <a:rPr lang="en-US" sz="2400" dirty="0" smtClean="0"/>
              <a:t>Law…</a:t>
            </a:r>
            <a:endParaRPr lang="en-US" sz="2400" dirty="0"/>
          </a:p>
        </p:txBody>
      </p:sp>
      <p:pic>
        <p:nvPicPr>
          <p:cNvPr id="5" name="Picture 4"/>
          <p:cNvPicPr>
            <a:picLocks noChangeAspect="1"/>
          </p:cNvPicPr>
          <p:nvPr/>
        </p:nvPicPr>
        <p:blipFill>
          <a:blip r:embed="rId3"/>
          <a:stretch>
            <a:fillRect/>
          </a:stretch>
        </p:blipFill>
        <p:spPr>
          <a:xfrm>
            <a:off x="2338085" y="1555999"/>
            <a:ext cx="4421527" cy="2524848"/>
          </a:xfrm>
          <a:prstGeom prst="rect">
            <a:avLst/>
          </a:prstGeom>
          <a:ln w="38100">
            <a:solidFill>
              <a:schemeClr val="tx1"/>
            </a:solidFill>
          </a:ln>
        </p:spPr>
      </p:pic>
    </p:spTree>
    <p:extLst>
      <p:ext uri="{BB962C8B-B14F-4D97-AF65-F5344CB8AC3E}">
        <p14:creationId xmlns:p14="http://schemas.microsoft.com/office/powerpoint/2010/main" val="744206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466"/>
            <a:ext cx="7886700" cy="1325563"/>
          </a:xfrm>
        </p:spPr>
        <p:txBody>
          <a:bodyPr/>
          <a:lstStyle/>
          <a:p>
            <a:pPr algn="ctr"/>
            <a:r>
              <a:rPr lang="en-US" b="1" dirty="0" smtClean="0">
                <a:solidFill>
                  <a:schemeClr val="tx1"/>
                </a:solidFill>
                <a:effectLst>
                  <a:outerShdw blurRad="38100" dist="38100" dir="2700000" algn="tl">
                    <a:srgbClr val="000000">
                      <a:alpha val="43137"/>
                    </a:srgbClr>
                  </a:outerShdw>
                </a:effectLst>
              </a:rPr>
              <a:t>Executive Order 13195</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62046" y="1367346"/>
            <a:ext cx="5764475" cy="5200722"/>
          </a:xfrm>
        </p:spPr>
        <p:txBody>
          <a:bodyPr>
            <a:normAutofit lnSpcReduction="10000"/>
          </a:bodyPr>
          <a:lstStyle/>
          <a:p>
            <a:pPr marL="0" indent="0">
              <a:buNone/>
            </a:pPr>
            <a:r>
              <a:rPr lang="en-US" sz="3200" b="1" dirty="0" smtClean="0">
                <a:solidFill>
                  <a:schemeClr val="tx1"/>
                </a:solidFill>
              </a:rPr>
              <a:t>Trails </a:t>
            </a:r>
            <a:r>
              <a:rPr lang="en-US" sz="3200" b="1" dirty="0">
                <a:solidFill>
                  <a:schemeClr val="tx1"/>
                </a:solidFill>
              </a:rPr>
              <a:t>for America in the 21st Century</a:t>
            </a:r>
            <a:r>
              <a:rPr lang="en-US" sz="3200" dirty="0">
                <a:solidFill>
                  <a:schemeClr val="tx1"/>
                </a:solidFill>
              </a:rPr>
              <a:t>, </a:t>
            </a:r>
            <a:r>
              <a:rPr lang="en-US" sz="3200" dirty="0" smtClean="0">
                <a:solidFill>
                  <a:schemeClr val="tx1"/>
                </a:solidFill>
              </a:rPr>
              <a:t>2001: </a:t>
            </a:r>
          </a:p>
          <a:p>
            <a:pPr marL="0" indent="0">
              <a:buNone/>
            </a:pPr>
            <a:endParaRPr lang="en-US" sz="1000" dirty="0" smtClean="0">
              <a:solidFill>
                <a:schemeClr val="tx1"/>
              </a:solidFill>
            </a:endParaRPr>
          </a:p>
          <a:p>
            <a:pPr lvl="1"/>
            <a:r>
              <a:rPr lang="en-US" sz="2800" dirty="0" smtClean="0">
                <a:solidFill>
                  <a:schemeClr val="tx1"/>
                </a:solidFill>
                <a:effectLst>
                  <a:outerShdw blurRad="38100" dist="38100" dir="2700000" algn="tl">
                    <a:srgbClr val="000000">
                      <a:alpha val="43137"/>
                    </a:srgbClr>
                  </a:outerShdw>
                </a:effectLst>
              </a:rPr>
              <a:t>“</a:t>
            </a:r>
            <a:r>
              <a:rPr lang="en-US" sz="2800" dirty="0">
                <a:solidFill>
                  <a:schemeClr val="tx1"/>
                </a:solidFill>
                <a:effectLst>
                  <a:outerShdw blurRad="38100" dist="38100" dir="2700000" algn="tl">
                    <a:srgbClr val="000000">
                      <a:alpha val="43137"/>
                    </a:srgbClr>
                  </a:outerShdw>
                </a:effectLst>
              </a:rPr>
              <a:t>Federal agencies will… protect, connect, promote, and assist trails of all types… </a:t>
            </a:r>
          </a:p>
          <a:p>
            <a:pPr marL="342900" lvl="1" indent="0">
              <a:buNone/>
            </a:pPr>
            <a:endParaRPr lang="en-US" sz="1300" dirty="0" smtClean="0">
              <a:solidFill>
                <a:schemeClr val="tx1"/>
              </a:solidFill>
              <a:effectLst>
                <a:outerShdw blurRad="38100" dist="38100" dir="2700000" algn="tl">
                  <a:srgbClr val="000000">
                    <a:alpha val="43137"/>
                  </a:srgbClr>
                </a:outerShdw>
              </a:effectLst>
            </a:endParaRPr>
          </a:p>
          <a:p>
            <a:pPr marL="342900" lvl="1" indent="0">
              <a:buNone/>
            </a:pPr>
            <a:endParaRPr lang="en-US" sz="1400" dirty="0" smtClean="0">
              <a:solidFill>
                <a:schemeClr val="tx1"/>
              </a:solidFill>
              <a:effectLst>
                <a:outerShdw blurRad="38100" dist="38100" dir="2700000" algn="tl">
                  <a:srgbClr val="000000">
                    <a:alpha val="43137"/>
                  </a:srgbClr>
                </a:outerShdw>
              </a:effectLst>
            </a:endParaRPr>
          </a:p>
          <a:p>
            <a:pPr lvl="1"/>
            <a:r>
              <a:rPr lang="en-US" sz="2800" dirty="0" smtClean="0">
                <a:solidFill>
                  <a:schemeClr val="tx1"/>
                </a:solidFill>
                <a:effectLst>
                  <a:outerShdw blurRad="38100" dist="38100" dir="2700000" algn="tl">
                    <a:srgbClr val="000000">
                      <a:alpha val="43137"/>
                    </a:srgbClr>
                  </a:outerShdw>
                </a:effectLst>
              </a:rPr>
              <a:t>This </a:t>
            </a:r>
            <a:r>
              <a:rPr lang="en-US" sz="2800" dirty="0">
                <a:solidFill>
                  <a:schemeClr val="tx1"/>
                </a:solidFill>
                <a:effectLst>
                  <a:outerShdw blurRad="38100" dist="38100" dir="2700000" algn="tl">
                    <a:srgbClr val="000000">
                      <a:alpha val="43137"/>
                    </a:srgbClr>
                  </a:outerShdw>
                </a:effectLst>
              </a:rPr>
              <a:t>will be accomplished by… </a:t>
            </a:r>
            <a:r>
              <a:rPr lang="en-US" sz="2800" b="1" dirty="0">
                <a:solidFill>
                  <a:schemeClr val="tx1"/>
                </a:solidFill>
                <a:effectLst>
                  <a:outerShdw blurRad="38100" dist="38100" dir="2700000" algn="tl">
                    <a:srgbClr val="000000">
                      <a:alpha val="43137"/>
                    </a:srgbClr>
                  </a:outerShdw>
                </a:effectLst>
              </a:rPr>
              <a:t>protecting the trail corridors associated with National Scenic Trails</a:t>
            </a:r>
            <a:r>
              <a:rPr lang="en-US" sz="2800" dirty="0">
                <a:solidFill>
                  <a:schemeClr val="tx1"/>
                </a:solidFill>
                <a:effectLst>
                  <a:outerShdw blurRad="38100" dist="38100" dir="2700000" algn="tl">
                    <a:srgbClr val="000000">
                      <a:alpha val="43137"/>
                    </a:srgbClr>
                  </a:outerShdw>
                </a:effectLst>
              </a:rPr>
              <a:t>… to the degrees necessary to ensure that the values for which </a:t>
            </a:r>
            <a:r>
              <a:rPr lang="en-US" sz="2800" dirty="0" smtClean="0">
                <a:solidFill>
                  <a:schemeClr val="tx1"/>
                </a:solidFill>
                <a:effectLst>
                  <a:outerShdw blurRad="38100" dist="38100" dir="2700000" algn="tl">
                    <a:srgbClr val="000000">
                      <a:alpha val="43137"/>
                    </a:srgbClr>
                  </a:outerShdw>
                </a:effectLst>
              </a:rPr>
              <a:t>each trail </a:t>
            </a:r>
            <a:r>
              <a:rPr lang="en-US" sz="2800" dirty="0">
                <a:solidFill>
                  <a:schemeClr val="tx1"/>
                </a:solidFill>
                <a:effectLst>
                  <a:outerShdw blurRad="38100" dist="38100" dir="2700000" algn="tl">
                    <a:srgbClr val="000000">
                      <a:alpha val="43137"/>
                    </a:srgbClr>
                  </a:outerShdw>
                </a:effectLst>
              </a:rPr>
              <a:t>was established remain intact.”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11433" y="1413029"/>
            <a:ext cx="2715852" cy="4879461"/>
          </a:xfrm>
          <a:prstGeom prst="rect">
            <a:avLst/>
          </a:prstGeom>
          <a:noFill/>
          <a:ln w="38100">
            <a:solidFill>
              <a:schemeClr val="tx1"/>
            </a:solidFill>
          </a:ln>
        </p:spPr>
      </p:pic>
    </p:spTree>
    <p:extLst>
      <p:ext uri="{BB962C8B-B14F-4D97-AF65-F5344CB8AC3E}">
        <p14:creationId xmlns:p14="http://schemas.microsoft.com/office/powerpoint/2010/main" val="2649290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37" y="81023"/>
            <a:ext cx="7886700" cy="1325563"/>
          </a:xfrm>
        </p:spPr>
        <p:txBody>
          <a:bodyPr/>
          <a:lstStyle/>
          <a:p>
            <a:pPr algn="ctr"/>
            <a:r>
              <a:rPr lang="en-US" b="1" dirty="0" smtClean="0">
                <a:effectLst>
                  <a:outerShdw blurRad="38100" dist="38100" dir="2700000" algn="tl">
                    <a:srgbClr val="000000">
                      <a:alpha val="43137"/>
                    </a:srgbClr>
                  </a:outerShdw>
                </a:effectLst>
              </a:rPr>
              <a:t>FSM 2350</a:t>
            </a:r>
            <a:br>
              <a:rPr lang="en-US"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(November 2009)</a:t>
            </a:r>
            <a:endParaRPr lang="en-US"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8344" y="1501534"/>
            <a:ext cx="8738886" cy="4351338"/>
          </a:xfrm>
        </p:spPr>
        <p:txBody>
          <a:bodyPr>
            <a:normAutofit/>
          </a:bodyPr>
          <a:lstStyle/>
          <a:p>
            <a:pPr marL="0" indent="0" algn="ctr">
              <a:buNone/>
            </a:pPr>
            <a:r>
              <a:rPr lang="en-US" sz="3200" b="1" dirty="0" smtClean="0">
                <a:solidFill>
                  <a:schemeClr val="tx1"/>
                </a:solidFill>
                <a:effectLst>
                  <a:outerShdw blurRad="38100" dist="38100" dir="2700000" algn="tl">
                    <a:srgbClr val="000000">
                      <a:alpha val="43137"/>
                    </a:srgbClr>
                  </a:outerShdw>
                </a:effectLst>
              </a:rPr>
              <a:t>Needs to be updated to better align with:</a:t>
            </a:r>
          </a:p>
          <a:p>
            <a:pPr marL="0" indent="0">
              <a:buNone/>
            </a:pPr>
            <a:endParaRPr lang="en-US" dirty="0">
              <a:solidFill>
                <a:schemeClr val="tx1"/>
              </a:solidFill>
            </a:endParaRPr>
          </a:p>
          <a:p>
            <a:r>
              <a:rPr lang="en-US" sz="3200" dirty="0" smtClean="0">
                <a:solidFill>
                  <a:schemeClr val="tx1"/>
                </a:solidFill>
              </a:rPr>
              <a:t>  The Planning Rule and implementing directives</a:t>
            </a:r>
          </a:p>
          <a:p>
            <a:r>
              <a:rPr lang="en-US" sz="3200" dirty="0">
                <a:solidFill>
                  <a:schemeClr val="tx1"/>
                </a:solidFill>
              </a:rPr>
              <a:t> </a:t>
            </a:r>
            <a:r>
              <a:rPr lang="en-US" sz="3200" dirty="0" smtClean="0">
                <a:solidFill>
                  <a:schemeClr val="tx1"/>
                </a:solidFill>
              </a:rPr>
              <a:t> The Trail Stewardship Act </a:t>
            </a:r>
          </a:p>
          <a:p>
            <a:r>
              <a:rPr lang="en-US" sz="3200" dirty="0">
                <a:solidFill>
                  <a:schemeClr val="tx1"/>
                </a:solidFill>
              </a:rPr>
              <a:t> </a:t>
            </a:r>
            <a:r>
              <a:rPr lang="en-US" sz="3200" dirty="0" smtClean="0">
                <a:solidFill>
                  <a:schemeClr val="tx1"/>
                </a:solidFill>
              </a:rPr>
              <a:t> The National Strategy for a Sustainable Trail    </a:t>
            </a:r>
          </a:p>
          <a:p>
            <a:pPr marL="0" indent="0">
              <a:buNone/>
            </a:pPr>
            <a:r>
              <a:rPr lang="en-US" sz="3200" dirty="0">
                <a:solidFill>
                  <a:schemeClr val="tx1"/>
                </a:solidFill>
              </a:rPr>
              <a:t> </a:t>
            </a:r>
            <a:r>
              <a:rPr lang="en-US" sz="3200" dirty="0" smtClean="0">
                <a:solidFill>
                  <a:schemeClr val="tx1"/>
                </a:solidFill>
              </a:rPr>
              <a:t>   System</a:t>
            </a:r>
          </a:p>
          <a:p>
            <a:r>
              <a:rPr lang="en-US" sz="3200" dirty="0" smtClean="0">
                <a:solidFill>
                  <a:schemeClr val="tx1"/>
                </a:solidFill>
              </a:rPr>
              <a:t>  The National Trails System Interagency MOU </a:t>
            </a:r>
          </a:p>
          <a:p>
            <a:endParaRPr lang="en-US" dirty="0"/>
          </a:p>
        </p:txBody>
      </p:sp>
    </p:spTree>
    <p:extLst>
      <p:ext uri="{BB962C8B-B14F-4D97-AF65-F5344CB8AC3E}">
        <p14:creationId xmlns:p14="http://schemas.microsoft.com/office/powerpoint/2010/main" val="260975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91" y="-144160"/>
            <a:ext cx="7886700" cy="1325563"/>
          </a:xfrm>
        </p:spPr>
        <p:txBody>
          <a:bodyPr/>
          <a:lstStyle/>
          <a:p>
            <a:pPr algn="ctr"/>
            <a:r>
              <a:rPr lang="en-US" b="1" dirty="0" smtClean="0">
                <a:solidFill>
                  <a:schemeClr val="accent6"/>
                </a:solidFill>
                <a:effectLst>
                  <a:outerShdw blurRad="38100" dist="38100" dir="2700000" algn="tl">
                    <a:srgbClr val="000000">
                      <a:alpha val="43137"/>
                    </a:srgbClr>
                  </a:outerShdw>
                </a:effectLst>
              </a:rPr>
              <a:t>Comprehensive Trail Plans</a:t>
            </a:r>
            <a:endParaRPr lang="en-US"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1494" y="949124"/>
            <a:ext cx="8723694" cy="5335929"/>
          </a:xfrm>
        </p:spPr>
        <p:txBody>
          <a:bodyPr>
            <a:normAutofit/>
          </a:bodyPr>
          <a:lstStyle/>
          <a:p>
            <a:pPr marL="0" indent="0" algn="ctr">
              <a:buNone/>
            </a:pPr>
            <a:r>
              <a:rPr lang="en-US" sz="2800" dirty="0" smtClean="0">
                <a:solidFill>
                  <a:schemeClr val="tx1"/>
                </a:solidFill>
                <a:effectLst>
                  <a:outerShdw blurRad="38100" dist="38100" dir="2700000" algn="tl">
                    <a:srgbClr val="000000">
                      <a:alpha val="43137"/>
                    </a:srgbClr>
                  </a:outerShdw>
                </a:effectLst>
              </a:rPr>
              <a:t>Are for the acquisition, management, development and use of the trail including:</a:t>
            </a:r>
          </a:p>
          <a:p>
            <a:pPr marL="0" indent="0">
              <a:buNone/>
            </a:pPr>
            <a:endParaRPr lang="en-US" sz="1000" dirty="0" smtClean="0">
              <a:solidFill>
                <a:schemeClr val="tx1"/>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Objectives and practices </a:t>
            </a:r>
            <a:r>
              <a:rPr lang="en-US" dirty="0" smtClean="0">
                <a:solidFill>
                  <a:schemeClr val="tx1"/>
                </a:solidFill>
                <a:effectLst>
                  <a:outerShdw blurRad="38100" dist="38100" dir="2700000" algn="tl">
                    <a:srgbClr val="000000">
                      <a:alpha val="43137"/>
                    </a:srgbClr>
                  </a:outerShdw>
                </a:effectLst>
              </a:rPr>
              <a:t>to be observed in the management of the trail, including the identification of all significant natural, historical and cultural resources to be preserved.</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Agreements</a:t>
            </a:r>
            <a:r>
              <a:rPr lang="en-US" dirty="0" smtClean="0">
                <a:solidFill>
                  <a:schemeClr val="tx1"/>
                </a:solidFill>
                <a:effectLst>
                  <a:outerShdw blurRad="38100" dist="38100" dir="2700000" algn="tl">
                    <a:srgbClr val="000000">
                      <a:alpha val="43137"/>
                    </a:srgbClr>
                  </a:outerShdw>
                </a:effectLst>
              </a:rPr>
              <a:t> to be consummated with other entities, and</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dirty="0" smtClean="0">
                <a:solidFill>
                  <a:schemeClr val="tx1"/>
                </a:solidFill>
                <a:effectLst>
                  <a:outerShdw blurRad="38100" dist="38100" dir="2700000" algn="tl">
                    <a:srgbClr val="000000">
                      <a:alpha val="43137"/>
                    </a:srgbClr>
                  </a:outerShdw>
                </a:effectLst>
              </a:rPr>
              <a:t>An identified </a:t>
            </a:r>
            <a:r>
              <a:rPr lang="en-US" dirty="0" smtClean="0">
                <a:solidFill>
                  <a:srgbClr val="FFC000"/>
                </a:solidFill>
                <a:effectLst>
                  <a:outerShdw blurRad="38100" dist="38100" dir="2700000" algn="tl">
                    <a:srgbClr val="000000">
                      <a:alpha val="43137"/>
                    </a:srgbClr>
                  </a:outerShdw>
                </a:effectLst>
              </a:rPr>
              <a:t>carrying capacity </a:t>
            </a:r>
            <a:r>
              <a:rPr lang="en-US" dirty="0" smtClean="0">
                <a:solidFill>
                  <a:schemeClr val="tx1"/>
                </a:solidFill>
                <a:effectLst>
                  <a:outerShdw blurRad="38100" dist="38100" dir="2700000" algn="tl">
                    <a:srgbClr val="000000">
                      <a:alpha val="43137"/>
                    </a:srgbClr>
                  </a:outerShdw>
                </a:effectLst>
              </a:rPr>
              <a:t>of the trail and plan for its implementation.</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dirty="0" smtClean="0">
                <a:solidFill>
                  <a:srgbClr val="FFC000"/>
                </a:solidFill>
                <a:effectLst>
                  <a:outerShdw blurRad="38100" dist="38100" dir="2700000" algn="tl">
                    <a:srgbClr val="000000">
                      <a:alpha val="43137"/>
                    </a:srgbClr>
                  </a:outerShdw>
                </a:effectLst>
              </a:rPr>
              <a:t>Acquisition/protection plan </a:t>
            </a:r>
            <a:r>
              <a:rPr lang="en-US" dirty="0" smtClean="0">
                <a:solidFill>
                  <a:schemeClr val="tx1"/>
                </a:solidFill>
                <a:effectLst>
                  <a:outerShdw blurRad="38100" dist="38100" dir="2700000" algn="tl">
                    <a:srgbClr val="000000">
                      <a:alpha val="43137"/>
                    </a:srgbClr>
                  </a:outerShdw>
                </a:effectLst>
              </a:rPr>
              <a:t>for lands to be acquired</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dirty="0" smtClean="0">
                <a:solidFill>
                  <a:schemeClr val="tx1"/>
                </a:solidFill>
                <a:effectLst>
                  <a:outerShdw blurRad="38100" dist="38100" dir="2700000" algn="tl">
                    <a:srgbClr val="000000">
                      <a:alpha val="43137"/>
                    </a:srgbClr>
                  </a:outerShdw>
                </a:effectLst>
              </a:rPr>
              <a:t>General and site specific </a:t>
            </a:r>
            <a:r>
              <a:rPr lang="en-US" dirty="0" smtClean="0">
                <a:solidFill>
                  <a:srgbClr val="FFC000"/>
                </a:solidFill>
                <a:effectLst>
                  <a:outerShdw blurRad="38100" dist="38100" dir="2700000" algn="tl">
                    <a:srgbClr val="000000">
                      <a:alpha val="43137"/>
                    </a:srgbClr>
                  </a:outerShdw>
                </a:effectLst>
              </a:rPr>
              <a:t>development plans </a:t>
            </a:r>
            <a:r>
              <a:rPr lang="en-US" dirty="0" smtClean="0">
                <a:solidFill>
                  <a:schemeClr val="tx1"/>
                </a:solidFill>
                <a:effectLst>
                  <a:outerShdw blurRad="38100" dist="38100" dir="2700000" algn="tl">
                    <a:srgbClr val="000000">
                      <a:alpha val="43137"/>
                    </a:srgbClr>
                  </a:outerShdw>
                </a:effectLst>
              </a:rPr>
              <a:t>(including costs).</a:t>
            </a:r>
          </a:p>
          <a:p>
            <a:endParaRPr lang="en-US" dirty="0"/>
          </a:p>
        </p:txBody>
      </p:sp>
    </p:spTree>
    <p:extLst>
      <p:ext uri="{BB962C8B-B14F-4D97-AF65-F5344CB8AC3E}">
        <p14:creationId xmlns:p14="http://schemas.microsoft.com/office/powerpoint/2010/main" val="3377044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rved Left Arrow 13"/>
          <p:cNvSpPr/>
          <p:nvPr/>
        </p:nvSpPr>
        <p:spPr>
          <a:xfrm rot="2757501">
            <a:off x="6469763" y="4959975"/>
            <a:ext cx="894721" cy="1823250"/>
          </a:xfrm>
          <a:prstGeom prst="curved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urved Right Arrow 20"/>
          <p:cNvSpPr/>
          <p:nvPr/>
        </p:nvSpPr>
        <p:spPr>
          <a:xfrm rot="19075671">
            <a:off x="2079380" y="4993708"/>
            <a:ext cx="862330" cy="1808393"/>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648453" y="5955317"/>
            <a:ext cx="2234140" cy="369332"/>
          </a:xfrm>
          <a:prstGeom prst="rect">
            <a:avLst/>
          </a:prstGeom>
          <a:solidFill>
            <a:schemeClr val="accent6"/>
          </a:solidFill>
          <a:ln>
            <a:solidFill>
              <a:schemeClr val="tx1"/>
            </a:solidFill>
          </a:ln>
        </p:spPr>
        <p:txBody>
          <a:bodyPr wrap="square" rtlCol="0">
            <a:spAutoFit/>
          </a:bodyPr>
          <a:lstStyle/>
          <a:p>
            <a:pPr algn="ctr"/>
            <a:r>
              <a:rPr lang="en-US" b="1" dirty="0" smtClean="0">
                <a:solidFill>
                  <a:prstClr val="black"/>
                </a:solidFill>
              </a:rPr>
              <a:t>Project Plans</a:t>
            </a:r>
            <a:endParaRPr lang="en-US" b="1" dirty="0">
              <a:solidFill>
                <a:prstClr val="black"/>
              </a:solidFill>
            </a:endParaRPr>
          </a:p>
        </p:txBody>
      </p:sp>
      <p:sp>
        <p:nvSpPr>
          <p:cNvPr id="9" name="TextBox 8"/>
          <p:cNvSpPr txBox="1"/>
          <p:nvPr/>
        </p:nvSpPr>
        <p:spPr>
          <a:xfrm>
            <a:off x="1389530" y="4826496"/>
            <a:ext cx="1524000" cy="923330"/>
          </a:xfrm>
          <a:prstGeom prst="rect">
            <a:avLst/>
          </a:prstGeom>
          <a:solidFill>
            <a:schemeClr val="accent6"/>
          </a:solidFill>
          <a:ln>
            <a:solidFill>
              <a:schemeClr val="tx1"/>
            </a:solidFill>
          </a:ln>
        </p:spPr>
        <p:txBody>
          <a:bodyPr wrap="square" rtlCol="0">
            <a:spAutoFit/>
          </a:bodyPr>
          <a:lstStyle/>
          <a:p>
            <a:pPr algn="ctr"/>
            <a:r>
              <a:rPr lang="en-US" b="1" dirty="0" smtClean="0">
                <a:solidFill>
                  <a:prstClr val="black"/>
                </a:solidFill>
              </a:rPr>
              <a:t>Land Management Plans</a:t>
            </a:r>
            <a:endParaRPr lang="en-US" b="1" dirty="0">
              <a:solidFill>
                <a:prstClr val="black"/>
              </a:solidFill>
            </a:endParaRPr>
          </a:p>
        </p:txBody>
      </p:sp>
      <p:cxnSp>
        <p:nvCxnSpPr>
          <p:cNvPr id="36" name="Straight Connector 35"/>
          <p:cNvCxnSpPr>
            <a:stCxn id="9" idx="3"/>
          </p:cNvCxnSpPr>
          <p:nvPr/>
        </p:nvCxnSpPr>
        <p:spPr>
          <a:xfrm>
            <a:off x="2913530" y="5288161"/>
            <a:ext cx="1045880" cy="0"/>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8" idx="3"/>
          </p:cNvCxnSpPr>
          <p:nvPr/>
        </p:nvCxnSpPr>
        <p:spPr>
          <a:xfrm>
            <a:off x="5603774" y="5247546"/>
            <a:ext cx="713991" cy="0"/>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83516" y="5062880"/>
            <a:ext cx="1820258" cy="369332"/>
          </a:xfrm>
          <a:prstGeom prst="rect">
            <a:avLst/>
          </a:prstGeom>
          <a:solidFill>
            <a:schemeClr val="tx2">
              <a:lumMod val="50000"/>
            </a:schemeClr>
          </a:solidFill>
          <a:ln>
            <a:solidFill>
              <a:schemeClr val="tx1"/>
            </a:solidFill>
          </a:ln>
        </p:spPr>
        <p:txBody>
          <a:bodyPr wrap="square" rtlCol="0">
            <a:spAutoFit/>
          </a:bodyPr>
          <a:lstStyle/>
          <a:p>
            <a:pPr algn="ctr"/>
            <a:r>
              <a:rPr lang="en-US" dirty="0" smtClean="0">
                <a:solidFill>
                  <a:prstClr val="white"/>
                </a:solidFill>
                <a:effectLst>
                  <a:outerShdw blurRad="38100" dist="38100" dir="2700000" algn="tl">
                    <a:srgbClr val="000000">
                      <a:alpha val="43137"/>
                    </a:srgbClr>
                  </a:outerShdw>
                </a:effectLst>
              </a:rPr>
              <a:t>Compatibility</a:t>
            </a:r>
            <a:endParaRPr lang="en-US"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6116424" y="4815341"/>
            <a:ext cx="2287885" cy="646331"/>
          </a:xfrm>
          <a:prstGeom prst="rect">
            <a:avLst/>
          </a:prstGeom>
          <a:solidFill>
            <a:schemeClr val="accent6"/>
          </a:solidFill>
          <a:ln>
            <a:solidFill>
              <a:schemeClr val="tx1"/>
            </a:solidFill>
          </a:ln>
        </p:spPr>
        <p:txBody>
          <a:bodyPr wrap="square" rtlCol="0">
            <a:spAutoFit/>
          </a:bodyPr>
          <a:lstStyle/>
          <a:p>
            <a:pPr algn="ctr"/>
            <a:r>
              <a:rPr lang="en-US" b="1" dirty="0" smtClean="0">
                <a:solidFill>
                  <a:prstClr val="black"/>
                </a:solidFill>
              </a:rPr>
              <a:t>Comprehensive Trail Plans</a:t>
            </a:r>
            <a:endParaRPr lang="en-US" b="1" dirty="0">
              <a:solidFill>
                <a:prstClr val="black"/>
              </a:solidFill>
            </a:endParaRPr>
          </a:p>
        </p:txBody>
      </p:sp>
      <p:sp>
        <p:nvSpPr>
          <p:cNvPr id="2" name="Rectangle 1"/>
          <p:cNvSpPr/>
          <p:nvPr/>
        </p:nvSpPr>
        <p:spPr>
          <a:xfrm>
            <a:off x="224962" y="562601"/>
            <a:ext cx="8588415" cy="1200329"/>
          </a:xfrm>
          <a:prstGeom prst="rect">
            <a:avLst/>
          </a:prstGeom>
        </p:spPr>
        <p:txBody>
          <a:bodyPr wrap="square">
            <a:spAutoFit/>
          </a:bodyPr>
          <a:lstStyle/>
          <a:p>
            <a:pPr algn="ctr"/>
            <a:r>
              <a:rPr lang="en-US" sz="4000" b="1" dirty="0">
                <a:solidFill>
                  <a:schemeClr val="accent6"/>
                </a:solidFill>
                <a:effectLst>
                  <a:outerShdw blurRad="38100" dist="38100" dir="2700000" algn="tl">
                    <a:srgbClr val="000000">
                      <a:alpha val="43137"/>
                    </a:srgbClr>
                  </a:outerShdw>
                </a:effectLst>
              </a:rPr>
              <a:t>Project Plans</a:t>
            </a:r>
            <a:r>
              <a:rPr lang="en-US" sz="4000" dirty="0"/>
              <a:t/>
            </a:r>
            <a:br>
              <a:rPr lang="en-US" sz="4000" dirty="0"/>
            </a:br>
            <a:r>
              <a:rPr lang="en-US" sz="3200" dirty="0" smtClean="0">
                <a:effectLst>
                  <a:outerShdw blurRad="38100" dist="38100" dir="2700000" algn="tl">
                    <a:srgbClr val="000000">
                      <a:alpha val="43137"/>
                    </a:srgbClr>
                  </a:outerShdw>
                </a:effectLst>
              </a:rPr>
              <a:t>Support and implement LMP </a:t>
            </a:r>
            <a:r>
              <a:rPr lang="en-US" sz="3200" dirty="0">
                <a:effectLst>
                  <a:outerShdw blurRad="38100" dist="38100" dir="2700000" algn="tl">
                    <a:srgbClr val="000000">
                      <a:alpha val="43137"/>
                    </a:srgbClr>
                  </a:outerShdw>
                </a:effectLst>
              </a:rPr>
              <a:t>and </a:t>
            </a:r>
            <a:r>
              <a:rPr lang="en-US" sz="3200" dirty="0" smtClean="0">
                <a:effectLst>
                  <a:outerShdw blurRad="38100" dist="38100" dir="2700000" algn="tl">
                    <a:srgbClr val="000000">
                      <a:alpha val="43137"/>
                    </a:srgbClr>
                  </a:outerShdw>
                </a:effectLst>
              </a:rPr>
              <a:t>CP direction</a:t>
            </a:r>
            <a:endParaRPr lang="en-US" sz="3200" dirty="0"/>
          </a:p>
        </p:txBody>
      </p:sp>
      <p:sp>
        <p:nvSpPr>
          <p:cNvPr id="3" name="Rectangle 2"/>
          <p:cNvSpPr/>
          <p:nvPr/>
        </p:nvSpPr>
        <p:spPr>
          <a:xfrm>
            <a:off x="266218" y="2503417"/>
            <a:ext cx="8505904" cy="1877437"/>
          </a:xfrm>
          <a:prstGeom prst="rect">
            <a:avLst/>
          </a:prstGeom>
        </p:spPr>
        <p:txBody>
          <a:bodyPr wrap="square">
            <a:spAutoFit/>
          </a:bodyPr>
          <a:lstStyle/>
          <a:p>
            <a:r>
              <a:rPr lang="en-US" sz="3200" dirty="0" smtClean="0">
                <a:effectLst>
                  <a:outerShdw blurRad="38100" dist="38100" dir="2700000" algn="tl">
                    <a:srgbClr val="000000">
                      <a:alpha val="43137"/>
                    </a:srgbClr>
                  </a:outerShdw>
                </a:effectLst>
              </a:rPr>
              <a:t>Example Project Plans: </a:t>
            </a:r>
            <a:endParaRPr lang="en-US" sz="3200" dirty="0">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2800" dirty="0">
                <a:effectLst>
                  <a:outerShdw blurRad="38100" dist="38100" dir="2700000" algn="tl">
                    <a:srgbClr val="000000">
                      <a:alpha val="43137"/>
                    </a:srgbClr>
                  </a:outerShdw>
                </a:effectLst>
              </a:rPr>
              <a:t>Realign a section of </a:t>
            </a:r>
            <a:r>
              <a:rPr lang="en-US" sz="2800" dirty="0" smtClean="0">
                <a:effectLst>
                  <a:outerShdw blurRad="38100" dist="38100" dir="2700000" algn="tl">
                    <a:srgbClr val="000000">
                      <a:alpha val="43137"/>
                    </a:srgbClr>
                  </a:outerShdw>
                </a:effectLst>
              </a:rPr>
              <a:t>trail to reduce resource impacts</a:t>
            </a:r>
          </a:p>
          <a:p>
            <a:pPr marL="457200" indent="-457200">
              <a:buFont typeface="Wingdings" panose="05000000000000000000" pitchFamily="2" charset="2"/>
              <a:buChar char="Ø"/>
            </a:pPr>
            <a:r>
              <a:rPr lang="en-US" sz="2800" dirty="0" smtClean="0">
                <a:effectLst>
                  <a:outerShdw blurRad="38100" dist="38100" dir="2700000" algn="tl">
                    <a:srgbClr val="000000">
                      <a:alpha val="43137"/>
                    </a:srgbClr>
                  </a:outerShdw>
                </a:effectLst>
              </a:rPr>
              <a:t>Construction of </a:t>
            </a:r>
            <a:r>
              <a:rPr lang="en-US" sz="2800" dirty="0">
                <a:effectLst>
                  <a:outerShdw blurRad="38100" dist="38100" dir="2700000" algn="tl">
                    <a:srgbClr val="000000">
                      <a:alpha val="43137"/>
                    </a:srgbClr>
                  </a:outerShdw>
                </a:effectLst>
              </a:rPr>
              <a:t>a new parking </a:t>
            </a:r>
            <a:r>
              <a:rPr lang="en-US" sz="2800" dirty="0" smtClean="0">
                <a:effectLst>
                  <a:outerShdw blurRad="38100" dist="38100" dir="2700000" algn="tl">
                    <a:srgbClr val="000000">
                      <a:alpha val="43137"/>
                    </a:srgbClr>
                  </a:outerShdw>
                </a:effectLst>
              </a:rPr>
              <a:t>area to improve access</a:t>
            </a:r>
          </a:p>
          <a:p>
            <a:pPr marL="457200" indent="-457200">
              <a:buFont typeface="Wingdings" panose="05000000000000000000" pitchFamily="2" charset="2"/>
              <a:buChar char="Ø"/>
            </a:pPr>
            <a:r>
              <a:rPr lang="en-US" sz="2800" dirty="0" smtClean="0">
                <a:effectLst>
                  <a:outerShdw blurRad="38100" dist="38100" dir="2700000" algn="tl">
                    <a:srgbClr val="000000">
                      <a:alpha val="43137"/>
                    </a:srgbClr>
                  </a:outerShdw>
                </a:effectLst>
              </a:rPr>
              <a:t>Treat </a:t>
            </a:r>
            <a:r>
              <a:rPr lang="en-US" sz="2800" dirty="0">
                <a:effectLst>
                  <a:outerShdw blurRad="38100" dist="38100" dir="2700000" algn="tl">
                    <a:srgbClr val="000000">
                      <a:alpha val="43137"/>
                    </a:srgbClr>
                  </a:outerShdw>
                </a:effectLst>
              </a:rPr>
              <a:t>vegetation to enhance views</a:t>
            </a:r>
          </a:p>
        </p:txBody>
      </p:sp>
      <p:sp>
        <p:nvSpPr>
          <p:cNvPr id="12" name="TextBox 11"/>
          <p:cNvSpPr txBox="1"/>
          <p:nvPr/>
        </p:nvSpPr>
        <p:spPr>
          <a:xfrm>
            <a:off x="0" y="0"/>
            <a:ext cx="2924198" cy="461665"/>
          </a:xfrm>
          <a:prstGeom prst="rect">
            <a:avLst/>
          </a:prstGeom>
          <a:noFill/>
        </p:spPr>
        <p:txBody>
          <a:bodyPr wrap="none" rtlCol="0">
            <a:spAutoFit/>
          </a:bodyPr>
          <a:lstStyle/>
          <a:p>
            <a:r>
              <a:rPr lang="en-US" sz="2400" i="1" dirty="0" smtClean="0">
                <a:effectLst>
                  <a:outerShdw blurRad="38100" dist="38100" dir="2700000" algn="tl">
                    <a:srgbClr val="000000">
                      <a:alpha val="43137"/>
                    </a:srgbClr>
                  </a:outerShdw>
                </a:effectLst>
              </a:rPr>
              <a:t>The last type of plan…</a:t>
            </a: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671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0"/>
            <a:ext cx="8715736" cy="1459523"/>
          </a:xfrm>
        </p:spPr>
        <p:txBody>
          <a:bodyPr>
            <a:normAutofit/>
          </a:bodyPr>
          <a:lstStyle/>
          <a:p>
            <a:pPr algn="ctr"/>
            <a:r>
              <a:rPr lang="en-US" b="1" dirty="0" smtClean="0">
                <a:solidFill>
                  <a:srgbClr val="FFC000"/>
                </a:solidFill>
                <a:effectLst>
                  <a:outerShdw blurRad="38100" dist="38100" dir="2700000" algn="tl">
                    <a:srgbClr val="000000">
                      <a:alpha val="43137"/>
                    </a:srgbClr>
                  </a:outerShdw>
                </a:effectLst>
              </a:rPr>
              <a:t>WHAT </a:t>
            </a:r>
            <a:r>
              <a:rPr lang="en-US" b="1" dirty="0" smtClean="0">
                <a:solidFill>
                  <a:schemeClr val="tx1"/>
                </a:solidFill>
                <a:effectLst>
                  <a:outerShdw blurRad="38100" dist="38100" dir="2700000" algn="tl">
                    <a:srgbClr val="000000">
                      <a:alpha val="43137"/>
                    </a:srgbClr>
                  </a:outerShdw>
                </a:effectLst>
              </a:rPr>
              <a:t>are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National Scenic &amp; Historic Trails?</a:t>
            </a:r>
            <a:endParaRPr lang="en-US" dirty="0">
              <a:solidFill>
                <a:schemeClr val="tx1"/>
              </a:solidFill>
            </a:endParaRPr>
          </a:p>
        </p:txBody>
      </p:sp>
      <p:sp>
        <p:nvSpPr>
          <p:cNvPr id="3" name="Content Placeholder 2"/>
          <p:cNvSpPr>
            <a:spLocks noGrp="1"/>
          </p:cNvSpPr>
          <p:nvPr>
            <p:ph idx="1"/>
          </p:nvPr>
        </p:nvSpPr>
        <p:spPr>
          <a:xfrm>
            <a:off x="141456" y="2382716"/>
            <a:ext cx="8771050" cy="3245584"/>
          </a:xfrm>
        </p:spPr>
        <p:txBody>
          <a:bodyPr>
            <a:normAutofit/>
          </a:bodyPr>
          <a:lstStyle/>
          <a:p>
            <a:pPr lvl="1"/>
            <a:r>
              <a:rPr lang="en-US" sz="3000" dirty="0" smtClean="0">
                <a:solidFill>
                  <a:schemeClr val="tx1"/>
                </a:solidFill>
                <a:effectLst>
                  <a:outerShdw blurRad="38100" dist="38100" dir="2700000" algn="tl">
                    <a:srgbClr val="000000">
                      <a:alpha val="43137"/>
                    </a:srgbClr>
                  </a:outerShdw>
                </a:effectLst>
              </a:rPr>
              <a:t>National </a:t>
            </a:r>
            <a:r>
              <a:rPr lang="en-US" sz="3000" dirty="0">
                <a:solidFill>
                  <a:schemeClr val="tx1"/>
                </a:solidFill>
                <a:effectLst>
                  <a:outerShdw blurRad="38100" dist="38100" dir="2700000" algn="tl">
                    <a:srgbClr val="000000">
                      <a:alpha val="43137"/>
                    </a:srgbClr>
                  </a:outerShdw>
                </a:effectLst>
              </a:rPr>
              <a:t>Scenic Trails (NSTs) </a:t>
            </a:r>
            <a:r>
              <a:rPr lang="en-US" sz="3000" dirty="0" smtClean="0">
                <a:solidFill>
                  <a:schemeClr val="tx1"/>
                </a:solidFill>
                <a:effectLst>
                  <a:outerShdw blurRad="38100" dist="38100" dir="2700000" algn="tl">
                    <a:srgbClr val="000000">
                      <a:alpha val="43137"/>
                    </a:srgbClr>
                  </a:outerShdw>
                </a:effectLst>
              </a:rPr>
              <a:t>: </a:t>
            </a:r>
            <a:r>
              <a:rPr lang="en-US" sz="3000" dirty="0" smtClean="0">
                <a:solidFill>
                  <a:srgbClr val="FFC000"/>
                </a:solidFill>
                <a:effectLst>
                  <a:outerShdw blurRad="38100" dist="38100" dir="2700000" algn="tl">
                    <a:srgbClr val="000000">
                      <a:alpha val="43137"/>
                    </a:srgbClr>
                  </a:outerShdw>
                </a:effectLst>
              </a:rPr>
              <a:t>long-distance </a:t>
            </a:r>
            <a:r>
              <a:rPr lang="en-US" sz="3000" dirty="0">
                <a:solidFill>
                  <a:srgbClr val="FFC000"/>
                </a:solidFill>
                <a:effectLst>
                  <a:outerShdw blurRad="38100" dist="38100" dir="2700000" algn="tl">
                    <a:srgbClr val="000000">
                      <a:alpha val="43137"/>
                    </a:srgbClr>
                  </a:outerShdw>
                </a:effectLst>
              </a:rPr>
              <a:t>trails </a:t>
            </a:r>
            <a:r>
              <a:rPr lang="en-US" sz="3000" dirty="0">
                <a:solidFill>
                  <a:schemeClr val="tx1"/>
                </a:solidFill>
                <a:effectLst>
                  <a:outerShdw blurRad="38100" dist="38100" dir="2700000" algn="tl">
                    <a:srgbClr val="000000">
                      <a:alpha val="43137"/>
                    </a:srgbClr>
                  </a:outerShdw>
                </a:effectLst>
              </a:rPr>
              <a:t>that provide unique opportunities to </a:t>
            </a:r>
            <a:r>
              <a:rPr lang="en-US" sz="3000" dirty="0" smtClean="0">
                <a:solidFill>
                  <a:schemeClr val="tx1"/>
                </a:solidFill>
                <a:effectLst>
                  <a:outerShdw blurRad="38100" dist="38100" dir="2700000" algn="tl">
                    <a:srgbClr val="000000">
                      <a:alpha val="43137"/>
                    </a:srgbClr>
                  </a:outerShdw>
                </a:effectLst>
              </a:rPr>
              <a:t>hike or ride through </a:t>
            </a:r>
            <a:r>
              <a:rPr lang="en-US" sz="3000" dirty="0">
                <a:solidFill>
                  <a:schemeClr val="tx1"/>
                </a:solidFill>
                <a:effectLst>
                  <a:outerShdw blurRad="38100" dist="38100" dir="2700000" algn="tl">
                    <a:srgbClr val="000000">
                      <a:alpha val="43137"/>
                    </a:srgbClr>
                  </a:outerShdw>
                </a:effectLst>
              </a:rPr>
              <a:t>areas of </a:t>
            </a:r>
            <a:r>
              <a:rPr lang="en-US" sz="3000" dirty="0">
                <a:solidFill>
                  <a:srgbClr val="FFC000"/>
                </a:solidFill>
                <a:effectLst>
                  <a:outerShdw blurRad="38100" dist="38100" dir="2700000" algn="tl">
                    <a:srgbClr val="000000">
                      <a:alpha val="43137"/>
                    </a:srgbClr>
                  </a:outerShdw>
                </a:effectLst>
              </a:rPr>
              <a:t>outstanding scenic </a:t>
            </a:r>
            <a:r>
              <a:rPr lang="en-US" sz="3000" dirty="0" smtClean="0">
                <a:solidFill>
                  <a:srgbClr val="FFC000"/>
                </a:solidFill>
                <a:effectLst>
                  <a:outerShdw blurRad="38100" dist="38100" dir="2700000" algn="tl">
                    <a:srgbClr val="000000">
                      <a:alpha val="43137"/>
                    </a:srgbClr>
                  </a:outerShdw>
                </a:effectLst>
              </a:rPr>
              <a:t>beauty</a:t>
            </a:r>
            <a:r>
              <a:rPr lang="en-US" sz="3000" dirty="0" smtClean="0">
                <a:solidFill>
                  <a:schemeClr val="tx1"/>
                </a:solidFill>
                <a:effectLst>
                  <a:outerShdw blurRad="38100" dist="38100" dir="2700000" algn="tl">
                    <a:srgbClr val="000000">
                      <a:alpha val="43137"/>
                    </a:srgbClr>
                  </a:outerShdw>
                </a:effectLst>
              </a:rPr>
              <a:t>.</a:t>
            </a:r>
          </a:p>
          <a:p>
            <a:pPr marL="342900" lvl="1" indent="0">
              <a:buNone/>
            </a:pPr>
            <a:endParaRPr lang="en-US" sz="3000" dirty="0" smtClean="0">
              <a:solidFill>
                <a:schemeClr val="tx1"/>
              </a:solidFill>
              <a:effectLst>
                <a:outerShdw blurRad="38100" dist="38100" dir="2700000" algn="tl">
                  <a:srgbClr val="000000">
                    <a:alpha val="43137"/>
                  </a:srgbClr>
                </a:outerShdw>
              </a:effectLst>
            </a:endParaRPr>
          </a:p>
          <a:p>
            <a:pPr lvl="1"/>
            <a:r>
              <a:rPr lang="en-US" sz="3000" dirty="0" smtClean="0">
                <a:solidFill>
                  <a:schemeClr val="tx1"/>
                </a:solidFill>
                <a:effectLst>
                  <a:outerShdw blurRad="38100" dist="38100" dir="2700000" algn="tl">
                    <a:srgbClr val="000000">
                      <a:alpha val="43137"/>
                    </a:srgbClr>
                  </a:outerShdw>
                </a:effectLst>
              </a:rPr>
              <a:t>National </a:t>
            </a:r>
            <a:r>
              <a:rPr lang="en-US" sz="3000" dirty="0">
                <a:solidFill>
                  <a:schemeClr val="tx1"/>
                </a:solidFill>
                <a:effectLst>
                  <a:outerShdw blurRad="38100" dist="38100" dir="2700000" algn="tl">
                    <a:srgbClr val="000000">
                      <a:alpha val="43137"/>
                    </a:srgbClr>
                  </a:outerShdw>
                </a:effectLst>
              </a:rPr>
              <a:t>H</a:t>
            </a:r>
            <a:r>
              <a:rPr lang="en-US" sz="3000" dirty="0" smtClean="0">
                <a:solidFill>
                  <a:schemeClr val="tx1"/>
                </a:solidFill>
                <a:effectLst>
                  <a:outerShdw blurRad="38100" dist="38100" dir="2700000" algn="tl">
                    <a:srgbClr val="000000">
                      <a:alpha val="43137"/>
                    </a:srgbClr>
                  </a:outerShdw>
                </a:effectLst>
              </a:rPr>
              <a:t>istoric Trails: </a:t>
            </a:r>
            <a:r>
              <a:rPr lang="en-US" sz="3000" dirty="0" smtClean="0">
                <a:solidFill>
                  <a:srgbClr val="FFC000"/>
                </a:solidFill>
                <a:effectLst>
                  <a:outerShdw blurRad="38100" dist="38100" dir="2700000" algn="tl">
                    <a:srgbClr val="000000">
                      <a:alpha val="43137"/>
                    </a:srgbClr>
                  </a:outerShdw>
                </a:effectLst>
              </a:rPr>
              <a:t>long-distance trails </a:t>
            </a:r>
            <a:r>
              <a:rPr lang="en-US" sz="3000" dirty="0" smtClean="0">
                <a:solidFill>
                  <a:schemeClr val="tx1"/>
                </a:solidFill>
                <a:effectLst>
                  <a:outerShdw blurRad="38100" dist="38100" dir="2700000" algn="tl">
                    <a:srgbClr val="000000">
                      <a:alpha val="43137"/>
                    </a:srgbClr>
                  </a:outerShdw>
                </a:effectLst>
              </a:rPr>
              <a:t>that  </a:t>
            </a:r>
            <a:r>
              <a:rPr lang="en-US" sz="3000" dirty="0">
                <a:solidFill>
                  <a:schemeClr val="tx1"/>
                </a:solidFill>
              </a:rPr>
              <a:t>follow </a:t>
            </a:r>
            <a:r>
              <a:rPr lang="en-US" sz="3000" dirty="0" smtClean="0">
                <a:solidFill>
                  <a:schemeClr val="tx1"/>
                </a:solidFill>
              </a:rPr>
              <a:t>original </a:t>
            </a:r>
            <a:r>
              <a:rPr lang="en-US" sz="3000" dirty="0">
                <a:solidFill>
                  <a:schemeClr val="tx1"/>
                </a:solidFill>
              </a:rPr>
              <a:t>trails or routes of travel of </a:t>
            </a:r>
            <a:r>
              <a:rPr lang="en-US" sz="3000" dirty="0">
                <a:solidFill>
                  <a:srgbClr val="FFC000"/>
                </a:solidFill>
              </a:rPr>
              <a:t>national</a:t>
            </a:r>
            <a:r>
              <a:rPr lang="en-US" sz="3000" dirty="0">
                <a:solidFill>
                  <a:schemeClr val="tx1"/>
                </a:solidFill>
              </a:rPr>
              <a:t> </a:t>
            </a:r>
            <a:r>
              <a:rPr lang="en-US" sz="3000" dirty="0">
                <a:solidFill>
                  <a:srgbClr val="FFC000"/>
                </a:solidFill>
              </a:rPr>
              <a:t>historical significance</a:t>
            </a:r>
            <a:r>
              <a:rPr lang="en-US" sz="3000" dirty="0">
                <a:solidFill>
                  <a:schemeClr val="tx1"/>
                </a:solidFill>
              </a:rPr>
              <a:t>." </a:t>
            </a:r>
            <a:endParaRPr lang="en-US" sz="3000" dirty="0" smtClean="0">
              <a:solidFill>
                <a:schemeClr val="tx1"/>
              </a:solidFill>
              <a:effectLst>
                <a:outerShdw blurRad="38100" dist="38100" dir="2700000" algn="tl">
                  <a:srgbClr val="000000">
                    <a:alpha val="43137"/>
                  </a:srgbClr>
                </a:outerShdw>
              </a:effectLst>
            </a:endParaRPr>
          </a:p>
          <a:p>
            <a:pPr marL="342900" lvl="1" indent="0">
              <a:buNone/>
            </a:pPr>
            <a:endParaRPr lang="en-US" sz="2800" dirty="0" smtClean="0">
              <a:effectLst>
                <a:outerShdw blurRad="38100" dist="38100" dir="2700000" algn="tl">
                  <a:srgbClr val="000000">
                    <a:alpha val="43137"/>
                  </a:srgbClr>
                </a:outerShdw>
              </a:effectLst>
            </a:endParaRPr>
          </a:p>
          <a:p>
            <a:pPr marL="0" indent="0" algn="ctr">
              <a:buNone/>
            </a:pPr>
            <a:endParaRPr lang="en-US" sz="1200" dirty="0" smtClean="0">
              <a:solidFill>
                <a:srgbClr val="FFFF00"/>
              </a:solidFill>
              <a:effectLst>
                <a:outerShdw blurRad="38100" dist="38100" dir="2700000" algn="tl">
                  <a:srgbClr val="000000">
                    <a:alpha val="43137"/>
                  </a:srgbClr>
                </a:outerShdw>
              </a:effectLst>
            </a:endParaRPr>
          </a:p>
        </p:txBody>
      </p:sp>
      <p:sp>
        <p:nvSpPr>
          <p:cNvPr id="4" name="Rectangle 3"/>
          <p:cNvSpPr/>
          <p:nvPr/>
        </p:nvSpPr>
        <p:spPr>
          <a:xfrm>
            <a:off x="196770" y="1459523"/>
            <a:ext cx="8318580" cy="584775"/>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Congressionally-designated</a:t>
            </a:r>
            <a:r>
              <a:rPr lang="en-US" sz="3200" dirty="0" smtClean="0">
                <a:effectLst>
                  <a:outerShdw blurRad="38100" dist="38100" dir="2700000" algn="tl">
                    <a:srgbClr val="000000">
                      <a:alpha val="43137"/>
                    </a:srgbClr>
                  </a:outerShdw>
                </a:effectLst>
              </a:rPr>
              <a:t> </a:t>
            </a:r>
            <a:endParaRPr lang="en-US" sz="320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E97799C9-84D9-46D2-A11E-BCF8A720529D}" type="slidenum">
              <a:rPr lang="en-US" smtClean="0"/>
              <a:t>3</a:t>
            </a:fld>
            <a:endParaRPr lang="en-US" dirty="0"/>
          </a:p>
        </p:txBody>
      </p:sp>
      <p:pic>
        <p:nvPicPr>
          <p:cNvPr id="8" name="Picture 7"/>
          <p:cNvPicPr>
            <a:picLocks noChangeAspect="1"/>
          </p:cNvPicPr>
          <p:nvPr/>
        </p:nvPicPr>
        <p:blipFill>
          <a:blip r:embed="rId3"/>
          <a:stretch>
            <a:fillRect/>
          </a:stretch>
        </p:blipFill>
        <p:spPr>
          <a:xfrm>
            <a:off x="-578477" y="5433158"/>
            <a:ext cx="9328051" cy="1846385"/>
          </a:xfrm>
          <a:prstGeom prst="rect">
            <a:avLst/>
          </a:prstGeom>
        </p:spPr>
      </p:pic>
    </p:spTree>
    <p:extLst>
      <p:ext uri="{BB962C8B-B14F-4D97-AF65-F5344CB8AC3E}">
        <p14:creationId xmlns:p14="http://schemas.microsoft.com/office/powerpoint/2010/main" val="3549695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97" y="320142"/>
            <a:ext cx="8819908" cy="957493"/>
          </a:xfrm>
        </p:spPr>
        <p:txBody>
          <a:bodyPr>
            <a:normAutofit/>
          </a:bodyPr>
          <a:lstStyle/>
          <a:p>
            <a:pPr algn="ctr"/>
            <a:r>
              <a:rPr lang="en-US" dirty="0" smtClean="0">
                <a:solidFill>
                  <a:schemeClr val="tx1"/>
                </a:solidFill>
                <a:effectLst>
                  <a:outerShdw blurRad="38100" dist="38100" dir="2700000" algn="tl">
                    <a:srgbClr val="000000">
                      <a:alpha val="43137"/>
                    </a:srgbClr>
                  </a:outerShdw>
                </a:effectLst>
              </a:rPr>
              <a:t>National Recreation Trails</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48851" y="1934360"/>
            <a:ext cx="4292616" cy="3083910"/>
          </a:xfrm>
        </p:spPr>
        <p:txBody>
          <a:bodyPr>
            <a:normAutofit/>
          </a:bodyPr>
          <a:lstStyle/>
          <a:p>
            <a:r>
              <a:rPr lang="en-US" dirty="0" smtClean="0">
                <a:solidFill>
                  <a:schemeClr val="tx1"/>
                </a:solidFill>
                <a:effectLst>
                  <a:outerShdw blurRad="38100" dist="38100" dir="2700000" algn="tl">
                    <a:srgbClr val="000000">
                      <a:alpha val="43137"/>
                    </a:srgbClr>
                  </a:outerShdw>
                </a:effectLst>
              </a:rPr>
              <a:t>Secretary </a:t>
            </a:r>
            <a:r>
              <a:rPr lang="en-US" dirty="0">
                <a:solidFill>
                  <a:schemeClr val="tx1"/>
                </a:solidFill>
                <a:effectLst>
                  <a:outerShdw blurRad="38100" dist="38100" dir="2700000" algn="tl">
                    <a:srgbClr val="000000">
                      <a:alpha val="43137"/>
                    </a:srgbClr>
                  </a:outerShdw>
                </a:effectLst>
              </a:rPr>
              <a:t>of Interior or </a:t>
            </a:r>
            <a:r>
              <a:rPr lang="en-US" dirty="0" smtClean="0">
                <a:solidFill>
                  <a:schemeClr val="tx1"/>
                </a:solidFill>
                <a:effectLst>
                  <a:outerShdw blurRad="38100" dist="38100" dir="2700000" algn="tl">
                    <a:srgbClr val="000000">
                      <a:alpha val="43137"/>
                    </a:srgbClr>
                  </a:outerShdw>
                </a:effectLst>
              </a:rPr>
              <a:t>the </a:t>
            </a:r>
            <a:r>
              <a:rPr lang="en-US" dirty="0">
                <a:solidFill>
                  <a:schemeClr val="tx1"/>
                </a:solidFill>
                <a:effectLst>
                  <a:outerShdw blurRad="38100" dist="38100" dir="2700000" algn="tl">
                    <a:srgbClr val="000000">
                      <a:alpha val="43137"/>
                    </a:srgbClr>
                  </a:outerShdw>
                </a:effectLst>
              </a:rPr>
              <a:t>Secretary of Agriculture </a:t>
            </a:r>
            <a:r>
              <a:rPr lang="en-US" dirty="0" smtClean="0">
                <a:solidFill>
                  <a:schemeClr val="tx1"/>
                </a:solidFill>
                <a:effectLst>
                  <a:outerShdw blurRad="38100" dist="38100" dir="2700000" algn="tl">
                    <a:srgbClr val="000000">
                      <a:alpha val="43137"/>
                    </a:srgbClr>
                  </a:outerShdw>
                </a:effectLst>
              </a:rPr>
              <a:t>may designate</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dirty="0" smtClean="0">
                <a:solidFill>
                  <a:schemeClr val="tx1"/>
                </a:solidFill>
                <a:effectLst>
                  <a:outerShdw blurRad="38100" dist="38100" dir="2700000" algn="tl">
                    <a:srgbClr val="000000">
                      <a:alpha val="43137"/>
                    </a:srgbClr>
                  </a:outerShdw>
                </a:effectLst>
              </a:rPr>
              <a:t>NRTs provide </a:t>
            </a:r>
            <a:r>
              <a:rPr lang="en-US" dirty="0">
                <a:solidFill>
                  <a:schemeClr val="tx1"/>
                </a:solidFill>
                <a:effectLst>
                  <a:outerShdw blurRad="38100" dist="38100" dir="2700000" algn="tl">
                    <a:srgbClr val="000000">
                      <a:alpha val="43137"/>
                    </a:srgbClr>
                  </a:outerShdw>
                </a:effectLst>
              </a:rPr>
              <a:t>for numerous outdoor recreation activities in a variety of urban, rural, and remote areas. </a:t>
            </a:r>
          </a:p>
        </p:txBody>
      </p:sp>
      <p:pic>
        <p:nvPicPr>
          <p:cNvPr id="4" name="Picture 3"/>
          <p:cNvPicPr>
            <a:picLocks noChangeAspect="1"/>
          </p:cNvPicPr>
          <p:nvPr/>
        </p:nvPicPr>
        <p:blipFill>
          <a:blip r:embed="rId3">
            <a:lum bright="-2000" contrast="1000"/>
            <a:extLst>
              <a:ext uri="{28A0092B-C50C-407E-A947-70E740481C1C}">
                <a14:useLocalDpi xmlns:a14="http://schemas.microsoft.com/office/drawing/2010/main" val="0"/>
              </a:ext>
            </a:extLst>
          </a:blip>
          <a:stretch>
            <a:fillRect/>
          </a:stretch>
        </p:blipFill>
        <p:spPr>
          <a:xfrm>
            <a:off x="452570" y="1859946"/>
            <a:ext cx="3917125" cy="2702816"/>
          </a:xfrm>
          <a:prstGeom prst="rect">
            <a:avLst/>
          </a:prstGeom>
          <a:ln w="38100">
            <a:solidFill>
              <a:schemeClr val="tx1"/>
            </a:solidFill>
          </a:ln>
        </p:spPr>
      </p:pic>
      <p:sp>
        <p:nvSpPr>
          <p:cNvPr id="5" name="Rectangle 4"/>
          <p:cNvSpPr/>
          <p:nvPr/>
        </p:nvSpPr>
        <p:spPr>
          <a:xfrm>
            <a:off x="289932" y="1137424"/>
            <a:ext cx="8586439" cy="523220"/>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Administratively-designated</a:t>
            </a:r>
            <a:r>
              <a:rPr lang="en-US" sz="2800" dirty="0" smtClean="0">
                <a:effectLst>
                  <a:outerShdw blurRad="38100" dist="38100" dir="2700000" algn="tl">
                    <a:srgbClr val="000000">
                      <a:alpha val="43137"/>
                    </a:srgbClr>
                  </a:outerShdw>
                </a:effectLst>
              </a:rPr>
              <a:t>  </a:t>
            </a:r>
            <a:endParaRPr lang="en-US" sz="2800" dirty="0"/>
          </a:p>
        </p:txBody>
      </p:sp>
      <p:sp>
        <p:nvSpPr>
          <p:cNvPr id="6" name="TextBox 5"/>
          <p:cNvSpPr txBox="1"/>
          <p:nvPr/>
        </p:nvSpPr>
        <p:spPr>
          <a:xfrm>
            <a:off x="173197" y="5135228"/>
            <a:ext cx="8819908" cy="1200329"/>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Over </a:t>
            </a:r>
            <a:r>
              <a:rPr lang="en-US" sz="2400" dirty="0">
                <a:effectLst>
                  <a:outerShdw blurRad="38100" dist="38100" dir="2700000" algn="tl">
                    <a:srgbClr val="000000">
                      <a:alpha val="43137"/>
                    </a:srgbClr>
                  </a:outerShdw>
                </a:effectLst>
              </a:rPr>
              <a:t>1,000 trails in </a:t>
            </a:r>
            <a:r>
              <a:rPr lang="en-US" sz="2400" b="1" dirty="0" smtClean="0">
                <a:effectLst>
                  <a:outerShdw blurRad="38100" dist="38100" dir="2700000" algn="tl">
                    <a:srgbClr val="000000">
                      <a:alpha val="43137"/>
                    </a:srgbClr>
                  </a:outerShdw>
                </a:effectLst>
              </a:rPr>
              <a:t>all 50 states</a:t>
            </a:r>
            <a:r>
              <a:rPr lang="en-US" sz="2400" dirty="0" smtClean="0"/>
              <a:t>. </a:t>
            </a:r>
          </a:p>
          <a:p>
            <a:r>
              <a:rPr lang="en-US" sz="2400" dirty="0">
                <a:effectLst>
                  <a:outerShdw blurRad="38100" dist="38100" dir="2700000" algn="tl">
                    <a:srgbClr val="000000">
                      <a:alpha val="43137"/>
                    </a:srgbClr>
                  </a:outerShdw>
                </a:effectLst>
              </a:rPr>
              <a:t>R</a:t>
            </a:r>
            <a:r>
              <a:rPr lang="en-US" sz="2400" dirty="0" smtClean="0">
                <a:effectLst>
                  <a:outerShdw blurRad="38100" dist="38100" dir="2700000" algn="tl">
                    <a:srgbClr val="000000">
                      <a:alpha val="43137"/>
                    </a:srgbClr>
                  </a:outerShdw>
                </a:effectLst>
              </a:rPr>
              <a:t>anging </a:t>
            </a:r>
            <a:r>
              <a:rPr lang="en-US" sz="2400" dirty="0">
                <a:effectLst>
                  <a:outerShdw blurRad="38100" dist="38100" dir="2700000" algn="tl">
                    <a:srgbClr val="000000">
                      <a:alpha val="43137"/>
                    </a:srgbClr>
                  </a:outerShdw>
                </a:effectLst>
              </a:rPr>
              <a:t>from </a:t>
            </a:r>
            <a:r>
              <a:rPr lang="en-US" sz="2400" dirty="0" smtClean="0">
                <a:effectLst>
                  <a:outerShdw blurRad="38100" dist="38100" dir="2700000" algn="tl">
                    <a:srgbClr val="000000">
                      <a:alpha val="43137"/>
                    </a:srgbClr>
                  </a:outerShdw>
                </a:effectLst>
              </a:rPr>
              <a:t>&lt; 1 mile to </a:t>
            </a:r>
            <a:r>
              <a:rPr lang="en-US" sz="2400" dirty="0">
                <a:effectLst>
                  <a:outerShdw blurRad="38100" dist="38100" dir="2700000" algn="tl">
                    <a:srgbClr val="000000">
                      <a:alpha val="43137"/>
                    </a:srgbClr>
                  </a:outerShdw>
                </a:effectLst>
              </a:rPr>
              <a:t>485 miles in </a:t>
            </a:r>
            <a:r>
              <a:rPr lang="en-US" sz="2400" dirty="0" smtClean="0">
                <a:effectLst>
                  <a:outerShdw blurRad="38100" dist="38100" dir="2700000" algn="tl">
                    <a:srgbClr val="000000">
                      <a:alpha val="43137"/>
                    </a:srgbClr>
                  </a:outerShdw>
                </a:effectLst>
              </a:rPr>
              <a:t>length.  </a:t>
            </a:r>
          </a:p>
          <a:p>
            <a:r>
              <a:rPr lang="en-US" sz="2400" dirty="0" smtClean="0">
                <a:effectLst>
                  <a:outerShdw blurRad="38100" dist="38100" dir="2700000" algn="tl">
                    <a:srgbClr val="000000">
                      <a:alpha val="43137"/>
                    </a:srgbClr>
                  </a:outerShdw>
                </a:effectLst>
              </a:rPr>
              <a:t>Designated on </a:t>
            </a:r>
            <a:r>
              <a:rPr lang="en-US" sz="2400" dirty="0">
                <a:effectLst>
                  <a:outerShdw blurRad="38100" dist="38100" dir="2700000" algn="tl">
                    <a:srgbClr val="000000">
                      <a:alpha val="43137"/>
                    </a:srgbClr>
                  </a:outerShdw>
                </a:effectLst>
              </a:rPr>
              <a:t>federal, state, municipal, and privately owned lands.</a:t>
            </a:r>
          </a:p>
        </p:txBody>
      </p:sp>
      <p:sp>
        <p:nvSpPr>
          <p:cNvPr id="7" name="TextBox 6"/>
          <p:cNvSpPr txBox="1"/>
          <p:nvPr/>
        </p:nvSpPr>
        <p:spPr>
          <a:xfrm>
            <a:off x="599060" y="4661251"/>
            <a:ext cx="3624147" cy="276999"/>
          </a:xfrm>
          <a:prstGeom prst="rect">
            <a:avLst/>
          </a:prstGeom>
          <a:noFill/>
        </p:spPr>
        <p:txBody>
          <a:bodyPr wrap="square" rtlCol="0">
            <a:spAutoFit/>
          </a:bodyPr>
          <a:lstStyle/>
          <a:p>
            <a:pPr algn="ctr"/>
            <a:r>
              <a:rPr lang="en-US" sz="1200" b="1" dirty="0" smtClean="0"/>
              <a:t>Red Canyon NRT, Dixie NF, Utah</a:t>
            </a:r>
            <a:endParaRPr lang="en-US" sz="1200" b="1" dirty="0"/>
          </a:p>
        </p:txBody>
      </p:sp>
      <p:sp>
        <p:nvSpPr>
          <p:cNvPr id="8" name="Slide Number Placeholder 7"/>
          <p:cNvSpPr>
            <a:spLocks noGrp="1"/>
          </p:cNvSpPr>
          <p:nvPr>
            <p:ph type="sldNum" sz="quarter" idx="12"/>
          </p:nvPr>
        </p:nvSpPr>
        <p:spPr/>
        <p:txBody>
          <a:bodyPr/>
          <a:lstStyle/>
          <a:p>
            <a:fld id="{E97799C9-84D9-46D2-A11E-BCF8A720529D}" type="slidenum">
              <a:rPr lang="en-US" smtClean="0"/>
              <a:t>30</a:t>
            </a:fld>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66459" y="260056"/>
            <a:ext cx="1025347" cy="1020220"/>
          </a:xfrm>
          <a:prstGeom prst="rect">
            <a:avLst/>
          </a:prstGeom>
        </p:spPr>
      </p:pic>
      <p:sp>
        <p:nvSpPr>
          <p:cNvPr id="9" name="TextBox 8"/>
          <p:cNvSpPr txBox="1"/>
          <p:nvPr/>
        </p:nvSpPr>
        <p:spPr>
          <a:xfrm>
            <a:off x="138897" y="37079"/>
            <a:ext cx="2403222" cy="461665"/>
          </a:xfrm>
          <a:prstGeom prst="rect">
            <a:avLst/>
          </a:prstGeom>
          <a:noFill/>
        </p:spPr>
        <p:txBody>
          <a:bodyPr wrap="none" rtlCol="0">
            <a:spAutoFit/>
          </a:bodyPr>
          <a:lstStyle/>
          <a:p>
            <a:r>
              <a:rPr lang="en-US" sz="2400" b="1" i="1" dirty="0" smtClean="0">
                <a:solidFill>
                  <a:srgbClr val="FFC000"/>
                </a:solidFill>
              </a:rPr>
              <a:t>One last thing….</a:t>
            </a:r>
            <a:endParaRPr lang="en-US" sz="2400" b="1" i="1" dirty="0">
              <a:solidFill>
                <a:srgbClr val="FFC000"/>
              </a:solidFill>
            </a:endParaRPr>
          </a:p>
        </p:txBody>
      </p:sp>
    </p:spTree>
    <p:extLst>
      <p:ext uri="{BB962C8B-B14F-4D97-AF65-F5344CB8AC3E}">
        <p14:creationId xmlns:p14="http://schemas.microsoft.com/office/powerpoint/2010/main" val="883095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32" y="1"/>
            <a:ext cx="7867168" cy="1076446"/>
          </a:xfrm>
        </p:spPr>
        <p:txBody>
          <a:bodyPr/>
          <a:lstStyle/>
          <a:p>
            <a:pPr algn="ctr"/>
            <a:r>
              <a:rPr lang="en-US" b="1" dirty="0" smtClean="0">
                <a:effectLst>
                  <a:outerShdw blurRad="38100" dist="38100" dir="2700000" algn="tl">
                    <a:srgbClr val="000000">
                      <a:alpha val="43137"/>
                    </a:srgbClr>
                  </a:outerShdw>
                </a:effectLst>
              </a:rPr>
              <a:t>To Recap:</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185690"/>
            <a:ext cx="8970380" cy="6951311"/>
          </a:xfrm>
        </p:spPr>
        <p:txBody>
          <a:bodyPr>
            <a:noAutofit/>
          </a:bodyPr>
          <a:lstStyle/>
          <a:p>
            <a:pPr lvl="1"/>
            <a:r>
              <a:rPr lang="en-US" sz="2800" dirty="0" smtClean="0">
                <a:solidFill>
                  <a:schemeClr val="tx1"/>
                </a:solidFill>
                <a:effectLst>
                  <a:outerShdw blurRad="38100" dist="38100" dir="2700000" algn="tl">
                    <a:srgbClr val="000000">
                      <a:alpha val="43137"/>
                    </a:srgbClr>
                  </a:outerShdw>
                </a:effectLst>
              </a:rPr>
              <a:t>NSHTs are congressionally designated areas but are not managed as </a:t>
            </a:r>
            <a:r>
              <a:rPr lang="en-US" sz="2800" dirty="0" err="1" smtClean="0">
                <a:solidFill>
                  <a:schemeClr val="tx1"/>
                </a:solidFill>
                <a:effectLst>
                  <a:outerShdw blurRad="38100" dist="38100" dir="2700000" algn="tl">
                    <a:srgbClr val="000000">
                      <a:alpha val="43137"/>
                    </a:srgbClr>
                  </a:outerShdw>
                </a:effectLst>
              </a:rPr>
              <a:t>defacto</a:t>
            </a:r>
            <a:r>
              <a:rPr lang="en-US" sz="2800" dirty="0" smtClean="0">
                <a:solidFill>
                  <a:schemeClr val="tx1"/>
                </a:solidFill>
                <a:effectLst>
                  <a:outerShdw blurRad="38100" dist="38100" dir="2700000" algn="tl">
                    <a:srgbClr val="000000">
                      <a:alpha val="43137"/>
                    </a:srgbClr>
                  </a:outerShdw>
                </a:effectLst>
              </a:rPr>
              <a:t> Wilderness;</a:t>
            </a:r>
          </a:p>
          <a:p>
            <a:pPr marL="342900" lvl="1" indent="0">
              <a:buNone/>
            </a:pPr>
            <a:endParaRPr lang="en-US" sz="1000" dirty="0" smtClean="0">
              <a:solidFill>
                <a:schemeClr val="tx1"/>
              </a:solidFill>
              <a:effectLst>
                <a:outerShdw blurRad="38100" dist="38100" dir="2700000" algn="tl">
                  <a:srgbClr val="000000">
                    <a:alpha val="43137"/>
                  </a:srgbClr>
                </a:outerShdw>
              </a:effectLst>
            </a:endParaRPr>
          </a:p>
          <a:p>
            <a:pPr lvl="1"/>
            <a:r>
              <a:rPr lang="en-US" sz="2800" dirty="0" smtClean="0">
                <a:solidFill>
                  <a:schemeClr val="tx1"/>
                </a:solidFill>
                <a:effectLst>
                  <a:outerShdw blurRad="38100" dist="38100" dir="2700000" algn="tl">
                    <a:srgbClr val="000000">
                      <a:alpha val="43137"/>
                    </a:srgbClr>
                  </a:outerShdw>
                </a:effectLst>
              </a:rPr>
              <a:t>LMPs must Identify </a:t>
            </a:r>
            <a:r>
              <a:rPr lang="en-US" sz="2800" dirty="0">
                <a:solidFill>
                  <a:schemeClr val="tx1"/>
                </a:solidFill>
                <a:effectLst>
                  <a:outerShdw blurRad="38100" dist="38100" dir="2700000" algn="tl">
                    <a:srgbClr val="000000">
                      <a:alpha val="43137"/>
                    </a:srgbClr>
                  </a:outerShdw>
                </a:effectLst>
              </a:rPr>
              <a:t>and map NSHT corridors in the </a:t>
            </a:r>
            <a:r>
              <a:rPr lang="en-US" sz="2800" dirty="0" smtClean="0">
                <a:solidFill>
                  <a:schemeClr val="tx1"/>
                </a:solidFill>
                <a:effectLst>
                  <a:outerShdw blurRad="38100" dist="38100" dir="2700000" algn="tl">
                    <a:srgbClr val="000000">
                      <a:alpha val="43137"/>
                    </a:srgbClr>
                  </a:outerShdw>
                </a:effectLst>
              </a:rPr>
              <a:t>plan;</a:t>
            </a:r>
          </a:p>
          <a:p>
            <a:pPr marL="342900" lvl="1" indent="0">
              <a:buNone/>
            </a:pPr>
            <a:endParaRPr lang="en-US" sz="1000" dirty="0" smtClean="0">
              <a:solidFill>
                <a:schemeClr val="tx1"/>
              </a:solidFill>
              <a:effectLst>
                <a:outerShdw blurRad="38100" dist="38100" dir="2700000" algn="tl">
                  <a:srgbClr val="000000">
                    <a:alpha val="43137"/>
                  </a:srgbClr>
                </a:outerShdw>
              </a:effectLst>
            </a:endParaRPr>
          </a:p>
          <a:p>
            <a:pPr lvl="1"/>
            <a:r>
              <a:rPr lang="en-US" sz="2800" dirty="0" smtClean="0">
                <a:solidFill>
                  <a:schemeClr val="tx1"/>
                </a:solidFill>
                <a:effectLst>
                  <a:outerShdw blurRad="38100" dist="38100" dir="2700000" algn="tl">
                    <a:srgbClr val="000000">
                      <a:alpha val="43137"/>
                    </a:srgbClr>
                  </a:outerShdw>
                </a:effectLst>
              </a:rPr>
              <a:t>LMPs Must have plan components for NSHTs;</a:t>
            </a:r>
          </a:p>
          <a:p>
            <a:pPr marL="342900" lvl="1" indent="0">
              <a:buNone/>
            </a:pPr>
            <a:endParaRPr lang="en-US" sz="1000" dirty="0" smtClean="0">
              <a:solidFill>
                <a:schemeClr val="tx1"/>
              </a:solidFill>
              <a:effectLst>
                <a:outerShdw blurRad="38100" dist="38100" dir="2700000" algn="tl">
                  <a:srgbClr val="000000">
                    <a:alpha val="43137"/>
                  </a:srgbClr>
                </a:outerShdw>
              </a:effectLst>
            </a:endParaRPr>
          </a:p>
          <a:p>
            <a:pPr lvl="1"/>
            <a:r>
              <a:rPr lang="en-US" sz="2800" dirty="0">
                <a:solidFill>
                  <a:schemeClr val="tx1"/>
                </a:solidFill>
                <a:effectLst>
                  <a:outerShdw blurRad="38100" dist="38100" dir="2700000" algn="tl">
                    <a:srgbClr val="000000">
                      <a:alpha val="43137"/>
                    </a:srgbClr>
                  </a:outerShdw>
                </a:effectLst>
              </a:rPr>
              <a:t>P</a:t>
            </a:r>
            <a:r>
              <a:rPr lang="en-US" sz="2800" dirty="0" smtClean="0">
                <a:solidFill>
                  <a:schemeClr val="tx1"/>
                </a:solidFill>
                <a:effectLst>
                  <a:outerShdw blurRad="38100" dist="38100" dir="2700000" algn="tl">
                    <a:srgbClr val="000000">
                      <a:alpha val="43137"/>
                    </a:srgbClr>
                  </a:outerShdw>
                </a:effectLst>
              </a:rPr>
              <a:t>lanning </a:t>
            </a:r>
            <a:r>
              <a:rPr lang="en-US" sz="2800" dirty="0">
                <a:solidFill>
                  <a:schemeClr val="tx1"/>
                </a:solidFill>
                <a:effectLst>
                  <a:outerShdw blurRad="38100" dist="38100" dir="2700000" algn="tl">
                    <a:srgbClr val="000000">
                      <a:alpha val="43137"/>
                    </a:srgbClr>
                  </a:outerShdw>
                </a:effectLst>
              </a:rPr>
              <a:t>efforts and management direction </a:t>
            </a:r>
            <a:r>
              <a:rPr lang="en-US" sz="2800" dirty="0" smtClean="0">
                <a:solidFill>
                  <a:schemeClr val="tx1"/>
                </a:solidFill>
                <a:effectLst>
                  <a:outerShdw blurRad="38100" dist="38100" dir="2700000" algn="tl">
                    <a:srgbClr val="000000">
                      <a:alpha val="43137"/>
                    </a:srgbClr>
                  </a:outerShdw>
                </a:effectLst>
              </a:rPr>
              <a:t>must be coordinated across </a:t>
            </a:r>
            <a:r>
              <a:rPr lang="en-US" sz="2800" dirty="0">
                <a:solidFill>
                  <a:schemeClr val="tx1"/>
                </a:solidFill>
                <a:effectLst>
                  <a:outerShdw blurRad="38100" dist="38100" dir="2700000" algn="tl">
                    <a:srgbClr val="000000">
                      <a:alpha val="43137"/>
                    </a:srgbClr>
                  </a:outerShdw>
                </a:effectLst>
              </a:rPr>
              <a:t>neighboring jurisdictions </a:t>
            </a:r>
            <a:r>
              <a:rPr lang="en-US" sz="2800" dirty="0" smtClean="0">
                <a:solidFill>
                  <a:schemeClr val="tx1"/>
                </a:solidFill>
                <a:effectLst>
                  <a:outerShdw blurRad="38100" dist="38100" dir="2700000" algn="tl">
                    <a:srgbClr val="000000">
                      <a:alpha val="43137"/>
                    </a:srgbClr>
                  </a:outerShdw>
                </a:effectLst>
              </a:rPr>
              <a:t>;</a:t>
            </a:r>
          </a:p>
          <a:p>
            <a:pPr marL="342900" lvl="1" indent="0">
              <a:buNone/>
            </a:pPr>
            <a:endParaRPr lang="en-US" sz="1000" dirty="0" smtClean="0">
              <a:solidFill>
                <a:schemeClr val="tx1"/>
              </a:solidFill>
              <a:effectLst>
                <a:outerShdw blurRad="38100" dist="38100" dir="2700000" algn="tl">
                  <a:srgbClr val="000000">
                    <a:alpha val="43137"/>
                  </a:srgbClr>
                </a:outerShdw>
              </a:effectLst>
            </a:endParaRPr>
          </a:p>
          <a:p>
            <a:pPr lvl="1"/>
            <a:r>
              <a:rPr lang="en-US" sz="2800" dirty="0">
                <a:solidFill>
                  <a:schemeClr val="tx1"/>
                </a:solidFill>
                <a:effectLst>
                  <a:outerShdw blurRad="38100" dist="38100" dir="2700000" algn="tl">
                    <a:srgbClr val="000000">
                      <a:alpha val="43137"/>
                    </a:srgbClr>
                  </a:outerShdw>
                </a:effectLst>
              </a:rPr>
              <a:t>LMPs and Comprehensive Plans </a:t>
            </a:r>
            <a:r>
              <a:rPr lang="en-US" sz="2800" dirty="0" smtClean="0">
                <a:solidFill>
                  <a:schemeClr val="tx1"/>
                </a:solidFill>
                <a:effectLst>
                  <a:outerShdw blurRad="38100" dist="38100" dir="2700000" algn="tl">
                    <a:srgbClr val="000000">
                      <a:alpha val="43137"/>
                    </a:srgbClr>
                  </a:outerShdw>
                </a:effectLst>
              </a:rPr>
              <a:t>must </a:t>
            </a:r>
            <a:r>
              <a:rPr lang="en-US" sz="2800" dirty="0">
                <a:solidFill>
                  <a:schemeClr val="tx1"/>
                </a:solidFill>
                <a:effectLst>
                  <a:outerShdw blurRad="38100" dist="38100" dir="2700000" algn="tl">
                    <a:srgbClr val="000000">
                      <a:alpha val="43137"/>
                    </a:srgbClr>
                  </a:outerShdw>
                </a:effectLst>
              </a:rPr>
              <a:t>be </a:t>
            </a:r>
            <a:r>
              <a:rPr lang="en-US" sz="2800" dirty="0" smtClean="0">
                <a:solidFill>
                  <a:schemeClr val="tx1"/>
                </a:solidFill>
                <a:effectLst>
                  <a:outerShdw blurRad="38100" dist="38100" dir="2700000" algn="tl">
                    <a:srgbClr val="000000">
                      <a:alpha val="43137"/>
                    </a:srgbClr>
                  </a:outerShdw>
                </a:effectLst>
              </a:rPr>
              <a:t>compatible</a:t>
            </a:r>
            <a:endParaRPr lang="en-US" sz="2800" dirty="0">
              <a:solidFill>
                <a:schemeClr val="tx1"/>
              </a:solidFill>
              <a:effectLst>
                <a:outerShdw blurRad="38100" dist="38100" dir="2700000" algn="tl">
                  <a:srgbClr val="000000">
                    <a:alpha val="43137"/>
                  </a:srgbClr>
                </a:outerShdw>
              </a:effectLst>
            </a:endParaRPr>
          </a:p>
          <a:p>
            <a:pPr lvl="2"/>
            <a:r>
              <a:rPr lang="en-US" sz="2400" dirty="0" smtClean="0">
                <a:solidFill>
                  <a:schemeClr val="tx1"/>
                </a:solidFill>
                <a:effectLst>
                  <a:outerShdw blurRad="38100" dist="38100" dir="2700000" algn="tl">
                    <a:srgbClr val="000000">
                      <a:alpha val="43137"/>
                    </a:srgbClr>
                  </a:outerShdw>
                </a:effectLst>
              </a:rPr>
              <a:t>LMPs address </a:t>
            </a:r>
            <a:r>
              <a:rPr lang="en-US" sz="2400" dirty="0">
                <a:solidFill>
                  <a:schemeClr val="tx1"/>
                </a:solidFill>
                <a:effectLst>
                  <a:outerShdw blurRad="38100" dist="38100" dir="2700000" algn="tl">
                    <a:srgbClr val="000000">
                      <a:alpha val="43137"/>
                    </a:srgbClr>
                  </a:outerShdw>
                </a:effectLst>
              </a:rPr>
              <a:t>management of the land (including land around the trail) within the FS </a:t>
            </a:r>
            <a:r>
              <a:rPr lang="en-US" sz="2400" dirty="0" smtClean="0">
                <a:solidFill>
                  <a:schemeClr val="tx1"/>
                </a:solidFill>
                <a:effectLst>
                  <a:outerShdw blurRad="38100" dist="38100" dir="2700000" algn="tl">
                    <a:srgbClr val="000000">
                      <a:alpha val="43137"/>
                    </a:srgbClr>
                  </a:outerShdw>
                </a:effectLst>
              </a:rPr>
              <a:t>unit.</a:t>
            </a:r>
          </a:p>
          <a:p>
            <a:pPr marL="342900" lvl="1" indent="0">
              <a:buNone/>
            </a:pPr>
            <a:endParaRPr lang="en-US" sz="800" dirty="0" smtClean="0">
              <a:solidFill>
                <a:schemeClr val="tx1"/>
              </a:solidFill>
              <a:effectLst>
                <a:outerShdw blurRad="38100" dist="38100" dir="2700000" algn="tl">
                  <a:srgbClr val="000000">
                    <a:alpha val="43137"/>
                  </a:srgbClr>
                </a:outerShdw>
              </a:effectLst>
            </a:endParaRPr>
          </a:p>
          <a:p>
            <a:pPr lvl="2"/>
            <a:r>
              <a:rPr lang="en-US" sz="2400" dirty="0" smtClean="0">
                <a:solidFill>
                  <a:schemeClr val="tx1"/>
                </a:solidFill>
                <a:effectLst>
                  <a:outerShdw blurRad="38100" dist="38100" dir="2700000" algn="tl">
                    <a:srgbClr val="000000">
                      <a:alpha val="43137"/>
                    </a:srgbClr>
                  </a:outerShdw>
                </a:effectLst>
              </a:rPr>
              <a:t>Comprehensive </a:t>
            </a:r>
            <a:r>
              <a:rPr lang="en-US" sz="2400" dirty="0">
                <a:solidFill>
                  <a:schemeClr val="tx1"/>
                </a:solidFill>
                <a:effectLst>
                  <a:outerShdw blurRad="38100" dist="38100" dir="2700000" algn="tl">
                    <a:srgbClr val="000000">
                      <a:alpha val="43137"/>
                    </a:srgbClr>
                  </a:outerShdw>
                </a:effectLst>
              </a:rPr>
              <a:t>Trail Plans </a:t>
            </a:r>
            <a:r>
              <a:rPr lang="en-US" sz="2400" dirty="0" smtClean="0">
                <a:solidFill>
                  <a:schemeClr val="tx1"/>
                </a:solidFill>
                <a:effectLst>
                  <a:outerShdw blurRad="38100" dist="38100" dir="2700000" algn="tl">
                    <a:srgbClr val="000000">
                      <a:alpha val="43137"/>
                    </a:srgbClr>
                  </a:outerShdw>
                </a:effectLst>
              </a:rPr>
              <a:t>address </a:t>
            </a:r>
            <a:r>
              <a:rPr lang="en-US" sz="2400" dirty="0">
                <a:solidFill>
                  <a:schemeClr val="tx1"/>
                </a:solidFill>
                <a:effectLst>
                  <a:outerShdw blurRad="38100" dist="38100" dir="2700000" algn="tl">
                    <a:srgbClr val="000000">
                      <a:alpha val="43137"/>
                    </a:srgbClr>
                  </a:outerShdw>
                </a:effectLst>
              </a:rPr>
              <a:t>management of the entire trail (across jurisdictions). </a:t>
            </a:r>
            <a:endParaRPr lang="en-US" sz="2800" dirty="0" smtClean="0">
              <a:solidFill>
                <a:schemeClr val="tx1"/>
              </a:solidFill>
              <a:effectLst>
                <a:outerShdw blurRad="38100" dist="38100" dir="2700000" algn="tl">
                  <a:srgbClr val="000000">
                    <a:alpha val="43137"/>
                  </a:srgbClr>
                </a:outerShdw>
              </a:effectLst>
            </a:endParaRPr>
          </a:p>
          <a:p>
            <a:endParaRPr lang="en-US" sz="2800" dirty="0"/>
          </a:p>
        </p:txBody>
      </p:sp>
    </p:spTree>
    <p:extLst>
      <p:ext uri="{BB962C8B-B14F-4D97-AF65-F5344CB8AC3E}">
        <p14:creationId xmlns:p14="http://schemas.microsoft.com/office/powerpoint/2010/main" val="59518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0"/>
            <a:ext cx="7886700" cy="1081709"/>
          </a:xfrm>
        </p:spPr>
        <p:txBody>
          <a:bodyPr>
            <a:normAutofit/>
          </a:bodyPr>
          <a:lstStyle/>
          <a:p>
            <a:pPr algn="ctr"/>
            <a:r>
              <a:rPr lang="en-US" sz="4800" b="1" dirty="0" smtClean="0">
                <a:solidFill>
                  <a:schemeClr val="tx1"/>
                </a:solidFill>
                <a:effectLst>
                  <a:outerShdw blurRad="38100" dist="38100" dir="2700000" algn="tl">
                    <a:srgbClr val="000000">
                      <a:alpha val="43137"/>
                    </a:srgbClr>
                  </a:outerShdw>
                </a:effectLst>
              </a:rPr>
              <a:t>Contacts:</a:t>
            </a:r>
            <a:endParaRPr lang="en-US" sz="1600" i="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065" y="1140105"/>
            <a:ext cx="8929867" cy="5717895"/>
          </a:xfrm>
        </p:spPr>
        <p:txBody>
          <a:bodyPr>
            <a:normAutofit lnSpcReduction="10000"/>
          </a:bodyPr>
          <a:lstStyle/>
          <a:p>
            <a:r>
              <a:rPr lang="en-US" b="1" dirty="0" smtClean="0">
                <a:solidFill>
                  <a:schemeClr val="tx1"/>
                </a:solidFill>
                <a:effectLst>
                  <a:outerShdw blurRad="38100" dist="38100" dir="2700000" algn="tl">
                    <a:srgbClr val="000000">
                      <a:alpha val="43137"/>
                    </a:srgbClr>
                  </a:outerShdw>
                </a:effectLst>
              </a:rPr>
              <a:t>National </a:t>
            </a:r>
            <a:r>
              <a:rPr lang="en-US" b="1" dirty="0">
                <a:solidFill>
                  <a:schemeClr val="tx1"/>
                </a:solidFill>
                <a:effectLst>
                  <a:outerShdw blurRad="38100" dist="38100" dir="2700000" algn="tl">
                    <a:srgbClr val="000000">
                      <a:alpha val="43137"/>
                    </a:srgbClr>
                  </a:outerShdw>
                </a:effectLst>
              </a:rPr>
              <a:t>Trails Program </a:t>
            </a:r>
            <a:r>
              <a:rPr lang="en-US" b="1" dirty="0" smtClean="0">
                <a:solidFill>
                  <a:schemeClr val="tx1"/>
                </a:solidFill>
                <a:effectLst>
                  <a:outerShdw blurRad="38100" dist="38100" dir="2700000" algn="tl">
                    <a:srgbClr val="000000">
                      <a:alpha val="43137"/>
                    </a:srgbClr>
                  </a:outerShdw>
                </a:effectLst>
              </a:rPr>
              <a:t>Manager: </a:t>
            </a:r>
            <a:r>
              <a:rPr lang="en-US" dirty="0" smtClean="0">
                <a:solidFill>
                  <a:schemeClr val="tx1"/>
                </a:solidFill>
                <a:effectLst>
                  <a:outerShdw blurRad="38100" dist="38100" dir="2700000" algn="tl">
                    <a:srgbClr val="000000">
                      <a:alpha val="43137"/>
                    </a:srgbClr>
                  </a:outerShdw>
                </a:effectLst>
              </a:rPr>
              <a:t>Jaime Schmidt, </a:t>
            </a:r>
            <a:r>
              <a:rPr lang="en-US" dirty="0">
                <a:solidFill>
                  <a:schemeClr val="tx1"/>
                </a:solidFill>
                <a:effectLst>
                  <a:outerShdw blurRad="38100" dist="38100" dir="2700000" algn="tl">
                    <a:srgbClr val="000000">
                      <a:alpha val="43137"/>
                    </a:srgbClr>
                  </a:outerShdw>
                </a:effectLst>
              </a:rPr>
              <a:t>(</a:t>
            </a:r>
            <a:r>
              <a:rPr lang="en-US" dirty="0" smtClean="0">
                <a:solidFill>
                  <a:schemeClr val="tx1"/>
                </a:solidFill>
                <a:effectLst>
                  <a:outerShdw blurRad="38100" dist="38100" dir="2700000" algn="tl">
                    <a:srgbClr val="000000">
                      <a:alpha val="43137"/>
                    </a:srgbClr>
                  </a:outerShdw>
                </a:effectLst>
              </a:rPr>
              <a:t>208)665-0138</a:t>
            </a:r>
          </a:p>
          <a:p>
            <a:pPr marL="0" indent="0">
              <a:buNone/>
            </a:pPr>
            <a:endParaRPr lang="en-US" sz="800" dirty="0" smtClean="0">
              <a:solidFill>
                <a:schemeClr val="tx1"/>
              </a:solidFill>
              <a:effectLst>
                <a:outerShdw blurRad="38100" dist="38100" dir="2700000" algn="tl">
                  <a:srgbClr val="000000">
                    <a:alpha val="43137"/>
                  </a:srgbClr>
                </a:outerShdw>
              </a:effectLst>
            </a:endParaRPr>
          </a:p>
          <a:p>
            <a:r>
              <a:rPr lang="en-US" b="1" dirty="0" smtClean="0">
                <a:solidFill>
                  <a:schemeClr val="tx1"/>
                </a:solidFill>
                <a:effectLst>
                  <a:outerShdw blurRad="38100" dist="38100" dir="2700000" algn="tl">
                    <a:srgbClr val="000000">
                      <a:alpha val="43137"/>
                    </a:srgbClr>
                  </a:outerShdw>
                </a:effectLst>
              </a:rPr>
              <a:t>National </a:t>
            </a:r>
            <a:r>
              <a:rPr lang="en-US" b="1" dirty="0">
                <a:solidFill>
                  <a:schemeClr val="tx1"/>
                </a:solidFill>
                <a:effectLst>
                  <a:outerShdw blurRad="38100" dist="38100" dir="2700000" algn="tl">
                    <a:srgbClr val="000000">
                      <a:alpha val="43137"/>
                    </a:srgbClr>
                  </a:outerShdw>
                </a:effectLst>
              </a:rPr>
              <a:t>Recreation </a:t>
            </a:r>
            <a:r>
              <a:rPr lang="en-US" b="1" dirty="0" smtClean="0">
                <a:solidFill>
                  <a:schemeClr val="tx1"/>
                </a:solidFill>
                <a:effectLst>
                  <a:outerShdw blurRad="38100" dist="38100" dir="2700000" algn="tl">
                    <a:srgbClr val="000000">
                      <a:alpha val="43137"/>
                    </a:srgbClr>
                  </a:outerShdw>
                </a:effectLst>
              </a:rPr>
              <a:t>Planner: </a:t>
            </a:r>
            <a:r>
              <a:rPr lang="en-US" dirty="0">
                <a:solidFill>
                  <a:schemeClr val="tx1"/>
                </a:solidFill>
                <a:effectLst>
                  <a:outerShdw blurRad="38100" dist="38100" dir="2700000" algn="tl">
                    <a:srgbClr val="000000">
                      <a:alpha val="43137"/>
                    </a:srgbClr>
                  </a:outerShdw>
                </a:effectLst>
              </a:rPr>
              <a:t>Lis </a:t>
            </a:r>
            <a:r>
              <a:rPr lang="en-US" dirty="0" smtClean="0">
                <a:solidFill>
                  <a:schemeClr val="tx1"/>
                </a:solidFill>
                <a:effectLst>
                  <a:outerShdw blurRad="38100" dist="38100" dir="2700000" algn="tl">
                    <a:srgbClr val="000000">
                      <a:alpha val="43137"/>
                    </a:srgbClr>
                  </a:outerShdw>
                </a:effectLst>
              </a:rPr>
              <a:t>Novak, (406)493-8819</a:t>
            </a:r>
          </a:p>
          <a:p>
            <a:pPr marL="0" indent="0">
              <a:buNone/>
            </a:pPr>
            <a:endParaRPr lang="en-US" sz="900" dirty="0" smtClean="0">
              <a:solidFill>
                <a:schemeClr val="tx1"/>
              </a:solidFill>
              <a:effectLst>
                <a:outerShdw blurRad="38100" dist="38100" dir="2700000" algn="tl">
                  <a:srgbClr val="000000">
                    <a:alpha val="43137"/>
                  </a:srgbClr>
                </a:outerShdw>
              </a:effectLst>
            </a:endParaRPr>
          </a:p>
          <a:p>
            <a:r>
              <a:rPr lang="en-US" b="1" dirty="0" smtClean="0">
                <a:solidFill>
                  <a:schemeClr val="tx1"/>
                </a:solidFill>
                <a:effectLst>
                  <a:outerShdw blurRad="38100" dist="38100" dir="2700000" algn="tl">
                    <a:srgbClr val="000000">
                      <a:alpha val="43137"/>
                    </a:srgbClr>
                  </a:outerShdw>
                </a:effectLst>
              </a:rPr>
              <a:t>WO </a:t>
            </a:r>
            <a:r>
              <a:rPr lang="en-US" b="1" dirty="0">
                <a:solidFill>
                  <a:schemeClr val="tx1"/>
                </a:solidFill>
                <a:effectLst>
                  <a:outerShdw blurRad="38100" dist="38100" dir="2700000" algn="tl">
                    <a:srgbClr val="000000">
                      <a:alpha val="43137"/>
                    </a:srgbClr>
                  </a:outerShdw>
                </a:effectLst>
              </a:rPr>
              <a:t>Planning </a:t>
            </a:r>
            <a:r>
              <a:rPr lang="en-US" b="1" dirty="0" smtClean="0">
                <a:solidFill>
                  <a:schemeClr val="tx1"/>
                </a:solidFill>
                <a:effectLst>
                  <a:outerShdw blurRad="38100" dist="38100" dir="2700000" algn="tl">
                    <a:srgbClr val="000000">
                      <a:alpha val="43137"/>
                    </a:srgbClr>
                  </a:outerShdw>
                </a:effectLst>
              </a:rPr>
              <a:t>Specialist: </a:t>
            </a:r>
            <a:r>
              <a:rPr lang="en-US" dirty="0">
                <a:solidFill>
                  <a:schemeClr val="tx1"/>
                </a:solidFill>
                <a:effectLst>
                  <a:outerShdw blurRad="38100" dist="38100" dir="2700000" algn="tl">
                    <a:srgbClr val="000000">
                      <a:alpha val="43137"/>
                    </a:srgbClr>
                  </a:outerShdw>
                </a:effectLst>
              </a:rPr>
              <a:t>Bill </a:t>
            </a:r>
            <a:r>
              <a:rPr lang="en-US" dirty="0" smtClean="0">
                <a:solidFill>
                  <a:schemeClr val="tx1"/>
                </a:solidFill>
                <a:effectLst>
                  <a:outerShdw blurRad="38100" dist="38100" dir="2700000" algn="tl">
                    <a:srgbClr val="000000">
                      <a:alpha val="43137"/>
                    </a:srgbClr>
                  </a:outerShdw>
                </a:effectLst>
              </a:rPr>
              <a:t>Connelly, (202)205-0962.</a:t>
            </a:r>
          </a:p>
          <a:p>
            <a:pPr marL="0" indent="0">
              <a:buNone/>
            </a:pPr>
            <a:endParaRPr lang="en-US" sz="900" dirty="0" smtClean="0">
              <a:solidFill>
                <a:schemeClr val="tx1"/>
              </a:solidFill>
              <a:effectLst>
                <a:outerShdw blurRad="38100" dist="38100" dir="2700000" algn="tl">
                  <a:srgbClr val="000000">
                    <a:alpha val="43137"/>
                  </a:srgbClr>
                </a:outerShdw>
              </a:effectLst>
            </a:endParaRPr>
          </a:p>
          <a:p>
            <a:r>
              <a:rPr lang="en-US" b="1" dirty="0" smtClean="0">
                <a:solidFill>
                  <a:schemeClr val="tx1"/>
                </a:solidFill>
                <a:effectLst>
                  <a:outerShdw blurRad="38100" dist="38100" dir="2700000" algn="tl">
                    <a:srgbClr val="000000">
                      <a:alpha val="43137"/>
                    </a:srgbClr>
                  </a:outerShdw>
                </a:effectLst>
              </a:rPr>
              <a:t>NSHT Administrators:</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Arizona </a:t>
            </a:r>
            <a:r>
              <a:rPr lang="en-US" sz="2400" b="1" dirty="0">
                <a:solidFill>
                  <a:schemeClr val="tx1"/>
                </a:solidFill>
                <a:effectLst>
                  <a:outerShdw blurRad="38100" dist="38100" dir="2700000" algn="tl">
                    <a:srgbClr val="000000">
                      <a:alpha val="43137"/>
                    </a:srgbClr>
                  </a:outerShdw>
                </a:effectLst>
              </a:rPr>
              <a:t>National Scenic Trail: </a:t>
            </a:r>
            <a:r>
              <a:rPr lang="en-US" sz="2400" dirty="0" smtClean="0">
                <a:solidFill>
                  <a:schemeClr val="tx1"/>
                </a:solidFill>
                <a:effectLst>
                  <a:outerShdw blurRad="38100" dist="38100" dir="2700000" algn="tl">
                    <a:srgbClr val="000000">
                      <a:alpha val="43137"/>
                    </a:srgbClr>
                  </a:outerShdw>
                </a:effectLst>
              </a:rPr>
              <a:t>Laura </a:t>
            </a:r>
            <a:r>
              <a:rPr lang="en-US" sz="2400" dirty="0">
                <a:solidFill>
                  <a:schemeClr val="tx1"/>
                </a:solidFill>
                <a:effectLst>
                  <a:outerShdw blurRad="38100" dist="38100" dir="2700000" algn="tl">
                    <a:srgbClr val="000000">
                      <a:alpha val="43137"/>
                    </a:srgbClr>
                  </a:outerShdw>
                </a:effectLst>
              </a:rPr>
              <a:t>White (R3), </a:t>
            </a:r>
            <a:r>
              <a:rPr lang="en-US" sz="2400" dirty="0" smtClean="0">
                <a:solidFill>
                  <a:schemeClr val="tx1"/>
                </a:solidFill>
                <a:effectLst>
                  <a:outerShdw blurRad="38100" dist="38100" dir="2700000" algn="tl">
                    <a:srgbClr val="000000">
                      <a:alpha val="43137"/>
                    </a:srgbClr>
                  </a:outerShdw>
                </a:effectLst>
              </a:rPr>
              <a:t>520-388-832</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Continental </a:t>
            </a:r>
            <a:r>
              <a:rPr lang="en-US" sz="2400" b="1" dirty="0">
                <a:solidFill>
                  <a:schemeClr val="tx1"/>
                </a:solidFill>
                <a:effectLst>
                  <a:outerShdw blurRad="38100" dist="38100" dir="2700000" algn="tl">
                    <a:srgbClr val="000000">
                      <a:alpha val="43137"/>
                    </a:srgbClr>
                  </a:outerShdw>
                </a:effectLst>
              </a:rPr>
              <a:t>Divide National Scenic Trail: </a:t>
            </a:r>
            <a:r>
              <a:rPr lang="en-US" sz="2400" dirty="0" smtClean="0">
                <a:solidFill>
                  <a:schemeClr val="tx1"/>
                </a:solidFill>
                <a:effectLst>
                  <a:outerShdw blurRad="38100" dist="38100" dir="2700000" algn="tl">
                    <a:srgbClr val="000000">
                      <a:alpha val="43137"/>
                    </a:srgbClr>
                  </a:outerShdw>
                </a:effectLst>
              </a:rPr>
              <a:t>Brenda </a:t>
            </a:r>
            <a:r>
              <a:rPr lang="en-US" sz="2400" dirty="0">
                <a:solidFill>
                  <a:schemeClr val="tx1"/>
                </a:solidFill>
                <a:effectLst>
                  <a:outerShdw blurRad="38100" dist="38100" dir="2700000" algn="tl">
                    <a:srgbClr val="000000">
                      <a:alpha val="43137"/>
                    </a:srgbClr>
                  </a:outerShdw>
                </a:effectLst>
              </a:rPr>
              <a:t>Yankoviak (R2), </a:t>
            </a:r>
            <a:r>
              <a:rPr lang="en-US" sz="2400" dirty="0" smtClean="0">
                <a:solidFill>
                  <a:schemeClr val="tx1"/>
                </a:solidFill>
                <a:effectLst>
                  <a:outerShdw blurRad="38100" dist="38100" dir="2700000" algn="tl">
                    <a:srgbClr val="000000">
                      <a:alpha val="43137"/>
                    </a:srgbClr>
                  </a:outerShdw>
                </a:effectLst>
              </a:rPr>
              <a:t>  </a:t>
            </a:r>
          </a:p>
          <a:p>
            <a:pPr>
              <a:buSzPct val="75000"/>
              <a:buFont typeface="Wingdings" panose="05000000000000000000" pitchFamily="2" charset="2"/>
              <a:buChar char="v"/>
            </a:pPr>
            <a:r>
              <a:rPr lang="en-US" dirty="0">
                <a:solidFill>
                  <a:schemeClr val="tx1"/>
                </a:solidFill>
                <a:effectLst>
                  <a:outerShdw blurRad="38100" dist="38100" dir="2700000" algn="tl">
                    <a:srgbClr val="000000">
                      <a:alpha val="43137"/>
                    </a:srgbClr>
                  </a:outerShdw>
                </a:effectLst>
              </a:rPr>
              <a:t> </a:t>
            </a:r>
            <a:r>
              <a:rPr lang="en-US" dirty="0" smtClean="0">
                <a:solidFill>
                  <a:schemeClr val="tx1"/>
                </a:solidFill>
                <a:effectLst>
                  <a:outerShdw blurRad="38100" dist="38100" dir="2700000" algn="tl">
                    <a:srgbClr val="000000">
                      <a:alpha val="43137"/>
                    </a:srgbClr>
                  </a:outerShdw>
                </a:effectLst>
              </a:rPr>
              <a:t>       </a:t>
            </a:r>
            <a:r>
              <a:rPr lang="en-US" sz="2400" dirty="0" smtClean="0">
                <a:solidFill>
                  <a:schemeClr val="tx1"/>
                </a:solidFill>
                <a:effectLst>
                  <a:outerShdw blurRad="38100" dist="38100" dir="2700000" algn="tl">
                    <a:srgbClr val="000000">
                      <a:alpha val="43137"/>
                    </a:srgbClr>
                  </a:outerShdw>
                </a:effectLst>
              </a:rPr>
              <a:t>303-275-5322</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Florida National Scenic Trail: </a:t>
            </a:r>
            <a:r>
              <a:rPr lang="en-US" sz="2400" dirty="0" smtClean="0">
                <a:solidFill>
                  <a:schemeClr val="tx1"/>
                </a:solidFill>
                <a:effectLst>
                  <a:outerShdw blurRad="38100" dist="38100" dir="2700000" algn="tl">
                    <a:srgbClr val="000000">
                      <a:alpha val="43137"/>
                    </a:srgbClr>
                  </a:outerShdw>
                </a:effectLst>
              </a:rPr>
              <a:t>Shawn Thomas (R8), 850-523-8586</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Nez </a:t>
            </a:r>
            <a:r>
              <a:rPr lang="en-US" sz="2400" b="1" dirty="0">
                <a:solidFill>
                  <a:schemeClr val="tx1"/>
                </a:solidFill>
                <a:effectLst>
                  <a:outerShdw blurRad="38100" dist="38100" dir="2700000" algn="tl">
                    <a:srgbClr val="000000">
                      <a:alpha val="43137"/>
                    </a:srgbClr>
                  </a:outerShdw>
                </a:effectLst>
              </a:rPr>
              <a:t>Perce National Historic Trail: </a:t>
            </a:r>
            <a:r>
              <a:rPr lang="en-US" sz="2400" dirty="0" smtClean="0">
                <a:solidFill>
                  <a:schemeClr val="tx1"/>
                </a:solidFill>
                <a:effectLst>
                  <a:outerShdw blurRad="38100" dist="38100" dir="2700000" algn="tl">
                    <a:srgbClr val="000000">
                      <a:alpha val="43137"/>
                    </a:srgbClr>
                  </a:outerShdw>
                </a:effectLst>
              </a:rPr>
              <a:t>Sandra </a:t>
            </a:r>
            <a:r>
              <a:rPr lang="en-US" sz="2400" dirty="0" err="1">
                <a:solidFill>
                  <a:schemeClr val="tx1"/>
                </a:solidFill>
                <a:effectLst>
                  <a:outerShdw blurRad="38100" dist="38100" dir="2700000" algn="tl">
                    <a:srgbClr val="000000">
                      <a:alpha val="43137"/>
                    </a:srgbClr>
                  </a:outerShdw>
                </a:effectLst>
              </a:rPr>
              <a:t>Bronchaeu-Mcfarland</a:t>
            </a:r>
            <a:r>
              <a:rPr lang="en-US" sz="2400" dirty="0">
                <a:solidFill>
                  <a:schemeClr val="tx1"/>
                </a:solidFill>
                <a:effectLst>
                  <a:outerShdw blurRad="38100" dist="38100" dir="2700000" algn="tl">
                    <a:srgbClr val="000000">
                      <a:alpha val="43137"/>
                    </a:srgbClr>
                  </a:outerShdw>
                </a:effectLst>
              </a:rPr>
              <a:t> </a:t>
            </a:r>
            <a:r>
              <a:rPr lang="en-US" sz="2400" dirty="0" smtClean="0">
                <a:solidFill>
                  <a:schemeClr val="tx1"/>
                </a:solidFill>
                <a:effectLst>
                  <a:outerShdw blurRad="38100" dist="38100" dir="2700000" algn="tl">
                    <a:srgbClr val="000000">
                      <a:alpha val="43137"/>
                    </a:srgbClr>
                  </a:outerShdw>
                </a:effectLst>
              </a:rPr>
              <a:t>  </a:t>
            </a:r>
          </a:p>
          <a:p>
            <a:pPr>
              <a:buSzPct val="75000"/>
              <a:buFont typeface="Wingdings" panose="05000000000000000000" pitchFamily="2" charset="2"/>
              <a:buChar char="v"/>
            </a:pPr>
            <a:r>
              <a:rPr lang="en-US" dirty="0" smtClean="0">
                <a:solidFill>
                  <a:schemeClr val="tx1"/>
                </a:solidFill>
                <a:effectLst>
                  <a:outerShdw blurRad="38100" dist="38100" dir="2700000" algn="tl">
                    <a:srgbClr val="000000">
                      <a:alpha val="43137"/>
                    </a:srgbClr>
                  </a:outerShdw>
                </a:effectLst>
              </a:rPr>
              <a:t>       </a:t>
            </a:r>
            <a:r>
              <a:rPr lang="en-US" sz="2400" dirty="0" smtClean="0">
                <a:solidFill>
                  <a:schemeClr val="tx1"/>
                </a:solidFill>
                <a:effectLst>
                  <a:outerShdw blurRad="38100" dist="38100" dir="2700000" algn="tl">
                    <a:srgbClr val="000000">
                      <a:alpha val="43137"/>
                    </a:srgbClr>
                  </a:outerShdw>
                </a:effectLst>
              </a:rPr>
              <a:t>(</a:t>
            </a:r>
            <a:r>
              <a:rPr lang="en-US" sz="2400" dirty="0">
                <a:solidFill>
                  <a:schemeClr val="tx1"/>
                </a:solidFill>
                <a:effectLst>
                  <a:outerShdw blurRad="38100" dist="38100" dir="2700000" algn="tl">
                    <a:srgbClr val="000000">
                      <a:alpha val="43137"/>
                    </a:srgbClr>
                  </a:outerShdw>
                </a:effectLst>
              </a:rPr>
              <a:t>R1), </a:t>
            </a:r>
            <a:r>
              <a:rPr lang="en-US" sz="2400" dirty="0" smtClean="0">
                <a:solidFill>
                  <a:schemeClr val="tx1"/>
                </a:solidFill>
                <a:effectLst>
                  <a:outerShdw blurRad="38100" dist="38100" dir="2700000" algn="tl">
                    <a:srgbClr val="000000">
                      <a:alpha val="43137"/>
                    </a:srgbClr>
                  </a:outerShdw>
                </a:effectLst>
              </a:rPr>
              <a:t>208-476-8334</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Pacific </a:t>
            </a:r>
            <a:r>
              <a:rPr lang="en-US" sz="2400" b="1" dirty="0">
                <a:solidFill>
                  <a:schemeClr val="tx1"/>
                </a:solidFill>
                <a:effectLst>
                  <a:outerShdw blurRad="38100" dist="38100" dir="2700000" algn="tl">
                    <a:srgbClr val="000000">
                      <a:alpha val="43137"/>
                    </a:srgbClr>
                  </a:outerShdw>
                </a:effectLst>
              </a:rPr>
              <a:t>Crest National Scenic Trail: </a:t>
            </a:r>
            <a:r>
              <a:rPr lang="en-US" sz="2400" dirty="0" smtClean="0">
                <a:solidFill>
                  <a:schemeClr val="tx1"/>
                </a:solidFill>
                <a:effectLst>
                  <a:outerShdw blurRad="38100" dist="38100" dir="2700000" algn="tl">
                    <a:srgbClr val="000000">
                      <a:alpha val="43137"/>
                    </a:srgbClr>
                  </a:outerShdw>
                </a:effectLst>
              </a:rPr>
              <a:t>Beth </a:t>
            </a:r>
            <a:r>
              <a:rPr lang="en-US" sz="2400" dirty="0">
                <a:solidFill>
                  <a:schemeClr val="tx1"/>
                </a:solidFill>
                <a:effectLst>
                  <a:outerShdw blurRad="38100" dist="38100" dir="2700000" algn="tl">
                    <a:srgbClr val="000000">
                      <a:alpha val="43137"/>
                    </a:srgbClr>
                  </a:outerShdw>
                </a:effectLst>
              </a:rPr>
              <a:t>Boyst (R5), </a:t>
            </a:r>
            <a:r>
              <a:rPr lang="en-US" sz="2400" dirty="0" smtClean="0">
                <a:solidFill>
                  <a:schemeClr val="tx1"/>
                </a:solidFill>
                <a:effectLst>
                  <a:outerShdw blurRad="38100" dist="38100" dir="2700000" algn="tl">
                    <a:srgbClr val="000000">
                      <a:alpha val="43137"/>
                    </a:srgbClr>
                  </a:outerShdw>
                </a:effectLst>
              </a:rPr>
              <a:t>707-562-8881</a:t>
            </a:r>
          </a:p>
          <a:p>
            <a:pPr>
              <a:buSzPct val="75000"/>
              <a:buFont typeface="Wingdings" panose="05000000000000000000" pitchFamily="2" charset="2"/>
              <a:buChar char="v"/>
            </a:pPr>
            <a:r>
              <a:rPr lang="en-US" sz="2400"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Pacific </a:t>
            </a:r>
            <a:r>
              <a:rPr lang="en-US" sz="2400" b="1" dirty="0">
                <a:solidFill>
                  <a:schemeClr val="tx1"/>
                </a:solidFill>
                <a:effectLst>
                  <a:outerShdw blurRad="38100" dist="38100" dir="2700000" algn="tl">
                    <a:srgbClr val="000000">
                      <a:alpha val="43137"/>
                    </a:srgbClr>
                  </a:outerShdw>
                </a:effectLst>
              </a:rPr>
              <a:t>Northwest Trail: </a:t>
            </a:r>
            <a:r>
              <a:rPr lang="en-US" sz="2400" dirty="0">
                <a:solidFill>
                  <a:schemeClr val="tx1"/>
                </a:solidFill>
                <a:effectLst>
                  <a:outerShdw blurRad="38100" dist="38100" dir="2700000" algn="tl">
                    <a:srgbClr val="000000">
                      <a:alpha val="43137"/>
                    </a:srgbClr>
                  </a:outerShdw>
                </a:effectLst>
              </a:rPr>
              <a:t> Matt McGrath (R6), </a:t>
            </a:r>
            <a:r>
              <a:rPr lang="en-US" sz="2400" dirty="0" smtClean="0">
                <a:solidFill>
                  <a:schemeClr val="tx1"/>
                </a:solidFill>
                <a:effectLst>
                  <a:outerShdw blurRad="38100" dist="38100" dir="2700000" algn="tl">
                    <a:srgbClr val="000000">
                      <a:alpha val="43137"/>
                    </a:srgbClr>
                  </a:outerShdw>
                </a:effectLst>
              </a:rPr>
              <a:t>928-348-1974</a:t>
            </a:r>
            <a:endParaRPr lang="en-US"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6223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741" y="-134714"/>
            <a:ext cx="7886700" cy="1325563"/>
          </a:xfrm>
        </p:spPr>
        <p:txBody>
          <a:bodyPr/>
          <a:lstStyle/>
          <a:p>
            <a:r>
              <a:rPr lang="en-US" b="1" dirty="0" smtClean="0">
                <a:solidFill>
                  <a:srgbClr val="FFC000"/>
                </a:solidFill>
                <a:effectLst>
                  <a:outerShdw blurRad="38100" dist="38100" dir="2700000" algn="tl">
                    <a:srgbClr val="000000">
                      <a:alpha val="43137"/>
                    </a:srgbClr>
                  </a:outerShdw>
                </a:effectLst>
              </a:rPr>
              <a:t>WHY</a:t>
            </a:r>
            <a:r>
              <a:rPr lang="en-US" b="1" dirty="0" smtClean="0">
                <a:solidFill>
                  <a:schemeClr val="tx1"/>
                </a:solidFill>
                <a:effectLst>
                  <a:outerShdw blurRad="38100" dist="38100" dir="2700000" algn="tl">
                    <a:srgbClr val="000000">
                      <a:alpha val="43137"/>
                    </a:srgbClr>
                  </a:outerShdw>
                </a:effectLst>
              </a:rPr>
              <a:t> are NSHTs important?</a:t>
            </a:r>
            <a:endParaRPr lang="en-US" b="1"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6258" y="4010909"/>
            <a:ext cx="8848846" cy="2667683"/>
          </a:xfrm>
        </p:spPr>
        <p:txBody>
          <a:bodyPr>
            <a:normAutofit/>
          </a:bodyPr>
          <a:lstStyle/>
          <a:p>
            <a:pPr marL="0" indent="0" algn="ctr">
              <a:buNone/>
            </a:pPr>
            <a:r>
              <a:rPr lang="en-US" sz="2800" b="1" dirty="0">
                <a:effectLst>
                  <a:outerShdw blurRad="38100" dist="38100" dir="2700000" algn="tl">
                    <a:srgbClr val="000000">
                      <a:alpha val="43137"/>
                    </a:srgbClr>
                  </a:outerShdw>
                </a:effectLst>
                <a:latin typeface="Corbel" panose="020B0503020204020204" pitchFamily="34" charset="0"/>
                <a:ea typeface="Times New Roman" panose="02020603050405020304" pitchFamily="18" charset="0"/>
                <a:cs typeface="Times New Roman" panose="02020603050405020304" pitchFamily="18" charset="0"/>
              </a:rPr>
              <a:t> </a:t>
            </a:r>
            <a:r>
              <a:rPr lang="en-US" sz="2800" dirty="0">
                <a:effectLst>
                  <a:outerShdw blurRad="38100" dist="38100" dir="2700000" algn="tl">
                    <a:srgbClr val="000000">
                      <a:alpha val="43137"/>
                    </a:srgbClr>
                  </a:outerShdw>
                </a:effectLst>
                <a:latin typeface="Corbel" panose="020B0503020204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E97799C9-84D9-46D2-A11E-BCF8A720529D}" type="slidenum">
              <a:rPr lang="en-US" smtClean="0"/>
              <a:t>4</a:t>
            </a:fld>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8994" y="3543600"/>
            <a:ext cx="4025590" cy="2763284"/>
          </a:xfrm>
          <a:prstGeom prst="rect">
            <a:avLst/>
          </a:prstGeom>
          <a:ln w="38100">
            <a:solidFill>
              <a:schemeClr val="tx1"/>
            </a:solidFill>
          </a:ln>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t="-24167"/>
          <a:stretch/>
        </p:blipFill>
        <p:spPr>
          <a:xfrm>
            <a:off x="5013697" y="2646177"/>
            <a:ext cx="3114892" cy="3268443"/>
          </a:xfrm>
          <a:prstGeom prst="rect">
            <a:avLst/>
          </a:prstGeom>
          <a:solidFill>
            <a:schemeClr val="tx1"/>
          </a:solidFill>
          <a:ln w="38100">
            <a:solidFill>
              <a:srgbClr val="FFFFFF"/>
            </a:solidFill>
          </a:ln>
        </p:spPr>
      </p:pic>
      <p:pic>
        <p:nvPicPr>
          <p:cNvPr id="6" name="Picture 5" descr="Eight American Indians in regalia on horseback in a semi-circle around teepee poles" title="photo"/>
          <p:cNvPicPr/>
          <p:nvPr/>
        </p:nvPicPr>
        <p:blipFill rotWithShape="1">
          <a:blip r:embed="rId5" cstate="email">
            <a:extLst>
              <a:ext uri="{28A0092B-C50C-407E-A947-70E740481C1C}">
                <a14:useLocalDpi xmlns:a14="http://schemas.microsoft.com/office/drawing/2010/main" val="0"/>
              </a:ext>
            </a:extLst>
          </a:blip>
          <a:srcRect/>
          <a:stretch/>
        </p:blipFill>
        <p:spPr bwMode="auto">
          <a:xfrm>
            <a:off x="432862" y="1097415"/>
            <a:ext cx="7964943" cy="2093537"/>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751573" y="2761395"/>
            <a:ext cx="732751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Showcase America’s  rich natural and cultural heritage</a:t>
            </a:r>
            <a:endParaRPr lang="en-US" sz="2400" b="1" dirty="0">
              <a:effectLst>
                <a:outerShdw blurRad="38100" dist="38100" dir="2700000" algn="tl">
                  <a:srgbClr val="000000">
                    <a:alpha val="43137"/>
                  </a:srgbClr>
                </a:outerShdw>
              </a:effectLst>
            </a:endParaRPr>
          </a:p>
        </p:txBody>
      </p:sp>
      <p:sp>
        <p:nvSpPr>
          <p:cNvPr id="10" name="TextBox 9"/>
          <p:cNvSpPr txBox="1"/>
          <p:nvPr/>
        </p:nvSpPr>
        <p:spPr>
          <a:xfrm>
            <a:off x="304607" y="6333031"/>
            <a:ext cx="4934364"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Connect people to their public lands</a:t>
            </a:r>
            <a:endParaRPr lang="en-US" sz="2400" b="1" dirty="0">
              <a:effectLst>
                <a:outerShdw blurRad="38100" dist="38100" dir="2700000" algn="tl">
                  <a:srgbClr val="000000">
                    <a:alpha val="43137"/>
                  </a:srgbClr>
                </a:outerShdw>
              </a:effectLst>
            </a:endParaRPr>
          </a:p>
        </p:txBody>
      </p:sp>
      <p:sp>
        <p:nvSpPr>
          <p:cNvPr id="11" name="TextBox 10"/>
          <p:cNvSpPr txBox="1"/>
          <p:nvPr/>
        </p:nvSpPr>
        <p:spPr>
          <a:xfrm>
            <a:off x="5128169" y="5937610"/>
            <a:ext cx="3711272"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Inspire citizen stewardship</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9753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325143" y="461665"/>
            <a:ext cx="8459091" cy="640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97799C9-84D9-46D2-A11E-BCF8A720529D}" type="slidenum">
              <a:rPr lang="en-US" smtClean="0"/>
              <a:t>5</a:t>
            </a:fld>
            <a:endParaRPr lang="en-US" dirty="0"/>
          </a:p>
        </p:txBody>
      </p:sp>
      <p:sp>
        <p:nvSpPr>
          <p:cNvPr id="4" name="TextBox 3"/>
          <p:cNvSpPr txBox="1"/>
          <p:nvPr/>
        </p:nvSpPr>
        <p:spPr>
          <a:xfrm>
            <a:off x="0" y="0"/>
            <a:ext cx="1483098" cy="461665"/>
          </a:xfrm>
          <a:prstGeom prst="rect">
            <a:avLst/>
          </a:prstGeom>
          <a:noFill/>
        </p:spPr>
        <p:txBody>
          <a:bodyPr wrap="none" rtlCol="0">
            <a:spAutoFit/>
          </a:bodyPr>
          <a:lstStyle/>
          <a:p>
            <a:r>
              <a:rPr lang="en-US" sz="2400" b="1" i="1" dirty="0" smtClean="0">
                <a:solidFill>
                  <a:srgbClr val="FFC000"/>
                </a:solidFill>
                <a:effectLst>
                  <a:outerShdw blurRad="38100" dist="38100" dir="2700000" algn="tl">
                    <a:srgbClr val="000000">
                      <a:alpha val="43137"/>
                    </a:srgbClr>
                  </a:outerShdw>
                </a:effectLst>
              </a:rPr>
              <a:t>WHERE…</a:t>
            </a:r>
            <a:endParaRPr lang="en-US" sz="2400" b="1" i="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5312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oardwalk run through the middle of a green meadow with snowcapped hills surrounding it." title="Iditarod Tra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6964" y="579248"/>
            <a:ext cx="8315889" cy="5476371"/>
          </a:xfrm>
          <a:prstGeom prst="round2DiagRect">
            <a:avLst>
              <a:gd name="adj1" fmla="val 16667"/>
              <a:gd name="adj2" fmla="val 0"/>
            </a:avLst>
          </a:prstGeom>
          <a:ln w="38100" cap="sq" cmpd="sng" algn="ctr">
            <a:solidFill>
              <a:srgbClr val="FFFFFF"/>
            </a:solidFill>
            <a:prstDash val="solid"/>
            <a:miter lim="800000"/>
            <a:headEnd type="none" w="med" len="med"/>
            <a:tailEnd type="none" w="med" len="med"/>
          </a:ln>
          <a:effectLst>
            <a:outerShdw blurRad="254000" algn="tl" rotWithShape="0">
              <a:srgbClr val="000000">
                <a:alpha val="43000"/>
              </a:srgbClr>
            </a:outerShdw>
          </a:effectLst>
          <a:extLst>
            <a:ext uri="{53640926-AAD7-44D8-BBD7-CCE9431645EC}">
              <a14:shadowObscured xmlns:a14="http://schemas.microsoft.com/office/drawing/2010/main"/>
            </a:ext>
          </a:extLst>
        </p:spPr>
      </p:pic>
      <p:sp useBgFill="1">
        <p:nvSpPr>
          <p:cNvPr id="2" name="Title 1"/>
          <p:cNvSpPr>
            <a:spLocks noGrp="1"/>
          </p:cNvSpPr>
          <p:nvPr>
            <p:ph type="title"/>
          </p:nvPr>
        </p:nvSpPr>
        <p:spPr>
          <a:xfrm>
            <a:off x="181218" y="0"/>
            <a:ext cx="3962520" cy="1158497"/>
          </a:xfrm>
        </p:spPr>
        <p:txBody>
          <a:bodyPr/>
          <a:lstStyle/>
          <a:p>
            <a:r>
              <a:rPr lang="en-US" b="1" dirty="0" smtClean="0">
                <a:solidFill>
                  <a:schemeClr val="tx1"/>
                </a:solidFill>
                <a:effectLst>
                  <a:outerShdw blurRad="38100" dist="38100" dir="2700000" algn="tl">
                    <a:srgbClr val="000000">
                      <a:alpha val="43137"/>
                    </a:srgbClr>
                  </a:outerShdw>
                </a:effectLst>
              </a:rPr>
              <a:t>Some Stats…</a:t>
            </a:r>
            <a:endParaRPr lang="en-US" b="1" dirty="0">
              <a:solidFill>
                <a:schemeClr val="tx1"/>
              </a:solidFill>
              <a:effectLst>
                <a:outerShdw blurRad="38100" dist="38100" dir="2700000" algn="tl">
                  <a:srgbClr val="000000">
                    <a:alpha val="43137"/>
                  </a:srgbClr>
                </a:outerShdw>
              </a:effectLst>
            </a:endParaRPr>
          </a:p>
        </p:txBody>
      </p:sp>
      <p:sp useBgFill="1">
        <p:nvSpPr>
          <p:cNvPr id="3" name="Content Placeholder 2"/>
          <p:cNvSpPr>
            <a:spLocks noGrp="1"/>
          </p:cNvSpPr>
          <p:nvPr>
            <p:ph idx="1"/>
          </p:nvPr>
        </p:nvSpPr>
        <p:spPr>
          <a:xfrm>
            <a:off x="4098727" y="4856744"/>
            <a:ext cx="5357791" cy="2328299"/>
          </a:xfrm>
        </p:spPr>
        <p:txBody>
          <a:bodyPr>
            <a:normAutofit/>
          </a:bodyPr>
          <a:lstStyle/>
          <a:p>
            <a:pPr>
              <a:buFont typeface="Wingdings" panose="05000000000000000000" pitchFamily="2" charset="2"/>
              <a:buChar char="Ø"/>
            </a:pPr>
            <a:r>
              <a:rPr lang="en-US" sz="2800" b="1" dirty="0" smtClean="0">
                <a:solidFill>
                  <a:schemeClr val="tx1"/>
                </a:solidFill>
                <a:effectLst>
                  <a:outerShdw blurRad="38100" dist="38100" dir="2700000" algn="tl">
                    <a:srgbClr val="000000">
                      <a:alpha val="43137"/>
                    </a:srgbClr>
                  </a:outerShdw>
                </a:effectLst>
              </a:rPr>
              <a:t> 30 NSHTs </a:t>
            </a:r>
          </a:p>
          <a:p>
            <a:pPr>
              <a:buFont typeface="Wingdings" panose="05000000000000000000" pitchFamily="2" charset="2"/>
              <a:buChar char="Ø"/>
            </a:pPr>
            <a:r>
              <a:rPr lang="en-US" sz="2800" b="1" dirty="0" smtClean="0">
                <a:solidFill>
                  <a:schemeClr val="tx1"/>
                </a:solidFill>
                <a:effectLst>
                  <a:outerShdw blurRad="38100" dist="38100" dir="2700000" algn="tl">
                    <a:srgbClr val="000000">
                      <a:alpha val="43137"/>
                    </a:srgbClr>
                  </a:outerShdw>
                </a:effectLst>
              </a:rPr>
              <a:t> Totaling 55,000 miles, </a:t>
            </a:r>
          </a:p>
          <a:p>
            <a:pPr>
              <a:buFont typeface="Wingdings" panose="05000000000000000000" pitchFamily="2" charset="2"/>
              <a:buChar char="Ø"/>
            </a:pPr>
            <a:r>
              <a:rPr lang="en-US" sz="2800" b="1" dirty="0" smtClean="0">
                <a:solidFill>
                  <a:schemeClr val="tx1"/>
                </a:solidFill>
                <a:effectLst>
                  <a:outerShdw blurRad="38100" dist="38100" dir="2700000" algn="tl">
                    <a:srgbClr val="000000">
                      <a:alpha val="43137"/>
                    </a:srgbClr>
                  </a:outerShdw>
                </a:effectLst>
              </a:rPr>
              <a:t>Crossing all 9 FS regions, and</a:t>
            </a:r>
          </a:p>
          <a:p>
            <a:pPr>
              <a:buFont typeface="Wingdings" panose="05000000000000000000" pitchFamily="2" charset="2"/>
              <a:buChar char="Ø"/>
            </a:pPr>
            <a:r>
              <a:rPr lang="en-US" sz="2800" b="1" dirty="0">
                <a:solidFill>
                  <a:schemeClr val="tx1"/>
                </a:solidFill>
                <a:effectLst>
                  <a:outerShdw blurRad="38100" dist="38100" dir="2700000" algn="tl">
                    <a:srgbClr val="000000">
                      <a:alpha val="43137"/>
                    </a:srgbClr>
                  </a:outerShdw>
                </a:effectLst>
              </a:rPr>
              <a:t> </a:t>
            </a:r>
            <a:r>
              <a:rPr lang="en-US" sz="2800" b="1" dirty="0" smtClean="0">
                <a:solidFill>
                  <a:schemeClr val="tx1"/>
                </a:solidFill>
                <a:effectLst>
                  <a:outerShdw blurRad="38100" dist="38100" dir="2700000" algn="tl">
                    <a:srgbClr val="000000">
                      <a:alpha val="43137"/>
                    </a:srgbClr>
                  </a:outerShdw>
                </a:effectLst>
              </a:rPr>
              <a:t>90 Forests &amp; Grasslands </a:t>
            </a:r>
            <a:endParaRPr lang="en-US"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50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767" y="365396"/>
            <a:ext cx="8928376" cy="1145894"/>
          </a:xfrm>
        </p:spPr>
        <p:txBody>
          <a:bodyPr/>
          <a:lstStyle/>
          <a:p>
            <a:pPr algn="ctr"/>
            <a:r>
              <a:rPr lang="en-US" sz="3600" b="1" dirty="0" smtClean="0">
                <a:solidFill>
                  <a:schemeClr val="tx1"/>
                </a:solidFill>
                <a:effectLst>
                  <a:outerShdw blurRad="38100" dist="38100" dir="2700000" algn="tl">
                    <a:srgbClr val="000000">
                      <a:alpha val="43137"/>
                    </a:srgbClr>
                  </a:outerShdw>
                </a:effectLst>
                <a:latin typeface="Corbel" panose="020B0503020204020204" pitchFamily="34" charset="0"/>
              </a:rPr>
              <a:t>6  NSHTs </a:t>
            </a:r>
            <a:r>
              <a:rPr lang="en-US" sz="3600" b="1" u="sng" dirty="0">
                <a:solidFill>
                  <a:schemeClr val="tx1"/>
                </a:solidFill>
                <a:effectLst>
                  <a:outerShdw blurRad="38100" dist="38100" dir="2700000" algn="tl">
                    <a:srgbClr val="000000">
                      <a:alpha val="43137"/>
                    </a:srgbClr>
                  </a:outerShdw>
                </a:effectLst>
                <a:latin typeface="Corbel" panose="020B0503020204020204" pitchFamily="34" charset="0"/>
              </a:rPr>
              <a:t>a</a:t>
            </a:r>
            <a:r>
              <a:rPr lang="en-US" sz="3600" b="1" u="sng" dirty="0" smtClean="0">
                <a:solidFill>
                  <a:schemeClr val="tx1"/>
                </a:solidFill>
                <a:effectLst>
                  <a:outerShdw blurRad="38100" dist="38100" dir="2700000" algn="tl">
                    <a:srgbClr val="000000">
                      <a:alpha val="43137"/>
                    </a:srgbClr>
                  </a:outerShdw>
                </a:effectLst>
                <a:latin typeface="Corbel" panose="020B0503020204020204" pitchFamily="34" charset="0"/>
              </a:rPr>
              <a:t>dministered</a:t>
            </a:r>
            <a:r>
              <a:rPr lang="en-US" sz="3600" b="1" dirty="0" smtClean="0">
                <a:solidFill>
                  <a:schemeClr val="tx1"/>
                </a:solidFill>
                <a:effectLst>
                  <a:outerShdw blurRad="38100" dist="38100" dir="2700000" algn="tl">
                    <a:srgbClr val="000000">
                      <a:alpha val="43137"/>
                    </a:srgbClr>
                  </a:outerShdw>
                </a:effectLst>
                <a:latin typeface="Corbel" panose="020B0503020204020204" pitchFamily="34" charset="0"/>
              </a:rPr>
              <a:t> by the FS…</a:t>
            </a:r>
            <a:r>
              <a:rPr lang="en-US" sz="4400" b="1" dirty="0" smtClean="0">
                <a:solidFill>
                  <a:schemeClr val="tx1"/>
                </a:solidFill>
                <a:effectLst>
                  <a:outerShdw blurRad="38100" dist="38100" dir="2700000" algn="tl">
                    <a:srgbClr val="000000">
                      <a:alpha val="43137"/>
                    </a:srgbClr>
                  </a:outerShdw>
                </a:effectLst>
                <a:latin typeface="Corbel" panose="020B0503020204020204" pitchFamily="34" charset="0"/>
              </a:rPr>
              <a:t/>
            </a:r>
            <a:br>
              <a:rPr lang="en-US" sz="4400" b="1" dirty="0" smtClean="0">
                <a:solidFill>
                  <a:schemeClr val="tx1"/>
                </a:solidFill>
                <a:effectLst>
                  <a:outerShdw blurRad="38100" dist="38100" dir="2700000" algn="tl">
                    <a:srgbClr val="000000">
                      <a:alpha val="43137"/>
                    </a:srgbClr>
                  </a:outerShdw>
                </a:effectLst>
                <a:latin typeface="Corbel" panose="020B0503020204020204" pitchFamily="34" charset="0"/>
              </a:rPr>
            </a:br>
            <a:endParaRPr lang="en-US" sz="2800" b="1" dirty="0">
              <a:solidFill>
                <a:schemeClr val="tx1"/>
              </a:solidFill>
              <a:effectLst>
                <a:outerShdw blurRad="38100" dist="38100" dir="2700000" algn="tl">
                  <a:srgbClr val="000000">
                    <a:alpha val="43137"/>
                  </a:srgbClr>
                </a:outerShdw>
              </a:effectLst>
              <a:latin typeface="Corbel" panose="020B0503020204020204" pitchFamily="34" charset="0"/>
            </a:endParaRPr>
          </a:p>
        </p:txBody>
      </p:sp>
      <p:graphicFrame>
        <p:nvGraphicFramePr>
          <p:cNvPr id="4" name="Table 3"/>
          <p:cNvGraphicFramePr>
            <a:graphicFrameLocks noGrp="1"/>
          </p:cNvGraphicFramePr>
          <p:nvPr>
            <p:extLst/>
          </p:nvPr>
        </p:nvGraphicFramePr>
        <p:xfrm>
          <a:off x="1759353" y="1415021"/>
          <a:ext cx="7268902" cy="5301016"/>
        </p:xfrm>
        <a:graphic>
          <a:graphicData uri="http://schemas.openxmlformats.org/drawingml/2006/table">
            <a:tbl>
              <a:tblPr firstRow="1" firstCol="1" bandRow="1">
                <a:tableStyleId>{5C22544A-7EE6-4342-B048-85BDC9FD1C3A}</a:tableStyleId>
              </a:tblPr>
              <a:tblGrid>
                <a:gridCol w="4623862"/>
                <a:gridCol w="1301262"/>
                <a:gridCol w="1343778"/>
              </a:tblGrid>
              <a:tr h="555670">
                <a:tc>
                  <a:txBody>
                    <a:bodyPr/>
                    <a:lstStyle/>
                    <a:p>
                      <a:pPr marL="12065" marR="0" algn="ctr">
                        <a:lnSpc>
                          <a:spcPct val="100000"/>
                        </a:lnSpc>
                        <a:spcBef>
                          <a:spcPts val="0"/>
                        </a:spcBef>
                        <a:spcAft>
                          <a:spcPts val="600"/>
                        </a:spcAft>
                      </a:pPr>
                      <a:r>
                        <a:rPr lang="en-US" sz="2800" b="1" dirty="0" smtClean="0">
                          <a:effectLst>
                            <a:outerShdw blurRad="38100" dist="38100" dir="2700000" algn="tl">
                              <a:srgbClr val="000000">
                                <a:alpha val="43137"/>
                              </a:srgbClr>
                            </a:outerShdw>
                          </a:effectLst>
                        </a:rPr>
                        <a:t>NSHT</a:t>
                      </a:r>
                      <a:endParaRPr lang="en-US" sz="28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4000"/>
                        </a:lnSpc>
                        <a:spcBef>
                          <a:spcPts val="30"/>
                        </a:spcBef>
                        <a:spcAft>
                          <a:spcPts val="600"/>
                        </a:spcAft>
                        <a:buClrTx/>
                        <a:buSzTx/>
                        <a:buFontTx/>
                        <a:buNone/>
                        <a:tabLst/>
                        <a:defRPr/>
                      </a:pPr>
                      <a:r>
                        <a:rPr lang="en-US" sz="2800" b="1" dirty="0" smtClean="0">
                          <a:effectLst>
                            <a:outerShdw blurRad="38100" dist="38100" dir="2700000" algn="tl">
                              <a:srgbClr val="000000">
                                <a:alpha val="43137"/>
                              </a:srgbClr>
                            </a:outerShdw>
                          </a:effectLst>
                          <a:latin typeface="Corbel" panose="020B0503020204020204" pitchFamily="34" charset="0"/>
                        </a:rPr>
                        <a:t>Lead</a:t>
                      </a:r>
                      <a:endParaRPr lang="en-US" sz="2800" b="1" dirty="0" smtClean="0">
                        <a:solidFill>
                          <a:schemeClr val="bg1"/>
                        </a:solidFill>
                        <a:effectLst/>
                        <a:latin typeface="Corbel" panose="020B0503020204020204" pitchFamily="34" charset="0"/>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4000"/>
                        </a:lnSpc>
                        <a:spcBef>
                          <a:spcPts val="30"/>
                        </a:spcBef>
                        <a:spcAft>
                          <a:spcPts val="600"/>
                        </a:spcAft>
                        <a:buClrTx/>
                        <a:buSzTx/>
                        <a:buFontTx/>
                        <a:buNone/>
                        <a:tabLst/>
                        <a:defRPr/>
                      </a:pPr>
                      <a:r>
                        <a:rPr lang="en-US" sz="2400" b="1" dirty="0" smtClean="0">
                          <a:solidFill>
                            <a:schemeClr val="lt1"/>
                          </a:solidFill>
                          <a:effectLst>
                            <a:outerShdw blurRad="38100" dist="38100" dir="2700000" algn="tl">
                              <a:srgbClr val="000000">
                                <a:alpha val="43137"/>
                              </a:srgbClr>
                            </a:outerShdw>
                          </a:effectLst>
                          <a:latin typeface="+mn-lt"/>
                          <a:ea typeface="+mn-ea"/>
                          <a:cs typeface="+mn-cs"/>
                        </a:rPr>
                        <a:t>Regions</a:t>
                      </a:r>
                      <a:endParaRPr lang="en-US" sz="2400" b="1" dirty="0" smtClean="0">
                        <a:solidFill>
                          <a:schemeClr val="bg1"/>
                        </a:solidFill>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5761">
                <a:tc>
                  <a:txBody>
                    <a:bodyPr/>
                    <a:lstStyle/>
                    <a:p>
                      <a:pPr marL="12065" marR="0">
                        <a:lnSpc>
                          <a:spcPct val="100000"/>
                        </a:lnSpc>
                        <a:spcBef>
                          <a:spcPts val="0"/>
                        </a:spcBef>
                        <a:spcAft>
                          <a:spcPts val="600"/>
                        </a:spcAft>
                      </a:pPr>
                      <a:r>
                        <a:rPr lang="en-US" sz="2400" b="1" dirty="0">
                          <a:effectLst>
                            <a:outerShdw blurRad="38100" dist="38100" dir="2700000" algn="tl">
                              <a:srgbClr val="000000">
                                <a:alpha val="43137"/>
                              </a:srgbClr>
                            </a:outerShdw>
                          </a:effectLst>
                        </a:rPr>
                        <a:t>Arizona</a:t>
                      </a:r>
                      <a:r>
                        <a:rPr lang="en-US" sz="2400" b="1" spc="-5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National</a:t>
                      </a:r>
                      <a:r>
                        <a:rPr lang="en-US" sz="2400" b="1" spc="-45"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Scenic</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Trail</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solidFill>
                            <a:schemeClr val="bg1"/>
                          </a:solidFill>
                          <a:effectLst/>
                        </a:rPr>
                        <a:t>R3</a:t>
                      </a:r>
                      <a:endParaRPr lang="en-US" sz="1700" b="1" dirty="0">
                        <a:solidFill>
                          <a:schemeClr val="bg1"/>
                        </a:solidFill>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smtClean="0">
                          <a:solidFill>
                            <a:schemeClr val="bg1"/>
                          </a:solidFill>
                          <a:effectLst/>
                        </a:rPr>
                        <a:t>R3</a:t>
                      </a:r>
                      <a:endParaRPr lang="en-US" sz="1700" b="1" dirty="0">
                        <a:solidFill>
                          <a:schemeClr val="bg1"/>
                        </a:solidFill>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1917">
                <a:tc>
                  <a:txBody>
                    <a:bodyPr/>
                    <a:lstStyle/>
                    <a:p>
                      <a:pPr marL="12065" marR="0" algn="l">
                        <a:lnSpc>
                          <a:spcPct val="100000"/>
                        </a:lnSpc>
                        <a:spcBef>
                          <a:spcPts val="0"/>
                        </a:spcBef>
                        <a:spcAft>
                          <a:spcPts val="600"/>
                        </a:spcAft>
                      </a:pPr>
                      <a:r>
                        <a:rPr lang="en-US" sz="2400" b="1" spc="-5" dirty="0">
                          <a:effectLst>
                            <a:outerShdw blurRad="38100" dist="38100" dir="2700000" algn="tl">
                              <a:srgbClr val="000000">
                                <a:alpha val="43137"/>
                              </a:srgbClr>
                            </a:outerShdw>
                          </a:effectLst>
                        </a:rPr>
                        <a:t>Continental</a:t>
                      </a:r>
                      <a:r>
                        <a:rPr lang="en-US" sz="2400" b="1" spc="-5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Divide</a:t>
                      </a:r>
                      <a:r>
                        <a:rPr lang="en-US" sz="2400" b="1" spc="-45"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National</a:t>
                      </a:r>
                      <a:r>
                        <a:rPr lang="en-US" sz="2400" b="1" spc="-5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Scenic</a:t>
                      </a:r>
                      <a:r>
                        <a:rPr lang="en-US" sz="2400" b="1" spc="-45"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Trail</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R2</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R1, R3, R4</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1917">
                <a:tc>
                  <a:txBody>
                    <a:bodyPr/>
                    <a:lstStyle/>
                    <a:p>
                      <a:pPr marL="12065" marR="0">
                        <a:lnSpc>
                          <a:spcPct val="100000"/>
                        </a:lnSpc>
                        <a:spcBef>
                          <a:spcPts val="0"/>
                        </a:spcBef>
                        <a:spcAft>
                          <a:spcPts val="600"/>
                        </a:spcAft>
                      </a:pPr>
                      <a:r>
                        <a:rPr lang="en-US" sz="2400" b="1" spc="-5" dirty="0">
                          <a:effectLst>
                            <a:outerShdw blurRad="38100" dist="38100" dir="2700000" algn="tl">
                              <a:srgbClr val="000000">
                                <a:alpha val="43137"/>
                              </a:srgbClr>
                            </a:outerShdw>
                          </a:effectLst>
                        </a:rPr>
                        <a:t>Florida</a:t>
                      </a:r>
                      <a:r>
                        <a:rPr lang="en-US" sz="2400" b="1" spc="-45"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National</a:t>
                      </a:r>
                      <a:r>
                        <a:rPr lang="en-US" sz="2400" b="1" spc="-45"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Scenic</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Trail</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R8</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smtClean="0">
                          <a:effectLst/>
                        </a:rPr>
                        <a:t>R8</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1917">
                <a:tc>
                  <a:txBody>
                    <a:bodyPr/>
                    <a:lstStyle/>
                    <a:p>
                      <a:pPr marL="12065" marR="0">
                        <a:lnSpc>
                          <a:spcPct val="100000"/>
                        </a:lnSpc>
                        <a:spcBef>
                          <a:spcPts val="0"/>
                        </a:spcBef>
                        <a:spcAft>
                          <a:spcPts val="600"/>
                        </a:spcAft>
                      </a:pPr>
                      <a:r>
                        <a:rPr lang="en-US" sz="2400" b="1" dirty="0">
                          <a:effectLst>
                            <a:outerShdw blurRad="38100" dist="38100" dir="2700000" algn="tl">
                              <a:srgbClr val="000000">
                                <a:alpha val="43137"/>
                              </a:srgbClr>
                            </a:outerShdw>
                          </a:effectLst>
                        </a:rPr>
                        <a:t>Pacific</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Crest</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National</a:t>
                      </a:r>
                      <a:r>
                        <a:rPr lang="en-US" sz="2400" b="1" spc="-4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Scenic</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Trail</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R5</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R4, R6</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1917">
                <a:tc>
                  <a:txBody>
                    <a:bodyPr/>
                    <a:lstStyle/>
                    <a:p>
                      <a:pPr marL="12065" marR="0">
                        <a:lnSpc>
                          <a:spcPct val="100000"/>
                        </a:lnSpc>
                        <a:spcBef>
                          <a:spcPts val="0"/>
                        </a:spcBef>
                        <a:spcAft>
                          <a:spcPts val="600"/>
                        </a:spcAft>
                      </a:pPr>
                      <a:r>
                        <a:rPr lang="en-US" sz="2400" b="1" dirty="0">
                          <a:effectLst>
                            <a:outerShdw blurRad="38100" dist="38100" dir="2700000" algn="tl">
                              <a:srgbClr val="000000">
                                <a:alpha val="43137"/>
                              </a:srgbClr>
                            </a:outerShdw>
                          </a:effectLst>
                        </a:rPr>
                        <a:t>Pacific</a:t>
                      </a:r>
                      <a:r>
                        <a:rPr lang="en-US" sz="2400" b="1" spc="-45"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Northwest</a:t>
                      </a:r>
                      <a:r>
                        <a:rPr lang="en-US" sz="2400" b="1" spc="-5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National</a:t>
                      </a:r>
                      <a:r>
                        <a:rPr lang="en-US" sz="2400" b="1" spc="-45" dirty="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Scenic</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R6</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R1</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1917">
                <a:tc>
                  <a:txBody>
                    <a:bodyPr/>
                    <a:lstStyle/>
                    <a:p>
                      <a:pPr marL="12065" marR="0">
                        <a:lnSpc>
                          <a:spcPct val="100000"/>
                        </a:lnSpc>
                        <a:spcBef>
                          <a:spcPts val="0"/>
                        </a:spcBef>
                        <a:spcAft>
                          <a:spcPts val="600"/>
                        </a:spcAft>
                      </a:pPr>
                      <a:r>
                        <a:rPr lang="en-US" sz="2400" b="1" dirty="0">
                          <a:effectLst>
                            <a:outerShdw blurRad="38100" dist="38100" dir="2700000" algn="tl">
                              <a:srgbClr val="000000">
                                <a:alpha val="43137"/>
                              </a:srgbClr>
                            </a:outerShdw>
                          </a:effectLst>
                        </a:rPr>
                        <a:t>Nez</a:t>
                      </a:r>
                      <a:r>
                        <a:rPr lang="en-US" sz="2400" b="1" spc="-40"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Perce </a:t>
                      </a:r>
                      <a:r>
                        <a:rPr lang="en-US" sz="2400" b="1" spc="-5" dirty="0" smtClean="0">
                          <a:effectLst>
                            <a:outerShdw blurRad="38100" dist="38100" dir="2700000" algn="tl">
                              <a:srgbClr val="000000">
                                <a:alpha val="43137"/>
                              </a:srgbClr>
                            </a:outerShdw>
                          </a:effectLst>
                        </a:rPr>
                        <a:t>National</a:t>
                      </a:r>
                      <a:r>
                        <a:rPr lang="en-US" sz="2400" b="1" spc="-40" dirty="0" smtClean="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Historic</a:t>
                      </a:r>
                      <a:r>
                        <a:rPr lang="en-US" sz="2400" b="1" spc="-35" dirty="0">
                          <a:effectLst>
                            <a:outerShdw blurRad="38100" dist="38100" dir="2700000" algn="tl">
                              <a:srgbClr val="000000">
                                <a:alpha val="43137"/>
                              </a:srgbClr>
                            </a:outerShdw>
                          </a:effectLst>
                        </a:rPr>
                        <a:t> </a:t>
                      </a:r>
                      <a:r>
                        <a:rPr lang="en-US" sz="2400" b="1" spc="-5" dirty="0">
                          <a:effectLst>
                            <a:outerShdw blurRad="38100" dist="38100" dir="2700000" algn="tl">
                              <a:srgbClr val="000000">
                                <a:alpha val="43137"/>
                              </a:srgbClr>
                            </a:outerShdw>
                          </a:effectLst>
                        </a:rPr>
                        <a:t>Trail</a:t>
                      </a:r>
                      <a:endParaRPr lang="en-US" sz="2400" b="1" dirty="0">
                        <a:effectLst>
                          <a:outerShdw blurRad="38100" dist="38100" dir="2700000" algn="tl">
                            <a:srgbClr val="000000">
                              <a:alpha val="43137"/>
                            </a:srgbClr>
                          </a:outerShdw>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R1</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4000"/>
                        </a:lnSpc>
                        <a:spcBef>
                          <a:spcPts val="30"/>
                        </a:spcBef>
                        <a:spcAft>
                          <a:spcPts val="600"/>
                        </a:spcAft>
                      </a:pPr>
                      <a:r>
                        <a:rPr lang="en-US" sz="1700" b="1" dirty="0">
                          <a:effectLst/>
                        </a:rPr>
                        <a:t>R2, R4, R6</a:t>
                      </a:r>
                      <a:endParaRPr lang="en-US" sz="1700" b="1" dirty="0">
                        <a:effectLst/>
                        <a:latin typeface="Calibri"/>
                        <a:ea typeface="Calibri"/>
                        <a:cs typeface="Times New Roman"/>
                      </a:endParaRPr>
                    </a:p>
                  </a:txBody>
                  <a:tcPr marL="74405" marR="744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0" name="Group 9" descr="Three photos and associated captions" title="Photo Set"/>
          <p:cNvGrpSpPr/>
          <p:nvPr/>
        </p:nvGrpSpPr>
        <p:grpSpPr>
          <a:xfrm>
            <a:off x="71767" y="1995708"/>
            <a:ext cx="1589116" cy="3428689"/>
            <a:chOff x="17092" y="0"/>
            <a:chExt cx="2119357" cy="4572000"/>
          </a:xfrm>
        </p:grpSpPr>
        <p:pic>
          <p:nvPicPr>
            <p:cNvPr id="12" name="Picture 11" descr="A wooden boardwalk run through the middle of a green meadow with snowcapped hills surrounding it." title="Iditarod Trail"/>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54584" y="0"/>
              <a:ext cx="2076627" cy="1367327"/>
            </a:xfrm>
            <a:prstGeom prst="round2DiagRect">
              <a:avLst>
                <a:gd name="adj1" fmla="val 16667"/>
                <a:gd name="adj2" fmla="val 0"/>
              </a:avLst>
            </a:prstGeom>
            <a:ln w="38100" cap="sq" cmpd="sng" algn="ctr">
              <a:solidFill>
                <a:srgbClr val="FFFFFF"/>
              </a:solidFill>
              <a:prstDash val="solid"/>
              <a:miter lim="800000"/>
              <a:headEnd type="none" w="med" len="med"/>
              <a:tailEnd type="none" w="med" len="med"/>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14" name="Picture 13" descr="Sunset, PCT at Muir Pass." title="phot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092" y="3187581"/>
              <a:ext cx="2114120" cy="138441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5" name="Picture 14" descr="Picture of rocky coastline" title="Photo"/>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34184" y="1563880"/>
              <a:ext cx="2102265" cy="1401510"/>
            </a:xfrm>
            <a:prstGeom prst="round2DiagRect">
              <a:avLst>
                <a:gd name="adj1" fmla="val 16667"/>
                <a:gd name="adj2" fmla="val 0"/>
              </a:avLst>
            </a:prstGeom>
            <a:ln w="38100" cap="sq" cmpd="sng" algn="ctr">
              <a:solidFill>
                <a:srgbClr val="FFFFFF"/>
              </a:solidFill>
              <a:prstDash val="solid"/>
              <a:miter lim="800000"/>
              <a:headEnd type="none" w="med" len="med"/>
              <a:tailEnd type="none" w="med" len="med"/>
            </a:ln>
            <a:effectLst>
              <a:outerShdw blurRad="254000" algn="tl" rotWithShape="0">
                <a:srgbClr val="000000">
                  <a:alpha val="43000"/>
                </a:srgbClr>
              </a:outerShdw>
            </a:effectLst>
            <a:extLst>
              <a:ext uri="{53640926-AAD7-44D8-BBD7-CCE9431645EC}">
                <a14:shadowObscured xmlns:a14="http://schemas.microsoft.com/office/drawing/2010/main"/>
              </a:ext>
            </a:extLst>
          </p:spPr>
        </p:pic>
      </p:grpSp>
      <p:pic>
        <p:nvPicPr>
          <p:cNvPr id="16" name="Picture 15" descr="Close-up of five people in red hard hats scaping  a trail in a very lush green area.  " title="Photo"/>
          <p:cNvPicPr/>
          <p:nvPr/>
        </p:nvPicPr>
        <p:blipFill>
          <a:blip r:embed="rId6" cstate="email">
            <a:extLst>
              <a:ext uri="{28A0092B-C50C-407E-A947-70E740481C1C}">
                <a14:useLocalDpi xmlns:a14="http://schemas.microsoft.com/office/drawing/2010/main" val="0"/>
              </a:ext>
            </a:extLst>
          </a:blip>
          <a:stretch>
            <a:fillRect/>
          </a:stretch>
        </p:blipFill>
        <p:spPr bwMode="auto">
          <a:xfrm>
            <a:off x="83342" y="5562448"/>
            <a:ext cx="1573614" cy="1130439"/>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17" name="TextBox 16"/>
          <p:cNvSpPr txBox="1"/>
          <p:nvPr/>
        </p:nvSpPr>
        <p:spPr>
          <a:xfrm>
            <a:off x="7737232" y="5763360"/>
            <a:ext cx="241502" cy="207749"/>
          </a:xfrm>
          <a:prstGeom prst="rect">
            <a:avLst/>
          </a:prstGeom>
          <a:noFill/>
        </p:spPr>
        <p:txBody>
          <a:bodyPr wrap="square" rtlCol="0">
            <a:spAutoFit/>
          </a:bodyPr>
          <a:lstStyle/>
          <a:p>
            <a:r>
              <a:rPr lang="en-US" sz="750" dirty="0">
                <a:solidFill>
                  <a:srgbClr val="292929"/>
                </a:solidFill>
              </a:rPr>
              <a:t>8</a:t>
            </a:r>
          </a:p>
        </p:txBody>
      </p:sp>
      <p:sp>
        <p:nvSpPr>
          <p:cNvPr id="3" name="TextBox 2"/>
          <p:cNvSpPr txBox="1"/>
          <p:nvPr/>
        </p:nvSpPr>
        <p:spPr>
          <a:xfrm>
            <a:off x="0" y="0"/>
            <a:ext cx="2898935" cy="461665"/>
          </a:xfrm>
          <a:prstGeom prst="rect">
            <a:avLst/>
          </a:prstGeom>
          <a:noFill/>
        </p:spPr>
        <p:txBody>
          <a:bodyPr wrap="none" rtlCol="0">
            <a:spAutoFit/>
          </a:bodyPr>
          <a:lstStyle/>
          <a:p>
            <a:r>
              <a:rPr lang="en-US" sz="2400" b="1" i="1" dirty="0" smtClean="0">
                <a:solidFill>
                  <a:schemeClr val="accent6"/>
                </a:solidFill>
              </a:rPr>
              <a:t>WHO’s responsible…</a:t>
            </a:r>
            <a:endParaRPr lang="en-US" sz="2400" b="1" i="1" dirty="0">
              <a:solidFill>
                <a:schemeClr val="accent6"/>
              </a:solidFill>
            </a:endParaRPr>
          </a:p>
        </p:txBody>
      </p:sp>
    </p:spTree>
    <p:extLst>
      <p:ext uri="{BB962C8B-B14F-4D97-AF65-F5344CB8AC3E}">
        <p14:creationId xmlns:p14="http://schemas.microsoft.com/office/powerpoint/2010/main" val="3118533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748" y="-124483"/>
            <a:ext cx="8958140" cy="1172295"/>
          </a:xfrm>
        </p:spPr>
        <p:txBody>
          <a:bodyPr/>
          <a:lstStyle/>
          <a:p>
            <a:pPr algn="ctr"/>
            <a:r>
              <a:rPr lang="en-US" sz="3600" b="1" dirty="0" smtClean="0">
                <a:solidFill>
                  <a:schemeClr val="tx1"/>
                </a:solidFill>
                <a:effectLst>
                  <a:outerShdw blurRad="38100" dist="38100" dir="2700000" algn="tl">
                    <a:srgbClr val="000000">
                      <a:alpha val="43137"/>
                    </a:srgbClr>
                  </a:outerShdw>
                </a:effectLst>
                <a:latin typeface="Corbel" panose="020B0503020204020204" pitchFamily="34" charset="0"/>
              </a:rPr>
              <a:t>16 </a:t>
            </a:r>
            <a:r>
              <a:rPr lang="en-US" sz="3600" b="1" dirty="0">
                <a:solidFill>
                  <a:schemeClr val="tx1"/>
                </a:solidFill>
                <a:effectLst>
                  <a:outerShdw blurRad="38100" dist="38100" dir="2700000" algn="tl">
                    <a:srgbClr val="000000">
                      <a:alpha val="43137"/>
                    </a:srgbClr>
                  </a:outerShdw>
                </a:effectLst>
                <a:latin typeface="Corbel" panose="020B0503020204020204" pitchFamily="34" charset="0"/>
              </a:rPr>
              <a:t>Additional </a:t>
            </a:r>
            <a:r>
              <a:rPr lang="en-US" sz="3600" b="1" dirty="0" smtClean="0">
                <a:solidFill>
                  <a:schemeClr val="tx1"/>
                </a:solidFill>
                <a:effectLst>
                  <a:outerShdw blurRad="38100" dist="38100" dir="2700000" algn="tl">
                    <a:srgbClr val="000000">
                      <a:alpha val="43137"/>
                    </a:srgbClr>
                  </a:outerShdw>
                </a:effectLst>
                <a:latin typeface="Corbel" panose="020B0503020204020204" pitchFamily="34" charset="0"/>
              </a:rPr>
              <a:t>NSHTs </a:t>
            </a:r>
            <a:r>
              <a:rPr lang="en-US" sz="3600" b="1" u="sng" dirty="0" smtClean="0">
                <a:solidFill>
                  <a:schemeClr val="tx1"/>
                </a:solidFill>
                <a:effectLst>
                  <a:outerShdw blurRad="38100" dist="38100" dir="2700000" algn="tl">
                    <a:srgbClr val="000000">
                      <a:alpha val="43137"/>
                    </a:srgbClr>
                  </a:outerShdw>
                </a:effectLst>
                <a:latin typeface="Corbel" panose="020B0503020204020204" pitchFamily="34" charset="0"/>
              </a:rPr>
              <a:t>managed</a:t>
            </a:r>
            <a:r>
              <a:rPr lang="en-US" sz="3600" b="1" dirty="0" smtClean="0">
                <a:solidFill>
                  <a:schemeClr val="tx1"/>
                </a:solidFill>
                <a:effectLst>
                  <a:outerShdw blurRad="38100" dist="38100" dir="2700000" algn="tl">
                    <a:srgbClr val="000000">
                      <a:alpha val="43137"/>
                    </a:srgbClr>
                  </a:outerShdw>
                </a:effectLst>
                <a:latin typeface="Corbel" panose="020B0503020204020204" pitchFamily="34" charset="0"/>
              </a:rPr>
              <a:t> by the FS</a:t>
            </a:r>
            <a:endParaRPr lang="en-US" sz="2800" b="1" dirty="0">
              <a:solidFill>
                <a:schemeClr val="tx1"/>
              </a:solidFill>
              <a:effectLst>
                <a:outerShdw blurRad="38100" dist="38100" dir="2700000" algn="tl">
                  <a:srgbClr val="000000">
                    <a:alpha val="43137"/>
                  </a:srgbClr>
                </a:outerShdw>
              </a:effectLst>
              <a:latin typeface="Corbel" panose="020B0503020204020204" pitchFamily="34" charset="0"/>
            </a:endParaRPr>
          </a:p>
        </p:txBody>
      </p:sp>
      <p:graphicFrame>
        <p:nvGraphicFramePr>
          <p:cNvPr id="5" name="Table 4"/>
          <p:cNvGraphicFramePr>
            <a:graphicFrameLocks noGrp="1"/>
          </p:cNvGraphicFramePr>
          <p:nvPr>
            <p:extLst/>
          </p:nvPr>
        </p:nvGraphicFramePr>
        <p:xfrm>
          <a:off x="1826053" y="1265842"/>
          <a:ext cx="7144375" cy="5496955"/>
        </p:xfrm>
        <a:graphic>
          <a:graphicData uri="http://schemas.openxmlformats.org/drawingml/2006/table">
            <a:tbl>
              <a:tblPr firstRow="1" firstCol="1" bandRow="1">
                <a:tableStyleId>{5C22544A-7EE6-4342-B048-85BDC9FD1C3A}</a:tableStyleId>
              </a:tblPr>
              <a:tblGrid>
                <a:gridCol w="4158058"/>
                <a:gridCol w="1354238"/>
                <a:gridCol w="1632079"/>
              </a:tblGrid>
              <a:tr h="598926">
                <a:tc>
                  <a:txBody>
                    <a:bodyPr/>
                    <a:lstStyle/>
                    <a:p>
                      <a:pPr marL="0" marR="0" algn="ctr">
                        <a:lnSpc>
                          <a:spcPct val="114000"/>
                        </a:lnSpc>
                        <a:spcBef>
                          <a:spcPts val="30"/>
                        </a:spcBef>
                        <a:spcAft>
                          <a:spcPts val="900"/>
                        </a:spcAft>
                      </a:pPr>
                      <a:r>
                        <a:rPr lang="en-US" sz="2400" b="1" dirty="0" smtClean="0">
                          <a:effectLst>
                            <a:outerShdw blurRad="38100" dist="38100" dir="2700000" algn="tl">
                              <a:srgbClr val="000000">
                                <a:alpha val="43137"/>
                              </a:srgbClr>
                            </a:outerShdw>
                          </a:effectLst>
                        </a:rPr>
                        <a:t>NSHT</a:t>
                      </a:r>
                      <a:endParaRPr lang="en-US" sz="24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ctr"/>
                </a:tc>
                <a:tc>
                  <a:txBody>
                    <a:bodyPr/>
                    <a:lstStyle/>
                    <a:p>
                      <a:pPr marL="0" marR="0" algn="ctr">
                        <a:lnSpc>
                          <a:spcPct val="100000"/>
                        </a:lnSpc>
                        <a:spcBef>
                          <a:spcPts val="0"/>
                        </a:spcBef>
                        <a:spcAft>
                          <a:spcPts val="0"/>
                        </a:spcAft>
                      </a:pPr>
                      <a:r>
                        <a:rPr lang="en-US" sz="2400" b="1" dirty="0" smtClean="0">
                          <a:effectLst>
                            <a:outerShdw blurRad="38100" dist="38100" dir="2700000" algn="tl">
                              <a:srgbClr val="000000">
                                <a:alpha val="43137"/>
                              </a:srgbClr>
                            </a:outerShdw>
                          </a:effectLst>
                        </a:rPr>
                        <a:t>Lead</a:t>
                      </a:r>
                      <a:endParaRPr lang="en-US" sz="2400" b="1" dirty="0">
                        <a:effectLst>
                          <a:outerShdw blurRad="38100" dist="38100" dir="2700000" algn="tl">
                            <a:srgbClr val="000000">
                              <a:alpha val="43137"/>
                            </a:srgbClr>
                          </a:outerShdw>
                        </a:effectLst>
                      </a:endParaRPr>
                    </a:p>
                  </a:txBody>
                  <a:tcPr marL="68580" marR="68580" marT="0" marB="0" anchor="ctr"/>
                </a:tc>
                <a:tc>
                  <a:txBody>
                    <a:bodyPr/>
                    <a:lstStyle/>
                    <a:p>
                      <a:pPr marL="0" marR="0" algn="ctr">
                        <a:lnSpc>
                          <a:spcPct val="114000"/>
                        </a:lnSpc>
                        <a:spcBef>
                          <a:spcPts val="0"/>
                        </a:spcBef>
                        <a:spcAft>
                          <a:spcPts val="0"/>
                        </a:spcAft>
                      </a:pPr>
                      <a:r>
                        <a:rPr lang="en-US" sz="2400" b="1" dirty="0">
                          <a:solidFill>
                            <a:schemeClr val="tx1"/>
                          </a:solidFill>
                          <a:effectLst>
                            <a:outerShdw blurRad="38100" dist="38100" dir="2700000" algn="tl">
                              <a:srgbClr val="000000">
                                <a:alpha val="43137"/>
                              </a:srgbClr>
                            </a:outerShdw>
                          </a:effectLst>
                        </a:rPr>
                        <a:t>FS </a:t>
                      </a:r>
                      <a:r>
                        <a:rPr lang="en-US" sz="2400" b="1" dirty="0" smtClean="0">
                          <a:solidFill>
                            <a:schemeClr val="tx1"/>
                          </a:solidFill>
                          <a:effectLst>
                            <a:outerShdw blurRad="38100" dist="38100" dir="2700000" algn="tl">
                              <a:srgbClr val="000000">
                                <a:alpha val="43137"/>
                              </a:srgbClr>
                            </a:outerShdw>
                          </a:effectLst>
                        </a:rPr>
                        <a:t>Regions</a:t>
                      </a:r>
                      <a:endParaRPr lang="en-US" sz="2400" b="1" dirty="0">
                        <a:solidFill>
                          <a:schemeClr val="tx1"/>
                        </a:solidFill>
                        <a:effectLst>
                          <a:outerShdw blurRad="38100" dist="38100" dir="2700000" algn="tl">
                            <a:srgbClr val="000000">
                              <a:alpha val="43137"/>
                            </a:srgbClr>
                          </a:outerShdw>
                        </a:effectLst>
                      </a:endParaRPr>
                    </a:p>
                  </a:txBody>
                  <a:tcPr marL="68580" marR="68580" marT="0" marB="0" anchor="ctr"/>
                </a:tc>
              </a:tr>
              <a:tr h="303694">
                <a:tc>
                  <a:txBody>
                    <a:bodyPr/>
                    <a:lstStyle/>
                    <a:p>
                      <a:pPr marL="12065" marR="0">
                        <a:lnSpc>
                          <a:spcPts val="1325"/>
                        </a:lnSpc>
                        <a:spcBef>
                          <a:spcPts val="0"/>
                        </a:spcBef>
                        <a:spcAft>
                          <a:spcPts val="600"/>
                        </a:spcAft>
                      </a:pPr>
                      <a:r>
                        <a:rPr lang="en-US" sz="1800" b="1" dirty="0">
                          <a:effectLst>
                            <a:outerShdw blurRad="38100" dist="38100" dir="2700000" algn="tl">
                              <a:srgbClr val="000000">
                                <a:alpha val="43137"/>
                              </a:srgbClr>
                            </a:outerShdw>
                          </a:effectLst>
                        </a:rPr>
                        <a:t>California</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5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Historic</a:t>
                      </a:r>
                      <a:r>
                        <a:rPr lang="en-US" sz="1800" b="1" spc="-45"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dirty="0">
                          <a:effectLst/>
                        </a:rPr>
                        <a:t>NPS</a:t>
                      </a:r>
                      <a:endParaRPr lang="en-US" sz="1400" b="1" dirty="0">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dirty="0">
                          <a:effectLst/>
                        </a:rPr>
                        <a:t>R4, R5, R6</a:t>
                      </a:r>
                      <a:endParaRPr lang="en-US" sz="1400" b="1" dirty="0">
                        <a:effectLst/>
                        <a:latin typeface="Calibri"/>
                        <a:ea typeface="Calibri"/>
                        <a:cs typeface="Times New Roman"/>
                      </a:endParaRPr>
                    </a:p>
                  </a:txBody>
                  <a:tcPr marL="68580" marR="68580" marT="0" marB="0" anchor="ctr"/>
                </a:tc>
              </a:tr>
              <a:tr h="297224">
                <a:tc>
                  <a:txBody>
                    <a:bodyPr/>
                    <a:lstStyle/>
                    <a:p>
                      <a:pPr marL="12065" marR="0">
                        <a:lnSpc>
                          <a:spcPts val="1325"/>
                        </a:lnSpc>
                        <a:spcBef>
                          <a:spcPts val="0"/>
                        </a:spcBef>
                        <a:spcAft>
                          <a:spcPts val="600"/>
                        </a:spcAft>
                      </a:pPr>
                      <a:r>
                        <a:rPr lang="en-US" sz="1800" b="1" dirty="0">
                          <a:effectLst>
                            <a:outerShdw blurRad="38100" dist="38100" dir="2700000" algn="tl">
                              <a:srgbClr val="000000">
                                <a:alpha val="43137"/>
                              </a:srgbClr>
                            </a:outerShdw>
                          </a:effectLst>
                        </a:rPr>
                        <a:t>El</a:t>
                      </a:r>
                      <a:r>
                        <a:rPr lang="en-US" sz="1800" b="1" spc="-30"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Camino</a:t>
                      </a:r>
                      <a:r>
                        <a:rPr lang="en-US" sz="1800" b="1" spc="-3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Real</a:t>
                      </a:r>
                      <a:r>
                        <a:rPr lang="en-US" sz="1800" b="1" spc="-25"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de</a:t>
                      </a:r>
                      <a:r>
                        <a:rPr lang="en-US" sz="1800" b="1" spc="-35"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los</a:t>
                      </a:r>
                      <a:r>
                        <a:rPr lang="en-US" sz="1800" b="1" spc="-30" dirty="0">
                          <a:effectLst>
                            <a:outerShdw blurRad="38100" dist="38100" dir="2700000" algn="tl">
                              <a:srgbClr val="000000">
                                <a:alpha val="43137"/>
                              </a:srgbClr>
                            </a:outerShdw>
                          </a:effectLst>
                        </a:rPr>
                        <a:t> </a:t>
                      </a:r>
                      <a:r>
                        <a:rPr lang="en-US" sz="1800" b="1" spc="-5" dirty="0" err="1">
                          <a:effectLst>
                            <a:outerShdw blurRad="38100" dist="38100" dir="2700000" algn="tl">
                              <a:srgbClr val="000000">
                                <a:alpha val="43137"/>
                              </a:srgbClr>
                            </a:outerShdw>
                          </a:effectLst>
                        </a:rPr>
                        <a:t>Tejas</a:t>
                      </a:r>
                      <a:r>
                        <a:rPr lang="en-US" sz="1800" b="1" spc="-35" dirty="0">
                          <a:effectLst>
                            <a:outerShdw blurRad="38100" dist="38100" dir="2700000" algn="tl">
                              <a:srgbClr val="000000">
                                <a:alpha val="43137"/>
                              </a:srgbClr>
                            </a:outerShdw>
                          </a:effectLst>
                        </a:rPr>
                        <a:t> </a:t>
                      </a:r>
                      <a:r>
                        <a:rPr lang="en-US" sz="1800" b="1" spc="-5" dirty="0" smtClean="0">
                          <a:effectLst>
                            <a:outerShdw blurRad="38100" dist="38100" dir="2700000" algn="tl">
                              <a:srgbClr val="000000">
                                <a:alpha val="43137"/>
                              </a:srgbClr>
                            </a:outerShdw>
                          </a:effectLst>
                        </a:rPr>
                        <a:t>NHT</a:t>
                      </a:r>
                      <a:r>
                        <a:rPr lang="en-US" sz="1800" b="1" spc="-30" dirty="0" smtClean="0">
                          <a:effectLst>
                            <a:outerShdw blurRad="38100" dist="38100" dir="2700000" algn="tl">
                              <a:srgbClr val="000000">
                                <a:alpha val="43137"/>
                              </a:srgbClr>
                            </a:outerShdw>
                          </a:effectLst>
                        </a:rPr>
                        <a:t> </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R8</a:t>
                      </a:r>
                      <a:endParaRPr lang="en-US" sz="1400" b="1">
                        <a:effectLst/>
                        <a:latin typeface="Calibri"/>
                        <a:ea typeface="Calibri"/>
                        <a:cs typeface="Times New Roman"/>
                      </a:endParaRPr>
                    </a:p>
                  </a:txBody>
                  <a:tcPr marL="68580" marR="68580" marT="0" marB="0" anchor="ctr"/>
                </a:tc>
              </a:tr>
              <a:tr h="323284">
                <a:tc>
                  <a:txBody>
                    <a:bodyPr/>
                    <a:lstStyle/>
                    <a:p>
                      <a:pPr marL="8890" marR="0">
                        <a:lnSpc>
                          <a:spcPts val="1325"/>
                        </a:lnSpc>
                        <a:spcBef>
                          <a:spcPts val="0"/>
                        </a:spcBef>
                        <a:spcAft>
                          <a:spcPts val="600"/>
                        </a:spcAft>
                      </a:pPr>
                      <a:r>
                        <a:rPr lang="en-US" sz="1800" b="1" spc="-5" dirty="0">
                          <a:effectLst>
                            <a:outerShdw blurRad="38100" dist="38100" dir="2700000" algn="tl">
                              <a:srgbClr val="000000">
                                <a:alpha val="43137"/>
                              </a:srgbClr>
                            </a:outerShdw>
                          </a:effectLst>
                        </a:rPr>
                        <a:t>Juan</a:t>
                      </a:r>
                      <a:r>
                        <a:rPr lang="en-US" sz="1800" b="1" spc="-3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Bautista</a:t>
                      </a:r>
                      <a:r>
                        <a:rPr lang="en-US" sz="1800" b="1" spc="-30"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de</a:t>
                      </a:r>
                      <a:r>
                        <a:rPr lang="en-US" sz="1800" b="1" spc="-40"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Anza</a:t>
                      </a:r>
                      <a:r>
                        <a:rPr lang="en-US" sz="1800" b="1" spc="-30" dirty="0">
                          <a:effectLst>
                            <a:outerShdw blurRad="38100" dist="38100" dir="2700000" algn="tl">
                              <a:srgbClr val="000000">
                                <a:alpha val="43137"/>
                              </a:srgbClr>
                            </a:outerShdw>
                          </a:effectLst>
                        </a:rPr>
                        <a:t> </a:t>
                      </a:r>
                      <a:r>
                        <a:rPr lang="en-US" sz="1800" b="1" spc="-5" dirty="0" smtClean="0">
                          <a:effectLst>
                            <a:outerShdw blurRad="38100" dist="38100" dir="2700000" algn="tl">
                              <a:srgbClr val="000000">
                                <a:alpha val="43137"/>
                              </a:srgbClr>
                            </a:outerShdw>
                          </a:effectLst>
                        </a:rPr>
                        <a:t>NHT</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R5</a:t>
                      </a:r>
                      <a:endParaRPr lang="en-US" sz="1400" b="1">
                        <a:effectLst/>
                        <a:latin typeface="Calibri"/>
                        <a:ea typeface="Calibri"/>
                        <a:cs typeface="Times New Roman"/>
                      </a:endParaRPr>
                    </a:p>
                  </a:txBody>
                  <a:tcPr marL="68580" marR="68580" marT="0" marB="0" anchor="ctr"/>
                </a:tc>
              </a:tr>
              <a:tr h="303694">
                <a:tc>
                  <a:txBody>
                    <a:bodyPr/>
                    <a:lstStyle/>
                    <a:p>
                      <a:pPr marL="8890" marR="0">
                        <a:lnSpc>
                          <a:spcPts val="1325"/>
                        </a:lnSpc>
                        <a:spcBef>
                          <a:spcPts val="0"/>
                        </a:spcBef>
                        <a:spcAft>
                          <a:spcPts val="600"/>
                        </a:spcAft>
                      </a:pPr>
                      <a:r>
                        <a:rPr lang="en-US" sz="1800" b="1">
                          <a:effectLst>
                            <a:outerShdw blurRad="38100" dist="38100" dir="2700000" algn="tl">
                              <a:srgbClr val="000000">
                                <a:alpha val="43137"/>
                              </a:srgbClr>
                            </a:outerShdw>
                          </a:effectLst>
                        </a:rPr>
                        <a:t>Lewis</a:t>
                      </a:r>
                      <a:r>
                        <a:rPr lang="en-US" sz="1800" b="1" spc="-45">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and</a:t>
                      </a:r>
                      <a:r>
                        <a:rPr lang="en-US" sz="1800" b="1" spc="-30">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Clark</a:t>
                      </a:r>
                      <a:r>
                        <a:rPr lang="en-US" sz="1800" b="1" spc="-3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3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Historic</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R1, R6, R9</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a:effectLst>
                            <a:outerShdw blurRad="38100" dist="38100" dir="2700000" algn="tl">
                              <a:srgbClr val="000000">
                                <a:alpha val="43137"/>
                              </a:srgbClr>
                            </a:outerShdw>
                          </a:effectLst>
                        </a:rPr>
                        <a:t>Mormon</a:t>
                      </a:r>
                      <a:r>
                        <a:rPr lang="en-US" sz="1800" b="1" spc="-4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Pioneer</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Historic</a:t>
                      </a:r>
                      <a:r>
                        <a:rPr lang="en-US" sz="1800" b="1" spc="-5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R4</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spc="-5" dirty="0">
                          <a:effectLst>
                            <a:outerShdw blurRad="38100" dist="38100" dir="2700000" algn="tl">
                              <a:srgbClr val="000000">
                                <a:alpha val="43137"/>
                              </a:srgbClr>
                            </a:outerShdw>
                          </a:effectLst>
                        </a:rPr>
                        <a:t>Oregon</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4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Historic</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dirty="0">
                          <a:effectLst/>
                        </a:rPr>
                        <a:t>R4, R6</a:t>
                      </a:r>
                      <a:endParaRPr lang="en-US" sz="1400" b="1" dirty="0">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a:effectLst>
                            <a:outerShdw blurRad="38100" dist="38100" dir="2700000" algn="tl">
                              <a:srgbClr val="000000">
                                <a:alpha val="43137"/>
                              </a:srgbClr>
                            </a:outerShdw>
                          </a:effectLst>
                        </a:rPr>
                        <a:t>Pony</a:t>
                      </a:r>
                      <a:r>
                        <a:rPr lang="en-US" sz="1800" b="1" spc="-5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Express</a:t>
                      </a:r>
                      <a:r>
                        <a:rPr lang="en-US" sz="1800" b="1" spc="-4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Historic</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dirty="0">
                          <a:effectLst/>
                        </a:rPr>
                        <a:t>NPS</a:t>
                      </a:r>
                      <a:endParaRPr lang="en-US" sz="1400" b="1" dirty="0">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R4, R5</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dirty="0">
                          <a:effectLst>
                            <a:outerShdw blurRad="38100" dist="38100" dir="2700000" algn="tl">
                              <a:srgbClr val="000000">
                                <a:alpha val="43137"/>
                              </a:srgbClr>
                            </a:outerShdw>
                          </a:effectLst>
                        </a:rPr>
                        <a:t>Appalachian</a:t>
                      </a:r>
                      <a:r>
                        <a:rPr lang="en-US" sz="1800" b="1" spc="-5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Scenic</a:t>
                      </a:r>
                      <a:r>
                        <a:rPr lang="en-US" sz="1800" b="1" spc="-5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R8, R9</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spc="-5">
                          <a:effectLst>
                            <a:outerShdw blurRad="38100" dist="38100" dir="2700000" algn="tl">
                              <a:srgbClr val="000000">
                                <a:alpha val="43137"/>
                              </a:srgbClr>
                            </a:outerShdw>
                          </a:effectLst>
                        </a:rPr>
                        <a:t>North</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Country</a:t>
                      </a:r>
                      <a:r>
                        <a:rPr lang="en-US" sz="1800" b="1" spc="-4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Scenic</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R1, R9</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spc="-5">
                          <a:effectLst>
                            <a:outerShdw blurRad="38100" dist="38100" dir="2700000" algn="tl">
                              <a:srgbClr val="000000">
                                <a:alpha val="43137"/>
                              </a:srgbClr>
                            </a:outerShdw>
                          </a:effectLst>
                        </a:rPr>
                        <a:t>Santa</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Fe</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3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Historic</a:t>
                      </a:r>
                      <a:r>
                        <a:rPr lang="en-US" sz="1800" b="1" spc="-3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R2, R3</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spc="-5">
                          <a:effectLst>
                            <a:outerShdw blurRad="38100" dist="38100" dir="2700000" algn="tl">
                              <a:srgbClr val="000000">
                                <a:alpha val="43137"/>
                              </a:srgbClr>
                            </a:outerShdw>
                          </a:effectLst>
                        </a:rPr>
                        <a:t>Trail</a:t>
                      </a:r>
                      <a:r>
                        <a:rPr lang="en-US" sz="1800" b="1" spc="-30">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of</a:t>
                      </a:r>
                      <a:r>
                        <a:rPr lang="en-US" sz="1800" b="1" spc="-3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Tears</a:t>
                      </a:r>
                      <a:r>
                        <a:rPr lang="en-US" sz="1800" b="1" spc="-4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National</a:t>
                      </a:r>
                      <a:r>
                        <a:rPr lang="en-US" sz="1800" b="1" spc="-3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Historic</a:t>
                      </a:r>
                      <a:r>
                        <a:rPr lang="en-US" sz="1800" b="1" spc="-30">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Trail</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R8, R9</a:t>
                      </a:r>
                      <a:endParaRPr lang="en-US" sz="1400" b="1">
                        <a:effectLst/>
                        <a:latin typeface="Calibri"/>
                        <a:ea typeface="Calibri"/>
                        <a:cs typeface="Times New Roman"/>
                      </a:endParaRPr>
                    </a:p>
                  </a:txBody>
                  <a:tcPr marL="68580" marR="68580" marT="0" marB="0" anchor="ctr"/>
                </a:tc>
              </a:tr>
              <a:tr h="329499">
                <a:tc>
                  <a:txBody>
                    <a:bodyPr/>
                    <a:lstStyle/>
                    <a:p>
                      <a:pPr marL="12065" marR="0">
                        <a:lnSpc>
                          <a:spcPts val="1325"/>
                        </a:lnSpc>
                        <a:spcBef>
                          <a:spcPts val="0"/>
                        </a:spcBef>
                        <a:spcAft>
                          <a:spcPts val="600"/>
                        </a:spcAft>
                      </a:pPr>
                      <a:r>
                        <a:rPr lang="en-US" sz="1800" b="1" spc="-5" dirty="0" err="1">
                          <a:effectLst>
                            <a:outerShdw blurRad="38100" dist="38100" dir="2700000" algn="tl">
                              <a:srgbClr val="000000">
                                <a:alpha val="43137"/>
                              </a:srgbClr>
                            </a:outerShdw>
                          </a:effectLst>
                        </a:rPr>
                        <a:t>Overmountain</a:t>
                      </a:r>
                      <a:r>
                        <a:rPr lang="en-US" sz="1800" b="1" spc="-5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Victory</a:t>
                      </a:r>
                      <a:r>
                        <a:rPr lang="en-US" sz="1800" b="1" spc="-55" dirty="0">
                          <a:effectLst>
                            <a:outerShdw blurRad="38100" dist="38100" dir="2700000" algn="tl">
                              <a:srgbClr val="000000">
                                <a:alpha val="43137"/>
                              </a:srgbClr>
                            </a:outerShdw>
                          </a:effectLst>
                        </a:rPr>
                        <a:t> </a:t>
                      </a:r>
                      <a:r>
                        <a:rPr lang="en-US" sz="1800" b="1" spc="-5" dirty="0" smtClean="0">
                          <a:effectLst>
                            <a:outerShdw blurRad="38100" dist="38100" dir="2700000" algn="tl">
                              <a:srgbClr val="000000">
                                <a:alpha val="43137"/>
                              </a:srgbClr>
                            </a:outerShdw>
                          </a:effectLst>
                        </a:rPr>
                        <a:t>NHT</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R8</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spc="-5" dirty="0">
                          <a:effectLst>
                            <a:outerShdw blurRad="38100" dist="38100" dir="2700000" algn="tl">
                              <a:srgbClr val="000000">
                                <a:alpha val="43137"/>
                              </a:srgbClr>
                            </a:outerShdw>
                          </a:effectLst>
                        </a:rPr>
                        <a:t>Ice</a:t>
                      </a:r>
                      <a:r>
                        <a:rPr lang="en-US" sz="1800" b="1" spc="-4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Age</a:t>
                      </a:r>
                      <a:r>
                        <a:rPr lang="en-US" sz="1800" b="1" spc="-4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3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Scenic</a:t>
                      </a:r>
                      <a:r>
                        <a:rPr lang="en-US" sz="1800" b="1" spc="-35" dirty="0">
                          <a:effectLst>
                            <a:outerShdw blurRad="38100" dist="38100" dir="2700000" algn="tl">
                              <a:srgbClr val="000000">
                                <a:alpha val="43137"/>
                              </a:srgbClr>
                            </a:outerShdw>
                          </a:effectLst>
                        </a:rPr>
                        <a:t> </a:t>
                      </a:r>
                      <a:r>
                        <a:rPr lang="en-US" sz="1800" b="1"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R9</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a:effectLst>
                            <a:outerShdw blurRad="38100" dist="38100" dir="2700000" algn="tl">
                              <a:srgbClr val="000000">
                                <a:alpha val="43137"/>
                              </a:srgbClr>
                            </a:outerShdw>
                          </a:effectLst>
                        </a:rPr>
                        <a:t>El</a:t>
                      </a:r>
                      <a:r>
                        <a:rPr lang="en-US" sz="1800" b="1" spc="-30">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Camino</a:t>
                      </a:r>
                      <a:r>
                        <a:rPr lang="en-US" sz="1800" b="1" spc="-30">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Real</a:t>
                      </a:r>
                      <a:r>
                        <a:rPr lang="en-US" sz="1800" b="1" spc="-25">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de</a:t>
                      </a:r>
                      <a:r>
                        <a:rPr lang="en-US" sz="1800" b="1" spc="-3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Tierra</a:t>
                      </a:r>
                      <a:r>
                        <a:rPr lang="en-US" sz="1800" b="1" spc="-25">
                          <a:effectLst>
                            <a:outerShdw blurRad="38100" dist="38100" dir="2700000" algn="tl">
                              <a:srgbClr val="000000">
                                <a:alpha val="43137"/>
                              </a:srgbClr>
                            </a:outerShdw>
                          </a:effectLst>
                        </a:rPr>
                        <a:t> </a:t>
                      </a:r>
                      <a:r>
                        <a:rPr lang="en-US" sz="1800" b="1" spc="-5">
                          <a:effectLst>
                            <a:outerShdw blurRad="38100" dist="38100" dir="2700000" algn="tl">
                              <a:srgbClr val="000000">
                                <a:alpha val="43137"/>
                              </a:srgbClr>
                            </a:outerShdw>
                          </a:effectLst>
                        </a:rPr>
                        <a:t>Adentro</a:t>
                      </a:r>
                      <a:r>
                        <a:rPr lang="en-US" sz="1800" b="1" spc="-30">
                          <a:effectLst>
                            <a:outerShdw blurRad="38100" dist="38100" dir="2700000" algn="tl">
                              <a:srgbClr val="000000">
                                <a:alpha val="43137"/>
                              </a:srgbClr>
                            </a:outerShdw>
                          </a:effectLst>
                        </a:rPr>
                        <a:t> </a:t>
                      </a:r>
                      <a:r>
                        <a:rPr lang="en-US" sz="1800" b="1">
                          <a:effectLst>
                            <a:outerShdw blurRad="38100" dist="38100" dir="2700000" algn="tl">
                              <a:srgbClr val="000000">
                                <a:alpha val="43137"/>
                              </a:srgbClr>
                            </a:outerShdw>
                          </a:effectLst>
                        </a:rPr>
                        <a:t>NHT</a:t>
                      </a:r>
                      <a:endParaRPr lang="en-US" sz="1800" b="1">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BLM &amp; 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a:effectLst/>
                        </a:rPr>
                        <a:t>R3</a:t>
                      </a:r>
                      <a:endParaRPr lang="en-US" sz="1400" b="1">
                        <a:effectLst/>
                        <a:latin typeface="Calibri"/>
                        <a:ea typeface="Calibri"/>
                        <a:cs typeface="Times New Roman"/>
                      </a:endParaRPr>
                    </a:p>
                  </a:txBody>
                  <a:tcPr marL="68580" marR="68580" marT="0" marB="0" anchor="ctr"/>
                </a:tc>
              </a:tr>
              <a:tr h="303694">
                <a:tc>
                  <a:txBody>
                    <a:bodyPr/>
                    <a:lstStyle/>
                    <a:p>
                      <a:pPr marL="12065" marR="0">
                        <a:lnSpc>
                          <a:spcPts val="1325"/>
                        </a:lnSpc>
                        <a:spcBef>
                          <a:spcPts val="0"/>
                        </a:spcBef>
                        <a:spcAft>
                          <a:spcPts val="600"/>
                        </a:spcAft>
                      </a:pPr>
                      <a:r>
                        <a:rPr lang="en-US" sz="1800" b="1" dirty="0">
                          <a:effectLst>
                            <a:outerShdw blurRad="38100" dist="38100" dir="2700000" algn="tl">
                              <a:srgbClr val="000000">
                                <a:alpha val="43137"/>
                              </a:srgbClr>
                            </a:outerShdw>
                          </a:effectLst>
                        </a:rPr>
                        <a:t>Old</a:t>
                      </a:r>
                      <a:r>
                        <a:rPr lang="en-US" sz="1800" b="1" spc="-4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Spanish</a:t>
                      </a:r>
                      <a:r>
                        <a:rPr lang="en-US" sz="1800" b="1" spc="-3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3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Historic</a:t>
                      </a:r>
                      <a:r>
                        <a:rPr lang="en-US" sz="1800" b="1" spc="-40"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BLM &amp; 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dirty="0">
                          <a:effectLst/>
                        </a:rPr>
                        <a:t>R2, R3, R4, R5</a:t>
                      </a:r>
                      <a:endParaRPr lang="en-US" sz="1400" b="1" dirty="0">
                        <a:effectLst/>
                        <a:latin typeface="Calibri"/>
                        <a:ea typeface="Calibri"/>
                        <a:cs typeface="Times New Roman"/>
                      </a:endParaRPr>
                    </a:p>
                  </a:txBody>
                  <a:tcPr marL="68580" marR="68580" marT="0" marB="0" anchor="ctr"/>
                </a:tc>
              </a:tr>
              <a:tr h="303694">
                <a:tc>
                  <a:txBody>
                    <a:bodyPr/>
                    <a:lstStyle/>
                    <a:p>
                      <a:pPr marL="12065" marR="0">
                        <a:lnSpc>
                          <a:spcPts val="1295"/>
                        </a:lnSpc>
                        <a:spcBef>
                          <a:spcPts val="0"/>
                        </a:spcBef>
                        <a:spcAft>
                          <a:spcPts val="600"/>
                        </a:spcAft>
                      </a:pPr>
                      <a:r>
                        <a:rPr lang="en-US" sz="1800" b="1" spc="-5" dirty="0">
                          <a:effectLst>
                            <a:outerShdw blurRad="38100" dist="38100" dir="2700000" algn="tl">
                              <a:srgbClr val="000000">
                                <a:alpha val="43137"/>
                              </a:srgbClr>
                            </a:outerShdw>
                          </a:effectLst>
                        </a:rPr>
                        <a:t>Iditarod</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National</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Historic</a:t>
                      </a:r>
                      <a:r>
                        <a:rPr lang="en-US" sz="1800" b="1" spc="-45" dirty="0">
                          <a:effectLst>
                            <a:outerShdw blurRad="38100" dist="38100" dir="2700000" algn="tl">
                              <a:srgbClr val="000000">
                                <a:alpha val="43137"/>
                              </a:srgbClr>
                            </a:outerShdw>
                          </a:effectLst>
                        </a:rPr>
                        <a:t> </a:t>
                      </a:r>
                      <a:r>
                        <a:rPr lang="en-US" sz="1800" b="1" spc="-5" dirty="0">
                          <a:effectLst>
                            <a:outerShdw blurRad="38100" dist="38100" dir="2700000" algn="tl">
                              <a:srgbClr val="000000">
                                <a:alpha val="43137"/>
                              </a:srgbClr>
                            </a:outerShdw>
                          </a:effectLst>
                        </a:rPr>
                        <a:t>Trail</a:t>
                      </a:r>
                      <a:endParaRPr lang="en-U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nchor="b"/>
                </a:tc>
                <a:tc>
                  <a:txBody>
                    <a:bodyPr/>
                    <a:lstStyle/>
                    <a:p>
                      <a:pPr marL="0" marR="0" algn="ctr">
                        <a:lnSpc>
                          <a:spcPct val="114000"/>
                        </a:lnSpc>
                        <a:spcBef>
                          <a:spcPts val="30"/>
                        </a:spcBef>
                        <a:spcAft>
                          <a:spcPts val="600"/>
                        </a:spcAft>
                      </a:pPr>
                      <a:r>
                        <a:rPr lang="en-US" sz="1400" b="1">
                          <a:effectLst/>
                        </a:rPr>
                        <a:t>BLM &amp; NPS</a:t>
                      </a:r>
                      <a:endParaRPr lang="en-US" sz="1400" b="1">
                        <a:effectLst/>
                        <a:latin typeface="Calibri"/>
                        <a:ea typeface="Calibri"/>
                        <a:cs typeface="Times New Roman"/>
                      </a:endParaRPr>
                    </a:p>
                  </a:txBody>
                  <a:tcPr marL="68580" marR="68580" marT="0" marB="0" anchor="ctr"/>
                </a:tc>
                <a:tc>
                  <a:txBody>
                    <a:bodyPr/>
                    <a:lstStyle/>
                    <a:p>
                      <a:pPr marL="0" marR="0" algn="ctr">
                        <a:lnSpc>
                          <a:spcPct val="114000"/>
                        </a:lnSpc>
                        <a:spcBef>
                          <a:spcPts val="30"/>
                        </a:spcBef>
                        <a:spcAft>
                          <a:spcPts val="600"/>
                        </a:spcAft>
                      </a:pPr>
                      <a:r>
                        <a:rPr lang="en-US" sz="1400" b="1" dirty="0">
                          <a:effectLst/>
                        </a:rPr>
                        <a:t>R10</a:t>
                      </a:r>
                      <a:endParaRPr lang="en-US" sz="1400" b="1" dirty="0">
                        <a:effectLst/>
                        <a:latin typeface="Calibri"/>
                        <a:ea typeface="Calibri"/>
                        <a:cs typeface="Times New Roman"/>
                      </a:endParaRPr>
                    </a:p>
                  </a:txBody>
                  <a:tcPr marL="68580" marR="68580" marT="0" marB="0" anchor="ctr"/>
                </a:tc>
              </a:tr>
            </a:tbl>
          </a:graphicData>
        </a:graphic>
      </p:graphicFrame>
      <p:sp>
        <p:nvSpPr>
          <p:cNvPr id="7" name="TextBox 6"/>
          <p:cNvSpPr txBox="1"/>
          <p:nvPr/>
        </p:nvSpPr>
        <p:spPr>
          <a:xfrm>
            <a:off x="8751885" y="6516577"/>
            <a:ext cx="322003" cy="246221"/>
          </a:xfrm>
          <a:prstGeom prst="rect">
            <a:avLst/>
          </a:prstGeom>
          <a:noFill/>
        </p:spPr>
        <p:txBody>
          <a:bodyPr wrap="square" rtlCol="0">
            <a:spAutoFit/>
          </a:bodyPr>
          <a:lstStyle/>
          <a:p>
            <a:r>
              <a:rPr lang="en-US" sz="1000" dirty="0">
                <a:solidFill>
                  <a:srgbClr val="292929"/>
                </a:solidFill>
              </a:rPr>
              <a:t>9</a:t>
            </a:r>
          </a:p>
        </p:txBody>
      </p:sp>
      <p:pic>
        <p:nvPicPr>
          <p:cNvPr id="17" name="Picture 16" descr="Woman with a large red backpack walking on a trail in scree. Rolling grass covered mountains are in the background." title="Photo"/>
          <p:cNvPicPr/>
          <p:nvPr/>
        </p:nvPicPr>
        <p:blipFill rotWithShape="1">
          <a:blip r:embed="rId3" cstate="email">
            <a:extLst>
              <a:ext uri="{28A0092B-C50C-407E-A947-70E740481C1C}">
                <a14:useLocalDpi xmlns:a14="http://schemas.microsoft.com/office/drawing/2010/main" val="0"/>
              </a:ext>
            </a:extLst>
          </a:blip>
          <a:srcRect b="-129"/>
          <a:stretch/>
        </p:blipFill>
        <p:spPr bwMode="auto">
          <a:xfrm>
            <a:off x="-206447" y="1674776"/>
            <a:ext cx="2160396" cy="4732020"/>
          </a:xfrm>
          <a:prstGeom prst="rect">
            <a:avLst/>
          </a:prstGeom>
          <a:ln>
            <a:noFill/>
          </a:ln>
          <a:effectLst>
            <a:outerShdw blurRad="292100" dist="139700" dir="2700000" algn="tl" rotWithShape="0">
              <a:srgbClr val="333333">
                <a:alpha val="65000"/>
              </a:srgbClr>
            </a:outerShdw>
            <a:softEdge rad="635000"/>
          </a:effectLst>
          <a:extLst>
            <a:ext uri="{53640926-AAD7-44D8-BBD7-CCE9431645EC}">
              <a14:shadowObscured xmlns:a14="http://schemas.microsoft.com/office/drawing/2010/main"/>
            </a:ext>
          </a:extLst>
        </p:spPr>
      </p:pic>
      <p:sp>
        <p:nvSpPr>
          <p:cNvPr id="6" name="TextBox 5"/>
          <p:cNvSpPr txBox="1"/>
          <p:nvPr/>
        </p:nvSpPr>
        <p:spPr>
          <a:xfrm>
            <a:off x="0" y="0"/>
            <a:ext cx="2898935" cy="461665"/>
          </a:xfrm>
          <a:prstGeom prst="rect">
            <a:avLst/>
          </a:prstGeom>
          <a:noFill/>
        </p:spPr>
        <p:txBody>
          <a:bodyPr wrap="none" rtlCol="0">
            <a:spAutoFit/>
          </a:bodyPr>
          <a:lstStyle/>
          <a:p>
            <a:r>
              <a:rPr lang="en-US" sz="2400" b="1" i="1" dirty="0" smtClean="0">
                <a:solidFill>
                  <a:schemeClr val="accent6"/>
                </a:solidFill>
              </a:rPr>
              <a:t>WHO’s responsible…</a:t>
            </a:r>
            <a:endParaRPr lang="en-US" sz="2400" b="1" i="1" dirty="0">
              <a:solidFill>
                <a:schemeClr val="accent6"/>
              </a:solidFill>
            </a:endParaRPr>
          </a:p>
        </p:txBody>
      </p:sp>
    </p:spTree>
    <p:extLst>
      <p:ext uri="{BB962C8B-B14F-4D97-AF65-F5344CB8AC3E}">
        <p14:creationId xmlns:p14="http://schemas.microsoft.com/office/powerpoint/2010/main" val="1521574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71" y="517654"/>
            <a:ext cx="8889357" cy="1325563"/>
          </a:xfrm>
        </p:spPr>
        <p:txBody>
          <a:bodyPr/>
          <a:lstStyle/>
          <a:p>
            <a:pPr algn="ctr"/>
            <a:r>
              <a:rPr lang="en-US" b="1" dirty="0" smtClean="0">
                <a:solidFill>
                  <a:schemeClr val="tx1"/>
                </a:solidFill>
              </a:rPr>
              <a:t>Key </a:t>
            </a:r>
            <a:r>
              <a:rPr lang="en-US" b="1" dirty="0">
                <a:solidFill>
                  <a:schemeClr val="tx1"/>
                </a:solidFill>
              </a:rPr>
              <a:t>Concepts </a:t>
            </a:r>
            <a:r>
              <a:rPr lang="en-US" b="1" dirty="0" smtClean="0">
                <a:solidFill>
                  <a:schemeClr val="tx1"/>
                </a:solidFill>
              </a:rPr>
              <a:t>To Keep </a:t>
            </a:r>
            <a:r>
              <a:rPr lang="en-US" b="1" dirty="0">
                <a:solidFill>
                  <a:schemeClr val="tx1"/>
                </a:solidFill>
              </a:rPr>
              <a:t>in </a:t>
            </a:r>
            <a:r>
              <a:rPr lang="en-US" b="1" dirty="0" smtClean="0">
                <a:solidFill>
                  <a:schemeClr val="tx1"/>
                </a:solidFill>
              </a:rPr>
              <a:t>Mind</a:t>
            </a:r>
            <a:r>
              <a:rPr lang="en-US" sz="3200" b="1" dirty="0" smtClean="0">
                <a:solidFill>
                  <a:schemeClr val="tx1"/>
                </a:solidFill>
              </a:rPr>
              <a:t/>
            </a:r>
            <a:br>
              <a:rPr lang="en-US" sz="3200" b="1" dirty="0" smtClean="0">
                <a:solidFill>
                  <a:schemeClr val="tx1"/>
                </a:solidFill>
              </a:rPr>
            </a:br>
            <a:r>
              <a:rPr lang="en-US" sz="3200" b="1" dirty="0" smtClean="0">
                <a:solidFill>
                  <a:schemeClr val="tx1"/>
                </a:solidFill>
              </a:rPr>
              <a:t>(regardless of the planning level)</a:t>
            </a:r>
            <a:endParaRPr lang="en-US" sz="3200" b="1" dirty="0">
              <a:solidFill>
                <a:schemeClr val="tx1"/>
              </a:solidFill>
            </a:endParaRPr>
          </a:p>
        </p:txBody>
      </p:sp>
      <p:sp>
        <p:nvSpPr>
          <p:cNvPr id="3" name="Content Placeholder 2"/>
          <p:cNvSpPr>
            <a:spLocks noGrp="1"/>
          </p:cNvSpPr>
          <p:nvPr>
            <p:ph idx="1"/>
          </p:nvPr>
        </p:nvSpPr>
        <p:spPr>
          <a:xfrm>
            <a:off x="216283" y="1421441"/>
            <a:ext cx="5107329" cy="2125173"/>
          </a:xfrm>
        </p:spPr>
        <p:txBody>
          <a:bodyPr>
            <a:normAutofit/>
          </a:bodyPr>
          <a:lstStyle/>
          <a:p>
            <a:endParaRPr lang="en-US" sz="3200" dirty="0">
              <a:effectLst>
                <a:outerShdw blurRad="38100" dist="38100" dir="2700000" algn="tl">
                  <a:srgbClr val="000000">
                    <a:alpha val="43137"/>
                  </a:srgbClr>
                </a:outerShdw>
              </a:effectLst>
            </a:endParaRPr>
          </a:p>
          <a:p>
            <a:pPr lvl="1"/>
            <a:r>
              <a:rPr lang="en-US" sz="3200" dirty="0">
                <a:effectLst>
                  <a:outerShdw blurRad="38100" dist="38100" dir="2700000" algn="tl">
                    <a:srgbClr val="000000">
                      <a:alpha val="43137"/>
                    </a:srgbClr>
                  </a:outerShdw>
                </a:effectLst>
              </a:rPr>
              <a:t>S</a:t>
            </a:r>
            <a:r>
              <a:rPr lang="en-US" sz="3200" dirty="0" smtClean="0">
                <a:effectLst>
                  <a:outerShdw blurRad="38100" dist="38100" dir="2700000" algn="tl">
                    <a:srgbClr val="000000">
                      <a:alpha val="43137"/>
                    </a:srgbClr>
                  </a:outerShdw>
                </a:effectLst>
              </a:rPr>
              <a:t>eamless management</a:t>
            </a:r>
            <a:endParaRPr lang="en-US" sz="3200" dirty="0">
              <a:effectLst>
                <a:outerShdw blurRad="38100" dist="38100" dir="2700000" algn="tl">
                  <a:srgbClr val="000000">
                    <a:alpha val="43137"/>
                  </a:srgbClr>
                </a:outerShdw>
              </a:effectLst>
            </a:endParaRPr>
          </a:p>
          <a:p>
            <a:pPr lvl="1"/>
            <a:r>
              <a:rPr lang="en-US" sz="3200" dirty="0" smtClean="0">
                <a:effectLst>
                  <a:outerShdw blurRad="38100" dist="38100" dir="2700000" algn="tl">
                    <a:srgbClr val="000000">
                      <a:alpha val="43137"/>
                    </a:srgbClr>
                  </a:outerShdw>
                </a:effectLst>
              </a:rPr>
              <a:t>Collaboration</a:t>
            </a:r>
          </a:p>
          <a:p>
            <a:pPr lvl="1"/>
            <a:r>
              <a:rPr lang="en-US" sz="3200" dirty="0" smtClean="0">
                <a:effectLst>
                  <a:outerShdw blurRad="38100" dist="38100" dir="2700000" algn="tl">
                    <a:srgbClr val="000000">
                      <a:alpha val="43137"/>
                    </a:srgbClr>
                  </a:outerShdw>
                </a:effectLst>
              </a:rPr>
              <a:t>Trail experience</a:t>
            </a:r>
          </a:p>
        </p:txBody>
      </p:sp>
      <p:sp>
        <p:nvSpPr>
          <p:cNvPr id="4" name="Slide Number Placeholder 3"/>
          <p:cNvSpPr>
            <a:spLocks noGrp="1"/>
          </p:cNvSpPr>
          <p:nvPr>
            <p:ph type="sldNum" sz="quarter" idx="12"/>
          </p:nvPr>
        </p:nvSpPr>
        <p:spPr/>
        <p:txBody>
          <a:bodyPr/>
          <a:lstStyle/>
          <a:p>
            <a:fld id="{E97799C9-84D9-46D2-A11E-BCF8A720529D}" type="slidenum">
              <a:rPr lang="en-US" smtClean="0"/>
              <a:t>9</a:t>
            </a:fld>
            <a:endParaRPr lang="en-US" dirty="0"/>
          </a:p>
        </p:txBody>
      </p:sp>
      <p:grpSp>
        <p:nvGrpSpPr>
          <p:cNvPr id="5" name="Group 4" descr="One photo and associated caption." title="Photo Set"/>
          <p:cNvGrpSpPr/>
          <p:nvPr/>
        </p:nvGrpSpPr>
        <p:grpSpPr>
          <a:xfrm>
            <a:off x="797049" y="3546613"/>
            <a:ext cx="3925422" cy="3868863"/>
            <a:chOff x="78591" y="278966"/>
            <a:chExt cx="2548529" cy="2205712"/>
          </a:xfrm>
        </p:grpSpPr>
        <p:pic>
          <p:nvPicPr>
            <p:cNvPr id="6" name="Picture 5" descr="Four people in orange hard hats wap cable around a steel or iron i-beam." title="Phot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591" y="278966"/>
              <a:ext cx="2345654" cy="1660326"/>
            </a:xfrm>
            <a:prstGeom prst="round2DiagRect">
              <a:avLst>
                <a:gd name="adj1" fmla="val 16667"/>
                <a:gd name="adj2" fmla="val 0"/>
              </a:avLst>
            </a:prstGeom>
            <a:ln w="38100" cap="sq">
              <a:solidFill>
                <a:schemeClr val="tx1"/>
              </a:solidFill>
              <a:miter lim="800000"/>
            </a:ln>
            <a:effectLst>
              <a:outerShdw blurRad="254000" algn="tl" rotWithShape="0">
                <a:srgbClr val="000000">
                  <a:alpha val="43000"/>
                </a:srgbClr>
              </a:outerShdw>
            </a:effectLst>
          </p:spPr>
        </p:pic>
        <p:sp>
          <p:nvSpPr>
            <p:cNvPr id="7" name="Text Box 2" descr="Caption for photo above." title="Caption"/>
            <p:cNvSpPr txBox="1">
              <a:spLocks noChangeArrowheads="1"/>
            </p:cNvSpPr>
            <p:nvPr/>
          </p:nvSpPr>
          <p:spPr bwMode="auto">
            <a:xfrm>
              <a:off x="146783" y="1984933"/>
              <a:ext cx="2480337" cy="49974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4000"/>
                </a:lnSpc>
                <a:spcBef>
                  <a:spcPts val="0"/>
                </a:spcBef>
                <a:spcAft>
                  <a:spcPts val="900"/>
                </a:spcAft>
              </a:pPr>
              <a:r>
                <a:rPr lang="en-US" sz="900" i="1" dirty="0">
                  <a:effectLst/>
                  <a:latin typeface="Cambria" panose="02040503050406030204" pitchFamily="18" charset="0"/>
                  <a:ea typeface="Calibri" panose="020F0502020204030204" pitchFamily="34" charset="0"/>
                  <a:cs typeface="Times New Roman" panose="02020603050405020304" pitchFamily="18" charset="0"/>
                </a:rPr>
                <a:t>Photo: Florida National Scenic Trail- volunteers building a bridge.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65887" y="2640172"/>
            <a:ext cx="3902566" cy="2926924"/>
          </a:xfrm>
          <a:prstGeom prst="rect">
            <a:avLst/>
          </a:prstGeom>
          <a:ln w="38100">
            <a:solidFill>
              <a:schemeClr val="tx1"/>
            </a:solidFill>
          </a:ln>
        </p:spPr>
      </p:pic>
      <p:sp>
        <p:nvSpPr>
          <p:cNvPr id="9" name="Rectangle 8"/>
          <p:cNvSpPr/>
          <p:nvPr/>
        </p:nvSpPr>
        <p:spPr>
          <a:xfrm>
            <a:off x="150471" y="125757"/>
            <a:ext cx="4572000" cy="738664"/>
          </a:xfrm>
          <a:prstGeom prst="rect">
            <a:avLst/>
          </a:prstGeom>
        </p:spPr>
        <p:txBody>
          <a:bodyPr>
            <a:spAutoFit/>
          </a:bodyPr>
          <a:lstStyle/>
          <a:p>
            <a:r>
              <a:rPr lang="en-US" sz="2400" b="1" i="1" dirty="0">
                <a:solidFill>
                  <a:srgbClr val="FFC000"/>
                </a:solidFill>
                <a:effectLst>
                  <a:outerShdw blurRad="38100" dist="38100" dir="2700000" algn="tl">
                    <a:srgbClr val="000000">
                      <a:alpha val="43137"/>
                    </a:srgbClr>
                  </a:outerShdw>
                </a:effectLst>
              </a:rPr>
              <a:t>HOW</a:t>
            </a:r>
            <a:r>
              <a:rPr lang="en-US" sz="2400" b="1" i="1" dirty="0">
                <a:effectLst>
                  <a:outerShdw blurRad="38100" dist="38100" dir="2700000" algn="tl">
                    <a:srgbClr val="000000">
                      <a:alpha val="43137"/>
                    </a:srgbClr>
                  </a:outerShdw>
                </a:effectLst>
              </a:rPr>
              <a:t> do we Plan for them?</a:t>
            </a:r>
            <a:r>
              <a:rPr lang="en-US" b="1" dirty="0"/>
              <a:t/>
            </a:r>
            <a:br>
              <a:rPr lang="en-US" b="1" dirty="0"/>
            </a:br>
            <a:endParaRPr lang="en-US" dirty="0"/>
          </a:p>
        </p:txBody>
      </p:sp>
    </p:spTree>
    <p:extLst>
      <p:ext uri="{BB962C8B-B14F-4D97-AF65-F5344CB8AC3E}">
        <p14:creationId xmlns:p14="http://schemas.microsoft.com/office/powerpoint/2010/main" val="200862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2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4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5.xml><?xml version="1.0" encoding="utf-8"?>
<a:theme xmlns:a="http://schemas.openxmlformats.org/drawingml/2006/main" name="3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5C6DB61060A42861810708C89A524" ma:contentTypeVersion="0" ma:contentTypeDescription="Create a new document." ma:contentTypeScope="" ma:versionID="405f79ed290ce9fde3abd716b7ff5ad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DE9FCD-E9B1-44D6-A954-E73A92C26652}">
  <ds:schemaRefs>
    <ds:schemaRef ds:uri="http://schemas.microsoft.com/sharepoint/v3/contenttype/forms"/>
  </ds:schemaRefs>
</ds:datastoreItem>
</file>

<file path=customXml/itemProps2.xml><?xml version="1.0" encoding="utf-8"?>
<ds:datastoreItem xmlns:ds="http://schemas.openxmlformats.org/officeDocument/2006/customXml" ds:itemID="{39F20FFC-D960-4C34-9469-116FF2B50CA5}">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2F7589BC-F330-49C8-A872-C1D0C6A86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TM04033923[[fn=Depth]]</Template>
  <TotalTime>2359</TotalTime>
  <Words>2600</Words>
  <Application>Microsoft Office PowerPoint</Application>
  <PresentationFormat>On-screen Show (4:3)</PresentationFormat>
  <Paragraphs>373</Paragraphs>
  <Slides>32</Slides>
  <Notes>32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Arial</vt:lpstr>
      <vt:lpstr>Calibri</vt:lpstr>
      <vt:lpstr>Cambria</vt:lpstr>
      <vt:lpstr>Corbel</vt:lpstr>
      <vt:lpstr>Times New Roman</vt:lpstr>
      <vt:lpstr>Wingdings</vt:lpstr>
      <vt:lpstr>Depth</vt:lpstr>
      <vt:lpstr>1_Depth</vt:lpstr>
      <vt:lpstr>2_Depth</vt:lpstr>
      <vt:lpstr>4_Depth</vt:lpstr>
      <vt:lpstr>3_Depth</vt:lpstr>
      <vt:lpstr>PowerPoint Presentation</vt:lpstr>
      <vt:lpstr>Overview</vt:lpstr>
      <vt:lpstr>WHAT are  National Scenic &amp; Historic Trails?</vt:lpstr>
      <vt:lpstr>WHY are NSHTs important?</vt:lpstr>
      <vt:lpstr>PowerPoint Presentation</vt:lpstr>
      <vt:lpstr>Some Stats…</vt:lpstr>
      <vt:lpstr>6  NSHTs administered by the FS… </vt:lpstr>
      <vt:lpstr>16 Additional NSHTs managed by the FS</vt:lpstr>
      <vt:lpstr>Key Concepts To Keep in Mind (regardless of the planning level)</vt:lpstr>
      <vt:lpstr>We’re not just managing this…</vt:lpstr>
      <vt:lpstr>We’re managing for this</vt:lpstr>
      <vt:lpstr>NSHT are NOT defacto Wilderness</vt:lpstr>
      <vt:lpstr>Unlike Wilderness…</vt:lpstr>
      <vt:lpstr>PowerPoint Presentation</vt:lpstr>
      <vt:lpstr>PowerPoint Presentation</vt:lpstr>
      <vt:lpstr>PowerPoint Presentation</vt:lpstr>
      <vt:lpstr>2012 Planning Rule   Designated Areas</vt:lpstr>
      <vt:lpstr>Expectations in the Planning Directives </vt:lpstr>
      <vt:lpstr>NSHT Corridors  should be wide enough to encompass  the  resource values for which the trail was designated</vt:lpstr>
      <vt:lpstr>Additional FSH 1909.12 Guidance  for Plan Components</vt:lpstr>
      <vt:lpstr>Consider other resource values and multiple uses when developing plan components for trails:</vt:lpstr>
      <vt:lpstr>Useful starting point for IDT discussions and public engagement</vt:lpstr>
      <vt:lpstr>Note - LMPs under the 1982 Planning Rule….</vt:lpstr>
      <vt:lpstr>PowerPoint Presentation</vt:lpstr>
      <vt:lpstr>National Trails System Act  P.L. 90-543, Oct. 2, 1968</vt:lpstr>
      <vt:lpstr>Executive Order 13195</vt:lpstr>
      <vt:lpstr>FSM 2350 (November 2009)</vt:lpstr>
      <vt:lpstr>Comprehensive Trail Plans</vt:lpstr>
      <vt:lpstr>PowerPoint Presentation</vt:lpstr>
      <vt:lpstr>National Recreation Trails</vt:lpstr>
      <vt:lpstr>To Recap:</vt:lpstr>
      <vt:lpstr>Contacts:</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National Scenic &amp; Historic Trails</dc:title>
  <dc:creator>Yankoviak, Brenda M -FS</dc:creator>
  <cp:lastModifiedBy>Willow, Taylor - FS, Lakewood, CO</cp:lastModifiedBy>
  <cp:revision>211</cp:revision>
  <cp:lastPrinted>2017-10-18T14:05:03Z</cp:lastPrinted>
  <dcterms:created xsi:type="dcterms:W3CDTF">2017-04-14T19:39:57Z</dcterms:created>
  <dcterms:modified xsi:type="dcterms:W3CDTF">2019-08-12T20:35:01Z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0x0101006335C6DB61060A42861810708C89A524</vt:lpwstr>
  </property>
</Properties>
</file>