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3" r:id="rId3"/>
    <p:sldId id="278" r:id="rId4"/>
    <p:sldId id="281" r:id="rId5"/>
    <p:sldId id="282" r:id="rId6"/>
    <p:sldId id="308" r:id="rId7"/>
    <p:sldId id="258" r:id="rId8"/>
    <p:sldId id="301" r:id="rId9"/>
    <p:sldId id="307" r:id="rId10"/>
    <p:sldId id="325" r:id="rId11"/>
    <p:sldId id="303" r:id="rId12"/>
    <p:sldId id="329" r:id="rId13"/>
    <p:sldId id="312" r:id="rId14"/>
    <p:sldId id="313" r:id="rId15"/>
    <p:sldId id="289" r:id="rId16"/>
    <p:sldId id="336" r:id="rId17"/>
    <p:sldId id="315" r:id="rId18"/>
    <p:sldId id="331" r:id="rId19"/>
    <p:sldId id="319" r:id="rId20"/>
    <p:sldId id="330" r:id="rId21"/>
    <p:sldId id="334" r:id="rId22"/>
    <p:sldId id="335" r:id="rId23"/>
    <p:sldId id="322" r:id="rId24"/>
    <p:sldId id="324" r:id="rId25"/>
    <p:sldId id="333" r:id="rId26"/>
    <p:sldId id="277" r:id="rId27"/>
    <p:sldId id="338" r:id="rId28"/>
    <p:sldId id="327" r:id="rId29"/>
    <p:sldId id="339" r:id="rId30"/>
    <p:sldId id="326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en-Adams, Michelle - FS" initials="SM-F" lastIdx="1" clrIdx="0">
    <p:extLst>
      <p:ext uri="{19B8F6BF-5375-455C-9EA6-DF929625EA0E}">
        <p15:presenceInfo xmlns:p15="http://schemas.microsoft.com/office/powerpoint/2012/main" userId="S-1-5-21-2443529608-3098792306-3041422421-2930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336699"/>
    <a:srgbClr val="008080"/>
    <a:srgbClr val="006600"/>
    <a:srgbClr val="800000"/>
    <a:srgbClr val="993300"/>
    <a:srgbClr val="7F6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5F3A2B53-009C-4010-ADC8-5272F4C0BF1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CB1550E0-56E0-4F59-9363-C47FDB2D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1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C3467600-5017-4AD0-926B-5CF7DAB14CAF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10D90607-0F29-4384-B1B5-D333ED18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0968">
              <a:defRPr/>
            </a:pPr>
            <a:r>
              <a:rPr lang="en-US" dirty="0" smtClean="0"/>
              <a:t>1 - SONCC </a:t>
            </a:r>
            <a:r>
              <a:rPr lang="en-US" dirty="0" err="1" smtClean="0"/>
              <a:t>coho</a:t>
            </a:r>
            <a:r>
              <a:rPr lang="en-US" dirty="0" smtClean="0"/>
              <a:t>: Southern Oregon Northern California Coast </a:t>
            </a:r>
            <a:r>
              <a:rPr lang="en-US" dirty="0" err="1" smtClean="0"/>
              <a:t>coho</a:t>
            </a:r>
            <a:r>
              <a:rPr lang="en-US" dirty="0" smtClean="0"/>
              <a:t> salmon – </a:t>
            </a:r>
            <a:r>
              <a:rPr lang="en-US" i="1" dirty="0" err="1" smtClean="0"/>
              <a:t>Oncorhynchus</a:t>
            </a:r>
            <a:r>
              <a:rPr lang="en-US" i="1" dirty="0" smtClean="0"/>
              <a:t> </a:t>
            </a:r>
            <a:r>
              <a:rPr lang="en-US" i="1" dirty="0" err="1" smtClean="0"/>
              <a:t>kisutch</a:t>
            </a:r>
            <a:endParaRPr lang="en-US" i="1" dirty="0" smtClean="0"/>
          </a:p>
          <a:p>
            <a:pPr defTabSz="930968">
              <a:defRPr/>
            </a:pPr>
            <a:endParaRPr lang="en-US" i="1" dirty="0" smtClean="0"/>
          </a:p>
          <a:p>
            <a:pPr defTabSz="930968">
              <a:defRPr/>
            </a:pPr>
            <a:r>
              <a:rPr lang="en-US" dirty="0" smtClean="0"/>
              <a:t>SONCC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coho</a:t>
            </a:r>
            <a:r>
              <a:rPr lang="en-US" baseline="0" dirty="0" smtClean="0"/>
              <a:t> first listed as threatened under the federal ESA in 1997, and as threatened under the CA ESA in 2002.  According to the NMFS, the SONCC is likely to become endangered. </a:t>
            </a:r>
          </a:p>
          <a:p>
            <a:pPr defTabSz="930968">
              <a:defRPr/>
            </a:pPr>
            <a:endParaRPr lang="en-US" baseline="0" dirty="0" smtClean="0"/>
          </a:p>
          <a:p>
            <a:pPr defTabSz="930968">
              <a:defRPr/>
            </a:pPr>
            <a:r>
              <a:rPr lang="en-US" baseline="0" dirty="0" smtClean="0"/>
              <a:t>The Scott River is the most important spawning and rearing stream for SONCC </a:t>
            </a:r>
            <a:r>
              <a:rPr lang="en-US" baseline="0" dirty="0" err="1" smtClean="0"/>
              <a:t>coho</a:t>
            </a:r>
            <a:r>
              <a:rPr lang="en-US" baseline="0" dirty="0" smtClean="0"/>
              <a:t> in the Klamath River Basin</a:t>
            </a:r>
          </a:p>
          <a:p>
            <a:pPr defTabSz="930968">
              <a:defRPr/>
            </a:pPr>
            <a:endParaRPr lang="en-US" baseline="0" dirty="0" smtClean="0"/>
          </a:p>
          <a:p>
            <a:pPr defTabSz="930968">
              <a:defRPr/>
            </a:pPr>
            <a:r>
              <a:rPr lang="en-US" baseline="0" dirty="0" smtClean="0"/>
              <a:t>The SONCC recovery plan identifies increasing beaver abundance in the Scott River basin as a high priority action to promote fish population recovery</a:t>
            </a:r>
          </a:p>
          <a:p>
            <a:pPr defTabSz="930968">
              <a:defRPr/>
            </a:pPr>
            <a:endParaRPr lang="en-US" baseline="0" dirty="0" smtClean="0"/>
          </a:p>
          <a:p>
            <a:pPr defTabSz="930968">
              <a:defRPr/>
            </a:pPr>
            <a:r>
              <a:rPr lang="en-US" baseline="0" dirty="0" smtClean="0"/>
              <a:t>2 - The Scott River Basin has also been an important agricultural area for over a century; thus water is important for both fish and agriculture</a:t>
            </a:r>
          </a:p>
          <a:p>
            <a:pPr defTabSz="930968">
              <a:defRPr/>
            </a:pPr>
            <a:endParaRPr lang="en-US" baseline="0" dirty="0" smtClean="0"/>
          </a:p>
          <a:p>
            <a:pPr defTabSz="930968">
              <a:defRPr/>
            </a:pPr>
            <a:r>
              <a:rPr lang="en-US" baseline="0" dirty="0" smtClean="0"/>
              <a:t>3 – Stream incision caused by a history of land &amp; water use and management decisions is a problem in some places</a:t>
            </a:r>
            <a:endParaRPr lang="en-US" dirty="0" smtClean="0"/>
          </a:p>
          <a:p>
            <a:pPr defTabSz="930968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8E5F-BBEB-4574-8051-9552809649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8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5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7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8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4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9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B464-6F44-4E0C-A5FC-11C32B2A7CE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56D2-28C0-4A78-AF89-61BA1A43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6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8.jpeg"/><Relationship Id="rId7" Type="http://schemas.openxmlformats.org/officeDocument/2006/relationships/image" Target="../media/image5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29.png"/><Relationship Id="rId10" Type="http://schemas.openxmlformats.org/officeDocument/2006/relationships/image" Target="../media/image72.jpg"/><Relationship Id="rId4" Type="http://schemas.openxmlformats.org/officeDocument/2006/relationships/image" Target="../media/image28.emf"/><Relationship Id="rId9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9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1193"/>
            <a:ext cx="9759043" cy="2633208"/>
          </a:xfrm>
        </p:spPr>
        <p:txBody>
          <a:bodyPr>
            <a:normAutofit/>
          </a:bodyPr>
          <a:lstStyle/>
          <a:p>
            <a:r>
              <a:rPr lang="en-US" sz="4000" b="1" dirty="0"/>
              <a:t>Humans as ecosystem modifiers: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Influences </a:t>
            </a:r>
            <a:r>
              <a:rPr lang="en-US" sz="4000" b="1" dirty="0"/>
              <a:t>on the forest landscape over </a:t>
            </a:r>
            <a:r>
              <a:rPr lang="en-US" sz="4000" b="1" dirty="0" smtClean="0"/>
              <a:t>time  </a:t>
            </a:r>
            <a:br>
              <a:rPr lang="en-US" sz="4000" b="1" dirty="0" smtClean="0"/>
            </a:br>
            <a:r>
              <a:rPr lang="en-US" sz="4000" b="1" dirty="0" smtClean="0"/>
              <a:t>&amp; NEPA Analysis Applications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871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Michelle Steen-Adams, Ph.D</a:t>
            </a:r>
            <a:r>
              <a:rPr lang="en-US" b="1" dirty="0"/>
              <a:t>.</a:t>
            </a:r>
            <a:endParaRPr lang="en-US" b="1" dirty="0" smtClean="0"/>
          </a:p>
          <a:p>
            <a:endParaRPr lang="en-US" dirty="0"/>
          </a:p>
          <a:p>
            <a:r>
              <a:rPr lang="en-US" b="1" dirty="0"/>
              <a:t>Landscape Ecology and NEPA </a:t>
            </a:r>
            <a:r>
              <a:rPr lang="en-US" b="1" dirty="0" smtClean="0"/>
              <a:t>Planning Training</a:t>
            </a:r>
          </a:p>
          <a:p>
            <a:r>
              <a:rPr lang="en-US" b="1" dirty="0" smtClean="0"/>
              <a:t>5 November,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&amp; Materials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0091" y="1695229"/>
            <a:ext cx="3243286" cy="823912"/>
          </a:xfrm>
        </p:spPr>
        <p:txBody>
          <a:bodyPr anchor="t">
            <a:normAutofit fontScale="92500"/>
          </a:bodyPr>
          <a:lstStyle/>
          <a:p>
            <a:r>
              <a:rPr lang="en-US" dirty="0" smtClean="0"/>
              <a:t>Oral history interviews and Participatory GIS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80" y="1671192"/>
            <a:ext cx="2233564" cy="823912"/>
          </a:xfrm>
        </p:spPr>
        <p:txBody>
          <a:bodyPr anchor="t"/>
          <a:lstStyle/>
          <a:p>
            <a:r>
              <a:rPr lang="en-US" dirty="0" err="1" smtClean="0"/>
              <a:t>Ethnohistorical</a:t>
            </a:r>
            <a:r>
              <a:rPr lang="en-US" dirty="0" smtClean="0"/>
              <a:t> records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8087279" y="1632593"/>
            <a:ext cx="2906983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Historical ecological records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236474" y="2514601"/>
            <a:ext cx="2285425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50704" t="28165" r="13284" b="14807"/>
          <a:stretch/>
        </p:blipFill>
        <p:spPr>
          <a:xfrm>
            <a:off x="662853" y="2514601"/>
            <a:ext cx="3197947" cy="3054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607" y="2455257"/>
            <a:ext cx="3485991" cy="2612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363" y="5168900"/>
            <a:ext cx="3581648" cy="13508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58809" y="6484575"/>
            <a:ext cx="21102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R. McLain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79" y="2312286"/>
            <a:ext cx="3267717" cy="4356955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3419083" y="1931486"/>
            <a:ext cx="642582" cy="150921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0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36" y="124059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Results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36" y="1219200"/>
            <a:ext cx="4500804" cy="580644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300" dirty="0" smtClean="0"/>
              <a:t>Warm Springs tribes developed traditional knowledge to promote distinct culturally-important resources in MMC, DMC, and SG zones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 smtClean="0"/>
              <a:t>Cultural </a:t>
            </a:r>
            <a:r>
              <a:rPr lang="en-US" sz="3300" dirty="0"/>
              <a:t>fire </a:t>
            </a:r>
            <a:r>
              <a:rPr lang="en-US" sz="3300" dirty="0" smtClean="0"/>
              <a:t>regime </a:t>
            </a:r>
            <a:r>
              <a:rPr lang="en-US" sz="3300" dirty="0"/>
              <a:t>in MMC </a:t>
            </a:r>
            <a:r>
              <a:rPr lang="en-US" sz="3300" dirty="0" smtClean="0"/>
              <a:t>zone</a:t>
            </a:r>
          </a:p>
          <a:p>
            <a:pPr lvl="1"/>
            <a:r>
              <a:rPr lang="en-US" u="sng" dirty="0" smtClean="0">
                <a:solidFill>
                  <a:schemeClr val="dk1"/>
                </a:solidFill>
              </a:rPr>
              <a:t>Severity</a:t>
            </a:r>
            <a:r>
              <a:rPr lang="en-US" dirty="0" smtClean="0">
                <a:solidFill>
                  <a:schemeClr val="dk1"/>
                </a:solidFill>
              </a:rPr>
              <a:t>: low</a:t>
            </a:r>
          </a:p>
          <a:p>
            <a:pPr lvl="1"/>
            <a:r>
              <a:rPr lang="en-US" u="sng" dirty="0" smtClean="0">
                <a:solidFill>
                  <a:schemeClr val="dk1"/>
                </a:solidFill>
              </a:rPr>
              <a:t>Frequency</a:t>
            </a:r>
            <a:r>
              <a:rPr lang="en-US" dirty="0" smtClean="0">
                <a:solidFill>
                  <a:schemeClr val="dk1"/>
                </a:solidFill>
              </a:rPr>
              <a:t>: ~7 years </a:t>
            </a:r>
          </a:p>
          <a:p>
            <a:pPr lvl="1"/>
            <a:r>
              <a:rPr lang="en-US" u="sng" dirty="0" smtClean="0">
                <a:solidFill>
                  <a:schemeClr val="dk1"/>
                </a:solidFill>
              </a:rPr>
              <a:t>Patch</a:t>
            </a:r>
            <a:r>
              <a:rPr lang="en-US" dirty="0">
                <a:solidFill>
                  <a:schemeClr val="dk1"/>
                </a:solidFill>
              </a:rPr>
              <a:t>: 1-4 </a:t>
            </a:r>
            <a:r>
              <a:rPr lang="en-US" dirty="0" smtClean="0">
                <a:solidFill>
                  <a:schemeClr val="dk1"/>
                </a:solidFill>
              </a:rPr>
              <a:t>ha</a:t>
            </a:r>
          </a:p>
          <a:p>
            <a:pPr lvl="1"/>
            <a:r>
              <a:rPr lang="en-US" u="sng" dirty="0" smtClean="0">
                <a:solidFill>
                  <a:schemeClr val="dk1"/>
                </a:solidFill>
              </a:rPr>
              <a:t>Pattern</a:t>
            </a:r>
            <a:r>
              <a:rPr lang="en-US" dirty="0" smtClean="0">
                <a:solidFill>
                  <a:schemeClr val="dk1"/>
                </a:solidFill>
              </a:rPr>
              <a:t>: rotational</a:t>
            </a:r>
          </a:p>
          <a:p>
            <a:pPr lvl="1"/>
            <a:r>
              <a:rPr lang="en-US" u="sng" dirty="0" smtClean="0">
                <a:solidFill>
                  <a:schemeClr val="dk1"/>
                </a:solidFill>
              </a:rPr>
              <a:t>Extent</a:t>
            </a:r>
            <a:r>
              <a:rPr lang="en-US" dirty="0" smtClean="0">
                <a:solidFill>
                  <a:schemeClr val="dk1"/>
                </a:solidFill>
              </a:rPr>
              <a:t>: </a:t>
            </a:r>
            <a:r>
              <a:rPr lang="en-US" dirty="0">
                <a:solidFill>
                  <a:schemeClr val="dk1"/>
                </a:solidFill>
              </a:rPr>
              <a:t>~220,000 </a:t>
            </a:r>
            <a:r>
              <a:rPr lang="en-US" dirty="0" smtClean="0">
                <a:solidFill>
                  <a:schemeClr val="dk1"/>
                </a:solidFill>
              </a:rPr>
              <a:t>ha 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</a:rPr>
              <a:t>24 </a:t>
            </a:r>
            <a:r>
              <a:rPr lang="en-US" dirty="0">
                <a:solidFill>
                  <a:schemeClr val="dk1"/>
                </a:solidFill>
              </a:rPr>
              <a:t>resource </a:t>
            </a:r>
            <a:r>
              <a:rPr lang="en-US" dirty="0" smtClean="0">
                <a:solidFill>
                  <a:schemeClr val="dk1"/>
                </a:solidFill>
              </a:rPr>
              <a:t>sites</a:t>
            </a:r>
          </a:p>
          <a:p>
            <a:pPr lvl="2"/>
            <a:r>
              <a:rPr lang="en-US" sz="2200" dirty="0" smtClean="0">
                <a:solidFill>
                  <a:schemeClr val="dk1"/>
                </a:solidFill>
              </a:rPr>
              <a:t>Mt</a:t>
            </a:r>
            <a:r>
              <a:rPr lang="en-US" sz="2200" dirty="0">
                <a:solidFill>
                  <a:schemeClr val="dk1"/>
                </a:solidFill>
              </a:rPr>
              <a:t>. Hood </a:t>
            </a:r>
            <a:endParaRPr lang="en-US" sz="2200" dirty="0" smtClean="0">
              <a:solidFill>
                <a:schemeClr val="dk1"/>
              </a:solidFill>
            </a:endParaRPr>
          </a:p>
          <a:p>
            <a:pPr lvl="2"/>
            <a:r>
              <a:rPr lang="en-US" sz="2200" dirty="0" smtClean="0">
                <a:solidFill>
                  <a:schemeClr val="dk1"/>
                </a:solidFill>
              </a:rPr>
              <a:t>Mt</a:t>
            </a:r>
            <a:r>
              <a:rPr lang="en-US" sz="2200" dirty="0">
                <a:solidFill>
                  <a:schemeClr val="dk1"/>
                </a:solidFill>
              </a:rPr>
              <a:t>. Jefferson   </a:t>
            </a:r>
            <a:endParaRPr lang="en-US" sz="2200" dirty="0" smtClean="0">
              <a:solidFill>
                <a:schemeClr val="dk1"/>
              </a:solidFill>
            </a:endParaRPr>
          </a:p>
          <a:p>
            <a:pPr lvl="2"/>
            <a:r>
              <a:rPr lang="en-US" sz="2200" dirty="0" smtClean="0">
                <a:solidFill>
                  <a:schemeClr val="dk1"/>
                </a:solidFill>
              </a:rPr>
              <a:t>buttes </a:t>
            </a:r>
            <a:endParaRPr lang="en-US" sz="2200" dirty="0">
              <a:solidFill>
                <a:schemeClr val="dk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687661"/>
              </p:ext>
            </p:extLst>
          </p:nvPr>
        </p:nvGraphicFramePr>
        <p:xfrm>
          <a:off x="5315446" y="471659"/>
          <a:ext cx="6644196" cy="6145767"/>
        </p:xfrm>
        <a:graphic>
          <a:graphicData uri="http://schemas.openxmlformats.org/drawingml/2006/table">
            <a:tbl>
              <a:tblPr firstRow="1" bandRow="1"/>
              <a:tblGrid>
                <a:gridCol w="874530"/>
                <a:gridCol w="1941653"/>
                <a:gridCol w="1936089"/>
                <a:gridCol w="1891924"/>
              </a:tblGrid>
              <a:tr h="431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MMC</a:t>
                      </a:r>
                      <a:endParaRPr lang="en-US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DMC</a:t>
                      </a:r>
                      <a:endParaRPr lang="en-US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SG</a:t>
                      </a:r>
                      <a:endParaRPr lang="en-US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392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b="1" dirty="0" smtClean="0">
                          <a:latin typeface="+mn-lt"/>
                        </a:rPr>
                        <a:t>Key </a:t>
                      </a:r>
                      <a:r>
                        <a:rPr lang="en-US" sz="2200" b="1" dirty="0" err="1" smtClean="0">
                          <a:latin typeface="+mn-lt"/>
                        </a:rPr>
                        <a:t>resc</a:t>
                      </a:r>
                      <a:r>
                        <a:rPr lang="en-US" sz="2200" dirty="0" smtClean="0">
                          <a:latin typeface="+mn-lt"/>
                        </a:rPr>
                        <a:t>.</a:t>
                      </a:r>
                      <a:endParaRPr lang="en-US" sz="22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-Big leaf huckleberry</a:t>
                      </a:r>
                    </a:p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-Mountain ash</a:t>
                      </a:r>
                    </a:p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(and others)</a:t>
                      </a: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dirty="0" smtClean="0">
                          <a:latin typeface="+mn-lt"/>
                        </a:rPr>
                        <a:t>-Chokecherry</a:t>
                      </a:r>
                    </a:p>
                    <a:p>
                      <a:r>
                        <a:rPr lang="en-US" sz="2200" dirty="0" smtClean="0">
                          <a:latin typeface="+mn-lt"/>
                        </a:rPr>
                        <a:t>-Black</a:t>
                      </a:r>
                      <a:r>
                        <a:rPr lang="en-US" sz="2200" baseline="0" dirty="0" smtClean="0">
                          <a:latin typeface="+mn-lt"/>
                        </a:rPr>
                        <a:t> lichen</a:t>
                      </a:r>
                      <a:endParaRPr lang="en-US" sz="2200" dirty="0" smtClean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(and others)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dirty="0" smtClean="0">
                          <a:latin typeface="+mn-lt"/>
                        </a:rPr>
                        <a:t>-Biscuitroot</a:t>
                      </a:r>
                    </a:p>
                    <a:p>
                      <a:r>
                        <a:rPr lang="en-US" sz="2200" dirty="0" smtClean="0">
                          <a:latin typeface="+mn-lt"/>
                        </a:rPr>
                        <a:t>-Bitterr</a:t>
                      </a:r>
                      <a:r>
                        <a:rPr lang="en-US" sz="2200" baseline="0" dirty="0" smtClean="0">
                          <a:latin typeface="+mn-lt"/>
                        </a:rPr>
                        <a:t>oot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(and others)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17635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 severity, frequent fire 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Fire use not</a:t>
                      </a:r>
                    </a:p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reported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Fire use not reported; </a:t>
                      </a:r>
                    </a:p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natural fire perceived as beneficial</a:t>
                      </a:r>
                      <a:endParaRPr lang="en-US" sz="220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26457" r="23753" b="14844"/>
          <a:stretch/>
        </p:blipFill>
        <p:spPr bwMode="auto">
          <a:xfrm>
            <a:off x="10059710" y="2338440"/>
            <a:ext cx="1916262" cy="111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20444" r="21058" b="10755"/>
          <a:stretch/>
        </p:blipFill>
        <p:spPr bwMode="auto">
          <a:xfrm>
            <a:off x="10059709" y="3474613"/>
            <a:ext cx="1888609" cy="1257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20307" r="13552" b="9724"/>
          <a:stretch/>
        </p:blipFill>
        <p:spPr>
          <a:xfrm>
            <a:off x="8104995" y="2338440"/>
            <a:ext cx="1940021" cy="1136174"/>
          </a:xfrm>
          <a:prstGeom prst="rect">
            <a:avLst/>
          </a:prstGeom>
        </p:spPr>
      </p:pic>
      <p:pic>
        <p:nvPicPr>
          <p:cNvPr id="11" name="Content Placeholder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5819" r="21265" b="11880"/>
          <a:stretch/>
        </p:blipFill>
        <p:spPr bwMode="auto">
          <a:xfrm>
            <a:off x="8088664" y="3474614"/>
            <a:ext cx="1971044" cy="1275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0137" r="11474" b="11771"/>
          <a:stretch/>
        </p:blipFill>
        <p:spPr>
          <a:xfrm>
            <a:off x="6128657" y="2338440"/>
            <a:ext cx="1992667" cy="113617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26292" r="21876" b="12396"/>
          <a:stretch/>
        </p:blipFill>
        <p:spPr bwMode="auto">
          <a:xfrm>
            <a:off x="6128657" y="3474615"/>
            <a:ext cx="1992667" cy="1237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17658" y="6559840"/>
            <a:ext cx="470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D. French, University of Washington Special Collections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0938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029" y="123583"/>
            <a:ext cx="10515600" cy="1325563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estoration </a:t>
            </a:r>
            <a:r>
              <a:rPr lang="en-US" dirty="0"/>
              <a:t>applications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3709" y="1293962"/>
            <a:ext cx="3751951" cy="1100314"/>
          </a:xfrm>
        </p:spPr>
        <p:txBody>
          <a:bodyPr>
            <a:normAutofit/>
          </a:bodyPr>
          <a:lstStyle/>
          <a:p>
            <a:r>
              <a:rPr lang="en-US" dirty="0" smtClean="0"/>
              <a:t>Landscape-level,           cross-ownership approach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476" y="1485493"/>
            <a:ext cx="3575805" cy="823912"/>
          </a:xfrm>
        </p:spPr>
        <p:txBody>
          <a:bodyPr>
            <a:noAutofit/>
          </a:bodyPr>
          <a:lstStyle/>
          <a:p>
            <a:r>
              <a:rPr lang="en-US" dirty="0" smtClean="0"/>
              <a:t>Big-leaf Huckleberry (</a:t>
            </a:r>
            <a:r>
              <a:rPr lang="en-US" i="1" dirty="0" err="1" smtClean="0"/>
              <a:t>Vaccinium</a:t>
            </a:r>
            <a:r>
              <a:rPr lang="en-US" i="1" dirty="0" smtClean="0"/>
              <a:t> </a:t>
            </a:r>
            <a:r>
              <a:rPr lang="en-US" i="1" dirty="0" err="1" smtClean="0"/>
              <a:t>membranaceum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4709593" y="1485493"/>
            <a:ext cx="294450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engagement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7191"/>
          <a:stretch/>
        </p:blipFill>
        <p:spPr>
          <a:xfrm>
            <a:off x="935999" y="2320620"/>
            <a:ext cx="3027716" cy="456590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b="25976"/>
          <a:stretch/>
        </p:blipFill>
        <p:spPr>
          <a:xfrm>
            <a:off x="4818238" y="2320119"/>
            <a:ext cx="2350185" cy="223823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10720" r="20282" b="14749"/>
          <a:stretch/>
        </p:blipFill>
        <p:spPr bwMode="auto">
          <a:xfrm>
            <a:off x="4796284" y="4603572"/>
            <a:ext cx="2377265" cy="2004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885" y="2381056"/>
            <a:ext cx="3856440" cy="28638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09975" y="3983826"/>
            <a:ext cx="10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49678" y="3084644"/>
            <a:ext cx="10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USFS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607883" y="4493050"/>
            <a:ext cx="3833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D. French,                                            University of Washington Special Collections</a:t>
            </a:r>
            <a:endParaRPr lang="en-US" sz="16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454857" y="4524161"/>
            <a:ext cx="444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M. Jimenez, Confederated Tribes of Warm Springs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081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915" y="199632"/>
            <a:ext cx="9870831" cy="1325563"/>
          </a:xfrm>
        </p:spPr>
        <p:txBody>
          <a:bodyPr/>
          <a:lstStyle/>
          <a:p>
            <a:r>
              <a:rPr lang="en-US" dirty="0" smtClean="0"/>
              <a:t>Cultural landscape analysis application to LAD Framework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891" y="2175103"/>
            <a:ext cx="6366749" cy="23466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Cultural process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Historical disturbance regime</a:t>
            </a:r>
          </a:p>
          <a:p>
            <a:pPr marL="0" indent="0">
              <a:buNone/>
            </a:pPr>
            <a:r>
              <a:rPr lang="en-US" u="sng" dirty="0" smtClean="0"/>
              <a:t>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Historical landscape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Restore Culturally-important species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303" t="20102" r="22637" b="22586"/>
          <a:stretch/>
        </p:blipFill>
        <p:spPr>
          <a:xfrm>
            <a:off x="7204949" y="1426596"/>
            <a:ext cx="4585476" cy="5178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915" y="1704135"/>
            <a:ext cx="644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LAD Framework modification</a:t>
            </a:r>
            <a:endParaRPr lang="en-US" sz="2800" u="sng" dirty="0"/>
          </a:p>
        </p:txBody>
      </p:sp>
      <p:sp>
        <p:nvSpPr>
          <p:cNvPr id="3" name="Rectangle 2"/>
          <p:cNvSpPr/>
          <p:nvPr/>
        </p:nvSpPr>
        <p:spPr>
          <a:xfrm>
            <a:off x="10021389" y="2738092"/>
            <a:ext cx="1454331" cy="865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62328" y="3555199"/>
            <a:ext cx="1454331" cy="865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97" y="4347051"/>
            <a:ext cx="3124581" cy="2119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0911" t="44103" r="43030" b="20410"/>
          <a:stretch/>
        </p:blipFill>
        <p:spPr>
          <a:xfrm>
            <a:off x="4222594" y="4357859"/>
            <a:ext cx="2855743" cy="21077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0805" y="6443637"/>
            <a:ext cx="1580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B. Gervais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4413" y="5065135"/>
            <a:ext cx="194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D. French, University of Washington Special Collections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155053" y="2121474"/>
            <a:ext cx="1761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Cultural processes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uiExpand="1" animBg="1"/>
      <p:bldP spid="7" grpId="0" uiExpand="1" animBg="1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Multi-level Analysis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6756" y="6024913"/>
            <a:ext cx="438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Turner et al., 2001. Adapted from O’Neill et al.; 1986; Allen and Star, 1982.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2" y="1527554"/>
            <a:ext cx="5461828" cy="449735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380907" y="3681506"/>
            <a:ext cx="5127633" cy="1169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What is the effect of tree stand density on avian diversity?</a:t>
            </a:r>
            <a:endParaRPr lang="en-US" sz="18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588363" y="5026786"/>
            <a:ext cx="1719777" cy="845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Nesting sites</a:t>
            </a:r>
            <a:endParaRPr lang="en-US" sz="1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53861" y="5026787"/>
            <a:ext cx="1704540" cy="845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Foraging sites</a:t>
            </a:r>
            <a:endParaRPr lang="en-US" sz="18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26939" y="2204975"/>
            <a:ext cx="5135882" cy="6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Climatic &amp; topographic factors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268204" y="1271180"/>
            <a:ext cx="569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Hypothetical example elements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01616" y="3688080"/>
            <a:ext cx="9459360" cy="1065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9080" y="4854986"/>
            <a:ext cx="9459360" cy="1017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71480" y="1852706"/>
            <a:ext cx="10282320" cy="1733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99" y="279851"/>
            <a:ext cx="11482753" cy="1325563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Santiam </a:t>
            </a:r>
            <a:r>
              <a:rPr lang="en-US" u="sng" dirty="0"/>
              <a:t>Wagon Road Special Interest </a:t>
            </a:r>
            <a:r>
              <a:rPr lang="en-US" u="sng" dirty="0" smtClean="0"/>
              <a:t>Area, </a:t>
            </a:r>
            <a:br>
              <a:rPr lang="en-US" u="sng" dirty="0" smtClean="0"/>
            </a:br>
            <a:r>
              <a:rPr lang="en-US" dirty="0"/>
              <a:t>Santiam Pass, Summer Motorized Recreation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47" t="12537" r="37396" b="47500"/>
          <a:stretch/>
        </p:blipFill>
        <p:spPr>
          <a:xfrm>
            <a:off x="674427" y="1587452"/>
            <a:ext cx="4230807" cy="2740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870" t="15047" r="25926" b="32175"/>
          <a:stretch/>
        </p:blipFill>
        <p:spPr>
          <a:xfrm>
            <a:off x="674427" y="3558664"/>
            <a:ext cx="4065882" cy="325499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34382" y="4167459"/>
            <a:ext cx="7344547" cy="2460582"/>
            <a:chOff x="4734382" y="4167459"/>
            <a:chExt cx="7344547" cy="2460582"/>
          </a:xfrm>
        </p:grpSpPr>
        <p:pic>
          <p:nvPicPr>
            <p:cNvPr id="7" name="Content Placeholder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382" y="4536791"/>
              <a:ext cx="3653857" cy="20912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4" r="3024"/>
            <a:stretch/>
          </p:blipFill>
          <p:spPr>
            <a:xfrm>
              <a:off x="8452022" y="4536791"/>
              <a:ext cx="3626907" cy="20907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73268" y="4167459"/>
              <a:ext cx="4522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Heritage Resource Considerations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14105" y="1458672"/>
            <a:ext cx="4622672" cy="2714876"/>
            <a:chOff x="5914105" y="1458672"/>
            <a:chExt cx="4622672" cy="27148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9" b="13629"/>
            <a:stretch/>
          </p:blipFill>
          <p:spPr>
            <a:xfrm>
              <a:off x="5914105" y="1853878"/>
              <a:ext cx="2494365" cy="2319670"/>
            </a:xfrm>
            <a:prstGeom prst="rect">
              <a:avLst/>
            </a:prstGeom>
          </p:spPr>
        </p:pic>
        <p:pic>
          <p:nvPicPr>
            <p:cNvPr id="10" name="Content Placeholder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06"/>
            <a:stretch/>
          </p:blipFill>
          <p:spPr>
            <a:xfrm>
              <a:off x="8455874" y="1829847"/>
              <a:ext cx="2080903" cy="23239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754760" y="1458672"/>
              <a:ext cx="3524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Use Considerations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05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75" y="316091"/>
            <a:ext cx="11409528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Multi-level analysis:</a:t>
            </a:r>
            <a:br>
              <a:rPr lang="en-US" sz="4200" dirty="0" smtClean="0"/>
            </a:br>
            <a:r>
              <a:rPr lang="en-US" sz="4200" dirty="0" smtClean="0"/>
              <a:t>Application to Santiam Wagon Road SIA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271738" y="6161561"/>
            <a:ext cx="438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Turner et al., 2001. Adapted from O’Neill et al.; 1986; Allen and Star, 1982.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5560" y="2187925"/>
            <a:ext cx="3341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Focal level:</a:t>
            </a:r>
          </a:p>
          <a:p>
            <a:pPr algn="ctr"/>
            <a:r>
              <a:rPr lang="en-US" sz="2800" dirty="0" smtClean="0"/>
              <a:t>SIA feature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7809801" y="1511654"/>
            <a:ext cx="4175088" cy="2885880"/>
            <a:chOff x="7809801" y="1511654"/>
            <a:chExt cx="4175088" cy="28858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2339" y="1511654"/>
              <a:ext cx="2113907" cy="288588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809801" y="1529890"/>
              <a:ext cx="4175088" cy="568001"/>
            </a:xfrm>
            <a:prstGeom prst="rect">
              <a:avLst/>
            </a:prstGeom>
            <a:solidFill>
              <a:schemeClr val="bg1">
                <a:lumMod val="95000"/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Landscape </a:t>
              </a:r>
              <a:r>
                <a:rPr lang="en-US" sz="2800" dirty="0" smtClean="0"/>
                <a:t>context-level</a:t>
              </a:r>
              <a:endParaRPr lang="en-US" sz="28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28210" y="4307791"/>
            <a:ext cx="2660649" cy="2525157"/>
            <a:chOff x="8528210" y="4307791"/>
            <a:chExt cx="2660649" cy="2525157"/>
          </a:xfrm>
        </p:grpSpPr>
        <p:sp>
          <p:nvSpPr>
            <p:cNvPr id="20" name="TextBox 19"/>
            <p:cNvSpPr txBox="1"/>
            <p:nvPr/>
          </p:nvSpPr>
          <p:spPr>
            <a:xfrm>
              <a:off x="9036709" y="4307791"/>
              <a:ext cx="2152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Site-level</a:t>
              </a:r>
              <a:endParaRPr lang="en-US" sz="28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210" y="4715518"/>
              <a:ext cx="2637380" cy="211743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9" y="2634716"/>
            <a:ext cx="3919047" cy="32270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63904" y="3193512"/>
            <a:ext cx="4409930" cy="2915319"/>
            <a:chOff x="6005015" y="2269852"/>
            <a:chExt cx="5319216" cy="3793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8708" t="10167" r="18792" b="17167"/>
            <a:stretch/>
          </p:blipFill>
          <p:spPr>
            <a:xfrm>
              <a:off x="6973905" y="2269852"/>
              <a:ext cx="4350326" cy="379348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6005015" y="2866030"/>
              <a:ext cx="1009934" cy="1023582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026784" y="4303274"/>
              <a:ext cx="947121" cy="99328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267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7781" r="1251"/>
          <a:stretch/>
        </p:blipFill>
        <p:spPr>
          <a:xfrm>
            <a:off x="4407200" y="3485972"/>
            <a:ext cx="3569059" cy="2560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64" y="283237"/>
            <a:ext cx="10515600" cy="1325563"/>
          </a:xfrm>
        </p:spPr>
        <p:txBody>
          <a:bodyPr/>
          <a:lstStyle/>
          <a:p>
            <a:r>
              <a:rPr lang="en-US" dirty="0" smtClean="0"/>
              <a:t>(3) Social landscape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311336"/>
            <a:ext cx="11244118" cy="5546664"/>
          </a:xfrm>
        </p:spPr>
        <p:txBody>
          <a:bodyPr>
            <a:normAutofit/>
          </a:bodyPr>
          <a:lstStyle/>
          <a:p>
            <a:r>
              <a:rPr lang="en-US" b="1" dirty="0" smtClean="0"/>
              <a:t>Objective</a:t>
            </a:r>
            <a:r>
              <a:rPr lang="en-US" dirty="0"/>
              <a:t> </a:t>
            </a:r>
            <a:r>
              <a:rPr lang="en-US" dirty="0" smtClean="0"/>
              <a:t>expand the scope of landscape ecology: social organizational structure, </a:t>
            </a:r>
            <a:r>
              <a:rPr lang="en-US" dirty="0"/>
              <a:t>human </a:t>
            </a:r>
            <a:r>
              <a:rPr lang="en-US" dirty="0" smtClean="0"/>
              <a:t>behavior, and social relations to the land</a:t>
            </a:r>
            <a:r>
              <a:rPr lang="en-US" sz="2000" dirty="0" smtClean="0"/>
              <a:t> (Field et al., 2003)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Origin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9" b="6885"/>
          <a:stretch/>
        </p:blipFill>
        <p:spPr>
          <a:xfrm>
            <a:off x="673757" y="3516968"/>
            <a:ext cx="3742531" cy="2560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r="21247"/>
          <a:stretch/>
        </p:blipFill>
        <p:spPr>
          <a:xfrm>
            <a:off x="7949927" y="3485972"/>
            <a:ext cx="4006831" cy="2529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346" y="6015381"/>
            <a:ext cx="3804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USDA Natural </a:t>
            </a:r>
            <a:r>
              <a:rPr lang="en-US" sz="1600" dirty="0" err="1" smtClean="0"/>
              <a:t>Resc</a:t>
            </a:r>
            <a:r>
              <a:rPr lang="en-US" sz="1600" dirty="0" smtClean="0"/>
              <a:t>.  </a:t>
            </a:r>
            <a:r>
              <a:rPr lang="en-US" sz="1600" dirty="0" err="1" smtClean="0"/>
              <a:t>Conserv</a:t>
            </a:r>
            <a:r>
              <a:rPr lang="en-US" sz="1600" dirty="0" smtClean="0"/>
              <a:t>. Service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960570" y="6054680"/>
            <a:ext cx="1870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J. </a:t>
            </a:r>
            <a:r>
              <a:rPr lang="en-US" sz="1600" dirty="0" err="1" smtClean="0"/>
              <a:t>Luhning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4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46" y="15042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Example (3a): </a:t>
            </a:r>
            <a:r>
              <a:rPr lang="en-US" dirty="0"/>
              <a:t>W</a:t>
            </a:r>
            <a:r>
              <a:rPr lang="en-US" dirty="0" smtClean="0"/>
              <a:t>etland restoration</a:t>
            </a:r>
            <a:br>
              <a:rPr lang="en-US" dirty="0" smtClean="0"/>
            </a:br>
            <a:r>
              <a:rPr lang="en-US" dirty="0" smtClean="0"/>
              <a:t>Triple Creek project, Okanogan Highlands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482" y="1345703"/>
            <a:ext cx="5056704" cy="823912"/>
          </a:xfrm>
        </p:spPr>
        <p:txBody>
          <a:bodyPr>
            <a:noAutofit/>
          </a:bodyPr>
          <a:lstStyle/>
          <a:p>
            <a:r>
              <a:rPr lang="en-US" sz="3000" dirty="0" smtClean="0"/>
              <a:t>Problem: Stream incision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38806" r="49756"/>
          <a:stretch/>
        </p:blipFill>
        <p:spPr>
          <a:xfrm>
            <a:off x="548770" y="2105213"/>
            <a:ext cx="5012872" cy="2266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6384" t="34993" r="37650" b="42377"/>
          <a:stretch/>
        </p:blipFill>
        <p:spPr>
          <a:xfrm>
            <a:off x="521582" y="4548992"/>
            <a:ext cx="5040060" cy="178291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8600085" y="1300818"/>
            <a:ext cx="317972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Social context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789" r="16209" b="-2274"/>
          <a:stretch/>
        </p:blipFill>
        <p:spPr>
          <a:xfrm>
            <a:off x="5623186" y="2103119"/>
            <a:ext cx="2590800" cy="22910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7720818" y="3608847"/>
            <a:ext cx="1148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Dufour</a:t>
            </a:r>
            <a:endParaRPr lang="en-US" sz="1600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5662636" y="1333069"/>
            <a:ext cx="229264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Significance</a:t>
            </a:r>
            <a:endParaRPr lang="en-US" sz="3000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650375" y="4363671"/>
            <a:ext cx="2797310" cy="2168854"/>
          </a:xfrm>
        </p:spPr>
        <p:txBody>
          <a:bodyPr anchor="t"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b="0" dirty="0" smtClean="0"/>
              <a:t>Floodplain function</a:t>
            </a:r>
          </a:p>
          <a:p>
            <a:pPr marL="342900" indent="-342900">
              <a:buFontTx/>
              <a:buChar char="-"/>
            </a:pPr>
            <a:r>
              <a:rPr lang="en-US" b="0" dirty="0" smtClean="0"/>
              <a:t>Wetland vegetation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-Avian community</a:t>
            </a:r>
          </a:p>
          <a:p>
            <a:endParaRPr lang="en-US" b="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484120" y="6321567"/>
            <a:ext cx="307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Okanogan Highlands Alliance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11619" r="16238" b="14476"/>
          <a:stretch/>
        </p:blipFill>
        <p:spPr>
          <a:xfrm>
            <a:off x="8600085" y="2265428"/>
            <a:ext cx="3396835" cy="36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318" y="14083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Potential solution: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Beaver </a:t>
            </a:r>
            <a:r>
              <a:rPr lang="en-US" dirty="0"/>
              <a:t>related </a:t>
            </a:r>
            <a:r>
              <a:rPr lang="en-US" dirty="0" smtClean="0"/>
              <a:t>restoration (BRR)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Beaver translocation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4" y="2093119"/>
            <a:ext cx="3517428" cy="2342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198" y="3695520"/>
            <a:ext cx="3628561" cy="2842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783" y="4553889"/>
            <a:ext cx="3591084" cy="2229758"/>
          </a:xfrm>
          <a:prstGeom prst="rect">
            <a:avLst/>
          </a:prstGeom>
        </p:spPr>
      </p:pic>
      <p:pic>
        <p:nvPicPr>
          <p:cNvPr id="14" name="Picture 2" descr="Image result for beaver relocation">
            <a:extLst>
              <a:ext uri="{FF2B5EF4-FFF2-40B4-BE49-F238E27FC236}">
                <a16:creationId xmlns="" xmlns:a16="http://schemas.microsoft.com/office/drawing/2014/main" id="{8C7CE005-B1F5-4EA4-A3C2-04E926CDB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/>
          <a:stretch/>
        </p:blipFill>
        <p:spPr bwMode="auto">
          <a:xfrm>
            <a:off x="655846" y="4435781"/>
            <a:ext cx="3518631" cy="185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922" y="1414629"/>
            <a:ext cx="4232831" cy="3160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2777" y="3654871"/>
            <a:ext cx="6572018" cy="138499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use of beavers or artificial structures that mimic beaver dams </a:t>
            </a:r>
            <a:endParaRPr lang="en-US" sz="2800" dirty="0" smtClean="0"/>
          </a:p>
          <a:p>
            <a:pPr algn="ctr"/>
            <a:r>
              <a:rPr lang="en-US" sz="2800" dirty="0" smtClean="0"/>
              <a:t>as </a:t>
            </a:r>
            <a:r>
              <a:rPr lang="en-US" sz="2800" dirty="0"/>
              <a:t>a tool in restoration </a:t>
            </a:r>
            <a:r>
              <a:rPr lang="en-US" sz="2800" dirty="0" smtClean="0"/>
              <a:t>practice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00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ey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1163299" cy="2111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What approaches can be employed to </a:t>
            </a:r>
            <a:r>
              <a:rPr lang="en-US" sz="3200" dirty="0"/>
              <a:t>integrate </a:t>
            </a:r>
            <a:r>
              <a:rPr lang="en-US" sz="3200" u="sng" dirty="0"/>
              <a:t>socio-cultural processes</a:t>
            </a:r>
            <a:r>
              <a:rPr lang="en-US" sz="3200" dirty="0"/>
              <a:t> </a:t>
            </a:r>
            <a:r>
              <a:rPr lang="en-US" sz="3200" dirty="0" smtClean="0"/>
              <a:t>into a </a:t>
            </a:r>
            <a:r>
              <a:rPr lang="en-US" sz="3200" u="sng" dirty="0" smtClean="0"/>
              <a:t>landscape ecology framework </a:t>
            </a:r>
            <a:r>
              <a:rPr lang="en-US" sz="3200" dirty="0" smtClean="0"/>
              <a:t>to </a:t>
            </a:r>
            <a:r>
              <a:rPr lang="en-US" sz="3200" u="sng" dirty="0" smtClean="0"/>
              <a:t>NEPA decision-making</a:t>
            </a:r>
            <a:r>
              <a:rPr lang="en-US" sz="3200" dirty="0" smtClean="0"/>
              <a:t>?</a:t>
            </a:r>
          </a:p>
          <a:p>
            <a:r>
              <a:rPr lang="en-US" sz="3200" dirty="0" smtClean="0">
                <a:sym typeface="Wingdings" panose="05000000000000000000" pitchFamily="2" charset="2"/>
              </a:rPr>
              <a:t>Outcome: strengthen NEPA decisions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613152"/>
            <a:ext cx="3365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2768" y="1363872"/>
            <a:ext cx="3802388" cy="2300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Triple </a:t>
            </a:r>
            <a:r>
              <a:rPr lang="en-US" dirty="0" smtClean="0"/>
              <a:t>Creek Project collaboration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5363"/>
          <a:stretch/>
        </p:blipFill>
        <p:spPr>
          <a:xfrm>
            <a:off x="455835" y="3755791"/>
            <a:ext cx="3780430" cy="218928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2768" y="1363872"/>
            <a:ext cx="3697272" cy="2263248"/>
            <a:chOff x="432768" y="1501032"/>
            <a:chExt cx="3697272" cy="22632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68" y="1501032"/>
              <a:ext cx="2561670" cy="12776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6" t="10789" r="15351" b="11760"/>
            <a:stretch/>
          </p:blipFill>
          <p:spPr>
            <a:xfrm>
              <a:off x="3124200" y="2712720"/>
              <a:ext cx="1005840" cy="10515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62" y="1548476"/>
              <a:ext cx="957198" cy="113841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0144" y="2849775"/>
              <a:ext cx="2479977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Triple Creek Landowners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83" y="1277378"/>
            <a:ext cx="6382017" cy="234974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51" y="3664351"/>
            <a:ext cx="6566252" cy="3193649"/>
          </a:xfr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72"/>
          <a:stretch/>
        </p:blipFill>
        <p:spPr>
          <a:xfrm>
            <a:off x="5028842" y="3664351"/>
            <a:ext cx="3133949" cy="31936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8"/>
          <a:stretch/>
        </p:blipFill>
        <p:spPr>
          <a:xfrm>
            <a:off x="4971783" y="1277378"/>
            <a:ext cx="3196857" cy="234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93"/>
            <a:ext cx="1071372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Example (3b): Scott River Basin, California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83873" y="3262239"/>
            <a:ext cx="1105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S. Charnley</a:t>
            </a:r>
            <a:endParaRPr lang="en-US" sz="1600" i="1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92239" y="1421968"/>
            <a:ext cx="3962400" cy="642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Land </a:t>
            </a:r>
            <a:r>
              <a:rPr lang="en-US" sz="2800" dirty="0" smtClean="0"/>
              <a:t>ownership context</a:t>
            </a:r>
            <a:endParaRPr lang="en-US" sz="28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55636" y="4091876"/>
            <a:ext cx="3363686" cy="4496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Social Context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7"/>
          <a:stretch/>
        </p:blipFill>
        <p:spPr>
          <a:xfrm>
            <a:off x="392239" y="1780282"/>
            <a:ext cx="4237892" cy="21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6491" r="69117"/>
          <a:stretch/>
        </p:blipFill>
        <p:spPr>
          <a:xfrm>
            <a:off x="1991899" y="4435703"/>
            <a:ext cx="2672179" cy="232598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04722"/>
              </p:ext>
            </p:extLst>
          </p:nvPr>
        </p:nvGraphicFramePr>
        <p:xfrm>
          <a:off x="6507480" y="1191060"/>
          <a:ext cx="537972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860"/>
                <a:gridCol w="268986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/>
                        <a:t>Perceived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/>
                        <a:t>Perceived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/>
                        <a:t>Costs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More water available for irrigation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Beavers plug irrigation infrastructure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Increase forage production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Beavers eat alfalfa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More surface water later into dry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Beavers cut down trees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Create habitat for fish &amp;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Dams can cause flooding, damaging property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54882" y="6515859"/>
            <a:ext cx="1932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Charnley, 2018.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r="17933"/>
          <a:stretch/>
        </p:blipFill>
        <p:spPr>
          <a:xfrm>
            <a:off x="4354639" y="4435704"/>
            <a:ext cx="2129625" cy="23337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20119"/>
          <a:stretch/>
        </p:blipFill>
        <p:spPr>
          <a:xfrm>
            <a:off x="137786" y="4417857"/>
            <a:ext cx="2093660" cy="23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analysis: </a:t>
            </a:r>
            <a:br>
              <a:rPr lang="en-US" dirty="0"/>
            </a:br>
            <a:r>
              <a:rPr lang="en-US" dirty="0"/>
              <a:t>Enabling factors for beaver related restoration</a:t>
            </a:r>
            <a:br>
              <a:rPr lang="en-US" dirty="0"/>
            </a:br>
            <a:r>
              <a:rPr lang="en-US" dirty="0" smtClean="0"/>
              <a:t>(Selected examples, </a:t>
            </a:r>
            <a:r>
              <a:rPr lang="en-US" sz="2700" dirty="0" smtClean="0"/>
              <a:t>Charnley</a:t>
            </a:r>
            <a:r>
              <a:rPr lang="en-US" sz="2700" dirty="0"/>
              <a:t>, 2018)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54" y="1767428"/>
            <a:ext cx="3283638" cy="823912"/>
          </a:xfrm>
        </p:spPr>
        <p:txBody>
          <a:bodyPr/>
          <a:lstStyle/>
          <a:p>
            <a:pPr algn="ctr"/>
            <a:r>
              <a:rPr lang="en-US" dirty="0" smtClean="0"/>
              <a:t>Proponents/innovators/partnerships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7037" y="1690688"/>
            <a:ext cx="2639683" cy="823912"/>
          </a:xfrm>
        </p:spPr>
        <p:txBody>
          <a:bodyPr>
            <a:normAutofit/>
          </a:bodyPr>
          <a:lstStyle/>
          <a:p>
            <a:r>
              <a:rPr lang="en-US" dirty="0"/>
              <a:t>Compatible grazing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8505644" y="1681163"/>
            <a:ext cx="271381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 b="7599"/>
          <a:stretch/>
        </p:blipFill>
        <p:spPr>
          <a:xfrm>
            <a:off x="1103771" y="2553419"/>
            <a:ext cx="2980091" cy="1915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42" y="4516827"/>
            <a:ext cx="3105853" cy="23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23" y="2504373"/>
            <a:ext cx="3085758" cy="2242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23" y="4543681"/>
            <a:ext cx="3085758" cy="231431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8548921" y="1730045"/>
            <a:ext cx="328363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Supportive regulatory environment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05" y="2814601"/>
            <a:ext cx="1371583" cy="1812665"/>
          </a:xfrm>
          <a:prstGeom prst="rect">
            <a:avLst/>
          </a:prstGeom>
        </p:spPr>
      </p:pic>
      <p:pic>
        <p:nvPicPr>
          <p:cNvPr id="14" name="Picture 2" descr="SWRCB.gov/northcoast/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033" y="3093137"/>
            <a:ext cx="2050204" cy="9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92" y="4607226"/>
            <a:ext cx="1594937" cy="15949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80" y="4746419"/>
            <a:ext cx="1646660" cy="16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landscape analysis application to      LAD framework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303" t="20102" r="22637" b="22586"/>
          <a:stretch/>
        </p:blipFill>
        <p:spPr>
          <a:xfrm>
            <a:off x="6720840" y="1625483"/>
            <a:ext cx="4632960" cy="5232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5928" y="2050808"/>
            <a:ext cx="176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Social drivers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38355" y="2050808"/>
            <a:ext cx="5538158" cy="43499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Social drivers – Framework addition</a:t>
            </a:r>
          </a:p>
          <a:p>
            <a:pPr lvl="1"/>
            <a:r>
              <a:rPr lang="en-US" sz="2800" dirty="0" smtClean="0"/>
              <a:t>Influences on human behavior</a:t>
            </a:r>
          </a:p>
          <a:p>
            <a:pPr lvl="2"/>
            <a:r>
              <a:rPr lang="en-US" dirty="0" smtClean="0"/>
              <a:t>Example: Enabling factors of BRR</a:t>
            </a:r>
          </a:p>
          <a:p>
            <a:pPr lvl="1"/>
            <a:r>
              <a:rPr lang="en-US" sz="2800" dirty="0" smtClean="0"/>
              <a:t>Social influences on LAD elements: </a:t>
            </a:r>
          </a:p>
          <a:p>
            <a:pPr lvl="2"/>
            <a:r>
              <a:rPr lang="en-US" sz="2800" dirty="0" smtClean="0"/>
              <a:t>Wildlife (Landscape flows)</a:t>
            </a:r>
          </a:p>
          <a:p>
            <a:pPr lvl="2"/>
            <a:r>
              <a:rPr lang="en-US" sz="2800" dirty="0" smtClean="0"/>
              <a:t>Landscape structure</a:t>
            </a:r>
          </a:p>
          <a:p>
            <a:pPr lvl="2"/>
            <a:r>
              <a:rPr lang="en-US" sz="2800" dirty="0" smtClean="0"/>
              <a:t>Interactions</a:t>
            </a:r>
          </a:p>
          <a:p>
            <a:pPr lvl="2"/>
            <a:r>
              <a:rPr lang="en-US" sz="2800" dirty="0" smtClean="0"/>
              <a:t>Disturbances 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350660" y="2450918"/>
            <a:ext cx="2377956" cy="1234611"/>
            <a:chOff x="7350660" y="2450918"/>
            <a:chExt cx="2377956" cy="1234611"/>
          </a:xfrm>
        </p:grpSpPr>
        <p:grpSp>
          <p:nvGrpSpPr>
            <p:cNvPr id="18" name="Group 17"/>
            <p:cNvGrpSpPr/>
            <p:nvPr/>
          </p:nvGrpSpPr>
          <p:grpSpPr>
            <a:xfrm>
              <a:off x="7350660" y="2561639"/>
              <a:ext cx="1112520" cy="1123890"/>
              <a:chOff x="6629400" y="2579430"/>
              <a:chExt cx="1112520" cy="112389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>
                <a:off x="6629400" y="2579430"/>
                <a:ext cx="91440" cy="1123890"/>
              </a:xfrm>
              <a:prstGeom prst="straightConnector1">
                <a:avLst/>
              </a:prstGeom>
              <a:ln w="127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6903720" y="2579430"/>
                <a:ext cx="838200" cy="529530"/>
                <a:chOff x="6903720" y="2579430"/>
                <a:chExt cx="838200" cy="529530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6903720" y="2579430"/>
                  <a:ext cx="304800" cy="529530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7345680" y="2579430"/>
                  <a:ext cx="396240" cy="224730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" name="Straight Arrow Connector 10"/>
            <p:cNvCxnSpPr/>
            <p:nvPr/>
          </p:nvCxnSpPr>
          <p:spPr>
            <a:xfrm>
              <a:off x="8229600" y="2450918"/>
              <a:ext cx="1499016" cy="78695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612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25" y="12682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Conclusions: Human dimensions into LAD framework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9" y="1553227"/>
            <a:ext cx="5874607" cy="462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(1</a:t>
            </a:r>
            <a:r>
              <a:rPr lang="en-US" b="1" dirty="0" smtClean="0"/>
              <a:t>) Cultural Landscape Analysis:</a:t>
            </a:r>
          </a:p>
          <a:p>
            <a:pPr lvl="1"/>
            <a:r>
              <a:rPr lang="en-US" dirty="0" smtClean="0"/>
              <a:t>Cultural processes: Cultural </a:t>
            </a:r>
            <a:r>
              <a:rPr lang="en-US" dirty="0"/>
              <a:t>Fire </a:t>
            </a:r>
            <a:r>
              <a:rPr lang="en-US" dirty="0" smtClean="0"/>
              <a:t>Regime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(2) Multi-level analysis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(3) Social Landscape </a:t>
            </a:r>
            <a:r>
              <a:rPr lang="en-US" b="1" dirty="0"/>
              <a:t>A</a:t>
            </a:r>
            <a:r>
              <a:rPr lang="en-US" b="1" dirty="0" smtClean="0"/>
              <a:t>nalysis:</a:t>
            </a:r>
          </a:p>
          <a:p>
            <a:pPr lvl="1"/>
            <a:r>
              <a:rPr lang="en-US" dirty="0" smtClean="0"/>
              <a:t>Social drivers/ social organization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03" t="20102" r="22637" b="22586"/>
          <a:stretch/>
        </p:blipFill>
        <p:spPr>
          <a:xfrm>
            <a:off x="6529796" y="1690688"/>
            <a:ext cx="4585476" cy="5178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5928" y="2050808"/>
            <a:ext cx="176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Social drivers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70109" y="2540711"/>
            <a:ext cx="1761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Cultural processes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58147" y="2541870"/>
            <a:ext cx="2377956" cy="1234611"/>
            <a:chOff x="7350660" y="2450918"/>
            <a:chExt cx="2377956" cy="1234611"/>
          </a:xfrm>
        </p:grpSpPr>
        <p:grpSp>
          <p:nvGrpSpPr>
            <p:cNvPr id="13" name="Group 12"/>
            <p:cNvGrpSpPr/>
            <p:nvPr/>
          </p:nvGrpSpPr>
          <p:grpSpPr>
            <a:xfrm>
              <a:off x="7350660" y="2561639"/>
              <a:ext cx="1112520" cy="1123890"/>
              <a:chOff x="6629400" y="2579430"/>
              <a:chExt cx="1112520" cy="1123890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>
                <a:off x="6629400" y="2579430"/>
                <a:ext cx="91440" cy="1123890"/>
              </a:xfrm>
              <a:prstGeom prst="straightConnector1">
                <a:avLst/>
              </a:prstGeom>
              <a:ln w="127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6903720" y="2579430"/>
                <a:ext cx="838200" cy="529530"/>
                <a:chOff x="6903720" y="2579430"/>
                <a:chExt cx="838200" cy="529530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6903720" y="2579430"/>
                  <a:ext cx="304800" cy="529530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7345680" y="2579430"/>
                  <a:ext cx="396240" cy="224730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Straight Arrow Connector 13"/>
            <p:cNvCxnSpPr/>
            <p:nvPr/>
          </p:nvCxnSpPr>
          <p:spPr>
            <a:xfrm>
              <a:off x="8229600" y="2450918"/>
              <a:ext cx="1499016" cy="78695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26742" r="20708" b="12983"/>
          <a:stretch/>
        </p:blipFill>
        <p:spPr>
          <a:xfrm>
            <a:off x="1030594" y="2466642"/>
            <a:ext cx="1533517" cy="11868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452" y="2458147"/>
            <a:ext cx="1790807" cy="12146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20911" t="44103" r="43030" b="20410"/>
          <a:stretch/>
        </p:blipFill>
        <p:spPr>
          <a:xfrm>
            <a:off x="4448714" y="2458147"/>
            <a:ext cx="1625311" cy="11996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t="5441" r="20119"/>
          <a:stretch/>
        </p:blipFill>
        <p:spPr>
          <a:xfrm>
            <a:off x="928724" y="5498926"/>
            <a:ext cx="1324053" cy="1412285"/>
          </a:xfrm>
          <a:prstGeom prst="rect">
            <a:avLst/>
          </a:prstGeom>
        </p:spPr>
      </p:pic>
      <p:sp>
        <p:nvSpPr>
          <p:cNvPr id="27" name="AutoShape 3"/>
          <p:cNvSpPr>
            <a:spLocks noChangeAspect="1" noChangeArrowheads="1" noTextEdit="1"/>
          </p:cNvSpPr>
          <p:nvPr/>
        </p:nvSpPr>
        <p:spPr bwMode="auto">
          <a:xfrm>
            <a:off x="2973387" y="5385883"/>
            <a:ext cx="521605" cy="137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t="9974" r="69117"/>
          <a:stretch/>
        </p:blipFill>
        <p:spPr>
          <a:xfrm>
            <a:off x="2277829" y="5498926"/>
            <a:ext cx="1690691" cy="14168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r="17933" b="9055"/>
          <a:stretch/>
        </p:blipFill>
        <p:spPr>
          <a:xfrm>
            <a:off x="3993572" y="5505118"/>
            <a:ext cx="1401426" cy="13967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90" y="3713950"/>
            <a:ext cx="1328124" cy="10662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4" y="4020377"/>
            <a:ext cx="3291921" cy="7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Confederated Tribes of Warm Springs</a:t>
            </a:r>
          </a:p>
          <a:p>
            <a:r>
              <a:rPr lang="en-US" dirty="0" smtClean="0"/>
              <a:t>Reconstructing Historical Fire Regimes using Ecological and Anthropological Data Resources project team</a:t>
            </a:r>
          </a:p>
          <a:p>
            <a:r>
              <a:rPr lang="en-US" dirty="0"/>
              <a:t>Okanogan Highlands Alliance</a:t>
            </a:r>
          </a:p>
          <a:p>
            <a:r>
              <a:rPr lang="en-US" dirty="0" smtClean="0"/>
              <a:t>Beavers</a:t>
            </a:r>
            <a:r>
              <a:rPr lang="en-US" dirty="0"/>
              <a:t>, Landowners, and Watershed </a:t>
            </a:r>
            <a:r>
              <a:rPr lang="en-US" dirty="0" smtClean="0"/>
              <a:t>Restoration </a:t>
            </a:r>
            <a:r>
              <a:rPr lang="en-US" dirty="0"/>
              <a:t>in the Scott River Basin, </a:t>
            </a:r>
            <a:r>
              <a:rPr lang="en-US" dirty="0" smtClean="0"/>
              <a:t>CA project team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Project funding</a:t>
            </a:r>
          </a:p>
          <a:p>
            <a:r>
              <a:rPr lang="en-US" dirty="0" smtClean="0"/>
              <a:t>Pacific Northwest Research Station, USDA FS </a:t>
            </a:r>
          </a:p>
        </p:txBody>
      </p:sp>
    </p:spTree>
    <p:extLst>
      <p:ext uri="{BB962C8B-B14F-4D97-AF65-F5344CB8AC3E}">
        <p14:creationId xmlns:p14="http://schemas.microsoft.com/office/powerpoint/2010/main" val="1491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338"/>
            <a:ext cx="10515600" cy="1325563"/>
          </a:xfrm>
        </p:spPr>
        <p:txBody>
          <a:bodyPr/>
          <a:lstStyle/>
          <a:p>
            <a:r>
              <a:rPr lang="en-US" dirty="0" smtClean="0"/>
              <a:t>References-selected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604" y="1246909"/>
            <a:ext cx="10721196" cy="561109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Allen, T.F. and Starr, T.B., </a:t>
            </a:r>
            <a:r>
              <a:rPr lang="en-US" dirty="0" smtClean="0"/>
              <a:t>2017 (1982).</a:t>
            </a:r>
            <a:r>
              <a:rPr lang="en-US" dirty="0"/>
              <a:t> </a:t>
            </a:r>
            <a:r>
              <a:rPr lang="en-US" i="1" dirty="0"/>
              <a:t>Hierarchy: perspectives for ecological complexity</a:t>
            </a:r>
            <a:r>
              <a:rPr lang="en-US" dirty="0"/>
              <a:t>. University of Chicago Press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Charnley, S. 2018. </a:t>
            </a:r>
            <a:r>
              <a:rPr lang="en-US" dirty="0"/>
              <a:t>Beavers, Landowners, and Watershed </a:t>
            </a:r>
            <a:br>
              <a:rPr lang="en-US" dirty="0"/>
            </a:br>
            <a:r>
              <a:rPr lang="en-US" dirty="0" smtClean="0"/>
              <a:t>Restoration: Experimenting with beaver dam analogues </a:t>
            </a:r>
            <a:r>
              <a:rPr lang="en-US" dirty="0"/>
              <a:t>in the Scott River Basin, </a:t>
            </a:r>
            <a:r>
              <a:rPr lang="en-US" dirty="0" smtClean="0"/>
              <a:t>California, USDA Forest Service Research Paper PNW-RP-613.</a:t>
            </a:r>
          </a:p>
          <a:p>
            <a:r>
              <a:rPr lang="en-US" dirty="0" smtClean="0"/>
              <a:t>Diaz</a:t>
            </a:r>
            <a:r>
              <a:rPr lang="en-US" dirty="0"/>
              <a:t>, Nancy; Apostol, Dean. 1992. Forest landscape analysis and design: a process for developing and implementing land management objectives for landscape patterns. R6 ECO-TP-043-92. Portland, OR: U.S. Department of Agriculture, Forest Service, Pacific Northwest Region</a:t>
            </a:r>
            <a:r>
              <a:rPr lang="en-US" dirty="0" smtClean="0"/>
              <a:t>.</a:t>
            </a:r>
          </a:p>
          <a:p>
            <a:r>
              <a:rPr lang="en-US" dirty="0" err="1"/>
              <a:t>Minang</a:t>
            </a:r>
            <a:r>
              <a:rPr lang="en-US" dirty="0"/>
              <a:t>, P. A., </a:t>
            </a:r>
            <a:r>
              <a:rPr lang="en-US" dirty="0" err="1"/>
              <a:t>Duguma</a:t>
            </a:r>
            <a:r>
              <a:rPr lang="en-US" dirty="0"/>
              <a:t>, L. A., </a:t>
            </a:r>
            <a:r>
              <a:rPr lang="en-US" dirty="0" err="1"/>
              <a:t>Alemagi</a:t>
            </a:r>
            <a:r>
              <a:rPr lang="en-US" dirty="0"/>
              <a:t>, D., &amp; van </a:t>
            </a:r>
            <a:r>
              <a:rPr lang="en-US" dirty="0" err="1"/>
              <a:t>Noordwijk</a:t>
            </a:r>
            <a:r>
              <a:rPr lang="en-US" dirty="0"/>
              <a:t>, M. (2015). Scale considerations in landscape approaches. In </a:t>
            </a:r>
            <a:r>
              <a:rPr lang="en-US" dirty="0" err="1"/>
              <a:t>Minang</a:t>
            </a:r>
            <a:r>
              <a:rPr lang="en-US" dirty="0"/>
              <a:t>, P. A., van </a:t>
            </a:r>
            <a:r>
              <a:rPr lang="en-US" dirty="0" err="1"/>
              <a:t>Noordwijk</a:t>
            </a:r>
            <a:r>
              <a:rPr lang="en-US" dirty="0"/>
              <a:t>, M., Freeman, O. E., </a:t>
            </a:r>
            <a:r>
              <a:rPr lang="en-US" dirty="0" err="1"/>
              <a:t>Mbow</a:t>
            </a:r>
            <a:r>
              <a:rPr lang="en-US" dirty="0"/>
              <a:t>, C., de </a:t>
            </a:r>
            <a:r>
              <a:rPr lang="en-US" dirty="0" err="1"/>
              <a:t>Leeuw</a:t>
            </a:r>
            <a:r>
              <a:rPr lang="en-US" dirty="0"/>
              <a:t>, J., &amp; </a:t>
            </a:r>
            <a:r>
              <a:rPr lang="en-US" dirty="0" err="1"/>
              <a:t>Catacutan</a:t>
            </a:r>
            <a:r>
              <a:rPr lang="en-US" dirty="0"/>
              <a:t>, D. (Eds.) Climate-Smart Landscapes: </a:t>
            </a:r>
            <a:r>
              <a:rPr lang="en-US" dirty="0" err="1"/>
              <a:t>Multifunctionality</a:t>
            </a:r>
            <a:r>
              <a:rPr lang="en-US" dirty="0"/>
              <a:t> in Practice, 121-133. Nairobi, Kenya: World Agroforestry Centre (ICRAF</a:t>
            </a:r>
            <a:r>
              <a:rPr lang="en-US" dirty="0" smtClean="0"/>
              <a:t>)</a:t>
            </a:r>
          </a:p>
          <a:p>
            <a:r>
              <a:rPr lang="en-US" dirty="0" smtClean="0"/>
              <a:t>O’Neil, R.V., </a:t>
            </a:r>
            <a:r>
              <a:rPr lang="en-US" dirty="0" err="1" smtClean="0"/>
              <a:t>DeAngelis</a:t>
            </a:r>
            <a:r>
              <a:rPr lang="en-US" dirty="0" smtClean="0"/>
              <a:t>, D.L., </a:t>
            </a:r>
            <a:r>
              <a:rPr lang="en-US" dirty="0" err="1" smtClean="0"/>
              <a:t>Waide</a:t>
            </a:r>
            <a:r>
              <a:rPr lang="en-US" dirty="0" smtClean="0"/>
              <a:t>, J.B., and Allen, T.F.H., 1986. A Hierarchical Concept of Ecosystems, Princeton University Press, New Jersey, USA.</a:t>
            </a:r>
          </a:p>
          <a:p>
            <a:r>
              <a:rPr lang="en-US" dirty="0" smtClean="0"/>
              <a:t>Steen-Adams</a:t>
            </a:r>
            <a:r>
              <a:rPr lang="en-US" dirty="0"/>
              <a:t>, M.M., Charnley, S., McLain, R.J., Adams, M.D. and Wendel, K.L., 2019. Traditional knowledge of fire use by the Confederated Tribes of Warm Springs in the eastside Cascades of Oregon. </a:t>
            </a:r>
            <a:r>
              <a:rPr lang="en-US" i="1" dirty="0"/>
              <a:t>Forest Ecology and Management</a:t>
            </a:r>
            <a:r>
              <a:rPr lang="en-US" dirty="0"/>
              <a:t>, </a:t>
            </a:r>
            <a:r>
              <a:rPr lang="en-US" i="1" dirty="0"/>
              <a:t>450</a:t>
            </a:r>
            <a:r>
              <a:rPr lang="en-US" dirty="0"/>
              <a:t>, p.117405</a:t>
            </a:r>
            <a:r>
              <a:rPr lang="en-US" dirty="0" smtClean="0"/>
              <a:t>.</a:t>
            </a:r>
          </a:p>
          <a:p>
            <a:r>
              <a:rPr lang="en-US" dirty="0"/>
              <a:t>Turner, M.G., Gardner, R.H., </a:t>
            </a:r>
            <a:r>
              <a:rPr lang="en-US" dirty="0" smtClean="0"/>
              <a:t>and </a:t>
            </a:r>
            <a:r>
              <a:rPr lang="en-US" dirty="0"/>
              <a:t>O'Neill, R.V., 2001. </a:t>
            </a:r>
            <a:r>
              <a:rPr lang="en-US" i="1" dirty="0"/>
              <a:t>Landscape ecology in theory and practice</a:t>
            </a:r>
            <a:r>
              <a:rPr lang="en-US" dirty="0"/>
              <a:t> (Vol. 401). New York: Springer.</a:t>
            </a:r>
          </a:p>
        </p:txBody>
      </p:sp>
    </p:spTree>
    <p:extLst>
      <p:ext uri="{BB962C8B-B14F-4D97-AF65-F5344CB8AC3E}">
        <p14:creationId xmlns:p14="http://schemas.microsoft.com/office/powerpoint/2010/main" val="57560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47" t="18905" r="19055" b="9453"/>
          <a:stretch/>
        </p:blipFill>
        <p:spPr>
          <a:xfrm>
            <a:off x="3343275" y="1973587"/>
            <a:ext cx="3624195" cy="3788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5363"/>
          <a:stretch/>
        </p:blipFill>
        <p:spPr>
          <a:xfrm>
            <a:off x="7110345" y="2040262"/>
            <a:ext cx="2788465" cy="161482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26742" r="20708" b="12983"/>
          <a:stretch/>
        </p:blipFill>
        <p:spPr>
          <a:xfrm>
            <a:off x="190112" y="2040262"/>
            <a:ext cx="2895988" cy="199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r="17933"/>
          <a:stretch/>
        </p:blipFill>
        <p:spPr>
          <a:xfrm>
            <a:off x="7439764" y="3797529"/>
            <a:ext cx="2129625" cy="2333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8708" t="10167" r="18792" b="17167"/>
          <a:stretch/>
        </p:blipFill>
        <p:spPr>
          <a:xfrm>
            <a:off x="277879" y="4244895"/>
            <a:ext cx="2808221" cy="22699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029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2" y="351057"/>
            <a:ext cx="10515600" cy="1325563"/>
          </a:xfrm>
        </p:spPr>
        <p:txBody>
          <a:bodyPr/>
          <a:lstStyle/>
          <a:p>
            <a:r>
              <a:rPr lang="en-US" dirty="0" smtClean="0"/>
              <a:t>Human influences on the PNW landscape over time: 3 aspects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308" y="5415478"/>
            <a:ext cx="3190365" cy="1107996"/>
          </a:xfrm>
          <a:prstGeom prst="rect">
            <a:avLst/>
          </a:prstGeom>
          <a:solidFill>
            <a:srgbClr val="7F6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Pre-Euro American settlement period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2603" y="5422090"/>
            <a:ext cx="3294298" cy="1107996"/>
          </a:xfrm>
          <a:prstGeom prst="rect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Euro-American settlement period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0966" y="5422081"/>
            <a:ext cx="2806310" cy="1107996"/>
          </a:xfrm>
          <a:prstGeom prst="rect">
            <a:avLst/>
          </a:prstGeom>
          <a:solidFill>
            <a:srgbClr val="99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Early 20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Century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664504" y="5410280"/>
            <a:ext cx="2352605" cy="1107996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Post-WWII- present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75914" y="2902513"/>
            <a:ext cx="8250506" cy="1231106"/>
          </a:xfrm>
          <a:prstGeom prst="rect">
            <a:avLst/>
          </a:prstGeom>
          <a:solidFill>
            <a:srgbClr val="00808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Historical Trail/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Road influences</a:t>
            </a: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16373" y="1615620"/>
            <a:ext cx="6600736" cy="2107417"/>
            <a:chOff x="5416373" y="1615620"/>
            <a:chExt cx="6600736" cy="2107417"/>
          </a:xfrm>
        </p:grpSpPr>
        <p:sp>
          <p:nvSpPr>
            <p:cNvPr id="11" name="TextBox 10"/>
            <p:cNvSpPr txBox="1"/>
            <p:nvPr/>
          </p:nvSpPr>
          <p:spPr>
            <a:xfrm>
              <a:off x="5416373" y="1615620"/>
              <a:ext cx="6600736" cy="1231106"/>
            </a:xfrm>
            <a:prstGeom prst="rect">
              <a:avLst/>
            </a:prstGeom>
            <a:solidFill>
              <a:srgbClr val="33669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Keystone species 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– wetland interactions: Beaver related restoration</a:t>
              </a:r>
              <a:endParaRPr lang="en-US" sz="2400" b="1" dirty="0">
                <a:solidFill>
                  <a:schemeClr val="bg1"/>
                </a:solidFill>
              </a:endParaRPr>
            </a:p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5925" y="2072378"/>
              <a:ext cx="2478409" cy="165065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9582" y="3888541"/>
            <a:ext cx="8096256" cy="1539100"/>
            <a:chOff x="359582" y="3888541"/>
            <a:chExt cx="8096256" cy="1539100"/>
          </a:xfrm>
        </p:grpSpPr>
        <p:sp>
          <p:nvSpPr>
            <p:cNvPr id="9" name="TextBox 8"/>
            <p:cNvSpPr txBox="1"/>
            <p:nvPr/>
          </p:nvSpPr>
          <p:spPr>
            <a:xfrm>
              <a:off x="359582" y="3963820"/>
              <a:ext cx="8096256" cy="1261884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   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     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Cultural fire regime influence</a:t>
              </a:r>
            </a:p>
            <a:p>
              <a:pPr algn="ctr"/>
              <a:endParaRPr lang="en-US" sz="24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t="16013" r="6592"/>
            <a:stretch/>
          </p:blipFill>
          <p:spPr>
            <a:xfrm>
              <a:off x="5508082" y="3888541"/>
              <a:ext cx="2356148" cy="1539100"/>
            </a:xfrm>
            <a:prstGeom prst="rect">
              <a:avLst/>
            </a:prstGeom>
          </p:spPr>
        </p:pic>
      </p:grpSp>
      <p:pic>
        <p:nvPicPr>
          <p:cNvPr id="14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39" y="2209779"/>
            <a:ext cx="2503213" cy="14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543" t="18905" r="19055" b="9453"/>
          <a:stretch/>
        </p:blipFill>
        <p:spPr>
          <a:xfrm>
            <a:off x="2118285" y="65316"/>
            <a:ext cx="7916236" cy="6128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7767" y="6260702"/>
            <a:ext cx="367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Diaz and Apostol, 1992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13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Cultural </a:t>
            </a:r>
            <a:r>
              <a:rPr lang="en-US" dirty="0"/>
              <a:t>L</a:t>
            </a:r>
            <a:r>
              <a:rPr lang="en-US" dirty="0" smtClean="0"/>
              <a:t>andscape Typology, </a:t>
            </a:r>
            <a:br>
              <a:rPr lang="en-US" dirty="0" smtClean="0"/>
            </a:br>
            <a:r>
              <a:rPr lang="en-US" dirty="0" smtClean="0"/>
              <a:t>World </a:t>
            </a:r>
            <a:r>
              <a:rPr lang="en-US" dirty="0"/>
              <a:t>Heritage </a:t>
            </a:r>
            <a:r>
              <a:rPr lang="en-US" dirty="0" smtClean="0"/>
              <a:t>Convention, UNESCO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71" y="1825625"/>
            <a:ext cx="3820886" cy="27327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Clearly defined landscapes designed and created intentionally by 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32" y="4375088"/>
            <a:ext cx="3048000" cy="2087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5004" y="6390767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Siminov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851" y="4494571"/>
            <a:ext cx="32893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29928"/>
            <a:ext cx="3143129" cy="236083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61756" y="1825626"/>
            <a:ext cx="4147457" cy="2282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2. “Organically evolved landscapes” – resulting from successive interactions between local people and their natural environments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409213" y="1825624"/>
            <a:ext cx="3742196" cy="2549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3. Associative cultural landscapes: places of powerful religious, cultural, or spiritual associations with natural 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9213" y="6691671"/>
            <a:ext cx="327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Head-Smashed-In Buffalo Jump World Heritage Site, Alberta.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© Parks Canada / </a:t>
            </a:r>
            <a:r>
              <a:rPr lang="en-US" dirty="0" err="1"/>
              <a:t>Jazhart</a:t>
            </a:r>
            <a:r>
              <a:rPr lang="en-US" dirty="0"/>
              <a:t> Studios </a:t>
            </a:r>
          </a:p>
        </p:txBody>
      </p:sp>
    </p:spTree>
    <p:extLst>
      <p:ext uri="{BB962C8B-B14F-4D97-AF65-F5344CB8AC3E}">
        <p14:creationId xmlns:p14="http://schemas.microsoft.com/office/powerpoint/2010/main" val="18806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7781" r="1251"/>
          <a:stretch/>
        </p:blipFill>
        <p:spPr>
          <a:xfrm>
            <a:off x="5111811" y="2169991"/>
            <a:ext cx="3273549" cy="2179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64" y="283237"/>
            <a:ext cx="10515600" cy="1325563"/>
          </a:xfrm>
        </p:spPr>
        <p:txBody>
          <a:bodyPr/>
          <a:lstStyle/>
          <a:p>
            <a:r>
              <a:rPr lang="en-US" dirty="0" smtClean="0"/>
              <a:t>(3) Social landscape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311336"/>
            <a:ext cx="11155718" cy="5546664"/>
          </a:xfrm>
        </p:spPr>
        <p:txBody>
          <a:bodyPr>
            <a:normAutofit/>
          </a:bodyPr>
          <a:lstStyle/>
          <a:p>
            <a:r>
              <a:rPr lang="en-US" b="1" dirty="0" smtClean="0"/>
              <a:t>Objective</a:t>
            </a:r>
            <a:r>
              <a:rPr lang="en-US" dirty="0"/>
              <a:t> </a:t>
            </a:r>
            <a:r>
              <a:rPr lang="en-US" dirty="0" smtClean="0"/>
              <a:t>expand the scope of landscape ecology: social organizational structure, </a:t>
            </a:r>
            <a:r>
              <a:rPr lang="en-US" dirty="0"/>
              <a:t>human </a:t>
            </a:r>
            <a:r>
              <a:rPr lang="en-US" dirty="0" smtClean="0"/>
              <a:t>behavior, and social relations to the land</a:t>
            </a:r>
            <a:r>
              <a:rPr lang="en-US" sz="2000" dirty="0" smtClean="0"/>
              <a:t> (Field et al., 2003)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Origin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02098" y="4566834"/>
          <a:ext cx="932179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7266"/>
                <a:gridCol w="3107266"/>
                <a:gridCol w="3107266"/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Spatial hierarchy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Social landscape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Biophysical</a:t>
                      </a:r>
                      <a:r>
                        <a:rPr lang="en-US" sz="2400" b="1" baseline="0" dirty="0" smtClean="0"/>
                        <a:t> landscape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Individual site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Neighborhood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Stand, patch, stream</a:t>
                      </a:r>
                      <a:endParaRPr lang="en-US" sz="2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Landscape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aseline="0" dirty="0" smtClean="0"/>
                        <a:t>Community, Local NGO,</a:t>
                      </a:r>
                      <a:endParaRPr lang="en-US" sz="23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aseline="0" dirty="0" smtClean="0"/>
                        <a:t>Conservation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Watershed,</a:t>
                      </a:r>
                      <a:r>
                        <a:rPr lang="en-US" sz="2300" baseline="0" dirty="0" smtClean="0"/>
                        <a:t> local biome</a:t>
                      </a:r>
                      <a:endParaRPr lang="en-US" sz="2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Physiographic</a:t>
                      </a:r>
                      <a:r>
                        <a:rPr lang="en-US" sz="2300" baseline="0" dirty="0" smtClean="0"/>
                        <a:t> region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State, Census</a:t>
                      </a:r>
                      <a:r>
                        <a:rPr lang="en-US" sz="2300" baseline="0" dirty="0" smtClean="0"/>
                        <a:t> region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North Pacific Region</a:t>
                      </a:r>
                      <a:endParaRPr lang="en-US" sz="23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9" b="6885"/>
          <a:stretch/>
        </p:blipFill>
        <p:spPr>
          <a:xfrm>
            <a:off x="1974378" y="2169991"/>
            <a:ext cx="3211772" cy="2197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7"/>
          <a:stretch/>
        </p:blipFill>
        <p:spPr>
          <a:xfrm>
            <a:off x="8275570" y="2149851"/>
            <a:ext cx="3576564" cy="2199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319" y="4484946"/>
            <a:ext cx="23051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buFont typeface="Arial" panose="020B0604020202020204" pitchFamily="34" charset="0"/>
              <a:buChar char="•"/>
            </a:pPr>
            <a:r>
              <a:rPr lang="en-US" sz="2800" b="1" dirty="0" smtClean="0"/>
              <a:t>Scale Equivalence Examples</a:t>
            </a:r>
            <a:r>
              <a:rPr lang="en-US" sz="2800" dirty="0" smtClean="0"/>
              <a:t>:</a:t>
            </a:r>
            <a:endParaRPr lang="en-US" sz="2800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00225" y="3206680"/>
            <a:ext cx="1870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USDA Natural </a:t>
            </a:r>
            <a:r>
              <a:rPr lang="en-US" sz="1600" dirty="0" err="1" smtClean="0"/>
              <a:t>Resc</a:t>
            </a:r>
            <a:r>
              <a:rPr lang="en-US" sz="1600" dirty="0" smtClean="0"/>
              <a:t>.  </a:t>
            </a:r>
            <a:r>
              <a:rPr lang="en-US" sz="1600" dirty="0" err="1" smtClean="0"/>
              <a:t>Conserv</a:t>
            </a:r>
            <a:r>
              <a:rPr lang="en-US" sz="1600" dirty="0" smtClean="0"/>
              <a:t>. Service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043698" y="3269914"/>
            <a:ext cx="1870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J. </a:t>
            </a:r>
            <a:r>
              <a:rPr lang="en-US" sz="1600" dirty="0" err="1" smtClean="0"/>
              <a:t>Luhning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11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Analysis and Design Framework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807" y="2088515"/>
            <a:ext cx="4467413" cy="44386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Landscape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Landscape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Interactions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Natural disturbances and succession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Linkages/ Landscape 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303" t="20102" r="22637" b="22586"/>
          <a:stretch/>
        </p:blipFill>
        <p:spPr>
          <a:xfrm>
            <a:off x="1108710" y="1348322"/>
            <a:ext cx="4585476" cy="5178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0310" y="1429078"/>
            <a:ext cx="367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ANALYSIS </a:t>
            </a:r>
            <a:r>
              <a:rPr lang="en-US" sz="2800" u="sng" dirty="0" smtClean="0"/>
              <a:t>PHASE</a:t>
            </a:r>
            <a:endParaRPr lang="en-US" sz="2800" u="sng" dirty="0"/>
          </a:p>
        </p:txBody>
      </p:sp>
      <p:sp>
        <p:nvSpPr>
          <p:cNvPr id="3" name="Rectangle 2"/>
          <p:cNvSpPr/>
          <p:nvPr/>
        </p:nvSpPr>
        <p:spPr>
          <a:xfrm>
            <a:off x="1191802" y="1429078"/>
            <a:ext cx="4397340" cy="30915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18248" y="3519578"/>
            <a:ext cx="1069677" cy="6901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63945" y="2757577"/>
            <a:ext cx="1069677" cy="6901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44483" y="2064590"/>
            <a:ext cx="1069677" cy="6901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25019" y="2751829"/>
            <a:ext cx="1069677" cy="6901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05226" y="3542586"/>
            <a:ext cx="1069677" cy="6901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24" y="266649"/>
            <a:ext cx="10515600" cy="1325563"/>
          </a:xfrm>
        </p:spPr>
        <p:txBody>
          <a:bodyPr/>
          <a:lstStyle/>
          <a:p>
            <a:r>
              <a:rPr lang="en-US" dirty="0"/>
              <a:t>State of the science: Inherent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48211" y="4364181"/>
            <a:ext cx="5360485" cy="21741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Need attention to the “human actor” </a:t>
            </a:r>
            <a:r>
              <a:rPr lang="en-US" sz="2600" dirty="0" smtClean="0"/>
              <a:t>(Field et al., 2003)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041" y="3151414"/>
            <a:ext cx="5429250" cy="37065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sz="3600" i="1" dirty="0"/>
              <a:t>In general, landscape ecologists have paid much more attention to the biophysical than cultural aspects of landscapes</a:t>
            </a:r>
            <a:r>
              <a:rPr lang="en-US" sz="3600" dirty="0"/>
              <a:t> </a:t>
            </a:r>
            <a:r>
              <a:rPr lang="en-US" sz="3100" dirty="0" smtClean="0"/>
              <a:t>(Wu, 2010).</a:t>
            </a:r>
          </a:p>
          <a:p>
            <a:pPr>
              <a:lnSpc>
                <a:spcPct val="105000"/>
              </a:lnSpc>
            </a:pPr>
            <a:r>
              <a:rPr lang="en-US" sz="3600" dirty="0"/>
              <a:t>Need attention to the cultural </a:t>
            </a:r>
            <a:r>
              <a:rPr lang="en-US" sz="3600" dirty="0" smtClean="0"/>
              <a:t>landscape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77" t="30553" r="34896" b="55604"/>
          <a:stretch/>
        </p:blipFill>
        <p:spPr>
          <a:xfrm>
            <a:off x="469040" y="2264897"/>
            <a:ext cx="5190095" cy="956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09" t="32259" r="23416" b="15407"/>
          <a:stretch/>
        </p:blipFill>
        <p:spPr>
          <a:xfrm>
            <a:off x="6648773" y="1312890"/>
            <a:ext cx="5159923" cy="2855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77" t="14963" r="34896" b="73080"/>
          <a:stretch/>
        </p:blipFill>
        <p:spPr>
          <a:xfrm>
            <a:off x="469040" y="1489788"/>
            <a:ext cx="5190095" cy="8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/>
              <a:t>approaches to human dimensions of landscape </a:t>
            </a:r>
            <a:r>
              <a:rPr lang="en-US" dirty="0" smtClean="0"/>
              <a:t>ecology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464052"/>
              </p:ext>
            </p:extLst>
          </p:nvPr>
        </p:nvGraphicFramePr>
        <p:xfrm>
          <a:off x="397210" y="1834524"/>
          <a:ext cx="770628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039"/>
                <a:gridCol w="26759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8033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Approach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Focus/ concept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Example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400" dirty="0" smtClean="0"/>
                        <a:t>Cultural</a:t>
                      </a:r>
                      <a:r>
                        <a:rPr lang="en-US" sz="2400" baseline="0" dirty="0" smtClean="0"/>
                        <a:t> landscape analysis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Cultural fire regime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Eastside Cascades</a:t>
                      </a:r>
                      <a:r>
                        <a:rPr lang="en-US" sz="2400" baseline="0" dirty="0" smtClean="0"/>
                        <a:t> of Oregon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2400" dirty="0" smtClean="0"/>
                        <a:t>Multi-level</a:t>
                      </a:r>
                      <a:r>
                        <a:rPr lang="en-US" sz="2400" baseline="0" dirty="0" smtClean="0"/>
                        <a:t> analysis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Heritage feature: multiple</a:t>
                      </a:r>
                      <a:r>
                        <a:rPr lang="en-US" sz="2400" baseline="0" dirty="0" smtClean="0"/>
                        <a:t> levels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Santiam Wagon Road, Willamette</a:t>
                      </a:r>
                      <a:r>
                        <a:rPr lang="en-US" sz="2400" baseline="0" dirty="0" smtClean="0"/>
                        <a:t> NF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2400" baseline="0" dirty="0" smtClean="0"/>
                        <a:t>Social landscape analysis</a:t>
                      </a:r>
                      <a:endParaRPr lang="en-US" sz="2400" dirty="0" smtClean="0"/>
                    </a:p>
                    <a:p>
                      <a:pPr marL="457200" indent="-457200">
                        <a:buFont typeface="+mj-lt"/>
                        <a:buAutoNum type="arabicPeriod" startAt="3"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Social influences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on</a:t>
                      </a:r>
                      <a:r>
                        <a:rPr lang="en-US" sz="2400" baseline="0" dirty="0" smtClean="0"/>
                        <a:t> adoption of </a:t>
                      </a:r>
                      <a:r>
                        <a:rPr lang="en-US" sz="2400" dirty="0" smtClean="0"/>
                        <a:t>Beaver</a:t>
                      </a:r>
                      <a:r>
                        <a:rPr lang="en-US" sz="2400" baseline="0" dirty="0" smtClean="0"/>
                        <a:t> Related Restoration (BRR) of wetland systems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(3a)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Triple</a:t>
                      </a:r>
                      <a:r>
                        <a:rPr lang="en-US" sz="2400" baseline="0" dirty="0" smtClean="0"/>
                        <a:t> Creek project, Okanogan Highlands, WA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(3b)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Scott River Basin,</a:t>
                      </a:r>
                      <a:r>
                        <a:rPr lang="en-US" sz="2400" baseline="0" dirty="0" smtClean="0"/>
                        <a:t>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00"/>
          <a:stretch/>
        </p:blipFill>
        <p:spPr>
          <a:xfrm>
            <a:off x="8287444" y="1940462"/>
            <a:ext cx="3550487" cy="46489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210" y="3467393"/>
            <a:ext cx="7683595" cy="3104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6237" y="4709160"/>
            <a:ext cx="7683595" cy="18802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itting beav.jpe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58" y="5499913"/>
            <a:ext cx="398781" cy="39878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729822" y="5436774"/>
            <a:ext cx="550052" cy="5250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itting beav.jpe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57" y="1897663"/>
            <a:ext cx="398781" cy="39878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400921" y="1834524"/>
            <a:ext cx="550052" cy="5250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3" t="37396" r="25403" b="14906"/>
          <a:stretch/>
        </p:blipFill>
        <p:spPr>
          <a:xfrm>
            <a:off x="9501808" y="3636778"/>
            <a:ext cx="683813" cy="62815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673703" y="3784228"/>
            <a:ext cx="663155" cy="525058"/>
            <a:chOff x="8673703" y="3784228"/>
            <a:chExt cx="663155" cy="5250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9" t="33023" r="15078" b="13976"/>
            <a:stretch/>
          </p:blipFill>
          <p:spPr>
            <a:xfrm>
              <a:off x="8673703" y="3799385"/>
              <a:ext cx="519902" cy="50227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8673703" y="3784228"/>
              <a:ext cx="663155" cy="525058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9533772" y="3636778"/>
            <a:ext cx="663155" cy="70563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(1) Cultural Landscape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389" y="1804877"/>
            <a:ext cx="5397893" cy="44411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000" dirty="0" smtClean="0"/>
              <a:t>Focus: cultural processes</a:t>
            </a:r>
          </a:p>
          <a:p>
            <a:endParaRPr lang="en-US" dirty="0" smtClean="0"/>
          </a:p>
          <a:p>
            <a:r>
              <a:rPr lang="en-US" sz="3000" dirty="0" smtClean="0"/>
              <a:t>Relevance:</a:t>
            </a:r>
          </a:p>
          <a:p>
            <a:pPr lvl="1"/>
            <a:r>
              <a:rPr lang="en-US" dirty="0" smtClean="0"/>
              <a:t>Maintenance /influence on landscape structure</a:t>
            </a:r>
          </a:p>
          <a:p>
            <a:pPr lvl="1"/>
            <a:r>
              <a:rPr lang="en-US" dirty="0" smtClean="0"/>
              <a:t>Biodiversity</a:t>
            </a:r>
          </a:p>
          <a:p>
            <a:pPr lvl="1"/>
            <a:r>
              <a:rPr lang="en-US" dirty="0" smtClean="0"/>
              <a:t>Resilience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72" y="1617786"/>
            <a:ext cx="5864457" cy="3904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670" y="5536743"/>
            <a:ext cx="58272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Agro-</a:t>
            </a:r>
            <a:r>
              <a:rPr lang="en-US" sz="2400" dirty="0" err="1" smtClean="0"/>
              <a:t>Silvi</a:t>
            </a:r>
            <a:r>
              <a:rPr lang="en-US" sz="2400" dirty="0" smtClean="0"/>
              <a:t>-Pastoral landscape, “</a:t>
            </a:r>
            <a:r>
              <a:rPr lang="en-US" sz="2400" dirty="0" err="1" smtClean="0"/>
              <a:t>Montado</a:t>
            </a:r>
            <a:r>
              <a:rPr lang="en-US" sz="2400" dirty="0" smtClean="0"/>
              <a:t>”, Portugal</a:t>
            </a:r>
          </a:p>
          <a:p>
            <a:r>
              <a:rPr lang="en-US" sz="2000" dirty="0" smtClean="0"/>
              <a:t>Pinto-</a:t>
            </a:r>
            <a:r>
              <a:rPr lang="en-US" sz="2000" dirty="0" err="1" smtClean="0"/>
              <a:t>Correia</a:t>
            </a:r>
            <a:r>
              <a:rPr lang="en-US" sz="2000" dirty="0" smtClean="0"/>
              <a:t>, 2000, </a:t>
            </a:r>
            <a:r>
              <a:rPr lang="en-US" sz="2000" u="sng" dirty="0" smtClean="0"/>
              <a:t>Landscape and Urban Planning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6064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Cultural landscape analysis example: </a:t>
            </a:r>
            <a:br>
              <a:rPr lang="en-US" dirty="0" smtClean="0"/>
            </a:br>
            <a:r>
              <a:rPr lang="en-US" dirty="0" smtClean="0"/>
              <a:t>Traditional fire use, Eastside Cascades of Oregon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24658"/>
            <a:ext cx="5669280" cy="37212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/>
              <a:t>What is the traditional knowledge of fire use </a:t>
            </a:r>
            <a:r>
              <a:rPr lang="en-US" dirty="0" smtClean="0"/>
              <a:t>by </a:t>
            </a:r>
            <a:r>
              <a:rPr lang="en-US" dirty="0"/>
              <a:t>the CTWS peoples? </a:t>
            </a:r>
          </a:p>
          <a:p>
            <a:pPr marL="514350" indent="-514350">
              <a:buAutoNum type="arabicPeriod"/>
            </a:pPr>
            <a:r>
              <a:rPr lang="en-US" dirty="0"/>
              <a:t>How did the CTWS peoples traditionally use fire in the Moist Mixed Conifer (MMC), Dry Mixed Conifer (DMC), and Shrub-Grassland (SG) </a:t>
            </a:r>
            <a:r>
              <a:rPr lang="en-US" dirty="0" smtClean="0"/>
              <a:t>zones, </a:t>
            </a:r>
            <a:r>
              <a:rPr lang="en-US" dirty="0"/>
              <a:t>and thereby maintain cultural fire </a:t>
            </a:r>
            <a:r>
              <a:rPr lang="en-US" dirty="0" smtClean="0"/>
              <a:t>regimes (CFRs)?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731" y="1690688"/>
            <a:ext cx="3658479" cy="50945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011" t="16367" r="25721" b="59752"/>
          <a:stretch/>
        </p:blipFill>
        <p:spPr>
          <a:xfrm>
            <a:off x="1234668" y="1620348"/>
            <a:ext cx="5081186" cy="196691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903948" y="3259456"/>
            <a:ext cx="687297" cy="32780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384155" y="4119223"/>
            <a:ext cx="687297" cy="3278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295680" y="2356560"/>
            <a:ext cx="687297" cy="327804"/>
          </a:xfrm>
          <a:prstGeom prst="rightArrow">
            <a:avLst/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903380" y="2152916"/>
            <a:ext cx="4397665" cy="2160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74092" y="2165973"/>
            <a:ext cx="5195692" cy="4692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6827" y="4567871"/>
            <a:ext cx="4397665" cy="2160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656" y="155166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Cultural Fire Regime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37408" y="2270690"/>
            <a:ext cx="3651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(3) Historical </a:t>
            </a:r>
            <a:r>
              <a:rPr lang="en-US" sz="2400" b="1" dirty="0"/>
              <a:t>fire regime</a:t>
            </a:r>
          </a:p>
          <a:p>
            <a:pPr marL="182880" lvl="1"/>
            <a:r>
              <a:rPr lang="en-US" sz="2400" dirty="0"/>
              <a:t>Fire frequency </a:t>
            </a:r>
          </a:p>
          <a:p>
            <a:pPr marL="182880" lvl="1"/>
            <a:r>
              <a:rPr lang="en-US" sz="2400" dirty="0"/>
              <a:t>Severity</a:t>
            </a:r>
          </a:p>
          <a:p>
            <a:pPr marL="182880" lvl="1"/>
            <a:r>
              <a:rPr lang="en-US" sz="2400" dirty="0"/>
              <a:t>Burn patch size </a:t>
            </a:r>
          </a:p>
          <a:p>
            <a:pPr marL="182880" lvl="1"/>
            <a:r>
              <a:rPr lang="en-US" sz="2400" dirty="0"/>
              <a:t>Extent</a:t>
            </a:r>
          </a:p>
        </p:txBody>
      </p:sp>
      <p:sp>
        <p:nvSpPr>
          <p:cNvPr id="14" name="Curved Up Arrow 13"/>
          <p:cNvSpPr/>
          <p:nvPr/>
        </p:nvSpPr>
        <p:spPr>
          <a:xfrm rot="17100000">
            <a:off x="10708594" y="4022576"/>
            <a:ext cx="1231795" cy="571741"/>
          </a:xfrm>
          <a:prstGeom prst="curved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2627" y="4781404"/>
            <a:ext cx="174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Practices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8245" y="2778521"/>
            <a:ext cx="245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1"/>
            <a:r>
              <a:rPr lang="en-US" sz="2400" dirty="0"/>
              <a:t>-</a:t>
            </a:r>
            <a:r>
              <a:rPr lang="en-US" sz="2400" dirty="0" smtClean="0"/>
              <a:t>Culture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15583" y="2235924"/>
            <a:ext cx="6290803" cy="3312594"/>
            <a:chOff x="183469" y="2527363"/>
            <a:chExt cx="6290803" cy="3312594"/>
          </a:xfrm>
        </p:grpSpPr>
        <p:sp>
          <p:nvSpPr>
            <p:cNvPr id="9" name="TextBox 8"/>
            <p:cNvSpPr txBox="1"/>
            <p:nvPr/>
          </p:nvSpPr>
          <p:spPr>
            <a:xfrm>
              <a:off x="183469" y="2527363"/>
              <a:ext cx="3759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(1) Traditional </a:t>
              </a:r>
              <a:r>
                <a:rPr lang="en-US" sz="2400" b="1" dirty="0"/>
                <a:t>knowledge</a:t>
              </a:r>
            </a:p>
          </p:txBody>
        </p:sp>
        <p:sp>
          <p:nvSpPr>
            <p:cNvPr id="20" name="Curved Up Arrow 19"/>
            <p:cNvSpPr/>
            <p:nvPr/>
          </p:nvSpPr>
          <p:spPr>
            <a:xfrm rot="21000000">
              <a:off x="5111164" y="5545559"/>
              <a:ext cx="1363108" cy="294398"/>
            </a:xfrm>
            <a:prstGeom prst="curvedUpArrow">
              <a:avLst>
                <a:gd name="adj1" fmla="val 25000"/>
                <a:gd name="adj2" fmla="val 60483"/>
                <a:gd name="adj3" fmla="val 25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12627" y="1274442"/>
            <a:ext cx="10956988" cy="1266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A group’s pattern of managing fuels and ignitions of a particular ecological community to promote desired resources and ecological conditions</a:t>
            </a:r>
          </a:p>
        </p:txBody>
      </p:sp>
      <p:pic>
        <p:nvPicPr>
          <p:cNvPr id="22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33" y="2652760"/>
            <a:ext cx="2797509" cy="208617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26742" r="20708" b="12983"/>
          <a:stretch/>
        </p:blipFill>
        <p:spPr>
          <a:xfrm>
            <a:off x="2971800" y="4829710"/>
            <a:ext cx="2895988" cy="1993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6827" y="4652666"/>
            <a:ext cx="4397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(2) Cultural </a:t>
            </a:r>
            <a:r>
              <a:rPr lang="en-US" sz="2400" b="1" dirty="0"/>
              <a:t>fire regime</a:t>
            </a:r>
          </a:p>
          <a:p>
            <a:pPr lvl="1"/>
            <a:r>
              <a:rPr lang="en-US" sz="2400" dirty="0"/>
              <a:t>Fire frequency </a:t>
            </a:r>
          </a:p>
          <a:p>
            <a:pPr lvl="1"/>
            <a:r>
              <a:rPr lang="en-US" sz="2400" dirty="0"/>
              <a:t>Severity</a:t>
            </a:r>
          </a:p>
          <a:p>
            <a:pPr lvl="1"/>
            <a:r>
              <a:rPr lang="en-US" sz="2400" dirty="0"/>
              <a:t>Burn patch size </a:t>
            </a:r>
          </a:p>
          <a:p>
            <a:pPr lvl="1"/>
            <a:r>
              <a:rPr lang="en-US" sz="2400" dirty="0" smtClean="0"/>
              <a:t>Extent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26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5134</TotalTime>
  <Words>1297</Words>
  <Application>Microsoft Office PowerPoint</Application>
  <PresentationFormat>Widescreen</PresentationFormat>
  <Paragraphs>269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Humans as ecosystem modifiers:  Influences on the forest landscape over time   &amp; NEPA Analysis Applications</vt:lpstr>
      <vt:lpstr>Key question</vt:lpstr>
      <vt:lpstr>PowerPoint Presentation</vt:lpstr>
      <vt:lpstr>Landscape Analysis and Design Framework</vt:lpstr>
      <vt:lpstr>State of the science: Inherent challenges</vt:lpstr>
      <vt:lpstr>3 approaches to human dimensions of landscape ecology</vt:lpstr>
      <vt:lpstr>(1) Cultural Landscape Analysis</vt:lpstr>
      <vt:lpstr>Cultural landscape analysis example:  Traditional fire use, Eastside Cascades of Oregon</vt:lpstr>
      <vt:lpstr>Cultural Fire Regime</vt:lpstr>
      <vt:lpstr>Methods &amp; Materials </vt:lpstr>
      <vt:lpstr>Results</vt:lpstr>
      <vt:lpstr>Restoration applications</vt:lpstr>
      <vt:lpstr>Cultural landscape analysis application to LAD Framework</vt:lpstr>
      <vt:lpstr>(2) Multi-level Analysis</vt:lpstr>
      <vt:lpstr>Santiam Wagon Road Special Interest Area,  Santiam Pass, Summer Motorized Recreation Project</vt:lpstr>
      <vt:lpstr>Multi-level analysis: Application to Santiam Wagon Road SIA</vt:lpstr>
      <vt:lpstr>(3) Social landscape analysis</vt:lpstr>
      <vt:lpstr>Example (3a): Wetland restoration Triple Creek project, Okanogan Highlands </vt:lpstr>
      <vt:lpstr>Potential solution:  Beaver related restoration (BRR)</vt:lpstr>
      <vt:lpstr>Triple Creek Project collaboration</vt:lpstr>
      <vt:lpstr>Example (3b): Scott River Basin, California</vt:lpstr>
      <vt:lpstr>Social analysis:  Enabling factors for beaver related restoration (Selected examples, Charnley, 2018)</vt:lpstr>
      <vt:lpstr>Social landscape analysis application to      LAD framework</vt:lpstr>
      <vt:lpstr>Conclusions: Human dimensions into LAD framework</vt:lpstr>
      <vt:lpstr>Acknowledgements</vt:lpstr>
      <vt:lpstr>References-selected</vt:lpstr>
      <vt:lpstr> Questions</vt:lpstr>
      <vt:lpstr>Q &amp; A Slides</vt:lpstr>
      <vt:lpstr>Human influences on the PNW landscape over time: 3 aspects</vt:lpstr>
      <vt:lpstr>Cultural Landscape Typology,  World Heritage Convention, UNESCO</vt:lpstr>
      <vt:lpstr>(3) Social landscape analysis</vt:lpstr>
    </vt:vector>
  </TitlesOfParts>
  <Company>U. S. 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Humans as ecosystem modifiers: influences on the forest landscape over time</dc:title>
  <dc:creator>Steen-Adams, Michelle - FS</dc:creator>
  <cp:lastModifiedBy>Friesen, Cheryl -FS</cp:lastModifiedBy>
  <cp:revision>272</cp:revision>
  <cp:lastPrinted>2019-11-04T21:54:03Z</cp:lastPrinted>
  <dcterms:created xsi:type="dcterms:W3CDTF">2019-10-29T18:42:45Z</dcterms:created>
  <dcterms:modified xsi:type="dcterms:W3CDTF">2019-11-27T21:09:18Z</dcterms:modified>
</cp:coreProperties>
</file>