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38" r:id="rId3"/>
  </p:sldMasterIdLst>
  <p:notesMasterIdLst>
    <p:notesMasterId r:id="rId35"/>
  </p:notesMasterIdLst>
  <p:sldIdLst>
    <p:sldId id="256" r:id="rId4"/>
    <p:sldId id="283" r:id="rId5"/>
    <p:sldId id="299" r:id="rId6"/>
    <p:sldId id="284" r:id="rId7"/>
    <p:sldId id="286" r:id="rId8"/>
    <p:sldId id="285" r:id="rId9"/>
    <p:sldId id="291" r:id="rId10"/>
    <p:sldId id="302" r:id="rId11"/>
    <p:sldId id="289" r:id="rId12"/>
    <p:sldId id="312" r:id="rId13"/>
    <p:sldId id="275" r:id="rId14"/>
    <p:sldId id="304" r:id="rId15"/>
    <p:sldId id="263" r:id="rId16"/>
    <p:sldId id="276" r:id="rId17"/>
    <p:sldId id="303" r:id="rId18"/>
    <p:sldId id="281" r:id="rId19"/>
    <p:sldId id="294" r:id="rId20"/>
    <p:sldId id="295" r:id="rId21"/>
    <p:sldId id="305" r:id="rId22"/>
    <p:sldId id="292" r:id="rId23"/>
    <p:sldId id="257" r:id="rId24"/>
    <p:sldId id="266" r:id="rId25"/>
    <p:sldId id="296" r:id="rId26"/>
    <p:sldId id="268" r:id="rId27"/>
    <p:sldId id="267" r:id="rId28"/>
    <p:sldId id="298" r:id="rId29"/>
    <p:sldId id="308" r:id="rId30"/>
    <p:sldId id="310" r:id="rId31"/>
    <p:sldId id="311" r:id="rId32"/>
    <p:sldId id="307" r:id="rId33"/>
    <p:sldId id="3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15" autoAdjust="0"/>
    <p:restoredTop sz="94660"/>
  </p:normalViewPr>
  <p:slideViewPr>
    <p:cSldViewPr snapToGrid="0">
      <p:cViewPr varScale="1">
        <p:scale>
          <a:sx n="116" d="100"/>
          <a:sy n="116" d="100"/>
        </p:scale>
        <p:origin x="420" y="13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6754F-ADF2-4ADD-A159-B229DEABAFDA}" type="datetimeFigureOut">
              <a:rPr lang="en-US" smtClean="0"/>
              <a:t>11/27/2019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CD3B3-1BF9-441A-ABE7-07EE178A32ED}" type="slidenum">
              <a:rPr lang="en-US" smtClean="0"/>
              <a:t>‹#›</a:t>
            </a:fld>
            <a:endParaRPr lang="en-US"/>
          </a:p>
        </p:txBody>
      </p:sp>
    </p:spTree>
    <p:extLst>
      <p:ext uri="{BB962C8B-B14F-4D97-AF65-F5344CB8AC3E}">
        <p14:creationId xmlns:p14="http://schemas.microsoft.com/office/powerpoint/2010/main" val="411638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a:t>
            </a:r>
            <a:r>
              <a:rPr lang="en-US" baseline="0" dirty="0" smtClean="0"/>
              <a:t> efforts have classified </a:t>
            </a:r>
            <a:r>
              <a:rPr lang="en-US" dirty="0" smtClean="0"/>
              <a:t>forest</a:t>
            </a:r>
            <a:r>
              <a:rPr lang="en-US" baseline="0" dirty="0" smtClean="0"/>
              <a:t> development progression into discreet “stages” to better to describe the range of stand conditions occurring through time.   Simple 4 stage to more complex.  More or less follows a linear progression </a:t>
            </a:r>
            <a:endParaRPr lang="en-US" dirty="0"/>
          </a:p>
        </p:txBody>
      </p:sp>
      <p:sp>
        <p:nvSpPr>
          <p:cNvPr id="4" name="Slide Number Placeholder 3"/>
          <p:cNvSpPr>
            <a:spLocks noGrp="1"/>
          </p:cNvSpPr>
          <p:nvPr>
            <p:ph type="sldNum" sz="quarter" idx="10"/>
          </p:nvPr>
        </p:nvSpPr>
        <p:spPr/>
        <p:txBody>
          <a:bodyPr/>
          <a:lstStyle/>
          <a:p>
            <a:fld id="{0CA0800E-E8E7-4DBF-AE22-EFB871FA99A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0769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92354-F296-47B1-8F51-EE024CEF1D6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0230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92354-F296-47B1-8F51-EE024CEF1D6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56704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7D276C-58AC-495A-A3CE-5892B711756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0625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92354-F296-47B1-8F51-EE024CEF1D60}"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54347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Disturbance</a:t>
            </a:r>
            <a:r>
              <a:rPr lang="en-US" baseline="0" dirty="0" smtClean="0"/>
              <a:t> restoration need (left).  This is the need for treatment through thinning, prescribed burning, wildland fire use, etc.  Succession restoration need (right).  The need to let seral stages grow into older ones.  Note disturbance followed by succession is also commonly needed.</a:t>
            </a:r>
            <a:endParaRPr lang="en-US" dirty="0"/>
          </a:p>
        </p:txBody>
      </p:sp>
      <p:sp>
        <p:nvSpPr>
          <p:cNvPr id="4" name="Slide Number Placeholder 3"/>
          <p:cNvSpPr>
            <a:spLocks noGrp="1"/>
          </p:cNvSpPr>
          <p:nvPr>
            <p:ph type="sldNum" sz="quarter" idx="10"/>
          </p:nvPr>
        </p:nvSpPr>
        <p:spPr/>
        <p:txBody>
          <a:bodyPr/>
          <a:lstStyle/>
          <a:p>
            <a:fld id="{0C7D276C-58AC-495A-A3CE-5892B7117561}" type="slidenum">
              <a:rPr lang="en-US" smtClean="0"/>
              <a:t>25</a:t>
            </a:fld>
            <a:endParaRPr lang="en-US"/>
          </a:p>
        </p:txBody>
      </p:sp>
    </p:spTree>
    <p:extLst>
      <p:ext uri="{BB962C8B-B14F-4D97-AF65-F5344CB8AC3E}">
        <p14:creationId xmlns:p14="http://schemas.microsoft.com/office/powerpoint/2010/main" val="184674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029CB5-D539-4CE4-9B4B-971997CE4247}"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80247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29CB5-D539-4CE4-9B4B-971997CE4247}"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805232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29CB5-D539-4CE4-9B4B-971997CE4247}"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781496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51200" y="457200"/>
            <a:ext cx="7823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641600" y="2057400"/>
            <a:ext cx="9144000" cy="4114800"/>
          </a:xfrm>
        </p:spPr>
        <p:txBody>
          <a:bodyPr/>
          <a:lstStyle/>
          <a:p>
            <a:pPr lvl="0"/>
            <a:endParaRPr lang="en-US" noProof="0" smtClean="0"/>
          </a:p>
        </p:txBody>
      </p:sp>
    </p:spTree>
    <p:extLst>
      <p:ext uri="{BB962C8B-B14F-4D97-AF65-F5344CB8AC3E}">
        <p14:creationId xmlns:p14="http://schemas.microsoft.com/office/powerpoint/2010/main" val="4133545071"/>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9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34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301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499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194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982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2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29CB5-D539-4CE4-9B4B-971997CE4247}"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2365903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60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573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232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A31A3-FC9C-4135-9C16-A16375508FDF}"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736BA-ADC3-4253-910E-005E05C1F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574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105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922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069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221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627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82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029CB5-D539-4CE4-9B4B-971997CE4247}"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2744562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016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017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762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811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47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029CB5-D539-4CE4-9B4B-971997CE4247}"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2861656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029CB5-D539-4CE4-9B4B-971997CE4247}" type="datetimeFigureOut">
              <a:rPr lang="en-US" smtClean="0"/>
              <a:t>11/27/2019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198336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029CB5-D539-4CE4-9B4B-971997CE4247}" type="datetimeFigureOut">
              <a:rPr lang="en-US" smtClean="0"/>
              <a:t>11/27/2019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4544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029CB5-D539-4CE4-9B4B-971997CE4247}" type="datetimeFigureOut">
              <a:rPr lang="en-US" smtClean="0"/>
              <a:t>11/27/2019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162303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029CB5-D539-4CE4-9B4B-971997CE4247}"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1698810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029CB5-D539-4CE4-9B4B-971997CE4247}"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8C7AE-1532-422E-9910-E2BC98E41806}" type="slidenum">
              <a:rPr lang="en-US" smtClean="0"/>
              <a:t>‹#›</a:t>
            </a:fld>
            <a:endParaRPr lang="en-US"/>
          </a:p>
        </p:txBody>
      </p:sp>
    </p:spTree>
    <p:extLst>
      <p:ext uri="{BB962C8B-B14F-4D97-AF65-F5344CB8AC3E}">
        <p14:creationId xmlns:p14="http://schemas.microsoft.com/office/powerpoint/2010/main" val="228263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29CB5-D539-4CE4-9B4B-971997CE4247}" type="datetimeFigureOut">
              <a:rPr lang="en-US" smtClean="0"/>
              <a:t>11/27/2019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8C7AE-1532-422E-9910-E2BC98E41806}" type="slidenum">
              <a:rPr lang="en-US" smtClean="0"/>
              <a:t>‹#›</a:t>
            </a:fld>
            <a:endParaRPr lang="en-US"/>
          </a:p>
        </p:txBody>
      </p:sp>
    </p:spTree>
    <p:extLst>
      <p:ext uri="{BB962C8B-B14F-4D97-AF65-F5344CB8AC3E}">
        <p14:creationId xmlns:p14="http://schemas.microsoft.com/office/powerpoint/2010/main" val="2489850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26A31A3-FC9C-4135-9C16-A16375508FDF}" type="datetimeFigureOut">
              <a:rPr lang="en-US" smtClean="0">
                <a:solidFill>
                  <a:prstClr val="black">
                    <a:tint val="75000"/>
                  </a:prstClr>
                </a:solidFill>
              </a:rPr>
              <a:pPr defTabSz="457200"/>
              <a:t>11/27/2019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79736BA-ADC3-4253-910E-005E05C1FA7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9732048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27CEB-FE6D-47C6-B756-A0A7F8CDE8EE}"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AD416-90CC-46CB-A0A1-357BFF722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0706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9.xml"/><Relationship Id="rId1" Type="http://schemas.openxmlformats.org/officeDocument/2006/relationships/vmlDrawing" Target="../drawings/vmlDrawing3.vml"/><Relationship Id="rId6" Type="http://schemas.openxmlformats.org/officeDocument/2006/relationships/image" Target="../media/image32.emf"/><Relationship Id="rId5" Type="http://schemas.openxmlformats.org/officeDocument/2006/relationships/oleObject" Target="../embeddings/oleObject4.bin"/><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8159" y="0"/>
            <a:ext cx="10402686" cy="2387600"/>
          </a:xfrm>
        </p:spPr>
        <p:txBody>
          <a:bodyPr>
            <a:normAutofit fontScale="90000"/>
          </a:bodyPr>
          <a:lstStyle/>
          <a:p>
            <a:r>
              <a:rPr lang="en-US" dirty="0" smtClean="0"/>
              <a:t>Practical Application of Natural Range of Variation Concepts </a:t>
            </a:r>
            <a:br>
              <a:rPr lang="en-US" dirty="0" smtClean="0"/>
            </a:br>
            <a:r>
              <a:rPr lang="en-US" dirty="0" smtClean="0"/>
              <a:t>to Support Planning</a:t>
            </a:r>
            <a:endParaRPr lang="en-US" dirty="0"/>
          </a:p>
        </p:txBody>
      </p:sp>
      <p:sp>
        <p:nvSpPr>
          <p:cNvPr id="3" name="Subtitle 2"/>
          <p:cNvSpPr>
            <a:spLocks noGrp="1"/>
          </p:cNvSpPr>
          <p:nvPr>
            <p:ph type="subTitle" idx="1"/>
          </p:nvPr>
        </p:nvSpPr>
        <p:spPr>
          <a:xfrm>
            <a:off x="598170" y="2387600"/>
            <a:ext cx="9144000" cy="1655762"/>
          </a:xfrm>
        </p:spPr>
        <p:txBody>
          <a:bodyPr>
            <a:normAutofit lnSpcReduction="10000"/>
          </a:bodyPr>
          <a:lstStyle/>
          <a:p>
            <a:endParaRPr lang="en-US" dirty="0" smtClean="0">
              <a:solidFill>
                <a:schemeClr val="bg1"/>
              </a:solidFill>
            </a:endParaRPr>
          </a:p>
          <a:p>
            <a:pPr algn="l"/>
            <a:r>
              <a:rPr lang="en-US" dirty="0" smtClean="0">
                <a:solidFill>
                  <a:schemeClr val="bg1"/>
                </a:solidFill>
              </a:rPr>
              <a:t>Landscape Ecology and NEPA Planning</a:t>
            </a:r>
          </a:p>
          <a:p>
            <a:pPr algn="l"/>
            <a:r>
              <a:rPr lang="en-US" dirty="0" smtClean="0">
                <a:solidFill>
                  <a:schemeClr val="bg1"/>
                </a:solidFill>
              </a:rPr>
              <a:t>Oregon State University, Corvallis</a:t>
            </a:r>
          </a:p>
          <a:p>
            <a:pPr algn="l"/>
            <a:r>
              <a:rPr lang="en-US" dirty="0" smtClean="0">
                <a:solidFill>
                  <a:schemeClr val="bg1"/>
                </a:solidFill>
              </a:rPr>
              <a:t>5 November 2019</a:t>
            </a:r>
            <a:endParaRPr lang="en-US" dirty="0">
              <a:solidFill>
                <a:schemeClr val="bg1"/>
              </a:solidFill>
            </a:endParaRPr>
          </a:p>
        </p:txBody>
      </p:sp>
    </p:spTree>
    <p:extLst>
      <p:ext uri="{BB962C8B-B14F-4D97-AF65-F5344CB8AC3E}">
        <p14:creationId xmlns:p14="http://schemas.microsoft.com/office/powerpoint/2010/main" val="1906386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need for an ecological metric</a:t>
            </a:r>
            <a:br>
              <a:rPr lang="en-US" dirty="0" smtClean="0"/>
            </a:br>
            <a:endParaRPr lang="en-US" dirty="0"/>
          </a:p>
        </p:txBody>
      </p:sp>
      <p:sp>
        <p:nvSpPr>
          <p:cNvPr id="4" name="TextBox 3"/>
          <p:cNvSpPr txBox="1"/>
          <p:nvPr/>
        </p:nvSpPr>
        <p:spPr>
          <a:xfrm>
            <a:off x="2080260" y="1428750"/>
            <a:ext cx="7806690" cy="3108543"/>
          </a:xfrm>
          <a:prstGeom prst="rect">
            <a:avLst/>
          </a:prstGeom>
          <a:noFill/>
        </p:spPr>
        <p:txBody>
          <a:bodyPr wrap="square" rtlCol="0">
            <a:spAutoFit/>
          </a:bodyPr>
          <a:lstStyle/>
          <a:p>
            <a:r>
              <a:rPr lang="en-US" sz="2800" dirty="0" smtClean="0"/>
              <a:t>Departure from the natural range of variation</a:t>
            </a:r>
          </a:p>
          <a:p>
            <a:endParaRPr lang="en-US" sz="2800" dirty="0"/>
          </a:p>
          <a:p>
            <a:r>
              <a:rPr lang="en-US" sz="2800" dirty="0" smtClean="0"/>
              <a:t>Measure of how far you are from sustainable, resilient conditions</a:t>
            </a:r>
          </a:p>
          <a:p>
            <a:endParaRPr lang="en-US" sz="2800" dirty="0"/>
          </a:p>
          <a:p>
            <a:r>
              <a:rPr lang="en-US" sz="2800" dirty="0" smtClean="0"/>
              <a:t>Assumption that pre-settlement landscapes had all their components and were functioning</a:t>
            </a:r>
            <a:endParaRPr lang="en-US" sz="2800" dirty="0"/>
          </a:p>
        </p:txBody>
      </p:sp>
    </p:spTree>
    <p:extLst>
      <p:ext uri="{BB962C8B-B14F-4D97-AF65-F5344CB8AC3E}">
        <p14:creationId xmlns:p14="http://schemas.microsoft.com/office/powerpoint/2010/main" val="1840026153"/>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20090"/>
            <a:ext cx="9542318" cy="852055"/>
          </a:xfrm>
        </p:spPr>
        <p:txBody>
          <a:bodyPr>
            <a:normAutofit fontScale="90000"/>
          </a:bodyPr>
          <a:lstStyle/>
          <a:p>
            <a:r>
              <a:rPr lang="en-US" sz="4400" dirty="0" smtClean="0"/>
              <a:t>How do we describe the natural range of variation (NRV)?</a:t>
            </a:r>
            <a:endParaRPr lang="en-US" sz="4400" dirty="0"/>
          </a:p>
        </p:txBody>
      </p:sp>
      <p:sp>
        <p:nvSpPr>
          <p:cNvPr id="3" name="Subtitle 2"/>
          <p:cNvSpPr>
            <a:spLocks noGrp="1"/>
          </p:cNvSpPr>
          <p:nvPr>
            <p:ph type="subTitle" idx="1"/>
          </p:nvPr>
        </p:nvSpPr>
        <p:spPr>
          <a:xfrm>
            <a:off x="1723159" y="2033010"/>
            <a:ext cx="9144000" cy="1655762"/>
          </a:xfrm>
        </p:spPr>
        <p:txBody>
          <a:bodyPr>
            <a:normAutofit fontScale="25000" lnSpcReduction="20000"/>
          </a:bodyPr>
          <a:lstStyle/>
          <a:p>
            <a:pPr algn="l"/>
            <a:endParaRPr lang="en-US" dirty="0" smtClean="0"/>
          </a:p>
          <a:p>
            <a:pPr marL="342900" indent="-342900" algn="l">
              <a:buFont typeface="Arial" panose="020B0604020202020204" pitchFamily="34" charset="0"/>
              <a:buChar char="•"/>
            </a:pPr>
            <a:r>
              <a:rPr lang="en-US" sz="12800" dirty="0" smtClean="0"/>
              <a:t>Potential vegetation is used as a framework for fire regimes</a:t>
            </a:r>
          </a:p>
          <a:p>
            <a:pPr algn="l"/>
            <a:endParaRPr lang="en-US" sz="12800" dirty="0" smtClean="0"/>
          </a:p>
          <a:p>
            <a:pPr marL="342900" indent="-342900" algn="l">
              <a:buFont typeface="Arial" panose="020B0604020202020204" pitchFamily="34" charset="0"/>
              <a:buChar char="•"/>
            </a:pPr>
            <a:r>
              <a:rPr lang="en-US" sz="12800" dirty="0" smtClean="0"/>
              <a:t>The set of pre-settlement conditions can be modeled, and is referred to as the reference conditions</a:t>
            </a:r>
          </a:p>
          <a:p>
            <a:pPr algn="l"/>
            <a:endParaRPr lang="en-US" sz="12800" dirty="0"/>
          </a:p>
        </p:txBody>
      </p:sp>
    </p:spTree>
    <p:extLst>
      <p:ext uri="{BB962C8B-B14F-4D97-AF65-F5344CB8AC3E}">
        <p14:creationId xmlns:p14="http://schemas.microsoft.com/office/powerpoint/2010/main" val="72474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vegetation </a:t>
            </a:r>
            <a:br>
              <a:rPr lang="en-US" dirty="0" smtClean="0"/>
            </a:br>
            <a:r>
              <a:rPr lang="en-US" dirty="0" smtClean="0"/>
              <a:t>can be mapped at broad scale too</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64" t="6163" r="7840" b="5786"/>
          <a:stretch/>
        </p:blipFill>
        <p:spPr>
          <a:xfrm>
            <a:off x="1839190" y="1589233"/>
            <a:ext cx="3389597" cy="459830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189" t="5597" r="7676" b="6102"/>
          <a:stretch/>
        </p:blipFill>
        <p:spPr>
          <a:xfrm>
            <a:off x="6390409" y="1589233"/>
            <a:ext cx="4080164" cy="4554248"/>
          </a:xfrm>
          <a:prstGeom prst="rect">
            <a:avLst/>
          </a:prstGeom>
        </p:spPr>
      </p:pic>
      <p:sp>
        <p:nvSpPr>
          <p:cNvPr id="6" name="TextBox 5"/>
          <p:cNvSpPr txBox="1"/>
          <p:nvPr/>
        </p:nvSpPr>
        <p:spPr>
          <a:xfrm>
            <a:off x="2483427" y="6411191"/>
            <a:ext cx="2244437" cy="369332"/>
          </a:xfrm>
          <a:prstGeom prst="rect">
            <a:avLst/>
          </a:prstGeom>
          <a:noFill/>
        </p:spPr>
        <p:txBody>
          <a:bodyPr wrap="square" rtlCol="0">
            <a:spAutoFit/>
          </a:bodyPr>
          <a:lstStyle/>
          <a:p>
            <a:r>
              <a:rPr lang="en-US" dirty="0" smtClean="0">
                <a:solidFill>
                  <a:prstClr val="black"/>
                </a:solidFill>
              </a:rPr>
              <a:t>Vegetation zone</a:t>
            </a:r>
            <a:endParaRPr lang="en-US" dirty="0">
              <a:solidFill>
                <a:prstClr val="black"/>
              </a:solidFill>
            </a:endParaRPr>
          </a:p>
        </p:txBody>
      </p:sp>
      <p:sp>
        <p:nvSpPr>
          <p:cNvPr id="7" name="TextBox 6"/>
          <p:cNvSpPr txBox="1"/>
          <p:nvPr/>
        </p:nvSpPr>
        <p:spPr>
          <a:xfrm>
            <a:off x="6726382" y="6400800"/>
            <a:ext cx="3408218" cy="369332"/>
          </a:xfrm>
          <a:prstGeom prst="rect">
            <a:avLst/>
          </a:prstGeom>
          <a:noFill/>
        </p:spPr>
        <p:txBody>
          <a:bodyPr wrap="square" rtlCol="0">
            <a:spAutoFit/>
          </a:bodyPr>
          <a:lstStyle/>
          <a:p>
            <a:r>
              <a:rPr lang="en-US" dirty="0" smtClean="0">
                <a:solidFill>
                  <a:prstClr val="black"/>
                </a:solidFill>
              </a:rPr>
              <a:t>Vegetation subzone</a:t>
            </a:r>
            <a:endParaRPr lang="en-US" dirty="0">
              <a:solidFill>
                <a:prstClr val="black"/>
              </a:solidFill>
            </a:endParaRPr>
          </a:p>
        </p:txBody>
      </p:sp>
    </p:spTree>
    <p:extLst>
      <p:ext uri="{BB962C8B-B14F-4D97-AF65-F5344CB8AC3E}">
        <p14:creationId xmlns:p14="http://schemas.microsoft.com/office/powerpoint/2010/main" val="1038659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1" y="152400"/>
            <a:ext cx="5195455" cy="6558742"/>
          </a:xfrm>
          <a:prstGeom prst="rect">
            <a:avLst/>
          </a:prstGeom>
        </p:spPr>
      </p:pic>
      <p:sp>
        <p:nvSpPr>
          <p:cNvPr id="3" name="TextBox 2"/>
          <p:cNvSpPr txBox="1"/>
          <p:nvPr/>
        </p:nvSpPr>
        <p:spPr>
          <a:xfrm>
            <a:off x="2083398" y="1161826"/>
            <a:ext cx="3055171" cy="2308324"/>
          </a:xfrm>
          <a:prstGeom prst="rect">
            <a:avLst/>
          </a:prstGeom>
          <a:noFill/>
        </p:spPr>
        <p:txBody>
          <a:bodyPr wrap="square" rtlCol="0">
            <a:spAutoFit/>
          </a:bodyPr>
          <a:lstStyle/>
          <a:p>
            <a:pPr defTabSz="457200"/>
            <a:r>
              <a:rPr lang="en-US" sz="3600" dirty="0" smtClean="0">
                <a:solidFill>
                  <a:prstClr val="black"/>
                </a:solidFill>
              </a:rPr>
              <a:t>…and </a:t>
            </a:r>
            <a:r>
              <a:rPr lang="en-US" sz="3600" dirty="0">
                <a:solidFill>
                  <a:prstClr val="black"/>
                </a:solidFill>
              </a:rPr>
              <a:t>provides the framework for mapping fire regimes</a:t>
            </a:r>
          </a:p>
        </p:txBody>
      </p:sp>
    </p:spTree>
    <p:extLst>
      <p:ext uri="{BB962C8B-B14F-4D97-AF65-F5344CB8AC3E}">
        <p14:creationId xmlns:p14="http://schemas.microsoft.com/office/powerpoint/2010/main" val="4137922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3291"/>
            <a:ext cx="9144000" cy="1371600"/>
          </a:xfrm>
        </p:spPr>
        <p:txBody>
          <a:bodyPr>
            <a:normAutofit/>
          </a:bodyPr>
          <a:lstStyle/>
          <a:p>
            <a:r>
              <a:rPr lang="en-US" sz="4400" dirty="0" smtClean="0"/>
              <a:t>Examples of potential vegetation and association fire regimes</a:t>
            </a:r>
            <a:endParaRPr lang="en-US" sz="4400" dirty="0"/>
          </a:p>
        </p:txBody>
      </p:sp>
      <p:sp>
        <p:nvSpPr>
          <p:cNvPr id="3" name="Subtitle 2"/>
          <p:cNvSpPr>
            <a:spLocks noGrp="1"/>
          </p:cNvSpPr>
          <p:nvPr>
            <p:ph type="subTitle" idx="1"/>
          </p:nvPr>
        </p:nvSpPr>
        <p:spPr>
          <a:xfrm>
            <a:off x="1524000" y="2161310"/>
            <a:ext cx="9144000" cy="3283527"/>
          </a:xfrm>
        </p:spPr>
        <p:txBody>
          <a:bodyPr/>
          <a:lstStyle/>
          <a:p>
            <a:pPr marL="342900" indent="-342900" algn="l">
              <a:buFont typeface="Arial" panose="020B0604020202020204" pitchFamily="34" charset="0"/>
              <a:buChar char="•"/>
            </a:pPr>
            <a:r>
              <a:rPr lang="en-US" dirty="0" smtClean="0"/>
              <a:t>Ponderosa pine     Frequent low intensity fire every 3 to 5 years</a:t>
            </a:r>
          </a:p>
          <a:p>
            <a:pPr marL="342900" indent="-342900" algn="l">
              <a:buFont typeface="Arial" panose="020B0604020202020204" pitchFamily="34" charset="0"/>
              <a:buChar char="•"/>
            </a:pPr>
            <a:r>
              <a:rPr lang="en-US" dirty="0" smtClean="0"/>
              <a:t>Grasslands              Frequent high intensity fire every 2 years</a:t>
            </a:r>
          </a:p>
          <a:p>
            <a:pPr marL="342900" indent="-342900" algn="l">
              <a:buFont typeface="Arial" panose="020B0604020202020204" pitchFamily="34" charset="0"/>
              <a:buChar char="•"/>
            </a:pPr>
            <a:r>
              <a:rPr lang="en-US" dirty="0" smtClean="0"/>
              <a:t>Grand fir                 Mixed severity and frequency (every 25-65 years)</a:t>
            </a:r>
          </a:p>
          <a:p>
            <a:pPr marL="342900" indent="-342900" algn="l">
              <a:buFont typeface="Arial" panose="020B0604020202020204" pitchFamily="34" charset="0"/>
              <a:buChar char="•"/>
            </a:pPr>
            <a:r>
              <a:rPr lang="en-US" dirty="0" err="1" smtClean="0"/>
              <a:t>Lodgepole</a:t>
            </a:r>
            <a:r>
              <a:rPr lang="en-US" dirty="0" smtClean="0"/>
              <a:t> pine     Infrequent high severity (every 100-200 years)</a:t>
            </a:r>
          </a:p>
          <a:p>
            <a:pPr marL="342900" indent="-342900" algn="l">
              <a:buFont typeface="Arial" panose="020B0604020202020204" pitchFamily="34" charset="0"/>
              <a:buChar char="•"/>
            </a:pPr>
            <a:r>
              <a:rPr lang="en-US" dirty="0" smtClean="0"/>
              <a:t>Sitka spruce           Very infrequent high severity (every 300-500 years)</a:t>
            </a:r>
            <a:endParaRPr lang="en-US" dirty="0"/>
          </a:p>
        </p:txBody>
      </p:sp>
    </p:spTree>
    <p:extLst>
      <p:ext uri="{BB962C8B-B14F-4D97-AF65-F5344CB8AC3E}">
        <p14:creationId xmlns:p14="http://schemas.microsoft.com/office/powerpoint/2010/main" val="594769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regime reference conditions</a:t>
            </a:r>
            <a:endParaRPr lang="en-US" dirty="0"/>
          </a:p>
        </p:txBody>
      </p:sp>
      <p:sp>
        <p:nvSpPr>
          <p:cNvPr id="4" name="TextBox 3"/>
          <p:cNvSpPr txBox="1"/>
          <p:nvPr/>
        </p:nvSpPr>
        <p:spPr>
          <a:xfrm>
            <a:off x="2306782" y="1735282"/>
            <a:ext cx="7180118" cy="2954655"/>
          </a:xfrm>
          <a:prstGeom prst="rect">
            <a:avLst/>
          </a:prstGeom>
          <a:noFill/>
        </p:spPr>
        <p:txBody>
          <a:bodyPr wrap="square" rtlCol="0">
            <a:spAutoFit/>
          </a:bodyPr>
          <a:lstStyle/>
          <a:p>
            <a:r>
              <a:rPr lang="en-US" sz="2800" dirty="0" smtClean="0"/>
              <a:t>Vegetation</a:t>
            </a:r>
          </a:p>
          <a:p>
            <a:r>
              <a:rPr lang="en-US" sz="2800" dirty="0"/>
              <a:t> </a:t>
            </a:r>
            <a:r>
              <a:rPr lang="en-US" sz="2800" dirty="0" smtClean="0"/>
              <a:t>  Set of seral stages and their historic abundance by potential vegetation type</a:t>
            </a:r>
          </a:p>
          <a:p>
            <a:endParaRPr lang="en-US" sz="2800" dirty="0"/>
          </a:p>
          <a:p>
            <a:r>
              <a:rPr lang="en-US" sz="2800" dirty="0" smtClean="0"/>
              <a:t>Disturbance</a:t>
            </a:r>
          </a:p>
          <a:p>
            <a:r>
              <a:rPr lang="en-US" sz="2800" dirty="0"/>
              <a:t> </a:t>
            </a:r>
            <a:r>
              <a:rPr lang="en-US" sz="2800" dirty="0" smtClean="0"/>
              <a:t>  Characteristic frequency and severity</a:t>
            </a:r>
          </a:p>
          <a:p>
            <a:r>
              <a:rPr lang="en-US" dirty="0"/>
              <a:t> </a:t>
            </a:r>
            <a:r>
              <a:rPr lang="en-US" dirty="0" smtClean="0"/>
              <a:t>  </a:t>
            </a:r>
            <a:endParaRPr lang="en-US" dirty="0"/>
          </a:p>
        </p:txBody>
      </p:sp>
    </p:spTree>
    <p:extLst>
      <p:ext uri="{BB962C8B-B14F-4D97-AF65-F5344CB8AC3E}">
        <p14:creationId xmlns:p14="http://schemas.microsoft.com/office/powerpoint/2010/main" val="207259170"/>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2" name="Straight Connector 221"/>
          <p:cNvCxnSpPr/>
          <p:nvPr/>
        </p:nvCxnSpPr>
        <p:spPr>
          <a:xfrm flipH="1">
            <a:off x="3132298" y="1916532"/>
            <a:ext cx="978517" cy="1105408"/>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1596354" y="737258"/>
            <a:ext cx="8995447" cy="24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1596354" y="1916532"/>
            <a:ext cx="8995447" cy="24638"/>
          </a:xfrm>
          <a:prstGeom prst="line">
            <a:avLst/>
          </a:prstGeom>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1524000" y="2286001"/>
            <a:ext cx="1437492" cy="646331"/>
          </a:xfrm>
          <a:prstGeom prst="rect">
            <a:avLst/>
          </a:prstGeom>
          <a:solidFill>
            <a:schemeClr val="tx2">
              <a:lumMod val="50000"/>
            </a:schemeClr>
          </a:solidFill>
        </p:spPr>
        <p:txBody>
          <a:bodyPr wrap="square" rtlCol="0">
            <a:spAutoFit/>
          </a:bodyPr>
          <a:lstStyle/>
          <a:p>
            <a:r>
              <a:rPr lang="en-US" b="1" dirty="0">
                <a:solidFill>
                  <a:srgbClr val="F4EE00"/>
                </a:solidFill>
              </a:rPr>
              <a:t>Franklin et al. (2002)</a:t>
            </a:r>
          </a:p>
        </p:txBody>
      </p:sp>
      <p:sp>
        <p:nvSpPr>
          <p:cNvPr id="219" name="TextBox 218"/>
          <p:cNvSpPr txBox="1"/>
          <p:nvPr/>
        </p:nvSpPr>
        <p:spPr>
          <a:xfrm>
            <a:off x="2859006" y="2233601"/>
            <a:ext cx="1354294" cy="738664"/>
          </a:xfrm>
          <a:prstGeom prst="rect">
            <a:avLst/>
          </a:prstGeom>
          <a:solidFill>
            <a:schemeClr val="tx2">
              <a:lumMod val="50000"/>
            </a:schemeClr>
          </a:solidFill>
        </p:spPr>
        <p:txBody>
          <a:bodyPr wrap="square" rtlCol="0">
            <a:spAutoFit/>
          </a:bodyPr>
          <a:lstStyle/>
          <a:p>
            <a:r>
              <a:rPr lang="en-US" sz="1400" b="1" dirty="0">
                <a:solidFill>
                  <a:srgbClr val="F4EE00"/>
                </a:solidFill>
              </a:rPr>
              <a:t>Disturbance and legacy </a:t>
            </a:r>
          </a:p>
          <a:p>
            <a:r>
              <a:rPr lang="en-US" sz="1400" b="1" dirty="0">
                <a:solidFill>
                  <a:srgbClr val="F4EE00"/>
                </a:solidFill>
              </a:rPr>
              <a:t>creation</a:t>
            </a:r>
          </a:p>
        </p:txBody>
      </p:sp>
      <p:sp>
        <p:nvSpPr>
          <p:cNvPr id="225" name="TextBox 224"/>
          <p:cNvSpPr txBox="1"/>
          <p:nvPr/>
        </p:nvSpPr>
        <p:spPr>
          <a:xfrm>
            <a:off x="1670704" y="829270"/>
            <a:ext cx="1376875" cy="923330"/>
          </a:xfrm>
          <a:prstGeom prst="rect">
            <a:avLst/>
          </a:prstGeom>
          <a:noFill/>
        </p:spPr>
        <p:txBody>
          <a:bodyPr wrap="square" rtlCol="0">
            <a:spAutoFit/>
          </a:bodyPr>
          <a:lstStyle/>
          <a:p>
            <a:r>
              <a:rPr lang="en-US" b="1" dirty="0">
                <a:solidFill>
                  <a:srgbClr val="F4EE00"/>
                </a:solidFill>
              </a:rPr>
              <a:t>Oliver and Larson (1990)</a:t>
            </a:r>
          </a:p>
        </p:txBody>
      </p:sp>
      <p:sp>
        <p:nvSpPr>
          <p:cNvPr id="235" name="TextBox 234"/>
          <p:cNvSpPr txBox="1"/>
          <p:nvPr/>
        </p:nvSpPr>
        <p:spPr>
          <a:xfrm>
            <a:off x="3372860" y="1210310"/>
            <a:ext cx="1900667" cy="307777"/>
          </a:xfrm>
          <a:prstGeom prst="rect">
            <a:avLst/>
          </a:prstGeom>
          <a:noFill/>
        </p:spPr>
        <p:txBody>
          <a:bodyPr wrap="square" rtlCol="0">
            <a:spAutoFit/>
          </a:bodyPr>
          <a:lstStyle/>
          <a:p>
            <a:r>
              <a:rPr lang="en-US" sz="1400" b="1" dirty="0">
                <a:solidFill>
                  <a:srgbClr val="F4EE00"/>
                </a:solidFill>
              </a:rPr>
              <a:t>Stand initiation</a:t>
            </a:r>
          </a:p>
        </p:txBody>
      </p:sp>
      <p:cxnSp>
        <p:nvCxnSpPr>
          <p:cNvPr id="239" name="Straight Connector 238"/>
          <p:cNvCxnSpPr/>
          <p:nvPr/>
        </p:nvCxnSpPr>
        <p:spPr>
          <a:xfrm flipH="1">
            <a:off x="4264960" y="737258"/>
            <a:ext cx="1784804" cy="2390434"/>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4110815" y="2239632"/>
            <a:ext cx="981211" cy="738664"/>
          </a:xfrm>
          <a:prstGeom prst="rect">
            <a:avLst/>
          </a:prstGeom>
          <a:solidFill>
            <a:schemeClr val="tx2">
              <a:lumMod val="50000"/>
            </a:schemeClr>
          </a:solidFill>
        </p:spPr>
        <p:txBody>
          <a:bodyPr wrap="square" rtlCol="0">
            <a:spAutoFit/>
          </a:bodyPr>
          <a:lstStyle/>
          <a:p>
            <a:r>
              <a:rPr lang="en-US" sz="1400" b="1" dirty="0">
                <a:solidFill>
                  <a:srgbClr val="F4EE00"/>
                </a:solidFill>
              </a:rPr>
              <a:t>Cohort establishment</a:t>
            </a:r>
          </a:p>
        </p:txBody>
      </p:sp>
      <p:cxnSp>
        <p:nvCxnSpPr>
          <p:cNvPr id="240" name="Straight Connector 239"/>
          <p:cNvCxnSpPr/>
          <p:nvPr/>
        </p:nvCxnSpPr>
        <p:spPr>
          <a:xfrm>
            <a:off x="3094028" y="3065139"/>
            <a:ext cx="16953" cy="2378685"/>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4237623" y="3167042"/>
            <a:ext cx="77825" cy="2108365"/>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5257767" y="749578"/>
            <a:ext cx="2189383" cy="2272363"/>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5392385" y="2282084"/>
            <a:ext cx="862298" cy="523220"/>
          </a:xfrm>
          <a:prstGeom prst="rect">
            <a:avLst/>
          </a:prstGeom>
          <a:solidFill>
            <a:schemeClr val="tx2">
              <a:lumMod val="50000"/>
            </a:schemeClr>
          </a:solidFill>
        </p:spPr>
        <p:txBody>
          <a:bodyPr wrap="square" rtlCol="0">
            <a:spAutoFit/>
          </a:bodyPr>
          <a:lstStyle/>
          <a:p>
            <a:r>
              <a:rPr lang="en-US" sz="1400" b="1" dirty="0">
                <a:solidFill>
                  <a:srgbClr val="F4EE00"/>
                </a:solidFill>
              </a:rPr>
              <a:t>Canopy closure</a:t>
            </a:r>
          </a:p>
        </p:txBody>
      </p:sp>
      <p:sp>
        <p:nvSpPr>
          <p:cNvPr id="251" name="TextBox 250"/>
          <p:cNvSpPr txBox="1"/>
          <p:nvPr/>
        </p:nvSpPr>
        <p:spPr>
          <a:xfrm>
            <a:off x="5680075" y="1128611"/>
            <a:ext cx="1149216" cy="523220"/>
          </a:xfrm>
          <a:prstGeom prst="rect">
            <a:avLst/>
          </a:prstGeom>
          <a:noFill/>
        </p:spPr>
        <p:txBody>
          <a:bodyPr wrap="square" rtlCol="0">
            <a:spAutoFit/>
          </a:bodyPr>
          <a:lstStyle/>
          <a:p>
            <a:r>
              <a:rPr lang="en-US" sz="1400" b="1" dirty="0">
                <a:solidFill>
                  <a:srgbClr val="F4EE00"/>
                </a:solidFill>
              </a:rPr>
              <a:t>Stem exclusion</a:t>
            </a:r>
          </a:p>
        </p:txBody>
      </p:sp>
      <p:cxnSp>
        <p:nvCxnSpPr>
          <p:cNvPr id="254" name="Straight Connector 253"/>
          <p:cNvCxnSpPr/>
          <p:nvPr/>
        </p:nvCxnSpPr>
        <p:spPr>
          <a:xfrm flipH="1">
            <a:off x="5257766" y="2995819"/>
            <a:ext cx="31520" cy="1230289"/>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7004665" y="749578"/>
            <a:ext cx="1761449" cy="2358549"/>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8" name="TextBox 257"/>
          <p:cNvSpPr txBox="1"/>
          <p:nvPr/>
        </p:nvSpPr>
        <p:spPr>
          <a:xfrm>
            <a:off x="6629367" y="2071595"/>
            <a:ext cx="1425997" cy="954107"/>
          </a:xfrm>
          <a:prstGeom prst="rect">
            <a:avLst/>
          </a:prstGeom>
          <a:solidFill>
            <a:schemeClr val="tx2">
              <a:lumMod val="50000"/>
            </a:schemeClr>
          </a:solidFill>
        </p:spPr>
        <p:txBody>
          <a:bodyPr wrap="square" rtlCol="0">
            <a:spAutoFit/>
          </a:bodyPr>
          <a:lstStyle/>
          <a:p>
            <a:r>
              <a:rPr lang="en-US" sz="1400" b="1" dirty="0">
                <a:solidFill>
                  <a:srgbClr val="F4EE00"/>
                </a:solidFill>
              </a:rPr>
              <a:t>Biomass accum./ competitive exclusion</a:t>
            </a:r>
          </a:p>
        </p:txBody>
      </p:sp>
      <p:sp>
        <p:nvSpPr>
          <p:cNvPr id="230" name="TextBox 229"/>
          <p:cNvSpPr txBox="1"/>
          <p:nvPr/>
        </p:nvSpPr>
        <p:spPr>
          <a:xfrm>
            <a:off x="6890513" y="1228359"/>
            <a:ext cx="1164850" cy="523220"/>
          </a:xfrm>
          <a:prstGeom prst="rect">
            <a:avLst/>
          </a:prstGeom>
          <a:noFill/>
        </p:spPr>
        <p:txBody>
          <a:bodyPr wrap="square" rtlCol="0">
            <a:spAutoFit/>
          </a:bodyPr>
          <a:lstStyle/>
          <a:p>
            <a:r>
              <a:rPr lang="en-US" sz="1400" b="1" dirty="0">
                <a:solidFill>
                  <a:srgbClr val="F4EE00"/>
                </a:solidFill>
              </a:rPr>
              <a:t>Understory re-initiation</a:t>
            </a:r>
          </a:p>
        </p:txBody>
      </p:sp>
      <p:cxnSp>
        <p:nvCxnSpPr>
          <p:cNvPr id="255" name="Straight Connector 254"/>
          <p:cNvCxnSpPr/>
          <p:nvPr/>
        </p:nvCxnSpPr>
        <p:spPr>
          <a:xfrm flipH="1">
            <a:off x="8319174" y="1885758"/>
            <a:ext cx="661425" cy="1317576"/>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7889654" y="2319575"/>
            <a:ext cx="1090945" cy="307777"/>
          </a:xfrm>
          <a:prstGeom prst="rect">
            <a:avLst/>
          </a:prstGeom>
          <a:solidFill>
            <a:schemeClr val="tx2">
              <a:lumMod val="50000"/>
            </a:schemeClr>
          </a:solidFill>
        </p:spPr>
        <p:txBody>
          <a:bodyPr wrap="square" rtlCol="0">
            <a:spAutoFit/>
          </a:bodyPr>
          <a:lstStyle/>
          <a:p>
            <a:r>
              <a:rPr lang="en-US" sz="1400" b="1" dirty="0">
                <a:solidFill>
                  <a:srgbClr val="F4EE00"/>
                </a:solidFill>
              </a:rPr>
              <a:t>Maturation</a:t>
            </a:r>
          </a:p>
        </p:txBody>
      </p:sp>
      <p:cxnSp>
        <p:nvCxnSpPr>
          <p:cNvPr id="268" name="Straight Connector 267"/>
          <p:cNvCxnSpPr/>
          <p:nvPr/>
        </p:nvCxnSpPr>
        <p:spPr>
          <a:xfrm flipH="1">
            <a:off x="9104878" y="1916533"/>
            <a:ext cx="724922" cy="1347891"/>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3" name="TextBox 242"/>
          <p:cNvSpPr txBox="1"/>
          <p:nvPr/>
        </p:nvSpPr>
        <p:spPr>
          <a:xfrm>
            <a:off x="8766113" y="1280169"/>
            <a:ext cx="1402972" cy="307777"/>
          </a:xfrm>
          <a:prstGeom prst="rect">
            <a:avLst/>
          </a:prstGeom>
          <a:noFill/>
        </p:spPr>
        <p:txBody>
          <a:bodyPr wrap="square" rtlCol="0">
            <a:spAutoFit/>
          </a:bodyPr>
          <a:lstStyle/>
          <a:p>
            <a:r>
              <a:rPr lang="en-US" sz="1400" b="1" dirty="0">
                <a:solidFill>
                  <a:srgbClr val="F4EE00"/>
                </a:solidFill>
              </a:rPr>
              <a:t>Old-growth</a:t>
            </a:r>
          </a:p>
        </p:txBody>
      </p:sp>
      <p:cxnSp>
        <p:nvCxnSpPr>
          <p:cNvPr id="247" name="Straight Connector 246"/>
          <p:cNvCxnSpPr/>
          <p:nvPr/>
        </p:nvCxnSpPr>
        <p:spPr>
          <a:xfrm>
            <a:off x="6989304" y="3135374"/>
            <a:ext cx="0" cy="2503427"/>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8271650" y="3289369"/>
            <a:ext cx="0" cy="1796678"/>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9076152" y="3269000"/>
            <a:ext cx="31393" cy="2369801"/>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228" name="Picture 2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2042" y="5275406"/>
            <a:ext cx="783275" cy="1689238"/>
          </a:xfrm>
          <a:prstGeom prst="rect">
            <a:avLst/>
          </a:prstGeom>
          <a:effectLst>
            <a:glow rad="127000">
              <a:schemeClr val="accent1">
                <a:alpha val="0"/>
              </a:schemeClr>
            </a:glow>
          </a:effectLst>
        </p:spPr>
      </p:pic>
      <p:cxnSp>
        <p:nvCxnSpPr>
          <p:cNvPr id="282" name="Straight Connector 281"/>
          <p:cNvCxnSpPr/>
          <p:nvPr/>
        </p:nvCxnSpPr>
        <p:spPr>
          <a:xfrm flipH="1">
            <a:off x="2458891" y="3264423"/>
            <a:ext cx="55715" cy="2262588"/>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H="1">
            <a:off x="2590800" y="778522"/>
            <a:ext cx="689452" cy="1548801"/>
          </a:xfrm>
          <a:prstGeom prst="line">
            <a:avLst/>
          </a:prstGeom>
          <a:ln w="412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293" name="TextBox 292"/>
          <p:cNvSpPr txBox="1"/>
          <p:nvPr/>
        </p:nvSpPr>
        <p:spPr>
          <a:xfrm>
            <a:off x="3336737" y="1"/>
            <a:ext cx="5521369" cy="584775"/>
          </a:xfrm>
          <a:prstGeom prst="rect">
            <a:avLst/>
          </a:prstGeom>
          <a:noFill/>
        </p:spPr>
        <p:txBody>
          <a:bodyPr wrap="square" rtlCol="0">
            <a:spAutoFit/>
          </a:bodyPr>
          <a:lstStyle/>
          <a:p>
            <a:r>
              <a:rPr lang="en-US" sz="3200" dirty="0">
                <a:solidFill>
                  <a:srgbClr val="F4EE00"/>
                </a:solidFill>
              </a:rPr>
              <a:t>Stand Development Stages </a:t>
            </a:r>
          </a:p>
        </p:txBody>
      </p:sp>
      <p:pic>
        <p:nvPicPr>
          <p:cNvPr id="267" name="Picture 266"/>
          <p:cNvPicPr>
            <a:picLocks noChangeAspect="1"/>
          </p:cNvPicPr>
          <p:nvPr/>
        </p:nvPicPr>
        <p:blipFill rotWithShape="1">
          <a:blip r:embed="rId4" cstate="print">
            <a:extLst>
              <a:ext uri="{28A0092B-C50C-407E-A947-70E740481C1C}">
                <a14:useLocalDpi xmlns:a14="http://schemas.microsoft.com/office/drawing/2010/main" val="0"/>
              </a:ext>
            </a:extLst>
          </a:blip>
          <a:srcRect l="14416" t="27596" r="31788" b="15660"/>
          <a:stretch/>
        </p:blipFill>
        <p:spPr>
          <a:xfrm>
            <a:off x="3245232" y="4329212"/>
            <a:ext cx="1326880" cy="1119650"/>
          </a:xfrm>
          <a:prstGeom prst="rect">
            <a:avLst/>
          </a:prstGeom>
        </p:spPr>
      </p:pic>
      <p:pic>
        <p:nvPicPr>
          <p:cNvPr id="283" name="Picture 282"/>
          <p:cNvPicPr>
            <a:picLocks noChangeAspect="1"/>
          </p:cNvPicPr>
          <p:nvPr/>
        </p:nvPicPr>
        <p:blipFill rotWithShape="1">
          <a:blip r:embed="rId5" cstate="print">
            <a:extLst>
              <a:ext uri="{28A0092B-C50C-407E-A947-70E740481C1C}">
                <a14:useLocalDpi xmlns:a14="http://schemas.microsoft.com/office/drawing/2010/main" val="0"/>
              </a:ext>
            </a:extLst>
          </a:blip>
          <a:srcRect l="21349" t="20155" r="23581" b="21395"/>
          <a:stretch/>
        </p:blipFill>
        <p:spPr>
          <a:xfrm>
            <a:off x="4730335" y="4342387"/>
            <a:ext cx="1395153" cy="1184624"/>
          </a:xfrm>
          <a:prstGeom prst="rect">
            <a:avLst/>
          </a:prstGeom>
        </p:spPr>
      </p:pic>
      <p:pic>
        <p:nvPicPr>
          <p:cNvPr id="284" name="Picture 283"/>
          <p:cNvPicPr>
            <a:picLocks noChangeAspect="1"/>
          </p:cNvPicPr>
          <p:nvPr/>
        </p:nvPicPr>
        <p:blipFill rotWithShape="1">
          <a:blip r:embed="rId6" cstate="print">
            <a:extLst>
              <a:ext uri="{28A0092B-C50C-407E-A947-70E740481C1C}">
                <a14:useLocalDpi xmlns:a14="http://schemas.microsoft.com/office/drawing/2010/main" val="0"/>
              </a:ext>
            </a:extLst>
          </a:blip>
          <a:srcRect l="20605" t="19690" r="18000" b="11938"/>
          <a:stretch/>
        </p:blipFill>
        <p:spPr>
          <a:xfrm>
            <a:off x="6370893" y="4397747"/>
            <a:ext cx="1267543" cy="1129265"/>
          </a:xfrm>
          <a:prstGeom prst="rect">
            <a:avLst/>
          </a:prstGeom>
        </p:spPr>
      </p:pic>
      <p:pic>
        <p:nvPicPr>
          <p:cNvPr id="287" name="Picture 286"/>
          <p:cNvPicPr>
            <a:picLocks noChangeAspect="1"/>
          </p:cNvPicPr>
          <p:nvPr/>
        </p:nvPicPr>
        <p:blipFill rotWithShape="1">
          <a:blip r:embed="rId7" cstate="print">
            <a:extLst>
              <a:ext uri="{28A0092B-C50C-407E-A947-70E740481C1C}">
                <a14:useLocalDpi xmlns:a14="http://schemas.microsoft.com/office/drawing/2010/main" val="0"/>
              </a:ext>
            </a:extLst>
          </a:blip>
          <a:srcRect l="19918" t="19925" r="21116" b="13109"/>
          <a:stretch/>
        </p:blipFill>
        <p:spPr>
          <a:xfrm>
            <a:off x="1777775" y="4348461"/>
            <a:ext cx="1250800" cy="1136398"/>
          </a:xfrm>
          <a:prstGeom prst="rect">
            <a:avLst/>
          </a:prstGeom>
        </p:spPr>
      </p:pic>
      <p:pic>
        <p:nvPicPr>
          <p:cNvPr id="290" name="Picture 1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46" t="13269" r="26745"/>
          <a:stretch/>
        </p:blipFill>
        <p:spPr bwMode="auto">
          <a:xfrm>
            <a:off x="7798428" y="3995310"/>
            <a:ext cx="946444" cy="14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3"/>
          <p:cNvPicPr>
            <a:picLocks noChangeAspect="1"/>
          </p:cNvPicPr>
          <p:nvPr/>
        </p:nvPicPr>
        <p:blipFill rotWithShape="1">
          <a:blip r:embed="rId9" cstate="print">
            <a:extLst>
              <a:ext uri="{28A0092B-C50C-407E-A947-70E740481C1C}">
                <a14:useLocalDpi xmlns:a14="http://schemas.microsoft.com/office/drawing/2010/main" val="0"/>
              </a:ext>
            </a:extLst>
          </a:blip>
          <a:srcRect l="15768" t="15969" r="25442" b="13953"/>
          <a:stretch/>
        </p:blipFill>
        <p:spPr>
          <a:xfrm>
            <a:off x="8980599" y="4135919"/>
            <a:ext cx="1458801" cy="1391093"/>
          </a:xfrm>
          <a:prstGeom prst="rect">
            <a:avLst/>
          </a:prstGeom>
        </p:spPr>
      </p:pic>
      <p:sp>
        <p:nvSpPr>
          <p:cNvPr id="2" name="TextBox 1"/>
          <p:cNvSpPr txBox="1"/>
          <p:nvPr/>
        </p:nvSpPr>
        <p:spPr>
          <a:xfrm>
            <a:off x="1552040" y="3370665"/>
            <a:ext cx="8995447" cy="584775"/>
          </a:xfrm>
          <a:prstGeom prst="rect">
            <a:avLst/>
          </a:prstGeom>
          <a:noFill/>
        </p:spPr>
        <p:txBody>
          <a:bodyPr wrap="square" rtlCol="0">
            <a:spAutoFit/>
          </a:bodyPr>
          <a:lstStyle/>
          <a:p>
            <a:r>
              <a:rPr lang="en-US" sz="1400" b="1" dirty="0">
                <a:solidFill>
                  <a:srgbClr val="FFFF00"/>
                </a:solidFill>
              </a:rPr>
              <a:t>Age</a:t>
            </a:r>
          </a:p>
          <a:p>
            <a:r>
              <a:rPr lang="en-US" sz="1400" b="1" dirty="0">
                <a:solidFill>
                  <a:srgbClr val="FFFF00"/>
                </a:solidFill>
              </a:rPr>
              <a:t>(yrs)</a:t>
            </a:r>
            <a:r>
              <a:rPr lang="en-US" b="1" dirty="0">
                <a:solidFill>
                  <a:srgbClr val="FFFF00"/>
                </a:solidFill>
              </a:rPr>
              <a:t>	</a:t>
            </a:r>
            <a:r>
              <a:rPr lang="en-US" sz="1400" b="1" dirty="0">
                <a:solidFill>
                  <a:srgbClr val="FFFF00"/>
                </a:solidFill>
              </a:rPr>
              <a:t>0	      20	                30	          80	                 150	300	800       </a:t>
            </a:r>
            <a:r>
              <a:rPr lang="en-US" b="1" dirty="0">
                <a:solidFill>
                  <a:srgbClr val="FFFF00"/>
                </a:solidFill>
              </a:rPr>
              <a:t>	</a:t>
            </a:r>
          </a:p>
        </p:txBody>
      </p:sp>
      <p:sp>
        <p:nvSpPr>
          <p:cNvPr id="4" name="TextBox 3"/>
          <p:cNvSpPr txBox="1"/>
          <p:nvPr/>
        </p:nvSpPr>
        <p:spPr>
          <a:xfrm>
            <a:off x="5484111" y="6220567"/>
            <a:ext cx="4955288" cy="307777"/>
          </a:xfrm>
          <a:prstGeom prst="rect">
            <a:avLst/>
          </a:prstGeom>
          <a:noFill/>
        </p:spPr>
        <p:txBody>
          <a:bodyPr wrap="square" rtlCol="0">
            <a:spAutoFit/>
          </a:bodyPr>
          <a:lstStyle/>
          <a:p>
            <a:r>
              <a:rPr lang="en-US" sz="1400" dirty="0">
                <a:solidFill>
                  <a:srgbClr val="FFFF00"/>
                </a:solidFill>
              </a:rPr>
              <a:t>From Franklin et al. 2002 Forest Ecology and Management</a:t>
            </a:r>
          </a:p>
        </p:txBody>
      </p:sp>
      <p:sp>
        <p:nvSpPr>
          <p:cNvPr id="25" name="TextBox 24"/>
          <p:cNvSpPr txBox="1"/>
          <p:nvPr/>
        </p:nvSpPr>
        <p:spPr>
          <a:xfrm>
            <a:off x="8983087" y="2233601"/>
            <a:ext cx="1399710" cy="738664"/>
          </a:xfrm>
          <a:prstGeom prst="rect">
            <a:avLst/>
          </a:prstGeom>
          <a:solidFill>
            <a:schemeClr val="tx2">
              <a:lumMod val="50000"/>
            </a:schemeClr>
          </a:solidFill>
        </p:spPr>
        <p:txBody>
          <a:bodyPr wrap="square" rtlCol="0">
            <a:spAutoFit/>
          </a:bodyPr>
          <a:lstStyle/>
          <a:p>
            <a:r>
              <a:rPr lang="en-US" sz="1400" b="1" dirty="0">
                <a:solidFill>
                  <a:srgbClr val="FFFF00"/>
                </a:solidFill>
              </a:rPr>
              <a:t>Vertical and horizontal diversification </a:t>
            </a:r>
          </a:p>
        </p:txBody>
      </p:sp>
      <p:cxnSp>
        <p:nvCxnSpPr>
          <p:cNvPr id="41" name="Straight Connector 40"/>
          <p:cNvCxnSpPr/>
          <p:nvPr/>
        </p:nvCxnSpPr>
        <p:spPr>
          <a:xfrm flipV="1">
            <a:off x="1596354" y="3276600"/>
            <a:ext cx="8995447" cy="246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33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161" y="384665"/>
            <a:ext cx="9123840" cy="6196778"/>
          </a:xfrm>
          <a:prstGeom prst="rect">
            <a:avLst/>
          </a:prstGeom>
        </p:spPr>
      </p:pic>
    </p:spTree>
    <p:extLst>
      <p:ext uri="{BB962C8B-B14F-4D97-AF65-F5344CB8AC3E}">
        <p14:creationId xmlns:p14="http://schemas.microsoft.com/office/powerpoint/2010/main" val="1577440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535" y="0"/>
            <a:ext cx="8540832" cy="6858000"/>
          </a:xfrm>
          <a:prstGeom prst="rect">
            <a:avLst/>
          </a:prstGeom>
        </p:spPr>
      </p:pic>
    </p:spTree>
    <p:extLst>
      <p:ext uri="{BB962C8B-B14F-4D97-AF65-F5344CB8AC3E}">
        <p14:creationId xmlns:p14="http://schemas.microsoft.com/office/powerpoint/2010/main" val="1012921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4055" y="86916"/>
            <a:ext cx="6359237" cy="6771084"/>
          </a:xfrm>
          <a:prstGeom prst="rect">
            <a:avLst/>
          </a:prstGeom>
          <a:noFill/>
        </p:spPr>
        <p:txBody>
          <a:bodyPr wrap="square" rtlCol="0">
            <a:spAutoFit/>
          </a:bodyPr>
          <a:lstStyle/>
          <a:p>
            <a:r>
              <a:rPr lang="en-US" sz="2800" dirty="0" smtClean="0"/>
              <a:t>Let’s Recap:  What do we need for departure estimates?</a:t>
            </a:r>
          </a:p>
          <a:p>
            <a:endParaRPr lang="en-US" dirty="0" smtClean="0"/>
          </a:p>
          <a:p>
            <a:r>
              <a:rPr lang="en-US" sz="2400" dirty="0" smtClean="0"/>
              <a:t>Potential vegetation map, broad scale, to frame fire regimes</a:t>
            </a:r>
          </a:p>
          <a:p>
            <a:r>
              <a:rPr lang="en-US" sz="2400" dirty="0"/>
              <a:t> </a:t>
            </a:r>
            <a:r>
              <a:rPr lang="en-US" sz="2400" dirty="0" smtClean="0"/>
              <a:t>      </a:t>
            </a:r>
            <a:r>
              <a:rPr lang="en-US" sz="2400" i="1" dirty="0" smtClean="0"/>
              <a:t>Potential vegetation maps at broad scale</a:t>
            </a:r>
          </a:p>
          <a:p>
            <a:endParaRPr lang="en-US" sz="2400" i="1" dirty="0"/>
          </a:p>
          <a:p>
            <a:r>
              <a:rPr lang="en-US" sz="2400" dirty="0" smtClean="0"/>
              <a:t>Existing vegetation map, so we can classify it into seral stages</a:t>
            </a:r>
          </a:p>
          <a:p>
            <a:r>
              <a:rPr lang="en-US" sz="2400" dirty="0" smtClean="0"/>
              <a:t>       </a:t>
            </a:r>
            <a:r>
              <a:rPr lang="en-US" sz="2400" i="1" dirty="0" smtClean="0"/>
              <a:t>Gradient nearest neighbor layer, can be classified into seral stages</a:t>
            </a:r>
          </a:p>
          <a:p>
            <a:endParaRPr lang="en-US" sz="2400" i="1" dirty="0"/>
          </a:p>
          <a:p>
            <a:r>
              <a:rPr lang="en-US" sz="2400" dirty="0" smtClean="0"/>
              <a:t>Some kind of landscape delineation</a:t>
            </a:r>
          </a:p>
          <a:p>
            <a:r>
              <a:rPr lang="en-US" sz="2400" i="1" dirty="0"/>
              <a:t> </a:t>
            </a:r>
            <a:r>
              <a:rPr lang="en-US" sz="2400" i="1" dirty="0" smtClean="0"/>
              <a:t>       Use HUCs, size appropriate to the fire regime</a:t>
            </a:r>
          </a:p>
          <a:p>
            <a:endParaRPr lang="en-US" sz="2400" dirty="0"/>
          </a:p>
          <a:p>
            <a:r>
              <a:rPr lang="en-US" sz="2400" dirty="0" smtClean="0"/>
              <a:t>Estimate of historic (natural) range of variation—</a:t>
            </a:r>
          </a:p>
          <a:p>
            <a:r>
              <a:rPr lang="en-US" sz="2400" dirty="0"/>
              <a:t> </a:t>
            </a:r>
            <a:r>
              <a:rPr lang="en-US" sz="2400" dirty="0" smtClean="0"/>
              <a:t>    </a:t>
            </a:r>
            <a:r>
              <a:rPr lang="en-US" sz="2400" i="1" dirty="0" smtClean="0"/>
              <a:t>Reference Conditions, from state and transition models</a:t>
            </a:r>
            <a:endParaRPr lang="en-US" sz="2400" i="1" dirty="0"/>
          </a:p>
        </p:txBody>
      </p:sp>
    </p:spTree>
    <p:extLst>
      <p:ext uri="{BB962C8B-B14F-4D97-AF65-F5344CB8AC3E}">
        <p14:creationId xmlns:p14="http://schemas.microsoft.com/office/powerpoint/2010/main" val="1530584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 y="113665"/>
            <a:ext cx="10515600" cy="1325563"/>
          </a:xfrm>
        </p:spPr>
        <p:txBody>
          <a:bodyPr/>
          <a:lstStyle/>
          <a:p>
            <a:r>
              <a:rPr lang="en-US" dirty="0" smtClean="0">
                <a:solidFill>
                  <a:schemeClr val="bg1"/>
                </a:solidFill>
              </a:rPr>
              <a:t>“Show me how it all fits together”</a:t>
            </a:r>
            <a:endParaRPr lang="en-US" dirty="0">
              <a:solidFill>
                <a:schemeClr val="bg1"/>
              </a:solidFill>
            </a:endParaRPr>
          </a:p>
        </p:txBody>
      </p:sp>
    </p:spTree>
    <p:extLst>
      <p:ext uri="{BB962C8B-B14F-4D97-AF65-F5344CB8AC3E}">
        <p14:creationId xmlns:p14="http://schemas.microsoft.com/office/powerpoint/2010/main" val="4104892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1524000" y="1337310"/>
            <a:ext cx="9144000" cy="552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1213443" name="Group 3"/>
          <p:cNvGraphicFramePr>
            <a:graphicFrameLocks noGrp="1"/>
          </p:cNvGraphicFramePr>
          <p:nvPr>
            <p:extLst>
              <p:ext uri="{D42A27DB-BD31-4B8C-83A1-F6EECF244321}">
                <p14:modId xmlns:p14="http://schemas.microsoft.com/office/powerpoint/2010/main" val="3571115834"/>
              </p:ext>
            </p:extLst>
          </p:nvPr>
        </p:nvGraphicFramePr>
        <p:xfrm>
          <a:off x="2774261" y="1514833"/>
          <a:ext cx="6481659" cy="3709833"/>
        </p:xfrm>
        <a:graphic>
          <a:graphicData uri="http://schemas.openxmlformats.org/drawingml/2006/table">
            <a:tbl>
              <a:tblPr/>
              <a:tblGrid>
                <a:gridCol w="3054066"/>
                <a:gridCol w="1181048"/>
                <a:gridCol w="1093713"/>
                <a:gridCol w="1152832"/>
              </a:tblGrid>
              <a:tr h="0">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2100" b="1" i="0" u="none" strike="noStrike" cap="none" normalizeH="0" baseline="0" dirty="0" smtClean="0">
                          <a:ln>
                            <a:noFill/>
                          </a:ln>
                          <a:solidFill>
                            <a:srgbClr val="006600"/>
                          </a:solidFill>
                          <a:effectLst/>
                          <a:latin typeface="Albertus" pitchFamily="34" charset="0"/>
                        </a:rPr>
                        <a:t>Class</a:t>
                      </a:r>
                    </a:p>
                  </a:txBody>
                  <a:tcPr marL="68580" marR="68580" marT="68580" marB="6858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2100" b="1" i="0" u="none" strike="noStrike" cap="none" normalizeH="0" baseline="0" smtClean="0">
                          <a:ln>
                            <a:noFill/>
                          </a:ln>
                          <a:solidFill>
                            <a:srgbClr val="006600"/>
                          </a:solidFill>
                          <a:effectLst/>
                          <a:latin typeface="Albertus" pitchFamily="34" charset="0"/>
                        </a:rPr>
                        <a:t>Ref</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2100" b="1" i="0" u="none" strike="noStrike" cap="none" normalizeH="0" baseline="0" smtClean="0">
                          <a:ln>
                            <a:noFill/>
                          </a:ln>
                          <a:solidFill>
                            <a:srgbClr val="006600"/>
                          </a:solidFill>
                          <a:effectLst/>
                          <a:latin typeface="Albertus" pitchFamily="34" charset="0"/>
                        </a:rPr>
                        <a:t>Cur</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2100" b="1" i="0" u="none" strike="noStrike" cap="none" normalizeH="0" baseline="0" smtClean="0">
                          <a:ln>
                            <a:noFill/>
                          </a:ln>
                          <a:solidFill>
                            <a:srgbClr val="006600"/>
                          </a:solidFill>
                          <a:effectLst/>
                          <a:latin typeface="Albertus" pitchFamily="34" charset="0"/>
                        </a:rPr>
                        <a:t>Sim</a:t>
                      </a:r>
                    </a:p>
                  </a:txBody>
                  <a:tcPr marL="68580" marR="68580" marT="68580" marB="6858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437418">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1" i="0" u="none" strike="noStrike" cap="none" normalizeH="0" baseline="0" smtClean="0">
                          <a:ln>
                            <a:noFill/>
                          </a:ln>
                          <a:solidFill>
                            <a:schemeClr val="tx1"/>
                          </a:solidFill>
                          <a:effectLst/>
                          <a:latin typeface="Arial" charset="0"/>
                        </a:rPr>
                        <a:t>Early Seral</a:t>
                      </a:r>
                    </a:p>
                  </a:txBody>
                  <a:tcPr marL="68580" marR="68580" marT="68580" marB="6858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15</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0</a:t>
                      </a:r>
                    </a:p>
                  </a:txBody>
                  <a:tcPr marL="68580" marR="68580" marT="68580" marB="6858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484333">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1" i="0" u="none" strike="noStrike" cap="none" normalizeH="0" baseline="0" smtClean="0">
                          <a:ln>
                            <a:noFill/>
                          </a:ln>
                          <a:solidFill>
                            <a:schemeClr val="tx1"/>
                          </a:solidFill>
                          <a:effectLst/>
                          <a:latin typeface="Arial" charset="0"/>
                        </a:rPr>
                        <a:t>Mid Closed</a:t>
                      </a:r>
                    </a:p>
                  </a:txBody>
                  <a:tcPr marL="68580" marR="68580" marT="68580" marB="6858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10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45</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10</a:t>
                      </a:r>
                    </a:p>
                  </a:txBody>
                  <a:tcPr marL="68580" marR="68580" marT="68580" marB="6858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596101">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1" i="0" u="none" strike="noStrike" cap="none" normalizeH="0" baseline="0" smtClean="0">
                          <a:ln>
                            <a:noFill/>
                          </a:ln>
                          <a:solidFill>
                            <a:schemeClr val="tx1"/>
                          </a:solidFill>
                          <a:effectLst/>
                          <a:latin typeface="Arial" charset="0"/>
                        </a:rPr>
                        <a:t>Mid Open</a:t>
                      </a:r>
                    </a:p>
                  </a:txBody>
                  <a:tcPr marL="68580" marR="68580" marT="68580" marB="6858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25</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0</a:t>
                      </a:r>
                    </a:p>
                  </a:txBody>
                  <a:tcPr marL="68580" marR="68580" marT="68580" marB="6858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436037">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1" i="0" u="none" strike="noStrike" cap="none" normalizeH="0" baseline="0" dirty="0" smtClean="0">
                          <a:ln>
                            <a:noFill/>
                          </a:ln>
                          <a:solidFill>
                            <a:schemeClr val="tx1"/>
                          </a:solidFill>
                          <a:effectLst/>
                          <a:latin typeface="Arial" charset="0"/>
                        </a:rPr>
                        <a:t>Late Open</a:t>
                      </a:r>
                    </a:p>
                  </a:txBody>
                  <a:tcPr marL="68580" marR="68580" marT="68580" marB="6858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40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dirty="0" smtClean="0">
                          <a:ln>
                            <a:noFill/>
                          </a:ln>
                          <a:solidFill>
                            <a:schemeClr val="tx1"/>
                          </a:solidFill>
                          <a:effectLst/>
                          <a:latin typeface="Arial" charset="0"/>
                        </a:rPr>
                        <a:t>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0</a:t>
                      </a:r>
                    </a:p>
                  </a:txBody>
                  <a:tcPr marL="68580" marR="68580" marT="68580" marB="6858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437418">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1" i="0" u="none" strike="noStrike" cap="none" normalizeH="0" baseline="0" smtClean="0">
                          <a:ln>
                            <a:noFill/>
                          </a:ln>
                          <a:solidFill>
                            <a:schemeClr val="tx1"/>
                          </a:solidFill>
                          <a:effectLst/>
                          <a:latin typeface="Arial" charset="0"/>
                        </a:rPr>
                        <a:t>Late Closed</a:t>
                      </a:r>
                    </a:p>
                  </a:txBody>
                  <a:tcPr marL="68580" marR="68580" marT="68580" marB="6858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10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dirty="0" smtClean="0">
                          <a:ln>
                            <a:noFill/>
                          </a:ln>
                          <a:solidFill>
                            <a:schemeClr val="tx1"/>
                          </a:solidFill>
                          <a:effectLst/>
                          <a:latin typeface="Arial" charset="0"/>
                        </a:rPr>
                        <a:t>15</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10</a:t>
                      </a:r>
                    </a:p>
                  </a:txBody>
                  <a:tcPr marL="68580" marR="68580" marT="68580" marB="6858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437418">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1" i="0" u="none" strike="noStrike" cap="none" normalizeH="0" baseline="0" smtClean="0">
                          <a:ln>
                            <a:noFill/>
                          </a:ln>
                          <a:solidFill>
                            <a:schemeClr val="tx1"/>
                          </a:solidFill>
                          <a:effectLst/>
                          <a:latin typeface="Arial" charset="0"/>
                        </a:rPr>
                        <a:t>Uncharacteristic</a:t>
                      </a:r>
                    </a:p>
                  </a:txBody>
                  <a:tcPr marL="68580" marR="68580" marT="68580" marB="6858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1" i="0" u="none" strike="noStrike" cap="none" normalizeH="0" baseline="0" smtClean="0">
                          <a:ln>
                            <a:noFill/>
                          </a:ln>
                          <a:solidFill>
                            <a:srgbClr val="FF3300"/>
                          </a:solidFill>
                          <a:effectLst/>
                          <a:latin typeface="Arial" charset="0"/>
                        </a:rPr>
                        <a:t>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0" i="0" u="none" strike="noStrike" cap="none" normalizeH="0" baseline="0" smtClean="0">
                          <a:ln>
                            <a:noFill/>
                          </a:ln>
                          <a:solidFill>
                            <a:schemeClr val="tx1"/>
                          </a:solidFill>
                          <a:effectLst/>
                          <a:latin typeface="Arial" charset="0"/>
                        </a:rPr>
                        <a:t>40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400" b="1" i="0" u="none" strike="noStrike" cap="none" normalizeH="0" baseline="0" smtClean="0">
                          <a:ln>
                            <a:noFill/>
                          </a:ln>
                          <a:solidFill>
                            <a:srgbClr val="FF3300"/>
                          </a:solidFill>
                          <a:effectLst/>
                          <a:latin typeface="Arial" charset="0"/>
                        </a:rPr>
                        <a:t>0</a:t>
                      </a:r>
                    </a:p>
                  </a:txBody>
                  <a:tcPr marL="68580" marR="68580" marT="68580" marB="6858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471914">
                <a:tc>
                  <a:txBody>
                    <a:bodyPr/>
                    <a:lstStyle/>
                    <a:p>
                      <a:pPr marL="0" marR="0" lvl="0" indent="0" algn="l" defTabSz="914400" rtl="0" eaLnBrk="1" fontAlgn="base" latinLnBrk="0" hangingPunct="1">
                        <a:lnSpc>
                          <a:spcPct val="85000"/>
                        </a:lnSpc>
                        <a:spcBef>
                          <a:spcPct val="35000"/>
                        </a:spcBef>
                        <a:spcAft>
                          <a:spcPct val="0"/>
                        </a:spcAft>
                        <a:buClr>
                          <a:srgbClr val="008080"/>
                        </a:buClr>
                        <a:buSzPct val="125000"/>
                        <a:buFontTx/>
                        <a:buNone/>
                        <a:tabLst/>
                      </a:pPr>
                      <a:r>
                        <a:rPr kumimoji="0" lang="en-US" sz="1800" b="1" i="0" u="none" strike="noStrike" cap="none" normalizeH="0" baseline="0" dirty="0" smtClean="0">
                          <a:ln>
                            <a:noFill/>
                          </a:ln>
                          <a:solidFill>
                            <a:schemeClr val="tx1"/>
                          </a:solidFill>
                          <a:effectLst/>
                          <a:latin typeface="Arial" charset="0"/>
                        </a:rPr>
                        <a:t>Sum</a:t>
                      </a:r>
                    </a:p>
                  </a:txBody>
                  <a:tcPr marL="68580" marR="68580" marT="68580" marB="6858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800" b="1" i="0" u="none" strike="noStrike" cap="none" normalizeH="0" baseline="0" smtClean="0">
                          <a:ln>
                            <a:noFill/>
                          </a:ln>
                          <a:solidFill>
                            <a:schemeClr val="tx1"/>
                          </a:solidFill>
                          <a:effectLst/>
                          <a:latin typeface="Arial" charset="0"/>
                        </a:rPr>
                        <a:t>100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800" b="1" i="0" u="none" strike="noStrike" cap="none" normalizeH="0" baseline="0" smtClean="0">
                          <a:ln>
                            <a:noFill/>
                          </a:ln>
                          <a:solidFill>
                            <a:schemeClr val="tx1"/>
                          </a:solidFill>
                          <a:effectLst/>
                          <a:latin typeface="Arial" charset="0"/>
                        </a:rPr>
                        <a:t>100</a:t>
                      </a:r>
                    </a:p>
                  </a:txBody>
                  <a:tcPr marL="68580" marR="68580" marT="68580" marB="6858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p>
                      <a:pPr marL="0" marR="0" lvl="0" indent="0" algn="r" defTabSz="914400" rtl="0" eaLnBrk="1" fontAlgn="base" latinLnBrk="0" hangingPunct="1">
                        <a:lnSpc>
                          <a:spcPct val="85000"/>
                        </a:lnSpc>
                        <a:spcBef>
                          <a:spcPct val="35000"/>
                        </a:spcBef>
                        <a:spcAft>
                          <a:spcPct val="0"/>
                        </a:spcAft>
                        <a:buClr>
                          <a:srgbClr val="008080"/>
                        </a:buClr>
                        <a:buSzPct val="125000"/>
                        <a:buFontTx/>
                        <a:buNone/>
                        <a:tabLst/>
                      </a:pPr>
                      <a:r>
                        <a:rPr kumimoji="0" lang="en-US" sz="1800" b="1" i="0" u="none" strike="noStrike" cap="none" normalizeH="0" baseline="0" dirty="0" smtClean="0">
                          <a:ln>
                            <a:noFill/>
                          </a:ln>
                          <a:solidFill>
                            <a:schemeClr val="tx1"/>
                          </a:solidFill>
                          <a:effectLst/>
                          <a:latin typeface="Arial" charset="0"/>
                        </a:rPr>
                        <a:t>20</a:t>
                      </a:r>
                    </a:p>
                  </a:txBody>
                  <a:tcPr marL="68580" marR="68580" marT="68580" marB="6858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bl>
          </a:graphicData>
        </a:graphic>
      </p:graphicFrame>
      <p:sp>
        <p:nvSpPr>
          <p:cNvPr id="1213490" name="Text Box 50"/>
          <p:cNvSpPr txBox="1">
            <a:spLocks noChangeArrowheads="1"/>
          </p:cNvSpPr>
          <p:nvPr/>
        </p:nvSpPr>
        <p:spPr bwMode="auto">
          <a:xfrm>
            <a:off x="2955236" y="4657726"/>
            <a:ext cx="6300684" cy="60939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80000"/>
              </a:lnSpc>
              <a:spcBef>
                <a:spcPct val="0"/>
              </a:spcBef>
              <a:spcAft>
                <a:spcPct val="0"/>
              </a:spcAft>
            </a:pPr>
            <a:r>
              <a:rPr lang="en-US" altLang="en-US" sz="2100" b="1" dirty="0">
                <a:solidFill>
                  <a:srgbClr val="FFFFFF"/>
                </a:solidFill>
              </a:rPr>
              <a:t>Departure = 100 – 20 = 80; Veg-Fuel CC = 3</a:t>
            </a:r>
          </a:p>
          <a:p>
            <a:pPr algn="ctr" eaLnBrk="1" fontAlgn="base" hangingPunct="1">
              <a:lnSpc>
                <a:spcPct val="80000"/>
              </a:lnSpc>
              <a:spcBef>
                <a:spcPct val="0"/>
              </a:spcBef>
              <a:spcAft>
                <a:spcPct val="0"/>
              </a:spcAft>
            </a:pPr>
            <a:r>
              <a:rPr lang="en-US" altLang="en-US" sz="2100" b="1" dirty="0">
                <a:solidFill>
                  <a:srgbClr val="FFFFFF"/>
                </a:solidFill>
              </a:rPr>
              <a:t>(CC1 – 0-33; CC2 – 34-66; CC3 – 67-100)</a:t>
            </a:r>
          </a:p>
        </p:txBody>
      </p:sp>
      <p:sp>
        <p:nvSpPr>
          <p:cNvPr id="1213491" name="Line 51"/>
          <p:cNvSpPr>
            <a:spLocks noChangeShapeType="1"/>
          </p:cNvSpPr>
          <p:nvPr/>
        </p:nvSpPr>
        <p:spPr bwMode="auto">
          <a:xfrm rot="10800000" flipV="1">
            <a:off x="5987656" y="4144567"/>
            <a:ext cx="2383631" cy="513159"/>
          </a:xfrm>
          <a:prstGeom prst="line">
            <a:avLst/>
          </a:prstGeom>
          <a:noFill/>
          <a:ln w="63500">
            <a:solidFill>
              <a:srgbClr val="FFFF99"/>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2400">
              <a:solidFill>
                <a:srgbClr val="000000"/>
              </a:solidFill>
            </a:endParaRPr>
          </a:p>
        </p:txBody>
      </p:sp>
      <p:sp>
        <p:nvSpPr>
          <p:cNvPr id="28724" name="Text Box 52"/>
          <p:cNvSpPr txBox="1">
            <a:spLocks noChangeArrowheads="1"/>
          </p:cNvSpPr>
          <p:nvPr/>
        </p:nvSpPr>
        <p:spPr bwMode="auto">
          <a:xfrm>
            <a:off x="1848679" y="5812767"/>
            <a:ext cx="8494642" cy="781752"/>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fontAlgn="base">
              <a:lnSpc>
                <a:spcPct val="80000"/>
              </a:lnSpc>
              <a:spcBef>
                <a:spcPct val="0"/>
              </a:spcBef>
              <a:spcAft>
                <a:spcPct val="0"/>
              </a:spcAft>
            </a:pPr>
            <a:r>
              <a:rPr lang="en-US" altLang="en-US" sz="2800" b="1" dirty="0">
                <a:solidFill>
                  <a:srgbClr val="FFFFFF"/>
                </a:solidFill>
              </a:rPr>
              <a:t>Ponderosa Pine – Douglas-fir</a:t>
            </a:r>
          </a:p>
          <a:p>
            <a:pPr fontAlgn="base">
              <a:lnSpc>
                <a:spcPct val="80000"/>
              </a:lnSpc>
              <a:spcBef>
                <a:spcPct val="0"/>
              </a:spcBef>
              <a:spcAft>
                <a:spcPct val="0"/>
              </a:spcAft>
            </a:pPr>
            <a:r>
              <a:rPr lang="en-US" altLang="en-US" sz="2800" b="1" dirty="0">
                <a:solidFill>
                  <a:srgbClr val="FFFFFF"/>
                </a:solidFill>
              </a:rPr>
              <a:t>Fire Regime Group I – Frequent Surface &amp; Mixed</a:t>
            </a:r>
          </a:p>
        </p:txBody>
      </p:sp>
      <p:sp>
        <p:nvSpPr>
          <p:cNvPr id="2" name="TextBox 1"/>
          <p:cNvSpPr txBox="1"/>
          <p:nvPr/>
        </p:nvSpPr>
        <p:spPr>
          <a:xfrm>
            <a:off x="1524000" y="434340"/>
            <a:ext cx="9144000" cy="584775"/>
          </a:xfrm>
          <a:prstGeom prst="rect">
            <a:avLst/>
          </a:prstGeom>
          <a:noFill/>
        </p:spPr>
        <p:txBody>
          <a:bodyPr wrap="square" rtlCol="0">
            <a:spAutoFit/>
          </a:bodyPr>
          <a:lstStyle/>
          <a:p>
            <a:r>
              <a:rPr lang="en-US" sz="3200" b="1" dirty="0" smtClean="0"/>
              <a:t>Fire Regime Condition Class (FRCC)/LANDFIRE</a:t>
            </a:r>
            <a:endParaRPr lang="en-US" sz="3200" b="1" dirty="0"/>
          </a:p>
        </p:txBody>
      </p:sp>
    </p:spTree>
    <p:extLst>
      <p:ext uri="{BB962C8B-B14F-4D97-AF65-F5344CB8AC3E}">
        <p14:creationId xmlns:p14="http://schemas.microsoft.com/office/powerpoint/2010/main" val="1065333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13443"/>
                                        </p:tgtEl>
                                        <p:attrNameLst>
                                          <p:attrName>style.visibility</p:attrName>
                                        </p:attrNameLst>
                                      </p:cBhvr>
                                      <p:to>
                                        <p:strVal val="visible"/>
                                      </p:to>
                                    </p:set>
                                    <p:animEffect transition="in" filter="blinds(horizontal)">
                                      <p:cBhvr>
                                        <p:cTn id="7" dur="500"/>
                                        <p:tgtEl>
                                          <p:spTgt spid="1213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13491"/>
                                        </p:tgtEl>
                                        <p:attrNameLst>
                                          <p:attrName>style.visibility</p:attrName>
                                        </p:attrNameLst>
                                      </p:cBhvr>
                                      <p:to>
                                        <p:strVal val="visible"/>
                                      </p:to>
                                    </p:set>
                                    <p:animEffect transition="in" filter="blinds(horizontal)">
                                      <p:cBhvr>
                                        <p:cTn id="12" dur="500"/>
                                        <p:tgtEl>
                                          <p:spTgt spid="121349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13490"/>
                                        </p:tgtEl>
                                        <p:attrNameLst>
                                          <p:attrName>style.visibility</p:attrName>
                                        </p:attrNameLst>
                                      </p:cBhvr>
                                      <p:to>
                                        <p:strVal val="visible"/>
                                      </p:to>
                                    </p:set>
                                    <p:animEffect transition="in" filter="blinds(horizontal)">
                                      <p:cBhvr>
                                        <p:cTn id="15" dur="500"/>
                                        <p:tgtEl>
                                          <p:spTgt spid="121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490" grpId="0"/>
      <p:bldP spid="121349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692686958"/>
              </p:ext>
            </p:extLst>
          </p:nvPr>
        </p:nvGraphicFramePr>
        <p:xfrm>
          <a:off x="1413164" y="207819"/>
          <a:ext cx="9279081" cy="6333294"/>
        </p:xfrm>
        <a:graphic>
          <a:graphicData uri="http://schemas.openxmlformats.org/presentationml/2006/ole">
            <mc:AlternateContent xmlns:mc="http://schemas.openxmlformats.org/markup-compatibility/2006">
              <mc:Choice xmlns:v="urn:schemas-microsoft-com:vml" Requires="v">
                <p:oleObj spid="_x0000_s22552" name="Acrobat Document" r:id="rId3" imgW="7543800" imgH="5829300" progId="AcroExch.Document.DC">
                  <p:embed/>
                </p:oleObj>
              </mc:Choice>
              <mc:Fallback>
                <p:oleObj name="Acrobat Document" r:id="rId3" imgW="7543800" imgH="5829300" progId="AcroExch.Document.DC">
                  <p:embed/>
                  <p:pic>
                    <p:nvPicPr>
                      <p:cNvPr id="0" name=""/>
                      <p:cNvPicPr/>
                      <p:nvPr/>
                    </p:nvPicPr>
                    <p:blipFill>
                      <a:blip r:embed="rId4"/>
                      <a:stretch>
                        <a:fillRect/>
                      </a:stretch>
                    </p:blipFill>
                    <p:spPr>
                      <a:xfrm>
                        <a:off x="1413164" y="207819"/>
                        <a:ext cx="9279081" cy="6333294"/>
                      </a:xfrm>
                      <a:prstGeom prst="rect">
                        <a:avLst/>
                      </a:prstGeom>
                    </p:spPr>
                  </p:pic>
                </p:oleObj>
              </mc:Fallback>
            </mc:AlternateContent>
          </a:graphicData>
        </a:graphic>
      </p:graphicFrame>
    </p:spTree>
    <p:extLst>
      <p:ext uri="{BB962C8B-B14F-4D97-AF65-F5344CB8AC3E}">
        <p14:creationId xmlns:p14="http://schemas.microsoft.com/office/powerpoint/2010/main" val="2059247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830" y="0"/>
            <a:ext cx="5288043" cy="6991236"/>
          </a:xfrm>
          <a:prstGeom prst="rect">
            <a:avLst/>
          </a:prstGeom>
        </p:spPr>
      </p:pic>
      <p:sp>
        <p:nvSpPr>
          <p:cNvPr id="3" name="TextBox 2"/>
          <p:cNvSpPr txBox="1"/>
          <p:nvPr/>
        </p:nvSpPr>
        <p:spPr>
          <a:xfrm>
            <a:off x="1661786" y="250522"/>
            <a:ext cx="3457184" cy="5632311"/>
          </a:xfrm>
          <a:prstGeom prst="rect">
            <a:avLst/>
          </a:prstGeom>
          <a:noFill/>
        </p:spPr>
        <p:txBody>
          <a:bodyPr wrap="square" rtlCol="0">
            <a:spAutoFit/>
          </a:bodyPr>
          <a:lstStyle/>
          <a:p>
            <a:pPr defTabSz="457200"/>
            <a:r>
              <a:rPr lang="en-US" sz="4000" dirty="0">
                <a:solidFill>
                  <a:prstClr val="black"/>
                </a:solidFill>
              </a:rPr>
              <a:t>2013 Assessment at Request of </a:t>
            </a:r>
          </a:p>
          <a:p>
            <a:pPr defTabSz="457200"/>
            <a:r>
              <a:rPr lang="en-US" sz="4000" dirty="0">
                <a:solidFill>
                  <a:prstClr val="black"/>
                </a:solidFill>
              </a:rPr>
              <a:t>Regional Forester</a:t>
            </a:r>
          </a:p>
          <a:p>
            <a:pPr defTabSz="457200"/>
            <a:endParaRPr lang="en-US" sz="4000" dirty="0">
              <a:solidFill>
                <a:prstClr val="black"/>
              </a:solidFill>
            </a:endParaRPr>
          </a:p>
          <a:p>
            <a:pPr defTabSz="457200"/>
            <a:r>
              <a:rPr lang="en-US" sz="4000" dirty="0">
                <a:solidFill>
                  <a:prstClr val="black"/>
                </a:solidFill>
              </a:rPr>
              <a:t>Used to help justify Eastside restoration</a:t>
            </a:r>
          </a:p>
        </p:txBody>
      </p:sp>
    </p:spTree>
    <p:extLst>
      <p:ext uri="{BB962C8B-B14F-4D97-AF65-F5344CB8AC3E}">
        <p14:creationId xmlns:p14="http://schemas.microsoft.com/office/powerpoint/2010/main" val="2378039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4" y="152403"/>
            <a:ext cx="4267201" cy="31690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907" y="152403"/>
            <a:ext cx="4218297" cy="31690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6180" y="3505203"/>
            <a:ext cx="4303423" cy="31690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30857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73" y="183078"/>
            <a:ext cx="5638800" cy="684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4773" y="183078"/>
            <a:ext cx="5722222" cy="688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080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86921"/>
            <a:ext cx="4614158" cy="59406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036" y="510961"/>
            <a:ext cx="4627964" cy="5978740"/>
          </a:xfrm>
          <a:prstGeom prst="rect">
            <a:avLst/>
          </a:prstGeom>
        </p:spPr>
      </p:pic>
    </p:spTree>
    <p:extLst>
      <p:ext uri="{BB962C8B-B14F-4D97-AF65-F5344CB8AC3E}">
        <p14:creationId xmlns:p14="http://schemas.microsoft.com/office/powerpoint/2010/main" val="2987144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656522" y="538860"/>
          <a:ext cx="4147930" cy="5368557"/>
        </p:xfrm>
        <a:graphic>
          <a:graphicData uri="http://schemas.openxmlformats.org/presentationml/2006/ole">
            <mc:AlternateContent xmlns:mc="http://schemas.openxmlformats.org/markup-compatibility/2006">
              <mc:Choice xmlns:v="urn:schemas-microsoft-com:vml" Requires="v">
                <p:oleObj spid="_x0000_s25622" name="Acrobat Document" r:id="rId3" imgW="5829101" imgH="7543800" progId="AcroExch.Document.DC">
                  <p:embed/>
                </p:oleObj>
              </mc:Choice>
              <mc:Fallback>
                <p:oleObj name="Acrobat Document" r:id="rId3" imgW="5829101" imgH="7543800" progId="AcroExch.Document.DC">
                  <p:embed/>
                  <p:pic>
                    <p:nvPicPr>
                      <p:cNvPr id="0" name=""/>
                      <p:cNvPicPr/>
                      <p:nvPr/>
                    </p:nvPicPr>
                    <p:blipFill>
                      <a:blip r:embed="rId4"/>
                      <a:stretch>
                        <a:fillRect/>
                      </a:stretch>
                    </p:blipFill>
                    <p:spPr>
                      <a:xfrm>
                        <a:off x="1656522" y="538860"/>
                        <a:ext cx="4147930" cy="5368557"/>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6174675" y="538860"/>
          <a:ext cx="4147930" cy="5368557"/>
        </p:xfrm>
        <a:graphic>
          <a:graphicData uri="http://schemas.openxmlformats.org/presentationml/2006/ole">
            <mc:AlternateContent xmlns:mc="http://schemas.openxmlformats.org/markup-compatibility/2006">
              <mc:Choice xmlns:v="urn:schemas-microsoft-com:vml" Requires="v">
                <p:oleObj spid="_x0000_s25623" name="Acrobat Document" r:id="rId5" imgW="5829101" imgH="7543800" progId="AcroExch.Document.DC">
                  <p:embed/>
                </p:oleObj>
              </mc:Choice>
              <mc:Fallback>
                <p:oleObj name="Acrobat Document" r:id="rId5" imgW="5829101" imgH="7543800" progId="AcroExch.Document.DC">
                  <p:embed/>
                  <p:pic>
                    <p:nvPicPr>
                      <p:cNvPr id="0" name=""/>
                      <p:cNvPicPr/>
                      <p:nvPr/>
                    </p:nvPicPr>
                    <p:blipFill>
                      <a:blip r:embed="rId6"/>
                      <a:stretch>
                        <a:fillRect/>
                      </a:stretch>
                    </p:blipFill>
                    <p:spPr>
                      <a:xfrm>
                        <a:off x="6174675" y="538860"/>
                        <a:ext cx="4147930" cy="5368557"/>
                      </a:xfrm>
                      <a:prstGeom prst="rect">
                        <a:avLst/>
                      </a:prstGeom>
                    </p:spPr>
                  </p:pic>
                </p:oleObj>
              </mc:Fallback>
            </mc:AlternateContent>
          </a:graphicData>
        </a:graphic>
      </p:graphicFrame>
    </p:spTree>
    <p:extLst>
      <p:ext uri="{BB962C8B-B14F-4D97-AF65-F5344CB8AC3E}">
        <p14:creationId xmlns:p14="http://schemas.microsoft.com/office/powerpoint/2010/main" val="990940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47848" y="1059873"/>
            <a:ext cx="9777846" cy="5047536"/>
          </a:xfrm>
          <a:prstGeom prst="rect">
            <a:avLst/>
          </a:prstGeom>
          <a:noFill/>
        </p:spPr>
        <p:txBody>
          <a:bodyPr wrap="square" rtlCol="0">
            <a:spAutoFit/>
          </a:bodyPr>
          <a:lstStyle/>
          <a:p>
            <a:r>
              <a:rPr lang="en-US" sz="4000" dirty="0" smtClean="0"/>
              <a:t>Summary– Use of departure estimates as a planning tool</a:t>
            </a:r>
          </a:p>
          <a:p>
            <a:endParaRPr lang="en-US" dirty="0"/>
          </a:p>
          <a:p>
            <a:pPr marL="285750" indent="-285750">
              <a:buFont typeface="Arial" panose="020B0604020202020204" pitchFamily="34" charset="0"/>
              <a:buChar char="•"/>
            </a:pPr>
            <a:r>
              <a:rPr lang="en-US" sz="2800" b="1" dirty="0" smtClean="0"/>
              <a:t>Can identify acres in need of treatment or succession by HUC 5, by PNV type, by seral stage, and the order of treatment</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smtClean="0"/>
              <a:t>Can use to set restoration priorities– identify and defend the why here why now</a:t>
            </a:r>
          </a:p>
          <a:p>
            <a:endParaRPr lang="en-US" sz="2800" b="1" dirty="0" smtClean="0"/>
          </a:p>
          <a:p>
            <a:pPr marL="285750" indent="-285750">
              <a:buFont typeface="Arial" panose="020B0604020202020204" pitchFamily="34" charset="0"/>
              <a:buChar char="•"/>
            </a:pPr>
            <a:r>
              <a:rPr lang="en-US" sz="2800" b="1" dirty="0" smtClean="0"/>
              <a:t>Integrated landscape concept– coarse filter– if the landscape is functioning its parts are functioning</a:t>
            </a:r>
            <a:endParaRPr lang="en-US" sz="2800" b="1" dirty="0"/>
          </a:p>
        </p:txBody>
      </p:sp>
    </p:spTree>
    <p:extLst>
      <p:ext uri="{BB962C8B-B14F-4D97-AF65-F5344CB8AC3E}">
        <p14:creationId xmlns:p14="http://schemas.microsoft.com/office/powerpoint/2010/main" val="1107262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10000" b="-10000"/>
          </a:stretch>
        </a:blipFill>
        <a:effectLst/>
      </p:bgPr>
    </p:bg>
    <p:spTree>
      <p:nvGrpSpPr>
        <p:cNvPr id="1" name=""/>
        <p:cNvGrpSpPr/>
        <p:nvPr/>
      </p:nvGrpSpPr>
      <p:grpSpPr>
        <a:xfrm>
          <a:off x="0" y="0"/>
          <a:ext cx="0" cy="0"/>
          <a:chOff x="0" y="0"/>
          <a:chExt cx="0" cy="0"/>
        </a:xfrm>
      </p:grpSpPr>
      <p:sp>
        <p:nvSpPr>
          <p:cNvPr id="2" name="TextBox 1"/>
          <p:cNvSpPr txBox="1"/>
          <p:nvPr/>
        </p:nvSpPr>
        <p:spPr>
          <a:xfrm>
            <a:off x="872836" y="633845"/>
            <a:ext cx="8624455" cy="461665"/>
          </a:xfrm>
          <a:prstGeom prst="rect">
            <a:avLst/>
          </a:prstGeom>
          <a:noFill/>
        </p:spPr>
        <p:txBody>
          <a:bodyPr wrap="square" rtlCol="0">
            <a:spAutoFit/>
          </a:bodyPr>
          <a:lstStyle/>
          <a:p>
            <a:r>
              <a:rPr lang="en-US" sz="2400" b="1" dirty="0" smtClean="0"/>
              <a:t>Guiding principles   (Trammell et al. 2018)</a:t>
            </a:r>
            <a:endParaRPr lang="en-US" sz="2400" b="1" dirty="0"/>
          </a:p>
        </p:txBody>
      </p:sp>
      <p:sp>
        <p:nvSpPr>
          <p:cNvPr id="3" name="TextBox 2"/>
          <p:cNvSpPr txBox="1"/>
          <p:nvPr/>
        </p:nvSpPr>
        <p:spPr>
          <a:xfrm>
            <a:off x="1059873" y="1392382"/>
            <a:ext cx="7117772" cy="5386090"/>
          </a:xfrm>
          <a:prstGeom prst="rect">
            <a:avLst/>
          </a:prstGeom>
          <a:noFill/>
        </p:spPr>
        <p:txBody>
          <a:bodyPr wrap="square" rtlCol="0">
            <a:spAutoFit/>
          </a:bodyPr>
          <a:lstStyle/>
          <a:p>
            <a:pPr marL="342900" indent="-342900">
              <a:buAutoNum type="arabicPeriod"/>
            </a:pPr>
            <a:r>
              <a:rPr lang="en-US" sz="3600" b="1" dirty="0" smtClean="0"/>
              <a:t>Use landscape sustainability as an overarching goal</a:t>
            </a:r>
          </a:p>
          <a:p>
            <a:pPr marL="342900" indent="-342900">
              <a:buAutoNum type="arabicPeriod"/>
            </a:pPr>
            <a:endParaRPr lang="en-US" sz="3600" b="1" dirty="0"/>
          </a:p>
          <a:p>
            <a:pPr marL="342900" indent="-342900">
              <a:buAutoNum type="arabicPeriod"/>
            </a:pPr>
            <a:r>
              <a:rPr lang="en-US" sz="3600" b="1" dirty="0" smtClean="0"/>
              <a:t>Use a broad ecosystem services framework</a:t>
            </a:r>
          </a:p>
          <a:p>
            <a:pPr marL="342900" indent="-342900">
              <a:buAutoNum type="arabicPeriod"/>
            </a:pPr>
            <a:endParaRPr lang="en-US" sz="3600" b="1" dirty="0"/>
          </a:p>
          <a:p>
            <a:pPr marL="342900" indent="-342900">
              <a:buAutoNum type="arabicPeriod"/>
            </a:pPr>
            <a:r>
              <a:rPr lang="en-US" sz="3600" b="1" dirty="0" smtClean="0"/>
              <a:t>Explore landscape history more comprehensively</a:t>
            </a:r>
          </a:p>
          <a:p>
            <a:pPr marL="342900" indent="-342900">
              <a:buAutoNum type="arabicPeriod"/>
            </a:pPr>
            <a:endParaRPr lang="en-US" sz="2800" b="1" dirty="0"/>
          </a:p>
          <a:p>
            <a:endParaRPr lang="en-US" sz="2800" b="1" dirty="0"/>
          </a:p>
        </p:txBody>
      </p:sp>
    </p:spTree>
    <p:extLst>
      <p:ext uri="{BB962C8B-B14F-4D97-AF65-F5344CB8AC3E}">
        <p14:creationId xmlns:p14="http://schemas.microsoft.com/office/powerpoint/2010/main" val="1897186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872836" y="633845"/>
            <a:ext cx="8624455" cy="461665"/>
          </a:xfrm>
          <a:prstGeom prst="rect">
            <a:avLst/>
          </a:prstGeom>
          <a:noFill/>
        </p:spPr>
        <p:txBody>
          <a:bodyPr wrap="square" rtlCol="0">
            <a:spAutoFit/>
          </a:bodyPr>
          <a:lstStyle/>
          <a:p>
            <a:r>
              <a:rPr lang="en-US" sz="2400" b="1" dirty="0" smtClean="0"/>
              <a:t>Guiding principles   (Trammell et al. 2018)</a:t>
            </a:r>
            <a:endParaRPr lang="en-US" sz="2400" b="1" dirty="0"/>
          </a:p>
        </p:txBody>
      </p:sp>
      <p:sp>
        <p:nvSpPr>
          <p:cNvPr id="3" name="TextBox 2"/>
          <p:cNvSpPr txBox="1"/>
          <p:nvPr/>
        </p:nvSpPr>
        <p:spPr>
          <a:xfrm>
            <a:off x="1059873" y="1392382"/>
            <a:ext cx="7117772" cy="3539430"/>
          </a:xfrm>
          <a:prstGeom prst="rect">
            <a:avLst/>
          </a:prstGeom>
          <a:noFill/>
        </p:spPr>
        <p:txBody>
          <a:bodyPr wrap="square" rtlCol="0">
            <a:spAutoFit/>
          </a:bodyPr>
          <a:lstStyle/>
          <a:p>
            <a:pPr lvl="1"/>
            <a:r>
              <a:rPr lang="en-US" sz="2800" b="1" dirty="0" smtClean="0"/>
              <a:t>4. </a:t>
            </a:r>
            <a:r>
              <a:rPr lang="en-US" sz="3200" b="1" dirty="0" smtClean="0"/>
              <a:t>Consider climate change effects</a:t>
            </a:r>
          </a:p>
          <a:p>
            <a:pPr marL="342900" indent="-342900">
              <a:buAutoNum type="arabicPeriod"/>
            </a:pPr>
            <a:endParaRPr lang="en-US" sz="3200" b="1" dirty="0"/>
          </a:p>
          <a:p>
            <a:r>
              <a:rPr lang="en-US" sz="3200" b="1" dirty="0" smtClean="0"/>
              <a:t>      5.  Use landscape models to support planning decisions</a:t>
            </a:r>
          </a:p>
          <a:p>
            <a:pPr marL="342900" indent="-342900">
              <a:buAutoNum type="arabicPeriod"/>
            </a:pPr>
            <a:endParaRPr lang="en-US" sz="3200" b="1" dirty="0"/>
          </a:p>
          <a:p>
            <a:r>
              <a:rPr lang="en-US" sz="3200" b="1" dirty="0" smtClean="0"/>
              <a:t>      6. Promote a greater presence of landscape ecologists within agencies</a:t>
            </a:r>
            <a:endParaRPr lang="en-US" sz="3200" b="1" dirty="0"/>
          </a:p>
        </p:txBody>
      </p:sp>
    </p:spTree>
    <p:extLst>
      <p:ext uri="{BB962C8B-B14F-4D97-AF65-F5344CB8AC3E}">
        <p14:creationId xmlns:p14="http://schemas.microsoft.com/office/powerpoint/2010/main" val="3508530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all fits together</a:t>
            </a:r>
            <a:endParaRPr lang="en-US" dirty="0"/>
          </a:p>
        </p:txBody>
      </p:sp>
      <p:sp>
        <p:nvSpPr>
          <p:cNvPr id="3" name="Content Placeholder 2"/>
          <p:cNvSpPr>
            <a:spLocks noGrp="1"/>
          </p:cNvSpPr>
          <p:nvPr>
            <p:ph idx="1"/>
          </p:nvPr>
        </p:nvSpPr>
        <p:spPr>
          <a:xfrm>
            <a:off x="838200" y="2345170"/>
            <a:ext cx="10515600" cy="4351338"/>
          </a:xfrm>
        </p:spPr>
        <p:txBody>
          <a:bodyPr/>
          <a:lstStyle/>
          <a:p>
            <a:r>
              <a:rPr lang="en-US" dirty="0" smtClean="0"/>
              <a:t>The legacy and building blocks</a:t>
            </a:r>
          </a:p>
          <a:p>
            <a:r>
              <a:rPr lang="en-US" dirty="0" smtClean="0"/>
              <a:t>The need for a set of departure estimates covering the Region</a:t>
            </a:r>
          </a:p>
          <a:p>
            <a:r>
              <a:rPr lang="en-US" dirty="0" smtClean="0"/>
              <a:t>Development of these estimates</a:t>
            </a:r>
          </a:p>
          <a:p>
            <a:r>
              <a:rPr lang="en-US" dirty="0" smtClean="0"/>
              <a:t>Refinement and expansion of these estimates to meet planning needs</a:t>
            </a:r>
            <a:endParaRPr lang="en-US" dirty="0"/>
          </a:p>
        </p:txBody>
      </p:sp>
    </p:spTree>
    <p:extLst>
      <p:ext uri="{BB962C8B-B14F-4D97-AF65-F5344CB8AC3E}">
        <p14:creationId xmlns:p14="http://schemas.microsoft.com/office/powerpoint/2010/main" val="2458447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036619" y="779318"/>
            <a:ext cx="7356764" cy="5139869"/>
          </a:xfrm>
          <a:prstGeom prst="rect">
            <a:avLst/>
          </a:prstGeom>
          <a:noFill/>
        </p:spPr>
        <p:txBody>
          <a:bodyPr wrap="square" rtlCol="0">
            <a:spAutoFit/>
          </a:bodyPr>
          <a:lstStyle/>
          <a:p>
            <a:r>
              <a:rPr lang="en-US" sz="4000" dirty="0" smtClean="0"/>
              <a:t>Lessons Learned</a:t>
            </a:r>
          </a:p>
          <a:p>
            <a:endParaRPr lang="en-US" sz="3200" dirty="0"/>
          </a:p>
          <a:p>
            <a:pPr marL="457200" indent="-457200">
              <a:buFont typeface="Arial" panose="020B0604020202020204" pitchFamily="34" charset="0"/>
              <a:buChar char="•"/>
            </a:pPr>
            <a:r>
              <a:rPr lang="en-US" sz="3200" dirty="0" smtClean="0"/>
              <a:t>Work with partners to get on the same page</a:t>
            </a:r>
          </a:p>
          <a:p>
            <a:pPr marL="457200" indent="-457200">
              <a:buFont typeface="Arial" panose="020B0604020202020204" pitchFamily="34" charset="0"/>
              <a:buChar char="•"/>
            </a:pPr>
            <a:r>
              <a:rPr lang="en-US" sz="3200" dirty="0" smtClean="0"/>
              <a:t>Landscape assessments are successive refinements</a:t>
            </a:r>
          </a:p>
          <a:p>
            <a:pPr marL="457200" indent="-457200">
              <a:buFont typeface="Arial" panose="020B0604020202020204" pitchFamily="34" charset="0"/>
              <a:buChar char="•"/>
            </a:pPr>
            <a:r>
              <a:rPr lang="en-US" sz="3200" dirty="0" smtClean="0"/>
              <a:t>Allow different approaches and methods—where you end up in your assessment is more important than how you got there</a:t>
            </a:r>
          </a:p>
        </p:txBody>
      </p:sp>
    </p:spTree>
    <p:extLst>
      <p:ext uri="{BB962C8B-B14F-4D97-AF65-F5344CB8AC3E}">
        <p14:creationId xmlns:p14="http://schemas.microsoft.com/office/powerpoint/2010/main" val="4245218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685800" y="519545"/>
            <a:ext cx="7793182" cy="584775"/>
          </a:xfrm>
          <a:prstGeom prst="rect">
            <a:avLst/>
          </a:prstGeom>
          <a:noFill/>
        </p:spPr>
        <p:txBody>
          <a:bodyPr wrap="square" rtlCol="0">
            <a:spAutoFit/>
          </a:bodyPr>
          <a:lstStyle/>
          <a:p>
            <a:r>
              <a:rPr lang="en-US" sz="3200" dirty="0" smtClean="0"/>
              <a:t>Suggestions for Planning Teams</a:t>
            </a:r>
            <a:endParaRPr lang="en-US" sz="3200" dirty="0"/>
          </a:p>
        </p:txBody>
      </p:sp>
      <p:sp>
        <p:nvSpPr>
          <p:cNvPr id="3" name="TextBox 2"/>
          <p:cNvSpPr txBox="1"/>
          <p:nvPr/>
        </p:nvSpPr>
        <p:spPr>
          <a:xfrm>
            <a:off x="779318" y="1485900"/>
            <a:ext cx="6806046"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Be clear on your objectives</a:t>
            </a:r>
          </a:p>
          <a:p>
            <a:r>
              <a:rPr lang="en-US" sz="2400" dirty="0"/>
              <a:t> </a:t>
            </a:r>
            <a:r>
              <a:rPr lang="en-US" sz="2400" dirty="0" smtClean="0"/>
              <a:t>       --Reducing departure?</a:t>
            </a:r>
          </a:p>
          <a:p>
            <a:r>
              <a:rPr lang="en-US" sz="2400" dirty="0"/>
              <a:t> </a:t>
            </a:r>
            <a:r>
              <a:rPr lang="en-US" sz="2400" dirty="0" smtClean="0"/>
              <a:t>       --Reducing fire risk?</a:t>
            </a:r>
          </a:p>
          <a:p>
            <a:r>
              <a:rPr lang="en-US" sz="2400" dirty="0"/>
              <a:t> </a:t>
            </a:r>
            <a:r>
              <a:rPr lang="en-US" sz="2400" dirty="0" smtClean="0"/>
              <a:t>       --Maintaining a species?</a:t>
            </a:r>
          </a:p>
          <a:p>
            <a:r>
              <a:rPr lang="en-US" sz="2400" dirty="0"/>
              <a:t> </a:t>
            </a:r>
            <a:r>
              <a:rPr lang="en-US" sz="2400" dirty="0" smtClean="0"/>
              <a:t>       --Reducing invasive species?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Use the many tools available– avoid reinventing the wheel—match the tool to the need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Show clearly how your actions will further the objectives</a:t>
            </a:r>
          </a:p>
          <a:p>
            <a:r>
              <a:rPr lang="en-US" sz="2400" dirty="0"/>
              <a:t> </a:t>
            </a:r>
            <a:r>
              <a:rPr lang="en-US" sz="2400" dirty="0" smtClean="0"/>
              <a:t>      A landscape strategy is not just yarding up a set of treatments</a:t>
            </a:r>
            <a:endParaRPr lang="en-US" sz="2400" dirty="0"/>
          </a:p>
        </p:txBody>
      </p:sp>
    </p:spTree>
    <p:extLst>
      <p:ext uri="{BB962C8B-B14F-4D97-AF65-F5344CB8AC3E}">
        <p14:creationId xmlns:p14="http://schemas.microsoft.com/office/powerpoint/2010/main" val="3736051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vegetation plant association legacy</a:t>
            </a:r>
            <a:endParaRPr lang="en-US" dirty="0"/>
          </a:p>
        </p:txBody>
      </p:sp>
      <p:sp>
        <p:nvSpPr>
          <p:cNvPr id="3" name="Content Placeholder 2"/>
          <p:cNvSpPr>
            <a:spLocks noGrp="1"/>
          </p:cNvSpPr>
          <p:nvPr>
            <p:ph idx="1"/>
          </p:nvPr>
        </p:nvSpPr>
        <p:spPr/>
        <p:txBody>
          <a:bodyPr/>
          <a:lstStyle/>
          <a:p>
            <a:r>
              <a:rPr lang="en-US" dirty="0" smtClean="0"/>
              <a:t>In response to National Forest Management Act reforestation requirement</a:t>
            </a:r>
          </a:p>
          <a:p>
            <a:r>
              <a:rPr lang="en-US" dirty="0" smtClean="0"/>
              <a:t>Match the species to the site—local scale</a:t>
            </a:r>
          </a:p>
          <a:p>
            <a:r>
              <a:rPr lang="en-US" dirty="0" smtClean="0"/>
              <a:t>1980-1995</a:t>
            </a:r>
          </a:p>
          <a:p>
            <a:r>
              <a:rPr lang="en-US" dirty="0" smtClean="0"/>
              <a:t>More or less covered all forested areas of the Region</a:t>
            </a:r>
          </a:p>
          <a:p>
            <a:pPr marL="0" indent="0">
              <a:buNone/>
            </a:pPr>
            <a:endParaRPr lang="en-US" dirty="0"/>
          </a:p>
        </p:txBody>
      </p:sp>
    </p:spTree>
    <p:extLst>
      <p:ext uri="{BB962C8B-B14F-4D97-AF65-F5344CB8AC3E}">
        <p14:creationId xmlns:p14="http://schemas.microsoft.com/office/powerpoint/2010/main" val="607047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scale</a:t>
            </a:r>
            <a:endParaRPr lang="en-US" dirty="0"/>
          </a:p>
        </p:txBody>
      </p:sp>
      <p:sp>
        <p:nvSpPr>
          <p:cNvPr id="3" name="Content Placeholder 2"/>
          <p:cNvSpPr>
            <a:spLocks noGrp="1"/>
          </p:cNvSpPr>
          <p:nvPr>
            <p:ph idx="1"/>
          </p:nvPr>
        </p:nvSpPr>
        <p:spPr/>
        <p:txBody>
          <a:bodyPr/>
          <a:lstStyle/>
          <a:p>
            <a:r>
              <a:rPr lang="en-US" dirty="0" smtClean="0"/>
              <a:t>Around 1985 was emerging as a major thrust of investigation in the Region</a:t>
            </a:r>
          </a:p>
          <a:p>
            <a:endParaRPr lang="en-US" dirty="0"/>
          </a:p>
          <a:p>
            <a:r>
              <a:rPr lang="en-US" dirty="0" smtClean="0"/>
              <a:t>Franklin and Forman 1987</a:t>
            </a:r>
          </a:p>
          <a:p>
            <a:endParaRPr lang="en-US" dirty="0"/>
          </a:p>
          <a:p>
            <a:r>
              <a:rPr lang="en-US" dirty="0" smtClean="0"/>
              <a:t>Heavily influenced Northwest Plan and </a:t>
            </a:r>
          </a:p>
          <a:p>
            <a:pPr marL="0" indent="0">
              <a:buNone/>
            </a:pPr>
            <a:r>
              <a:rPr lang="en-US" dirty="0"/>
              <a:t> </a:t>
            </a:r>
            <a:r>
              <a:rPr lang="en-US" dirty="0" smtClean="0"/>
              <a:t>        Interior Columbia Basin Assessment</a:t>
            </a:r>
            <a:endParaRPr lang="en-US" dirty="0"/>
          </a:p>
        </p:txBody>
      </p:sp>
    </p:spTree>
    <p:extLst>
      <p:ext uri="{BB962C8B-B14F-4D97-AF65-F5344CB8AC3E}">
        <p14:creationId xmlns:p14="http://schemas.microsoft.com/office/powerpoint/2010/main" val="2957833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and transition modeling</a:t>
            </a:r>
            <a:endParaRPr lang="en-US" dirty="0"/>
          </a:p>
        </p:txBody>
      </p:sp>
      <p:sp>
        <p:nvSpPr>
          <p:cNvPr id="3" name="Content Placeholder 2"/>
          <p:cNvSpPr>
            <a:spLocks noGrp="1"/>
          </p:cNvSpPr>
          <p:nvPr>
            <p:ph idx="1"/>
          </p:nvPr>
        </p:nvSpPr>
        <p:spPr/>
        <p:txBody>
          <a:bodyPr/>
          <a:lstStyle/>
          <a:p>
            <a:r>
              <a:rPr lang="en-US" dirty="0" smtClean="0"/>
              <a:t>Use to understand the range of variation</a:t>
            </a:r>
          </a:p>
          <a:p>
            <a:r>
              <a:rPr lang="en-US" dirty="0" smtClean="0"/>
              <a:t>Can model how seral stages change over time, and how they change with disturbance</a:t>
            </a:r>
          </a:p>
          <a:p>
            <a:r>
              <a:rPr lang="en-US" dirty="0" smtClean="0"/>
              <a:t>Can run multiple iterations to see relatively stable patterns</a:t>
            </a:r>
            <a:endParaRPr lang="en-US" dirty="0"/>
          </a:p>
        </p:txBody>
      </p:sp>
    </p:spTree>
    <p:extLst>
      <p:ext uri="{BB962C8B-B14F-4D97-AF65-F5344CB8AC3E}">
        <p14:creationId xmlns:p14="http://schemas.microsoft.com/office/powerpoint/2010/main" val="1368512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and transition modeling</a:t>
            </a:r>
            <a:endParaRPr lang="en-US" dirty="0"/>
          </a:p>
        </p:txBody>
      </p:sp>
      <p:sp>
        <p:nvSpPr>
          <p:cNvPr id="3" name="Content Placeholder 2"/>
          <p:cNvSpPr>
            <a:spLocks noGrp="1"/>
          </p:cNvSpPr>
          <p:nvPr>
            <p:ph idx="1"/>
          </p:nvPr>
        </p:nvSpPr>
        <p:spPr/>
        <p:txBody>
          <a:bodyPr/>
          <a:lstStyle/>
          <a:p>
            <a:r>
              <a:rPr lang="en-US" dirty="0" smtClean="0"/>
              <a:t>Implemented as a forest planning tool in the 1990s</a:t>
            </a:r>
          </a:p>
          <a:p>
            <a:r>
              <a:rPr lang="en-US" dirty="0" smtClean="0"/>
              <a:t> Vegetation Dynamics Development Tool (VDDT)</a:t>
            </a:r>
          </a:p>
          <a:p>
            <a:r>
              <a:rPr lang="en-US" dirty="0" smtClean="0"/>
              <a:t> Became Path and then ST Sim</a:t>
            </a:r>
          </a:p>
          <a:p>
            <a:endParaRPr lang="en-US" dirty="0"/>
          </a:p>
          <a:p>
            <a:r>
              <a:rPr lang="en-US" dirty="0" smtClean="0"/>
              <a:t>Ecology program, with partners, collating and revamping models</a:t>
            </a:r>
            <a:endParaRPr lang="en-US" dirty="0"/>
          </a:p>
        </p:txBody>
      </p:sp>
    </p:spTree>
    <p:extLst>
      <p:ext uri="{BB962C8B-B14F-4D97-AF65-F5344CB8AC3E}">
        <p14:creationId xmlns:p14="http://schemas.microsoft.com/office/powerpoint/2010/main" val="2109384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a:t>
            </a:r>
            <a:endParaRPr lang="en-US" dirty="0"/>
          </a:p>
        </p:txBody>
      </p:sp>
      <p:sp>
        <p:nvSpPr>
          <p:cNvPr id="3" name="Content Placeholder 2"/>
          <p:cNvSpPr>
            <a:spLocks noGrp="1"/>
          </p:cNvSpPr>
          <p:nvPr>
            <p:ph idx="1"/>
          </p:nvPr>
        </p:nvSpPr>
        <p:spPr/>
        <p:txBody>
          <a:bodyPr/>
          <a:lstStyle/>
          <a:p>
            <a:pPr marL="0" indent="0">
              <a:buNone/>
            </a:pPr>
            <a:r>
              <a:rPr lang="en-US" dirty="0" smtClean="0"/>
              <a:t>1994 Northwest Plan </a:t>
            </a:r>
          </a:p>
          <a:p>
            <a:pPr marL="0" indent="0">
              <a:buNone/>
            </a:pPr>
            <a:r>
              <a:rPr lang="en-US" dirty="0" smtClean="0"/>
              <a:t>1996 Eastside Screens</a:t>
            </a:r>
          </a:p>
          <a:p>
            <a:pPr marL="0" indent="0">
              <a:buNone/>
            </a:pPr>
            <a:r>
              <a:rPr lang="en-US" dirty="0"/>
              <a:t> </a:t>
            </a:r>
            <a:r>
              <a:rPr lang="en-US" dirty="0" smtClean="0"/>
              <a:t>    </a:t>
            </a:r>
          </a:p>
          <a:p>
            <a:pPr marL="0" indent="0">
              <a:buNone/>
            </a:pPr>
            <a:r>
              <a:rPr lang="en-US" dirty="0"/>
              <a:t> </a:t>
            </a:r>
            <a:r>
              <a:rPr lang="en-US" dirty="0" smtClean="0"/>
              <a:t>   </a:t>
            </a:r>
            <a:endParaRPr lang="en-US" dirty="0"/>
          </a:p>
        </p:txBody>
      </p:sp>
    </p:spTree>
    <p:extLst>
      <p:ext uri="{BB962C8B-B14F-4D97-AF65-F5344CB8AC3E}">
        <p14:creationId xmlns:p14="http://schemas.microsoft.com/office/powerpoint/2010/main" val="2904245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98-125-33  ID'98"/>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1352551" y="525780"/>
            <a:ext cx="9144000" cy="68770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3795" name="Rectangle 3"/>
          <p:cNvSpPr>
            <a:spLocks noGrp="1" noChangeArrowheads="1"/>
          </p:cNvSpPr>
          <p:nvPr>
            <p:ph type="title"/>
          </p:nvPr>
        </p:nvSpPr>
        <p:spPr>
          <a:xfrm>
            <a:off x="2335530" y="1122998"/>
            <a:ext cx="5867400" cy="1143000"/>
          </a:xfrm>
        </p:spPr>
        <p:txBody>
          <a:bodyPr>
            <a:normAutofit fontScale="90000"/>
          </a:bodyPr>
          <a:lstStyle/>
          <a:p>
            <a:pPr eaLnBrk="1" hangingPunct="1"/>
            <a:r>
              <a:rPr lang="en-US" altLang="en-US" sz="4000" dirty="0">
                <a:solidFill>
                  <a:schemeClr val="bg1"/>
                </a:solidFill>
              </a:rPr>
              <a:t>The need for an assessment tool</a:t>
            </a:r>
          </a:p>
        </p:txBody>
      </p:sp>
      <p:graphicFrame>
        <p:nvGraphicFramePr>
          <p:cNvPr id="6" name="Object 4"/>
          <p:cNvGraphicFramePr>
            <a:graphicFrameLocks noChangeAspect="1"/>
          </p:cNvGraphicFramePr>
          <p:nvPr>
            <p:extLst>
              <p:ext uri="{D42A27DB-BD31-4B8C-83A1-F6EECF244321}">
                <p14:modId xmlns:p14="http://schemas.microsoft.com/office/powerpoint/2010/main" val="821152779"/>
              </p:ext>
            </p:extLst>
          </p:nvPr>
        </p:nvGraphicFramePr>
        <p:xfrm>
          <a:off x="3673476" y="2445385"/>
          <a:ext cx="6080125" cy="4275138"/>
        </p:xfrm>
        <a:graphic>
          <a:graphicData uri="http://schemas.openxmlformats.org/presentationml/2006/ole">
            <mc:AlternateContent xmlns:mc="http://schemas.openxmlformats.org/markup-compatibility/2006">
              <mc:Choice xmlns:v="urn:schemas-microsoft-com:vml" Requires="v">
                <p:oleObj spid="_x0000_s24592" name="Chart" r:id="rId4" imgW="6096000" imgH="4286250" progId="MSGraph.Chart.8">
                  <p:embed followColorScheme="full"/>
                </p:oleObj>
              </mc:Choice>
              <mc:Fallback>
                <p:oleObj name="Chart" r:id="rId4" imgW="6096000" imgH="4286250" progId="MSGraph.Chart.8">
                  <p:embed followColorScheme="full"/>
                  <p:pic>
                    <p:nvPicPr>
                      <p:cNvPr id="0" name=""/>
                      <p:cNvPicPr>
                        <a:picLocks noChangeAspect="1" noChangeArrowheads="1"/>
                      </p:cNvPicPr>
                      <p:nvPr/>
                    </p:nvPicPr>
                    <p:blipFill>
                      <a:blip r:embed="rId5"/>
                      <a:srcRect/>
                      <a:stretch>
                        <a:fillRect/>
                      </a:stretch>
                    </p:blipFill>
                    <p:spPr bwMode="auto">
                      <a:xfrm>
                        <a:off x="3673476" y="2445385"/>
                        <a:ext cx="6080125" cy="427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604260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3795"/>
                                        </p:tgtEl>
                                        <p:attrNameLst>
                                          <p:attrName>style.visibility</p:attrName>
                                        </p:attrNameLst>
                                      </p:cBhvr>
                                      <p:to>
                                        <p:strVal val="visible"/>
                                      </p:to>
                                    </p:set>
                                    <p:anim calcmode="lin" valueType="num">
                                      <p:cBhvr additive="base">
                                        <p:cTn id="7" dur="500" fill="hold"/>
                                        <p:tgtEl>
                                          <p:spTgt spid="1313795"/>
                                        </p:tgtEl>
                                        <p:attrNameLst>
                                          <p:attrName>ppt_x</p:attrName>
                                        </p:attrNameLst>
                                      </p:cBhvr>
                                      <p:tavLst>
                                        <p:tav tm="0">
                                          <p:val>
                                            <p:strVal val="0-#ppt_w/2"/>
                                          </p:val>
                                        </p:tav>
                                        <p:tav tm="100000">
                                          <p:val>
                                            <p:strVal val="#ppt_x"/>
                                          </p:val>
                                        </p:tav>
                                      </p:tavLst>
                                    </p:anim>
                                    <p:anim calcmode="lin" valueType="num">
                                      <p:cBhvr additive="base">
                                        <p:cTn id="8" dur="500" fill="hold"/>
                                        <p:tgtEl>
                                          <p:spTgt spid="13137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795" grpId="0"/>
      <p:bldOleChart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956</Words>
  <Application>Microsoft Office PowerPoint</Application>
  <PresentationFormat>Widescreen</PresentationFormat>
  <Paragraphs>181</Paragraphs>
  <Slides>31</Slides>
  <Notes>6</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2</vt:i4>
      </vt:variant>
      <vt:variant>
        <vt:lpstr>Slide Titles</vt:lpstr>
      </vt:variant>
      <vt:variant>
        <vt:i4>31</vt:i4>
      </vt:variant>
    </vt:vector>
  </HeadingPairs>
  <TitlesOfParts>
    <vt:vector size="40" baseType="lpstr">
      <vt:lpstr>Albertus</vt:lpstr>
      <vt:lpstr>Arial</vt:lpstr>
      <vt:lpstr>Calibri</vt:lpstr>
      <vt:lpstr>Calibri Light</vt:lpstr>
      <vt:lpstr>Office Theme</vt:lpstr>
      <vt:lpstr>2_Office Theme</vt:lpstr>
      <vt:lpstr>4_Office Theme</vt:lpstr>
      <vt:lpstr>Chart</vt:lpstr>
      <vt:lpstr>Acrobat Document</vt:lpstr>
      <vt:lpstr>Practical Application of Natural Range of Variation Concepts  to Support Planning</vt:lpstr>
      <vt:lpstr>“Show me how it all fits together”</vt:lpstr>
      <vt:lpstr>How it all fits together</vt:lpstr>
      <vt:lpstr>Potential vegetation plant association legacy</vt:lpstr>
      <vt:lpstr>Landscape scale</vt:lpstr>
      <vt:lpstr>State and transition modeling</vt:lpstr>
      <vt:lpstr>State and transition modeling</vt:lpstr>
      <vt:lpstr>Transition</vt:lpstr>
      <vt:lpstr>The need for an assessment tool</vt:lpstr>
      <vt:lpstr>The need for an ecological metric </vt:lpstr>
      <vt:lpstr>How do we describe the natural range of variation (NRV)?</vt:lpstr>
      <vt:lpstr>Potential vegetation  can be mapped at broad scale too</vt:lpstr>
      <vt:lpstr>PowerPoint Presentation</vt:lpstr>
      <vt:lpstr>Examples of potential vegetation and association fire regimes</vt:lpstr>
      <vt:lpstr>Fire regime reference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S.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Natural Range of Variation: Regional Perspectives</dc:title>
  <dc:creator>DeMeo, Tom -FS</dc:creator>
  <cp:lastModifiedBy>Friesen, Cheryl -FS</cp:lastModifiedBy>
  <cp:revision>33</cp:revision>
  <dcterms:created xsi:type="dcterms:W3CDTF">2019-04-16T17:53:51Z</dcterms:created>
  <dcterms:modified xsi:type="dcterms:W3CDTF">2019-11-27T21:10:04Z</dcterms:modified>
</cp:coreProperties>
</file>