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29"/>
  </p:notesMasterIdLst>
  <p:sldIdLst>
    <p:sldId id="260" r:id="rId5"/>
    <p:sldId id="256" r:id="rId6"/>
    <p:sldId id="267" r:id="rId7"/>
    <p:sldId id="262" r:id="rId8"/>
    <p:sldId id="263" r:id="rId9"/>
    <p:sldId id="264" r:id="rId10"/>
    <p:sldId id="265" r:id="rId11"/>
    <p:sldId id="266" r:id="rId12"/>
    <p:sldId id="535" r:id="rId13"/>
    <p:sldId id="302" r:id="rId14"/>
    <p:sldId id="274" r:id="rId15"/>
    <p:sldId id="296" r:id="rId16"/>
    <p:sldId id="297" r:id="rId17"/>
    <p:sldId id="293" r:id="rId18"/>
    <p:sldId id="294" r:id="rId19"/>
    <p:sldId id="295" r:id="rId20"/>
    <p:sldId id="269" r:id="rId21"/>
    <p:sldId id="298" r:id="rId22"/>
    <p:sldId id="301" r:id="rId23"/>
    <p:sldId id="299" r:id="rId24"/>
    <p:sldId id="292" r:id="rId25"/>
    <p:sldId id="291" r:id="rId26"/>
    <p:sldId id="289" r:id="rId27"/>
    <p:sldId id="290"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94645" autoAdjust="0"/>
  </p:normalViewPr>
  <p:slideViewPr>
    <p:cSldViewPr snapToGrid="0">
      <p:cViewPr varScale="1">
        <p:scale>
          <a:sx n="110" d="100"/>
          <a:sy n="110" d="100"/>
        </p:scale>
        <p:origin x="342" y="102"/>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9764140-1157-4763-AC4A-DBE16E659694}" type="datetimeFigureOut">
              <a:rPr lang="en-US" smtClean="0"/>
              <a:t>11/27/2019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A15425-D315-4BDA-88A8-6C75B8EB5679}" type="slidenum">
              <a:rPr lang="en-US" smtClean="0"/>
              <a:t>‹#›</a:t>
            </a:fld>
            <a:endParaRPr lang="en-US"/>
          </a:p>
        </p:txBody>
      </p:sp>
    </p:spTree>
    <p:extLst>
      <p:ext uri="{BB962C8B-B14F-4D97-AF65-F5344CB8AC3E}">
        <p14:creationId xmlns:p14="http://schemas.microsoft.com/office/powerpoint/2010/main" val="325552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sz="1400"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601567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work published this year, </a:t>
            </a:r>
            <a:r>
              <a:rPr lang="en-US" dirty="0" err="1"/>
              <a:t>TNC</a:t>
            </a:r>
            <a:r>
              <a:rPr lang="en-US" dirty="0"/>
              <a:t>, FS, and university scientists quantify the effects of fire exclusion. They compare MTBS burned area from 1984-2015 to modeled historical fire regimes for broad ecoregions and fire regime groups. And they show that Pacific Northwest forests have experienced an order of magnitude less fire over the period of the MTBS record than expected under historic fire regimes. </a:t>
            </a:r>
          </a:p>
        </p:txBody>
      </p:sp>
      <p:sp>
        <p:nvSpPr>
          <p:cNvPr id="4" name="Slide Number Placeholder 3"/>
          <p:cNvSpPr>
            <a:spLocks noGrp="1"/>
          </p:cNvSpPr>
          <p:nvPr>
            <p:ph type="sldNum" sz="quarter" idx="5"/>
          </p:nvPr>
        </p:nvSpPr>
        <p:spPr/>
        <p:txBody>
          <a:bodyPr/>
          <a:lstStyle/>
          <a:p>
            <a:fld id="{A0A15425-D315-4BDA-88A8-6C75B8EB5679}" type="slidenum">
              <a:rPr lang="en-US" smtClean="0"/>
              <a:t>14</a:t>
            </a:fld>
            <a:endParaRPr lang="en-US"/>
          </a:p>
        </p:txBody>
      </p:sp>
    </p:spTree>
    <p:extLst>
      <p:ext uri="{BB962C8B-B14F-4D97-AF65-F5344CB8AC3E}">
        <p14:creationId xmlns:p14="http://schemas.microsoft.com/office/powerpoint/2010/main" val="291099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they compared the observed versus expected fire extent, there was much more fire of all types historically</a:t>
            </a:r>
          </a:p>
        </p:txBody>
      </p:sp>
      <p:sp>
        <p:nvSpPr>
          <p:cNvPr id="4" name="Slide Number Placeholder 3"/>
          <p:cNvSpPr>
            <a:spLocks noGrp="1"/>
          </p:cNvSpPr>
          <p:nvPr>
            <p:ph type="sldNum" sz="quarter" idx="5"/>
          </p:nvPr>
        </p:nvSpPr>
        <p:spPr/>
        <p:txBody>
          <a:bodyPr/>
          <a:lstStyle/>
          <a:p>
            <a:fld id="{A0A15425-D315-4BDA-88A8-6C75B8EB5679}" type="slidenum">
              <a:rPr lang="en-US" smtClean="0"/>
              <a:t>15</a:t>
            </a:fld>
            <a:endParaRPr lang="en-US"/>
          </a:p>
        </p:txBody>
      </p:sp>
    </p:spTree>
    <p:extLst>
      <p:ext uri="{BB962C8B-B14F-4D97-AF65-F5344CB8AC3E}">
        <p14:creationId xmlns:p14="http://schemas.microsoft.com/office/powerpoint/2010/main" val="4001432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When they compared the observed versus expected proportion of area burned, there was less </a:t>
            </a:r>
            <a:r>
              <a:rPr lang="en-US" dirty="0" err="1"/>
              <a:t>LSF</a:t>
            </a:r>
            <a:r>
              <a:rPr lang="en-US" dirty="0"/>
              <a:t> and MSF and more HSF than would be expected for L and MSF regime groups.</a:t>
            </a:r>
          </a:p>
          <a:p>
            <a:pPr defTabSz="931774">
              <a:defRPr/>
            </a:pPr>
            <a:r>
              <a:rPr lang="en-US" dirty="0"/>
              <a:t>There was also more </a:t>
            </a:r>
            <a:r>
              <a:rPr lang="en-US" dirty="0" err="1"/>
              <a:t>LSF</a:t>
            </a:r>
            <a:r>
              <a:rPr lang="en-US" dirty="0"/>
              <a:t> and MSF and less HSF than would be expected for the HSF regime groups. So, modern wildfires were not doing the job we had hoped for.</a:t>
            </a:r>
          </a:p>
          <a:p>
            <a:endParaRPr lang="en-US" dirty="0"/>
          </a:p>
        </p:txBody>
      </p:sp>
      <p:sp>
        <p:nvSpPr>
          <p:cNvPr id="4" name="Slide Number Placeholder 3"/>
          <p:cNvSpPr>
            <a:spLocks noGrp="1"/>
          </p:cNvSpPr>
          <p:nvPr>
            <p:ph type="sldNum" sz="quarter" idx="5"/>
          </p:nvPr>
        </p:nvSpPr>
        <p:spPr/>
        <p:txBody>
          <a:bodyPr/>
          <a:lstStyle/>
          <a:p>
            <a:fld id="{A0A15425-D315-4BDA-88A8-6C75B8EB5679}" type="slidenum">
              <a:rPr lang="en-US" smtClean="0"/>
              <a:t>16</a:t>
            </a:fld>
            <a:endParaRPr lang="en-US"/>
          </a:p>
        </p:txBody>
      </p:sp>
    </p:spTree>
    <p:extLst>
      <p:ext uri="{BB962C8B-B14F-4D97-AF65-F5344CB8AC3E}">
        <p14:creationId xmlns:p14="http://schemas.microsoft.com/office/powerpoint/2010/main" val="177293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93D020-688B-457F-B976-AE5999FE44E8}" type="slidenum">
              <a:rPr lang="en-US" smtClean="0"/>
              <a:t>22</a:t>
            </a:fld>
            <a:endParaRPr lang="en-US"/>
          </a:p>
        </p:txBody>
      </p:sp>
    </p:spTree>
    <p:extLst>
      <p:ext uri="{BB962C8B-B14F-4D97-AF65-F5344CB8AC3E}">
        <p14:creationId xmlns:p14="http://schemas.microsoft.com/office/powerpoint/2010/main" val="392270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47889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2387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sz="1400"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79363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sz="1400"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8862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sz="1400"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7014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sz="1400"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7777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300" dirty="0">
              <a:solidFill>
                <a:srgbClr val="FFFFFF"/>
              </a:solidFill>
              <a:cs typeface="Calibri" pitchFamily="34" charset="0"/>
            </a:endParaRPr>
          </a:p>
        </p:txBody>
      </p:sp>
      <p:sp>
        <p:nvSpPr>
          <p:cNvPr id="4" name="Slide Number Placeholder 3"/>
          <p:cNvSpPr>
            <a:spLocks noGrp="1"/>
          </p:cNvSpPr>
          <p:nvPr>
            <p:ph type="sldNum" sz="quarter" idx="10"/>
          </p:nvPr>
        </p:nvSpPr>
        <p:spPr/>
        <p:txBody>
          <a:bodyPr/>
          <a:lstStyle/>
          <a:p>
            <a:pPr defTabSz="931774">
              <a:defRPr/>
            </a:pPr>
            <a:fld id="{7193D020-688B-457F-B976-AE5999FE44E8}" type="slidenum">
              <a:rPr lang="en-US">
                <a:solidFill>
                  <a:prstClr val="black"/>
                </a:solidFill>
                <a:latin typeface="Calibri"/>
              </a:rPr>
              <a:pPr defTabSz="931774">
                <a:defRPr/>
              </a:pPr>
              <a:t>9</a:t>
            </a:fld>
            <a:endParaRPr lang="en-US">
              <a:solidFill>
                <a:prstClr val="black"/>
              </a:solidFill>
              <a:latin typeface="Calibri"/>
            </a:endParaRPr>
          </a:p>
        </p:txBody>
      </p:sp>
    </p:spTree>
    <p:extLst>
      <p:ext uri="{BB962C8B-B14F-4D97-AF65-F5344CB8AC3E}">
        <p14:creationId xmlns:p14="http://schemas.microsoft.com/office/powerpoint/2010/main" val="4068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recently revised the historical fire régime of the west-side in the NWFP sci synth. Under a steadily warming climate, these regimes are yet in flux.</a:t>
            </a:r>
          </a:p>
        </p:txBody>
      </p:sp>
      <p:sp>
        <p:nvSpPr>
          <p:cNvPr id="4" name="Slide Number Placeholder 3"/>
          <p:cNvSpPr>
            <a:spLocks noGrp="1"/>
          </p:cNvSpPr>
          <p:nvPr>
            <p:ph type="sldNum" sz="quarter" idx="5"/>
          </p:nvPr>
        </p:nvSpPr>
        <p:spPr/>
        <p:txBody>
          <a:bodyPr/>
          <a:lstStyle/>
          <a:p>
            <a:fld id="{A0A15425-D315-4BDA-88A8-6C75B8EB5679}" type="slidenum">
              <a:rPr lang="en-US" smtClean="0"/>
              <a:t>11</a:t>
            </a:fld>
            <a:endParaRPr lang="en-US"/>
          </a:p>
        </p:txBody>
      </p:sp>
    </p:spTree>
    <p:extLst>
      <p:ext uri="{BB962C8B-B14F-4D97-AF65-F5344CB8AC3E}">
        <p14:creationId xmlns:p14="http://schemas.microsoft.com/office/powerpoint/2010/main" val="94660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A15425-D315-4BDA-88A8-6C75B8EB5679}" type="slidenum">
              <a:rPr lang="en-US" smtClean="0"/>
              <a:t>12</a:t>
            </a:fld>
            <a:endParaRPr lang="en-US"/>
          </a:p>
        </p:txBody>
      </p:sp>
    </p:spTree>
    <p:extLst>
      <p:ext uri="{BB962C8B-B14F-4D97-AF65-F5344CB8AC3E}">
        <p14:creationId xmlns:p14="http://schemas.microsoft.com/office/powerpoint/2010/main" val="1937221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a:t>
            </a:r>
            <a:r>
              <a:rPr lang="en-US" dirty="0" err="1"/>
              <a:t>Tepley’s</a:t>
            </a:r>
            <a:r>
              <a:rPr lang="en-US" dirty="0"/>
              <a:t> work in the MSF regime zone—that brown and blue zone I just showed you—reveals that in the interval btw </a:t>
            </a:r>
            <a:r>
              <a:rPr lang="en-US" dirty="0" err="1"/>
              <a:t>SRFs</a:t>
            </a:r>
            <a:r>
              <a:rPr lang="en-US" dirty="0"/>
              <a:t>, ¾ of that area is undergoing episodic disturbance, creating an abundance of varied successional conditions. These conditions both reinforced and were an outward expression of the variability in MSF regimes.</a:t>
            </a:r>
          </a:p>
        </p:txBody>
      </p:sp>
      <p:sp>
        <p:nvSpPr>
          <p:cNvPr id="4" name="Slide Number Placeholder 3"/>
          <p:cNvSpPr>
            <a:spLocks noGrp="1"/>
          </p:cNvSpPr>
          <p:nvPr>
            <p:ph type="sldNum" sz="quarter" idx="5"/>
          </p:nvPr>
        </p:nvSpPr>
        <p:spPr/>
        <p:txBody>
          <a:bodyPr/>
          <a:lstStyle/>
          <a:p>
            <a:fld id="{A0A15425-D315-4BDA-88A8-6C75B8EB5679}" type="slidenum">
              <a:rPr lang="en-US" smtClean="0"/>
              <a:t>13</a:t>
            </a:fld>
            <a:endParaRPr lang="en-US"/>
          </a:p>
        </p:txBody>
      </p:sp>
    </p:spTree>
    <p:extLst>
      <p:ext uri="{BB962C8B-B14F-4D97-AF65-F5344CB8AC3E}">
        <p14:creationId xmlns:p14="http://schemas.microsoft.com/office/powerpoint/2010/main" val="2411779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F69254-3E2B-479D-963E-2396BFEFC58B}"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242095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69254-3E2B-479D-963E-2396BFEFC58B}"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293534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69254-3E2B-479D-963E-2396BFEFC58B}"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1671947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539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004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598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994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410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92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019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018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69254-3E2B-479D-963E-2396BFEFC58B}"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1899272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855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497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728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9917" y="889000"/>
            <a:ext cx="11861800" cy="536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B84128B6-F5C6-4645-BA66-CB8A2B968145}"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61616896"/>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1"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02167" y="6245225"/>
            <a:ext cx="3052233" cy="47625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8737601" y="6245225"/>
            <a:ext cx="3052233" cy="476250"/>
          </a:xfrm>
        </p:spPr>
        <p:txBody>
          <a:bodyPr/>
          <a:lstStyle>
            <a:lvl1pPr>
              <a:defRPr/>
            </a:lvl1pPr>
          </a:lstStyle>
          <a:p>
            <a:fld id="{99BA7ADF-0060-453E-BD5A-75B9D3CBCD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59818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315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010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507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356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873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F69254-3E2B-479D-963E-2396BFEFC58B}"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161845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725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862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597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721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394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252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608568-EE88-4804-BC48-928E793F8C22}"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2548307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08568-EE88-4804-BC48-928E793F8C22}"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2052767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08568-EE88-4804-BC48-928E793F8C22}"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3376599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608568-EE88-4804-BC48-928E793F8C22}"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3269986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F69254-3E2B-479D-963E-2396BFEFC58B}"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2992443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608568-EE88-4804-BC48-928E793F8C22}" type="datetimeFigureOut">
              <a:rPr lang="en-US" smtClean="0"/>
              <a:t>11/27/2019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1062602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608568-EE88-4804-BC48-928E793F8C22}" type="datetimeFigureOut">
              <a:rPr lang="en-US" smtClean="0"/>
              <a:t>11/27/2019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1516310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08568-EE88-4804-BC48-928E793F8C22}" type="datetimeFigureOut">
              <a:rPr lang="en-US" smtClean="0"/>
              <a:t>11/27/2019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3794303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608568-EE88-4804-BC48-928E793F8C22}"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2955449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608568-EE88-4804-BC48-928E793F8C22}"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2042354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08568-EE88-4804-BC48-928E793F8C22}"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3763308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08568-EE88-4804-BC48-928E793F8C22}"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C45AB-7A68-4350-9609-02341272880F}" type="slidenum">
              <a:rPr lang="en-US" smtClean="0"/>
              <a:t>‹#›</a:t>
            </a:fld>
            <a:endParaRPr lang="en-US"/>
          </a:p>
        </p:txBody>
      </p:sp>
    </p:spTree>
    <p:extLst>
      <p:ext uri="{BB962C8B-B14F-4D97-AF65-F5344CB8AC3E}">
        <p14:creationId xmlns:p14="http://schemas.microsoft.com/office/powerpoint/2010/main" val="2729332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1"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02167" y="6245225"/>
            <a:ext cx="3052233" cy="47625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8737601" y="6245225"/>
            <a:ext cx="3052233" cy="476250"/>
          </a:xfrm>
        </p:spPr>
        <p:txBody>
          <a:bodyPr/>
          <a:lstStyle>
            <a:lvl1pPr>
              <a:defRPr/>
            </a:lvl1pPr>
          </a:lstStyle>
          <a:p>
            <a:fld id="{99BA7ADF-0060-453E-BD5A-75B9D3CBCD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3028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9917" y="889000"/>
            <a:ext cx="11861800" cy="536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B84128B6-F5C6-4645-BA66-CB8A2B968145}"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3523208"/>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F69254-3E2B-479D-963E-2396BFEFC58B}" type="datetimeFigureOut">
              <a:rPr lang="en-US" smtClean="0"/>
              <a:t>11/27/2019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769136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F69254-3E2B-479D-963E-2396BFEFC58B}" type="datetimeFigureOut">
              <a:rPr lang="en-US" smtClean="0"/>
              <a:t>11/27/2019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426337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F69254-3E2B-479D-963E-2396BFEFC58B}" type="datetimeFigureOut">
              <a:rPr lang="en-US" smtClean="0"/>
              <a:t>11/27/2019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347565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F69254-3E2B-479D-963E-2396BFEFC58B}"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1691011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F69254-3E2B-479D-963E-2396BFEFC58B}"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2B60AC-BA4A-4281-BDAB-AA222B32CA08}" type="slidenum">
              <a:rPr lang="en-US" smtClean="0"/>
              <a:t>‹#›</a:t>
            </a:fld>
            <a:endParaRPr lang="en-US"/>
          </a:p>
        </p:txBody>
      </p:sp>
    </p:spTree>
    <p:extLst>
      <p:ext uri="{BB962C8B-B14F-4D97-AF65-F5344CB8AC3E}">
        <p14:creationId xmlns:p14="http://schemas.microsoft.com/office/powerpoint/2010/main" val="276019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69254-3E2B-479D-963E-2396BFEFC58B}" type="datetimeFigureOut">
              <a:rPr lang="en-US" smtClean="0"/>
              <a:t>11/27/2019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B60AC-BA4A-4281-BDAB-AA222B32CA08}" type="slidenum">
              <a:rPr lang="en-US" smtClean="0"/>
              <a:t>‹#›</a:t>
            </a:fld>
            <a:endParaRPr lang="en-US"/>
          </a:p>
        </p:txBody>
      </p:sp>
    </p:spTree>
    <p:extLst>
      <p:ext uri="{BB962C8B-B14F-4D97-AF65-F5344CB8AC3E}">
        <p14:creationId xmlns:p14="http://schemas.microsoft.com/office/powerpoint/2010/main" val="143037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089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AD7B3-EFB0-4BE1-96F9-C3ABB9070C63}" type="datetimeFigureOut">
              <a:rPr lang="en-US" smtClean="0">
                <a:solidFill>
                  <a:prstClr val="black">
                    <a:tint val="75000"/>
                  </a:prstClr>
                </a:solidFill>
              </a:rPr>
              <a:pPr/>
              <a:t>11/27/2019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255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08568-EE88-4804-BC48-928E793F8C22}" type="datetimeFigureOut">
              <a:rPr lang="en-US" smtClean="0"/>
              <a:t>11/27/2019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C45AB-7A68-4350-9609-02341272880F}" type="slidenum">
              <a:rPr lang="en-US" smtClean="0"/>
              <a:t>‹#›</a:t>
            </a:fld>
            <a:endParaRPr lang="en-US"/>
          </a:p>
        </p:txBody>
      </p:sp>
    </p:spTree>
    <p:extLst>
      <p:ext uri="{BB962C8B-B14F-4D97-AF65-F5344CB8AC3E}">
        <p14:creationId xmlns:p14="http://schemas.microsoft.com/office/powerpoint/2010/main" val="3807051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855B4EF-5E1A-4DE1-B396-DB0E3A67E268}"/>
              </a:ext>
            </a:extLst>
          </p:cNvPr>
          <p:cNvGrpSpPr/>
          <p:nvPr/>
        </p:nvGrpSpPr>
        <p:grpSpPr>
          <a:xfrm>
            <a:off x="0" y="-152400"/>
            <a:ext cx="12172121" cy="6980982"/>
            <a:chOff x="0" y="-152400"/>
            <a:chExt cx="12172121" cy="6980982"/>
          </a:xfrm>
        </p:grpSpPr>
        <p:sp>
          <p:nvSpPr>
            <p:cNvPr id="4" name="AutoShape 2" descr="Image result for uw husky logo"/>
            <p:cNvSpPr>
              <a:spLocks noChangeAspect="1" noChangeArrowheads="1"/>
            </p:cNvSpPr>
            <p:nvPr/>
          </p:nvSpPr>
          <p:spPr bwMode="auto">
            <a:xfrm>
              <a:off x="155575" y="-152400"/>
              <a:ext cx="287867" cy="2878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uw husky logo"/>
            <p:cNvSpPr>
              <a:spLocks noChangeAspect="1" noChangeArrowheads="1"/>
            </p:cNvSpPr>
            <p:nvPr/>
          </p:nvSpPr>
          <p:spPr bwMode="auto">
            <a:xfrm>
              <a:off x="307975" y="0"/>
              <a:ext cx="287867" cy="2878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oregon state university logos"/>
            <p:cNvSpPr>
              <a:spLocks noChangeAspect="1" noChangeArrowheads="1"/>
            </p:cNvSpPr>
            <p:nvPr/>
          </p:nvSpPr>
          <p:spPr bwMode="auto">
            <a:xfrm>
              <a:off x="460375" y="152400"/>
              <a:ext cx="287867" cy="2878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0" y="6753"/>
              <a:ext cx="12170393" cy="6821829"/>
              <a:chOff x="-15163" y="7937"/>
              <a:chExt cx="8641003" cy="4846420"/>
            </a:xfrm>
          </p:grpSpPr>
          <p:grpSp>
            <p:nvGrpSpPr>
              <p:cNvPr id="10" name="Group 9"/>
              <p:cNvGrpSpPr>
                <a:grpSpLocks noChangeAspect="1"/>
              </p:cNvGrpSpPr>
              <p:nvPr/>
            </p:nvGrpSpPr>
            <p:grpSpPr>
              <a:xfrm>
                <a:off x="0" y="7937"/>
                <a:ext cx="8625840" cy="4846420"/>
                <a:chOff x="0" y="7937"/>
                <a:chExt cx="9887578" cy="601712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5568" b="55265"/>
                <a:stretch/>
              </p:blipFill>
              <p:spPr>
                <a:xfrm>
                  <a:off x="0" y="7937"/>
                  <a:ext cx="9887578" cy="3004457"/>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55085" b="5641"/>
                <a:stretch/>
              </p:blipFill>
              <p:spPr>
                <a:xfrm>
                  <a:off x="0" y="3012394"/>
                  <a:ext cx="9887578" cy="3012663"/>
                </a:xfrm>
                <a:prstGeom prst="rect">
                  <a:avLst/>
                </a:prstGeom>
              </p:spPr>
            </p:pic>
          </p:grpSp>
          <p:sp>
            <p:nvSpPr>
              <p:cNvPr id="16" name="TextBox 15"/>
              <p:cNvSpPr txBox="1"/>
              <p:nvPr/>
            </p:nvSpPr>
            <p:spPr>
              <a:xfrm>
                <a:off x="15986" y="96117"/>
                <a:ext cx="612774" cy="262384"/>
              </a:xfrm>
              <a:prstGeom prst="rect">
                <a:avLst/>
              </a:prstGeom>
              <a:noFill/>
            </p:spPr>
            <p:txBody>
              <a:bodyPr wrap="square" rtlCol="0">
                <a:spAutoFit/>
                <a:scene3d>
                  <a:camera prst="orthographicFront"/>
                  <a:lightRig rig="threePt" dir="t"/>
                </a:scene3d>
                <a:sp3d extrusionH="57150">
                  <a:bevelT w="38100" h="38100"/>
                </a:sp3d>
              </a:bodyPr>
              <a:lstStyle/>
              <a:p>
                <a:r>
                  <a:rPr lang="en-US" b="1" dirty="0">
                    <a:effectLst>
                      <a:outerShdw blurRad="38100" dist="38100" dir="2700000" algn="tl">
                        <a:srgbClr val="000000">
                          <a:alpha val="43137"/>
                        </a:srgbClr>
                      </a:outerShdw>
                    </a:effectLst>
                  </a:rPr>
                  <a:t>1937</a:t>
                </a:r>
              </a:p>
            </p:txBody>
          </p:sp>
          <p:sp>
            <p:nvSpPr>
              <p:cNvPr id="17" name="TextBox 16"/>
              <p:cNvSpPr txBox="1"/>
              <p:nvPr/>
            </p:nvSpPr>
            <p:spPr>
              <a:xfrm>
                <a:off x="-15163" y="2574242"/>
                <a:ext cx="464053" cy="262384"/>
              </a:xfrm>
              <a:prstGeom prst="rect">
                <a:avLst/>
              </a:prstGeom>
              <a:noFill/>
            </p:spPr>
            <p:txBody>
              <a:bodyPr wrap="none" rtlCol="0">
                <a:spAutoFit/>
                <a:scene3d>
                  <a:camera prst="orthographicFront"/>
                  <a:lightRig rig="threePt" dir="t"/>
                </a:scene3d>
                <a:sp3d extrusionH="57150">
                  <a:bevelT w="38100" h="38100"/>
                </a:sp3d>
              </a:bodyPr>
              <a:lstStyle/>
              <a:p>
                <a:r>
                  <a:rPr lang="en-US" b="1" dirty="0">
                    <a:solidFill>
                      <a:schemeClr val="bg1"/>
                    </a:solidFill>
                    <a:effectLst>
                      <a:outerShdw blurRad="38100" dist="38100" dir="2700000" algn="tl">
                        <a:srgbClr val="000000">
                          <a:alpha val="43137"/>
                        </a:srgbClr>
                      </a:outerShdw>
                    </a:effectLst>
                  </a:rPr>
                  <a:t>2018</a:t>
                </a:r>
              </a:p>
            </p:txBody>
          </p:sp>
          <p:sp>
            <p:nvSpPr>
              <p:cNvPr id="19" name="TextBox 18"/>
              <p:cNvSpPr txBox="1"/>
              <p:nvPr/>
            </p:nvSpPr>
            <p:spPr>
              <a:xfrm>
                <a:off x="6408829" y="4612366"/>
                <a:ext cx="2217010" cy="240518"/>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rPr>
                  <a:t>John Marshall Photography  ©2018</a:t>
                </a:r>
              </a:p>
            </p:txBody>
          </p:sp>
        </p:grpSp>
        <p:grpSp>
          <p:nvGrpSpPr>
            <p:cNvPr id="2" name="Group 1"/>
            <p:cNvGrpSpPr/>
            <p:nvPr/>
          </p:nvGrpSpPr>
          <p:grpSpPr>
            <a:xfrm>
              <a:off x="5601988" y="2506139"/>
              <a:ext cx="6570133" cy="1789272"/>
              <a:chOff x="200792" y="2667545"/>
              <a:chExt cx="4543200" cy="1501213"/>
            </a:xfrm>
            <a:solidFill>
              <a:schemeClr val="tx1">
                <a:alpha val="74000"/>
              </a:schemeClr>
            </a:solidFill>
          </p:grpSpPr>
          <p:sp>
            <p:nvSpPr>
              <p:cNvPr id="12" name="Title 1"/>
              <p:cNvSpPr txBox="1">
                <a:spLocks/>
              </p:cNvSpPr>
              <p:nvPr/>
            </p:nvSpPr>
            <p:spPr>
              <a:xfrm>
                <a:off x="200792" y="2667545"/>
                <a:ext cx="4543200" cy="755746"/>
              </a:xfrm>
              <a:prstGeom prst="rect">
                <a:avLst/>
              </a:prstGeom>
              <a:grpFill/>
              <a:ln>
                <a:solidFill>
                  <a:schemeClr val="bg1"/>
                </a:solidFill>
              </a:ln>
            </p:spPr>
            <p:txBody>
              <a:bodyPr vert="horz" lIns="91440" tIns="45720" rIns="91440" bIns="45720" rtlCol="0" anchor="b">
                <a:noAutofit/>
                <a:scene3d>
                  <a:camera prst="orthographicFront"/>
                  <a:lightRig rig="threePt" dir="t"/>
                </a:scene3d>
                <a:sp3d extrusionH="57150">
                  <a:bevelT w="82550" h="38100" prst="coolSlant"/>
                </a:sp3d>
              </a:bodyPr>
              <a:lstStyle>
                <a:lvl1pPr algn="l" defTabSz="914400" rtl="0" eaLnBrk="1" latinLnBrk="0" hangingPunct="1">
                  <a:spcBef>
                    <a:spcPct val="0"/>
                  </a:spcBef>
                  <a:buNone/>
                  <a:defRPr sz="5400" kern="1200" cap="all" spc="-100" baseline="0">
                    <a:solidFill>
                      <a:schemeClr val="tx2"/>
                    </a:solidFill>
                    <a:latin typeface="+mj-lt"/>
                    <a:ea typeface="+mj-ea"/>
                    <a:cs typeface="+mj-cs"/>
                  </a:defRPr>
                </a:lvl1pPr>
              </a:lstStyle>
              <a:p>
                <a:r>
                  <a:rPr lang="en-US" sz="2800" b="1" cap="none" dirty="0">
                    <a:solidFill>
                      <a:srgbClr val="99CCFF"/>
                    </a:solidFill>
                    <a:effectLst>
                      <a:outerShdw blurRad="50800" dist="38100" dir="2700000" algn="tl" rotWithShape="0">
                        <a:prstClr val="black">
                          <a:alpha val="40000"/>
                        </a:prstClr>
                      </a:outerShdw>
                    </a:effectLst>
                    <a:latin typeface="+mn-lt"/>
                  </a:rPr>
                  <a:t>Climate, Environment, and Disturbance History Govern Resilience of Pacific Northwest Forests</a:t>
                </a:r>
              </a:p>
            </p:txBody>
          </p:sp>
          <p:sp>
            <p:nvSpPr>
              <p:cNvPr id="11" name="Title 1"/>
              <p:cNvSpPr txBox="1">
                <a:spLocks/>
              </p:cNvSpPr>
              <p:nvPr/>
            </p:nvSpPr>
            <p:spPr>
              <a:xfrm>
                <a:off x="200792" y="3423292"/>
                <a:ext cx="4543200" cy="745466"/>
              </a:xfrm>
              <a:prstGeom prst="rect">
                <a:avLst/>
              </a:prstGeom>
              <a:grpFill/>
              <a:ln>
                <a:solidFill>
                  <a:schemeClr val="bg1"/>
                </a:solidFill>
              </a:ln>
            </p:spPr>
            <p:txBody>
              <a:bodyPr vert="horz" lIns="91440" tIns="45720" rIns="91440" bIns="45720" rtlCol="0" anchor="b">
                <a:noAutofit/>
                <a:scene3d>
                  <a:camera prst="orthographicFront"/>
                  <a:lightRig rig="threePt" dir="t"/>
                </a:scene3d>
                <a:sp3d extrusionH="57150">
                  <a:bevelT w="38100" h="38100"/>
                </a:sp3d>
              </a:bodyPr>
              <a:lstStyle>
                <a:lvl1pPr algn="l" defTabSz="914400" rtl="0" eaLnBrk="1" latinLnBrk="0" hangingPunct="1">
                  <a:spcBef>
                    <a:spcPct val="0"/>
                  </a:spcBef>
                  <a:buNone/>
                  <a:defRPr sz="5400" kern="1200" cap="all" spc="-100" baseline="0">
                    <a:solidFill>
                      <a:schemeClr val="tx2"/>
                    </a:solidFill>
                    <a:latin typeface="+mj-lt"/>
                    <a:ea typeface="+mj-ea"/>
                    <a:cs typeface="+mj-cs"/>
                  </a:defRPr>
                </a:lvl1pPr>
              </a:lstStyle>
              <a:p>
                <a:r>
                  <a:rPr lang="en-US" sz="2800" b="1" cap="none" dirty="0">
                    <a:solidFill>
                      <a:schemeClr val="bg1"/>
                    </a:solidFill>
                    <a:effectLst>
                      <a:outerShdw blurRad="38100" dist="38100" dir="2700000" algn="tl">
                        <a:srgbClr val="000000">
                          <a:alpha val="43137"/>
                        </a:srgbClr>
                      </a:outerShdw>
                    </a:effectLst>
                    <a:latin typeface="+mn-lt"/>
                  </a:rPr>
                  <a:t>Paul Hessburg, Nicholas Povak, &amp; Brion Salter</a:t>
                </a:r>
              </a:p>
              <a:p>
                <a:r>
                  <a:rPr lang="en-US" sz="2800" b="1" cap="none" dirty="0">
                    <a:solidFill>
                      <a:schemeClr val="bg1"/>
                    </a:solidFill>
                    <a:effectLst>
                      <a:outerShdw blurRad="38100" dist="38100" dir="2700000" algn="tl">
                        <a:srgbClr val="000000">
                          <a:alpha val="43137"/>
                        </a:srgbClr>
                      </a:outerShdw>
                    </a:effectLst>
                    <a:latin typeface="+mn-lt"/>
                  </a:rPr>
                  <a:t>USDA-FS, Pacific Northwest Research Station</a:t>
                </a:r>
                <a:endParaRPr lang="en-US" sz="2800" b="1" cap="none" dirty="0">
                  <a:solidFill>
                    <a:schemeClr val="accent2"/>
                  </a:solidFill>
                  <a:effectLst>
                    <a:outerShdw blurRad="38100" dist="38100" dir="2700000" algn="tl">
                      <a:srgbClr val="000000">
                        <a:alpha val="43137"/>
                      </a:srgbClr>
                    </a:outerShdw>
                  </a:effectLst>
                  <a:latin typeface="+mn-lt"/>
                </a:endParaRPr>
              </a:p>
            </p:txBody>
          </p:sp>
        </p:grpSp>
        <p:sp>
          <p:nvSpPr>
            <p:cNvPr id="3" name="TextBox 2">
              <a:extLst>
                <a:ext uri="{FF2B5EF4-FFF2-40B4-BE49-F238E27FC236}">
                  <a16:creationId xmlns:a16="http://schemas.microsoft.com/office/drawing/2014/main" xmlns="" id="{894CBB45-B1CC-4CB0-B0FB-69E4007B795B}"/>
                </a:ext>
              </a:extLst>
            </p:cNvPr>
            <p:cNvSpPr txBox="1"/>
            <p:nvPr/>
          </p:nvSpPr>
          <p:spPr>
            <a:xfrm>
              <a:off x="8480643" y="-27032"/>
              <a:ext cx="3555782" cy="369332"/>
            </a:xfrm>
            <a:prstGeom prst="rect">
              <a:avLst/>
            </a:prstGeom>
            <a:noFill/>
          </p:spPr>
          <p:txBody>
            <a:bodyPr wrap="none" rtlCol="0">
              <a:spAutoFit/>
            </a:bodyPr>
            <a:lstStyle/>
            <a:p>
              <a:r>
                <a:rPr lang="en-US" dirty="0"/>
                <a:t>Eagle Creek area from Dog Mtn, WA</a:t>
              </a:r>
            </a:p>
          </p:txBody>
        </p:sp>
      </p:grpSp>
    </p:spTree>
    <p:extLst>
      <p:ext uri="{BB962C8B-B14F-4D97-AF65-F5344CB8AC3E}">
        <p14:creationId xmlns:p14="http://schemas.microsoft.com/office/powerpoint/2010/main" val="394906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855B4EF-5E1A-4DE1-B396-DB0E3A67E268}"/>
              </a:ext>
            </a:extLst>
          </p:cNvPr>
          <p:cNvGrpSpPr/>
          <p:nvPr/>
        </p:nvGrpSpPr>
        <p:grpSpPr>
          <a:xfrm>
            <a:off x="99392" y="-122982"/>
            <a:ext cx="12113460" cy="6334939"/>
            <a:chOff x="0" y="-152400"/>
            <a:chExt cx="12196140" cy="7000441"/>
          </a:xfrm>
        </p:grpSpPr>
        <p:sp>
          <p:nvSpPr>
            <p:cNvPr id="4" name="AutoShape 2" descr="Image result for uw husky logo"/>
            <p:cNvSpPr>
              <a:spLocks noChangeAspect="1" noChangeArrowheads="1"/>
            </p:cNvSpPr>
            <p:nvPr/>
          </p:nvSpPr>
          <p:spPr bwMode="auto">
            <a:xfrm>
              <a:off x="155575" y="-152400"/>
              <a:ext cx="287867" cy="2878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uw husky logo"/>
            <p:cNvSpPr>
              <a:spLocks noChangeAspect="1" noChangeArrowheads="1"/>
            </p:cNvSpPr>
            <p:nvPr/>
          </p:nvSpPr>
          <p:spPr bwMode="auto">
            <a:xfrm>
              <a:off x="307975" y="0"/>
              <a:ext cx="287867" cy="2878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oregon state university logos"/>
            <p:cNvSpPr>
              <a:spLocks noChangeAspect="1" noChangeArrowheads="1"/>
            </p:cNvSpPr>
            <p:nvPr/>
          </p:nvSpPr>
          <p:spPr bwMode="auto">
            <a:xfrm>
              <a:off x="460375" y="152400"/>
              <a:ext cx="287867" cy="2878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0" y="6753"/>
              <a:ext cx="12170393" cy="6841288"/>
              <a:chOff x="-15163" y="7937"/>
              <a:chExt cx="8641003" cy="4860244"/>
            </a:xfrm>
          </p:grpSpPr>
          <p:grpSp>
            <p:nvGrpSpPr>
              <p:cNvPr id="10" name="Group 9"/>
              <p:cNvGrpSpPr>
                <a:grpSpLocks noChangeAspect="1"/>
              </p:cNvGrpSpPr>
              <p:nvPr/>
            </p:nvGrpSpPr>
            <p:grpSpPr>
              <a:xfrm>
                <a:off x="0" y="7937"/>
                <a:ext cx="8625840" cy="4846420"/>
                <a:chOff x="0" y="7937"/>
                <a:chExt cx="9887578" cy="601712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5568" b="55265"/>
                <a:stretch/>
              </p:blipFill>
              <p:spPr>
                <a:xfrm>
                  <a:off x="0" y="7937"/>
                  <a:ext cx="9887578" cy="3004457"/>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55085" b="5641"/>
                <a:stretch/>
              </p:blipFill>
              <p:spPr>
                <a:xfrm>
                  <a:off x="0" y="3012394"/>
                  <a:ext cx="9887578" cy="3012663"/>
                </a:xfrm>
                <a:prstGeom prst="rect">
                  <a:avLst/>
                </a:prstGeom>
              </p:spPr>
            </p:pic>
          </p:grpSp>
          <p:sp>
            <p:nvSpPr>
              <p:cNvPr id="16" name="TextBox 15"/>
              <p:cNvSpPr txBox="1"/>
              <p:nvPr/>
            </p:nvSpPr>
            <p:spPr>
              <a:xfrm>
                <a:off x="15986" y="96117"/>
                <a:ext cx="612774" cy="262384"/>
              </a:xfrm>
              <a:prstGeom prst="rect">
                <a:avLst/>
              </a:prstGeom>
              <a:noFill/>
            </p:spPr>
            <p:txBody>
              <a:bodyPr wrap="square" rtlCol="0">
                <a:spAutoFit/>
                <a:scene3d>
                  <a:camera prst="orthographicFront"/>
                  <a:lightRig rig="threePt" dir="t"/>
                </a:scene3d>
                <a:sp3d extrusionH="57150">
                  <a:bevelT w="38100" h="38100"/>
                </a:sp3d>
              </a:bodyPr>
              <a:lstStyle/>
              <a:p>
                <a:r>
                  <a:rPr lang="en-US" b="1" dirty="0">
                    <a:effectLst>
                      <a:outerShdw blurRad="38100" dist="38100" dir="2700000" algn="tl">
                        <a:srgbClr val="000000">
                          <a:alpha val="43137"/>
                        </a:srgbClr>
                      </a:outerShdw>
                    </a:effectLst>
                  </a:rPr>
                  <a:t>1937</a:t>
                </a:r>
              </a:p>
            </p:txBody>
          </p:sp>
          <p:sp>
            <p:nvSpPr>
              <p:cNvPr id="17" name="TextBox 16"/>
              <p:cNvSpPr txBox="1"/>
              <p:nvPr/>
            </p:nvSpPr>
            <p:spPr>
              <a:xfrm>
                <a:off x="-15163" y="2574242"/>
                <a:ext cx="464053" cy="262384"/>
              </a:xfrm>
              <a:prstGeom prst="rect">
                <a:avLst/>
              </a:prstGeom>
              <a:noFill/>
            </p:spPr>
            <p:txBody>
              <a:bodyPr wrap="none" rtlCol="0">
                <a:spAutoFit/>
                <a:scene3d>
                  <a:camera prst="orthographicFront"/>
                  <a:lightRig rig="threePt" dir="t"/>
                </a:scene3d>
                <a:sp3d extrusionH="57150">
                  <a:bevelT w="38100" h="38100"/>
                </a:sp3d>
              </a:bodyPr>
              <a:lstStyle/>
              <a:p>
                <a:r>
                  <a:rPr lang="en-US" b="1" dirty="0">
                    <a:solidFill>
                      <a:schemeClr val="bg1"/>
                    </a:solidFill>
                    <a:effectLst>
                      <a:outerShdw blurRad="38100" dist="38100" dir="2700000" algn="tl">
                        <a:srgbClr val="000000">
                          <a:alpha val="43137"/>
                        </a:srgbClr>
                      </a:outerShdw>
                    </a:effectLst>
                  </a:rPr>
                  <a:t>2018</a:t>
                </a:r>
              </a:p>
            </p:txBody>
          </p:sp>
          <p:sp>
            <p:nvSpPr>
              <p:cNvPr id="19" name="TextBox 18"/>
              <p:cNvSpPr txBox="1"/>
              <p:nvPr/>
            </p:nvSpPr>
            <p:spPr>
              <a:xfrm>
                <a:off x="5857537" y="4612366"/>
                <a:ext cx="2447601" cy="255815"/>
              </a:xfrm>
              <a:prstGeom prst="rect">
                <a:avLst/>
              </a:prstGeom>
              <a:noFill/>
            </p:spPr>
            <p:txBody>
              <a:bodyPr wrap="square" rtlCol="0">
                <a:spAutoFit/>
              </a:bodyPr>
              <a:lstStyle/>
              <a:p>
                <a:r>
                  <a:rPr lang="en-US" sz="1400" dirty="0">
                    <a:solidFill>
                      <a:schemeClr val="bg1"/>
                    </a:solidFill>
                    <a:effectLst>
                      <a:outerShdw blurRad="38100" dist="38100" dir="2700000" algn="tl">
                        <a:srgbClr val="000000">
                          <a:alpha val="43137"/>
                        </a:srgbClr>
                      </a:outerShdw>
                    </a:effectLst>
                  </a:rPr>
                  <a:t>John Marshall Photography  ©2018</a:t>
                </a:r>
              </a:p>
            </p:txBody>
          </p:sp>
        </p:grpSp>
        <p:sp>
          <p:nvSpPr>
            <p:cNvPr id="3" name="TextBox 2">
              <a:extLst>
                <a:ext uri="{FF2B5EF4-FFF2-40B4-BE49-F238E27FC236}">
                  <a16:creationId xmlns:a16="http://schemas.microsoft.com/office/drawing/2014/main" xmlns="" id="{894CBB45-B1CC-4CB0-B0FB-69E4007B795B}"/>
                </a:ext>
              </a:extLst>
            </p:cNvPr>
            <p:cNvSpPr txBox="1"/>
            <p:nvPr/>
          </p:nvSpPr>
          <p:spPr>
            <a:xfrm>
              <a:off x="8271385" y="-40733"/>
              <a:ext cx="3924755" cy="392599"/>
            </a:xfrm>
            <a:prstGeom prst="rect">
              <a:avLst/>
            </a:prstGeom>
            <a:noFill/>
          </p:spPr>
          <p:txBody>
            <a:bodyPr wrap="none" rtlCol="0">
              <a:spAutoFit/>
            </a:bodyPr>
            <a:lstStyle/>
            <a:p>
              <a:r>
                <a:rPr lang="en-US" sz="1600" dirty="0"/>
                <a:t>Eagle Creek area from Dog Mtn, WA</a:t>
              </a:r>
            </a:p>
          </p:txBody>
        </p:sp>
      </p:grpSp>
      <p:sp>
        <p:nvSpPr>
          <p:cNvPr id="18" name="TextBox 17">
            <a:extLst>
              <a:ext uri="{FF2B5EF4-FFF2-40B4-BE49-F238E27FC236}">
                <a16:creationId xmlns:a16="http://schemas.microsoft.com/office/drawing/2014/main" xmlns="" id="{9B4FAD50-2EF8-419F-A771-8A9BB6CDEAC6}"/>
              </a:ext>
            </a:extLst>
          </p:cNvPr>
          <p:cNvSpPr txBox="1"/>
          <p:nvPr/>
        </p:nvSpPr>
        <p:spPr>
          <a:xfrm>
            <a:off x="4817140" y="6320518"/>
            <a:ext cx="8867753" cy="523220"/>
          </a:xfrm>
          <a:prstGeom prst="rect">
            <a:avLst/>
          </a:prstGeom>
          <a:noFill/>
        </p:spPr>
        <p:txBody>
          <a:bodyPr wrap="square" rtlCol="0">
            <a:spAutoFit/>
            <a:scene3d>
              <a:camera prst="orthographicFront"/>
              <a:lightRig rig="threePt" dir="t"/>
            </a:scene3d>
            <a:sp3d extrusionH="57150">
              <a:bevelT w="38100" h="38100"/>
            </a:sp3d>
          </a:bodyPr>
          <a:lstStyle/>
          <a:p>
            <a:r>
              <a:rPr lang="en-US" sz="2800" b="1" cap="all" dirty="0">
                <a:solidFill>
                  <a:schemeClr val="accent1">
                    <a:lumMod val="60000"/>
                    <a:lumOff val="40000"/>
                  </a:schemeClr>
                </a:solidFill>
                <a:effectLst>
                  <a:outerShdw blurRad="38100" dist="38100" dir="2700000" algn="tl">
                    <a:srgbClr val="000000">
                      <a:alpha val="43137"/>
                    </a:srgbClr>
                  </a:outerShdw>
                </a:effectLst>
              </a:rPr>
              <a:t>True of many west-side forests as well</a:t>
            </a:r>
          </a:p>
        </p:txBody>
      </p:sp>
    </p:spTree>
    <p:extLst>
      <p:ext uri="{BB962C8B-B14F-4D97-AF65-F5344CB8AC3E}">
        <p14:creationId xmlns:p14="http://schemas.microsoft.com/office/powerpoint/2010/main" val="127141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9890"/>
          <a:stretch/>
        </p:blipFill>
        <p:spPr>
          <a:xfrm>
            <a:off x="7403940" y="50334"/>
            <a:ext cx="4393133" cy="6739632"/>
          </a:xfrm>
          <a:prstGeom prst="rect">
            <a:avLst/>
          </a:prstGeom>
        </p:spPr>
      </p:pic>
      <p:pic>
        <p:nvPicPr>
          <p:cNvPr id="5" name="Picture 4"/>
          <p:cNvPicPr>
            <a:picLocks noChangeAspect="1"/>
          </p:cNvPicPr>
          <p:nvPr/>
        </p:nvPicPr>
        <p:blipFill>
          <a:blip r:embed="rId4"/>
          <a:stretch>
            <a:fillRect/>
          </a:stretch>
        </p:blipFill>
        <p:spPr>
          <a:xfrm>
            <a:off x="2947176" y="50334"/>
            <a:ext cx="4381391" cy="5735191"/>
          </a:xfrm>
          <a:prstGeom prst="rect">
            <a:avLst/>
          </a:prstGeom>
          <a:ln>
            <a:solidFill>
              <a:schemeClr val="bg1"/>
            </a:solidFill>
          </a:ln>
        </p:spPr>
      </p:pic>
      <p:sp>
        <p:nvSpPr>
          <p:cNvPr id="6" name="TextBox 5"/>
          <p:cNvSpPr txBox="1"/>
          <p:nvPr/>
        </p:nvSpPr>
        <p:spPr>
          <a:xfrm>
            <a:off x="2963954" y="5835859"/>
            <a:ext cx="4340441" cy="954107"/>
          </a:xfrm>
          <a:prstGeom prst="rect">
            <a:avLst/>
          </a:prstGeom>
          <a:noFill/>
        </p:spPr>
        <p:txBody>
          <a:bodyPr wrap="square" rtlCol="0">
            <a:spAutoFit/>
            <a:scene3d>
              <a:camera prst="orthographicFront"/>
              <a:lightRig rig="threePt" dir="t"/>
            </a:scene3d>
            <a:sp3d extrusionH="57150">
              <a:bevelT w="38100" h="38100"/>
            </a:sp3d>
          </a:bodyPr>
          <a:lstStyle/>
          <a:p>
            <a:r>
              <a:rPr lang="en-US" sz="1400" b="1" dirty="0">
                <a:solidFill>
                  <a:schemeClr val="bg1"/>
                </a:solidFill>
                <a:effectLst>
                  <a:outerShdw blurRad="38100" dist="38100" dir="2700000" algn="tl">
                    <a:srgbClr val="000000">
                      <a:alpha val="43137"/>
                    </a:srgbClr>
                  </a:outerShdw>
                </a:effectLst>
              </a:rPr>
              <a:t>Spies, </a:t>
            </a:r>
            <a:r>
              <a:rPr lang="en-US" sz="1400" b="1" dirty="0" err="1">
                <a:solidFill>
                  <a:schemeClr val="bg1"/>
                </a:solidFill>
                <a:effectLst>
                  <a:outerShdw blurRad="38100" dist="38100" dir="2700000" algn="tl">
                    <a:srgbClr val="000000">
                      <a:alpha val="43137"/>
                    </a:srgbClr>
                  </a:outerShdw>
                </a:effectLst>
              </a:rPr>
              <a:t>T.A</a:t>
            </a:r>
            <a:r>
              <a:rPr lang="en-US" sz="1400" b="1" dirty="0">
                <a:solidFill>
                  <a:schemeClr val="bg1"/>
                </a:solidFill>
                <a:effectLst>
                  <a:outerShdw blurRad="38100" dist="38100" dir="2700000" algn="tl">
                    <a:srgbClr val="000000">
                      <a:alpha val="43137"/>
                    </a:srgbClr>
                  </a:outerShdw>
                </a:effectLst>
              </a:rPr>
              <a:t>., et al. 2018. Old growth, disturbance, forest succession, and management in the area of the Northwest Forest Plan. Chapter 3, </a:t>
            </a:r>
            <a:r>
              <a:rPr lang="en-US" sz="1400" b="1" i="1" dirty="0">
                <a:solidFill>
                  <a:schemeClr val="bg1"/>
                </a:solidFill>
                <a:effectLst>
                  <a:outerShdw blurRad="38100" dist="38100" dir="2700000" algn="tl">
                    <a:srgbClr val="000000">
                      <a:alpha val="43137"/>
                    </a:srgbClr>
                  </a:outerShdw>
                </a:effectLst>
              </a:rPr>
              <a:t>In: Gen. Tech. Rep. </a:t>
            </a:r>
            <a:r>
              <a:rPr lang="en-US" sz="1400" b="1" i="1" dirty="0" err="1">
                <a:solidFill>
                  <a:schemeClr val="bg1"/>
                </a:solidFill>
                <a:effectLst>
                  <a:outerShdw blurRad="38100" dist="38100" dir="2700000" algn="tl">
                    <a:srgbClr val="000000">
                      <a:alpha val="43137"/>
                    </a:srgbClr>
                  </a:outerShdw>
                </a:effectLst>
              </a:rPr>
              <a:t>PNW</a:t>
            </a:r>
            <a:r>
              <a:rPr lang="en-US" sz="1400" b="1" i="1" dirty="0">
                <a:solidFill>
                  <a:schemeClr val="bg1"/>
                </a:solidFill>
                <a:effectLst>
                  <a:outerShdw blurRad="38100" dist="38100" dir="2700000" algn="tl">
                    <a:srgbClr val="000000">
                      <a:alpha val="43137"/>
                    </a:srgbClr>
                  </a:outerShdw>
                </a:effectLst>
              </a:rPr>
              <a:t>-</a:t>
            </a:r>
            <a:r>
              <a:rPr lang="en-US" sz="1400" b="1" i="1" dirty="0" err="1">
                <a:solidFill>
                  <a:schemeClr val="bg1"/>
                </a:solidFill>
                <a:effectLst>
                  <a:outerShdw blurRad="38100" dist="38100" dir="2700000" algn="tl">
                    <a:srgbClr val="000000">
                      <a:alpha val="43137"/>
                    </a:srgbClr>
                  </a:outerShdw>
                </a:effectLst>
              </a:rPr>
              <a:t>GTR</a:t>
            </a:r>
            <a:r>
              <a:rPr lang="en-US" sz="1400" b="1" i="1" dirty="0">
                <a:solidFill>
                  <a:schemeClr val="bg1"/>
                </a:solidFill>
                <a:effectLst>
                  <a:outerShdw blurRad="38100" dist="38100" dir="2700000" algn="tl">
                    <a:srgbClr val="000000">
                      <a:alpha val="43137"/>
                    </a:srgbClr>
                  </a:outerShdw>
                </a:effectLst>
              </a:rPr>
              <a:t>-966: </a:t>
            </a:r>
            <a:r>
              <a:rPr lang="en-US" sz="1400" b="1" dirty="0">
                <a:solidFill>
                  <a:schemeClr val="bg1"/>
                </a:solidFill>
                <a:effectLst>
                  <a:outerShdw blurRad="38100" dist="38100" dir="2700000" algn="tl">
                    <a:srgbClr val="000000">
                      <a:alpha val="43137"/>
                    </a:srgbClr>
                  </a:outerShdw>
                </a:effectLst>
              </a:rPr>
              <a:t>95-243.</a:t>
            </a:r>
          </a:p>
        </p:txBody>
      </p:sp>
      <p:sp>
        <p:nvSpPr>
          <p:cNvPr id="7" name="TextBox 6"/>
          <p:cNvSpPr txBox="1"/>
          <p:nvPr/>
        </p:nvSpPr>
        <p:spPr>
          <a:xfrm>
            <a:off x="120581" y="100484"/>
            <a:ext cx="2843373" cy="954107"/>
          </a:xfrm>
          <a:prstGeom prst="rect">
            <a:avLst/>
          </a:prstGeom>
          <a:noFill/>
        </p:spPr>
        <p:txBody>
          <a:bodyPr wrap="square" rtlCol="0">
            <a:spAutoFit/>
            <a:scene3d>
              <a:camera prst="orthographicFront"/>
              <a:lightRig rig="threePt" dir="t"/>
            </a:scene3d>
            <a:sp3d extrusionH="57150">
              <a:bevelT w="38100" h="38100"/>
            </a:sp3d>
          </a:bodyPr>
          <a:lstStyle/>
          <a:p>
            <a:r>
              <a:rPr lang="en-US" sz="2800" b="1" cap="all" dirty="0">
                <a:solidFill>
                  <a:schemeClr val="accent1">
                    <a:lumMod val="60000"/>
                    <a:lumOff val="40000"/>
                  </a:schemeClr>
                </a:solidFill>
                <a:effectLst>
                  <a:outerShdw blurRad="38100" dist="38100" dir="2700000" algn="tl">
                    <a:srgbClr val="000000">
                      <a:alpha val="43137"/>
                    </a:srgbClr>
                  </a:outerShdw>
                </a:effectLst>
              </a:rPr>
              <a:t>West-side forests</a:t>
            </a:r>
          </a:p>
        </p:txBody>
      </p:sp>
    </p:spTree>
    <p:extLst>
      <p:ext uri="{BB962C8B-B14F-4D97-AF65-F5344CB8AC3E}">
        <p14:creationId xmlns:p14="http://schemas.microsoft.com/office/powerpoint/2010/main" val="3182043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28183" y="0"/>
            <a:ext cx="5165766"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81" y="0"/>
            <a:ext cx="5165766" cy="5744332"/>
          </a:xfrm>
          <a:prstGeom prst="rect">
            <a:avLst/>
          </a:prstGeom>
        </p:spPr>
      </p:pic>
      <p:sp>
        <p:nvSpPr>
          <p:cNvPr id="3" name="TextBox 2">
            <a:extLst>
              <a:ext uri="{FF2B5EF4-FFF2-40B4-BE49-F238E27FC236}">
                <a16:creationId xmlns:a16="http://schemas.microsoft.com/office/drawing/2014/main" xmlns="" id="{6169EF8A-7F8D-4BB2-A393-390AD868F1C6}"/>
              </a:ext>
            </a:extLst>
          </p:cNvPr>
          <p:cNvSpPr txBox="1"/>
          <p:nvPr/>
        </p:nvSpPr>
        <p:spPr>
          <a:xfrm>
            <a:off x="178905" y="5801716"/>
            <a:ext cx="6649278" cy="954107"/>
          </a:xfrm>
          <a:prstGeom prst="rect">
            <a:avLst/>
          </a:prstGeom>
          <a:noFill/>
        </p:spPr>
        <p:txBody>
          <a:bodyPr wrap="square" rtlCol="0">
            <a:spAutoFit/>
            <a:scene3d>
              <a:camera prst="orthographicFront"/>
              <a:lightRig rig="threePt" dir="t"/>
            </a:scene3d>
            <a:sp3d extrusionH="57150">
              <a:bevelT w="38100" h="38100"/>
            </a:sp3d>
          </a:bodyPr>
          <a:lstStyle/>
          <a:p>
            <a:r>
              <a:rPr lang="en-US" sz="1400" b="1" dirty="0">
                <a:solidFill>
                  <a:srgbClr val="FF9900"/>
                </a:solidFill>
                <a:effectLst>
                  <a:outerShdw blurRad="38100" dist="38100" dir="2700000" algn="tl">
                    <a:srgbClr val="000000">
                      <a:alpha val="43137"/>
                    </a:srgbClr>
                  </a:outerShdw>
                </a:effectLst>
              </a:rPr>
              <a:t>Path A: HSF, 50 </a:t>
            </a:r>
            <a:r>
              <a:rPr lang="en-US" sz="1400" b="1" dirty="0" err="1">
                <a:solidFill>
                  <a:srgbClr val="FF9900"/>
                </a:solidFill>
                <a:effectLst>
                  <a:outerShdw blurRad="38100" dist="38100" dir="2700000" algn="tl">
                    <a:srgbClr val="000000">
                      <a:alpha val="43137"/>
                    </a:srgbClr>
                  </a:outerShdw>
                </a:effectLst>
              </a:rPr>
              <a:t>yrs</a:t>
            </a:r>
            <a:r>
              <a:rPr lang="en-US" sz="1400" b="1" dirty="0">
                <a:solidFill>
                  <a:srgbClr val="FF9900"/>
                </a:solidFill>
                <a:effectLst>
                  <a:outerShdw blurRad="38100" dist="38100" dir="2700000" algn="tl">
                    <a:srgbClr val="000000">
                      <a:alpha val="43137"/>
                    </a:srgbClr>
                  </a:outerShdw>
                </a:effectLst>
              </a:rPr>
              <a:t> of grass/</a:t>
            </a:r>
            <a:r>
              <a:rPr lang="en-US" sz="1400" b="1" dirty="0" err="1">
                <a:solidFill>
                  <a:srgbClr val="FF9900"/>
                </a:solidFill>
                <a:effectLst>
                  <a:outerShdw blurRad="38100" dist="38100" dir="2700000" algn="tl">
                    <a:srgbClr val="000000">
                      <a:alpha val="43137"/>
                    </a:srgbClr>
                  </a:outerShdw>
                </a:effectLst>
              </a:rPr>
              <a:t>shrub</a:t>
            </a:r>
            <a:r>
              <a:rPr lang="en-US" sz="1400" b="1" dirty="0" err="1">
                <a:solidFill>
                  <a:srgbClr val="FF9900"/>
                </a:solidFill>
                <a:effectLst>
                  <a:outerShdw blurRad="38100" dist="38100" dir="2700000" algn="tl">
                    <a:srgbClr val="000000">
                      <a:alpha val="43137"/>
                    </a:srgbClr>
                  </a:outerShdw>
                </a:effectLst>
                <a:sym typeface="Wingdings" panose="05000000000000000000" pitchFamily="2" charset="2"/>
              </a:rPr>
              <a:t>SECC</a:t>
            </a:r>
            <a:r>
              <a:rPr lang="en-US" sz="1400" b="1" dirty="0">
                <a:solidFill>
                  <a:srgbClr val="FF9900"/>
                </a:solidFill>
                <a:effectLst>
                  <a:outerShdw blurRad="38100" dist="38100" dir="2700000" algn="tl">
                    <a:srgbClr val="000000">
                      <a:alpha val="43137"/>
                    </a:srgbClr>
                  </a:outerShdw>
                </a:effectLst>
                <a:sym typeface="Wingdings" panose="05000000000000000000" pitchFamily="2" charset="2"/>
              </a:rPr>
              <a:t> mixed DF/</a:t>
            </a:r>
            <a:r>
              <a:rPr lang="en-US" sz="1400" b="1" dirty="0" err="1">
                <a:solidFill>
                  <a:srgbClr val="FF9900"/>
                </a:solidFill>
                <a:effectLst>
                  <a:outerShdw blurRad="38100" dist="38100" dir="2700000" algn="tl">
                    <a:srgbClr val="000000">
                      <a:alpha val="43137"/>
                    </a:srgbClr>
                  </a:outerShdw>
                </a:effectLst>
                <a:sym typeface="Wingdings" panose="05000000000000000000" pitchFamily="2" charset="2"/>
              </a:rPr>
              <a:t>WH</a:t>
            </a:r>
            <a:r>
              <a:rPr lang="en-US" sz="1400" b="1" dirty="0">
                <a:solidFill>
                  <a:srgbClr val="FF9900"/>
                </a:solidFill>
                <a:effectLst>
                  <a:outerShdw blurRad="38100" dist="38100" dir="2700000" algn="tl">
                    <a:srgbClr val="000000">
                      <a:alpha val="43137"/>
                    </a:srgbClr>
                  </a:outerShdw>
                </a:effectLst>
                <a:sym typeface="Wingdings" panose="05000000000000000000" pitchFamily="2" charset="2"/>
              </a:rPr>
              <a:t> @ age 50; </a:t>
            </a:r>
          </a:p>
          <a:p>
            <a:r>
              <a:rPr lang="en-US" sz="1400" b="1" dirty="0">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Path B: HSF, 50-100 </a:t>
            </a:r>
            <a:r>
              <a:rPr lang="en-US" sz="1400" b="1" dirty="0" err="1">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yr</a:t>
            </a:r>
            <a:r>
              <a:rPr lang="en-US" sz="1400" b="1" dirty="0">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 grass/</a:t>
            </a:r>
            <a:r>
              <a:rPr lang="en-US" sz="1400" b="1" dirty="0" err="1">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shrubSECC</a:t>
            </a:r>
            <a:r>
              <a:rPr lang="en-US" sz="1400" b="1" dirty="0">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 DF @age 50-100; 100-</a:t>
            </a:r>
            <a:r>
              <a:rPr lang="en-US" sz="1400" b="1" dirty="0" err="1">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200yr</a:t>
            </a:r>
            <a:r>
              <a:rPr lang="en-US" sz="1400" b="1" dirty="0">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 </a:t>
            </a:r>
            <a:r>
              <a:rPr lang="en-US" sz="1400" b="1" dirty="0" err="1">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DFDF</a:t>
            </a:r>
            <a:r>
              <a:rPr lang="en-US" sz="1400" b="1" dirty="0">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a:t>
            </a:r>
            <a:r>
              <a:rPr lang="en-US" sz="1400" b="1" dirty="0" err="1">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WH</a:t>
            </a:r>
            <a:r>
              <a:rPr lang="en-US" sz="1400" b="1" dirty="0">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 mix</a:t>
            </a:r>
          </a:p>
          <a:p>
            <a:r>
              <a:rPr lang="en-US" sz="1400" b="1" dirty="0">
                <a:solidFill>
                  <a:srgbClr val="FF9900"/>
                </a:solidFill>
                <a:effectLst>
                  <a:outerShdw blurRad="38100" dist="38100" dir="2700000" algn="tl">
                    <a:srgbClr val="000000">
                      <a:alpha val="43137"/>
                    </a:srgbClr>
                  </a:outerShdw>
                </a:effectLst>
                <a:sym typeface="Wingdings" panose="05000000000000000000" pitchFamily="2" charset="2"/>
              </a:rPr>
              <a:t>Path C: HSF, 10-20 </a:t>
            </a:r>
            <a:r>
              <a:rPr lang="en-US" sz="1400" b="1" dirty="0" err="1">
                <a:solidFill>
                  <a:srgbClr val="FF9900"/>
                </a:solidFill>
                <a:effectLst>
                  <a:outerShdw blurRad="38100" dist="38100" dir="2700000" algn="tl">
                    <a:srgbClr val="000000">
                      <a:alpha val="43137"/>
                    </a:srgbClr>
                  </a:outerShdw>
                </a:effectLst>
                <a:sym typeface="Wingdings" panose="05000000000000000000" pitchFamily="2" charset="2"/>
              </a:rPr>
              <a:t>yr</a:t>
            </a:r>
            <a:r>
              <a:rPr lang="en-US" sz="1400" b="1" dirty="0">
                <a:solidFill>
                  <a:srgbClr val="FF9900"/>
                </a:solidFill>
                <a:effectLst>
                  <a:outerShdw blurRad="38100" dist="38100" dir="2700000" algn="tl">
                    <a:srgbClr val="000000">
                      <a:alpha val="43137"/>
                    </a:srgbClr>
                  </a:outerShdw>
                </a:effectLst>
                <a:sym typeface="Wingdings" panose="05000000000000000000" pitchFamily="2" charset="2"/>
              </a:rPr>
              <a:t> grass/</a:t>
            </a:r>
            <a:r>
              <a:rPr lang="en-US" sz="1400" b="1" dirty="0" err="1">
                <a:solidFill>
                  <a:srgbClr val="FF9900"/>
                </a:solidFill>
                <a:effectLst>
                  <a:outerShdw blurRad="38100" dist="38100" dir="2700000" algn="tl">
                    <a:srgbClr val="000000">
                      <a:alpha val="43137"/>
                    </a:srgbClr>
                  </a:outerShdw>
                </a:effectLst>
                <a:sym typeface="Wingdings" panose="05000000000000000000" pitchFamily="2" charset="2"/>
              </a:rPr>
              <a:t>shrub20-120</a:t>
            </a:r>
            <a:r>
              <a:rPr lang="en-US" sz="1400" b="1" dirty="0">
                <a:solidFill>
                  <a:srgbClr val="FF9900"/>
                </a:solidFill>
                <a:effectLst>
                  <a:outerShdw blurRad="38100" dist="38100" dir="2700000" algn="tl">
                    <a:srgbClr val="000000">
                      <a:alpha val="43137"/>
                    </a:srgbClr>
                  </a:outerShdw>
                </a:effectLst>
                <a:sym typeface="Wingdings" panose="05000000000000000000" pitchFamily="2" charset="2"/>
              </a:rPr>
              <a:t> </a:t>
            </a:r>
            <a:r>
              <a:rPr lang="en-US" sz="1400" b="1" dirty="0" err="1">
                <a:solidFill>
                  <a:srgbClr val="FF9900"/>
                </a:solidFill>
                <a:effectLst>
                  <a:outerShdw blurRad="38100" dist="38100" dir="2700000" algn="tl">
                    <a:srgbClr val="000000">
                      <a:alpha val="43137"/>
                    </a:srgbClr>
                  </a:outerShdw>
                </a:effectLst>
                <a:sym typeface="Wingdings" panose="05000000000000000000" pitchFamily="2" charset="2"/>
              </a:rPr>
              <a:t>yr</a:t>
            </a:r>
            <a:r>
              <a:rPr lang="en-US" sz="1400" b="1" dirty="0">
                <a:solidFill>
                  <a:srgbClr val="FF9900"/>
                </a:solidFill>
                <a:effectLst>
                  <a:outerShdw blurRad="38100" dist="38100" dir="2700000" algn="tl">
                    <a:srgbClr val="000000">
                      <a:alpha val="43137"/>
                    </a:srgbClr>
                  </a:outerShdw>
                </a:effectLst>
                <a:sym typeface="Wingdings" panose="05000000000000000000" pitchFamily="2" charset="2"/>
              </a:rPr>
              <a:t> alder/DF </a:t>
            </a:r>
            <a:r>
              <a:rPr lang="en-US" sz="1400" b="1" dirty="0" err="1">
                <a:solidFill>
                  <a:srgbClr val="FF9900"/>
                </a:solidFill>
                <a:effectLst>
                  <a:outerShdw blurRad="38100" dist="38100" dir="2700000" algn="tl">
                    <a:srgbClr val="000000">
                      <a:alpha val="43137"/>
                    </a:srgbClr>
                  </a:outerShdw>
                </a:effectLst>
                <a:sym typeface="Wingdings" panose="05000000000000000000" pitchFamily="2" charset="2"/>
              </a:rPr>
              <a:t>mixDF</a:t>
            </a:r>
            <a:r>
              <a:rPr lang="en-US" sz="1400" b="1" dirty="0">
                <a:solidFill>
                  <a:srgbClr val="FF9900"/>
                </a:solidFill>
                <a:effectLst>
                  <a:outerShdw blurRad="38100" dist="38100" dir="2700000" algn="tl">
                    <a:srgbClr val="000000">
                      <a:alpha val="43137"/>
                    </a:srgbClr>
                  </a:outerShdw>
                </a:effectLst>
                <a:sym typeface="Wingdings" panose="05000000000000000000" pitchFamily="2" charset="2"/>
              </a:rPr>
              <a:t>/</a:t>
            </a:r>
            <a:r>
              <a:rPr lang="en-US" sz="1400" b="1" dirty="0" err="1">
                <a:solidFill>
                  <a:srgbClr val="FF9900"/>
                </a:solidFill>
                <a:effectLst>
                  <a:outerShdw blurRad="38100" dist="38100" dir="2700000" algn="tl">
                    <a:srgbClr val="000000">
                      <a:alpha val="43137"/>
                    </a:srgbClr>
                  </a:outerShdw>
                </a:effectLst>
                <a:sym typeface="Wingdings" panose="05000000000000000000" pitchFamily="2" charset="2"/>
              </a:rPr>
              <a:t>WH</a:t>
            </a:r>
            <a:r>
              <a:rPr lang="en-US" sz="1400" b="1" dirty="0">
                <a:solidFill>
                  <a:srgbClr val="FF9900"/>
                </a:solidFill>
                <a:effectLst>
                  <a:outerShdw blurRad="38100" dist="38100" dir="2700000" algn="tl">
                    <a:srgbClr val="000000">
                      <a:alpha val="43137"/>
                    </a:srgbClr>
                  </a:outerShdw>
                </a:effectLst>
                <a:sym typeface="Wingdings" panose="05000000000000000000" pitchFamily="2" charset="2"/>
              </a:rPr>
              <a:t> mix</a:t>
            </a:r>
          </a:p>
          <a:p>
            <a:r>
              <a:rPr lang="en-US" sz="1400" b="1" dirty="0">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Path D: MSF, periodic,  patchy/</a:t>
            </a:r>
            <a:r>
              <a:rPr lang="en-US" sz="1400" b="1" dirty="0" err="1">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gappy</a:t>
            </a:r>
            <a:r>
              <a:rPr lang="en-US" sz="1400" b="1" dirty="0">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 DF with DF/</a:t>
            </a:r>
            <a:r>
              <a:rPr lang="en-US" sz="1400" b="1" dirty="0" err="1">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WH</a:t>
            </a:r>
            <a:r>
              <a:rPr lang="en-US" sz="1400" b="1" dirty="0">
                <a:solidFill>
                  <a:schemeClr val="accent1">
                    <a:lumMod val="40000"/>
                    <a:lumOff val="60000"/>
                  </a:schemeClr>
                </a:solidFill>
                <a:effectLst>
                  <a:outerShdw blurRad="38100" dist="38100" dir="2700000" algn="tl">
                    <a:srgbClr val="000000">
                      <a:alpha val="43137"/>
                    </a:srgbClr>
                  </a:outerShdw>
                </a:effectLst>
                <a:sym typeface="Wingdings" panose="05000000000000000000" pitchFamily="2" charset="2"/>
              </a:rPr>
              <a:t> islands </a:t>
            </a:r>
            <a:endParaRPr lang="en-US" sz="1400" b="1" dirty="0">
              <a:solidFill>
                <a:schemeClr val="accent1">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6666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figur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56" y="30480"/>
            <a:ext cx="6326167" cy="6715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435790" y="30480"/>
            <a:ext cx="5699579" cy="1798726"/>
          </a:xfrm>
          <a:prstGeom prst="rect">
            <a:avLst/>
          </a:prstGeom>
        </p:spPr>
      </p:pic>
      <p:pic>
        <p:nvPicPr>
          <p:cNvPr id="1026" name="Picture 2" descr="figur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2432" y="1853763"/>
            <a:ext cx="4239102" cy="22649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74217" y="30480"/>
            <a:ext cx="3517783" cy="307777"/>
          </a:xfrm>
          <a:prstGeom prst="rect">
            <a:avLst/>
          </a:prstGeom>
          <a:noFill/>
        </p:spPr>
        <p:txBody>
          <a:bodyPr wrap="square" rtlCol="0">
            <a:spAutoFit/>
          </a:bodyPr>
          <a:lstStyle/>
          <a:p>
            <a:r>
              <a:rPr lang="en-US" sz="1400" dirty="0">
                <a:solidFill>
                  <a:srgbClr val="00B0F0"/>
                </a:solidFill>
              </a:rPr>
              <a:t>Tepley et al. 2013. Ecology, 94(8), 1729-1743.</a:t>
            </a:r>
          </a:p>
        </p:txBody>
      </p:sp>
      <p:pic>
        <p:nvPicPr>
          <p:cNvPr id="7" name="Picture 6">
            <a:extLst>
              <a:ext uri="{FF2B5EF4-FFF2-40B4-BE49-F238E27FC236}">
                <a16:creationId xmlns:a16="http://schemas.microsoft.com/office/drawing/2014/main" xmlns="" id="{C43078DF-DD57-4332-817C-624A3C32F56B}"/>
              </a:ext>
            </a:extLst>
          </p:cNvPr>
          <p:cNvPicPr>
            <a:picLocks noChangeAspect="1"/>
          </p:cNvPicPr>
          <p:nvPr/>
        </p:nvPicPr>
        <p:blipFill rotWithShape="1">
          <a:blip r:embed="rId6"/>
          <a:srcRect b="9890"/>
          <a:stretch/>
        </p:blipFill>
        <p:spPr>
          <a:xfrm>
            <a:off x="6435791" y="1853763"/>
            <a:ext cx="1441472" cy="2264946"/>
          </a:xfrm>
          <a:prstGeom prst="rect">
            <a:avLst/>
          </a:prstGeom>
        </p:spPr>
      </p:pic>
      <p:sp>
        <p:nvSpPr>
          <p:cNvPr id="5" name="TextBox 4">
            <a:extLst>
              <a:ext uri="{FF2B5EF4-FFF2-40B4-BE49-F238E27FC236}">
                <a16:creationId xmlns:a16="http://schemas.microsoft.com/office/drawing/2014/main" xmlns="" id="{54D5938B-AF89-48B0-8FC9-0E172DE91921}"/>
              </a:ext>
            </a:extLst>
          </p:cNvPr>
          <p:cNvSpPr txBox="1"/>
          <p:nvPr/>
        </p:nvSpPr>
        <p:spPr>
          <a:xfrm>
            <a:off x="6435790" y="4328718"/>
            <a:ext cx="5671754" cy="2000548"/>
          </a:xfrm>
          <a:prstGeom prst="rect">
            <a:avLst/>
          </a:prstGeom>
          <a:noFill/>
          <a:scene3d>
            <a:camera prst="orthographicFront"/>
            <a:lightRig rig="threePt" dir="t"/>
          </a:scene3d>
          <a:sp3d>
            <a:bevelT/>
          </a:sp3d>
        </p:spPr>
        <p:txBody>
          <a:bodyPr wrap="square" rtlCol="0">
            <a:spAutoFit/>
            <a:sp3d extrusionH="57150">
              <a:bevelT w="38100" h="38100"/>
            </a:sp3d>
          </a:bodyPr>
          <a:lstStyle/>
          <a:p>
            <a:pPr marL="168275" indent="-168275">
              <a:buFont typeface="Wingdings" panose="05000000000000000000" pitchFamily="2" charset="2"/>
              <a:buChar char="§"/>
            </a:pPr>
            <a:r>
              <a:rPr lang="en-US" b="1" dirty="0">
                <a:solidFill>
                  <a:schemeClr val="accent1">
                    <a:lumMod val="40000"/>
                    <a:lumOff val="60000"/>
                  </a:schemeClr>
                </a:solidFill>
                <a:effectLst>
                  <a:outerShdw blurRad="38100" dist="38100" dir="2700000" algn="tl">
                    <a:srgbClr val="000000">
                      <a:alpha val="43137"/>
                    </a:srgbClr>
                  </a:outerShdw>
                </a:effectLst>
              </a:rPr>
              <a:t>In the interval btw </a:t>
            </a:r>
            <a:r>
              <a:rPr lang="en-US" b="1" dirty="0" err="1">
                <a:solidFill>
                  <a:schemeClr val="accent1">
                    <a:lumMod val="40000"/>
                    <a:lumOff val="60000"/>
                  </a:schemeClr>
                </a:solidFill>
                <a:effectLst>
                  <a:outerShdw blurRad="38100" dist="38100" dir="2700000" algn="tl">
                    <a:srgbClr val="000000">
                      <a:alpha val="43137"/>
                    </a:srgbClr>
                  </a:outerShdw>
                </a:effectLst>
              </a:rPr>
              <a:t>SRFs</a:t>
            </a:r>
            <a:r>
              <a:rPr lang="en-US" b="1" dirty="0">
                <a:solidFill>
                  <a:schemeClr val="accent1">
                    <a:lumMod val="40000"/>
                    <a:lumOff val="60000"/>
                  </a:schemeClr>
                </a:solidFill>
                <a:effectLst>
                  <a:outerShdw blurRad="38100" dist="38100" dir="2700000" algn="tl">
                    <a:srgbClr val="000000">
                      <a:alpha val="43137"/>
                    </a:srgbClr>
                  </a:outerShdw>
                </a:effectLst>
              </a:rPr>
              <a:t>, three-quarters of the historical MSF regime area was undergoing episodic disturbance, creating highly varied successional conditions</a:t>
            </a:r>
          </a:p>
          <a:p>
            <a:pPr marL="168275" indent="-168275">
              <a:buFont typeface="Wingdings" panose="05000000000000000000" pitchFamily="2" charset="2"/>
              <a:buChar char="§"/>
            </a:pPr>
            <a:endParaRPr lang="en-US" sz="800" b="1" dirty="0">
              <a:solidFill>
                <a:schemeClr val="accent1">
                  <a:lumMod val="40000"/>
                  <a:lumOff val="60000"/>
                </a:schemeClr>
              </a:solidFill>
              <a:effectLst>
                <a:outerShdw blurRad="38100" dist="38100" dir="2700000" algn="tl">
                  <a:srgbClr val="000000">
                    <a:alpha val="43137"/>
                  </a:srgbClr>
                </a:outerShdw>
              </a:effectLst>
            </a:endParaRPr>
          </a:p>
          <a:p>
            <a:pPr marL="168275" indent="-168275">
              <a:buFont typeface="Wingdings" panose="05000000000000000000" pitchFamily="2" charset="2"/>
              <a:buChar char="§"/>
            </a:pPr>
            <a:r>
              <a:rPr lang="en-US" b="1" dirty="0">
                <a:solidFill>
                  <a:srgbClr val="FF9900"/>
                </a:solidFill>
                <a:effectLst>
                  <a:outerShdw blurRad="38100" dist="38100" dir="2700000" algn="tl">
                    <a:srgbClr val="000000">
                      <a:alpha val="43137"/>
                    </a:srgbClr>
                  </a:outerShdw>
                </a:effectLst>
              </a:rPr>
              <a:t>The west-side was a fire-prone region with MSF &amp; HSF dominating</a:t>
            </a:r>
          </a:p>
          <a:p>
            <a:pPr marL="168275" indent="-168275">
              <a:buFont typeface="Wingdings" panose="05000000000000000000" pitchFamily="2" charset="2"/>
              <a:buChar char="§"/>
            </a:pPr>
            <a:endParaRPr lang="en-US" sz="800" b="1" dirty="0">
              <a:solidFill>
                <a:srgbClr val="FF9900"/>
              </a:solidFill>
              <a:effectLst>
                <a:outerShdw blurRad="38100" dist="38100" dir="2700000" algn="tl">
                  <a:srgbClr val="000000">
                    <a:alpha val="43137"/>
                  </a:srgbClr>
                </a:outerShdw>
              </a:effectLst>
            </a:endParaRPr>
          </a:p>
          <a:p>
            <a:pPr marL="168275" indent="-168275">
              <a:buFont typeface="Wingdings" panose="05000000000000000000" pitchFamily="2" charset="2"/>
              <a:buChar char="§"/>
            </a:pPr>
            <a:r>
              <a:rPr lang="en-US" b="1" dirty="0">
                <a:solidFill>
                  <a:schemeClr val="accent1">
                    <a:lumMod val="40000"/>
                    <a:lumOff val="60000"/>
                  </a:schemeClr>
                </a:solidFill>
                <a:effectLst>
                  <a:outerShdw blurRad="38100" dist="38100" dir="2700000" algn="tl">
                    <a:srgbClr val="000000">
                      <a:alpha val="43137"/>
                    </a:srgbClr>
                  </a:outerShdw>
                </a:effectLst>
              </a:rPr>
              <a:t>Wildfire was a essential disturbance process</a:t>
            </a:r>
          </a:p>
        </p:txBody>
      </p:sp>
    </p:spTree>
    <p:extLst>
      <p:ext uri="{BB962C8B-B14F-4D97-AF65-F5344CB8AC3E}">
        <p14:creationId xmlns:p14="http://schemas.microsoft.com/office/powerpoint/2010/main" val="41957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48"/>
          <a:stretch/>
        </p:blipFill>
        <p:spPr>
          <a:xfrm>
            <a:off x="129812" y="89647"/>
            <a:ext cx="4296901" cy="6666754"/>
          </a:xfrm>
          <a:prstGeom prst="rect">
            <a:avLst/>
          </a:prstGeom>
          <a:ln>
            <a:solidFill>
              <a:schemeClr val="tx1"/>
            </a:solidFill>
          </a:ln>
        </p:spPr>
      </p:pic>
      <p:grpSp>
        <p:nvGrpSpPr>
          <p:cNvPr id="3" name="Group 2">
            <a:extLst>
              <a:ext uri="{FF2B5EF4-FFF2-40B4-BE49-F238E27FC236}">
                <a16:creationId xmlns:a16="http://schemas.microsoft.com/office/drawing/2014/main" xmlns="" id="{804CDA90-AAE1-4176-8FFD-68742362FBB3}"/>
              </a:ext>
            </a:extLst>
          </p:cNvPr>
          <p:cNvGrpSpPr/>
          <p:nvPr/>
        </p:nvGrpSpPr>
        <p:grpSpPr>
          <a:xfrm>
            <a:off x="4600740" y="89647"/>
            <a:ext cx="7461448" cy="2399180"/>
            <a:chOff x="4155771" y="201407"/>
            <a:chExt cx="7944789" cy="2704353"/>
          </a:xfrm>
        </p:grpSpPr>
        <p:pic>
          <p:nvPicPr>
            <p:cNvPr id="6" name="Picture 5"/>
            <p:cNvPicPr>
              <a:picLocks noChangeAspect="1"/>
            </p:cNvPicPr>
            <p:nvPr/>
          </p:nvPicPr>
          <p:blipFill>
            <a:blip r:embed="rId4"/>
            <a:stretch>
              <a:fillRect/>
            </a:stretch>
          </p:blipFill>
          <p:spPr>
            <a:xfrm>
              <a:off x="4155771" y="201407"/>
              <a:ext cx="7944789" cy="2704353"/>
            </a:xfrm>
            <a:prstGeom prst="rect">
              <a:avLst/>
            </a:prstGeom>
            <a:ln>
              <a:solidFill>
                <a:schemeClr val="tx1"/>
              </a:solidFill>
            </a:ln>
          </p:spPr>
        </p:pic>
        <p:pic>
          <p:nvPicPr>
            <p:cNvPr id="7" name="Picture 6"/>
            <p:cNvPicPr>
              <a:picLocks noChangeAspect="1"/>
            </p:cNvPicPr>
            <p:nvPr/>
          </p:nvPicPr>
          <p:blipFill rotWithShape="1">
            <a:blip r:embed="rId3"/>
            <a:srcRect l="17313" t="78628" r="67558" b="16405"/>
            <a:stretch/>
          </p:blipFill>
          <p:spPr>
            <a:xfrm>
              <a:off x="4774007" y="990152"/>
              <a:ext cx="415484" cy="211329"/>
            </a:xfrm>
            <a:prstGeom prst="rect">
              <a:avLst/>
            </a:prstGeom>
            <a:ln>
              <a:solidFill>
                <a:schemeClr val="tx1"/>
              </a:solidFill>
            </a:ln>
          </p:spPr>
        </p:pic>
        <p:pic>
          <p:nvPicPr>
            <p:cNvPr id="8" name="Picture 7"/>
            <p:cNvPicPr>
              <a:picLocks noChangeAspect="1"/>
            </p:cNvPicPr>
            <p:nvPr/>
          </p:nvPicPr>
          <p:blipFill rotWithShape="1">
            <a:blip r:embed="rId3"/>
            <a:srcRect l="34728" t="78628" r="52031" b="16469"/>
            <a:stretch/>
          </p:blipFill>
          <p:spPr>
            <a:xfrm>
              <a:off x="4774007" y="1620878"/>
              <a:ext cx="415484" cy="238401"/>
            </a:xfrm>
            <a:prstGeom prst="rect">
              <a:avLst/>
            </a:prstGeom>
            <a:ln>
              <a:solidFill>
                <a:schemeClr val="tx1"/>
              </a:solidFill>
            </a:ln>
          </p:spPr>
        </p:pic>
        <p:pic>
          <p:nvPicPr>
            <p:cNvPr id="9" name="Picture 8"/>
            <p:cNvPicPr>
              <a:picLocks noChangeAspect="1"/>
            </p:cNvPicPr>
            <p:nvPr/>
          </p:nvPicPr>
          <p:blipFill rotWithShape="1">
            <a:blip r:embed="rId3"/>
            <a:srcRect l="51594" t="78628" r="34455" b="16614"/>
            <a:stretch/>
          </p:blipFill>
          <p:spPr>
            <a:xfrm>
              <a:off x="4774008" y="1863463"/>
              <a:ext cx="415484" cy="219547"/>
            </a:xfrm>
            <a:prstGeom prst="rect">
              <a:avLst/>
            </a:prstGeom>
            <a:ln>
              <a:solidFill>
                <a:schemeClr val="tx1"/>
              </a:solidFill>
            </a:ln>
          </p:spPr>
        </p:pic>
        <p:pic>
          <p:nvPicPr>
            <p:cNvPr id="10" name="Picture 9"/>
            <p:cNvPicPr>
              <a:picLocks noChangeAspect="1"/>
            </p:cNvPicPr>
            <p:nvPr/>
          </p:nvPicPr>
          <p:blipFill rotWithShape="1">
            <a:blip r:embed="rId3"/>
            <a:srcRect l="68382" t="78628" r="17900" b="16628"/>
            <a:stretch/>
          </p:blipFill>
          <p:spPr>
            <a:xfrm>
              <a:off x="4774006" y="2092512"/>
              <a:ext cx="415485" cy="222640"/>
            </a:xfrm>
            <a:prstGeom prst="rect">
              <a:avLst/>
            </a:prstGeom>
            <a:ln>
              <a:solidFill>
                <a:schemeClr val="tx1"/>
              </a:solidFill>
            </a:ln>
          </p:spPr>
        </p:pic>
      </p:grpSp>
      <p:pic>
        <p:nvPicPr>
          <p:cNvPr id="11" name="Picture 10"/>
          <p:cNvPicPr>
            <a:picLocks noChangeAspect="1"/>
          </p:cNvPicPr>
          <p:nvPr/>
        </p:nvPicPr>
        <p:blipFill>
          <a:blip r:embed="rId5"/>
          <a:stretch>
            <a:fillRect/>
          </a:stretch>
        </p:blipFill>
        <p:spPr>
          <a:xfrm>
            <a:off x="5150297" y="2549402"/>
            <a:ext cx="6911891" cy="3567756"/>
          </a:xfrm>
          <a:prstGeom prst="rect">
            <a:avLst/>
          </a:prstGeom>
          <a:ln>
            <a:solidFill>
              <a:schemeClr val="tx1"/>
            </a:solidFill>
          </a:ln>
        </p:spPr>
      </p:pic>
      <p:sp>
        <p:nvSpPr>
          <p:cNvPr id="2" name="TextBox 1">
            <a:extLst>
              <a:ext uri="{FF2B5EF4-FFF2-40B4-BE49-F238E27FC236}">
                <a16:creationId xmlns:a16="http://schemas.microsoft.com/office/drawing/2014/main" xmlns="" id="{E28B1C09-956E-49C0-821F-A2E0BC17EECF}"/>
              </a:ext>
            </a:extLst>
          </p:cNvPr>
          <p:cNvSpPr txBox="1"/>
          <p:nvPr/>
        </p:nvSpPr>
        <p:spPr>
          <a:xfrm>
            <a:off x="5181363" y="6122022"/>
            <a:ext cx="6588022" cy="584775"/>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Wingdings" panose="05000000000000000000" pitchFamily="2" charset="2"/>
              <a:buChar char="ü"/>
            </a:pPr>
            <a:r>
              <a:rPr lang="en-US" sz="1600" b="1" dirty="0">
                <a:solidFill>
                  <a:schemeClr val="accent1">
                    <a:lumMod val="40000"/>
                    <a:lumOff val="60000"/>
                  </a:schemeClr>
                </a:solidFill>
                <a:effectLst>
                  <a:outerShdw blurRad="38100" dist="38100" dir="2700000" algn="tl">
                    <a:srgbClr val="000000">
                      <a:alpha val="43137"/>
                    </a:srgbClr>
                  </a:outerShdw>
                </a:effectLst>
              </a:rPr>
              <a:t>Pacific Northwest forests have experienced an order of magnitude less fire over the period of the MTBS record than occurred prior 150 </a:t>
            </a:r>
            <a:r>
              <a:rPr lang="en-US" sz="1600" b="1" dirty="0" err="1">
                <a:solidFill>
                  <a:schemeClr val="accent1">
                    <a:lumMod val="40000"/>
                    <a:lumOff val="60000"/>
                  </a:schemeClr>
                </a:solidFill>
                <a:effectLst>
                  <a:outerShdw blurRad="38100" dist="38100" dir="2700000" algn="tl">
                    <a:srgbClr val="000000">
                      <a:alpha val="43137"/>
                    </a:srgbClr>
                  </a:outerShdw>
                </a:effectLst>
              </a:rPr>
              <a:t>yrs</a:t>
            </a:r>
            <a:r>
              <a:rPr lang="en-US" sz="1600" b="1" dirty="0">
                <a:solidFill>
                  <a:schemeClr val="accent1">
                    <a:lumMod val="40000"/>
                    <a:lumOff val="60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67012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 name="Group 25"/>
          <p:cNvGrpSpPr/>
          <p:nvPr/>
        </p:nvGrpSpPr>
        <p:grpSpPr>
          <a:xfrm>
            <a:off x="2577458" y="0"/>
            <a:ext cx="9420274" cy="6866585"/>
            <a:chOff x="1391752" y="-1"/>
            <a:chExt cx="9420274" cy="6866585"/>
          </a:xfrm>
        </p:grpSpPr>
        <p:pic>
          <p:nvPicPr>
            <p:cNvPr id="4" name="Picture 3"/>
            <p:cNvPicPr>
              <a:picLocks noChangeAspect="1"/>
            </p:cNvPicPr>
            <p:nvPr/>
          </p:nvPicPr>
          <p:blipFill>
            <a:blip r:embed="rId3"/>
            <a:stretch>
              <a:fillRect/>
            </a:stretch>
          </p:blipFill>
          <p:spPr>
            <a:xfrm>
              <a:off x="1391752" y="-1"/>
              <a:ext cx="9420274" cy="6866585"/>
            </a:xfrm>
            <a:prstGeom prst="rect">
              <a:avLst/>
            </a:prstGeom>
          </p:spPr>
        </p:pic>
        <p:sp>
          <p:nvSpPr>
            <p:cNvPr id="2" name="Rectangle 1"/>
            <p:cNvSpPr/>
            <p:nvPr/>
          </p:nvSpPr>
          <p:spPr>
            <a:xfrm>
              <a:off x="3326005" y="1055077"/>
              <a:ext cx="3868616" cy="9344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7728858" y="1055076"/>
              <a:ext cx="1565867" cy="9344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9629672" y="1055075"/>
              <a:ext cx="408632" cy="9344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3326005" y="2160397"/>
              <a:ext cx="408632" cy="9344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Arrow 2"/>
            <p:cNvSpPr/>
            <p:nvPr/>
          </p:nvSpPr>
          <p:spPr>
            <a:xfrm>
              <a:off x="3326006" y="1055074"/>
              <a:ext cx="3868616" cy="934497"/>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618326" y="2160397"/>
              <a:ext cx="1475432" cy="9344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9544260" y="2160396"/>
              <a:ext cx="574430" cy="9344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9538400" y="3248959"/>
              <a:ext cx="91272" cy="78881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9538400" y="4200213"/>
              <a:ext cx="218549" cy="689989"/>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ight Arrow 18"/>
            <p:cNvSpPr/>
            <p:nvPr/>
          </p:nvSpPr>
          <p:spPr>
            <a:xfrm>
              <a:off x="7728857" y="1055074"/>
              <a:ext cx="1565868" cy="934497"/>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ight Arrow 19"/>
            <p:cNvSpPr/>
            <p:nvPr/>
          </p:nvSpPr>
          <p:spPr>
            <a:xfrm>
              <a:off x="7618326" y="2110149"/>
              <a:ext cx="1475432" cy="984744"/>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ight Arrow 20"/>
            <p:cNvSpPr/>
            <p:nvPr/>
          </p:nvSpPr>
          <p:spPr>
            <a:xfrm>
              <a:off x="3327679" y="2160396"/>
              <a:ext cx="406958" cy="934497"/>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ight Arrow 21"/>
            <p:cNvSpPr/>
            <p:nvPr/>
          </p:nvSpPr>
          <p:spPr>
            <a:xfrm>
              <a:off x="9555146" y="2223832"/>
              <a:ext cx="563543" cy="862684"/>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ight Arrow 22"/>
            <p:cNvSpPr/>
            <p:nvPr/>
          </p:nvSpPr>
          <p:spPr>
            <a:xfrm>
              <a:off x="9629672" y="1071834"/>
              <a:ext cx="408632" cy="917738"/>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ight Arrow 23"/>
            <p:cNvSpPr/>
            <p:nvPr/>
          </p:nvSpPr>
          <p:spPr>
            <a:xfrm>
              <a:off x="9538400" y="3248959"/>
              <a:ext cx="91272" cy="788810"/>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Arrow 24"/>
            <p:cNvSpPr/>
            <p:nvPr/>
          </p:nvSpPr>
          <p:spPr>
            <a:xfrm>
              <a:off x="9538400" y="4200213"/>
              <a:ext cx="218549" cy="689989"/>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1" name="Group 30"/>
          <p:cNvGrpSpPr/>
          <p:nvPr/>
        </p:nvGrpSpPr>
        <p:grpSpPr>
          <a:xfrm>
            <a:off x="195160" y="823963"/>
            <a:ext cx="1761214" cy="3721245"/>
            <a:chOff x="195160" y="823963"/>
            <a:chExt cx="1761214" cy="3721245"/>
          </a:xfrm>
        </p:grpSpPr>
        <p:sp>
          <p:nvSpPr>
            <p:cNvPr id="27" name="Right Arrow 26"/>
            <p:cNvSpPr/>
            <p:nvPr/>
          </p:nvSpPr>
          <p:spPr>
            <a:xfrm>
              <a:off x="315835" y="823963"/>
              <a:ext cx="1604446" cy="934497"/>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ight Arrow 27"/>
            <p:cNvSpPr/>
            <p:nvPr/>
          </p:nvSpPr>
          <p:spPr>
            <a:xfrm>
              <a:off x="315835" y="2987605"/>
              <a:ext cx="1595180" cy="934497"/>
            </a:xfrm>
            <a:prstGeom prst="rightArrow">
              <a:avLst/>
            </a:prstGeom>
            <a:gradFill>
              <a:gsLst>
                <a:gs pos="0">
                  <a:schemeClr val="bg1"/>
                </a:gs>
                <a:gs pos="99000">
                  <a:srgbClr val="FF0000">
                    <a:alpha val="67000"/>
                  </a:srgbClr>
                </a:gs>
              </a:gsLst>
              <a:lin ang="2400000" scaled="0"/>
            </a:gra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199290" y="2110150"/>
              <a:ext cx="1757084" cy="369332"/>
            </a:xfrm>
            <a:prstGeom prst="rect">
              <a:avLst/>
            </a:prstGeom>
            <a:noFill/>
          </p:spPr>
          <p:txBody>
            <a:bodyPr wrap="none" rtlCol="0">
              <a:spAutoFit/>
            </a:bodyPr>
            <a:lstStyle/>
            <a:p>
              <a:r>
                <a:rPr lang="en-US" dirty="0">
                  <a:solidFill>
                    <a:schemeClr val="bg1"/>
                  </a:solidFill>
                </a:rPr>
                <a:t>More historically</a:t>
              </a:r>
            </a:p>
          </p:txBody>
        </p:sp>
        <p:sp>
          <p:nvSpPr>
            <p:cNvPr id="30" name="TextBox 29"/>
            <p:cNvSpPr txBox="1"/>
            <p:nvPr/>
          </p:nvSpPr>
          <p:spPr>
            <a:xfrm>
              <a:off x="195160" y="4175876"/>
              <a:ext cx="1595180" cy="369332"/>
            </a:xfrm>
            <a:prstGeom prst="rect">
              <a:avLst/>
            </a:prstGeom>
            <a:noFill/>
          </p:spPr>
          <p:txBody>
            <a:bodyPr wrap="none" rtlCol="0">
              <a:spAutoFit/>
            </a:bodyPr>
            <a:lstStyle/>
            <a:p>
              <a:r>
                <a:rPr lang="en-US" dirty="0">
                  <a:solidFill>
                    <a:schemeClr val="bg1"/>
                  </a:solidFill>
                </a:rPr>
                <a:t>More currently</a:t>
              </a:r>
            </a:p>
          </p:txBody>
        </p:sp>
      </p:grpSp>
      <p:sp>
        <p:nvSpPr>
          <p:cNvPr id="10" name="TextBox 9">
            <a:extLst>
              <a:ext uri="{FF2B5EF4-FFF2-40B4-BE49-F238E27FC236}">
                <a16:creationId xmlns:a16="http://schemas.microsoft.com/office/drawing/2014/main" xmlns="" id="{A807A7BC-27BE-4019-87B4-356D1A51A1D5}"/>
              </a:ext>
            </a:extLst>
          </p:cNvPr>
          <p:cNvSpPr txBox="1"/>
          <p:nvPr/>
        </p:nvSpPr>
        <p:spPr>
          <a:xfrm>
            <a:off x="0" y="5018374"/>
            <a:ext cx="2470329" cy="1631216"/>
          </a:xfrm>
          <a:prstGeom prst="rect">
            <a:avLst/>
          </a:prstGeom>
          <a:noFill/>
        </p:spPr>
        <p:txBody>
          <a:bodyPr wrap="square" rtlCol="0">
            <a:spAutoFit/>
            <a:scene3d>
              <a:camera prst="orthographicFront"/>
              <a:lightRig rig="threePt" dir="t"/>
            </a:scene3d>
            <a:sp3d extrusionH="57150">
              <a:bevelT w="38100" h="38100"/>
            </a:sp3d>
          </a:bodyPr>
          <a:lstStyle/>
          <a:p>
            <a:pPr marL="223838" indent="-223838">
              <a:buFont typeface="Arial" panose="020B0604020202020204" pitchFamily="34" charset="0"/>
              <a:buChar char="•"/>
            </a:pPr>
            <a:r>
              <a:rPr lang="en-US" sz="2000" b="1" dirty="0">
                <a:solidFill>
                  <a:schemeClr val="accent1">
                    <a:lumMod val="40000"/>
                    <a:lumOff val="60000"/>
                  </a:schemeClr>
                </a:solidFill>
                <a:effectLst>
                  <a:outerShdw blurRad="38100" dist="38100" dir="2700000" algn="tl">
                    <a:srgbClr val="000000">
                      <a:alpha val="43137"/>
                    </a:srgbClr>
                  </a:outerShdw>
                </a:effectLst>
              </a:rPr>
              <a:t>There was much more burned area</a:t>
            </a:r>
          </a:p>
          <a:p>
            <a:pPr marL="800100" lvl="1" indent="-342900">
              <a:buFont typeface="Courier New" panose="02070309020205020404" pitchFamily="49" charset="0"/>
              <a:buChar char="o"/>
            </a:pPr>
            <a:r>
              <a:rPr lang="en-US" sz="2000" b="1" dirty="0">
                <a:solidFill>
                  <a:srgbClr val="FF9900"/>
                </a:solidFill>
                <a:effectLst>
                  <a:outerShdw blurRad="38100" dist="38100" dir="2700000" algn="tl">
                    <a:srgbClr val="000000">
                      <a:alpha val="43137"/>
                    </a:srgbClr>
                  </a:outerShdw>
                </a:effectLst>
              </a:rPr>
              <a:t>at any time</a:t>
            </a:r>
          </a:p>
          <a:p>
            <a:pPr marL="800100" lvl="1" indent="-342900">
              <a:buFont typeface="Courier New" panose="02070309020205020404" pitchFamily="49" charset="0"/>
              <a:buChar char="o"/>
            </a:pPr>
            <a:r>
              <a:rPr lang="en-US" sz="2000" b="1" dirty="0">
                <a:solidFill>
                  <a:srgbClr val="FF9900"/>
                </a:solidFill>
                <a:effectLst>
                  <a:outerShdw blurRad="38100" dist="38100" dir="2700000" algn="tl">
                    <a:srgbClr val="000000">
                      <a:alpha val="43137"/>
                    </a:srgbClr>
                  </a:outerShdw>
                </a:effectLst>
              </a:rPr>
              <a:t>of all types, historically</a:t>
            </a:r>
          </a:p>
        </p:txBody>
      </p:sp>
    </p:spTree>
    <p:extLst>
      <p:ext uri="{BB962C8B-B14F-4D97-AF65-F5344CB8AC3E}">
        <p14:creationId xmlns:p14="http://schemas.microsoft.com/office/powerpoint/2010/main" val="384209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2342217" y="0"/>
            <a:ext cx="9778491" cy="6858000"/>
            <a:chOff x="1206754" y="0"/>
            <a:chExt cx="9778491" cy="6858000"/>
          </a:xfrm>
        </p:grpSpPr>
        <p:pic>
          <p:nvPicPr>
            <p:cNvPr id="3" name="Picture 2"/>
            <p:cNvPicPr>
              <a:picLocks noChangeAspect="1"/>
            </p:cNvPicPr>
            <p:nvPr/>
          </p:nvPicPr>
          <p:blipFill>
            <a:blip r:embed="rId3"/>
            <a:stretch>
              <a:fillRect/>
            </a:stretch>
          </p:blipFill>
          <p:spPr>
            <a:xfrm>
              <a:off x="1206754" y="0"/>
              <a:ext cx="9778491" cy="6858000"/>
            </a:xfrm>
            <a:prstGeom prst="rect">
              <a:avLst/>
            </a:prstGeom>
          </p:spPr>
        </p:pic>
        <p:sp>
          <p:nvSpPr>
            <p:cNvPr id="5" name="Rectangle 4"/>
            <p:cNvSpPr/>
            <p:nvPr/>
          </p:nvSpPr>
          <p:spPr>
            <a:xfrm>
              <a:off x="3999244" y="1145513"/>
              <a:ext cx="1353178" cy="9344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ight Arrow 5"/>
            <p:cNvSpPr/>
            <p:nvPr/>
          </p:nvSpPr>
          <p:spPr>
            <a:xfrm>
              <a:off x="3999244" y="1145512"/>
              <a:ext cx="1353178" cy="934494"/>
            </a:xfrm>
            <a:prstGeom prst="rightArrow">
              <a:avLst>
                <a:gd name="adj1" fmla="val 65054"/>
                <a:gd name="adj2" fmla="val 50000"/>
              </a:avLst>
            </a:prstGeom>
            <a:gradFill>
              <a:gsLst>
                <a:gs pos="0">
                  <a:schemeClr val="accent1">
                    <a:lumMod val="72000"/>
                    <a:lumOff val="28000"/>
                    <a:alpha val="0"/>
                  </a:schemeClr>
                </a:gs>
                <a:gs pos="99000">
                  <a:schemeClr val="accent1"/>
                </a:gs>
              </a:gsLst>
              <a:lin ang="2400000" scaled="0"/>
            </a:gradFill>
            <a:ln>
              <a:gradFill>
                <a:gsLst>
                  <a:gs pos="0">
                    <a:schemeClr val="accent1">
                      <a:lumMod val="5000"/>
                      <a:lumOff val="95000"/>
                    </a:schemeClr>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Arrow 6"/>
            <p:cNvSpPr/>
            <p:nvPr/>
          </p:nvSpPr>
          <p:spPr>
            <a:xfrm>
              <a:off x="6422570" y="1145509"/>
              <a:ext cx="550985" cy="934497"/>
            </a:xfrm>
            <a:prstGeom prst="rightArrow">
              <a:avLst>
                <a:gd name="adj1" fmla="val 50000"/>
                <a:gd name="adj2" fmla="val 52459"/>
              </a:avLst>
            </a:prstGeom>
            <a:gradFill>
              <a:gsLst>
                <a:gs pos="0">
                  <a:schemeClr val="accent1">
                    <a:lumMod val="72000"/>
                    <a:lumOff val="28000"/>
                    <a:alpha val="0"/>
                  </a:schemeClr>
                </a:gs>
                <a:gs pos="99000">
                  <a:srgbClr val="FF0000"/>
                </a:gs>
              </a:gsLst>
              <a:lin ang="2400000" scaled="0"/>
            </a:gradFill>
            <a:ln>
              <a:gradFill>
                <a:gsLst>
                  <a:gs pos="0">
                    <a:schemeClr val="accent1">
                      <a:lumMod val="5000"/>
                      <a:lumOff val="95000"/>
                    </a:schemeClr>
                  </a:gs>
                  <a:gs pos="99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422571" y="1145510"/>
              <a:ext cx="550985" cy="9344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8084621" y="1145509"/>
              <a:ext cx="737832" cy="9344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8084620" y="1145509"/>
              <a:ext cx="737833" cy="934497"/>
            </a:xfrm>
            <a:prstGeom prst="rightArrow">
              <a:avLst>
                <a:gd name="adj1" fmla="val 50000"/>
                <a:gd name="adj2" fmla="val 52459"/>
              </a:avLst>
            </a:prstGeom>
            <a:gradFill>
              <a:gsLst>
                <a:gs pos="0">
                  <a:schemeClr val="accent1">
                    <a:lumMod val="72000"/>
                    <a:lumOff val="28000"/>
                    <a:alpha val="0"/>
                  </a:schemeClr>
                </a:gs>
                <a:gs pos="99000">
                  <a:srgbClr val="FF0000"/>
                </a:gs>
              </a:gsLst>
              <a:lin ang="2400000" scaled="0"/>
            </a:gradFill>
            <a:ln>
              <a:gradFill>
                <a:gsLst>
                  <a:gs pos="0">
                    <a:schemeClr val="accent1">
                      <a:lumMod val="5000"/>
                      <a:lumOff val="95000"/>
                    </a:schemeClr>
                  </a:gs>
                  <a:gs pos="99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6641959" y="2192216"/>
              <a:ext cx="882581" cy="9344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a:off x="6641958" y="2192215"/>
              <a:ext cx="882582" cy="934494"/>
            </a:xfrm>
            <a:prstGeom prst="rightArrow">
              <a:avLst>
                <a:gd name="adj1" fmla="val 65054"/>
                <a:gd name="adj2" fmla="val 50000"/>
              </a:avLst>
            </a:prstGeom>
            <a:gradFill>
              <a:gsLst>
                <a:gs pos="0">
                  <a:schemeClr val="accent1">
                    <a:lumMod val="72000"/>
                    <a:lumOff val="28000"/>
                    <a:alpha val="0"/>
                  </a:schemeClr>
                </a:gs>
                <a:gs pos="99000">
                  <a:schemeClr val="accent1"/>
                </a:gs>
              </a:gsLst>
              <a:lin ang="2400000" scaled="0"/>
            </a:gradFill>
            <a:ln>
              <a:gradFill>
                <a:gsLst>
                  <a:gs pos="0">
                    <a:schemeClr val="accent1">
                      <a:lumMod val="5000"/>
                      <a:lumOff val="95000"/>
                    </a:schemeClr>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8546960" y="2192216"/>
              <a:ext cx="456364" cy="934497"/>
            </a:xfrm>
            <a:prstGeom prst="rightArrow">
              <a:avLst>
                <a:gd name="adj1" fmla="val 50000"/>
                <a:gd name="adj2" fmla="val 52459"/>
              </a:avLst>
            </a:prstGeom>
            <a:gradFill>
              <a:gsLst>
                <a:gs pos="0">
                  <a:schemeClr val="accent1">
                    <a:lumMod val="72000"/>
                    <a:lumOff val="28000"/>
                    <a:alpha val="0"/>
                  </a:schemeClr>
                </a:gs>
                <a:gs pos="99000">
                  <a:srgbClr val="FF0000"/>
                </a:gs>
              </a:gsLst>
              <a:lin ang="2400000" scaled="0"/>
            </a:gradFill>
            <a:ln>
              <a:gradFill>
                <a:gsLst>
                  <a:gs pos="0">
                    <a:schemeClr val="accent1">
                      <a:lumMod val="5000"/>
                      <a:lumOff val="95000"/>
                    </a:schemeClr>
                  </a:gs>
                  <a:gs pos="99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8546961" y="2192217"/>
              <a:ext cx="456364" cy="9344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a:off x="3467991" y="3376245"/>
              <a:ext cx="380527" cy="684965"/>
            </a:xfrm>
            <a:prstGeom prst="rightArrow">
              <a:avLst>
                <a:gd name="adj1" fmla="val 50000"/>
                <a:gd name="adj2" fmla="val 52459"/>
              </a:avLst>
            </a:prstGeom>
            <a:gradFill>
              <a:gsLst>
                <a:gs pos="0">
                  <a:schemeClr val="accent1">
                    <a:lumMod val="72000"/>
                    <a:lumOff val="28000"/>
                    <a:alpha val="0"/>
                  </a:schemeClr>
                </a:gs>
                <a:gs pos="99000">
                  <a:srgbClr val="FF0000"/>
                </a:gs>
              </a:gsLst>
              <a:lin ang="2400000" scaled="0"/>
            </a:gradFill>
            <a:ln>
              <a:gradFill>
                <a:gsLst>
                  <a:gs pos="0">
                    <a:schemeClr val="accent1">
                      <a:lumMod val="5000"/>
                      <a:lumOff val="95000"/>
                    </a:schemeClr>
                  </a:gs>
                  <a:gs pos="99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467992" y="3376246"/>
              <a:ext cx="380527" cy="6849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Arrow 17"/>
            <p:cNvSpPr/>
            <p:nvPr/>
          </p:nvSpPr>
          <p:spPr>
            <a:xfrm>
              <a:off x="6244282" y="3279111"/>
              <a:ext cx="1020676" cy="782099"/>
            </a:xfrm>
            <a:prstGeom prst="rightArrow">
              <a:avLst>
                <a:gd name="adj1" fmla="val 50000"/>
                <a:gd name="adj2" fmla="val 52459"/>
              </a:avLst>
            </a:prstGeom>
            <a:gradFill>
              <a:gsLst>
                <a:gs pos="0">
                  <a:schemeClr val="accent1">
                    <a:lumMod val="72000"/>
                    <a:lumOff val="28000"/>
                    <a:alpha val="0"/>
                  </a:schemeClr>
                </a:gs>
                <a:gs pos="99000">
                  <a:srgbClr val="FF0000"/>
                </a:gs>
              </a:gsLst>
              <a:lin ang="2400000" scaled="0"/>
            </a:gradFill>
            <a:ln>
              <a:gradFill>
                <a:gsLst>
                  <a:gs pos="0">
                    <a:schemeClr val="accent1">
                      <a:lumMod val="5000"/>
                      <a:lumOff val="95000"/>
                    </a:schemeClr>
                  </a:gs>
                  <a:gs pos="99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6244282" y="3279111"/>
              <a:ext cx="1020676" cy="7820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9337039" y="3242271"/>
              <a:ext cx="761554" cy="818939"/>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ight Arrow 20"/>
            <p:cNvSpPr/>
            <p:nvPr/>
          </p:nvSpPr>
          <p:spPr>
            <a:xfrm>
              <a:off x="9337039" y="3279108"/>
              <a:ext cx="761553" cy="782099"/>
            </a:xfrm>
            <a:prstGeom prst="rightArrow">
              <a:avLst>
                <a:gd name="adj1" fmla="val 65054"/>
                <a:gd name="adj2" fmla="val 50000"/>
              </a:avLst>
            </a:prstGeom>
            <a:gradFill>
              <a:gsLst>
                <a:gs pos="0">
                  <a:schemeClr val="accent1">
                    <a:lumMod val="72000"/>
                    <a:lumOff val="28000"/>
                    <a:alpha val="0"/>
                  </a:schemeClr>
                </a:gs>
                <a:gs pos="99000">
                  <a:schemeClr val="accent1"/>
                </a:gs>
              </a:gsLst>
              <a:lin ang="2400000" scaled="0"/>
            </a:gradFill>
            <a:ln>
              <a:gradFill>
                <a:gsLst>
                  <a:gs pos="0">
                    <a:schemeClr val="accent1">
                      <a:lumMod val="5000"/>
                      <a:lumOff val="95000"/>
                    </a:schemeClr>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9018985" y="4213609"/>
              <a:ext cx="1098030" cy="6598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ight Arrow 22"/>
            <p:cNvSpPr/>
            <p:nvPr/>
          </p:nvSpPr>
          <p:spPr>
            <a:xfrm>
              <a:off x="9026227" y="4201045"/>
              <a:ext cx="1098029" cy="659839"/>
            </a:xfrm>
            <a:prstGeom prst="rightArrow">
              <a:avLst>
                <a:gd name="adj1" fmla="val 65054"/>
                <a:gd name="adj2" fmla="val 50000"/>
              </a:avLst>
            </a:prstGeom>
            <a:gradFill>
              <a:gsLst>
                <a:gs pos="0">
                  <a:schemeClr val="accent1">
                    <a:lumMod val="72000"/>
                    <a:lumOff val="28000"/>
                    <a:alpha val="0"/>
                  </a:schemeClr>
                </a:gs>
                <a:gs pos="99000">
                  <a:schemeClr val="accent1"/>
                </a:gs>
              </a:gsLst>
              <a:lin ang="2400000" scaled="0"/>
            </a:gradFill>
            <a:ln>
              <a:gradFill>
                <a:gsLst>
                  <a:gs pos="0">
                    <a:schemeClr val="accent1">
                      <a:lumMod val="5000"/>
                      <a:lumOff val="95000"/>
                    </a:schemeClr>
                  </a:gs>
                  <a:gs pos="99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ight Arrow 23"/>
            <p:cNvSpPr/>
            <p:nvPr/>
          </p:nvSpPr>
          <p:spPr>
            <a:xfrm>
              <a:off x="6452035" y="4188483"/>
              <a:ext cx="601908" cy="684965"/>
            </a:xfrm>
            <a:prstGeom prst="rightArrow">
              <a:avLst>
                <a:gd name="adj1" fmla="val 50000"/>
                <a:gd name="adj2" fmla="val 52459"/>
              </a:avLst>
            </a:prstGeom>
            <a:gradFill>
              <a:gsLst>
                <a:gs pos="0">
                  <a:schemeClr val="accent1">
                    <a:lumMod val="72000"/>
                    <a:lumOff val="28000"/>
                    <a:alpha val="0"/>
                  </a:schemeClr>
                </a:gs>
                <a:gs pos="99000">
                  <a:srgbClr val="FF0000"/>
                </a:gs>
              </a:gsLst>
              <a:lin ang="2400000" scaled="0"/>
            </a:gradFill>
            <a:ln>
              <a:gradFill>
                <a:gsLst>
                  <a:gs pos="0">
                    <a:schemeClr val="accent1">
                      <a:lumMod val="5000"/>
                      <a:lumOff val="95000"/>
                    </a:schemeClr>
                  </a:gs>
                  <a:gs pos="99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452035" y="4213609"/>
              <a:ext cx="601908" cy="6598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6" name="Group 25"/>
          <p:cNvGrpSpPr/>
          <p:nvPr/>
        </p:nvGrpSpPr>
        <p:grpSpPr>
          <a:xfrm>
            <a:off x="195160" y="788104"/>
            <a:ext cx="1761214" cy="3757104"/>
            <a:chOff x="195160" y="788104"/>
            <a:chExt cx="1761214" cy="3757104"/>
          </a:xfrm>
        </p:grpSpPr>
        <p:sp>
          <p:nvSpPr>
            <p:cNvPr id="27" name="Right Arrow 26"/>
            <p:cNvSpPr/>
            <p:nvPr/>
          </p:nvSpPr>
          <p:spPr>
            <a:xfrm>
              <a:off x="275609" y="788104"/>
              <a:ext cx="1604446" cy="934497"/>
            </a:xfrm>
            <a:prstGeom prst="rightArrow">
              <a:avLst/>
            </a:prstGeom>
            <a:gradFill>
              <a:gsLst>
                <a:gs pos="0">
                  <a:schemeClr val="bg1"/>
                </a:gs>
                <a:gs pos="99000">
                  <a:schemeClr val="accent1">
                    <a:alpha val="65000"/>
                  </a:schemeClr>
                </a:gs>
              </a:gsLst>
              <a:lin ang="2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ight Arrow 27"/>
            <p:cNvSpPr/>
            <p:nvPr/>
          </p:nvSpPr>
          <p:spPr>
            <a:xfrm>
              <a:off x="270136" y="2951746"/>
              <a:ext cx="1595180" cy="934497"/>
            </a:xfrm>
            <a:prstGeom prst="rightArrow">
              <a:avLst/>
            </a:prstGeom>
            <a:gradFill>
              <a:gsLst>
                <a:gs pos="0">
                  <a:schemeClr val="bg1"/>
                </a:gs>
                <a:gs pos="99000">
                  <a:srgbClr val="FF0000">
                    <a:alpha val="67000"/>
                  </a:srgbClr>
                </a:gs>
              </a:gsLst>
              <a:lin ang="2400000" scaled="0"/>
            </a:gra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199290" y="2110150"/>
              <a:ext cx="1757084" cy="369332"/>
            </a:xfrm>
            <a:prstGeom prst="rect">
              <a:avLst/>
            </a:prstGeom>
            <a:noFill/>
          </p:spPr>
          <p:txBody>
            <a:bodyPr wrap="none" rtlCol="0">
              <a:spAutoFit/>
            </a:bodyPr>
            <a:lstStyle/>
            <a:p>
              <a:r>
                <a:rPr lang="en-US" dirty="0">
                  <a:solidFill>
                    <a:schemeClr val="bg1"/>
                  </a:solidFill>
                </a:rPr>
                <a:t>More historically</a:t>
              </a:r>
            </a:p>
          </p:txBody>
        </p:sp>
        <p:sp>
          <p:nvSpPr>
            <p:cNvPr id="30" name="TextBox 29"/>
            <p:cNvSpPr txBox="1"/>
            <p:nvPr/>
          </p:nvSpPr>
          <p:spPr>
            <a:xfrm>
              <a:off x="195160" y="4175876"/>
              <a:ext cx="1595180" cy="369332"/>
            </a:xfrm>
            <a:prstGeom prst="rect">
              <a:avLst/>
            </a:prstGeom>
            <a:noFill/>
          </p:spPr>
          <p:txBody>
            <a:bodyPr wrap="none" rtlCol="0">
              <a:spAutoFit/>
            </a:bodyPr>
            <a:lstStyle/>
            <a:p>
              <a:r>
                <a:rPr lang="en-US" dirty="0">
                  <a:solidFill>
                    <a:schemeClr val="bg1"/>
                  </a:solidFill>
                </a:rPr>
                <a:t>More currently</a:t>
              </a:r>
            </a:p>
          </p:txBody>
        </p:sp>
      </p:grpSp>
      <p:sp>
        <p:nvSpPr>
          <p:cNvPr id="31" name="TextBox 30">
            <a:extLst>
              <a:ext uri="{FF2B5EF4-FFF2-40B4-BE49-F238E27FC236}">
                <a16:creationId xmlns:a16="http://schemas.microsoft.com/office/drawing/2014/main" xmlns="" id="{801967FD-455F-4D94-B31F-EC5A4F819E2D}"/>
              </a:ext>
            </a:extLst>
          </p:cNvPr>
          <p:cNvSpPr txBox="1"/>
          <p:nvPr/>
        </p:nvSpPr>
        <p:spPr>
          <a:xfrm>
            <a:off x="71292" y="4549676"/>
            <a:ext cx="2174693" cy="2031325"/>
          </a:xfrm>
          <a:prstGeom prst="rect">
            <a:avLst/>
          </a:prstGeom>
          <a:noFill/>
        </p:spPr>
        <p:txBody>
          <a:bodyPr wrap="square" rtlCol="0">
            <a:spAutoFit/>
            <a:scene3d>
              <a:camera prst="orthographicFront"/>
              <a:lightRig rig="threePt" dir="t"/>
            </a:scene3d>
            <a:sp3d extrusionH="57150">
              <a:bevelT w="38100" h="38100"/>
            </a:sp3d>
          </a:bodyPr>
          <a:lstStyle/>
          <a:p>
            <a:pPr marL="168275" indent="-166688">
              <a:buFont typeface="Arial" panose="020B0604020202020204" pitchFamily="34" charset="0"/>
              <a:buChar char="•"/>
            </a:pPr>
            <a:r>
              <a:rPr lang="en-US" b="1" dirty="0">
                <a:solidFill>
                  <a:schemeClr val="accent1">
                    <a:lumMod val="40000"/>
                    <a:lumOff val="60000"/>
                  </a:schemeClr>
                </a:solidFill>
                <a:effectLst>
                  <a:outerShdw blurRad="38100" dist="38100" dir="2700000" algn="tl">
                    <a:srgbClr val="000000">
                      <a:alpha val="43137"/>
                    </a:srgbClr>
                  </a:outerShdw>
                </a:effectLst>
              </a:rPr>
              <a:t>There is currently  &lt;</a:t>
            </a:r>
            <a:r>
              <a:rPr lang="en-US" b="1" dirty="0" err="1">
                <a:solidFill>
                  <a:schemeClr val="accent1">
                    <a:lumMod val="40000"/>
                    <a:lumOff val="60000"/>
                  </a:schemeClr>
                </a:solidFill>
                <a:effectLst>
                  <a:outerShdw blurRad="38100" dist="38100" dir="2700000" algn="tl">
                    <a:srgbClr val="000000">
                      <a:alpha val="43137"/>
                    </a:srgbClr>
                  </a:outerShdw>
                </a:effectLst>
              </a:rPr>
              <a:t>LSF</a:t>
            </a:r>
            <a:r>
              <a:rPr lang="en-US" b="1" dirty="0">
                <a:solidFill>
                  <a:schemeClr val="accent1">
                    <a:lumMod val="40000"/>
                    <a:lumOff val="60000"/>
                  </a:schemeClr>
                </a:solidFill>
                <a:effectLst>
                  <a:outerShdw blurRad="38100" dist="38100" dir="2700000" algn="tl">
                    <a:srgbClr val="000000">
                      <a:alpha val="43137"/>
                    </a:srgbClr>
                  </a:outerShdw>
                </a:effectLst>
              </a:rPr>
              <a:t> &amp; &gt;MSF/HSF in </a:t>
            </a:r>
            <a:r>
              <a:rPr lang="en-US" b="1" dirty="0" err="1">
                <a:solidFill>
                  <a:schemeClr val="accent1">
                    <a:lumMod val="40000"/>
                    <a:lumOff val="60000"/>
                  </a:schemeClr>
                </a:solidFill>
                <a:effectLst>
                  <a:outerShdw blurRad="38100" dist="38100" dir="2700000" algn="tl">
                    <a:srgbClr val="000000">
                      <a:alpha val="43137"/>
                    </a:srgbClr>
                  </a:outerShdw>
                </a:effectLst>
              </a:rPr>
              <a:t>FRGs</a:t>
            </a:r>
            <a:r>
              <a:rPr lang="en-US" b="1" dirty="0">
                <a:solidFill>
                  <a:schemeClr val="accent1">
                    <a:lumMod val="40000"/>
                    <a:lumOff val="60000"/>
                  </a:schemeClr>
                </a:solidFill>
                <a:effectLst>
                  <a:outerShdw blurRad="38100" dist="38100" dir="2700000" algn="tl">
                    <a:srgbClr val="000000">
                      <a:alpha val="43137"/>
                    </a:srgbClr>
                  </a:outerShdw>
                </a:effectLst>
              </a:rPr>
              <a:t> 1&amp;3 </a:t>
            </a:r>
          </a:p>
          <a:p>
            <a:pPr marL="168275" indent="-166688">
              <a:buFont typeface="Arial" panose="020B0604020202020204" pitchFamily="34" charset="0"/>
              <a:buChar char="•"/>
            </a:pPr>
            <a:r>
              <a:rPr lang="en-US" b="1" dirty="0">
                <a:solidFill>
                  <a:schemeClr val="accent1">
                    <a:lumMod val="40000"/>
                    <a:lumOff val="60000"/>
                  </a:schemeClr>
                </a:solidFill>
                <a:effectLst>
                  <a:outerShdw blurRad="38100" dist="38100" dir="2700000" algn="tl">
                    <a:srgbClr val="000000">
                      <a:alpha val="43137"/>
                    </a:srgbClr>
                  </a:outerShdw>
                </a:effectLst>
              </a:rPr>
              <a:t>More </a:t>
            </a:r>
            <a:r>
              <a:rPr lang="en-US" b="1" dirty="0" err="1">
                <a:solidFill>
                  <a:schemeClr val="accent1">
                    <a:lumMod val="40000"/>
                    <a:lumOff val="60000"/>
                  </a:schemeClr>
                </a:solidFill>
                <a:effectLst>
                  <a:outerShdw blurRad="38100" dist="38100" dir="2700000" algn="tl">
                    <a:srgbClr val="000000">
                      <a:alpha val="43137"/>
                    </a:srgbClr>
                  </a:outerShdw>
                </a:effectLst>
              </a:rPr>
              <a:t>LSF</a:t>
            </a:r>
            <a:r>
              <a:rPr lang="en-US" b="1" dirty="0">
                <a:solidFill>
                  <a:schemeClr val="accent1">
                    <a:lumMod val="40000"/>
                    <a:lumOff val="60000"/>
                  </a:schemeClr>
                </a:solidFill>
                <a:effectLst>
                  <a:outerShdw blurRad="38100" dist="38100" dir="2700000" algn="tl">
                    <a:srgbClr val="000000">
                      <a:alpha val="43137"/>
                    </a:srgbClr>
                  </a:outerShdw>
                </a:effectLst>
              </a:rPr>
              <a:t> &amp; MSF, &amp; less HSF than would be expected for </a:t>
            </a:r>
            <a:r>
              <a:rPr lang="en-US" b="1" dirty="0" err="1">
                <a:solidFill>
                  <a:schemeClr val="accent1">
                    <a:lumMod val="40000"/>
                    <a:lumOff val="60000"/>
                  </a:schemeClr>
                </a:solidFill>
                <a:effectLst>
                  <a:outerShdw blurRad="38100" dist="38100" dir="2700000" algn="tl">
                    <a:srgbClr val="000000">
                      <a:alpha val="43137"/>
                    </a:srgbClr>
                  </a:outerShdw>
                </a:effectLst>
              </a:rPr>
              <a:t>FRGs</a:t>
            </a:r>
            <a:r>
              <a:rPr lang="en-US" b="1" dirty="0">
                <a:solidFill>
                  <a:schemeClr val="accent1">
                    <a:lumMod val="40000"/>
                    <a:lumOff val="60000"/>
                  </a:schemeClr>
                </a:solidFill>
                <a:effectLst>
                  <a:outerShdw blurRad="38100" dist="38100" dir="2700000" algn="tl">
                    <a:srgbClr val="000000">
                      <a:alpha val="43137"/>
                    </a:srgbClr>
                  </a:outerShdw>
                </a:effectLst>
              </a:rPr>
              <a:t> 4&amp;5</a:t>
            </a:r>
          </a:p>
        </p:txBody>
      </p:sp>
    </p:spTree>
    <p:extLst>
      <p:ext uri="{BB962C8B-B14F-4D97-AF65-F5344CB8AC3E}">
        <p14:creationId xmlns:p14="http://schemas.microsoft.com/office/powerpoint/2010/main" val="427070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94356"/>
            <a:ext cx="12095522" cy="5163444"/>
          </a:xfrm>
          <a:prstGeom prst="rect">
            <a:avLst/>
          </a:prstGeom>
        </p:spPr>
      </p:pic>
      <p:sp>
        <p:nvSpPr>
          <p:cNvPr id="5" name="TextBox 4"/>
          <p:cNvSpPr txBox="1"/>
          <p:nvPr/>
        </p:nvSpPr>
        <p:spPr>
          <a:xfrm>
            <a:off x="603902" y="522328"/>
            <a:ext cx="10984195" cy="369332"/>
          </a:xfrm>
          <a:prstGeom prst="rect">
            <a:avLst/>
          </a:prstGeom>
          <a:noFill/>
        </p:spPr>
        <p:txBody>
          <a:bodyPr wrap="square" rtlCol="0">
            <a:spAutoFit/>
          </a:bodyPr>
          <a:lstStyle/>
          <a:p>
            <a:r>
              <a:rPr lang="en-US" dirty="0"/>
              <a:t>Looking N from Dry Creek Lookout on the GIP NF, notice the older burn scars and the resulting successional patterns</a:t>
            </a:r>
          </a:p>
        </p:txBody>
      </p:sp>
      <p:sp>
        <p:nvSpPr>
          <p:cNvPr id="6" name="TextBox 5"/>
          <p:cNvSpPr txBox="1"/>
          <p:nvPr/>
        </p:nvSpPr>
        <p:spPr>
          <a:xfrm>
            <a:off x="196962" y="5396428"/>
            <a:ext cx="11779690" cy="1384995"/>
          </a:xfrm>
          <a:prstGeom prst="rect">
            <a:avLst/>
          </a:prstGeom>
          <a:noFill/>
        </p:spPr>
        <p:txBody>
          <a:bodyPr wrap="square" rtlCol="0">
            <a:spAutoFit/>
            <a:scene3d>
              <a:camera prst="orthographicFront"/>
              <a:lightRig rig="threePt" dir="t"/>
            </a:scene3d>
            <a:sp3d extrusionH="57150">
              <a:bevelT w="38100" h="38100"/>
            </a:sp3d>
          </a:bodyPr>
          <a:lstStyle/>
          <a:p>
            <a:pPr defTabSz="914360"/>
            <a:r>
              <a:rPr lang="en-US" sz="2800" b="1" dirty="0">
                <a:solidFill>
                  <a:srgbClr val="1F497D">
                    <a:lumMod val="20000"/>
                    <a:lumOff val="80000"/>
                  </a:srgbClr>
                </a:solidFill>
                <a:effectLst>
                  <a:outerShdw blurRad="38100" dist="38100" dir="2700000" algn="tl">
                    <a:srgbClr val="000000">
                      <a:alpha val="43137"/>
                    </a:srgbClr>
                  </a:outerShdw>
                </a:effectLst>
              </a:rPr>
              <a:t>Those are comparisons with historical fire regimes. </a:t>
            </a:r>
          </a:p>
          <a:p>
            <a:pPr defTabSz="914360"/>
            <a:r>
              <a:rPr lang="en-US" sz="2800" b="1" dirty="0">
                <a:solidFill>
                  <a:srgbClr val="1F497D">
                    <a:lumMod val="20000"/>
                    <a:lumOff val="80000"/>
                  </a:srgbClr>
                </a:solidFill>
                <a:effectLst>
                  <a:outerShdw blurRad="38100" dist="38100" dir="2700000" algn="tl">
                    <a:srgbClr val="000000">
                      <a:alpha val="43137"/>
                    </a:srgbClr>
                  </a:outerShdw>
                </a:effectLst>
              </a:rPr>
              <a:t>Our goal is to wildfire &amp; CC adapt E and W-side forests. </a:t>
            </a:r>
          </a:p>
          <a:p>
            <a:pPr defTabSz="914360"/>
            <a:r>
              <a:rPr lang="en-US" sz="2800" b="1" dirty="0">
                <a:solidFill>
                  <a:srgbClr val="1F497D">
                    <a:lumMod val="20000"/>
                    <a:lumOff val="80000"/>
                  </a:srgbClr>
                </a:solidFill>
                <a:effectLst>
                  <a:outerShdw blurRad="38100" dist="38100" dir="2700000" algn="tl">
                    <a:srgbClr val="000000">
                      <a:alpha val="43137"/>
                    </a:srgbClr>
                  </a:outerShdw>
                </a:effectLst>
              </a:rPr>
              <a:t>What does CC hold?</a:t>
            </a:r>
          </a:p>
        </p:txBody>
      </p:sp>
      <p:sp>
        <p:nvSpPr>
          <p:cNvPr id="7" name="TextBox 6"/>
          <p:cNvSpPr txBox="1"/>
          <p:nvPr/>
        </p:nvSpPr>
        <p:spPr>
          <a:xfrm>
            <a:off x="5245768" y="1030288"/>
            <a:ext cx="1228221" cy="369332"/>
          </a:xfrm>
          <a:prstGeom prst="rect">
            <a:avLst/>
          </a:prstGeom>
          <a:noFill/>
        </p:spPr>
        <p:txBody>
          <a:bodyPr wrap="none" rtlCol="0">
            <a:spAutoFit/>
          </a:bodyPr>
          <a:lstStyle/>
          <a:p>
            <a:r>
              <a:rPr lang="en-US" dirty="0"/>
              <a:t>Mt. Rainier</a:t>
            </a:r>
          </a:p>
        </p:txBody>
      </p:sp>
    </p:spTree>
    <p:extLst>
      <p:ext uri="{BB962C8B-B14F-4D97-AF65-F5344CB8AC3E}">
        <p14:creationId xmlns:p14="http://schemas.microsoft.com/office/powerpoint/2010/main" val="3718259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28970" y="109057"/>
            <a:ext cx="4830656" cy="2246769"/>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2000" b="1" dirty="0">
                <a:solidFill>
                  <a:schemeClr val="bg1"/>
                </a:solidFill>
                <a:effectLst>
                  <a:outerShdw blurRad="38100" dist="38100" dir="2700000" algn="tl">
                    <a:srgbClr val="000000">
                      <a:alpha val="43137"/>
                    </a:srgbClr>
                  </a:outerShdw>
                </a:effectLst>
              </a:rPr>
              <a:t>Energy Release Component (ERC) 55+ days</a:t>
            </a:r>
          </a:p>
          <a:p>
            <a:r>
              <a:rPr lang="en-US" sz="2000" b="1" dirty="0">
                <a:solidFill>
                  <a:schemeClr val="bg1"/>
                </a:solidFill>
                <a:effectLst>
                  <a:outerShdw blurRad="38100" dist="38100" dir="2700000" algn="tl">
                    <a:srgbClr val="000000">
                      <a:alpha val="43137"/>
                    </a:srgbClr>
                  </a:outerShdw>
                </a:effectLst>
              </a:rPr>
              <a:t>Weather years 1980-2018 </a:t>
            </a:r>
          </a:p>
          <a:p>
            <a:endParaRPr lang="en-US" sz="2000" b="1" dirty="0">
              <a:solidFill>
                <a:schemeClr val="bg1"/>
              </a:solidFill>
              <a:effectLst>
                <a:outerShdw blurRad="38100" dist="38100" dir="2700000" algn="tl">
                  <a:srgbClr val="000000">
                    <a:alpha val="43137"/>
                  </a:srgbClr>
                </a:outerShdw>
              </a:effectLst>
            </a:endParaRPr>
          </a:p>
          <a:p>
            <a:pPr marL="285750" indent="-285750">
              <a:buFont typeface="Wingdings" panose="05000000000000000000" pitchFamily="2" charset="2"/>
              <a:buChar char="ü"/>
            </a:pPr>
            <a:r>
              <a:rPr lang="en-US" sz="2000" b="1" dirty="0">
                <a:solidFill>
                  <a:srgbClr val="FFC000"/>
                </a:solidFill>
                <a:effectLst>
                  <a:outerShdw blurRad="38100" dist="38100" dir="2700000" algn="tl">
                    <a:srgbClr val="000000">
                      <a:alpha val="43137"/>
                    </a:srgbClr>
                  </a:outerShdw>
                </a:effectLst>
              </a:rPr>
              <a:t>Days/</a:t>
            </a:r>
            <a:r>
              <a:rPr lang="en-US" sz="2000" b="1" dirty="0" err="1">
                <a:solidFill>
                  <a:srgbClr val="FFC000"/>
                </a:solidFill>
                <a:effectLst>
                  <a:outerShdw blurRad="38100" dist="38100" dir="2700000" algn="tl">
                    <a:srgbClr val="000000">
                      <a:alpha val="43137"/>
                    </a:srgbClr>
                  </a:outerShdw>
                </a:effectLst>
              </a:rPr>
              <a:t>yr</a:t>
            </a:r>
            <a:r>
              <a:rPr lang="en-US" sz="2000" b="1" dirty="0">
                <a:solidFill>
                  <a:srgbClr val="FFC000"/>
                </a:solidFill>
                <a:effectLst>
                  <a:outerShdw blurRad="38100" dist="38100" dir="2700000" algn="tl">
                    <a:srgbClr val="000000">
                      <a:alpha val="43137"/>
                    </a:srgbClr>
                  </a:outerShdw>
                </a:effectLst>
              </a:rPr>
              <a:t> when wildfires are able to ignite</a:t>
            </a:r>
          </a:p>
          <a:p>
            <a:pPr marL="285750" indent="-285750">
              <a:buFont typeface="Wingdings" panose="05000000000000000000" pitchFamily="2" charset="2"/>
              <a:buChar char="ü"/>
            </a:pPr>
            <a:endParaRPr lang="en-US" sz="2000" b="1" dirty="0">
              <a:solidFill>
                <a:srgbClr val="FFC000"/>
              </a:solidFill>
              <a:effectLst>
                <a:outerShdw blurRad="38100" dist="38100" dir="2700000" algn="tl">
                  <a:srgbClr val="000000">
                    <a:alpha val="43137"/>
                  </a:srgbClr>
                </a:outerShdw>
              </a:effectLst>
            </a:endParaRPr>
          </a:p>
          <a:p>
            <a:pPr marL="285750" indent="-285750">
              <a:buFont typeface="Wingdings" panose="05000000000000000000" pitchFamily="2" charset="2"/>
              <a:buChar char="ü"/>
            </a:pPr>
            <a:r>
              <a:rPr lang="en-US" sz="2000" b="1" dirty="0">
                <a:solidFill>
                  <a:srgbClr val="FFC000"/>
                </a:solidFill>
                <a:effectLst>
                  <a:outerShdw blurRad="38100" dist="38100" dir="2700000" algn="tl">
                    <a:srgbClr val="000000">
                      <a:alpha val="43137"/>
                    </a:srgbClr>
                  </a:outerShdw>
                </a:effectLst>
              </a:rPr>
              <a:t>Predicted for a standardized fuel bed G: Short needle forest w/ heavy fuels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805731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0382" y="0"/>
            <a:ext cx="6858000" cy="6858000"/>
          </a:xfrm>
          <a:prstGeom prst="rect">
            <a:avLst/>
          </a:prstGeom>
        </p:spPr>
      </p:pic>
      <p:sp>
        <p:nvSpPr>
          <p:cNvPr id="6" name="TextBox 5"/>
          <p:cNvSpPr txBox="1"/>
          <p:nvPr/>
        </p:nvSpPr>
        <p:spPr>
          <a:xfrm>
            <a:off x="170216" y="100668"/>
            <a:ext cx="5080593" cy="1477328"/>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b="1" dirty="0">
                <a:solidFill>
                  <a:schemeClr val="bg1"/>
                </a:solidFill>
                <a:effectLst>
                  <a:outerShdw blurRad="38100" dist="38100" dir="2700000" algn="tl">
                    <a:srgbClr val="000000">
                      <a:alpha val="43137"/>
                    </a:srgbClr>
                  </a:outerShdw>
                </a:effectLst>
              </a:rPr>
              <a:t>Energy Release Component (ERC) 67+ days </a:t>
            </a:r>
          </a:p>
          <a:p>
            <a:r>
              <a:rPr lang="en-US" b="1" dirty="0">
                <a:solidFill>
                  <a:schemeClr val="bg1"/>
                </a:solidFill>
                <a:effectLst>
                  <a:outerShdw blurRad="38100" dist="38100" dir="2700000" algn="tl">
                    <a:srgbClr val="000000">
                      <a:alpha val="43137"/>
                    </a:srgbClr>
                  </a:outerShdw>
                </a:effectLst>
              </a:rPr>
              <a:t>Weather years 1980-2018</a:t>
            </a:r>
          </a:p>
          <a:p>
            <a:endParaRPr lang="en-US" b="1" dirty="0">
              <a:solidFill>
                <a:schemeClr val="bg1"/>
              </a:solidFill>
              <a:effectLst>
                <a:outerShdw blurRad="38100" dist="38100" dir="2700000" algn="tl">
                  <a:srgbClr val="000000">
                    <a:alpha val="43137"/>
                  </a:srgbClr>
                </a:outerShdw>
              </a:effectLst>
            </a:endParaRPr>
          </a:p>
          <a:p>
            <a:pPr marL="285750" indent="-285750">
              <a:buFont typeface="Wingdings" panose="05000000000000000000" pitchFamily="2" charset="2"/>
              <a:buChar char="ü"/>
            </a:pPr>
            <a:r>
              <a:rPr lang="en-US" b="1" dirty="0">
                <a:solidFill>
                  <a:srgbClr val="FFC000"/>
                </a:solidFill>
                <a:effectLst>
                  <a:outerShdw blurRad="38100" dist="38100" dir="2700000" algn="tl">
                    <a:srgbClr val="000000">
                      <a:alpha val="43137"/>
                    </a:srgbClr>
                  </a:outerShdw>
                </a:effectLst>
              </a:rPr>
              <a:t>Days/</a:t>
            </a:r>
            <a:r>
              <a:rPr lang="en-US" b="1" dirty="0" err="1">
                <a:solidFill>
                  <a:srgbClr val="FFC000"/>
                </a:solidFill>
                <a:effectLst>
                  <a:outerShdw blurRad="38100" dist="38100" dir="2700000" algn="tl">
                    <a:srgbClr val="000000">
                      <a:alpha val="43137"/>
                    </a:srgbClr>
                  </a:outerShdw>
                </a:effectLst>
              </a:rPr>
              <a:t>yr</a:t>
            </a:r>
            <a:r>
              <a:rPr lang="en-US" b="1" dirty="0">
                <a:solidFill>
                  <a:srgbClr val="FFC000"/>
                </a:solidFill>
                <a:effectLst>
                  <a:outerShdw blurRad="38100" dist="38100" dir="2700000" algn="tl">
                    <a:srgbClr val="000000">
                      <a:alpha val="43137"/>
                    </a:srgbClr>
                  </a:outerShdw>
                </a:effectLst>
              </a:rPr>
              <a:t> when wildfires will most likely become problem fires, ≥ 1,000 ac, escaping initial attack</a:t>
            </a:r>
          </a:p>
        </p:txBody>
      </p:sp>
    </p:spTree>
    <p:extLst>
      <p:ext uri="{BB962C8B-B14F-4D97-AF65-F5344CB8AC3E}">
        <p14:creationId xmlns:p14="http://schemas.microsoft.com/office/powerpoint/2010/main" val="2951894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152400" y="120303"/>
            <a:ext cx="5293360" cy="6555641"/>
          </a:xfrm>
          <a:prstGeom prst="rect">
            <a:avLst/>
          </a:prstGeom>
          <a:noFill/>
          <a:ln>
            <a:noFill/>
          </a:ln>
        </p:spPr>
        <p:txBody>
          <a:bodyPr wrap="square" rtlCol="0">
            <a:spAutoFit/>
            <a:scene3d>
              <a:camera prst="orthographicFront"/>
              <a:lightRig rig="threePt" dir="t"/>
            </a:scene3d>
            <a:sp3d extrusionH="57150">
              <a:bevelT w="38100" h="38100"/>
            </a:sp3d>
          </a:bodyPr>
          <a:lstStyle/>
          <a:p>
            <a:pPr defTabSz="914360"/>
            <a:r>
              <a:rPr lang="en-US" sz="3600" b="1" cap="all" dirty="0">
                <a:solidFill>
                  <a:srgbClr val="99CCFF"/>
                </a:solidFill>
                <a:effectLst>
                  <a:outerShdw blurRad="38100" dist="38100" dir="2700000" algn="tl">
                    <a:srgbClr val="000000">
                      <a:alpha val="43137"/>
                    </a:srgbClr>
                  </a:outerShdw>
                </a:effectLst>
              </a:rPr>
              <a:t>The pacific northwest:</a:t>
            </a:r>
          </a:p>
          <a:p>
            <a:pPr defTabSz="914360"/>
            <a:r>
              <a:rPr lang="en-US" sz="2400" b="1" dirty="0">
                <a:solidFill>
                  <a:schemeClr val="bg1"/>
                </a:solidFill>
                <a:effectLst>
                  <a:outerShdw blurRad="38100" dist="38100" dir="2700000" algn="tl">
                    <a:srgbClr val="000000">
                      <a:alpha val="43137"/>
                    </a:srgbClr>
                  </a:outerShdw>
                </a:effectLst>
              </a:rPr>
              <a:t>A region of great biotic, cultural, &amp; environmental diversity</a:t>
            </a: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endParaRPr lang="en-US" sz="2400" b="1" dirty="0">
              <a:solidFill>
                <a:schemeClr val="bg1"/>
              </a:solidFill>
              <a:effectLst>
                <a:outerShdw blurRad="38100" dist="38100" dir="2700000" algn="tl">
                  <a:srgbClr val="000000">
                    <a:alpha val="43137"/>
                  </a:srgbClr>
                </a:outerShdw>
              </a:effectLst>
            </a:endParaRPr>
          </a:p>
          <a:p>
            <a:pPr defTabSz="914360"/>
            <a:r>
              <a:rPr lang="en-US" sz="2400" b="1" dirty="0">
                <a:solidFill>
                  <a:schemeClr val="bg1"/>
                </a:solidFill>
                <a:effectLst>
                  <a:outerShdw blurRad="38100" dist="38100" dir="2700000" algn="tl">
                    <a:srgbClr val="000000">
                      <a:alpha val="43137"/>
                    </a:srgbClr>
                  </a:outerShdw>
                </a:effectLst>
              </a:rPr>
              <a:t>		</a:t>
            </a:r>
          </a:p>
          <a:p>
            <a:pPr defTabSz="914360"/>
            <a:r>
              <a:rPr lang="en-US" sz="2400" b="1" dirty="0">
                <a:solidFill>
                  <a:schemeClr val="bg1"/>
                </a:solidFill>
                <a:effectLst>
                  <a:outerShdw blurRad="38100" dist="38100" dir="2700000" algn="tl">
                    <a:srgbClr val="000000">
                      <a:alpha val="43137"/>
                    </a:srgbClr>
                  </a:outerShdw>
                </a:effectLst>
              </a:rPr>
              <a:t>…but its forests and ranges are greatly changed over the last 150 </a:t>
            </a:r>
            <a:r>
              <a:rPr lang="en-US" sz="2400" b="1" dirty="0" err="1">
                <a:solidFill>
                  <a:schemeClr val="bg1"/>
                </a:solidFill>
                <a:effectLst>
                  <a:outerShdw blurRad="38100" dist="38100" dir="2700000" algn="tl">
                    <a:srgbClr val="000000">
                      <a:alpha val="43137"/>
                    </a:srgbClr>
                  </a:outerShdw>
                </a:effectLst>
              </a:rPr>
              <a:t>yrs</a:t>
            </a:r>
            <a:endParaRPr lang="en-US" sz="2400" b="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5601175" y="89823"/>
            <a:ext cx="6496475" cy="6616780"/>
          </a:xfrm>
          <a:prstGeom prst="rect">
            <a:avLst/>
          </a:prstGeom>
          <a:ln w="6350">
            <a:solidFill>
              <a:schemeClr val="bg1"/>
            </a:solidFill>
          </a:ln>
        </p:spPr>
      </p:pic>
    </p:spTree>
    <p:extLst>
      <p:ext uri="{BB962C8B-B14F-4D97-AF65-F5344CB8AC3E}">
        <p14:creationId xmlns:p14="http://schemas.microsoft.com/office/powerpoint/2010/main" val="3019812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4" end="14"/>
                                            </p:txEl>
                                          </p:spTgt>
                                        </p:tgtEl>
                                        <p:attrNameLst>
                                          <p:attrName>style.visibility</p:attrName>
                                        </p:attrNameLst>
                                      </p:cBhvr>
                                      <p:to>
                                        <p:strVal val="visible"/>
                                      </p:to>
                                    </p:set>
                                    <p:animEffect transition="in" filter="fade">
                                      <p:cBhvr>
                                        <p:cTn id="7"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68539" y="1252330"/>
            <a:ext cx="4710965" cy="4093428"/>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a:solidFill>
                  <a:schemeClr val="bg1"/>
                </a:solidFill>
                <a:effectLst>
                  <a:outerShdw blurRad="38100" dist="38100" dir="2700000" algn="tl">
                    <a:srgbClr val="000000">
                      <a:alpha val="43137"/>
                    </a:srgbClr>
                  </a:outerShdw>
                </a:effectLst>
              </a:rPr>
              <a:t>Annual standardized precipitation-</a:t>
            </a:r>
            <a:r>
              <a:rPr lang="en-US" sz="2000" b="1" dirty="0" err="1">
                <a:solidFill>
                  <a:schemeClr val="bg1"/>
                </a:solidFill>
                <a:effectLst>
                  <a:outerShdw blurRad="38100" dist="38100" dir="2700000" algn="tl">
                    <a:srgbClr val="000000">
                      <a:alpha val="43137"/>
                    </a:srgbClr>
                  </a:outerShdw>
                </a:effectLst>
              </a:rPr>
              <a:t>evapo</a:t>
            </a:r>
            <a:r>
              <a:rPr lang="en-US" sz="2000" b="1" dirty="0">
                <a:solidFill>
                  <a:schemeClr val="bg1"/>
                </a:solidFill>
                <a:effectLst>
                  <a:outerShdw blurRad="38100" dist="38100" dir="2700000" algn="tl">
                    <a:srgbClr val="000000">
                      <a:alpha val="43137"/>
                    </a:srgbClr>
                  </a:outerShdw>
                </a:effectLst>
              </a:rPr>
              <a:t>-transpiration index (</a:t>
            </a:r>
            <a:r>
              <a:rPr lang="en-US" sz="2000" b="1" dirty="0" err="1">
                <a:solidFill>
                  <a:schemeClr val="bg1"/>
                </a:solidFill>
                <a:effectLst>
                  <a:outerShdw blurRad="38100" dist="38100" dir="2700000" algn="tl">
                    <a:srgbClr val="000000">
                      <a:alpha val="43137"/>
                    </a:srgbClr>
                  </a:outerShdw>
                </a:effectLst>
              </a:rPr>
              <a:t>SPEI</a:t>
            </a:r>
            <a:r>
              <a:rPr lang="en-US" sz="2000" b="1" dirty="0">
                <a:solidFill>
                  <a:schemeClr val="bg1"/>
                </a:solidFill>
                <a:effectLst>
                  <a:outerShdw blurRad="38100" dist="38100" dir="2700000" algn="tl">
                    <a:srgbClr val="000000">
                      <a:alpha val="43137"/>
                    </a:srgbClr>
                  </a:outerShdw>
                </a:effectLst>
              </a:rPr>
              <a:t>) for JUN to AUG, 1980-2018 weather years</a:t>
            </a:r>
          </a:p>
          <a:p>
            <a:endParaRPr lang="en-US" sz="2000" b="1" dirty="0">
              <a:solidFill>
                <a:schemeClr val="bg1"/>
              </a:solidFill>
              <a:effectLst>
                <a:outerShdw blurRad="38100" dist="38100" dir="2700000" algn="tl">
                  <a:srgbClr val="000000">
                    <a:alpha val="43137"/>
                  </a:srgbClr>
                </a:outerShdw>
              </a:effectLst>
            </a:endParaRPr>
          </a:p>
          <a:p>
            <a:pPr marL="285750" indent="-285750">
              <a:buFont typeface="Wingdings" panose="05000000000000000000" pitchFamily="2" charset="2"/>
              <a:buChar char="ü"/>
            </a:pPr>
            <a:r>
              <a:rPr lang="en-US" sz="2000" b="1" dirty="0">
                <a:solidFill>
                  <a:srgbClr val="FFC000"/>
                </a:solidFill>
                <a:effectLst>
                  <a:outerShdw blurRad="38100" dist="38100" dir="2700000" algn="tl">
                    <a:srgbClr val="000000">
                      <a:alpha val="43137"/>
                    </a:srgbClr>
                  </a:outerShdw>
                </a:effectLst>
              </a:rPr>
              <a:t>Accounts for both cumulative PPT &amp; PET</a:t>
            </a:r>
          </a:p>
          <a:p>
            <a:pPr marL="285750" indent="-285750">
              <a:buFont typeface="Wingdings" panose="05000000000000000000" pitchFamily="2" charset="2"/>
              <a:buChar char="ü"/>
            </a:pPr>
            <a:endParaRPr lang="en-US" sz="2000" b="1" dirty="0">
              <a:solidFill>
                <a:srgbClr val="FFC000"/>
              </a:solidFill>
              <a:effectLst>
                <a:outerShdw blurRad="38100" dist="38100" dir="2700000" algn="tl">
                  <a:srgbClr val="000000">
                    <a:alpha val="43137"/>
                  </a:srgbClr>
                </a:outerShdw>
              </a:effectLst>
            </a:endParaRPr>
          </a:p>
          <a:p>
            <a:pPr marL="285750" indent="-285750">
              <a:buFont typeface="Wingdings" panose="05000000000000000000" pitchFamily="2" charset="2"/>
              <a:buChar char="ü"/>
            </a:pPr>
            <a:r>
              <a:rPr lang="en-US" sz="2000" b="1" dirty="0">
                <a:solidFill>
                  <a:srgbClr val="FFC000"/>
                </a:solidFill>
                <a:effectLst>
                  <a:outerShdw blurRad="38100" dist="38100" dir="2700000" algn="tl">
                    <a:srgbClr val="000000">
                      <a:alpha val="43137"/>
                    </a:srgbClr>
                  </a:outerShdw>
                </a:effectLst>
              </a:rPr>
              <a:t>Captures short term drought events</a:t>
            </a:r>
          </a:p>
          <a:p>
            <a:pPr marL="285750" indent="-285750">
              <a:buFont typeface="Wingdings" panose="05000000000000000000" pitchFamily="2" charset="2"/>
              <a:buChar char="ü"/>
            </a:pPr>
            <a:endParaRPr lang="en-US" sz="2000" b="1" dirty="0">
              <a:solidFill>
                <a:srgbClr val="FFC000"/>
              </a:solidFill>
              <a:effectLst>
                <a:outerShdw blurRad="38100" dist="38100" dir="2700000" algn="tl">
                  <a:srgbClr val="000000">
                    <a:alpha val="43137"/>
                  </a:srgbClr>
                </a:outerShdw>
              </a:effectLst>
            </a:endParaRPr>
          </a:p>
          <a:p>
            <a:pPr marL="285750" indent="-285750">
              <a:buFont typeface="Wingdings" panose="05000000000000000000" pitchFamily="2" charset="2"/>
              <a:buChar char="ü"/>
            </a:pPr>
            <a:r>
              <a:rPr lang="en-US" sz="2000" b="1" dirty="0">
                <a:solidFill>
                  <a:srgbClr val="FFC000"/>
                </a:solidFill>
                <a:effectLst>
                  <a:outerShdw blurRad="38100" dist="38100" dir="2700000" algn="tl">
                    <a:srgbClr val="000000">
                      <a:alpha val="43137"/>
                    </a:srgbClr>
                  </a:outerShdw>
                </a:effectLst>
              </a:rPr>
              <a:t>Shows winner in the annual tug-o-war btw PCP or PET</a:t>
            </a:r>
          </a:p>
          <a:p>
            <a:pPr marL="285750" indent="-285750">
              <a:buFont typeface="Wingdings" panose="05000000000000000000" pitchFamily="2" charset="2"/>
              <a:buChar char="ü"/>
            </a:pPr>
            <a:endParaRPr lang="en-US" sz="2000" b="1" dirty="0">
              <a:solidFill>
                <a:srgbClr val="FFC000"/>
              </a:solidFill>
              <a:effectLst>
                <a:outerShdw blurRad="38100" dist="38100" dir="2700000" algn="tl">
                  <a:srgbClr val="000000">
                    <a:alpha val="43137"/>
                  </a:srgbClr>
                </a:outerShdw>
              </a:effectLst>
            </a:endParaRPr>
          </a:p>
          <a:p>
            <a:pPr marL="285750" indent="-285750">
              <a:buFont typeface="Wingdings" panose="05000000000000000000" pitchFamily="2" charset="2"/>
              <a:buChar char="ü"/>
            </a:pPr>
            <a:r>
              <a:rPr lang="en-US" sz="2000" b="1" dirty="0">
                <a:solidFill>
                  <a:srgbClr val="FFC000"/>
                </a:solidFill>
                <a:effectLst>
                  <a:outerShdw blurRad="38100" dist="38100" dir="2700000" algn="tl">
                    <a:srgbClr val="000000">
                      <a:alpha val="43137"/>
                    </a:srgbClr>
                  </a:outerShdw>
                </a:effectLst>
              </a:rPr>
              <a:t>Useful to explaining tree die off events &amp; flash droughts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043" y="0"/>
            <a:ext cx="6956329" cy="6858000"/>
          </a:xfrm>
          <a:prstGeom prst="rect">
            <a:avLst/>
          </a:prstGeom>
        </p:spPr>
      </p:pic>
    </p:spTree>
    <p:extLst>
      <p:ext uri="{BB962C8B-B14F-4D97-AF65-F5344CB8AC3E}">
        <p14:creationId xmlns:p14="http://schemas.microsoft.com/office/powerpoint/2010/main" val="33946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435" y="83088"/>
            <a:ext cx="6750941" cy="2770644"/>
          </a:xfrm>
          <a:prstGeom prst="rect">
            <a:avLst/>
          </a:prstGeom>
        </p:spPr>
      </p:pic>
      <p:pic>
        <p:nvPicPr>
          <p:cNvPr id="5" name="Picture 4"/>
          <p:cNvPicPr>
            <a:picLocks noChangeAspect="1"/>
          </p:cNvPicPr>
          <p:nvPr/>
        </p:nvPicPr>
        <p:blipFill>
          <a:blip r:embed="rId3"/>
          <a:stretch>
            <a:fillRect/>
          </a:stretch>
        </p:blipFill>
        <p:spPr>
          <a:xfrm>
            <a:off x="4969042" y="2510556"/>
            <a:ext cx="7094111" cy="4242266"/>
          </a:xfrm>
          <a:prstGeom prst="rect">
            <a:avLst/>
          </a:prstGeom>
          <a:ln>
            <a:solidFill>
              <a:schemeClr val="tx1"/>
            </a:solidFill>
          </a:ln>
        </p:spPr>
      </p:pic>
    </p:spTree>
    <p:extLst>
      <p:ext uri="{BB962C8B-B14F-4D97-AF65-F5344CB8AC3E}">
        <p14:creationId xmlns:p14="http://schemas.microsoft.com/office/powerpoint/2010/main" val="176616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F40146C-06E0-4EC2-8681-A763FADECC4C}"/>
              </a:ext>
            </a:extLst>
          </p:cNvPr>
          <p:cNvPicPr>
            <a:picLocks noChangeAspect="1"/>
          </p:cNvPicPr>
          <p:nvPr/>
        </p:nvPicPr>
        <p:blipFill>
          <a:blip r:embed="rId3" cstate="print">
            <a:duotone>
              <a:srgbClr val="000000">
                <a:shade val="45000"/>
                <a:satMod val="135000"/>
              </a:srgbClr>
              <a:prstClr val="white"/>
            </a:duotone>
            <a:extLst>
              <a:ext uri="{28A0092B-C50C-407E-A947-70E740481C1C}">
                <a14:useLocalDpi xmlns:a14="http://schemas.microsoft.com/office/drawing/2010/main" val="0"/>
              </a:ext>
            </a:extLst>
          </a:blip>
          <a:stretch>
            <a:fillRect/>
          </a:stretch>
        </p:blipFill>
        <p:spPr bwMode="auto">
          <a:xfrm>
            <a:off x="327991" y="17323"/>
            <a:ext cx="11668539" cy="6743700"/>
          </a:xfrm>
          <a:prstGeom prst="rect">
            <a:avLst/>
          </a:prstGeom>
          <a:solidFill>
            <a:schemeClr val="tx1">
              <a:alpha val="57000"/>
            </a:schemeClr>
          </a:solidFill>
          <a:ln w="9525">
            <a:noFill/>
            <a:miter lim="800000"/>
            <a:headEnd/>
            <a:tailEnd/>
          </a:ln>
          <a:effectLst/>
        </p:spPr>
      </p:pic>
      <p:sp>
        <p:nvSpPr>
          <p:cNvPr id="3" name="Title 2"/>
          <p:cNvSpPr>
            <a:spLocks noGrp="1"/>
          </p:cNvSpPr>
          <p:nvPr>
            <p:ph type="title"/>
          </p:nvPr>
        </p:nvSpPr>
        <p:spPr>
          <a:xfrm>
            <a:off x="327991" y="20636"/>
            <a:ext cx="11668538" cy="609600"/>
          </a:xfrm>
          <a:solidFill>
            <a:schemeClr val="tx1">
              <a:alpha val="44000"/>
            </a:schemeClr>
          </a:solidFill>
        </p:spPr>
        <p:txBody>
          <a:bodyPr>
            <a:noAutofit/>
            <a:scene3d>
              <a:camera prst="orthographicFront"/>
              <a:lightRig rig="threePt" dir="t"/>
            </a:scene3d>
            <a:sp3d extrusionH="57150">
              <a:bevelT w="38100" h="38100"/>
            </a:sp3d>
          </a:bodyPr>
          <a:lstStyle/>
          <a:p>
            <a:pPr algn="l"/>
            <a:r>
              <a:rPr lang="en-US" sz="3200" b="1" dirty="0">
                <a:solidFill>
                  <a:schemeClr val="tx2">
                    <a:lumMod val="60000"/>
                    <a:lumOff val="40000"/>
                  </a:schemeClr>
                </a:solidFill>
                <a:effectLst>
                  <a:outerShdw blurRad="38100" dist="38100" dir="2700000" algn="tl">
                    <a:srgbClr val="000000">
                      <a:alpha val="43137"/>
                    </a:srgbClr>
                  </a:outerShdw>
                </a:effectLst>
                <a:latin typeface="+mn-lt"/>
              </a:rPr>
              <a:t>Synthesis</a:t>
            </a:r>
          </a:p>
        </p:txBody>
      </p:sp>
      <p:sp>
        <p:nvSpPr>
          <p:cNvPr id="6" name="TextBox 5"/>
          <p:cNvSpPr txBox="1"/>
          <p:nvPr/>
        </p:nvSpPr>
        <p:spPr>
          <a:xfrm>
            <a:off x="327989" y="630236"/>
            <a:ext cx="11668537" cy="6247864"/>
          </a:xfrm>
          <a:prstGeom prst="rect">
            <a:avLst/>
          </a:prstGeom>
          <a:solidFill>
            <a:schemeClr val="tx1">
              <a:alpha val="44000"/>
            </a:schemeClr>
          </a:solidFill>
        </p:spPr>
        <p:txBody>
          <a:bodyPr wrap="square" rtlCol="0">
            <a:spAutoFit/>
            <a:scene3d>
              <a:camera prst="orthographicFront"/>
              <a:lightRig rig="threePt" dir="t"/>
            </a:scene3d>
            <a:sp3d extrusionH="57150">
              <a:bevelT w="38100" h="38100"/>
            </a:sp3d>
          </a:bodyPr>
          <a:lstStyle/>
          <a:p>
            <a:pPr marL="403225" indent="-295275">
              <a:buAutoNum type="arabicParenR"/>
            </a:pPr>
            <a:r>
              <a:rPr lang="en-US" sz="2000" b="1" dirty="0">
                <a:solidFill>
                  <a:srgbClr val="F8F8F8"/>
                </a:solidFill>
                <a:effectLst>
                  <a:outerShdw blurRad="38100" dist="38100" dir="2700000" algn="tl">
                    <a:srgbClr val="000000">
                      <a:alpha val="43137"/>
                    </a:srgbClr>
                  </a:outerShdw>
                </a:effectLst>
              </a:rPr>
              <a:t>E &amp; W-side forests are wildfire systems; patterns were historically sculpted by wildfires</a:t>
            </a:r>
          </a:p>
          <a:p>
            <a:pPr marL="403225" indent="-295275">
              <a:buAutoNum type="arabicParenR"/>
            </a:pPr>
            <a:r>
              <a:rPr lang="en-US" sz="2000" b="1" dirty="0">
                <a:solidFill>
                  <a:srgbClr val="F8F8F8"/>
                </a:solidFill>
                <a:effectLst>
                  <a:outerShdw blurRad="38100" dist="38100" dir="2700000" algn="tl">
                    <a:srgbClr val="000000">
                      <a:alpha val="43137"/>
                    </a:srgbClr>
                  </a:outerShdw>
                </a:effectLst>
              </a:rPr>
              <a:t>Fire exclusion &amp; management have drastically changed forest successional conditions, E &amp; W-side</a:t>
            </a:r>
          </a:p>
          <a:p>
            <a:pPr marL="804863" lvl="1" indent="-342900">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Fire exclusion more E, management more W-side, both influences key</a:t>
            </a:r>
          </a:p>
          <a:p>
            <a:pPr marL="403225" indent="-295275">
              <a:buAutoNum type="arabicParenR"/>
            </a:pPr>
            <a:r>
              <a:rPr lang="en-US" sz="2000" b="1" dirty="0">
                <a:solidFill>
                  <a:srgbClr val="F8F8F8"/>
                </a:solidFill>
                <a:effectLst>
                  <a:outerShdw blurRad="38100" dist="38100" dir="2700000" algn="tl">
                    <a:srgbClr val="000000">
                      <a:alpha val="43137"/>
                    </a:srgbClr>
                  </a:outerShdw>
                </a:effectLst>
              </a:rPr>
              <a:t>There is strong cross-talk btw patterns of succession &amp; fuel conditions &amp; wildfire, E and W-side</a:t>
            </a:r>
          </a:p>
          <a:p>
            <a:pPr marL="804863" lvl="1" indent="-347663">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Opportunity to CC and wildfire adapt existing conditions</a:t>
            </a:r>
          </a:p>
          <a:p>
            <a:pPr marL="403225" indent="-295275">
              <a:buAutoNum type="arabicParenR"/>
            </a:pPr>
            <a:r>
              <a:rPr lang="en-US" sz="2000" b="1" dirty="0">
                <a:solidFill>
                  <a:srgbClr val="F8F8F8"/>
                </a:solidFill>
                <a:effectLst>
                  <a:outerShdw blurRad="38100" dist="38100" dir="2700000" algn="tl">
                    <a:srgbClr val="000000">
                      <a:alpha val="43137"/>
                    </a:srgbClr>
                  </a:outerShdw>
                </a:effectLst>
              </a:rPr>
              <a:t>Resilience &amp; resistance are hierarchically structured in fire-prone E- and W-side landscapes </a:t>
            </a:r>
          </a:p>
          <a:p>
            <a:pPr marL="803275" lvl="1" indent="-341313" defTabSz="803275">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At fine-scales, patches w/ clumped/gapped or continuous trees </a:t>
            </a:r>
          </a:p>
          <a:p>
            <a:pPr marL="803275" lvl="1" indent="-341313" defTabSz="803275">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These nest w/ in meso-scale forest successional landscapes</a:t>
            </a:r>
          </a:p>
          <a:p>
            <a:pPr marL="803275" lvl="1" indent="-341313" defTabSz="803275">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These nest w/ in broad-scale patchworks of nonforest and preforest</a:t>
            </a:r>
          </a:p>
          <a:p>
            <a:pPr marL="403225" indent="-295275">
              <a:buFontTx/>
              <a:buAutoNum type="arabicParenR"/>
            </a:pPr>
            <a:r>
              <a:rPr lang="en-US" sz="2000" b="1" dirty="0">
                <a:solidFill>
                  <a:schemeClr val="bg1"/>
                </a:solidFill>
                <a:effectLst>
                  <a:outerShdw blurRad="38100" dist="38100" dir="2700000" algn="tl">
                    <a:srgbClr val="000000">
                      <a:alpha val="43137"/>
                    </a:srgbClr>
                  </a:outerShdw>
                </a:effectLst>
              </a:rPr>
              <a:t>Wildfires maintain patchworks of burned &amp; recovering vegetation</a:t>
            </a:r>
          </a:p>
          <a:p>
            <a:pPr marL="804863" lvl="1" indent="-347663">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Some burn scars spatially interrupted fire flow, others facilitated it</a:t>
            </a:r>
          </a:p>
          <a:p>
            <a:pPr marL="804863" lvl="1" indent="-347663">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Reburns create non-forest &amp; preforest </a:t>
            </a:r>
            <a:r>
              <a:rPr lang="en-US" sz="2000" b="1" dirty="0">
                <a:solidFill>
                  <a:srgbClr val="FF9900"/>
                </a:solidFill>
                <a:effectLst>
                  <a:outerShdw blurRad="38100" dist="38100" dir="2700000" algn="tl">
                    <a:srgbClr val="000000">
                      <a:alpha val="43137"/>
                    </a:srgbClr>
                  </a:outerShdw>
                </a:effectLst>
                <a:sym typeface="Wingdings" panose="05000000000000000000" pitchFamily="2" charset="2"/>
              </a:rPr>
              <a:t> </a:t>
            </a:r>
            <a:r>
              <a:rPr lang="en-US" sz="2000" b="1" dirty="0">
                <a:solidFill>
                  <a:srgbClr val="FF9900"/>
                </a:solidFill>
                <a:effectLst>
                  <a:outerShdw blurRad="38100" dist="38100" dir="2700000" algn="tl">
                    <a:srgbClr val="000000">
                      <a:alpha val="43137"/>
                    </a:srgbClr>
                  </a:outerShdw>
                </a:effectLst>
              </a:rPr>
              <a:t>decoupling forest and surface fuel succession </a:t>
            </a:r>
          </a:p>
          <a:p>
            <a:pPr marL="803275" lvl="1" indent="-342900" defTabSz="566738">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cs typeface="Calibri" pitchFamily="34" charset="0"/>
              </a:rPr>
              <a:t>These feedbacks i</a:t>
            </a:r>
            <a:r>
              <a:rPr lang="en-US" sz="2000" b="1" dirty="0">
                <a:solidFill>
                  <a:srgbClr val="FF9900"/>
                </a:solidFill>
                <a:effectLst>
                  <a:outerShdw blurRad="38100" dist="38100" dir="2700000" algn="tl">
                    <a:srgbClr val="000000">
                      <a:alpha val="43137"/>
                    </a:srgbClr>
                  </a:outerShdw>
                </a:effectLst>
              </a:rPr>
              <a:t>nfluence frequency, size, severity of future fires </a:t>
            </a:r>
          </a:p>
          <a:p>
            <a:pPr marL="403225" indent="-295275">
              <a:buFontTx/>
              <a:buAutoNum type="arabicParenR"/>
            </a:pPr>
            <a:r>
              <a:rPr lang="en-US" sz="2000" b="1" dirty="0">
                <a:solidFill>
                  <a:srgbClr val="F8F8F8"/>
                </a:solidFill>
                <a:effectLst>
                  <a:outerShdw blurRad="38100" dist="38100" dir="2700000" algn="tl">
                    <a:srgbClr val="000000">
                      <a:alpha val="43137"/>
                    </a:srgbClr>
                  </a:outerShdw>
                </a:effectLst>
              </a:rPr>
              <a:t>How extensive were these conditions? What was their role?</a:t>
            </a:r>
          </a:p>
          <a:p>
            <a:pPr marL="803275" lvl="1" indent="-342900">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How often did/will future conditions remain in alternative stable states?</a:t>
            </a:r>
          </a:p>
          <a:p>
            <a:pPr marL="803275" lvl="1" indent="-342900">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These co-extensive nonforest/preforest/forest patterns are an outgrowth of the fire ecology  </a:t>
            </a:r>
          </a:p>
          <a:p>
            <a:pPr marL="803275" lvl="1" indent="-342900">
              <a:buFont typeface="Wingdings" panose="05000000000000000000" pitchFamily="2" charset="2"/>
              <a:buChar char="ü"/>
            </a:pPr>
            <a:r>
              <a:rPr lang="en-US" sz="2000" b="1" dirty="0">
                <a:solidFill>
                  <a:srgbClr val="FF9900"/>
                </a:solidFill>
                <a:effectLst>
                  <a:outerShdw blurRad="38100" dist="38100" dir="2700000" algn="tl">
                    <a:srgbClr val="000000">
                      <a:alpha val="43137"/>
                    </a:srgbClr>
                  </a:outerShdw>
                </a:effectLst>
              </a:rPr>
              <a:t>We need to learn much more about them in W-side landscapes for the coming climate</a:t>
            </a:r>
          </a:p>
          <a:p>
            <a:pPr marL="396875" lvl="1" indent="-277813">
              <a:buFont typeface="+mj-lt"/>
              <a:buAutoNum type="arabicParenR" startAt="7"/>
            </a:pPr>
            <a:r>
              <a:rPr lang="en-US" sz="2000" b="1" dirty="0">
                <a:solidFill>
                  <a:srgbClr val="F8F8F8"/>
                </a:solidFill>
                <a:effectLst>
                  <a:outerShdw blurRad="38100" dist="38100" dir="2700000" algn="tl">
                    <a:srgbClr val="000000">
                      <a:alpha val="43137"/>
                    </a:srgbClr>
                  </a:outerShdw>
                </a:effectLst>
              </a:rPr>
              <a:t>Wildfire will primarily alter forest successional conditions going forward w/o adaptation treatments</a:t>
            </a:r>
          </a:p>
          <a:p>
            <a:pPr marL="571500" lvl="1"/>
            <a:endParaRPr lang="en-US" sz="2000" b="1" dirty="0">
              <a:solidFill>
                <a:srgbClr val="FF9900"/>
              </a:solidFill>
              <a:effectLst>
                <a:outerShdw blurRad="38100" dist="38100" dir="2700000" algn="tl">
                  <a:srgbClr val="000000">
                    <a:alpha val="43137"/>
                  </a:srgbClr>
                </a:outerShdw>
              </a:effectLst>
            </a:endParaRPr>
          </a:p>
          <a:p>
            <a:pPr marL="571500" lvl="1"/>
            <a:endParaRPr lang="en-US" sz="2000" b="1" dirty="0">
              <a:solidFill>
                <a:srgbClr val="FF99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707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fade">
                                      <p:cBhvr>
                                        <p:cTn id="45" dur="500"/>
                                        <p:tgtEl>
                                          <p:spTgt spid="6">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fade">
                                      <p:cBhvr>
                                        <p:cTn id="48" dur="500"/>
                                        <p:tgtEl>
                                          <p:spTgt spid="6">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500"/>
                                        <p:tgtEl>
                                          <p:spTgt spid="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fade">
                                      <p:cBhvr>
                                        <p:cTn id="56" dur="500"/>
                                        <p:tgtEl>
                                          <p:spTgt spid="6">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fade">
                                      <p:cBhvr>
                                        <p:cTn id="61" dur="500"/>
                                        <p:tgtEl>
                                          <p:spTgt spid="6">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
                                            <p:txEl>
                                              <p:pRg st="11" end="11"/>
                                            </p:txEl>
                                          </p:spTgt>
                                        </p:tgtEl>
                                        <p:attrNameLst>
                                          <p:attrName>style.visibility</p:attrName>
                                        </p:attrNameLst>
                                      </p:cBhvr>
                                      <p:to>
                                        <p:strVal val="visible"/>
                                      </p:to>
                                    </p:set>
                                    <p:animEffect transition="in" filter="fade">
                                      <p:cBhvr>
                                        <p:cTn id="66" dur="500"/>
                                        <p:tgtEl>
                                          <p:spTgt spid="6">
                                            <p:txEl>
                                              <p:pRg st="11" end="11"/>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6">
                                            <p:txEl>
                                              <p:pRg st="12" end="12"/>
                                            </p:txEl>
                                          </p:spTgt>
                                        </p:tgtEl>
                                        <p:attrNameLst>
                                          <p:attrName>style.visibility</p:attrName>
                                        </p:attrNameLst>
                                      </p:cBhvr>
                                      <p:to>
                                        <p:strVal val="visible"/>
                                      </p:to>
                                    </p:set>
                                    <p:animEffect transition="in" filter="fade">
                                      <p:cBhvr>
                                        <p:cTn id="69" dur="500"/>
                                        <p:tgtEl>
                                          <p:spTgt spid="6">
                                            <p:txEl>
                                              <p:pRg st="12" end="1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6">
                                            <p:txEl>
                                              <p:pRg st="13" end="13"/>
                                            </p:txEl>
                                          </p:spTgt>
                                        </p:tgtEl>
                                        <p:attrNameLst>
                                          <p:attrName>style.visibility</p:attrName>
                                        </p:attrNameLst>
                                      </p:cBhvr>
                                      <p:to>
                                        <p:strVal val="visible"/>
                                      </p:to>
                                    </p:set>
                                    <p:animEffect transition="in" filter="fade">
                                      <p:cBhvr>
                                        <p:cTn id="74" dur="500"/>
                                        <p:tgtEl>
                                          <p:spTgt spid="6">
                                            <p:txEl>
                                              <p:pRg st="13" end="13"/>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6">
                                            <p:txEl>
                                              <p:pRg st="14" end="14"/>
                                            </p:txEl>
                                          </p:spTgt>
                                        </p:tgtEl>
                                        <p:attrNameLst>
                                          <p:attrName>style.visibility</p:attrName>
                                        </p:attrNameLst>
                                      </p:cBhvr>
                                      <p:to>
                                        <p:strVal val="visible"/>
                                      </p:to>
                                    </p:set>
                                    <p:animEffect transition="in" filter="fade">
                                      <p:cBhvr>
                                        <p:cTn id="77" dur="500"/>
                                        <p:tgtEl>
                                          <p:spTgt spid="6">
                                            <p:txEl>
                                              <p:pRg st="14" end="14"/>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6">
                                            <p:txEl>
                                              <p:pRg st="15" end="15"/>
                                            </p:txEl>
                                          </p:spTgt>
                                        </p:tgtEl>
                                        <p:attrNameLst>
                                          <p:attrName>style.visibility</p:attrName>
                                        </p:attrNameLst>
                                      </p:cBhvr>
                                      <p:to>
                                        <p:strVal val="visible"/>
                                      </p:to>
                                    </p:set>
                                    <p:animEffect transition="in" filter="fade">
                                      <p:cBhvr>
                                        <p:cTn id="80" dur="500"/>
                                        <p:tgtEl>
                                          <p:spTgt spid="6">
                                            <p:txEl>
                                              <p:pRg st="15" end="15"/>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6">
                                            <p:txEl>
                                              <p:pRg st="16" end="16"/>
                                            </p:txEl>
                                          </p:spTgt>
                                        </p:tgtEl>
                                        <p:attrNameLst>
                                          <p:attrName>style.visibility</p:attrName>
                                        </p:attrNameLst>
                                      </p:cBhvr>
                                      <p:to>
                                        <p:strVal val="visible"/>
                                      </p:to>
                                    </p:set>
                                    <p:animEffect transition="in" filter="fade">
                                      <p:cBhvr>
                                        <p:cTn id="83" dur="500"/>
                                        <p:tgtEl>
                                          <p:spTgt spid="6">
                                            <p:txEl>
                                              <p:pRg st="16" end="16"/>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6">
                                            <p:txEl>
                                              <p:pRg st="17" end="17"/>
                                            </p:txEl>
                                          </p:spTgt>
                                        </p:tgtEl>
                                        <p:attrNameLst>
                                          <p:attrName>style.visibility</p:attrName>
                                        </p:attrNameLst>
                                      </p:cBhvr>
                                      <p:to>
                                        <p:strVal val="visible"/>
                                      </p:to>
                                    </p:set>
                                    <p:animEffect transition="in" filter="fade">
                                      <p:cBhvr>
                                        <p:cTn id="86"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085" t="8088" r="2843" b="7771"/>
          <a:stretch/>
        </p:blipFill>
        <p:spPr>
          <a:xfrm>
            <a:off x="0" y="-1"/>
            <a:ext cx="12192000" cy="6250075"/>
          </a:xfrm>
          <a:prstGeom prst="rect">
            <a:avLst/>
          </a:prstGeom>
          <a:solidFill>
            <a:schemeClr val="tx1">
              <a:alpha val="52000"/>
            </a:schemeClr>
          </a:solidFill>
        </p:spPr>
      </p:pic>
      <p:sp>
        <p:nvSpPr>
          <p:cNvPr id="8" name="Rectangle 7"/>
          <p:cNvSpPr/>
          <p:nvPr/>
        </p:nvSpPr>
        <p:spPr>
          <a:xfrm>
            <a:off x="0" y="-2"/>
            <a:ext cx="12192000" cy="6278642"/>
          </a:xfrm>
          <a:prstGeom prst="rect">
            <a:avLst/>
          </a:prstGeom>
          <a:solidFill>
            <a:schemeClr val="tx1">
              <a:alpha val="44000"/>
            </a:schemeClr>
          </a:solidFill>
        </p:spPr>
        <p:txBody>
          <a:bodyPr wrap="square">
            <a:spAutoFit/>
            <a:scene3d>
              <a:camera prst="orthographicFront"/>
              <a:lightRig rig="threePt" dir="t"/>
            </a:scene3d>
            <a:sp3d extrusionH="57150">
              <a:bevelT w="38100" h="38100"/>
            </a:sp3d>
          </a:bodyPr>
          <a:lstStyle/>
          <a:p>
            <a:pPr marL="120650"/>
            <a:endParaRPr lang="en-US" sz="2800" b="1" dirty="0">
              <a:solidFill>
                <a:schemeClr val="tx2">
                  <a:lumMod val="40000"/>
                  <a:lumOff val="60000"/>
                </a:schemeClr>
              </a:solidFill>
              <a:effectLst>
                <a:outerShdw blurRad="38100" dist="38100" dir="2700000" algn="tl">
                  <a:srgbClr val="000000">
                    <a:alpha val="43137"/>
                  </a:srgbClr>
                </a:outerShdw>
              </a:effectLst>
            </a:endParaRPr>
          </a:p>
          <a:p>
            <a:pPr marL="120650"/>
            <a:r>
              <a:rPr lang="en-US" sz="2800" b="1" cap="all" dirty="0">
                <a:solidFill>
                  <a:schemeClr val="tx2">
                    <a:lumMod val="40000"/>
                    <a:lumOff val="60000"/>
                  </a:schemeClr>
                </a:solidFill>
                <a:effectLst>
                  <a:outerShdw blurRad="38100" dist="38100" dir="2700000" algn="tl">
                    <a:srgbClr val="000000">
                      <a:alpha val="43137"/>
                    </a:srgbClr>
                  </a:outerShdw>
                </a:effectLst>
              </a:rPr>
              <a:t>Nonforest conditions provide vital context to forests</a:t>
            </a:r>
            <a:endParaRPr lang="en-US" sz="1000" b="1" cap="all" dirty="0">
              <a:solidFill>
                <a:srgbClr val="F8F8F8"/>
              </a:solidFill>
              <a:effectLst>
                <a:outerShdw blurRad="38100" dist="38100" dir="2700000" algn="tl">
                  <a:srgbClr val="000000">
                    <a:alpha val="43137"/>
                  </a:srgbClr>
                </a:outerShdw>
              </a:effectLst>
            </a:endParaRPr>
          </a:p>
          <a:p>
            <a:pPr marL="396875" lvl="1" indent="-274638">
              <a:buFont typeface="Arial" panose="020B0604020202020204" pitchFamily="34" charset="0"/>
              <a:buChar char="•"/>
            </a:pPr>
            <a:r>
              <a:rPr lang="en-US" sz="2400" b="1" dirty="0">
                <a:solidFill>
                  <a:srgbClr val="FF9900"/>
                </a:solidFill>
                <a:effectLst>
                  <a:outerShdw blurRad="38100" dist="38100" dir="2700000" algn="tl">
                    <a:srgbClr val="000000">
                      <a:alpha val="43137"/>
                    </a:srgbClr>
                  </a:outerShdw>
                </a:effectLst>
              </a:rPr>
              <a:t>Nonforest nearly as abundant as forest in many E-side provinces </a:t>
            </a:r>
          </a:p>
          <a:p>
            <a:pPr marL="1033462" lvl="2" indent="-342900">
              <a:buFont typeface="Wingdings" panose="05000000000000000000" pitchFamily="2" charset="2"/>
              <a:buChar char="ü"/>
            </a:pPr>
            <a:r>
              <a:rPr lang="en-US" sz="2400" b="1" dirty="0">
                <a:solidFill>
                  <a:srgbClr val="F8F8F8"/>
                </a:solidFill>
                <a:effectLst>
                  <a:outerShdw blurRad="38100" dist="38100" dir="2700000" algn="tl">
                    <a:srgbClr val="000000">
                      <a:alpha val="43137"/>
                    </a:srgbClr>
                  </a:outerShdw>
                </a:effectLst>
              </a:rPr>
              <a:t>What about W-side provinces?</a:t>
            </a:r>
          </a:p>
          <a:p>
            <a:pPr marL="1033462" lvl="2" indent="-342900">
              <a:buFont typeface="Wingdings" panose="05000000000000000000" pitchFamily="2" charset="2"/>
              <a:buChar char="ü"/>
            </a:pPr>
            <a:r>
              <a:rPr lang="en-US" sz="2400" b="1" dirty="0">
                <a:solidFill>
                  <a:srgbClr val="F8F8F8"/>
                </a:solidFill>
                <a:effectLst>
                  <a:outerShdw blurRad="38100" dist="38100" dir="2700000" algn="tl">
                    <a:srgbClr val="000000">
                      <a:alpha val="43137"/>
                    </a:srgbClr>
                  </a:outerShdw>
                </a:effectLst>
              </a:rPr>
              <a:t>Interplay w/ ignition frequency, fire weather, forest area w/ high canopy cover</a:t>
            </a:r>
          </a:p>
          <a:p>
            <a:pPr marL="1033462" lvl="2" indent="-342900">
              <a:buFont typeface="Wingdings" panose="05000000000000000000" pitchFamily="2" charset="2"/>
              <a:buChar char="ü"/>
            </a:pPr>
            <a:r>
              <a:rPr lang="en-US" sz="2400" b="1" dirty="0">
                <a:solidFill>
                  <a:srgbClr val="F8F8F8"/>
                </a:solidFill>
                <a:effectLst>
                  <a:outerShdw blurRad="38100" dist="38100" dir="2700000" algn="tl">
                    <a:srgbClr val="000000">
                      <a:alpha val="43137"/>
                    </a:srgbClr>
                  </a:outerShdw>
                </a:effectLst>
              </a:rPr>
              <a:t>Tug-o-war btw factors growing forests &amp; those removing forest </a:t>
            </a:r>
            <a:r>
              <a:rPr lang="en-US" sz="2400" b="1" dirty="0">
                <a:solidFill>
                  <a:srgbClr val="F8F8F8"/>
                </a:solidFill>
                <a:effectLst>
                  <a:outerShdw blurRad="38100" dist="38100" dir="2700000" algn="tl">
                    <a:srgbClr val="000000">
                      <a:alpha val="43137"/>
                    </a:srgbClr>
                  </a:outerShdw>
                </a:effectLst>
                <a:sym typeface="Wingdings" panose="05000000000000000000" pitchFamily="2" charset="2"/>
              </a:rPr>
              <a:t> nonforest</a:t>
            </a:r>
            <a:endParaRPr lang="en-US" sz="2400" b="1" dirty="0">
              <a:solidFill>
                <a:srgbClr val="F8F8F8"/>
              </a:solidFill>
              <a:effectLst>
                <a:outerShdw blurRad="38100" dist="38100" dir="2700000" algn="tl">
                  <a:srgbClr val="000000">
                    <a:alpha val="43137"/>
                  </a:srgbClr>
                </a:outerShdw>
              </a:effectLst>
            </a:endParaRPr>
          </a:p>
          <a:p>
            <a:pPr marL="1033462" lvl="2" indent="-342900">
              <a:buFont typeface="Wingdings" panose="05000000000000000000" pitchFamily="2" charset="2"/>
              <a:buChar char="ü"/>
            </a:pPr>
            <a:r>
              <a:rPr lang="en-US" sz="2400" b="1" dirty="0">
                <a:solidFill>
                  <a:srgbClr val="F8F8F8"/>
                </a:solidFill>
                <a:effectLst>
                  <a:outerShdw blurRad="38100" dist="38100" dir="2700000" algn="tl">
                    <a:srgbClr val="000000">
                      <a:alpha val="43137"/>
                    </a:srgbClr>
                  </a:outerShdw>
                </a:effectLst>
              </a:rPr>
              <a:t>Provinces vary in how much potential energy they can store as forest </a:t>
            </a:r>
          </a:p>
          <a:p>
            <a:pPr marL="1033462" lvl="2" indent="-342900">
              <a:buFont typeface="Wingdings" panose="05000000000000000000" pitchFamily="2" charset="2"/>
              <a:buChar char="ü"/>
            </a:pPr>
            <a:r>
              <a:rPr lang="en-US" sz="2400" b="1" dirty="0">
                <a:solidFill>
                  <a:srgbClr val="F8F8F8"/>
                </a:solidFill>
                <a:effectLst>
                  <a:outerShdw blurRad="38100" dist="38100" dir="2700000" algn="tl">
                    <a:srgbClr val="000000">
                      <a:alpha val="43137"/>
                    </a:srgbClr>
                  </a:outerShdw>
                </a:effectLst>
              </a:rPr>
              <a:t>Nonforest -- a benign fire delivery system once reburning has occurred</a:t>
            </a:r>
          </a:p>
          <a:p>
            <a:pPr marL="1033462" lvl="2" indent="-342900">
              <a:buFont typeface="Wingdings" panose="05000000000000000000" pitchFamily="2" charset="2"/>
              <a:buChar char="ü"/>
            </a:pPr>
            <a:r>
              <a:rPr lang="en-US" sz="2400" b="1" dirty="0">
                <a:solidFill>
                  <a:srgbClr val="F8F8F8"/>
                </a:solidFill>
                <a:effectLst>
                  <a:outerShdw blurRad="38100" dist="38100" dir="2700000" algn="tl">
                    <a:srgbClr val="000000">
                      <a:alpha val="43137"/>
                    </a:srgbClr>
                  </a:outerShdw>
                </a:effectLst>
              </a:rPr>
              <a:t>In flux with changes in the climate &amp; fire weather</a:t>
            </a:r>
          </a:p>
          <a:p>
            <a:pPr marL="1033462" lvl="2" indent="-342900">
              <a:buFont typeface="Wingdings" panose="05000000000000000000" pitchFamily="2" charset="2"/>
              <a:buChar char="ü"/>
            </a:pPr>
            <a:endParaRPr lang="en-US" sz="800" b="1" dirty="0">
              <a:solidFill>
                <a:srgbClr val="F8F8F8"/>
              </a:solidFill>
              <a:effectLst>
                <a:outerShdw blurRad="38100" dist="38100" dir="2700000" algn="tl">
                  <a:srgbClr val="000000">
                    <a:alpha val="43137"/>
                  </a:srgbClr>
                </a:outerShdw>
              </a:effectLst>
            </a:endParaRPr>
          </a:p>
          <a:p>
            <a:pPr marL="404813" lvl="1" indent="-282575">
              <a:buFont typeface="Arial" panose="020B0604020202020204" pitchFamily="34" charset="0"/>
              <a:buChar char="•"/>
            </a:pPr>
            <a:r>
              <a:rPr lang="en-US" sz="2400" b="1" dirty="0">
                <a:solidFill>
                  <a:srgbClr val="FF9900"/>
                </a:solidFill>
                <a:effectLst>
                  <a:outerShdw blurRad="38100" dist="38100" dir="2700000" algn="tl">
                    <a:srgbClr val="000000">
                      <a:alpha val="43137"/>
                    </a:srgbClr>
                  </a:outerShdw>
                </a:effectLst>
              </a:rPr>
              <a:t>Interplay btw forest – nonforest gives clues to what we can expect w/ CC</a:t>
            </a:r>
          </a:p>
          <a:p>
            <a:pPr marL="1033462" lvl="2" indent="-342900">
              <a:buFont typeface="Wingdings" panose="05000000000000000000" pitchFamily="2" charset="2"/>
              <a:buChar char="ü"/>
            </a:pPr>
            <a:r>
              <a:rPr lang="en-US" sz="2400" b="1" dirty="0">
                <a:solidFill>
                  <a:srgbClr val="F8F8F8"/>
                </a:solidFill>
                <a:effectLst>
                  <a:outerShdw blurRad="38100" dist="38100" dir="2700000" algn="tl">
                    <a:srgbClr val="000000">
                      <a:alpha val="43137"/>
                    </a:srgbClr>
                  </a:outerShdw>
                </a:effectLst>
              </a:rPr>
              <a:t>Warmer/drier climate -- less forested area and lower canopy cover</a:t>
            </a:r>
          </a:p>
          <a:p>
            <a:pPr marL="1033462" lvl="2" indent="-342900">
              <a:buFont typeface="Wingdings" panose="05000000000000000000" pitchFamily="2" charset="2"/>
              <a:buChar char="ü"/>
            </a:pPr>
            <a:r>
              <a:rPr lang="en-US" sz="2400" b="1" dirty="0">
                <a:solidFill>
                  <a:srgbClr val="F8F8F8"/>
                </a:solidFill>
                <a:effectLst>
                  <a:outerShdw blurRad="38100" dist="38100" dir="2700000" algn="tl">
                    <a:srgbClr val="000000">
                      <a:alpha val="43137"/>
                    </a:srgbClr>
                  </a:outerShdw>
                </a:effectLst>
              </a:rPr>
              <a:t>Cooler/moister climate -- more forested area and higher canopy cover</a:t>
            </a:r>
          </a:p>
          <a:p>
            <a:pPr marL="1033462" lvl="2" indent="-342900">
              <a:buFont typeface="Wingdings" panose="05000000000000000000" pitchFamily="2" charset="2"/>
              <a:buChar char="ü"/>
            </a:pPr>
            <a:r>
              <a:rPr lang="en-US" sz="2400" b="1" dirty="0">
                <a:solidFill>
                  <a:srgbClr val="F8F8F8"/>
                </a:solidFill>
                <a:effectLst>
                  <a:outerShdw blurRad="38100" dist="38100" dir="2700000" algn="tl">
                    <a:srgbClr val="000000">
                      <a:alpha val="43137"/>
                    </a:srgbClr>
                  </a:outerShdw>
                </a:effectLst>
              </a:rPr>
              <a:t>Regardless, natural carrying capacity of forests seldom realized</a:t>
            </a:r>
          </a:p>
          <a:p>
            <a:pPr marL="1033462" lvl="2" indent="-342900">
              <a:buFont typeface="Wingdings" panose="05000000000000000000" pitchFamily="2" charset="2"/>
              <a:buChar char="ü"/>
            </a:pPr>
            <a:endParaRPr lang="en-US" sz="800" b="1" dirty="0">
              <a:solidFill>
                <a:srgbClr val="F8F8F8"/>
              </a:solidFill>
              <a:effectLst>
                <a:outerShdw blurRad="38100" dist="38100" dir="2700000" algn="tl">
                  <a:srgbClr val="000000">
                    <a:alpha val="43137"/>
                  </a:srgbClr>
                </a:outerShdw>
              </a:effectLst>
            </a:endParaRPr>
          </a:p>
          <a:p>
            <a:pPr marL="396875" lvl="1" indent="-277813">
              <a:buFont typeface="Arial" panose="020B0604020202020204" pitchFamily="34" charset="0"/>
              <a:buChar char="•"/>
            </a:pPr>
            <a:r>
              <a:rPr lang="en-US" sz="2400" b="1" dirty="0">
                <a:solidFill>
                  <a:srgbClr val="FF9900"/>
                </a:solidFill>
                <a:effectLst>
                  <a:outerShdw blurRad="38100" dist="38100" dir="2700000" algn="tl">
                    <a:srgbClr val="000000">
                      <a:alpha val="43137"/>
                    </a:srgbClr>
                  </a:outerShdw>
                </a:effectLst>
              </a:rPr>
              <a:t>On science, planning, and management sides, we have work to do in partnership</a:t>
            </a:r>
          </a:p>
          <a:p>
            <a:pPr marL="1033462" lvl="2" indent="-342900">
              <a:buFont typeface="Wingdings" panose="05000000000000000000" pitchFamily="2" charset="2"/>
              <a:buChar char="ü"/>
            </a:pPr>
            <a:endParaRPr lang="en-US" sz="2800" b="1" dirty="0">
              <a:solidFill>
                <a:srgbClr val="FF9900"/>
              </a:solidFill>
              <a:effectLst>
                <a:outerShdw blurRad="38100" dist="38100" dir="2700000" algn="tl">
                  <a:srgbClr val="000000">
                    <a:alpha val="43137"/>
                  </a:srgbClr>
                </a:outerShdw>
              </a:effectLst>
            </a:endParaRPr>
          </a:p>
          <a:p>
            <a:pPr marL="690562" lvl="2"/>
            <a:endParaRPr lang="en-US" sz="1400" b="1" dirty="0">
              <a:solidFill>
                <a:srgbClr val="F8F8F8"/>
              </a:solidFill>
            </a:endParaRPr>
          </a:p>
        </p:txBody>
      </p:sp>
      <p:sp>
        <p:nvSpPr>
          <p:cNvPr id="3" name="TextBox 2"/>
          <p:cNvSpPr txBox="1"/>
          <p:nvPr/>
        </p:nvSpPr>
        <p:spPr>
          <a:xfrm>
            <a:off x="4149970" y="6414143"/>
            <a:ext cx="4095608" cy="369332"/>
          </a:xfrm>
          <a:prstGeom prst="rect">
            <a:avLst/>
          </a:prstGeom>
          <a:noFill/>
        </p:spPr>
        <p:txBody>
          <a:bodyPr wrap="none" rtlCol="0">
            <a:spAutoFit/>
          </a:bodyPr>
          <a:lstStyle/>
          <a:p>
            <a:r>
              <a:rPr lang="en-US" dirty="0">
                <a:solidFill>
                  <a:schemeClr val="bg1"/>
                </a:solidFill>
              </a:rPr>
              <a:t>Grizzly Peak looking North, Willamette NF</a:t>
            </a:r>
          </a:p>
        </p:txBody>
      </p:sp>
      <p:sp>
        <p:nvSpPr>
          <p:cNvPr id="5" name="TextBox 4"/>
          <p:cNvSpPr txBox="1"/>
          <p:nvPr/>
        </p:nvSpPr>
        <p:spPr>
          <a:xfrm>
            <a:off x="8613114" y="-1"/>
            <a:ext cx="2654958" cy="369332"/>
          </a:xfrm>
          <a:prstGeom prst="rect">
            <a:avLst/>
          </a:prstGeom>
          <a:noFill/>
        </p:spPr>
        <p:txBody>
          <a:bodyPr wrap="none" rtlCol="0">
            <a:spAutoFit/>
          </a:bodyPr>
          <a:lstStyle/>
          <a:p>
            <a:r>
              <a:rPr lang="en-US" dirty="0">
                <a:solidFill>
                  <a:schemeClr val="bg1"/>
                </a:solidFill>
              </a:rPr>
              <a:t>Mt Jefferson, OR Cascades</a:t>
            </a:r>
          </a:p>
        </p:txBody>
      </p:sp>
    </p:spTree>
    <p:extLst>
      <p:ext uri="{BB962C8B-B14F-4D97-AF65-F5344CB8AC3E}">
        <p14:creationId xmlns:p14="http://schemas.microsoft.com/office/powerpoint/2010/main" val="14492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10" end="10"/>
                                            </p:txEl>
                                          </p:spTgt>
                                        </p:tgtEl>
                                        <p:attrNameLst>
                                          <p:attrName>style.visibility</p:attrName>
                                        </p:attrNameLst>
                                      </p:cBhvr>
                                      <p:to>
                                        <p:strVal val="visible"/>
                                      </p:to>
                                    </p:set>
                                    <p:animEffect transition="in" filter="fade">
                                      <p:cBhvr>
                                        <p:cTn id="38" dur="500"/>
                                        <p:tgtEl>
                                          <p:spTgt spid="8">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11" end="11"/>
                                            </p:txEl>
                                          </p:spTgt>
                                        </p:tgtEl>
                                        <p:attrNameLst>
                                          <p:attrName>style.visibility</p:attrName>
                                        </p:attrNameLst>
                                      </p:cBhvr>
                                      <p:to>
                                        <p:strVal val="visible"/>
                                      </p:to>
                                    </p:set>
                                    <p:animEffect transition="in" filter="fade">
                                      <p:cBhvr>
                                        <p:cTn id="41" dur="500"/>
                                        <p:tgtEl>
                                          <p:spTgt spid="8">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12" end="12"/>
                                            </p:txEl>
                                          </p:spTgt>
                                        </p:tgtEl>
                                        <p:attrNameLst>
                                          <p:attrName>style.visibility</p:attrName>
                                        </p:attrNameLst>
                                      </p:cBhvr>
                                      <p:to>
                                        <p:strVal val="visible"/>
                                      </p:to>
                                    </p:set>
                                    <p:animEffect transition="in" filter="fade">
                                      <p:cBhvr>
                                        <p:cTn id="44" dur="500"/>
                                        <p:tgtEl>
                                          <p:spTgt spid="8">
                                            <p:txEl>
                                              <p:pRg st="12" end="1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13" end="13"/>
                                            </p:txEl>
                                          </p:spTgt>
                                        </p:tgtEl>
                                        <p:attrNameLst>
                                          <p:attrName>style.visibility</p:attrName>
                                        </p:attrNameLst>
                                      </p:cBhvr>
                                      <p:to>
                                        <p:strVal val="visible"/>
                                      </p:to>
                                    </p:set>
                                    <p:animEffect transition="in" filter="fade">
                                      <p:cBhvr>
                                        <p:cTn id="47" dur="500"/>
                                        <p:tgtEl>
                                          <p:spTgt spid="8">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15" end="15"/>
                                            </p:txEl>
                                          </p:spTgt>
                                        </p:tgtEl>
                                        <p:attrNameLst>
                                          <p:attrName>style.visibility</p:attrName>
                                        </p:attrNameLst>
                                      </p:cBhvr>
                                      <p:to>
                                        <p:strVal val="visible"/>
                                      </p:to>
                                    </p:set>
                                    <p:animEffect transition="in" filter="fade">
                                      <p:cBhvr>
                                        <p:cTn id="52" dur="5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7467600" cy="6309420"/>
          </a:xfrm>
          <a:prstGeom prst="rect">
            <a:avLst/>
          </a:prstGeom>
          <a:noFill/>
        </p:spPr>
        <p:txBody>
          <a:bodyPr wrap="square" rtlCol="0">
            <a:spAutoFit/>
            <a:scene3d>
              <a:camera prst="orthographicFront"/>
              <a:lightRig rig="threePt" dir="t"/>
            </a:scene3d>
            <a:sp3d extrusionH="57150">
              <a:bevelT w="38100" h="38100"/>
            </a:sp3d>
          </a:bodyPr>
          <a:lstStyle/>
          <a:p>
            <a:r>
              <a:rPr lang="en-US" sz="4400" b="1" dirty="0">
                <a:solidFill>
                  <a:srgbClr val="00B0F0"/>
                </a:solidFill>
                <a:effectLst>
                  <a:outerShdw blurRad="38100" dist="38100" dir="2700000" algn="tl">
                    <a:srgbClr val="000000">
                      <a:alpha val="43137"/>
                    </a:srgbClr>
                  </a:outerShdw>
                </a:effectLst>
              </a:rPr>
              <a:t>Thank you</a:t>
            </a:r>
          </a:p>
          <a:p>
            <a:endParaRPr lang="en-US" sz="3600" b="1" dirty="0">
              <a:solidFill>
                <a:srgbClr val="A0C1E8"/>
              </a:solidFill>
              <a:effectLst>
                <a:outerShdw blurRad="38100" dist="38100" dir="2700000" algn="tl">
                  <a:srgbClr val="000000">
                    <a:alpha val="43137"/>
                  </a:srgbClr>
                </a:outerShdw>
              </a:effectLst>
            </a:endParaRPr>
          </a:p>
          <a:p>
            <a:pPr defTabSz="744538"/>
            <a:r>
              <a:rPr lang="en-US" sz="3600" b="1" dirty="0">
                <a:solidFill>
                  <a:srgbClr val="00B0F0"/>
                </a:solidFill>
                <a:effectLst>
                  <a:outerShdw blurRad="38100" dist="38100" dir="2700000" algn="tl">
                    <a:srgbClr val="000000">
                      <a:alpha val="43137"/>
                    </a:srgbClr>
                  </a:outerShdw>
                </a:effectLst>
              </a:rPr>
              <a:t>E-mail: 	</a:t>
            </a:r>
            <a:r>
              <a:rPr lang="en-US" sz="3600" b="1" i="1" dirty="0">
                <a:solidFill>
                  <a:srgbClr val="FF9900"/>
                </a:solidFill>
                <a:effectLst>
                  <a:outerShdw blurRad="38100" dist="38100" dir="2700000" algn="tl">
                    <a:srgbClr val="000000">
                      <a:alpha val="43137"/>
                    </a:srgbClr>
                  </a:outerShdw>
                </a:effectLst>
              </a:rPr>
              <a:t>paul.hessburg@usda.gov</a:t>
            </a:r>
          </a:p>
          <a:p>
            <a:pPr defTabSz="744538">
              <a:tabLst>
                <a:tab pos="1487488" algn="l"/>
              </a:tabLst>
            </a:pPr>
            <a:r>
              <a:rPr lang="en-US" sz="3600" b="1" i="1" dirty="0">
                <a:solidFill>
                  <a:srgbClr val="FF9900"/>
                </a:solidFill>
                <a:effectLst>
                  <a:outerShdw blurRad="38100" dist="38100" dir="2700000" algn="tl">
                    <a:srgbClr val="000000">
                      <a:alpha val="43137"/>
                    </a:srgbClr>
                  </a:outerShdw>
                </a:effectLst>
              </a:rPr>
              <a:t>		</a:t>
            </a:r>
            <a:r>
              <a:rPr lang="en-US" sz="3600" b="1" i="1" dirty="0" err="1">
                <a:solidFill>
                  <a:srgbClr val="FF9900"/>
                </a:solidFill>
                <a:effectLst>
                  <a:outerShdw blurRad="38100" dist="38100" dir="2700000" algn="tl">
                    <a:srgbClr val="000000">
                      <a:alpha val="43137"/>
                    </a:srgbClr>
                  </a:outerShdw>
                </a:effectLst>
              </a:rPr>
              <a:t>pfhess@uw.edu</a:t>
            </a:r>
            <a:endParaRPr lang="en-US" sz="3600" b="1" i="1" dirty="0">
              <a:solidFill>
                <a:srgbClr val="FF9900"/>
              </a:solidFill>
              <a:effectLst>
                <a:outerShdw blurRad="38100" dist="38100" dir="2700000" algn="tl">
                  <a:srgbClr val="000000">
                    <a:alpha val="43137"/>
                  </a:srgbClr>
                </a:outerShdw>
              </a:effectLst>
            </a:endParaRPr>
          </a:p>
          <a:p>
            <a:endParaRPr lang="en-US" sz="3600" b="1" dirty="0">
              <a:solidFill>
                <a:srgbClr val="00B0F0"/>
              </a:solidFill>
              <a:effectLst>
                <a:outerShdw blurRad="38100" dist="38100" dir="2700000" algn="tl">
                  <a:srgbClr val="000000">
                    <a:alpha val="43137"/>
                  </a:srgbClr>
                </a:outerShdw>
              </a:effectLst>
            </a:endParaRPr>
          </a:p>
          <a:p>
            <a:endParaRPr lang="en-US" sz="3600" b="1" dirty="0">
              <a:solidFill>
                <a:srgbClr val="00B0F0"/>
              </a:solidFill>
              <a:effectLst>
                <a:outerShdw blurRad="38100" dist="38100" dir="2700000" algn="tl">
                  <a:srgbClr val="000000">
                    <a:alpha val="43137"/>
                  </a:srgbClr>
                </a:outerShdw>
              </a:effectLst>
            </a:endParaRPr>
          </a:p>
          <a:p>
            <a:endParaRPr lang="en-US" sz="3600" b="1" dirty="0">
              <a:solidFill>
                <a:srgbClr val="00B0F0"/>
              </a:solidFill>
              <a:effectLst>
                <a:outerShdw blurRad="38100" dist="38100" dir="2700000" algn="tl">
                  <a:srgbClr val="000000">
                    <a:alpha val="43137"/>
                  </a:srgbClr>
                </a:outerShdw>
              </a:effectLst>
            </a:endParaRPr>
          </a:p>
          <a:p>
            <a:endParaRPr lang="en-US" sz="3600" b="1" dirty="0">
              <a:solidFill>
                <a:srgbClr val="00B0F0"/>
              </a:solidFill>
              <a:effectLst>
                <a:outerShdw blurRad="38100" dist="38100" dir="2700000" algn="tl">
                  <a:srgbClr val="000000">
                    <a:alpha val="43137"/>
                  </a:srgbClr>
                </a:outerShdw>
              </a:effectLst>
            </a:endParaRPr>
          </a:p>
          <a:p>
            <a:endParaRPr lang="en-US" sz="3600" b="1" dirty="0">
              <a:solidFill>
                <a:srgbClr val="00B0F0"/>
              </a:solidFill>
              <a:effectLst>
                <a:outerShdw blurRad="38100" dist="38100" dir="2700000" algn="tl">
                  <a:srgbClr val="000000">
                    <a:alpha val="43137"/>
                  </a:srgbClr>
                </a:outerShdw>
              </a:effectLst>
            </a:endParaRPr>
          </a:p>
          <a:p>
            <a:r>
              <a:rPr lang="en-US" sz="3600" b="1" dirty="0">
                <a:solidFill>
                  <a:srgbClr val="00B0F0"/>
                </a:solidFill>
                <a:effectLst>
                  <a:outerShdw blurRad="38100" dist="38100" dir="2700000" algn="tl">
                    <a:srgbClr val="000000">
                      <a:alpha val="43137"/>
                    </a:srgbClr>
                  </a:outerShdw>
                </a:effectLst>
              </a:rPr>
              <a:t>Time for questions?</a:t>
            </a:r>
          </a:p>
          <a:p>
            <a:endParaRPr lang="en-US" sz="3600" b="1" dirty="0">
              <a:solidFill>
                <a:srgbClr val="A0C1E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1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45748" y="76200"/>
            <a:ext cx="2756843" cy="523220"/>
          </a:xfrm>
          <a:prstGeom prst="rect">
            <a:avLst/>
          </a:prstGeom>
          <a:noFill/>
        </p:spPr>
        <p:txBody>
          <a:bodyPr wrap="square" rtlCol="0">
            <a:spAutoFit/>
            <a:scene3d>
              <a:camera prst="orthographicFront"/>
              <a:lightRig rig="threePt" dir="t"/>
            </a:scene3d>
            <a:sp3d extrusionH="57150">
              <a:bevelT w="38100" h="38100"/>
            </a:sp3d>
          </a:bodyPr>
          <a:lstStyle/>
          <a:p>
            <a:r>
              <a:rPr lang="en-US" sz="2800" b="1" cap="all" dirty="0">
                <a:solidFill>
                  <a:schemeClr val="accent1">
                    <a:lumMod val="60000"/>
                    <a:lumOff val="40000"/>
                  </a:schemeClr>
                </a:solidFill>
                <a:effectLst>
                  <a:outerShdw blurRad="38100" dist="38100" dir="2700000" algn="tl">
                    <a:srgbClr val="000000">
                      <a:alpha val="43137"/>
                    </a:srgbClr>
                  </a:outerShdw>
                </a:effectLst>
              </a:rPr>
              <a:t>Inland forests</a:t>
            </a:r>
          </a:p>
        </p:txBody>
      </p:sp>
      <p:sp>
        <p:nvSpPr>
          <p:cNvPr id="3" name="TextBox 2"/>
          <p:cNvSpPr txBox="1"/>
          <p:nvPr/>
        </p:nvSpPr>
        <p:spPr>
          <a:xfrm>
            <a:off x="3183761" y="5963895"/>
            <a:ext cx="8733501" cy="954107"/>
          </a:xfrm>
          <a:prstGeom prst="rect">
            <a:avLst/>
          </a:prstGeom>
          <a:noFill/>
        </p:spPr>
        <p:txBody>
          <a:bodyPr wrap="square" rtlCol="0">
            <a:spAutoFit/>
            <a:scene3d>
              <a:camera prst="orthographicFront"/>
              <a:lightRig rig="threePt" dir="t"/>
            </a:scene3d>
            <a:sp3d extrusionH="57150">
              <a:bevelT w="38100" h="38100"/>
            </a:sp3d>
          </a:bodyPr>
          <a:lstStyle/>
          <a:p>
            <a:pPr defTabSz="914360"/>
            <a:r>
              <a:rPr lang="en-US" sz="2800" b="1" dirty="0">
                <a:solidFill>
                  <a:srgbClr val="1F497D">
                    <a:lumMod val="20000"/>
                    <a:lumOff val="80000"/>
                  </a:srgbClr>
                </a:solidFill>
                <a:effectLst>
                  <a:outerShdw blurRad="38100" dist="38100" dir="2700000" algn="tl">
                    <a:srgbClr val="000000">
                      <a:alpha val="43137"/>
                    </a:srgbClr>
                  </a:outerShdw>
                </a:effectLst>
              </a:rPr>
              <a:t>Grasslands &amp; sparse woodlands decreased…</a:t>
            </a:r>
          </a:p>
          <a:p>
            <a:pPr defTabSz="914360"/>
            <a:r>
              <a:rPr lang="en-US" sz="2800" b="1" dirty="0">
                <a:solidFill>
                  <a:srgbClr val="1F497D">
                    <a:lumMod val="20000"/>
                    <a:lumOff val="80000"/>
                  </a:srgbClr>
                </a:solidFill>
                <a:effectLst>
                  <a:outerShdw blurRad="38100" dist="38100" dir="2700000" algn="tl">
                    <a:srgbClr val="000000">
                      <a:alpha val="43137"/>
                    </a:srgbClr>
                  </a:outerShdw>
                </a:effectLst>
              </a:rPr>
              <a:t>						…forests encroached</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049" b="50397"/>
          <a:stretch/>
        </p:blipFill>
        <p:spPr>
          <a:xfrm>
            <a:off x="3183761" y="76200"/>
            <a:ext cx="8930731" cy="2917278"/>
          </a:xfrm>
          <a:prstGeom prst="rect">
            <a:avLst/>
          </a:prstGeom>
          <a:ln w="6350">
            <a:solidFill>
              <a:schemeClr val="bg1"/>
            </a:solidFill>
          </a:ln>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5653"/>
          <a:stretch/>
        </p:blipFill>
        <p:spPr>
          <a:xfrm>
            <a:off x="3183761" y="2993478"/>
            <a:ext cx="8930731" cy="2970417"/>
          </a:xfrm>
          <a:prstGeom prst="rect">
            <a:avLst/>
          </a:prstGeom>
          <a:ln w="6350">
            <a:solidFill>
              <a:schemeClr val="bg1"/>
            </a:solidFill>
          </a:ln>
        </p:spPr>
      </p:pic>
    </p:spTree>
    <p:extLst>
      <p:ext uri="{BB962C8B-B14F-4D97-AF65-F5344CB8AC3E}">
        <p14:creationId xmlns:p14="http://schemas.microsoft.com/office/powerpoint/2010/main" val="326625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3276600" y="6344"/>
            <a:ext cx="8816788" cy="2943225"/>
          </a:xfrm>
          <a:prstGeom prst="rect">
            <a:avLst/>
          </a:prstGeom>
          <a:ln w="6350">
            <a:solidFill>
              <a:schemeClr val="bg1"/>
            </a:solid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3276600" y="2969032"/>
            <a:ext cx="8816788" cy="2943225"/>
          </a:xfrm>
          <a:prstGeom prst="rect">
            <a:avLst/>
          </a:prstGeom>
          <a:ln w="6350">
            <a:solidFill>
              <a:schemeClr val="bg1"/>
            </a:solidFill>
          </a:ln>
        </p:spPr>
      </p:pic>
      <p:sp>
        <p:nvSpPr>
          <p:cNvPr id="9" name="TextBox 8"/>
          <p:cNvSpPr txBox="1"/>
          <p:nvPr/>
        </p:nvSpPr>
        <p:spPr>
          <a:xfrm>
            <a:off x="145748" y="76200"/>
            <a:ext cx="2756843" cy="523220"/>
          </a:xfrm>
          <a:prstGeom prst="rect">
            <a:avLst/>
          </a:prstGeom>
          <a:noFill/>
        </p:spPr>
        <p:txBody>
          <a:bodyPr wrap="square" rtlCol="0">
            <a:spAutoFit/>
            <a:scene3d>
              <a:camera prst="orthographicFront"/>
              <a:lightRig rig="threePt" dir="t"/>
            </a:scene3d>
            <a:sp3d extrusionH="57150">
              <a:bevelT w="38100" h="38100"/>
            </a:sp3d>
          </a:bodyPr>
          <a:lstStyle/>
          <a:p>
            <a:r>
              <a:rPr lang="en-US" sz="2800" b="1" cap="all" dirty="0">
                <a:solidFill>
                  <a:schemeClr val="accent1">
                    <a:lumMod val="60000"/>
                    <a:lumOff val="40000"/>
                  </a:schemeClr>
                </a:solidFill>
                <a:effectLst>
                  <a:outerShdw blurRad="38100" dist="38100" dir="2700000" algn="tl">
                    <a:srgbClr val="000000">
                      <a:alpha val="43137"/>
                    </a:srgbClr>
                  </a:outerShdw>
                </a:effectLst>
              </a:rPr>
              <a:t>Inland forests</a:t>
            </a:r>
          </a:p>
        </p:txBody>
      </p:sp>
      <p:sp>
        <p:nvSpPr>
          <p:cNvPr id="15" name="TextBox 14"/>
          <p:cNvSpPr txBox="1"/>
          <p:nvPr/>
        </p:nvSpPr>
        <p:spPr>
          <a:xfrm>
            <a:off x="3276600" y="5931720"/>
            <a:ext cx="7848600" cy="954107"/>
          </a:xfrm>
          <a:prstGeom prst="rect">
            <a:avLst/>
          </a:prstGeom>
          <a:noFill/>
        </p:spPr>
        <p:txBody>
          <a:bodyPr wrap="square" rtlCol="0">
            <a:spAutoFit/>
            <a:scene3d>
              <a:camera prst="orthographicFront"/>
              <a:lightRig rig="threePt" dir="t"/>
            </a:scene3d>
            <a:sp3d extrusionH="57150">
              <a:bevelT w="38100" h="38100"/>
            </a:sp3d>
          </a:bodyPr>
          <a:lstStyle/>
          <a:p>
            <a:pPr defTabSz="914360"/>
            <a:r>
              <a:rPr lang="en-US" sz="2800" b="1" dirty="0">
                <a:solidFill>
                  <a:srgbClr val="1F497D">
                    <a:lumMod val="20000"/>
                    <a:lumOff val="80000"/>
                  </a:srgbClr>
                </a:solidFill>
                <a:effectLst>
                  <a:outerShdw blurRad="38100" dist="38100" dir="2700000" algn="tl">
                    <a:srgbClr val="000000">
                      <a:alpha val="43137"/>
                    </a:srgbClr>
                  </a:outerShdw>
                </a:effectLst>
              </a:rPr>
              <a:t>Dry south slopes and ridgetops… </a:t>
            </a:r>
          </a:p>
          <a:p>
            <a:pPr defTabSz="914360"/>
            <a:r>
              <a:rPr lang="en-US" sz="2800" b="1" dirty="0">
                <a:solidFill>
                  <a:srgbClr val="1F497D">
                    <a:lumMod val="20000"/>
                    <a:lumOff val="80000"/>
                  </a:srgbClr>
                </a:solidFill>
                <a:effectLst>
                  <a:outerShdw blurRad="38100" dist="38100" dir="2700000" algn="tl">
                    <a:srgbClr val="000000">
                      <a:alpha val="43137"/>
                    </a:srgbClr>
                  </a:outerShdw>
                </a:effectLst>
              </a:rPr>
              <a:t>					…filled in with trees</a:t>
            </a:r>
          </a:p>
        </p:txBody>
      </p:sp>
    </p:spTree>
    <p:extLst>
      <p:ext uri="{BB962C8B-B14F-4D97-AF65-F5344CB8AC3E}">
        <p14:creationId xmlns:p14="http://schemas.microsoft.com/office/powerpoint/2010/main" val="962920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268" b="49905"/>
          <a:stretch/>
        </p:blipFill>
        <p:spPr>
          <a:xfrm>
            <a:off x="3632232" y="76200"/>
            <a:ext cx="8461948" cy="2971801"/>
          </a:xfrm>
          <a:prstGeom prst="rect">
            <a:avLst/>
          </a:prstGeom>
          <a:ln w="6350">
            <a:solidFill>
              <a:schemeClr val="bg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54896"/>
          <a:stretch/>
        </p:blipFill>
        <p:spPr>
          <a:xfrm>
            <a:off x="3632232" y="3057294"/>
            <a:ext cx="8461948" cy="2862497"/>
          </a:xfrm>
          <a:prstGeom prst="rect">
            <a:avLst/>
          </a:prstGeom>
          <a:ln w="6350">
            <a:solidFill>
              <a:schemeClr val="bg1"/>
            </a:solidFill>
          </a:ln>
        </p:spPr>
      </p:pic>
      <p:sp>
        <p:nvSpPr>
          <p:cNvPr id="6" name="TextBox 5"/>
          <p:cNvSpPr txBox="1"/>
          <p:nvPr/>
        </p:nvSpPr>
        <p:spPr>
          <a:xfrm>
            <a:off x="3632232" y="5903893"/>
            <a:ext cx="8420904" cy="954107"/>
          </a:xfrm>
          <a:prstGeom prst="rect">
            <a:avLst/>
          </a:prstGeom>
          <a:noFill/>
        </p:spPr>
        <p:txBody>
          <a:bodyPr wrap="square" rtlCol="0">
            <a:spAutoFit/>
            <a:scene3d>
              <a:camera prst="orthographicFront"/>
              <a:lightRig rig="threePt" dir="t"/>
            </a:scene3d>
            <a:sp3d extrusionH="57150">
              <a:bevelT w="38100" h="38100"/>
            </a:sp3d>
          </a:bodyPr>
          <a:lstStyle/>
          <a:p>
            <a:pPr defTabSz="914360"/>
            <a:r>
              <a:rPr lang="en-US" sz="2800" b="1" dirty="0">
                <a:solidFill>
                  <a:srgbClr val="1F497D">
                    <a:lumMod val="20000"/>
                    <a:lumOff val="80000"/>
                  </a:srgbClr>
                </a:solidFill>
                <a:effectLst>
                  <a:outerShdw blurRad="38100" dist="38100" dir="2700000" algn="tl">
                    <a:srgbClr val="000000">
                      <a:alpha val="43137"/>
                    </a:srgbClr>
                  </a:outerShdw>
                </a:effectLst>
              </a:rPr>
              <a:t>Complex forest successional patchworks… </a:t>
            </a:r>
          </a:p>
          <a:p>
            <a:pPr defTabSz="914360"/>
            <a:r>
              <a:rPr lang="en-US" sz="2800" b="1" dirty="0">
                <a:solidFill>
                  <a:srgbClr val="1F497D">
                    <a:lumMod val="20000"/>
                    <a:lumOff val="80000"/>
                  </a:srgbClr>
                </a:solidFill>
                <a:effectLst>
                  <a:outerShdw blurRad="38100" dist="38100" dir="2700000" algn="tl">
                    <a:srgbClr val="000000">
                      <a:alpha val="43137"/>
                    </a:srgbClr>
                  </a:outerShdw>
                </a:effectLst>
              </a:rPr>
              <a:t>						…became uniform</a:t>
            </a:r>
          </a:p>
        </p:txBody>
      </p:sp>
      <p:sp>
        <p:nvSpPr>
          <p:cNvPr id="7" name="TextBox 6"/>
          <p:cNvSpPr txBox="1"/>
          <p:nvPr/>
        </p:nvSpPr>
        <p:spPr>
          <a:xfrm>
            <a:off x="145748" y="76200"/>
            <a:ext cx="2756843" cy="523220"/>
          </a:xfrm>
          <a:prstGeom prst="rect">
            <a:avLst/>
          </a:prstGeom>
          <a:noFill/>
        </p:spPr>
        <p:txBody>
          <a:bodyPr wrap="square" rtlCol="0">
            <a:spAutoFit/>
            <a:scene3d>
              <a:camera prst="orthographicFront"/>
              <a:lightRig rig="threePt" dir="t"/>
            </a:scene3d>
            <a:sp3d extrusionH="57150">
              <a:bevelT w="38100" h="38100"/>
            </a:sp3d>
          </a:bodyPr>
          <a:lstStyle/>
          <a:p>
            <a:r>
              <a:rPr lang="en-US" sz="2800" b="1" cap="all" dirty="0">
                <a:solidFill>
                  <a:schemeClr val="accent1">
                    <a:lumMod val="60000"/>
                    <a:lumOff val="40000"/>
                  </a:schemeClr>
                </a:solidFill>
                <a:effectLst>
                  <a:outerShdw blurRad="38100" dist="38100" dir="2700000" algn="tl">
                    <a:srgbClr val="000000">
                      <a:alpha val="43137"/>
                    </a:srgbClr>
                  </a:outerShdw>
                </a:effectLst>
              </a:rPr>
              <a:t>Inland forests</a:t>
            </a:r>
          </a:p>
        </p:txBody>
      </p:sp>
    </p:spTree>
    <p:extLst>
      <p:ext uri="{BB962C8B-B14F-4D97-AF65-F5344CB8AC3E}">
        <p14:creationId xmlns:p14="http://schemas.microsoft.com/office/powerpoint/2010/main" val="2276378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250" b="50050"/>
          <a:stretch/>
        </p:blipFill>
        <p:spPr>
          <a:xfrm>
            <a:off x="2081255" y="152400"/>
            <a:ext cx="9962982" cy="2819400"/>
          </a:xfrm>
          <a:ln w="6350">
            <a:solidFill>
              <a:schemeClr val="bg1"/>
            </a:solidFill>
          </a:ln>
        </p:spPr>
      </p:pic>
      <p:sp>
        <p:nvSpPr>
          <p:cNvPr id="3" name="TextBox 2"/>
          <p:cNvSpPr txBox="1"/>
          <p:nvPr/>
        </p:nvSpPr>
        <p:spPr>
          <a:xfrm>
            <a:off x="2081255" y="5815361"/>
            <a:ext cx="9962982" cy="954107"/>
          </a:xfrm>
          <a:prstGeom prst="rect">
            <a:avLst/>
          </a:prstGeom>
          <a:noFill/>
        </p:spPr>
        <p:txBody>
          <a:bodyPr wrap="square" rtlCol="0">
            <a:spAutoFit/>
            <a:scene3d>
              <a:camera prst="orthographicFront"/>
              <a:lightRig rig="threePt" dir="t"/>
            </a:scene3d>
            <a:sp3d extrusionH="57150">
              <a:bevelT w="38100" h="38100"/>
            </a:sp3d>
          </a:bodyPr>
          <a:lstStyle/>
          <a:p>
            <a:pPr defTabSz="914360"/>
            <a:r>
              <a:rPr lang="en-US" sz="2800" b="1" dirty="0">
                <a:solidFill>
                  <a:srgbClr val="1F497D">
                    <a:lumMod val="20000"/>
                    <a:lumOff val="80000"/>
                  </a:srgbClr>
                </a:solidFill>
                <a:effectLst>
                  <a:outerShdw blurRad="38100" dist="38100" dir="2700000" algn="tl">
                    <a:srgbClr val="000000">
                      <a:alpha val="43137"/>
                    </a:srgbClr>
                  </a:outerShdw>
                </a:effectLst>
              </a:rPr>
              <a:t>Patchworks of burned and recovering forest…</a:t>
            </a:r>
          </a:p>
          <a:p>
            <a:pPr defTabSz="914360"/>
            <a:r>
              <a:rPr lang="en-US" sz="2800" b="1" dirty="0">
                <a:solidFill>
                  <a:srgbClr val="1F497D">
                    <a:lumMod val="20000"/>
                    <a:lumOff val="80000"/>
                  </a:srgbClr>
                </a:solidFill>
                <a:effectLst>
                  <a:outerShdw blurRad="38100" dist="38100" dir="2700000" algn="tl">
                    <a:srgbClr val="000000">
                      <a:alpha val="43137"/>
                    </a:srgbClr>
                  </a:outerShdw>
                </a:effectLst>
              </a:rPr>
              <a:t>					…gave way to continuous forest </a:t>
            </a:r>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51128" b="7472"/>
          <a:stretch/>
        </p:blipFill>
        <p:spPr>
          <a:xfrm>
            <a:off x="2081255" y="3021980"/>
            <a:ext cx="9962982" cy="2743201"/>
          </a:xfrm>
          <a:prstGeom prst="rect">
            <a:avLst/>
          </a:prstGeom>
          <a:ln w="6350">
            <a:solidFill>
              <a:schemeClr val="bg1"/>
            </a:solidFill>
          </a:ln>
        </p:spPr>
      </p:pic>
      <p:sp>
        <p:nvSpPr>
          <p:cNvPr id="6" name="TextBox 5"/>
          <p:cNvSpPr txBox="1"/>
          <p:nvPr/>
        </p:nvSpPr>
        <p:spPr>
          <a:xfrm>
            <a:off x="145748" y="76199"/>
            <a:ext cx="1935507" cy="954107"/>
          </a:xfrm>
          <a:prstGeom prst="rect">
            <a:avLst/>
          </a:prstGeom>
          <a:noFill/>
        </p:spPr>
        <p:txBody>
          <a:bodyPr wrap="square" rtlCol="0">
            <a:spAutoFit/>
            <a:scene3d>
              <a:camera prst="orthographicFront"/>
              <a:lightRig rig="threePt" dir="t"/>
            </a:scene3d>
            <a:sp3d extrusionH="57150">
              <a:bevelT w="38100" h="38100"/>
            </a:sp3d>
          </a:bodyPr>
          <a:lstStyle/>
          <a:p>
            <a:r>
              <a:rPr lang="en-US" sz="2800" b="1" cap="all" dirty="0">
                <a:solidFill>
                  <a:schemeClr val="accent1">
                    <a:lumMod val="60000"/>
                    <a:lumOff val="40000"/>
                  </a:schemeClr>
                </a:solidFill>
                <a:effectLst>
                  <a:outerShdw blurRad="38100" dist="38100" dir="2700000" algn="tl">
                    <a:srgbClr val="000000">
                      <a:alpha val="43137"/>
                    </a:srgbClr>
                  </a:outerShdw>
                </a:effectLst>
              </a:rPr>
              <a:t>Inland forests</a:t>
            </a:r>
          </a:p>
        </p:txBody>
      </p:sp>
    </p:spTree>
    <p:extLst>
      <p:ext uri="{BB962C8B-B14F-4D97-AF65-F5344CB8AC3E}">
        <p14:creationId xmlns:p14="http://schemas.microsoft.com/office/powerpoint/2010/main" val="1445600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4370" y="5822775"/>
            <a:ext cx="8989273" cy="954107"/>
          </a:xfrm>
          <a:prstGeom prst="rect">
            <a:avLst/>
          </a:prstGeom>
          <a:noFill/>
        </p:spPr>
        <p:txBody>
          <a:bodyPr wrap="square" rtlCol="0">
            <a:spAutoFit/>
            <a:scene3d>
              <a:camera prst="orthographicFront"/>
              <a:lightRig rig="threePt" dir="t"/>
            </a:scene3d>
            <a:sp3d extrusionH="57150">
              <a:bevelT w="38100" h="38100"/>
            </a:sp3d>
          </a:bodyPr>
          <a:lstStyle/>
          <a:p>
            <a:pPr defTabSz="914360"/>
            <a:r>
              <a:rPr lang="en-US" sz="2800" b="1" dirty="0">
                <a:solidFill>
                  <a:srgbClr val="1F497D">
                    <a:lumMod val="20000"/>
                    <a:lumOff val="80000"/>
                  </a:srgbClr>
                </a:solidFill>
                <a:effectLst>
                  <a:outerShdw blurRad="38100" dist="38100" dir="2700000" algn="tl">
                    <a:srgbClr val="000000">
                      <a:alpha val="43137"/>
                    </a:srgbClr>
                  </a:outerShdw>
                </a:effectLst>
              </a:rPr>
              <a:t>Abundant meadows…</a:t>
            </a:r>
          </a:p>
          <a:p>
            <a:pPr defTabSz="914360"/>
            <a:r>
              <a:rPr lang="en-US" sz="2800" b="1" dirty="0">
                <a:solidFill>
                  <a:srgbClr val="1F497D">
                    <a:lumMod val="20000"/>
                    <a:lumOff val="80000"/>
                  </a:srgbClr>
                </a:solidFill>
                <a:effectLst>
                  <a:outerShdw blurRad="38100" dist="38100" dir="2700000" algn="tl">
                    <a:srgbClr val="000000">
                      <a:alpha val="43137"/>
                    </a:srgbClr>
                  </a:outerShdw>
                </a:effectLst>
              </a:rPr>
              <a:t>					…gave way to dense forest </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53877"/>
          <a:stretch/>
        </p:blipFill>
        <p:spPr>
          <a:xfrm>
            <a:off x="2864370" y="67234"/>
            <a:ext cx="9220199" cy="2675966"/>
          </a:xfrm>
          <a:prstGeom prst="rect">
            <a:avLst/>
          </a:prstGeom>
        </p:spPr>
      </p:pic>
      <p:sp>
        <p:nvSpPr>
          <p:cNvPr id="4" name="TextBox 3"/>
          <p:cNvSpPr txBox="1"/>
          <p:nvPr/>
        </p:nvSpPr>
        <p:spPr>
          <a:xfrm>
            <a:off x="145748" y="76199"/>
            <a:ext cx="2203169" cy="954107"/>
          </a:xfrm>
          <a:prstGeom prst="rect">
            <a:avLst/>
          </a:prstGeom>
          <a:noFill/>
        </p:spPr>
        <p:txBody>
          <a:bodyPr wrap="square" rtlCol="0">
            <a:spAutoFit/>
            <a:scene3d>
              <a:camera prst="orthographicFront"/>
              <a:lightRig rig="threePt" dir="t"/>
            </a:scene3d>
            <a:sp3d extrusionH="57150">
              <a:bevelT w="38100" h="38100"/>
            </a:sp3d>
          </a:bodyPr>
          <a:lstStyle/>
          <a:p>
            <a:r>
              <a:rPr lang="en-US" sz="2800" b="1" cap="all" dirty="0">
                <a:solidFill>
                  <a:schemeClr val="accent1">
                    <a:lumMod val="60000"/>
                    <a:lumOff val="40000"/>
                  </a:schemeClr>
                </a:solidFill>
                <a:effectLst>
                  <a:outerShdw blurRad="38100" dist="38100" dir="2700000" algn="tl">
                    <a:srgbClr val="000000">
                      <a:alpha val="43137"/>
                    </a:srgbClr>
                  </a:outerShdw>
                </a:effectLst>
              </a:rPr>
              <a:t>Inland forests</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46278"/>
          <a:stretch/>
        </p:blipFill>
        <p:spPr>
          <a:xfrm>
            <a:off x="2864370" y="2770094"/>
            <a:ext cx="9220199" cy="3116856"/>
          </a:xfrm>
          <a:prstGeom prst="rect">
            <a:avLst/>
          </a:prstGeom>
        </p:spPr>
      </p:pic>
    </p:spTree>
    <p:extLst>
      <p:ext uri="{BB962C8B-B14F-4D97-AF65-F5344CB8AC3E}">
        <p14:creationId xmlns:p14="http://schemas.microsoft.com/office/powerpoint/2010/main" val="325496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53203"/>
          <a:stretch/>
        </p:blipFill>
        <p:spPr>
          <a:xfrm>
            <a:off x="4495414" y="0"/>
            <a:ext cx="7696586" cy="3209365"/>
          </a:xfrm>
          <a:prstGeom prst="rect">
            <a:avLst/>
          </a:prstGeom>
        </p:spPr>
      </p:pic>
      <p:sp>
        <p:nvSpPr>
          <p:cNvPr id="3" name="TextBox 2"/>
          <p:cNvSpPr txBox="1"/>
          <p:nvPr/>
        </p:nvSpPr>
        <p:spPr>
          <a:xfrm>
            <a:off x="67732" y="93133"/>
            <a:ext cx="4329456" cy="2585323"/>
          </a:xfrm>
          <a:prstGeom prst="rect">
            <a:avLst/>
          </a:prstGeom>
          <a:noFill/>
        </p:spPr>
        <p:txBody>
          <a:bodyPr wrap="square" rtlCol="0">
            <a:spAutoFit/>
            <a:scene3d>
              <a:camera prst="orthographicFront"/>
              <a:lightRig rig="threePt" dir="t"/>
            </a:scene3d>
            <a:sp3d extrusionH="57150">
              <a:bevelT w="38100" h="38100"/>
            </a:sp3d>
          </a:bodyPr>
          <a:lstStyle/>
          <a:p>
            <a:pPr defTabSz="914360"/>
            <a:r>
              <a:rPr lang="en-US" sz="2800" b="1" cap="all" dirty="0">
                <a:solidFill>
                  <a:srgbClr val="99CCFF"/>
                </a:solidFill>
                <a:effectLst>
                  <a:outerShdw blurRad="38100" dist="38100" dir="2700000" algn="tl">
                    <a:srgbClr val="000000">
                      <a:alpha val="43137"/>
                    </a:srgbClr>
                  </a:outerShdw>
                </a:effectLst>
              </a:rPr>
              <a:t>Not just in dry forests</a:t>
            </a:r>
          </a:p>
          <a:p>
            <a:pPr defTabSz="914360"/>
            <a:endParaRPr lang="en-US" sz="2800" b="1" cap="all" dirty="0">
              <a:solidFill>
                <a:srgbClr val="99CCFF"/>
              </a:solidFill>
              <a:effectLst>
                <a:outerShdw blurRad="38100" dist="38100" dir="2700000" algn="tl">
                  <a:srgbClr val="000000">
                    <a:alpha val="43137"/>
                  </a:srgbClr>
                </a:outerShdw>
              </a:effectLst>
            </a:endParaRPr>
          </a:p>
          <a:p>
            <a:pPr marL="457200" indent="-457200" defTabSz="914360">
              <a:buFont typeface="Wingdings" panose="05000000000000000000" pitchFamily="2" charset="2"/>
              <a:buChar char="ü"/>
            </a:pPr>
            <a:r>
              <a:rPr lang="en-US" sz="2400" b="1" dirty="0">
                <a:solidFill>
                  <a:srgbClr val="ED7D31"/>
                </a:solidFill>
                <a:effectLst>
                  <a:outerShdw blurRad="38100" dist="38100" dir="2700000" algn="tl">
                    <a:srgbClr val="000000">
                      <a:alpha val="43137"/>
                    </a:srgbClr>
                  </a:outerShdw>
                </a:effectLst>
              </a:rPr>
              <a:t>Notice the loss of wet and dry meadows</a:t>
            </a:r>
          </a:p>
          <a:p>
            <a:pPr marL="457200" indent="-457200" defTabSz="914360">
              <a:buFont typeface="Wingdings" panose="05000000000000000000" pitchFamily="2" charset="2"/>
              <a:buChar char="ü"/>
            </a:pPr>
            <a:endParaRPr lang="en-US" sz="1000" b="1" dirty="0">
              <a:solidFill>
                <a:srgbClr val="ED7D31"/>
              </a:solidFill>
              <a:effectLst>
                <a:outerShdw blurRad="38100" dist="38100" dir="2700000" algn="tl">
                  <a:srgbClr val="000000">
                    <a:alpha val="43137"/>
                  </a:srgbClr>
                </a:outerShdw>
              </a:effectLst>
            </a:endParaRPr>
          </a:p>
          <a:p>
            <a:pPr marL="457200" indent="-457200" defTabSz="914360">
              <a:buFont typeface="Wingdings" panose="05000000000000000000" pitchFamily="2" charset="2"/>
              <a:buChar char="ü"/>
            </a:pPr>
            <a:r>
              <a:rPr lang="en-US" sz="2400" b="1" dirty="0">
                <a:solidFill>
                  <a:srgbClr val="ED7D31"/>
                </a:solidFill>
                <a:effectLst>
                  <a:outerShdw blurRad="38100" dist="38100" dir="2700000" algn="tl">
                    <a:srgbClr val="000000">
                      <a:alpha val="43137"/>
                    </a:srgbClr>
                  </a:outerShdw>
                </a:effectLst>
              </a:rPr>
              <a:t>And the 10- to 100-fold increase in tree stocking</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47320"/>
          <a:stretch/>
        </p:blipFill>
        <p:spPr>
          <a:xfrm>
            <a:off x="4495414" y="3245224"/>
            <a:ext cx="7696586" cy="3612776"/>
          </a:xfrm>
          <a:prstGeom prst="rect">
            <a:avLst/>
          </a:prstGeom>
        </p:spPr>
      </p:pic>
    </p:spTree>
    <p:extLst>
      <p:ext uri="{BB962C8B-B14F-4D97-AF65-F5344CB8AC3E}">
        <p14:creationId xmlns:p14="http://schemas.microsoft.com/office/powerpoint/2010/main" val="3012302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1219200"/>
            <a:ext cx="11887200" cy="5461748"/>
            <a:chOff x="152400" y="414337"/>
            <a:chExt cx="11887200" cy="5461748"/>
          </a:xfrm>
        </p:grpSpPr>
        <p:sp>
          <p:nvSpPr>
            <p:cNvPr id="13" name="Right Arrow 12"/>
            <p:cNvSpPr/>
            <p:nvPr/>
          </p:nvSpPr>
          <p:spPr bwMode="auto">
            <a:xfrm>
              <a:off x="152400" y="414337"/>
              <a:ext cx="3733800" cy="676275"/>
            </a:xfrm>
            <a:prstGeom prst="rightArrow">
              <a:avLst/>
            </a:prstGeom>
            <a:solidFill>
              <a:srgbClr val="FFFFFF">
                <a:alpha val="75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grpSp>
          <p:nvGrpSpPr>
            <p:cNvPr id="2" name="Group 1"/>
            <p:cNvGrpSpPr/>
            <p:nvPr/>
          </p:nvGrpSpPr>
          <p:grpSpPr>
            <a:xfrm>
              <a:off x="152400" y="752475"/>
              <a:ext cx="11887200" cy="5123610"/>
              <a:chOff x="152400" y="752475"/>
              <a:chExt cx="11887200" cy="5123610"/>
            </a:xfrm>
          </p:grpSpPr>
          <p:sp>
            <p:nvSpPr>
              <p:cNvPr id="7" name="Rectangle 2"/>
              <p:cNvSpPr txBox="1">
                <a:spLocks noRot="1" noChangeArrowheads="1"/>
              </p:cNvSpPr>
              <p:nvPr/>
            </p:nvSpPr>
            <p:spPr bwMode="auto">
              <a:xfrm>
                <a:off x="152400" y="752475"/>
                <a:ext cx="3733800" cy="4772025"/>
              </a:xfrm>
              <a:prstGeom prst="rect">
                <a:avLst/>
              </a:prstGeom>
              <a:solidFill>
                <a:srgbClr val="00CC5C">
                  <a:alpha val="29000"/>
                </a:srgbClr>
              </a:solid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marL="3175" marR="0" lvl="0" indent="-3175" algn="l" defTabSz="914400" rtl="0" eaLnBrk="1" fontAlgn="base" latinLnBrk="0" hangingPunct="1">
                  <a:lnSpc>
                    <a:spcPct val="100000"/>
                  </a:lnSpc>
                  <a:spcBef>
                    <a:spcPct val="0"/>
                  </a:spcBef>
                  <a:spcAft>
                    <a:spcPct val="0"/>
                  </a:spcAft>
                  <a:buClrTx/>
                  <a:buSzTx/>
                  <a:buFontTx/>
                  <a:buNone/>
                  <a:tabLst/>
                  <a:defRPr/>
                </a:pPr>
                <a:r>
                  <a:rPr kumimoji="0" lang="en-US" sz="31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mj-cs"/>
                  </a:rPr>
                  <a:t>	</a:t>
                </a:r>
                <a:br>
                  <a:rPr kumimoji="0" lang="en-US" sz="31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mj-cs"/>
                  </a:rPr>
                </a:br>
                <a:r>
                  <a:rPr kumimoji="0" lang="en-US" sz="31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mj-cs"/>
                  </a:rPr>
                  <a:t/>
                </a:r>
                <a:br>
                  <a:rPr kumimoji="0" lang="en-US" sz="31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mj-cs"/>
                  </a:rPr>
                </a:br>
                <a:r>
                  <a:rPr kumimoji="0" lang="en-US" sz="3100" b="1" i="0" u="none" strike="noStrike" kern="0" cap="all" spc="0" normalizeH="0" baseline="0" noProof="0" dirty="0">
                    <a:ln>
                      <a:noFill/>
                    </a:ln>
                    <a:solidFill>
                      <a:srgbClr val="33CC33"/>
                    </a:solidFill>
                    <a:effectLst>
                      <a:outerShdw blurRad="60007" dist="310007" dir="7680000" sy="30000" kx="1300200" algn="ctr" rotWithShape="0">
                        <a:prstClr val="black">
                          <a:alpha val="32000"/>
                        </a:prstClr>
                      </a:outerShdw>
                    </a:effectLst>
                    <a:uLnTx/>
                    <a:uFillTx/>
                    <a:latin typeface="Calibri"/>
                    <a:ea typeface="+mj-ea"/>
                    <a:cs typeface="+mj-cs"/>
                  </a:rPr>
                  <a:t>Change Agents:</a:t>
                </a:r>
                <a:r>
                  <a:rPr kumimoji="0" lang="en-US" sz="3100" b="1" i="0" u="none" strike="noStrike" kern="0" cap="none" spc="0" normalizeH="0" baseline="0" noProof="0" dirty="0">
                    <a:ln>
                      <a:noFill/>
                    </a:ln>
                    <a:solidFill>
                      <a:srgbClr val="FFFFFF"/>
                    </a:solidFill>
                    <a:effectLst>
                      <a:outerShdw blurRad="60007" dist="310007" dir="7680000" sy="30000" kx="1300200" algn="ctr" rotWithShape="0">
                        <a:prstClr val="black">
                          <a:alpha val="32000"/>
                        </a:prstClr>
                      </a:outerShdw>
                    </a:effectLst>
                    <a:uLnTx/>
                    <a:uFillTx/>
                    <a:latin typeface="Calibri"/>
                    <a:ea typeface="+mj-ea"/>
                    <a:cs typeface="+mj-cs"/>
                  </a:rPr>
                  <a:t/>
                </a:r>
                <a:br>
                  <a:rPr kumimoji="0" lang="en-US" sz="3100" b="1" i="0" u="none" strike="noStrike" kern="0" cap="none" spc="0" normalizeH="0" baseline="0" noProof="0" dirty="0">
                    <a:ln>
                      <a:noFill/>
                    </a:ln>
                    <a:solidFill>
                      <a:srgbClr val="FFFFFF"/>
                    </a:solidFill>
                    <a:effectLst>
                      <a:outerShdw blurRad="60007" dist="310007" dir="7680000" sy="30000" kx="1300200" algn="ctr" rotWithShape="0">
                        <a:prstClr val="black">
                          <a:alpha val="32000"/>
                        </a:prstClr>
                      </a:outerShdw>
                    </a:effectLst>
                    <a:uLnTx/>
                    <a:uFillTx/>
                    <a:latin typeface="Calibri"/>
                    <a:ea typeface="+mj-ea"/>
                    <a:cs typeface="+mj-cs"/>
                  </a:rPr>
                </a:br>
                <a:r>
                  <a:rPr kumimoji="0" lang="en-US" sz="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
                </a:r>
                <a:br>
                  <a:rPr kumimoji="0" lang="en-US" sz="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b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Cultural/aboriginal burning</a:t>
                </a:r>
              </a:p>
              <a:p>
                <a:pPr marL="3175" marR="0" lvl="0" indent="-3175"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Roads and railroads                  </a:t>
                </a:r>
              </a:p>
              <a:p>
                <a:pPr marL="3175" marR="0" lvl="0" indent="-3175"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Subdividing by ownership       </a:t>
                </a:r>
                <a:b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b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Clearcutting                                </a:t>
                </a:r>
              </a:p>
              <a:p>
                <a:pPr marL="3175" marR="0" lvl="0" indent="-3175"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	Selection cutting                        </a:t>
                </a:r>
                <a:b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b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Domestic livestock grazing </a:t>
                </a:r>
                <a:b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b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Fire suppression</a:t>
                </a:r>
                <a:b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b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Urban/rural development     Agriculture</a:t>
                </a:r>
                <a:b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b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Climate change</a:t>
                </a:r>
                <a:b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b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
                </a:r>
                <a:b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b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t/>
                </a:r>
                <a:b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j-ea"/>
                    <a:cs typeface="+mj-cs"/>
                  </a:rPr>
                </a:b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mj-cs"/>
                  </a:rPr>
                  <a:t/>
                </a:r>
                <a:b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mj-cs"/>
                  </a:rPr>
                </a:br>
                <a:endPar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mj-cs"/>
                </a:endParaRPr>
              </a:p>
            </p:txBody>
          </p:sp>
          <p:sp>
            <p:nvSpPr>
              <p:cNvPr id="8" name="Rectangle 2"/>
              <p:cNvSpPr txBox="1">
                <a:spLocks noRot="1" noChangeArrowheads="1"/>
              </p:cNvSpPr>
              <p:nvPr/>
            </p:nvSpPr>
            <p:spPr bwMode="auto">
              <a:xfrm>
                <a:off x="3886200" y="752475"/>
                <a:ext cx="8153400" cy="4772025"/>
              </a:xfrm>
              <a:prstGeom prst="rect">
                <a:avLst/>
              </a:prstGeom>
              <a:solidFill>
                <a:srgbClr val="FF0000">
                  <a:alpha val="28000"/>
                </a:srgbClr>
              </a:solidFill>
              <a:ln w="9525">
                <a:noFill/>
                <a:miter lim="800000"/>
                <a:headEnd/>
                <a:tailEnd/>
              </a:ln>
              <a:effec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p>
                <a:pPr marL="231775" marR="0" lvl="0" indent="-231775"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a:ea typeface="+mn-ea"/>
                    <a:cs typeface="+mn-cs"/>
                  </a:rPr>
                  <a:t>	</a:t>
                </a: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3100" b="1" i="0" u="none" strike="noStrike" kern="0" cap="none" spc="0" normalizeH="0" baseline="0" noProof="0" dirty="0">
                    <a:ln>
                      <a:noFill/>
                    </a:ln>
                    <a:solidFill>
                      <a:srgbClr val="000000"/>
                    </a:solidFill>
                    <a:effectLst/>
                    <a:uLnTx/>
                    <a:uFillTx/>
                    <a:latin typeface="Calibri"/>
                    <a:ea typeface="+mn-ea"/>
                    <a:cs typeface="+mn-cs"/>
                  </a:rPr>
                  <a:t>	</a:t>
                </a:r>
                <a:r>
                  <a:rPr kumimoji="0" lang="en-US" sz="3100" b="1" i="0" u="none" strike="noStrike" kern="0" cap="all" spc="0" normalizeH="0" baseline="0" noProof="0" dirty="0">
                    <a:ln>
                      <a:noFill/>
                    </a:ln>
                    <a:solidFill>
                      <a:srgbClr val="FF5D5D"/>
                    </a:solidFill>
                    <a:effectLst>
                      <a:outerShdw blurRad="60007" dist="310007" dir="7680000" sy="30000" kx="1300200" algn="ctr" rotWithShape="0">
                        <a:prstClr val="black">
                          <a:alpha val="32000"/>
                        </a:prstClr>
                      </a:outerShdw>
                    </a:effectLst>
                    <a:uLnTx/>
                    <a:uFillTx/>
                    <a:latin typeface="Calibri"/>
                    <a:ea typeface="+mn-ea"/>
                    <a:cs typeface="+mn-cs"/>
                  </a:rPr>
                  <a:t>Key Changes:</a:t>
                </a:r>
                <a:r>
                  <a:rPr kumimoji="0" lang="en-US" sz="3100" b="0" i="0" u="none" strike="noStrike" kern="0" cap="all" spc="0" normalizeH="0" baseline="0" noProof="0" dirty="0">
                    <a:ln>
                      <a:noFill/>
                    </a:ln>
                    <a:solidFill>
                      <a:srgbClr val="FFFFFF"/>
                    </a:solidFill>
                    <a:effectLst>
                      <a:outerShdw blurRad="60007" dist="310007" dir="7680000" sy="30000" kx="1300200" algn="ctr" rotWithShape="0">
                        <a:prstClr val="black">
                          <a:alpha val="32000"/>
                        </a:prstClr>
                      </a:outerShdw>
                    </a:effectLst>
                    <a:uLnTx/>
                    <a:uFillTx/>
                    <a:latin typeface="Calibri"/>
                    <a:ea typeface="+mn-ea"/>
                    <a:cs typeface="+mn-cs"/>
                  </a:rPr>
                  <a:t/>
                </a:r>
                <a:br>
                  <a:rPr kumimoji="0" lang="en-US" sz="3100" b="0" i="0" u="none" strike="noStrike" kern="0" cap="all" spc="0" normalizeH="0" baseline="0" noProof="0" dirty="0">
                    <a:ln>
                      <a:noFill/>
                    </a:ln>
                    <a:solidFill>
                      <a:srgbClr val="FFFFFF"/>
                    </a:solidFill>
                    <a:effectLst>
                      <a:outerShdw blurRad="60007" dist="310007" dir="7680000" sy="30000" kx="1300200" algn="ctr" rotWithShape="0">
                        <a:prstClr val="black">
                          <a:alpha val="32000"/>
                        </a:prstClr>
                      </a:outerShdw>
                    </a:effectLst>
                    <a:uLnTx/>
                    <a:uFillTx/>
                    <a:latin typeface="Calibri"/>
                    <a:ea typeface="+mn-ea"/>
                    <a:cs typeface="+mn-cs"/>
                  </a:rPr>
                </a:br>
                <a:endParaRPr kumimoji="0" lang="en-US" sz="800" b="0" i="0" u="none" strike="noStrike" kern="0" cap="all" spc="0" normalizeH="0" baseline="0" noProof="0" dirty="0">
                  <a:ln>
                    <a:noFill/>
                  </a:ln>
                  <a:solidFill>
                    <a:srgbClr val="FFFFFF"/>
                  </a:solidFill>
                  <a:effectLst>
                    <a:outerShdw blurRad="60007" dist="310007" dir="7680000" sy="30000" kx="1300200" algn="ctr" rotWithShape="0">
                      <a:prstClr val="black">
                        <a:alpha val="32000"/>
                      </a:prstClr>
                    </a:outerShdw>
                  </a:effectLst>
                  <a:uLnTx/>
                  <a:uFillTx/>
                  <a:latin typeface="Calibri"/>
                  <a:ea typeface="+mn-ea"/>
                  <a:cs typeface="+mn-cs"/>
                </a:endParaRP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Loss of cultural fire regimes</a:t>
                </a: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Created a vast fuelbreak network </a:t>
                </a: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Fragmented forests by varied management plans</a:t>
                </a: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Cut older forests; Removed large trees; left small trees; increased vulnerability to fire, I&amp;Ds</a:t>
                </a: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Livestock ate the grasses, excluding frequent fires </a:t>
                </a: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sym typeface="Wingdings" panose="05000000000000000000" pitchFamily="2" charset="2"/>
                  </a:rPr>
                  <a:t>Widely increased forest area and density</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Excluded fires, promoted aggressive fire suppression</a:t>
                </a: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Eliminated grasslands/shrublands, excluded fires</a:t>
                </a:r>
              </a:p>
              <a:p>
                <a:pPr marL="6350" marR="0" lvl="0" indent="-635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Larger and more severe fires</a:t>
                </a:r>
              </a:p>
              <a:p>
                <a:pPr marL="463550" marR="0" lvl="0" indent="-231775"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231775" marR="0" lvl="0" indent="-231775"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a:ea typeface="+mn-ea"/>
                  <a:cs typeface="+mn-cs"/>
                </a:endParaRPr>
              </a:p>
            </p:txBody>
          </p:sp>
          <p:sp>
            <p:nvSpPr>
              <p:cNvPr id="14" name="Right Arrow 13"/>
              <p:cNvSpPr/>
              <p:nvPr/>
            </p:nvSpPr>
            <p:spPr bwMode="auto">
              <a:xfrm>
                <a:off x="152400" y="5190285"/>
                <a:ext cx="3733800" cy="685800"/>
              </a:xfrm>
              <a:prstGeom prst="rightArrow">
                <a:avLst/>
              </a:prstGeom>
              <a:solidFill>
                <a:srgbClr val="FFFFFF">
                  <a:alpha val="75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grpSp>
      </p:grpSp>
      <p:sp>
        <p:nvSpPr>
          <p:cNvPr id="9" name="TextBox 8"/>
          <p:cNvSpPr txBox="1"/>
          <p:nvPr/>
        </p:nvSpPr>
        <p:spPr>
          <a:xfrm>
            <a:off x="152400" y="152400"/>
            <a:ext cx="2895600" cy="954107"/>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36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99CCFF"/>
                </a:solidFill>
                <a:effectLst>
                  <a:outerShdw blurRad="38100" dist="38100" dir="2700000" algn="tl">
                    <a:srgbClr val="000000">
                      <a:alpha val="43137"/>
                    </a:srgbClr>
                  </a:outerShdw>
                </a:effectLst>
                <a:uLnTx/>
                <a:uFillTx/>
                <a:latin typeface="Calibri"/>
                <a:ea typeface="+mn-ea"/>
                <a:cs typeface="+mn-cs"/>
              </a:rPr>
              <a:t>Many changes </a:t>
            </a:r>
          </a:p>
          <a:p>
            <a:pPr marL="0" marR="0" lvl="0" indent="0" algn="l" defTabSz="91436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99CCFF"/>
                </a:solidFill>
                <a:effectLst>
                  <a:outerShdw blurRad="38100" dist="38100" dir="2700000" algn="tl">
                    <a:srgbClr val="000000">
                      <a:alpha val="43137"/>
                    </a:srgbClr>
                  </a:outerShdw>
                </a:effectLst>
                <a:uLnTx/>
                <a:uFillTx/>
                <a:latin typeface="Calibri"/>
                <a:ea typeface="+mn-ea"/>
                <a:cs typeface="+mn-cs"/>
              </a:rPr>
              <a:t>many agents</a:t>
            </a:r>
          </a:p>
        </p:txBody>
      </p:sp>
    </p:spTree>
    <p:extLst>
      <p:ext uri="{BB962C8B-B14F-4D97-AF65-F5344CB8AC3E}">
        <p14:creationId xmlns:p14="http://schemas.microsoft.com/office/powerpoint/2010/main" val="1629173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21233</TotalTime>
  <Words>1140</Words>
  <Application>Microsoft Office PowerPoint</Application>
  <PresentationFormat>Widescreen</PresentationFormat>
  <Paragraphs>178</Paragraphs>
  <Slides>24</Slides>
  <Notes>15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Arial</vt:lpstr>
      <vt:lpstr>Calibri</vt:lpstr>
      <vt:lpstr>Calibri Light</vt:lpstr>
      <vt:lpstr>Courier New</vt:lpstr>
      <vt:lpstr>Tahoma</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Synthesis</vt:lpstr>
      <vt:lpstr>PowerPoint Presentation</vt:lpstr>
      <vt:lpstr>PowerPoint Presentation</vt:lpstr>
    </vt:vector>
  </TitlesOfParts>
  <Company>U. S.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Hessburg Sr., Paul F -FS</dc:creator>
  <cp:lastModifiedBy>Friesen, Cheryl -FS</cp:lastModifiedBy>
  <cp:revision>110</cp:revision>
  <cp:lastPrinted>2019-11-04T23:14:04Z</cp:lastPrinted>
  <dcterms:created xsi:type="dcterms:W3CDTF">2019-08-06T22:01:03Z</dcterms:created>
  <dcterms:modified xsi:type="dcterms:W3CDTF">2019-11-27T21:05:33Z</dcterms:modified>
</cp:coreProperties>
</file>