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gif" ContentType="image/gif"/>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7" r:id="rId2"/>
    <p:sldId id="327" r:id="rId3"/>
    <p:sldId id="259" r:id="rId4"/>
    <p:sldId id="260" r:id="rId5"/>
    <p:sldId id="330" r:id="rId6"/>
    <p:sldId id="264" r:id="rId7"/>
    <p:sldId id="336" r:id="rId8"/>
    <p:sldId id="331" r:id="rId9"/>
    <p:sldId id="295" r:id="rId10"/>
    <p:sldId id="328" r:id="rId11"/>
    <p:sldId id="337" r:id="rId12"/>
    <p:sldId id="276" r:id="rId13"/>
    <p:sldId id="277" r:id="rId14"/>
    <p:sldId id="279" r:id="rId15"/>
    <p:sldId id="307" r:id="rId16"/>
    <p:sldId id="308" r:id="rId17"/>
    <p:sldId id="318" r:id="rId18"/>
    <p:sldId id="325" r:id="rId19"/>
    <p:sldId id="326" r:id="rId20"/>
    <p:sldId id="320" r:id="rId21"/>
    <p:sldId id="322" r:id="rId22"/>
    <p:sldId id="311" r:id="rId23"/>
    <p:sldId id="323" r:id="rId24"/>
    <p:sldId id="324" r:id="rId25"/>
    <p:sldId id="313" r:id="rId26"/>
    <p:sldId id="338" r:id="rId27"/>
    <p:sldId id="33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66"/>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5604" autoAdjust="0"/>
  </p:normalViewPr>
  <p:slideViewPr>
    <p:cSldViewPr snapToGrid="0">
      <p:cViewPr varScale="1">
        <p:scale>
          <a:sx n="88" d="100"/>
          <a:sy n="88" d="100"/>
        </p:scale>
        <p:origin x="1470" y="84"/>
      </p:cViewPr>
      <p:guideLst>
        <p:guide orient="horz" pos="2160"/>
        <p:guide pos="3840"/>
      </p:guideLst>
    </p:cSldViewPr>
  </p:slideViewPr>
  <p:outlineViewPr>
    <p:cViewPr>
      <p:scale>
        <a:sx n="33" d="100"/>
        <a:sy n="33" d="100"/>
      </p:scale>
      <p:origin x="0" y="-21894"/>
    </p:cViewPr>
  </p:outlineViewPr>
  <p:notesTextViewPr>
    <p:cViewPr>
      <p:scale>
        <a:sx n="3" d="2"/>
        <a:sy n="3" d="2"/>
      </p:scale>
      <p:origin x="0" y="0"/>
    </p:cViewPr>
  </p:notesTextViewPr>
  <p:notesViewPr>
    <p:cSldViewPr snapToGrid="0">
      <p:cViewPr varScale="1">
        <p:scale>
          <a:sx n="88" d="100"/>
          <a:sy n="88" d="100"/>
        </p:scale>
        <p:origin x="3822"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6888E6-D125-4F0D-A756-C379DC7B8D23}" type="datetimeFigureOut">
              <a:rPr lang="en-US" smtClean="0"/>
              <a:pPr/>
              <a:t>11/27/2019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3EACFA-58E7-42BE-AB2D-1A86C0B1FFAF}" type="slidenum">
              <a:rPr lang="en-US" smtClean="0"/>
              <a:pPr/>
              <a:t>‹#›</a:t>
            </a:fld>
            <a:endParaRPr lang="en-US" dirty="0"/>
          </a:p>
        </p:txBody>
      </p:sp>
    </p:spTree>
    <p:extLst>
      <p:ext uri="{BB962C8B-B14F-4D97-AF65-F5344CB8AC3E}">
        <p14:creationId xmlns:p14="http://schemas.microsoft.com/office/powerpoint/2010/main" val="2772334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3EACFA-58E7-42BE-AB2D-1A86C0B1FFAF}" type="slidenum">
              <a:rPr lang="en-US" smtClean="0"/>
              <a:pPr/>
              <a:t>1</a:t>
            </a:fld>
            <a:endParaRPr lang="en-US" dirty="0"/>
          </a:p>
        </p:txBody>
      </p:sp>
    </p:spTree>
    <p:extLst>
      <p:ext uri="{BB962C8B-B14F-4D97-AF65-F5344CB8AC3E}">
        <p14:creationId xmlns:p14="http://schemas.microsoft.com/office/powerpoint/2010/main" val="24541317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Restoring and maintaining the trails system and telling the history of the area.</a:t>
            </a:r>
            <a:endParaRPr lang="en-US" dirty="0"/>
          </a:p>
        </p:txBody>
      </p:sp>
      <p:sp>
        <p:nvSpPr>
          <p:cNvPr id="4" name="Slide Number Placeholder 3"/>
          <p:cNvSpPr>
            <a:spLocks noGrp="1"/>
          </p:cNvSpPr>
          <p:nvPr>
            <p:ph type="sldNum" sz="quarter" idx="10"/>
          </p:nvPr>
        </p:nvSpPr>
        <p:spPr/>
        <p:txBody>
          <a:bodyPr/>
          <a:lstStyle/>
          <a:p>
            <a:fld id="{E13EACFA-58E7-42BE-AB2D-1A86C0B1FFAF}" type="slidenum">
              <a:rPr lang="en-US" smtClean="0"/>
              <a:pPr/>
              <a:t>23</a:t>
            </a:fld>
            <a:endParaRPr lang="en-US" dirty="0"/>
          </a:p>
        </p:txBody>
      </p:sp>
    </p:spTree>
    <p:extLst>
      <p:ext uri="{BB962C8B-B14F-4D97-AF65-F5344CB8AC3E}">
        <p14:creationId xmlns:p14="http://schemas.microsoft.com/office/powerpoint/2010/main" val="29944088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3EACFA-58E7-42BE-AB2D-1A86C0B1FFAF}" type="slidenum">
              <a:rPr lang="en-US" smtClean="0"/>
              <a:pPr/>
              <a:t>24</a:t>
            </a:fld>
            <a:endParaRPr lang="en-US" dirty="0"/>
          </a:p>
        </p:txBody>
      </p:sp>
    </p:spTree>
    <p:extLst>
      <p:ext uri="{BB962C8B-B14F-4D97-AF65-F5344CB8AC3E}">
        <p14:creationId xmlns:p14="http://schemas.microsoft.com/office/powerpoint/2010/main" val="3256092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3EACFA-58E7-42BE-AB2D-1A86C0B1FFAF}" type="slidenum">
              <a:rPr lang="en-US" smtClean="0"/>
              <a:pPr/>
              <a:t>15</a:t>
            </a:fld>
            <a:endParaRPr lang="en-US" dirty="0"/>
          </a:p>
        </p:txBody>
      </p:sp>
    </p:spTree>
    <p:extLst>
      <p:ext uri="{BB962C8B-B14F-4D97-AF65-F5344CB8AC3E}">
        <p14:creationId xmlns:p14="http://schemas.microsoft.com/office/powerpoint/2010/main" val="4029194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LA-Gave a full description of the landscape historically and currently and then we decided on the P&amp;N using a portion of the landscape. Projects will use what is appropriate from the RLA and may or may not include everything listed. Needs to be appropriate</a:t>
            </a:r>
            <a:r>
              <a:rPr lang="en-US" baseline="0" dirty="0" smtClean="0"/>
              <a:t> by site.</a:t>
            </a:r>
            <a:endParaRPr lang="en-US" dirty="0" smtClean="0"/>
          </a:p>
        </p:txBody>
      </p:sp>
      <p:sp>
        <p:nvSpPr>
          <p:cNvPr id="4" name="Slide Number Placeholder 3"/>
          <p:cNvSpPr>
            <a:spLocks noGrp="1"/>
          </p:cNvSpPr>
          <p:nvPr>
            <p:ph type="sldNum" sz="quarter" idx="10"/>
          </p:nvPr>
        </p:nvSpPr>
        <p:spPr/>
        <p:txBody>
          <a:bodyPr/>
          <a:lstStyle/>
          <a:p>
            <a:fld id="{E13EACFA-58E7-42BE-AB2D-1A86C0B1FFAF}" type="slidenum">
              <a:rPr lang="en-US" smtClean="0"/>
              <a:pPr/>
              <a:t>16</a:t>
            </a:fld>
            <a:endParaRPr lang="en-US" dirty="0"/>
          </a:p>
        </p:txBody>
      </p:sp>
    </p:spTree>
    <p:extLst>
      <p:ext uri="{BB962C8B-B14F-4D97-AF65-F5344CB8AC3E}">
        <p14:creationId xmlns:p14="http://schemas.microsoft.com/office/powerpoint/2010/main" val="3196706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t>Map</a:t>
            </a:r>
            <a:r>
              <a:rPr lang="en-US" baseline="0" dirty="0" smtClean="0"/>
              <a:t> and landscape pattern that this project is producing. You can see the pattern starting to unfold of how the area can look in the future. Fits the pattern of the RLA.</a:t>
            </a:r>
            <a:endParaRPr lang="en-US"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creating more late seral open forest by thinning in 3,000 acres of older natural stands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Treatments would be primarily through timber harvesting but also includes using non-commercial methods such as underburning, fall and leave, and fall and remove for aquatic habitat restoration activities. </a:t>
            </a:r>
          </a:p>
          <a:p>
            <a:endParaRPr lang="en-US" dirty="0"/>
          </a:p>
        </p:txBody>
      </p:sp>
      <p:sp>
        <p:nvSpPr>
          <p:cNvPr id="4" name="Slide Number Placeholder 3"/>
          <p:cNvSpPr>
            <a:spLocks noGrp="1"/>
          </p:cNvSpPr>
          <p:nvPr>
            <p:ph type="sldNum" sz="quarter" idx="10"/>
          </p:nvPr>
        </p:nvSpPr>
        <p:spPr/>
        <p:txBody>
          <a:bodyPr/>
          <a:lstStyle/>
          <a:p>
            <a:fld id="{E13EACFA-58E7-42BE-AB2D-1A86C0B1FFAF}" type="slidenum">
              <a:rPr lang="en-US" smtClean="0"/>
              <a:pPr/>
              <a:t>17</a:t>
            </a:fld>
            <a:endParaRPr lang="en-US" dirty="0"/>
          </a:p>
        </p:txBody>
      </p:sp>
    </p:spTree>
    <p:extLst>
      <p:ext uri="{BB962C8B-B14F-4D97-AF65-F5344CB8AC3E}">
        <p14:creationId xmlns:p14="http://schemas.microsoft.com/office/powerpoint/2010/main" val="465830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Project within the RLA that helped</a:t>
            </a:r>
            <a:r>
              <a:rPr lang="en-US" baseline="0" dirty="0" smtClean="0"/>
              <a:t> with development-Finished product that happened to fit right in.</a:t>
            </a:r>
            <a:endParaRPr lang="en-US" dirty="0"/>
          </a:p>
        </p:txBody>
      </p:sp>
      <p:sp>
        <p:nvSpPr>
          <p:cNvPr id="4" name="Slide Number Placeholder 3"/>
          <p:cNvSpPr>
            <a:spLocks noGrp="1"/>
          </p:cNvSpPr>
          <p:nvPr>
            <p:ph type="sldNum" sz="quarter" idx="10"/>
          </p:nvPr>
        </p:nvSpPr>
        <p:spPr/>
        <p:txBody>
          <a:bodyPr/>
          <a:lstStyle/>
          <a:p>
            <a:fld id="{E13EACFA-58E7-42BE-AB2D-1A86C0B1FFAF}" type="slidenum">
              <a:rPr lang="en-US" smtClean="0"/>
              <a:pPr/>
              <a:t>18</a:t>
            </a:fld>
            <a:endParaRPr lang="en-US" dirty="0"/>
          </a:p>
        </p:txBody>
      </p:sp>
    </p:spTree>
    <p:extLst>
      <p:ext uri="{BB962C8B-B14F-4D97-AF65-F5344CB8AC3E}">
        <p14:creationId xmlns:p14="http://schemas.microsoft.com/office/powerpoint/2010/main" val="30795265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Focused</a:t>
            </a:r>
            <a:r>
              <a:rPr lang="en-US" baseline="0" dirty="0" smtClean="0"/>
              <a:t> in the 40 to 60 year old plantations. </a:t>
            </a:r>
          </a:p>
          <a:p>
            <a:pPr marL="171450" indent="-171450">
              <a:buFont typeface="Arial" panose="020B0604020202020204" pitchFamily="34" charset="0"/>
              <a:buChar char="•"/>
            </a:pPr>
            <a:r>
              <a:rPr lang="en-US" baseline="0" dirty="0" smtClean="0"/>
              <a:t>Thinnings with gaps and riparian reserves. </a:t>
            </a:r>
          </a:p>
          <a:p>
            <a:pPr marL="171450" indent="-171450">
              <a:buFont typeface="Arial" panose="020B0604020202020204" pitchFamily="34" charset="0"/>
              <a:buChar char="•"/>
            </a:pPr>
            <a:r>
              <a:rPr lang="en-US" dirty="0" smtClean="0"/>
              <a:t>Variable density thinning would include skips and gaps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latin typeface="Times New Roman" panose="02020603050405020304" pitchFamily="18" charset="0"/>
                <a:ea typeface="Calibri" panose="020F0502020204030204" pitchFamily="34" charset="0"/>
              </a:rPr>
              <a:t>accelerating the development of late seral patch connectivity by thinning in 500 acres of younger managed stands and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latin typeface="Times New Roman" panose="02020603050405020304" pitchFamily="18" charset="0"/>
                <a:ea typeface="Calibri" panose="020F0502020204030204" pitchFamily="34" charset="0"/>
              </a:rPr>
              <a:t>creating more complex early seral habitat by regeneration harvesting in 500 acres of younger managed stands.</a:t>
            </a:r>
            <a:r>
              <a:rPr lang="en-US" dirty="0" smtClean="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Regeneration harvest includes retaining at least 15% unthinned in clumps and scattered trees.</a:t>
            </a:r>
          </a:p>
          <a:p>
            <a:endParaRPr lang="en-US" dirty="0"/>
          </a:p>
        </p:txBody>
      </p:sp>
      <p:sp>
        <p:nvSpPr>
          <p:cNvPr id="4" name="Slide Number Placeholder 3"/>
          <p:cNvSpPr>
            <a:spLocks noGrp="1"/>
          </p:cNvSpPr>
          <p:nvPr>
            <p:ph type="sldNum" sz="quarter" idx="10"/>
          </p:nvPr>
        </p:nvSpPr>
        <p:spPr/>
        <p:txBody>
          <a:bodyPr/>
          <a:lstStyle/>
          <a:p>
            <a:fld id="{E13EACFA-58E7-42BE-AB2D-1A86C0B1FFAF}" type="slidenum">
              <a:rPr lang="en-US" smtClean="0"/>
              <a:pPr/>
              <a:t>19</a:t>
            </a:fld>
            <a:endParaRPr lang="en-US" dirty="0"/>
          </a:p>
        </p:txBody>
      </p:sp>
    </p:spTree>
    <p:extLst>
      <p:ext uri="{BB962C8B-B14F-4D97-AF65-F5344CB8AC3E}">
        <p14:creationId xmlns:p14="http://schemas.microsoft.com/office/powerpoint/2010/main" val="6017522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Part of the pattern</a:t>
            </a:r>
            <a:r>
              <a:rPr lang="en-US" baseline="0" dirty="0" smtClean="0"/>
              <a:t> is Meadow restoration and enhancement</a:t>
            </a:r>
          </a:p>
          <a:p>
            <a:pPr marL="171450" indent="-171450">
              <a:buFont typeface="Arial" panose="020B0604020202020204" pitchFamily="34" charset="0"/>
              <a:buChar char="•"/>
            </a:pPr>
            <a:r>
              <a:rPr lang="en-US" baseline="0" dirty="0" smtClean="0"/>
              <a:t>Oak Savannah restoration and improvement</a:t>
            </a:r>
            <a:endParaRPr lang="en-US" dirty="0"/>
          </a:p>
        </p:txBody>
      </p:sp>
      <p:sp>
        <p:nvSpPr>
          <p:cNvPr id="4" name="Slide Number Placeholder 3"/>
          <p:cNvSpPr>
            <a:spLocks noGrp="1"/>
          </p:cNvSpPr>
          <p:nvPr>
            <p:ph type="sldNum" sz="quarter" idx="10"/>
          </p:nvPr>
        </p:nvSpPr>
        <p:spPr/>
        <p:txBody>
          <a:bodyPr/>
          <a:lstStyle/>
          <a:p>
            <a:fld id="{E13EACFA-58E7-42BE-AB2D-1A86C0B1FFAF}" type="slidenum">
              <a:rPr lang="en-US" smtClean="0"/>
              <a:pPr/>
              <a:t>20</a:t>
            </a:fld>
            <a:endParaRPr lang="en-US" dirty="0"/>
          </a:p>
        </p:txBody>
      </p:sp>
    </p:spTree>
    <p:extLst>
      <p:ext uri="{BB962C8B-B14F-4D97-AF65-F5344CB8AC3E}">
        <p14:creationId xmlns:p14="http://schemas.microsoft.com/office/powerpoint/2010/main" val="3100568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Finished zero stage floodplain</a:t>
            </a:r>
            <a:r>
              <a:rPr lang="en-US" baseline="0" dirty="0" smtClean="0"/>
              <a:t> project that fits in with the RLA and is also within the RLA area. There are proposals for another ~700acres in the YRR project that are similar.</a:t>
            </a:r>
          </a:p>
          <a:p>
            <a:r>
              <a:rPr lang="en-US" baseline="0" dirty="0" smtClean="0"/>
              <a:t>Read the rr stuff in the slide.</a:t>
            </a:r>
            <a:endParaRPr lang="en-US" dirty="0"/>
          </a:p>
        </p:txBody>
      </p:sp>
      <p:sp>
        <p:nvSpPr>
          <p:cNvPr id="4" name="Slide Number Placeholder 3"/>
          <p:cNvSpPr>
            <a:spLocks noGrp="1"/>
          </p:cNvSpPr>
          <p:nvPr>
            <p:ph type="sldNum" sz="quarter" idx="10"/>
          </p:nvPr>
        </p:nvSpPr>
        <p:spPr/>
        <p:txBody>
          <a:bodyPr/>
          <a:lstStyle/>
          <a:p>
            <a:fld id="{E13EACFA-58E7-42BE-AB2D-1A86C0B1FFAF}" type="slidenum">
              <a:rPr lang="en-US" smtClean="0"/>
              <a:pPr/>
              <a:t>21</a:t>
            </a:fld>
            <a:endParaRPr lang="en-US" dirty="0"/>
          </a:p>
        </p:txBody>
      </p:sp>
    </p:spTree>
    <p:extLst>
      <p:ext uri="{BB962C8B-B14F-4D97-AF65-F5344CB8AC3E}">
        <p14:creationId xmlns:p14="http://schemas.microsoft.com/office/powerpoint/2010/main" val="17329163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Understory, and roadside fuel breaks.</a:t>
            </a:r>
          </a:p>
          <a:p>
            <a:r>
              <a:rPr lang="en-US" dirty="0" smtClean="0"/>
              <a:t>Help with resiliency and safety</a:t>
            </a:r>
            <a:r>
              <a:rPr lang="en-US" baseline="0" dirty="0" smtClean="0"/>
              <a:t> for the future.</a:t>
            </a:r>
            <a:endParaRPr lang="en-US" dirty="0"/>
          </a:p>
        </p:txBody>
      </p:sp>
      <p:sp>
        <p:nvSpPr>
          <p:cNvPr id="4" name="Slide Number Placeholder 3"/>
          <p:cNvSpPr>
            <a:spLocks noGrp="1"/>
          </p:cNvSpPr>
          <p:nvPr>
            <p:ph type="sldNum" sz="quarter" idx="10"/>
          </p:nvPr>
        </p:nvSpPr>
        <p:spPr/>
        <p:txBody>
          <a:bodyPr/>
          <a:lstStyle/>
          <a:p>
            <a:fld id="{E13EACFA-58E7-42BE-AB2D-1A86C0B1FFAF}" type="slidenum">
              <a:rPr lang="en-US" smtClean="0"/>
              <a:pPr/>
              <a:t>22</a:t>
            </a:fld>
            <a:endParaRPr lang="en-US" dirty="0"/>
          </a:p>
        </p:txBody>
      </p:sp>
    </p:spTree>
    <p:extLst>
      <p:ext uri="{BB962C8B-B14F-4D97-AF65-F5344CB8AC3E}">
        <p14:creationId xmlns:p14="http://schemas.microsoft.com/office/powerpoint/2010/main" val="21187508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92E102E-DE8D-4B29-9917-8BF7588ABA26}" type="datetimeFigureOut">
              <a:rPr lang="en-US" smtClean="0"/>
              <a:pPr/>
              <a:t>11/27/2019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1EFFF3-A474-4DBB-A8A3-A2F89B171A58}" type="slidenum">
              <a:rPr lang="en-US" smtClean="0"/>
              <a:pPr/>
              <a:t>‹#›</a:t>
            </a:fld>
            <a:endParaRPr lang="en-US" dirty="0"/>
          </a:p>
        </p:txBody>
      </p:sp>
    </p:spTree>
    <p:extLst>
      <p:ext uri="{BB962C8B-B14F-4D97-AF65-F5344CB8AC3E}">
        <p14:creationId xmlns:p14="http://schemas.microsoft.com/office/powerpoint/2010/main" val="3274831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2E102E-DE8D-4B29-9917-8BF7588ABA26}" type="datetimeFigureOut">
              <a:rPr lang="en-US" smtClean="0"/>
              <a:pPr/>
              <a:t>11/27/2019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1EFFF3-A474-4DBB-A8A3-A2F89B171A58}" type="slidenum">
              <a:rPr lang="en-US" smtClean="0"/>
              <a:pPr/>
              <a:t>‹#›</a:t>
            </a:fld>
            <a:endParaRPr lang="en-US" dirty="0"/>
          </a:p>
        </p:txBody>
      </p:sp>
    </p:spTree>
    <p:extLst>
      <p:ext uri="{BB962C8B-B14F-4D97-AF65-F5344CB8AC3E}">
        <p14:creationId xmlns:p14="http://schemas.microsoft.com/office/powerpoint/2010/main" val="21091009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2E102E-DE8D-4B29-9917-8BF7588ABA26}" type="datetimeFigureOut">
              <a:rPr lang="en-US" smtClean="0"/>
              <a:pPr/>
              <a:t>11/27/2019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1EFFF3-A474-4DBB-A8A3-A2F89B171A58}" type="slidenum">
              <a:rPr lang="en-US" smtClean="0"/>
              <a:pPr/>
              <a:t>‹#›</a:t>
            </a:fld>
            <a:endParaRPr lang="en-US" dirty="0"/>
          </a:p>
        </p:txBody>
      </p:sp>
    </p:spTree>
    <p:extLst>
      <p:ext uri="{BB962C8B-B14F-4D97-AF65-F5344CB8AC3E}">
        <p14:creationId xmlns:p14="http://schemas.microsoft.com/office/powerpoint/2010/main" val="2174402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2E102E-DE8D-4B29-9917-8BF7588ABA26}" type="datetimeFigureOut">
              <a:rPr lang="en-US" smtClean="0"/>
              <a:pPr/>
              <a:t>11/27/2019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1EFFF3-A474-4DBB-A8A3-A2F89B171A58}" type="slidenum">
              <a:rPr lang="en-US" smtClean="0"/>
              <a:pPr/>
              <a:t>‹#›</a:t>
            </a:fld>
            <a:endParaRPr lang="en-US" dirty="0"/>
          </a:p>
        </p:txBody>
      </p:sp>
    </p:spTree>
    <p:extLst>
      <p:ext uri="{BB962C8B-B14F-4D97-AF65-F5344CB8AC3E}">
        <p14:creationId xmlns:p14="http://schemas.microsoft.com/office/powerpoint/2010/main" val="285714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2E102E-DE8D-4B29-9917-8BF7588ABA26}" type="datetimeFigureOut">
              <a:rPr lang="en-US" smtClean="0"/>
              <a:pPr/>
              <a:t>11/27/2019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1EFFF3-A474-4DBB-A8A3-A2F89B171A58}" type="slidenum">
              <a:rPr lang="en-US" smtClean="0"/>
              <a:pPr/>
              <a:t>‹#›</a:t>
            </a:fld>
            <a:endParaRPr lang="en-US" dirty="0"/>
          </a:p>
        </p:txBody>
      </p:sp>
    </p:spTree>
    <p:extLst>
      <p:ext uri="{BB962C8B-B14F-4D97-AF65-F5344CB8AC3E}">
        <p14:creationId xmlns:p14="http://schemas.microsoft.com/office/powerpoint/2010/main" val="922982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92E102E-DE8D-4B29-9917-8BF7588ABA26}" type="datetimeFigureOut">
              <a:rPr lang="en-US" smtClean="0"/>
              <a:pPr/>
              <a:t>11/27/2019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41EFFF3-A474-4DBB-A8A3-A2F89B171A58}" type="slidenum">
              <a:rPr lang="en-US" smtClean="0"/>
              <a:pPr/>
              <a:t>‹#›</a:t>
            </a:fld>
            <a:endParaRPr lang="en-US" dirty="0"/>
          </a:p>
        </p:txBody>
      </p:sp>
    </p:spTree>
    <p:extLst>
      <p:ext uri="{BB962C8B-B14F-4D97-AF65-F5344CB8AC3E}">
        <p14:creationId xmlns:p14="http://schemas.microsoft.com/office/powerpoint/2010/main" val="3798794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92E102E-DE8D-4B29-9917-8BF7588ABA26}" type="datetimeFigureOut">
              <a:rPr lang="en-US" smtClean="0"/>
              <a:pPr/>
              <a:t>11/27/2019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41EFFF3-A474-4DBB-A8A3-A2F89B171A58}" type="slidenum">
              <a:rPr lang="en-US" smtClean="0"/>
              <a:pPr/>
              <a:t>‹#›</a:t>
            </a:fld>
            <a:endParaRPr lang="en-US" dirty="0"/>
          </a:p>
        </p:txBody>
      </p:sp>
    </p:spTree>
    <p:extLst>
      <p:ext uri="{BB962C8B-B14F-4D97-AF65-F5344CB8AC3E}">
        <p14:creationId xmlns:p14="http://schemas.microsoft.com/office/powerpoint/2010/main" val="3967773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92E102E-DE8D-4B29-9917-8BF7588ABA26}" type="datetimeFigureOut">
              <a:rPr lang="en-US" smtClean="0"/>
              <a:pPr/>
              <a:t>11/27/2019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41EFFF3-A474-4DBB-A8A3-A2F89B171A58}" type="slidenum">
              <a:rPr lang="en-US" smtClean="0"/>
              <a:pPr/>
              <a:t>‹#›</a:t>
            </a:fld>
            <a:endParaRPr lang="en-US" dirty="0"/>
          </a:p>
        </p:txBody>
      </p:sp>
    </p:spTree>
    <p:extLst>
      <p:ext uri="{BB962C8B-B14F-4D97-AF65-F5344CB8AC3E}">
        <p14:creationId xmlns:p14="http://schemas.microsoft.com/office/powerpoint/2010/main" val="13070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2E102E-DE8D-4B29-9917-8BF7588ABA26}" type="datetimeFigureOut">
              <a:rPr lang="en-US" smtClean="0"/>
              <a:pPr/>
              <a:t>11/27/2019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41EFFF3-A474-4DBB-A8A3-A2F89B171A58}" type="slidenum">
              <a:rPr lang="en-US" smtClean="0"/>
              <a:pPr/>
              <a:t>‹#›</a:t>
            </a:fld>
            <a:endParaRPr lang="en-US" dirty="0"/>
          </a:p>
        </p:txBody>
      </p:sp>
    </p:spTree>
    <p:extLst>
      <p:ext uri="{BB962C8B-B14F-4D97-AF65-F5344CB8AC3E}">
        <p14:creationId xmlns:p14="http://schemas.microsoft.com/office/powerpoint/2010/main" val="4852089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2E102E-DE8D-4B29-9917-8BF7588ABA26}" type="datetimeFigureOut">
              <a:rPr lang="en-US" smtClean="0"/>
              <a:pPr/>
              <a:t>11/27/2019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41EFFF3-A474-4DBB-A8A3-A2F89B171A58}" type="slidenum">
              <a:rPr lang="en-US" smtClean="0"/>
              <a:pPr/>
              <a:t>‹#›</a:t>
            </a:fld>
            <a:endParaRPr lang="en-US" dirty="0"/>
          </a:p>
        </p:txBody>
      </p:sp>
    </p:spTree>
    <p:extLst>
      <p:ext uri="{BB962C8B-B14F-4D97-AF65-F5344CB8AC3E}">
        <p14:creationId xmlns:p14="http://schemas.microsoft.com/office/powerpoint/2010/main" val="1895307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2E102E-DE8D-4B29-9917-8BF7588ABA26}" type="datetimeFigureOut">
              <a:rPr lang="en-US" smtClean="0"/>
              <a:pPr/>
              <a:t>11/27/2019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41EFFF3-A474-4DBB-A8A3-A2F89B171A58}" type="slidenum">
              <a:rPr lang="en-US" smtClean="0"/>
              <a:pPr/>
              <a:t>‹#›</a:t>
            </a:fld>
            <a:endParaRPr lang="en-US" dirty="0"/>
          </a:p>
        </p:txBody>
      </p:sp>
    </p:spTree>
    <p:extLst>
      <p:ext uri="{BB962C8B-B14F-4D97-AF65-F5344CB8AC3E}">
        <p14:creationId xmlns:p14="http://schemas.microsoft.com/office/powerpoint/2010/main" val="1743817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2E102E-DE8D-4B29-9917-8BF7588ABA26}" type="datetimeFigureOut">
              <a:rPr lang="en-US" smtClean="0"/>
              <a:pPr/>
              <a:t>11/27/2019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1EFFF3-A474-4DBB-A8A3-A2F89B171A58}" type="slidenum">
              <a:rPr lang="en-US" smtClean="0"/>
              <a:pPr/>
              <a:t>‹#›</a:t>
            </a:fld>
            <a:endParaRPr lang="en-US" dirty="0"/>
          </a:p>
        </p:txBody>
      </p:sp>
    </p:spTree>
    <p:extLst>
      <p:ext uri="{BB962C8B-B14F-4D97-AF65-F5344CB8AC3E}">
        <p14:creationId xmlns:p14="http://schemas.microsoft.com/office/powerpoint/2010/main" val="24771707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gif"/><Relationship Id="rId7" Type="http://schemas.openxmlformats.org/officeDocument/2006/relationships/image" Target="../media/image54.gif"/><Relationship Id="rId2" Type="http://schemas.openxmlformats.org/officeDocument/2006/relationships/image" Target="../media/image49.gif"/><Relationship Id="rId1" Type="http://schemas.openxmlformats.org/officeDocument/2006/relationships/slideLayout" Target="../slideLayouts/slideLayout6.xml"/><Relationship Id="rId6" Type="http://schemas.openxmlformats.org/officeDocument/2006/relationships/image" Target="../media/image53.gif"/><Relationship Id="rId5" Type="http://schemas.openxmlformats.org/officeDocument/2006/relationships/image" Target="../media/image52.gif"/><Relationship Id="rId4" Type="http://schemas.openxmlformats.org/officeDocument/2006/relationships/image" Target="../media/image51.gif"/></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6.png"/><Relationship Id="rId1" Type="http://schemas.openxmlformats.org/officeDocument/2006/relationships/slideLayout" Target="../slideLayouts/slideLayout6.xml"/><Relationship Id="rId5" Type="http://schemas.microsoft.com/office/2007/relationships/hdphoto" Target="../media/hdphoto4.wdp"/><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62.png"/><Relationship Id="rId4" Type="http://schemas.openxmlformats.org/officeDocument/2006/relationships/image" Target="../media/image61.jpeg"/></Relationships>
</file>

<file path=ppt/slides/_rels/slide1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64.jpeg"/></Relationships>
</file>

<file path=ppt/slides/_rels/slide1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66.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6.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68.jpeg"/></Relationships>
</file>

<file path=ppt/slides/_rels/slide2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70.jpeg"/></Relationships>
</file>

<file path=ppt/slides/_rels/slide2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73.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74.emf"/><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package" Target="../embeddings/Microsoft_Word_Document1.docx"/><Relationship Id="rId5" Type="http://schemas.openxmlformats.org/officeDocument/2006/relationships/oleObject" Target="../embeddings/oleObject1.bin"/><Relationship Id="rId4" Type="http://schemas.openxmlformats.org/officeDocument/2006/relationships/image" Target="../media/image7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83.tiff"/><Relationship Id="rId3" Type="http://schemas.openxmlformats.org/officeDocument/2006/relationships/image" Target="../media/image78.jpeg"/><Relationship Id="rId7" Type="http://schemas.openxmlformats.org/officeDocument/2006/relationships/image" Target="../media/image82.tiff"/><Relationship Id="rId2" Type="http://schemas.openxmlformats.org/officeDocument/2006/relationships/image" Target="../media/image77.jpeg"/><Relationship Id="rId1" Type="http://schemas.openxmlformats.org/officeDocument/2006/relationships/slideLayout" Target="../slideLayouts/slideLayout6.xml"/><Relationship Id="rId6" Type="http://schemas.openxmlformats.org/officeDocument/2006/relationships/image" Target="../media/image81.png"/><Relationship Id="rId5" Type="http://schemas.openxmlformats.org/officeDocument/2006/relationships/image" Target="../media/image80.jpeg"/><Relationship Id="rId4" Type="http://schemas.openxmlformats.org/officeDocument/2006/relationships/image" Target="../media/image79.jpeg"/></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gif"/><Relationship Id="rId1" Type="http://schemas.openxmlformats.org/officeDocument/2006/relationships/slideLayout" Target="../slideLayouts/slideLayout6.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hyperlink" Target="https://www.google.com/url?sa=i&amp;rct=j&amp;q=&amp;esrc=s&amp;source=images&amp;cd=&amp;ved=2ahUKEwjq9In_ic_lAhUp1VkKHXywCJkQjRx6BAgBEAQ&amp;url=https://www.fs.fed.us/pnw/pubs/pnw_gtr897.pdf&amp;psig=AOvVaw2RVKtXXPEBSC9SesW2IL23&amp;ust=1572906089600913" TargetMode="External"/><Relationship Id="rId3" Type="http://schemas.openxmlformats.org/officeDocument/2006/relationships/image" Target="../media/image23.emf"/><Relationship Id="rId7" Type="http://schemas.openxmlformats.org/officeDocument/2006/relationships/image" Target="../media/image26.jpeg"/><Relationship Id="rId12" Type="http://schemas.openxmlformats.org/officeDocument/2006/relationships/image" Target="../media/image31.png"/><Relationship Id="rId2" Type="http://schemas.openxmlformats.org/officeDocument/2006/relationships/image" Target="../media/image22.emf"/><Relationship Id="rId1" Type="http://schemas.openxmlformats.org/officeDocument/2006/relationships/slideLayout" Target="../slideLayouts/slideLayout7.xml"/><Relationship Id="rId6" Type="http://schemas.openxmlformats.org/officeDocument/2006/relationships/image" Target="../media/image25.jpeg"/><Relationship Id="rId11" Type="http://schemas.openxmlformats.org/officeDocument/2006/relationships/image" Target="../media/image30.jpeg"/><Relationship Id="rId5" Type="http://schemas.openxmlformats.org/officeDocument/2006/relationships/hyperlink" Target="https://www.americanforests.org/big-trees/pacific-silver-fir-abies-amabilis-3/" TargetMode="External"/><Relationship Id="rId10" Type="http://schemas.openxmlformats.org/officeDocument/2006/relationships/image" Target="../media/image29.jpeg"/><Relationship Id="rId4" Type="http://schemas.openxmlformats.org/officeDocument/2006/relationships/image" Target="../media/image24.jpeg"/><Relationship Id="rId9" Type="http://schemas.openxmlformats.org/officeDocument/2006/relationships/image" Target="../media/image28.jpeg"/><Relationship Id="rId14" Type="http://schemas.openxmlformats.org/officeDocument/2006/relationships/image" Target="../media/image32.jpe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hyperlink" Target="https://www.americanforests.org/big-trees/pacific-silver-fir-abies-amabilis-3/"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1.jpeg"/><Relationship Id="rId5" Type="http://schemas.microsoft.com/office/2007/relationships/hdphoto" Target="../media/hdphoto1.wdp"/><Relationship Id="rId4" Type="http://schemas.openxmlformats.org/officeDocument/2006/relationships/image" Target="../media/image4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8965" y="0"/>
            <a:ext cx="12192000" cy="6858000"/>
          </a:xfrm>
          <a:prstGeom prst="rect">
            <a:avLst/>
          </a:prstGeom>
          <a:noFill/>
        </p:spPr>
      </p:pic>
      <p:sp>
        <p:nvSpPr>
          <p:cNvPr id="2" name="Title 1"/>
          <p:cNvSpPr>
            <a:spLocks noGrp="1"/>
          </p:cNvSpPr>
          <p:nvPr>
            <p:ph type="ctrTitle"/>
          </p:nvPr>
        </p:nvSpPr>
        <p:spPr/>
        <p:txBody>
          <a:bodyPr/>
          <a:lstStyle/>
          <a:p>
            <a:r>
              <a:rPr lang="en-US" b="1" dirty="0" smtClean="0">
                <a:ln w="22225">
                  <a:solidFill>
                    <a:schemeClr val="accent2"/>
                  </a:solidFill>
                  <a:prstDash val="solid"/>
                </a:ln>
                <a:solidFill>
                  <a:schemeClr val="accent2">
                    <a:lumMod val="40000"/>
                    <a:lumOff val="60000"/>
                  </a:schemeClr>
                </a:solidFill>
              </a:rPr>
              <a:t>Rigdon Landscape Analysis and Design </a:t>
            </a:r>
            <a:endParaRPr lang="en-US" b="1" dirty="0">
              <a:ln w="22225">
                <a:solidFill>
                  <a:schemeClr val="accent2"/>
                </a:solidFill>
                <a:prstDash val="solid"/>
              </a:ln>
              <a:solidFill>
                <a:schemeClr val="accent2">
                  <a:lumMod val="40000"/>
                  <a:lumOff val="60000"/>
                </a:schemeClr>
              </a:solidFill>
            </a:endParaRPr>
          </a:p>
        </p:txBody>
      </p:sp>
      <p:sp>
        <p:nvSpPr>
          <p:cNvPr id="3" name="Subtitle 2"/>
          <p:cNvSpPr>
            <a:spLocks noGrp="1"/>
          </p:cNvSpPr>
          <p:nvPr>
            <p:ph type="subTitle" idx="1"/>
          </p:nvPr>
        </p:nvSpPr>
        <p:spPr>
          <a:xfrm>
            <a:off x="1524000" y="3602038"/>
            <a:ext cx="9144000" cy="2395350"/>
          </a:xfrm>
        </p:spPr>
        <p:txBody>
          <a:bodyPr>
            <a:normAutofit fontScale="85000" lnSpcReduction="20000"/>
          </a:bodyPr>
          <a:lstStyle/>
          <a:p>
            <a:r>
              <a:rPr lang="en-US" sz="4100" dirty="0" smtClean="0">
                <a:solidFill>
                  <a:srgbClr val="FFFF00"/>
                </a:solidFill>
              </a:rPr>
              <a:t> </a:t>
            </a:r>
            <a:r>
              <a:rPr lang="en-US" sz="4100" b="1" dirty="0" smtClean="0">
                <a:solidFill>
                  <a:srgbClr val="FFFF00"/>
                </a:solidFill>
              </a:rPr>
              <a:t>A Collaborative Approach to Planning and Project Implementation </a:t>
            </a:r>
          </a:p>
          <a:p>
            <a:r>
              <a:rPr lang="en-US" dirty="0" smtClean="0">
                <a:solidFill>
                  <a:srgbClr val="FFFF00"/>
                </a:solidFill>
              </a:rPr>
              <a:t>Jane Kertis</a:t>
            </a:r>
          </a:p>
          <a:p>
            <a:r>
              <a:rPr lang="en-US" dirty="0" smtClean="0">
                <a:solidFill>
                  <a:srgbClr val="FFFF00"/>
                </a:solidFill>
              </a:rPr>
              <a:t>Ecologist, NW Oregon Ecology Program</a:t>
            </a:r>
          </a:p>
          <a:p>
            <a:r>
              <a:rPr lang="en-US" dirty="0" smtClean="0">
                <a:solidFill>
                  <a:srgbClr val="FFFF00"/>
                </a:solidFill>
              </a:rPr>
              <a:t>Allen Hambrick</a:t>
            </a:r>
          </a:p>
          <a:p>
            <a:r>
              <a:rPr lang="en-US" dirty="0" smtClean="0">
                <a:solidFill>
                  <a:srgbClr val="FFFF00"/>
                </a:solidFill>
              </a:rPr>
              <a:t>Planner, Willamette National Forest  </a:t>
            </a:r>
          </a:p>
        </p:txBody>
      </p:sp>
    </p:spTree>
    <p:extLst>
      <p:ext uri="{BB962C8B-B14F-4D97-AF65-F5344CB8AC3E}">
        <p14:creationId xmlns:p14="http://schemas.microsoft.com/office/powerpoint/2010/main" val="28165945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09198" y="221076"/>
            <a:ext cx="6227923" cy="584775"/>
          </a:xfrm>
          <a:prstGeom prst="rect">
            <a:avLst/>
          </a:prstGeom>
        </p:spPr>
        <p:txBody>
          <a:bodyPr wrap="none">
            <a:spAutoFit/>
          </a:bodyPr>
          <a:lstStyle/>
          <a:p>
            <a:r>
              <a:rPr lang="en-US" sz="3200" b="1" dirty="0"/>
              <a:t>Vegetation: </a:t>
            </a:r>
            <a:r>
              <a:rPr lang="en-US" sz="3200" b="1" dirty="0" smtClean="0"/>
              <a:t>Changing Driving </a:t>
            </a:r>
            <a:r>
              <a:rPr lang="en-US" sz="3200" b="1" dirty="0"/>
              <a:t>forces</a:t>
            </a:r>
          </a:p>
        </p:txBody>
      </p:sp>
      <p:sp>
        <p:nvSpPr>
          <p:cNvPr id="3" name="Rectangle 2"/>
          <p:cNvSpPr/>
          <p:nvPr/>
        </p:nvSpPr>
        <p:spPr>
          <a:xfrm>
            <a:off x="5994947" y="977301"/>
            <a:ext cx="4870277" cy="2154436"/>
          </a:xfrm>
          <a:prstGeom prst="rect">
            <a:avLst/>
          </a:prstGeom>
        </p:spPr>
        <p:txBody>
          <a:bodyPr wrap="square">
            <a:spAutoFit/>
          </a:bodyPr>
          <a:lstStyle/>
          <a:p>
            <a:r>
              <a:rPr lang="en-US" sz="2800" dirty="0" smtClean="0"/>
              <a:t>Fire :</a:t>
            </a:r>
          </a:p>
          <a:p>
            <a:pPr marL="342900" indent="-342900">
              <a:buFont typeface="Wingdings" panose="05000000000000000000" pitchFamily="2" charset="2"/>
              <a:buChar char="v"/>
            </a:pPr>
            <a:r>
              <a:rPr lang="en-US" sz="2000" dirty="0" smtClean="0"/>
              <a:t>Removal of Indigenous People </a:t>
            </a:r>
          </a:p>
          <a:p>
            <a:pPr marL="342900" indent="-342900">
              <a:buFont typeface="Wingdings" panose="05000000000000000000" pitchFamily="2" charset="2"/>
              <a:buChar char="v"/>
            </a:pPr>
            <a:r>
              <a:rPr lang="en-US" sz="2000" dirty="0" smtClean="0"/>
              <a:t>Suppression</a:t>
            </a:r>
          </a:p>
          <a:p>
            <a:endParaRPr lang="en-US" sz="2000" dirty="0" smtClean="0"/>
          </a:p>
          <a:p>
            <a:r>
              <a:rPr lang="en-US" sz="2800" dirty="0" smtClean="0"/>
              <a:t>Timber Management</a:t>
            </a:r>
            <a:endParaRPr lang="en-US" sz="2800" dirty="0"/>
          </a:p>
          <a:p>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784" t="-555" r="393" b="5694"/>
          <a:stretch/>
        </p:blipFill>
        <p:spPr>
          <a:xfrm>
            <a:off x="150520" y="207540"/>
            <a:ext cx="5067300" cy="6505575"/>
          </a:xfrm>
          <a:prstGeom prst="rect">
            <a:avLst/>
          </a:prstGeom>
        </p:spPr>
      </p:pic>
      <p:pic>
        <p:nvPicPr>
          <p:cNvPr id="9" name="Picture 2" descr="C:\Users\kmmeyer\Desktop\BAER_DECEPTION COMPLEX 2014\Photos\Fisheries\P9200019.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t="17111" r="7018" b="18222"/>
          <a:stretch/>
        </p:blipFill>
        <p:spPr bwMode="auto">
          <a:xfrm>
            <a:off x="5709198" y="2806679"/>
            <a:ext cx="5575626" cy="21812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18730" t="9681" r="4141" b="7577"/>
          <a:stretch/>
        </p:blipFill>
        <p:spPr>
          <a:xfrm>
            <a:off x="8398495" y="4582245"/>
            <a:ext cx="3881651" cy="2264696"/>
          </a:xfrm>
          <a:prstGeom prst="rect">
            <a:avLst/>
          </a:prstGeom>
          <a:effectLst>
            <a:softEdge rad="127000"/>
          </a:effectLst>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l="4298" t="5303" r="2676" b="6440"/>
          <a:stretch/>
        </p:blipFill>
        <p:spPr>
          <a:xfrm>
            <a:off x="5148309" y="4955063"/>
            <a:ext cx="3250186" cy="1810104"/>
          </a:xfrm>
          <a:prstGeom prst="rect">
            <a:avLst/>
          </a:prstGeom>
          <a:effectLst>
            <a:softEdge rad="127000"/>
          </a:effectLst>
        </p:spPr>
      </p:pic>
    </p:spTree>
    <p:extLst>
      <p:ext uri="{BB962C8B-B14F-4D97-AF65-F5344CB8AC3E}">
        <p14:creationId xmlns:p14="http://schemas.microsoft.com/office/powerpoint/2010/main" val="42658746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62701" y="66675"/>
            <a:ext cx="5667374" cy="6791325"/>
          </a:xfrm>
          <a:prstGeom prst="rect">
            <a:avLst/>
          </a:prstGeom>
          <a:noFill/>
        </p:spPr>
      </p:pic>
      <p:sp>
        <p:nvSpPr>
          <p:cNvPr id="3" name="TextBox 2"/>
          <p:cNvSpPr txBox="1"/>
          <p:nvPr/>
        </p:nvSpPr>
        <p:spPr>
          <a:xfrm>
            <a:off x="7877175" y="247650"/>
            <a:ext cx="2800350" cy="369332"/>
          </a:xfrm>
          <a:prstGeom prst="rect">
            <a:avLst/>
          </a:prstGeom>
          <a:solidFill>
            <a:schemeClr val="bg1"/>
          </a:solidFill>
        </p:spPr>
        <p:txBody>
          <a:bodyPr wrap="square" rtlCol="0">
            <a:spAutoFit/>
          </a:bodyPr>
          <a:lstStyle/>
          <a:p>
            <a:r>
              <a:rPr lang="en-US" dirty="0" smtClean="0"/>
              <a:t>Current Vegetation </a:t>
            </a:r>
            <a:r>
              <a:rPr lang="en-US" dirty="0"/>
              <a:t>P</a:t>
            </a:r>
            <a:r>
              <a:rPr lang="en-US" dirty="0" smtClean="0"/>
              <a:t>attern</a:t>
            </a:r>
            <a:endParaRPr lang="en-US" dirty="0"/>
          </a:p>
        </p:txBody>
      </p:sp>
      <p:sp>
        <p:nvSpPr>
          <p:cNvPr id="4" name="Rectangle 3"/>
          <p:cNvSpPr/>
          <p:nvPr/>
        </p:nvSpPr>
        <p:spPr>
          <a:xfrm>
            <a:off x="251373" y="361891"/>
            <a:ext cx="5892252" cy="1077218"/>
          </a:xfrm>
          <a:prstGeom prst="rect">
            <a:avLst/>
          </a:prstGeom>
        </p:spPr>
        <p:txBody>
          <a:bodyPr wrap="square">
            <a:spAutoFit/>
          </a:bodyPr>
          <a:lstStyle/>
          <a:p>
            <a:r>
              <a:rPr lang="en-US" sz="3200" b="1" dirty="0"/>
              <a:t>Vegetation: </a:t>
            </a:r>
            <a:r>
              <a:rPr lang="en-US" sz="3200" b="1" dirty="0" smtClean="0"/>
              <a:t>Changing Pattern and Functions</a:t>
            </a:r>
            <a:endParaRPr lang="en-US" sz="3200" b="1" dirty="0"/>
          </a:p>
        </p:txBody>
      </p:sp>
      <p:sp>
        <p:nvSpPr>
          <p:cNvPr id="5" name="TextBox 4"/>
          <p:cNvSpPr txBox="1"/>
          <p:nvPr/>
        </p:nvSpPr>
        <p:spPr>
          <a:xfrm>
            <a:off x="885825" y="1771650"/>
            <a:ext cx="4572000" cy="1938992"/>
          </a:xfrm>
          <a:prstGeom prst="rect">
            <a:avLst/>
          </a:prstGeom>
          <a:noFill/>
        </p:spPr>
        <p:txBody>
          <a:bodyPr wrap="square" rtlCol="0">
            <a:spAutoFit/>
          </a:bodyPr>
          <a:lstStyle/>
          <a:p>
            <a:pPr marL="285750" indent="-285750">
              <a:buFont typeface="Wingdings" panose="05000000000000000000" pitchFamily="2" charset="2"/>
              <a:buChar char="v"/>
            </a:pPr>
            <a:r>
              <a:rPr lang="en-US" sz="2400" b="1" dirty="0" smtClean="0"/>
              <a:t>Mixed conifer</a:t>
            </a:r>
            <a:r>
              <a:rPr lang="en-US" sz="2400" dirty="0" smtClean="0"/>
              <a:t>: closed canopy forest fabric, unhealthy ponderosa, sugar pine</a:t>
            </a:r>
          </a:p>
          <a:p>
            <a:pPr marL="285750" indent="-285750">
              <a:buFont typeface="Wingdings" panose="05000000000000000000" pitchFamily="2" charset="2"/>
              <a:buChar char="v"/>
            </a:pPr>
            <a:r>
              <a:rPr lang="en-US" sz="2400" b="1" dirty="0" smtClean="0"/>
              <a:t>Moist/cool forests</a:t>
            </a:r>
            <a:r>
              <a:rPr lang="en-US" sz="2400" dirty="0" smtClean="0"/>
              <a:t>:  Seral stage distribution, ownership patterns </a:t>
            </a:r>
            <a:endParaRPr lang="en-US" sz="2400" dirty="0"/>
          </a:p>
        </p:txBody>
      </p:sp>
      <p:pic>
        <p:nvPicPr>
          <p:cNvPr id="6"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65100" y="4257279"/>
            <a:ext cx="2663825" cy="1997868"/>
          </a:xfrm>
          <a:prstGeom prst="rect">
            <a:avLst/>
          </a:prstGeom>
          <a:effectLst>
            <a:softEdge rad="127000"/>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5747" y="4147171"/>
            <a:ext cx="4070599" cy="2297177"/>
          </a:xfrm>
          <a:prstGeom prst="rect">
            <a:avLst/>
          </a:prstGeom>
        </p:spPr>
      </p:pic>
    </p:spTree>
    <p:extLst>
      <p:ext uri="{BB962C8B-B14F-4D97-AF65-F5344CB8AC3E}">
        <p14:creationId xmlns:p14="http://schemas.microsoft.com/office/powerpoint/2010/main" val="10782826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38039" y="1083546"/>
            <a:ext cx="12191999" cy="563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p:cNvCxnSpPr/>
          <p:nvPr/>
        </p:nvCxnSpPr>
        <p:spPr>
          <a:xfrm>
            <a:off x="798161" y="3716987"/>
            <a:ext cx="6761161" cy="1123110"/>
          </a:xfrm>
          <a:prstGeom prst="line">
            <a:avLst/>
          </a:prstGeom>
          <a:ln w="104775">
            <a:gradFill>
              <a:gsLst>
                <a:gs pos="37000">
                  <a:schemeClr val="accent6"/>
                </a:gs>
                <a:gs pos="57153">
                  <a:srgbClr val="FFFF00"/>
                </a:gs>
                <a:gs pos="45000">
                  <a:schemeClr val="accent6"/>
                </a:gs>
                <a:gs pos="72000">
                  <a:srgbClr val="FFFF00"/>
                </a:gs>
                <a:gs pos="51000">
                  <a:schemeClr val="accent6"/>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a:xfrm>
            <a:off x="676335" y="192596"/>
            <a:ext cx="10515600" cy="1325563"/>
          </a:xfrm>
        </p:spPr>
        <p:txBody>
          <a:bodyPr>
            <a:normAutofit/>
          </a:bodyPr>
          <a:lstStyle/>
          <a:p>
            <a:r>
              <a:rPr lang="en-US" b="1" dirty="0" smtClean="0"/>
              <a:t> Relationships : Late Seral </a:t>
            </a:r>
            <a:r>
              <a:rPr lang="en-US" b="1" dirty="0"/>
              <a:t>S</a:t>
            </a:r>
            <a:r>
              <a:rPr lang="en-US" b="1" dirty="0" smtClean="0"/>
              <a:t>tage </a:t>
            </a:r>
            <a:r>
              <a:rPr lang="en-US" b="1" dirty="0"/>
              <a:t>E</a:t>
            </a:r>
            <a:r>
              <a:rPr lang="en-US" b="1" dirty="0" smtClean="0"/>
              <a:t>lement </a:t>
            </a:r>
            <a:r>
              <a:rPr lang="en-US" dirty="0"/>
              <a:t/>
            </a:r>
            <a:br>
              <a:rPr lang="en-US" dirty="0"/>
            </a:br>
            <a:endParaRPr lang="en-US" dirty="0"/>
          </a:p>
        </p:txBody>
      </p:sp>
      <p:sp>
        <p:nvSpPr>
          <p:cNvPr id="4" name="TextBox 3"/>
          <p:cNvSpPr txBox="1"/>
          <p:nvPr/>
        </p:nvSpPr>
        <p:spPr>
          <a:xfrm>
            <a:off x="9871495" y="2906776"/>
            <a:ext cx="2053087" cy="461665"/>
          </a:xfrm>
          <a:prstGeom prst="rect">
            <a:avLst/>
          </a:prstGeom>
          <a:noFill/>
          <a:ln w="57150">
            <a:solidFill>
              <a:schemeClr val="accent5">
                <a:lumMod val="75000"/>
              </a:schemeClr>
            </a:solidFill>
          </a:ln>
        </p:spPr>
        <p:txBody>
          <a:bodyPr wrap="square" rtlCol="0">
            <a:spAutoFit/>
          </a:bodyPr>
          <a:lstStyle/>
          <a:p>
            <a:pPr algn="ctr"/>
            <a:r>
              <a:rPr lang="en-US" sz="2400" dirty="0" smtClean="0"/>
              <a:t>Aquatics</a:t>
            </a:r>
            <a:endParaRPr lang="en-US" sz="2400" dirty="0"/>
          </a:p>
        </p:txBody>
      </p:sp>
      <p:sp>
        <p:nvSpPr>
          <p:cNvPr id="5" name="TextBox 4"/>
          <p:cNvSpPr txBox="1"/>
          <p:nvPr/>
        </p:nvSpPr>
        <p:spPr>
          <a:xfrm>
            <a:off x="5069457" y="1707712"/>
            <a:ext cx="2053087" cy="461665"/>
          </a:xfrm>
          <a:prstGeom prst="rect">
            <a:avLst/>
          </a:prstGeom>
          <a:noFill/>
          <a:ln w="57150">
            <a:solidFill>
              <a:schemeClr val="accent2"/>
            </a:solidFill>
          </a:ln>
        </p:spPr>
        <p:txBody>
          <a:bodyPr wrap="square" rtlCol="0">
            <a:spAutoFit/>
          </a:bodyPr>
          <a:lstStyle/>
          <a:p>
            <a:pPr algn="ctr"/>
            <a:r>
              <a:rPr lang="en-US" sz="2400" dirty="0" smtClean="0"/>
              <a:t>Wildlife</a:t>
            </a:r>
            <a:r>
              <a:rPr lang="en-US" dirty="0" smtClean="0"/>
              <a:t> </a:t>
            </a:r>
            <a:endParaRPr lang="en-US" dirty="0"/>
          </a:p>
        </p:txBody>
      </p:sp>
      <p:sp>
        <p:nvSpPr>
          <p:cNvPr id="6" name="TextBox 5"/>
          <p:cNvSpPr txBox="1"/>
          <p:nvPr/>
        </p:nvSpPr>
        <p:spPr>
          <a:xfrm>
            <a:off x="155273" y="3212713"/>
            <a:ext cx="2053087" cy="461665"/>
          </a:xfrm>
          <a:prstGeom prst="rect">
            <a:avLst/>
          </a:prstGeom>
          <a:noFill/>
          <a:ln w="57150">
            <a:solidFill>
              <a:schemeClr val="accent6">
                <a:lumMod val="75000"/>
              </a:schemeClr>
            </a:solidFill>
          </a:ln>
        </p:spPr>
        <p:txBody>
          <a:bodyPr wrap="square" rtlCol="0">
            <a:spAutoFit/>
          </a:bodyPr>
          <a:lstStyle/>
          <a:p>
            <a:pPr algn="ctr"/>
            <a:r>
              <a:rPr lang="en-US" sz="2400" dirty="0" smtClean="0"/>
              <a:t>Vegetation</a:t>
            </a:r>
            <a:endParaRPr lang="en-US" sz="2400" dirty="0"/>
          </a:p>
        </p:txBody>
      </p:sp>
      <p:cxnSp>
        <p:nvCxnSpPr>
          <p:cNvPr id="22" name="Straight Connector 21"/>
          <p:cNvCxnSpPr/>
          <p:nvPr/>
        </p:nvCxnSpPr>
        <p:spPr>
          <a:xfrm>
            <a:off x="6393048" y="2184290"/>
            <a:ext cx="2245631" cy="2731931"/>
          </a:xfrm>
          <a:prstGeom prst="line">
            <a:avLst/>
          </a:prstGeom>
          <a:ln w="104775">
            <a:gradFill>
              <a:gsLst>
                <a:gs pos="37000">
                  <a:schemeClr val="accent2"/>
                </a:gs>
                <a:gs pos="91000">
                  <a:srgbClr val="FFFF00"/>
                </a:gs>
                <a:gs pos="72000">
                  <a:srgbClr val="FFFF0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3124422" y="2169377"/>
            <a:ext cx="1955320" cy="3656376"/>
          </a:xfrm>
          <a:prstGeom prst="line">
            <a:avLst/>
          </a:prstGeom>
          <a:ln w="104775">
            <a:gradFill>
              <a:gsLst>
                <a:gs pos="37000">
                  <a:srgbClr val="FF0000"/>
                </a:gs>
                <a:gs pos="57153">
                  <a:schemeClr val="accent2"/>
                </a:gs>
                <a:gs pos="45000">
                  <a:srgbClr val="FF0000"/>
                </a:gs>
                <a:gs pos="72000">
                  <a:schemeClr val="accent2"/>
                </a:gs>
                <a:gs pos="51000">
                  <a:srgbClr val="FF0000"/>
                </a:gs>
                <a:gs pos="100000">
                  <a:schemeClr val="accent2"/>
                </a:gs>
              </a:gsLst>
              <a:lin ang="5400000" scaled="1"/>
            </a:gra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556740" y="4950018"/>
            <a:ext cx="2053087" cy="461665"/>
          </a:xfrm>
          <a:prstGeom prst="rect">
            <a:avLst/>
          </a:prstGeom>
          <a:noFill/>
          <a:ln w="57150">
            <a:solidFill>
              <a:srgbClr val="FFFF00"/>
            </a:solidFill>
          </a:ln>
        </p:spPr>
        <p:txBody>
          <a:bodyPr wrap="square" rtlCol="0">
            <a:spAutoFit/>
          </a:bodyPr>
          <a:lstStyle/>
          <a:p>
            <a:pPr algn="ctr"/>
            <a:r>
              <a:rPr lang="en-US" sz="2400" dirty="0" smtClean="0"/>
              <a:t>Human Uses</a:t>
            </a:r>
            <a:endParaRPr lang="en-US" sz="2400" dirty="0"/>
          </a:p>
        </p:txBody>
      </p:sp>
      <p:sp>
        <p:nvSpPr>
          <p:cNvPr id="8" name="TextBox 7"/>
          <p:cNvSpPr txBox="1"/>
          <p:nvPr/>
        </p:nvSpPr>
        <p:spPr>
          <a:xfrm>
            <a:off x="3114137" y="5825752"/>
            <a:ext cx="2053087" cy="461665"/>
          </a:xfrm>
          <a:prstGeom prst="rect">
            <a:avLst/>
          </a:prstGeom>
          <a:noFill/>
          <a:ln w="57150">
            <a:solidFill>
              <a:srgbClr val="FF0000"/>
            </a:solidFill>
          </a:ln>
        </p:spPr>
        <p:txBody>
          <a:bodyPr wrap="square" rtlCol="0">
            <a:spAutoFit/>
          </a:bodyPr>
          <a:lstStyle/>
          <a:p>
            <a:pPr algn="ctr"/>
            <a:r>
              <a:rPr lang="en-US" sz="2400" dirty="0" smtClean="0"/>
              <a:t>Fire</a:t>
            </a:r>
            <a:r>
              <a:rPr lang="en-US" dirty="0" smtClean="0"/>
              <a:t> </a:t>
            </a:r>
            <a:endParaRPr lang="en-US" dirty="0"/>
          </a:p>
        </p:txBody>
      </p:sp>
      <p:sp>
        <p:nvSpPr>
          <p:cNvPr id="9" name="Rectangle 8"/>
          <p:cNvSpPr/>
          <p:nvPr/>
        </p:nvSpPr>
        <p:spPr>
          <a:xfrm rot="21314457">
            <a:off x="2238373" y="3315072"/>
            <a:ext cx="7808228" cy="1047979"/>
          </a:xfrm>
          <a:prstGeom prst="rect">
            <a:avLst/>
          </a:prstGeom>
        </p:spPr>
        <p:txBody>
          <a:bodyPr wrap="square">
            <a:spAutoFit/>
          </a:bodyPr>
          <a:lstStyle/>
          <a:p>
            <a:pPr marR="0" lvl="0">
              <a:lnSpc>
                <a:spcPct val="115000"/>
              </a:lnSpc>
              <a:spcBef>
                <a:spcPts val="0"/>
              </a:spcBef>
              <a:spcAft>
                <a:spcPts val="600"/>
              </a:spcAft>
            </a:pPr>
            <a:r>
              <a:rPr lang="en-US" dirty="0">
                <a:ea typeface="Calibri" panose="020F0502020204030204" pitchFamily="34" charset="0"/>
                <a:cs typeface="Times New Roman" panose="02020603050405020304" pitchFamily="18" charset="0"/>
              </a:rPr>
              <a:t>Late seral closed forest </a:t>
            </a:r>
            <a:r>
              <a:rPr lang="en-US" dirty="0" smtClean="0">
                <a:ea typeface="Calibri" panose="020F0502020204030204" pitchFamily="34" charset="0"/>
                <a:cs typeface="Times New Roman" panose="02020603050405020304" pitchFamily="18" charset="0"/>
              </a:rPr>
              <a:t>beneficial </a:t>
            </a:r>
            <a:r>
              <a:rPr lang="en-US" dirty="0">
                <a:ea typeface="Calibri" panose="020F0502020204030204" pitchFamily="34" charset="0"/>
                <a:cs typeface="Times New Roman" panose="02020603050405020304" pitchFamily="18" charset="0"/>
              </a:rPr>
              <a:t>to </a:t>
            </a:r>
            <a:r>
              <a:rPr lang="en-US" dirty="0" smtClean="0">
                <a:ea typeface="Calibri" panose="020F0502020204030204" pitchFamily="34" charset="0"/>
                <a:cs typeface="Times New Roman" panose="02020603050405020304" pitchFamily="18" charset="0"/>
              </a:rPr>
              <a:t>water </a:t>
            </a:r>
            <a:r>
              <a:rPr lang="en-US" dirty="0">
                <a:ea typeface="Calibri" panose="020F0502020204030204" pitchFamily="34" charset="0"/>
                <a:cs typeface="Times New Roman" panose="02020603050405020304" pitchFamily="18" charset="0"/>
              </a:rPr>
              <a:t>quality and aquatic </a:t>
            </a:r>
            <a:r>
              <a:rPr lang="en-US" dirty="0" smtClean="0">
                <a:ea typeface="Calibri" panose="020F0502020204030204" pitchFamily="34" charset="0"/>
                <a:cs typeface="Times New Roman" panose="02020603050405020304" pitchFamily="18" charset="0"/>
              </a:rPr>
              <a:t>flows--provide </a:t>
            </a:r>
            <a:r>
              <a:rPr lang="en-US" dirty="0">
                <a:ea typeface="Calibri" panose="020F0502020204030204" pitchFamily="34" charset="0"/>
                <a:cs typeface="Times New Roman" panose="02020603050405020304" pitchFamily="18" charset="0"/>
              </a:rPr>
              <a:t>shade, contribute large woody material, filter overland sediment, </a:t>
            </a:r>
            <a:r>
              <a:rPr lang="en-US" dirty="0" smtClean="0">
                <a:ea typeface="Calibri" panose="020F0502020204030204" pitchFamily="34" charset="0"/>
                <a:cs typeface="Times New Roman" panose="02020603050405020304" pitchFamily="18" charset="0"/>
              </a:rPr>
              <a:t>maintain </a:t>
            </a:r>
            <a:r>
              <a:rPr lang="en-US" dirty="0">
                <a:ea typeface="Calibri" panose="020F0502020204030204" pitchFamily="34" charset="0"/>
                <a:cs typeface="Times New Roman" panose="02020603050405020304" pitchFamily="18" charset="0"/>
              </a:rPr>
              <a:t>high water quality. </a:t>
            </a:r>
            <a:endParaRPr lang="en-US" dirty="0">
              <a:effectLst/>
              <a:ea typeface="Calibri" panose="020F0502020204030204" pitchFamily="34" charset="0"/>
              <a:cs typeface="Times New Roman" panose="02020603050405020304" pitchFamily="18" charset="0"/>
            </a:endParaRPr>
          </a:p>
        </p:txBody>
      </p:sp>
      <p:cxnSp>
        <p:nvCxnSpPr>
          <p:cNvPr id="11" name="Straight Connector 10"/>
          <p:cNvCxnSpPr/>
          <p:nvPr/>
        </p:nvCxnSpPr>
        <p:spPr>
          <a:xfrm flipV="1">
            <a:off x="2211837" y="2995197"/>
            <a:ext cx="7659658" cy="690312"/>
          </a:xfrm>
          <a:prstGeom prst="line">
            <a:avLst/>
          </a:prstGeom>
          <a:ln w="104775">
            <a:gradFill>
              <a:gsLst>
                <a:gs pos="37000">
                  <a:schemeClr val="accent6"/>
                </a:gs>
                <a:gs pos="91000">
                  <a:schemeClr val="accent1">
                    <a:lumMod val="45000"/>
                    <a:lumOff val="55000"/>
                  </a:schemeClr>
                </a:gs>
                <a:gs pos="72000">
                  <a:schemeClr val="accent1">
                    <a:lumMod val="45000"/>
                    <a:lumOff val="55000"/>
                  </a:schemeClr>
                </a:gs>
                <a:gs pos="10000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rot="21342177">
            <a:off x="5294912" y="5732458"/>
            <a:ext cx="4258598" cy="646331"/>
          </a:xfrm>
          <a:prstGeom prst="rect">
            <a:avLst/>
          </a:prstGeom>
        </p:spPr>
        <p:txBody>
          <a:bodyPr wrap="square">
            <a:spAutoFit/>
          </a:bodyPr>
          <a:lstStyle/>
          <a:p>
            <a:pPr lvl="0" algn="just"/>
            <a:r>
              <a:rPr lang="en-US" dirty="0" smtClean="0"/>
              <a:t>Administrative sites increase </a:t>
            </a:r>
            <a:r>
              <a:rPr lang="en-US" dirty="0"/>
              <a:t>human ignition source flows. </a:t>
            </a:r>
          </a:p>
        </p:txBody>
      </p:sp>
      <p:cxnSp>
        <p:nvCxnSpPr>
          <p:cNvPr id="16" name="Straight Connector 15"/>
          <p:cNvCxnSpPr>
            <a:endCxn id="7" idx="1"/>
          </p:cNvCxnSpPr>
          <p:nvPr/>
        </p:nvCxnSpPr>
        <p:spPr>
          <a:xfrm flipV="1">
            <a:off x="5163220" y="5180851"/>
            <a:ext cx="2393520" cy="644900"/>
          </a:xfrm>
          <a:prstGeom prst="line">
            <a:avLst/>
          </a:prstGeom>
          <a:ln w="104775">
            <a:gradFill>
              <a:gsLst>
                <a:gs pos="37000">
                  <a:srgbClr val="FF0000"/>
                </a:gs>
                <a:gs pos="57153">
                  <a:srgbClr val="FFFF00"/>
                </a:gs>
                <a:gs pos="45000">
                  <a:srgbClr val="FF0000"/>
                </a:gs>
                <a:gs pos="72000">
                  <a:srgbClr val="FFFF00"/>
                </a:gs>
                <a:gs pos="51000">
                  <a:srgbClr val="FF000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rot="18323030">
            <a:off x="2964019" y="1811756"/>
            <a:ext cx="2501533" cy="923330"/>
          </a:xfrm>
          <a:prstGeom prst="rect">
            <a:avLst/>
          </a:prstGeom>
        </p:spPr>
        <p:txBody>
          <a:bodyPr wrap="square">
            <a:spAutoFit/>
          </a:bodyPr>
          <a:lstStyle/>
          <a:p>
            <a:pPr marR="0" lvl="0">
              <a:spcBef>
                <a:spcPts val="0"/>
              </a:spcBef>
              <a:spcAft>
                <a:spcPts val="600"/>
              </a:spcAft>
            </a:pPr>
            <a:r>
              <a:rPr lang="en-US" dirty="0" smtClean="0">
                <a:ea typeface="Calibri" panose="020F0502020204030204" pitchFamily="34" charset="0"/>
                <a:cs typeface="Times New Roman" panose="02020603050405020304" pitchFamily="18" charset="0"/>
              </a:rPr>
              <a:t>Fuel buildup in NSO and </a:t>
            </a:r>
            <a:r>
              <a:rPr lang="en-US" dirty="0">
                <a:ea typeface="Calibri" panose="020F0502020204030204" pitchFamily="34" charset="0"/>
                <a:cs typeface="Times New Roman" panose="02020603050405020304" pitchFamily="18" charset="0"/>
              </a:rPr>
              <a:t>red tree vole patches may </a:t>
            </a:r>
            <a:r>
              <a:rPr lang="en-US" dirty="0" smtClean="0">
                <a:ea typeface="Calibri" panose="020F0502020204030204" pitchFamily="34" charset="0"/>
                <a:cs typeface="Times New Roman" panose="02020603050405020304" pitchFamily="18" charset="0"/>
              </a:rPr>
              <a:t>promote fire  flow.</a:t>
            </a:r>
            <a:endParaRPr lang="en-US" dirty="0">
              <a:effectLst/>
              <a:ea typeface="Calibri" panose="020F0502020204030204" pitchFamily="34" charset="0"/>
              <a:cs typeface="Times New Roman" panose="02020603050405020304" pitchFamily="18" charset="0"/>
            </a:endParaRPr>
          </a:p>
        </p:txBody>
      </p:sp>
      <p:cxnSp>
        <p:nvCxnSpPr>
          <p:cNvPr id="17" name="Straight Connector 16"/>
          <p:cNvCxnSpPr/>
          <p:nvPr/>
        </p:nvCxnSpPr>
        <p:spPr>
          <a:xfrm>
            <a:off x="1673234" y="3707622"/>
            <a:ext cx="1989792" cy="2067383"/>
          </a:xfrm>
          <a:prstGeom prst="line">
            <a:avLst/>
          </a:prstGeom>
          <a:ln w="104775">
            <a:gradFill>
              <a:gsLst>
                <a:gs pos="37000">
                  <a:schemeClr val="accent6"/>
                </a:gs>
                <a:gs pos="85000">
                  <a:srgbClr val="FF0000"/>
                </a:gs>
                <a:gs pos="62000">
                  <a:srgbClr val="C00000"/>
                </a:gs>
                <a:gs pos="100000">
                  <a:srgbClr val="FF000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7122544" y="2000669"/>
            <a:ext cx="3965324" cy="827144"/>
          </a:xfrm>
          <a:prstGeom prst="line">
            <a:avLst/>
          </a:prstGeom>
          <a:ln w="104775">
            <a:gradFill>
              <a:gsLst>
                <a:gs pos="37000">
                  <a:schemeClr val="accent2"/>
                </a:gs>
                <a:gs pos="91000">
                  <a:schemeClr val="accent1">
                    <a:lumMod val="45000"/>
                    <a:lumOff val="55000"/>
                  </a:schemeClr>
                </a:gs>
                <a:gs pos="72000">
                  <a:schemeClr val="accent1">
                    <a:lumMod val="45000"/>
                    <a:lumOff val="55000"/>
                  </a:schemeClr>
                </a:gs>
                <a:gs pos="10000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9130555" y="3450212"/>
            <a:ext cx="2347070" cy="1496720"/>
          </a:xfrm>
          <a:prstGeom prst="line">
            <a:avLst/>
          </a:prstGeom>
          <a:ln w="104775">
            <a:gradFill>
              <a:gsLst>
                <a:gs pos="37000">
                  <a:srgbClr val="FFFF00"/>
                </a:gs>
                <a:gs pos="91000">
                  <a:schemeClr val="accent1">
                    <a:lumMod val="45000"/>
                    <a:lumOff val="55000"/>
                  </a:schemeClr>
                </a:gs>
                <a:gs pos="72000">
                  <a:schemeClr val="accent1">
                    <a:lumMod val="45000"/>
                    <a:lumOff val="55000"/>
                  </a:schemeClr>
                </a:gs>
                <a:gs pos="10000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4646161" y="3486471"/>
            <a:ext cx="5771867" cy="2311521"/>
          </a:xfrm>
          <a:prstGeom prst="line">
            <a:avLst/>
          </a:prstGeom>
          <a:ln w="104775">
            <a:gradFill>
              <a:gsLst>
                <a:gs pos="37000">
                  <a:schemeClr val="accent1"/>
                </a:gs>
                <a:gs pos="91000">
                  <a:srgbClr val="FF0000"/>
                </a:gs>
                <a:gs pos="72000">
                  <a:srgbClr val="FF0000"/>
                </a:gs>
                <a:gs pos="100000">
                  <a:srgbClr val="FF0000"/>
                </a:gs>
              </a:gsLst>
              <a:lin ang="5400000" scaled="1"/>
            </a:gra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rot="817592">
            <a:off x="7364457" y="1752797"/>
            <a:ext cx="4200379" cy="646331"/>
          </a:xfrm>
          <a:prstGeom prst="rect">
            <a:avLst/>
          </a:prstGeom>
        </p:spPr>
        <p:txBody>
          <a:bodyPr wrap="square">
            <a:spAutoFit/>
          </a:bodyPr>
          <a:lstStyle/>
          <a:p>
            <a:pPr lvl="0" algn="just"/>
            <a:r>
              <a:rPr lang="en-US" dirty="0" smtClean="0"/>
              <a:t>Red tree vole utilize late seral riparian corridors.</a:t>
            </a:r>
            <a:endParaRPr lang="en-US" dirty="0"/>
          </a:p>
        </p:txBody>
      </p:sp>
      <p:sp>
        <p:nvSpPr>
          <p:cNvPr id="27" name="Rectangle 26"/>
          <p:cNvSpPr/>
          <p:nvPr/>
        </p:nvSpPr>
        <p:spPr>
          <a:xfrm rot="19601040">
            <a:off x="9480943" y="4081584"/>
            <a:ext cx="2794198" cy="646331"/>
          </a:xfrm>
          <a:prstGeom prst="rect">
            <a:avLst/>
          </a:prstGeom>
        </p:spPr>
        <p:txBody>
          <a:bodyPr wrap="square">
            <a:spAutoFit/>
          </a:bodyPr>
          <a:lstStyle/>
          <a:p>
            <a:pPr lvl="0" algn="just"/>
            <a:r>
              <a:rPr lang="en-US" dirty="0" smtClean="0"/>
              <a:t>Trails/roads may inhibit aquatic flow </a:t>
            </a:r>
            <a:endParaRPr lang="en-US" dirty="0"/>
          </a:p>
        </p:txBody>
      </p:sp>
    </p:spTree>
    <p:extLst>
      <p:ext uri="{BB962C8B-B14F-4D97-AF65-F5344CB8AC3E}">
        <p14:creationId xmlns:p14="http://schemas.microsoft.com/office/powerpoint/2010/main" val="14279017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6275" y="-23146"/>
            <a:ext cx="10515600" cy="1325563"/>
          </a:xfrm>
        </p:spPr>
        <p:txBody>
          <a:bodyPr>
            <a:normAutofit/>
          </a:bodyPr>
          <a:lstStyle/>
          <a:p>
            <a:pPr algn="ctr"/>
            <a:r>
              <a:rPr lang="en-US" sz="3600" b="1" dirty="0" smtClean="0">
                <a:latin typeface="+mn-lt"/>
              </a:rPr>
              <a:t>Plan Direction</a:t>
            </a:r>
            <a:endParaRPr lang="en-US" sz="3600" b="1" dirty="0">
              <a:latin typeface="+mn-lt"/>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51822"/>
          <a:stretch/>
        </p:blipFill>
        <p:spPr>
          <a:xfrm>
            <a:off x="-412277" y="229515"/>
            <a:ext cx="3749604" cy="5133677"/>
          </a:xfrm>
          <a:prstGeom prst="rect">
            <a:avLst/>
          </a:prstGeom>
          <a:scene3d>
            <a:camera prst="isometricRightUp"/>
            <a:lightRig rig="threePt" dir="t"/>
          </a:scene3d>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51456"/>
          <a:stretch/>
        </p:blipFill>
        <p:spPr>
          <a:xfrm>
            <a:off x="-73909" y="846416"/>
            <a:ext cx="3667150" cy="5014132"/>
          </a:xfrm>
          <a:prstGeom prst="rect">
            <a:avLst/>
          </a:prstGeom>
          <a:scene3d>
            <a:camera prst="isometricRightUp"/>
            <a:lightRig rig="threePt" dir="t"/>
          </a:scene3d>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r="52510"/>
          <a:stretch/>
        </p:blipFill>
        <p:spPr>
          <a:xfrm>
            <a:off x="45311" y="1343772"/>
            <a:ext cx="3667150" cy="5133677"/>
          </a:xfrm>
          <a:prstGeom prst="rect">
            <a:avLst/>
          </a:prstGeom>
          <a:scene3d>
            <a:camera prst="isometricRightUp"/>
            <a:lightRig rig="threePt" dir="t"/>
          </a:scene3d>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857" y="1542785"/>
            <a:ext cx="3707556" cy="4957294"/>
          </a:xfrm>
          <a:prstGeom prst="rect">
            <a:avLst/>
          </a:prstGeom>
          <a:scene3d>
            <a:camera prst="isometricRightUp"/>
            <a:lightRig rig="threePt" dir="t"/>
          </a:scene3d>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r="51102"/>
          <a:stretch/>
        </p:blipFill>
        <p:spPr>
          <a:xfrm>
            <a:off x="1795663" y="1688211"/>
            <a:ext cx="3722551" cy="5177247"/>
          </a:xfrm>
          <a:prstGeom prst="rect">
            <a:avLst/>
          </a:prstGeom>
          <a:scene3d>
            <a:camera prst="isometricRightUp"/>
            <a:lightRig rig="threePt" dir="t"/>
          </a:scene3d>
        </p:spPr>
      </p:pic>
      <p:pic>
        <p:nvPicPr>
          <p:cNvPr id="11" name="Picture 10"/>
          <p:cNvPicPr>
            <a:picLocks noChangeAspect="1"/>
          </p:cNvPicPr>
          <p:nvPr/>
        </p:nvPicPr>
        <p:blipFill rotWithShape="1">
          <a:blip r:embed="rId7">
            <a:extLst>
              <a:ext uri="{28A0092B-C50C-407E-A947-70E740481C1C}">
                <a14:useLocalDpi xmlns:a14="http://schemas.microsoft.com/office/drawing/2010/main" val="0"/>
              </a:ext>
            </a:extLst>
          </a:blip>
          <a:srcRect r="49778"/>
          <a:stretch/>
        </p:blipFill>
        <p:spPr>
          <a:xfrm>
            <a:off x="3262700" y="1480267"/>
            <a:ext cx="4129857" cy="5371047"/>
          </a:xfrm>
          <a:prstGeom prst="rect">
            <a:avLst/>
          </a:prstGeom>
          <a:scene3d>
            <a:camera prst="isometricRightUp"/>
            <a:lightRig rig="threePt" dir="t"/>
          </a:scene3d>
        </p:spPr>
      </p:pic>
      <p:sp>
        <p:nvSpPr>
          <p:cNvPr id="4" name="Rectangle 3"/>
          <p:cNvSpPr/>
          <p:nvPr/>
        </p:nvSpPr>
        <p:spPr>
          <a:xfrm>
            <a:off x="8162786" y="-37626248"/>
            <a:ext cx="7477264" cy="11349261"/>
          </a:xfrm>
          <a:prstGeom prst="rect">
            <a:avLst/>
          </a:prstGeom>
        </p:spPr>
        <p:txBody>
          <a:bodyPr wrap="square">
            <a:spAutoFit/>
          </a:bodyPr>
          <a:lstStyle/>
          <a:p>
            <a:pPr>
              <a:spcBef>
                <a:spcPts val="200"/>
              </a:spcBef>
            </a:pP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Desired Future Condition</a:t>
            </a:r>
          </a:p>
          <a:p>
            <a:pPr>
              <a:lnSpc>
                <a:spcPct val="150000"/>
              </a:lnSpc>
              <a:spcBef>
                <a:spcPts val="600"/>
              </a:spcBef>
              <a:spcAft>
                <a:spcPts val="600"/>
              </a:spcAft>
            </a:pPr>
            <a:r>
              <a:rPr lang="en-US" dirty="0">
                <a:latin typeface="Times New Roman" panose="02020603050405020304" pitchFamily="18" charset="0"/>
                <a:ea typeface="Calibri" panose="020F0502020204030204" pitchFamily="34" charset="0"/>
                <a:cs typeface="Times New Roman" panose="02020603050405020304" pitchFamily="18" charset="0"/>
              </a:rPr>
              <a:t>Stand desired characteristics include multispecies and multilayered assemblages of trees, moderate-to-high accumulations of large logs and snags, moderate-to-high canopy closure, moderate-to-high numbers of trees with physical imperfections such as cavities, broken tops, and large deformed limbs and moderate-to-high accumulations of fungi, lichens, and bryophytes.</a:t>
            </a:r>
          </a:p>
          <a:p>
            <a:pPr>
              <a:lnSpc>
                <a:spcPct val="150000"/>
              </a:lnSpc>
              <a:spcBef>
                <a:spcPts val="600"/>
              </a:spcBef>
              <a:spcAft>
                <a:spcPts val="600"/>
              </a:spcAft>
            </a:pPr>
            <a:r>
              <a:rPr lang="en-US" dirty="0">
                <a:latin typeface="Times New Roman" panose="02020603050405020304" pitchFamily="18" charset="0"/>
                <a:ea typeface="Calibri" panose="020F0502020204030204" pitchFamily="34" charset="0"/>
                <a:cs typeface="Times New Roman" panose="02020603050405020304" pitchFamily="18" charset="0"/>
              </a:rPr>
              <a:t>Landscape desired characteristics include</a:t>
            </a:r>
          </a:p>
          <a:p>
            <a:pPr marL="342900" marR="0" lvl="0" indent="-342900">
              <a:lnSpc>
                <a:spcPct val="125000"/>
              </a:lnSpc>
              <a:spcBef>
                <a:spcPts val="0"/>
              </a:spcBef>
              <a:spcAft>
                <a:spcPts val="0"/>
              </a:spcAft>
              <a:buFont typeface="Symbol" panose="05050102010706020507" pitchFamily="18" charset="2"/>
              <a:buChar char=""/>
            </a:pPr>
            <a:r>
              <a:rPr lang="en-US" dirty="0">
                <a:latin typeface="Times New Roman" panose="02020603050405020304" pitchFamily="18" charset="0"/>
                <a:ea typeface="Calibri" panose="020F0502020204030204" pitchFamily="34" charset="0"/>
                <a:cs typeface="Times New Roman" panose="02020603050405020304" pitchFamily="18" charset="0"/>
              </a:rPr>
              <a:t>Vegetation structure and pattern are diverse: Patch size, plant species composition, and other late successional characteristics meet the habitat requirements for late successional associated species</a:t>
            </a:r>
          </a:p>
          <a:p>
            <a:pPr marL="342900" marR="0" lvl="0" indent="-342900">
              <a:lnSpc>
                <a:spcPct val="125000"/>
              </a:lnSpc>
              <a:spcBef>
                <a:spcPts val="0"/>
              </a:spcBef>
              <a:spcAft>
                <a:spcPts val="0"/>
              </a:spcAft>
              <a:buFont typeface="Symbol" panose="05050102010706020507" pitchFamily="18" charset="2"/>
              <a:buChar char=""/>
            </a:pPr>
            <a:r>
              <a:rPr lang="en-US" dirty="0">
                <a:latin typeface="Times New Roman" panose="02020603050405020304" pitchFamily="18" charset="0"/>
                <a:ea typeface="Calibri" panose="020F0502020204030204" pitchFamily="34" charset="0"/>
                <a:cs typeface="Times New Roman" panose="02020603050405020304" pitchFamily="18" charset="0"/>
              </a:rPr>
              <a:t>Habitat for early/mid successional species is maintained: Habitat is maintained in these stages when LSR populations of those species are important for viability of the species over a broader geographic area, or if any of those species should be locally endemic to these LSRs.</a:t>
            </a:r>
          </a:p>
          <a:p>
            <a:pPr marL="342900" marR="0" lvl="0" indent="-342900">
              <a:lnSpc>
                <a:spcPct val="125000"/>
              </a:lnSpc>
              <a:spcBef>
                <a:spcPts val="0"/>
              </a:spcBef>
              <a:spcAft>
                <a:spcPts val="0"/>
              </a:spcAft>
              <a:buFont typeface="Symbol" panose="05050102010706020507" pitchFamily="18" charset="2"/>
              <a:buChar char=""/>
            </a:pPr>
            <a:r>
              <a:rPr lang="en-US" dirty="0">
                <a:latin typeface="Times New Roman" panose="02020603050405020304" pitchFamily="18" charset="0"/>
                <a:ea typeface="Calibri" panose="020F0502020204030204" pitchFamily="34" charset="0"/>
                <a:cs typeface="Times New Roman" panose="02020603050405020304" pitchFamily="18" charset="0"/>
              </a:rPr>
              <a:t>Connectivity exists between and within watersheds: Late seral vegetation provides connected and resilient watershed processes within and between watersheds. Within watersheds, the terrestrial, riparian, and aquatic systems are connected.</a:t>
            </a:r>
          </a:p>
          <a:p>
            <a:pPr marL="342900" marR="0" lvl="0" indent="-342900">
              <a:lnSpc>
                <a:spcPct val="125000"/>
              </a:lnSpc>
              <a:spcBef>
                <a:spcPts val="0"/>
              </a:spcBef>
              <a:spcAft>
                <a:spcPts val="0"/>
              </a:spcAft>
              <a:buFont typeface="Symbol" panose="05050102010706020507" pitchFamily="18" charset="2"/>
              <a:buChar char=""/>
            </a:pPr>
            <a:r>
              <a:rPr lang="en-US" dirty="0">
                <a:latin typeface="Times New Roman" panose="02020603050405020304" pitchFamily="18" charset="0"/>
                <a:ea typeface="Calibri" panose="020F0502020204030204" pitchFamily="34" charset="0"/>
                <a:cs typeface="Times New Roman" panose="02020603050405020304" pitchFamily="18" charset="0"/>
              </a:rPr>
              <a:t>Wet area habitats maintain high levels of source populations: Aquatic and terrestrial habitats of native species dependent on wet areas are restored and maintained.</a:t>
            </a:r>
          </a:p>
          <a:p>
            <a:pPr marL="342900" marR="0" lvl="0" indent="-342900">
              <a:lnSpc>
                <a:spcPct val="125000"/>
              </a:lnSpc>
              <a:spcBef>
                <a:spcPts val="0"/>
              </a:spcBef>
              <a:spcAft>
                <a:spcPts val="0"/>
              </a:spcAft>
              <a:buFont typeface="Symbol" panose="05050102010706020507" pitchFamily="18" charset="2"/>
              <a:buChar char=""/>
            </a:pPr>
            <a:r>
              <a:rPr lang="en-US" dirty="0">
                <a:latin typeface="Times New Roman" panose="02020603050405020304" pitchFamily="18" charset="0"/>
                <a:ea typeface="Calibri" panose="020F0502020204030204" pitchFamily="34" charset="0"/>
                <a:cs typeface="Times New Roman" panose="02020603050405020304" pitchFamily="18" charset="0"/>
              </a:rPr>
              <a:t>Managing fire risk: no more than 28 percent of the LSR acres are in high fire risk condition at any one time. Wildfires are low to moderate intensity over about 75% of the area and features of the natural disturbance regime operate at levels that maintain species, habitat diversity, and encompass less than natural levels of stand replacement events.</a:t>
            </a:r>
          </a:p>
          <a:p>
            <a:pPr marL="342900" marR="0" lvl="0" indent="-342900">
              <a:lnSpc>
                <a:spcPct val="125000"/>
              </a:lnSpc>
              <a:spcBef>
                <a:spcPts val="0"/>
              </a:spcBef>
              <a:spcAft>
                <a:spcPts val="600"/>
              </a:spcAft>
              <a:buFont typeface="Symbol" panose="05050102010706020507" pitchFamily="18" charset="2"/>
              <a:buChar char=""/>
            </a:pPr>
            <a:r>
              <a:rPr lang="en-US" dirty="0">
                <a:latin typeface="Times New Roman" panose="02020603050405020304" pitchFamily="18" charset="0"/>
                <a:ea typeface="Calibri" panose="020F0502020204030204" pitchFamily="34" charset="0"/>
                <a:cs typeface="Times New Roman" panose="02020603050405020304" pitchFamily="18" charset="0"/>
              </a:rPr>
              <a:t>Since the goal in LSRs is to protect late seral conditions, management should move in the direction of lowing risk that has increased since the advent of fire control, where possible to be more consistent with natural fuel levels.</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3" name="Picture 12"/>
          <p:cNvPicPr/>
          <p:nvPr/>
        </p:nvPicPr>
        <p:blipFill>
          <a:blip r:embed="rId8" cstate="print">
            <a:extLst>
              <a:ext uri="{28A0092B-C50C-407E-A947-70E740481C1C}">
                <a14:useLocalDpi xmlns:a14="http://schemas.microsoft.com/office/drawing/2010/main" val="0"/>
              </a:ext>
            </a:extLst>
          </a:blip>
          <a:stretch>
            <a:fillRect/>
          </a:stretch>
        </p:blipFill>
        <p:spPr>
          <a:xfrm>
            <a:off x="7667990" y="1359621"/>
            <a:ext cx="3821065" cy="5140458"/>
          </a:xfrm>
          <a:prstGeom prst="rect">
            <a:avLst/>
          </a:prstGeom>
        </p:spPr>
      </p:pic>
    </p:spTree>
    <p:extLst>
      <p:ext uri="{BB962C8B-B14F-4D97-AF65-F5344CB8AC3E}">
        <p14:creationId xmlns:p14="http://schemas.microsoft.com/office/powerpoint/2010/main" val="20329114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0"/>
            <a:ext cx="11420475" cy="1325563"/>
          </a:xfrm>
        </p:spPr>
        <p:txBody>
          <a:bodyPr/>
          <a:lstStyle/>
          <a:p>
            <a:r>
              <a:rPr lang="en-US" b="1" dirty="0" smtClean="0"/>
              <a:t>Target Landscape Goals and Patterns:</a:t>
            </a:r>
            <a:endParaRPr lang="en-US" b="1" dirty="0"/>
          </a:p>
        </p:txBody>
      </p:sp>
      <p:sp>
        <p:nvSpPr>
          <p:cNvPr id="4" name="Rectangle 3"/>
          <p:cNvSpPr/>
          <p:nvPr/>
        </p:nvSpPr>
        <p:spPr>
          <a:xfrm>
            <a:off x="7439024" y="1079880"/>
            <a:ext cx="4324351" cy="4539704"/>
          </a:xfrm>
          <a:prstGeom prst="rect">
            <a:avLst/>
          </a:prstGeom>
        </p:spPr>
        <p:txBody>
          <a:bodyPr wrap="square">
            <a:spAutoFit/>
          </a:bodyPr>
          <a:lstStyle/>
          <a:p>
            <a:pPr>
              <a:spcBef>
                <a:spcPts val="200"/>
              </a:spcBef>
            </a:pPr>
            <a:r>
              <a:rPr lang="en-US" sz="2000" b="1" dirty="0">
                <a:ea typeface="Times New Roman" panose="02020603050405020304" pitchFamily="18" charset="0"/>
                <a:cs typeface="Times New Roman" panose="02020603050405020304" pitchFamily="18" charset="0"/>
              </a:rPr>
              <a:t>Target </a:t>
            </a:r>
            <a:r>
              <a:rPr lang="en-US" sz="2000" b="1" dirty="0" smtClean="0">
                <a:ea typeface="Times New Roman" panose="02020603050405020304" pitchFamily="18" charset="0"/>
                <a:cs typeface="Times New Roman" panose="02020603050405020304" pitchFamily="18" charset="0"/>
              </a:rPr>
              <a:t>Landscape </a:t>
            </a:r>
            <a:r>
              <a:rPr lang="en-US" sz="2000" b="1" dirty="0">
                <a:ea typeface="Times New Roman" panose="02020603050405020304" pitchFamily="18" charset="0"/>
                <a:cs typeface="Times New Roman" panose="02020603050405020304" pitchFamily="18" charset="0"/>
              </a:rPr>
              <a:t>Patterns</a:t>
            </a:r>
          </a:p>
          <a:p>
            <a:pPr>
              <a:spcBef>
                <a:spcPts val="600"/>
              </a:spcBef>
              <a:spcAft>
                <a:spcPts val="600"/>
              </a:spcAft>
            </a:pPr>
            <a:r>
              <a:rPr lang="en-US" b="1" dirty="0" smtClean="0">
                <a:ea typeface="Times New Roman" panose="02020603050405020304" pitchFamily="18" charset="0"/>
                <a:cs typeface="Times New Roman" panose="02020603050405020304" pitchFamily="18" charset="0"/>
              </a:rPr>
              <a:t>Forest structure and composition pattern varies across  landscape</a:t>
            </a:r>
            <a:r>
              <a:rPr lang="en-US" b="1" dirty="0" smtClean="0">
                <a:ea typeface="Calibri" panose="020F0502020204030204" pitchFamily="34" charset="0"/>
                <a:cs typeface="Times New Roman" panose="02020603050405020304" pitchFamily="18" charset="0"/>
              </a:rPr>
              <a:t>:</a:t>
            </a:r>
            <a:endParaRPr lang="en-US" dirty="0">
              <a:ea typeface="Calibri" panose="020F0502020204030204" pitchFamily="34" charset="0"/>
              <a:cs typeface="Times New Roman" panose="02020603050405020304" pitchFamily="18" charset="0"/>
            </a:endParaRPr>
          </a:p>
          <a:p>
            <a:pPr marL="342900" marR="0" lvl="0" indent="-342900">
              <a:spcBef>
                <a:spcPts val="600"/>
              </a:spcBef>
              <a:spcAft>
                <a:spcPts val="600"/>
              </a:spcAft>
              <a:buFont typeface="Symbol" panose="05050102010706020507" pitchFamily="18" charset="2"/>
              <a:buChar char=""/>
            </a:pPr>
            <a:r>
              <a:rPr lang="en-US" b="1" i="1" dirty="0">
                <a:ea typeface="Calibri" panose="020F0502020204030204" pitchFamily="34" charset="0"/>
                <a:cs typeface="Times New Roman" panose="02020603050405020304" pitchFamily="18" charset="0"/>
              </a:rPr>
              <a:t>Mixed conifer forest </a:t>
            </a:r>
            <a:r>
              <a:rPr lang="en-US" dirty="0">
                <a:ea typeface="Calibri" panose="020F0502020204030204" pitchFamily="34" charset="0"/>
                <a:cs typeface="Times New Roman" panose="02020603050405020304" pitchFamily="18" charset="0"/>
              </a:rPr>
              <a:t>– Dominated by </a:t>
            </a:r>
            <a:r>
              <a:rPr lang="en-US" b="1" dirty="0">
                <a:ea typeface="Calibri" panose="020F0502020204030204" pitchFamily="34" charset="0"/>
                <a:cs typeface="Times New Roman" panose="02020603050405020304" pitchFamily="18" charset="0"/>
              </a:rPr>
              <a:t>open late seral forest</a:t>
            </a:r>
            <a:r>
              <a:rPr lang="en-US" dirty="0">
                <a:ea typeface="Calibri" panose="020F0502020204030204" pitchFamily="34" charset="0"/>
                <a:cs typeface="Times New Roman" panose="02020603050405020304" pitchFamily="18" charset="0"/>
              </a:rPr>
              <a:t>, with scattered patches of other seral stages (including </a:t>
            </a:r>
            <a:r>
              <a:rPr lang="en-US" dirty="0" smtClean="0">
                <a:ea typeface="Calibri" panose="020F0502020204030204" pitchFamily="34" charset="0"/>
                <a:cs typeface="Times New Roman" panose="02020603050405020304" pitchFamily="18" charset="0"/>
              </a:rPr>
              <a:t>connected closed </a:t>
            </a:r>
            <a:r>
              <a:rPr lang="en-US" dirty="0">
                <a:ea typeface="Calibri" panose="020F0502020204030204" pitchFamily="34" charset="0"/>
                <a:cs typeface="Times New Roman" panose="02020603050405020304" pitchFamily="18" charset="0"/>
              </a:rPr>
              <a:t>forest). </a:t>
            </a:r>
            <a:endParaRPr lang="en-US" dirty="0" smtClean="0">
              <a:ea typeface="Calibri" panose="020F0502020204030204" pitchFamily="34" charset="0"/>
              <a:cs typeface="Times New Roman" panose="02020603050405020304" pitchFamily="18" charset="0"/>
            </a:endParaRPr>
          </a:p>
          <a:p>
            <a:pPr marL="342900" marR="0" lvl="0" indent="-342900">
              <a:spcBef>
                <a:spcPts val="600"/>
              </a:spcBef>
              <a:spcAft>
                <a:spcPts val="600"/>
              </a:spcAft>
              <a:buFont typeface="Symbol" panose="05050102010706020507" pitchFamily="18" charset="2"/>
              <a:buChar char=""/>
            </a:pPr>
            <a:r>
              <a:rPr lang="en-US" b="1" i="1" dirty="0" smtClean="0">
                <a:ea typeface="Calibri" panose="020F0502020204030204" pitchFamily="34" charset="0"/>
                <a:cs typeface="Times New Roman" panose="02020603050405020304" pitchFamily="18" charset="0"/>
              </a:rPr>
              <a:t>Moist </a:t>
            </a:r>
            <a:r>
              <a:rPr lang="en-US" b="1" i="1" dirty="0">
                <a:ea typeface="Calibri" panose="020F0502020204030204" pitchFamily="34" charset="0"/>
                <a:cs typeface="Times New Roman" panose="02020603050405020304" pitchFamily="18" charset="0"/>
              </a:rPr>
              <a:t>upland forest </a:t>
            </a:r>
            <a:r>
              <a:rPr lang="en-US" dirty="0">
                <a:ea typeface="Calibri" panose="020F0502020204030204" pitchFamily="34" charset="0"/>
                <a:cs typeface="Times New Roman" panose="02020603050405020304" pitchFamily="18" charset="0"/>
              </a:rPr>
              <a:t>– Dominated by </a:t>
            </a:r>
            <a:r>
              <a:rPr lang="en-US" dirty="0" smtClean="0">
                <a:ea typeface="Calibri" panose="020F0502020204030204" pitchFamily="34" charset="0"/>
                <a:cs typeface="Times New Roman" panose="02020603050405020304" pitchFamily="18" charset="0"/>
              </a:rPr>
              <a:t>connected </a:t>
            </a:r>
            <a:r>
              <a:rPr lang="en-US" b="1" dirty="0" smtClean="0">
                <a:ea typeface="Calibri" panose="020F0502020204030204" pitchFamily="34" charset="0"/>
                <a:cs typeface="Times New Roman" panose="02020603050405020304" pitchFamily="18" charset="0"/>
              </a:rPr>
              <a:t>closed </a:t>
            </a:r>
            <a:r>
              <a:rPr lang="en-US" b="1" dirty="0">
                <a:ea typeface="Calibri" panose="020F0502020204030204" pitchFamily="34" charset="0"/>
                <a:cs typeface="Times New Roman" panose="02020603050405020304" pitchFamily="18" charset="0"/>
              </a:rPr>
              <a:t>canopy late seral forest</a:t>
            </a:r>
            <a:r>
              <a:rPr lang="en-US" dirty="0">
                <a:ea typeface="Calibri" panose="020F0502020204030204" pitchFamily="34" charset="0"/>
                <a:cs typeface="Times New Roman" panose="02020603050405020304" pitchFamily="18" charset="0"/>
              </a:rPr>
              <a:t>, with scattered patches of other seral stages. </a:t>
            </a:r>
            <a:r>
              <a:rPr lang="en-US" dirty="0" smtClean="0">
                <a:ea typeface="Calibri" panose="020F0502020204030204" pitchFamily="34" charset="0"/>
                <a:cs typeface="Times New Roman" panose="02020603050405020304" pitchFamily="18" charset="0"/>
              </a:rPr>
              <a:t> </a:t>
            </a:r>
          </a:p>
          <a:p>
            <a:pPr marL="342900" marR="0" lvl="0" indent="-342900">
              <a:spcBef>
                <a:spcPts val="600"/>
              </a:spcBef>
              <a:spcAft>
                <a:spcPts val="600"/>
              </a:spcAft>
              <a:buFont typeface="Symbol" panose="05050102010706020507" pitchFamily="18" charset="2"/>
              <a:buChar char=""/>
            </a:pPr>
            <a:r>
              <a:rPr lang="en-US" dirty="0" smtClean="0">
                <a:ea typeface="Calibri" panose="020F0502020204030204" pitchFamily="34" charset="0"/>
                <a:cs typeface="Times New Roman" panose="02020603050405020304" pitchFamily="18" charset="0"/>
              </a:rPr>
              <a:t>Patches </a:t>
            </a:r>
            <a:r>
              <a:rPr lang="en-US" dirty="0">
                <a:ea typeface="Calibri" panose="020F0502020204030204" pitchFamily="34" charset="0"/>
                <a:cs typeface="Times New Roman" panose="02020603050405020304" pitchFamily="18" charset="0"/>
              </a:rPr>
              <a:t>of drier forest, such as those with </a:t>
            </a:r>
            <a:r>
              <a:rPr lang="en-US" b="1" i="1" dirty="0" smtClean="0">
                <a:ea typeface="Calibri" panose="020F0502020204030204" pitchFamily="34" charset="0"/>
                <a:cs typeface="Times New Roman" panose="02020603050405020304" pitchFamily="18" charset="0"/>
              </a:rPr>
              <a:t>knob cone </a:t>
            </a:r>
            <a:r>
              <a:rPr lang="en-US" b="1" i="1" dirty="0">
                <a:ea typeface="Calibri" panose="020F0502020204030204" pitchFamily="34" charset="0"/>
                <a:cs typeface="Times New Roman" panose="02020603050405020304" pitchFamily="18" charset="0"/>
              </a:rPr>
              <a:t>pine</a:t>
            </a:r>
            <a:r>
              <a:rPr lang="en-US" dirty="0">
                <a:ea typeface="Calibri" panose="020F0502020204030204" pitchFamily="34" charset="0"/>
                <a:cs typeface="Times New Roman" panose="02020603050405020304" pitchFamily="18" charset="0"/>
              </a:rPr>
              <a:t>, occur in the southern area along north/south ridges.</a:t>
            </a: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724275" y="974070"/>
            <a:ext cx="3714749" cy="2870488"/>
          </a:xfrm>
          <a:prstGeom prst="rect">
            <a:avLst/>
          </a:prstGeom>
        </p:spPr>
      </p:pic>
      <p:pic>
        <p:nvPicPr>
          <p:cNvPr id="6" name="Picture 5"/>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724275" y="3966173"/>
            <a:ext cx="3763931" cy="2634752"/>
          </a:xfrm>
          <a:prstGeom prst="rect">
            <a:avLst/>
          </a:prstGeom>
        </p:spPr>
      </p:pic>
      <p:sp>
        <p:nvSpPr>
          <p:cNvPr id="3" name="Rectangle 2"/>
          <p:cNvSpPr/>
          <p:nvPr/>
        </p:nvSpPr>
        <p:spPr>
          <a:xfrm>
            <a:off x="73125" y="1325563"/>
            <a:ext cx="3651150" cy="3949799"/>
          </a:xfrm>
          <a:prstGeom prst="rect">
            <a:avLst/>
          </a:prstGeom>
        </p:spPr>
        <p:txBody>
          <a:bodyPr wrap="square">
            <a:spAutoFit/>
          </a:bodyPr>
          <a:lstStyle/>
          <a:p>
            <a:pPr>
              <a:spcBef>
                <a:spcPts val="200"/>
              </a:spcBef>
            </a:pPr>
            <a:r>
              <a:rPr lang="en-US" sz="900" b="1" dirty="0">
                <a:ea typeface="Times New Roman" panose="02020603050405020304" pitchFamily="18" charset="0"/>
                <a:cs typeface="Times New Roman" panose="02020603050405020304" pitchFamily="18" charset="0"/>
              </a:rPr>
              <a:t> </a:t>
            </a:r>
          </a:p>
          <a:p>
            <a:pPr>
              <a:spcBef>
                <a:spcPts val="200"/>
              </a:spcBef>
            </a:pPr>
            <a:r>
              <a:rPr lang="en-US" sz="2000" b="1" dirty="0" smtClean="0">
                <a:ea typeface="Times New Roman" panose="02020603050405020304" pitchFamily="18" charset="0"/>
                <a:cs typeface="Times New Roman" panose="02020603050405020304" pitchFamily="18" charset="0"/>
              </a:rPr>
              <a:t>Goals and Objectives</a:t>
            </a:r>
            <a:endParaRPr lang="en-US" sz="2000" b="1" dirty="0">
              <a:ea typeface="Times New Roman" panose="02020603050405020304" pitchFamily="18" charset="0"/>
              <a:cs typeface="Times New Roman" panose="02020603050405020304" pitchFamily="18" charset="0"/>
            </a:endParaRPr>
          </a:p>
          <a:p>
            <a:pPr marL="342900" marR="0" lvl="0" indent="-342900">
              <a:spcBef>
                <a:spcPts val="600"/>
              </a:spcBef>
              <a:spcAft>
                <a:spcPts val="600"/>
              </a:spcAft>
              <a:buFont typeface="Symbol" panose="05050102010706020507" pitchFamily="18" charset="2"/>
              <a:buChar char=""/>
            </a:pPr>
            <a:r>
              <a:rPr lang="en-US" sz="2000" b="1" i="1" dirty="0">
                <a:ea typeface="Calibri" panose="020F0502020204030204" pitchFamily="34" charset="0"/>
                <a:cs typeface="Times New Roman" panose="02020603050405020304" pitchFamily="18" charset="0"/>
              </a:rPr>
              <a:t>Provide </a:t>
            </a:r>
            <a:r>
              <a:rPr lang="en-US" sz="2000" b="1" i="1" dirty="0" smtClean="0">
                <a:ea typeface="Calibri" panose="020F0502020204030204" pitchFamily="34" charset="0"/>
                <a:cs typeface="Times New Roman" panose="02020603050405020304" pitchFamily="18" charset="0"/>
              </a:rPr>
              <a:t>healthy</a:t>
            </a:r>
            <a:r>
              <a:rPr lang="en-US" sz="2000" b="1" i="1" dirty="0">
                <a:ea typeface="Calibri" panose="020F0502020204030204" pitchFamily="34" charset="0"/>
                <a:cs typeface="Times New Roman" panose="02020603050405020304" pitchFamily="18" charset="0"/>
              </a:rPr>
              <a:t>, diverse </a:t>
            </a:r>
            <a:r>
              <a:rPr lang="en-US" sz="2000" b="1" i="1" dirty="0" smtClean="0">
                <a:ea typeface="Calibri" panose="020F0502020204030204" pitchFamily="34" charset="0"/>
                <a:cs typeface="Times New Roman" panose="02020603050405020304" pitchFamily="18" charset="0"/>
              </a:rPr>
              <a:t>resilient forests that sustain plant, wildlife and aquatic habitats by:</a:t>
            </a:r>
          </a:p>
          <a:p>
            <a:pPr marR="0" lvl="0">
              <a:spcBef>
                <a:spcPts val="600"/>
              </a:spcBef>
              <a:spcAft>
                <a:spcPts val="600"/>
              </a:spcAft>
            </a:pPr>
            <a:endParaRPr lang="en-US" sz="2000" b="1" i="1" dirty="0">
              <a:ea typeface="Calibri" panose="020F0502020204030204" pitchFamily="34" charset="0"/>
              <a:cs typeface="Times New Roman" panose="02020603050405020304" pitchFamily="18" charset="0"/>
            </a:endParaRPr>
          </a:p>
          <a:p>
            <a:pPr marL="285750" lvl="0" indent="-285750">
              <a:buFont typeface="Arial" panose="020B0604020202020204" pitchFamily="34" charset="0"/>
              <a:buChar char="•"/>
            </a:pPr>
            <a:r>
              <a:rPr lang="en-US" sz="2000" dirty="0" smtClean="0"/>
              <a:t>Allowing natural </a:t>
            </a:r>
            <a:r>
              <a:rPr lang="en-US" sz="2000" dirty="0"/>
              <a:t>processes </a:t>
            </a:r>
            <a:r>
              <a:rPr lang="en-US" sz="2000" dirty="0" smtClean="0"/>
              <a:t>to flow where </a:t>
            </a:r>
            <a:r>
              <a:rPr lang="en-US" sz="2000" dirty="0"/>
              <a:t>possible. </a:t>
            </a:r>
          </a:p>
          <a:p>
            <a:pPr marL="285750" lvl="0" indent="-285750">
              <a:buFont typeface="Arial" panose="020B0604020202020204" pitchFamily="34" charset="0"/>
              <a:buChar char="•"/>
            </a:pPr>
            <a:r>
              <a:rPr lang="en-US" sz="2000" dirty="0" smtClean="0"/>
              <a:t>Restoring </a:t>
            </a:r>
            <a:r>
              <a:rPr lang="en-US" sz="2000" dirty="0"/>
              <a:t>and </a:t>
            </a:r>
            <a:r>
              <a:rPr lang="en-US" sz="2000" dirty="0" smtClean="0"/>
              <a:t>promoting seral stage distribution to reflect</a:t>
            </a:r>
          </a:p>
          <a:p>
            <a:pPr lvl="0"/>
            <a:r>
              <a:rPr lang="en-US" sz="2000" dirty="0" smtClean="0"/>
              <a:t>natural </a:t>
            </a:r>
            <a:r>
              <a:rPr lang="en-US" sz="2000" dirty="0"/>
              <a:t>disturbance patterns</a:t>
            </a:r>
            <a:r>
              <a:rPr lang="en-US" sz="2000" dirty="0" smtClean="0"/>
              <a:t>.</a:t>
            </a:r>
          </a:p>
        </p:txBody>
      </p:sp>
    </p:spTree>
    <p:extLst>
      <p:ext uri="{BB962C8B-B14F-4D97-AF65-F5344CB8AC3E}">
        <p14:creationId xmlns:p14="http://schemas.microsoft.com/office/powerpoint/2010/main" val="114021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RLA to Project Planning</a:t>
            </a:r>
            <a:endParaRPr lang="en-US" sz="3600" b="1"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772025" y="859238"/>
            <a:ext cx="3767909" cy="4873625"/>
          </a:xfrm>
        </p:spPr>
      </p:pic>
      <p:sp>
        <p:nvSpPr>
          <p:cNvPr id="4" name="Text Placeholder 3"/>
          <p:cNvSpPr>
            <a:spLocks noGrp="1"/>
          </p:cNvSpPr>
          <p:nvPr>
            <p:ph type="body" sz="half" idx="2"/>
          </p:nvPr>
        </p:nvSpPr>
        <p:spPr/>
        <p:txBody>
          <a:bodyPr>
            <a:normAutofit fontScale="92500" lnSpcReduction="10000"/>
          </a:bodyPr>
          <a:lstStyle/>
          <a:p>
            <a:r>
              <a:rPr lang="en-US" dirty="0" smtClean="0"/>
              <a:t>This RL analysis will be used for the current project, Youngs Rock Rigdon, and future projects. The district can continue to use this analysis as a guide. </a:t>
            </a:r>
          </a:p>
          <a:p>
            <a:pPr marL="285750" indent="-285750">
              <a:buFont typeface="Arial" panose="020B0604020202020204" pitchFamily="34" charset="0"/>
              <a:buChar char="•"/>
            </a:pPr>
            <a:r>
              <a:rPr lang="en-US" dirty="0"/>
              <a:t>Use landscape goals/objective and target patterns developed for the large </a:t>
            </a:r>
            <a:r>
              <a:rPr lang="en-US" dirty="0" smtClean="0"/>
              <a:t>landscape</a:t>
            </a:r>
          </a:p>
          <a:p>
            <a:pPr marL="742950" lvl="1" indent="-285750">
              <a:buFont typeface="Arial" panose="020B0604020202020204" pitchFamily="34" charset="0"/>
              <a:buChar char="•"/>
            </a:pPr>
            <a:r>
              <a:rPr lang="en-US" dirty="0" smtClean="0"/>
              <a:t>Develop the P&amp;N</a:t>
            </a:r>
            <a:endParaRPr lang="en-US" dirty="0"/>
          </a:p>
          <a:p>
            <a:pPr marL="285750" indent="-285750">
              <a:buFont typeface="Arial" panose="020B0604020202020204" pitchFamily="34" charset="0"/>
              <a:buChar char="•"/>
            </a:pPr>
            <a:r>
              <a:rPr lang="en-US" dirty="0"/>
              <a:t>Evaluate current condition</a:t>
            </a:r>
          </a:p>
          <a:p>
            <a:pPr marL="285750" indent="-285750">
              <a:buFont typeface="Arial" panose="020B0604020202020204" pitchFamily="34" charset="0"/>
              <a:buChar char="•"/>
            </a:pPr>
            <a:r>
              <a:rPr lang="en-US" dirty="0"/>
              <a:t>Design to meet appropriate goals and patterns—1</a:t>
            </a:r>
            <a:r>
              <a:rPr lang="en-US" baseline="30000" dirty="0"/>
              <a:t>st</a:t>
            </a:r>
            <a:r>
              <a:rPr lang="en-US" dirty="0"/>
              <a:t> project design beginning NOW </a:t>
            </a:r>
          </a:p>
          <a:p>
            <a:pPr marL="285750" indent="-285750">
              <a:buFont typeface="Arial" panose="020B0604020202020204" pitchFamily="34" charset="0"/>
              <a:buChar char="•"/>
            </a:pPr>
            <a:r>
              <a:rPr lang="en-US" dirty="0"/>
              <a:t>Can use results for the next 3-4 projects in this area</a:t>
            </a:r>
            <a:r>
              <a:rPr lang="en-US" dirty="0" smtClean="0"/>
              <a:t>. Or almost any project within the area.</a:t>
            </a:r>
          </a:p>
          <a:p>
            <a:r>
              <a:rPr lang="en-US" dirty="0" smtClean="0"/>
              <a:t> ~33,000 Acres in YRR of the ~100,000 Acre landscape area</a:t>
            </a:r>
            <a:endParaRPr lang="en-US" dirty="0"/>
          </a:p>
          <a:p>
            <a:endParaRPr lang="en-US" dirty="0"/>
          </a:p>
          <a:p>
            <a:endParaRPr lang="en-US" dirty="0"/>
          </a:p>
        </p:txBody>
      </p:sp>
      <p:pic>
        <p:nvPicPr>
          <p:cNvPr id="6" name="Picture 5"/>
          <p:cNvPicPr>
            <a:picLocks noChangeAspect="1"/>
          </p:cNvPicPr>
          <p:nvPr/>
        </p:nvPicPr>
        <p:blipFill>
          <a:blip r:embed="rId4"/>
          <a:stretch>
            <a:fillRect/>
          </a:stretch>
        </p:blipFill>
        <p:spPr>
          <a:xfrm>
            <a:off x="7511173" y="2057400"/>
            <a:ext cx="4255377" cy="4505334"/>
          </a:xfrm>
          <a:prstGeom prst="rect">
            <a:avLst/>
          </a:prstGeom>
        </p:spPr>
      </p:pic>
    </p:spTree>
    <p:extLst>
      <p:ext uri="{BB962C8B-B14F-4D97-AF65-F5344CB8AC3E}">
        <p14:creationId xmlns:p14="http://schemas.microsoft.com/office/powerpoint/2010/main" val="34764309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Youngs Rock Rigdon EIS</a:t>
            </a:r>
            <a:br>
              <a:rPr lang="en-US" b="1" dirty="0" smtClean="0"/>
            </a:br>
            <a:r>
              <a:rPr lang="en-US" sz="1400" b="1" dirty="0" smtClean="0"/>
              <a:t>P&amp;N taken directly from the RLA Goals and Objectives</a:t>
            </a:r>
            <a:endParaRPr lang="en-US" b="1" dirty="0"/>
          </a:p>
        </p:txBody>
      </p:sp>
      <p:sp>
        <p:nvSpPr>
          <p:cNvPr id="3" name="Text Placeholder 2"/>
          <p:cNvSpPr>
            <a:spLocks noGrp="1"/>
          </p:cNvSpPr>
          <p:nvPr>
            <p:ph type="body" idx="1"/>
          </p:nvPr>
        </p:nvSpPr>
        <p:spPr/>
        <p:txBody>
          <a:bodyPr/>
          <a:lstStyle/>
          <a:p>
            <a:pPr algn="ctr"/>
            <a:r>
              <a:rPr lang="en-US" dirty="0" smtClean="0"/>
              <a:t>Purpose and Need</a:t>
            </a:r>
            <a:endParaRPr lang="en-US" dirty="0"/>
          </a:p>
        </p:txBody>
      </p:sp>
      <p:sp>
        <p:nvSpPr>
          <p:cNvPr id="4" name="Content Placeholder 3"/>
          <p:cNvSpPr>
            <a:spLocks noGrp="1"/>
          </p:cNvSpPr>
          <p:nvPr>
            <p:ph sz="half" idx="2"/>
          </p:nvPr>
        </p:nvSpPr>
        <p:spPr/>
        <p:txBody>
          <a:bodyPr>
            <a:normAutofit fontScale="85000" lnSpcReduction="20000"/>
          </a:bodyPr>
          <a:lstStyle/>
          <a:p>
            <a:pPr marL="514350" indent="-514350">
              <a:buFont typeface="+mj-lt"/>
              <a:buAutoNum type="arabicPeriod"/>
            </a:pPr>
            <a:r>
              <a:rPr lang="en-US" dirty="0" smtClean="0"/>
              <a:t>Improve stand landscape diversity, structure, and resiliency</a:t>
            </a:r>
          </a:p>
          <a:p>
            <a:pPr marL="971550" lvl="1" indent="-514350">
              <a:buFont typeface="+mj-lt"/>
              <a:buAutoNum type="alphaLcPeriod"/>
            </a:pPr>
            <a:r>
              <a:rPr lang="en-US" dirty="0" smtClean="0"/>
              <a:t>Increase diversity and structure in mixed conifer</a:t>
            </a:r>
          </a:p>
          <a:p>
            <a:pPr marL="971550" lvl="1" indent="-514350">
              <a:buFont typeface="+mj-lt"/>
              <a:buAutoNum type="alphaLcPeriod"/>
            </a:pPr>
            <a:r>
              <a:rPr lang="en-US" dirty="0" smtClean="0"/>
              <a:t>Increase diversity and structure in moister forests</a:t>
            </a:r>
          </a:p>
          <a:p>
            <a:pPr marL="971550" lvl="1" indent="-514350">
              <a:buFont typeface="+mj-lt"/>
              <a:buAutoNum type="alphaLcPeriod"/>
            </a:pPr>
            <a:r>
              <a:rPr lang="en-US" dirty="0" smtClean="0"/>
              <a:t>Meadow and oak savannah restoration </a:t>
            </a:r>
          </a:p>
          <a:p>
            <a:pPr marL="971550" lvl="1" indent="-514350">
              <a:buFont typeface="+mj-lt"/>
              <a:buAutoNum type="alphaLcPeriod"/>
            </a:pPr>
            <a:r>
              <a:rPr lang="en-US" dirty="0" smtClean="0"/>
              <a:t>Floodplain and aquatic restoration</a:t>
            </a:r>
          </a:p>
          <a:p>
            <a:pPr marL="971550" lvl="1" indent="-514350">
              <a:buFont typeface="+mj-lt"/>
              <a:buAutoNum type="alphaLcPeriod"/>
            </a:pPr>
            <a:r>
              <a:rPr lang="en-US" dirty="0" smtClean="0"/>
              <a:t>Control stocking and improve structural complexity and diversity of riparian vegetation and complexity needed to attain Aquatic Conservation Strategy Objectives</a:t>
            </a:r>
            <a:endParaRPr lang="en-US" dirty="0"/>
          </a:p>
        </p:txBody>
      </p:sp>
      <p:sp>
        <p:nvSpPr>
          <p:cNvPr id="5" name="Text Placeholder 4"/>
          <p:cNvSpPr>
            <a:spLocks noGrp="1"/>
          </p:cNvSpPr>
          <p:nvPr>
            <p:ph type="body" sz="quarter" idx="3"/>
          </p:nvPr>
        </p:nvSpPr>
        <p:spPr/>
        <p:txBody>
          <a:bodyPr/>
          <a:lstStyle/>
          <a:p>
            <a:pPr algn="ctr"/>
            <a:r>
              <a:rPr lang="en-US" dirty="0" smtClean="0"/>
              <a:t>P&amp;N cont.</a:t>
            </a:r>
            <a:endParaRPr lang="en-US" dirty="0"/>
          </a:p>
        </p:txBody>
      </p:sp>
      <p:sp>
        <p:nvSpPr>
          <p:cNvPr id="6" name="Content Placeholder 5"/>
          <p:cNvSpPr>
            <a:spLocks noGrp="1"/>
          </p:cNvSpPr>
          <p:nvPr>
            <p:ph sz="quarter" idx="4"/>
          </p:nvPr>
        </p:nvSpPr>
        <p:spPr>
          <a:xfrm>
            <a:off x="6317478" y="2658899"/>
            <a:ext cx="5183188" cy="3684588"/>
          </a:xfrm>
        </p:spPr>
        <p:txBody>
          <a:bodyPr>
            <a:normAutofit fontScale="77500" lnSpcReduction="20000"/>
          </a:bodyPr>
          <a:lstStyle/>
          <a:p>
            <a:pPr marL="514350" indent="-514350">
              <a:buFont typeface="+mj-lt"/>
              <a:buAutoNum type="arabicPeriod" startAt="2"/>
            </a:pPr>
            <a:r>
              <a:rPr lang="en-US" dirty="0" smtClean="0"/>
              <a:t>Strategically Reduce Hazardous Fuels</a:t>
            </a:r>
          </a:p>
          <a:p>
            <a:pPr marL="514350" indent="-514350">
              <a:buFont typeface="+mj-lt"/>
              <a:buAutoNum type="arabicPeriod" startAt="2"/>
            </a:pPr>
            <a:r>
              <a:rPr lang="en-US" dirty="0" smtClean="0"/>
              <a:t>Sustainably manage existing trail system and dispersed recreation while minimizing impacts to natural resources</a:t>
            </a:r>
          </a:p>
          <a:p>
            <a:pPr marL="514350" indent="-514350">
              <a:buFont typeface="+mj-lt"/>
              <a:buAutoNum type="arabicPeriod" startAt="2"/>
            </a:pPr>
            <a:r>
              <a:rPr lang="en-US" dirty="0" smtClean="0"/>
              <a:t>Identify a sustainable road system needed for safe and efficient travel and for administration utilization, and protection of National Forest System Lands.</a:t>
            </a:r>
          </a:p>
          <a:p>
            <a:pPr marL="514350" indent="-514350">
              <a:buFont typeface="+mj-lt"/>
              <a:buAutoNum type="arabicPeriod" startAt="2"/>
            </a:pPr>
            <a:r>
              <a:rPr lang="en-US" dirty="0" smtClean="0"/>
              <a:t>Provide a sustainable supply of forest products</a:t>
            </a:r>
            <a:endParaRPr lang="en-US" dirty="0"/>
          </a:p>
        </p:txBody>
      </p:sp>
    </p:spTree>
    <p:extLst>
      <p:ext uri="{BB962C8B-B14F-4D97-AF65-F5344CB8AC3E}">
        <p14:creationId xmlns:p14="http://schemas.microsoft.com/office/powerpoint/2010/main" val="15836512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Increase diversity and structure in mixed conifer</a:t>
            </a:r>
            <a:endParaRPr lang="en-US" dirty="0"/>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296465" y="1189037"/>
            <a:ext cx="3263503" cy="4351338"/>
          </a:xfrm>
        </p:spPr>
      </p:pic>
      <p:pic>
        <p:nvPicPr>
          <p:cNvPr id="6" name="Content Placeholder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rot="5400000">
            <a:off x="8086726" y="1731566"/>
            <a:ext cx="4352925" cy="3264693"/>
          </a:xfrm>
        </p:spPr>
      </p:pic>
      <p:pic>
        <p:nvPicPr>
          <p:cNvPr id="7" name="Picture 6"/>
          <p:cNvPicPr>
            <a:picLocks noChangeAspect="1"/>
          </p:cNvPicPr>
          <p:nvPr/>
        </p:nvPicPr>
        <p:blipFill rotWithShape="1">
          <a:blip r:embed="rId5"/>
          <a:srcRect l="37083" t="19305" r="4732" b="11806"/>
          <a:stretch/>
        </p:blipFill>
        <p:spPr>
          <a:xfrm>
            <a:off x="3500437" y="1638300"/>
            <a:ext cx="5191126" cy="4724400"/>
          </a:xfrm>
          <a:prstGeom prst="rect">
            <a:avLst/>
          </a:prstGeom>
        </p:spPr>
      </p:pic>
    </p:spTree>
    <p:extLst>
      <p:ext uri="{BB962C8B-B14F-4D97-AF65-F5344CB8AC3E}">
        <p14:creationId xmlns:p14="http://schemas.microsoft.com/office/powerpoint/2010/main" val="6178773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Jim’s Creek Project-Pine Release</a:t>
            </a:r>
            <a:br>
              <a:rPr lang="en-US" b="1" dirty="0"/>
            </a:br>
            <a:r>
              <a:rPr lang="en-US" sz="1600" b="1" dirty="0"/>
              <a:t>Inside the RLA area</a:t>
            </a:r>
            <a:endParaRPr lang="en-US" dirty="0"/>
          </a:p>
        </p:txBody>
      </p:sp>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131248" y="1825625"/>
            <a:ext cx="3263503" cy="4351338"/>
          </a:xfrm>
        </p:spPr>
      </p:pic>
      <p:pic>
        <p:nvPicPr>
          <p:cNvPr id="10" name="Content Placeholder 9"/>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838200" y="2067215"/>
            <a:ext cx="5181600" cy="3868158"/>
          </a:xfrm>
        </p:spPr>
      </p:pic>
    </p:spTree>
    <p:extLst>
      <p:ext uri="{BB962C8B-B14F-4D97-AF65-F5344CB8AC3E}">
        <p14:creationId xmlns:p14="http://schemas.microsoft.com/office/powerpoint/2010/main" val="40973476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Increase diversity and structure in upland managed stands</a:t>
            </a:r>
            <a:endParaRPr lang="en-US" b="1" dirty="0"/>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38200" y="2397919"/>
            <a:ext cx="5181600" cy="3206750"/>
          </a:xfrm>
        </p:spPr>
      </p:pic>
      <p:pic>
        <p:nvPicPr>
          <p:cNvPr id="6" name="Content Placeholder 5"/>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172200" y="2448673"/>
            <a:ext cx="5181600" cy="3105241"/>
          </a:xfrm>
        </p:spPr>
      </p:pic>
    </p:spTree>
    <p:extLst>
      <p:ext uri="{BB962C8B-B14F-4D97-AF65-F5344CB8AC3E}">
        <p14:creationId xmlns:p14="http://schemas.microsoft.com/office/powerpoint/2010/main" val="23664033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6882" y="39223"/>
            <a:ext cx="10515600" cy="1325563"/>
          </a:xfrm>
        </p:spPr>
        <p:txBody>
          <a:bodyPr/>
          <a:lstStyle/>
          <a:p>
            <a:r>
              <a:rPr lang="en-US" b="1" dirty="0" smtClean="0"/>
              <a:t>It All Started with Jim’s Creek 2001</a:t>
            </a:r>
            <a:br>
              <a:rPr lang="en-US" b="1" dirty="0" smtClean="0"/>
            </a:br>
            <a:endParaRPr lang="en-US" b="1" dirty="0"/>
          </a:p>
        </p:txBody>
      </p:sp>
      <p:pic>
        <p:nvPicPr>
          <p:cNvPr id="6" name="Picture 2" descr="C:\Users\jkertis\Documents\Jfs\pics\presettlement trees\JC-2669deadoak_in_fores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95092" y="863163"/>
            <a:ext cx="3521401" cy="2356404"/>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7" name="Picture 5" descr="C:\Users\jkertis\Documents\Jfs\pics\presettlement trees\JC_0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34347" y="3285706"/>
            <a:ext cx="2357653" cy="314353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156882" y="3269066"/>
            <a:ext cx="4986290" cy="3485835"/>
            <a:chOff x="4760260" y="3101788"/>
            <a:chExt cx="4986290" cy="3485835"/>
          </a:xfrm>
        </p:grpSpPr>
        <p:grpSp>
          <p:nvGrpSpPr>
            <p:cNvPr id="12" name="Group 6"/>
            <p:cNvGrpSpPr>
              <a:grpSpLocks/>
            </p:cNvGrpSpPr>
            <p:nvPr/>
          </p:nvGrpSpPr>
          <p:grpSpPr bwMode="auto">
            <a:xfrm>
              <a:off x="4760260" y="3101788"/>
              <a:ext cx="4605170" cy="3485835"/>
              <a:chOff x="3263919" y="3396369"/>
              <a:chExt cx="4331360" cy="3090606"/>
            </a:xfrm>
          </p:grpSpPr>
          <p:pic>
            <p:nvPicPr>
              <p:cNvPr id="13" name="Picture 12" descr="JC_YRK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63919" y="3396369"/>
                <a:ext cx="4331360" cy="309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Oval 13"/>
              <p:cNvSpPr/>
              <p:nvPr/>
            </p:nvSpPr>
            <p:spPr bwMode="auto">
              <a:xfrm>
                <a:off x="4471199" y="4941672"/>
                <a:ext cx="1498384" cy="892665"/>
              </a:xfrm>
              <a:prstGeom prst="ellipse">
                <a:avLst/>
              </a:prstGeom>
              <a:noFill/>
              <a:ln w="38100" cap="sq" cmpd="sng" algn="ctr">
                <a:solidFill>
                  <a:srgbClr val="FF0000"/>
                </a:solidFill>
                <a:prstDash val="solid"/>
                <a:round/>
                <a:headEnd type="none" w="sm" len="sm"/>
                <a:tailEnd type="none" w="sm" len="sm"/>
              </a:ln>
              <a:effectLst/>
            </p:spPr>
            <p:txBody>
              <a:bodyPr wrap="none"/>
              <a:lstStyle/>
              <a:p>
                <a:pPr>
                  <a:defRPr/>
                </a:pPr>
                <a:endParaRPr lang="en-US" dirty="0">
                  <a:effectLst>
                    <a:outerShdw blurRad="38100" dist="38100" dir="2700000" algn="tl">
                      <a:srgbClr val="FFFFFF"/>
                    </a:outerShdw>
                  </a:effectLst>
                  <a:latin typeface="Arial" pitchFamily="-109" charset="0"/>
                  <a:ea typeface="Times New Roman" pitchFamily="-109" charset="0"/>
                  <a:cs typeface="Times New Roman" pitchFamily="-109" charset="0"/>
                </a:endParaRPr>
              </a:p>
            </p:txBody>
          </p:sp>
        </p:grpSp>
        <p:sp>
          <p:nvSpPr>
            <p:cNvPr id="15" name="TextBox 14"/>
            <p:cNvSpPr txBox="1"/>
            <p:nvPr/>
          </p:nvSpPr>
          <p:spPr>
            <a:xfrm>
              <a:off x="4836268" y="3419249"/>
              <a:ext cx="1471613" cy="369332"/>
            </a:xfrm>
            <a:prstGeom prst="rect">
              <a:avLst/>
            </a:prstGeom>
            <a:noFill/>
          </p:spPr>
          <p:txBody>
            <a:bodyPr wrap="square" rtlCol="0">
              <a:spAutoFit/>
            </a:bodyPr>
            <a:lstStyle/>
            <a:p>
              <a:r>
                <a:rPr lang="en-US" dirty="0">
                  <a:solidFill>
                    <a:srgbClr val="FFC000"/>
                  </a:solidFill>
                </a:rPr>
                <a:t>Oakridge</a:t>
              </a:r>
            </a:p>
          </p:txBody>
        </p:sp>
        <p:sp>
          <p:nvSpPr>
            <p:cNvPr id="17" name="TextBox 16"/>
            <p:cNvSpPr txBox="1"/>
            <p:nvPr/>
          </p:nvSpPr>
          <p:spPr>
            <a:xfrm>
              <a:off x="7003350" y="4546934"/>
              <a:ext cx="2743200" cy="369332"/>
            </a:xfrm>
            <a:prstGeom prst="rect">
              <a:avLst/>
            </a:prstGeom>
            <a:noFill/>
          </p:spPr>
          <p:txBody>
            <a:bodyPr wrap="square" rtlCol="0">
              <a:spAutoFit/>
            </a:bodyPr>
            <a:lstStyle/>
            <a:p>
              <a:r>
                <a:rPr lang="en-US" dirty="0">
                  <a:solidFill>
                    <a:srgbClr val="FFC000"/>
                  </a:solidFill>
                </a:rPr>
                <a:t>Jim’s Creek (~700 acres)</a:t>
              </a:r>
            </a:p>
          </p:txBody>
        </p:sp>
      </p:grpSp>
      <p:pic>
        <p:nvPicPr>
          <p:cNvPr id="18" name="Picture 6" descr="C:\Users\jkertis\Documents\Jfs\pics\meadows\JC_000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75215" y="813257"/>
            <a:ext cx="3105232" cy="2328924"/>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232890" y="962057"/>
            <a:ext cx="3975847" cy="2031325"/>
          </a:xfrm>
          <a:prstGeom prst="rect">
            <a:avLst/>
          </a:prstGeom>
        </p:spPr>
        <p:txBody>
          <a:bodyPr wrap="square">
            <a:spAutoFit/>
          </a:bodyPr>
          <a:lstStyle/>
          <a:p>
            <a:pPr marL="285750" indent="-285750">
              <a:buFont typeface="Wingdings" panose="05000000000000000000" pitchFamily="2" charset="2"/>
              <a:buChar char="v"/>
            </a:pPr>
            <a:r>
              <a:rPr lang="en-US" dirty="0"/>
              <a:t>Oregon white oak snags and live trees </a:t>
            </a:r>
            <a:r>
              <a:rPr lang="en-US" dirty="0" smtClean="0"/>
              <a:t>in mixed conifer  </a:t>
            </a:r>
            <a:r>
              <a:rPr lang="en-US" dirty="0"/>
              <a:t>forest and meadows</a:t>
            </a:r>
          </a:p>
          <a:p>
            <a:pPr marL="285750" indent="-285750">
              <a:buFont typeface="Wingdings" panose="05000000000000000000" pitchFamily="2" charset="2"/>
              <a:buChar char="v"/>
            </a:pPr>
            <a:r>
              <a:rPr lang="en-US" dirty="0"/>
              <a:t>Large live ponderosa pine (cultural trees), </a:t>
            </a:r>
            <a:r>
              <a:rPr lang="en-US" dirty="0" smtClean="0"/>
              <a:t>sugar pine</a:t>
            </a:r>
          </a:p>
          <a:p>
            <a:pPr marL="285750" indent="-285750">
              <a:buFont typeface="Wingdings" panose="05000000000000000000" pitchFamily="2" charset="2"/>
              <a:buChar char="v"/>
            </a:pPr>
            <a:r>
              <a:rPr lang="en-US" dirty="0" smtClean="0"/>
              <a:t>Encroached meadows</a:t>
            </a:r>
          </a:p>
          <a:p>
            <a:pPr marL="285750" indent="-285750">
              <a:buFont typeface="Wingdings" panose="05000000000000000000" pitchFamily="2" charset="2"/>
              <a:buChar char="v"/>
            </a:pPr>
            <a:r>
              <a:rPr lang="en-US" dirty="0" smtClean="0"/>
              <a:t>Collaborative process </a:t>
            </a:r>
            <a:endParaRPr lang="en-US" dirty="0"/>
          </a:p>
        </p:txBody>
      </p:sp>
      <p:pic>
        <p:nvPicPr>
          <p:cNvPr id="19" name="Picture 3" descr="C:\Users\jkertis\Documents\Jim's Creek monitoring\Jims Creek preharvest.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6646" r="22850"/>
          <a:stretch/>
        </p:blipFill>
        <p:spPr bwMode="auto">
          <a:xfrm>
            <a:off x="7635366" y="3741764"/>
            <a:ext cx="2079698" cy="245245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Users\jkertis\Documents\Jim's Creek monitoring\jims creek post harvest.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3079" r="17558"/>
          <a:stretch/>
        </p:blipFill>
        <p:spPr bwMode="auto">
          <a:xfrm>
            <a:off x="4884266" y="3771193"/>
            <a:ext cx="2415142" cy="2423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06393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Meadow and Oak Savannah Restoration</a:t>
            </a:r>
            <a:endParaRPr lang="en-US" dirty="0"/>
          </a:p>
        </p:txBody>
      </p:sp>
      <p:sp>
        <p:nvSpPr>
          <p:cNvPr id="3" name="Text Placeholder 2"/>
          <p:cNvSpPr>
            <a:spLocks noGrp="1"/>
          </p:cNvSpPr>
          <p:nvPr>
            <p:ph type="body" idx="1"/>
          </p:nvPr>
        </p:nvSpPr>
        <p:spPr/>
        <p:txBody>
          <a:bodyPr/>
          <a:lstStyle/>
          <a:p>
            <a:pPr algn="ctr"/>
            <a:r>
              <a:rPr lang="en-US" dirty="0" smtClean="0"/>
              <a:t>Meadow Conifer Encroachment</a:t>
            </a:r>
            <a:endParaRPr lang="en-US" dirty="0"/>
          </a:p>
        </p:txBody>
      </p:sp>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839788" y="2628107"/>
            <a:ext cx="5157787" cy="3438524"/>
          </a:xfrm>
        </p:spPr>
      </p:pic>
      <p:sp>
        <p:nvSpPr>
          <p:cNvPr id="5" name="Text Placeholder 4"/>
          <p:cNvSpPr>
            <a:spLocks noGrp="1"/>
          </p:cNvSpPr>
          <p:nvPr>
            <p:ph type="body" sz="quarter" idx="3"/>
          </p:nvPr>
        </p:nvSpPr>
        <p:spPr/>
        <p:txBody>
          <a:bodyPr/>
          <a:lstStyle/>
          <a:p>
            <a:pPr algn="ctr"/>
            <a:r>
              <a:rPr lang="en-US" dirty="0" smtClean="0"/>
              <a:t>Opening Oak Savannahs</a:t>
            </a:r>
            <a:endParaRPr lang="en-US" dirty="0"/>
          </a:p>
        </p:txBody>
      </p:sp>
      <p:pic>
        <p:nvPicPr>
          <p:cNvPr id="6" name="Content Placeholder 5"/>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rot="5400000">
            <a:off x="6921500" y="2965648"/>
            <a:ext cx="3684588" cy="2763441"/>
          </a:xfrm>
        </p:spPr>
      </p:pic>
    </p:spTree>
    <p:extLst>
      <p:ext uri="{BB962C8B-B14F-4D97-AF65-F5344CB8AC3E}">
        <p14:creationId xmlns:p14="http://schemas.microsoft.com/office/powerpoint/2010/main" val="27173556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Aquatics</a:t>
            </a:r>
            <a:endParaRPr lang="en-US" b="1" dirty="0"/>
          </a:p>
        </p:txBody>
      </p:sp>
      <p:sp>
        <p:nvSpPr>
          <p:cNvPr id="3" name="Text Placeholder 2"/>
          <p:cNvSpPr>
            <a:spLocks noGrp="1"/>
          </p:cNvSpPr>
          <p:nvPr>
            <p:ph type="body" idx="1"/>
          </p:nvPr>
        </p:nvSpPr>
        <p:spPr/>
        <p:txBody>
          <a:bodyPr/>
          <a:lstStyle/>
          <a:p>
            <a:r>
              <a:rPr lang="en-US" dirty="0"/>
              <a:t>Flood Plain and Aquatic Restoration</a:t>
            </a:r>
          </a:p>
        </p:txBody>
      </p:sp>
      <p:sp>
        <p:nvSpPr>
          <p:cNvPr id="5" name="Text Placeholder 4"/>
          <p:cNvSpPr>
            <a:spLocks noGrp="1"/>
          </p:cNvSpPr>
          <p:nvPr>
            <p:ph type="body" sz="quarter" idx="3"/>
          </p:nvPr>
        </p:nvSpPr>
        <p:spPr/>
        <p:txBody>
          <a:bodyPr>
            <a:normAutofit fontScale="47500" lnSpcReduction="20000"/>
          </a:bodyPr>
          <a:lstStyle/>
          <a:p>
            <a:pPr algn="ctr"/>
            <a:r>
              <a:rPr lang="en-US" sz="3400" dirty="0"/>
              <a:t>Control stocking and improve structural complexity and diversity of riparian vegetation and complexity restoration needed to attain Aquatic Conservation Strategy Objectives</a:t>
            </a:r>
          </a:p>
          <a:p>
            <a:endParaRPr lang="en-US" dirty="0"/>
          </a:p>
        </p:txBody>
      </p:sp>
      <p:pic>
        <p:nvPicPr>
          <p:cNvPr id="10" name="Content Placeholder 9"/>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rot="5400000">
            <a:off x="6921500" y="2965648"/>
            <a:ext cx="3684588" cy="2763441"/>
          </a:xfrm>
        </p:spPr>
      </p:pic>
      <p:pic>
        <p:nvPicPr>
          <p:cNvPr id="9" name="Content Placeholder 8"/>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rot="5400000">
            <a:off x="1576388" y="2965649"/>
            <a:ext cx="3684587" cy="2763440"/>
          </a:xfrm>
        </p:spPr>
      </p:pic>
    </p:spTree>
    <p:extLst>
      <p:ext uri="{BB962C8B-B14F-4D97-AF65-F5344CB8AC3E}">
        <p14:creationId xmlns:p14="http://schemas.microsoft.com/office/powerpoint/2010/main" val="37656301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Strategically Reduce Hazardous Fuels</a:t>
            </a:r>
            <a:br>
              <a:rPr lang="en-US" b="1" dirty="0" smtClean="0"/>
            </a:br>
            <a:r>
              <a:rPr lang="en-US" sz="2400" b="1" dirty="0" smtClean="0"/>
              <a:t>including roadside fuel breaks</a:t>
            </a:r>
            <a:endParaRPr lang="en-US" b="1"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5400000">
            <a:off x="3919538" y="2369741"/>
            <a:ext cx="4352925" cy="3264693"/>
          </a:xfrm>
        </p:spPr>
      </p:pic>
    </p:spTree>
    <p:extLst>
      <p:ext uri="{BB962C8B-B14F-4D97-AF65-F5344CB8AC3E}">
        <p14:creationId xmlns:p14="http://schemas.microsoft.com/office/powerpoint/2010/main" val="10968507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a:t>Sustainably manage existing trail system and dispersed recreation while minimizing impacts to natural resources</a:t>
            </a:r>
            <a:br>
              <a:rPr lang="en-US" sz="2800" b="1" dirty="0"/>
            </a:br>
            <a:r>
              <a:rPr lang="en-US" sz="2800" b="1" dirty="0"/>
              <a:t>Fostering human use-Supporting economic sustainability-Historical education opportunities </a:t>
            </a:r>
            <a:endParaRPr lang="en-US" sz="2800" dirty="0"/>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rot="5400000">
            <a:off x="1252538" y="2369741"/>
            <a:ext cx="4352925" cy="3264693"/>
          </a:xfrm>
        </p:spPr>
      </p:pic>
      <p:pic>
        <p:nvPicPr>
          <p:cNvPr id="7" name="Content Placeholder 6"/>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7130295" y="1825625"/>
            <a:ext cx="3316686" cy="4351338"/>
          </a:xfrm>
        </p:spPr>
      </p:pic>
    </p:spTree>
    <p:extLst>
      <p:ext uri="{BB962C8B-B14F-4D97-AF65-F5344CB8AC3E}">
        <p14:creationId xmlns:p14="http://schemas.microsoft.com/office/powerpoint/2010/main" val="20382134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Roads and Forest Products</a:t>
            </a:r>
            <a:endParaRPr lang="en-US" b="1" dirty="0"/>
          </a:p>
        </p:txBody>
      </p:sp>
      <p:sp>
        <p:nvSpPr>
          <p:cNvPr id="3" name="Text Placeholder 2"/>
          <p:cNvSpPr>
            <a:spLocks noGrp="1"/>
          </p:cNvSpPr>
          <p:nvPr>
            <p:ph type="body" idx="1"/>
          </p:nvPr>
        </p:nvSpPr>
        <p:spPr/>
        <p:txBody>
          <a:bodyPr/>
          <a:lstStyle/>
          <a:p>
            <a:r>
              <a:rPr lang="en-US" dirty="0" smtClean="0"/>
              <a:t>Sustainable Road System</a:t>
            </a:r>
            <a:endParaRPr lang="en-US" dirty="0"/>
          </a:p>
        </p:txBody>
      </p:sp>
      <p:pic>
        <p:nvPicPr>
          <p:cNvPr id="7" name="Content Placeholder 6"/>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1035239" y="2505075"/>
            <a:ext cx="4766885" cy="3684588"/>
          </a:xfrm>
        </p:spPr>
      </p:pic>
      <p:sp>
        <p:nvSpPr>
          <p:cNvPr id="5" name="Text Placeholder 4"/>
          <p:cNvSpPr>
            <a:spLocks noGrp="1"/>
          </p:cNvSpPr>
          <p:nvPr>
            <p:ph type="body" sz="quarter" idx="3"/>
          </p:nvPr>
        </p:nvSpPr>
        <p:spPr/>
        <p:txBody>
          <a:bodyPr anchor="t"/>
          <a:lstStyle/>
          <a:p>
            <a:pPr algn="ctr"/>
            <a:r>
              <a:rPr lang="en-US" dirty="0" smtClean="0"/>
              <a:t>Sustainable Supply of Forest Products</a:t>
            </a:r>
            <a:endParaRPr lang="en-US" dirty="0"/>
          </a:p>
        </p:txBody>
      </p:sp>
      <p:sp>
        <p:nvSpPr>
          <p:cNvPr id="9" name="Content Placeholder 8"/>
          <p:cNvSpPr>
            <a:spLocks noGrp="1"/>
          </p:cNvSpPr>
          <p:nvPr>
            <p:ph sz="quarter" idx="4"/>
          </p:nvPr>
        </p:nvSpPr>
        <p:spPr/>
        <p:txBody>
          <a:bodyPr/>
          <a:lstStyle/>
          <a:p>
            <a:pPr marL="0" indent="0">
              <a:buNone/>
            </a:pPr>
            <a:r>
              <a:rPr lang="en-US" dirty="0" smtClean="0"/>
              <a:t>.</a:t>
            </a:r>
            <a:endParaRPr lang="en-US" dirty="0"/>
          </a:p>
        </p:txBody>
      </p:sp>
      <p:graphicFrame>
        <p:nvGraphicFramePr>
          <p:cNvPr id="10" name="Object 9"/>
          <p:cNvGraphicFramePr>
            <a:graphicFrameLocks noChangeAspect="1"/>
          </p:cNvGraphicFramePr>
          <p:nvPr>
            <p:extLst>
              <p:ext uri="{D42A27DB-BD31-4B8C-83A1-F6EECF244321}">
                <p14:modId xmlns:p14="http://schemas.microsoft.com/office/powerpoint/2010/main" val="1906990631"/>
              </p:ext>
            </p:extLst>
          </p:nvPr>
        </p:nvGraphicFramePr>
        <p:xfrm>
          <a:off x="6438619" y="1690688"/>
          <a:ext cx="4017962" cy="5418137"/>
        </p:xfrm>
        <a:graphic>
          <a:graphicData uri="http://schemas.openxmlformats.org/presentationml/2006/ole">
            <mc:AlternateContent xmlns:mc="http://schemas.openxmlformats.org/markup-compatibility/2006">
              <mc:Choice xmlns:v="urn:schemas-microsoft-com:vml" Requires="v">
                <p:oleObj spid="_x0000_s1082" name="Document" r:id="rId6" imgW="6088186" imgH="8209198" progId="Word.Document.12">
                  <p:embed/>
                </p:oleObj>
              </mc:Choice>
              <mc:Fallback>
                <p:oleObj name="Document" r:id="rId6" imgW="6088186" imgH="8209198" progId="Word.Document.12">
                  <p:embed/>
                  <p:pic>
                    <p:nvPicPr>
                      <p:cNvPr id="0" name="Picture 5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38619" y="1690688"/>
                        <a:ext cx="4017962" cy="54181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3903088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The rest of Rigdon and future projects using the RLA</a:t>
            </a:r>
            <a:endParaRPr lang="en-US" b="1" dirty="0"/>
          </a:p>
        </p:txBody>
      </p:sp>
      <p:sp>
        <p:nvSpPr>
          <p:cNvPr id="3" name="Content Placeholder 2"/>
          <p:cNvSpPr>
            <a:spLocks noGrp="1"/>
          </p:cNvSpPr>
          <p:nvPr>
            <p:ph idx="1"/>
          </p:nvPr>
        </p:nvSpPr>
        <p:spPr/>
        <p:txBody>
          <a:bodyPr/>
          <a:lstStyle/>
          <a:p>
            <a:r>
              <a:rPr lang="en-US" dirty="0" smtClean="0"/>
              <a:t>Potential Future Projects Using the RLA</a:t>
            </a:r>
          </a:p>
          <a:p>
            <a:pPr lvl="1"/>
            <a:r>
              <a:rPr lang="en-US" dirty="0" smtClean="0"/>
              <a:t>Steeple Rock and Dome Rock-EAs </a:t>
            </a:r>
            <a:r>
              <a:rPr lang="en-US" sz="1800" dirty="0" smtClean="0"/>
              <a:t>(Tree density reduction &amp; structural diversity)</a:t>
            </a:r>
          </a:p>
          <a:p>
            <a:pPr lvl="1"/>
            <a:r>
              <a:rPr lang="en-US" dirty="0" smtClean="0"/>
              <a:t>Floodplain Restoration/Watershed-EA or CE</a:t>
            </a:r>
          </a:p>
          <a:p>
            <a:pPr lvl="1"/>
            <a:r>
              <a:rPr lang="en-US" dirty="0" smtClean="0"/>
              <a:t>Trail Maintenance-Reroutes/Dispersed Camping/Developed Campsites-</a:t>
            </a:r>
            <a:r>
              <a:rPr lang="en-US" sz="2000" dirty="0" smtClean="0"/>
              <a:t>EA or CE</a:t>
            </a:r>
          </a:p>
          <a:p>
            <a:pPr lvl="1"/>
            <a:r>
              <a:rPr lang="en-US" dirty="0" smtClean="0"/>
              <a:t>Historical Education Opportunities-Can fit inside other appropriate projects</a:t>
            </a:r>
          </a:p>
          <a:p>
            <a:pPr lvl="1"/>
            <a:endParaRPr lang="en-US" dirty="0" smtClean="0"/>
          </a:p>
        </p:txBody>
      </p:sp>
    </p:spTree>
    <p:extLst>
      <p:ext uri="{BB962C8B-B14F-4D97-AF65-F5344CB8AC3E}">
        <p14:creationId xmlns:p14="http://schemas.microsoft.com/office/powerpoint/2010/main" val="36242224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p:spPr>
      </p:pic>
      <p:sp>
        <p:nvSpPr>
          <p:cNvPr id="2" name="Title 1"/>
          <p:cNvSpPr>
            <a:spLocks noGrp="1"/>
          </p:cNvSpPr>
          <p:nvPr>
            <p:ph type="title" idx="4294967295"/>
          </p:nvPr>
        </p:nvSpPr>
        <p:spPr>
          <a:xfrm>
            <a:off x="4274820" y="1005205"/>
            <a:ext cx="10515600" cy="1325563"/>
          </a:xfrm>
        </p:spPr>
        <p:txBody>
          <a:bodyPr/>
          <a:lstStyle/>
          <a:p>
            <a:r>
              <a:rPr lang="en-US" dirty="0" smtClean="0">
                <a:ln w="0">
                  <a:solidFill>
                    <a:schemeClr val="bg1">
                      <a:lumMod val="50000"/>
                    </a:schemeClr>
                  </a:solidFill>
                </a:ln>
                <a:effectLst>
                  <a:outerShdw blurRad="38100" dist="19050" dir="2700000" algn="tl" rotWithShape="0">
                    <a:schemeClr val="dk1">
                      <a:alpha val="40000"/>
                    </a:schemeClr>
                  </a:outerShdw>
                </a:effectLst>
              </a:rPr>
              <a:t>Questions?</a:t>
            </a:r>
            <a:endParaRPr lang="en-US" dirty="0">
              <a:ln w="0">
                <a:solidFill>
                  <a:schemeClr val="bg1">
                    <a:lumMod val="50000"/>
                  </a:schemeClr>
                </a:solidFill>
              </a:ln>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799459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7725" y="193675"/>
            <a:ext cx="10515600" cy="1325563"/>
          </a:xfrm>
        </p:spPr>
        <p:txBody>
          <a:bodyPr/>
          <a:lstStyle/>
          <a:p>
            <a:r>
              <a:rPr lang="en-US" b="1" dirty="0" smtClean="0"/>
              <a:t>Understand Landscape Pattern, Flow, Function</a:t>
            </a:r>
            <a:endParaRPr lang="en-US" b="1" dirty="0"/>
          </a:p>
        </p:txBody>
      </p:sp>
      <p:sp>
        <p:nvSpPr>
          <p:cNvPr id="4" name="Rectangle 3"/>
          <p:cNvSpPr/>
          <p:nvPr/>
        </p:nvSpPr>
        <p:spPr>
          <a:xfrm>
            <a:off x="5869476" y="1650682"/>
            <a:ext cx="6096000" cy="5262979"/>
          </a:xfrm>
          <a:prstGeom prst="rect">
            <a:avLst/>
          </a:prstGeom>
        </p:spPr>
        <p:txBody>
          <a:bodyPr>
            <a:spAutoFit/>
          </a:bodyPr>
          <a:lstStyle/>
          <a:p>
            <a:pPr marL="285750" indent="-285750">
              <a:buFont typeface="Wingdings" panose="05000000000000000000" pitchFamily="2" charset="2"/>
              <a:buChar char="v"/>
            </a:pPr>
            <a:r>
              <a:rPr lang="en-US" sz="2800" dirty="0"/>
              <a:t>What are the key </a:t>
            </a:r>
            <a:r>
              <a:rPr lang="en-US" sz="2800" b="1" dirty="0"/>
              <a:t>elements</a:t>
            </a:r>
            <a:r>
              <a:rPr lang="en-US" sz="2800" dirty="0"/>
              <a:t> </a:t>
            </a:r>
            <a:r>
              <a:rPr lang="en-US" sz="2800" dirty="0" smtClean="0"/>
              <a:t> in each  </a:t>
            </a:r>
            <a:r>
              <a:rPr lang="en-US" sz="2800" dirty="0"/>
              <a:t>theme/resource? </a:t>
            </a:r>
          </a:p>
          <a:p>
            <a:endParaRPr lang="en-US" sz="2800" dirty="0"/>
          </a:p>
          <a:p>
            <a:pPr marL="285750" indent="-285750">
              <a:buFont typeface="Wingdings" panose="05000000000000000000" pitchFamily="2" charset="2"/>
              <a:buChar char="v"/>
            </a:pPr>
            <a:r>
              <a:rPr lang="en-US" sz="2800" dirty="0"/>
              <a:t>What have been the </a:t>
            </a:r>
            <a:r>
              <a:rPr lang="en-US" sz="2800" b="1" dirty="0"/>
              <a:t>driving forces </a:t>
            </a:r>
            <a:r>
              <a:rPr lang="en-US" sz="2800" dirty="0"/>
              <a:t>that shaped the landscape?</a:t>
            </a:r>
          </a:p>
          <a:p>
            <a:pPr marL="285750" indent="-285750">
              <a:buFont typeface="Wingdings" panose="05000000000000000000" pitchFamily="2" charset="2"/>
              <a:buChar char="v"/>
            </a:pPr>
            <a:endParaRPr lang="en-US" sz="2800" dirty="0"/>
          </a:p>
          <a:p>
            <a:pPr marL="285750" indent="-285750">
              <a:buFont typeface="Wingdings" panose="05000000000000000000" pitchFamily="2" charset="2"/>
              <a:buChar char="v"/>
            </a:pPr>
            <a:r>
              <a:rPr lang="en-US" sz="2800" dirty="0"/>
              <a:t>What </a:t>
            </a:r>
            <a:r>
              <a:rPr lang="en-US" sz="2800" b="1" dirty="0"/>
              <a:t>patterns and flows </a:t>
            </a:r>
            <a:r>
              <a:rPr lang="en-US" sz="2800" dirty="0"/>
              <a:t>resulted from these forces? How did this influence landscape </a:t>
            </a:r>
            <a:r>
              <a:rPr lang="en-US" sz="2800" b="1" dirty="0"/>
              <a:t>function</a:t>
            </a:r>
            <a:r>
              <a:rPr lang="en-US" sz="2800" dirty="0"/>
              <a:t>? </a:t>
            </a:r>
          </a:p>
          <a:p>
            <a:pPr marL="285750" indent="-285750">
              <a:buFont typeface="Wingdings" panose="05000000000000000000" pitchFamily="2" charset="2"/>
              <a:buChar char="v"/>
            </a:pPr>
            <a:endParaRPr lang="en-US" sz="2800" dirty="0"/>
          </a:p>
          <a:p>
            <a:pPr marL="285750" indent="-285750">
              <a:buFont typeface="Wingdings" panose="05000000000000000000" pitchFamily="2" charset="2"/>
              <a:buChar char="v"/>
            </a:pPr>
            <a:r>
              <a:rPr lang="en-US" sz="2800" dirty="0"/>
              <a:t>How have things changed through time?  </a:t>
            </a: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39955" y="2737528"/>
            <a:ext cx="2399003" cy="1792055"/>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363" y="1213192"/>
            <a:ext cx="1693375" cy="1270031"/>
          </a:xfrm>
          <a:prstGeom prst="rect">
            <a:avLst/>
          </a:prstGeom>
          <a:effectLst>
            <a:softEdge rad="127000"/>
          </a:effectLst>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3138" t="-26135" r="-3138" b="26135"/>
          <a:stretch/>
        </p:blipFill>
        <p:spPr>
          <a:xfrm>
            <a:off x="2176420" y="587332"/>
            <a:ext cx="1428556" cy="2126701"/>
          </a:xfrm>
          <a:prstGeom prst="rect">
            <a:avLst/>
          </a:prstGeom>
          <a:effectLst>
            <a:softEdge rad="127000"/>
          </a:effectLst>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12196" t="-4625" b="4625"/>
          <a:stretch/>
        </p:blipFill>
        <p:spPr>
          <a:xfrm>
            <a:off x="3821846" y="1085617"/>
            <a:ext cx="1929985" cy="1714489"/>
          </a:xfrm>
          <a:prstGeom prst="rect">
            <a:avLst/>
          </a:prstGeom>
          <a:effectLst>
            <a:softEdge rad="127000"/>
          </a:effec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781925"/>
            <a:ext cx="3504872" cy="1589749"/>
          </a:xfrm>
          <a:prstGeom prst="rect">
            <a:avLst/>
          </a:prstGeom>
          <a:effectLst>
            <a:softEdge rad="127000"/>
          </a:effectLst>
        </p:spPr>
      </p:pic>
      <p:pic>
        <p:nvPicPr>
          <p:cNvPr id="11" name="Picture 10" descr="JC2005_meadow.tiff"/>
          <p:cNvPicPr>
            <a:picLocks noChangeAspect="1"/>
          </p:cNvPicPr>
          <p:nvPr/>
        </p:nvPicPr>
        <p:blipFill rotWithShape="1">
          <a:blip r:embed="rId7" cstate="print">
            <a:alphaModFix/>
            <a:extLst>
              <a:ext uri="{28A0092B-C50C-407E-A947-70E740481C1C}">
                <a14:useLocalDpi xmlns:a14="http://schemas.microsoft.com/office/drawing/2010/main" val="0"/>
              </a:ext>
            </a:extLst>
          </a:blip>
          <a:srcRect l="-17" t="1" r="8197" b="41758"/>
          <a:stretch/>
        </p:blipFill>
        <p:spPr>
          <a:xfrm>
            <a:off x="3031273" y="4615656"/>
            <a:ext cx="2521229" cy="2108664"/>
          </a:xfrm>
          <a:prstGeom prst="rect">
            <a:avLst/>
          </a:prstGeom>
          <a:scene3d>
            <a:camera prst="orthographicFront">
              <a:rot lat="0" lon="0" rev="0"/>
            </a:camera>
            <a:lightRig rig="threePt" dir="t"/>
          </a:scene3d>
        </p:spPr>
      </p:pic>
      <p:grpSp>
        <p:nvGrpSpPr>
          <p:cNvPr id="9" name="Group 11"/>
          <p:cNvGrpSpPr>
            <a:grpSpLocks noChangeAspect="1"/>
          </p:cNvGrpSpPr>
          <p:nvPr/>
        </p:nvGrpSpPr>
        <p:grpSpPr>
          <a:xfrm>
            <a:off x="302472" y="4598895"/>
            <a:ext cx="2523236" cy="2110343"/>
            <a:chOff x="-1063318" y="1078992"/>
            <a:chExt cx="5029200" cy="4206240"/>
          </a:xfrm>
        </p:grpSpPr>
        <p:pic>
          <p:nvPicPr>
            <p:cNvPr id="13" name="Picture 12" descr="JC46_meadow.tiff"/>
            <p:cNvPicPr>
              <a:picLocks noChangeAspect="1"/>
            </p:cNvPicPr>
            <p:nvPr/>
          </p:nvPicPr>
          <p:blipFill rotWithShape="1">
            <a:blip r:embed="rId8" cstate="print">
              <a:extLst>
                <a:ext uri="{28A0092B-C50C-407E-A947-70E740481C1C}">
                  <a14:useLocalDpi xmlns:a14="http://schemas.microsoft.com/office/drawing/2010/main" val="0"/>
                </a:ext>
              </a:extLst>
            </a:blip>
            <a:srcRect t="5281" r="18052" b="33385"/>
            <a:stretch/>
          </p:blipFill>
          <p:spPr>
            <a:xfrm>
              <a:off x="-1063318" y="1078992"/>
              <a:ext cx="5029200" cy="4206240"/>
            </a:xfrm>
            <a:prstGeom prst="rect">
              <a:avLst/>
            </a:prstGeom>
          </p:spPr>
        </p:pic>
        <p:sp>
          <p:nvSpPr>
            <p:cNvPr id="14" name="Rectangle 13"/>
            <p:cNvSpPr/>
            <p:nvPr/>
          </p:nvSpPr>
          <p:spPr>
            <a:xfrm>
              <a:off x="138612" y="2209924"/>
              <a:ext cx="1893180" cy="1152309"/>
            </a:xfrm>
            <a:prstGeom prst="rect">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p:nvSpPr>
          <p:spPr>
            <a:xfrm rot="1776858">
              <a:off x="2161803" y="1452614"/>
              <a:ext cx="1719072" cy="643150"/>
            </a:xfrm>
            <a:prstGeom prst="rect">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p:cNvSpPr/>
            <p:nvPr/>
          </p:nvSpPr>
          <p:spPr>
            <a:xfrm rot="16896234">
              <a:off x="-793491" y="3658852"/>
              <a:ext cx="1224623" cy="328189"/>
            </a:xfrm>
            <a:prstGeom prst="rect">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p:cNvSpPr/>
            <p:nvPr/>
          </p:nvSpPr>
          <p:spPr>
            <a:xfrm rot="1357432">
              <a:off x="214362" y="3465647"/>
              <a:ext cx="984228" cy="590709"/>
            </a:xfrm>
            <a:prstGeom prst="rect">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p:cNvSpPr/>
            <p:nvPr/>
          </p:nvSpPr>
          <p:spPr>
            <a:xfrm rot="20299870">
              <a:off x="436911" y="4508844"/>
              <a:ext cx="1083620" cy="455701"/>
            </a:xfrm>
            <a:prstGeom prst="rect">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8354554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rcRect/>
          <a:stretch>
            <a:fillRect/>
          </a:stretch>
        </p:blipFill>
        <p:spPr bwMode="auto">
          <a:xfrm>
            <a:off x="102804" y="140310"/>
            <a:ext cx="4536484" cy="6347728"/>
          </a:xfrm>
          <a:prstGeom prst="rect">
            <a:avLst/>
          </a:prstGeom>
          <a:noFill/>
        </p:spPr>
      </p:pic>
      <p:sp>
        <p:nvSpPr>
          <p:cNvPr id="4" name="TextBox 3"/>
          <p:cNvSpPr txBox="1"/>
          <p:nvPr/>
        </p:nvSpPr>
        <p:spPr>
          <a:xfrm>
            <a:off x="4881572" y="1772447"/>
            <a:ext cx="3402143" cy="5016758"/>
          </a:xfrm>
          <a:prstGeom prst="rect">
            <a:avLst/>
          </a:prstGeom>
          <a:noFill/>
        </p:spPr>
        <p:txBody>
          <a:bodyPr wrap="square" rtlCol="0">
            <a:spAutoFit/>
          </a:bodyPr>
          <a:lstStyle/>
          <a:p>
            <a:r>
              <a:rPr lang="en-US" sz="2000" dirty="0" smtClean="0"/>
              <a:t>104,000 acres</a:t>
            </a:r>
          </a:p>
          <a:p>
            <a:r>
              <a:rPr lang="en-US" sz="2000" dirty="0"/>
              <a:t>4</a:t>
            </a:r>
            <a:r>
              <a:rPr lang="en-US" sz="2000" dirty="0" smtClean="0"/>
              <a:t> subwatersheds</a:t>
            </a:r>
          </a:p>
          <a:p>
            <a:endParaRPr lang="en-US" sz="2000" dirty="0"/>
          </a:p>
          <a:p>
            <a:r>
              <a:rPr lang="en-US" sz="2000" dirty="0" smtClean="0"/>
              <a:t>Transition zone:</a:t>
            </a:r>
          </a:p>
          <a:p>
            <a:r>
              <a:rPr lang="en-US" sz="2000" dirty="0" smtClean="0"/>
              <a:t>Northernmost contiguous mixed conifer forest</a:t>
            </a:r>
          </a:p>
          <a:p>
            <a:endParaRPr lang="en-US" sz="2000" dirty="0" smtClean="0"/>
          </a:p>
          <a:p>
            <a:r>
              <a:rPr lang="en-US" sz="2000" dirty="0" smtClean="0"/>
              <a:t>Northern </a:t>
            </a:r>
            <a:r>
              <a:rPr lang="en-US" sz="2000" dirty="0"/>
              <a:t>spotted owl, elk and </a:t>
            </a:r>
            <a:r>
              <a:rPr lang="en-US" sz="2000" dirty="0" smtClean="0"/>
              <a:t>deer habitat , </a:t>
            </a:r>
            <a:r>
              <a:rPr lang="en-US" sz="2000" dirty="0"/>
              <a:t>many other species </a:t>
            </a:r>
          </a:p>
          <a:p>
            <a:endParaRPr lang="en-US" sz="2000" dirty="0"/>
          </a:p>
          <a:p>
            <a:r>
              <a:rPr lang="en-US" sz="2000" dirty="0" smtClean="0"/>
              <a:t>Aquatic </a:t>
            </a:r>
            <a:r>
              <a:rPr lang="en-US" sz="2000" dirty="0"/>
              <a:t>h</a:t>
            </a:r>
            <a:r>
              <a:rPr lang="en-US" sz="2000" dirty="0" smtClean="0"/>
              <a:t>abitat for spring chinook and bull trout</a:t>
            </a:r>
          </a:p>
          <a:p>
            <a:endParaRPr lang="en-US" sz="2000" dirty="0"/>
          </a:p>
          <a:p>
            <a:r>
              <a:rPr lang="en-US" sz="2000" dirty="0" smtClean="0"/>
              <a:t>Provide human services such as recreation, economic supply </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1492" y="140310"/>
            <a:ext cx="2561815" cy="1714281"/>
          </a:xfrm>
          <a:prstGeom prst="rect">
            <a:avLst/>
          </a:prstGeom>
          <a:effectLst>
            <a:softEdge rad="127000"/>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7385" y="1172066"/>
            <a:ext cx="1713781" cy="2285041"/>
          </a:xfrm>
          <a:prstGeom prst="rect">
            <a:avLst/>
          </a:prstGeom>
          <a:effectLst>
            <a:softEdge rad="127000"/>
          </a:effectLst>
        </p:spPr>
      </p:pic>
      <p:sp>
        <p:nvSpPr>
          <p:cNvPr id="9" name="Title 8"/>
          <p:cNvSpPr>
            <a:spLocks noGrp="1"/>
          </p:cNvSpPr>
          <p:nvPr>
            <p:ph type="title"/>
          </p:nvPr>
        </p:nvSpPr>
        <p:spPr>
          <a:xfrm>
            <a:off x="4634767" y="509284"/>
            <a:ext cx="4416725" cy="1325563"/>
          </a:xfrm>
        </p:spPr>
        <p:txBody>
          <a:bodyPr>
            <a:normAutofit fontScale="90000"/>
          </a:bodyPr>
          <a:lstStyle/>
          <a:p>
            <a:r>
              <a:rPr lang="en-US" b="1" dirty="0" smtClean="0"/>
              <a:t>Rigdon</a:t>
            </a:r>
            <a:r>
              <a:rPr lang="en-US" b="1" dirty="0" smtClean="0">
                <a:solidFill>
                  <a:schemeClr val="bg1"/>
                </a:solidFill>
              </a:rPr>
              <a:t> </a:t>
            </a:r>
            <a:r>
              <a:rPr lang="en-US" b="1" dirty="0" smtClean="0"/>
              <a:t>Landscape: Working Environment</a:t>
            </a:r>
            <a:br>
              <a:rPr lang="en-US" b="1" dirty="0" smtClean="0"/>
            </a:br>
            <a:endParaRPr lang="en-US" b="1" dirty="0"/>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40619" y="3364128"/>
            <a:ext cx="2438400" cy="1624584"/>
          </a:xfrm>
          <a:prstGeom prst="rect">
            <a:avLst/>
          </a:prstGeom>
          <a:effectLst>
            <a:softEdge rad="127000"/>
          </a:effectLst>
        </p:spPr>
      </p:pic>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l="7794" t="45689" r="23850" b="8743"/>
          <a:stretch/>
        </p:blipFill>
        <p:spPr>
          <a:xfrm>
            <a:off x="7910240" y="2029359"/>
            <a:ext cx="2593999" cy="1225486"/>
          </a:xfrm>
          <a:prstGeom prst="rect">
            <a:avLst/>
          </a:prstGeom>
          <a:effectLst>
            <a:softEdge rad="127000"/>
          </a:effectLst>
        </p:spPr>
      </p:pic>
      <p:pic>
        <p:nvPicPr>
          <p:cNvPr id="13" name="Picture 12"/>
          <p:cNvPicPr>
            <a:picLocks noChangeAspect="1"/>
          </p:cNvPicPr>
          <p:nvPr/>
        </p:nvPicPr>
        <p:blipFill rotWithShape="1">
          <a:blip r:embed="rId7">
            <a:extLst>
              <a:ext uri="{28A0092B-C50C-407E-A947-70E740481C1C}">
                <a14:useLocalDpi xmlns:a14="http://schemas.microsoft.com/office/drawing/2010/main" val="0"/>
              </a:ext>
            </a:extLst>
          </a:blip>
          <a:srcRect l="13225" t="11471" r="15697" b="27871"/>
          <a:stretch/>
        </p:blipFill>
        <p:spPr>
          <a:xfrm>
            <a:off x="10504239" y="3633334"/>
            <a:ext cx="1626927" cy="2066925"/>
          </a:xfrm>
          <a:prstGeom prst="rect">
            <a:avLst/>
          </a:prstGeom>
          <a:effectLst>
            <a:softEdge rad="127000"/>
          </a:effectLst>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40626" y="5097995"/>
            <a:ext cx="2327225" cy="1741351"/>
          </a:xfrm>
          <a:prstGeom prst="rect">
            <a:avLst/>
          </a:prstGeom>
          <a:effectLst>
            <a:softEdge rad="127000"/>
          </a:effectLst>
        </p:spPr>
      </p:pic>
    </p:spTree>
    <p:extLst>
      <p:ext uri="{BB962C8B-B14F-4D97-AF65-F5344CB8AC3E}">
        <p14:creationId xmlns:p14="http://schemas.microsoft.com/office/powerpoint/2010/main" val="891291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887" y="231775"/>
            <a:ext cx="5972175" cy="1325563"/>
          </a:xfrm>
        </p:spPr>
        <p:txBody>
          <a:bodyPr/>
          <a:lstStyle/>
          <a:p>
            <a:pPr algn="ctr"/>
            <a:r>
              <a:rPr lang="en-US" b="1" dirty="0" smtClean="0"/>
              <a:t>Interested Stakeholders</a:t>
            </a:r>
            <a:endParaRPr lang="en-US" b="1" dirty="0"/>
          </a:p>
        </p:txBody>
      </p:sp>
      <p:pic>
        <p:nvPicPr>
          <p:cNvPr id="3" name="Picture 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58150" y="318984"/>
            <a:ext cx="3677285" cy="3110016"/>
          </a:xfrm>
          <a:prstGeom prst="rect">
            <a:avLst/>
          </a:prstGeom>
          <a:noFill/>
          <a:effectLst>
            <a:softEdge rad="127000"/>
          </a:effectLst>
        </p:spPr>
      </p:pic>
      <p:pic>
        <p:nvPicPr>
          <p:cNvPr id="4" name="Picture 3" descr="image1-3.jpg"/>
          <p:cNvPicPr>
            <a:picLocks noGrp="1" noChangeAspect="1"/>
          </p:cNvPicPr>
          <p:nvPr/>
        </p:nvPicPr>
        <p:blipFill rotWithShape="1">
          <a:blip r:embed="rId3" cstate="print">
            <a:extLst>
              <a:ext uri="{28A0092B-C50C-407E-A947-70E740481C1C}">
                <a14:useLocalDpi xmlns:a14="http://schemas.microsoft.com/office/drawing/2010/main" val="0"/>
              </a:ext>
            </a:extLst>
          </a:blip>
          <a:srcRect t="4315" b="-925"/>
          <a:stretch/>
        </p:blipFill>
        <p:spPr>
          <a:xfrm>
            <a:off x="4985937" y="3575673"/>
            <a:ext cx="4910855" cy="2572797"/>
          </a:xfrm>
          <a:prstGeom prst="rect">
            <a:avLst/>
          </a:prstGeom>
          <a:solidFill>
            <a:schemeClr val="bg1">
              <a:lumMod val="75000"/>
              <a:lumOff val="25000"/>
            </a:schemeClr>
          </a:solidFill>
          <a:ln w="88900">
            <a:noFill/>
            <a:miter lim="800000"/>
          </a:ln>
          <a:effectLst>
            <a:outerShdw blurRad="127000" sx="102000" sy="102000" algn="ctr" rotWithShape="0">
              <a:prstClr val="black">
                <a:alpha val="40000"/>
              </a:prstClr>
            </a:outerShdw>
          </a:effectLst>
        </p:spPr>
      </p:pic>
      <p:sp>
        <p:nvSpPr>
          <p:cNvPr id="5" name="TextBox 4"/>
          <p:cNvSpPr txBox="1"/>
          <p:nvPr/>
        </p:nvSpPr>
        <p:spPr>
          <a:xfrm>
            <a:off x="1057275" y="1704011"/>
            <a:ext cx="6128529" cy="3785652"/>
          </a:xfrm>
          <a:prstGeom prst="rect">
            <a:avLst/>
          </a:prstGeom>
          <a:noFill/>
        </p:spPr>
        <p:txBody>
          <a:bodyPr wrap="square" rtlCol="0">
            <a:spAutoFit/>
          </a:bodyPr>
          <a:lstStyle/>
          <a:p>
            <a:r>
              <a:rPr lang="en-US" sz="2400" dirty="0" smtClean="0"/>
              <a:t>Southern Willamette Forest Collaborative</a:t>
            </a:r>
          </a:p>
          <a:p>
            <a:r>
              <a:rPr lang="en-US" sz="2000" i="1" dirty="0">
                <a:latin typeface="Constantia" charset="0"/>
                <a:ea typeface="MS PGothic" charset="0"/>
              </a:rPr>
              <a:t>“Coming together for healthy forests and communities”</a:t>
            </a:r>
          </a:p>
          <a:p>
            <a:endParaRPr lang="en-US" dirty="0" smtClean="0"/>
          </a:p>
          <a:p>
            <a:endParaRPr lang="en-US" dirty="0"/>
          </a:p>
          <a:p>
            <a:pPr marL="285750" indent="-285750">
              <a:buFont typeface="Arial" panose="020B0604020202020204" pitchFamily="34" charset="0"/>
              <a:buChar char="•"/>
            </a:pPr>
            <a:r>
              <a:rPr lang="en-US" sz="2000" dirty="0" smtClean="0"/>
              <a:t>&gt; 70 Stakeholders :</a:t>
            </a:r>
          </a:p>
          <a:p>
            <a:pPr marL="742950" lvl="1" indent="-285750">
              <a:buFont typeface="Arial" panose="020B0604020202020204" pitchFamily="34" charset="0"/>
              <a:buChar char="•"/>
            </a:pPr>
            <a:r>
              <a:rPr lang="en-US" sz="2000" dirty="0" smtClean="0"/>
              <a:t>Agencies</a:t>
            </a:r>
          </a:p>
          <a:p>
            <a:pPr marL="742950" lvl="1" indent="-285750">
              <a:buFont typeface="Arial" panose="020B0604020202020204" pitchFamily="34" charset="0"/>
              <a:buChar char="•"/>
            </a:pPr>
            <a:r>
              <a:rPr lang="en-US" sz="2000" dirty="0"/>
              <a:t>e</a:t>
            </a:r>
            <a:r>
              <a:rPr lang="en-US" sz="2000" dirty="0" smtClean="0"/>
              <a:t>lected officials</a:t>
            </a:r>
            <a:endParaRPr lang="en-US" sz="2000" dirty="0"/>
          </a:p>
          <a:p>
            <a:pPr marL="742950" lvl="1" indent="-285750">
              <a:buFont typeface="Arial" panose="020B0604020202020204" pitchFamily="34" charset="0"/>
              <a:buChar char="•"/>
            </a:pPr>
            <a:r>
              <a:rPr lang="en-US" sz="2000" dirty="0" smtClean="0"/>
              <a:t>community members </a:t>
            </a:r>
          </a:p>
          <a:p>
            <a:pPr marL="742950" lvl="1" indent="-285750">
              <a:buFont typeface="Arial" panose="020B0604020202020204" pitchFamily="34" charset="0"/>
              <a:buChar char="•"/>
            </a:pPr>
            <a:r>
              <a:rPr lang="en-US" sz="2000" dirty="0" smtClean="0"/>
              <a:t>interest groups </a:t>
            </a:r>
          </a:p>
          <a:p>
            <a:pPr marL="742950" lvl="1" indent="-285750">
              <a:buFont typeface="Arial" panose="020B0604020202020204" pitchFamily="34" charset="0"/>
              <a:buChar char="•"/>
            </a:pPr>
            <a:r>
              <a:rPr lang="en-US" sz="2000" dirty="0" smtClean="0"/>
              <a:t>small businesses </a:t>
            </a:r>
          </a:p>
          <a:p>
            <a:pPr marL="742950" lvl="1" indent="-285750">
              <a:buFont typeface="Arial" panose="020B0604020202020204" pitchFamily="34" charset="0"/>
              <a:buChar char="•"/>
            </a:pPr>
            <a:r>
              <a:rPr lang="en-US" sz="2000" dirty="0" smtClean="0"/>
              <a:t>industry </a:t>
            </a:r>
          </a:p>
          <a:p>
            <a:pPr marL="742950" lvl="1" indent="-285750">
              <a:buFont typeface="Arial" panose="020B0604020202020204" pitchFamily="34" charset="0"/>
              <a:buChar char="•"/>
            </a:pPr>
            <a:r>
              <a:rPr lang="en-US" sz="2000" dirty="0" smtClean="0"/>
              <a:t>universities</a:t>
            </a:r>
            <a:endParaRPr lang="en-US" sz="2000" dirty="0"/>
          </a:p>
        </p:txBody>
      </p:sp>
    </p:spTree>
    <p:extLst>
      <p:ext uri="{BB962C8B-B14F-4D97-AF65-F5344CB8AC3E}">
        <p14:creationId xmlns:p14="http://schemas.microsoft.com/office/powerpoint/2010/main" val="17200390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59506" y="1688349"/>
            <a:ext cx="6418730" cy="5056094"/>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p:cNvGrpSpPr/>
          <p:nvPr/>
        </p:nvGrpSpPr>
        <p:grpSpPr>
          <a:xfrm>
            <a:off x="6625189" y="1847817"/>
            <a:ext cx="4087364" cy="4159624"/>
            <a:chOff x="6379996" y="1102665"/>
            <a:chExt cx="4463811" cy="4660476"/>
          </a:xfrm>
        </p:grpSpPr>
        <p:sp>
          <p:nvSpPr>
            <p:cNvPr id="5" name="TextBox 4"/>
            <p:cNvSpPr txBox="1"/>
            <p:nvPr/>
          </p:nvSpPr>
          <p:spPr>
            <a:xfrm>
              <a:off x="7131487" y="1102665"/>
              <a:ext cx="925146" cy="962680"/>
            </a:xfrm>
            <a:prstGeom prst="rect">
              <a:avLst/>
            </a:prstGeom>
            <a:noFill/>
          </p:spPr>
          <p:txBody>
            <a:bodyPr wrap="none" rtlCol="0">
              <a:spAutoFit/>
            </a:bodyPr>
            <a:lstStyle/>
            <a:p>
              <a:pPr algn="ctr"/>
              <a:r>
                <a:rPr lang="en-US" sz="1400" b="1" dirty="0" smtClean="0">
                  <a:latin typeface="Candara" panose="020E0502030303020204" pitchFamily="34" charset="0"/>
                </a:rPr>
                <a:t>3.</a:t>
              </a:r>
            </a:p>
            <a:p>
              <a:pPr algn="ctr"/>
              <a:r>
                <a:rPr lang="en-US" sz="1400" dirty="0" smtClean="0">
                  <a:latin typeface="Candara" panose="020E0502030303020204" pitchFamily="34" charset="0"/>
                </a:rPr>
                <a:t>Relationship</a:t>
              </a:r>
            </a:p>
            <a:p>
              <a:pPr algn="ctr"/>
              <a:r>
                <a:rPr lang="en-US" sz="1400" dirty="0" smtClean="0">
                  <a:latin typeface="Candara" panose="020E0502030303020204" pitchFamily="34" charset="0"/>
                </a:rPr>
                <a:t>Between</a:t>
              </a:r>
            </a:p>
            <a:p>
              <a:pPr algn="ctr"/>
              <a:r>
                <a:rPr lang="en-US" sz="1400" dirty="0" smtClean="0">
                  <a:latin typeface="Candara" panose="020E0502030303020204" pitchFamily="34" charset="0"/>
                </a:rPr>
                <a:t>Elements &amp;</a:t>
              </a:r>
            </a:p>
            <a:p>
              <a:pPr algn="ctr"/>
              <a:r>
                <a:rPr lang="en-US" sz="1400" dirty="0" smtClean="0">
                  <a:latin typeface="Candara" panose="020E0502030303020204" pitchFamily="34" charset="0"/>
                </a:rPr>
                <a:t> Flows</a:t>
              </a:r>
              <a:endParaRPr lang="en-US" sz="1400" dirty="0">
                <a:latin typeface="Candara" panose="020E0502030303020204" pitchFamily="34" charset="0"/>
              </a:endParaRPr>
            </a:p>
          </p:txBody>
        </p:sp>
        <p:sp>
          <p:nvSpPr>
            <p:cNvPr id="6" name="TextBox 5"/>
            <p:cNvSpPr txBox="1"/>
            <p:nvPr/>
          </p:nvSpPr>
          <p:spPr>
            <a:xfrm>
              <a:off x="6379996" y="2655464"/>
              <a:ext cx="815949" cy="608009"/>
            </a:xfrm>
            <a:prstGeom prst="rect">
              <a:avLst/>
            </a:prstGeom>
            <a:noFill/>
          </p:spPr>
          <p:txBody>
            <a:bodyPr wrap="none" rtlCol="0">
              <a:spAutoFit/>
            </a:bodyPr>
            <a:lstStyle/>
            <a:p>
              <a:pPr algn="ctr"/>
              <a:r>
                <a:rPr lang="en-US" sz="1400" b="1" dirty="0" smtClean="0">
                  <a:latin typeface="Candara" panose="020E0502030303020204" pitchFamily="34" charset="0"/>
                </a:rPr>
                <a:t>2. </a:t>
              </a:r>
              <a:endParaRPr lang="en-US" sz="1400" b="1" dirty="0">
                <a:latin typeface="Candara" panose="020E0502030303020204" pitchFamily="34" charset="0"/>
              </a:endParaRPr>
            </a:p>
            <a:p>
              <a:pPr algn="ctr"/>
              <a:r>
                <a:rPr lang="en-US" sz="1400" dirty="0" smtClean="0">
                  <a:latin typeface="Candara" panose="020E0502030303020204" pitchFamily="34" charset="0"/>
                </a:rPr>
                <a:t>Landscape</a:t>
              </a:r>
            </a:p>
            <a:p>
              <a:pPr algn="ctr"/>
              <a:r>
                <a:rPr lang="en-US" sz="1400" dirty="0" smtClean="0">
                  <a:latin typeface="Candara" panose="020E0502030303020204" pitchFamily="34" charset="0"/>
                </a:rPr>
                <a:t>flows</a:t>
              </a:r>
              <a:endParaRPr lang="en-US" sz="1400" dirty="0">
                <a:latin typeface="Candara" panose="020E0502030303020204" pitchFamily="34" charset="0"/>
              </a:endParaRPr>
            </a:p>
          </p:txBody>
        </p:sp>
        <p:sp>
          <p:nvSpPr>
            <p:cNvPr id="7" name="TextBox 6"/>
            <p:cNvSpPr txBox="1"/>
            <p:nvPr/>
          </p:nvSpPr>
          <p:spPr>
            <a:xfrm>
              <a:off x="6669656" y="4062447"/>
              <a:ext cx="815949" cy="608009"/>
            </a:xfrm>
            <a:prstGeom prst="rect">
              <a:avLst/>
            </a:prstGeom>
            <a:noFill/>
          </p:spPr>
          <p:txBody>
            <a:bodyPr wrap="none" rtlCol="0">
              <a:spAutoFit/>
            </a:bodyPr>
            <a:lstStyle/>
            <a:p>
              <a:pPr algn="ctr"/>
              <a:r>
                <a:rPr lang="en-US" sz="1400" b="1" dirty="0" smtClean="0">
                  <a:latin typeface="Candara" panose="020E0502030303020204" pitchFamily="34" charset="0"/>
                </a:rPr>
                <a:t>1. </a:t>
              </a:r>
              <a:endParaRPr lang="en-US" sz="1400" b="1" dirty="0">
                <a:latin typeface="Candara" panose="020E0502030303020204" pitchFamily="34" charset="0"/>
              </a:endParaRPr>
            </a:p>
            <a:p>
              <a:pPr algn="ctr"/>
              <a:r>
                <a:rPr lang="en-US" sz="1400" dirty="0" smtClean="0">
                  <a:latin typeface="Candara" panose="020E0502030303020204" pitchFamily="34" charset="0"/>
                </a:rPr>
                <a:t>Landscape</a:t>
              </a:r>
            </a:p>
            <a:p>
              <a:pPr algn="ctr"/>
              <a:r>
                <a:rPr lang="en-US" sz="1400" dirty="0" smtClean="0">
                  <a:latin typeface="Candara" panose="020E0502030303020204" pitchFamily="34" charset="0"/>
                </a:rPr>
                <a:t>Elements</a:t>
              </a:r>
              <a:endParaRPr lang="en-US" sz="1400" dirty="0">
                <a:latin typeface="Candara" panose="020E0502030303020204" pitchFamily="34" charset="0"/>
              </a:endParaRPr>
            </a:p>
          </p:txBody>
        </p:sp>
        <p:sp>
          <p:nvSpPr>
            <p:cNvPr id="8" name="TextBox 7"/>
            <p:cNvSpPr txBox="1"/>
            <p:nvPr/>
          </p:nvSpPr>
          <p:spPr>
            <a:xfrm>
              <a:off x="8959392" y="1102665"/>
              <a:ext cx="961983" cy="785344"/>
            </a:xfrm>
            <a:prstGeom prst="rect">
              <a:avLst/>
            </a:prstGeom>
            <a:noFill/>
          </p:spPr>
          <p:txBody>
            <a:bodyPr wrap="none" rtlCol="0">
              <a:spAutoFit/>
            </a:bodyPr>
            <a:lstStyle/>
            <a:p>
              <a:pPr algn="ctr"/>
              <a:r>
                <a:rPr lang="en-US" sz="1400" b="1" dirty="0" smtClean="0">
                  <a:latin typeface="Candara" panose="020E0502030303020204" pitchFamily="34" charset="0"/>
                </a:rPr>
                <a:t>4.</a:t>
              </a:r>
            </a:p>
            <a:p>
              <a:pPr algn="ctr"/>
              <a:r>
                <a:rPr lang="en-US" sz="1400" dirty="0" smtClean="0">
                  <a:latin typeface="Candara" panose="020E0502030303020204" pitchFamily="34" charset="0"/>
                </a:rPr>
                <a:t>Disturbances</a:t>
              </a:r>
            </a:p>
            <a:p>
              <a:pPr algn="ctr"/>
              <a:r>
                <a:rPr lang="en-US" sz="1400" dirty="0" smtClean="0">
                  <a:latin typeface="Candara" panose="020E0502030303020204" pitchFamily="34" charset="0"/>
                </a:rPr>
                <a:t>And </a:t>
              </a:r>
            </a:p>
            <a:p>
              <a:pPr algn="ctr"/>
              <a:r>
                <a:rPr lang="en-US" sz="1400" dirty="0" smtClean="0">
                  <a:latin typeface="Candara" panose="020E0502030303020204" pitchFamily="34" charset="0"/>
                </a:rPr>
                <a:t>Successio</a:t>
              </a:r>
              <a:r>
                <a:rPr lang="en-US" sz="1400" dirty="0" smtClean="0"/>
                <a:t>n</a:t>
              </a:r>
              <a:endParaRPr lang="en-US" sz="1400" dirty="0"/>
            </a:p>
          </p:txBody>
        </p:sp>
        <p:sp>
          <p:nvSpPr>
            <p:cNvPr id="9" name="TextBox 8"/>
            <p:cNvSpPr txBox="1"/>
            <p:nvPr/>
          </p:nvSpPr>
          <p:spPr>
            <a:xfrm>
              <a:off x="10010752" y="2832801"/>
              <a:ext cx="696227" cy="430673"/>
            </a:xfrm>
            <a:prstGeom prst="rect">
              <a:avLst/>
            </a:prstGeom>
            <a:noFill/>
          </p:spPr>
          <p:txBody>
            <a:bodyPr wrap="none" rtlCol="0">
              <a:spAutoFit/>
            </a:bodyPr>
            <a:lstStyle/>
            <a:p>
              <a:pPr algn="ctr"/>
              <a:r>
                <a:rPr lang="en-US" sz="1400" b="1" dirty="0" smtClean="0">
                  <a:latin typeface="Candara" panose="020E0502030303020204" pitchFamily="34" charset="0"/>
                </a:rPr>
                <a:t>5. </a:t>
              </a:r>
            </a:p>
            <a:p>
              <a:pPr algn="ctr"/>
              <a:r>
                <a:rPr lang="en-US" sz="1400" dirty="0" smtClean="0">
                  <a:latin typeface="Candara" panose="020E0502030303020204" pitchFamily="34" charset="0"/>
                </a:rPr>
                <a:t>Linkages</a:t>
              </a:r>
              <a:endParaRPr lang="en-US" sz="1400" dirty="0">
                <a:latin typeface="Candara" panose="020E0502030303020204" pitchFamily="34" charset="0"/>
              </a:endParaRPr>
            </a:p>
          </p:txBody>
        </p:sp>
        <p:sp>
          <p:nvSpPr>
            <p:cNvPr id="10" name="TextBox 9"/>
            <p:cNvSpPr txBox="1"/>
            <p:nvPr/>
          </p:nvSpPr>
          <p:spPr>
            <a:xfrm>
              <a:off x="9825253" y="4092576"/>
              <a:ext cx="1018554" cy="785344"/>
            </a:xfrm>
            <a:prstGeom prst="rect">
              <a:avLst/>
            </a:prstGeom>
            <a:noFill/>
          </p:spPr>
          <p:txBody>
            <a:bodyPr wrap="none" rtlCol="0">
              <a:spAutoFit/>
            </a:bodyPr>
            <a:lstStyle/>
            <a:p>
              <a:pPr algn="ctr"/>
              <a:r>
                <a:rPr lang="en-US" sz="1400" b="1" dirty="0" smtClean="0">
                  <a:latin typeface="Candara" panose="020E0502030303020204" pitchFamily="34" charset="0"/>
                </a:rPr>
                <a:t>6.</a:t>
              </a:r>
            </a:p>
            <a:p>
              <a:pPr algn="ctr"/>
              <a:r>
                <a:rPr lang="en-US" sz="1400" dirty="0" smtClean="0">
                  <a:latin typeface="Candara" panose="020E0502030303020204" pitchFamily="34" charset="0"/>
                </a:rPr>
                <a:t>Landscape</a:t>
              </a:r>
            </a:p>
            <a:p>
              <a:pPr algn="ctr"/>
              <a:r>
                <a:rPr lang="en-US" sz="1400" dirty="0" smtClean="0">
                  <a:latin typeface="Candara" panose="020E0502030303020204" pitchFamily="34" charset="0"/>
                </a:rPr>
                <a:t>Patterns from</a:t>
              </a:r>
            </a:p>
            <a:p>
              <a:pPr algn="ctr"/>
              <a:r>
                <a:rPr lang="en-US" sz="1400" dirty="0" smtClean="0">
                  <a:latin typeface="Candara" panose="020E0502030303020204" pitchFamily="34" charset="0"/>
                </a:rPr>
                <a:t>Forest Plan</a:t>
              </a:r>
              <a:endParaRPr lang="en-US" sz="1400" dirty="0">
                <a:latin typeface="Candara" panose="020E0502030303020204" pitchFamily="34" charset="0"/>
              </a:endParaRPr>
            </a:p>
          </p:txBody>
        </p:sp>
        <p:sp>
          <p:nvSpPr>
            <p:cNvPr id="11" name="TextBox 10"/>
            <p:cNvSpPr txBox="1"/>
            <p:nvPr/>
          </p:nvSpPr>
          <p:spPr>
            <a:xfrm>
              <a:off x="8101481" y="4977797"/>
              <a:ext cx="847524" cy="785344"/>
            </a:xfrm>
            <a:prstGeom prst="rect">
              <a:avLst/>
            </a:prstGeom>
            <a:noFill/>
          </p:spPr>
          <p:txBody>
            <a:bodyPr wrap="none" rtlCol="0">
              <a:spAutoFit/>
            </a:bodyPr>
            <a:lstStyle/>
            <a:p>
              <a:pPr algn="ctr"/>
              <a:r>
                <a:rPr lang="en-US" sz="1400" b="1" dirty="0" smtClean="0">
                  <a:latin typeface="Candara" panose="020E0502030303020204" pitchFamily="34" charset="0"/>
                </a:rPr>
                <a:t>8. </a:t>
              </a:r>
            </a:p>
            <a:p>
              <a:pPr algn="ctr"/>
              <a:r>
                <a:rPr lang="en-US" sz="1400" dirty="0" smtClean="0">
                  <a:latin typeface="Candara" panose="020E0502030303020204" pitchFamily="34" charset="0"/>
                </a:rPr>
                <a:t>Forest</a:t>
              </a:r>
            </a:p>
            <a:p>
              <a:pPr algn="ctr"/>
              <a:r>
                <a:rPr lang="en-US" sz="1400" dirty="0" smtClean="0">
                  <a:latin typeface="Candara" panose="020E0502030303020204" pitchFamily="34" charset="0"/>
                </a:rPr>
                <a:t> Landscape</a:t>
              </a:r>
            </a:p>
            <a:p>
              <a:pPr algn="ctr"/>
              <a:r>
                <a:rPr lang="en-US" sz="1400" dirty="0" smtClean="0">
                  <a:latin typeface="Candara" panose="020E0502030303020204" pitchFamily="34" charset="0"/>
                </a:rPr>
                <a:t> Design</a:t>
              </a:r>
              <a:endParaRPr lang="en-US" sz="1400" dirty="0">
                <a:latin typeface="Candara" panose="020E0502030303020204" pitchFamily="34" charset="0"/>
              </a:endParaRPr>
            </a:p>
          </p:txBody>
        </p:sp>
        <p:sp>
          <p:nvSpPr>
            <p:cNvPr id="12" name="TextBox 11"/>
            <p:cNvSpPr txBox="1"/>
            <p:nvPr/>
          </p:nvSpPr>
          <p:spPr>
            <a:xfrm>
              <a:off x="8133056" y="2941008"/>
              <a:ext cx="815949" cy="785344"/>
            </a:xfrm>
            <a:prstGeom prst="rect">
              <a:avLst/>
            </a:prstGeom>
            <a:noFill/>
          </p:spPr>
          <p:txBody>
            <a:bodyPr wrap="none" rtlCol="0">
              <a:spAutoFit/>
            </a:bodyPr>
            <a:lstStyle/>
            <a:p>
              <a:pPr algn="ctr"/>
              <a:r>
                <a:rPr lang="en-US" sz="1400" b="1" dirty="0" smtClean="0">
                  <a:latin typeface="Candara" panose="020E0502030303020204" pitchFamily="34" charset="0"/>
                </a:rPr>
                <a:t>7.</a:t>
              </a:r>
              <a:r>
                <a:rPr lang="en-US" sz="1400" dirty="0" smtClean="0">
                  <a:latin typeface="Candara" panose="020E0502030303020204" pitchFamily="34" charset="0"/>
                </a:rPr>
                <a:t> </a:t>
              </a:r>
            </a:p>
            <a:p>
              <a:pPr algn="ctr"/>
              <a:r>
                <a:rPr lang="en-US" sz="1400" dirty="0" smtClean="0">
                  <a:latin typeface="Candara" panose="020E0502030303020204" pitchFamily="34" charset="0"/>
                </a:rPr>
                <a:t>Landscape</a:t>
              </a:r>
            </a:p>
            <a:p>
              <a:pPr algn="ctr"/>
              <a:r>
                <a:rPr lang="en-US" sz="1400" dirty="0" smtClean="0">
                  <a:latin typeface="Candara" panose="020E0502030303020204" pitchFamily="34" charset="0"/>
                </a:rPr>
                <a:t>Pattern</a:t>
              </a:r>
            </a:p>
            <a:p>
              <a:pPr algn="ctr"/>
              <a:r>
                <a:rPr lang="en-US" sz="1400" dirty="0" smtClean="0">
                  <a:latin typeface="Candara" panose="020E0502030303020204" pitchFamily="34" charset="0"/>
                </a:rPr>
                <a:t>Objectives</a:t>
              </a:r>
              <a:endParaRPr lang="en-US" sz="1400" dirty="0">
                <a:latin typeface="Candara" panose="020E0502030303020204" pitchFamily="34" charset="0"/>
              </a:endParaRPr>
            </a:p>
          </p:txBody>
        </p:sp>
        <p:cxnSp>
          <p:nvCxnSpPr>
            <p:cNvPr id="13" name="Straight Arrow Connector 12"/>
            <p:cNvCxnSpPr/>
            <p:nvPr/>
          </p:nvCxnSpPr>
          <p:spPr>
            <a:xfrm flipV="1">
              <a:off x="7333861" y="3895115"/>
              <a:ext cx="690742" cy="39696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7750490" y="2207163"/>
              <a:ext cx="538342" cy="58144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8634204" y="2154583"/>
              <a:ext cx="396352" cy="6512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9138183" y="3136612"/>
              <a:ext cx="853288" cy="12007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8488092" y="4002836"/>
              <a:ext cx="1195" cy="97496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9138182" y="3895115"/>
              <a:ext cx="657426" cy="42790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
        <p:nvSpPr>
          <p:cNvPr id="20" name="TextBox 19"/>
          <p:cNvSpPr txBox="1"/>
          <p:nvPr/>
        </p:nvSpPr>
        <p:spPr>
          <a:xfrm>
            <a:off x="1028700" y="321152"/>
            <a:ext cx="11026235" cy="646331"/>
          </a:xfrm>
          <a:prstGeom prst="rect">
            <a:avLst/>
          </a:prstGeom>
          <a:noFill/>
        </p:spPr>
        <p:txBody>
          <a:bodyPr wrap="square" rtlCol="0">
            <a:spAutoFit/>
          </a:bodyPr>
          <a:lstStyle/>
          <a:p>
            <a:r>
              <a:rPr lang="en-US" sz="3600" b="1" dirty="0" smtClean="0">
                <a:latin typeface="Candara" panose="020E0502030303020204" pitchFamily="34" charset="0"/>
              </a:rPr>
              <a:t>F</a:t>
            </a:r>
            <a:r>
              <a:rPr lang="en-US" sz="3600" dirty="0" smtClean="0">
                <a:latin typeface="Candara" panose="020E0502030303020204" pitchFamily="34" charset="0"/>
              </a:rPr>
              <a:t>orest </a:t>
            </a:r>
            <a:r>
              <a:rPr lang="en-US" sz="3600" b="1" dirty="0" smtClean="0">
                <a:latin typeface="Candara" panose="020E0502030303020204" pitchFamily="34" charset="0"/>
              </a:rPr>
              <a:t>L</a:t>
            </a:r>
            <a:r>
              <a:rPr lang="en-US" sz="3600" dirty="0" smtClean="0">
                <a:latin typeface="Candara" panose="020E0502030303020204" pitchFamily="34" charset="0"/>
              </a:rPr>
              <a:t>andscape </a:t>
            </a:r>
            <a:r>
              <a:rPr lang="en-US" sz="3600" b="1" dirty="0" smtClean="0">
                <a:latin typeface="Candara" panose="020E0502030303020204" pitchFamily="34" charset="0"/>
              </a:rPr>
              <a:t>A</a:t>
            </a:r>
            <a:r>
              <a:rPr lang="en-US" sz="3600" dirty="0" smtClean="0">
                <a:latin typeface="Candara" panose="020E0502030303020204" pitchFamily="34" charset="0"/>
              </a:rPr>
              <a:t>nalysis and </a:t>
            </a:r>
            <a:r>
              <a:rPr lang="en-US" sz="3600" b="1" dirty="0" smtClean="0">
                <a:latin typeface="Candara" panose="020E0502030303020204" pitchFamily="34" charset="0"/>
              </a:rPr>
              <a:t>D</a:t>
            </a:r>
            <a:r>
              <a:rPr lang="en-US" sz="3600" dirty="0" smtClean="0">
                <a:latin typeface="Candara" panose="020E0502030303020204" pitchFamily="34" charset="0"/>
              </a:rPr>
              <a:t>esign</a:t>
            </a:r>
            <a:endParaRPr lang="en-US" sz="3600" dirty="0">
              <a:latin typeface="Candara" panose="020E0502030303020204" pitchFamily="34" charset="0"/>
            </a:endParaRPr>
          </a:p>
        </p:txBody>
      </p:sp>
      <p:sp>
        <p:nvSpPr>
          <p:cNvPr id="21" name="Rectangle 20"/>
          <p:cNvSpPr/>
          <p:nvPr/>
        </p:nvSpPr>
        <p:spPr>
          <a:xfrm>
            <a:off x="8870756" y="1050813"/>
            <a:ext cx="2563587" cy="369332"/>
          </a:xfrm>
          <a:prstGeom prst="rect">
            <a:avLst/>
          </a:prstGeom>
        </p:spPr>
        <p:txBody>
          <a:bodyPr wrap="none">
            <a:spAutoFit/>
          </a:bodyPr>
          <a:lstStyle/>
          <a:p>
            <a:r>
              <a:rPr lang="en-US" dirty="0" smtClean="0">
                <a:solidFill>
                  <a:srgbClr val="231F20"/>
                </a:solidFill>
                <a:latin typeface="Times New Roman" panose="02020603050405020304" pitchFamily="18" charset="0"/>
                <a:ea typeface="Calibri" panose="020F0502020204030204" pitchFamily="34" charset="0"/>
                <a:cs typeface="Times New Roman" panose="02020603050405020304" pitchFamily="18" charset="0"/>
              </a:rPr>
              <a:t>(</a:t>
            </a:r>
            <a:r>
              <a:rPr lang="en-US" dirty="0" smtClean="0">
                <a:solidFill>
                  <a:srgbClr val="231F20"/>
                </a:solidFill>
                <a:ea typeface="Calibri" panose="020F0502020204030204" pitchFamily="34" charset="0"/>
                <a:cs typeface="Times New Roman" panose="02020603050405020304" pitchFamily="18" charset="0"/>
              </a:rPr>
              <a:t>Diaz </a:t>
            </a:r>
            <a:r>
              <a:rPr lang="en-US" dirty="0">
                <a:solidFill>
                  <a:srgbClr val="231F20"/>
                </a:solidFill>
                <a:ea typeface="Calibri" panose="020F0502020204030204" pitchFamily="34" charset="0"/>
                <a:cs typeface="Times New Roman" panose="02020603050405020304" pitchFamily="18" charset="0"/>
              </a:rPr>
              <a:t>and Apostle, 1992) </a:t>
            </a:r>
            <a:endParaRPr lang="en-US" dirty="0"/>
          </a:p>
        </p:txBody>
      </p:sp>
      <p:sp>
        <p:nvSpPr>
          <p:cNvPr id="22" name="Rectangle 21"/>
          <p:cNvSpPr/>
          <p:nvPr/>
        </p:nvSpPr>
        <p:spPr>
          <a:xfrm>
            <a:off x="310309" y="1406812"/>
            <a:ext cx="4663094" cy="1641485"/>
          </a:xfrm>
          <a:prstGeom prst="rect">
            <a:avLst/>
          </a:prstGeom>
          <a:solidFill>
            <a:srgbClr val="FFFF66"/>
          </a:solidFill>
          <a:ln w="412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495876" y="1507635"/>
            <a:ext cx="4366255" cy="1200329"/>
          </a:xfrm>
          <a:prstGeom prst="rect">
            <a:avLst/>
          </a:prstGeom>
        </p:spPr>
        <p:txBody>
          <a:bodyPr wrap="square">
            <a:spAutoFit/>
          </a:bodyPr>
          <a:lstStyle/>
          <a:p>
            <a:r>
              <a:rPr lang="en-US" sz="2400" dirty="0"/>
              <a:t>Explore </a:t>
            </a:r>
            <a:r>
              <a:rPr lang="en-US" sz="2400" dirty="0" smtClean="0"/>
              <a:t>landscape elements </a:t>
            </a:r>
            <a:r>
              <a:rPr lang="en-US" sz="2400" dirty="0"/>
              <a:t>, </a:t>
            </a:r>
            <a:r>
              <a:rPr lang="en-US" sz="2400" dirty="0" smtClean="0"/>
              <a:t>flows and barriers, processes, functions</a:t>
            </a:r>
            <a:r>
              <a:rPr lang="en-US" sz="2400" dirty="0"/>
              <a:t> </a:t>
            </a:r>
            <a:r>
              <a:rPr lang="en-US" sz="2400" dirty="0" smtClean="0"/>
              <a:t>through time (1-5</a:t>
            </a:r>
            <a:r>
              <a:rPr lang="en-US" sz="2400" dirty="0"/>
              <a:t>)</a:t>
            </a:r>
          </a:p>
        </p:txBody>
      </p:sp>
      <p:sp>
        <p:nvSpPr>
          <p:cNvPr id="24" name="Rectangle 23"/>
          <p:cNvSpPr/>
          <p:nvPr/>
        </p:nvSpPr>
        <p:spPr>
          <a:xfrm>
            <a:off x="325281" y="3290943"/>
            <a:ext cx="4626445" cy="958807"/>
          </a:xfrm>
          <a:prstGeom prst="rect">
            <a:avLst/>
          </a:prstGeom>
          <a:solidFill>
            <a:schemeClr val="accent1">
              <a:lumMod val="40000"/>
              <a:lumOff val="60000"/>
            </a:schemeClr>
          </a:solidFill>
          <a:ln w="412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562492" y="3454863"/>
            <a:ext cx="4282583" cy="461665"/>
          </a:xfrm>
          <a:prstGeom prst="rect">
            <a:avLst/>
          </a:prstGeom>
        </p:spPr>
        <p:txBody>
          <a:bodyPr wrap="none">
            <a:spAutoFit/>
          </a:bodyPr>
          <a:lstStyle/>
          <a:p>
            <a:r>
              <a:rPr lang="en-US" sz="2400" dirty="0" smtClean="0"/>
              <a:t>Consider </a:t>
            </a:r>
            <a:r>
              <a:rPr lang="en-US" sz="2400" dirty="0"/>
              <a:t>direction from Plans (6)</a:t>
            </a:r>
          </a:p>
        </p:txBody>
      </p:sp>
      <p:sp>
        <p:nvSpPr>
          <p:cNvPr id="26" name="Rectangle 25"/>
          <p:cNvSpPr/>
          <p:nvPr/>
        </p:nvSpPr>
        <p:spPr>
          <a:xfrm>
            <a:off x="325281" y="4406020"/>
            <a:ext cx="4707448" cy="1130469"/>
          </a:xfrm>
          <a:prstGeom prst="rect">
            <a:avLst/>
          </a:prstGeom>
          <a:solidFill>
            <a:schemeClr val="accent6">
              <a:lumMod val="40000"/>
              <a:lumOff val="60000"/>
            </a:schemeClr>
          </a:solidFill>
          <a:ln w="412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612573" y="4592505"/>
            <a:ext cx="4027283" cy="830997"/>
          </a:xfrm>
          <a:prstGeom prst="rect">
            <a:avLst/>
          </a:prstGeom>
        </p:spPr>
        <p:txBody>
          <a:bodyPr wrap="square">
            <a:spAutoFit/>
          </a:bodyPr>
          <a:lstStyle/>
          <a:p>
            <a:r>
              <a:rPr lang="en-US" sz="2400" dirty="0"/>
              <a:t>Develop landscape </a:t>
            </a:r>
            <a:r>
              <a:rPr lang="en-US" sz="2400" dirty="0" smtClean="0"/>
              <a:t>pattern objectives </a:t>
            </a:r>
            <a:r>
              <a:rPr lang="en-US" sz="2400" dirty="0"/>
              <a:t>(7)</a:t>
            </a:r>
          </a:p>
        </p:txBody>
      </p:sp>
      <p:sp>
        <p:nvSpPr>
          <p:cNvPr id="28" name="Rectangle 27"/>
          <p:cNvSpPr/>
          <p:nvPr/>
        </p:nvSpPr>
        <p:spPr>
          <a:xfrm>
            <a:off x="314442" y="5692759"/>
            <a:ext cx="4729125" cy="854666"/>
          </a:xfrm>
          <a:prstGeom prst="rect">
            <a:avLst/>
          </a:prstGeom>
          <a:solidFill>
            <a:srgbClr val="FF9966"/>
          </a:solidFill>
          <a:ln w="412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647060" y="5889259"/>
            <a:ext cx="3982885" cy="461665"/>
          </a:xfrm>
          <a:prstGeom prst="rect">
            <a:avLst/>
          </a:prstGeom>
        </p:spPr>
        <p:txBody>
          <a:bodyPr wrap="none">
            <a:spAutoFit/>
          </a:bodyPr>
          <a:lstStyle/>
          <a:p>
            <a:r>
              <a:rPr lang="en-US" sz="2400" dirty="0"/>
              <a:t>Apply to project landscape  (8)</a:t>
            </a:r>
          </a:p>
        </p:txBody>
      </p:sp>
      <p:grpSp>
        <p:nvGrpSpPr>
          <p:cNvPr id="30" name="Group 29"/>
          <p:cNvGrpSpPr/>
          <p:nvPr/>
        </p:nvGrpSpPr>
        <p:grpSpPr>
          <a:xfrm>
            <a:off x="5574642" y="1842196"/>
            <a:ext cx="1278103" cy="531221"/>
            <a:chOff x="2071396" y="1825149"/>
            <a:chExt cx="1278103" cy="531221"/>
          </a:xfrm>
        </p:grpSpPr>
        <p:sp>
          <p:nvSpPr>
            <p:cNvPr id="31" name="Rounded Rectangle 30"/>
            <p:cNvSpPr/>
            <p:nvPr/>
          </p:nvSpPr>
          <p:spPr>
            <a:xfrm>
              <a:off x="2071396" y="1825149"/>
              <a:ext cx="1251653" cy="503982"/>
            </a:xfrm>
            <a:prstGeom prst="roundRect">
              <a:avLst/>
            </a:prstGeom>
            <a:solidFill>
              <a:schemeClr val="accent2">
                <a:lumMod val="75000"/>
                <a:alpha val="46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p:cNvSpPr txBox="1"/>
            <p:nvPr/>
          </p:nvSpPr>
          <p:spPr>
            <a:xfrm>
              <a:off x="2121279" y="1833150"/>
              <a:ext cx="1228220" cy="523220"/>
            </a:xfrm>
            <a:prstGeom prst="rect">
              <a:avLst/>
            </a:prstGeom>
            <a:noFill/>
          </p:spPr>
          <p:txBody>
            <a:bodyPr wrap="none" rtlCol="0">
              <a:spAutoFit/>
            </a:bodyPr>
            <a:lstStyle/>
            <a:p>
              <a:pPr algn="ctr"/>
              <a:r>
                <a:rPr lang="en-US" sz="1400" dirty="0" smtClean="0">
                  <a:latin typeface="Candara" panose="020E0502030303020204" pitchFamily="34" charset="0"/>
                </a:rPr>
                <a:t>Collaborative </a:t>
              </a:r>
            </a:p>
            <a:p>
              <a:pPr algn="ctr"/>
              <a:r>
                <a:rPr lang="en-US" sz="1400" dirty="0" smtClean="0">
                  <a:latin typeface="Candara" panose="020E0502030303020204" pitchFamily="34" charset="0"/>
                </a:rPr>
                <a:t>Input</a:t>
              </a:r>
              <a:endParaRPr lang="en-US" sz="1400" dirty="0">
                <a:latin typeface="Candara" panose="020E0502030303020204" pitchFamily="34" charset="0"/>
              </a:endParaRPr>
            </a:p>
          </p:txBody>
        </p:sp>
      </p:grpSp>
      <p:grpSp>
        <p:nvGrpSpPr>
          <p:cNvPr id="37" name="Group 36"/>
          <p:cNvGrpSpPr/>
          <p:nvPr/>
        </p:nvGrpSpPr>
        <p:grpSpPr>
          <a:xfrm>
            <a:off x="5700093" y="5219339"/>
            <a:ext cx="1278103" cy="531221"/>
            <a:chOff x="2071396" y="1825149"/>
            <a:chExt cx="1278103" cy="531221"/>
          </a:xfrm>
        </p:grpSpPr>
        <p:sp>
          <p:nvSpPr>
            <p:cNvPr id="38" name="Rounded Rectangle 37"/>
            <p:cNvSpPr/>
            <p:nvPr/>
          </p:nvSpPr>
          <p:spPr>
            <a:xfrm>
              <a:off x="2071396" y="1825149"/>
              <a:ext cx="1251653" cy="503982"/>
            </a:xfrm>
            <a:prstGeom prst="roundRect">
              <a:avLst/>
            </a:prstGeom>
            <a:solidFill>
              <a:schemeClr val="accent2">
                <a:lumMod val="75000"/>
                <a:alpha val="46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p:cNvSpPr txBox="1"/>
            <p:nvPr/>
          </p:nvSpPr>
          <p:spPr>
            <a:xfrm>
              <a:off x="2121279" y="1833150"/>
              <a:ext cx="1228220" cy="523220"/>
            </a:xfrm>
            <a:prstGeom prst="rect">
              <a:avLst/>
            </a:prstGeom>
            <a:noFill/>
          </p:spPr>
          <p:txBody>
            <a:bodyPr wrap="none" rtlCol="0">
              <a:spAutoFit/>
            </a:bodyPr>
            <a:lstStyle/>
            <a:p>
              <a:pPr algn="ctr"/>
              <a:r>
                <a:rPr lang="en-US" sz="1400" dirty="0" smtClean="0">
                  <a:latin typeface="Candara" panose="020E0502030303020204" pitchFamily="34" charset="0"/>
                </a:rPr>
                <a:t>Collaborative </a:t>
              </a:r>
            </a:p>
            <a:p>
              <a:pPr algn="ctr"/>
              <a:r>
                <a:rPr lang="en-US" sz="1400" dirty="0" smtClean="0">
                  <a:latin typeface="Candara" panose="020E0502030303020204" pitchFamily="34" charset="0"/>
                </a:rPr>
                <a:t>Input</a:t>
              </a:r>
              <a:endParaRPr lang="en-US" sz="1400" dirty="0">
                <a:latin typeface="Candara" panose="020E0502030303020204" pitchFamily="34" charset="0"/>
              </a:endParaRPr>
            </a:p>
          </p:txBody>
        </p:sp>
      </p:grpSp>
      <p:grpSp>
        <p:nvGrpSpPr>
          <p:cNvPr id="40" name="Group 39"/>
          <p:cNvGrpSpPr/>
          <p:nvPr/>
        </p:nvGrpSpPr>
        <p:grpSpPr>
          <a:xfrm rot="2670248">
            <a:off x="8811372" y="5257697"/>
            <a:ext cx="1280775" cy="558877"/>
            <a:chOff x="2992103" y="1250192"/>
            <a:chExt cx="1280775" cy="558877"/>
          </a:xfrm>
        </p:grpSpPr>
        <p:sp>
          <p:nvSpPr>
            <p:cNvPr id="41" name="Rounded Rectangle 40"/>
            <p:cNvSpPr/>
            <p:nvPr/>
          </p:nvSpPr>
          <p:spPr>
            <a:xfrm>
              <a:off x="3021225" y="1250192"/>
              <a:ext cx="1251653" cy="503982"/>
            </a:xfrm>
            <a:prstGeom prst="roundRect">
              <a:avLst/>
            </a:prstGeom>
            <a:solidFill>
              <a:schemeClr val="accent2">
                <a:lumMod val="75000"/>
                <a:alpha val="46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p:cNvSpPr txBox="1"/>
            <p:nvPr/>
          </p:nvSpPr>
          <p:spPr>
            <a:xfrm>
              <a:off x="2992103" y="1285849"/>
              <a:ext cx="1228220" cy="523220"/>
            </a:xfrm>
            <a:prstGeom prst="rect">
              <a:avLst/>
            </a:prstGeom>
            <a:noFill/>
          </p:spPr>
          <p:txBody>
            <a:bodyPr wrap="none" rtlCol="0">
              <a:spAutoFit/>
            </a:bodyPr>
            <a:lstStyle/>
            <a:p>
              <a:pPr algn="ctr"/>
              <a:r>
                <a:rPr lang="en-US" sz="1400" dirty="0" smtClean="0">
                  <a:latin typeface="Candara" panose="020E0502030303020204" pitchFamily="34" charset="0"/>
                </a:rPr>
                <a:t>Collaborative </a:t>
              </a:r>
            </a:p>
            <a:p>
              <a:pPr algn="ctr"/>
              <a:r>
                <a:rPr lang="en-US" sz="1400" dirty="0" smtClean="0">
                  <a:latin typeface="Candara" panose="020E0502030303020204" pitchFamily="34" charset="0"/>
                </a:rPr>
                <a:t>Input</a:t>
              </a:r>
              <a:endParaRPr lang="en-US" sz="1400" dirty="0">
                <a:latin typeface="Candara" panose="020E0502030303020204" pitchFamily="34" charset="0"/>
              </a:endParaRPr>
            </a:p>
          </p:txBody>
        </p:sp>
      </p:grpSp>
      <p:cxnSp>
        <p:nvCxnSpPr>
          <p:cNvPr id="43" name="Straight Arrow Connector 42"/>
          <p:cNvCxnSpPr/>
          <p:nvPr/>
        </p:nvCxnSpPr>
        <p:spPr>
          <a:xfrm>
            <a:off x="6364086" y="2420448"/>
            <a:ext cx="881496" cy="312113"/>
          </a:xfrm>
          <a:prstGeom prst="straightConnector1">
            <a:avLst/>
          </a:prstGeom>
          <a:ln w="1016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V="1">
            <a:off x="6122613" y="4858098"/>
            <a:ext cx="682061" cy="183653"/>
          </a:xfrm>
          <a:prstGeom prst="straightConnector1">
            <a:avLst/>
          </a:prstGeom>
          <a:ln w="1016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flipV="1">
            <a:off x="8894525" y="4376824"/>
            <a:ext cx="182481" cy="553666"/>
          </a:xfrm>
          <a:prstGeom prst="straightConnector1">
            <a:avLst/>
          </a:prstGeom>
          <a:ln w="1016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78694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025" y="165100"/>
            <a:ext cx="4584486" cy="1325563"/>
          </a:xfrm>
        </p:spPr>
        <p:txBody>
          <a:bodyPr/>
          <a:lstStyle/>
          <a:p>
            <a:r>
              <a:rPr lang="en-US" b="1" dirty="0" smtClean="0"/>
              <a:t>Collaborative Landscape Themes</a:t>
            </a:r>
            <a:endParaRPr lang="en-US" b="1" dirty="0"/>
          </a:p>
        </p:txBody>
      </p:sp>
      <p:sp>
        <p:nvSpPr>
          <p:cNvPr id="3" name="TextBox 2"/>
          <p:cNvSpPr txBox="1"/>
          <p:nvPr/>
        </p:nvSpPr>
        <p:spPr>
          <a:xfrm>
            <a:off x="908503" y="1701070"/>
            <a:ext cx="4171950" cy="5016758"/>
          </a:xfrm>
          <a:prstGeom prst="rect">
            <a:avLst/>
          </a:prstGeom>
          <a:noFill/>
        </p:spPr>
        <p:txBody>
          <a:bodyPr wrap="square" rtlCol="0">
            <a:spAutoFit/>
          </a:bodyPr>
          <a:lstStyle/>
          <a:p>
            <a:r>
              <a:rPr lang="en-US" sz="3200" b="1" dirty="0" smtClean="0"/>
              <a:t>Vegetation</a:t>
            </a:r>
          </a:p>
          <a:p>
            <a:endParaRPr lang="en-US" sz="3200" b="1" dirty="0"/>
          </a:p>
          <a:p>
            <a:r>
              <a:rPr lang="en-US" sz="3200" b="1" dirty="0" smtClean="0"/>
              <a:t>Wildlife Habitat</a:t>
            </a:r>
          </a:p>
          <a:p>
            <a:endParaRPr lang="en-US" sz="3200" b="1" dirty="0"/>
          </a:p>
          <a:p>
            <a:r>
              <a:rPr lang="en-US" sz="3200" b="1" dirty="0" smtClean="0"/>
              <a:t>Aquatics</a:t>
            </a:r>
          </a:p>
          <a:p>
            <a:r>
              <a:rPr lang="en-US" sz="3200" b="1" dirty="0" smtClean="0"/>
              <a:t>Physical Environment</a:t>
            </a:r>
          </a:p>
          <a:p>
            <a:endParaRPr lang="en-US" sz="3200" b="1" dirty="0"/>
          </a:p>
          <a:p>
            <a:r>
              <a:rPr lang="en-US" sz="3200" b="1" dirty="0" smtClean="0"/>
              <a:t>Humans</a:t>
            </a:r>
            <a:endParaRPr lang="en-US" sz="3200" b="1" dirty="0"/>
          </a:p>
          <a:p>
            <a:endParaRPr lang="en-US" sz="3200" b="1" dirty="0"/>
          </a:p>
          <a:p>
            <a:r>
              <a:rPr lang="en-US" sz="3200" b="1" dirty="0" smtClean="0"/>
              <a:t>Fire</a:t>
            </a:r>
            <a:endParaRPr lang="en-US" sz="32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6124" y="285498"/>
            <a:ext cx="3225295" cy="3101245"/>
          </a:xfrm>
          <a:prstGeom prst="rect">
            <a:avLst/>
          </a:prstGeom>
          <a:effectLst>
            <a:softEdge rad="127000"/>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4647" y="452437"/>
            <a:ext cx="2845348" cy="3298825"/>
          </a:xfrm>
          <a:prstGeom prst="rect">
            <a:avLst/>
          </a:prstGeom>
          <a:effectLst>
            <a:softEdge rad="127000"/>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4497" y="3442209"/>
            <a:ext cx="2645323" cy="1983993"/>
          </a:xfrm>
          <a:prstGeom prst="rect">
            <a:avLst/>
          </a:prstGeom>
          <a:effectLst>
            <a:softEdge rad="127000"/>
          </a:effectLst>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435" t="49309" r="435" b="2074"/>
          <a:stretch/>
        </p:blipFill>
        <p:spPr>
          <a:xfrm>
            <a:off x="3329051" y="5426202"/>
            <a:ext cx="4383024" cy="1339596"/>
          </a:xfrm>
          <a:prstGeom prst="rect">
            <a:avLst/>
          </a:prstGeom>
          <a:effectLst>
            <a:softEdge rad="127000"/>
          </a:effectLst>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31544" y="4122871"/>
            <a:ext cx="3568452" cy="2381446"/>
          </a:xfrm>
          <a:prstGeom prst="rect">
            <a:avLst/>
          </a:prstGeom>
          <a:effectLst>
            <a:softEdge rad="127000"/>
          </a:effectLst>
        </p:spPr>
      </p:pic>
    </p:spTree>
    <p:extLst>
      <p:ext uri="{BB962C8B-B14F-4D97-AF65-F5344CB8AC3E}">
        <p14:creationId xmlns:p14="http://schemas.microsoft.com/office/powerpoint/2010/main" val="33349936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816" t="11897" b="5262"/>
          <a:stretch/>
        </p:blipFill>
        <p:spPr>
          <a:xfrm>
            <a:off x="5478556" y="967209"/>
            <a:ext cx="5146087" cy="5664617"/>
          </a:xfrm>
          <a:prstGeom prst="rect">
            <a:avLst/>
          </a:prstGeom>
          <a:ln w="28575">
            <a:solidFill>
              <a:schemeClr val="tx1"/>
            </a:solidFill>
          </a:ln>
        </p:spPr>
      </p:pic>
      <p:sp>
        <p:nvSpPr>
          <p:cNvPr id="4" name="Title 1"/>
          <p:cNvSpPr txBox="1">
            <a:spLocks/>
          </p:cNvSpPr>
          <p:nvPr/>
        </p:nvSpPr>
        <p:spPr>
          <a:xfrm>
            <a:off x="3264274" y="175409"/>
            <a:ext cx="6260728"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latin typeface="+mn-lt"/>
              </a:rPr>
              <a:t>Vegetation: Key Elements</a:t>
            </a:r>
            <a:endParaRPr lang="en-US" b="1" dirty="0">
              <a:latin typeface="+mn-lt"/>
            </a:endParaRPr>
          </a:p>
        </p:txBody>
      </p:sp>
      <p:sp>
        <p:nvSpPr>
          <p:cNvPr id="5" name="TextBox 4"/>
          <p:cNvSpPr txBox="1"/>
          <p:nvPr/>
        </p:nvSpPr>
        <p:spPr>
          <a:xfrm>
            <a:off x="111627" y="1577281"/>
            <a:ext cx="4431798" cy="2646878"/>
          </a:xfrm>
          <a:prstGeom prst="rect">
            <a:avLst/>
          </a:prstGeom>
          <a:noFill/>
        </p:spPr>
        <p:txBody>
          <a:bodyPr wrap="square" rtlCol="0">
            <a:spAutoFit/>
          </a:bodyPr>
          <a:lstStyle/>
          <a:p>
            <a:r>
              <a:rPr lang="en-US" sz="2800" dirty="0" smtClean="0"/>
              <a:t>Key elements:</a:t>
            </a:r>
          </a:p>
          <a:p>
            <a:endParaRPr lang="en-US" dirty="0"/>
          </a:p>
          <a:p>
            <a:pPr marL="342900" indent="-342900">
              <a:buFont typeface="Wingdings" panose="05000000000000000000" pitchFamily="2" charset="2"/>
              <a:buChar char="v"/>
            </a:pPr>
            <a:r>
              <a:rPr lang="en-US" sz="2400" b="1" i="1" dirty="0" smtClean="0"/>
              <a:t>Biophysical Environments </a:t>
            </a:r>
            <a:r>
              <a:rPr lang="en-US" sz="2400" dirty="0" smtClean="0"/>
              <a:t>—Potential vegetation types</a:t>
            </a:r>
          </a:p>
          <a:p>
            <a:pPr marL="342900" indent="-342900">
              <a:buFont typeface="Wingdings" panose="05000000000000000000" pitchFamily="2" charset="2"/>
              <a:buChar char="v"/>
            </a:pPr>
            <a:r>
              <a:rPr lang="en-US" sz="2400" dirty="0" smtClean="0"/>
              <a:t>Forested:   </a:t>
            </a:r>
            <a:r>
              <a:rPr lang="en-US" sz="2400" b="1" i="1" dirty="0" smtClean="0"/>
              <a:t>Seral stages </a:t>
            </a:r>
            <a:r>
              <a:rPr lang="en-US" sz="2400" dirty="0" smtClean="0"/>
              <a:t>(composition and structure)</a:t>
            </a:r>
          </a:p>
          <a:p>
            <a:pPr marL="342900" indent="-342900">
              <a:buFont typeface="Wingdings" panose="05000000000000000000" pitchFamily="2" charset="2"/>
              <a:buChar char="v"/>
            </a:pPr>
            <a:r>
              <a:rPr lang="en-US" sz="2400" dirty="0" smtClean="0"/>
              <a:t>Non-forested— </a:t>
            </a:r>
            <a:r>
              <a:rPr lang="en-US" sz="2400" b="1" i="1" dirty="0" smtClean="0"/>
              <a:t>meadow types </a:t>
            </a:r>
          </a:p>
        </p:txBody>
      </p:sp>
      <p:sp>
        <p:nvSpPr>
          <p:cNvPr id="8" name="Rectangle 7"/>
          <p:cNvSpPr/>
          <p:nvPr/>
        </p:nvSpPr>
        <p:spPr>
          <a:xfrm>
            <a:off x="10963509" y="2809875"/>
            <a:ext cx="1049875" cy="148803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rotWithShape="1">
          <a:blip r:embed="rId3"/>
          <a:srcRect l="51861" t="20493" r="21588" b="59529"/>
          <a:stretch/>
        </p:blipFill>
        <p:spPr>
          <a:xfrm>
            <a:off x="8141721" y="967209"/>
            <a:ext cx="2482922" cy="2413306"/>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63510" y="2898081"/>
            <a:ext cx="1049875" cy="1399833"/>
          </a:xfrm>
          <a:prstGeom prst="rect">
            <a:avLst/>
          </a:prstGeom>
          <a:effectLst>
            <a:softEdge rad="127000"/>
          </a:effectLst>
        </p:spPr>
      </p:pic>
      <p:cxnSp>
        <p:nvCxnSpPr>
          <p:cNvPr id="11" name="Straight Arrow Connector 10"/>
          <p:cNvCxnSpPr>
            <a:stCxn id="29" idx="3"/>
          </p:cNvCxnSpPr>
          <p:nvPr/>
        </p:nvCxnSpPr>
        <p:spPr>
          <a:xfrm>
            <a:off x="5544734" y="3306808"/>
            <a:ext cx="1294216" cy="991106"/>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10858026" y="4505241"/>
            <a:ext cx="1128928" cy="151455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Arrow Connector 11"/>
          <p:cNvCxnSpPr/>
          <p:nvPr/>
        </p:nvCxnSpPr>
        <p:spPr>
          <a:xfrm flipH="1" flipV="1">
            <a:off x="9383182" y="5591277"/>
            <a:ext cx="1451268" cy="28473"/>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rot="5400000">
            <a:off x="6397428" y="1639992"/>
            <a:ext cx="1100341" cy="155190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Arrow Connector 12"/>
          <p:cNvCxnSpPr/>
          <p:nvPr/>
        </p:nvCxnSpPr>
        <p:spPr>
          <a:xfrm flipH="1">
            <a:off x="9525002" y="4076700"/>
            <a:ext cx="1438507" cy="516792"/>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rot="5400000">
            <a:off x="7718350" y="5301200"/>
            <a:ext cx="1177773" cy="155190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p:cNvSpPr/>
          <p:nvPr/>
        </p:nvSpPr>
        <p:spPr>
          <a:xfrm>
            <a:off x="4442620" y="2446763"/>
            <a:ext cx="1093957" cy="175235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p:nvSpPr>
        <p:spPr>
          <a:xfrm rot="5400000">
            <a:off x="10467947" y="1004967"/>
            <a:ext cx="1435931" cy="193564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descr="Related image">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34450" y="4505241"/>
            <a:ext cx="1178934" cy="1571913"/>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71644" y="1943205"/>
            <a:ext cx="1534367" cy="1022911"/>
          </a:xfrm>
          <a:prstGeom prst="rect">
            <a:avLst/>
          </a:prstGeom>
          <a:effectLst>
            <a:softEdge rad="127000"/>
          </a:effectLst>
        </p:spPr>
      </p:pic>
      <p:pic>
        <p:nvPicPr>
          <p:cNvPr id="29" name="Picture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50778" y="2471185"/>
            <a:ext cx="1093956" cy="1671246"/>
          </a:xfrm>
          <a:prstGeom prst="rect">
            <a:avLst/>
          </a:prstGeom>
          <a:effectLst>
            <a:softEdge rad="127000"/>
          </a:effectLst>
        </p:spPr>
      </p:pic>
      <p:pic>
        <p:nvPicPr>
          <p:cNvPr id="31" name="Picture 3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21468" y="5651597"/>
            <a:ext cx="1474711" cy="986827"/>
          </a:xfrm>
          <a:prstGeom prst="rect">
            <a:avLst/>
          </a:prstGeom>
          <a:effectLst>
            <a:softEdge rad="127000"/>
          </a:effectLst>
        </p:spPr>
      </p:pic>
      <p:pic>
        <p:nvPicPr>
          <p:cNvPr id="2048" name="Picture 204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60224" y="1419882"/>
            <a:ext cx="1753160" cy="1173156"/>
          </a:xfrm>
          <a:prstGeom prst="rect">
            <a:avLst/>
          </a:prstGeom>
          <a:effectLst>
            <a:softEdge rad="127000"/>
          </a:effectLst>
        </p:spPr>
      </p:pic>
      <p:cxnSp>
        <p:nvCxnSpPr>
          <p:cNvPr id="40" name="Straight Arrow Connector 39"/>
          <p:cNvCxnSpPr/>
          <p:nvPr/>
        </p:nvCxnSpPr>
        <p:spPr>
          <a:xfrm flipH="1">
            <a:off x="7249190" y="2757737"/>
            <a:ext cx="74852" cy="50934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7231291" y="5755722"/>
            <a:ext cx="234808" cy="428731"/>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7285124" y="2514592"/>
            <a:ext cx="3027309" cy="1990649"/>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11" cstate="print">
            <a:extLst>
              <a:ext uri="{28A0092B-C50C-407E-A947-70E740481C1C}">
                <a14:useLocalDpi xmlns:a14="http://schemas.microsoft.com/office/drawing/2010/main" val="0"/>
              </a:ext>
            </a:extLst>
          </a:blip>
          <a:srcRect l="20197" r="24962"/>
          <a:stretch/>
        </p:blipFill>
        <p:spPr>
          <a:xfrm>
            <a:off x="381038" y="4364656"/>
            <a:ext cx="1281533" cy="2094279"/>
          </a:xfrm>
          <a:prstGeom prst="rect">
            <a:avLst/>
          </a:prstGeom>
          <a:ln w="28575">
            <a:solidFill>
              <a:schemeClr val="tx1"/>
            </a:solidFill>
          </a:ln>
        </p:spPr>
      </p:pic>
      <p:pic>
        <p:nvPicPr>
          <p:cNvPr id="30" name="Picture 3"/>
          <p:cNvPicPr>
            <a:picLocks noChangeAspect="1" noChangeArrowheads="1"/>
          </p:cNvPicPr>
          <p:nvPr/>
        </p:nvPicPr>
        <p:blipFill rotWithShape="1">
          <a:blip r:embed="rId12">
            <a:extLst>
              <a:ext uri="{28A0092B-C50C-407E-A947-70E740481C1C}">
                <a14:useLocalDpi xmlns:a14="http://schemas.microsoft.com/office/drawing/2010/main" val="0"/>
              </a:ext>
            </a:extLst>
          </a:blip>
          <a:srcRect r="51378"/>
          <a:stretch/>
        </p:blipFill>
        <p:spPr bwMode="auto">
          <a:xfrm>
            <a:off x="1788133" y="4394218"/>
            <a:ext cx="1340178" cy="2064717"/>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AutoShape 2" descr="Image result for open mixed conifer late seral Umpqua">
            <a:hlinkClick r:id="rId13"/>
          </p:cNvPr>
          <p:cNvSpPr>
            <a:spLocks noChangeAspect="1" noChangeArrowheads="1"/>
          </p:cNvSpPr>
          <p:nvPr/>
        </p:nvSpPr>
        <p:spPr bwMode="auto">
          <a:xfrm>
            <a:off x="114300" y="-830263"/>
            <a:ext cx="2619375" cy="17430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7" name="Picture 16"/>
          <p:cNvPicPr>
            <a:picLocks noChangeAspect="1"/>
          </p:cNvPicPr>
          <p:nvPr/>
        </p:nvPicPr>
        <p:blipFill rotWithShape="1">
          <a:blip r:embed="rId14"/>
          <a:srcRect l="21646" r="32315"/>
          <a:stretch/>
        </p:blipFill>
        <p:spPr>
          <a:xfrm>
            <a:off x="3278686" y="4404623"/>
            <a:ext cx="1428461" cy="2064717"/>
          </a:xfrm>
          <a:prstGeom prst="rect">
            <a:avLst/>
          </a:prstGeom>
          <a:ln w="38100">
            <a:solidFill>
              <a:schemeClr val="tx1"/>
            </a:solidFill>
          </a:ln>
        </p:spPr>
      </p:pic>
    </p:spTree>
    <p:extLst>
      <p:ext uri="{BB962C8B-B14F-4D97-AF65-F5344CB8AC3E}">
        <p14:creationId xmlns:p14="http://schemas.microsoft.com/office/powerpoint/2010/main" val="16954255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479EB500-8232-0A4B-B1DF-2BC1FE0A037A}"/>
              </a:ext>
            </a:extLst>
          </p:cNvPr>
          <p:cNvPicPr>
            <a:picLocks noChangeAspect="1"/>
          </p:cNvPicPr>
          <p:nvPr/>
        </p:nvPicPr>
        <p:blipFill>
          <a:blip r:embed="rId2" cstate="print"/>
          <a:stretch>
            <a:fillRect/>
          </a:stretch>
        </p:blipFill>
        <p:spPr>
          <a:xfrm>
            <a:off x="6417532" y="4823220"/>
            <a:ext cx="2778947" cy="1852631"/>
          </a:xfrm>
          <a:prstGeom prst="rect">
            <a:avLst/>
          </a:prstGeom>
          <a:ln>
            <a:solidFill>
              <a:schemeClr val="tx1"/>
            </a:solidFill>
          </a:ln>
        </p:spPr>
      </p:pic>
      <p:pic>
        <p:nvPicPr>
          <p:cNvPr id="5" name="Picture 4">
            <a:extLst>
              <a:ext uri="{FF2B5EF4-FFF2-40B4-BE49-F238E27FC236}">
                <a16:creationId xmlns="" xmlns:a16="http://schemas.microsoft.com/office/drawing/2014/main" id="{8CC74526-F31B-6F43-95BF-26FD4CE3D8FF}"/>
              </a:ext>
            </a:extLst>
          </p:cNvPr>
          <p:cNvPicPr>
            <a:picLocks noChangeAspect="1"/>
          </p:cNvPicPr>
          <p:nvPr/>
        </p:nvPicPr>
        <p:blipFill>
          <a:blip r:embed="rId3" cstate="print"/>
          <a:stretch>
            <a:fillRect/>
          </a:stretch>
        </p:blipFill>
        <p:spPr>
          <a:xfrm>
            <a:off x="3527990" y="4758555"/>
            <a:ext cx="2778947" cy="1852631"/>
          </a:xfrm>
          <a:prstGeom prst="rect">
            <a:avLst/>
          </a:prstGeom>
          <a:ln>
            <a:solidFill>
              <a:schemeClr val="tx1"/>
            </a:solidFill>
          </a:ln>
        </p:spPr>
      </p:pic>
      <p:sp>
        <p:nvSpPr>
          <p:cNvPr id="9" name="TextBox 8">
            <a:extLst>
              <a:ext uri="{FF2B5EF4-FFF2-40B4-BE49-F238E27FC236}">
                <a16:creationId xmlns="" xmlns:a16="http://schemas.microsoft.com/office/drawing/2014/main" id="{9957F0C3-E35D-9E4A-8503-E376A55D8DA8}"/>
              </a:ext>
            </a:extLst>
          </p:cNvPr>
          <p:cNvSpPr txBox="1"/>
          <p:nvPr/>
        </p:nvSpPr>
        <p:spPr>
          <a:xfrm>
            <a:off x="6417532" y="4628234"/>
            <a:ext cx="2778947" cy="646331"/>
          </a:xfrm>
          <a:prstGeom prst="rect">
            <a:avLst/>
          </a:prstGeom>
          <a:solidFill>
            <a:schemeClr val="bg1">
              <a:alpha val="77000"/>
            </a:schemeClr>
          </a:solidFill>
          <a:ln>
            <a:solidFill>
              <a:schemeClr val="tx1"/>
            </a:solidFill>
          </a:ln>
        </p:spPr>
        <p:txBody>
          <a:bodyPr wrap="square" rtlCol="0">
            <a:spAutoFit/>
          </a:bodyPr>
          <a:lstStyle/>
          <a:p>
            <a:pPr algn="ctr"/>
            <a:r>
              <a:rPr lang="en-US" b="1" dirty="0" smtClean="0">
                <a:solidFill>
                  <a:srgbClr val="FF0000"/>
                </a:solidFill>
                <a:latin typeface="Helvetica" pitchFamily="2" charset="0"/>
              </a:rPr>
              <a:t>Douglas-fir/western hemlock</a:t>
            </a:r>
            <a:endParaRPr lang="en-US" sz="2400" b="1" dirty="0">
              <a:solidFill>
                <a:srgbClr val="FF0000"/>
              </a:solidFill>
              <a:latin typeface="Helvetica" pitchFamily="2" charset="0"/>
            </a:endParaRPr>
          </a:p>
        </p:txBody>
      </p:sp>
      <p:sp>
        <p:nvSpPr>
          <p:cNvPr id="4" name="TextBox 3">
            <a:extLst>
              <a:ext uri="{FF2B5EF4-FFF2-40B4-BE49-F238E27FC236}">
                <a16:creationId xmlns="" xmlns:a16="http://schemas.microsoft.com/office/drawing/2014/main" id="{386FD335-2324-2140-BBFE-DDCD428622AF}"/>
              </a:ext>
            </a:extLst>
          </p:cNvPr>
          <p:cNvSpPr txBox="1"/>
          <p:nvPr/>
        </p:nvSpPr>
        <p:spPr>
          <a:xfrm>
            <a:off x="3511039" y="4651511"/>
            <a:ext cx="2812848" cy="369332"/>
          </a:xfrm>
          <a:prstGeom prst="rect">
            <a:avLst/>
          </a:prstGeom>
          <a:solidFill>
            <a:schemeClr val="bg1">
              <a:alpha val="77000"/>
            </a:schemeClr>
          </a:solidFill>
          <a:ln w="3175">
            <a:solidFill>
              <a:schemeClr val="tx1"/>
            </a:solidFill>
          </a:ln>
        </p:spPr>
        <p:txBody>
          <a:bodyPr wrap="square" rtlCol="0">
            <a:spAutoFit/>
          </a:bodyPr>
          <a:lstStyle/>
          <a:p>
            <a:pPr algn="ctr"/>
            <a:r>
              <a:rPr lang="en-US" b="1" dirty="0">
                <a:solidFill>
                  <a:srgbClr val="FF0000"/>
                </a:solidFill>
                <a:latin typeface="Helvetica" pitchFamily="2" charset="0"/>
              </a:rPr>
              <a:t>Dry pine with oak</a:t>
            </a:r>
          </a:p>
        </p:txBody>
      </p:sp>
      <p:sp>
        <p:nvSpPr>
          <p:cNvPr id="29" name="TextBox 28"/>
          <p:cNvSpPr txBox="1"/>
          <p:nvPr/>
        </p:nvSpPr>
        <p:spPr>
          <a:xfrm>
            <a:off x="7647322" y="445902"/>
            <a:ext cx="5384971" cy="830997"/>
          </a:xfrm>
          <a:prstGeom prst="rect">
            <a:avLst/>
          </a:prstGeom>
          <a:noFill/>
        </p:spPr>
        <p:txBody>
          <a:bodyPr wrap="square" rtlCol="0">
            <a:spAutoFit/>
          </a:bodyPr>
          <a:lstStyle/>
          <a:p>
            <a:r>
              <a:rPr lang="en-US" sz="2800" b="1" dirty="0" smtClean="0"/>
              <a:t>Fire History</a:t>
            </a:r>
          </a:p>
          <a:p>
            <a:r>
              <a:rPr lang="en-US" b="1" i="1" dirty="0" smtClean="0"/>
              <a:t>James Johnston, OSU unpubl. data</a:t>
            </a:r>
            <a:endParaRPr lang="en-US" b="1" i="1" dirty="0"/>
          </a:p>
        </p:txBody>
      </p:sp>
      <p:sp>
        <p:nvSpPr>
          <p:cNvPr id="33" name="TextBox 32"/>
          <p:cNvSpPr txBox="1"/>
          <p:nvPr/>
        </p:nvSpPr>
        <p:spPr>
          <a:xfrm>
            <a:off x="5524611" y="1699063"/>
            <a:ext cx="6429729" cy="2677656"/>
          </a:xfrm>
          <a:prstGeom prst="rect">
            <a:avLst/>
          </a:prstGeom>
          <a:noFill/>
          <a:ln w="28575">
            <a:solidFill>
              <a:schemeClr val="tx1"/>
            </a:solidFill>
          </a:ln>
        </p:spPr>
        <p:txBody>
          <a:bodyPr wrap="square" rtlCol="0">
            <a:spAutoFit/>
          </a:bodyPr>
          <a:lstStyle/>
          <a:p>
            <a:pPr marL="285750" indent="-285750">
              <a:buFont typeface="Wingdings" panose="05000000000000000000" pitchFamily="2" charset="2"/>
              <a:buChar char="v"/>
            </a:pPr>
            <a:r>
              <a:rPr lang="en-US" sz="2400" dirty="0" smtClean="0"/>
              <a:t>Historical range of  frequencies (5-200 MFRI)</a:t>
            </a:r>
          </a:p>
          <a:p>
            <a:pPr marL="285750" indent="-285750">
              <a:buFont typeface="Wingdings" panose="05000000000000000000" pitchFamily="2" charset="2"/>
              <a:buChar char="v"/>
            </a:pPr>
            <a:r>
              <a:rPr lang="en-US" sz="2400" dirty="0" smtClean="0"/>
              <a:t>Potential influence of indigenous people </a:t>
            </a:r>
          </a:p>
          <a:p>
            <a:pPr marL="285750" indent="-285750">
              <a:buFont typeface="Wingdings" panose="05000000000000000000" pitchFamily="2" charset="2"/>
              <a:buChar char="v"/>
            </a:pPr>
            <a:r>
              <a:rPr lang="en-US" sz="2400" dirty="0" smtClean="0"/>
              <a:t>Strong link to potential  vegetation type</a:t>
            </a:r>
          </a:p>
          <a:p>
            <a:pPr marL="742950" lvl="1" indent="-285750">
              <a:buFont typeface="Wingdings" panose="05000000000000000000" pitchFamily="2" charset="2"/>
              <a:buChar char="v"/>
            </a:pPr>
            <a:r>
              <a:rPr lang="en-US" sz="2400" dirty="0" smtClean="0"/>
              <a:t>High  frequency, low  severity in mixed conifer </a:t>
            </a:r>
          </a:p>
          <a:p>
            <a:pPr marL="742950" lvl="1" indent="-285750">
              <a:buFont typeface="Wingdings" panose="05000000000000000000" pitchFamily="2" charset="2"/>
              <a:buChar char="v"/>
            </a:pPr>
            <a:r>
              <a:rPr lang="en-US" sz="2400" dirty="0" smtClean="0"/>
              <a:t>Mixed severity regime in western hemlock, Pacific silver fir</a:t>
            </a:r>
          </a:p>
        </p:txBody>
      </p:sp>
      <p:pic>
        <p:nvPicPr>
          <p:cNvPr id="14" name="Picture 2" descr="Related image">
            <a:hlinkClick r:id="rId4"/>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6414"/>
          <a:stretch/>
        </p:blipFill>
        <p:spPr bwMode="auto">
          <a:xfrm>
            <a:off x="9417668" y="4651511"/>
            <a:ext cx="2531536" cy="2066721"/>
          </a:xfrm>
          <a:prstGeom prst="rect">
            <a:avLst/>
          </a:prstGeom>
          <a:noFill/>
          <a:ln w="9525">
            <a:solidFill>
              <a:schemeClr val="tx1"/>
            </a:solidFill>
          </a:ln>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DC84A8CC-C396-7345-BFD2-F81A4C89363F}"/>
              </a:ext>
            </a:extLst>
          </p:cNvPr>
          <p:cNvSpPr txBox="1"/>
          <p:nvPr/>
        </p:nvSpPr>
        <p:spPr>
          <a:xfrm>
            <a:off x="3511039" y="6259670"/>
            <a:ext cx="2281859" cy="369332"/>
          </a:xfrm>
          <a:prstGeom prst="rect">
            <a:avLst/>
          </a:prstGeom>
          <a:solidFill>
            <a:schemeClr val="bg1">
              <a:alpha val="75000"/>
            </a:schemeClr>
          </a:solidFill>
        </p:spPr>
        <p:txBody>
          <a:bodyPr wrap="square" rtlCol="0">
            <a:spAutoFit/>
          </a:bodyPr>
          <a:lstStyle/>
          <a:p>
            <a:pPr algn="ctr"/>
            <a:r>
              <a:rPr lang="en-US" b="1" dirty="0">
                <a:solidFill>
                  <a:srgbClr val="FF0000"/>
                </a:solidFill>
                <a:latin typeface="Helvetica" pitchFamily="2" charset="0"/>
              </a:rPr>
              <a:t>MFRI:  5 years</a:t>
            </a:r>
          </a:p>
        </p:txBody>
      </p:sp>
      <p:sp>
        <p:nvSpPr>
          <p:cNvPr id="15" name="TextBox 14">
            <a:extLst>
              <a:ext uri="{FF2B5EF4-FFF2-40B4-BE49-F238E27FC236}">
                <a16:creationId xmlns="" xmlns:a16="http://schemas.microsoft.com/office/drawing/2014/main" id="{9957F0C3-E35D-9E4A-8503-E376A55D8DA8}"/>
              </a:ext>
            </a:extLst>
          </p:cNvPr>
          <p:cNvSpPr txBox="1"/>
          <p:nvPr/>
        </p:nvSpPr>
        <p:spPr>
          <a:xfrm>
            <a:off x="9417668" y="4638554"/>
            <a:ext cx="2502728" cy="369332"/>
          </a:xfrm>
          <a:prstGeom prst="rect">
            <a:avLst/>
          </a:prstGeom>
          <a:solidFill>
            <a:schemeClr val="bg1">
              <a:alpha val="77000"/>
            </a:schemeClr>
          </a:solidFill>
          <a:ln>
            <a:solidFill>
              <a:schemeClr val="tx1"/>
            </a:solidFill>
          </a:ln>
        </p:spPr>
        <p:txBody>
          <a:bodyPr wrap="square" rtlCol="0">
            <a:spAutoFit/>
          </a:bodyPr>
          <a:lstStyle/>
          <a:p>
            <a:pPr algn="ctr"/>
            <a:r>
              <a:rPr lang="en-US" b="1" dirty="0" smtClean="0">
                <a:solidFill>
                  <a:srgbClr val="FF0000"/>
                </a:solidFill>
                <a:latin typeface="Helvetica" pitchFamily="2" charset="0"/>
              </a:rPr>
              <a:t>Pacific silver fir</a:t>
            </a:r>
            <a:endParaRPr lang="en-US" b="1" dirty="0">
              <a:solidFill>
                <a:srgbClr val="FF0000"/>
              </a:solidFill>
              <a:latin typeface="Helvetica" pitchFamily="2" charset="0"/>
            </a:endParaRPr>
          </a:p>
        </p:txBody>
      </p:sp>
      <p:sp>
        <p:nvSpPr>
          <p:cNvPr id="8" name="TextBox 7">
            <a:extLst>
              <a:ext uri="{FF2B5EF4-FFF2-40B4-BE49-F238E27FC236}">
                <a16:creationId xmlns="" xmlns:a16="http://schemas.microsoft.com/office/drawing/2014/main" id="{AC72DE91-C408-794E-BEDA-C77517168128}"/>
              </a:ext>
            </a:extLst>
          </p:cNvPr>
          <p:cNvSpPr txBox="1"/>
          <p:nvPr/>
        </p:nvSpPr>
        <p:spPr>
          <a:xfrm>
            <a:off x="6417532" y="6306519"/>
            <a:ext cx="2281859" cy="369332"/>
          </a:xfrm>
          <a:prstGeom prst="rect">
            <a:avLst/>
          </a:prstGeom>
          <a:solidFill>
            <a:schemeClr val="bg1">
              <a:alpha val="77000"/>
            </a:schemeClr>
          </a:solidFill>
        </p:spPr>
        <p:txBody>
          <a:bodyPr wrap="square" rtlCol="0">
            <a:spAutoFit/>
          </a:bodyPr>
          <a:lstStyle/>
          <a:p>
            <a:pPr algn="ctr"/>
            <a:r>
              <a:rPr lang="en-US" b="1" dirty="0">
                <a:solidFill>
                  <a:srgbClr val="FF0000"/>
                </a:solidFill>
                <a:latin typeface="Helvetica" pitchFamily="2" charset="0"/>
              </a:rPr>
              <a:t>MFRI:  55 years</a:t>
            </a:r>
          </a:p>
        </p:txBody>
      </p:sp>
      <p:sp>
        <p:nvSpPr>
          <p:cNvPr id="16" name="TextBox 15">
            <a:extLst>
              <a:ext uri="{FF2B5EF4-FFF2-40B4-BE49-F238E27FC236}">
                <a16:creationId xmlns="" xmlns:a16="http://schemas.microsoft.com/office/drawing/2014/main" id="{AC72DE91-C408-794E-BEDA-C77517168128}"/>
              </a:ext>
            </a:extLst>
          </p:cNvPr>
          <p:cNvSpPr txBox="1"/>
          <p:nvPr/>
        </p:nvSpPr>
        <p:spPr>
          <a:xfrm>
            <a:off x="9417668" y="6380072"/>
            <a:ext cx="2012332" cy="369332"/>
          </a:xfrm>
          <a:prstGeom prst="rect">
            <a:avLst/>
          </a:prstGeom>
          <a:solidFill>
            <a:schemeClr val="bg1">
              <a:alpha val="77000"/>
            </a:schemeClr>
          </a:solidFill>
        </p:spPr>
        <p:txBody>
          <a:bodyPr wrap="square" rtlCol="0">
            <a:spAutoFit/>
          </a:bodyPr>
          <a:lstStyle/>
          <a:p>
            <a:pPr algn="ctr"/>
            <a:r>
              <a:rPr lang="en-US" b="1" dirty="0">
                <a:solidFill>
                  <a:srgbClr val="FF0000"/>
                </a:solidFill>
                <a:latin typeface="Helvetica" pitchFamily="2" charset="0"/>
              </a:rPr>
              <a:t>MFRI:  </a:t>
            </a:r>
            <a:r>
              <a:rPr lang="en-US" b="1" dirty="0" smtClean="0">
                <a:solidFill>
                  <a:srgbClr val="FF0000"/>
                </a:solidFill>
                <a:latin typeface="Helvetica" pitchFamily="2" charset="0"/>
              </a:rPr>
              <a:t>190 </a:t>
            </a:r>
            <a:r>
              <a:rPr lang="en-US" b="1" dirty="0">
                <a:solidFill>
                  <a:srgbClr val="FF0000"/>
                </a:solidFill>
                <a:latin typeface="Helvetica" pitchFamily="2" charset="0"/>
              </a:rPr>
              <a:t>years</a:t>
            </a:r>
          </a:p>
        </p:txBody>
      </p:sp>
      <p:sp>
        <p:nvSpPr>
          <p:cNvPr id="3" name="Rectangle 2"/>
          <p:cNvSpPr/>
          <p:nvPr/>
        </p:nvSpPr>
        <p:spPr>
          <a:xfrm>
            <a:off x="383042" y="329684"/>
            <a:ext cx="5119158" cy="646331"/>
          </a:xfrm>
          <a:prstGeom prst="rect">
            <a:avLst/>
          </a:prstGeom>
        </p:spPr>
        <p:txBody>
          <a:bodyPr wrap="none">
            <a:spAutoFit/>
          </a:bodyPr>
          <a:lstStyle/>
          <a:p>
            <a:r>
              <a:rPr lang="en-US" sz="3600" b="1" dirty="0"/>
              <a:t>Vegetation: Driving forces</a:t>
            </a:r>
          </a:p>
        </p:txBody>
      </p:sp>
      <p:sp>
        <p:nvSpPr>
          <p:cNvPr id="18" name="TextBox 17"/>
          <p:cNvSpPr txBox="1"/>
          <p:nvPr/>
        </p:nvSpPr>
        <p:spPr>
          <a:xfrm>
            <a:off x="609274" y="1170078"/>
            <a:ext cx="3895697" cy="2646878"/>
          </a:xfrm>
          <a:prstGeom prst="rect">
            <a:avLst/>
          </a:prstGeom>
          <a:noFill/>
        </p:spPr>
        <p:txBody>
          <a:bodyPr wrap="square" rtlCol="0">
            <a:spAutoFit/>
          </a:bodyPr>
          <a:lstStyle/>
          <a:p>
            <a:pPr marL="457200" indent="-457200">
              <a:buFont typeface="Wingdings" panose="05000000000000000000" pitchFamily="2" charset="2"/>
              <a:buChar char="v"/>
            </a:pPr>
            <a:r>
              <a:rPr lang="en-US" sz="2800" dirty="0" smtClean="0"/>
              <a:t>Fire</a:t>
            </a:r>
          </a:p>
          <a:p>
            <a:pPr marL="457200" indent="-457200">
              <a:buFont typeface="Wingdings" panose="05000000000000000000" pitchFamily="2" charset="2"/>
              <a:buChar char="v"/>
            </a:pPr>
            <a:r>
              <a:rPr lang="en-US" sz="2800" dirty="0" smtClean="0"/>
              <a:t>Wind</a:t>
            </a:r>
          </a:p>
          <a:p>
            <a:pPr marL="457200" indent="-457200">
              <a:buFont typeface="Wingdings" panose="05000000000000000000" pitchFamily="2" charset="2"/>
              <a:buChar char="v"/>
            </a:pPr>
            <a:r>
              <a:rPr lang="en-US" sz="2800" dirty="0" smtClean="0"/>
              <a:t>Insects and Pathogens</a:t>
            </a:r>
          </a:p>
          <a:p>
            <a:pPr marL="457200" indent="-457200">
              <a:buFont typeface="Wingdings" panose="05000000000000000000" pitchFamily="2" charset="2"/>
              <a:buChar char="v"/>
            </a:pPr>
            <a:r>
              <a:rPr lang="en-US" sz="2800" dirty="0" smtClean="0"/>
              <a:t>People</a:t>
            </a:r>
          </a:p>
          <a:p>
            <a:endParaRPr lang="en-US" dirty="0"/>
          </a:p>
          <a:p>
            <a:endParaRPr lang="en-US" dirty="0" smtClean="0"/>
          </a:p>
          <a:p>
            <a:endParaRPr lang="en-US" dirty="0"/>
          </a:p>
        </p:txBody>
      </p:sp>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69650" y="2736803"/>
            <a:ext cx="2819978" cy="1861186"/>
          </a:xfrm>
          <a:prstGeom prst="rect">
            <a:avLst/>
          </a:prstGeom>
          <a:effectLst>
            <a:softEdge rad="127000"/>
          </a:effectLst>
        </p:spPr>
      </p:pic>
      <p:pic>
        <p:nvPicPr>
          <p:cNvPr id="20" name="Picture 19"/>
          <p:cNvPicPr/>
          <p:nvPr/>
        </p:nvPicPr>
        <p:blipFill>
          <a:blip r:embed="rId7">
            <a:extLst>
              <a:ext uri="{28A0092B-C50C-407E-A947-70E740481C1C}">
                <a14:useLocalDpi xmlns:a14="http://schemas.microsoft.com/office/drawing/2010/main" val="0"/>
              </a:ext>
            </a:extLst>
          </a:blip>
          <a:srcRect/>
          <a:stretch>
            <a:fillRect/>
          </a:stretch>
        </p:blipFill>
        <p:spPr bwMode="auto">
          <a:xfrm>
            <a:off x="383041" y="3286125"/>
            <a:ext cx="1825423" cy="3291575"/>
          </a:xfrm>
          <a:prstGeom prst="rect">
            <a:avLst/>
          </a:prstGeom>
          <a:noFill/>
          <a:effectLst>
            <a:softEdge rad="127000"/>
          </a:effectLst>
        </p:spPr>
      </p:pic>
    </p:spTree>
    <p:extLst>
      <p:ext uri="{BB962C8B-B14F-4D97-AF65-F5344CB8AC3E}">
        <p14:creationId xmlns:p14="http://schemas.microsoft.com/office/powerpoint/2010/main" val="2292402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8625" y="279213"/>
            <a:ext cx="7648575" cy="584775"/>
          </a:xfrm>
          <a:prstGeom prst="rect">
            <a:avLst/>
          </a:prstGeom>
          <a:noFill/>
        </p:spPr>
        <p:txBody>
          <a:bodyPr wrap="square" rtlCol="0">
            <a:spAutoFit/>
          </a:bodyPr>
          <a:lstStyle/>
          <a:p>
            <a:r>
              <a:rPr lang="en-US" sz="3200" b="1" dirty="0" smtClean="0"/>
              <a:t>Vegetation Patterns, Flows and Functions</a:t>
            </a:r>
            <a:endParaRPr lang="en-US" sz="3200" b="1" dirty="0"/>
          </a:p>
        </p:txBody>
      </p:sp>
      <p:pic>
        <p:nvPicPr>
          <p:cNvPr id="8" name="Picture 7"/>
          <p:cNvPicPr/>
          <p:nvPr/>
        </p:nvPicPr>
        <p:blipFill>
          <a:blip r:embed="rId2">
            <a:extLst>
              <a:ext uri="{28A0092B-C50C-407E-A947-70E740481C1C}">
                <a14:useLocalDpi xmlns:a14="http://schemas.microsoft.com/office/drawing/2010/main" val="0"/>
              </a:ext>
            </a:extLst>
          </a:blip>
          <a:srcRect/>
          <a:stretch>
            <a:fillRect/>
          </a:stretch>
        </p:blipFill>
        <p:spPr bwMode="auto">
          <a:xfrm>
            <a:off x="624729" y="4671192"/>
            <a:ext cx="5286374" cy="2127199"/>
          </a:xfrm>
          <a:prstGeom prst="rect">
            <a:avLst/>
          </a:prstGeom>
          <a:noFill/>
          <a:effectLst/>
        </p:spPr>
      </p:pic>
      <p:pic>
        <p:nvPicPr>
          <p:cNvPr id="9" name="Picture 2" descr="IMG_0682"/>
          <p:cNvPicPr>
            <a:picLocks noChangeAspect="1" noChangeArrowheads="1"/>
          </p:cNvPicPr>
          <p:nvPr/>
        </p:nvPicPr>
        <p:blipFill>
          <a:blip r:embed="rId3" cstate="print">
            <a:extLst>
              <a:ext uri="{28A0092B-C50C-407E-A947-70E740481C1C}">
                <a14:useLocalDpi xmlns:a14="http://schemas.microsoft.com/office/drawing/2010/main" val="0"/>
              </a:ext>
            </a:extLst>
          </a:blip>
          <a:srcRect l="6206" t="20236" r="16833" b="35762"/>
          <a:stretch>
            <a:fillRect/>
          </a:stretch>
        </p:blipFill>
        <p:spPr>
          <a:xfrm>
            <a:off x="8612980" y="161524"/>
            <a:ext cx="2864644" cy="2183296"/>
          </a:xfrm>
          <a:prstGeom prst="rect">
            <a:avLst/>
          </a:prstGeom>
          <a:noFill/>
          <a:ln/>
          <a:effectLst>
            <a:outerShdw dist="35921" dir="2700000" algn="ctr" rotWithShape="0">
              <a:srgbClr val="808080"/>
            </a:outerShdw>
            <a:softEdge rad="127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16693" y="873532"/>
            <a:ext cx="8072438" cy="1446550"/>
          </a:xfrm>
          <a:prstGeom prst="rect">
            <a:avLst/>
          </a:prstGeom>
        </p:spPr>
        <p:txBody>
          <a:bodyPr wrap="square">
            <a:spAutoFit/>
          </a:bodyPr>
          <a:lstStyle/>
          <a:p>
            <a:pPr lvl="0"/>
            <a:r>
              <a:rPr lang="en-US" sz="2800" b="1" dirty="0" smtClean="0"/>
              <a:t>Pattern:</a:t>
            </a:r>
            <a:r>
              <a:rPr lang="en-US" b="1" dirty="0" smtClean="0"/>
              <a:t> </a:t>
            </a:r>
          </a:p>
          <a:p>
            <a:pPr marL="342900" lvl="0" indent="-342900">
              <a:buFont typeface="Wingdings" panose="05000000000000000000" pitchFamily="2" charset="2"/>
              <a:buChar char="v"/>
            </a:pPr>
            <a:r>
              <a:rPr lang="en-US" sz="2000" b="1" dirty="0" smtClean="0"/>
              <a:t>Mixed conifer: </a:t>
            </a:r>
            <a:r>
              <a:rPr lang="en-US" sz="2000" dirty="0"/>
              <a:t>O</a:t>
            </a:r>
            <a:r>
              <a:rPr lang="en-US" sz="2000" dirty="0" smtClean="0"/>
              <a:t>pen forest , fine scale variability</a:t>
            </a:r>
          </a:p>
          <a:p>
            <a:pPr marL="342900" lvl="0" indent="-342900">
              <a:buFont typeface="Wingdings" panose="05000000000000000000" pitchFamily="2" charset="2"/>
              <a:buChar char="v"/>
            </a:pPr>
            <a:r>
              <a:rPr lang="en-US" sz="2000" b="1" dirty="0" smtClean="0"/>
              <a:t>Moist/cool forests :</a:t>
            </a:r>
            <a:r>
              <a:rPr lang="en-US" sz="2000" dirty="0" smtClean="0"/>
              <a:t>Moderate-closed forest, late seral fabric, with fine-moderate grained variability</a:t>
            </a:r>
            <a:endParaRPr lang="en-US" sz="2000" dirty="0"/>
          </a:p>
        </p:txBody>
      </p:sp>
      <p:sp>
        <p:nvSpPr>
          <p:cNvPr id="11" name="Rectangle 10"/>
          <p:cNvSpPr/>
          <p:nvPr/>
        </p:nvSpPr>
        <p:spPr>
          <a:xfrm>
            <a:off x="428625" y="2320082"/>
            <a:ext cx="6096000" cy="523220"/>
          </a:xfrm>
          <a:prstGeom prst="rect">
            <a:avLst/>
          </a:prstGeom>
        </p:spPr>
        <p:txBody>
          <a:bodyPr>
            <a:spAutoFit/>
          </a:bodyPr>
          <a:lstStyle/>
          <a:p>
            <a:r>
              <a:rPr lang="en-US" sz="2800" b="1" dirty="0" smtClean="0"/>
              <a:t>Functions:</a:t>
            </a:r>
          </a:p>
        </p:txBody>
      </p:sp>
      <p:pic>
        <p:nvPicPr>
          <p:cNvPr id="7" name="Picture 2" descr="O:\NFS\Willamette\Program\Watershed-2500\BAER\DeceptionComplex2014\Photos\Flight\P1000847.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a:ext>
            </a:extLst>
          </a:blip>
          <a:srcRect t="27602" b="18551"/>
          <a:stretch/>
        </p:blipFill>
        <p:spPr bwMode="auto">
          <a:xfrm>
            <a:off x="6200775" y="4701968"/>
            <a:ext cx="5067300" cy="20464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36557" y="2300460"/>
            <a:ext cx="5127111" cy="2118208"/>
          </a:xfrm>
          <a:prstGeom prst="rect">
            <a:avLst/>
          </a:prstGeom>
        </p:spPr>
      </p:pic>
      <p:sp>
        <p:nvSpPr>
          <p:cNvPr id="5" name="Rectangle 4"/>
          <p:cNvSpPr/>
          <p:nvPr/>
        </p:nvSpPr>
        <p:spPr>
          <a:xfrm>
            <a:off x="104776" y="2756973"/>
            <a:ext cx="6631781" cy="1477328"/>
          </a:xfrm>
          <a:prstGeom prst="rect">
            <a:avLst/>
          </a:prstGeom>
        </p:spPr>
        <p:txBody>
          <a:bodyPr wrap="square">
            <a:spAutoFit/>
          </a:bodyPr>
          <a:lstStyle/>
          <a:p>
            <a:pPr marL="457200" indent="-457200">
              <a:buFont typeface="Wingdings" panose="05000000000000000000" pitchFamily="2" charset="2"/>
              <a:buChar char="v"/>
            </a:pPr>
            <a:r>
              <a:rPr lang="en-US" b="1" dirty="0"/>
              <a:t>Produced</a:t>
            </a:r>
            <a:r>
              <a:rPr lang="en-US" dirty="0"/>
              <a:t> </a:t>
            </a:r>
            <a:r>
              <a:rPr lang="en-US" dirty="0" smtClean="0"/>
              <a:t>carbon</a:t>
            </a:r>
            <a:r>
              <a:rPr lang="en-US" dirty="0"/>
              <a:t>, vegetation </a:t>
            </a:r>
            <a:r>
              <a:rPr lang="en-US" dirty="0" smtClean="0"/>
              <a:t>heterogeneity, wildlife </a:t>
            </a:r>
            <a:r>
              <a:rPr lang="en-US" dirty="0"/>
              <a:t>habitat diversity</a:t>
            </a:r>
            <a:r>
              <a:rPr lang="en-US" dirty="0" smtClean="0"/>
              <a:t>, </a:t>
            </a:r>
            <a:r>
              <a:rPr lang="en-US" dirty="0"/>
              <a:t>CWD/LWD, first foods (e.g. </a:t>
            </a:r>
            <a:r>
              <a:rPr lang="en-US" dirty="0" smtClean="0"/>
              <a:t>camas, huckleberry) </a:t>
            </a:r>
          </a:p>
          <a:p>
            <a:pPr marL="457200" indent="-457200">
              <a:buFont typeface="Wingdings" panose="05000000000000000000" pitchFamily="2" charset="2"/>
              <a:buChar char="v"/>
            </a:pPr>
            <a:r>
              <a:rPr lang="en-US" b="1" dirty="0" smtClean="0"/>
              <a:t>Stored</a:t>
            </a:r>
            <a:r>
              <a:rPr lang="en-US" dirty="0" smtClean="0"/>
              <a:t> carbon</a:t>
            </a:r>
            <a:endParaRPr lang="en-US" dirty="0"/>
          </a:p>
          <a:p>
            <a:pPr marL="457200" indent="-457200">
              <a:buFont typeface="Wingdings" panose="05000000000000000000" pitchFamily="2" charset="2"/>
              <a:buChar char="v"/>
            </a:pPr>
            <a:r>
              <a:rPr lang="en-US" b="1" dirty="0"/>
              <a:t>Cycled</a:t>
            </a:r>
            <a:r>
              <a:rPr lang="en-US" dirty="0"/>
              <a:t> nutrients, sediment, wildlife, water </a:t>
            </a:r>
            <a:endParaRPr lang="en-US" dirty="0" smtClean="0"/>
          </a:p>
          <a:p>
            <a:pPr marL="457200" indent="-457200">
              <a:buFont typeface="Wingdings" panose="05000000000000000000" pitchFamily="2" charset="2"/>
              <a:buChar char="v"/>
            </a:pPr>
            <a:r>
              <a:rPr lang="en-US" b="1" dirty="0" smtClean="0"/>
              <a:t>Output</a:t>
            </a:r>
            <a:r>
              <a:rPr lang="en-US" dirty="0" smtClean="0"/>
              <a:t>  </a:t>
            </a:r>
            <a:r>
              <a:rPr lang="en-US" dirty="0"/>
              <a:t>CWD, sediment, certain wildlife species </a:t>
            </a:r>
          </a:p>
        </p:txBody>
      </p:sp>
    </p:spTree>
    <p:extLst>
      <p:ext uri="{BB962C8B-B14F-4D97-AF65-F5344CB8AC3E}">
        <p14:creationId xmlns:p14="http://schemas.microsoft.com/office/powerpoint/2010/main" val="366260933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2783</TotalTime>
  <Words>1655</Words>
  <Application>Microsoft Office PowerPoint</Application>
  <PresentationFormat>Widescreen</PresentationFormat>
  <Paragraphs>248</Paragraphs>
  <Slides>27</Slides>
  <Notes>11</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39" baseType="lpstr">
      <vt:lpstr>MS PGothic</vt:lpstr>
      <vt:lpstr>Arial</vt:lpstr>
      <vt:lpstr>Calibri</vt:lpstr>
      <vt:lpstr>Calibri Light</vt:lpstr>
      <vt:lpstr>Candara</vt:lpstr>
      <vt:lpstr>Constantia</vt:lpstr>
      <vt:lpstr>Helvetica</vt:lpstr>
      <vt:lpstr>Symbol</vt:lpstr>
      <vt:lpstr>Times New Roman</vt:lpstr>
      <vt:lpstr>Wingdings</vt:lpstr>
      <vt:lpstr>Office Theme</vt:lpstr>
      <vt:lpstr>Document</vt:lpstr>
      <vt:lpstr>Rigdon Landscape Analysis and Design </vt:lpstr>
      <vt:lpstr>It All Started with Jim’s Creek 2001 </vt:lpstr>
      <vt:lpstr>Rigdon Landscape: Working Environment </vt:lpstr>
      <vt:lpstr>Interested Stakeholders</vt:lpstr>
      <vt:lpstr>PowerPoint Presentation</vt:lpstr>
      <vt:lpstr>Collaborative Landscape Themes</vt:lpstr>
      <vt:lpstr>PowerPoint Presentation</vt:lpstr>
      <vt:lpstr>PowerPoint Presentation</vt:lpstr>
      <vt:lpstr>PowerPoint Presentation</vt:lpstr>
      <vt:lpstr>PowerPoint Presentation</vt:lpstr>
      <vt:lpstr>PowerPoint Presentation</vt:lpstr>
      <vt:lpstr> Relationships : Late Seral Stage Element  </vt:lpstr>
      <vt:lpstr>Plan Direction</vt:lpstr>
      <vt:lpstr>Target Landscape Goals and Patterns:</vt:lpstr>
      <vt:lpstr>RLA to Project Planning</vt:lpstr>
      <vt:lpstr>Youngs Rock Rigdon EIS P&amp;N taken directly from the RLA Goals and Objectives</vt:lpstr>
      <vt:lpstr>Increase diversity and structure in mixed conifer</vt:lpstr>
      <vt:lpstr>Jim’s Creek Project-Pine Release Inside the RLA area</vt:lpstr>
      <vt:lpstr>Increase diversity and structure in upland managed stands</vt:lpstr>
      <vt:lpstr>Meadow and Oak Savannah Restoration</vt:lpstr>
      <vt:lpstr>Aquatics</vt:lpstr>
      <vt:lpstr>Strategically Reduce Hazardous Fuels including roadside fuel breaks</vt:lpstr>
      <vt:lpstr>Sustainably manage existing trail system and dispersed recreation while minimizing impacts to natural resources Fostering human use-Supporting economic sustainability-Historical education opportunities </vt:lpstr>
      <vt:lpstr>Roads and Forest Products</vt:lpstr>
      <vt:lpstr>The rest of Rigdon and future projects using the RLA</vt:lpstr>
      <vt:lpstr>Questions?</vt:lpstr>
      <vt:lpstr>Understand Landscape Pattern, Flow, Function</vt:lpstr>
    </vt:vector>
  </TitlesOfParts>
  <Company>U. S. Forest Service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Rigdon Landscape Analysis and Design</dc:title>
  <dc:creator>Kertis, Jane -FS</dc:creator>
  <cp:lastModifiedBy>Friesen, Cheryl -FS</cp:lastModifiedBy>
  <cp:revision>113</cp:revision>
  <dcterms:created xsi:type="dcterms:W3CDTF">2019-10-11T21:27:10Z</dcterms:created>
  <dcterms:modified xsi:type="dcterms:W3CDTF">2019-11-27T21:12:36Z</dcterms:modified>
</cp:coreProperties>
</file>