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1" r:id="rId1"/>
  </p:sldMasterIdLst>
  <p:notesMasterIdLst>
    <p:notesMasterId r:id="rId30"/>
  </p:notesMasterIdLst>
  <p:sldIdLst>
    <p:sldId id="256" r:id="rId2"/>
    <p:sldId id="302" r:id="rId3"/>
    <p:sldId id="257" r:id="rId4"/>
    <p:sldId id="258" r:id="rId5"/>
    <p:sldId id="271" r:id="rId6"/>
    <p:sldId id="274" r:id="rId7"/>
    <p:sldId id="263" r:id="rId8"/>
    <p:sldId id="311" r:id="rId9"/>
    <p:sldId id="277" r:id="rId10"/>
    <p:sldId id="295" r:id="rId11"/>
    <p:sldId id="304" r:id="rId12"/>
    <p:sldId id="292" r:id="rId13"/>
    <p:sldId id="284" r:id="rId14"/>
    <p:sldId id="285" r:id="rId15"/>
    <p:sldId id="307" r:id="rId16"/>
    <p:sldId id="264" r:id="rId17"/>
    <p:sldId id="314" r:id="rId18"/>
    <p:sldId id="265" r:id="rId19"/>
    <p:sldId id="300" r:id="rId20"/>
    <p:sldId id="315" r:id="rId21"/>
    <p:sldId id="268" r:id="rId22"/>
    <p:sldId id="319" r:id="rId23"/>
    <p:sldId id="267" r:id="rId24"/>
    <p:sldId id="280" r:id="rId25"/>
    <p:sldId id="316" r:id="rId26"/>
    <p:sldId id="317" r:id="rId27"/>
    <p:sldId id="297" r:id="rId28"/>
    <p:sldId id="321" r:id="rId29"/>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373" autoAdjust="0"/>
  </p:normalViewPr>
  <p:slideViewPr>
    <p:cSldViewPr snapToGrid="0">
      <p:cViewPr varScale="1">
        <p:scale>
          <a:sx n="58" d="100"/>
          <a:sy n="58" d="100"/>
        </p:scale>
        <p:origin x="1470"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image" Target="../media/image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79F61F-4105-4748-8146-69F6294056D0}" type="doc">
      <dgm:prSet loTypeId="urn:microsoft.com/office/officeart/2008/layout/PictureAccentList" loCatId="list" qsTypeId="urn:microsoft.com/office/officeart/2005/8/quickstyle/simple1" qsCatId="simple" csTypeId="urn:microsoft.com/office/officeart/2005/8/colors/accent1_2" csCatId="accent1" phldr="1"/>
      <dgm:spPr/>
      <dgm:t>
        <a:bodyPr/>
        <a:lstStyle/>
        <a:p>
          <a:endParaRPr lang="en-US"/>
        </a:p>
      </dgm:t>
    </dgm:pt>
    <dgm:pt modelId="{2F984E8F-F10E-484A-B180-FBC1FE1AAFED}">
      <dgm:prSet phldrT="[Text]" custT="1"/>
      <dgm:spPr/>
      <dgm:t>
        <a:bodyPr/>
        <a:lstStyle/>
        <a:p>
          <a:pPr algn="l"/>
          <a:r>
            <a:rPr lang="en-US" sz="2600" u="sng" dirty="0" smtClean="0"/>
            <a:t>Main objective</a:t>
          </a:r>
          <a:r>
            <a:rPr lang="en-US" sz="2600" dirty="0" smtClean="0"/>
            <a:t>: Guide managers regarding restoration of frequent-fire forest landscapes, including cultural resources </a:t>
          </a:r>
          <a:endParaRPr lang="en-US" sz="2600" dirty="0"/>
        </a:p>
      </dgm:t>
    </dgm:pt>
    <dgm:pt modelId="{17B88D2A-3C5C-4848-87B8-8447FD666294}" type="parTrans" cxnId="{7A3E095E-EFF2-4CB0-AD22-D0033D39EF3C}">
      <dgm:prSet/>
      <dgm:spPr/>
      <dgm:t>
        <a:bodyPr/>
        <a:lstStyle/>
        <a:p>
          <a:endParaRPr lang="en-US"/>
        </a:p>
      </dgm:t>
    </dgm:pt>
    <dgm:pt modelId="{4763A782-606D-4635-8DF9-510A41212919}" type="sibTrans" cxnId="{7A3E095E-EFF2-4CB0-AD22-D0033D39EF3C}">
      <dgm:prSet/>
      <dgm:spPr/>
      <dgm:t>
        <a:bodyPr/>
        <a:lstStyle/>
        <a:p>
          <a:endParaRPr lang="en-US"/>
        </a:p>
      </dgm:t>
    </dgm:pt>
    <dgm:pt modelId="{642C795E-4BA7-4B03-9258-5812D23859C2}">
      <dgm:prSet phldrT="[Text]" custT="1"/>
      <dgm:spPr/>
      <dgm:t>
        <a:bodyPr/>
        <a:lstStyle/>
        <a:p>
          <a:pPr algn="l">
            <a:lnSpc>
              <a:spcPct val="90000"/>
            </a:lnSpc>
          </a:pPr>
          <a:r>
            <a:rPr lang="en-US" sz="2000" u="sng" dirty="0" smtClean="0"/>
            <a:t>ANTHROPOLOGICAL SUB-STUDY</a:t>
          </a:r>
        </a:p>
        <a:p>
          <a:pPr algn="l">
            <a:lnSpc>
              <a:spcPct val="100000"/>
            </a:lnSpc>
          </a:pPr>
          <a:r>
            <a:rPr lang="en-US" sz="2000" dirty="0" smtClean="0"/>
            <a:t>-Assess role of </a:t>
          </a:r>
          <a:r>
            <a:rPr lang="en-US" sz="2000" u="sng" dirty="0" smtClean="0"/>
            <a:t>TEK</a:t>
          </a:r>
          <a:r>
            <a:rPr lang="en-US" sz="2000" dirty="0" smtClean="0"/>
            <a:t>, particularly </a:t>
          </a:r>
          <a:r>
            <a:rPr lang="en-US" sz="2000" u="sng" dirty="0" smtClean="0"/>
            <a:t>historical fire-use</a:t>
          </a:r>
          <a:r>
            <a:rPr lang="en-US" sz="2000" dirty="0" smtClean="0"/>
            <a:t> on landscape structure and fire regime</a:t>
          </a:r>
        </a:p>
        <a:p>
          <a:pPr algn="l">
            <a:lnSpc>
              <a:spcPct val="100000"/>
            </a:lnSpc>
          </a:pPr>
          <a:r>
            <a:rPr lang="en-US" sz="2000" dirty="0" smtClean="0"/>
            <a:t>-Guide cultural resource restoration</a:t>
          </a:r>
          <a:endParaRPr lang="en-US" sz="2000" u="sng" dirty="0" smtClean="0"/>
        </a:p>
      </dgm:t>
    </dgm:pt>
    <dgm:pt modelId="{957CC777-D0AC-432E-831D-F56BECD423F9}" type="parTrans" cxnId="{75BFBFFE-89CB-49E0-8907-512D4106F846}">
      <dgm:prSet/>
      <dgm:spPr/>
      <dgm:t>
        <a:bodyPr/>
        <a:lstStyle/>
        <a:p>
          <a:endParaRPr lang="en-US"/>
        </a:p>
      </dgm:t>
    </dgm:pt>
    <dgm:pt modelId="{13EB204D-D801-402F-8BEE-2643A3DAED07}" type="sibTrans" cxnId="{75BFBFFE-89CB-49E0-8907-512D4106F846}">
      <dgm:prSet/>
      <dgm:spPr/>
      <dgm:t>
        <a:bodyPr/>
        <a:lstStyle/>
        <a:p>
          <a:endParaRPr lang="en-US"/>
        </a:p>
      </dgm:t>
    </dgm:pt>
    <dgm:pt modelId="{6832A3CD-EE05-428C-A2D9-94730E19F964}">
      <dgm:prSet phldrT="[Text]" custT="1"/>
      <dgm:spPr/>
      <dgm:t>
        <a:bodyPr/>
        <a:lstStyle/>
        <a:p>
          <a:pPr algn="l">
            <a:lnSpc>
              <a:spcPct val="90000"/>
            </a:lnSpc>
          </a:pPr>
          <a:r>
            <a:rPr lang="en-US" sz="2000" u="sng" dirty="0" smtClean="0"/>
            <a:t>ECOLOGICAL SUB-STUDY</a:t>
          </a:r>
          <a:endParaRPr lang="en-US" sz="2000" dirty="0" smtClean="0"/>
        </a:p>
        <a:p>
          <a:pPr algn="l">
            <a:lnSpc>
              <a:spcPct val="100000"/>
            </a:lnSpc>
          </a:pPr>
          <a:r>
            <a:rPr lang="en-US" sz="2000" u="none" dirty="0" smtClean="0"/>
            <a:t>Inform how/where to </a:t>
          </a:r>
          <a:r>
            <a:rPr lang="en-US" sz="2000" u="sng" dirty="0" smtClean="0"/>
            <a:t>distribute patch sizes</a:t>
          </a:r>
          <a:r>
            <a:rPr lang="en-US" sz="2000" dirty="0" smtClean="0"/>
            <a:t> of </a:t>
          </a:r>
          <a:r>
            <a:rPr lang="en-US" sz="2000" u="sng" dirty="0" smtClean="0"/>
            <a:t>distinct forest structure</a:t>
          </a:r>
          <a:r>
            <a:rPr lang="en-US" sz="2000" u="none" dirty="0" smtClean="0"/>
            <a:t>, </a:t>
          </a:r>
          <a:r>
            <a:rPr lang="en-US" sz="2000" u="sng" dirty="0" smtClean="0"/>
            <a:t>density</a:t>
          </a:r>
          <a:r>
            <a:rPr lang="en-US" sz="2000" u="none" dirty="0" smtClean="0"/>
            <a:t>, and </a:t>
          </a:r>
          <a:r>
            <a:rPr lang="en-US" sz="2000" u="sng" dirty="0" smtClean="0"/>
            <a:t>species composition</a:t>
          </a:r>
          <a:r>
            <a:rPr lang="en-US" sz="2000" dirty="0" smtClean="0"/>
            <a:t> to </a:t>
          </a:r>
          <a:r>
            <a:rPr lang="en-US" sz="2000" u="sng" dirty="0" smtClean="0"/>
            <a:t>restore resilience</a:t>
          </a:r>
          <a:r>
            <a:rPr lang="en-US" sz="2000" dirty="0" smtClean="0"/>
            <a:t> to frequent fire </a:t>
          </a:r>
        </a:p>
      </dgm:t>
    </dgm:pt>
    <dgm:pt modelId="{58343AF5-5CE2-44EE-AABE-42B809CAA03D}" type="parTrans" cxnId="{69BD33D8-8E96-4473-BFF2-148ADEE983AC}">
      <dgm:prSet/>
      <dgm:spPr/>
      <dgm:t>
        <a:bodyPr/>
        <a:lstStyle/>
        <a:p>
          <a:endParaRPr lang="en-US"/>
        </a:p>
      </dgm:t>
    </dgm:pt>
    <dgm:pt modelId="{6F7AC8AF-655F-47D4-A3B3-B51695A256D9}" type="sibTrans" cxnId="{69BD33D8-8E96-4473-BFF2-148ADEE983AC}">
      <dgm:prSet/>
      <dgm:spPr/>
      <dgm:t>
        <a:bodyPr/>
        <a:lstStyle/>
        <a:p>
          <a:endParaRPr lang="en-US"/>
        </a:p>
      </dgm:t>
    </dgm:pt>
    <dgm:pt modelId="{3B6C091A-D334-41C2-9C01-430AA03B7FBC}" type="pres">
      <dgm:prSet presAssocID="{0279F61F-4105-4748-8146-69F6294056D0}" presName="layout" presStyleCnt="0">
        <dgm:presLayoutVars>
          <dgm:chMax/>
          <dgm:chPref/>
          <dgm:dir/>
          <dgm:animOne val="branch"/>
          <dgm:animLvl val="lvl"/>
          <dgm:resizeHandles/>
        </dgm:presLayoutVars>
      </dgm:prSet>
      <dgm:spPr/>
      <dgm:t>
        <a:bodyPr/>
        <a:lstStyle/>
        <a:p>
          <a:endParaRPr lang="en-US"/>
        </a:p>
      </dgm:t>
    </dgm:pt>
    <dgm:pt modelId="{5080F6B6-99F6-4C3B-8EB0-AB0D792A472A}" type="pres">
      <dgm:prSet presAssocID="{2F984E8F-F10E-484A-B180-FBC1FE1AAFED}" presName="root" presStyleCnt="0">
        <dgm:presLayoutVars>
          <dgm:chMax/>
          <dgm:chPref val="4"/>
        </dgm:presLayoutVars>
      </dgm:prSet>
      <dgm:spPr/>
    </dgm:pt>
    <dgm:pt modelId="{13D54FDB-95BB-42EF-93D8-67BEAA5FA46E}" type="pres">
      <dgm:prSet presAssocID="{2F984E8F-F10E-484A-B180-FBC1FE1AAFED}" presName="rootComposite" presStyleCnt="0">
        <dgm:presLayoutVars/>
      </dgm:prSet>
      <dgm:spPr/>
    </dgm:pt>
    <dgm:pt modelId="{5B5CCA6E-24C9-40A5-9D2C-AE5F8C9514A2}" type="pres">
      <dgm:prSet presAssocID="{2F984E8F-F10E-484A-B180-FBC1FE1AAFED}" presName="rootText" presStyleLbl="node0" presStyleIdx="0" presStyleCnt="1">
        <dgm:presLayoutVars>
          <dgm:chMax/>
          <dgm:chPref val="4"/>
        </dgm:presLayoutVars>
      </dgm:prSet>
      <dgm:spPr/>
      <dgm:t>
        <a:bodyPr/>
        <a:lstStyle/>
        <a:p>
          <a:endParaRPr lang="en-US"/>
        </a:p>
      </dgm:t>
    </dgm:pt>
    <dgm:pt modelId="{6CD633EC-5AA4-4C10-8CAF-1A907E61A4A6}" type="pres">
      <dgm:prSet presAssocID="{2F984E8F-F10E-484A-B180-FBC1FE1AAFED}" presName="childShape" presStyleCnt="0">
        <dgm:presLayoutVars>
          <dgm:chMax val="0"/>
          <dgm:chPref val="0"/>
        </dgm:presLayoutVars>
      </dgm:prSet>
      <dgm:spPr/>
    </dgm:pt>
    <dgm:pt modelId="{FAE31260-817E-4CDB-BADD-61B21532F34D}" type="pres">
      <dgm:prSet presAssocID="{642C795E-4BA7-4B03-9258-5812D23859C2}" presName="childComposite" presStyleCnt="0">
        <dgm:presLayoutVars>
          <dgm:chMax val="0"/>
          <dgm:chPref val="0"/>
        </dgm:presLayoutVars>
      </dgm:prSet>
      <dgm:spPr/>
    </dgm:pt>
    <dgm:pt modelId="{8783ECB9-4DFF-46A3-BA85-D1757AA11626}" type="pres">
      <dgm:prSet presAssocID="{642C795E-4BA7-4B03-9258-5812D23859C2}" presName="Image" presStyleLbl="node1" presStyleIdx="0" presStyleCnt="2" custScaleX="118897" custScaleY="118902" custLinFactX="227521" custLinFactY="18624" custLinFactNeighborX="300000" custLinFactNeighborY="100000"/>
      <dgm:spPr>
        <a:blipFill rotWithShape="1">
          <a:blip xmlns:r="http://schemas.openxmlformats.org/officeDocument/2006/relationships" r:embed="rId1"/>
          <a:stretch>
            <a:fillRect/>
          </a:stretch>
        </a:blipFill>
      </dgm:spPr>
      <dgm:t>
        <a:bodyPr/>
        <a:lstStyle/>
        <a:p>
          <a:endParaRPr lang="en-US"/>
        </a:p>
      </dgm:t>
    </dgm:pt>
    <dgm:pt modelId="{6BC617D3-8DF0-4B3B-8982-D8D794892658}" type="pres">
      <dgm:prSet presAssocID="{642C795E-4BA7-4B03-9258-5812D23859C2}" presName="childText" presStyleLbl="lnNode1" presStyleIdx="0" presStyleCnt="2" custScaleX="97877" custScaleY="123907" custLinFactNeighborX="-22886" custLinFactNeighborY="-11839">
        <dgm:presLayoutVars>
          <dgm:chMax val="0"/>
          <dgm:chPref val="0"/>
          <dgm:bulletEnabled val="1"/>
        </dgm:presLayoutVars>
      </dgm:prSet>
      <dgm:spPr/>
      <dgm:t>
        <a:bodyPr/>
        <a:lstStyle/>
        <a:p>
          <a:endParaRPr lang="en-US"/>
        </a:p>
      </dgm:t>
    </dgm:pt>
    <dgm:pt modelId="{42BAA427-4D29-4AA7-A636-E3E9B60C1279}" type="pres">
      <dgm:prSet presAssocID="{6832A3CD-EE05-428C-A2D9-94730E19F964}" presName="childComposite" presStyleCnt="0">
        <dgm:presLayoutVars>
          <dgm:chMax val="0"/>
          <dgm:chPref val="0"/>
        </dgm:presLayoutVars>
      </dgm:prSet>
      <dgm:spPr/>
    </dgm:pt>
    <dgm:pt modelId="{5A0129FF-F2B3-495B-8B7C-0CC61F94E531}" type="pres">
      <dgm:prSet presAssocID="{6832A3CD-EE05-428C-A2D9-94730E19F964}" presName="Image" presStyleLbl="node1" presStyleIdx="1" presStyleCnt="2" custScaleX="118152" custScaleY="112486" custLinFactX="238578" custLinFactY="-42757" custLinFactNeighborX="300000" custLinFactNeighborY="-100000"/>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E8E1D0CC-5C99-4525-B413-4AEF6D8BC664}" type="pres">
      <dgm:prSet presAssocID="{6832A3CD-EE05-428C-A2D9-94730E19F964}" presName="childText" presStyleLbl="lnNode1" presStyleIdx="1" presStyleCnt="2" custScaleX="97826" custScaleY="125349" custLinFactNeighborX="-22203" custLinFactNeighborY="-16793">
        <dgm:presLayoutVars>
          <dgm:chMax val="0"/>
          <dgm:chPref val="0"/>
          <dgm:bulletEnabled val="1"/>
        </dgm:presLayoutVars>
      </dgm:prSet>
      <dgm:spPr/>
      <dgm:t>
        <a:bodyPr/>
        <a:lstStyle/>
        <a:p>
          <a:endParaRPr lang="en-US"/>
        </a:p>
      </dgm:t>
    </dgm:pt>
  </dgm:ptLst>
  <dgm:cxnLst>
    <dgm:cxn modelId="{69BD33D8-8E96-4473-BFF2-148ADEE983AC}" srcId="{2F984E8F-F10E-484A-B180-FBC1FE1AAFED}" destId="{6832A3CD-EE05-428C-A2D9-94730E19F964}" srcOrd="1" destOrd="0" parTransId="{58343AF5-5CE2-44EE-AABE-42B809CAA03D}" sibTransId="{6F7AC8AF-655F-47D4-A3B3-B51695A256D9}"/>
    <dgm:cxn modelId="{E5FC7CF1-9803-44BA-8A9F-6E931D16C1C7}" type="presOf" srcId="{6832A3CD-EE05-428C-A2D9-94730E19F964}" destId="{E8E1D0CC-5C99-4525-B413-4AEF6D8BC664}" srcOrd="0" destOrd="0" presId="urn:microsoft.com/office/officeart/2008/layout/PictureAccentList"/>
    <dgm:cxn modelId="{75BFBFFE-89CB-49E0-8907-512D4106F846}" srcId="{2F984E8F-F10E-484A-B180-FBC1FE1AAFED}" destId="{642C795E-4BA7-4B03-9258-5812D23859C2}" srcOrd="0" destOrd="0" parTransId="{957CC777-D0AC-432E-831D-F56BECD423F9}" sibTransId="{13EB204D-D801-402F-8BEE-2643A3DAED07}"/>
    <dgm:cxn modelId="{77087995-F0B8-4CAB-B39A-E16889EBB2A4}" type="presOf" srcId="{2F984E8F-F10E-484A-B180-FBC1FE1AAFED}" destId="{5B5CCA6E-24C9-40A5-9D2C-AE5F8C9514A2}" srcOrd="0" destOrd="0" presId="urn:microsoft.com/office/officeart/2008/layout/PictureAccentList"/>
    <dgm:cxn modelId="{7A3E095E-EFF2-4CB0-AD22-D0033D39EF3C}" srcId="{0279F61F-4105-4748-8146-69F6294056D0}" destId="{2F984E8F-F10E-484A-B180-FBC1FE1AAFED}" srcOrd="0" destOrd="0" parTransId="{17B88D2A-3C5C-4848-87B8-8447FD666294}" sibTransId="{4763A782-606D-4635-8DF9-510A41212919}"/>
    <dgm:cxn modelId="{42604CB3-F72C-4C48-875F-74404EAB8857}" type="presOf" srcId="{0279F61F-4105-4748-8146-69F6294056D0}" destId="{3B6C091A-D334-41C2-9C01-430AA03B7FBC}" srcOrd="0" destOrd="0" presId="urn:microsoft.com/office/officeart/2008/layout/PictureAccentList"/>
    <dgm:cxn modelId="{56192E2A-CBB1-4BFD-8F97-EDE8DD14C178}" type="presOf" srcId="{642C795E-4BA7-4B03-9258-5812D23859C2}" destId="{6BC617D3-8DF0-4B3B-8982-D8D794892658}" srcOrd="0" destOrd="0" presId="urn:microsoft.com/office/officeart/2008/layout/PictureAccentList"/>
    <dgm:cxn modelId="{FD8C9574-66E5-4C22-8FD8-B35019750A59}" type="presParOf" srcId="{3B6C091A-D334-41C2-9C01-430AA03B7FBC}" destId="{5080F6B6-99F6-4C3B-8EB0-AB0D792A472A}" srcOrd="0" destOrd="0" presId="urn:microsoft.com/office/officeart/2008/layout/PictureAccentList"/>
    <dgm:cxn modelId="{6D35BDF6-0961-4CCB-97C6-A7C5597A2B85}" type="presParOf" srcId="{5080F6B6-99F6-4C3B-8EB0-AB0D792A472A}" destId="{13D54FDB-95BB-42EF-93D8-67BEAA5FA46E}" srcOrd="0" destOrd="0" presId="urn:microsoft.com/office/officeart/2008/layout/PictureAccentList"/>
    <dgm:cxn modelId="{0E50EB18-1B70-47C4-82AC-1FF2E99CAB49}" type="presParOf" srcId="{13D54FDB-95BB-42EF-93D8-67BEAA5FA46E}" destId="{5B5CCA6E-24C9-40A5-9D2C-AE5F8C9514A2}" srcOrd="0" destOrd="0" presId="urn:microsoft.com/office/officeart/2008/layout/PictureAccentList"/>
    <dgm:cxn modelId="{49D3E187-17AD-450A-B793-6D43C7B36F0A}" type="presParOf" srcId="{5080F6B6-99F6-4C3B-8EB0-AB0D792A472A}" destId="{6CD633EC-5AA4-4C10-8CAF-1A907E61A4A6}" srcOrd="1" destOrd="0" presId="urn:microsoft.com/office/officeart/2008/layout/PictureAccentList"/>
    <dgm:cxn modelId="{E52203D6-65AF-4F1B-9657-6C47528152AC}" type="presParOf" srcId="{6CD633EC-5AA4-4C10-8CAF-1A907E61A4A6}" destId="{FAE31260-817E-4CDB-BADD-61B21532F34D}" srcOrd="0" destOrd="0" presId="urn:microsoft.com/office/officeart/2008/layout/PictureAccentList"/>
    <dgm:cxn modelId="{AAD58B91-D8F2-4467-84AA-706F822C4FF3}" type="presParOf" srcId="{FAE31260-817E-4CDB-BADD-61B21532F34D}" destId="{8783ECB9-4DFF-46A3-BA85-D1757AA11626}" srcOrd="0" destOrd="0" presId="urn:microsoft.com/office/officeart/2008/layout/PictureAccentList"/>
    <dgm:cxn modelId="{616D2C23-95F6-4526-87B7-D72972DF64D7}" type="presParOf" srcId="{FAE31260-817E-4CDB-BADD-61B21532F34D}" destId="{6BC617D3-8DF0-4B3B-8982-D8D794892658}" srcOrd="1" destOrd="0" presId="urn:microsoft.com/office/officeart/2008/layout/PictureAccentList"/>
    <dgm:cxn modelId="{6023A562-BE5D-43F8-B8C5-E217523B6F72}" type="presParOf" srcId="{6CD633EC-5AA4-4C10-8CAF-1A907E61A4A6}" destId="{42BAA427-4D29-4AA7-A636-E3E9B60C1279}" srcOrd="1" destOrd="0" presId="urn:microsoft.com/office/officeart/2008/layout/PictureAccentList"/>
    <dgm:cxn modelId="{C2210E09-D870-4564-A73D-23C02B58D91A}" type="presParOf" srcId="{42BAA427-4D29-4AA7-A636-E3E9B60C1279}" destId="{5A0129FF-F2B3-495B-8B7C-0CC61F94E531}" srcOrd="0" destOrd="0" presId="urn:microsoft.com/office/officeart/2008/layout/PictureAccentList"/>
    <dgm:cxn modelId="{0E92336F-0DED-4BC7-A69A-37D2663160A2}" type="presParOf" srcId="{42BAA427-4D29-4AA7-A636-E3E9B60C1279}" destId="{E8E1D0CC-5C99-4525-B413-4AEF6D8BC664}"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E7E9EB58-1D0C-486B-8C21-D732CF616B67}" type="datetimeFigureOut">
              <a:rPr lang="en-US" smtClean="0"/>
              <a:t>10/24/2017</a:t>
            </a:fld>
            <a:endParaRPr lang="en-US"/>
          </a:p>
        </p:txBody>
      </p:sp>
      <p:sp>
        <p:nvSpPr>
          <p:cNvPr id="4" name="Slide Image Placeholder 3"/>
          <p:cNvSpPr>
            <a:spLocks noGrp="1" noRot="1" noChangeAspect="1"/>
          </p:cNvSpPr>
          <p:nvPr>
            <p:ph type="sldImg" idx="2"/>
          </p:nvPr>
        </p:nvSpPr>
        <p:spPr>
          <a:xfrm>
            <a:off x="13382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29C5AA75-B7CE-4F7F-96B6-0DE49BEA08EE}" type="slidenum">
              <a:rPr lang="en-US" smtClean="0"/>
              <a:t>‹#›</a:t>
            </a:fld>
            <a:endParaRPr lang="en-US"/>
          </a:p>
        </p:txBody>
      </p:sp>
    </p:spTree>
    <p:extLst>
      <p:ext uri="{BB962C8B-B14F-4D97-AF65-F5344CB8AC3E}">
        <p14:creationId xmlns:p14="http://schemas.microsoft.com/office/powerpoint/2010/main" val="249041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main ideas of today’s talk: </a:t>
            </a:r>
          </a:p>
          <a:p>
            <a:pPr marL="228600" indent="-228600">
              <a:buAutoNum type="arabicParenBoth"/>
            </a:pPr>
            <a:r>
              <a:rPr lang="en-US" dirty="0" smtClean="0"/>
              <a:t>Traditional</a:t>
            </a:r>
            <a:r>
              <a:rPr lang="en-US" baseline="0" dirty="0" smtClean="0"/>
              <a:t> ecological knowledge, as well as Local Ecological Knowledge, is a valuable data resource for scientists and projects focused on ecological restoration, as well as biodiversity conservation.  The argument that we’ll be making is based on over 20 years of knowledge advancements, primarily by anthropologists, beginning with papers published in the mid-1990s (Hunn, 1993; </a:t>
            </a:r>
            <a:r>
              <a:rPr lang="en-US" baseline="0" dirty="0" err="1" smtClean="0"/>
              <a:t>Berkes</a:t>
            </a:r>
            <a:r>
              <a:rPr lang="en-US" baseline="0" dirty="0" smtClean="0"/>
              <a:t> et al., 1995; also Turner).  I’ll illustrate our argument with a project, conducted an interdisciplinary team of ecologists and social scientists, in collaboration with the CTWS, that focuses on the east Cascades ecoregion system.</a:t>
            </a:r>
          </a:p>
          <a:p>
            <a:pPr marL="228600" indent="-228600">
              <a:buAutoNum type="arabicParenBoth"/>
            </a:pPr>
            <a:r>
              <a:rPr lang="en-US" baseline="0" dirty="0" smtClean="0"/>
              <a:t>TEK projects can present some unique challenges for forest scientists: Crafting and managing TEK projects to fulfill proposal deliverables requires (a) engagement with collaborator community—specifically, responsiveness to cultural norms, management/ administrative organizations, and governance rules; (b) resourcefulness to identify and ADAPT the project’s research design to emergent data resources and cultural norms; (c ) a relatively long-term project time-line, given these two caveats. TEK projects can deliver unique, valuable insights for restoration. This said, an insight of our project experience is that it’s important to candidly assess these constraints for fit with project objectives and resources from the outset.</a:t>
            </a:r>
            <a:endParaRPr lang="en-US" dirty="0"/>
          </a:p>
        </p:txBody>
      </p:sp>
      <p:sp>
        <p:nvSpPr>
          <p:cNvPr id="4" name="Slide Number Placeholder 3"/>
          <p:cNvSpPr>
            <a:spLocks noGrp="1"/>
          </p:cNvSpPr>
          <p:nvPr>
            <p:ph type="sldNum" sz="quarter" idx="10"/>
          </p:nvPr>
        </p:nvSpPr>
        <p:spPr/>
        <p:txBody>
          <a:bodyPr/>
          <a:lstStyle/>
          <a:p>
            <a:fld id="{29C5AA75-B7CE-4F7F-96B6-0DE49BEA08EE}" type="slidenum">
              <a:rPr lang="en-US" smtClean="0"/>
              <a:t>1</a:t>
            </a:fld>
            <a:endParaRPr lang="en-US"/>
          </a:p>
        </p:txBody>
      </p:sp>
    </p:spTree>
    <p:extLst>
      <p:ext uri="{BB962C8B-B14F-4D97-AF65-F5344CB8AC3E}">
        <p14:creationId xmlns:p14="http://schemas.microsoft.com/office/powerpoint/2010/main" val="1031311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Defining</a:t>
            </a:r>
            <a:r>
              <a:rPr lang="en-US" baseline="0" dirty="0" smtClean="0"/>
              <a:t> the study area required a </a:t>
            </a:r>
            <a:r>
              <a:rPr lang="en-US" dirty="0" smtClean="0"/>
              <a:t>Process of coordinating ecological and TEK &amp; ecological sub-studies: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dirty="0" smtClean="0"/>
              <a:t>First,</a:t>
            </a:r>
            <a:r>
              <a:rPr lang="en-US" baseline="0" dirty="0" smtClean="0"/>
              <a:t> the ecologists defined their study area, based on a spatial extent that was appropriate to their data, historical aerial photographs and a forest inventory.</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Our TEK group began by adopting a similarly fine-scale study area.</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However, our literature review and oral history interviews ultimately revealed that the spatial extent needed to be expanded to detect the social processes of interest. So, we developed an expanded study area. </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Second, we learned that organizing the geography into two main zones--a forest zone and a shrub zone –would best position our study to understand the community’s cultural resource practices.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29C5AA75-B7CE-4F7F-96B6-0DE49BEA08EE}" type="slidenum">
              <a:rPr lang="en-US" smtClean="0"/>
              <a:t>10</a:t>
            </a:fld>
            <a:endParaRPr lang="en-US"/>
          </a:p>
        </p:txBody>
      </p:sp>
    </p:spTree>
    <p:extLst>
      <p:ext uri="{BB962C8B-B14F-4D97-AF65-F5344CB8AC3E}">
        <p14:creationId xmlns:p14="http://schemas.microsoft.com/office/powerpoint/2010/main" val="3062755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Within the TEK sub-study, we</a:t>
            </a:r>
            <a:r>
              <a:rPr lang="en-US" baseline="0" dirty="0" smtClean="0"/>
              <a:t> c</a:t>
            </a:r>
            <a:r>
              <a:rPr lang="en-US" dirty="0" smtClean="0"/>
              <a:t>oordinated two interrelated geographies:</a:t>
            </a:r>
          </a:p>
          <a:p>
            <a:pPr lvl="1"/>
            <a:r>
              <a:rPr lang="en-US" dirty="0" smtClean="0"/>
              <a:t>Ecological zones</a:t>
            </a:r>
          </a:p>
          <a:p>
            <a:pPr lvl="1"/>
            <a:r>
              <a:rPr lang="en-US" dirty="0" smtClean="0"/>
              <a:t>Anthropological zones: specifically,</a:t>
            </a:r>
            <a:r>
              <a:rPr lang="en-US" baseline="0" dirty="0" smtClean="0"/>
              <a:t> to identify the areas where the tribes who are generally thought to have deployed fire –the Sahaptin and </a:t>
            </a:r>
            <a:r>
              <a:rPr lang="en-US" baseline="0" dirty="0" err="1" smtClean="0"/>
              <a:t>Chinookan</a:t>
            </a:r>
            <a:r>
              <a:rPr lang="en-US" baseline="0" dirty="0" smtClean="0"/>
              <a:t>-speaking peoples—historically inhabited. We found that language zones are a well-documented anthropological technique to delineate inhabitation area. This said, such zones should be understood as an approximation, not a hard-and-fast delineation of tribal inhabitation area. </a:t>
            </a:r>
            <a:endParaRPr lang="en-US" dirty="0" smtClean="0"/>
          </a:p>
          <a:p>
            <a:endParaRPr lang="en-US" dirty="0"/>
          </a:p>
        </p:txBody>
      </p:sp>
      <p:sp>
        <p:nvSpPr>
          <p:cNvPr id="4" name="Slide Number Placeholder 3"/>
          <p:cNvSpPr>
            <a:spLocks noGrp="1"/>
          </p:cNvSpPr>
          <p:nvPr>
            <p:ph type="sldNum" sz="quarter" idx="10"/>
          </p:nvPr>
        </p:nvSpPr>
        <p:spPr/>
        <p:txBody>
          <a:bodyPr/>
          <a:lstStyle/>
          <a:p>
            <a:fld id="{29C5AA75-B7CE-4F7F-96B6-0DE49BEA08EE}" type="slidenum">
              <a:rPr lang="en-US" smtClean="0"/>
              <a:t>11</a:t>
            </a:fld>
            <a:endParaRPr lang="en-US"/>
          </a:p>
        </p:txBody>
      </p:sp>
    </p:spTree>
    <p:extLst>
      <p:ext uri="{BB962C8B-B14F-4D97-AF65-F5344CB8AC3E}">
        <p14:creationId xmlns:p14="http://schemas.microsoft.com/office/powerpoint/2010/main" val="126119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Our data fall into two categories: on the slide left-hand, Community-engaged data: We conducted oral-history interviews using a semi-structured protocol. We also developed cross-walk instruments, designed to help relate the social science data to ecological questions. I’ll describe these in a minute. </a:t>
            </a:r>
          </a:p>
          <a:p>
            <a:r>
              <a:rPr lang="en-US" baseline="0" dirty="0" smtClean="0"/>
              <a:t>In addition, we are piloting the use of PGIS. This is a method to develop spatial data that represents stake-holder knowledge. </a:t>
            </a:r>
          </a:p>
          <a:p>
            <a:endParaRPr lang="en-US" baseline="0" dirty="0" smtClean="0"/>
          </a:p>
          <a:p>
            <a:r>
              <a:rPr lang="en-US" baseline="0" dirty="0" smtClean="0"/>
              <a:t>The second main data resource is non-community engaged or Archival data. </a:t>
            </a:r>
            <a:r>
              <a:rPr lang="en-US" baseline="0" dirty="0" err="1" smtClean="0"/>
              <a:t>Serindipitously</a:t>
            </a:r>
            <a:r>
              <a:rPr lang="en-US" baseline="0" dirty="0" smtClean="0"/>
              <a:t>, this study site was the focus of anthropologists D. and K. French in the 1950s, and thereafter. Their primary source data have been archived. In this past April and May, we visited the archives to collect records relevant to our study questions.</a:t>
            </a:r>
          </a:p>
          <a:p>
            <a:r>
              <a:rPr lang="en-US" baseline="0" dirty="0" smtClean="0"/>
              <a:t>Finally, we used historical ecological data, including that of the Cascade Range Forest Reserve inventory.  </a:t>
            </a:r>
          </a:p>
          <a:p>
            <a:r>
              <a:rPr lang="en-US" dirty="0" smtClean="0"/>
              <a:t>http://www.reed.edu/reed-magazine/in-memoriam/obituaries/may1994/david-french-1939.html</a:t>
            </a:r>
          </a:p>
          <a:p>
            <a:endParaRPr lang="en-US" dirty="0"/>
          </a:p>
        </p:txBody>
      </p:sp>
      <p:sp>
        <p:nvSpPr>
          <p:cNvPr id="4" name="Slide Number Placeholder 3"/>
          <p:cNvSpPr>
            <a:spLocks noGrp="1"/>
          </p:cNvSpPr>
          <p:nvPr>
            <p:ph type="sldNum" sz="quarter" idx="10"/>
          </p:nvPr>
        </p:nvSpPr>
        <p:spPr/>
        <p:txBody>
          <a:bodyPr/>
          <a:lstStyle/>
          <a:p>
            <a:fld id="{29C5AA75-B7CE-4F7F-96B6-0DE49BEA08EE}" type="slidenum">
              <a:rPr lang="en-US" smtClean="0"/>
              <a:t>12</a:t>
            </a:fld>
            <a:endParaRPr lang="en-US"/>
          </a:p>
        </p:txBody>
      </p:sp>
    </p:spTree>
    <p:extLst>
      <p:ext uri="{BB962C8B-B14F-4D97-AF65-F5344CB8AC3E}">
        <p14:creationId xmlns:p14="http://schemas.microsoft.com/office/powerpoint/2010/main" val="2058226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a:t>
            </a:r>
            <a:r>
              <a:rPr lang="en-US" baseline="0" dirty="0" smtClean="0"/>
              <a:t> cross-walk instrument were forest structure templates, derived from VNS software.</a:t>
            </a:r>
          </a:p>
          <a:p>
            <a:r>
              <a:rPr lang="en-US" baseline="0" dirty="0" smtClean="0"/>
              <a:t>Stand attributes consisted of Forest type and Successional stage, for instance, Ponderosa Pine and old forest, single strata.</a:t>
            </a:r>
          </a:p>
          <a:p>
            <a:endParaRPr lang="en-US" baseline="0" dirty="0" smtClean="0"/>
          </a:p>
          <a:p>
            <a:r>
              <a:rPr lang="en-US" baseline="0" dirty="0" smtClean="0"/>
              <a:t>In the field with this particular community however, we found that tribal elders generally had difficulty connecting a particular template from an array of templates to describe landscape conditions. A factor in play may well be the relatively long period between the practices of interest and the present.</a:t>
            </a:r>
            <a:endParaRPr lang="en-US" dirty="0" smtClean="0"/>
          </a:p>
          <a:p>
            <a:r>
              <a:rPr lang="en-US" dirty="0" smtClean="0"/>
              <a:t>Visual Nature Studio, https://www.fs.fed.us/t-d/programs/forest_mgmt/projects/landscapesim/software.shtml</a:t>
            </a:r>
            <a:endParaRPr lang="en-US" dirty="0"/>
          </a:p>
        </p:txBody>
      </p:sp>
      <p:sp>
        <p:nvSpPr>
          <p:cNvPr id="4" name="Slide Number Placeholder 3"/>
          <p:cNvSpPr>
            <a:spLocks noGrp="1"/>
          </p:cNvSpPr>
          <p:nvPr>
            <p:ph type="sldNum" sz="quarter" idx="10"/>
          </p:nvPr>
        </p:nvSpPr>
        <p:spPr/>
        <p:txBody>
          <a:bodyPr/>
          <a:lstStyle/>
          <a:p>
            <a:fld id="{29C5AA75-B7CE-4F7F-96B6-0DE49BEA08EE}" type="slidenum">
              <a:rPr lang="en-US" smtClean="0"/>
              <a:t>13</a:t>
            </a:fld>
            <a:endParaRPr lang="en-US"/>
          </a:p>
        </p:txBody>
      </p:sp>
    </p:spTree>
    <p:extLst>
      <p:ext uri="{BB962C8B-B14F-4D97-AF65-F5344CB8AC3E}">
        <p14:creationId xmlns:p14="http://schemas.microsoft.com/office/powerpoint/2010/main" val="816127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Historical photographs</a:t>
            </a:r>
            <a:r>
              <a:rPr lang="en-US" baseline="0" dirty="0" smtClean="0"/>
              <a:t> were a second cross-walk instrument. Using the field reports of H. Weaver of the 1930s-1950s, we developed an array to structure the reporting of understory conditions. </a:t>
            </a:r>
            <a:endParaRPr lang="en-US" dirty="0"/>
          </a:p>
        </p:txBody>
      </p:sp>
      <p:sp>
        <p:nvSpPr>
          <p:cNvPr id="4" name="Slide Number Placeholder 3"/>
          <p:cNvSpPr>
            <a:spLocks noGrp="1"/>
          </p:cNvSpPr>
          <p:nvPr>
            <p:ph type="sldNum" sz="quarter" idx="10"/>
          </p:nvPr>
        </p:nvSpPr>
        <p:spPr/>
        <p:txBody>
          <a:bodyPr/>
          <a:lstStyle/>
          <a:p>
            <a:fld id="{29C5AA75-B7CE-4F7F-96B6-0DE49BEA08EE}" type="slidenum">
              <a:rPr lang="en-US" smtClean="0"/>
              <a:t>14</a:t>
            </a:fld>
            <a:endParaRPr lang="en-US"/>
          </a:p>
        </p:txBody>
      </p:sp>
    </p:spTree>
    <p:extLst>
      <p:ext uri="{BB962C8B-B14F-4D97-AF65-F5344CB8AC3E}">
        <p14:creationId xmlns:p14="http://schemas.microsoft.com/office/powerpoint/2010/main" val="1628561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sum,</a:t>
            </a:r>
            <a:r>
              <a:rPr lang="en-US" baseline="0" dirty="0" smtClean="0"/>
              <a:t> a main insight to share with you is the need to adapt methods of data collection to the community.</a:t>
            </a:r>
          </a:p>
          <a:p>
            <a:r>
              <a:rPr lang="en-US" baseline="0" dirty="0" smtClean="0"/>
              <a:t>This table reports our adaptations with regard to five factors:</a:t>
            </a:r>
          </a:p>
          <a:p>
            <a:pPr marL="0" lvl="1"/>
            <a:r>
              <a:rPr lang="en-US" baseline="0" dirty="0" smtClean="0"/>
              <a:t>1. Interview protocol: INITIAL: </a:t>
            </a:r>
            <a:r>
              <a:rPr lang="en-US" dirty="0" smtClean="0"/>
              <a:t>Semi-structured structure, yet fairly linear and western </a:t>
            </a:r>
            <a:r>
              <a:rPr lang="en-US" dirty="0" err="1" smtClean="0"/>
              <a:t>scientific:</a:t>
            </a:r>
            <a:r>
              <a:rPr lang="en-US" i="1" dirty="0" err="1" smtClean="0"/>
              <a:t>“What</a:t>
            </a:r>
            <a:r>
              <a:rPr lang="en-US" i="1" dirty="0" smtClean="0"/>
              <a:t>…?”; “When…?”  “How…?”; “Why?”</a:t>
            </a:r>
          </a:p>
          <a:p>
            <a:pPr marL="0" lvl="1"/>
            <a:r>
              <a:rPr lang="en-US" dirty="0" smtClean="0"/>
              <a:t>ADAPTED:</a:t>
            </a:r>
            <a:r>
              <a:rPr lang="en-US" baseline="0" dirty="0" smtClean="0"/>
              <a:t> </a:t>
            </a:r>
            <a:r>
              <a:rPr lang="en-US" dirty="0" smtClean="0"/>
              <a:t>Story-telling </a:t>
            </a:r>
            <a:r>
              <a:rPr lang="en-US" dirty="0" err="1" smtClean="0"/>
              <a:t>structure</a:t>
            </a:r>
            <a:r>
              <a:rPr lang="en-US" i="1" dirty="0" err="1" smtClean="0"/>
              <a:t>“Tell</a:t>
            </a:r>
            <a:r>
              <a:rPr lang="en-US" i="1" dirty="0" smtClean="0"/>
              <a:t> us about…”;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4.</a:t>
            </a:r>
            <a:r>
              <a:rPr lang="en-US" baseline="0" dirty="0" smtClean="0"/>
              <a:t> </a:t>
            </a:r>
            <a:r>
              <a:rPr lang="en-US" dirty="0" smtClean="0"/>
              <a:t>Geographical instruments (maps): INITIAL:</a:t>
            </a:r>
            <a:r>
              <a:rPr lang="en-US" baseline="0" dirty="0" smtClean="0"/>
              <a:t> Western worldview cartography, structured with cardinal directions and latitude and longitude;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ADAPTED: hybrid-story telling, supplemented with more localized reference points and ecological zones, rather than specific places.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29C5AA75-B7CE-4F7F-96B6-0DE49BEA08EE}" type="slidenum">
              <a:rPr lang="en-US" smtClean="0"/>
              <a:t>15</a:t>
            </a:fld>
            <a:endParaRPr lang="en-US"/>
          </a:p>
        </p:txBody>
      </p:sp>
    </p:spTree>
    <p:extLst>
      <p:ext uri="{BB962C8B-B14F-4D97-AF65-F5344CB8AC3E}">
        <p14:creationId xmlns:p14="http://schemas.microsoft.com/office/powerpoint/2010/main" val="2104378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C5AA75-B7CE-4F7F-96B6-0DE49BEA08EE}" type="slidenum">
              <a:rPr lang="en-US" smtClean="0"/>
              <a:t>16</a:t>
            </a:fld>
            <a:endParaRPr lang="en-US"/>
          </a:p>
        </p:txBody>
      </p:sp>
    </p:spTree>
    <p:extLst>
      <p:ext uri="{BB962C8B-B14F-4D97-AF65-F5344CB8AC3E}">
        <p14:creationId xmlns:p14="http://schemas.microsoft.com/office/powerpoint/2010/main" val="16780965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developed</a:t>
            </a:r>
            <a:r>
              <a:rPr lang="en-US" baseline="0" dirty="0" smtClean="0"/>
              <a:t> three main questions. However, I’m going to focus on only Qu. 1 and 2 for this talk.</a:t>
            </a:r>
            <a:endParaRPr lang="en-US" dirty="0"/>
          </a:p>
        </p:txBody>
      </p:sp>
      <p:sp>
        <p:nvSpPr>
          <p:cNvPr id="4" name="Slide Number Placeholder 3"/>
          <p:cNvSpPr>
            <a:spLocks noGrp="1"/>
          </p:cNvSpPr>
          <p:nvPr>
            <p:ph type="sldNum" sz="quarter" idx="10"/>
          </p:nvPr>
        </p:nvSpPr>
        <p:spPr/>
        <p:txBody>
          <a:bodyPr/>
          <a:lstStyle/>
          <a:p>
            <a:fld id="{29C5AA75-B7CE-4F7F-96B6-0DE49BEA08EE}" type="slidenum">
              <a:rPr lang="en-US" smtClean="0"/>
              <a:t>17</a:t>
            </a:fld>
            <a:endParaRPr lang="en-US"/>
          </a:p>
        </p:txBody>
      </p:sp>
    </p:spTree>
    <p:extLst>
      <p:ext uri="{BB962C8B-B14F-4D97-AF65-F5344CB8AC3E}">
        <p14:creationId xmlns:p14="http://schemas.microsoft.com/office/powerpoint/2010/main" val="18081128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TEK approach insights: We anticipated that </a:t>
            </a:r>
            <a:r>
              <a:rPr lang="en-US" baseline="0" dirty="0" err="1" smtClean="0"/>
              <a:t>vaccinium</a:t>
            </a:r>
            <a:r>
              <a:rPr lang="en-US" baseline="0" dirty="0" smtClean="0"/>
              <a:t> </a:t>
            </a:r>
            <a:r>
              <a:rPr lang="en-US" baseline="0" dirty="0" smtClean="0"/>
              <a:t>spp. </a:t>
            </a:r>
            <a:r>
              <a:rPr lang="en-US" baseline="0" dirty="0" smtClean="0"/>
              <a:t>would be a key cultural resource that tribal peoples had historically tended. The TEK approach was valuable b/c it opened dialogue regarding a much broader diversity of resources than anticipated. We learned that berry-producing shrubs other than </a:t>
            </a:r>
            <a:r>
              <a:rPr lang="en-US" baseline="0" dirty="0" err="1" smtClean="0"/>
              <a:t>Vacc</a:t>
            </a:r>
            <a:r>
              <a:rPr lang="en-US" baseline="0" dirty="0" smtClean="0"/>
              <a:t>. Were historically important, for instance chokecherry. This pointed to the landscape complexity of cult </a:t>
            </a:r>
            <a:r>
              <a:rPr lang="en-US" baseline="0" dirty="0" err="1" smtClean="0"/>
              <a:t>resc</a:t>
            </a:r>
            <a:r>
              <a:rPr lang="en-US" baseline="0" dirty="0" smtClean="0"/>
              <a:t>. ecological communities, and thus, the LS complexity of restoration needs. </a:t>
            </a:r>
          </a:p>
          <a:p>
            <a:r>
              <a:rPr lang="en-US" baseline="0" dirty="0" smtClean="0"/>
              <a:t>Furthermore, the TEK-based dialogue w/ community and research pointed to an entire ecological zone that we hadn’t previously considered: the non-forested shrub zone. Tribal communities had historically tended starchy root resources as a key dietary component. </a:t>
            </a:r>
            <a:endParaRPr lang="en-US" dirty="0"/>
          </a:p>
        </p:txBody>
      </p:sp>
      <p:sp>
        <p:nvSpPr>
          <p:cNvPr id="4" name="Slide Number Placeholder 3"/>
          <p:cNvSpPr>
            <a:spLocks noGrp="1"/>
          </p:cNvSpPr>
          <p:nvPr>
            <p:ph type="sldNum" sz="quarter" idx="10"/>
          </p:nvPr>
        </p:nvSpPr>
        <p:spPr/>
        <p:txBody>
          <a:bodyPr/>
          <a:lstStyle/>
          <a:p>
            <a:fld id="{29C5AA75-B7CE-4F7F-96B6-0DE49BEA08EE}" type="slidenum">
              <a:rPr lang="en-US" smtClean="0"/>
              <a:t>18</a:t>
            </a:fld>
            <a:endParaRPr lang="en-US"/>
          </a:p>
        </p:txBody>
      </p:sp>
    </p:spTree>
    <p:extLst>
      <p:ext uri="{BB962C8B-B14F-4D97-AF65-F5344CB8AC3E}">
        <p14:creationId xmlns:p14="http://schemas.microsoft.com/office/powerpoint/2010/main" val="29188698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Images are derived from slide collection and records of anthropologists</a:t>
            </a:r>
            <a:r>
              <a:rPr lang="en-US" baseline="0" dirty="0" smtClean="0"/>
              <a:t> </a:t>
            </a:r>
            <a:r>
              <a:rPr lang="en-US" dirty="0" smtClean="0"/>
              <a:t>D. and K. French, who conducted research at WSIR in 1950s and thereafter.</a:t>
            </a:r>
            <a:r>
              <a:rPr lang="en-US" baseline="0" dirty="0" smtClean="0"/>
              <a:t> </a:t>
            </a:r>
            <a:endParaRPr lang="en-US" dirty="0" smtClean="0"/>
          </a:p>
          <a:p>
            <a:r>
              <a:rPr lang="en-US" dirty="0" smtClean="0"/>
              <a:t>Social</a:t>
            </a:r>
            <a:r>
              <a:rPr lang="en-US" baseline="0" dirty="0" smtClean="0"/>
              <a:t> organization: (1) relatively dispersed harvest pattern, organized by family unit groups who established camps. </a:t>
            </a:r>
          </a:p>
          <a:p>
            <a:r>
              <a:rPr lang="en-US" baseline="0" dirty="0" smtClean="0"/>
              <a:t>(2) Women typically carried out the harvest.</a:t>
            </a:r>
          </a:p>
          <a:p>
            <a:r>
              <a:rPr lang="en-US" baseline="0" dirty="0" smtClean="0"/>
              <a:t>Technology:  (1) berry basket, worn around the waist; (2) Cool, moist, Fern fronds to preserve the harvest until processing.</a:t>
            </a:r>
            <a:endParaRPr lang="en-US" dirty="0"/>
          </a:p>
        </p:txBody>
      </p:sp>
      <p:sp>
        <p:nvSpPr>
          <p:cNvPr id="4" name="Slide Number Placeholder 3"/>
          <p:cNvSpPr>
            <a:spLocks noGrp="1"/>
          </p:cNvSpPr>
          <p:nvPr>
            <p:ph type="sldNum" sz="quarter" idx="10"/>
          </p:nvPr>
        </p:nvSpPr>
        <p:spPr/>
        <p:txBody>
          <a:bodyPr/>
          <a:lstStyle/>
          <a:p>
            <a:fld id="{29C5AA75-B7CE-4F7F-96B6-0DE49BEA08EE}" type="slidenum">
              <a:rPr lang="en-US" smtClean="0"/>
              <a:t>19</a:t>
            </a:fld>
            <a:endParaRPr lang="en-US"/>
          </a:p>
        </p:txBody>
      </p:sp>
    </p:spTree>
    <p:extLst>
      <p:ext uri="{BB962C8B-B14F-4D97-AF65-F5344CB8AC3E}">
        <p14:creationId xmlns:p14="http://schemas.microsoft.com/office/powerpoint/2010/main" val="2946471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I’ve structured today’s talk in three parts: </a:t>
            </a:r>
          </a:p>
          <a:p>
            <a:r>
              <a:rPr lang="en-US" dirty="0" smtClean="0"/>
              <a:t>First, I’ll</a:t>
            </a:r>
            <a:r>
              <a:rPr lang="en-US" baseline="0" dirty="0" smtClean="0"/>
              <a:t> introduce some big picture questions that some of you may have regarding applying a TEK approach to your work.</a:t>
            </a:r>
          </a:p>
          <a:p>
            <a:r>
              <a:rPr lang="en-US" baseline="0" dirty="0" smtClean="0"/>
              <a:t>Second, I’ll present a TEK project example, based on an interdisciplinary team of social scientists and ecologists. The </a:t>
            </a:r>
            <a:r>
              <a:rPr lang="en-US" baseline="0" dirty="0" err="1" smtClean="0"/>
              <a:t>proj</a:t>
            </a:r>
            <a:r>
              <a:rPr lang="en-US" baseline="0" dirty="0" smtClean="0"/>
              <a:t>. is called </a:t>
            </a:r>
            <a:r>
              <a:rPr lang="en-US" i="1" dirty="0" smtClean="0"/>
              <a:t>Reconstructing historical fire regimes and vegetation conditions on tribal lands using ecological and anthropological data resources .</a:t>
            </a:r>
            <a:r>
              <a:rPr lang="en-US" i="1" baseline="0" dirty="0" smtClean="0"/>
              <a:t> </a:t>
            </a:r>
            <a:r>
              <a:rPr lang="en-US" i="0" baseline="0" dirty="0" smtClean="0"/>
              <a:t>We’re carrying this out with the CTWS. The primary study area is the Forested Zone, in green. We subsequently added a secondary study area, the shrub zone, in response to emergent data and the community’s request.</a:t>
            </a:r>
          </a:p>
          <a:p>
            <a:endParaRPr lang="en-US" i="0" baseline="0" dirty="0" smtClean="0"/>
          </a:p>
          <a:p>
            <a:r>
              <a:rPr lang="en-US" i="0" baseline="0" dirty="0" smtClean="0"/>
              <a:t>In this section, I’ll first want to share our research design, as an example of a </a:t>
            </a:r>
            <a:r>
              <a:rPr lang="en-US" i="0" u="sng" baseline="0" dirty="0" smtClean="0"/>
              <a:t>TEK approach</a:t>
            </a:r>
            <a:r>
              <a:rPr lang="en-US" i="0" u="none" baseline="0" dirty="0" smtClean="0"/>
              <a:t> – specifically insights we’ve gained regarding adaptations to the collaborator community and data resources. </a:t>
            </a:r>
            <a:r>
              <a:rPr lang="en-US" i="0" baseline="0" dirty="0" smtClean="0"/>
              <a:t> Next, I’ll present some preliminary results. </a:t>
            </a:r>
          </a:p>
          <a:p>
            <a:r>
              <a:rPr lang="en-US" i="0" baseline="0" dirty="0" smtClean="0"/>
              <a:t>Three, in the wrap-up, I’ll circle back to respond to the Big Picture questions introduced in Part I. </a:t>
            </a:r>
            <a:endParaRPr lang="en-US" dirty="0" smtClean="0"/>
          </a:p>
          <a:p>
            <a:endParaRPr lang="en-US" dirty="0"/>
          </a:p>
        </p:txBody>
      </p:sp>
      <p:sp>
        <p:nvSpPr>
          <p:cNvPr id="4" name="Slide Number Placeholder 3"/>
          <p:cNvSpPr>
            <a:spLocks noGrp="1"/>
          </p:cNvSpPr>
          <p:nvPr>
            <p:ph type="sldNum" sz="quarter" idx="10"/>
          </p:nvPr>
        </p:nvSpPr>
        <p:spPr/>
        <p:txBody>
          <a:bodyPr/>
          <a:lstStyle/>
          <a:p>
            <a:fld id="{29C5AA75-B7CE-4F7F-96B6-0DE49BEA08EE}" type="slidenum">
              <a:rPr lang="en-US" smtClean="0"/>
              <a:t>2</a:t>
            </a:fld>
            <a:endParaRPr lang="en-US"/>
          </a:p>
        </p:txBody>
      </p:sp>
    </p:spTree>
    <p:extLst>
      <p:ext uri="{BB962C8B-B14F-4D97-AF65-F5344CB8AC3E}">
        <p14:creationId xmlns:p14="http://schemas.microsoft.com/office/powerpoint/2010/main" val="34915615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smtClean="0"/>
              <a:t>Qu.</a:t>
            </a:r>
            <a:r>
              <a:rPr lang="en-US" baseline="0" dirty="0" smtClean="0"/>
              <a:t> 2: </a:t>
            </a:r>
            <a:r>
              <a:rPr lang="en-US" dirty="0" smtClean="0"/>
              <a:t>How did TEK practices influence the fire regime and forest landscape pattern?</a:t>
            </a:r>
          </a:p>
          <a:p>
            <a:pPr marL="457207" lvl="1" indent="0">
              <a:buNone/>
            </a:pPr>
            <a:r>
              <a:rPr lang="en-US" dirty="0" smtClean="0"/>
              <a:t>H: Human fire-use influenced fire regime in </a:t>
            </a:r>
            <a:r>
              <a:rPr lang="en-US" u="sng" dirty="0" smtClean="0"/>
              <a:t>frequent-fire zone </a:t>
            </a:r>
          </a:p>
          <a:p>
            <a:endParaRPr lang="en-US" dirty="0"/>
          </a:p>
        </p:txBody>
      </p:sp>
      <p:sp>
        <p:nvSpPr>
          <p:cNvPr id="4" name="Slide Number Placeholder 3"/>
          <p:cNvSpPr>
            <a:spLocks noGrp="1"/>
          </p:cNvSpPr>
          <p:nvPr>
            <p:ph type="sldNum" sz="quarter" idx="10"/>
          </p:nvPr>
        </p:nvSpPr>
        <p:spPr/>
        <p:txBody>
          <a:bodyPr/>
          <a:lstStyle/>
          <a:p>
            <a:fld id="{29C5AA75-B7CE-4F7F-96B6-0DE49BEA08EE}" type="slidenum">
              <a:rPr lang="en-US" smtClean="0"/>
              <a:t>20</a:t>
            </a:fld>
            <a:endParaRPr lang="en-US"/>
          </a:p>
        </p:txBody>
      </p:sp>
    </p:spTree>
    <p:extLst>
      <p:ext uri="{BB962C8B-B14F-4D97-AF65-F5344CB8AC3E}">
        <p14:creationId xmlns:p14="http://schemas.microsoft.com/office/powerpoint/2010/main" val="18081128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 we’ve found minimal</a:t>
            </a:r>
            <a:r>
              <a:rPr lang="en-US" baseline="0" dirty="0" smtClean="0"/>
              <a:t> </a:t>
            </a:r>
            <a:r>
              <a:rPr lang="en-US" dirty="0" smtClean="0"/>
              <a:t>direct evidence thus</a:t>
            </a:r>
            <a:r>
              <a:rPr lang="en-US" baseline="0" dirty="0" smtClean="0"/>
              <a:t> far r</a:t>
            </a:r>
            <a:r>
              <a:rPr lang="en-US" dirty="0" smtClean="0"/>
              <a:t>egarding historical fire-use</a:t>
            </a:r>
            <a:r>
              <a:rPr lang="en-US" baseline="0" dirty="0" smtClean="0"/>
              <a:t>, we have found indirect evidence that illuminates human influence on fire regime and LS structure. </a:t>
            </a:r>
            <a:endParaRPr lang="en-US" dirty="0" smtClean="0"/>
          </a:p>
          <a:p>
            <a:r>
              <a:rPr lang="en-US" dirty="0" smtClean="0"/>
              <a:t>First, I’ll present</a:t>
            </a:r>
            <a:r>
              <a:rPr lang="en-US" baseline="0" dirty="0" smtClean="0"/>
              <a:t> preliminary findings regarding the landscape pattern of the historical</a:t>
            </a:r>
            <a:r>
              <a:rPr lang="en-US" dirty="0" smtClean="0"/>
              <a:t> fire</a:t>
            </a:r>
            <a:r>
              <a:rPr lang="en-US" baseline="0" dirty="0" smtClean="0"/>
              <a:t> regime. We asked, “how are burn land cover polygons of the Cascade Range Forest Reserve Inventory distributed across Ecological Sub-regions. In this analysis, which focuses on the Inventory’s Central Zone, the main ESRs are ESR 5, Moist, warm, mod. solar flux, and ESR 41, moist, warm, high solar flux.</a:t>
            </a:r>
          </a:p>
        </p:txBody>
      </p:sp>
      <p:sp>
        <p:nvSpPr>
          <p:cNvPr id="4" name="Slide Number Placeholder 3"/>
          <p:cNvSpPr>
            <a:spLocks noGrp="1"/>
          </p:cNvSpPr>
          <p:nvPr>
            <p:ph type="sldNum" sz="quarter" idx="10"/>
          </p:nvPr>
        </p:nvSpPr>
        <p:spPr/>
        <p:txBody>
          <a:bodyPr/>
          <a:lstStyle/>
          <a:p>
            <a:fld id="{29C5AA75-B7CE-4F7F-96B6-0DE49BEA08EE}" type="slidenum">
              <a:rPr lang="en-US" smtClean="0"/>
              <a:t>21</a:t>
            </a:fld>
            <a:endParaRPr lang="en-US"/>
          </a:p>
        </p:txBody>
      </p:sp>
    </p:spTree>
    <p:extLst>
      <p:ext uri="{BB962C8B-B14F-4D97-AF65-F5344CB8AC3E}">
        <p14:creationId xmlns:p14="http://schemas.microsoft.com/office/powerpoint/2010/main" val="25322050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found that ESR</a:t>
            </a:r>
            <a:r>
              <a:rPr lang="en-US" baseline="0" dirty="0" smtClean="0"/>
              <a:t> 5, in dark green, has a comparatively large patch area (570 ha) and number of burn patches (33), as well as relatively high ESR area (9.9%). This result compares with ESR 41, in bright green, the other major ESR in the study area: mean patch size is 223 ha; burn accounts for &lt;1% of ESR area.</a:t>
            </a:r>
            <a:r>
              <a:rPr lang="en-US" dirty="0" smtClean="0"/>
              <a:t> </a:t>
            </a:r>
            <a:endParaRPr lang="en-US" baseline="0" dirty="0" smtClean="0"/>
          </a:p>
          <a:p>
            <a:r>
              <a:rPr lang="en-US" baseline="0" dirty="0" smtClean="0"/>
              <a:t>Does TEK give provide some insight to this finding, and if so, how?</a:t>
            </a:r>
            <a:endParaRPr lang="en-US" dirty="0"/>
          </a:p>
        </p:txBody>
      </p:sp>
      <p:sp>
        <p:nvSpPr>
          <p:cNvPr id="4" name="Slide Number Placeholder 3"/>
          <p:cNvSpPr>
            <a:spLocks noGrp="1"/>
          </p:cNvSpPr>
          <p:nvPr>
            <p:ph type="sldNum" sz="quarter" idx="10"/>
          </p:nvPr>
        </p:nvSpPr>
        <p:spPr/>
        <p:txBody>
          <a:bodyPr/>
          <a:lstStyle/>
          <a:p>
            <a:fld id="{29C5AA75-B7CE-4F7F-96B6-0DE49BEA08EE}" type="slidenum">
              <a:rPr lang="en-US" smtClean="0"/>
              <a:t>22</a:t>
            </a:fld>
            <a:endParaRPr lang="en-US"/>
          </a:p>
        </p:txBody>
      </p:sp>
    </p:spTree>
    <p:extLst>
      <p:ext uri="{BB962C8B-B14F-4D97-AF65-F5344CB8AC3E}">
        <p14:creationId xmlns:p14="http://schemas.microsoft.com/office/powerpoint/2010/main" val="525399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Visual inspection</a:t>
            </a:r>
            <a:r>
              <a:rPr lang="en-US" baseline="0" dirty="0" smtClean="0"/>
              <a:t> of the </a:t>
            </a:r>
            <a:r>
              <a:rPr lang="en-US" baseline="0" dirty="0" err="1" smtClean="0"/>
              <a:t>ethnohistorical</a:t>
            </a:r>
            <a:r>
              <a:rPr lang="en-US" baseline="0" dirty="0" smtClean="0"/>
              <a:t> images indicates site attributes similar to that of ESR 5: Forest type is dominated by moist, mixed conifer forest, in keeping with the biophysical attribute, “moist”; Topography: higher elevation may be associated with the moderate solar flux of ESR 5.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Regarding LS Structure, patch size of several hundred acres corresponds w/ the characteristic size for this ESR, based on the Cascade R. Forest Reserve Inventory.</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Other</a:t>
            </a:r>
            <a:r>
              <a:rPr lang="en-US" baseline="0" dirty="0" smtClean="0"/>
              <a:t> LS metrics: </a:t>
            </a:r>
            <a:r>
              <a:rPr lang="en-US" dirty="0" smtClean="0"/>
              <a:t>Canopy cover : relatively low (estimate: 10-15%)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cold moist conifer forest (apparently), probably including mountain hemlock (</a:t>
            </a:r>
            <a:r>
              <a:rPr lang="en-US" i="1" dirty="0" err="1" smtClean="0"/>
              <a:t>Tsuga</a:t>
            </a:r>
            <a:r>
              <a:rPr lang="en-US" i="1" dirty="0" smtClean="0"/>
              <a:t> </a:t>
            </a:r>
            <a:r>
              <a:rPr lang="en-US" i="1" dirty="0" err="1" smtClean="0"/>
              <a:t>mertensiana</a:t>
            </a:r>
            <a:r>
              <a:rPr lang="en-US" dirty="0" smtClean="0"/>
              <a:t>), spruce (white, Engelmann (</a:t>
            </a:r>
            <a:r>
              <a:rPr lang="en-US" i="1" dirty="0" err="1" smtClean="0"/>
              <a:t>Picea</a:t>
            </a:r>
            <a:r>
              <a:rPr lang="en-US" i="1" dirty="0" smtClean="0"/>
              <a:t> </a:t>
            </a:r>
            <a:r>
              <a:rPr lang="en-US" i="1" dirty="0" err="1" smtClean="0"/>
              <a:t>glauca</a:t>
            </a:r>
            <a:r>
              <a:rPr lang="en-US" i="1" dirty="0" smtClean="0"/>
              <a:t>, P. </a:t>
            </a:r>
            <a:r>
              <a:rPr lang="en-US" i="1" dirty="0" err="1" smtClean="0"/>
              <a:t>engelmannii</a:t>
            </a:r>
            <a:r>
              <a:rPr lang="en-US" dirty="0" smtClean="0"/>
              <a:t>), and fir (silver, grand, or subalpine, respectively) (</a:t>
            </a:r>
            <a:r>
              <a:rPr lang="en-US" i="1" dirty="0" err="1" smtClean="0"/>
              <a:t>Abies</a:t>
            </a:r>
            <a:r>
              <a:rPr lang="en-US" i="1" dirty="0" smtClean="0"/>
              <a:t> </a:t>
            </a:r>
            <a:r>
              <a:rPr lang="en-US" i="1" dirty="0" err="1" smtClean="0"/>
              <a:t>amabilis</a:t>
            </a:r>
            <a:r>
              <a:rPr lang="en-US" i="1" dirty="0" smtClean="0"/>
              <a:t>, A. </a:t>
            </a:r>
            <a:r>
              <a:rPr lang="en-US" i="1" dirty="0" err="1" smtClean="0"/>
              <a:t>grandis</a:t>
            </a:r>
            <a:r>
              <a:rPr lang="en-US" i="1" dirty="0" smtClean="0"/>
              <a:t>, A. </a:t>
            </a:r>
            <a:r>
              <a:rPr lang="en-US" i="1" dirty="0" err="1" smtClean="0"/>
              <a:t>lasiocarpa</a:t>
            </a:r>
            <a:r>
              <a:rPr lang="en-US" dirty="0" smtClean="0"/>
              <a:t>)</a:t>
            </a:r>
          </a:p>
          <a:p>
            <a:endParaRPr lang="en-US" dirty="0"/>
          </a:p>
        </p:txBody>
      </p:sp>
      <p:sp>
        <p:nvSpPr>
          <p:cNvPr id="4" name="Slide Number Placeholder 3"/>
          <p:cNvSpPr>
            <a:spLocks noGrp="1"/>
          </p:cNvSpPr>
          <p:nvPr>
            <p:ph type="sldNum" sz="quarter" idx="10"/>
          </p:nvPr>
        </p:nvSpPr>
        <p:spPr/>
        <p:txBody>
          <a:bodyPr/>
          <a:lstStyle/>
          <a:p>
            <a:fld id="{29C5AA75-B7CE-4F7F-96B6-0DE49BEA08EE}" type="slidenum">
              <a:rPr lang="en-US" smtClean="0"/>
              <a:t>23</a:t>
            </a:fld>
            <a:endParaRPr lang="en-US"/>
          </a:p>
        </p:txBody>
      </p:sp>
    </p:spTree>
    <p:extLst>
      <p:ext uri="{BB962C8B-B14F-4D97-AF65-F5344CB8AC3E}">
        <p14:creationId xmlns:p14="http://schemas.microsoft.com/office/powerpoint/2010/main" val="38095462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C5AA75-B7CE-4F7F-96B6-0DE49BEA08EE}" type="slidenum">
              <a:rPr lang="en-US" smtClean="0"/>
              <a:t>24</a:t>
            </a:fld>
            <a:endParaRPr lang="en-US"/>
          </a:p>
        </p:txBody>
      </p:sp>
    </p:spTree>
    <p:extLst>
      <p:ext uri="{BB962C8B-B14F-4D97-AF65-F5344CB8AC3E}">
        <p14:creationId xmlns:p14="http://schemas.microsoft.com/office/powerpoint/2010/main" val="4761191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How to employ a TEK/ LEK approach?</a:t>
            </a:r>
          </a:p>
        </p:txBody>
      </p:sp>
      <p:sp>
        <p:nvSpPr>
          <p:cNvPr id="4" name="Slide Number Placeholder 3"/>
          <p:cNvSpPr>
            <a:spLocks noGrp="1"/>
          </p:cNvSpPr>
          <p:nvPr>
            <p:ph type="sldNum" sz="quarter" idx="10"/>
          </p:nvPr>
        </p:nvSpPr>
        <p:spPr/>
        <p:txBody>
          <a:bodyPr/>
          <a:lstStyle/>
          <a:p>
            <a:fld id="{29C5AA75-B7CE-4F7F-96B6-0DE49BEA08EE}" type="slidenum">
              <a:rPr lang="en-US" smtClean="0"/>
              <a:t>25</a:t>
            </a:fld>
            <a:endParaRPr lang="en-US"/>
          </a:p>
        </p:txBody>
      </p:sp>
    </p:spTree>
    <p:extLst>
      <p:ext uri="{BB962C8B-B14F-4D97-AF65-F5344CB8AC3E}">
        <p14:creationId xmlns:p14="http://schemas.microsoft.com/office/powerpoint/2010/main" val="8860980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a:t>
            </a:r>
            <a:r>
              <a:rPr lang="en-US" baseline="0" dirty="0" smtClean="0"/>
              <a:t> help you evaluate whether employing a TEK approach is a fit for your restoration projects, it’s important to anticipate and consider prospective challenges.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TEK projects can present some unique challenges for forest scientists: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Crafting and managing TEK projects to fulfill proposal deliverables requires (a) engagement with collaborator community—specifically, responsiveness to cultural norms, management/ administrative organizations, and governance rules; (b) resourcefulness to identify and ADAPT the project’s research design to emergent data resources and cultural norms; (c ) a relatively long-term project time-line, given these two caveats. TEK projects can deliver unique, valuable insights for restoration. This said, an insight of our project experience is that it’s important to candidly assess these constraints for fit with project objectives and resources from the outset.</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29C5AA75-B7CE-4F7F-96B6-0DE49BEA08EE}" type="slidenum">
              <a:rPr lang="en-US" smtClean="0"/>
              <a:t>26</a:t>
            </a:fld>
            <a:endParaRPr lang="en-US"/>
          </a:p>
        </p:txBody>
      </p:sp>
    </p:spTree>
    <p:extLst>
      <p:ext uri="{BB962C8B-B14F-4D97-AF65-F5344CB8AC3E}">
        <p14:creationId xmlns:p14="http://schemas.microsoft.com/office/powerpoint/2010/main" val="8860980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C5AA75-B7CE-4F7F-96B6-0DE49BEA08EE}" type="slidenum">
              <a:rPr lang="en-US" smtClean="0"/>
              <a:t>27</a:t>
            </a:fld>
            <a:endParaRPr lang="en-US"/>
          </a:p>
        </p:txBody>
      </p:sp>
    </p:spTree>
    <p:extLst>
      <p:ext uri="{BB962C8B-B14F-4D97-AF65-F5344CB8AC3E}">
        <p14:creationId xmlns:p14="http://schemas.microsoft.com/office/powerpoint/2010/main" val="32277748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C5AA75-B7CE-4F7F-96B6-0DE49BEA08EE}" type="slidenum">
              <a:rPr lang="en-US" smtClean="0"/>
              <a:t>28</a:t>
            </a:fld>
            <a:endParaRPr lang="en-US"/>
          </a:p>
        </p:txBody>
      </p:sp>
    </p:spTree>
    <p:extLst>
      <p:ext uri="{BB962C8B-B14F-4D97-AF65-F5344CB8AC3E}">
        <p14:creationId xmlns:p14="http://schemas.microsoft.com/office/powerpoint/2010/main" val="3215935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help you evaluate whether employing a TEK approach is a fit for your research projects, I want to start by framing this talk with some big-picture questions. </a:t>
            </a:r>
          </a:p>
          <a:p>
            <a:pPr marL="228600" indent="-228600">
              <a:buAutoNum type="arabicPeriod"/>
            </a:pPr>
            <a:r>
              <a:rPr lang="en-US" baseline="0" dirty="0" smtClean="0"/>
              <a:t>Why employ a TEK/ LEK approach?</a:t>
            </a:r>
          </a:p>
          <a:p>
            <a:pPr marL="228600" indent="-228600">
              <a:buAutoNum type="arabicPeriod"/>
            </a:pPr>
            <a:r>
              <a:rPr lang="en-US" baseline="0" dirty="0" smtClean="0"/>
              <a:t>How to employ a TEK/ LEK approach?</a:t>
            </a:r>
          </a:p>
          <a:p>
            <a:pPr marL="228600" indent="-228600">
              <a:buAutoNum type="arabicPeriod"/>
            </a:pPr>
            <a:r>
              <a:rPr lang="en-US" baseline="0" dirty="0" smtClean="0"/>
              <a:t>What challenges should you anticipate?; how can you successfully navigate them?</a:t>
            </a:r>
          </a:p>
          <a:p>
            <a:pPr marL="0" indent="0">
              <a:buNone/>
            </a:pPr>
            <a:r>
              <a:rPr lang="en-US" baseline="0" dirty="0" smtClean="0"/>
              <a:t>I will illustrate responses to these questions with the example of our current project with the CTWS.</a:t>
            </a:r>
          </a:p>
          <a:p>
            <a:pPr marL="0" indent="0">
              <a:buNone/>
            </a:pPr>
            <a:r>
              <a:rPr lang="en-US" baseline="0" dirty="0" smtClean="0"/>
              <a:t>A heads-up that there are specific project research questions that I’ll present. In this talk, the research questions are nested within the big picture questions. </a:t>
            </a:r>
            <a:endParaRPr lang="en-US" dirty="0"/>
          </a:p>
        </p:txBody>
      </p:sp>
      <p:sp>
        <p:nvSpPr>
          <p:cNvPr id="4" name="Slide Number Placeholder 3"/>
          <p:cNvSpPr>
            <a:spLocks noGrp="1"/>
          </p:cNvSpPr>
          <p:nvPr>
            <p:ph type="sldNum" sz="quarter" idx="10"/>
          </p:nvPr>
        </p:nvSpPr>
        <p:spPr/>
        <p:txBody>
          <a:bodyPr/>
          <a:lstStyle/>
          <a:p>
            <a:fld id="{29C5AA75-B7CE-4F7F-96B6-0DE49BEA08EE}" type="slidenum">
              <a:rPr lang="en-US" smtClean="0"/>
              <a:t>3</a:t>
            </a:fld>
            <a:endParaRPr lang="en-US"/>
          </a:p>
        </p:txBody>
      </p:sp>
    </p:spTree>
    <p:extLst>
      <p:ext uri="{BB962C8B-B14F-4D97-AF65-F5344CB8AC3E}">
        <p14:creationId xmlns:p14="http://schemas.microsoft.com/office/powerpoint/2010/main" val="886098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Three</a:t>
            </a:r>
            <a:r>
              <a:rPr lang="en-US" baseline="0" dirty="0" smtClean="0"/>
              <a:t> categories:</a:t>
            </a:r>
          </a:p>
          <a:p>
            <a:pPr marL="228600" indent="-228600">
              <a:buAutoNum type="arabicPeriod"/>
            </a:pPr>
            <a:r>
              <a:rPr lang="en-US" baseline="0" dirty="0" smtClean="0"/>
              <a:t>Philosophy/ worldview: a group’s spirituality</a:t>
            </a:r>
          </a:p>
          <a:p>
            <a:pPr marL="228600" indent="-228600">
              <a:buAutoNum type="arabicPeriod"/>
            </a:pPr>
            <a:r>
              <a:rPr lang="en-US" baseline="0" dirty="0" smtClean="0"/>
              <a:t>Communication of knowledge: Ceremonies, traditions</a:t>
            </a:r>
          </a:p>
          <a:p>
            <a:pPr marL="228600" indent="-228600">
              <a:buAutoNum type="arabicPeriod"/>
            </a:pPr>
            <a:r>
              <a:rPr lang="en-US" baseline="0" dirty="0" smtClean="0"/>
              <a:t>Practices and strategies for sustainable living, e.g., ways to tend vegetation to promote productivity</a:t>
            </a:r>
          </a:p>
        </p:txBody>
      </p:sp>
      <p:sp>
        <p:nvSpPr>
          <p:cNvPr id="4" name="Slide Number Placeholder 3"/>
          <p:cNvSpPr>
            <a:spLocks noGrp="1"/>
          </p:cNvSpPr>
          <p:nvPr>
            <p:ph type="sldNum" sz="quarter" idx="10"/>
          </p:nvPr>
        </p:nvSpPr>
        <p:spPr/>
        <p:txBody>
          <a:bodyPr/>
          <a:lstStyle/>
          <a:p>
            <a:fld id="{29C5AA75-B7CE-4F7F-96B6-0DE49BEA08EE}" type="slidenum">
              <a:rPr lang="en-US" smtClean="0"/>
              <a:t>4</a:t>
            </a:fld>
            <a:endParaRPr lang="en-US"/>
          </a:p>
        </p:txBody>
      </p:sp>
    </p:spTree>
    <p:extLst>
      <p:ext uri="{BB962C8B-B14F-4D97-AF65-F5344CB8AC3E}">
        <p14:creationId xmlns:p14="http://schemas.microsoft.com/office/powerpoint/2010/main" val="317756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TEK</a:t>
            </a:r>
            <a:r>
              <a:rPr lang="en-US" baseline="0" dirty="0" smtClean="0"/>
              <a:t> and LEK can be contrasted with Modern Scientific Knowledge, which can be characterized as a framework to assess theories through the scientific method.</a:t>
            </a:r>
            <a:endParaRPr lang="en-US" dirty="0" smtClean="0"/>
          </a:p>
          <a:p>
            <a:endParaRPr lang="en-US" dirty="0" smtClean="0"/>
          </a:p>
          <a:p>
            <a:r>
              <a:rPr lang="en-US" dirty="0" smtClean="0"/>
              <a:t>Indigenous Knowledge</a:t>
            </a:r>
          </a:p>
          <a:p>
            <a:pPr lvl="1"/>
            <a:r>
              <a:rPr lang="en-US" dirty="0" smtClean="0"/>
              <a:t>local knowledge held by indigenous peoples or local knowledge unique to a given culture or society</a:t>
            </a:r>
          </a:p>
          <a:p>
            <a:pPr marL="0" indent="0">
              <a:buNone/>
            </a:pPr>
            <a:endParaRPr lang="en-US" dirty="0"/>
          </a:p>
        </p:txBody>
      </p:sp>
      <p:sp>
        <p:nvSpPr>
          <p:cNvPr id="4" name="Slide Number Placeholder 3"/>
          <p:cNvSpPr>
            <a:spLocks noGrp="1"/>
          </p:cNvSpPr>
          <p:nvPr>
            <p:ph type="sldNum" sz="quarter" idx="10"/>
          </p:nvPr>
        </p:nvSpPr>
        <p:spPr/>
        <p:txBody>
          <a:bodyPr/>
          <a:lstStyle/>
          <a:p>
            <a:fld id="{29C5AA75-B7CE-4F7F-96B6-0DE49BEA08EE}" type="slidenum">
              <a:rPr lang="en-US" smtClean="0"/>
              <a:t>5</a:t>
            </a:fld>
            <a:endParaRPr lang="en-US"/>
          </a:p>
        </p:txBody>
      </p:sp>
    </p:spTree>
    <p:extLst>
      <p:ext uri="{BB962C8B-B14F-4D97-AF65-F5344CB8AC3E}">
        <p14:creationId xmlns:p14="http://schemas.microsoft.com/office/powerpoint/2010/main" val="2074223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u="sng" dirty="0" smtClean="0"/>
              <a:t>Ecological Applications</a:t>
            </a:r>
          </a:p>
          <a:p>
            <a:pPr marL="228600" lvl="0" indent="-228600">
              <a:buAutoNum type="arabicPeriod"/>
            </a:pPr>
            <a:r>
              <a:rPr lang="en-US" u="none" dirty="0" smtClean="0"/>
              <a:t>Huckleberry fields: restore</a:t>
            </a:r>
            <a:r>
              <a:rPr lang="en-US" u="none" baseline="0" dirty="0" smtClean="0"/>
              <a:t> productivity</a:t>
            </a:r>
          </a:p>
          <a:p>
            <a:pPr marL="228600" lvl="0" indent="-228600">
              <a:buAutoNum type="arabicPeriod"/>
            </a:pPr>
            <a:r>
              <a:rPr lang="en-US" u="none" baseline="0" dirty="0" smtClean="0"/>
              <a:t>Forest landscapes: restore resilience </a:t>
            </a:r>
            <a:endParaRPr lang="en-US" u="none" dirty="0" smtClean="0"/>
          </a:p>
          <a:p>
            <a:pPr lvl="0"/>
            <a:r>
              <a:rPr lang="en-US" u="sng" dirty="0" smtClean="0"/>
              <a:t>Huckleberry Restoration by Gifford</a:t>
            </a:r>
            <a:r>
              <a:rPr lang="en-US" u="sng" baseline="0" dirty="0" smtClean="0"/>
              <a:t> Pinchot NF/ Yakima Tribe , http://www.columbian.com/news/2011/oct/05/huckleberry-fields-benefit-from-flames/</a:t>
            </a:r>
          </a:p>
          <a:p>
            <a:pPr lvl="0"/>
            <a:endParaRPr lang="en-US" dirty="0" smtClean="0"/>
          </a:p>
        </p:txBody>
      </p:sp>
      <p:sp>
        <p:nvSpPr>
          <p:cNvPr id="4" name="Slide Number Placeholder 3"/>
          <p:cNvSpPr>
            <a:spLocks noGrp="1"/>
          </p:cNvSpPr>
          <p:nvPr>
            <p:ph type="sldNum" sz="quarter" idx="10"/>
          </p:nvPr>
        </p:nvSpPr>
        <p:spPr/>
        <p:txBody>
          <a:bodyPr/>
          <a:lstStyle/>
          <a:p>
            <a:fld id="{D7C167DB-EFF0-400D-96A1-6799F871DE5B}" type="slidenum">
              <a:rPr lang="en-US" smtClean="0"/>
              <a:pPr/>
              <a:t>6</a:t>
            </a:fld>
            <a:endParaRPr lang="en-US"/>
          </a:p>
        </p:txBody>
      </p:sp>
    </p:spTree>
    <p:extLst>
      <p:ext uri="{BB962C8B-B14F-4D97-AF65-F5344CB8AC3E}">
        <p14:creationId xmlns:p14="http://schemas.microsoft.com/office/powerpoint/2010/main" val="810571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developed</a:t>
            </a:r>
            <a:r>
              <a:rPr lang="en-US" baseline="0" dirty="0" smtClean="0"/>
              <a:t> three main questions. However, I’m going to focus on only Qu. 1 and 2 for this talk.</a:t>
            </a:r>
            <a:endParaRPr lang="en-US" dirty="0"/>
          </a:p>
        </p:txBody>
      </p:sp>
      <p:sp>
        <p:nvSpPr>
          <p:cNvPr id="4" name="Slide Number Placeholder 3"/>
          <p:cNvSpPr>
            <a:spLocks noGrp="1"/>
          </p:cNvSpPr>
          <p:nvPr>
            <p:ph type="sldNum" sz="quarter" idx="10"/>
          </p:nvPr>
        </p:nvSpPr>
        <p:spPr/>
        <p:txBody>
          <a:bodyPr/>
          <a:lstStyle/>
          <a:p>
            <a:fld id="{29C5AA75-B7CE-4F7F-96B6-0DE49BEA08EE}" type="slidenum">
              <a:rPr lang="en-US" smtClean="0"/>
              <a:t>7</a:t>
            </a:fld>
            <a:endParaRPr lang="en-US"/>
          </a:p>
        </p:txBody>
      </p:sp>
    </p:spTree>
    <p:extLst>
      <p:ext uri="{BB962C8B-B14F-4D97-AF65-F5344CB8AC3E}">
        <p14:creationId xmlns:p14="http://schemas.microsoft.com/office/powerpoint/2010/main" val="1808112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C5AA75-B7CE-4F7F-96B6-0DE49BEA08EE}" type="slidenum">
              <a:rPr lang="en-US" smtClean="0"/>
              <a:t>8</a:t>
            </a:fld>
            <a:endParaRPr lang="en-US"/>
          </a:p>
        </p:txBody>
      </p:sp>
    </p:spTree>
    <p:extLst>
      <p:ext uri="{BB962C8B-B14F-4D97-AF65-F5344CB8AC3E}">
        <p14:creationId xmlns:p14="http://schemas.microsoft.com/office/powerpoint/2010/main" val="3023743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Ecological communities, landscape structure, and processes have </a:t>
            </a:r>
            <a:r>
              <a:rPr lang="en-US" u="sng" dirty="0" smtClean="0"/>
              <a:t>co-evolved</a:t>
            </a:r>
            <a:r>
              <a:rPr lang="en-US" dirty="0" smtClean="0"/>
              <a:t> with </a:t>
            </a:r>
            <a:r>
              <a:rPr lang="en-US" u="sng" dirty="0" smtClean="0"/>
              <a:t>social systems</a:t>
            </a:r>
          </a:p>
          <a:p>
            <a:r>
              <a:rPr lang="en-US" dirty="0" smtClean="0"/>
              <a:t>Social systems</a:t>
            </a:r>
            <a:r>
              <a:rPr lang="en-US" baseline="0" dirty="0" smtClean="0"/>
              <a:t> include social-economic systems, which provide subsistence, and culture/ knowledge systems.</a:t>
            </a:r>
            <a:endParaRPr lang="en-US" dirty="0"/>
          </a:p>
        </p:txBody>
      </p:sp>
      <p:sp>
        <p:nvSpPr>
          <p:cNvPr id="4" name="Slide Number Placeholder 3"/>
          <p:cNvSpPr>
            <a:spLocks noGrp="1"/>
          </p:cNvSpPr>
          <p:nvPr>
            <p:ph type="sldNum" sz="quarter" idx="10"/>
          </p:nvPr>
        </p:nvSpPr>
        <p:spPr/>
        <p:txBody>
          <a:bodyPr/>
          <a:lstStyle/>
          <a:p>
            <a:fld id="{29C5AA75-B7CE-4F7F-96B6-0DE49BEA08EE}" type="slidenum">
              <a:rPr lang="en-US" smtClean="0"/>
              <a:t>9</a:t>
            </a:fld>
            <a:endParaRPr lang="en-US"/>
          </a:p>
        </p:txBody>
      </p:sp>
    </p:spTree>
    <p:extLst>
      <p:ext uri="{BB962C8B-B14F-4D97-AF65-F5344CB8AC3E}">
        <p14:creationId xmlns:p14="http://schemas.microsoft.com/office/powerpoint/2010/main" val="2376018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10/24/2017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180236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10/24/2017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98203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10/24/2017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5256780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10/24/2017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375531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10/24/2017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776786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10/24/2017</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6130589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10/24/2017</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6930119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10/24/2017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2371418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10/24/2017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249576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smtClean="0"/>
              <a:t>10/24/2017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2625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10/24/2017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734431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10/24/2017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553853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10/24/2017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805577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smtClean="0"/>
              <a:t>10/24/2017</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992333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smtClean="0"/>
              <a:t>10/24/2017</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234959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smtClean="0"/>
              <a:t>10/24/2017</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644458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10/24/2017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640564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smtClean="0"/>
              <a:t>10/24/2017</a:t>
            </a:fld>
            <a:endParaRPr lang="en-US" dirty="0"/>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1519220202"/>
      </p:ext>
    </p:extLst>
  </p:cSld>
  <p:clrMap bg1="dk1" tx1="lt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Lst>
  <p:hf sldNum="0" hdr="0" ftr="0" dt="0"/>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22.tiff"/><Relationship Id="rId4" Type="http://schemas.openxmlformats.org/officeDocument/2006/relationships/image" Target="../media/image21.tif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66442" y="952501"/>
            <a:ext cx="6620968" cy="3329581"/>
          </a:xfrm>
        </p:spPr>
        <p:txBody>
          <a:bodyPr/>
          <a:lstStyle/>
          <a:p>
            <a:pPr>
              <a:spcBef>
                <a:spcPts val="0"/>
              </a:spcBef>
              <a:spcAft>
                <a:spcPts val="600"/>
              </a:spcAft>
            </a:pPr>
            <a:r>
              <a:rPr lang="en-US" sz="3600" dirty="0"/>
              <a:t>Using </a:t>
            </a:r>
            <a:r>
              <a:rPr lang="en-US" sz="3600" dirty="0" smtClean="0"/>
              <a:t>Traditional Ecological </a:t>
            </a:r>
            <a:r>
              <a:rPr lang="en-US" sz="3600" dirty="0"/>
              <a:t>Knowledge for </a:t>
            </a:r>
            <a:r>
              <a:rPr lang="en-US" sz="3600" dirty="0" smtClean="0"/>
              <a:t>Restoration:</a:t>
            </a:r>
            <a:br>
              <a:rPr lang="en-US" sz="3600" dirty="0" smtClean="0"/>
            </a:br>
            <a:r>
              <a:rPr lang="en-US" sz="3600" dirty="0" smtClean="0"/>
              <a:t/>
            </a:r>
            <a:br>
              <a:rPr lang="en-US" sz="3600" dirty="0" smtClean="0"/>
            </a:br>
            <a:r>
              <a:rPr lang="en-US" sz="3600" dirty="0" smtClean="0"/>
              <a:t>Insights from </a:t>
            </a:r>
            <a:r>
              <a:rPr lang="en-US" sz="3600" dirty="0"/>
              <a:t>project </a:t>
            </a:r>
            <a:r>
              <a:rPr lang="en-US" sz="3600" dirty="0" smtClean="0"/>
              <a:t>with Confederated Tribes of Warm Springs</a:t>
            </a:r>
            <a:endParaRPr lang="en-US" sz="3600" dirty="0"/>
          </a:p>
        </p:txBody>
      </p:sp>
      <p:sp>
        <p:nvSpPr>
          <p:cNvPr id="3" name="Subtitle 2"/>
          <p:cNvSpPr>
            <a:spLocks noGrp="1"/>
          </p:cNvSpPr>
          <p:nvPr>
            <p:ph type="subTitle" idx="1"/>
          </p:nvPr>
        </p:nvSpPr>
        <p:spPr>
          <a:xfrm>
            <a:off x="866442" y="4777380"/>
            <a:ext cx="7363157" cy="1623420"/>
          </a:xfrm>
        </p:spPr>
        <p:txBody>
          <a:bodyPr>
            <a:normAutofit/>
          </a:bodyPr>
          <a:lstStyle/>
          <a:p>
            <a:r>
              <a:rPr lang="en-US" dirty="0" smtClean="0"/>
              <a:t>Michelle Steen-Adams</a:t>
            </a:r>
          </a:p>
          <a:p>
            <a:r>
              <a:rPr lang="en-US" dirty="0" smtClean="0"/>
              <a:t>Portland Forest Sciences Lab</a:t>
            </a:r>
          </a:p>
          <a:p>
            <a:r>
              <a:rPr lang="en-US" i="1" dirty="0" smtClean="0"/>
              <a:t>With</a:t>
            </a:r>
            <a:r>
              <a:rPr lang="en-US" dirty="0" smtClean="0"/>
              <a:t> S. Charnley, P. Hessburg, K. </a:t>
            </a:r>
            <a:r>
              <a:rPr lang="en-US" dirty="0" err="1" smtClean="0"/>
              <a:t>Hagmann</a:t>
            </a:r>
            <a:r>
              <a:rPr lang="en-US" dirty="0" smtClean="0"/>
              <a:t>, B. Salter,   R. McLain, and K. Wendel</a:t>
            </a:r>
            <a:endParaRPr lang="en-US" dirty="0"/>
          </a:p>
        </p:txBody>
      </p:sp>
    </p:spTree>
    <p:extLst>
      <p:ext uri="{BB962C8B-B14F-4D97-AF65-F5344CB8AC3E}">
        <p14:creationId xmlns:p14="http://schemas.microsoft.com/office/powerpoint/2010/main" val="4237886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42" y="1514901"/>
            <a:ext cx="4123734" cy="5336597"/>
          </a:xfrm>
          <a:prstGeom prst="rect">
            <a:avLst/>
          </a:prstGeom>
        </p:spPr>
      </p:pic>
      <p:sp>
        <p:nvSpPr>
          <p:cNvPr id="2" name="Title 1"/>
          <p:cNvSpPr>
            <a:spLocks noGrp="1"/>
          </p:cNvSpPr>
          <p:nvPr>
            <p:ph type="title"/>
          </p:nvPr>
        </p:nvSpPr>
        <p:spPr>
          <a:xfrm>
            <a:off x="484710" y="452718"/>
            <a:ext cx="8659290" cy="1400530"/>
          </a:xfrm>
        </p:spPr>
        <p:txBody>
          <a:bodyPr/>
          <a:lstStyle/>
          <a:p>
            <a:r>
              <a:rPr lang="en-US" sz="3600" dirty="0" smtClean="0">
                <a:solidFill>
                  <a:schemeClr val="tx1"/>
                </a:solidFill>
              </a:rPr>
              <a:t>Methods: Study area definition</a:t>
            </a:r>
            <a:r>
              <a:rPr lang="en-US" dirty="0"/>
              <a:t/>
            </a:r>
            <a:br>
              <a:rPr lang="en-US" dirty="0"/>
            </a:br>
            <a:r>
              <a:rPr lang="en-US" sz="2800" dirty="0" smtClean="0"/>
              <a:t>Coordinate ecological and TEK </a:t>
            </a:r>
            <a:r>
              <a:rPr lang="en-US" sz="2800" dirty="0"/>
              <a:t>sub-studies</a:t>
            </a:r>
            <a:br>
              <a:rPr lang="en-US" sz="2800" dirty="0"/>
            </a:br>
            <a:r>
              <a:rPr lang="en-US" dirty="0" smtClean="0"/>
              <a:t/>
            </a:r>
            <a:br>
              <a:rPr lang="en-US" dirty="0" smtClean="0"/>
            </a:br>
            <a:endParaRPr lang="en-US" dirty="0"/>
          </a:p>
        </p:txBody>
      </p:sp>
      <p:pic>
        <p:nvPicPr>
          <p:cNvPr id="5" name="Picture 4"/>
          <p:cNvPicPr>
            <a:picLocks noChangeAspect="1"/>
          </p:cNvPicPr>
          <p:nvPr/>
        </p:nvPicPr>
        <p:blipFill>
          <a:blip r:embed="rId4" cstate="print"/>
          <a:stretch>
            <a:fillRect/>
          </a:stretch>
        </p:blipFill>
        <p:spPr>
          <a:xfrm>
            <a:off x="929474" y="2061303"/>
            <a:ext cx="3515036" cy="3807956"/>
          </a:xfrm>
          <a:prstGeom prst="rect">
            <a:avLst/>
          </a:prstGeom>
        </p:spPr>
      </p:pic>
      <p:sp>
        <p:nvSpPr>
          <p:cNvPr id="6" name="Content Placeholder 2"/>
          <p:cNvSpPr txBox="1">
            <a:spLocks/>
          </p:cNvSpPr>
          <p:nvPr/>
        </p:nvSpPr>
        <p:spPr>
          <a:xfrm>
            <a:off x="929474" y="1645193"/>
            <a:ext cx="3451990" cy="416110"/>
          </a:xfrm>
          <a:prstGeom prst="rect">
            <a:avLst/>
          </a:prstGeom>
          <a:solidFill>
            <a:schemeClr val="accent1"/>
          </a:solidFill>
        </p:spPr>
        <p:txBody>
          <a:bodyPr vert="horz" lIns="91440" tIns="45720" rIns="91440" bIns="45720" rtlCol="0">
            <a:normAutofit/>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lgn="ctr">
              <a:buFont typeface="Wingdings 3" charset="2"/>
              <a:buNone/>
            </a:pPr>
            <a:r>
              <a:rPr lang="en-US" b="1" dirty="0" smtClean="0"/>
              <a:t>Ecological sub-study</a:t>
            </a:r>
            <a:endParaRPr lang="en-US" b="1" dirty="0"/>
          </a:p>
        </p:txBody>
      </p:sp>
      <p:sp>
        <p:nvSpPr>
          <p:cNvPr id="3" name="Content Placeholder 2"/>
          <p:cNvSpPr>
            <a:spLocks noGrp="1"/>
          </p:cNvSpPr>
          <p:nvPr>
            <p:ph idx="1"/>
          </p:nvPr>
        </p:nvSpPr>
        <p:spPr>
          <a:xfrm>
            <a:off x="4834895" y="1613961"/>
            <a:ext cx="3857108" cy="432031"/>
          </a:xfrm>
          <a:solidFill>
            <a:schemeClr val="accent1"/>
          </a:solidFill>
        </p:spPr>
        <p:txBody>
          <a:bodyPr/>
          <a:lstStyle/>
          <a:p>
            <a:pPr marL="0" indent="0" algn="ctr">
              <a:buNone/>
            </a:pPr>
            <a:r>
              <a:rPr lang="en-US" b="1" dirty="0" smtClean="0"/>
              <a:t>TEK sub-study</a:t>
            </a:r>
            <a:endParaRPr lang="en-US" b="1" dirty="0"/>
          </a:p>
        </p:txBody>
      </p:sp>
    </p:spTree>
    <p:extLst>
      <p:ext uri="{BB962C8B-B14F-4D97-AF65-F5344CB8AC3E}">
        <p14:creationId xmlns:p14="http://schemas.microsoft.com/office/powerpoint/2010/main" val="1471981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287" y="1611129"/>
            <a:ext cx="4017754" cy="5199446"/>
          </a:xfrm>
          <a:prstGeom prst="rect">
            <a:avLst/>
          </a:prstGeom>
        </p:spPr>
      </p:pic>
      <p:sp>
        <p:nvSpPr>
          <p:cNvPr id="2" name="Title 1"/>
          <p:cNvSpPr>
            <a:spLocks noGrp="1"/>
          </p:cNvSpPr>
          <p:nvPr>
            <p:ph type="title"/>
          </p:nvPr>
        </p:nvSpPr>
        <p:spPr>
          <a:xfrm>
            <a:off x="286603" y="414618"/>
            <a:ext cx="8857397" cy="1400530"/>
          </a:xfrm>
        </p:spPr>
        <p:txBody>
          <a:bodyPr/>
          <a:lstStyle/>
          <a:p>
            <a:r>
              <a:rPr lang="en-US" sz="3600" dirty="0" smtClean="0">
                <a:solidFill>
                  <a:schemeClr val="tx1"/>
                </a:solidFill>
              </a:rPr>
              <a:t>Methods: Study </a:t>
            </a:r>
            <a:r>
              <a:rPr lang="en-US" sz="3600" dirty="0">
                <a:solidFill>
                  <a:schemeClr val="tx1"/>
                </a:solidFill>
              </a:rPr>
              <a:t>area definition</a:t>
            </a:r>
            <a:r>
              <a:rPr lang="en-US" dirty="0"/>
              <a:t/>
            </a:r>
            <a:br>
              <a:rPr lang="en-US" dirty="0"/>
            </a:br>
            <a:r>
              <a:rPr lang="en-US" sz="2400" dirty="0" smtClean="0"/>
              <a:t>Coordinate ecological and anthropological geographies </a:t>
            </a:r>
            <a:br>
              <a:rPr lang="en-US" sz="2400" dirty="0" smtClean="0"/>
            </a:br>
            <a:endParaRPr lang="en-US" sz="2400" dirty="0"/>
          </a:p>
        </p:txBody>
      </p:sp>
      <p:sp>
        <p:nvSpPr>
          <p:cNvPr id="3" name="Content Placeholder 2"/>
          <p:cNvSpPr>
            <a:spLocks noGrp="1"/>
          </p:cNvSpPr>
          <p:nvPr>
            <p:ph idx="1"/>
          </p:nvPr>
        </p:nvSpPr>
        <p:spPr>
          <a:xfrm>
            <a:off x="711287" y="1393634"/>
            <a:ext cx="4017754" cy="432031"/>
          </a:xfrm>
          <a:solidFill>
            <a:schemeClr val="accent1"/>
          </a:solidFill>
        </p:spPr>
        <p:txBody>
          <a:bodyPr/>
          <a:lstStyle/>
          <a:p>
            <a:pPr marL="0" indent="0" algn="ctr">
              <a:buNone/>
            </a:pPr>
            <a:r>
              <a:rPr lang="en-US" b="1" dirty="0"/>
              <a:t>Ecological geography</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2553" y="1641609"/>
            <a:ext cx="3874770" cy="5166360"/>
          </a:xfrm>
          <a:prstGeom prst="rect">
            <a:avLst/>
          </a:prstGeom>
        </p:spPr>
      </p:pic>
      <p:sp>
        <p:nvSpPr>
          <p:cNvPr id="6" name="Content Placeholder 2"/>
          <p:cNvSpPr txBox="1">
            <a:spLocks/>
          </p:cNvSpPr>
          <p:nvPr/>
        </p:nvSpPr>
        <p:spPr>
          <a:xfrm>
            <a:off x="4942553" y="1382529"/>
            <a:ext cx="3874769" cy="416110"/>
          </a:xfrm>
          <a:prstGeom prst="rect">
            <a:avLst/>
          </a:prstGeom>
          <a:solidFill>
            <a:schemeClr val="accent1"/>
          </a:solidFill>
        </p:spPr>
        <p:txBody>
          <a:bodyPr vert="horz" lIns="91440" tIns="45720" rIns="91440" bIns="45720" rtlCol="0">
            <a:normAutofit/>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b="1" dirty="0"/>
              <a:t>Anthropological geography</a:t>
            </a:r>
          </a:p>
        </p:txBody>
      </p:sp>
    </p:spTree>
    <p:extLst>
      <p:ext uri="{BB962C8B-B14F-4D97-AF65-F5344CB8AC3E}">
        <p14:creationId xmlns:p14="http://schemas.microsoft.com/office/powerpoint/2010/main" val="28379794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300318"/>
            <a:ext cx="7055380" cy="639103"/>
          </a:xfrm>
        </p:spPr>
        <p:txBody>
          <a:bodyPr/>
          <a:lstStyle/>
          <a:p>
            <a:r>
              <a:rPr lang="en-US" dirty="0" smtClean="0"/>
              <a:t>Data</a:t>
            </a:r>
            <a:endParaRPr lang="en-US" dirty="0"/>
          </a:p>
        </p:txBody>
      </p:sp>
      <p:sp>
        <p:nvSpPr>
          <p:cNvPr id="3" name="Text Placeholder 2"/>
          <p:cNvSpPr>
            <a:spLocks noGrp="1"/>
          </p:cNvSpPr>
          <p:nvPr>
            <p:ph type="body" idx="1"/>
          </p:nvPr>
        </p:nvSpPr>
        <p:spPr>
          <a:xfrm>
            <a:off x="493556" y="1099238"/>
            <a:ext cx="3982910" cy="576262"/>
          </a:xfrm>
        </p:spPr>
        <p:txBody>
          <a:bodyPr/>
          <a:lstStyle/>
          <a:p>
            <a:r>
              <a:rPr lang="en-US" dirty="0" smtClean="0"/>
              <a:t>community-engaged data</a:t>
            </a:r>
            <a:endParaRPr lang="en-US" dirty="0"/>
          </a:p>
        </p:txBody>
      </p:sp>
      <p:sp>
        <p:nvSpPr>
          <p:cNvPr id="6" name="Content Placeholder 5"/>
          <p:cNvSpPr>
            <a:spLocks noGrp="1"/>
          </p:cNvSpPr>
          <p:nvPr>
            <p:ph sz="quarter" idx="4"/>
          </p:nvPr>
        </p:nvSpPr>
        <p:spPr>
          <a:xfrm>
            <a:off x="493558" y="1718957"/>
            <a:ext cx="4436582" cy="2751821"/>
          </a:xfrm>
        </p:spPr>
        <p:txBody>
          <a:bodyPr>
            <a:normAutofit fontScale="85000" lnSpcReduction="20000"/>
          </a:bodyPr>
          <a:lstStyle/>
          <a:p>
            <a:r>
              <a:rPr lang="en-US" sz="2300" dirty="0" smtClean="0"/>
              <a:t>Oral history interviews</a:t>
            </a:r>
          </a:p>
          <a:p>
            <a:pPr lvl="1"/>
            <a:r>
              <a:rPr lang="en-US" sz="1900" dirty="0" smtClean="0"/>
              <a:t>Semi-structured interviews</a:t>
            </a:r>
          </a:p>
          <a:p>
            <a:pPr lvl="2"/>
            <a:r>
              <a:rPr lang="en-US" sz="1600" dirty="0"/>
              <a:t>10 interviews, </a:t>
            </a:r>
            <a:r>
              <a:rPr lang="en-US" sz="1600" dirty="0" smtClean="0"/>
              <a:t>2014</a:t>
            </a:r>
          </a:p>
          <a:p>
            <a:pPr lvl="1"/>
            <a:r>
              <a:rPr lang="en-US" sz="1900" dirty="0" smtClean="0"/>
              <a:t>Cross-walk  instruments</a:t>
            </a:r>
          </a:p>
          <a:p>
            <a:r>
              <a:rPr lang="en-US" sz="2100" dirty="0" smtClean="0"/>
              <a:t>Participatory GIS (PGIS)</a:t>
            </a:r>
          </a:p>
          <a:p>
            <a:pPr lvl="1"/>
            <a:r>
              <a:rPr lang="en-US" sz="1900" dirty="0" smtClean="0"/>
              <a:t>Method of developing spatial data that represents stake-holder knowledge</a:t>
            </a:r>
          </a:p>
          <a:p>
            <a:pPr lvl="2"/>
            <a:r>
              <a:rPr lang="en-US" sz="1600" dirty="0" smtClean="0"/>
              <a:t>Pilot, March 2017</a:t>
            </a:r>
          </a:p>
          <a:p>
            <a:endParaRPr lang="en-US" dirty="0" smtClean="0"/>
          </a:p>
          <a:p>
            <a:endParaRPr lang="en-US" dirty="0" smtClean="0"/>
          </a:p>
          <a:p>
            <a:endParaRPr lang="en-US" dirty="0"/>
          </a:p>
        </p:txBody>
      </p:sp>
      <p:pic>
        <p:nvPicPr>
          <p:cNvPr id="7" name="Picture 6"/>
          <p:cNvPicPr>
            <a:picLocks noChangeAspect="1"/>
          </p:cNvPicPr>
          <p:nvPr/>
        </p:nvPicPr>
        <p:blipFill rotWithShape="1">
          <a:blip r:embed="rId3"/>
          <a:srcRect l="50648" t="28165" r="13284" b="14807"/>
          <a:stretch/>
        </p:blipFill>
        <p:spPr>
          <a:xfrm>
            <a:off x="5980853" y="3409438"/>
            <a:ext cx="2627775" cy="2336042"/>
          </a:xfrm>
          <a:prstGeom prst="rect">
            <a:avLst/>
          </a:prstGeom>
        </p:spPr>
      </p:pic>
      <p:pic>
        <p:nvPicPr>
          <p:cNvPr id="8" name="Picture 2"/>
          <p:cNvPicPr>
            <a:picLocks noChangeAspect="1"/>
          </p:cNvPicPr>
          <p:nvPr/>
        </p:nvPicPr>
        <p:blipFill>
          <a:blip r:embed="rId4"/>
          <a:srcRect/>
          <a:stretch>
            <a:fillRect/>
          </a:stretch>
        </p:blipFill>
        <p:spPr>
          <a:xfrm>
            <a:off x="1358990" y="4347638"/>
            <a:ext cx="2815599" cy="2111698"/>
          </a:xfrm>
          <a:prstGeom prst="rect">
            <a:avLst/>
          </a:prstGeom>
          <a:noFill/>
          <a:ln>
            <a:noFill/>
          </a:ln>
        </p:spPr>
      </p:pic>
      <p:sp>
        <p:nvSpPr>
          <p:cNvPr id="12" name="Text Placeholder 2"/>
          <p:cNvSpPr>
            <a:spLocks noGrp="1"/>
          </p:cNvSpPr>
          <p:nvPr>
            <p:ph type="body" idx="1"/>
          </p:nvPr>
        </p:nvSpPr>
        <p:spPr>
          <a:xfrm>
            <a:off x="4908505" y="1355071"/>
            <a:ext cx="3830498" cy="576262"/>
          </a:xfrm>
        </p:spPr>
        <p:txBody>
          <a:bodyPr/>
          <a:lstStyle/>
          <a:p>
            <a:r>
              <a:rPr lang="en-US" dirty="0" smtClean="0"/>
              <a:t>non-community engaged / Archival data</a:t>
            </a:r>
            <a:endParaRPr lang="en-US" dirty="0"/>
          </a:p>
        </p:txBody>
      </p:sp>
      <p:sp>
        <p:nvSpPr>
          <p:cNvPr id="13" name="Content Placeholder 5"/>
          <p:cNvSpPr>
            <a:spLocks noGrp="1"/>
          </p:cNvSpPr>
          <p:nvPr>
            <p:ph sz="quarter" idx="4"/>
          </p:nvPr>
        </p:nvSpPr>
        <p:spPr>
          <a:xfrm>
            <a:off x="4901985" y="1918576"/>
            <a:ext cx="4242015" cy="1563764"/>
          </a:xfrm>
        </p:spPr>
        <p:txBody>
          <a:bodyPr>
            <a:normAutofit fontScale="92500" lnSpcReduction="20000"/>
          </a:bodyPr>
          <a:lstStyle/>
          <a:p>
            <a:r>
              <a:rPr lang="en-US" sz="2300" dirty="0" err="1" smtClean="0"/>
              <a:t>Ethnohistorical</a:t>
            </a:r>
            <a:r>
              <a:rPr lang="en-US" sz="2300" dirty="0" smtClean="0"/>
              <a:t> data</a:t>
            </a:r>
          </a:p>
          <a:p>
            <a:pPr lvl="1"/>
            <a:r>
              <a:rPr lang="en-US" sz="1900" dirty="0" smtClean="0"/>
              <a:t>D. and K. French Collection</a:t>
            </a:r>
            <a:endParaRPr lang="en-US" sz="1900" dirty="0"/>
          </a:p>
          <a:p>
            <a:pPr lvl="2"/>
            <a:r>
              <a:rPr lang="en-US" dirty="0" smtClean="0"/>
              <a:t>Anthropologists, Reed College</a:t>
            </a:r>
          </a:p>
          <a:p>
            <a:pPr lvl="2">
              <a:lnSpc>
                <a:spcPct val="120000"/>
              </a:lnSpc>
            </a:pPr>
            <a:r>
              <a:rPr lang="en-US" dirty="0" smtClean="0"/>
              <a:t>“Warm Springs Project”: 1950-56; continued thereafter</a:t>
            </a:r>
          </a:p>
        </p:txBody>
      </p:sp>
      <p:sp>
        <p:nvSpPr>
          <p:cNvPr id="14" name="Content Placeholder 5"/>
          <p:cNvSpPr>
            <a:spLocks noGrp="1"/>
          </p:cNvSpPr>
          <p:nvPr>
            <p:ph sz="quarter" idx="4"/>
          </p:nvPr>
        </p:nvSpPr>
        <p:spPr>
          <a:xfrm>
            <a:off x="4901985" y="5745480"/>
            <a:ext cx="4242015" cy="1158240"/>
          </a:xfrm>
        </p:spPr>
        <p:txBody>
          <a:bodyPr>
            <a:normAutofit/>
          </a:bodyPr>
          <a:lstStyle/>
          <a:p>
            <a:r>
              <a:rPr lang="en-US" dirty="0" smtClean="0"/>
              <a:t>Historical </a:t>
            </a:r>
            <a:r>
              <a:rPr lang="en-US" dirty="0"/>
              <a:t>ecological </a:t>
            </a:r>
            <a:r>
              <a:rPr lang="en-US" dirty="0" smtClean="0"/>
              <a:t>data</a:t>
            </a:r>
          </a:p>
          <a:p>
            <a:pPr lvl="1">
              <a:spcBef>
                <a:spcPts val="600"/>
              </a:spcBef>
            </a:pPr>
            <a:r>
              <a:rPr lang="en-US" dirty="0" smtClean="0"/>
              <a:t>Cascade </a:t>
            </a:r>
            <a:r>
              <a:rPr lang="en-US" dirty="0"/>
              <a:t>Range Forest </a:t>
            </a:r>
            <a:r>
              <a:rPr lang="en-US" dirty="0" smtClean="0"/>
              <a:t>Reserve Inventory, 1903</a:t>
            </a:r>
            <a:endParaRPr lang="en-US" dirty="0"/>
          </a:p>
          <a:p>
            <a:pPr lvl="2"/>
            <a:endParaRPr lang="en-US" dirty="0" smtClean="0"/>
          </a:p>
          <a:p>
            <a:pPr marL="914416" lvl="2" indent="0">
              <a:buNone/>
            </a:pPr>
            <a:endParaRPr lang="en-US" dirty="0"/>
          </a:p>
        </p:txBody>
      </p:sp>
      <p:sp>
        <p:nvSpPr>
          <p:cNvPr id="15" name="TextBox 14"/>
          <p:cNvSpPr txBox="1"/>
          <p:nvPr/>
        </p:nvSpPr>
        <p:spPr>
          <a:xfrm>
            <a:off x="1272540" y="6455656"/>
            <a:ext cx="3086100" cy="307777"/>
          </a:xfrm>
          <a:prstGeom prst="rect">
            <a:avLst/>
          </a:prstGeom>
          <a:noFill/>
        </p:spPr>
        <p:txBody>
          <a:bodyPr wrap="square" rtlCol="0">
            <a:spAutoFit/>
          </a:bodyPr>
          <a:lstStyle/>
          <a:p>
            <a:r>
              <a:rPr lang="en-US" sz="1400" u="sng" dirty="0" smtClean="0"/>
              <a:t>Image credit</a:t>
            </a:r>
            <a:r>
              <a:rPr lang="en-US" sz="1400" dirty="0" smtClean="0"/>
              <a:t>: R. McLain</a:t>
            </a:r>
            <a:endParaRPr lang="en-US" sz="1400" dirty="0"/>
          </a:p>
        </p:txBody>
      </p:sp>
    </p:spTree>
    <p:extLst>
      <p:ext uri="{BB962C8B-B14F-4D97-AF65-F5344CB8AC3E}">
        <p14:creationId xmlns:p14="http://schemas.microsoft.com/office/powerpoint/2010/main" val="1081847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452718"/>
            <a:ext cx="7055380" cy="1274793"/>
          </a:xfrm>
        </p:spPr>
        <p:txBody>
          <a:bodyPr/>
          <a:lstStyle/>
          <a:p>
            <a:r>
              <a:rPr lang="en-US" sz="3200" dirty="0" smtClean="0"/>
              <a:t>Cross-walk instrument:</a:t>
            </a:r>
            <a:br>
              <a:rPr lang="en-US" sz="3200" dirty="0" smtClean="0"/>
            </a:br>
            <a:r>
              <a:rPr lang="en-US" sz="3200" dirty="0"/>
              <a:t>Forest Structure </a:t>
            </a:r>
            <a:r>
              <a:rPr lang="en-US" sz="3200" dirty="0" smtClean="0"/>
              <a:t>templates</a:t>
            </a:r>
            <a:r>
              <a:rPr lang="en-US" dirty="0"/>
              <a:t/>
            </a:r>
            <a:br>
              <a:rPr lang="en-US" dirty="0"/>
            </a:br>
            <a:endParaRPr lang="en-US" dirty="0"/>
          </a:p>
        </p:txBody>
      </p:sp>
      <p:sp>
        <p:nvSpPr>
          <p:cNvPr id="3" name="Text Placeholder 2"/>
          <p:cNvSpPr>
            <a:spLocks noGrp="1"/>
          </p:cNvSpPr>
          <p:nvPr>
            <p:ph type="body" idx="1"/>
          </p:nvPr>
        </p:nvSpPr>
        <p:spPr>
          <a:xfrm>
            <a:off x="553959" y="2658847"/>
            <a:ext cx="3757265" cy="870826"/>
          </a:xfrm>
        </p:spPr>
        <p:txBody>
          <a:bodyPr/>
          <a:lstStyle/>
          <a:p>
            <a:pPr>
              <a:spcBef>
                <a:spcPts val="0"/>
              </a:spcBef>
            </a:pPr>
            <a:r>
              <a:rPr lang="en-US" sz="2200" dirty="0" smtClean="0"/>
              <a:t>Ponderosa Pine</a:t>
            </a:r>
            <a:endParaRPr lang="en-US" sz="2200" dirty="0"/>
          </a:p>
          <a:p>
            <a:pPr>
              <a:spcBef>
                <a:spcPts val="0"/>
              </a:spcBef>
            </a:pPr>
            <a:r>
              <a:rPr lang="en-US" sz="2200" dirty="0"/>
              <a:t>Old Forest, Single </a:t>
            </a:r>
            <a:r>
              <a:rPr lang="en-US" sz="2200" dirty="0" smtClean="0"/>
              <a:t>Strata</a:t>
            </a:r>
            <a:endParaRPr lang="en-US" sz="2200" dirty="0"/>
          </a:p>
        </p:txBody>
      </p:sp>
      <p:sp>
        <p:nvSpPr>
          <p:cNvPr id="4" name="Content Placeholder 3"/>
          <p:cNvSpPr>
            <a:spLocks noGrp="1"/>
          </p:cNvSpPr>
          <p:nvPr>
            <p:ph sz="half" idx="2"/>
          </p:nvPr>
        </p:nvSpPr>
        <p:spPr>
          <a:xfrm>
            <a:off x="553959" y="1566674"/>
            <a:ext cx="7157026" cy="1220209"/>
          </a:xfrm>
        </p:spPr>
        <p:txBody>
          <a:bodyPr>
            <a:normAutofit fontScale="92500" lnSpcReduction="10000"/>
          </a:bodyPr>
          <a:lstStyle/>
          <a:p>
            <a:pPr>
              <a:spcBef>
                <a:spcPts val="600"/>
              </a:spcBef>
            </a:pPr>
            <a:r>
              <a:rPr lang="en-US" dirty="0" smtClean="0"/>
              <a:t>Source: Visual Nature Studio (VNS) imagery</a:t>
            </a:r>
          </a:p>
          <a:p>
            <a:pPr>
              <a:spcBef>
                <a:spcPts val="600"/>
              </a:spcBef>
            </a:pPr>
            <a:r>
              <a:rPr lang="en-US" dirty="0" smtClean="0"/>
              <a:t>Stand attributes: </a:t>
            </a:r>
          </a:p>
          <a:p>
            <a:pPr lvl="1">
              <a:spcBef>
                <a:spcPts val="600"/>
              </a:spcBef>
            </a:pPr>
            <a:r>
              <a:rPr lang="en-US" dirty="0" smtClean="0"/>
              <a:t>Forest type</a:t>
            </a:r>
          </a:p>
          <a:p>
            <a:pPr lvl="1">
              <a:spcBef>
                <a:spcPts val="600"/>
              </a:spcBef>
            </a:pPr>
            <a:r>
              <a:rPr lang="en-US" dirty="0" smtClean="0"/>
              <a:t>Successional Stage</a:t>
            </a:r>
            <a:endParaRPr lang="en-US" dirty="0"/>
          </a:p>
        </p:txBody>
      </p:sp>
      <p:sp>
        <p:nvSpPr>
          <p:cNvPr id="9" name="Text Placeholder 8"/>
          <p:cNvSpPr>
            <a:spLocks noGrp="1"/>
          </p:cNvSpPr>
          <p:nvPr>
            <p:ph type="body" sz="quarter" idx="3"/>
          </p:nvPr>
        </p:nvSpPr>
        <p:spPr>
          <a:xfrm>
            <a:off x="4871012" y="2975402"/>
            <a:ext cx="3960328" cy="576262"/>
          </a:xfrm>
        </p:spPr>
        <p:txBody>
          <a:bodyPr/>
          <a:lstStyle/>
          <a:p>
            <a:pPr>
              <a:spcBef>
                <a:spcPts val="0"/>
              </a:spcBef>
            </a:pPr>
            <a:r>
              <a:rPr lang="en-US" sz="2200" dirty="0" smtClean="0"/>
              <a:t>Mixed Conifer</a:t>
            </a:r>
            <a:endParaRPr lang="en-US" sz="2200" dirty="0"/>
          </a:p>
          <a:p>
            <a:pPr>
              <a:spcBef>
                <a:spcPts val="0"/>
              </a:spcBef>
            </a:pPr>
            <a:r>
              <a:rPr lang="en-US" sz="2200" dirty="0"/>
              <a:t>Old Forest, Single Strata</a:t>
            </a:r>
          </a:p>
        </p:txBody>
      </p:sp>
      <p:pic>
        <p:nvPicPr>
          <p:cNvPr id="10" name="Picture 9"/>
          <p:cNvPicPr/>
          <p:nvPr/>
        </p:nvPicPr>
        <p:blipFill rotWithShape="1">
          <a:blip r:embed="rId3">
            <a:extLst>
              <a:ext uri="{28A0092B-C50C-407E-A947-70E740481C1C}">
                <a14:useLocalDpi xmlns:a14="http://schemas.microsoft.com/office/drawing/2010/main" val="0"/>
              </a:ext>
            </a:extLst>
          </a:blip>
          <a:srcRect l="19873" r="14901"/>
          <a:stretch/>
        </p:blipFill>
        <p:spPr>
          <a:xfrm>
            <a:off x="4817673" y="3504630"/>
            <a:ext cx="4054624" cy="2734230"/>
          </a:xfrm>
          <a:prstGeom prst="rect">
            <a:avLst/>
          </a:prstGeom>
        </p:spPr>
      </p:pic>
      <p:pic>
        <p:nvPicPr>
          <p:cNvPr id="11" name="Picture 10"/>
          <p:cNvPicPr/>
          <p:nvPr/>
        </p:nvPicPr>
        <p:blipFill rotWithShape="1">
          <a:blip r:embed="rId4">
            <a:extLst>
              <a:ext uri="{28A0092B-C50C-407E-A947-70E740481C1C}">
                <a14:useLocalDpi xmlns:a14="http://schemas.microsoft.com/office/drawing/2010/main" val="0"/>
              </a:ext>
            </a:extLst>
          </a:blip>
          <a:srcRect l="3182" t="497" r="25807" b="-497"/>
          <a:stretch/>
        </p:blipFill>
        <p:spPr>
          <a:xfrm>
            <a:off x="484710" y="3504630"/>
            <a:ext cx="4220649" cy="2745105"/>
          </a:xfrm>
          <a:prstGeom prst="rect">
            <a:avLst/>
          </a:prstGeom>
        </p:spPr>
      </p:pic>
    </p:spTree>
    <p:extLst>
      <p:ext uri="{BB962C8B-B14F-4D97-AF65-F5344CB8AC3E}">
        <p14:creationId xmlns:p14="http://schemas.microsoft.com/office/powerpoint/2010/main" val="29371716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452718"/>
            <a:ext cx="7376400" cy="1400530"/>
          </a:xfrm>
        </p:spPr>
        <p:txBody>
          <a:bodyPr/>
          <a:lstStyle/>
          <a:p>
            <a:r>
              <a:rPr lang="en-US" sz="3200" dirty="0"/>
              <a:t>Cross-walk instrument</a:t>
            </a:r>
            <a:r>
              <a:rPr lang="en-US" sz="3200" dirty="0" smtClean="0"/>
              <a:t>: </a:t>
            </a:r>
            <a:br>
              <a:rPr lang="en-US" sz="3200" dirty="0" smtClean="0"/>
            </a:br>
            <a:r>
              <a:rPr lang="en-US" sz="3200" dirty="0" smtClean="0"/>
              <a:t>Historical photographs</a:t>
            </a:r>
            <a:r>
              <a:rPr lang="en-US" sz="2400" dirty="0"/>
              <a:t/>
            </a:r>
            <a:br>
              <a:rPr lang="en-US" sz="2400" dirty="0"/>
            </a:br>
            <a:endParaRPr lang="en-US" sz="2400" dirty="0"/>
          </a:p>
        </p:txBody>
      </p:sp>
      <p:sp>
        <p:nvSpPr>
          <p:cNvPr id="3" name="Text Placeholder 2"/>
          <p:cNvSpPr>
            <a:spLocks noGrp="1"/>
          </p:cNvSpPr>
          <p:nvPr>
            <p:ph type="body" idx="1"/>
          </p:nvPr>
        </p:nvSpPr>
        <p:spPr>
          <a:xfrm>
            <a:off x="421199" y="2374810"/>
            <a:ext cx="3298113" cy="519193"/>
          </a:xfrm>
        </p:spPr>
        <p:txBody>
          <a:bodyPr/>
          <a:lstStyle/>
          <a:p>
            <a:r>
              <a:rPr lang="en-US" dirty="0" smtClean="0"/>
              <a:t>Low UC %</a:t>
            </a:r>
            <a:endParaRPr lang="en-US" dirty="0"/>
          </a:p>
        </p:txBody>
      </p:sp>
      <p:sp>
        <p:nvSpPr>
          <p:cNvPr id="4" name="Content Placeholder 3"/>
          <p:cNvSpPr>
            <a:spLocks noGrp="1"/>
          </p:cNvSpPr>
          <p:nvPr>
            <p:ph sz="half" idx="2"/>
          </p:nvPr>
        </p:nvSpPr>
        <p:spPr>
          <a:xfrm>
            <a:off x="3009467" y="5848081"/>
            <a:ext cx="2580349" cy="647108"/>
          </a:xfrm>
        </p:spPr>
        <p:txBody>
          <a:bodyPr>
            <a:normAutofit/>
          </a:bodyPr>
          <a:lstStyle/>
          <a:p>
            <a:pPr marL="0" indent="0">
              <a:buNone/>
            </a:pPr>
            <a:r>
              <a:rPr lang="en-US" sz="1600" dirty="0" err="1"/>
              <a:t>Metolius</a:t>
            </a:r>
            <a:r>
              <a:rPr lang="en-US" sz="1600" dirty="0"/>
              <a:t> Unit, T. 10 S., R. 10 E. </a:t>
            </a:r>
            <a:r>
              <a:rPr lang="en-US" sz="1600" dirty="0" smtClean="0"/>
              <a:t>, 1939.</a:t>
            </a:r>
            <a:endParaRPr lang="en-US" sz="1600" dirty="0"/>
          </a:p>
        </p:txBody>
      </p:sp>
      <p:sp>
        <p:nvSpPr>
          <p:cNvPr id="5" name="Text Placeholder 4"/>
          <p:cNvSpPr>
            <a:spLocks noGrp="1"/>
          </p:cNvSpPr>
          <p:nvPr>
            <p:ph type="body" sz="quarter" idx="3"/>
          </p:nvPr>
        </p:nvSpPr>
        <p:spPr>
          <a:xfrm>
            <a:off x="2963747" y="2305451"/>
            <a:ext cx="3298113" cy="576262"/>
          </a:xfrm>
        </p:spPr>
        <p:txBody>
          <a:bodyPr/>
          <a:lstStyle/>
          <a:p>
            <a:r>
              <a:rPr lang="en-US" dirty="0" smtClean="0"/>
              <a:t>Moderate </a:t>
            </a:r>
            <a:r>
              <a:rPr lang="en-US" dirty="0"/>
              <a:t>UC </a:t>
            </a:r>
            <a:r>
              <a:rPr lang="en-US" dirty="0" smtClean="0"/>
              <a:t>%</a:t>
            </a:r>
            <a:endParaRPr lang="en-US" dirty="0"/>
          </a:p>
        </p:txBody>
      </p:sp>
      <p:sp>
        <p:nvSpPr>
          <p:cNvPr id="6" name="Content Placeholder 5"/>
          <p:cNvSpPr>
            <a:spLocks noGrp="1"/>
          </p:cNvSpPr>
          <p:nvPr>
            <p:ph sz="quarter" idx="4"/>
          </p:nvPr>
        </p:nvSpPr>
        <p:spPr>
          <a:xfrm>
            <a:off x="396473" y="5887247"/>
            <a:ext cx="2744295" cy="507817"/>
          </a:xfrm>
        </p:spPr>
        <p:txBody>
          <a:bodyPr>
            <a:noAutofit/>
          </a:bodyPr>
          <a:lstStyle/>
          <a:p>
            <a:pPr marL="0" indent="0">
              <a:buNone/>
            </a:pPr>
            <a:r>
              <a:rPr lang="en-US" sz="1600" dirty="0"/>
              <a:t>Jefferson Creek, T. 11 S., R. 9 E. June, 1939</a:t>
            </a:r>
          </a:p>
        </p:txBody>
      </p:sp>
      <p:pic>
        <p:nvPicPr>
          <p:cNvPr id="8" name="Picture 7"/>
          <p:cNvPicPr/>
          <p:nvPr/>
        </p:nvPicPr>
        <p:blipFill rotWithShape="1">
          <a:blip r:embed="rId3" cstate="print">
            <a:extLst>
              <a:ext uri="{28A0092B-C50C-407E-A947-70E740481C1C}">
                <a14:useLocalDpi xmlns:a14="http://schemas.microsoft.com/office/drawing/2010/main" val="0"/>
              </a:ext>
            </a:extLst>
          </a:blip>
          <a:srcRect l="6337" t="14446" r="14370" b="12230"/>
          <a:stretch/>
        </p:blipFill>
        <p:spPr bwMode="auto">
          <a:xfrm rot="5400000">
            <a:off x="6339450" y="2698366"/>
            <a:ext cx="2495742" cy="2809675"/>
          </a:xfrm>
          <a:prstGeom prst="rect">
            <a:avLst/>
          </a:prstGeom>
          <a:ln>
            <a:noFill/>
          </a:ln>
          <a:extLst>
            <a:ext uri="{53640926-AAD7-44D8-BBD7-CCE9431645EC}">
              <a14:shadowObscured xmlns:a14="http://schemas.microsoft.com/office/drawing/2010/main"/>
            </a:ext>
          </a:extLst>
        </p:spPr>
      </p:pic>
      <p:pic>
        <p:nvPicPr>
          <p:cNvPr id="9" name="Picture 8"/>
          <p:cNvPicPr/>
          <p:nvPr/>
        </p:nvPicPr>
        <p:blipFill rotWithShape="1">
          <a:blip r:embed="rId4" cstate="print">
            <a:extLst>
              <a:ext uri="{28A0092B-C50C-407E-A947-70E740481C1C}">
                <a14:useLocalDpi xmlns:a14="http://schemas.microsoft.com/office/drawing/2010/main" val="0"/>
              </a:ext>
            </a:extLst>
          </a:blip>
          <a:srcRect l="5403" t="11942" r="12393" b="14284"/>
          <a:stretch/>
        </p:blipFill>
        <p:spPr bwMode="auto">
          <a:xfrm>
            <a:off x="516188" y="2880993"/>
            <a:ext cx="2441650" cy="3025072"/>
          </a:xfrm>
          <a:prstGeom prst="rect">
            <a:avLst/>
          </a:prstGeom>
          <a:ln>
            <a:noFill/>
          </a:ln>
          <a:extLst>
            <a:ext uri="{53640926-AAD7-44D8-BBD7-CCE9431645EC}">
              <a14:shadowObscured xmlns:a14="http://schemas.microsoft.com/office/drawing/2010/main"/>
            </a:ext>
          </a:extLst>
        </p:spPr>
      </p:pic>
      <p:pic>
        <p:nvPicPr>
          <p:cNvPr id="10" name="Picture 9"/>
          <p:cNvPicPr/>
          <p:nvPr/>
        </p:nvPicPr>
        <p:blipFill rotWithShape="1">
          <a:blip r:embed="rId5" cstate="print">
            <a:extLst>
              <a:ext uri="{28A0092B-C50C-407E-A947-70E740481C1C}">
                <a14:useLocalDpi xmlns:a14="http://schemas.microsoft.com/office/drawing/2010/main" val="0"/>
              </a:ext>
            </a:extLst>
          </a:blip>
          <a:srcRect l="6573" t="10774" r="9811" b="16420"/>
          <a:stretch/>
        </p:blipFill>
        <p:spPr bwMode="auto">
          <a:xfrm>
            <a:off x="3110285" y="2866089"/>
            <a:ext cx="2884762" cy="3058458"/>
          </a:xfrm>
          <a:prstGeom prst="rect">
            <a:avLst/>
          </a:prstGeom>
          <a:ln>
            <a:noFill/>
          </a:ln>
          <a:extLst>
            <a:ext uri="{53640926-AAD7-44D8-BBD7-CCE9431645EC}">
              <a14:shadowObscured xmlns:a14="http://schemas.microsoft.com/office/drawing/2010/main"/>
            </a:ext>
          </a:extLst>
        </p:spPr>
      </p:pic>
      <p:sp>
        <p:nvSpPr>
          <p:cNvPr id="11" name="Content Placeholder 3"/>
          <p:cNvSpPr txBox="1">
            <a:spLocks/>
          </p:cNvSpPr>
          <p:nvPr/>
        </p:nvSpPr>
        <p:spPr>
          <a:xfrm>
            <a:off x="6170552" y="5897251"/>
            <a:ext cx="2580349" cy="647108"/>
          </a:xfrm>
          <a:prstGeom prst="rect">
            <a:avLst/>
          </a:prstGeom>
        </p:spPr>
        <p:txBody>
          <a:bodyPr vert="horz" lIns="91440" tIns="45720" rIns="91440" bIns="45720" rtlCol="0">
            <a:normAutofit/>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9pPr>
          </a:lstStyle>
          <a:p>
            <a:pPr marL="0" indent="0">
              <a:buNone/>
            </a:pPr>
            <a:r>
              <a:rPr lang="en-US" sz="1600" dirty="0"/>
              <a:t>T. 10 S., R. 10 W., Sec. </a:t>
            </a:r>
            <a:r>
              <a:rPr lang="en-US" sz="1600" dirty="0" smtClean="0"/>
              <a:t>23, 1956.</a:t>
            </a:r>
            <a:endParaRPr lang="en-US" sz="1600" dirty="0"/>
          </a:p>
        </p:txBody>
      </p:sp>
      <p:sp>
        <p:nvSpPr>
          <p:cNvPr id="12" name="Content Placeholder 3"/>
          <p:cNvSpPr txBox="1">
            <a:spLocks/>
          </p:cNvSpPr>
          <p:nvPr/>
        </p:nvSpPr>
        <p:spPr>
          <a:xfrm>
            <a:off x="444775" y="1662210"/>
            <a:ext cx="6256232" cy="808035"/>
          </a:xfrm>
          <a:prstGeom prst="rect">
            <a:avLst/>
          </a:prstGeom>
        </p:spPr>
        <p:txBody>
          <a:bodyPr vert="horz" lIns="91440" tIns="45720" rIns="91440" bIns="45720" rtlCol="0">
            <a:normAutofit/>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9pPr>
          </a:lstStyle>
          <a:p>
            <a:pPr>
              <a:spcBef>
                <a:spcPts val="600"/>
              </a:spcBef>
            </a:pPr>
            <a:r>
              <a:rPr lang="en-US" dirty="0" smtClean="0"/>
              <a:t>Source: Field reports, </a:t>
            </a:r>
            <a:r>
              <a:rPr lang="en-US" dirty="0"/>
              <a:t>H. Weaver, 1939-1956</a:t>
            </a:r>
            <a:endParaRPr lang="en-US" dirty="0" smtClean="0"/>
          </a:p>
          <a:p>
            <a:pPr>
              <a:spcBef>
                <a:spcPts val="600"/>
              </a:spcBef>
            </a:pPr>
            <a:r>
              <a:rPr lang="en-US" dirty="0" smtClean="0"/>
              <a:t>Focal factor: Understory cover (UC)</a:t>
            </a:r>
          </a:p>
        </p:txBody>
      </p:sp>
      <p:sp>
        <p:nvSpPr>
          <p:cNvPr id="13" name="Text Placeholder 4"/>
          <p:cNvSpPr txBox="1">
            <a:spLocks/>
          </p:cNvSpPr>
          <p:nvPr/>
        </p:nvSpPr>
        <p:spPr>
          <a:xfrm>
            <a:off x="6092903" y="2322492"/>
            <a:ext cx="2573427" cy="576262"/>
          </a:xfrm>
          <a:prstGeom prst="rect">
            <a:avLst/>
          </a:prstGeom>
        </p:spPr>
        <p:txBody>
          <a:bodyPr vert="horz" lIns="91440" tIns="45720" rIns="91440" bIns="45720" rtlCol="0" anchor="b">
            <a:noAutofit/>
          </a:bodyPr>
          <a:lstStyle>
            <a:lvl1pPr marL="0" indent="0" algn="l" defTabSz="457207" rtl="0" eaLnBrk="1" latinLnBrk="0" hangingPunct="1">
              <a:spcBef>
                <a:spcPts val="1000"/>
              </a:spcBef>
              <a:spcAft>
                <a:spcPts val="0"/>
              </a:spcAft>
              <a:buClr>
                <a:schemeClr val="bg2">
                  <a:lumMod val="40000"/>
                  <a:lumOff val="60000"/>
                </a:schemeClr>
              </a:buClr>
              <a:buSzPct val="80000"/>
              <a:buFont typeface="Wingdings 3" charset="2"/>
              <a:buNone/>
              <a:defRPr sz="2400" b="0" i="0" kern="1200">
                <a:solidFill>
                  <a:schemeClr val="bg2">
                    <a:lumMod val="40000"/>
                    <a:lumOff val="60000"/>
                  </a:schemeClr>
                </a:solidFill>
                <a:latin typeface="+mj-lt"/>
                <a:ea typeface="+mj-ea"/>
                <a:cs typeface="+mj-cs"/>
              </a:defRPr>
            </a:lvl1pPr>
            <a:lvl2pPr marL="457200" indent="0" algn="l" defTabSz="457207" rtl="0" eaLnBrk="1" latinLnBrk="0" hangingPunct="1">
              <a:spcBef>
                <a:spcPts val="1000"/>
              </a:spcBef>
              <a:spcAft>
                <a:spcPts val="0"/>
              </a:spcAft>
              <a:buClr>
                <a:schemeClr val="bg2">
                  <a:lumMod val="40000"/>
                  <a:lumOff val="60000"/>
                </a:schemeClr>
              </a:buClr>
              <a:buSzPct val="80000"/>
              <a:buFont typeface="Wingdings 3" charset="2"/>
              <a:buNone/>
              <a:defRPr sz="2000" b="1" i="0" kern="1200">
                <a:solidFill>
                  <a:schemeClr val="tx1"/>
                </a:solidFill>
                <a:latin typeface="+mj-lt"/>
                <a:ea typeface="+mj-ea"/>
                <a:cs typeface="+mj-cs"/>
              </a:defRPr>
            </a:lvl2pPr>
            <a:lvl3pPr marL="914400" indent="0" algn="l" defTabSz="457207" rtl="0" eaLnBrk="1" latinLnBrk="0" hangingPunct="1">
              <a:spcBef>
                <a:spcPts val="1000"/>
              </a:spcBef>
              <a:spcAft>
                <a:spcPts val="0"/>
              </a:spcAft>
              <a:buClr>
                <a:schemeClr val="bg2">
                  <a:lumMod val="40000"/>
                  <a:lumOff val="60000"/>
                </a:schemeClr>
              </a:buClr>
              <a:buSzPct val="80000"/>
              <a:buFont typeface="Wingdings 3" charset="2"/>
              <a:buNone/>
              <a:defRPr sz="1800" b="1" i="0" kern="1200">
                <a:solidFill>
                  <a:schemeClr val="tx1"/>
                </a:solidFill>
                <a:latin typeface="+mj-lt"/>
                <a:ea typeface="+mj-ea"/>
                <a:cs typeface="+mj-cs"/>
              </a:defRPr>
            </a:lvl3pPr>
            <a:lvl4pPr marL="1371600" indent="0" algn="l" defTabSz="457207"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4pPr>
            <a:lvl5pPr marL="1828800" indent="0" algn="l" defTabSz="457207"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5pPr>
            <a:lvl6pPr marL="2286000" indent="0" algn="l" defTabSz="457207"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6pPr>
            <a:lvl7pPr marL="2743200" indent="0" algn="l" defTabSz="457207"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7pPr>
            <a:lvl8pPr marL="3200400" indent="0" algn="l" defTabSz="457207"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8pPr>
            <a:lvl9pPr marL="3657600" indent="0" algn="l" defTabSz="457207"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9pPr>
          </a:lstStyle>
          <a:p>
            <a:r>
              <a:rPr lang="en-US" dirty="0" smtClean="0"/>
              <a:t>High </a:t>
            </a:r>
            <a:r>
              <a:rPr lang="en-US" dirty="0"/>
              <a:t>UC </a:t>
            </a:r>
            <a:r>
              <a:rPr lang="en-US" dirty="0" smtClean="0"/>
              <a:t>%</a:t>
            </a:r>
            <a:endParaRPr lang="en-US" dirty="0"/>
          </a:p>
        </p:txBody>
      </p:sp>
      <p:sp>
        <p:nvSpPr>
          <p:cNvPr id="14" name="TextBox 13"/>
          <p:cNvSpPr txBox="1"/>
          <p:nvPr/>
        </p:nvSpPr>
        <p:spPr>
          <a:xfrm>
            <a:off x="371239" y="6486849"/>
            <a:ext cx="5980181" cy="369332"/>
          </a:xfrm>
          <a:prstGeom prst="rect">
            <a:avLst/>
          </a:prstGeom>
          <a:noFill/>
        </p:spPr>
        <p:txBody>
          <a:bodyPr wrap="square" rtlCol="0">
            <a:spAutoFit/>
          </a:bodyPr>
          <a:lstStyle/>
          <a:p>
            <a:r>
              <a:rPr lang="en-US" u="sng" dirty="0" smtClean="0"/>
              <a:t>Image credit</a:t>
            </a:r>
            <a:r>
              <a:rPr lang="en-US" dirty="0" smtClean="0"/>
              <a:t>: Forest History Society</a:t>
            </a:r>
            <a:endParaRPr lang="en-US" dirty="0"/>
          </a:p>
        </p:txBody>
      </p:sp>
    </p:spTree>
    <p:extLst>
      <p:ext uri="{BB962C8B-B14F-4D97-AF65-F5344CB8AC3E}">
        <p14:creationId xmlns:p14="http://schemas.microsoft.com/office/powerpoint/2010/main" val="23533862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09" y="452718"/>
            <a:ext cx="7785833" cy="1400530"/>
          </a:xfrm>
        </p:spPr>
        <p:txBody>
          <a:bodyPr/>
          <a:lstStyle/>
          <a:p>
            <a:r>
              <a:rPr lang="en-US" sz="3600" dirty="0"/>
              <a:t>Adapted methods for community-engaged data</a:t>
            </a:r>
          </a:p>
        </p:txBody>
      </p:sp>
      <p:graphicFrame>
        <p:nvGraphicFramePr>
          <p:cNvPr id="7" name="Content Placeholder 6"/>
          <p:cNvGraphicFramePr>
            <a:graphicFrameLocks noGrp="1"/>
          </p:cNvGraphicFramePr>
          <p:nvPr>
            <p:ph sz="half" idx="2"/>
            <p:extLst>
              <p:ext uri="{D42A27DB-BD31-4B8C-83A1-F6EECF244321}">
                <p14:modId xmlns:p14="http://schemas.microsoft.com/office/powerpoint/2010/main" val="429798050"/>
              </p:ext>
            </p:extLst>
          </p:nvPr>
        </p:nvGraphicFramePr>
        <p:xfrm>
          <a:off x="599010" y="1600084"/>
          <a:ext cx="8167969" cy="5018488"/>
        </p:xfrm>
        <a:graphic>
          <a:graphicData uri="http://schemas.openxmlformats.org/drawingml/2006/table">
            <a:tbl>
              <a:tblPr firstRow="1" bandRow="1">
                <a:tableStyleId>{5C22544A-7EE6-4342-B048-85BDC9FD1C3A}</a:tableStyleId>
              </a:tblPr>
              <a:tblGrid>
                <a:gridCol w="1849057"/>
                <a:gridCol w="3051156"/>
                <a:gridCol w="3267756"/>
              </a:tblGrid>
              <a:tr h="446488">
                <a:tc>
                  <a:txBody>
                    <a:bodyPr/>
                    <a:lstStyle/>
                    <a:p>
                      <a:r>
                        <a:rPr lang="en-US" dirty="0" smtClean="0"/>
                        <a:t>Factors</a:t>
                      </a:r>
                      <a:endParaRPr lang="en-US" dirty="0"/>
                    </a:p>
                  </a:txBody>
                  <a:tcPr/>
                </a:tc>
                <a:tc>
                  <a:txBody>
                    <a:bodyPr/>
                    <a:lstStyle/>
                    <a:p>
                      <a:pPr marL="0" marR="0" lvl="0" indent="0" algn="l" defTabSz="457207" rtl="0" eaLnBrk="1" fontAlgn="auto" latinLnBrk="0" hangingPunct="1">
                        <a:lnSpc>
                          <a:spcPct val="100000"/>
                        </a:lnSpc>
                        <a:spcBef>
                          <a:spcPts val="0"/>
                        </a:spcBef>
                        <a:spcAft>
                          <a:spcPts val="0"/>
                        </a:spcAft>
                        <a:buClrTx/>
                        <a:buSzTx/>
                        <a:buFontTx/>
                        <a:buNone/>
                        <a:tabLst/>
                        <a:defRPr/>
                      </a:pPr>
                      <a:r>
                        <a:rPr lang="en-US" sz="2000" dirty="0" smtClean="0"/>
                        <a:t>Initial methodology</a:t>
                      </a:r>
                    </a:p>
                  </a:txBody>
                  <a:tcPr/>
                </a:tc>
                <a:tc>
                  <a:txBody>
                    <a:bodyPr/>
                    <a:lstStyle/>
                    <a:p>
                      <a:pPr marL="0" marR="0" lvl="0" indent="0" algn="l" defTabSz="457207" rtl="0" eaLnBrk="1" fontAlgn="auto" latinLnBrk="0" hangingPunct="1">
                        <a:lnSpc>
                          <a:spcPct val="100000"/>
                        </a:lnSpc>
                        <a:spcBef>
                          <a:spcPts val="0"/>
                        </a:spcBef>
                        <a:spcAft>
                          <a:spcPts val="0"/>
                        </a:spcAft>
                        <a:buClrTx/>
                        <a:buSzTx/>
                        <a:buFontTx/>
                        <a:buNone/>
                        <a:tabLst/>
                        <a:defRPr/>
                      </a:pPr>
                      <a:r>
                        <a:rPr lang="en-US" sz="2000" dirty="0" smtClean="0"/>
                        <a:t>Adapted methodology</a:t>
                      </a:r>
                    </a:p>
                  </a:txBody>
                  <a:tcPr/>
                </a:tc>
              </a:tr>
              <a:tr h="774510">
                <a:tc>
                  <a:txBody>
                    <a:bodyPr/>
                    <a:lstStyle/>
                    <a:p>
                      <a:r>
                        <a:rPr lang="en-US" dirty="0" smtClean="0"/>
                        <a:t>Interview protocol</a:t>
                      </a:r>
                      <a:endParaRPr lang="en-US" dirty="0"/>
                    </a:p>
                  </a:txBody>
                  <a:tcPr/>
                </a:tc>
                <a:tc>
                  <a:txBody>
                    <a:bodyPr/>
                    <a:lstStyle/>
                    <a:p>
                      <a:pPr marL="0" lvl="1"/>
                      <a:r>
                        <a:rPr lang="en-US" dirty="0" smtClean="0"/>
                        <a:t>Semi-structured structure, yet fairly linear and western scientific</a:t>
                      </a:r>
                    </a:p>
                    <a:p>
                      <a:pPr marL="0" lvl="1"/>
                      <a:r>
                        <a:rPr lang="en-US" i="1" dirty="0" smtClean="0"/>
                        <a:t>“What…?”; “When…?”  “How…?”; “Why?”</a:t>
                      </a:r>
                    </a:p>
                  </a:txBody>
                  <a:tcPr/>
                </a:tc>
                <a:tc>
                  <a:txBody>
                    <a:bodyPr/>
                    <a:lstStyle/>
                    <a:p>
                      <a:pPr marL="0" lvl="1"/>
                      <a:r>
                        <a:rPr lang="en-US" dirty="0" smtClean="0"/>
                        <a:t>Story-telling structure</a:t>
                      </a:r>
                    </a:p>
                    <a:p>
                      <a:pPr marL="0" lvl="1"/>
                      <a:r>
                        <a:rPr lang="en-US" i="1" dirty="0" smtClean="0"/>
                        <a:t>“Tell us about…”;</a:t>
                      </a:r>
                    </a:p>
                    <a:p>
                      <a:endParaRPr lang="en-US" dirty="0"/>
                    </a:p>
                  </a:txBody>
                  <a:tcPr/>
                </a:tc>
              </a:tr>
              <a:tr h="574708">
                <a:tc>
                  <a:txBody>
                    <a:bodyPr/>
                    <a:lstStyle/>
                    <a:p>
                      <a:r>
                        <a:rPr lang="en-US" dirty="0" smtClean="0"/>
                        <a:t>Interview management</a:t>
                      </a:r>
                      <a:endParaRPr lang="en-US" dirty="0"/>
                    </a:p>
                  </a:txBody>
                  <a:tcPr/>
                </a:tc>
                <a:tc>
                  <a:txBody>
                    <a:bodyPr/>
                    <a:lstStyle/>
                    <a:p>
                      <a:pPr marL="0" marR="0" lvl="0" indent="0" algn="l" defTabSz="457207" rtl="0" eaLnBrk="1" fontAlgn="auto" latinLnBrk="0" hangingPunct="1">
                        <a:lnSpc>
                          <a:spcPct val="100000"/>
                        </a:lnSpc>
                        <a:spcBef>
                          <a:spcPts val="0"/>
                        </a:spcBef>
                        <a:spcAft>
                          <a:spcPts val="0"/>
                        </a:spcAft>
                        <a:buClrTx/>
                        <a:buSzTx/>
                        <a:buFontTx/>
                        <a:buNone/>
                        <a:tabLst/>
                        <a:defRPr/>
                      </a:pPr>
                      <a:r>
                        <a:rPr lang="en-US" dirty="0" smtClean="0"/>
                        <a:t>Interviewer-led</a:t>
                      </a:r>
                    </a:p>
                  </a:txBody>
                  <a:tcPr/>
                </a:tc>
                <a:tc>
                  <a:txBody>
                    <a:bodyPr/>
                    <a:lstStyle/>
                    <a:p>
                      <a:pPr marL="0" marR="0" lvl="0" indent="0" algn="l" defTabSz="457207" rtl="0" eaLnBrk="1" fontAlgn="auto" latinLnBrk="0" hangingPunct="1">
                        <a:lnSpc>
                          <a:spcPct val="100000"/>
                        </a:lnSpc>
                        <a:spcBef>
                          <a:spcPts val="0"/>
                        </a:spcBef>
                        <a:spcAft>
                          <a:spcPts val="0"/>
                        </a:spcAft>
                        <a:buClrTx/>
                        <a:buSzTx/>
                        <a:buFontTx/>
                        <a:buNone/>
                        <a:tabLst/>
                        <a:defRPr/>
                      </a:pPr>
                      <a:r>
                        <a:rPr lang="en-US" dirty="0" smtClean="0"/>
                        <a:t>-Participant /tribal elder-led</a:t>
                      </a:r>
                    </a:p>
                    <a:p>
                      <a:pPr marL="0" marR="0" lvl="0" indent="0" algn="l" defTabSz="457207" rtl="0" eaLnBrk="1" fontAlgn="auto" latinLnBrk="0" hangingPunct="1">
                        <a:lnSpc>
                          <a:spcPct val="100000"/>
                        </a:lnSpc>
                        <a:spcBef>
                          <a:spcPts val="0"/>
                        </a:spcBef>
                        <a:spcAft>
                          <a:spcPts val="0"/>
                        </a:spcAft>
                        <a:buClrTx/>
                        <a:buSzTx/>
                        <a:buFontTx/>
                        <a:buNone/>
                        <a:tabLst/>
                        <a:defRPr/>
                      </a:pPr>
                      <a:r>
                        <a:rPr lang="en-US" dirty="0" smtClean="0"/>
                        <a:t>-Involve</a:t>
                      </a:r>
                      <a:r>
                        <a:rPr lang="en-US" baseline="0" dirty="0" smtClean="0"/>
                        <a:t> &amp; train</a:t>
                      </a:r>
                      <a:r>
                        <a:rPr lang="en-US" dirty="0" smtClean="0"/>
                        <a:t> tribal youth</a:t>
                      </a:r>
                    </a:p>
                  </a:txBody>
                  <a:tcPr/>
                </a:tc>
              </a:tr>
              <a:tr h="574708">
                <a:tc>
                  <a:txBody>
                    <a:bodyPr/>
                    <a:lstStyle/>
                    <a:p>
                      <a:r>
                        <a:rPr lang="en-US" dirty="0" smtClean="0"/>
                        <a:t>Cross-walk</a:t>
                      </a:r>
                      <a:r>
                        <a:rPr lang="en-US" baseline="0" dirty="0" smtClean="0"/>
                        <a:t> </a:t>
                      </a:r>
                      <a:r>
                        <a:rPr lang="en-US" dirty="0" smtClean="0"/>
                        <a:t>instruments</a:t>
                      </a:r>
                      <a:endParaRPr lang="en-US" dirty="0"/>
                    </a:p>
                  </a:txBody>
                  <a:tcPr/>
                </a:tc>
                <a:tc>
                  <a:txBody>
                    <a:bodyPr/>
                    <a:lstStyle/>
                    <a:p>
                      <a:r>
                        <a:rPr lang="en-US" dirty="0" smtClean="0"/>
                        <a:t>Abstracted</a:t>
                      </a:r>
                      <a:endParaRPr lang="en-US" dirty="0"/>
                    </a:p>
                  </a:txBody>
                  <a:tcPr/>
                </a:tc>
                <a:tc>
                  <a:txBody>
                    <a:bodyPr/>
                    <a:lstStyle/>
                    <a:p>
                      <a:pPr marL="0" marR="0" lvl="0" indent="0" algn="l" defTabSz="457207" rtl="0" eaLnBrk="1" fontAlgn="auto" latinLnBrk="0" hangingPunct="1">
                        <a:lnSpc>
                          <a:spcPct val="100000"/>
                        </a:lnSpc>
                        <a:spcBef>
                          <a:spcPts val="0"/>
                        </a:spcBef>
                        <a:spcAft>
                          <a:spcPts val="0"/>
                        </a:spcAft>
                        <a:buClrTx/>
                        <a:buSzTx/>
                        <a:buFontTx/>
                        <a:buNone/>
                        <a:tabLst/>
                        <a:defRPr/>
                      </a:pPr>
                      <a:r>
                        <a:rPr lang="en-US" dirty="0" smtClean="0"/>
                        <a:t>Representative</a:t>
                      </a:r>
                      <a:r>
                        <a:rPr lang="en-US" baseline="0" dirty="0" smtClean="0"/>
                        <a:t> of recognizable place</a:t>
                      </a:r>
                      <a:endParaRPr lang="en-US" dirty="0" smtClean="0"/>
                    </a:p>
                  </a:txBody>
                  <a:tcPr/>
                </a:tc>
              </a:tr>
              <a:tr h="774510">
                <a:tc>
                  <a:txBody>
                    <a:bodyPr/>
                    <a:lstStyle/>
                    <a:p>
                      <a:r>
                        <a:rPr lang="en-US" dirty="0" smtClean="0"/>
                        <a:t>Geographical instruments (maps)</a:t>
                      </a:r>
                      <a:endParaRPr lang="en-US" dirty="0"/>
                    </a:p>
                  </a:txBody>
                  <a:tcPr/>
                </a:tc>
                <a:tc>
                  <a:txBody>
                    <a:bodyPr/>
                    <a:lstStyle/>
                    <a:p>
                      <a:r>
                        <a:rPr lang="en-US" dirty="0" smtClean="0"/>
                        <a:t>Western worldview maps</a:t>
                      </a:r>
                      <a:endParaRPr lang="en-US" dirty="0"/>
                    </a:p>
                  </a:txBody>
                  <a:tcPr/>
                </a:tc>
                <a:tc>
                  <a:txBody>
                    <a:bodyPr/>
                    <a:lstStyle/>
                    <a:p>
                      <a:r>
                        <a:rPr lang="en-US" dirty="0" smtClean="0"/>
                        <a:t>Hybrid story-telling, supplemented with maps, as appropriate</a:t>
                      </a:r>
                      <a:endParaRPr lang="en-US" dirty="0"/>
                    </a:p>
                  </a:txBody>
                  <a:tcPr/>
                </a:tc>
              </a:tr>
              <a:tr h="774510">
                <a:tc>
                  <a:txBody>
                    <a:bodyPr/>
                    <a:lstStyle/>
                    <a:p>
                      <a:r>
                        <a:rPr lang="en-US" dirty="0" smtClean="0"/>
                        <a:t>Informed consent protocol</a:t>
                      </a:r>
                      <a:endParaRPr lang="en-US" dirty="0"/>
                    </a:p>
                  </a:txBody>
                  <a:tcPr/>
                </a:tc>
                <a:tc>
                  <a:txBody>
                    <a:bodyPr/>
                    <a:lstStyle/>
                    <a:p>
                      <a:pPr marL="0" marR="0" lvl="0" indent="0" algn="l" defTabSz="457207" rtl="0" eaLnBrk="1" fontAlgn="auto" latinLnBrk="0" hangingPunct="1">
                        <a:lnSpc>
                          <a:spcPct val="100000"/>
                        </a:lnSpc>
                        <a:spcBef>
                          <a:spcPts val="0"/>
                        </a:spcBef>
                        <a:spcAft>
                          <a:spcPts val="0"/>
                        </a:spcAft>
                        <a:buClrTx/>
                        <a:buSzTx/>
                        <a:buFontTx/>
                        <a:buNone/>
                        <a:tabLst/>
                        <a:defRPr/>
                      </a:pPr>
                      <a:r>
                        <a:rPr lang="en-US" dirty="0" smtClean="0"/>
                        <a:t>Standard paper document</a:t>
                      </a:r>
                    </a:p>
                    <a:p>
                      <a:endParaRPr lang="en-US" dirty="0"/>
                    </a:p>
                  </a:txBody>
                  <a:tcPr/>
                </a:tc>
                <a:tc>
                  <a:txBody>
                    <a:bodyPr/>
                    <a:lstStyle/>
                    <a:p>
                      <a:r>
                        <a:rPr lang="en-US" dirty="0" smtClean="0"/>
                        <a:t>Oral consent acceptable</a:t>
                      </a:r>
                      <a:r>
                        <a:rPr lang="en-US" baseline="0" dirty="0" smtClean="0"/>
                        <a:t> alternative</a:t>
                      </a:r>
                      <a:r>
                        <a:rPr lang="en-US" dirty="0" smtClean="0"/>
                        <a:t> to paper document</a:t>
                      </a:r>
                      <a:endParaRPr lang="en-US" dirty="0"/>
                    </a:p>
                  </a:txBody>
                  <a:tcPr/>
                </a:tc>
              </a:tr>
            </a:tbl>
          </a:graphicData>
        </a:graphic>
      </p:graphicFrame>
    </p:spTree>
    <p:extLst>
      <p:ext uri="{BB962C8B-B14F-4D97-AF65-F5344CB8AC3E}">
        <p14:creationId xmlns:p14="http://schemas.microsoft.com/office/powerpoint/2010/main" val="16473552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Preliminary Results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424303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09" y="452718"/>
            <a:ext cx="7430991" cy="1400530"/>
          </a:xfrm>
        </p:spPr>
        <p:txBody>
          <a:bodyPr/>
          <a:lstStyle/>
          <a:p>
            <a:r>
              <a:rPr lang="en-US" dirty="0" smtClean="0"/>
              <a:t>Research Questions: </a:t>
            </a:r>
            <a:br>
              <a:rPr lang="en-US" dirty="0" smtClean="0"/>
            </a:br>
            <a:r>
              <a:rPr lang="en-US" dirty="0" smtClean="0"/>
              <a:t>TEK sub-study</a:t>
            </a:r>
            <a:endParaRPr lang="en-US" dirty="0"/>
          </a:p>
        </p:txBody>
      </p:sp>
      <p:sp>
        <p:nvSpPr>
          <p:cNvPr id="7" name="Content Placeholder 6"/>
          <p:cNvSpPr>
            <a:spLocks noGrp="1"/>
          </p:cNvSpPr>
          <p:nvPr>
            <p:ph idx="1"/>
          </p:nvPr>
        </p:nvSpPr>
        <p:spPr>
          <a:xfrm>
            <a:off x="2753151" y="1915796"/>
            <a:ext cx="6278041" cy="5004752"/>
          </a:xfrm>
        </p:spPr>
        <p:txBody>
          <a:bodyPr>
            <a:normAutofit/>
          </a:bodyPr>
          <a:lstStyle/>
          <a:p>
            <a:pPr marL="457200" indent="-457200">
              <a:buFont typeface="+mj-lt"/>
              <a:buAutoNum type="arabicPeriod"/>
            </a:pPr>
            <a:r>
              <a:rPr lang="en-US" dirty="0" smtClean="0"/>
              <a:t>How </a:t>
            </a:r>
            <a:r>
              <a:rPr lang="en-US" dirty="0"/>
              <a:t>did Sahaptin and Wasco tribes historically tend and harvest cultural </a:t>
            </a:r>
            <a:r>
              <a:rPr lang="en-US" dirty="0" smtClean="0"/>
              <a:t>resources? </a:t>
            </a:r>
          </a:p>
          <a:p>
            <a:pPr lvl="1"/>
            <a:r>
              <a:rPr lang="en-US" dirty="0"/>
              <a:t>Did tribes deploy fire as a management tool, and if so how?</a:t>
            </a:r>
          </a:p>
          <a:p>
            <a:pPr marL="457200" indent="-457200">
              <a:buFont typeface="+mj-lt"/>
              <a:buAutoNum type="arabicPeriod"/>
            </a:pPr>
            <a:r>
              <a:rPr lang="en-US" dirty="0" smtClean="0">
                <a:solidFill>
                  <a:schemeClr val="tx1">
                    <a:lumMod val="75000"/>
                  </a:schemeClr>
                </a:solidFill>
              </a:rPr>
              <a:t>How </a:t>
            </a:r>
            <a:r>
              <a:rPr lang="en-US" dirty="0">
                <a:solidFill>
                  <a:schemeClr val="tx1">
                    <a:lumMod val="75000"/>
                  </a:schemeClr>
                </a:solidFill>
              </a:rPr>
              <a:t>did </a:t>
            </a:r>
            <a:r>
              <a:rPr lang="en-US" dirty="0" smtClean="0">
                <a:solidFill>
                  <a:schemeClr val="tx1">
                    <a:lumMod val="75000"/>
                  </a:schemeClr>
                </a:solidFill>
              </a:rPr>
              <a:t>TEK practices </a:t>
            </a:r>
            <a:r>
              <a:rPr lang="en-US" dirty="0">
                <a:solidFill>
                  <a:schemeClr val="tx1">
                    <a:lumMod val="75000"/>
                  </a:schemeClr>
                </a:solidFill>
              </a:rPr>
              <a:t>influence </a:t>
            </a:r>
            <a:r>
              <a:rPr lang="en-US" dirty="0" smtClean="0">
                <a:solidFill>
                  <a:schemeClr val="tx1">
                    <a:lumMod val="75000"/>
                  </a:schemeClr>
                </a:solidFill>
              </a:rPr>
              <a:t>the fire </a:t>
            </a:r>
            <a:r>
              <a:rPr lang="en-US" dirty="0">
                <a:solidFill>
                  <a:schemeClr val="tx1">
                    <a:lumMod val="75000"/>
                  </a:schemeClr>
                </a:solidFill>
              </a:rPr>
              <a:t>regime and forest landscape pattern</a:t>
            </a:r>
            <a:r>
              <a:rPr lang="en-US" dirty="0" smtClean="0">
                <a:solidFill>
                  <a:schemeClr val="tx1">
                    <a:lumMod val="75000"/>
                  </a:schemeClr>
                </a:solidFill>
              </a:rPr>
              <a:t>?</a:t>
            </a:r>
          </a:p>
          <a:p>
            <a:pPr marL="457207" lvl="1" indent="0">
              <a:buNone/>
            </a:pPr>
            <a:r>
              <a:rPr lang="en-US" dirty="0">
                <a:solidFill>
                  <a:schemeClr val="tx1">
                    <a:lumMod val="75000"/>
                  </a:schemeClr>
                </a:solidFill>
              </a:rPr>
              <a:t>H: Human fire-use influenced fire regime in </a:t>
            </a:r>
            <a:r>
              <a:rPr lang="en-US" u="sng" dirty="0">
                <a:solidFill>
                  <a:schemeClr val="tx1">
                    <a:lumMod val="75000"/>
                  </a:schemeClr>
                </a:solidFill>
              </a:rPr>
              <a:t>frequent-fire zone </a:t>
            </a:r>
          </a:p>
          <a:p>
            <a:pPr marL="457200" indent="-457200">
              <a:buFont typeface="+mj-lt"/>
              <a:buAutoNum type="arabicPeriod"/>
            </a:pPr>
            <a:r>
              <a:rPr lang="en-US" dirty="0" smtClean="0">
                <a:solidFill>
                  <a:schemeClr val="tx1">
                    <a:lumMod val="75000"/>
                  </a:schemeClr>
                </a:solidFill>
              </a:rPr>
              <a:t>Motivations: Why did the </a:t>
            </a:r>
            <a:r>
              <a:rPr lang="en-US" dirty="0">
                <a:solidFill>
                  <a:schemeClr val="tx1">
                    <a:lumMod val="75000"/>
                  </a:schemeClr>
                </a:solidFill>
              </a:rPr>
              <a:t>Sahaptin and </a:t>
            </a:r>
            <a:r>
              <a:rPr lang="en-US" dirty="0" smtClean="0">
                <a:solidFill>
                  <a:schemeClr val="tx1">
                    <a:lumMod val="75000"/>
                  </a:schemeClr>
                </a:solidFill>
              </a:rPr>
              <a:t>Wasco tribes deploy TEK practices…?</a:t>
            </a:r>
          </a:p>
        </p:txBody>
      </p:sp>
      <p:pic>
        <p:nvPicPr>
          <p:cNvPr id="4" name="Picture 2" descr="http://osupress.oregonstate.edu/sites/default/files/books/IndiansFireLand.jpg"/>
          <p:cNvPicPr>
            <a:picLocks noChangeAspect="1"/>
          </p:cNvPicPr>
          <p:nvPr/>
        </p:nvPicPr>
        <p:blipFill>
          <a:blip r:embed="rId3"/>
          <a:srcRect/>
          <a:stretch>
            <a:fillRect/>
          </a:stretch>
        </p:blipFill>
        <p:spPr>
          <a:xfrm>
            <a:off x="626276" y="2049780"/>
            <a:ext cx="2107823" cy="3172266"/>
          </a:xfrm>
          <a:prstGeom prst="rect">
            <a:avLst/>
          </a:prstGeom>
          <a:noFill/>
          <a:ln>
            <a:noFill/>
          </a:ln>
        </p:spPr>
      </p:pic>
      <p:cxnSp>
        <p:nvCxnSpPr>
          <p:cNvPr id="5" name="Straight Connector 4"/>
          <p:cNvCxnSpPr/>
          <p:nvPr/>
        </p:nvCxnSpPr>
        <p:spPr>
          <a:xfrm flipV="1">
            <a:off x="2903220" y="5021580"/>
            <a:ext cx="6080760" cy="76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02793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09" y="406998"/>
            <a:ext cx="8495518" cy="1400530"/>
          </a:xfrm>
        </p:spPr>
        <p:txBody>
          <a:bodyPr/>
          <a:lstStyle/>
          <a:p>
            <a:r>
              <a:rPr lang="en-US" sz="3200" dirty="0" smtClean="0"/>
              <a:t>1. Social process: Seasonal round.</a:t>
            </a:r>
            <a:br>
              <a:rPr lang="en-US" sz="3200" dirty="0" smtClean="0"/>
            </a:br>
            <a:r>
              <a:rPr lang="en-US" sz="3200" dirty="0" smtClean="0"/>
              <a:t>Diverse species, </a:t>
            </a:r>
            <a:r>
              <a:rPr lang="en-US" sz="3200" dirty="0" err="1" smtClean="0"/>
              <a:t>migratorily</a:t>
            </a:r>
            <a:r>
              <a:rPr lang="en-US" sz="3200" dirty="0" smtClean="0"/>
              <a:t> harvested across ecological zones</a:t>
            </a:r>
            <a:endParaRPr lang="en-US"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38808071"/>
              </p:ext>
            </p:extLst>
          </p:nvPr>
        </p:nvGraphicFramePr>
        <p:xfrm>
          <a:off x="631767" y="1877827"/>
          <a:ext cx="4831772" cy="4973320"/>
        </p:xfrm>
        <a:graphic>
          <a:graphicData uri="http://schemas.openxmlformats.org/drawingml/2006/table">
            <a:tbl>
              <a:tblPr firstRow="1" bandRow="1">
                <a:tableStyleId>{5C22544A-7EE6-4342-B048-85BDC9FD1C3A}</a:tableStyleId>
              </a:tblPr>
              <a:tblGrid>
                <a:gridCol w="4831772"/>
              </a:tblGrid>
              <a:tr h="370840">
                <a:tc>
                  <a:txBody>
                    <a:bodyPr/>
                    <a:lstStyle/>
                    <a:p>
                      <a:r>
                        <a:rPr lang="en-US" dirty="0" smtClean="0"/>
                        <a:t>Berry producing shrubs in forest zone</a:t>
                      </a:r>
                      <a:endParaRPr lang="en-US" dirty="0"/>
                    </a:p>
                  </a:txBody>
                  <a:tcPr/>
                </a:tc>
              </a:tr>
              <a:tr h="370840">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txBody>
                  <a:tcPr/>
                </a:tc>
              </a:tr>
              <a:tr h="370840">
                <a:tc>
                  <a:txBody>
                    <a:bodyPr/>
                    <a:lstStyle/>
                    <a:p>
                      <a:r>
                        <a:rPr lang="en-US" sz="1600" i="1" dirty="0" err="1" smtClean="0"/>
                        <a:t>Vaccinium</a:t>
                      </a:r>
                      <a:r>
                        <a:rPr lang="en-US" sz="1600" i="1" dirty="0" smtClean="0"/>
                        <a:t> </a:t>
                      </a:r>
                      <a:r>
                        <a:rPr lang="en-US" sz="1600" i="0" dirty="0" smtClean="0"/>
                        <a:t>spp.</a:t>
                      </a:r>
                      <a:r>
                        <a:rPr lang="en-US" sz="1600" i="1" dirty="0" smtClean="0"/>
                        <a:t>, </a:t>
                      </a:r>
                      <a:r>
                        <a:rPr lang="en-US" sz="1600" i="0" u="sng" dirty="0" smtClean="0"/>
                        <a:t>mixed conifer </a:t>
                      </a:r>
                      <a:r>
                        <a:rPr lang="en-US" sz="1600" i="0" u="sng" baseline="0" dirty="0" smtClean="0"/>
                        <a:t>understory</a:t>
                      </a:r>
                    </a:p>
                    <a:p>
                      <a:pPr marL="0" marR="0" indent="0" algn="l" defTabSz="457207" rtl="0" eaLnBrk="1" fontAlgn="auto" latinLnBrk="0" hangingPunct="1">
                        <a:lnSpc>
                          <a:spcPct val="100000"/>
                        </a:lnSpc>
                        <a:spcBef>
                          <a:spcPts val="0"/>
                        </a:spcBef>
                        <a:spcAft>
                          <a:spcPts val="0"/>
                        </a:spcAft>
                        <a:buClrTx/>
                        <a:buSzTx/>
                        <a:buFontTx/>
                        <a:buNone/>
                        <a:tabLst/>
                        <a:defRPr/>
                      </a:pPr>
                      <a:r>
                        <a:rPr lang="en-US" sz="1600" dirty="0" smtClean="0"/>
                        <a:t>9/10/52:</a:t>
                      </a:r>
                      <a:r>
                        <a:rPr lang="en-US" sz="1600" baseline="0" dirty="0" smtClean="0"/>
                        <a:t> </a:t>
                      </a:r>
                      <a:r>
                        <a:rPr lang="en-US" sz="1600" dirty="0" smtClean="0"/>
                        <a:t>“</a:t>
                      </a:r>
                      <a:r>
                        <a:rPr lang="en-US" sz="1600" dirty="0" smtClean="0"/>
                        <a:t>This is the common huckleberry in the area picked by Indians.”</a:t>
                      </a:r>
                    </a:p>
                  </a:txBody>
                  <a:tcPr/>
                </a:tc>
              </a:tr>
              <a:tr h="370840">
                <a:tc>
                  <a:txBody>
                    <a:bodyPr/>
                    <a:lstStyle/>
                    <a:p>
                      <a:endParaRPr lang="en-US" dirty="0" smtClean="0"/>
                    </a:p>
                    <a:p>
                      <a:endParaRPr lang="en-US" dirty="0" smtClean="0"/>
                    </a:p>
                    <a:p>
                      <a:endParaRPr lang="en-US" dirty="0" smtClean="0"/>
                    </a:p>
                    <a:p>
                      <a:endParaRPr lang="en-US" dirty="0" smtClean="0"/>
                    </a:p>
                    <a:p>
                      <a:endParaRPr lang="en-US" dirty="0"/>
                    </a:p>
                  </a:txBody>
                  <a:tcPr/>
                </a:tc>
              </a:tr>
              <a:tr h="370840">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lang="en-US" sz="1600" dirty="0" smtClean="0"/>
                        <a:t>Chokecherry, 9/10/52. “Growing</a:t>
                      </a:r>
                      <a:r>
                        <a:rPr lang="en-US" sz="1600" baseline="0" dirty="0" smtClean="0"/>
                        <a:t> near [name withheld] Creek. </a:t>
                      </a:r>
                      <a:r>
                        <a:rPr lang="en-US" sz="1600" dirty="0" smtClean="0"/>
                        <a:t>Picked and dried or canned”</a:t>
                      </a:r>
                      <a:endParaRPr lang="en-US" sz="1600" dirty="0"/>
                    </a:p>
                  </a:txBody>
                  <a:tcPr/>
                </a:tc>
              </a:tr>
            </a:tbl>
          </a:graphicData>
        </a:graphic>
      </p:graphicFrame>
      <p:graphicFrame>
        <p:nvGraphicFramePr>
          <p:cNvPr id="5" name="Content Placeholder 3"/>
          <p:cNvGraphicFramePr>
            <a:graphicFrameLocks/>
          </p:cNvGraphicFramePr>
          <p:nvPr>
            <p:extLst>
              <p:ext uri="{D42A27DB-BD31-4B8C-83A1-F6EECF244321}">
                <p14:modId xmlns:p14="http://schemas.microsoft.com/office/powerpoint/2010/main" val="1553043396"/>
              </p:ext>
            </p:extLst>
          </p:nvPr>
        </p:nvGraphicFramePr>
        <p:xfrm>
          <a:off x="5585105" y="1918448"/>
          <a:ext cx="3475075" cy="4795240"/>
        </p:xfrm>
        <a:graphic>
          <a:graphicData uri="http://schemas.openxmlformats.org/drawingml/2006/table">
            <a:tbl>
              <a:tblPr firstRow="1" bandRow="1">
                <a:tableStyleId>{5C22544A-7EE6-4342-B048-85BDC9FD1C3A}</a:tableStyleId>
              </a:tblPr>
              <a:tblGrid>
                <a:gridCol w="3475075"/>
              </a:tblGrid>
              <a:tr h="370560">
                <a:tc>
                  <a:txBody>
                    <a:bodyPr/>
                    <a:lstStyle/>
                    <a:p>
                      <a:r>
                        <a:rPr lang="en-US" dirty="0" smtClean="0"/>
                        <a:t>Roots in shrub zone</a:t>
                      </a:r>
                      <a:endParaRPr lang="en-US" dirty="0"/>
                    </a:p>
                  </a:txBody>
                  <a:tcPr/>
                </a:tc>
              </a:tr>
              <a:tr h="370840">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txBody>
                  <a:tcPr/>
                </a:tc>
              </a:tr>
              <a:tr h="370840">
                <a:tc>
                  <a:txBody>
                    <a:bodyPr/>
                    <a:lstStyle/>
                    <a:p>
                      <a:r>
                        <a:rPr lang="en-US" sz="1600" i="1" dirty="0" err="1" smtClean="0"/>
                        <a:t>Lomatium</a:t>
                      </a:r>
                      <a:r>
                        <a:rPr lang="en-US" sz="1600" i="1" dirty="0" smtClean="0"/>
                        <a:t> </a:t>
                      </a:r>
                      <a:r>
                        <a:rPr lang="en-US" sz="1600" i="1" dirty="0" err="1" smtClean="0"/>
                        <a:t>cous</a:t>
                      </a:r>
                      <a:r>
                        <a:rPr lang="en-US" sz="1600" dirty="0" smtClean="0"/>
                        <a:t>,</a:t>
                      </a:r>
                      <a:r>
                        <a:rPr lang="en-US" sz="1600" baseline="0" dirty="0" smtClean="0"/>
                        <a:t> Biscuitroot, 1953</a:t>
                      </a:r>
                      <a:endParaRPr lang="en-US" sz="1600" dirty="0"/>
                    </a:p>
                  </a:txBody>
                  <a:tcPr/>
                </a:tc>
              </a:tr>
              <a:tr h="370840">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txBody>
                  <a:tcPr/>
                </a:tc>
              </a:tr>
              <a:tr h="370840">
                <a:tc>
                  <a:txBody>
                    <a:bodyPr/>
                    <a:lstStyle/>
                    <a:p>
                      <a:r>
                        <a:rPr lang="en-US" sz="1600" dirty="0" smtClean="0"/>
                        <a:t>Digging roots on flat northwest of Agency, 5/10/53.</a:t>
                      </a:r>
                      <a:endParaRPr lang="en-US" sz="1600" dirty="0"/>
                    </a:p>
                  </a:txBody>
                  <a:tcPr/>
                </a:tc>
              </a:tr>
            </a:tbl>
          </a:graphicData>
        </a:graphic>
      </p:graphicFrame>
      <p:pic>
        <p:nvPicPr>
          <p:cNvPr id="6" name="Picture 5"/>
          <p:cNvPicPr/>
          <p:nvPr/>
        </p:nvPicPr>
        <p:blipFill rotWithShape="1">
          <a:blip r:embed="rId3" cstate="print">
            <a:extLst>
              <a:ext uri="{28A0092B-C50C-407E-A947-70E740481C1C}">
                <a14:useLocalDpi xmlns:a14="http://schemas.microsoft.com/office/drawing/2010/main" val="0"/>
              </a:ext>
            </a:extLst>
          </a:blip>
          <a:srcRect l="3952" t="10137" r="11474" b="18155"/>
          <a:stretch/>
        </p:blipFill>
        <p:spPr>
          <a:xfrm>
            <a:off x="1428007" y="2299448"/>
            <a:ext cx="3059110" cy="1790414"/>
          </a:xfrm>
          <a:prstGeom prst="rect">
            <a:avLst/>
          </a:prstGeom>
        </p:spPr>
      </p:pic>
      <p:pic>
        <p:nvPicPr>
          <p:cNvPr id="7" name="Picture 6"/>
          <p:cNvPicPr/>
          <p:nvPr/>
        </p:nvPicPr>
        <p:blipFill rotWithShape="1">
          <a:blip r:embed="rId4" cstate="print">
            <a:extLst>
              <a:ext uri="{28A0092B-C50C-407E-A947-70E740481C1C}">
                <a14:useLocalDpi xmlns:a14="http://schemas.microsoft.com/office/drawing/2010/main" val="0"/>
              </a:ext>
            </a:extLst>
          </a:blip>
          <a:srcRect l="10132" t="20307" r="13552" b="16843"/>
          <a:stretch/>
        </p:blipFill>
        <p:spPr>
          <a:xfrm>
            <a:off x="1790529" y="4769953"/>
            <a:ext cx="2460144" cy="1547056"/>
          </a:xfrm>
          <a:prstGeom prst="rect">
            <a:avLst/>
          </a:prstGeom>
        </p:spPr>
      </p:pic>
      <p:pic>
        <p:nvPicPr>
          <p:cNvPr id="8" name="Picture 7"/>
          <p:cNvPicPr>
            <a:picLocks noChangeAspect="1"/>
          </p:cNvPicPr>
          <p:nvPr/>
        </p:nvPicPr>
        <p:blipFill rotWithShape="1">
          <a:blip r:embed="rId5"/>
          <a:srcRect b="15113"/>
          <a:stretch/>
        </p:blipFill>
        <p:spPr>
          <a:xfrm>
            <a:off x="5635384" y="2299448"/>
            <a:ext cx="3255415" cy="1790413"/>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5226" t="18718" r="16090" b="10755"/>
          <a:stretch/>
        </p:blipFill>
        <p:spPr>
          <a:xfrm>
            <a:off x="6039904" y="4395842"/>
            <a:ext cx="2653777" cy="1783977"/>
          </a:xfrm>
          <a:prstGeom prst="rect">
            <a:avLst/>
          </a:prstGeom>
        </p:spPr>
      </p:pic>
    </p:spTree>
    <p:extLst>
      <p:ext uri="{BB962C8B-B14F-4D97-AF65-F5344CB8AC3E}">
        <p14:creationId xmlns:p14="http://schemas.microsoft.com/office/powerpoint/2010/main" val="19419664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392" y="374913"/>
            <a:ext cx="7611540" cy="1400530"/>
          </a:xfrm>
        </p:spPr>
        <p:txBody>
          <a:bodyPr/>
          <a:lstStyle/>
          <a:p>
            <a:r>
              <a:rPr lang="en-US" sz="3600" dirty="0" smtClean="0"/>
              <a:t>1. Practices</a:t>
            </a:r>
            <a:endParaRPr lang="en-US" sz="3600" dirty="0"/>
          </a:p>
        </p:txBody>
      </p:sp>
      <p:sp>
        <p:nvSpPr>
          <p:cNvPr id="3" name="Text Placeholder 2"/>
          <p:cNvSpPr>
            <a:spLocks noGrp="1"/>
          </p:cNvSpPr>
          <p:nvPr>
            <p:ph type="body" idx="1"/>
          </p:nvPr>
        </p:nvSpPr>
        <p:spPr>
          <a:xfrm>
            <a:off x="468210" y="1574309"/>
            <a:ext cx="3298112" cy="576262"/>
          </a:xfrm>
        </p:spPr>
        <p:txBody>
          <a:bodyPr/>
          <a:lstStyle/>
          <a:p>
            <a:r>
              <a:rPr lang="en-US" dirty="0" smtClean="0"/>
              <a:t>Social organization</a:t>
            </a:r>
            <a:endParaRPr lang="en-US" dirty="0"/>
          </a:p>
        </p:txBody>
      </p:sp>
      <p:sp>
        <p:nvSpPr>
          <p:cNvPr id="5" name="Text Placeholder 4"/>
          <p:cNvSpPr>
            <a:spLocks noGrp="1"/>
          </p:cNvSpPr>
          <p:nvPr>
            <p:ph type="body" sz="quarter" idx="3"/>
          </p:nvPr>
        </p:nvSpPr>
        <p:spPr>
          <a:xfrm>
            <a:off x="3552962" y="1565416"/>
            <a:ext cx="3298113" cy="576262"/>
          </a:xfrm>
        </p:spPr>
        <p:txBody>
          <a:bodyPr/>
          <a:lstStyle/>
          <a:p>
            <a:r>
              <a:rPr lang="en-US" dirty="0" smtClean="0"/>
              <a:t>Technology</a:t>
            </a:r>
            <a:endParaRPr lang="en-US" dirty="0"/>
          </a:p>
        </p:txBody>
      </p:sp>
      <p:pic>
        <p:nvPicPr>
          <p:cNvPr id="7" name="Picture 6"/>
          <p:cNvPicPr/>
          <p:nvPr/>
        </p:nvPicPr>
        <p:blipFill rotWithShape="1">
          <a:blip r:embed="rId3" cstate="print">
            <a:extLst>
              <a:ext uri="{28A0092B-C50C-407E-A947-70E740481C1C}">
                <a14:useLocalDpi xmlns:a14="http://schemas.microsoft.com/office/drawing/2010/main" val="0"/>
              </a:ext>
            </a:extLst>
          </a:blip>
          <a:srcRect l="2458" t="13989" r="6394" b="4263"/>
          <a:stretch/>
        </p:blipFill>
        <p:spPr>
          <a:xfrm>
            <a:off x="539419" y="4714238"/>
            <a:ext cx="2894330" cy="2061686"/>
          </a:xfrm>
          <a:prstGeom prst="rect">
            <a:avLst/>
          </a:prstGeom>
        </p:spPr>
      </p:pic>
      <p:pic>
        <p:nvPicPr>
          <p:cNvPr id="8" name="Content Placeholder 4"/>
          <p:cNvPicPr/>
          <p:nvPr/>
        </p:nvPicPr>
        <p:blipFill rotWithShape="1">
          <a:blip r:embed="rId4" cstate="print">
            <a:extLst>
              <a:ext uri="{28A0092B-C50C-407E-A947-70E740481C1C}">
                <a14:useLocalDpi xmlns:a14="http://schemas.microsoft.com/office/drawing/2010/main" val="0"/>
              </a:ext>
            </a:extLst>
          </a:blip>
          <a:srcRect l="34222" t="12145" r="29905" b="17395"/>
          <a:stretch/>
        </p:blipFill>
        <p:spPr>
          <a:xfrm rot="16200000">
            <a:off x="1004237" y="1832652"/>
            <a:ext cx="1964690" cy="2894330"/>
          </a:xfrm>
          <a:prstGeom prst="rect">
            <a:avLst/>
          </a:prstGeom>
        </p:spPr>
      </p:pic>
      <p:pic>
        <p:nvPicPr>
          <p:cNvPr id="9" name="Picture 8"/>
          <p:cNvPicPr/>
          <p:nvPr/>
        </p:nvPicPr>
        <p:blipFill rotWithShape="1">
          <a:blip r:embed="rId5" cstate="print">
            <a:extLst>
              <a:ext uri="{28A0092B-C50C-407E-A947-70E740481C1C}">
                <a14:useLocalDpi xmlns:a14="http://schemas.microsoft.com/office/drawing/2010/main" val="0"/>
              </a:ext>
            </a:extLst>
          </a:blip>
          <a:srcRect l="12291" t="33611" r="14375"/>
          <a:stretch/>
        </p:blipFill>
        <p:spPr>
          <a:xfrm>
            <a:off x="3575822" y="2284137"/>
            <a:ext cx="2932430" cy="1991360"/>
          </a:xfrm>
          <a:prstGeom prst="rect">
            <a:avLst/>
          </a:prstGeom>
        </p:spPr>
      </p:pic>
      <p:pic>
        <p:nvPicPr>
          <p:cNvPr id="10" name="Content Placeholder 6"/>
          <p:cNvPicPr/>
          <p:nvPr/>
        </p:nvPicPr>
        <p:blipFill rotWithShape="1">
          <a:blip r:embed="rId6" cstate="print">
            <a:extLst>
              <a:ext uri="{28A0092B-C50C-407E-A947-70E740481C1C}">
                <a14:useLocalDpi xmlns:a14="http://schemas.microsoft.com/office/drawing/2010/main" val="0"/>
              </a:ext>
            </a:extLst>
          </a:blip>
          <a:srcRect l="2622" t="9659" r="2995" b="6852"/>
          <a:stretch/>
        </p:blipFill>
        <p:spPr>
          <a:xfrm>
            <a:off x="3606800" y="4714238"/>
            <a:ext cx="2901452" cy="1989454"/>
          </a:xfrm>
          <a:prstGeom prst="rect">
            <a:avLst/>
          </a:prstGeom>
        </p:spPr>
      </p:pic>
      <p:sp>
        <p:nvSpPr>
          <p:cNvPr id="11" name="TextBox 10"/>
          <p:cNvSpPr txBox="1"/>
          <p:nvPr/>
        </p:nvSpPr>
        <p:spPr>
          <a:xfrm>
            <a:off x="539417" y="2156689"/>
            <a:ext cx="2894332" cy="369332"/>
          </a:xfrm>
          <a:prstGeom prst="rect">
            <a:avLst/>
          </a:prstGeom>
          <a:solidFill>
            <a:schemeClr val="accent1">
              <a:lumMod val="75000"/>
            </a:schemeClr>
          </a:solidFill>
        </p:spPr>
        <p:txBody>
          <a:bodyPr wrap="square" rtlCol="0">
            <a:spAutoFit/>
          </a:bodyPr>
          <a:lstStyle/>
          <a:p>
            <a:pPr algn="ctr"/>
            <a:r>
              <a:rPr lang="en-US" dirty="0" smtClean="0"/>
              <a:t>Family unit camps</a:t>
            </a:r>
            <a:endParaRPr lang="en-US" dirty="0"/>
          </a:p>
        </p:txBody>
      </p:sp>
      <p:sp>
        <p:nvSpPr>
          <p:cNvPr id="12" name="TextBox 11"/>
          <p:cNvSpPr txBox="1"/>
          <p:nvPr/>
        </p:nvSpPr>
        <p:spPr>
          <a:xfrm>
            <a:off x="539417" y="4493456"/>
            <a:ext cx="2894332" cy="369332"/>
          </a:xfrm>
          <a:prstGeom prst="rect">
            <a:avLst/>
          </a:prstGeom>
          <a:solidFill>
            <a:schemeClr val="accent1">
              <a:lumMod val="75000"/>
            </a:schemeClr>
          </a:solidFill>
        </p:spPr>
        <p:txBody>
          <a:bodyPr wrap="square" rtlCol="0">
            <a:spAutoFit/>
          </a:bodyPr>
          <a:lstStyle/>
          <a:p>
            <a:pPr algn="ctr"/>
            <a:r>
              <a:rPr lang="en-US" dirty="0" smtClean="0"/>
              <a:t>Harvest, </a:t>
            </a:r>
            <a:r>
              <a:rPr lang="en-US" dirty="0" err="1" smtClean="0"/>
              <a:t>Multorpor</a:t>
            </a:r>
            <a:r>
              <a:rPr lang="en-US" dirty="0" smtClean="0"/>
              <a:t> Mt.</a:t>
            </a:r>
            <a:endParaRPr lang="en-US" dirty="0"/>
          </a:p>
        </p:txBody>
      </p:sp>
      <p:sp>
        <p:nvSpPr>
          <p:cNvPr id="13" name="TextBox 12"/>
          <p:cNvSpPr txBox="1"/>
          <p:nvPr/>
        </p:nvSpPr>
        <p:spPr>
          <a:xfrm>
            <a:off x="3575822" y="2141678"/>
            <a:ext cx="2894332" cy="369332"/>
          </a:xfrm>
          <a:prstGeom prst="rect">
            <a:avLst/>
          </a:prstGeom>
          <a:solidFill>
            <a:schemeClr val="accent1">
              <a:lumMod val="75000"/>
            </a:schemeClr>
          </a:solidFill>
        </p:spPr>
        <p:txBody>
          <a:bodyPr wrap="square" rtlCol="0">
            <a:spAutoFit/>
          </a:bodyPr>
          <a:lstStyle/>
          <a:p>
            <a:pPr algn="ctr"/>
            <a:r>
              <a:rPr lang="en-US" dirty="0" smtClean="0"/>
              <a:t>Berry Baskets</a:t>
            </a:r>
            <a:endParaRPr lang="en-US" dirty="0"/>
          </a:p>
        </p:txBody>
      </p:sp>
      <p:sp>
        <p:nvSpPr>
          <p:cNvPr id="14" name="TextBox 13"/>
          <p:cNvSpPr txBox="1"/>
          <p:nvPr/>
        </p:nvSpPr>
        <p:spPr>
          <a:xfrm>
            <a:off x="3613920" y="4446828"/>
            <a:ext cx="2894332" cy="369332"/>
          </a:xfrm>
          <a:prstGeom prst="rect">
            <a:avLst/>
          </a:prstGeom>
          <a:solidFill>
            <a:schemeClr val="accent1">
              <a:lumMod val="75000"/>
            </a:schemeClr>
          </a:solidFill>
        </p:spPr>
        <p:txBody>
          <a:bodyPr wrap="square" rtlCol="0">
            <a:spAutoFit/>
          </a:bodyPr>
          <a:lstStyle/>
          <a:p>
            <a:pPr algn="ctr"/>
            <a:r>
              <a:rPr lang="en-US" dirty="0" smtClean="0"/>
              <a:t>Fern fronds</a:t>
            </a:r>
            <a:endParaRPr lang="en-US" dirty="0"/>
          </a:p>
        </p:txBody>
      </p:sp>
      <p:sp>
        <p:nvSpPr>
          <p:cNvPr id="15" name="Text Placeholder 4"/>
          <p:cNvSpPr txBox="1">
            <a:spLocks/>
          </p:cNvSpPr>
          <p:nvPr/>
        </p:nvSpPr>
        <p:spPr>
          <a:xfrm>
            <a:off x="6606540" y="1127760"/>
            <a:ext cx="2346961" cy="1099108"/>
          </a:xfrm>
          <a:prstGeom prst="rect">
            <a:avLst/>
          </a:prstGeom>
        </p:spPr>
        <p:txBody>
          <a:bodyPr vert="horz" lIns="91440" tIns="45720" rIns="91440" bIns="45720" rtlCol="0" anchor="b">
            <a:noAutofit/>
          </a:bodyPr>
          <a:lstStyle>
            <a:lvl1pPr marL="0" indent="0" algn="l" defTabSz="457207" rtl="0" eaLnBrk="1" latinLnBrk="0" hangingPunct="1">
              <a:spcBef>
                <a:spcPts val="1000"/>
              </a:spcBef>
              <a:spcAft>
                <a:spcPts val="0"/>
              </a:spcAft>
              <a:buClr>
                <a:schemeClr val="bg2">
                  <a:lumMod val="40000"/>
                  <a:lumOff val="60000"/>
                </a:schemeClr>
              </a:buClr>
              <a:buSzPct val="80000"/>
              <a:buFont typeface="Wingdings 3" charset="2"/>
              <a:buNone/>
              <a:defRPr sz="2400" b="0" i="0" kern="1200">
                <a:solidFill>
                  <a:schemeClr val="bg2">
                    <a:lumMod val="40000"/>
                    <a:lumOff val="60000"/>
                  </a:schemeClr>
                </a:solidFill>
                <a:latin typeface="+mj-lt"/>
                <a:ea typeface="+mj-ea"/>
                <a:cs typeface="+mj-cs"/>
              </a:defRPr>
            </a:lvl1pPr>
            <a:lvl2pPr marL="457200" indent="0" algn="l" defTabSz="457207" rtl="0" eaLnBrk="1" latinLnBrk="0" hangingPunct="1">
              <a:spcBef>
                <a:spcPts val="1000"/>
              </a:spcBef>
              <a:spcAft>
                <a:spcPts val="0"/>
              </a:spcAft>
              <a:buClr>
                <a:schemeClr val="bg2">
                  <a:lumMod val="40000"/>
                  <a:lumOff val="60000"/>
                </a:schemeClr>
              </a:buClr>
              <a:buSzPct val="80000"/>
              <a:buFont typeface="Wingdings 3" charset="2"/>
              <a:buNone/>
              <a:defRPr sz="2000" b="1" i="0" kern="1200">
                <a:solidFill>
                  <a:schemeClr val="tx1"/>
                </a:solidFill>
                <a:latin typeface="+mj-lt"/>
                <a:ea typeface="+mj-ea"/>
                <a:cs typeface="+mj-cs"/>
              </a:defRPr>
            </a:lvl2pPr>
            <a:lvl3pPr marL="914400" indent="0" algn="l" defTabSz="457207" rtl="0" eaLnBrk="1" latinLnBrk="0" hangingPunct="1">
              <a:spcBef>
                <a:spcPts val="1000"/>
              </a:spcBef>
              <a:spcAft>
                <a:spcPts val="0"/>
              </a:spcAft>
              <a:buClr>
                <a:schemeClr val="bg2">
                  <a:lumMod val="40000"/>
                  <a:lumOff val="60000"/>
                </a:schemeClr>
              </a:buClr>
              <a:buSzPct val="80000"/>
              <a:buFont typeface="Wingdings 3" charset="2"/>
              <a:buNone/>
              <a:defRPr sz="1800" b="1" i="0" kern="1200">
                <a:solidFill>
                  <a:schemeClr val="tx1"/>
                </a:solidFill>
                <a:latin typeface="+mj-lt"/>
                <a:ea typeface="+mj-ea"/>
                <a:cs typeface="+mj-cs"/>
              </a:defRPr>
            </a:lvl3pPr>
            <a:lvl4pPr marL="1371600" indent="0" algn="l" defTabSz="457207"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4pPr>
            <a:lvl5pPr marL="1828800" indent="0" algn="l" defTabSz="457207"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5pPr>
            <a:lvl6pPr marL="2286000" indent="0" algn="l" defTabSz="457207"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6pPr>
            <a:lvl7pPr marL="2743200" indent="0" algn="l" defTabSz="457207"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7pPr>
            <a:lvl8pPr marL="3200400" indent="0" algn="l" defTabSz="457207"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8pPr>
            <a:lvl9pPr marL="3657600" indent="0" algn="l" defTabSz="457207"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9pPr>
          </a:lstStyle>
          <a:p>
            <a:r>
              <a:rPr lang="en-US" dirty="0" smtClean="0"/>
              <a:t>Fire as management tool?</a:t>
            </a:r>
            <a:endParaRPr lang="en-US" dirty="0"/>
          </a:p>
        </p:txBody>
      </p:sp>
      <p:sp>
        <p:nvSpPr>
          <p:cNvPr id="17" name="TextBox 16"/>
          <p:cNvSpPr txBox="1"/>
          <p:nvPr/>
        </p:nvSpPr>
        <p:spPr>
          <a:xfrm>
            <a:off x="6690360" y="2378075"/>
            <a:ext cx="2346961" cy="2862322"/>
          </a:xfrm>
          <a:prstGeom prst="rect">
            <a:avLst/>
          </a:prstGeom>
          <a:noFill/>
        </p:spPr>
        <p:txBody>
          <a:bodyPr wrap="square" rtlCol="0">
            <a:spAutoFit/>
          </a:bodyPr>
          <a:lstStyle/>
          <a:p>
            <a:r>
              <a:rPr lang="en-US" dirty="0" smtClean="0"/>
              <a:t>Minimal, Less conclusive </a:t>
            </a:r>
            <a:r>
              <a:rPr lang="en-US" u="sng" dirty="0" smtClean="0"/>
              <a:t>direct</a:t>
            </a:r>
            <a:r>
              <a:rPr lang="en-US" dirty="0" smtClean="0"/>
              <a:t> evidence:  </a:t>
            </a:r>
          </a:p>
          <a:p>
            <a:r>
              <a:rPr lang="en-US" dirty="0" smtClean="0"/>
              <a:t>-Some affirmative records</a:t>
            </a:r>
          </a:p>
          <a:p>
            <a:r>
              <a:rPr lang="en-US" dirty="0" smtClean="0"/>
              <a:t>-Some non-</a:t>
            </a:r>
            <a:r>
              <a:rPr lang="en-US" dirty="0" err="1" smtClean="0"/>
              <a:t>commital</a:t>
            </a:r>
            <a:r>
              <a:rPr lang="en-US" dirty="0" smtClean="0"/>
              <a:t> records</a:t>
            </a:r>
          </a:p>
          <a:p>
            <a:endParaRPr lang="en-US" dirty="0" smtClean="0"/>
          </a:p>
          <a:p>
            <a:r>
              <a:rPr lang="en-US" dirty="0" smtClean="0"/>
              <a:t>However, </a:t>
            </a:r>
            <a:r>
              <a:rPr lang="en-US" u="sng" dirty="0" smtClean="0"/>
              <a:t>indirect</a:t>
            </a:r>
            <a:r>
              <a:rPr lang="en-US" dirty="0" smtClean="0"/>
              <a:t> evidence exists </a:t>
            </a:r>
          </a:p>
        </p:txBody>
      </p:sp>
    </p:spTree>
    <p:extLst>
      <p:ext uri="{BB962C8B-B14F-4D97-AF65-F5344CB8AC3E}">
        <p14:creationId xmlns:p14="http://schemas.microsoft.com/office/powerpoint/2010/main" val="26201717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574319" y="1293690"/>
            <a:ext cx="4190186" cy="5171278"/>
          </a:xfrm>
        </p:spPr>
        <p:txBody>
          <a:bodyPr>
            <a:normAutofit fontScale="92500"/>
          </a:bodyPr>
          <a:lstStyle/>
          <a:p>
            <a:pPr marL="514350" indent="-514350">
              <a:buFont typeface="+mj-lt"/>
              <a:buAutoNum type="romanUcPeriod"/>
            </a:pPr>
            <a:r>
              <a:rPr lang="en-US" sz="2800" dirty="0" smtClean="0"/>
              <a:t>Big picture questions</a:t>
            </a:r>
          </a:p>
          <a:p>
            <a:pPr marL="514350" indent="-514350">
              <a:buFont typeface="+mj-lt"/>
              <a:buAutoNum type="romanUcPeriod"/>
            </a:pPr>
            <a:r>
              <a:rPr lang="en-US" sz="2800" dirty="0" smtClean="0"/>
              <a:t>Illustrating example</a:t>
            </a:r>
          </a:p>
          <a:p>
            <a:pPr lvl="1"/>
            <a:r>
              <a:rPr lang="en-US" i="1" dirty="0"/>
              <a:t>Reconstructing </a:t>
            </a:r>
            <a:r>
              <a:rPr lang="en-US" i="1" dirty="0" smtClean="0"/>
              <a:t>fire </a:t>
            </a:r>
            <a:r>
              <a:rPr lang="en-US" i="1" dirty="0"/>
              <a:t>regimes and </a:t>
            </a:r>
            <a:r>
              <a:rPr lang="en-US" i="1" dirty="0" smtClean="0"/>
              <a:t>vegetation </a:t>
            </a:r>
            <a:r>
              <a:rPr lang="en-US" i="1" dirty="0"/>
              <a:t>conditions on tribal lands </a:t>
            </a:r>
            <a:r>
              <a:rPr lang="en-US" i="1" dirty="0" smtClean="0"/>
              <a:t>in eastern Oregon using </a:t>
            </a:r>
            <a:r>
              <a:rPr lang="en-US" i="1" dirty="0"/>
              <a:t>ecological and anthropological data resources </a:t>
            </a:r>
            <a:r>
              <a:rPr lang="en-US" dirty="0"/>
              <a:t>(</a:t>
            </a:r>
            <a:r>
              <a:rPr lang="en-US" dirty="0" err="1" smtClean="0"/>
              <a:t>Hessburg</a:t>
            </a:r>
            <a:r>
              <a:rPr lang="en-US" dirty="0" smtClean="0"/>
              <a:t>, </a:t>
            </a:r>
            <a:r>
              <a:rPr lang="en-US" dirty="0" err="1" smtClean="0"/>
              <a:t>Hagmann</a:t>
            </a:r>
            <a:r>
              <a:rPr lang="en-US" dirty="0" smtClean="0"/>
              <a:t>, </a:t>
            </a:r>
            <a:r>
              <a:rPr lang="en-US" dirty="0"/>
              <a:t>Steen-Adams, </a:t>
            </a:r>
            <a:r>
              <a:rPr lang="en-US" dirty="0" smtClean="0"/>
              <a:t>Charnley, et al.)</a:t>
            </a:r>
          </a:p>
          <a:p>
            <a:pPr lvl="1">
              <a:buFont typeface="Wingdings" panose="05000000000000000000" pitchFamily="2" charset="2"/>
              <a:buChar char="Ø"/>
            </a:pPr>
            <a:r>
              <a:rPr lang="en-US" dirty="0"/>
              <a:t>	</a:t>
            </a:r>
            <a:r>
              <a:rPr lang="en-US" sz="2200" dirty="0" smtClean="0"/>
              <a:t>TEK Approach</a:t>
            </a:r>
          </a:p>
          <a:p>
            <a:pPr lvl="1">
              <a:buFont typeface="Wingdings" panose="05000000000000000000" pitchFamily="2" charset="2"/>
              <a:buChar char="Ø"/>
            </a:pPr>
            <a:r>
              <a:rPr lang="en-US" sz="2200" dirty="0"/>
              <a:t>	</a:t>
            </a:r>
            <a:r>
              <a:rPr lang="en-US" sz="2200" dirty="0" smtClean="0"/>
              <a:t>Preliminary Results</a:t>
            </a:r>
          </a:p>
          <a:p>
            <a:pPr marL="514350" indent="-514350">
              <a:buFont typeface="+mj-lt"/>
              <a:buAutoNum type="romanUcPeriod"/>
            </a:pPr>
            <a:r>
              <a:rPr lang="en-US" sz="2800" dirty="0" smtClean="0"/>
              <a:t>Big picture questions - Response</a:t>
            </a:r>
            <a:endParaRPr lang="en-US" sz="28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6787" y="1840030"/>
            <a:ext cx="1963665" cy="150515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9795" y="3429000"/>
            <a:ext cx="4017650" cy="3104547"/>
          </a:xfrm>
          <a:prstGeom prst="rect">
            <a:avLst/>
          </a:prstGeom>
        </p:spPr>
      </p:pic>
    </p:spTree>
    <p:extLst>
      <p:ext uri="{BB962C8B-B14F-4D97-AF65-F5344CB8AC3E}">
        <p14:creationId xmlns:p14="http://schemas.microsoft.com/office/powerpoint/2010/main" val="18574037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09" y="452718"/>
            <a:ext cx="7430991" cy="1400530"/>
          </a:xfrm>
        </p:spPr>
        <p:txBody>
          <a:bodyPr/>
          <a:lstStyle/>
          <a:p>
            <a:r>
              <a:rPr lang="en-US" dirty="0" smtClean="0"/>
              <a:t>Research Questions: </a:t>
            </a:r>
            <a:br>
              <a:rPr lang="en-US" dirty="0" smtClean="0"/>
            </a:br>
            <a:r>
              <a:rPr lang="en-US" dirty="0" smtClean="0"/>
              <a:t>TEK sub-study</a:t>
            </a:r>
            <a:endParaRPr lang="en-US" dirty="0"/>
          </a:p>
        </p:txBody>
      </p:sp>
      <p:sp>
        <p:nvSpPr>
          <p:cNvPr id="7" name="Content Placeholder 6"/>
          <p:cNvSpPr>
            <a:spLocks noGrp="1"/>
          </p:cNvSpPr>
          <p:nvPr>
            <p:ph idx="1"/>
          </p:nvPr>
        </p:nvSpPr>
        <p:spPr>
          <a:xfrm>
            <a:off x="2753151" y="1915796"/>
            <a:ext cx="6278041" cy="5004752"/>
          </a:xfrm>
        </p:spPr>
        <p:txBody>
          <a:bodyPr>
            <a:normAutofit/>
          </a:bodyPr>
          <a:lstStyle/>
          <a:p>
            <a:pPr marL="457200" indent="-457200">
              <a:buFont typeface="+mj-lt"/>
              <a:buAutoNum type="arabicPeriod"/>
            </a:pPr>
            <a:r>
              <a:rPr lang="en-US" dirty="0" smtClean="0">
                <a:solidFill>
                  <a:schemeClr val="tx1">
                    <a:lumMod val="75000"/>
                  </a:schemeClr>
                </a:solidFill>
              </a:rPr>
              <a:t>How </a:t>
            </a:r>
            <a:r>
              <a:rPr lang="en-US" dirty="0">
                <a:solidFill>
                  <a:schemeClr val="tx1">
                    <a:lumMod val="75000"/>
                  </a:schemeClr>
                </a:solidFill>
              </a:rPr>
              <a:t>did Sahaptin and Wasco tribes historically tend and harvest cultural </a:t>
            </a:r>
            <a:r>
              <a:rPr lang="en-US" dirty="0" smtClean="0">
                <a:solidFill>
                  <a:schemeClr val="tx1">
                    <a:lumMod val="75000"/>
                  </a:schemeClr>
                </a:solidFill>
              </a:rPr>
              <a:t>resources? </a:t>
            </a:r>
          </a:p>
          <a:p>
            <a:pPr lvl="1"/>
            <a:r>
              <a:rPr lang="en-US" dirty="0">
                <a:solidFill>
                  <a:schemeClr val="tx1">
                    <a:lumMod val="75000"/>
                  </a:schemeClr>
                </a:solidFill>
              </a:rPr>
              <a:t>Did tribes deploy fire as a management tool, and if so how?</a:t>
            </a:r>
          </a:p>
          <a:p>
            <a:pPr marL="457200" indent="-457200">
              <a:buFont typeface="+mj-lt"/>
              <a:buAutoNum type="arabicPeriod"/>
            </a:pPr>
            <a:r>
              <a:rPr lang="en-US" dirty="0" smtClean="0"/>
              <a:t>How </a:t>
            </a:r>
            <a:r>
              <a:rPr lang="en-US" dirty="0"/>
              <a:t>did </a:t>
            </a:r>
            <a:r>
              <a:rPr lang="en-US" dirty="0" smtClean="0"/>
              <a:t>TEK practices </a:t>
            </a:r>
            <a:r>
              <a:rPr lang="en-US" dirty="0"/>
              <a:t>influence </a:t>
            </a:r>
            <a:r>
              <a:rPr lang="en-US" dirty="0" smtClean="0"/>
              <a:t>the fire </a:t>
            </a:r>
            <a:r>
              <a:rPr lang="en-US" dirty="0"/>
              <a:t>regime and forest landscape pattern</a:t>
            </a:r>
            <a:r>
              <a:rPr lang="en-US" dirty="0" smtClean="0"/>
              <a:t>?</a:t>
            </a:r>
          </a:p>
          <a:p>
            <a:pPr marL="457207" lvl="1" indent="0">
              <a:buNone/>
            </a:pPr>
            <a:r>
              <a:rPr lang="en-US" dirty="0"/>
              <a:t>H: Human fire-use </a:t>
            </a:r>
            <a:r>
              <a:rPr lang="en-US" dirty="0" smtClean="0"/>
              <a:t>influenced fire </a:t>
            </a:r>
            <a:r>
              <a:rPr lang="en-US" dirty="0"/>
              <a:t>regime in </a:t>
            </a:r>
            <a:r>
              <a:rPr lang="en-US" u="sng" dirty="0" smtClean="0"/>
              <a:t>frequent-fire </a:t>
            </a:r>
            <a:r>
              <a:rPr lang="en-US" u="sng" dirty="0"/>
              <a:t>zone </a:t>
            </a:r>
          </a:p>
          <a:p>
            <a:pPr marL="457200" indent="-457200">
              <a:buFont typeface="+mj-lt"/>
              <a:buAutoNum type="arabicPeriod"/>
            </a:pPr>
            <a:r>
              <a:rPr lang="en-US" dirty="0" smtClean="0">
                <a:solidFill>
                  <a:schemeClr val="tx1">
                    <a:lumMod val="75000"/>
                  </a:schemeClr>
                </a:solidFill>
              </a:rPr>
              <a:t>Motivations: Why did the </a:t>
            </a:r>
            <a:r>
              <a:rPr lang="en-US" dirty="0">
                <a:solidFill>
                  <a:schemeClr val="tx1">
                    <a:lumMod val="75000"/>
                  </a:schemeClr>
                </a:solidFill>
              </a:rPr>
              <a:t>Sahaptin and </a:t>
            </a:r>
            <a:r>
              <a:rPr lang="en-US" dirty="0" smtClean="0">
                <a:solidFill>
                  <a:schemeClr val="tx1">
                    <a:lumMod val="75000"/>
                  </a:schemeClr>
                </a:solidFill>
              </a:rPr>
              <a:t>Wasco tribes deploy TEK practices…?</a:t>
            </a:r>
          </a:p>
        </p:txBody>
      </p:sp>
      <p:pic>
        <p:nvPicPr>
          <p:cNvPr id="4" name="Picture 2" descr="http://osupress.oregonstate.edu/sites/default/files/books/IndiansFireLand.jpg"/>
          <p:cNvPicPr>
            <a:picLocks noChangeAspect="1"/>
          </p:cNvPicPr>
          <p:nvPr/>
        </p:nvPicPr>
        <p:blipFill>
          <a:blip r:embed="rId3"/>
          <a:srcRect/>
          <a:stretch>
            <a:fillRect/>
          </a:stretch>
        </p:blipFill>
        <p:spPr>
          <a:xfrm>
            <a:off x="626276" y="2049780"/>
            <a:ext cx="2107823" cy="3172266"/>
          </a:xfrm>
          <a:prstGeom prst="rect">
            <a:avLst/>
          </a:prstGeom>
          <a:noFill/>
          <a:ln>
            <a:noFill/>
          </a:ln>
        </p:spPr>
      </p:pic>
      <p:cxnSp>
        <p:nvCxnSpPr>
          <p:cNvPr id="5" name="Straight Connector 4"/>
          <p:cNvCxnSpPr/>
          <p:nvPr/>
        </p:nvCxnSpPr>
        <p:spPr>
          <a:xfrm flipV="1">
            <a:off x="2903220" y="5021580"/>
            <a:ext cx="6080760" cy="76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02793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281268"/>
            <a:ext cx="6487590" cy="1642782"/>
          </a:xfrm>
        </p:spPr>
        <p:txBody>
          <a:bodyPr/>
          <a:lstStyle/>
          <a:p>
            <a:r>
              <a:rPr lang="en-US" sz="3600" dirty="0"/>
              <a:t>2. </a:t>
            </a:r>
            <a:r>
              <a:rPr lang="en-US" sz="3600" dirty="0" smtClean="0"/>
              <a:t>Historical burn land-cover pattern</a:t>
            </a:r>
            <a:endParaRPr lang="en-US" sz="3600" dirty="0"/>
          </a:p>
        </p:txBody>
      </p:sp>
      <p:sp>
        <p:nvSpPr>
          <p:cNvPr id="3" name="TextBox 2"/>
          <p:cNvSpPr txBox="1"/>
          <p:nvPr/>
        </p:nvSpPr>
        <p:spPr>
          <a:xfrm>
            <a:off x="324689" y="1642406"/>
            <a:ext cx="3953940" cy="830997"/>
          </a:xfrm>
          <a:prstGeom prst="rect">
            <a:avLst/>
          </a:prstGeom>
          <a:noFill/>
        </p:spPr>
        <p:txBody>
          <a:bodyPr wrap="square" rtlCol="0">
            <a:spAutoFit/>
          </a:bodyPr>
          <a:lstStyle/>
          <a:p>
            <a:pPr algn="ctr"/>
            <a:r>
              <a:rPr lang="en-US" sz="2400" dirty="0" smtClean="0"/>
              <a:t>Cascade Range Forest Reserve Inventory, 1903</a:t>
            </a:r>
            <a:endParaRPr lang="en-US" sz="2400" dirty="0"/>
          </a:p>
        </p:txBody>
      </p:sp>
      <p:sp>
        <p:nvSpPr>
          <p:cNvPr id="8" name="TextBox 7"/>
          <p:cNvSpPr txBox="1"/>
          <p:nvPr/>
        </p:nvSpPr>
        <p:spPr>
          <a:xfrm>
            <a:off x="4513467" y="1642406"/>
            <a:ext cx="4312473" cy="830997"/>
          </a:xfrm>
          <a:prstGeom prst="rect">
            <a:avLst/>
          </a:prstGeom>
          <a:noFill/>
        </p:spPr>
        <p:txBody>
          <a:bodyPr wrap="square" rtlCol="0">
            <a:spAutoFit/>
          </a:bodyPr>
          <a:lstStyle/>
          <a:p>
            <a:pPr algn="ctr"/>
            <a:r>
              <a:rPr lang="en-US" sz="2400" dirty="0" smtClean="0"/>
              <a:t>Ecological sub-region (ESR) framework</a:t>
            </a:r>
            <a:endParaRPr lang="en-US" sz="24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967" y="2420063"/>
            <a:ext cx="3152106" cy="4202808"/>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2501" y="2450543"/>
            <a:ext cx="4846320" cy="3634740"/>
          </a:xfrm>
          <a:prstGeom prst="rect">
            <a:avLst/>
          </a:prstGeom>
        </p:spPr>
      </p:pic>
    </p:spTree>
    <p:extLst>
      <p:ext uri="{BB962C8B-B14F-4D97-AF65-F5344CB8AC3E}">
        <p14:creationId xmlns:p14="http://schemas.microsoft.com/office/powerpoint/2010/main" val="36401521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452718"/>
            <a:ext cx="7333410" cy="758862"/>
          </a:xfrm>
        </p:spPr>
        <p:txBody>
          <a:bodyPr/>
          <a:lstStyle/>
          <a:p>
            <a:r>
              <a:rPr lang="en-US" sz="3200" dirty="0"/>
              <a:t>2. Historical burn </a:t>
            </a:r>
            <a:r>
              <a:rPr lang="en-US" sz="3200" dirty="0" smtClean="0"/>
              <a:t>land-cover pattern</a:t>
            </a:r>
            <a:endParaRPr lang="en-US" sz="3200" dirty="0"/>
          </a:p>
        </p:txBody>
      </p:sp>
      <p:graphicFrame>
        <p:nvGraphicFramePr>
          <p:cNvPr id="5" name="Table 4"/>
          <p:cNvGraphicFramePr>
            <a:graphicFrameLocks noGrp="1"/>
          </p:cNvGraphicFramePr>
          <p:nvPr>
            <p:extLst>
              <p:ext uri="{D42A27DB-BD31-4B8C-83A1-F6EECF244321}">
                <p14:modId xmlns:p14="http://schemas.microsoft.com/office/powerpoint/2010/main" val="1481660104"/>
              </p:ext>
            </p:extLst>
          </p:nvPr>
        </p:nvGraphicFramePr>
        <p:xfrm>
          <a:off x="1867740" y="1661482"/>
          <a:ext cx="5230289" cy="2475821"/>
        </p:xfrm>
        <a:graphic>
          <a:graphicData uri="http://schemas.openxmlformats.org/drawingml/2006/table">
            <a:tbl>
              <a:tblPr firstRow="1" bandRow="1">
                <a:tableStyleId>{5C22544A-7EE6-4342-B048-85BDC9FD1C3A}</a:tableStyleId>
              </a:tblPr>
              <a:tblGrid>
                <a:gridCol w="690147"/>
                <a:gridCol w="1229086"/>
                <a:gridCol w="873460"/>
                <a:gridCol w="904189"/>
                <a:gridCol w="942858"/>
                <a:gridCol w="590549"/>
              </a:tblGrid>
              <a:tr h="794564">
                <a:tc>
                  <a:txBody>
                    <a:bodyPr/>
                    <a:lstStyle/>
                    <a:p>
                      <a:pPr algn="l" fontAlgn="b"/>
                      <a:r>
                        <a:rPr lang="en-US" sz="1800" u="none" strike="noStrike" dirty="0">
                          <a:effectLst/>
                        </a:rPr>
                        <a:t>ESR</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marL="0" marR="0" lvl="0" indent="0" algn="l" defTabSz="457207" rtl="0" eaLnBrk="1" fontAlgn="b" latinLnBrk="0" hangingPunct="1">
                        <a:lnSpc>
                          <a:spcPct val="100000"/>
                        </a:lnSpc>
                        <a:spcBef>
                          <a:spcPts val="0"/>
                        </a:spcBef>
                        <a:spcAft>
                          <a:spcPts val="0"/>
                        </a:spcAft>
                        <a:buClrTx/>
                        <a:buSzTx/>
                        <a:buFontTx/>
                        <a:buNone/>
                        <a:tabLst/>
                        <a:defRPr/>
                      </a:pPr>
                      <a:r>
                        <a:rPr lang="en-US" sz="1800" b="1" i="0" u="none" strike="noStrike" baseline="0" dirty="0" smtClean="0">
                          <a:solidFill>
                            <a:schemeClr val="tx1"/>
                          </a:solidFill>
                          <a:effectLst/>
                          <a:latin typeface="+mj-lt"/>
                        </a:rPr>
                        <a:t>Area (ha)</a:t>
                      </a:r>
                      <a:endParaRPr lang="en-US" sz="1800" b="1" i="0" u="none" strike="noStrike" dirty="0" smtClean="0">
                        <a:solidFill>
                          <a:schemeClr val="tx1"/>
                        </a:solidFill>
                        <a:effectLst/>
                        <a:latin typeface="+mj-lt"/>
                      </a:endParaRPr>
                    </a:p>
                  </a:txBody>
                  <a:tcPr marL="9525" marR="9525" marT="9525" marB="0" anchor="b"/>
                </a:tc>
                <a:tc>
                  <a:txBody>
                    <a:bodyPr/>
                    <a:lstStyle/>
                    <a:p>
                      <a:pPr algn="l" fontAlgn="b"/>
                      <a:r>
                        <a:rPr lang="en-US" sz="1800" u="none" strike="noStrike" dirty="0">
                          <a:effectLst/>
                        </a:rPr>
                        <a:t>Patch area, </a:t>
                      </a:r>
                      <a:r>
                        <a:rPr lang="en-US" sz="1800" u="none" strike="noStrike" dirty="0" smtClean="0">
                          <a:effectLst/>
                        </a:rPr>
                        <a:t>mean </a:t>
                      </a:r>
                      <a:r>
                        <a:rPr lang="en-US" sz="1800" u="none" strike="noStrike" dirty="0">
                          <a:effectLst/>
                        </a:rPr>
                        <a:t>(ha)</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dirty="0">
                          <a:effectLst/>
                        </a:rPr>
                        <a:t>Std. Dev</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dirty="0" smtClean="0">
                          <a:effectLst/>
                        </a:rPr>
                        <a:t>Number patches</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dirty="0">
                          <a:effectLst/>
                        </a:rPr>
                        <a:t>% </a:t>
                      </a:r>
                      <a:r>
                        <a:rPr lang="en-US" sz="1800" u="none" strike="noStrike" dirty="0" smtClean="0">
                          <a:effectLst/>
                        </a:rPr>
                        <a:t>ESR area</a:t>
                      </a:r>
                      <a:endParaRPr lang="en-US" sz="1800" b="0" i="0" u="none" strike="noStrike" dirty="0">
                        <a:solidFill>
                          <a:srgbClr val="000000"/>
                        </a:solidFill>
                        <a:effectLst/>
                        <a:latin typeface="Calibri" panose="020F0502020204030204" pitchFamily="34" charset="0"/>
                      </a:endParaRPr>
                    </a:p>
                  </a:txBody>
                  <a:tcPr marL="9525" marR="9525" marT="9525" marB="0" anchor="b"/>
                </a:tc>
              </a:tr>
              <a:tr h="342254">
                <a:tc>
                  <a:txBody>
                    <a:bodyPr/>
                    <a:lstStyle/>
                    <a:p>
                      <a:pPr algn="r" fontAlgn="b"/>
                      <a:r>
                        <a:rPr lang="en-US" sz="1800" u="none" strike="noStrike" dirty="0">
                          <a:effectLst/>
                        </a:rPr>
                        <a:t>4</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smtClean="0">
                          <a:effectLst/>
                        </a:rPr>
                        <a:t>663.9</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rPr>
                        <a:t>29.3</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rPr>
                        <a:t>17.0</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rPr>
                        <a:t>3</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13.2</a:t>
                      </a:r>
                      <a:endParaRPr lang="en-US" sz="1800" b="0" i="0" u="none" strike="noStrike">
                        <a:solidFill>
                          <a:srgbClr val="000000"/>
                        </a:solidFill>
                        <a:effectLst/>
                        <a:latin typeface="Calibri" panose="020F0502020204030204" pitchFamily="34" charset="0"/>
                      </a:endParaRPr>
                    </a:p>
                  </a:txBody>
                  <a:tcPr marL="9525" marR="9525" marT="9525" marB="0" anchor="b"/>
                </a:tc>
              </a:tr>
              <a:tr h="342254">
                <a:tc>
                  <a:txBody>
                    <a:bodyPr/>
                    <a:lstStyle/>
                    <a:p>
                      <a:pPr algn="r" fontAlgn="b"/>
                      <a:r>
                        <a:rPr lang="en-US" sz="1800" u="none" strike="noStrike" dirty="0">
                          <a:effectLst/>
                        </a:rPr>
                        <a:t>5</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smtClean="0">
                          <a:effectLst/>
                        </a:rPr>
                        <a:t>179,081.7</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rPr>
                        <a:t>569.7</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smtClean="0">
                          <a:effectLst/>
                        </a:rPr>
                        <a:t>1,077.0</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rPr>
                        <a:t>31</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rPr>
                        <a:t>9.9</a:t>
                      </a:r>
                      <a:endParaRPr lang="en-US" sz="1800" b="0" i="0" u="none" strike="noStrike" dirty="0">
                        <a:solidFill>
                          <a:srgbClr val="000000"/>
                        </a:solidFill>
                        <a:effectLst/>
                        <a:latin typeface="Calibri" panose="020F0502020204030204" pitchFamily="34" charset="0"/>
                      </a:endParaRPr>
                    </a:p>
                  </a:txBody>
                  <a:tcPr marL="9525" marR="9525" marT="9525" marB="0" anchor="b"/>
                </a:tc>
              </a:tr>
              <a:tr h="342254">
                <a:tc>
                  <a:txBody>
                    <a:bodyPr/>
                    <a:lstStyle/>
                    <a:p>
                      <a:pPr algn="r" fontAlgn="b"/>
                      <a:r>
                        <a:rPr lang="en-US" sz="1800" u="none" strike="noStrike" dirty="0">
                          <a:effectLst/>
                        </a:rPr>
                        <a:t>11</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smtClean="0">
                          <a:effectLst/>
                        </a:rPr>
                        <a:t>9,743.0</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131.9</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rPr>
                        <a:t>112.8</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rPr>
                        <a:t>2</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a:effectLst/>
                        </a:rPr>
                        <a:t>2.7</a:t>
                      </a:r>
                      <a:endParaRPr lang="en-US" sz="1800" b="0" i="0" u="none" strike="noStrike">
                        <a:solidFill>
                          <a:srgbClr val="000000"/>
                        </a:solidFill>
                        <a:effectLst/>
                        <a:latin typeface="Calibri" panose="020F0502020204030204" pitchFamily="34" charset="0"/>
                      </a:endParaRPr>
                    </a:p>
                  </a:txBody>
                  <a:tcPr marL="9525" marR="9525" marT="9525" marB="0" anchor="b"/>
                </a:tc>
              </a:tr>
              <a:tr h="342254">
                <a:tc>
                  <a:txBody>
                    <a:bodyPr/>
                    <a:lstStyle/>
                    <a:p>
                      <a:pPr algn="r" fontAlgn="b"/>
                      <a:r>
                        <a:rPr lang="en-US" sz="1800" u="none" strike="noStrike" dirty="0">
                          <a:effectLst/>
                        </a:rPr>
                        <a:t>41</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smtClean="0">
                          <a:effectLst/>
                        </a:rPr>
                        <a:t>103,043.9</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rPr>
                        <a:t>223.0</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rPr>
                        <a:t>277.9</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rPr>
                        <a:t>4</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dirty="0">
                          <a:effectLst/>
                        </a:rPr>
                        <a:t>0.9</a:t>
                      </a:r>
                      <a:endParaRPr lang="en-US" sz="1800" b="0" i="0" u="none" strike="noStrike" dirty="0">
                        <a:solidFill>
                          <a:srgbClr val="000000"/>
                        </a:solidFill>
                        <a:effectLst/>
                        <a:latin typeface="Calibri" panose="020F0502020204030204" pitchFamily="34" charset="0"/>
                      </a:endParaRPr>
                    </a:p>
                  </a:txBody>
                  <a:tcPr marL="9525" marR="9525" marT="9525" marB="0" anchor="b"/>
                </a:tc>
              </a:tr>
            </a:tbl>
          </a:graphicData>
        </a:graphic>
      </p:graphicFrame>
      <p:sp>
        <p:nvSpPr>
          <p:cNvPr id="9" name="TextBox 8"/>
          <p:cNvSpPr txBox="1"/>
          <p:nvPr/>
        </p:nvSpPr>
        <p:spPr>
          <a:xfrm>
            <a:off x="3775711" y="1187732"/>
            <a:ext cx="3333749" cy="461665"/>
          </a:xfrm>
          <a:prstGeom prst="rect">
            <a:avLst/>
          </a:prstGeom>
          <a:solidFill>
            <a:srgbClr val="C00000"/>
          </a:solidFill>
          <a:ln>
            <a:solidFill>
              <a:schemeClr val="tx1"/>
            </a:solidFill>
          </a:ln>
        </p:spPr>
        <p:txBody>
          <a:bodyPr wrap="square" rtlCol="0">
            <a:spAutoFit/>
          </a:bodyPr>
          <a:lstStyle/>
          <a:p>
            <a:pPr algn="ctr"/>
            <a:r>
              <a:rPr lang="en-US" sz="2400" b="1" dirty="0" smtClean="0"/>
              <a:t>Burn land-cover</a:t>
            </a:r>
            <a:endParaRPr lang="en-US" sz="2400" b="1" dirty="0"/>
          </a:p>
        </p:txBody>
      </p:sp>
      <p:sp>
        <p:nvSpPr>
          <p:cNvPr id="10" name="TextBox 9"/>
          <p:cNvSpPr txBox="1"/>
          <p:nvPr/>
        </p:nvSpPr>
        <p:spPr>
          <a:xfrm>
            <a:off x="1863928" y="1195352"/>
            <a:ext cx="1915591" cy="461665"/>
          </a:xfrm>
          <a:prstGeom prst="rect">
            <a:avLst/>
          </a:prstGeom>
          <a:solidFill>
            <a:srgbClr val="C00000"/>
          </a:solidFill>
          <a:ln>
            <a:solidFill>
              <a:schemeClr val="tx1"/>
            </a:solidFill>
          </a:ln>
        </p:spPr>
        <p:txBody>
          <a:bodyPr wrap="square" rtlCol="0">
            <a:spAutoFit/>
          </a:bodyPr>
          <a:lstStyle/>
          <a:p>
            <a:pPr algn="ctr"/>
            <a:r>
              <a:rPr lang="en-US" sz="2400" b="1" dirty="0" smtClean="0"/>
              <a:t>ESR</a:t>
            </a:r>
            <a:endParaRPr lang="en-US" sz="2400" b="1" dirty="0"/>
          </a:p>
        </p:txBody>
      </p:sp>
      <p:cxnSp>
        <p:nvCxnSpPr>
          <p:cNvPr id="7" name="Straight Connector 6"/>
          <p:cNvCxnSpPr/>
          <p:nvPr/>
        </p:nvCxnSpPr>
        <p:spPr>
          <a:xfrm>
            <a:off x="3794759" y="1195352"/>
            <a:ext cx="1" cy="2899386"/>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12" name="Rectangle 11"/>
          <p:cNvSpPr/>
          <p:nvPr/>
        </p:nvSpPr>
        <p:spPr>
          <a:xfrm>
            <a:off x="1863928" y="3753268"/>
            <a:ext cx="5230291" cy="376833"/>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879169" y="3088124"/>
            <a:ext cx="5230291" cy="376833"/>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6843" y="4211953"/>
            <a:ext cx="3406140" cy="2554605"/>
          </a:xfrm>
          <a:prstGeom prst="rect">
            <a:avLst/>
          </a:prstGeom>
        </p:spPr>
      </p:pic>
    </p:spTree>
    <p:extLst>
      <p:ext uri="{BB962C8B-B14F-4D97-AF65-F5344CB8AC3E}">
        <p14:creationId xmlns:p14="http://schemas.microsoft.com/office/powerpoint/2010/main" val="41572862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452718"/>
            <a:ext cx="8335440" cy="1307502"/>
          </a:xfrm>
        </p:spPr>
        <p:txBody>
          <a:bodyPr/>
          <a:lstStyle/>
          <a:p>
            <a:r>
              <a:rPr lang="en-US" sz="3600" dirty="0" smtClean="0"/>
              <a:t>2. How did TEK practices influence landscape pattern and fire regime? </a:t>
            </a:r>
            <a:endParaRPr lang="en-US" sz="3600" dirty="0"/>
          </a:p>
        </p:txBody>
      </p:sp>
      <p:sp>
        <p:nvSpPr>
          <p:cNvPr id="3" name="Content Placeholder 2"/>
          <p:cNvSpPr>
            <a:spLocks noGrp="1"/>
          </p:cNvSpPr>
          <p:nvPr>
            <p:ph idx="1"/>
          </p:nvPr>
        </p:nvSpPr>
        <p:spPr>
          <a:xfrm>
            <a:off x="533400" y="1652369"/>
            <a:ext cx="5334287" cy="5190391"/>
          </a:xfrm>
        </p:spPr>
        <p:txBody>
          <a:bodyPr>
            <a:normAutofit fontScale="77500" lnSpcReduction="20000"/>
          </a:bodyPr>
          <a:lstStyle/>
          <a:p>
            <a:pPr marL="0" indent="0">
              <a:buNone/>
            </a:pPr>
            <a:r>
              <a:rPr lang="en-US" sz="2800" dirty="0"/>
              <a:t>Preliminary evidence: </a:t>
            </a:r>
            <a:r>
              <a:rPr lang="en-US" sz="2800" dirty="0" smtClean="0"/>
              <a:t>comparatively high burn </a:t>
            </a:r>
            <a:r>
              <a:rPr lang="en-US" sz="2800" dirty="0"/>
              <a:t>land-cover </a:t>
            </a:r>
            <a:r>
              <a:rPr lang="en-US" sz="2800" dirty="0" smtClean="0"/>
              <a:t>of </a:t>
            </a:r>
            <a:r>
              <a:rPr lang="en-US" sz="2800" dirty="0"/>
              <a:t>ESR 5 </a:t>
            </a:r>
            <a:r>
              <a:rPr lang="en-US" sz="2800" dirty="0" smtClean="0"/>
              <a:t>maybe influenced </a:t>
            </a:r>
            <a:r>
              <a:rPr lang="en-US" sz="2800" dirty="0"/>
              <a:t>by historical fire-use</a:t>
            </a:r>
          </a:p>
          <a:p>
            <a:pPr marL="0" indent="0">
              <a:buNone/>
            </a:pPr>
            <a:r>
              <a:rPr lang="en-US" u="sng" dirty="0" smtClean="0"/>
              <a:t>Site Attributes of harvest patches</a:t>
            </a:r>
          </a:p>
          <a:p>
            <a:r>
              <a:rPr lang="en-US" dirty="0" smtClean="0"/>
              <a:t>Forest type:</a:t>
            </a:r>
            <a:r>
              <a:rPr lang="en-US" dirty="0"/>
              <a:t> </a:t>
            </a:r>
            <a:r>
              <a:rPr lang="en-US" dirty="0" smtClean="0"/>
              <a:t>moist mixed-conifer forest, e.g., mountain </a:t>
            </a:r>
            <a:r>
              <a:rPr lang="en-US" dirty="0"/>
              <a:t>hemlock (</a:t>
            </a:r>
            <a:r>
              <a:rPr lang="en-US" i="1" dirty="0" err="1"/>
              <a:t>Tsuga</a:t>
            </a:r>
            <a:r>
              <a:rPr lang="en-US" i="1" dirty="0"/>
              <a:t> </a:t>
            </a:r>
            <a:r>
              <a:rPr lang="en-US" i="1" dirty="0" err="1"/>
              <a:t>mertensiana</a:t>
            </a:r>
            <a:r>
              <a:rPr lang="en-US" dirty="0"/>
              <a:t>), </a:t>
            </a:r>
            <a:r>
              <a:rPr lang="en-US" dirty="0" smtClean="0"/>
              <a:t>spruce </a:t>
            </a:r>
            <a:r>
              <a:rPr lang="en-US" dirty="0"/>
              <a:t>(</a:t>
            </a:r>
            <a:r>
              <a:rPr lang="en-US" i="1" dirty="0" err="1"/>
              <a:t>Picea</a:t>
            </a:r>
            <a:r>
              <a:rPr lang="en-US" i="1" dirty="0"/>
              <a:t> </a:t>
            </a:r>
            <a:r>
              <a:rPr lang="en-US" i="1" dirty="0" err="1"/>
              <a:t>glauca</a:t>
            </a:r>
            <a:r>
              <a:rPr lang="en-US" i="1" dirty="0"/>
              <a:t>, P. </a:t>
            </a:r>
            <a:r>
              <a:rPr lang="en-US" i="1" dirty="0" err="1"/>
              <a:t>engelmannii</a:t>
            </a:r>
            <a:r>
              <a:rPr lang="en-US" dirty="0"/>
              <a:t>), and fir </a:t>
            </a:r>
            <a:r>
              <a:rPr lang="en-US" dirty="0" smtClean="0"/>
              <a:t>(</a:t>
            </a:r>
            <a:r>
              <a:rPr lang="en-US" i="1" dirty="0" err="1"/>
              <a:t>Abies</a:t>
            </a:r>
            <a:r>
              <a:rPr lang="en-US" i="1" dirty="0"/>
              <a:t> </a:t>
            </a:r>
            <a:r>
              <a:rPr lang="en-US" i="1" dirty="0" err="1"/>
              <a:t>amabilis</a:t>
            </a:r>
            <a:r>
              <a:rPr lang="en-US" i="1" dirty="0"/>
              <a:t>, A. </a:t>
            </a:r>
            <a:r>
              <a:rPr lang="en-US" i="1" dirty="0" err="1"/>
              <a:t>grandis</a:t>
            </a:r>
            <a:r>
              <a:rPr lang="en-US" i="1" dirty="0"/>
              <a:t>, A. </a:t>
            </a:r>
            <a:r>
              <a:rPr lang="en-US" i="1" dirty="0" err="1"/>
              <a:t>lasiocarpa</a:t>
            </a:r>
            <a:r>
              <a:rPr lang="en-US" dirty="0" smtClean="0"/>
              <a:t>)</a:t>
            </a:r>
          </a:p>
          <a:p>
            <a:r>
              <a:rPr lang="en-US" dirty="0" smtClean="0"/>
              <a:t>Topography: higher elevation, mountainous</a:t>
            </a:r>
          </a:p>
          <a:p>
            <a:pPr lvl="1"/>
            <a:r>
              <a:rPr lang="en-US" dirty="0" smtClean="0"/>
              <a:t>?: Moderate solar flux</a:t>
            </a:r>
          </a:p>
          <a:p>
            <a:pPr marL="0" indent="0">
              <a:buNone/>
            </a:pPr>
            <a:r>
              <a:rPr lang="en-US" u="sng" dirty="0" smtClean="0"/>
              <a:t>Landscape structure</a:t>
            </a:r>
          </a:p>
          <a:p>
            <a:r>
              <a:rPr lang="en-US" dirty="0"/>
              <a:t>Patch size: </a:t>
            </a:r>
            <a:r>
              <a:rPr lang="en-US" dirty="0" smtClean="0"/>
              <a:t>100’s </a:t>
            </a:r>
            <a:r>
              <a:rPr lang="en-US" dirty="0"/>
              <a:t>acres </a:t>
            </a:r>
          </a:p>
          <a:p>
            <a:pPr marL="0" indent="0">
              <a:buNone/>
            </a:pPr>
            <a:r>
              <a:rPr lang="en-US" u="sng" dirty="0" smtClean="0"/>
              <a:t>Hypothesis Assessment</a:t>
            </a:r>
            <a:endParaRPr lang="en-US" u="sng" dirty="0"/>
          </a:p>
          <a:p>
            <a:pPr>
              <a:lnSpc>
                <a:spcPct val="120000"/>
              </a:lnSpc>
            </a:pPr>
            <a:r>
              <a:rPr lang="en-US" dirty="0"/>
              <a:t>Human fire-use </a:t>
            </a:r>
            <a:r>
              <a:rPr lang="en-US" dirty="0" smtClean="0"/>
              <a:t>influenced fire </a:t>
            </a:r>
            <a:r>
              <a:rPr lang="en-US" dirty="0"/>
              <a:t>regime in </a:t>
            </a:r>
            <a:r>
              <a:rPr lang="en-US" u="sng" dirty="0" smtClean="0"/>
              <a:t>frequent-fire zone</a:t>
            </a:r>
            <a:r>
              <a:rPr lang="en-US" dirty="0" smtClean="0"/>
              <a:t>? </a:t>
            </a:r>
          </a:p>
          <a:p>
            <a:pPr>
              <a:lnSpc>
                <a:spcPct val="120000"/>
              </a:lnSpc>
            </a:pPr>
            <a:r>
              <a:rPr lang="en-US" dirty="0" smtClean="0"/>
              <a:t>Surprising finding: Historical fire-use maybe deployed in </a:t>
            </a:r>
            <a:r>
              <a:rPr lang="en-US" u="sng" dirty="0" smtClean="0"/>
              <a:t>moist, mixed conifer zone</a:t>
            </a:r>
            <a:r>
              <a:rPr lang="en-US" dirty="0" smtClean="0"/>
              <a:t>; little evidence regarding </a:t>
            </a:r>
            <a:r>
              <a:rPr lang="en-US" u="sng" dirty="0" smtClean="0"/>
              <a:t>frequent-fire zone</a:t>
            </a:r>
            <a:endParaRPr lang="en-US" u="sng" dirty="0"/>
          </a:p>
        </p:txBody>
      </p:sp>
      <p:pic>
        <p:nvPicPr>
          <p:cNvPr id="4" name="Picture 3"/>
          <p:cNvPicPr/>
          <p:nvPr/>
        </p:nvPicPr>
        <p:blipFill rotWithShape="1">
          <a:blip r:embed="rId3" cstate="print">
            <a:extLst>
              <a:ext uri="{28A0092B-C50C-407E-A947-70E740481C1C}">
                <a14:useLocalDpi xmlns:a14="http://schemas.microsoft.com/office/drawing/2010/main" val="0"/>
              </a:ext>
            </a:extLst>
          </a:blip>
          <a:srcRect l="2142" t="6994" r="11532" b="13224"/>
          <a:stretch/>
        </p:blipFill>
        <p:spPr>
          <a:xfrm>
            <a:off x="5844406" y="2063853"/>
            <a:ext cx="3121328" cy="2188109"/>
          </a:xfrm>
          <a:prstGeom prst="rect">
            <a:avLst/>
          </a:prstGeom>
        </p:spPr>
      </p:pic>
      <p:pic>
        <p:nvPicPr>
          <p:cNvPr id="5" name="Picture 4"/>
          <p:cNvPicPr/>
          <p:nvPr/>
        </p:nvPicPr>
        <p:blipFill rotWithShape="1">
          <a:blip r:embed="rId4" cstate="print">
            <a:extLst>
              <a:ext uri="{28A0092B-C50C-407E-A947-70E740481C1C}">
                <a14:useLocalDpi xmlns:a14="http://schemas.microsoft.com/office/drawing/2010/main" val="0"/>
              </a:ext>
            </a:extLst>
          </a:blip>
          <a:srcRect l="7050" t="19672" r="18852" b="13661"/>
          <a:stretch/>
        </p:blipFill>
        <p:spPr>
          <a:xfrm>
            <a:off x="5867687" y="4495799"/>
            <a:ext cx="3098047" cy="2302039"/>
          </a:xfrm>
          <a:prstGeom prst="rect">
            <a:avLst/>
          </a:prstGeom>
        </p:spPr>
      </p:pic>
      <p:sp>
        <p:nvSpPr>
          <p:cNvPr id="7" name="TextBox 6"/>
          <p:cNvSpPr txBox="1"/>
          <p:nvPr/>
        </p:nvSpPr>
        <p:spPr>
          <a:xfrm>
            <a:off x="5867687" y="4394879"/>
            <a:ext cx="3098047" cy="646331"/>
          </a:xfrm>
          <a:prstGeom prst="rect">
            <a:avLst/>
          </a:prstGeom>
          <a:solidFill>
            <a:schemeClr val="accent1">
              <a:lumMod val="75000"/>
              <a:alpha val="25000"/>
            </a:schemeClr>
          </a:solidFill>
        </p:spPr>
        <p:txBody>
          <a:bodyPr wrap="square" rtlCol="0">
            <a:spAutoFit/>
          </a:bodyPr>
          <a:lstStyle/>
          <a:p>
            <a:pPr algn="ctr"/>
            <a:r>
              <a:rPr lang="en-US" dirty="0" smtClean="0"/>
              <a:t>*Camp, 8/9/53</a:t>
            </a:r>
          </a:p>
          <a:p>
            <a:pPr algn="ctr"/>
            <a:r>
              <a:rPr lang="en-US" dirty="0" smtClean="0"/>
              <a:t>*</a:t>
            </a:r>
            <a:r>
              <a:rPr lang="en-US" dirty="0"/>
              <a:t>n</a:t>
            </a:r>
            <a:r>
              <a:rPr lang="en-US" dirty="0" smtClean="0"/>
              <a:t>ame withheld</a:t>
            </a:r>
            <a:endParaRPr lang="en-US" dirty="0"/>
          </a:p>
        </p:txBody>
      </p:sp>
      <p:sp>
        <p:nvSpPr>
          <p:cNvPr id="8" name="TextBox 7"/>
          <p:cNvSpPr txBox="1"/>
          <p:nvPr/>
        </p:nvSpPr>
        <p:spPr>
          <a:xfrm>
            <a:off x="5860067" y="1743808"/>
            <a:ext cx="3105667" cy="584775"/>
          </a:xfrm>
          <a:prstGeom prst="rect">
            <a:avLst/>
          </a:prstGeom>
          <a:solidFill>
            <a:schemeClr val="accent1">
              <a:lumMod val="75000"/>
              <a:alpha val="80000"/>
            </a:schemeClr>
          </a:solidFill>
        </p:spPr>
        <p:txBody>
          <a:bodyPr wrap="square" rtlCol="0">
            <a:spAutoFit/>
          </a:bodyPr>
          <a:lstStyle/>
          <a:p>
            <a:pPr algn="ctr"/>
            <a:r>
              <a:rPr lang="en-US" sz="1600" dirty="0"/>
              <a:t>*</a:t>
            </a:r>
            <a:r>
              <a:rPr lang="en-US" sz="1600" dirty="0" smtClean="0"/>
              <a:t>Mountain, 9/10/52</a:t>
            </a:r>
          </a:p>
          <a:p>
            <a:pPr algn="ctr"/>
            <a:r>
              <a:rPr lang="en-US" sz="1600" dirty="0"/>
              <a:t>*name </a:t>
            </a:r>
            <a:r>
              <a:rPr lang="en-US" sz="1600" dirty="0" smtClean="0"/>
              <a:t>withheld</a:t>
            </a:r>
            <a:endParaRPr lang="en-US" sz="1600" dirty="0"/>
          </a:p>
        </p:txBody>
      </p:sp>
    </p:spTree>
    <p:extLst>
      <p:ext uri="{BB962C8B-B14F-4D97-AF65-F5344CB8AC3E}">
        <p14:creationId xmlns:p14="http://schemas.microsoft.com/office/powerpoint/2010/main" val="32690651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170" y="620358"/>
            <a:ext cx="8118270" cy="1566582"/>
          </a:xfrm>
        </p:spPr>
        <p:txBody>
          <a:bodyPr/>
          <a:lstStyle/>
          <a:p>
            <a:pPr marL="457200" indent="-457200"/>
            <a:r>
              <a:rPr lang="en-US" sz="3600" dirty="0" smtClean="0"/>
              <a:t>I. Why </a:t>
            </a:r>
            <a:r>
              <a:rPr lang="en-US" sz="3600" dirty="0"/>
              <a:t>employ a TEK/ LEK approach in restoration projects?</a:t>
            </a:r>
          </a:p>
        </p:txBody>
      </p:sp>
      <p:sp>
        <p:nvSpPr>
          <p:cNvPr id="3" name="Content Placeholder 2"/>
          <p:cNvSpPr>
            <a:spLocks noGrp="1"/>
          </p:cNvSpPr>
          <p:nvPr>
            <p:ph idx="1"/>
          </p:nvPr>
        </p:nvSpPr>
        <p:spPr>
          <a:xfrm>
            <a:off x="538140" y="1879418"/>
            <a:ext cx="7375576" cy="4612830"/>
          </a:xfrm>
        </p:spPr>
        <p:txBody>
          <a:bodyPr>
            <a:normAutofit lnSpcReduction="10000"/>
          </a:bodyPr>
          <a:lstStyle/>
          <a:p>
            <a:pPr marL="857256" lvl="1" indent="-457200">
              <a:buFont typeface="+mj-lt"/>
              <a:buAutoNum type="arabicPeriod"/>
            </a:pPr>
            <a:r>
              <a:rPr lang="en-US" sz="2400" dirty="0" smtClean="0"/>
              <a:t>Distinct insights regarding </a:t>
            </a:r>
            <a:r>
              <a:rPr lang="en-US" sz="2400" u="sng" dirty="0" smtClean="0"/>
              <a:t>co-evolutionary</a:t>
            </a:r>
            <a:r>
              <a:rPr lang="en-US" sz="2400" dirty="0" smtClean="0"/>
              <a:t> social-ecological processes and influence on landscape pattern and vegetation condition</a:t>
            </a:r>
          </a:p>
          <a:p>
            <a:pPr marL="1085864" lvl="2" indent="-285750"/>
            <a:r>
              <a:rPr lang="en-US" sz="1800" dirty="0" smtClean="0"/>
              <a:t>Role of social process—migratory </a:t>
            </a:r>
            <a:r>
              <a:rPr lang="en-US" sz="1800" dirty="0"/>
              <a:t>s</a:t>
            </a:r>
            <a:r>
              <a:rPr lang="en-US" sz="1800" dirty="0" smtClean="0"/>
              <a:t>easonal round –as ecological disturbance </a:t>
            </a:r>
          </a:p>
          <a:p>
            <a:pPr marL="1085864" lvl="2" indent="-285750"/>
            <a:r>
              <a:rPr lang="en-US" sz="1800" dirty="0" smtClean="0"/>
              <a:t>Preliminary </a:t>
            </a:r>
            <a:r>
              <a:rPr lang="en-US" sz="1800" dirty="0"/>
              <a:t>evidence of human fire-use in </a:t>
            </a:r>
            <a:r>
              <a:rPr lang="en-US" sz="1800" dirty="0" smtClean="0"/>
              <a:t>moist, higher elevation forest zone</a:t>
            </a:r>
          </a:p>
          <a:p>
            <a:pPr marL="857256" lvl="1" indent="-457200">
              <a:buFont typeface="+mj-lt"/>
              <a:buAutoNum type="arabicPeriod"/>
            </a:pPr>
            <a:r>
              <a:rPr lang="en-US" sz="2400" dirty="0" smtClean="0"/>
              <a:t>Restoration applications</a:t>
            </a:r>
            <a:endParaRPr lang="en-US" sz="2400" dirty="0"/>
          </a:p>
          <a:p>
            <a:pPr marL="1143014" lvl="2" indent="-342900">
              <a:buFont typeface="Wingdings" panose="05000000000000000000" pitchFamily="2" charset="2"/>
              <a:buChar char="Ø"/>
            </a:pPr>
            <a:r>
              <a:rPr lang="en-US" sz="2000" dirty="0" smtClean="0"/>
              <a:t>Utility of replicating / approximating TEK social processes in restoration framework</a:t>
            </a:r>
          </a:p>
          <a:p>
            <a:pPr marL="1143014" lvl="2" indent="-342900">
              <a:buFont typeface="Wingdings" panose="05000000000000000000" pitchFamily="2" charset="2"/>
              <a:buChar char="Ø"/>
            </a:pPr>
            <a:r>
              <a:rPr lang="en-US" sz="2000" dirty="0" smtClean="0"/>
              <a:t>Community and Public outreach: vehicle for dialogue re restoration practices</a:t>
            </a:r>
          </a:p>
          <a:p>
            <a:endParaRPr lang="en-US" dirty="0"/>
          </a:p>
        </p:txBody>
      </p:sp>
    </p:spTree>
    <p:extLst>
      <p:ext uri="{BB962C8B-B14F-4D97-AF65-F5344CB8AC3E}">
        <p14:creationId xmlns:p14="http://schemas.microsoft.com/office/powerpoint/2010/main" val="13317323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469" y="466366"/>
            <a:ext cx="8072437" cy="1400530"/>
          </a:xfrm>
        </p:spPr>
        <p:txBody>
          <a:bodyPr/>
          <a:lstStyle/>
          <a:p>
            <a:pPr marL="457200" indent="-457200"/>
            <a:r>
              <a:rPr lang="en-US" sz="3600" dirty="0" smtClean="0"/>
              <a:t>II. How </a:t>
            </a:r>
            <a:r>
              <a:rPr lang="en-US" sz="3600" dirty="0"/>
              <a:t>to employ a </a:t>
            </a:r>
            <a:r>
              <a:rPr lang="en-US" sz="3600" dirty="0" smtClean="0"/>
              <a:t>TEK/ LEK </a:t>
            </a:r>
            <a:r>
              <a:rPr lang="en-US" sz="3600" dirty="0"/>
              <a:t>approach</a:t>
            </a:r>
            <a:r>
              <a:rPr lang="en-US" sz="3600" dirty="0" smtClean="0"/>
              <a:t>? </a:t>
            </a:r>
            <a:endParaRPr lang="en-US" sz="3600" dirty="0"/>
          </a:p>
        </p:txBody>
      </p:sp>
      <p:sp>
        <p:nvSpPr>
          <p:cNvPr id="3" name="Content Placeholder 2"/>
          <p:cNvSpPr>
            <a:spLocks noGrp="1"/>
          </p:cNvSpPr>
          <p:nvPr>
            <p:ph idx="1"/>
          </p:nvPr>
        </p:nvSpPr>
        <p:spPr>
          <a:xfrm>
            <a:off x="603325" y="1949354"/>
            <a:ext cx="8228255" cy="4725765"/>
          </a:xfrm>
        </p:spPr>
        <p:txBody>
          <a:bodyPr>
            <a:normAutofit fontScale="77500" lnSpcReduction="20000"/>
          </a:bodyPr>
          <a:lstStyle/>
          <a:p>
            <a:pPr marL="457200" indent="-457200">
              <a:lnSpc>
                <a:spcPct val="120000"/>
              </a:lnSpc>
              <a:buFont typeface="+mj-lt"/>
              <a:buAutoNum type="arabicPeriod"/>
            </a:pPr>
            <a:r>
              <a:rPr lang="en-US" sz="2800" b="1" dirty="0" smtClean="0">
                <a:latin typeface="+mn-lt"/>
              </a:rPr>
              <a:t>Study area</a:t>
            </a:r>
            <a:r>
              <a:rPr lang="en-US" sz="2800" dirty="0" smtClean="0">
                <a:latin typeface="+mn-lt"/>
              </a:rPr>
              <a:t>: Fit with social process of interest (seasonal round; fire-use), as well as ecological process (fire regime)</a:t>
            </a:r>
          </a:p>
          <a:p>
            <a:pPr marL="857256" lvl="1" indent="-457200">
              <a:lnSpc>
                <a:spcPct val="120000"/>
              </a:lnSpc>
            </a:pPr>
            <a:r>
              <a:rPr lang="en-US" sz="2600" dirty="0" smtClean="0">
                <a:latin typeface="+mn-lt"/>
              </a:rPr>
              <a:t>Consider a nested geographical approach:</a:t>
            </a:r>
          </a:p>
          <a:p>
            <a:pPr marL="1257314" lvl="2" indent="-457200">
              <a:lnSpc>
                <a:spcPct val="120000"/>
              </a:lnSpc>
            </a:pPr>
            <a:r>
              <a:rPr lang="en-US" sz="2400" dirty="0" smtClean="0">
                <a:latin typeface="+mn-lt"/>
              </a:rPr>
              <a:t>Ecology sub-study: finer scale</a:t>
            </a:r>
          </a:p>
          <a:p>
            <a:pPr marL="1257314" lvl="2" indent="-457200">
              <a:lnSpc>
                <a:spcPct val="120000"/>
              </a:lnSpc>
            </a:pPr>
            <a:r>
              <a:rPr lang="en-US" sz="2400" dirty="0" smtClean="0">
                <a:latin typeface="+mn-lt"/>
              </a:rPr>
              <a:t>TEK sub-study: broader scale</a:t>
            </a:r>
          </a:p>
          <a:p>
            <a:pPr marL="457200" indent="-457200">
              <a:lnSpc>
                <a:spcPct val="120000"/>
              </a:lnSpc>
              <a:buFont typeface="+mj-lt"/>
              <a:buAutoNum type="arabicPeriod"/>
            </a:pPr>
            <a:r>
              <a:rPr lang="en-US" sz="2800" b="1" dirty="0" smtClean="0">
                <a:latin typeface="+mn-lt"/>
              </a:rPr>
              <a:t>Research design</a:t>
            </a:r>
            <a:r>
              <a:rPr lang="en-US" sz="2800" dirty="0" smtClean="0">
                <a:latin typeface="+mn-lt"/>
              </a:rPr>
              <a:t>: Data resources span </a:t>
            </a:r>
            <a:r>
              <a:rPr lang="en-US" sz="2800" u="sng" dirty="0" smtClean="0">
                <a:latin typeface="+mn-lt"/>
              </a:rPr>
              <a:t>community-engaged data</a:t>
            </a:r>
            <a:r>
              <a:rPr lang="en-US" sz="2800" dirty="0" smtClean="0">
                <a:latin typeface="+mn-lt"/>
              </a:rPr>
              <a:t> and </a:t>
            </a:r>
            <a:r>
              <a:rPr lang="en-US" sz="2800" u="sng" dirty="0" smtClean="0">
                <a:latin typeface="+mn-lt"/>
              </a:rPr>
              <a:t>non-community engaged data</a:t>
            </a:r>
          </a:p>
          <a:p>
            <a:pPr marL="457200" indent="-457200">
              <a:lnSpc>
                <a:spcPct val="120000"/>
              </a:lnSpc>
              <a:buFont typeface="+mj-lt"/>
              <a:buAutoNum type="arabicPeriod"/>
            </a:pPr>
            <a:r>
              <a:rPr lang="en-US" sz="2800" b="1" dirty="0" smtClean="0">
                <a:latin typeface="+mn-lt"/>
              </a:rPr>
              <a:t>Community-engaged data</a:t>
            </a:r>
            <a:r>
              <a:rPr lang="en-US" sz="2800" dirty="0" smtClean="0">
                <a:latin typeface="+mn-lt"/>
              </a:rPr>
              <a:t>: Adapt methods to cultural norms and governance structures</a:t>
            </a:r>
          </a:p>
          <a:p>
            <a:pPr marL="742956" lvl="1" indent="-342900">
              <a:lnSpc>
                <a:spcPct val="120000"/>
              </a:lnSpc>
              <a:buFont typeface="Wingdings" panose="05000000000000000000" pitchFamily="2" charset="2"/>
              <a:buChar char="Ø"/>
            </a:pPr>
            <a:r>
              <a:rPr lang="en-US" sz="2400" b="1" u="sng" dirty="0" smtClean="0">
                <a:latin typeface="+mn-lt"/>
              </a:rPr>
              <a:t>Protocol factors</a:t>
            </a:r>
            <a:r>
              <a:rPr lang="en-US" sz="2400" dirty="0" smtClean="0">
                <a:latin typeface="+mn-lt"/>
              </a:rPr>
              <a:t>: </a:t>
            </a:r>
            <a:r>
              <a:rPr lang="en-US" sz="2400" dirty="0">
                <a:latin typeface="+mn-lt"/>
              </a:rPr>
              <a:t>Interview </a:t>
            </a:r>
            <a:r>
              <a:rPr lang="en-US" sz="2400" dirty="0" smtClean="0">
                <a:latin typeface="+mn-lt"/>
              </a:rPr>
              <a:t>protocol and management;    Cross-walk instrument; Maps; Informed consent</a:t>
            </a:r>
          </a:p>
          <a:p>
            <a:pPr marL="857256" lvl="1" indent="-457200">
              <a:buFont typeface="+mj-lt"/>
              <a:buAutoNum type="arabicPeriod"/>
            </a:pPr>
            <a:endParaRPr lang="en-US" sz="2600" dirty="0" smtClean="0"/>
          </a:p>
        </p:txBody>
      </p:sp>
    </p:spTree>
    <p:extLst>
      <p:ext uri="{BB962C8B-B14F-4D97-AF65-F5344CB8AC3E}">
        <p14:creationId xmlns:p14="http://schemas.microsoft.com/office/powerpoint/2010/main" val="37367578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709" y="291106"/>
            <a:ext cx="7645491" cy="1187174"/>
          </a:xfrm>
        </p:spPr>
        <p:txBody>
          <a:bodyPr/>
          <a:lstStyle/>
          <a:p>
            <a:pPr marL="457200" indent="-457200"/>
            <a:r>
              <a:rPr lang="en-US" sz="3200" dirty="0" smtClean="0"/>
              <a:t>III. Anticipating &amp; navigating challenges</a:t>
            </a:r>
            <a:endParaRPr lang="en-US"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67516855"/>
              </p:ext>
            </p:extLst>
          </p:nvPr>
        </p:nvGraphicFramePr>
        <p:xfrm>
          <a:off x="619122" y="1333818"/>
          <a:ext cx="8113397" cy="5369560"/>
        </p:xfrm>
        <a:graphic>
          <a:graphicData uri="http://schemas.openxmlformats.org/drawingml/2006/table">
            <a:tbl>
              <a:tblPr firstRow="1" bandRow="1">
                <a:tableStyleId>{5C22544A-7EE6-4342-B048-85BDC9FD1C3A}</a:tableStyleId>
              </a:tblPr>
              <a:tblGrid>
                <a:gridCol w="3822977"/>
                <a:gridCol w="4290420"/>
              </a:tblGrid>
              <a:tr h="370840">
                <a:tc>
                  <a:txBody>
                    <a:bodyPr/>
                    <a:lstStyle/>
                    <a:p>
                      <a:r>
                        <a:rPr lang="en-US" dirty="0" smtClean="0"/>
                        <a:t>Challenge to Anticipate</a:t>
                      </a:r>
                      <a:endParaRPr lang="en-US" dirty="0"/>
                    </a:p>
                  </a:txBody>
                  <a:tcPr/>
                </a:tc>
                <a:tc>
                  <a:txBody>
                    <a:bodyPr/>
                    <a:lstStyle/>
                    <a:p>
                      <a:r>
                        <a:rPr lang="en-US" dirty="0" smtClean="0"/>
                        <a:t>Navigation</a:t>
                      </a:r>
                      <a:endParaRPr lang="en-US" dirty="0"/>
                    </a:p>
                  </a:txBody>
                  <a:tcPr/>
                </a:tc>
              </a:tr>
              <a:tr h="370840">
                <a:tc>
                  <a:txBody>
                    <a:bodyPr/>
                    <a:lstStyle/>
                    <a:p>
                      <a:r>
                        <a:rPr lang="en-US" dirty="0" smtClean="0"/>
                        <a:t>Multiple,</a:t>
                      </a:r>
                      <a:r>
                        <a:rPr lang="en-US" baseline="0" dirty="0" smtClean="0"/>
                        <a:t> sometimes disconnected, conflicting governance structures</a:t>
                      </a:r>
                    </a:p>
                    <a:p>
                      <a:pPr marL="285750" indent="-285750">
                        <a:buFont typeface="Arial" panose="020B0604020202020204" pitchFamily="34" charset="0"/>
                        <a:buChar char="•"/>
                      </a:pPr>
                      <a:r>
                        <a:rPr lang="en-US" sz="1600" baseline="0" dirty="0" smtClean="0"/>
                        <a:t>Branch of Natural Resources</a:t>
                      </a:r>
                    </a:p>
                    <a:p>
                      <a:pPr marL="0" indent="0">
                        <a:buFont typeface="Arial" panose="020B0604020202020204" pitchFamily="34" charset="0"/>
                        <a:buNone/>
                      </a:pPr>
                      <a:r>
                        <a:rPr lang="en-US" sz="1600" baseline="0" dirty="0" smtClean="0"/>
                        <a:t>         -Forestry</a:t>
                      </a:r>
                    </a:p>
                    <a:p>
                      <a:pPr marL="0" indent="0">
                        <a:buFont typeface="Arial" panose="020B0604020202020204" pitchFamily="34" charset="0"/>
                        <a:buNone/>
                      </a:pPr>
                      <a:r>
                        <a:rPr lang="en-US" sz="1600" baseline="0" dirty="0" smtClean="0"/>
                        <a:t>         -Cultural Resources</a:t>
                      </a:r>
                    </a:p>
                    <a:p>
                      <a:pPr marL="285750" indent="-285750">
                        <a:buFont typeface="Arial" panose="020B0604020202020204" pitchFamily="34" charset="0"/>
                        <a:buChar char="•"/>
                      </a:pPr>
                      <a:r>
                        <a:rPr lang="en-US" sz="1600" baseline="0" dirty="0" smtClean="0"/>
                        <a:t>Tribal government: Culture and Heritage Committee</a:t>
                      </a:r>
                    </a:p>
                  </a:txBody>
                  <a:tcPr/>
                </a:tc>
                <a:tc>
                  <a:txBody>
                    <a:bodyPr/>
                    <a:lstStyle/>
                    <a:p>
                      <a:pPr marL="285750" indent="-285750">
                        <a:buFont typeface="Arial" panose="020B0604020202020204" pitchFamily="34" charset="0"/>
                        <a:buChar char="•"/>
                      </a:pPr>
                      <a:r>
                        <a:rPr lang="en-US" dirty="0" smtClean="0"/>
                        <a:t>At</a:t>
                      </a:r>
                      <a:r>
                        <a:rPr lang="en-US" baseline="0" dirty="0" smtClean="0"/>
                        <a:t> project initiation stage: </a:t>
                      </a:r>
                      <a:r>
                        <a:rPr lang="en-US" dirty="0" smtClean="0"/>
                        <a:t>Meet/ discuss with key governance</a:t>
                      </a:r>
                      <a:r>
                        <a:rPr lang="en-US" baseline="0" dirty="0" smtClean="0"/>
                        <a:t> and management organizations</a:t>
                      </a:r>
                    </a:p>
                    <a:p>
                      <a:pPr marL="285750" indent="-285750">
                        <a:buFont typeface="Arial" panose="020B0604020202020204" pitchFamily="34" charset="0"/>
                        <a:buChar char="•"/>
                      </a:pPr>
                      <a:r>
                        <a:rPr lang="en-US" baseline="0" dirty="0" smtClean="0"/>
                        <a:t>Forge MOU agreements</a:t>
                      </a:r>
                    </a:p>
                    <a:p>
                      <a:pPr marL="285750" indent="-285750">
                        <a:buFont typeface="Arial" panose="020B0604020202020204" pitchFamily="34" charset="0"/>
                        <a:buChar char="•"/>
                      </a:pPr>
                      <a:r>
                        <a:rPr lang="en-US" baseline="0" dirty="0" smtClean="0"/>
                        <a:t>Cognizance that agreement with </a:t>
                      </a:r>
                      <a:r>
                        <a:rPr lang="en-US" u="sng" baseline="0" dirty="0" smtClean="0"/>
                        <a:t>one organization </a:t>
                      </a:r>
                      <a:r>
                        <a:rPr lang="en-US" baseline="0" dirty="0" smtClean="0"/>
                        <a:t>≠ </a:t>
                      </a:r>
                      <a:r>
                        <a:rPr lang="en-US" u="sng" baseline="0" dirty="0" smtClean="0"/>
                        <a:t>all organizations</a:t>
                      </a:r>
                      <a:endParaRPr lang="en-US" u="sng" dirty="0"/>
                    </a:p>
                  </a:txBody>
                  <a:tcPr/>
                </a:tc>
              </a:tr>
              <a:tr h="370840">
                <a:tc>
                  <a:txBody>
                    <a:bodyPr/>
                    <a:lstStyle/>
                    <a:p>
                      <a:r>
                        <a:rPr lang="en-US" dirty="0" smtClean="0"/>
                        <a:t>Community protectiveness of TEK, particularly spatial information</a:t>
                      </a:r>
                      <a:endParaRPr lang="en-US" dirty="0"/>
                    </a:p>
                  </a:txBody>
                  <a:tcPr/>
                </a:tc>
                <a:tc>
                  <a:txBody>
                    <a:bodyPr/>
                    <a:lstStyle/>
                    <a:p>
                      <a:pPr marL="285750" indent="-285750">
                        <a:buFont typeface="Arial" panose="020B0604020202020204" pitchFamily="34" charset="0"/>
                        <a:buChar char="•"/>
                      </a:pPr>
                      <a:r>
                        <a:rPr lang="en-US" dirty="0" smtClean="0"/>
                        <a:t>Data reporting in</a:t>
                      </a:r>
                      <a:r>
                        <a:rPr lang="en-US" baseline="0" dirty="0" smtClean="0"/>
                        <a:t> relation to an ecological </a:t>
                      </a:r>
                      <a:r>
                        <a:rPr lang="en-US" dirty="0" smtClean="0"/>
                        <a:t>zone, not spatially specific</a:t>
                      </a:r>
                    </a:p>
                    <a:p>
                      <a:pPr marL="285750" indent="-285750">
                        <a:buFont typeface="Arial" panose="020B0604020202020204" pitchFamily="34" charset="0"/>
                        <a:buChar char="•"/>
                      </a:pPr>
                      <a:r>
                        <a:rPr lang="en-US" dirty="0" smtClean="0"/>
                        <a:t>Partnership approach</a:t>
                      </a:r>
                    </a:p>
                    <a:p>
                      <a:pPr marL="0" indent="0">
                        <a:buFont typeface="Arial" panose="020B0604020202020204" pitchFamily="34" charset="0"/>
                        <a:buNone/>
                      </a:pPr>
                      <a:r>
                        <a:rPr lang="en-US" sz="1600" dirty="0" smtClean="0"/>
                        <a:t>     </a:t>
                      </a:r>
                      <a:r>
                        <a:rPr lang="en-US" sz="1600" baseline="0" dirty="0" smtClean="0"/>
                        <a:t> -</a:t>
                      </a:r>
                      <a:r>
                        <a:rPr lang="en-US" sz="1600" dirty="0" smtClean="0"/>
                        <a:t>Identify</a:t>
                      </a:r>
                      <a:r>
                        <a:rPr lang="en-US" sz="1600" baseline="0" dirty="0" smtClean="0"/>
                        <a:t> deliverables relevant to   community</a:t>
                      </a:r>
                      <a:endParaRPr lang="en-US" sz="1600" dirty="0"/>
                    </a:p>
                  </a:txBody>
                  <a:tcPr/>
                </a:tc>
              </a:tr>
              <a:tr h="370840">
                <a:tc>
                  <a:txBody>
                    <a:bodyPr/>
                    <a:lstStyle/>
                    <a:p>
                      <a:r>
                        <a:rPr lang="en-US" dirty="0" smtClean="0"/>
                        <a:t>Delayed</a:t>
                      </a:r>
                      <a:r>
                        <a:rPr lang="en-US" baseline="0" dirty="0" smtClean="0"/>
                        <a:t> timeline, due to unforeseen community or weather events (e.g., death of tribal elder; snowstorm)</a:t>
                      </a:r>
                      <a:endParaRPr lang="en-US" dirty="0"/>
                    </a:p>
                  </a:txBody>
                  <a:tcPr/>
                </a:tc>
                <a:tc>
                  <a:txBody>
                    <a:bodyPr/>
                    <a:lstStyle/>
                    <a:p>
                      <a:pPr marL="285750" indent="-285750">
                        <a:buFont typeface="Arial" panose="020B0604020202020204" pitchFamily="34" charset="0"/>
                        <a:buChar char="•"/>
                      </a:pPr>
                      <a:r>
                        <a:rPr lang="en-US" dirty="0" smtClean="0"/>
                        <a:t>Build extra time into project</a:t>
                      </a:r>
                    </a:p>
                    <a:p>
                      <a:pPr marL="285750" marR="0" indent="-285750" algn="l" defTabSz="45720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Identify alternate</a:t>
                      </a:r>
                      <a:r>
                        <a:rPr lang="en-US" baseline="0" dirty="0" smtClean="0"/>
                        <a:t> tools (e.g., Skype); build broad collaborator base to advance project</a:t>
                      </a:r>
                      <a:endParaRPr lang="en-US" dirty="0"/>
                    </a:p>
                  </a:txBody>
                  <a:tcPr/>
                </a:tc>
              </a:tr>
            </a:tbl>
          </a:graphicData>
        </a:graphic>
      </p:graphicFrame>
    </p:spTree>
    <p:extLst>
      <p:ext uri="{BB962C8B-B14F-4D97-AF65-F5344CB8AC3E}">
        <p14:creationId xmlns:p14="http://schemas.microsoft.com/office/powerpoint/2010/main" val="11032699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idx="1"/>
          </p:nvPr>
        </p:nvSpPr>
        <p:spPr>
          <a:xfrm>
            <a:off x="656572" y="1657140"/>
            <a:ext cx="7062487" cy="4195481"/>
          </a:xfrm>
        </p:spPr>
        <p:txBody>
          <a:bodyPr/>
          <a:lstStyle/>
          <a:p>
            <a:r>
              <a:rPr lang="en-US" dirty="0" smtClean="0"/>
              <a:t>CRAG-RUCF grant</a:t>
            </a:r>
          </a:p>
          <a:p>
            <a:r>
              <a:rPr lang="en-US" dirty="0" smtClean="0"/>
              <a:t>K</a:t>
            </a:r>
            <a:r>
              <a:rPr lang="en-US" dirty="0"/>
              <a:t>. </a:t>
            </a:r>
            <a:r>
              <a:rPr lang="en-US" dirty="0" err="1" smtClean="0"/>
              <a:t>Wendel</a:t>
            </a:r>
            <a:r>
              <a:rPr lang="en-US" dirty="0" smtClean="0"/>
              <a:t>: Literature review and archival field work assistance</a:t>
            </a:r>
          </a:p>
          <a:p>
            <a:r>
              <a:rPr lang="en-US" dirty="0"/>
              <a:t>M. Adams: GIS data construction and consultation</a:t>
            </a:r>
          </a:p>
          <a:p>
            <a:r>
              <a:rPr lang="en-US" dirty="0" smtClean="0"/>
              <a:t>R. </a:t>
            </a:r>
            <a:r>
              <a:rPr lang="en-US" dirty="0"/>
              <a:t>McLain: PGIS </a:t>
            </a:r>
            <a:r>
              <a:rPr lang="en-US" dirty="0" smtClean="0"/>
              <a:t>collaboration</a:t>
            </a:r>
          </a:p>
          <a:p>
            <a:r>
              <a:rPr lang="en-US" dirty="0" smtClean="0"/>
              <a:t>Visual </a:t>
            </a:r>
            <a:r>
              <a:rPr lang="en-US" dirty="0"/>
              <a:t>Nature Studio (VNS)-image </a:t>
            </a:r>
            <a:r>
              <a:rPr lang="en-US" dirty="0" smtClean="0"/>
              <a:t>generation </a:t>
            </a:r>
            <a:endParaRPr lang="en-US" dirty="0"/>
          </a:p>
          <a:p>
            <a:r>
              <a:rPr lang="en-US" dirty="0" smtClean="0"/>
              <a:t>Bob Gray: TEK and ecological literature</a:t>
            </a:r>
            <a:endParaRPr lang="en-US" dirty="0"/>
          </a:p>
        </p:txBody>
      </p:sp>
    </p:spTree>
    <p:extLst>
      <p:ext uri="{BB962C8B-B14F-4D97-AF65-F5344CB8AC3E}">
        <p14:creationId xmlns:p14="http://schemas.microsoft.com/office/powerpoint/2010/main" val="4748289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Literature</a:t>
            </a:r>
            <a:br>
              <a:rPr lang="en-US" dirty="0" smtClean="0"/>
            </a:br>
            <a:endParaRPr lang="en-US" sz="3000" dirty="0">
              <a:solidFill>
                <a:srgbClr val="FFFF00"/>
              </a:solidFill>
            </a:endParaRPr>
          </a:p>
        </p:txBody>
      </p:sp>
      <p:sp>
        <p:nvSpPr>
          <p:cNvPr id="3" name="Content Placeholder 2"/>
          <p:cNvSpPr>
            <a:spLocks noGrp="1"/>
          </p:cNvSpPr>
          <p:nvPr>
            <p:ph idx="1"/>
          </p:nvPr>
        </p:nvSpPr>
        <p:spPr>
          <a:xfrm>
            <a:off x="827700" y="1596045"/>
            <a:ext cx="7152518" cy="4652362"/>
          </a:xfrm>
        </p:spPr>
        <p:txBody>
          <a:bodyPr>
            <a:normAutofit fontScale="77500" lnSpcReduction="20000"/>
          </a:bodyPr>
          <a:lstStyle/>
          <a:p>
            <a:pPr>
              <a:lnSpc>
                <a:spcPct val="120000"/>
              </a:lnSpc>
            </a:pPr>
            <a:r>
              <a:rPr lang="en-US" dirty="0" err="1" smtClean="0"/>
              <a:t>Berkes</a:t>
            </a:r>
            <a:r>
              <a:rPr lang="en-US" dirty="0" smtClean="0"/>
              <a:t>, F., </a:t>
            </a:r>
            <a:r>
              <a:rPr lang="en-US" dirty="0" err="1" smtClean="0"/>
              <a:t>Folke</a:t>
            </a:r>
            <a:r>
              <a:rPr lang="en-US" dirty="0" smtClean="0"/>
              <a:t>, C., and </a:t>
            </a:r>
            <a:r>
              <a:rPr lang="en-US" dirty="0" err="1" smtClean="0"/>
              <a:t>Gadgil</a:t>
            </a:r>
            <a:r>
              <a:rPr lang="en-US" dirty="0" smtClean="0"/>
              <a:t>, M. 1995. Traditional Ecological Knowledge, Biodiversity, Resilience, and Sustainability, pp. 281-287 in CA </a:t>
            </a:r>
            <a:r>
              <a:rPr lang="en-US" dirty="0" err="1" smtClean="0"/>
              <a:t>Perrings</a:t>
            </a:r>
            <a:r>
              <a:rPr lang="en-US" dirty="0"/>
              <a:t> </a:t>
            </a:r>
            <a:r>
              <a:rPr lang="en-US" dirty="0" smtClean="0"/>
              <a:t>et al., eds. Biodiversity Conservation. Kluwer.</a:t>
            </a:r>
          </a:p>
          <a:p>
            <a:pPr>
              <a:lnSpc>
                <a:spcPct val="120000"/>
              </a:lnSpc>
            </a:pPr>
            <a:r>
              <a:rPr lang="en-US" dirty="0" smtClean="0"/>
              <a:t>Charnley, S., Fischer, AP, Jones, ET, 2007. Integrating traditional and local knowledge into forest biodiversity conservation in the Pacific Northwest, Forest Ecology </a:t>
            </a:r>
            <a:r>
              <a:rPr lang="en-US" smtClean="0"/>
              <a:t>and Management</a:t>
            </a:r>
            <a:r>
              <a:rPr lang="en-US" smtClean="0"/>
              <a:t>, 246(1):14-28.</a:t>
            </a:r>
            <a:endParaRPr lang="en-US" dirty="0" smtClean="0"/>
          </a:p>
          <a:p>
            <a:pPr>
              <a:lnSpc>
                <a:spcPct val="120000"/>
              </a:lnSpc>
            </a:pPr>
            <a:r>
              <a:rPr lang="en-US" dirty="0" smtClean="0"/>
              <a:t>Hessburg, PF, Salter, RB, Richmond, MB, Smith, BG 2000, Ecological </a:t>
            </a:r>
            <a:r>
              <a:rPr lang="en-US" dirty="0" err="1" smtClean="0"/>
              <a:t>subregions</a:t>
            </a:r>
            <a:r>
              <a:rPr lang="en-US" dirty="0" smtClean="0"/>
              <a:t> of the Interior Columbia Basin, USA,</a:t>
            </a:r>
            <a:r>
              <a:rPr lang="en-US" b="1" dirty="0" smtClean="0"/>
              <a:t> </a:t>
            </a:r>
            <a:r>
              <a:rPr lang="en-US" dirty="0" smtClean="0"/>
              <a:t>Applied Vegetation Science 3:163-180</a:t>
            </a:r>
          </a:p>
          <a:p>
            <a:pPr>
              <a:lnSpc>
                <a:spcPct val="120000"/>
              </a:lnSpc>
            </a:pPr>
            <a:r>
              <a:rPr lang="en-US" dirty="0" smtClean="0"/>
              <a:t>Hunn, E. 1993. What is traditional ecological knowledge? Pp. 13-20 in NM Williams and G Baines, Traditional Ecological Knowledge: Wisdom for Sustainable Development</a:t>
            </a:r>
          </a:p>
          <a:p>
            <a:pPr>
              <a:lnSpc>
                <a:spcPct val="120000"/>
              </a:lnSpc>
            </a:pPr>
            <a:r>
              <a:rPr lang="en-US" dirty="0" smtClean="0"/>
              <a:t>Turner, NJ, Ignace, MB, and Ignace, R. 2000. Traditional Ecological Knowledge and wisdom of aboriginal peoples in British Columbia, Ecological Applications 10(5):1275-1287.</a:t>
            </a:r>
            <a:endParaRPr lang="en-US" dirty="0"/>
          </a:p>
          <a:p>
            <a:endParaRPr lang="en-US" dirty="0"/>
          </a:p>
        </p:txBody>
      </p:sp>
    </p:spTree>
    <p:extLst>
      <p:ext uri="{BB962C8B-B14F-4D97-AF65-F5344CB8AC3E}">
        <p14:creationId xmlns:p14="http://schemas.microsoft.com/office/powerpoint/2010/main" val="10881812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469" y="466366"/>
            <a:ext cx="8072437" cy="1400530"/>
          </a:xfrm>
        </p:spPr>
        <p:txBody>
          <a:bodyPr/>
          <a:lstStyle/>
          <a:p>
            <a:r>
              <a:rPr lang="en-US" dirty="0" smtClean="0"/>
              <a:t>I. Big picture questions regarding TEK/ LEK approach</a:t>
            </a:r>
            <a:endParaRPr lang="en-US" dirty="0"/>
          </a:p>
        </p:txBody>
      </p:sp>
      <p:sp>
        <p:nvSpPr>
          <p:cNvPr id="3" name="Content Placeholder 2"/>
          <p:cNvSpPr>
            <a:spLocks noGrp="1"/>
          </p:cNvSpPr>
          <p:nvPr>
            <p:ph idx="1"/>
          </p:nvPr>
        </p:nvSpPr>
        <p:spPr>
          <a:xfrm>
            <a:off x="610945" y="2360835"/>
            <a:ext cx="7870341" cy="3346545"/>
          </a:xfrm>
        </p:spPr>
        <p:txBody>
          <a:bodyPr>
            <a:normAutofit/>
          </a:bodyPr>
          <a:lstStyle/>
          <a:p>
            <a:pPr marL="457200" indent="-457200">
              <a:buFont typeface="+mj-lt"/>
              <a:buAutoNum type="arabicPeriod"/>
            </a:pPr>
            <a:r>
              <a:rPr lang="en-US" sz="2800" dirty="0"/>
              <a:t>Why employ a TEK/ LEK </a:t>
            </a:r>
            <a:r>
              <a:rPr lang="en-US" sz="2800" dirty="0" smtClean="0"/>
              <a:t>approach in restoration projects?</a:t>
            </a:r>
          </a:p>
          <a:p>
            <a:pPr marL="457200" indent="-457200">
              <a:buFont typeface="+mj-lt"/>
              <a:buAutoNum type="arabicPeriod"/>
            </a:pPr>
            <a:r>
              <a:rPr lang="en-US" sz="2800" dirty="0" smtClean="0"/>
              <a:t>How </a:t>
            </a:r>
            <a:r>
              <a:rPr lang="en-US" sz="2800" dirty="0"/>
              <a:t>to employ a TEK </a:t>
            </a:r>
            <a:r>
              <a:rPr lang="en-US" sz="2800" dirty="0" smtClean="0"/>
              <a:t>approach?: Research methods </a:t>
            </a:r>
          </a:p>
          <a:p>
            <a:pPr marL="457200" indent="-457200">
              <a:buFont typeface="+mj-lt"/>
              <a:buAutoNum type="arabicPeriod"/>
            </a:pPr>
            <a:r>
              <a:rPr lang="en-US" sz="2800" dirty="0" smtClean="0"/>
              <a:t>Anticipating and navigating challenges</a:t>
            </a:r>
          </a:p>
        </p:txBody>
      </p:sp>
    </p:spTree>
    <p:extLst>
      <p:ext uri="{BB962C8B-B14F-4D97-AF65-F5344CB8AC3E}">
        <p14:creationId xmlns:p14="http://schemas.microsoft.com/office/powerpoint/2010/main" val="40091703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Definitions: </a:t>
            </a:r>
            <a:br>
              <a:rPr lang="en-US" sz="3600" dirty="0" smtClean="0"/>
            </a:br>
            <a:r>
              <a:rPr lang="en-US" sz="3600" dirty="0" smtClean="0"/>
              <a:t>Knowledge systems </a:t>
            </a:r>
            <a:endParaRPr lang="en-US" sz="3600" dirty="0"/>
          </a:p>
        </p:txBody>
      </p:sp>
      <p:sp>
        <p:nvSpPr>
          <p:cNvPr id="3" name="Content Placeholder 2"/>
          <p:cNvSpPr>
            <a:spLocks noGrp="1"/>
          </p:cNvSpPr>
          <p:nvPr>
            <p:ph idx="1"/>
          </p:nvPr>
        </p:nvSpPr>
        <p:spPr>
          <a:xfrm>
            <a:off x="642939" y="1853248"/>
            <a:ext cx="8501062" cy="4195481"/>
          </a:xfrm>
        </p:spPr>
        <p:txBody>
          <a:bodyPr>
            <a:normAutofit/>
          </a:bodyPr>
          <a:lstStyle/>
          <a:p>
            <a:pPr marL="0" indent="0">
              <a:buNone/>
            </a:pPr>
            <a:r>
              <a:rPr lang="en-US" sz="2400" dirty="0" smtClean="0"/>
              <a:t>A. Traditional Ecological Knowledge (TEK): </a:t>
            </a:r>
          </a:p>
          <a:p>
            <a:pPr lvl="1"/>
            <a:r>
              <a:rPr lang="en-US" dirty="0"/>
              <a:t>cumulative body of </a:t>
            </a:r>
            <a:r>
              <a:rPr lang="en-US" u="sng" dirty="0"/>
              <a:t>knowledge </a:t>
            </a:r>
            <a:r>
              <a:rPr lang="en-US" u="sng" dirty="0" smtClean="0"/>
              <a:t>and beliefs</a:t>
            </a:r>
            <a:r>
              <a:rPr lang="en-US" dirty="0"/>
              <a:t>, </a:t>
            </a:r>
            <a:endParaRPr lang="en-US" dirty="0" smtClean="0"/>
          </a:p>
          <a:p>
            <a:pPr lvl="1"/>
            <a:r>
              <a:rPr lang="en-US" dirty="0" smtClean="0"/>
              <a:t>handed </a:t>
            </a:r>
            <a:r>
              <a:rPr lang="en-US" dirty="0"/>
              <a:t>down </a:t>
            </a:r>
            <a:r>
              <a:rPr lang="en-US" u="sng" dirty="0"/>
              <a:t>through generations</a:t>
            </a:r>
            <a:r>
              <a:rPr lang="en-US" dirty="0"/>
              <a:t> by cultural </a:t>
            </a:r>
            <a:r>
              <a:rPr lang="en-US" dirty="0" smtClean="0"/>
              <a:t>transmission, </a:t>
            </a:r>
          </a:p>
          <a:p>
            <a:pPr lvl="1"/>
            <a:r>
              <a:rPr lang="en-US" u="sng" dirty="0" smtClean="0"/>
              <a:t>relationship of living beings… </a:t>
            </a:r>
            <a:r>
              <a:rPr lang="en-US" u="sng" dirty="0"/>
              <a:t>with one another and </a:t>
            </a:r>
            <a:r>
              <a:rPr lang="en-US" u="sng" dirty="0" smtClean="0"/>
              <a:t>their </a:t>
            </a:r>
            <a:r>
              <a:rPr lang="en-US" u="sng" dirty="0"/>
              <a:t>environment </a:t>
            </a:r>
            <a:r>
              <a:rPr lang="en-US" dirty="0" smtClean="0"/>
              <a:t>(ECOLOGICAL) [</a:t>
            </a:r>
            <a:r>
              <a:rPr lang="en-US" dirty="0" err="1" smtClean="0"/>
              <a:t>Berkes</a:t>
            </a:r>
            <a:r>
              <a:rPr lang="en-US" dirty="0" smtClean="0"/>
              <a:t>, 1993; </a:t>
            </a:r>
            <a:r>
              <a:rPr lang="en-US" dirty="0" err="1" smtClean="0"/>
              <a:t>Berkes</a:t>
            </a:r>
            <a:r>
              <a:rPr lang="en-US" dirty="0" smtClean="0"/>
              <a:t> et al. 1995]</a:t>
            </a:r>
          </a:p>
        </p:txBody>
      </p:sp>
      <p:pic>
        <p:nvPicPr>
          <p:cNvPr id="4" name="Picture 3"/>
          <p:cNvPicPr>
            <a:picLocks noChangeAspect="1"/>
          </p:cNvPicPr>
          <p:nvPr/>
        </p:nvPicPr>
        <p:blipFill>
          <a:blip r:embed="rId3"/>
          <a:stretch>
            <a:fillRect/>
          </a:stretch>
        </p:blipFill>
        <p:spPr>
          <a:xfrm>
            <a:off x="5016126" y="3950987"/>
            <a:ext cx="3969222" cy="2751467"/>
          </a:xfrm>
          <a:prstGeom prst="rect">
            <a:avLst/>
          </a:prstGeom>
        </p:spPr>
      </p:pic>
      <p:sp>
        <p:nvSpPr>
          <p:cNvPr id="6" name="TextBox 5"/>
          <p:cNvSpPr txBox="1"/>
          <p:nvPr/>
        </p:nvSpPr>
        <p:spPr>
          <a:xfrm>
            <a:off x="6670877" y="6333123"/>
            <a:ext cx="2289511" cy="369332"/>
          </a:xfrm>
          <a:prstGeom prst="rect">
            <a:avLst/>
          </a:prstGeom>
          <a:noFill/>
        </p:spPr>
        <p:txBody>
          <a:bodyPr wrap="square" rtlCol="0">
            <a:spAutoFit/>
          </a:bodyPr>
          <a:lstStyle/>
          <a:p>
            <a:pPr algn="r"/>
            <a:r>
              <a:rPr lang="en-US" dirty="0" smtClean="0">
                <a:solidFill>
                  <a:schemeClr val="bg1"/>
                </a:solidFill>
              </a:rPr>
              <a:t>Turner et al., 2000 </a:t>
            </a:r>
            <a:endParaRPr lang="en-US" dirty="0">
              <a:solidFill>
                <a:schemeClr val="bg1"/>
              </a:solidFill>
            </a:endParaRPr>
          </a:p>
        </p:txBody>
      </p:sp>
      <p:sp>
        <p:nvSpPr>
          <p:cNvPr id="7" name="Content Placeholder 2"/>
          <p:cNvSpPr txBox="1">
            <a:spLocks/>
          </p:cNvSpPr>
          <p:nvPr/>
        </p:nvSpPr>
        <p:spPr>
          <a:xfrm>
            <a:off x="644730" y="3978762"/>
            <a:ext cx="4597830" cy="2723693"/>
          </a:xfrm>
          <a:prstGeom prst="rect">
            <a:avLst/>
          </a:prstGeom>
        </p:spPr>
        <p:txBody>
          <a:bodyPr vert="horz" lIns="91440" tIns="45720" rIns="91440" bIns="45720" rtlCol="0">
            <a:normAutofit lnSpcReduction="10000"/>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en-US" dirty="0" smtClean="0"/>
              <a:t>Three </a:t>
            </a:r>
            <a:r>
              <a:rPr lang="en-US" dirty="0"/>
              <a:t>categories (Turner et al., 2000</a:t>
            </a:r>
            <a:r>
              <a:rPr lang="en-US" dirty="0" smtClean="0"/>
              <a:t>):</a:t>
            </a:r>
          </a:p>
          <a:p>
            <a:pPr lvl="1"/>
            <a:r>
              <a:rPr lang="en-US" dirty="0" smtClean="0"/>
              <a:t>philosophy and worldview</a:t>
            </a:r>
          </a:p>
          <a:p>
            <a:pPr lvl="1"/>
            <a:r>
              <a:rPr lang="en-US" dirty="0" smtClean="0"/>
              <a:t>communication </a:t>
            </a:r>
            <a:r>
              <a:rPr lang="en-US" dirty="0"/>
              <a:t>of </a:t>
            </a:r>
            <a:r>
              <a:rPr lang="en-US" dirty="0" smtClean="0"/>
              <a:t>knowledge</a:t>
            </a:r>
          </a:p>
          <a:p>
            <a:pPr lvl="1"/>
            <a:r>
              <a:rPr lang="en-US" dirty="0" smtClean="0"/>
              <a:t>practices </a:t>
            </a:r>
            <a:r>
              <a:rPr lang="en-US" dirty="0"/>
              <a:t>and strategies </a:t>
            </a:r>
            <a:endParaRPr lang="en-US" dirty="0" smtClean="0"/>
          </a:p>
          <a:p>
            <a:pPr lvl="2"/>
            <a:r>
              <a:rPr lang="en-US" dirty="0" smtClean="0"/>
              <a:t>Ways of tending </a:t>
            </a:r>
            <a:r>
              <a:rPr lang="en-US" dirty="0"/>
              <a:t>vegetative resources to promote </a:t>
            </a:r>
            <a:r>
              <a:rPr lang="en-US" dirty="0" smtClean="0"/>
              <a:t>productivity</a:t>
            </a:r>
            <a:endParaRPr lang="en-US" dirty="0"/>
          </a:p>
        </p:txBody>
      </p:sp>
    </p:spTree>
    <p:extLst>
      <p:ext uri="{BB962C8B-B14F-4D97-AF65-F5344CB8AC3E}">
        <p14:creationId xmlns:p14="http://schemas.microsoft.com/office/powerpoint/2010/main" val="27156932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573" y="436223"/>
            <a:ext cx="7055380" cy="1400530"/>
          </a:xfrm>
        </p:spPr>
        <p:txBody>
          <a:bodyPr/>
          <a:lstStyle/>
          <a:p>
            <a:r>
              <a:rPr lang="en-US" sz="4000" dirty="0"/>
              <a:t>Definitions: </a:t>
            </a:r>
            <a:br>
              <a:rPr lang="en-US" sz="4000" dirty="0"/>
            </a:br>
            <a:r>
              <a:rPr lang="en-US" sz="4000" dirty="0"/>
              <a:t>Knowledge systems </a:t>
            </a:r>
          </a:p>
        </p:txBody>
      </p:sp>
      <p:sp>
        <p:nvSpPr>
          <p:cNvPr id="3" name="Content Placeholder 2"/>
          <p:cNvSpPr>
            <a:spLocks noGrp="1"/>
          </p:cNvSpPr>
          <p:nvPr>
            <p:ph idx="1"/>
          </p:nvPr>
        </p:nvSpPr>
        <p:spPr>
          <a:xfrm>
            <a:off x="565133" y="1798616"/>
            <a:ext cx="6010927" cy="5059384"/>
          </a:xfrm>
        </p:spPr>
        <p:txBody>
          <a:bodyPr>
            <a:normAutofit fontScale="92500" lnSpcReduction="10000"/>
          </a:bodyPr>
          <a:lstStyle/>
          <a:p>
            <a:pPr marL="0" indent="0">
              <a:buNone/>
            </a:pPr>
            <a:r>
              <a:rPr lang="en-US" sz="2800" dirty="0" smtClean="0"/>
              <a:t>B. Local Ecological Knowledge (LEK) </a:t>
            </a:r>
          </a:p>
          <a:p>
            <a:pPr lvl="1">
              <a:lnSpc>
                <a:spcPct val="120000"/>
              </a:lnSpc>
            </a:pPr>
            <a:r>
              <a:rPr lang="en-US" sz="2200" u="sng" dirty="0" smtClean="0"/>
              <a:t>Knowledge</a:t>
            </a:r>
            <a:r>
              <a:rPr lang="en-US" sz="2200" u="sng" dirty="0"/>
              <a:t>, </a:t>
            </a:r>
            <a:r>
              <a:rPr lang="en-US" sz="2200" u="sng" dirty="0" smtClean="0"/>
              <a:t>practices, and </a:t>
            </a:r>
            <a:r>
              <a:rPr lang="en-US" sz="2200" u="sng" dirty="0"/>
              <a:t>beliefs</a:t>
            </a:r>
            <a:r>
              <a:rPr lang="en-US" sz="2200" dirty="0"/>
              <a:t> regarding ecological relationships </a:t>
            </a:r>
            <a:r>
              <a:rPr lang="en-US" sz="2200" dirty="0" smtClean="0"/>
              <a:t>… gained through </a:t>
            </a:r>
            <a:r>
              <a:rPr lang="en-US" sz="2200" u="sng" dirty="0"/>
              <a:t>extensive personal observation </a:t>
            </a:r>
            <a:r>
              <a:rPr lang="en-US" sz="2200" dirty="0"/>
              <a:t>of and </a:t>
            </a:r>
            <a:r>
              <a:rPr lang="en-US" sz="2200" u="sng" dirty="0"/>
              <a:t>interaction </a:t>
            </a:r>
            <a:r>
              <a:rPr lang="en-US" sz="2200" u="sng" dirty="0" smtClean="0"/>
              <a:t>with local </a:t>
            </a:r>
            <a:r>
              <a:rPr lang="en-US" sz="2200" u="sng" dirty="0"/>
              <a:t>ecosystems</a:t>
            </a:r>
            <a:r>
              <a:rPr lang="en-US" sz="2200" dirty="0"/>
              <a:t>, and </a:t>
            </a:r>
            <a:r>
              <a:rPr lang="en-US" sz="2200" u="sng" dirty="0"/>
              <a:t>shared</a:t>
            </a:r>
            <a:r>
              <a:rPr lang="en-US" sz="2200" dirty="0"/>
              <a:t> among local resource </a:t>
            </a:r>
            <a:r>
              <a:rPr lang="en-US" sz="2200" dirty="0" smtClean="0"/>
              <a:t>users</a:t>
            </a:r>
            <a:r>
              <a:rPr lang="en-US" sz="2200" dirty="0"/>
              <a:t> </a:t>
            </a:r>
            <a:r>
              <a:rPr lang="en-US" sz="2200" dirty="0" smtClean="0"/>
              <a:t>(Charnley </a:t>
            </a:r>
            <a:r>
              <a:rPr lang="en-US" sz="2200" dirty="0"/>
              <a:t>et al. 2007).</a:t>
            </a:r>
            <a:endParaRPr lang="en-US" sz="2200" dirty="0" smtClean="0"/>
          </a:p>
          <a:p>
            <a:pPr lvl="2"/>
            <a:r>
              <a:rPr lang="en-US" sz="1900" dirty="0" smtClean="0"/>
              <a:t>Family Forest Owners, e.g., Oregon Small Woodland Owners </a:t>
            </a:r>
            <a:r>
              <a:rPr lang="en-US" sz="1900" dirty="0" err="1" smtClean="0"/>
              <a:t>Ass’n</a:t>
            </a:r>
            <a:endParaRPr lang="en-US" sz="1900" dirty="0" smtClean="0"/>
          </a:p>
          <a:p>
            <a:pPr lvl="2"/>
            <a:r>
              <a:rPr lang="en-US" sz="1900" dirty="0" smtClean="0"/>
              <a:t>Watershed Councils (</a:t>
            </a:r>
            <a:r>
              <a:rPr lang="en-US" sz="1900" dirty="0" err="1" smtClean="0"/>
              <a:t>Rickenbach</a:t>
            </a:r>
            <a:r>
              <a:rPr lang="en-US" sz="1900" dirty="0" smtClean="0"/>
              <a:t> and Reed)</a:t>
            </a:r>
          </a:p>
          <a:p>
            <a:pPr marL="0" indent="0">
              <a:buNone/>
            </a:pPr>
            <a:r>
              <a:rPr lang="en-US" sz="2800" dirty="0" smtClean="0"/>
              <a:t>C. Modern Scientific Knowledge </a:t>
            </a:r>
          </a:p>
          <a:p>
            <a:pPr lvl="1"/>
            <a:r>
              <a:rPr lang="en-US" sz="2400" dirty="0" smtClean="0"/>
              <a:t>Contrasted with TEK/ LEK (Hunn 1993)</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9421" y="2122336"/>
            <a:ext cx="2505063" cy="1677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9534"/>
          <a:stretch/>
        </p:blipFill>
        <p:spPr bwMode="auto">
          <a:xfrm>
            <a:off x="6751399" y="4085273"/>
            <a:ext cx="2160509" cy="2606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87939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452718"/>
            <a:ext cx="7976902" cy="1400530"/>
          </a:xfrm>
        </p:spPr>
        <p:txBody>
          <a:bodyPr/>
          <a:lstStyle/>
          <a:p>
            <a:r>
              <a:rPr lang="en-US" sz="4000" dirty="0" smtClean="0"/>
              <a:t>II. Example: East </a:t>
            </a:r>
            <a:r>
              <a:rPr lang="en-US" sz="4000" dirty="0"/>
              <a:t>Cascades Ecoregion </a:t>
            </a:r>
            <a:r>
              <a:rPr lang="en-US" sz="4000" dirty="0" smtClean="0"/>
              <a:t>Project</a:t>
            </a:r>
            <a:endParaRPr lang="en-US" sz="4000" dirty="0"/>
          </a:p>
        </p:txBody>
      </p:sp>
      <p:graphicFrame>
        <p:nvGraphicFramePr>
          <p:cNvPr id="4" name="Diagram 3"/>
          <p:cNvGraphicFramePr/>
          <p:nvPr>
            <p:extLst>
              <p:ext uri="{D42A27DB-BD31-4B8C-83A1-F6EECF244321}">
                <p14:modId xmlns:p14="http://schemas.microsoft.com/office/powerpoint/2010/main" val="188568061"/>
              </p:ext>
            </p:extLst>
          </p:nvPr>
        </p:nvGraphicFramePr>
        <p:xfrm>
          <a:off x="228600" y="1676400"/>
          <a:ext cx="8686800" cy="546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419848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09" y="452718"/>
            <a:ext cx="7430991" cy="1400530"/>
          </a:xfrm>
        </p:spPr>
        <p:txBody>
          <a:bodyPr/>
          <a:lstStyle/>
          <a:p>
            <a:r>
              <a:rPr lang="en-US" dirty="0" smtClean="0"/>
              <a:t>Research Questions: </a:t>
            </a:r>
            <a:br>
              <a:rPr lang="en-US" dirty="0" smtClean="0"/>
            </a:br>
            <a:r>
              <a:rPr lang="en-US" dirty="0" smtClean="0"/>
              <a:t>TEK sub-study</a:t>
            </a:r>
            <a:endParaRPr lang="en-US" dirty="0"/>
          </a:p>
        </p:txBody>
      </p:sp>
      <p:sp>
        <p:nvSpPr>
          <p:cNvPr id="7" name="Content Placeholder 6"/>
          <p:cNvSpPr>
            <a:spLocks noGrp="1"/>
          </p:cNvSpPr>
          <p:nvPr>
            <p:ph idx="1"/>
          </p:nvPr>
        </p:nvSpPr>
        <p:spPr>
          <a:xfrm>
            <a:off x="2753151" y="1915796"/>
            <a:ext cx="6278041" cy="5004752"/>
          </a:xfrm>
        </p:spPr>
        <p:txBody>
          <a:bodyPr>
            <a:normAutofit/>
          </a:bodyPr>
          <a:lstStyle/>
          <a:p>
            <a:pPr marL="457200" indent="-457200">
              <a:buFont typeface="+mj-lt"/>
              <a:buAutoNum type="arabicPeriod"/>
            </a:pPr>
            <a:r>
              <a:rPr lang="en-US" dirty="0" smtClean="0"/>
              <a:t>How </a:t>
            </a:r>
            <a:r>
              <a:rPr lang="en-US" dirty="0"/>
              <a:t>did Sahaptin and Wasco tribes historically tend and harvest cultural </a:t>
            </a:r>
            <a:r>
              <a:rPr lang="en-US" dirty="0" smtClean="0"/>
              <a:t>resources? </a:t>
            </a:r>
          </a:p>
          <a:p>
            <a:pPr lvl="1"/>
            <a:r>
              <a:rPr lang="en-US" dirty="0"/>
              <a:t>Did </a:t>
            </a:r>
            <a:r>
              <a:rPr lang="en-US" dirty="0" smtClean="0"/>
              <a:t>tribes deploy fire as </a:t>
            </a:r>
            <a:r>
              <a:rPr lang="en-US" dirty="0"/>
              <a:t>a management </a:t>
            </a:r>
            <a:r>
              <a:rPr lang="en-US" dirty="0" smtClean="0"/>
              <a:t>tool, and if so how?</a:t>
            </a:r>
          </a:p>
          <a:p>
            <a:pPr marL="457200" indent="-457200">
              <a:buFont typeface="+mj-lt"/>
              <a:buAutoNum type="arabicPeriod"/>
            </a:pPr>
            <a:r>
              <a:rPr lang="en-US" dirty="0" smtClean="0"/>
              <a:t>How </a:t>
            </a:r>
            <a:r>
              <a:rPr lang="en-US" dirty="0"/>
              <a:t>did </a:t>
            </a:r>
            <a:r>
              <a:rPr lang="en-US" dirty="0" smtClean="0"/>
              <a:t>TEK practices </a:t>
            </a:r>
            <a:r>
              <a:rPr lang="en-US" dirty="0"/>
              <a:t>influence </a:t>
            </a:r>
            <a:r>
              <a:rPr lang="en-US" dirty="0" smtClean="0"/>
              <a:t>the fire </a:t>
            </a:r>
            <a:r>
              <a:rPr lang="en-US" dirty="0"/>
              <a:t>regime and forest landscape pattern</a:t>
            </a:r>
            <a:r>
              <a:rPr lang="en-US" dirty="0" smtClean="0"/>
              <a:t>?</a:t>
            </a:r>
          </a:p>
          <a:p>
            <a:pPr marL="457207" lvl="1" indent="0">
              <a:buNone/>
            </a:pPr>
            <a:r>
              <a:rPr lang="en-US" dirty="0"/>
              <a:t>H: Human fire-use influenced fire regime in </a:t>
            </a:r>
            <a:r>
              <a:rPr lang="en-US" u="sng" dirty="0"/>
              <a:t>frequent-fire zone </a:t>
            </a:r>
          </a:p>
          <a:p>
            <a:pPr marL="457200" indent="-457200">
              <a:buFont typeface="+mj-lt"/>
              <a:buAutoNum type="arabicPeriod"/>
            </a:pPr>
            <a:r>
              <a:rPr lang="en-US" dirty="0" smtClean="0">
                <a:solidFill>
                  <a:schemeClr val="tx1">
                    <a:lumMod val="75000"/>
                  </a:schemeClr>
                </a:solidFill>
              </a:rPr>
              <a:t>Motivations: Why did the </a:t>
            </a:r>
            <a:r>
              <a:rPr lang="en-US" dirty="0">
                <a:solidFill>
                  <a:schemeClr val="tx1">
                    <a:lumMod val="75000"/>
                  </a:schemeClr>
                </a:solidFill>
              </a:rPr>
              <a:t>Sahaptin and </a:t>
            </a:r>
            <a:r>
              <a:rPr lang="en-US" dirty="0" smtClean="0">
                <a:solidFill>
                  <a:schemeClr val="tx1">
                    <a:lumMod val="75000"/>
                  </a:schemeClr>
                </a:solidFill>
              </a:rPr>
              <a:t>Wasco tribes deploy TEK </a:t>
            </a:r>
            <a:r>
              <a:rPr lang="en-US" dirty="0">
                <a:solidFill>
                  <a:schemeClr val="tx1">
                    <a:lumMod val="75000"/>
                  </a:schemeClr>
                </a:solidFill>
              </a:rPr>
              <a:t>practices, particularly those associated with </a:t>
            </a:r>
            <a:r>
              <a:rPr lang="en-US" dirty="0" smtClean="0">
                <a:solidFill>
                  <a:schemeClr val="tx1">
                    <a:lumMod val="75000"/>
                  </a:schemeClr>
                </a:solidFill>
              </a:rPr>
              <a:t>fire-use?</a:t>
            </a:r>
          </a:p>
          <a:p>
            <a:pPr marL="457200" lvl="1" indent="0">
              <a:buNone/>
            </a:pPr>
            <a:r>
              <a:rPr lang="en-US" dirty="0" smtClean="0">
                <a:solidFill>
                  <a:schemeClr val="tx1">
                    <a:lumMod val="75000"/>
                  </a:schemeClr>
                </a:solidFill>
              </a:rPr>
              <a:t>H: combination of cultural and socio-economic factors, organized as a seasonal round</a:t>
            </a:r>
          </a:p>
        </p:txBody>
      </p:sp>
      <p:pic>
        <p:nvPicPr>
          <p:cNvPr id="4" name="Picture 2" descr="http://osupress.oregonstate.edu/sites/default/files/books/IndiansFireLand.jpg"/>
          <p:cNvPicPr>
            <a:picLocks noChangeAspect="1"/>
          </p:cNvPicPr>
          <p:nvPr/>
        </p:nvPicPr>
        <p:blipFill>
          <a:blip r:embed="rId3"/>
          <a:srcRect/>
          <a:stretch>
            <a:fillRect/>
          </a:stretch>
        </p:blipFill>
        <p:spPr>
          <a:xfrm>
            <a:off x="626276" y="2049780"/>
            <a:ext cx="2107823" cy="3172266"/>
          </a:xfrm>
          <a:prstGeom prst="rect">
            <a:avLst/>
          </a:prstGeom>
          <a:noFill/>
          <a:ln>
            <a:noFill/>
          </a:ln>
        </p:spPr>
      </p:pic>
      <p:cxnSp>
        <p:nvCxnSpPr>
          <p:cNvPr id="5" name="Straight Connector 4"/>
          <p:cNvCxnSpPr/>
          <p:nvPr/>
        </p:nvCxnSpPr>
        <p:spPr>
          <a:xfrm flipV="1">
            <a:off x="2903220" y="5021580"/>
            <a:ext cx="6080760" cy="76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64088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TEK approach and methods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73217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TEK Approach</a:t>
            </a:r>
            <a:endParaRPr lang="en-US" dirty="0"/>
          </a:p>
        </p:txBody>
      </p:sp>
      <p:sp>
        <p:nvSpPr>
          <p:cNvPr id="3" name="Text Placeholder 2"/>
          <p:cNvSpPr>
            <a:spLocks noGrp="1"/>
          </p:cNvSpPr>
          <p:nvPr>
            <p:ph type="body" idx="1"/>
          </p:nvPr>
        </p:nvSpPr>
        <p:spPr>
          <a:xfrm>
            <a:off x="827700" y="1615440"/>
            <a:ext cx="3298112" cy="576262"/>
          </a:xfrm>
        </p:spPr>
        <p:txBody>
          <a:bodyPr/>
          <a:lstStyle/>
          <a:p>
            <a:r>
              <a:rPr lang="en-US" dirty="0"/>
              <a:t>Underlying precept</a:t>
            </a:r>
          </a:p>
        </p:txBody>
      </p:sp>
      <p:sp>
        <p:nvSpPr>
          <p:cNvPr id="4" name="Content Placeholder 3"/>
          <p:cNvSpPr>
            <a:spLocks noGrp="1"/>
          </p:cNvSpPr>
          <p:nvPr>
            <p:ph sz="half" idx="2"/>
          </p:nvPr>
        </p:nvSpPr>
        <p:spPr>
          <a:xfrm>
            <a:off x="835320" y="2194560"/>
            <a:ext cx="3298113" cy="3741738"/>
          </a:xfrm>
        </p:spPr>
        <p:txBody>
          <a:bodyPr>
            <a:normAutofit/>
          </a:bodyPr>
          <a:lstStyle/>
          <a:p>
            <a:r>
              <a:rPr lang="en-US" dirty="0" smtClean="0"/>
              <a:t>Ecological communities, landscape structure, and processes have </a:t>
            </a:r>
            <a:r>
              <a:rPr lang="en-US" u="sng" dirty="0" smtClean="0"/>
              <a:t>co-evolved</a:t>
            </a:r>
            <a:r>
              <a:rPr lang="en-US" dirty="0" smtClean="0"/>
              <a:t> with </a:t>
            </a:r>
            <a:r>
              <a:rPr lang="en-US" u="sng" dirty="0" smtClean="0"/>
              <a:t>social systems</a:t>
            </a:r>
          </a:p>
        </p:txBody>
      </p:sp>
      <p:pic>
        <p:nvPicPr>
          <p:cNvPr id="2050" name="Picture 2" descr="https://images-na.ssl-images-amazon.com/images/I/51%2BCd2NVOML._SX331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5860" y="3796084"/>
            <a:ext cx="1887220" cy="282799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images-na.ssl-images-amazon.com/images/I/512m8n0ma0L._SX329_BO1,204,203,200_.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7154" y="3796084"/>
            <a:ext cx="1873548" cy="2824473"/>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4020" y="2003936"/>
            <a:ext cx="3074669" cy="4616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657230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8063</TotalTime>
  <Words>3762</Words>
  <Application>Microsoft Office PowerPoint</Application>
  <PresentationFormat>On-screen Show (4:3)</PresentationFormat>
  <Paragraphs>368</Paragraphs>
  <Slides>28</Slides>
  <Notes>28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Century Gothic</vt:lpstr>
      <vt:lpstr>Wingdings</vt:lpstr>
      <vt:lpstr>Wingdings 3</vt:lpstr>
      <vt:lpstr>Ion</vt:lpstr>
      <vt:lpstr>Using Traditional Ecological Knowledge for Restoration:  Insights from project with Confederated Tribes of Warm Springs</vt:lpstr>
      <vt:lpstr>Outline</vt:lpstr>
      <vt:lpstr>I. Big picture questions regarding TEK/ LEK approach</vt:lpstr>
      <vt:lpstr>Definitions:  Knowledge systems </vt:lpstr>
      <vt:lpstr>Definitions:  Knowledge systems </vt:lpstr>
      <vt:lpstr>II. Example: East Cascades Ecoregion Project</vt:lpstr>
      <vt:lpstr>Research Questions:  TEK sub-study</vt:lpstr>
      <vt:lpstr>TEK approach and methods</vt:lpstr>
      <vt:lpstr>TEK Approach</vt:lpstr>
      <vt:lpstr>Methods: Study area definition Coordinate ecological and TEK sub-studies  </vt:lpstr>
      <vt:lpstr>Methods: Study area definition Coordinate ecological and anthropological geographies  </vt:lpstr>
      <vt:lpstr>Data</vt:lpstr>
      <vt:lpstr>Cross-walk instrument: Forest Structure templates </vt:lpstr>
      <vt:lpstr>Cross-walk instrument:  Historical photographs </vt:lpstr>
      <vt:lpstr>Adapted methods for community-engaged data</vt:lpstr>
      <vt:lpstr>Preliminary Results</vt:lpstr>
      <vt:lpstr>Research Questions:  TEK sub-study</vt:lpstr>
      <vt:lpstr>1. Social process: Seasonal round. Diverse species, migratorily harvested across ecological zones</vt:lpstr>
      <vt:lpstr>1. Practices</vt:lpstr>
      <vt:lpstr>Research Questions:  TEK sub-study</vt:lpstr>
      <vt:lpstr>2. Historical burn land-cover pattern</vt:lpstr>
      <vt:lpstr>2. Historical burn land-cover pattern</vt:lpstr>
      <vt:lpstr>2. How did TEK practices influence landscape pattern and fire regime? </vt:lpstr>
      <vt:lpstr>I. Why employ a TEK/ LEK approach in restoration projects?</vt:lpstr>
      <vt:lpstr>II. How to employ a TEK/ LEK approach? </vt:lpstr>
      <vt:lpstr>III. Anticipating &amp; navigating challenges</vt:lpstr>
      <vt:lpstr>Acknowledgements</vt:lpstr>
      <vt:lpstr>Key Literature </vt:lpstr>
    </vt:vector>
  </TitlesOfParts>
  <Company>USDA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Traditional Ecological Knowledge for Restoration: Insights from Confederated Tribes of Warm Springs/ East Cascades Ecoregion project</dc:title>
  <dc:creator>Steen-Adams, Michelle - FS</dc:creator>
  <cp:lastModifiedBy>Steen-Adams, Michelle - FS</cp:lastModifiedBy>
  <cp:revision>237</cp:revision>
  <cp:lastPrinted>2017-10-19T04:14:50Z</cp:lastPrinted>
  <dcterms:created xsi:type="dcterms:W3CDTF">2017-10-12T22:43:17Z</dcterms:created>
  <dcterms:modified xsi:type="dcterms:W3CDTF">2017-10-24T22:54:50Z</dcterms:modified>
</cp:coreProperties>
</file>