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56" r:id="rId3"/>
    <p:sldId id="272" r:id="rId4"/>
    <p:sldId id="260" r:id="rId5"/>
    <p:sldId id="257" r:id="rId6"/>
    <p:sldId id="258" r:id="rId7"/>
    <p:sldId id="287" r:id="rId8"/>
    <p:sldId id="267" r:id="rId9"/>
    <p:sldId id="275" r:id="rId10"/>
    <p:sldId id="263" r:id="rId11"/>
    <p:sldId id="286" r:id="rId12"/>
    <p:sldId id="282" r:id="rId13"/>
    <p:sldId id="288" r:id="rId14"/>
    <p:sldId id="265" r:id="rId15"/>
    <p:sldId id="269" r:id="rId16"/>
    <p:sldId id="259" r:id="rId17"/>
    <p:sldId id="268" r:id="rId18"/>
    <p:sldId id="285" r:id="rId19"/>
    <p:sldId id="27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3" d="100"/>
          <a:sy n="93" d="100"/>
        </p:scale>
        <p:origin x="-1224" y="-104"/>
      </p:cViewPr>
      <p:guideLst>
        <p:guide orient="horz" pos="2294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A692-F45B-454B-A18F-F00B6421B0A0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42C6E-6633-A643-A331-1B8DDA5019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591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2C6E-6633-A643-A331-1B8DDA50199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B0C90-FC95-7249-8596-4F4642A9E288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F91B2-A4C3-0D4E-A6D9-89A34B4D4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6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5" Type="http://schemas.openxmlformats.org/officeDocument/2006/relationships/image" Target="../media/image16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5" Type="http://schemas.openxmlformats.org/officeDocument/2006/relationships/image" Target="../media/image16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27.png"/><Relationship Id="rId6" Type="http://schemas.openxmlformats.org/officeDocument/2006/relationships/image" Target="../media/image16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5" Type="http://schemas.openxmlformats.org/officeDocument/2006/relationships/image" Target="../media/image41.png"/><Relationship Id="rId6" Type="http://schemas.openxmlformats.org/officeDocument/2006/relationships/image" Target="../media/image25.png"/><Relationship Id="rId7" Type="http://schemas.openxmlformats.org/officeDocument/2006/relationships/image" Target="../media/image22.jpe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5.png"/><Relationship Id="rId5" Type="http://schemas.openxmlformats.org/officeDocument/2006/relationships/image" Target="../media/image2.jpe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41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54"/>
          <a:stretch/>
        </p:blipFill>
        <p:spPr>
          <a:xfrm>
            <a:off x="791721" y="694034"/>
            <a:ext cx="7554367" cy="5862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3028" y="140036"/>
            <a:ext cx="555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"/>
                <a:cs typeface="Gill Sans"/>
              </a:rPr>
              <a:t>The theme is COMMUNICATION of SCIENCE</a:t>
            </a:r>
            <a:endParaRPr lang="en-US" b="1" dirty="0"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7-02-05 at 12.41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9" y="1176804"/>
            <a:ext cx="7875024" cy="4138405"/>
          </a:xfrm>
          <a:prstGeom prst="rect">
            <a:avLst/>
          </a:prstGeom>
          <a:effectLst>
            <a:outerShdw blurRad="50800" dist="190500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12822"/>
            <a:ext cx="9143999" cy="718882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CC"/>
                </a:solidFill>
                <a:latin typeface="Gill Sans"/>
                <a:cs typeface="Gill Sans"/>
              </a:rPr>
              <a:t>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7863" y="6347100"/>
            <a:ext cx="268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http:/</a:t>
            </a:r>
            <a:r>
              <a:rPr lang="en-US" dirty="0" err="1" smtClean="0">
                <a:solidFill>
                  <a:srgbClr val="0000FF"/>
                </a:solidFill>
                <a:latin typeface="Gill Sans"/>
                <a:cs typeface="Gill Sans"/>
              </a:rPr>
              <a:t>climatedashboard.org</a:t>
            </a: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pic>
        <p:nvPicPr>
          <p:cNvPr id="8" name="Picture 7" descr="cbilogofix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4366" y="162391"/>
            <a:ext cx="915331" cy="1208592"/>
          </a:xfrm>
          <a:prstGeom prst="rect">
            <a:avLst/>
          </a:prstGeom>
        </p:spPr>
      </p:pic>
      <p:pic>
        <p:nvPicPr>
          <p:cNvPr id="13" name="Picture 12" descr="Screen shot 2017-02-05 at 10.25.48 AM.png"/>
          <p:cNvPicPr>
            <a:picLocks noChangeAspect="1"/>
          </p:cNvPicPr>
          <p:nvPr/>
        </p:nvPicPr>
        <p:blipFill>
          <a:blip r:embed="rId4"/>
          <a:srcRect r="85909" b="-8865"/>
          <a:stretch>
            <a:fillRect/>
          </a:stretch>
        </p:blipFill>
        <p:spPr>
          <a:xfrm>
            <a:off x="178156" y="354240"/>
            <a:ext cx="857209" cy="677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5365" y="491815"/>
            <a:ext cx="463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  <a:latin typeface="Gill Sans MT"/>
                <a:cs typeface="Gill Sans MT"/>
              </a:rPr>
              <a:t>Landscape Conservation Cooperative Network</a:t>
            </a:r>
            <a:endParaRPr lang="en-US" dirty="0">
              <a:solidFill>
                <a:srgbClr val="CCFFCC"/>
              </a:solidFill>
              <a:latin typeface="Gill Sans MT"/>
              <a:cs typeface="Gill Sans M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31" y="5546828"/>
            <a:ext cx="1060048" cy="10600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5270" y="6531766"/>
            <a:ext cx="934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Kai Foster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80393" y="2287068"/>
            <a:ext cx="1027878" cy="9276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880" y="5546829"/>
            <a:ext cx="1049315" cy="10493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03153" y="6531766"/>
            <a:ext cx="1068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Mike Gough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266" y="5536095"/>
            <a:ext cx="1049315" cy="1049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56777" y="6531766"/>
            <a:ext cx="105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Barry Baker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999" y="5536095"/>
            <a:ext cx="1049314" cy="10493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90999" y="6531766"/>
            <a:ext cx="1120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Tim Sheehan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65" y="5546829"/>
            <a:ext cx="1060047" cy="10600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72000" y="6531766"/>
            <a:ext cx="144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Ken </a:t>
            </a:r>
            <a:r>
              <a:rPr lang="en-US" sz="1400" dirty="0" err="1" smtClean="0">
                <a:latin typeface="Gill Sans MT"/>
                <a:cs typeface="Gill Sans MT"/>
              </a:rPr>
              <a:t>Ferschweiler</a:t>
            </a:r>
            <a:endParaRPr lang="en-US" sz="1400" dirty="0" smtClean="0">
              <a:latin typeface="Gill Sans MT"/>
              <a:cs typeface="Gill Sans MT"/>
            </a:endParaRPr>
          </a:p>
        </p:txBody>
      </p:sp>
      <p:pic>
        <p:nvPicPr>
          <p:cNvPr id="3" name="Picture 2" descr="Screen Shot 2017-04-18 at 9.40.57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24484" y="4435362"/>
            <a:ext cx="2919443" cy="1776918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consol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79" y="1172698"/>
            <a:ext cx="7701918" cy="54870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12822"/>
            <a:ext cx="9143999" cy="718882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CC"/>
                </a:solidFill>
                <a:latin typeface="Gill Sans"/>
                <a:cs typeface="Gill Sans"/>
              </a:rPr>
              <a:t>     </a:t>
            </a:r>
          </a:p>
        </p:txBody>
      </p:sp>
      <p:pic>
        <p:nvPicPr>
          <p:cNvPr id="5" name="Picture 4" descr="cbilogofix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4366" y="162391"/>
            <a:ext cx="915331" cy="1208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269704"/>
            <a:ext cx="4445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97" y="5443199"/>
            <a:ext cx="1049315" cy="1049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1912" y="6465203"/>
            <a:ext cx="119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071" y="5443200"/>
            <a:ext cx="1049314" cy="1049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02451" y="6465204"/>
            <a:ext cx="1254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Tim Sheehan</a:t>
            </a:r>
            <a:endParaRPr lang="en-US" sz="16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8 at 2.1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4212" y="1257269"/>
            <a:ext cx="7553123" cy="515107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12822"/>
            <a:ext cx="9143999" cy="718882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CCFFCC"/>
                </a:solidFill>
                <a:latin typeface="Gill Sans"/>
                <a:cs typeface="Gill Sans"/>
              </a:rPr>
              <a:t>         </a:t>
            </a:r>
          </a:p>
        </p:txBody>
      </p:sp>
      <p:pic>
        <p:nvPicPr>
          <p:cNvPr id="5" name="Picture 4" descr="cbilogofix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4366" y="162391"/>
            <a:ext cx="915331" cy="1208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269704"/>
            <a:ext cx="444500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97" y="5333959"/>
            <a:ext cx="1049315" cy="1049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912" y="6383273"/>
            <a:ext cx="119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561" y="5333958"/>
            <a:ext cx="1049315" cy="1049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6622" y="6383273"/>
            <a:ext cx="1176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Barry Baker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880" y="5333960"/>
            <a:ext cx="1049314" cy="1049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05071" y="6380353"/>
            <a:ext cx="1254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Tim Sheehan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3053" y="5327817"/>
            <a:ext cx="1060047" cy="10600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2088" y="6408339"/>
            <a:ext cx="144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Ken </a:t>
            </a:r>
            <a:r>
              <a:rPr lang="en-US" sz="1400" dirty="0" err="1" smtClean="0">
                <a:latin typeface="Gill Sans MT"/>
                <a:cs typeface="Gill Sans MT"/>
              </a:rPr>
              <a:t>Ferschweiler</a:t>
            </a:r>
            <a:endParaRPr lang="en-US" sz="1400" dirty="0" smtClean="0">
              <a:latin typeface="Gill Sans MT"/>
              <a:cs typeface="Gill Sans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5534" y="614037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http:/</a:t>
            </a:r>
            <a:r>
              <a:rPr lang="en-US" dirty="0" err="1" smtClean="0">
                <a:solidFill>
                  <a:srgbClr val="0000FF"/>
                </a:solidFill>
                <a:latin typeface="Gill Sans"/>
                <a:cs typeface="Gill Sans"/>
              </a:rPr>
              <a:t>climateconsole.org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/</a:t>
            </a: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t="7436"/>
          <a:stretch/>
        </p:blipFill>
        <p:spPr>
          <a:xfrm>
            <a:off x="1159406" y="1217044"/>
            <a:ext cx="6439580" cy="4839922"/>
          </a:xfrm>
          <a:prstGeom prst="rect">
            <a:avLst/>
          </a:prstGeom>
          <a:ln w="76200" cmpd="sng">
            <a:solidFill>
              <a:srgbClr val="008000"/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6" name="Rectangle 5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Soon?  Climate Exposure Tool</a:t>
              </a:r>
            </a:p>
          </p:txBody>
        </p:sp>
        <p:pic>
          <p:nvPicPr>
            <p:cNvPr id="7" name="Picture 6" descr="cbilogofixe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r="78280"/>
          <a:stretch>
            <a:fillRect/>
          </a:stretch>
        </p:blipFill>
        <p:spPr>
          <a:xfrm>
            <a:off x="127000" y="269704"/>
            <a:ext cx="965432" cy="762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2" y="5333960"/>
            <a:ext cx="1049315" cy="104931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91477" y="6383274"/>
            <a:ext cx="11951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126" y="5333959"/>
            <a:ext cx="1049315" cy="104931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446187" y="6383274"/>
            <a:ext cx="11760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Barry Baker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55" name="Rectangle 154"/>
          <p:cNvSpPr/>
          <p:nvPr/>
        </p:nvSpPr>
        <p:spPr>
          <a:xfrm rot="20648026">
            <a:off x="337202" y="2044005"/>
            <a:ext cx="3621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BLUE PRINT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034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02 at 5.5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22400" y="1181100"/>
            <a:ext cx="6286500" cy="448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0612" y="307149"/>
            <a:ext cx="3449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MT"/>
                <a:cs typeface="Gill Sans MT"/>
              </a:rPr>
              <a:t>but the real question is …</a:t>
            </a:r>
            <a:endParaRPr lang="en-US"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34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6" name="Rectangle 5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Interactive Decision Support Tool</a:t>
              </a:r>
            </a:p>
          </p:txBody>
        </p:sp>
        <p:pic>
          <p:nvPicPr>
            <p:cNvPr id="7" name="Picture 6" descr="cbilogofixe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10" name="Picture 9" descr="EEMS_Online_Increase_Zoom_Level_Change_Opera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16" y="1119188"/>
            <a:ext cx="7123528" cy="4646555"/>
          </a:xfrm>
          <a:prstGeom prst="rect">
            <a:avLst/>
          </a:prstGeom>
          <a:effectLst>
            <a:outerShdw blurRad="276225" dist="520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7-02-03 at 9.00.3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115" y="4480728"/>
            <a:ext cx="3337485" cy="2103457"/>
          </a:xfrm>
          <a:prstGeom prst="rect">
            <a:avLst/>
          </a:prstGeom>
          <a:ln w="25400">
            <a:solidFill>
              <a:srgbClr val="008000"/>
            </a:solidFill>
          </a:ln>
          <a:effectLst>
            <a:outerShdw blurRad="111125" dist="139700" dir="2700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897" y="5652192"/>
            <a:ext cx="1205808" cy="1205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86" y="5652192"/>
            <a:ext cx="1182411" cy="11824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28974" y="6005496"/>
            <a:ext cx="744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Mike </a:t>
            </a:r>
          </a:p>
          <a:p>
            <a:r>
              <a:rPr lang="en-US" dirty="0" smtClean="0">
                <a:latin typeface="Gill Sans MT"/>
                <a:cs typeface="Gill Sans MT"/>
              </a:rPr>
              <a:t>&amp; Tim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4491" y="1153065"/>
            <a:ext cx="303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  <a:latin typeface="Gill Sans MT"/>
                <a:cs typeface="Gill Sans MT"/>
              </a:rPr>
              <a:t>Ecosystem Evaluation Modeling System</a:t>
            </a:r>
            <a:endParaRPr lang="en-US" sz="1400" dirty="0">
              <a:solidFill>
                <a:srgbClr val="CCFFCC"/>
              </a:solidFill>
              <a:latin typeface="Gill Sans MT"/>
              <a:cs typeface="Gill Sans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9025" y="3429000"/>
            <a:ext cx="2264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http://</a:t>
            </a:r>
            <a:r>
              <a:rPr lang="en-US" dirty="0" err="1" smtClean="0">
                <a:solidFill>
                  <a:srgbClr val="0000FF"/>
                </a:solidFill>
                <a:latin typeface="Gill Sans"/>
                <a:cs typeface="Gill Sans"/>
              </a:rPr>
              <a:t>eemsonline.org</a:t>
            </a: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 r="78280"/>
          <a:stretch>
            <a:fillRect/>
          </a:stretch>
        </p:blipFill>
        <p:spPr>
          <a:xfrm>
            <a:off x="127000" y="269704"/>
            <a:ext cx="96543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71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stle_creek_31Oct2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1918"/>
            <a:ext cx="9144000" cy="470872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10" name="Rectangle 9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Interactive State and Transition Model Platform</a:t>
              </a:r>
            </a:p>
          </p:txBody>
        </p:sp>
        <p:pic>
          <p:nvPicPr>
            <p:cNvPr id="12" name="Picture 11" descr="cbilogofixe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413314" y="5851610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Gill Sans"/>
                <a:cs typeface="Gill Sans"/>
              </a:rPr>
              <a:t>http://</a:t>
            </a:r>
            <a:r>
              <a:rPr lang="en-US" sz="2000" dirty="0" err="1" smtClean="0">
                <a:solidFill>
                  <a:srgbClr val="0000FF"/>
                </a:solidFill>
                <a:latin typeface="Gill Sans"/>
                <a:cs typeface="Gill Sans"/>
              </a:rPr>
              <a:t>landscapesim.org</a:t>
            </a:r>
            <a:endParaRPr lang="en-US" sz="20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818" y="5531885"/>
            <a:ext cx="1182411" cy="1182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229" y="5533907"/>
            <a:ext cx="1182411" cy="1182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638" y="5531885"/>
            <a:ext cx="1265180" cy="11824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87038" y="6614049"/>
            <a:ext cx="1068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Mike Gough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2573" y="6621275"/>
            <a:ext cx="1136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Taylor </a:t>
            </a:r>
            <a:r>
              <a:rPr lang="en-US" sz="1400" dirty="0" err="1" smtClean="0">
                <a:latin typeface="Gill Sans MT"/>
                <a:cs typeface="Gill Sans MT"/>
              </a:rPr>
              <a:t>Mutch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7038" y="6615631"/>
            <a:ext cx="127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Melanie Brown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16" name="Picture 15" descr="BLM_lar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01" y="224615"/>
            <a:ext cx="974440" cy="853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 l="37346" t="6667" r="41152" b="7407"/>
          <a:stretch>
            <a:fillRect/>
          </a:stretch>
        </p:blipFill>
        <p:spPr>
          <a:xfrm>
            <a:off x="7541300" y="5920640"/>
            <a:ext cx="1051960" cy="700635"/>
          </a:xfrm>
          <a:prstGeom prst="rect">
            <a:avLst/>
          </a:prstGeom>
          <a:ln w="57150" cmpd="sng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06 at 9.41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" y="544351"/>
            <a:ext cx="9153501" cy="5763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690" y="115471"/>
            <a:ext cx="694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NOOOOOOOOOOoooooooooooooooooooooo</a:t>
            </a:r>
            <a:r>
              <a:rPr lang="en-US" b="1" dirty="0" smtClean="0"/>
              <a:t>!!! not another model 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7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capture-s3-us-west-2-amazonaws-dg-screening-index-html-14925349695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817" y="1392077"/>
            <a:ext cx="8046366" cy="4676950"/>
          </a:xfrm>
          <a:prstGeom prst="rect">
            <a:avLst/>
          </a:prstGeom>
          <a:effectLst>
            <a:outerShdw blurRad="263525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2" y="5292384"/>
            <a:ext cx="1182411" cy="1182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922" y="6416084"/>
            <a:ext cx="119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34" y="5292383"/>
            <a:ext cx="1182411" cy="11824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549" y="6416083"/>
            <a:ext cx="129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Gill Sans MT"/>
                <a:cs typeface="Gill Sans MT"/>
              </a:rPr>
              <a:t>Kaveh</a:t>
            </a:r>
            <a:r>
              <a:rPr lang="en-US" sz="1600" dirty="0" smtClean="0">
                <a:latin typeface="Gill Sans MT"/>
                <a:cs typeface="Gill Sans MT"/>
              </a:rPr>
              <a:t> </a:t>
            </a:r>
            <a:r>
              <a:rPr lang="en-US" sz="1600" dirty="0" err="1" smtClean="0">
                <a:latin typeface="Gill Sans MT"/>
                <a:cs typeface="Gill Sans MT"/>
              </a:rPr>
              <a:t>Karimi</a:t>
            </a:r>
            <a:endParaRPr lang="en-US" sz="1600" dirty="0">
              <a:latin typeface="Gill Sans MT"/>
              <a:cs typeface="Gill Sans M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5" name="Rectangle 4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Energy Planning Assistant</a:t>
              </a:r>
            </a:p>
          </p:txBody>
        </p:sp>
        <p:pic>
          <p:nvPicPr>
            <p:cNvPr id="6" name="Picture 5" descr="cbilogofixed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3123376" y="6231417"/>
            <a:ext cx="578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Gill Sans MT"/>
                <a:cs typeface="Gill Sans MT"/>
              </a:rPr>
              <a:t>http://s3-us-west-2.amazonaws.com/dg-screening/</a:t>
            </a:r>
            <a:r>
              <a:rPr lang="en-US" dirty="0" err="1">
                <a:solidFill>
                  <a:srgbClr val="0000FF"/>
                </a:solidFill>
                <a:latin typeface="Gill Sans MT"/>
                <a:cs typeface="Gill Sans MT"/>
              </a:rPr>
              <a:t>index.html</a:t>
            </a:r>
            <a:endParaRPr lang="en-US" dirty="0">
              <a:solidFill>
                <a:srgbClr val="0000FF"/>
              </a:solidFill>
              <a:latin typeface="Gill Sans MT"/>
              <a:cs typeface="Gill Sans MT"/>
            </a:endParaRPr>
          </a:p>
        </p:txBody>
      </p:sp>
      <p:pic>
        <p:nvPicPr>
          <p:cNvPr id="2" name="Picture 1" descr="Screen Shot 2017-04-18 at 12.06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57199"/>
            <a:ext cx="2451924" cy="43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capture-seedlotselectiontool-org-sst-14925518034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6746" y="1197889"/>
            <a:ext cx="7673683" cy="536560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7" name="Rectangle 6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Interactive Climate Adaptation Tool</a:t>
              </a:r>
            </a:p>
          </p:txBody>
        </p:sp>
        <p:pic>
          <p:nvPicPr>
            <p:cNvPr id="8" name="Picture 7" descr="cbilogofixe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5370094" y="201563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 MT"/>
                <a:cs typeface="Gill Sans MT"/>
              </a:rPr>
              <a:t>http: </a:t>
            </a:r>
            <a:r>
              <a:rPr lang="en-US" dirty="0" err="1" smtClean="0">
                <a:solidFill>
                  <a:srgbClr val="FFFF00"/>
                </a:solidFill>
                <a:latin typeface="Gill Sans MT"/>
                <a:cs typeface="Gill Sans MT"/>
              </a:rPr>
              <a:t>seedlotselectiontool.org</a:t>
            </a:r>
            <a:endParaRPr lang="en-US" dirty="0">
              <a:solidFill>
                <a:srgbClr val="FFFF00"/>
              </a:solidFill>
              <a:latin typeface="Gill Sans MT"/>
              <a:cs typeface="Gill Sans MT"/>
            </a:endParaRPr>
          </a:p>
        </p:txBody>
      </p:sp>
      <p:pic>
        <p:nvPicPr>
          <p:cNvPr id="10" name="Picture 9" descr="USF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64" y="133178"/>
            <a:ext cx="1003048" cy="1064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55" y="5530666"/>
            <a:ext cx="1170262" cy="11702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6966" y="5218741"/>
            <a:ext cx="101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Gill Sans MT"/>
                <a:cs typeface="Gill Sans MT"/>
              </a:rPr>
              <a:t>Nik</a:t>
            </a:r>
            <a:r>
              <a:rPr lang="en-US" sz="1400" dirty="0" smtClean="0">
                <a:latin typeface="Gill Sans MT"/>
                <a:cs typeface="Gill Sans MT"/>
              </a:rPr>
              <a:t> Molnar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258" y="5533736"/>
            <a:ext cx="1164123" cy="1164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0258" y="5225311"/>
            <a:ext cx="1136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  <a:latin typeface="Gill Sans MT"/>
                <a:cs typeface="Gill Sans MT"/>
              </a:rPr>
              <a:t>Taylor </a:t>
            </a:r>
            <a:r>
              <a:rPr lang="en-US" sz="1400" dirty="0" err="1" smtClean="0">
                <a:solidFill>
                  <a:srgbClr val="CCFFCC"/>
                </a:solidFill>
                <a:latin typeface="Gill Sans MT"/>
                <a:cs typeface="Gill Sans MT"/>
              </a:rPr>
              <a:t>Mutch</a:t>
            </a:r>
            <a:endParaRPr lang="en-US" sz="1400" dirty="0">
              <a:solidFill>
                <a:srgbClr val="CCFFCC"/>
              </a:solidFill>
              <a:latin typeface="Gill Sans MT"/>
              <a:cs typeface="Gill Sans M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917" y="5530581"/>
            <a:ext cx="1170432" cy="11704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4882" y="5225311"/>
            <a:ext cx="1227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Brendan Ward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2329" y="4240069"/>
            <a:ext cx="287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USA, AK, Canada and Mexico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2388"/>
            <a:ext cx="9144000" cy="1285343"/>
            <a:chOff x="0" y="52388"/>
            <a:chExt cx="9144000" cy="1285343"/>
          </a:xfrm>
        </p:grpSpPr>
        <p:sp>
          <p:nvSpPr>
            <p:cNvPr id="8" name="Rectangle 7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Gill Sans MT"/>
                  <a:cs typeface="Gill Sans MT"/>
                </a:rPr>
                <a:t>       CBI’s Claim to Fame</a:t>
              </a:r>
              <a:endParaRPr lang="en-US" sz="2400" dirty="0">
                <a:solidFill>
                  <a:schemeClr val="bg1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923364" y="52388"/>
              <a:ext cx="8220636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endParaRPr>
            </a:p>
          </p:txBody>
        </p:sp>
        <p:pic>
          <p:nvPicPr>
            <p:cNvPr id="10" name="Picture 9" descr="cbilogofixe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2" name="Picture 1" descr="Screen Shot 2017-02-02 at 6.15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0505"/>
          <a:stretch>
            <a:fillRect/>
          </a:stretch>
        </p:blipFill>
        <p:spPr>
          <a:xfrm>
            <a:off x="3062017" y="1159928"/>
            <a:ext cx="3019965" cy="809720"/>
          </a:xfrm>
          <a:prstGeom prst="rect">
            <a:avLst/>
          </a:prstGeom>
          <a:effectLst>
            <a:outerShdw blurRad="111125" dist="139700" dir="2700000" algn="tl" rotWithShape="0">
              <a:srgbClr val="000000">
                <a:alpha val="58000"/>
              </a:srgbClr>
            </a:outerShdw>
          </a:effectLst>
        </p:spPr>
      </p:pic>
      <p:pic>
        <p:nvPicPr>
          <p:cNvPr id="3" name="Picture 2" descr="screencapture-databasin-org-148608831718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552" t="3181" r="16094" b="2122"/>
          <a:stretch/>
        </p:blipFill>
        <p:spPr>
          <a:xfrm>
            <a:off x="848630" y="2053930"/>
            <a:ext cx="4012623" cy="4300641"/>
          </a:xfrm>
          <a:prstGeom prst="rect">
            <a:avLst/>
          </a:prstGeom>
          <a:effectLst>
            <a:outerShdw blurRad="222250" dist="3810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041" y="2347978"/>
            <a:ext cx="1270000" cy="127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041" y="3704124"/>
            <a:ext cx="1270000" cy="127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846" y="5098376"/>
            <a:ext cx="1256195" cy="12561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92041" y="234797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Jim Strittholt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2041" y="370412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MT"/>
                <a:cs typeface="Gill Sans MT"/>
              </a:rPr>
              <a:t>Tosha</a:t>
            </a:r>
            <a:r>
              <a:rPr lang="en-US" dirty="0" smtClean="0">
                <a:latin typeface="Gill Sans MT"/>
                <a:cs typeface="Gill Sans MT"/>
              </a:rPr>
              <a:t> </a:t>
            </a:r>
            <a:r>
              <a:rPr lang="en-US" dirty="0" err="1" smtClean="0">
                <a:latin typeface="Gill Sans MT"/>
                <a:cs typeface="Gill Sans MT"/>
              </a:rPr>
              <a:t>Comendant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2041" y="5342818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Brendan Ward and his </a:t>
            </a:r>
          </a:p>
          <a:p>
            <a:r>
              <a:rPr lang="en-US" dirty="0" smtClean="0">
                <a:latin typeface="Gill Sans MT"/>
                <a:cs typeface="Gill Sans MT"/>
              </a:rPr>
              <a:t>team of programmers</a:t>
            </a:r>
            <a:endParaRPr lang="en-US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421236"/>
            <a:ext cx="83439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170" y="6148456"/>
            <a:ext cx="4855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Gill Sans MT"/>
                <a:cs typeface="Gill Sans MT"/>
              </a:rPr>
              <a:t>contact info: </a:t>
            </a:r>
            <a:r>
              <a:rPr lang="en-US" sz="2400" dirty="0" err="1" smtClean="0">
                <a:latin typeface="Gill Sans MT"/>
                <a:cs typeface="Gill Sans MT"/>
              </a:rPr>
              <a:t>dominique@consbio.org</a:t>
            </a:r>
            <a:endParaRPr lang="en-US"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74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2388"/>
            <a:ext cx="9144000" cy="1285343"/>
            <a:chOff x="0" y="52388"/>
            <a:chExt cx="9144000" cy="1285343"/>
          </a:xfrm>
        </p:grpSpPr>
        <p:sp>
          <p:nvSpPr>
            <p:cNvPr id="6" name="Rectangle 5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Gill Sans MT"/>
                  <a:cs typeface="Gill Sans MT"/>
                </a:rPr>
                <a:t>       Spatial Data to Visualize &amp; Share</a:t>
              </a:r>
              <a:endParaRPr lang="en-US" sz="2400" dirty="0">
                <a:solidFill>
                  <a:schemeClr val="bg1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923364" y="52388"/>
              <a:ext cx="8220636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endParaRPr>
            </a:p>
          </p:txBody>
        </p:sp>
        <p:pic>
          <p:nvPicPr>
            <p:cNvPr id="8" name="Picture 7" descr="cbilogofixe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13" name="Picture 12" descr="Screen shot 2017-02-05 at 11.50.3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18" y="3179410"/>
            <a:ext cx="5826275" cy="3505734"/>
          </a:xfrm>
          <a:prstGeom prst="rect">
            <a:avLst/>
          </a:prstGeom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20728" y="2428501"/>
            <a:ext cx="320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Gill Sans MT"/>
                <a:cs typeface="Gill Sans MT"/>
              </a:rPr>
              <a:t>Model results: </a:t>
            </a:r>
          </a:p>
          <a:p>
            <a:pPr algn="r"/>
            <a:r>
              <a:rPr lang="en-US" dirty="0" smtClean="0">
                <a:latin typeface="Gill Sans MT"/>
                <a:cs typeface="Gill Sans MT"/>
              </a:rPr>
              <a:t>with or without fire suppression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17" name="Picture 16" descr="Screen shot 2017-02-05 at 11.43.0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53" y="1119188"/>
            <a:ext cx="5104157" cy="3452812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 flipV="1">
            <a:off x="1693332" y="3379610"/>
            <a:ext cx="239890" cy="211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6353" y="45720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Time series of </a:t>
            </a:r>
          </a:p>
          <a:p>
            <a:r>
              <a:rPr lang="en-US" dirty="0" smtClean="0">
                <a:latin typeface="Gill Sans MT"/>
                <a:cs typeface="Gill Sans MT"/>
              </a:rPr>
              <a:t>groundwater levels</a:t>
            </a:r>
            <a:endParaRPr lang="en-US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26 at 11.30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7343" y="310488"/>
            <a:ext cx="7823200" cy="44069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pic>
        <p:nvPicPr>
          <p:cNvPr id="2" name="Picture 1" descr="Screen Shot 2017-02-02 at 4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8576" y="3841534"/>
            <a:ext cx="6835000" cy="2455080"/>
          </a:xfrm>
          <a:prstGeom prst="rect">
            <a:avLst/>
          </a:prstGeom>
          <a:effectLst>
            <a:outerShdw blurRad="136525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26957" y="3047512"/>
            <a:ext cx="377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"/>
                <a:cs typeface="Gill Sans"/>
              </a:rPr>
              <a:t>BUT almost 25,000 datasets </a:t>
            </a:r>
            <a:r>
              <a:rPr lang="is-IS" b="1" dirty="0" smtClean="0">
                <a:latin typeface="Gill Sans"/>
                <a:cs typeface="Gill Sans"/>
              </a:rPr>
              <a:t>…</a:t>
            </a:r>
            <a:endParaRPr lang="en-US" b="1" dirty="0"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490" t="3761" r="18117" b="5576"/>
          <a:stretch/>
        </p:blipFill>
        <p:spPr bwMode="auto">
          <a:xfrm>
            <a:off x="265277" y="1119189"/>
            <a:ext cx="3763651" cy="3699014"/>
          </a:xfrm>
          <a:prstGeom prst="rect">
            <a:avLst/>
          </a:prstGeom>
          <a:noFill/>
          <a:ln>
            <a:noFill/>
          </a:ln>
          <a:effectLst>
            <a:outerShdw blurRad="165100" dist="3048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388"/>
            <a:ext cx="9144000" cy="1285343"/>
            <a:chOff x="0" y="52388"/>
            <a:chExt cx="9144000" cy="1285343"/>
          </a:xfrm>
        </p:grpSpPr>
        <p:sp>
          <p:nvSpPr>
            <p:cNvPr id="7" name="Rectangle 6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latin typeface="Gill Sans MT"/>
                  <a:cs typeface="Gill Sans MT"/>
                </a:rPr>
                <a:t>         30 Gateways or CPAs – Simple, Focused, Customized</a:t>
              </a: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923364" y="52388"/>
              <a:ext cx="8220636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endParaRPr>
            </a:p>
          </p:txBody>
        </p:sp>
        <p:pic>
          <p:nvPicPr>
            <p:cNvPr id="9" name="Picture 8" descr="cbilogofixe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11" name="Picture 10" descr="Great Basin LCC CPA.png"/>
          <p:cNvPicPr>
            <a:picLocks noChangeAspect="1"/>
          </p:cNvPicPr>
          <p:nvPr/>
        </p:nvPicPr>
        <p:blipFill rotWithShape="1">
          <a:blip r:embed="rId4"/>
          <a:srcRect l="9055" t="3419" r="8736"/>
          <a:stretch/>
        </p:blipFill>
        <p:spPr>
          <a:xfrm>
            <a:off x="5106941" y="1564976"/>
            <a:ext cx="3630659" cy="4183447"/>
          </a:xfrm>
          <a:prstGeom prst="rect">
            <a:avLst/>
          </a:prstGeom>
          <a:effectLst>
            <a:outerShdw blurRad="1651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Shot 2017-02-02 at 6.01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3436" y="2603500"/>
            <a:ext cx="3670300" cy="425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23364" y="52388"/>
            <a:ext cx="82206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6" name="Rectangle 5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Gill Sans MT"/>
                  <a:cs typeface="Gill Sans MT"/>
                </a:rPr>
                <a:t>   Gateway Tools – for a region</a:t>
              </a:r>
            </a:p>
          </p:txBody>
        </p:sp>
        <p:pic>
          <p:nvPicPr>
            <p:cNvPr id="8" name="Picture 7" descr="cbilogofixe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1EABB3-2322-1D4E-AF79-7B4EF65DA69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1" name="Picture 20" descr="DRECP Site Survey Analyst.png"/>
          <p:cNvPicPr>
            <a:picLocks noChangeAspect="1"/>
          </p:cNvPicPr>
          <p:nvPr/>
        </p:nvPicPr>
        <p:blipFill>
          <a:blip r:embed="rId3"/>
          <a:srcRect b="5099"/>
          <a:stretch>
            <a:fillRect/>
          </a:stretch>
        </p:blipFill>
        <p:spPr>
          <a:xfrm>
            <a:off x="5079794" y="1524001"/>
            <a:ext cx="3657806" cy="4363842"/>
          </a:xfrm>
          <a:prstGeom prst="rect">
            <a:avLst/>
          </a:prstGeom>
          <a:effectLst>
            <a:outerShdw blurRad="165100" dist="304800" dir="2700000" algn="tl" rotWithShape="0">
              <a:srgbClr val="000000">
                <a:alpha val="47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047460" y="6117736"/>
            <a:ext cx="202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Gill Sans MT"/>
                <a:cs typeface="Gill Sans MT"/>
              </a:rPr>
              <a:t>http://bit.ly/2lcPPHc</a:t>
            </a:r>
            <a:endParaRPr lang="en-US" dirty="0">
              <a:solidFill>
                <a:srgbClr val="0000FF"/>
              </a:solidFill>
              <a:latin typeface="Gill Sans MT"/>
              <a:cs typeface="Gill Sans M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092" y="5185049"/>
            <a:ext cx="1256195" cy="12561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69128" y="4872382"/>
            <a:ext cx="119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54233" y="3344333"/>
            <a:ext cx="122767" cy="84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capture-blueprint-southatlanticlcc-org-v2-1-index-html-149253269848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0140" y="1269826"/>
            <a:ext cx="4572000" cy="2907210"/>
          </a:xfrm>
          <a:prstGeom prst="rect">
            <a:avLst/>
          </a:prstGeom>
          <a:effectLst>
            <a:outerShdw blurRad="82550" dist="254000" dir="2700000" algn="tl" rotWithShape="0">
              <a:srgbClr val="000000">
                <a:alpha val="47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99" y="5185049"/>
            <a:ext cx="1256195" cy="12561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2529" y="4873877"/>
            <a:ext cx="137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Brendan Ward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937" y="4401124"/>
            <a:ext cx="442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Gill Sans MT"/>
                <a:cs typeface="Gill Sans MT"/>
              </a:rPr>
              <a:t>http://</a:t>
            </a:r>
            <a:r>
              <a:rPr lang="en-US" sz="1600" dirty="0" err="1">
                <a:solidFill>
                  <a:srgbClr val="0000FF"/>
                </a:solidFill>
                <a:latin typeface="Gill Sans MT"/>
                <a:cs typeface="Gill Sans MT"/>
              </a:rPr>
              <a:t>blueprint.southatlanticlcc.org</a:t>
            </a:r>
            <a:r>
              <a:rPr lang="en-US" sz="1600" dirty="0">
                <a:solidFill>
                  <a:srgbClr val="0000FF"/>
                </a:solidFill>
                <a:latin typeface="Gill Sans MT"/>
                <a:cs typeface="Gill Sans MT"/>
              </a:rPr>
              <a:t>/v2.1/</a:t>
            </a:r>
            <a:r>
              <a:rPr lang="en-US" sz="1600" dirty="0" err="1">
                <a:solidFill>
                  <a:srgbClr val="0000FF"/>
                </a:solidFill>
                <a:latin typeface="Gill Sans MT"/>
                <a:cs typeface="Gill Sans MT"/>
              </a:rPr>
              <a:t>index.html</a:t>
            </a:r>
            <a:endParaRPr lang="en-US" sz="1600" dirty="0">
              <a:solidFill>
                <a:srgbClr val="0000FF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18531"/>
            <a:ext cx="9144000" cy="1219200"/>
            <a:chOff x="0" y="118531"/>
            <a:chExt cx="9144000" cy="1219200"/>
          </a:xfrm>
        </p:grpSpPr>
        <p:sp>
          <p:nvSpPr>
            <p:cNvPr id="5" name="Rectangle 4"/>
            <p:cNvSpPr/>
            <p:nvPr/>
          </p:nvSpPr>
          <p:spPr>
            <a:xfrm>
              <a:off x="0" y="338666"/>
              <a:ext cx="9144000" cy="677333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Gill Sans MT"/>
                  <a:cs typeface="Gill Sans MT"/>
                </a:rPr>
                <a:t>Gateway Tools – for a theme (e.g. bats)</a:t>
              </a:r>
            </a:p>
          </p:txBody>
        </p:sp>
        <p:pic>
          <p:nvPicPr>
            <p:cNvPr id="7" name="Picture 6" descr="cbilogofixe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236" y="118531"/>
              <a:ext cx="923364" cy="121920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</p:grpSp>
      <p:pic>
        <p:nvPicPr>
          <p:cNvPr id="9" name="Picture 8" descr="screencapture-databasin-org-groups-59d81a3951fd4915909efacbe2317efb-1492532014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1236" y="1209137"/>
            <a:ext cx="2986196" cy="5382760"/>
          </a:xfrm>
          <a:prstGeom prst="rect">
            <a:avLst/>
          </a:prstGeom>
        </p:spPr>
      </p:pic>
      <p:pic>
        <p:nvPicPr>
          <p:cNvPr id="8" name="Picture 7" descr="screencapture-batamp-databasin-org-maps-c2a53264fb3b4430a2a632fd923c1e51-active-14925320273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05640" y="1923414"/>
            <a:ext cx="6501676" cy="43697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6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752167" y="1439966"/>
            <a:ext cx="306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batamp.databasin.org</a:t>
            </a:r>
            <a:r>
              <a:rPr lang="en-US" dirty="0">
                <a:solidFill>
                  <a:srgbClr val="0000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04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ngedCondi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988" t="12284"/>
          <a:stretch/>
        </p:blipFill>
        <p:spPr>
          <a:xfrm>
            <a:off x="1111181" y="472593"/>
            <a:ext cx="6921637" cy="6004407"/>
          </a:xfrm>
          <a:prstGeom prst="rect">
            <a:avLst/>
          </a:prstGeom>
        </p:spPr>
      </p:pic>
      <p:pic>
        <p:nvPicPr>
          <p:cNvPr id="2" name="Picture 1" descr="Screen Shot 2017-04-18 at 9.54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60964" y="3332888"/>
            <a:ext cx="2301436" cy="3274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9092" y="5566904"/>
            <a:ext cx="171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USE OUR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CLIMATE TOOLS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26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12822"/>
            <a:ext cx="9143999" cy="718882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CC"/>
                </a:solidFill>
                <a:latin typeface="Gill Sans"/>
                <a:cs typeface="Gill Sans"/>
              </a:rPr>
              <a:t>     </a:t>
            </a:r>
          </a:p>
        </p:txBody>
      </p:sp>
      <p:pic>
        <p:nvPicPr>
          <p:cNvPr id="6" name="Picture 5" descr="cbilogofix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4366" y="162391"/>
            <a:ext cx="915331" cy="1208592"/>
          </a:xfrm>
          <a:prstGeom prst="rect">
            <a:avLst/>
          </a:prstGeom>
        </p:spPr>
      </p:pic>
      <p:pic>
        <p:nvPicPr>
          <p:cNvPr id="7" name="Picture 6" descr="BLM_la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21" y="162391"/>
            <a:ext cx="1234468" cy="1081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2243" y="422785"/>
            <a:ext cx="74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BLM</a:t>
            </a:r>
            <a:endParaRPr lang="en-US" sz="2400" dirty="0">
              <a:solidFill>
                <a:srgbClr val="CCFFCC"/>
              </a:solidFill>
            </a:endParaRPr>
          </a:p>
        </p:txBody>
      </p:sp>
      <p:pic>
        <p:nvPicPr>
          <p:cNvPr id="12" name="Picture 11" descr="Screen shot 2017-02-05 at 12.29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21" y="1221591"/>
            <a:ext cx="5549558" cy="2909157"/>
          </a:xfrm>
          <a:prstGeom prst="rect">
            <a:avLst/>
          </a:prstGeom>
          <a:effectLst>
            <a:outerShdw blurRad="123825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7-02-05 at 12.28.4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697" y="4032767"/>
            <a:ext cx="4757956" cy="2502273"/>
          </a:xfrm>
          <a:prstGeom prst="rect">
            <a:avLst/>
          </a:prstGeom>
          <a:effectLst>
            <a:outerShdw blurRad="127000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45" y="4666260"/>
            <a:ext cx="1049315" cy="10493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060" y="5715574"/>
            <a:ext cx="119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Mike Gough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7832">
            <a:off x="6893924" y="1642306"/>
            <a:ext cx="1320881" cy="12344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26337" y="2915859"/>
            <a:ext cx="127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/>
                <a:cs typeface="Gill Sans MT"/>
              </a:rPr>
              <a:t>Melanie Brown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27315" y="2319364"/>
            <a:ext cx="920885" cy="8810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709" y="4666259"/>
            <a:ext cx="1049315" cy="10493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05770" y="5715574"/>
            <a:ext cx="1176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Barry Baker</a:t>
            </a:r>
            <a:endParaRPr lang="en-US" sz="1600" dirty="0">
              <a:latin typeface="Gill Sans MT"/>
              <a:cs typeface="Gill Sans M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4028" y="4666261"/>
            <a:ext cx="1049314" cy="10493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219" y="5712654"/>
            <a:ext cx="1254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/>
                <a:cs typeface="Gill Sans MT"/>
              </a:rPr>
              <a:t>Tim Sheehan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9054" y="3613320"/>
            <a:ext cx="28910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  <a:latin typeface="Gill Sans"/>
                <a:cs typeface="Gill Sans"/>
              </a:rPr>
              <a:t>http:/</a:t>
            </a:r>
            <a:r>
              <a:rPr lang="en-US" sz="1500" dirty="0" err="1" smtClean="0">
                <a:solidFill>
                  <a:srgbClr val="0000FF"/>
                </a:solidFill>
                <a:latin typeface="Gill Sans"/>
                <a:cs typeface="Gill Sans"/>
              </a:rPr>
              <a:t>climateconsole.org</a:t>
            </a:r>
            <a:r>
              <a:rPr lang="en-US" sz="1500" dirty="0" smtClean="0">
                <a:solidFill>
                  <a:srgbClr val="0000FF"/>
                </a:solidFill>
                <a:latin typeface="Gill Sans"/>
                <a:cs typeface="Gill Sans"/>
              </a:rPr>
              <a:t>/sagebrush</a:t>
            </a:r>
            <a:endParaRPr lang="en-US" sz="15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84060" y="1514661"/>
            <a:ext cx="121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 MT"/>
                <a:cs typeface="Gill Sans MT"/>
              </a:rPr>
              <a:t>Outreach</a:t>
            </a:r>
            <a:endParaRPr lang="en-US" b="1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273</Words>
  <Application>Microsoft Macintosh PowerPoint</Application>
  <PresentationFormat>On-screen Show (4:3)</PresentationFormat>
  <Paragraphs>76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dominique bachelet</dc:creator>
  <cp:lastModifiedBy>dominique bachelet</cp:lastModifiedBy>
  <cp:revision>76</cp:revision>
  <dcterms:created xsi:type="dcterms:W3CDTF">2017-04-19T01:13:56Z</dcterms:created>
  <dcterms:modified xsi:type="dcterms:W3CDTF">2017-04-19T01:16:31Z</dcterms:modified>
</cp:coreProperties>
</file>