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0" r:id="rId2"/>
    <p:sldMasterId id="2147483812" r:id="rId3"/>
    <p:sldMasterId id="2147483824" r:id="rId4"/>
    <p:sldMasterId id="2147483837" r:id="rId5"/>
  </p:sldMasterIdLst>
  <p:notesMasterIdLst>
    <p:notesMasterId r:id="rId45"/>
  </p:notesMasterIdLst>
  <p:sldIdLst>
    <p:sldId id="433" r:id="rId6"/>
    <p:sldId id="478" r:id="rId7"/>
    <p:sldId id="479" r:id="rId8"/>
    <p:sldId id="480" r:id="rId9"/>
    <p:sldId id="481" r:id="rId10"/>
    <p:sldId id="482" r:id="rId11"/>
    <p:sldId id="483" r:id="rId12"/>
    <p:sldId id="484" r:id="rId13"/>
    <p:sldId id="486" r:id="rId14"/>
    <p:sldId id="461" r:id="rId15"/>
    <p:sldId id="476" r:id="rId16"/>
    <p:sldId id="469" r:id="rId17"/>
    <p:sldId id="471" r:id="rId18"/>
    <p:sldId id="470" r:id="rId19"/>
    <p:sldId id="462" r:id="rId20"/>
    <p:sldId id="477" r:id="rId21"/>
    <p:sldId id="472" r:id="rId22"/>
    <p:sldId id="485" r:id="rId23"/>
    <p:sldId id="466" r:id="rId24"/>
    <p:sldId id="468" r:id="rId25"/>
    <p:sldId id="467" r:id="rId26"/>
    <p:sldId id="465" r:id="rId27"/>
    <p:sldId id="475" r:id="rId28"/>
    <p:sldId id="454" r:id="rId29"/>
    <p:sldId id="434" r:id="rId30"/>
    <p:sldId id="443" r:id="rId31"/>
    <p:sldId id="435" r:id="rId32"/>
    <p:sldId id="436" r:id="rId33"/>
    <p:sldId id="448" r:id="rId34"/>
    <p:sldId id="455" r:id="rId35"/>
    <p:sldId id="458" r:id="rId36"/>
    <p:sldId id="459" r:id="rId37"/>
    <p:sldId id="460" r:id="rId38"/>
    <p:sldId id="449" r:id="rId39"/>
    <p:sldId id="450" r:id="rId40"/>
    <p:sldId id="490" r:id="rId41"/>
    <p:sldId id="453" r:id="rId42"/>
    <p:sldId id="488" r:id="rId43"/>
    <p:sldId id="49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00"/>
    <a:srgbClr val="C45D08"/>
    <a:srgbClr val="FFA7A7"/>
    <a:srgbClr val="FF9999"/>
    <a:srgbClr val="FFCC29"/>
    <a:srgbClr val="F8F8F8"/>
    <a:srgbClr val="8AEA93"/>
    <a:srgbClr val="33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03" autoAdjust="0"/>
    <p:restoredTop sz="84080" autoAdjust="0"/>
  </p:normalViewPr>
  <p:slideViewPr>
    <p:cSldViewPr>
      <p:cViewPr varScale="1">
        <p:scale>
          <a:sx n="82" d="100"/>
          <a:sy n="82" d="100"/>
        </p:scale>
        <p:origin x="1315" y="48"/>
      </p:cViewPr>
      <p:guideLst>
        <p:guide orient="horz" pos="2160"/>
        <p:guide pos="2880"/>
      </p:guideLst>
    </p:cSldViewPr>
  </p:slideViewPr>
  <p:notesTextViewPr>
    <p:cViewPr>
      <p:scale>
        <a:sx n="3" d="2"/>
        <a:sy n="3" d="2"/>
      </p:scale>
      <p:origin x="0" y="0"/>
    </p:cViewPr>
  </p:notesTextViewPr>
  <p:sorterViewPr>
    <p:cViewPr>
      <p:scale>
        <a:sx n="180" d="100"/>
        <a:sy n="180" d="100"/>
      </p:scale>
      <p:origin x="0" y="-4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DA5B6F-E36C-423D-AE81-132192982DD1}" type="datetimeFigureOut">
              <a:rPr lang="en-US" smtClean="0"/>
              <a:t>2/27/2017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93D020-688B-457F-B976-AE5999FE44E8}" type="slidenum">
              <a:rPr lang="en-US" smtClean="0"/>
              <a:t>‹#›</a:t>
            </a:fld>
            <a:endParaRPr lang="en-US"/>
          </a:p>
        </p:txBody>
      </p:sp>
    </p:spTree>
    <p:extLst>
      <p:ext uri="{BB962C8B-B14F-4D97-AF65-F5344CB8AC3E}">
        <p14:creationId xmlns:p14="http://schemas.microsoft.com/office/powerpoint/2010/main" val="10737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93D020-688B-457F-B976-AE5999FE44E8}" type="slidenum">
              <a:rPr lang="en-US" smtClean="0"/>
              <a:t>1</a:t>
            </a:fld>
            <a:endParaRPr lang="en-US"/>
          </a:p>
        </p:txBody>
      </p:sp>
    </p:spTree>
    <p:extLst>
      <p:ext uri="{BB962C8B-B14F-4D97-AF65-F5344CB8AC3E}">
        <p14:creationId xmlns:p14="http://schemas.microsoft.com/office/powerpoint/2010/main" val="19872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93D020-688B-457F-B976-AE5999FE44E8}" type="slidenum">
              <a:rPr lang="en-US" smtClean="0"/>
              <a:t>10</a:t>
            </a:fld>
            <a:endParaRPr lang="en-US"/>
          </a:p>
        </p:txBody>
      </p:sp>
    </p:spTree>
    <p:extLst>
      <p:ext uri="{BB962C8B-B14F-4D97-AF65-F5344CB8AC3E}">
        <p14:creationId xmlns:p14="http://schemas.microsoft.com/office/powerpoint/2010/main" val="16538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93D020-688B-457F-B976-AE5999FE44E8}" type="slidenum">
              <a:rPr lang="en-US" smtClean="0"/>
              <a:t>11</a:t>
            </a:fld>
            <a:endParaRPr lang="en-US"/>
          </a:p>
        </p:txBody>
      </p:sp>
    </p:spTree>
    <p:extLst>
      <p:ext uri="{BB962C8B-B14F-4D97-AF65-F5344CB8AC3E}">
        <p14:creationId xmlns:p14="http://schemas.microsoft.com/office/powerpoint/2010/main" val="314690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Thinning is often non-commercial because the overabundant trees are often too small. Removing commercial trees often crushes non-commercial small trees adding tremendously to the surface fuel load.</a:t>
            </a:r>
          </a:p>
        </p:txBody>
      </p:sp>
      <p:sp>
        <p:nvSpPr>
          <p:cNvPr id="4" name="Slide Number Placeholder 3"/>
          <p:cNvSpPr>
            <a:spLocks noGrp="1"/>
          </p:cNvSpPr>
          <p:nvPr>
            <p:ph type="sldNum" sz="quarter" idx="10"/>
          </p:nvPr>
        </p:nvSpPr>
        <p:spPr/>
        <p:txBody>
          <a:bodyPr/>
          <a:lstStyle/>
          <a:p>
            <a:fld id="{7193D020-688B-457F-B976-AE5999FE44E8}" type="slidenum">
              <a:rPr lang="en-US" smtClean="0"/>
              <a:t>12</a:t>
            </a:fld>
            <a:endParaRPr lang="en-US"/>
          </a:p>
        </p:txBody>
      </p:sp>
    </p:spTree>
    <p:extLst>
      <p:ext uri="{BB962C8B-B14F-4D97-AF65-F5344CB8AC3E}">
        <p14:creationId xmlns:p14="http://schemas.microsoft.com/office/powerpoint/2010/main" val="3707639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13</a:t>
            </a:fld>
            <a:endParaRPr lang="en-US"/>
          </a:p>
        </p:txBody>
      </p:sp>
    </p:spTree>
    <p:extLst>
      <p:ext uri="{BB962C8B-B14F-4D97-AF65-F5344CB8AC3E}">
        <p14:creationId xmlns:p14="http://schemas.microsoft.com/office/powerpoint/2010/main" val="241587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14</a:t>
            </a:fld>
            <a:endParaRPr lang="en-US"/>
          </a:p>
        </p:txBody>
      </p:sp>
    </p:spTree>
    <p:extLst>
      <p:ext uri="{BB962C8B-B14F-4D97-AF65-F5344CB8AC3E}">
        <p14:creationId xmlns:p14="http://schemas.microsoft.com/office/powerpoint/2010/main" val="382039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Piling burning is the least expensive on a per acre basis (no unit prep, no patrol and mop-up, no specialized equip.), but not many acres can be treated.</a:t>
            </a:r>
          </a:p>
        </p:txBody>
      </p:sp>
      <p:sp>
        <p:nvSpPr>
          <p:cNvPr id="4" name="Slide Number Placeholder 3"/>
          <p:cNvSpPr>
            <a:spLocks noGrp="1"/>
          </p:cNvSpPr>
          <p:nvPr>
            <p:ph type="sldNum" sz="quarter" idx="10"/>
          </p:nvPr>
        </p:nvSpPr>
        <p:spPr/>
        <p:txBody>
          <a:bodyPr/>
          <a:lstStyle/>
          <a:p>
            <a:fld id="{7193D020-688B-457F-B976-AE5999FE44E8}" type="slidenum">
              <a:rPr lang="en-US" smtClean="0"/>
              <a:t>15</a:t>
            </a:fld>
            <a:endParaRPr lang="en-US"/>
          </a:p>
        </p:txBody>
      </p:sp>
    </p:spTree>
    <p:extLst>
      <p:ext uri="{BB962C8B-B14F-4D97-AF65-F5344CB8AC3E}">
        <p14:creationId xmlns:p14="http://schemas.microsoft.com/office/powerpoint/2010/main" val="2077774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42394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17</a:t>
            </a:fld>
            <a:endParaRPr lang="en-US"/>
          </a:p>
        </p:txBody>
      </p:sp>
    </p:spTree>
    <p:extLst>
      <p:ext uri="{BB962C8B-B14F-4D97-AF65-F5344CB8AC3E}">
        <p14:creationId xmlns:p14="http://schemas.microsoft.com/office/powerpoint/2010/main" val="1049847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608379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19</a:t>
            </a:fld>
            <a:endParaRPr lang="en-US"/>
          </a:p>
        </p:txBody>
      </p:sp>
    </p:spTree>
    <p:extLst>
      <p:ext uri="{BB962C8B-B14F-4D97-AF65-F5344CB8AC3E}">
        <p14:creationId xmlns:p14="http://schemas.microsoft.com/office/powerpoint/2010/main" val="134748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Historical fire regime areas (left). Land cover types (right). Notice the high degree of correspondence between the fire regime and land cover maps. Fire regime zones and land cover types are both driven by broad differences in topography, climate and</a:t>
            </a:r>
            <a:r>
              <a:rPr lang="en-US" baseline="0" dirty="0"/>
              <a:t> </a:t>
            </a:r>
            <a:r>
              <a:rPr lang="en-US" dirty="0"/>
              <a:t>lifeform zones, land surface forms, and geology. Data are from www.landfire.gov. </a:t>
            </a:r>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7375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20</a:t>
            </a:fld>
            <a:endParaRPr lang="en-US"/>
          </a:p>
        </p:txBody>
      </p:sp>
    </p:spTree>
    <p:extLst>
      <p:ext uri="{BB962C8B-B14F-4D97-AF65-F5344CB8AC3E}">
        <p14:creationId xmlns:p14="http://schemas.microsoft.com/office/powerpoint/2010/main" val="3804257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21</a:t>
            </a:fld>
            <a:endParaRPr lang="en-US"/>
          </a:p>
        </p:txBody>
      </p:sp>
    </p:spTree>
    <p:extLst>
      <p:ext uri="{BB962C8B-B14F-4D97-AF65-F5344CB8AC3E}">
        <p14:creationId xmlns:p14="http://schemas.microsoft.com/office/powerpoint/2010/main" val="2958326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22</a:t>
            </a:fld>
            <a:endParaRPr lang="en-US"/>
          </a:p>
        </p:txBody>
      </p:sp>
    </p:spTree>
    <p:extLst>
      <p:ext uri="{BB962C8B-B14F-4D97-AF65-F5344CB8AC3E}">
        <p14:creationId xmlns:p14="http://schemas.microsoft.com/office/powerpoint/2010/main" val="3851569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23</a:t>
            </a:fld>
            <a:endParaRPr lang="en-US"/>
          </a:p>
        </p:txBody>
      </p:sp>
    </p:spTree>
    <p:extLst>
      <p:ext uri="{BB962C8B-B14F-4D97-AF65-F5344CB8AC3E}">
        <p14:creationId xmlns:p14="http://schemas.microsoft.com/office/powerpoint/2010/main" val="1782943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explain the scenarios, maybe need another slide.</a:t>
            </a:r>
          </a:p>
        </p:txBody>
      </p:sp>
      <p:sp>
        <p:nvSpPr>
          <p:cNvPr id="4" name="Slide Number Placeholder 3"/>
          <p:cNvSpPr>
            <a:spLocks noGrp="1"/>
          </p:cNvSpPr>
          <p:nvPr>
            <p:ph type="sldNum" sz="quarter" idx="10"/>
          </p:nvPr>
        </p:nvSpPr>
        <p:spPr/>
        <p:txBody>
          <a:bodyPr/>
          <a:lstStyle/>
          <a:p>
            <a:fld id="{7193D020-688B-457F-B976-AE5999FE44E8}" type="slidenum">
              <a:rPr lang="en-US" smtClean="0"/>
              <a:t>24</a:t>
            </a:fld>
            <a:endParaRPr lang="en-US"/>
          </a:p>
        </p:txBody>
      </p:sp>
    </p:spTree>
    <p:extLst>
      <p:ext uri="{BB962C8B-B14F-4D97-AF65-F5344CB8AC3E}">
        <p14:creationId xmlns:p14="http://schemas.microsoft.com/office/powerpoint/2010/main" val="162090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25</a:t>
            </a:fld>
            <a:endParaRPr lang="en-US"/>
          </a:p>
        </p:txBody>
      </p:sp>
    </p:spTree>
    <p:extLst>
      <p:ext uri="{BB962C8B-B14F-4D97-AF65-F5344CB8AC3E}">
        <p14:creationId xmlns:p14="http://schemas.microsoft.com/office/powerpoint/2010/main" val="3144915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26</a:t>
            </a:fld>
            <a:endParaRPr lang="en-US"/>
          </a:p>
        </p:txBody>
      </p:sp>
    </p:spTree>
    <p:extLst>
      <p:ext uri="{BB962C8B-B14F-4D97-AF65-F5344CB8AC3E}">
        <p14:creationId xmlns:p14="http://schemas.microsoft.com/office/powerpoint/2010/main" val="1480184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cluster of bars represents a watershed</a:t>
            </a:r>
          </a:p>
        </p:txBody>
      </p:sp>
      <p:sp>
        <p:nvSpPr>
          <p:cNvPr id="4" name="Slide Number Placeholder 3"/>
          <p:cNvSpPr>
            <a:spLocks noGrp="1"/>
          </p:cNvSpPr>
          <p:nvPr>
            <p:ph type="sldNum" sz="quarter" idx="10"/>
          </p:nvPr>
        </p:nvSpPr>
        <p:spPr/>
        <p:txBody>
          <a:bodyPr/>
          <a:lstStyle/>
          <a:p>
            <a:fld id="{7193D020-688B-457F-B976-AE5999FE44E8}" type="slidenum">
              <a:rPr lang="en-US" smtClean="0"/>
              <a:t>27</a:t>
            </a:fld>
            <a:endParaRPr lang="en-US"/>
          </a:p>
        </p:txBody>
      </p:sp>
    </p:spTree>
    <p:extLst>
      <p:ext uri="{BB962C8B-B14F-4D97-AF65-F5344CB8AC3E}">
        <p14:creationId xmlns:p14="http://schemas.microsoft.com/office/powerpoint/2010/main" val="3836084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for all watersheds</a:t>
            </a:r>
          </a:p>
        </p:txBody>
      </p:sp>
      <p:sp>
        <p:nvSpPr>
          <p:cNvPr id="4" name="Slide Number Placeholder 3"/>
          <p:cNvSpPr>
            <a:spLocks noGrp="1"/>
          </p:cNvSpPr>
          <p:nvPr>
            <p:ph type="sldNum" sz="quarter" idx="10"/>
          </p:nvPr>
        </p:nvSpPr>
        <p:spPr/>
        <p:txBody>
          <a:bodyPr/>
          <a:lstStyle/>
          <a:p>
            <a:fld id="{7193D020-688B-457F-B976-AE5999FE44E8}" type="slidenum">
              <a:rPr lang="en-US" smtClean="0"/>
              <a:t>28</a:t>
            </a:fld>
            <a:endParaRPr lang="en-US"/>
          </a:p>
        </p:txBody>
      </p:sp>
    </p:spTree>
    <p:extLst>
      <p:ext uri="{BB962C8B-B14F-4D97-AF65-F5344CB8AC3E}">
        <p14:creationId xmlns:p14="http://schemas.microsoft.com/office/powerpoint/2010/main" val="4273602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29</a:t>
            </a:fld>
            <a:endParaRPr lang="en-US"/>
          </a:p>
        </p:txBody>
      </p:sp>
    </p:spTree>
    <p:extLst>
      <p:ext uri="{BB962C8B-B14F-4D97-AF65-F5344CB8AC3E}">
        <p14:creationId xmlns:p14="http://schemas.microsoft.com/office/powerpoint/2010/main" val="957234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rgbClr val="FFFFFF"/>
                </a:solidFill>
                <a:cs typeface="Calibri" pitchFamily="34" charset="0"/>
              </a:rPr>
              <a:t>Distinguish fire effects by fire regime</a:t>
            </a:r>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5350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30</a:t>
            </a:fld>
            <a:endParaRPr lang="en-US"/>
          </a:p>
        </p:txBody>
      </p:sp>
    </p:spTree>
    <p:extLst>
      <p:ext uri="{BB962C8B-B14F-4D97-AF65-F5344CB8AC3E}">
        <p14:creationId xmlns:p14="http://schemas.microsoft.com/office/powerpoint/2010/main" val="1358417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31</a:t>
            </a:fld>
            <a:endParaRPr lang="en-US"/>
          </a:p>
        </p:txBody>
      </p:sp>
    </p:spTree>
    <p:extLst>
      <p:ext uri="{BB962C8B-B14F-4D97-AF65-F5344CB8AC3E}">
        <p14:creationId xmlns:p14="http://schemas.microsoft.com/office/powerpoint/2010/main" val="1553449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32</a:t>
            </a:fld>
            <a:endParaRPr lang="en-US"/>
          </a:p>
        </p:txBody>
      </p:sp>
    </p:spTree>
    <p:extLst>
      <p:ext uri="{BB962C8B-B14F-4D97-AF65-F5344CB8AC3E}">
        <p14:creationId xmlns:p14="http://schemas.microsoft.com/office/powerpoint/2010/main" val="1948936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33</a:t>
            </a:fld>
            <a:endParaRPr lang="en-US"/>
          </a:p>
        </p:txBody>
      </p:sp>
    </p:spTree>
    <p:extLst>
      <p:ext uri="{BB962C8B-B14F-4D97-AF65-F5344CB8AC3E}">
        <p14:creationId xmlns:p14="http://schemas.microsoft.com/office/powerpoint/2010/main" val="2741056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34</a:t>
            </a:fld>
            <a:endParaRPr lang="en-US"/>
          </a:p>
        </p:txBody>
      </p:sp>
    </p:spTree>
    <p:extLst>
      <p:ext uri="{BB962C8B-B14F-4D97-AF65-F5344CB8AC3E}">
        <p14:creationId xmlns:p14="http://schemas.microsoft.com/office/powerpoint/2010/main" val="141870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35</a:t>
            </a:fld>
            <a:endParaRPr lang="en-US"/>
          </a:p>
        </p:txBody>
      </p:sp>
    </p:spTree>
    <p:extLst>
      <p:ext uri="{BB962C8B-B14F-4D97-AF65-F5344CB8AC3E}">
        <p14:creationId xmlns:p14="http://schemas.microsoft.com/office/powerpoint/2010/main" val="2564248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t>37</a:t>
            </a:fld>
            <a:endParaRPr lang="en-US"/>
          </a:p>
        </p:txBody>
      </p:sp>
    </p:spTree>
    <p:extLst>
      <p:ext uri="{BB962C8B-B14F-4D97-AF65-F5344CB8AC3E}">
        <p14:creationId xmlns:p14="http://schemas.microsoft.com/office/powerpoint/2010/main" val="1206015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5722A-7616-4E22-A405-A051B56CBFE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784705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5722A-7616-4E22-A405-A051B56CBFE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03629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are comparison panoramas of the </a:t>
            </a:r>
            <a:r>
              <a:rPr lang="en-US" sz="1400" dirty="0" err="1"/>
              <a:t>Leecher</a:t>
            </a:r>
            <a:r>
              <a:rPr lang="en-US" sz="1400" baseline="0" dirty="0"/>
              <a:t> </a:t>
            </a:r>
            <a:r>
              <a:rPr lang="en-US" sz="1400" baseline="0" dirty="0" err="1"/>
              <a:t>Mtn</a:t>
            </a:r>
            <a:r>
              <a:rPr lang="en-US" sz="1400" baseline="0" dirty="0"/>
              <a:t> area, in the Methow Valley. In the B+W, we are looking at dry mixed conifer forests, regularly burned by lightning ignited fires and Native Americans until the start of the 20</a:t>
            </a:r>
            <a:r>
              <a:rPr lang="en-US" sz="1400" baseline="30000" dirty="0"/>
              <a:t>th</a:t>
            </a:r>
            <a:r>
              <a:rPr lang="en-US" sz="1400" baseline="0" dirty="0"/>
              <a:t> century. Notice how open the canopy conditions are in top photo and how dense the forest has become in the bottom photo. </a:t>
            </a:r>
            <a:endParaRPr lang="en-US" sz="1300" dirty="0">
              <a:solidFill>
                <a:srgbClr val="FFFFFF"/>
              </a:solidFill>
              <a:cs typeface="Calibri" pitchFamily="34" charset="0"/>
            </a:endParaRPr>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3935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This pair of panoramas is much closer to home. Here we are looking down the backside</a:t>
            </a:r>
            <a:r>
              <a:rPr lang="en-US" sz="1400" baseline="0" dirty="0"/>
              <a:t> of Mission Peak. Note the strong control of ridgetop and S facing slopes on tree density and fire behavior. Fires were frequent on these warmer slopes and flame lengths were short. Typical south facing slopes supported open canopy forest or sparsely wooded areas. North slopes and valley bottoms were heavily wooded, this where historical old growth forests often occurred, even in fire prone forests. </a:t>
            </a: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71146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This final pair of panoramas is from Bethel Ridge near Naches,</a:t>
            </a:r>
            <a:r>
              <a:rPr lang="en-US" sz="1400" baseline="0" dirty="0"/>
              <a:t> WA, north of </a:t>
            </a:r>
            <a:r>
              <a:rPr lang="en-US" sz="1400" baseline="0" dirty="0" err="1"/>
              <a:t>Rimrock</a:t>
            </a:r>
            <a:r>
              <a:rPr lang="en-US" sz="1400" baseline="0" dirty="0"/>
              <a:t> Lake, and east of Mt. Rainier. These are moist mixed conifer and subalpine forests in headwaters environments. Notice the variety in lifeform cover and of recently burned area, recovering forest, early seral grasslands, new forests, patches of seedlings and saplings, intermediate and mature forests. Note also the bark beetle mortality in the current image, in the previously burned areas.</a:t>
            </a: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15867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This pair of panoramas is from Slate Peak near Mazama,</a:t>
            </a:r>
            <a:r>
              <a:rPr lang="en-US" sz="1400" baseline="0" dirty="0"/>
              <a:t> WA. Notice the exceptional variety in lifeform cover and of forest successional conditions (burned area, recovering forest, early seral grasslands, new forests, patches of seedlings and saplings, intermediate and mature forests). Notice also the recent landslide and avalanche chutes, and hillslope failures in recently burned historical areas, and their relative absence in the current scene.</a:t>
            </a:r>
            <a:endParaRPr lang="en-US" sz="1400"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6134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8268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3D020-688B-457F-B976-AE5999FE44E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4373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8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8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762D27-D798-4E87-87E8-534AE69F91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25772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41696E-3DF6-4A38-9D83-39CEBED959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34773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CB11C0-FA14-4AFA-80C9-0C2432E65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60410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AE1036-075E-48B1-86E6-169D39923E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0668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A12FF26-301A-43CB-B0C2-115390D202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563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5C59434-F8DD-4818-8CA1-A230D6CCA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432627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B37259-2EDE-4E25-BA1D-3714E840A7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2127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548A78-BD62-47D6-9BFA-4CE4017FF6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54295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415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EF8DAE-FB6A-40C3-88C2-B7F8A38BF2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06042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77928A-C542-4ABC-96F7-7C7321FC91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63181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0537D7-6AB7-413D-B181-4C12F5730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21179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558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612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571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00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441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706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68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19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659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161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939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39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5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75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616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621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041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40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834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166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89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373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178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938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6481" y="273629"/>
            <a:ext cx="8226720" cy="5855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solidFill>
                <a:prstClr val="black">
                  <a:tint val="75000"/>
                </a:prstClr>
              </a:solidFill>
            </a:endParaRPr>
          </a:p>
        </p:txBody>
      </p:sp>
      <p:sp>
        <p:nvSpPr>
          <p:cNvPr id="4" name="Rectangle 4"/>
          <p:cNvSpPr>
            <a:spLocks noGrp="1" noChangeArrowheads="1"/>
          </p:cNvSpPr>
          <p:nvPr>
            <p:ph type="ftr" idx="11"/>
          </p:nvPr>
        </p:nvSpPr>
        <p:spPr>
          <a:ln/>
        </p:spPr>
        <p:txBody>
          <a:bodyPr/>
          <a:lstStyle>
            <a:lvl1pPr>
              <a:defRPr/>
            </a:lvl1pPr>
          </a:lstStyle>
          <a:p>
            <a:pPr>
              <a:defRPr/>
            </a:pPr>
            <a:endParaRPr lang="en-GB">
              <a:solidFill>
                <a:prstClr val="black">
                  <a:tint val="75000"/>
                </a:prstClr>
              </a:solidFill>
            </a:endParaRPr>
          </a:p>
        </p:txBody>
      </p:sp>
      <p:sp>
        <p:nvSpPr>
          <p:cNvPr id="5" name="Rectangle 5"/>
          <p:cNvSpPr>
            <a:spLocks noGrp="1" noChangeArrowheads="1"/>
          </p:cNvSpPr>
          <p:nvPr>
            <p:ph type="sldNum" idx="12"/>
          </p:nvPr>
        </p:nvSpPr>
        <p:spPr>
          <a:ln/>
        </p:spPr>
        <p:txBody>
          <a:bodyPr/>
          <a:lstStyle>
            <a:lvl1pPr>
              <a:defRPr/>
            </a:lvl1pPr>
          </a:lstStyle>
          <a:p>
            <a:pPr>
              <a:defRPr/>
            </a:pPr>
            <a:fld id="{BC034C02-ACB2-4E14-AA41-275345BB72F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12069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08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16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710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05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99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669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742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704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383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599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322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747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6481" y="273629"/>
            <a:ext cx="8226720" cy="5855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solidFill>
                <a:prstClr val="black">
                  <a:tint val="75000"/>
                </a:prstClr>
              </a:solidFill>
            </a:endParaRPr>
          </a:p>
        </p:txBody>
      </p:sp>
      <p:sp>
        <p:nvSpPr>
          <p:cNvPr id="4" name="Rectangle 4"/>
          <p:cNvSpPr>
            <a:spLocks noGrp="1" noChangeArrowheads="1"/>
          </p:cNvSpPr>
          <p:nvPr>
            <p:ph type="ftr" idx="11"/>
          </p:nvPr>
        </p:nvSpPr>
        <p:spPr>
          <a:ln/>
        </p:spPr>
        <p:txBody>
          <a:bodyPr/>
          <a:lstStyle>
            <a:lvl1pPr>
              <a:defRPr/>
            </a:lvl1pPr>
          </a:lstStyle>
          <a:p>
            <a:pPr>
              <a:defRPr/>
            </a:pPr>
            <a:endParaRPr lang="en-GB">
              <a:solidFill>
                <a:prstClr val="black">
                  <a:tint val="75000"/>
                </a:prstClr>
              </a:solidFill>
            </a:endParaRPr>
          </a:p>
        </p:txBody>
      </p:sp>
      <p:sp>
        <p:nvSpPr>
          <p:cNvPr id="5" name="Rectangle 5"/>
          <p:cNvSpPr>
            <a:spLocks noGrp="1" noChangeArrowheads="1"/>
          </p:cNvSpPr>
          <p:nvPr>
            <p:ph type="sldNum" idx="12"/>
          </p:nvPr>
        </p:nvSpPr>
        <p:spPr>
          <a:ln/>
        </p:spPr>
        <p:txBody>
          <a:bodyPr/>
          <a:lstStyle>
            <a:lvl1pPr>
              <a:defRPr/>
            </a:lvl1pPr>
          </a:lstStyle>
          <a:p>
            <a:pPr>
              <a:defRPr/>
            </a:pPr>
            <a:fld id="{BC034C02-ACB2-4E14-AA41-275345BB72F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0608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63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34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0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4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AD7B3-EFB0-4BE1-96F9-C3ABB9070C6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E764-1654-4364-919D-651C3C77F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403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72F1208-F5C0-4E17-BBF1-83932446358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9430121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08568-EE88-4804-BC48-928E793F8C22}"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C45AB-7A68-4350-9609-0234127288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631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11301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AD513-84D4-4E21-8F9F-BF98043B9803}"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951D3-546E-4376-B3F5-F440940E0F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92996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Smoke comparison.jpg"/>
          <p:cNvPicPr>
            <a:picLocks noChangeAspect="1"/>
          </p:cNvPicPr>
          <p:nvPr/>
        </p:nvPicPr>
        <p:blipFill>
          <a:blip r:embed="rId3" cstate="print"/>
          <a:stretch>
            <a:fillRect/>
          </a:stretch>
        </p:blipFill>
        <p:spPr>
          <a:xfrm>
            <a:off x="749300" y="114299"/>
            <a:ext cx="7569200" cy="5676901"/>
          </a:xfrm>
          <a:prstGeom prst="rect">
            <a:avLst/>
          </a:prstGeom>
          <a:ln>
            <a:solidFill>
              <a:schemeClr val="bg1"/>
            </a:solidFill>
          </a:ln>
        </p:spPr>
      </p:pic>
      <p:sp>
        <p:nvSpPr>
          <p:cNvPr id="2" name="TextBox 1"/>
          <p:cNvSpPr txBox="1"/>
          <p:nvPr/>
        </p:nvSpPr>
        <p:spPr>
          <a:xfrm>
            <a:off x="749300" y="2570202"/>
            <a:ext cx="7569200" cy="584775"/>
          </a:xfrm>
          <a:prstGeom prst="rect">
            <a:avLst/>
          </a:prstGeom>
          <a:solidFill>
            <a:schemeClr val="tx1">
              <a:alpha val="88000"/>
            </a:schemeClr>
          </a:solidFill>
          <a:ln>
            <a:noFill/>
          </a:ln>
        </p:spPr>
        <p:txBody>
          <a:bodyPr wrap="square" rtlCol="0">
            <a:spAutoFit/>
          </a:bodyPr>
          <a:lstStyle/>
          <a:p>
            <a:pPr algn="ctr"/>
            <a:r>
              <a:rPr lang="en-US" sz="3200" b="1" dirty="0">
                <a:solidFill>
                  <a:srgbClr val="C45D08"/>
                </a:solidFill>
                <a:effectLst>
                  <a:outerShdw blurRad="38100" dist="38100" dir="2700000" algn="tl">
                    <a:srgbClr val="000000">
                      <a:alpha val="43137"/>
                    </a:srgbClr>
                  </a:outerShdw>
                </a:effectLst>
              </a:rPr>
              <a:t>Wild &amp; Rx Fires: </a:t>
            </a:r>
            <a:r>
              <a:rPr lang="en-US" sz="3200" dirty="0">
                <a:solidFill>
                  <a:srgbClr val="FF9900"/>
                </a:solidFill>
                <a:effectLst>
                  <a:outerShdw blurRad="38100" dist="38100" dir="2700000" algn="tl">
                    <a:srgbClr val="000000">
                      <a:alpha val="43137"/>
                    </a:srgbClr>
                  </a:outerShdw>
                </a:effectLst>
              </a:rPr>
              <a:t>Balancing Risk &amp; Emissions</a:t>
            </a:r>
          </a:p>
        </p:txBody>
      </p:sp>
      <p:sp>
        <p:nvSpPr>
          <p:cNvPr id="13" name="Title 1"/>
          <p:cNvSpPr txBox="1">
            <a:spLocks/>
          </p:cNvSpPr>
          <p:nvPr/>
        </p:nvSpPr>
        <p:spPr>
          <a:xfrm>
            <a:off x="1352550" y="5943600"/>
            <a:ext cx="6362700" cy="838200"/>
          </a:xfrm>
          <a:prstGeom prst="rect">
            <a:avLst/>
          </a:prstGeom>
          <a:solidFill>
            <a:schemeClr val="tx1">
              <a:alpha val="37000"/>
            </a:schemeClr>
          </a:solidFill>
        </p:spPr>
        <p:txBody>
          <a:bodyPr vert="horz" lIns="91440" tIns="45720" rIns="91440" bIns="45720" rtlCol="0" anchor="b">
            <a:noAutofit/>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pPr algn="ctr"/>
            <a:r>
              <a:rPr lang="en-US" sz="2800" cap="none" dirty="0">
                <a:solidFill>
                  <a:prstClr val="white"/>
                </a:solidFill>
              </a:rPr>
              <a:t>Paul Hessburg, PNW Research Station, and </a:t>
            </a:r>
          </a:p>
          <a:p>
            <a:pPr algn="ctr"/>
            <a:r>
              <a:rPr lang="en-US" sz="2800" cap="none" dirty="0">
                <a:solidFill>
                  <a:prstClr val="white"/>
                </a:solidFill>
              </a:rPr>
              <a:t>Richy Harrod, Okanogan-Wenatchee NF</a:t>
            </a:r>
          </a:p>
        </p:txBody>
      </p:sp>
    </p:spTree>
    <p:extLst>
      <p:ext uri="{BB962C8B-B14F-4D97-AF65-F5344CB8AC3E}">
        <p14:creationId xmlns:p14="http://schemas.microsoft.com/office/powerpoint/2010/main" val="1908064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42900" y="533400"/>
            <a:ext cx="8458200" cy="5324535"/>
          </a:xfrm>
          <a:prstGeom prst="rect">
            <a:avLst/>
          </a:prstGeom>
          <a:noFill/>
        </p:spPr>
        <p:txBody>
          <a:bodyPr wrap="square" rtlCol="0">
            <a:spAutoFit/>
          </a:bodyPr>
          <a:lstStyle/>
          <a:p>
            <a:pPr lvl="0"/>
            <a:r>
              <a:rPr lang="en-US" sz="3200" b="1" dirty="0">
                <a:solidFill>
                  <a:srgbClr val="FF9900"/>
                </a:solidFill>
                <a:effectLst>
                  <a:outerShdw blurRad="38100" dist="38100" dir="2700000" algn="tl">
                    <a:srgbClr val="000000">
                      <a:alpha val="43137"/>
                    </a:srgbClr>
                  </a:outerShdw>
                </a:effectLst>
              </a:rPr>
              <a:t>Topics</a:t>
            </a:r>
          </a:p>
          <a:p>
            <a:pPr lvl="0"/>
            <a:endParaRPr lang="en-US" sz="800" b="1" dirty="0">
              <a:solidFill>
                <a:srgbClr val="FF9900"/>
              </a:solidFill>
              <a:effectLst>
                <a:outerShdw blurRad="38100" dist="38100" dir="2700000" algn="tl">
                  <a:srgbClr val="000000">
                    <a:alpha val="43137"/>
                  </a:srgbClr>
                </a:outerShdw>
              </a:effectLst>
            </a:endParaRPr>
          </a:p>
          <a:p>
            <a:pPr marL="473075" lvl="0" indent="-457200">
              <a:buFont typeface="+mj-lt"/>
              <a:buAutoNum type="arabicPeriod"/>
            </a:pPr>
            <a:r>
              <a:rPr lang="en-US" sz="2400" dirty="0">
                <a:solidFill>
                  <a:srgbClr val="FFFF99"/>
                </a:solidFill>
              </a:rPr>
              <a:t>Effectiveness of different types of fuel treatments</a:t>
            </a:r>
          </a:p>
          <a:p>
            <a:pPr marL="350838" lvl="0" indent="-334963">
              <a:buFont typeface="+mj-lt"/>
              <a:buAutoNum type="arabicPeriod"/>
            </a:pPr>
            <a:endParaRPr lang="en-US" sz="800" dirty="0">
              <a:solidFill>
                <a:srgbClr val="FFFF99"/>
              </a:solidFill>
            </a:endParaRPr>
          </a:p>
          <a:p>
            <a:pPr marL="1081088" lvl="1" indent="-288925">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thinning alone</a:t>
            </a:r>
          </a:p>
          <a:p>
            <a:pPr marL="1081088" lvl="1" indent="-288925">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thinning </a:t>
            </a:r>
            <a:r>
              <a:rPr lang="en-US" sz="2400" dirty="0" smtClean="0">
                <a:solidFill>
                  <a:schemeClr val="bg1"/>
                </a:solidFill>
                <a:effectLst>
                  <a:outerShdw blurRad="38100" dist="38100" dir="2700000" algn="tl">
                    <a:srgbClr val="000000">
                      <a:alpha val="43137"/>
                    </a:srgbClr>
                  </a:outerShdw>
                </a:effectLst>
              </a:rPr>
              <a:t>+ piling + Rx </a:t>
            </a:r>
            <a:r>
              <a:rPr lang="en-US" sz="2400" dirty="0">
                <a:solidFill>
                  <a:schemeClr val="bg1"/>
                </a:solidFill>
                <a:effectLst>
                  <a:outerShdw blurRad="38100" dist="38100" dir="2700000" algn="tl">
                    <a:srgbClr val="000000">
                      <a:alpha val="43137"/>
                    </a:srgbClr>
                  </a:outerShdw>
                </a:effectLst>
              </a:rPr>
              <a:t>burning, </a:t>
            </a:r>
          </a:p>
          <a:p>
            <a:pPr marL="1081088" lvl="1" indent="-288925">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Rx burning alone, </a:t>
            </a:r>
          </a:p>
          <a:p>
            <a:pPr marL="1081088" lvl="1" indent="-288925">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thinning </a:t>
            </a:r>
            <a:r>
              <a:rPr lang="en-US" sz="2400" dirty="0" smtClean="0">
                <a:solidFill>
                  <a:schemeClr val="bg1"/>
                </a:solidFill>
                <a:effectLst>
                  <a:outerShdw blurRad="38100" dist="38100" dir="2700000" algn="tl">
                    <a:srgbClr val="000000">
                      <a:alpha val="43137"/>
                    </a:srgbClr>
                  </a:outerShdw>
                </a:effectLst>
              </a:rPr>
              <a:t>+ piling</a:t>
            </a:r>
            <a:endParaRPr lang="en-US" sz="2400" dirty="0">
              <a:solidFill>
                <a:schemeClr val="bg1"/>
              </a:solidFill>
              <a:effectLst>
                <a:outerShdw blurRad="38100" dist="38100" dir="2700000" algn="tl">
                  <a:srgbClr val="000000">
                    <a:alpha val="43137"/>
                  </a:srgbClr>
                </a:outerShdw>
              </a:effectLst>
            </a:endParaRPr>
          </a:p>
          <a:p>
            <a:pPr marL="1203325" lvl="1" indent="-457200">
              <a:buFont typeface="+mj-lt"/>
              <a:buAutoNum type="arabicPeriod"/>
            </a:pPr>
            <a:endParaRPr lang="en-US" sz="2400" dirty="0">
              <a:solidFill>
                <a:schemeClr val="bg1"/>
              </a:solidFill>
              <a:effectLst>
                <a:outerShdw blurRad="38100" dist="38100" dir="2700000" algn="tl">
                  <a:srgbClr val="000000">
                    <a:alpha val="43137"/>
                  </a:srgbClr>
                </a:outerShdw>
              </a:effectLst>
            </a:endParaRPr>
          </a:p>
          <a:p>
            <a:pPr marL="457200" indent="-457200">
              <a:buFont typeface="+mj-lt"/>
              <a:buAutoNum type="arabicPeriod"/>
            </a:pPr>
            <a:r>
              <a:rPr lang="en-US" sz="2400" dirty="0">
                <a:solidFill>
                  <a:srgbClr val="FFFF99"/>
                </a:solidFill>
              </a:rPr>
              <a:t>Implications of continuing at the current pace &amp; scale</a:t>
            </a:r>
          </a:p>
          <a:p>
            <a:pPr marL="457200" indent="-457200">
              <a:buFont typeface="+mj-lt"/>
              <a:buAutoNum type="arabicPeriod"/>
            </a:pPr>
            <a:endParaRPr lang="en-US" sz="2400" dirty="0">
              <a:solidFill>
                <a:srgbClr val="FFFF99"/>
              </a:solidFill>
            </a:endParaRPr>
          </a:p>
          <a:p>
            <a:pPr marL="457200" lvl="0" indent="-457200">
              <a:buFont typeface="+mj-lt"/>
              <a:buAutoNum type="arabicPeriod"/>
            </a:pPr>
            <a:r>
              <a:rPr lang="en-US" sz="2400" dirty="0">
                <a:solidFill>
                  <a:srgbClr val="FFFF99"/>
                </a:solidFill>
              </a:rPr>
              <a:t>Implications if smoke management rules were relaxed</a:t>
            </a:r>
          </a:p>
          <a:p>
            <a:pPr marL="457200" lvl="0" indent="-457200">
              <a:buFont typeface="+mj-lt"/>
              <a:buAutoNum type="arabicPeriod"/>
            </a:pPr>
            <a:endParaRPr lang="en-US" sz="2400" dirty="0">
              <a:solidFill>
                <a:srgbClr val="FFFF99"/>
              </a:solidFill>
            </a:endParaRPr>
          </a:p>
          <a:p>
            <a:pPr marL="457200" lvl="0" indent="-457200">
              <a:buFont typeface="+mj-lt"/>
              <a:buAutoNum type="arabicPeriod"/>
            </a:pPr>
            <a:r>
              <a:rPr lang="en-US" sz="2400" dirty="0">
                <a:solidFill>
                  <a:srgbClr val="FFFF99"/>
                </a:solidFill>
              </a:rPr>
              <a:t>What else is needed to reach restoration &amp; maintenance goals. </a:t>
            </a:r>
          </a:p>
          <a:p>
            <a:pPr marL="342900" indent="-342900">
              <a:buFont typeface="Arial" panose="020B0604020202020204" pitchFamily="34" charset="0"/>
              <a:buChar char="•"/>
            </a:pPr>
            <a:endParaRPr lang="en-US" sz="2800" dirty="0">
              <a:solidFill>
                <a:schemeClr val="bg1"/>
              </a:solidFill>
            </a:endParaRPr>
          </a:p>
        </p:txBody>
      </p:sp>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8" name="Rectangle 7"/>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18851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arn(inVertical)">
                                      <p:cBhvr>
                                        <p:cTn id="16" dur="500"/>
                                        <p:tgtEl>
                                          <p:spTgt spid="3">
                                            <p:txEl>
                                              <p:pRg st="6" end="6"/>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barn(inVertical)">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arn(inVertical)">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barn(inVertical)">
                                      <p:cBhvr>
                                        <p:cTn id="29" dur="500"/>
                                        <p:tgtEl>
                                          <p:spTgt spid="3">
                                            <p:txEl>
                                              <p:pRg st="11" end="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arn(inVertical)">
                                      <p:cBhvr>
                                        <p:cTn id="3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42900" y="533400"/>
            <a:ext cx="8458200" cy="1200329"/>
          </a:xfrm>
          <a:prstGeom prst="rect">
            <a:avLst/>
          </a:prstGeom>
          <a:noFill/>
        </p:spPr>
        <p:txBody>
          <a:bodyPr wrap="square" rtlCol="0">
            <a:spAutoFit/>
          </a:bodyPr>
          <a:lstStyle/>
          <a:p>
            <a:pPr lvl="0"/>
            <a:r>
              <a:rPr lang="en-US" sz="3200" b="1" dirty="0">
                <a:solidFill>
                  <a:srgbClr val="FF9900"/>
                </a:solidFill>
                <a:effectLst>
                  <a:outerShdw blurRad="38100" dist="38100" dir="2700000" algn="tl">
                    <a:srgbClr val="000000">
                      <a:alpha val="43137"/>
                    </a:srgbClr>
                  </a:outerShdw>
                </a:effectLst>
              </a:rPr>
              <a:t>Topics</a:t>
            </a:r>
          </a:p>
          <a:p>
            <a:pPr lvl="0"/>
            <a:endParaRPr lang="en-US" sz="800" b="1" dirty="0">
              <a:solidFill>
                <a:srgbClr val="FF9900"/>
              </a:solidFill>
              <a:effectLst>
                <a:outerShdw blurRad="38100" dist="38100" dir="2700000" algn="tl">
                  <a:srgbClr val="000000">
                    <a:alpha val="43137"/>
                  </a:srgbClr>
                </a:outerShdw>
              </a:effectLst>
            </a:endParaRPr>
          </a:p>
          <a:p>
            <a:pPr marL="473075" lvl="0" indent="-457200">
              <a:buFont typeface="+mj-lt"/>
              <a:buAutoNum type="arabicPeriod"/>
            </a:pPr>
            <a:r>
              <a:rPr lang="en-US" sz="2400" dirty="0">
                <a:solidFill>
                  <a:srgbClr val="FFFF99"/>
                </a:solidFill>
              </a:rPr>
              <a:t>Effectiveness of different types of fuel treatments</a:t>
            </a:r>
          </a:p>
          <a:p>
            <a:pPr marL="350838" lvl="0" indent="-334963">
              <a:buFont typeface="+mj-lt"/>
              <a:buAutoNum type="arabicPeriod"/>
            </a:pPr>
            <a:endParaRPr lang="en-US" sz="800" dirty="0">
              <a:solidFill>
                <a:srgbClr val="FFFF99"/>
              </a:solidFill>
            </a:endParaRPr>
          </a:p>
        </p:txBody>
      </p:sp>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8" name="Rectangle 7"/>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1807805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2" name="TextBox 1"/>
          <p:cNvSpPr txBox="1"/>
          <p:nvPr/>
        </p:nvSpPr>
        <p:spPr>
          <a:xfrm>
            <a:off x="13854" y="443345"/>
            <a:ext cx="4862946" cy="3046988"/>
          </a:xfrm>
          <a:prstGeom prst="rect">
            <a:avLst/>
          </a:prstGeom>
          <a:noFill/>
        </p:spPr>
        <p:txBody>
          <a:bodyPr wrap="square" rtlCol="0">
            <a:spAutoFit/>
          </a:bodyPr>
          <a:lstStyle/>
          <a:p>
            <a:r>
              <a:rPr lang="en-US" sz="2400" b="1" dirty="0">
                <a:solidFill>
                  <a:srgbClr val="FF9900"/>
                </a:solidFill>
              </a:rPr>
              <a:t>Thinning alone</a:t>
            </a:r>
          </a:p>
          <a:p>
            <a:pPr marL="290513" indent="-234950">
              <a:buFont typeface="Arial" panose="020B0604020202020204" pitchFamily="34" charset="0"/>
              <a:buChar char="•"/>
            </a:pPr>
            <a:r>
              <a:rPr lang="en-US" sz="2400" dirty="0">
                <a:solidFill>
                  <a:schemeClr val="bg1"/>
                </a:solidFill>
              </a:rPr>
              <a:t>Recovers wood </a:t>
            </a:r>
            <a:r>
              <a:rPr lang="en-US" sz="2400" dirty="0" smtClean="0">
                <a:solidFill>
                  <a:schemeClr val="bg1"/>
                </a:solidFill>
              </a:rPr>
              <a:t>fiber, </a:t>
            </a:r>
            <a:r>
              <a:rPr lang="en-US" sz="2400" dirty="0">
                <a:solidFill>
                  <a:schemeClr val="bg1"/>
                </a:solidFill>
              </a:rPr>
              <a:t>if </a:t>
            </a:r>
            <a:r>
              <a:rPr lang="en-US" sz="2400" dirty="0" smtClean="0">
                <a:solidFill>
                  <a:schemeClr val="bg1"/>
                </a:solidFill>
              </a:rPr>
              <a:t>commercial</a:t>
            </a:r>
            <a:endParaRPr lang="en-US" sz="2400" dirty="0">
              <a:solidFill>
                <a:schemeClr val="bg1"/>
              </a:solidFill>
            </a:endParaRPr>
          </a:p>
          <a:p>
            <a:pPr marL="290513" indent="-234950">
              <a:buFont typeface="Arial" panose="020B0604020202020204" pitchFamily="34" charset="0"/>
              <a:buChar char="•"/>
            </a:pPr>
            <a:r>
              <a:rPr lang="en-US" sz="2400" dirty="0">
                <a:solidFill>
                  <a:srgbClr val="FFFF99"/>
                </a:solidFill>
              </a:rPr>
              <a:t>Abundant </a:t>
            </a:r>
            <a:r>
              <a:rPr lang="en-US" sz="2400" dirty="0" smtClean="0">
                <a:solidFill>
                  <a:srgbClr val="FFFF99"/>
                </a:solidFill>
              </a:rPr>
              <a:t>slash, esp. </a:t>
            </a:r>
            <a:r>
              <a:rPr lang="en-US" sz="2400" dirty="0">
                <a:solidFill>
                  <a:srgbClr val="FFFF99"/>
                </a:solidFill>
              </a:rPr>
              <a:t>if not </a:t>
            </a:r>
            <a:r>
              <a:rPr lang="en-US" sz="2400" dirty="0" smtClean="0">
                <a:solidFill>
                  <a:srgbClr val="FFFF99"/>
                </a:solidFill>
              </a:rPr>
              <a:t>commercial</a:t>
            </a:r>
            <a:endParaRPr lang="en-US" sz="2400" dirty="0">
              <a:solidFill>
                <a:srgbClr val="FFFF99"/>
              </a:solidFill>
            </a:endParaRPr>
          </a:p>
          <a:p>
            <a:pPr marL="290513" indent="-234950">
              <a:buFont typeface="Arial" panose="020B0604020202020204" pitchFamily="34" charset="0"/>
              <a:buChar char="•"/>
            </a:pPr>
            <a:r>
              <a:rPr lang="en-US" sz="2400" dirty="0">
                <a:solidFill>
                  <a:schemeClr val="bg1"/>
                </a:solidFill>
              </a:rPr>
              <a:t>Lowest cost when trees have </a:t>
            </a:r>
            <a:r>
              <a:rPr lang="en-US" sz="2400" dirty="0" smtClean="0">
                <a:solidFill>
                  <a:schemeClr val="bg1"/>
                </a:solidFill>
              </a:rPr>
              <a:t>value</a:t>
            </a:r>
            <a:endParaRPr lang="en-US" sz="2400" dirty="0">
              <a:solidFill>
                <a:schemeClr val="bg1"/>
              </a:solidFill>
            </a:endParaRPr>
          </a:p>
          <a:p>
            <a:pPr marL="290513" indent="-234950">
              <a:buFont typeface="Arial" panose="020B0604020202020204" pitchFamily="34" charset="0"/>
              <a:buChar char="•"/>
            </a:pPr>
            <a:r>
              <a:rPr lang="en-US" sz="2400" dirty="0">
                <a:solidFill>
                  <a:srgbClr val="FFFF99"/>
                </a:solidFill>
              </a:rPr>
              <a:t>Future fire effects less </a:t>
            </a:r>
            <a:r>
              <a:rPr lang="en-US" sz="2400" dirty="0" smtClean="0">
                <a:solidFill>
                  <a:srgbClr val="FFFF99"/>
                </a:solidFill>
              </a:rPr>
              <a:t>controlled</a:t>
            </a:r>
            <a:endParaRPr lang="en-US" sz="2400" dirty="0">
              <a:solidFill>
                <a:srgbClr val="FFFF99"/>
              </a:solidFill>
            </a:endParaRPr>
          </a:p>
          <a:p>
            <a:pPr marL="290513" indent="-234950">
              <a:buFont typeface="Arial" panose="020B0604020202020204" pitchFamily="34" charset="0"/>
              <a:buChar char="•"/>
            </a:pPr>
            <a:r>
              <a:rPr lang="en-US" sz="2400" dirty="0">
                <a:solidFill>
                  <a:schemeClr val="bg1"/>
                </a:solidFill>
              </a:rPr>
              <a:t>Future </a:t>
            </a:r>
            <a:r>
              <a:rPr lang="en-US" sz="2400" dirty="0" smtClean="0">
                <a:solidFill>
                  <a:schemeClr val="bg1"/>
                </a:solidFill>
              </a:rPr>
              <a:t>overstory, not wildfire </a:t>
            </a:r>
            <a:r>
              <a:rPr lang="en-US" sz="2400" dirty="0">
                <a:solidFill>
                  <a:schemeClr val="bg1"/>
                </a:solidFill>
              </a:rPr>
              <a:t>protected</a:t>
            </a:r>
          </a:p>
        </p:txBody>
      </p:sp>
      <p:grpSp>
        <p:nvGrpSpPr>
          <p:cNvPr id="15" name="Group 14"/>
          <p:cNvGrpSpPr>
            <a:grpSpLocks noChangeAspect="1"/>
          </p:cNvGrpSpPr>
          <p:nvPr/>
        </p:nvGrpSpPr>
        <p:grpSpPr>
          <a:xfrm>
            <a:off x="5053762" y="457200"/>
            <a:ext cx="4029278" cy="5638800"/>
            <a:chOff x="4937760" y="457200"/>
            <a:chExt cx="4206240" cy="588645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760" y="457200"/>
              <a:ext cx="4191000" cy="2794000"/>
            </a:xfrm>
            <a:prstGeom prst="rect">
              <a:avLst/>
            </a:prstGeom>
            <a:ln>
              <a:solidFill>
                <a:schemeClr val="bg1"/>
              </a:solidFill>
            </a:ln>
          </p:spPr>
        </p:pic>
        <p:pic>
          <p:nvPicPr>
            <p:cNvPr id="3074" name="Picture 2" descr="Image result for slash after thinni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937760" y="3188970"/>
              <a:ext cx="4206240" cy="31546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63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2" name="TextBox 1"/>
          <p:cNvSpPr txBox="1"/>
          <p:nvPr/>
        </p:nvSpPr>
        <p:spPr>
          <a:xfrm>
            <a:off x="0" y="381000"/>
            <a:ext cx="4854634" cy="5262979"/>
          </a:xfrm>
          <a:prstGeom prst="rect">
            <a:avLst/>
          </a:prstGeom>
          <a:noFill/>
        </p:spPr>
        <p:txBody>
          <a:bodyPr wrap="square" rtlCol="0">
            <a:spAutoFit/>
          </a:bodyPr>
          <a:lstStyle/>
          <a:p>
            <a:r>
              <a:rPr lang="en-US" sz="2400" b="1" dirty="0">
                <a:solidFill>
                  <a:srgbClr val="FF9900"/>
                </a:solidFill>
              </a:rPr>
              <a:t>Thinning + P</a:t>
            </a:r>
            <a:r>
              <a:rPr lang="en-US" sz="2400" b="1" dirty="0" smtClean="0">
                <a:solidFill>
                  <a:srgbClr val="FF9900"/>
                </a:solidFill>
              </a:rPr>
              <a:t>iling + Rx </a:t>
            </a:r>
            <a:r>
              <a:rPr lang="en-US" sz="2400" b="1" dirty="0">
                <a:solidFill>
                  <a:srgbClr val="FF9900"/>
                </a:solidFill>
              </a:rPr>
              <a:t>burning</a:t>
            </a:r>
          </a:p>
          <a:p>
            <a:pPr marL="457200" indent="-288925">
              <a:buFont typeface="Arial" panose="020B0604020202020204" pitchFamily="34" charset="0"/>
              <a:buChar char="•"/>
            </a:pPr>
            <a:r>
              <a:rPr lang="en-US" sz="2400" dirty="0">
                <a:solidFill>
                  <a:schemeClr val="bg1"/>
                </a:solidFill>
              </a:rPr>
              <a:t>Recovers wood fiber</a:t>
            </a:r>
          </a:p>
          <a:p>
            <a:pPr marL="457200" indent="-288925">
              <a:buFont typeface="Arial" panose="020B0604020202020204" pitchFamily="34" charset="0"/>
              <a:buChar char="•"/>
            </a:pPr>
            <a:r>
              <a:rPr lang="en-US" sz="2400" dirty="0">
                <a:solidFill>
                  <a:srgbClr val="FFFF99"/>
                </a:solidFill>
              </a:rPr>
              <a:t>Abundant slash is burned</a:t>
            </a:r>
          </a:p>
          <a:p>
            <a:pPr marL="457200" indent="-288925">
              <a:buFont typeface="Arial" panose="020B0604020202020204" pitchFamily="34" charset="0"/>
              <a:buChar char="•"/>
            </a:pPr>
            <a:r>
              <a:rPr lang="en-US" sz="2400" dirty="0">
                <a:solidFill>
                  <a:schemeClr val="bg1"/>
                </a:solidFill>
              </a:rPr>
              <a:t>Less to hand pile, </a:t>
            </a:r>
            <a:r>
              <a:rPr lang="en-US" sz="2400" dirty="0" smtClean="0">
                <a:solidFill>
                  <a:schemeClr val="bg1"/>
                </a:solidFill>
              </a:rPr>
              <a:t>concentrations </a:t>
            </a:r>
            <a:r>
              <a:rPr lang="en-US" sz="2400" dirty="0">
                <a:solidFill>
                  <a:schemeClr val="bg1"/>
                </a:solidFill>
              </a:rPr>
              <a:t>only</a:t>
            </a:r>
          </a:p>
          <a:p>
            <a:pPr marL="457200" indent="-288925">
              <a:buFont typeface="Arial" panose="020B0604020202020204" pitchFamily="34" charset="0"/>
              <a:buChar char="•"/>
            </a:pPr>
            <a:r>
              <a:rPr lang="en-US" sz="2400" dirty="0">
                <a:solidFill>
                  <a:srgbClr val="FFFF99"/>
                </a:solidFill>
              </a:rPr>
              <a:t>Broadcast burning good for the native plant community</a:t>
            </a:r>
          </a:p>
          <a:p>
            <a:pPr marL="457200" indent="-288925">
              <a:buFont typeface="Arial" panose="020B0604020202020204" pitchFamily="34" charset="0"/>
              <a:buChar char="•"/>
            </a:pPr>
            <a:r>
              <a:rPr lang="en-US" sz="2400" dirty="0">
                <a:solidFill>
                  <a:schemeClr val="bg1"/>
                </a:solidFill>
              </a:rPr>
              <a:t>Most effective hazardous fuel reduction</a:t>
            </a:r>
          </a:p>
          <a:p>
            <a:pPr marL="457200" indent="-288925">
              <a:buFont typeface="Arial" panose="020B0604020202020204" pitchFamily="34" charset="0"/>
              <a:buChar char="•"/>
            </a:pPr>
            <a:r>
              <a:rPr lang="en-US" sz="2400" dirty="0">
                <a:solidFill>
                  <a:srgbClr val="FFFF99"/>
                </a:solidFill>
              </a:rPr>
              <a:t>Prepares mineral soil if PP or WL are to be regenerated naturally</a:t>
            </a:r>
          </a:p>
          <a:p>
            <a:pPr marL="457200" indent="-288925">
              <a:buFont typeface="Arial" panose="020B0604020202020204" pitchFamily="34" charset="0"/>
              <a:buChar char="•"/>
            </a:pPr>
            <a:r>
              <a:rPr lang="en-US" sz="2400" dirty="0">
                <a:solidFill>
                  <a:schemeClr val="bg1"/>
                </a:solidFill>
              </a:rPr>
              <a:t>Spatially precise</a:t>
            </a:r>
          </a:p>
          <a:p>
            <a:pPr marL="457200" indent="-288925">
              <a:buFont typeface="Arial" panose="020B0604020202020204" pitchFamily="34" charset="0"/>
              <a:buChar char="•"/>
            </a:pPr>
            <a:r>
              <a:rPr lang="en-US" sz="2400" dirty="0">
                <a:solidFill>
                  <a:srgbClr val="FFFF99"/>
                </a:solidFill>
              </a:rPr>
              <a:t>Fire effects </a:t>
            </a:r>
            <a:r>
              <a:rPr lang="en-US" sz="2400" dirty="0" smtClean="0">
                <a:solidFill>
                  <a:srgbClr val="FFFF99"/>
                </a:solidFill>
              </a:rPr>
              <a:t>most </a:t>
            </a:r>
            <a:r>
              <a:rPr lang="en-US" sz="2400" dirty="0">
                <a:solidFill>
                  <a:srgbClr val="FFFF99"/>
                </a:solidFill>
              </a:rPr>
              <a:t>controlled</a:t>
            </a:r>
          </a:p>
          <a:p>
            <a:pPr marL="457200" indent="-288925">
              <a:buFont typeface="Arial" panose="020B0604020202020204" pitchFamily="34" charset="0"/>
              <a:buChar char="•"/>
            </a:pPr>
            <a:r>
              <a:rPr lang="en-US" sz="2400" dirty="0">
                <a:solidFill>
                  <a:schemeClr val="bg1"/>
                </a:solidFill>
              </a:rPr>
              <a:t>Less frequent maintenance burns</a:t>
            </a:r>
          </a:p>
        </p:txBody>
      </p:sp>
      <p:grpSp>
        <p:nvGrpSpPr>
          <p:cNvPr id="12" name="Group 11"/>
          <p:cNvGrpSpPr>
            <a:grpSpLocks noChangeAspect="1"/>
          </p:cNvGrpSpPr>
          <p:nvPr/>
        </p:nvGrpSpPr>
        <p:grpSpPr>
          <a:xfrm>
            <a:off x="5181600" y="457200"/>
            <a:ext cx="3912870" cy="6019800"/>
            <a:chOff x="5181600" y="381000"/>
            <a:chExt cx="3962400" cy="609600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81000"/>
              <a:ext cx="3962400" cy="2641600"/>
            </a:xfrm>
            <a:prstGeom prst="rect">
              <a:avLst/>
            </a:prstGeom>
            <a:ln>
              <a:solidFill>
                <a:schemeClr val="bg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396867"/>
              <a:ext cx="3962400" cy="2641600"/>
            </a:xfrm>
            <a:prstGeom prst="rect">
              <a:avLst/>
            </a:prstGeom>
            <a:ln>
              <a:solidFill>
                <a:schemeClr val="bg1"/>
              </a:solidFill>
            </a:ln>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21793"/>
            <a:stretch/>
          </p:blipFill>
          <p:spPr>
            <a:xfrm>
              <a:off x="5181600" y="4411087"/>
              <a:ext cx="3962400" cy="2065913"/>
            </a:xfrm>
            <a:prstGeom prst="rect">
              <a:avLst/>
            </a:prstGeom>
            <a:ln>
              <a:solidFill>
                <a:schemeClr val="bg1"/>
              </a:solidFill>
            </a:ln>
          </p:spPr>
        </p:pic>
      </p:grpSp>
    </p:spTree>
    <p:extLst>
      <p:ext uri="{BB962C8B-B14F-4D97-AF65-F5344CB8AC3E}">
        <p14:creationId xmlns:p14="http://schemas.microsoft.com/office/powerpoint/2010/main" val="117144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barn(inVertical)">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2" name="TextBox 1"/>
          <p:cNvSpPr txBox="1"/>
          <p:nvPr/>
        </p:nvSpPr>
        <p:spPr>
          <a:xfrm>
            <a:off x="0" y="419100"/>
            <a:ext cx="4632959" cy="5262979"/>
          </a:xfrm>
          <a:prstGeom prst="rect">
            <a:avLst/>
          </a:prstGeom>
          <a:noFill/>
        </p:spPr>
        <p:txBody>
          <a:bodyPr wrap="square" rtlCol="0">
            <a:spAutoFit/>
          </a:bodyPr>
          <a:lstStyle/>
          <a:p>
            <a:r>
              <a:rPr lang="en-US" sz="2400" b="1" dirty="0">
                <a:solidFill>
                  <a:srgbClr val="FF9900"/>
                </a:solidFill>
              </a:rPr>
              <a:t>Rx burning alone</a:t>
            </a:r>
          </a:p>
          <a:p>
            <a:pPr marL="457200" indent="-288925">
              <a:buFont typeface="Arial" panose="020B0604020202020204" pitchFamily="34" charset="0"/>
              <a:buChar char="•"/>
            </a:pPr>
            <a:r>
              <a:rPr lang="en-US" sz="2400" dirty="0">
                <a:solidFill>
                  <a:schemeClr val="bg1"/>
                </a:solidFill>
              </a:rPr>
              <a:t>No wood fiber recovery</a:t>
            </a:r>
          </a:p>
          <a:p>
            <a:pPr marL="457200" indent="-288925">
              <a:buFont typeface="Arial" panose="020B0604020202020204" pitchFamily="34" charset="0"/>
              <a:buChar char="•"/>
            </a:pPr>
            <a:r>
              <a:rPr lang="en-US" sz="2400" dirty="0">
                <a:solidFill>
                  <a:srgbClr val="FFFF99"/>
                </a:solidFill>
              </a:rPr>
              <a:t>No slash</a:t>
            </a:r>
          </a:p>
          <a:p>
            <a:pPr marL="457200" indent="-288925">
              <a:buFont typeface="Arial" panose="020B0604020202020204" pitchFamily="34" charset="0"/>
              <a:buChar char="•"/>
            </a:pPr>
            <a:r>
              <a:rPr lang="en-US" sz="2400" dirty="0">
                <a:solidFill>
                  <a:schemeClr val="bg1"/>
                </a:solidFill>
              </a:rPr>
              <a:t>Less/nothing to hand pile </a:t>
            </a:r>
          </a:p>
          <a:p>
            <a:pPr marL="457200" indent="-288925">
              <a:buFont typeface="Arial" panose="020B0604020202020204" pitchFamily="34" charset="0"/>
              <a:buChar char="•"/>
            </a:pPr>
            <a:r>
              <a:rPr lang="en-US" sz="2400" dirty="0">
                <a:solidFill>
                  <a:srgbClr val="FFFF99"/>
                </a:solidFill>
              </a:rPr>
              <a:t>Prepares mineral soil if PP or WL are naturally regenerated</a:t>
            </a:r>
          </a:p>
          <a:p>
            <a:pPr marL="457200" indent="-288925">
              <a:buFont typeface="Arial" panose="020B0604020202020204" pitchFamily="34" charset="0"/>
              <a:buChar char="•"/>
            </a:pPr>
            <a:r>
              <a:rPr lang="en-US" sz="2400" dirty="0">
                <a:solidFill>
                  <a:schemeClr val="bg1"/>
                </a:solidFill>
              </a:rPr>
              <a:t>Fire effects harder to control</a:t>
            </a:r>
          </a:p>
          <a:p>
            <a:pPr marL="457200" indent="-288925">
              <a:buFont typeface="Arial" panose="020B0604020202020204" pitchFamily="34" charset="0"/>
              <a:buChar char="•"/>
            </a:pPr>
            <a:r>
              <a:rPr lang="en-US" sz="2400" dirty="0">
                <a:solidFill>
                  <a:srgbClr val="FFFF99"/>
                </a:solidFill>
              </a:rPr>
              <a:t>Fire perimeter harder to control</a:t>
            </a:r>
          </a:p>
          <a:p>
            <a:pPr marL="457200" indent="-288925">
              <a:buFont typeface="Arial" panose="020B0604020202020204" pitchFamily="34" charset="0"/>
              <a:buChar char="•"/>
            </a:pPr>
            <a:r>
              <a:rPr lang="en-US" sz="2400" dirty="0">
                <a:solidFill>
                  <a:schemeClr val="bg1"/>
                </a:solidFill>
              </a:rPr>
              <a:t>May require more staffing/longer staffing</a:t>
            </a:r>
          </a:p>
          <a:p>
            <a:pPr marL="457200" indent="-288925">
              <a:buFont typeface="Arial" panose="020B0604020202020204" pitchFamily="34" charset="0"/>
              <a:buChar char="•"/>
            </a:pPr>
            <a:r>
              <a:rPr lang="en-US" sz="2400" dirty="0">
                <a:solidFill>
                  <a:srgbClr val="FFFF99"/>
                </a:solidFill>
              </a:rPr>
              <a:t>May get more/less mortality than desired</a:t>
            </a:r>
          </a:p>
          <a:p>
            <a:pPr marL="457200" indent="-288925">
              <a:buFont typeface="Arial" panose="020B0604020202020204" pitchFamily="34" charset="0"/>
              <a:buChar char="•"/>
            </a:pPr>
            <a:r>
              <a:rPr lang="en-US" sz="2400" dirty="0">
                <a:solidFill>
                  <a:schemeClr val="bg1"/>
                </a:solidFill>
              </a:rPr>
              <a:t>Maintenance burns required more often</a:t>
            </a:r>
          </a:p>
        </p:txBody>
      </p:sp>
      <p:grpSp>
        <p:nvGrpSpPr>
          <p:cNvPr id="7" name="Group 6"/>
          <p:cNvGrpSpPr/>
          <p:nvPr/>
        </p:nvGrpSpPr>
        <p:grpSpPr>
          <a:xfrm>
            <a:off x="4648199" y="419100"/>
            <a:ext cx="4419600" cy="6019800"/>
            <a:chOff x="4709160" y="381000"/>
            <a:chExt cx="4419600" cy="6019800"/>
          </a:xfrm>
        </p:grpSpPr>
        <p:pic>
          <p:nvPicPr>
            <p:cNvPr id="2052" name="Picture 4" descr="Image result for prescribed bu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160" y="381000"/>
              <a:ext cx="4419600" cy="33147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4" name="Picture 6" descr="Image result for prescribed burning"/>
            <p:cNvPicPr>
              <a:picLocks noChangeAspect="1" noChangeArrowheads="1"/>
            </p:cNvPicPr>
            <p:nvPr/>
          </p:nvPicPr>
          <p:blipFill rotWithShape="1">
            <a:blip r:embed="rId4">
              <a:extLst>
                <a:ext uri="{28A0092B-C50C-407E-A947-70E740481C1C}">
                  <a14:useLocalDpi xmlns:a14="http://schemas.microsoft.com/office/drawing/2010/main" val="0"/>
                </a:ext>
              </a:extLst>
            </a:blip>
            <a:srcRect t="5748"/>
            <a:stretch/>
          </p:blipFill>
          <p:spPr bwMode="auto">
            <a:xfrm>
              <a:off x="4709160" y="3276600"/>
              <a:ext cx="4419600" cy="3124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15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barn(inVertical)">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2" name="TextBox 1"/>
          <p:cNvSpPr txBox="1"/>
          <p:nvPr/>
        </p:nvSpPr>
        <p:spPr>
          <a:xfrm>
            <a:off x="76200" y="484525"/>
            <a:ext cx="4401184" cy="4154984"/>
          </a:xfrm>
          <a:prstGeom prst="rect">
            <a:avLst/>
          </a:prstGeom>
          <a:noFill/>
        </p:spPr>
        <p:txBody>
          <a:bodyPr wrap="square" rtlCol="0">
            <a:spAutoFit/>
          </a:bodyPr>
          <a:lstStyle/>
          <a:p>
            <a:r>
              <a:rPr lang="en-US" sz="2400" b="1" dirty="0">
                <a:solidFill>
                  <a:srgbClr val="FF9900"/>
                </a:solidFill>
              </a:rPr>
              <a:t>Thinning </a:t>
            </a:r>
            <a:r>
              <a:rPr lang="en-US" sz="2400" b="1" dirty="0" smtClean="0">
                <a:solidFill>
                  <a:srgbClr val="FF9900"/>
                </a:solidFill>
              </a:rPr>
              <a:t>+ piling</a:t>
            </a:r>
            <a:endParaRPr lang="en-US" sz="2400" b="1" dirty="0">
              <a:solidFill>
                <a:srgbClr val="FF9900"/>
              </a:solidFill>
            </a:endParaRPr>
          </a:p>
          <a:p>
            <a:pPr marL="457200" indent="-288925">
              <a:buFont typeface="Arial" panose="020B0604020202020204" pitchFamily="34" charset="0"/>
              <a:buChar char="•"/>
            </a:pPr>
            <a:r>
              <a:rPr lang="en-US" sz="2400" dirty="0">
                <a:solidFill>
                  <a:schemeClr val="bg1"/>
                </a:solidFill>
              </a:rPr>
              <a:t>Recovers wood fiber</a:t>
            </a:r>
          </a:p>
          <a:p>
            <a:pPr marL="457200" indent="-288925">
              <a:buFont typeface="Arial" panose="020B0604020202020204" pitchFamily="34" charset="0"/>
              <a:buChar char="•"/>
            </a:pPr>
            <a:r>
              <a:rPr lang="en-US" sz="2400" dirty="0">
                <a:solidFill>
                  <a:srgbClr val="FFFF99"/>
                </a:solidFill>
              </a:rPr>
              <a:t>Abundant slash</a:t>
            </a:r>
          </a:p>
          <a:p>
            <a:pPr marL="457200" indent="-288925">
              <a:buFont typeface="Arial" panose="020B0604020202020204" pitchFamily="34" charset="0"/>
              <a:buChar char="•"/>
            </a:pPr>
            <a:r>
              <a:rPr lang="en-US" sz="2400" dirty="0" smtClean="0">
                <a:solidFill>
                  <a:schemeClr val="bg1"/>
                </a:solidFill>
              </a:rPr>
              <a:t>Most expensive </a:t>
            </a:r>
            <a:r>
              <a:rPr lang="en-US" sz="2400" dirty="0">
                <a:solidFill>
                  <a:schemeClr val="bg1"/>
                </a:solidFill>
              </a:rPr>
              <a:t>to </a:t>
            </a:r>
            <a:r>
              <a:rPr lang="en-US" sz="2400" dirty="0" smtClean="0">
                <a:solidFill>
                  <a:schemeClr val="bg1"/>
                </a:solidFill>
              </a:rPr>
              <a:t>thin + hand </a:t>
            </a:r>
            <a:r>
              <a:rPr lang="en-US" sz="2400" dirty="0">
                <a:solidFill>
                  <a:schemeClr val="bg1"/>
                </a:solidFill>
              </a:rPr>
              <a:t>pile</a:t>
            </a:r>
          </a:p>
          <a:p>
            <a:pPr marL="457200" indent="-288925">
              <a:buFont typeface="Arial" panose="020B0604020202020204" pitchFamily="34" charset="0"/>
              <a:buChar char="•"/>
            </a:pPr>
            <a:r>
              <a:rPr lang="en-US" sz="2400" dirty="0">
                <a:solidFill>
                  <a:srgbClr val="FFFF99"/>
                </a:solidFill>
              </a:rPr>
              <a:t>Acres treated </a:t>
            </a:r>
            <a:r>
              <a:rPr lang="en-US" sz="2400" dirty="0" smtClean="0">
                <a:solidFill>
                  <a:srgbClr val="FFFF99"/>
                </a:solidFill>
              </a:rPr>
              <a:t>are </a:t>
            </a:r>
            <a:r>
              <a:rPr lang="en-US" sz="2400" dirty="0">
                <a:solidFill>
                  <a:srgbClr val="FFFF99"/>
                </a:solidFill>
              </a:rPr>
              <a:t>small, </a:t>
            </a:r>
            <a:r>
              <a:rPr lang="en-US" sz="2400" dirty="0" smtClean="0">
                <a:solidFill>
                  <a:srgbClr val="FFFF99"/>
                </a:solidFill>
              </a:rPr>
              <a:t>labor intensive</a:t>
            </a:r>
            <a:endParaRPr lang="en-US" sz="2400" dirty="0">
              <a:solidFill>
                <a:srgbClr val="FFFF99"/>
              </a:solidFill>
            </a:endParaRPr>
          </a:p>
          <a:p>
            <a:pPr marL="457200" indent="-288925">
              <a:buFont typeface="Arial" panose="020B0604020202020204" pitchFamily="34" charset="0"/>
              <a:buChar char="•"/>
            </a:pPr>
            <a:r>
              <a:rPr lang="en-US" sz="2400" dirty="0" smtClean="0">
                <a:solidFill>
                  <a:schemeClr val="bg1"/>
                </a:solidFill>
              </a:rPr>
              <a:t>Can </a:t>
            </a:r>
            <a:r>
              <a:rPr lang="en-US" sz="2400" dirty="0">
                <a:solidFill>
                  <a:schemeClr val="bg1"/>
                </a:solidFill>
              </a:rPr>
              <a:t>be hard on/sterilize soil if large piles are burned  </a:t>
            </a:r>
            <a:endParaRPr lang="en-US" sz="2400" dirty="0" smtClean="0">
              <a:solidFill>
                <a:schemeClr val="bg1"/>
              </a:solidFill>
            </a:endParaRPr>
          </a:p>
          <a:p>
            <a:pPr marL="457200" indent="-288925">
              <a:buFont typeface="Arial" panose="020B0604020202020204" pitchFamily="34" charset="0"/>
              <a:buChar char="•"/>
            </a:pPr>
            <a:r>
              <a:rPr lang="en-US" sz="2400" dirty="0" smtClean="0">
                <a:solidFill>
                  <a:srgbClr val="FFFF99"/>
                </a:solidFill>
              </a:rPr>
              <a:t>Least effective at protecting the future stand</a:t>
            </a:r>
            <a:endParaRPr lang="en-US" sz="2400" dirty="0">
              <a:solidFill>
                <a:srgbClr val="FFFF99"/>
              </a:solidFill>
            </a:endParaRPr>
          </a:p>
        </p:txBody>
      </p:sp>
      <p:pic>
        <p:nvPicPr>
          <p:cNvPr id="1030" name="Picture 6" descr="Image result for thinning sl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3505200"/>
            <a:ext cx="4480561" cy="29403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Image result for thinning sl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27024"/>
            <a:ext cx="4480560" cy="30019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5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42900" y="533400"/>
            <a:ext cx="8458200" cy="2185214"/>
          </a:xfrm>
          <a:prstGeom prst="rect">
            <a:avLst/>
          </a:prstGeom>
          <a:noFill/>
        </p:spPr>
        <p:txBody>
          <a:bodyPr wrap="square" rtlCol="0">
            <a:spAutoFit/>
          </a:bodyPr>
          <a:lstStyle/>
          <a:p>
            <a:r>
              <a:rPr lang="en-US" sz="3200" b="1" dirty="0">
                <a:solidFill>
                  <a:srgbClr val="FF9900"/>
                </a:solidFill>
                <a:effectLst>
                  <a:outerShdw blurRad="38100" dist="38100" dir="2700000" algn="tl">
                    <a:srgbClr val="000000">
                      <a:alpha val="43137"/>
                    </a:srgbClr>
                  </a:outerShdw>
                </a:effectLst>
              </a:rPr>
              <a:t>Topics</a:t>
            </a:r>
          </a:p>
          <a:p>
            <a:endParaRPr lang="en-US" sz="800" b="1" dirty="0">
              <a:solidFill>
                <a:srgbClr val="FF9900"/>
              </a:solidFill>
              <a:effectLst>
                <a:outerShdw blurRad="38100" dist="38100" dir="2700000" algn="tl">
                  <a:srgbClr val="000000">
                    <a:alpha val="43137"/>
                  </a:srgbClr>
                </a:outerShdw>
              </a:effectLst>
            </a:endParaRPr>
          </a:p>
          <a:p>
            <a:pPr marL="473075" indent="-457200">
              <a:buFont typeface="+mj-lt"/>
              <a:buAutoNum type="arabicPeriod"/>
            </a:pPr>
            <a:r>
              <a:rPr lang="en-US" sz="2400" dirty="0">
                <a:solidFill>
                  <a:schemeClr val="bg1">
                    <a:lumMod val="50000"/>
                  </a:schemeClr>
                </a:solidFill>
              </a:rPr>
              <a:t>Effectiveness of different types of fuel treatments</a:t>
            </a:r>
          </a:p>
          <a:p>
            <a:pPr marL="746125" lvl="1"/>
            <a:endParaRPr lang="en-US" sz="2400" dirty="0">
              <a:solidFill>
                <a:prstClr val="white"/>
              </a:solidFill>
              <a:effectLst>
                <a:outerShdw blurRad="38100" dist="38100" dir="2700000" algn="tl">
                  <a:srgbClr val="000000">
                    <a:alpha val="43137"/>
                  </a:srgbClr>
                </a:outerShdw>
              </a:effectLst>
            </a:endParaRPr>
          </a:p>
          <a:p>
            <a:pPr marL="457200" indent="-457200">
              <a:buFont typeface="+mj-lt"/>
              <a:buAutoNum type="arabicPeriod"/>
            </a:pPr>
            <a:r>
              <a:rPr lang="en-US" sz="2400" dirty="0">
                <a:solidFill>
                  <a:srgbClr val="FFFF99"/>
                </a:solidFill>
              </a:rPr>
              <a:t>Implications of continuing at the current pace &amp; scale</a:t>
            </a:r>
          </a:p>
          <a:p>
            <a:endParaRPr lang="en-US" sz="2400" dirty="0">
              <a:solidFill>
                <a:srgbClr val="FFFF99"/>
              </a:solidFill>
            </a:endParaRPr>
          </a:p>
        </p:txBody>
      </p:sp>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8" name="Rectangle 7"/>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3711777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20000" contrast="20000"/>
          </a:blip>
          <a:stretch>
            <a:fillRect/>
          </a:stretch>
        </p:blipFill>
        <p:spPr>
          <a:xfrm>
            <a:off x="76199" y="3463887"/>
            <a:ext cx="7543801" cy="2915529"/>
          </a:xfrm>
          <a:prstGeom prst="rect">
            <a:avLst/>
          </a:prstGeom>
          <a:ln>
            <a:solidFill>
              <a:schemeClr val="tx1"/>
            </a:solidFill>
          </a:ln>
        </p:spPr>
      </p:pic>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4167"/>
          <a:stretch/>
        </p:blipFill>
        <p:spPr>
          <a:xfrm>
            <a:off x="5715000" y="457200"/>
            <a:ext cx="3429000" cy="4208319"/>
          </a:xfrm>
          <a:prstGeom prst="rect">
            <a:avLst/>
          </a:prstGeom>
          <a:ln w="19050">
            <a:solidFill>
              <a:schemeClr val="tx1"/>
            </a:solidFill>
          </a:ln>
        </p:spPr>
      </p:pic>
      <p:sp>
        <p:nvSpPr>
          <p:cNvPr id="8" name="TextBox 7"/>
          <p:cNvSpPr txBox="1"/>
          <p:nvPr/>
        </p:nvSpPr>
        <p:spPr>
          <a:xfrm>
            <a:off x="0" y="661987"/>
            <a:ext cx="5714999" cy="2462213"/>
          </a:xfrm>
          <a:prstGeom prst="rect">
            <a:avLst/>
          </a:prstGeom>
          <a:noFill/>
          <a:ln>
            <a:noFill/>
          </a:ln>
        </p:spPr>
        <p:txBody>
          <a:bodyPr wrap="square" rtlCol="0">
            <a:spAutoFit/>
          </a:bodyPr>
          <a:lstStyle/>
          <a:p>
            <a:pPr marL="285750" indent="-228600" fontAlgn="base">
              <a:spcBef>
                <a:spcPct val="0"/>
              </a:spcBef>
              <a:spcAft>
                <a:spcPct val="0"/>
              </a:spcAft>
              <a:buFont typeface="Arial" pitchFamily="34" charset="0"/>
              <a:buChar char="•"/>
            </a:pPr>
            <a:r>
              <a:rPr lang="en-US" sz="2200" dirty="0" smtClean="0">
                <a:solidFill>
                  <a:schemeClr val="bg1"/>
                </a:solidFill>
                <a:latin typeface="Calibri" panose="020F0502020204030204" pitchFamily="34" charset="0"/>
              </a:rPr>
              <a:t>Need for treatment is large and time is short</a:t>
            </a:r>
          </a:p>
          <a:p>
            <a:pPr marL="285750" indent="-228600" fontAlgn="base">
              <a:spcBef>
                <a:spcPct val="0"/>
              </a:spcBef>
              <a:spcAft>
                <a:spcPct val="0"/>
              </a:spcAft>
              <a:buFont typeface="Arial" pitchFamily="34" charset="0"/>
              <a:buChar char="•"/>
            </a:pPr>
            <a:r>
              <a:rPr lang="en-US" sz="2200" dirty="0" smtClean="0">
                <a:solidFill>
                  <a:srgbClr val="FF9900"/>
                </a:solidFill>
                <a:latin typeface="Calibri" panose="020F0502020204030204" pitchFamily="34" charset="0"/>
              </a:rPr>
              <a:t>1/2 </a:t>
            </a:r>
            <a:r>
              <a:rPr lang="en-US" sz="2200" dirty="0">
                <a:solidFill>
                  <a:srgbClr val="FF9900"/>
                </a:solidFill>
                <a:latin typeface="Calibri" panose="020F0502020204030204" pitchFamily="34" charset="0"/>
              </a:rPr>
              <a:t>of the red area is in need of treatment to improve successional and/or fuel conditions, </a:t>
            </a:r>
          </a:p>
          <a:p>
            <a:pPr marL="285750" indent="-228600" fontAlgn="base">
              <a:spcBef>
                <a:spcPct val="0"/>
              </a:spcBef>
              <a:spcAft>
                <a:spcPct val="0"/>
              </a:spcAft>
              <a:buFont typeface="Arial" pitchFamily="34" charset="0"/>
              <a:buChar char="•"/>
            </a:pPr>
            <a:r>
              <a:rPr lang="en-US" sz="2200" dirty="0" smtClean="0">
                <a:solidFill>
                  <a:schemeClr val="bg1"/>
                </a:solidFill>
                <a:latin typeface="Calibri" panose="020F0502020204030204" pitchFamily="34" charset="0"/>
              </a:rPr>
              <a:t>By 2050, climate </a:t>
            </a:r>
            <a:r>
              <a:rPr lang="en-US" sz="2200" dirty="0">
                <a:solidFill>
                  <a:schemeClr val="bg1"/>
                </a:solidFill>
                <a:latin typeface="Calibri" panose="020F0502020204030204" pitchFamily="34" charset="0"/>
              </a:rPr>
              <a:t>warming will </a:t>
            </a:r>
            <a:r>
              <a:rPr lang="en-US" sz="2200" dirty="0" smtClean="0">
                <a:solidFill>
                  <a:schemeClr val="bg1"/>
                </a:solidFill>
                <a:latin typeface="Calibri" panose="020F0502020204030204" pitchFamily="34" charset="0"/>
              </a:rPr>
              <a:t>2X or 3X the area burned </a:t>
            </a:r>
            <a:r>
              <a:rPr lang="en-US" sz="2200" dirty="0">
                <a:solidFill>
                  <a:schemeClr val="bg1"/>
                </a:solidFill>
                <a:latin typeface="Calibri" panose="020F0502020204030204" pitchFamily="34" charset="0"/>
              </a:rPr>
              <a:t>btw </a:t>
            </a:r>
            <a:r>
              <a:rPr lang="en-US" sz="2200" dirty="0" smtClean="0">
                <a:solidFill>
                  <a:schemeClr val="bg1"/>
                </a:solidFill>
                <a:latin typeface="Calibri" panose="020F0502020204030204" pitchFamily="34" charset="0"/>
              </a:rPr>
              <a:t>2000-2015</a:t>
            </a:r>
            <a:endParaRPr lang="en-US" sz="2200" dirty="0">
              <a:solidFill>
                <a:schemeClr val="bg1"/>
              </a:solidFill>
              <a:latin typeface="Calibri" panose="020F0502020204030204" pitchFamily="34" charset="0"/>
            </a:endParaRPr>
          </a:p>
          <a:p>
            <a:pPr marL="285750" indent="-228600" fontAlgn="base">
              <a:spcBef>
                <a:spcPct val="0"/>
              </a:spcBef>
              <a:spcAft>
                <a:spcPct val="0"/>
              </a:spcAft>
              <a:buFont typeface="Arial" pitchFamily="34" charset="0"/>
              <a:buChar char="•"/>
            </a:pPr>
            <a:r>
              <a:rPr lang="en-US" sz="2200" dirty="0">
                <a:solidFill>
                  <a:srgbClr val="FF9900"/>
                </a:solidFill>
                <a:latin typeface="Calibri" panose="020F0502020204030204" pitchFamily="34" charset="0"/>
              </a:rPr>
              <a:t>More than 100 MM ac burned in the West since 2000 </a:t>
            </a:r>
          </a:p>
        </p:txBody>
      </p:sp>
    </p:spTree>
    <p:extLst>
      <p:ext uri="{BB962C8B-B14F-4D97-AF65-F5344CB8AC3E}">
        <p14:creationId xmlns:p14="http://schemas.microsoft.com/office/powerpoint/2010/main" val="750220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42900" y="533400"/>
            <a:ext cx="8458200" cy="2923877"/>
          </a:xfrm>
          <a:prstGeom prst="rect">
            <a:avLst/>
          </a:prstGeom>
          <a:noFill/>
        </p:spPr>
        <p:txBody>
          <a:bodyPr wrap="square" rtlCol="0">
            <a:spAutoFit/>
          </a:bodyPr>
          <a:lstStyle/>
          <a:p>
            <a:r>
              <a:rPr lang="en-US" sz="3200" b="1" dirty="0">
                <a:solidFill>
                  <a:srgbClr val="FF9900"/>
                </a:solidFill>
                <a:effectLst>
                  <a:outerShdw blurRad="38100" dist="38100" dir="2700000" algn="tl">
                    <a:srgbClr val="000000">
                      <a:alpha val="43137"/>
                    </a:srgbClr>
                  </a:outerShdw>
                </a:effectLst>
              </a:rPr>
              <a:t>Topics</a:t>
            </a:r>
          </a:p>
          <a:p>
            <a:endParaRPr lang="en-US" sz="800" b="1" dirty="0">
              <a:solidFill>
                <a:srgbClr val="FF9900"/>
              </a:solidFill>
              <a:effectLst>
                <a:outerShdw blurRad="38100" dist="38100" dir="2700000" algn="tl">
                  <a:srgbClr val="000000">
                    <a:alpha val="43137"/>
                  </a:srgbClr>
                </a:outerShdw>
              </a:effectLst>
            </a:endParaRPr>
          </a:p>
          <a:p>
            <a:pPr marL="473075" indent="-457200">
              <a:buFont typeface="+mj-lt"/>
              <a:buAutoNum type="arabicPeriod"/>
            </a:pPr>
            <a:r>
              <a:rPr lang="en-US" sz="2400" dirty="0">
                <a:solidFill>
                  <a:schemeClr val="bg1">
                    <a:lumMod val="50000"/>
                  </a:schemeClr>
                </a:solidFill>
              </a:rPr>
              <a:t>Effectiveness of different types of fuel treatments</a:t>
            </a:r>
          </a:p>
          <a:p>
            <a:pPr marL="746125" lvl="1"/>
            <a:endParaRPr lang="en-US" sz="2400" dirty="0">
              <a:solidFill>
                <a:schemeClr val="bg1">
                  <a:lumMod val="50000"/>
                </a:schemeClr>
              </a:solidFill>
              <a:effectLst>
                <a:outerShdw blurRad="38100" dist="38100" dir="2700000" algn="tl">
                  <a:srgbClr val="000000">
                    <a:alpha val="43137"/>
                  </a:srgbClr>
                </a:outerShdw>
              </a:effectLst>
            </a:endParaRPr>
          </a:p>
          <a:p>
            <a:pPr marL="457200" indent="-457200">
              <a:buFont typeface="+mj-lt"/>
              <a:buAutoNum type="arabicPeriod"/>
            </a:pPr>
            <a:r>
              <a:rPr lang="en-US" sz="2400" dirty="0">
                <a:solidFill>
                  <a:schemeClr val="bg1">
                    <a:lumMod val="50000"/>
                  </a:schemeClr>
                </a:solidFill>
              </a:rPr>
              <a:t>Implications of continuing at the current pace &amp; scale</a:t>
            </a:r>
          </a:p>
          <a:p>
            <a:pPr marL="457200" indent="-457200">
              <a:buFont typeface="+mj-lt"/>
              <a:buAutoNum type="arabicPeriod"/>
            </a:pPr>
            <a:endParaRPr lang="en-US" sz="2400" dirty="0">
              <a:solidFill>
                <a:srgbClr val="FFFF99"/>
              </a:solidFill>
            </a:endParaRPr>
          </a:p>
          <a:p>
            <a:pPr marL="457200" indent="-457200">
              <a:buFont typeface="+mj-lt"/>
              <a:buAutoNum type="arabicPeriod"/>
            </a:pPr>
            <a:r>
              <a:rPr lang="en-US" sz="2400" dirty="0">
                <a:solidFill>
                  <a:srgbClr val="FFFF99"/>
                </a:solidFill>
              </a:rPr>
              <a:t>Implications if smoke management rules were relaxed</a:t>
            </a:r>
          </a:p>
          <a:p>
            <a:endParaRPr lang="en-US" sz="2400" dirty="0">
              <a:solidFill>
                <a:srgbClr val="FFFF99"/>
              </a:solidFill>
            </a:endParaRPr>
          </a:p>
        </p:txBody>
      </p:sp>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8" name="Rectangle 7"/>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1698494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2" name="TextBox 1"/>
          <p:cNvSpPr txBox="1"/>
          <p:nvPr/>
        </p:nvSpPr>
        <p:spPr>
          <a:xfrm>
            <a:off x="155575" y="525463"/>
            <a:ext cx="8988425" cy="3785652"/>
          </a:xfrm>
          <a:prstGeom prst="rect">
            <a:avLst/>
          </a:prstGeom>
          <a:noFill/>
        </p:spPr>
        <p:txBody>
          <a:bodyPr wrap="square" rtlCol="0">
            <a:spAutoFit/>
          </a:bodyPr>
          <a:lstStyle/>
          <a:p>
            <a:pPr marL="396875" lvl="0" indent="-336550"/>
            <a:r>
              <a:rPr lang="en-US" sz="2400" dirty="0" smtClean="0">
                <a:solidFill>
                  <a:srgbClr val="FFFF99"/>
                </a:solidFill>
              </a:rPr>
              <a:t>Implications…</a:t>
            </a:r>
            <a:endParaRPr lang="en-US" sz="2400" dirty="0">
              <a:solidFill>
                <a:srgbClr val="FFFF99"/>
              </a:solidFill>
            </a:endParaRPr>
          </a:p>
          <a:p>
            <a:pPr marL="568325" lvl="0" indent="-222250">
              <a:buFont typeface="Arial" panose="020B0604020202020204" pitchFamily="34" charset="0"/>
              <a:buChar char="•"/>
            </a:pPr>
            <a:r>
              <a:rPr lang="en-US" sz="2400" dirty="0" smtClean="0">
                <a:solidFill>
                  <a:schemeClr val="bg1"/>
                </a:solidFill>
              </a:rPr>
              <a:t>Fire managers </a:t>
            </a:r>
            <a:r>
              <a:rPr lang="en-US" sz="2400" dirty="0">
                <a:solidFill>
                  <a:schemeClr val="bg1"/>
                </a:solidFill>
              </a:rPr>
              <a:t>would burn </a:t>
            </a:r>
            <a:r>
              <a:rPr lang="en-US" sz="2400" dirty="0" smtClean="0">
                <a:solidFill>
                  <a:schemeClr val="bg1"/>
                </a:solidFill>
              </a:rPr>
              <a:t>far more acres to meet </a:t>
            </a:r>
            <a:r>
              <a:rPr lang="en-US" sz="2400" dirty="0">
                <a:solidFill>
                  <a:schemeClr val="bg1"/>
                </a:solidFill>
              </a:rPr>
              <a:t>forest restoration objectives</a:t>
            </a:r>
          </a:p>
          <a:p>
            <a:pPr marL="568325" lvl="0" indent="-222250">
              <a:buFont typeface="Arial" panose="020B0604020202020204" pitchFamily="34" charset="0"/>
              <a:buChar char="•"/>
            </a:pPr>
            <a:r>
              <a:rPr lang="en-US" sz="2400" dirty="0">
                <a:solidFill>
                  <a:srgbClr val="FF9900"/>
                </a:solidFill>
              </a:rPr>
              <a:t>More </a:t>
            </a:r>
            <a:r>
              <a:rPr lang="en-US" sz="2400" dirty="0" smtClean="0">
                <a:solidFill>
                  <a:srgbClr val="FF9900"/>
                </a:solidFill>
              </a:rPr>
              <a:t>burned acres </a:t>
            </a:r>
            <a:r>
              <a:rPr lang="en-US" sz="2400" dirty="0">
                <a:solidFill>
                  <a:srgbClr val="FF9900"/>
                </a:solidFill>
              </a:rPr>
              <a:t>in </a:t>
            </a:r>
            <a:r>
              <a:rPr lang="en-US" sz="2400" dirty="0" smtClean="0">
                <a:solidFill>
                  <a:srgbClr val="FF9900"/>
                </a:solidFill>
              </a:rPr>
              <a:t>WUI: </a:t>
            </a:r>
            <a:r>
              <a:rPr lang="en-US" sz="2400" dirty="0" smtClean="0">
                <a:solidFill>
                  <a:srgbClr val="FF9900"/>
                </a:solidFill>
                <a:sym typeface="Wingdings" panose="05000000000000000000" pitchFamily="2" charset="2"/>
              </a:rPr>
              <a:t>much </a:t>
            </a:r>
            <a:r>
              <a:rPr lang="en-US" sz="2400" dirty="0" smtClean="0">
                <a:solidFill>
                  <a:srgbClr val="FF9900"/>
                </a:solidFill>
              </a:rPr>
              <a:t>safer </a:t>
            </a:r>
            <a:r>
              <a:rPr lang="en-US" sz="2400" dirty="0">
                <a:solidFill>
                  <a:srgbClr val="FF9900"/>
                </a:solidFill>
              </a:rPr>
              <a:t>for </a:t>
            </a:r>
            <a:r>
              <a:rPr lang="en-US" sz="2400" dirty="0" smtClean="0">
                <a:solidFill>
                  <a:srgbClr val="FF9900"/>
                </a:solidFill>
              </a:rPr>
              <a:t>firefighters, citizens</a:t>
            </a:r>
            <a:endParaRPr lang="en-US" sz="2400" dirty="0">
              <a:solidFill>
                <a:srgbClr val="FF9900"/>
              </a:solidFill>
            </a:endParaRPr>
          </a:p>
          <a:p>
            <a:pPr marL="568325" lvl="0" indent="-222250">
              <a:buFont typeface="Arial" panose="020B0604020202020204" pitchFamily="34" charset="0"/>
              <a:buChar char="•"/>
            </a:pPr>
            <a:r>
              <a:rPr lang="en-US" sz="2400" dirty="0" smtClean="0">
                <a:solidFill>
                  <a:schemeClr val="bg1"/>
                </a:solidFill>
              </a:rPr>
              <a:t>More burned acres in </a:t>
            </a:r>
            <a:r>
              <a:rPr lang="en-US" sz="2400" dirty="0">
                <a:solidFill>
                  <a:schemeClr val="bg1"/>
                </a:solidFill>
              </a:rPr>
              <a:t>G</a:t>
            </a:r>
            <a:r>
              <a:rPr lang="en-US" sz="2400" dirty="0" smtClean="0">
                <a:solidFill>
                  <a:schemeClr val="bg1"/>
                </a:solidFill>
              </a:rPr>
              <a:t>eneral Forest and Wilderness:</a:t>
            </a:r>
            <a:r>
              <a:rPr lang="en-US" sz="2400" dirty="0" smtClean="0">
                <a:solidFill>
                  <a:schemeClr val="bg1"/>
                </a:solidFill>
                <a:sym typeface="Wingdings" panose="05000000000000000000" pitchFamily="2" charset="2"/>
              </a:rPr>
              <a:t> </a:t>
            </a:r>
          </a:p>
          <a:p>
            <a:pPr marL="1025525" lvl="1" indent="-222250">
              <a:buFont typeface="Arial" panose="020B0604020202020204" pitchFamily="34" charset="0"/>
              <a:buChar char="•"/>
            </a:pPr>
            <a:r>
              <a:rPr lang="en-US" sz="2400" dirty="0" smtClean="0">
                <a:solidFill>
                  <a:srgbClr val="FF9900"/>
                </a:solidFill>
              </a:rPr>
              <a:t>better able to </a:t>
            </a:r>
            <a:r>
              <a:rPr lang="en-US" sz="2400" dirty="0">
                <a:solidFill>
                  <a:srgbClr val="FF9900"/>
                </a:solidFill>
              </a:rPr>
              <a:t>maintain critical habitats, </a:t>
            </a:r>
            <a:r>
              <a:rPr lang="en-US" sz="2400" dirty="0" smtClean="0">
                <a:solidFill>
                  <a:srgbClr val="FF9900"/>
                </a:solidFill>
              </a:rPr>
              <a:t>e.g., </a:t>
            </a:r>
            <a:r>
              <a:rPr lang="en-US" sz="2400" dirty="0">
                <a:solidFill>
                  <a:srgbClr val="FF9900"/>
                </a:solidFill>
              </a:rPr>
              <a:t>spotted </a:t>
            </a:r>
            <a:r>
              <a:rPr lang="en-US" sz="2400" dirty="0" smtClean="0">
                <a:solidFill>
                  <a:srgbClr val="FF9900"/>
                </a:solidFill>
              </a:rPr>
              <a:t>owls, WHWP </a:t>
            </a:r>
          </a:p>
          <a:p>
            <a:pPr marL="1025525" lvl="1" indent="-222250">
              <a:buFont typeface="Arial" panose="020B0604020202020204" pitchFamily="34" charset="0"/>
              <a:buChar char="•"/>
            </a:pPr>
            <a:r>
              <a:rPr lang="en-US" sz="2400" dirty="0" smtClean="0">
                <a:solidFill>
                  <a:schemeClr val="bg1"/>
                </a:solidFill>
              </a:rPr>
              <a:t>lower </a:t>
            </a:r>
            <a:r>
              <a:rPr lang="en-US" sz="2400" dirty="0">
                <a:solidFill>
                  <a:schemeClr val="bg1"/>
                </a:solidFill>
              </a:rPr>
              <a:t>potential for </a:t>
            </a:r>
            <a:r>
              <a:rPr lang="en-US" sz="2400" dirty="0" smtClean="0">
                <a:solidFill>
                  <a:schemeClr val="bg1"/>
                </a:solidFill>
              </a:rPr>
              <a:t>large insect outbreaks</a:t>
            </a:r>
          </a:p>
          <a:p>
            <a:pPr marL="1025525" lvl="1" indent="-222250">
              <a:buFont typeface="Arial" panose="020B0604020202020204" pitchFamily="34" charset="0"/>
              <a:buChar char="•"/>
            </a:pPr>
            <a:r>
              <a:rPr lang="en-US" sz="2400" dirty="0" smtClean="0">
                <a:solidFill>
                  <a:srgbClr val="FF9900"/>
                </a:solidFill>
              </a:rPr>
              <a:t>better </a:t>
            </a:r>
            <a:r>
              <a:rPr lang="en-US" sz="2400" dirty="0">
                <a:solidFill>
                  <a:srgbClr val="FF9900"/>
                </a:solidFill>
              </a:rPr>
              <a:t>able to restore successional patterns and fire regimes</a:t>
            </a:r>
          </a:p>
          <a:p>
            <a:pPr marL="568325" lvl="0" indent="-222250">
              <a:buFont typeface="Arial" panose="020B0604020202020204" pitchFamily="34" charset="0"/>
              <a:buChar char="•"/>
            </a:pPr>
            <a:r>
              <a:rPr lang="en-US" sz="2400" dirty="0" smtClean="0">
                <a:solidFill>
                  <a:schemeClr val="bg1"/>
                </a:solidFill>
              </a:rPr>
              <a:t>But how </a:t>
            </a:r>
            <a:r>
              <a:rPr lang="en-US" sz="2400" dirty="0">
                <a:solidFill>
                  <a:schemeClr val="bg1"/>
                </a:solidFill>
              </a:rPr>
              <a:t>much </a:t>
            </a:r>
            <a:r>
              <a:rPr lang="en-US" sz="2400" dirty="0" smtClean="0">
                <a:solidFill>
                  <a:schemeClr val="bg1"/>
                </a:solidFill>
              </a:rPr>
              <a:t>more is needed?</a:t>
            </a:r>
            <a:endParaRPr lang="en-US" sz="2400" dirty="0">
              <a:solidFill>
                <a:schemeClr val="bg1"/>
              </a:solidFill>
            </a:endParaRPr>
          </a:p>
        </p:txBody>
      </p:sp>
    </p:spTree>
    <p:extLst>
      <p:ext uri="{BB962C8B-B14F-4D97-AF65-F5344CB8AC3E}">
        <p14:creationId xmlns:p14="http://schemas.microsoft.com/office/powerpoint/2010/main" val="220331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029200" y="1066800"/>
            <a:ext cx="4038600" cy="1569660"/>
          </a:xfrm>
          <a:prstGeom prst="rect">
            <a:avLst/>
          </a:prstGeom>
          <a:noFill/>
        </p:spPr>
        <p:txBody>
          <a:bodyPr wrap="square" rtlCol="0">
            <a:spAutoFit/>
          </a:bodyPr>
          <a:lstStyle/>
          <a:p>
            <a:pPr marL="117475"/>
            <a:r>
              <a:rPr lang="en-US" sz="2400" dirty="0">
                <a:solidFill>
                  <a:prstClr val="white"/>
                </a:solidFill>
              </a:rPr>
              <a:t>Notice how historical fire frequency and severity are geographically zoned by </a:t>
            </a:r>
            <a:r>
              <a:rPr lang="en-US" sz="2400" dirty="0" smtClean="0">
                <a:solidFill>
                  <a:prstClr val="white"/>
                </a:solidFill>
              </a:rPr>
              <a:t>climatic gradients</a:t>
            </a:r>
            <a:endParaRPr lang="en-US" sz="2400" dirty="0">
              <a:solidFill>
                <a:prstClr val="white"/>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55937" b="60617"/>
          <a:stretch/>
        </p:blipFill>
        <p:spPr>
          <a:xfrm>
            <a:off x="61144" y="424815"/>
            <a:ext cx="4739456" cy="5067146"/>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88531"/>
          <a:stretch/>
        </p:blipFill>
        <p:spPr>
          <a:xfrm>
            <a:off x="61145" y="5181600"/>
            <a:ext cx="9058532" cy="1295401"/>
          </a:xfrm>
          <a:prstGeom prst="rect">
            <a:avLst/>
          </a:prstGeom>
        </p:spPr>
      </p:pic>
      <p:grpSp>
        <p:nvGrpSpPr>
          <p:cNvPr id="8" name="Group 7"/>
          <p:cNvGrpSpPr/>
          <p:nvPr/>
        </p:nvGrpSpPr>
        <p:grpSpPr>
          <a:xfrm>
            <a:off x="0" y="0"/>
            <a:ext cx="9144000" cy="6858000"/>
            <a:chOff x="0" y="0"/>
            <a:chExt cx="9144000" cy="6858000"/>
          </a:xfrm>
        </p:grpSpPr>
        <p:sp>
          <p:nvSpPr>
            <p:cNvPr id="9" name="Rectangle 8"/>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0" name="Rectangle 9"/>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1402577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6146" name="221AE303-D982-4B38-ABFB-520E2B657E8F" descr="0FFC88FF-4E0E-4CCC-B6B5-9C6D992466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37072"/>
            <a:ext cx="9266349" cy="513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52399" y="655350"/>
            <a:ext cx="4411913" cy="523220"/>
          </a:xfrm>
          <a:prstGeom prst="rect">
            <a:avLst/>
          </a:prstGeom>
          <a:noFill/>
        </p:spPr>
        <p:txBody>
          <a:bodyPr wrap="none" rtlCol="0">
            <a:spAutoFit/>
          </a:bodyPr>
          <a:lstStyle/>
          <a:p>
            <a:r>
              <a:rPr lang="en-US" sz="2800" dirty="0">
                <a:solidFill>
                  <a:srgbClr val="FF9900"/>
                </a:solidFill>
              </a:rPr>
              <a:t>2015 – Wildfire Acres Burned</a:t>
            </a:r>
          </a:p>
        </p:txBody>
      </p:sp>
    </p:spTree>
    <p:extLst>
      <p:ext uri="{BB962C8B-B14F-4D97-AF65-F5344CB8AC3E}">
        <p14:creationId xmlns:p14="http://schemas.microsoft.com/office/powerpoint/2010/main" val="1683892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5122" name="D6A75DC3-0230-43CF-92A7-F9193A91FECA" descr="D2370F9F-95AD-49AA-8740-9B9D5A7F70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1324596"/>
            <a:ext cx="9159240" cy="513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52399" y="655350"/>
            <a:ext cx="3639201" cy="523220"/>
          </a:xfrm>
          <a:prstGeom prst="rect">
            <a:avLst/>
          </a:prstGeom>
          <a:noFill/>
        </p:spPr>
        <p:txBody>
          <a:bodyPr wrap="none" rtlCol="0">
            <a:spAutoFit/>
          </a:bodyPr>
          <a:lstStyle/>
          <a:p>
            <a:r>
              <a:rPr lang="en-US" sz="2800" dirty="0">
                <a:solidFill>
                  <a:srgbClr val="FF9900"/>
                </a:solidFill>
              </a:rPr>
              <a:t>2015 – Acres Rx Burned</a:t>
            </a:r>
          </a:p>
        </p:txBody>
      </p:sp>
    </p:spTree>
    <p:extLst>
      <p:ext uri="{BB962C8B-B14F-4D97-AF65-F5344CB8AC3E}">
        <p14:creationId xmlns:p14="http://schemas.microsoft.com/office/powerpoint/2010/main" val="2520181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6" name="TextBox 5"/>
          <p:cNvSpPr txBox="1"/>
          <p:nvPr/>
        </p:nvSpPr>
        <p:spPr>
          <a:xfrm>
            <a:off x="155575" y="525463"/>
            <a:ext cx="8455025" cy="4154984"/>
          </a:xfrm>
          <a:prstGeom prst="rect">
            <a:avLst/>
          </a:prstGeom>
          <a:noFill/>
        </p:spPr>
        <p:txBody>
          <a:bodyPr wrap="square" rtlCol="0">
            <a:spAutoFit/>
          </a:bodyPr>
          <a:lstStyle/>
          <a:p>
            <a:pPr marL="111125" lvl="0"/>
            <a:r>
              <a:rPr lang="en-US" sz="2400" dirty="0">
                <a:solidFill>
                  <a:srgbClr val="FF9900"/>
                </a:solidFill>
              </a:rPr>
              <a:t>Historical </a:t>
            </a:r>
            <a:r>
              <a:rPr lang="en-US" sz="2400" dirty="0" smtClean="0">
                <a:solidFill>
                  <a:srgbClr val="FF9900"/>
                </a:solidFill>
              </a:rPr>
              <a:t>wildfire annual </a:t>
            </a:r>
            <a:r>
              <a:rPr lang="en-US" sz="2400" dirty="0">
                <a:solidFill>
                  <a:srgbClr val="FF9900"/>
                </a:solidFill>
              </a:rPr>
              <a:t>acres burned in the US</a:t>
            </a:r>
          </a:p>
          <a:p>
            <a:pPr marL="457200" lvl="0" indent="-342900">
              <a:buFont typeface="Arial" panose="020B0604020202020204" pitchFamily="34" charset="0"/>
              <a:buChar char="•"/>
            </a:pPr>
            <a:r>
              <a:rPr lang="en-US" sz="2400" dirty="0">
                <a:solidFill>
                  <a:schemeClr val="bg1"/>
                </a:solidFill>
              </a:rPr>
              <a:t>25- 40 MM ac / </a:t>
            </a:r>
            <a:r>
              <a:rPr lang="en-US" sz="2400" dirty="0" smtClean="0">
                <a:solidFill>
                  <a:schemeClr val="bg1"/>
                </a:solidFill>
              </a:rPr>
              <a:t>yr, under the native fire regimes</a:t>
            </a:r>
          </a:p>
          <a:p>
            <a:pPr marL="457200" lvl="0" indent="-342900">
              <a:buFont typeface="Arial" panose="020B0604020202020204" pitchFamily="34" charset="0"/>
              <a:buChar char="•"/>
            </a:pPr>
            <a:endParaRPr lang="en-US" sz="2400" dirty="0" smtClean="0">
              <a:solidFill>
                <a:schemeClr val="bg1"/>
              </a:solidFill>
            </a:endParaRPr>
          </a:p>
          <a:p>
            <a:pPr marL="114300" lvl="0"/>
            <a:r>
              <a:rPr lang="en-US" sz="2400" dirty="0" smtClean="0">
                <a:solidFill>
                  <a:srgbClr val="FF9900"/>
                </a:solidFill>
              </a:rPr>
              <a:t>2015 annual </a:t>
            </a:r>
            <a:r>
              <a:rPr lang="en-US" sz="2400" dirty="0">
                <a:solidFill>
                  <a:srgbClr val="FF9900"/>
                </a:solidFill>
              </a:rPr>
              <a:t>acres burned </a:t>
            </a:r>
            <a:r>
              <a:rPr lang="en-US" sz="2400" dirty="0" smtClean="0">
                <a:solidFill>
                  <a:srgbClr val="FF9900"/>
                </a:solidFill>
              </a:rPr>
              <a:t>by wildfire in </a:t>
            </a:r>
            <a:r>
              <a:rPr lang="en-US" sz="2400" dirty="0">
                <a:solidFill>
                  <a:srgbClr val="FF9900"/>
                </a:solidFill>
              </a:rPr>
              <a:t>the US</a:t>
            </a:r>
          </a:p>
          <a:p>
            <a:pPr marL="457200" indent="-342900">
              <a:buFont typeface="Arial" panose="020B0604020202020204" pitchFamily="34" charset="0"/>
              <a:buChar char="•"/>
            </a:pPr>
            <a:r>
              <a:rPr lang="en-US" sz="2400" dirty="0" smtClean="0">
                <a:solidFill>
                  <a:schemeClr val="bg1"/>
                </a:solidFill>
              </a:rPr>
              <a:t>10 </a:t>
            </a:r>
            <a:r>
              <a:rPr lang="en-US" sz="2400" dirty="0">
                <a:solidFill>
                  <a:schemeClr val="bg1"/>
                </a:solidFill>
              </a:rPr>
              <a:t>MM ac </a:t>
            </a:r>
            <a:r>
              <a:rPr lang="en-US" sz="2400" dirty="0" smtClean="0">
                <a:solidFill>
                  <a:schemeClr val="bg1"/>
                </a:solidFill>
              </a:rPr>
              <a:t>in severe wildfire scenarios, uncontainable fires</a:t>
            </a:r>
          </a:p>
          <a:p>
            <a:pPr marL="457200" indent="-342900">
              <a:buFont typeface="Arial" panose="020B0604020202020204" pitchFamily="34" charset="0"/>
              <a:buChar char="•"/>
            </a:pPr>
            <a:r>
              <a:rPr lang="en-US" sz="2400" dirty="0" smtClean="0">
                <a:solidFill>
                  <a:schemeClr val="bg1"/>
                </a:solidFill>
              </a:rPr>
              <a:t>Not the fire behavior or effects we want</a:t>
            </a:r>
            <a:endParaRPr lang="en-US" sz="2400" dirty="0">
              <a:solidFill>
                <a:schemeClr val="bg1"/>
              </a:solidFill>
            </a:endParaRPr>
          </a:p>
          <a:p>
            <a:pPr marL="457200" lvl="0" indent="-342900">
              <a:buFont typeface="Arial" panose="020B0604020202020204" pitchFamily="34" charset="0"/>
              <a:buChar char="•"/>
            </a:pPr>
            <a:r>
              <a:rPr lang="en-US" sz="2400" dirty="0" smtClean="0">
                <a:solidFill>
                  <a:schemeClr val="bg1"/>
                </a:solidFill>
              </a:rPr>
              <a:t>Wildfire suppression cost 2015 &gt; 3 billion $$</a:t>
            </a:r>
            <a:endParaRPr lang="en-US" sz="2400" dirty="0">
              <a:solidFill>
                <a:schemeClr val="bg1"/>
              </a:solidFill>
            </a:endParaRPr>
          </a:p>
          <a:p>
            <a:pPr marL="457200" lvl="0" indent="-342900">
              <a:buFont typeface="Arial" panose="020B0604020202020204" pitchFamily="34" charset="0"/>
              <a:buChar char="•"/>
            </a:pPr>
            <a:r>
              <a:rPr lang="en-US" sz="2400" dirty="0" smtClean="0">
                <a:solidFill>
                  <a:schemeClr val="bg1"/>
                </a:solidFill>
              </a:rPr>
              <a:t>Associated infrastructure and economic impact &gt; 50 billion $$</a:t>
            </a:r>
          </a:p>
          <a:p>
            <a:pPr marL="457200" lvl="0" indent="-342900">
              <a:buFont typeface="Arial" panose="020B0604020202020204" pitchFamily="34" charset="0"/>
              <a:buChar char="•"/>
            </a:pPr>
            <a:r>
              <a:rPr lang="en-US" sz="2400" dirty="0" smtClean="0">
                <a:solidFill>
                  <a:schemeClr val="bg1"/>
                </a:solidFill>
              </a:rPr>
              <a:t>Fire deficit in forests remains</a:t>
            </a:r>
          </a:p>
          <a:p>
            <a:pPr marL="457200" lvl="0" indent="-342900">
              <a:buFont typeface="Arial" panose="020B0604020202020204" pitchFamily="34" charset="0"/>
              <a:buChar char="•"/>
            </a:pPr>
            <a:r>
              <a:rPr lang="en-US" sz="2400" dirty="0" smtClean="0">
                <a:solidFill>
                  <a:schemeClr val="bg1"/>
                </a:solidFill>
              </a:rPr>
              <a:t>Need to kick the system at the scale of the need</a:t>
            </a:r>
          </a:p>
          <a:p>
            <a:pPr marL="457200" lvl="0" indent="-342900">
              <a:buFont typeface="Arial" panose="020B0604020202020204" pitchFamily="34" charset="0"/>
              <a:buChar char="•"/>
            </a:pPr>
            <a:r>
              <a:rPr lang="en-US" sz="2400" dirty="0" smtClean="0">
                <a:solidFill>
                  <a:schemeClr val="bg1"/>
                </a:solidFill>
              </a:rPr>
              <a:t>At smaller scales, does not move the needle…</a:t>
            </a:r>
            <a:endParaRPr lang="en-US" sz="2400" dirty="0">
              <a:solidFill>
                <a:schemeClr val="bg1"/>
              </a:solidFill>
            </a:endParaRPr>
          </a:p>
        </p:txBody>
      </p:sp>
    </p:spTree>
    <p:extLst>
      <p:ext uri="{BB962C8B-B14F-4D97-AF65-F5344CB8AC3E}">
        <p14:creationId xmlns:p14="http://schemas.microsoft.com/office/powerpoint/2010/main" val="369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arn(inVertical)">
                                      <p:cBhvr>
                                        <p:cTn id="7" dur="500"/>
                                        <p:tgtEl>
                                          <p:spTgt spid="6">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barn(inVertical)">
                                      <p:cBhvr>
                                        <p:cTn id="10" dur="500"/>
                                        <p:tgtEl>
                                          <p:spTgt spid="6">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barn(inVertical)">
                                      <p:cBhvr>
                                        <p:cTn id="13" dur="500"/>
                                        <p:tgtEl>
                                          <p:spTgt spid="6">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barn(inVertical)">
                                      <p:cBhvr>
                                        <p:cTn id="16" dur="500"/>
                                        <p:tgtEl>
                                          <p:spTgt spid="6">
                                            <p:txEl>
                                              <p:pRg st="6" end="6"/>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barn(inVertical)">
                                      <p:cBhvr>
                                        <p:cTn id="19" dur="500"/>
                                        <p:tgtEl>
                                          <p:spTgt spid="6">
                                            <p:txEl>
                                              <p:pRg st="7" end="7"/>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barn(inVertical)">
                                      <p:cBhvr>
                                        <p:cTn id="22" dur="500"/>
                                        <p:tgtEl>
                                          <p:spTgt spid="6">
                                            <p:txEl>
                                              <p:pRg st="8" end="8"/>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Effect transition="in" filter="barn(inVertical)">
                                      <p:cBhvr>
                                        <p:cTn id="25" dur="500"/>
                                        <p:tgtEl>
                                          <p:spTgt spid="6">
                                            <p:txEl>
                                              <p:pRg st="9" end="9"/>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barn(inVertical)">
                                      <p:cBhvr>
                                        <p:cTn id="2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6" name="TextBox 5"/>
          <p:cNvSpPr txBox="1"/>
          <p:nvPr/>
        </p:nvSpPr>
        <p:spPr>
          <a:xfrm>
            <a:off x="155575" y="525463"/>
            <a:ext cx="8988425" cy="3046988"/>
          </a:xfrm>
          <a:prstGeom prst="rect">
            <a:avLst/>
          </a:prstGeom>
          <a:noFill/>
        </p:spPr>
        <p:txBody>
          <a:bodyPr wrap="square" rtlCol="0">
            <a:spAutoFit/>
          </a:bodyPr>
          <a:lstStyle/>
          <a:p>
            <a:pPr marL="396875" lvl="0" indent="-336550"/>
            <a:r>
              <a:rPr lang="en-US" sz="2400" dirty="0">
                <a:solidFill>
                  <a:srgbClr val="FFFF99"/>
                </a:solidFill>
              </a:rPr>
              <a:t>4.  What else is needed to reach restoration &amp; maintenance goals?</a:t>
            </a:r>
          </a:p>
          <a:p>
            <a:pPr marL="692150" lvl="0" indent="-222250">
              <a:buFont typeface="Arial" panose="020B0604020202020204" pitchFamily="34" charset="0"/>
              <a:buChar char="•"/>
            </a:pPr>
            <a:r>
              <a:rPr lang="en-US" sz="2400" dirty="0">
                <a:solidFill>
                  <a:schemeClr val="bg1"/>
                </a:solidFill>
              </a:rPr>
              <a:t>Social license to burn</a:t>
            </a:r>
          </a:p>
          <a:p>
            <a:pPr marL="692150" lvl="0" indent="-222250">
              <a:buFont typeface="Arial" panose="020B0604020202020204" pitchFamily="34" charset="0"/>
              <a:buChar char="•"/>
            </a:pPr>
            <a:r>
              <a:rPr lang="en-US" sz="2400" dirty="0">
                <a:solidFill>
                  <a:srgbClr val="FF9900"/>
                </a:solidFill>
              </a:rPr>
              <a:t>Trust in land managers to do the right </a:t>
            </a:r>
            <a:r>
              <a:rPr lang="en-US" sz="2400" dirty="0" smtClean="0">
                <a:solidFill>
                  <a:srgbClr val="FF9900"/>
                </a:solidFill>
              </a:rPr>
              <a:t>thing, in the right places</a:t>
            </a:r>
            <a:endParaRPr lang="en-US" sz="2400" dirty="0">
              <a:solidFill>
                <a:srgbClr val="FF9900"/>
              </a:solidFill>
            </a:endParaRPr>
          </a:p>
          <a:p>
            <a:pPr marL="692150" lvl="0" indent="-222250">
              <a:buFont typeface="Arial" panose="020B0604020202020204" pitchFamily="34" charset="0"/>
              <a:buChar char="•"/>
            </a:pPr>
            <a:r>
              <a:rPr lang="en-US" sz="2400" dirty="0">
                <a:solidFill>
                  <a:schemeClr val="bg1"/>
                </a:solidFill>
              </a:rPr>
              <a:t>Improved understanding of the ecological importance of </a:t>
            </a:r>
            <a:r>
              <a:rPr lang="en-US" sz="2400" dirty="0" smtClean="0">
                <a:solidFill>
                  <a:schemeClr val="bg1"/>
                </a:solidFill>
              </a:rPr>
              <a:t>fire</a:t>
            </a:r>
          </a:p>
          <a:p>
            <a:pPr marL="692150" lvl="0" indent="-222250">
              <a:buFont typeface="Arial" panose="020B0604020202020204" pitchFamily="34" charset="0"/>
              <a:buChar char="•"/>
            </a:pPr>
            <a:r>
              <a:rPr lang="en-US" sz="2400" dirty="0" smtClean="0">
                <a:solidFill>
                  <a:srgbClr val="FF9900"/>
                </a:solidFill>
              </a:rPr>
              <a:t>Better able to protect human communities and natural resources we value</a:t>
            </a:r>
            <a:endParaRPr lang="en-US" sz="2400" dirty="0">
              <a:solidFill>
                <a:srgbClr val="FF9900"/>
              </a:solidFill>
            </a:endParaRPr>
          </a:p>
          <a:p>
            <a:pPr marL="692150" lvl="0" indent="-222250">
              <a:buFont typeface="Arial" panose="020B0604020202020204" pitchFamily="34" charset="0"/>
              <a:buChar char="•"/>
            </a:pPr>
            <a:r>
              <a:rPr lang="en-US" sz="2400" dirty="0">
                <a:solidFill>
                  <a:schemeClr val="bg1"/>
                </a:solidFill>
              </a:rPr>
              <a:t>Better understanding of the scale of burning needed</a:t>
            </a:r>
          </a:p>
          <a:p>
            <a:pPr marL="692150" lvl="0" indent="-222250">
              <a:buFont typeface="Arial" panose="020B0604020202020204" pitchFamily="34" charset="0"/>
              <a:buChar char="•"/>
            </a:pPr>
            <a:r>
              <a:rPr lang="en-US" sz="2400" dirty="0">
                <a:solidFill>
                  <a:srgbClr val="FF9900"/>
                </a:solidFill>
              </a:rPr>
              <a:t>A clear understanding of wild vs Rx fire smoke tradeoffs</a:t>
            </a:r>
          </a:p>
        </p:txBody>
      </p:sp>
    </p:spTree>
    <p:extLst>
      <p:ext uri="{BB962C8B-B14F-4D97-AF65-F5344CB8AC3E}">
        <p14:creationId xmlns:p14="http://schemas.microsoft.com/office/powerpoint/2010/main" val="39139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arn(inVertic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arn(inVertic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2" name="TextBox 1"/>
          <p:cNvSpPr txBox="1"/>
          <p:nvPr/>
        </p:nvSpPr>
        <p:spPr>
          <a:xfrm>
            <a:off x="125095" y="520511"/>
            <a:ext cx="8866505" cy="4154984"/>
          </a:xfrm>
          <a:prstGeom prst="rect">
            <a:avLst/>
          </a:prstGeom>
          <a:noFill/>
        </p:spPr>
        <p:txBody>
          <a:bodyPr wrap="square" rtlCol="0">
            <a:spAutoFit/>
          </a:bodyPr>
          <a:lstStyle/>
          <a:p>
            <a:r>
              <a:rPr lang="en-US" sz="3600" b="1" dirty="0">
                <a:solidFill>
                  <a:srgbClr val="FF9900"/>
                </a:solidFill>
                <a:effectLst>
                  <a:outerShdw blurRad="38100" dist="38100" dir="2700000" algn="tl">
                    <a:srgbClr val="000000">
                      <a:alpha val="43137"/>
                    </a:srgbClr>
                  </a:outerShdw>
                </a:effectLst>
                <a:latin typeface="Calibri" panose="020F0502020204030204" pitchFamily="34" charset="0"/>
              </a:rPr>
              <a:t>Simulation design</a:t>
            </a:r>
          </a:p>
          <a:p>
            <a:endParaRPr lang="en-US" sz="1200" b="1" dirty="0">
              <a:solidFill>
                <a:srgbClr val="FF9900"/>
              </a:solidFill>
              <a:effectLst>
                <a:outerShdw blurRad="38100" dist="38100" dir="2700000" algn="tl">
                  <a:srgbClr val="000000">
                    <a:alpha val="43137"/>
                  </a:srgbClr>
                </a:outerShdw>
              </a:effectLst>
              <a:latin typeface="Calibri" panose="020F0502020204030204" pitchFamily="34" charset="0"/>
            </a:endParaRPr>
          </a:p>
          <a:p>
            <a:pPr marL="342900" indent="-342900">
              <a:buFont typeface="Wingdings" panose="05000000000000000000" pitchFamily="2" charset="2"/>
              <a:buChar char="§"/>
            </a:pPr>
            <a:r>
              <a:rPr lang="en-US" sz="2400" dirty="0" smtClean="0">
                <a:solidFill>
                  <a:srgbClr val="FFFF99"/>
                </a:solidFill>
                <a:effectLst>
                  <a:outerShdw blurRad="38100" dist="38100" dir="2700000" algn="tl">
                    <a:srgbClr val="000000">
                      <a:alpha val="43137"/>
                    </a:srgbClr>
                  </a:outerShdw>
                </a:effectLst>
                <a:latin typeface="Calibri" panose="020F0502020204030204" pitchFamily="34" charset="0"/>
              </a:rPr>
              <a:t>20 subwatersheds </a:t>
            </a:r>
            <a:r>
              <a:rPr lang="en-US" sz="2400" dirty="0">
                <a:solidFill>
                  <a:srgbClr val="FFFF99"/>
                </a:solidFill>
                <a:effectLst>
                  <a:outerShdw blurRad="38100" dist="38100" dir="2700000" algn="tl">
                    <a:srgbClr val="000000">
                      <a:alpha val="43137"/>
                    </a:srgbClr>
                  </a:outerShdw>
                </a:effectLst>
                <a:latin typeface="Calibri" panose="020F0502020204030204" pitchFamily="34" charset="0"/>
              </a:rPr>
              <a:t>on the OWNF that are the focus of current </a:t>
            </a:r>
            <a:r>
              <a:rPr lang="en-US" sz="2400" dirty="0" err="1" smtClean="0">
                <a:solidFill>
                  <a:srgbClr val="FFFF99"/>
                </a:solidFill>
                <a:effectLst>
                  <a:outerShdw blurRad="38100" dist="38100" dir="2700000" algn="tl">
                    <a:srgbClr val="000000">
                      <a:alpha val="43137"/>
                    </a:srgbClr>
                  </a:outerShdw>
                </a:effectLst>
                <a:latin typeface="Calibri" panose="020F0502020204030204" pitchFamily="34" charset="0"/>
              </a:rPr>
              <a:t>mgt</a:t>
            </a:r>
            <a:endParaRPr lang="en-US" sz="2400" dirty="0">
              <a:solidFill>
                <a:srgbClr val="FFFF99"/>
              </a:solidFill>
              <a:effectLst>
                <a:outerShdw blurRad="38100" dist="38100" dir="2700000" algn="tl">
                  <a:srgbClr val="000000">
                    <a:alpha val="43137"/>
                  </a:srgbClr>
                </a:outerShdw>
              </a:effectLst>
              <a:latin typeface="Calibri" panose="020F0502020204030204" pitchFamily="34" charset="0"/>
            </a:endParaRPr>
          </a:p>
          <a:p>
            <a:pPr marL="342900" indent="-342900">
              <a:buFont typeface="Wingdings" panose="05000000000000000000" pitchFamily="2" charset="2"/>
              <a:buChar char="§"/>
            </a:pPr>
            <a:r>
              <a:rPr lang="en-US" sz="2400" dirty="0" smtClean="0">
                <a:solidFill>
                  <a:schemeClr val="bg1"/>
                </a:solidFill>
                <a:effectLst>
                  <a:outerShdw blurRad="38100" dist="38100" dir="2700000" algn="tl">
                    <a:srgbClr val="000000">
                      <a:alpha val="43137"/>
                    </a:srgbClr>
                  </a:outerShdw>
                </a:effectLst>
                <a:latin typeface="Calibri" panose="020F0502020204030204" pitchFamily="34" charset="0"/>
              </a:rPr>
              <a:t>Compared emissions for Wild </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&amp; Rx burn scenarios</a:t>
            </a:r>
          </a:p>
          <a:p>
            <a:pPr marL="342900" indent="-342900">
              <a:buFont typeface="Wingdings" panose="05000000000000000000" pitchFamily="2" charset="2"/>
              <a:buChar char="§"/>
            </a:pPr>
            <a:r>
              <a:rPr lang="en-US" sz="2400" dirty="0">
                <a:solidFill>
                  <a:srgbClr val="FFFF99"/>
                </a:solidFill>
                <a:effectLst>
                  <a:outerShdw blurRad="38100" dist="38100" dir="2700000" algn="tl">
                    <a:srgbClr val="000000">
                      <a:alpha val="43137"/>
                    </a:srgbClr>
                  </a:outerShdw>
                </a:effectLst>
                <a:latin typeface="Calibri" panose="020F0502020204030204" pitchFamily="34" charset="0"/>
              </a:rPr>
              <a:t>Simulated emissions for Dry, Moist, &amp; Cold Forests separately</a:t>
            </a:r>
          </a:p>
          <a:p>
            <a:pPr marL="342900" indent="-342900">
              <a:buFont typeface="Wingdings" panose="05000000000000000000" pitchFamily="2" charset="2"/>
              <a:buChar char="§"/>
            </a:pP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Separated PM2.5, PM10, &amp; Total emissions for comparison</a:t>
            </a:r>
          </a:p>
          <a:p>
            <a:pPr marL="342900" indent="-342900">
              <a:buFont typeface="Wingdings" panose="05000000000000000000" pitchFamily="2" charset="2"/>
              <a:buChar char="§"/>
            </a:pPr>
            <a:r>
              <a:rPr lang="en-US" sz="2400" dirty="0">
                <a:solidFill>
                  <a:srgbClr val="FFFF99"/>
                </a:solidFill>
                <a:effectLst>
                  <a:outerShdw blurRad="38100" dist="38100" dir="2700000" algn="tl">
                    <a:srgbClr val="000000">
                      <a:alpha val="43137"/>
                    </a:srgbClr>
                  </a:outerShdw>
                </a:effectLst>
                <a:latin typeface="Calibri" panose="020F0502020204030204" pitchFamily="34" charset="0"/>
              </a:rPr>
              <a:t>Assumed 95</a:t>
            </a:r>
            <a:r>
              <a:rPr lang="en-US" sz="2400" baseline="30000" dirty="0">
                <a:solidFill>
                  <a:srgbClr val="FFFF99"/>
                </a:solidFill>
                <a:effectLst>
                  <a:outerShdw blurRad="38100" dist="38100" dir="2700000" algn="tl">
                    <a:srgbClr val="000000">
                      <a:alpha val="43137"/>
                    </a:srgbClr>
                  </a:outerShdw>
                </a:effectLst>
                <a:latin typeface="Calibri" panose="020F0502020204030204" pitchFamily="34" charset="0"/>
              </a:rPr>
              <a:t>th</a:t>
            </a:r>
            <a:r>
              <a:rPr lang="en-US" sz="2400" dirty="0">
                <a:solidFill>
                  <a:srgbClr val="FFFF99"/>
                </a:solidFill>
                <a:effectLst>
                  <a:outerShdw blurRad="38100" dist="38100" dir="2700000" algn="tl">
                    <a:srgbClr val="000000">
                      <a:alpha val="43137"/>
                    </a:srgbClr>
                  </a:outerShdw>
                </a:effectLst>
                <a:latin typeface="Calibri" panose="020F0502020204030204" pitchFamily="34" charset="0"/>
              </a:rPr>
              <a:t> percentile fire weather conditions</a:t>
            </a:r>
          </a:p>
          <a:p>
            <a:pPr marL="342900" indent="-342900">
              <a:buFont typeface="Wingdings" panose="05000000000000000000" pitchFamily="2" charset="2"/>
              <a:buChar char="§"/>
            </a:pP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Used </a:t>
            </a:r>
            <a:r>
              <a:rPr lang="en-US" sz="2400" b="1" dirty="0">
                <a:solidFill>
                  <a:srgbClr val="FF9900"/>
                </a:solidFill>
                <a:effectLst>
                  <a:outerShdw blurRad="38100" dist="38100" dir="2700000" algn="tl">
                    <a:srgbClr val="000000">
                      <a:alpha val="43137"/>
                    </a:srgbClr>
                  </a:outerShdw>
                </a:effectLst>
                <a:latin typeface="Calibri" panose="020F0502020204030204" pitchFamily="34" charset="0"/>
              </a:rPr>
              <a:t>CONSUME 3.0 </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to simulate emissions:</a:t>
            </a:r>
          </a:p>
          <a:p>
            <a:pPr marL="969963" lvl="1" indent="-342900">
              <a:buFont typeface="Courier New" panose="02070309020205020404" pitchFamily="49" charset="0"/>
              <a:buChar char="o"/>
            </a:pP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Used DAYMET climate data for 95</a:t>
            </a:r>
            <a:r>
              <a:rPr lang="en-US" sz="2400" baseline="30000" dirty="0">
                <a:solidFill>
                  <a:schemeClr val="bg1"/>
                </a:solidFill>
                <a:effectLst>
                  <a:outerShdw blurRad="38100" dist="38100" dir="2700000" algn="tl">
                    <a:srgbClr val="000000">
                      <a:alpha val="43137"/>
                    </a:srgbClr>
                  </a:outerShdw>
                </a:effectLst>
                <a:latin typeface="Calibri" panose="020F0502020204030204" pitchFamily="34" charset="0"/>
              </a:rPr>
              <a:t>th</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 percentile fire weather</a:t>
            </a:r>
          </a:p>
          <a:p>
            <a:pPr marL="969963" lvl="1" indent="-342900">
              <a:buFont typeface="Courier New" panose="02070309020205020404" pitchFamily="49" charset="0"/>
              <a:buChar char="o"/>
            </a:pPr>
            <a:r>
              <a:rPr lang="en-US" sz="2400" dirty="0" smtClean="0">
                <a:solidFill>
                  <a:schemeClr val="bg1"/>
                </a:solidFill>
                <a:effectLst>
                  <a:outerShdw blurRad="38100" dist="38100" dir="2700000" algn="tl">
                    <a:srgbClr val="000000">
                      <a:alpha val="43137"/>
                    </a:srgbClr>
                  </a:outerShdw>
                </a:effectLst>
                <a:latin typeface="Calibri" panose="020F0502020204030204" pitchFamily="34" charset="0"/>
              </a:rPr>
              <a:t>Calculated ERCs, fuel consumption, emissions</a:t>
            </a:r>
            <a:endParaRPr lang="en-US" sz="2400"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buFont typeface="Wingdings" panose="05000000000000000000" pitchFamily="2" charset="2"/>
              <a:buChar char="§"/>
            </a:pPr>
            <a:r>
              <a:rPr lang="en-US" sz="2400" dirty="0" smtClean="0">
                <a:solidFill>
                  <a:srgbClr val="FFFF99"/>
                </a:solidFill>
                <a:effectLst>
                  <a:outerShdw blurRad="38100" dist="38100" dir="2700000" algn="tl">
                    <a:srgbClr val="000000">
                      <a:alpha val="43137"/>
                    </a:srgbClr>
                  </a:outerShdw>
                </a:effectLst>
                <a:latin typeface="Calibri" panose="020F0502020204030204" pitchFamily="34" charset="0"/>
              </a:rPr>
              <a:t>Graphed </a:t>
            </a:r>
            <a:r>
              <a:rPr lang="en-US" sz="2400" dirty="0">
                <a:solidFill>
                  <a:srgbClr val="FFFF99"/>
                </a:solidFill>
                <a:effectLst>
                  <a:outerShdw blurRad="38100" dist="38100" dir="2700000" algn="tl">
                    <a:srgbClr val="000000">
                      <a:alpha val="43137"/>
                    </a:srgbClr>
                  </a:outerShdw>
                </a:effectLst>
                <a:latin typeface="Calibri" panose="020F0502020204030204" pitchFamily="34" charset="0"/>
              </a:rPr>
              <a:t>emissions </a:t>
            </a:r>
            <a:r>
              <a:rPr lang="en-US" sz="2400" dirty="0" smtClean="0">
                <a:solidFill>
                  <a:srgbClr val="FFFF99"/>
                </a:solidFill>
                <a:effectLst>
                  <a:outerShdw blurRad="38100" dist="38100" dir="2700000" algn="tl">
                    <a:srgbClr val="000000">
                      <a:alpha val="43137"/>
                    </a:srgbClr>
                  </a:outerShdw>
                </a:effectLst>
                <a:latin typeface="Calibri" panose="020F0502020204030204" pitchFamily="34" charset="0"/>
              </a:rPr>
              <a:t>trade-offs, below</a:t>
            </a:r>
            <a:endParaRPr lang="en-US" sz="2400" dirty="0">
              <a:solidFill>
                <a:srgbClr val="FFFF99"/>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8396514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50"/>
          <a:stretch/>
        </p:blipFill>
        <p:spPr>
          <a:xfrm>
            <a:off x="2362151" y="419100"/>
            <a:ext cx="4648249" cy="6019800"/>
          </a:xfrm>
          <a:prstGeom prst="rect">
            <a:avLst/>
          </a:prstGeom>
        </p:spPr>
      </p:pic>
    </p:spTree>
    <p:extLst>
      <p:ext uri="{BB962C8B-B14F-4D97-AF65-F5344CB8AC3E}">
        <p14:creationId xmlns:p14="http://schemas.microsoft.com/office/powerpoint/2010/main" val="327406118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6" name="Content Placeholder 3" descr="PM2-5_TradeOff[1].JPG"/>
          <p:cNvPicPr>
            <a:picLocks noChangeAspect="1"/>
          </p:cNvPicPr>
          <p:nvPr/>
        </p:nvPicPr>
        <p:blipFill>
          <a:blip r:embed="rId3" cstate="print"/>
          <a:stretch>
            <a:fillRect/>
          </a:stretch>
        </p:blipFill>
        <p:spPr>
          <a:xfrm>
            <a:off x="609600" y="381000"/>
            <a:ext cx="7876760" cy="6034314"/>
          </a:xfrm>
          <a:prstGeom prst="rect">
            <a:avLst/>
          </a:prstGeom>
        </p:spPr>
      </p:pic>
    </p:spTree>
    <p:extLst>
      <p:ext uri="{BB962C8B-B14F-4D97-AF65-F5344CB8AC3E}">
        <p14:creationId xmlns:p14="http://schemas.microsoft.com/office/powerpoint/2010/main" val="372752636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14" name="Picture 13"/>
          <p:cNvPicPr>
            <a:picLocks noChangeAspect="1"/>
          </p:cNvPicPr>
          <p:nvPr/>
        </p:nvPicPr>
        <p:blipFill>
          <a:blip r:embed="rId3"/>
          <a:stretch>
            <a:fillRect/>
          </a:stretch>
        </p:blipFill>
        <p:spPr>
          <a:xfrm>
            <a:off x="0" y="514683"/>
            <a:ext cx="9144000" cy="5828632"/>
          </a:xfrm>
          <a:prstGeom prst="rect">
            <a:avLst/>
          </a:prstGeom>
        </p:spPr>
      </p:pic>
    </p:spTree>
    <p:extLst>
      <p:ext uri="{BB962C8B-B14F-4D97-AF65-F5344CB8AC3E}">
        <p14:creationId xmlns:p14="http://schemas.microsoft.com/office/powerpoint/2010/main" val="377623390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5" name="Picture 4"/>
          <p:cNvPicPr>
            <a:picLocks noChangeAspect="1"/>
          </p:cNvPicPr>
          <p:nvPr/>
        </p:nvPicPr>
        <p:blipFill>
          <a:blip r:embed="rId3"/>
          <a:stretch>
            <a:fillRect/>
          </a:stretch>
        </p:blipFill>
        <p:spPr>
          <a:xfrm>
            <a:off x="0" y="903605"/>
            <a:ext cx="9144000" cy="5050790"/>
          </a:xfrm>
          <a:prstGeom prst="rect">
            <a:avLst/>
          </a:prstGeom>
        </p:spPr>
      </p:pic>
    </p:spTree>
    <p:extLst>
      <p:ext uri="{BB962C8B-B14F-4D97-AF65-F5344CB8AC3E}">
        <p14:creationId xmlns:p14="http://schemas.microsoft.com/office/powerpoint/2010/main" val="241533053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2" name="Picture 1"/>
          <p:cNvPicPr>
            <a:picLocks noChangeAspect="1"/>
          </p:cNvPicPr>
          <p:nvPr/>
        </p:nvPicPr>
        <p:blipFill>
          <a:blip r:embed="rId3"/>
          <a:stretch>
            <a:fillRect/>
          </a:stretch>
        </p:blipFill>
        <p:spPr>
          <a:xfrm>
            <a:off x="-1" y="525463"/>
            <a:ext cx="9105151" cy="5836045"/>
          </a:xfrm>
          <a:prstGeom prst="rect">
            <a:avLst/>
          </a:prstGeom>
        </p:spPr>
      </p:pic>
    </p:spTree>
    <p:extLst>
      <p:ext uri="{BB962C8B-B14F-4D97-AF65-F5344CB8AC3E}">
        <p14:creationId xmlns:p14="http://schemas.microsoft.com/office/powerpoint/2010/main" val="200279359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369427"/>
            <a:ext cx="9144000" cy="4062651"/>
          </a:xfrm>
          <a:prstGeom prst="rect">
            <a:avLst/>
          </a:prstGeom>
          <a:noFill/>
        </p:spPr>
        <p:txBody>
          <a:bodyPr wrap="square" rtlCol="0">
            <a:spAutoFit/>
          </a:bodyPr>
          <a:lstStyle/>
          <a:p>
            <a:pPr marL="457200" indent="-457200">
              <a:buFontTx/>
              <a:buAutoNum type="arabicParenR"/>
              <a:defRPr/>
            </a:pPr>
            <a:r>
              <a:rPr lang="en-US" sz="2400" kern="0" dirty="0">
                <a:solidFill>
                  <a:srgbClr val="FFFFFF"/>
                </a:solidFill>
              </a:rPr>
              <a:t>Locally—fires continually thinned forest patches, reducing density and fuels</a:t>
            </a:r>
          </a:p>
          <a:p>
            <a:pPr marL="457200" indent="-457200">
              <a:buFontTx/>
              <a:buAutoNum type="arabicParenR"/>
              <a:defRPr/>
            </a:pPr>
            <a:endParaRPr lang="en-US" sz="2400" kern="0" dirty="0">
              <a:solidFill>
                <a:srgbClr val="FFFFFF"/>
              </a:solidFill>
            </a:endParaRPr>
          </a:p>
          <a:p>
            <a:pPr marL="457200" indent="-457200">
              <a:buFontTx/>
              <a:buAutoNum type="arabicParenR"/>
              <a:defRPr/>
            </a:pPr>
            <a:endParaRPr lang="en-US" sz="2400" kern="0" dirty="0">
              <a:solidFill>
                <a:srgbClr val="FFFFFF"/>
              </a:solidFill>
            </a:endParaRPr>
          </a:p>
          <a:p>
            <a:pPr marL="457200" indent="-457200">
              <a:buFontTx/>
              <a:buAutoNum type="arabicParenR"/>
              <a:defRPr/>
            </a:pPr>
            <a:endParaRPr lang="en-US" sz="2400" kern="0" dirty="0">
              <a:solidFill>
                <a:srgbClr val="FFFFFF"/>
              </a:solidFill>
            </a:endParaRPr>
          </a:p>
          <a:p>
            <a:pPr marL="457200" indent="-457200">
              <a:buFontTx/>
              <a:buAutoNum type="arabicParenR"/>
              <a:defRPr/>
            </a:pPr>
            <a:endParaRPr lang="en-US" sz="2400" kern="0" dirty="0">
              <a:solidFill>
                <a:srgbClr val="FFFFFF"/>
              </a:solidFill>
            </a:endParaRPr>
          </a:p>
          <a:p>
            <a:pPr marL="457200" indent="-457200">
              <a:buFontTx/>
              <a:buAutoNum type="arabicParenR"/>
              <a:defRPr/>
            </a:pPr>
            <a:endParaRPr lang="en-US" sz="2400" kern="0" dirty="0">
              <a:solidFill>
                <a:srgbClr val="FFFFFF"/>
              </a:solidFill>
            </a:endParaRPr>
          </a:p>
          <a:p>
            <a:pPr marL="457200" indent="-457200">
              <a:buFontTx/>
              <a:buAutoNum type="arabicParenR"/>
              <a:defRPr/>
            </a:pPr>
            <a:endParaRPr lang="en-US" sz="1000" kern="0" dirty="0">
              <a:solidFill>
                <a:srgbClr val="FFFFFF"/>
              </a:solidFill>
            </a:endParaRPr>
          </a:p>
          <a:p>
            <a:pPr marL="457200" indent="-457200">
              <a:buFontTx/>
              <a:buAutoNum type="arabicParenR"/>
              <a:defRPr/>
            </a:pPr>
            <a:endParaRPr lang="en-US" sz="800" kern="0" dirty="0">
              <a:solidFill>
                <a:srgbClr val="FFFFFF"/>
              </a:solidFill>
            </a:endParaRPr>
          </a:p>
          <a:p>
            <a:pPr marL="457200" indent="-457200">
              <a:buFontTx/>
              <a:buAutoNum type="arabicParenR"/>
              <a:defRPr/>
            </a:pPr>
            <a:r>
              <a:rPr lang="en-US" sz="2400" kern="0" dirty="0">
                <a:solidFill>
                  <a:srgbClr val="FFFFFF"/>
                </a:solidFill>
              </a:rPr>
              <a:t>Regionally—fires created variable patchworks of grass, shrub, early, mid, late seral conditions, these patterns spatially controlled future fire size &amp; severity</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50972"/>
          <a:stretch/>
        </p:blipFill>
        <p:spPr>
          <a:xfrm>
            <a:off x="3124202" y="4255627"/>
            <a:ext cx="5410198" cy="2145173"/>
          </a:xfrm>
          <a:prstGeom prst="rect">
            <a:avLst/>
          </a:prstGeom>
          <a:ln w="3175">
            <a:solidFill>
              <a:srgbClr val="5A5C6C"/>
            </a:solidFill>
          </a:ln>
        </p:spPr>
      </p:pic>
      <p:pic>
        <p:nvPicPr>
          <p:cNvPr id="14" name="Picture 2"/>
          <p:cNvPicPr>
            <a:picLocks noChangeAspect="1" noChangeArrowheads="1"/>
          </p:cNvPicPr>
          <p:nvPr/>
        </p:nvPicPr>
        <p:blipFill rotWithShape="1">
          <a:blip r:embed="rId4" cstate="print"/>
          <a:srcRect t="10596"/>
          <a:stretch/>
        </p:blipFill>
        <p:spPr bwMode="auto">
          <a:xfrm>
            <a:off x="3124201" y="917896"/>
            <a:ext cx="5410199" cy="2130104"/>
          </a:xfrm>
          <a:prstGeom prst="rect">
            <a:avLst/>
          </a:prstGeom>
          <a:noFill/>
          <a:ln w="9525">
            <a:noFill/>
            <a:miter lim="800000"/>
            <a:headEnd/>
            <a:tailEnd/>
          </a:ln>
        </p:spPr>
      </p:pic>
      <p:grpSp>
        <p:nvGrpSpPr>
          <p:cNvPr id="11" name="Group 10"/>
          <p:cNvGrpSpPr/>
          <p:nvPr/>
        </p:nvGrpSpPr>
        <p:grpSpPr>
          <a:xfrm>
            <a:off x="0" y="0"/>
            <a:ext cx="9144000" cy="6858000"/>
            <a:chOff x="0" y="0"/>
            <a:chExt cx="9144000" cy="6858000"/>
          </a:xfrm>
        </p:grpSpPr>
        <p:sp>
          <p:nvSpPr>
            <p:cNvPr id="12" name="Rectangle 11"/>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5" name="Rectangle 14"/>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177138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8" end="8"/>
                                            </p:txEl>
                                          </p:spTgt>
                                        </p:tgtEl>
                                        <p:attrNameLst>
                                          <p:attrName>style.visibility</p:attrName>
                                        </p:attrNameLst>
                                      </p:cBhvr>
                                      <p:to>
                                        <p:strVal val="visible"/>
                                      </p:to>
                                    </p:set>
                                    <p:animEffect transition="in" filter="barn(inVertical)">
                                      <p:cBhvr>
                                        <p:cTn id="15" dur="500"/>
                                        <p:tgtEl>
                                          <p:spTgt spid="10">
                                            <p:txEl>
                                              <p:pRg st="8" end="8"/>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2" name="Picture 1"/>
          <p:cNvPicPr>
            <a:picLocks noChangeAspect="1"/>
          </p:cNvPicPr>
          <p:nvPr/>
        </p:nvPicPr>
        <p:blipFill>
          <a:blip r:embed="rId3"/>
          <a:stretch>
            <a:fillRect/>
          </a:stretch>
        </p:blipFill>
        <p:spPr>
          <a:xfrm>
            <a:off x="0" y="913232"/>
            <a:ext cx="9143999" cy="5031536"/>
          </a:xfrm>
          <a:prstGeom prst="rect">
            <a:avLst/>
          </a:prstGeom>
        </p:spPr>
      </p:pic>
    </p:spTree>
    <p:extLst>
      <p:ext uri="{BB962C8B-B14F-4D97-AF65-F5344CB8AC3E}">
        <p14:creationId xmlns:p14="http://schemas.microsoft.com/office/powerpoint/2010/main" val="72745600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5" name="Picture 4"/>
          <p:cNvPicPr>
            <a:picLocks noChangeAspect="1"/>
          </p:cNvPicPr>
          <p:nvPr/>
        </p:nvPicPr>
        <p:blipFill>
          <a:blip r:embed="rId3"/>
          <a:stretch>
            <a:fillRect/>
          </a:stretch>
        </p:blipFill>
        <p:spPr>
          <a:xfrm>
            <a:off x="0" y="465871"/>
            <a:ext cx="9144000" cy="5926258"/>
          </a:xfrm>
          <a:prstGeom prst="rect">
            <a:avLst/>
          </a:prstGeom>
        </p:spPr>
      </p:pic>
    </p:spTree>
    <p:extLst>
      <p:ext uri="{BB962C8B-B14F-4D97-AF65-F5344CB8AC3E}">
        <p14:creationId xmlns:p14="http://schemas.microsoft.com/office/powerpoint/2010/main" val="150564631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5" name="Picture 4"/>
          <p:cNvPicPr>
            <a:picLocks noChangeAspect="1"/>
          </p:cNvPicPr>
          <p:nvPr/>
        </p:nvPicPr>
        <p:blipFill>
          <a:blip r:embed="rId3"/>
          <a:stretch>
            <a:fillRect/>
          </a:stretch>
        </p:blipFill>
        <p:spPr>
          <a:xfrm>
            <a:off x="0" y="545604"/>
            <a:ext cx="9143999" cy="5766792"/>
          </a:xfrm>
          <a:prstGeom prst="rect">
            <a:avLst/>
          </a:prstGeom>
        </p:spPr>
      </p:pic>
    </p:spTree>
    <p:extLst>
      <p:ext uri="{BB962C8B-B14F-4D97-AF65-F5344CB8AC3E}">
        <p14:creationId xmlns:p14="http://schemas.microsoft.com/office/powerpoint/2010/main" val="412364774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2" name="Picture 1"/>
          <p:cNvPicPr>
            <a:picLocks noChangeAspect="1"/>
          </p:cNvPicPr>
          <p:nvPr/>
        </p:nvPicPr>
        <p:blipFill>
          <a:blip r:embed="rId3"/>
          <a:stretch>
            <a:fillRect/>
          </a:stretch>
        </p:blipFill>
        <p:spPr>
          <a:xfrm>
            <a:off x="1" y="396237"/>
            <a:ext cx="9144000" cy="6080763"/>
          </a:xfrm>
          <a:prstGeom prst="rect">
            <a:avLst/>
          </a:prstGeom>
        </p:spPr>
      </p:pic>
    </p:spTree>
    <p:extLst>
      <p:ext uri="{BB962C8B-B14F-4D97-AF65-F5344CB8AC3E}">
        <p14:creationId xmlns:p14="http://schemas.microsoft.com/office/powerpoint/2010/main" val="377205442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2" name="Picture 1"/>
          <p:cNvPicPr>
            <a:picLocks noChangeAspect="1"/>
          </p:cNvPicPr>
          <p:nvPr/>
        </p:nvPicPr>
        <p:blipFill>
          <a:blip r:embed="rId3"/>
          <a:stretch>
            <a:fillRect/>
          </a:stretch>
        </p:blipFill>
        <p:spPr>
          <a:xfrm>
            <a:off x="0" y="535865"/>
            <a:ext cx="9143999" cy="5786270"/>
          </a:xfrm>
          <a:prstGeom prst="rect">
            <a:avLst/>
          </a:prstGeom>
        </p:spPr>
      </p:pic>
    </p:spTree>
    <p:extLst>
      <p:ext uri="{BB962C8B-B14F-4D97-AF65-F5344CB8AC3E}">
        <p14:creationId xmlns:p14="http://schemas.microsoft.com/office/powerpoint/2010/main" val="335412049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
        <p:nvSpPr>
          <p:cNvPr id="6" name="TextBox 5"/>
          <p:cNvSpPr txBox="1"/>
          <p:nvPr/>
        </p:nvSpPr>
        <p:spPr>
          <a:xfrm>
            <a:off x="123581" y="457200"/>
            <a:ext cx="8258419" cy="3600986"/>
          </a:xfrm>
          <a:prstGeom prst="rect">
            <a:avLst/>
          </a:prstGeom>
          <a:noFill/>
        </p:spPr>
        <p:txBody>
          <a:bodyPr wrap="square" rtlCol="0">
            <a:spAutoFit/>
          </a:bodyPr>
          <a:lstStyle/>
          <a:p>
            <a:r>
              <a:rPr lang="en-US" sz="3600" b="1" dirty="0">
                <a:solidFill>
                  <a:srgbClr val="FF9900"/>
                </a:solidFill>
                <a:effectLst>
                  <a:outerShdw blurRad="38100" dist="38100" dir="2700000" algn="tl">
                    <a:srgbClr val="000000">
                      <a:alpha val="43137"/>
                    </a:srgbClr>
                  </a:outerShdw>
                </a:effectLst>
                <a:latin typeface="Calibri" panose="020F0502020204030204" pitchFamily="34" charset="0"/>
              </a:rPr>
              <a:t>Emissions summary</a:t>
            </a:r>
          </a:p>
          <a:p>
            <a:endParaRPr lang="en-US" sz="12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457200" indent="-231775">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latin typeface="Calibri" panose="020F0502020204030204" pitchFamily="34" charset="0"/>
              </a:rPr>
              <a:t>Trade-off analysis is one snapshot in time</a:t>
            </a:r>
          </a:p>
          <a:p>
            <a:pPr marL="457200" indent="-231775">
              <a:buFont typeface="Arial" panose="020B0604020202020204" pitchFamily="34" charset="0"/>
              <a:buChar char="•"/>
            </a:pP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rPr>
              <a:t>Rx </a:t>
            </a:r>
            <a:r>
              <a:rPr lang="en-US" sz="2000" dirty="0">
                <a:solidFill>
                  <a:srgbClr val="FFFF99"/>
                </a:solidFill>
                <a:effectLst>
                  <a:outerShdw blurRad="38100" dist="38100" dir="2700000" algn="tl">
                    <a:srgbClr val="000000">
                      <a:alpha val="43137"/>
                    </a:srgbClr>
                  </a:outerShdw>
                </a:effectLst>
                <a:latin typeface="Calibri" panose="020F0502020204030204" pitchFamily="34" charset="0"/>
              </a:rPr>
              <a:t>burning </a:t>
            </a: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rPr>
              <a:t>esp. </a:t>
            </a:r>
            <a:r>
              <a:rPr lang="en-US" sz="2000" dirty="0">
                <a:solidFill>
                  <a:srgbClr val="FFFF99"/>
                </a:solidFill>
                <a:effectLst>
                  <a:outerShdw blurRad="38100" dist="38100" dir="2700000" algn="tl">
                    <a:srgbClr val="000000">
                      <a:alpha val="43137"/>
                    </a:srgbClr>
                  </a:outerShdw>
                </a:effectLst>
                <a:latin typeface="Calibri" panose="020F0502020204030204" pitchFamily="34" charset="0"/>
              </a:rPr>
              <a:t>reduces PM2.5 </a:t>
            </a: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rPr>
              <a:t>emissions: </a:t>
            </a:r>
            <a:r>
              <a:rPr lang="en-US" sz="2000" dirty="0">
                <a:solidFill>
                  <a:srgbClr val="FFFF99"/>
                </a:solidFill>
                <a:effectLst>
                  <a:outerShdw blurRad="38100" dist="38100" dir="2700000" algn="tl">
                    <a:srgbClr val="000000">
                      <a:alpha val="43137"/>
                    </a:srgbClr>
                  </a:outerShdw>
                </a:effectLst>
                <a:latin typeface="Calibri" panose="020F0502020204030204" pitchFamily="34" charset="0"/>
              </a:rPr>
              <a:t>50-65% &lt; </a:t>
            </a: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rPr>
              <a:t>wildfire, </a:t>
            </a:r>
            <a:r>
              <a:rPr lang="en-US" sz="2000" dirty="0">
                <a:solidFill>
                  <a:srgbClr val="FFFF99"/>
                </a:solidFill>
                <a:effectLst>
                  <a:outerShdw blurRad="38100" dist="38100" dir="2700000" algn="tl">
                    <a:srgbClr val="000000">
                      <a:alpha val="43137"/>
                    </a:srgbClr>
                  </a:outerShdw>
                </a:effectLst>
                <a:latin typeface="Calibri" panose="020F0502020204030204" pitchFamily="34" charset="0"/>
              </a:rPr>
              <a:t>regardless of PVG</a:t>
            </a:r>
          </a:p>
          <a:p>
            <a:pPr marL="457200" indent="-231775">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Dry, Moist, </a:t>
            </a:r>
            <a:r>
              <a:rPr lang="en-US" sz="2000" dirty="0" smtClean="0">
                <a:solidFill>
                  <a:schemeClr val="bg1"/>
                </a:solidFill>
                <a:effectLst>
                  <a:outerShdw blurRad="38100" dist="38100" dir="2700000" algn="tl">
                    <a:srgbClr val="000000">
                      <a:alpha val="43137"/>
                    </a:srgbClr>
                  </a:outerShdw>
                </a:effectLst>
                <a:latin typeface="Calibri" panose="020F0502020204030204" pitchFamily="34" charset="0"/>
              </a:rPr>
              <a:t>&amp; Cold </a:t>
            </a: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Forest PVGs benefit about </a:t>
            </a:r>
            <a:r>
              <a:rPr lang="en-US" sz="2000" dirty="0" smtClean="0">
                <a:solidFill>
                  <a:schemeClr val="bg1"/>
                </a:solidFill>
                <a:effectLst>
                  <a:outerShdw blurRad="38100" dist="38100" dir="2700000" algn="tl">
                    <a:srgbClr val="000000">
                      <a:alpha val="43137"/>
                    </a:srgbClr>
                  </a:outerShdw>
                </a:effectLst>
                <a:latin typeface="Calibri" panose="020F0502020204030204" pitchFamily="34" charset="0"/>
              </a:rPr>
              <a:t>equally in the proportion reduced</a:t>
            </a:r>
          </a:p>
          <a:p>
            <a:pPr marL="457200" indent="-231775">
              <a:buFont typeface="Arial" panose="020B0604020202020204" pitchFamily="34" charset="0"/>
              <a:buChar char="•"/>
            </a:pP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rPr>
              <a:t>Greatest smoke savings is in dry PP &amp; MC forests, </a:t>
            </a: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sym typeface="Wingdings" panose="05000000000000000000" pitchFamily="2" charset="2"/>
              </a:rPr>
              <a:t>where most WUI is</a:t>
            </a:r>
            <a:endParaRPr lang="en-US" sz="2000" dirty="0">
              <a:solidFill>
                <a:srgbClr val="FFFF99"/>
              </a:solidFill>
              <a:effectLst>
                <a:outerShdw blurRad="38100" dist="38100" dir="2700000" algn="tl">
                  <a:srgbClr val="000000">
                    <a:alpha val="43137"/>
                  </a:srgbClr>
                </a:outerShdw>
              </a:effectLst>
              <a:latin typeface="Calibri" panose="020F0502020204030204" pitchFamily="34" charset="0"/>
            </a:endParaRPr>
          </a:p>
          <a:p>
            <a:pPr marL="457200" indent="-231775">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Rx burning consumes fine fuels, not the coarse fuels</a:t>
            </a:r>
          </a:p>
          <a:p>
            <a:pPr marL="457200" indent="-231775">
              <a:buFont typeface="Arial" panose="020B0604020202020204" pitchFamily="34" charset="0"/>
              <a:buChar char="•"/>
            </a:pPr>
            <a:r>
              <a:rPr lang="en-US" sz="2000" dirty="0">
                <a:solidFill>
                  <a:srgbClr val="FFFF99"/>
                </a:solidFill>
                <a:effectLst>
                  <a:outerShdw blurRad="38100" dist="38100" dir="2700000" algn="tl">
                    <a:srgbClr val="000000">
                      <a:alpha val="43137"/>
                    </a:srgbClr>
                  </a:outerShdw>
                </a:effectLst>
                <a:latin typeface="Calibri" panose="020F0502020204030204" pitchFamily="34" charset="0"/>
              </a:rPr>
              <a:t>Wild vs Rx difference in PM2.5 is in </a:t>
            </a: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rPr>
              <a:t>smoldering </a:t>
            </a:r>
            <a:r>
              <a:rPr lang="en-US" sz="2000" dirty="0">
                <a:solidFill>
                  <a:srgbClr val="FFFF99"/>
                </a:solidFill>
                <a:effectLst>
                  <a:outerShdw blurRad="38100" dist="38100" dir="2700000" algn="tl">
                    <a:srgbClr val="000000">
                      <a:alpha val="43137"/>
                    </a:srgbClr>
                  </a:outerShdw>
                </a:effectLst>
                <a:latin typeface="Calibri" panose="020F0502020204030204" pitchFamily="34" charset="0"/>
              </a:rPr>
              <a:t>combustion </a:t>
            </a:r>
            <a:r>
              <a:rPr lang="en-US" sz="2000" dirty="0" smtClean="0">
                <a:solidFill>
                  <a:srgbClr val="FFFF99"/>
                </a:solidFill>
                <a:effectLst>
                  <a:outerShdw blurRad="38100" dist="38100" dir="2700000" algn="tl">
                    <a:srgbClr val="000000">
                      <a:alpha val="43137"/>
                    </a:srgbClr>
                  </a:outerShdw>
                </a:effectLst>
                <a:latin typeface="Calibri" panose="020F0502020204030204" pitchFamily="34" charset="0"/>
              </a:rPr>
              <a:t>avoided, duff, litter, and large logs  </a:t>
            </a:r>
          </a:p>
        </p:txBody>
      </p:sp>
    </p:spTree>
    <p:extLst>
      <p:ext uri="{BB962C8B-B14F-4D97-AF65-F5344CB8AC3E}">
        <p14:creationId xmlns:p14="http://schemas.microsoft.com/office/powerpoint/2010/main" val="3906982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arn(inVertic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arn(inVertic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arn(inVertical)">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arn(inVertical)">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3675" y="93054"/>
            <a:ext cx="8600325" cy="2492990"/>
          </a:xfrm>
          <a:prstGeom prst="rect">
            <a:avLst/>
          </a:prstGeom>
        </p:spPr>
        <p:txBody>
          <a:bodyPr wrap="square">
            <a:spAutoFit/>
          </a:bodyPr>
          <a:lstStyle/>
          <a:p>
            <a:r>
              <a:rPr lang="en-US" sz="4400" dirty="0" smtClean="0">
                <a:solidFill>
                  <a:prstClr val="white"/>
                </a:solidFill>
              </a:rPr>
              <a:t> </a:t>
            </a:r>
          </a:p>
          <a:p>
            <a:endParaRPr lang="en-US" sz="2800" dirty="0" smtClean="0">
              <a:solidFill>
                <a:prstClr val="white"/>
              </a:solidFill>
            </a:endParaRPr>
          </a:p>
          <a:p>
            <a:endParaRPr lang="en-US" sz="2800" dirty="0" smtClean="0">
              <a:solidFill>
                <a:prstClr val="white"/>
              </a:solidFill>
            </a:endParaRPr>
          </a:p>
          <a:p>
            <a:pPr marL="514350" indent="-514350">
              <a:buFontTx/>
              <a:buAutoNum type="arabicParenR"/>
            </a:pPr>
            <a:endParaRPr lang="en-US" sz="2800" dirty="0" smtClean="0">
              <a:solidFill>
                <a:prstClr val="white"/>
              </a:solidFill>
            </a:endParaRPr>
          </a:p>
          <a:p>
            <a:pPr marL="514350" indent="-514350">
              <a:buFontTx/>
              <a:buAutoNum type="arabicParenR"/>
            </a:pPr>
            <a:endParaRPr lang="en-US" sz="2800" dirty="0" smtClean="0">
              <a:solidFill>
                <a:prstClr val="white"/>
              </a:solidFill>
            </a:endParaRPr>
          </a:p>
        </p:txBody>
      </p:sp>
      <p:sp>
        <p:nvSpPr>
          <p:cNvPr id="2" name="TextBox 1"/>
          <p:cNvSpPr txBox="1"/>
          <p:nvPr/>
        </p:nvSpPr>
        <p:spPr>
          <a:xfrm>
            <a:off x="152400" y="502216"/>
            <a:ext cx="2756717" cy="646331"/>
          </a:xfrm>
          <a:prstGeom prst="rect">
            <a:avLst/>
          </a:prstGeom>
          <a:noFill/>
        </p:spPr>
        <p:txBody>
          <a:bodyPr wrap="none" rtlCol="0">
            <a:spAutoFit/>
          </a:bodyPr>
          <a:lstStyle/>
          <a:p>
            <a:r>
              <a:rPr lang="en-US" sz="3600" b="1" dirty="0" smtClean="0">
                <a:solidFill>
                  <a:srgbClr val="FF9900"/>
                </a:solidFill>
                <a:effectLst>
                  <a:outerShdw blurRad="38100" dist="38100" dir="2700000" algn="tl">
                    <a:srgbClr val="000000">
                      <a:alpha val="43137"/>
                    </a:srgbClr>
                  </a:outerShdw>
                </a:effectLst>
              </a:rPr>
              <a:t>Uncertainties</a:t>
            </a:r>
            <a:endParaRPr lang="en-US" sz="3600" b="1" dirty="0">
              <a:solidFill>
                <a:srgbClr val="FF9900"/>
              </a:solidFill>
              <a:effectLst>
                <a:outerShdw blurRad="38100" dist="38100" dir="2700000" algn="tl">
                  <a:srgbClr val="000000">
                    <a:alpha val="43137"/>
                  </a:srgbClr>
                </a:outerShdw>
              </a:effectLst>
            </a:endParaRPr>
          </a:p>
        </p:txBody>
      </p:sp>
      <p:sp>
        <p:nvSpPr>
          <p:cNvPr id="5" name="Rectangle 4"/>
          <p:cNvSpPr/>
          <p:nvPr/>
        </p:nvSpPr>
        <p:spPr>
          <a:xfrm>
            <a:off x="304800" y="1148547"/>
            <a:ext cx="8382000" cy="3170099"/>
          </a:xfrm>
          <a:prstGeom prst="rect">
            <a:avLst/>
          </a:prstGeom>
        </p:spPr>
        <p:txBody>
          <a:bodyPr wrap="square">
            <a:spAutoFit/>
          </a:bodyPr>
          <a:lstStyle/>
          <a:p>
            <a:pPr marL="228600" indent="-176213">
              <a:buFont typeface="Arial" charset="0"/>
              <a:buChar char="•"/>
            </a:pPr>
            <a:r>
              <a:rPr lang="en-US" sz="2000" dirty="0" smtClean="0">
                <a:solidFill>
                  <a:schemeClr val="bg1"/>
                </a:solidFill>
              </a:rPr>
              <a:t>When &amp; where wildfires occur: will treated areas experience wildfires?</a:t>
            </a:r>
          </a:p>
          <a:p>
            <a:pPr marL="228600" indent="-176213">
              <a:buFont typeface="Arial" panose="020B0604020202020204" pitchFamily="34" charset="0"/>
              <a:buChar char="•"/>
            </a:pPr>
            <a:r>
              <a:rPr lang="en-US" sz="2000" dirty="0" smtClean="0">
                <a:solidFill>
                  <a:srgbClr val="FFFF99"/>
                </a:solidFill>
              </a:rPr>
              <a:t>How much Rx &amp; managed wildfire burning is realistic, possible?</a:t>
            </a:r>
          </a:p>
          <a:p>
            <a:pPr marL="228600" indent="-176213">
              <a:buFont typeface="Arial" panose="020B0604020202020204" pitchFamily="34" charset="0"/>
              <a:buChar char="•"/>
            </a:pPr>
            <a:r>
              <a:rPr lang="en-US" sz="2000" dirty="0" smtClean="0">
                <a:solidFill>
                  <a:schemeClr val="bg1"/>
                </a:solidFill>
              </a:rPr>
              <a:t>How much is needed to create a significant shift in landscape-level fire behavior?</a:t>
            </a:r>
          </a:p>
          <a:p>
            <a:pPr marL="228600" indent="-176213">
              <a:buFont typeface="Arial" panose="020B0604020202020204" pitchFamily="34" charset="0"/>
              <a:buChar char="•"/>
            </a:pPr>
            <a:r>
              <a:rPr lang="en-US" sz="2000" dirty="0" smtClean="0">
                <a:solidFill>
                  <a:srgbClr val="FFFF99"/>
                </a:solidFill>
              </a:rPr>
              <a:t>Long-term emission tradeoff analyses are lacking, needed. Initial estimates are 18-25% long-term reduction with CO</a:t>
            </a:r>
            <a:r>
              <a:rPr lang="en-US" sz="2000" baseline="-25000" dirty="0" smtClean="0">
                <a:solidFill>
                  <a:srgbClr val="FFFF99"/>
                </a:solidFill>
              </a:rPr>
              <a:t>2, </a:t>
            </a:r>
            <a:r>
              <a:rPr lang="en-US" sz="2000" dirty="0" smtClean="0">
                <a:solidFill>
                  <a:srgbClr val="FFFF99"/>
                </a:solidFill>
              </a:rPr>
              <a:t>correlate pretty well with emissions, in some forest types ≥ 50%</a:t>
            </a:r>
            <a:endParaRPr lang="en-US" sz="2000" dirty="0">
              <a:solidFill>
                <a:srgbClr val="FFFF99"/>
              </a:solidFill>
            </a:endParaRPr>
          </a:p>
          <a:p>
            <a:pPr marL="228600" indent="-176213">
              <a:buFont typeface="Arial" panose="020B0604020202020204" pitchFamily="34" charset="0"/>
              <a:buChar char="•"/>
            </a:pPr>
            <a:r>
              <a:rPr lang="en-US" sz="2000" dirty="0" smtClean="0">
                <a:solidFill>
                  <a:schemeClr val="bg1"/>
                </a:solidFill>
              </a:rPr>
              <a:t>Life cycle analysis lacking: what are PM2.5 emissions after biomass utilization?</a:t>
            </a:r>
          </a:p>
          <a:p>
            <a:pPr marL="228600" indent="-176213">
              <a:buFont typeface="Arial" panose="020B0604020202020204" pitchFamily="34" charset="0"/>
              <a:buChar char="•"/>
            </a:pPr>
            <a:r>
              <a:rPr lang="en-US" sz="2000" dirty="0" smtClean="0">
                <a:solidFill>
                  <a:srgbClr val="FFFF99"/>
                </a:solidFill>
              </a:rPr>
              <a:t>What are total smoke impacts vs. emissions impacts?</a:t>
            </a:r>
          </a:p>
        </p:txBody>
      </p:sp>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1F497D">
                      <a:lumMod val="40000"/>
                      <a:lumOff val="60000"/>
                    </a:srgbClr>
                  </a:solidFill>
                  <a:effectLst/>
                  <a:uLnTx/>
                  <a:uFillTx/>
                  <a:latin typeface="Arial"/>
                  <a:ea typeface="+mn-ea"/>
                  <a:cs typeface="+mn-cs"/>
                </a:rPr>
                <a:t>February 28 – March 1, 2017, Wenatchee, WA</a:t>
              </a:r>
            </a:p>
          </p:txBody>
        </p:sp>
        <p:sp>
          <p:nvSpPr>
            <p:cNvPr id="8" name="Rectangle 7"/>
            <p:cNvSpPr/>
            <p:nvPr/>
          </p:nvSpPr>
          <p:spPr>
            <a:xfrm>
              <a:off x="0" y="0"/>
              <a:ext cx="9144000" cy="381000"/>
            </a:xfrm>
            <a:prstGeom prst="rect">
              <a:avLst/>
            </a:prstGeom>
            <a:solidFill>
              <a:srgbClr val="C00000"/>
            </a:solidFill>
            <a:ln w="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FFA7A7"/>
                  </a:solidFill>
                  <a:effectLst/>
                  <a:uLnTx/>
                  <a:uFillTx/>
                  <a:latin typeface="Arial"/>
                  <a:ea typeface="Times New Roman" panose="02020603050405020304" pitchFamily="18" charset="0"/>
                  <a:cs typeface="Times New Roman" panose="02020603050405020304" pitchFamily="18" charset="0"/>
                </a:rPr>
                <a:t>Smoke </a:t>
              </a:r>
              <a:r>
                <a:rPr kumimoji="0" lang="en-US" sz="2400" b="0" i="0" u="none" strike="noStrike" kern="0" cap="none" spc="0" normalizeH="0" baseline="0" noProof="0" dirty="0" err="1" smtClean="0">
                  <a:ln>
                    <a:noFill/>
                  </a:ln>
                  <a:solidFill>
                    <a:srgbClr val="FFA7A7"/>
                  </a:solidFill>
                  <a:effectLst/>
                  <a:uLnTx/>
                  <a:uFillTx/>
                  <a:latin typeface="Arial"/>
                  <a:ea typeface="Times New Roman" panose="02020603050405020304" pitchFamily="18" charset="0"/>
                  <a:cs typeface="Times New Roman" panose="02020603050405020304" pitchFamily="18" charset="0"/>
                </a:rPr>
                <a:t>Mgmt</a:t>
              </a:r>
              <a:r>
                <a:rPr kumimoji="0" lang="en-US" sz="2400" b="0" i="0" u="none" strike="noStrike" kern="0" cap="none" spc="0" normalizeH="0" baseline="0" noProof="0" dirty="0" smtClean="0">
                  <a:ln>
                    <a:noFill/>
                  </a:ln>
                  <a:solidFill>
                    <a:srgbClr val="FFA7A7"/>
                  </a:solidFill>
                  <a:effectLst/>
                  <a:uLnTx/>
                  <a:uFillTx/>
                  <a:latin typeface="Arial"/>
                  <a:ea typeface="Times New Roman" panose="02020603050405020304" pitchFamily="18" charset="0"/>
                  <a:cs typeface="Times New Roman" panose="02020603050405020304" pitchFamily="18" charset="0"/>
                </a:rPr>
                <a:t> &amp; Rx Burning in WA: Foundations for the Future</a:t>
              </a:r>
              <a:endParaRPr kumimoji="0" lang="en-US" sz="2200" b="0" i="0" u="none" strike="noStrike" kern="0" cap="none" spc="0" normalizeH="0" baseline="0" noProof="0" dirty="0" smtClean="0">
                <a:ln>
                  <a:noFill/>
                </a:ln>
                <a:solidFill>
                  <a:srgbClr val="FFA7A7"/>
                </a:solidFill>
                <a:effectLst/>
                <a:uLnTx/>
                <a:uFillTx/>
                <a:latin typeface="Arial"/>
                <a:ea typeface="+mn-ea"/>
                <a:cs typeface="+mn-cs"/>
              </a:endParaRPr>
            </a:p>
          </p:txBody>
        </p:sp>
      </p:grpSp>
    </p:spTree>
    <p:extLst>
      <p:ext uri="{BB962C8B-B14F-4D97-AF65-F5344CB8AC3E}">
        <p14:creationId xmlns:p14="http://schemas.microsoft.com/office/powerpoint/2010/main" val="330795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pic>
        <p:nvPicPr>
          <p:cNvPr id="7" name="Picture 6" descr="Smoke comparison.jpg"/>
          <p:cNvPicPr>
            <a:picLocks noChangeAspect="1"/>
          </p:cNvPicPr>
          <p:nvPr/>
        </p:nvPicPr>
        <p:blipFill>
          <a:blip r:embed="rId3" cstate="print"/>
          <a:stretch>
            <a:fillRect/>
          </a:stretch>
        </p:blipFill>
        <p:spPr>
          <a:xfrm>
            <a:off x="645872" y="518536"/>
            <a:ext cx="7852255" cy="5889192"/>
          </a:xfrm>
          <a:prstGeom prst="rect">
            <a:avLst/>
          </a:prstGeom>
          <a:ln>
            <a:solidFill>
              <a:schemeClr val="bg1"/>
            </a:solidFill>
          </a:ln>
        </p:spPr>
      </p:pic>
      <p:sp>
        <p:nvSpPr>
          <p:cNvPr id="8" name="TextBox 7"/>
          <p:cNvSpPr txBox="1"/>
          <p:nvPr/>
        </p:nvSpPr>
        <p:spPr>
          <a:xfrm>
            <a:off x="645872" y="533400"/>
            <a:ext cx="7852255" cy="5909310"/>
          </a:xfrm>
          <a:prstGeom prst="rect">
            <a:avLst/>
          </a:prstGeom>
          <a:solidFill>
            <a:schemeClr val="tx1">
              <a:alpha val="32000"/>
            </a:schemeClr>
          </a:solidFill>
        </p:spPr>
        <p:txBody>
          <a:bodyPr wrap="square" rtlCol="0">
            <a:spAutoFit/>
          </a:bodyPr>
          <a:lstStyle/>
          <a:p>
            <a:r>
              <a:rPr lang="en-US" sz="3600" b="1" dirty="0" smtClean="0">
                <a:solidFill>
                  <a:srgbClr val="FF9900"/>
                </a:solidFill>
                <a:effectLst>
                  <a:outerShdw blurRad="38100" dist="38100" dir="2700000" algn="tl">
                    <a:srgbClr val="000000">
                      <a:alpha val="43137"/>
                    </a:srgbClr>
                  </a:outerShdw>
                </a:effectLst>
                <a:latin typeface="Calibri" panose="020F0502020204030204" pitchFamily="34" charset="0"/>
              </a:rPr>
              <a:t>Conclusions</a:t>
            </a:r>
            <a:endParaRPr lang="en-US" sz="3600" b="1" dirty="0">
              <a:solidFill>
                <a:srgbClr val="FF9900"/>
              </a:solidFill>
              <a:effectLst>
                <a:outerShdw blurRad="38100" dist="38100" dir="2700000" algn="tl">
                  <a:srgbClr val="000000">
                    <a:alpha val="43137"/>
                  </a:srgbClr>
                </a:outerShdw>
              </a:effectLst>
              <a:latin typeface="Calibri" panose="020F0502020204030204" pitchFamily="34" charset="0"/>
            </a:endParaRPr>
          </a:p>
          <a:p>
            <a:endParaRPr lang="en-US" sz="12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457200" lvl="0" indent="-231775">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Calibri" panose="020F0502020204030204" pitchFamily="34" charset="0"/>
              </a:rPr>
              <a:t>Rx fires (incl. managed wildfires) effectively mitigate </a:t>
            </a:r>
            <a:r>
              <a:rPr lang="en-US" sz="2000" b="1" dirty="0">
                <a:solidFill>
                  <a:srgbClr val="FFFF99"/>
                </a:solidFill>
                <a:effectLst>
                  <a:outerShdw blurRad="38100" dist="38100" dir="2700000" algn="tl">
                    <a:srgbClr val="000000">
                      <a:alpha val="43137"/>
                    </a:srgbClr>
                  </a:outerShdw>
                </a:effectLst>
                <a:latin typeface="Calibri" panose="020F0502020204030204" pitchFamily="34" charset="0"/>
              </a:rPr>
              <a:t>wildfire effects</a:t>
            </a: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Reduce flame length &amp; fireline intensity</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Reduce crownfire initiation &amp; spread potential </a:t>
            </a: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Create needed variability in fire sizes</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Create defensible spaces &amp; anchor </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rPr>
              <a:t>points for firefighters</a:t>
            </a:r>
          </a:p>
          <a:p>
            <a:pPr marL="914400" lvl="1" indent="-342900">
              <a:buFont typeface="Wingdings" panose="05000000000000000000" pitchFamily="2" charset="2"/>
              <a:buChar char="ü"/>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rPr>
              <a:t>Reduce </a:t>
            </a: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wildfire </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rPr>
              <a:t>smoke</a:t>
            </a:r>
          </a:p>
          <a:p>
            <a:pPr marL="519113" indent="-342900">
              <a:buFont typeface="Wingdings" panose="05000000000000000000" pitchFamily="2" charset="2"/>
              <a:buChar char="ü"/>
            </a:pP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457200" indent="-231775">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Calibri" panose="020F0502020204030204" pitchFamily="34" charset="0"/>
              </a:rPr>
              <a:t>Prescribed </a:t>
            </a:r>
            <a:r>
              <a:rPr lang="en-US" sz="2000" b="1" dirty="0">
                <a:solidFill>
                  <a:srgbClr val="FFFF99"/>
                </a:solidFill>
                <a:effectLst>
                  <a:outerShdw blurRad="38100" dist="38100" dir="2700000" algn="tl">
                    <a:srgbClr val="000000">
                      <a:alpha val="43137"/>
                    </a:srgbClr>
                  </a:outerShdw>
                </a:effectLst>
                <a:latin typeface="Calibri" panose="020F0502020204030204" pitchFamily="34" charset="0"/>
              </a:rPr>
              <a:t>burning programs </a:t>
            </a:r>
            <a:r>
              <a:rPr lang="en-US" sz="2000" b="1" dirty="0" smtClean="0">
                <a:solidFill>
                  <a:srgbClr val="FFFF99"/>
                </a:solidFill>
                <a:effectLst>
                  <a:outerShdw blurRad="38100" dist="38100" dir="2700000" algn="tl">
                    <a:srgbClr val="000000">
                      <a:alpha val="43137"/>
                    </a:srgbClr>
                  </a:outerShdw>
                </a:effectLst>
                <a:latin typeface="Calibri" panose="020F0502020204030204" pitchFamily="34" charset="0"/>
              </a:rPr>
              <a:t>enhance </a:t>
            </a:r>
            <a:r>
              <a:rPr lang="en-US" sz="2000" b="1" dirty="0">
                <a:solidFill>
                  <a:srgbClr val="FFFF99"/>
                </a:solidFill>
                <a:effectLst>
                  <a:outerShdw blurRad="38100" dist="38100" dir="2700000" algn="tl">
                    <a:srgbClr val="000000">
                      <a:alpha val="43137"/>
                    </a:srgbClr>
                  </a:outerShdw>
                </a:effectLst>
                <a:latin typeface="Calibri" panose="020F0502020204030204" pitchFamily="34" charset="0"/>
              </a:rPr>
              <a:t>ecosystem resiliency</a:t>
            </a: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Reduce density + canopy layers, restore </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rPr>
              <a:t>fire tolerant </a:t>
            </a:r>
            <a:r>
              <a:rPr lang="en-US" sz="2000" b="1" dirty="0" err="1" smtClean="0">
                <a:solidFill>
                  <a:schemeClr val="bg1"/>
                </a:solidFill>
                <a:effectLst>
                  <a:outerShdw blurRad="38100" dist="38100" dir="2700000" algn="tl">
                    <a:srgbClr val="000000">
                      <a:alpha val="43137"/>
                    </a:srgbClr>
                  </a:outerShdw>
                </a:effectLst>
                <a:latin typeface="Calibri" panose="020F0502020204030204" pitchFamily="34" charset="0"/>
              </a:rPr>
              <a:t>spp</a:t>
            </a:r>
            <a:endPar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Improve resilience </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rPr>
              <a:t>to climate </a:t>
            </a: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change</a:t>
            </a: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Reduce susceptibility to large insect outbreaks</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914400" lvl="1" indent="-342900">
              <a:buFont typeface="Wingdings" panose="05000000000000000000" pitchFamily="2" charset="2"/>
              <a:buChar char="ü"/>
            </a:pPr>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rPr>
              <a:t>Restore habitats for a wider variety of  plant &amp; animal species</a:t>
            </a:r>
          </a:p>
          <a:p>
            <a:pPr marL="914400" lvl="1" indent="-342900">
              <a:buFont typeface="Wingdings" panose="05000000000000000000" pitchFamily="2" charset="2"/>
              <a:buChar char="ü"/>
            </a:pPr>
            <a:endPar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457200" indent="-231775">
              <a:buFont typeface="Arial" panose="020B0604020202020204" pitchFamily="34" charset="0"/>
              <a:buChar char="•"/>
            </a:pPr>
            <a:r>
              <a:rPr lang="en-US" sz="2000" b="1" dirty="0" smtClean="0">
                <a:solidFill>
                  <a:srgbClr val="FFFF99"/>
                </a:solidFill>
                <a:effectLst>
                  <a:outerShdw blurRad="38100" dist="38100" dir="2700000" algn="tl">
                    <a:srgbClr val="000000">
                      <a:alpha val="43137"/>
                    </a:srgbClr>
                  </a:outerShdw>
                </a:effectLst>
                <a:latin typeface="Calibri" panose="020F0502020204030204" pitchFamily="34" charset="0"/>
              </a:rPr>
              <a:t>Reducing smoke impacts to communities is a shared goal</a:t>
            </a:r>
          </a:p>
          <a:p>
            <a:pPr marL="457200" indent="-231775">
              <a:buFont typeface="Arial" panose="020B0604020202020204" pitchFamily="34" charset="0"/>
              <a:buChar char="•"/>
            </a:pPr>
            <a:endParaRPr lang="en-US" sz="2000" b="1" dirty="0" smtClean="0">
              <a:solidFill>
                <a:srgbClr val="FFFF99"/>
              </a:solidFill>
              <a:effectLst>
                <a:outerShdw blurRad="38100" dist="38100" dir="2700000" algn="tl">
                  <a:srgbClr val="000000">
                    <a:alpha val="43137"/>
                  </a:srgbClr>
                </a:outerShdw>
              </a:effectLst>
              <a:latin typeface="Calibri" panose="020F0502020204030204" pitchFamily="34" charset="0"/>
            </a:endParaRPr>
          </a:p>
          <a:p>
            <a:pPr marL="457200" indent="-231775">
              <a:buFont typeface="Arial" panose="020B0604020202020204" pitchFamily="34" charset="0"/>
              <a:buChar char="•"/>
            </a:pPr>
            <a:endParaRPr lang="en-US" sz="2000" dirty="0" smtClean="0">
              <a:solidFill>
                <a:srgbClr val="FFFF99"/>
              </a:solidFill>
              <a:latin typeface="Calibri" panose="020F0502020204030204" pitchFamily="34" charset="0"/>
            </a:endParaRPr>
          </a:p>
          <a:p>
            <a:pPr marL="457200" indent="-231775">
              <a:buFont typeface="Arial" panose="020B0604020202020204" pitchFamily="34" charset="0"/>
              <a:buChar char="•"/>
            </a:pPr>
            <a:endParaRPr lang="en-US" sz="1000" dirty="0" smtClean="0">
              <a:solidFill>
                <a:srgbClr val="FFFF99"/>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03912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arn(inVertical)">
                                      <p:cBhvr>
                                        <p:cTn id="10" dur="500"/>
                                        <p:tgtEl>
                                          <p:spTgt spid="8">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arn(inVertical)">
                                      <p:cBhvr>
                                        <p:cTn id="13" dur="500"/>
                                        <p:tgtEl>
                                          <p:spTgt spid="8">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arn(inVertical)">
                                      <p:cBhvr>
                                        <p:cTn id="16" dur="500"/>
                                        <p:tgtEl>
                                          <p:spTgt spid="8">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arn(inVertical)">
                                      <p:cBhvr>
                                        <p:cTn id="19" dur="500"/>
                                        <p:tgtEl>
                                          <p:spTgt spid="8">
                                            <p:txEl>
                                              <p:pRg st="6" end="6"/>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barn(inVertical)">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arn(inVertical)">
                                      <p:cBhvr>
                                        <p:cTn id="27" dur="500"/>
                                        <p:tgtEl>
                                          <p:spTgt spid="8">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barn(inVertical)">
                                      <p:cBhvr>
                                        <p:cTn id="30" dur="500"/>
                                        <p:tgtEl>
                                          <p:spTgt spid="8">
                                            <p:txEl>
                                              <p:pRg st="10" end="1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barn(inVertical)">
                                      <p:cBhvr>
                                        <p:cTn id="33" dur="500"/>
                                        <p:tgtEl>
                                          <p:spTgt spid="8">
                                            <p:txEl>
                                              <p:pRg st="11" end="1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xEl>
                                              <p:pRg st="12" end="12"/>
                                            </p:txEl>
                                          </p:spTgt>
                                        </p:tgtEl>
                                        <p:attrNameLst>
                                          <p:attrName>style.visibility</p:attrName>
                                        </p:attrNameLst>
                                      </p:cBhvr>
                                      <p:to>
                                        <p:strVal val="visible"/>
                                      </p:to>
                                    </p:set>
                                    <p:animEffect transition="in" filter="barn(inVertical)">
                                      <p:cBhvr>
                                        <p:cTn id="36" dur="500"/>
                                        <p:tgtEl>
                                          <p:spTgt spid="8">
                                            <p:txEl>
                                              <p:pRg st="12" end="12"/>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8">
                                            <p:txEl>
                                              <p:pRg st="13" end="13"/>
                                            </p:txEl>
                                          </p:spTgt>
                                        </p:tgtEl>
                                        <p:attrNameLst>
                                          <p:attrName>style.visibility</p:attrName>
                                        </p:attrNameLst>
                                      </p:cBhvr>
                                      <p:to>
                                        <p:strVal val="visible"/>
                                      </p:to>
                                    </p:set>
                                    <p:animEffect transition="in" filter="barn(inVertical)">
                                      <p:cBhvr>
                                        <p:cTn id="39" dur="500"/>
                                        <p:tgtEl>
                                          <p:spTgt spid="8">
                                            <p:txEl>
                                              <p:pRg st="13" end="1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xEl>
                                              <p:pRg st="15" end="15"/>
                                            </p:txEl>
                                          </p:spTgt>
                                        </p:tgtEl>
                                        <p:attrNameLst>
                                          <p:attrName>style.visibility</p:attrName>
                                        </p:attrNameLst>
                                      </p:cBhvr>
                                      <p:to>
                                        <p:strVal val="visible"/>
                                      </p:to>
                                    </p:set>
                                    <p:animEffect transition="in" filter="barn(inVertical)">
                                      <p:cBhvr>
                                        <p:cTn id="44" dur="5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1" y="457200"/>
            <a:ext cx="8382000" cy="5416868"/>
          </a:xfrm>
          <a:prstGeom prst="rect">
            <a:avLst/>
          </a:prstGeom>
        </p:spPr>
        <p:txBody>
          <a:bodyPr wrap="square">
            <a:spAutoFit/>
          </a:bodyPr>
          <a:lstStyle/>
          <a:p>
            <a:r>
              <a:rPr lang="en-US" sz="3600" b="1" dirty="0" smtClean="0">
                <a:solidFill>
                  <a:srgbClr val="FF9900"/>
                </a:solidFill>
                <a:effectLst>
                  <a:outerShdw blurRad="38100" dist="38100" dir="2700000" algn="tl">
                    <a:srgbClr val="000000">
                      <a:alpha val="43137"/>
                    </a:srgbClr>
                  </a:outerShdw>
                </a:effectLst>
              </a:rPr>
              <a:t>Regulations and Tradeoffs</a:t>
            </a:r>
            <a:endParaRPr lang="en-US" sz="3600" b="1" dirty="0">
              <a:solidFill>
                <a:srgbClr val="FF9900"/>
              </a:solidFill>
              <a:effectLst>
                <a:outerShdw blurRad="38100" dist="38100" dir="2700000" algn="tl">
                  <a:srgbClr val="000000">
                    <a:alpha val="43137"/>
                  </a:srgbClr>
                </a:outerShdw>
              </a:effectLst>
            </a:endParaRPr>
          </a:p>
          <a:p>
            <a:pPr marL="571500" indent="-571500">
              <a:buFont typeface="Arial" charset="0"/>
              <a:buChar char="•"/>
            </a:pPr>
            <a:endParaRPr lang="en-US" sz="2000" dirty="0" smtClean="0">
              <a:solidFill>
                <a:schemeClr val="bg1"/>
              </a:solidFill>
            </a:endParaRPr>
          </a:p>
          <a:p>
            <a:pPr marL="457200" indent="-228600">
              <a:buFont typeface="Arial" charset="0"/>
              <a:buChar char="•"/>
            </a:pPr>
            <a:r>
              <a:rPr lang="en-US" sz="2000" dirty="0" smtClean="0">
                <a:solidFill>
                  <a:schemeClr val="bg1"/>
                </a:solidFill>
              </a:rPr>
              <a:t>Air quality is but one barrier to Rx burning programs (Quinn-Davidson 2012), also cost, staffing, ongoing maintenance + commitment, others…</a:t>
            </a:r>
          </a:p>
          <a:p>
            <a:pPr marL="457200" indent="-228600">
              <a:buFont typeface="Arial" charset="0"/>
              <a:buChar char="•"/>
            </a:pPr>
            <a:endParaRPr lang="en-US" sz="2000" dirty="0" smtClean="0">
              <a:solidFill>
                <a:schemeClr val="bg1"/>
              </a:solidFill>
            </a:endParaRPr>
          </a:p>
          <a:p>
            <a:pPr marL="457200" indent="-228600">
              <a:buFont typeface="Arial" panose="020B0604020202020204" pitchFamily="34" charset="0"/>
              <a:buChar char="•"/>
            </a:pPr>
            <a:r>
              <a:rPr lang="en-US" sz="2000" dirty="0" smtClean="0">
                <a:solidFill>
                  <a:srgbClr val="FFFF99"/>
                </a:solidFill>
              </a:rPr>
              <a:t>Rx burning, including managed wildfires, is our most effective option at mitigating future wildfire smoke</a:t>
            </a:r>
          </a:p>
          <a:p>
            <a:pPr marL="457200" indent="-228600">
              <a:buFont typeface="Arial" panose="020B0604020202020204" pitchFamily="34" charset="0"/>
              <a:buChar char="•"/>
            </a:pPr>
            <a:endParaRPr lang="en-US" sz="2000" dirty="0" smtClean="0">
              <a:solidFill>
                <a:srgbClr val="FFFF99"/>
              </a:solidFill>
            </a:endParaRPr>
          </a:p>
          <a:p>
            <a:pPr marL="457200" indent="-228600">
              <a:buFont typeface="Arial" charset="0"/>
              <a:buChar char="•"/>
            </a:pPr>
            <a:r>
              <a:rPr lang="en-US" sz="2000" dirty="0" smtClean="0">
                <a:solidFill>
                  <a:schemeClr val="bg1"/>
                </a:solidFill>
              </a:rPr>
              <a:t>Large potential benefits of a smoke-is-smoke policy </a:t>
            </a:r>
            <a:r>
              <a:rPr lang="en-US" sz="2000" b="1" dirty="0" smtClean="0">
                <a:solidFill>
                  <a:schemeClr val="tx2">
                    <a:lumMod val="40000"/>
                    <a:lumOff val="60000"/>
                  </a:schemeClr>
                </a:solidFill>
                <a:effectLst>
                  <a:outerShdw blurRad="38100" dist="38100" dir="2700000" algn="tl">
                    <a:srgbClr val="000000">
                      <a:alpha val="43137"/>
                    </a:srgbClr>
                  </a:outerShdw>
                </a:effectLst>
              </a:rPr>
              <a:t>*</a:t>
            </a:r>
          </a:p>
          <a:p>
            <a:pPr marL="862013" lvl="1" indent="-285750">
              <a:buFont typeface="Wingdings" panose="05000000000000000000" pitchFamily="2" charset="2"/>
              <a:buChar char="ü"/>
            </a:pPr>
            <a:r>
              <a:rPr lang="en-US" sz="2000" dirty="0" smtClean="0">
                <a:solidFill>
                  <a:schemeClr val="bg1"/>
                </a:solidFill>
              </a:rPr>
              <a:t>Incentivizes Rx burning programs</a:t>
            </a:r>
          </a:p>
          <a:p>
            <a:pPr marL="862013" lvl="1" indent="-285750">
              <a:buFont typeface="Wingdings" panose="05000000000000000000" pitchFamily="2" charset="2"/>
              <a:buChar char="ü"/>
            </a:pPr>
            <a:r>
              <a:rPr lang="en-US" sz="2000" dirty="0" smtClean="0">
                <a:solidFill>
                  <a:schemeClr val="bg1"/>
                </a:solidFill>
              </a:rPr>
              <a:t>Creates due diligence of </a:t>
            </a:r>
            <a:r>
              <a:rPr lang="en-US" sz="2000" dirty="0" smtClean="0">
                <a:solidFill>
                  <a:schemeClr val="tx2">
                    <a:lumMod val="40000"/>
                    <a:lumOff val="60000"/>
                  </a:schemeClr>
                </a:solidFill>
              </a:rPr>
              <a:t>least smoke </a:t>
            </a:r>
            <a:r>
              <a:rPr lang="en-US" sz="2000" dirty="0" smtClean="0">
                <a:solidFill>
                  <a:schemeClr val="bg1"/>
                </a:solidFill>
              </a:rPr>
              <a:t>trade-off analysis</a:t>
            </a:r>
          </a:p>
          <a:p>
            <a:pPr marL="862013" lvl="1" indent="-285750">
              <a:buFont typeface="Wingdings" panose="05000000000000000000" pitchFamily="2" charset="2"/>
              <a:buChar char="ü"/>
            </a:pPr>
            <a:r>
              <a:rPr lang="en-US" sz="2000" dirty="0" smtClean="0">
                <a:solidFill>
                  <a:schemeClr val="bg1"/>
                </a:solidFill>
              </a:rPr>
              <a:t>Better aligns objectives btw regulators &amp; fire managers</a:t>
            </a:r>
          </a:p>
          <a:p>
            <a:pPr marL="862013" indent="-285750">
              <a:buFont typeface="Wingdings" panose="05000000000000000000" pitchFamily="2" charset="2"/>
              <a:buChar char="ü"/>
            </a:pPr>
            <a:endParaRPr lang="en-US" dirty="0" smtClean="0">
              <a:solidFill>
                <a:schemeClr val="bg1"/>
              </a:solidFill>
            </a:endParaRPr>
          </a:p>
          <a:p>
            <a:endParaRPr lang="en-US" dirty="0" smtClean="0">
              <a:solidFill>
                <a:schemeClr val="bg1"/>
              </a:solidFill>
            </a:endParaRPr>
          </a:p>
          <a:p>
            <a:pPr marL="862013" indent="-176213"/>
            <a:r>
              <a:rPr lang="en-US" dirty="0">
                <a:solidFill>
                  <a:schemeClr val="tx2">
                    <a:lumMod val="40000"/>
                    <a:lumOff val="60000"/>
                  </a:schemeClr>
                </a:solidFill>
              </a:rPr>
              <a:t>* </a:t>
            </a:r>
            <a:r>
              <a:rPr lang="en-US" dirty="0" smtClean="0">
                <a:solidFill>
                  <a:schemeClr val="tx2">
                    <a:lumMod val="40000"/>
                    <a:lumOff val="60000"/>
                  </a:schemeClr>
                </a:solidFill>
              </a:rPr>
              <a:t>K. </a:t>
            </a:r>
            <a:r>
              <a:rPr lang="en-US" dirty="0">
                <a:solidFill>
                  <a:schemeClr val="tx2">
                    <a:lumMod val="40000"/>
                    <a:lumOff val="60000"/>
                  </a:schemeClr>
                </a:solidFill>
              </a:rPr>
              <a:t>H. </a:t>
            </a:r>
            <a:r>
              <a:rPr lang="en-US" dirty="0" smtClean="0">
                <a:solidFill>
                  <a:schemeClr val="tx2">
                    <a:lumMod val="40000"/>
                    <a:lumOff val="60000"/>
                  </a:schemeClr>
                </a:solidFill>
              </a:rPr>
              <a:t>Engel. 2013. </a:t>
            </a:r>
            <a:r>
              <a:rPr lang="en-US" dirty="0">
                <a:solidFill>
                  <a:schemeClr val="tx2">
                    <a:lumMod val="40000"/>
                    <a:lumOff val="60000"/>
                  </a:schemeClr>
                </a:solidFill>
              </a:rPr>
              <a:t>Perverse Incentives: The Case of Wildfire Smoke Regulation, </a:t>
            </a:r>
            <a:r>
              <a:rPr lang="en-US" dirty="0" smtClean="0">
                <a:solidFill>
                  <a:schemeClr val="tx2">
                    <a:lumMod val="40000"/>
                    <a:lumOff val="60000"/>
                  </a:schemeClr>
                </a:solidFill>
              </a:rPr>
              <a:t>vol. 40, </a:t>
            </a:r>
            <a:r>
              <a:rPr lang="en-US" dirty="0">
                <a:solidFill>
                  <a:schemeClr val="tx2">
                    <a:lumMod val="40000"/>
                    <a:lumOff val="60000"/>
                  </a:schemeClr>
                </a:solidFill>
              </a:rPr>
              <a:t>Ecology </a:t>
            </a:r>
            <a:r>
              <a:rPr lang="en-US" dirty="0" smtClean="0">
                <a:solidFill>
                  <a:schemeClr val="tx2">
                    <a:lumMod val="40000"/>
                    <a:lumOff val="60000"/>
                  </a:schemeClr>
                </a:solidFill>
              </a:rPr>
              <a:t>Law Quarterly</a:t>
            </a:r>
            <a:r>
              <a:rPr lang="en-US" dirty="0">
                <a:solidFill>
                  <a:schemeClr val="tx2">
                    <a:lumMod val="40000"/>
                    <a:lumOff val="60000"/>
                  </a:schemeClr>
                </a:solidFill>
              </a:rPr>
              <a:t>.</a:t>
            </a:r>
            <a:r>
              <a:rPr lang="en-US" dirty="0" smtClean="0">
                <a:solidFill>
                  <a:schemeClr val="tx2">
                    <a:lumMod val="40000"/>
                    <a:lumOff val="60000"/>
                  </a:schemeClr>
                </a:solidFill>
              </a:rPr>
              <a:t> Available </a:t>
            </a:r>
            <a:r>
              <a:rPr lang="en-US" dirty="0">
                <a:solidFill>
                  <a:schemeClr val="tx2">
                    <a:lumMod val="40000"/>
                    <a:lumOff val="60000"/>
                  </a:schemeClr>
                </a:solidFill>
              </a:rPr>
              <a:t>at: </a:t>
            </a:r>
            <a:r>
              <a:rPr lang="en-US" dirty="0" smtClean="0">
                <a:solidFill>
                  <a:schemeClr val="bg1"/>
                </a:solidFill>
              </a:rPr>
              <a:t>http</a:t>
            </a:r>
            <a:r>
              <a:rPr lang="en-US" dirty="0">
                <a:solidFill>
                  <a:schemeClr val="bg1"/>
                </a:solidFill>
              </a:rPr>
              <a:t>://dx.doi.org/doi:10.15779/Z38PG4W</a:t>
            </a:r>
          </a:p>
        </p:txBody>
      </p:sp>
      <p:grpSp>
        <p:nvGrpSpPr>
          <p:cNvPr id="5" name="Group 4"/>
          <p:cNvGrpSpPr/>
          <p:nvPr/>
        </p:nvGrpSpPr>
        <p:grpSpPr>
          <a:xfrm>
            <a:off x="0" y="0"/>
            <a:ext cx="9144000" cy="6858000"/>
            <a:chOff x="0" y="0"/>
            <a:chExt cx="9144000" cy="6858000"/>
          </a:xfrm>
        </p:grpSpPr>
        <p:sp>
          <p:nvSpPr>
            <p:cNvPr id="6" name="Rectangle 5"/>
            <p:cNvSpPr/>
            <p:nvPr/>
          </p:nvSpPr>
          <p:spPr>
            <a:xfrm>
              <a:off x="0" y="6477000"/>
              <a:ext cx="9144000" cy="381000"/>
            </a:xfrm>
            <a:prstGeom prst="rect">
              <a:avLst/>
            </a:prstGeom>
            <a:solidFill>
              <a:srgbClr val="002060"/>
            </a:solidFill>
            <a:ln w="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1F497D">
                      <a:lumMod val="40000"/>
                      <a:lumOff val="60000"/>
                    </a:srgbClr>
                  </a:solidFill>
                  <a:effectLst/>
                  <a:uLnTx/>
                  <a:uFillTx/>
                  <a:latin typeface="Arial"/>
                  <a:ea typeface="+mn-ea"/>
                  <a:cs typeface="+mn-cs"/>
                </a:rPr>
                <a:t>February 28 – March 1, 2017, Wenatchee, WA</a:t>
              </a:r>
            </a:p>
          </p:txBody>
        </p:sp>
        <p:sp>
          <p:nvSpPr>
            <p:cNvPr id="7" name="Rectangle 6"/>
            <p:cNvSpPr/>
            <p:nvPr/>
          </p:nvSpPr>
          <p:spPr>
            <a:xfrm>
              <a:off x="0" y="0"/>
              <a:ext cx="9144000" cy="381000"/>
            </a:xfrm>
            <a:prstGeom prst="rect">
              <a:avLst/>
            </a:prstGeom>
            <a:solidFill>
              <a:srgbClr val="C00000"/>
            </a:solidFill>
            <a:ln w="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FFA7A7"/>
                  </a:solidFill>
                  <a:effectLst/>
                  <a:uLnTx/>
                  <a:uFillTx/>
                  <a:latin typeface="Arial"/>
                  <a:ea typeface="Times New Roman" panose="02020603050405020304" pitchFamily="18" charset="0"/>
                  <a:cs typeface="Times New Roman" panose="02020603050405020304" pitchFamily="18" charset="0"/>
                </a:rPr>
                <a:t>Smoke </a:t>
              </a:r>
              <a:r>
                <a:rPr kumimoji="0" lang="en-US" sz="2400" b="0" i="0" u="none" strike="noStrike" kern="0" cap="none" spc="0" normalizeH="0" baseline="0" noProof="0" dirty="0" err="1" smtClean="0">
                  <a:ln>
                    <a:noFill/>
                  </a:ln>
                  <a:solidFill>
                    <a:srgbClr val="FFA7A7"/>
                  </a:solidFill>
                  <a:effectLst/>
                  <a:uLnTx/>
                  <a:uFillTx/>
                  <a:latin typeface="Arial"/>
                  <a:ea typeface="Times New Roman" panose="02020603050405020304" pitchFamily="18" charset="0"/>
                  <a:cs typeface="Times New Roman" panose="02020603050405020304" pitchFamily="18" charset="0"/>
                </a:rPr>
                <a:t>Mgmt</a:t>
              </a:r>
              <a:r>
                <a:rPr kumimoji="0" lang="en-US" sz="2400" b="0" i="0" u="none" strike="noStrike" kern="0" cap="none" spc="0" normalizeH="0" baseline="0" noProof="0" dirty="0" smtClean="0">
                  <a:ln>
                    <a:noFill/>
                  </a:ln>
                  <a:solidFill>
                    <a:srgbClr val="FFA7A7"/>
                  </a:solidFill>
                  <a:effectLst/>
                  <a:uLnTx/>
                  <a:uFillTx/>
                  <a:latin typeface="Arial"/>
                  <a:ea typeface="Times New Roman" panose="02020603050405020304" pitchFamily="18" charset="0"/>
                  <a:cs typeface="Times New Roman" panose="02020603050405020304" pitchFamily="18" charset="0"/>
                </a:rPr>
                <a:t> &amp; Rx Burning in WA: Foundations for the Future</a:t>
              </a:r>
              <a:endParaRPr kumimoji="0" lang="en-US" sz="2200" b="0" i="0" u="none" strike="noStrike" kern="0" cap="none" spc="0" normalizeH="0" baseline="0" noProof="0" dirty="0" smtClean="0">
                <a:ln>
                  <a:noFill/>
                </a:ln>
                <a:solidFill>
                  <a:srgbClr val="FFA7A7"/>
                </a:solidFill>
                <a:effectLst/>
                <a:uLnTx/>
                <a:uFillTx/>
                <a:latin typeface="Arial"/>
                <a:ea typeface="+mn-ea"/>
                <a:cs typeface="+mn-cs"/>
              </a:endParaRPr>
            </a:p>
          </p:txBody>
        </p:sp>
      </p:grpSp>
    </p:spTree>
    <p:extLst>
      <p:ext uri="{BB962C8B-B14F-4D97-AF65-F5344CB8AC3E}">
        <p14:creationId xmlns:p14="http://schemas.microsoft.com/office/powerpoint/2010/main" val="167601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arn(inVertic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arn(inVertical)">
                                      <p:cBhvr>
                                        <p:cTn id="17" dur="500"/>
                                        <p:tgtEl>
                                          <p:spTgt spid="4">
                                            <p:txEl>
                                              <p:pRg st="6" end="6"/>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barn(inVertical)">
                                      <p:cBhvr>
                                        <p:cTn id="20" dur="500"/>
                                        <p:tgtEl>
                                          <p:spTgt spid="4">
                                            <p:txEl>
                                              <p:pRg st="7" end="7"/>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Effect transition="in" filter="barn(inVertical)">
                                      <p:cBhvr>
                                        <p:cTn id="23" dur="500"/>
                                        <p:tgtEl>
                                          <p:spTgt spid="4">
                                            <p:txEl>
                                              <p:pRg st="8" end="8"/>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barn(inVertical)">
                                      <p:cBhvr>
                                        <p:cTn id="26" dur="500"/>
                                        <p:tgtEl>
                                          <p:spTgt spid="4">
                                            <p:txEl>
                                              <p:pRg st="9" end="9"/>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animEffect transition="in" filter="barn(inVertical)">
                                      <p:cBhvr>
                                        <p:cTn id="29"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57200"/>
            <a:ext cx="8458200" cy="3693319"/>
          </a:xfrm>
          <a:prstGeom prst="rect">
            <a:avLst/>
          </a:prstGeom>
        </p:spPr>
        <p:txBody>
          <a:bodyPr wrap="square">
            <a:spAutoFit/>
          </a:bodyPr>
          <a:lstStyle/>
          <a:p>
            <a:r>
              <a:rPr lang="en-US" sz="3600" b="1" dirty="0" smtClean="0">
                <a:solidFill>
                  <a:srgbClr val="FF9900"/>
                </a:solidFill>
                <a:effectLst>
                  <a:outerShdw blurRad="38100" dist="38100" dir="2700000" algn="tl">
                    <a:srgbClr val="000000">
                      <a:alpha val="43137"/>
                    </a:srgbClr>
                  </a:outerShdw>
                </a:effectLst>
              </a:rPr>
              <a:t>Discussion Questions</a:t>
            </a:r>
            <a:endParaRPr lang="en-US" sz="3600" b="1" dirty="0">
              <a:solidFill>
                <a:srgbClr val="FF9900"/>
              </a:solidFill>
              <a:effectLst>
                <a:outerShdw blurRad="38100" dist="38100" dir="2700000" algn="tl">
                  <a:srgbClr val="000000">
                    <a:alpha val="43137"/>
                  </a:srgbClr>
                </a:outerShdw>
              </a:effectLst>
            </a:endParaRPr>
          </a:p>
          <a:p>
            <a:endParaRPr lang="en-US" sz="2000" dirty="0" smtClean="0">
              <a:solidFill>
                <a:schemeClr val="bg1"/>
              </a:solidFill>
            </a:endParaRPr>
          </a:p>
          <a:p>
            <a:pPr marL="342900" indent="-228600">
              <a:buFont typeface="Arial" charset="0"/>
              <a:buChar char="•"/>
            </a:pPr>
            <a:r>
              <a:rPr lang="en-US" sz="2000" dirty="0">
                <a:solidFill>
                  <a:schemeClr val="bg1"/>
                </a:solidFill>
              </a:rPr>
              <a:t>After </a:t>
            </a:r>
            <a:r>
              <a:rPr lang="en-US" sz="2000" dirty="0" smtClean="0">
                <a:solidFill>
                  <a:schemeClr val="bg1"/>
                </a:solidFill>
              </a:rPr>
              <a:t>100 </a:t>
            </a:r>
            <a:r>
              <a:rPr lang="en-US" sz="2000" dirty="0" err="1" smtClean="0">
                <a:solidFill>
                  <a:schemeClr val="bg1"/>
                </a:solidFill>
              </a:rPr>
              <a:t>yrs</a:t>
            </a:r>
            <a:r>
              <a:rPr lang="en-US" sz="2000" dirty="0" smtClean="0">
                <a:solidFill>
                  <a:schemeClr val="bg1"/>
                </a:solidFill>
              </a:rPr>
              <a:t>+ of </a:t>
            </a:r>
            <a:r>
              <a:rPr lang="en-US" sz="2000" dirty="0">
                <a:solidFill>
                  <a:schemeClr val="bg1"/>
                </a:solidFill>
              </a:rPr>
              <a:t>fire </a:t>
            </a:r>
            <a:r>
              <a:rPr lang="en-US" sz="2000" dirty="0" smtClean="0">
                <a:solidFill>
                  <a:schemeClr val="bg1"/>
                </a:solidFill>
              </a:rPr>
              <a:t>exclusion, can wildfires </a:t>
            </a:r>
            <a:r>
              <a:rPr lang="en-US" sz="2000" dirty="0">
                <a:solidFill>
                  <a:schemeClr val="bg1"/>
                </a:solidFill>
              </a:rPr>
              <a:t>still be considered </a:t>
            </a:r>
            <a:r>
              <a:rPr lang="en-US" sz="2000" b="1" dirty="0" smtClean="0">
                <a:solidFill>
                  <a:schemeClr val="tx2">
                    <a:lumMod val="40000"/>
                    <a:lumOff val="60000"/>
                  </a:schemeClr>
                </a:solidFill>
                <a:effectLst>
                  <a:outerShdw blurRad="38100" dist="38100" dir="2700000" algn="tl">
                    <a:srgbClr val="000000">
                      <a:alpha val="43137"/>
                    </a:srgbClr>
                  </a:outerShdw>
                </a:effectLst>
              </a:rPr>
              <a:t>natural</a:t>
            </a:r>
            <a:r>
              <a:rPr lang="en-US" sz="2000" dirty="0" smtClean="0">
                <a:solidFill>
                  <a:schemeClr val="bg1"/>
                </a:solidFill>
                <a:effectLst>
                  <a:outerShdw blurRad="38100" dist="38100" dir="2700000" algn="tl">
                    <a:srgbClr val="000000">
                      <a:alpha val="43137"/>
                    </a:srgbClr>
                  </a:outerShdw>
                </a:effectLst>
              </a:rPr>
              <a:t> </a:t>
            </a:r>
            <a:r>
              <a:rPr lang="en-US" sz="2000" dirty="0">
                <a:solidFill>
                  <a:schemeClr val="bg1"/>
                </a:solidFill>
              </a:rPr>
              <a:t>events?  </a:t>
            </a:r>
            <a:endParaRPr lang="en-US" sz="2000" dirty="0" smtClean="0">
              <a:solidFill>
                <a:schemeClr val="bg1"/>
              </a:solidFill>
            </a:endParaRPr>
          </a:p>
          <a:p>
            <a:pPr marL="342900" indent="-228600">
              <a:buFont typeface="Arial" charset="0"/>
              <a:buChar char="•"/>
            </a:pPr>
            <a:endParaRPr lang="en-US" sz="2000" dirty="0">
              <a:solidFill>
                <a:schemeClr val="bg1"/>
              </a:solidFill>
            </a:endParaRPr>
          </a:p>
          <a:p>
            <a:pPr marL="342900" indent="-228600">
              <a:buFont typeface="Arial" charset="0"/>
              <a:buChar char="•"/>
            </a:pPr>
            <a:r>
              <a:rPr lang="en-US" sz="2000" dirty="0" smtClean="0">
                <a:solidFill>
                  <a:srgbClr val="FFFF99"/>
                </a:solidFill>
              </a:rPr>
              <a:t>If Rx fires </a:t>
            </a:r>
            <a:r>
              <a:rPr lang="en-US" sz="2000" dirty="0">
                <a:solidFill>
                  <a:srgbClr val="FFFF99"/>
                </a:solidFill>
              </a:rPr>
              <a:t>are used to restore </a:t>
            </a:r>
            <a:r>
              <a:rPr lang="en-US" sz="2000" dirty="0" smtClean="0">
                <a:solidFill>
                  <a:srgbClr val="FFFF99"/>
                </a:solidFill>
              </a:rPr>
              <a:t>fire regimes </a:t>
            </a:r>
            <a:r>
              <a:rPr lang="en-US" sz="2000" dirty="0">
                <a:solidFill>
                  <a:srgbClr val="FFFF99"/>
                </a:solidFill>
              </a:rPr>
              <a:t>to fire-excluded landscapes, should they be considered </a:t>
            </a:r>
            <a:r>
              <a:rPr lang="en-US" sz="2000" dirty="0" smtClean="0">
                <a:solidFill>
                  <a:schemeClr val="tx2">
                    <a:lumMod val="40000"/>
                    <a:lumOff val="60000"/>
                  </a:schemeClr>
                </a:solidFill>
              </a:rPr>
              <a:t>anthropogenic</a:t>
            </a:r>
            <a:r>
              <a:rPr lang="en-US" sz="2000" dirty="0" smtClean="0">
                <a:solidFill>
                  <a:srgbClr val="FFFF99"/>
                </a:solidFill>
              </a:rPr>
              <a:t> </a:t>
            </a:r>
            <a:r>
              <a:rPr lang="en-US" sz="2000" dirty="0">
                <a:solidFill>
                  <a:srgbClr val="FFFF99"/>
                </a:solidFill>
              </a:rPr>
              <a:t>i</a:t>
            </a:r>
            <a:r>
              <a:rPr lang="en-US" sz="2000" dirty="0" smtClean="0">
                <a:solidFill>
                  <a:srgbClr val="FFFF99"/>
                </a:solidFill>
              </a:rPr>
              <a:t>n origin?</a:t>
            </a:r>
          </a:p>
          <a:p>
            <a:pPr marL="342900" indent="-228600">
              <a:buFont typeface="Arial" charset="0"/>
              <a:buChar char="•"/>
            </a:pPr>
            <a:endParaRPr lang="en-US" sz="2000" dirty="0">
              <a:solidFill>
                <a:srgbClr val="FFFF99"/>
              </a:solidFill>
            </a:endParaRPr>
          </a:p>
          <a:p>
            <a:pPr marL="342900" lvl="1" indent="-228600">
              <a:buFont typeface="Arial" charset="0"/>
              <a:buChar char="•"/>
            </a:pPr>
            <a:r>
              <a:rPr lang="en-US" sz="2000" dirty="0">
                <a:solidFill>
                  <a:schemeClr val="bg1"/>
                </a:solidFill>
              </a:rPr>
              <a:t>Should unplanned wildfire smoke still get a free </a:t>
            </a:r>
            <a:r>
              <a:rPr lang="en-US" sz="2000" dirty="0" smtClean="0">
                <a:solidFill>
                  <a:schemeClr val="bg1"/>
                </a:solidFill>
              </a:rPr>
              <a:t>pass </a:t>
            </a:r>
            <a:r>
              <a:rPr lang="en-US" sz="2000" dirty="0">
                <a:solidFill>
                  <a:schemeClr val="bg1"/>
                </a:solidFill>
              </a:rPr>
              <a:t>in state air quality compliance?</a:t>
            </a:r>
          </a:p>
          <a:p>
            <a:pPr marL="342900" indent="-228600"/>
            <a:endParaRPr lang="en-US" dirty="0" smtClean="0">
              <a:solidFill>
                <a:schemeClr val="bg1"/>
              </a:solidFill>
            </a:endParaRPr>
          </a:p>
        </p:txBody>
      </p:sp>
      <p:grpSp>
        <p:nvGrpSpPr>
          <p:cNvPr id="5" name="Group 4"/>
          <p:cNvGrpSpPr/>
          <p:nvPr/>
        </p:nvGrpSpPr>
        <p:grpSpPr>
          <a:xfrm>
            <a:off x="0" y="0"/>
            <a:ext cx="9144000" cy="6858000"/>
            <a:chOff x="0" y="0"/>
            <a:chExt cx="9144000" cy="6858000"/>
          </a:xfrm>
        </p:grpSpPr>
        <p:sp>
          <p:nvSpPr>
            <p:cNvPr id="6" name="Rectangle 5"/>
            <p:cNvSpPr/>
            <p:nvPr/>
          </p:nvSpPr>
          <p:spPr>
            <a:xfrm>
              <a:off x="0" y="6477000"/>
              <a:ext cx="9144000" cy="381000"/>
            </a:xfrm>
            <a:prstGeom prst="rect">
              <a:avLst/>
            </a:prstGeom>
            <a:solidFill>
              <a:srgbClr val="002060"/>
            </a:solidFill>
            <a:ln w="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1F497D">
                      <a:lumMod val="40000"/>
                      <a:lumOff val="60000"/>
                    </a:srgbClr>
                  </a:solidFill>
                  <a:effectLst/>
                  <a:uLnTx/>
                  <a:uFillTx/>
                  <a:latin typeface="Arial"/>
                  <a:ea typeface="+mn-ea"/>
                  <a:cs typeface="+mn-cs"/>
                </a:rPr>
                <a:t>February 28 – March 1, 2017, Wenatchee, WA</a:t>
              </a:r>
            </a:p>
          </p:txBody>
        </p:sp>
        <p:sp>
          <p:nvSpPr>
            <p:cNvPr id="7" name="Rectangle 6"/>
            <p:cNvSpPr/>
            <p:nvPr/>
          </p:nvSpPr>
          <p:spPr>
            <a:xfrm>
              <a:off x="0" y="0"/>
              <a:ext cx="9144000" cy="381000"/>
            </a:xfrm>
            <a:prstGeom prst="rect">
              <a:avLst/>
            </a:prstGeom>
            <a:solidFill>
              <a:srgbClr val="C00000"/>
            </a:solidFill>
            <a:ln w="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FFA7A7"/>
                  </a:solidFill>
                  <a:effectLst/>
                  <a:uLnTx/>
                  <a:uFillTx/>
                  <a:latin typeface="Arial"/>
                  <a:ea typeface="Times New Roman" panose="02020603050405020304" pitchFamily="18" charset="0"/>
                  <a:cs typeface="Times New Roman" panose="02020603050405020304" pitchFamily="18" charset="0"/>
                </a:rPr>
                <a:t>Smoke </a:t>
              </a:r>
              <a:r>
                <a:rPr kumimoji="0" lang="en-US" sz="2400" b="0" i="0" u="none" strike="noStrike" kern="0" cap="none" spc="0" normalizeH="0" baseline="0" noProof="0" dirty="0" err="1" smtClean="0">
                  <a:ln>
                    <a:noFill/>
                  </a:ln>
                  <a:solidFill>
                    <a:srgbClr val="FFA7A7"/>
                  </a:solidFill>
                  <a:effectLst/>
                  <a:uLnTx/>
                  <a:uFillTx/>
                  <a:latin typeface="Arial"/>
                  <a:ea typeface="Times New Roman" panose="02020603050405020304" pitchFamily="18" charset="0"/>
                  <a:cs typeface="Times New Roman" panose="02020603050405020304" pitchFamily="18" charset="0"/>
                </a:rPr>
                <a:t>Mgmt</a:t>
              </a:r>
              <a:r>
                <a:rPr kumimoji="0" lang="en-US" sz="2400" b="0" i="0" u="none" strike="noStrike" kern="0" cap="none" spc="0" normalizeH="0" baseline="0" noProof="0" dirty="0" smtClean="0">
                  <a:ln>
                    <a:noFill/>
                  </a:ln>
                  <a:solidFill>
                    <a:srgbClr val="FFA7A7"/>
                  </a:solidFill>
                  <a:effectLst/>
                  <a:uLnTx/>
                  <a:uFillTx/>
                  <a:latin typeface="Arial"/>
                  <a:ea typeface="Times New Roman" panose="02020603050405020304" pitchFamily="18" charset="0"/>
                  <a:cs typeface="Times New Roman" panose="02020603050405020304" pitchFamily="18" charset="0"/>
                </a:rPr>
                <a:t> &amp; Rx Burning in WA: Foundations for the Future</a:t>
              </a:r>
              <a:endParaRPr kumimoji="0" lang="en-US" sz="2200" b="0" i="0" u="none" strike="noStrike" kern="0" cap="none" spc="0" normalizeH="0" baseline="0" noProof="0" dirty="0" smtClean="0">
                <a:ln>
                  <a:noFill/>
                </a:ln>
                <a:solidFill>
                  <a:srgbClr val="FFA7A7"/>
                </a:solidFill>
                <a:effectLst/>
                <a:uLnTx/>
                <a:uFillTx/>
                <a:latin typeface="Arial"/>
                <a:ea typeface="+mn-ea"/>
                <a:cs typeface="+mn-cs"/>
              </a:endParaRPr>
            </a:p>
          </p:txBody>
        </p:sp>
      </p:grpSp>
    </p:spTree>
    <p:extLst>
      <p:ext uri="{BB962C8B-B14F-4D97-AF65-F5344CB8AC3E}">
        <p14:creationId xmlns:p14="http://schemas.microsoft.com/office/powerpoint/2010/main" val="26234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arn(inVertic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arn(inVertical)">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0" y="409575"/>
            <a:ext cx="8128000" cy="6067425"/>
          </a:xfrm>
          <a:prstGeom prst="rect">
            <a:avLst/>
          </a:prstGeom>
        </p:spPr>
      </p:pic>
      <p:sp>
        <p:nvSpPr>
          <p:cNvPr id="8" name="Rectangle 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Landscape Planning Conference, December 1-2, 2016, </a:t>
            </a:r>
            <a:r>
              <a:rPr lang="en-US" sz="2200" dirty="0" err="1">
                <a:solidFill>
                  <a:srgbClr val="1F497D">
                    <a:lumMod val="40000"/>
                    <a:lumOff val="60000"/>
                  </a:srgbClr>
                </a:solidFill>
              </a:rPr>
              <a:t>Lubrecht</a:t>
            </a:r>
            <a:r>
              <a:rPr lang="en-US" sz="2200" dirty="0">
                <a:solidFill>
                  <a:srgbClr val="1F497D">
                    <a:lumMod val="40000"/>
                    <a:lumOff val="60000"/>
                  </a:srgbClr>
                </a:solidFill>
              </a:rPr>
              <a:t> Forest, MT</a:t>
            </a:r>
          </a:p>
        </p:txBody>
      </p:sp>
      <p:grpSp>
        <p:nvGrpSpPr>
          <p:cNvPr id="9" name="Group 8"/>
          <p:cNvGrpSpPr/>
          <p:nvPr/>
        </p:nvGrpSpPr>
        <p:grpSpPr>
          <a:xfrm>
            <a:off x="0" y="0"/>
            <a:ext cx="9144000" cy="6858000"/>
            <a:chOff x="0" y="0"/>
            <a:chExt cx="9144000" cy="6858000"/>
          </a:xfrm>
        </p:grpSpPr>
        <p:sp>
          <p:nvSpPr>
            <p:cNvPr id="13" name="Rectangle 12"/>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4" name="Rectangle 13"/>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227054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00050"/>
            <a:ext cx="8102600" cy="6076950"/>
          </a:xfrm>
          <a:prstGeom prst="rect">
            <a:avLst/>
          </a:prstGeom>
        </p:spPr>
      </p:pic>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8" name="Rectangle 7"/>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3261416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00050"/>
            <a:ext cx="8102600" cy="6076950"/>
          </a:xfrm>
          <a:prstGeom prst="rect">
            <a:avLst/>
          </a:prstGeom>
        </p:spPr>
      </p:pic>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8" name="Rectangle 7"/>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3322529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11316"/>
            <a:ext cx="9120361" cy="6065684"/>
          </a:xfrm>
        </p:spPr>
      </p:pic>
      <p:grpSp>
        <p:nvGrpSpPr>
          <p:cNvPr id="6" name="Group 5"/>
          <p:cNvGrpSpPr/>
          <p:nvPr/>
        </p:nvGrpSpPr>
        <p:grpSpPr>
          <a:xfrm>
            <a:off x="0" y="0"/>
            <a:ext cx="9144000" cy="6858000"/>
            <a:chOff x="0" y="0"/>
            <a:chExt cx="9144000" cy="6858000"/>
          </a:xfrm>
        </p:grpSpPr>
        <p:sp>
          <p:nvSpPr>
            <p:cNvPr id="7" name="Rectangle 6"/>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8" name="Rectangle 7"/>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ea typeface="Times New Roman" panose="02020603050405020304" pitchFamily="18" charset="0"/>
                  <a:cs typeface="Times New Roman" panose="02020603050405020304" pitchFamily="18" charset="0"/>
                </a:rPr>
                <a:t>Smoke </a:t>
              </a:r>
              <a:r>
                <a:rPr lang="en-US" sz="2400" dirty="0" err="1">
                  <a:solidFill>
                    <a:srgbClr val="FFA7A7"/>
                  </a:solidFill>
                  <a:ea typeface="Times New Roman" panose="02020603050405020304" pitchFamily="18" charset="0"/>
                  <a:cs typeface="Times New Roman" panose="02020603050405020304" pitchFamily="18" charset="0"/>
                </a:rPr>
                <a:t>Mgmt</a:t>
              </a:r>
              <a:r>
                <a:rPr lang="en-US" sz="2400" dirty="0">
                  <a:solidFill>
                    <a:srgbClr val="FFA7A7"/>
                  </a:solidFill>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29916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0" y="352485"/>
            <a:ext cx="9144000" cy="4339650"/>
          </a:xfrm>
          <a:prstGeom prst="rect">
            <a:avLst/>
          </a:prstGeom>
          <a:noFill/>
        </p:spPr>
        <p:txBody>
          <a:bodyPr wrap="square" rtlCol="0">
            <a:spAutoFit/>
          </a:bodyPr>
          <a:lstStyle/>
          <a:p>
            <a:pPr fontAlgn="base">
              <a:spcBef>
                <a:spcPct val="0"/>
              </a:spcBef>
              <a:spcAft>
                <a:spcPct val="0"/>
              </a:spcAft>
            </a:pPr>
            <a:r>
              <a:rPr lang="en-US" sz="2800" b="1" dirty="0" smtClean="0">
                <a:solidFill>
                  <a:srgbClr val="FF9900"/>
                </a:solidFill>
                <a:latin typeface="Calibri" panose="020F0502020204030204" pitchFamily="34" charset="0"/>
              </a:rPr>
              <a:t>Recap</a:t>
            </a:r>
          </a:p>
          <a:p>
            <a:pPr fontAlgn="base">
              <a:spcBef>
                <a:spcPct val="0"/>
              </a:spcBef>
              <a:spcAft>
                <a:spcPct val="0"/>
              </a:spcAft>
            </a:pPr>
            <a:endParaRPr lang="en-US" sz="2000" dirty="0">
              <a:solidFill>
                <a:srgbClr val="FF9900"/>
              </a:solidFill>
              <a:latin typeface="Calibri" panose="020F0502020204030204" pitchFamily="34" charset="0"/>
            </a:endParaRPr>
          </a:p>
          <a:p>
            <a:pPr marL="285750" indent="-228600" fontAlgn="base">
              <a:spcBef>
                <a:spcPct val="0"/>
              </a:spcBef>
              <a:spcAft>
                <a:spcPct val="0"/>
              </a:spcAft>
              <a:buFont typeface="Arial" pitchFamily="34" charset="0"/>
              <a:buChar char="•"/>
            </a:pPr>
            <a:r>
              <a:rPr lang="en-US" sz="2000" dirty="0">
                <a:solidFill>
                  <a:srgbClr val="FFFFFF"/>
                </a:solidFill>
                <a:latin typeface="Calibri" panose="020F0502020204030204" pitchFamily="34" charset="0"/>
              </a:rPr>
              <a:t>We live in landscapes that were continuously shaped by fire</a:t>
            </a:r>
            <a:r>
              <a:rPr lang="en-US" sz="2000" dirty="0" smtClean="0">
                <a:solidFill>
                  <a:srgbClr val="FFFFFF"/>
                </a:solidFill>
                <a:latin typeface="Calibri" panose="020F0502020204030204" pitchFamily="34" charset="0"/>
              </a:rPr>
              <a:t>.</a:t>
            </a:r>
          </a:p>
          <a:p>
            <a:pPr marL="285750" indent="-228600" fontAlgn="base">
              <a:spcBef>
                <a:spcPct val="0"/>
              </a:spcBef>
              <a:spcAft>
                <a:spcPct val="0"/>
              </a:spcAft>
              <a:buFont typeface="Arial" pitchFamily="34" charset="0"/>
              <a:buChar char="•"/>
            </a:pPr>
            <a:endParaRPr lang="en-US" sz="2000" dirty="0">
              <a:solidFill>
                <a:srgbClr val="FFFFFF"/>
              </a:solidFill>
              <a:latin typeface="Calibri" panose="020F0502020204030204" pitchFamily="34" charset="0"/>
            </a:endParaRPr>
          </a:p>
          <a:p>
            <a:pPr marL="285750" indent="-228600" fontAlgn="base">
              <a:spcBef>
                <a:spcPct val="0"/>
              </a:spcBef>
              <a:spcAft>
                <a:spcPct val="0"/>
              </a:spcAft>
              <a:buFont typeface="Arial" pitchFamily="34" charset="0"/>
              <a:buChar char="•"/>
            </a:pPr>
            <a:r>
              <a:rPr lang="en-US" sz="2000" dirty="0">
                <a:solidFill>
                  <a:srgbClr val="FFFF99"/>
                </a:solidFill>
                <a:latin typeface="Calibri" panose="020F0502020204030204" pitchFamily="34" charset="0"/>
              </a:rPr>
              <a:t>Our nearby forests will burn. We can influence how often, how severe, how large. </a:t>
            </a:r>
            <a:endParaRPr lang="en-US" sz="2000" dirty="0" smtClean="0">
              <a:solidFill>
                <a:srgbClr val="FFFF99"/>
              </a:solidFill>
              <a:latin typeface="Calibri" panose="020F0502020204030204" pitchFamily="34" charset="0"/>
            </a:endParaRPr>
          </a:p>
          <a:p>
            <a:pPr marL="285750" indent="-228600" fontAlgn="base">
              <a:spcBef>
                <a:spcPct val="0"/>
              </a:spcBef>
              <a:spcAft>
                <a:spcPct val="0"/>
              </a:spcAft>
              <a:buFont typeface="Arial" pitchFamily="34" charset="0"/>
              <a:buChar char="•"/>
            </a:pPr>
            <a:endParaRPr lang="en-US" sz="2000" dirty="0">
              <a:solidFill>
                <a:srgbClr val="FFFF99"/>
              </a:solidFill>
              <a:latin typeface="Calibri" panose="020F0502020204030204" pitchFamily="34" charset="0"/>
            </a:endParaRPr>
          </a:p>
          <a:p>
            <a:pPr marL="285750" indent="-228600" fontAlgn="base">
              <a:spcBef>
                <a:spcPct val="0"/>
              </a:spcBef>
              <a:spcAft>
                <a:spcPct val="0"/>
              </a:spcAft>
              <a:buFont typeface="Arial" pitchFamily="34" charset="0"/>
              <a:buChar char="•"/>
            </a:pPr>
            <a:r>
              <a:rPr lang="en-US" sz="2000" dirty="0">
                <a:solidFill>
                  <a:srgbClr val="FFFFFF"/>
                </a:solidFill>
                <a:latin typeface="Calibri" panose="020F0502020204030204" pitchFamily="34" charset="0"/>
              </a:rPr>
              <a:t>High </a:t>
            </a:r>
            <a:r>
              <a:rPr lang="en-US" sz="2000" dirty="0" smtClean="0">
                <a:solidFill>
                  <a:srgbClr val="FFFFFF"/>
                </a:solidFill>
                <a:latin typeface="Calibri" panose="020F0502020204030204" pitchFamily="34" charset="0"/>
              </a:rPr>
              <a:t>surface fuel </a:t>
            </a:r>
            <a:r>
              <a:rPr lang="en-US" sz="2000" dirty="0">
                <a:solidFill>
                  <a:srgbClr val="FFFFFF"/>
                </a:solidFill>
                <a:latin typeface="Calibri" panose="020F0502020204030204" pitchFamily="34" charset="0"/>
              </a:rPr>
              <a:t>loads, </a:t>
            </a:r>
            <a:r>
              <a:rPr lang="en-US" sz="2000" dirty="0" smtClean="0">
                <a:solidFill>
                  <a:srgbClr val="FFFFFF"/>
                </a:solidFill>
                <a:latin typeface="Calibri" panose="020F0502020204030204" pitchFamily="34" charset="0"/>
              </a:rPr>
              <a:t>high canopy fuel contagion -- key drivers. </a:t>
            </a:r>
          </a:p>
          <a:p>
            <a:pPr marL="285750" indent="-228600" fontAlgn="base">
              <a:spcBef>
                <a:spcPct val="0"/>
              </a:spcBef>
              <a:spcAft>
                <a:spcPct val="0"/>
              </a:spcAft>
              <a:buFont typeface="Arial" pitchFamily="34" charset="0"/>
              <a:buChar char="•"/>
            </a:pPr>
            <a:endParaRPr lang="en-US" sz="2000" dirty="0">
              <a:solidFill>
                <a:srgbClr val="FFFFFF"/>
              </a:solidFill>
              <a:latin typeface="Calibri" panose="020F0502020204030204" pitchFamily="34" charset="0"/>
            </a:endParaRPr>
          </a:p>
          <a:p>
            <a:pPr marL="285750" indent="-228600" fontAlgn="base">
              <a:spcBef>
                <a:spcPct val="0"/>
              </a:spcBef>
              <a:spcAft>
                <a:spcPct val="0"/>
              </a:spcAft>
              <a:buFont typeface="Arial" pitchFamily="34" charset="0"/>
              <a:buChar char="•"/>
            </a:pPr>
            <a:r>
              <a:rPr lang="en-US" sz="2000" dirty="0">
                <a:solidFill>
                  <a:srgbClr val="FFFF99"/>
                </a:solidFill>
                <a:latin typeface="Calibri" panose="020F0502020204030204" pitchFamily="34" charset="0"/>
              </a:rPr>
              <a:t>Reduced snowpack, longer fire seasons, </a:t>
            </a:r>
            <a:r>
              <a:rPr lang="en-US" sz="2000" dirty="0" smtClean="0">
                <a:solidFill>
                  <a:srgbClr val="FFFF99"/>
                </a:solidFill>
                <a:latin typeface="Calibri" panose="020F0502020204030204" pitchFamily="34" charset="0"/>
              </a:rPr>
              <a:t>hotter</a:t>
            </a:r>
            <a:r>
              <a:rPr lang="en-US" sz="2000" dirty="0">
                <a:solidFill>
                  <a:srgbClr val="FFFF99"/>
                </a:solidFill>
                <a:latin typeface="Calibri" panose="020F0502020204030204" pitchFamily="34" charset="0"/>
              </a:rPr>
              <a:t>, drier, windier summers create more extreme wildfire conditions</a:t>
            </a:r>
            <a:r>
              <a:rPr lang="en-US" sz="2000" dirty="0" smtClean="0">
                <a:solidFill>
                  <a:srgbClr val="FFFF99"/>
                </a:solidFill>
                <a:latin typeface="Calibri" panose="020F0502020204030204" pitchFamily="34" charset="0"/>
              </a:rPr>
              <a:t>.</a:t>
            </a:r>
          </a:p>
          <a:p>
            <a:pPr marL="285750" indent="-228600" fontAlgn="base">
              <a:spcBef>
                <a:spcPct val="0"/>
              </a:spcBef>
              <a:spcAft>
                <a:spcPct val="0"/>
              </a:spcAft>
              <a:buFont typeface="Arial" pitchFamily="34" charset="0"/>
              <a:buChar char="•"/>
            </a:pPr>
            <a:endParaRPr lang="en-US" sz="2000" dirty="0">
              <a:solidFill>
                <a:srgbClr val="FFFF99"/>
              </a:solidFill>
              <a:latin typeface="Calibri" panose="020F0502020204030204" pitchFamily="34" charset="0"/>
            </a:endParaRPr>
          </a:p>
          <a:p>
            <a:pPr marL="285750" indent="-228600" fontAlgn="base">
              <a:spcBef>
                <a:spcPct val="0"/>
              </a:spcBef>
              <a:spcAft>
                <a:spcPct val="0"/>
              </a:spcAft>
              <a:buFont typeface="Arial" pitchFamily="34" charset="0"/>
              <a:buChar char="•"/>
            </a:pPr>
            <a:r>
              <a:rPr lang="en-US" sz="2000" dirty="0">
                <a:solidFill>
                  <a:srgbClr val="FFFFFF"/>
                </a:solidFill>
                <a:latin typeface="Calibri" panose="020F0502020204030204" pitchFamily="34" charset="0"/>
              </a:rPr>
              <a:t>Extreme weather coupled with high fuel contagion is increasing fire size &amp; severity in most interior forest types.  </a:t>
            </a:r>
          </a:p>
        </p:txBody>
      </p:sp>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spTree>
    <p:extLst>
      <p:ext uri="{BB962C8B-B14F-4D97-AF65-F5344CB8AC3E}">
        <p14:creationId xmlns:p14="http://schemas.microsoft.com/office/powerpoint/2010/main" val="4009254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barn(inVertical)">
                                      <p:cBhvr>
                                        <p:cTn id="7" dur="500"/>
                                        <p:tgtEl>
                                          <p:spTgt spid="1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6" end="6"/>
                                            </p:txEl>
                                          </p:spTgt>
                                        </p:tgtEl>
                                        <p:attrNameLst>
                                          <p:attrName>style.visibility</p:attrName>
                                        </p:attrNameLst>
                                      </p:cBhvr>
                                      <p:to>
                                        <p:strVal val="visible"/>
                                      </p:to>
                                    </p:set>
                                    <p:animEffect transition="in" filter="barn(inVertical)">
                                      <p:cBhvr>
                                        <p:cTn id="12" dur="500"/>
                                        <p:tgtEl>
                                          <p:spTgt spid="11">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8" end="8"/>
                                            </p:txEl>
                                          </p:spTgt>
                                        </p:tgtEl>
                                        <p:attrNameLst>
                                          <p:attrName>style.visibility</p:attrName>
                                        </p:attrNameLst>
                                      </p:cBhvr>
                                      <p:to>
                                        <p:strVal val="visible"/>
                                      </p:to>
                                    </p:set>
                                    <p:animEffect transition="in" filter="barn(inVertical)">
                                      <p:cBhvr>
                                        <p:cTn id="17" dur="500"/>
                                        <p:tgtEl>
                                          <p:spTgt spid="11">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10" end="10"/>
                                            </p:txEl>
                                          </p:spTgt>
                                        </p:tgtEl>
                                        <p:attrNameLst>
                                          <p:attrName>style.visibility</p:attrName>
                                        </p:attrNameLst>
                                      </p:cBhvr>
                                      <p:to>
                                        <p:strVal val="visible"/>
                                      </p:to>
                                    </p:set>
                                    <p:animEffect transition="in" filter="barn(inVertical)">
                                      <p:cBhvr>
                                        <p:cTn id="22"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7" descr="data:image/jpeg;base64,/9j/4AAQSkZJRgABAQAAAQABAAD/2wCEAAkGBxQSEhQUEhQVFhUVFhoXGRUVFxQaGBcbFxcYGRcbFxgcHCggGB4lHBcXJDEiJSkrLi4uGB8zODMsNygtLisBCgoKDg0OGxAQGiwkHyQsLCwsLCwtLCwsLCwsLCwsLCwsLCwsLCwsLCwsLCwsLCwsLCwsLCwsLCwsLCwsNzcrK//AABEIAOEA4QMBIgACEQEDEQH/xAAbAAEAAgMBAQAAAAAAAAAAAAAABQYBBAcDAv/EAEEQAAIBAgQCCAMFBgQGAwAAAAECAAMRBBIhMQVBBhMiUWFxgZEyocEUQlJysQcjYnOS0SSC4fAzU6KywvEVo7P/xAAZAQEAAwEBAAAAAAAAAAAAAAAAAQIDBAX/xAAnEQACAgEDBAIBBQAAAAAAAAAAAQIRAxIhMQQTQVEiMjMjQlJhcf/aAAwDAQACEQMRAD8A7jERAEREAREQBExeZgCIiAIiIAiIgCIiAIiIAiYvMwBExeZgCIiAIiIAiIgCIiAIiIAiIgCInnWqBQWJ0AvANLi+MKABCM51F9dBveReH6RuDaogPim/9J/vNfEYu+eq5t3eAA/sJUMJ0yw9U2bNSNzbPqp7u0NvWcMs03JuPB0xxxqmdOwnFaVT4XF+5rg+xm7ec+SurAHRgeakEGbWFrsn/DqMvhfT+k3EtHqv5Iq8Ppl4iVqlxqsNwreJ0PymxT6Q/ipN/lIP62myzwfko8cidiRK8epcw481np/83R/Ef6Wl+5D2V0S9ElEiv/naX8f9JmKnHUGyufQD9TI7sPY0S9EtEgX48fup7n+wmlX4pVb72X8unz3lJdRBF1ikyy1sQqC7MAPEyNxHSBAOwGc+AsPcyBWnmNzcnvOp9591kCi7EKO86D3mEuqb4RosKXJIDjlTMCVULzAuTbzlgRrgEc5UcHUR1zIyut7XU3Fxyk5wavoUPLVfLulsGZuVSK5MaStErEROwwEREAREQBERAEREARExABkBx/GXPVjYat49wkvj8T1aFufId55Sn4quFV3cgAAszHyuZy9RkpaUbYo72ysdPOKZaQoqdam+uyKdfc6e8oQXym/xDFNXqvVb72y/hUaKPb5kzwCmRihpiXk7PnC1Gpm9NmQ/wki/mBoZL4bpRiV3KVBbZhY+6yLImzhOF1autOmzDv0UG/cWsD6SZRh5IV+Cw4TpqNBUpMvihDD2IBknS6X0Du+X8ysPpKdgeGdaKjF1prSF3Yi5G+wH5TrMLRwwqOHruUCgq1KnfMTuCTe1pi8cPBdOReV6SYdtq1L+tfqYTpBRO1RD/mE5/wAYoUaTGkKdV2K3VywHxfCbACeY4cnVFsvaHO2nlCxRau2Tb4On0+M0SL9Ynq6D9TPmrx7DrvWpf1qT7AznPR/A0X641VLGmtwiaMfEW1Y6/KbtDC0a1WmmGZ1VlZnFVVPVhBc2YWzX08pDxq6sm2XBulGGAJ6y9vwqx+k1a/TOkvwUnfS/aIQfUytjABjTFCtSq9Y+SwuCLqzXI1Nuzv4ieHEeH1aWXOgIJyhkOcM34dNb+EmMIeyrciUxfTTEuDly0gRsigkf5mvr6SDxOLeo2aqzOTzY327p41Gy3DAqQbEMLEeYMDv5TZRiuCjsn+iXGxh6wuf3dQhXvsp+63hb9DOnByhBG4P+xOIgXJB2tOm9DuLnEYezH95Ssj+IA7Deo+YmWWNPUi0XezOh0KoZQRsZ6SF4PibHIdjt58xJkTrxz1Rs55x0szERNCoiIgCIiAIiIAmJmaHFsV1aafE2g+p9JEnStkpW6Ifi+L6x7A9lfmeZlE6ecR7Iw6nV7M47lB0B8yPYGWfFV1pIzsbKqkk+ABJ9Zz3h9FMVUxFbECo7KoqClTYgncZRbU2AAnnJ6pOTOuqWlEZQoklUUFmbQKNSefy75I4Xg79fSpVw1MVCRplJNgSLHUTZ4Zf7TUy0RQd8O/VIARYi1iM33iBrbunjhsRUOFq3LfualOpTZrkq5YgqCfe3iZpKUvAUUfTYSi/XU6VOorUldusZidadzZ12ANiJtCotXCUWqVXpJSvTfICb7Bb27hlP+Yz74vxtSzIwIo1qatmpWzp1mpJH3hcEEeEisFxhqAqJTUPTd8wNQZdgBfJ42HtK1JoltGOF1KqMxoqXXKcyFbq9MNpmHqNtdTHHsOi0qNVaZotVcq1Ik2tY6gHYaDa2+08sXxiu7K5qFSoIXq+yBe1+ZvtzvIitUL1A9ao7k6XYk2HOw2HpNVB3ZnaqiTx1RahouDcikqtpsy6ev+smeD0g+DrLpnGuXnZbf3E18A+GV6XaLEst77KNze/edLTdxXFcNSrUjTz5QxFRsthZrjXv39gJm91STLrmyooriqpR+rqX7Ln4bdxNj85ZsBjkbF4qpQy1GXDgADQVKhK58veCU5TxxmCoMWNOrTYA6KxGoIvpKlUoJn7B05EXFvUS9ayreku3DKi/aHqtS+zdRh2LgA6M5yqwUjTQnQDW018cEw+Fp9U5qipW64ORYL1IFwAdQ197+Mg6JftDrKhDKFYMxbMqm6gk3Ngf1mzTrVOqaibZGqdYDrdbrlYDwO/nIeN3YU0WfiGFRMTVxlUA0VVGRf8AmVCgCi3MA6/+pGPwnrRQRFUV6wevUfkiM3Zv3KB85ocRxr1qdGm11Skqqdb5jorvpv2dpMUcalfEYmmjZOsw60qLnsg5LZhyteUqS3LWmRnE+GCiqslanWBbJZPiDHawucwJ09ps8HxtTAYlTWR0VuxUVlIupOpB2JXces2uB8O6rElq2UDDp1zZCG7wguBvoTbwE1eN8ZdgadPEfaKFQXJq0xmp5mPZF9iNCCNpbU5fHkhpLc6kDsynuII2PMESxYOvnUH38+c530ExrVMMVbXqnyK3eLZgP8t7S08LxeWplOz6evKRhnonT4KzjqVliiYmZ3nMIiIAiIgCIiAJF8fpdjP+A3PkdD9D6SUnnXpB1KtswIPkRaVlHUqJTp2UriOFFRGptswKn10+U5zwDFfZ8SvWMFHbpuzbC1yD/Ug950kIV7Lbr2T420v6/WUPjarh+Iq7KSlxVIAvoyshsDoe0L2nnY/MWdj8Mg8bjWd8zVHdgdHBNwAdMuvZHlPrF8Vq1ABVd2Cm4BCjXva3xHznScDVp1aa1KQGVgbHKFOhKkEctQZrcS4xTw5QVAxLAkBVB0UgHc+Mnvb1pJ0+TmwK6FQAG7ra+0yzMPusfJTPfhlUU6tJyCQjhiBYm19fAnWdJwePFVFqITla++h3tqO+4muXI4eDOMVI5RXqsACUcC9sxUhR3XO0067S89N+OhqdXChXL3S5Fso7SP366eEp/DHpBj119tLaa+PpNMc2420Vcd6NrBV2QEZVa4tmI1X8vtJji+Hzk1EBKEK4b2DaT6w3B0K9atUdWAC2t7EkC2m/tym9wzF9SVp12Aw1TM1N7WudAQT3XB5bmZOau0aRjtTKVjsDqVyjeamHUg2I1Mv9V8I4VxWUI91Ob4ww+Hs9xHOVzjVbDksqk5lJswAse7XumkMtuqKygq5NemZ79YLayPRmJCqpZmIUAcyTYWnVOjvROlh1BqAVK3N2FwD3IDoAO+TlyKJSMbOdvV0uL2vva4t4HaYci2ut+Vr3PKw5nWdYx3FsPQ0q1qafwkgn+kazWw3DcHiHWvTFN2Qhs1M8xtmUHfzEx7/tF9BzxKWIwrBwlSjewBZeydCRcHfQn3nlisSarFurRGbKuWnoHY6XtyJJGk6F+0Glmwmb8NVD73B/WVDofhBWxtIHakDWPiVPY/6iD6SYyWnUS1vR0XhXDxh6CUhbsrr4sdWJ8z+k3+C4HrKnWt8CHsjvbmfIbD1nxVQt2V3Og9ZYsLRCKqjZQBI6fHqlqZXLKlR6TMRO85hERAEREAREQBETEArPGkAqm3MA+9x9JQ+ntDWhU/Mh9RmHzB950HpCv71T3p+jH+8pPTsf4dD3VR81YTz5bZdjrj9D76IPfCqO6pU/7yfrInp0bVKB70qD2ZDN/oS3+GP81/nlP1kf0/3w5/mf+BlI/lLS+hVW3nQOiBvhE8GqD/rY/WUICXnoe3+FH8yp+s16n6lMS3Kd0oa2NxI8UPvSSQVNczHwkx0mu+Prqu56sf8A1prNU0gmg5HWbY2tKKS5PjqbX30tz01mzh6ZIA1PasBuBfuvteeNJLjuudfSb+HxIpOjsLpnXN4AEdr2vEtiUjwo4YPpYKSSuw3BtNOph+8eB8wbMPeWDH4EM5qYe1SlUdnpsl7EXs6+YOs+6nDOtOZNGHxqR3aFh43+sp3EiyhZEdD0A4hhwx0uxHmEOWdgxlVlpVGQXZablR3sFJA97Tlo4cabdYRY0e3e4uB328Z0rhOM6ymrDYgG/I3E580rkmaRjSo5HQTPeo5zM2pJ533vN7A12oOKtI5WXWw2YD7rDmDt6yW6UcBOGc1EF6LG/wDLJOoP8NzofG0hec6U1JGTtM6T0oqipgHdfhZKdQeTFWHtIj9meGH+Jqc8yUx5BSx+bSsNxSuaQo9aeqAC5MqfCNhmteXH9m6gUcQB/wA4H3prMZRcYNFrtluwiXqoD339gTLCJW6b5atIn8YH9QKj5mWQTfpfqZZuUZiInSYiIiAIiIAiIgCYmZiAQHH6l6ir3Lf3P+kpHT1v8Mo76q/IMfpLdxRr13PkPYf6mUj9oNTSgnezt/Stv/Kee98x1x2gffQb/gVB3VT80QzU/aCNMOeedx7qD9J79Aj2Kw/jU+6D+08/2gjsYf8Amt86ZlVtlL/sKmsu3RBP8KP5lT9RKQsunRKtbCnwquPcIfrNOo+pTFyU/pBi2ocQrZQCzJTNyL20G0+8NxbDM1MVKThb3qOGF/QAa988OkSh8VVcG5OVdOQUW/WaPV2Gg8P7zSME4qyrk06J1cdhVemFFRx2+se2175AAbXtuZE43FFyEy5Evptc/mPK/wBYp7gW30/vPo4YspFjcX9u+WUVEhybPGm9VVFNaropbPkBI12uBffaS1fpJiGN86DMmTRANhuNfi318TPCs6U2y1uwVFwQpJ22Ycr8p708FhaophcQoNQ3AOhQkE9rxB09ZD08tEpPwyGxFR3JNR3YsMurX0HIyzdBOkn2cjDVz+7Y/u3OwubZSe6+3tNIcBbOyZlzDtFeZH4l7xaeD8JBS9wbglSCLNyNj3yktMlRKUludfemHUggEMLEHUEHkRznPuk/RpsNepSu1EnUbml5nmnjynn0R6UtQy065LUtlY6tT/N3p8x5TpSsGHIqR5gg/Igzn+WORfaSOOo2vhLp+zevY4mmdz1dQezIfmB7yG6U8B+yuHpg9RUNhz6tjrk8jy9u6fXQvFdXi0udKitT9fiX5gj1m8mpQtFeGdExOlj+Flb+lgfpLUplZrrcEd4k9w6pmpIe9R+mst0r5RnmXDNmIidZgIiIAiIgCIiAJhjYXMzI/jdXLRfkWGUf5tJEnSslK3RWqdQtdvxEt7m4+VpRenmIviVQbU6Qv5uxJ+QWXukPb6Tl3E8V11WpUubO5t+UaL8gPeefhVys657IsX7Pj/xx+Q/Jp9ftDNqeH/nn/wDJ55/s9Harj+FD82m1+0GhfDK//Kqqx8mDIT8xIf5SV9SkAy0dGFJw1Tl++bX/ACU5VL6aye4XjDSwbn7z1XKj0Vb+4PqJrmTcSuPkhPtlIVKq1kYHMcpTXXUEnwvNzB1sL9oILEUBTIDEEnNZbm1r330kSmFYub3ve5M26HDKpy5UJzZSG5dv4ZdpVyVt3wbuPxGGs3UB2ZX7Nw1mXLuTbTtcvCReJ4iVawULmQLvm7rkeskMLwLEO1VQtnpWVkJHPTTW0ja/D3DdVVUo4W9iNRpcHx0hafZLs88XSc3JDXNrsxuT4m+81alOoKmVrWtobC38JMtPAuLJkXD4tf3faC111K3sQGHdfumxw7ha4tCaBBNKoyHNpmQi6m3gR847lbNBxT3RVBm0sSGy6WLDUbgTXAsNzbcb+uksTYZQe38BqGmXGwdTy7p8cU4MadibWY20vv3g27tZbWiNDNTCkECWzoRxtqTig5/dubU7/cbu/K2tu4+cp+HQobHkSPUb/rNiu9gSL3AuCNwRqPmJWcVJURG0zsPFcAMRRekTbOuh/C26n0NpyenUKEORZ6bBrdzI17e6kTr9FzZSdCQCfAkAn5zk/Hqg+1YhRt1r7e5+ZMxw+UaTWx1qjWDoHXZgGHqAfrJbgLfuyv4XYehOYfrKZ0DxZfCBW3psafoLMv8A0kD0ls4JUs9RfBWHzB/QS2DbJRTLvEmYmBMzuOYREQBERAEREASC6S1blE82P6D9TJ2VfjTXrt4BR9frMOodQNcK+RAdJcT1eErMDYlcgPi5y/oTOYU8YmwIsNjL90/e2GRfx1Rf0VjI+nxI1UpGhXoUrKFenVCKQw0zXK9oEWnNCWmJu1bNDobxJaWJ1PZqLkJ7iTdb+oI9Z0DG4VXVkcAqwsQeYnPulmOpVnoqjhylMh3UWDMcvw99rE+skeC9L3pgJiB1ijQOts4/Nybz0MTi5fJBSrY+anQTtaVyKfcVJcD817fKTNforSZERCyZQACtjexJ1B53N5humuFtcCq3KwUf3le410wrVhkor1CEWJveo3frsvpr4ylZJMnVFGjxDinVPWooFqAAp11rXNhmNhe9iSPG00KHHcRTQIj5QuxAF/CaoAE82E64441uZubPFuJVldqi1agdj2mDG7fm75K08dWLCuamZ1TJdgG0N7g333MhMUP9+sl8L8O3LWS4oqpMjK3EajsF7IAJ2AHd3eUyGN7iw1+7odeWk8clqh+s3lSWpEW2a1QsFtmO5I1Ngds3ntrOx8O4fRr0KLsgN0VgeYOXceO85Vk01G06P0W4rTXAUS1RFyoVsWF7pcWtuT4Tn6hbKjSDIHinQ3Eq7GmVrKSTe4V9fxA6HlqO6bnAuhdTrFqYkqFUg9UvaLEajO21r8hPPhfTuoEAxFHM34qZy+6NsfIzcrdO1t2KLk8s7Ko+VzKPu1VF/jyWfimOWjTerUPZUX8SeQHiTOR18Rnd6jAAuSxA5Xk7S4qMViaYxrJ1JzgKezTQleySb7+JPdPtej+EprQzYqi1RaitVvUzCpTDAlQovY2AHrEKx7Pkh/LglP2b1v8AjLe98jD5g/oJeuHvlrr/ABqy+osw+StKH0WyrxDELT+AhiBYrYZkYdkgEfEZdHP7yiRyqr87r9ZCdZEyGriWiZmJmeicgiIgCIiAIiIAlW4wlq7+Nj8rfSWmQPSKlZkfvup89x9Zh1CuBridSKL0/pE4em34au35kYfrIvh/F6gy5MPnodWoy9VqWCatmA/F8hLR0iwZrYWqqi7AZ1HeUOYD1sR6ylcDrYksj0BVemjfDnOS1tVsTYaGcsd4nR5M8WascMpr0ypWvcPlRBZkYWyix3kNLh0kpVHoEU0OUVOuq9ZUQsth8Ki5sB6SmmxFxqDrea4ncSk1ufVp8mZvF5sZnm08mE9Wmjiq/IbyUDzftMF5bmToNl0kPhEtra55mbbVcnxedv790q+SUaPEFyuGHtNqg1wCJ4VK4cb7/Ka1Jyh027pIVEysyqgbaeg8955UnuLz0BkEs+j5zKmYOsIOUkqb/DadNq1IViop57tmICmwzBSe4kfKWevxTCtmqdZgPtCE9ScxC20yl7DUjeVXB03JNRX6taHaarkD5SQQOyTqLA335aSc4Tjc9VRiKvD61E3zE08lTY6BSu85su7NYcHv0Rr1KmOqtVdaj9U16iG6trTtlNhcDb0l5+/T/mJ/3CULoKg+0Vil+rUZVJ/C1QlB/Ssv1BCatMfx3/pBP0la/US/wl/Us8zMTM9E4xERAEREAREQBNPimHz02A3Go8xNyYkNJqmSnTKZTe+23++U53xrhvUYrJnNKk7Bw/aygE3bQb2It6idU4tgjTfMB2G7vunn6GQvG+FJiaZR9CNVYbqe8f2nnV25UzrvUrRAAnEFqi0wKZ7SU2sGxLILKz/wC21tbSO4pwim9REV6dLEMoL0bEoWIGxHwHfTnaRmJo1cJWRqgJ6vRHv2CLEAA/c3+E90cJcUUqVcw6wDJTHMu/xP6C+vjJUWt0yXuauMwb0myVFyn3B56Nttrbea9wRoR7yxYXEYdcIlLEZiKher2bkgKwAN9xcDfwMl8VSS9VhTo/u6VNE60KqXYM4BJ20IEv3muUV0IoTA+/dNYKoOuhMs+G4MuJw9SqiLTrdYSirovZRSUCk8xefGF4Fh2rU6FSk2dqKVCxZhZypLhhf/ANWl+6iuhkTh6XWArSIzAXAvqT4eQlt4d0OoGlaoHzEanMb6+Uq/B8HTOMX7MCqICzdYeS3DEedxOhYPiVN1DBhroNdyNCBfeZ5Zu9iyic64v0WOFr5Q96bKWDNpsNm8byOamLbi/eP/AFLR05xi1HCNTcZQGSo1wp17WUWs/IXvoZFUeChsO1TM3XdW1ZKfI01YLe1tz9ZpHJ8bkV029jSwi2Gv+k9BXXky/wCknK1KnTenQTDq/V9S9Srrn1KsxY7ZTe1jpJfpGMlKqayU7LXTqMos1la5zW2BAOkh5K8FtBVMKhqG1NWY2vZQSQPHumzgsBUqNTGiCrnCMwuWNM6rb7pNrC8nuN4tqf2k0CQesw9QlBdsrUwugG4uB7maRd3BR6lNMQtVcTTJOUEsLOp8eZHjI7jrYaEeuOx5wdJFpCm1JixNR9esJ3WoPuvbQ7jTS0iMcKPxJSqUKgIL0HBKFSPiQnVfAc5J4njnUVq/VhKlKo+YK3wrUtfMtt+1fbebvRzgL1qgxGJve+ZVYa3vcMw5WOy8uconpVsnnZFh6G8NNKiM/wATku3gTaw9FsPO8tfCqWaqW5KLDzbf5frNKkmwUXJ0A7zLBgcPkQDnuT3k7y2CLlLUZ5JUqPeZiJ3HOIiIAiIgCIiAIiIB8VUDAgi4PKVziPD2pai7J38x5/3lmmCJnkxqa3Lwm4lAr0wwIYAg8iND6HSQWL6KUWJZM1I/wWK/0nb0tOlYvgtNzfVTzy7HzEja3R9h8LA+B0M43hyQ4OhZYvk5jX6K1x8LU30trmU2+YE2K4xBVkxGE61GYNem63GVQotZr6AfMy9vwmqPuH0IP1nw3DKg+43tKtz8otcfZzPNWpoirQqp1dZ6oZlcntDKqk5bGw3POfdbj6fbRiMpAFPKVNgb5bbE7XnQalIrowK+dxPCtQVt1DeYBkOftCvTOZcHxCU6l2JyvTam5XWwe129DNytiadP7OlIl1o1esL5SLkspNgRfYGWTiPRGhU1UGk34qeg9V2PtK5iejGJpsFCiqGNg6kAD89/h+c1UoS3I3RH8bxJq1arrchmOS+4XTkduZtJfC9JSHVVRTRVRTsBepkCgbg235SW4d0JTQ12zt+EXCDwA+96yx4bh60xlRQB3AAfpKSyQ4oKL5KJialSoHanh6oqVEFNms5AVbWyi2hIAvrymMSuNrdYGo1GWplNmsAhW1iuYi2x950HqPCfS0T3H/fpKrJ/RNFEp8KxxbOAtNsip8a6qo5gZrz7w/RGqxvVqqL6kqC7E+baD2l7p4NzsrH0M26PBqpt2co72IHyFzLJ5HwiHpXLKzwvo3QokMFzMPvOcx9OS+lpZMJQLGyi/l9TJjCcCUaucx7hoP8AWSlOkFFlAA7hNI9PJu5GbzJcGpgMAE1OrfIeAm6ItMzsjFRVIwbb5EREkgREQBERAEREAREQBERAMRMxAMRMxAPkiauI4ZSf4kF+8aH3E3IkNJ8kptFdx3ACNaRv/C30b+8h1XWxBBG4IsZepqYzAJVsXGo2I0PlfunPk6dPeOxrHM1yV7BYRqjZVU2+85+EeA/Ef0k3R4Si73bz/wBJvooAAAsByE+peGGMSssjZ5LRUbKB6CfYE+omqVGZiJmJIEREAREQBERAEREAREQBERAEREAREQBERAEREAREQBMTMQBERAEREAREQBERAEREAREQBERAEREAREQBERAEREAREQBERAEREAREQBERAEREAREQBERAEREAREQBERAERE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7" name="Group 16"/>
          <p:cNvGrpSpPr/>
          <p:nvPr/>
        </p:nvGrpSpPr>
        <p:grpSpPr>
          <a:xfrm>
            <a:off x="0" y="0"/>
            <a:ext cx="9144000" cy="6858000"/>
            <a:chOff x="0" y="0"/>
            <a:chExt cx="9144000" cy="6858000"/>
          </a:xfrm>
        </p:grpSpPr>
        <p:sp>
          <p:nvSpPr>
            <p:cNvPr id="18" name="Rectangle 17"/>
            <p:cNvSpPr/>
            <p:nvPr/>
          </p:nvSpPr>
          <p:spPr>
            <a:xfrm>
              <a:off x="0" y="6477000"/>
              <a:ext cx="9144000" cy="381000"/>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1F497D">
                      <a:lumMod val="40000"/>
                      <a:lumOff val="60000"/>
                    </a:srgbClr>
                  </a:solidFill>
                </a:rPr>
                <a:t>February 28 – March 1, 2017, Wenatchee, WA</a:t>
              </a:r>
            </a:p>
          </p:txBody>
        </p:sp>
        <p:sp>
          <p:nvSpPr>
            <p:cNvPr id="19" name="Rectangle 18"/>
            <p:cNvSpPr/>
            <p:nvPr/>
          </p:nvSpPr>
          <p:spPr>
            <a:xfrm>
              <a:off x="0" y="0"/>
              <a:ext cx="9144000" cy="381000"/>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Smoke </a:t>
              </a:r>
              <a:r>
                <a:rPr lang="en-US" sz="2400" dirty="0" err="1">
                  <a:solidFill>
                    <a:srgbClr val="FFA7A7"/>
                  </a:solidFill>
                  <a:latin typeface="Calibri" panose="020F0502020204030204" pitchFamily="34" charset="0"/>
                  <a:ea typeface="Times New Roman" panose="02020603050405020304" pitchFamily="18" charset="0"/>
                  <a:cs typeface="Times New Roman" panose="02020603050405020304" pitchFamily="18" charset="0"/>
                </a:rPr>
                <a:t>Mgmt</a:t>
              </a:r>
              <a:r>
                <a:rPr lang="en-US" sz="2400" dirty="0">
                  <a:solidFill>
                    <a:srgbClr val="FFA7A7"/>
                  </a:solidFill>
                  <a:latin typeface="Calibri" panose="020F0502020204030204" pitchFamily="34" charset="0"/>
                  <a:ea typeface="Times New Roman" panose="02020603050405020304" pitchFamily="18" charset="0"/>
                  <a:cs typeface="Times New Roman" panose="02020603050405020304" pitchFamily="18" charset="0"/>
                </a:rPr>
                <a:t> &amp; Rx Burning in WA: Foundations for the Future</a:t>
              </a:r>
              <a:endParaRPr lang="en-US" sz="2200" dirty="0">
                <a:solidFill>
                  <a:srgbClr val="FFA7A7"/>
                </a:solidFill>
              </a:endParaRPr>
            </a:p>
          </p:txBody>
        </p:sp>
      </p:grpSp>
      <p:grpSp>
        <p:nvGrpSpPr>
          <p:cNvPr id="6" name="Group 5"/>
          <p:cNvGrpSpPr/>
          <p:nvPr/>
        </p:nvGrpSpPr>
        <p:grpSpPr>
          <a:xfrm>
            <a:off x="25400" y="533400"/>
            <a:ext cx="9050480" cy="5943600"/>
            <a:chOff x="25400" y="685800"/>
            <a:chExt cx="9050480" cy="594360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24032"/>
              <a:ext cx="4351449" cy="472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401" y="4875074"/>
              <a:ext cx="4394200" cy="1754326"/>
            </a:xfrm>
            <a:prstGeom prst="rect">
              <a:avLst/>
            </a:prstGeom>
          </p:spPr>
          <p:txBody>
            <a:bodyPr wrap="square">
              <a:spAutoFit/>
            </a:bodyPr>
            <a:lstStyle/>
            <a:p>
              <a:r>
                <a:rPr lang="en-US" dirty="0" smtClean="0">
                  <a:solidFill>
                    <a:srgbClr val="F8F8F8"/>
                  </a:solidFill>
                  <a:latin typeface="Calibri" panose="020F0502020204030204" pitchFamily="34" charset="0"/>
                </a:rPr>
                <a:t>Keane </a:t>
              </a:r>
              <a:r>
                <a:rPr lang="en-US" dirty="0">
                  <a:solidFill>
                    <a:srgbClr val="F8F8F8"/>
                  </a:solidFill>
                  <a:latin typeface="Calibri" panose="020F0502020204030204" pitchFamily="34" charset="0"/>
                </a:rPr>
                <a:t>et al. (2009) For </a:t>
              </a:r>
              <a:r>
                <a:rPr lang="en-US" dirty="0" err="1">
                  <a:solidFill>
                    <a:srgbClr val="F8F8F8"/>
                  </a:solidFill>
                  <a:latin typeface="Calibri" panose="020F0502020204030204" pitchFamily="34" charset="0"/>
                </a:rPr>
                <a:t>Ecol</a:t>
              </a:r>
              <a:r>
                <a:rPr lang="en-US" dirty="0">
                  <a:solidFill>
                    <a:srgbClr val="F8F8F8"/>
                  </a:solidFill>
                  <a:latin typeface="Calibri" panose="020F0502020204030204" pitchFamily="34" charset="0"/>
                </a:rPr>
                <a:t> Manage v258 </a:t>
              </a:r>
            </a:p>
            <a:p>
              <a:r>
                <a:rPr lang="en-US" dirty="0">
                  <a:solidFill>
                    <a:srgbClr val="F8F8F8"/>
                  </a:solidFill>
                  <a:latin typeface="Calibri" panose="020F0502020204030204" pitchFamily="34" charset="0"/>
                </a:rPr>
                <a:t>Bisson et al. (2009) </a:t>
              </a:r>
              <a:r>
                <a:rPr lang="en-US" dirty="0" err="1">
                  <a:solidFill>
                    <a:srgbClr val="F8F8F8"/>
                  </a:solidFill>
                  <a:latin typeface="Calibri" panose="020F0502020204030204" pitchFamily="34" charset="0"/>
                </a:rPr>
                <a:t>Ecol</a:t>
              </a:r>
              <a:r>
                <a:rPr lang="en-US" dirty="0">
                  <a:solidFill>
                    <a:srgbClr val="F8F8F8"/>
                  </a:solidFill>
                  <a:latin typeface="Calibri" panose="020F0502020204030204" pitchFamily="34" charset="0"/>
                </a:rPr>
                <a:t> &amp; </a:t>
              </a:r>
              <a:r>
                <a:rPr lang="en-US" dirty="0" err="1">
                  <a:solidFill>
                    <a:srgbClr val="F8F8F8"/>
                  </a:solidFill>
                  <a:latin typeface="Calibri" panose="020F0502020204030204" pitchFamily="34" charset="0"/>
                </a:rPr>
                <a:t>Soc</a:t>
              </a:r>
              <a:r>
                <a:rPr lang="en-US" dirty="0">
                  <a:solidFill>
                    <a:srgbClr val="F8F8F8"/>
                  </a:solidFill>
                  <a:latin typeface="Calibri" panose="020F0502020204030204" pitchFamily="34" charset="0"/>
                </a:rPr>
                <a:t> v14(1)</a:t>
              </a:r>
            </a:p>
            <a:p>
              <a:r>
                <a:rPr lang="en-US" dirty="0">
                  <a:solidFill>
                    <a:srgbClr val="F8F8F8"/>
                  </a:solidFill>
                  <a:latin typeface="Calibri" panose="020F0502020204030204" pitchFamily="34" charset="0"/>
                </a:rPr>
                <a:t>Collins et al. 2009, Parks et al. 2015; </a:t>
              </a:r>
            </a:p>
            <a:p>
              <a:r>
                <a:rPr lang="en-US" dirty="0" err="1">
                  <a:solidFill>
                    <a:srgbClr val="F8F8F8"/>
                  </a:solidFill>
                  <a:latin typeface="Calibri" panose="020F0502020204030204" pitchFamily="34" charset="0"/>
                </a:rPr>
                <a:t>McGarigal</a:t>
              </a:r>
              <a:r>
                <a:rPr lang="en-US" dirty="0">
                  <a:solidFill>
                    <a:srgbClr val="F8F8F8"/>
                  </a:solidFill>
                  <a:latin typeface="Calibri" panose="020F0502020204030204" pitchFamily="34" charset="0"/>
                </a:rPr>
                <a:t> &amp; </a:t>
              </a:r>
              <a:r>
                <a:rPr lang="en-US" dirty="0" err="1">
                  <a:solidFill>
                    <a:srgbClr val="F8F8F8"/>
                  </a:solidFill>
                  <a:latin typeface="Calibri" panose="020F0502020204030204" pitchFamily="34" charset="0"/>
                </a:rPr>
                <a:t>Romme</a:t>
              </a:r>
              <a:r>
                <a:rPr lang="en-US" dirty="0">
                  <a:solidFill>
                    <a:srgbClr val="F8F8F8"/>
                  </a:solidFill>
                  <a:latin typeface="Calibri" panose="020F0502020204030204" pitchFamily="34" charset="0"/>
                </a:rPr>
                <a:t> 2012; </a:t>
              </a:r>
              <a:endParaRPr lang="en-US" dirty="0" smtClean="0">
                <a:solidFill>
                  <a:srgbClr val="F8F8F8"/>
                </a:solidFill>
                <a:latin typeface="Calibri" panose="020F0502020204030204" pitchFamily="34" charset="0"/>
              </a:endParaRPr>
            </a:p>
            <a:p>
              <a:r>
                <a:rPr lang="en-US" dirty="0" smtClean="0">
                  <a:solidFill>
                    <a:srgbClr val="F8F8F8"/>
                  </a:solidFill>
                  <a:latin typeface="Calibri" panose="020F0502020204030204" pitchFamily="34" charset="0"/>
                </a:rPr>
                <a:t>Hessburg </a:t>
              </a:r>
              <a:r>
                <a:rPr lang="en-US" dirty="0">
                  <a:solidFill>
                    <a:srgbClr val="F8F8F8"/>
                  </a:solidFill>
                  <a:latin typeface="Calibri" panose="020F0502020204030204" pitchFamily="34" charset="0"/>
                </a:rPr>
                <a:t>et al. 2015. Landscape Ecology v30</a:t>
              </a:r>
            </a:p>
            <a:p>
              <a:endParaRPr lang="en-US" dirty="0">
                <a:solidFill>
                  <a:srgbClr val="F8F8F8"/>
                </a:solidFill>
                <a:latin typeface="Calibri" panose="020F0502020204030204" pitchFamily="34" charset="0"/>
              </a:endParaRPr>
            </a:p>
          </p:txBody>
        </p:sp>
        <p:sp>
          <p:nvSpPr>
            <p:cNvPr id="9" name="TextBox 8"/>
            <p:cNvSpPr txBox="1"/>
            <p:nvPr/>
          </p:nvSpPr>
          <p:spPr>
            <a:xfrm>
              <a:off x="25400" y="685800"/>
              <a:ext cx="9050480" cy="430887"/>
            </a:xfrm>
            <a:prstGeom prst="rect">
              <a:avLst/>
            </a:prstGeom>
            <a:noFill/>
          </p:spPr>
          <p:txBody>
            <a:bodyPr wrap="square" rtlCol="0">
              <a:spAutoFit/>
            </a:bodyPr>
            <a:lstStyle/>
            <a:p>
              <a:r>
                <a:rPr lang="en-US" sz="2200" dirty="0">
                  <a:solidFill>
                    <a:srgbClr val="FFFF00"/>
                  </a:solidFill>
                  <a:latin typeface="Calibri" pitchFamily="34" charset="0"/>
                  <a:cs typeface="Calibri" pitchFamily="34" charset="0"/>
                </a:rPr>
                <a:t>Fire and forest succession are the </a:t>
              </a:r>
              <a:r>
                <a:rPr lang="en-US" sz="2200" b="1" dirty="0">
                  <a:solidFill>
                    <a:srgbClr val="FFFF00"/>
                  </a:solidFill>
                  <a:latin typeface="Calibri" pitchFamily="34" charset="0"/>
                  <a:cs typeface="Calibri" pitchFamily="34" charset="0"/>
                </a:rPr>
                <a:t>engine</a:t>
              </a:r>
              <a:r>
                <a:rPr lang="en-US" sz="2200" dirty="0">
                  <a:solidFill>
                    <a:srgbClr val="FFFF00"/>
                  </a:solidFill>
                  <a:latin typeface="Calibri" pitchFamily="34" charset="0"/>
                  <a:cs typeface="Calibri" pitchFamily="34" charset="0"/>
                </a:rPr>
                <a:t> that drives the </a:t>
              </a:r>
              <a:r>
                <a:rPr lang="en-US" sz="2200" dirty="0" smtClean="0">
                  <a:solidFill>
                    <a:srgbClr val="FFFF00"/>
                  </a:solidFill>
                  <a:latin typeface="Calibri" pitchFamily="34" charset="0"/>
                  <a:cs typeface="Calibri" pitchFamily="34" charset="0"/>
                </a:rPr>
                <a:t>system</a:t>
              </a:r>
              <a:endParaRPr lang="en-US" sz="2200" dirty="0">
                <a:solidFill>
                  <a:srgbClr val="FFFF00"/>
                </a:solidFill>
                <a:latin typeface="Calibri" pitchFamily="34" charset="0"/>
                <a:cs typeface="Calibri" pitchFamily="34" charset="0"/>
              </a:endParaRPr>
            </a:p>
          </p:txBody>
        </p:sp>
      </p:grpSp>
    </p:spTree>
    <p:extLst>
      <p:ext uri="{BB962C8B-B14F-4D97-AF65-F5344CB8AC3E}">
        <p14:creationId xmlns:p14="http://schemas.microsoft.com/office/powerpoint/2010/main" val="153520274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46299</TotalTime>
  <Words>2679</Words>
  <Application>Microsoft Office PowerPoint</Application>
  <PresentationFormat>On-screen Show (4:3)</PresentationFormat>
  <Paragraphs>316</Paragraphs>
  <Slides>39</Slides>
  <Notes>38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39</vt:i4>
      </vt:variant>
    </vt:vector>
  </HeadingPairs>
  <TitlesOfParts>
    <vt:vector size="49" baseType="lpstr">
      <vt:lpstr>Arial</vt:lpstr>
      <vt:lpstr>Calibri</vt:lpstr>
      <vt:lpstr>Courier New</vt:lpstr>
      <vt:lpstr>Times New Roman</vt:lpstr>
      <vt:lpstr>Wingdings</vt:lpstr>
      <vt:lpstr>1_Office Theme</vt:lpstr>
      <vt:lpstr>Default Design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Hessburg</dc:creator>
  <cp:lastModifiedBy>Hessburg Sr., Paul F -FS</cp:lastModifiedBy>
  <cp:revision>380</cp:revision>
  <dcterms:created xsi:type="dcterms:W3CDTF">2014-10-31T17:23:19Z</dcterms:created>
  <dcterms:modified xsi:type="dcterms:W3CDTF">2017-02-28T00:16:18Z</dcterms:modified>
</cp:coreProperties>
</file>