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</p:sldMasterIdLst>
  <p:notesMasterIdLst>
    <p:notesMasterId r:id="rId30"/>
  </p:notesMasterIdLst>
  <p:sldIdLst>
    <p:sldId id="256" r:id="rId4"/>
    <p:sldId id="295" r:id="rId5"/>
    <p:sldId id="296" r:id="rId6"/>
    <p:sldId id="259" r:id="rId7"/>
    <p:sldId id="271" r:id="rId8"/>
    <p:sldId id="291" r:id="rId9"/>
    <p:sldId id="292" r:id="rId10"/>
    <p:sldId id="293" r:id="rId11"/>
    <p:sldId id="294" r:id="rId12"/>
    <p:sldId id="261" r:id="rId13"/>
    <p:sldId id="266" r:id="rId14"/>
    <p:sldId id="267" r:id="rId15"/>
    <p:sldId id="289" r:id="rId16"/>
    <p:sldId id="290" r:id="rId17"/>
    <p:sldId id="269" r:id="rId18"/>
    <p:sldId id="260" r:id="rId19"/>
    <p:sldId id="278" r:id="rId20"/>
    <p:sldId id="277" r:id="rId21"/>
    <p:sldId id="280" r:id="rId22"/>
    <p:sldId id="279" r:id="rId23"/>
    <p:sldId id="282" r:id="rId24"/>
    <p:sldId id="281" r:id="rId25"/>
    <p:sldId id="262" r:id="rId26"/>
    <p:sldId id="276" r:id="rId27"/>
    <p:sldId id="263" r:id="rId28"/>
    <p:sldId id="26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0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5727C-9537-43B4-84D6-D1E117D8A12E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A7AEC-AD46-4515-8D72-DE92CD11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AE3FC-9797-4CD2-90AE-48EF188532F9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9078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2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723FF3-DBA0-4FF1-B448-15FAB2F0B519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715" tIns="44857" rIns="89715" bIns="44857"/>
          <a:lstStyle/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1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AE3FC-9797-4CD2-90AE-48EF188532F9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20000"/>
              </a:spcBef>
              <a:buSzPct val="75000"/>
              <a:buFont typeface="Wingdings" pitchFamily="2" charset="2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306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776A0-77C8-4B7A-8AD2-515A8F091D0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715" tIns="44857" rIns="89715" bIns="44857"/>
          <a:lstStyle/>
          <a:p>
            <a:pPr>
              <a:spcBef>
                <a:spcPct val="20000"/>
              </a:spcBef>
              <a:buSzPct val="75000"/>
              <a:buFont typeface="Wingdings" pitchFamily="2" charset="2"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71229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88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89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4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214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49037-F4C2-492F-913F-753DAE9F69C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5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6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99BA7ADF-0060-453E-BD5A-75B9D3CBCD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32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806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6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7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808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8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09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0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1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2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3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4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5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6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7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8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19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0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821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8217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8218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8219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220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8221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C2849900-A3E5-4196-9307-75AA60015E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2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98B03-BA3C-4E3E-8537-C5BB71C92E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21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488EA-E864-4F9A-B826-096FF0D727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0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1BD5BB-A05C-42D1-85B6-48951DF319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68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96A36-9578-4AA6-BEE2-93C5371123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71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7628-6CB0-42B0-80CF-941186B094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6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0639B-5036-49CB-828F-4038CF71F38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0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66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ECC776-EB4A-4DC6-B856-FA1BA905D5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2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FCAC5-22DC-4DE7-B357-B93D6787AA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5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34C7C-A7D8-42F8-9FAA-7072838AF02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14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6D3DE-2876-4B1D-92A8-94DB6DA924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42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99BA7ADF-0060-453E-BD5A-75B9D3CBCD1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9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/>
            </a:lvl1pPr>
          </a:lstStyle>
          <a:p>
            <a:fld id="{BC19FC04-A61D-4544-AA64-FFF5634ADE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31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34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8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80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27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87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66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9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53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8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418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09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4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4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1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AC536-D2D3-4A97-8BBA-A83DE88FC925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59D48-602D-4C7A-8F4F-6C9BED19E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3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FFFF81"/>
            </a:gs>
            <a:gs pos="100000">
              <a:srgbClr val="868300">
                <a:alpha val="5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87044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45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46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47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48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49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0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1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2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3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4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5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6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87058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59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0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1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2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3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4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5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6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7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8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69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0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1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2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3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4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5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6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7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8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79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0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1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2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3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4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5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6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7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8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89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0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1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2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3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4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5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6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7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8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099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0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1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2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3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4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5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6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7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8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09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0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1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2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3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4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5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6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7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8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19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0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1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2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3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4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5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6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7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8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29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0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1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2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3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4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5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6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7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8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39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0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1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2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3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4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5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6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7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8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49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0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1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2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3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4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5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6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7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8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59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0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1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2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3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4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5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6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7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8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69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0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1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2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3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4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5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6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7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8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79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0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1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2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3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4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5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6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7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8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89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90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91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7192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87193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194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7195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7196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1B30B6-87B7-4987-88D7-70AD63EEDFCD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87197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1473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B03CF-5F6F-43D3-A3FA-75DE71047E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A05ED-6AEF-49E1-BFC7-209D285529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0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5503" y="132766"/>
            <a:ext cx="5972538" cy="77550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Evaluating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Landscape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Pattern Changes Using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EMDS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8746" y="6163865"/>
            <a:ext cx="7046506" cy="6764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Paul Hessburg &amp; Keith Reynolds, PNW Research Station,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Wenatchee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&amp; Corvallis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Forestry Sciences Laboratories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1" y="908270"/>
            <a:ext cx="6783222" cy="508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008"/>
            <a:ext cx="9144000" cy="590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6" b="12913"/>
          <a:stretch/>
        </p:blipFill>
        <p:spPr>
          <a:xfrm>
            <a:off x="0" y="676484"/>
            <a:ext cx="9133836" cy="557191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5227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5" y="0"/>
            <a:ext cx="8981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90" y="196770"/>
            <a:ext cx="8411178" cy="643552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Raw PI-</a:t>
            </a:r>
            <a:r>
              <a:rPr lang="en-US" sz="2400" dirty="0" err="1" smtClean="0">
                <a:solidFill>
                  <a:srgbClr val="00B0F0"/>
                </a:solidFill>
              </a:rPr>
              <a:t>ed</a:t>
            </a:r>
            <a:r>
              <a:rPr lang="en-US" sz="2400" dirty="0" smtClean="0">
                <a:solidFill>
                  <a:srgbClr val="00B0F0"/>
                </a:solidFill>
              </a:rPr>
              <a:t> Vegetation attributes: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1)</a:t>
            </a:r>
            <a:r>
              <a:rPr lang="en-US" sz="2200" dirty="0" smtClean="0">
                <a:solidFill>
                  <a:schemeClr val="bg1"/>
                </a:solidFill>
              </a:rPr>
              <a:t> Canopy Cover: TOTL_CC, OS_CC, US_CC, all decile classes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2)</a:t>
            </a:r>
            <a:r>
              <a:rPr lang="en-US" sz="2200" dirty="0" smtClean="0">
                <a:solidFill>
                  <a:schemeClr val="bg1"/>
                </a:solidFill>
              </a:rPr>
              <a:t> Clumpiness: CLMP_DENS, CLMP_SIZE, by visual template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3) </a:t>
            </a:r>
            <a:r>
              <a:rPr lang="en-US" sz="2200" dirty="0" smtClean="0">
                <a:solidFill>
                  <a:schemeClr val="bg1"/>
                </a:solidFill>
              </a:rPr>
              <a:t>Degree of crown differentiation: L, M, H, by visual template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4)</a:t>
            </a:r>
            <a:r>
              <a:rPr lang="en-US" sz="2200" dirty="0" smtClean="0">
                <a:solidFill>
                  <a:schemeClr val="bg1"/>
                </a:solidFill>
              </a:rPr>
              <a:t> Canopy layers: 1, 2, &gt;2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5)</a:t>
            </a:r>
            <a:r>
              <a:rPr lang="en-US" sz="2200" dirty="0" smtClean="0">
                <a:solidFill>
                  <a:schemeClr val="bg1"/>
                </a:solidFill>
              </a:rPr>
              <a:t> Is a riparian or wetland patch?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6)</a:t>
            </a:r>
            <a:r>
              <a:rPr lang="en-US" sz="2200" dirty="0" smtClean="0">
                <a:solidFill>
                  <a:schemeClr val="bg1"/>
                </a:solidFill>
              </a:rPr>
              <a:t> Is in a non-forested condition, numerous classes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7)</a:t>
            </a:r>
            <a:r>
              <a:rPr lang="en-US" sz="2200" dirty="0" smtClean="0">
                <a:solidFill>
                  <a:schemeClr val="bg1"/>
                </a:solidFill>
              </a:rPr>
              <a:t> Has been logged, logging type, HCC, HSH, HTH, HSL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8)</a:t>
            </a:r>
            <a:r>
              <a:rPr lang="en-US" sz="2200" dirty="0" smtClean="0">
                <a:solidFill>
                  <a:schemeClr val="bg1"/>
                </a:solidFill>
              </a:rPr>
              <a:t> Density of the overstory                  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9)</a:t>
            </a:r>
            <a:r>
              <a:rPr lang="en-US" sz="2200" dirty="0" smtClean="0">
                <a:solidFill>
                  <a:schemeClr val="bg1"/>
                </a:solidFill>
              </a:rPr>
              <a:t> Density of the understory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10)</a:t>
            </a:r>
            <a:r>
              <a:rPr lang="en-US" sz="2200" dirty="0" smtClean="0">
                <a:solidFill>
                  <a:schemeClr val="bg1"/>
                </a:solidFill>
              </a:rPr>
              <a:t> Size class of the OS: SS, PT, </a:t>
            </a:r>
            <a:r>
              <a:rPr lang="en-US" sz="2200" dirty="0" err="1" smtClean="0">
                <a:solidFill>
                  <a:schemeClr val="bg1"/>
                </a:solidFill>
              </a:rPr>
              <a:t>SmT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</a:rPr>
              <a:t>MedT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</a:rPr>
              <a:t>LgT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11)</a:t>
            </a:r>
            <a:r>
              <a:rPr lang="en-US" sz="2200" dirty="0" smtClean="0">
                <a:solidFill>
                  <a:schemeClr val="bg1"/>
                </a:solidFill>
              </a:rPr>
              <a:t> Size class of the US: SS, PT, </a:t>
            </a:r>
            <a:r>
              <a:rPr lang="en-US" sz="2200" dirty="0" err="1" smtClean="0">
                <a:solidFill>
                  <a:schemeClr val="bg1"/>
                </a:solidFill>
              </a:rPr>
              <a:t>SmT</a:t>
            </a:r>
            <a:r>
              <a:rPr lang="en-US" sz="2200" dirty="0" smtClean="0">
                <a:solidFill>
                  <a:schemeClr val="bg1"/>
                </a:solidFill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</a:rPr>
              <a:t>MedT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12)</a:t>
            </a:r>
            <a:r>
              <a:rPr lang="en-US" sz="2200" dirty="0" smtClean="0">
                <a:solidFill>
                  <a:schemeClr val="bg1"/>
                </a:solidFill>
              </a:rPr>
              <a:t> SPP_OS: numerous SAF, and SRM species mixes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13)</a:t>
            </a:r>
            <a:r>
              <a:rPr lang="en-US" sz="2200" dirty="0" smtClean="0">
                <a:solidFill>
                  <a:schemeClr val="bg1"/>
                </a:solidFill>
              </a:rPr>
              <a:t> SPP_US: </a:t>
            </a:r>
            <a:r>
              <a:rPr lang="en-US" sz="2200" dirty="0">
                <a:solidFill>
                  <a:schemeClr val="bg1"/>
                </a:solidFill>
              </a:rPr>
              <a:t>numerous SAF, and SRM species mixes</a:t>
            </a:r>
            <a:r>
              <a:rPr lang="en-US" sz="2200" dirty="0" smtClean="0">
                <a:solidFill>
                  <a:schemeClr val="bg1"/>
                </a:solidFill>
              </a:rPr>
              <a:t>                                 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14)</a:t>
            </a:r>
            <a:r>
              <a:rPr lang="en-US" sz="2200" dirty="0" smtClean="0">
                <a:solidFill>
                  <a:schemeClr val="bg1"/>
                </a:solidFill>
              </a:rPr>
              <a:t> dead tree and snag abundance: quantile classes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15)</a:t>
            </a:r>
            <a:r>
              <a:rPr lang="en-US" sz="2200" dirty="0" smtClean="0">
                <a:solidFill>
                  <a:schemeClr val="bg1"/>
                </a:solidFill>
              </a:rPr>
              <a:t> ELEV_BELT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16)</a:t>
            </a:r>
            <a:r>
              <a:rPr lang="en-US" sz="2200" dirty="0" smtClean="0">
                <a:solidFill>
                  <a:schemeClr val="bg1"/>
                </a:solidFill>
              </a:rPr>
              <a:t> ELEVATION            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17)</a:t>
            </a:r>
            <a:r>
              <a:rPr lang="en-US" sz="2200" dirty="0" smtClean="0">
                <a:solidFill>
                  <a:schemeClr val="bg1"/>
                </a:solidFill>
              </a:rPr>
              <a:t> ASPECT                  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18)</a:t>
            </a:r>
            <a:r>
              <a:rPr lang="en-US" sz="2200" dirty="0" smtClean="0">
                <a:solidFill>
                  <a:schemeClr val="bg1"/>
                </a:solidFill>
              </a:rPr>
              <a:t> SLOPE</a:t>
            </a:r>
            <a:r>
              <a:rPr lang="en-US" sz="2200" dirty="0">
                <a:solidFill>
                  <a:schemeClr val="bg1"/>
                </a:solidFill>
              </a:rPr>
              <a:t/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19)</a:t>
            </a:r>
            <a:r>
              <a:rPr lang="en-US" sz="2200" dirty="0" smtClean="0">
                <a:solidFill>
                  <a:schemeClr val="bg1"/>
                </a:solidFill>
              </a:rPr>
              <a:t> NON_FRST-SPP_OS</a:t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rgbClr val="00B0F0"/>
                </a:solidFill>
              </a:rPr>
              <a:t>20)</a:t>
            </a:r>
            <a:r>
              <a:rPr lang="en-US" sz="2200" dirty="0" smtClean="0">
                <a:solidFill>
                  <a:schemeClr val="bg1"/>
                </a:solidFill>
              </a:rPr>
              <a:t> NON_FRST-</a:t>
            </a:r>
            <a:r>
              <a:rPr lang="en-US" sz="2200" dirty="0" err="1" smtClean="0">
                <a:solidFill>
                  <a:schemeClr val="bg1"/>
                </a:solidFill>
              </a:rPr>
              <a:t>Tree_CC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2037144" y="4849792"/>
            <a:ext cx="486137" cy="103014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96901" y="5180199"/>
            <a:ext cx="2419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+mj-lt"/>
              </a:rPr>
              <a:t>Generated in a GIS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82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045" y="185195"/>
            <a:ext cx="858841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  <a:latin typeface="+mj-lt"/>
              </a:rPr>
              <a:t>Data derived by classification from the raw attributes:</a:t>
            </a:r>
          </a:p>
          <a:p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1)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COVER type: SAF and SRM defined, dozens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+mj-lt"/>
              </a:rPr>
            </a:br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2)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Potential vegetation type: PVT, dozens   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+mj-lt"/>
              </a:rPr>
            </a:br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3)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STRUCTURE  class: O’Hara 7 classes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+mj-lt"/>
              </a:rPr>
            </a:br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4)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Is an LSOF patch? using Forsman, Sovern, Buchanan, Everett NSO_NRF descriptions                                       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5)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PHYS TYPE: Forest, Shrubland, woodland, grassland, non-forest/non-range                           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6-27)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I&amp;D vulnerability scores to major DMs, </a:t>
            </a:r>
            <a:r>
              <a:rPr lang="en-US" sz="2200" dirty="0" err="1" smtClean="0">
                <a:solidFill>
                  <a:schemeClr val="bg1"/>
                </a:solidFill>
                <a:latin typeface="+mj-lt"/>
              </a:rPr>
              <a:t>RDiseases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+mj-lt"/>
              </a:rPr>
              <a:t>BBeetles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, Defoliators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28)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Fuel loading: 155 fuel beds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29-36)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90</a:t>
            </a:r>
            <a:r>
              <a:rPr lang="en-US" sz="2200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% wildfire ROS, RCF, FL, FLI, ERC, CONS, PM10, PM2.5 emissions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37-44)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Rx fire ROS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, RCF, FL, FLI, ERC, CONS, PM10, PM2.5 emissions</a:t>
            </a:r>
          </a:p>
          <a:p>
            <a:pPr marL="231775" indent="-231775"/>
            <a:r>
              <a:rPr lang="en-US" sz="2200" dirty="0" smtClean="0">
                <a:solidFill>
                  <a:srgbClr val="00B0F0"/>
                </a:solidFill>
                <a:latin typeface="+mj-lt"/>
              </a:rPr>
              <a:t>45-…</a:t>
            </a:r>
            <a:r>
              <a:rPr lang="en-US" sz="2200" dirty="0" smtClean="0">
                <a:solidFill>
                  <a:schemeClr val="bg1"/>
                </a:solidFill>
                <a:latin typeface="+mj-lt"/>
              </a:rPr>
              <a:t> WL habitats: White-headed woodpecker, American marten, NSO NRF, No. Goshawk… </a:t>
            </a:r>
          </a:p>
        </p:txBody>
      </p:sp>
    </p:spTree>
    <p:extLst>
      <p:ext uri="{BB962C8B-B14F-4D97-AF65-F5344CB8AC3E}">
        <p14:creationId xmlns:p14="http://schemas.microsoft.com/office/powerpoint/2010/main" val="11488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LT_WorkSpace\E\Posters_conferences_reviews\IALE_RhodeIsland_2012\Nile_PI.em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" t="20487" r="4442" b="18879"/>
          <a:stretch/>
        </p:blipFill>
        <p:spPr bwMode="auto">
          <a:xfrm>
            <a:off x="331419" y="997352"/>
            <a:ext cx="8330227" cy="4211256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perspectiveAbove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40397" y="147442"/>
            <a:ext cx="5059234" cy="6604760"/>
            <a:chOff x="2040397" y="230569"/>
            <a:chExt cx="5059234" cy="66047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lum contrast="20000"/>
            </a:blip>
            <a:stretch>
              <a:fillRect/>
            </a:stretch>
          </p:blipFill>
          <p:spPr>
            <a:xfrm>
              <a:off x="2040397" y="230569"/>
              <a:ext cx="5059234" cy="161458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 contrast="20000"/>
            </a:blip>
            <a:stretch>
              <a:fillRect/>
            </a:stretch>
          </p:blipFill>
          <p:spPr>
            <a:xfrm>
              <a:off x="2040397" y="1845155"/>
              <a:ext cx="5059234" cy="4990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5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Physiognomic typ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Physiognomic typ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0" y="0"/>
            <a:ext cx="10033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8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Cover Typ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0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1" r="2206"/>
          <a:stretch/>
        </p:blipFill>
        <p:spPr>
          <a:xfrm>
            <a:off x="35491" y="115746"/>
            <a:ext cx="9085359" cy="3933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8896" y="4467828"/>
            <a:ext cx="89819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Calibri Light" panose="020F0302020204030204"/>
              </a:rPr>
              <a:t>Hessburg, P.F.; Reynolds, K.M.; Salter, R.B.; Dickinson, J.D.; Gaines, W.L.; Harrod, R.J. 2013</a:t>
            </a:r>
            <a:r>
              <a:rPr lang="en-US" sz="2200" dirty="0">
                <a:solidFill>
                  <a:prstClr val="white"/>
                </a:solidFill>
                <a:latin typeface="Calibri Light" panose="020F0302020204030204"/>
              </a:rPr>
              <a:t>. </a:t>
            </a:r>
            <a:r>
              <a:rPr lang="en-US" sz="2200" dirty="0" smtClean="0">
                <a:solidFill>
                  <a:prstClr val="white"/>
                </a:solidFill>
                <a:latin typeface="Calibri Light" panose="020F0302020204030204"/>
              </a:rPr>
              <a:t>Landscape Evaluation for Restoration Planning on the Okanogan-Wenatchee National Forest, USA. </a:t>
            </a:r>
            <a:r>
              <a:rPr lang="en-US" sz="2200" i="1" dirty="0" smtClean="0">
                <a:solidFill>
                  <a:prstClr val="white"/>
                </a:solidFill>
                <a:latin typeface="Calibri Light" panose="020F0302020204030204"/>
              </a:rPr>
              <a:t>Sustainability</a:t>
            </a:r>
            <a:r>
              <a:rPr lang="en-US" sz="2200" dirty="0" smtClean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US" sz="2200" dirty="0">
                <a:solidFill>
                  <a:prstClr val="white"/>
                </a:solidFill>
                <a:latin typeface="Calibri Light" panose="020F0302020204030204"/>
              </a:rPr>
              <a:t>5(3): 805-840.</a:t>
            </a:r>
          </a:p>
        </p:txBody>
      </p:sp>
    </p:spTree>
    <p:extLst>
      <p:ext uri="{BB962C8B-B14F-4D97-AF65-F5344CB8AC3E}">
        <p14:creationId xmlns:p14="http://schemas.microsoft.com/office/powerpoint/2010/main" val="169036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Cover Typ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0" y="0"/>
            <a:ext cx="10033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04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Struct. Clas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74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by_Struct. Clas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0" y="0"/>
            <a:ext cx="10033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7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yOrr 5 network CDP models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0" y="152400"/>
            <a:ext cx="4495800" cy="649033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sp>
        <p:nvSpPr>
          <p:cNvPr id="11" name="Rectangle 2"/>
          <p:cNvSpPr txBox="1">
            <a:spLocks noRot="1" noChangeArrowheads="1"/>
          </p:cNvSpPr>
          <p:nvPr/>
        </p:nvSpPr>
        <p:spPr bwMode="auto">
          <a:xfrm>
            <a:off x="152400" y="3598863"/>
            <a:ext cx="421386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Calibri" pitchFamily="34" charset="0"/>
              </a:rPr>
              <a:t>OKA-WEN restoration planning model (EMDS)</a:t>
            </a:r>
          </a:p>
        </p:txBody>
      </p:sp>
      <p:pic>
        <p:nvPicPr>
          <p:cNvPr id="9" name="Picture 8" descr="Network of 5 Networks fig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4213860" cy="358140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0" name="Picture 9" descr="Nile wshed priority scores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4530725"/>
            <a:ext cx="4213860" cy="20986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9631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30" y="29198"/>
            <a:ext cx="5194570" cy="675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875" y="68360"/>
            <a:ext cx="5747150" cy="675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5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19" y="115669"/>
            <a:ext cx="5312779" cy="66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7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9" y="324090"/>
            <a:ext cx="4213353" cy="6342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7432" y="324090"/>
            <a:ext cx="445082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Reynolds</a:t>
            </a:r>
            <a:r>
              <a:rPr lang="en-US" sz="2000" dirty="0">
                <a:solidFill>
                  <a:prstClr val="white"/>
                </a:solidFill>
                <a:latin typeface="Calibri Light" panose="020F0302020204030204"/>
              </a:rPr>
              <a:t>, K.M., P.F. Hessburg, and P.S. </a:t>
            </a:r>
            <a:r>
              <a:rPr lang="en-US" sz="2000" dirty="0" err="1" smtClean="0">
                <a:solidFill>
                  <a:prstClr val="white"/>
                </a:solidFill>
                <a:latin typeface="Calibri Light" panose="020F0302020204030204"/>
              </a:rPr>
              <a:t>Bourgeron</a:t>
            </a:r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 (</a:t>
            </a:r>
            <a:r>
              <a:rPr lang="en-US" sz="2000" dirty="0" err="1" smtClean="0">
                <a:solidFill>
                  <a:prstClr val="white"/>
                </a:solidFill>
                <a:latin typeface="Calibri Light" panose="020F0302020204030204"/>
              </a:rPr>
              <a:t>eds</a:t>
            </a:r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). 2014</a:t>
            </a:r>
            <a:r>
              <a:rPr lang="en-US" sz="2000" dirty="0">
                <a:solidFill>
                  <a:prstClr val="white"/>
                </a:solidFill>
                <a:latin typeface="Calibri Light" panose="020F0302020204030204"/>
              </a:rPr>
              <a:t>. </a:t>
            </a:r>
            <a:r>
              <a:rPr lang="en-US" sz="2000" i="1" dirty="0">
                <a:solidFill>
                  <a:prstClr val="white"/>
                </a:solidFill>
                <a:latin typeface="Calibri Light" panose="020F0302020204030204"/>
              </a:rPr>
              <a:t>Making Transparent Environmental Management Decisions: Applications of the Ecosystem Management Decision Support System</a:t>
            </a:r>
            <a:r>
              <a:rPr lang="en-US" sz="2000" dirty="0">
                <a:solidFill>
                  <a:prstClr val="white"/>
                </a:solidFill>
                <a:latin typeface="Calibri Light" panose="020F0302020204030204"/>
              </a:rPr>
              <a:t>. </a:t>
            </a:r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DOI</a:t>
            </a:r>
            <a:r>
              <a:rPr lang="en-US" sz="2000" dirty="0">
                <a:solidFill>
                  <a:prstClr val="white"/>
                </a:solidFill>
                <a:latin typeface="Calibri Light" panose="020F0302020204030204"/>
              </a:rPr>
              <a:t>: 10.1007/978-3-642-32000-2_7, Springer-</a:t>
            </a:r>
            <a:r>
              <a:rPr lang="en-US" sz="2000" dirty="0" err="1">
                <a:solidFill>
                  <a:prstClr val="white"/>
                </a:solidFill>
                <a:latin typeface="Calibri Light" panose="020F0302020204030204"/>
              </a:rPr>
              <a:t>Verlag</a:t>
            </a:r>
            <a:r>
              <a:rPr lang="en-US" sz="2000" dirty="0">
                <a:solidFill>
                  <a:prstClr val="white"/>
                </a:solidFill>
                <a:latin typeface="Calibri Light" panose="020F0302020204030204"/>
              </a:rPr>
              <a:t>, Berlin, </a:t>
            </a:r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Heidelberg.</a:t>
            </a:r>
          </a:p>
          <a:p>
            <a:endParaRPr lang="en-US" sz="2000" dirty="0">
              <a:solidFill>
                <a:prstClr val="white"/>
              </a:solidFill>
              <a:latin typeface="Calibri Light" panose="020F0302020204030204"/>
            </a:endParaRPr>
          </a:p>
          <a:p>
            <a:endParaRPr lang="en-US" sz="2000" dirty="0">
              <a:solidFill>
                <a:prstClr val="white"/>
              </a:solidFill>
              <a:latin typeface="Calibri Light" panose="020F0302020204030204"/>
            </a:endParaRPr>
          </a:p>
          <a:p>
            <a:r>
              <a:rPr lang="en-US" sz="2000" dirty="0" smtClean="0">
                <a:solidFill>
                  <a:prstClr val="white"/>
                </a:solidFill>
                <a:latin typeface="Calibri Light" panose="020F0302020204030204"/>
              </a:rPr>
              <a:t>For a complete list of current published applications in EMDS: </a:t>
            </a:r>
            <a:r>
              <a:rPr lang="en-US" sz="2000" dirty="0" smtClean="0">
                <a:solidFill>
                  <a:srgbClr val="00B0F0"/>
                </a:solidFill>
                <a:latin typeface="Calibri Light" panose="020F0302020204030204"/>
              </a:rPr>
              <a:t>https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/>
              </a:rPr>
              <a:t>://en.wikipedia.org/wiki/Ecosystem_Management_Decision_Support</a:t>
            </a:r>
          </a:p>
        </p:txBody>
      </p:sp>
    </p:spTree>
    <p:extLst>
      <p:ext uri="{BB962C8B-B14F-4D97-AF65-F5344CB8AC3E}">
        <p14:creationId xmlns:p14="http://schemas.microsoft.com/office/powerpoint/2010/main" val="12268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U-ICB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9396" y="42608"/>
            <a:ext cx="6685207" cy="500779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6095" y="5080524"/>
            <a:ext cx="7951808" cy="175432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57200" lvl="0" indent="-457200"/>
            <a:r>
              <a:rPr lang="en-US" dirty="0" smtClean="0">
                <a:solidFill>
                  <a:schemeClr val="bg1"/>
                </a:solidFill>
                <a:latin typeface="+mj-lt"/>
              </a:rPr>
              <a:t>Hessburg, et al. 2000. Forest Ecology and Management. 136: 53-83. </a:t>
            </a:r>
          </a:p>
          <a:p>
            <a:pPr marL="457200" lvl="0" indent="-457200"/>
            <a:r>
              <a:rPr lang="en-US" dirty="0" smtClean="0">
                <a:solidFill>
                  <a:schemeClr val="bg1"/>
                </a:solidFill>
                <a:latin typeface="+mj-lt"/>
              </a:rPr>
              <a:t>Hessburg &amp; Agee. 2003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. Forest Ecology and Management 178:23-59. </a:t>
            </a:r>
          </a:p>
          <a:p>
            <a:pPr marL="457200" lvl="0" indent="-457200"/>
            <a:r>
              <a:rPr lang="en-US" dirty="0" smtClean="0">
                <a:solidFill>
                  <a:schemeClr val="bg1"/>
                </a:solidFill>
                <a:latin typeface="+mj-lt"/>
              </a:rPr>
              <a:t>Hessburg, Agee,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&amp; Franklin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. 2005. Forest Ecology and Management 211(1): 117-139.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+mj-lt"/>
              </a:rPr>
              <a:t>Hessburg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, et al.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1999.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PNW-GTR-458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 Portland, OR: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USDA-FS.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357 p.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+mj-lt"/>
              </a:rPr>
              <a:t>Hessburg,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et al. 1999.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PNW Res. Pap. PNW-RP-514. 65 p. 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+mj-lt"/>
              </a:rPr>
              <a:t>Hessburg,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et al. 1999.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Ecological Applications. 9(4): 1232-1252. </a:t>
            </a:r>
          </a:p>
        </p:txBody>
      </p:sp>
    </p:spTree>
    <p:extLst>
      <p:ext uri="{BB962C8B-B14F-4D97-AF65-F5344CB8AC3E}">
        <p14:creationId xmlns:p14="http://schemas.microsoft.com/office/powerpoint/2010/main" val="121735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743200" y="762000"/>
            <a:ext cx="36576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5126" y="214203"/>
            <a:ext cx="8582784" cy="6597499"/>
            <a:chOff x="0" y="164045"/>
            <a:chExt cx="8582784" cy="6597499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164045"/>
              <a:ext cx="8582784" cy="6597499"/>
              <a:chOff x="348205" y="272077"/>
              <a:chExt cx="8582784" cy="65974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206" y="272077"/>
                <a:ext cx="6013202" cy="4386805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291" b="2575"/>
              <a:stretch/>
            </p:blipFill>
            <p:spPr>
              <a:xfrm>
                <a:off x="348205" y="4755626"/>
                <a:ext cx="8582784" cy="2113950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6082652" y="3227411"/>
              <a:ext cx="2500132" cy="13234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+mj-lt"/>
                </a:rPr>
                <a:t>Hessburg et al. 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2000. Ecological Subregions of the Interior Columbia Basin, USA. </a:t>
              </a:r>
              <a:r>
                <a:rPr lang="en-US" sz="1600" i="1" dirty="0">
                  <a:solidFill>
                    <a:schemeClr val="bg1"/>
                  </a:solidFill>
                  <a:latin typeface="+mj-lt"/>
                </a:rPr>
                <a:t>Applied Vegetation Science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. 3(2): 163-180.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0784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743200" y="609600"/>
            <a:ext cx="36576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2667000" y="685800"/>
            <a:ext cx="3810000" cy="3048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Reg_ct-lgr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27050"/>
            <a:ext cx="8610600" cy="56451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2743200" y="762000"/>
            <a:ext cx="36576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816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 descr="Reg_ss-lgr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8839200" cy="579596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743200" y="609600"/>
            <a:ext cx="3657600" cy="381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62" y="21755"/>
            <a:ext cx="6296627" cy="683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16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2193</TotalTime>
  <Words>287</Words>
  <Application>Microsoft Office PowerPoint</Application>
  <PresentationFormat>On-screen Show (4:3)</PresentationFormat>
  <Paragraphs>36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1_Compass</vt:lpstr>
      <vt:lpstr>1_Office Theme</vt:lpstr>
      <vt:lpstr>Evaluating Landscape Spatial Pattern Changes Using EMDS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Raw PI-ed Vegetation attributes: 1) Canopy Cover: TOTL_CC, OS_CC, US_CC, all decile classes 2) Clumpiness: CLMP_DENS, CLMP_SIZE, by visual template 3) Degree of crown differentiation: L, M, H, by visual template 4) Canopy layers: 1, 2, &gt;2 5) Is a riparian or wetland patch? 6) Is in a non-forested condition, numerous classes 7) Has been logged, logging type, HCC, HSH, HTH, HSL 8) Density of the overstory                   9) Density of the understory 10) Size class of the OS: SS, PT, SmT, MedT, LgT 11) Size class of the US: SS, PT, SmT, MedT 12) SPP_OS: numerous SAF, and SRM species mixes 13) SPP_US: numerous SAF, and SRM species mixes                                   14) dead tree and snag abundance: quantile classes 15) ELEV_BELT 16) ELEVATION             17) ASPECT                   18) SLOPE 19) NON_FRST-SPP_OS 20) NON_FRST-Tree_CC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Hessburg Sr., Paul F -FS</dc:creator>
  <cp:lastModifiedBy>Hessburg Sr., Paul F -FS</cp:lastModifiedBy>
  <cp:revision>38</cp:revision>
  <dcterms:created xsi:type="dcterms:W3CDTF">2016-06-23T19:35:48Z</dcterms:created>
  <dcterms:modified xsi:type="dcterms:W3CDTF">2016-06-28T04:46:37Z</dcterms:modified>
</cp:coreProperties>
</file>