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8" r:id="rId2"/>
    <p:sldId id="309" r:id="rId3"/>
    <p:sldId id="311" r:id="rId4"/>
    <p:sldId id="315" r:id="rId5"/>
    <p:sldId id="325" r:id="rId6"/>
    <p:sldId id="310" r:id="rId7"/>
    <p:sldId id="271" r:id="rId8"/>
    <p:sldId id="275" r:id="rId9"/>
    <p:sldId id="259" r:id="rId10"/>
    <p:sldId id="269" r:id="rId11"/>
    <p:sldId id="272" r:id="rId12"/>
    <p:sldId id="265" r:id="rId13"/>
    <p:sldId id="262" r:id="rId14"/>
    <p:sldId id="270" r:id="rId15"/>
    <p:sldId id="266" r:id="rId16"/>
    <p:sldId id="267" r:id="rId17"/>
    <p:sldId id="323" r:id="rId18"/>
    <p:sldId id="321" r:id="rId19"/>
    <p:sldId id="319" r:id="rId20"/>
    <p:sldId id="276" r:id="rId21"/>
    <p:sldId id="327" r:id="rId22"/>
    <p:sldId id="324" r:id="rId23"/>
    <p:sldId id="281" r:id="rId24"/>
    <p:sldId id="283" r:id="rId25"/>
    <p:sldId id="284" r:id="rId26"/>
    <p:sldId id="285" r:id="rId27"/>
    <p:sldId id="286" r:id="rId28"/>
    <p:sldId id="326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8" r:id="rId38"/>
    <p:sldId id="320" r:id="rId39"/>
    <p:sldId id="317" r:id="rId40"/>
    <p:sldId id="313" r:id="rId41"/>
    <p:sldId id="314" r:id="rId42"/>
    <p:sldId id="299" r:id="rId43"/>
    <p:sldId id="301" r:id="rId44"/>
    <p:sldId id="303" r:id="rId45"/>
    <p:sldId id="304" r:id="rId46"/>
    <p:sldId id="305" r:id="rId47"/>
    <p:sldId id="318" r:id="rId48"/>
    <p:sldId id="30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P_Back_Up_April%206%202016\Ottmar%20files\Powerpt\Wenatchee_Smoke%20Management_2017\Spread%20sheet%20for%20presenttion_vs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9FF4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smtClean="0"/>
                      <a:t>52.8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Sheet1!$A$1:$A$14</c:f>
              <c:strCache>
                <c:ptCount val="14"/>
                <c:pt idx="0">
                  <c:v>Angel</c:v>
                </c:pt>
                <c:pt idx="1">
                  <c:v>Chumstick</c:v>
                </c:pt>
                <c:pt idx="2">
                  <c:v>Orion</c:v>
                </c:pt>
                <c:pt idx="3">
                  <c:v>Paradise 90</c:v>
                </c:pt>
                <c:pt idx="4">
                  <c:v>25 Mile</c:v>
                </c:pt>
                <c:pt idx="5">
                  <c:v>8 Mile</c:v>
                </c:pt>
                <c:pt idx="6">
                  <c:v>Canteen</c:v>
                </c:pt>
                <c:pt idx="7">
                  <c:v>Goat</c:v>
                </c:pt>
                <c:pt idx="8">
                  <c:v>Hanlon</c:v>
                </c:pt>
                <c:pt idx="9">
                  <c:v>Natapoc</c:v>
                </c:pt>
                <c:pt idx="10">
                  <c:v>Oak Creek</c:v>
                </c:pt>
                <c:pt idx="11">
                  <c:v>Sherman Creek</c:v>
                </c:pt>
                <c:pt idx="12">
                  <c:v>UR-1</c:v>
                </c:pt>
                <c:pt idx="13">
                  <c:v>Vulcan</c:v>
                </c:pt>
              </c:strCache>
            </c:strRef>
          </c:cat>
          <c:val>
            <c:numRef>
              <c:f>Sheet1!$B$1:$B$14</c:f>
              <c:numCache>
                <c:formatCode>General</c:formatCode>
                <c:ptCount val="14"/>
                <c:pt idx="0">
                  <c:v>24.14</c:v>
                </c:pt>
                <c:pt idx="1">
                  <c:v>16.309999999999999</c:v>
                </c:pt>
                <c:pt idx="2">
                  <c:v>14.9</c:v>
                </c:pt>
                <c:pt idx="3">
                  <c:v>45.83</c:v>
                </c:pt>
                <c:pt idx="4">
                  <c:v>23.4</c:v>
                </c:pt>
                <c:pt idx="5">
                  <c:v>26.06</c:v>
                </c:pt>
                <c:pt idx="6">
                  <c:v>52.84</c:v>
                </c:pt>
                <c:pt idx="7">
                  <c:v>22.02</c:v>
                </c:pt>
                <c:pt idx="8">
                  <c:v>22.81</c:v>
                </c:pt>
                <c:pt idx="9">
                  <c:v>52.27</c:v>
                </c:pt>
                <c:pt idx="10">
                  <c:v>51.61</c:v>
                </c:pt>
                <c:pt idx="11">
                  <c:v>19.420000000000002</c:v>
                </c:pt>
                <c:pt idx="12">
                  <c:v>24.68</c:v>
                </c:pt>
                <c:pt idx="13">
                  <c:v>46.66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0369560"/>
        <c:axId val="170369952"/>
      </c:barChart>
      <c:catAx>
        <c:axId val="170369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Units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69952"/>
        <c:crosses val="autoZero"/>
        <c:auto val="1"/>
        <c:lblAlgn val="ctr"/>
        <c:lblOffset val="100"/>
        <c:noMultiLvlLbl val="0"/>
      </c:catAx>
      <c:valAx>
        <c:axId val="17036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Loading (tons/acre)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69560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71388812459917E-2"/>
          <c:y val="0"/>
          <c:w val="0.92528611187540089"/>
          <c:h val="0.766849643927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Sheet1!$B$32</c:f>
              <c:strCache>
                <c:ptCount val="1"/>
                <c:pt idx="0">
                  <c:v>Pre-Fire</c:v>
                </c:pt>
              </c:strCache>
            </c:strRef>
          </c:tx>
          <c:spPr>
            <a:solidFill>
              <a:schemeClr val="accent6">
                <a:lumMod val="50000"/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Sheet1!$A$33:$A$36</c:f>
              <c:strCache>
                <c:ptCount val="4"/>
                <c:pt idx="0">
                  <c:v>Angel (Wenatchee)</c:v>
                </c:pt>
                <c:pt idx="1">
                  <c:v>Chumstick (Wenatchee)</c:v>
                </c:pt>
                <c:pt idx="2">
                  <c:v>Orion (Wenatchee)</c:v>
                </c:pt>
                <c:pt idx="3">
                  <c:v>Paradise 90 (Colville)</c:v>
                </c:pt>
              </c:strCache>
            </c:strRef>
          </c:cat>
          <c:val>
            <c:numRef>
              <c:f>Sheet1!$B$33:$B$36</c:f>
              <c:numCache>
                <c:formatCode>0</c:formatCode>
                <c:ptCount val="4"/>
                <c:pt idx="0">
                  <c:v>24.14</c:v>
                </c:pt>
                <c:pt idx="1">
                  <c:v>16.309999999999999</c:v>
                </c:pt>
                <c:pt idx="2">
                  <c:v>14.9</c:v>
                </c:pt>
                <c:pt idx="3">
                  <c:v>45.83</c:v>
                </c:pt>
              </c:numCache>
            </c:numRef>
          </c:val>
        </c:ser>
        <c:ser>
          <c:idx val="1"/>
          <c:order val="1"/>
          <c:tx>
            <c:strRef>
              <c:f>Sheet1!$C$32</c:f>
              <c:strCache>
                <c:ptCount val="1"/>
                <c:pt idx="0">
                  <c:v>Post Fire</c:v>
                </c:pt>
              </c:strCache>
            </c:strRef>
          </c:tx>
          <c:spPr>
            <a:solidFill>
              <a:schemeClr val="tx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4.90075360186985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Sheet1!$A$33:$A$36</c:f>
              <c:strCache>
                <c:ptCount val="4"/>
                <c:pt idx="0">
                  <c:v>Angel (Wenatchee)</c:v>
                </c:pt>
                <c:pt idx="1">
                  <c:v>Chumstick (Wenatchee)</c:v>
                </c:pt>
                <c:pt idx="2">
                  <c:v>Orion (Wenatchee)</c:v>
                </c:pt>
                <c:pt idx="3">
                  <c:v>Paradise 90 (Colville)</c:v>
                </c:pt>
              </c:strCache>
            </c:strRef>
          </c:cat>
          <c:val>
            <c:numRef>
              <c:f>Sheet1!$C$33:$C$36</c:f>
              <c:numCache>
                <c:formatCode>0</c:formatCode>
                <c:ptCount val="4"/>
                <c:pt idx="0">
                  <c:v>6</c:v>
                </c:pt>
                <c:pt idx="1">
                  <c:v>2.34</c:v>
                </c:pt>
                <c:pt idx="2">
                  <c:v>5.43</c:v>
                </c:pt>
                <c:pt idx="3">
                  <c:v>17.38</c:v>
                </c:pt>
              </c:numCache>
            </c:numRef>
          </c:val>
        </c:ser>
        <c:ser>
          <c:idx val="2"/>
          <c:order val="2"/>
          <c:tx>
            <c:strRef>
              <c:f>Sheet1!$D$32</c:f>
              <c:strCache>
                <c:ptCount val="1"/>
                <c:pt idx="0">
                  <c:v>Consumption</c:v>
                </c:pt>
              </c:strCache>
            </c:strRef>
          </c:tx>
          <c:spPr>
            <a:solidFill>
              <a:srgbClr val="FF0000">
                <a:alpha val="85000"/>
              </a:srgb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Sheet1!$A$33:$A$36</c:f>
              <c:strCache>
                <c:ptCount val="4"/>
                <c:pt idx="0">
                  <c:v>Angel (Wenatchee)</c:v>
                </c:pt>
                <c:pt idx="1">
                  <c:v>Chumstick (Wenatchee)</c:v>
                </c:pt>
                <c:pt idx="2">
                  <c:v>Orion (Wenatchee)</c:v>
                </c:pt>
                <c:pt idx="3">
                  <c:v>Paradise 90 (Colville)</c:v>
                </c:pt>
              </c:strCache>
            </c:strRef>
          </c:cat>
          <c:val>
            <c:numRef>
              <c:f>Sheet1!$D$33:$D$36</c:f>
              <c:numCache>
                <c:formatCode>0</c:formatCode>
                <c:ptCount val="4"/>
                <c:pt idx="0">
                  <c:v>18.14</c:v>
                </c:pt>
                <c:pt idx="1">
                  <c:v>13.97</c:v>
                </c:pt>
                <c:pt idx="2">
                  <c:v>9.4700000000000006</c:v>
                </c:pt>
                <c:pt idx="3">
                  <c:v>28.45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3708912"/>
        <c:axId val="193709304"/>
      </c:barChart>
      <c:catAx>
        <c:axId val="19370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709304"/>
        <c:crosses val="autoZero"/>
        <c:auto val="1"/>
        <c:lblAlgn val="ctr"/>
        <c:lblOffset val="100"/>
        <c:noMultiLvlLbl val="0"/>
      </c:catAx>
      <c:valAx>
        <c:axId val="193709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Tons/Acre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crossAx val="19370891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3532303030432061"/>
          <c:y val="0.15400270506090175"/>
          <c:w val="0.46430008748906387"/>
          <c:h val="7.8125546806649182E-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Percent</a:t>
            </a:r>
            <a:r>
              <a:rPr lang="en-US" sz="2000" baseline="0" dirty="0"/>
              <a:t> </a:t>
            </a:r>
            <a:r>
              <a:rPr lang="en-US" sz="2000" baseline="0" dirty="0" smtClean="0"/>
              <a:t>Consumption </a:t>
            </a:r>
            <a:r>
              <a:rPr lang="en-US" sz="2000" baseline="0" dirty="0"/>
              <a:t>by Fuel </a:t>
            </a:r>
            <a:r>
              <a:rPr lang="en-US" sz="2000" baseline="0" dirty="0" smtClean="0"/>
              <a:t>Stratum</a:t>
            </a:r>
            <a:endParaRPr lang="en-US" sz="2000" dirty="0"/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269-4C79-94F9-895BC1B736C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269-4C79-94F9-895BC1B736C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269-4C79-94F9-895BC1B736C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269-4C79-94F9-895BC1B736C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269-4C79-94F9-895BC1B736C0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269-4C79-94F9-895BC1B736C0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269-4C79-94F9-895BC1B736C0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269-4C79-94F9-895BC1B736C0}"/>
              </c:ext>
            </c:extLst>
          </c:dPt>
          <c:dLbls>
            <c:dLbl>
              <c:idx val="0"/>
              <c:layout>
                <c:manualLayout>
                  <c:x val="-6.0901461776065327E-2"/>
                  <c:y val="8.962618221042788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&lt;</a:t>
                    </a:r>
                    <a:r>
                      <a:rPr lang="en-US" baseline="0" smtClean="0"/>
                      <a:t> 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269-4C79-94F9-895BC1B736C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269-4C79-94F9-895BC1B736C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269-4C79-94F9-895BC1B736C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Sheet1!$G$7:$G$14</c:f>
              <c:strCache>
                <c:ptCount val="8"/>
                <c:pt idx="0">
                  <c:v>1-hr</c:v>
                </c:pt>
                <c:pt idx="1">
                  <c:v>10-hr</c:v>
                </c:pt>
                <c:pt idx="2">
                  <c:v>100-hr</c:v>
                </c:pt>
                <c:pt idx="3">
                  <c:v>1000-hr</c:v>
                </c:pt>
                <c:pt idx="4">
                  <c:v>Litter</c:v>
                </c:pt>
                <c:pt idx="5">
                  <c:v>Duff</c:v>
                </c:pt>
                <c:pt idx="6">
                  <c:v>Herbs</c:v>
                </c:pt>
                <c:pt idx="7">
                  <c:v>Shrubs</c:v>
                </c:pt>
              </c:strCache>
            </c:strRef>
          </c:cat>
          <c:val>
            <c:numRef>
              <c:f>Sheet1!$M$7:$M$14</c:f>
              <c:numCache>
                <c:formatCode>0%</c:formatCode>
                <c:ptCount val="8"/>
                <c:pt idx="0">
                  <c:v>8.7105526203055828E-3</c:v>
                </c:pt>
                <c:pt idx="1">
                  <c:v>4.7122661716407256E-2</c:v>
                </c:pt>
                <c:pt idx="2">
                  <c:v>7.396829930029987E-2</c:v>
                </c:pt>
                <c:pt idx="3">
                  <c:v>0.19199261566862816</c:v>
                </c:pt>
                <c:pt idx="4">
                  <c:v>0.12251892046265883</c:v>
                </c:pt>
                <c:pt idx="5">
                  <c:v>0.50435527631015276</c:v>
                </c:pt>
                <c:pt idx="6">
                  <c:v>2.8559188919034697E-3</c:v>
                </c:pt>
                <c:pt idx="7">
                  <c:v>2.8559188919034702E-3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C269-4C79-94F9-895BC1B736C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/>
              <a:t>Smoke Intrusions and NAAQS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178018372703412E-2"/>
          <c:y val="0.21388425546912784"/>
          <c:w val="0.8659128581332064"/>
          <c:h val="0.65624693152062652"/>
        </c:manualLayout>
      </c:layout>
      <c:lineChart>
        <c:grouping val="standard"/>
        <c:varyColors val="0"/>
        <c:ser>
          <c:idx val="0"/>
          <c:order val="0"/>
          <c:tx>
            <c:strRef>
              <c:f>Bscat!$I$3</c:f>
              <c:strCache>
                <c:ptCount val="1"/>
                <c:pt idx="0">
                  <c:v>13-Apr-14</c:v>
                </c:pt>
              </c:strCache>
            </c:strRef>
          </c:tx>
          <c:marker>
            <c:symbol val="none"/>
          </c:marker>
          <c:cat>
            <c:numRef>
              <c:f>Bscat!$A$4:$A$27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Bscat!$I$4:$I$27</c:f>
              <c:numCache>
                <c:formatCode>General</c:formatCode>
                <c:ptCount val="24"/>
                <c:pt idx="0">
                  <c:v>55.187240000000003</c:v>
                </c:pt>
                <c:pt idx="1">
                  <c:v>251.24010000000001</c:v>
                </c:pt>
                <c:pt idx="2">
                  <c:v>79.825839999999999</c:v>
                </c:pt>
                <c:pt idx="3">
                  <c:v>3.0941999999999998</c:v>
                </c:pt>
                <c:pt idx="4">
                  <c:v>15.413499999999999</c:v>
                </c:pt>
                <c:pt idx="5">
                  <c:v>63.634760000000007</c:v>
                </c:pt>
                <c:pt idx="6">
                  <c:v>73.842179999999999</c:v>
                </c:pt>
                <c:pt idx="7">
                  <c:v>8.7258800000000001</c:v>
                </c:pt>
                <c:pt idx="8">
                  <c:v>2.3902400000000004</c:v>
                </c:pt>
                <c:pt idx="9">
                  <c:v>2.0382599999999993</c:v>
                </c:pt>
                <c:pt idx="10">
                  <c:v>2.0382599999999993</c:v>
                </c:pt>
                <c:pt idx="11">
                  <c:v>2.0382599999999993</c:v>
                </c:pt>
                <c:pt idx="12">
                  <c:v>2.0382599999999993</c:v>
                </c:pt>
                <c:pt idx="13">
                  <c:v>1.68628</c:v>
                </c:pt>
                <c:pt idx="14">
                  <c:v>2.0382599999999993</c:v>
                </c:pt>
                <c:pt idx="15">
                  <c:v>2.0382599999999993</c:v>
                </c:pt>
                <c:pt idx="16">
                  <c:v>1.68628</c:v>
                </c:pt>
                <c:pt idx="17">
                  <c:v>1.8622699999999996</c:v>
                </c:pt>
                <c:pt idx="18">
                  <c:v>2.2142499999999998</c:v>
                </c:pt>
                <c:pt idx="19">
                  <c:v>2.56623</c:v>
                </c:pt>
                <c:pt idx="20">
                  <c:v>4.6781100000000002</c:v>
                </c:pt>
                <c:pt idx="21">
                  <c:v>5.3820699999999997</c:v>
                </c:pt>
                <c:pt idx="22">
                  <c:v>69.794409999999999</c:v>
                </c:pt>
                <c:pt idx="23">
                  <c:v>64.514709999999994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Bscat!$K$3</c:f>
              <c:strCache>
                <c:ptCount val="1"/>
                <c:pt idx="0">
                  <c:v>16-Apr-14</c:v>
                </c:pt>
              </c:strCache>
            </c:strRef>
          </c:tx>
          <c:spPr>
            <a:ln>
              <a:solidFill>
                <a:schemeClr val="accent4"/>
              </a:solidFill>
              <a:prstDash val="dash"/>
            </a:ln>
          </c:spPr>
          <c:marker>
            <c:symbol val="none"/>
          </c:marker>
          <c:cat>
            <c:numRef>
              <c:f>Bscat!$A$4:$A$27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Bscat!$K$4:$K$27</c:f>
              <c:numCache>
                <c:formatCode>General</c:formatCode>
                <c:ptCount val="24"/>
                <c:pt idx="0">
                  <c:v>3.44618</c:v>
                </c:pt>
                <c:pt idx="1">
                  <c:v>3.7981600000000002</c:v>
                </c:pt>
                <c:pt idx="2">
                  <c:v>4.1501399999999995</c:v>
                </c:pt>
                <c:pt idx="3">
                  <c:v>5.9100399999999995</c:v>
                </c:pt>
                <c:pt idx="4">
                  <c:v>13.653600000000001</c:v>
                </c:pt>
                <c:pt idx="5">
                  <c:v>9.4298400000000022</c:v>
                </c:pt>
                <c:pt idx="6">
                  <c:v>4.5021199999999997</c:v>
                </c:pt>
                <c:pt idx="7">
                  <c:v>2.3902400000000004</c:v>
                </c:pt>
                <c:pt idx="8">
                  <c:v>2.3902400000000004</c:v>
                </c:pt>
                <c:pt idx="9">
                  <c:v>2.0382599999999993</c:v>
                </c:pt>
                <c:pt idx="10">
                  <c:v>2.0382599999999993</c:v>
                </c:pt>
                <c:pt idx="11">
                  <c:v>2.0382599999999993</c:v>
                </c:pt>
                <c:pt idx="12">
                  <c:v>2.0382599999999993</c:v>
                </c:pt>
                <c:pt idx="13">
                  <c:v>2.3902400000000004</c:v>
                </c:pt>
                <c:pt idx="14">
                  <c:v>15.76548</c:v>
                </c:pt>
                <c:pt idx="15">
                  <c:v>17.173400000000001</c:v>
                </c:pt>
                <c:pt idx="16">
                  <c:v>25.972899999999999</c:v>
                </c:pt>
                <c:pt idx="17">
                  <c:v>11.541720000000002</c:v>
                </c:pt>
                <c:pt idx="18">
                  <c:v>11.893699999999999</c:v>
                </c:pt>
                <c:pt idx="19">
                  <c:v>11.541720000000002</c:v>
                </c:pt>
                <c:pt idx="20">
                  <c:v>10.837759999999999</c:v>
                </c:pt>
                <c:pt idx="21">
                  <c:v>17.173400000000001</c:v>
                </c:pt>
                <c:pt idx="22">
                  <c:v>25.972899999999999</c:v>
                </c:pt>
                <c:pt idx="23">
                  <c:v>14.357559999999999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Bscat!$M$3</c:f>
              <c:strCache>
                <c:ptCount val="1"/>
                <c:pt idx="0">
                  <c:v>5-Jun-14</c:v>
                </c:pt>
              </c:strCache>
            </c:strRef>
          </c:tx>
          <c:spPr>
            <a:ln>
              <a:solidFill>
                <a:srgbClr val="002060"/>
              </a:solidFill>
              <a:prstDash val="dashDot"/>
            </a:ln>
          </c:spPr>
          <c:marker>
            <c:symbol val="none"/>
          </c:marker>
          <c:cat>
            <c:numRef>
              <c:f>Bscat!$A$4:$A$27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Bscat!$M$4:$M$27</c:f>
              <c:numCache>
                <c:formatCode>General</c:formatCode>
                <c:ptCount val="24"/>
                <c:pt idx="0">
                  <c:v>4.1501399999999995</c:v>
                </c:pt>
                <c:pt idx="1">
                  <c:v>3.7981600000000002</c:v>
                </c:pt>
                <c:pt idx="2">
                  <c:v>4.5021199999999997</c:v>
                </c:pt>
                <c:pt idx="3">
                  <c:v>5.2060799999999992</c:v>
                </c:pt>
                <c:pt idx="4">
                  <c:v>5.5580600000000002</c:v>
                </c:pt>
                <c:pt idx="5">
                  <c:v>4.5021199999999997</c:v>
                </c:pt>
                <c:pt idx="6">
                  <c:v>4.8540999999999999</c:v>
                </c:pt>
                <c:pt idx="7">
                  <c:v>4.1501399999999995</c:v>
                </c:pt>
                <c:pt idx="8">
                  <c:v>3.44618</c:v>
                </c:pt>
                <c:pt idx="9">
                  <c:v>3.0941999999999998</c:v>
                </c:pt>
                <c:pt idx="10">
                  <c:v>3.0941999999999998</c:v>
                </c:pt>
                <c:pt idx="11">
                  <c:v>3.0941999999999998</c:v>
                </c:pt>
                <c:pt idx="12">
                  <c:v>2.7422200000000005</c:v>
                </c:pt>
                <c:pt idx="13">
                  <c:v>2.7422200000000005</c:v>
                </c:pt>
                <c:pt idx="14">
                  <c:v>3.0941999999999998</c:v>
                </c:pt>
                <c:pt idx="15">
                  <c:v>5.9100399999999995</c:v>
                </c:pt>
                <c:pt idx="16">
                  <c:v>9.0778600000000012</c:v>
                </c:pt>
                <c:pt idx="17">
                  <c:v>7.3179600000000002</c:v>
                </c:pt>
                <c:pt idx="18">
                  <c:v>6.6139999999999999</c:v>
                </c:pt>
                <c:pt idx="19">
                  <c:v>10.485779999999998</c:v>
                </c:pt>
                <c:pt idx="20">
                  <c:v>4.8540999999999999</c:v>
                </c:pt>
                <c:pt idx="21">
                  <c:v>4.1501399999999995</c:v>
                </c:pt>
                <c:pt idx="22">
                  <c:v>3.0941999999999998</c:v>
                </c:pt>
                <c:pt idx="23">
                  <c:v>2.7422200000000005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Bscat!$N$3</c:f>
              <c:strCache>
                <c:ptCount val="1"/>
                <c:pt idx="0">
                  <c:v>NAAQS </c:v>
                </c:pt>
              </c:strCache>
            </c:strRef>
          </c:tx>
          <c:spPr>
            <a:ln w="47625">
              <a:solidFill>
                <a:srgbClr val="C00000"/>
              </a:solidFill>
              <a:prstDash val="solid"/>
            </a:ln>
          </c:spPr>
          <c:marker>
            <c:symbol val="none"/>
          </c:marker>
          <c:cat>
            <c:numRef>
              <c:f>Bscat!$A$4:$A$27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Bscat!$N$4:$N$27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Bscat!$G$3</c:f>
              <c:strCache>
                <c:ptCount val="1"/>
                <c:pt idx="0">
                  <c:v>11-Apr-14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cat>
            <c:numRef>
              <c:f>Bscat!$A$4:$A$27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Bscat!$G$4:$G$27</c:f>
              <c:numCache>
                <c:formatCode>General</c:formatCode>
                <c:ptCount val="24"/>
                <c:pt idx="0">
                  <c:v>4.5021199999999997</c:v>
                </c:pt>
                <c:pt idx="1">
                  <c:v>3.7981600000000002</c:v>
                </c:pt>
                <c:pt idx="2">
                  <c:v>3.44618</c:v>
                </c:pt>
                <c:pt idx="3">
                  <c:v>4.1501399999999995</c:v>
                </c:pt>
                <c:pt idx="4">
                  <c:v>4.5021199999999997</c:v>
                </c:pt>
                <c:pt idx="5">
                  <c:v>4.5021199999999997</c:v>
                </c:pt>
                <c:pt idx="6">
                  <c:v>3.7981600000000002</c:v>
                </c:pt>
                <c:pt idx="7">
                  <c:v>4.1501399999999995</c:v>
                </c:pt>
                <c:pt idx="8">
                  <c:v>4.1501399999999995</c:v>
                </c:pt>
                <c:pt idx="9">
                  <c:v>4.1501399999999995</c:v>
                </c:pt>
                <c:pt idx="10">
                  <c:v>3.7981600000000002</c:v>
                </c:pt>
                <c:pt idx="11">
                  <c:v>3.44618</c:v>
                </c:pt>
                <c:pt idx="12">
                  <c:v>3.44618</c:v>
                </c:pt>
                <c:pt idx="13">
                  <c:v>3.7981600000000002</c:v>
                </c:pt>
                <c:pt idx="14">
                  <c:v>22.453099999999999</c:v>
                </c:pt>
                <c:pt idx="15">
                  <c:v>16.469439999999999</c:v>
                </c:pt>
                <c:pt idx="16">
                  <c:v>7.3179600000000002</c:v>
                </c:pt>
                <c:pt idx="17">
                  <c:v>5.2060799999999992</c:v>
                </c:pt>
                <c:pt idx="18">
                  <c:v>3.44618</c:v>
                </c:pt>
                <c:pt idx="19">
                  <c:v>2.7422200000000005</c:v>
                </c:pt>
                <c:pt idx="20">
                  <c:v>3.7981600000000002</c:v>
                </c:pt>
                <c:pt idx="21">
                  <c:v>6.6139999999999999</c:v>
                </c:pt>
                <c:pt idx="22">
                  <c:v>9.7818199999999997</c:v>
                </c:pt>
                <c:pt idx="23">
                  <c:v>6.6139999999999999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311824"/>
        <c:axId val="194311432"/>
      </c:lineChart>
      <c:lineChart>
        <c:grouping val="standard"/>
        <c:varyColors val="0"/>
        <c:ser>
          <c:idx val="4"/>
          <c:order val="5"/>
          <c:tx>
            <c:strRef>
              <c:f>Bscat!$H$3</c:f>
              <c:strCache>
                <c:ptCount val="1"/>
                <c:pt idx="0">
                  <c:v>13-Apr-14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val>
            <c:numRef>
              <c:f>Bscat!$H$4:$H$27</c:f>
              <c:numCache>
                <c:formatCode>General</c:formatCode>
                <c:ptCount val="24"/>
                <c:pt idx="0">
                  <c:v>3.26</c:v>
                </c:pt>
                <c:pt idx="1">
                  <c:v>14.4</c:v>
                </c:pt>
                <c:pt idx="2">
                  <c:v>4.66</c:v>
                </c:pt>
                <c:pt idx="3">
                  <c:v>0.3</c:v>
                </c:pt>
                <c:pt idx="4">
                  <c:v>1</c:v>
                </c:pt>
                <c:pt idx="5">
                  <c:v>3.74</c:v>
                </c:pt>
                <c:pt idx="6">
                  <c:v>4.32</c:v>
                </c:pt>
                <c:pt idx="7">
                  <c:v>0.62</c:v>
                </c:pt>
                <c:pt idx="8">
                  <c:v>0.26</c:v>
                </c:pt>
                <c:pt idx="9">
                  <c:v>0.24</c:v>
                </c:pt>
                <c:pt idx="10">
                  <c:v>0.24</c:v>
                </c:pt>
                <c:pt idx="11">
                  <c:v>0.24</c:v>
                </c:pt>
                <c:pt idx="12">
                  <c:v>0.24</c:v>
                </c:pt>
                <c:pt idx="13">
                  <c:v>0.22</c:v>
                </c:pt>
                <c:pt idx="14">
                  <c:v>0.24</c:v>
                </c:pt>
                <c:pt idx="15">
                  <c:v>0.24</c:v>
                </c:pt>
                <c:pt idx="16">
                  <c:v>0.22</c:v>
                </c:pt>
                <c:pt idx="17">
                  <c:v>0.23</c:v>
                </c:pt>
                <c:pt idx="18">
                  <c:v>0.25</c:v>
                </c:pt>
                <c:pt idx="19">
                  <c:v>0.27</c:v>
                </c:pt>
                <c:pt idx="20">
                  <c:v>0.39</c:v>
                </c:pt>
                <c:pt idx="21">
                  <c:v>0.43</c:v>
                </c:pt>
                <c:pt idx="22">
                  <c:v>4.09</c:v>
                </c:pt>
                <c:pt idx="23">
                  <c:v>3.79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996240"/>
        <c:axId val="172995848"/>
      </c:lineChart>
      <c:valAx>
        <c:axId val="19431143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PM2.5 (ug/m3)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4311824"/>
        <c:crosses val="max"/>
        <c:crossBetween val="between"/>
      </c:valAx>
      <c:catAx>
        <c:axId val="194311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 of the Day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4311432"/>
        <c:crosses val="autoZero"/>
        <c:auto val="1"/>
        <c:lblAlgn val="ctr"/>
        <c:lblOffset val="100"/>
        <c:noMultiLvlLbl val="0"/>
      </c:catAx>
      <c:valAx>
        <c:axId val="1729958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Nephelometer Bscat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2996240"/>
        <c:crosses val="autoZero"/>
        <c:crossBetween val="between"/>
      </c:valAx>
      <c:catAx>
        <c:axId val="172996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2995848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0.14400584946592582"/>
          <c:y val="0.14928489064340372"/>
          <c:w val="0.77167626616117435"/>
          <c:h val="4.4448913702945084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0.45092</cdr:x>
      <cdr:y>0.1518</cdr:y>
    </cdr:from>
    <cdr:to>
      <cdr:x>0.5</cdr:x>
      <cdr:y>0.17683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4413826" y="1024478"/>
          <a:ext cx="480391" cy="168966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0.48864</cdr:x>
      <cdr:y>0.15327</cdr:y>
    </cdr:from>
    <cdr:to>
      <cdr:x>0.51335</cdr:x>
      <cdr:y>0.19598</cdr:y>
    </cdr:to>
    <cdr:sp macro="" textlink="">
      <cdr:nvSpPr>
        <cdr:cNvPr id="4" name="Oval 3"/>
        <cdr:cNvSpPr/>
      </cdr:nvSpPr>
      <cdr:spPr>
        <a:xfrm xmlns:a="http://schemas.openxmlformats.org/drawingml/2006/main">
          <a:off x="4782995" y="1034417"/>
          <a:ext cx="241852" cy="28823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0.08279</cdr:x>
      <cdr:y>0.66836</cdr:y>
    </cdr:from>
    <cdr:to>
      <cdr:x>0.94744</cdr:x>
      <cdr:y>0.79636</cdr:y>
    </cdr:to>
    <cdr:sp macro="" textlink="">
      <cdr:nvSpPr>
        <cdr:cNvPr id="13" name="Rectangle 12"/>
        <cdr:cNvSpPr/>
      </cdr:nvSpPr>
      <cdr:spPr>
        <a:xfrm xmlns:a="http://schemas.openxmlformats.org/drawingml/2006/main">
          <a:off x="600076" y="4376740"/>
          <a:ext cx="6267450" cy="83820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>
            <a:alpha val="50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0.08147</cdr:x>
      <cdr:y>0.79636</cdr:y>
    </cdr:from>
    <cdr:to>
      <cdr:x>0.94875</cdr:x>
      <cdr:y>0.86618</cdr:y>
    </cdr:to>
    <cdr:sp macro="" textlink="">
      <cdr:nvSpPr>
        <cdr:cNvPr id="7" name="Rectangle 6"/>
        <cdr:cNvSpPr/>
      </cdr:nvSpPr>
      <cdr:spPr>
        <a:xfrm xmlns:a="http://schemas.openxmlformats.org/drawingml/2006/main">
          <a:off x="590551" y="5214940"/>
          <a:ext cx="62865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>
            <a:alpha val="38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0.08279</cdr:x>
      <cdr:y>0.216</cdr:y>
    </cdr:from>
    <cdr:to>
      <cdr:x>0.95138</cdr:x>
      <cdr:y>0.66836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600075" y="1414465"/>
          <a:ext cx="6296025" cy="2962275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43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0.11695</cdr:x>
      <cdr:y>0.07782</cdr:y>
    </cdr:from>
    <cdr:to>
      <cdr:x>0.88699</cdr:x>
      <cdr:y>0.152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847726" y="509590"/>
          <a:ext cx="5581650" cy="485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/>
            <a:t>Based</a:t>
          </a:r>
          <a:r>
            <a:rPr lang="en-US" sz="1100" baseline="0"/>
            <a:t> upon </a:t>
          </a:r>
          <a:r>
            <a:rPr lang="en-US" sz="1100" u="sng" baseline="0"/>
            <a:t>1-hour</a:t>
          </a:r>
          <a:r>
            <a:rPr lang="en-US" sz="1100" baseline="0"/>
            <a:t> above the "clean air background "</a:t>
          </a:r>
        </a:p>
        <a:p xmlns:a="http://schemas.openxmlformats.org/drawingml/2006/main">
          <a:pPr algn="ctr"/>
          <a:r>
            <a:rPr lang="en-US" sz="1100" baseline="0"/>
            <a:t>(i.e., the average nephelometer reading for the 3-hour period prior to the incident)</a:t>
          </a:r>
          <a:endParaRPr lang="en-US" sz="1100"/>
        </a:p>
      </cdr:txBody>
    </cdr:sp>
  </cdr:relSizeAnchor>
  <cdr:relSizeAnchor xmlns:cdr="http://schemas.openxmlformats.org/drawingml/2006/chartDrawing">
    <cdr:from>
      <cdr:x>0.56481</cdr:x>
      <cdr:y>0.68675</cdr:y>
    </cdr:from>
    <cdr:to>
      <cdr:x>0.82895</cdr:x>
      <cdr:y>0.7682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48200" y="4343400"/>
          <a:ext cx="2173745" cy="515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NAAQS for PM 2.5 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0.66667</cdr:x>
      <cdr:y>0.74699</cdr:y>
    </cdr:from>
    <cdr:to>
      <cdr:x>0.67154</cdr:x>
      <cdr:y>0.78481</cdr:y>
    </cdr:to>
    <cdr:sp macro="" textlink="">
      <cdr:nvSpPr>
        <cdr:cNvPr id="3" name="Down Arrow 2"/>
        <cdr:cNvSpPr/>
      </cdr:nvSpPr>
      <cdr:spPr>
        <a:xfrm xmlns:a="http://schemas.openxmlformats.org/drawingml/2006/main">
          <a:off x="5486400" y="4724400"/>
          <a:ext cx="40078" cy="239196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0.27778</cdr:x>
      <cdr:y>0.18072</cdr:y>
    </cdr:from>
    <cdr:to>
      <cdr:x>0.42593</cdr:x>
      <cdr:y>0.22892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86000" y="1143000"/>
          <a:ext cx="1219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West  Bend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0.50926</cdr:x>
      <cdr:y>0.18072</cdr:y>
    </cdr:from>
    <cdr:to>
      <cdr:x>0.65741</cdr:x>
      <cdr:y>0.22892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191000" y="1143000"/>
          <a:ext cx="1219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/>
            <a:t>Glaze Meadow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331E5-DC7F-4816-96FD-C628C55DD523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D06CF-6361-4BC9-A5E1-A246414C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4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267C32-E2C9-4ED8-BFC3-CC3565B98337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3738"/>
            <a:ext cx="4618037" cy="34639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279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52597" indent="-288128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57237" indent="-231448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20132" indent="-231448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83026" indent="-231448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536473" indent="-2314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89920" indent="-2314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443368" indent="-2314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96816" indent="-2314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9D5374-1789-45F8-91F4-A5612E55E5FD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051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36852" indent="-283404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33619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87067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40514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93962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47410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400857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54304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595EC1-3607-4457-9EDE-0E332AF676E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71513"/>
            <a:ext cx="4479925" cy="3360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785" y="4254152"/>
            <a:ext cx="4981818" cy="41075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01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36852" indent="-283404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33619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87067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40514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93962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47410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400857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54304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81F00FB-3F11-459B-AD60-A6613BEAC883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71513"/>
            <a:ext cx="4479925" cy="3360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785" y="4254152"/>
            <a:ext cx="4981818" cy="41075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52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36852" indent="-283404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33619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87067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40514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93962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47410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400857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54304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01EE2D-76BC-4C31-B0D6-609B265C6330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71513"/>
            <a:ext cx="4479925" cy="3360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785" y="4254152"/>
            <a:ext cx="4981818" cy="41075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4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36852" indent="-283404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33619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87067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40514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93962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47410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400857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54304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81F00FB-3F11-459B-AD60-A6613BEAC883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71513"/>
            <a:ext cx="4479925" cy="3360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785" y="4254152"/>
            <a:ext cx="4981818" cy="41075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3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36852" indent="-283404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33619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87067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40514" indent="-226723" defTabSz="902173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93962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47410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400857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54304" indent="-226723" defTabSz="90217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DE2BBCA-2BC1-48E3-976D-91D1B0A21514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71513"/>
            <a:ext cx="4479925" cy="3360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785" y="4254152"/>
            <a:ext cx="4981818" cy="41075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97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94710-C898-4AA6-8890-1FB7D7DF712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10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FD83E-F971-4161-9D79-73720C09519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31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8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4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9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7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2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5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6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8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1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5E921-C027-4F77-AFA4-F20E8438958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985CB-7DAB-409F-901B-C8DC44A00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tiff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tiff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jpeg"/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12" Type="http://schemas.openxmlformats.org/officeDocument/2006/relationships/image" Target="../media/image7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jpg"/><Relationship Id="rId4" Type="http://schemas.microsoft.com/office/2007/relationships/hdphoto" Target="../media/hdphoto7.wdp"/><Relationship Id="rId9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3" y="978648"/>
            <a:ext cx="9143999" cy="126801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Management, Regulators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and Research Working Together to Increase Burning Opportunities</a:t>
            </a:r>
            <a:endParaRPr lang="en-US" sz="2700" b="1" i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9124" y="2178710"/>
            <a:ext cx="6053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Roger Ottmar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Pacific Wildland Fire Science Laboratory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Seattle, WA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5240" y="88315"/>
            <a:ext cx="9144000" cy="902285"/>
            <a:chOff x="0" y="215890"/>
            <a:chExt cx="9144000" cy="902285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15890"/>
              <a:ext cx="9144000" cy="902285"/>
              <a:chOff x="0" y="215890"/>
              <a:chExt cx="9144000" cy="90228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0" y="215890"/>
                <a:ext cx="8534400" cy="902285"/>
                <a:chOff x="0" y="215890"/>
                <a:chExt cx="8534400" cy="902285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457200" y="533400"/>
                  <a:ext cx="67606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4" name="Picture 13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0" name="Straight Connector 9"/>
              <p:cNvCxnSpPr>
                <a:stCxn id="13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08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esse\Documents\HP Desktop Restored from Backup\C\Users\Jesse\Documents\UF\Projects\WA DNR Study\Figures\Plot desig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14" y="549965"/>
            <a:ext cx="8654603" cy="63080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46948" y="-34811"/>
            <a:ext cx="323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Methodology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113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" y="698212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Results– Pre-Fire Fuels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806533"/>
              </p:ext>
            </p:extLst>
          </p:nvPr>
        </p:nvGraphicFramePr>
        <p:xfrm>
          <a:off x="901521" y="1993106"/>
          <a:ext cx="7508383" cy="433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-15240" y="88315"/>
            <a:ext cx="9144000" cy="902285"/>
            <a:chOff x="0" y="215890"/>
            <a:chExt cx="9144000" cy="902285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215890"/>
              <a:ext cx="9144000" cy="902285"/>
              <a:chOff x="0" y="215890"/>
              <a:chExt cx="9144000" cy="90228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0" y="215890"/>
                <a:ext cx="8534400" cy="902285"/>
                <a:chOff x="0" y="215890"/>
                <a:chExt cx="8534400" cy="902285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>
                  <a:off x="457200" y="533400"/>
                  <a:ext cx="67606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3" name="Picture 12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9" name="Straight Connector 8"/>
              <p:cNvCxnSpPr>
                <a:stCxn id="12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0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310448" cy="6858000"/>
            <a:chOff x="658346" y="901416"/>
            <a:chExt cx="7969788" cy="50617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46" r="2357" b="1"/>
            <a:stretch/>
          </p:blipFill>
          <p:spPr>
            <a:xfrm>
              <a:off x="658346" y="3458220"/>
              <a:ext cx="7827308" cy="25049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62" b="4320"/>
            <a:stretch/>
          </p:blipFill>
          <p:spPr>
            <a:xfrm>
              <a:off x="659182" y="901416"/>
              <a:ext cx="7825637" cy="25098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801663" y="1523977"/>
              <a:ext cx="7826471" cy="613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Surface </a:t>
              </a:r>
              <a:r>
                <a:rPr lang="en-US" sz="4800" b="1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Fuel Consumption</a:t>
              </a:r>
              <a:endParaRPr lang="en-US" sz="48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3" name="Picture 12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0" name="Straight Connector 9"/>
              <p:cNvCxnSpPr>
                <a:stCxn id="12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8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62898"/>
              </p:ext>
            </p:extLst>
          </p:nvPr>
        </p:nvGraphicFramePr>
        <p:xfrm>
          <a:off x="656822" y="940157"/>
          <a:ext cx="7984901" cy="580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39404" y="165036"/>
            <a:ext cx="699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Results-Surface Fuel Consumption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4300"/>
            <a:ext cx="8229600" cy="792163"/>
          </a:xfrm>
          <a:noFill/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Fuelbed Organization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865450" y="130302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Canopy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426575" y="320802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Herbaceous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934900" y="419862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Woody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94800" y="511302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Litter-lichen-moss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1341700" y="595122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Ground fuels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1997600" y="2293620"/>
            <a:ext cx="104654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Shrub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336925" y="1303021"/>
            <a:ext cx="3811588" cy="835026"/>
            <a:chOff x="2102" y="864"/>
            <a:chExt cx="2401" cy="526"/>
          </a:xfrm>
        </p:grpSpPr>
        <p:pic>
          <p:nvPicPr>
            <p:cNvPr id="29737" name="Picture 11" descr="mime00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112" y="864"/>
              <a:ext cx="438" cy="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9738" name="Picture 12" descr="mime00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882" y="864"/>
              <a:ext cx="438" cy="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9739" name="Picture 13" descr="mime00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002" y="864"/>
              <a:ext cx="438" cy="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9740" name="Text Box 14"/>
            <p:cNvSpPr txBox="1">
              <a:spLocks noChangeArrowheads="1"/>
            </p:cNvSpPr>
            <p:nvPr/>
          </p:nvSpPr>
          <p:spPr bwMode="auto">
            <a:xfrm>
              <a:off x="2102" y="1177"/>
              <a:ext cx="3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Trees</a:t>
              </a:r>
            </a:p>
          </p:txBody>
        </p:sp>
        <p:sp>
          <p:nvSpPr>
            <p:cNvPr id="29741" name="Text Box 15"/>
            <p:cNvSpPr txBox="1">
              <a:spLocks noChangeArrowheads="1"/>
            </p:cNvSpPr>
            <p:nvPr/>
          </p:nvSpPr>
          <p:spPr bwMode="auto">
            <a:xfrm>
              <a:off x="2978" y="1177"/>
              <a:ext cx="41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Snags</a:t>
              </a:r>
            </a:p>
          </p:txBody>
        </p:sp>
        <p:sp>
          <p:nvSpPr>
            <p:cNvPr id="29742" name="Text Box 16"/>
            <p:cNvSpPr txBox="1">
              <a:spLocks noChangeArrowheads="1"/>
            </p:cNvSpPr>
            <p:nvPr/>
          </p:nvSpPr>
          <p:spPr bwMode="auto">
            <a:xfrm>
              <a:off x="3744" y="1177"/>
              <a:ext cx="75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Ladder fuels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295649" y="2247582"/>
            <a:ext cx="2149475" cy="819149"/>
            <a:chOff x="2076" y="1459"/>
            <a:chExt cx="1354" cy="516"/>
          </a:xfrm>
        </p:grpSpPr>
        <p:pic>
          <p:nvPicPr>
            <p:cNvPr id="29734" name="Picture 18" descr="mime005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112" y="1459"/>
              <a:ext cx="438" cy="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9735" name="Text Box 19"/>
            <p:cNvSpPr txBox="1">
              <a:spLocks noChangeArrowheads="1"/>
            </p:cNvSpPr>
            <p:nvPr/>
          </p:nvSpPr>
          <p:spPr bwMode="auto">
            <a:xfrm>
              <a:off x="2076" y="1762"/>
              <a:ext cx="52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Primary</a:t>
              </a:r>
            </a:p>
          </p:txBody>
        </p:sp>
        <p:sp>
          <p:nvSpPr>
            <p:cNvPr id="29736" name="Text Box 20"/>
            <p:cNvSpPr txBox="1">
              <a:spLocks noChangeArrowheads="1"/>
            </p:cNvSpPr>
            <p:nvPr/>
          </p:nvSpPr>
          <p:spPr bwMode="auto">
            <a:xfrm>
              <a:off x="2766" y="1762"/>
              <a:ext cx="66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Secondary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276599" y="3192147"/>
            <a:ext cx="2181225" cy="830263"/>
            <a:chOff x="2064" y="2054"/>
            <a:chExt cx="1374" cy="523"/>
          </a:xfrm>
        </p:grpSpPr>
        <p:pic>
          <p:nvPicPr>
            <p:cNvPr id="29731" name="Picture 22" descr="mime006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112" y="2054"/>
              <a:ext cx="438" cy="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9732" name="Text Box 23"/>
            <p:cNvSpPr txBox="1">
              <a:spLocks noChangeArrowheads="1"/>
            </p:cNvSpPr>
            <p:nvPr/>
          </p:nvSpPr>
          <p:spPr bwMode="auto">
            <a:xfrm>
              <a:off x="2064" y="2364"/>
              <a:ext cx="52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Primary</a:t>
              </a:r>
            </a:p>
          </p:txBody>
        </p:sp>
        <p:sp>
          <p:nvSpPr>
            <p:cNvPr id="29733" name="Text Box 24"/>
            <p:cNvSpPr txBox="1">
              <a:spLocks noChangeArrowheads="1"/>
            </p:cNvSpPr>
            <p:nvPr/>
          </p:nvSpPr>
          <p:spPr bwMode="auto">
            <a:xfrm>
              <a:off x="2774" y="2364"/>
              <a:ext cx="66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Secondary</a:t>
              </a:r>
            </a:p>
          </p:txBody>
        </p:sp>
      </p:grpSp>
      <p:pic>
        <p:nvPicPr>
          <p:cNvPr id="29722" name="Picture 27" descr="mime00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309937" y="4136704"/>
            <a:ext cx="695325" cy="527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23" name="Picture 28" descr="mime009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498975" y="4136704"/>
            <a:ext cx="695325" cy="527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24" name="Picture 29" descr="mime010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608637" y="4136704"/>
            <a:ext cx="695325" cy="527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25" name="Picture 30" descr="mime01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819900" y="4136704"/>
            <a:ext cx="695325" cy="527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26" name="Text Box 31"/>
          <p:cNvSpPr txBox="1">
            <a:spLocks noChangeArrowheads="1"/>
          </p:cNvSpPr>
          <p:nvPr/>
        </p:nvSpPr>
        <p:spPr bwMode="auto">
          <a:xfrm>
            <a:off x="3276600" y="4684391"/>
            <a:ext cx="700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Sound</a:t>
            </a:r>
          </a:p>
        </p:txBody>
      </p:sp>
      <p:sp>
        <p:nvSpPr>
          <p:cNvPr id="29728" name="Text Box 33"/>
          <p:cNvSpPr txBox="1">
            <a:spLocks noChangeArrowheads="1"/>
          </p:cNvSpPr>
          <p:nvPr/>
        </p:nvSpPr>
        <p:spPr bwMode="auto">
          <a:xfrm>
            <a:off x="4433887" y="4684391"/>
            <a:ext cx="736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Rotten</a:t>
            </a:r>
          </a:p>
        </p:txBody>
      </p:sp>
      <p:sp>
        <p:nvSpPr>
          <p:cNvPr id="29729" name="Text Box 34"/>
          <p:cNvSpPr txBox="1">
            <a:spLocks noChangeArrowheads="1"/>
          </p:cNvSpPr>
          <p:nvPr/>
        </p:nvSpPr>
        <p:spPr bwMode="auto">
          <a:xfrm>
            <a:off x="5511800" y="4684391"/>
            <a:ext cx="804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Stumps</a:t>
            </a:r>
          </a:p>
        </p:txBody>
      </p:sp>
      <p:sp>
        <p:nvSpPr>
          <p:cNvPr id="29730" name="Text Box 35"/>
          <p:cNvSpPr txBox="1">
            <a:spLocks noChangeArrowheads="1"/>
          </p:cNvSpPr>
          <p:nvPr/>
        </p:nvSpPr>
        <p:spPr bwMode="auto">
          <a:xfrm>
            <a:off x="6884987" y="4684391"/>
            <a:ext cx="5667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Piles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3276600" y="5119370"/>
            <a:ext cx="2209800" cy="825500"/>
            <a:chOff x="2064" y="3244"/>
            <a:chExt cx="1392" cy="520"/>
          </a:xfrm>
        </p:grpSpPr>
        <p:pic>
          <p:nvPicPr>
            <p:cNvPr id="29719" name="Picture 37" descr="mime012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2112" y="3244"/>
              <a:ext cx="438" cy="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9720" name="Text Box 38"/>
            <p:cNvSpPr txBox="1">
              <a:spLocks noChangeArrowheads="1"/>
            </p:cNvSpPr>
            <p:nvPr/>
          </p:nvSpPr>
          <p:spPr bwMode="auto">
            <a:xfrm>
              <a:off x="2064" y="3552"/>
              <a:ext cx="13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Litter-lichen-moss</a:t>
              </a:r>
            </a:p>
          </p:txBody>
        </p:sp>
      </p:grpSp>
      <p:pic>
        <p:nvPicPr>
          <p:cNvPr id="29713" name="Picture 40" descr="mime013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3352800" y="5985518"/>
            <a:ext cx="695325" cy="527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14" name="Picture 41" descr="mime014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584951" y="5981382"/>
            <a:ext cx="695325" cy="527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15" name="Picture 42" descr="mime015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4800600" y="5984566"/>
            <a:ext cx="695325" cy="527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16" name="Text Box 43"/>
          <p:cNvSpPr txBox="1">
            <a:spLocks noChangeArrowheads="1"/>
          </p:cNvSpPr>
          <p:nvPr/>
        </p:nvSpPr>
        <p:spPr bwMode="auto">
          <a:xfrm>
            <a:off x="3352800" y="6474469"/>
            <a:ext cx="5413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Duff</a:t>
            </a:r>
          </a:p>
        </p:txBody>
      </p:sp>
      <p:sp>
        <p:nvSpPr>
          <p:cNvPr id="29717" name="Text Box 44"/>
          <p:cNvSpPr txBox="1">
            <a:spLocks noChangeArrowheads="1"/>
          </p:cNvSpPr>
          <p:nvPr/>
        </p:nvSpPr>
        <p:spPr bwMode="auto">
          <a:xfrm>
            <a:off x="6163946" y="6470183"/>
            <a:ext cx="15922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Squirrel </a:t>
            </a:r>
            <a:r>
              <a:rPr lang="en-US" sz="1600" dirty="0" smtClean="0">
                <a:solidFill>
                  <a:schemeClr val="bg1"/>
                </a:solidFill>
              </a:rPr>
              <a:t>middens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9718" name="Text Box 45"/>
          <p:cNvSpPr txBox="1">
            <a:spLocks noChangeArrowheads="1"/>
          </p:cNvSpPr>
          <p:nvPr/>
        </p:nvSpPr>
        <p:spPr bwMode="auto">
          <a:xfrm>
            <a:off x="4125913" y="6473516"/>
            <a:ext cx="18684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Basal accumulations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4490" y="640080"/>
            <a:ext cx="4251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S</a:t>
            </a:r>
            <a:r>
              <a:rPr lang="en-US" sz="2800" u="sng" dirty="0" smtClean="0">
                <a:solidFill>
                  <a:schemeClr val="bg1"/>
                </a:solidFill>
              </a:rPr>
              <a:t>tratum</a:t>
            </a:r>
            <a:r>
              <a:rPr lang="en-US" sz="2800" dirty="0" smtClean="0">
                <a:solidFill>
                  <a:schemeClr val="bg1"/>
                </a:solidFill>
              </a:rPr>
              <a:t>		</a:t>
            </a:r>
            <a:r>
              <a:rPr lang="en-US" sz="2800" u="sng" dirty="0" smtClean="0">
                <a:solidFill>
                  <a:schemeClr val="bg1"/>
                </a:solidFill>
              </a:rPr>
              <a:t>Category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6047243" y="2564287"/>
            <a:ext cx="2971800" cy="1004888"/>
          </a:xfrm>
          <a:prstGeom prst="rect">
            <a:avLst/>
          </a:prstGeom>
          <a:noFill/>
          <a:ln w="9525">
            <a:solidFill>
              <a:srgbClr val="FFFFE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</a:rPr>
              <a:t>The fuelbed was designed to include all fuelbed components that could burn.   It allows users to include,  combine or exclude as much detail as needed for an application </a:t>
            </a:r>
          </a:p>
        </p:txBody>
      </p:sp>
    </p:spTree>
    <p:extLst>
      <p:ext uri="{BB962C8B-B14F-4D97-AF65-F5344CB8AC3E}">
        <p14:creationId xmlns:p14="http://schemas.microsoft.com/office/powerpoint/2010/main" val="339757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658346" y="901415"/>
            <a:chExt cx="7827308" cy="50617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46" r="2357" b="1"/>
            <a:stretch/>
          </p:blipFill>
          <p:spPr>
            <a:xfrm>
              <a:off x="658346" y="3458220"/>
              <a:ext cx="7827308" cy="250495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62" b="4320"/>
            <a:stretch/>
          </p:blipFill>
          <p:spPr>
            <a:xfrm>
              <a:off x="659182" y="901416"/>
              <a:ext cx="7825637" cy="2509832"/>
            </a:xfrm>
            <a:prstGeom prst="rect">
              <a:avLst/>
            </a:prstGeom>
          </p:spPr>
        </p:pic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26076630"/>
                </p:ext>
              </p:extLst>
            </p:nvPr>
          </p:nvGraphicFramePr>
          <p:xfrm>
            <a:off x="803365" y="901415"/>
            <a:ext cx="7341326" cy="50617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939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350062" cy="6967470"/>
            <a:chOff x="658346" y="901416"/>
            <a:chExt cx="8003698" cy="50617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lum bright="-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46" r="2357" b="1"/>
            <a:stretch/>
          </p:blipFill>
          <p:spPr>
            <a:xfrm>
              <a:off x="658346" y="3458220"/>
              <a:ext cx="7827308" cy="250495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62" b="4320"/>
            <a:stretch/>
          </p:blipFill>
          <p:spPr>
            <a:xfrm>
              <a:off x="659182" y="901416"/>
              <a:ext cx="7825637" cy="25098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8347" y="909431"/>
              <a:ext cx="7826471" cy="46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Predicted surface fuel consumption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8346" y="2576791"/>
              <a:ext cx="7826471" cy="368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Consume v 2.1: Under-predicted by 18-36%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5573" y="5209276"/>
              <a:ext cx="7826471" cy="368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Consume v 4.2: Under-predicted by 16-45%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32" y="657364"/>
            <a:ext cx="1625958" cy="149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32" y="4315440"/>
            <a:ext cx="1625958" cy="149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8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68"/>
            <a:ext cx="9144000" cy="68952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53319"/>
            <a:ext cx="9143999" cy="6929300"/>
            <a:chOff x="0" y="778430"/>
            <a:chExt cx="9143999" cy="5196975"/>
          </a:xfrm>
        </p:grpSpPr>
        <p:sp>
          <p:nvSpPr>
            <p:cNvPr id="5" name="TextBox 4"/>
            <p:cNvSpPr txBox="1"/>
            <p:nvPr/>
          </p:nvSpPr>
          <p:spPr>
            <a:xfrm>
              <a:off x="0" y="778430"/>
              <a:ext cx="91439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Predicted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overstory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mortality – FOFEM v6.3.1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2013" y="1920477"/>
              <a:ext cx="8827282" cy="4054928"/>
              <a:chOff x="242683" y="1417635"/>
              <a:chExt cx="11769710" cy="540657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6200883" y="3887386"/>
                <a:ext cx="2645920" cy="2926080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280191" y="2617965"/>
                <a:ext cx="2645920" cy="4206240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0936" y="4172116"/>
                <a:ext cx="21544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424246" y="3887386"/>
                <a:ext cx="21544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352219" y="2687057"/>
                <a:ext cx="2154477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525910" y="1417635"/>
                <a:ext cx="21544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246835" y="5163939"/>
                <a:ext cx="2645920" cy="1645920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2683" y="5541943"/>
                <a:ext cx="2645920" cy="1280160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5774" y="5883605"/>
                <a:ext cx="24628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Orion 2 (Wenatchee)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196731" y="5920874"/>
                <a:ext cx="27650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Paradise 90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(Colville)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964638" y="5883605"/>
                <a:ext cx="31263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Chumstick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(Wenatchee)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193906" y="5816804"/>
                <a:ext cx="28184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Angel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(Wenatchee)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509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have we learn?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709" y="1797613"/>
            <a:ext cx="8579743" cy="516731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Pre-fire fuel loadings were typical of burns on east side of the Cascades ranging from 15 to 52 t/ac; duff contributed 33-66% of fuels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Consumption was also typical of eastside burns and ranged from 9 to 28 t/ac.  </a:t>
            </a:r>
            <a:r>
              <a:rPr lang="en-US" dirty="0">
                <a:solidFill>
                  <a:schemeClr val="bg1"/>
                </a:solidFill>
              </a:rPr>
              <a:t>Duff consumption contributed </a:t>
            </a:r>
            <a:r>
              <a:rPr lang="en-US" dirty="0" smtClean="0">
                <a:solidFill>
                  <a:schemeClr val="bg1"/>
                </a:solidFill>
              </a:rPr>
              <a:t>30 </a:t>
            </a:r>
            <a:r>
              <a:rPr lang="en-US" dirty="0">
                <a:solidFill>
                  <a:schemeClr val="bg1"/>
                </a:solidFill>
              </a:rPr>
              <a:t>to 67% of total fuel </a:t>
            </a:r>
            <a:r>
              <a:rPr lang="en-US" dirty="0" smtClean="0">
                <a:solidFill>
                  <a:schemeClr val="bg1"/>
                </a:solidFill>
              </a:rPr>
              <a:t>consumed.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Consume </a:t>
            </a:r>
            <a:r>
              <a:rPr lang="en-US" dirty="0">
                <a:solidFill>
                  <a:schemeClr val="bg1"/>
                </a:solidFill>
              </a:rPr>
              <a:t>v. 4.2 performed better at predicting litter and woody fuel than Consume v. 2.1; both models underestimated duff consumption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High </a:t>
            </a:r>
            <a:r>
              <a:rPr lang="en-US" dirty="0">
                <a:solidFill>
                  <a:schemeClr val="bg1"/>
                </a:solidFill>
              </a:rPr>
              <a:t>percent </a:t>
            </a:r>
            <a:r>
              <a:rPr lang="en-US" dirty="0" smtClean="0">
                <a:solidFill>
                  <a:schemeClr val="bg1"/>
                </a:solidFill>
              </a:rPr>
              <a:t>small tree mortality; </a:t>
            </a:r>
            <a:r>
              <a:rPr lang="en-US" dirty="0">
                <a:solidFill>
                  <a:schemeClr val="bg1"/>
                </a:solidFill>
              </a:rPr>
              <a:t>low mortality in mature </a:t>
            </a:r>
            <a:r>
              <a:rPr lang="en-US" dirty="0" smtClean="0">
                <a:solidFill>
                  <a:schemeClr val="bg1"/>
                </a:solidFill>
              </a:rPr>
              <a:t>trees.  Prescribed </a:t>
            </a:r>
            <a:r>
              <a:rPr lang="en-US" dirty="0">
                <a:solidFill>
                  <a:schemeClr val="bg1"/>
                </a:solidFill>
              </a:rPr>
              <a:t>burns </a:t>
            </a:r>
            <a:r>
              <a:rPr lang="en-US" dirty="0" smtClean="0">
                <a:solidFill>
                  <a:schemeClr val="bg1"/>
                </a:solidFill>
              </a:rPr>
              <a:t>were successful in </a:t>
            </a:r>
            <a:r>
              <a:rPr lang="en-US" dirty="0">
                <a:solidFill>
                  <a:schemeClr val="bg1"/>
                </a:solidFill>
              </a:rPr>
              <a:t>reducing forest fuels with limited impacts to the </a:t>
            </a:r>
            <a:r>
              <a:rPr lang="en-US" dirty="0" err="1">
                <a:solidFill>
                  <a:schemeClr val="bg1"/>
                </a:solidFill>
              </a:rPr>
              <a:t>overstory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81" y="116246"/>
            <a:ext cx="2099257" cy="15744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979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91204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What’s next?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98" y="2506662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Spring burns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Tree mortality 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Evaluate and modify Fuel and Fire Tools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</a:rPr>
              <a:t>Duff/rotten logs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</a:rPr>
              <a:t>Crowns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</a:rPr>
              <a:t>Piles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2434"/>
            <a:ext cx="4213806" cy="29106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6" name="Group 5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3" name="Picture 12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0" name="Straight Connector 9"/>
              <p:cNvCxnSpPr>
                <a:stCxn id="12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2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5240" y="88315"/>
            <a:ext cx="9144000" cy="902285"/>
            <a:chOff x="0" y="215890"/>
            <a:chExt cx="9144000" cy="90228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15890"/>
              <a:ext cx="9144000" cy="902285"/>
              <a:chOff x="0" y="215890"/>
              <a:chExt cx="9144000" cy="90228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215890"/>
                <a:ext cx="8534400" cy="902285"/>
                <a:chOff x="0" y="215890"/>
                <a:chExt cx="8534400" cy="902285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457200" y="533400"/>
                  <a:ext cx="67606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" name="Picture 11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8" name="Straight Connector 7"/>
              <p:cNvCxnSpPr>
                <a:stCxn id="11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Outline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13947" y="1579904"/>
            <a:ext cx="8116105" cy="527809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Early smoke management  cooperation</a:t>
            </a: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Recent smoke management cooperation</a:t>
            </a: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Planning tools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Evaluation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Knowledge  transfer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-257578"/>
            <a:ext cx="9159240" cy="7115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25" y="990600"/>
            <a:ext cx="8809150" cy="1143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Smoke Management and </a:t>
            </a:r>
            <a:r>
              <a:rPr lang="en-US" sz="4400" b="1" dirty="0" err="1" smtClean="0">
                <a:solidFill>
                  <a:schemeClr val="bg1"/>
                </a:solidFill>
                <a:latin typeface="+mn-lt"/>
              </a:rPr>
              <a:t>RxFire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400" b="1" dirty="0" smtClean="0">
                <a:solidFill>
                  <a:schemeClr val="bg1"/>
                </a:solidFill>
                <a:latin typeface="+mn-lt"/>
              </a:rPr>
            </a:b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5240" y="88315"/>
            <a:ext cx="9144000" cy="902285"/>
            <a:chOff x="0" y="215890"/>
            <a:chExt cx="9144000" cy="902285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215890"/>
              <a:ext cx="9144000" cy="902285"/>
              <a:chOff x="0" y="215890"/>
              <a:chExt cx="9144000" cy="90228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0" y="215890"/>
                <a:ext cx="8534400" cy="902285"/>
                <a:chOff x="0" y="215890"/>
                <a:chExt cx="8534400" cy="902285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457200" y="533400"/>
                  <a:ext cx="67606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5" name="Picture 14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1" name="Straight Connector 10"/>
              <p:cNvCxnSpPr>
                <a:stCxn id="14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969011" y="2262589"/>
            <a:ext cx="5587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fuel bed components that contribute </a:t>
            </a:r>
            <a:r>
              <a:rPr lang="en-US" sz="2400" b="1" dirty="0">
                <a:solidFill>
                  <a:schemeClr val="bg1"/>
                </a:solidFill>
              </a:rPr>
              <a:t>to </a:t>
            </a:r>
            <a:r>
              <a:rPr lang="en-US" sz="2400" b="1" dirty="0" smtClean="0">
                <a:solidFill>
                  <a:schemeClr val="bg1"/>
                </a:solidFill>
              </a:rPr>
              <a:t>smoldering smoke and evening intrusions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60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5029200" cy="5715000"/>
          </a:xfrm>
        </p:spPr>
        <p:txBody>
          <a:bodyPr>
            <a:normAutofit fontScale="77500" lnSpcReduction="20000"/>
          </a:bodyPr>
          <a:lstStyle/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3800" b="1" dirty="0" smtClean="0">
                <a:solidFill>
                  <a:schemeClr val="bg1"/>
                </a:solidFill>
              </a:rPr>
              <a:t>Rx Fire near Bend: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reduce fire hazard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enhance forage, habitat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protect valuable resources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provide ecological process to restore and maintain functional ecosystems</a:t>
            </a:r>
          </a:p>
          <a:p>
            <a:pPr lvl="1"/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3800" b="1" dirty="0" smtClean="0">
                <a:solidFill>
                  <a:schemeClr val="bg1"/>
                </a:solidFill>
              </a:rPr>
              <a:t>Smoke from </a:t>
            </a:r>
            <a:r>
              <a:rPr lang="en-US" sz="3800" b="1" dirty="0" err="1" smtClean="0">
                <a:solidFill>
                  <a:schemeClr val="bg1"/>
                </a:solidFill>
              </a:rPr>
              <a:t>wildland</a:t>
            </a:r>
            <a:r>
              <a:rPr lang="en-US" sz="3800" b="1" dirty="0" smtClean="0">
                <a:solidFill>
                  <a:schemeClr val="bg1"/>
                </a:solidFill>
              </a:rPr>
              <a:t> fire is a critical management issue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public and firefighter health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keep smoke from sensitive receptor areas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encourage reduction of smoke and intrusions </a:t>
            </a:r>
          </a:p>
          <a:p>
            <a:pPr lvl="1"/>
            <a:r>
              <a:rPr lang="en-US" sz="2900" b="1" dirty="0" smtClean="0">
                <a:solidFill>
                  <a:schemeClr val="bg1"/>
                </a:solidFill>
              </a:rPr>
              <a:t>comply with state/federal air quality/visibility requirements</a:t>
            </a:r>
          </a:p>
          <a:p>
            <a:endParaRPr lang="en-US" sz="3300" b="1" dirty="0" smtClean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76200"/>
            <a:ext cx="9144000" cy="993130"/>
            <a:chOff x="0" y="215890"/>
            <a:chExt cx="9144000" cy="99313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215890"/>
              <a:ext cx="9144000" cy="993130"/>
              <a:chOff x="0" y="215890"/>
              <a:chExt cx="9144000" cy="99313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215890"/>
                <a:ext cx="8534400" cy="993130"/>
                <a:chOff x="0" y="215890"/>
                <a:chExt cx="8534400" cy="99313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/>
                <p:cNvSpPr txBox="1"/>
                <p:nvPr/>
              </p:nvSpPr>
              <p:spPr>
                <a:xfrm>
                  <a:off x="457200" y="685800"/>
                  <a:ext cx="67606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chemeClr val="bg1"/>
                      </a:solidFill>
                    </a:rPr>
                    <a:t>Background</a:t>
                  </a:r>
                  <a:endParaRPr lang="en-US" sz="2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1" name="Picture 20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7" name="Straight Connector 16"/>
              <p:cNvCxnSpPr>
                <a:stCxn id="20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324186"/>
            <a:ext cx="2870418" cy="21528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281" y="1600200"/>
            <a:ext cx="2882730" cy="21528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618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293" name="Rectangle 15"/>
          <p:cNvSpPr>
            <a:spLocks noGrp="1" noChangeArrowheads="1"/>
          </p:cNvSpPr>
          <p:nvPr>
            <p:ph type="title"/>
          </p:nvPr>
        </p:nvSpPr>
        <p:spPr>
          <a:xfrm>
            <a:off x="203200" y="431800"/>
            <a:ext cx="8686800" cy="939800"/>
          </a:xfrm>
          <a:noFill/>
        </p:spPr>
        <p:txBody>
          <a:bodyPr>
            <a:normAutofit/>
          </a:bodyPr>
          <a:lstStyle/>
          <a:p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Oregon Smoke Management Plan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2900" y="1304925"/>
            <a:ext cx="5643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Federal Forest Restoration Burning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2437327"/>
            <a:ext cx="5029200" cy="37240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1" dirty="0" smtClean="0">
                <a:solidFill>
                  <a:schemeClr val="bg1"/>
                </a:solidFill>
              </a:rPr>
              <a:t>Land managers discussed </a:t>
            </a:r>
            <a:r>
              <a:rPr lang="en-US" sz="1800" b="1" dirty="0">
                <a:solidFill>
                  <a:schemeClr val="bg1"/>
                </a:solidFill>
              </a:rPr>
              <a:t>accelerated restoration within </a:t>
            </a:r>
            <a:r>
              <a:rPr lang="en-US" sz="1800" b="1" dirty="0" smtClean="0">
                <a:solidFill>
                  <a:schemeClr val="bg1"/>
                </a:solidFill>
              </a:rPr>
              <a:t>Oregon SMP.</a:t>
            </a:r>
            <a:endParaRPr lang="en-US" sz="1800" b="1" dirty="0">
              <a:solidFill>
                <a:schemeClr val="bg1"/>
              </a:solidFill>
            </a:endParaRPr>
          </a:p>
          <a:p>
            <a:pPr lvl="1"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1" dirty="0" smtClean="0">
                <a:solidFill>
                  <a:schemeClr val="bg1"/>
                </a:solidFill>
              </a:rPr>
              <a:t>Recognize </a:t>
            </a:r>
            <a:r>
              <a:rPr lang="en-US" sz="1800" b="1" dirty="0">
                <a:solidFill>
                  <a:schemeClr val="bg1"/>
                </a:solidFill>
              </a:rPr>
              <a:t>need to increase </a:t>
            </a:r>
            <a:r>
              <a:rPr lang="en-US" sz="1800" b="1" dirty="0" smtClean="0">
                <a:solidFill>
                  <a:schemeClr val="bg1"/>
                </a:solidFill>
              </a:rPr>
              <a:t>restoration </a:t>
            </a:r>
            <a:r>
              <a:rPr lang="en-US" sz="1800" b="1" dirty="0">
                <a:solidFill>
                  <a:schemeClr val="bg1"/>
                </a:solidFill>
              </a:rPr>
              <a:t>while minimizing smoke </a:t>
            </a:r>
            <a:r>
              <a:rPr lang="en-US" sz="1800" b="1" dirty="0" smtClean="0">
                <a:solidFill>
                  <a:schemeClr val="bg1"/>
                </a:solidFill>
              </a:rPr>
              <a:t>intrusions.</a:t>
            </a:r>
            <a:endParaRPr lang="en-US" sz="18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1" dirty="0" smtClean="0">
                <a:solidFill>
                  <a:schemeClr val="bg1"/>
                </a:solidFill>
              </a:rPr>
              <a:t>Maximize </a:t>
            </a:r>
            <a:r>
              <a:rPr lang="en-US" sz="1800" b="1" dirty="0">
                <a:solidFill>
                  <a:schemeClr val="bg1"/>
                </a:solidFill>
              </a:rPr>
              <a:t>opportunities while avoiding intrusions </a:t>
            </a:r>
            <a:r>
              <a:rPr lang="en-US" sz="1800" b="1" u="sng" dirty="0">
                <a:solidFill>
                  <a:schemeClr val="bg1"/>
                </a:solidFill>
              </a:rPr>
              <a:t>through enhanced communication, applied research, and site-specific </a:t>
            </a:r>
            <a:r>
              <a:rPr lang="en-US" sz="1800" b="1" u="sng" dirty="0" smtClean="0">
                <a:solidFill>
                  <a:schemeClr val="bg1"/>
                </a:solidFill>
              </a:rPr>
              <a:t>experience.</a:t>
            </a:r>
            <a:endParaRPr lang="en-US" sz="18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1" dirty="0" smtClean="0">
                <a:solidFill>
                  <a:schemeClr val="bg1"/>
                </a:solidFill>
              </a:rPr>
              <a:t>End </a:t>
            </a:r>
            <a:r>
              <a:rPr lang="en-US" sz="1800" b="1" dirty="0">
                <a:solidFill>
                  <a:schemeClr val="bg1"/>
                </a:solidFill>
              </a:rPr>
              <a:t>of season review to determine progress, successes, and potential </a:t>
            </a:r>
            <a:r>
              <a:rPr lang="en-US" sz="1800" b="1" dirty="0" smtClean="0">
                <a:solidFill>
                  <a:schemeClr val="bg1"/>
                </a:solidFill>
              </a:rPr>
              <a:t>modifications.</a:t>
            </a:r>
            <a:endParaRPr lang="en-US" sz="18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4600"/>
            <a:ext cx="3428999" cy="2651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8" name="Group 17"/>
          <p:cNvGrpSpPr/>
          <p:nvPr/>
        </p:nvGrpSpPr>
        <p:grpSpPr>
          <a:xfrm>
            <a:off x="0" y="0"/>
            <a:ext cx="9144000" cy="731520"/>
            <a:chOff x="0" y="215890"/>
            <a:chExt cx="9144000" cy="731520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6" name="Picture 25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22" name="Straight Connector 21"/>
              <p:cNvCxnSpPr>
                <a:stCxn id="25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2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1600200"/>
            <a:ext cx="6918960" cy="5189220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0" y="457200"/>
            <a:ext cx="888473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Arial"/>
              </a:rPr>
              <a:t>West Bend Unit Ignition</a:t>
            </a:r>
          </a:p>
          <a:p>
            <a:pPr algn="ctr" eaLnBrk="1" hangingPunct="1"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Arial"/>
              </a:rPr>
              <a:t>Saturday, April 12, 2014</a:t>
            </a:r>
            <a:endParaRPr lang="en-US" sz="2800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0138" y="6164173"/>
            <a:ext cx="16033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West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Bend</a:t>
            </a:r>
          </a:p>
          <a:p>
            <a:pPr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Courtesy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: USFS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779175"/>
            <a:chOff x="0" y="215890"/>
            <a:chExt cx="9144000" cy="779175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215890"/>
              <a:ext cx="9144000" cy="779175"/>
              <a:chOff x="0" y="215890"/>
              <a:chExt cx="9144000" cy="77917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0" y="215890"/>
                <a:ext cx="8534400" cy="779175"/>
                <a:chOff x="0" y="215890"/>
                <a:chExt cx="8534400" cy="779175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457200" y="533400"/>
                  <a:ext cx="67606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8" name="Picture 17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4" name="Straight Connector 13"/>
              <p:cNvCxnSpPr>
                <a:stCxn id="17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9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7522520" cy="5013960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0" y="838200"/>
            <a:ext cx="88941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</a:rPr>
              <a:t>West Bend Unit </a:t>
            </a:r>
            <a:r>
              <a:rPr lang="en-US" sz="3200" b="1" kern="0" dirty="0" smtClean="0">
                <a:solidFill>
                  <a:schemeClr val="bg1"/>
                </a:solidFill>
                <a:latin typeface="Arial"/>
              </a:rPr>
              <a:t>Active Column</a:t>
            </a:r>
            <a:endParaRPr lang="en-US" sz="3200" b="1" kern="0" dirty="0">
              <a:solidFill>
                <a:schemeClr val="bg1"/>
              </a:solidFill>
              <a:latin typeface="Arial"/>
            </a:endParaRPr>
          </a:p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</a:rPr>
              <a:t>Saturday, April 12, 2014</a:t>
            </a:r>
          </a:p>
          <a:p>
            <a:pPr algn="ctr" eaLnBrk="1" hangingPunct="1">
              <a:defRPr/>
            </a:pPr>
            <a:endParaRPr lang="en-US" sz="3200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767" y="6032144"/>
            <a:ext cx="146040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Bend 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USFS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902285"/>
            <a:chOff x="0" y="215890"/>
            <a:chExt cx="9144000" cy="902285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215890"/>
              <a:ext cx="9144000" cy="902285"/>
              <a:chOff x="0" y="215890"/>
              <a:chExt cx="9144000" cy="90228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0" y="215890"/>
                <a:ext cx="8534400" cy="902285"/>
                <a:chOff x="0" y="215890"/>
                <a:chExt cx="8534400" cy="902285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457200" y="533400"/>
                  <a:ext cx="67606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8" name="Picture 17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4" name="Straight Connector 13"/>
              <p:cNvCxnSpPr>
                <a:stCxn id="17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7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 txBox="1">
            <a:spLocks noChangeArrowheads="1"/>
          </p:cNvSpPr>
          <p:nvPr/>
        </p:nvSpPr>
        <p:spPr bwMode="auto">
          <a:xfrm>
            <a:off x="100788" y="240847"/>
            <a:ext cx="9017373" cy="151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Ignition, West Bend Saturday, </a:t>
            </a:r>
            <a:r>
              <a:rPr lang="en-US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April </a:t>
            </a:r>
            <a:r>
              <a:rPr 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12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Times" charset="0"/>
              </a:rPr>
              <a:t>0950 </a:t>
            </a:r>
            <a:r>
              <a:rPr lang="en-US" sz="2400" b="1" dirty="0">
                <a:solidFill>
                  <a:srgbClr val="FFFFFF"/>
                </a:solidFill>
                <a:latin typeface="Times" charset="0"/>
              </a:rPr>
              <a:t>– 1350 PDT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Times" charset="0"/>
              </a:rPr>
              <a:t>≈ </a:t>
            </a:r>
            <a:r>
              <a:rPr lang="en-US" sz="2400" b="1" dirty="0">
                <a:solidFill>
                  <a:srgbClr val="FFFFFF"/>
                </a:solidFill>
                <a:latin typeface="Times" charset="0"/>
              </a:rPr>
              <a:t>1 mile W of Bend SSRA</a:t>
            </a:r>
          </a:p>
          <a:p>
            <a:pPr algn="ctr" eaLnBrk="1" hangingPunct="1">
              <a:defRPr/>
            </a:pPr>
            <a:endParaRPr lang="en-US" sz="3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3184" y="1524000"/>
            <a:ext cx="7696200" cy="5203927"/>
            <a:chOff x="2651687" y="1988287"/>
            <a:chExt cx="6416113" cy="46634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687" y="1988287"/>
              <a:ext cx="6365686" cy="4663440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0485" name="Picture 2" descr="C:\Documents and Settings\pparsons\Local Settings\Temporary Internet Files\Content.IE5\G96TISA3\MC900434816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538" y="3281363"/>
              <a:ext cx="5524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665538" y="5405438"/>
              <a:ext cx="3033712" cy="523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charset="0"/>
                </a:rPr>
                <a:t>Main Smoke Plume</a:t>
              </a:r>
            </a:p>
          </p:txBody>
        </p:sp>
        <p:sp>
          <p:nvSpPr>
            <p:cNvPr id="10" name="Right Arrow 9"/>
            <p:cNvSpPr>
              <a:spLocks noChangeArrowheads="1"/>
            </p:cNvSpPr>
            <p:nvPr/>
          </p:nvSpPr>
          <p:spPr bwMode="auto">
            <a:xfrm rot="7547270">
              <a:off x="3802062" y="4389438"/>
              <a:ext cx="1719263" cy="484188"/>
            </a:xfrm>
            <a:prstGeom prst="rightArrow">
              <a:avLst>
                <a:gd name="adj1" fmla="val 50000"/>
                <a:gd name="adj2" fmla="val 50139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F6F800"/>
                </a:buClr>
                <a:buSzPct val="80000"/>
                <a:buFont typeface="Zapf Dingbats" charset="2"/>
                <a:buChar char="n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F800"/>
                </a:buClr>
                <a:buSzPct val="80000"/>
                <a:buFont typeface="Monotype Sorts" pitchFamily="2" charset="2"/>
                <a:buChar char="4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F800"/>
                </a:buClr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F800"/>
                </a:buClr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 dirty="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2" name="Right Arrow 11"/>
            <p:cNvSpPr>
              <a:spLocks noChangeArrowheads="1"/>
            </p:cNvSpPr>
            <p:nvPr/>
          </p:nvSpPr>
          <p:spPr bwMode="auto">
            <a:xfrm rot="4141695">
              <a:off x="5464175" y="4186238"/>
              <a:ext cx="1055687" cy="484188"/>
            </a:xfrm>
            <a:prstGeom prst="rightArrow">
              <a:avLst>
                <a:gd name="adj1" fmla="val 50000"/>
                <a:gd name="adj2" fmla="val 50117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F6F800"/>
                </a:buClr>
                <a:buSzPct val="80000"/>
                <a:buFont typeface="Zapf Dingbats" charset="2"/>
                <a:buChar char="n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F800"/>
                </a:buClr>
                <a:buSzPct val="80000"/>
                <a:buFont typeface="Monotype Sorts" pitchFamily="2" charset="2"/>
                <a:buChar char="4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F800"/>
                </a:buClr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F800"/>
                </a:buClr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 dirty="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3" name="Right Arrow 12"/>
            <p:cNvSpPr>
              <a:spLocks noChangeArrowheads="1"/>
            </p:cNvSpPr>
            <p:nvPr/>
          </p:nvSpPr>
          <p:spPr bwMode="auto">
            <a:xfrm rot="5649284">
              <a:off x="4729957" y="4439444"/>
              <a:ext cx="1416050" cy="484187"/>
            </a:xfrm>
            <a:prstGeom prst="rightArrow">
              <a:avLst>
                <a:gd name="adj1" fmla="val 50000"/>
                <a:gd name="adj2" fmla="val 50111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F6F800"/>
                </a:buClr>
                <a:buSzPct val="80000"/>
                <a:buFont typeface="Zapf Dingbats" charset="2"/>
                <a:buChar char="n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F800"/>
                </a:buClr>
                <a:buSzPct val="80000"/>
                <a:buFont typeface="Monotype Sorts" pitchFamily="2" charset="2"/>
                <a:buChar char="4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F800"/>
                </a:buClr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F800"/>
                </a:buClr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 dirty="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53400" y="6045200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Courtesy:</a:t>
              </a:r>
            </a:p>
            <a:p>
              <a:r>
                <a:rPr lang="en-US" sz="1200" dirty="0" smtClean="0"/>
                <a:t>ODF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5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0" y="838200"/>
            <a:ext cx="88941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</a:rPr>
              <a:t>West Bend Unit </a:t>
            </a:r>
            <a:r>
              <a:rPr lang="en-US" sz="3200" b="1" kern="0" dirty="0" smtClean="0">
                <a:solidFill>
                  <a:schemeClr val="bg1"/>
                </a:solidFill>
                <a:latin typeface="Arial"/>
              </a:rPr>
              <a:t>Smoldering</a:t>
            </a:r>
            <a:endParaRPr lang="en-US" sz="3200" b="1" kern="0" dirty="0">
              <a:solidFill>
                <a:schemeClr val="bg1"/>
              </a:solidFill>
              <a:latin typeface="Arial"/>
            </a:endParaRPr>
          </a:p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</a:rPr>
              <a:t>Saturday, April 12, 2014</a:t>
            </a:r>
          </a:p>
          <a:p>
            <a:pPr algn="ctr" eaLnBrk="1" hangingPunct="1">
              <a:defRPr/>
            </a:pPr>
            <a:endParaRPr lang="en-US" sz="3200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767" y="6032144"/>
            <a:ext cx="146040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Bend 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USFS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902285"/>
            <a:chOff x="0" y="215890"/>
            <a:chExt cx="9144000" cy="902285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215890"/>
              <a:ext cx="9144000" cy="902285"/>
              <a:chOff x="0" y="215890"/>
              <a:chExt cx="9144000" cy="90228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0" y="215890"/>
                <a:ext cx="8534400" cy="902285"/>
                <a:chOff x="0" y="215890"/>
                <a:chExt cx="8534400" cy="902285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457200" y="533400"/>
                  <a:ext cx="67606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8" name="Picture 17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4" name="Straight Connector 13"/>
              <p:cNvCxnSpPr>
                <a:stCxn id="17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1" y="1752600"/>
            <a:ext cx="7436797" cy="5013960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6860991" y="6283607"/>
            <a:ext cx="1307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Bend </a:t>
            </a:r>
            <a:endPara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USFS</a:t>
            </a:r>
          </a:p>
        </p:txBody>
      </p:sp>
      <p:sp>
        <p:nvSpPr>
          <p:cNvPr id="3" name="Down Arrow 2"/>
          <p:cNvSpPr/>
          <p:nvPr/>
        </p:nvSpPr>
        <p:spPr>
          <a:xfrm rot="7300453">
            <a:off x="4079937" y="4169419"/>
            <a:ext cx="362063" cy="990600"/>
          </a:xfrm>
          <a:prstGeom prst="downArrow">
            <a:avLst/>
          </a:prstGeom>
          <a:noFill/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9123022">
            <a:off x="2462379" y="4266458"/>
            <a:ext cx="362063" cy="990600"/>
          </a:xfrm>
          <a:prstGeom prst="downArrow">
            <a:avLst/>
          </a:prstGeom>
          <a:noFill/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7300453">
            <a:off x="4782608" y="3764279"/>
            <a:ext cx="362063" cy="990600"/>
          </a:xfrm>
          <a:prstGeom prst="downArrow">
            <a:avLst/>
          </a:prstGeom>
          <a:noFill/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38621" y="5193357"/>
            <a:ext cx="13015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Rotten logs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7472" y="4894196"/>
            <a:ext cx="172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Rotten stumps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5893" y="442895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Basal accumulation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 txBox="1">
            <a:spLocks noChangeArrowheads="1"/>
          </p:cNvSpPr>
          <p:nvPr/>
        </p:nvSpPr>
        <p:spPr bwMode="auto">
          <a:xfrm>
            <a:off x="228599" y="32386"/>
            <a:ext cx="878877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Intrusion 14-02-- Bend April 13-14</a:t>
            </a:r>
            <a:r>
              <a:rPr lang="en-US" sz="3200" b="1" kern="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</a:t>
            </a:r>
            <a:endParaRPr lang="en-US" sz="32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 eaLnBrk="1" hangingPunct="1">
              <a:defRPr/>
            </a:pPr>
            <a:r>
              <a:rPr lang="en-US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Smoldering smoke </a:t>
            </a:r>
            <a:endParaRPr lang="en-US" sz="3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3928" y="1600200"/>
            <a:ext cx="7043272" cy="4984095"/>
            <a:chOff x="2651687" y="1988287"/>
            <a:chExt cx="6416113" cy="46634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687" y="1988287"/>
              <a:ext cx="6365686" cy="4663440"/>
            </a:xfrm>
            <a:prstGeom prst="rect">
              <a:avLst/>
            </a:prstGeom>
            <a:ln w="127000" cap="rnd">
              <a:noFill/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2533" name="Picture 2" descr="C:\Documents and Settings\pparsons\Local Settings\Temporary Internet Files\Content.IE5\G96TISA3\MC900434816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538" y="3281363"/>
              <a:ext cx="5524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37050" y="3911600"/>
              <a:ext cx="2503488" cy="9540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charset="0"/>
                </a:rPr>
                <a:t>Overnight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charset="0"/>
                </a:rPr>
                <a:t>Drainage Winds</a:t>
              </a:r>
            </a:p>
          </p:txBody>
        </p:sp>
        <p:sp>
          <p:nvSpPr>
            <p:cNvPr id="10" name="Right Arrow 9"/>
            <p:cNvSpPr>
              <a:spLocks noChangeArrowheads="1"/>
            </p:cNvSpPr>
            <p:nvPr/>
          </p:nvSpPr>
          <p:spPr bwMode="auto">
            <a:xfrm rot="-3866303">
              <a:off x="6485732" y="2764631"/>
              <a:ext cx="374650" cy="484187"/>
            </a:xfrm>
            <a:prstGeom prst="rightArrow">
              <a:avLst>
                <a:gd name="adj1" fmla="val 50000"/>
                <a:gd name="adj2" fmla="val 50139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F6F800"/>
                </a:buClr>
                <a:buSzPct val="80000"/>
                <a:buFont typeface="Zapf Dingbats" charset="2"/>
                <a:buChar char="n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F800"/>
                </a:buClr>
                <a:buSzPct val="80000"/>
                <a:buFont typeface="Monotype Sorts" pitchFamily="2" charset="2"/>
                <a:buChar char="4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F800"/>
                </a:buClr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F800"/>
                </a:buClr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 dirty="0">
                <a:solidFill>
                  <a:srgbClr val="0070C0"/>
                </a:solidFill>
                <a:latin typeface="Times" charset="0"/>
              </a:endParaRPr>
            </a:p>
          </p:txBody>
        </p:sp>
        <p:sp>
          <p:nvSpPr>
            <p:cNvPr id="12" name="Right Arrow 11"/>
            <p:cNvSpPr>
              <a:spLocks noChangeArrowheads="1"/>
            </p:cNvSpPr>
            <p:nvPr/>
          </p:nvSpPr>
          <p:spPr bwMode="auto">
            <a:xfrm rot="-289480">
              <a:off x="5762625" y="3300413"/>
              <a:ext cx="414338" cy="484187"/>
            </a:xfrm>
            <a:prstGeom prst="rightArrow">
              <a:avLst>
                <a:gd name="adj1" fmla="val 50000"/>
                <a:gd name="adj2" fmla="val 50139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F6F800"/>
                </a:buClr>
                <a:buSzPct val="80000"/>
                <a:buFont typeface="Zapf Dingbats" charset="2"/>
                <a:buChar char="n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F800"/>
                </a:buClr>
                <a:buSzPct val="80000"/>
                <a:buFont typeface="Monotype Sorts" pitchFamily="2" charset="2"/>
                <a:buChar char="4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F800"/>
                </a:buClr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F800"/>
                </a:buClr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 dirty="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3" name="Right Arrow 12"/>
            <p:cNvSpPr>
              <a:spLocks noChangeArrowheads="1"/>
            </p:cNvSpPr>
            <p:nvPr/>
          </p:nvSpPr>
          <p:spPr bwMode="auto">
            <a:xfrm rot="-3064185">
              <a:off x="6202363" y="3119438"/>
              <a:ext cx="401637" cy="484187"/>
            </a:xfrm>
            <a:prstGeom prst="rightArrow">
              <a:avLst>
                <a:gd name="adj1" fmla="val 50000"/>
                <a:gd name="adj2" fmla="val 50139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F6F800"/>
                </a:buClr>
                <a:buSzPct val="80000"/>
                <a:buFont typeface="Zapf Dingbats" charset="2"/>
                <a:buChar char="n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6F800"/>
                </a:buClr>
                <a:buSzPct val="80000"/>
                <a:buFont typeface="Monotype Sorts" pitchFamily="2" charset="2"/>
                <a:buChar char="4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6F800"/>
                </a:buClr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6F800"/>
                </a:buClr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6F800"/>
                </a:buClr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 dirty="0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53400" y="6045200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Courtesy:</a:t>
              </a:r>
            </a:p>
            <a:p>
              <a:r>
                <a:rPr lang="en-US" sz="1200" dirty="0" smtClean="0"/>
                <a:t>ODF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750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28600"/>
          <a:ext cx="82296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76200" y="682436"/>
            <a:ext cx="1143000" cy="4453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Moderate</a:t>
            </a:r>
            <a:endParaRPr lang="en-US" sz="1800" dirty="0"/>
          </a:p>
        </p:txBody>
      </p:sp>
      <p:sp>
        <p:nvSpPr>
          <p:cNvPr id="4" name="TextBox 1"/>
          <p:cNvSpPr txBox="1"/>
          <p:nvPr/>
        </p:nvSpPr>
        <p:spPr>
          <a:xfrm>
            <a:off x="76200" y="457200"/>
            <a:ext cx="990600" cy="4453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Heavy</a:t>
            </a:r>
            <a:endParaRPr lang="en-US" sz="1800" dirty="0"/>
          </a:p>
        </p:txBody>
      </p:sp>
      <p:sp>
        <p:nvSpPr>
          <p:cNvPr id="6" name="TextBox 1"/>
          <p:cNvSpPr txBox="1"/>
          <p:nvPr/>
        </p:nvSpPr>
        <p:spPr>
          <a:xfrm>
            <a:off x="76200" y="914400"/>
            <a:ext cx="990600" cy="4453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Light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1371600" y="609600"/>
            <a:ext cx="152400" cy="111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1600" y="838200"/>
            <a:ext cx="152400" cy="111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1066800"/>
            <a:ext cx="152400" cy="111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33" name="Group 32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9" name="Picture 38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36" name="Straight Connector 35"/>
              <p:cNvCxnSpPr>
                <a:stCxn id="38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20" y="2636520"/>
            <a:ext cx="4389120" cy="2926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3" name="Rectangle 11"/>
          <p:cNvSpPr txBox="1">
            <a:spLocks noChangeArrowheads="1"/>
          </p:cNvSpPr>
          <p:nvPr/>
        </p:nvSpPr>
        <p:spPr bwMode="auto">
          <a:xfrm>
            <a:off x="813598" y="533400"/>
            <a:ext cx="772080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Arial"/>
              </a:rPr>
              <a:t>Meeting following West Bend and Glaze Meadow intrusions—April 23, 2014</a:t>
            </a:r>
            <a:endParaRPr lang="en-US" sz="2800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26720" y="1905000"/>
            <a:ext cx="4038600" cy="4800600"/>
          </a:xfrm>
        </p:spPr>
        <p:txBody>
          <a:bodyPr>
            <a:normAutofit fontScale="62500" lnSpcReduction="20000"/>
          </a:bodyPr>
          <a:lstStyle/>
          <a:p>
            <a:pPr>
              <a:buSzPct val="125000"/>
            </a:pPr>
            <a:r>
              <a:rPr lang="en-US" b="1" dirty="0" smtClean="0">
                <a:solidFill>
                  <a:schemeClr val="bg1"/>
                </a:solidFill>
              </a:rPr>
              <a:t>USFS/BLM/ODF/ODEQ</a:t>
            </a:r>
          </a:p>
          <a:p>
            <a:pPr>
              <a:buSzPct val="125000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SzPct val="125000"/>
            </a:pPr>
            <a:r>
              <a:rPr lang="en-US" b="1" dirty="0" smtClean="0">
                <a:solidFill>
                  <a:schemeClr val="bg1"/>
                </a:solidFill>
              </a:rPr>
              <a:t>West Bend prescribed burn</a:t>
            </a:r>
          </a:p>
          <a:p>
            <a:pPr>
              <a:buSzPct val="125000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SzPct val="125000"/>
            </a:pPr>
            <a:r>
              <a:rPr lang="en-US" b="1" dirty="0" smtClean="0">
                <a:solidFill>
                  <a:schemeClr val="bg1"/>
                </a:solidFill>
              </a:rPr>
              <a:t>Weather/topography</a:t>
            </a:r>
          </a:p>
          <a:p>
            <a:pPr>
              <a:buSzPct val="125000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SzPct val="125000"/>
            </a:pPr>
            <a:r>
              <a:rPr lang="en-US" b="1" dirty="0" smtClean="0">
                <a:solidFill>
                  <a:schemeClr val="bg1"/>
                </a:solidFill>
              </a:rPr>
              <a:t>Fuel bed components</a:t>
            </a:r>
          </a:p>
          <a:p>
            <a:pPr>
              <a:buSzPct val="125000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SzPct val="125000"/>
            </a:pPr>
            <a:r>
              <a:rPr lang="en-US" b="1" dirty="0" smtClean="0">
                <a:solidFill>
                  <a:schemeClr val="bg1"/>
                </a:solidFill>
              </a:rPr>
              <a:t>Definition of an intrusion</a:t>
            </a:r>
          </a:p>
          <a:p>
            <a:pPr>
              <a:buSzPct val="125000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SzPct val="125000"/>
            </a:pPr>
            <a:r>
              <a:rPr lang="en-US" b="1" dirty="0" smtClean="0">
                <a:solidFill>
                  <a:schemeClr val="bg1"/>
                </a:solidFill>
              </a:rPr>
              <a:t>Go-no-go decision process</a:t>
            </a:r>
          </a:p>
          <a:p>
            <a:pPr>
              <a:buSzPct val="125000"/>
            </a:pPr>
            <a:endParaRPr lang="en-US" b="1" dirty="0">
              <a:solidFill>
                <a:schemeClr val="bg1"/>
              </a:solidFill>
            </a:endParaRPr>
          </a:p>
          <a:p>
            <a:pPr>
              <a:buSzPct val="125000"/>
            </a:pPr>
            <a:r>
              <a:rPr lang="en-US" b="1" dirty="0" smtClean="0">
                <a:solidFill>
                  <a:schemeClr val="bg1"/>
                </a:solidFill>
              </a:rPr>
              <a:t>Mitigation techniques</a:t>
            </a:r>
          </a:p>
          <a:p>
            <a:pPr>
              <a:buSzPct val="125000"/>
            </a:pPr>
            <a:endParaRPr lang="en-US" b="1" dirty="0">
              <a:solidFill>
                <a:schemeClr val="bg1"/>
              </a:solidFill>
            </a:endParaRPr>
          </a:p>
          <a:p>
            <a:pPr>
              <a:buSzPct val="125000"/>
            </a:pPr>
            <a:r>
              <a:rPr lang="en-US" b="1" dirty="0" smtClean="0">
                <a:solidFill>
                  <a:schemeClr val="bg1"/>
                </a:solidFill>
              </a:rPr>
              <a:t>Retrospective study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33" name="Group 32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9" name="Picture 38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36" name="Straight Connector 35"/>
              <p:cNvCxnSpPr>
                <a:stCxn id="38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09450"/>
            <a:ext cx="2207215" cy="17909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146314" y="441959"/>
            <a:ext cx="615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Emissions Inventory/Impacts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9901" y="1295400"/>
            <a:ext cx="6481899" cy="5334000"/>
            <a:chOff x="299901" y="1295400"/>
            <a:chExt cx="6481899" cy="5334000"/>
          </a:xfrm>
        </p:grpSpPr>
        <p:sp>
          <p:nvSpPr>
            <p:cNvPr id="52" name="Rectangle 51"/>
            <p:cNvSpPr/>
            <p:nvPr/>
          </p:nvSpPr>
          <p:spPr>
            <a:xfrm>
              <a:off x="692415" y="2057400"/>
              <a:ext cx="2565072" cy="55221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Fuel</a:t>
              </a:r>
              <a:endParaRPr lang="en-US" b="1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99901" y="2819400"/>
              <a:ext cx="3510099" cy="55221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Fuel Consumed</a:t>
              </a:r>
              <a:endParaRPr lang="en-US" b="1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92415" y="4453700"/>
              <a:ext cx="2565072" cy="55221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Emissions Production</a:t>
              </a:r>
              <a:endParaRPr lang="en-US" b="1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92415" y="5274599"/>
              <a:ext cx="2565072" cy="55221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Dispersion</a:t>
              </a:r>
              <a:endParaRPr lang="en-US" b="1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92415" y="6077185"/>
              <a:ext cx="2565072" cy="55221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Impacts</a:t>
              </a:r>
              <a:endParaRPr lang="en-US" b="1" dirty="0"/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1637442" y="2590800"/>
              <a:ext cx="742521" cy="27108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Down Arrow 57"/>
            <p:cNvSpPr/>
            <p:nvPr/>
          </p:nvSpPr>
          <p:spPr>
            <a:xfrm>
              <a:off x="1637442" y="3352800"/>
              <a:ext cx="742521" cy="27108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Down Arrow 58"/>
            <p:cNvSpPr/>
            <p:nvPr/>
          </p:nvSpPr>
          <p:spPr>
            <a:xfrm>
              <a:off x="1637441" y="5005915"/>
              <a:ext cx="742521" cy="27108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Down Arrow 59"/>
            <p:cNvSpPr/>
            <p:nvPr/>
          </p:nvSpPr>
          <p:spPr>
            <a:xfrm>
              <a:off x="1637442" y="5824913"/>
              <a:ext cx="742521" cy="27108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92415" y="1295400"/>
              <a:ext cx="2565072" cy="55221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Area Burned</a:t>
              </a:r>
              <a:endParaRPr lang="en-US" b="1" dirty="0"/>
            </a:p>
          </p:txBody>
        </p:sp>
        <p:sp>
          <p:nvSpPr>
            <p:cNvPr id="62" name="Down Arrow 61"/>
            <p:cNvSpPr/>
            <p:nvPr/>
          </p:nvSpPr>
          <p:spPr>
            <a:xfrm>
              <a:off x="1603691" y="1828800"/>
              <a:ext cx="742521" cy="27108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216727" y="4857985"/>
              <a:ext cx="2565073" cy="55221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Meteorology</a:t>
              </a:r>
              <a:endParaRPr lang="en-US" b="1" dirty="0"/>
            </a:p>
          </p:txBody>
        </p:sp>
        <p:sp>
          <p:nvSpPr>
            <p:cNvPr id="51" name="Down Arrow 50"/>
            <p:cNvSpPr/>
            <p:nvPr/>
          </p:nvSpPr>
          <p:spPr>
            <a:xfrm rot="5400000">
              <a:off x="3362329" y="4975772"/>
              <a:ext cx="607437" cy="33137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Down Arrow 46"/>
            <p:cNvSpPr/>
            <p:nvPr/>
          </p:nvSpPr>
          <p:spPr>
            <a:xfrm rot="16200000">
              <a:off x="3697423" y="2906485"/>
              <a:ext cx="607437" cy="33137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16727" y="2819400"/>
              <a:ext cx="2565073" cy="55221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Fire Effects/Fuel Treatment  Effectiveness</a:t>
              </a:r>
              <a:endParaRPr lang="en-US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19527" y="2099887"/>
              <a:ext cx="1894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Largest error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40699" y="3623887"/>
              <a:ext cx="2565072" cy="55221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Emissions Factors</a:t>
              </a:r>
              <a:endParaRPr lang="en-US" b="1" dirty="0"/>
            </a:p>
          </p:txBody>
        </p:sp>
        <p:sp>
          <p:nvSpPr>
            <p:cNvPr id="41" name="Down Arrow 40"/>
            <p:cNvSpPr/>
            <p:nvPr/>
          </p:nvSpPr>
          <p:spPr>
            <a:xfrm>
              <a:off x="1651974" y="4176102"/>
              <a:ext cx="742521" cy="27108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220491"/>
            <a:ext cx="2212195" cy="17430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469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33" name="Group 32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9" name="Picture 38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36" name="Straight Connector 35"/>
              <p:cNvCxnSpPr>
                <a:stCxn id="38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sp>
        <p:nvSpPr>
          <p:cNvPr id="43" name="Rectangle 11"/>
          <p:cNvSpPr txBox="1">
            <a:spLocks noChangeArrowheads="1"/>
          </p:cNvSpPr>
          <p:nvPr/>
        </p:nvSpPr>
        <p:spPr bwMode="auto">
          <a:xfrm>
            <a:off x="0" y="719272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kern="0" dirty="0" smtClean="0">
                <a:solidFill>
                  <a:schemeClr val="bg1"/>
                </a:solidFill>
                <a:latin typeface="Arial"/>
              </a:rPr>
              <a:t>Retrospective Study of smoldering smoke</a:t>
            </a:r>
            <a:endParaRPr lang="en-US" sz="3200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382000" cy="4525963"/>
          </a:xfrm>
        </p:spPr>
        <p:txBody>
          <a:bodyPr>
            <a:normAutofit/>
          </a:bodyPr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Better understand what fuel bed components contributed to the intrusion and by how much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2" t="20040" r="15672" b="20842"/>
          <a:stretch/>
        </p:blipFill>
        <p:spPr bwMode="auto">
          <a:xfrm>
            <a:off x="0" y="-15240"/>
            <a:ext cx="9144000" cy="687324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20858" y="1264919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Units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200818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Plume dominated intrusion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5257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Smoldering smoke dominated intrusion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3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9977" r="17468" b="107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0" y="480089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Plot Layout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t="18637" r="4288" b="14830"/>
          <a:stretch/>
        </p:blipFill>
        <p:spPr bwMode="auto">
          <a:xfrm>
            <a:off x="-76200" y="0"/>
            <a:ext cx="92202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0" y="480089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Plot Layout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9637" r="24167" b="8624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06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31520"/>
            <a:chOff x="0" y="215890"/>
            <a:chExt cx="9144000" cy="731520"/>
          </a:xfrm>
          <a:noFill/>
        </p:grpSpPr>
        <p:grpSp>
          <p:nvGrpSpPr>
            <p:cNvPr id="3" name="Group 2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  <a:grpFill/>
          </p:grpSpPr>
          <p:grpSp>
            <p:nvGrpSpPr>
              <p:cNvPr id="5" name="Group 4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  <a:grpFill/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Rectangle 7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9" name="Picture 8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6" name="Straight Connector 5"/>
              <p:cNvCxnSpPr>
                <a:stCxn id="8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  <a:grpFill/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3738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Result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4" y="5114558"/>
            <a:ext cx="2085786" cy="15983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TextBox 13"/>
          <p:cNvSpPr txBox="1"/>
          <p:nvPr/>
        </p:nvSpPr>
        <p:spPr>
          <a:xfrm>
            <a:off x="1240136" y="6378680"/>
            <a:ext cx="1652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Basal accumulation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16" y="5121603"/>
            <a:ext cx="2118443" cy="15694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77" y="5093408"/>
            <a:ext cx="2136648" cy="15694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TextBox 21"/>
          <p:cNvSpPr txBox="1"/>
          <p:nvPr/>
        </p:nvSpPr>
        <p:spPr>
          <a:xfrm>
            <a:off x="4092212" y="6286316"/>
            <a:ext cx="1169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Rotten logs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62792" y="6270984"/>
            <a:ext cx="1406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Rotten stumps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98" y="1347377"/>
            <a:ext cx="7512477" cy="34964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101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33" name="Group 32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9" name="Picture 38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36" name="Straight Connector 35"/>
              <p:cNvCxnSpPr>
                <a:stCxn id="38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sp>
        <p:nvSpPr>
          <p:cNvPr id="43" name="Rectangle 11"/>
          <p:cNvSpPr txBox="1">
            <a:spLocks noChangeArrowheads="1"/>
          </p:cNvSpPr>
          <p:nvPr/>
        </p:nvSpPr>
        <p:spPr bwMode="auto">
          <a:xfrm>
            <a:off x="0" y="164647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Arial"/>
              </a:rPr>
              <a:t>Retrospective Study Discussion </a:t>
            </a:r>
            <a:endParaRPr lang="en-US" sz="2800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152400" y="1828800"/>
            <a:ext cx="5943600" cy="495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West Bend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Small amount of fuel consumed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Close to Bend, near drainages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Two evening/morning intrusions </a:t>
            </a:r>
          </a:p>
          <a:p>
            <a:pPr lvl="1"/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Glaze Meadow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More fuel consumed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Early plume directed away from Bend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Wind shift not predicted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Intrusion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73" y="1524000"/>
            <a:ext cx="2177627" cy="16136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1" y="5168139"/>
            <a:ext cx="2177627" cy="16136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91" y="3339339"/>
            <a:ext cx="2177409" cy="16136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210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33" name="Group 32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9" name="Picture 38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36" name="Straight Connector 35"/>
              <p:cNvCxnSpPr>
                <a:stCxn id="38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sp>
        <p:nvSpPr>
          <p:cNvPr id="43" name="Rectangle 11"/>
          <p:cNvSpPr txBox="1">
            <a:spLocks noChangeArrowheads="1"/>
          </p:cNvSpPr>
          <p:nvPr/>
        </p:nvSpPr>
        <p:spPr bwMode="auto">
          <a:xfrm>
            <a:off x="-1" y="164647"/>
            <a:ext cx="69100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Arial"/>
              </a:rPr>
              <a:t>Retrospective Study Discussion (</a:t>
            </a:r>
            <a:r>
              <a:rPr lang="en-US" sz="2800" b="1" kern="0" dirty="0" err="1" smtClean="0">
                <a:solidFill>
                  <a:schemeClr val="bg1"/>
                </a:solidFill>
                <a:latin typeface="Arial"/>
              </a:rPr>
              <a:t>Con’t</a:t>
            </a:r>
            <a:r>
              <a:rPr lang="en-US" sz="2800" b="1" kern="0" dirty="0" smtClean="0">
                <a:solidFill>
                  <a:schemeClr val="bg1"/>
                </a:solidFill>
                <a:latin typeface="Arial"/>
              </a:rPr>
              <a:t>)</a:t>
            </a:r>
            <a:endParaRPr lang="en-US" sz="2800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152400" y="1295401"/>
            <a:ext cx="5943600" cy="56387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Plume and smoldering Intrusions occurred during acceptable burn windows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Smoldering intrusion in part caused by small amount of consumption of: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Rotten stumps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Rotten logs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Basal accumulation 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Retrospective study: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Low degree of certainty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No timing and duration of smoldering  could be determined</a:t>
            </a:r>
          </a:p>
          <a:p>
            <a:pPr lvl="2"/>
            <a:r>
              <a:rPr lang="en-US" b="1" dirty="0" smtClean="0">
                <a:solidFill>
                  <a:schemeClr val="bg1"/>
                </a:solidFill>
              </a:rPr>
              <a:t>can’t say definitively they caused the intrusion</a:t>
            </a:r>
          </a:p>
          <a:p>
            <a:pPr lvl="2"/>
            <a:r>
              <a:rPr lang="en-US" b="1" dirty="0" smtClean="0">
                <a:solidFill>
                  <a:schemeClr val="bg1"/>
                </a:solidFill>
              </a:rPr>
              <a:t>can say these smoldering fuels consumed </a:t>
            </a:r>
          </a:p>
          <a:p>
            <a:pPr lvl="1"/>
            <a:endParaRPr lang="en-US" b="1" dirty="0" smtClean="0">
              <a:solidFill>
                <a:schemeClr val="bg1"/>
              </a:solidFill>
            </a:endParaRPr>
          </a:p>
          <a:p>
            <a:pPr lvl="2"/>
            <a:endParaRPr lang="en-US" b="1" dirty="0" smtClean="0">
              <a:solidFill>
                <a:schemeClr val="bg1"/>
              </a:solidFill>
            </a:endParaRPr>
          </a:p>
          <a:p>
            <a:pPr lvl="2"/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73" y="1524000"/>
            <a:ext cx="2177627" cy="16136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1" y="5168139"/>
            <a:ext cx="2177627" cy="16136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91" y="3339339"/>
            <a:ext cx="2177409" cy="16136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651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33" name="Group 32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9" name="Picture 38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36" name="Straight Connector 35"/>
              <p:cNvCxnSpPr>
                <a:stCxn id="38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sp>
        <p:nvSpPr>
          <p:cNvPr id="43" name="Rectangle 11"/>
          <p:cNvSpPr txBox="1">
            <a:spLocks noChangeArrowheads="1"/>
          </p:cNvSpPr>
          <p:nvPr/>
        </p:nvSpPr>
        <p:spPr bwMode="auto">
          <a:xfrm>
            <a:off x="0" y="441960"/>
            <a:ext cx="502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tx1">
                <a:alpha val="50000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Mitigating Techniques</a:t>
            </a:r>
            <a:endParaRPr 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67871" y="1495300"/>
            <a:ext cx="2060448" cy="5210300"/>
            <a:chOff x="6567871" y="1495300"/>
            <a:chExt cx="2060448" cy="52103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71" y="1495300"/>
              <a:ext cx="2060448" cy="16289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7774" y="5122419"/>
              <a:ext cx="1992314" cy="15831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16" name="Picture 2" descr="stump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6102" y="3276600"/>
            <a:ext cx="2032217" cy="16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9526"/>
            <a:ext cx="5791200" cy="509607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Alternatives to burning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Burn </a:t>
            </a:r>
            <a:r>
              <a:rPr lang="en-US" sz="2400" b="1" dirty="0">
                <a:solidFill>
                  <a:schemeClr val="bg1"/>
                </a:solidFill>
              </a:rPr>
              <a:t>on good dispersion </a:t>
            </a:r>
            <a:r>
              <a:rPr lang="en-US" sz="2400" b="1" dirty="0" smtClean="0">
                <a:solidFill>
                  <a:schemeClr val="bg1"/>
                </a:solidFill>
              </a:rPr>
              <a:t>days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Clear </a:t>
            </a:r>
            <a:r>
              <a:rPr lang="en-US" sz="2400" b="1" dirty="0">
                <a:solidFill>
                  <a:schemeClr val="bg1"/>
                </a:solidFill>
              </a:rPr>
              <a:t>around </a:t>
            </a:r>
            <a:r>
              <a:rPr lang="en-US" sz="2400" b="1" dirty="0" smtClean="0">
                <a:solidFill>
                  <a:schemeClr val="bg1"/>
                </a:solidFill>
              </a:rPr>
              <a:t>or do not light fuel </a:t>
            </a:r>
            <a:r>
              <a:rPr lang="en-US" sz="2400" b="1" dirty="0">
                <a:solidFill>
                  <a:schemeClr val="bg1"/>
                </a:solidFill>
              </a:rPr>
              <a:t>bed components that are likely to </a:t>
            </a:r>
            <a:r>
              <a:rPr lang="en-US" sz="2400" b="1" dirty="0" smtClean="0">
                <a:solidFill>
                  <a:schemeClr val="bg1"/>
                </a:solidFill>
              </a:rPr>
              <a:t>smolder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Apply appropriate tools (</a:t>
            </a:r>
            <a:r>
              <a:rPr lang="en-US" sz="2400" b="1" dirty="0" err="1" smtClean="0">
                <a:solidFill>
                  <a:schemeClr val="bg1"/>
                </a:solidFill>
              </a:rPr>
              <a:t>BlueSky</a:t>
            </a:r>
            <a:r>
              <a:rPr lang="en-US" sz="2400" b="1" dirty="0" smtClean="0">
                <a:solidFill>
                  <a:schemeClr val="bg1"/>
                </a:solidFill>
              </a:rPr>
              <a:t> Playground)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Pile burning/jack pot burning??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Mop-up (exposure??)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Burn under high FM??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Others</a:t>
            </a:r>
            <a:r>
              <a:rPr lang="en-US" sz="2400" b="1" dirty="0">
                <a:solidFill>
                  <a:schemeClr val="bg1"/>
                </a:solidFill>
              </a:rPr>
              <a:t>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0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95600"/>
            <a:ext cx="4254388" cy="3124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95600"/>
            <a:ext cx="4191000" cy="3124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650384"/>
            <a:ext cx="8382000" cy="2057410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ts val="1200"/>
              </a:spcBef>
              <a:defRPr/>
            </a:pPr>
            <a:r>
              <a:rPr lang="en-US" sz="4000" b="1" kern="0" dirty="0" smtClean="0">
                <a:solidFill>
                  <a:schemeClr val="bg1"/>
                </a:solidFill>
                <a:latin typeface="+mn-lt"/>
              </a:rPr>
              <a:t>Dry versus wet piles (ODF and EPA)</a:t>
            </a:r>
          </a:p>
          <a:p>
            <a:pPr marL="342900" indent="-342900" algn="l">
              <a:spcBef>
                <a:spcPts val="1200"/>
              </a:spcBef>
              <a:buFontTx/>
              <a:buChar char="•"/>
              <a:defRPr/>
            </a:pPr>
            <a:r>
              <a:rPr lang="en-US" sz="3000" kern="0" dirty="0" smtClean="0">
                <a:solidFill>
                  <a:schemeClr val="bg1"/>
                </a:solidFill>
                <a:latin typeface="+mn-lt"/>
              </a:rPr>
              <a:t>Plastic keeps center dry, less smoke</a:t>
            </a:r>
          </a:p>
          <a:p>
            <a:pPr marL="342900" indent="-342900" algn="l">
              <a:spcBef>
                <a:spcPts val="1200"/>
              </a:spcBef>
              <a:buFontTx/>
              <a:buChar char="•"/>
              <a:defRPr/>
            </a:pPr>
            <a:r>
              <a:rPr lang="en-US" sz="3000" kern="0" dirty="0" smtClean="0">
                <a:solidFill>
                  <a:schemeClr val="bg1"/>
                </a:solidFill>
                <a:latin typeface="+mn-lt"/>
              </a:rPr>
              <a:t>No toxics detected from combustion of plastic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3" name="Picture 12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0" name="Straight Connector 9"/>
              <p:cNvCxnSpPr>
                <a:stCxn id="12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6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6788"/>
            <a:ext cx="78867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Firefighter Exposure and Health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011" y="1812746"/>
            <a:ext cx="7886700" cy="4806995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b="1" dirty="0" smtClean="0">
                <a:solidFill>
                  <a:schemeClr val="bg1"/>
                </a:solidFill>
              </a:rPr>
              <a:t>Safety and welfare of workers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OSHA occupational standards/NWCG standards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Research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Exposure assessment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Health impacts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Risk management strategies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Recommendations provided</a:t>
            </a:r>
          </a:p>
          <a:p>
            <a:endParaRPr lang="en-US" dirty="0"/>
          </a:p>
        </p:txBody>
      </p:sp>
      <p:pic>
        <p:nvPicPr>
          <p:cNvPr id="4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3656408"/>
            <a:ext cx="3810000" cy="29633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5" name="Group 4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" name="Picture 11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9" name="Straight Connector 8"/>
              <p:cNvCxnSpPr>
                <a:stCxn id="11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7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96" y="80772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Early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Management, Regulator 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and Research Cooperation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011" y="2366538"/>
            <a:ext cx="5578967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Regulations: Washington State Implementation Plan: reduction in Rx smoke by 20% by acres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Research suggested reduction could be obtained by Rx emission reduction techniques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EPA and State: prove it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Research developed: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Fuel characteristics (PS, FCCS)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Fuel consumption models (Consume)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Emission factors (tables)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161" y="2951039"/>
            <a:ext cx="3218020" cy="22133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5" name="Group 4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" name="Picture 11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9" name="Straight Connector 8"/>
              <p:cNvCxnSpPr>
                <a:stCxn id="11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43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0600"/>
            <a:ext cx="5705475" cy="524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-381000"/>
            <a:ext cx="7767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http://www.fs.fed.us/pnw/fera/fft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9099" t="11748" r="85457" b="78668"/>
          <a:stretch/>
        </p:blipFill>
        <p:spPr bwMode="auto">
          <a:xfrm>
            <a:off x="609600" y="3048000"/>
            <a:ext cx="1447800" cy="122358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5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1972" y="1959736"/>
            <a:ext cx="1208868" cy="564682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FCCS Fuelbeds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11971" y="1287845"/>
            <a:ext cx="1208868" cy="564682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Custom Fuelbed Data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11971" y="3773558"/>
            <a:ext cx="1246169" cy="564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Environmental Variables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864300" y="741316"/>
            <a:ext cx="1208868" cy="507533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Fuel characteristics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64300" y="1301889"/>
            <a:ext cx="1208868" cy="590147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Surface fire behavior and potentials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864300" y="1931552"/>
            <a:ext cx="1208868" cy="507533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Crown fire potentials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73168" y="2415932"/>
            <a:ext cx="2628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(Indexed potential of available fuel </a:t>
            </a:r>
          </a:p>
          <a:p>
            <a:r>
              <a:rPr lang="en-US" sz="1200" dirty="0" smtClean="0"/>
              <a:t> for consumption under dry conditions)</a:t>
            </a:r>
            <a:endParaRPr lang="en-US" sz="1200" dirty="0"/>
          </a:p>
        </p:txBody>
      </p:sp>
      <p:sp>
        <p:nvSpPr>
          <p:cNvPr id="88" name="Rectangle 87"/>
          <p:cNvSpPr/>
          <p:nvPr/>
        </p:nvSpPr>
        <p:spPr>
          <a:xfrm>
            <a:off x="4864300" y="2492057"/>
            <a:ext cx="1208868" cy="507533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Available fuel potentials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869502" y="3216080"/>
            <a:ext cx="1208868" cy="509266"/>
          </a:xfrm>
          <a:prstGeom prst="rect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Fuel consumption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869502" y="3796627"/>
            <a:ext cx="1208868" cy="509266"/>
          </a:xfrm>
          <a:prstGeom prst="rect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Pollutant emissions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52436" y="3521059"/>
            <a:ext cx="1518062" cy="1055858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chemeClr val="tx1"/>
                </a:solidFill>
              </a:rPr>
              <a:t>CONSUME  </a:t>
            </a:r>
          </a:p>
          <a:p>
            <a:pPr algn="ctr"/>
            <a:r>
              <a:rPr lang="en-US" sz="1300" b="1" dirty="0" smtClean="0">
                <a:solidFill>
                  <a:schemeClr val="tx1"/>
                </a:solidFill>
              </a:rPr>
              <a:t>&amp; Pile Calculator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64571" y="1407918"/>
            <a:ext cx="1499387" cy="1055858"/>
          </a:xfrm>
          <a:prstGeom prst="ellipse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chemeClr val="tx1"/>
                </a:solidFill>
              </a:rPr>
              <a:t>FCCS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878738" y="5098144"/>
            <a:ext cx="1208868" cy="509266"/>
          </a:xfrm>
          <a:prstGeom prst="rect">
            <a:avLst/>
          </a:prstGeom>
          <a:solidFill>
            <a:srgbClr val="B9CD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Hourly fuel consumption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878738" y="6233042"/>
            <a:ext cx="1208868" cy="509266"/>
          </a:xfrm>
          <a:prstGeom prst="rect">
            <a:avLst/>
          </a:prstGeom>
          <a:solidFill>
            <a:srgbClr val="B9CD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Plume rise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71111" y="5199549"/>
            <a:ext cx="1499387" cy="1055858"/>
          </a:xfrm>
          <a:prstGeom prst="ellipse">
            <a:avLst/>
          </a:prstGeom>
          <a:solidFill>
            <a:srgbClr val="B9CD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chemeClr val="tx1"/>
                </a:solidFill>
              </a:rPr>
              <a:t>FEPS</a:t>
            </a:r>
            <a:endParaRPr lang="en-US" sz="1300" b="1" dirty="0">
              <a:solidFill>
                <a:schemeClr val="tx1"/>
              </a:solidFill>
            </a:endParaRPr>
          </a:p>
        </p:txBody>
      </p:sp>
      <p:cxnSp>
        <p:nvCxnSpPr>
          <p:cNvPr id="109" name="Straight Arrow Connector 108"/>
          <p:cNvCxnSpPr>
            <a:stCxn id="99" idx="4"/>
            <a:endCxn id="95" idx="0"/>
          </p:cNvCxnSpPr>
          <p:nvPr/>
        </p:nvCxnSpPr>
        <p:spPr>
          <a:xfrm flipH="1">
            <a:off x="3511467" y="2463776"/>
            <a:ext cx="2798" cy="10572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118"/>
          <p:cNvCxnSpPr>
            <a:stCxn id="95" idx="6"/>
            <a:endCxn id="90" idx="1"/>
          </p:cNvCxnSpPr>
          <p:nvPr/>
        </p:nvCxnSpPr>
        <p:spPr>
          <a:xfrm flipV="1">
            <a:off x="4270498" y="3470713"/>
            <a:ext cx="599004" cy="57827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lbow Connector 120"/>
          <p:cNvCxnSpPr>
            <a:endCxn id="91" idx="1"/>
          </p:cNvCxnSpPr>
          <p:nvPr/>
        </p:nvCxnSpPr>
        <p:spPr>
          <a:xfrm>
            <a:off x="4265683" y="4048988"/>
            <a:ext cx="603819" cy="227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>
            <a:stCxn id="99" idx="6"/>
            <a:endCxn id="80" idx="1"/>
          </p:cNvCxnSpPr>
          <p:nvPr/>
        </p:nvCxnSpPr>
        <p:spPr>
          <a:xfrm flipV="1">
            <a:off x="4263958" y="995083"/>
            <a:ext cx="600342" cy="94076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lbow Connector 124"/>
          <p:cNvCxnSpPr>
            <a:stCxn id="99" idx="6"/>
            <a:endCxn id="81" idx="1"/>
          </p:cNvCxnSpPr>
          <p:nvPr/>
        </p:nvCxnSpPr>
        <p:spPr>
          <a:xfrm flipV="1">
            <a:off x="4263958" y="1596963"/>
            <a:ext cx="600342" cy="33888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Elbow Connector 126"/>
          <p:cNvCxnSpPr>
            <a:stCxn id="99" idx="6"/>
            <a:endCxn id="82" idx="1"/>
          </p:cNvCxnSpPr>
          <p:nvPr/>
        </p:nvCxnSpPr>
        <p:spPr>
          <a:xfrm>
            <a:off x="4263958" y="1935847"/>
            <a:ext cx="600342" cy="24947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lbow Connector 128"/>
          <p:cNvCxnSpPr>
            <a:stCxn id="99" idx="6"/>
            <a:endCxn id="88" idx="1"/>
          </p:cNvCxnSpPr>
          <p:nvPr/>
        </p:nvCxnSpPr>
        <p:spPr>
          <a:xfrm>
            <a:off x="4263958" y="1935847"/>
            <a:ext cx="600342" cy="80997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lbow Connector 130"/>
          <p:cNvCxnSpPr>
            <a:stCxn id="103" idx="6"/>
            <a:endCxn id="101" idx="1"/>
          </p:cNvCxnSpPr>
          <p:nvPr/>
        </p:nvCxnSpPr>
        <p:spPr>
          <a:xfrm flipV="1">
            <a:off x="4270498" y="5352777"/>
            <a:ext cx="608240" cy="37470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bow Connector 132"/>
          <p:cNvCxnSpPr>
            <a:stCxn id="103" idx="6"/>
            <a:endCxn id="102" idx="1"/>
          </p:cNvCxnSpPr>
          <p:nvPr/>
        </p:nvCxnSpPr>
        <p:spPr>
          <a:xfrm>
            <a:off x="4270498" y="5727478"/>
            <a:ext cx="608240" cy="76019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6073168" y="826397"/>
            <a:ext cx="23878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(Fuel loading, cover, depth, carbon)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6083816" y="1135172"/>
            <a:ext cx="2830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(Reaction intensity / reaction potential,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rate of spread / spread potential, </a:t>
            </a:r>
          </a:p>
          <a:p>
            <a:r>
              <a:rPr lang="en-US" sz="1200" dirty="0" smtClean="0"/>
              <a:t> flame length / flame length potential)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087606" y="1855236"/>
            <a:ext cx="2373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(Indexed potential for crown fire </a:t>
            </a:r>
          </a:p>
          <a:p>
            <a:r>
              <a:rPr lang="en-US" sz="1200" dirty="0" smtClean="0"/>
              <a:t> initiation and spread)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073168" y="3135875"/>
            <a:ext cx="236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(Total fuel consumption by stratum</a:t>
            </a:r>
          </a:p>
          <a:p>
            <a:r>
              <a:rPr lang="en-US" sz="1200" dirty="0" smtClean="0"/>
              <a:t> and category)</a:t>
            </a:r>
            <a:endParaRPr lang="en-US" sz="1200" dirty="0"/>
          </a:p>
        </p:txBody>
      </p:sp>
      <p:sp>
        <p:nvSpPr>
          <p:cNvPr id="143" name="Rectangle 142"/>
          <p:cNvSpPr/>
          <p:nvPr/>
        </p:nvSpPr>
        <p:spPr>
          <a:xfrm>
            <a:off x="6073168" y="3785802"/>
            <a:ext cx="2628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(Total emissions by pollutant species)</a:t>
            </a:r>
            <a:endParaRPr lang="en-US" sz="1200" dirty="0"/>
          </a:p>
        </p:txBody>
      </p:sp>
      <p:sp>
        <p:nvSpPr>
          <p:cNvPr id="144" name="Rectangle 143"/>
          <p:cNvSpPr/>
          <p:nvPr/>
        </p:nvSpPr>
        <p:spPr>
          <a:xfrm>
            <a:off x="6100749" y="5111093"/>
            <a:ext cx="2628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(Hourly fuel consumption)</a:t>
            </a:r>
            <a:endParaRPr lang="en-US" sz="1200" dirty="0"/>
          </a:p>
        </p:txBody>
      </p:sp>
      <p:sp>
        <p:nvSpPr>
          <p:cNvPr id="145" name="Rectangle 144"/>
          <p:cNvSpPr/>
          <p:nvPr/>
        </p:nvSpPr>
        <p:spPr>
          <a:xfrm>
            <a:off x="6091513" y="6231453"/>
            <a:ext cx="2628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(Predicted plume rise)</a:t>
            </a:r>
            <a:endParaRPr lang="en-US" sz="1200" dirty="0"/>
          </a:p>
        </p:txBody>
      </p:sp>
      <p:cxnSp>
        <p:nvCxnSpPr>
          <p:cNvPr id="155" name="Straight Arrow Connector 154"/>
          <p:cNvCxnSpPr>
            <a:stCxn id="95" idx="4"/>
            <a:endCxn id="103" idx="0"/>
          </p:cNvCxnSpPr>
          <p:nvPr/>
        </p:nvCxnSpPr>
        <p:spPr>
          <a:xfrm>
            <a:off x="3511467" y="4576917"/>
            <a:ext cx="9338" cy="6226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2910222" y="2884"/>
            <a:ext cx="3595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FFT System Diagram</a:t>
            </a:r>
            <a:endParaRPr lang="en-US" sz="3200" b="1" dirty="0"/>
          </a:p>
        </p:txBody>
      </p:sp>
      <p:sp>
        <p:nvSpPr>
          <p:cNvPr id="167" name="Rectangle 166"/>
          <p:cNvSpPr/>
          <p:nvPr/>
        </p:nvSpPr>
        <p:spPr>
          <a:xfrm>
            <a:off x="4878738" y="4355062"/>
            <a:ext cx="1208868" cy="509266"/>
          </a:xfrm>
          <a:prstGeom prst="rect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Heat release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4864300" y="5666569"/>
            <a:ext cx="1208868" cy="509266"/>
          </a:xfrm>
          <a:prstGeom prst="rect">
            <a:avLst/>
          </a:prstGeom>
          <a:solidFill>
            <a:srgbClr val="B9CD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Hourly emissions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6078370" y="5667141"/>
            <a:ext cx="2628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(Hourly emissions by pollutant species)</a:t>
            </a:r>
            <a:endParaRPr lang="en-US" sz="1200" dirty="0"/>
          </a:p>
        </p:txBody>
      </p:sp>
      <p:sp>
        <p:nvSpPr>
          <p:cNvPr id="174" name="Rectangle 173"/>
          <p:cNvSpPr/>
          <p:nvPr/>
        </p:nvSpPr>
        <p:spPr>
          <a:xfrm>
            <a:off x="6091513" y="4348403"/>
            <a:ext cx="2628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(Total heat release)</a:t>
            </a:r>
            <a:endParaRPr lang="en-US" sz="1200" dirty="0"/>
          </a:p>
        </p:txBody>
      </p:sp>
      <p:cxnSp>
        <p:nvCxnSpPr>
          <p:cNvPr id="46" name="Elbow Connector 45"/>
          <p:cNvCxnSpPr>
            <a:stCxn id="95" idx="6"/>
            <a:endCxn id="167" idx="1"/>
          </p:cNvCxnSpPr>
          <p:nvPr/>
        </p:nvCxnSpPr>
        <p:spPr>
          <a:xfrm>
            <a:off x="4270498" y="4048988"/>
            <a:ext cx="608240" cy="56070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811971" y="5438658"/>
            <a:ext cx="1267939" cy="564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Fire area and weather info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50" name="Elbow Connector 49"/>
          <p:cNvCxnSpPr/>
          <p:nvPr/>
        </p:nvCxnSpPr>
        <p:spPr>
          <a:xfrm flipV="1">
            <a:off x="2044280" y="4068357"/>
            <a:ext cx="708156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 flipV="1">
            <a:off x="2090796" y="5713140"/>
            <a:ext cx="708156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7" idx="3"/>
            <a:endCxn id="99" idx="2"/>
          </p:cNvCxnSpPr>
          <p:nvPr/>
        </p:nvCxnSpPr>
        <p:spPr>
          <a:xfrm flipV="1">
            <a:off x="2020840" y="1935847"/>
            <a:ext cx="743731" cy="306230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68" idx="3"/>
            <a:endCxn id="99" idx="2"/>
          </p:cNvCxnSpPr>
          <p:nvPr/>
        </p:nvCxnSpPr>
        <p:spPr>
          <a:xfrm>
            <a:off x="2020839" y="1570186"/>
            <a:ext cx="743732" cy="365661"/>
          </a:xfrm>
          <a:prstGeom prst="bentConnector3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852387" y="274689"/>
            <a:ext cx="1145399" cy="7066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Digital Photo Series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416405" y="985281"/>
            <a:ext cx="1" cy="292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0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775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4457" y="67361"/>
            <a:ext cx="854075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Fire And Smoke Model Evaluation Experiment (FASMEE)</a:t>
            </a:r>
          </a:p>
          <a:p>
            <a:pPr algn="ctr"/>
            <a:endParaRPr lang="en-US" sz="28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Large Integrated Multiagency Fire Study</a:t>
            </a:r>
          </a:p>
          <a:p>
            <a:pPr algn="ctr"/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://fasmee.net</a:t>
            </a:r>
          </a:p>
          <a:p>
            <a:pPr algn="ctr"/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85689" y="4808525"/>
            <a:ext cx="2601936" cy="963052"/>
            <a:chOff x="3429000" y="4828148"/>
            <a:chExt cx="2601936" cy="9630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64"/>
            <a:stretch/>
          </p:blipFill>
          <p:spPr>
            <a:xfrm>
              <a:off x="3429000" y="4828148"/>
              <a:ext cx="1028598" cy="96305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435792" y="5030278"/>
              <a:ext cx="1595144" cy="683982"/>
            </a:xfrm>
            <a:prstGeom prst="rect">
              <a:avLst/>
            </a:prstGeom>
          </p:spPr>
        </p:pic>
      </p:grpSp>
      <p:pic>
        <p:nvPicPr>
          <p:cNvPr id="8" name="Picture 7" descr="fs_shield_gree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52620"/>
            <a:ext cx="764870" cy="829180"/>
          </a:xfrm>
          <a:prstGeom prst="rect">
            <a:avLst/>
          </a:prstGeom>
        </p:spPr>
      </p:pic>
      <p:pic>
        <p:nvPicPr>
          <p:cNvPr id="11" name="Picture 6" descr="drilogosm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971148"/>
            <a:ext cx="1345485" cy="810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963914"/>
            <a:ext cx="764870" cy="817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972452"/>
            <a:ext cx="802450" cy="809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965334"/>
            <a:ext cx="755264" cy="816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958209"/>
            <a:ext cx="888285" cy="823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953844"/>
            <a:ext cx="857343" cy="8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054074" y="119443"/>
            <a:ext cx="2286000" cy="12192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188794" y="1344330"/>
            <a:ext cx="5791199" cy="47961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en-US" sz="3600" b="1" dirty="0" smtClean="0">
                <a:solidFill>
                  <a:srgbClr val="FFCCCC"/>
                </a:solidFill>
              </a:rPr>
              <a:t>Goal:  </a:t>
            </a:r>
            <a:r>
              <a:rPr lang="en-US" sz="3200" b="1" dirty="0" smtClean="0">
                <a:solidFill>
                  <a:schemeClr val="bg1"/>
                </a:solidFill>
              </a:rPr>
              <a:t>To use </a:t>
            </a:r>
            <a:r>
              <a:rPr lang="en-US" sz="3200" b="1" u="sng" dirty="0" smtClean="0">
                <a:solidFill>
                  <a:schemeClr val="bg1"/>
                </a:solidFill>
              </a:rPr>
              <a:t>innovative</a:t>
            </a:r>
            <a:r>
              <a:rPr lang="en-US" sz="3200" b="1" dirty="0" smtClean="0">
                <a:solidFill>
                  <a:schemeClr val="bg1"/>
                </a:solidFill>
              </a:rPr>
              <a:t> and </a:t>
            </a:r>
            <a:r>
              <a:rPr lang="en-US" sz="3200" b="1" u="sng" dirty="0" smtClean="0">
                <a:solidFill>
                  <a:schemeClr val="bg1"/>
                </a:solidFill>
              </a:rPr>
              <a:t>efficient</a:t>
            </a:r>
            <a:r>
              <a:rPr lang="en-US" sz="3200" b="1" dirty="0" smtClean="0">
                <a:solidFill>
                  <a:schemeClr val="bg1"/>
                </a:solidFill>
              </a:rPr>
              <a:t> measurement techniques to collect critical observational data necessary to evaluate and advance operationally used fire and </a:t>
            </a:r>
            <a:r>
              <a:rPr lang="en-US" sz="3200" b="1" u="sng" dirty="0" smtClean="0">
                <a:solidFill>
                  <a:schemeClr val="bg1"/>
                </a:solidFill>
              </a:rPr>
              <a:t>smoke modeling </a:t>
            </a:r>
            <a:r>
              <a:rPr lang="en-US" sz="3200" b="1" dirty="0" smtClean="0">
                <a:solidFill>
                  <a:schemeClr val="bg1"/>
                </a:solidFill>
              </a:rPr>
              <a:t>systems.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978" y="2057400"/>
            <a:ext cx="2239061" cy="16896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978" y="4572000"/>
            <a:ext cx="2275677" cy="16896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152400" y="36861"/>
            <a:ext cx="702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FASMEE Science Question and Goal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b="18112"/>
          <a:stretch/>
        </p:blipFill>
        <p:spPr bwMode="auto">
          <a:xfrm>
            <a:off x="533400" y="1066800"/>
            <a:ext cx="8229600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0798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FASMEE Campaigns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165597"/>
            <a:ext cx="6298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Key model improvements and evaluation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089470"/>
            <a:ext cx="9144000" cy="5768530"/>
            <a:chOff x="0" y="1089470"/>
            <a:chExt cx="9144000" cy="5169090"/>
          </a:xfrm>
        </p:grpSpPr>
        <p:pic>
          <p:nvPicPr>
            <p:cNvPr id="30" name="Picture 29" descr="02 S001 cropped 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7600"/>
              <a:ext cx="9144000" cy="5140960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449401" y="4766044"/>
              <a:ext cx="1560999" cy="385076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38100" cmpd="sng">
              <a:solidFill>
                <a:srgbClr val="FF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49401" y="1219200"/>
              <a:ext cx="1560999" cy="3546844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905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0777" y="3425212"/>
              <a:ext cx="2729530" cy="830997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Smoke and chemistry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Flaming and smoldering emission factors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Smoke evolution and aging</a:t>
              </a:r>
            </a:p>
            <a:p>
              <a:endParaRPr lang="en-US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04879" y="5192358"/>
              <a:ext cx="1922296" cy="461665"/>
            </a:xfrm>
            <a:prstGeom prst="rect">
              <a:avLst/>
            </a:prstGeom>
            <a:noFill/>
            <a:ln w="19050" cmpd="sng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Fuels and consumption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Multi-scale characterization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50846" y="4496596"/>
              <a:ext cx="1838965" cy="646331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Fire behavior and energy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Characterize spatial and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t</a:t>
              </a:r>
              <a:r>
                <a:rPr lang="en-US" sz="1200" dirty="0" smtClean="0">
                  <a:solidFill>
                    <a:schemeClr val="bg1"/>
                  </a:solidFill>
                </a:rPr>
                <a:t>emporal heat flux density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50846" y="2492459"/>
              <a:ext cx="1922034" cy="1200329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Plume and meteorology</a:t>
              </a: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Mixing and entrainment</a:t>
              </a:r>
            </a:p>
            <a:p>
              <a:r>
                <a:rPr lang="en-US" sz="1200" dirty="0">
                  <a:solidFill>
                    <a:srgbClr val="FFFFFF"/>
                  </a:solidFill>
                </a:rPr>
                <a:t>p</a:t>
              </a:r>
              <a:r>
                <a:rPr lang="en-US" sz="1200" dirty="0" smtClean="0">
                  <a:solidFill>
                    <a:srgbClr val="FFFFFF"/>
                  </a:solidFill>
                </a:rPr>
                <a:t>arameterizations</a:t>
              </a:r>
            </a:p>
            <a:p>
              <a:r>
                <a:rPr lang="en-US" sz="1200" dirty="0">
                  <a:solidFill>
                    <a:srgbClr val="FFFFFF"/>
                  </a:solidFill>
                </a:rPr>
                <a:t>I</a:t>
              </a:r>
              <a:r>
                <a:rPr lang="en-US" sz="1200" dirty="0" smtClean="0">
                  <a:solidFill>
                    <a:srgbClr val="FFFFFF"/>
                  </a:solidFill>
                </a:rPr>
                <a:t>dentification of dynamic</a:t>
              </a: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regimes and parameters</a:t>
              </a:r>
            </a:p>
            <a:p>
              <a:r>
                <a:rPr lang="en-US" sz="1200" dirty="0" smtClean="0">
                  <a:solidFill>
                    <a:srgbClr val="FFFFFF"/>
                  </a:solidFill>
                </a:rPr>
                <a:t>Multiple core interactions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49401" y="5192358"/>
              <a:ext cx="1560999" cy="227567"/>
            </a:xfrm>
            <a:prstGeom prst="rect">
              <a:avLst/>
            </a:prstGeom>
            <a:solidFill>
              <a:srgbClr val="008000">
                <a:alpha val="30000"/>
              </a:srgbClr>
            </a:solidFill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86121" y="1089470"/>
              <a:ext cx="8449879" cy="4010850"/>
            </a:xfrm>
            <a:custGeom>
              <a:avLst/>
              <a:gdLst>
                <a:gd name="connsiteX0" fmla="*/ 4589079 w 8449879"/>
                <a:gd name="connsiteY0" fmla="*/ 3960050 h 4010850"/>
                <a:gd name="connsiteX1" fmla="*/ 4589079 w 8449879"/>
                <a:gd name="connsiteY1" fmla="*/ 3960050 h 4010850"/>
                <a:gd name="connsiteX2" fmla="*/ 4599239 w 8449879"/>
                <a:gd name="connsiteY2" fmla="*/ 3523170 h 4010850"/>
                <a:gd name="connsiteX3" fmla="*/ 4619559 w 8449879"/>
                <a:gd name="connsiteY3" fmla="*/ 3462210 h 4010850"/>
                <a:gd name="connsiteX4" fmla="*/ 4650039 w 8449879"/>
                <a:gd name="connsiteY4" fmla="*/ 3380930 h 4010850"/>
                <a:gd name="connsiteX5" fmla="*/ 4680519 w 8449879"/>
                <a:gd name="connsiteY5" fmla="*/ 3350450 h 4010850"/>
                <a:gd name="connsiteX6" fmla="*/ 4690679 w 8449879"/>
                <a:gd name="connsiteY6" fmla="*/ 3319970 h 4010850"/>
                <a:gd name="connsiteX7" fmla="*/ 4710999 w 8449879"/>
                <a:gd name="connsiteY7" fmla="*/ 3289490 h 4010850"/>
                <a:gd name="connsiteX8" fmla="*/ 4721159 w 8449879"/>
                <a:gd name="connsiteY8" fmla="*/ 3248850 h 4010850"/>
                <a:gd name="connsiteX9" fmla="*/ 4741479 w 8449879"/>
                <a:gd name="connsiteY9" fmla="*/ 3187890 h 4010850"/>
                <a:gd name="connsiteX10" fmla="*/ 4761799 w 8449879"/>
                <a:gd name="connsiteY10" fmla="*/ 3106610 h 4010850"/>
                <a:gd name="connsiteX11" fmla="*/ 4771959 w 8449879"/>
                <a:gd name="connsiteY11" fmla="*/ 3065970 h 4010850"/>
                <a:gd name="connsiteX12" fmla="*/ 4761799 w 8449879"/>
                <a:gd name="connsiteY12" fmla="*/ 2883090 h 4010850"/>
                <a:gd name="connsiteX13" fmla="*/ 4721159 w 8449879"/>
                <a:gd name="connsiteY13" fmla="*/ 2822130 h 4010850"/>
                <a:gd name="connsiteX14" fmla="*/ 4710999 w 8449879"/>
                <a:gd name="connsiteY14" fmla="*/ 2791650 h 4010850"/>
                <a:gd name="connsiteX15" fmla="*/ 4680519 w 8449879"/>
                <a:gd name="connsiteY15" fmla="*/ 2751010 h 4010850"/>
                <a:gd name="connsiteX16" fmla="*/ 4558599 w 8449879"/>
                <a:gd name="connsiteY16" fmla="*/ 2690050 h 4010850"/>
                <a:gd name="connsiteX17" fmla="*/ 4497639 w 8449879"/>
                <a:gd name="connsiteY17" fmla="*/ 2608770 h 4010850"/>
                <a:gd name="connsiteX18" fmla="*/ 4467159 w 8449879"/>
                <a:gd name="connsiteY18" fmla="*/ 2578290 h 4010850"/>
                <a:gd name="connsiteX19" fmla="*/ 4416359 w 8449879"/>
                <a:gd name="connsiteY19" fmla="*/ 2507170 h 4010850"/>
                <a:gd name="connsiteX20" fmla="*/ 4355399 w 8449879"/>
                <a:gd name="connsiteY20" fmla="*/ 2466530 h 4010850"/>
                <a:gd name="connsiteX21" fmla="*/ 4294439 w 8449879"/>
                <a:gd name="connsiteY21" fmla="*/ 2446210 h 4010850"/>
                <a:gd name="connsiteX22" fmla="*/ 4263959 w 8449879"/>
                <a:gd name="connsiteY22" fmla="*/ 2436050 h 4010850"/>
                <a:gd name="connsiteX23" fmla="*/ 4162359 w 8449879"/>
                <a:gd name="connsiteY23" fmla="*/ 2375090 h 4010850"/>
                <a:gd name="connsiteX24" fmla="*/ 4020119 w 8449879"/>
                <a:gd name="connsiteY24" fmla="*/ 2344610 h 4010850"/>
                <a:gd name="connsiteX25" fmla="*/ 3959159 w 8449879"/>
                <a:gd name="connsiteY25" fmla="*/ 2324290 h 4010850"/>
                <a:gd name="connsiteX26" fmla="*/ 3918519 w 8449879"/>
                <a:gd name="connsiteY26" fmla="*/ 2314130 h 4010850"/>
                <a:gd name="connsiteX27" fmla="*/ 3847399 w 8449879"/>
                <a:gd name="connsiteY27" fmla="*/ 2283650 h 4010850"/>
                <a:gd name="connsiteX28" fmla="*/ 3786439 w 8449879"/>
                <a:gd name="connsiteY28" fmla="*/ 2273490 h 4010850"/>
                <a:gd name="connsiteX29" fmla="*/ 3755959 w 8449879"/>
                <a:gd name="connsiteY29" fmla="*/ 2263330 h 4010850"/>
                <a:gd name="connsiteX30" fmla="*/ 3623879 w 8449879"/>
                <a:gd name="connsiteY30" fmla="*/ 2253170 h 4010850"/>
                <a:gd name="connsiteX31" fmla="*/ 3380039 w 8449879"/>
                <a:gd name="connsiteY31" fmla="*/ 2232850 h 4010850"/>
                <a:gd name="connsiteX32" fmla="*/ 3278439 w 8449879"/>
                <a:gd name="connsiteY32" fmla="*/ 2222690 h 4010850"/>
                <a:gd name="connsiteX33" fmla="*/ 3207319 w 8449879"/>
                <a:gd name="connsiteY33" fmla="*/ 2202370 h 4010850"/>
                <a:gd name="connsiteX34" fmla="*/ 2973639 w 8449879"/>
                <a:gd name="connsiteY34" fmla="*/ 2182050 h 4010850"/>
                <a:gd name="connsiteX35" fmla="*/ 2943159 w 8449879"/>
                <a:gd name="connsiteY35" fmla="*/ 2171890 h 4010850"/>
                <a:gd name="connsiteX36" fmla="*/ 2689159 w 8449879"/>
                <a:gd name="connsiteY36" fmla="*/ 2202370 h 4010850"/>
                <a:gd name="connsiteX37" fmla="*/ 2648519 w 8449879"/>
                <a:gd name="connsiteY37" fmla="*/ 2212530 h 4010850"/>
                <a:gd name="connsiteX38" fmla="*/ 2618039 w 8449879"/>
                <a:gd name="connsiteY38" fmla="*/ 2222690 h 4010850"/>
                <a:gd name="connsiteX39" fmla="*/ 2506279 w 8449879"/>
                <a:gd name="connsiteY39" fmla="*/ 2243010 h 4010850"/>
                <a:gd name="connsiteX40" fmla="*/ 2170999 w 8449879"/>
                <a:gd name="connsiteY40" fmla="*/ 2202370 h 4010850"/>
                <a:gd name="connsiteX41" fmla="*/ 2140519 w 8449879"/>
                <a:gd name="connsiteY41" fmla="*/ 2192210 h 4010850"/>
                <a:gd name="connsiteX42" fmla="*/ 2110039 w 8449879"/>
                <a:gd name="connsiteY42" fmla="*/ 2171890 h 4010850"/>
                <a:gd name="connsiteX43" fmla="*/ 1754439 w 8449879"/>
                <a:gd name="connsiteY43" fmla="*/ 2192210 h 4010850"/>
                <a:gd name="connsiteX44" fmla="*/ 1581719 w 8449879"/>
                <a:gd name="connsiteY44" fmla="*/ 2202370 h 4010850"/>
                <a:gd name="connsiteX45" fmla="*/ 1520759 w 8449879"/>
                <a:gd name="connsiteY45" fmla="*/ 2212530 h 4010850"/>
                <a:gd name="connsiteX46" fmla="*/ 1124519 w 8449879"/>
                <a:gd name="connsiteY46" fmla="*/ 2192210 h 4010850"/>
                <a:gd name="connsiteX47" fmla="*/ 1083879 w 8449879"/>
                <a:gd name="connsiteY47" fmla="*/ 2182050 h 4010850"/>
                <a:gd name="connsiteX48" fmla="*/ 1053399 w 8449879"/>
                <a:gd name="connsiteY48" fmla="*/ 2171890 h 4010850"/>
                <a:gd name="connsiteX49" fmla="*/ 972119 w 8449879"/>
                <a:gd name="connsiteY49" fmla="*/ 2151570 h 4010850"/>
                <a:gd name="connsiteX50" fmla="*/ 911159 w 8449879"/>
                <a:gd name="connsiteY50" fmla="*/ 2131250 h 4010850"/>
                <a:gd name="connsiteX51" fmla="*/ 829879 w 8449879"/>
                <a:gd name="connsiteY51" fmla="*/ 2121090 h 4010850"/>
                <a:gd name="connsiteX52" fmla="*/ 606359 w 8449879"/>
                <a:gd name="connsiteY52" fmla="*/ 2100770 h 4010850"/>
                <a:gd name="connsiteX53" fmla="*/ 555559 w 8449879"/>
                <a:gd name="connsiteY53" fmla="*/ 2090610 h 4010850"/>
                <a:gd name="connsiteX54" fmla="*/ 443799 w 8449879"/>
                <a:gd name="connsiteY54" fmla="*/ 2080450 h 4010850"/>
                <a:gd name="connsiteX55" fmla="*/ 403159 w 8449879"/>
                <a:gd name="connsiteY55" fmla="*/ 2060130 h 4010850"/>
                <a:gd name="connsiteX56" fmla="*/ 372679 w 8449879"/>
                <a:gd name="connsiteY56" fmla="*/ 2049970 h 4010850"/>
                <a:gd name="connsiteX57" fmla="*/ 291399 w 8449879"/>
                <a:gd name="connsiteY57" fmla="*/ 2009330 h 4010850"/>
                <a:gd name="connsiteX58" fmla="*/ 250759 w 8449879"/>
                <a:gd name="connsiteY58" fmla="*/ 1989010 h 4010850"/>
                <a:gd name="connsiteX59" fmla="*/ 210119 w 8449879"/>
                <a:gd name="connsiteY59" fmla="*/ 1968690 h 4010850"/>
                <a:gd name="connsiteX60" fmla="*/ 118679 w 8449879"/>
                <a:gd name="connsiteY60" fmla="*/ 1948370 h 4010850"/>
                <a:gd name="connsiteX61" fmla="*/ 17079 w 8449879"/>
                <a:gd name="connsiteY61" fmla="*/ 1887410 h 4010850"/>
                <a:gd name="connsiteX62" fmla="*/ 17079 w 8449879"/>
                <a:gd name="connsiteY62" fmla="*/ 1663890 h 4010850"/>
                <a:gd name="connsiteX63" fmla="*/ 27239 w 8449879"/>
                <a:gd name="connsiteY63" fmla="*/ 1582610 h 4010850"/>
                <a:gd name="connsiteX64" fmla="*/ 88199 w 8449879"/>
                <a:gd name="connsiteY64" fmla="*/ 1501330 h 4010850"/>
                <a:gd name="connsiteX65" fmla="*/ 118679 w 8449879"/>
                <a:gd name="connsiteY65" fmla="*/ 1481010 h 4010850"/>
                <a:gd name="connsiteX66" fmla="*/ 149159 w 8449879"/>
                <a:gd name="connsiteY66" fmla="*/ 1450530 h 4010850"/>
                <a:gd name="connsiteX67" fmla="*/ 189799 w 8449879"/>
                <a:gd name="connsiteY67" fmla="*/ 1440370 h 4010850"/>
                <a:gd name="connsiteX68" fmla="*/ 220279 w 8449879"/>
                <a:gd name="connsiteY68" fmla="*/ 1430210 h 4010850"/>
                <a:gd name="connsiteX69" fmla="*/ 260919 w 8449879"/>
                <a:gd name="connsiteY69" fmla="*/ 1420050 h 4010850"/>
                <a:gd name="connsiteX70" fmla="*/ 321879 w 8449879"/>
                <a:gd name="connsiteY70" fmla="*/ 1389570 h 4010850"/>
                <a:gd name="connsiteX71" fmla="*/ 423479 w 8449879"/>
                <a:gd name="connsiteY71" fmla="*/ 1369250 h 4010850"/>
                <a:gd name="connsiteX72" fmla="*/ 575879 w 8449879"/>
                <a:gd name="connsiteY72" fmla="*/ 1348930 h 4010850"/>
                <a:gd name="connsiteX73" fmla="*/ 667319 w 8449879"/>
                <a:gd name="connsiteY73" fmla="*/ 1277810 h 4010850"/>
                <a:gd name="connsiteX74" fmla="*/ 718119 w 8449879"/>
                <a:gd name="connsiteY74" fmla="*/ 1237170 h 4010850"/>
                <a:gd name="connsiteX75" fmla="*/ 748599 w 8449879"/>
                <a:gd name="connsiteY75" fmla="*/ 1227010 h 4010850"/>
                <a:gd name="connsiteX76" fmla="*/ 779079 w 8449879"/>
                <a:gd name="connsiteY76" fmla="*/ 1206690 h 4010850"/>
                <a:gd name="connsiteX77" fmla="*/ 809559 w 8449879"/>
                <a:gd name="connsiteY77" fmla="*/ 1196530 h 4010850"/>
                <a:gd name="connsiteX78" fmla="*/ 941639 w 8449879"/>
                <a:gd name="connsiteY78" fmla="*/ 1135570 h 4010850"/>
                <a:gd name="connsiteX79" fmla="*/ 1043239 w 8449879"/>
                <a:gd name="connsiteY79" fmla="*/ 1115250 h 4010850"/>
                <a:gd name="connsiteX80" fmla="*/ 1154999 w 8449879"/>
                <a:gd name="connsiteY80" fmla="*/ 1074610 h 4010850"/>
                <a:gd name="connsiteX81" fmla="*/ 1195639 w 8449879"/>
                <a:gd name="connsiteY81" fmla="*/ 1064450 h 4010850"/>
                <a:gd name="connsiteX82" fmla="*/ 1256599 w 8449879"/>
                <a:gd name="connsiteY82" fmla="*/ 1044130 h 4010850"/>
                <a:gd name="connsiteX83" fmla="*/ 1317559 w 8449879"/>
                <a:gd name="connsiteY83" fmla="*/ 1033970 h 4010850"/>
                <a:gd name="connsiteX84" fmla="*/ 1398839 w 8449879"/>
                <a:gd name="connsiteY84" fmla="*/ 1003490 h 4010850"/>
                <a:gd name="connsiteX85" fmla="*/ 1500439 w 8449879"/>
                <a:gd name="connsiteY85" fmla="*/ 952690 h 4010850"/>
                <a:gd name="connsiteX86" fmla="*/ 1551239 w 8449879"/>
                <a:gd name="connsiteY86" fmla="*/ 922210 h 4010850"/>
                <a:gd name="connsiteX87" fmla="*/ 1673159 w 8449879"/>
                <a:gd name="connsiteY87" fmla="*/ 901890 h 4010850"/>
                <a:gd name="connsiteX88" fmla="*/ 1703639 w 8449879"/>
                <a:gd name="connsiteY88" fmla="*/ 891730 h 4010850"/>
                <a:gd name="connsiteX89" fmla="*/ 1734119 w 8449879"/>
                <a:gd name="connsiteY89" fmla="*/ 871410 h 4010850"/>
                <a:gd name="connsiteX90" fmla="*/ 1845879 w 8449879"/>
                <a:gd name="connsiteY90" fmla="*/ 861250 h 4010850"/>
                <a:gd name="connsiteX91" fmla="*/ 1906839 w 8449879"/>
                <a:gd name="connsiteY91" fmla="*/ 851090 h 4010850"/>
                <a:gd name="connsiteX92" fmla="*/ 1998279 w 8449879"/>
                <a:gd name="connsiteY92" fmla="*/ 820610 h 4010850"/>
                <a:gd name="connsiteX93" fmla="*/ 2170999 w 8449879"/>
                <a:gd name="connsiteY93" fmla="*/ 800290 h 4010850"/>
                <a:gd name="connsiteX94" fmla="*/ 2231959 w 8449879"/>
                <a:gd name="connsiteY94" fmla="*/ 759650 h 4010850"/>
                <a:gd name="connsiteX95" fmla="*/ 2323399 w 8449879"/>
                <a:gd name="connsiteY95" fmla="*/ 739330 h 4010850"/>
                <a:gd name="connsiteX96" fmla="*/ 2364039 w 8449879"/>
                <a:gd name="connsiteY96" fmla="*/ 729170 h 4010850"/>
                <a:gd name="connsiteX97" fmla="*/ 2445319 w 8449879"/>
                <a:gd name="connsiteY97" fmla="*/ 719010 h 4010850"/>
                <a:gd name="connsiteX98" fmla="*/ 2516439 w 8449879"/>
                <a:gd name="connsiteY98" fmla="*/ 708850 h 4010850"/>
                <a:gd name="connsiteX99" fmla="*/ 2567239 w 8449879"/>
                <a:gd name="connsiteY99" fmla="*/ 698690 h 4010850"/>
                <a:gd name="connsiteX100" fmla="*/ 2648519 w 8449879"/>
                <a:gd name="connsiteY100" fmla="*/ 688530 h 4010850"/>
                <a:gd name="connsiteX101" fmla="*/ 2770439 w 8449879"/>
                <a:gd name="connsiteY101" fmla="*/ 658050 h 4010850"/>
                <a:gd name="connsiteX102" fmla="*/ 2811079 w 8449879"/>
                <a:gd name="connsiteY102" fmla="*/ 647890 h 4010850"/>
                <a:gd name="connsiteX103" fmla="*/ 2851719 w 8449879"/>
                <a:gd name="connsiteY103" fmla="*/ 637730 h 4010850"/>
                <a:gd name="connsiteX104" fmla="*/ 2912679 w 8449879"/>
                <a:gd name="connsiteY104" fmla="*/ 617410 h 4010850"/>
                <a:gd name="connsiteX105" fmla="*/ 2973639 w 8449879"/>
                <a:gd name="connsiteY105" fmla="*/ 607250 h 4010850"/>
                <a:gd name="connsiteX106" fmla="*/ 3115879 w 8449879"/>
                <a:gd name="connsiteY106" fmla="*/ 586930 h 4010850"/>
                <a:gd name="connsiteX107" fmla="*/ 3146359 w 8449879"/>
                <a:gd name="connsiteY107" fmla="*/ 576770 h 4010850"/>
                <a:gd name="connsiteX108" fmla="*/ 3268279 w 8449879"/>
                <a:gd name="connsiteY108" fmla="*/ 556450 h 4010850"/>
                <a:gd name="connsiteX109" fmla="*/ 3329239 w 8449879"/>
                <a:gd name="connsiteY109" fmla="*/ 546290 h 4010850"/>
                <a:gd name="connsiteX110" fmla="*/ 3461319 w 8449879"/>
                <a:gd name="connsiteY110" fmla="*/ 525970 h 4010850"/>
                <a:gd name="connsiteX111" fmla="*/ 3491799 w 8449879"/>
                <a:gd name="connsiteY111" fmla="*/ 515810 h 4010850"/>
                <a:gd name="connsiteX112" fmla="*/ 3583239 w 8449879"/>
                <a:gd name="connsiteY112" fmla="*/ 475170 h 4010850"/>
                <a:gd name="connsiteX113" fmla="*/ 3755959 w 8449879"/>
                <a:gd name="connsiteY113" fmla="*/ 424370 h 4010850"/>
                <a:gd name="connsiteX114" fmla="*/ 3796599 w 8449879"/>
                <a:gd name="connsiteY114" fmla="*/ 404050 h 4010850"/>
                <a:gd name="connsiteX115" fmla="*/ 4162359 w 8449879"/>
                <a:gd name="connsiteY115" fmla="*/ 373570 h 4010850"/>
                <a:gd name="connsiteX116" fmla="*/ 4253799 w 8449879"/>
                <a:gd name="connsiteY116" fmla="*/ 353250 h 4010850"/>
                <a:gd name="connsiteX117" fmla="*/ 4284279 w 8449879"/>
                <a:gd name="connsiteY117" fmla="*/ 343090 h 4010850"/>
                <a:gd name="connsiteX118" fmla="*/ 4324919 w 8449879"/>
                <a:gd name="connsiteY118" fmla="*/ 332930 h 4010850"/>
                <a:gd name="connsiteX119" fmla="*/ 4385879 w 8449879"/>
                <a:gd name="connsiteY119" fmla="*/ 322770 h 4010850"/>
                <a:gd name="connsiteX120" fmla="*/ 4446839 w 8449879"/>
                <a:gd name="connsiteY120" fmla="*/ 302450 h 4010850"/>
                <a:gd name="connsiteX121" fmla="*/ 4548439 w 8449879"/>
                <a:gd name="connsiteY121" fmla="*/ 292290 h 4010850"/>
                <a:gd name="connsiteX122" fmla="*/ 4609399 w 8449879"/>
                <a:gd name="connsiteY122" fmla="*/ 271970 h 4010850"/>
                <a:gd name="connsiteX123" fmla="*/ 4639879 w 8449879"/>
                <a:gd name="connsiteY123" fmla="*/ 261810 h 4010850"/>
                <a:gd name="connsiteX124" fmla="*/ 4680519 w 8449879"/>
                <a:gd name="connsiteY124" fmla="*/ 241490 h 4010850"/>
                <a:gd name="connsiteX125" fmla="*/ 4710999 w 8449879"/>
                <a:gd name="connsiteY125" fmla="*/ 221170 h 4010850"/>
                <a:gd name="connsiteX126" fmla="*/ 4802439 w 8449879"/>
                <a:gd name="connsiteY126" fmla="*/ 190690 h 4010850"/>
                <a:gd name="connsiteX127" fmla="*/ 4832919 w 8449879"/>
                <a:gd name="connsiteY127" fmla="*/ 180530 h 4010850"/>
                <a:gd name="connsiteX128" fmla="*/ 4873559 w 8449879"/>
                <a:gd name="connsiteY128" fmla="*/ 160210 h 4010850"/>
                <a:gd name="connsiteX129" fmla="*/ 4944679 w 8449879"/>
                <a:gd name="connsiteY129" fmla="*/ 139890 h 4010850"/>
                <a:gd name="connsiteX130" fmla="*/ 5025959 w 8449879"/>
                <a:gd name="connsiteY130" fmla="*/ 119570 h 4010850"/>
                <a:gd name="connsiteX131" fmla="*/ 5066599 w 8449879"/>
                <a:gd name="connsiteY131" fmla="*/ 109410 h 4010850"/>
                <a:gd name="connsiteX132" fmla="*/ 5300279 w 8449879"/>
                <a:gd name="connsiteY132" fmla="*/ 99250 h 4010850"/>
                <a:gd name="connsiteX133" fmla="*/ 5371399 w 8449879"/>
                <a:gd name="connsiteY133" fmla="*/ 78930 h 4010850"/>
                <a:gd name="connsiteX134" fmla="*/ 5605079 w 8449879"/>
                <a:gd name="connsiteY134" fmla="*/ 68770 h 4010850"/>
                <a:gd name="connsiteX135" fmla="*/ 6255319 w 8449879"/>
                <a:gd name="connsiteY135" fmla="*/ 38290 h 4010850"/>
                <a:gd name="connsiteX136" fmla="*/ 6458519 w 8449879"/>
                <a:gd name="connsiteY136" fmla="*/ 48450 h 4010850"/>
                <a:gd name="connsiteX137" fmla="*/ 6570279 w 8449879"/>
                <a:gd name="connsiteY137" fmla="*/ 78930 h 4010850"/>
                <a:gd name="connsiteX138" fmla="*/ 6600759 w 8449879"/>
                <a:gd name="connsiteY138" fmla="*/ 89090 h 4010850"/>
                <a:gd name="connsiteX139" fmla="*/ 6763319 w 8449879"/>
                <a:gd name="connsiteY139" fmla="*/ 99250 h 4010850"/>
                <a:gd name="connsiteX140" fmla="*/ 6824279 w 8449879"/>
                <a:gd name="connsiteY140" fmla="*/ 119570 h 4010850"/>
                <a:gd name="connsiteX141" fmla="*/ 6915719 w 8449879"/>
                <a:gd name="connsiteY141" fmla="*/ 160210 h 4010850"/>
                <a:gd name="connsiteX142" fmla="*/ 7047799 w 8449879"/>
                <a:gd name="connsiteY142" fmla="*/ 180530 h 4010850"/>
                <a:gd name="connsiteX143" fmla="*/ 7078279 w 8449879"/>
                <a:gd name="connsiteY143" fmla="*/ 190690 h 4010850"/>
                <a:gd name="connsiteX144" fmla="*/ 7139239 w 8449879"/>
                <a:gd name="connsiteY144" fmla="*/ 231330 h 4010850"/>
                <a:gd name="connsiteX145" fmla="*/ 7200199 w 8449879"/>
                <a:gd name="connsiteY145" fmla="*/ 241490 h 4010850"/>
                <a:gd name="connsiteX146" fmla="*/ 7301799 w 8449879"/>
                <a:gd name="connsiteY146" fmla="*/ 312610 h 4010850"/>
                <a:gd name="connsiteX147" fmla="*/ 7332279 w 8449879"/>
                <a:gd name="connsiteY147" fmla="*/ 353250 h 4010850"/>
                <a:gd name="connsiteX148" fmla="*/ 7372919 w 8449879"/>
                <a:gd name="connsiteY148" fmla="*/ 373570 h 4010850"/>
                <a:gd name="connsiteX149" fmla="*/ 7403399 w 8449879"/>
                <a:gd name="connsiteY149" fmla="*/ 404050 h 4010850"/>
                <a:gd name="connsiteX150" fmla="*/ 7433879 w 8449879"/>
                <a:gd name="connsiteY150" fmla="*/ 424370 h 4010850"/>
                <a:gd name="connsiteX151" fmla="*/ 7494839 w 8449879"/>
                <a:gd name="connsiteY151" fmla="*/ 465010 h 4010850"/>
                <a:gd name="connsiteX152" fmla="*/ 7525319 w 8449879"/>
                <a:gd name="connsiteY152" fmla="*/ 495490 h 4010850"/>
                <a:gd name="connsiteX153" fmla="*/ 7596439 w 8449879"/>
                <a:gd name="connsiteY153" fmla="*/ 546290 h 4010850"/>
                <a:gd name="connsiteX154" fmla="*/ 7637079 w 8449879"/>
                <a:gd name="connsiteY154" fmla="*/ 576770 h 4010850"/>
                <a:gd name="connsiteX155" fmla="*/ 7758999 w 8449879"/>
                <a:gd name="connsiteY155" fmla="*/ 597090 h 4010850"/>
                <a:gd name="connsiteX156" fmla="*/ 7870759 w 8449879"/>
                <a:gd name="connsiteY156" fmla="*/ 607250 h 4010850"/>
                <a:gd name="connsiteX157" fmla="*/ 8012999 w 8449879"/>
                <a:gd name="connsiteY157" fmla="*/ 637730 h 4010850"/>
                <a:gd name="connsiteX158" fmla="*/ 8114599 w 8449879"/>
                <a:gd name="connsiteY158" fmla="*/ 668210 h 4010850"/>
                <a:gd name="connsiteX159" fmla="*/ 8165399 w 8449879"/>
                <a:gd name="connsiteY159" fmla="*/ 698690 h 4010850"/>
                <a:gd name="connsiteX160" fmla="*/ 8206039 w 8449879"/>
                <a:gd name="connsiteY160" fmla="*/ 729170 h 4010850"/>
                <a:gd name="connsiteX161" fmla="*/ 8246679 w 8449879"/>
                <a:gd name="connsiteY161" fmla="*/ 749490 h 4010850"/>
                <a:gd name="connsiteX162" fmla="*/ 8287319 w 8449879"/>
                <a:gd name="connsiteY162" fmla="*/ 820610 h 4010850"/>
                <a:gd name="connsiteX163" fmla="*/ 8307639 w 8449879"/>
                <a:gd name="connsiteY163" fmla="*/ 851090 h 4010850"/>
                <a:gd name="connsiteX164" fmla="*/ 8338119 w 8449879"/>
                <a:gd name="connsiteY164" fmla="*/ 881570 h 4010850"/>
                <a:gd name="connsiteX165" fmla="*/ 8358439 w 8449879"/>
                <a:gd name="connsiteY165" fmla="*/ 912050 h 4010850"/>
                <a:gd name="connsiteX166" fmla="*/ 8419399 w 8449879"/>
                <a:gd name="connsiteY166" fmla="*/ 952690 h 4010850"/>
                <a:gd name="connsiteX167" fmla="*/ 8429559 w 8449879"/>
                <a:gd name="connsiteY167" fmla="*/ 983170 h 4010850"/>
                <a:gd name="connsiteX168" fmla="*/ 8449879 w 8449879"/>
                <a:gd name="connsiteY168" fmla="*/ 1054290 h 4010850"/>
                <a:gd name="connsiteX169" fmla="*/ 8439719 w 8449879"/>
                <a:gd name="connsiteY169" fmla="*/ 1145730 h 4010850"/>
                <a:gd name="connsiteX170" fmla="*/ 8378759 w 8449879"/>
                <a:gd name="connsiteY170" fmla="*/ 1206690 h 4010850"/>
                <a:gd name="connsiteX171" fmla="*/ 8317799 w 8449879"/>
                <a:gd name="connsiteY171" fmla="*/ 1257490 h 4010850"/>
                <a:gd name="connsiteX172" fmla="*/ 8246679 w 8449879"/>
                <a:gd name="connsiteY172" fmla="*/ 1277810 h 4010850"/>
                <a:gd name="connsiteX173" fmla="*/ 8216199 w 8449879"/>
                <a:gd name="connsiteY173" fmla="*/ 1287970 h 4010850"/>
                <a:gd name="connsiteX174" fmla="*/ 8053639 w 8449879"/>
                <a:gd name="connsiteY174" fmla="*/ 1277810 h 4010850"/>
                <a:gd name="connsiteX175" fmla="*/ 8012999 w 8449879"/>
                <a:gd name="connsiteY175" fmla="*/ 1267650 h 4010850"/>
                <a:gd name="connsiteX176" fmla="*/ 7962199 w 8449879"/>
                <a:gd name="connsiteY176" fmla="*/ 1257490 h 4010850"/>
                <a:gd name="connsiteX177" fmla="*/ 7921559 w 8449879"/>
                <a:gd name="connsiteY177" fmla="*/ 1247330 h 4010850"/>
                <a:gd name="connsiteX178" fmla="*/ 7809799 w 8449879"/>
                <a:gd name="connsiteY178" fmla="*/ 1237170 h 4010850"/>
                <a:gd name="connsiteX179" fmla="*/ 7332279 w 8449879"/>
                <a:gd name="connsiteY179" fmla="*/ 1247330 h 4010850"/>
                <a:gd name="connsiteX180" fmla="*/ 7230679 w 8449879"/>
                <a:gd name="connsiteY180" fmla="*/ 1267650 h 4010850"/>
                <a:gd name="connsiteX181" fmla="*/ 7159559 w 8449879"/>
                <a:gd name="connsiteY181" fmla="*/ 1308290 h 4010850"/>
                <a:gd name="connsiteX182" fmla="*/ 7098599 w 8449879"/>
                <a:gd name="connsiteY182" fmla="*/ 1328610 h 4010850"/>
                <a:gd name="connsiteX183" fmla="*/ 7037639 w 8449879"/>
                <a:gd name="connsiteY183" fmla="*/ 1359090 h 4010850"/>
                <a:gd name="connsiteX184" fmla="*/ 7007159 w 8449879"/>
                <a:gd name="connsiteY184" fmla="*/ 1389570 h 4010850"/>
                <a:gd name="connsiteX185" fmla="*/ 6936039 w 8449879"/>
                <a:gd name="connsiteY185" fmla="*/ 1460690 h 4010850"/>
                <a:gd name="connsiteX186" fmla="*/ 6905559 w 8449879"/>
                <a:gd name="connsiteY186" fmla="*/ 1552130 h 4010850"/>
                <a:gd name="connsiteX187" fmla="*/ 6895399 w 8449879"/>
                <a:gd name="connsiteY187" fmla="*/ 1582610 h 4010850"/>
                <a:gd name="connsiteX188" fmla="*/ 6854759 w 8449879"/>
                <a:gd name="connsiteY188" fmla="*/ 1846770 h 4010850"/>
                <a:gd name="connsiteX189" fmla="*/ 6824279 w 8449879"/>
                <a:gd name="connsiteY189" fmla="*/ 1887410 h 4010850"/>
                <a:gd name="connsiteX190" fmla="*/ 6814119 w 8449879"/>
                <a:gd name="connsiteY190" fmla="*/ 1938210 h 4010850"/>
                <a:gd name="connsiteX191" fmla="*/ 6773479 w 8449879"/>
                <a:gd name="connsiteY191" fmla="*/ 2029650 h 4010850"/>
                <a:gd name="connsiteX192" fmla="*/ 6753159 w 8449879"/>
                <a:gd name="connsiteY192" fmla="*/ 2121090 h 4010850"/>
                <a:gd name="connsiteX193" fmla="*/ 6742999 w 8449879"/>
                <a:gd name="connsiteY193" fmla="*/ 2151570 h 4010850"/>
                <a:gd name="connsiteX194" fmla="*/ 6732839 w 8449879"/>
                <a:gd name="connsiteY194" fmla="*/ 2192210 h 4010850"/>
                <a:gd name="connsiteX195" fmla="*/ 6712519 w 8449879"/>
                <a:gd name="connsiteY195" fmla="*/ 2243010 h 4010850"/>
                <a:gd name="connsiteX196" fmla="*/ 6682039 w 8449879"/>
                <a:gd name="connsiteY196" fmla="*/ 2507170 h 4010850"/>
                <a:gd name="connsiteX197" fmla="*/ 6661719 w 8449879"/>
                <a:gd name="connsiteY197" fmla="*/ 2537650 h 4010850"/>
                <a:gd name="connsiteX198" fmla="*/ 6641399 w 8449879"/>
                <a:gd name="connsiteY198" fmla="*/ 2598610 h 4010850"/>
                <a:gd name="connsiteX199" fmla="*/ 6621079 w 8449879"/>
                <a:gd name="connsiteY199" fmla="*/ 2639250 h 4010850"/>
                <a:gd name="connsiteX200" fmla="*/ 6600759 w 8449879"/>
                <a:gd name="connsiteY200" fmla="*/ 2700210 h 4010850"/>
                <a:gd name="connsiteX201" fmla="*/ 6590599 w 8449879"/>
                <a:gd name="connsiteY201" fmla="*/ 2771330 h 4010850"/>
                <a:gd name="connsiteX202" fmla="*/ 6580439 w 8449879"/>
                <a:gd name="connsiteY202" fmla="*/ 2801810 h 4010850"/>
                <a:gd name="connsiteX203" fmla="*/ 6590599 w 8449879"/>
                <a:gd name="connsiteY203" fmla="*/ 3137090 h 4010850"/>
                <a:gd name="connsiteX204" fmla="*/ 6610919 w 8449879"/>
                <a:gd name="connsiteY204" fmla="*/ 3218370 h 4010850"/>
                <a:gd name="connsiteX205" fmla="*/ 6621079 w 8449879"/>
                <a:gd name="connsiteY205" fmla="*/ 3259010 h 4010850"/>
                <a:gd name="connsiteX206" fmla="*/ 6641399 w 8449879"/>
                <a:gd name="connsiteY206" fmla="*/ 3330130 h 4010850"/>
                <a:gd name="connsiteX207" fmla="*/ 6651559 w 8449879"/>
                <a:gd name="connsiteY207" fmla="*/ 3472370 h 4010850"/>
                <a:gd name="connsiteX208" fmla="*/ 6661719 w 8449879"/>
                <a:gd name="connsiteY208" fmla="*/ 3502850 h 4010850"/>
                <a:gd name="connsiteX209" fmla="*/ 6641399 w 8449879"/>
                <a:gd name="connsiteY209" fmla="*/ 3655250 h 4010850"/>
                <a:gd name="connsiteX210" fmla="*/ 6682039 w 8449879"/>
                <a:gd name="connsiteY210" fmla="*/ 3858450 h 4010850"/>
                <a:gd name="connsiteX211" fmla="*/ 6712519 w 8449879"/>
                <a:gd name="connsiteY211" fmla="*/ 3878770 h 4010850"/>
                <a:gd name="connsiteX212" fmla="*/ 6732839 w 8449879"/>
                <a:gd name="connsiteY212" fmla="*/ 3939730 h 4010850"/>
                <a:gd name="connsiteX213" fmla="*/ 6702359 w 8449879"/>
                <a:gd name="connsiteY213" fmla="*/ 3970210 h 4010850"/>
                <a:gd name="connsiteX214" fmla="*/ 6682039 w 8449879"/>
                <a:gd name="connsiteY214" fmla="*/ 4000690 h 4010850"/>
                <a:gd name="connsiteX215" fmla="*/ 6641399 w 8449879"/>
                <a:gd name="connsiteY215" fmla="*/ 4010850 h 4010850"/>
                <a:gd name="connsiteX216" fmla="*/ 6245159 w 8449879"/>
                <a:gd name="connsiteY216" fmla="*/ 4000690 h 4010850"/>
                <a:gd name="connsiteX217" fmla="*/ 6184199 w 8449879"/>
                <a:gd name="connsiteY217" fmla="*/ 3990530 h 4010850"/>
                <a:gd name="connsiteX218" fmla="*/ 5472999 w 8449879"/>
                <a:gd name="connsiteY218" fmla="*/ 4010850 h 4010850"/>
                <a:gd name="connsiteX219" fmla="*/ 5188519 w 8449879"/>
                <a:gd name="connsiteY219" fmla="*/ 4000690 h 4010850"/>
                <a:gd name="connsiteX220" fmla="*/ 5107239 w 8449879"/>
                <a:gd name="connsiteY220" fmla="*/ 3990530 h 4010850"/>
                <a:gd name="connsiteX221" fmla="*/ 4619559 w 8449879"/>
                <a:gd name="connsiteY221" fmla="*/ 3980370 h 4010850"/>
                <a:gd name="connsiteX222" fmla="*/ 4589079 w 8449879"/>
                <a:gd name="connsiteY222" fmla="*/ 3960050 h 401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8449879" h="4010850">
                  <a:moveTo>
                    <a:pt x="4589079" y="3960050"/>
                  </a:moveTo>
                  <a:lnTo>
                    <a:pt x="4589079" y="3960050"/>
                  </a:lnTo>
                  <a:cubicBezTo>
                    <a:pt x="4592466" y="3814423"/>
                    <a:pt x="4590337" y="3668564"/>
                    <a:pt x="4599239" y="3523170"/>
                  </a:cubicBezTo>
                  <a:cubicBezTo>
                    <a:pt x="4600548" y="3501791"/>
                    <a:pt x="4614364" y="3482990"/>
                    <a:pt x="4619559" y="3462210"/>
                  </a:cubicBezTo>
                  <a:cubicBezTo>
                    <a:pt x="4627740" y="3429484"/>
                    <a:pt x="4629605" y="3409538"/>
                    <a:pt x="4650039" y="3380930"/>
                  </a:cubicBezTo>
                  <a:cubicBezTo>
                    <a:pt x="4658390" y="3369238"/>
                    <a:pt x="4670359" y="3360610"/>
                    <a:pt x="4680519" y="3350450"/>
                  </a:cubicBezTo>
                  <a:cubicBezTo>
                    <a:pt x="4683906" y="3340290"/>
                    <a:pt x="4685890" y="3329549"/>
                    <a:pt x="4690679" y="3319970"/>
                  </a:cubicBezTo>
                  <a:cubicBezTo>
                    <a:pt x="4696140" y="3309048"/>
                    <a:pt x="4706189" y="3300713"/>
                    <a:pt x="4710999" y="3289490"/>
                  </a:cubicBezTo>
                  <a:cubicBezTo>
                    <a:pt x="4716500" y="3276655"/>
                    <a:pt x="4717147" y="3262225"/>
                    <a:pt x="4721159" y="3248850"/>
                  </a:cubicBezTo>
                  <a:cubicBezTo>
                    <a:pt x="4727314" y="3228334"/>
                    <a:pt x="4736284" y="3208670"/>
                    <a:pt x="4741479" y="3187890"/>
                  </a:cubicBezTo>
                  <a:lnTo>
                    <a:pt x="4761799" y="3106610"/>
                  </a:lnTo>
                  <a:lnTo>
                    <a:pt x="4771959" y="3065970"/>
                  </a:lnTo>
                  <a:cubicBezTo>
                    <a:pt x="4768572" y="3005010"/>
                    <a:pt x="4774251" y="2942861"/>
                    <a:pt x="4761799" y="2883090"/>
                  </a:cubicBezTo>
                  <a:cubicBezTo>
                    <a:pt x="4756818" y="2859182"/>
                    <a:pt x="4728882" y="2845298"/>
                    <a:pt x="4721159" y="2822130"/>
                  </a:cubicBezTo>
                  <a:cubicBezTo>
                    <a:pt x="4717772" y="2811970"/>
                    <a:pt x="4716312" y="2800949"/>
                    <a:pt x="4710999" y="2791650"/>
                  </a:cubicBezTo>
                  <a:cubicBezTo>
                    <a:pt x="4702598" y="2776948"/>
                    <a:pt x="4693175" y="2762260"/>
                    <a:pt x="4680519" y="2751010"/>
                  </a:cubicBezTo>
                  <a:cubicBezTo>
                    <a:pt x="4633250" y="2708993"/>
                    <a:pt x="4615089" y="2708880"/>
                    <a:pt x="4558599" y="2690050"/>
                  </a:cubicBezTo>
                  <a:cubicBezTo>
                    <a:pt x="4538279" y="2662957"/>
                    <a:pt x="4521586" y="2632717"/>
                    <a:pt x="4497639" y="2608770"/>
                  </a:cubicBezTo>
                  <a:cubicBezTo>
                    <a:pt x="4487479" y="2598610"/>
                    <a:pt x="4475510" y="2589982"/>
                    <a:pt x="4467159" y="2578290"/>
                  </a:cubicBezTo>
                  <a:cubicBezTo>
                    <a:pt x="4430129" y="2526448"/>
                    <a:pt x="4467305" y="2546795"/>
                    <a:pt x="4416359" y="2507170"/>
                  </a:cubicBezTo>
                  <a:cubicBezTo>
                    <a:pt x="4397082" y="2492177"/>
                    <a:pt x="4378567" y="2474253"/>
                    <a:pt x="4355399" y="2466530"/>
                  </a:cubicBezTo>
                  <a:lnTo>
                    <a:pt x="4294439" y="2446210"/>
                  </a:lnTo>
                  <a:cubicBezTo>
                    <a:pt x="4284279" y="2442823"/>
                    <a:pt x="4272870" y="2441991"/>
                    <a:pt x="4263959" y="2436050"/>
                  </a:cubicBezTo>
                  <a:cubicBezTo>
                    <a:pt x="4240773" y="2420593"/>
                    <a:pt x="4193601" y="2385504"/>
                    <a:pt x="4162359" y="2375090"/>
                  </a:cubicBezTo>
                  <a:cubicBezTo>
                    <a:pt x="4042373" y="2335095"/>
                    <a:pt x="4122436" y="2370189"/>
                    <a:pt x="4020119" y="2344610"/>
                  </a:cubicBezTo>
                  <a:cubicBezTo>
                    <a:pt x="3999339" y="2339415"/>
                    <a:pt x="3979939" y="2329485"/>
                    <a:pt x="3959159" y="2324290"/>
                  </a:cubicBezTo>
                  <a:cubicBezTo>
                    <a:pt x="3945612" y="2320903"/>
                    <a:pt x="3931594" y="2319033"/>
                    <a:pt x="3918519" y="2314130"/>
                  </a:cubicBezTo>
                  <a:cubicBezTo>
                    <a:pt x="3873339" y="2297188"/>
                    <a:pt x="3888684" y="2292824"/>
                    <a:pt x="3847399" y="2283650"/>
                  </a:cubicBezTo>
                  <a:cubicBezTo>
                    <a:pt x="3827289" y="2279181"/>
                    <a:pt x="3806549" y="2277959"/>
                    <a:pt x="3786439" y="2273490"/>
                  </a:cubicBezTo>
                  <a:cubicBezTo>
                    <a:pt x="3775984" y="2271167"/>
                    <a:pt x="3766586" y="2264658"/>
                    <a:pt x="3755959" y="2263330"/>
                  </a:cubicBezTo>
                  <a:cubicBezTo>
                    <a:pt x="3712143" y="2257853"/>
                    <a:pt x="3667906" y="2256557"/>
                    <a:pt x="3623879" y="2253170"/>
                  </a:cubicBezTo>
                  <a:cubicBezTo>
                    <a:pt x="3523734" y="2219788"/>
                    <a:pt x="3618180" y="2248214"/>
                    <a:pt x="3380039" y="2232850"/>
                  </a:cubicBezTo>
                  <a:cubicBezTo>
                    <a:pt x="3346074" y="2230659"/>
                    <a:pt x="3312306" y="2226077"/>
                    <a:pt x="3278439" y="2222690"/>
                  </a:cubicBezTo>
                  <a:cubicBezTo>
                    <a:pt x="3259173" y="2216268"/>
                    <a:pt x="3226455" y="2204496"/>
                    <a:pt x="3207319" y="2202370"/>
                  </a:cubicBezTo>
                  <a:cubicBezTo>
                    <a:pt x="3129610" y="2193736"/>
                    <a:pt x="2973639" y="2182050"/>
                    <a:pt x="2973639" y="2182050"/>
                  </a:cubicBezTo>
                  <a:cubicBezTo>
                    <a:pt x="2963479" y="2178663"/>
                    <a:pt x="2953869" y="2171890"/>
                    <a:pt x="2943159" y="2171890"/>
                  </a:cubicBezTo>
                  <a:cubicBezTo>
                    <a:pt x="2789760" y="2171890"/>
                    <a:pt x="2803534" y="2173776"/>
                    <a:pt x="2689159" y="2202370"/>
                  </a:cubicBezTo>
                  <a:cubicBezTo>
                    <a:pt x="2675612" y="2205757"/>
                    <a:pt x="2661766" y="2208114"/>
                    <a:pt x="2648519" y="2212530"/>
                  </a:cubicBezTo>
                  <a:cubicBezTo>
                    <a:pt x="2638359" y="2215917"/>
                    <a:pt x="2628511" y="2220446"/>
                    <a:pt x="2618039" y="2222690"/>
                  </a:cubicBezTo>
                  <a:cubicBezTo>
                    <a:pt x="2581015" y="2230624"/>
                    <a:pt x="2543532" y="2236237"/>
                    <a:pt x="2506279" y="2243010"/>
                  </a:cubicBezTo>
                  <a:cubicBezTo>
                    <a:pt x="2388196" y="2233563"/>
                    <a:pt x="2280838" y="2238983"/>
                    <a:pt x="2170999" y="2202370"/>
                  </a:cubicBezTo>
                  <a:cubicBezTo>
                    <a:pt x="2160839" y="2198983"/>
                    <a:pt x="2150098" y="2196999"/>
                    <a:pt x="2140519" y="2192210"/>
                  </a:cubicBezTo>
                  <a:cubicBezTo>
                    <a:pt x="2129597" y="2186749"/>
                    <a:pt x="2120199" y="2178663"/>
                    <a:pt x="2110039" y="2171890"/>
                  </a:cubicBezTo>
                  <a:cubicBezTo>
                    <a:pt x="1918234" y="2193202"/>
                    <a:pt x="2085981" y="2176789"/>
                    <a:pt x="1754439" y="2192210"/>
                  </a:cubicBezTo>
                  <a:cubicBezTo>
                    <a:pt x="1696828" y="2194890"/>
                    <a:pt x="1639292" y="2198983"/>
                    <a:pt x="1581719" y="2202370"/>
                  </a:cubicBezTo>
                  <a:cubicBezTo>
                    <a:pt x="1561399" y="2205757"/>
                    <a:pt x="1541359" y="2212530"/>
                    <a:pt x="1520759" y="2212530"/>
                  </a:cubicBezTo>
                  <a:cubicBezTo>
                    <a:pt x="1325342" y="2212530"/>
                    <a:pt x="1280928" y="2206429"/>
                    <a:pt x="1124519" y="2192210"/>
                  </a:cubicBezTo>
                  <a:cubicBezTo>
                    <a:pt x="1110972" y="2188823"/>
                    <a:pt x="1097305" y="2185886"/>
                    <a:pt x="1083879" y="2182050"/>
                  </a:cubicBezTo>
                  <a:cubicBezTo>
                    <a:pt x="1073581" y="2179108"/>
                    <a:pt x="1063731" y="2174708"/>
                    <a:pt x="1053399" y="2171890"/>
                  </a:cubicBezTo>
                  <a:cubicBezTo>
                    <a:pt x="1026456" y="2164542"/>
                    <a:pt x="998613" y="2160401"/>
                    <a:pt x="972119" y="2151570"/>
                  </a:cubicBezTo>
                  <a:cubicBezTo>
                    <a:pt x="951799" y="2144797"/>
                    <a:pt x="932413" y="2133907"/>
                    <a:pt x="911159" y="2131250"/>
                  </a:cubicBezTo>
                  <a:lnTo>
                    <a:pt x="829879" y="2121090"/>
                  </a:lnTo>
                  <a:cubicBezTo>
                    <a:pt x="734111" y="2089167"/>
                    <a:pt x="835114" y="2119833"/>
                    <a:pt x="606359" y="2100770"/>
                  </a:cubicBezTo>
                  <a:cubicBezTo>
                    <a:pt x="589150" y="2099336"/>
                    <a:pt x="572694" y="2092752"/>
                    <a:pt x="555559" y="2090610"/>
                  </a:cubicBezTo>
                  <a:cubicBezTo>
                    <a:pt x="518441" y="2085970"/>
                    <a:pt x="481052" y="2083837"/>
                    <a:pt x="443799" y="2080450"/>
                  </a:cubicBezTo>
                  <a:cubicBezTo>
                    <a:pt x="430252" y="2073677"/>
                    <a:pt x="417080" y="2066096"/>
                    <a:pt x="403159" y="2060130"/>
                  </a:cubicBezTo>
                  <a:cubicBezTo>
                    <a:pt x="393315" y="2055911"/>
                    <a:pt x="382429" y="2054402"/>
                    <a:pt x="372679" y="2049970"/>
                  </a:cubicBezTo>
                  <a:cubicBezTo>
                    <a:pt x="345103" y="2037435"/>
                    <a:pt x="318492" y="2022877"/>
                    <a:pt x="291399" y="2009330"/>
                  </a:cubicBezTo>
                  <a:lnTo>
                    <a:pt x="250759" y="1989010"/>
                  </a:lnTo>
                  <a:cubicBezTo>
                    <a:pt x="237212" y="1982237"/>
                    <a:pt x="224971" y="1971660"/>
                    <a:pt x="210119" y="1968690"/>
                  </a:cubicBezTo>
                  <a:cubicBezTo>
                    <a:pt x="145627" y="1955792"/>
                    <a:pt x="176072" y="1962718"/>
                    <a:pt x="118679" y="1948370"/>
                  </a:cubicBezTo>
                  <a:cubicBezTo>
                    <a:pt x="45117" y="1899329"/>
                    <a:pt x="79562" y="1918652"/>
                    <a:pt x="17079" y="1887410"/>
                  </a:cubicBezTo>
                  <a:cubicBezTo>
                    <a:pt x="-12863" y="1797583"/>
                    <a:pt x="2782" y="1856902"/>
                    <a:pt x="17079" y="1663890"/>
                  </a:cubicBezTo>
                  <a:cubicBezTo>
                    <a:pt x="19096" y="1636660"/>
                    <a:pt x="19209" y="1608707"/>
                    <a:pt x="27239" y="1582610"/>
                  </a:cubicBezTo>
                  <a:cubicBezTo>
                    <a:pt x="36086" y="1553857"/>
                    <a:pt x="64875" y="1520767"/>
                    <a:pt x="88199" y="1501330"/>
                  </a:cubicBezTo>
                  <a:cubicBezTo>
                    <a:pt x="97580" y="1493513"/>
                    <a:pt x="109298" y="1488827"/>
                    <a:pt x="118679" y="1481010"/>
                  </a:cubicBezTo>
                  <a:cubicBezTo>
                    <a:pt x="129717" y="1471812"/>
                    <a:pt x="136684" y="1457659"/>
                    <a:pt x="149159" y="1450530"/>
                  </a:cubicBezTo>
                  <a:cubicBezTo>
                    <a:pt x="161283" y="1443602"/>
                    <a:pt x="176373" y="1444206"/>
                    <a:pt x="189799" y="1440370"/>
                  </a:cubicBezTo>
                  <a:cubicBezTo>
                    <a:pt x="200097" y="1437428"/>
                    <a:pt x="209981" y="1433152"/>
                    <a:pt x="220279" y="1430210"/>
                  </a:cubicBezTo>
                  <a:cubicBezTo>
                    <a:pt x="233705" y="1426374"/>
                    <a:pt x="247493" y="1423886"/>
                    <a:pt x="260919" y="1420050"/>
                  </a:cubicBezTo>
                  <a:cubicBezTo>
                    <a:pt x="346542" y="1395586"/>
                    <a:pt x="232823" y="1427737"/>
                    <a:pt x="321879" y="1389570"/>
                  </a:cubicBezTo>
                  <a:cubicBezTo>
                    <a:pt x="342528" y="1380720"/>
                    <a:pt x="407721" y="1372402"/>
                    <a:pt x="423479" y="1369250"/>
                  </a:cubicBezTo>
                  <a:cubicBezTo>
                    <a:pt x="535669" y="1346812"/>
                    <a:pt x="355756" y="1368941"/>
                    <a:pt x="575879" y="1348930"/>
                  </a:cubicBezTo>
                  <a:cubicBezTo>
                    <a:pt x="759918" y="1195564"/>
                    <a:pt x="562342" y="1356542"/>
                    <a:pt x="667319" y="1277810"/>
                  </a:cubicBezTo>
                  <a:cubicBezTo>
                    <a:pt x="684667" y="1264799"/>
                    <a:pt x="699730" y="1248663"/>
                    <a:pt x="718119" y="1237170"/>
                  </a:cubicBezTo>
                  <a:cubicBezTo>
                    <a:pt x="727201" y="1231494"/>
                    <a:pt x="739020" y="1231799"/>
                    <a:pt x="748599" y="1227010"/>
                  </a:cubicBezTo>
                  <a:cubicBezTo>
                    <a:pt x="759521" y="1221549"/>
                    <a:pt x="768157" y="1212151"/>
                    <a:pt x="779079" y="1206690"/>
                  </a:cubicBezTo>
                  <a:cubicBezTo>
                    <a:pt x="788658" y="1201901"/>
                    <a:pt x="799809" y="1200962"/>
                    <a:pt x="809559" y="1196530"/>
                  </a:cubicBezTo>
                  <a:cubicBezTo>
                    <a:pt x="837733" y="1183724"/>
                    <a:pt x="904510" y="1145471"/>
                    <a:pt x="941639" y="1135570"/>
                  </a:cubicBezTo>
                  <a:cubicBezTo>
                    <a:pt x="975010" y="1126671"/>
                    <a:pt x="1011172" y="1128077"/>
                    <a:pt x="1043239" y="1115250"/>
                  </a:cubicBezTo>
                  <a:cubicBezTo>
                    <a:pt x="1091714" y="1095860"/>
                    <a:pt x="1102824" y="1090262"/>
                    <a:pt x="1154999" y="1074610"/>
                  </a:cubicBezTo>
                  <a:cubicBezTo>
                    <a:pt x="1168374" y="1070598"/>
                    <a:pt x="1182264" y="1068462"/>
                    <a:pt x="1195639" y="1064450"/>
                  </a:cubicBezTo>
                  <a:cubicBezTo>
                    <a:pt x="1216155" y="1058295"/>
                    <a:pt x="1235819" y="1049325"/>
                    <a:pt x="1256599" y="1044130"/>
                  </a:cubicBezTo>
                  <a:cubicBezTo>
                    <a:pt x="1276584" y="1039134"/>
                    <a:pt x="1297449" y="1038439"/>
                    <a:pt x="1317559" y="1033970"/>
                  </a:cubicBezTo>
                  <a:cubicBezTo>
                    <a:pt x="1333894" y="1030340"/>
                    <a:pt x="1391648" y="1006846"/>
                    <a:pt x="1398839" y="1003490"/>
                  </a:cubicBezTo>
                  <a:cubicBezTo>
                    <a:pt x="1433151" y="987478"/>
                    <a:pt x="1467971" y="972171"/>
                    <a:pt x="1500439" y="952690"/>
                  </a:cubicBezTo>
                  <a:cubicBezTo>
                    <a:pt x="1517372" y="942530"/>
                    <a:pt x="1532904" y="929544"/>
                    <a:pt x="1551239" y="922210"/>
                  </a:cubicBezTo>
                  <a:cubicBezTo>
                    <a:pt x="1567746" y="915607"/>
                    <a:pt x="1665064" y="903046"/>
                    <a:pt x="1673159" y="901890"/>
                  </a:cubicBezTo>
                  <a:cubicBezTo>
                    <a:pt x="1683319" y="898503"/>
                    <a:pt x="1694060" y="896519"/>
                    <a:pt x="1703639" y="891730"/>
                  </a:cubicBezTo>
                  <a:cubicBezTo>
                    <a:pt x="1714561" y="886269"/>
                    <a:pt x="1722179" y="873969"/>
                    <a:pt x="1734119" y="871410"/>
                  </a:cubicBezTo>
                  <a:cubicBezTo>
                    <a:pt x="1770696" y="863572"/>
                    <a:pt x="1808728" y="865621"/>
                    <a:pt x="1845879" y="861250"/>
                  </a:cubicBezTo>
                  <a:cubicBezTo>
                    <a:pt x="1866338" y="858843"/>
                    <a:pt x="1886934" y="856398"/>
                    <a:pt x="1906839" y="851090"/>
                  </a:cubicBezTo>
                  <a:cubicBezTo>
                    <a:pt x="1937883" y="842812"/>
                    <a:pt x="1966282" y="823519"/>
                    <a:pt x="1998279" y="820610"/>
                  </a:cubicBezTo>
                  <a:cubicBezTo>
                    <a:pt x="2130555" y="808585"/>
                    <a:pt x="2073141" y="816600"/>
                    <a:pt x="2170999" y="800290"/>
                  </a:cubicBezTo>
                  <a:cubicBezTo>
                    <a:pt x="2191319" y="786743"/>
                    <a:pt x="2208267" y="765573"/>
                    <a:pt x="2231959" y="759650"/>
                  </a:cubicBezTo>
                  <a:cubicBezTo>
                    <a:pt x="2331071" y="734872"/>
                    <a:pt x="2207313" y="765127"/>
                    <a:pt x="2323399" y="739330"/>
                  </a:cubicBezTo>
                  <a:cubicBezTo>
                    <a:pt x="2337030" y="736301"/>
                    <a:pt x="2350265" y="731466"/>
                    <a:pt x="2364039" y="729170"/>
                  </a:cubicBezTo>
                  <a:cubicBezTo>
                    <a:pt x="2390972" y="724681"/>
                    <a:pt x="2418254" y="722619"/>
                    <a:pt x="2445319" y="719010"/>
                  </a:cubicBezTo>
                  <a:cubicBezTo>
                    <a:pt x="2469056" y="715845"/>
                    <a:pt x="2492817" y="712787"/>
                    <a:pt x="2516439" y="708850"/>
                  </a:cubicBezTo>
                  <a:cubicBezTo>
                    <a:pt x="2533473" y="706011"/>
                    <a:pt x="2550171" y="701316"/>
                    <a:pt x="2567239" y="698690"/>
                  </a:cubicBezTo>
                  <a:cubicBezTo>
                    <a:pt x="2594226" y="694538"/>
                    <a:pt x="2621682" y="693562"/>
                    <a:pt x="2648519" y="688530"/>
                  </a:cubicBezTo>
                  <a:lnTo>
                    <a:pt x="2770439" y="658050"/>
                  </a:lnTo>
                  <a:lnTo>
                    <a:pt x="2811079" y="647890"/>
                  </a:lnTo>
                  <a:cubicBezTo>
                    <a:pt x="2824626" y="644503"/>
                    <a:pt x="2838472" y="642146"/>
                    <a:pt x="2851719" y="637730"/>
                  </a:cubicBezTo>
                  <a:cubicBezTo>
                    <a:pt x="2872039" y="630957"/>
                    <a:pt x="2891899" y="622605"/>
                    <a:pt x="2912679" y="617410"/>
                  </a:cubicBezTo>
                  <a:cubicBezTo>
                    <a:pt x="2932664" y="612414"/>
                    <a:pt x="2953246" y="610163"/>
                    <a:pt x="2973639" y="607250"/>
                  </a:cubicBezTo>
                  <a:cubicBezTo>
                    <a:pt x="3016701" y="601098"/>
                    <a:pt x="3072243" y="596627"/>
                    <a:pt x="3115879" y="586930"/>
                  </a:cubicBezTo>
                  <a:cubicBezTo>
                    <a:pt x="3126334" y="584607"/>
                    <a:pt x="3135857" y="578870"/>
                    <a:pt x="3146359" y="576770"/>
                  </a:cubicBezTo>
                  <a:cubicBezTo>
                    <a:pt x="3186759" y="568690"/>
                    <a:pt x="3227639" y="563223"/>
                    <a:pt x="3268279" y="556450"/>
                  </a:cubicBezTo>
                  <a:cubicBezTo>
                    <a:pt x="3288599" y="553063"/>
                    <a:pt x="3308846" y="549203"/>
                    <a:pt x="3329239" y="546290"/>
                  </a:cubicBezTo>
                  <a:cubicBezTo>
                    <a:pt x="3351925" y="543049"/>
                    <a:pt x="3435945" y="531609"/>
                    <a:pt x="3461319" y="525970"/>
                  </a:cubicBezTo>
                  <a:cubicBezTo>
                    <a:pt x="3471774" y="523647"/>
                    <a:pt x="3481639" y="519197"/>
                    <a:pt x="3491799" y="515810"/>
                  </a:cubicBezTo>
                  <a:cubicBezTo>
                    <a:pt x="3567405" y="459106"/>
                    <a:pt x="3494265" y="504828"/>
                    <a:pt x="3583239" y="475170"/>
                  </a:cubicBezTo>
                  <a:cubicBezTo>
                    <a:pt x="3750416" y="419444"/>
                    <a:pt x="3620275" y="443753"/>
                    <a:pt x="3755959" y="424370"/>
                  </a:cubicBezTo>
                  <a:cubicBezTo>
                    <a:pt x="3769506" y="417597"/>
                    <a:pt x="3782759" y="410201"/>
                    <a:pt x="3796599" y="404050"/>
                  </a:cubicBezTo>
                  <a:cubicBezTo>
                    <a:pt x="3928934" y="345235"/>
                    <a:pt x="3921287" y="381347"/>
                    <a:pt x="4162359" y="373570"/>
                  </a:cubicBezTo>
                  <a:cubicBezTo>
                    <a:pt x="4230974" y="350698"/>
                    <a:pt x="4146513" y="377091"/>
                    <a:pt x="4253799" y="353250"/>
                  </a:cubicBezTo>
                  <a:cubicBezTo>
                    <a:pt x="4264254" y="350927"/>
                    <a:pt x="4273981" y="346032"/>
                    <a:pt x="4284279" y="343090"/>
                  </a:cubicBezTo>
                  <a:cubicBezTo>
                    <a:pt x="4297705" y="339254"/>
                    <a:pt x="4311227" y="335668"/>
                    <a:pt x="4324919" y="332930"/>
                  </a:cubicBezTo>
                  <a:cubicBezTo>
                    <a:pt x="4345119" y="328890"/>
                    <a:pt x="4365894" y="327766"/>
                    <a:pt x="4385879" y="322770"/>
                  </a:cubicBezTo>
                  <a:cubicBezTo>
                    <a:pt x="4406659" y="317575"/>
                    <a:pt x="4425526" y="304581"/>
                    <a:pt x="4446839" y="302450"/>
                  </a:cubicBezTo>
                  <a:lnTo>
                    <a:pt x="4548439" y="292290"/>
                  </a:lnTo>
                  <a:lnTo>
                    <a:pt x="4609399" y="271970"/>
                  </a:lnTo>
                  <a:cubicBezTo>
                    <a:pt x="4619559" y="268583"/>
                    <a:pt x="4630300" y="266599"/>
                    <a:pt x="4639879" y="261810"/>
                  </a:cubicBezTo>
                  <a:cubicBezTo>
                    <a:pt x="4653426" y="255037"/>
                    <a:pt x="4667369" y="249004"/>
                    <a:pt x="4680519" y="241490"/>
                  </a:cubicBezTo>
                  <a:cubicBezTo>
                    <a:pt x="4691121" y="235432"/>
                    <a:pt x="4699841" y="226129"/>
                    <a:pt x="4710999" y="221170"/>
                  </a:cubicBezTo>
                  <a:lnTo>
                    <a:pt x="4802439" y="190690"/>
                  </a:lnTo>
                  <a:cubicBezTo>
                    <a:pt x="4812599" y="187303"/>
                    <a:pt x="4823340" y="185319"/>
                    <a:pt x="4832919" y="180530"/>
                  </a:cubicBezTo>
                  <a:cubicBezTo>
                    <a:pt x="4846466" y="173757"/>
                    <a:pt x="4859638" y="166176"/>
                    <a:pt x="4873559" y="160210"/>
                  </a:cubicBezTo>
                  <a:cubicBezTo>
                    <a:pt x="4897919" y="149770"/>
                    <a:pt x="4918900" y="147255"/>
                    <a:pt x="4944679" y="139890"/>
                  </a:cubicBezTo>
                  <a:cubicBezTo>
                    <a:pt x="5039995" y="112657"/>
                    <a:pt x="4886529" y="150554"/>
                    <a:pt x="5025959" y="119570"/>
                  </a:cubicBezTo>
                  <a:cubicBezTo>
                    <a:pt x="5039590" y="116541"/>
                    <a:pt x="5052674" y="110442"/>
                    <a:pt x="5066599" y="109410"/>
                  </a:cubicBezTo>
                  <a:cubicBezTo>
                    <a:pt x="5144353" y="103650"/>
                    <a:pt x="5222386" y="102637"/>
                    <a:pt x="5300279" y="99250"/>
                  </a:cubicBezTo>
                  <a:cubicBezTo>
                    <a:pt x="5317448" y="93527"/>
                    <a:pt x="5354997" y="80145"/>
                    <a:pt x="5371399" y="78930"/>
                  </a:cubicBezTo>
                  <a:cubicBezTo>
                    <a:pt x="5449153" y="73170"/>
                    <a:pt x="5527186" y="72157"/>
                    <a:pt x="5605079" y="68770"/>
                  </a:cubicBezTo>
                  <a:cubicBezTo>
                    <a:pt x="5806554" y="-65547"/>
                    <a:pt x="5638890" y="38290"/>
                    <a:pt x="6255319" y="38290"/>
                  </a:cubicBezTo>
                  <a:cubicBezTo>
                    <a:pt x="6323137" y="38290"/>
                    <a:pt x="6390786" y="45063"/>
                    <a:pt x="6458519" y="48450"/>
                  </a:cubicBezTo>
                  <a:cubicBezTo>
                    <a:pt x="6530322" y="62811"/>
                    <a:pt x="6492936" y="53149"/>
                    <a:pt x="6570279" y="78930"/>
                  </a:cubicBezTo>
                  <a:cubicBezTo>
                    <a:pt x="6580439" y="82317"/>
                    <a:pt x="6590070" y="88422"/>
                    <a:pt x="6600759" y="89090"/>
                  </a:cubicBezTo>
                  <a:lnTo>
                    <a:pt x="6763319" y="99250"/>
                  </a:lnTo>
                  <a:cubicBezTo>
                    <a:pt x="6783639" y="106023"/>
                    <a:pt x="6806457" y="107689"/>
                    <a:pt x="6824279" y="119570"/>
                  </a:cubicBezTo>
                  <a:cubicBezTo>
                    <a:pt x="6857542" y="141745"/>
                    <a:pt x="6869555" y="153615"/>
                    <a:pt x="6915719" y="160210"/>
                  </a:cubicBezTo>
                  <a:cubicBezTo>
                    <a:pt x="6938405" y="163451"/>
                    <a:pt x="7022425" y="174891"/>
                    <a:pt x="7047799" y="180530"/>
                  </a:cubicBezTo>
                  <a:cubicBezTo>
                    <a:pt x="7058254" y="182853"/>
                    <a:pt x="7068917" y="185489"/>
                    <a:pt x="7078279" y="190690"/>
                  </a:cubicBezTo>
                  <a:cubicBezTo>
                    <a:pt x="7099627" y="202550"/>
                    <a:pt x="7115150" y="227315"/>
                    <a:pt x="7139239" y="231330"/>
                  </a:cubicBezTo>
                  <a:lnTo>
                    <a:pt x="7200199" y="241490"/>
                  </a:lnTo>
                  <a:cubicBezTo>
                    <a:pt x="7210157" y="248128"/>
                    <a:pt x="7286755" y="297566"/>
                    <a:pt x="7301799" y="312610"/>
                  </a:cubicBezTo>
                  <a:cubicBezTo>
                    <a:pt x="7313773" y="324584"/>
                    <a:pt x="7319422" y="342230"/>
                    <a:pt x="7332279" y="353250"/>
                  </a:cubicBezTo>
                  <a:cubicBezTo>
                    <a:pt x="7343778" y="363107"/>
                    <a:pt x="7360594" y="364767"/>
                    <a:pt x="7372919" y="373570"/>
                  </a:cubicBezTo>
                  <a:cubicBezTo>
                    <a:pt x="7384611" y="381921"/>
                    <a:pt x="7392361" y="394852"/>
                    <a:pt x="7403399" y="404050"/>
                  </a:cubicBezTo>
                  <a:cubicBezTo>
                    <a:pt x="7412780" y="411867"/>
                    <a:pt x="7424498" y="416553"/>
                    <a:pt x="7433879" y="424370"/>
                  </a:cubicBezTo>
                  <a:cubicBezTo>
                    <a:pt x="7484616" y="466651"/>
                    <a:pt x="7441274" y="447155"/>
                    <a:pt x="7494839" y="465010"/>
                  </a:cubicBezTo>
                  <a:cubicBezTo>
                    <a:pt x="7504999" y="475170"/>
                    <a:pt x="7514410" y="486139"/>
                    <a:pt x="7525319" y="495490"/>
                  </a:cubicBezTo>
                  <a:cubicBezTo>
                    <a:pt x="7558523" y="523951"/>
                    <a:pt x="7564276" y="523316"/>
                    <a:pt x="7596439" y="546290"/>
                  </a:cubicBezTo>
                  <a:cubicBezTo>
                    <a:pt x="7610218" y="556132"/>
                    <a:pt x="7622377" y="568369"/>
                    <a:pt x="7637079" y="576770"/>
                  </a:cubicBezTo>
                  <a:cubicBezTo>
                    <a:pt x="7665725" y="593139"/>
                    <a:pt x="7745479" y="595738"/>
                    <a:pt x="7758999" y="597090"/>
                  </a:cubicBezTo>
                  <a:lnTo>
                    <a:pt x="7870759" y="607250"/>
                  </a:lnTo>
                  <a:cubicBezTo>
                    <a:pt x="7935538" y="620206"/>
                    <a:pt x="7934784" y="619680"/>
                    <a:pt x="8012999" y="637730"/>
                  </a:cubicBezTo>
                  <a:cubicBezTo>
                    <a:pt x="8036281" y="643103"/>
                    <a:pt x="8098893" y="658786"/>
                    <a:pt x="8114599" y="668210"/>
                  </a:cubicBezTo>
                  <a:cubicBezTo>
                    <a:pt x="8131532" y="678370"/>
                    <a:pt x="8148968" y="687736"/>
                    <a:pt x="8165399" y="698690"/>
                  </a:cubicBezTo>
                  <a:cubicBezTo>
                    <a:pt x="8179488" y="708083"/>
                    <a:pt x="8191680" y="720195"/>
                    <a:pt x="8206039" y="729170"/>
                  </a:cubicBezTo>
                  <a:cubicBezTo>
                    <a:pt x="8218882" y="737197"/>
                    <a:pt x="8233132" y="742717"/>
                    <a:pt x="8246679" y="749490"/>
                  </a:cubicBezTo>
                  <a:cubicBezTo>
                    <a:pt x="8263166" y="798952"/>
                    <a:pt x="8248876" y="766789"/>
                    <a:pt x="8287319" y="820610"/>
                  </a:cubicBezTo>
                  <a:cubicBezTo>
                    <a:pt x="8294416" y="830546"/>
                    <a:pt x="8299822" y="841709"/>
                    <a:pt x="8307639" y="851090"/>
                  </a:cubicBezTo>
                  <a:cubicBezTo>
                    <a:pt x="8316837" y="862128"/>
                    <a:pt x="8328921" y="870532"/>
                    <a:pt x="8338119" y="881570"/>
                  </a:cubicBezTo>
                  <a:cubicBezTo>
                    <a:pt x="8345936" y="890951"/>
                    <a:pt x="8349249" y="904009"/>
                    <a:pt x="8358439" y="912050"/>
                  </a:cubicBezTo>
                  <a:cubicBezTo>
                    <a:pt x="8376818" y="928132"/>
                    <a:pt x="8419399" y="952690"/>
                    <a:pt x="8419399" y="952690"/>
                  </a:cubicBezTo>
                  <a:cubicBezTo>
                    <a:pt x="8422786" y="962850"/>
                    <a:pt x="8426617" y="972872"/>
                    <a:pt x="8429559" y="983170"/>
                  </a:cubicBezTo>
                  <a:cubicBezTo>
                    <a:pt x="8455074" y="1072472"/>
                    <a:pt x="8425519" y="981209"/>
                    <a:pt x="8449879" y="1054290"/>
                  </a:cubicBezTo>
                  <a:cubicBezTo>
                    <a:pt x="8446492" y="1084770"/>
                    <a:pt x="8452688" y="1117940"/>
                    <a:pt x="8439719" y="1145730"/>
                  </a:cubicBezTo>
                  <a:cubicBezTo>
                    <a:pt x="8427567" y="1171771"/>
                    <a:pt x="8399079" y="1186370"/>
                    <a:pt x="8378759" y="1206690"/>
                  </a:cubicBezTo>
                  <a:cubicBezTo>
                    <a:pt x="8356289" y="1229160"/>
                    <a:pt x="8346089" y="1243345"/>
                    <a:pt x="8317799" y="1257490"/>
                  </a:cubicBezTo>
                  <a:cubicBezTo>
                    <a:pt x="8301559" y="1265610"/>
                    <a:pt x="8261870" y="1273470"/>
                    <a:pt x="8246679" y="1277810"/>
                  </a:cubicBezTo>
                  <a:cubicBezTo>
                    <a:pt x="8236381" y="1280752"/>
                    <a:pt x="8226359" y="1284583"/>
                    <a:pt x="8216199" y="1287970"/>
                  </a:cubicBezTo>
                  <a:cubicBezTo>
                    <a:pt x="8162012" y="1284583"/>
                    <a:pt x="8107662" y="1283212"/>
                    <a:pt x="8053639" y="1277810"/>
                  </a:cubicBezTo>
                  <a:cubicBezTo>
                    <a:pt x="8039745" y="1276421"/>
                    <a:pt x="8026630" y="1270679"/>
                    <a:pt x="8012999" y="1267650"/>
                  </a:cubicBezTo>
                  <a:cubicBezTo>
                    <a:pt x="7996142" y="1263904"/>
                    <a:pt x="7979056" y="1261236"/>
                    <a:pt x="7962199" y="1257490"/>
                  </a:cubicBezTo>
                  <a:cubicBezTo>
                    <a:pt x="7948568" y="1254461"/>
                    <a:pt x="7935400" y="1249175"/>
                    <a:pt x="7921559" y="1247330"/>
                  </a:cubicBezTo>
                  <a:cubicBezTo>
                    <a:pt x="7884480" y="1242386"/>
                    <a:pt x="7847052" y="1240557"/>
                    <a:pt x="7809799" y="1237170"/>
                  </a:cubicBezTo>
                  <a:lnTo>
                    <a:pt x="7332279" y="1247330"/>
                  </a:lnTo>
                  <a:cubicBezTo>
                    <a:pt x="7319264" y="1247821"/>
                    <a:pt x="7249469" y="1260604"/>
                    <a:pt x="7230679" y="1267650"/>
                  </a:cubicBezTo>
                  <a:cubicBezTo>
                    <a:pt x="7100931" y="1316305"/>
                    <a:pt x="7265676" y="1261127"/>
                    <a:pt x="7159559" y="1308290"/>
                  </a:cubicBezTo>
                  <a:cubicBezTo>
                    <a:pt x="7139986" y="1316989"/>
                    <a:pt x="7116421" y="1316729"/>
                    <a:pt x="7098599" y="1328610"/>
                  </a:cubicBezTo>
                  <a:cubicBezTo>
                    <a:pt x="7059208" y="1354871"/>
                    <a:pt x="7079703" y="1345069"/>
                    <a:pt x="7037639" y="1359090"/>
                  </a:cubicBezTo>
                  <a:cubicBezTo>
                    <a:pt x="7027479" y="1369250"/>
                    <a:pt x="7019114" y="1381600"/>
                    <a:pt x="7007159" y="1389570"/>
                  </a:cubicBezTo>
                  <a:cubicBezTo>
                    <a:pt x="6958978" y="1421691"/>
                    <a:pt x="6970152" y="1358352"/>
                    <a:pt x="6936039" y="1460690"/>
                  </a:cubicBezTo>
                  <a:lnTo>
                    <a:pt x="6905559" y="1552130"/>
                  </a:lnTo>
                  <a:lnTo>
                    <a:pt x="6895399" y="1582610"/>
                  </a:lnTo>
                  <a:cubicBezTo>
                    <a:pt x="6890301" y="1631040"/>
                    <a:pt x="6886070" y="1777886"/>
                    <a:pt x="6854759" y="1846770"/>
                  </a:cubicBezTo>
                  <a:cubicBezTo>
                    <a:pt x="6847752" y="1862186"/>
                    <a:pt x="6834439" y="1873863"/>
                    <a:pt x="6824279" y="1887410"/>
                  </a:cubicBezTo>
                  <a:cubicBezTo>
                    <a:pt x="6820892" y="1904343"/>
                    <a:pt x="6819081" y="1921670"/>
                    <a:pt x="6814119" y="1938210"/>
                  </a:cubicBezTo>
                  <a:cubicBezTo>
                    <a:pt x="6804390" y="1970641"/>
                    <a:pt x="6788489" y="1999630"/>
                    <a:pt x="6773479" y="2029650"/>
                  </a:cubicBezTo>
                  <a:cubicBezTo>
                    <a:pt x="6766495" y="2064568"/>
                    <a:pt x="6762725" y="2087611"/>
                    <a:pt x="6753159" y="2121090"/>
                  </a:cubicBezTo>
                  <a:cubicBezTo>
                    <a:pt x="6750217" y="2131388"/>
                    <a:pt x="6745941" y="2141272"/>
                    <a:pt x="6742999" y="2151570"/>
                  </a:cubicBezTo>
                  <a:cubicBezTo>
                    <a:pt x="6739163" y="2164996"/>
                    <a:pt x="6737255" y="2178963"/>
                    <a:pt x="6732839" y="2192210"/>
                  </a:cubicBezTo>
                  <a:cubicBezTo>
                    <a:pt x="6727072" y="2209512"/>
                    <a:pt x="6719292" y="2226077"/>
                    <a:pt x="6712519" y="2243010"/>
                  </a:cubicBezTo>
                  <a:cubicBezTo>
                    <a:pt x="6712012" y="2253159"/>
                    <a:pt x="6720418" y="2449601"/>
                    <a:pt x="6682039" y="2507170"/>
                  </a:cubicBezTo>
                  <a:cubicBezTo>
                    <a:pt x="6675266" y="2517330"/>
                    <a:pt x="6666678" y="2526492"/>
                    <a:pt x="6661719" y="2537650"/>
                  </a:cubicBezTo>
                  <a:cubicBezTo>
                    <a:pt x="6653020" y="2557223"/>
                    <a:pt x="6650978" y="2579452"/>
                    <a:pt x="6641399" y="2598610"/>
                  </a:cubicBezTo>
                  <a:cubicBezTo>
                    <a:pt x="6634626" y="2612157"/>
                    <a:pt x="6626704" y="2625188"/>
                    <a:pt x="6621079" y="2639250"/>
                  </a:cubicBezTo>
                  <a:cubicBezTo>
                    <a:pt x="6613124" y="2659137"/>
                    <a:pt x="6600759" y="2700210"/>
                    <a:pt x="6600759" y="2700210"/>
                  </a:cubicBezTo>
                  <a:cubicBezTo>
                    <a:pt x="6597372" y="2723917"/>
                    <a:pt x="6595295" y="2747848"/>
                    <a:pt x="6590599" y="2771330"/>
                  </a:cubicBezTo>
                  <a:cubicBezTo>
                    <a:pt x="6588499" y="2781832"/>
                    <a:pt x="6580439" y="2791100"/>
                    <a:pt x="6580439" y="2801810"/>
                  </a:cubicBezTo>
                  <a:cubicBezTo>
                    <a:pt x="6580439" y="2913621"/>
                    <a:pt x="6582439" y="3025577"/>
                    <a:pt x="6590599" y="3137090"/>
                  </a:cubicBezTo>
                  <a:cubicBezTo>
                    <a:pt x="6592637" y="3164943"/>
                    <a:pt x="6604146" y="3191277"/>
                    <a:pt x="6610919" y="3218370"/>
                  </a:cubicBezTo>
                  <a:cubicBezTo>
                    <a:pt x="6614306" y="3231917"/>
                    <a:pt x="6616663" y="3245763"/>
                    <a:pt x="6621079" y="3259010"/>
                  </a:cubicBezTo>
                  <a:cubicBezTo>
                    <a:pt x="6635655" y="3302737"/>
                    <a:pt x="6628642" y="3279100"/>
                    <a:pt x="6641399" y="3330130"/>
                  </a:cubicBezTo>
                  <a:cubicBezTo>
                    <a:pt x="6644786" y="3377543"/>
                    <a:pt x="6646005" y="3425161"/>
                    <a:pt x="6651559" y="3472370"/>
                  </a:cubicBezTo>
                  <a:cubicBezTo>
                    <a:pt x="6652810" y="3483006"/>
                    <a:pt x="6661719" y="3492140"/>
                    <a:pt x="6661719" y="3502850"/>
                  </a:cubicBezTo>
                  <a:cubicBezTo>
                    <a:pt x="6661719" y="3515980"/>
                    <a:pt x="6643904" y="3637713"/>
                    <a:pt x="6641399" y="3655250"/>
                  </a:cubicBezTo>
                  <a:cubicBezTo>
                    <a:pt x="6657087" y="3953331"/>
                    <a:pt x="6589605" y="3812233"/>
                    <a:pt x="6682039" y="3858450"/>
                  </a:cubicBezTo>
                  <a:cubicBezTo>
                    <a:pt x="6692961" y="3863911"/>
                    <a:pt x="6702359" y="3871997"/>
                    <a:pt x="6712519" y="3878770"/>
                  </a:cubicBezTo>
                  <a:cubicBezTo>
                    <a:pt x="6719292" y="3899090"/>
                    <a:pt x="6747985" y="3924584"/>
                    <a:pt x="6732839" y="3939730"/>
                  </a:cubicBezTo>
                  <a:cubicBezTo>
                    <a:pt x="6722679" y="3949890"/>
                    <a:pt x="6711557" y="3959172"/>
                    <a:pt x="6702359" y="3970210"/>
                  </a:cubicBezTo>
                  <a:cubicBezTo>
                    <a:pt x="6694542" y="3979591"/>
                    <a:pt x="6692199" y="3993917"/>
                    <a:pt x="6682039" y="4000690"/>
                  </a:cubicBezTo>
                  <a:cubicBezTo>
                    <a:pt x="6670421" y="4008436"/>
                    <a:pt x="6654946" y="4007463"/>
                    <a:pt x="6641399" y="4010850"/>
                  </a:cubicBezTo>
                  <a:lnTo>
                    <a:pt x="6245159" y="4000690"/>
                  </a:lnTo>
                  <a:cubicBezTo>
                    <a:pt x="6224579" y="3999775"/>
                    <a:pt x="6204799" y="3990530"/>
                    <a:pt x="6184199" y="3990530"/>
                  </a:cubicBezTo>
                  <a:cubicBezTo>
                    <a:pt x="5987601" y="3990530"/>
                    <a:pt x="5684485" y="4003017"/>
                    <a:pt x="5472999" y="4010850"/>
                  </a:cubicBezTo>
                  <a:lnTo>
                    <a:pt x="5188519" y="4000690"/>
                  </a:lnTo>
                  <a:cubicBezTo>
                    <a:pt x="5161257" y="3999175"/>
                    <a:pt x="5134526" y="3991505"/>
                    <a:pt x="5107239" y="3990530"/>
                  </a:cubicBezTo>
                  <a:cubicBezTo>
                    <a:pt x="4944747" y="3984727"/>
                    <a:pt x="4782119" y="3983757"/>
                    <a:pt x="4619559" y="3980370"/>
                  </a:cubicBezTo>
                  <a:lnTo>
                    <a:pt x="4589079" y="3960050"/>
                  </a:lnTo>
                  <a:close/>
                </a:path>
              </a:pathLst>
            </a:cu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Line Callout 2 35"/>
            <p:cNvSpPr/>
            <p:nvPr/>
          </p:nvSpPr>
          <p:spPr>
            <a:xfrm flipH="1">
              <a:off x="1712167" y="5572896"/>
              <a:ext cx="1574799" cy="597425"/>
            </a:xfrm>
            <a:prstGeom prst="borderCallout2">
              <a:avLst>
                <a:gd name="adj1" fmla="val 18750"/>
                <a:gd name="adj2" fmla="val -1881"/>
                <a:gd name="adj3" fmla="val 54177"/>
                <a:gd name="adj4" fmla="val -15920"/>
                <a:gd name="adj5" fmla="val 16060"/>
                <a:gd name="adj6" fmla="val -5040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rgbClr val="0000FF"/>
                  </a:solidFill>
                </a:rPr>
                <a:t>Ground sampling</a:t>
              </a:r>
            </a:p>
            <a:p>
              <a:pPr algn="ctr"/>
              <a:r>
                <a:rPr lang="en-US" sz="1200" b="1" dirty="0" smtClean="0">
                  <a:solidFill>
                    <a:srgbClr val="0000FF"/>
                  </a:solidFill>
                </a:rPr>
                <a:t>Air and ground Lidar</a:t>
              </a:r>
            </a:p>
            <a:p>
              <a:pPr algn="ctr"/>
              <a:r>
                <a:rPr lang="en-US" sz="1200" b="1" dirty="0" smtClean="0">
                  <a:solidFill>
                    <a:srgbClr val="0000FF"/>
                  </a:solidFill>
                </a:rPr>
                <a:t>UAS mapping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Line Callout 2 13"/>
            <p:cNvSpPr/>
            <p:nvPr/>
          </p:nvSpPr>
          <p:spPr>
            <a:xfrm flipH="1">
              <a:off x="7340601" y="5185706"/>
              <a:ext cx="1574799" cy="396675"/>
            </a:xfrm>
            <a:prstGeom prst="borderCallout2">
              <a:avLst>
                <a:gd name="adj1" fmla="val 20823"/>
                <a:gd name="adj2" fmla="val -268"/>
                <a:gd name="adj3" fmla="val 18750"/>
                <a:gd name="adj4" fmla="val -16667"/>
                <a:gd name="adj5" fmla="val -10076"/>
                <a:gd name="adj6" fmla="val -11810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rgbClr val="0000FF"/>
                  </a:solidFill>
                </a:rPr>
                <a:t>Airborne, ground and satellite platforms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7" name="Line Callout 2 16"/>
            <p:cNvSpPr/>
            <p:nvPr/>
          </p:nvSpPr>
          <p:spPr>
            <a:xfrm flipH="1">
              <a:off x="7340601" y="3783122"/>
              <a:ext cx="1574799" cy="306324"/>
            </a:xfrm>
            <a:prstGeom prst="borderCallout2">
              <a:avLst>
                <a:gd name="adj1" fmla="val 20823"/>
                <a:gd name="adj2" fmla="val -268"/>
                <a:gd name="adj3" fmla="val 72489"/>
                <a:gd name="adj4" fmla="val -13680"/>
                <a:gd name="adj5" fmla="val -24474"/>
                <a:gd name="adj6" fmla="val -12078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rgbClr val="0000FF"/>
                  </a:solidFill>
                </a:rPr>
                <a:t>UAS, lidar, towers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8" name="Line Callout 2 17"/>
            <p:cNvSpPr/>
            <p:nvPr/>
          </p:nvSpPr>
          <p:spPr>
            <a:xfrm flipH="1">
              <a:off x="1003303" y="4341876"/>
              <a:ext cx="1968497" cy="306324"/>
            </a:xfrm>
            <a:prstGeom prst="borderCallout2">
              <a:avLst>
                <a:gd name="adj1" fmla="val 20823"/>
                <a:gd name="adj2" fmla="val -268"/>
                <a:gd name="adj3" fmla="val 18750"/>
                <a:gd name="adj4" fmla="val -16667"/>
                <a:gd name="adj5" fmla="val -16797"/>
                <a:gd name="adj6" fmla="val -38362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rgbClr val="0000FF"/>
                  </a:solidFill>
                </a:rPr>
                <a:t>Airborne platform,  towers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7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 ES-1_Graphic_FASMEE-compress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t="3468" r="2907" b="3295"/>
          <a:stretch/>
        </p:blipFill>
        <p:spPr bwMode="auto">
          <a:xfrm>
            <a:off x="524922" y="1371600"/>
            <a:ext cx="8188036" cy="5257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82054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Integrated experiment with sharing of resources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03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Knowledge Transfer</a:t>
            </a:r>
            <a:br>
              <a:rPr lang="en-US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Open communication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03" y="2157607"/>
            <a:ext cx="78867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Training (Rx410/Rx310)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Workshops and field trips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Meetings, conferences and symposiums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R6 semi-annual meetings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Discussions with National and State regulators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Assist in updating State smoke management plans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90" y="1325563"/>
            <a:ext cx="3374265" cy="2258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1383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844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0722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+mn-lt"/>
              </a:rPr>
              <a:t>Questions?</a:t>
            </a:r>
            <a:endParaRPr lang="en-US" sz="60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1" name="Picture 10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8" name="Straight Connector 7"/>
              <p:cNvCxnSpPr>
                <a:stCxn id="10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7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642" y="1085032"/>
            <a:ext cx="79615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More Recent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Management, Regulator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and Research Cooperation </a:t>
            </a:r>
            <a:br>
              <a:rPr lang="en-US" b="1" dirty="0" smtClean="0">
                <a:solidFill>
                  <a:schemeClr val="bg1"/>
                </a:solidFill>
                <a:latin typeface="+mn-lt"/>
              </a:rPr>
            </a:b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877492"/>
            <a:ext cx="7886700" cy="405670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DNR Forest Resiliency Burning Pilot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Smoldering smoke and intrusions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Pile burning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Firefighter smoke exposure and health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" name="Picture 11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9" name="Straight Connector 8"/>
              <p:cNvCxnSpPr>
                <a:stCxn id="11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87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368" y="1542142"/>
            <a:ext cx="89250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Forest </a:t>
            </a:r>
            <a:r>
              <a:rPr lang="en-US" sz="4400" b="1" dirty="0">
                <a:solidFill>
                  <a:schemeClr val="bg1"/>
                </a:solidFill>
              </a:rPr>
              <a:t>Resiliency Burning </a:t>
            </a:r>
            <a:r>
              <a:rPr lang="en-US" sz="4400" b="1" dirty="0" smtClean="0">
                <a:solidFill>
                  <a:schemeClr val="bg1"/>
                </a:solidFill>
              </a:rPr>
              <a:t>Pilot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Pre- and post-burn fuel </a:t>
            </a:r>
            <a:r>
              <a:rPr lang="en-US" sz="3200" b="1" dirty="0" smtClean="0">
                <a:solidFill>
                  <a:schemeClr val="bg1"/>
                </a:solidFill>
              </a:rPr>
              <a:t>characterization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and tree mortality assessment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76200"/>
            <a:ext cx="9144000" cy="731520"/>
            <a:chOff x="0" y="215890"/>
            <a:chExt cx="9144000" cy="73152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15890"/>
              <a:ext cx="9144000" cy="731520"/>
              <a:chOff x="0" y="215890"/>
              <a:chExt cx="9144000" cy="73152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0" y="215890"/>
                <a:ext cx="8534400" cy="731520"/>
                <a:chOff x="0" y="215890"/>
                <a:chExt cx="8534400" cy="73152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3" name="Picture 12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0" name="Straight Connector 9"/>
              <p:cNvCxnSpPr>
                <a:stCxn id="12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56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" y="85789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chemeClr val="bg1"/>
                </a:solidFill>
                <a:latin typeface="+mn-lt"/>
              </a:rPr>
              <a:t>Goal: M</a:t>
            </a:r>
            <a:r>
              <a:rPr lang="en-US" sz="3100" dirty="0" smtClean="0">
                <a:solidFill>
                  <a:schemeClr val="bg1"/>
                </a:solidFill>
                <a:latin typeface="+mn-lt"/>
              </a:rPr>
              <a:t>onitor </a:t>
            </a:r>
            <a:r>
              <a:rPr lang="en-US" sz="3100" dirty="0">
                <a:solidFill>
                  <a:schemeClr val="bg1"/>
                </a:solidFill>
                <a:latin typeface="+mn-lt"/>
              </a:rPr>
              <a:t>and evaluate the benefits of forest resiliency burning and the impacts on ambient air </a:t>
            </a:r>
            <a:r>
              <a:rPr lang="en-US" sz="3100" dirty="0"/>
              <a:t>qua</a:t>
            </a:r>
            <a:r>
              <a:rPr lang="en-US" dirty="0"/>
              <a:t>lity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546" y="2864064"/>
            <a:ext cx="4739426" cy="376855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2900" dirty="0">
                <a:solidFill>
                  <a:schemeClr val="bg1"/>
                </a:solidFill>
              </a:rPr>
              <a:t>Characterize pre- and post-fire fuels and </a:t>
            </a:r>
            <a:r>
              <a:rPr lang="en-US" sz="2900" dirty="0" smtClean="0">
                <a:solidFill>
                  <a:schemeClr val="bg1"/>
                </a:solidFill>
              </a:rPr>
              <a:t>consumption</a:t>
            </a:r>
          </a:p>
          <a:p>
            <a:pPr lvl="0"/>
            <a:endParaRPr lang="en-US" sz="2900" dirty="0" smtClean="0">
              <a:solidFill>
                <a:schemeClr val="bg1"/>
              </a:solidFill>
            </a:endParaRPr>
          </a:p>
          <a:p>
            <a:pPr lvl="0"/>
            <a:r>
              <a:rPr lang="en-US" sz="2900" dirty="0" smtClean="0">
                <a:solidFill>
                  <a:schemeClr val="bg1"/>
                </a:solidFill>
              </a:rPr>
              <a:t>Document </a:t>
            </a:r>
            <a:r>
              <a:rPr lang="en-US" sz="2900" dirty="0">
                <a:solidFill>
                  <a:schemeClr val="bg1"/>
                </a:solidFill>
              </a:rPr>
              <a:t>environmental </a:t>
            </a:r>
            <a:r>
              <a:rPr lang="en-US" sz="2900" dirty="0" smtClean="0">
                <a:solidFill>
                  <a:schemeClr val="bg1"/>
                </a:solidFill>
              </a:rPr>
              <a:t>conditions</a:t>
            </a:r>
          </a:p>
          <a:p>
            <a:pPr marL="0" lvl="0" indent="0">
              <a:buNone/>
            </a:pPr>
            <a:r>
              <a:rPr lang="en-US" sz="2900" dirty="0" smtClean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en-US" sz="2900" dirty="0" smtClean="0">
                <a:solidFill>
                  <a:schemeClr val="bg1"/>
                </a:solidFill>
              </a:rPr>
              <a:t>Provide </a:t>
            </a:r>
            <a:r>
              <a:rPr lang="en-US" sz="2900" dirty="0">
                <a:solidFill>
                  <a:schemeClr val="bg1"/>
                </a:solidFill>
              </a:rPr>
              <a:t>an initial assessment of the </a:t>
            </a:r>
            <a:r>
              <a:rPr lang="en-US" sz="2900" dirty="0" smtClean="0">
                <a:solidFill>
                  <a:schemeClr val="bg1"/>
                </a:solidFill>
              </a:rPr>
              <a:t>predictive </a:t>
            </a:r>
            <a:r>
              <a:rPr lang="en-US" sz="2900" dirty="0">
                <a:solidFill>
                  <a:schemeClr val="bg1"/>
                </a:solidFill>
              </a:rPr>
              <a:t>capability of Consume v. 2.1 and Consume v. </a:t>
            </a:r>
            <a:r>
              <a:rPr lang="en-US" sz="2900" dirty="0" smtClean="0">
                <a:solidFill>
                  <a:schemeClr val="bg1"/>
                </a:solidFill>
              </a:rPr>
              <a:t>4.2</a:t>
            </a:r>
          </a:p>
          <a:p>
            <a:pPr marL="0" lvl="0" indent="0">
              <a:buNone/>
            </a:pPr>
            <a:r>
              <a:rPr lang="en-US" sz="2900" dirty="0" smtClean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en-US" sz="2900" dirty="0" smtClean="0">
                <a:solidFill>
                  <a:schemeClr val="bg1"/>
                </a:solidFill>
              </a:rPr>
              <a:t>Assess </a:t>
            </a:r>
            <a:r>
              <a:rPr lang="en-US" sz="2900" dirty="0">
                <a:solidFill>
                  <a:schemeClr val="bg1"/>
                </a:solidFill>
              </a:rPr>
              <a:t>pre- and post-fire tree </a:t>
            </a:r>
            <a:r>
              <a:rPr lang="en-US" sz="2900" dirty="0" smtClean="0">
                <a:solidFill>
                  <a:schemeClr val="bg1"/>
                </a:solidFill>
              </a:rPr>
              <a:t>damage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74" y="2378420"/>
            <a:ext cx="3886200" cy="2876159"/>
          </a:xfr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4" name="Group 3"/>
          <p:cNvGrpSpPr/>
          <p:nvPr/>
        </p:nvGrpSpPr>
        <p:grpSpPr>
          <a:xfrm>
            <a:off x="-15240" y="88315"/>
            <a:ext cx="9144000" cy="902285"/>
            <a:chOff x="0" y="215890"/>
            <a:chExt cx="9144000" cy="90228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15890"/>
              <a:ext cx="9144000" cy="902285"/>
              <a:chOff x="0" y="215890"/>
              <a:chExt cx="9144000" cy="90228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215890"/>
                <a:ext cx="8534400" cy="902285"/>
                <a:chOff x="0" y="215890"/>
                <a:chExt cx="8534400" cy="902285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457200" y="533400"/>
                  <a:ext cx="67606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" name="Picture 11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8" name="Straight Connector 7"/>
              <p:cNvCxnSpPr>
                <a:stCxn id="11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273380" y="2125300"/>
            <a:ext cx="1610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Objectives: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08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363" y="3164325"/>
            <a:ext cx="2777758" cy="33356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5" name="Group 4"/>
          <p:cNvGrpSpPr/>
          <p:nvPr/>
        </p:nvGrpSpPr>
        <p:grpSpPr>
          <a:xfrm>
            <a:off x="-15240" y="88315"/>
            <a:ext cx="9144000" cy="902285"/>
            <a:chOff x="0" y="215890"/>
            <a:chExt cx="9144000" cy="902285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215890"/>
              <a:ext cx="9144000" cy="902285"/>
              <a:chOff x="0" y="215890"/>
              <a:chExt cx="9144000" cy="90228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0" y="215890"/>
                <a:ext cx="8534400" cy="902285"/>
                <a:chOff x="0" y="215890"/>
                <a:chExt cx="8534400" cy="902285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581650"/>
                  <a:ext cx="678180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>
                  <a:off x="457200" y="533400"/>
                  <a:ext cx="676063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7772400" y="215890"/>
                  <a:ext cx="762000" cy="7315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3" name="Picture 12" descr="USFS Logo Wireframe Gree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biLevel thresh="25000"/>
                </a:blip>
                <a:srcRect/>
                <a:stretch>
                  <a:fillRect/>
                </a:stretch>
              </p:blipFill>
              <p:spPr bwMode="auto">
                <a:xfrm>
                  <a:off x="7827434" y="215890"/>
                  <a:ext cx="643467" cy="731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9" name="Straight Connector 8"/>
              <p:cNvCxnSpPr>
                <a:stCxn id="12" idx="3"/>
              </p:cNvCxnSpPr>
              <p:nvPr/>
            </p:nvCxnSpPr>
            <p:spPr>
              <a:xfrm>
                <a:off x="8534400" y="581650"/>
                <a:ext cx="6096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034" y="304337"/>
              <a:ext cx="810768" cy="554625"/>
            </a:xfrm>
            <a:prstGeom prst="rect">
              <a:avLst/>
            </a:prstGeom>
          </p:spPr>
        </p:pic>
      </p:grpSp>
      <p:pic>
        <p:nvPicPr>
          <p:cNvPr id="163" name="Picture 1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31" y="1219663"/>
            <a:ext cx="3260094" cy="17155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47" y="1038850"/>
            <a:ext cx="5357611" cy="55948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5770" y="392520"/>
            <a:ext cx="1792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Process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749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127"/>
          <a:stretch/>
        </p:blipFill>
        <p:spPr>
          <a:xfrm>
            <a:off x="0" y="882936"/>
            <a:ext cx="8834907" cy="4899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4988" y="5228823"/>
            <a:ext cx="2592576" cy="567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3137610" y="137186"/>
            <a:ext cx="298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Locations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04141" y="5826115"/>
            <a:ext cx="5553328" cy="819906"/>
            <a:chOff x="1804141" y="5826115"/>
            <a:chExt cx="5553328" cy="819906"/>
          </a:xfrm>
        </p:grpSpPr>
        <p:grpSp>
          <p:nvGrpSpPr>
            <p:cNvPr id="17" name="Group 16"/>
            <p:cNvGrpSpPr/>
            <p:nvPr/>
          </p:nvGrpSpPr>
          <p:grpSpPr>
            <a:xfrm>
              <a:off x="4770478" y="5826115"/>
              <a:ext cx="2586991" cy="752068"/>
              <a:chOff x="4678661" y="5642747"/>
              <a:chExt cx="2586991" cy="7520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731729" y="5642747"/>
                <a:ext cx="533923" cy="26304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731730" y="6093321"/>
                <a:ext cx="533922" cy="261481"/>
              </a:xfrm>
              <a:prstGeom prst="rect">
                <a:avLst/>
              </a:prstGeom>
              <a:gradFill flip="none" rotWithShape="1">
                <a:gsLst>
                  <a:gs pos="0">
                    <a:srgbClr val="7030A0"/>
                  </a:gs>
                  <a:gs pos="100000">
                    <a:srgbClr val="7030A0"/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678661" y="5656151"/>
                <a:ext cx="23616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National Forest</a:t>
                </a:r>
              </a:p>
              <a:p>
                <a:endParaRPr lang="en-US" sz="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 Wildlife Area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804141" y="5907357"/>
              <a:ext cx="22453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Pre-fire data</a:t>
              </a:r>
            </a:p>
            <a:p>
              <a:endParaRPr lang="en-US" sz="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Pre- and post-fire data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54885" y="6353604"/>
              <a:ext cx="131864" cy="1490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4054885" y="5981451"/>
            <a:ext cx="131864" cy="1490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060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7978</TotalTime>
  <Words>1339</Words>
  <Application>Microsoft Office PowerPoint</Application>
  <PresentationFormat>On-screen Show (4:3)</PresentationFormat>
  <Paragraphs>370</Paragraphs>
  <Slides>48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Times</vt:lpstr>
      <vt:lpstr>Times New Roman</vt:lpstr>
      <vt:lpstr>Wingdings</vt:lpstr>
      <vt:lpstr>Office Theme</vt:lpstr>
      <vt:lpstr>Management, Regulators and Research Working Together to Increase Burning Opportunities</vt:lpstr>
      <vt:lpstr>Outline</vt:lpstr>
      <vt:lpstr>PowerPoint Presentation</vt:lpstr>
      <vt:lpstr>Early Management, Regulator  and Research Cooperation</vt:lpstr>
      <vt:lpstr>More Recent Management, Regulator and Research Cooperation  </vt:lpstr>
      <vt:lpstr>PowerPoint Presentation</vt:lpstr>
      <vt:lpstr>Goal: Monitor and evaluate the benefits of forest resiliency burning and the impacts on ambient air quality</vt:lpstr>
      <vt:lpstr>PowerPoint Presentation</vt:lpstr>
      <vt:lpstr>PowerPoint Presentation</vt:lpstr>
      <vt:lpstr>PowerPoint Presentation</vt:lpstr>
      <vt:lpstr>Results– Pre-Fire Fuels</vt:lpstr>
      <vt:lpstr>PowerPoint Presentation</vt:lpstr>
      <vt:lpstr>PowerPoint Presentation</vt:lpstr>
      <vt:lpstr>Fuelbed Organization</vt:lpstr>
      <vt:lpstr>PowerPoint Presentation</vt:lpstr>
      <vt:lpstr>PowerPoint Presentation</vt:lpstr>
      <vt:lpstr>PowerPoint Presentation</vt:lpstr>
      <vt:lpstr>What have we learn?  </vt:lpstr>
      <vt:lpstr>What’s next?</vt:lpstr>
      <vt:lpstr>Smoke Management and RxFire </vt:lpstr>
      <vt:lpstr>PowerPoint Presentation</vt:lpstr>
      <vt:lpstr>Oregon Smoke Management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</vt:lpstr>
      <vt:lpstr>PowerPoint Presentation</vt:lpstr>
      <vt:lpstr>PowerPoint Presentation</vt:lpstr>
      <vt:lpstr>PowerPoint Presentation</vt:lpstr>
      <vt:lpstr>PowerPoint Presentation</vt:lpstr>
      <vt:lpstr>Firefighter Exposure and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Knowledge Transfer Open communication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Resiliency Burning Pilot Project Fuels Data</dc:title>
  <dc:creator>James B. Cronan</dc:creator>
  <cp:lastModifiedBy>Ottmar, Roger D -FS</cp:lastModifiedBy>
  <cp:revision>117</cp:revision>
  <dcterms:created xsi:type="dcterms:W3CDTF">2017-01-13T23:38:59Z</dcterms:created>
  <dcterms:modified xsi:type="dcterms:W3CDTF">2017-03-01T13:42:11Z</dcterms:modified>
</cp:coreProperties>
</file>