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59" r:id="rId4"/>
    <p:sldId id="258" r:id="rId5"/>
    <p:sldId id="263" r:id="rId6"/>
    <p:sldId id="275" r:id="rId7"/>
    <p:sldId id="271" r:id="rId8"/>
    <p:sldId id="272" r:id="rId9"/>
    <p:sldId id="273" r:id="rId10"/>
    <p:sldId id="274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723163998173"/>
          <c:y val="7.4234668735649101E-2"/>
          <c:w val="0.78042622088759095"/>
          <c:h val="0.76678192855719896"/>
        </c:manualLayout>
      </c:layout>
      <c:scatterChart>
        <c:scatterStyle val="smoothMarker"/>
        <c:varyColors val="0"/>
        <c:ser>
          <c:idx val="0"/>
          <c:order val="0"/>
          <c:tx>
            <c:v>Unit Capacity =10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Sheet1!$F$5:$F$25</c:f>
              <c:numCache>
                <c:formatCode>General</c:formatCode>
                <c:ptCount val="21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</c:numCache>
            </c:numRef>
          </c:xVal>
          <c:yVal>
            <c:numRef>
              <c:f>Sheet1!$C$5:$C$25</c:f>
              <c:numCache>
                <c:formatCode>0.00</c:formatCode>
                <c:ptCount val="21"/>
                <c:pt idx="0">
                  <c:v>0.01</c:v>
                </c:pt>
                <c:pt idx="1">
                  <c:v>1.58489319246111E-2</c:v>
                </c:pt>
                <c:pt idx="2">
                  <c:v>2.5118864315095801E-2</c:v>
                </c:pt>
                <c:pt idx="3">
                  <c:v>3.9810717055349699E-2</c:v>
                </c:pt>
                <c:pt idx="4">
                  <c:v>6.3095734448019303E-2</c:v>
                </c:pt>
                <c:pt idx="5">
                  <c:v>0.1</c:v>
                </c:pt>
                <c:pt idx="6">
                  <c:v>0.15848931924611101</c:v>
                </c:pt>
                <c:pt idx="7">
                  <c:v>0.25118864315095801</c:v>
                </c:pt>
                <c:pt idx="8">
                  <c:v>0.39810717055349698</c:v>
                </c:pt>
                <c:pt idx="9">
                  <c:v>0.63095734448019303</c:v>
                </c:pt>
                <c:pt idx="10">
                  <c:v>1</c:v>
                </c:pt>
                <c:pt idx="11">
                  <c:v>1.584893192461114</c:v>
                </c:pt>
                <c:pt idx="12">
                  <c:v>2.5118864315095779</c:v>
                </c:pt>
                <c:pt idx="13">
                  <c:v>3.9810717055349718</c:v>
                </c:pt>
                <c:pt idx="14">
                  <c:v>6.309573444801936</c:v>
                </c:pt>
                <c:pt idx="15">
                  <c:v>10</c:v>
                </c:pt>
                <c:pt idx="16">
                  <c:v>15.84893192461114</c:v>
                </c:pt>
                <c:pt idx="17">
                  <c:v>25.118864315095799</c:v>
                </c:pt>
                <c:pt idx="18">
                  <c:v>39.810717055349727</c:v>
                </c:pt>
                <c:pt idx="19">
                  <c:v>63.095734448019357</c:v>
                </c:pt>
                <c:pt idx="2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6BC-4942-A5FF-FF1B819AA18C}"/>
            </c:ext>
          </c:extLst>
        </c:ser>
        <c:ser>
          <c:idx val="1"/>
          <c:order val="1"/>
          <c:tx>
            <c:v>Unit Capacity=5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Sheet1!$F$26:$F$46</c:f>
              <c:numCache>
                <c:formatCode>General</c:formatCode>
                <c:ptCount val="21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</c:numCache>
            </c:numRef>
          </c:xVal>
          <c:yVal>
            <c:numRef>
              <c:f>Sheet1!$C$26:$C$46</c:f>
              <c:numCache>
                <c:formatCode>0.00</c:formatCode>
                <c:ptCount val="21"/>
                <c:pt idx="0">
                  <c:v>0.02</c:v>
                </c:pt>
                <c:pt idx="1">
                  <c:v>2.95751527325663E-2</c:v>
                </c:pt>
                <c:pt idx="2">
                  <c:v>4.3734482957731101E-2</c:v>
                </c:pt>
                <c:pt idx="3">
                  <c:v>6.4672700657735699E-2</c:v>
                </c:pt>
                <c:pt idx="4">
                  <c:v>9.5635249979003703E-2</c:v>
                </c:pt>
                <c:pt idx="5">
                  <c:v>0.141421356237309</c:v>
                </c:pt>
                <c:pt idx="6">
                  <c:v>0.20912791051825499</c:v>
                </c:pt>
                <c:pt idx="7">
                  <c:v>0.309249494710992</c:v>
                </c:pt>
                <c:pt idx="8">
                  <c:v>0.45730505192732601</c:v>
                </c:pt>
                <c:pt idx="9">
                  <c:v>0.67624333780624102</c:v>
                </c:pt>
                <c:pt idx="10">
                  <c:v>1</c:v>
                </c:pt>
                <c:pt idx="11">
                  <c:v>1.4787576366283139</c:v>
                </c:pt>
                <c:pt idx="12">
                  <c:v>2.1867241478865571</c:v>
                </c:pt>
                <c:pt idx="13">
                  <c:v>3.2336350328867871</c:v>
                </c:pt>
                <c:pt idx="14">
                  <c:v>4.7817624989501901</c:v>
                </c:pt>
                <c:pt idx="15">
                  <c:v>7.0710678118654746</c:v>
                </c:pt>
                <c:pt idx="16">
                  <c:v>10.456395525912731</c:v>
                </c:pt>
                <c:pt idx="17">
                  <c:v>15.462474735549581</c:v>
                </c:pt>
                <c:pt idx="18">
                  <c:v>22.86525259636629</c:v>
                </c:pt>
                <c:pt idx="19">
                  <c:v>33.812166890312042</c:v>
                </c:pt>
                <c:pt idx="20">
                  <c:v>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6BC-4942-A5FF-FF1B819AA18C}"/>
            </c:ext>
          </c:extLst>
        </c:ser>
        <c:ser>
          <c:idx val="2"/>
          <c:order val="2"/>
          <c:tx>
            <c:v>Research Capacity=7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Sheet1!$F$48:$F$68</c:f>
              <c:numCache>
                <c:formatCode>General</c:formatCode>
                <c:ptCount val="21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</c:numCache>
            </c:numRef>
          </c:xVal>
          <c:yVal>
            <c:numRef>
              <c:f>Sheet1!$C$48:$C$68</c:f>
              <c:numCache>
                <c:formatCode>0.00</c:formatCode>
                <c:ptCount val="21"/>
                <c:pt idx="0">
                  <c:v>1.4285714285714299E-2</c:v>
                </c:pt>
                <c:pt idx="1">
                  <c:v>2.1848003866360301E-2</c:v>
                </c:pt>
                <c:pt idx="2">
                  <c:v>3.3413469106114597E-2</c:v>
                </c:pt>
                <c:pt idx="3">
                  <c:v>5.1101232155323098E-2</c:v>
                </c:pt>
                <c:pt idx="4">
                  <c:v>7.8152194239369102E-2</c:v>
                </c:pt>
                <c:pt idx="5">
                  <c:v>0.119522860933439</c:v>
                </c:pt>
                <c:pt idx="6">
                  <c:v>0.18279351494545601</c:v>
                </c:pt>
                <c:pt idx="7">
                  <c:v>0.27955713948917299</c:v>
                </c:pt>
                <c:pt idx="8">
                  <c:v>0.42754358250996599</c:v>
                </c:pt>
                <c:pt idx="9">
                  <c:v>0.65386816906006795</c:v>
                </c:pt>
                <c:pt idx="10">
                  <c:v>1</c:v>
                </c:pt>
                <c:pt idx="11">
                  <c:v>1.5293602706452201</c:v>
                </c:pt>
                <c:pt idx="12">
                  <c:v>2.3389428374280179</c:v>
                </c:pt>
                <c:pt idx="13">
                  <c:v>3.577086250872616</c:v>
                </c:pt>
                <c:pt idx="14">
                  <c:v>5.4706535967558398</c:v>
                </c:pt>
                <c:pt idx="15">
                  <c:v>8.3666002653407592</c:v>
                </c:pt>
                <c:pt idx="16">
                  <c:v>12.79554604618191</c:v>
                </c:pt>
                <c:pt idx="17">
                  <c:v>19.56899976424214</c:v>
                </c:pt>
                <c:pt idx="18">
                  <c:v>29.928050775697599</c:v>
                </c:pt>
                <c:pt idx="19">
                  <c:v>45.770771834204773</c:v>
                </c:pt>
                <c:pt idx="20">
                  <c:v>70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6BC-4942-A5FF-FF1B819AA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0765872"/>
        <c:axId val="1840976384"/>
      </c:scatterChart>
      <c:valAx>
        <c:axId val="1840765872"/>
        <c:scaling>
          <c:orientation val="minMax"/>
          <c:max val="1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976384"/>
        <c:crossesAt val="0"/>
        <c:crossBetween val="midCat"/>
      </c:valAx>
      <c:valAx>
        <c:axId val="18409763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765872"/>
        <c:crossesAt val="-1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946F72-D06E-93A0-1131-25CAF65E23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9C27C-C5AD-600D-0BEC-29CDA0F09F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354E0C-04A6-492C-968D-F86BBBB0A7B0}" type="datetimeFigureOut">
              <a:rPr lang="en-US"/>
              <a:pPr>
                <a:defRPr/>
              </a:pPr>
              <a:t>8/4/2025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350100B-F231-1D46-E9D7-95C235B236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9B03FF-748E-741F-4DF6-100848DDB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5FE8A-8493-EA15-2989-800D23E1F5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39E54-6C39-FBC0-0E0B-3A5FE3656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89584E6-F358-4085-87E1-338A5E0045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05A42371-4EE8-95CE-22CF-3AEE24A04D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9E143565-3342-B472-F82A-8894DF1738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Bob’s story of teaching math as it relates to my move from academic research to agency research to management</a:t>
            </a: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86292EF9-794F-1EA3-99B0-9B48D7E59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B362650-2B2E-4833-A977-11B0174AA520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C590-B495-BAB6-72C0-B2B33A5B5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711C-6D19-4937-88CC-CC8C6BE4F7B2}" type="datetimeFigureOut">
              <a:rPr lang="en-US"/>
              <a:pPr>
                <a:defRPr/>
              </a:pPr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93EE3-2A66-BBE0-2842-48CA5213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0E404-CC08-DC84-423F-0AA41517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29809-9C63-4578-BABF-D14DAE6BA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93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9C04C-8BBC-884D-85CD-885308B0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42C0-7449-429C-A5E3-63762E5EFA96}" type="datetimeFigureOut">
              <a:rPr lang="en-US"/>
              <a:pPr>
                <a:defRPr/>
              </a:pPr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7476D-1250-926A-3855-DBB86D4B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11BF1-6DF1-6D8B-397F-63411C31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338A2-BC3E-4122-A1C0-0A11ECECA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93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C4F49-1286-306D-8214-9DD157C5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73BD-CF75-42E3-A84B-F7725CC843DF}" type="datetimeFigureOut">
              <a:rPr lang="en-US"/>
              <a:pPr>
                <a:defRPr/>
              </a:pPr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46C2C-C947-05BA-8765-FE063B5D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704E2-4F1A-43C6-DA9C-947DF5F6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414FE-C66C-4563-85D8-BCFB30F28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78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518AA-D49C-00F2-0CA9-260FA20E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4798-B726-4CDC-941D-F44CEFA9FEA2}" type="datetimeFigureOut">
              <a:rPr lang="en-US"/>
              <a:pPr>
                <a:defRPr/>
              </a:pPr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E6F5E-8C9A-5BBD-7C07-1A95C1FE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9E80-0717-B2C0-BA51-A955FBFA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D2861-8236-4A5B-99FD-C8197E339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92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57132-D02D-47E5-876E-AA0F5EFB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2B2B8-5A04-4EA7-B33F-8AC0AE65616D}" type="datetimeFigureOut">
              <a:rPr lang="en-US"/>
              <a:pPr>
                <a:defRPr/>
              </a:pPr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B246D-895A-2531-A1D5-A2867BA0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EFBB6-A23E-8921-DC8F-2996CDE1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A97C7-C0D0-4EAA-A669-222743B55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18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88CB5E-E510-E25A-3900-78BFCD05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C1449-9A75-4974-BC84-D23DE58AF55B}" type="datetimeFigureOut">
              <a:rPr lang="en-US"/>
              <a:pPr>
                <a:defRPr/>
              </a:pPr>
              <a:t>8/4/2025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3D172D-E28E-1C48-A963-4141797E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3824D6-22BD-5633-5FB9-9F2FCB33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9187-5A5A-4844-BB98-438A468B6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98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258D13-F0B8-C415-B913-CEC9828C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84E0-AEBB-4588-BBC8-02B17D53008C}" type="datetimeFigureOut">
              <a:rPr lang="en-US"/>
              <a:pPr>
                <a:defRPr/>
              </a:pPr>
              <a:t>8/4/2025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0CF980-3EC4-7C1E-860F-159AD06D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93572F-57AE-7077-8928-3680278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8B6AD-26E2-4A16-893B-74D34DAF8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09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FD2D5A-D1D9-C919-94BA-51E967AB7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4066-A726-417C-8E89-A25DFC16161A}" type="datetimeFigureOut">
              <a:rPr lang="en-US"/>
              <a:pPr>
                <a:defRPr/>
              </a:pPr>
              <a:t>8/4/2025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8A1F00-953D-AB83-6F07-D1D6C09B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A67967-F3B6-CB29-616C-74B65DA7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08373-BC6A-4891-9A50-2D93488075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08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58150A-76CE-A113-C65A-F2DD4F96A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AB75-86DC-49F8-8839-27B0CE9A07A4}" type="datetimeFigureOut">
              <a:rPr lang="en-US"/>
              <a:pPr>
                <a:defRPr/>
              </a:pPr>
              <a:t>8/4/2025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D1FE4C-3DCA-D765-19E0-0944FFC0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E30028-07F5-7646-FC5B-A3E1922C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DB905-B751-4A49-A68B-1E5D8BF28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00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86408C-FCFF-07AE-3EC1-3F85CB6D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139A-F020-486C-839A-B154FDFDF163}" type="datetimeFigureOut">
              <a:rPr lang="en-US"/>
              <a:pPr>
                <a:defRPr/>
              </a:pPr>
              <a:t>8/4/2025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84A9E1-DAA2-B6F7-5AEB-4FFEE18E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94B56C-B015-BE6F-7830-D4CED86C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85C48-99E2-4597-BA33-99FC6AE2D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15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D8B8C1-F9D4-73FB-FD44-79771689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85436-49BE-429F-8C14-00F8E4F50ED9}" type="datetimeFigureOut">
              <a:rPr lang="en-US"/>
              <a:pPr>
                <a:defRPr/>
              </a:pPr>
              <a:t>8/4/2025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B2E83C-E0CD-C062-2318-D84BB8CA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E5E658-600C-6141-68C2-A803E42B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C57AF-4802-4864-9565-770FFF725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40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3334D1-7383-F28D-6F90-7FDE8AB636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0AA57B0-B77E-8C01-47B7-4752383343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FAAFC-7668-81DC-36C5-A34EE48A4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380DBF-5912-43A4-B0D9-A2EC64DA8C94}" type="datetimeFigureOut">
              <a:rPr lang="en-US"/>
              <a:pPr>
                <a:defRPr/>
              </a:pPr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E6387-D531-B095-70BF-CEE2588D3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E78F-999D-20A3-FB1B-EB6D0CADB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10BACDC-4F30-4195-8425-47833E6D77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70CD-F701-D9EB-7A57-0BF6CC82C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400050"/>
            <a:ext cx="9486900" cy="1993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/>
              <a:t>Why we need to integrate social science into natural resource planning:  My experience as a guy who crossed over from research to management</a:t>
            </a:r>
            <a:br>
              <a:rPr lang="is-IS" sz="2800" i="1" dirty="0"/>
            </a:br>
            <a:br>
              <a:rPr lang="is-IS" sz="2800" dirty="0"/>
            </a:br>
            <a:endParaRPr lang="en-US" sz="3600" i="1" dirty="0"/>
          </a:p>
        </p:txBody>
      </p:sp>
      <p:sp>
        <p:nvSpPr>
          <p:cNvPr id="3074" name="Subtitle 2">
            <a:extLst>
              <a:ext uri="{FF2B5EF4-FFF2-40B4-BE49-F238E27FC236}">
                <a16:creationId xmlns:a16="http://schemas.microsoft.com/office/drawing/2014/main" id="{A901B994-B1A8-A0D2-84C2-639E7F51B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5438"/>
            <a:ext cx="9144000" cy="1655762"/>
          </a:xfrm>
        </p:spPr>
        <p:txBody>
          <a:bodyPr/>
          <a:lstStyle/>
          <a:p>
            <a:r>
              <a:rPr lang="en-US" altLang="en-US"/>
              <a:t>John Laurence</a:t>
            </a:r>
          </a:p>
          <a:p>
            <a:r>
              <a:rPr lang="en-US" altLang="en-US" sz="1400"/>
              <a:t>Who at one time worked for, but doesn’t any longer</a:t>
            </a:r>
          </a:p>
          <a:p>
            <a:r>
              <a:rPr lang="en-US" altLang="en-US"/>
              <a:t>US Forest Service</a:t>
            </a:r>
          </a:p>
          <a:p>
            <a:r>
              <a:rPr lang="en-US" altLang="en-US"/>
              <a:t>Region 6 and PNW Research Station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191ACFE9-BC97-DADC-9B26-866E11D25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992688"/>
            <a:ext cx="1493838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DEEB9B71-8B18-EC63-59E5-71597E4FE5A5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>
                <a:latin typeface="Calibri Light" panose="020F0302020204030204" pitchFamily="34" charset="0"/>
              </a:rPr>
              <a:t>How I see the importance of Social Science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8CEF17-75CA-5987-ACD1-668D9ADF6EE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7450" y="1438655"/>
            <a:ext cx="10380919" cy="573427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13315" name="Group 16">
            <a:extLst>
              <a:ext uri="{FF2B5EF4-FFF2-40B4-BE49-F238E27FC236}">
                <a16:creationId xmlns:a16="http://schemas.microsoft.com/office/drawing/2014/main" id="{152CE39D-EA61-D129-C625-D9A27701D9C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552700"/>
            <a:ext cx="10925175" cy="4305300"/>
            <a:chOff x="838200" y="2553423"/>
            <a:chExt cx="10925709" cy="4304577"/>
          </a:xfrm>
        </p:grpSpPr>
        <p:grpSp>
          <p:nvGrpSpPr>
            <p:cNvPr id="13316" name="Group 11">
              <a:extLst>
                <a:ext uri="{FF2B5EF4-FFF2-40B4-BE49-F238E27FC236}">
                  <a16:creationId xmlns:a16="http://schemas.microsoft.com/office/drawing/2014/main" id="{100C72F0-F544-D86B-79DA-B438F224AC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2553423"/>
              <a:ext cx="9755671" cy="4304577"/>
              <a:chOff x="888950" y="1667545"/>
              <a:chExt cx="9755671" cy="430457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237C0D-03AF-D73C-E31B-686F352FA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50" y="1790656"/>
                <a:ext cx="373544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A8CBD6-3CF2-FCCA-2EAE-BB6D000CC064}"/>
                  </a:ext>
                </a:extLst>
              </p:cNvPr>
              <p:cNvSpPr txBox="1"/>
              <p:nvPr/>
            </p:nvSpPr>
            <p:spPr>
              <a:xfrm>
                <a:off x="958696" y="2555802"/>
                <a:ext cx="3595955" cy="34163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solidFill>
                      <a:schemeClr val="tx1">
                        <a:alpha val="21000"/>
                      </a:schemeClr>
                    </a:solidFill>
                    <a:latin typeface="+mn-lt"/>
                  </a:rPr>
                  <a:t>The likelihood of a successful project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solidFill>
                      <a:schemeClr val="tx1">
                        <a:alpha val="21000"/>
                      </a:schemeClr>
                    </a:solidFill>
                    <a:latin typeface="+mn-lt"/>
                  </a:rPr>
                  <a:t>0-100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dirty="0">
                  <a:solidFill>
                    <a:schemeClr val="tx1">
                      <a:alpha val="21000"/>
                    </a:schemeClr>
                  </a:solidFill>
                  <a:latin typeface="+mn-lt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solidFill>
                      <a:schemeClr val="tx1">
                        <a:alpha val="21000"/>
                      </a:schemeClr>
                    </a:solidFill>
                    <a:latin typeface="+mn-lt"/>
                  </a:rPr>
                  <a:t>Given: 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solidFill>
                      <a:schemeClr val="tx1">
                        <a:alpha val="21000"/>
                      </a:schemeClr>
                    </a:solidFill>
                    <a:latin typeface="+mn-lt"/>
                  </a:rPr>
                  <a:t>The project is a priority on the unit and within regional or national direction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dirty="0">
                  <a:solidFill>
                    <a:schemeClr val="tx1">
                      <a:alpha val="21000"/>
                    </a:schemeClr>
                  </a:solidFill>
                  <a:latin typeface="+mn-lt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solidFill>
                      <a:schemeClr val="tx1">
                        <a:alpha val="21000"/>
                      </a:schemeClr>
                    </a:solidFill>
                    <a:latin typeface="+mn-lt"/>
                  </a:rPr>
                  <a:t>Budget is sufficient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1" dirty="0">
                  <a:solidFill>
                    <a:schemeClr val="tx1">
                      <a:alpha val="21000"/>
                    </a:schemeClr>
                  </a:solidFill>
                  <a:latin typeface="+mn-lt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solidFill>
                      <a:schemeClr val="tx1">
                        <a:alpha val="21000"/>
                      </a:schemeClr>
                    </a:solidFill>
                    <a:latin typeface="+mn-lt"/>
                  </a:rPr>
                  <a:t>We don’t define success as winning in court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1FD3BD-909F-6F2B-1515-48DABAF201E3}"/>
                  </a:ext>
                </a:extLst>
              </p:cNvPr>
              <p:cNvSpPr txBox="1"/>
              <p:nvPr/>
            </p:nvSpPr>
            <p:spPr>
              <a:xfrm>
                <a:off x="5488645" y="2555802"/>
                <a:ext cx="2106203" cy="17543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solidFill>
                      <a:schemeClr val="tx1">
                        <a:alpha val="21000"/>
                      </a:schemeClr>
                    </a:solidFill>
                    <a:latin typeface="+mn-lt"/>
                  </a:rPr>
                  <a:t>Science is research that answers critical questions and is ready for application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solidFill>
                      <a:schemeClr val="tx1">
                        <a:alpha val="21000"/>
                      </a:schemeClr>
                    </a:solidFill>
                    <a:latin typeface="+mn-lt"/>
                  </a:rPr>
                  <a:t>0 to 10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98BE0C-3C2D-C91C-D286-461010791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162" y="1790656"/>
                <a:ext cx="147175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92C77E-358B-1FAC-F243-BFE0CB9361C2}"/>
                  </a:ext>
                </a:extLst>
              </p:cNvPr>
              <p:cNvSpPr txBox="1"/>
              <p:nvPr/>
            </p:nvSpPr>
            <p:spPr>
              <a:xfrm>
                <a:off x="7715893" y="2561198"/>
                <a:ext cx="2434975" cy="12003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solidFill>
                      <a:schemeClr val="tx1">
                        <a:alpha val="21000"/>
                      </a:schemeClr>
                    </a:solidFill>
                    <a:latin typeface="+mn-lt"/>
                  </a:rPr>
                  <a:t>Unit Capacity is the ability to receive and apply science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solidFill>
                      <a:schemeClr val="tx1">
                        <a:alpha val="21000"/>
                      </a:schemeClr>
                    </a:solidFill>
                    <a:latin typeface="+mn-lt"/>
                  </a:rPr>
                  <a:t>0 to 10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A44DCF-7D6C-CC93-8563-E0FE70A41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422" y="1781216"/>
                <a:ext cx="250472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2F3FB6-F230-9AFF-7EEF-0D1F144A3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987" y="1806252"/>
                <a:ext cx="310634" cy="8002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CAF03E-C000-08C0-3B68-DD83F0BAD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316" y="1667545"/>
                <a:ext cx="429926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2BE703-EC89-B33E-DF2D-300B491C352D}"/>
                </a:ext>
              </a:extLst>
            </p:cNvPr>
            <p:cNvSpPr txBox="1"/>
            <p:nvPr/>
          </p:nvSpPr>
          <p:spPr>
            <a:xfrm>
              <a:off x="9948955" y="3441680"/>
              <a:ext cx="1814954" cy="17543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chemeClr val="tx1">
                      <a:alpha val="21000"/>
                    </a:schemeClr>
                  </a:solidFill>
                  <a:latin typeface="+mn-lt"/>
                </a:rPr>
                <a:t>S is social success, a measure of </a:t>
              </a:r>
              <a:r>
                <a:rPr lang="en-US" i="1">
                  <a:solidFill>
                    <a:schemeClr val="tx1">
                      <a:alpha val="21000"/>
                    </a:schemeClr>
                  </a:solidFill>
                  <a:latin typeface="+mn-lt"/>
                </a:rPr>
                <a:t>our relationship with the public</a:t>
              </a:r>
              <a:endParaRPr lang="en-US" i="1" dirty="0">
                <a:solidFill>
                  <a:schemeClr val="tx1">
                    <a:alpha val="21000"/>
                  </a:schemeClr>
                </a:solidFill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chemeClr val="tx1">
                      <a:alpha val="21000"/>
                    </a:schemeClr>
                  </a:solidFill>
                  <a:latin typeface="+mn-lt"/>
                </a:rPr>
                <a:t>1 to -1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C3E1625C-BF10-43E7-C3A9-DB0F55A65ABB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>
                <a:latin typeface="Calibri Light" panose="020F0302020204030204" pitchFamily="34" charset="0"/>
              </a:rPr>
              <a:t>How I see the importance of Social Science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16514FD-C9C9-08CA-AE3E-E6ACA6189E00}"/>
              </a:ext>
            </a:extLst>
          </p:cNvPr>
          <p:cNvGraphicFramePr>
            <a:graphicFrameLocks/>
          </p:cNvGraphicFramePr>
          <p:nvPr/>
        </p:nvGraphicFramePr>
        <p:xfrm>
          <a:off x="2482850" y="1044575"/>
          <a:ext cx="7226300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AB1D28-56CB-4C47-26D5-760BEE63D21F}"/>
              </a:ext>
            </a:extLst>
          </p:cNvPr>
          <p:cNvSpPr txBox="1"/>
          <p:nvPr/>
        </p:nvSpPr>
        <p:spPr>
          <a:xfrm>
            <a:off x="1458913" y="1335088"/>
            <a:ext cx="790098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/>
                </a:solidFill>
                <a:latin typeface="+mn-lt"/>
              </a:rPr>
              <a:t>What’s the upshot?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n-lt"/>
              </a:rPr>
              <a:t>Scientists and managers need to work together to identify the questions that need to be answered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51B4F-CB53-248E-403C-34A9FACE5233}"/>
              </a:ext>
            </a:extLst>
          </p:cNvPr>
          <p:cNvSpPr txBox="1"/>
          <p:nvPr/>
        </p:nvSpPr>
        <p:spPr>
          <a:xfrm>
            <a:off x="1449388" y="1387475"/>
            <a:ext cx="7899400" cy="3938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/>
                </a:solidFill>
                <a:latin typeface="+mn-lt"/>
              </a:rPr>
              <a:t>What’s the upshot?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n-lt"/>
              </a:rPr>
              <a:t>Scientists and managers need to work together to identify the questions that need to be answered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Research organizations need to match their investment (in people and operating funds) to meet priorities, including clearly identifying the investment in mission-driven research versus fundamental and basic science—this means developing new flexibility in organization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420308-6A09-FFB0-FE7D-F6B28167F6E7}"/>
              </a:ext>
            </a:extLst>
          </p:cNvPr>
          <p:cNvSpPr txBox="1"/>
          <p:nvPr/>
        </p:nvSpPr>
        <p:spPr>
          <a:xfrm>
            <a:off x="1458913" y="749300"/>
            <a:ext cx="7900987" cy="4956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/>
                </a:solidFill>
                <a:latin typeface="+mn-lt"/>
              </a:rPr>
              <a:t>What’s the upshot?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n-lt"/>
              </a:rPr>
              <a:t>Scientists and managers need to work together to identify the questions that need to be answered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Research organizations need to match their investment (in people and operating funds) to meet priorities, including clearly identifying the investment in mission-driven research versus fundamental and basic science—this means developing new flexibility in organization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Management agencies need to invest to increase the capacity of units to </a:t>
            </a:r>
            <a:r>
              <a:rPr lang="en-US" sz="2400" b="1" i="1" dirty="0">
                <a:latin typeface="+mn-lt"/>
              </a:rPr>
              <a:t>receive and apply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science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371F2-BE3A-93B4-CDF7-89D7B23D179C}"/>
              </a:ext>
            </a:extLst>
          </p:cNvPr>
          <p:cNvSpPr txBox="1"/>
          <p:nvPr/>
        </p:nvSpPr>
        <p:spPr>
          <a:xfrm>
            <a:off x="1458913" y="749300"/>
            <a:ext cx="7900987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/>
                </a:solidFill>
                <a:latin typeface="+mn-lt"/>
              </a:rPr>
              <a:t>What’s the upshot?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n-lt"/>
              </a:rPr>
              <a:t>Scientists and managers need to work together to identify the questions that need to be answered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Research organizations need to match their investment (in people and operating funds) to meet priorities, including clearly identifying the investment in mission-driven research versus fundamental and basic science—this means developing new flexibility in organization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Management agencies need to invest to increase the capacity of units to </a:t>
            </a:r>
            <a:r>
              <a:rPr lang="en-US" sz="2400" b="1" i="1" dirty="0">
                <a:latin typeface="+mn-lt"/>
              </a:rPr>
              <a:t>receive and apply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science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Appropriate investments will pay off by increasing </a:t>
            </a:r>
            <a:r>
              <a:rPr lang="en-US" sz="2400" i="1" dirty="0">
                <a:latin typeface="+mn-lt"/>
              </a:rPr>
              <a:t>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>
            <a:extLst>
              <a:ext uri="{FF2B5EF4-FFF2-40B4-BE49-F238E27FC236}">
                <a16:creationId xmlns:a16="http://schemas.microsoft.com/office/drawing/2014/main" id="{20B3989B-2720-69CE-8113-172691848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963" y="307975"/>
            <a:ext cx="794226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Today you will hear from John Allen and Stanley Asah about success on a forest that has unit capacity, public support, and a long history of working with researchers.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You will hear from Cass about methods that are available to increase our understanding of public opinion—the research capacity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You will hear from Michael, Troy, and Nikola about the questions that need to be addressed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You will hear from Bruce and Emily Jane about what the public expects—what will drive S higher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You will hear from Lee about application of some of the tools, and I think, the need for increases in capacity at the unit level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You’ll have a chance to identify and maybe prioritize some of the questions that need to be answered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And finally, Katherine will make sense of the day and tell you how you are going to pull this all off.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I’ll be an interested bystander as I read about your successes in the future.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83EE0300-57D0-C8E4-43C4-543ECFEFE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739900"/>
            <a:ext cx="44180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22C89FE-CEDD-8D43-0DD6-A9BBAC833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739900"/>
            <a:ext cx="441801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6C9C9F36-5FE4-7A4C-8C05-44D05E2E4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53013"/>
            <a:ext cx="1493838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816B-AAFE-2BE1-5013-F1159FDF9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339725"/>
            <a:ext cx="9486900" cy="29892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is-IS" sz="2800" b="1" i="1" dirty="0"/>
            </a:br>
            <a:r>
              <a:rPr lang="en-US" sz="2800" b="1" dirty="0"/>
              <a:t>Why we need to integrate social science into natural resource planning:  My experience as a guy who crossed over from research to management</a:t>
            </a:r>
            <a:br>
              <a:rPr lang="en-US" sz="2800" dirty="0"/>
            </a:br>
            <a:br>
              <a:rPr lang="en-US" sz="2800" dirty="0"/>
            </a:br>
            <a:r>
              <a:rPr lang="is-IS" sz="5300" dirty="0"/>
              <a:t>…</a:t>
            </a:r>
            <a:r>
              <a:rPr lang="is-IS" sz="5300" i="1" dirty="0"/>
              <a:t>or</a:t>
            </a:r>
            <a:br>
              <a:rPr lang="en-US" sz="2800" dirty="0"/>
            </a:br>
            <a:br>
              <a:rPr lang="is-IS" sz="2800" dirty="0"/>
            </a:br>
            <a:endParaRPr lang="en-US" sz="3600" i="1" dirty="0"/>
          </a:p>
        </p:txBody>
      </p:sp>
      <p:sp>
        <p:nvSpPr>
          <p:cNvPr id="5122" name="Subtitle 2">
            <a:extLst>
              <a:ext uri="{FF2B5EF4-FFF2-40B4-BE49-F238E27FC236}">
                <a16:creationId xmlns:a16="http://schemas.microsoft.com/office/drawing/2014/main" id="{A8794C93-65CC-3AB7-87B0-A5FCD95432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John Laurence</a:t>
            </a:r>
          </a:p>
          <a:p>
            <a:r>
              <a:rPr lang="en-US" altLang="en-US" sz="1400"/>
              <a:t>Who at one time worked for, but doesn’t any longer</a:t>
            </a:r>
          </a:p>
          <a:p>
            <a:r>
              <a:rPr lang="en-US" altLang="en-US"/>
              <a:t>US Forest Service</a:t>
            </a:r>
          </a:p>
          <a:p>
            <a:r>
              <a:rPr lang="en-US" altLang="en-US"/>
              <a:t>Region 6 and PNW Research Station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ubtitle 2">
            <a:extLst>
              <a:ext uri="{FF2B5EF4-FFF2-40B4-BE49-F238E27FC236}">
                <a16:creationId xmlns:a16="http://schemas.microsoft.com/office/drawing/2014/main" id="{210C4626-6B54-006D-15DA-38BF3E2BF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John Laurence</a:t>
            </a:r>
          </a:p>
          <a:p>
            <a:r>
              <a:rPr lang="en-US" altLang="en-US" sz="1400"/>
              <a:t>Who at one time worked for, but doesn’t any longer</a:t>
            </a:r>
          </a:p>
          <a:p>
            <a:r>
              <a:rPr lang="en-US" altLang="en-US"/>
              <a:t>US Forest Service</a:t>
            </a:r>
          </a:p>
          <a:p>
            <a:r>
              <a:rPr lang="en-US" altLang="en-US"/>
              <a:t>Region 6 and PNW Research Station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F1B29D-2F86-FD01-B99F-6BC2BE28FAF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31925" y="1454150"/>
            <a:ext cx="9328150" cy="534988"/>
          </a:xfrm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s-IS" sz="3200" b="1" i="1" dirty="0">
                <a:solidFill>
                  <a:schemeClr val="accent6"/>
                </a:solidFill>
              </a:rPr>
              <a:t>How the light clicked on once I left the Coniferous Tower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F3B60DD7-6B1E-6DCF-274F-2FFBE10B7070}"/>
              </a:ext>
            </a:extLst>
          </p:cNvPr>
          <p:cNvSpPr txBox="1">
            <a:spLocks/>
          </p:cNvSpPr>
          <p:nvPr/>
        </p:nvSpPr>
        <p:spPr bwMode="auto">
          <a:xfrm>
            <a:off x="982663" y="191611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>
                <a:latin typeface="Calibri Light" panose="020F0302020204030204" pitchFamily="34" charset="0"/>
              </a:rPr>
              <a:t>How I see the importance of Social Science</a:t>
            </a:r>
          </a:p>
        </p:txBody>
      </p:sp>
      <p:sp>
        <p:nvSpPr>
          <p:cNvPr id="7170" name="Rectangle 4">
            <a:extLst>
              <a:ext uri="{FF2B5EF4-FFF2-40B4-BE49-F238E27FC236}">
                <a16:creationId xmlns:a16="http://schemas.microsoft.com/office/drawing/2014/main" id="{4420274B-6EA7-8F82-0F8F-D246259EF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3033713"/>
            <a:ext cx="609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Bob’s story of teaching math as it relates to my move from academic research to agency research to management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B2A7FF05-CCF9-3ACA-3435-EA39443B51C3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>
                <a:latin typeface="Calibri Light" panose="020F0302020204030204" pitchFamily="34" charset="0"/>
              </a:rPr>
              <a:t>How I see the importance of Social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019C5-415F-D993-0F31-5D1801F0093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88950" y="1790656"/>
            <a:ext cx="3735446" cy="5232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219" name="TextBox 3">
            <a:extLst>
              <a:ext uri="{FF2B5EF4-FFF2-40B4-BE49-F238E27FC236}">
                <a16:creationId xmlns:a16="http://schemas.microsoft.com/office/drawing/2014/main" id="{46596288-D192-D41B-3E62-849C49F72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555875"/>
            <a:ext cx="35956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i="1"/>
              <a:t>The likelihood of a successful project</a:t>
            </a:r>
          </a:p>
          <a:p>
            <a:pPr eaLnBrk="1" hangingPunct="1"/>
            <a:r>
              <a:rPr lang="en-US" altLang="en-US" i="1"/>
              <a:t>0-100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i="1"/>
              <a:t>Given: </a:t>
            </a:r>
          </a:p>
          <a:p>
            <a:pPr eaLnBrk="1" hangingPunct="1"/>
            <a:r>
              <a:rPr lang="en-US" altLang="en-US" i="1"/>
              <a:t>The project is a priority on the unit and within regional or national direction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i="1"/>
              <a:t>Budget is sufficient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i="1"/>
              <a:t>We don’t define success as wining in court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DA8143C9-5B97-1AD1-ED10-49BFE18FB4B0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>
                <a:latin typeface="Calibri Light" panose="020F0302020204030204" pitchFamily="34" charset="0"/>
              </a:rPr>
              <a:t>How I see the importance of Social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9383E-FAB0-6F01-FB04-92FB8853375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88950" y="1790656"/>
            <a:ext cx="3735446" cy="5232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243" name="TextBox 3">
            <a:extLst>
              <a:ext uri="{FF2B5EF4-FFF2-40B4-BE49-F238E27FC236}">
                <a16:creationId xmlns:a16="http://schemas.microsoft.com/office/drawing/2014/main" id="{B263C4B3-7D88-DF3B-E7E7-341024E09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555875"/>
            <a:ext cx="359568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i="1"/>
              <a:t>The likelihood of a successful project</a:t>
            </a:r>
          </a:p>
          <a:p>
            <a:pPr eaLnBrk="1" hangingPunct="1"/>
            <a:r>
              <a:rPr lang="en-US" altLang="en-US" i="1"/>
              <a:t>0-100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i="1"/>
              <a:t>Given: </a:t>
            </a:r>
          </a:p>
          <a:p>
            <a:pPr eaLnBrk="1" hangingPunct="1"/>
            <a:r>
              <a:rPr lang="en-US" altLang="en-US" i="1"/>
              <a:t>The project is a priority on the unit and within regional or national direction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i="1"/>
              <a:t>Budget is sufficient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i="1"/>
              <a:t>We don’t define success as wining in court</a:t>
            </a:r>
          </a:p>
          <a:p>
            <a:pPr eaLnBrk="1" hangingPunct="1"/>
            <a:endParaRPr lang="en-US" altLang="en-US" i="1"/>
          </a:p>
        </p:txBody>
      </p:sp>
      <p:sp>
        <p:nvSpPr>
          <p:cNvPr id="10244" name="TextBox 4">
            <a:extLst>
              <a:ext uri="{FF2B5EF4-FFF2-40B4-BE49-F238E27FC236}">
                <a16:creationId xmlns:a16="http://schemas.microsoft.com/office/drawing/2014/main" id="{F86D9094-1EE5-6CA5-CF92-A50991D8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2555875"/>
            <a:ext cx="21066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i="1"/>
              <a:t>Science is research that answers critical questions and is ready for application</a:t>
            </a:r>
          </a:p>
          <a:p>
            <a:pPr eaLnBrk="1" hangingPunct="1"/>
            <a:r>
              <a:rPr lang="en-US" altLang="en-US" i="1"/>
              <a:t>0 to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8C7F7-E516-8DE0-7B98-D3D368493D6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90162" y="1790656"/>
            <a:ext cx="1471750" cy="5232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246" name="TextBox 9">
            <a:extLst>
              <a:ext uri="{FF2B5EF4-FFF2-40B4-BE49-F238E27FC236}">
                <a16:creationId xmlns:a16="http://schemas.microsoft.com/office/drawing/2014/main" id="{D1863F8A-2EB4-CD5B-2926-501D1952B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388" y="2974975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C6A186-5E34-6E97-40EB-B7E40AEF50E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42316" y="1667545"/>
            <a:ext cx="429926" cy="646331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687750EA-E31A-8067-FF74-638F83DA6E14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>
                <a:latin typeface="Calibri Light" panose="020F0302020204030204" pitchFamily="34" charset="0"/>
              </a:rPr>
              <a:t>How I see the importance of Social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4581C-8CBA-7DFE-9E9D-1C82C8DB5CE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88950" y="1790656"/>
            <a:ext cx="3735446" cy="5232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267" name="TextBox 3">
            <a:extLst>
              <a:ext uri="{FF2B5EF4-FFF2-40B4-BE49-F238E27FC236}">
                <a16:creationId xmlns:a16="http://schemas.microsoft.com/office/drawing/2014/main" id="{22B70F06-8C38-5DED-35C3-92AFA4DC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555875"/>
            <a:ext cx="35956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i="1"/>
              <a:t>The likelihood of a successful project</a:t>
            </a:r>
          </a:p>
          <a:p>
            <a:pPr eaLnBrk="1" hangingPunct="1"/>
            <a:r>
              <a:rPr lang="en-US" altLang="en-US" i="1"/>
              <a:t>0-100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i="1"/>
              <a:t>Given: </a:t>
            </a:r>
          </a:p>
          <a:p>
            <a:pPr eaLnBrk="1" hangingPunct="1"/>
            <a:r>
              <a:rPr lang="en-US" altLang="en-US" i="1"/>
              <a:t>The project is a priority on the unit and within regional or national direction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i="1"/>
              <a:t>Budget is sufficient</a:t>
            </a:r>
          </a:p>
        </p:txBody>
      </p:sp>
      <p:sp>
        <p:nvSpPr>
          <p:cNvPr id="11268" name="TextBox 4">
            <a:extLst>
              <a:ext uri="{FF2B5EF4-FFF2-40B4-BE49-F238E27FC236}">
                <a16:creationId xmlns:a16="http://schemas.microsoft.com/office/drawing/2014/main" id="{64CCC37F-BF08-4D63-9EEB-DF5433F55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2582863"/>
            <a:ext cx="21066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i="1"/>
              <a:t>Science is research that answers critical questions and is ready for application</a:t>
            </a:r>
          </a:p>
          <a:p>
            <a:pPr eaLnBrk="1" hangingPunct="1"/>
            <a:r>
              <a:rPr lang="en-US" altLang="en-US" i="1"/>
              <a:t>0 to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BE8F1-70AD-AADA-CB92-00DB3B37C40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90162" y="1790656"/>
            <a:ext cx="1471750" cy="5232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270" name="TextBox 6">
            <a:extLst>
              <a:ext uri="{FF2B5EF4-FFF2-40B4-BE49-F238E27FC236}">
                <a16:creationId xmlns:a16="http://schemas.microsoft.com/office/drawing/2014/main" id="{172469D9-58D6-827C-6045-0E3E0788D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3" y="2582863"/>
            <a:ext cx="2435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i="1"/>
              <a:t>Unit Capacity is the ability to receive and apply science</a:t>
            </a:r>
          </a:p>
          <a:p>
            <a:pPr eaLnBrk="1" hangingPunct="1"/>
            <a:r>
              <a:rPr lang="en-US" altLang="en-US" i="1"/>
              <a:t>0 to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79647-D57D-D154-8F93-45FD0B0C2DC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05422" y="1781216"/>
            <a:ext cx="2504725" cy="5232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3F8EA-93DD-383C-5ADC-A6005D8B849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42316" y="1667545"/>
            <a:ext cx="429926" cy="646331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273" name="TextBox 9">
            <a:extLst>
              <a:ext uri="{FF2B5EF4-FFF2-40B4-BE49-F238E27FC236}">
                <a16:creationId xmlns:a16="http://schemas.microsoft.com/office/drawing/2014/main" id="{C1013BAC-FC83-7EE3-FE7C-894079CD8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555875"/>
            <a:ext cx="359568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i="1"/>
              <a:t>The likelihood of a successful project</a:t>
            </a:r>
          </a:p>
          <a:p>
            <a:pPr eaLnBrk="1" hangingPunct="1"/>
            <a:r>
              <a:rPr lang="en-US" altLang="en-US" i="1"/>
              <a:t>0-100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i="1"/>
              <a:t>Given: </a:t>
            </a:r>
          </a:p>
          <a:p>
            <a:pPr eaLnBrk="1" hangingPunct="1"/>
            <a:r>
              <a:rPr lang="en-US" altLang="en-US" i="1"/>
              <a:t>The project is a priority on the unit and within regional or national direction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i="1"/>
              <a:t>Budget is sufficient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i="1"/>
              <a:t>We don’t define success as wining in court</a:t>
            </a:r>
          </a:p>
          <a:p>
            <a:pPr eaLnBrk="1" hangingPunct="1"/>
            <a:endParaRPr lang="en-US" altLang="en-US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8AED4F7A-EDC0-190F-F79E-12D1AB4D480F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>
                <a:latin typeface="Calibri Light" panose="020F0302020204030204" pitchFamily="34" charset="0"/>
              </a:rPr>
              <a:t>How I see the importance of Social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BDB7EF-B2C1-1F15-5EB3-98BC152045D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88950" y="1790656"/>
            <a:ext cx="3735446" cy="5232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291" name="TextBox 3">
            <a:extLst>
              <a:ext uri="{FF2B5EF4-FFF2-40B4-BE49-F238E27FC236}">
                <a16:creationId xmlns:a16="http://schemas.microsoft.com/office/drawing/2014/main" id="{9B1750A6-85A2-5ABC-2384-D30FC7A8F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555875"/>
            <a:ext cx="35956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i="1"/>
              <a:t>The likelihood of a successful project</a:t>
            </a:r>
          </a:p>
          <a:p>
            <a:pPr eaLnBrk="1" hangingPunct="1"/>
            <a:r>
              <a:rPr lang="en-US" altLang="en-US" i="1"/>
              <a:t>0-100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i="1"/>
              <a:t>Given: </a:t>
            </a:r>
          </a:p>
          <a:p>
            <a:pPr eaLnBrk="1" hangingPunct="1"/>
            <a:r>
              <a:rPr lang="en-US" altLang="en-US" i="1"/>
              <a:t>The project is a priority on the unit and within regional or national direction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i="1"/>
              <a:t>Budget is sufficient</a:t>
            </a:r>
          </a:p>
        </p:txBody>
      </p:sp>
      <p:sp>
        <p:nvSpPr>
          <p:cNvPr id="12292" name="TextBox 4">
            <a:extLst>
              <a:ext uri="{FF2B5EF4-FFF2-40B4-BE49-F238E27FC236}">
                <a16:creationId xmlns:a16="http://schemas.microsoft.com/office/drawing/2014/main" id="{436A3F06-B1DD-4267-7E84-C897A18E0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388" y="2555875"/>
            <a:ext cx="21066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i="1"/>
              <a:t>Science is research that answers critical questions and is ready for application</a:t>
            </a:r>
          </a:p>
          <a:p>
            <a:pPr eaLnBrk="1" hangingPunct="1"/>
            <a:r>
              <a:rPr lang="en-US" altLang="en-US" i="1"/>
              <a:t>0 to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45884F-338E-AB10-1BC6-C9B6346780F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90162" y="1790656"/>
            <a:ext cx="1471750" cy="5232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294" name="TextBox 6">
            <a:extLst>
              <a:ext uri="{FF2B5EF4-FFF2-40B4-BE49-F238E27FC236}">
                <a16:creationId xmlns:a16="http://schemas.microsoft.com/office/drawing/2014/main" id="{7916EEA8-961D-E40A-50CB-CDFF5AD0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3" y="2555875"/>
            <a:ext cx="2435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i="1"/>
              <a:t>Unit Capacity is the ability to receive and apply science</a:t>
            </a:r>
          </a:p>
          <a:p>
            <a:pPr eaLnBrk="1" hangingPunct="1"/>
            <a:r>
              <a:rPr lang="en-US" altLang="en-US" i="1"/>
              <a:t>0 to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21B13-F71B-6C70-97D8-E9EFF3C4750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05422" y="1781216"/>
            <a:ext cx="2504725" cy="5232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296" name="TextBox 8">
            <a:extLst>
              <a:ext uri="{FF2B5EF4-FFF2-40B4-BE49-F238E27FC236}">
                <a16:creationId xmlns:a16="http://schemas.microsoft.com/office/drawing/2014/main" id="{788022EC-7E58-EE66-E548-B100F62E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2555875"/>
            <a:ext cx="18145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i="1"/>
              <a:t>S is social success, a measure of our relationship with the public</a:t>
            </a:r>
          </a:p>
          <a:p>
            <a:pPr eaLnBrk="1" hangingPunct="1"/>
            <a:r>
              <a:rPr lang="en-US" altLang="en-US" i="1"/>
              <a:t>1 to -1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4DC82-90FE-6D1B-8B33-274F5BA2CE0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333987" y="1806252"/>
            <a:ext cx="310634" cy="800219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B0E23-ECBF-B113-93DA-90AED0F53C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42316" y="1667545"/>
            <a:ext cx="429926" cy="646331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299" name="TextBox 11">
            <a:extLst>
              <a:ext uri="{FF2B5EF4-FFF2-40B4-BE49-F238E27FC236}">
                <a16:creationId xmlns:a16="http://schemas.microsoft.com/office/drawing/2014/main" id="{2F1A640C-33CA-1DC3-CE06-9952E0220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555875"/>
            <a:ext cx="359568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i="1"/>
              <a:t>The likelihood of a successful project</a:t>
            </a:r>
          </a:p>
          <a:p>
            <a:pPr eaLnBrk="1" hangingPunct="1"/>
            <a:r>
              <a:rPr lang="en-US" altLang="en-US" i="1"/>
              <a:t>0-100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i="1"/>
              <a:t>Given: </a:t>
            </a:r>
          </a:p>
          <a:p>
            <a:pPr eaLnBrk="1" hangingPunct="1"/>
            <a:r>
              <a:rPr lang="en-US" altLang="en-US" i="1"/>
              <a:t>The project is a priority on the unit and within regional or national direction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i="1"/>
              <a:t>Budget is sufficient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 i="1"/>
              <a:t>We don’t define success as wining in court</a:t>
            </a:r>
          </a:p>
          <a:p>
            <a:pPr eaLnBrk="1" hangingPunct="1"/>
            <a:endParaRPr lang="en-US" altLang="en-US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1013</Words>
  <Application>Microsoft Office PowerPoint</Application>
  <PresentationFormat>Widescreen</PresentationFormat>
  <Paragraphs>160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Calibri Light</vt:lpstr>
      <vt:lpstr>Office Theme</vt:lpstr>
      <vt:lpstr>Why we need to integrate social science into natural resource planning:  My experience as a guy who crossed over from research to management  </vt:lpstr>
      <vt:lpstr>PowerPoint Presentation</vt:lpstr>
      <vt:lpstr> Why we need to integrate social science into natural resource planning:  My experience as a guy who crossed over from research to management  …or  </vt:lpstr>
      <vt:lpstr>How the light clicked on once I left the Coniferous Tower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 need to integrate social science into natural resource planning:  my experience as a guy who crossed over from research to management. </dc:title>
  <dc:creator>John Laurence</dc:creator>
  <cp:lastModifiedBy>Lum-Naihe, Christof Jurh duk - FS, AZ</cp:lastModifiedBy>
  <cp:revision>22</cp:revision>
  <dcterms:created xsi:type="dcterms:W3CDTF">2016-02-26T02:08:04Z</dcterms:created>
  <dcterms:modified xsi:type="dcterms:W3CDTF">2025-08-04T15:10:41Z</dcterms:modified>
</cp:coreProperties>
</file>