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50" r:id="rId2"/>
    <p:sldId id="366" r:id="rId3"/>
    <p:sldId id="341" r:id="rId4"/>
    <p:sldId id="351" r:id="rId5"/>
    <p:sldId id="423" r:id="rId6"/>
    <p:sldId id="408" r:id="rId7"/>
    <p:sldId id="385" r:id="rId8"/>
    <p:sldId id="329" r:id="rId9"/>
    <p:sldId id="288" r:id="rId10"/>
    <p:sldId id="374" r:id="rId11"/>
    <p:sldId id="322" r:id="rId12"/>
    <p:sldId id="302" r:id="rId13"/>
    <p:sldId id="303" r:id="rId14"/>
    <p:sldId id="326" r:id="rId15"/>
    <p:sldId id="304" r:id="rId16"/>
    <p:sldId id="391" r:id="rId17"/>
    <p:sldId id="409" r:id="rId18"/>
    <p:sldId id="410" r:id="rId19"/>
    <p:sldId id="419" r:id="rId20"/>
    <p:sldId id="413" r:id="rId21"/>
    <p:sldId id="414" r:id="rId22"/>
    <p:sldId id="415" r:id="rId23"/>
    <p:sldId id="416" r:id="rId24"/>
    <p:sldId id="417" r:id="rId25"/>
    <p:sldId id="418" r:id="rId26"/>
    <p:sldId id="360" r:id="rId27"/>
    <p:sldId id="424" r:id="rId28"/>
    <p:sldId id="412" r:id="rId29"/>
    <p:sldId id="427" r:id="rId30"/>
  </p:sldIdLst>
  <p:sldSz cx="9144000" cy="6858000" type="screen4x3"/>
  <p:notesSz cx="6858000" cy="92964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8" d="100"/>
          <a:sy n="78" d="100"/>
        </p:scale>
        <p:origin x="-68" y="-24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0" d="100"/>
          <a:sy n="60" d="100"/>
        </p:scale>
        <p:origin x="-2552" y="-72"/>
      </p:cViewPr>
      <p:guideLst>
        <p:guide orient="horz" pos="2932"/>
        <p:guide pos="2222"/>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059F88-2DCD-F0A2-E6C1-81DDAC9D0AA6}"/>
              </a:ext>
            </a:extLst>
          </p:cNvPr>
          <p:cNvSpPr>
            <a:spLocks noGrp="1"/>
          </p:cNvSpPr>
          <p:nvPr>
            <p:ph type="hdr" sz="quarter"/>
          </p:nvPr>
        </p:nvSpPr>
        <p:spPr>
          <a:xfrm>
            <a:off x="0" y="0"/>
            <a:ext cx="2971800" cy="465138"/>
          </a:xfrm>
          <a:prstGeom prst="rect">
            <a:avLst/>
          </a:prstGeom>
        </p:spPr>
        <p:txBody>
          <a:bodyPr vert="horz" lIns="91381" tIns="45690" rIns="91381" bIns="4569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44DDCF8-6EE9-3CEC-C616-BFD4EB2F51F2}"/>
              </a:ext>
            </a:extLst>
          </p:cNvPr>
          <p:cNvSpPr>
            <a:spLocks noGrp="1"/>
          </p:cNvSpPr>
          <p:nvPr>
            <p:ph type="dt" sz="quarter" idx="1"/>
          </p:nvPr>
        </p:nvSpPr>
        <p:spPr>
          <a:xfrm>
            <a:off x="3884613" y="0"/>
            <a:ext cx="2971800" cy="465138"/>
          </a:xfrm>
          <a:prstGeom prst="rect">
            <a:avLst/>
          </a:prstGeom>
        </p:spPr>
        <p:txBody>
          <a:bodyPr vert="horz" lIns="91381" tIns="45690" rIns="91381" bIns="45690" rtlCol="0"/>
          <a:lstStyle>
            <a:lvl1pPr algn="r" eaLnBrk="1" fontAlgn="auto" hangingPunct="1">
              <a:spcBef>
                <a:spcPts val="0"/>
              </a:spcBef>
              <a:spcAft>
                <a:spcPts val="0"/>
              </a:spcAft>
              <a:defRPr sz="1200" smtClean="0">
                <a:latin typeface="+mn-lt"/>
              </a:defRPr>
            </a:lvl1pPr>
          </a:lstStyle>
          <a:p>
            <a:pPr>
              <a:defRPr/>
            </a:pPr>
            <a:fld id="{33096C0F-B8AD-4953-913B-995474F29E2B}" type="datetimeFigureOut">
              <a:rPr lang="en-US"/>
              <a:pPr>
                <a:defRPr/>
              </a:pPr>
              <a:t>8/4/2025</a:t>
            </a:fld>
            <a:endParaRPr lang="en-US"/>
          </a:p>
        </p:txBody>
      </p:sp>
      <p:sp>
        <p:nvSpPr>
          <p:cNvPr id="4" name="Footer Placeholder 3">
            <a:extLst>
              <a:ext uri="{FF2B5EF4-FFF2-40B4-BE49-F238E27FC236}">
                <a16:creationId xmlns:a16="http://schemas.microsoft.com/office/drawing/2014/main" id="{8FE412CB-BDB6-1229-C7F1-4F888938872B}"/>
              </a:ext>
            </a:extLst>
          </p:cNvPr>
          <p:cNvSpPr>
            <a:spLocks noGrp="1"/>
          </p:cNvSpPr>
          <p:nvPr>
            <p:ph type="ftr" sz="quarter" idx="2"/>
          </p:nvPr>
        </p:nvSpPr>
        <p:spPr>
          <a:xfrm>
            <a:off x="0" y="8829675"/>
            <a:ext cx="2971800" cy="465138"/>
          </a:xfrm>
          <a:prstGeom prst="rect">
            <a:avLst/>
          </a:prstGeom>
        </p:spPr>
        <p:txBody>
          <a:bodyPr vert="horz" lIns="91381" tIns="45690" rIns="91381" bIns="4569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6577FEE-A3DD-25E1-4F79-B2AB4E4DE416}"/>
              </a:ext>
            </a:extLst>
          </p:cNvPr>
          <p:cNvSpPr>
            <a:spLocks noGrp="1"/>
          </p:cNvSpPr>
          <p:nvPr>
            <p:ph type="sldNum" sz="quarter" idx="3"/>
          </p:nvPr>
        </p:nvSpPr>
        <p:spPr>
          <a:xfrm>
            <a:off x="3884613" y="8829675"/>
            <a:ext cx="2971800" cy="465138"/>
          </a:xfrm>
          <a:prstGeom prst="rect">
            <a:avLst/>
          </a:prstGeom>
        </p:spPr>
        <p:txBody>
          <a:bodyPr vert="horz" wrap="square" lIns="91381" tIns="45690" rIns="91381" bIns="45690" numCol="1" anchor="b" anchorCtr="0" compatLnSpc="1">
            <a:prstTxWarp prst="textNoShape">
              <a:avLst/>
            </a:prstTxWarp>
          </a:bodyPr>
          <a:lstStyle>
            <a:lvl1pPr algn="r" eaLnBrk="1" hangingPunct="1">
              <a:defRPr sz="1200"/>
            </a:lvl1pPr>
          </a:lstStyle>
          <a:p>
            <a:fld id="{A42FCDA6-8470-4909-A2AD-971DD4FAC95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882A17-7A93-2678-5CBB-4C0265932FF3}"/>
              </a:ext>
            </a:extLst>
          </p:cNvPr>
          <p:cNvSpPr>
            <a:spLocks noGrp="1"/>
          </p:cNvSpPr>
          <p:nvPr>
            <p:ph type="hdr" sz="quarter"/>
          </p:nvPr>
        </p:nvSpPr>
        <p:spPr>
          <a:xfrm>
            <a:off x="0" y="0"/>
            <a:ext cx="2971800" cy="465138"/>
          </a:xfrm>
          <a:prstGeom prst="rect">
            <a:avLst/>
          </a:prstGeom>
        </p:spPr>
        <p:txBody>
          <a:bodyPr vert="horz" lIns="91381" tIns="45690" rIns="91381" bIns="4569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3EB6E8B-D197-24B8-2DF9-6EABACF61480}"/>
              </a:ext>
            </a:extLst>
          </p:cNvPr>
          <p:cNvSpPr>
            <a:spLocks noGrp="1"/>
          </p:cNvSpPr>
          <p:nvPr>
            <p:ph type="dt" idx="1"/>
          </p:nvPr>
        </p:nvSpPr>
        <p:spPr>
          <a:xfrm>
            <a:off x="3884613" y="0"/>
            <a:ext cx="2971800" cy="465138"/>
          </a:xfrm>
          <a:prstGeom prst="rect">
            <a:avLst/>
          </a:prstGeom>
        </p:spPr>
        <p:txBody>
          <a:bodyPr vert="horz" lIns="91381" tIns="45690" rIns="91381" bIns="45690" rtlCol="0"/>
          <a:lstStyle>
            <a:lvl1pPr algn="r" eaLnBrk="1" fontAlgn="auto" hangingPunct="1">
              <a:spcBef>
                <a:spcPts val="0"/>
              </a:spcBef>
              <a:spcAft>
                <a:spcPts val="0"/>
              </a:spcAft>
              <a:defRPr sz="1200" smtClean="0">
                <a:latin typeface="+mn-lt"/>
              </a:defRPr>
            </a:lvl1pPr>
          </a:lstStyle>
          <a:p>
            <a:pPr>
              <a:defRPr/>
            </a:pPr>
            <a:fld id="{6E5572DD-AF32-42D1-935C-64203A48611C}" type="datetimeFigureOut">
              <a:rPr lang="en-US"/>
              <a:pPr>
                <a:defRPr/>
              </a:pPr>
              <a:t>8/4/2025</a:t>
            </a:fld>
            <a:endParaRPr lang="en-US"/>
          </a:p>
        </p:txBody>
      </p:sp>
      <p:sp>
        <p:nvSpPr>
          <p:cNvPr id="4" name="Slide Image Placeholder 3">
            <a:extLst>
              <a:ext uri="{FF2B5EF4-FFF2-40B4-BE49-F238E27FC236}">
                <a16:creationId xmlns:a16="http://schemas.microsoft.com/office/drawing/2014/main" id="{77F62EFE-AFB5-9FDA-D844-1D39B6781234}"/>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381" tIns="45690" rIns="91381" bIns="45690" rtlCol="0" anchor="ctr"/>
          <a:lstStyle/>
          <a:p>
            <a:pPr lvl="0"/>
            <a:endParaRPr lang="en-US" noProof="0"/>
          </a:p>
        </p:txBody>
      </p:sp>
      <p:sp>
        <p:nvSpPr>
          <p:cNvPr id="5" name="Notes Placeholder 4">
            <a:extLst>
              <a:ext uri="{FF2B5EF4-FFF2-40B4-BE49-F238E27FC236}">
                <a16:creationId xmlns:a16="http://schemas.microsoft.com/office/drawing/2014/main" id="{EA944F31-209E-0F2A-FD2C-0203E4038EAC}"/>
              </a:ext>
            </a:extLst>
          </p:cNvPr>
          <p:cNvSpPr>
            <a:spLocks noGrp="1"/>
          </p:cNvSpPr>
          <p:nvPr>
            <p:ph type="body" sz="quarter" idx="3"/>
          </p:nvPr>
        </p:nvSpPr>
        <p:spPr>
          <a:xfrm>
            <a:off x="685800" y="4416425"/>
            <a:ext cx="5486400" cy="4183063"/>
          </a:xfrm>
          <a:prstGeom prst="rect">
            <a:avLst/>
          </a:prstGeom>
        </p:spPr>
        <p:txBody>
          <a:bodyPr vert="horz" lIns="91381" tIns="45690" rIns="91381" bIns="456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67AA63-0E2A-6C33-16CE-7CEF53CB6574}"/>
              </a:ext>
            </a:extLst>
          </p:cNvPr>
          <p:cNvSpPr>
            <a:spLocks noGrp="1"/>
          </p:cNvSpPr>
          <p:nvPr>
            <p:ph type="ftr" sz="quarter" idx="4"/>
          </p:nvPr>
        </p:nvSpPr>
        <p:spPr>
          <a:xfrm>
            <a:off x="0" y="8829675"/>
            <a:ext cx="2971800" cy="465138"/>
          </a:xfrm>
          <a:prstGeom prst="rect">
            <a:avLst/>
          </a:prstGeom>
        </p:spPr>
        <p:txBody>
          <a:bodyPr vert="horz" lIns="91381" tIns="45690" rIns="91381" bIns="4569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A862B7B-C694-3F44-7A2C-4A3F6544AC0F}"/>
              </a:ext>
            </a:extLst>
          </p:cNvPr>
          <p:cNvSpPr>
            <a:spLocks noGrp="1"/>
          </p:cNvSpPr>
          <p:nvPr>
            <p:ph type="sldNum" sz="quarter" idx="5"/>
          </p:nvPr>
        </p:nvSpPr>
        <p:spPr>
          <a:xfrm>
            <a:off x="3884613" y="8829675"/>
            <a:ext cx="2971800" cy="465138"/>
          </a:xfrm>
          <a:prstGeom prst="rect">
            <a:avLst/>
          </a:prstGeom>
        </p:spPr>
        <p:txBody>
          <a:bodyPr vert="horz" wrap="square" lIns="91381" tIns="45690" rIns="91381" bIns="45690" numCol="1" anchor="b" anchorCtr="0" compatLnSpc="1">
            <a:prstTxWarp prst="textNoShape">
              <a:avLst/>
            </a:prstTxWarp>
          </a:bodyPr>
          <a:lstStyle>
            <a:lvl1pPr algn="r" eaLnBrk="1" hangingPunct="1">
              <a:defRPr sz="1200"/>
            </a:lvl1pPr>
          </a:lstStyle>
          <a:p>
            <a:fld id="{F6A07C67-C4C3-4011-A0C7-AA7EA9DDD49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CD35CC-72E4-08D2-5085-E7E087CA8736}"/>
              </a:ext>
            </a:extLst>
          </p:cNvPr>
          <p:cNvSpPr>
            <a:spLocks noGrp="1"/>
          </p:cNvSpPr>
          <p:nvPr>
            <p:ph type="dt" sz="half" idx="10"/>
          </p:nvPr>
        </p:nvSpPr>
        <p:spPr/>
        <p:txBody>
          <a:bodyPr/>
          <a:lstStyle>
            <a:lvl1pPr>
              <a:defRPr/>
            </a:lvl1pPr>
          </a:lstStyle>
          <a:p>
            <a:pPr>
              <a:defRPr/>
            </a:pPr>
            <a:fld id="{2007F296-1BCD-42A7-BA0F-CEBDCA441B5C}" type="datetimeFigureOut">
              <a:rPr lang="en-US"/>
              <a:pPr>
                <a:defRPr/>
              </a:pPr>
              <a:t>8/4/2025</a:t>
            </a:fld>
            <a:endParaRPr lang="en-US"/>
          </a:p>
        </p:txBody>
      </p:sp>
      <p:sp>
        <p:nvSpPr>
          <p:cNvPr id="5" name="Footer Placeholder 4">
            <a:extLst>
              <a:ext uri="{FF2B5EF4-FFF2-40B4-BE49-F238E27FC236}">
                <a16:creationId xmlns:a16="http://schemas.microsoft.com/office/drawing/2014/main" id="{9ABC8F75-98DE-2F82-5742-135631FF14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B3BBF3-CE3B-0DC6-3045-38457E0E4919}"/>
              </a:ext>
            </a:extLst>
          </p:cNvPr>
          <p:cNvSpPr>
            <a:spLocks noGrp="1"/>
          </p:cNvSpPr>
          <p:nvPr>
            <p:ph type="sldNum" sz="quarter" idx="12"/>
          </p:nvPr>
        </p:nvSpPr>
        <p:spPr/>
        <p:txBody>
          <a:bodyPr/>
          <a:lstStyle>
            <a:lvl1pPr>
              <a:defRPr/>
            </a:lvl1pPr>
          </a:lstStyle>
          <a:p>
            <a:fld id="{8CFD7CD6-5728-4C17-B24E-FB4230DF7CEF}" type="slidenum">
              <a:rPr lang="en-US" altLang="en-US"/>
              <a:pPr/>
              <a:t>‹#›</a:t>
            </a:fld>
            <a:endParaRPr lang="en-US" altLang="en-US"/>
          </a:p>
        </p:txBody>
      </p:sp>
    </p:spTree>
    <p:extLst>
      <p:ext uri="{BB962C8B-B14F-4D97-AF65-F5344CB8AC3E}">
        <p14:creationId xmlns:p14="http://schemas.microsoft.com/office/powerpoint/2010/main" val="345034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111F8-018C-5E23-C5FD-ED23831D43B2}"/>
              </a:ext>
            </a:extLst>
          </p:cNvPr>
          <p:cNvSpPr>
            <a:spLocks noGrp="1"/>
          </p:cNvSpPr>
          <p:nvPr>
            <p:ph type="dt" sz="half" idx="10"/>
          </p:nvPr>
        </p:nvSpPr>
        <p:spPr/>
        <p:txBody>
          <a:bodyPr/>
          <a:lstStyle>
            <a:lvl1pPr>
              <a:defRPr/>
            </a:lvl1pPr>
          </a:lstStyle>
          <a:p>
            <a:pPr>
              <a:defRPr/>
            </a:pPr>
            <a:fld id="{21CBEBF3-F077-4FDB-9606-197D0C9496C3}" type="datetimeFigureOut">
              <a:rPr lang="en-US"/>
              <a:pPr>
                <a:defRPr/>
              </a:pPr>
              <a:t>8/4/2025</a:t>
            </a:fld>
            <a:endParaRPr lang="en-US"/>
          </a:p>
        </p:txBody>
      </p:sp>
      <p:sp>
        <p:nvSpPr>
          <p:cNvPr id="5" name="Footer Placeholder 4">
            <a:extLst>
              <a:ext uri="{FF2B5EF4-FFF2-40B4-BE49-F238E27FC236}">
                <a16:creationId xmlns:a16="http://schemas.microsoft.com/office/drawing/2014/main" id="{A2B021D8-4217-1B9A-9FF9-BB265CC3A0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701F8F-D365-5E06-9009-E7D765FA16B3}"/>
              </a:ext>
            </a:extLst>
          </p:cNvPr>
          <p:cNvSpPr>
            <a:spLocks noGrp="1"/>
          </p:cNvSpPr>
          <p:nvPr>
            <p:ph type="sldNum" sz="quarter" idx="12"/>
          </p:nvPr>
        </p:nvSpPr>
        <p:spPr/>
        <p:txBody>
          <a:bodyPr/>
          <a:lstStyle>
            <a:lvl1pPr>
              <a:defRPr/>
            </a:lvl1pPr>
          </a:lstStyle>
          <a:p>
            <a:fld id="{6233A6E0-79A9-4123-BC24-22A7282429EA}" type="slidenum">
              <a:rPr lang="en-US" altLang="en-US"/>
              <a:pPr/>
              <a:t>‹#›</a:t>
            </a:fld>
            <a:endParaRPr lang="en-US" altLang="en-US"/>
          </a:p>
        </p:txBody>
      </p:sp>
    </p:spTree>
    <p:extLst>
      <p:ext uri="{BB962C8B-B14F-4D97-AF65-F5344CB8AC3E}">
        <p14:creationId xmlns:p14="http://schemas.microsoft.com/office/powerpoint/2010/main" val="53908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56237-C31C-905D-218E-BF368A20A82A}"/>
              </a:ext>
            </a:extLst>
          </p:cNvPr>
          <p:cNvSpPr>
            <a:spLocks noGrp="1"/>
          </p:cNvSpPr>
          <p:nvPr>
            <p:ph type="dt" sz="half" idx="10"/>
          </p:nvPr>
        </p:nvSpPr>
        <p:spPr/>
        <p:txBody>
          <a:bodyPr/>
          <a:lstStyle>
            <a:lvl1pPr>
              <a:defRPr/>
            </a:lvl1pPr>
          </a:lstStyle>
          <a:p>
            <a:pPr>
              <a:defRPr/>
            </a:pPr>
            <a:fld id="{59D3650F-BDE8-491F-B3FA-4FDC3C870F04}" type="datetimeFigureOut">
              <a:rPr lang="en-US"/>
              <a:pPr>
                <a:defRPr/>
              </a:pPr>
              <a:t>8/4/2025</a:t>
            </a:fld>
            <a:endParaRPr lang="en-US"/>
          </a:p>
        </p:txBody>
      </p:sp>
      <p:sp>
        <p:nvSpPr>
          <p:cNvPr id="5" name="Footer Placeholder 4">
            <a:extLst>
              <a:ext uri="{FF2B5EF4-FFF2-40B4-BE49-F238E27FC236}">
                <a16:creationId xmlns:a16="http://schemas.microsoft.com/office/drawing/2014/main" id="{472808D1-777F-4F7A-DBFE-81776F59F4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493C91-0FC2-B0BD-32CE-F68E3C7705AA}"/>
              </a:ext>
            </a:extLst>
          </p:cNvPr>
          <p:cNvSpPr>
            <a:spLocks noGrp="1"/>
          </p:cNvSpPr>
          <p:nvPr>
            <p:ph type="sldNum" sz="quarter" idx="12"/>
          </p:nvPr>
        </p:nvSpPr>
        <p:spPr/>
        <p:txBody>
          <a:bodyPr/>
          <a:lstStyle>
            <a:lvl1pPr>
              <a:defRPr/>
            </a:lvl1pPr>
          </a:lstStyle>
          <a:p>
            <a:fld id="{49AC98A8-C8A3-4AC8-BEA8-23A53C7668E9}" type="slidenum">
              <a:rPr lang="en-US" altLang="en-US"/>
              <a:pPr/>
              <a:t>‹#›</a:t>
            </a:fld>
            <a:endParaRPr lang="en-US" altLang="en-US"/>
          </a:p>
        </p:txBody>
      </p:sp>
    </p:spTree>
    <p:extLst>
      <p:ext uri="{BB962C8B-B14F-4D97-AF65-F5344CB8AC3E}">
        <p14:creationId xmlns:p14="http://schemas.microsoft.com/office/powerpoint/2010/main" val="392070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1F08D-C51C-E416-3EAA-9E698EBABA5C}"/>
              </a:ext>
            </a:extLst>
          </p:cNvPr>
          <p:cNvSpPr>
            <a:spLocks noGrp="1"/>
          </p:cNvSpPr>
          <p:nvPr>
            <p:ph type="dt" sz="half" idx="10"/>
          </p:nvPr>
        </p:nvSpPr>
        <p:spPr/>
        <p:txBody>
          <a:bodyPr/>
          <a:lstStyle>
            <a:lvl1pPr>
              <a:defRPr/>
            </a:lvl1pPr>
          </a:lstStyle>
          <a:p>
            <a:pPr>
              <a:defRPr/>
            </a:pPr>
            <a:fld id="{C658F182-A54A-4DE7-8F9C-36C4C8F52243}" type="datetimeFigureOut">
              <a:rPr lang="en-US"/>
              <a:pPr>
                <a:defRPr/>
              </a:pPr>
              <a:t>8/4/2025</a:t>
            </a:fld>
            <a:endParaRPr lang="en-US"/>
          </a:p>
        </p:txBody>
      </p:sp>
      <p:sp>
        <p:nvSpPr>
          <p:cNvPr id="5" name="Footer Placeholder 4">
            <a:extLst>
              <a:ext uri="{FF2B5EF4-FFF2-40B4-BE49-F238E27FC236}">
                <a16:creationId xmlns:a16="http://schemas.microsoft.com/office/drawing/2014/main" id="{447F34DD-7D27-991F-9B7D-3B7B894BDA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D6AA70-84AC-402B-4A6B-38A839D4561B}"/>
              </a:ext>
            </a:extLst>
          </p:cNvPr>
          <p:cNvSpPr>
            <a:spLocks noGrp="1"/>
          </p:cNvSpPr>
          <p:nvPr>
            <p:ph type="sldNum" sz="quarter" idx="12"/>
          </p:nvPr>
        </p:nvSpPr>
        <p:spPr/>
        <p:txBody>
          <a:bodyPr/>
          <a:lstStyle>
            <a:lvl1pPr>
              <a:defRPr/>
            </a:lvl1pPr>
          </a:lstStyle>
          <a:p>
            <a:fld id="{DDE2F74F-F6F5-4D83-9175-2FAF24EE1349}" type="slidenum">
              <a:rPr lang="en-US" altLang="en-US"/>
              <a:pPr/>
              <a:t>‹#›</a:t>
            </a:fld>
            <a:endParaRPr lang="en-US" altLang="en-US"/>
          </a:p>
        </p:txBody>
      </p:sp>
    </p:spTree>
    <p:extLst>
      <p:ext uri="{BB962C8B-B14F-4D97-AF65-F5344CB8AC3E}">
        <p14:creationId xmlns:p14="http://schemas.microsoft.com/office/powerpoint/2010/main" val="203181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88018-D461-28C3-5179-1D6BB7CEE331}"/>
              </a:ext>
            </a:extLst>
          </p:cNvPr>
          <p:cNvSpPr>
            <a:spLocks noGrp="1"/>
          </p:cNvSpPr>
          <p:nvPr>
            <p:ph type="dt" sz="half" idx="10"/>
          </p:nvPr>
        </p:nvSpPr>
        <p:spPr/>
        <p:txBody>
          <a:bodyPr/>
          <a:lstStyle>
            <a:lvl1pPr>
              <a:defRPr/>
            </a:lvl1pPr>
          </a:lstStyle>
          <a:p>
            <a:pPr>
              <a:defRPr/>
            </a:pPr>
            <a:fld id="{26DC675C-C429-45EC-A83C-411F5AEC8F3C}" type="datetimeFigureOut">
              <a:rPr lang="en-US"/>
              <a:pPr>
                <a:defRPr/>
              </a:pPr>
              <a:t>8/4/2025</a:t>
            </a:fld>
            <a:endParaRPr lang="en-US"/>
          </a:p>
        </p:txBody>
      </p:sp>
      <p:sp>
        <p:nvSpPr>
          <p:cNvPr id="5" name="Footer Placeholder 4">
            <a:extLst>
              <a:ext uri="{FF2B5EF4-FFF2-40B4-BE49-F238E27FC236}">
                <a16:creationId xmlns:a16="http://schemas.microsoft.com/office/drawing/2014/main" id="{D48091F6-F29E-3578-5989-21C542B109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57B62E-5271-73EC-F96F-F743E37D1361}"/>
              </a:ext>
            </a:extLst>
          </p:cNvPr>
          <p:cNvSpPr>
            <a:spLocks noGrp="1"/>
          </p:cNvSpPr>
          <p:nvPr>
            <p:ph type="sldNum" sz="quarter" idx="12"/>
          </p:nvPr>
        </p:nvSpPr>
        <p:spPr/>
        <p:txBody>
          <a:bodyPr/>
          <a:lstStyle>
            <a:lvl1pPr>
              <a:defRPr/>
            </a:lvl1pPr>
          </a:lstStyle>
          <a:p>
            <a:fld id="{B18E8794-DC76-4991-857B-1873799E796D}" type="slidenum">
              <a:rPr lang="en-US" altLang="en-US"/>
              <a:pPr/>
              <a:t>‹#›</a:t>
            </a:fld>
            <a:endParaRPr lang="en-US" altLang="en-US"/>
          </a:p>
        </p:txBody>
      </p:sp>
    </p:spTree>
    <p:extLst>
      <p:ext uri="{BB962C8B-B14F-4D97-AF65-F5344CB8AC3E}">
        <p14:creationId xmlns:p14="http://schemas.microsoft.com/office/powerpoint/2010/main" val="44803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9937E2F-1287-DACE-EBFB-06B85BEC3EC7}"/>
              </a:ext>
            </a:extLst>
          </p:cNvPr>
          <p:cNvSpPr>
            <a:spLocks noGrp="1"/>
          </p:cNvSpPr>
          <p:nvPr>
            <p:ph type="dt" sz="half" idx="10"/>
          </p:nvPr>
        </p:nvSpPr>
        <p:spPr/>
        <p:txBody>
          <a:bodyPr/>
          <a:lstStyle>
            <a:lvl1pPr>
              <a:defRPr/>
            </a:lvl1pPr>
          </a:lstStyle>
          <a:p>
            <a:pPr>
              <a:defRPr/>
            </a:pPr>
            <a:fld id="{7A7F4523-5BFA-4B0F-9760-A9D1EBC884FF}" type="datetimeFigureOut">
              <a:rPr lang="en-US"/>
              <a:pPr>
                <a:defRPr/>
              </a:pPr>
              <a:t>8/4/2025</a:t>
            </a:fld>
            <a:endParaRPr lang="en-US"/>
          </a:p>
        </p:txBody>
      </p:sp>
      <p:sp>
        <p:nvSpPr>
          <p:cNvPr id="6" name="Footer Placeholder 4">
            <a:extLst>
              <a:ext uri="{FF2B5EF4-FFF2-40B4-BE49-F238E27FC236}">
                <a16:creationId xmlns:a16="http://schemas.microsoft.com/office/drawing/2014/main" id="{FB9E06A7-768E-1BFF-8EA3-7EDB0B3C9B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785D54-3B0F-5306-9524-B197D8E6CA22}"/>
              </a:ext>
            </a:extLst>
          </p:cNvPr>
          <p:cNvSpPr>
            <a:spLocks noGrp="1"/>
          </p:cNvSpPr>
          <p:nvPr>
            <p:ph type="sldNum" sz="quarter" idx="12"/>
          </p:nvPr>
        </p:nvSpPr>
        <p:spPr/>
        <p:txBody>
          <a:bodyPr/>
          <a:lstStyle>
            <a:lvl1pPr>
              <a:defRPr/>
            </a:lvl1pPr>
          </a:lstStyle>
          <a:p>
            <a:fld id="{9B8B17F0-0672-4B8B-8164-95FDB8698AA9}" type="slidenum">
              <a:rPr lang="en-US" altLang="en-US"/>
              <a:pPr/>
              <a:t>‹#›</a:t>
            </a:fld>
            <a:endParaRPr lang="en-US" altLang="en-US"/>
          </a:p>
        </p:txBody>
      </p:sp>
    </p:spTree>
    <p:extLst>
      <p:ext uri="{BB962C8B-B14F-4D97-AF65-F5344CB8AC3E}">
        <p14:creationId xmlns:p14="http://schemas.microsoft.com/office/powerpoint/2010/main" val="46286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528BF3C-7BE6-BF44-E62B-7A5C2A811448}"/>
              </a:ext>
            </a:extLst>
          </p:cNvPr>
          <p:cNvSpPr>
            <a:spLocks noGrp="1"/>
          </p:cNvSpPr>
          <p:nvPr>
            <p:ph type="dt" sz="half" idx="10"/>
          </p:nvPr>
        </p:nvSpPr>
        <p:spPr/>
        <p:txBody>
          <a:bodyPr/>
          <a:lstStyle>
            <a:lvl1pPr>
              <a:defRPr/>
            </a:lvl1pPr>
          </a:lstStyle>
          <a:p>
            <a:pPr>
              <a:defRPr/>
            </a:pPr>
            <a:fld id="{0CCA6E8D-E29A-4B7B-9C4A-76267872B2F7}" type="datetimeFigureOut">
              <a:rPr lang="en-US"/>
              <a:pPr>
                <a:defRPr/>
              </a:pPr>
              <a:t>8/4/2025</a:t>
            </a:fld>
            <a:endParaRPr lang="en-US"/>
          </a:p>
        </p:txBody>
      </p:sp>
      <p:sp>
        <p:nvSpPr>
          <p:cNvPr id="8" name="Footer Placeholder 4">
            <a:extLst>
              <a:ext uri="{FF2B5EF4-FFF2-40B4-BE49-F238E27FC236}">
                <a16:creationId xmlns:a16="http://schemas.microsoft.com/office/drawing/2014/main" id="{937F4725-2075-72B7-FDE8-71487C5CA9F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C535A6D-3EA2-1FB4-ECE1-066DDC8CA76E}"/>
              </a:ext>
            </a:extLst>
          </p:cNvPr>
          <p:cNvSpPr>
            <a:spLocks noGrp="1"/>
          </p:cNvSpPr>
          <p:nvPr>
            <p:ph type="sldNum" sz="quarter" idx="12"/>
          </p:nvPr>
        </p:nvSpPr>
        <p:spPr/>
        <p:txBody>
          <a:bodyPr/>
          <a:lstStyle>
            <a:lvl1pPr>
              <a:defRPr/>
            </a:lvl1pPr>
          </a:lstStyle>
          <a:p>
            <a:fld id="{2A3D1AA6-5E5E-4501-9C39-5C52666D9425}" type="slidenum">
              <a:rPr lang="en-US" altLang="en-US"/>
              <a:pPr/>
              <a:t>‹#›</a:t>
            </a:fld>
            <a:endParaRPr lang="en-US" altLang="en-US"/>
          </a:p>
        </p:txBody>
      </p:sp>
    </p:spTree>
    <p:extLst>
      <p:ext uri="{BB962C8B-B14F-4D97-AF65-F5344CB8AC3E}">
        <p14:creationId xmlns:p14="http://schemas.microsoft.com/office/powerpoint/2010/main" val="174528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7AEFE69-C798-F8B5-48EE-3373E94FD7A6}"/>
              </a:ext>
            </a:extLst>
          </p:cNvPr>
          <p:cNvSpPr>
            <a:spLocks noGrp="1"/>
          </p:cNvSpPr>
          <p:nvPr>
            <p:ph type="dt" sz="half" idx="10"/>
          </p:nvPr>
        </p:nvSpPr>
        <p:spPr/>
        <p:txBody>
          <a:bodyPr/>
          <a:lstStyle>
            <a:lvl1pPr>
              <a:defRPr/>
            </a:lvl1pPr>
          </a:lstStyle>
          <a:p>
            <a:pPr>
              <a:defRPr/>
            </a:pPr>
            <a:fld id="{7249FCCE-BCAC-4E23-9A9F-0AD41A785F6A}" type="datetimeFigureOut">
              <a:rPr lang="en-US"/>
              <a:pPr>
                <a:defRPr/>
              </a:pPr>
              <a:t>8/4/2025</a:t>
            </a:fld>
            <a:endParaRPr lang="en-US"/>
          </a:p>
        </p:txBody>
      </p:sp>
      <p:sp>
        <p:nvSpPr>
          <p:cNvPr id="4" name="Footer Placeholder 4">
            <a:extLst>
              <a:ext uri="{FF2B5EF4-FFF2-40B4-BE49-F238E27FC236}">
                <a16:creationId xmlns:a16="http://schemas.microsoft.com/office/drawing/2014/main" id="{C33B0BEF-F55A-8170-319C-A3FB1BF869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316C37-EF28-71B7-E2A8-1A3BD3B7439C}"/>
              </a:ext>
            </a:extLst>
          </p:cNvPr>
          <p:cNvSpPr>
            <a:spLocks noGrp="1"/>
          </p:cNvSpPr>
          <p:nvPr>
            <p:ph type="sldNum" sz="quarter" idx="12"/>
          </p:nvPr>
        </p:nvSpPr>
        <p:spPr/>
        <p:txBody>
          <a:bodyPr/>
          <a:lstStyle>
            <a:lvl1pPr>
              <a:defRPr/>
            </a:lvl1pPr>
          </a:lstStyle>
          <a:p>
            <a:fld id="{CBAD901D-D4C1-4E6D-A73E-AC6081BE96A9}" type="slidenum">
              <a:rPr lang="en-US" altLang="en-US"/>
              <a:pPr/>
              <a:t>‹#›</a:t>
            </a:fld>
            <a:endParaRPr lang="en-US" altLang="en-US"/>
          </a:p>
        </p:txBody>
      </p:sp>
    </p:spTree>
    <p:extLst>
      <p:ext uri="{BB962C8B-B14F-4D97-AF65-F5344CB8AC3E}">
        <p14:creationId xmlns:p14="http://schemas.microsoft.com/office/powerpoint/2010/main" val="371029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D2F417-2DA1-3298-5C61-E2030964D558}"/>
              </a:ext>
            </a:extLst>
          </p:cNvPr>
          <p:cNvSpPr>
            <a:spLocks noGrp="1"/>
          </p:cNvSpPr>
          <p:nvPr>
            <p:ph type="dt" sz="half" idx="10"/>
          </p:nvPr>
        </p:nvSpPr>
        <p:spPr/>
        <p:txBody>
          <a:bodyPr/>
          <a:lstStyle>
            <a:lvl1pPr>
              <a:defRPr/>
            </a:lvl1pPr>
          </a:lstStyle>
          <a:p>
            <a:pPr>
              <a:defRPr/>
            </a:pPr>
            <a:fld id="{45610687-7052-46C8-9B2B-D1D6E417F4B1}" type="datetimeFigureOut">
              <a:rPr lang="en-US"/>
              <a:pPr>
                <a:defRPr/>
              </a:pPr>
              <a:t>8/4/2025</a:t>
            </a:fld>
            <a:endParaRPr lang="en-US"/>
          </a:p>
        </p:txBody>
      </p:sp>
      <p:sp>
        <p:nvSpPr>
          <p:cNvPr id="3" name="Footer Placeholder 4">
            <a:extLst>
              <a:ext uri="{FF2B5EF4-FFF2-40B4-BE49-F238E27FC236}">
                <a16:creationId xmlns:a16="http://schemas.microsoft.com/office/drawing/2014/main" id="{F51115FD-C5D2-6F1A-EA1E-43F19ECC13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DF6A886-AF35-D633-803F-0189CD70A24E}"/>
              </a:ext>
            </a:extLst>
          </p:cNvPr>
          <p:cNvSpPr>
            <a:spLocks noGrp="1"/>
          </p:cNvSpPr>
          <p:nvPr>
            <p:ph type="sldNum" sz="quarter" idx="12"/>
          </p:nvPr>
        </p:nvSpPr>
        <p:spPr/>
        <p:txBody>
          <a:bodyPr/>
          <a:lstStyle>
            <a:lvl1pPr>
              <a:defRPr/>
            </a:lvl1pPr>
          </a:lstStyle>
          <a:p>
            <a:fld id="{1FEBAEE8-4F3C-4D6E-87A4-0B7563391A81}" type="slidenum">
              <a:rPr lang="en-US" altLang="en-US"/>
              <a:pPr/>
              <a:t>‹#›</a:t>
            </a:fld>
            <a:endParaRPr lang="en-US" altLang="en-US"/>
          </a:p>
        </p:txBody>
      </p:sp>
    </p:spTree>
    <p:extLst>
      <p:ext uri="{BB962C8B-B14F-4D97-AF65-F5344CB8AC3E}">
        <p14:creationId xmlns:p14="http://schemas.microsoft.com/office/powerpoint/2010/main" val="96687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8B1A3E-6044-2B76-1BB3-8799B6A89587}"/>
              </a:ext>
            </a:extLst>
          </p:cNvPr>
          <p:cNvSpPr>
            <a:spLocks noGrp="1"/>
          </p:cNvSpPr>
          <p:nvPr>
            <p:ph type="dt" sz="half" idx="10"/>
          </p:nvPr>
        </p:nvSpPr>
        <p:spPr/>
        <p:txBody>
          <a:bodyPr/>
          <a:lstStyle>
            <a:lvl1pPr>
              <a:defRPr/>
            </a:lvl1pPr>
          </a:lstStyle>
          <a:p>
            <a:pPr>
              <a:defRPr/>
            </a:pPr>
            <a:fld id="{9297371C-96A6-43DB-8E5E-83468FE59B7A}" type="datetimeFigureOut">
              <a:rPr lang="en-US"/>
              <a:pPr>
                <a:defRPr/>
              </a:pPr>
              <a:t>8/4/2025</a:t>
            </a:fld>
            <a:endParaRPr lang="en-US"/>
          </a:p>
        </p:txBody>
      </p:sp>
      <p:sp>
        <p:nvSpPr>
          <p:cNvPr id="6" name="Footer Placeholder 4">
            <a:extLst>
              <a:ext uri="{FF2B5EF4-FFF2-40B4-BE49-F238E27FC236}">
                <a16:creationId xmlns:a16="http://schemas.microsoft.com/office/drawing/2014/main" id="{3D77BCBC-B87D-7CD8-8DF6-87B19176F9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4B42FB-BA7F-4D52-7DBA-8337054A5098}"/>
              </a:ext>
            </a:extLst>
          </p:cNvPr>
          <p:cNvSpPr>
            <a:spLocks noGrp="1"/>
          </p:cNvSpPr>
          <p:nvPr>
            <p:ph type="sldNum" sz="quarter" idx="12"/>
          </p:nvPr>
        </p:nvSpPr>
        <p:spPr/>
        <p:txBody>
          <a:bodyPr/>
          <a:lstStyle>
            <a:lvl1pPr>
              <a:defRPr/>
            </a:lvl1pPr>
          </a:lstStyle>
          <a:p>
            <a:fld id="{6E5D0CA7-507D-4B0C-B3F5-B38F1CF9588A}" type="slidenum">
              <a:rPr lang="en-US" altLang="en-US"/>
              <a:pPr/>
              <a:t>‹#›</a:t>
            </a:fld>
            <a:endParaRPr lang="en-US" altLang="en-US"/>
          </a:p>
        </p:txBody>
      </p:sp>
    </p:spTree>
    <p:extLst>
      <p:ext uri="{BB962C8B-B14F-4D97-AF65-F5344CB8AC3E}">
        <p14:creationId xmlns:p14="http://schemas.microsoft.com/office/powerpoint/2010/main" val="83576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F5CD44-4363-B64D-3DC8-CC87508C2E39}"/>
              </a:ext>
            </a:extLst>
          </p:cNvPr>
          <p:cNvSpPr>
            <a:spLocks noGrp="1"/>
          </p:cNvSpPr>
          <p:nvPr>
            <p:ph type="dt" sz="half" idx="10"/>
          </p:nvPr>
        </p:nvSpPr>
        <p:spPr/>
        <p:txBody>
          <a:bodyPr/>
          <a:lstStyle>
            <a:lvl1pPr>
              <a:defRPr/>
            </a:lvl1pPr>
          </a:lstStyle>
          <a:p>
            <a:pPr>
              <a:defRPr/>
            </a:pPr>
            <a:fld id="{973EE26B-36B5-4001-9D80-C265F811F9FF}" type="datetimeFigureOut">
              <a:rPr lang="en-US"/>
              <a:pPr>
                <a:defRPr/>
              </a:pPr>
              <a:t>8/4/2025</a:t>
            </a:fld>
            <a:endParaRPr lang="en-US"/>
          </a:p>
        </p:txBody>
      </p:sp>
      <p:sp>
        <p:nvSpPr>
          <p:cNvPr id="6" name="Footer Placeholder 4">
            <a:extLst>
              <a:ext uri="{FF2B5EF4-FFF2-40B4-BE49-F238E27FC236}">
                <a16:creationId xmlns:a16="http://schemas.microsoft.com/office/drawing/2014/main" id="{804740A5-4978-87BE-7303-7B59390B97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A871-59D7-0A96-09C4-B5127385220B}"/>
              </a:ext>
            </a:extLst>
          </p:cNvPr>
          <p:cNvSpPr>
            <a:spLocks noGrp="1"/>
          </p:cNvSpPr>
          <p:nvPr>
            <p:ph type="sldNum" sz="quarter" idx="12"/>
          </p:nvPr>
        </p:nvSpPr>
        <p:spPr/>
        <p:txBody>
          <a:bodyPr/>
          <a:lstStyle>
            <a:lvl1pPr>
              <a:defRPr/>
            </a:lvl1pPr>
          </a:lstStyle>
          <a:p>
            <a:fld id="{BB77BF70-061B-4BB7-AD94-66A1D1FA3589}" type="slidenum">
              <a:rPr lang="en-US" altLang="en-US"/>
              <a:pPr/>
              <a:t>‹#›</a:t>
            </a:fld>
            <a:endParaRPr lang="en-US" altLang="en-US"/>
          </a:p>
        </p:txBody>
      </p:sp>
    </p:spTree>
    <p:extLst>
      <p:ext uri="{BB962C8B-B14F-4D97-AF65-F5344CB8AC3E}">
        <p14:creationId xmlns:p14="http://schemas.microsoft.com/office/powerpoint/2010/main" val="207740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AB46AD0-298F-E38A-795F-E8BEB614B9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C2AE2AA-E8EB-DDD7-909F-C696C251982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3C91299-F4E2-2204-F4AC-564EFCA774E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901CF42-6247-49CE-8752-3C5DAAE35241}" type="datetimeFigureOut">
              <a:rPr lang="en-US"/>
              <a:pPr>
                <a:defRPr/>
              </a:pPr>
              <a:t>8/4/2025</a:t>
            </a:fld>
            <a:endParaRPr lang="en-US"/>
          </a:p>
        </p:txBody>
      </p:sp>
      <p:sp>
        <p:nvSpPr>
          <p:cNvPr id="5" name="Footer Placeholder 4">
            <a:extLst>
              <a:ext uri="{FF2B5EF4-FFF2-40B4-BE49-F238E27FC236}">
                <a16:creationId xmlns:a16="http://schemas.microsoft.com/office/drawing/2014/main" id="{52D3BA3E-2026-B9FC-C402-8135D84229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FED6845-C733-D9AC-F2AA-5DF0488ABA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4DB07E47-60A5-4F68-85DC-51DA76C3DB72}"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D87BDD23-934D-9586-918C-8244E059DA3B}"/>
              </a:ext>
            </a:extLst>
          </p:cNvPr>
          <p:cNvSpPr>
            <a:spLocks noGrp="1"/>
          </p:cNvSpPr>
          <p:nvPr>
            <p:ph type="ctrTitle"/>
          </p:nvPr>
        </p:nvSpPr>
        <p:spPr>
          <a:xfrm>
            <a:off x="0" y="6096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r>
              <a:rPr lang="en-US" altLang="en-US" sz="3200">
                <a:solidFill>
                  <a:srgbClr val="FFC000"/>
                </a:solidFill>
                <a:latin typeface="Times New Roman" panose="02020603050405020304" pitchFamily="18" charset="0"/>
                <a:cs typeface="Times New Roman" panose="02020603050405020304" pitchFamily="18" charset="0"/>
              </a:rPr>
              <a:t>Bruce Shindler, Professor Emeritus</a:t>
            </a:r>
            <a:br>
              <a:rPr lang="en-US" altLang="en-US" sz="3200">
                <a:solidFill>
                  <a:srgbClr val="FFC000"/>
                </a:solidFill>
                <a:latin typeface="Times New Roman" panose="02020603050405020304" pitchFamily="18" charset="0"/>
                <a:cs typeface="Times New Roman" panose="02020603050405020304" pitchFamily="18" charset="0"/>
              </a:rPr>
            </a:br>
            <a:r>
              <a:rPr lang="en-US" altLang="en-US" sz="3200">
                <a:solidFill>
                  <a:srgbClr val="FFC000"/>
                </a:solidFill>
                <a:latin typeface="Times New Roman" panose="02020603050405020304" pitchFamily="18" charset="0"/>
                <a:cs typeface="Times New Roman" panose="02020603050405020304" pitchFamily="18" charset="0"/>
              </a:rPr>
              <a:t>  Dept. of Forest Ecosystems &amp; Society</a:t>
            </a:r>
          </a:p>
        </p:txBody>
      </p:sp>
      <p:sp>
        <p:nvSpPr>
          <p:cNvPr id="4" name="Subtitle 2">
            <a:extLst>
              <a:ext uri="{FF2B5EF4-FFF2-40B4-BE49-F238E27FC236}">
                <a16:creationId xmlns:a16="http://schemas.microsoft.com/office/drawing/2014/main" id="{167EE56C-22E1-A424-3727-7D4BEB29E1C4}"/>
              </a:ext>
            </a:extLst>
          </p:cNvPr>
          <p:cNvSpPr txBox="1">
            <a:spLocks/>
          </p:cNvSpPr>
          <p:nvPr/>
        </p:nvSpPr>
        <p:spPr>
          <a:xfrm>
            <a:off x="381000" y="2667000"/>
            <a:ext cx="8763000" cy="3505200"/>
          </a:xfrm>
          <a:prstGeom prst="rect">
            <a:avLst/>
          </a:prstGeom>
        </p:spPr>
        <p:txBody>
          <a:bodyPr tIns="0" rIns="45720" bIns="0"/>
          <a:lstStyle/>
          <a:p>
            <a:pPr algn="ctr" eaLnBrk="1" fontAlgn="auto" hangingPunct="1">
              <a:spcBef>
                <a:spcPct val="20000"/>
              </a:spcBef>
              <a:spcAft>
                <a:spcPts val="0"/>
              </a:spcAft>
              <a:buClr>
                <a:schemeClr val="accent1"/>
              </a:buClr>
              <a:buSzPct val="80000"/>
              <a:defRPr/>
            </a:pPr>
            <a:r>
              <a:rPr lang="en-US" sz="40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 Expectations of  </a:t>
            </a:r>
          </a:p>
          <a:p>
            <a:pPr algn="ctr" eaLnBrk="1" fontAlgn="auto" hangingPunct="1">
              <a:spcBef>
                <a:spcPct val="20000"/>
              </a:spcBef>
              <a:spcAft>
                <a:spcPts val="0"/>
              </a:spcAft>
              <a:buClr>
                <a:schemeClr val="accent1"/>
              </a:buClr>
              <a:buSzPct val="80000"/>
              <a:defRPr/>
            </a:pPr>
            <a:r>
              <a:rPr lang="en-US" sz="40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Natural Resource Managers:</a:t>
            </a:r>
          </a:p>
          <a:p>
            <a:pPr algn="ctr" eaLnBrk="1" fontAlgn="auto" hangingPunct="1">
              <a:spcBef>
                <a:spcPct val="20000"/>
              </a:spcBef>
              <a:spcAft>
                <a:spcPts val="0"/>
              </a:spcAft>
              <a:buClr>
                <a:schemeClr val="accent1"/>
              </a:buClr>
              <a:buSzPct val="80000"/>
              <a:defRPr/>
            </a:pPr>
            <a:r>
              <a:rPr lang="en-US" sz="40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Building Trust through </a:t>
            </a:r>
          </a:p>
          <a:p>
            <a:pPr algn="ctr" eaLnBrk="1" fontAlgn="auto" hangingPunct="1">
              <a:spcBef>
                <a:spcPct val="20000"/>
              </a:spcBef>
              <a:spcAft>
                <a:spcPts val="0"/>
              </a:spcAft>
              <a:buClr>
                <a:schemeClr val="accent1"/>
              </a:buClr>
              <a:buSzPct val="80000"/>
              <a:defRPr/>
            </a:pPr>
            <a:r>
              <a:rPr lang="en-US" sz="40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Collaborative Efforts</a:t>
            </a:r>
            <a:endParaRPr lang="en-US" sz="48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Bef>
                <a:spcPct val="20000"/>
              </a:spcBef>
              <a:spcAft>
                <a:spcPts val="0"/>
              </a:spcAft>
              <a:buClr>
                <a:schemeClr val="accent1"/>
              </a:buClr>
              <a:buSzPct val="80000"/>
              <a:defRPr/>
            </a:pPr>
            <a:endParaRPr lang="en-US" sz="32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fontAlgn="auto" hangingPunct="1">
              <a:spcBef>
                <a:spcPct val="20000"/>
              </a:spcBef>
              <a:spcAft>
                <a:spcPts val="0"/>
              </a:spcAft>
              <a:buClr>
                <a:schemeClr val="accent1"/>
              </a:buClr>
              <a:buSzPct val="80000"/>
              <a:defRPr/>
            </a:pPr>
            <a:endParaRPr lang="en-US" sz="3600" dirty="0">
              <a:solidFill>
                <a:srgbClr val="FFC000"/>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3200" dirty="0">
              <a:solidFill>
                <a:srgbClr val="FFC000"/>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r>
              <a:rPr lang="en-US" sz="3200" dirty="0">
                <a:solidFill>
                  <a:srgbClr val="FFC000"/>
                </a:solidFill>
                <a:effectLst>
                  <a:outerShdw blurRad="38100" dist="38100" dir="2700000" algn="tl">
                    <a:srgbClr val="000000">
                      <a:alpha val="43137"/>
                    </a:srgbClr>
                  </a:outerShdw>
                </a:effectLst>
                <a:latin typeface="+mn-lt"/>
              </a:rPr>
              <a:t>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81F798C9-5F32-CBFD-A9BA-01A53A060B3F}"/>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544A0FA3-66EB-CCBB-449F-8B50BDFC7815}"/>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pic>
        <p:nvPicPr>
          <p:cNvPr id="4101" name="Picture 16" descr="OSU_Logo.jpg">
            <a:extLst>
              <a:ext uri="{FF2B5EF4-FFF2-40B4-BE49-F238E27FC236}">
                <a16:creationId xmlns:a16="http://schemas.microsoft.com/office/drawing/2014/main" id="{C4FEAD9C-A849-16B3-D5D3-33722418D5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990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A9AA5DD0-1809-31FD-CFB8-F5DF71FCC8AB}"/>
              </a:ext>
            </a:extLst>
          </p:cNvPr>
          <p:cNvSpPr>
            <a:spLocks noGrp="1"/>
          </p:cNvSpPr>
          <p:nvPr>
            <p:ph type="title"/>
          </p:nvPr>
        </p:nvSpPr>
        <p:spPr>
          <a:xfrm>
            <a:off x="457200" y="1117600"/>
            <a:ext cx="8229600" cy="1173163"/>
          </a:xfrm>
        </p:spPr>
        <p:txBody>
          <a:bodyPr/>
          <a:lstStyle/>
          <a:p>
            <a:pPr algn="l"/>
            <a:br>
              <a:rPr lang="en-US" altLang="en-US" sz="3600" i="1"/>
            </a:br>
            <a:r>
              <a:rPr lang="en-US" altLang="en-US" sz="3600" i="1">
                <a:solidFill>
                  <a:srgbClr val="FFC000"/>
                </a:solidFill>
                <a:latin typeface="Times New Roman" panose="02020603050405020304" pitchFamily="18" charset="0"/>
                <a:cs typeface="Times New Roman" panose="02020603050405020304" pitchFamily="18" charset="0"/>
              </a:rPr>
              <a:t>Citizen – Agency Interactions</a:t>
            </a:r>
            <a:br>
              <a:rPr lang="en-US" altLang="en-US" sz="3600" i="1"/>
            </a:br>
            <a:endParaRPr lang="en-US" altLang="en-US" sz="3600" b="1"/>
          </a:p>
        </p:txBody>
      </p:sp>
      <p:sp>
        <p:nvSpPr>
          <p:cNvPr id="13314" name="Content Placeholder 2">
            <a:extLst>
              <a:ext uri="{FF2B5EF4-FFF2-40B4-BE49-F238E27FC236}">
                <a16:creationId xmlns:a16="http://schemas.microsoft.com/office/drawing/2014/main" id="{BADC1DA0-4CDE-4BB3-0D68-1A17664CB05C}"/>
              </a:ext>
            </a:extLst>
          </p:cNvPr>
          <p:cNvSpPr>
            <a:spLocks noGrp="1"/>
          </p:cNvSpPr>
          <p:nvPr>
            <p:ph idx="1"/>
          </p:nvPr>
        </p:nvSpPr>
        <p:spPr>
          <a:xfrm>
            <a:off x="457200" y="1905000"/>
            <a:ext cx="8229600" cy="4221163"/>
          </a:xfrm>
        </p:spPr>
        <p:txBody>
          <a:bodyPr/>
          <a:lstStyle/>
          <a:p>
            <a:endParaRPr lang="en-US" altLang="en-US"/>
          </a:p>
          <a:p>
            <a:pPr>
              <a:buFont typeface="Arial" panose="020B0604020202020204" pitchFamily="34" charset="0"/>
              <a:buNone/>
            </a:pPr>
            <a:r>
              <a:rPr lang="en-US" altLang="en-US"/>
              <a:t>	</a:t>
            </a:r>
          </a:p>
          <a:p>
            <a:pPr>
              <a:buFont typeface="Arial" panose="020B0604020202020204" pitchFamily="34" charset="0"/>
              <a:buNone/>
            </a:pPr>
            <a:r>
              <a:rPr lang="en-US" altLang="en-US"/>
              <a:t>	</a:t>
            </a:r>
            <a:r>
              <a:rPr lang="en-US" altLang="en-US">
                <a:solidFill>
                  <a:srgbClr val="FFC000"/>
                </a:solidFill>
                <a:latin typeface="Times New Roman" panose="02020603050405020304" pitchFamily="18" charset="0"/>
                <a:cs typeface="Times New Roman" panose="02020603050405020304" pitchFamily="18" charset="0"/>
              </a:rPr>
              <a:t>Parties need to be able to trust each other       </a:t>
            </a:r>
            <a:r>
              <a:rPr lang="en-US" altLang="en-US" i="1">
                <a:solidFill>
                  <a:srgbClr val="FFC000"/>
                </a:solidFill>
                <a:latin typeface="Times New Roman" panose="02020603050405020304" pitchFamily="18" charset="0"/>
                <a:cs typeface="Times New Roman" panose="02020603050405020304" pitchFamily="18" charset="0"/>
              </a:rPr>
              <a:t>just enough</a:t>
            </a:r>
            <a:r>
              <a:rPr lang="en-US" altLang="en-US">
                <a:solidFill>
                  <a:srgbClr val="FFC000"/>
                </a:solidFill>
                <a:latin typeface="Times New Roman" panose="02020603050405020304" pitchFamily="18" charset="0"/>
                <a:cs typeface="Times New Roman" panose="02020603050405020304" pitchFamily="18" charset="0"/>
              </a:rPr>
              <a:t> (healthy skepticism) to allow them to begin work together.</a:t>
            </a:r>
          </a:p>
          <a:p>
            <a:pPr lvl="1">
              <a:buFont typeface="Arial" panose="020B0604020202020204" pitchFamily="34" charset="0"/>
              <a:buNone/>
            </a:pPr>
            <a:endParaRPr lang="en-US" altLang="en-US"/>
          </a:p>
          <a:p>
            <a:endParaRPr lang="en-US" altLang="en-US"/>
          </a:p>
        </p:txBody>
      </p:sp>
      <p:pic>
        <p:nvPicPr>
          <p:cNvPr id="13315" name="Picture 5" descr="OSU_Logo.jpg">
            <a:extLst>
              <a:ext uri="{FF2B5EF4-FFF2-40B4-BE49-F238E27FC236}">
                <a16:creationId xmlns:a16="http://schemas.microsoft.com/office/drawing/2014/main" id="{7C777EE8-2C21-049E-EB68-5E2C382A6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717550"/>
            <a:ext cx="762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A5F3-41E7-3980-4339-6BD5A11AA0C9}"/>
              </a:ext>
            </a:extLst>
          </p:cNvPr>
          <p:cNvSpPr>
            <a:spLocks noGrp="1"/>
          </p:cNvSpPr>
          <p:nvPr>
            <p:ph type="title"/>
          </p:nvPr>
        </p:nvSpPr>
        <p:spPr>
          <a:xfrm>
            <a:off x="457200" y="685800"/>
            <a:ext cx="8229600" cy="1371600"/>
          </a:xfrm>
        </p:spPr>
        <p:txBody>
          <a:bodyPr rtlCol="0">
            <a:normAutofit fontScale="90000"/>
          </a:bodyPr>
          <a:lstStyle/>
          <a:p>
            <a:pPr fontAlgn="auto">
              <a:spcAft>
                <a:spcPts val="0"/>
              </a:spcAft>
              <a:defRPr/>
            </a:pPr>
            <a:br>
              <a:rPr lang="en-US" dirty="0"/>
            </a:br>
            <a:r>
              <a:rPr lang="en-US" sz="3600" dirty="0">
                <a:solidFill>
                  <a:srgbClr val="FFC000"/>
                </a:solidFill>
              </a:rPr>
              <a:t>Trust Building Loop</a:t>
            </a:r>
            <a:br>
              <a:rPr lang="en-US" dirty="0"/>
            </a:br>
            <a:br>
              <a:rPr lang="en-US" sz="2800" dirty="0"/>
            </a:br>
            <a:endParaRPr lang="en-US" dirty="0"/>
          </a:p>
        </p:txBody>
      </p:sp>
      <p:sp>
        <p:nvSpPr>
          <p:cNvPr id="4" name="Rounded Rectangle 3">
            <a:extLst>
              <a:ext uri="{FF2B5EF4-FFF2-40B4-BE49-F238E27FC236}">
                <a16:creationId xmlns:a16="http://schemas.microsoft.com/office/drawing/2014/main" id="{95C330C3-1204-A0EF-0AFF-7AC7952674D9}"/>
              </a:ext>
            </a:extLst>
          </p:cNvPr>
          <p:cNvSpPr/>
          <p:nvPr/>
        </p:nvSpPr>
        <p:spPr>
          <a:xfrm>
            <a:off x="1828800" y="2373313"/>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ounded Rectangle 4">
            <a:extLst>
              <a:ext uri="{FF2B5EF4-FFF2-40B4-BE49-F238E27FC236}">
                <a16:creationId xmlns:a16="http://schemas.microsoft.com/office/drawing/2014/main" id="{0505FAAF-C9DB-2C80-9D7B-4BC518BC305C}"/>
              </a:ext>
            </a:extLst>
          </p:cNvPr>
          <p:cNvSpPr/>
          <p:nvPr/>
        </p:nvSpPr>
        <p:spPr>
          <a:xfrm>
            <a:off x="3352800" y="4198938"/>
            <a:ext cx="259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ounded Rectangle 5">
            <a:extLst>
              <a:ext uri="{FF2B5EF4-FFF2-40B4-BE49-F238E27FC236}">
                <a16:creationId xmlns:a16="http://schemas.microsoft.com/office/drawing/2014/main" id="{08D7125E-91E5-AA88-E735-A9C28E4B8CF2}"/>
              </a:ext>
            </a:extLst>
          </p:cNvPr>
          <p:cNvSpPr/>
          <p:nvPr/>
        </p:nvSpPr>
        <p:spPr>
          <a:xfrm>
            <a:off x="5486400" y="2365375"/>
            <a:ext cx="2514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ounded Rectangle 6">
            <a:extLst>
              <a:ext uri="{FF2B5EF4-FFF2-40B4-BE49-F238E27FC236}">
                <a16:creationId xmlns:a16="http://schemas.microsoft.com/office/drawing/2014/main" id="{37F1B716-1680-47FD-E483-FBA024279F4A}"/>
              </a:ext>
            </a:extLst>
          </p:cNvPr>
          <p:cNvSpPr/>
          <p:nvPr/>
        </p:nvSpPr>
        <p:spPr>
          <a:xfrm>
            <a:off x="228600" y="5410200"/>
            <a:ext cx="3200400" cy="1295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ounded Rectangle 7">
            <a:extLst>
              <a:ext uri="{FF2B5EF4-FFF2-40B4-BE49-F238E27FC236}">
                <a16:creationId xmlns:a16="http://schemas.microsoft.com/office/drawing/2014/main" id="{3F272A93-B3FA-5959-03E9-C911C1D2D66D}"/>
              </a:ext>
            </a:extLst>
          </p:cNvPr>
          <p:cNvSpPr/>
          <p:nvPr/>
        </p:nvSpPr>
        <p:spPr>
          <a:xfrm>
            <a:off x="6118225" y="5334000"/>
            <a:ext cx="2362200" cy="1371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43" name="TextBox 8">
            <a:extLst>
              <a:ext uri="{FF2B5EF4-FFF2-40B4-BE49-F238E27FC236}">
                <a16:creationId xmlns:a16="http://schemas.microsoft.com/office/drawing/2014/main" id="{13F0A187-D1CD-6955-0F4A-8A8522EDC4A6}"/>
              </a:ext>
            </a:extLst>
          </p:cNvPr>
          <p:cNvSpPr txBox="1">
            <a:spLocks noChangeArrowheads="1"/>
          </p:cNvSpPr>
          <p:nvPr/>
        </p:nvSpPr>
        <p:spPr bwMode="auto">
          <a:xfrm>
            <a:off x="1828800" y="2351088"/>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t>Reinforce trusting attitudes</a:t>
            </a:r>
          </a:p>
        </p:txBody>
      </p:sp>
      <p:sp>
        <p:nvSpPr>
          <p:cNvPr id="14344" name="TextBox 9">
            <a:extLst>
              <a:ext uri="{FF2B5EF4-FFF2-40B4-BE49-F238E27FC236}">
                <a16:creationId xmlns:a16="http://schemas.microsoft.com/office/drawing/2014/main" id="{06002180-B146-DC34-3F16-F1E3D389C9A1}"/>
              </a:ext>
            </a:extLst>
          </p:cNvPr>
          <p:cNvSpPr txBox="1">
            <a:spLocks noChangeArrowheads="1"/>
          </p:cNvSpPr>
          <p:nvPr/>
        </p:nvSpPr>
        <p:spPr bwMode="auto">
          <a:xfrm>
            <a:off x="6096000" y="5370513"/>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t>Have enough trust, be willing to take a risk, and initiate a cooperative effort</a:t>
            </a:r>
          </a:p>
        </p:txBody>
      </p:sp>
      <p:sp>
        <p:nvSpPr>
          <p:cNvPr id="14345" name="TextBox 10">
            <a:extLst>
              <a:ext uri="{FF2B5EF4-FFF2-40B4-BE49-F238E27FC236}">
                <a16:creationId xmlns:a16="http://schemas.microsoft.com/office/drawing/2014/main" id="{7AF4EE47-E441-2ECE-2B04-8E91A2579EFD}"/>
              </a:ext>
            </a:extLst>
          </p:cNvPr>
          <p:cNvSpPr txBox="1">
            <a:spLocks noChangeArrowheads="1"/>
          </p:cNvSpPr>
          <p:nvPr/>
        </p:nvSpPr>
        <p:spPr bwMode="auto">
          <a:xfrm>
            <a:off x="5399088" y="2362200"/>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t>Build foundation for more ambitious plans and projects</a:t>
            </a:r>
          </a:p>
        </p:txBody>
      </p:sp>
      <p:sp>
        <p:nvSpPr>
          <p:cNvPr id="14346" name="TextBox 11">
            <a:extLst>
              <a:ext uri="{FF2B5EF4-FFF2-40B4-BE49-F238E27FC236}">
                <a16:creationId xmlns:a16="http://schemas.microsoft.com/office/drawing/2014/main" id="{6B728583-2B93-EA7D-0289-1ACD8D990CA0}"/>
              </a:ext>
            </a:extLst>
          </p:cNvPr>
          <p:cNvSpPr txBox="1">
            <a:spLocks noChangeArrowheads="1"/>
          </p:cNvSpPr>
          <p:nvPr/>
        </p:nvSpPr>
        <p:spPr bwMode="auto">
          <a:xfrm>
            <a:off x="3460750" y="41910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t>Aim for realistic (initially modest) but successful outcomes</a:t>
            </a:r>
          </a:p>
        </p:txBody>
      </p:sp>
      <p:sp>
        <p:nvSpPr>
          <p:cNvPr id="14347" name="TextBox 12">
            <a:extLst>
              <a:ext uri="{FF2B5EF4-FFF2-40B4-BE49-F238E27FC236}">
                <a16:creationId xmlns:a16="http://schemas.microsoft.com/office/drawing/2014/main" id="{89309850-EAED-EB73-018E-ED872317AF5E}"/>
              </a:ext>
            </a:extLst>
          </p:cNvPr>
          <p:cNvSpPr txBox="1">
            <a:spLocks noChangeArrowheads="1"/>
          </p:cNvSpPr>
          <p:nvPr/>
        </p:nvSpPr>
        <p:spPr bwMode="auto">
          <a:xfrm>
            <a:off x="185738" y="5410200"/>
            <a:ext cx="327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t>Form expectations about the future of the relationship based on reputation or past behaviors</a:t>
            </a:r>
          </a:p>
        </p:txBody>
      </p:sp>
      <p:sp>
        <p:nvSpPr>
          <p:cNvPr id="18" name="Curved Down Arrow 17">
            <a:extLst>
              <a:ext uri="{FF2B5EF4-FFF2-40B4-BE49-F238E27FC236}">
                <a16:creationId xmlns:a16="http://schemas.microsoft.com/office/drawing/2014/main" id="{49C2FB85-6D4D-9C56-85C4-0B05743CF0FC}"/>
              </a:ext>
            </a:extLst>
          </p:cNvPr>
          <p:cNvSpPr/>
          <p:nvPr/>
        </p:nvSpPr>
        <p:spPr>
          <a:xfrm>
            <a:off x="3505200" y="1828800"/>
            <a:ext cx="2351088" cy="457200"/>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9" name="Curved Down Arrow 18">
            <a:extLst>
              <a:ext uri="{FF2B5EF4-FFF2-40B4-BE49-F238E27FC236}">
                <a16:creationId xmlns:a16="http://schemas.microsoft.com/office/drawing/2014/main" id="{0A042041-14E5-E9AD-1E34-934EE16F76C7}"/>
              </a:ext>
            </a:extLst>
          </p:cNvPr>
          <p:cNvSpPr/>
          <p:nvPr/>
        </p:nvSpPr>
        <p:spPr>
          <a:xfrm rot="14382872">
            <a:off x="1879601" y="3890962"/>
            <a:ext cx="1574800" cy="492125"/>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0" name="Curved Down Arrow 19">
            <a:extLst>
              <a:ext uri="{FF2B5EF4-FFF2-40B4-BE49-F238E27FC236}">
                <a16:creationId xmlns:a16="http://schemas.microsoft.com/office/drawing/2014/main" id="{6329BF94-B1DB-964B-CF8D-880E914BF5B2}"/>
              </a:ext>
            </a:extLst>
          </p:cNvPr>
          <p:cNvSpPr/>
          <p:nvPr/>
        </p:nvSpPr>
        <p:spPr>
          <a:xfrm rot="7814294">
            <a:off x="5885656" y="3952082"/>
            <a:ext cx="1582737" cy="381000"/>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1" name="Left Arrow 20">
            <a:extLst>
              <a:ext uri="{FF2B5EF4-FFF2-40B4-BE49-F238E27FC236}">
                <a16:creationId xmlns:a16="http://schemas.microsoft.com/office/drawing/2014/main" id="{73CF399A-969C-A9CD-9FA3-72B4AB588245}"/>
              </a:ext>
            </a:extLst>
          </p:cNvPr>
          <p:cNvSpPr/>
          <p:nvPr/>
        </p:nvSpPr>
        <p:spPr>
          <a:xfrm rot="2122011">
            <a:off x="5913438" y="5057775"/>
            <a:ext cx="457200" cy="304800"/>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Left Arrow 21">
            <a:extLst>
              <a:ext uri="{FF2B5EF4-FFF2-40B4-BE49-F238E27FC236}">
                <a16:creationId xmlns:a16="http://schemas.microsoft.com/office/drawing/2014/main" id="{AF43D85F-8249-93BC-0F48-62669A154031}"/>
              </a:ext>
            </a:extLst>
          </p:cNvPr>
          <p:cNvSpPr/>
          <p:nvPr/>
        </p:nvSpPr>
        <p:spPr>
          <a:xfrm rot="8790850">
            <a:off x="2925763" y="5057775"/>
            <a:ext cx="457200" cy="304800"/>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53" name="TextBox 6">
            <a:extLst>
              <a:ext uri="{FF2B5EF4-FFF2-40B4-BE49-F238E27FC236}">
                <a16:creationId xmlns:a16="http://schemas.microsoft.com/office/drawing/2014/main" id="{9E5F05BB-6C99-47C8-206A-869719454669}"/>
              </a:ext>
            </a:extLst>
          </p:cNvPr>
          <p:cNvSpPr txBox="1">
            <a:spLocks noChangeArrowheads="1"/>
          </p:cNvSpPr>
          <p:nvPr/>
        </p:nvSpPr>
        <p:spPr bwMode="auto">
          <a:xfrm>
            <a:off x="211138" y="9525"/>
            <a:ext cx="872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400"/>
          </a:p>
          <a:p>
            <a:pPr algn="ctr" eaLnBrk="1" hangingPunct="1">
              <a:spcBef>
                <a:spcPct val="0"/>
              </a:spcBef>
              <a:buFontTx/>
              <a:buNone/>
            </a:pPr>
            <a:endParaRPr lang="en-US" altLang="en-US" sz="1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9D0325B4-525F-BE7F-B0FA-07238F1DDFF4}"/>
              </a:ext>
            </a:extLst>
          </p:cNvPr>
          <p:cNvSpPr>
            <a:spLocks noChangeArrowheads="1"/>
          </p:cNvSpPr>
          <p:nvPr/>
        </p:nvSpPr>
        <p:spPr bwMode="auto">
          <a:xfrm>
            <a:off x="533400" y="990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15362" name="TextBox 4">
            <a:extLst>
              <a:ext uri="{FF2B5EF4-FFF2-40B4-BE49-F238E27FC236}">
                <a16:creationId xmlns:a16="http://schemas.microsoft.com/office/drawing/2014/main" id="{0CA4D51B-BFE2-74C6-1E6C-4DB8096C27ED}"/>
              </a:ext>
            </a:extLst>
          </p:cNvPr>
          <p:cNvSpPr txBox="1">
            <a:spLocks noChangeArrowheads="1"/>
          </p:cNvSpPr>
          <p:nvPr/>
        </p:nvSpPr>
        <p:spPr bwMode="auto">
          <a:xfrm>
            <a:off x="685800" y="685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C000"/>
                </a:solidFill>
                <a:latin typeface="Times New Roman" panose="02020603050405020304" pitchFamily="18" charset="0"/>
                <a:cs typeface="Times New Roman" panose="02020603050405020304" pitchFamily="18" charset="0"/>
              </a:rPr>
              <a:t>Recognize the context of the issue</a:t>
            </a:r>
          </a:p>
        </p:txBody>
      </p:sp>
      <p:sp>
        <p:nvSpPr>
          <p:cNvPr id="15363" name="TextBox 5">
            <a:extLst>
              <a:ext uri="{FF2B5EF4-FFF2-40B4-BE49-F238E27FC236}">
                <a16:creationId xmlns:a16="http://schemas.microsoft.com/office/drawing/2014/main" id="{475AC538-01BC-642B-1FBF-57C809D108F2}"/>
              </a:ext>
            </a:extLst>
          </p:cNvPr>
          <p:cNvSpPr txBox="1">
            <a:spLocks noChangeArrowheads="1"/>
          </p:cNvSpPr>
          <p:nvPr/>
        </p:nvSpPr>
        <p:spPr bwMode="auto">
          <a:xfrm>
            <a:off x="750888" y="1828800"/>
            <a:ext cx="7391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C000"/>
                </a:solidFill>
                <a:latin typeface="Times New Roman" panose="02020603050405020304" pitchFamily="18" charset="0"/>
                <a:cs typeface="Times New Roman" panose="02020603050405020304" pitchFamily="18" charset="0"/>
              </a:rPr>
              <a:t>Agencies and field personnel regularly encounter a range of conditions, projects, and interested stakeholders. </a:t>
            </a:r>
          </a:p>
          <a:p>
            <a:pPr eaLnBrk="1" hangingPunct="1"/>
            <a:endParaRPr lang="en-US" altLang="en-US" sz="2800" i="1">
              <a:latin typeface="Times New Roman" panose="02020603050405020304" pitchFamily="18" charset="0"/>
              <a:cs typeface="Times New Roman" panose="02020603050405020304" pitchFamily="18" charset="0"/>
            </a:endParaRPr>
          </a:p>
          <a:p>
            <a:pPr eaLnBrk="1" hangingPunct="1"/>
            <a:r>
              <a:rPr lang="en-US" altLang="en-US" sz="2800" i="1">
                <a:solidFill>
                  <a:srgbClr val="FFC000"/>
                </a:solidFill>
                <a:latin typeface="Times New Roman" panose="02020603050405020304" pitchFamily="18" charset="0"/>
                <a:cs typeface="Times New Roman" panose="02020603050405020304" pitchFamily="18" charset="0"/>
              </a:rPr>
              <a:t>Small scale management activities</a:t>
            </a:r>
          </a:p>
          <a:p>
            <a:pPr eaLnBrk="1" hangingPunct="1"/>
            <a:r>
              <a:rPr lang="en-US" altLang="en-US" sz="2400">
                <a:solidFill>
                  <a:srgbClr val="FFC000"/>
                </a:solidFill>
                <a:latin typeface="Times New Roman" panose="02020603050405020304" pitchFamily="18" charset="0"/>
                <a:cs typeface="Times New Roman" panose="02020603050405020304" pitchFamily="18" charset="0"/>
              </a:rPr>
              <a:t>	</a:t>
            </a:r>
          </a:p>
          <a:p>
            <a:pPr eaLnBrk="1" hangingPunct="1"/>
            <a:r>
              <a:rPr lang="en-US" altLang="en-US" sz="2400">
                <a:solidFill>
                  <a:srgbClr val="FFC000"/>
                </a:solidFill>
                <a:latin typeface="Times New Roman" panose="02020603050405020304" pitchFamily="18" charset="0"/>
                <a:cs typeface="Times New Roman" panose="02020603050405020304" pitchFamily="18" charset="0"/>
              </a:rPr>
              <a:t>	</a:t>
            </a:r>
            <a:r>
              <a:rPr lang="en-US" altLang="en-US" sz="2800">
                <a:solidFill>
                  <a:srgbClr val="FFC000"/>
                </a:solidFill>
                <a:latin typeface="Times New Roman" panose="02020603050405020304" pitchFamily="18" charset="0"/>
                <a:cs typeface="Times New Roman" panose="02020603050405020304" pitchFamily="18" charset="0"/>
              </a:rPr>
              <a:t>Often informal, routine interactions where 	trust is built through mutual experience and 	successful implementation of low-risk 	activities.</a:t>
            </a:r>
          </a:p>
        </p:txBody>
      </p:sp>
      <p:pic>
        <p:nvPicPr>
          <p:cNvPr id="15364" name="Picture 6" descr="OSU_Logo.jpg">
            <a:extLst>
              <a:ext uri="{FF2B5EF4-FFF2-40B4-BE49-F238E27FC236}">
                <a16:creationId xmlns:a16="http://schemas.microsoft.com/office/drawing/2014/main" id="{767AC4D8-2EF2-98B3-9DEC-9D533100E8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85800"/>
            <a:ext cx="762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0">
            <a:extLst>
              <a:ext uri="{FF2B5EF4-FFF2-40B4-BE49-F238E27FC236}">
                <a16:creationId xmlns:a16="http://schemas.microsoft.com/office/drawing/2014/main" id="{A5A68221-2C0A-DE56-9DCB-DAD46E546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3434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3">
            <a:extLst>
              <a:ext uri="{FF2B5EF4-FFF2-40B4-BE49-F238E27FC236}">
                <a16:creationId xmlns:a16="http://schemas.microsoft.com/office/drawing/2014/main" id="{3F7AFA9F-06FD-8312-3FE1-C38A30C47079}"/>
              </a:ext>
            </a:extLst>
          </p:cNvPr>
          <p:cNvSpPr txBox="1">
            <a:spLocks noChangeArrowheads="1"/>
          </p:cNvSpPr>
          <p:nvPr/>
        </p:nvSpPr>
        <p:spPr bwMode="auto">
          <a:xfrm>
            <a:off x="381000" y="533400"/>
            <a:ext cx="3352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u="sng">
                <a:solidFill>
                  <a:srgbClr val="FFC000"/>
                </a:solidFill>
                <a:latin typeface="Times New Roman" panose="02020603050405020304" pitchFamily="18" charset="0"/>
                <a:cs typeface="Times New Roman" panose="02020603050405020304" pitchFamily="18" charset="0"/>
              </a:rPr>
              <a:t>Small Scale Activities</a:t>
            </a:r>
          </a:p>
          <a:p>
            <a:pPr eaLnBrk="1" hangingPunct="1"/>
            <a:endParaRPr lang="en-US" altLang="en-US" sz="2800">
              <a:solidFill>
                <a:srgbClr val="FFC000"/>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FFC000"/>
              </a:solidFill>
              <a:latin typeface="Times New Roman" panose="02020603050405020304" pitchFamily="18" charset="0"/>
              <a:cs typeface="Times New Roman" panose="02020603050405020304" pitchFamily="18" charset="0"/>
            </a:endParaRPr>
          </a:p>
          <a:p>
            <a:pPr eaLnBrk="1" hangingPunct="1"/>
            <a:r>
              <a:rPr lang="en-US" altLang="en-US" sz="2800">
                <a:solidFill>
                  <a:srgbClr val="FFC000"/>
                </a:solidFill>
                <a:latin typeface="Times New Roman" panose="02020603050405020304" pitchFamily="18" charset="0"/>
                <a:cs typeface="Times New Roman" panose="02020603050405020304" pitchFamily="18" charset="0"/>
              </a:rPr>
              <a:t>Trust evolves over time as participants interact and move gradually toward modest local projects.</a:t>
            </a:r>
          </a:p>
        </p:txBody>
      </p:sp>
      <p:sp>
        <p:nvSpPr>
          <p:cNvPr id="16387" name="TextBox 3">
            <a:extLst>
              <a:ext uri="{FF2B5EF4-FFF2-40B4-BE49-F238E27FC236}">
                <a16:creationId xmlns:a16="http://schemas.microsoft.com/office/drawing/2014/main" id="{B85DB115-3362-E70D-298A-E8C9DC7F0A72}"/>
              </a:ext>
            </a:extLst>
          </p:cNvPr>
          <p:cNvSpPr txBox="1">
            <a:spLocks noChangeArrowheads="1"/>
          </p:cNvSpPr>
          <p:nvPr/>
        </p:nvSpPr>
        <p:spPr bwMode="auto">
          <a:xfrm>
            <a:off x="5638800" y="56388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C000"/>
                </a:solidFill>
              </a:rPr>
              <a:t>Small Wins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F7EB6A1F-FE78-F3DE-3167-6C6B9E4BB8DC}"/>
              </a:ext>
            </a:extLst>
          </p:cNvPr>
          <p:cNvSpPr>
            <a:spLocks noChangeArrowheads="1"/>
          </p:cNvSpPr>
          <p:nvPr/>
        </p:nvSpPr>
        <p:spPr bwMode="auto">
          <a:xfrm>
            <a:off x="533400" y="990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17410" name="TextBox 4">
            <a:extLst>
              <a:ext uri="{FF2B5EF4-FFF2-40B4-BE49-F238E27FC236}">
                <a16:creationId xmlns:a16="http://schemas.microsoft.com/office/drawing/2014/main" id="{38DA815C-2179-5CEB-98E1-4E4A77DED006}"/>
              </a:ext>
            </a:extLst>
          </p:cNvPr>
          <p:cNvSpPr txBox="1">
            <a:spLocks noChangeArrowheads="1"/>
          </p:cNvSpPr>
          <p:nvPr/>
        </p:nvSpPr>
        <p:spPr bwMode="auto">
          <a:xfrm>
            <a:off x="685800" y="6858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FFC000"/>
                </a:solidFill>
              </a:rPr>
              <a:t>… </a:t>
            </a:r>
            <a:r>
              <a:rPr lang="en-US" altLang="en-US" sz="3200" b="1">
                <a:solidFill>
                  <a:srgbClr val="FFC000"/>
                </a:solidFill>
                <a:latin typeface="Times New Roman" panose="02020603050405020304" pitchFamily="18" charset="0"/>
                <a:cs typeface="Times New Roman" panose="02020603050405020304" pitchFamily="18" charset="0"/>
              </a:rPr>
              <a:t>the context of the  issue</a:t>
            </a:r>
          </a:p>
        </p:txBody>
      </p:sp>
      <p:sp>
        <p:nvSpPr>
          <p:cNvPr id="17411" name="TextBox 5">
            <a:extLst>
              <a:ext uri="{FF2B5EF4-FFF2-40B4-BE49-F238E27FC236}">
                <a16:creationId xmlns:a16="http://schemas.microsoft.com/office/drawing/2014/main" id="{9BCC5910-01CC-B5C1-A2D2-A0722185144C}"/>
              </a:ext>
            </a:extLst>
          </p:cNvPr>
          <p:cNvSpPr txBox="1">
            <a:spLocks noChangeArrowheads="1"/>
          </p:cNvSpPr>
          <p:nvPr/>
        </p:nvSpPr>
        <p:spPr bwMode="auto">
          <a:xfrm>
            <a:off x="762000" y="2438400"/>
            <a:ext cx="7391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r>
              <a:rPr lang="en-US" altLang="en-US" sz="2800" i="1">
                <a:solidFill>
                  <a:srgbClr val="FFC000"/>
                </a:solidFill>
                <a:latin typeface="Times New Roman" panose="02020603050405020304" pitchFamily="18" charset="0"/>
                <a:cs typeface="Times New Roman" panose="02020603050405020304" pitchFamily="18" charset="0"/>
              </a:rPr>
              <a:t>Large-scale activities or landscape level projects</a:t>
            </a:r>
          </a:p>
          <a:p>
            <a:pPr eaLnBrk="1" hangingPunct="1"/>
            <a:endParaRPr lang="en-US" altLang="en-US" sz="2400">
              <a:solidFill>
                <a:srgbClr val="FFC000"/>
              </a:solidFill>
              <a:latin typeface="Times New Roman" panose="02020603050405020304" pitchFamily="18" charset="0"/>
              <a:cs typeface="Times New Roman" panose="02020603050405020304" pitchFamily="18" charset="0"/>
            </a:endParaRPr>
          </a:p>
          <a:p>
            <a:pPr eaLnBrk="1" hangingPunct="1"/>
            <a:r>
              <a:rPr lang="en-US" altLang="en-US" sz="2800">
                <a:solidFill>
                  <a:srgbClr val="FFC000"/>
                </a:solidFill>
                <a:latin typeface="Times New Roman" panose="02020603050405020304" pitchFamily="18" charset="0"/>
                <a:cs typeface="Times New Roman" panose="02020603050405020304" pitchFamily="18" charset="0"/>
              </a:rPr>
              <a:t>	Involve multiple agencies, organizations, 	and stakeholders—often to meet the 	requirements of a government initiative.</a:t>
            </a:r>
          </a:p>
        </p:txBody>
      </p:sp>
      <p:pic>
        <p:nvPicPr>
          <p:cNvPr id="17412" name="Picture 6" descr="OSU_Logo.jpg">
            <a:extLst>
              <a:ext uri="{FF2B5EF4-FFF2-40B4-BE49-F238E27FC236}">
                <a16:creationId xmlns:a16="http://schemas.microsoft.com/office/drawing/2014/main" id="{7A3824D1-7FD5-71BE-4CFF-F4DF09CF4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1588" y="685800"/>
            <a:ext cx="8366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0037F48D-39C4-7737-8EF6-882D6A476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8100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3">
            <a:extLst>
              <a:ext uri="{FF2B5EF4-FFF2-40B4-BE49-F238E27FC236}">
                <a16:creationId xmlns:a16="http://schemas.microsoft.com/office/drawing/2014/main" id="{DB9899CD-60DA-2631-CE7D-BC2B58993298}"/>
              </a:ext>
            </a:extLst>
          </p:cNvPr>
          <p:cNvSpPr txBox="1">
            <a:spLocks noChangeArrowheads="1"/>
          </p:cNvSpPr>
          <p:nvPr/>
        </p:nvSpPr>
        <p:spPr bwMode="auto">
          <a:xfrm>
            <a:off x="381000" y="762000"/>
            <a:ext cx="4114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u="sng">
                <a:solidFill>
                  <a:srgbClr val="FFC000"/>
                </a:solidFill>
                <a:latin typeface="Times New Roman" panose="02020603050405020304" pitchFamily="18" charset="0"/>
                <a:cs typeface="Times New Roman" panose="02020603050405020304" pitchFamily="18" charset="0"/>
              </a:rPr>
              <a:t>Large scale projects</a:t>
            </a:r>
            <a:endParaRPr lang="en-US" altLang="en-US" sz="2800">
              <a:solidFill>
                <a:srgbClr val="FFC000"/>
              </a:solidFill>
              <a:latin typeface="Times New Roman" panose="02020603050405020304" pitchFamily="18" charset="0"/>
              <a:cs typeface="Times New Roman" panose="02020603050405020304" pitchFamily="18" charset="0"/>
            </a:endParaRPr>
          </a:p>
          <a:p>
            <a:pPr eaLnBrk="1" hangingPunct="1"/>
            <a:endParaRPr lang="en-US" altLang="en-US" sz="2800" u="sng">
              <a:solidFill>
                <a:srgbClr val="FFC000"/>
              </a:solidFill>
              <a:latin typeface="Times New Roman" panose="02020603050405020304" pitchFamily="18" charset="0"/>
              <a:cs typeface="Times New Roman" panose="02020603050405020304" pitchFamily="18" charset="0"/>
            </a:endParaRPr>
          </a:p>
          <a:p>
            <a:pPr eaLnBrk="1" hangingPunct="1"/>
            <a:endParaRPr lang="en-US" altLang="en-US" sz="2800" u="sng">
              <a:solidFill>
                <a:srgbClr val="FFC000"/>
              </a:solidFill>
              <a:latin typeface="Times New Roman" panose="02020603050405020304" pitchFamily="18" charset="0"/>
              <a:cs typeface="Times New Roman" panose="02020603050405020304" pitchFamily="18" charset="0"/>
            </a:endParaRPr>
          </a:p>
          <a:p>
            <a:pPr eaLnBrk="1" hangingPunct="1"/>
            <a:r>
              <a:rPr lang="en-US" altLang="en-US" sz="2800">
                <a:solidFill>
                  <a:srgbClr val="FFC000"/>
                </a:solidFill>
                <a:latin typeface="Times New Roman" panose="02020603050405020304" pitchFamily="18" charset="0"/>
                <a:cs typeface="Times New Roman" panose="02020603050405020304" pitchFamily="18" charset="0"/>
              </a:rPr>
              <a:t>Often involve formation of a “collaborative” or “partnership.”  These are complex projects that require coordination and deliberate action to maintain a balance of trust. </a:t>
            </a:r>
          </a:p>
          <a:p>
            <a:pPr eaLnBrk="1" hangingPunct="1"/>
            <a:endParaRPr lang="en-US" altLang="en-US" sz="2400" u="sng">
              <a:latin typeface="Arial" panose="020B0604020202020204" pitchFamily="34" charset="0"/>
              <a:cs typeface="Arial" panose="020B0604020202020204" pitchFamily="34" charset="0"/>
            </a:endParaRPr>
          </a:p>
          <a:p>
            <a:pPr eaLnBrk="1" hangingPunct="1"/>
            <a:r>
              <a:rPr lang="en-US" altLang="en-US" sz="2400" u="sng">
                <a:latin typeface="Arial" panose="020B0604020202020204" pitchFamily="34" charset="0"/>
                <a:cs typeface="Arial" panose="020B0604020202020204" pitchFamily="34" charset="0"/>
              </a:rPr>
              <a:t> </a:t>
            </a:r>
          </a:p>
        </p:txBody>
      </p:sp>
      <p:sp>
        <p:nvSpPr>
          <p:cNvPr id="18435" name="TextBox 4">
            <a:extLst>
              <a:ext uri="{FF2B5EF4-FFF2-40B4-BE49-F238E27FC236}">
                <a16:creationId xmlns:a16="http://schemas.microsoft.com/office/drawing/2014/main" id="{8391D78D-7876-E6D4-42D2-D1915BB0D233}"/>
              </a:ext>
            </a:extLst>
          </p:cNvPr>
          <p:cNvSpPr txBox="1">
            <a:spLocks noChangeArrowheads="1"/>
          </p:cNvSpPr>
          <p:nvPr/>
        </p:nvSpPr>
        <p:spPr bwMode="auto">
          <a:xfrm>
            <a:off x="5791200" y="54102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C000"/>
                </a:solidFill>
              </a:rPr>
              <a:t>High stakes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329AFE50-2911-F885-C859-C224202BC7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FAF1DB31-9BDA-3C41-131F-B3D99BC2F05B}"/>
              </a:ext>
            </a:extLst>
          </p:cNvPr>
          <p:cNvSpPr>
            <a:spLocks noChangeArrowheads="1"/>
          </p:cNvSpPr>
          <p:nvPr/>
        </p:nvSpPr>
        <p:spPr bwMode="auto">
          <a:xfrm>
            <a:off x="533400" y="990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20482" name="TextBox 3">
            <a:extLst>
              <a:ext uri="{FF2B5EF4-FFF2-40B4-BE49-F238E27FC236}">
                <a16:creationId xmlns:a16="http://schemas.microsoft.com/office/drawing/2014/main" id="{0D746911-2995-376C-9C8A-ABA14C5650AE}"/>
              </a:ext>
            </a:extLst>
          </p:cNvPr>
          <p:cNvSpPr txBox="1">
            <a:spLocks noChangeArrowheads="1"/>
          </p:cNvSpPr>
          <p:nvPr/>
        </p:nvSpPr>
        <p:spPr bwMode="auto">
          <a:xfrm>
            <a:off x="228600" y="30480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u="sng">
                <a:solidFill>
                  <a:srgbClr val="FFC000"/>
                </a:solidFill>
                <a:latin typeface="Times New Roman" panose="02020603050405020304" pitchFamily="18" charset="0"/>
                <a:cs typeface="Times New Roman" panose="02020603050405020304" pitchFamily="18" charset="0"/>
              </a:rPr>
              <a:t>Public Expectations</a:t>
            </a:r>
          </a:p>
          <a:p>
            <a:pPr eaLnBrk="1" hangingPunct="1"/>
            <a:endParaRPr lang="en-US" altLang="en-US" sz="3200" b="1">
              <a:solidFill>
                <a:srgbClr val="FFC000"/>
              </a:solidFill>
              <a:latin typeface="Times New Roman" panose="02020603050405020304" pitchFamily="18" charset="0"/>
              <a:cs typeface="Times New Roman" panose="02020603050405020304" pitchFamily="18" charset="0"/>
            </a:endParaRPr>
          </a:p>
          <a:p>
            <a:pPr eaLnBrk="1" hangingPunct="1"/>
            <a:r>
              <a:rPr lang="en-US" altLang="en-US" sz="3200" b="1">
                <a:solidFill>
                  <a:srgbClr val="FFC000"/>
                </a:solidFill>
                <a:latin typeface="Times New Roman" panose="02020603050405020304" pitchFamily="18" charset="0"/>
                <a:cs typeface="Times New Roman" panose="02020603050405020304" pitchFamily="18" charset="0"/>
              </a:rPr>
              <a:t>Trustworthy qualities are often measured by:</a:t>
            </a:r>
          </a:p>
          <a:p>
            <a:pPr eaLnBrk="1" hangingPunct="1"/>
            <a:endParaRPr lang="en-US" altLang="en-US" sz="2400" b="1"/>
          </a:p>
          <a:p>
            <a:pPr eaLnBrk="1" hangingPunct="1">
              <a:buFont typeface="Arial" panose="020B0604020202020204" pitchFamily="34" charset="0"/>
              <a:buChar char="•"/>
            </a:pPr>
            <a:r>
              <a:rPr lang="en-US" altLang="en-US" sz="2800" i="1">
                <a:solidFill>
                  <a:srgbClr val="FFC000"/>
                </a:solidFill>
                <a:latin typeface="Times New Roman" panose="02020603050405020304" pitchFamily="18" charset="0"/>
                <a:cs typeface="Times New Roman" panose="02020603050405020304" pitchFamily="18" charset="0"/>
              </a:rPr>
              <a:t> </a:t>
            </a:r>
            <a:r>
              <a:rPr lang="en-US" altLang="en-US" sz="2800" b="1" i="1">
                <a:solidFill>
                  <a:srgbClr val="FFC000"/>
                </a:solidFill>
                <a:latin typeface="Times New Roman" panose="02020603050405020304" pitchFamily="18" charset="0"/>
                <a:cs typeface="Times New Roman" panose="02020603050405020304" pitchFamily="18" charset="0"/>
              </a:rPr>
              <a:t>Ability</a:t>
            </a:r>
          </a:p>
          <a:p>
            <a:pPr eaLnBrk="1" hangingPunct="1"/>
            <a:r>
              <a:rPr lang="en-US" altLang="en-US" sz="2800">
                <a:solidFill>
                  <a:srgbClr val="FFC000"/>
                </a:solidFill>
                <a:latin typeface="Times New Roman" panose="02020603050405020304" pitchFamily="18" charset="0"/>
                <a:cs typeface="Times New Roman" panose="02020603050405020304" pitchFamily="18" charset="0"/>
              </a:rPr>
              <a:t>	Belief in manager’s ability to make good 	decisions and effectively implement practices. </a:t>
            </a:r>
          </a:p>
          <a:p>
            <a:pPr eaLnBrk="1" hangingPunct="1">
              <a:buFont typeface="Arial" panose="020B0604020202020204" pitchFamily="34" charset="0"/>
              <a:buChar char="•"/>
            </a:pPr>
            <a:endParaRPr lang="en-US" altLang="en-US" sz="2800">
              <a:solidFill>
                <a:srgbClr val="FFC000"/>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r>
              <a:rPr lang="en-US" altLang="en-US" sz="2800" i="1">
                <a:solidFill>
                  <a:srgbClr val="FFC000"/>
                </a:solidFill>
                <a:latin typeface="Times New Roman" panose="02020603050405020304" pitchFamily="18" charset="0"/>
                <a:cs typeface="Times New Roman" panose="02020603050405020304" pitchFamily="18" charset="0"/>
              </a:rPr>
              <a:t> </a:t>
            </a:r>
            <a:r>
              <a:rPr lang="en-US" altLang="en-US" sz="2800" b="1" i="1">
                <a:solidFill>
                  <a:srgbClr val="FFC000"/>
                </a:solidFill>
                <a:latin typeface="Times New Roman" panose="02020603050405020304" pitchFamily="18" charset="0"/>
                <a:cs typeface="Times New Roman" panose="02020603050405020304" pitchFamily="18" charset="0"/>
              </a:rPr>
              <a:t>Fairness and Equity</a:t>
            </a:r>
          </a:p>
          <a:p>
            <a:pPr eaLnBrk="1" hangingPunct="1"/>
            <a:r>
              <a:rPr lang="en-US" altLang="en-US" sz="2800">
                <a:solidFill>
                  <a:srgbClr val="FFC000"/>
                </a:solidFill>
                <a:latin typeface="Times New Roman" panose="02020603050405020304" pitchFamily="18" charset="0"/>
                <a:cs typeface="Times New Roman" panose="02020603050405020304" pitchFamily="18" charset="0"/>
              </a:rPr>
              <a:t>	Belief personnel are sincere and genuinely engage 	citizens about plans/decisions… that individuals will 	act in the best interest of the community.</a:t>
            </a:r>
          </a:p>
          <a:p>
            <a:pPr eaLnBrk="1" hangingPunct="1"/>
            <a:endParaRPr lang="en-US" altLang="en-US" sz="2800" b="1">
              <a:solidFill>
                <a:srgbClr val="FFC000"/>
              </a:solidFill>
              <a:latin typeface="Times New Roman" panose="02020603050405020304" pitchFamily="18" charset="0"/>
              <a:cs typeface="Times New Roman" panose="02020603050405020304" pitchFamily="18" charset="0"/>
            </a:endParaRPr>
          </a:p>
          <a:p>
            <a:pPr eaLnBrk="1" hangingPunct="1"/>
            <a:endParaRPr lang="en-US" altLang="en-US" sz="2800">
              <a:solidFill>
                <a:srgbClr val="FFC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endParaRPr lang="en-US" altLang="en-US" sz="3200" i="1">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57653F83-7705-2EFE-742A-5DDFBEE1E44A}"/>
              </a:ext>
            </a:extLst>
          </p:cNvPr>
          <p:cNvSpPr>
            <a:spLocks noChangeArrowheads="1"/>
          </p:cNvSpPr>
          <p:nvPr/>
        </p:nvSpPr>
        <p:spPr bwMode="auto">
          <a:xfrm>
            <a:off x="533400" y="990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21506" name="TextBox 3">
            <a:extLst>
              <a:ext uri="{FF2B5EF4-FFF2-40B4-BE49-F238E27FC236}">
                <a16:creationId xmlns:a16="http://schemas.microsoft.com/office/drawing/2014/main" id="{3311700B-FDE4-64D2-9E34-B371346816F2}"/>
              </a:ext>
            </a:extLst>
          </p:cNvPr>
          <p:cNvSpPr txBox="1">
            <a:spLocks noChangeArrowheads="1"/>
          </p:cNvSpPr>
          <p:nvPr/>
        </p:nvSpPr>
        <p:spPr bwMode="auto">
          <a:xfrm>
            <a:off x="457200" y="3048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u="sng">
                <a:solidFill>
                  <a:srgbClr val="FFC000"/>
                </a:solidFill>
                <a:latin typeface="Times New Roman" panose="02020603050405020304" pitchFamily="18" charset="0"/>
                <a:cs typeface="Times New Roman" panose="02020603050405020304" pitchFamily="18" charset="0"/>
              </a:rPr>
              <a:t>Public Expectations</a:t>
            </a:r>
            <a:endParaRPr lang="en-US" altLang="en-US" sz="3200">
              <a:solidFill>
                <a:srgbClr val="FFC000"/>
              </a:solidFill>
              <a:latin typeface="Times New Roman" panose="02020603050405020304" pitchFamily="18" charset="0"/>
              <a:cs typeface="Times New Roman" panose="02020603050405020304" pitchFamily="18" charset="0"/>
            </a:endParaRPr>
          </a:p>
          <a:p>
            <a:pPr eaLnBrk="1" hangingPunct="1"/>
            <a:endParaRPr lang="en-US" altLang="en-US" sz="3200" b="1" u="sng">
              <a:solidFill>
                <a:srgbClr val="FFC000"/>
              </a:solidFill>
              <a:latin typeface="Times New Roman" panose="02020603050405020304" pitchFamily="18" charset="0"/>
              <a:cs typeface="Times New Roman" panose="02020603050405020304" pitchFamily="18" charset="0"/>
            </a:endParaRPr>
          </a:p>
          <a:p>
            <a:pPr eaLnBrk="1" hangingPunct="1"/>
            <a:r>
              <a:rPr lang="en-US" altLang="en-US" sz="3200" b="1">
                <a:solidFill>
                  <a:srgbClr val="FFC000"/>
                </a:solidFill>
                <a:latin typeface="Times New Roman" panose="02020603050405020304" pitchFamily="18" charset="0"/>
                <a:cs typeface="Times New Roman" panose="02020603050405020304" pitchFamily="18" charset="0"/>
              </a:rPr>
              <a:t>also by:</a:t>
            </a:r>
          </a:p>
          <a:p>
            <a:pPr eaLnBrk="1" hangingPunct="1"/>
            <a:endParaRPr lang="en-US" altLang="en-US" sz="3200" b="1"/>
          </a:p>
          <a:p>
            <a:pPr eaLnBrk="1" hangingPunct="1">
              <a:buFont typeface="Arial" panose="020B0604020202020204" pitchFamily="34" charset="0"/>
              <a:buChar char="•"/>
            </a:pPr>
            <a:r>
              <a:rPr lang="en-US" altLang="en-US" sz="2800" i="1">
                <a:solidFill>
                  <a:srgbClr val="FFC000"/>
                </a:solidFill>
                <a:latin typeface="Times New Roman" panose="02020603050405020304" pitchFamily="18" charset="0"/>
                <a:cs typeface="Times New Roman" panose="02020603050405020304" pitchFamily="18" charset="0"/>
              </a:rPr>
              <a:t> Integrity </a:t>
            </a:r>
          </a:p>
          <a:p>
            <a:pPr lvl="1" eaLnBrk="1" hangingPunct="1"/>
            <a:r>
              <a:rPr lang="en-US" altLang="en-US" sz="2800">
                <a:solidFill>
                  <a:srgbClr val="FFC000"/>
                </a:solidFill>
                <a:latin typeface="Times New Roman" panose="02020603050405020304" pitchFamily="18" charset="0"/>
                <a:cs typeface="Times New Roman" panose="02020603050405020304" pitchFamily="18" charset="0"/>
              </a:rPr>
              <a:t>Belief the agency and its personnel are acting in accord with a set of values and norms shared by the community.  Doing what you say you will do… building up credibility over time through promise-keeping</a:t>
            </a:r>
            <a:r>
              <a:rPr lang="en-US" altLang="en-US" sz="2800">
                <a:latin typeface="Times New Roman" panose="02020603050405020304" pitchFamily="18" charset="0"/>
                <a:cs typeface="Times New Roman" panose="02020603050405020304" pitchFamily="18" charset="0"/>
              </a:rPr>
              <a:t>.</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C73BCF6-05D9-5509-E5CC-BF055793C1FA}"/>
              </a:ext>
            </a:extLst>
          </p:cNvPr>
          <p:cNvSpPr>
            <a:spLocks noChangeArrowheads="1"/>
          </p:cNvSpPr>
          <p:nvPr/>
        </p:nvSpPr>
        <p:spPr bwMode="auto">
          <a:xfrm>
            <a:off x="533400" y="990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4" name="TextBox 3">
            <a:extLst>
              <a:ext uri="{FF2B5EF4-FFF2-40B4-BE49-F238E27FC236}">
                <a16:creationId xmlns:a16="http://schemas.microsoft.com/office/drawing/2014/main" id="{0B5C6D7D-A855-30EA-1400-296F49ECA1A9}"/>
              </a:ext>
            </a:extLst>
          </p:cNvPr>
          <p:cNvSpPr txBox="1"/>
          <p:nvPr/>
        </p:nvSpPr>
        <p:spPr>
          <a:xfrm>
            <a:off x="457200" y="304800"/>
            <a:ext cx="8305800" cy="5570538"/>
          </a:xfrm>
          <a:prstGeom prst="rect">
            <a:avLst/>
          </a:prstGeom>
          <a:noFill/>
        </p:spPr>
        <p:txBody>
          <a:bodyPr>
            <a:spAutoFit/>
          </a:bodyPr>
          <a:lstStyle/>
          <a:p>
            <a:pPr eaLnBrk="1" fontAlgn="auto" hangingPunct="1">
              <a:spcBef>
                <a:spcPts val="0"/>
              </a:spcBef>
              <a:spcAft>
                <a:spcPts val="0"/>
              </a:spcAft>
              <a:defRPr/>
            </a:pPr>
            <a:r>
              <a:rPr lang="en-US" sz="3200" b="1" dirty="0">
                <a:solidFill>
                  <a:srgbClr val="FFC000"/>
                </a:solidFill>
                <a:latin typeface="Times New Roman" panose="02020603050405020304" pitchFamily="18" charset="0"/>
                <a:cs typeface="Times New Roman" panose="02020603050405020304" pitchFamily="18" charset="0"/>
              </a:rPr>
              <a:t>Contributory Actions &gt;&gt;&gt; Desired Outcomes</a:t>
            </a:r>
          </a:p>
          <a:p>
            <a:pPr eaLnBrk="1" fontAlgn="auto" hangingPunct="1">
              <a:spcBef>
                <a:spcPts val="0"/>
              </a:spcBef>
              <a:spcAft>
                <a:spcPts val="0"/>
              </a:spcAft>
              <a:defRPr/>
            </a:pPr>
            <a:endParaRPr lang="en-US" sz="3200" b="1" dirty="0">
              <a:latin typeface="+mn-lt"/>
            </a:endParaRPr>
          </a:p>
          <a:p>
            <a:pPr eaLnBrk="1" fontAlgn="auto" hangingPunct="1">
              <a:spcBef>
                <a:spcPts val="0"/>
              </a:spcBef>
              <a:spcAft>
                <a:spcPts val="0"/>
              </a:spcAft>
              <a:defRPr/>
            </a:pPr>
            <a:r>
              <a:rPr lang="en-US" sz="2800" dirty="0">
                <a:solidFill>
                  <a:srgbClr val="FFC000"/>
                </a:solidFill>
                <a:latin typeface="Times New Roman" pitchFamily="18" charset="0"/>
                <a:cs typeface="Times New Roman" pitchFamily="18" charset="0"/>
              </a:rPr>
              <a:t>Trust is built with specific actions that contribute to desired outcomes.  This happens at two levels:</a:t>
            </a:r>
          </a:p>
          <a:p>
            <a:pPr eaLnBrk="1" fontAlgn="auto" hangingPunct="1">
              <a:spcBef>
                <a:spcPts val="0"/>
              </a:spcBef>
              <a:spcAft>
                <a:spcPts val="0"/>
              </a:spcAft>
              <a:defRPr/>
            </a:pPr>
            <a:endParaRPr lang="en-US" sz="2800" dirty="0">
              <a:solidFill>
                <a:srgbClr val="FFC000"/>
              </a:solidFill>
              <a:latin typeface="Times New Roman" pitchFamily="18" charset="0"/>
              <a:cs typeface="Times New Roman" pitchFamily="18" charset="0"/>
            </a:endParaRPr>
          </a:p>
          <a:p>
            <a:pPr marL="914400" lvl="1" indent="-457200" eaLnBrk="1" fontAlgn="auto" hangingPunct="1">
              <a:spcBef>
                <a:spcPts val="0"/>
              </a:spcBef>
              <a:spcAft>
                <a:spcPts val="0"/>
              </a:spcAft>
              <a:buFont typeface="Wingdings" panose="05000000000000000000" pitchFamily="2" charset="2"/>
              <a:buChar char="Ø"/>
              <a:defRPr/>
            </a:pPr>
            <a:r>
              <a:rPr lang="en-US" sz="3200" dirty="0">
                <a:solidFill>
                  <a:srgbClr val="FFC000"/>
                </a:solidFill>
                <a:latin typeface="Times New Roman" pitchFamily="18" charset="0"/>
                <a:cs typeface="Times New Roman" pitchFamily="18" charset="0"/>
              </a:rPr>
              <a:t>Agency level actions</a:t>
            </a:r>
          </a:p>
          <a:p>
            <a:pPr marL="914400" lvl="1" indent="-457200" eaLnBrk="1" fontAlgn="auto" hangingPunct="1">
              <a:spcBef>
                <a:spcPts val="0"/>
              </a:spcBef>
              <a:spcAft>
                <a:spcPts val="0"/>
              </a:spcAft>
              <a:buFont typeface="Wingdings" panose="05000000000000000000" pitchFamily="2" charset="2"/>
              <a:buChar char="Ø"/>
              <a:defRPr/>
            </a:pPr>
            <a:r>
              <a:rPr lang="en-US" sz="3200" dirty="0">
                <a:solidFill>
                  <a:srgbClr val="FFC000"/>
                </a:solidFill>
                <a:latin typeface="Times New Roman" pitchFamily="18" charset="0"/>
                <a:cs typeface="Times New Roman" pitchFamily="18" charset="0"/>
              </a:rPr>
              <a:t>Individual actions</a:t>
            </a:r>
            <a:r>
              <a:rPr lang="en-US" sz="3200" dirty="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marL="914400" lvl="1" indent="-457200" eaLnBrk="1" fontAlgn="auto" hangingPunct="1">
              <a:spcBef>
                <a:spcPts val="0"/>
              </a:spcBef>
              <a:spcAft>
                <a:spcPts val="0"/>
              </a:spcAft>
              <a:buFont typeface="Wingdings" panose="05000000000000000000" pitchFamily="2" charset="2"/>
              <a:buChar char="Ø"/>
              <a:defRPr/>
            </a:pPr>
            <a:endParaRPr lang="en-US" sz="3200" b="1" dirty="0">
              <a:latin typeface="Times New Roman" pitchFamily="18" charset="0"/>
              <a:cs typeface="Times New Roman" pitchFamily="18" charset="0"/>
            </a:endParaRPr>
          </a:p>
          <a:p>
            <a:pPr lvl="1" eaLnBrk="1" fontAlgn="auto" hangingPunct="1">
              <a:spcBef>
                <a:spcPts val="0"/>
              </a:spcBef>
              <a:spcAft>
                <a:spcPts val="0"/>
              </a:spcAft>
              <a:defRPr/>
            </a:pPr>
            <a:r>
              <a:rPr lang="en-US" sz="2800" dirty="0">
                <a:solidFill>
                  <a:srgbClr val="FFC000"/>
                </a:solidFill>
                <a:latin typeface="Times New Roman" pitchFamily="18" charset="0"/>
                <a:cs typeface="Times New Roman" pitchFamily="18" charset="0"/>
              </a:rPr>
              <a:t>The following examples are intended as an evaluation tool.  Collectively, these actions influence the ability of stakeholders to work cooperatively and are at the heart of the trust-building process.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0D1AF13C-8814-97BE-E202-196CD20E15DE}"/>
              </a:ext>
            </a:extLst>
          </p:cNvPr>
          <p:cNvSpPr>
            <a:spLocks noGrp="1"/>
          </p:cNvSpPr>
          <p:nvPr>
            <p:ph type="ctrTitle"/>
          </p:nvPr>
        </p:nvSpPr>
        <p:spPr>
          <a:xfrm>
            <a:off x="0" y="381000"/>
            <a:ext cx="9067800" cy="1676400"/>
          </a:xfrm>
        </p:spPr>
        <p:txBody>
          <a:bodyPr/>
          <a:lstStyle/>
          <a:p>
            <a:r>
              <a:rPr lang="en-US" altLang="en-US" sz="3200"/>
              <a:t>Agency-Stakeholder Trust in Communities at risk of wildfire in Australia, Canada, and the U.S.</a:t>
            </a:r>
          </a:p>
        </p:txBody>
      </p:sp>
      <p:sp>
        <p:nvSpPr>
          <p:cNvPr id="4" name="Subtitle 2">
            <a:extLst>
              <a:ext uri="{FF2B5EF4-FFF2-40B4-BE49-F238E27FC236}">
                <a16:creationId xmlns:a16="http://schemas.microsoft.com/office/drawing/2014/main" id="{501314B2-CDEA-97B9-C503-0EC9CE027EEF}"/>
              </a:ext>
            </a:extLst>
          </p:cNvPr>
          <p:cNvSpPr txBox="1">
            <a:spLocks/>
          </p:cNvSpPr>
          <p:nvPr/>
        </p:nvSpPr>
        <p:spPr>
          <a:xfrm>
            <a:off x="381000" y="1905000"/>
            <a:ext cx="8763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2400" dirty="0">
                <a:solidFill>
                  <a:srgbClr val="FFC000"/>
                </a:solidFill>
                <a:effectLst>
                  <a:outerShdw blurRad="38100" dist="38100" dir="2700000" algn="tl">
                    <a:srgbClr val="000000">
                      <a:alpha val="43137"/>
                    </a:srgbClr>
                  </a:outerShdw>
                </a:effectLst>
                <a:latin typeface="+mn-lt"/>
              </a:rPr>
              <a:t> </a:t>
            </a:r>
            <a:r>
              <a:rPr lang="en-US" sz="2400" dirty="0">
                <a:effectLst>
                  <a:outerShdw blurRad="38100" dist="38100" dir="2700000" algn="tl">
                    <a:srgbClr val="000000">
                      <a:alpha val="43137"/>
                    </a:srgbClr>
                  </a:outerShdw>
                </a:effectLst>
                <a:latin typeface="+mn-lt"/>
              </a:rPr>
              <a:t>Bruce Shindler &amp;  Christine Olsen—Oregon State University, U.S.</a:t>
            </a:r>
          </a:p>
          <a:p>
            <a:pPr eaLnBrk="1" fontAlgn="auto" hangingPunct="1">
              <a:spcBef>
                <a:spcPct val="20000"/>
              </a:spcBef>
              <a:spcAft>
                <a:spcPts val="0"/>
              </a:spcAft>
              <a:buClr>
                <a:schemeClr val="accent1"/>
              </a:buClr>
              <a:buSzPct val="80000"/>
              <a:defRPr/>
            </a:pPr>
            <a:r>
              <a:rPr lang="en-US" sz="2400" dirty="0">
                <a:effectLst>
                  <a:outerShdw blurRad="38100" dist="38100" dir="2700000" algn="tl">
                    <a:srgbClr val="000000">
                      <a:alpha val="43137"/>
                    </a:srgbClr>
                  </a:outerShdw>
                </a:effectLst>
                <a:latin typeface="+mn-lt"/>
              </a:rPr>
              <a:t> Sarah McCaffrey, US Forest Service, Northern Research Station, U.S.    Tara McGee</a:t>
            </a:r>
            <a:r>
              <a:rPr lang="en-US" sz="3600" dirty="0">
                <a:effectLst>
                  <a:outerShdw blurRad="38100" dist="38100" dir="2700000" algn="tl">
                    <a:srgbClr val="000000">
                      <a:alpha val="43137"/>
                    </a:srgbClr>
                  </a:outerShdw>
                </a:effectLst>
                <a:latin typeface="+mn-lt"/>
              </a:rPr>
              <a:t>, </a:t>
            </a:r>
            <a:r>
              <a:rPr lang="en-US" sz="2400" dirty="0">
                <a:effectLst>
                  <a:outerShdw blurRad="38100" dist="38100" dir="2700000" algn="tl">
                    <a:srgbClr val="000000">
                      <a:alpha val="43137"/>
                    </a:srgbClr>
                  </a:outerShdw>
                </a:effectLst>
                <a:latin typeface="+mn-lt"/>
              </a:rPr>
              <a:t>University of Alberta, Canada</a:t>
            </a:r>
          </a:p>
          <a:p>
            <a:pPr eaLnBrk="1" fontAlgn="auto" hangingPunct="1">
              <a:spcBef>
                <a:spcPct val="20000"/>
              </a:spcBef>
              <a:spcAft>
                <a:spcPts val="0"/>
              </a:spcAft>
              <a:buClr>
                <a:schemeClr val="accent1"/>
              </a:buClr>
              <a:buSzPct val="80000"/>
              <a:defRPr/>
            </a:pPr>
            <a:r>
              <a:rPr lang="en-US" sz="2400" dirty="0">
                <a:effectLst>
                  <a:outerShdw blurRad="38100" dist="38100" dir="2700000" algn="tl">
                    <a:srgbClr val="000000">
                      <a:alpha val="43137"/>
                    </a:srgbClr>
                  </a:outerShdw>
                </a:effectLst>
                <a:latin typeface="+mn-lt"/>
              </a:rPr>
              <a:t> Bonita McFarlane &amp; Amy Christianson, NR Canada, Alberta, Canada</a:t>
            </a:r>
          </a:p>
          <a:p>
            <a:pPr eaLnBrk="1" fontAlgn="auto" hangingPunct="1">
              <a:spcBef>
                <a:spcPct val="20000"/>
              </a:spcBef>
              <a:spcAft>
                <a:spcPts val="0"/>
              </a:spcAft>
              <a:buClr>
                <a:schemeClr val="accent1"/>
              </a:buClr>
              <a:buSzPct val="80000"/>
              <a:defRPr/>
            </a:pPr>
            <a:r>
              <a:rPr lang="en-US" sz="2400" dirty="0">
                <a:effectLst>
                  <a:outerShdw blurRad="38100" dist="38100" dir="2700000" algn="tl">
                    <a:srgbClr val="000000">
                      <a:alpha val="43137"/>
                    </a:srgbClr>
                  </a:outerShdw>
                </a:effectLst>
                <a:latin typeface="+mn-lt"/>
              </a:rPr>
              <a:t> Allan Curtis &amp; Emily Sharp, Charles </a:t>
            </a:r>
            <a:r>
              <a:rPr lang="en-US" sz="2400" dirty="0" err="1">
                <a:effectLst>
                  <a:outerShdw blurRad="38100" dist="38100" dir="2700000" algn="tl">
                    <a:srgbClr val="000000">
                      <a:alpha val="43137"/>
                    </a:srgbClr>
                  </a:outerShdw>
                </a:effectLst>
                <a:latin typeface="+mn-lt"/>
              </a:rPr>
              <a:t>Sturt</a:t>
            </a:r>
            <a:r>
              <a:rPr lang="en-US" sz="2400" dirty="0">
                <a:effectLst>
                  <a:outerShdw blurRad="38100" dist="38100" dir="2700000" algn="tl">
                    <a:srgbClr val="000000">
                      <a:alpha val="43137"/>
                    </a:srgbClr>
                  </a:outerShdw>
                </a:effectLst>
                <a:latin typeface="+mn-lt"/>
              </a:rPr>
              <a:t> University, NSW, Australia</a:t>
            </a:r>
          </a:p>
          <a:p>
            <a:pPr eaLnBrk="1" fontAlgn="auto" hangingPunct="1">
              <a:spcBef>
                <a:spcPct val="20000"/>
              </a:spcBef>
              <a:spcAft>
                <a:spcPts val="0"/>
              </a:spcAft>
              <a:buClr>
                <a:schemeClr val="accent1"/>
              </a:buClr>
              <a:buSzPct val="80000"/>
              <a:defRPr/>
            </a:pPr>
            <a:r>
              <a:rPr lang="en-US" sz="2400" dirty="0">
                <a:effectLst>
                  <a:outerShdw blurRad="38100" dist="38100" dir="2700000" algn="tl">
                    <a:srgbClr val="000000">
                      <a:alpha val="43137"/>
                    </a:srgbClr>
                  </a:outerShdw>
                </a:effectLst>
                <a:latin typeface="+mn-lt"/>
              </a:rPr>
              <a:t>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06BC053F-E9A8-CCC3-467C-F0D25D08ABF4}"/>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BC2D9B95-F643-4861-1BE3-13A2218120D3}"/>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pic>
        <p:nvPicPr>
          <p:cNvPr id="5125" name="Picture 2">
            <a:extLst>
              <a:ext uri="{FF2B5EF4-FFF2-40B4-BE49-F238E27FC236}">
                <a16:creationId xmlns:a16="http://schemas.microsoft.com/office/drawing/2014/main" id="{699671C1-B026-ECD4-5559-B7EA5DC91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029200"/>
            <a:ext cx="21336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9" descr="ILWS_colour.jpg">
            <a:extLst>
              <a:ext uri="{FF2B5EF4-FFF2-40B4-BE49-F238E27FC236}">
                <a16:creationId xmlns:a16="http://schemas.microsoft.com/office/drawing/2014/main" id="{209F078D-3CC0-F6B4-31EA-227E8F5E8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800600"/>
            <a:ext cx="1260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a:extLst>
              <a:ext uri="{FF2B5EF4-FFF2-40B4-BE49-F238E27FC236}">
                <a16:creationId xmlns:a16="http://schemas.microsoft.com/office/drawing/2014/main" id="{CF66115F-CF2E-C507-324D-75CDCDBC1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72000"/>
            <a:ext cx="93503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C:\Users\Chris\AppData\Local\Microsoft\Windows\Temporary Internet Files\Content.IE5\PXBZPXZB\nrcan_logo_colour_Feb 08.tif">
            <a:extLst>
              <a:ext uri="{FF2B5EF4-FFF2-40B4-BE49-F238E27FC236}">
                <a16:creationId xmlns:a16="http://schemas.microsoft.com/office/drawing/2014/main" id="{CB52E211-4CBF-5816-8FF5-EF978E6D0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943600"/>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 descr="C:\Users\Chris\AppData\Local\Microsoft\Windows\Temporary Internet Files\Content.IE5\H8JZXLFL\logo3(high-res).png">
            <a:extLst>
              <a:ext uri="{FF2B5EF4-FFF2-40B4-BE49-F238E27FC236}">
                <a16:creationId xmlns:a16="http://schemas.microsoft.com/office/drawing/2014/main" id="{6C738BB4-6F67-C553-78B6-4A7EB9878B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648200"/>
            <a:ext cx="115411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6" descr="OSU_Logo.jpg">
            <a:extLst>
              <a:ext uri="{FF2B5EF4-FFF2-40B4-BE49-F238E27FC236}">
                <a16:creationId xmlns:a16="http://schemas.microsoft.com/office/drawing/2014/main" id="{4D3F256D-2902-FF99-E5A4-745A90A52FD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724400"/>
            <a:ext cx="1143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a:extLst>
              <a:ext uri="{FF2B5EF4-FFF2-40B4-BE49-F238E27FC236}">
                <a16:creationId xmlns:a16="http://schemas.microsoft.com/office/drawing/2014/main" id="{419176D0-417D-E244-6DF0-6087B687AB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058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a:extLst>
              <a:ext uri="{FF2B5EF4-FFF2-40B4-BE49-F238E27FC236}">
                <a16:creationId xmlns:a16="http://schemas.microsoft.com/office/drawing/2014/main" id="{94D6DA29-1E9A-7007-6EF4-DD1D35B3A4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763" y="609600"/>
            <a:ext cx="84328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a:extLst>
              <a:ext uri="{FF2B5EF4-FFF2-40B4-BE49-F238E27FC236}">
                <a16:creationId xmlns:a16="http://schemas.microsoft.com/office/drawing/2014/main" id="{C3B7A340-AC7E-F495-CD62-E07A35922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538"/>
            <a:ext cx="8077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a:extLst>
              <a:ext uri="{FF2B5EF4-FFF2-40B4-BE49-F238E27FC236}">
                <a16:creationId xmlns:a16="http://schemas.microsoft.com/office/drawing/2014/main" id="{2592BADB-29E2-1AB1-4D17-61D884511E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609600"/>
            <a:ext cx="815022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a:extLst>
              <a:ext uri="{FF2B5EF4-FFF2-40B4-BE49-F238E27FC236}">
                <a16:creationId xmlns:a16="http://schemas.microsoft.com/office/drawing/2014/main" id="{BD8B8398-4553-CE7B-A200-E8DBAED3CE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533400"/>
            <a:ext cx="83947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a:extLst>
              <a:ext uri="{FF2B5EF4-FFF2-40B4-BE49-F238E27FC236}">
                <a16:creationId xmlns:a16="http://schemas.microsoft.com/office/drawing/2014/main" id="{29E46F74-3971-4257-30DB-D34A86BEA1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313"/>
            <a:ext cx="82296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4C72711-3F9C-B9FB-9BB9-0F2D5346F9AA}"/>
              </a:ext>
            </a:extLst>
          </p:cNvPr>
          <p:cNvSpPr>
            <a:spLocks noGrp="1"/>
          </p:cNvSpPr>
          <p:nvPr>
            <p:ph type="title"/>
          </p:nvPr>
        </p:nvSpPr>
        <p:spPr>
          <a:xfrm>
            <a:off x="381000" y="304800"/>
            <a:ext cx="8305800" cy="914400"/>
          </a:xfrm>
        </p:spPr>
        <p:txBody>
          <a:bodyPr/>
          <a:lstStyle/>
          <a:p>
            <a:pPr algn="l"/>
            <a:r>
              <a:rPr lang="en-US" altLang="en-US" sz="3600" i="1">
                <a:solidFill>
                  <a:srgbClr val="FFC000"/>
                </a:solidFill>
                <a:latin typeface="Times New Roman" panose="02020603050405020304" pitchFamily="18" charset="0"/>
                <a:cs typeface="Times New Roman" panose="02020603050405020304" pitchFamily="18" charset="0"/>
              </a:rPr>
              <a:t>Take advantage of existing resources in the community…</a:t>
            </a:r>
          </a:p>
        </p:txBody>
      </p:sp>
      <p:sp>
        <p:nvSpPr>
          <p:cNvPr id="4" name="Content Placeholder 3">
            <a:extLst>
              <a:ext uri="{FF2B5EF4-FFF2-40B4-BE49-F238E27FC236}">
                <a16:creationId xmlns:a16="http://schemas.microsoft.com/office/drawing/2014/main" id="{21396D9A-D3A3-29DB-0F7E-666A4B9BC812}"/>
              </a:ext>
            </a:extLst>
          </p:cNvPr>
          <p:cNvSpPr>
            <a:spLocks noGrp="1"/>
          </p:cNvSpPr>
          <p:nvPr>
            <p:ph idx="1"/>
          </p:nvPr>
        </p:nvSpPr>
        <p:spPr>
          <a:xfrm>
            <a:off x="439738" y="1600200"/>
            <a:ext cx="8399462" cy="4876800"/>
          </a:xfrm>
        </p:spPr>
        <p:txBody>
          <a:bodyPr rtlCol="0">
            <a:normAutofit lnSpcReduction="10000"/>
          </a:bodyPr>
          <a:lstStyle/>
          <a:p>
            <a:pPr fontAlgn="auto">
              <a:spcAft>
                <a:spcPts val="0"/>
              </a:spcAft>
              <a:defRPr/>
            </a:pPr>
            <a:r>
              <a:rPr lang="en-US" sz="2800" dirty="0">
                <a:solidFill>
                  <a:srgbClr val="FFC000"/>
                </a:solidFill>
                <a:latin typeface="Times New Roman" panose="02020603050405020304" pitchFamily="18" charset="0"/>
                <a:cs typeface="Times New Roman" panose="02020603050405020304" pitchFamily="18" charset="0"/>
              </a:rPr>
              <a:t>Utilize individuals and organizations that can carry your message to a broader audience.</a:t>
            </a:r>
          </a:p>
          <a:p>
            <a:pPr fontAlgn="auto">
              <a:spcAft>
                <a:spcPts val="0"/>
              </a:spcAft>
              <a:defRPr/>
            </a:pPr>
            <a:endParaRPr lang="en-US" sz="2800" dirty="0">
              <a:solidFill>
                <a:srgbClr val="FFC000"/>
              </a:solidFill>
              <a:latin typeface="Times New Roman" panose="02020603050405020304" pitchFamily="18" charset="0"/>
              <a:cs typeface="Times New Roman" panose="02020603050405020304" pitchFamily="18" charset="0"/>
            </a:endParaRPr>
          </a:p>
          <a:p>
            <a:pPr fontAlgn="auto">
              <a:lnSpc>
                <a:spcPct val="110000"/>
              </a:lnSpc>
              <a:spcAft>
                <a:spcPts val="0"/>
              </a:spcAft>
              <a:defRPr/>
            </a:pPr>
            <a:r>
              <a:rPr lang="en-US" sz="2800" dirty="0">
                <a:solidFill>
                  <a:srgbClr val="FFC000"/>
                </a:solidFill>
                <a:latin typeface="Times New Roman" panose="02020603050405020304" pitchFamily="18" charset="0"/>
                <a:cs typeface="Times New Roman" panose="02020603050405020304" pitchFamily="18" charset="0"/>
              </a:rPr>
              <a:t>Recognize the good work already being accomplished outside the agency and piggy-back on these efforts.</a:t>
            </a:r>
          </a:p>
          <a:p>
            <a:pPr fontAlgn="auto">
              <a:lnSpc>
                <a:spcPct val="110000"/>
              </a:lnSpc>
              <a:spcAft>
                <a:spcPts val="0"/>
              </a:spcAft>
              <a:defRPr/>
            </a:pPr>
            <a:endParaRPr lang="en-US" sz="2800" dirty="0">
              <a:solidFill>
                <a:srgbClr val="FFC000"/>
              </a:solidFill>
              <a:latin typeface="Times New Roman" panose="02020603050405020304" pitchFamily="18" charset="0"/>
              <a:cs typeface="Times New Roman" panose="02020603050405020304" pitchFamily="18" charset="0"/>
            </a:endParaRPr>
          </a:p>
          <a:p>
            <a:pPr fontAlgn="auto">
              <a:spcAft>
                <a:spcPts val="0"/>
              </a:spcAft>
              <a:defRPr/>
            </a:pPr>
            <a:r>
              <a:rPr lang="en-US" sz="2800" dirty="0">
                <a:solidFill>
                  <a:srgbClr val="FFC000"/>
                </a:solidFill>
                <a:latin typeface="Times New Roman" panose="02020603050405020304" pitchFamily="18" charset="0"/>
                <a:cs typeface="Times New Roman" panose="02020603050405020304" pitchFamily="18" charset="0"/>
              </a:rPr>
              <a:t>Engage the entire community affected by the issues… WUI or landscape level.</a:t>
            </a:r>
          </a:p>
          <a:p>
            <a:pPr fontAlgn="auto">
              <a:spcAft>
                <a:spcPts val="0"/>
              </a:spcAft>
              <a:defRPr/>
            </a:pPr>
            <a:endParaRPr lang="en-US" sz="2800" dirty="0">
              <a:solidFill>
                <a:srgbClr val="FFC000"/>
              </a:solidFill>
              <a:latin typeface="Times New Roman" panose="02020603050405020304" pitchFamily="18" charset="0"/>
              <a:cs typeface="Times New Roman" panose="02020603050405020304" pitchFamily="18" charset="0"/>
            </a:endParaRPr>
          </a:p>
          <a:p>
            <a:pPr fontAlgn="auto">
              <a:spcAft>
                <a:spcPts val="0"/>
              </a:spcAft>
              <a:defRPr/>
            </a:pPr>
            <a:r>
              <a:rPr lang="en-US" sz="2800" dirty="0">
                <a:solidFill>
                  <a:srgbClr val="FFC000"/>
                </a:solidFill>
                <a:latin typeface="Times New Roman" panose="02020603050405020304" pitchFamily="18" charset="0"/>
                <a:cs typeface="Times New Roman" panose="02020603050405020304" pitchFamily="18" charset="0"/>
              </a:rPr>
              <a:t>Use a variety of strategies to get your message across.</a:t>
            </a:r>
          </a:p>
          <a:p>
            <a:pPr marL="857250" lvl="1" indent="-457200" fontAlgn="auto">
              <a:spcAft>
                <a:spcPts val="0"/>
              </a:spcAft>
              <a:buFont typeface="Arial" panose="020B0604020202020204" pitchFamily="34" charset="0"/>
              <a:buNone/>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46B7C2D-AF13-EE71-DBE9-DEE0F8CAB2AE}"/>
              </a:ext>
            </a:extLst>
          </p:cNvPr>
          <p:cNvSpPr>
            <a:spLocks noGrp="1"/>
          </p:cNvSpPr>
          <p:nvPr>
            <p:ph type="title"/>
          </p:nvPr>
        </p:nvSpPr>
        <p:spPr>
          <a:xfrm>
            <a:off x="457200" y="1117600"/>
            <a:ext cx="8229600" cy="1173163"/>
          </a:xfrm>
        </p:spPr>
        <p:txBody>
          <a:bodyPr/>
          <a:lstStyle/>
          <a:p>
            <a:pPr algn="l"/>
            <a:br>
              <a:rPr lang="en-US" altLang="en-US" sz="3600" i="1"/>
            </a:br>
            <a:br>
              <a:rPr lang="en-US" altLang="en-US" sz="3600" i="1"/>
            </a:br>
            <a:endParaRPr lang="en-US" altLang="en-US" sz="3600" b="1"/>
          </a:p>
        </p:txBody>
      </p:sp>
      <p:sp>
        <p:nvSpPr>
          <p:cNvPr id="3" name="Content Placeholder 2">
            <a:extLst>
              <a:ext uri="{FF2B5EF4-FFF2-40B4-BE49-F238E27FC236}">
                <a16:creationId xmlns:a16="http://schemas.microsoft.com/office/drawing/2014/main" id="{687E80BB-10A1-9D43-9E4B-E37AD7D008C6}"/>
              </a:ext>
            </a:extLst>
          </p:cNvPr>
          <p:cNvSpPr>
            <a:spLocks noGrp="1"/>
          </p:cNvSpPr>
          <p:nvPr>
            <p:ph idx="1"/>
          </p:nvPr>
        </p:nvSpPr>
        <p:spPr>
          <a:xfrm>
            <a:off x="228600" y="685800"/>
            <a:ext cx="8686800" cy="5668963"/>
          </a:xfrm>
        </p:spPr>
        <p:txBody>
          <a:bodyPr rtlCol="0">
            <a:normAutofit fontScale="47500" lnSpcReduction="20000"/>
          </a:bodyPr>
          <a:lstStyle/>
          <a:p>
            <a:pPr fontAlgn="auto">
              <a:spcAft>
                <a:spcPts val="0"/>
              </a:spcAft>
              <a:buFont typeface="Arial" panose="020B0604020202020204" pitchFamily="34" charset="0"/>
              <a:buNone/>
              <a:defRPr/>
            </a:pPr>
            <a:r>
              <a:rPr lang="en-US" dirty="0"/>
              <a:t>	</a:t>
            </a:r>
            <a:r>
              <a:rPr lang="en-US" sz="5900" dirty="0">
                <a:solidFill>
                  <a:srgbClr val="FFC000"/>
                </a:solidFill>
                <a:latin typeface="Times New Roman" panose="02020603050405020304" pitchFamily="18" charset="0"/>
                <a:cs typeface="Times New Roman" panose="02020603050405020304" pitchFamily="18" charset="0"/>
              </a:rPr>
              <a:t>A few quotes from our workshop participants… </a:t>
            </a:r>
          </a:p>
          <a:p>
            <a:pPr fontAlgn="auto">
              <a:spcAft>
                <a:spcPts val="0"/>
              </a:spcAft>
              <a:buFont typeface="Arial" panose="020B0604020202020204" pitchFamily="34" charset="0"/>
              <a:buNone/>
              <a:defRPr/>
            </a:pPr>
            <a:endParaRPr lang="en-US" sz="5900" i="1" dirty="0">
              <a:solidFill>
                <a:srgbClr val="FFC000"/>
              </a:solidFill>
              <a:latin typeface="Times New Roman" panose="02020603050405020304" pitchFamily="18" charset="0"/>
              <a:cs typeface="Times New Roman" panose="02020603050405020304" pitchFamily="18" charset="0"/>
            </a:endParaRPr>
          </a:p>
          <a:p>
            <a:pPr fontAlgn="auto">
              <a:spcAft>
                <a:spcPts val="0"/>
              </a:spcAft>
              <a:defRPr/>
            </a:pPr>
            <a:r>
              <a:rPr lang="en-US" sz="5900" i="1" dirty="0">
                <a:solidFill>
                  <a:srgbClr val="FFC000"/>
                </a:solidFill>
                <a:latin typeface="Times New Roman" panose="02020603050405020304" pitchFamily="18" charset="0"/>
                <a:cs typeface="Times New Roman" panose="02020603050405020304" pitchFamily="18" charset="0"/>
              </a:rPr>
              <a:t> In order to build trust, the emphasis from the beginning should be for agency personnel to listen first, then address specific concerns.  Often, all people need is to be heard and to have their fears and concerns acknowledged.</a:t>
            </a:r>
          </a:p>
          <a:p>
            <a:pPr fontAlgn="auto">
              <a:spcAft>
                <a:spcPts val="0"/>
              </a:spcAft>
              <a:defRPr/>
            </a:pPr>
            <a:endParaRPr lang="en-US" sz="5900" i="1" dirty="0">
              <a:solidFill>
                <a:srgbClr val="FFC000"/>
              </a:solidFill>
              <a:latin typeface="Times New Roman" panose="02020603050405020304" pitchFamily="18" charset="0"/>
              <a:cs typeface="Times New Roman" panose="02020603050405020304" pitchFamily="18" charset="0"/>
            </a:endParaRPr>
          </a:p>
          <a:p>
            <a:pPr fontAlgn="auto">
              <a:spcAft>
                <a:spcPts val="0"/>
              </a:spcAft>
              <a:defRPr/>
            </a:pPr>
            <a:r>
              <a:rPr lang="en-US" sz="5900" i="1" dirty="0">
                <a:solidFill>
                  <a:srgbClr val="FFC000"/>
                </a:solidFill>
                <a:latin typeface="Times New Roman" panose="02020603050405020304" pitchFamily="18" charset="0"/>
                <a:cs typeface="Times New Roman" panose="02020603050405020304" pitchFamily="18" charset="0"/>
              </a:rPr>
              <a:t>Trust also comes when citizens believe managers share the values of the broader community, the planning processes are fair and equitable, and that managers will follow through on their commitments.</a:t>
            </a:r>
          </a:p>
          <a:p>
            <a:pPr fontAlgn="auto">
              <a:spcAft>
                <a:spcPts val="0"/>
              </a:spcAft>
              <a:defRPr/>
            </a:pPr>
            <a:endParaRPr lang="en-US" i="1" dirty="0">
              <a:solidFill>
                <a:srgbClr val="FFC000"/>
              </a:solidFill>
              <a:latin typeface="Times New Roman" panose="02020603050405020304" pitchFamily="18" charset="0"/>
              <a:cs typeface="Times New Roman" panose="02020603050405020304" pitchFamily="18" charset="0"/>
            </a:endParaRPr>
          </a:p>
          <a:p>
            <a:pPr fontAlgn="auto">
              <a:spcAft>
                <a:spcPts val="0"/>
              </a:spcAft>
              <a:defRPr/>
            </a:pPr>
            <a:endParaRPr lang="en-US" i="1" dirty="0">
              <a:solidFill>
                <a:srgbClr val="FFC000"/>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endParaRPr lang="en-US" i="1" dirty="0">
              <a:solidFill>
                <a:srgbClr val="FFC000"/>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r>
              <a:rPr lang="en-US" i="1" dirty="0">
                <a:solidFill>
                  <a:srgbClr val="FFC000"/>
                </a:solidFill>
                <a:latin typeface="Times New Roman" panose="02020603050405020304" pitchFamily="18" charset="0"/>
                <a:cs typeface="Times New Roman" panose="02020603050405020304" pitchFamily="18" charset="0"/>
              </a:rPr>
              <a:t>		</a:t>
            </a:r>
            <a:r>
              <a:rPr lang="en-US" dirty="0">
                <a:solidFill>
                  <a:srgbClr val="FFC000"/>
                </a:solidFill>
                <a:latin typeface="Times New Roman" panose="02020603050405020304" pitchFamily="18" charset="0"/>
                <a:cs typeface="Times New Roman" panose="02020603050405020304" pitchFamily="18" charset="0"/>
              </a:rPr>
              <a:t> 		</a:t>
            </a:r>
            <a:r>
              <a:rPr lang="en-US" i="1" dirty="0">
                <a:solidFill>
                  <a:srgbClr val="FFC000"/>
                </a:solidFill>
                <a:latin typeface="Times New Roman" panose="02020603050405020304" pitchFamily="18" charset="0"/>
                <a:cs typeface="Times New Roman" panose="02020603050405020304" pitchFamily="18" charset="0"/>
              </a:rPr>
              <a:t> </a:t>
            </a:r>
            <a:endParaRPr lang="en-US" dirty="0">
              <a:solidFill>
                <a:srgbClr val="FFC000"/>
              </a:solidFill>
              <a:latin typeface="Times New Roman" pitchFamily="18" charset="0"/>
              <a:cs typeface="Times New Roman" pitchFamily="18" charset="0"/>
            </a:endParaRPr>
          </a:p>
          <a:p>
            <a:pPr lvl="1" fontAlgn="auto">
              <a:spcAft>
                <a:spcPts val="0"/>
              </a:spcAft>
              <a:buFont typeface="Arial" panose="020B0604020202020204" pitchFamily="34" charset="0"/>
              <a:buNone/>
              <a:defRPr/>
            </a:pPr>
            <a:r>
              <a:rPr lang="en-US" dirty="0"/>
              <a:t>		</a:t>
            </a:r>
          </a:p>
          <a:p>
            <a:pPr fontAlgn="auto">
              <a:spcAft>
                <a:spcPts val="0"/>
              </a:spcAft>
              <a:defRPr/>
            </a:pP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F5D796-648C-473A-E62E-3623010F6F85}"/>
              </a:ext>
            </a:extLst>
          </p:cNvPr>
          <p:cNvSpPr>
            <a:spLocks noGrp="1"/>
          </p:cNvSpPr>
          <p:nvPr>
            <p:ph idx="1"/>
          </p:nvPr>
        </p:nvSpPr>
        <p:spPr>
          <a:xfrm>
            <a:off x="457200" y="381000"/>
            <a:ext cx="8399463" cy="5715000"/>
          </a:xfrm>
        </p:spPr>
        <p:txBody>
          <a:bodyPr rtlCol="0">
            <a:normAutofit lnSpcReduction="10000"/>
          </a:bodyPr>
          <a:lstStyle/>
          <a:p>
            <a:pPr marL="0" indent="0" fontAlgn="auto">
              <a:spcAft>
                <a:spcPts val="0"/>
              </a:spcAft>
              <a:buFont typeface="Arial" panose="020B0604020202020204" pitchFamily="34" charset="0"/>
              <a:buNone/>
              <a:defRPr/>
            </a:pPr>
            <a:r>
              <a:rPr lang="en-US" sz="2800" dirty="0">
                <a:solidFill>
                  <a:srgbClr val="FFC000"/>
                </a:solidFill>
                <a:latin typeface="Times New Roman" panose="02020603050405020304" pitchFamily="18" charset="0"/>
                <a:cs typeface="Times New Roman" panose="02020603050405020304" pitchFamily="18" charset="0"/>
              </a:rPr>
              <a:t>Quotes…</a:t>
            </a:r>
          </a:p>
          <a:p>
            <a:pPr fontAlgn="auto">
              <a:spcAft>
                <a:spcPts val="0"/>
              </a:spcAft>
              <a:defRPr/>
            </a:pPr>
            <a:endParaRPr lang="en-US" sz="2800" i="1" dirty="0">
              <a:solidFill>
                <a:srgbClr val="FFC000"/>
              </a:solidFill>
            </a:endParaRPr>
          </a:p>
          <a:p>
            <a:pPr fontAlgn="auto">
              <a:spcAft>
                <a:spcPts val="0"/>
              </a:spcAft>
              <a:defRPr/>
            </a:pPr>
            <a:r>
              <a:rPr lang="en-US" sz="2800" i="1" dirty="0">
                <a:solidFill>
                  <a:srgbClr val="FFC000"/>
                </a:solidFill>
                <a:latin typeface="Times New Roman" panose="02020603050405020304" pitchFamily="18" charset="0"/>
                <a:cs typeface="Times New Roman" panose="02020603050405020304" pitchFamily="18" charset="0"/>
              </a:rPr>
              <a:t>Cooperation is made possible by personal relationships.  If you had to go through the bureaucracy, it would be impossible.</a:t>
            </a:r>
          </a:p>
          <a:p>
            <a:pPr fontAlgn="auto">
              <a:spcAft>
                <a:spcPts val="0"/>
              </a:spcAft>
              <a:defRPr/>
            </a:pPr>
            <a:endParaRPr lang="en-US" sz="2800" i="1" dirty="0">
              <a:solidFill>
                <a:srgbClr val="FFC000"/>
              </a:solidFill>
            </a:endParaRPr>
          </a:p>
          <a:p>
            <a:pPr fontAlgn="auto">
              <a:spcAft>
                <a:spcPts val="0"/>
              </a:spcAft>
              <a:defRPr/>
            </a:pPr>
            <a:r>
              <a:rPr lang="en-US" sz="2800" i="1" dirty="0">
                <a:solidFill>
                  <a:srgbClr val="FFC000"/>
                </a:solidFill>
                <a:latin typeface="Times New Roman" panose="02020603050405020304" pitchFamily="18" charset="0"/>
                <a:cs typeface="Times New Roman" panose="02020603050405020304" pitchFamily="18" charset="0"/>
              </a:rPr>
              <a:t>Drop the lingo—speak English.  Respect the knowledge people have, even if they don’t have formal expertise.   A good communicator is someone who listens.</a:t>
            </a:r>
          </a:p>
          <a:p>
            <a:pPr fontAlgn="auto">
              <a:spcAft>
                <a:spcPts val="0"/>
              </a:spcAft>
              <a:buFont typeface="Arial" panose="020B0604020202020204" pitchFamily="34" charset="0"/>
              <a:buNone/>
              <a:defRPr/>
            </a:pPr>
            <a:endParaRPr lang="en-US" sz="2800" i="1" dirty="0">
              <a:solidFill>
                <a:srgbClr val="FFC000"/>
              </a:solidFill>
            </a:endParaRPr>
          </a:p>
          <a:p>
            <a:pPr fontAlgn="auto">
              <a:spcAft>
                <a:spcPts val="0"/>
              </a:spcAft>
              <a:defRPr/>
            </a:pPr>
            <a:r>
              <a:rPr lang="en-US" sz="2800" i="1" dirty="0">
                <a:solidFill>
                  <a:srgbClr val="FFC000"/>
                </a:solidFill>
                <a:latin typeface="Times New Roman" panose="02020603050405020304" pitchFamily="18" charset="0"/>
                <a:cs typeface="Times New Roman" panose="02020603050405020304" pitchFamily="18" charset="0"/>
              </a:rPr>
              <a:t>It is most effective to get people out on the ground, meet face-to-face, learn about problems together.</a:t>
            </a:r>
          </a:p>
          <a:p>
            <a:pPr fontAlgn="auto">
              <a:spcAft>
                <a:spcPts val="0"/>
              </a:spcAft>
              <a:defRPr/>
            </a:pPr>
            <a:endParaRPr lang="en-US" sz="2800" dirty="0"/>
          </a:p>
          <a:p>
            <a:pPr marL="857250" lvl="1" indent="-457200" fontAlgn="auto">
              <a:spcAft>
                <a:spcPts val="0"/>
              </a:spcAft>
              <a:buFont typeface="Arial" panose="020B0604020202020204" pitchFamily="34" charset="0"/>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1E155D3-03CA-5EFC-008B-6A49BB679659}"/>
              </a:ext>
            </a:extLst>
          </p:cNvPr>
          <p:cNvSpPr>
            <a:spLocks noGrp="1"/>
          </p:cNvSpPr>
          <p:nvPr>
            <p:ph type="ctrTitle"/>
          </p:nvPr>
        </p:nvSpPr>
        <p:spPr>
          <a:xfrm>
            <a:off x="0" y="3810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p>
        </p:txBody>
      </p:sp>
      <p:sp>
        <p:nvSpPr>
          <p:cNvPr id="4" name="Subtitle 2">
            <a:extLst>
              <a:ext uri="{FF2B5EF4-FFF2-40B4-BE49-F238E27FC236}">
                <a16:creationId xmlns:a16="http://schemas.microsoft.com/office/drawing/2014/main" id="{843F7A13-A427-3911-96FC-49BB8D0A1A3E}"/>
              </a:ext>
            </a:extLst>
          </p:cNvPr>
          <p:cNvSpPr txBox="1">
            <a:spLocks/>
          </p:cNvSpPr>
          <p:nvPr/>
        </p:nvSpPr>
        <p:spPr>
          <a:xfrm>
            <a:off x="190500" y="1219200"/>
            <a:ext cx="8763000" cy="35814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3600" i="1" dirty="0">
                <a:effectLst>
                  <a:outerShdw blurRad="38100" dist="38100" dir="2700000" algn="tl">
                    <a:srgbClr val="000000">
                      <a:alpha val="43137"/>
                    </a:srgbClr>
                  </a:outerShdw>
                </a:effectLst>
                <a:latin typeface="Times New Roman" pitchFamily="18" charset="0"/>
                <a:cs typeface="Times New Roman" pitchFamily="18" charset="0"/>
              </a:rPr>
              <a:t>	</a:t>
            </a:r>
          </a:p>
          <a:p>
            <a:pPr eaLnBrk="1" fontAlgn="auto" hangingPunct="1">
              <a:spcBef>
                <a:spcPct val="20000"/>
              </a:spcBef>
              <a:spcAft>
                <a:spcPts val="0"/>
              </a:spcAft>
              <a:buClr>
                <a:schemeClr val="accent1"/>
              </a:buClr>
              <a:buSzPct val="80000"/>
              <a:defRPr/>
            </a:pPr>
            <a:r>
              <a:rPr lang="en-US" sz="36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single biggest problem with communication is the illusion that it has taken place.</a:t>
            </a:r>
          </a:p>
          <a:p>
            <a:pPr eaLnBrk="1" fontAlgn="auto" hangingPunct="1">
              <a:spcBef>
                <a:spcPct val="20000"/>
              </a:spcBef>
              <a:spcAft>
                <a:spcPts val="0"/>
              </a:spcAft>
              <a:buClr>
                <a:schemeClr val="accent1"/>
              </a:buClr>
              <a:buSzPct val="80000"/>
              <a:defRPr/>
            </a:pPr>
            <a: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 George Bernard Shaw</a:t>
            </a: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4E7F9926-3C5E-BF47-379A-1B3E9D2CA0F3}"/>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797F87DB-F12A-36B8-8721-48E4CD8EB55F}"/>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27B7D776-BB5A-E428-4006-32770CFE4F23}"/>
              </a:ext>
            </a:extLst>
          </p:cNvPr>
          <p:cNvSpPr>
            <a:spLocks noGrp="1"/>
          </p:cNvSpPr>
          <p:nvPr>
            <p:ph type="ctrTitle"/>
          </p:nvPr>
        </p:nvSpPr>
        <p:spPr>
          <a:xfrm>
            <a:off x="0" y="3810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p>
        </p:txBody>
      </p:sp>
      <p:sp>
        <p:nvSpPr>
          <p:cNvPr id="4" name="Subtitle 2">
            <a:extLst>
              <a:ext uri="{FF2B5EF4-FFF2-40B4-BE49-F238E27FC236}">
                <a16:creationId xmlns:a16="http://schemas.microsoft.com/office/drawing/2014/main" id="{E9C90E07-9B3A-86F0-BFB9-0CFC70177DD4}"/>
              </a:ext>
            </a:extLst>
          </p:cNvPr>
          <p:cNvSpPr txBox="1">
            <a:spLocks/>
          </p:cNvSpPr>
          <p:nvPr/>
        </p:nvSpPr>
        <p:spPr>
          <a:xfrm>
            <a:off x="381000" y="2438400"/>
            <a:ext cx="8763000" cy="29718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3600" i="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i="1" dirty="0">
                <a:solidFill>
                  <a:srgbClr val="FFC000"/>
                </a:solidFill>
                <a:effectLst>
                  <a:outerShdw blurRad="38100" dist="38100" dir="2700000" algn="tl">
                    <a:srgbClr val="000000">
                      <a:alpha val="43137"/>
                    </a:srgbClr>
                  </a:outerShdw>
                </a:effectLst>
                <a:latin typeface="+mn-lt"/>
              </a:rPr>
              <a:t>***</a:t>
            </a:r>
            <a:r>
              <a:rPr lang="en-US" sz="5400" i="1" dirty="0">
                <a:solidFill>
                  <a:srgbClr val="FFC000"/>
                </a:solidFill>
                <a:effectLst>
                  <a:outerShdw blurRad="38100" dist="38100" dir="2700000" algn="tl">
                    <a:srgbClr val="000000">
                      <a:alpha val="43137"/>
                    </a:srgbClr>
                  </a:outerShdw>
                </a:effectLst>
                <a:latin typeface="+mn-lt"/>
              </a:rPr>
              <a:t>We’re talking Trust</a:t>
            </a:r>
            <a:r>
              <a:rPr lang="en-US" sz="4800" i="1" dirty="0">
                <a:solidFill>
                  <a:srgbClr val="FFC000"/>
                </a:solidFill>
                <a:effectLst>
                  <a:outerShdw blurRad="38100" dist="38100" dir="2700000" algn="tl">
                    <a:srgbClr val="000000">
                      <a:alpha val="43137"/>
                    </a:srgbClr>
                  </a:outerShdw>
                </a:effectLst>
                <a:latin typeface="+mn-lt"/>
              </a:rPr>
              <a:t>***</a:t>
            </a:r>
          </a:p>
          <a:p>
            <a:pPr eaLnBrk="1" fontAlgn="auto" hangingPunct="1">
              <a:spcBef>
                <a:spcPct val="20000"/>
              </a:spcBef>
              <a:spcAft>
                <a:spcPts val="0"/>
              </a:spcAft>
              <a:buClr>
                <a:schemeClr val="accent1"/>
              </a:buClr>
              <a:buSzPct val="80000"/>
              <a:defRPr/>
            </a:pPr>
            <a:endParaRPr lang="en-US" sz="3200" i="1" dirty="0">
              <a:solidFill>
                <a:srgbClr val="FFC000"/>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r>
              <a:rPr lang="en-US" sz="3600" i="1" dirty="0">
                <a:solidFill>
                  <a:srgbClr val="FFC000"/>
                </a:solidFill>
                <a:effectLst>
                  <a:outerShdw blurRad="38100" dist="38100" dir="2700000" algn="tl">
                    <a:srgbClr val="000000">
                      <a:alpha val="43137"/>
                    </a:srgbClr>
                  </a:outerShdw>
                </a:effectLst>
                <a:latin typeface="+mn-lt"/>
              </a:rPr>
              <a:t>Why should natural resource managers be interested in trust and trust-building?</a:t>
            </a:r>
            <a:endParaRPr lang="en-US" sz="3600" dirty="0">
              <a:solidFill>
                <a:srgbClr val="FFC000"/>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8640D9E7-42B9-7F7E-1CD4-43E7643D6C95}"/>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F7C63BC3-22CC-C4DE-CD1A-929639DCF723}"/>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DB993065-489B-E23A-C3C8-7220E61F486E}"/>
              </a:ext>
            </a:extLst>
          </p:cNvPr>
          <p:cNvSpPr>
            <a:spLocks noGrp="1"/>
          </p:cNvSpPr>
          <p:nvPr>
            <p:ph type="ctrTitle"/>
          </p:nvPr>
        </p:nvSpPr>
        <p:spPr>
          <a:xfrm>
            <a:off x="0" y="3810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p>
        </p:txBody>
      </p:sp>
      <p:sp>
        <p:nvSpPr>
          <p:cNvPr id="4" name="Subtitle 2">
            <a:extLst>
              <a:ext uri="{FF2B5EF4-FFF2-40B4-BE49-F238E27FC236}">
                <a16:creationId xmlns:a16="http://schemas.microsoft.com/office/drawing/2014/main" id="{B2A09CA1-9A4A-2894-12D3-5546A1B290A8}"/>
              </a:ext>
            </a:extLst>
          </p:cNvPr>
          <p:cNvSpPr txBox="1">
            <a:spLocks/>
          </p:cNvSpPr>
          <p:nvPr/>
        </p:nvSpPr>
        <p:spPr>
          <a:xfrm>
            <a:off x="381000" y="2438400"/>
            <a:ext cx="8763000" cy="29718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3600" i="1" dirty="0">
                <a:effectLst>
                  <a:outerShdw blurRad="38100" dist="38100" dir="2700000" algn="tl">
                    <a:srgbClr val="000000">
                      <a:alpha val="43137"/>
                    </a:srgbClr>
                  </a:outerShdw>
                </a:effectLst>
                <a:latin typeface="Times New Roman" pitchFamily="18" charset="0"/>
                <a:cs typeface="Times New Roman" pitchFamily="18" charset="0"/>
              </a:rPr>
              <a:t>	</a:t>
            </a:r>
            <a: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These days… little trust in big government, big business, or bureaucracies</a:t>
            </a: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4B80EFBC-3714-472A-0582-E7E68AAA9E4F}"/>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F52D038D-E8FF-D531-1035-8074528FAB8C}"/>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363B38-1A35-2785-1949-E38282923EC1}"/>
              </a:ext>
            </a:extLst>
          </p:cNvPr>
          <p:cNvSpPr>
            <a:spLocks noGrp="1"/>
          </p:cNvSpPr>
          <p:nvPr>
            <p:ph type="ctrTitle"/>
          </p:nvPr>
        </p:nvSpPr>
        <p:spPr>
          <a:xfrm>
            <a:off x="0" y="3810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p>
        </p:txBody>
      </p:sp>
      <p:sp>
        <p:nvSpPr>
          <p:cNvPr id="4" name="Subtitle 2">
            <a:extLst>
              <a:ext uri="{FF2B5EF4-FFF2-40B4-BE49-F238E27FC236}">
                <a16:creationId xmlns:a16="http://schemas.microsoft.com/office/drawing/2014/main" id="{E41F7035-D388-0731-97EB-9A892C313C92}"/>
              </a:ext>
            </a:extLst>
          </p:cNvPr>
          <p:cNvSpPr txBox="1">
            <a:spLocks/>
          </p:cNvSpPr>
          <p:nvPr/>
        </p:nvSpPr>
        <p:spPr>
          <a:xfrm>
            <a:off x="190500" y="1371600"/>
            <a:ext cx="8763000" cy="34290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3600" i="1" dirty="0">
                <a:effectLst>
                  <a:outerShdw blurRad="38100" dist="38100" dir="2700000" algn="tl">
                    <a:srgbClr val="000000">
                      <a:alpha val="43137"/>
                    </a:srgbClr>
                  </a:outerShdw>
                </a:effectLst>
                <a:latin typeface="Times New Roman" pitchFamily="18" charset="0"/>
                <a:cs typeface="Times New Roman" pitchFamily="18" charset="0"/>
              </a:rPr>
              <a:t>	</a:t>
            </a:r>
          </a:p>
          <a:p>
            <a:pPr eaLnBrk="1" fontAlgn="auto" hangingPunct="1">
              <a:spcBef>
                <a:spcPct val="20000"/>
              </a:spcBef>
              <a:spcAft>
                <a:spcPts val="0"/>
              </a:spcAft>
              <a:buClr>
                <a:schemeClr val="accent1"/>
              </a:buClr>
              <a:buSzPct val="80000"/>
              <a:defRPr/>
            </a:pPr>
            <a:r>
              <a:rPr lang="en-US" sz="36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single biggest problem with communication is the illusion that it has taken place.</a:t>
            </a:r>
          </a:p>
          <a:p>
            <a:pPr eaLnBrk="1" fontAlgn="auto" hangingPunct="1">
              <a:spcBef>
                <a:spcPct val="20000"/>
              </a:spcBef>
              <a:spcAft>
                <a:spcPts val="0"/>
              </a:spcAft>
              <a:buClr>
                <a:schemeClr val="accent1"/>
              </a:buClr>
              <a:buSzPct val="80000"/>
              <a:defRPr/>
            </a:pPr>
            <a: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George Bernard Shaw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55A6BDDE-525B-3803-AA33-B454A2CED7FF}"/>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59EDF525-DCBE-339E-D9C7-2DCC3BBED9BD}"/>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72110F88-C4CD-3D44-CB5E-79707DAB3A70}"/>
              </a:ext>
            </a:extLst>
          </p:cNvPr>
          <p:cNvSpPr>
            <a:spLocks noChangeArrowheads="1"/>
          </p:cNvSpPr>
          <p:nvPr/>
        </p:nvSpPr>
        <p:spPr bwMode="auto">
          <a:xfrm>
            <a:off x="533400" y="9906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9218" name="TextBox 4">
            <a:extLst>
              <a:ext uri="{FF2B5EF4-FFF2-40B4-BE49-F238E27FC236}">
                <a16:creationId xmlns:a16="http://schemas.microsoft.com/office/drawing/2014/main" id="{0E54B13B-B011-A64E-56B5-1F7DE39DAF26}"/>
              </a:ext>
            </a:extLst>
          </p:cNvPr>
          <p:cNvSpPr txBox="1">
            <a:spLocks noChangeArrowheads="1"/>
          </p:cNvSpPr>
          <p:nvPr/>
        </p:nvSpPr>
        <p:spPr bwMode="auto">
          <a:xfrm>
            <a:off x="685800" y="760413"/>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FFC000"/>
                </a:solidFill>
                <a:latin typeface="Times New Roman" panose="02020603050405020304" pitchFamily="18" charset="0"/>
                <a:cs typeface="Times New Roman" panose="02020603050405020304" pitchFamily="18" charset="0"/>
              </a:rPr>
              <a:t>Trust as a factor in resource management… </a:t>
            </a:r>
          </a:p>
        </p:txBody>
      </p:sp>
      <p:sp>
        <p:nvSpPr>
          <p:cNvPr id="9219" name="TextBox 7">
            <a:extLst>
              <a:ext uri="{FF2B5EF4-FFF2-40B4-BE49-F238E27FC236}">
                <a16:creationId xmlns:a16="http://schemas.microsoft.com/office/drawing/2014/main" id="{323DC29E-B06E-3181-9B54-78EDEDE698B7}"/>
              </a:ext>
            </a:extLst>
          </p:cNvPr>
          <p:cNvSpPr txBox="1">
            <a:spLocks noChangeArrowheads="1"/>
          </p:cNvSpPr>
          <p:nvPr/>
        </p:nvSpPr>
        <p:spPr bwMode="auto">
          <a:xfrm>
            <a:off x="914400" y="2438400"/>
            <a:ext cx="7162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C000"/>
                </a:solidFill>
                <a:latin typeface="Times New Roman" panose="02020603050405020304" pitchFamily="18" charset="0"/>
                <a:cs typeface="Times New Roman" panose="02020603050405020304" pitchFamily="18" charset="0"/>
              </a:rPr>
              <a:t>Stakeholder trust in natural resource  agencies  is  one of the most significant factors  influencing support or opposition to management activities.  Our co-workers and the public are not likely to listen to us unless they view us as credible and trustworthy.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670A7530-EECE-C0B1-2A48-2DAFB310D136}"/>
              </a:ext>
            </a:extLst>
          </p:cNvPr>
          <p:cNvSpPr>
            <a:spLocks noGrp="1"/>
          </p:cNvSpPr>
          <p:nvPr>
            <p:ph type="ctrTitle"/>
          </p:nvPr>
        </p:nvSpPr>
        <p:spPr>
          <a:xfrm>
            <a:off x="0" y="3810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p>
        </p:txBody>
      </p:sp>
      <p:sp>
        <p:nvSpPr>
          <p:cNvPr id="4" name="Subtitle 2">
            <a:extLst>
              <a:ext uri="{FF2B5EF4-FFF2-40B4-BE49-F238E27FC236}">
                <a16:creationId xmlns:a16="http://schemas.microsoft.com/office/drawing/2014/main" id="{79E45F34-C61A-B658-76CD-CB500D83BE01}"/>
              </a:ext>
            </a:extLst>
          </p:cNvPr>
          <p:cNvSpPr txBox="1">
            <a:spLocks/>
          </p:cNvSpPr>
          <p:nvPr/>
        </p:nvSpPr>
        <p:spPr>
          <a:xfrm>
            <a:off x="381000" y="1066800"/>
            <a:ext cx="8763000" cy="43434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3600" dirty="0">
                <a:solidFill>
                  <a:srgbClr val="FFC000"/>
                </a:solidFill>
                <a:latin typeface="Times New Roman" pitchFamily="18" charset="0"/>
                <a:cs typeface="Times New Roman" pitchFamily="18" charset="0"/>
              </a:rPr>
              <a:t>For us in the NR professions, it is often about public expectations and relationships… </a:t>
            </a:r>
          </a:p>
          <a:p>
            <a:pPr eaLnBrk="1" fontAlgn="auto" hangingPunct="1">
              <a:spcBef>
                <a:spcPct val="20000"/>
              </a:spcBef>
              <a:spcAft>
                <a:spcPts val="0"/>
              </a:spcAft>
              <a:buClr>
                <a:schemeClr val="accent1"/>
              </a:buClr>
              <a:buSzPct val="80000"/>
              <a:defRPr/>
            </a:pPr>
            <a:endParaRPr lang="en-US" sz="3600" dirty="0">
              <a:solidFill>
                <a:srgbClr val="FFC000"/>
              </a:solidFill>
              <a:latin typeface="Times New Roman" pitchFamily="18" charset="0"/>
              <a:cs typeface="Times New Roman" pitchFamily="18" charset="0"/>
            </a:endParaRPr>
          </a:p>
          <a:p>
            <a:pPr eaLnBrk="1" fontAlgn="auto" hangingPunct="1">
              <a:spcBef>
                <a:spcPct val="20000"/>
              </a:spcBef>
              <a:spcAft>
                <a:spcPts val="0"/>
              </a:spcAft>
              <a:buClr>
                <a:schemeClr val="accent1"/>
              </a:buClr>
              <a:buSzPct val="80000"/>
              <a:defRPr/>
            </a:pPr>
            <a:r>
              <a:rPr lang="en-US" sz="3600" dirty="0">
                <a:solidFill>
                  <a:srgbClr val="FFC000"/>
                </a:solidFill>
                <a:latin typeface="Times New Roman" pitchFamily="18" charset="0"/>
                <a:cs typeface="Times New Roman" pitchFamily="18" charset="0"/>
              </a:rPr>
              <a:t>Relationships based on trust contribute to effective management programs—particularly at the local level.    </a:t>
            </a:r>
          </a:p>
          <a:p>
            <a:pPr eaLnBrk="1" fontAlgn="auto" hangingPunct="1">
              <a:spcBef>
                <a:spcPct val="20000"/>
              </a:spcBef>
              <a:spcAft>
                <a:spcPts val="0"/>
              </a:spcAft>
              <a:buClr>
                <a:schemeClr val="accent1"/>
              </a:buClr>
              <a:buSzPct val="80000"/>
              <a:buFont typeface="Wingdings 2"/>
              <a:buNone/>
              <a:defRPr/>
            </a:pPr>
            <a:endParaRPr lang="en-US" sz="2000" dirty="0">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C11EBBB3-A04E-3C00-8321-160207A705AA}"/>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DB5ED488-F4C6-0043-97FC-33A4B2CC91E6}"/>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6DAF1248-6E74-7375-DDA5-5FC78D860EE4}"/>
              </a:ext>
            </a:extLst>
          </p:cNvPr>
          <p:cNvSpPr>
            <a:spLocks noGrp="1"/>
          </p:cNvSpPr>
          <p:nvPr>
            <p:ph type="ctrTitle"/>
          </p:nvPr>
        </p:nvSpPr>
        <p:spPr>
          <a:xfrm>
            <a:off x="0" y="381000"/>
            <a:ext cx="9067800" cy="1676400"/>
          </a:xfrm>
        </p:spPr>
        <p:txBody>
          <a:bodyPr/>
          <a:lstStyle/>
          <a:p>
            <a:pPr algn="l"/>
            <a:r>
              <a:rPr lang="en-US" altLang="en-US" sz="2800">
                <a:latin typeface="Times New Roman" panose="02020603050405020304" pitchFamily="18" charset="0"/>
                <a:cs typeface="Times New Roman" panose="02020603050405020304" pitchFamily="18" charset="0"/>
              </a:rPr>
              <a:t>  </a:t>
            </a:r>
          </a:p>
        </p:txBody>
      </p:sp>
      <p:sp>
        <p:nvSpPr>
          <p:cNvPr id="4" name="Subtitle 2">
            <a:extLst>
              <a:ext uri="{FF2B5EF4-FFF2-40B4-BE49-F238E27FC236}">
                <a16:creationId xmlns:a16="http://schemas.microsoft.com/office/drawing/2014/main" id="{33658E7F-A0FB-635D-EC4F-0D75A9773917}"/>
              </a:ext>
            </a:extLst>
          </p:cNvPr>
          <p:cNvSpPr txBox="1">
            <a:spLocks/>
          </p:cNvSpPr>
          <p:nvPr/>
        </p:nvSpPr>
        <p:spPr>
          <a:xfrm>
            <a:off x="190500" y="615950"/>
            <a:ext cx="8763000" cy="5867400"/>
          </a:xfrm>
          <a:prstGeom prst="rect">
            <a:avLst/>
          </a:prstGeom>
        </p:spPr>
        <p:txBody>
          <a:bodyPr tIns="0" rIns="45720" bIns="0"/>
          <a:lstStyle/>
          <a:p>
            <a:pPr eaLnBrk="1" fontAlgn="auto" hangingPunct="1">
              <a:spcBef>
                <a:spcPct val="20000"/>
              </a:spcBef>
              <a:spcAft>
                <a:spcPts val="0"/>
              </a:spcAft>
              <a:buClr>
                <a:schemeClr val="accent1"/>
              </a:buClr>
              <a:buSzPct val="80000"/>
              <a:defRPr/>
            </a:pP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Where trust exists:</a:t>
            </a:r>
          </a:p>
          <a:p>
            <a:pPr eaLnBrk="1" fontAlgn="auto" hangingPunct="1">
              <a:spcBef>
                <a:spcPct val="20000"/>
              </a:spcBef>
              <a:spcAft>
                <a:spcPts val="0"/>
              </a:spcAft>
              <a:buClr>
                <a:schemeClr val="accent1"/>
              </a:buClr>
              <a:buSzPct val="80000"/>
              <a:defRPr/>
            </a:pPr>
            <a:r>
              <a:rPr lang="en-US"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marL="571500" indent="-571500" eaLnBrk="1" fontAlgn="auto" hangingPunct="1">
              <a:spcBef>
                <a:spcPct val="20000"/>
              </a:spcBef>
              <a:spcAft>
                <a:spcPts val="0"/>
              </a:spcAft>
              <a:buClr>
                <a:schemeClr val="accent1"/>
              </a:buClr>
              <a:buSzPct val="80000"/>
              <a:buFont typeface="Arial" panose="020B0604020202020204" pitchFamily="34" charset="0"/>
              <a:buChar char="•"/>
              <a:defRPr/>
            </a:pPr>
            <a:r>
              <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Agencies and field personnel have the respect of stakeholders</a:t>
            </a:r>
          </a:p>
          <a:p>
            <a:pPr marL="571500" indent="-571500" eaLnBrk="1" fontAlgn="auto" hangingPunct="1">
              <a:spcBef>
                <a:spcPct val="20000"/>
              </a:spcBef>
              <a:spcAft>
                <a:spcPts val="0"/>
              </a:spcAft>
              <a:buClr>
                <a:schemeClr val="accent1"/>
              </a:buClr>
              <a:buSzPct val="80000"/>
              <a:buFont typeface="Arial" panose="020B0604020202020204" pitchFamily="34" charset="0"/>
              <a:buChar char="•"/>
              <a:defRPr/>
            </a:pPr>
            <a:r>
              <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Information sharing is encouraged</a:t>
            </a:r>
          </a:p>
          <a:p>
            <a:pPr marL="571500" indent="-571500" eaLnBrk="1" fontAlgn="auto" hangingPunct="1">
              <a:spcBef>
                <a:spcPct val="20000"/>
              </a:spcBef>
              <a:spcAft>
                <a:spcPts val="0"/>
              </a:spcAft>
              <a:buClr>
                <a:schemeClr val="accent1"/>
              </a:buClr>
              <a:buSzPct val="80000"/>
              <a:buFont typeface="Arial" panose="020B0604020202020204" pitchFamily="34" charset="0"/>
              <a:buChar char="•"/>
              <a:defRPr/>
            </a:pPr>
            <a:r>
              <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Shared values and common problems</a:t>
            </a:r>
            <a:r>
              <a:rPr lang="en-US" sz="32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become the focus</a:t>
            </a:r>
          </a:p>
          <a:p>
            <a:pPr marL="571500" indent="-571500" eaLnBrk="1" fontAlgn="auto" hangingPunct="1">
              <a:spcBef>
                <a:spcPct val="20000"/>
              </a:spcBef>
              <a:spcAft>
                <a:spcPts val="0"/>
              </a:spcAft>
              <a:buClr>
                <a:schemeClr val="accent1"/>
              </a:buClr>
              <a:buSzPct val="80000"/>
              <a:buFont typeface="Arial" panose="020B0604020202020204" pitchFamily="34" charset="0"/>
              <a:buChar char="•"/>
              <a:defRPr/>
            </a:pPr>
            <a:r>
              <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Trust serves as an indicator that people feel field managers are effective land stewards</a:t>
            </a:r>
          </a:p>
          <a:p>
            <a:pPr marL="571500" indent="-571500" eaLnBrk="1" fontAlgn="auto" hangingPunct="1">
              <a:spcBef>
                <a:spcPct val="20000"/>
              </a:spcBef>
              <a:spcAft>
                <a:spcPts val="0"/>
              </a:spcAft>
              <a:buClr>
                <a:schemeClr val="accent1"/>
              </a:buClr>
              <a:buSzPct val="80000"/>
              <a:buFont typeface="Arial" panose="020B0604020202020204" pitchFamily="34" charset="0"/>
              <a:buChar char="•"/>
              <a:defRPr/>
            </a:pPr>
            <a:r>
              <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Capacity to respond is built within communities</a:t>
            </a:r>
            <a:r>
              <a:rPr lang="en-US" sz="32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fontAlgn="auto" hangingPunct="1">
              <a:spcBef>
                <a:spcPct val="20000"/>
              </a:spcBef>
              <a:spcAft>
                <a:spcPts val="0"/>
              </a:spcAft>
              <a:buClr>
                <a:schemeClr val="accent1"/>
              </a:buClr>
              <a:buSzPct val="80000"/>
              <a:buFont typeface="Wingdings 2"/>
              <a:buNone/>
              <a:defRPr/>
            </a:pPr>
            <a:endParaRPr lang="en-US" sz="20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r>
              <a:rPr lang="en-US" sz="1600" dirty="0">
                <a:effectLst>
                  <a:outerShdw blurRad="38100" dist="38100" dir="2700000" algn="tl">
                    <a:srgbClr val="000000">
                      <a:alpha val="43137"/>
                    </a:srgbClr>
                  </a:outerShdw>
                </a:effectLst>
                <a:latin typeface="+mn-lt"/>
              </a:rPr>
              <a:t> </a:t>
            </a:r>
          </a:p>
        </p:txBody>
      </p:sp>
      <p:sp>
        <p:nvSpPr>
          <p:cNvPr id="5" name="Subtitle 2">
            <a:extLst>
              <a:ext uri="{FF2B5EF4-FFF2-40B4-BE49-F238E27FC236}">
                <a16:creationId xmlns:a16="http://schemas.microsoft.com/office/drawing/2014/main" id="{F79C405F-2E45-758A-16A1-D65CB8F0C4E7}"/>
              </a:ext>
            </a:extLst>
          </p:cNvPr>
          <p:cNvSpPr txBox="1">
            <a:spLocks/>
          </p:cNvSpPr>
          <p:nvPr/>
        </p:nvSpPr>
        <p:spPr>
          <a:xfrm>
            <a:off x="0" y="2057400"/>
            <a:ext cx="9144000" cy="2362200"/>
          </a:xfrm>
          <a:prstGeom prst="rect">
            <a:avLst/>
          </a:prstGeom>
        </p:spPr>
        <p:txBody>
          <a:bodyPr tIns="0" rIns="45720" bIns="0"/>
          <a:lstStyle/>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1600" dirty="0">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1600" dirty="0">
              <a:effectLst>
                <a:outerShdw blurRad="38100" dist="38100" dir="2700000" algn="tl">
                  <a:srgbClr val="000000">
                    <a:alpha val="43137"/>
                  </a:srgbClr>
                </a:outerShdw>
              </a:effectLst>
              <a:latin typeface="+mn-lt"/>
            </a:endParaRPr>
          </a:p>
        </p:txBody>
      </p:sp>
      <p:sp>
        <p:nvSpPr>
          <p:cNvPr id="6" name="Subtitle 2">
            <a:extLst>
              <a:ext uri="{FF2B5EF4-FFF2-40B4-BE49-F238E27FC236}">
                <a16:creationId xmlns:a16="http://schemas.microsoft.com/office/drawing/2014/main" id="{5D19EEBE-0588-9411-C9D9-36A3967A7DDB}"/>
              </a:ext>
            </a:extLst>
          </p:cNvPr>
          <p:cNvSpPr txBox="1">
            <a:spLocks/>
          </p:cNvSpPr>
          <p:nvPr/>
        </p:nvSpPr>
        <p:spPr>
          <a:xfrm>
            <a:off x="9296400" y="2057400"/>
            <a:ext cx="2514600" cy="3810000"/>
          </a:xfrm>
          <a:prstGeom prst="rect">
            <a:avLst/>
          </a:prstGeom>
        </p:spPr>
        <p:txBody>
          <a:bodyPr tIns="0" rIns="45720" bIns="0">
            <a:normAutofit/>
          </a:bodyPr>
          <a:lstStyle/>
          <a:p>
            <a:pPr eaLnBrk="1" fontAlgn="auto" hangingPunct="1">
              <a:spcBef>
                <a:spcPct val="20000"/>
              </a:spcBef>
              <a:spcAft>
                <a:spcPts val="0"/>
              </a:spcAft>
              <a:buClr>
                <a:schemeClr val="accent1"/>
              </a:buClr>
              <a:buSzPct val="80000"/>
              <a:buFont typeface="Wingdings 2"/>
              <a:buNone/>
              <a:defRPr/>
            </a:pPr>
            <a:endParaRPr lang="en-US" sz="32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a:p>
            <a:pPr eaLnBrk="1" fontAlgn="auto" hangingPunct="1">
              <a:spcBef>
                <a:spcPct val="20000"/>
              </a:spcBef>
              <a:spcAft>
                <a:spcPts val="0"/>
              </a:spcAft>
              <a:buClr>
                <a:schemeClr val="accent1"/>
              </a:buClr>
              <a:buSzPct val="80000"/>
              <a:buFont typeface="Wingdings 2"/>
              <a:buNone/>
              <a:defRPr/>
            </a:pPr>
            <a:endParaRPr lang="en-US" sz="2000" dirty="0">
              <a:solidFill>
                <a:schemeClr val="bg1">
                  <a:lumMod val="95000"/>
                  <a:lumOff val="5000"/>
                </a:schemeClr>
              </a:solidFill>
              <a:effectLst>
                <a:outerShdw blurRad="38100" dist="38100" dir="2700000" algn="tl">
                  <a:srgbClr val="000000">
                    <a:alpha val="43137"/>
                  </a:srgbClr>
                </a:outerShdw>
              </a:effectLst>
              <a:latin typeface="+mn-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2">
            <a:extLst>
              <a:ext uri="{FF2B5EF4-FFF2-40B4-BE49-F238E27FC236}">
                <a16:creationId xmlns:a16="http://schemas.microsoft.com/office/drawing/2014/main" id="{2BDC0143-401C-4250-19DC-5AE115841B67}"/>
              </a:ext>
            </a:extLst>
          </p:cNvPr>
          <p:cNvSpPr>
            <a:spLocks noGrp="1"/>
          </p:cNvSpPr>
          <p:nvPr>
            <p:ph idx="1"/>
          </p:nvPr>
        </p:nvSpPr>
        <p:spPr>
          <a:xfrm>
            <a:off x="457200" y="1905000"/>
            <a:ext cx="8229600" cy="4221163"/>
          </a:xfrm>
        </p:spPr>
        <p:txBody>
          <a:bodyPr/>
          <a:lstStyle/>
          <a:p>
            <a:pPr>
              <a:buFont typeface="Arial" panose="020B0604020202020204" pitchFamily="34" charset="0"/>
              <a:buNone/>
            </a:pPr>
            <a:r>
              <a:rPr lang="en-US" altLang="en-US"/>
              <a:t>	</a:t>
            </a:r>
            <a:r>
              <a:rPr lang="en-US" altLang="en-US" sz="3600" i="1">
                <a:solidFill>
                  <a:srgbClr val="FFC000"/>
                </a:solidFill>
                <a:latin typeface="Times New Roman" panose="02020603050405020304" pitchFamily="18" charset="0"/>
                <a:cs typeface="Times New Roman" panose="02020603050405020304" pitchFamily="18" charset="0"/>
              </a:rPr>
              <a:t>Citizen –Agency Interactions</a:t>
            </a:r>
          </a:p>
          <a:p>
            <a:pPr>
              <a:buFont typeface="Arial" panose="020B0604020202020204" pitchFamily="34" charset="0"/>
              <a:buNone/>
            </a:pPr>
            <a:endParaRPr lang="en-US" altLang="en-US">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a:solidFill>
                  <a:srgbClr val="FFC000"/>
                </a:solidFill>
                <a:latin typeface="Times New Roman" panose="02020603050405020304" pitchFamily="18" charset="0"/>
                <a:cs typeface="Times New Roman" panose="02020603050405020304" pitchFamily="18" charset="0"/>
              </a:rPr>
              <a:t>	</a:t>
            </a:r>
            <a:r>
              <a:rPr lang="en-US" altLang="en-US" sz="3600">
                <a:solidFill>
                  <a:srgbClr val="FFC000"/>
                </a:solidFill>
                <a:latin typeface="Times New Roman" panose="02020603050405020304" pitchFamily="18" charset="0"/>
                <a:cs typeface="Times New Roman" panose="02020603050405020304" pitchFamily="18" charset="0"/>
              </a:rPr>
              <a:t>Lack of trust… or skepticism… is usually the starting point.</a:t>
            </a:r>
          </a:p>
          <a:p>
            <a:pPr lvl="1">
              <a:buFont typeface="Arial" panose="020B0604020202020204" pitchFamily="34" charset="0"/>
              <a:buNone/>
            </a:pPr>
            <a:endParaRPr lang="en-US" altLang="en-US"/>
          </a:p>
          <a:p>
            <a:endParaRPr lang="en-US" altLang="en-US"/>
          </a:p>
        </p:txBody>
      </p:sp>
      <p:pic>
        <p:nvPicPr>
          <p:cNvPr id="12290" name="Picture 5" descr="OSU_Logo.jpg">
            <a:extLst>
              <a:ext uri="{FF2B5EF4-FFF2-40B4-BE49-F238E27FC236}">
                <a16:creationId xmlns:a16="http://schemas.microsoft.com/office/drawing/2014/main" id="{33FE7AA9-D73B-2C46-41CF-11AE716F83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85800"/>
            <a:ext cx="762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215&quot;&gt;&lt;property id=&quot;20148&quot; value=&quot;5&quot;/&gt;&lt;property id=&quot;20300&quot; value=&quot;Slide 3 - &amp;quot;  &amp;quot;&quot;/&gt;&lt;property id=&quot;20307&quot; value=&quot;341&quot;/&gt;&lt;/object&gt;&lt;object type=&quot;3&quot; unique_id=&quot;10216&quot;&gt;&lt;property id=&quot;20148&quot; value=&quot;5&quot;/&gt;&lt;property id=&quot;20300&quot; value=&quot;Slide 6 - &amp;quot;  &amp;quot;&quot;/&gt;&lt;property id=&quot;20307&quot; value=&quot;321&quot;/&gt;&lt;/object&gt;&lt;object type=&quot;3&quot; unique_id=&quot;10217&quot;&gt;&lt;property id=&quot;20148&quot; value=&quot;5&quot;/&gt;&lt;property id=&quot;20300&quot; value=&quot;Slide 7 - &amp;quot;  &amp;quot;&quot;/&gt;&lt;property id=&quot;20307&quot; value=&quot;329&quot;/&gt;&lt;/object&gt;&lt;object type=&quot;3&quot; unique_id=&quot;10220&quot;&gt;&lt;property id=&quot;20148&quot; value=&quot;5&quot;/&gt;&lt;property id=&quot;20300&quot; value=&quot;Slide 8&quot;/&gt;&lt;property id=&quot;20307&quot; value=&quot;331&quot;/&gt;&lt;/object&gt;&lt;object type=&quot;3&quot; unique_id=&quot;10221&quot;&gt;&lt;property id=&quot;20148&quot; value=&quot;5&quot;/&gt;&lt;property id=&quot;20300&quot; value=&quot;Slide 9&quot;/&gt;&lt;property id=&quot;20307&quot; value=&quot;327&quot;/&gt;&lt;/object&gt;&lt;object type=&quot;3&quot; unique_id=&quot;10222&quot;&gt;&lt;property id=&quot;20148&quot; value=&quot;5&quot;/&gt;&lt;property id=&quot;20300&quot; value=&quot;Slide 10&quot;/&gt;&lt;property id=&quot;20307&quot; value=&quot;328&quot;/&gt;&lt;/object&gt;&lt;object type=&quot;3&quot; unique_id=&quot;10223&quot;&gt;&lt;property id=&quot;20148&quot; value=&quot;5&quot;/&gt;&lt;property id=&quot;20300&quot; value=&quot;Slide 11&quot;/&gt;&lt;property id=&quot;20307&quot; value=&quot;349&quot;/&gt;&lt;/object&gt;&lt;object type=&quot;3&quot; unique_id=&quot;10225&quot;&gt;&lt;property id=&quot;20148&quot; value=&quot;5&quot;/&gt;&lt;property id=&quot;20300&quot; value=&quot;Slide 12&quot;/&gt;&lt;property id=&quot;20307&quot; value=&quot;288&quot;/&gt;&lt;/object&gt;&lt;object type=&quot;3&quot; unique_id=&quot;10226&quot;&gt;&lt;property id=&quot;20148&quot; value=&quot;5&quot;/&gt;&lt;property id=&quot;20300&quot; value=&quot;Slide 13 - &amp;quot; Citizen –agency Interactions &amp;quot;&quot;/&gt;&lt;property id=&quot;20307&quot; value=&quot;325&quot;/&gt;&lt;/object&gt;&lt;object type=&quot;3&quot; unique_id=&quot;10227&quot;&gt;&lt;property id=&quot;20148&quot; value=&quot;5&quot;/&gt;&lt;property id=&quot;20300&quot; value=&quot;Slide 15 - &amp;quot; Trust Building Loop  &amp;quot;&quot;/&gt;&lt;property id=&quot;20307&quot; value=&quot;322&quot;/&gt;&lt;/object&gt;&lt;object type=&quot;3&quot; unique_id=&quot;10228&quot;&gt;&lt;property id=&quot;20148&quot; value=&quot;5&quot;/&gt;&lt;property id=&quot;20300&quot; value=&quot;Slide 18&quot;/&gt;&lt;property id=&quot;20307&quot; value=&quot;302&quot;/&gt;&lt;/object&gt;&lt;object type=&quot;3&quot; unique_id=&quot;10229&quot;&gt;&lt;property id=&quot;20148&quot; value=&quot;5&quot;/&gt;&lt;property id=&quot;20300&quot; value=&quot;Slide 19&quot;/&gt;&lt;property id=&quot;20307&quot; value=&quot;303&quot;/&gt;&lt;/object&gt;&lt;object type=&quot;3&quot; unique_id=&quot;10231&quot;&gt;&lt;property id=&quot;20148&quot; value=&quot;5&quot;/&gt;&lt;property id=&quot;20300&quot; value=&quot;Slide 20&quot;/&gt;&lt;property id=&quot;20307&quot; value=&quot;326&quot;/&gt;&lt;/object&gt;&lt;object type=&quot;3&quot; unique_id=&quot;10232&quot;&gt;&lt;property id=&quot;20148&quot; value=&quot;5&quot;/&gt;&lt;property id=&quot;20300&quot; value=&quot;Slide 21&quot;/&gt;&lt;property id=&quot;20307&quot; value=&quot;304&quot;/&gt;&lt;/object&gt;&lt;object type=&quot;3&quot; unique_id=&quot;10237&quot;&gt;&lt;property id=&quot;20148&quot; value=&quot;5&quot;/&gt;&lt;property id=&quot;20300&quot; value=&quot;Slide 22 - &amp;quot;Build a foundation of communication and trust…&amp;quot;&quot;/&gt;&lt;property id=&quot;20307&quot; value=&quot;343&quot;/&gt;&lt;/object&gt;&lt;object type=&quot;3&quot; unique_id=&quot;10238&quot;&gt;&lt;property id=&quot;20148&quot; value=&quot;5&quot;/&gt;&lt;property id=&quot;20300&quot; value=&quot;Slide 23 - &amp;quot;Build a foundation of communication and trust…&amp;quot;&quot;/&gt;&lt;property id=&quot;20307&quot; value=&quot;344&quot;/&gt;&lt;/object&gt;&lt;object type=&quot;3&quot; unique_id=&quot;10240&quot;&gt;&lt;property id=&quot;20148&quot; value=&quot;5&quot;/&gt;&lt;property id=&quot;20300&quot; value=&quot;Slide 40&quot;/&gt;&lt;property id=&quot;20307&quot; value=&quot;323&quot;/&gt;&lt;/object&gt;&lt;object type=&quot;3&quot; unique_id=&quot;10911&quot;&gt;&lt;property id=&quot;20148&quot; value=&quot;5&quot;/&gt;&lt;property id=&quot;20300&quot; value=&quot;Slide 1 - &amp;quot;  Bruce Shindler, Professor Emeritus   Dept. of Forest Ecosystems &amp;amp; Society&amp;quot;&quot;/&gt;&lt;property id=&quot;20307&quot; value=&quot;350&quot;/&gt;&lt;/object&gt;&lt;object type=&quot;3&quot; unique_id=&quot;10912&quot;&gt;&lt;property id=&quot;20148&quot; value=&quot;5&quot;/&gt;&lt;property id=&quot;20300&quot; value=&quot;Slide 4 - &amp;quot;  &amp;quot;&quot;/&gt;&lt;property id=&quot;20307&quot; value=&quot;351&quot;/&gt;&lt;/object&gt;&lt;object type=&quot;3&quot; unique_id=&quot;10916&quot;&gt;&lt;property id=&quot;20148&quot; value=&quot;5&quot;/&gt;&lt;property id=&quot;20300&quot; value=&quot;Slide 24 - &amp;quot;Collaboration requires up-front planning…&amp;quot;&quot;/&gt;&lt;property id=&quot;20307&quot; value=&quot;357&quot;/&gt;&lt;/object&gt;&lt;object type=&quot;3&quot; unique_id=&quot;10917&quot;&gt;&lt;property id=&quot;20148&quot; value=&quot;5&quot;/&gt;&lt;property id=&quot;20300&quot; value=&quot;Slide 26 - &amp;quot;Public Outreach and Communication&amp;quot;&quot;/&gt;&lt;property id=&quot;20307&quot; value=&quot;358&quot;/&gt;&lt;/object&gt;&lt;object type=&quot;3&quot; unique_id=&quot;10918&quot;&gt;&lt;property id=&quot;20148&quot; value=&quot;5&quot;/&gt;&lt;property id=&quot;20300&quot; value=&quot;Slide 27&quot;/&gt;&lt;property id=&quot;20307&quot; value=&quot;353&quot;/&gt;&lt;/object&gt;&lt;object type=&quot;3&quot; unique_id=&quot;10919&quot;&gt;&lt;property id=&quot;20148&quot; value=&quot;5&quot;/&gt;&lt;property id=&quot;20300&quot; value=&quot;Slide 28&quot;/&gt;&lt;property id=&quot;20307&quot; value=&quot;354&quot;/&gt;&lt;/object&gt;&lt;object type=&quot;3&quot; unique_id=&quot;10920&quot;&gt;&lt;property id=&quot;20148&quot; value=&quot;5&quot;/&gt;&lt;property id=&quot;20300&quot; value=&quot;Slide 31 - &amp;quot;Take advantage of existing resources in the community…&amp;quot;&quot;/&gt;&lt;property id=&quot;20307&quot; value=&quot;360&quot;/&gt;&lt;/object&gt;&lt;object type=&quot;3&quot; unique_id=&quot;10921&quot;&gt;&lt;property id=&quot;20148&quot; value=&quot;5&quot;/&gt;&lt;property id=&quot;20300&quot; value=&quot;Slide 32&quot;/&gt;&lt;property id=&quot;20307&quot; value=&quot;356&quot;/&gt;&lt;/object&gt;&lt;object type=&quot;3&quot; unique_id=&quot;10922&quot;&gt;&lt;property id=&quot;20148&quot; value=&quot;5&quot;/&gt;&lt;property id=&quot;20300&quot; value=&quot;Slide 33&quot;/&gt;&lt;property id=&quot;20307&quot; value=&quot;355&quot;/&gt;&lt;/object&gt;&lt;object type=&quot;3&quot; unique_id=&quot;10923&quot;&gt;&lt;property id=&quot;20148&quot; value=&quot;5&quot;/&gt;&lt;property id=&quot;20300&quot; value=&quot;Slide 34&quot;/&gt;&lt;property id=&quot;20307&quot; value=&quot;359&quot;/&gt;&lt;/object&gt;&lt;object type=&quot;3&quot; unique_id=&quot;10924&quot;&gt;&lt;property id=&quot;20148&quot; value=&quot;5&quot;/&gt;&lt;property id=&quot;20300&quot; value=&quot;Slide 35&quot;/&gt;&lt;property id=&quot;20307&quot; value=&quot;363&quot;/&gt;&lt;/object&gt;&lt;object type=&quot;3&quot; unique_id=&quot;10925&quot;&gt;&lt;property id=&quot;20148&quot; value=&quot;5&quot;/&gt;&lt;property id=&quot;20300&quot; value=&quot;Slide 36&quot;/&gt;&lt;property id=&quot;20307&quot; value=&quot;364&quot;/&gt;&lt;/object&gt;&lt;object type=&quot;3&quot; unique_id=&quot;11484&quot;&gt;&lt;property id=&quot;20148&quot; value=&quot;5&quot;/&gt;&lt;property id=&quot;20300&quot; value=&quot;Slide 2 - &amp;quot;Agency-Stakeholder Trust in Communities at risk of wildfire in Australia, Canada, and the U.S.&amp;quot;&quot;/&gt;&lt;property id=&quot;20307&quot; value=&quot;366&quot;/&gt;&lt;/object&gt;&lt;object type=&quot;3&quot; unique_id=&quot;11485&quot;&gt;&lt;property id=&quot;20148&quot; value=&quot;5&quot;/&gt;&lt;property id=&quot;20300&quot; value=&quot;Slide 5&quot;/&gt;&lt;property id=&quot;20307&quot; value=&quot;365&quot;/&gt;&lt;/object&gt;&lt;object type=&quot;3&quot; unique_id=&quot;11486&quot;&gt;&lt;property id=&quot;20148&quot; value=&quot;5&quot;/&gt;&lt;property id=&quot;20300&quot; value=&quot;Slide 16&quot;/&gt;&lt;property id=&quot;20307&quot; value=&quot;367&quot;/&gt;&lt;/object&gt;&lt;object type=&quot;3&quot; unique_id=&quot;11487&quot;&gt;&lt;property id=&quot;20148&quot; value=&quot;5&quot;/&gt;&lt;property id=&quot;20300&quot; value=&quot;Slide 17&quot;/&gt;&lt;property id=&quot;20307&quot; value=&quot;368&quot;/&gt;&lt;/object&gt;&lt;object type=&quot;3&quot; unique_id=&quot;11488&quot;&gt;&lt;property id=&quot;20148&quot; value=&quot;5&quot;/&gt;&lt;property id=&quot;20300&quot; value=&quot;Slide 29&quot;/&gt;&lt;property id=&quot;20307&quot; value=&quot;369&quot;/&gt;&lt;/object&gt;&lt;object type=&quot;3&quot; unique_id=&quot;11489&quot;&gt;&lt;property id=&quot;20148&quot; value=&quot;5&quot;/&gt;&lt;property id=&quot;20300&quot; value=&quot;Slide 30&quot;/&gt;&lt;property id=&quot;20307&quot; value=&quot;370&quot;/&gt;&lt;/object&gt;&lt;object type=&quot;3&quot; unique_id=&quot;11490&quot;&gt;&lt;property id=&quot;20148&quot; value=&quot;5&quot;/&gt;&lt;property id=&quot;20300&quot; value=&quot;Slide 38&quot;/&gt;&lt;property id=&quot;20307&quot; value=&quot;372&quot;/&gt;&lt;/object&gt;&lt;object type=&quot;3&quot; unique_id=&quot;11491&quot;&gt;&lt;property id=&quot;20148&quot; value=&quot;5&quot;/&gt;&lt;property id=&quot;20300&quot; value=&quot;Slide 39&quot;/&gt;&lt;property id=&quot;20307&quot; value=&quot;371&quot;/&gt;&lt;/object&gt;&lt;object type=&quot;3&quot; unique_id=&quot;11702&quot;&gt;&lt;property id=&quot;20148&quot; value=&quot;5&quot;/&gt;&lt;property id=&quot;20300&quot; value=&quot;Slide 25 - &amp;quot;Choose the right people…&amp;quot;&quot;/&gt;&lt;property id=&quot;20307&quot; value=&quot;373&quot;/&gt;&lt;/object&gt;&lt;object type=&quot;3&quot; unique_id=&quot;11951&quot;&gt;&lt;property id=&quot;20148&quot; value=&quot;5&quot;/&gt;&lt;property id=&quot;20300&quot; value=&quot;Slide 14 - &amp;quot; Citizen – Agency Interactions &amp;quot;&quot;/&gt;&lt;property id=&quot;20307&quot; value=&quot;374&quot;/&gt;&lt;/object&gt;&lt;object type=&quot;3&quot; unique_id=&quot;11952&quot;&gt;&lt;property id=&quot;20148&quot; value=&quot;5&quot;/&gt;&lt;property id=&quot;20300&quot; value=&quot;Slide 37 - &amp;quot;Checkpoints: Key Questions to generate discussion and serve as a diagnostic tool&amp;quot;&quot;/&gt;&lt;property id=&quot;20307&quot; value=&quot;3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989</Words>
  <Application>Microsoft Office PowerPoint</Application>
  <PresentationFormat>On-screen Show (4:3)</PresentationFormat>
  <Paragraphs>240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Times New Roman</vt:lpstr>
      <vt:lpstr>Wingdings 2</vt:lpstr>
      <vt:lpstr>Wingdings</vt:lpstr>
      <vt:lpstr>Office Theme</vt:lpstr>
      <vt:lpstr>  Bruce Shindler, Professor Emeritus   Dept. of Forest Ecosystems &amp; Society</vt:lpstr>
      <vt:lpstr>Agency-Stakeholder Trust in Communities at risk of wildfire in Australia, Canada, and the U.S.</vt:lpstr>
      <vt:lpstr>  </vt:lpstr>
      <vt:lpstr>  </vt:lpstr>
      <vt:lpstr>  </vt:lpstr>
      <vt:lpstr>PowerPoint Presentation</vt:lpstr>
      <vt:lpstr>  </vt:lpstr>
      <vt:lpstr>  </vt:lpstr>
      <vt:lpstr>PowerPoint Presentation</vt:lpstr>
      <vt:lpstr> Citizen – Agency Interactions </vt:lpstr>
      <vt:lpstr> Trust Building Loop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advantage of existing resources in the community…</vt:lpstr>
      <vt:lpstr>  </vt:lpstr>
      <vt:lpstr>PowerPoint Presentation</vt:lpstr>
      <vt:lpstr>  </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Olsen, Christine</dc:creator>
  <cp:lastModifiedBy>Lum-Naihe, Christof Jurh duk - FS, AZ</cp:lastModifiedBy>
  <cp:revision>166</cp:revision>
  <cp:lastPrinted>2016-03-07T23:12:05Z</cp:lastPrinted>
  <dcterms:created xsi:type="dcterms:W3CDTF">2012-09-11T21:07:52Z</dcterms:created>
  <dcterms:modified xsi:type="dcterms:W3CDTF">2025-08-04T15:10:51Z</dcterms:modified>
</cp:coreProperties>
</file>