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86" r:id="rId4"/>
    <p:sldId id="257" r:id="rId5"/>
    <p:sldId id="259" r:id="rId6"/>
    <p:sldId id="273" r:id="rId7"/>
    <p:sldId id="283" r:id="rId8"/>
    <p:sldId id="292" r:id="rId9"/>
    <p:sldId id="275" r:id="rId10"/>
    <p:sldId id="288" r:id="rId11"/>
    <p:sldId id="295" r:id="rId12"/>
    <p:sldId id="276" r:id="rId13"/>
    <p:sldId id="265" r:id="rId14"/>
    <p:sldId id="289" r:id="rId15"/>
    <p:sldId id="282" r:id="rId16"/>
    <p:sldId id="277" r:id="rId17"/>
    <p:sldId id="296" r:id="rId18"/>
    <p:sldId id="290" r:id="rId19"/>
    <p:sldId id="291" r:id="rId20"/>
    <p:sldId id="293" r:id="rId21"/>
    <p:sldId id="298" r:id="rId22"/>
    <p:sldId id="261" r:id="rId23"/>
    <p:sldId id="280" r:id="rId24"/>
    <p:sldId id="281" r:id="rId25"/>
    <p:sldId id="271" r:id="rId26"/>
    <p:sldId id="297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25" autoAdjust="0"/>
    <p:restoredTop sz="81625" autoAdjust="0"/>
  </p:normalViewPr>
  <p:slideViewPr>
    <p:cSldViewPr snapToGrid="0">
      <p:cViewPr varScale="1">
        <p:scale>
          <a:sx n="59" d="100"/>
          <a:sy n="59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E74742-D496-0D8B-C974-49D91A1538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B81A2-D06C-90D8-F786-265E0E58E7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4EA5431-293D-4B24-BFCE-B82199B7F279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31A5080-20C6-84D8-D2EE-EEF3FE2111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1799FDC-3DDC-7C7A-1A2A-C3F0CF0B5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3AED4-8905-B0EE-448F-DC96A1F3B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198ED-7A3F-A245-95C7-2DAE26631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20B2F1B-355F-4A61-8CE2-E647FB1A4D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>
            <a:extLst>
              <a:ext uri="{FF2B5EF4-FFF2-40B4-BE49-F238E27FC236}">
                <a16:creationId xmlns:a16="http://schemas.microsoft.com/office/drawing/2014/main" id="{8260FDEE-D3ED-C8DE-5653-B5AEBEE240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>
            <a:extLst>
              <a:ext uri="{FF2B5EF4-FFF2-40B4-BE49-F238E27FC236}">
                <a16:creationId xmlns:a16="http://schemas.microsoft.com/office/drawing/2014/main" id="{A88923D0-28EA-934E-B5FA-FB29FA74E5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Assumptions about audience level of knowledge</a:t>
            </a:r>
          </a:p>
        </p:txBody>
      </p:sp>
      <p:sp>
        <p:nvSpPr>
          <p:cNvPr id="7171" name="Slide Number Placeholder 3">
            <a:extLst>
              <a:ext uri="{FF2B5EF4-FFF2-40B4-BE49-F238E27FC236}">
                <a16:creationId xmlns:a16="http://schemas.microsoft.com/office/drawing/2014/main" id="{C6373FF2-4ED0-4DE3-5B80-766E0469A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5F728532-C24A-449A-9EEB-1FDB5D8973AF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6327C0D6-618D-16EA-8B8D-9079F2B1A8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CBCAAC11-184B-1D93-C11C-3974C0113D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 major thrust in human dimensions work has been on the benefits people get from outdoor recreation and understanding the factors that influence experience quality.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This research has helped prioritize policies and programming, identify indicators and standards used in plans, and ensure best practices in recreation and tourism provisioning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0757C1B-144C-8172-3577-502BBC3DF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2320A9AE-915B-4823-8CD4-6F2A6F98E803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5FF87F36-F677-4EA2-11C0-497EFDDDF1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4383CAE4-5EAD-7DFC-2056-C728FAADEA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Added motor-free times in the wild stretch. Did not add float-free times. Assertions by stakeholders that “everyone” feels one way or another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A6927E4F-5F80-CD77-7E55-69385F2EB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004A58FE-043B-4FF8-9E23-BC767BB68A75}" type="slidenum">
              <a:rPr lang="en-US" altLang="en-US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1B204E8F-777E-2BC8-FB30-24A854CA6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760FA-698A-C950-2ADB-E2AA58225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Approach: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Segment the population and sample to obtain representative samples of each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On site surveys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Developed questions in consultation with stakeholders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BFDFDCD7-1AAA-4B6A-0F02-1C147D86A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EFA9BCF3-82CA-4714-A083-F5CEE10761E8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65595DBC-72E7-A640-B0B7-14F247D7B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DB0458BC-B68E-FA35-C915-7A00DE07FA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Determined that many of the factors were not “major” issues for a majority of the public. Some factors (e.g, camping in sight) had been anticipated to be issues; but turned out not to be. </a:t>
            </a:r>
          </a:p>
          <a:p>
            <a:pPr>
              <a:spcBef>
                <a:spcPct val="0"/>
              </a:spcBef>
            </a:pPr>
            <a:r>
              <a:rPr lang="en-US" altLang="en-US"/>
              <a:t>Highlights concern among private floaters about power boaters </a:t>
            </a:r>
            <a:r>
              <a:rPr lang="en-US" altLang="en-US">
                <a:sym typeface="Wingdings" panose="05000000000000000000" pitchFamily="2" charset="2"/>
              </a:rPr>
              <a:t> support for maintaining motor-free window. Encountering float boaters was positive  no need for “float free” window</a:t>
            </a:r>
            <a:endParaRPr lang="en-US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9989DE8E-F4E2-E7E6-0D75-20C04F90B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68514AB-672F-47C7-817B-F6017CB7722D}" type="slidenum">
              <a:rPr lang="en-US" altLang="en-US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B04CFDBD-A653-BDC1-8B12-3B63591169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17FC19B9-A7BF-F8A0-B30C-A430868BBC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MPB 1995-2008 – 3 million acres in county</a:t>
            </a:r>
          </a:p>
          <a:p>
            <a:pPr>
              <a:spcBef>
                <a:spcPct val="0"/>
              </a:spcBef>
            </a:pPr>
            <a:r>
              <a:rPr lang="en-US" altLang="en-US"/>
              <a:t>234 questionnaires</a:t>
            </a: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13426E15-7778-41D5-BB06-825F721EF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50028DCF-3B32-40D8-AF54-2407D0B1EAC8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0334D7DD-5CAF-1EF2-DF6D-7934F38B28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DD5D72F6-4A72-0F87-49BE-218EFD2319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FB43641E-0320-1554-3C05-852E96698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A39E3101-7AB2-4989-B2E5-9BD3355845CF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3ABA507A-A98F-77BA-65A3-C40FC13B09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EF9FCFBC-CE13-ED3C-F0DC-B9FD2C9EE0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Education is often the approach most endorsed for everything. If people aren’t complying – educate! If they object to resource mgt plans – educate! 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It turns out that education is often not the right answer. And social science has helped us understand why. And how to do education right.</a:t>
            </a:r>
          </a:p>
          <a:p>
            <a:pPr>
              <a:spcBef>
                <a:spcPct val="0"/>
              </a:spcBef>
            </a:pPr>
            <a:r>
              <a:rPr lang="en-US" altLang="en-US"/>
              <a:t>Take these wilderness communications (from a couple decades ago). As a communication researcher there are so many things I could point out about why these won’t work – they don’t capture attention, they can’t be remembered, they don’t convice people that they are worth following.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FDDE92D-272F-496C-6B71-7B378586B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6378EEF6-B7C1-4BD4-BA47-34D6A07BBAC7}" type="slidenum">
              <a:rPr lang="en-US" altLang="en-US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ACD31853-C4E4-A27A-EB91-3873F7FF10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3EC10988-777F-F435-F730-7011026046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Communication research has helped develop much more effective campaigns – ones that draw the reader in (recognizing his/her interest), that are easy to process, and that contain compelling messages.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C94E1BF4-5C6A-78D5-670F-D07F6D4C9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EA290DC9-D188-40D6-8A37-9EDFAA4BCF0C}" type="slidenum">
              <a:rPr lang="en-US" altLang="en-US">
                <a:latin typeface="Calibri" panose="020F050202020403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F0F65200-EB82-43D1-1C59-AF4D444B18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919F4745-6352-3674-6CA8-0C3268BA17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Set priorities – focus on issues that matter to people; choose among alternative actions</a:t>
            </a:r>
          </a:p>
          <a:p>
            <a:pPr>
              <a:spcBef>
                <a:spcPct val="0"/>
              </a:spcBef>
            </a:pPr>
            <a:r>
              <a:rPr lang="en-US" altLang="en-US"/>
              <a:t>Collect valid data – defensible in terms of representativeness (important!), arrive at the appropriate level of precision</a:t>
            </a:r>
          </a:p>
          <a:p>
            <a:pPr>
              <a:spcBef>
                <a:spcPct val="0"/>
              </a:spcBef>
            </a:pPr>
            <a:r>
              <a:rPr lang="en-US" altLang="en-US"/>
              <a:t>Identify issues that are hot buttons for the public (and be able to use data about representative publics)</a:t>
            </a:r>
          </a:p>
          <a:p>
            <a:pPr>
              <a:spcBef>
                <a:spcPct val="0"/>
              </a:spcBef>
            </a:pPr>
            <a:r>
              <a:rPr lang="en-US" altLang="en-US"/>
              <a:t>Shape policies to recognize human tendencies, dispositions, interests, and concerns.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814740F8-1A3C-9094-30DD-230E908BC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0D1CEE96-41E7-4035-A724-81EAFFCC9524}" type="slidenum">
              <a:rPr lang="en-US" altLang="en-US">
                <a:latin typeface="Calibri" panose="020F0502020204030204" pitchFamily="34" charset="0"/>
              </a:rPr>
              <a:pPr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D4D42FC5-0255-4989-EEB4-27F95D0F3B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7B58E01A-0A8C-2E9F-22B0-C4A348F7E6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Lots of studies of public understanding and attitudes, including for the USFS;</a:t>
            </a:r>
          </a:p>
          <a:p>
            <a:pPr>
              <a:spcBef>
                <a:spcPct val="0"/>
              </a:spcBef>
            </a:pPr>
            <a:r>
              <a:rPr lang="en-US" altLang="en-US"/>
              <a:t>Focus on development of communication and evaluation of effectiveness</a:t>
            </a: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E90C2B32-1800-8FD4-1D89-F5ABD0506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D4203B3A-A90B-4454-A807-9040E29E594E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DE324B0B-E7F8-FFFA-7C44-C897F841E3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545388A6-EB74-713C-EA5D-4B28F05ACB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Experience quality and access to recreation is sometimes in tension with resource protection mandates. 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Forest plans and other plans require monitoring of some indicators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Understanding recreation use trends and impacts can help lead to effective and acceptable management policies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9A739A02-855D-E79D-FA2E-901D43103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BAA65E75-C04C-4DBF-ACA1-7E8B4ABFE0E8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8FC4F9E-847D-E699-88D6-F7A6757D9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9384A1E0-4404-F6E0-AD4E-2853F05DCE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Recreation is dynamic and responds to many different factors – the economy, marketing/publicity, changes in leisure time and interests. To plan for the future, managers need information about trends – in activities, in user segments, in space and time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Social science can develop efficient protocols for monitoring these trends at different spatial scales.</a:t>
            </a: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7A177CA9-F76D-EB3B-9FF0-20ED68DB8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99356009-772F-499C-AAD1-9A54C9FBF5B8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8A10A29A-912C-525C-0A31-9C412F1F9D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B5021835-34D6-4F7D-062B-B654DBF3C4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National initiative to monitor wilderness character. As part of that, I developed a protocol for use across the wilderness system to track outstanding opportunities for solitude.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Worked with Willamette and Deschutes to identify sampling areas, establish a sampling strategy, collect and analyze data in 2014.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Added value in that we had data collected in the early 1990s and could use this to track trends over time.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BE88897-D11F-4B26-E860-524420874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B111F5F8-97BA-4ECF-AD68-1FC2C56C46CD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0FF607F-45BC-A082-28EB-34F489E025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B8816-83FC-B3E3-A2B2-3D03ADB43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 number of things stand out: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Green lakes – holy cow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Some locations were quite constant (no change)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/>
              <a:t>Pamelia</a:t>
            </a:r>
            <a:r>
              <a:rPr lang="en-US" dirty="0"/>
              <a:t> decreased – use limits?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Marion lake – fire?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BF78F91D-FA3C-4E2A-0DA9-266718315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3C711921-4511-4D85-BADD-134E0CAD2F75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4021EFF5-AADE-0439-9C30-5DA216DDDE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C80595C6-F7AA-6768-A6DE-72FAD86697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1962F444-E9A0-30EC-D4AD-A99D2A78E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5707C731-AA59-463A-808C-9FA31FB4A4FF}" type="slidenum">
              <a:rPr lang="en-US" altLang="en-US">
                <a:latin typeface="Calibri" panose="020F0502020204030204" pitchFamily="34" charset="0"/>
              </a:rPr>
              <a:pPr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7E76CE27-7765-9387-50D3-891627A1E7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5CA38C69-DC96-244D-75A6-E500C7D4D8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Use was increasing in wilderness. Popular areas like Obsidian were feared to be exceeding forest plan standards for conditions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BFB55AFC-3DF3-7623-42FC-901DF72AC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7F7CBBF7-534B-4758-94F8-ADFCCBD76B3F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791FA3AD-9EBF-B5C1-E9DF-A98129843A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F4D91620-1608-A0FD-76B3-150A811DF2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Managers wanted to take action to address recreation impacts at Obsidian – campsites, fires, crowding. Needed to understand the relationship between visitation (the thing you can control) and the impacts.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We were able to use encounter data and data on visitation (from self-issue permits) to quantify relationships. The permitted establishment of a use limit that would ensure conditions stay within forest plan standards.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r>
              <a:rPr lang="en-US" altLang="en-US"/>
              <a:t>We also established long-term plots to monitor changes at wilderness campsites (after a fire ban). Found that the campfire ban was successful, but site rehab was not.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08EB3D5E-8506-A156-778E-453D06250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FC7CBB17-9C66-4F6D-90C3-3EC7E16C19A1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88D96C-B896-7963-0734-E20051B0076E}"/>
              </a:ext>
            </a:extLst>
          </p:cNvPr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90CAC5-57CF-9EB2-3BFC-41D1BA337519}"/>
              </a:ext>
            </a:extLst>
          </p:cNvPr>
          <p:cNvCxnSpPr/>
          <p:nvPr/>
        </p:nvCxnSpPr>
        <p:spPr>
          <a:xfrm>
            <a:off x="1978025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14F2789-D81A-27AA-288A-0DF1DC0C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A95A89-CD8B-4D3A-8A16-3C036A6DA7A0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B8145A-0BF5-277F-2324-3CB5DD1E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B99A0A-D6F6-B50C-0AE6-AA1F6EFE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F7E7C0-FE64-453F-8314-8DD0B11C28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58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CD992-F66E-CE01-F55B-DE61E5C1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546B-BDA9-4084-A608-1AD3C8E2A64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47DAD-162E-E044-3F36-4A245F8E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1AF83-D2AE-F8A3-30AC-5C1EF25D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1265E-CA06-4F7B-9FA0-5885C8FFD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63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D7716-7EB8-EABC-1FD7-0434C1E5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429B-427D-4C64-8600-F8375735561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07B0-B296-CFC9-D7B1-E67E53FB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A88E9-0CF6-6412-D94A-FE72C486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491A0-3925-41AD-8113-E07390381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55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59DC8-410F-CBE7-209D-3E513867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977F6-04FA-458B-B165-4E2AB94056C9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C02E2-4D8B-E6A7-6BC2-6B768E48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31D3D-EFB8-BF52-5224-0014EBFB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F60DF-E6C7-4796-A6BF-BA92BD3C3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94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C9A110-E6D3-C61A-C855-DBE3F92C29B7}"/>
              </a:ext>
            </a:extLst>
          </p:cNvPr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323EF-2794-613C-34B7-36BCCBDC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9F9AD-6AC7-43F2-9638-37642B2A04C5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C3EABE-1C72-55CB-648F-F6775F28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D020E-7BEC-E240-F90F-C36512E2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F314E-6A2D-441F-8BB7-0C51480E83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1951DE-7B06-515D-1A3B-7714E16B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0527F-1F4A-4704-9F03-5CEB37AD6D15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73545-534E-FF2D-F1D1-4078AD01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B17E9-5AD5-1B37-90F7-A2FBF164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5822B-9D82-4F51-B3B3-AD0736F1A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91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E7F5FA7-17F9-9122-0295-79B096BB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B8C9-8E19-4759-90DC-10E03CD8DB1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067C6D-F022-A1CB-F35D-E8B6D1F8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18D3FB-E6C9-6C5A-CAAE-8B824C43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2B3C4-999E-45CA-BDDA-E3D37772C2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51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EDDE8E-2A85-E24C-8E93-741BE362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8C92-5702-443A-B33C-CA77EE406D6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8E02B9-815D-40AC-2CFB-04B7B5C6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5ED51B-C77D-DE84-598B-AF56E689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DD789-ED58-49EE-B1AE-A39303CDF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18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CF6B90-0FD9-935F-F893-B52BFD60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9FB5B-B9E6-4BFF-8655-FCB07F0A9C4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8AA759-CA65-AB6A-0187-162815C2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8FE9E9-B760-7B8A-C92C-66C8D66B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9F9C8-AFED-4F89-A7B9-41426C012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51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E66B2C-CFA2-B243-42A5-B14EC086F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FE8E-953F-437C-84D1-94496474A562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44F942-5C5E-F429-807D-345D1026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1BC48-B8A4-F180-EF82-080918DB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5681C-5C7A-44D9-9B23-4356D1DB4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62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618F86-995D-A5B0-4C02-AF9DB95D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94296-9186-4A62-9475-4B28353E6F73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9ED113-3EB1-C127-7CDE-86245D97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9323DC-9338-0FF3-A39E-7136A76A3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0A0F1-490D-4965-8D7D-80C87EAC0B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8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EE74D6-EFC4-E3AB-59DE-7F42F2D050AF}"/>
              </a:ext>
            </a:extLst>
          </p:cNvPr>
          <p:cNvSpPr>
            <a:spLocks noChangeAspect="1"/>
          </p:cNvSpPr>
          <p:nvPr/>
        </p:nvSpPr>
        <p:spPr>
          <a:xfrm>
            <a:off x="231775" y="244475"/>
            <a:ext cx="11723688" cy="637698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4837193A-527A-A278-4DD2-96142616DA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83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32407E27-1E5A-92AA-3EB7-350DF84A9C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6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86E90-AD06-A563-C18E-FF4612DF9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00" y="6224588"/>
            <a:ext cx="232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B951B7A5-7FC4-478B-9ABE-049D1C650B12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3E7E-9AF1-CD04-3B99-EA8CF9EB6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700" y="6224588"/>
            <a:ext cx="471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20ABE-A8FD-8AD7-54CE-B4FEADC0A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738" y="6224588"/>
            <a:ext cx="1706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accent1"/>
                </a:solidFill>
              </a:defRPr>
            </a:lvl1pPr>
          </a:lstStyle>
          <a:p>
            <a:fld id="{2A6A0B66-F81C-4F2C-BFE9-47987D794B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228600" indent="-182563" algn="l" rtl="0" fontAlgn="base">
        <a:lnSpc>
          <a:spcPct val="90000"/>
        </a:lnSpc>
        <a:spcBef>
          <a:spcPts val="14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DF93-92CC-D015-8F80-643765FCC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3" y="1122363"/>
            <a:ext cx="10504487" cy="2387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Social science to inform Resource management</a:t>
            </a:r>
          </a:p>
        </p:txBody>
      </p:sp>
      <p:sp>
        <p:nvSpPr>
          <p:cNvPr id="5122" name="Subtitle 2">
            <a:extLst>
              <a:ext uri="{FF2B5EF4-FFF2-40B4-BE49-F238E27FC236}">
                <a16:creationId xmlns:a16="http://schemas.microsoft.com/office/drawing/2014/main" id="{3AAD5F70-03EC-79F4-E4D8-20C833C09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738" y="3870325"/>
            <a:ext cx="8767762" cy="1387475"/>
          </a:xfrm>
        </p:spPr>
        <p:txBody>
          <a:bodyPr/>
          <a:lstStyle/>
          <a:p>
            <a:r>
              <a:rPr lang="en-US" altLang="en-US" sz="2400"/>
              <a:t>Troy Hall</a:t>
            </a:r>
          </a:p>
          <a:p>
            <a:r>
              <a:rPr lang="en-US" altLang="en-US" sz="2400"/>
              <a:t>Forest Ecosystems &amp; Society</a:t>
            </a:r>
          </a:p>
          <a:p>
            <a:r>
              <a:rPr lang="en-US" altLang="en-US" sz="2400"/>
              <a:t>March 8,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914BB-1D70-89E4-BAE1-555EAC1AC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63" y="1200150"/>
            <a:ext cx="9872662" cy="4038600"/>
          </a:xfrm>
        </p:spPr>
        <p:txBody>
          <a:bodyPr rtlCol="0">
            <a:normAutofit/>
          </a:bodyPr>
          <a:lstStyle/>
          <a:p>
            <a:pPr lvl="1" indent="-182880" fontAlgn="auto">
              <a:defRPr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Example: Obsidian Falls (Three Sisters Wilderness)</a:t>
            </a:r>
          </a:p>
          <a:p>
            <a:pPr marL="731520" lvl="2" indent="-182880" fontAlgn="auto">
              <a:defRPr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Concerns</a:t>
            </a:r>
          </a:p>
          <a:p>
            <a:pPr marL="731520" lvl="2" indent="-182880" fontAlgn="auto">
              <a:defRPr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Need for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3449A-3767-5C34-FBC6-02AB47D226F9}"/>
              </a:ext>
            </a:extLst>
          </p:cNvPr>
          <p:cNvSpPr txBox="1"/>
          <p:nvPr/>
        </p:nvSpPr>
        <p:spPr>
          <a:xfrm>
            <a:off x="339725" y="379413"/>
            <a:ext cx="5994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1. Social science to describe recreation use and impacts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FFACC-7147-2035-B61C-1F08CCC39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657475"/>
            <a:ext cx="4533900" cy="3400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D6D6D3-9767-4D85-34BE-56B891BE7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657475"/>
            <a:ext cx="4546600" cy="3409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35B3B-D270-950F-3F41-8D73512E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050" y="1200150"/>
            <a:ext cx="6823075" cy="4038600"/>
          </a:xfrm>
        </p:spPr>
        <p:txBody>
          <a:bodyPr rtlCol="0">
            <a:normAutofit/>
          </a:bodyPr>
          <a:lstStyle/>
          <a:p>
            <a:pPr lvl="1" indent="-182880" fontAlgn="auto">
              <a:defRPr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Example: Obsidian Falls Limited Entry Area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FFC11-ED92-2EFB-1925-E25185929561}"/>
              </a:ext>
            </a:extLst>
          </p:cNvPr>
          <p:cNvSpPr txBox="1"/>
          <p:nvPr/>
        </p:nvSpPr>
        <p:spPr>
          <a:xfrm>
            <a:off x="339725" y="379413"/>
            <a:ext cx="5994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1. Social science to describe recreation use and impacts</a:t>
            </a:r>
          </a:p>
        </p:txBody>
      </p:sp>
      <p:pic>
        <p:nvPicPr>
          <p:cNvPr id="6" name="Picture 5" descr="IMG0008">
            <a:extLst>
              <a:ext uri="{FF2B5EF4-FFF2-40B4-BE49-F238E27FC236}">
                <a16:creationId xmlns:a16="http://schemas.microsoft.com/office/drawing/2014/main" id="{64199F31-746F-71C8-FB3A-272F0F8E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078" t="4616" r="10741" b="3076"/>
          <a:stretch>
            <a:fillRect/>
          </a:stretch>
        </p:blipFill>
        <p:spPr bwMode="auto">
          <a:xfrm>
            <a:off x="4209691" y="3332342"/>
            <a:ext cx="3733800" cy="266700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Picture 2" descr="IMG0072">
            <a:extLst>
              <a:ext uri="{FF2B5EF4-FFF2-40B4-BE49-F238E27FC236}">
                <a16:creationId xmlns:a16="http://schemas.microsoft.com/office/drawing/2014/main" id="{7587B84A-C913-01F0-E16E-A508146F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16542" y="2038599"/>
            <a:ext cx="3452446" cy="2362200"/>
          </a:xfrm>
          <a:prstGeom prst="roundRect">
            <a:avLst/>
          </a:prstGeom>
          <a:noFill/>
          <a:ln w="38100">
            <a:solidFill>
              <a:srgbClr val="C4DCA4"/>
            </a:solidFill>
            <a:miter lim="800000"/>
            <a:headEnd/>
            <a:tailEnd/>
          </a:ln>
        </p:spPr>
      </p:pic>
      <p:pic>
        <p:nvPicPr>
          <p:cNvPr id="2052" name="Picture 4" descr="https://2moremiles.files.wordpress.com/2014/08/wpid-img_20140813_1652538592.jpg">
            <a:extLst>
              <a:ext uri="{FF2B5EF4-FFF2-40B4-BE49-F238E27FC236}">
                <a16:creationId xmlns:a16="http://schemas.microsoft.com/office/drawing/2014/main" id="{E05D3EA5-BB74-3113-6622-459D3EFE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37" y="1099930"/>
            <a:ext cx="2915390" cy="5180100"/>
          </a:xfrm>
          <a:prstGeom prst="roundRect">
            <a:avLst>
              <a:gd name="adj" fmla="val 16667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06570-15AA-6752-B0E7-50CE9F277928}"/>
              </a:ext>
            </a:extLst>
          </p:cNvPr>
          <p:cNvSpPr txBox="1"/>
          <p:nvPr/>
        </p:nvSpPr>
        <p:spPr>
          <a:xfrm>
            <a:off x="611188" y="6280150"/>
            <a:ext cx="17907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2moremiles.com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>
            <a:extLst>
              <a:ext uri="{FF2B5EF4-FFF2-40B4-BE49-F238E27FC236}">
                <a16:creationId xmlns:a16="http://schemas.microsoft.com/office/drawing/2014/main" id="{7B2DF656-B610-015E-7C8D-9F596D91EB8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1" b="9474"/>
          <a:stretch>
            <a:fillRect/>
          </a:stretch>
        </p:blipFill>
        <p:spPr bwMode="auto">
          <a:xfrm>
            <a:off x="223838" y="201613"/>
            <a:ext cx="11714162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>
            <a:extLst>
              <a:ext uri="{FF2B5EF4-FFF2-40B4-BE49-F238E27FC236}">
                <a16:creationId xmlns:a16="http://schemas.microsoft.com/office/drawing/2014/main" id="{96B5F1B2-91C8-B66E-4D5B-D360ADB7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Describe and quantify public sentiment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DF5580E9-E69D-6095-DBDB-19ED7C95B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890713"/>
            <a:ext cx="5072063" cy="4038600"/>
          </a:xfrm>
        </p:spPr>
        <p:txBody>
          <a:bodyPr/>
          <a:lstStyle/>
          <a:p>
            <a:pPr lvl="1"/>
            <a:r>
              <a:rPr lang="en-US" altLang="en-US" sz="3200"/>
              <a:t>Why?</a:t>
            </a:r>
          </a:p>
          <a:p>
            <a:pPr lvl="1"/>
            <a:endParaRPr lang="en-US" altLang="en-US" sz="3200"/>
          </a:p>
          <a:p>
            <a:pPr lvl="2"/>
            <a:r>
              <a:rPr lang="en-US" altLang="en-US" sz="2400"/>
              <a:t>Provide high quality experiences</a:t>
            </a:r>
          </a:p>
          <a:p>
            <a:pPr lvl="2"/>
            <a:endParaRPr lang="en-US" altLang="en-US" sz="2400"/>
          </a:p>
          <a:p>
            <a:pPr lvl="2"/>
            <a:r>
              <a:rPr lang="en-US" altLang="en-US" sz="2400"/>
              <a:t>Develop defensible actions using representative, objective data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>
            <a:extLst>
              <a:ext uri="{FF2B5EF4-FFF2-40B4-BE49-F238E27FC236}">
                <a16:creationId xmlns:a16="http://schemas.microsoft.com/office/drawing/2014/main" id="{16F2309F-E138-2528-626D-7F7CCCA4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863" y="1054100"/>
            <a:ext cx="9872662" cy="4038600"/>
          </a:xfrm>
        </p:spPr>
        <p:txBody>
          <a:bodyPr/>
          <a:lstStyle/>
          <a:p>
            <a:pPr lvl="1"/>
            <a:r>
              <a:rPr lang="en-US" altLang="en-US" sz="2800"/>
              <a:t>Identify factors that influence experience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D1CF2-35BB-D25C-C0A9-F221EAABC782}"/>
              </a:ext>
            </a:extLst>
          </p:cNvPr>
          <p:cNvSpPr txBox="1"/>
          <p:nvPr/>
        </p:nvSpPr>
        <p:spPr>
          <a:xfrm>
            <a:off x="350838" y="333375"/>
            <a:ext cx="45672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Describe and quantify public sentiment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4D575-71BF-3746-CD9B-1541E5158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487738"/>
            <a:ext cx="5126037" cy="294481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www.nps.gov/obed/planyourvisit/images/birdwatching_lg-556.jpg">
            <a:extLst>
              <a:ext uri="{FF2B5EF4-FFF2-40B4-BE49-F238E27FC236}">
                <a16:creationId xmlns:a16="http://schemas.microsoft.com/office/drawing/2014/main" id="{A01B3EA3-DE8F-3158-9416-93432989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941638"/>
            <a:ext cx="4335462" cy="31591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0CC94-A46D-1EB6-120C-BBFB888FB431}"/>
              </a:ext>
            </a:extLst>
          </p:cNvPr>
          <p:cNvSpPr txBox="1"/>
          <p:nvPr/>
        </p:nvSpPr>
        <p:spPr>
          <a:xfrm>
            <a:off x="438150" y="6030913"/>
            <a:ext cx="9731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Nps.gov</a:t>
            </a:r>
          </a:p>
        </p:txBody>
      </p:sp>
      <p:pic>
        <p:nvPicPr>
          <p:cNvPr id="7174" name="Picture 6" descr="http://s3.amazonaws.com/voy/attachments/1272/inline/litter.jpg">
            <a:extLst>
              <a:ext uri="{FF2B5EF4-FFF2-40B4-BE49-F238E27FC236}">
                <a16:creationId xmlns:a16="http://schemas.microsoft.com/office/drawing/2014/main" id="{E0F7A2C7-E5CB-9C5B-68CE-97BD1DE9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31975"/>
            <a:ext cx="3333750" cy="2219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1C84D-6923-42E9-90F3-BCF20CC69BAC}"/>
              </a:ext>
            </a:extLst>
          </p:cNvPr>
          <p:cNvSpPr txBox="1"/>
          <p:nvPr/>
        </p:nvSpPr>
        <p:spPr>
          <a:xfrm>
            <a:off x="5060950" y="4064000"/>
            <a:ext cx="17414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Voicesofyouth.org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>
            <a:extLst>
              <a:ext uri="{FF2B5EF4-FFF2-40B4-BE49-F238E27FC236}">
                <a16:creationId xmlns:a16="http://schemas.microsoft.com/office/drawing/2014/main" id="{1F30733D-1D1F-B1FC-B2E2-B1B8C90F8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075" y="1101725"/>
            <a:ext cx="9872663" cy="4038600"/>
          </a:xfrm>
        </p:spPr>
        <p:txBody>
          <a:bodyPr/>
          <a:lstStyle/>
          <a:p>
            <a:pPr lvl="2"/>
            <a:r>
              <a:rPr lang="en-US" altLang="en-US" sz="2600"/>
              <a:t>Understand variations across stakeholder segments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D8E3C-A2F9-41CA-A025-2AC977AA834E}"/>
              </a:ext>
            </a:extLst>
          </p:cNvPr>
          <p:cNvSpPr txBox="1"/>
          <p:nvPr/>
        </p:nvSpPr>
        <p:spPr>
          <a:xfrm>
            <a:off x="350838" y="333375"/>
            <a:ext cx="45672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Describe and quantify public sentiment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586B8-143F-F899-2740-5F578617A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40" y="2211523"/>
            <a:ext cx="4406348" cy="330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upload.wikimedia.org/wikipedia/commons/f/fa/Himachal_Downhill_Mountain_Bike_Trophy_2014.jpg">
            <a:extLst>
              <a:ext uri="{FF2B5EF4-FFF2-40B4-BE49-F238E27FC236}">
                <a16:creationId xmlns:a16="http://schemas.microsoft.com/office/drawing/2014/main" id="{9F96A058-A710-C9DF-6CEF-9A7FF399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8" y="1953003"/>
            <a:ext cx="5059312" cy="3371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A89AA-E547-EAA7-DF7C-8219F1EBC787}"/>
              </a:ext>
            </a:extLst>
          </p:cNvPr>
          <p:cNvSpPr txBox="1"/>
          <p:nvPr/>
        </p:nvSpPr>
        <p:spPr>
          <a:xfrm>
            <a:off x="719138" y="5330825"/>
            <a:ext cx="15176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Wikipedia.org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7D0DBC8-9370-48AD-6775-76609C74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03857" y="3034748"/>
            <a:ext cx="1990013" cy="3215013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www.blackadarboating.com/RelatedLinks/images/DSC_0018.JPG">
            <a:extLst>
              <a:ext uri="{FF2B5EF4-FFF2-40B4-BE49-F238E27FC236}">
                <a16:creationId xmlns:a16="http://schemas.microsoft.com/office/drawing/2014/main" id="{A855E08C-2C9B-1286-E691-266762DB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/>
          <a:stretch>
            <a:fillRect/>
          </a:stretch>
        </p:blipFill>
        <p:spPr bwMode="auto">
          <a:xfrm>
            <a:off x="5072063" y="733425"/>
            <a:ext cx="662622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635337D-E401-2AEE-F7CA-7EEEC7BB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8" y="1090613"/>
            <a:ext cx="4567237" cy="4038600"/>
          </a:xfrm>
        </p:spPr>
        <p:txBody>
          <a:bodyPr/>
          <a:lstStyle/>
          <a:p>
            <a:pPr lvl="1"/>
            <a:r>
              <a:rPr lang="en-US" altLang="en-US" sz="2800"/>
              <a:t>Example: Boating in Hells Canyon</a:t>
            </a:r>
          </a:p>
          <a:p>
            <a:pPr lvl="2"/>
            <a:r>
              <a:rPr lang="en-US" altLang="en-US" sz="2400"/>
              <a:t>How have experiences changed?</a:t>
            </a:r>
          </a:p>
          <a:p>
            <a:pPr lvl="2"/>
            <a:r>
              <a:rPr lang="en-US" altLang="en-US" sz="2400"/>
              <a:t>How to deal with assertions about experience quality?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86FD8-B731-8798-4E2B-6935DFCEA9E5}"/>
              </a:ext>
            </a:extLst>
          </p:cNvPr>
          <p:cNvSpPr txBox="1"/>
          <p:nvPr/>
        </p:nvSpPr>
        <p:spPr>
          <a:xfrm>
            <a:off x="350838" y="333375"/>
            <a:ext cx="45672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Describe and quantify public sentiment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D6C35-B8CF-D7FE-E4F9-C7EA05FB1A28}"/>
              </a:ext>
            </a:extLst>
          </p:cNvPr>
          <p:cNvSpPr txBox="1"/>
          <p:nvPr/>
        </p:nvSpPr>
        <p:spPr>
          <a:xfrm>
            <a:off x="9355138" y="5927725"/>
            <a:ext cx="2343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Blackadarboating.com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>
            <a:extLst>
              <a:ext uri="{FF2B5EF4-FFF2-40B4-BE49-F238E27FC236}">
                <a16:creationId xmlns:a16="http://schemas.microsoft.com/office/drawing/2014/main" id="{C39C4FF2-9C7B-C1C1-5E83-0550CA79E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344613"/>
            <a:ext cx="9874250" cy="4038600"/>
          </a:xfrm>
        </p:spPr>
        <p:txBody>
          <a:bodyPr/>
          <a:lstStyle/>
          <a:p>
            <a:pPr lvl="1"/>
            <a:r>
              <a:rPr lang="en-US" altLang="en-US" sz="2800"/>
              <a:t>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713C4-2F2B-B24A-67EE-66A5D139DF8E}"/>
              </a:ext>
            </a:extLst>
          </p:cNvPr>
          <p:cNvSpPr txBox="1"/>
          <p:nvPr/>
        </p:nvSpPr>
        <p:spPr>
          <a:xfrm>
            <a:off x="350838" y="333375"/>
            <a:ext cx="45672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Describe and quantify public sentiment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5A2E9-3E86-DBC1-4A22-DA83DE0FC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62" y="444210"/>
            <a:ext cx="3875590" cy="2906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 descr="http://18summers.us/content/uploads/2015/05/hellsboat.jpg">
            <a:extLst>
              <a:ext uri="{FF2B5EF4-FFF2-40B4-BE49-F238E27FC236}">
                <a16:creationId xmlns:a16="http://schemas.microsoft.com/office/drawing/2014/main" id="{6B9C1401-CDAC-00DB-289C-0916F554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" y="2431948"/>
            <a:ext cx="5747091" cy="2507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77820-5F34-275A-C5FF-DA34D07F3AB2}"/>
              </a:ext>
            </a:extLst>
          </p:cNvPr>
          <p:cNvSpPr txBox="1"/>
          <p:nvPr/>
        </p:nvSpPr>
        <p:spPr>
          <a:xfrm>
            <a:off x="641350" y="4976813"/>
            <a:ext cx="15621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18summers.us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280CDB-0ACB-F144-4DE7-459274D96A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5" b="27402"/>
          <a:stretch/>
        </p:blipFill>
        <p:spPr>
          <a:xfrm>
            <a:off x="5636026" y="4330942"/>
            <a:ext cx="6242304" cy="2009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Content Placeholder 6">
            <a:extLst>
              <a:ext uri="{FF2B5EF4-FFF2-40B4-BE49-F238E27FC236}">
                <a16:creationId xmlns:a16="http://schemas.microsoft.com/office/drawing/2014/main" id="{F218FE7D-2FC3-5636-E571-E1EF3F49BE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2200" y="471488"/>
          <a:ext cx="9974263" cy="567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350000" imgH="685800" progId="Excel.Chart.8">
                  <p:embed/>
                </p:oleObj>
              </mc:Choice>
              <mc:Fallback>
                <p:oleObj name="Chart" r:id="rId3" imgW="6350000" imgH="685800" progId="Excel.Chart.8">
                  <p:embed/>
                  <p:pic>
                    <p:nvPicPr>
                      <p:cNvPr id="0" name="Content Placeholder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471488"/>
                        <a:ext cx="9974263" cy="567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>
            <a:extLst>
              <a:ext uri="{FF2B5EF4-FFF2-40B4-BE49-F238E27FC236}">
                <a16:creationId xmlns:a16="http://schemas.microsoft.com/office/drawing/2014/main" id="{40BD3656-B71B-6068-41D7-D039B0A94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8" y="1139825"/>
            <a:ext cx="9872662" cy="3760788"/>
          </a:xfrm>
        </p:spPr>
        <p:txBody>
          <a:bodyPr/>
          <a:lstStyle/>
          <a:p>
            <a:pPr lvl="1"/>
            <a:r>
              <a:rPr lang="en-US" altLang="en-US" sz="2800"/>
              <a:t>Assess public support for policies and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14FA2-C267-6815-E4A5-538EECEBD5EB}"/>
              </a:ext>
            </a:extLst>
          </p:cNvPr>
          <p:cNvSpPr txBox="1"/>
          <p:nvPr/>
        </p:nvSpPr>
        <p:spPr>
          <a:xfrm>
            <a:off x="350838" y="333375"/>
            <a:ext cx="45672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Describe and quantify public sentiment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B48C4-89FD-8DC1-E59A-4E0A10AD3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2322750"/>
            <a:ext cx="4407409" cy="330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5C34CFF-367A-1BCE-4BAA-532775D97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16" y="2323578"/>
            <a:ext cx="4406306" cy="330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2">
            <a:extLst>
              <a:ext uri="{FF2B5EF4-FFF2-40B4-BE49-F238E27FC236}">
                <a16:creationId xmlns:a16="http://schemas.microsoft.com/office/drawing/2014/main" id="{8BCAAFC5-FC6C-255C-B949-32CD241D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025525"/>
            <a:ext cx="9872663" cy="4038600"/>
          </a:xfrm>
        </p:spPr>
        <p:txBody>
          <a:bodyPr/>
          <a:lstStyle/>
          <a:p>
            <a:pPr lvl="1"/>
            <a:r>
              <a:rPr lang="en-US" altLang="en-US" sz="2800"/>
              <a:t>Attitudes toward forest management in Grand County</a:t>
            </a:r>
          </a:p>
          <a:p>
            <a:pPr lvl="2"/>
            <a:r>
              <a:rPr lang="en-US" altLang="en-US" sz="2600"/>
              <a:t>Purpose &amp;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91817-BA09-96E2-0EA5-1B99D7973CF8}"/>
              </a:ext>
            </a:extLst>
          </p:cNvPr>
          <p:cNvSpPr txBox="1"/>
          <p:nvPr/>
        </p:nvSpPr>
        <p:spPr>
          <a:xfrm>
            <a:off x="350838" y="333375"/>
            <a:ext cx="45672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Describe and quantify public sentiment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C03736-6D49-A604-4BF1-976BFBC15D86}"/>
              </a:ext>
            </a:extLst>
          </p:cNvPr>
          <p:cNvSpPr txBox="1"/>
          <p:nvPr/>
        </p:nvSpPr>
        <p:spPr>
          <a:xfrm>
            <a:off x="5740400" y="6308725"/>
            <a:ext cx="6032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NPS</a:t>
            </a:r>
          </a:p>
        </p:txBody>
      </p:sp>
      <p:pic>
        <p:nvPicPr>
          <p:cNvPr id="36868" name="Picture 6" descr="Comparison photos of Kawuneeche Valley in 2005 and 2009&#10;">
            <a:extLst>
              <a:ext uri="{FF2B5EF4-FFF2-40B4-BE49-F238E27FC236}">
                <a16:creationId xmlns:a16="http://schemas.microsoft.com/office/drawing/2014/main" id="{295A2212-8A9B-1C23-A559-0260D4FA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301875"/>
            <a:ext cx="918527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ECDC549D-9E6C-4EA1-3011-601D8197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Our task…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5D8467FB-AE76-8D4B-C838-733ABCC1D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264275" cy="4038600"/>
          </a:xfrm>
        </p:spPr>
        <p:txBody>
          <a:bodyPr/>
          <a:lstStyle/>
          <a:p>
            <a:r>
              <a:rPr lang="en-US" altLang="en-US" sz="2400"/>
              <a:t>Discuss researchable questions &amp; tools to answer them</a:t>
            </a:r>
          </a:p>
          <a:p>
            <a:r>
              <a:rPr lang="en-US" altLang="en-US" sz="2400"/>
              <a:t>Describe how information can be used</a:t>
            </a:r>
          </a:p>
          <a:p>
            <a:r>
              <a:rPr lang="en-US" altLang="en-US" sz="2400"/>
              <a:t>Provide examples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6E4DA-C646-54AF-DB44-998BCF2AB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t="17183" r="23144" b="1740"/>
          <a:stretch/>
        </p:blipFill>
        <p:spPr>
          <a:xfrm>
            <a:off x="8025787" y="1478564"/>
            <a:ext cx="3381154" cy="3795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Content Placeholder 7">
            <a:extLst>
              <a:ext uri="{FF2B5EF4-FFF2-40B4-BE49-F238E27FC236}">
                <a16:creationId xmlns:a16="http://schemas.microsoft.com/office/drawing/2014/main" id="{85EA5B32-01DE-02BD-DB2B-9AEBF18FBF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03675" y="555625"/>
          <a:ext cx="8105775" cy="592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350000" imgH="685800" progId="Excel.Chart.8">
                  <p:embed/>
                </p:oleObj>
              </mc:Choice>
              <mc:Fallback>
                <p:oleObj name="Chart" r:id="rId3" imgW="6350000" imgH="685800" progId="Excel.Chart.8">
                  <p:embed/>
                  <p:pic>
                    <p:nvPicPr>
                      <p:cNvPr id="0" name="Content Placeholder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675" y="555625"/>
                        <a:ext cx="8105775" cy="592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4" name="Picture 4" descr="https://cbsdenver.files.wordpress.com/2011/07/frisco-beetle-kill.jpg?w=640&amp;h=360&amp;crop=1">
            <a:extLst>
              <a:ext uri="{FF2B5EF4-FFF2-40B4-BE49-F238E27FC236}">
                <a16:creationId xmlns:a16="http://schemas.microsoft.com/office/drawing/2014/main" id="{854BBBE3-0EBD-7636-3E52-9E0D0814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7610"/>
          <a:stretch>
            <a:fillRect/>
          </a:stretch>
        </p:blipFill>
        <p:spPr bwMode="auto">
          <a:xfrm>
            <a:off x="517525" y="2093913"/>
            <a:ext cx="372268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1048C-1107-AC59-455B-A18FADB268D2}"/>
              </a:ext>
            </a:extLst>
          </p:cNvPr>
          <p:cNvSpPr txBox="1"/>
          <p:nvPr/>
        </p:nvSpPr>
        <p:spPr>
          <a:xfrm>
            <a:off x="517525" y="5195888"/>
            <a:ext cx="2162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Denver.cbslocal.com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ontent Placeholder 2">
            <a:extLst>
              <a:ext uri="{FF2B5EF4-FFF2-40B4-BE49-F238E27FC236}">
                <a16:creationId xmlns:a16="http://schemas.microsoft.com/office/drawing/2014/main" id="{6A2F03E3-83E8-8741-9366-0FEED2722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5" y="1228725"/>
            <a:ext cx="5681663" cy="4038600"/>
          </a:xfrm>
        </p:spPr>
        <p:txBody>
          <a:bodyPr/>
          <a:lstStyle/>
          <a:p>
            <a:r>
              <a:rPr lang="en-US" altLang="en-US" sz="2800"/>
              <a:t>Support for selective removal</a:t>
            </a:r>
          </a:p>
          <a:p>
            <a:pPr lvl="1"/>
            <a:r>
              <a:rPr lang="en-US" altLang="en-US" sz="2400"/>
              <a:t>Largely unrelated to sociodemographic factors (age, gender, education, income, political orientation)</a:t>
            </a:r>
          </a:p>
          <a:p>
            <a:pPr lvl="1"/>
            <a:r>
              <a:rPr lang="en-US" altLang="en-US" sz="2400"/>
              <a:t>Positively related to ecological risk perceptions (wildlife habitat, water quality, invasive species)</a:t>
            </a:r>
          </a:p>
          <a:p>
            <a:pPr lvl="1"/>
            <a:r>
              <a:rPr lang="en-US" altLang="en-US" sz="2400"/>
              <a:t>Positively related to social risk perceptions (safety, revenue loss, scenic effects, fire risk, property values)</a:t>
            </a:r>
          </a:p>
        </p:txBody>
      </p:sp>
      <p:pic>
        <p:nvPicPr>
          <p:cNvPr id="40962" name="Picture 2" descr="http://mountaintownnews.net/wp-content/uploads/2015/09/pine-beetle-kill-Vail_2.jpg">
            <a:extLst>
              <a:ext uri="{FF2B5EF4-FFF2-40B4-BE49-F238E27FC236}">
                <a16:creationId xmlns:a16="http://schemas.microsoft.com/office/drawing/2014/main" id="{8555BD31-53D2-CD40-C888-F3ECD6C2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228725"/>
            <a:ext cx="505301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EF1DF-9B5A-A1DD-AD1F-9F3B8A8B9DE7}"/>
              </a:ext>
            </a:extLst>
          </p:cNvPr>
          <p:cNvSpPr txBox="1"/>
          <p:nvPr/>
        </p:nvSpPr>
        <p:spPr>
          <a:xfrm>
            <a:off x="9283700" y="5019675"/>
            <a:ext cx="2408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Mountaintownnews.net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2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2129-CB40-A5F9-7C1D-09219885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5902325" cy="1355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3. Develop and evaluate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3BC5E-62CA-14AE-94F5-83C1996FD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043613" cy="4038600"/>
          </a:xfrm>
        </p:spPr>
        <p:txBody>
          <a:bodyPr rtlCol="0">
            <a:normAutofit/>
          </a:bodyPr>
          <a:lstStyle/>
          <a:p>
            <a:pPr lvl="1" indent="-182880" fontAlgn="auto"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Why?</a:t>
            </a:r>
          </a:p>
          <a:p>
            <a:pPr marL="731520" lvl="2" indent="-182880" fontAlgn="auto"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Ensure that acceptable and effective policies are implemented</a:t>
            </a:r>
          </a:p>
          <a:p>
            <a:pPr marL="731520" lvl="2" indent="-182880" fontAlgn="auto"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Learn and adapt</a:t>
            </a:r>
          </a:p>
          <a:p>
            <a:pPr indent="-182880" fontAlgn="auto">
              <a:spcAft>
                <a:spcPts val="0"/>
              </a:spcAft>
              <a:defRPr/>
            </a:pPr>
            <a:endParaRPr lang="en-US" sz="2800" dirty="0"/>
          </a:p>
        </p:txBody>
      </p:sp>
      <p:pic>
        <p:nvPicPr>
          <p:cNvPr id="41988" name="Content Placeholder 8">
            <a:extLst>
              <a:ext uri="{FF2B5EF4-FFF2-40B4-BE49-F238E27FC236}">
                <a16:creationId xmlns:a16="http://schemas.microsoft.com/office/drawing/2014/main" id="{B388E75D-6DAD-9668-6D6D-3E1BD607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2588" y="1533525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2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6ACE-3A5E-3970-D548-24783584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00" y="1100138"/>
            <a:ext cx="9872663" cy="4038600"/>
          </a:xfrm>
        </p:spPr>
        <p:txBody>
          <a:bodyPr rtlCol="0">
            <a:normAutofit/>
          </a:bodyPr>
          <a:lstStyle/>
          <a:p>
            <a:pPr lvl="1" indent="-182880" fontAlgn="auto"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Example: Where and why do regulations and communication (not) work?</a:t>
            </a:r>
          </a:p>
          <a:p>
            <a:pPr lvl="1" indent="-182880" fontAlgn="auto">
              <a:defRPr/>
            </a:pPr>
            <a:endParaRPr lang="en-US" sz="2800" dirty="0"/>
          </a:p>
          <a:p>
            <a:pPr indent="-182880" fontAlgn="auto">
              <a:spcAft>
                <a:spcPts val="0"/>
              </a:spcAft>
              <a:defRPr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C1DC5-3A02-CD09-A451-452844F8BC65}"/>
              </a:ext>
            </a:extLst>
          </p:cNvPr>
          <p:cNvSpPr txBox="1"/>
          <p:nvPr/>
        </p:nvSpPr>
        <p:spPr>
          <a:xfrm>
            <a:off x="361950" y="317500"/>
            <a:ext cx="33528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3. Develop effective programs</a:t>
            </a:r>
          </a:p>
        </p:txBody>
      </p:sp>
      <p:pic>
        <p:nvPicPr>
          <p:cNvPr id="5" name="Picture 4" descr="IMG0062">
            <a:extLst>
              <a:ext uri="{FF2B5EF4-FFF2-40B4-BE49-F238E27FC236}">
                <a16:creationId xmlns:a16="http://schemas.microsoft.com/office/drawing/2014/main" id="{4353C881-6E33-6770-9F56-01E0AFB0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000" t="2999" r="3000" b="4030"/>
          <a:stretch>
            <a:fillRect/>
          </a:stretch>
        </p:blipFill>
        <p:spPr bwMode="auto">
          <a:xfrm>
            <a:off x="804939" y="2337633"/>
            <a:ext cx="5818178" cy="3837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IMG0060">
            <a:extLst>
              <a:ext uri="{FF2B5EF4-FFF2-40B4-BE49-F238E27FC236}">
                <a16:creationId xmlns:a16="http://schemas.microsoft.com/office/drawing/2014/main" id="{38581031-440F-7DC4-84B0-39A7BD6A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429" t="2414" r="9450" b="3421"/>
          <a:stretch>
            <a:fillRect/>
          </a:stretch>
        </p:blipFill>
        <p:spPr bwMode="auto">
          <a:xfrm>
            <a:off x="7517610" y="2770494"/>
            <a:ext cx="3886200" cy="29718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2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2B31F-01E7-6386-E791-4A21C208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8" y="939800"/>
            <a:ext cx="9872662" cy="4038600"/>
          </a:xfrm>
        </p:spPr>
        <p:txBody>
          <a:bodyPr rtlCol="0">
            <a:normAutofit/>
          </a:bodyPr>
          <a:lstStyle/>
          <a:p>
            <a:pPr lvl="1" indent="-182880" fontAlgn="auto"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Communication programs</a:t>
            </a:r>
          </a:p>
          <a:p>
            <a:pPr indent="-182880" fontAlgn="auto">
              <a:spcAft>
                <a:spcPts val="0"/>
              </a:spcAft>
              <a:defRPr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DB96E-02B7-E0A0-78DA-09334790DFD2}"/>
              </a:ext>
            </a:extLst>
          </p:cNvPr>
          <p:cNvSpPr txBox="1"/>
          <p:nvPr/>
        </p:nvSpPr>
        <p:spPr>
          <a:xfrm>
            <a:off x="361950" y="317500"/>
            <a:ext cx="33528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3. Develop effective programs</a:t>
            </a:r>
          </a:p>
        </p:txBody>
      </p:sp>
      <p:pic>
        <p:nvPicPr>
          <p:cNvPr id="45060" name="Content Placeholder 3">
            <a:extLst>
              <a:ext uri="{FF2B5EF4-FFF2-40B4-BE49-F238E27FC236}">
                <a16:creationId xmlns:a16="http://schemas.microsoft.com/office/drawing/2014/main" id="{A1E611EC-D7A4-61D0-74F3-AAC7CF87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1150" y="1390650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Content Placeholder 3">
            <a:extLst>
              <a:ext uri="{FF2B5EF4-FFF2-40B4-BE49-F238E27FC236}">
                <a16:creationId xmlns:a16="http://schemas.microsoft.com/office/drawing/2014/main" id="{C37B764D-D36F-EDBA-B2C3-8B29DE19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063750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07295BAF-1370-35E2-1EB2-D7591629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1EBB5DEE-8BA7-E1F6-180F-F2543075A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These are just a few examples…</a:t>
            </a:r>
          </a:p>
          <a:p>
            <a:r>
              <a:rPr lang="en-US" altLang="en-US" sz="2800"/>
              <a:t>Social science helps:</a:t>
            </a:r>
          </a:p>
          <a:p>
            <a:pPr lvl="1"/>
            <a:r>
              <a:rPr lang="en-US" altLang="en-US" sz="2400"/>
              <a:t>Set priorities</a:t>
            </a:r>
          </a:p>
          <a:p>
            <a:pPr lvl="1"/>
            <a:r>
              <a:rPr lang="en-US" altLang="en-US" sz="2400"/>
              <a:t>Collect valid data with appropriate rigor</a:t>
            </a:r>
          </a:p>
          <a:p>
            <a:pPr lvl="1"/>
            <a:r>
              <a:rPr lang="en-US" altLang="en-US" sz="2400"/>
              <a:t>Anticipate public support or opposition</a:t>
            </a:r>
          </a:p>
          <a:p>
            <a:pPr lvl="1"/>
            <a:r>
              <a:rPr lang="en-US" altLang="en-US" sz="2400"/>
              <a:t>Identify and shape effective actions</a:t>
            </a:r>
          </a:p>
          <a:p>
            <a:pPr lvl="1"/>
            <a:endParaRPr lang="en-US" alt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9C6A0-3A61-0D8C-74C7-48B82B2E0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0513" y="1563688"/>
            <a:ext cx="5000625" cy="374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louds3">
            <a:extLst>
              <a:ext uri="{FF2B5EF4-FFF2-40B4-BE49-F238E27FC236}">
                <a16:creationId xmlns:a16="http://schemas.microsoft.com/office/drawing/2014/main" id="{5E2A6E5F-EBE2-7E97-D090-78FC48AC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13878"/>
          <a:stretch>
            <a:fillRect/>
          </a:stretch>
        </p:blipFill>
        <p:spPr bwMode="auto">
          <a:xfrm>
            <a:off x="195263" y="203200"/>
            <a:ext cx="1177925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70F67D-25D2-30E9-8813-2BB776C1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EA54A-42D5-7891-38AB-E94E5DDC5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troy.hall@oregonstate.edu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176721D-A8E0-78CA-6AC9-4C3F6101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 orientation</a:t>
            </a:r>
          </a:p>
        </p:txBody>
      </p:sp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4969BB79-3CC7-0892-FB93-07CFD81C1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5451475" cy="4038600"/>
          </a:xfrm>
        </p:spPr>
        <p:txBody>
          <a:bodyPr/>
          <a:lstStyle/>
          <a:p>
            <a:r>
              <a:rPr lang="en-US" altLang="en-US" sz="2800"/>
              <a:t>Social psychology – beliefs, attitudes, values</a:t>
            </a:r>
          </a:p>
          <a:p>
            <a:r>
              <a:rPr lang="en-US" altLang="en-US" sz="2800"/>
              <a:t>Communication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5060C1CD-7B1D-9A02-43B5-DBD9AA29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556" r="50000" b="6667"/>
          <a:stretch>
            <a:fillRect/>
          </a:stretch>
        </p:blipFill>
        <p:spPr bwMode="auto">
          <a:xfrm>
            <a:off x="6902450" y="609600"/>
            <a:ext cx="3808413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G0002">
            <a:extLst>
              <a:ext uri="{FF2B5EF4-FFF2-40B4-BE49-F238E27FC236}">
                <a16:creationId xmlns:a16="http://schemas.microsoft.com/office/drawing/2014/main" id="{ED7F6569-6799-37F2-DF5C-82D70B19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775" t="5660" r="3775" b="6604"/>
          <a:stretch>
            <a:fillRect/>
          </a:stretch>
        </p:blipFill>
        <p:spPr bwMode="auto">
          <a:xfrm>
            <a:off x="1351722" y="3720240"/>
            <a:ext cx="4007486" cy="253534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58C2407A-654B-45AC-350C-D590CDD0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9C385167-202E-8CB0-ABCD-EF70C102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" indent="0">
              <a:buFont typeface="Corbel" panose="020B0503020204020204" pitchFamily="34" charset="0"/>
              <a:buNone/>
            </a:pPr>
            <a:r>
              <a:rPr lang="en-US" altLang="en-US" sz="2800"/>
              <a:t>Three themes:</a:t>
            </a:r>
          </a:p>
          <a:p>
            <a:pPr marL="730250" lvl="1" indent="-457200">
              <a:buFont typeface="Corbel" panose="020B0503020204020204" pitchFamily="34" charset="0"/>
              <a:buAutoNum type="arabicPeriod"/>
            </a:pPr>
            <a:r>
              <a:rPr lang="en-US" altLang="en-US" sz="2400"/>
              <a:t>Social science to describe recreation use and impacts</a:t>
            </a:r>
          </a:p>
          <a:p>
            <a:pPr marL="730250" lvl="1" indent="-457200">
              <a:buFont typeface="Corbel" panose="020B0503020204020204" pitchFamily="34" charset="0"/>
              <a:buAutoNum type="arabicPeriod"/>
            </a:pPr>
            <a:r>
              <a:rPr lang="en-US" altLang="en-US" sz="2400"/>
              <a:t>Social science to describe and quantify public sentiments</a:t>
            </a:r>
          </a:p>
          <a:p>
            <a:pPr marL="730250" lvl="1" indent="-457200">
              <a:buFont typeface="Corbel" panose="020B0503020204020204" pitchFamily="34" charset="0"/>
              <a:buAutoNum type="arabicPeriod"/>
            </a:pPr>
            <a:r>
              <a:rPr lang="en-US" altLang="en-US" sz="2400"/>
              <a:t>Social science to develop effective programs</a:t>
            </a:r>
          </a:p>
          <a:p>
            <a:pPr marL="44450" indent="0">
              <a:buFont typeface="Corbel" panose="020B0503020204020204" pitchFamily="34" charset="0"/>
              <a:buNone/>
            </a:pPr>
            <a:r>
              <a:rPr lang="en-US" altLang="en-US" sz="2800"/>
              <a:t>Conclusions: value of social science to resource planning  and management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B7ED1F0-ED1C-F792-F785-61B2DDB0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Social science to describe recreation use and impacts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5FC68DD-8FF3-D3D7-E32F-48064F2AF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238" y="2386013"/>
            <a:ext cx="4614862" cy="4038600"/>
          </a:xfrm>
        </p:spPr>
        <p:txBody>
          <a:bodyPr/>
          <a:lstStyle/>
          <a:p>
            <a:r>
              <a:rPr lang="en-US" altLang="en-US" sz="2800"/>
              <a:t>Why?</a:t>
            </a:r>
          </a:p>
          <a:p>
            <a:pPr lvl="1"/>
            <a:r>
              <a:rPr lang="en-US" altLang="en-US" sz="2400"/>
              <a:t>Protect experiences and resources</a:t>
            </a:r>
          </a:p>
          <a:p>
            <a:pPr lvl="1"/>
            <a:r>
              <a:rPr lang="en-US" altLang="en-US" sz="2400"/>
              <a:t>Required monitoring </a:t>
            </a:r>
          </a:p>
          <a:p>
            <a:pPr lvl="1"/>
            <a:r>
              <a:rPr lang="en-US" altLang="en-US" sz="2400"/>
              <a:t>Develop effective management strategies</a:t>
            </a: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3A3012F3-69CA-2591-4A92-0F9F1576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386013"/>
            <a:ext cx="464502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D8EFEA0E-4F75-EB57-D087-0F467EEC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079500"/>
            <a:ext cx="9872663" cy="4038600"/>
          </a:xfrm>
        </p:spPr>
        <p:txBody>
          <a:bodyPr/>
          <a:lstStyle/>
          <a:p>
            <a:pPr lvl="1"/>
            <a:r>
              <a:rPr lang="en-US" altLang="en-US" sz="2800"/>
              <a:t>Develop efficient, defensible protocols to monitor trends in recreation (amounts, types) </a:t>
            </a:r>
          </a:p>
          <a:p>
            <a:pPr lvl="2"/>
            <a:endParaRPr lang="en-US" altLang="en-US" sz="2400"/>
          </a:p>
        </p:txBody>
      </p:sp>
      <p:sp>
        <p:nvSpPr>
          <p:cNvPr id="13315" name="TextBox 3">
            <a:extLst>
              <a:ext uri="{FF2B5EF4-FFF2-40B4-BE49-F238E27FC236}">
                <a16:creationId xmlns:a16="http://schemas.microsoft.com/office/drawing/2014/main" id="{A83579C6-2BB1-103D-AA1C-1DDD2F8A6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3441700"/>
            <a:ext cx="4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3CD1D-E978-381A-B4DC-60D31023F1EF}"/>
              </a:ext>
            </a:extLst>
          </p:cNvPr>
          <p:cNvSpPr txBox="1"/>
          <p:nvPr/>
        </p:nvSpPr>
        <p:spPr>
          <a:xfrm>
            <a:off x="339725" y="379413"/>
            <a:ext cx="5994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1. Social science to describe recreation use and impacts</a:t>
            </a:r>
          </a:p>
        </p:txBody>
      </p:sp>
      <p:pic>
        <p:nvPicPr>
          <p:cNvPr id="7" name="Picture 2" descr="http://media1.fdncms.com/inlander/imager/coeur-dalene-paddle-board-company-owner-k/u/original/2343758/recreation3-1.jpg">
            <a:extLst>
              <a:ext uri="{FF2B5EF4-FFF2-40B4-BE49-F238E27FC236}">
                <a16:creationId xmlns:a16="http://schemas.microsoft.com/office/drawing/2014/main" id="{8FA9E930-A4B9-932A-C625-4EF5CC44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91" y="2403432"/>
            <a:ext cx="5089128" cy="3392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Rectangle 7">
            <a:extLst>
              <a:ext uri="{FF2B5EF4-FFF2-40B4-BE49-F238E27FC236}">
                <a16:creationId xmlns:a16="http://schemas.microsoft.com/office/drawing/2014/main" id="{8EF38781-F836-BC1C-33AB-B55BF1D95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75" y="5795963"/>
            <a:ext cx="197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en-US"/>
              <a:t>www.inlander.com</a:t>
            </a:r>
          </a:p>
        </p:txBody>
      </p:sp>
      <p:pic>
        <p:nvPicPr>
          <p:cNvPr id="1028" name="Picture 4" descr="Car counter">
            <a:extLst>
              <a:ext uri="{FF2B5EF4-FFF2-40B4-BE49-F238E27FC236}">
                <a16:creationId xmlns:a16="http://schemas.microsoft.com/office/drawing/2014/main" id="{A86C5440-1A61-0C04-A160-E7E6BC36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106613"/>
            <a:ext cx="3257550" cy="38862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Box 1">
            <a:extLst>
              <a:ext uri="{FF2B5EF4-FFF2-40B4-BE49-F238E27FC236}">
                <a16:creationId xmlns:a16="http://schemas.microsoft.com/office/drawing/2014/main" id="{552A78CC-6A71-9FF6-5CD7-D41E3C2A9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75" y="2265363"/>
            <a:ext cx="119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en-US"/>
              <a:t>TRAF-X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2300A-55C4-3B8E-8538-62266690A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1079500"/>
            <a:ext cx="9872663" cy="4038600"/>
          </a:xfrm>
        </p:spPr>
        <p:txBody>
          <a:bodyPr rtlCol="0">
            <a:normAutofit/>
          </a:bodyPr>
          <a:lstStyle/>
          <a:p>
            <a:pPr indent="-18288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Example: monitoring solitude opportunities in wilderness</a:t>
            </a:r>
          </a:p>
          <a:p>
            <a:pPr lvl="1" indent="-182880" fontAlgn="auto">
              <a:defRPr/>
            </a:pP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Purpose</a:t>
            </a:r>
          </a:p>
          <a:p>
            <a:pPr lvl="1" indent="-182880" fontAlgn="auto">
              <a:defRPr/>
            </a:pP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Sampling</a:t>
            </a:r>
          </a:p>
          <a:p>
            <a:pPr lvl="1" indent="-182880" fontAlgn="auto">
              <a:defRPr/>
            </a:pP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Data collection &amp; analysis</a:t>
            </a: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3CE59DCE-C940-E133-B02E-CE5CFF738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3441700"/>
            <a:ext cx="4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C83B4-B24E-42D0-D332-CB5F6583DFAF}"/>
              </a:ext>
            </a:extLst>
          </p:cNvPr>
          <p:cNvSpPr txBox="1"/>
          <p:nvPr/>
        </p:nvSpPr>
        <p:spPr>
          <a:xfrm>
            <a:off x="339725" y="379413"/>
            <a:ext cx="5994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1. Social science to describe recreation use and impacts</a:t>
            </a:r>
          </a:p>
        </p:txBody>
      </p:sp>
      <p:pic>
        <p:nvPicPr>
          <p:cNvPr id="7" name="Picture 4" descr="IMG0002">
            <a:extLst>
              <a:ext uri="{FF2B5EF4-FFF2-40B4-BE49-F238E27FC236}">
                <a16:creationId xmlns:a16="http://schemas.microsoft.com/office/drawing/2014/main" id="{57E0E8CC-5A42-9F4E-3715-B6559C69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66" y="2979013"/>
            <a:ext cx="4332353" cy="35466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C00017.JPG">
            <a:extLst>
              <a:ext uri="{FF2B5EF4-FFF2-40B4-BE49-F238E27FC236}">
                <a16:creationId xmlns:a16="http://schemas.microsoft.com/office/drawing/2014/main" id="{267B1AAC-24E1-3387-1D58-B49C5026E518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 l="15625"/>
          <a:stretch>
            <a:fillRect/>
          </a:stretch>
        </p:blipFill>
        <p:spPr>
          <a:xfrm>
            <a:off x="6784113" y="1982292"/>
            <a:ext cx="41148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>
            <a:extLst>
              <a:ext uri="{FF2B5EF4-FFF2-40B4-BE49-F238E27FC236}">
                <a16:creationId xmlns:a16="http://schemas.microsoft.com/office/drawing/2014/main" id="{01FBB519-64C8-1584-333D-9158A8EB1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3441700"/>
            <a:ext cx="4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D3CB5-D575-4D1B-353D-F7C05EE0F88A}"/>
              </a:ext>
            </a:extLst>
          </p:cNvPr>
          <p:cNvSpPr txBox="1"/>
          <p:nvPr/>
        </p:nvSpPr>
        <p:spPr>
          <a:xfrm>
            <a:off x="339725" y="379413"/>
            <a:ext cx="5994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1. Social science to describe recreation use and impacts</a:t>
            </a:r>
          </a:p>
        </p:txBody>
      </p:sp>
      <p:graphicFrame>
        <p:nvGraphicFramePr>
          <p:cNvPr id="17412" name="Chart 6">
            <a:extLst>
              <a:ext uri="{FF2B5EF4-FFF2-40B4-BE49-F238E27FC236}">
                <a16:creationId xmlns:a16="http://schemas.microsoft.com/office/drawing/2014/main" id="{C49D1C71-6CF4-2263-FEE7-F12094D3D6A2}"/>
              </a:ext>
            </a:extLst>
          </p:cNvPr>
          <p:cNvGraphicFramePr>
            <a:graphicFrameLocks/>
          </p:cNvGraphicFramePr>
          <p:nvPr/>
        </p:nvGraphicFramePr>
        <p:xfrm>
          <a:off x="620713" y="1050925"/>
          <a:ext cx="10609262" cy="551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350000" imgH="685800" progId="Excel.Chart.8">
                  <p:embed/>
                </p:oleObj>
              </mc:Choice>
              <mc:Fallback>
                <p:oleObj name="Chart" r:id="rId3" imgW="6350000" imgH="685800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1050925"/>
                        <a:ext cx="10609262" cy="551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BEA3A-6B13-426D-9B59-2E648E0E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425" y="977900"/>
            <a:ext cx="9872663" cy="4038600"/>
          </a:xfrm>
        </p:spPr>
        <p:txBody>
          <a:bodyPr rtlCol="0">
            <a:normAutofit/>
          </a:bodyPr>
          <a:lstStyle/>
          <a:p>
            <a:pPr lvl="1" indent="-182880" fontAlgn="auto">
              <a:defRPr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Understand relationships between recreation use and impacts (e.g., vegetation, wildlife, visitor conflict)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4A375-5168-786D-4A8E-E0F66F854663}"/>
              </a:ext>
            </a:extLst>
          </p:cNvPr>
          <p:cNvSpPr txBox="1"/>
          <p:nvPr/>
        </p:nvSpPr>
        <p:spPr>
          <a:xfrm>
            <a:off x="339725" y="379413"/>
            <a:ext cx="5994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1. Social science to describe recreation use and impacts</a:t>
            </a:r>
          </a:p>
        </p:txBody>
      </p:sp>
      <p:pic>
        <p:nvPicPr>
          <p:cNvPr id="9" name="Picture 2" descr="http://www.wildernesswatch.org/images2/Half%20Dome%20Cable%20Photo.jpg">
            <a:extLst>
              <a:ext uri="{FF2B5EF4-FFF2-40B4-BE49-F238E27FC236}">
                <a16:creationId xmlns:a16="http://schemas.microsoft.com/office/drawing/2014/main" id="{DD97BB5F-6555-D0E0-9D3A-FB6D610E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2152650"/>
            <a:ext cx="3103562" cy="41354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7899B4-86C7-20F3-C747-D4E21065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100" y="6256338"/>
            <a:ext cx="2482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Photo: Wilderness Watch</a:t>
            </a:r>
          </a:p>
        </p:txBody>
      </p:sp>
      <p:pic>
        <p:nvPicPr>
          <p:cNvPr id="3074" name="Picture 2" descr="A line of visitors take photos of a bull elk in close proximity">
            <a:extLst>
              <a:ext uri="{FF2B5EF4-FFF2-40B4-BE49-F238E27FC236}">
                <a16:creationId xmlns:a16="http://schemas.microsoft.com/office/drawing/2014/main" id="{2B785BDE-9C78-47AD-DC75-7D8898D2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2657475"/>
            <a:ext cx="4613275" cy="19637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12980AF-91E2-7BA4-9CDA-26E5D969F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152650"/>
            <a:ext cx="3028950" cy="4038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19D6C3-6C13-8AD5-2580-57F59A6E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4619625"/>
            <a:ext cx="1255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Photo: NPS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657</TotalTime>
  <Words>1295</Words>
  <Application>Microsoft Office PowerPoint</Application>
  <PresentationFormat>Widescreen</PresentationFormat>
  <Paragraphs>159</Paragraphs>
  <Slides>26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Corbel</vt:lpstr>
      <vt:lpstr>Arial</vt:lpstr>
      <vt:lpstr>Calibri</vt:lpstr>
      <vt:lpstr>Wingdings</vt:lpstr>
      <vt:lpstr>Basis</vt:lpstr>
      <vt:lpstr>Microsoft Excel Chart</vt:lpstr>
      <vt:lpstr>Social science to inform Resource management</vt:lpstr>
      <vt:lpstr>Our task…</vt:lpstr>
      <vt:lpstr>My orientation</vt:lpstr>
      <vt:lpstr>Overview</vt:lpstr>
      <vt:lpstr>1. Social science to describe recreation use and impacts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Describe and quantify public sentiment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Develop and evaluate programs</vt:lpstr>
      <vt:lpstr>PowerPoint Presentation</vt:lpstr>
      <vt:lpstr>PowerPoint Presentation</vt:lpstr>
      <vt:lpstr>Conclusions</vt:lpstr>
      <vt:lpstr>Questions?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and Resources</dc:title>
  <dc:creator>Hall, Troy</dc:creator>
  <cp:lastModifiedBy>Lum-Naihe, Christof Jurh duk - FS, AZ</cp:lastModifiedBy>
  <cp:revision>58</cp:revision>
  <cp:lastPrinted>2016-05-05T22:44:08Z</cp:lastPrinted>
  <dcterms:created xsi:type="dcterms:W3CDTF">2016-03-04T22:45:33Z</dcterms:created>
  <dcterms:modified xsi:type="dcterms:W3CDTF">2025-08-04T15:11:03Z</dcterms:modified>
</cp:coreProperties>
</file>