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8" r:id="rId2"/>
    <p:sldId id="383" r:id="rId3"/>
    <p:sldId id="482" r:id="rId4"/>
    <p:sldId id="401" r:id="rId5"/>
    <p:sldId id="496" r:id="rId6"/>
    <p:sldId id="403" r:id="rId7"/>
    <p:sldId id="498" r:id="rId8"/>
    <p:sldId id="491" r:id="rId9"/>
    <p:sldId id="486" r:id="rId10"/>
    <p:sldId id="400" r:id="rId11"/>
    <p:sldId id="346" r:id="rId12"/>
    <p:sldId id="347" r:id="rId13"/>
    <p:sldId id="440" r:id="rId14"/>
    <p:sldId id="449" r:id="rId15"/>
    <p:sldId id="452" r:id="rId16"/>
    <p:sldId id="470" r:id="rId17"/>
    <p:sldId id="460" r:id="rId18"/>
    <p:sldId id="461" r:id="rId19"/>
    <p:sldId id="372" r:id="rId20"/>
    <p:sldId id="373" r:id="rId21"/>
    <p:sldId id="494" r:id="rId22"/>
    <p:sldId id="480" r:id="rId23"/>
    <p:sldId id="495" r:id="rId24"/>
    <p:sldId id="487" r:id="rId25"/>
    <p:sldId id="489" r:id="rId26"/>
    <p:sldId id="492" r:id="rId27"/>
    <p:sldId id="493" r:id="rId28"/>
    <p:sldId id="351" r:id="rId29"/>
    <p:sldId id="474" r:id="rId30"/>
    <p:sldId id="475" r:id="rId31"/>
    <p:sldId id="476" r:id="rId32"/>
    <p:sldId id="477" r:id="rId33"/>
    <p:sldId id="478" r:id="rId34"/>
    <p:sldId id="483" r:id="rId35"/>
    <p:sldId id="484" r:id="rId3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8961" autoAdjust="0"/>
  </p:normalViewPr>
  <p:slideViewPr>
    <p:cSldViewPr>
      <p:cViewPr varScale="1">
        <p:scale>
          <a:sx n="57" d="100"/>
          <a:sy n="57" d="100"/>
        </p:scale>
        <p:origin x="19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2" d="100"/>
        <a:sy n="192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172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cerveny\Documents\MBS%20Sustainable%20Tourism\Results\MBS%20SPSS%20Output%20Jan%2022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6E2E-48D2-B110-77177CEC86C9}"/>
              </c:ext>
            </c:extLst>
          </c:dPt>
          <c:cat>
            <c:strRef>
              <c:f>Sheet1!$J$68:$J$73</c:f>
              <c:strCache>
                <c:ptCount val="6"/>
                <c:pt idx="0">
                  <c:v>3-5 trips/week or more</c:v>
                </c:pt>
                <c:pt idx="1">
                  <c:v>1-2 trips/week</c:v>
                </c:pt>
                <c:pt idx="2">
                  <c:v>2-3 trips/month </c:v>
                </c:pt>
                <c:pt idx="3">
                  <c:v>6-12 trips/year</c:v>
                </c:pt>
                <c:pt idx="4">
                  <c:v>3-5 trips/year</c:v>
                </c:pt>
                <c:pt idx="5">
                  <c:v>2 trips/year or fewer</c:v>
                </c:pt>
              </c:strCache>
            </c:strRef>
          </c:cat>
          <c:val>
            <c:numRef>
              <c:f>Sheet1!$K$68:$K$73</c:f>
              <c:numCache>
                <c:formatCode>0.00%</c:formatCode>
                <c:ptCount val="6"/>
                <c:pt idx="0">
                  <c:v>0.10299999999999999</c:v>
                </c:pt>
                <c:pt idx="1">
                  <c:v>0.23100000000000001</c:v>
                </c:pt>
                <c:pt idx="2">
                  <c:v>0.35199999999999998</c:v>
                </c:pt>
                <c:pt idx="3">
                  <c:v>0.19900000000000001</c:v>
                </c:pt>
                <c:pt idx="4">
                  <c:v>7.4999999999999997E-2</c:v>
                </c:pt>
                <c:pt idx="5">
                  <c:v>3.5999999999999997E-2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2E-48D2-B110-77177CEC86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36960960"/>
        <c:axId val="-2136959552"/>
        <c:axId val="0"/>
      </c:bar3DChart>
      <c:catAx>
        <c:axId val="-2136960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36959552"/>
        <c:crosses val="autoZero"/>
        <c:auto val="1"/>
        <c:lblAlgn val="ctr"/>
        <c:lblOffset val="100"/>
        <c:noMultiLvlLbl val="0"/>
      </c:catAx>
      <c:valAx>
        <c:axId val="-2136959552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-2136960960"/>
        <c:crosses val="autoZero"/>
        <c:crossBetween val="between"/>
      </c:valAx>
    </c:plotArea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E51229-4EC5-0DE0-70FB-394CF93C64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2215" tIns="46108" rIns="92215" bIns="4610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B97948-A550-7E0C-D16C-700DE65F06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2215" tIns="46108" rIns="92215" bIns="4610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9E08A1C-B003-41A6-AC15-3AB742CC65BF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05BC4-515A-EF8C-0184-99BC4ECA2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2215" tIns="46108" rIns="92215" bIns="4610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C5D18-2B05-EDC7-3D8A-A5F05FCF37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2215" tIns="46108" rIns="92215" bIns="4610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A194025-5EE5-4623-B550-8066A5CAC64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7A6C18-4D76-676E-99EF-926366FBAF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2215" tIns="46108" rIns="92215" bIns="4610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22B239-7045-BD2F-8FDC-91F0ADB3FE7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2215" tIns="46108" rIns="92215" bIns="4610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3694461-2FF0-4124-99D3-0730427862CA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4940996-1A1D-3C63-B973-B0CB9B0245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15" tIns="46108" rIns="92215" bIns="4610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FCDD441-FA70-34CE-12AA-04D2B82F6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2215" tIns="46108" rIns="92215" bIns="46108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F03C5-89C2-3B3D-0DED-3464AF573D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2215" tIns="46108" rIns="92215" bIns="4610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E5C74-8D07-4FA3-D106-AEEDD79F71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2215" tIns="46108" rIns="92215" bIns="4610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8EC2214-6BD9-4051-AC3C-140179370E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>
            <a:extLst>
              <a:ext uri="{FF2B5EF4-FFF2-40B4-BE49-F238E27FC236}">
                <a16:creationId xmlns:a16="http://schemas.microsoft.com/office/drawing/2014/main" id="{164B573E-7FF3-2D62-DD2A-D833347F31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>
            <a:extLst>
              <a:ext uri="{FF2B5EF4-FFF2-40B4-BE49-F238E27FC236}">
                <a16:creationId xmlns:a16="http://schemas.microsoft.com/office/drawing/2014/main" id="{E1FAC52D-C64C-55E6-3846-50F7B16D88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123" name="Slide Number Placeholder 3">
            <a:extLst>
              <a:ext uri="{FF2B5EF4-FFF2-40B4-BE49-F238E27FC236}">
                <a16:creationId xmlns:a16="http://schemas.microsoft.com/office/drawing/2014/main" id="{C8841EE9-3430-16A7-1E0E-D0E7FC92E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4BC3154-F8AB-4DB8-B209-4C3FC1690FB0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ACCDCA56-3E6B-25DE-6C67-8771D0E8D1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6597FB5C-9E61-9AC9-ADB8-598D2A0BDE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68754D5F-16F1-992A-3F4F-DB876F32DA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4C3588A-A79F-4133-82BC-9E305E902F47}" type="slidenum">
              <a:rPr lang="en-US" altLang="en-US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A007F7BC-5910-87C6-78B4-BC3071AB48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B3B45BBC-BA9F-3AA5-A5B3-179F072296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018C9B05-A424-0BF3-2A9C-05B2B42B2E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62B830B-B763-4676-B469-292B1B0C544B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2DA446BF-EA39-6CF0-4C4D-6C9416D8A2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DC0282B1-49F0-D806-2048-BEFE580CD5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Total 30 min.   20 min presentation; 10 min Q&amp;A</a:t>
            </a:r>
          </a:p>
          <a:p>
            <a:pPr>
              <a:spcBef>
                <a:spcPct val="0"/>
              </a:spcBef>
            </a:pPr>
            <a:r>
              <a:rPr lang="en-US" altLang="en-US"/>
              <a:t>Session:   1:15-1:45 </a:t>
            </a: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4D0D3F4E-9C4B-FD27-F364-D344DDE040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BB524FD-5902-4B0D-AB96-854A25D52E27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7BBBF44A-87A3-B8DC-BE99-3884A8D8A7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994EFB67-D114-2A08-DA8D-2690015410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E93D637E-501B-7AA1-C72F-0E0941FB0B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D1511DF-B3E0-4BA8-9D2A-A89118EB9C49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B87B8D4C-37B0-A302-110D-9C5461D294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846C17EB-1225-79CD-3635-40611B53A8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437C1F9C-A48F-EFB9-2A0C-17C38ACD60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76EF98F-00C1-49E5-87C5-BEAF18A0B127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79F7A08E-CB8C-F763-535C-F7AD06D0C1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945A777C-B968-C1DB-DAEF-AFBF31C227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946A1968-EE34-2B8A-27DD-9633A9AC4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A22B1BE-6415-4062-B17C-58E0506D25F2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FA3A9621-0779-553E-BE9F-AC7A187607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343AFDB0-67C6-9BFC-A274-BC63EE722C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id="{13C4FBDE-F097-9E8F-E55F-374F46D826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31D3221-97D8-4B9C-BD30-584569F97940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>
            <a:extLst>
              <a:ext uri="{FF2B5EF4-FFF2-40B4-BE49-F238E27FC236}">
                <a16:creationId xmlns:a16="http://schemas.microsoft.com/office/drawing/2014/main" id="{E482FFC7-93AC-24AF-28ED-F46201E00D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0" name="Notes Placeholder 2">
            <a:extLst>
              <a:ext uri="{FF2B5EF4-FFF2-40B4-BE49-F238E27FC236}">
                <a16:creationId xmlns:a16="http://schemas.microsoft.com/office/drawing/2014/main" id="{40DEC811-01D5-8537-E462-D56FE204EA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Total 30 min.   20 min presentation; 10 min Q&amp;A</a:t>
            </a:r>
          </a:p>
          <a:p>
            <a:pPr>
              <a:spcBef>
                <a:spcPct val="0"/>
              </a:spcBef>
            </a:pPr>
            <a:r>
              <a:rPr lang="en-US" altLang="en-US"/>
              <a:t>Session:   1:15-1:45 </a:t>
            </a:r>
          </a:p>
        </p:txBody>
      </p:sp>
      <p:sp>
        <p:nvSpPr>
          <p:cNvPr id="7171" name="Slide Number Placeholder 3">
            <a:extLst>
              <a:ext uri="{FF2B5EF4-FFF2-40B4-BE49-F238E27FC236}">
                <a16:creationId xmlns:a16="http://schemas.microsoft.com/office/drawing/2014/main" id="{F853E07B-E933-5054-0552-D1D3CB118C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4BEE55A-E359-405A-8180-991A0408FA6C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>
            <a:extLst>
              <a:ext uri="{FF2B5EF4-FFF2-40B4-BE49-F238E27FC236}">
                <a16:creationId xmlns:a16="http://schemas.microsoft.com/office/drawing/2014/main" id="{62E872CA-EB98-0DF8-89D0-EE65B1EC2F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Notes Placeholder 2">
            <a:extLst>
              <a:ext uri="{FF2B5EF4-FFF2-40B4-BE49-F238E27FC236}">
                <a16:creationId xmlns:a16="http://schemas.microsoft.com/office/drawing/2014/main" id="{35E86EA9-28CC-A1F4-052E-1ECC8E8E6E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0750">
              <a:spcBef>
                <a:spcPct val="0"/>
              </a:spcBef>
            </a:pPr>
            <a:r>
              <a:rPr lang="en-US" altLang="en-US"/>
              <a:t>Human ecology mapping gathers information about social values, human uses, and resource interactions using maps and other geo-spatial tools.</a:t>
            </a:r>
          </a:p>
          <a:p>
            <a:pPr defTabSz="920750">
              <a:spcBef>
                <a:spcPct val="0"/>
              </a:spcBef>
            </a:pPr>
            <a:endParaRPr lang="en-US" altLang="en-US"/>
          </a:p>
          <a:p>
            <a:pPr defTabSz="920750">
              <a:spcBef>
                <a:spcPct val="0"/>
              </a:spcBef>
            </a:pPr>
            <a:r>
              <a:rPr lang="en-US" altLang="en-US"/>
              <a:t>HEM is a tool developed by social scientists and GIS specialists.  HEM can be used to gather information from communities, stakeholders, tribes, landowners, public agencies, and special populations.  </a:t>
            </a:r>
          </a:p>
          <a:p>
            <a:pPr defTabSz="920750">
              <a:spcBef>
                <a:spcPct val="0"/>
              </a:spcBef>
            </a:pPr>
            <a:endParaRPr lang="en-US" altLang="en-US"/>
          </a:p>
        </p:txBody>
      </p:sp>
      <p:sp>
        <p:nvSpPr>
          <p:cNvPr id="10243" name="Slide Number Placeholder 3">
            <a:extLst>
              <a:ext uri="{FF2B5EF4-FFF2-40B4-BE49-F238E27FC236}">
                <a16:creationId xmlns:a16="http://schemas.microsoft.com/office/drawing/2014/main" id="{5F162A70-F66F-258D-670F-2C7FCD3F42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9E07F80-A358-4183-A2CA-008F4946DFC2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>
            <a:extLst>
              <a:ext uri="{FF2B5EF4-FFF2-40B4-BE49-F238E27FC236}">
                <a16:creationId xmlns:a16="http://schemas.microsoft.com/office/drawing/2014/main" id="{5A884CFC-9C5B-B744-C9EE-23C53809DF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Notes Placeholder 2">
            <a:extLst>
              <a:ext uri="{FF2B5EF4-FFF2-40B4-BE49-F238E27FC236}">
                <a16:creationId xmlns:a16="http://schemas.microsoft.com/office/drawing/2014/main" id="{4EA4C72E-8835-0D63-3F0B-D5DDD5248D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0750">
              <a:spcBef>
                <a:spcPct val="0"/>
              </a:spcBef>
            </a:pPr>
            <a:r>
              <a:rPr lang="en-US" altLang="en-US"/>
              <a:t>HEM is a tool developed by social scientists and GIS specialists  that can be adapted for use in landscape-scale restoration.  HEM can be used to gather information from communities, stakeholders, landowners, public agencies, and special populations.  </a:t>
            </a:r>
          </a:p>
          <a:p>
            <a:pPr defTabSz="920750">
              <a:spcBef>
                <a:spcPct val="0"/>
              </a:spcBef>
            </a:pPr>
            <a:endParaRPr lang="en-US" altLang="en-US"/>
          </a:p>
        </p:txBody>
      </p:sp>
      <p:sp>
        <p:nvSpPr>
          <p:cNvPr id="13315" name="Slide Number Placeholder 3">
            <a:extLst>
              <a:ext uri="{FF2B5EF4-FFF2-40B4-BE49-F238E27FC236}">
                <a16:creationId xmlns:a16="http://schemas.microsoft.com/office/drawing/2014/main" id="{54D1F8B0-2626-43EF-7E72-86CEA3FAF9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8319674-424A-43DB-B36C-497DC467C78B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E07034CE-23B7-E92C-A94E-1756043DA6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9A39B8C8-672F-DF6F-FE36-08B8BDFCBE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DAEAC14A-FC1D-DADB-0EB7-201D224939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AD94E2-8151-45C3-881C-F3F10005C687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1F09A823-668A-03E4-E45D-4E27CDC9CD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CEFC51DD-F0D9-4564-1949-3E04E6CDCA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07C466B3-7BA7-E212-879F-283A2F3079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D442EBF-1AD9-4CDE-B449-822ED7DBFCEB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37CECE12-0D74-AE5D-D6B7-8C8CB7916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DC459C67-4A1B-88CA-D189-5520D7E891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CA5D89D2-012A-6432-C432-19B6D0F56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7BEDB02-6772-4C95-BCDE-44ED9C5D15AA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EA3313F2-9EFC-723E-A6D4-03EEACAB87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538048CF-1169-AD6D-415A-8819676257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AB970CEC-4403-D19C-AE5D-94662473E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2900BF9-2C83-4535-B2C4-60C1FA87D595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320C7A87-5250-2D8B-7430-9F5322A96F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62E30124-4D5D-AF9D-39B1-324E73068F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49AD5801-B722-0E63-4F0A-5A1DD4A66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D82D254-DEFC-43C5-BAC5-8FE38C72A777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D6E63-6B93-FA34-4C89-9EF644C9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D5CAA-5793-47A4-BE9A-76945A9BEB13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7974F-0A66-BD4A-4470-C3832943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8783A-8CFD-9641-B6F8-CE108B23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54026-8F1D-4BBD-9AAE-5D1EB45C25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03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CE5FF-5584-F1C5-8B46-E83B7DD69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D14B6-BA36-4D21-8D32-D7338E615D58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7B29-988D-2E28-AD47-7CB844EAC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B612B-9B5B-B210-43CE-9C7B16F6E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F43E1-EDAD-4B35-84A1-8F8A16C52A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3030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DFA55-F832-76F0-D224-0B052D19E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2AC79-4250-4A02-B830-D6C4FF1916BE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EEE6B-7F13-2622-591B-E00638947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15251-CEF6-37A6-ABDD-FCFEF7D7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F132E-52B1-4AFA-B6C9-30966F482D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26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39AF9-DD40-471B-6698-F521F3D54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7351F-0EFD-457D-98E7-6A3C8A63EFCB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4EB15-444A-B839-1C74-20248E8E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1249F-9BAC-815F-4FBA-25ADE811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BD59D-868F-4F66-AE01-897471407D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694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890C7-9F25-A93E-3F79-E700E9F0C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BD731-A38E-4386-9058-98411F9662DE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ECFDC-3C17-2A0F-4A89-C40181C1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13A9A-BC10-31EF-5469-E87B6398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41E5B-75D6-4400-B7CE-E911CB659F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479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2860FD-3ACC-5A2D-972B-445BC28E9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B3AD6-EDAA-4BB1-90D4-0609EB36D018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E957667-CF7E-F198-F02B-DB3CA4E4E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3BA38A-EFDE-5D33-DABB-9D88C7C21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DA81E6-1E84-4D97-9C67-6AD4B5BCB3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17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C80856B-4C43-C474-1EBD-91D89E23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6E1B-16C7-4422-9EBD-7F4AEF01C229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71A8AEB-98BB-254B-9E92-E6074EB9C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FAD4C7-0DD7-8A2E-84B7-E1088C4C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24685-3459-43A7-A77E-2600E9980E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375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340FFBF-EBB2-3711-5D3E-C1870087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7010E-4793-480A-A111-D021BAA134F6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D574465-E763-5F4A-F292-EDB361CAB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F067D85-C9A1-1DB9-6B91-DEBE47CD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D50F4-58FE-41CE-BC57-25677133EA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860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61019F5-B680-D16D-4DA2-CE07A9FDB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CEED7-997A-4650-9887-C8A37522AFAD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76CAE7C-82CE-674A-8C2B-E627CD524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9D32217-B8B5-E43D-67E5-BF7615F4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CBE2C2-E2B1-491B-BFC7-3ABD26041C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946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715614-03E7-6CAA-5F36-09D33835B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19E03-7EAD-468D-9F3A-313DCB4B0DEE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D72E23-5959-C490-3DD6-6C696BD14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45A4CE-DF82-3CC3-157A-86BCF1B6E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821AF-8425-402F-B59C-1CEFDA66AE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12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CA0F7B-6ADB-43A8-48E0-F1EABC941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E8BC8-6AC2-4520-8EE7-3FD02191C3E1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14046F-C1F1-BC9A-9BDD-4310F9D3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2097F7-5F63-5F33-F1A5-B2B094F3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827EA-2403-43E5-A0F1-F1448D78A7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9248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298DCFD-D1FA-987B-AEC7-58D98FA4677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586C122-BBF6-E7E9-AC71-89750319D4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44665-9F27-83B0-3809-E014792091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8F9010-C4F2-4F27-A58A-05878247A0B4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89051-BB8F-A0B5-081B-A2FBC36E3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4A0FA-19D4-EA55-E560-7B6456A13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682D859-3FFC-49D5-80BD-E323AB30627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">
            <a:extLst>
              <a:ext uri="{FF2B5EF4-FFF2-40B4-BE49-F238E27FC236}">
                <a16:creationId xmlns:a16="http://schemas.microsoft.com/office/drawing/2014/main" id="{44906518-B922-EEE6-8AAB-040F31D49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E9B6EE-3150-1B8B-E5B0-37D7272DD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871538"/>
            <a:ext cx="8067675" cy="1446212"/>
          </a:xfrm>
          <a:prstGeom prst="rect">
            <a:avLst/>
          </a:prstGeo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FFFF"/>
                </a:solidFill>
              </a:rPr>
              <a:t>Mapping human values to guide landscape management decisions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4099" name="Picture 2">
            <a:extLst>
              <a:ext uri="{FF2B5EF4-FFF2-40B4-BE49-F238E27FC236}">
                <a16:creationId xmlns:a16="http://schemas.microsoft.com/office/drawing/2014/main" id="{4CB122D5-259A-1DFC-F53E-E24FEA32F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653088"/>
            <a:ext cx="94297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E7855F-611C-6033-13C9-4C7BC478C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0" y="3276600"/>
            <a:ext cx="6078538" cy="1016000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FFFF"/>
                </a:solidFill>
              </a:rPr>
              <a:t>Lee Cerveny, PNW Research Station</a:t>
            </a:r>
          </a:p>
          <a:p>
            <a:pPr algn="ctr" eaLnBrk="1" hangingPunct="1"/>
            <a:r>
              <a:rPr lang="en-US" altLang="en-US" sz="2000">
                <a:solidFill>
                  <a:srgbClr val="FFFFFF"/>
                </a:solidFill>
              </a:rPr>
              <a:t>Mike Schlafmann, Mt. Baker-Snoqualmie National Forest</a:t>
            </a:r>
          </a:p>
          <a:p>
            <a:pPr algn="ctr" eaLnBrk="1" hangingPunct="1"/>
            <a:endParaRPr lang="en-US" altLang="en-US" sz="2000">
              <a:solidFill>
                <a:srgbClr val="FFFFFF"/>
              </a:solidFill>
            </a:endParaRP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5F6B639C-F8A3-29BC-1CB9-45655B992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26113"/>
            <a:ext cx="8921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414FA0E-3C3B-2DAA-D003-A79A32FC28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5832475"/>
            <a:ext cx="38100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272CA-48B2-3AED-55A8-1BFE000B0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r>
              <a:rPr lang="en-US" altLang="en-US" sz="3600" b="1">
                <a:solidFill>
                  <a:srgbClr val="FFFFFF"/>
                </a:solidFill>
              </a:rPr>
              <a:t>SUSTAINABLE ROADS CADRE “SRC”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C03B2-63F3-AA97-45AF-DC8BC5FFF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025" y="1530350"/>
            <a:ext cx="4191000" cy="4900613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Planning public meeting approach  &amp; schedule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Web host for blog (TWS)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Web host for survey (WTA)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Identifying meeting sites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Hosting meetings (food)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Recruitment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Facilitators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Ongoing communications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Interpreting results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B61330-ADF8-392B-4372-BCBCA7319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638800"/>
            <a:ext cx="4697413" cy="1016000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solidFill>
                  <a:schemeClr val="lt1"/>
                </a:solidFill>
                <a:latin typeface="+mn-lt"/>
              </a:rPr>
              <a:t>The Sustainable Roads Cadre now includes more than </a:t>
            </a:r>
            <a:r>
              <a:rPr lang="en-US" sz="2000" i="1" dirty="0">
                <a:solidFill>
                  <a:srgbClr val="FFFF00"/>
                </a:solidFill>
                <a:latin typeface="+mn-lt"/>
              </a:rPr>
              <a:t>45 partner groups </a:t>
            </a:r>
            <a:r>
              <a:rPr lang="en-US" sz="2000" i="1" dirty="0">
                <a:solidFill>
                  <a:schemeClr val="lt1"/>
                </a:solidFill>
                <a:latin typeface="+mn-lt"/>
              </a:rPr>
              <a:t>and a core planning team of 5 partners.</a:t>
            </a:r>
          </a:p>
        </p:txBody>
      </p:sp>
      <p:pic>
        <p:nvPicPr>
          <p:cNvPr id="18436" name="Picture 2">
            <a:extLst>
              <a:ext uri="{FF2B5EF4-FFF2-40B4-BE49-F238E27FC236}">
                <a16:creationId xmlns:a16="http://schemas.microsoft.com/office/drawing/2014/main" id="{B0555960-75CA-ABB3-096D-6F6C4137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1535113"/>
            <a:ext cx="1839912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>
            <a:extLst>
              <a:ext uri="{FF2B5EF4-FFF2-40B4-BE49-F238E27FC236}">
                <a16:creationId xmlns:a16="http://schemas.microsoft.com/office/drawing/2014/main" id="{32996C83-156D-D3E2-37FC-9B388A658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743075"/>
            <a:ext cx="23272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>
            <a:extLst>
              <a:ext uri="{FF2B5EF4-FFF2-40B4-BE49-F238E27FC236}">
                <a16:creationId xmlns:a16="http://schemas.microsoft.com/office/drawing/2014/main" id="{E30F0FF2-EDD7-33A1-20D8-E958DFEE9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460750"/>
            <a:ext cx="1655762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5">
            <a:extLst>
              <a:ext uri="{FF2B5EF4-FFF2-40B4-BE49-F238E27FC236}">
                <a16:creationId xmlns:a16="http://schemas.microsoft.com/office/drawing/2014/main" id="{4AB4B4CE-CE8B-E7D5-979A-753A5A4FE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3475038"/>
            <a:ext cx="13906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6">
            <a:extLst>
              <a:ext uri="{FF2B5EF4-FFF2-40B4-BE49-F238E27FC236}">
                <a16:creationId xmlns:a16="http://schemas.microsoft.com/office/drawing/2014/main" id="{AA0D3741-1D0C-C2B3-BAE7-A3ACB83BA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4530725"/>
            <a:ext cx="28765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>
            <a:extLst>
              <a:ext uri="{FF2B5EF4-FFF2-40B4-BE49-F238E27FC236}">
                <a16:creationId xmlns:a16="http://schemas.microsoft.com/office/drawing/2014/main" id="{309EBAAA-E914-D95C-853E-CB1DCCC4A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98850"/>
            <a:ext cx="944563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>
            <a:extLst>
              <a:ext uri="{FF2B5EF4-FFF2-40B4-BE49-F238E27FC236}">
                <a16:creationId xmlns:a16="http://schemas.microsoft.com/office/drawing/2014/main" id="{DDFFAD1B-45DF-B7EB-7D30-992FB34A72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97977-05EC-F4BF-9285-8D32BC7DA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825" y="2057400"/>
            <a:ext cx="3317875" cy="3862388"/>
          </a:xfr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marL="228600" indent="-228600"/>
            <a:r>
              <a:rPr lang="en-US" altLang="en-US" sz="2400">
                <a:solidFill>
                  <a:srgbClr val="FFFFFF"/>
                </a:solidFill>
              </a:rPr>
              <a:t>Identify 8 forest destinations </a:t>
            </a:r>
          </a:p>
          <a:p>
            <a:pPr marL="228600" indent="-228600"/>
            <a:r>
              <a:rPr lang="en-US" altLang="en-US" sz="2400">
                <a:solidFill>
                  <a:srgbClr val="FFFFFF"/>
                </a:solidFill>
              </a:rPr>
              <a:t>Why destination is important to you </a:t>
            </a:r>
            <a:endParaRPr lang="en-US" altLang="en-US" sz="2400">
              <a:solidFill>
                <a:srgbClr val="77933C"/>
              </a:solidFill>
            </a:endParaRPr>
          </a:p>
          <a:p>
            <a:pPr marL="228600" indent="-228600"/>
            <a:r>
              <a:rPr lang="en-US" altLang="en-US" sz="2400">
                <a:solidFill>
                  <a:srgbClr val="FFFFFF"/>
                </a:solidFill>
              </a:rPr>
              <a:t>Activities you do there </a:t>
            </a:r>
          </a:p>
          <a:p>
            <a:pPr marL="228600" indent="-228600"/>
            <a:r>
              <a:rPr lang="en-US" altLang="en-US" sz="2400">
                <a:solidFill>
                  <a:srgbClr val="FFFFFF"/>
                </a:solidFill>
              </a:rPr>
              <a:t>Frequency of visits</a:t>
            </a:r>
          </a:p>
          <a:p>
            <a:pPr marL="228600" indent="-228600"/>
            <a:r>
              <a:rPr lang="en-US" altLang="en-US" sz="2400">
                <a:solidFill>
                  <a:srgbClr val="FFFFFF"/>
                </a:solidFill>
              </a:rPr>
              <a:t>Vehicle used</a:t>
            </a:r>
          </a:p>
          <a:p>
            <a:pPr marL="228600" indent="-228600"/>
            <a:r>
              <a:rPr lang="en-US" altLang="en-US" sz="2400">
                <a:solidFill>
                  <a:srgbClr val="FFFFFF"/>
                </a:solidFill>
              </a:rPr>
              <a:t>Access route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95221-FAFF-2D54-DE95-8E4C5B63D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1411288"/>
            <a:ext cx="3317875" cy="522287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+mn-lt"/>
              </a:rPr>
              <a:t>Destination Mapping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050F1-C9FD-7E45-48EE-77967FE7B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970463"/>
            <a:ext cx="4806950" cy="1570037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ON THE MAP:  </a:t>
            </a:r>
            <a:r>
              <a:rPr lang="en-US" sz="2400" dirty="0">
                <a:solidFill>
                  <a:schemeClr val="lt1"/>
                </a:solidFill>
                <a:latin typeface="+mn-lt"/>
              </a:rPr>
              <a:t>Place a dot on the map for each destination. Use a highlighter pen to trace the route you travel to reach that destination.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3C4A9-CF60-D699-A49C-36C3E6209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D104E19-6717-49DF-A8B5-0DFE552FB8B2}" type="slidenum">
              <a:rPr lang="en-US" altLang="en-US">
                <a:solidFill>
                  <a:srgbClr val="898989"/>
                </a:solidFill>
              </a:rPr>
              <a:pPr/>
              <a:t>11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4D9992-0A82-7776-4673-8CF8C001D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06413"/>
            <a:ext cx="8343900" cy="646112"/>
          </a:xfrm>
          <a:prstGeom prst="rect">
            <a:avLst/>
          </a:prstGeo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lt1"/>
                </a:solidFill>
                <a:latin typeface="+mn-lt"/>
              </a:rPr>
              <a:t>PART A. FOREST DESTINATIONS</a:t>
            </a:r>
          </a:p>
        </p:txBody>
      </p:sp>
      <p:pic>
        <p:nvPicPr>
          <p:cNvPr id="19462" name="Picture 10">
            <a:extLst>
              <a:ext uri="{FF2B5EF4-FFF2-40B4-BE49-F238E27FC236}">
                <a16:creationId xmlns:a16="http://schemas.microsoft.com/office/drawing/2014/main" id="{B361B23A-2E20-1E39-7F81-BBEBC15B6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411288"/>
            <a:ext cx="4803775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91A832-74CC-1931-DA5C-341D52224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5892800"/>
            <a:ext cx="3338512" cy="647700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</a:rPr>
              <a:t>6-7 participants  and 2 volunteer facilitators per table.</a:t>
            </a:r>
          </a:p>
        </p:txBody>
      </p:sp>
      <p:pic>
        <p:nvPicPr>
          <p:cNvPr id="19464" name="Picture 9">
            <a:extLst>
              <a:ext uri="{FF2B5EF4-FFF2-40B4-BE49-F238E27FC236}">
                <a16:creationId xmlns:a16="http://schemas.microsoft.com/office/drawing/2014/main" id="{BAAB7568-A871-BD4D-FF31-89FC106D8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52400"/>
            <a:ext cx="85248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BC682-D238-4D09-08E8-2E9B2C45B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PART B:  GROUP DIALOGUE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900A0-77DD-9183-D127-EB8CEB937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724400"/>
          </a:xfr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marL="514350" indent="-514350" fontAlgn="auto"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dirty="0">
                <a:solidFill>
                  <a:schemeClr val="lt1"/>
                </a:solidFill>
              </a:rPr>
              <a:t>What are the consequences of a reduced road system?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 criteria should the USFS use to decide which roads to prioritize?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dirty="0">
                <a:solidFill>
                  <a:schemeClr val="lt1"/>
                </a:solidFill>
              </a:rPr>
              <a:t>What strategies, ideas, or opportunities could help adapt to changes?</a:t>
            </a:r>
          </a:p>
        </p:txBody>
      </p:sp>
      <p:pic>
        <p:nvPicPr>
          <p:cNvPr id="21507" name="Picture 5">
            <a:extLst>
              <a:ext uri="{FF2B5EF4-FFF2-40B4-BE49-F238E27FC236}">
                <a16:creationId xmlns:a16="http://schemas.microsoft.com/office/drawing/2014/main" id="{84363EE9-33B5-585F-EB77-692F31756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2438400"/>
            <a:ext cx="3538537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CAA1D7AB-D19C-949B-F8B6-7E28EE68A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410200"/>
            <a:ext cx="9906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AD8BB3-7AA0-689A-E11D-BB2DB3543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0" y="10439400"/>
            <a:ext cx="4799012" cy="6122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53F621-D29D-9FB3-55F1-CC7A26A03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850" y="14376400"/>
            <a:ext cx="4797425" cy="6122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1A6F61C-4E45-8C29-45B5-417195602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360363"/>
            <a:ext cx="3502025" cy="1676400"/>
          </a:xfr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FOREST DESTINATIONS AND ROADS</a:t>
            </a:r>
          </a:p>
        </p:txBody>
      </p:sp>
      <p:pic>
        <p:nvPicPr>
          <p:cNvPr id="23556" name="Picture 5">
            <a:extLst>
              <a:ext uri="{FF2B5EF4-FFF2-40B4-BE49-F238E27FC236}">
                <a16:creationId xmlns:a16="http://schemas.microsoft.com/office/drawing/2014/main" id="{C893FB13-BB82-9C0E-9D46-6984687AB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52927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>
            <a:extLst>
              <a:ext uri="{FF2B5EF4-FFF2-40B4-BE49-F238E27FC236}">
                <a16:creationId xmlns:a16="http://schemas.microsoft.com/office/drawing/2014/main" id="{73132FB6-9DC0-9C77-637D-A45258C23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86400"/>
            <a:ext cx="1004888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>
            <a:extLst>
              <a:ext uri="{FF2B5EF4-FFF2-40B4-BE49-F238E27FC236}">
                <a16:creationId xmlns:a16="http://schemas.microsoft.com/office/drawing/2014/main" id="{36DFA636-61D0-9019-152E-213EFF21E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>
            <a:extLst>
              <a:ext uri="{FF2B5EF4-FFF2-40B4-BE49-F238E27FC236}">
                <a16:creationId xmlns:a16="http://schemas.microsoft.com/office/drawing/2014/main" id="{231583F3-F2BF-6521-FC92-6BA87FCE6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F440ED0A-7B20-B9A7-5AF9-ED80D50A6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8407F121-771E-4980-7B11-83CEB8E31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0"/>
            <a:ext cx="1004888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>
            <a:extLst>
              <a:ext uri="{FF2B5EF4-FFF2-40B4-BE49-F238E27FC236}">
                <a16:creationId xmlns:a16="http://schemas.microsoft.com/office/drawing/2014/main" id="{9560EE32-FEF8-91D5-2B75-62DA04991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>
            <a:extLst>
              <a:ext uri="{FF2B5EF4-FFF2-40B4-BE49-F238E27FC236}">
                <a16:creationId xmlns:a16="http://schemas.microsoft.com/office/drawing/2014/main" id="{E7760BED-4896-D61C-769F-D0D875B46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0"/>
            <a:ext cx="1004888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>
            <a:extLst>
              <a:ext uri="{FF2B5EF4-FFF2-40B4-BE49-F238E27FC236}">
                <a16:creationId xmlns:a16="http://schemas.microsoft.com/office/drawing/2014/main" id="{0A86E7C2-7820-6118-DB0A-EF96E6213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029200" cy="67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A8726-17EE-3611-8B45-513C6886E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6900" y="457200"/>
            <a:ext cx="1741488" cy="369888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</a:rPr>
              <a:t>Top Destinations</a:t>
            </a:r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3663B72E-BD0B-9F0C-A687-A932080CC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0"/>
            <a:ext cx="1004888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>
            <a:extLst>
              <a:ext uri="{FF2B5EF4-FFF2-40B4-BE49-F238E27FC236}">
                <a16:creationId xmlns:a16="http://schemas.microsoft.com/office/drawing/2014/main" id="{ACDA0AE4-7DBC-B466-12A5-251D575F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39863"/>
            <a:ext cx="4265613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3">
            <a:extLst>
              <a:ext uri="{FF2B5EF4-FFF2-40B4-BE49-F238E27FC236}">
                <a16:creationId xmlns:a16="http://schemas.microsoft.com/office/drawing/2014/main" id="{A15897B9-3BBF-4544-4CE2-6F30C8E08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1465263"/>
            <a:ext cx="4167188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FB8A68-C1DE-B4CC-D838-C1F6B4449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DIFFERENCES BY ZIP CODE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BB1A6B-773A-29A3-BD35-8AA67DF66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825" y="1568450"/>
            <a:ext cx="1322388" cy="36830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</a:rPr>
              <a:t>Seattle Area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1273E-4003-9D9B-0672-FCF6398C9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963" y="1731963"/>
            <a:ext cx="1620837" cy="36830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</a:rPr>
              <a:t>Mountain Loop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A660AEC4-9A89-2A2E-A070-22C94CA64220}"/>
              </a:ext>
            </a:extLst>
          </p:cNvPr>
          <p:cNvSpPr txBox="1">
            <a:spLocks/>
          </p:cNvSpPr>
          <p:nvPr/>
        </p:nvSpPr>
        <p:spPr bwMode="auto">
          <a:xfrm>
            <a:off x="228600" y="274638"/>
            <a:ext cx="8596313" cy="868362"/>
          </a:xfrm>
          <a:prstGeom prst="rect">
            <a:avLst/>
          </a:prstGeo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1" dirty="0"/>
              <a:t>DIFFERENCES BETWEEN URBAN AND RURAL RESIDENTS</a:t>
            </a:r>
          </a:p>
        </p:txBody>
      </p:sp>
      <p:pic>
        <p:nvPicPr>
          <p:cNvPr id="28679" name="Picture 8">
            <a:extLst>
              <a:ext uri="{FF2B5EF4-FFF2-40B4-BE49-F238E27FC236}">
                <a16:creationId xmlns:a16="http://schemas.microsoft.com/office/drawing/2014/main" id="{91706FAC-6D0B-CAD1-E8CC-615A6AC0E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62600"/>
            <a:ext cx="1004888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5D0C8-D563-1580-4291-C7F51E8B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r>
              <a:rPr lang="en-US" altLang="en-US" sz="2800" b="1">
                <a:solidFill>
                  <a:srgbClr val="FFFFFF"/>
                </a:solidFill>
              </a:rPr>
              <a:t>DIFFERENCES BY USER GROUP</a:t>
            </a:r>
            <a:endParaRPr lang="en-US" altLang="en-US" sz="2800">
              <a:solidFill>
                <a:srgbClr val="FFFFFF"/>
              </a:solidFill>
            </a:endParaRP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F8A3629C-235C-45F9-907F-B287E6A4D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295400"/>
            <a:ext cx="410845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>
            <a:extLst>
              <a:ext uri="{FF2B5EF4-FFF2-40B4-BE49-F238E27FC236}">
                <a16:creationId xmlns:a16="http://schemas.microsoft.com/office/drawing/2014/main" id="{674D623D-A8AF-DB80-AC78-C83AF7971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1260475"/>
            <a:ext cx="4181475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5A16B1-7725-22CE-10C8-E77E6E816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988" y="1358900"/>
            <a:ext cx="2217737" cy="36830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</a:rPr>
              <a:t>Motorized Recreation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9EC93A-35EE-712D-322A-0EB54998C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354138"/>
            <a:ext cx="1143000" cy="369887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</a:rPr>
              <a:t>Hiking </a:t>
            </a:r>
          </a:p>
        </p:txBody>
      </p:sp>
      <p:pic>
        <p:nvPicPr>
          <p:cNvPr id="29702" name="Picture 6">
            <a:extLst>
              <a:ext uri="{FF2B5EF4-FFF2-40B4-BE49-F238E27FC236}">
                <a16:creationId xmlns:a16="http://schemas.microsoft.com/office/drawing/2014/main" id="{20EFB595-77BB-2B28-214F-CD1156D06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5514975"/>
            <a:ext cx="100647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6C8F5-04DE-560C-BF80-2097EC643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CRITERIA FOR DECIDING ROAD STATUS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D7CFEA-A29C-F041-19B8-5F6B7FA608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43400" y="1541463"/>
            <a:ext cx="4267200" cy="4953000"/>
          </a:xfr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Diversity of activities a road may support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Volume of public use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Cost to maintain road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Effect on local industries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Ecological health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Potential for connectivity and loops</a:t>
            </a:r>
          </a:p>
        </p:txBody>
      </p:sp>
      <p:pic>
        <p:nvPicPr>
          <p:cNvPr id="30723" name="Picture 2" descr="C:\Documents and Settings\lcerveny\Desktop\MBS Sustainable Tourism\Photographs\smallSR meeting July 9_22.jpg">
            <a:extLst>
              <a:ext uri="{FF2B5EF4-FFF2-40B4-BE49-F238E27FC236}">
                <a16:creationId xmlns:a16="http://schemas.microsoft.com/office/drawing/2014/main" id="{D82CBCF8-1CEE-551F-B8DC-9BE37631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600200"/>
            <a:ext cx="3744912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>
            <a:extLst>
              <a:ext uri="{FF2B5EF4-FFF2-40B4-BE49-F238E27FC236}">
                <a16:creationId xmlns:a16="http://schemas.microsoft.com/office/drawing/2014/main" id="{C39BB2D5-A1C7-015A-7EE6-C148E3A30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5" y="5522913"/>
            <a:ext cx="9906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5DE2B9-94B6-2C56-F5B2-8D6403C77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143000"/>
            <a:ext cx="8305800" cy="5181600"/>
          </a:xfr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lt1"/>
                </a:solidFill>
              </a:rPr>
              <a:t>Human ecology mapping overview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lt1"/>
                </a:solidFill>
              </a:rPr>
              <a:t>Human ecology mapping for sustainable roads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lt1"/>
                </a:solidFill>
              </a:rPr>
              <a:t>Building social capacity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lt1"/>
                </a:solidFill>
              </a:rPr>
              <a:t>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53AE93-0372-F8B8-7AB6-D7DFC378F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01638"/>
            <a:ext cx="8305800" cy="646112"/>
          </a:xfrm>
          <a:prstGeom prst="rect">
            <a:avLst/>
          </a:prstGeo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lt1"/>
                </a:solidFill>
                <a:latin typeface="+mn-lt"/>
              </a:rPr>
              <a:t>OUTLINE</a:t>
            </a:r>
          </a:p>
        </p:txBody>
      </p:sp>
      <p:pic>
        <p:nvPicPr>
          <p:cNvPr id="6147" name="Picture 5" descr="C:\Documents and Settings\lcerveny\Desktop\MBS Sustainable Tourism\Photographs\Roselie Rasmussen.jpg">
            <a:extLst>
              <a:ext uri="{FF2B5EF4-FFF2-40B4-BE49-F238E27FC236}">
                <a16:creationId xmlns:a16="http://schemas.microsoft.com/office/drawing/2014/main" id="{E19DF33C-E7C0-01A4-091B-7AFAA2F91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27363"/>
            <a:ext cx="365760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B0310-DAB8-99B5-3353-01DC3A22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944562"/>
          </a:xfr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STRATEGIES AND OPPORTUNITIES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1A6AF5-982C-A1C1-8D57-D3107392A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47800"/>
            <a:ext cx="7391400" cy="4708525"/>
          </a:xfr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r>
              <a:rPr lang="en-US" altLang="en-US">
                <a:solidFill>
                  <a:srgbClr val="FFFFFF"/>
                </a:solidFill>
              </a:rPr>
              <a:t>Volunteer brigades  for roads maintenance (adopt-a-road)</a:t>
            </a:r>
          </a:p>
          <a:p>
            <a:r>
              <a:rPr lang="en-US" altLang="en-US">
                <a:solidFill>
                  <a:srgbClr val="FFFFFF"/>
                </a:solidFill>
              </a:rPr>
              <a:t>NW Forest Road Pass Program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FFFF00"/>
                </a:solidFill>
              </a:rPr>
              <a:t>People for Public Access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>
              <a:solidFill>
                <a:srgbClr val="FFFFFF"/>
              </a:solidFill>
            </a:endParaRPr>
          </a:p>
          <a:p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1CC12669-0F69-4E06-1249-255AA4905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05188"/>
            <a:ext cx="358140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>
            <a:extLst>
              <a:ext uri="{FF2B5EF4-FFF2-40B4-BE49-F238E27FC236}">
                <a16:creationId xmlns:a16="http://schemas.microsoft.com/office/drawing/2014/main" id="{176B4C65-198B-D8D8-DA9A-563C64564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29238"/>
            <a:ext cx="9906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>
            <a:extLst>
              <a:ext uri="{FF2B5EF4-FFF2-40B4-BE49-F238E27FC236}">
                <a16:creationId xmlns:a16="http://schemas.microsoft.com/office/drawing/2014/main" id="{65D7F7B8-BFE8-F9ED-7C25-1C68A51C8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192713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7F62DF-5260-4197-E231-1DDF89F06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4213" y="304800"/>
            <a:ext cx="1409700" cy="369888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</a:rPr>
              <a:t>Top Roads</a:t>
            </a:r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38884AEC-D4B6-E134-4198-6F7344354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29238"/>
            <a:ext cx="9906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ECA96-1A42-AE8F-01F1-EF88DEF5E904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LOOPING 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D46FE-0C86-B786-F643-81ED448C80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221163"/>
          </a:xfr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Bringing maps back to the communities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Opportunity to show what we found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Confirmation, questions, interpretations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Seeing themselves in the data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Maintaining momentum</a:t>
            </a:r>
          </a:p>
        </p:txBody>
      </p:sp>
      <p:pic>
        <p:nvPicPr>
          <p:cNvPr id="35843" name="Content Placeholder 4">
            <a:extLst>
              <a:ext uri="{FF2B5EF4-FFF2-40B4-BE49-F238E27FC236}">
                <a16:creationId xmlns:a16="http://schemas.microsoft.com/office/drawing/2014/main" id="{13726B21-CFBE-B3D5-481C-C9ED461C28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905000"/>
            <a:ext cx="3836988" cy="2878138"/>
          </a:xfrm>
        </p:spPr>
      </p:pic>
      <p:pic>
        <p:nvPicPr>
          <p:cNvPr id="35844" name="Picture 5">
            <a:extLst>
              <a:ext uri="{FF2B5EF4-FFF2-40B4-BE49-F238E27FC236}">
                <a16:creationId xmlns:a16="http://schemas.microsoft.com/office/drawing/2014/main" id="{CA63A32F-42F4-EAF7-728B-A3FA0CB32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5549900"/>
            <a:ext cx="9112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Content Placeholder 4">
            <a:extLst>
              <a:ext uri="{FF2B5EF4-FFF2-40B4-BE49-F238E27FC236}">
                <a16:creationId xmlns:a16="http://schemas.microsoft.com/office/drawing/2014/main" id="{69EDE4FC-A84B-E798-5134-B80F85C567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2819400"/>
            <a:ext cx="3925888" cy="2819400"/>
          </a:xfr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A0A6F6E7-824F-3984-CA1C-3C147F50DAD8}"/>
              </a:ext>
            </a:extLst>
          </p:cNvPr>
          <p:cNvSpPr/>
          <p:nvPr/>
        </p:nvSpPr>
        <p:spPr>
          <a:xfrm>
            <a:off x="1981200" y="609600"/>
            <a:ext cx="2438400" cy="2209800"/>
          </a:xfrm>
          <a:prstGeom prst="wedgeEllipseCallou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</a:rPr>
              <a:t>Do you see yourself in the maps? </a:t>
            </a:r>
          </a:p>
        </p:txBody>
      </p:sp>
      <p:pic>
        <p:nvPicPr>
          <p:cNvPr id="36867" name="Picture 6">
            <a:extLst>
              <a:ext uri="{FF2B5EF4-FFF2-40B4-BE49-F238E27FC236}">
                <a16:creationId xmlns:a16="http://schemas.microsoft.com/office/drawing/2014/main" id="{E2D9018F-3273-A3F0-0B5C-E2278833E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3789363"/>
            <a:ext cx="2886075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Callout 7">
            <a:extLst>
              <a:ext uri="{FF2B5EF4-FFF2-40B4-BE49-F238E27FC236}">
                <a16:creationId xmlns:a16="http://schemas.microsoft.com/office/drawing/2014/main" id="{D25170F0-991D-9AF6-F168-E07D218260F0}"/>
              </a:ext>
            </a:extLst>
          </p:cNvPr>
          <p:cNvSpPr/>
          <p:nvPr/>
        </p:nvSpPr>
        <p:spPr>
          <a:xfrm>
            <a:off x="6477000" y="1181100"/>
            <a:ext cx="2514600" cy="23241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I do indeed.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A437F-F130-4948-FE7D-849A4DF1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944562"/>
          </a:xfr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PLANNING &amp; DECISION OUTCOMES: </a:t>
            </a:r>
            <a:br>
              <a:rPr lang="en-US" sz="36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</a:br>
            <a:r>
              <a:rPr lang="en-US" sz="36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Nooksack Watershed ATM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F69AFA-9A1C-F24A-EED9-F79B4FCC3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47800"/>
            <a:ext cx="8305800" cy="4708525"/>
          </a:xfr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Sustainable Roads Collaborative Proposed Action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Participants are better able to make sense of the social, ecologic and economic landscape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Participants are more accepting of tradeoffs</a:t>
            </a:r>
          </a:p>
        </p:txBody>
      </p:sp>
      <p:pic>
        <p:nvPicPr>
          <p:cNvPr id="37891" name="Picture 3">
            <a:extLst>
              <a:ext uri="{FF2B5EF4-FFF2-40B4-BE49-F238E27FC236}">
                <a16:creationId xmlns:a16="http://schemas.microsoft.com/office/drawing/2014/main" id="{A528F3F8-9400-1184-1392-06A058B3D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129213"/>
            <a:ext cx="9906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E564BD-A03C-9109-A69F-C913DA594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143000"/>
            <a:ext cx="8305800" cy="5181600"/>
          </a:xfr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lt1"/>
                </a:solidFill>
              </a:rPr>
              <a:t>Strong Cadre of Partners and Public Engage Directly in Developing, Facilitating and Leading Efforts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lt1"/>
                </a:solidFill>
              </a:rPr>
              <a:t>Development of Monitoring Strategy and Stewardship Plan for Climbers on Mt. Baker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lt1"/>
                </a:solidFill>
              </a:rPr>
              <a:t>Stillaguamish Sauk Region Sustainable Tourism Strategy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 err="1">
                <a:solidFill>
                  <a:schemeClr val="lt1"/>
                </a:solidFill>
              </a:rPr>
              <a:t>Skykomish</a:t>
            </a:r>
            <a:r>
              <a:rPr lang="en-US" dirty="0">
                <a:solidFill>
                  <a:schemeClr val="lt1"/>
                </a:solidFill>
              </a:rPr>
              <a:t> Region Sustainable Tourism Strategy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lt1"/>
                </a:solidFill>
              </a:rPr>
              <a:t>Snoqualmie Valley Sustainable Recreation Strategy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24A488-34D1-165A-87A5-A191F6CE1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8305800" cy="646113"/>
          </a:xfrm>
          <a:prstGeom prst="rect">
            <a:avLst/>
          </a:prstGeo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lt1"/>
                </a:solidFill>
                <a:latin typeface="+mn-lt"/>
              </a:rPr>
              <a:t>OTHER OUTCOMES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BEEC8D35-0176-D8B4-3A08-21AF9847B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88" y="5410200"/>
            <a:ext cx="9906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4F05E-399E-E527-948D-C63FFFA7C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5425"/>
            <a:ext cx="8229600" cy="792163"/>
          </a:xfr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WHAT WE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E27CA-ED8D-5EEF-1EB6-6DE6595D7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4906963"/>
          </a:xfr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r>
              <a:rPr lang="en-US" altLang="en-US">
                <a:solidFill>
                  <a:srgbClr val="FFFFFF"/>
                </a:solidFill>
              </a:rPr>
              <a:t>Engaging partners early fundamentally changed the process and generated enduring momentum.</a:t>
            </a:r>
          </a:p>
          <a:p>
            <a:r>
              <a:rPr lang="en-US" altLang="en-US">
                <a:solidFill>
                  <a:srgbClr val="FFFF00"/>
                </a:solidFill>
              </a:rPr>
              <a:t>Maps get people thinking about what is important to them about a place. </a:t>
            </a:r>
          </a:p>
          <a:p>
            <a:r>
              <a:rPr lang="en-US" altLang="en-US">
                <a:solidFill>
                  <a:srgbClr val="FFFFFF"/>
                </a:solidFill>
              </a:rPr>
              <a:t>Maps provide a vehicle for people to share stories about how they connect to a place which seems to diffuse conflict.</a:t>
            </a:r>
          </a:p>
          <a:p>
            <a:r>
              <a:rPr lang="en-US" altLang="en-US">
                <a:solidFill>
                  <a:srgbClr val="FFFF00"/>
                </a:solidFill>
              </a:rPr>
              <a:t>Importance of letting go the need for control.</a:t>
            </a:r>
          </a:p>
          <a:p>
            <a:endParaRPr lang="en-US" altLang="en-US">
              <a:solidFill>
                <a:srgbClr val="FFFFFF"/>
              </a:solidFill>
            </a:endParaRPr>
          </a:p>
          <a:p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7D7D9A2A-43DC-10FC-F86E-002C5CB63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225425"/>
            <a:ext cx="11620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5F05A9-3B10-4EBA-B4F3-AE46316CE081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HUMAN ECOLOGY MAPPING: </a:t>
            </a:r>
            <a:br>
              <a:rPr lang="en-US" sz="40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</a:br>
            <a:r>
              <a:rPr lang="en-US" sz="31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DESCHUTES &amp; OCHOCO NF (2016)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EC0848-BFBC-5EFB-021C-0ABC7A339A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300" b="1" dirty="0">
                <a:solidFill>
                  <a:schemeClr val="lt1"/>
                </a:solidFill>
              </a:rPr>
              <a:t>Important Forest Places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Benefits/Values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Uses/Activities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Features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Threats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Management strategies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BE2081-DB29-1A62-8C9F-4DB50A5EC6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85000"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100" b="1" dirty="0"/>
              <a:t>Strategies: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Online survey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Public events (I-pads)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Targeted workshops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100" b="1" dirty="0"/>
              <a:t>Partners: </a:t>
            </a:r>
            <a:r>
              <a:rPr lang="en-US" b="1" dirty="0"/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Deschutes &amp; </a:t>
            </a:r>
            <a:r>
              <a:rPr lang="en-US" dirty="0" err="1"/>
              <a:t>Ochoco</a:t>
            </a:r>
            <a:r>
              <a:rPr lang="en-US" dirty="0"/>
              <a:t> NFs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Discover Your Forest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Portland State University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USFS Pacific NW Region (R6)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Pacific NW Research Station</a:t>
            </a:r>
          </a:p>
        </p:txBody>
      </p:sp>
      <p:pic>
        <p:nvPicPr>
          <p:cNvPr id="43012" name="Picture 2">
            <a:extLst>
              <a:ext uri="{FF2B5EF4-FFF2-40B4-BE49-F238E27FC236}">
                <a16:creationId xmlns:a16="http://schemas.microsoft.com/office/drawing/2014/main" id="{CCD88574-FB4F-8346-AE44-735FF0530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3386138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8">
            <a:extLst>
              <a:ext uri="{FF2B5EF4-FFF2-40B4-BE49-F238E27FC236}">
                <a16:creationId xmlns:a16="http://schemas.microsoft.com/office/drawing/2014/main" id="{3B14BDC2-908F-7FE5-74A4-C1149A8EF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95263"/>
            <a:ext cx="11620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>
            <a:extLst>
              <a:ext uri="{FF2B5EF4-FFF2-40B4-BE49-F238E27FC236}">
                <a16:creationId xmlns:a16="http://schemas.microsoft.com/office/drawing/2014/main" id="{EBBED454-5DE9-DE9D-EE83-A30ADB42F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0" y="-20638"/>
            <a:ext cx="9358313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DFED4-EFCB-E139-D35F-2A60A8AE0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EC75FA4-620C-4C1E-8015-AD29FE9EE0D2}" type="slidenum">
              <a:rPr lang="en-US" altLang="en-US">
                <a:solidFill>
                  <a:srgbClr val="898989"/>
                </a:solidFill>
              </a:rPr>
              <a:pPr/>
              <a:t>28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3F3AA-6C02-0C32-0AA4-D4A103FD0E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5763" y="533400"/>
            <a:ext cx="8229600" cy="1143000"/>
          </a:xfr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DISCUSSION</a:t>
            </a:r>
          </a:p>
        </p:txBody>
      </p:sp>
      <p:pic>
        <p:nvPicPr>
          <p:cNvPr id="44036" name="Picture 4">
            <a:extLst>
              <a:ext uri="{FF2B5EF4-FFF2-40B4-BE49-F238E27FC236}">
                <a16:creationId xmlns:a16="http://schemas.microsoft.com/office/drawing/2014/main" id="{E95917C3-3865-1FFB-01B2-47F6C0842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5832475"/>
            <a:ext cx="38100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>
            <a:extLst>
              <a:ext uri="{FF2B5EF4-FFF2-40B4-BE49-F238E27FC236}">
                <a16:creationId xmlns:a16="http://schemas.microsoft.com/office/drawing/2014/main" id="{100A7903-9F59-B56E-3017-4D70A7FAF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94363"/>
            <a:ext cx="944563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>
            <a:extLst>
              <a:ext uri="{FF2B5EF4-FFF2-40B4-BE49-F238E27FC236}">
                <a16:creationId xmlns:a16="http://schemas.microsoft.com/office/drawing/2014/main" id="{66ADD4F2-4F7C-1207-DF09-A4DED922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91200"/>
            <a:ext cx="9144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>
            <a:extLst>
              <a:ext uri="{FF2B5EF4-FFF2-40B4-BE49-F238E27FC236}">
                <a16:creationId xmlns:a16="http://schemas.microsoft.com/office/drawing/2014/main" id="{63A36A0F-475C-0409-25B1-698AFB97A7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4049713"/>
            <a:ext cx="9906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2">
            <a:extLst>
              <a:ext uri="{FF2B5EF4-FFF2-40B4-BE49-F238E27FC236}">
                <a16:creationId xmlns:a16="http://schemas.microsoft.com/office/drawing/2014/main" id="{8539B1CA-3C85-EAD7-3308-9BEA181A14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110038"/>
            <a:ext cx="1066800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482BD-3BC8-379E-6FD4-0B8C7B8CA277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ONLINE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D6DEB-B59F-517B-58B9-18F0E470A1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Gender:  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71% </a:t>
            </a:r>
            <a:r>
              <a:rPr lang="en-US" sz="2400" dirty="0">
                <a:solidFill>
                  <a:schemeClr val="lt1"/>
                </a:solidFill>
              </a:rPr>
              <a:t>male;   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29%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chemeClr val="lt1"/>
                </a:solidFill>
              </a:rPr>
              <a:t>female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Avg. years in area: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32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Average age: 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51 years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</a:rPr>
              <a:t>Percent attending as official representative: 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4%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Perce</a:t>
            </a:r>
            <a:r>
              <a:rPr lang="en-US" dirty="0">
                <a:solidFill>
                  <a:schemeClr val="lt1"/>
                </a:solidFill>
              </a:rPr>
              <a:t>nt who drive on USFS roads for work: 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38%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38454C-2520-93C3-9848-397CE0449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038600" cy="4525963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OVERVIEW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1,776 responded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1,510 valid entries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898 provided at least one forest destination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0D796-763C-5E47-F971-6912311C5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F683373-E603-4B8B-A9C2-D3F9489EEB29}" type="slidenum">
              <a:rPr lang="en-US" altLang="en-US">
                <a:solidFill>
                  <a:srgbClr val="898989"/>
                </a:solidFill>
              </a:rPr>
              <a:pPr/>
              <a:t>29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64576-9815-2416-B0E9-D6DB86566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800600"/>
            <a:ext cx="3581400" cy="1016000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>
            <a:noFill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dk1"/>
                </a:solidFill>
                <a:latin typeface="+mn-lt"/>
              </a:rPr>
              <a:t>More than 45% of survey respondents were from urban King County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38652-978F-45AF-2561-C1CA3163D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5362"/>
          </a:xfr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r>
              <a:rPr lang="en-US" altLang="en-US" sz="3600" b="1">
                <a:solidFill>
                  <a:srgbClr val="FFFFFF"/>
                </a:solidFill>
              </a:rPr>
              <a:t>CONCEPTUALIZING “PLACE”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914EC-03F5-375C-DE37-5B6DA0F08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Place Attachment – </a:t>
            </a:r>
            <a:r>
              <a:rPr lang="en-US" dirty="0">
                <a:solidFill>
                  <a:schemeClr val="lt1"/>
                </a:solidFill>
              </a:rPr>
              <a:t>people develop connections to a place based on repeated experiences and in-depth knowledge of that place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Place Dependence – </a:t>
            </a:r>
            <a:r>
              <a:rPr lang="en-US" dirty="0">
                <a:solidFill>
                  <a:schemeClr val="lt1"/>
                </a:solidFill>
              </a:rPr>
              <a:t>people have places they rely on to provide services &amp; products that sustain their livelihoods or lifestyles or provide desired experiences.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Place Identity – </a:t>
            </a:r>
            <a:r>
              <a:rPr lang="en-US" dirty="0">
                <a:solidFill>
                  <a:schemeClr val="lt1"/>
                </a:solidFill>
              </a:rPr>
              <a:t>people have places with deep symbolic meaning (cultural, historical, spiritual) that are important to defining who they are in the world.</a:t>
            </a:r>
          </a:p>
        </p:txBody>
      </p:sp>
      <p:pic>
        <p:nvPicPr>
          <p:cNvPr id="8195" name="Picture 5">
            <a:extLst>
              <a:ext uri="{FF2B5EF4-FFF2-40B4-BE49-F238E27FC236}">
                <a16:creationId xmlns:a16="http://schemas.microsoft.com/office/drawing/2014/main" id="{C1BA977E-141E-48A8-6CDA-C28528473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44475"/>
            <a:ext cx="1004887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>
            <a:extLst>
              <a:ext uri="{FF2B5EF4-FFF2-40B4-BE49-F238E27FC236}">
                <a16:creationId xmlns:a16="http://schemas.microsoft.com/office/drawing/2014/main" id="{C7DBCD2C-9379-393C-1D47-7B9D92B73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0"/>
            <a:ext cx="514191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>
            <a:extLst>
              <a:ext uri="{FF2B5EF4-FFF2-40B4-BE49-F238E27FC236}">
                <a16:creationId xmlns:a16="http://schemas.microsoft.com/office/drawing/2014/main" id="{43C45877-C530-E5A1-62A3-5B4E22E21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0"/>
            <a:ext cx="501650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>
            <a:extLst>
              <a:ext uri="{FF2B5EF4-FFF2-40B4-BE49-F238E27FC236}">
                <a16:creationId xmlns:a16="http://schemas.microsoft.com/office/drawing/2014/main" id="{78C9F502-EAB0-A237-FDA0-C7EAB685C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4138"/>
            <a:ext cx="51054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>
            <a:extLst>
              <a:ext uri="{FF2B5EF4-FFF2-40B4-BE49-F238E27FC236}">
                <a16:creationId xmlns:a16="http://schemas.microsoft.com/office/drawing/2014/main" id="{03079381-A4E3-32A4-DFAD-20247EE25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0C688-1245-575B-3F15-57D79E2EB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381000"/>
            <a:ext cx="8229600" cy="838200"/>
          </a:xfr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DEMOGRAPHIC 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ACCCC-305A-7EBF-4F39-A52E642BD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724400"/>
          </a:xfr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r>
              <a:rPr lang="en-US" altLang="en-US" sz="2800">
                <a:solidFill>
                  <a:srgbClr val="FFFFFF"/>
                </a:solidFill>
              </a:rPr>
              <a:t>Average attendance:  </a:t>
            </a:r>
            <a:r>
              <a:rPr lang="en-US" altLang="en-US" sz="2800" b="1">
                <a:solidFill>
                  <a:srgbClr val="C3D69B"/>
                </a:solidFill>
              </a:rPr>
              <a:t>31</a:t>
            </a:r>
            <a:r>
              <a:rPr lang="en-US" altLang="en-US" sz="2800">
                <a:solidFill>
                  <a:srgbClr val="FFFFFF"/>
                </a:solidFill>
              </a:rPr>
              <a:t> </a:t>
            </a:r>
            <a:r>
              <a:rPr lang="en-US" altLang="en-US" sz="2800" b="1">
                <a:solidFill>
                  <a:srgbClr val="FFFF00"/>
                </a:solidFill>
              </a:rPr>
              <a:t> </a:t>
            </a:r>
          </a:p>
          <a:p>
            <a:r>
              <a:rPr lang="en-US" altLang="en-US" sz="2800">
                <a:solidFill>
                  <a:srgbClr val="FFFFFF"/>
                </a:solidFill>
              </a:rPr>
              <a:t>Gender:  </a:t>
            </a:r>
            <a:r>
              <a:rPr lang="en-US" altLang="en-US" sz="2400" b="1">
                <a:solidFill>
                  <a:srgbClr val="C3D69B"/>
                </a:solidFill>
              </a:rPr>
              <a:t>74%</a:t>
            </a:r>
            <a:r>
              <a:rPr lang="en-US" altLang="en-US" sz="2400" b="1">
                <a:solidFill>
                  <a:srgbClr val="FFFF00"/>
                </a:solidFill>
              </a:rPr>
              <a:t> </a:t>
            </a:r>
            <a:r>
              <a:rPr lang="en-US" altLang="en-US" sz="2400">
                <a:solidFill>
                  <a:srgbClr val="FFFFFF"/>
                </a:solidFill>
              </a:rPr>
              <a:t>male</a:t>
            </a:r>
            <a:r>
              <a:rPr lang="en-US" altLang="en-US" sz="2400">
                <a:solidFill>
                  <a:srgbClr val="C3D69B"/>
                </a:solidFill>
              </a:rPr>
              <a:t>;   </a:t>
            </a:r>
            <a:r>
              <a:rPr lang="en-US" altLang="en-US" sz="2400" b="1">
                <a:solidFill>
                  <a:srgbClr val="C3D69B"/>
                </a:solidFill>
              </a:rPr>
              <a:t>26%</a:t>
            </a:r>
            <a:r>
              <a:rPr lang="en-US" altLang="en-US" sz="2400">
                <a:solidFill>
                  <a:srgbClr val="C3D69B"/>
                </a:solidFill>
              </a:rPr>
              <a:t> </a:t>
            </a:r>
            <a:r>
              <a:rPr lang="en-US" altLang="en-US" sz="2400">
                <a:solidFill>
                  <a:srgbClr val="FFFFFF"/>
                </a:solidFill>
              </a:rPr>
              <a:t>female</a:t>
            </a:r>
          </a:p>
          <a:p>
            <a:r>
              <a:rPr lang="en-US" altLang="en-US" sz="2800">
                <a:solidFill>
                  <a:srgbClr val="FFFFFF"/>
                </a:solidFill>
              </a:rPr>
              <a:t>Avg. years in area:  </a:t>
            </a:r>
            <a:r>
              <a:rPr lang="en-US" altLang="en-US" sz="2800" b="1">
                <a:solidFill>
                  <a:srgbClr val="C3D69B"/>
                </a:solidFill>
              </a:rPr>
              <a:t>37 years</a:t>
            </a:r>
          </a:p>
          <a:p>
            <a:r>
              <a:rPr lang="en-US" altLang="en-US" sz="2800">
                <a:solidFill>
                  <a:srgbClr val="FFFFFF"/>
                </a:solidFill>
              </a:rPr>
              <a:t>Average age:  </a:t>
            </a:r>
            <a:r>
              <a:rPr lang="en-US" altLang="en-US" sz="2800" b="1">
                <a:solidFill>
                  <a:srgbClr val="C3D69B"/>
                </a:solidFill>
              </a:rPr>
              <a:t>54 years</a:t>
            </a:r>
          </a:p>
          <a:p>
            <a:r>
              <a:rPr lang="en-US" altLang="en-US" sz="2800">
                <a:solidFill>
                  <a:srgbClr val="FFFFFF"/>
                </a:solidFill>
              </a:rPr>
              <a:t>Percent attending as official representative:  </a:t>
            </a:r>
            <a:r>
              <a:rPr lang="en-US" altLang="en-US" sz="2800" b="1">
                <a:solidFill>
                  <a:srgbClr val="C3D69B"/>
                </a:solidFill>
              </a:rPr>
              <a:t>48%</a:t>
            </a:r>
          </a:p>
          <a:p>
            <a:r>
              <a:rPr lang="en-US" altLang="en-US" sz="2800">
                <a:solidFill>
                  <a:srgbClr val="FFFFFF"/>
                </a:solidFill>
              </a:rPr>
              <a:t>Percent who drive on USFS roads for work:  </a:t>
            </a:r>
            <a:r>
              <a:rPr lang="en-US" altLang="en-US" sz="2800" b="1">
                <a:solidFill>
                  <a:srgbClr val="C3D69B"/>
                </a:solidFill>
              </a:rPr>
              <a:t>58%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E0882-79C0-A2BC-D2B4-E188AC6CF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F3055E5-5109-4C6C-8BCA-FFEF35EA52E9}" type="slidenum">
              <a:rPr lang="en-US" altLang="en-US">
                <a:solidFill>
                  <a:srgbClr val="898989"/>
                </a:solidFill>
              </a:rPr>
              <a:pPr/>
              <a:t>34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A471BC8-6B07-332F-A7A4-0D96F37C7D50}"/>
              </a:ext>
            </a:extLst>
          </p:cNvPr>
          <p:cNvGraphicFramePr/>
          <p:nvPr/>
        </p:nvGraphicFramePr>
        <p:xfrm>
          <a:off x="457199" y="1676400"/>
          <a:ext cx="8222343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FF6E1A7B-0545-0E24-0D5A-849B7EFAFD8C}"/>
              </a:ext>
            </a:extLst>
          </p:cNvPr>
          <p:cNvSpPr txBox="1">
            <a:spLocks/>
          </p:cNvSpPr>
          <p:nvPr/>
        </p:nvSpPr>
        <p:spPr bwMode="auto">
          <a:xfrm>
            <a:off x="373063" y="533400"/>
            <a:ext cx="8305800" cy="766763"/>
          </a:xfrm>
          <a:prstGeom prst="rect">
            <a:avLst/>
          </a:prstGeo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/>
              <a:t>VISITS TO THE NATIONAL FOREST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56E1F-28E8-2C21-0B7E-46B795B0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8607425" cy="838200"/>
          </a:xfr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tabLst>
                <a:tab pos="519113" algn="l"/>
              </a:tabLst>
              <a:defRPr/>
            </a:pPr>
            <a:r>
              <a:rPr lang="en-US" sz="36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WHAT IS HUMAN ECOLOGY MAPPING?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376084-9251-D30E-6DF5-4D2B529A1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241915D-A2D6-4508-BFD5-7F0C97E7E5A4}" type="slidenum">
              <a:rPr lang="en-US" altLang="en-US">
                <a:solidFill>
                  <a:srgbClr val="898989"/>
                </a:solidFill>
              </a:rPr>
              <a:pPr/>
              <a:t>4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F22731-9BEE-C41B-F83D-B6CF8EEE3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393825"/>
            <a:ext cx="4267200" cy="3416300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FFFF"/>
                </a:solidFill>
              </a:rPr>
              <a:t>Human ecology mapping uses maps and other geo-spatial tools to understand people’s  relationships with a landscape.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FFFF00"/>
                </a:solidFill>
              </a:rPr>
              <a:t>Special places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FFFF00"/>
                </a:solidFill>
              </a:rPr>
              <a:t>Social values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FFFF00"/>
                </a:solidFill>
              </a:rPr>
              <a:t>Resources they use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FFFF00"/>
                </a:solidFill>
              </a:rPr>
              <a:t>Ecosystem benefits</a:t>
            </a:r>
          </a:p>
          <a:p>
            <a:pPr eaLnBrk="1" hangingPunct="1"/>
            <a:endParaRPr lang="en-US" altLang="en-US" sz="2400">
              <a:solidFill>
                <a:srgbClr val="FFFFFF"/>
              </a:solidFill>
            </a:endParaRPr>
          </a:p>
        </p:txBody>
      </p:sp>
      <p:pic>
        <p:nvPicPr>
          <p:cNvPr id="9220" name="Content Placeholder 5" descr="Quinault2.jpg">
            <a:extLst>
              <a:ext uri="{FF2B5EF4-FFF2-40B4-BE49-F238E27FC236}">
                <a16:creationId xmlns:a16="http://schemas.microsoft.com/office/drawing/2014/main" id="{AD8FC7FD-9B4F-F8A3-5532-28F48CC6BA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393825"/>
            <a:ext cx="4184650" cy="2416175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1">
            <a:extLst>
              <a:ext uri="{FF2B5EF4-FFF2-40B4-BE49-F238E27FC236}">
                <a16:creationId xmlns:a16="http://schemas.microsoft.com/office/drawing/2014/main" id="{DB1E1B91-A75E-CE7B-344D-28304B37F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62400"/>
            <a:ext cx="41910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834575-C378-8D1F-218B-08D21F3D5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3" y="4984750"/>
            <a:ext cx="4267200" cy="1570038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FFFF"/>
                </a:solidFill>
              </a:rPr>
              <a:t>Participatory mapping is a way to strengthen relationships, grow mutual understanding and create new opportunities. </a:t>
            </a:r>
            <a:endParaRPr lang="en-US" altLang="en-US" sz="3200">
              <a:solidFill>
                <a:srgbClr val="FFFFFF"/>
              </a:solidFill>
            </a:endParaRPr>
          </a:p>
        </p:txBody>
      </p:sp>
      <p:pic>
        <p:nvPicPr>
          <p:cNvPr id="9223" name="Picture 7">
            <a:extLst>
              <a:ext uri="{FF2B5EF4-FFF2-40B4-BE49-F238E27FC236}">
                <a16:creationId xmlns:a16="http://schemas.microsoft.com/office/drawing/2014/main" id="{346305A9-C58D-57D9-64A7-2D234B65C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5661025"/>
            <a:ext cx="8842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D05A6-5676-C88E-0E7C-505AD6CCF14B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MANY WAYS OF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69598-9D50-2463-AC2B-528E68C0E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257800" cy="4525963"/>
          </a:xfr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r>
              <a:rPr lang="en-US" altLang="en-US">
                <a:solidFill>
                  <a:srgbClr val="FFFFFF"/>
                </a:solidFill>
              </a:rPr>
              <a:t>Participants draw their own maps of their landscape</a:t>
            </a:r>
          </a:p>
          <a:p>
            <a:r>
              <a:rPr lang="en-US" altLang="en-US">
                <a:solidFill>
                  <a:srgbClr val="FFFFFF"/>
                </a:solidFill>
              </a:rPr>
              <a:t>Draw pictures or write narratives on existing maps</a:t>
            </a:r>
          </a:p>
          <a:p>
            <a:r>
              <a:rPr lang="en-US" altLang="en-US">
                <a:solidFill>
                  <a:srgbClr val="FFFFFF"/>
                </a:solidFill>
              </a:rPr>
              <a:t>Use maps to tell stories (oral histories)</a:t>
            </a:r>
          </a:p>
          <a:p>
            <a:r>
              <a:rPr lang="en-US" altLang="en-US">
                <a:solidFill>
                  <a:srgbClr val="FFFFFF"/>
                </a:solidFill>
              </a:rPr>
              <a:t>Use dots to indicate critical sites </a:t>
            </a:r>
          </a:p>
          <a:p>
            <a:r>
              <a:rPr lang="en-US" altLang="en-US">
                <a:solidFill>
                  <a:srgbClr val="FFFFFF"/>
                </a:solidFill>
              </a:rPr>
              <a:t>Use points, lines, polygons to designate meaningful places</a:t>
            </a:r>
          </a:p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267" name="TextBox 4">
            <a:extLst>
              <a:ext uri="{FF2B5EF4-FFF2-40B4-BE49-F238E27FC236}">
                <a16:creationId xmlns:a16="http://schemas.microsoft.com/office/drawing/2014/main" id="{C6AD9BBF-7027-1FBE-DA77-EF72C50EE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" y="6308725"/>
            <a:ext cx="7524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McLain, R.  (2013)  Making Sense of Human Ecology Mapping.  </a:t>
            </a:r>
            <a:r>
              <a:rPr lang="en-US" altLang="en-US" i="1"/>
              <a:t>Human Ecology</a:t>
            </a:r>
          </a:p>
        </p:txBody>
      </p:sp>
      <p:pic>
        <p:nvPicPr>
          <p:cNvPr id="11268" name="Picture 5" descr="latino mapping - group B small august 2011">
            <a:extLst>
              <a:ext uri="{FF2B5EF4-FFF2-40B4-BE49-F238E27FC236}">
                <a16:creationId xmlns:a16="http://schemas.microsoft.com/office/drawing/2014/main" id="{EF9D68A5-C28D-96DE-6FF9-6053D39A5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752600"/>
            <a:ext cx="3200400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>
            <a:extLst>
              <a:ext uri="{FF2B5EF4-FFF2-40B4-BE49-F238E27FC236}">
                <a16:creationId xmlns:a16="http://schemas.microsoft.com/office/drawing/2014/main" id="{0C154C45-686A-B7A9-68AD-3DA5DB09D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4953000"/>
            <a:ext cx="1004887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B9AAC-406C-CA5A-BD21-063FA51A6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228600"/>
            <a:ext cx="8534400" cy="990600"/>
          </a:xfr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tabLst>
                <a:tab pos="519113" algn="l"/>
              </a:tabLst>
              <a:defRPr/>
            </a:pPr>
            <a:r>
              <a:rPr lang="en-US" sz="36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HUMAN ECOLOGY MAPPING IS FLEXIBLE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078DF-A98A-AF2F-72E8-A7056CE09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740A866-CFA1-44E8-B440-EA55A212C41A}" type="slidenum">
              <a:rPr lang="en-US" altLang="en-US">
                <a:solidFill>
                  <a:srgbClr val="898989"/>
                </a:solidFill>
              </a:rPr>
              <a:pPr/>
              <a:t>6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41052-082A-DD37-4D6C-448EC53B6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800" y="1527175"/>
            <a:ext cx="4252913" cy="3705225"/>
          </a:xfr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bg1"/>
                </a:solidFill>
              </a:rPr>
              <a:t>Multiple Approaches</a:t>
            </a:r>
          </a:p>
          <a:p>
            <a:pPr marL="519113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lt1"/>
                </a:solidFill>
              </a:rPr>
              <a:t>Public meetings</a:t>
            </a:r>
          </a:p>
          <a:p>
            <a:pPr marL="519113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lt1"/>
                </a:solidFill>
              </a:rPr>
              <a:t>Websites/on-line mapping</a:t>
            </a:r>
          </a:p>
          <a:p>
            <a:pPr marL="519113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lt1"/>
                </a:solidFill>
              </a:rPr>
              <a:t>Targeted user groups</a:t>
            </a:r>
          </a:p>
          <a:p>
            <a:pPr marL="519113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lt1"/>
                </a:solidFill>
              </a:rPr>
              <a:t>On-site </a:t>
            </a:r>
            <a:r>
              <a:rPr lang="en-US" sz="1800" dirty="0">
                <a:solidFill>
                  <a:schemeClr val="lt1"/>
                </a:solidFill>
              </a:rPr>
              <a:t>(visitor centers, trailheads)</a:t>
            </a:r>
          </a:p>
          <a:p>
            <a:pPr marL="519113" lvl="1" indent="-342900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lt1"/>
                </a:solidFill>
              </a:rPr>
              <a:t>Events </a:t>
            </a:r>
            <a:r>
              <a:rPr lang="en-US" sz="1800" dirty="0">
                <a:solidFill>
                  <a:schemeClr val="lt1"/>
                </a:solidFill>
              </a:rPr>
              <a:t>(fairs, farmer’s markets)</a:t>
            </a:r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1D209A4F-5321-933F-5AAB-3B517F128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527175"/>
            <a:ext cx="3592512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Group 10">
            <a:extLst>
              <a:ext uri="{FF2B5EF4-FFF2-40B4-BE49-F238E27FC236}">
                <a16:creationId xmlns:a16="http://schemas.microsoft.com/office/drawing/2014/main" id="{F0C00865-F6C1-0A5D-DF2B-2E8A1F9F83AE}"/>
              </a:ext>
            </a:extLst>
          </p:cNvPr>
          <p:cNvGrpSpPr>
            <a:grpSpLocks/>
          </p:cNvGrpSpPr>
          <p:nvPr/>
        </p:nvGrpSpPr>
        <p:grpSpPr bwMode="auto">
          <a:xfrm>
            <a:off x="506413" y="4205288"/>
            <a:ext cx="3579812" cy="2160587"/>
            <a:chOff x="713619" y="1136952"/>
            <a:chExt cx="3657600" cy="2440321"/>
          </a:xfrm>
        </p:grpSpPr>
        <p:pic>
          <p:nvPicPr>
            <p:cNvPr id="12297" name="Picture 4" descr="IMG_6513.JPG">
              <a:extLst>
                <a:ext uri="{FF2B5EF4-FFF2-40B4-BE49-F238E27FC236}">
                  <a16:creationId xmlns:a16="http://schemas.microsoft.com/office/drawing/2014/main" id="{27AA23CC-6917-20C0-D2EB-2B1FEF2D6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9"/>
            <a:stretch>
              <a:fillRect/>
            </a:stretch>
          </p:blipFill>
          <p:spPr bwMode="auto">
            <a:xfrm>
              <a:off x="713619" y="1136952"/>
              <a:ext cx="3657600" cy="2440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8" name="Picture 5" descr="IMG_6556.JPG">
              <a:extLst>
                <a:ext uri="{FF2B5EF4-FFF2-40B4-BE49-F238E27FC236}">
                  <a16:creationId xmlns:a16="http://schemas.microsoft.com/office/drawing/2014/main" id="{B2499048-54C0-EDF7-2AD9-0888E11C7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-79" r="49998"/>
            <a:stretch>
              <a:fillRect/>
            </a:stretch>
          </p:blipFill>
          <p:spPr bwMode="auto">
            <a:xfrm>
              <a:off x="713619" y="1136952"/>
              <a:ext cx="1828800" cy="2440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4" name="TextBox 6">
            <a:extLst>
              <a:ext uri="{FF2B5EF4-FFF2-40B4-BE49-F238E27FC236}">
                <a16:creationId xmlns:a16="http://schemas.microsoft.com/office/drawing/2014/main" id="{1FA21315-44C0-AC12-2247-012A50628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364288"/>
            <a:ext cx="3281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Visitor mapping, WA state ferry </a:t>
            </a:r>
          </a:p>
        </p:txBody>
      </p:sp>
      <p:sp>
        <p:nvSpPr>
          <p:cNvPr id="12295" name="TextBox 12">
            <a:extLst>
              <a:ext uri="{FF2B5EF4-FFF2-40B4-BE49-F238E27FC236}">
                <a16:creationId xmlns:a16="http://schemas.microsoft.com/office/drawing/2014/main" id="{6F892014-13BB-AD04-AD49-71B46DBCF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3844925"/>
            <a:ext cx="3811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  Public meeting for sustainable roads </a:t>
            </a:r>
          </a:p>
        </p:txBody>
      </p:sp>
      <p:pic>
        <p:nvPicPr>
          <p:cNvPr id="12296" name="Picture 11">
            <a:extLst>
              <a:ext uri="{FF2B5EF4-FFF2-40B4-BE49-F238E27FC236}">
                <a16:creationId xmlns:a16="http://schemas.microsoft.com/office/drawing/2014/main" id="{A777ABF9-AD0B-881A-7DCB-0595816C99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5562600"/>
            <a:ext cx="1004888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DED774-94F8-5001-1CAB-D327833CA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 map is not the territory.  The territory lives in our hearts and minds.  The map helps us find our way.  </a:t>
            </a:r>
          </a:p>
        </p:txBody>
      </p:sp>
      <p:sp>
        <p:nvSpPr>
          <p:cNvPr id="14338" name="TextBox 5">
            <a:extLst>
              <a:ext uri="{FF2B5EF4-FFF2-40B4-BE49-F238E27FC236}">
                <a16:creationId xmlns:a16="http://schemas.microsoft.com/office/drawing/2014/main" id="{5E7520CA-5433-18B7-DDB5-15DAB0B20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1148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Alfred Korzybski</a:t>
            </a:r>
          </a:p>
        </p:txBody>
      </p:sp>
      <p:pic>
        <p:nvPicPr>
          <p:cNvPr id="14339" name="Picture 6">
            <a:extLst>
              <a:ext uri="{FF2B5EF4-FFF2-40B4-BE49-F238E27FC236}">
                <a16:creationId xmlns:a16="http://schemas.microsoft.com/office/drawing/2014/main" id="{4FD3E85E-02D9-55DC-62B5-1D4A04EE9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46650"/>
            <a:ext cx="11430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>
            <a:extLst>
              <a:ext uri="{FF2B5EF4-FFF2-40B4-BE49-F238E27FC236}">
                <a16:creationId xmlns:a16="http://schemas.microsoft.com/office/drawing/2014/main" id="{EC4EF838-5580-638A-CD48-9FE3DFD14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123EA5-9CBB-FEB7-FCEA-F846DC4089EB}"/>
              </a:ext>
            </a:extLst>
          </p:cNvPr>
          <p:cNvSpPr txBox="1">
            <a:spLocks/>
          </p:cNvSpPr>
          <p:nvPr/>
        </p:nvSpPr>
        <p:spPr bwMode="auto">
          <a:xfrm>
            <a:off x="533400" y="2286000"/>
            <a:ext cx="4648200" cy="3124200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b="1" dirty="0">
                <a:solidFill>
                  <a:schemeClr val="bg1"/>
                </a:solidFill>
              </a:rPr>
              <a:t>GOALS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600" dirty="0"/>
              <a:t>Engage the public about the importance of forest roads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600" dirty="0"/>
              <a:t>Gather information from the public about places that matter and roads they use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600" dirty="0"/>
              <a:t>Produce socio-spatial data for forest planning team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5753CA4-1658-49ED-57B7-12F0248933B7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/>
              <a:t>SUSTAINABLE ROADS: 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b="1" dirty="0"/>
              <a:t>MT. BAKER-SNOQUALMIE NATIONAL FOREST</a:t>
            </a:r>
          </a:p>
        </p:txBody>
      </p:sp>
      <p:pic>
        <p:nvPicPr>
          <p:cNvPr id="15364" name="Picture 1">
            <a:extLst>
              <a:ext uri="{FF2B5EF4-FFF2-40B4-BE49-F238E27FC236}">
                <a16:creationId xmlns:a16="http://schemas.microsoft.com/office/drawing/2014/main" id="{58CCC3CB-6D47-E37C-CB45-4B775E57F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026025"/>
            <a:ext cx="1252538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B539A-F743-7706-6D3B-33DD9D41B961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SUSTAINABLE ROADS PROCESS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C2E8E5A1-04F4-15E7-5647-421424B7B987}"/>
              </a:ext>
            </a:extLst>
          </p:cNvPr>
          <p:cNvSpPr>
            <a:spLocks noGrp="1"/>
          </p:cNvSpPr>
          <p:nvPr>
            <p:ph idx="1"/>
          </p:nvPr>
        </p:nvSpPr>
        <p:spPr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r>
              <a:rPr lang="en-US" altLang="en-US" sz="2400">
                <a:solidFill>
                  <a:schemeClr val="bg1"/>
                </a:solidFill>
              </a:rPr>
              <a:t>Partners involved in multiple</a:t>
            </a:r>
            <a:r>
              <a:rPr lang="en-US" altLang="en-US" sz="2400" i="1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project phases</a:t>
            </a:r>
          </a:p>
          <a:p>
            <a:r>
              <a:rPr lang="en-US" altLang="en-US" sz="2400">
                <a:solidFill>
                  <a:schemeClr val="bg1"/>
                </a:solidFill>
              </a:rPr>
              <a:t>Variety of communities:  rural, urban, virtual</a:t>
            </a:r>
          </a:p>
          <a:p>
            <a:r>
              <a:rPr lang="en-US" altLang="en-US" sz="2400">
                <a:solidFill>
                  <a:schemeClr val="bg1"/>
                </a:solidFill>
              </a:rPr>
              <a:t>Well supported by USFS officials</a:t>
            </a:r>
          </a:p>
          <a:p>
            <a:r>
              <a:rPr lang="en-US" altLang="en-US" sz="2400">
                <a:solidFill>
                  <a:schemeClr val="bg1"/>
                </a:solidFill>
              </a:rPr>
              <a:t>Multiple ways to engage: </a:t>
            </a:r>
          </a:p>
          <a:p>
            <a:pPr lvl="1" indent="-342900"/>
            <a:r>
              <a:rPr lang="en-US" altLang="en-US" sz="2400">
                <a:solidFill>
                  <a:schemeClr val="bg1"/>
                </a:solidFill>
              </a:rPr>
              <a:t>Public meetings (284)</a:t>
            </a:r>
          </a:p>
          <a:p>
            <a:pPr lvl="1" indent="-342900"/>
            <a:r>
              <a:rPr lang="en-US" altLang="en-US" sz="2400">
                <a:solidFill>
                  <a:schemeClr val="bg1"/>
                </a:solidFill>
              </a:rPr>
              <a:t>On-line survey (1700)</a:t>
            </a:r>
          </a:p>
          <a:p>
            <a:pPr lvl="1" indent="-342900"/>
            <a:r>
              <a:rPr lang="en-US" altLang="en-US" sz="2400">
                <a:solidFill>
                  <a:schemeClr val="bg1"/>
                </a:solidFill>
              </a:rPr>
              <a:t>Blog-site commentary (200+)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400">
              <a:solidFill>
                <a:schemeClr val="bg1"/>
              </a:solidFill>
            </a:endParaRP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21EDFC47-7436-373C-F614-9BF2CC5BA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81400"/>
            <a:ext cx="32353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>
            <a:extLst>
              <a:ext uri="{FF2B5EF4-FFF2-40B4-BE49-F238E27FC236}">
                <a16:creationId xmlns:a16="http://schemas.microsoft.com/office/drawing/2014/main" id="{39D1037E-2F11-DAB9-5D91-7B0EA99B9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73688"/>
            <a:ext cx="9906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5743</TotalTime>
  <Words>1131</Words>
  <Application>Microsoft Office PowerPoint</Application>
  <PresentationFormat>On-screen Show (4:3)</PresentationFormat>
  <Paragraphs>191</Paragraphs>
  <Slides>35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Calibri</vt:lpstr>
      <vt:lpstr>Arial</vt:lpstr>
      <vt:lpstr>Wingdings</vt:lpstr>
      <vt:lpstr>Office Theme</vt:lpstr>
      <vt:lpstr>PowerPoint Presentation</vt:lpstr>
      <vt:lpstr>PowerPoint Presentation</vt:lpstr>
      <vt:lpstr>CONCEPTUALIZING “PLACE”</vt:lpstr>
      <vt:lpstr>WHAT IS HUMAN ECOLOGY MAPPING?</vt:lpstr>
      <vt:lpstr>MANY WAYS OF MAPPING</vt:lpstr>
      <vt:lpstr>HUMAN ECOLOGY MAPPING IS FLEXIBLE</vt:lpstr>
      <vt:lpstr>The map is not the territory.  The territory lives in our hearts and minds.  The map helps us find our way.  </vt:lpstr>
      <vt:lpstr>PowerPoint Presentation</vt:lpstr>
      <vt:lpstr>SUSTAINABLE ROADS PROCESS</vt:lpstr>
      <vt:lpstr>SUSTAINABLE ROADS CADRE “SRC”</vt:lpstr>
      <vt:lpstr>PowerPoint Presentation</vt:lpstr>
      <vt:lpstr>PART B:  GROUP DIALOGUE</vt:lpstr>
      <vt:lpstr>FOREST DESTINATIONS AND ROADS</vt:lpstr>
      <vt:lpstr>PowerPoint Presentation</vt:lpstr>
      <vt:lpstr>PowerPoint Presentation</vt:lpstr>
      <vt:lpstr>PowerPoint Presentation</vt:lpstr>
      <vt:lpstr>DIFFERENCES BY ZIP CODE</vt:lpstr>
      <vt:lpstr>DIFFERENCES BY USER GROUP</vt:lpstr>
      <vt:lpstr>CRITERIA FOR DECIDING ROAD STATUS</vt:lpstr>
      <vt:lpstr>STRATEGIES AND OPPORTUNITIES</vt:lpstr>
      <vt:lpstr>PowerPoint Presentation</vt:lpstr>
      <vt:lpstr>LOOPING BACK</vt:lpstr>
      <vt:lpstr>PowerPoint Presentation</vt:lpstr>
      <vt:lpstr>PLANNING &amp; DECISION OUTCOMES:  Nooksack Watershed ATM</vt:lpstr>
      <vt:lpstr>PowerPoint Presentation</vt:lpstr>
      <vt:lpstr>WHAT WE LEARNED</vt:lpstr>
      <vt:lpstr>HUMAN ECOLOGY MAPPING:  DESCHUTES &amp; OCHOCO NF (2016)</vt:lpstr>
      <vt:lpstr>DISCUSSION</vt:lpstr>
      <vt:lpstr>ONLINE SURVEY</vt:lpstr>
      <vt:lpstr>PowerPoint Presentation</vt:lpstr>
      <vt:lpstr>PowerPoint Presentation</vt:lpstr>
      <vt:lpstr>PowerPoint Presentation</vt:lpstr>
      <vt:lpstr>PowerPoint Presentation</vt:lpstr>
      <vt:lpstr>DEMOGRAPHIC SUMMARY </vt:lpstr>
      <vt:lpstr>PowerPoint Presentation</vt:lpstr>
    </vt:vector>
  </TitlesOfParts>
  <Company>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Cerveny, Lee</dc:creator>
  <cp:lastModifiedBy>Lum-Naihe, Christof Jurh duk - FS, AZ</cp:lastModifiedBy>
  <cp:revision>248</cp:revision>
  <cp:lastPrinted>2015-11-18T20:09:33Z</cp:lastPrinted>
  <dcterms:created xsi:type="dcterms:W3CDTF">2013-02-26T18:39:03Z</dcterms:created>
  <dcterms:modified xsi:type="dcterms:W3CDTF">2025-08-04T15:11:53Z</dcterms:modified>
</cp:coreProperties>
</file>