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2"/>
  </p:notesMasterIdLst>
  <p:handoutMasterIdLst>
    <p:handoutMasterId r:id="rId33"/>
  </p:handoutMasterIdLst>
  <p:sldIdLst>
    <p:sldId id="347" r:id="rId2"/>
    <p:sldId id="350" r:id="rId3"/>
    <p:sldId id="415" r:id="rId4"/>
    <p:sldId id="412" r:id="rId5"/>
    <p:sldId id="391" r:id="rId6"/>
    <p:sldId id="383" r:id="rId7"/>
    <p:sldId id="423" r:id="rId8"/>
    <p:sldId id="420" r:id="rId9"/>
    <p:sldId id="417" r:id="rId10"/>
    <p:sldId id="419" r:id="rId11"/>
    <p:sldId id="421" r:id="rId12"/>
    <p:sldId id="424" r:id="rId13"/>
    <p:sldId id="425" r:id="rId14"/>
    <p:sldId id="445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358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0275" autoAdjust="0"/>
    <p:restoredTop sz="76311" autoAdjust="0"/>
  </p:normalViewPr>
  <p:slideViewPr>
    <p:cSldViewPr>
      <p:cViewPr varScale="1">
        <p:scale>
          <a:sx n="42" d="100"/>
          <a:sy n="42" d="100"/>
        </p:scale>
        <p:origin x="7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328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daniels\AppData\Local\Microsoft\Windows\Temporary%20Internet%20Files\Content.Outlook\76QZMKE8\History%20of%20Tongass%20timber%20Demand%20Projections_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daniels\Documents\presentations\r6%20social%20science%20corvallis%202016\earthjustic%20expanded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Data!$B$3</c:f>
              <c:strCache>
                <c:ptCount val="1"/>
                <c:pt idx="0">
                  <c:v>Actual Harvest per Year</c:v>
                </c:pt>
              </c:strCache>
            </c:strRef>
          </c:tx>
          <c:spPr>
            <a:ln w="47625" cap="rnd" cmpd="sng" algn="ctr">
              <a:solidFill>
                <a:srgbClr val="C00000"/>
              </a:solidFill>
              <a:prstDash val="solid"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marker>
            <c:symbol val="none"/>
          </c:marker>
          <c:cat>
            <c:numRef>
              <c:f>Data!$A$4:$A$27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Data!$B$4:$B$27</c:f>
              <c:numCache>
                <c:formatCode>General</c:formatCode>
                <c:ptCount val="24"/>
                <c:pt idx="0">
                  <c:v>470.7</c:v>
                </c:pt>
                <c:pt idx="1">
                  <c:v>363.7</c:v>
                </c:pt>
                <c:pt idx="2">
                  <c:v>369.7</c:v>
                </c:pt>
                <c:pt idx="3">
                  <c:v>325.3</c:v>
                </c:pt>
                <c:pt idx="4">
                  <c:v>275.8</c:v>
                </c:pt>
                <c:pt idx="5">
                  <c:v>221.2</c:v>
                </c:pt>
                <c:pt idx="6">
                  <c:v>120.2</c:v>
                </c:pt>
                <c:pt idx="7">
                  <c:v>106.6</c:v>
                </c:pt>
                <c:pt idx="8">
                  <c:v>119.8</c:v>
                </c:pt>
                <c:pt idx="9">
                  <c:v>145.80000000000001</c:v>
                </c:pt>
                <c:pt idx="10">
                  <c:v>146.9</c:v>
                </c:pt>
                <c:pt idx="11">
                  <c:v>47.8</c:v>
                </c:pt>
                <c:pt idx="12">
                  <c:v>33.799999999999997</c:v>
                </c:pt>
                <c:pt idx="13">
                  <c:v>50.8</c:v>
                </c:pt>
                <c:pt idx="14">
                  <c:v>46</c:v>
                </c:pt>
                <c:pt idx="15">
                  <c:v>49.6</c:v>
                </c:pt>
                <c:pt idx="16">
                  <c:v>43.1</c:v>
                </c:pt>
                <c:pt idx="17">
                  <c:v>18.7</c:v>
                </c:pt>
                <c:pt idx="18">
                  <c:v>28</c:v>
                </c:pt>
                <c:pt idx="19">
                  <c:v>28</c:v>
                </c:pt>
                <c:pt idx="20">
                  <c:v>36</c:v>
                </c:pt>
                <c:pt idx="21">
                  <c:v>32.6</c:v>
                </c:pt>
                <c:pt idx="22">
                  <c:v>20.8</c:v>
                </c:pt>
                <c:pt idx="23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8A-49A2-95C7-47A30F859896}"/>
            </c:ext>
          </c:extLst>
        </c:ser>
        <c:ser>
          <c:idx val="3"/>
          <c:order val="1"/>
          <c:tx>
            <c:strRef>
              <c:f>Data!$C$3</c:f>
              <c:strCache>
                <c:ptCount val="1"/>
                <c:pt idx="0">
                  <c:v>1990 Brooks &amp; Haynes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Data!$A$4:$A$27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Data!$C$4:$C$26</c:f>
              <c:numCache>
                <c:formatCode>General</c:formatCode>
                <c:ptCount val="23"/>
                <c:pt idx="1">
                  <c:v>414</c:v>
                </c:pt>
                <c:pt idx="2">
                  <c:v>414</c:v>
                </c:pt>
                <c:pt idx="3">
                  <c:v>404</c:v>
                </c:pt>
                <c:pt idx="4">
                  <c:v>404</c:v>
                </c:pt>
                <c:pt idx="5">
                  <c:v>404</c:v>
                </c:pt>
                <c:pt idx="6">
                  <c:v>404</c:v>
                </c:pt>
                <c:pt idx="7">
                  <c:v>404</c:v>
                </c:pt>
                <c:pt idx="8">
                  <c:v>403</c:v>
                </c:pt>
                <c:pt idx="9">
                  <c:v>403</c:v>
                </c:pt>
                <c:pt idx="10">
                  <c:v>403</c:v>
                </c:pt>
                <c:pt idx="11">
                  <c:v>403</c:v>
                </c:pt>
                <c:pt idx="12">
                  <c:v>403</c:v>
                </c:pt>
                <c:pt idx="13">
                  <c:v>397</c:v>
                </c:pt>
                <c:pt idx="14">
                  <c:v>397</c:v>
                </c:pt>
                <c:pt idx="15">
                  <c:v>397</c:v>
                </c:pt>
                <c:pt idx="16">
                  <c:v>397</c:v>
                </c:pt>
                <c:pt idx="17">
                  <c:v>397</c:v>
                </c:pt>
                <c:pt idx="18">
                  <c:v>401</c:v>
                </c:pt>
                <c:pt idx="19">
                  <c:v>401</c:v>
                </c:pt>
                <c:pt idx="20">
                  <c:v>401</c:v>
                </c:pt>
                <c:pt idx="21">
                  <c:v>401</c:v>
                </c:pt>
                <c:pt idx="22">
                  <c:v>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8A-49A2-95C7-47A30F859896}"/>
            </c:ext>
          </c:extLst>
        </c:ser>
        <c:ser>
          <c:idx val="4"/>
          <c:order val="2"/>
          <c:tx>
            <c:strRef>
              <c:f>Data!$D$3</c:f>
              <c:strCache>
                <c:ptCount val="1"/>
                <c:pt idx="0">
                  <c:v>1994 Brooks &amp; Haynes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Data!$A$4:$A$27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Data!$D$4:$D$26</c:f>
              <c:numCache>
                <c:formatCode>General</c:formatCode>
                <c:ptCount val="23"/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332</c:v>
                </c:pt>
                <c:pt idx="14">
                  <c:v>332</c:v>
                </c:pt>
                <c:pt idx="15">
                  <c:v>332</c:v>
                </c:pt>
                <c:pt idx="16">
                  <c:v>332</c:v>
                </c:pt>
                <c:pt idx="17">
                  <c:v>332</c:v>
                </c:pt>
                <c:pt idx="18">
                  <c:v>335</c:v>
                </c:pt>
                <c:pt idx="19">
                  <c:v>335</c:v>
                </c:pt>
                <c:pt idx="20">
                  <c:v>335</c:v>
                </c:pt>
                <c:pt idx="21">
                  <c:v>335</c:v>
                </c:pt>
                <c:pt idx="22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8A-49A2-95C7-47A30F859896}"/>
            </c:ext>
          </c:extLst>
        </c:ser>
        <c:ser>
          <c:idx val="0"/>
          <c:order val="3"/>
          <c:tx>
            <c:strRef>
              <c:f>Data!$E$3</c:f>
              <c:strCache>
                <c:ptCount val="1"/>
                <c:pt idx="0">
                  <c:v>1997 Brooks &amp; Haynes</c:v>
                </c:pt>
              </c:strCache>
            </c:strRef>
          </c:tx>
          <c:spPr>
            <a:ln w="381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Data!$A$4:$A$27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Data!$E$4:$E$26</c:f>
              <c:numCache>
                <c:formatCode>General</c:formatCode>
                <c:ptCount val="23"/>
                <c:pt idx="8">
                  <c:v>113</c:v>
                </c:pt>
                <c:pt idx="9">
                  <c:v>113</c:v>
                </c:pt>
                <c:pt idx="10">
                  <c:v>113</c:v>
                </c:pt>
                <c:pt idx="11">
                  <c:v>113</c:v>
                </c:pt>
                <c:pt idx="12">
                  <c:v>113</c:v>
                </c:pt>
                <c:pt idx="13">
                  <c:v>152</c:v>
                </c:pt>
                <c:pt idx="14">
                  <c:v>152</c:v>
                </c:pt>
                <c:pt idx="15">
                  <c:v>152</c:v>
                </c:pt>
                <c:pt idx="16">
                  <c:v>152</c:v>
                </c:pt>
                <c:pt idx="17">
                  <c:v>152</c:v>
                </c:pt>
                <c:pt idx="18">
                  <c:v>174</c:v>
                </c:pt>
                <c:pt idx="19">
                  <c:v>174</c:v>
                </c:pt>
                <c:pt idx="20">
                  <c:v>174</c:v>
                </c:pt>
                <c:pt idx="21">
                  <c:v>174</c:v>
                </c:pt>
                <c:pt idx="22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8A-49A2-95C7-47A30F859896}"/>
            </c:ext>
          </c:extLst>
        </c:ser>
        <c:ser>
          <c:idx val="1"/>
          <c:order val="4"/>
          <c:tx>
            <c:strRef>
              <c:f>Data!$F$3</c:f>
              <c:strCache>
                <c:ptCount val="1"/>
                <c:pt idx="0">
                  <c:v>2006 Brackley (Scenario 2)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Data!$A$4:$A$27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Data!$F$4:$F$27</c:f>
              <c:numCache>
                <c:formatCode>General</c:formatCode>
                <c:ptCount val="24"/>
                <c:pt idx="17">
                  <c:v>61.9</c:v>
                </c:pt>
                <c:pt idx="18">
                  <c:v>66.400000000000006</c:v>
                </c:pt>
                <c:pt idx="19">
                  <c:v>72.400000000000006</c:v>
                </c:pt>
                <c:pt idx="20">
                  <c:v>78.5</c:v>
                </c:pt>
                <c:pt idx="21">
                  <c:v>84.5</c:v>
                </c:pt>
                <c:pt idx="22">
                  <c:v>90.5</c:v>
                </c:pt>
                <c:pt idx="23">
                  <c:v>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8A-49A2-95C7-47A30F859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09548496"/>
        <c:axId val="-2009546288"/>
      </c:lineChart>
      <c:catAx>
        <c:axId val="-20095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09546288"/>
        <c:crosses val="autoZero"/>
        <c:auto val="1"/>
        <c:lblAlgn val="ctr"/>
        <c:lblOffset val="100"/>
        <c:noMultiLvlLbl val="0"/>
      </c:catAx>
      <c:valAx>
        <c:axId val="-200954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MMBF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009548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[2]Data!$B$3</c:f>
              <c:strCache>
                <c:ptCount val="1"/>
                <c:pt idx="0">
                  <c:v>Actual Harvest per Year</c:v>
                </c:pt>
              </c:strCache>
            </c:strRef>
          </c:tx>
          <c:spPr>
            <a:ln w="57150" cap="rnd" cmpd="sng" algn="ctr">
              <a:solidFill>
                <a:schemeClr val="tx1"/>
              </a:solidFill>
              <a:prstDash val="solid"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[2]Data!$B$4:$B$27</c:f>
              <c:numCache>
                <c:formatCode>General</c:formatCode>
                <c:ptCount val="24"/>
                <c:pt idx="0">
                  <c:v>470.7</c:v>
                </c:pt>
                <c:pt idx="1">
                  <c:v>363.7</c:v>
                </c:pt>
                <c:pt idx="2">
                  <c:v>369.7</c:v>
                </c:pt>
                <c:pt idx="3">
                  <c:v>325.3</c:v>
                </c:pt>
                <c:pt idx="4">
                  <c:v>275.8</c:v>
                </c:pt>
                <c:pt idx="5">
                  <c:v>221.2</c:v>
                </c:pt>
                <c:pt idx="6">
                  <c:v>120.2</c:v>
                </c:pt>
                <c:pt idx="7">
                  <c:v>106.6</c:v>
                </c:pt>
                <c:pt idx="8">
                  <c:v>119.8</c:v>
                </c:pt>
                <c:pt idx="9">
                  <c:v>145.80000000000001</c:v>
                </c:pt>
                <c:pt idx="10">
                  <c:v>146.9</c:v>
                </c:pt>
                <c:pt idx="11">
                  <c:v>47.8</c:v>
                </c:pt>
                <c:pt idx="12">
                  <c:v>33.799999999999997</c:v>
                </c:pt>
                <c:pt idx="13">
                  <c:v>50.8</c:v>
                </c:pt>
                <c:pt idx="14">
                  <c:v>46</c:v>
                </c:pt>
                <c:pt idx="15">
                  <c:v>49.6</c:v>
                </c:pt>
                <c:pt idx="16">
                  <c:v>43.1</c:v>
                </c:pt>
                <c:pt idx="17">
                  <c:v>18.7</c:v>
                </c:pt>
                <c:pt idx="18">
                  <c:v>28</c:v>
                </c:pt>
                <c:pt idx="19">
                  <c:v>28</c:v>
                </c:pt>
                <c:pt idx="20">
                  <c:v>36</c:v>
                </c:pt>
                <c:pt idx="21">
                  <c:v>32.6</c:v>
                </c:pt>
                <c:pt idx="22">
                  <c:v>20.8</c:v>
                </c:pt>
                <c:pt idx="23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4D-442F-90D4-BCCA1841C394}"/>
            </c:ext>
          </c:extLst>
        </c:ser>
        <c:ser>
          <c:idx val="3"/>
          <c:order val="1"/>
          <c:tx>
            <c:strRef>
              <c:f>'fig 1'!$C$3</c:f>
              <c:strCache>
                <c:ptCount val="1"/>
                <c:pt idx="0">
                  <c:v>1990 Brooks &amp; Haynes</c:v>
                </c:pt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1'!$C$4:$C$26</c:f>
              <c:numCache>
                <c:formatCode>General</c:formatCode>
                <c:ptCount val="23"/>
                <c:pt idx="1">
                  <c:v>414</c:v>
                </c:pt>
                <c:pt idx="2">
                  <c:v>414</c:v>
                </c:pt>
                <c:pt idx="3">
                  <c:v>404</c:v>
                </c:pt>
                <c:pt idx="4">
                  <c:v>404</c:v>
                </c:pt>
                <c:pt idx="5">
                  <c:v>404</c:v>
                </c:pt>
                <c:pt idx="6">
                  <c:v>404</c:v>
                </c:pt>
                <c:pt idx="7">
                  <c:v>404</c:v>
                </c:pt>
                <c:pt idx="8">
                  <c:v>403</c:v>
                </c:pt>
                <c:pt idx="9">
                  <c:v>403</c:v>
                </c:pt>
                <c:pt idx="10">
                  <c:v>403</c:v>
                </c:pt>
                <c:pt idx="11">
                  <c:v>403</c:v>
                </c:pt>
                <c:pt idx="12">
                  <c:v>403</c:v>
                </c:pt>
                <c:pt idx="13">
                  <c:v>397</c:v>
                </c:pt>
                <c:pt idx="14">
                  <c:v>397</c:v>
                </c:pt>
                <c:pt idx="15">
                  <c:v>397</c:v>
                </c:pt>
                <c:pt idx="16">
                  <c:v>397</c:v>
                </c:pt>
                <c:pt idx="17">
                  <c:v>397</c:v>
                </c:pt>
                <c:pt idx="18">
                  <c:v>401</c:v>
                </c:pt>
                <c:pt idx="19">
                  <c:v>401</c:v>
                </c:pt>
                <c:pt idx="20">
                  <c:v>401</c:v>
                </c:pt>
                <c:pt idx="21">
                  <c:v>401</c:v>
                </c:pt>
                <c:pt idx="22">
                  <c:v>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4D-442F-90D4-BCCA1841C394}"/>
            </c:ext>
          </c:extLst>
        </c:ser>
        <c:ser>
          <c:idx val="4"/>
          <c:order val="2"/>
          <c:tx>
            <c:strRef>
              <c:f>'fig 1'!$D$3</c:f>
              <c:strCache>
                <c:ptCount val="1"/>
                <c:pt idx="0">
                  <c:v>1994 Brooks &amp; Haynes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  <a:prstDash val="lgDashDotDot"/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1'!$D$4:$D$27</c:f>
              <c:numCache>
                <c:formatCode>General</c:formatCode>
                <c:ptCount val="24"/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332</c:v>
                </c:pt>
                <c:pt idx="14">
                  <c:v>332</c:v>
                </c:pt>
                <c:pt idx="15">
                  <c:v>332</c:v>
                </c:pt>
                <c:pt idx="16">
                  <c:v>332</c:v>
                </c:pt>
                <c:pt idx="17">
                  <c:v>332</c:v>
                </c:pt>
                <c:pt idx="18">
                  <c:v>335</c:v>
                </c:pt>
                <c:pt idx="19">
                  <c:v>335</c:v>
                </c:pt>
                <c:pt idx="20">
                  <c:v>335</c:v>
                </c:pt>
                <c:pt idx="21">
                  <c:v>335</c:v>
                </c:pt>
                <c:pt idx="22">
                  <c:v>335</c:v>
                </c:pt>
                <c:pt idx="23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4D-442F-90D4-BCCA1841C394}"/>
            </c:ext>
          </c:extLst>
        </c:ser>
        <c:ser>
          <c:idx val="0"/>
          <c:order val="3"/>
          <c:tx>
            <c:strRef>
              <c:f>'fig 1'!$E$3</c:f>
              <c:strCache>
                <c:ptCount val="1"/>
                <c:pt idx="0">
                  <c:v>1997 Brooks &amp; Haynes</c:v>
                </c:pt>
              </c:strCache>
            </c:strRef>
          </c:tx>
          <c:spPr>
            <a:ln w="508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1'!$E$4:$E$27</c:f>
              <c:numCache>
                <c:formatCode>General</c:formatCode>
                <c:ptCount val="24"/>
                <c:pt idx="8">
                  <c:v>113</c:v>
                </c:pt>
                <c:pt idx="9">
                  <c:v>113</c:v>
                </c:pt>
                <c:pt idx="10">
                  <c:v>113</c:v>
                </c:pt>
                <c:pt idx="11">
                  <c:v>113</c:v>
                </c:pt>
                <c:pt idx="12">
                  <c:v>113</c:v>
                </c:pt>
                <c:pt idx="13">
                  <c:v>152</c:v>
                </c:pt>
                <c:pt idx="14">
                  <c:v>152</c:v>
                </c:pt>
                <c:pt idx="15">
                  <c:v>152</c:v>
                </c:pt>
                <c:pt idx="16">
                  <c:v>152</c:v>
                </c:pt>
                <c:pt idx="17">
                  <c:v>152</c:v>
                </c:pt>
                <c:pt idx="18">
                  <c:v>174</c:v>
                </c:pt>
                <c:pt idx="19">
                  <c:v>174</c:v>
                </c:pt>
                <c:pt idx="20">
                  <c:v>174</c:v>
                </c:pt>
                <c:pt idx="21">
                  <c:v>174</c:v>
                </c:pt>
                <c:pt idx="22">
                  <c:v>174</c:v>
                </c:pt>
                <c:pt idx="23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4D-442F-90D4-BCCA1841C394}"/>
            </c:ext>
          </c:extLst>
        </c:ser>
        <c:ser>
          <c:idx val="5"/>
          <c:order val="4"/>
          <c:tx>
            <c:strRef>
              <c:f>'fig 1'!$F$3</c:f>
              <c:strCache>
                <c:ptCount val="1"/>
                <c:pt idx="0">
                  <c:v>2006 Brackley (Scenario 2)</c:v>
                </c:pt>
              </c:strCache>
            </c:strRef>
          </c:tx>
          <c:spPr>
            <a:ln w="50800">
              <a:solidFill>
                <a:schemeClr val="accent4"/>
              </a:solidFill>
              <a:prstDash val="dashDot"/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1'!$F$4:$F$27</c:f>
              <c:numCache>
                <c:formatCode>General</c:formatCode>
                <c:ptCount val="24"/>
                <c:pt idx="17">
                  <c:v>61.9</c:v>
                </c:pt>
                <c:pt idx="18">
                  <c:v>66.400000000000006</c:v>
                </c:pt>
                <c:pt idx="19">
                  <c:v>72.400000000000006</c:v>
                </c:pt>
                <c:pt idx="20">
                  <c:v>78.5</c:v>
                </c:pt>
                <c:pt idx="21">
                  <c:v>84.5</c:v>
                </c:pt>
                <c:pt idx="22">
                  <c:v>90.5</c:v>
                </c:pt>
                <c:pt idx="23">
                  <c:v>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4D-442F-90D4-BCCA1841C394}"/>
            </c:ext>
          </c:extLst>
        </c:ser>
        <c:ser>
          <c:idx val="1"/>
          <c:order val="5"/>
          <c:tx>
            <c:strRef>
              <c:f>'fig 1'!$G$3</c:f>
              <c:strCache>
                <c:ptCount val="1"/>
                <c:pt idx="0">
                  <c:v>2016 D, P, &amp; A Scenario 1</c:v>
                </c:pt>
              </c:strCache>
            </c:strRef>
          </c:tx>
          <c:spPr>
            <a:ln w="25400"/>
          </c:spPr>
          <c:marker>
            <c:symbol val="diamond"/>
            <c:size val="3"/>
            <c:spPr>
              <a:ln w="22225">
                <a:solidFill>
                  <a:srgbClr val="FFFF00"/>
                </a:solidFill>
              </a:ln>
            </c:spPr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1'!$G$4:$G$44</c:f>
              <c:numCache>
                <c:formatCode>General</c:formatCode>
                <c:ptCount val="41"/>
                <c:pt idx="25" formatCode="#,##0.00">
                  <c:v>40.857999999999997</c:v>
                </c:pt>
                <c:pt idx="26" formatCode="#,##0.00">
                  <c:v>41.591999999999999</c:v>
                </c:pt>
                <c:pt idx="27" formatCode="#,##0.00">
                  <c:v>42.325000000000003</c:v>
                </c:pt>
                <c:pt idx="28" formatCode="#,##0.00">
                  <c:v>43.058999999999997</c:v>
                </c:pt>
                <c:pt idx="29" formatCode="#,##0.00">
                  <c:v>43.792000000000002</c:v>
                </c:pt>
                <c:pt idx="30" formatCode="#,##0.00">
                  <c:v>44.526000000000003</c:v>
                </c:pt>
                <c:pt idx="31" formatCode="#,##0.00">
                  <c:v>45.259</c:v>
                </c:pt>
                <c:pt idx="32" formatCode="#,##0.00">
                  <c:v>45.993000000000002</c:v>
                </c:pt>
                <c:pt idx="33" formatCode="#,##0.00">
                  <c:v>46.726000000000013</c:v>
                </c:pt>
                <c:pt idx="34" formatCode="#,##0.00">
                  <c:v>47.46</c:v>
                </c:pt>
                <c:pt idx="35" formatCode="#,##0.00">
                  <c:v>44.034000000000013</c:v>
                </c:pt>
                <c:pt idx="36" formatCode="#,##0.00">
                  <c:v>44.508000000000003</c:v>
                </c:pt>
                <c:pt idx="37" formatCode="#,##0.00">
                  <c:v>44.982999999999997</c:v>
                </c:pt>
                <c:pt idx="38" formatCode="#,##0.00">
                  <c:v>45.457000000000001</c:v>
                </c:pt>
                <c:pt idx="39" formatCode="#,##0.00">
                  <c:v>45.932000000000002</c:v>
                </c:pt>
                <c:pt idx="40" formatCode="#,##0.00">
                  <c:v>46.406000000000013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4D-442F-90D4-BCCA1841C394}"/>
            </c:ext>
          </c:extLst>
        </c:ser>
        <c:ser>
          <c:idx val="6"/>
          <c:order val="6"/>
          <c:tx>
            <c:strRef>
              <c:f>'fig 1'!$H$3</c:f>
              <c:strCache>
                <c:ptCount val="1"/>
                <c:pt idx="0">
                  <c:v>2016 D, P, &amp; A Scenario 2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1'!$H$4:$H$44</c:f>
              <c:numCache>
                <c:formatCode>General</c:formatCode>
                <c:ptCount val="41"/>
                <c:pt idx="25" formatCode="#,##0.00">
                  <c:v>40.857999999999997</c:v>
                </c:pt>
                <c:pt idx="26" formatCode="#,##0.00">
                  <c:v>41.591999999999999</c:v>
                </c:pt>
                <c:pt idx="27" formatCode="#,##0.00">
                  <c:v>43.381999999999998</c:v>
                </c:pt>
                <c:pt idx="28" formatCode="#,##0.00">
                  <c:v>46.301000000000002</c:v>
                </c:pt>
                <c:pt idx="29" formatCode="#,##0.00">
                  <c:v>49.22</c:v>
                </c:pt>
                <c:pt idx="30" formatCode="#,##0.00">
                  <c:v>52.137999999999998</c:v>
                </c:pt>
                <c:pt idx="31" formatCode="#,##0.00">
                  <c:v>55.057000000000002</c:v>
                </c:pt>
                <c:pt idx="32" formatCode="#,##0.00">
                  <c:v>57.976000000000013</c:v>
                </c:pt>
                <c:pt idx="33" formatCode="#,##0.00">
                  <c:v>60.894000000000013</c:v>
                </c:pt>
                <c:pt idx="34" formatCode="#,##0.00">
                  <c:v>63.813000000000002</c:v>
                </c:pt>
                <c:pt idx="35" formatCode="#,##0.00">
                  <c:v>62.98</c:v>
                </c:pt>
                <c:pt idx="36" formatCode="#,##0.00">
                  <c:v>65.665000000000006</c:v>
                </c:pt>
                <c:pt idx="37" formatCode="#,##0.00">
                  <c:v>68.349999999999994</c:v>
                </c:pt>
                <c:pt idx="38" formatCode="#,##0.00">
                  <c:v>71.034999999999997</c:v>
                </c:pt>
                <c:pt idx="39" formatCode="#,##0.00">
                  <c:v>73.72</c:v>
                </c:pt>
                <c:pt idx="40" formatCode="#,##0.00">
                  <c:v>76.405000000000001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4D-442F-90D4-BCCA1841C394}"/>
            </c:ext>
          </c:extLst>
        </c:ser>
        <c:ser>
          <c:idx val="7"/>
          <c:order val="7"/>
          <c:tx>
            <c:strRef>
              <c:f>'fig 1'!$I$3</c:f>
              <c:strCache>
                <c:ptCount val="1"/>
                <c:pt idx="0">
                  <c:v>2016 D, P, &amp; A Scenario 3</c:v>
                </c:pt>
              </c:strCache>
            </c:strRef>
          </c:tx>
          <c:spPr>
            <a:ln w="25400">
              <a:solidFill>
                <a:schemeClr val="accent3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'fig 1'!$A$4:$A$44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'fig 1'!$I$4:$I$44</c:f>
              <c:numCache>
                <c:formatCode>General</c:formatCode>
                <c:ptCount val="41"/>
                <c:pt idx="25" formatCode="#,##0.00">
                  <c:v>40.784000000000013</c:v>
                </c:pt>
                <c:pt idx="26" formatCode="#,##0.00">
                  <c:v>41.625</c:v>
                </c:pt>
                <c:pt idx="27" formatCode="#,##0.00">
                  <c:v>42.466000000000001</c:v>
                </c:pt>
                <c:pt idx="28" formatCode="#,##0.00">
                  <c:v>43.308</c:v>
                </c:pt>
                <c:pt idx="29" formatCode="#,##0.00">
                  <c:v>44.149000000000001</c:v>
                </c:pt>
                <c:pt idx="30" formatCode="#,##0.00">
                  <c:v>44.99</c:v>
                </c:pt>
                <c:pt idx="31" formatCode="#,##0.00">
                  <c:v>45.831000000000003</c:v>
                </c:pt>
                <c:pt idx="32" formatCode="#,##0.00">
                  <c:v>46.673000000000002</c:v>
                </c:pt>
                <c:pt idx="33" formatCode="#,##0.00">
                  <c:v>47.514000000000003</c:v>
                </c:pt>
                <c:pt idx="34" formatCode="#,##0.00">
                  <c:v>48.354999999999997</c:v>
                </c:pt>
                <c:pt idx="35" formatCode="#,##0.00">
                  <c:v>45.037000000000013</c:v>
                </c:pt>
                <c:pt idx="36" formatCode="#,##0.00">
                  <c:v>45.619</c:v>
                </c:pt>
                <c:pt idx="37" formatCode="#,##0.00">
                  <c:v>46.201000000000001</c:v>
                </c:pt>
                <c:pt idx="38" formatCode="#,##0.00">
                  <c:v>46.784000000000013</c:v>
                </c:pt>
                <c:pt idx="39" formatCode="#,##0.00">
                  <c:v>47.366</c:v>
                </c:pt>
                <c:pt idx="40" formatCode="#,##0.00">
                  <c:v>47.948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4D-442F-90D4-BCCA1841C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6974448"/>
        <c:axId val="-2132281312"/>
      </c:lineChart>
      <c:catAx>
        <c:axId val="-21369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2281312"/>
        <c:crosses val="autoZero"/>
        <c:auto val="1"/>
        <c:lblAlgn val="ctr"/>
        <c:lblOffset val="100"/>
        <c:noMultiLvlLbl val="0"/>
      </c:catAx>
      <c:valAx>
        <c:axId val="-2132281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Timber volume (MMBF)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36974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42B0BA-3965-7D65-6535-D863379DE6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AEF0B-96A4-57E7-C324-BF9E35101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BE2A141-1B13-4841-8084-287939FFE458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FA92B-59A6-3F5B-BCAC-7C81002F9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EFAE1-F7E9-B87F-1201-14AD952E96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770" tIns="45885" rIns="91770" bIns="458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70418E-1201-4EAB-A29A-C8F6C2F029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408391-6367-D006-6FE0-0BEB3090EA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6B7C9-84BF-D0E6-24E5-73DB40D889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CB3A2E-9E05-4DCD-A315-0094BAAFDCCB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1C6989-5D32-BBE7-B3B5-9A26D4E63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0" tIns="45885" rIns="91770" bIns="458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C2078-58BE-760F-F844-63C7BFC5F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770" tIns="45885" rIns="91770" bIns="4588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1DB4D-E16E-014D-28CD-51313C5AC5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0AE3-4C04-ECC5-DC59-551D36B2C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770" tIns="45885" rIns="91770" bIns="458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818CE7-D33F-4466-8B7B-998D3D9C50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ED78573E-87AE-8BC6-CA85-59DF509B33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61ED3-379C-2F25-2F52-85BC2A78E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1A6F00-F607-49AB-BFF7-CB80206F80E5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363" name="Notes Placeholder 4">
            <a:extLst>
              <a:ext uri="{FF2B5EF4-FFF2-40B4-BE49-F238E27FC236}">
                <a16:creationId xmlns:a16="http://schemas.microsoft.com/office/drawing/2014/main" id="{5381A237-EABF-0A5C-B7F4-35E095285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6061C52-04F2-925F-8893-47A07B388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39FA7-87C1-462E-0FE7-F66FDFC49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D9D72F-7646-44D1-8636-1210C9E17E16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F48E980-765A-13E4-E210-B62FEF3CB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2CDFCA63-230D-5236-E878-BBEC525240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28600"/>
            <a:ext cx="4368800" cy="3276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7F34A-4835-5C5A-8C3A-E642C948F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EDEAC-7DCC-4AB2-8385-DF58C2DB1F32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E4D8E3A-5FF0-EE3D-DBF2-45720A73B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37CED4C4-1A9B-B7CE-2C27-AF3ACE633C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0DDA9-C9DD-38F0-E7C8-976BAFC6F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11873-1302-482E-9E95-9BAB4C10DC2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8CDEF12-3F4A-8282-3ACF-256D762D2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6227680-D193-1709-4D64-362DF6E04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4581-B20A-FA46-1D25-63CBCDB5B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3ABF38-B5C9-442B-B270-C37633DF5DF6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210785A-0625-D86B-AECD-668FB235F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E746F08D-ABD0-2521-905E-B2B2D9F6A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609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1428BFF6-4BC8-ED82-7D47-778EF4AD3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4416425"/>
            <a:ext cx="62484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Sue is the Segway!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ABB8B-35E8-CE88-2DFE-A696A99BF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82E1A-3FE0-4623-B7A6-A9921A42E9BB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712D2FCE-5A97-E561-93B7-00A2D6D8C68E}"/>
              </a:ext>
            </a:extLst>
          </p:cNvPr>
          <p:cNvSpPr/>
          <p:nvPr/>
        </p:nvSpPr>
        <p:spPr>
          <a:xfrm>
            <a:off x="2133600" y="1371600"/>
            <a:ext cx="8382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C9F5522B-A286-880F-93E7-B812C9CD4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562782-4C6C-EDBA-97CB-781B0191D4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F46C-0640-72B2-A26E-4BA45F9F6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34CE31-AF58-40F0-8D72-BE73F3302181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9FC98A96-EC50-A860-FAE2-7F0359866A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73BDDF72-6C91-58D6-E66B-A0528D3E4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978AF-5AA4-EBDC-8BD4-F9ECE172C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DA6832-CF08-4CBC-B868-506C92673F2A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6500B781-7308-D04A-D589-D716D6BB5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413125D8-42A2-C912-E0F2-8ED24F6B8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AEB5F-F101-8181-B53C-F21645900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38A0E0-BB86-4770-ACEE-0E86BB9E5701}" type="slidenum">
              <a:rPr lang="en-US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727D2F0-49F3-99F0-31A2-7F1991C9C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4587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BA51-24B6-BAE2-0DAC-C0360047E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EE7EC1-51BF-46CC-98D6-62299C3C898D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1" name="Notes Placeholder 4">
            <a:extLst>
              <a:ext uri="{FF2B5EF4-FFF2-40B4-BE49-F238E27FC236}">
                <a16:creationId xmlns:a16="http://schemas.microsoft.com/office/drawing/2014/main" id="{AF8A1D8E-A712-CA49-6B6F-211DE11AD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852B0F94-FBA5-BA25-E496-F7760C731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BF4C9-6500-BE12-5691-D570C0DFA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35ABD-F2E0-4480-9721-252510734C3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59" name="Notes Placeholder 4">
            <a:extLst>
              <a:ext uri="{FF2B5EF4-FFF2-40B4-BE49-F238E27FC236}">
                <a16:creationId xmlns:a16="http://schemas.microsoft.com/office/drawing/2014/main" id="{43C2E3F9-C940-D68C-8B4C-A50EF89C7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8F1F8B0F-CE71-A5B3-9075-DBA9FFB0B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304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1A908-DB0F-12CD-55CC-B027B1968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F4A21-D89A-42EA-9114-FAC7F3F3526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E14CC3B0-FAEB-2CF2-21DE-934D3BB264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4556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FDFD-F8D0-6B4B-4804-5ECD2B0BB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72C816-B61D-46DE-9721-FCAC392D020F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55" name="Notes Placeholder 4">
            <a:extLst>
              <a:ext uri="{FF2B5EF4-FFF2-40B4-BE49-F238E27FC236}">
                <a16:creationId xmlns:a16="http://schemas.microsoft.com/office/drawing/2014/main" id="{ACD08474-681B-2389-D59D-C534FA71EA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C3030C09-0E6C-4A35-9CE3-4CA273022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8200" y="284163"/>
            <a:ext cx="5203825" cy="3902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0A5DD-ED79-201E-822E-75A748AF7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5FEFFE-FD58-4014-A919-D0354BD20FA9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3" name="Notes Placeholder 4">
            <a:extLst>
              <a:ext uri="{FF2B5EF4-FFF2-40B4-BE49-F238E27FC236}">
                <a16:creationId xmlns:a16="http://schemas.microsoft.com/office/drawing/2014/main" id="{F8D47938-AACD-9C46-06DE-4EA5FD091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689CCE8B-CDCE-F65B-20AF-A2CEF2255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152400"/>
            <a:ext cx="4368800" cy="3276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B1F3-351D-7E57-4D8A-1224F80EA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C46D5-9C87-4BD2-B139-2EE45E9597C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E3027A8-D125-27D6-16E0-D090A4124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248EA371-0B4A-9CB7-8B0E-49BFE6029D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3810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35E09-4ABF-1F87-F010-A671B54AF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2A38F3-1C74-4B1F-86B2-A74D190268D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3BD8D5C-F2E8-5074-E945-A6B0ADC0B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B41DD67-72F7-5BE6-A5F2-2CCB0F757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E09A6-9F67-2CC3-8E67-D33F79E8B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15C6D-2EDD-4F4B-9030-FA0E17C0673B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105F5DC-25B9-C4A6-B5BB-9793C8BA28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F6BBBE37-9345-50EE-19FD-843ED0B4E9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9145283-D2EC-71A3-6800-770E4B7FFB5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62597ED-B207-1C16-A209-BC531C101B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E56B0EAE-D618-B018-D234-6354A16605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F7678-9F5B-65F5-293B-1D80E22BB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CA6902B-DB6A-3655-5D47-2F5700DF2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4841EC-3F7A-B2E5-D604-1ECFC3576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FA11C3-3E3A-53FC-67AB-99291BB8CD4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4218BE-2315-9A4B-7801-42F8CCD1160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90A1E110-3197-3427-FCC3-4DB4203E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5780-E1AC-42BE-892F-1584DC4701C5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D67FE998-2378-811F-F540-2E8C480A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3639F131-0B9E-0F26-2D60-51DA1A73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A51488B-9700-4056-A19B-B8900AC10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257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F41C667-B504-6C64-87CD-387A5092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9A83-D6E6-47D3-8C71-B97A501E5709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1560CA-1363-07E1-5426-CF67DF21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520E138-E130-64FD-F0FE-65D742F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0AFF5-D765-49B6-A70C-AB01B80BA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8696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6E1A6D2A-2D4B-7525-8780-15189D0EC8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0C2F8C5-ACA7-AEC6-E7BD-E3C9EA78D6B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0E761C2-D467-4359-9651-D3E7194E8B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DE83CEFF-CA6F-7D0F-01EF-D56AF6FD267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A5FB8-DAF7-52F1-73D0-69A1F8FF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69403-E936-20F7-3416-D75BF70F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EE1DCE2-3A4F-2C0B-8650-2F93F235194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C7824-2D7F-C8EF-ABA0-10E9A6B96D4B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891649-B6DE-CA08-40B6-05E33E4CCBEF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B2648F-E36E-F9E0-72C5-B70CC8272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C5FD80D-8CFD-48F5-BA94-F179420068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35A02C-1AF5-9446-CC5E-0ED85ED8591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B841-29A3-450D-A66D-2AF22320CBBB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C93EAFC-7F36-6702-9DF9-DA6AAC6D1E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556785-089E-0442-F6A9-B572790E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A507-1DD5-47F8-9A1D-49E89D7C890F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74D43A-180E-4A37-5E89-67E6098E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F3F40E-BDA8-D1F9-65B7-38D6078E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1E58B43-A3C9-4B91-9551-9544042B7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370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A086E4A-74CE-CBDD-E0B2-FF2D54B782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F805FB-9630-624E-72F0-B98C27C5A4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3807880-F9C6-5121-5F17-8A7C8ED2D1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55D7014-5F96-FB07-69D5-97B11A97BD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6C42D2BC-B1AC-89B1-703E-72E5C0C767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BA55CE4-BF48-E047-FE44-BDB318EA9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AD51-E9DB-C84E-1E75-236834FF0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A3810-5042-47D7-B8EB-5FA41D81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E69D854-18A6-363A-3459-13422CE97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520D9-1D92-4A85-C104-D4D47A763C2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3B9E26-E0D9-023F-D380-40DDA5D0B1A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E1EE521-B948-A375-1119-8C8250A08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A264FED-D105-842E-6027-8F08AD65192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E26C-56F4-4379-94F4-A7113C7811BA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669105-F9AD-7801-293F-795B81B1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959A9E3-440D-4E5C-8048-23B6A5371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458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9">
            <a:extLst>
              <a:ext uri="{FF2B5EF4-FFF2-40B4-BE49-F238E27FC236}">
                <a16:creationId xmlns:a16="http://schemas.microsoft.com/office/drawing/2014/main" id="{04480B87-5BD5-6333-43EF-66216C16D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E7D8353-90AF-B293-C02A-54D6082D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9FC7-870A-4963-8D44-250736DBA020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739FFC9-A43A-669D-AC8F-503751AF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52EBA2A-3EF1-F29B-1642-BA8D3B71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27CB-7365-485D-8C59-1B6AC1ED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494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9">
            <a:extLst>
              <a:ext uri="{FF2B5EF4-FFF2-40B4-BE49-F238E27FC236}">
                <a16:creationId xmlns:a16="http://schemas.microsoft.com/office/drawing/2014/main" id="{3773AE8E-D412-932E-8E65-E554CD177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7B367FB-C583-1A84-B164-09A3B80A58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D1304FF-600F-AB01-02A4-0356FE2214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8482B59-AF13-0C68-BCA3-8C64FDB471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DEA4D90-3CC7-D74D-8FD7-87DE933B138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EE0F7-9CD0-27A7-87B5-95DCD34A5AB1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CFB50-3A23-69C5-49CC-2C18C60CB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5D93173-BCE5-ED0A-125C-02EBA4D66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429C2-0323-451B-ED1A-40F07115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A79952-3B6D-ACD6-7F9F-C86D7CC2420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31BDC0-E0DE-FD92-1727-923579CA66A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26EBF883-E13E-FB55-1D0C-4C50FAE4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3DD9-E42F-4996-8878-C3AB3E3F4440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A269BE13-A469-A7A9-F926-152ED227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17C903C-DA62-EFFB-5667-F1193BF8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FE6EAC6-8306-4219-BD6D-4481ECAE4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32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16416-70C6-1959-AFD9-6810B5F8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178C-2E63-4DDF-998A-D6DC205A28F1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052E3-89AC-1E9F-EDDF-89D86D06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73683-D0D9-A8FC-96B9-1FAE9192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06D57BC-8C21-48DE-A41E-5D21C8B8E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84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D041419-593C-7B41-B1DA-1110161AF9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24D2B47-0896-97CD-1A73-4F70A59465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54AD3EF-8BC8-3A15-00D3-4701B72283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557ABB7-68FE-90D5-3E3F-EBFBB2A6E42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495F9-915B-2183-8F5F-3F06A484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F3CD0-5FC3-79BA-1175-040EA82F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77D8C3B-B519-35B6-3B0F-2D5C5BBA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D4E0-C3F1-4EFC-8A5C-9863D2440A17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ADBFCAA-E705-61BB-A9C3-53EC7F5B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26171BE-F601-5A26-7033-79ADE820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017B3-7253-457F-8BFF-9AE1806E8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865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C5503-3FBA-64ED-59E7-03A23967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C255D68-3335-A380-5C00-63C0A073D17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83FECFA-F8F8-C1F7-B4B7-C4ACF2C49C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DD75EDC-34A3-ED88-DBEC-36D89FF7153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C3152AAD-68AA-6FB1-57EB-0AEEB13083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75609-D784-FFDC-6779-EE07B7F9060A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4E52B-FBF8-CF52-3A3C-B6EB6CCD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FD3CC7E-3980-42ED-0EEE-F02D86A30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70CAB6-CDFC-CD3F-4E15-D9CFB079551F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8ABED0-34D2-DB8F-A9D0-570B2AA2B253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1D3CC-CA06-9F9C-2960-D6B9065F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07254A-7FF9-F941-6EF9-BF2CF1CA1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71CEC7E-03F3-4B8F-9173-CAB0B55EDA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2AD4AFFE-13CF-68DB-8B5D-614638CC5A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282D-66FE-4E39-8B16-E4DD0C624F53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3A9BD14-FA65-4FC5-6BE8-8990745701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98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F31715D-183E-E499-C174-943D20715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B2CA9B3-4255-A893-94BA-D6A9F92A7B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8ABC721-744B-CC32-5DF6-6231E749FC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810AEA43-4D91-D626-9CFB-EE8DA6E124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508F7D07-8647-B5AC-F853-4F842F68B9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312DD-8000-1154-E467-74D227ED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0A436C-061E-43A0-AF60-CF8C33BB2181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CCAD7-BA98-C8BA-5655-D8DCC40E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9D09F9-DDAD-321C-EA4D-D256D650796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13926-049D-A3C2-9BF9-9266D1D68D5B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AABF5A-8D48-5655-8264-39917963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DE05B68-C878-780F-45A7-8A31905B3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F7305ED-2199-4783-B468-704A7F5905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4E4DC37-D5D8-08B7-2041-0B0F7B57ECC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C9B5-0088-49AA-A7EA-5DDE6F7F0090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289D0600-7EE1-639A-7FA3-619F250559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82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DD63EED9-30DF-2717-5981-FA75D7BD7A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5C8F91A-01DE-A16F-A8EA-75937A3C26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16D46C0C-A505-9FD5-3B89-EC7421BF6BA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E3912C38-F514-F67D-6DF0-13AFE6EE1AE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CBFD4-40EA-83D8-2C9C-339932D8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3532547-3BD3-EEBC-587C-F402112B2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1ABF1D41-BD90-4F91-9860-DD95531FB7EF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A0723-5112-50CC-4A63-954340FA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dirty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BC8FE-4382-1A0D-5F60-0F8B4324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099F37E-C650-89F2-D0A6-DBD534C6A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C28C28-91CF-9A52-585A-E6C02ED28AA1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7BF03E-9EFD-E8F6-EC4E-D894B9233150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ED681A-FFBB-29C9-3D72-9459074B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88A44D"/>
                </a:solidFill>
              </a:defRPr>
            </a:lvl1pPr>
          </a:lstStyle>
          <a:p>
            <a:fld id="{33587BD5-3AE7-489F-9F1D-67EA9BD9E0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8D00C2E4-8B68-544C-ACB6-5C66F2FB13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2F4D40D6-7B54-6238-AEC3-E23434A54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58" r:id="rId10"/>
    <p:sldLayoutId id="214748416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C49AFA-9C56-77D6-BA12-DEDF39E0741C}"/>
              </a:ext>
            </a:extLst>
          </p:cNvPr>
          <p:cNvSpPr/>
          <p:nvPr/>
        </p:nvSpPr>
        <p:spPr>
          <a:xfrm>
            <a:off x="3276600" y="762000"/>
            <a:ext cx="5486400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6B8383"/>
              </a:buClr>
              <a:buSzPct val="85000"/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Integrating Social Sciences into Tongass National Forest Planning and Projects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6B8383"/>
              </a:buClr>
              <a:buSzPct val="85000"/>
              <a:defRPr/>
            </a:pPr>
            <a:endParaRPr lang="en-US" sz="3000" i="1" dirty="0">
              <a:ln w="12700">
                <a:noFill/>
                <a:prstDash val="solid"/>
              </a:ln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Nicole Grewe, PhD, Regional Economist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Ecosystem Planning and Budget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USFS, Alaska Region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6B8383"/>
              </a:solidFill>
              <a:latin typeface="Cambr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Jean Daniels, PhD, Research Forester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Portland Forestry Sciences Lab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B8383"/>
                </a:solidFill>
                <a:latin typeface="Cambria" pitchFamily="18" charset="0"/>
              </a:rPr>
              <a:t>USFS, PNW Research Station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6B8383"/>
              </a:solidFill>
              <a:latin typeface="Cambr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B8383"/>
                </a:solidFill>
                <a:latin typeface="Cambria" pitchFamily="18" charset="0"/>
              </a:rPr>
              <a:t>USFS Region 6 Social Science Forum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B8383"/>
                </a:solidFill>
                <a:latin typeface="Cambria" pitchFamily="18" charset="0"/>
              </a:rPr>
              <a:t>Corvallis, Oregon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B8383"/>
                </a:solidFill>
                <a:latin typeface="Cambria" pitchFamily="18" charset="0"/>
              </a:rPr>
              <a:t>March 8, 2016</a:t>
            </a:r>
          </a:p>
        </p:txBody>
      </p:sp>
      <p:pic>
        <p:nvPicPr>
          <p:cNvPr id="5121" name="Picture 1" descr="H:\Work\My Pictures\Community Photos\Pelican Photos\Pelican Website Photos\Pelican Website Photos (April09, FY09)\Lisianski Timber.jpg">
            <a:extLst>
              <a:ext uri="{FF2B5EF4-FFF2-40B4-BE49-F238E27FC236}">
                <a16:creationId xmlns:a16="http://schemas.microsoft.com/office/drawing/2014/main" id="{7E9138EA-3807-3CE1-0AB8-EF04C959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609600" y="1981200"/>
            <a:ext cx="2590800" cy="366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48F6566C-5436-9235-2353-7D481D98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>
            <a:extLst>
              <a:ext uri="{FF2B5EF4-FFF2-40B4-BE49-F238E27FC236}">
                <a16:creationId xmlns:a16="http://schemas.microsoft.com/office/drawing/2014/main" id="{EAA45C22-ABC6-194D-AAD7-5EC5BE82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1513"/>
            <a:ext cx="868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4CA5F-E973-E50A-935F-7EC5B9AEBBC0}"/>
              </a:ext>
            </a:extLst>
          </p:cNvPr>
          <p:cNvSpPr/>
          <p:nvPr/>
        </p:nvSpPr>
        <p:spPr>
          <a:xfrm>
            <a:off x="3352800" y="685800"/>
            <a:ext cx="5410200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Projects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</a:t>
            </a:r>
            <a:r>
              <a:rPr lang="en-US" sz="2800" dirty="0">
                <a:solidFill>
                  <a:srgbClr val="6B8383"/>
                </a:solidFill>
                <a:latin typeface="Cambria" pitchFamily="18" charset="0"/>
              </a:rPr>
              <a:t> National Forest,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Shoreline II Outfitter/Guide EIS</a:t>
            </a:r>
          </a:p>
          <a:p>
            <a:pPr eaLnBrk="1" hangingPunct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Cambria" panose="02040503050406030204" pitchFamily="18" charset="0"/>
              </a:rPr>
              <a:t>Alternative 4 – Supporting Economic Opportunity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Statewide Tourism Trends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Southeast Tourism Trends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Port Community Visitor Volume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Small Cruise Capacity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Guided Client Use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Recommended increase in outfitter/guide use. </a:t>
            </a:r>
          </a:p>
          <a:p>
            <a:pPr eaLnBrk="1" hangingPunct="1"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Cambria" panose="02040503050406030204" pitchFamily="18" charset="0"/>
              </a:rPr>
              <a:t>Socioeconomics Resource Report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Community Profiles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Regional Profile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Tourism Industry Trends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Projects impacts of preferred alternative non-commercial users, industry, and community.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F06D3-B63C-EF4E-9E78-502D65FB7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9" y="1447800"/>
            <a:ext cx="176119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57276-4E83-FF2F-CCF7-1B6FA3774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9" y="3962400"/>
            <a:ext cx="173550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12FC4A20-F6FB-8999-0956-13B2C559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6B180D-B5BD-8A5E-36E7-1E439507C0E3}"/>
              </a:ext>
            </a:extLst>
          </p:cNvPr>
          <p:cNvSpPr/>
          <p:nvPr/>
        </p:nvSpPr>
        <p:spPr>
          <a:xfrm>
            <a:off x="3200400" y="628650"/>
            <a:ext cx="5562600" cy="4970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6B8383"/>
                </a:solidFill>
                <a:latin typeface="Cambria" pitchFamily="18" charset="0"/>
              </a:rPr>
              <a:t>Collaborations and Social Science: </a:t>
            </a:r>
            <a:r>
              <a:rPr lang="en-US" sz="2700" dirty="0">
                <a:solidFill>
                  <a:srgbClr val="6B8383"/>
                </a:solidFill>
                <a:latin typeface="Cambria" pitchFamily="18" charset="0"/>
              </a:rPr>
              <a:t>Tongass National Forest</a:t>
            </a:r>
          </a:p>
          <a:p>
            <a:pPr marL="800100" lvl="1" indent="-342900" eaLnBrk="1" hangingPunct="1">
              <a:defRPr/>
            </a:pPr>
            <a:endParaRPr lang="en-US" sz="2700" b="1" dirty="0">
              <a:solidFill>
                <a:srgbClr val="6B8383"/>
              </a:solidFill>
              <a:latin typeface="Cambria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Tongass Advisory Committee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Tongass Transition Collaborative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Tongass Collaborative Stewardship Group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Southeast Conference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Juneau Economic Development Council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USDA Interagency Economic Diversification Team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National Forest Foundation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4" descr="H:\Backup Archive\6 DED H Drive (July 2014)\Work\My Pictures\Community Photos\Naukati Photos\Naukati Orignal Photos\Naukati 10-3-04 Trip\info mtg 5.JPG">
            <a:extLst>
              <a:ext uri="{FF2B5EF4-FFF2-40B4-BE49-F238E27FC236}">
                <a16:creationId xmlns:a16="http://schemas.microsoft.com/office/drawing/2014/main" id="{E5613D84-1BA7-C5A6-C6EF-8FFFF164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" y="1767840"/>
            <a:ext cx="2567120" cy="1925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:\Work\My Pictures\Community Photos\Gustavus Photos\Gustavus Website Photos\Gustavus Website Photos (Nov 05, FY06)\Bear Track Range3.jpg">
            <a:extLst>
              <a:ext uri="{FF2B5EF4-FFF2-40B4-BE49-F238E27FC236}">
                <a16:creationId xmlns:a16="http://schemas.microsoft.com/office/drawing/2014/main" id="{CE681C38-DEB2-1AC8-4EB9-D8A47DC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20" y="3986803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FABB615B-F3DE-B34D-3DBC-FAF3DBC4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8BED6-D909-C417-2A84-B0E89B604361}"/>
              </a:ext>
            </a:extLst>
          </p:cNvPr>
          <p:cNvSpPr/>
          <p:nvPr/>
        </p:nvSpPr>
        <p:spPr>
          <a:xfrm>
            <a:off x="3276600" y="685800"/>
            <a:ext cx="5562600" cy="53705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6B8383"/>
                </a:solidFill>
                <a:latin typeface="Cambria" pitchFamily="18" charset="0"/>
              </a:rPr>
              <a:t>Collaborations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 Advisory Committee,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 Transition Collaborative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Annual Southeast Sawmill Survey – USFS Alaska Region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Forest Products Business Retention and Expansion Survey – State of Alaska, Division of Economic Development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Long-Term Timber Demand Projections – USFS, PNW Research Station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Five-Year Forest Products Industry Survey  - University of Montana, Bureau of Business and Economic Research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Committed to robust and active monitoring </a:t>
            </a:r>
          </a:p>
        </p:txBody>
      </p:sp>
      <p:pic>
        <p:nvPicPr>
          <p:cNvPr id="36866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65E7BF87-BC2D-D324-EF59-0665ADA9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nrgrewe\Desktop\ACRC Brown Bag\Pictures\P6070030.JPG">
            <a:extLst>
              <a:ext uri="{FF2B5EF4-FFF2-40B4-BE49-F238E27FC236}">
                <a16:creationId xmlns:a16="http://schemas.microsoft.com/office/drawing/2014/main" id="{1873EBD1-41A0-3F96-C738-8C9FC897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4038600"/>
            <a:ext cx="2760309" cy="201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H:\Work\My Pictures\Miscellaneous Photos\Prince of Wales (2010)\P1070062.JPG">
            <a:extLst>
              <a:ext uri="{FF2B5EF4-FFF2-40B4-BE49-F238E27FC236}">
                <a16:creationId xmlns:a16="http://schemas.microsoft.com/office/drawing/2014/main" id="{3057E84F-9EEB-24F0-06A3-2864D025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4" y="1752600"/>
            <a:ext cx="2773722" cy="200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280F37-65F3-54E6-4B32-A4E5B57A3B1F}"/>
              </a:ext>
            </a:extLst>
          </p:cNvPr>
          <p:cNvSpPr/>
          <p:nvPr/>
        </p:nvSpPr>
        <p:spPr>
          <a:xfrm>
            <a:off x="3276600" y="685800"/>
            <a:ext cx="5562600" cy="5616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6B8383"/>
                </a:solidFill>
                <a:latin typeface="Cambria" pitchFamily="18" charset="0"/>
              </a:rPr>
              <a:t>Collaborations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 National Forest Transition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i="1" dirty="0">
                <a:latin typeface="Cambria" panose="02040503050406030204" pitchFamily="18" charset="0"/>
              </a:rPr>
              <a:t>Purpose: </a:t>
            </a:r>
          </a:p>
          <a:p>
            <a:pPr eaLnBrk="1" hangingPunct="1">
              <a:defRPr/>
            </a:pPr>
            <a:r>
              <a:rPr lang="en-US" dirty="0">
                <a:latin typeface="Cambria" panose="02040503050406030204" pitchFamily="18" charset="0"/>
              </a:rPr>
              <a:t>Transition from old-growth to young-growth timber harvest while maintaining a viable timber industry.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Facilitate renewable energy development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Support regional economic diversification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i="1" dirty="0">
                <a:latin typeface="Cambria" panose="02040503050406030204" pitchFamily="18" charset="0"/>
              </a:rPr>
              <a:t>Social Science Role: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Current forest products industry research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Future timber demand projections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Community and regional socioeconomic conditions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Guides investments in regional economic diversification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Informs federal advisory committee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Informs USDA’s Interagency Economic Diversification Team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Guides young growth industry investment decisions</a:t>
            </a:r>
          </a:p>
        </p:txBody>
      </p:sp>
      <p:pic>
        <p:nvPicPr>
          <p:cNvPr id="38914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A8097718-9CAB-FF05-780E-0255609E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nrgrewe\Desktop\ACRC Brown Bag\Pictures\Pelican Seafoods4.JPG">
            <a:extLst>
              <a:ext uri="{FF2B5EF4-FFF2-40B4-BE49-F238E27FC236}">
                <a16:creationId xmlns:a16="http://schemas.microsoft.com/office/drawing/2014/main" id="{00CBFF23-5668-429A-EBFB-8DDB2C07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" y="1828800"/>
            <a:ext cx="2589213" cy="188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nrgrewe\Desktop\ACRC Brown Bag\Pictures\Angoon3.JPG">
            <a:extLst>
              <a:ext uri="{FF2B5EF4-FFF2-40B4-BE49-F238E27FC236}">
                <a16:creationId xmlns:a16="http://schemas.microsoft.com/office/drawing/2014/main" id="{BDC65F72-FAB4-B0B0-D443-89BAB715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" y="4296784"/>
            <a:ext cx="2691954" cy="164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6">
            <a:extLst>
              <a:ext uri="{FF2B5EF4-FFF2-40B4-BE49-F238E27FC236}">
                <a16:creationId xmlns:a16="http://schemas.microsoft.com/office/drawing/2014/main" id="{46F54CA4-116E-D494-17E6-2CD62C8C0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858838"/>
            <a:ext cx="8094663" cy="52371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C3BDC5E2-F003-1D50-3EF1-2D2CD9D35137}"/>
              </a:ext>
            </a:extLst>
          </p:cNvPr>
          <p:cNvSpPr/>
          <p:nvPr/>
        </p:nvSpPr>
        <p:spPr>
          <a:xfrm>
            <a:off x="381000" y="152400"/>
            <a:ext cx="8323263" cy="64484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EE0AFC2-11FD-7CD0-FBDC-86C08E5C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0850" r="6371" b="-1456"/>
          <a:stretch>
            <a:fillRect/>
          </a:stretch>
        </p:blipFill>
        <p:spPr bwMode="auto">
          <a:xfrm>
            <a:off x="2514600" y="1752600"/>
            <a:ext cx="4267200" cy="304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8436-BF20-C045-98A0-2F8E4217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4800"/>
            <a:ext cx="8610600" cy="639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/>
              <a:t>The Tongass Timber Reform Act  (1990)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F8F7-9E9F-6B8F-A782-7C7C5D052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Mandates that the Secretary of Agriculture will “…</a:t>
            </a:r>
            <a:r>
              <a:rPr lang="en-US" sz="2800" b="1" dirty="0">
                <a:latin typeface="+mj-lt"/>
              </a:rPr>
              <a:t>seek to </a:t>
            </a:r>
            <a:r>
              <a:rPr lang="en-US" sz="2800" dirty="0">
                <a:latin typeface="+mj-lt"/>
              </a:rPr>
              <a:t>provide a supply of timber from the Tongass National Forest which (1) </a:t>
            </a:r>
            <a:r>
              <a:rPr lang="en-US" sz="2800" b="1" dirty="0">
                <a:latin typeface="+mj-lt"/>
              </a:rPr>
              <a:t>meets</a:t>
            </a:r>
            <a:r>
              <a:rPr lang="en-US" sz="2800" dirty="0">
                <a:latin typeface="+mj-lt"/>
              </a:rPr>
              <a:t> the annual market demand for timber from such forest and (2) meets the </a:t>
            </a:r>
            <a:r>
              <a:rPr lang="en-US" sz="2800" b="1" dirty="0">
                <a:latin typeface="+mj-lt"/>
              </a:rPr>
              <a:t>market demand </a:t>
            </a:r>
            <a:r>
              <a:rPr lang="en-US" sz="2800" dirty="0">
                <a:latin typeface="+mj-lt"/>
              </a:rPr>
              <a:t>for timber from such forest for each planning cycle.”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“seek to meet market demand”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Requirement is unique to the Tongass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Long term timber demand estimates = best available science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PNW Research Station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5">
            <a:extLst>
              <a:ext uri="{FF2B5EF4-FFF2-40B4-BE49-F238E27FC236}">
                <a16:creationId xmlns:a16="http://schemas.microsoft.com/office/drawing/2014/main" id="{5CDE6244-217F-FBEB-40DF-C47900C8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97063"/>
            <a:ext cx="2590800" cy="1524000"/>
          </a:xfrm>
        </p:spPr>
        <p:txBody>
          <a:bodyPr/>
          <a:lstStyle/>
          <a:p>
            <a:r>
              <a:rPr lang="en-US" altLang="en-US"/>
              <a:t>Past PNW Tongass demand estimates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4D4C277-3F13-5710-91A3-401041DD419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895600" y="685800"/>
          <a:ext cx="6019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9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A6CE4BDD-F316-6921-7A3D-3450B03A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>
            <a:extLst>
              <a:ext uri="{FF2B5EF4-FFF2-40B4-BE49-F238E27FC236}">
                <a16:creationId xmlns:a16="http://schemas.microsoft.com/office/drawing/2014/main" id="{55B9480F-8028-92F2-3745-9C2B64E7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2347" r="37302"/>
          <a:stretch>
            <a:fillRect/>
          </a:stretch>
        </p:blipFill>
        <p:spPr bwMode="auto">
          <a:xfrm>
            <a:off x="0" y="228600"/>
            <a:ext cx="6432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852BB1-15CD-5F6A-7449-9A53A3045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17902" r="22629"/>
          <a:stretch>
            <a:fillRect/>
          </a:stretch>
        </p:blipFill>
        <p:spPr bwMode="auto">
          <a:xfrm rot="-567269">
            <a:off x="-292100" y="2255838"/>
            <a:ext cx="5553075" cy="4330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222D4-0D9F-DA30-647F-1B3D28585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7670" r="40875" b="2"/>
          <a:stretch>
            <a:fillRect/>
          </a:stretch>
        </p:blipFill>
        <p:spPr bwMode="auto">
          <a:xfrm rot="330200">
            <a:off x="4559300" y="585788"/>
            <a:ext cx="4467225" cy="4076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2A365-C395-CD33-5866-7761AE67C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2811" r="33356"/>
          <a:stretch>
            <a:fillRect/>
          </a:stretch>
        </p:blipFill>
        <p:spPr bwMode="auto">
          <a:xfrm>
            <a:off x="3602038" y="2686050"/>
            <a:ext cx="5100637" cy="4162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CA57F25F-8B54-473A-1AEA-BD99DBE5A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943600"/>
            <a:ext cx="862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5405-CC96-A0D1-B5EA-8EB24E56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Demand study goals: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641ACF7-7903-AA18-1A4E-90153D8A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/>
          <a:lstStyle/>
          <a:p>
            <a:r>
              <a:rPr lang="en-US" altLang="en-US" sz="2600"/>
              <a:t>Estimate demand for Tongass timber</a:t>
            </a:r>
          </a:p>
          <a:p>
            <a:r>
              <a:rPr lang="en-US" altLang="en-US" sz="2600"/>
              <a:t>Develop market model that is:</a:t>
            </a:r>
          </a:p>
          <a:p>
            <a:pPr lvl="1"/>
            <a:r>
              <a:rPr lang="en-US" altLang="en-US" sz="2400"/>
              <a:t>Transparent</a:t>
            </a:r>
          </a:p>
          <a:p>
            <a:pPr lvl="1"/>
            <a:r>
              <a:rPr lang="en-US" altLang="en-US" sz="2400"/>
              <a:t>Conservative</a:t>
            </a:r>
          </a:p>
          <a:p>
            <a:pPr lvl="1"/>
            <a:r>
              <a:rPr lang="en-US" altLang="en-US" sz="2400"/>
              <a:t>Replicable</a:t>
            </a:r>
          </a:p>
          <a:p>
            <a:pPr lvl="1"/>
            <a:r>
              <a:rPr lang="en-US" altLang="en-US" sz="2400"/>
              <a:t>Material balanced</a:t>
            </a:r>
          </a:p>
          <a:p>
            <a:pPr lvl="1"/>
            <a:r>
              <a:rPr lang="en-US" altLang="en-US" sz="2400"/>
              <a:t>Easy to use and understand today</a:t>
            </a:r>
          </a:p>
          <a:p>
            <a:pPr lvl="1"/>
            <a:r>
              <a:rPr lang="en-US" altLang="en-US" sz="2400"/>
              <a:t>Easy to use and understand for future analyses</a:t>
            </a:r>
          </a:p>
          <a:p>
            <a:pPr lvl="1"/>
            <a:r>
              <a:rPr lang="en-US" altLang="en-US" sz="2400"/>
              <a:t>The best available science for TLMP amendment</a:t>
            </a:r>
          </a:p>
          <a:p>
            <a:r>
              <a:rPr lang="en-US" altLang="en-US" sz="2600"/>
              <a:t>Follow Station process for Highly Influential Science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71413A7-73F1-EC3D-F6E1-62037BD2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410200"/>
            <a:ext cx="5867400" cy="990600"/>
          </a:xfrm>
        </p:spPr>
        <p:txBody>
          <a:bodyPr/>
          <a:lstStyle/>
          <a:p>
            <a:r>
              <a:rPr lang="en-US" altLang="en-US" sz="2000"/>
              <a:t>Roundwood log exports</a:t>
            </a:r>
            <a:br>
              <a:rPr lang="en-US" altLang="en-US" sz="2000"/>
            </a:br>
            <a:r>
              <a:rPr lang="en-US" altLang="en-US" sz="2000"/>
              <a:t>Domestic processors</a:t>
            </a:r>
            <a:br>
              <a:rPr lang="en-US" altLang="en-US" sz="2000"/>
            </a:br>
            <a:r>
              <a:rPr lang="en-US" altLang="en-US" sz="2000"/>
              <a:t>Residue</a:t>
            </a:r>
          </a:p>
        </p:txBody>
      </p:sp>
      <p:pic>
        <p:nvPicPr>
          <p:cNvPr id="49154" name="Picture Placeholder 4">
            <a:extLst>
              <a:ext uri="{FF2B5EF4-FFF2-40B4-BE49-F238E27FC236}">
                <a16:creationId xmlns:a16="http://schemas.microsoft.com/office/drawing/2014/main" id="{26173747-C954-8F24-0039-BD47EE8D44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2931"/>
          <a:stretch>
            <a:fillRect/>
          </a:stretch>
        </p:blipFill>
        <p:spPr>
          <a:xfrm>
            <a:off x="2895600" y="609600"/>
            <a:ext cx="6076950" cy="4648200"/>
          </a:xfrm>
        </p:spPr>
      </p:pic>
      <p:sp>
        <p:nvSpPr>
          <p:cNvPr id="49155" name="Text Placeholder 3">
            <a:extLst>
              <a:ext uri="{FF2B5EF4-FFF2-40B4-BE49-F238E27FC236}">
                <a16:creationId xmlns:a16="http://schemas.microsoft.com/office/drawing/2014/main" id="{F7AD689A-6221-1BCE-606D-3B3451AEB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2514600" cy="4419600"/>
          </a:xfrm>
        </p:spPr>
        <p:txBody>
          <a:bodyPr/>
          <a:lstStyle/>
          <a:p>
            <a:r>
              <a:rPr lang="en-US" altLang="en-US" sz="2800"/>
              <a:t>1</a:t>
            </a:r>
            <a:r>
              <a:rPr lang="en-US" altLang="en-US" sz="2400"/>
              <a:t>. Define Tongass timber product markets</a:t>
            </a:r>
          </a:p>
          <a:p>
            <a:r>
              <a:rPr lang="en-US" altLang="en-US" sz="2800"/>
              <a:t>2. </a:t>
            </a:r>
            <a:r>
              <a:rPr lang="en-US" altLang="en-US" sz="2400"/>
              <a:t>Estimate product demand</a:t>
            </a:r>
          </a:p>
          <a:p>
            <a:r>
              <a:rPr lang="en-US" altLang="en-US" sz="2800"/>
              <a:t>3. </a:t>
            </a:r>
            <a:r>
              <a:rPr lang="en-US" altLang="en-US" sz="2400"/>
              <a:t>Estimate harvest equivalent to meet demand</a:t>
            </a:r>
          </a:p>
          <a:p>
            <a:endParaRPr lang="en-US" altLang="en-US" sz="2800"/>
          </a:p>
        </p:txBody>
      </p:sp>
      <p:pic>
        <p:nvPicPr>
          <p:cNvPr id="49156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82FF3263-0FEC-486A-1734-D8230379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A36358-C04A-ED53-4096-39BAE0706E04}"/>
              </a:ext>
            </a:extLst>
          </p:cNvPr>
          <p:cNvSpPr/>
          <p:nvPr/>
        </p:nvSpPr>
        <p:spPr>
          <a:xfrm>
            <a:off x="3962400" y="693738"/>
            <a:ext cx="4800600" cy="4462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Presentation Outline</a:t>
            </a:r>
          </a:p>
          <a:p>
            <a:pPr lvl="1" eaLnBrk="1" hangingPunct="1">
              <a:defRPr/>
            </a:pPr>
            <a:endParaRPr lang="en-US" sz="1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Region 10 Background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Planning 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Projects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Collaborations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Transition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Research Example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mbria" pitchFamily="18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mbria" pitchFamily="18" charset="0"/>
              </a:rPr>
              <a:t>PNW Research Station Value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endParaRPr lang="en-US" sz="15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3073" name="Picture 1" descr="H:\Work\My Pictures\Community Photos\Angoon Photos\Angoon Website Photos\Angoon Website Photos (Aug 04, FY05)\Angoon5.JPG">
            <a:extLst>
              <a:ext uri="{FF2B5EF4-FFF2-40B4-BE49-F238E27FC236}">
                <a16:creationId xmlns:a16="http://schemas.microsoft.com/office/drawing/2014/main" id="{E61487D8-5DFA-56AA-1CCC-E65024A8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57200" y="1676400"/>
            <a:ext cx="3276600" cy="211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Work\My Pictures\Community Photos\Craig Photos\Craig Original Photos\Craig 3-16-05 Photos\100_0018.JPG">
            <a:extLst>
              <a:ext uri="{FF2B5EF4-FFF2-40B4-BE49-F238E27FC236}">
                <a16:creationId xmlns:a16="http://schemas.microsoft.com/office/drawing/2014/main" id="{7E4BDE39-EE04-1214-7A6A-D546EBA7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457201" y="4150915"/>
            <a:ext cx="3276600" cy="199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74A587D3-E601-8285-96B0-F2177490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9863"/>
            <a:ext cx="9001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1F6C2A-2FDE-BBBF-74FC-5C634080030B}"/>
              </a:ext>
            </a:extLst>
          </p:cNvPr>
          <p:cNvSpPr/>
          <p:nvPr/>
        </p:nvSpPr>
        <p:spPr>
          <a:xfrm>
            <a:off x="3962400" y="5105400"/>
            <a:ext cx="4876800" cy="145994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461ED-50F4-E96B-832F-BD63ED636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08588"/>
            <a:ext cx="4759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Acknowledgement: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250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Sue Howle, Planning Manager,  Tongass National Forest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250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Jay Anderson, Deputy Forest Supervisor, Tongass National Forest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250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Linda Kruger,  Social Scientist, PNW Research Station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250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Tongass Advisory Committee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250" i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Tongass Collaborative Stewardship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ECB6-5596-1656-EDB2-1643B629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Daniels et al. Tongass harvest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984D4A-0577-A53B-185A-71D6DBEAB232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B94E541-26AE-3D2D-5A44-F8532FA52114}"/>
              </a:ext>
            </a:extLst>
          </p:cNvPr>
          <p:cNvSpPr/>
          <p:nvPr/>
        </p:nvSpPr>
        <p:spPr>
          <a:xfrm>
            <a:off x="5638800" y="3810000"/>
            <a:ext cx="3048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B990A0C-83E4-E3C0-0B49-20080E18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1254125"/>
            <a:ext cx="2362200" cy="990600"/>
          </a:xfrm>
        </p:spPr>
        <p:txBody>
          <a:bodyPr/>
          <a:lstStyle/>
          <a:p>
            <a:r>
              <a:rPr lang="en-US" altLang="en-US"/>
              <a:t>Stakeholder meetings</a:t>
            </a:r>
          </a:p>
        </p:txBody>
      </p:sp>
      <p:sp>
        <p:nvSpPr>
          <p:cNvPr id="51202" name="Text Placeholder 6">
            <a:extLst>
              <a:ext uri="{FF2B5EF4-FFF2-40B4-BE49-F238E27FC236}">
                <a16:creationId xmlns:a16="http://schemas.microsoft.com/office/drawing/2014/main" id="{FCA21296-E741-2831-B5CE-F134A437F07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3840163"/>
          </a:xfrm>
        </p:spPr>
        <p:txBody>
          <a:bodyPr/>
          <a:lstStyle/>
          <a:p>
            <a:r>
              <a:rPr lang="en-US" altLang="en-US" sz="2400"/>
              <a:t>June, 2014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6DA4BBF-9398-E5CC-360D-74061F2507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Trip 1</a:t>
            </a:r>
          </a:p>
          <a:p>
            <a:pPr lvl="1"/>
            <a:r>
              <a:rPr lang="en-US" altLang="en-US"/>
              <a:t>Juneau, Ketchikan, Sitka</a:t>
            </a:r>
          </a:p>
          <a:p>
            <a:pPr lvl="1"/>
            <a:r>
              <a:rPr lang="en-US" altLang="en-US"/>
              <a:t>Met with R10 and Tongass staff, NGOs, economic development agencies, State of Alaska DNR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1204" name="Content Placeholder 5">
            <a:extLst>
              <a:ext uri="{FF2B5EF4-FFF2-40B4-BE49-F238E27FC236}">
                <a16:creationId xmlns:a16="http://schemas.microsoft.com/office/drawing/2014/main" id="{35F8B055-B56B-0754-4F60-5A554AD3E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505200"/>
            <a:ext cx="36560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1">
            <a:extLst>
              <a:ext uri="{FF2B5EF4-FFF2-40B4-BE49-F238E27FC236}">
                <a16:creationId xmlns:a16="http://schemas.microsoft.com/office/drawing/2014/main" id="{A896B924-4C5A-A748-CF1B-3DA56F0E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416300"/>
            <a:ext cx="1200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C61AA-5D75-765E-B6B9-64B58BCBE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4" y="4242804"/>
            <a:ext cx="3001676" cy="93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07" name="Picture 13">
            <a:extLst>
              <a:ext uri="{FF2B5EF4-FFF2-40B4-BE49-F238E27FC236}">
                <a16:creationId xmlns:a16="http://schemas.microsoft.com/office/drawing/2014/main" id="{4465C14A-4756-7130-5B40-638559BB1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24388"/>
            <a:ext cx="16573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4">
            <a:extLst>
              <a:ext uri="{FF2B5EF4-FFF2-40B4-BE49-F238E27FC236}">
                <a16:creationId xmlns:a16="http://schemas.microsoft.com/office/drawing/2014/main" id="{684CCC6B-62B1-E94E-D1A3-41673BEF9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252788"/>
            <a:ext cx="2971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AA256E-04F0-D04A-ACCA-DA2DFCD73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5018088"/>
            <a:ext cx="1992312" cy="7635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51210" name="Picture 16">
            <a:extLst>
              <a:ext uri="{FF2B5EF4-FFF2-40B4-BE49-F238E27FC236}">
                <a16:creationId xmlns:a16="http://schemas.microsoft.com/office/drawing/2014/main" id="{2356EAB6-B6CD-6278-BFE7-16049E64D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019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C66495FF-E295-DAF9-89D6-9E6CDB23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61A8ED7-CFF9-00E6-4863-E8E8F7F8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1387475"/>
            <a:ext cx="2362200" cy="990600"/>
          </a:xfrm>
        </p:spPr>
        <p:txBody>
          <a:bodyPr/>
          <a:lstStyle/>
          <a:p>
            <a:r>
              <a:rPr lang="en-US" altLang="en-US"/>
              <a:t>Stakeholder meetings</a:t>
            </a:r>
          </a:p>
        </p:txBody>
      </p:sp>
      <p:sp>
        <p:nvSpPr>
          <p:cNvPr id="52226" name="Text Placeholder 4">
            <a:extLst>
              <a:ext uri="{FF2B5EF4-FFF2-40B4-BE49-F238E27FC236}">
                <a16:creationId xmlns:a16="http://schemas.microsoft.com/office/drawing/2014/main" id="{083571A2-C6B7-41A5-7C74-EB0FFC0547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1013" y="2362200"/>
            <a:ext cx="2613025" cy="4144963"/>
          </a:xfrm>
        </p:spPr>
        <p:txBody>
          <a:bodyPr/>
          <a:lstStyle/>
          <a:p>
            <a:r>
              <a:rPr lang="en-US" altLang="en-US" sz="2400"/>
              <a:t>September, 2014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44D48F3C-ECF2-993F-C96F-8CFAB5BDD5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Trip 2</a:t>
            </a:r>
          </a:p>
          <a:p>
            <a:pPr lvl="1"/>
            <a:r>
              <a:rPr lang="en-US" altLang="en-US"/>
              <a:t>Juneau, Ketchikan, Prince of Wales Island</a:t>
            </a:r>
          </a:p>
          <a:p>
            <a:pPr lvl="1"/>
            <a:r>
              <a:rPr lang="en-US" altLang="en-US"/>
              <a:t>Progress report to R10 staff </a:t>
            </a:r>
          </a:p>
          <a:p>
            <a:pPr lvl="1"/>
            <a:r>
              <a:rPr lang="en-US" altLang="en-US"/>
              <a:t>Toured mills and met forest industry representatives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0656F4E-6CEF-C3B1-70C4-AEB9F3A92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215" y="3557171"/>
            <a:ext cx="3139970" cy="23549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317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5240ED61-C26E-9FA3-B16E-3631A0A73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532188"/>
            <a:ext cx="24717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7">
            <a:extLst>
              <a:ext uri="{FF2B5EF4-FFF2-40B4-BE49-F238E27FC236}">
                <a16:creationId xmlns:a16="http://schemas.microsoft.com/office/drawing/2014/main" id="{5FD3E236-D310-BF4C-E07F-24ABD011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62500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Alcan Forest Products, Ketchikan</a:t>
            </a:r>
          </a:p>
          <a:p>
            <a:pPr eaLnBrk="1" hangingPunct="1"/>
            <a:r>
              <a:rPr lang="en-US" altLang="en-US"/>
              <a:t>Good Faith Lumber, Thorne Bay</a:t>
            </a:r>
          </a:p>
          <a:p>
            <a:pPr eaLnBrk="1" hangingPunct="1"/>
            <a:r>
              <a:rPr lang="en-US" altLang="en-US"/>
              <a:t>Thuja Plicata, Thorne Bay</a:t>
            </a:r>
          </a:p>
          <a:p>
            <a:pPr eaLnBrk="1" hangingPunct="1"/>
            <a:endParaRPr lang="en-US" altLang="en-US"/>
          </a:p>
        </p:txBody>
      </p:sp>
      <p:pic>
        <p:nvPicPr>
          <p:cNvPr id="52231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47B38EBC-69DB-2DC7-E824-AA66E70D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04B7040-5415-33F3-16B5-42877C72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95400"/>
            <a:ext cx="2362200" cy="990600"/>
          </a:xfrm>
        </p:spPr>
        <p:txBody>
          <a:bodyPr/>
          <a:lstStyle/>
          <a:p>
            <a:r>
              <a:rPr lang="en-US" altLang="en-US"/>
              <a:t>Stakeholder meetings</a:t>
            </a:r>
          </a:p>
        </p:txBody>
      </p:sp>
      <p:sp>
        <p:nvSpPr>
          <p:cNvPr id="53250" name="Text Placeholder 5">
            <a:extLst>
              <a:ext uri="{FF2B5EF4-FFF2-40B4-BE49-F238E27FC236}">
                <a16:creationId xmlns:a16="http://schemas.microsoft.com/office/drawing/2014/main" id="{FA6D58AD-2A0E-D6AB-73F4-F389ED9CBA6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4144963"/>
          </a:xfrm>
        </p:spPr>
        <p:txBody>
          <a:bodyPr/>
          <a:lstStyle/>
          <a:p>
            <a:r>
              <a:rPr lang="en-US" altLang="en-US" sz="2400"/>
              <a:t>October, 2015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571E045E-0139-43B9-0A72-FCD64A7C54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791200" cy="5410200"/>
          </a:xfrm>
        </p:spPr>
        <p:txBody>
          <a:bodyPr/>
          <a:lstStyle/>
          <a:p>
            <a:r>
              <a:rPr lang="en-US" altLang="en-US"/>
              <a:t>Trip 3</a:t>
            </a:r>
          </a:p>
          <a:p>
            <a:pPr lvl="1"/>
            <a:r>
              <a:rPr lang="en-US" altLang="en-US"/>
              <a:t>Juneau </a:t>
            </a:r>
          </a:p>
          <a:p>
            <a:pPr lvl="1"/>
            <a:r>
              <a:rPr lang="en-US" altLang="en-US"/>
              <a:t>Presented findings from Tongass demand study in meeting with internal staff</a:t>
            </a:r>
          </a:p>
          <a:p>
            <a:pPr lvl="1"/>
            <a:r>
              <a:rPr lang="en-US" altLang="en-US"/>
              <a:t>VTC</a:t>
            </a:r>
          </a:p>
          <a:p>
            <a:pPr lvl="1"/>
            <a:r>
              <a:rPr lang="en-US" altLang="en-US"/>
              <a:t>Representatives from:</a:t>
            </a:r>
          </a:p>
          <a:p>
            <a:pPr lvl="2"/>
            <a:r>
              <a:rPr lang="en-US" altLang="en-US"/>
              <a:t>R10 </a:t>
            </a:r>
          </a:p>
          <a:p>
            <a:pPr lvl="2"/>
            <a:r>
              <a:rPr lang="en-US" altLang="en-US"/>
              <a:t>Tongass National Forest</a:t>
            </a:r>
          </a:p>
          <a:p>
            <a:pPr lvl="2"/>
            <a:r>
              <a:rPr lang="en-US" altLang="en-US"/>
              <a:t>Office of General Council</a:t>
            </a:r>
          </a:p>
        </p:txBody>
      </p:sp>
      <p:pic>
        <p:nvPicPr>
          <p:cNvPr id="53252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6813747F-A260-AD40-BD75-3893F1A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F62A-A452-6888-1FFB-9D3E7CD8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Other noteworthy meetups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5886D9-AE07-F34B-155F-0CC532D531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797425"/>
          </a:xfrm>
        </p:spPr>
        <p:txBody>
          <a:bodyPr/>
          <a:lstStyle/>
          <a:p>
            <a:pPr>
              <a:defRPr/>
            </a:pPr>
            <a:r>
              <a:rPr lang="en-US" dirty="0"/>
              <a:t>Portland-area stakeholders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Political representatives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Consultants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Other agencies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Media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Public comments (?)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4275" name="Picture 9">
            <a:extLst>
              <a:ext uri="{FF2B5EF4-FFF2-40B4-BE49-F238E27FC236}">
                <a16:creationId xmlns:a16="http://schemas.microsoft.com/office/drawing/2014/main" id="{FECE9D5C-7B4F-900B-5B76-26BB8C66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033588"/>
            <a:ext cx="19081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0">
            <a:extLst>
              <a:ext uri="{FF2B5EF4-FFF2-40B4-BE49-F238E27FC236}">
                <a16:creationId xmlns:a16="http://schemas.microsoft.com/office/drawing/2014/main" id="{D056149C-836D-FE91-D1E5-D94E8C9B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963">
            <a:off x="2886075" y="3230563"/>
            <a:ext cx="25749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37613F-53F1-00FC-3E43-7BB889734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9" y="1389316"/>
            <a:ext cx="3986726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4278" name="Group 17">
            <a:extLst>
              <a:ext uri="{FF2B5EF4-FFF2-40B4-BE49-F238E27FC236}">
                <a16:creationId xmlns:a16="http://schemas.microsoft.com/office/drawing/2014/main" id="{5EE1D0AF-039A-B40D-1E07-A2D69F91FCF3}"/>
              </a:ext>
            </a:extLst>
          </p:cNvPr>
          <p:cNvGrpSpPr>
            <a:grpSpLocks/>
          </p:cNvGrpSpPr>
          <p:nvPr/>
        </p:nvGrpSpPr>
        <p:grpSpPr bwMode="auto">
          <a:xfrm rot="610920">
            <a:off x="3898900" y="4257675"/>
            <a:ext cx="2522538" cy="2092325"/>
            <a:chOff x="4258457" y="3851432"/>
            <a:chExt cx="3513944" cy="3080781"/>
          </a:xfrm>
        </p:grpSpPr>
        <p:pic>
          <p:nvPicPr>
            <p:cNvPr id="54279" name="Picture 15">
              <a:extLst>
                <a:ext uri="{FF2B5EF4-FFF2-40B4-BE49-F238E27FC236}">
                  <a16:creationId xmlns:a16="http://schemas.microsoft.com/office/drawing/2014/main" id="{136A375E-82F7-C924-71D7-FB904E2F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457" y="3851432"/>
              <a:ext cx="3513944" cy="83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16">
              <a:extLst>
                <a:ext uri="{FF2B5EF4-FFF2-40B4-BE49-F238E27FC236}">
                  <a16:creationId xmlns:a16="http://schemas.microsoft.com/office/drawing/2014/main" id="{EB320F94-AFD3-8638-C8D7-EEA07882D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708675"/>
              <a:ext cx="3505201" cy="222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C3EB627B-EFF2-0806-F516-A962C8C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52400"/>
            <a:ext cx="8229600" cy="984250"/>
          </a:xfrm>
        </p:spPr>
        <p:txBody>
          <a:bodyPr/>
          <a:lstStyle/>
          <a:p>
            <a:r>
              <a:rPr lang="en-US" altLang="en-US" sz="2700" b="1"/>
              <a:t>Other noteworthy findings:                    softwood log trade data discrepancies </a:t>
            </a:r>
          </a:p>
        </p:txBody>
      </p:sp>
      <p:pic>
        <p:nvPicPr>
          <p:cNvPr id="55298" name="Content Placeholder 6">
            <a:extLst>
              <a:ext uri="{FF2B5EF4-FFF2-40B4-BE49-F238E27FC236}">
                <a16:creationId xmlns:a16="http://schemas.microsoft.com/office/drawing/2014/main" id="{D0F02EE7-DF6B-E5BC-6441-28E3B539B9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984750" cy="48768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F58F0D-A3CB-FC78-4867-86DEEBC6C70C}"/>
              </a:ext>
            </a:extLst>
          </p:cNvPr>
          <p:cNvSpPr/>
          <p:nvPr/>
        </p:nvSpPr>
        <p:spPr>
          <a:xfrm>
            <a:off x="122238" y="1676400"/>
            <a:ext cx="4800600" cy="472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BBC8CB-57D1-CCC9-A8FC-EA90A1DC31AD}"/>
              </a:ext>
            </a:extLst>
          </p:cNvPr>
          <p:cNvCxnSpPr>
            <a:stCxn id="3" idx="3"/>
          </p:cNvCxnSpPr>
          <p:nvPr/>
        </p:nvCxnSpPr>
        <p:spPr>
          <a:xfrm flipV="1">
            <a:off x="825948" y="2362200"/>
            <a:ext cx="3335568" cy="33467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5A7249-44A0-2930-28F4-0A7789A19D1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60950" y="1600200"/>
          <a:ext cx="4038600" cy="495141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0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85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AK</a:t>
                      </a:r>
                      <a:r>
                        <a:rPr lang="en-US" sz="2000" u="none" strike="noStrike" baseline="0" dirty="0">
                          <a:effectLst/>
                        </a:rPr>
                        <a:t> l</a:t>
                      </a:r>
                      <a:r>
                        <a:rPr lang="en-US" sz="2000" u="none" strike="noStrike" dirty="0">
                          <a:effectLst/>
                        </a:rPr>
                        <a:t>og exports, USITC 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MMBF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SEAK harvest, MMBF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213.5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196.3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249.7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158.9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197.6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113.3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187.9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204.9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276.9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F69AC5-8058-9466-63AB-C9532C0ED7D6}"/>
              </a:ext>
            </a:extLst>
          </p:cNvPr>
          <p:cNvSpPr/>
          <p:nvPr/>
        </p:nvSpPr>
        <p:spPr>
          <a:xfrm>
            <a:off x="6022975" y="1828800"/>
            <a:ext cx="1143000" cy="457200"/>
          </a:xfrm>
          <a:prstGeom prst="ellipse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0B4CDF-22CD-F305-599B-4511405F8285}"/>
              </a:ext>
            </a:extLst>
          </p:cNvPr>
          <p:cNvSpPr/>
          <p:nvPr/>
        </p:nvSpPr>
        <p:spPr>
          <a:xfrm>
            <a:off x="7762875" y="2133600"/>
            <a:ext cx="990600" cy="457200"/>
          </a:xfrm>
          <a:prstGeom prst="ellipse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B65D-1D45-8651-DBEB-6AA8DCC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Publications</a:t>
            </a:r>
          </a:p>
        </p:txBody>
      </p:sp>
      <p:sp>
        <p:nvSpPr>
          <p:cNvPr id="56322" name="Content Placeholder 4">
            <a:extLst>
              <a:ext uri="{FF2B5EF4-FFF2-40B4-BE49-F238E27FC236}">
                <a16:creationId xmlns:a16="http://schemas.microsoft.com/office/drawing/2014/main" id="{9A438A1C-C5BD-F099-78FA-C6FFE519F5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763000" cy="44196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AF8C4E0C-A413-1371-DDAF-AA27FC55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333" r="4443"/>
          <a:stretch>
            <a:fillRect/>
          </a:stretch>
        </p:blipFill>
        <p:spPr bwMode="auto">
          <a:xfrm>
            <a:off x="398463" y="2154238"/>
            <a:ext cx="24352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>
            <a:extLst>
              <a:ext uri="{FF2B5EF4-FFF2-40B4-BE49-F238E27FC236}">
                <a16:creationId xmlns:a16="http://schemas.microsoft.com/office/drawing/2014/main" id="{0190F09E-CB03-7746-6271-59E051A1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7575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>
            <a:extLst>
              <a:ext uri="{FF2B5EF4-FFF2-40B4-BE49-F238E27FC236}">
                <a16:creationId xmlns:a16="http://schemas.microsoft.com/office/drawing/2014/main" id="{3192DBE4-4741-E860-3DA4-449EF9D6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228850"/>
            <a:ext cx="24082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Content Placeholder 6">
            <a:extLst>
              <a:ext uri="{FF2B5EF4-FFF2-40B4-BE49-F238E27FC236}">
                <a16:creationId xmlns:a16="http://schemas.microsoft.com/office/drawing/2014/main" id="{2DBF3CBB-4F82-EC01-5563-79A74EE7D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0850" r="6371" b="-1456"/>
          <a:stretch>
            <a:fillRect/>
          </a:stretch>
        </p:blipFill>
        <p:spPr bwMode="auto">
          <a:xfrm>
            <a:off x="1616075" y="5502275"/>
            <a:ext cx="1000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Content Placeholder 8">
            <a:extLst>
              <a:ext uri="{FF2B5EF4-FFF2-40B4-BE49-F238E27FC236}">
                <a16:creationId xmlns:a16="http://schemas.microsoft.com/office/drawing/2014/main" id="{E2A54059-DB01-28C4-B8B4-782F0A460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29263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Content Placeholder 8">
            <a:extLst>
              <a:ext uri="{FF2B5EF4-FFF2-40B4-BE49-F238E27FC236}">
                <a16:creationId xmlns:a16="http://schemas.microsoft.com/office/drawing/2014/main" id="{8E4A682C-CBE3-913D-8CFD-1497DF760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529263"/>
            <a:ext cx="6619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>
            <a:extLst>
              <a:ext uri="{FF2B5EF4-FFF2-40B4-BE49-F238E27FC236}">
                <a16:creationId xmlns:a16="http://schemas.microsoft.com/office/drawing/2014/main" id="{53758F7B-A016-6677-C779-C5F6BF794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551488"/>
            <a:ext cx="10334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14F92-3113-85DE-D719-6D1B434A5058}"/>
              </a:ext>
            </a:extLst>
          </p:cNvPr>
          <p:cNvSpPr txBox="1"/>
          <p:nvPr/>
        </p:nvSpPr>
        <p:spPr>
          <a:xfrm>
            <a:off x="242888" y="1531938"/>
            <a:ext cx="28956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Tongass demand 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7A154-F002-72DD-5FA4-F4D320D44980}"/>
              </a:ext>
            </a:extLst>
          </p:cNvPr>
          <p:cNvSpPr txBox="1"/>
          <p:nvPr/>
        </p:nvSpPr>
        <p:spPr>
          <a:xfrm>
            <a:off x="3409950" y="1436688"/>
            <a:ext cx="2609850" cy="646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Background for wood energy scenario (S2)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33900F-6140-2A94-0EB8-57BF0AC9BB29}"/>
              </a:ext>
            </a:extLst>
          </p:cNvPr>
          <p:cNvSpPr txBox="1"/>
          <p:nvPr/>
        </p:nvSpPr>
        <p:spPr>
          <a:xfrm>
            <a:off x="6397625" y="1436688"/>
            <a:ext cx="2309813" cy="646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AK log export trade data discrepancies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2A54DBF5-C1E2-D2A8-DFA6-2E69C4D6862C}"/>
              </a:ext>
            </a:extLst>
          </p:cNvPr>
          <p:cNvSpPr txBox="1">
            <a:spLocks/>
          </p:cNvSpPr>
          <p:nvPr/>
        </p:nvSpPr>
        <p:spPr bwMode="auto">
          <a:xfrm rot="20270444">
            <a:off x="223838" y="3089275"/>
            <a:ext cx="8763000" cy="901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en-US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Publishable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57D7-5B75-C047-34CF-249CEC09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Presentations: past</a:t>
            </a:r>
          </a:p>
        </p:txBody>
      </p:sp>
      <p:sp>
        <p:nvSpPr>
          <p:cNvPr id="57346" name="Content Placeholder 4">
            <a:extLst>
              <a:ext uri="{FF2B5EF4-FFF2-40B4-BE49-F238E27FC236}">
                <a16:creationId xmlns:a16="http://schemas.microsoft.com/office/drawing/2014/main" id="{640FF844-D840-4502-1AC4-2277B2799E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1788" y="1981200"/>
            <a:ext cx="8504237" cy="3733800"/>
          </a:xfrm>
        </p:spPr>
        <p:txBody>
          <a:bodyPr/>
          <a:lstStyle/>
          <a:p>
            <a:r>
              <a:rPr lang="en-US" altLang="en-US" sz="2500"/>
              <a:t>Pacific Northwest Regional Economics Conference</a:t>
            </a:r>
          </a:p>
          <a:p>
            <a:pPr lvl="1"/>
            <a:r>
              <a:rPr lang="en-US" altLang="en-US"/>
              <a:t>April 2015; Bellingham, WA</a:t>
            </a:r>
          </a:p>
          <a:p>
            <a:r>
              <a:rPr lang="en-US" altLang="en-US" sz="2500"/>
              <a:t>Western Forest Economists</a:t>
            </a:r>
          </a:p>
          <a:p>
            <a:pPr lvl="1"/>
            <a:r>
              <a:rPr lang="en-US" altLang="en-US"/>
              <a:t>June 2015; Vancouver BC</a:t>
            </a:r>
          </a:p>
          <a:p>
            <a:r>
              <a:rPr lang="en-US" altLang="en-US" sz="2500"/>
              <a:t>PNW Research Station Executive Management Team</a:t>
            </a:r>
          </a:p>
          <a:p>
            <a:pPr lvl="1"/>
            <a:r>
              <a:rPr lang="en-US" altLang="en-US"/>
              <a:t>September 2015; Portland, OR</a:t>
            </a:r>
          </a:p>
          <a:p>
            <a:r>
              <a:rPr lang="en-US" altLang="en-US" sz="2500"/>
              <a:t>FIA Annual Science Symposium</a:t>
            </a:r>
          </a:p>
          <a:p>
            <a:pPr lvl="1"/>
            <a:r>
              <a:rPr lang="en-US" altLang="en-US"/>
              <a:t>December 2015; Portland, OR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6BC-BE59-69AF-AC1D-A928D401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Presentations: upcoming</a:t>
            </a:r>
          </a:p>
        </p:txBody>
      </p:sp>
      <p:sp>
        <p:nvSpPr>
          <p:cNvPr id="58370" name="Content Placeholder 4">
            <a:extLst>
              <a:ext uri="{FF2B5EF4-FFF2-40B4-BE49-F238E27FC236}">
                <a16:creationId xmlns:a16="http://schemas.microsoft.com/office/drawing/2014/main" id="{4A0931CA-F298-9554-01E0-9E8D623D57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00" y="1981200"/>
            <a:ext cx="8502650" cy="4267200"/>
          </a:xfrm>
        </p:spPr>
        <p:txBody>
          <a:bodyPr/>
          <a:lstStyle/>
          <a:p>
            <a:endParaRPr lang="en-US" altLang="en-US" sz="2500"/>
          </a:p>
          <a:p>
            <a:r>
              <a:rPr lang="en-US" altLang="en-US"/>
              <a:t>Timber Measurements Society</a:t>
            </a:r>
          </a:p>
          <a:p>
            <a:pPr lvl="1"/>
            <a:r>
              <a:rPr lang="en-US" altLang="en-US"/>
              <a:t>April 3; Coeur d’Alene, ID</a:t>
            </a:r>
          </a:p>
          <a:p>
            <a:pPr lvl="1"/>
            <a:endParaRPr lang="en-US" altLang="en-US"/>
          </a:p>
          <a:p>
            <a:r>
              <a:rPr lang="en-US" altLang="en-US"/>
              <a:t>Tongass young growth timber summit </a:t>
            </a:r>
          </a:p>
          <a:p>
            <a:pPr lvl="1"/>
            <a:r>
              <a:rPr lang="en-US" altLang="en-US"/>
              <a:t>April 17-20; Prince of Wales Island, AK</a:t>
            </a:r>
          </a:p>
          <a:p>
            <a:pPr lvl="1"/>
            <a:endParaRPr lang="en-US" altLang="en-US"/>
          </a:p>
          <a:p>
            <a:r>
              <a:rPr lang="en-US" altLang="en-US"/>
              <a:t>Western Forest Economists</a:t>
            </a:r>
          </a:p>
          <a:p>
            <a:pPr lvl="1"/>
            <a:r>
              <a:rPr lang="en-US" altLang="en-US"/>
              <a:t>May 4; Seattle, WA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8371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07270585-08B5-BF0B-D0C9-42EC1327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987425"/>
            <a:ext cx="8985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0233F-8DB6-0F0A-76C2-A665D538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50" y="2932113"/>
            <a:ext cx="1428750" cy="1165225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R10 $</a:t>
            </a:r>
          </a:p>
        </p:txBody>
      </p:sp>
      <p:pic>
        <p:nvPicPr>
          <p:cNvPr id="59394" name="Content Placeholder 6">
            <a:extLst>
              <a:ext uri="{FF2B5EF4-FFF2-40B4-BE49-F238E27FC236}">
                <a16:creationId xmlns:a16="http://schemas.microsoft.com/office/drawing/2014/main" id="{5C9F1B8D-F613-92DC-0808-6366FB279D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0850" r="6371" b="-1456"/>
          <a:stretch>
            <a:fillRect/>
          </a:stretch>
        </p:blipFill>
        <p:spPr>
          <a:xfrm>
            <a:off x="304800" y="2895600"/>
            <a:ext cx="1747838" cy="1247775"/>
          </a:xfrm>
        </p:spPr>
      </p:pic>
      <p:pic>
        <p:nvPicPr>
          <p:cNvPr id="59395" name="Content Placeholder 8">
            <a:extLst>
              <a:ext uri="{FF2B5EF4-FFF2-40B4-BE49-F238E27FC236}">
                <a16:creationId xmlns:a16="http://schemas.microsoft.com/office/drawing/2014/main" id="{0D40A283-9487-BC4B-677F-A2CA5F3257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813" y="1582738"/>
            <a:ext cx="1003300" cy="1004887"/>
          </a:xfrm>
        </p:spPr>
      </p:pic>
      <p:pic>
        <p:nvPicPr>
          <p:cNvPr id="59396" name="Picture 15">
            <a:extLst>
              <a:ext uri="{FF2B5EF4-FFF2-40B4-BE49-F238E27FC236}">
                <a16:creationId xmlns:a16="http://schemas.microsoft.com/office/drawing/2014/main" id="{026092FA-66B9-A0E8-B2BC-0F2D175C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835275"/>
            <a:ext cx="148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A99A4-10E9-346E-14F5-7A0AED2A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5232400"/>
            <a:ext cx="2881313" cy="9175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9398" name="TextBox 9">
            <a:extLst>
              <a:ext uri="{FF2B5EF4-FFF2-40B4-BE49-F238E27FC236}">
                <a16:creationId xmlns:a16="http://schemas.microsoft.com/office/drawing/2014/main" id="{C75DE1E2-8290-4962-F2DF-9335698B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270375"/>
            <a:ext cx="167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Mentorship</a:t>
            </a:r>
          </a:p>
        </p:txBody>
      </p:sp>
      <p:sp>
        <p:nvSpPr>
          <p:cNvPr id="59399" name="TextBox 22">
            <a:extLst>
              <a:ext uri="{FF2B5EF4-FFF2-40B4-BE49-F238E27FC236}">
                <a16:creationId xmlns:a16="http://schemas.microsoft.com/office/drawing/2014/main" id="{8E03499B-4F25-A3B8-7C7C-9303CB3A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97338"/>
            <a:ext cx="15605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Funding,</a:t>
            </a:r>
          </a:p>
          <a:p>
            <a:pPr eaLnBrk="1" hangingPunct="1"/>
            <a:r>
              <a:rPr lang="en-US" altLang="en-US"/>
              <a:t>Data,</a:t>
            </a:r>
          </a:p>
          <a:p>
            <a:pPr eaLnBrk="1" hangingPunct="1"/>
            <a:r>
              <a:rPr lang="en-US" altLang="en-US"/>
              <a:t>Cooperation, </a:t>
            </a:r>
          </a:p>
        </p:txBody>
      </p:sp>
      <p:sp>
        <p:nvSpPr>
          <p:cNvPr id="59400" name="TextBox 24">
            <a:extLst>
              <a:ext uri="{FF2B5EF4-FFF2-40B4-BE49-F238E27FC236}">
                <a16:creationId xmlns:a16="http://schemas.microsoft.com/office/drawing/2014/main" id="{E4DE7E4A-ACB0-FFE7-9D85-90A0292A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1760538"/>
            <a:ext cx="1079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/>
              <a:t>Student assistant</a:t>
            </a:r>
          </a:p>
        </p:txBody>
      </p:sp>
      <p:sp>
        <p:nvSpPr>
          <p:cNvPr id="59401" name="TextBox 25">
            <a:extLst>
              <a:ext uri="{FF2B5EF4-FFF2-40B4-BE49-F238E27FC236}">
                <a16:creationId xmlns:a16="http://schemas.microsoft.com/office/drawing/2014/main" id="{39EA4591-3050-5DFC-8CA2-75B1F0B3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86413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Airplanes</a:t>
            </a:r>
          </a:p>
        </p:txBody>
      </p:sp>
      <p:sp>
        <p:nvSpPr>
          <p:cNvPr id="59402" name="TextBox 26">
            <a:extLst>
              <a:ext uri="{FF2B5EF4-FFF2-40B4-BE49-F238E27FC236}">
                <a16:creationId xmlns:a16="http://schemas.microsoft.com/office/drawing/2014/main" id="{24A67CAE-781E-C789-C900-796BC177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2908300"/>
            <a:ext cx="250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Research cooperators,</a:t>
            </a:r>
          </a:p>
          <a:p>
            <a:pPr eaLnBrk="1" hangingPunct="1"/>
            <a:r>
              <a:rPr lang="en-US" altLang="en-US"/>
              <a:t>Data</a:t>
            </a:r>
          </a:p>
        </p:txBody>
      </p:sp>
      <p:pic>
        <p:nvPicPr>
          <p:cNvPr id="59403" name="Picture 11">
            <a:extLst>
              <a:ext uri="{FF2B5EF4-FFF2-40B4-BE49-F238E27FC236}">
                <a16:creationId xmlns:a16="http://schemas.microsoft.com/office/drawing/2014/main" id="{E3C47C45-7691-8FC9-CF35-008FE88B6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951288"/>
            <a:ext cx="8540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6EDB29-BAC3-B76B-BF02-025C2DF3E6B9}"/>
              </a:ext>
            </a:extLst>
          </p:cNvPr>
          <p:cNvSpPr/>
          <p:nvPr/>
        </p:nvSpPr>
        <p:spPr>
          <a:xfrm>
            <a:off x="5141636" y="4800600"/>
            <a:ext cx="85443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FIA</a:t>
            </a:r>
            <a:endParaRPr lang="en-US" sz="1600" b="1" dirty="0">
              <a:ln/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9405" name="TextBox 27">
            <a:extLst>
              <a:ext uri="{FF2B5EF4-FFF2-40B4-BE49-F238E27FC236}">
                <a16:creationId xmlns:a16="http://schemas.microsoft.com/office/drawing/2014/main" id="{8ADA52F4-ACEC-7AF8-9146-74673E60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4210050"/>
            <a:ext cx="1951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Memorandum of Cooperation</a:t>
            </a:r>
          </a:p>
        </p:txBody>
      </p:sp>
      <p:sp>
        <p:nvSpPr>
          <p:cNvPr id="59406" name="Title 4">
            <a:extLst>
              <a:ext uri="{FF2B5EF4-FFF2-40B4-BE49-F238E27FC236}">
                <a16:creationId xmlns:a16="http://schemas.microsoft.com/office/drawing/2014/main" id="{B6A065A1-6441-D695-8D73-E50CA13ED30A}"/>
              </a:ext>
            </a:extLst>
          </p:cNvPr>
          <p:cNvSpPr txBox="1">
            <a:spLocks/>
          </p:cNvSpPr>
          <p:nvPr/>
        </p:nvSpPr>
        <p:spPr bwMode="auto">
          <a:xfrm>
            <a:off x="223838" y="323850"/>
            <a:ext cx="8763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9BBB59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88A44D"/>
                </a:solidFill>
              </a:rPr>
              <a:t>Key elements for success</a:t>
            </a:r>
          </a:p>
        </p:txBody>
      </p:sp>
      <p:pic>
        <p:nvPicPr>
          <p:cNvPr id="59407" name="Picture 30">
            <a:extLst>
              <a:ext uri="{FF2B5EF4-FFF2-40B4-BE49-F238E27FC236}">
                <a16:creationId xmlns:a16="http://schemas.microsoft.com/office/drawing/2014/main" id="{AC2379E8-0EBA-6128-0FBD-0C2BCC0DA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463675"/>
            <a:ext cx="1241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9BAB0D-C04C-F536-F107-DF5CB9620CBA}"/>
              </a:ext>
            </a:extLst>
          </p:cNvPr>
          <p:cNvCxnSpPr>
            <a:stCxn id="59394" idx="3"/>
            <a:endCxn id="4" idx="1"/>
          </p:cNvCxnSpPr>
          <p:nvPr/>
        </p:nvCxnSpPr>
        <p:spPr>
          <a:xfrm flipV="1">
            <a:off x="2052638" y="3514725"/>
            <a:ext cx="557212" cy="476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DDD7F6-F780-E63C-618E-DFAD4AE8E973}"/>
              </a:ext>
            </a:extLst>
          </p:cNvPr>
          <p:cNvCxnSpPr/>
          <p:nvPr/>
        </p:nvCxnSpPr>
        <p:spPr>
          <a:xfrm>
            <a:off x="4046538" y="3506788"/>
            <a:ext cx="550862" cy="793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3824D5-513B-0F84-F8C2-B795C80D7610}"/>
              </a:ext>
            </a:extLst>
          </p:cNvPr>
          <p:cNvCxnSpPr/>
          <p:nvPr/>
        </p:nvCxnSpPr>
        <p:spPr>
          <a:xfrm flipV="1">
            <a:off x="4570413" y="2084388"/>
            <a:ext cx="11112" cy="143033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0E21D7-5800-B9BE-7F96-DD06B14AAC54}"/>
              </a:ext>
            </a:extLst>
          </p:cNvPr>
          <p:cNvCxnSpPr/>
          <p:nvPr/>
        </p:nvCxnSpPr>
        <p:spPr>
          <a:xfrm flipV="1">
            <a:off x="4568825" y="3506788"/>
            <a:ext cx="3175" cy="219075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301C99-FEEB-0383-FD1E-50BD7D142699}"/>
              </a:ext>
            </a:extLst>
          </p:cNvPr>
          <p:cNvCxnSpPr>
            <a:endCxn id="59407" idx="1"/>
          </p:cNvCxnSpPr>
          <p:nvPr/>
        </p:nvCxnSpPr>
        <p:spPr>
          <a:xfrm flipV="1">
            <a:off x="4559300" y="2084388"/>
            <a:ext cx="395288" cy="476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E9930C-4792-6275-CD21-20AECAD36B15}"/>
              </a:ext>
            </a:extLst>
          </p:cNvPr>
          <p:cNvCxnSpPr/>
          <p:nvPr/>
        </p:nvCxnSpPr>
        <p:spPr>
          <a:xfrm flipV="1">
            <a:off x="4572000" y="3294063"/>
            <a:ext cx="395288" cy="476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FEE208-CFD2-9383-D214-0D309F7149B8}"/>
              </a:ext>
            </a:extLst>
          </p:cNvPr>
          <p:cNvCxnSpPr/>
          <p:nvPr/>
        </p:nvCxnSpPr>
        <p:spPr>
          <a:xfrm>
            <a:off x="4581525" y="4562475"/>
            <a:ext cx="560388" cy="793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463A579-A7D2-3BF2-3A3E-F4367C73B7D3}"/>
              </a:ext>
            </a:extLst>
          </p:cNvPr>
          <p:cNvCxnSpPr/>
          <p:nvPr/>
        </p:nvCxnSpPr>
        <p:spPr>
          <a:xfrm flipV="1">
            <a:off x="4570413" y="5694363"/>
            <a:ext cx="396875" cy="31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D441CDD-AFF9-CF54-6E35-441C91A1DF9B}"/>
              </a:ext>
            </a:extLst>
          </p:cNvPr>
          <p:cNvCxnSpPr/>
          <p:nvPr/>
        </p:nvCxnSpPr>
        <p:spPr>
          <a:xfrm flipV="1">
            <a:off x="6170613" y="2111375"/>
            <a:ext cx="396875" cy="31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6">
            <a:extLst>
              <a:ext uri="{FF2B5EF4-FFF2-40B4-BE49-F238E27FC236}">
                <a16:creationId xmlns:a16="http://schemas.microsoft.com/office/drawing/2014/main" id="{57637462-B433-436F-68E1-10489A9E4E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858838"/>
            <a:ext cx="8094663" cy="52371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18434" name="Picture 7">
            <a:extLst>
              <a:ext uri="{FF2B5EF4-FFF2-40B4-BE49-F238E27FC236}">
                <a16:creationId xmlns:a16="http://schemas.microsoft.com/office/drawing/2014/main" id="{62E92210-8A38-611C-0760-46817D5F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8"/>
            <a:ext cx="9144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B2C0CF-97A9-647C-CE93-1924182619E2}"/>
              </a:ext>
            </a:extLst>
          </p:cNvPr>
          <p:cNvSpPr/>
          <p:nvPr/>
        </p:nvSpPr>
        <p:spPr>
          <a:xfrm>
            <a:off x="3733800" y="925513"/>
            <a:ext cx="5029200" cy="361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6B8383"/>
              </a:buClr>
              <a:buSzPct val="85000"/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Questions or Comments</a:t>
            </a:r>
            <a:endParaRPr lang="en-US" sz="2000" i="1" dirty="0">
              <a:ln w="12700">
                <a:noFill/>
                <a:prstDash val="solid"/>
              </a:ln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i="1" dirty="0">
              <a:ln w="12700">
                <a:noFill/>
                <a:prstDash val="solid"/>
              </a:ln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ln w="12700">
                <a:noFill/>
                <a:prstDash val="solid"/>
              </a:ln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Nicole Grewe, PhD, Regional Economist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Alaska Region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Email: nicolergrewe@fs.fed.us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Direct: (907) 586-8809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Juneau, Alaska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6B8383"/>
              </a:solidFill>
              <a:latin typeface="Cambr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Jean Daniels, PhD, Research Forester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PNW Research Station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Email: jdaniels@fs.fed.us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Direct: (503) 808-2004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6B8383"/>
                </a:solidFill>
                <a:latin typeface="Cambria" pitchFamily="18" charset="0"/>
              </a:rPr>
              <a:t>Portland, Oregon</a:t>
            </a:r>
          </a:p>
        </p:txBody>
      </p:sp>
      <p:pic>
        <p:nvPicPr>
          <p:cNvPr id="12293" name="Picture 5" descr="C:\Documents and Settings\nrgrewe\Desktop\DED Presentation\DED 101 Pics\Comet Portal.JPG">
            <a:extLst>
              <a:ext uri="{FF2B5EF4-FFF2-40B4-BE49-F238E27FC236}">
                <a16:creationId xmlns:a16="http://schemas.microsoft.com/office/drawing/2014/main" id="{3CCE3DC2-3FFD-EEFA-5E82-1A75CFF3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533400" y="1676400"/>
            <a:ext cx="1981200" cy="2115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Craig - Panorama">
            <a:extLst>
              <a:ext uri="{FF2B5EF4-FFF2-40B4-BE49-F238E27FC236}">
                <a16:creationId xmlns:a16="http://schemas.microsoft.com/office/drawing/2014/main" id="{48C80201-36CF-708A-27AA-48CCE55F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381000" y="5052391"/>
            <a:ext cx="7391400" cy="1155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1" name="Picture 1" descr="H:\Work\My Pictures\Community Photos\Angoon Photos\Angoon Original Photos\Angoon 8-26-04 Trip\P8260032.JPG">
            <a:extLst>
              <a:ext uri="{FF2B5EF4-FFF2-40B4-BE49-F238E27FC236}">
                <a16:creationId xmlns:a16="http://schemas.microsoft.com/office/drawing/2014/main" id="{0C260604-5F20-0210-40CE-06842248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>
            <a:off x="1371600" y="2895600"/>
            <a:ext cx="24638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1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2BE7A5F1-32F0-8AF7-7294-B7578399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">
            <a:extLst>
              <a:ext uri="{FF2B5EF4-FFF2-40B4-BE49-F238E27FC236}">
                <a16:creationId xmlns:a16="http://schemas.microsoft.com/office/drawing/2014/main" id="{0B126830-29AE-9FEF-AEF7-E6D0B66D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1513"/>
            <a:ext cx="868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rgamageclass.pbworks.com/f/1296244371/Alaska%20vs.%20Lower%2048.jpg">
            <a:extLst>
              <a:ext uri="{FF2B5EF4-FFF2-40B4-BE49-F238E27FC236}">
                <a16:creationId xmlns:a16="http://schemas.microsoft.com/office/drawing/2014/main" id="{0E989360-9D5B-F0CC-E473-901C87EF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889000"/>
            <a:ext cx="8115300" cy="5276850"/>
          </a:xfrm>
          <a:prstGeom prst="rect">
            <a:avLst/>
          </a:prstGeom>
          <a:solidFill>
            <a:srgbClr val="595959">
              <a:alpha val="85097"/>
            </a:srgbClr>
          </a:solidFill>
          <a:ln w="12700">
            <a:solidFill>
              <a:srgbClr val="59595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20482" name="TextBox 1">
            <a:extLst>
              <a:ext uri="{FF2B5EF4-FFF2-40B4-BE49-F238E27FC236}">
                <a16:creationId xmlns:a16="http://schemas.microsoft.com/office/drawing/2014/main" id="{D5A980A2-615C-B4AF-B99C-5F7293F2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49938"/>
            <a:ext cx="1412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i="1"/>
              <a:t>Source: pbworks.com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B76221-C62B-386C-9A4A-22534FE01539}"/>
              </a:ext>
            </a:extLst>
          </p:cNvPr>
          <p:cNvSpPr/>
          <p:nvPr/>
        </p:nvSpPr>
        <p:spPr>
          <a:xfrm rot="19004420">
            <a:off x="6308725" y="3511550"/>
            <a:ext cx="644525" cy="1195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B60E5142-9DC4-8245-43BA-CB19D4A9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5497513"/>
            <a:ext cx="184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Tongass N.F.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A6501F-42BC-1D24-E084-790C8F33C904}"/>
              </a:ext>
            </a:extLst>
          </p:cNvPr>
          <p:cNvCxnSpPr/>
          <p:nvPr/>
        </p:nvCxnSpPr>
        <p:spPr>
          <a:xfrm flipV="1">
            <a:off x="6078538" y="4560888"/>
            <a:ext cx="363537" cy="936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F751A9E-11D5-1FA7-A1B8-D812CB55A8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3" y="203200"/>
            <a:ext cx="8763000" cy="614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6B8383"/>
                </a:solidFill>
                <a:latin typeface="Cambria" pitchFamily="18" charset="0"/>
                <a:ea typeface="+mn-ea"/>
                <a:cs typeface="+mn-cs"/>
              </a:rPr>
              <a:t>Where is the Tongass National Forest?</a:t>
            </a:r>
          </a:p>
        </p:txBody>
      </p:sp>
      <p:sp>
        <p:nvSpPr>
          <p:cNvPr id="20487" name="Content Placeholder 6">
            <a:extLst>
              <a:ext uri="{FF2B5EF4-FFF2-40B4-BE49-F238E27FC236}">
                <a16:creationId xmlns:a16="http://schemas.microsoft.com/office/drawing/2014/main" id="{CBC71397-BC80-612A-BDD1-3F4C458B73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9338" y="889000"/>
            <a:ext cx="8094662" cy="52371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20488" name="Picture 10">
            <a:extLst>
              <a:ext uri="{FF2B5EF4-FFF2-40B4-BE49-F238E27FC236}">
                <a16:creationId xmlns:a16="http://schemas.microsoft.com/office/drawing/2014/main" id="{0580861F-A0CC-3187-34F7-A20B1E2EF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497513"/>
            <a:ext cx="10191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edasdsobfs01\users\NRGREWE\Work\DED Work\Projects\2 Current Projects\Timber AO 258 [Item 6 and 8]\AO258 - Tasks 6 and 8\Graphics\SE Wood Product Businesses (186).png">
            <a:extLst>
              <a:ext uri="{FF2B5EF4-FFF2-40B4-BE49-F238E27FC236}">
                <a16:creationId xmlns:a16="http://schemas.microsoft.com/office/drawing/2014/main" id="{310BC1D6-6D38-EF45-3275-6D68CF68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3">
            <a:extLst>
              <a:ext uri="{FF2B5EF4-FFF2-40B4-BE49-F238E27FC236}">
                <a16:creationId xmlns:a16="http://schemas.microsoft.com/office/drawing/2014/main" id="{2230B37A-2365-52FC-8BBE-43869AB4D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032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>
            <a:extLst>
              <a:ext uri="{FF2B5EF4-FFF2-40B4-BE49-F238E27FC236}">
                <a16:creationId xmlns:a16="http://schemas.microsoft.com/office/drawing/2014/main" id="{A0EA0AA1-B63B-9BFC-0F74-7B315D4E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04775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6B8383"/>
                </a:solidFill>
                <a:latin typeface="Cambria" panose="02040503050406030204" pitchFamily="18" charset="0"/>
              </a:rPr>
              <a:t>1990 – 2013: Southeast Community Conditions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25A326-31F4-B0BA-4366-5A285073A6F0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658813"/>
          <a:ext cx="8839200" cy="6122987"/>
        </p:xfrm>
        <a:graphic>
          <a:graphicData uri="http://schemas.openxmlformats.org/drawingml/2006/table">
            <a:tbl>
              <a:tblPr/>
              <a:tblGrid>
                <a:gridCol w="127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7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Community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Timber Business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1990 </a:t>
                      </a:r>
                    </a:p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Pop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2000 </a:t>
                      </a:r>
                    </a:p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Pop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 </a:t>
                      </a:r>
                    </a:p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Pop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        Pop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1990 – 2010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Percent Change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</a:t>
                      </a:r>
                      <a:r>
                        <a:rPr lang="en-US" sz="12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Year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2000</a:t>
                      </a:r>
                      <a:r>
                        <a:rPr lang="en-US" sz="12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– 2010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     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Percent Change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 Year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r>
                        <a:rPr lang="en-US" sz="12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– 2013         Percent Change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2 Year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Angoon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Coffman Cove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Craig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1,260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1,397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1,243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Edna Bay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Elfin Cove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-65%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-38%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Haines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1,811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1,713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1,832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Hollis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-19%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Hoonah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Hydaburg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Hyder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Kake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Ketchikan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13,828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14,070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13,447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13,938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Klawock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Klukwan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-32%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Naukati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Pelican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-60%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-46%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Petersburg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3,207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3,224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2,948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3,269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-9%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Point Baker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-62%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Port Alexander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-36%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Port Protection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-23%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-24%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-14%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Saxman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Thorne Bay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Whale Pass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-59%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-47%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2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Yakutat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√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622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-18%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26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Average (N = 25)</a:t>
                      </a:r>
                    </a:p>
                  </a:txBody>
                  <a:tcPr marL="7861" marR="7861" marT="7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861" marR="7861" marT="78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CDA53-B642-F0D1-5567-32E7ED2AA089}"/>
              </a:ext>
            </a:extLst>
          </p:cNvPr>
          <p:cNvSpPr/>
          <p:nvPr/>
        </p:nvSpPr>
        <p:spPr>
          <a:xfrm>
            <a:off x="3352800" y="609600"/>
            <a:ext cx="5562600" cy="5654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Planning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 National Forest,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Land Management Plan Amendment</a:t>
            </a:r>
          </a:p>
          <a:p>
            <a:pPr eaLnBrk="1" hangingPunct="1">
              <a:defRPr/>
            </a:pPr>
            <a:endParaRPr lang="en-US" b="1" dirty="0">
              <a:solidFill>
                <a:srgbClr val="6B8383"/>
              </a:solidFill>
              <a:latin typeface="Cambria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latin typeface="Cambria" panose="02040503050406030204" pitchFamily="18" charset="0"/>
              </a:rPr>
              <a:t>2013 USDA Secretary Vilsack memo directing to transition from old-growth to young-growth timber harvest while maintaining a viable timber industry.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latin typeface="Cambria" panose="02040503050406030204" pitchFamily="18" charset="0"/>
              </a:rPr>
              <a:t>Public comment closed February 2016.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latin typeface="Cambria" panose="02040503050406030204" pitchFamily="18" charset="0"/>
              </a:rPr>
              <a:t>On schedule for late 2016 plan adoption.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latin typeface="Cambria" panose="02040503050406030204" pitchFamily="18" charset="0"/>
              </a:rPr>
              <a:t>Social Science Contributions: 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Core Interdisciplinary Team Member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Community Profiles – community, economy, and culture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Preferred Alternative (5) 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 Long-Term Timber Demand Projections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Effects Analysis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sz="1750" dirty="0">
                <a:latin typeface="Cambria" panose="02040503050406030204" pitchFamily="18" charset="0"/>
              </a:rPr>
              <a:t>Appendix 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21FC0-7DA2-1164-A6C8-0A710FDEFF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09800"/>
            <a:ext cx="2667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A8B54B67-04F6-E764-F2A7-AD218892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08E27D-16A7-C66C-83AE-97BD0D8B8515}"/>
              </a:ext>
            </a:extLst>
          </p:cNvPr>
          <p:cNvSpPr/>
          <p:nvPr/>
        </p:nvSpPr>
        <p:spPr>
          <a:xfrm>
            <a:off x="3581400" y="685800"/>
            <a:ext cx="52578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Projects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 National Forest</a:t>
            </a:r>
          </a:p>
          <a:p>
            <a:pPr marL="800100" lvl="1" indent="-342900" eaLnBrk="1" hangingPunct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Saddle Lakes Timber Sale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Sitka Young Growth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Wrangell Island Timber Sale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Navy Timber Sale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Big Thorne Timber Sale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Shoreline II Outfitter/Guide Management Plan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State of Alaska and USFS Land Exchange</a:t>
            </a:r>
          </a:p>
          <a:p>
            <a:pPr marL="800100" lvl="1" indent="-342900" eaLnBrk="1" hangingPunct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Picture 3" descr="H:\Backup Archive\6 DED H Drive (July 2014)\Work\My Pictures\Community Photos\Craig Photos\Craig Original Photos\Craig 8-30-04 Photos\P8300051.JPG">
            <a:extLst>
              <a:ext uri="{FF2B5EF4-FFF2-40B4-BE49-F238E27FC236}">
                <a16:creationId xmlns:a16="http://schemas.microsoft.com/office/drawing/2014/main" id="{2A28FF1C-CC79-0FCB-1D50-C0E4D090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2638491" cy="197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5CBB6B45-A864-BAF8-D81E-ECCD4D16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nrgrewe\Desktop\ACRC Brown Bag\Pictures\100_0024.JPG">
            <a:extLst>
              <a:ext uri="{FF2B5EF4-FFF2-40B4-BE49-F238E27FC236}">
                <a16:creationId xmlns:a16="http://schemas.microsoft.com/office/drawing/2014/main" id="{5FB464C1-689B-408E-7AEB-73253192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4038600"/>
            <a:ext cx="2646958" cy="198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A197A-8849-845E-C19D-5766EAE3F75F}"/>
              </a:ext>
            </a:extLst>
          </p:cNvPr>
          <p:cNvSpPr/>
          <p:nvPr/>
        </p:nvSpPr>
        <p:spPr>
          <a:xfrm>
            <a:off x="3352800" y="685800"/>
            <a:ext cx="54102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6B8383"/>
                </a:solidFill>
                <a:latin typeface="Cambria" pitchFamily="18" charset="0"/>
              </a:rPr>
              <a:t>Projects and Social Science: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Tongass</a:t>
            </a:r>
            <a:r>
              <a:rPr lang="en-US" sz="2800" dirty="0">
                <a:solidFill>
                  <a:srgbClr val="6B8383"/>
                </a:solidFill>
                <a:latin typeface="Cambria" pitchFamily="18" charset="0"/>
              </a:rPr>
              <a:t> National Forest,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6B8383"/>
                </a:solidFill>
                <a:latin typeface="Cambria" pitchFamily="18" charset="0"/>
              </a:rPr>
              <a:t>Shoreline II Outfitter/Guide EIS</a:t>
            </a:r>
          </a:p>
          <a:p>
            <a:pPr marL="800100" lvl="1" indent="-342900" eaLnBrk="1" hangingPunct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Cambria" panose="02040503050406030204" pitchFamily="18" charset="0"/>
              </a:rPr>
              <a:t>Shoreline II Outfitter and Guide Management Plan Environmental Impact Statement</a:t>
            </a:r>
          </a:p>
          <a:p>
            <a:pPr eaLnBrk="1" hangingPunct="1"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A project to determine recreation use levels for saltwater-based outfitters and guides on Admiralty National Monument, Hoonah, Juneau, and Sitka Ranger Districts.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Proposed action developed to allocate service days for commercial outfitter and guide use.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mbria" panose="02040503050406030204" pitchFamily="18" charset="0"/>
              </a:rPr>
              <a:t>Timeline – Draft EIS Completed Spring 2015.  Final decision released winter 2016.        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eaLnBrk="1" hangingPunct="1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marL="800100" lvl="1" indent="-342900" eaLnBrk="1" hangingPunct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AA9D4-6CCD-666B-BD3C-031FFBA2D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1345"/>
            <a:ext cx="2775084" cy="346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1" descr="http://www.fs.fed.us/pnw/forests/local-resources/images/sitkaspruce.gif">
            <a:extLst>
              <a:ext uri="{FF2B5EF4-FFF2-40B4-BE49-F238E27FC236}">
                <a16:creationId xmlns:a16="http://schemas.microsoft.com/office/drawing/2014/main" id="{EE440F61-6F96-B355-2A35-AED56A03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9001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</TotalTime>
  <Words>1537</Words>
  <Application>Microsoft Office PowerPoint</Application>
  <PresentationFormat>On-screen Show (4:3)</PresentationFormat>
  <Paragraphs>547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Georgia</vt:lpstr>
      <vt:lpstr>Wingdings 2</vt:lpstr>
      <vt:lpstr>Wingdings</vt:lpstr>
      <vt:lpstr>Calibri</vt:lpstr>
      <vt:lpstr>Cambria</vt:lpstr>
      <vt:lpstr>Times New Roman</vt:lpstr>
      <vt:lpstr>Civic</vt:lpstr>
      <vt:lpstr>PowerPoint Presentation</vt:lpstr>
      <vt:lpstr>PowerPoint Presentation</vt:lpstr>
      <vt:lpstr>PowerPoint Presentation</vt:lpstr>
      <vt:lpstr>Where is the Tongass National Forest?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Tongass Timber Reform Act  (1990) </vt:lpstr>
      <vt:lpstr>Past PNW Tongass demand estimates</vt:lpstr>
      <vt:lpstr>PowerPoint Presentation</vt:lpstr>
      <vt:lpstr>Demand study goals:</vt:lpstr>
      <vt:lpstr>Roundwood log exports Domestic processors Residue</vt:lpstr>
      <vt:lpstr>Daniels et al. Tongass harvest results</vt:lpstr>
      <vt:lpstr>Stakeholder meetings</vt:lpstr>
      <vt:lpstr>Stakeholder meetings</vt:lpstr>
      <vt:lpstr>Stakeholder meetings</vt:lpstr>
      <vt:lpstr>Other noteworthy meetups</vt:lpstr>
      <vt:lpstr>Other noteworthy findings:                    softwood log trade data discrepancies </vt:lpstr>
      <vt:lpstr>Publications</vt:lpstr>
      <vt:lpstr>Presentations: past</vt:lpstr>
      <vt:lpstr>Presentations: upcoming</vt:lpstr>
      <vt:lpstr>R10 $</vt:lpstr>
      <vt:lpstr>PowerPoint Presentation</vt:lpstr>
    </vt:vector>
  </TitlesOfParts>
  <Company>Dept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sjcunningham</dc:creator>
  <cp:lastModifiedBy>Lum-Naihe, Christof Jurh duk - FS, AZ</cp:lastModifiedBy>
  <cp:revision>817</cp:revision>
  <cp:lastPrinted>2016-03-07T01:43:45Z</cp:lastPrinted>
  <dcterms:created xsi:type="dcterms:W3CDTF">2011-01-21T19:40:02Z</dcterms:created>
  <dcterms:modified xsi:type="dcterms:W3CDTF">2025-08-04T15:12:05Z</dcterms:modified>
</cp:coreProperties>
</file>