
<file path=[Content_Types].xml><?xml version="1.0" encoding="utf-8"?>
<Types xmlns="http://schemas.openxmlformats.org/package/2006/content-types">
  <Default Extension="bmp" ContentType="image/bm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1"/>
  </p:sldMasterIdLst>
  <p:notesMasterIdLst>
    <p:notesMasterId r:id="rId14"/>
  </p:notesMasterIdLst>
  <p:handoutMasterIdLst>
    <p:handoutMasterId r:id="rId15"/>
  </p:handoutMasterIdLst>
  <p:sldIdLst>
    <p:sldId id="275" r:id="rId2"/>
    <p:sldId id="267" r:id="rId3"/>
    <p:sldId id="277" r:id="rId4"/>
    <p:sldId id="278" r:id="rId5"/>
    <p:sldId id="257" r:id="rId6"/>
    <p:sldId id="273" r:id="rId7"/>
    <p:sldId id="274" r:id="rId8"/>
    <p:sldId id="269" r:id="rId9"/>
    <p:sldId id="270" r:id="rId10"/>
    <p:sldId id="271" r:id="rId11"/>
    <p:sldId id="279" r:id="rId12"/>
    <p:sldId id="272" r:id="rId1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0" autoAdjust="0"/>
    <p:restoredTop sz="68575" autoAdjust="0"/>
  </p:normalViewPr>
  <p:slideViewPr>
    <p:cSldViewPr snapToGrid="0">
      <p:cViewPr varScale="1">
        <p:scale>
          <a:sx n="47" d="100"/>
          <a:sy n="47" d="100"/>
        </p:scale>
        <p:origin x="1722" y="42"/>
      </p:cViewPr>
      <p:guideLst/>
    </p:cSldViewPr>
  </p:slideViewPr>
  <p:outlineViewPr>
    <p:cViewPr>
      <p:scale>
        <a:sx n="33" d="100"/>
        <a:sy n="33" d="100"/>
      </p:scale>
      <p:origin x="0" y="-3008"/>
    </p:cViewPr>
  </p:outlineViewPr>
  <p:notesTextViewPr>
    <p:cViewPr>
      <p:scale>
        <a:sx n="1" d="1"/>
        <a:sy n="1" d="1"/>
      </p:scale>
      <p:origin x="0" y="0"/>
    </p:cViewPr>
  </p:notesTextViewPr>
  <p:notesViewPr>
    <p:cSldViewPr snapToGrid="0">
      <p:cViewPr>
        <p:scale>
          <a:sx n="70" d="100"/>
          <a:sy n="70" d="100"/>
        </p:scale>
        <p:origin x="1756" y="-5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1100B7-BEFA-A822-243A-E0B7EEF06FC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86CED55-CB85-3A60-BBD1-99102551E9F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25FFDED-6E7D-4812-BD10-06A9F4DC0619}" type="datetimeFigureOut">
              <a:rPr lang="en-US"/>
              <a:pPr>
                <a:defRPr/>
              </a:pPr>
              <a:t>8/4/2025</a:t>
            </a:fld>
            <a:endParaRPr lang="en-US"/>
          </a:p>
        </p:txBody>
      </p:sp>
      <p:sp>
        <p:nvSpPr>
          <p:cNvPr id="4" name="Footer Placeholder 3">
            <a:extLst>
              <a:ext uri="{FF2B5EF4-FFF2-40B4-BE49-F238E27FC236}">
                <a16:creationId xmlns:a16="http://schemas.microsoft.com/office/drawing/2014/main" id="{307AFE7D-12D3-AFB0-6117-C9F10BF2E5A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AD18A3D-DBEF-38C4-8C29-0A2C283FC9ED}"/>
              </a:ext>
            </a:extLst>
          </p:cNvPr>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75E28BC-7707-4323-BC6B-A5A9BAF7BB0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310EC8-94FF-A8A6-F655-5348B9FF0AF9}"/>
              </a:ext>
            </a:extLst>
          </p:cNvPr>
          <p:cNvSpPr>
            <a:spLocks noGrp="1"/>
          </p:cNvSpPr>
          <p:nvPr>
            <p:ph type="hdr" sz="quarter"/>
          </p:nvPr>
        </p:nvSpPr>
        <p:spPr>
          <a:xfrm>
            <a:off x="0" y="0"/>
            <a:ext cx="3038475" cy="465138"/>
          </a:xfrm>
          <a:prstGeom prst="rect">
            <a:avLst/>
          </a:prstGeom>
        </p:spPr>
        <p:txBody>
          <a:bodyPr vert="horz" lIns="90416" tIns="45208" rIns="90416" bIns="45208"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0A17735-BD53-E25B-94CE-F26380CE3D11}"/>
              </a:ext>
            </a:extLst>
          </p:cNvPr>
          <p:cNvSpPr>
            <a:spLocks noGrp="1"/>
          </p:cNvSpPr>
          <p:nvPr>
            <p:ph type="dt" idx="1"/>
          </p:nvPr>
        </p:nvSpPr>
        <p:spPr>
          <a:xfrm>
            <a:off x="3970338" y="0"/>
            <a:ext cx="3038475" cy="465138"/>
          </a:xfrm>
          <a:prstGeom prst="rect">
            <a:avLst/>
          </a:prstGeom>
        </p:spPr>
        <p:txBody>
          <a:bodyPr vert="horz" lIns="90416" tIns="45208" rIns="90416" bIns="45208" rtlCol="0"/>
          <a:lstStyle>
            <a:lvl1pPr algn="r" eaLnBrk="1" fontAlgn="auto" hangingPunct="1">
              <a:spcBef>
                <a:spcPts val="0"/>
              </a:spcBef>
              <a:spcAft>
                <a:spcPts val="0"/>
              </a:spcAft>
              <a:defRPr sz="1200" smtClean="0">
                <a:latin typeface="+mn-lt"/>
              </a:defRPr>
            </a:lvl1pPr>
          </a:lstStyle>
          <a:p>
            <a:pPr>
              <a:defRPr/>
            </a:pPr>
            <a:fld id="{ECAC8D05-D005-49A4-A410-DDB62923B942}" type="datetimeFigureOut">
              <a:rPr lang="en-US"/>
              <a:pPr>
                <a:defRPr/>
              </a:pPr>
              <a:t>8/4/2025</a:t>
            </a:fld>
            <a:endParaRPr lang="en-US"/>
          </a:p>
        </p:txBody>
      </p:sp>
      <p:sp>
        <p:nvSpPr>
          <p:cNvPr id="4" name="Slide Image Placeholder 3">
            <a:extLst>
              <a:ext uri="{FF2B5EF4-FFF2-40B4-BE49-F238E27FC236}">
                <a16:creationId xmlns:a16="http://schemas.microsoft.com/office/drawing/2014/main" id="{9E59BAFC-E1B8-5E34-AEFD-F926558CE6E8}"/>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0416" tIns="45208" rIns="90416" bIns="45208" rtlCol="0" anchor="ctr"/>
          <a:lstStyle/>
          <a:p>
            <a:pPr lvl="0"/>
            <a:endParaRPr lang="en-US" noProof="0"/>
          </a:p>
        </p:txBody>
      </p:sp>
      <p:sp>
        <p:nvSpPr>
          <p:cNvPr id="5" name="Notes Placeholder 4">
            <a:extLst>
              <a:ext uri="{FF2B5EF4-FFF2-40B4-BE49-F238E27FC236}">
                <a16:creationId xmlns:a16="http://schemas.microsoft.com/office/drawing/2014/main" id="{E9AE96BA-E499-2581-0898-5D47BBA63DAC}"/>
              </a:ext>
            </a:extLst>
          </p:cNvPr>
          <p:cNvSpPr>
            <a:spLocks noGrp="1"/>
          </p:cNvSpPr>
          <p:nvPr>
            <p:ph type="body" sz="quarter" idx="3"/>
          </p:nvPr>
        </p:nvSpPr>
        <p:spPr>
          <a:xfrm>
            <a:off x="700088" y="4473575"/>
            <a:ext cx="5610225" cy="3660775"/>
          </a:xfrm>
          <a:prstGeom prst="rect">
            <a:avLst/>
          </a:prstGeom>
        </p:spPr>
        <p:txBody>
          <a:bodyPr vert="horz" lIns="90416" tIns="45208" rIns="90416" bIns="4520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714F22C-34BC-B40A-0DA4-F5A8DFA48466}"/>
              </a:ext>
            </a:extLst>
          </p:cNvPr>
          <p:cNvSpPr>
            <a:spLocks noGrp="1"/>
          </p:cNvSpPr>
          <p:nvPr>
            <p:ph type="ftr" sz="quarter" idx="4"/>
          </p:nvPr>
        </p:nvSpPr>
        <p:spPr>
          <a:xfrm>
            <a:off x="0" y="8831263"/>
            <a:ext cx="3038475" cy="465137"/>
          </a:xfrm>
          <a:prstGeom prst="rect">
            <a:avLst/>
          </a:prstGeom>
        </p:spPr>
        <p:txBody>
          <a:bodyPr vert="horz" lIns="90416" tIns="45208" rIns="90416" bIns="45208"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BD7E531-8325-E712-CCEA-D23C87F3F32D}"/>
              </a:ext>
            </a:extLst>
          </p:cNvPr>
          <p:cNvSpPr>
            <a:spLocks noGrp="1"/>
          </p:cNvSpPr>
          <p:nvPr>
            <p:ph type="sldNum" sz="quarter" idx="5"/>
          </p:nvPr>
        </p:nvSpPr>
        <p:spPr>
          <a:xfrm>
            <a:off x="3970338" y="8831263"/>
            <a:ext cx="3038475" cy="465137"/>
          </a:xfrm>
          <a:prstGeom prst="rect">
            <a:avLst/>
          </a:prstGeom>
        </p:spPr>
        <p:txBody>
          <a:bodyPr vert="horz" wrap="square" lIns="90416" tIns="45208" rIns="90416" bIns="45208" numCol="1" anchor="b" anchorCtr="0" compatLnSpc="1">
            <a:prstTxWarp prst="textNoShape">
              <a:avLst/>
            </a:prstTxWarp>
          </a:bodyPr>
          <a:lstStyle>
            <a:lvl1pPr algn="r" eaLnBrk="1" hangingPunct="1">
              <a:defRPr sz="1200">
                <a:latin typeface="Calibri" panose="020F0502020204030204" pitchFamily="34" charset="0"/>
              </a:defRPr>
            </a:lvl1pPr>
          </a:lstStyle>
          <a:p>
            <a:fld id="{3144BE66-152D-4746-9FC4-AE87E0A497C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8C19156C-C609-116B-F136-DA97DB9179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B4AD28C-266D-A80A-79A7-5532BF3BE593}"/>
              </a:ext>
            </a:extLst>
          </p:cNvPr>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dirty="0"/>
              <a:t>Introduction  (who I am and why I’m here)</a:t>
            </a:r>
          </a:p>
          <a:p>
            <a:pPr marL="628650" lvl="1" indent="-171450" fontAlgn="auto">
              <a:spcBef>
                <a:spcPts val="0"/>
              </a:spcBef>
              <a:spcAft>
                <a:spcPts val="0"/>
              </a:spcAft>
              <a:buFont typeface="Arial" panose="020B0604020202020204" pitchFamily="34" charset="0"/>
              <a:buChar char="•"/>
              <a:defRPr/>
            </a:pPr>
            <a:r>
              <a:rPr lang="en-US" dirty="0"/>
              <a:t>PNW, but representing USFS mission - Look at this presentation as an opportunity to talk </a:t>
            </a:r>
            <a:r>
              <a:rPr lang="en-US" u="sng" dirty="0"/>
              <a:t>broadly</a:t>
            </a:r>
            <a:r>
              <a:rPr lang="en-US" dirty="0"/>
              <a:t> about the opportunities to achieve the “better serve (and engage) the people” part of the USFS mission.   </a:t>
            </a:r>
          </a:p>
          <a:p>
            <a:pPr marL="628650" lvl="1" indent="-171450" fontAlgn="auto">
              <a:spcBef>
                <a:spcPts val="0"/>
              </a:spcBef>
              <a:spcAft>
                <a:spcPts val="0"/>
              </a:spcAft>
              <a:buFont typeface="Arial" panose="020B0604020202020204" pitchFamily="34" charset="0"/>
              <a:buChar char="•"/>
              <a:defRPr/>
            </a:pPr>
            <a:r>
              <a:rPr lang="en-US" dirty="0"/>
              <a:t>Not a social scientist, but a champion - In my less than two years in the region, I’ve seen remarkable integration between our social scientists and managers; but hear the concern surrounding resources/capacity from both scientists and managers.   Focus here on the immediate to long term opportunities to rise to the challenge of caring for the land and SERVING the PEOPLE </a:t>
            </a:r>
          </a:p>
          <a:p>
            <a:pPr marL="628650" lvl="1" indent="-171450" fontAlgn="auto">
              <a:spcBef>
                <a:spcPts val="0"/>
              </a:spcBef>
              <a:spcAft>
                <a:spcPts val="0"/>
              </a:spcAft>
              <a:buFont typeface="Arial" panose="020B0604020202020204" pitchFamily="34" charset="0"/>
              <a:buChar char="•"/>
              <a:defRPr/>
            </a:pPr>
            <a:r>
              <a:rPr lang="en-US" dirty="0"/>
              <a:t>Most important thing to know about me – is that I plan to be brief</a:t>
            </a:r>
          </a:p>
          <a:p>
            <a:pPr marL="628650" lvl="1" indent="-171450" fontAlgn="auto">
              <a:spcBef>
                <a:spcPts val="0"/>
              </a:spcBef>
              <a:spcAft>
                <a:spcPts val="0"/>
              </a:spcAft>
              <a:buFont typeface="Arial" panose="020B0604020202020204" pitchFamily="34" charset="0"/>
              <a:buChar char="•"/>
              <a:defRPr/>
            </a:pPr>
            <a:endParaRPr lang="en-US" dirty="0"/>
          </a:p>
          <a:p>
            <a:pPr marL="628650" lvl="1" indent="-171450" fontAlgn="auto">
              <a:spcBef>
                <a:spcPts val="0"/>
              </a:spcBef>
              <a:spcAft>
                <a:spcPts val="0"/>
              </a:spcAft>
              <a:buFont typeface="Arial" panose="020B0604020202020204" pitchFamily="34" charset="0"/>
              <a:buChar char="•"/>
              <a:defRPr/>
            </a:pPr>
            <a:endParaRPr lang="en-US" dirty="0"/>
          </a:p>
          <a:p>
            <a:pPr marL="171450" indent="-171450" fontAlgn="auto">
              <a:spcBef>
                <a:spcPts val="0"/>
              </a:spcBef>
              <a:spcAft>
                <a:spcPts val="0"/>
              </a:spcAft>
              <a:buFont typeface="Arial" panose="020B0604020202020204" pitchFamily="34" charset="0"/>
              <a:buChar char="•"/>
              <a:defRPr/>
            </a:pPr>
            <a:r>
              <a:rPr lang="en-US" dirty="0"/>
              <a:t>Thanks to organizers</a:t>
            </a:r>
          </a:p>
          <a:p>
            <a:pPr marL="628650" lvl="1" indent="-171450" fontAlgn="auto">
              <a:spcBef>
                <a:spcPts val="0"/>
              </a:spcBef>
              <a:spcAft>
                <a:spcPts val="0"/>
              </a:spcAft>
              <a:buFont typeface="Arial" panose="020B0604020202020204" pitchFamily="34" charset="0"/>
              <a:buChar char="•"/>
              <a:defRPr/>
            </a:pPr>
            <a:r>
              <a:rPr lang="en-US" dirty="0"/>
              <a:t>Refer back to goals of the meeting  (AS APPROPRIATE BASED ON  DAYS PRESENTATIONS &amp; DISCUSSION)</a:t>
            </a:r>
          </a:p>
          <a:p>
            <a:pPr marL="1085850" lvl="2" indent="-171450" fontAlgn="auto">
              <a:spcBef>
                <a:spcPts val="0"/>
              </a:spcBef>
              <a:spcAft>
                <a:spcPts val="0"/>
              </a:spcAft>
              <a:buFont typeface="Arial" panose="020B0604020202020204" pitchFamily="34" charset="0"/>
              <a:buChar char="•"/>
              <a:defRPr/>
            </a:pPr>
            <a:r>
              <a:rPr lang="en-US" dirty="0"/>
              <a:t>Managers learn how socials science is conducted, its uses and limitations</a:t>
            </a:r>
          </a:p>
          <a:p>
            <a:pPr marL="1085850" lvl="2" indent="-171450" fontAlgn="auto">
              <a:spcBef>
                <a:spcPts val="0"/>
              </a:spcBef>
              <a:spcAft>
                <a:spcPts val="0"/>
              </a:spcAft>
              <a:buFont typeface="Arial" panose="020B0604020202020204" pitchFamily="34" charset="0"/>
              <a:buChar char="•"/>
              <a:defRPr/>
            </a:pPr>
            <a:r>
              <a:rPr lang="en-US" dirty="0"/>
              <a:t>Scientists increase awareness of high priority needs</a:t>
            </a:r>
          </a:p>
          <a:p>
            <a:pPr marL="1085850" lvl="2" indent="-171450" fontAlgn="auto">
              <a:spcBef>
                <a:spcPts val="0"/>
              </a:spcBef>
              <a:spcAft>
                <a:spcPts val="0"/>
              </a:spcAft>
              <a:buFont typeface="Arial" panose="020B0604020202020204" pitchFamily="34" charset="0"/>
              <a:buChar char="•"/>
              <a:defRPr/>
            </a:pPr>
            <a:r>
              <a:rPr lang="en-US" dirty="0"/>
              <a:t>Set research agenda to inform future landscape planning efforts, including plan revisions</a:t>
            </a:r>
          </a:p>
          <a:p>
            <a:pPr marL="628650" lvl="1" indent="-171450" fontAlgn="auto">
              <a:spcBef>
                <a:spcPts val="0"/>
              </a:spcBef>
              <a:spcAft>
                <a:spcPts val="0"/>
              </a:spcAft>
              <a:buFont typeface="Arial" panose="020B0604020202020204" pitchFamily="34" charset="0"/>
              <a:buChar char="•"/>
              <a:defRPr/>
            </a:pPr>
            <a:r>
              <a:rPr lang="en-US" dirty="0"/>
              <a:t>Cover how we did?</a:t>
            </a:r>
          </a:p>
          <a:p>
            <a:pPr marL="1085850" lvl="2" indent="-171450" fontAlgn="auto">
              <a:spcBef>
                <a:spcPts val="0"/>
              </a:spcBef>
              <a:spcAft>
                <a:spcPts val="0"/>
              </a:spcAft>
              <a:buFont typeface="Arial" panose="020B0604020202020204" pitchFamily="34" charset="0"/>
              <a:buChar char="•"/>
              <a:defRPr/>
            </a:pPr>
            <a:r>
              <a:rPr lang="en-US" dirty="0"/>
              <a:t>The sheer number of people attending this meeting shows that many in our agency have already recognized the importance of social science.  We are here because we want to find ways to provide better social science and economic analysis and research to support improved forest management and better communication with our stakeholders.</a:t>
            </a:r>
          </a:p>
          <a:p>
            <a:pPr marL="1085850" lvl="2" indent="-171450" fontAlgn="auto">
              <a:spcBef>
                <a:spcPts val="0"/>
              </a:spcBef>
              <a:spcAft>
                <a:spcPts val="0"/>
              </a:spcAft>
              <a:buFont typeface="Arial" panose="020B0604020202020204" pitchFamily="34" charset="0"/>
              <a:buChar char="•"/>
              <a:defRPr/>
            </a:pPr>
            <a:endParaRPr lang="en-US" dirty="0"/>
          </a:p>
          <a:p>
            <a:pPr marL="171450" indent="-171450" fontAlgn="auto">
              <a:spcBef>
                <a:spcPts val="0"/>
              </a:spcBef>
              <a:spcAft>
                <a:spcPts val="0"/>
              </a:spcAft>
              <a:buFont typeface="Arial" panose="020B0604020202020204" pitchFamily="34" charset="0"/>
              <a:buChar char="•"/>
              <a:defRPr/>
            </a:pPr>
            <a:endParaRPr lang="en-US" dirty="0"/>
          </a:p>
          <a:p>
            <a:pPr marL="628650" lvl="1" indent="-171450" fontAlgn="auto">
              <a:spcBef>
                <a:spcPts val="0"/>
              </a:spcBef>
              <a:spcAft>
                <a:spcPts val="0"/>
              </a:spcAft>
              <a:buFont typeface="Arial" panose="020B0604020202020204" pitchFamily="34" charset="0"/>
              <a:buChar char="•"/>
              <a:defRPr/>
            </a:pPr>
            <a:endParaRPr lang="en-US" dirty="0"/>
          </a:p>
          <a:p>
            <a:pPr fontAlgn="auto">
              <a:spcBef>
                <a:spcPts val="0"/>
              </a:spcBef>
              <a:spcAft>
                <a:spcPts val="0"/>
              </a:spcAft>
              <a:defRPr/>
            </a:pPr>
            <a:endParaRPr lang="en-US" dirty="0"/>
          </a:p>
          <a:p>
            <a:pPr marL="171450" indent="-171450" fontAlgn="auto">
              <a:spcBef>
                <a:spcPts val="0"/>
              </a:spcBef>
              <a:spcAft>
                <a:spcPts val="0"/>
              </a:spcAft>
              <a:buFontTx/>
              <a:buChar char="-"/>
              <a:defRPr/>
            </a:pPr>
            <a:endParaRPr lang="en-US" dirty="0"/>
          </a:p>
          <a:p>
            <a:pPr marL="171450" indent="-171450" fontAlgn="auto">
              <a:spcBef>
                <a:spcPts val="0"/>
              </a:spcBef>
              <a:spcAft>
                <a:spcPts val="0"/>
              </a:spcAft>
              <a:buFontTx/>
              <a:buChar char="-"/>
              <a:defRPr/>
            </a:pPr>
            <a:endParaRPr lang="en-US" dirty="0"/>
          </a:p>
        </p:txBody>
      </p:sp>
      <p:sp>
        <p:nvSpPr>
          <p:cNvPr id="16387" name="Slide Number Placeholder 3">
            <a:extLst>
              <a:ext uri="{FF2B5EF4-FFF2-40B4-BE49-F238E27FC236}">
                <a16:creationId xmlns:a16="http://schemas.microsoft.com/office/drawing/2014/main" id="{B606497F-0AB4-D4EB-4386-2213833D0C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09784F61-B7D9-49F3-86FA-442AB06BD783}"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2AFA7768-8394-93A3-CB49-A2BBB6ABEC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8500272D-D37B-2635-915F-45DF38AF45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8275" indent="-168275">
              <a:spcBef>
                <a:spcPct val="0"/>
              </a:spcBef>
              <a:buFontTx/>
              <a:buChar char="•"/>
            </a:pPr>
            <a:r>
              <a:rPr lang="en-US" altLang="en-US"/>
              <a:t>Capture success &amp; tell the story in terms of problems solved/averted/management improved  (note RF and WO are using social science to do this)</a:t>
            </a:r>
          </a:p>
          <a:p>
            <a:pPr marL="168275" indent="-168275">
              <a:spcBef>
                <a:spcPct val="0"/>
              </a:spcBef>
              <a:buFontTx/>
              <a:buChar char="•"/>
            </a:pPr>
            <a:r>
              <a:rPr lang="en-US" altLang="en-US"/>
              <a:t>Cultivate champions at all levels </a:t>
            </a:r>
          </a:p>
          <a:p>
            <a:pPr marL="625475" lvl="1" indent="-168275">
              <a:spcBef>
                <a:spcPct val="0"/>
              </a:spcBef>
              <a:buFontTx/>
              <a:buChar char="•"/>
            </a:pPr>
            <a:r>
              <a:rPr lang="en-US" altLang="en-US"/>
              <a:t>Internal and</a:t>
            </a:r>
          </a:p>
          <a:p>
            <a:pPr marL="625475" lvl="1" indent="-168275">
              <a:spcBef>
                <a:spcPct val="0"/>
              </a:spcBef>
              <a:buFontTx/>
              <a:buChar char="•"/>
            </a:pPr>
            <a:r>
              <a:rPr lang="en-US" altLang="en-US"/>
              <a:t>External</a:t>
            </a:r>
          </a:p>
          <a:p>
            <a:pPr marL="168275" indent="-168275">
              <a:spcBef>
                <a:spcPct val="0"/>
              </a:spcBef>
              <a:buFontTx/>
              <a:buChar char="•"/>
            </a:pPr>
            <a:r>
              <a:rPr lang="en-US" altLang="en-US"/>
              <a:t>Call out the champions in the audience (and missing)</a:t>
            </a:r>
          </a:p>
          <a:p>
            <a:pPr marL="625475" lvl="1" indent="-168275">
              <a:spcBef>
                <a:spcPct val="0"/>
              </a:spcBef>
              <a:buFontTx/>
              <a:buChar char="•"/>
            </a:pPr>
            <a:r>
              <a:rPr lang="en-US" altLang="en-US"/>
              <a:t>John Allen </a:t>
            </a:r>
          </a:p>
          <a:p>
            <a:pPr marL="625475" lvl="1" indent="-168275">
              <a:spcBef>
                <a:spcPct val="0"/>
              </a:spcBef>
              <a:buFontTx/>
              <a:buChar char="•"/>
            </a:pPr>
            <a:r>
              <a:rPr lang="en-US" altLang="en-US"/>
              <a:t>Pena and mangold</a:t>
            </a:r>
          </a:p>
          <a:p>
            <a:pPr marL="168275" indent="-168275">
              <a:spcBef>
                <a:spcPct val="0"/>
              </a:spcBef>
              <a:buFontTx/>
              <a:buChar char="•"/>
            </a:pPr>
            <a:r>
              <a:rPr lang="en-US" altLang="en-US"/>
              <a:t>Kenli Kim &amp; Ashley Goldhor-Wilcock.   Economics center of excellence</a:t>
            </a:r>
          </a:p>
          <a:p>
            <a:pPr marL="168275" indent="-168275">
              <a:spcBef>
                <a:spcPct val="0"/>
              </a:spcBef>
              <a:buFontTx/>
              <a:buChar char="•"/>
            </a:pPr>
            <a:endParaRPr lang="en-US" altLang="en-US"/>
          </a:p>
        </p:txBody>
      </p:sp>
      <p:sp>
        <p:nvSpPr>
          <p:cNvPr id="34819" name="Slide Number Placeholder 3">
            <a:extLst>
              <a:ext uri="{FF2B5EF4-FFF2-40B4-BE49-F238E27FC236}">
                <a16:creationId xmlns:a16="http://schemas.microsoft.com/office/drawing/2014/main" id="{FB371A26-005A-1957-E8B7-ACBAF19727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0D0CDA03-C9BA-458E-94CC-0789EE5B98A8}"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1D342E81-282D-643E-BC14-60D30152BC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E3C8B71-9EA0-D6B2-54B1-77BF86AB183C}"/>
              </a:ext>
            </a:extLst>
          </p:cNvPr>
          <p:cNvSpPr>
            <a:spLocks noGrp="1"/>
          </p:cNvSpPr>
          <p:nvPr>
            <p:ph type="body" idx="1"/>
          </p:nvPr>
        </p:nvSpPr>
        <p:spPr/>
        <p:txBody>
          <a:bodyPr/>
          <a:lstStyle/>
          <a:p>
            <a:pPr fontAlgn="auto">
              <a:spcBef>
                <a:spcPts val="890"/>
              </a:spcBef>
              <a:spcAft>
                <a:spcPts val="0"/>
              </a:spcAft>
              <a:buClr>
                <a:srgbClr val="E3DED1">
                  <a:lumMod val="60000"/>
                  <a:lumOff val="40000"/>
                </a:srgbClr>
              </a:buClr>
              <a:buFont typeface="Arial" pitchFamily="34" charset="0"/>
              <a:buNone/>
              <a:defRPr/>
            </a:pPr>
            <a:r>
              <a:rPr lang="en-US" sz="1000" dirty="0">
                <a:latin typeface="Century Gothic" panose="020B0502020202020204"/>
              </a:rPr>
              <a:t>The changes we are seeing inside and outside the agency, create the demand and an opportunity to grow the resources we need to address the challenges.</a:t>
            </a:r>
          </a:p>
          <a:p>
            <a:pPr marL="180832" indent="-180832" fontAlgn="auto">
              <a:spcBef>
                <a:spcPts val="890"/>
              </a:spcBef>
              <a:spcAft>
                <a:spcPts val="0"/>
              </a:spcAft>
              <a:buClr>
                <a:srgbClr val="E3DED1">
                  <a:lumMod val="60000"/>
                  <a:lumOff val="40000"/>
                </a:srgbClr>
              </a:buClr>
              <a:buFont typeface="Arial" pitchFamily="34" charset="0"/>
              <a:buChar char="•"/>
              <a:defRPr/>
            </a:pPr>
            <a:endParaRPr lang="en-US" sz="1000" dirty="0">
              <a:latin typeface="Century Gothic" panose="020B0502020202020204"/>
            </a:endParaRPr>
          </a:p>
          <a:p>
            <a:pPr marL="180832" indent="-180832" fontAlgn="auto">
              <a:spcBef>
                <a:spcPts val="890"/>
              </a:spcBef>
              <a:spcAft>
                <a:spcPts val="0"/>
              </a:spcAft>
              <a:buClr>
                <a:srgbClr val="E3DED1">
                  <a:lumMod val="60000"/>
                  <a:lumOff val="40000"/>
                </a:srgbClr>
              </a:buClr>
              <a:buFont typeface="Arial" pitchFamily="34" charset="0"/>
              <a:buChar char="•"/>
              <a:defRPr/>
            </a:pPr>
            <a:r>
              <a:rPr lang="en-US" sz="1000" dirty="0">
                <a:latin typeface="Century Gothic" panose="020B0502020202020204"/>
              </a:rPr>
              <a:t>Changing world</a:t>
            </a:r>
          </a:p>
          <a:p>
            <a:pPr lvl="1" indent="-180832" fontAlgn="auto">
              <a:spcBef>
                <a:spcPts val="494"/>
              </a:spcBef>
              <a:spcAft>
                <a:spcPts val="0"/>
              </a:spcAft>
              <a:buClr>
                <a:srgbClr val="E3DED1">
                  <a:lumMod val="60000"/>
                  <a:lumOff val="40000"/>
                </a:srgbClr>
              </a:buClr>
              <a:buFont typeface="Arial" pitchFamily="34" charset="0"/>
              <a:buChar char="•"/>
              <a:defRPr/>
            </a:pPr>
            <a:r>
              <a:rPr lang="en-US" sz="1000" dirty="0">
                <a:latin typeface="Century Gothic" panose="020B0502020202020204"/>
              </a:rPr>
              <a:t>Rapid ecological change</a:t>
            </a:r>
          </a:p>
          <a:p>
            <a:pPr lvl="1" indent="-180832" fontAlgn="auto">
              <a:spcBef>
                <a:spcPts val="494"/>
              </a:spcBef>
              <a:spcAft>
                <a:spcPts val="0"/>
              </a:spcAft>
              <a:buClr>
                <a:srgbClr val="E3DED1">
                  <a:lumMod val="60000"/>
                  <a:lumOff val="40000"/>
                </a:srgbClr>
              </a:buClr>
              <a:buFont typeface="Arial" pitchFamily="34" charset="0"/>
              <a:buChar char="•"/>
              <a:defRPr/>
            </a:pPr>
            <a:r>
              <a:rPr lang="en-US" sz="1000" dirty="0">
                <a:latin typeface="Century Gothic" panose="020B0502020202020204"/>
              </a:rPr>
              <a:t>Demographic changes</a:t>
            </a:r>
          </a:p>
          <a:p>
            <a:pPr lvl="1" indent="-180832" fontAlgn="auto">
              <a:spcBef>
                <a:spcPts val="494"/>
              </a:spcBef>
              <a:spcAft>
                <a:spcPts val="0"/>
              </a:spcAft>
              <a:buClr>
                <a:srgbClr val="E3DED1">
                  <a:lumMod val="60000"/>
                  <a:lumOff val="40000"/>
                </a:srgbClr>
              </a:buClr>
              <a:buFont typeface="Arial" pitchFamily="34" charset="0"/>
              <a:buChar char="•"/>
              <a:defRPr/>
            </a:pPr>
            <a:r>
              <a:rPr lang="en-US" sz="1000" dirty="0">
                <a:latin typeface="Century Gothic" panose="020B0502020202020204"/>
              </a:rPr>
              <a:t>Need to reach new audiences</a:t>
            </a:r>
          </a:p>
          <a:p>
            <a:pPr lvl="1" indent="-180832" fontAlgn="auto">
              <a:spcBef>
                <a:spcPts val="494"/>
              </a:spcBef>
              <a:spcAft>
                <a:spcPts val="0"/>
              </a:spcAft>
              <a:buClr>
                <a:srgbClr val="E3DED1">
                  <a:lumMod val="60000"/>
                  <a:lumOff val="40000"/>
                </a:srgbClr>
              </a:buClr>
              <a:buFont typeface="Arial" pitchFamily="34" charset="0"/>
              <a:buChar char="•"/>
              <a:defRPr/>
            </a:pPr>
            <a:r>
              <a:rPr lang="en-US" sz="1000" dirty="0">
                <a:latin typeface="Century Gothic" panose="020B0502020202020204"/>
              </a:rPr>
              <a:t>Expectation of engagement</a:t>
            </a:r>
          </a:p>
          <a:p>
            <a:pPr lvl="1" indent="-180832" fontAlgn="auto">
              <a:spcBef>
                <a:spcPts val="494"/>
              </a:spcBef>
              <a:spcAft>
                <a:spcPts val="0"/>
              </a:spcAft>
              <a:buClr>
                <a:srgbClr val="E3DED1">
                  <a:lumMod val="60000"/>
                  <a:lumOff val="40000"/>
                </a:srgbClr>
              </a:buClr>
              <a:buFont typeface="Arial" pitchFamily="34" charset="0"/>
              <a:buChar char="•"/>
              <a:defRPr/>
            </a:pPr>
            <a:endParaRPr lang="en-US" sz="1000" dirty="0">
              <a:latin typeface="Century Gothic" panose="020B0502020202020204"/>
            </a:endParaRPr>
          </a:p>
          <a:p>
            <a:pPr fontAlgn="auto">
              <a:spcBef>
                <a:spcPts val="0"/>
              </a:spcBef>
              <a:spcAft>
                <a:spcPts val="0"/>
              </a:spcAft>
              <a:defRPr/>
            </a:pPr>
            <a:r>
              <a:rPr lang="en-US" sz="1000" dirty="0"/>
              <a:t>New Management Approaches &amp; Drivers</a:t>
            </a:r>
          </a:p>
          <a:p>
            <a:pPr lvl="1" indent="-180832" fontAlgn="auto">
              <a:spcBef>
                <a:spcPts val="494"/>
              </a:spcBef>
              <a:spcAft>
                <a:spcPts val="0"/>
              </a:spcAft>
              <a:buClr>
                <a:srgbClr val="E3DED1">
                  <a:lumMod val="60000"/>
                  <a:lumOff val="40000"/>
                </a:srgbClr>
              </a:buClr>
              <a:buFont typeface="Arial" pitchFamily="34" charset="0"/>
              <a:buChar char="•"/>
              <a:defRPr/>
            </a:pPr>
            <a:r>
              <a:rPr lang="en-US" sz="1000" dirty="0">
                <a:latin typeface="Century Gothic" panose="020B0502020202020204"/>
              </a:rPr>
              <a:t>Planning Rule</a:t>
            </a:r>
          </a:p>
          <a:p>
            <a:pPr lvl="1" indent="-180832" fontAlgn="auto">
              <a:spcBef>
                <a:spcPts val="494"/>
              </a:spcBef>
              <a:spcAft>
                <a:spcPts val="0"/>
              </a:spcAft>
              <a:buClr>
                <a:srgbClr val="E3DED1">
                  <a:lumMod val="60000"/>
                  <a:lumOff val="40000"/>
                </a:srgbClr>
              </a:buClr>
              <a:buFont typeface="Arial" pitchFamily="34" charset="0"/>
              <a:buChar char="•"/>
              <a:defRPr/>
            </a:pPr>
            <a:r>
              <a:rPr lang="en-US" sz="1000" dirty="0">
                <a:latin typeface="Century Gothic" panose="020B0502020202020204"/>
              </a:rPr>
              <a:t>Collaborative approaches</a:t>
            </a:r>
          </a:p>
          <a:p>
            <a:pPr lvl="1" indent="-180832" fontAlgn="auto">
              <a:spcBef>
                <a:spcPts val="494"/>
              </a:spcBef>
              <a:spcAft>
                <a:spcPts val="0"/>
              </a:spcAft>
              <a:buClr>
                <a:srgbClr val="E3DED1">
                  <a:lumMod val="60000"/>
                  <a:lumOff val="40000"/>
                </a:srgbClr>
              </a:buClr>
              <a:buFont typeface="Arial" pitchFamily="34" charset="0"/>
              <a:buChar char="•"/>
              <a:defRPr/>
            </a:pPr>
            <a:r>
              <a:rPr lang="en-US" sz="1000" dirty="0">
                <a:latin typeface="Century Gothic" panose="020B0502020202020204"/>
              </a:rPr>
              <a:t>All lands</a:t>
            </a:r>
          </a:p>
          <a:p>
            <a:pPr lvl="1" indent="-180832" fontAlgn="auto">
              <a:spcBef>
                <a:spcPts val="494"/>
              </a:spcBef>
              <a:spcAft>
                <a:spcPts val="0"/>
              </a:spcAft>
              <a:buClr>
                <a:srgbClr val="E3DED1">
                  <a:lumMod val="60000"/>
                  <a:lumOff val="40000"/>
                </a:srgbClr>
              </a:buClr>
              <a:buFont typeface="Arial" pitchFamily="34" charset="0"/>
              <a:buChar char="•"/>
              <a:defRPr/>
            </a:pPr>
            <a:endParaRPr lang="en-US" sz="1000" dirty="0">
              <a:latin typeface="Century Gothic" panose="020B0502020202020204"/>
            </a:endParaRPr>
          </a:p>
          <a:p>
            <a:pPr marL="180832" indent="-180832" fontAlgn="auto">
              <a:spcBef>
                <a:spcPts val="890"/>
              </a:spcBef>
              <a:spcAft>
                <a:spcPts val="0"/>
              </a:spcAft>
              <a:buClr>
                <a:srgbClr val="E3DED1">
                  <a:lumMod val="60000"/>
                  <a:lumOff val="40000"/>
                </a:srgbClr>
              </a:buClr>
              <a:buFont typeface="Arial" pitchFamily="34" charset="0"/>
              <a:buChar char="•"/>
              <a:defRPr/>
            </a:pPr>
            <a:r>
              <a:rPr lang="en-US" sz="1000" dirty="0">
                <a:latin typeface="Century Gothic" panose="020B0502020202020204"/>
              </a:rPr>
              <a:t>Need to work better with public</a:t>
            </a:r>
          </a:p>
          <a:p>
            <a:pPr lvl="1" indent="-180832" fontAlgn="auto">
              <a:spcBef>
                <a:spcPts val="494"/>
              </a:spcBef>
              <a:spcAft>
                <a:spcPts val="0"/>
              </a:spcAft>
              <a:buClr>
                <a:srgbClr val="E3DED1">
                  <a:lumMod val="60000"/>
                  <a:lumOff val="40000"/>
                </a:srgbClr>
              </a:buClr>
              <a:buFont typeface="Arial" pitchFamily="34" charset="0"/>
              <a:buChar char="•"/>
              <a:defRPr/>
            </a:pPr>
            <a:r>
              <a:rPr lang="en-US" sz="1000" dirty="0">
                <a:latin typeface="Century Gothic" panose="020B0502020202020204"/>
              </a:rPr>
              <a:t>Engagement </a:t>
            </a:r>
          </a:p>
          <a:p>
            <a:pPr lvl="1" indent="-180832" fontAlgn="auto">
              <a:spcBef>
                <a:spcPts val="494"/>
              </a:spcBef>
              <a:spcAft>
                <a:spcPts val="0"/>
              </a:spcAft>
              <a:buClr>
                <a:srgbClr val="E3DED1">
                  <a:lumMod val="60000"/>
                  <a:lumOff val="40000"/>
                </a:srgbClr>
              </a:buClr>
              <a:buFont typeface="Arial" pitchFamily="34" charset="0"/>
              <a:buChar char="•"/>
              <a:defRPr/>
            </a:pPr>
            <a:r>
              <a:rPr lang="en-US" sz="1000" dirty="0">
                <a:latin typeface="Century Gothic" panose="020B0502020202020204"/>
              </a:rPr>
              <a:t>Communication </a:t>
            </a:r>
          </a:p>
          <a:p>
            <a:pPr lvl="1" indent="-180832" fontAlgn="auto">
              <a:spcBef>
                <a:spcPts val="494"/>
              </a:spcBef>
              <a:spcAft>
                <a:spcPts val="0"/>
              </a:spcAft>
              <a:buClr>
                <a:srgbClr val="E3DED1">
                  <a:lumMod val="60000"/>
                  <a:lumOff val="40000"/>
                </a:srgbClr>
              </a:buClr>
              <a:buFont typeface="Arial" pitchFamily="34" charset="0"/>
              <a:buChar char="•"/>
              <a:defRPr/>
            </a:pPr>
            <a:r>
              <a:rPr lang="en-US" sz="1000" dirty="0">
                <a:latin typeface="Century Gothic" panose="020B0502020202020204"/>
              </a:rPr>
              <a:t>Demonstrating value of public lands</a:t>
            </a:r>
          </a:p>
          <a:p>
            <a:pPr fontAlgn="auto">
              <a:spcBef>
                <a:spcPts val="0"/>
              </a:spcBef>
              <a:spcAft>
                <a:spcPts val="0"/>
              </a:spcAft>
              <a:defRPr/>
            </a:pPr>
            <a:endParaRPr lang="en-US" sz="1000" dirty="0"/>
          </a:p>
          <a:p>
            <a:pPr fontAlgn="auto">
              <a:spcBef>
                <a:spcPts val="0"/>
              </a:spcBef>
              <a:spcAft>
                <a:spcPts val="0"/>
              </a:spcAft>
              <a:defRPr/>
            </a:pPr>
            <a:r>
              <a:rPr lang="en-US" sz="1000" b="1" u="sng" dirty="0">
                <a:solidFill>
                  <a:srgbClr val="C00000"/>
                </a:solidFill>
              </a:rPr>
              <a:t>Agency Culture</a:t>
            </a:r>
          </a:p>
          <a:p>
            <a:pPr lvl="1" fontAlgn="auto">
              <a:spcBef>
                <a:spcPts val="0"/>
              </a:spcBef>
              <a:spcAft>
                <a:spcPts val="0"/>
              </a:spcAft>
              <a:defRPr/>
            </a:pPr>
            <a:r>
              <a:rPr lang="en-US" sz="1000" b="1" u="sng" dirty="0">
                <a:solidFill>
                  <a:srgbClr val="C00000"/>
                </a:solidFill>
              </a:rPr>
              <a:t>Recognition that issues are inherently social </a:t>
            </a:r>
          </a:p>
          <a:p>
            <a:pPr lvl="1" fontAlgn="auto">
              <a:spcBef>
                <a:spcPts val="0"/>
              </a:spcBef>
              <a:spcAft>
                <a:spcPts val="0"/>
              </a:spcAft>
              <a:defRPr/>
            </a:pPr>
            <a:r>
              <a:rPr lang="en-US" sz="1000" b="1" u="sng" dirty="0">
                <a:solidFill>
                  <a:srgbClr val="C00000"/>
                </a:solidFill>
              </a:rPr>
              <a:t>Still a natural resources culture; and fairly </a:t>
            </a:r>
            <a:r>
              <a:rPr lang="en-US" sz="1000" b="1" u="sng" dirty="0" err="1">
                <a:solidFill>
                  <a:srgbClr val="C00000"/>
                </a:solidFill>
              </a:rPr>
              <a:t>siloed</a:t>
            </a:r>
            <a:r>
              <a:rPr lang="en-US" sz="1000" b="1" u="sng" dirty="0">
                <a:solidFill>
                  <a:srgbClr val="C00000"/>
                </a:solidFill>
              </a:rPr>
              <a:t> </a:t>
            </a:r>
          </a:p>
          <a:p>
            <a:pPr lvl="1" fontAlgn="auto">
              <a:spcBef>
                <a:spcPts val="0"/>
              </a:spcBef>
              <a:spcAft>
                <a:spcPts val="0"/>
              </a:spcAft>
              <a:defRPr/>
            </a:pPr>
            <a:r>
              <a:rPr lang="en-US" sz="1000" b="1" u="sng" dirty="0">
                <a:solidFill>
                  <a:srgbClr val="C00000"/>
                </a:solidFill>
              </a:rPr>
              <a:t>Retirements </a:t>
            </a:r>
          </a:p>
          <a:p>
            <a:pPr lvl="1" fontAlgn="auto">
              <a:spcBef>
                <a:spcPts val="0"/>
              </a:spcBef>
              <a:spcAft>
                <a:spcPts val="0"/>
              </a:spcAft>
              <a:defRPr/>
            </a:pPr>
            <a:r>
              <a:rPr lang="en-US" sz="1000" b="1" u="sng" dirty="0">
                <a:solidFill>
                  <a:srgbClr val="C00000"/>
                </a:solidFill>
              </a:rPr>
              <a:t>New staffing &amp; new skills</a:t>
            </a:r>
          </a:p>
          <a:p>
            <a:pPr fontAlgn="auto">
              <a:spcBef>
                <a:spcPts val="0"/>
              </a:spcBef>
              <a:spcAft>
                <a:spcPts val="0"/>
              </a:spcAft>
              <a:defRPr/>
            </a:pPr>
            <a:endParaRPr lang="en-US" dirty="0"/>
          </a:p>
          <a:p>
            <a:pPr marL="169530" indent="-169530" fontAlgn="auto">
              <a:spcBef>
                <a:spcPts val="0"/>
              </a:spcBef>
              <a:spcAft>
                <a:spcPts val="0"/>
              </a:spcAft>
              <a:buFont typeface="Arial" panose="020B0604020202020204" pitchFamily="34" charset="0"/>
              <a:buChar char="•"/>
              <a:defRPr/>
            </a:pPr>
            <a:endParaRPr lang="en-US" dirty="0"/>
          </a:p>
        </p:txBody>
      </p:sp>
      <p:sp>
        <p:nvSpPr>
          <p:cNvPr id="36867" name="Slide Number Placeholder 3">
            <a:extLst>
              <a:ext uri="{FF2B5EF4-FFF2-40B4-BE49-F238E27FC236}">
                <a16:creationId xmlns:a16="http://schemas.microsoft.com/office/drawing/2014/main" id="{5001AE93-C692-4447-FC15-7AC2F72A75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C62778DE-BFCC-4899-871C-42BE553B32BF}"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2FD8962B-D36A-09BF-BD53-44662BB8F4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1E9AF7B1-29C3-7F0D-8AC6-E9359218DE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8915" name="Slide Number Placeholder 3">
            <a:extLst>
              <a:ext uri="{FF2B5EF4-FFF2-40B4-BE49-F238E27FC236}">
                <a16:creationId xmlns:a16="http://schemas.microsoft.com/office/drawing/2014/main" id="{F972D265-CD89-56BD-A227-3C360273C0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6FDA51E6-594D-4C13-8B2C-8FEE2798F3A5}"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9D2A5F5-0E4C-3620-5E6F-0E277716B6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A9EFA49-D3D1-EA20-712B-C89E8AA5EDFB}"/>
              </a:ext>
            </a:extLst>
          </p:cNvPr>
          <p:cNvSpPr>
            <a:spLocks noGrp="1"/>
          </p:cNvSpPr>
          <p:nvPr>
            <p:ph type="body" idx="1"/>
          </p:nvPr>
        </p:nvSpPr>
        <p:spPr/>
        <p:txBody>
          <a:bodyPr wrap="square" numCol="1" anchor="t" anchorCtr="0" compatLnSpc="1">
            <a:prstTxWarp prst="textNoShape">
              <a:avLst/>
            </a:prstTxWarp>
          </a:bodyPr>
          <a:lstStyle/>
          <a:p>
            <a:pPr lvl="2">
              <a:spcBef>
                <a:spcPct val="0"/>
              </a:spcBef>
            </a:pPr>
            <a:endParaRPr lang="en-US" altLang="en-US"/>
          </a:p>
          <a:p>
            <a:pPr marL="171450" indent="-171450">
              <a:spcBef>
                <a:spcPct val="0"/>
              </a:spcBef>
              <a:buFontTx/>
              <a:buChar char="•"/>
            </a:pPr>
            <a:r>
              <a:rPr lang="en-US" altLang="en-US"/>
              <a:t>The USFS has recognized that people and values are central to today’s challenges.</a:t>
            </a:r>
          </a:p>
          <a:p>
            <a:pPr marL="171450" indent="-171450">
              <a:spcBef>
                <a:spcPct val="0"/>
              </a:spcBef>
              <a:buFontTx/>
              <a:buChar char="•"/>
            </a:pPr>
            <a:r>
              <a:rPr lang="en-US" altLang="en-US">
                <a:solidFill>
                  <a:schemeClr val="bg1"/>
                </a:solidFill>
              </a:rPr>
              <a:t>we’ve know that … </a:t>
            </a:r>
          </a:p>
          <a:p>
            <a:pPr marL="625475" lvl="1" indent="-168275">
              <a:spcBef>
                <a:spcPct val="0"/>
              </a:spcBef>
              <a:buFontTx/>
              <a:buChar char="•"/>
            </a:pPr>
            <a:r>
              <a:rPr lang="en-US" altLang="en-US"/>
              <a:t>It’s a time of rapid social, economic political, and ecological change</a:t>
            </a:r>
          </a:p>
          <a:p>
            <a:pPr lvl="2">
              <a:spcBef>
                <a:spcPct val="0"/>
              </a:spcBef>
              <a:buFontTx/>
              <a:buChar char="•"/>
            </a:pPr>
            <a:r>
              <a:rPr lang="en-US" altLang="en-US"/>
              <a:t>Changing role and perception (and even size) of government  </a:t>
            </a:r>
          </a:p>
          <a:p>
            <a:pPr marL="625475" lvl="1" indent="-168275">
              <a:spcBef>
                <a:spcPct val="0"/>
              </a:spcBef>
              <a:buFontTx/>
              <a:buChar char="•"/>
            </a:pPr>
            <a:r>
              <a:rPr lang="en-US" altLang="en-US"/>
              <a:t>And that we need to:</a:t>
            </a:r>
          </a:p>
          <a:p>
            <a:pPr lvl="2">
              <a:spcBef>
                <a:spcPct val="0"/>
              </a:spcBef>
              <a:buFontTx/>
              <a:buChar char="•"/>
            </a:pPr>
            <a:r>
              <a:rPr lang="en-US" altLang="en-US"/>
              <a:t>Better engage the public (e.g., planning rule)</a:t>
            </a:r>
          </a:p>
          <a:p>
            <a:pPr lvl="2">
              <a:spcBef>
                <a:spcPct val="0"/>
              </a:spcBef>
              <a:buFontTx/>
              <a:buChar char="•"/>
            </a:pPr>
            <a:r>
              <a:rPr lang="en-US" altLang="en-US"/>
              <a:t>Understand and be responsive to demographic changes (e.g., urban)</a:t>
            </a:r>
          </a:p>
          <a:p>
            <a:pPr lvl="2">
              <a:spcBef>
                <a:spcPct val="0"/>
              </a:spcBef>
              <a:buFontTx/>
              <a:buChar char="•"/>
            </a:pPr>
            <a:r>
              <a:rPr lang="en-US" altLang="en-US"/>
              <a:t>Demonstrate value of public lands to a traditional audiences &amp; engage nontraditional audiences (WO &amp; regional foresters effort)</a:t>
            </a:r>
          </a:p>
          <a:p>
            <a:pPr marL="625475" lvl="1" indent="-168275">
              <a:spcBef>
                <a:spcPct val="0"/>
              </a:spcBef>
              <a:buFontTx/>
              <a:buChar char="•"/>
            </a:pPr>
            <a:r>
              <a:rPr lang="en-US" altLang="en-US"/>
              <a:t>For example, the RF wants to change the relationship with our stakeholders by giving them detailed information about the social and economic contributions of the National Forests to surrounding communities.  </a:t>
            </a:r>
          </a:p>
          <a:p>
            <a:pPr marL="625475" lvl="1" indent="-168275">
              <a:spcBef>
                <a:spcPct val="0"/>
              </a:spcBef>
              <a:buFontTx/>
              <a:buChar char="•"/>
            </a:pPr>
            <a:r>
              <a:rPr lang="en-US" altLang="en-US"/>
              <a:t>To communicate and collaborate with stakeholders, we need good information on social and economic contributions as well as values, attitudes, and beliefs.  We also need all of this information for good forest management.</a:t>
            </a:r>
          </a:p>
          <a:p>
            <a:pPr marL="625475" lvl="1" indent="-168275">
              <a:spcBef>
                <a:spcPct val="0"/>
              </a:spcBef>
              <a:buFontTx/>
              <a:buChar char="•"/>
            </a:pPr>
            <a:endParaRPr lang="en-US" altLang="en-US"/>
          </a:p>
          <a:p>
            <a:pPr marL="171450" indent="-171450">
              <a:spcBef>
                <a:spcPct val="0"/>
              </a:spcBef>
              <a:buFontTx/>
              <a:buChar char="•"/>
            </a:pPr>
            <a:r>
              <a:rPr lang="en-US" altLang="en-US"/>
              <a:t>Public is asking for more social science</a:t>
            </a:r>
          </a:p>
          <a:p>
            <a:pPr marL="625475" lvl="1" indent="-168275">
              <a:spcBef>
                <a:spcPct val="0"/>
              </a:spcBef>
              <a:buFontTx/>
              <a:buChar char="•"/>
            </a:pPr>
            <a:r>
              <a:rPr lang="en-US" altLang="en-US"/>
              <a:t>22% of questions at the Monitoring Forum in June 2015 were on social and economic topics</a:t>
            </a:r>
          </a:p>
          <a:p>
            <a:pPr marL="625475" lvl="1" indent="-168275">
              <a:spcBef>
                <a:spcPct val="0"/>
              </a:spcBef>
              <a:buFontTx/>
              <a:buChar char="•"/>
            </a:pPr>
            <a:r>
              <a:rPr lang="en-US" altLang="en-US"/>
              <a:t>The public is asking for better information about social and economics trends.  For example, the public raised concern  over NWFP social and economic monitoring used for the 15-year and 20-year reports at the Monitoring Forum.  These 15-year and 20-year reports used more course scale county level data, whereas the 10-year report used finer scale community level data.  Communities want to see their social and economic conditions reflected in Forest Service research reports and management projects.  Finer scale data usually requires more time, money, and people to collect.  We may also be able to take advantage of new geospatial data available through ESRI, for example, too.</a:t>
            </a:r>
          </a:p>
          <a:p>
            <a:pPr marL="625475" lvl="1" indent="-168275">
              <a:spcBef>
                <a:spcPct val="0"/>
              </a:spcBef>
              <a:buFontTx/>
              <a:buChar char="•"/>
            </a:pPr>
            <a:endParaRPr lang="en-US" altLang="en-US"/>
          </a:p>
          <a:p>
            <a:pPr marL="171450" indent="-171450">
              <a:spcBef>
                <a:spcPct val="0"/>
              </a:spcBef>
            </a:pPr>
            <a:endParaRPr lang="en-US" altLang="en-US"/>
          </a:p>
          <a:p>
            <a:pPr lvl="2">
              <a:spcBef>
                <a:spcPct val="0"/>
              </a:spcBef>
              <a:buFontTx/>
              <a:buChar char="•"/>
            </a:pPr>
            <a:endParaRPr lang="en-US" altLang="en-US"/>
          </a:p>
          <a:p>
            <a:pPr marL="625475" lvl="1" indent="-168275">
              <a:spcBef>
                <a:spcPct val="0"/>
              </a:spcBef>
              <a:buFontTx/>
              <a:buChar char="•"/>
            </a:pPr>
            <a:endParaRPr lang="en-US" altLang="en-US"/>
          </a:p>
          <a:p>
            <a:pPr marL="625475" lvl="1" indent="-168275">
              <a:spcBef>
                <a:spcPct val="0"/>
              </a:spcBef>
              <a:buFontTx/>
              <a:buChar char="•"/>
            </a:pPr>
            <a:endParaRPr lang="en-US" altLang="en-US"/>
          </a:p>
          <a:p>
            <a:pPr marL="625475" lvl="1" indent="-168275">
              <a:spcBef>
                <a:spcPct val="0"/>
              </a:spcBef>
              <a:buFontTx/>
              <a:buChar char="•"/>
            </a:pPr>
            <a:endParaRPr lang="en-US" altLang="en-US"/>
          </a:p>
          <a:p>
            <a:pPr marL="625475" lvl="1" indent="-168275">
              <a:spcBef>
                <a:spcPct val="0"/>
              </a:spcBef>
              <a:buFontTx/>
              <a:buChar char="•"/>
            </a:pPr>
            <a:endParaRPr lang="en-US" altLang="en-US"/>
          </a:p>
        </p:txBody>
      </p:sp>
      <p:sp>
        <p:nvSpPr>
          <p:cNvPr id="18435" name="Slide Number Placeholder 3">
            <a:extLst>
              <a:ext uri="{FF2B5EF4-FFF2-40B4-BE49-F238E27FC236}">
                <a16:creationId xmlns:a16="http://schemas.microsoft.com/office/drawing/2014/main" id="{B1CF73EB-FE07-84F4-0370-C3CFA5710C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AE10A396-5D1B-4FC1-8597-D8EE280B65AB}"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2C8EC1D2-579D-25D6-1370-2F92D1B66A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015AB09-61D5-DDC3-CAE3-37F467427C7C}"/>
              </a:ext>
            </a:extLst>
          </p:cNvPr>
          <p:cNvSpPr>
            <a:spLocks noGrp="1"/>
          </p:cNvSpPr>
          <p:nvPr>
            <p:ph type="body" idx="1"/>
          </p:nvPr>
        </p:nvSpPr>
        <p:spPr/>
        <p:txBody>
          <a:bodyPr/>
          <a:lstStyle/>
          <a:p>
            <a:pPr marL="169530" indent="-169530" defTabSz="904159" fontAlgn="auto">
              <a:spcBef>
                <a:spcPts val="0"/>
              </a:spcBef>
              <a:spcAft>
                <a:spcPts val="0"/>
              </a:spcAft>
              <a:buFont typeface="Arial" panose="020B0604020202020204" pitchFamily="34" charset="0"/>
              <a:buChar char="•"/>
              <a:defRPr/>
            </a:pPr>
            <a:r>
              <a:rPr lang="en-US" dirty="0"/>
              <a:t>We see that focus on serving the people in new policies, programs and management approaches that call for or demonstrate effective engagement &amp; incorporation of values in land management decisions.   </a:t>
            </a:r>
          </a:p>
          <a:p>
            <a:pPr marL="626730" lvl="1" indent="-169530" defTabSz="904159" fontAlgn="auto">
              <a:spcBef>
                <a:spcPts val="0"/>
              </a:spcBef>
              <a:spcAft>
                <a:spcPts val="0"/>
              </a:spcAft>
              <a:buFont typeface="Arial" panose="020B0604020202020204" pitchFamily="34" charset="0"/>
              <a:buChar char="•"/>
              <a:defRPr/>
            </a:pPr>
            <a:r>
              <a:rPr lang="en-US" dirty="0"/>
              <a:t>Planning rule</a:t>
            </a:r>
          </a:p>
          <a:p>
            <a:pPr marL="626730" lvl="1" indent="-169530" defTabSz="904159" fontAlgn="auto">
              <a:spcBef>
                <a:spcPts val="0"/>
              </a:spcBef>
              <a:spcAft>
                <a:spcPts val="0"/>
              </a:spcAft>
              <a:buFont typeface="Arial" panose="020B0604020202020204" pitchFamily="34" charset="0"/>
              <a:buChar char="•"/>
              <a:defRPr/>
            </a:pPr>
            <a:r>
              <a:rPr lang="en-US" dirty="0"/>
              <a:t>Collaborative approaches (note quote above)</a:t>
            </a:r>
          </a:p>
          <a:p>
            <a:pPr marL="626730" lvl="1" indent="-169530" defTabSz="904159" fontAlgn="auto">
              <a:spcBef>
                <a:spcPts val="0"/>
              </a:spcBef>
              <a:spcAft>
                <a:spcPts val="0"/>
              </a:spcAft>
              <a:buFont typeface="Arial" panose="020B0604020202020204" pitchFamily="34" charset="0"/>
              <a:buChar char="•"/>
              <a:defRPr/>
            </a:pPr>
            <a:r>
              <a:rPr lang="en-US" dirty="0"/>
              <a:t>Urban field stations &amp; partnerships</a:t>
            </a:r>
          </a:p>
          <a:p>
            <a:pPr marL="626730" lvl="1" indent="-169530" defTabSz="904159" fontAlgn="auto">
              <a:spcBef>
                <a:spcPts val="0"/>
              </a:spcBef>
              <a:spcAft>
                <a:spcPts val="0"/>
              </a:spcAft>
              <a:buFont typeface="Arial" panose="020B0604020202020204" pitchFamily="34" charset="0"/>
              <a:buChar char="•"/>
              <a:defRPr/>
            </a:pPr>
            <a:endParaRPr lang="en-US" dirty="0"/>
          </a:p>
          <a:p>
            <a:pPr marL="171450" indent="-171450" fontAlgn="auto">
              <a:spcBef>
                <a:spcPts val="0"/>
              </a:spcBef>
              <a:spcAft>
                <a:spcPts val="0"/>
              </a:spcAft>
              <a:buFont typeface="Arial" panose="020B0604020202020204" pitchFamily="34" charset="0"/>
              <a:buChar char="•"/>
              <a:defRPr/>
            </a:pPr>
            <a:r>
              <a:rPr lang="en-US" dirty="0">
                <a:solidFill>
                  <a:schemeClr val="bg1"/>
                </a:solidFill>
              </a:rPr>
              <a:t>We’ve seen a rapid shift in policies and programs – and commitment to serving the people</a:t>
            </a:r>
          </a:p>
          <a:p>
            <a:pPr marL="171450" indent="-171450" fontAlgn="auto">
              <a:spcBef>
                <a:spcPts val="0"/>
              </a:spcBef>
              <a:spcAft>
                <a:spcPts val="0"/>
              </a:spcAft>
              <a:buFont typeface="Arial" panose="020B0604020202020204" pitchFamily="34" charset="0"/>
              <a:buChar char="•"/>
              <a:defRPr/>
            </a:pPr>
            <a:endParaRPr lang="en-US" dirty="0">
              <a:solidFill>
                <a:schemeClr val="bg1"/>
              </a:solidFill>
            </a:endParaRPr>
          </a:p>
          <a:p>
            <a:pPr marL="171450" indent="-171450" fontAlgn="auto">
              <a:spcBef>
                <a:spcPts val="0"/>
              </a:spcBef>
              <a:spcAft>
                <a:spcPts val="0"/>
              </a:spcAft>
              <a:buFont typeface="Arial" panose="020B0604020202020204" pitchFamily="34" charset="0"/>
              <a:buChar char="•"/>
              <a:defRPr/>
            </a:pPr>
            <a:r>
              <a:rPr lang="en-US" dirty="0">
                <a:solidFill>
                  <a:schemeClr val="bg1"/>
                </a:solidFill>
              </a:rPr>
              <a:t>However, our resources have traditionally been allocated toward caring for the land – and we are still building our capacity to serve the people (in a time when it is very challenging to build capacity)</a:t>
            </a:r>
          </a:p>
          <a:p>
            <a:pPr fontAlgn="auto">
              <a:spcBef>
                <a:spcPts val="0"/>
              </a:spcBef>
              <a:spcAft>
                <a:spcPts val="0"/>
              </a:spcAft>
              <a:defRPr/>
            </a:pPr>
            <a:endParaRPr lang="en-US" dirty="0">
              <a:solidFill>
                <a:schemeClr val="bg1"/>
              </a:solidFill>
            </a:endParaRPr>
          </a:p>
          <a:p>
            <a:pPr marL="169530" indent="-169530" fontAlgn="auto">
              <a:spcBef>
                <a:spcPts val="0"/>
              </a:spcBef>
              <a:spcAft>
                <a:spcPts val="0"/>
              </a:spcAft>
              <a:buFont typeface="Arial" panose="020B0604020202020204" pitchFamily="34" charset="0"/>
              <a:buChar char="•"/>
              <a:defRPr/>
            </a:pPr>
            <a:endParaRPr lang="en-US" dirty="0"/>
          </a:p>
        </p:txBody>
      </p:sp>
      <p:sp>
        <p:nvSpPr>
          <p:cNvPr id="20483" name="Slide Number Placeholder 3">
            <a:extLst>
              <a:ext uri="{FF2B5EF4-FFF2-40B4-BE49-F238E27FC236}">
                <a16:creationId xmlns:a16="http://schemas.microsoft.com/office/drawing/2014/main" id="{FF3A0DAA-8D06-7F4F-DAE8-6CDE7DA812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B93A69E0-C92F-4565-A8FD-6ACDF1583E74}"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84541DF2-C8A1-CA9B-801F-08E9B3E21C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2E3A5542-7973-9150-C73D-4EE6FC7088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1" name="Slide Number Placeholder 3">
            <a:extLst>
              <a:ext uri="{FF2B5EF4-FFF2-40B4-BE49-F238E27FC236}">
                <a16:creationId xmlns:a16="http://schemas.microsoft.com/office/drawing/2014/main" id="{59F36B59-D074-A169-34A2-43DC14F833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690DCCD5-E499-4023-B51D-CCD063B46EC0}"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1DD3EB40-3C8F-D380-EB9D-82D32266CF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89C1F38-59D0-35F2-5B14-4E1FFA3413C5}"/>
              </a:ext>
            </a:extLst>
          </p:cNvPr>
          <p:cNvSpPr>
            <a:spLocks noGrp="1"/>
          </p:cNvSpPr>
          <p:nvPr>
            <p:ph type="body" idx="1"/>
          </p:nvPr>
        </p:nvSpPr>
        <p:spPr/>
        <p:txBody>
          <a:bodyPr/>
          <a:lstStyle/>
          <a:p>
            <a:pPr marL="169530" indent="-169530" fontAlgn="auto">
              <a:spcBef>
                <a:spcPts val="0"/>
              </a:spcBef>
              <a:spcAft>
                <a:spcPts val="0"/>
              </a:spcAft>
              <a:buFont typeface="Arial" panose="020B0604020202020204" pitchFamily="34" charset="0"/>
              <a:buChar char="•"/>
              <a:defRPr/>
            </a:pPr>
            <a:r>
              <a:rPr lang="en-US" dirty="0"/>
              <a:t>First, we need to acknowledge that the challenges are real and big.   </a:t>
            </a:r>
          </a:p>
          <a:p>
            <a:pPr marL="169530" indent="-169530" fontAlgn="auto">
              <a:spcBef>
                <a:spcPts val="0"/>
              </a:spcBef>
              <a:spcAft>
                <a:spcPts val="0"/>
              </a:spcAft>
              <a:buFont typeface="Arial" panose="020B0604020202020204" pitchFamily="34" charset="0"/>
              <a:buChar char="•"/>
              <a:defRPr/>
            </a:pPr>
            <a:endParaRPr lang="en-US" dirty="0"/>
          </a:p>
          <a:p>
            <a:pPr marL="169530" indent="-169530" fontAlgn="auto">
              <a:spcBef>
                <a:spcPts val="0"/>
              </a:spcBef>
              <a:spcAft>
                <a:spcPts val="0"/>
              </a:spcAft>
              <a:buFont typeface="Arial" panose="020B0604020202020204" pitchFamily="34" charset="0"/>
              <a:buChar char="•"/>
              <a:defRPr/>
            </a:pPr>
            <a:r>
              <a:rPr lang="en-US" dirty="0"/>
              <a:t>We have innovative ideas, and great talent, but challenges in resources.  </a:t>
            </a:r>
          </a:p>
          <a:p>
            <a:pPr marL="626730" lvl="1" indent="-169530" fontAlgn="auto">
              <a:spcBef>
                <a:spcPts val="0"/>
              </a:spcBef>
              <a:spcAft>
                <a:spcPts val="0"/>
              </a:spcAft>
              <a:buFont typeface="Arial" panose="020B0604020202020204" pitchFamily="34" charset="0"/>
              <a:buChar char="•"/>
              <a:defRPr/>
            </a:pPr>
            <a:r>
              <a:rPr lang="en-US" dirty="0"/>
              <a:t>Funding (thanks to dale for cartoon – a statement on hunting for external funds)</a:t>
            </a:r>
          </a:p>
          <a:p>
            <a:pPr marL="626730" lvl="1" indent="-169530" fontAlgn="auto">
              <a:spcBef>
                <a:spcPts val="0"/>
              </a:spcBef>
              <a:spcAft>
                <a:spcPts val="0"/>
              </a:spcAft>
              <a:buFont typeface="Arial" panose="020B0604020202020204" pitchFamily="34" charset="0"/>
              <a:buChar char="•"/>
              <a:defRPr/>
            </a:pPr>
            <a:r>
              <a:rPr lang="en-US" dirty="0"/>
              <a:t>Staffing (both research &amp; management side)</a:t>
            </a:r>
          </a:p>
          <a:p>
            <a:pPr marL="1083930" lvl="2" indent="-169530" fontAlgn="auto">
              <a:spcBef>
                <a:spcPts val="0"/>
              </a:spcBef>
              <a:spcAft>
                <a:spcPts val="0"/>
              </a:spcAft>
              <a:buFont typeface="Arial" panose="020B0604020202020204" pitchFamily="34" charset="0"/>
              <a:buChar char="•"/>
              <a:defRPr/>
            </a:pPr>
            <a:r>
              <a:rPr lang="en-US" dirty="0"/>
              <a:t>Capacity to develop, execute, deliver and “receive” science</a:t>
            </a:r>
          </a:p>
          <a:p>
            <a:pPr marL="1536009" lvl="3" indent="-169530" fontAlgn="auto">
              <a:spcBef>
                <a:spcPts val="0"/>
              </a:spcBef>
              <a:spcAft>
                <a:spcPts val="0"/>
              </a:spcAft>
              <a:buFont typeface="Arial" panose="020B0604020202020204" pitchFamily="34" charset="0"/>
              <a:buChar char="•"/>
              <a:defRPr/>
            </a:pPr>
            <a:r>
              <a:rPr lang="en-US" dirty="0"/>
              <a:t>Traditionally low staffing in social sciences on both sides.  As well as science delivery and tech </a:t>
            </a:r>
            <a:r>
              <a:rPr lang="en-US" dirty="0" err="1"/>
              <a:t>tran</a:t>
            </a:r>
            <a:r>
              <a:rPr lang="en-US" dirty="0"/>
              <a:t> positions</a:t>
            </a:r>
          </a:p>
          <a:p>
            <a:pPr marL="1536009" lvl="3" indent="-169530" fontAlgn="auto">
              <a:spcBef>
                <a:spcPts val="0"/>
              </a:spcBef>
              <a:spcAft>
                <a:spcPts val="0"/>
              </a:spcAft>
              <a:buFont typeface="Arial" panose="020B0604020202020204" pitchFamily="34" charset="0"/>
              <a:buChar char="•"/>
              <a:defRPr/>
            </a:pPr>
            <a:r>
              <a:rPr lang="en-US" dirty="0"/>
              <a:t>Increasing workloads</a:t>
            </a:r>
          </a:p>
          <a:p>
            <a:pPr marL="1536009" lvl="3" indent="-169530" fontAlgn="auto">
              <a:spcBef>
                <a:spcPts val="0"/>
              </a:spcBef>
              <a:spcAft>
                <a:spcPts val="0"/>
              </a:spcAft>
              <a:buFont typeface="Arial" panose="020B0604020202020204" pitchFamily="34" charset="0"/>
              <a:buChar char="•"/>
              <a:defRPr/>
            </a:pPr>
            <a:r>
              <a:rPr lang="en-US" dirty="0"/>
              <a:t>Retirements</a:t>
            </a:r>
          </a:p>
          <a:p>
            <a:pPr marL="1536009" lvl="3" indent="-169530" fontAlgn="auto">
              <a:spcBef>
                <a:spcPts val="0"/>
              </a:spcBef>
              <a:spcAft>
                <a:spcPts val="0"/>
              </a:spcAft>
              <a:buFont typeface="Arial" panose="020B0604020202020204" pitchFamily="34" charset="0"/>
              <a:buChar char="•"/>
              <a:defRPr/>
            </a:pPr>
            <a:r>
              <a:rPr lang="en-US" dirty="0"/>
              <a:t>Funding</a:t>
            </a:r>
          </a:p>
          <a:p>
            <a:pPr marL="1536009" lvl="3" indent="-169530" fontAlgn="auto">
              <a:spcBef>
                <a:spcPts val="0"/>
              </a:spcBef>
              <a:spcAft>
                <a:spcPts val="0"/>
              </a:spcAft>
              <a:buFont typeface="Arial" panose="020B0604020202020204" pitchFamily="34" charset="0"/>
              <a:buChar char="•"/>
              <a:defRPr/>
            </a:pPr>
            <a:endParaRPr lang="en-US" dirty="0"/>
          </a:p>
          <a:p>
            <a:pPr marL="621609" lvl="1" indent="-169530" fontAlgn="auto">
              <a:spcBef>
                <a:spcPts val="0"/>
              </a:spcBef>
              <a:spcAft>
                <a:spcPts val="0"/>
              </a:spcAft>
              <a:buFont typeface="Arial" panose="020B0604020202020204" pitchFamily="34" charset="0"/>
              <a:buChar char="•"/>
              <a:defRPr/>
            </a:pPr>
            <a:r>
              <a:rPr lang="en-US" dirty="0"/>
              <a:t>Cultural </a:t>
            </a:r>
          </a:p>
          <a:p>
            <a:pPr marL="1078809" lvl="2" indent="-169530" fontAlgn="auto">
              <a:spcBef>
                <a:spcPts val="0"/>
              </a:spcBef>
              <a:spcAft>
                <a:spcPts val="0"/>
              </a:spcAft>
              <a:buFont typeface="Arial" panose="020B0604020202020204" pitchFamily="34" charset="0"/>
              <a:buChar char="•"/>
              <a:defRPr/>
            </a:pPr>
            <a:r>
              <a:rPr lang="en-US" dirty="0"/>
              <a:t>natural resource focused </a:t>
            </a:r>
          </a:p>
          <a:p>
            <a:pPr marL="1078809" lvl="2" indent="-169530" fontAlgn="auto">
              <a:spcBef>
                <a:spcPts val="0"/>
              </a:spcBef>
              <a:spcAft>
                <a:spcPts val="0"/>
              </a:spcAft>
              <a:buFont typeface="Arial" panose="020B0604020202020204" pitchFamily="34" charset="0"/>
              <a:buChar char="•"/>
              <a:defRPr/>
            </a:pPr>
            <a:r>
              <a:rPr lang="en-US" dirty="0"/>
              <a:t>Target focused</a:t>
            </a:r>
          </a:p>
          <a:p>
            <a:pPr marL="1078809" lvl="2" indent="-169530" fontAlgn="auto">
              <a:spcBef>
                <a:spcPts val="0"/>
              </a:spcBef>
              <a:spcAft>
                <a:spcPts val="0"/>
              </a:spcAft>
              <a:buFont typeface="Arial" panose="020B0604020202020204" pitchFamily="34" charset="0"/>
              <a:buChar char="•"/>
              <a:defRPr/>
            </a:pPr>
            <a:r>
              <a:rPr lang="en-US" dirty="0"/>
              <a:t>Siloes </a:t>
            </a:r>
          </a:p>
          <a:p>
            <a:pPr fontAlgn="auto">
              <a:spcBef>
                <a:spcPts val="0"/>
              </a:spcBef>
              <a:spcAft>
                <a:spcPts val="0"/>
              </a:spcAft>
              <a:defRPr/>
            </a:pPr>
            <a:r>
              <a:rPr lang="en-US" dirty="0"/>
              <a:t>	</a:t>
            </a:r>
          </a:p>
          <a:p>
            <a:pPr marL="169530" indent="-169530" fontAlgn="auto">
              <a:spcBef>
                <a:spcPts val="0"/>
              </a:spcBef>
              <a:spcAft>
                <a:spcPts val="0"/>
              </a:spcAft>
              <a:buFont typeface="Arial" panose="020B0604020202020204" pitchFamily="34" charset="0"/>
              <a:buChar char="•"/>
              <a:defRPr/>
            </a:pPr>
            <a:endParaRPr lang="en-US" dirty="0"/>
          </a:p>
        </p:txBody>
      </p:sp>
      <p:sp>
        <p:nvSpPr>
          <p:cNvPr id="24579" name="Slide Number Placeholder 3">
            <a:extLst>
              <a:ext uri="{FF2B5EF4-FFF2-40B4-BE49-F238E27FC236}">
                <a16:creationId xmlns:a16="http://schemas.microsoft.com/office/drawing/2014/main" id="{9B86189C-667F-EFB7-81E2-1896FD1405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8331BD6A-2945-49AD-A1EF-B1DC73F2EF2E}"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D76BBDA5-A2F7-1E4C-43E9-0D54694EF8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D7E6DEDD-1E2E-327D-9CBA-0193DDA2DD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8275" indent="-168275">
              <a:spcBef>
                <a:spcPct val="0"/>
              </a:spcBef>
              <a:buFontTx/>
              <a:buChar char="•"/>
            </a:pPr>
            <a:endParaRPr lang="en-US" altLang="en-US"/>
          </a:p>
        </p:txBody>
      </p:sp>
      <p:sp>
        <p:nvSpPr>
          <p:cNvPr id="26627" name="Slide Number Placeholder 3">
            <a:extLst>
              <a:ext uri="{FF2B5EF4-FFF2-40B4-BE49-F238E27FC236}">
                <a16:creationId xmlns:a16="http://schemas.microsoft.com/office/drawing/2014/main" id="{DFD8F2EB-5F61-762A-BE73-5C81A9BF17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B6461BD9-7266-4DA6-9E3D-0866CE14B903}"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40390A58-851B-854C-EB32-41E9B29916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6CB8472-19F8-4333-B23E-826E6D088339}"/>
              </a:ext>
            </a:extLst>
          </p:cNvPr>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US" dirty="0"/>
              <a:t>REFER BACK To day’s examples of what social science can bring to the management challenges we are facing</a:t>
            </a:r>
          </a:p>
          <a:p>
            <a:pPr marL="171450" indent="-171450" fontAlgn="auto">
              <a:spcBef>
                <a:spcPts val="0"/>
              </a:spcBef>
              <a:spcAft>
                <a:spcPts val="0"/>
              </a:spcAft>
              <a:buFont typeface="Arial" panose="020B0604020202020204" pitchFamily="34" charset="0"/>
              <a:buChar char="•"/>
              <a:defRPr/>
            </a:pPr>
            <a:endParaRPr lang="en-US" dirty="0"/>
          </a:p>
          <a:p>
            <a:pPr marL="171450" indent="-171450" fontAlgn="auto">
              <a:spcBef>
                <a:spcPts val="0"/>
              </a:spcBef>
              <a:spcAft>
                <a:spcPts val="0"/>
              </a:spcAft>
              <a:buFont typeface="Arial" panose="020B0604020202020204" pitchFamily="34" charset="0"/>
              <a:buChar char="•"/>
              <a:defRPr/>
            </a:pPr>
            <a:r>
              <a:rPr lang="en-US" dirty="0"/>
              <a:t>&amp; how well we are already doing on engaging scientists</a:t>
            </a:r>
          </a:p>
          <a:p>
            <a:pPr marL="171450" indent="-171450" fontAlgn="auto">
              <a:spcBef>
                <a:spcPts val="0"/>
              </a:spcBef>
              <a:spcAft>
                <a:spcPts val="0"/>
              </a:spcAft>
              <a:buFont typeface="Arial" panose="020B0604020202020204" pitchFamily="34" charset="0"/>
              <a:buChar char="•"/>
              <a:defRPr/>
            </a:pPr>
            <a:endParaRPr lang="en-US" dirty="0"/>
          </a:p>
          <a:p>
            <a:pPr marL="171450" indent="-171450" fontAlgn="auto">
              <a:spcBef>
                <a:spcPts val="0"/>
              </a:spcBef>
              <a:spcAft>
                <a:spcPts val="0"/>
              </a:spcAft>
              <a:buFont typeface="Arial" panose="020B0604020202020204" pitchFamily="34" charset="0"/>
              <a:buChar char="•"/>
              <a:defRPr/>
            </a:pPr>
            <a:endParaRPr lang="en-US" dirty="0"/>
          </a:p>
          <a:p>
            <a:pPr marL="171450" indent="-171450" fontAlgn="auto">
              <a:spcBef>
                <a:spcPts val="0"/>
              </a:spcBef>
              <a:spcAft>
                <a:spcPts val="0"/>
              </a:spcAft>
              <a:buFont typeface="Arial" panose="020B0604020202020204" pitchFamily="34" charset="0"/>
              <a:buChar char="•"/>
              <a:defRPr/>
            </a:pPr>
            <a:r>
              <a:rPr lang="en-US" dirty="0"/>
              <a:t>poverty in R6.  One in five children is food insecure.  Horrifying poverty.  School and jails are closing.  Some counties lack adequate numbers of sheriffs or police to protect citizens due to budget cuts.  There is great suffering in forest dependent communities in R6 related to faltering economies and poverty.  Communities see their social and economic woes as directly related to federal forest management policies.  This is to a certain extent a misconception.  We need good data on social and economic trends as well as cause-and-effect relationships between federal and economic well-being.  We need this data to have meaningful conversations with our stakeholders about how to improve the economies and well-being of our forest-dependent communities.  We need this data to collaborate effectively.  We need this data to plan effectively.  We need social scientists and economists to work across academic, management, and research boundaries to produce this data.</a:t>
            </a:r>
          </a:p>
          <a:p>
            <a:pPr marL="171450" indent="-171450" fontAlgn="auto">
              <a:spcBef>
                <a:spcPts val="0"/>
              </a:spcBef>
              <a:spcAft>
                <a:spcPts val="0"/>
              </a:spcAft>
              <a:buFont typeface="Arial" panose="020B0604020202020204" pitchFamily="34" charset="0"/>
              <a:buChar char="•"/>
              <a:defRPr/>
            </a:pPr>
            <a:endParaRPr lang="en-US" dirty="0"/>
          </a:p>
          <a:p>
            <a:pPr fontAlgn="auto">
              <a:spcBef>
                <a:spcPts val="0"/>
              </a:spcBef>
              <a:spcAft>
                <a:spcPts val="0"/>
              </a:spcAft>
              <a:defRPr/>
            </a:pPr>
            <a:endParaRPr lang="en-US" dirty="0"/>
          </a:p>
        </p:txBody>
      </p:sp>
      <p:sp>
        <p:nvSpPr>
          <p:cNvPr id="28675" name="Slide Number Placeholder 3">
            <a:extLst>
              <a:ext uri="{FF2B5EF4-FFF2-40B4-BE49-F238E27FC236}">
                <a16:creationId xmlns:a16="http://schemas.microsoft.com/office/drawing/2014/main" id="{8996DFE3-2C02-6A89-8575-5C343EEB92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B63141FE-737B-4744-B1F7-DC9A7E0F361A}"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A38A25F3-EF39-0323-A7CD-6C63966F01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916B109-AC93-338F-F0BA-5CF1FA9AF418}"/>
              </a:ext>
            </a:extLst>
          </p:cNvPr>
          <p:cNvSpPr>
            <a:spLocks noGrp="1"/>
          </p:cNvSpPr>
          <p:nvPr>
            <p:ph type="body" idx="1"/>
          </p:nvPr>
        </p:nvSpPr>
        <p:spPr/>
        <p:txBody>
          <a:bodyPr/>
          <a:lstStyle/>
          <a:p>
            <a:pPr marL="169530" indent="-169530" fontAlgn="auto">
              <a:spcBef>
                <a:spcPts val="0"/>
              </a:spcBef>
              <a:spcAft>
                <a:spcPts val="0"/>
              </a:spcAft>
              <a:buFont typeface="Arial" panose="020B0604020202020204" pitchFamily="34" charset="0"/>
              <a:buChar char="•"/>
              <a:defRPr/>
            </a:pPr>
            <a:r>
              <a:rPr lang="en-US" dirty="0"/>
              <a:t>But there are areas where we can strengthen relationships  with the research community</a:t>
            </a:r>
          </a:p>
          <a:p>
            <a:pPr marL="169530" indent="-169530" fontAlgn="auto">
              <a:spcBef>
                <a:spcPts val="0"/>
              </a:spcBef>
              <a:spcAft>
                <a:spcPts val="0"/>
              </a:spcAft>
              <a:buFont typeface="Arial" panose="020B0604020202020204" pitchFamily="34" charset="0"/>
              <a:buChar char="•"/>
              <a:defRPr/>
            </a:pPr>
            <a:r>
              <a:rPr lang="en-US" dirty="0"/>
              <a:t>Communication</a:t>
            </a:r>
          </a:p>
          <a:p>
            <a:pPr marL="621609" lvl="1" indent="-169530" fontAlgn="auto">
              <a:spcBef>
                <a:spcPts val="0"/>
              </a:spcBef>
              <a:spcAft>
                <a:spcPts val="0"/>
              </a:spcAft>
              <a:buFont typeface="Arial" panose="020B0604020202020204" pitchFamily="34" charset="0"/>
              <a:buChar char="•"/>
              <a:defRPr/>
            </a:pPr>
            <a:r>
              <a:rPr lang="en-US" dirty="0"/>
              <a:t>Need for common language</a:t>
            </a:r>
          </a:p>
          <a:p>
            <a:pPr marL="621609" lvl="1" indent="-169530" fontAlgn="auto">
              <a:spcBef>
                <a:spcPts val="0"/>
              </a:spcBef>
              <a:spcAft>
                <a:spcPts val="0"/>
              </a:spcAft>
              <a:buFont typeface="Arial" panose="020B0604020202020204" pitchFamily="34" charset="0"/>
              <a:buChar char="•"/>
              <a:defRPr/>
            </a:pPr>
            <a:r>
              <a:rPr lang="en-US" dirty="0"/>
              <a:t>Understanding AND RESPECT of differences in schedule, incentives and priorities  (DALEs point on independent research arm)</a:t>
            </a:r>
          </a:p>
          <a:p>
            <a:pPr marL="621609" lvl="1" indent="-169530" fontAlgn="auto">
              <a:spcBef>
                <a:spcPts val="0"/>
              </a:spcBef>
              <a:spcAft>
                <a:spcPts val="0"/>
              </a:spcAft>
              <a:buFont typeface="Arial" panose="020B0604020202020204" pitchFamily="34" charset="0"/>
              <a:buChar char="•"/>
              <a:defRPr/>
            </a:pPr>
            <a:r>
              <a:rPr lang="en-US" dirty="0"/>
              <a:t>Address disincentives where we can (</a:t>
            </a:r>
            <a:r>
              <a:rPr lang="en-US" u="sng" dirty="0"/>
              <a:t>Panel Guidance Underway to address disincentives for science delivery</a:t>
            </a:r>
            <a:r>
              <a:rPr lang="en-US" dirty="0"/>
              <a:t>)</a:t>
            </a:r>
          </a:p>
          <a:p>
            <a:pPr marL="169530" indent="-169530" fontAlgn="auto">
              <a:spcBef>
                <a:spcPts val="0"/>
              </a:spcBef>
              <a:spcAft>
                <a:spcPts val="0"/>
              </a:spcAft>
              <a:buFont typeface="Arial" panose="020B0604020202020204" pitchFamily="34" charset="0"/>
              <a:buChar char="•"/>
              <a:defRPr/>
            </a:pPr>
            <a:r>
              <a:rPr lang="en-US" dirty="0"/>
              <a:t>Building connections:</a:t>
            </a:r>
          </a:p>
          <a:p>
            <a:pPr marL="621609" lvl="1" indent="-169530" fontAlgn="auto">
              <a:spcBef>
                <a:spcPts val="0"/>
              </a:spcBef>
              <a:spcAft>
                <a:spcPts val="0"/>
              </a:spcAft>
              <a:buFont typeface="Arial" panose="020B0604020202020204" pitchFamily="34" charset="0"/>
              <a:buChar char="•"/>
              <a:defRPr/>
            </a:pPr>
            <a:r>
              <a:rPr lang="en-US" dirty="0"/>
              <a:t>Workshops (thank Cheryl and team) </a:t>
            </a:r>
          </a:p>
          <a:p>
            <a:pPr marL="621609" lvl="1" indent="-169530" fontAlgn="auto">
              <a:spcBef>
                <a:spcPts val="0"/>
              </a:spcBef>
              <a:spcAft>
                <a:spcPts val="0"/>
              </a:spcAft>
              <a:buFont typeface="Arial" panose="020B0604020202020204" pitchFamily="34" charset="0"/>
              <a:buChar char="•"/>
              <a:defRPr/>
            </a:pPr>
            <a:r>
              <a:rPr lang="en-US" dirty="0"/>
              <a:t>Seed Grants (</a:t>
            </a:r>
            <a:r>
              <a:rPr lang="en-US" dirty="0" err="1"/>
              <a:t>beSmart</a:t>
            </a:r>
            <a:r>
              <a:rPr lang="en-US" dirty="0"/>
              <a:t>, thank Lee).  (</a:t>
            </a:r>
            <a:r>
              <a:rPr lang="en-US" u="sng" dirty="0"/>
              <a:t>Consider expanding this concept in R6 with a focus on social science and planning and/or value of public lands)</a:t>
            </a:r>
          </a:p>
          <a:p>
            <a:pPr marL="621609" lvl="1" indent="-169530" fontAlgn="auto">
              <a:spcBef>
                <a:spcPts val="0"/>
              </a:spcBef>
              <a:spcAft>
                <a:spcPts val="0"/>
              </a:spcAft>
              <a:buFont typeface="Arial" panose="020B0604020202020204" pitchFamily="34" charset="0"/>
              <a:buChar char="•"/>
              <a:defRPr/>
            </a:pPr>
            <a:r>
              <a:rPr lang="en-US" dirty="0"/>
              <a:t>Early career mentoring (both directions)</a:t>
            </a:r>
          </a:p>
          <a:p>
            <a:pPr marL="164409" indent="-169530" fontAlgn="auto">
              <a:spcBef>
                <a:spcPts val="0"/>
              </a:spcBef>
              <a:spcAft>
                <a:spcPts val="0"/>
              </a:spcAft>
              <a:buFont typeface="Arial" panose="020B0604020202020204" pitchFamily="34" charset="0"/>
              <a:buChar char="•"/>
              <a:defRPr/>
            </a:pPr>
            <a:r>
              <a:rPr lang="en-US" dirty="0"/>
              <a:t>Partnerships</a:t>
            </a:r>
          </a:p>
          <a:p>
            <a:pPr marL="628650" lvl="1" indent="-171450" fontAlgn="auto">
              <a:spcBef>
                <a:spcPts val="0"/>
              </a:spcBef>
              <a:spcAft>
                <a:spcPts val="0"/>
              </a:spcAft>
              <a:buFont typeface="Arial" panose="020B0604020202020204" pitchFamily="34" charset="0"/>
              <a:buChar char="•"/>
              <a:defRPr/>
            </a:pPr>
            <a:r>
              <a:rPr lang="en-US" dirty="0"/>
              <a:t>Jointly discuss integration of Societal/management questions with Researchable questions</a:t>
            </a:r>
          </a:p>
          <a:p>
            <a:pPr marL="628650" lvl="1" indent="-171450" fontAlgn="auto">
              <a:spcBef>
                <a:spcPts val="0"/>
              </a:spcBef>
              <a:spcAft>
                <a:spcPts val="0"/>
              </a:spcAft>
              <a:buFont typeface="Arial" panose="020B0604020202020204" pitchFamily="34" charset="0"/>
              <a:buChar char="•"/>
              <a:defRPr/>
            </a:pPr>
            <a:r>
              <a:rPr lang="en-US" dirty="0"/>
              <a:t>Examples</a:t>
            </a:r>
          </a:p>
          <a:p>
            <a:pPr marL="1085850" lvl="2" indent="-171450" fontAlgn="auto">
              <a:spcBef>
                <a:spcPts val="0"/>
              </a:spcBef>
              <a:spcAft>
                <a:spcPts val="0"/>
              </a:spcAft>
              <a:buFont typeface="Arial" panose="020B0604020202020204" pitchFamily="34" charset="0"/>
              <a:buChar char="•"/>
              <a:defRPr/>
            </a:pPr>
            <a:r>
              <a:rPr lang="en-US" dirty="0"/>
              <a:t>LEI</a:t>
            </a:r>
          </a:p>
          <a:p>
            <a:pPr marL="1085850" lvl="2" indent="-171450" fontAlgn="auto">
              <a:spcBef>
                <a:spcPts val="0"/>
              </a:spcBef>
              <a:spcAft>
                <a:spcPts val="0"/>
              </a:spcAft>
              <a:buFont typeface="Arial" panose="020B0604020202020204" pitchFamily="34" charset="0"/>
              <a:buChar char="•"/>
              <a:defRPr/>
            </a:pPr>
            <a:r>
              <a:rPr lang="en-US" dirty="0"/>
              <a:t>(</a:t>
            </a:r>
            <a:r>
              <a:rPr lang="en-US" u="sng" dirty="0">
                <a:solidFill>
                  <a:schemeClr val="bg1"/>
                </a:solidFill>
              </a:rPr>
              <a:t>Link to ideas from the day</a:t>
            </a:r>
            <a:r>
              <a:rPr lang="en-US" dirty="0">
                <a:solidFill>
                  <a:schemeClr val="bg1"/>
                </a:solidFill>
              </a:rPr>
              <a:t>)</a:t>
            </a:r>
            <a:endParaRPr lang="en-US" dirty="0"/>
          </a:p>
          <a:p>
            <a:pPr marL="1085850" lvl="2" indent="-171450" fontAlgn="auto">
              <a:spcBef>
                <a:spcPts val="0"/>
              </a:spcBef>
              <a:spcAft>
                <a:spcPts val="0"/>
              </a:spcAft>
              <a:buFont typeface="Arial" panose="020B0604020202020204" pitchFamily="34" charset="0"/>
              <a:buChar char="•"/>
              <a:defRPr/>
            </a:pPr>
            <a:endParaRPr lang="en-US" dirty="0"/>
          </a:p>
          <a:p>
            <a:pPr marL="628650" lvl="1" indent="-171450" fontAlgn="auto">
              <a:spcBef>
                <a:spcPts val="0"/>
              </a:spcBef>
              <a:spcAft>
                <a:spcPts val="0"/>
              </a:spcAft>
              <a:buFont typeface="Arial" panose="020B0604020202020204" pitchFamily="34" charset="0"/>
              <a:buChar char="•"/>
              <a:defRPr/>
            </a:pPr>
            <a:endParaRPr lang="en-US" dirty="0"/>
          </a:p>
          <a:p>
            <a:pPr marL="621609" lvl="1" indent="-169530" fontAlgn="auto">
              <a:spcBef>
                <a:spcPts val="0"/>
              </a:spcBef>
              <a:spcAft>
                <a:spcPts val="0"/>
              </a:spcAft>
              <a:buFont typeface="Arial" panose="020B0604020202020204" pitchFamily="34" charset="0"/>
              <a:buChar char="•"/>
              <a:defRPr/>
            </a:pPr>
            <a:endParaRPr lang="en-US" dirty="0"/>
          </a:p>
        </p:txBody>
      </p:sp>
      <p:sp>
        <p:nvSpPr>
          <p:cNvPr id="30723" name="Slide Number Placeholder 3">
            <a:extLst>
              <a:ext uri="{FF2B5EF4-FFF2-40B4-BE49-F238E27FC236}">
                <a16:creationId xmlns:a16="http://schemas.microsoft.com/office/drawing/2014/main" id="{1B082E24-95AE-FA57-5073-5194B44ACE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37FFC020-D55D-4A95-9930-DEB1B97703C9}" type="slidenum">
              <a:rPr lang="en-US" altLang="en-US">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AF92E0B3-8AD6-9CBA-BC82-33CEE13613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4D5C3B7-CB05-9E73-0C26-93FC46202AFA}"/>
              </a:ext>
            </a:extLst>
          </p:cNvPr>
          <p:cNvSpPr>
            <a:spLocks noGrp="1"/>
          </p:cNvSpPr>
          <p:nvPr>
            <p:ph type="body" idx="1"/>
          </p:nvPr>
        </p:nvSpPr>
        <p:spPr/>
        <p:txBody>
          <a:bodyPr wrap="square" numCol="1" anchor="t" anchorCtr="0" compatLnSpc="1">
            <a:prstTxWarp prst="textNoShape">
              <a:avLst/>
            </a:prstTxWarp>
          </a:bodyPr>
          <a:lstStyle/>
          <a:p>
            <a:pPr>
              <a:spcBef>
                <a:spcPct val="0"/>
              </a:spcBef>
            </a:pPr>
            <a:r>
              <a:rPr lang="en-US" altLang="en-US"/>
              <a:t>Acknowledge ever increasing need staffing/resources to develop as well as incorporate social science on mgt side</a:t>
            </a:r>
          </a:p>
          <a:p>
            <a:pPr>
              <a:spcBef>
                <a:spcPct val="0"/>
              </a:spcBef>
            </a:pPr>
            <a:endParaRPr lang="en-US" altLang="en-US"/>
          </a:p>
          <a:p>
            <a:pPr>
              <a:spcBef>
                <a:spcPct val="0"/>
              </a:spcBef>
            </a:pPr>
            <a:r>
              <a:rPr lang="en-US" altLang="en-US"/>
              <a:t>Nontraditional staffing models</a:t>
            </a:r>
          </a:p>
          <a:p>
            <a:pPr lvl="1">
              <a:spcBef>
                <a:spcPct val="0"/>
              </a:spcBef>
            </a:pPr>
            <a:r>
              <a:rPr lang="en-US" altLang="en-US"/>
              <a:t>Volunteers</a:t>
            </a:r>
          </a:p>
          <a:p>
            <a:pPr lvl="1">
              <a:spcBef>
                <a:spcPct val="0"/>
              </a:spcBef>
            </a:pPr>
            <a:r>
              <a:rPr lang="en-US" altLang="en-US"/>
              <a:t>networked approaches (e.g., planning rule guidance)</a:t>
            </a:r>
          </a:p>
          <a:p>
            <a:pPr lvl="1">
              <a:spcBef>
                <a:spcPct val="0"/>
              </a:spcBef>
            </a:pPr>
            <a:r>
              <a:rPr lang="en-US" altLang="en-US"/>
              <a:t>student engagement (end of year funding and student support or ORISE support)</a:t>
            </a:r>
          </a:p>
          <a:p>
            <a:pPr lvl="1">
              <a:spcBef>
                <a:spcPct val="0"/>
              </a:spcBef>
            </a:pPr>
            <a:r>
              <a:rPr lang="en-US" altLang="en-US"/>
              <a:t>Interdisciplinary positions</a:t>
            </a:r>
          </a:p>
          <a:p>
            <a:pPr lvl="1">
              <a:spcBef>
                <a:spcPct val="0"/>
              </a:spcBef>
            </a:pPr>
            <a:r>
              <a:rPr lang="en-US" altLang="en-US"/>
              <a:t>training existing staff  (esp new staff who are coming in with interdisciplinary training) Toral’s example of landscape ecologist skills</a:t>
            </a:r>
          </a:p>
          <a:p>
            <a:pPr lvl="1">
              <a:spcBef>
                <a:spcPct val="0"/>
              </a:spcBef>
            </a:pPr>
            <a:endParaRPr lang="en-US" altLang="en-US"/>
          </a:p>
          <a:p>
            <a:pPr lvl="1">
              <a:spcBef>
                <a:spcPct val="0"/>
              </a:spcBef>
            </a:pPr>
            <a:endParaRPr lang="en-US" altLang="en-US"/>
          </a:p>
          <a:p>
            <a:pPr lvl="1">
              <a:spcBef>
                <a:spcPct val="0"/>
              </a:spcBef>
            </a:pPr>
            <a:endParaRPr lang="en-US" altLang="en-US"/>
          </a:p>
          <a:p>
            <a:pPr lvl="1">
              <a:spcBef>
                <a:spcPct val="0"/>
              </a:spcBef>
            </a:pPr>
            <a:r>
              <a:rPr lang="en-US" altLang="en-US"/>
              <a:t>External funding – this can include: </a:t>
            </a:r>
          </a:p>
          <a:p>
            <a:pPr lvl="1">
              <a:spcBef>
                <a:spcPct val="0"/>
              </a:spcBef>
            </a:pPr>
            <a:r>
              <a:rPr lang="en-US" altLang="en-US"/>
              <a:t>More of what we’ve been doing:</a:t>
            </a:r>
          </a:p>
          <a:p>
            <a:pPr lvl="1">
              <a:spcBef>
                <a:spcPct val="0"/>
              </a:spcBef>
            </a:pPr>
            <a:r>
              <a:rPr lang="en-US" altLang="en-US"/>
              <a:t>	partnering with managers (administrative studies)</a:t>
            </a:r>
          </a:p>
          <a:p>
            <a:pPr lvl="1">
              <a:spcBef>
                <a:spcPct val="0"/>
              </a:spcBef>
            </a:pPr>
            <a:r>
              <a:rPr lang="en-US" altLang="en-US"/>
              <a:t>	Partnering with universities to who have access to NSF funding (and bring additional expertise) </a:t>
            </a:r>
          </a:p>
          <a:p>
            <a:pPr lvl="1">
              <a:spcBef>
                <a:spcPct val="0"/>
              </a:spcBef>
            </a:pPr>
            <a:r>
              <a:rPr lang="en-US" altLang="en-US"/>
              <a:t>New ideas</a:t>
            </a:r>
          </a:p>
          <a:p>
            <a:pPr lvl="1">
              <a:spcBef>
                <a:spcPct val="0"/>
              </a:spcBef>
            </a:pPr>
            <a:r>
              <a:rPr lang="en-US" altLang="en-US"/>
              <a:t>	R10 Meyers family foundation</a:t>
            </a:r>
          </a:p>
          <a:p>
            <a:pPr lvl="1">
              <a:spcBef>
                <a:spcPct val="0"/>
              </a:spcBef>
            </a:pPr>
            <a:r>
              <a:rPr lang="en-US" altLang="en-US"/>
              <a:t>	Research arm working with federal funders to increase social science research funding (New national program leaders efforts)</a:t>
            </a:r>
          </a:p>
          <a:p>
            <a:pPr lvl="1">
              <a:spcBef>
                <a:spcPct val="0"/>
              </a:spcBef>
            </a:pPr>
            <a:endParaRPr lang="en-US" altLang="en-US"/>
          </a:p>
          <a:p>
            <a:pPr lvl="1">
              <a:spcBef>
                <a:spcPct val="0"/>
              </a:spcBef>
            </a:pPr>
            <a:endParaRPr lang="en-US" altLang="en-US"/>
          </a:p>
          <a:p>
            <a:pPr lvl="1">
              <a:spcBef>
                <a:spcPct val="0"/>
              </a:spcBef>
            </a:pPr>
            <a:endParaRPr lang="en-US" altLang="en-US"/>
          </a:p>
        </p:txBody>
      </p:sp>
      <p:sp>
        <p:nvSpPr>
          <p:cNvPr id="32771" name="Slide Number Placeholder 3">
            <a:extLst>
              <a:ext uri="{FF2B5EF4-FFF2-40B4-BE49-F238E27FC236}">
                <a16:creationId xmlns:a16="http://schemas.microsoft.com/office/drawing/2014/main" id="{D71B85B6-6E65-B07E-40AB-4CB2923B74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C858A577-B5CD-4F6F-92A9-B9BBECA7FE45}"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EDBAEC-2FB7-26F3-D284-43B961EAD36A}"/>
              </a:ext>
            </a:extLst>
          </p:cNvPr>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34E116EB-DBDB-3E2B-8738-4DA703B7DE99}"/>
              </a:ext>
            </a:extLst>
          </p:cNvPr>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6" name="Rectangle 10">
            <a:extLst>
              <a:ext uri="{FF2B5EF4-FFF2-40B4-BE49-F238E27FC236}">
                <a16:creationId xmlns:a16="http://schemas.microsoft.com/office/drawing/2014/main" id="{F58B1824-2F56-3586-499C-1385B3D9BE86}"/>
              </a:ext>
            </a:extLst>
          </p:cNvPr>
          <p:cNvSpPr>
            <a:spLocks noChangeArrowheads="1"/>
          </p:cNvSpPr>
          <p:nvPr/>
        </p:nvSpPr>
        <p:spPr bwMode="auto">
          <a:xfrm>
            <a:off x="1447800" y="1411288"/>
            <a:ext cx="9296400" cy="4035425"/>
          </a:xfrm>
          <a:prstGeom prst="rect">
            <a:avLst/>
          </a:prstGeom>
          <a:solidFill>
            <a:schemeClr val="bg2"/>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a:lstStyle/>
          <a:p>
            <a:endParaRPr lang="en-US"/>
          </a:p>
        </p:txBody>
      </p:sp>
      <p:sp>
        <p:nvSpPr>
          <p:cNvPr id="7" name="Rectangle 6">
            <a:extLst>
              <a:ext uri="{FF2B5EF4-FFF2-40B4-BE49-F238E27FC236}">
                <a16:creationId xmlns:a16="http://schemas.microsoft.com/office/drawing/2014/main" id="{66136C49-7853-41F9-31C7-A3BB8873C7A6}"/>
              </a:ext>
            </a:extLst>
          </p:cNvPr>
          <p:cNvSpPr>
            <a:spLocks noChangeArrowheads="1"/>
          </p:cNvSpPr>
          <p:nvPr/>
        </p:nvSpPr>
        <p:spPr bwMode="auto">
          <a:xfrm>
            <a:off x="5135563" y="1268413"/>
            <a:ext cx="1920875" cy="730250"/>
          </a:xfrm>
          <a:prstGeom prst="rect">
            <a:avLst/>
          </a:prstGeom>
          <a:solidFill>
            <a:schemeClr val="accent1"/>
          </a:solidFill>
          <a:ln>
            <a:noFill/>
          </a:ln>
          <a:effectLst>
            <a:outerShdw blurRad="50800" dist="12700" dir="5400000" algn="t" rotWithShape="0">
              <a:srgbClr val="80808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grpSp>
        <p:nvGrpSpPr>
          <p:cNvPr id="8" name="Group 12">
            <a:extLst>
              <a:ext uri="{FF2B5EF4-FFF2-40B4-BE49-F238E27FC236}">
                <a16:creationId xmlns:a16="http://schemas.microsoft.com/office/drawing/2014/main" id="{C53A0F71-1C76-449D-D3A8-9B84DEA43A10}"/>
              </a:ext>
            </a:extLst>
          </p:cNvPr>
          <p:cNvGrpSpPr>
            <a:grpSpLocks/>
          </p:cNvGrpSpPr>
          <p:nvPr/>
        </p:nvGrpSpPr>
        <p:grpSpPr bwMode="auto">
          <a:xfrm>
            <a:off x="5249863" y="1268413"/>
            <a:ext cx="1692275" cy="644525"/>
            <a:chOff x="5318306" y="1386268"/>
            <a:chExt cx="1567331" cy="645295"/>
          </a:xfrm>
        </p:grpSpPr>
        <p:cxnSp>
          <p:nvCxnSpPr>
            <p:cNvPr id="9" name="Straight Connector 8">
              <a:extLst>
                <a:ext uri="{FF2B5EF4-FFF2-40B4-BE49-F238E27FC236}">
                  <a16:creationId xmlns:a16="http://schemas.microsoft.com/office/drawing/2014/main" id="{AF892AF3-4513-2846-75A2-FD1666EEBF8A}"/>
                </a:ext>
              </a:extLst>
            </p:cNvPr>
            <p:cNvCxnSpPr/>
            <p:nvPr/>
          </p:nvCxnSpPr>
          <p:spPr>
            <a:xfrm>
              <a:off x="5318306" y="1386268"/>
              <a:ext cx="0" cy="640526"/>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1F2A4F-93EF-FA20-A5E5-233AFF0F1BF4}"/>
                </a:ext>
              </a:extLst>
            </p:cNvPr>
            <p:cNvCxnSpPr/>
            <p:nvPr/>
          </p:nvCxnSpPr>
          <p:spPr>
            <a:xfrm>
              <a:off x="6885637" y="1386268"/>
              <a:ext cx="0" cy="640526"/>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07444F-F54F-8538-BAB7-54EDDCCC9DB5}"/>
                </a:ext>
              </a:extLst>
            </p:cNvPr>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Date Placeholder 19">
            <a:extLst>
              <a:ext uri="{FF2B5EF4-FFF2-40B4-BE49-F238E27FC236}">
                <a16:creationId xmlns:a16="http://schemas.microsoft.com/office/drawing/2014/main" id="{1630134D-D93F-7B6A-6A06-BDE4D66434F9}"/>
              </a:ext>
            </a:extLst>
          </p:cNvPr>
          <p:cNvSpPr>
            <a:spLocks noGrp="1"/>
          </p:cNvSpPr>
          <p:nvPr>
            <p:ph type="dt" sz="half" idx="10"/>
          </p:nvPr>
        </p:nvSpPr>
        <p:spPr>
          <a:xfrm>
            <a:off x="5318125" y="1341438"/>
            <a:ext cx="1555750" cy="527050"/>
          </a:xfrm>
        </p:spPr>
        <p:txBody>
          <a:bodyPr/>
          <a:lstStyle>
            <a:lvl1pPr algn="ctr">
              <a:defRPr sz="1300" spc="0" baseline="0" smtClean="0">
                <a:solidFill>
                  <a:srgbClr val="FFFFFF"/>
                </a:solidFill>
                <a:latin typeface="+mn-lt"/>
              </a:defRPr>
            </a:lvl1pPr>
          </a:lstStyle>
          <a:p>
            <a:pPr>
              <a:defRPr/>
            </a:pPr>
            <a:fld id="{E3B2C899-8919-4363-B903-6CA6E1BF53D4}" type="datetimeFigureOut">
              <a:rPr lang="en-US"/>
              <a:pPr>
                <a:defRPr/>
              </a:pPr>
              <a:t>8/4/2025</a:t>
            </a:fld>
            <a:endParaRPr lang="en-US"/>
          </a:p>
        </p:txBody>
      </p:sp>
      <p:sp>
        <p:nvSpPr>
          <p:cNvPr id="13" name="Footer Placeholder 20">
            <a:extLst>
              <a:ext uri="{FF2B5EF4-FFF2-40B4-BE49-F238E27FC236}">
                <a16:creationId xmlns:a16="http://schemas.microsoft.com/office/drawing/2014/main" id="{85B810DB-5093-D38D-58C7-81767BBF73B6}"/>
              </a:ext>
            </a:extLst>
          </p:cNvPr>
          <p:cNvSpPr>
            <a:spLocks noGrp="1"/>
          </p:cNvSpPr>
          <p:nvPr>
            <p:ph type="ftr" sz="quarter" idx="11"/>
          </p:nvPr>
        </p:nvSpPr>
        <p:spPr>
          <a:xfrm>
            <a:off x="1454150" y="5211763"/>
            <a:ext cx="5905500" cy="228600"/>
          </a:xfrm>
        </p:spPr>
        <p:txBody>
          <a:bodyPr/>
          <a:lstStyle>
            <a:lvl1pPr algn="l">
              <a:defRPr>
                <a:solidFill>
                  <a:schemeClr val="tx2"/>
                </a:solidFill>
              </a:defRPr>
            </a:lvl1pPr>
          </a:lstStyle>
          <a:p>
            <a:pPr>
              <a:defRPr/>
            </a:pPr>
            <a:endParaRPr lang="en-US"/>
          </a:p>
        </p:txBody>
      </p:sp>
      <p:sp>
        <p:nvSpPr>
          <p:cNvPr id="14" name="Slide Number Placeholder 21">
            <a:extLst>
              <a:ext uri="{FF2B5EF4-FFF2-40B4-BE49-F238E27FC236}">
                <a16:creationId xmlns:a16="http://schemas.microsoft.com/office/drawing/2014/main" id="{5D54C11D-0471-E6F8-3FC1-CFF521C2E890}"/>
              </a:ext>
            </a:extLst>
          </p:cNvPr>
          <p:cNvSpPr>
            <a:spLocks noGrp="1"/>
          </p:cNvSpPr>
          <p:nvPr>
            <p:ph type="sldNum" sz="quarter" idx="12"/>
          </p:nvPr>
        </p:nvSpPr>
        <p:spPr>
          <a:xfrm>
            <a:off x="8607425" y="5211763"/>
            <a:ext cx="2111375" cy="228600"/>
          </a:xfrm>
        </p:spPr>
        <p:txBody>
          <a:bodyPr/>
          <a:lstStyle>
            <a:lvl1pPr>
              <a:defRPr>
                <a:solidFill>
                  <a:schemeClr val="tx2"/>
                </a:solidFill>
              </a:defRPr>
            </a:lvl1pPr>
          </a:lstStyle>
          <a:p>
            <a:fld id="{40D2F5C6-109F-46D0-B792-ECA85A9F9CDF}" type="slidenum">
              <a:rPr lang="en-US" altLang="en-US"/>
              <a:pPr/>
              <a:t>‹#›</a:t>
            </a:fld>
            <a:endParaRPr lang="en-US" altLang="en-US"/>
          </a:p>
        </p:txBody>
      </p:sp>
    </p:spTree>
    <p:extLst>
      <p:ext uri="{BB962C8B-B14F-4D97-AF65-F5344CB8AC3E}">
        <p14:creationId xmlns:p14="http://schemas.microsoft.com/office/powerpoint/2010/main" val="378350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9A3210-85AC-F791-534F-A874C1DE81E0}"/>
              </a:ext>
            </a:extLst>
          </p:cNvPr>
          <p:cNvSpPr>
            <a:spLocks noGrp="1"/>
          </p:cNvSpPr>
          <p:nvPr>
            <p:ph type="dt" sz="half" idx="10"/>
          </p:nvPr>
        </p:nvSpPr>
        <p:spPr/>
        <p:txBody>
          <a:bodyPr/>
          <a:lstStyle>
            <a:lvl1pPr>
              <a:defRPr smtClean="0">
                <a:solidFill>
                  <a:schemeClr val="tx2"/>
                </a:solidFill>
              </a:defRPr>
            </a:lvl1pPr>
          </a:lstStyle>
          <a:p>
            <a:pPr>
              <a:defRPr/>
            </a:pPr>
            <a:fld id="{6DFFC973-ED3F-41AB-8E0B-01E427D04919}" type="datetimeFigureOut">
              <a:rPr lang="en-US"/>
              <a:pPr>
                <a:defRPr/>
              </a:pPr>
              <a:t>8/4/2025</a:t>
            </a:fld>
            <a:endParaRPr lang="en-US"/>
          </a:p>
        </p:txBody>
      </p:sp>
      <p:sp>
        <p:nvSpPr>
          <p:cNvPr id="5" name="Footer Placeholder 4">
            <a:extLst>
              <a:ext uri="{FF2B5EF4-FFF2-40B4-BE49-F238E27FC236}">
                <a16:creationId xmlns:a16="http://schemas.microsoft.com/office/drawing/2014/main" id="{B635EC08-739D-F368-B04E-7E7182049F9A}"/>
              </a:ext>
            </a:extLst>
          </p:cNvPr>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a:extLst>
              <a:ext uri="{FF2B5EF4-FFF2-40B4-BE49-F238E27FC236}">
                <a16:creationId xmlns:a16="http://schemas.microsoft.com/office/drawing/2014/main" id="{E22A744E-AF1A-DEC3-E118-9F598E3789F3}"/>
              </a:ext>
            </a:extLst>
          </p:cNvPr>
          <p:cNvSpPr>
            <a:spLocks noGrp="1"/>
          </p:cNvSpPr>
          <p:nvPr>
            <p:ph type="sldNum" sz="quarter" idx="12"/>
          </p:nvPr>
        </p:nvSpPr>
        <p:spPr/>
        <p:txBody>
          <a:bodyPr/>
          <a:lstStyle>
            <a:lvl1pPr>
              <a:defRPr>
                <a:solidFill>
                  <a:schemeClr val="tx2"/>
                </a:solidFill>
              </a:defRPr>
            </a:lvl1pPr>
          </a:lstStyle>
          <a:p>
            <a:fld id="{0824C9C2-6F52-4968-9600-B2F8B01D4005}" type="slidenum">
              <a:rPr lang="en-US" altLang="en-US"/>
              <a:pPr/>
              <a:t>‹#›</a:t>
            </a:fld>
            <a:endParaRPr lang="en-US" altLang="en-US"/>
          </a:p>
        </p:txBody>
      </p:sp>
    </p:spTree>
    <p:extLst>
      <p:ext uri="{BB962C8B-B14F-4D97-AF65-F5344CB8AC3E}">
        <p14:creationId xmlns:p14="http://schemas.microsoft.com/office/powerpoint/2010/main" val="14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A4F688-C429-6166-2AE3-4FD329D37D66}"/>
              </a:ext>
            </a:extLst>
          </p:cNvPr>
          <p:cNvSpPr>
            <a:spLocks noGrp="1"/>
          </p:cNvSpPr>
          <p:nvPr>
            <p:ph type="dt" sz="half" idx="10"/>
          </p:nvPr>
        </p:nvSpPr>
        <p:spPr/>
        <p:txBody>
          <a:bodyPr/>
          <a:lstStyle>
            <a:lvl1pPr>
              <a:defRPr smtClean="0">
                <a:solidFill>
                  <a:schemeClr val="tx2"/>
                </a:solidFill>
              </a:defRPr>
            </a:lvl1pPr>
          </a:lstStyle>
          <a:p>
            <a:pPr>
              <a:defRPr/>
            </a:pPr>
            <a:fld id="{455D93B7-73A7-4FD2-B479-CF11700B4753}" type="datetimeFigureOut">
              <a:rPr lang="en-US"/>
              <a:pPr>
                <a:defRPr/>
              </a:pPr>
              <a:t>8/4/2025</a:t>
            </a:fld>
            <a:endParaRPr lang="en-US"/>
          </a:p>
        </p:txBody>
      </p:sp>
      <p:sp>
        <p:nvSpPr>
          <p:cNvPr id="5" name="Footer Placeholder 4">
            <a:extLst>
              <a:ext uri="{FF2B5EF4-FFF2-40B4-BE49-F238E27FC236}">
                <a16:creationId xmlns:a16="http://schemas.microsoft.com/office/drawing/2014/main" id="{7AFCCCD9-B15F-CE3E-6436-E51B0641FDF2}"/>
              </a:ext>
            </a:extLst>
          </p:cNvPr>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a:extLst>
              <a:ext uri="{FF2B5EF4-FFF2-40B4-BE49-F238E27FC236}">
                <a16:creationId xmlns:a16="http://schemas.microsoft.com/office/drawing/2014/main" id="{E758583A-1795-4CD9-45C9-4B342F5ADED6}"/>
              </a:ext>
            </a:extLst>
          </p:cNvPr>
          <p:cNvSpPr>
            <a:spLocks noGrp="1"/>
          </p:cNvSpPr>
          <p:nvPr>
            <p:ph type="sldNum" sz="quarter" idx="12"/>
          </p:nvPr>
        </p:nvSpPr>
        <p:spPr/>
        <p:txBody>
          <a:bodyPr/>
          <a:lstStyle>
            <a:lvl1pPr>
              <a:defRPr>
                <a:solidFill>
                  <a:schemeClr val="tx2"/>
                </a:solidFill>
              </a:defRPr>
            </a:lvl1pPr>
          </a:lstStyle>
          <a:p>
            <a:fld id="{4753D54A-F900-4F93-9767-C38C61CEB0B2}" type="slidenum">
              <a:rPr lang="en-US" altLang="en-US"/>
              <a:pPr/>
              <a:t>‹#›</a:t>
            </a:fld>
            <a:endParaRPr lang="en-US" altLang="en-US"/>
          </a:p>
        </p:txBody>
      </p:sp>
    </p:spTree>
    <p:extLst>
      <p:ext uri="{BB962C8B-B14F-4D97-AF65-F5344CB8AC3E}">
        <p14:creationId xmlns:p14="http://schemas.microsoft.com/office/powerpoint/2010/main" val="242261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D0B12F6-6D98-B338-4640-3782AA967185}"/>
              </a:ext>
            </a:extLst>
          </p:cNvPr>
          <p:cNvSpPr>
            <a:spLocks noGrp="1"/>
          </p:cNvSpPr>
          <p:nvPr>
            <p:ph type="dt" sz="half" idx="10"/>
          </p:nvPr>
        </p:nvSpPr>
        <p:spPr/>
        <p:txBody>
          <a:bodyPr/>
          <a:lstStyle>
            <a:lvl1pPr>
              <a:defRPr smtClean="0">
                <a:solidFill>
                  <a:schemeClr val="tx2"/>
                </a:solidFill>
              </a:defRPr>
            </a:lvl1pPr>
          </a:lstStyle>
          <a:p>
            <a:pPr>
              <a:defRPr/>
            </a:pPr>
            <a:fld id="{EB5B26CE-B75A-41D0-BD95-BAC2684D87A0}" type="datetimeFigureOut">
              <a:rPr lang="en-US"/>
              <a:pPr>
                <a:defRPr/>
              </a:pPr>
              <a:t>8/4/2025</a:t>
            </a:fld>
            <a:endParaRPr lang="en-US"/>
          </a:p>
        </p:txBody>
      </p:sp>
      <p:sp>
        <p:nvSpPr>
          <p:cNvPr id="5" name="Footer Placeholder 4">
            <a:extLst>
              <a:ext uri="{FF2B5EF4-FFF2-40B4-BE49-F238E27FC236}">
                <a16:creationId xmlns:a16="http://schemas.microsoft.com/office/drawing/2014/main" id="{24D23331-592E-B99F-FEAF-FF321BACF229}"/>
              </a:ext>
            </a:extLst>
          </p:cNvPr>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a:extLst>
              <a:ext uri="{FF2B5EF4-FFF2-40B4-BE49-F238E27FC236}">
                <a16:creationId xmlns:a16="http://schemas.microsoft.com/office/drawing/2014/main" id="{8A1EC1EC-730E-13F2-7BB2-1D00365004F5}"/>
              </a:ext>
            </a:extLst>
          </p:cNvPr>
          <p:cNvSpPr>
            <a:spLocks noGrp="1"/>
          </p:cNvSpPr>
          <p:nvPr>
            <p:ph type="sldNum" sz="quarter" idx="12"/>
          </p:nvPr>
        </p:nvSpPr>
        <p:spPr/>
        <p:txBody>
          <a:bodyPr/>
          <a:lstStyle>
            <a:lvl1pPr>
              <a:defRPr>
                <a:solidFill>
                  <a:schemeClr val="tx2"/>
                </a:solidFill>
              </a:defRPr>
            </a:lvl1pPr>
          </a:lstStyle>
          <a:p>
            <a:fld id="{5605ED28-DF9E-42A2-B360-A9AD554F50FE}" type="slidenum">
              <a:rPr lang="en-US" altLang="en-US"/>
              <a:pPr/>
              <a:t>‹#›</a:t>
            </a:fld>
            <a:endParaRPr lang="en-US" altLang="en-US"/>
          </a:p>
        </p:txBody>
      </p:sp>
    </p:spTree>
    <p:extLst>
      <p:ext uri="{BB962C8B-B14F-4D97-AF65-F5344CB8AC3E}">
        <p14:creationId xmlns:p14="http://schemas.microsoft.com/office/powerpoint/2010/main" val="334224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64F01B-259B-651A-6799-6BB3A9C356C6}"/>
              </a:ext>
            </a:extLst>
          </p:cNvPr>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D3116B62-E497-A4CC-5A86-0977E42CC4DE}"/>
              </a:ext>
            </a:extLst>
          </p:cNvPr>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6" name="Rectangle 10">
            <a:extLst>
              <a:ext uri="{FF2B5EF4-FFF2-40B4-BE49-F238E27FC236}">
                <a16:creationId xmlns:a16="http://schemas.microsoft.com/office/drawing/2014/main" id="{A6DC88F0-2EA3-FC52-5FB7-656893132DA1}"/>
              </a:ext>
            </a:extLst>
          </p:cNvPr>
          <p:cNvSpPr>
            <a:spLocks noChangeArrowheads="1"/>
          </p:cNvSpPr>
          <p:nvPr/>
        </p:nvSpPr>
        <p:spPr bwMode="auto">
          <a:xfrm>
            <a:off x="1447800" y="1411288"/>
            <a:ext cx="9296400" cy="4035425"/>
          </a:xfrm>
          <a:prstGeom prst="rect">
            <a:avLst/>
          </a:prstGeom>
          <a:solidFill>
            <a:schemeClr val="bg2"/>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a:lstStyle/>
          <a:p>
            <a:endParaRPr lang="en-US"/>
          </a:p>
        </p:txBody>
      </p:sp>
      <p:sp>
        <p:nvSpPr>
          <p:cNvPr id="7" name="Rectangle 6">
            <a:extLst>
              <a:ext uri="{FF2B5EF4-FFF2-40B4-BE49-F238E27FC236}">
                <a16:creationId xmlns:a16="http://schemas.microsoft.com/office/drawing/2014/main" id="{96813912-BA1A-007A-3112-FD1167D0E50D}"/>
              </a:ext>
            </a:extLst>
          </p:cNvPr>
          <p:cNvSpPr>
            <a:spLocks noChangeArrowheads="1"/>
          </p:cNvSpPr>
          <p:nvPr/>
        </p:nvSpPr>
        <p:spPr bwMode="auto">
          <a:xfrm>
            <a:off x="5135563" y="1268413"/>
            <a:ext cx="1920875" cy="730250"/>
          </a:xfrm>
          <a:prstGeom prst="rect">
            <a:avLst/>
          </a:prstGeom>
          <a:solidFill>
            <a:schemeClr val="accent1"/>
          </a:solidFill>
          <a:ln>
            <a:noFill/>
          </a:ln>
          <a:effectLst>
            <a:outerShdw blurRad="50800" dist="12700" dir="5400000" algn="t" rotWithShape="0">
              <a:srgbClr val="80808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grpSp>
        <p:nvGrpSpPr>
          <p:cNvPr id="8" name="Group 12">
            <a:extLst>
              <a:ext uri="{FF2B5EF4-FFF2-40B4-BE49-F238E27FC236}">
                <a16:creationId xmlns:a16="http://schemas.microsoft.com/office/drawing/2014/main" id="{058EC28A-4357-8AC1-9F8D-14E199D9BF03}"/>
              </a:ext>
            </a:extLst>
          </p:cNvPr>
          <p:cNvGrpSpPr>
            <a:grpSpLocks/>
          </p:cNvGrpSpPr>
          <p:nvPr/>
        </p:nvGrpSpPr>
        <p:grpSpPr bwMode="auto">
          <a:xfrm>
            <a:off x="5249863" y="1268413"/>
            <a:ext cx="1692275" cy="644525"/>
            <a:chOff x="5318306" y="1386268"/>
            <a:chExt cx="1567331" cy="645295"/>
          </a:xfrm>
        </p:grpSpPr>
        <p:cxnSp>
          <p:nvCxnSpPr>
            <p:cNvPr id="9" name="Straight Connector 8">
              <a:extLst>
                <a:ext uri="{FF2B5EF4-FFF2-40B4-BE49-F238E27FC236}">
                  <a16:creationId xmlns:a16="http://schemas.microsoft.com/office/drawing/2014/main" id="{1561B7AF-46AB-76F2-9614-631FA1E8B181}"/>
                </a:ext>
              </a:extLst>
            </p:cNvPr>
            <p:cNvCxnSpPr/>
            <p:nvPr/>
          </p:nvCxnSpPr>
          <p:spPr>
            <a:xfrm>
              <a:off x="5318306" y="1386268"/>
              <a:ext cx="0" cy="640526"/>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3E436C-758C-6310-2DFA-A4DDA2D5F590}"/>
                </a:ext>
              </a:extLst>
            </p:cNvPr>
            <p:cNvCxnSpPr/>
            <p:nvPr/>
          </p:nvCxnSpPr>
          <p:spPr>
            <a:xfrm>
              <a:off x="6885637" y="1386268"/>
              <a:ext cx="0" cy="640526"/>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262A17-54A7-BB9F-BA85-8824AC2035BC}"/>
                </a:ext>
              </a:extLst>
            </p:cNvPr>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3">
            <a:extLst>
              <a:ext uri="{FF2B5EF4-FFF2-40B4-BE49-F238E27FC236}">
                <a16:creationId xmlns:a16="http://schemas.microsoft.com/office/drawing/2014/main" id="{4E7DBFD9-4639-0208-F483-DD462A47A746}"/>
              </a:ext>
            </a:extLst>
          </p:cNvPr>
          <p:cNvSpPr>
            <a:spLocks noGrp="1"/>
          </p:cNvSpPr>
          <p:nvPr>
            <p:ph type="dt" sz="half" idx="10"/>
          </p:nvPr>
        </p:nvSpPr>
        <p:spPr>
          <a:xfrm>
            <a:off x="5321300" y="1344613"/>
            <a:ext cx="1555750" cy="530225"/>
          </a:xfrm>
        </p:spPr>
        <p:txBody>
          <a:bodyPr/>
          <a:lstStyle>
            <a:lvl1pPr algn="ctr">
              <a:defRPr lang="en-US" sz="1300" kern="1200" spc="0" baseline="0" smtClean="0">
                <a:solidFill>
                  <a:srgbClr val="FFFFFF"/>
                </a:solidFill>
                <a:latin typeface="+mn-lt"/>
                <a:ea typeface="+mn-ea"/>
                <a:cs typeface="+mn-cs"/>
              </a:defRPr>
            </a:lvl1pPr>
          </a:lstStyle>
          <a:p>
            <a:pPr>
              <a:defRPr/>
            </a:pPr>
            <a:fld id="{08B3811A-F306-4506-B50E-6167D46D6C7A}" type="datetimeFigureOut">
              <a:rPr/>
              <a:pPr>
                <a:defRPr/>
              </a:pPr>
              <a:t>8/4/2025</a:t>
            </a:fld>
            <a:endParaRPr/>
          </a:p>
        </p:txBody>
      </p:sp>
      <p:sp>
        <p:nvSpPr>
          <p:cNvPr id="13" name="Footer Placeholder 4">
            <a:extLst>
              <a:ext uri="{FF2B5EF4-FFF2-40B4-BE49-F238E27FC236}">
                <a16:creationId xmlns:a16="http://schemas.microsoft.com/office/drawing/2014/main" id="{3C20CEE2-C709-F79C-112C-56B4601E7705}"/>
              </a:ext>
            </a:extLst>
          </p:cNvPr>
          <p:cNvSpPr>
            <a:spLocks noGrp="1"/>
          </p:cNvSpPr>
          <p:nvPr>
            <p:ph type="ftr" sz="quarter" idx="11"/>
          </p:nvPr>
        </p:nvSpPr>
        <p:spPr>
          <a:xfrm>
            <a:off x="1454150" y="5211763"/>
            <a:ext cx="5907088" cy="228600"/>
          </a:xfrm>
        </p:spPr>
        <p:txBody>
          <a:bodyPr/>
          <a:lstStyle>
            <a:lvl1pPr algn="l">
              <a:defRPr>
                <a:solidFill>
                  <a:schemeClr val="tx2"/>
                </a:solidFill>
              </a:defRPr>
            </a:lvl1pPr>
          </a:lstStyle>
          <a:p>
            <a:pPr>
              <a:defRPr/>
            </a:pPr>
            <a:endParaRPr lang="en-US"/>
          </a:p>
        </p:txBody>
      </p:sp>
      <p:sp>
        <p:nvSpPr>
          <p:cNvPr id="14" name="Slide Number Placeholder 5">
            <a:extLst>
              <a:ext uri="{FF2B5EF4-FFF2-40B4-BE49-F238E27FC236}">
                <a16:creationId xmlns:a16="http://schemas.microsoft.com/office/drawing/2014/main" id="{4CBEFAB4-07C9-08A6-403F-99A587995894}"/>
              </a:ext>
            </a:extLst>
          </p:cNvPr>
          <p:cNvSpPr>
            <a:spLocks noGrp="1"/>
          </p:cNvSpPr>
          <p:nvPr>
            <p:ph type="sldNum" sz="quarter" idx="12"/>
          </p:nvPr>
        </p:nvSpPr>
        <p:spPr>
          <a:xfrm>
            <a:off x="8604250" y="5211763"/>
            <a:ext cx="2112963" cy="228600"/>
          </a:xfrm>
        </p:spPr>
        <p:txBody>
          <a:bodyPr/>
          <a:lstStyle>
            <a:lvl1pPr>
              <a:defRPr>
                <a:solidFill>
                  <a:schemeClr val="tx2"/>
                </a:solidFill>
              </a:defRPr>
            </a:lvl1pPr>
          </a:lstStyle>
          <a:p>
            <a:fld id="{0171691C-AA8D-49E5-9B61-5B73240C7C28}" type="slidenum">
              <a:rPr lang="en-US" altLang="en-US"/>
              <a:pPr/>
              <a:t>‹#›</a:t>
            </a:fld>
            <a:endParaRPr lang="en-US" altLang="en-US"/>
          </a:p>
        </p:txBody>
      </p:sp>
    </p:spTree>
    <p:extLst>
      <p:ext uri="{BB962C8B-B14F-4D97-AF65-F5344CB8AC3E}">
        <p14:creationId xmlns:p14="http://schemas.microsoft.com/office/powerpoint/2010/main" val="446050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4">
            <a:extLst>
              <a:ext uri="{FF2B5EF4-FFF2-40B4-BE49-F238E27FC236}">
                <a16:creationId xmlns:a16="http://schemas.microsoft.com/office/drawing/2014/main" id="{CC48DB88-5CFC-71CF-9739-8D2B7CEE9731}"/>
              </a:ext>
            </a:extLst>
          </p:cNvPr>
          <p:cNvSpPr>
            <a:spLocks noGrp="1"/>
          </p:cNvSpPr>
          <p:nvPr>
            <p:ph type="dt" sz="half" idx="10"/>
          </p:nvPr>
        </p:nvSpPr>
        <p:spPr/>
        <p:txBody>
          <a:bodyPr/>
          <a:lstStyle>
            <a:lvl1pPr>
              <a:defRPr smtClean="0">
                <a:solidFill>
                  <a:schemeClr val="tx2"/>
                </a:solidFill>
              </a:defRPr>
            </a:lvl1pPr>
          </a:lstStyle>
          <a:p>
            <a:pPr>
              <a:defRPr/>
            </a:pPr>
            <a:fld id="{66BCD153-BB88-4DBA-B2E0-CD33387035D7}" type="datetimeFigureOut">
              <a:rPr lang="en-US"/>
              <a:pPr>
                <a:defRPr/>
              </a:pPr>
              <a:t>8/4/2025</a:t>
            </a:fld>
            <a:endParaRPr lang="en-US"/>
          </a:p>
        </p:txBody>
      </p:sp>
      <p:sp>
        <p:nvSpPr>
          <p:cNvPr id="5" name="Footer Placeholder 5">
            <a:extLst>
              <a:ext uri="{FF2B5EF4-FFF2-40B4-BE49-F238E27FC236}">
                <a16:creationId xmlns:a16="http://schemas.microsoft.com/office/drawing/2014/main" id="{3E50015B-EB85-4DDD-F4AE-4F3321E18FAC}"/>
              </a:ext>
            </a:extLst>
          </p:cNvPr>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6">
            <a:extLst>
              <a:ext uri="{FF2B5EF4-FFF2-40B4-BE49-F238E27FC236}">
                <a16:creationId xmlns:a16="http://schemas.microsoft.com/office/drawing/2014/main" id="{52596E56-AAEC-598A-8E2A-E0709DD6A7BF}"/>
              </a:ext>
            </a:extLst>
          </p:cNvPr>
          <p:cNvSpPr>
            <a:spLocks noGrp="1"/>
          </p:cNvSpPr>
          <p:nvPr>
            <p:ph type="sldNum" sz="quarter" idx="12"/>
          </p:nvPr>
        </p:nvSpPr>
        <p:spPr/>
        <p:txBody>
          <a:bodyPr/>
          <a:lstStyle>
            <a:lvl1pPr>
              <a:defRPr>
                <a:solidFill>
                  <a:schemeClr val="tx2"/>
                </a:solidFill>
              </a:defRPr>
            </a:lvl1pPr>
          </a:lstStyle>
          <a:p>
            <a:fld id="{16E45BA1-EEEC-419D-89D5-DDDA6993C08F}" type="slidenum">
              <a:rPr lang="en-US" altLang="en-US"/>
              <a:pPr/>
              <a:t>‹#›</a:t>
            </a:fld>
            <a:endParaRPr lang="en-US" altLang="en-US"/>
          </a:p>
        </p:txBody>
      </p:sp>
    </p:spTree>
    <p:extLst>
      <p:ext uri="{BB962C8B-B14F-4D97-AF65-F5344CB8AC3E}">
        <p14:creationId xmlns:p14="http://schemas.microsoft.com/office/powerpoint/2010/main" val="94695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1624AB9-4350-1B75-9B57-4FEBE901ED14}"/>
              </a:ext>
            </a:extLst>
          </p:cNvPr>
          <p:cNvSpPr>
            <a:spLocks noGrp="1"/>
          </p:cNvSpPr>
          <p:nvPr>
            <p:ph type="dt" sz="half" idx="10"/>
          </p:nvPr>
        </p:nvSpPr>
        <p:spPr/>
        <p:txBody>
          <a:bodyPr/>
          <a:lstStyle>
            <a:lvl1pPr>
              <a:defRPr smtClean="0">
                <a:solidFill>
                  <a:schemeClr val="tx2"/>
                </a:solidFill>
              </a:defRPr>
            </a:lvl1pPr>
          </a:lstStyle>
          <a:p>
            <a:pPr>
              <a:defRPr/>
            </a:pPr>
            <a:fld id="{27C80C65-4939-4BAA-8567-B5DEF0701CFF}" type="datetimeFigureOut">
              <a:rPr lang="en-US"/>
              <a:pPr>
                <a:defRPr/>
              </a:pPr>
              <a:t>8/4/2025</a:t>
            </a:fld>
            <a:endParaRPr lang="en-US"/>
          </a:p>
        </p:txBody>
      </p:sp>
      <p:sp>
        <p:nvSpPr>
          <p:cNvPr id="8" name="Footer Placeholder 7">
            <a:extLst>
              <a:ext uri="{FF2B5EF4-FFF2-40B4-BE49-F238E27FC236}">
                <a16:creationId xmlns:a16="http://schemas.microsoft.com/office/drawing/2014/main" id="{010EE27F-81CF-AE59-9CB8-4D06FB1268AB}"/>
              </a:ext>
            </a:extLst>
          </p:cNvPr>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8">
            <a:extLst>
              <a:ext uri="{FF2B5EF4-FFF2-40B4-BE49-F238E27FC236}">
                <a16:creationId xmlns:a16="http://schemas.microsoft.com/office/drawing/2014/main" id="{A239A4F6-3E45-0C98-CE7A-AE0FBC6E5D12}"/>
              </a:ext>
            </a:extLst>
          </p:cNvPr>
          <p:cNvSpPr>
            <a:spLocks noGrp="1"/>
          </p:cNvSpPr>
          <p:nvPr>
            <p:ph type="sldNum" sz="quarter" idx="12"/>
          </p:nvPr>
        </p:nvSpPr>
        <p:spPr/>
        <p:txBody>
          <a:bodyPr/>
          <a:lstStyle>
            <a:lvl1pPr>
              <a:defRPr>
                <a:solidFill>
                  <a:schemeClr val="tx2"/>
                </a:solidFill>
              </a:defRPr>
            </a:lvl1pPr>
          </a:lstStyle>
          <a:p>
            <a:fld id="{AF2B6FEA-AB90-4CF0-B736-1E0111392CB8}" type="slidenum">
              <a:rPr lang="en-US" altLang="en-US"/>
              <a:pPr/>
              <a:t>‹#›</a:t>
            </a:fld>
            <a:endParaRPr lang="en-US" altLang="en-US"/>
          </a:p>
        </p:txBody>
      </p:sp>
    </p:spTree>
    <p:extLst>
      <p:ext uri="{BB962C8B-B14F-4D97-AF65-F5344CB8AC3E}">
        <p14:creationId xmlns:p14="http://schemas.microsoft.com/office/powerpoint/2010/main" val="362826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6371D2D-30D2-C807-E8E2-094DAB1A872C}"/>
              </a:ext>
            </a:extLst>
          </p:cNvPr>
          <p:cNvSpPr>
            <a:spLocks noGrp="1"/>
          </p:cNvSpPr>
          <p:nvPr>
            <p:ph type="dt" sz="half" idx="10"/>
          </p:nvPr>
        </p:nvSpPr>
        <p:spPr/>
        <p:txBody>
          <a:bodyPr/>
          <a:lstStyle>
            <a:lvl1pPr>
              <a:defRPr smtClean="0">
                <a:solidFill>
                  <a:schemeClr val="tx2"/>
                </a:solidFill>
              </a:defRPr>
            </a:lvl1pPr>
          </a:lstStyle>
          <a:p>
            <a:pPr>
              <a:defRPr/>
            </a:pPr>
            <a:fld id="{00C5C744-4691-4111-BC52-2BC2B48D26F2}" type="datetimeFigureOut">
              <a:rPr lang="en-US"/>
              <a:pPr>
                <a:defRPr/>
              </a:pPr>
              <a:t>8/4/2025</a:t>
            </a:fld>
            <a:endParaRPr lang="en-US"/>
          </a:p>
        </p:txBody>
      </p:sp>
      <p:sp>
        <p:nvSpPr>
          <p:cNvPr id="4" name="Footer Placeholder 3">
            <a:extLst>
              <a:ext uri="{FF2B5EF4-FFF2-40B4-BE49-F238E27FC236}">
                <a16:creationId xmlns:a16="http://schemas.microsoft.com/office/drawing/2014/main" id="{9F7DC008-E7AA-E63B-74AE-FF04D7936E6F}"/>
              </a:ext>
            </a:extLst>
          </p:cNvPr>
          <p:cNvSpPr>
            <a:spLocks noGrp="1"/>
          </p:cNvSpPr>
          <p:nvPr>
            <p:ph type="ftr" sz="quarter" idx="11"/>
          </p:nvPr>
        </p:nvSpPr>
        <p:spPr/>
        <p:txBody>
          <a:bodyPr/>
          <a:lstStyle>
            <a:lvl1pPr>
              <a:defRPr>
                <a:solidFill>
                  <a:schemeClr val="tx2"/>
                </a:solidFill>
              </a:defRPr>
            </a:lvl1pPr>
          </a:lstStyle>
          <a:p>
            <a:pPr>
              <a:defRPr/>
            </a:pPr>
            <a:endParaRPr lang="en-US"/>
          </a:p>
        </p:txBody>
      </p:sp>
      <p:sp>
        <p:nvSpPr>
          <p:cNvPr id="5" name="Slide Number Placeholder 4">
            <a:extLst>
              <a:ext uri="{FF2B5EF4-FFF2-40B4-BE49-F238E27FC236}">
                <a16:creationId xmlns:a16="http://schemas.microsoft.com/office/drawing/2014/main" id="{29A6B197-4D91-C7CE-67F8-2DA797DCC85A}"/>
              </a:ext>
            </a:extLst>
          </p:cNvPr>
          <p:cNvSpPr>
            <a:spLocks noGrp="1"/>
          </p:cNvSpPr>
          <p:nvPr>
            <p:ph type="sldNum" sz="quarter" idx="12"/>
          </p:nvPr>
        </p:nvSpPr>
        <p:spPr/>
        <p:txBody>
          <a:bodyPr/>
          <a:lstStyle>
            <a:lvl1pPr>
              <a:defRPr>
                <a:solidFill>
                  <a:schemeClr val="tx2"/>
                </a:solidFill>
              </a:defRPr>
            </a:lvl1pPr>
          </a:lstStyle>
          <a:p>
            <a:fld id="{33282C7C-FDAD-4F82-A11B-3A0C5E454C21}" type="slidenum">
              <a:rPr lang="en-US" altLang="en-US"/>
              <a:pPr/>
              <a:t>‹#›</a:t>
            </a:fld>
            <a:endParaRPr lang="en-US" altLang="en-US"/>
          </a:p>
        </p:txBody>
      </p:sp>
    </p:spTree>
    <p:extLst>
      <p:ext uri="{BB962C8B-B14F-4D97-AF65-F5344CB8AC3E}">
        <p14:creationId xmlns:p14="http://schemas.microsoft.com/office/powerpoint/2010/main" val="458754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BA4A6-83A1-882C-C90D-C154421E67A9}"/>
              </a:ext>
            </a:extLst>
          </p:cNvPr>
          <p:cNvSpPr>
            <a:spLocks noGrp="1"/>
          </p:cNvSpPr>
          <p:nvPr>
            <p:ph type="dt" sz="half" idx="10"/>
          </p:nvPr>
        </p:nvSpPr>
        <p:spPr/>
        <p:txBody>
          <a:bodyPr/>
          <a:lstStyle>
            <a:lvl1pPr>
              <a:defRPr smtClean="0">
                <a:solidFill>
                  <a:schemeClr val="tx2"/>
                </a:solidFill>
              </a:defRPr>
            </a:lvl1pPr>
          </a:lstStyle>
          <a:p>
            <a:pPr>
              <a:defRPr/>
            </a:pPr>
            <a:fld id="{5C2AED27-FECF-48A1-8789-D51EE68157A8}" type="datetimeFigureOut">
              <a:rPr lang="en-US"/>
              <a:pPr>
                <a:defRPr/>
              </a:pPr>
              <a:t>8/4/2025</a:t>
            </a:fld>
            <a:endParaRPr lang="en-US"/>
          </a:p>
        </p:txBody>
      </p:sp>
      <p:sp>
        <p:nvSpPr>
          <p:cNvPr id="3" name="Footer Placeholder 2">
            <a:extLst>
              <a:ext uri="{FF2B5EF4-FFF2-40B4-BE49-F238E27FC236}">
                <a16:creationId xmlns:a16="http://schemas.microsoft.com/office/drawing/2014/main" id="{5F460BFD-32EE-AF9C-177D-9936A3244ED1}"/>
              </a:ext>
            </a:extLst>
          </p:cNvPr>
          <p:cNvSpPr>
            <a:spLocks noGrp="1"/>
          </p:cNvSpPr>
          <p:nvPr>
            <p:ph type="ftr" sz="quarter" idx="11"/>
          </p:nvPr>
        </p:nvSpPr>
        <p:spPr/>
        <p:txBody>
          <a:bodyPr/>
          <a:lstStyle>
            <a:lvl1pPr>
              <a:defRPr>
                <a:solidFill>
                  <a:schemeClr val="tx2"/>
                </a:solidFill>
              </a:defRPr>
            </a:lvl1pPr>
          </a:lstStyle>
          <a:p>
            <a:pPr>
              <a:defRPr/>
            </a:pPr>
            <a:endParaRPr lang="en-US"/>
          </a:p>
        </p:txBody>
      </p:sp>
      <p:sp>
        <p:nvSpPr>
          <p:cNvPr id="4" name="Slide Number Placeholder 3">
            <a:extLst>
              <a:ext uri="{FF2B5EF4-FFF2-40B4-BE49-F238E27FC236}">
                <a16:creationId xmlns:a16="http://schemas.microsoft.com/office/drawing/2014/main" id="{1540405E-0B9F-E56C-581C-53EB35D067CF}"/>
              </a:ext>
            </a:extLst>
          </p:cNvPr>
          <p:cNvSpPr>
            <a:spLocks noGrp="1"/>
          </p:cNvSpPr>
          <p:nvPr>
            <p:ph type="sldNum" sz="quarter" idx="12"/>
          </p:nvPr>
        </p:nvSpPr>
        <p:spPr/>
        <p:txBody>
          <a:bodyPr/>
          <a:lstStyle>
            <a:lvl1pPr>
              <a:defRPr>
                <a:solidFill>
                  <a:schemeClr val="tx2"/>
                </a:solidFill>
              </a:defRPr>
            </a:lvl1pPr>
          </a:lstStyle>
          <a:p>
            <a:fld id="{3162658F-674D-4193-8762-A5C89429B00D}" type="slidenum">
              <a:rPr lang="en-US" altLang="en-US"/>
              <a:pPr/>
              <a:t>‹#›</a:t>
            </a:fld>
            <a:endParaRPr lang="en-US" altLang="en-US"/>
          </a:p>
        </p:txBody>
      </p:sp>
    </p:spTree>
    <p:extLst>
      <p:ext uri="{BB962C8B-B14F-4D97-AF65-F5344CB8AC3E}">
        <p14:creationId xmlns:p14="http://schemas.microsoft.com/office/powerpoint/2010/main" val="732010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427899-E4FF-6C52-A401-2ED2159A1567}"/>
              </a:ext>
            </a:extLst>
          </p:cNvPr>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6" name="Rectangle 9">
            <a:extLst>
              <a:ext uri="{FF2B5EF4-FFF2-40B4-BE49-F238E27FC236}">
                <a16:creationId xmlns:a16="http://schemas.microsoft.com/office/drawing/2014/main" id="{2D16B9F7-9190-9480-4129-B49E6E151E0C}"/>
              </a:ext>
            </a:extLst>
          </p:cNvPr>
          <p:cNvSpPr>
            <a:spLocks noChangeArrowheads="1"/>
          </p:cNvSpPr>
          <p:nvPr/>
        </p:nvSpPr>
        <p:spPr bwMode="auto">
          <a:xfrm>
            <a:off x="371475" y="374650"/>
            <a:ext cx="8353425" cy="6108700"/>
          </a:xfrm>
          <a:prstGeom prst="rect">
            <a:avLst/>
          </a:prstGeom>
          <a:solidFill>
            <a:schemeClr val="bg2"/>
          </a:solidFill>
          <a:ln>
            <a:noFill/>
          </a:ln>
          <a:extLst>
            <a:ext uri="{91240B29-F687-4F45-9708-019B960494DF}">
              <a14:hiddenLine xmlns:a14="http://schemas.microsoft.com/office/drawing/2010/main" w="6350" cap="sq">
                <a:solidFill>
                  <a:srgbClr val="000000"/>
                </a:solidFill>
                <a:miter lim="800000"/>
                <a:headEnd/>
                <a:tailEnd/>
              </a14:hiddenLine>
            </a:ext>
          </a:extLst>
        </p:spPr>
        <p:txBody>
          <a:bodyPr/>
          <a:lstStyle/>
          <a:p>
            <a:endParaRPr lang="en-US"/>
          </a:p>
        </p:txBody>
      </p:sp>
      <p:sp>
        <p:nvSpPr>
          <p:cNvPr id="7" name="Rectangle 6">
            <a:extLst>
              <a:ext uri="{FF2B5EF4-FFF2-40B4-BE49-F238E27FC236}">
                <a16:creationId xmlns:a16="http://schemas.microsoft.com/office/drawing/2014/main" id="{E75C2BC1-65C9-E06D-2EAF-8B5CE4F1774F}"/>
              </a:ext>
            </a:extLst>
          </p:cNvPr>
          <p:cNvSpPr/>
          <p:nvPr/>
        </p:nvSpPr>
        <p:spPr>
          <a:xfrm>
            <a:off x="9020175" y="238125"/>
            <a:ext cx="2925763" cy="6381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DCDAF2A9-CFBE-3391-E529-249B4351AFA8}"/>
              </a:ext>
            </a:extLst>
          </p:cNvPr>
          <p:cNvSpPr/>
          <p:nvPr/>
        </p:nvSpPr>
        <p:spPr>
          <a:xfrm>
            <a:off x="9158288" y="374650"/>
            <a:ext cx="2651125" cy="6108700"/>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a:extLst>
              <a:ext uri="{FF2B5EF4-FFF2-40B4-BE49-F238E27FC236}">
                <a16:creationId xmlns:a16="http://schemas.microsoft.com/office/drawing/2014/main" id="{1697AEF8-9BD9-48F8-5895-8E251043CED5}"/>
              </a:ext>
            </a:extLst>
          </p:cNvPr>
          <p:cNvSpPr>
            <a:spLocks noGrp="1"/>
          </p:cNvSpPr>
          <p:nvPr>
            <p:ph type="dt" sz="half" idx="10"/>
          </p:nvPr>
        </p:nvSpPr>
        <p:spPr/>
        <p:txBody>
          <a:bodyPr/>
          <a:lstStyle>
            <a:lvl1pPr>
              <a:defRPr smtClean="0">
                <a:solidFill>
                  <a:schemeClr val="tx2"/>
                </a:solidFill>
              </a:defRPr>
            </a:lvl1pPr>
          </a:lstStyle>
          <a:p>
            <a:pPr>
              <a:defRPr/>
            </a:pPr>
            <a:fld id="{A66EEA9C-2266-49DF-9607-656F5567F739}" type="datetimeFigureOut">
              <a:rPr lang="en-US"/>
              <a:pPr>
                <a:defRPr/>
              </a:pPr>
              <a:t>8/4/2025</a:t>
            </a:fld>
            <a:endParaRPr lang="en-US"/>
          </a:p>
        </p:txBody>
      </p:sp>
      <p:sp>
        <p:nvSpPr>
          <p:cNvPr id="10" name="Footer Placeholder 5">
            <a:extLst>
              <a:ext uri="{FF2B5EF4-FFF2-40B4-BE49-F238E27FC236}">
                <a16:creationId xmlns:a16="http://schemas.microsoft.com/office/drawing/2014/main" id="{B15584C8-6B4F-3929-5883-8ED174CA0C04}"/>
              </a:ext>
            </a:extLst>
          </p:cNvPr>
          <p:cNvSpPr>
            <a:spLocks noGrp="1"/>
          </p:cNvSpPr>
          <p:nvPr>
            <p:ph type="ftr" sz="quarter" idx="11"/>
          </p:nvPr>
        </p:nvSpPr>
        <p:spPr>
          <a:xfrm>
            <a:off x="3438525" y="6215063"/>
            <a:ext cx="5184775" cy="255587"/>
          </a:xfrm>
        </p:spPr>
        <p:txBody>
          <a:bodyPr/>
          <a:lstStyle>
            <a:lvl1pPr algn="r">
              <a:defRPr>
                <a:solidFill>
                  <a:schemeClr val="tx2"/>
                </a:solidFill>
              </a:defRPr>
            </a:lvl1pPr>
          </a:lstStyle>
          <a:p>
            <a:pPr>
              <a:defRPr/>
            </a:pPr>
            <a:endParaRPr lang="en-US"/>
          </a:p>
        </p:txBody>
      </p:sp>
      <p:sp>
        <p:nvSpPr>
          <p:cNvPr id="11" name="Slide Number Placeholder 6">
            <a:extLst>
              <a:ext uri="{FF2B5EF4-FFF2-40B4-BE49-F238E27FC236}">
                <a16:creationId xmlns:a16="http://schemas.microsoft.com/office/drawing/2014/main" id="{E18ABB4C-492C-2E5E-A848-A3C440AEA48D}"/>
              </a:ext>
            </a:extLst>
          </p:cNvPr>
          <p:cNvSpPr>
            <a:spLocks noGrp="1"/>
          </p:cNvSpPr>
          <p:nvPr>
            <p:ph type="sldNum" sz="quarter" idx="12"/>
          </p:nvPr>
        </p:nvSpPr>
        <p:spPr/>
        <p:txBody>
          <a:bodyPr/>
          <a:lstStyle>
            <a:lvl1pPr>
              <a:defRPr/>
            </a:lvl1pPr>
          </a:lstStyle>
          <a:p>
            <a:fld id="{44644F42-013D-4252-804F-35AA1F6EDC88}" type="slidenum">
              <a:rPr lang="en-US" altLang="en-US"/>
              <a:pPr/>
              <a:t>‹#›</a:t>
            </a:fld>
            <a:endParaRPr lang="en-US" altLang="en-US"/>
          </a:p>
        </p:txBody>
      </p:sp>
    </p:spTree>
    <p:extLst>
      <p:ext uri="{BB962C8B-B14F-4D97-AF65-F5344CB8AC3E}">
        <p14:creationId xmlns:p14="http://schemas.microsoft.com/office/powerpoint/2010/main" val="331152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F42E1D-6FCB-CE6C-662C-8CB90D069F51}"/>
              </a:ext>
            </a:extLst>
          </p:cNvPr>
          <p:cNvSpPr/>
          <p:nvPr/>
        </p:nvSpPr>
        <p:spPr>
          <a:xfrm>
            <a:off x="9020175" y="238125"/>
            <a:ext cx="2925763" cy="6381750"/>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E2089CC6-A7B0-9DBF-DF02-A3ECF354E4FB}"/>
              </a:ext>
            </a:extLst>
          </p:cNvPr>
          <p:cNvSpPr/>
          <p:nvPr/>
        </p:nvSpPr>
        <p:spPr>
          <a:xfrm>
            <a:off x="9158288" y="374650"/>
            <a:ext cx="2651125" cy="6108700"/>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CCF6F1EF-CA64-F082-8A61-7383709ECB97}"/>
              </a:ext>
            </a:extLst>
          </p:cNvPr>
          <p:cNvSpPr>
            <a:spLocks noGrp="1"/>
          </p:cNvSpPr>
          <p:nvPr>
            <p:ph type="dt" sz="half" idx="10"/>
          </p:nvPr>
        </p:nvSpPr>
        <p:spPr/>
        <p:txBody>
          <a:bodyPr/>
          <a:lstStyle>
            <a:lvl1pPr>
              <a:defRPr smtClean="0">
                <a:solidFill>
                  <a:srgbClr val="FFFFFF"/>
                </a:solidFill>
                <a:effectLst>
                  <a:outerShdw blurRad="19050" dist="6350" dir="2700000" algn="tl" rotWithShape="0">
                    <a:prstClr val="black">
                      <a:alpha val="40000"/>
                    </a:prstClr>
                  </a:outerShdw>
                </a:effectLst>
              </a:defRPr>
            </a:lvl1pPr>
          </a:lstStyle>
          <a:p>
            <a:pPr>
              <a:defRPr/>
            </a:pPr>
            <a:fld id="{598D1719-5C5D-4CE3-B9BF-FEFDF262C7FA}" type="datetimeFigureOut">
              <a:rPr lang="en-US"/>
              <a:pPr>
                <a:defRPr/>
              </a:pPr>
              <a:t>8/4/2025</a:t>
            </a:fld>
            <a:endParaRPr lang="en-US"/>
          </a:p>
        </p:txBody>
      </p:sp>
      <p:sp>
        <p:nvSpPr>
          <p:cNvPr id="8" name="Footer Placeholder 5">
            <a:extLst>
              <a:ext uri="{FF2B5EF4-FFF2-40B4-BE49-F238E27FC236}">
                <a16:creationId xmlns:a16="http://schemas.microsoft.com/office/drawing/2014/main" id="{30756072-BF88-89CB-C80F-BA2D40C2B901}"/>
              </a:ext>
            </a:extLst>
          </p:cNvPr>
          <p:cNvSpPr>
            <a:spLocks noGrp="1"/>
          </p:cNvSpPr>
          <p:nvPr>
            <p:ph type="ftr" sz="quarter" idx="11"/>
          </p:nvPr>
        </p:nvSpPr>
        <p:spPr/>
        <p:txBody>
          <a:bodyPr/>
          <a:lstStyle>
            <a:lvl1pPr marL="0" algn="r" defTabSz="914400" rtl="0" eaLnBrk="1" latinLnBrk="0" hangingPunct="1">
              <a:defRPr lang="en-US" sz="1000" kern="1200">
                <a:solidFill>
                  <a:srgbClr val="FFFFFF"/>
                </a:solidFill>
                <a:effectLst>
                  <a:outerShdw blurRad="19050" dist="6350" dir="2700000" algn="tl" rotWithShape="0">
                    <a:prstClr val="black">
                      <a:alpha val="40000"/>
                    </a:prstClr>
                  </a:outerShdw>
                </a:effectLst>
                <a:latin typeface="+mn-lt"/>
                <a:ea typeface="+mn-ea"/>
                <a:cs typeface="+mn-cs"/>
              </a:defRPr>
            </a:lvl1pPr>
          </a:lstStyle>
          <a:p>
            <a:pPr>
              <a:defRPr/>
            </a:pPr>
            <a:endParaRPr/>
          </a:p>
        </p:txBody>
      </p:sp>
      <p:sp>
        <p:nvSpPr>
          <p:cNvPr id="9" name="Slide Number Placeholder 6">
            <a:extLst>
              <a:ext uri="{FF2B5EF4-FFF2-40B4-BE49-F238E27FC236}">
                <a16:creationId xmlns:a16="http://schemas.microsoft.com/office/drawing/2014/main" id="{8780E3DF-DDE2-7F99-D451-0FB67BE0AC13}"/>
              </a:ext>
            </a:extLst>
          </p:cNvPr>
          <p:cNvSpPr>
            <a:spLocks noGrp="1"/>
          </p:cNvSpPr>
          <p:nvPr>
            <p:ph type="sldNum" sz="quarter" idx="12"/>
          </p:nvPr>
        </p:nvSpPr>
        <p:spPr/>
        <p:txBody>
          <a:bodyPr/>
          <a:lstStyle>
            <a:lvl1pPr>
              <a:defRPr>
                <a:solidFill>
                  <a:schemeClr val="tx2"/>
                </a:solidFill>
              </a:defRPr>
            </a:lvl1pPr>
          </a:lstStyle>
          <a:p>
            <a:fld id="{943B080E-B1DF-4521-9848-024EC2F45791}" type="slidenum">
              <a:rPr lang="en-US" altLang="en-US"/>
              <a:pPr/>
              <a:t>‹#›</a:t>
            </a:fld>
            <a:endParaRPr lang="en-US" altLang="en-US"/>
          </a:p>
        </p:txBody>
      </p:sp>
    </p:spTree>
    <p:extLst>
      <p:ext uri="{BB962C8B-B14F-4D97-AF65-F5344CB8AC3E}">
        <p14:creationId xmlns:p14="http://schemas.microsoft.com/office/powerpoint/2010/main" val="275772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4B4E27-B831-682A-CABD-7312D9D88005}"/>
              </a:ext>
            </a:extLst>
          </p:cNvPr>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029" name="Rectangle 7">
            <a:extLst>
              <a:ext uri="{FF2B5EF4-FFF2-40B4-BE49-F238E27FC236}">
                <a16:creationId xmlns:a16="http://schemas.microsoft.com/office/drawing/2014/main" id="{89F02632-92B0-9E49-E8B2-63544F630D84}"/>
              </a:ext>
            </a:extLst>
          </p:cNvPr>
          <p:cNvSpPr>
            <a:spLocks noChangeArrowheads="1"/>
          </p:cNvSpPr>
          <p:nvPr/>
        </p:nvSpPr>
        <p:spPr bwMode="auto">
          <a:xfrm>
            <a:off x="371475" y="374650"/>
            <a:ext cx="11449050" cy="6108700"/>
          </a:xfrm>
          <a:prstGeom prst="rect">
            <a:avLst/>
          </a:prstGeom>
          <a:solidFill>
            <a:schemeClr val="bg2"/>
          </a:solidFill>
          <a:ln>
            <a:noFill/>
          </a:ln>
          <a:extLst>
            <a:ext uri="{91240B29-F687-4F45-9708-019B960494DF}">
              <a14:hiddenLine xmlns:a14="http://schemas.microsoft.com/office/drawing/2010/main" w="6350" cap="sq">
                <a:solidFill>
                  <a:srgbClr val="000000"/>
                </a:solidFill>
                <a:miter lim="800000"/>
                <a:headEnd/>
                <a:tailEnd/>
              </a14:hiddenLine>
            </a:ext>
          </a:extLst>
        </p:spPr>
        <p:txBody>
          <a:bodyPr/>
          <a:lstStyle/>
          <a:p>
            <a:endParaRPr lang="en-US"/>
          </a:p>
        </p:txBody>
      </p:sp>
      <p:sp>
        <p:nvSpPr>
          <p:cNvPr id="1030" name="Title Placeholder 1">
            <a:extLst>
              <a:ext uri="{FF2B5EF4-FFF2-40B4-BE49-F238E27FC236}">
                <a16:creationId xmlns:a16="http://schemas.microsoft.com/office/drawing/2014/main" id="{F77B1B13-E7B2-1D8B-F77A-B14ED3D56E36}"/>
              </a:ext>
            </a:extLst>
          </p:cNvPr>
          <p:cNvSpPr>
            <a:spLocks noGrp="1"/>
          </p:cNvSpPr>
          <p:nvPr>
            <p:ph type="title"/>
          </p:nvPr>
        </p:nvSpPr>
        <p:spPr bwMode="auto">
          <a:xfrm>
            <a:off x="1066800" y="642938"/>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Text Placeholder 2">
            <a:extLst>
              <a:ext uri="{FF2B5EF4-FFF2-40B4-BE49-F238E27FC236}">
                <a16:creationId xmlns:a16="http://schemas.microsoft.com/office/drawing/2014/main" id="{4DBA9C3C-B6FE-700B-4211-C7C2249FDAD7}"/>
              </a:ext>
            </a:extLst>
          </p:cNvPr>
          <p:cNvSpPr>
            <a:spLocks noGrp="1"/>
          </p:cNvSpPr>
          <p:nvPr>
            <p:ph type="body" idx="1"/>
          </p:nvPr>
        </p:nvSpPr>
        <p:spPr bwMode="auto">
          <a:xfrm>
            <a:off x="1066800" y="2103438"/>
            <a:ext cx="10058400"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8C52AAE-957E-6984-7384-BF6CD64B5BC9}"/>
              </a:ext>
            </a:extLst>
          </p:cNvPr>
          <p:cNvSpPr>
            <a:spLocks noGrp="1"/>
          </p:cNvSpPr>
          <p:nvPr>
            <p:ph type="dt" sz="half" idx="2"/>
          </p:nvPr>
        </p:nvSpPr>
        <p:spPr>
          <a:xfrm>
            <a:off x="388938" y="6215063"/>
            <a:ext cx="2743200" cy="255587"/>
          </a:xfrm>
          <a:prstGeom prst="rect">
            <a:avLst/>
          </a:prstGeom>
        </p:spPr>
        <p:txBody>
          <a:bodyPr vert="horz" lIns="91440" tIns="45720" rIns="91440" bIns="45720" rtlCol="0" anchor="b"/>
          <a:lstStyle>
            <a:lvl1pPr algn="l" eaLnBrk="1" fontAlgn="auto" hangingPunct="1">
              <a:spcBef>
                <a:spcPts val="0"/>
              </a:spcBef>
              <a:spcAft>
                <a:spcPts val="0"/>
              </a:spcAft>
              <a:defRPr sz="1000" smtClean="0">
                <a:solidFill>
                  <a:schemeClr val="bg2"/>
                </a:solidFill>
                <a:latin typeface="+mn-lt"/>
              </a:defRPr>
            </a:lvl1pPr>
          </a:lstStyle>
          <a:p>
            <a:pPr>
              <a:defRPr/>
            </a:pPr>
            <a:fld id="{483E8536-8D93-4F85-8D06-5052665D2D20}" type="datetimeFigureOut">
              <a:rPr lang="en-US"/>
              <a:pPr>
                <a:defRPr/>
              </a:pPr>
              <a:t>8/4/2025</a:t>
            </a:fld>
            <a:endParaRPr lang="en-US"/>
          </a:p>
        </p:txBody>
      </p:sp>
      <p:sp>
        <p:nvSpPr>
          <p:cNvPr id="5" name="Footer Placeholder 4">
            <a:extLst>
              <a:ext uri="{FF2B5EF4-FFF2-40B4-BE49-F238E27FC236}">
                <a16:creationId xmlns:a16="http://schemas.microsoft.com/office/drawing/2014/main" id="{812DFA2D-E574-5665-924F-6D88F91B2E69}"/>
              </a:ext>
            </a:extLst>
          </p:cNvPr>
          <p:cNvSpPr>
            <a:spLocks noGrp="1"/>
          </p:cNvSpPr>
          <p:nvPr>
            <p:ph type="ftr" sz="quarter" idx="3"/>
          </p:nvPr>
        </p:nvSpPr>
        <p:spPr>
          <a:xfrm>
            <a:off x="3489325" y="6215063"/>
            <a:ext cx="5213350" cy="255587"/>
          </a:xfrm>
          <a:prstGeom prst="rect">
            <a:avLst/>
          </a:prstGeom>
        </p:spPr>
        <p:txBody>
          <a:bodyPr vert="horz" lIns="91440" tIns="45720" rIns="91440" bIns="45720" rtlCol="0" anchor="b"/>
          <a:lstStyle>
            <a:lvl1pPr algn="ctr" eaLnBrk="1" fontAlgn="auto" hangingPunct="1">
              <a:spcBef>
                <a:spcPts val="0"/>
              </a:spcBef>
              <a:spcAft>
                <a:spcPts val="0"/>
              </a:spcAft>
              <a:defRPr sz="1000">
                <a:solidFill>
                  <a:schemeClr val="bg2"/>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E5D4175-255F-DBFA-765C-A98862A3474E}"/>
              </a:ext>
            </a:extLst>
          </p:cNvPr>
          <p:cNvSpPr>
            <a:spLocks noGrp="1"/>
          </p:cNvSpPr>
          <p:nvPr>
            <p:ph type="sldNum" sz="quarter" idx="4"/>
          </p:nvPr>
        </p:nvSpPr>
        <p:spPr>
          <a:xfrm>
            <a:off x="10348913" y="6215063"/>
            <a:ext cx="1462087" cy="2555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fld id="{A1D2EFE2-EBE0-4482-A785-836638B5F9E9}"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rtl="0" fontAlgn="base">
        <a:lnSpc>
          <a:spcPct val="90000"/>
        </a:lnSpc>
        <a:spcBef>
          <a:spcPct val="0"/>
        </a:spcBef>
        <a:spcAft>
          <a:spcPct val="0"/>
        </a:spcAft>
        <a:defRPr lang="en-US" sz="4800" kern="1200" dirty="0">
          <a:solidFill>
            <a:schemeClr val="tx1"/>
          </a:solidFill>
          <a:latin typeface="+mj-lt"/>
          <a:ea typeface="+mn-ea"/>
          <a:cs typeface="+mn-cs"/>
        </a:defRPr>
      </a:lvl1pPr>
      <a:lvl2pPr algn="l" rtl="0" fontAlgn="base">
        <a:lnSpc>
          <a:spcPct val="90000"/>
        </a:lnSpc>
        <a:spcBef>
          <a:spcPct val="0"/>
        </a:spcBef>
        <a:spcAft>
          <a:spcPct val="0"/>
        </a:spcAft>
        <a:defRPr sz="4800">
          <a:solidFill>
            <a:schemeClr val="tx1"/>
          </a:solidFill>
          <a:latin typeface="Century Gothic" panose="020B0502020202020204" pitchFamily="34" charset="0"/>
        </a:defRPr>
      </a:lvl2pPr>
      <a:lvl3pPr algn="l" rtl="0" fontAlgn="base">
        <a:lnSpc>
          <a:spcPct val="90000"/>
        </a:lnSpc>
        <a:spcBef>
          <a:spcPct val="0"/>
        </a:spcBef>
        <a:spcAft>
          <a:spcPct val="0"/>
        </a:spcAft>
        <a:defRPr sz="4800">
          <a:solidFill>
            <a:schemeClr val="tx1"/>
          </a:solidFill>
          <a:latin typeface="Century Gothic" panose="020B0502020202020204" pitchFamily="34" charset="0"/>
        </a:defRPr>
      </a:lvl3pPr>
      <a:lvl4pPr algn="l" rtl="0" fontAlgn="base">
        <a:lnSpc>
          <a:spcPct val="90000"/>
        </a:lnSpc>
        <a:spcBef>
          <a:spcPct val="0"/>
        </a:spcBef>
        <a:spcAft>
          <a:spcPct val="0"/>
        </a:spcAft>
        <a:defRPr sz="4800">
          <a:solidFill>
            <a:schemeClr val="tx1"/>
          </a:solidFill>
          <a:latin typeface="Century Gothic" panose="020B0502020202020204" pitchFamily="34" charset="0"/>
        </a:defRPr>
      </a:lvl4pPr>
      <a:lvl5pPr algn="l" rtl="0" fontAlgn="base">
        <a:lnSpc>
          <a:spcPct val="90000"/>
        </a:lnSpc>
        <a:spcBef>
          <a:spcPct val="0"/>
        </a:spcBef>
        <a:spcAft>
          <a:spcPct val="0"/>
        </a:spcAft>
        <a:defRPr sz="4800">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4800">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4800">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4800">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4800">
          <a:solidFill>
            <a:schemeClr val="tx1"/>
          </a:solidFill>
          <a:latin typeface="Century Gothic" panose="020B0502020202020204" pitchFamily="34" charset="0"/>
        </a:defRPr>
      </a:lvl9pPr>
    </p:titleStyle>
    <p:bodyStyle>
      <a:lvl1pPr marL="182563" indent="-182563" algn="l" rtl="0" fontAlgn="base">
        <a:spcBef>
          <a:spcPts val="900"/>
        </a:spcBef>
        <a:spcAft>
          <a:spcPct val="0"/>
        </a:spcAft>
        <a:buClr>
          <a:srgbClr val="EEEBE3"/>
        </a:buClr>
        <a:buFont typeface="Arial" panose="020B0604020202020204" pitchFamily="34" charset="0"/>
        <a:buChar char="•"/>
        <a:defRPr kern="1200">
          <a:solidFill>
            <a:schemeClr val="tx1"/>
          </a:solidFill>
          <a:latin typeface="+mn-lt"/>
          <a:ea typeface="+mn-ea"/>
          <a:cs typeface="+mn-cs"/>
        </a:defRPr>
      </a:lvl1pPr>
      <a:lvl2pPr marL="457200" indent="-182563" algn="l" rtl="0" fontAlgn="base">
        <a:spcBef>
          <a:spcPts val="500"/>
        </a:spcBef>
        <a:spcAft>
          <a:spcPct val="0"/>
        </a:spcAft>
        <a:buClr>
          <a:srgbClr val="EEEBE3"/>
        </a:buClr>
        <a:buFont typeface="Arial" panose="020B0604020202020204" pitchFamily="34" charset="0"/>
        <a:buChar char="•"/>
        <a:defRPr sz="1600" kern="1200">
          <a:solidFill>
            <a:schemeClr val="tx1"/>
          </a:solidFill>
          <a:latin typeface="+mn-lt"/>
          <a:ea typeface="+mn-ea"/>
          <a:cs typeface="+mn-cs"/>
        </a:defRPr>
      </a:lvl2pPr>
      <a:lvl3pPr marL="730250" indent="-182563" algn="l" rtl="0" fontAlgn="base">
        <a:spcBef>
          <a:spcPts val="500"/>
        </a:spcBef>
        <a:spcAft>
          <a:spcPct val="0"/>
        </a:spcAft>
        <a:buClr>
          <a:srgbClr val="EEEBE3"/>
        </a:buClr>
        <a:buFont typeface="Arial" panose="020B0604020202020204" pitchFamily="34" charset="0"/>
        <a:buChar char="•"/>
        <a:defRPr sz="1400" kern="1200">
          <a:solidFill>
            <a:schemeClr val="tx1"/>
          </a:solidFill>
          <a:latin typeface="+mn-lt"/>
          <a:ea typeface="+mn-ea"/>
          <a:cs typeface="+mn-cs"/>
        </a:defRPr>
      </a:lvl3pPr>
      <a:lvl4pPr marL="1004888" indent="-182563" algn="l" rtl="0" fontAlgn="base">
        <a:spcBef>
          <a:spcPts val="500"/>
        </a:spcBef>
        <a:spcAft>
          <a:spcPct val="0"/>
        </a:spcAft>
        <a:buClr>
          <a:srgbClr val="EEEBE3"/>
        </a:buClr>
        <a:buFont typeface="Arial" panose="020B0604020202020204" pitchFamily="34" charset="0"/>
        <a:buChar char="•"/>
        <a:defRPr sz="1400" kern="1200">
          <a:solidFill>
            <a:schemeClr val="tx1"/>
          </a:solidFill>
          <a:latin typeface="+mn-lt"/>
          <a:ea typeface="+mn-ea"/>
          <a:cs typeface="+mn-cs"/>
        </a:defRPr>
      </a:lvl4pPr>
      <a:lvl5pPr marL="1279525" indent="-182563" algn="l" rtl="0" fontAlgn="base">
        <a:spcBef>
          <a:spcPts val="500"/>
        </a:spcBef>
        <a:spcAft>
          <a:spcPct val="0"/>
        </a:spcAft>
        <a:buClr>
          <a:srgbClr val="EEEBE3"/>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a:extLst>
              <a:ext uri="{FF2B5EF4-FFF2-40B4-BE49-F238E27FC236}">
                <a16:creationId xmlns:a16="http://schemas.microsoft.com/office/drawing/2014/main" id="{1A252EE7-05D0-7711-80CF-65C585A05FAC}"/>
              </a:ext>
            </a:extLst>
          </p:cNvPr>
          <p:cNvSpPr>
            <a:spLocks noGrp="1"/>
          </p:cNvSpPr>
          <p:nvPr>
            <p:ph type="title"/>
          </p:nvPr>
        </p:nvSpPr>
        <p:spPr>
          <a:xfrm>
            <a:off x="9296400" y="608013"/>
            <a:ext cx="2430463" cy="1644650"/>
          </a:xfrm>
        </p:spPr>
        <p:txBody>
          <a:bodyPr/>
          <a:lstStyle/>
          <a:p>
            <a:r>
              <a:rPr altLang="en-US" sz="3600"/>
              <a:t>Where to from here? </a:t>
            </a:r>
          </a:p>
        </p:txBody>
      </p:sp>
      <p:sp>
        <p:nvSpPr>
          <p:cNvPr id="15362" name="Text Placeholder 6">
            <a:extLst>
              <a:ext uri="{FF2B5EF4-FFF2-40B4-BE49-F238E27FC236}">
                <a16:creationId xmlns:a16="http://schemas.microsoft.com/office/drawing/2014/main" id="{E5F0DB84-9763-94C7-9962-6C1C24AED70D}"/>
              </a:ext>
            </a:extLst>
          </p:cNvPr>
          <p:cNvSpPr>
            <a:spLocks noGrp="1"/>
          </p:cNvSpPr>
          <p:nvPr>
            <p:ph type="body" sz="half" idx="2"/>
          </p:nvPr>
        </p:nvSpPr>
        <p:spPr>
          <a:xfrm>
            <a:off x="9296400" y="2286000"/>
            <a:ext cx="2430463" cy="3505200"/>
          </a:xfrm>
        </p:spPr>
        <p:txBody>
          <a:bodyPr/>
          <a:lstStyle/>
          <a:p>
            <a:r>
              <a:rPr lang="en-US" altLang="en-US" sz="1800" b="1"/>
              <a:t>Transforming barriers into opportunities</a:t>
            </a:r>
          </a:p>
          <a:p>
            <a:endParaRPr lang="en-US" altLang="en-US" sz="1800" b="1"/>
          </a:p>
          <a:p>
            <a:endParaRPr lang="en-US" altLang="en-US" sz="1800" b="1"/>
          </a:p>
          <a:p>
            <a:endParaRPr lang="en-US" altLang="en-US" sz="1800" b="1"/>
          </a:p>
        </p:txBody>
      </p:sp>
      <p:pic>
        <p:nvPicPr>
          <p:cNvPr id="15363" name="Picture 2">
            <a:extLst>
              <a:ext uri="{FF2B5EF4-FFF2-40B4-BE49-F238E27FC236}">
                <a16:creationId xmlns:a16="http://schemas.microsoft.com/office/drawing/2014/main" id="{79F4A25E-3D06-E344-0AC4-3B7CD0A679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5" y="1863725"/>
            <a:ext cx="1944688" cy="10874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4">
            <a:extLst>
              <a:ext uri="{FF2B5EF4-FFF2-40B4-BE49-F238E27FC236}">
                <a16:creationId xmlns:a16="http://schemas.microsoft.com/office/drawing/2014/main" id="{63FE2786-0E98-2800-3A12-4E44DC3EB1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820863"/>
            <a:ext cx="5902325"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a:extLst>
              <a:ext uri="{FF2B5EF4-FFF2-40B4-BE49-F238E27FC236}">
                <a16:creationId xmlns:a16="http://schemas.microsoft.com/office/drawing/2014/main" id="{61B4811D-A1D2-8B04-622F-8070671E6DE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638" y="3133725"/>
            <a:ext cx="1949450" cy="1460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9">
            <a:extLst>
              <a:ext uri="{FF2B5EF4-FFF2-40B4-BE49-F238E27FC236}">
                <a16:creationId xmlns:a16="http://schemas.microsoft.com/office/drawing/2014/main" id="{A686E5C0-E442-B5E8-98AB-765351CA2F92}"/>
              </a:ext>
            </a:extLst>
          </p:cNvPr>
          <p:cNvPicPr>
            <a:picLocks noChangeAspect="1"/>
          </p:cNvPicPr>
          <p:nvPr/>
        </p:nvPicPr>
        <p:blipFill>
          <a:blip r:embed="rId6">
            <a:extLst>
              <a:ext uri="{28A0092B-C50C-407E-A947-70E740481C1C}">
                <a14:useLocalDpi xmlns:a14="http://schemas.microsoft.com/office/drawing/2010/main" val="0"/>
              </a:ext>
            </a:extLst>
          </a:blip>
          <a:srcRect l="2742" r="5563"/>
          <a:stretch>
            <a:fillRect/>
          </a:stretch>
        </p:blipFill>
        <p:spPr bwMode="auto">
          <a:xfrm>
            <a:off x="542925" y="4776788"/>
            <a:ext cx="1941513" cy="1270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7" name="Title 3">
            <a:extLst>
              <a:ext uri="{FF2B5EF4-FFF2-40B4-BE49-F238E27FC236}">
                <a16:creationId xmlns:a16="http://schemas.microsoft.com/office/drawing/2014/main" id="{8FDA9393-3CB4-05F9-B26E-D3705B36B21E}"/>
              </a:ext>
            </a:extLst>
          </p:cNvPr>
          <p:cNvSpPr txBox="1">
            <a:spLocks/>
          </p:cNvSpPr>
          <p:nvPr/>
        </p:nvSpPr>
        <p:spPr bwMode="auto">
          <a:xfrm>
            <a:off x="528638" y="457200"/>
            <a:ext cx="79216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en-US" sz="3400" b="1"/>
              <a:t>Region 6 Social Science Forum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F6460F10-86BA-C45F-3CAD-E15B8BE485DD}"/>
              </a:ext>
            </a:extLst>
          </p:cNvPr>
          <p:cNvSpPr>
            <a:spLocks noGrp="1"/>
          </p:cNvSpPr>
          <p:nvPr>
            <p:ph type="title"/>
          </p:nvPr>
        </p:nvSpPr>
        <p:spPr>
          <a:xfrm>
            <a:off x="9186863" y="442913"/>
            <a:ext cx="2622550" cy="3163887"/>
          </a:xfrm>
        </p:spPr>
        <p:txBody>
          <a:bodyPr/>
          <a:lstStyle/>
          <a:p>
            <a:r>
              <a:rPr altLang="en-US" sz="2400"/>
              <a:t>Play the long game</a:t>
            </a:r>
            <a:br>
              <a:rPr altLang="en-US" sz="2400"/>
            </a:br>
            <a:br>
              <a:rPr altLang="en-US" sz="2400"/>
            </a:br>
            <a:r>
              <a:rPr altLang="en-US" sz="2400"/>
              <a:t>-</a:t>
            </a:r>
            <a:r>
              <a:rPr altLang="en-US" sz="2200"/>
              <a:t>Tell the story</a:t>
            </a:r>
            <a:br>
              <a:rPr altLang="en-US" sz="2200"/>
            </a:br>
            <a:br>
              <a:rPr altLang="en-US" sz="2200"/>
            </a:br>
            <a:r>
              <a:rPr altLang="en-US" sz="2200"/>
              <a:t>-Cultivate champions</a:t>
            </a:r>
            <a:br>
              <a:rPr altLang="en-US" sz="2400"/>
            </a:br>
            <a:br>
              <a:rPr altLang="en-US" sz="2400"/>
            </a:br>
            <a:endParaRPr altLang="en-US" sz="2400"/>
          </a:p>
        </p:txBody>
      </p:sp>
      <p:pic>
        <p:nvPicPr>
          <p:cNvPr id="33794" name="Picture Placeholder 3">
            <a:extLst>
              <a:ext uri="{FF2B5EF4-FFF2-40B4-BE49-F238E27FC236}">
                <a16:creationId xmlns:a16="http://schemas.microsoft.com/office/drawing/2014/main" id="{FAB5C8B6-E3A6-0263-F3B9-6657AEF92E3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536" b="536"/>
          <a:stretch>
            <a:fillRect/>
          </a:stretch>
        </p:blipFill>
        <p:spPr>
          <a:xfrm>
            <a:off x="228600" y="238125"/>
            <a:ext cx="8601075" cy="63817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C5618C0D-BFD8-9ABC-40BA-84AAAC408466}"/>
              </a:ext>
            </a:extLst>
          </p:cNvPr>
          <p:cNvSpPr>
            <a:spLocks noGrp="1"/>
          </p:cNvSpPr>
          <p:nvPr>
            <p:ph type="title"/>
          </p:nvPr>
        </p:nvSpPr>
        <p:spPr>
          <a:xfrm>
            <a:off x="9196388" y="652463"/>
            <a:ext cx="2624137" cy="3163887"/>
          </a:xfrm>
        </p:spPr>
        <p:txBody>
          <a:bodyPr/>
          <a:lstStyle/>
          <a:p>
            <a:r>
              <a:rPr altLang="en-US" sz="2400"/>
              <a:t>Find opportunity in change</a:t>
            </a:r>
            <a:br>
              <a:rPr altLang="en-US" sz="2400"/>
            </a:br>
            <a:br>
              <a:rPr altLang="en-US" sz="2400"/>
            </a:br>
            <a:r>
              <a:rPr altLang="en-US" sz="2000"/>
              <a:t>-Social landscape</a:t>
            </a:r>
            <a:br>
              <a:rPr altLang="en-US" sz="2000"/>
            </a:br>
            <a:br>
              <a:rPr altLang="en-US" sz="2000"/>
            </a:br>
            <a:r>
              <a:rPr altLang="en-US" sz="2000"/>
              <a:t>-Management drivers</a:t>
            </a:r>
            <a:br>
              <a:rPr altLang="en-US" sz="2000"/>
            </a:br>
            <a:br>
              <a:rPr altLang="en-US" sz="2000"/>
            </a:br>
            <a:r>
              <a:rPr altLang="en-US" sz="2000"/>
              <a:t>-Agency culture</a:t>
            </a:r>
            <a:br>
              <a:rPr altLang="en-US" sz="2400"/>
            </a:br>
            <a:br>
              <a:rPr altLang="en-US" sz="2400"/>
            </a:br>
            <a:endParaRPr altLang="en-US" sz="2400"/>
          </a:p>
        </p:txBody>
      </p:sp>
      <p:pic>
        <p:nvPicPr>
          <p:cNvPr id="35842" name="Picture 4">
            <a:extLst>
              <a:ext uri="{FF2B5EF4-FFF2-40B4-BE49-F238E27FC236}">
                <a16:creationId xmlns:a16="http://schemas.microsoft.com/office/drawing/2014/main" id="{DC60B75D-1E38-363A-C5F1-9D8791C693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2838" y="174625"/>
            <a:ext cx="4795837" cy="63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DF8235E-F49A-B439-380C-3CA977A009B2}"/>
              </a:ext>
            </a:extLst>
          </p:cNvPr>
          <p:cNvSpPr>
            <a:spLocks noGrp="1"/>
          </p:cNvSpPr>
          <p:nvPr>
            <p:ph type="title"/>
          </p:nvPr>
        </p:nvSpPr>
        <p:spPr/>
        <p:txBody>
          <a:bodyPr/>
          <a:lstStyle/>
          <a:p>
            <a:pPr algn="ctr"/>
            <a:r>
              <a:rPr altLang="en-US"/>
              <a:t>Thanks!  </a:t>
            </a:r>
          </a:p>
        </p:txBody>
      </p:sp>
      <p:sp>
        <p:nvSpPr>
          <p:cNvPr id="3" name="Content Placeholder 2">
            <a:extLst>
              <a:ext uri="{FF2B5EF4-FFF2-40B4-BE49-F238E27FC236}">
                <a16:creationId xmlns:a16="http://schemas.microsoft.com/office/drawing/2014/main" id="{D3B7EE08-0B8A-6193-FB77-18B0BF6093BB}"/>
              </a:ext>
            </a:extLst>
          </p:cNvPr>
          <p:cNvSpPr>
            <a:spLocks noGrp="1"/>
          </p:cNvSpPr>
          <p:nvPr>
            <p:ph idx="1"/>
          </p:nvPr>
        </p:nvSpPr>
        <p:spPr>
          <a:xfrm>
            <a:off x="1066800" y="1836738"/>
            <a:ext cx="10058400" cy="4297362"/>
          </a:xfrm>
        </p:spPr>
        <p:txBody>
          <a:bodyPr rtlCol="0">
            <a:normAutofit fontScale="92500" lnSpcReduction="10000"/>
          </a:bodyPr>
          <a:lstStyle/>
          <a:p>
            <a:pPr marL="182880" indent="-182880" fontAlgn="auto">
              <a:spcAft>
                <a:spcPts val="0"/>
              </a:spcAft>
              <a:buClr>
                <a:schemeClr val="tx2">
                  <a:lumMod val="60000"/>
                  <a:lumOff val="40000"/>
                </a:schemeClr>
              </a:buClr>
              <a:defRPr/>
            </a:pPr>
            <a:r>
              <a:rPr lang="en-US" dirty="0"/>
              <a:t>Cheryl Friesen &amp; </a:t>
            </a:r>
            <a:r>
              <a:rPr lang="en-US"/>
              <a:t>the Forum Planning </a:t>
            </a:r>
            <a:r>
              <a:rPr lang="en-US" dirty="0"/>
              <a:t>Team</a:t>
            </a:r>
          </a:p>
          <a:p>
            <a:pPr marL="182880" indent="-182880" fontAlgn="auto">
              <a:spcAft>
                <a:spcPts val="0"/>
              </a:spcAft>
              <a:buClr>
                <a:schemeClr val="tx2">
                  <a:lumMod val="60000"/>
                  <a:lumOff val="40000"/>
                </a:schemeClr>
              </a:buClr>
              <a:defRPr/>
            </a:pPr>
            <a:r>
              <a:rPr lang="en-US" dirty="0"/>
              <a:t>Lee </a:t>
            </a:r>
            <a:r>
              <a:rPr lang="en-US" dirty="0" err="1"/>
              <a:t>Cerveny</a:t>
            </a:r>
            <a:r>
              <a:rPr lang="en-US" dirty="0"/>
              <a:t> &amp; </a:t>
            </a:r>
            <a:r>
              <a:rPr lang="en-US" dirty="0" err="1"/>
              <a:t>BeSmart</a:t>
            </a:r>
            <a:r>
              <a:rPr lang="en-US" dirty="0"/>
              <a:t> Concept Team</a:t>
            </a:r>
          </a:p>
          <a:p>
            <a:pPr marL="182880" indent="-182880" fontAlgn="auto">
              <a:spcAft>
                <a:spcPts val="0"/>
              </a:spcAft>
              <a:buClr>
                <a:schemeClr val="tx2">
                  <a:lumMod val="60000"/>
                  <a:lumOff val="40000"/>
                </a:schemeClr>
              </a:buClr>
              <a:defRPr/>
            </a:pPr>
            <a:r>
              <a:rPr lang="en-US" dirty="0" err="1"/>
              <a:t>Kenlie</a:t>
            </a:r>
            <a:r>
              <a:rPr lang="en-US" dirty="0"/>
              <a:t> Kim, Simon Kihia, Rachel White, and PNW Goods Services and Values Program</a:t>
            </a:r>
          </a:p>
          <a:p>
            <a:pPr marL="182880" lvl="1" indent="-182880" fontAlgn="auto">
              <a:spcBef>
                <a:spcPts val="900"/>
              </a:spcBef>
              <a:spcAft>
                <a:spcPts val="0"/>
              </a:spcAft>
              <a:buClr>
                <a:schemeClr val="tx2">
                  <a:lumMod val="60000"/>
                  <a:lumOff val="40000"/>
                </a:schemeClr>
              </a:buClr>
              <a:defRPr/>
            </a:pPr>
            <a:r>
              <a:rPr lang="en-US" dirty="0"/>
              <a:t>Diane Besser, Lis Grinspoon, Toral Patel </a:t>
            </a:r>
            <a:r>
              <a:rPr lang="en-US" dirty="0" err="1"/>
              <a:t>Weynand</a:t>
            </a:r>
            <a:r>
              <a:rPr lang="en-US" dirty="0"/>
              <a:t>, Jim Pena, Rob Mangold, Kent Connaughton</a:t>
            </a:r>
          </a:p>
          <a:p>
            <a:pPr marL="182880" indent="-182880" fontAlgn="auto">
              <a:spcAft>
                <a:spcPts val="0"/>
              </a:spcAft>
              <a:buClr>
                <a:schemeClr val="tx2">
                  <a:lumMod val="60000"/>
                  <a:lumOff val="40000"/>
                </a:schemeClr>
              </a:buClr>
              <a:defRPr/>
            </a:pPr>
            <a:r>
              <a:rPr lang="en-US" dirty="0"/>
              <a:t>Speakers</a:t>
            </a:r>
          </a:p>
          <a:p>
            <a:pPr lvl="1" indent="-182880" fontAlgn="auto">
              <a:spcAft>
                <a:spcPts val="0"/>
              </a:spcAft>
              <a:buClr>
                <a:schemeClr val="tx2">
                  <a:lumMod val="60000"/>
                  <a:lumOff val="40000"/>
                </a:schemeClr>
              </a:buClr>
              <a:defRPr/>
            </a:pPr>
            <a:r>
              <a:rPr lang="en-US" dirty="0"/>
              <a:t>John Laurence</a:t>
            </a:r>
          </a:p>
          <a:p>
            <a:pPr lvl="1" indent="-182880" fontAlgn="auto">
              <a:spcAft>
                <a:spcPts val="0"/>
              </a:spcAft>
              <a:buClr>
                <a:schemeClr val="tx2">
                  <a:lumMod val="60000"/>
                  <a:lumOff val="40000"/>
                </a:schemeClr>
              </a:buClr>
              <a:defRPr/>
            </a:pPr>
            <a:r>
              <a:rPr lang="en-US" dirty="0"/>
              <a:t>John Allen</a:t>
            </a:r>
          </a:p>
          <a:p>
            <a:pPr lvl="1" indent="-182880" fontAlgn="auto">
              <a:spcAft>
                <a:spcPts val="0"/>
              </a:spcAft>
              <a:buClr>
                <a:schemeClr val="tx2">
                  <a:lumMod val="60000"/>
                  <a:lumOff val="40000"/>
                </a:schemeClr>
              </a:buClr>
              <a:defRPr/>
            </a:pPr>
            <a:r>
              <a:rPr lang="en-US" dirty="0"/>
              <a:t>Cass Moseley</a:t>
            </a:r>
          </a:p>
          <a:p>
            <a:pPr lvl="1" indent="-182880" fontAlgn="auto">
              <a:spcAft>
                <a:spcPts val="0"/>
              </a:spcAft>
              <a:buClr>
                <a:schemeClr val="tx2">
                  <a:lumMod val="60000"/>
                  <a:lumOff val="40000"/>
                </a:schemeClr>
              </a:buClr>
              <a:defRPr/>
            </a:pPr>
            <a:r>
              <a:rPr lang="en-US" dirty="0"/>
              <a:t>Michael Nelson</a:t>
            </a:r>
          </a:p>
          <a:p>
            <a:pPr lvl="1" indent="-182880" fontAlgn="auto">
              <a:spcAft>
                <a:spcPts val="0"/>
              </a:spcAft>
              <a:buClr>
                <a:schemeClr val="tx2">
                  <a:lumMod val="60000"/>
                  <a:lumOff val="40000"/>
                </a:schemeClr>
              </a:buClr>
              <a:defRPr/>
            </a:pPr>
            <a:r>
              <a:rPr lang="en-US" dirty="0"/>
              <a:t>Troy Hall</a:t>
            </a:r>
          </a:p>
          <a:p>
            <a:pPr lvl="1" indent="-182880" fontAlgn="auto">
              <a:spcAft>
                <a:spcPts val="0"/>
              </a:spcAft>
              <a:buClr>
                <a:schemeClr val="tx2">
                  <a:lumMod val="60000"/>
                  <a:lumOff val="40000"/>
                </a:schemeClr>
              </a:buClr>
              <a:defRPr/>
            </a:pPr>
            <a:r>
              <a:rPr lang="en-US" dirty="0"/>
              <a:t>Bruce </a:t>
            </a:r>
            <a:r>
              <a:rPr lang="en-US" dirty="0" err="1"/>
              <a:t>Shindler</a:t>
            </a:r>
            <a:endParaRPr lang="en-US" dirty="0"/>
          </a:p>
          <a:p>
            <a:pPr lvl="1" indent="-182880" fontAlgn="auto">
              <a:spcAft>
                <a:spcPts val="0"/>
              </a:spcAft>
              <a:buClr>
                <a:schemeClr val="tx2">
                  <a:lumMod val="60000"/>
                  <a:lumOff val="40000"/>
                </a:schemeClr>
              </a:buClr>
              <a:defRPr/>
            </a:pPr>
            <a:r>
              <a:rPr lang="en-US" dirty="0"/>
              <a:t>Emily Jane Davis</a:t>
            </a:r>
          </a:p>
          <a:p>
            <a:pPr lvl="1" indent="-182880" fontAlgn="auto">
              <a:spcAft>
                <a:spcPts val="0"/>
              </a:spcAft>
              <a:buClr>
                <a:schemeClr val="tx2">
                  <a:lumMod val="60000"/>
                  <a:lumOff val="40000"/>
                </a:schemeClr>
              </a:buClr>
              <a:defRPr/>
            </a:pPr>
            <a:r>
              <a:rPr lang="en-US" dirty="0"/>
              <a:t>Nikola Smith</a:t>
            </a:r>
          </a:p>
          <a:p>
            <a:pPr lvl="1" indent="-182880" fontAlgn="auto">
              <a:spcAft>
                <a:spcPts val="0"/>
              </a:spcAft>
              <a:buClr>
                <a:schemeClr val="tx2">
                  <a:lumMod val="60000"/>
                  <a:lumOff val="40000"/>
                </a:schemeClr>
              </a:buClr>
              <a:defRPr/>
            </a:pPr>
            <a:r>
              <a:rPr lang="en-US" dirty="0"/>
              <a:t>Linda Kruger</a:t>
            </a:r>
          </a:p>
          <a:p>
            <a:pPr marL="182880" indent="-182880" fontAlgn="auto">
              <a:spcAft>
                <a:spcPts val="0"/>
              </a:spcAft>
              <a:buClr>
                <a:schemeClr val="tx2">
                  <a:lumMod val="60000"/>
                  <a:lumOff val="40000"/>
                </a:schemeClr>
              </a:buClr>
              <a:defRPr/>
            </a:pPr>
            <a:endParaRPr lang="en-US" dirty="0"/>
          </a:p>
          <a:p>
            <a:pPr marL="182880" indent="-182880" fontAlgn="auto">
              <a:spcAft>
                <a:spcPts val="0"/>
              </a:spcAft>
              <a:buClr>
                <a:schemeClr val="tx2">
                  <a:lumMod val="60000"/>
                  <a:lumOff val="40000"/>
                </a:schemeClr>
              </a:buCl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1A672651-E6CE-C53F-F0AF-E235635291A3}"/>
              </a:ext>
            </a:extLst>
          </p:cNvPr>
          <p:cNvSpPr>
            <a:spLocks noGrp="1"/>
          </p:cNvSpPr>
          <p:nvPr>
            <p:ph type="title"/>
          </p:nvPr>
        </p:nvSpPr>
        <p:spPr>
          <a:xfrm>
            <a:off x="9255125" y="225425"/>
            <a:ext cx="2432050" cy="3163888"/>
          </a:xfrm>
        </p:spPr>
        <p:txBody>
          <a:bodyPr/>
          <a:lstStyle/>
          <a:p>
            <a:r>
              <a:rPr altLang="en-US"/>
              <a:t>USFS has recognized that people and values are central to today’s challenges </a:t>
            </a:r>
          </a:p>
        </p:txBody>
      </p:sp>
      <p:pic>
        <p:nvPicPr>
          <p:cNvPr id="17410" name="Picture Placeholder 4">
            <a:extLst>
              <a:ext uri="{FF2B5EF4-FFF2-40B4-BE49-F238E27FC236}">
                <a16:creationId xmlns:a16="http://schemas.microsoft.com/office/drawing/2014/main" id="{C17DA205-8DB7-445A-DE6A-6B126FE8958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6007"/>
          <a:stretch>
            <a:fillRect/>
          </a:stretch>
        </p:blipFill>
        <p:spPr>
          <a:xfrm>
            <a:off x="166688" y="238125"/>
            <a:ext cx="8772525" cy="630078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a:extLst>
              <a:ext uri="{FF2B5EF4-FFF2-40B4-BE49-F238E27FC236}">
                <a16:creationId xmlns:a16="http://schemas.microsoft.com/office/drawing/2014/main" id="{61470ACD-B083-875D-C1B3-D9DE75155202}"/>
              </a:ext>
            </a:extLst>
          </p:cNvPr>
          <p:cNvPicPr>
            <a:picLocks noChangeAspect="1"/>
          </p:cNvPicPr>
          <p:nvPr/>
        </p:nvPicPr>
        <p:blipFill>
          <a:blip r:embed="rId3">
            <a:extLst>
              <a:ext uri="{28A0092B-C50C-407E-A947-70E740481C1C}">
                <a14:useLocalDpi xmlns:a14="http://schemas.microsoft.com/office/drawing/2010/main" val="0"/>
              </a:ext>
            </a:extLst>
          </a:blip>
          <a:srcRect t="7417"/>
          <a:stretch>
            <a:fillRect/>
          </a:stretch>
        </p:blipFill>
        <p:spPr bwMode="auto">
          <a:xfrm>
            <a:off x="552450" y="263525"/>
            <a:ext cx="7962900"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93426DE-730B-B959-D8B6-B4EDD0978C31}"/>
              </a:ext>
            </a:extLst>
          </p:cNvPr>
          <p:cNvSpPr txBox="1"/>
          <p:nvPr/>
        </p:nvSpPr>
        <p:spPr>
          <a:xfrm>
            <a:off x="552450" y="3135313"/>
            <a:ext cx="7962900" cy="3476625"/>
          </a:xfrm>
          <a:prstGeom prst="rect">
            <a:avLst/>
          </a:prstGeom>
          <a:solidFill>
            <a:schemeClr val="tx1">
              <a:lumMod val="50000"/>
            </a:schemeClr>
          </a:solidFill>
        </p:spPr>
        <p:txBody>
          <a:bodyPr>
            <a:spAutoFit/>
          </a:bodyPr>
          <a:lstStyle/>
          <a:p>
            <a:pPr algn="ctr" eaLnBrk="1" fontAlgn="auto" hangingPunct="1">
              <a:spcBef>
                <a:spcPts val="0"/>
              </a:spcBef>
              <a:spcAft>
                <a:spcPts val="0"/>
              </a:spcAft>
              <a:defRPr/>
            </a:pPr>
            <a:r>
              <a:rPr lang="en-US" sz="2000" i="1" dirty="0">
                <a:latin typeface="+mn-lt"/>
              </a:rPr>
              <a:t>The public is not the problem, but they can be part of the solution.  Planning processes that employ a truly collaborative process right from the start (drawing on published best practices) tend to be more productive and less contentious and, surprisingly, quicker too.  You need to know what your publics need and want from the forest and you need to recognize that it may not be what you think (or where you think it is).  Your choices are defendable as long as you show that you gathered data from your publics and you used it to make decisions.</a:t>
            </a:r>
          </a:p>
          <a:p>
            <a:pPr algn="ctr" eaLnBrk="1" fontAlgn="auto" hangingPunct="1">
              <a:spcBef>
                <a:spcPts val="0"/>
              </a:spcBef>
              <a:spcAft>
                <a:spcPts val="0"/>
              </a:spcAft>
              <a:defRPr/>
            </a:pPr>
            <a:endParaRPr lang="en-US" sz="2000" i="1" dirty="0">
              <a:latin typeface="+mn-lt"/>
            </a:endParaRPr>
          </a:p>
        </p:txBody>
      </p:sp>
      <p:sp>
        <p:nvSpPr>
          <p:cNvPr id="3" name="TextBox 2">
            <a:extLst>
              <a:ext uri="{FF2B5EF4-FFF2-40B4-BE49-F238E27FC236}">
                <a16:creationId xmlns:a16="http://schemas.microsoft.com/office/drawing/2014/main" id="{7CDFB2B9-3EEE-2099-1927-79DFD1A5E899}"/>
              </a:ext>
            </a:extLst>
          </p:cNvPr>
          <p:cNvSpPr txBox="1"/>
          <p:nvPr/>
        </p:nvSpPr>
        <p:spPr>
          <a:xfrm>
            <a:off x="552450" y="603250"/>
            <a:ext cx="7962900" cy="1200150"/>
          </a:xfrm>
          <a:prstGeom prst="rect">
            <a:avLst/>
          </a:prstGeom>
          <a:solidFill>
            <a:schemeClr val="tx1">
              <a:lumMod val="75000"/>
            </a:schemeClr>
          </a:solidFill>
        </p:spPr>
        <p:txBody>
          <a:bodyPr>
            <a:spAutoFit/>
          </a:bodyPr>
          <a:lstStyle/>
          <a:p>
            <a:pPr eaLnBrk="1" fontAlgn="auto" hangingPunct="1">
              <a:spcBef>
                <a:spcPts val="0"/>
              </a:spcBef>
              <a:spcAft>
                <a:spcPts val="0"/>
              </a:spcAft>
              <a:defRPr/>
            </a:pPr>
            <a:r>
              <a:rPr lang="en-US" sz="3600" dirty="0">
                <a:solidFill>
                  <a:schemeClr val="bg1">
                    <a:lumMod val="85000"/>
                    <a:lumOff val="15000"/>
                  </a:schemeClr>
                </a:solidFill>
                <a:latin typeface="+mn-lt"/>
              </a:rPr>
              <a:t>USFS mission: Caring for the land and </a:t>
            </a:r>
            <a:r>
              <a:rPr lang="en-US" sz="3600" b="1" dirty="0">
                <a:solidFill>
                  <a:schemeClr val="bg1">
                    <a:lumMod val="85000"/>
                    <a:lumOff val="15000"/>
                  </a:schemeClr>
                </a:solidFill>
                <a:latin typeface="+mn-lt"/>
              </a:rPr>
              <a:t>serving the people</a:t>
            </a:r>
          </a:p>
        </p:txBody>
      </p:sp>
      <p:sp>
        <p:nvSpPr>
          <p:cNvPr id="19460" name="Title 10">
            <a:extLst>
              <a:ext uri="{FF2B5EF4-FFF2-40B4-BE49-F238E27FC236}">
                <a16:creationId xmlns:a16="http://schemas.microsoft.com/office/drawing/2014/main" id="{591010F9-6E40-9505-001B-DF3E8799E898}"/>
              </a:ext>
            </a:extLst>
          </p:cNvPr>
          <p:cNvSpPr txBox="1">
            <a:spLocks/>
          </p:cNvSpPr>
          <p:nvPr/>
        </p:nvSpPr>
        <p:spPr bwMode="auto">
          <a:xfrm>
            <a:off x="9296400" y="1803400"/>
            <a:ext cx="24320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en-US" sz="2800"/>
              <a:t>We are collectively learning how to achieve a new vision of serving the people.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2EC59462-AB0C-EDB0-0B27-06730A36FB4A}"/>
              </a:ext>
            </a:extLst>
          </p:cNvPr>
          <p:cNvSpPr>
            <a:spLocks noGrp="1"/>
          </p:cNvSpPr>
          <p:nvPr>
            <p:ph type="title"/>
          </p:nvPr>
        </p:nvSpPr>
        <p:spPr>
          <a:xfrm>
            <a:off x="9296400" y="603250"/>
            <a:ext cx="2432050" cy="1646238"/>
          </a:xfrm>
        </p:spPr>
        <p:txBody>
          <a:bodyPr/>
          <a:lstStyle/>
          <a:p>
            <a:r>
              <a:rPr altLang="en-US"/>
              <a:t>So, how do we rise to the challenge?</a:t>
            </a:r>
          </a:p>
        </p:txBody>
      </p:sp>
      <p:pic>
        <p:nvPicPr>
          <p:cNvPr id="21506" name="Picture 6">
            <a:extLst>
              <a:ext uri="{FF2B5EF4-FFF2-40B4-BE49-F238E27FC236}">
                <a16:creationId xmlns:a16="http://schemas.microsoft.com/office/drawing/2014/main" id="{CBBBC7C7-5BA8-E97B-0BC7-50D45C6D9AFB}"/>
              </a:ext>
            </a:extLst>
          </p:cNvPr>
          <p:cNvPicPr>
            <a:picLocks noChangeAspect="1"/>
          </p:cNvPicPr>
          <p:nvPr/>
        </p:nvPicPr>
        <p:blipFill>
          <a:blip r:embed="rId3">
            <a:extLst>
              <a:ext uri="{28A0092B-C50C-407E-A947-70E740481C1C}">
                <a14:useLocalDpi xmlns:a14="http://schemas.microsoft.com/office/drawing/2010/main" val="0"/>
              </a:ext>
            </a:extLst>
          </a:blip>
          <a:srcRect l="8029"/>
          <a:stretch>
            <a:fillRect/>
          </a:stretch>
        </p:blipFill>
        <p:spPr bwMode="auto">
          <a:xfrm>
            <a:off x="381000" y="323850"/>
            <a:ext cx="8432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B49AD46F-997C-A7E4-A15C-D680D1DE4F69}"/>
              </a:ext>
            </a:extLst>
          </p:cNvPr>
          <p:cNvSpPr>
            <a:spLocks noGrp="1"/>
          </p:cNvSpPr>
          <p:nvPr>
            <p:ph type="title"/>
          </p:nvPr>
        </p:nvSpPr>
        <p:spPr>
          <a:xfrm>
            <a:off x="9193213" y="1058863"/>
            <a:ext cx="2668587" cy="2244725"/>
          </a:xfrm>
        </p:spPr>
        <p:txBody>
          <a:bodyPr/>
          <a:lstStyle/>
          <a:p>
            <a:r>
              <a:rPr altLang="en-US"/>
              <a:t>First, </a:t>
            </a:r>
            <a:br>
              <a:rPr altLang="en-US"/>
            </a:br>
            <a:br>
              <a:rPr altLang="en-US"/>
            </a:br>
            <a:r>
              <a:rPr altLang="en-US"/>
              <a:t>Acknowledge the challenges are real and big</a:t>
            </a:r>
          </a:p>
        </p:txBody>
      </p:sp>
      <p:pic>
        <p:nvPicPr>
          <p:cNvPr id="23554" name="Picture Placeholder 5">
            <a:extLst>
              <a:ext uri="{FF2B5EF4-FFF2-40B4-BE49-F238E27FC236}">
                <a16:creationId xmlns:a16="http://schemas.microsoft.com/office/drawing/2014/main" id="{702CD7AE-21CE-6761-48FA-FF36D27929F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966788" y="307975"/>
            <a:ext cx="7181850" cy="5992813"/>
          </a:xfrm>
        </p:spPr>
      </p:pic>
      <p:sp>
        <p:nvSpPr>
          <p:cNvPr id="23555" name="TextBox 2">
            <a:extLst>
              <a:ext uri="{FF2B5EF4-FFF2-40B4-BE49-F238E27FC236}">
                <a16:creationId xmlns:a16="http://schemas.microsoft.com/office/drawing/2014/main" id="{0ED1F57F-724A-CF5D-FCF4-BBAB63D527D2}"/>
              </a:ext>
            </a:extLst>
          </p:cNvPr>
          <p:cNvSpPr txBox="1">
            <a:spLocks noChangeArrowheads="1"/>
          </p:cNvSpPr>
          <p:nvPr/>
        </p:nvSpPr>
        <p:spPr bwMode="auto">
          <a:xfrm>
            <a:off x="0" y="6445250"/>
            <a:ext cx="472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solidFill>
                  <a:schemeClr val="bg1"/>
                </a:solidFill>
              </a:rPr>
              <a:t>Compliments of Dale Blahna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2221AB8E-B1E8-46D9-3EEE-9CEEB4498177}"/>
              </a:ext>
            </a:extLst>
          </p:cNvPr>
          <p:cNvSpPr txBox="1">
            <a:spLocks/>
          </p:cNvSpPr>
          <p:nvPr/>
        </p:nvSpPr>
        <p:spPr bwMode="auto">
          <a:xfrm>
            <a:off x="955675" y="2084388"/>
            <a:ext cx="6948488"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en-US" sz="2800">
                <a:solidFill>
                  <a:schemeClr val="bg1"/>
                </a:solidFill>
              </a:rPr>
              <a:t>Can’t do more with less</a:t>
            </a:r>
          </a:p>
          <a:p>
            <a:pPr eaLnBrk="1" hangingPunct="1">
              <a:lnSpc>
                <a:spcPct val="90000"/>
              </a:lnSpc>
            </a:pPr>
            <a:endParaRPr lang="en-US" altLang="en-US" sz="2800">
              <a:solidFill>
                <a:schemeClr val="bg1"/>
              </a:solidFill>
            </a:endParaRPr>
          </a:p>
          <a:p>
            <a:pPr eaLnBrk="1" hangingPunct="1">
              <a:lnSpc>
                <a:spcPct val="90000"/>
              </a:lnSpc>
            </a:pPr>
            <a:r>
              <a:rPr lang="en-US" altLang="en-US" sz="2800">
                <a:solidFill>
                  <a:schemeClr val="bg1"/>
                </a:solidFill>
              </a:rPr>
              <a:t>Can build &amp; strengthen relationships</a:t>
            </a:r>
          </a:p>
          <a:p>
            <a:pPr eaLnBrk="1" hangingPunct="1">
              <a:lnSpc>
                <a:spcPct val="90000"/>
              </a:lnSpc>
            </a:pPr>
            <a:endParaRPr lang="en-US" altLang="en-US" sz="2800">
              <a:solidFill>
                <a:schemeClr val="bg1"/>
              </a:solidFill>
            </a:endParaRPr>
          </a:p>
          <a:p>
            <a:pPr eaLnBrk="1" hangingPunct="1">
              <a:lnSpc>
                <a:spcPct val="90000"/>
              </a:lnSpc>
            </a:pPr>
            <a:r>
              <a:rPr lang="en-US" altLang="en-US" sz="2800">
                <a:solidFill>
                  <a:schemeClr val="bg1"/>
                </a:solidFill>
              </a:rPr>
              <a:t>Can be creative, innovative</a:t>
            </a:r>
          </a:p>
          <a:p>
            <a:pPr eaLnBrk="1" hangingPunct="1">
              <a:lnSpc>
                <a:spcPct val="90000"/>
              </a:lnSpc>
            </a:pPr>
            <a:endParaRPr lang="en-US" altLang="en-US" sz="2800">
              <a:solidFill>
                <a:schemeClr val="bg1"/>
              </a:solidFill>
            </a:endParaRPr>
          </a:p>
          <a:p>
            <a:pPr eaLnBrk="1" hangingPunct="1">
              <a:lnSpc>
                <a:spcPct val="90000"/>
              </a:lnSpc>
            </a:pPr>
            <a:r>
              <a:rPr lang="en-US" altLang="en-US" sz="2800">
                <a:solidFill>
                  <a:schemeClr val="bg1"/>
                </a:solidFill>
              </a:rPr>
              <a:t>Can network and learn from successes</a:t>
            </a:r>
          </a:p>
          <a:p>
            <a:pPr eaLnBrk="1" hangingPunct="1">
              <a:lnSpc>
                <a:spcPct val="90000"/>
              </a:lnSpc>
            </a:pPr>
            <a:endParaRPr lang="en-US" altLang="en-US" sz="2800">
              <a:solidFill>
                <a:schemeClr val="bg1"/>
              </a:solidFill>
            </a:endParaRPr>
          </a:p>
          <a:p>
            <a:pPr eaLnBrk="1" hangingPunct="1">
              <a:lnSpc>
                <a:spcPct val="90000"/>
              </a:lnSpc>
            </a:pPr>
            <a:r>
              <a:rPr lang="en-US" altLang="en-US" sz="2800">
                <a:solidFill>
                  <a:schemeClr val="bg1"/>
                </a:solidFill>
              </a:rPr>
              <a:t>Can demonstrate value and cultivate champions (play the long game)</a:t>
            </a:r>
          </a:p>
          <a:p>
            <a:pPr eaLnBrk="1" hangingPunct="1">
              <a:lnSpc>
                <a:spcPct val="90000"/>
              </a:lnSpc>
            </a:pPr>
            <a:endParaRPr lang="en-US" altLang="en-US" sz="2800">
              <a:solidFill>
                <a:schemeClr val="bg1"/>
              </a:solidFill>
            </a:endParaRPr>
          </a:p>
          <a:p>
            <a:pPr eaLnBrk="1" hangingPunct="1">
              <a:lnSpc>
                <a:spcPct val="90000"/>
              </a:lnSpc>
            </a:pPr>
            <a:endParaRPr lang="en-US" altLang="en-US" sz="2800">
              <a:solidFill>
                <a:schemeClr val="bg1"/>
              </a:solidFill>
            </a:endParaRPr>
          </a:p>
          <a:p>
            <a:pPr eaLnBrk="1" hangingPunct="1">
              <a:lnSpc>
                <a:spcPct val="90000"/>
              </a:lnSpc>
            </a:pPr>
            <a:endParaRPr lang="en-US" altLang="en-US" sz="2800">
              <a:solidFill>
                <a:schemeClr val="bg1"/>
              </a:solidFill>
            </a:endParaRPr>
          </a:p>
          <a:p>
            <a:pPr eaLnBrk="1" hangingPunct="1">
              <a:lnSpc>
                <a:spcPct val="90000"/>
              </a:lnSpc>
            </a:pPr>
            <a:endParaRPr lang="en-US" altLang="en-US" sz="2800">
              <a:solidFill>
                <a:schemeClr val="bg1"/>
              </a:solidFill>
            </a:endParaRPr>
          </a:p>
          <a:p>
            <a:pPr eaLnBrk="1" hangingPunct="1">
              <a:lnSpc>
                <a:spcPct val="90000"/>
              </a:lnSpc>
            </a:pPr>
            <a:r>
              <a:rPr lang="en-US" altLang="en-US" sz="2800">
                <a:solidFill>
                  <a:schemeClr val="bg1"/>
                </a:solidFill>
              </a:rPr>
              <a:t>				Some ideas……</a:t>
            </a:r>
          </a:p>
          <a:p>
            <a:pPr eaLnBrk="1" hangingPunct="1">
              <a:lnSpc>
                <a:spcPct val="90000"/>
              </a:lnSpc>
            </a:pPr>
            <a:endParaRPr lang="en-US" altLang="en-US" sz="2800">
              <a:solidFill>
                <a:schemeClr val="bg1"/>
              </a:solidFill>
            </a:endParaRPr>
          </a:p>
        </p:txBody>
      </p:sp>
      <p:sp>
        <p:nvSpPr>
          <p:cNvPr id="25602" name="Title 10">
            <a:extLst>
              <a:ext uri="{FF2B5EF4-FFF2-40B4-BE49-F238E27FC236}">
                <a16:creationId xmlns:a16="http://schemas.microsoft.com/office/drawing/2014/main" id="{CBA6D750-B267-150B-4500-A6E97DD45B61}"/>
              </a:ext>
            </a:extLst>
          </p:cNvPr>
          <p:cNvSpPr>
            <a:spLocks noGrp="1"/>
          </p:cNvSpPr>
          <p:nvPr>
            <p:ph type="title"/>
          </p:nvPr>
        </p:nvSpPr>
        <p:spPr>
          <a:xfrm>
            <a:off x="9296400" y="1597025"/>
            <a:ext cx="2432050" cy="1282700"/>
          </a:xfrm>
        </p:spPr>
        <p:txBody>
          <a:bodyPr/>
          <a:lstStyle/>
          <a:p>
            <a:r>
              <a:rPr altLang="en-US"/>
              <a:t>Then,</a:t>
            </a:r>
            <a:br>
              <a:rPr altLang="en-US"/>
            </a:br>
            <a:br>
              <a:rPr altLang="en-US"/>
            </a:br>
            <a:r>
              <a:rPr altLang="en-US"/>
              <a:t>Have a dialog on what we can do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6589C41C-5531-4163-4150-C1FD8CECB825}"/>
              </a:ext>
            </a:extLst>
          </p:cNvPr>
          <p:cNvSpPr>
            <a:spLocks noGrp="1"/>
          </p:cNvSpPr>
          <p:nvPr>
            <p:ph type="title"/>
          </p:nvPr>
        </p:nvSpPr>
        <p:spPr>
          <a:xfrm>
            <a:off x="9144000" y="904875"/>
            <a:ext cx="2584450" cy="1646238"/>
          </a:xfrm>
        </p:spPr>
        <p:txBody>
          <a:bodyPr/>
          <a:lstStyle/>
          <a:p>
            <a:pPr marL="168275" indent="-168275"/>
            <a:r>
              <a:rPr altLang="en-US"/>
              <a:t>Build relationships &amp; Share innovations</a:t>
            </a:r>
            <a:br>
              <a:rPr altLang="en-US"/>
            </a:br>
            <a:endParaRPr altLang="en-US"/>
          </a:p>
        </p:txBody>
      </p:sp>
      <p:sp>
        <p:nvSpPr>
          <p:cNvPr id="27650" name="Picture Placeholder 2">
            <a:extLst>
              <a:ext uri="{FF2B5EF4-FFF2-40B4-BE49-F238E27FC236}">
                <a16:creationId xmlns:a16="http://schemas.microsoft.com/office/drawing/2014/main" id="{006DC8D2-A38A-72EC-FA09-754FC5A10E25}"/>
              </a:ext>
            </a:extLst>
          </p:cNvPr>
          <p:cNvSpPr>
            <a:spLocks noGrp="1" noTextEdit="1"/>
          </p:cNvSpPr>
          <p:nvPr>
            <p:ph type="pic" idx="1"/>
          </p:nvPr>
        </p:nvSpPr>
        <p:spPr>
          <a:xfrm>
            <a:off x="228600" y="238125"/>
            <a:ext cx="8601075" cy="6381750"/>
          </a:xfrm>
        </p:spPr>
        <p:txBody>
          <a:bodyPr vert="horz" wrap="square" lIns="91440" tIns="45720" rIns="91440" bIns="45720" numCol="1" anchor="t" anchorCtr="0" compatLnSpc="1">
            <a:prstTxWarp prst="textNoShape">
              <a:avLst/>
            </a:prstTxWarp>
          </a:bodyPr>
          <a:lstStyle/>
          <a:p>
            <a:endParaRPr lang="en-US"/>
          </a:p>
        </p:txBody>
      </p:sp>
      <p:sp>
        <p:nvSpPr>
          <p:cNvPr id="27651" name="Text Placeholder 4">
            <a:extLst>
              <a:ext uri="{FF2B5EF4-FFF2-40B4-BE49-F238E27FC236}">
                <a16:creationId xmlns:a16="http://schemas.microsoft.com/office/drawing/2014/main" id="{2EB374B4-F5E9-D166-B144-CB5BEFB48A0E}"/>
              </a:ext>
            </a:extLst>
          </p:cNvPr>
          <p:cNvSpPr>
            <a:spLocks noGrp="1"/>
          </p:cNvSpPr>
          <p:nvPr>
            <p:ph type="body" sz="half" idx="2"/>
          </p:nvPr>
        </p:nvSpPr>
        <p:spPr>
          <a:xfrm>
            <a:off x="9296400" y="2286000"/>
            <a:ext cx="2432050" cy="3502025"/>
          </a:xfrm>
        </p:spPr>
        <p:txBody>
          <a:bodyPr/>
          <a:lstStyle/>
          <a:p>
            <a:endParaRPr lang="en-US" altLang="en-US"/>
          </a:p>
        </p:txBody>
      </p:sp>
      <p:sp>
        <p:nvSpPr>
          <p:cNvPr id="27652" name="Text Placeholder 3">
            <a:extLst>
              <a:ext uri="{FF2B5EF4-FFF2-40B4-BE49-F238E27FC236}">
                <a16:creationId xmlns:a16="http://schemas.microsoft.com/office/drawing/2014/main" id="{C57236E2-ED81-21A4-8560-CD5D6B64EF69}"/>
              </a:ext>
            </a:extLst>
          </p:cNvPr>
          <p:cNvSpPr>
            <a:spLocks noGrp="1"/>
          </p:cNvSpPr>
          <p:nvPr>
            <p:ph type="body" sz="half" idx="2"/>
          </p:nvPr>
        </p:nvSpPr>
        <p:spPr>
          <a:xfrm>
            <a:off x="706438" y="1427163"/>
            <a:ext cx="4989512" cy="4630737"/>
          </a:xfrm>
        </p:spPr>
        <p:txBody>
          <a:bodyPr/>
          <a:lstStyle/>
          <a:p>
            <a:r>
              <a:rPr lang="en-US" altLang="en-US" sz="3200">
                <a:solidFill>
                  <a:srgbClr val="C00000"/>
                </a:solidFill>
              </a:rPr>
              <a:t>Add photo from the workshop</a:t>
            </a:r>
          </a:p>
          <a:p>
            <a:r>
              <a:rPr lang="en-US" altLang="en-US" sz="3200">
                <a:solidFill>
                  <a:srgbClr val="C00000"/>
                </a:solidFill>
              </a:rPr>
              <a:t>Add Lis’s examples</a:t>
            </a:r>
          </a:p>
          <a:p>
            <a:r>
              <a:rPr lang="en-US" altLang="en-US" sz="3200">
                <a:solidFill>
                  <a:srgbClr val="C00000"/>
                </a:solidFill>
              </a:rPr>
              <a:t>Add from day’s presentations</a:t>
            </a:r>
          </a:p>
          <a:p>
            <a:r>
              <a:rPr lang="en-US" altLang="en-US" sz="3200">
                <a:solidFill>
                  <a:srgbClr val="C00000"/>
                </a:solidFill>
              </a:rPr>
              <a:t>Diane Besser might have some innovations</a:t>
            </a:r>
          </a:p>
          <a:p>
            <a:endParaRPr lang="en-US" altLang="en-US" sz="3200">
              <a:solidFill>
                <a:srgbClr val="C00000"/>
              </a:solidFill>
            </a:endParaRPr>
          </a:p>
          <a:p>
            <a:endParaRPr lang="en-US" altLang="en-US" sz="3200">
              <a:solidFill>
                <a:srgbClr val="C00000"/>
              </a:solidFill>
            </a:endParaRPr>
          </a:p>
          <a:p>
            <a:endParaRPr lang="en-US" altLang="en-US" sz="320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6F43D112-96B1-A5D4-DEB0-7F9B1970C137}"/>
              </a:ext>
            </a:extLst>
          </p:cNvPr>
          <p:cNvSpPr>
            <a:spLocks noGrp="1"/>
          </p:cNvSpPr>
          <p:nvPr>
            <p:ph type="title"/>
          </p:nvPr>
        </p:nvSpPr>
        <p:spPr>
          <a:xfrm>
            <a:off x="9172575" y="1160463"/>
            <a:ext cx="2624138" cy="3163887"/>
          </a:xfrm>
        </p:spPr>
        <p:txBody>
          <a:bodyPr/>
          <a:lstStyle/>
          <a:p>
            <a:r>
              <a:rPr altLang="en-US" sz="2400"/>
              <a:t>Continue to strengthen relationships with the research community </a:t>
            </a:r>
            <a:br>
              <a:rPr altLang="en-US" sz="2400"/>
            </a:br>
            <a:br>
              <a:rPr altLang="en-US" sz="2400"/>
            </a:br>
            <a:r>
              <a:rPr altLang="en-US" sz="2200"/>
              <a:t>- Communication</a:t>
            </a:r>
            <a:br>
              <a:rPr altLang="en-US" sz="2200"/>
            </a:br>
            <a:br>
              <a:rPr altLang="en-US" sz="2200"/>
            </a:br>
            <a:r>
              <a:rPr altLang="en-US" sz="2200"/>
              <a:t>- Connections </a:t>
            </a:r>
            <a:br>
              <a:rPr altLang="en-US" sz="2200"/>
            </a:br>
            <a:br>
              <a:rPr altLang="en-US" sz="2200"/>
            </a:br>
            <a:r>
              <a:rPr altLang="en-US" sz="2200"/>
              <a:t>- Partnerships </a:t>
            </a:r>
          </a:p>
        </p:txBody>
      </p:sp>
      <p:pic>
        <p:nvPicPr>
          <p:cNvPr id="29698" name="Picture Placeholder 3">
            <a:extLst>
              <a:ext uri="{FF2B5EF4-FFF2-40B4-BE49-F238E27FC236}">
                <a16:creationId xmlns:a16="http://schemas.microsoft.com/office/drawing/2014/main" id="{EAF2DA1C-BC95-6F69-29F5-CBDF0B052C8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274638" y="238125"/>
            <a:ext cx="8509000" cy="63817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1B460C25-472B-C699-D3BD-AC6A1644F62F}"/>
              </a:ext>
            </a:extLst>
          </p:cNvPr>
          <p:cNvSpPr>
            <a:spLocks noGrp="1"/>
          </p:cNvSpPr>
          <p:nvPr>
            <p:ph type="title"/>
          </p:nvPr>
        </p:nvSpPr>
        <p:spPr>
          <a:xfrm>
            <a:off x="9201150" y="533400"/>
            <a:ext cx="2622550" cy="3162300"/>
          </a:xfrm>
        </p:spPr>
        <p:txBody>
          <a:bodyPr/>
          <a:lstStyle/>
          <a:p>
            <a:r>
              <a:rPr altLang="en-US" sz="2400"/>
              <a:t>Be creative in identifying resources</a:t>
            </a:r>
            <a:br>
              <a:rPr altLang="en-US" sz="2400"/>
            </a:br>
            <a:br>
              <a:rPr altLang="en-US" sz="2400"/>
            </a:br>
            <a:r>
              <a:rPr altLang="en-US" sz="2200"/>
              <a:t>- Staffing</a:t>
            </a:r>
            <a:br>
              <a:rPr altLang="en-US" sz="2200"/>
            </a:br>
            <a:br>
              <a:rPr altLang="en-US" sz="2200"/>
            </a:br>
            <a:r>
              <a:rPr altLang="en-US" sz="2200"/>
              <a:t>-External funding</a:t>
            </a:r>
            <a:br>
              <a:rPr altLang="en-US" sz="2200"/>
            </a:br>
            <a:br>
              <a:rPr altLang="en-US" sz="2200"/>
            </a:br>
            <a:r>
              <a:rPr altLang="en-US" sz="2200"/>
              <a:t>-Partnerships</a:t>
            </a:r>
            <a:br>
              <a:rPr altLang="en-US" sz="2400"/>
            </a:br>
            <a:endParaRPr altLang="en-US" sz="2000"/>
          </a:p>
        </p:txBody>
      </p:sp>
      <p:pic>
        <p:nvPicPr>
          <p:cNvPr id="31746" name="Picture Placeholder 3">
            <a:extLst>
              <a:ext uri="{FF2B5EF4-FFF2-40B4-BE49-F238E27FC236}">
                <a16:creationId xmlns:a16="http://schemas.microsoft.com/office/drawing/2014/main" id="{48A92704-FA8A-0BF7-7E80-1FC18BEFB7B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256" r="1256"/>
          <a:stretch>
            <a:fillRect/>
          </a:stretch>
        </p:blipFill>
        <p:spPr>
          <a:xfrm>
            <a:off x="228600" y="238125"/>
            <a:ext cx="8601075" cy="6381750"/>
          </a:xfrm>
        </p:spPr>
      </p:pic>
      <p:sp>
        <p:nvSpPr>
          <p:cNvPr id="31747" name="TextBox 2">
            <a:extLst>
              <a:ext uri="{FF2B5EF4-FFF2-40B4-BE49-F238E27FC236}">
                <a16:creationId xmlns:a16="http://schemas.microsoft.com/office/drawing/2014/main" id="{84BEEEA5-347E-3248-AAD2-D0ABB3BAC6A9}"/>
              </a:ext>
            </a:extLst>
          </p:cNvPr>
          <p:cNvSpPr txBox="1">
            <a:spLocks noChangeArrowheads="1"/>
          </p:cNvSpPr>
          <p:nvPr/>
        </p:nvSpPr>
        <p:spPr bwMode="auto">
          <a:xfrm>
            <a:off x="228600" y="6248400"/>
            <a:ext cx="44005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USFS Volunteers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ocess18_16x9.potx" id="{18C08C1C-D885-4A34-82ED-BCC7E8977CAF}" vid="{B29FEC22-D3F1-4FA0-B200-450CCFD6AF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Process with picture collage (green, widescreen)</Template>
  <TotalTime>0</TotalTime>
  <Words>1764</Words>
  <Application>Microsoft Office PowerPoint</Application>
  <PresentationFormat>Widescreen</PresentationFormat>
  <Paragraphs>196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Century Gothic</vt:lpstr>
      <vt:lpstr>Arial</vt:lpstr>
      <vt:lpstr>Calibri</vt:lpstr>
      <vt:lpstr>Savon</vt:lpstr>
      <vt:lpstr>Where to from here? </vt:lpstr>
      <vt:lpstr>USFS has recognized that people and values are central to today’s challenges </vt:lpstr>
      <vt:lpstr>PowerPoint Presentation</vt:lpstr>
      <vt:lpstr>So, how do we rise to the challenge?</vt:lpstr>
      <vt:lpstr>First,   Acknowledge the challenges are real and big</vt:lpstr>
      <vt:lpstr>Then,  Have a dialog on what we can do</vt:lpstr>
      <vt:lpstr>Build relationships &amp; Share innovations </vt:lpstr>
      <vt:lpstr>Continue to strengthen relationships with the research community   - Communication  - Connections   - Partnerships </vt:lpstr>
      <vt:lpstr>Be creative in identifying resources  - Staffing  -External funding  -Partnerships </vt:lpstr>
      <vt:lpstr>Play the long game  -Tell the story  -Cultivate champions  </vt:lpstr>
      <vt:lpstr>Find opportunity in change  -Social landscape  -Management drivers  -Agency culture  </vt:lpstr>
      <vt:lpstr>Thanks!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2016-02-24T01:17:58Z</dcterms:created>
  <dcterms:modified xsi:type="dcterms:W3CDTF">2025-08-04T15:12:17Z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TC040015239991</vt:lpwstr>
  </property>
</Properties>
</file>