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0" r:id="rId2"/>
    <p:sldMasterId id="2147483698" r:id="rId3"/>
  </p:sldMasterIdLst>
  <p:notesMasterIdLst>
    <p:notesMasterId r:id="rId25"/>
  </p:notesMasterIdLst>
  <p:sldIdLst>
    <p:sldId id="264" r:id="rId4"/>
    <p:sldId id="295" r:id="rId5"/>
    <p:sldId id="297" r:id="rId6"/>
    <p:sldId id="303" r:id="rId7"/>
    <p:sldId id="298" r:id="rId8"/>
    <p:sldId id="299" r:id="rId9"/>
    <p:sldId id="300" r:id="rId10"/>
    <p:sldId id="301" r:id="rId11"/>
    <p:sldId id="305" r:id="rId12"/>
    <p:sldId id="307" r:id="rId13"/>
    <p:sldId id="308" r:id="rId14"/>
    <p:sldId id="310" r:id="rId15"/>
    <p:sldId id="315" r:id="rId16"/>
    <p:sldId id="313" r:id="rId17"/>
    <p:sldId id="311" r:id="rId18"/>
    <p:sldId id="312" r:id="rId19"/>
    <p:sldId id="314" r:id="rId20"/>
    <p:sldId id="318" r:id="rId21"/>
    <p:sldId id="309" r:id="rId22"/>
    <p:sldId id="317" r:id="rId23"/>
    <p:sldId id="319"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E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5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18AB05-578A-1629-CB88-B954F4C75D36}"/>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0D3F47B4-B898-22C9-CE28-E58075404934}"/>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anose="020F0502020204030204" pitchFamily="34" charset="0"/>
              </a:defRPr>
            </a:lvl1pPr>
          </a:lstStyle>
          <a:p>
            <a:fld id="{36B879B1-9CEA-4BC2-824C-589DC917E716}"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CA317F38-130A-F305-43A0-E4FD669AA40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F0D7C48-F871-609A-42D7-5C13A95A8AE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1704DD-EB99-4490-2C73-1DA0BD78295B}"/>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98127FCA-64AE-909C-3BB8-20B1D88DF461}"/>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19B6E629-6DB9-49BB-8D8F-A7F1E219DAD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8F3524BF-43C9-194E-337D-F061ED82226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B5F17872-B969-B4B7-428E-6E6DBDDD1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Appendix B clarifies the intent of the standards &amp; guidelines in order to provide guidance for situations not specifically covered by the standards and guidelines.</a:t>
            </a:r>
          </a:p>
        </p:txBody>
      </p:sp>
      <p:sp>
        <p:nvSpPr>
          <p:cNvPr id="71683" name="Slide Number Placeholder 3">
            <a:extLst>
              <a:ext uri="{FF2B5EF4-FFF2-40B4-BE49-F238E27FC236}">
                <a16:creationId xmlns:a16="http://schemas.microsoft.com/office/drawing/2014/main" id="{EBAA491C-DC01-A3C5-40C4-19B927C9C2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D2D5912-8F1E-4719-8E19-68E2A0BB7CB2}"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A230C400-9549-9B2D-4857-A26ECE27C8C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AD963FCE-1404-4302-B14B-C07BE08BD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Risk of large scale disturbance, project will reduce that risk AND the activities will not prevent the LSR from meeting LSR objs.</a:t>
            </a:r>
          </a:p>
        </p:txBody>
      </p:sp>
      <p:sp>
        <p:nvSpPr>
          <p:cNvPr id="72707" name="Slide Number Placeholder 3">
            <a:extLst>
              <a:ext uri="{FF2B5EF4-FFF2-40B4-BE49-F238E27FC236}">
                <a16:creationId xmlns:a16="http://schemas.microsoft.com/office/drawing/2014/main" id="{0B70DAD8-1FF0-9849-2AE9-150F8E075A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32CD785-1ECA-4442-8D2F-8453038FEC0F}"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DF94A4-D7D9-8233-BF64-FF297FC4FE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457200" y="4876800"/>
            <a:ext cx="6553200" cy="838200"/>
          </a:xfrm>
          <a:prstGeom prst="rect">
            <a:avLst/>
          </a:prstGeom>
        </p:spPr>
        <p:txBody>
          <a:bodyPr/>
          <a:lstStyle>
            <a:lvl1pPr>
              <a:defRPr baseline="0"/>
            </a:lvl1pPr>
          </a:lstStyle>
          <a:p>
            <a:pPr lvl="0"/>
            <a:r>
              <a:rPr lang="en-US"/>
              <a:t>Click to edit Master text styles</a:t>
            </a:r>
          </a:p>
        </p:txBody>
      </p:sp>
      <p:sp>
        <p:nvSpPr>
          <p:cNvPr id="7" name="Text Placeholder 6"/>
          <p:cNvSpPr>
            <a:spLocks noGrp="1"/>
          </p:cNvSpPr>
          <p:nvPr>
            <p:ph type="body" sz="quarter" idx="11"/>
          </p:nvPr>
        </p:nvSpPr>
        <p:spPr>
          <a:xfrm>
            <a:off x="457200" y="5791200"/>
            <a:ext cx="4191000" cy="457200"/>
          </a:xfrm>
          <a:prstGeom prst="rect">
            <a:avLst/>
          </a:prstGeom>
        </p:spPr>
        <p:txBody>
          <a:bodyPr>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1283829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E2A1AA30-9566-5580-140B-11C2B949A6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193796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B1A29971-7DBA-9CB8-680F-B6777B80AF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2"/>
          </p:nvPr>
        </p:nvSpPr>
        <p:spPr>
          <a:xfrm>
            <a:off x="457200" y="2220912"/>
            <a:ext cx="7620000" cy="3494088"/>
          </a:xfrm>
          <a:prstGeom prst="rect">
            <a:avLst/>
          </a:prstGeom>
        </p:spPr>
        <p:txBody>
          <a:bodyPr/>
          <a:lstStyle>
            <a:lvl1pPr>
              <a:defRPr sz="2400" baseline="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0245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54A6BA48-84D1-34F0-703A-419AA0F3FC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762000" y="3700462"/>
            <a:ext cx="69342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0"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54573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0203AA27-B6DF-5710-2995-AE82CC937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9"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47794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B6CBF6AD-EBEA-064D-408B-37A53D1A4E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253493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432330C0-6131-9B02-2264-34F863732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11"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2"/>
          </p:nvPr>
        </p:nvSpPr>
        <p:spPr>
          <a:xfrm>
            <a:off x="457200" y="2220912"/>
            <a:ext cx="7620000" cy="3494088"/>
          </a:xfrm>
          <a:prstGeom prst="rect">
            <a:avLst/>
          </a:prstGeom>
        </p:spPr>
        <p:txBody>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7382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351DB59B-68D0-555C-3DAD-7A360867B6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1"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838267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5A74E0AC-4077-6C15-0045-C1D8F3072E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9"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80688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D67BD99C-2EDD-8432-83B9-7DFCA0F057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743326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FDE7FCA3-1FCF-E120-45A9-0A02DB1230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75438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5438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220912"/>
            <a:ext cx="7543800" cy="3494088"/>
          </a:xfrm>
          <a:prstGeom prst="rect">
            <a:avLst/>
          </a:prstGeom>
        </p:spPr>
        <p:txBody>
          <a:bodyPr/>
          <a:lstStyle>
            <a:lvl1pPr>
              <a:defRPr sz="2400" baseline="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2407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E017C6-73D5-BE7A-CA9A-00901A814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65A5924-AB58-903F-4B88-810FDC693C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4"/>
          <p:cNvSpPr>
            <a:spLocks noGrp="1"/>
          </p:cNvSpPr>
          <p:nvPr>
            <p:ph type="body" sz="quarter" idx="10"/>
          </p:nvPr>
        </p:nvSpPr>
        <p:spPr>
          <a:xfrm>
            <a:off x="457200" y="4876800"/>
            <a:ext cx="6553200" cy="838200"/>
          </a:xfrm>
          <a:prstGeom prst="rect">
            <a:avLst/>
          </a:prstGeom>
        </p:spPr>
        <p:txBody>
          <a:bodyPr/>
          <a:lstStyle/>
          <a:p>
            <a:pPr lvl="0"/>
            <a:r>
              <a:rPr lang="en-US"/>
              <a:t>Click to edit Master text styles</a:t>
            </a:r>
          </a:p>
        </p:txBody>
      </p:sp>
      <p:sp>
        <p:nvSpPr>
          <p:cNvPr id="5" name="Text Placeholder 6"/>
          <p:cNvSpPr>
            <a:spLocks noGrp="1"/>
          </p:cNvSpPr>
          <p:nvPr>
            <p:ph type="body" sz="quarter" idx="11"/>
          </p:nvPr>
        </p:nvSpPr>
        <p:spPr>
          <a:xfrm>
            <a:off x="457200" y="5791200"/>
            <a:ext cx="4191000" cy="457200"/>
          </a:xfrm>
          <a:prstGeom prst="rect">
            <a:avLst/>
          </a:prstGeom>
        </p:spPr>
        <p:txBody>
          <a:bodyPr>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3248762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5B05170C-761D-A994-92FF-22165CA144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1"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39476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FEE4A7E3-1FEF-70B8-A200-7E6A295F50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9"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439507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E7DD2C43-61B1-9541-0218-636779474C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15615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82603341-1CFF-FD53-B5A2-70C001DE3E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220912"/>
            <a:ext cx="7620000" cy="3570288"/>
          </a:xfrm>
          <a:prstGeom prst="rect">
            <a:avLst/>
          </a:prstGeom>
        </p:spPr>
        <p:txBody>
          <a:bodyPr/>
          <a:lstStyle>
            <a:lvl1pPr>
              <a:defRPr sz="2400" baseline="0"/>
            </a:lvl1pPr>
            <a:lvl2pPr>
              <a:defRPr sz="22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6659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F851ECBC-13CD-440A-2A3D-947C019B28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0"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177959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D8D57944-EBFD-F8D9-A671-4EC102AC64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10"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569242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BB62A804-A29D-23F7-971E-428D02230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3857749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59558047-9173-9F6F-BE48-696677F5F7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220912"/>
            <a:ext cx="7620000" cy="3570288"/>
          </a:xfrm>
          <a:prstGeom prst="rect">
            <a:avLst/>
          </a:prstGeom>
        </p:spPr>
        <p:txBody>
          <a:bodyPr/>
          <a:lstStyle>
            <a:lvl1pPr>
              <a:defRPr sz="2400" baseline="0"/>
            </a:lvl1pPr>
            <a:lvl2pPr>
              <a:defRPr sz="22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6600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90FB833F-6BC7-AAB2-73A2-FB6675588D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0"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443882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1C78EC7C-EE11-F726-73D7-C8EC640230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10"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39351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B97D7D-5AAB-ECF2-129F-05B8124354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D8DDEF8-A829-5B06-C9D4-5B8CB7DF9D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4"/>
          <p:cNvSpPr>
            <a:spLocks noGrp="1"/>
          </p:cNvSpPr>
          <p:nvPr>
            <p:ph type="body" sz="quarter" idx="10"/>
          </p:nvPr>
        </p:nvSpPr>
        <p:spPr>
          <a:xfrm>
            <a:off x="457200" y="4876800"/>
            <a:ext cx="6553200" cy="838200"/>
          </a:xfrm>
          <a:prstGeom prst="rect">
            <a:avLst/>
          </a:prstGeom>
        </p:spPr>
        <p:txBody>
          <a:bodyPr/>
          <a:lstStyle/>
          <a:p>
            <a:pPr lvl="0"/>
            <a:r>
              <a:rPr lang="en-US" dirty="0"/>
              <a:t>Click to edit Master text styles</a:t>
            </a:r>
          </a:p>
        </p:txBody>
      </p:sp>
      <p:sp>
        <p:nvSpPr>
          <p:cNvPr id="5" name="Text Placeholder 6"/>
          <p:cNvSpPr>
            <a:spLocks noGrp="1"/>
          </p:cNvSpPr>
          <p:nvPr>
            <p:ph type="body" sz="quarter" idx="11"/>
          </p:nvPr>
        </p:nvSpPr>
        <p:spPr>
          <a:xfrm>
            <a:off x="457200" y="5791200"/>
            <a:ext cx="4191000" cy="457200"/>
          </a:xfrm>
          <a:prstGeom prst="rect">
            <a:avLst/>
          </a:prstGeom>
        </p:spPr>
        <p:txBody>
          <a:bodyPr>
            <a:normAutofit/>
          </a:bodyPr>
          <a:lstStyle>
            <a:lvl1pPr>
              <a:defRPr sz="1600" baseline="0"/>
            </a:lvl1pPr>
          </a:lstStyle>
          <a:p>
            <a:pPr lvl="0"/>
            <a:r>
              <a:rPr lang="en-US"/>
              <a:t>Click to edit Master text styles</a:t>
            </a:r>
          </a:p>
        </p:txBody>
      </p:sp>
    </p:spTree>
    <p:extLst>
      <p:ext uri="{BB962C8B-B14F-4D97-AF65-F5344CB8AC3E}">
        <p14:creationId xmlns:p14="http://schemas.microsoft.com/office/powerpoint/2010/main" val="806283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A5A858E4-233E-1B97-2082-E14BD63D0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333988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7C189ED2-9C31-1FC3-CE26-68795010C9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220912"/>
            <a:ext cx="7620000" cy="3570288"/>
          </a:xfrm>
          <a:prstGeom prst="rect">
            <a:avLst/>
          </a:prstGeom>
        </p:spPr>
        <p:txBody>
          <a:bodyPr/>
          <a:lstStyle>
            <a:lvl1pPr>
              <a:defRPr sz="2400" baseline="0"/>
            </a:lvl1pPr>
            <a:lvl2pPr>
              <a:defRPr sz="22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4656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8962673E-AF3E-CFF4-A091-2C753F5771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0"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804618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1BE89F8D-D92A-456C-200E-E937BF95C9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10"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557432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70116E78-12EB-2059-9560-F9FEEF968C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1582617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B047FCF4-201B-E9BF-379C-3AB6951DFA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220912"/>
            <a:ext cx="7620000" cy="3570288"/>
          </a:xfrm>
          <a:prstGeom prst="rect">
            <a:avLst/>
          </a:prstGeom>
        </p:spPr>
        <p:txBody>
          <a:bodyPr/>
          <a:lstStyle>
            <a:lvl1pPr>
              <a:defRPr sz="2400" baseline="0"/>
            </a:lvl1pPr>
            <a:lvl2pPr>
              <a:defRPr sz="22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3726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A1CDE3C6-C18A-D688-B5EC-FF964A4D7D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0"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935656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19007860-493B-F122-0182-34E4C802A4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10"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631789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8CDB92F6-9342-8E9C-803E-A01B9D1E12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641141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54FF3223-3066-2298-BD42-51747FFBFD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220912"/>
            <a:ext cx="7620000" cy="3570288"/>
          </a:xfrm>
          <a:prstGeom prst="rect">
            <a:avLst/>
          </a:prstGeom>
        </p:spPr>
        <p:txBody>
          <a:bodyPr/>
          <a:lstStyle>
            <a:lvl1pPr>
              <a:defRPr sz="2400" baseline="0"/>
            </a:lvl1pPr>
            <a:lvl2pPr>
              <a:defRPr sz="22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6911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90815-38FC-D510-9129-9915FDFEDB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DD96C82-5EA7-9A46-A8D2-D25A3F8A50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4"/>
          <p:cNvSpPr>
            <a:spLocks noGrp="1"/>
          </p:cNvSpPr>
          <p:nvPr>
            <p:ph type="body" sz="quarter" idx="10"/>
          </p:nvPr>
        </p:nvSpPr>
        <p:spPr>
          <a:xfrm>
            <a:off x="457200" y="4876800"/>
            <a:ext cx="6553200" cy="838200"/>
          </a:xfrm>
          <a:prstGeom prst="rect">
            <a:avLst/>
          </a:prstGeom>
        </p:spPr>
        <p:txBody>
          <a:bodyPr/>
          <a:lstStyle>
            <a:lvl1pPr>
              <a:defRPr baseline="0"/>
            </a:lvl1pPr>
          </a:lstStyle>
          <a:p>
            <a:pPr lvl="0"/>
            <a:r>
              <a:rPr lang="en-US"/>
              <a:t>Click to edit Master text styles</a:t>
            </a:r>
          </a:p>
        </p:txBody>
      </p:sp>
      <p:sp>
        <p:nvSpPr>
          <p:cNvPr id="5" name="Text Placeholder 6"/>
          <p:cNvSpPr>
            <a:spLocks noGrp="1"/>
          </p:cNvSpPr>
          <p:nvPr>
            <p:ph type="body" sz="quarter" idx="11"/>
          </p:nvPr>
        </p:nvSpPr>
        <p:spPr>
          <a:xfrm>
            <a:off x="457200" y="5791200"/>
            <a:ext cx="4191000" cy="457200"/>
          </a:xfrm>
          <a:prstGeom prst="rect">
            <a:avLst/>
          </a:prstGeom>
        </p:spPr>
        <p:txBody>
          <a:bodyPr>
            <a:normAutofit/>
          </a:bodyPr>
          <a:lstStyle>
            <a:lvl1pPr>
              <a:defRPr sz="1600" baseline="0"/>
            </a:lvl1pPr>
          </a:lstStyle>
          <a:p>
            <a:pPr lvl="0"/>
            <a:r>
              <a:rPr lang="en-US"/>
              <a:t>Click to edit Master text styles</a:t>
            </a:r>
          </a:p>
        </p:txBody>
      </p:sp>
    </p:spTree>
    <p:extLst>
      <p:ext uri="{BB962C8B-B14F-4D97-AF65-F5344CB8AC3E}">
        <p14:creationId xmlns:p14="http://schemas.microsoft.com/office/powerpoint/2010/main" val="1898185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7FFBE398-7B23-90EE-1D47-755AB2DA63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0"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81411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8ACC7B0C-1C64-D90C-33BA-950700531C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10"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291186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14548106-7E8D-7211-C7E0-EECE298B5B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1677091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9FB0EDAD-2C81-DC0B-342B-504DC64DF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7620000" cy="1143000"/>
          </a:xfrm>
          <a:prstGeom prst="rect">
            <a:avLst/>
          </a:prstGeom>
        </p:spPr>
        <p:txBody>
          <a:bodyPr/>
          <a:lstStyle>
            <a:lvl1pPr algn="l">
              <a:defRPr/>
            </a:lvl1pPr>
          </a:lstStyle>
          <a:p>
            <a:r>
              <a:rPr lang="en-US"/>
              <a:t>Click to edit Master title style</a:t>
            </a:r>
            <a:endParaRPr lang="en-US" dirty="0"/>
          </a:p>
        </p:txBody>
      </p:sp>
      <p:sp>
        <p:nvSpPr>
          <p:cNvPr id="9" name="Text Placeholder 2"/>
          <p:cNvSpPr>
            <a:spLocks noGrp="1"/>
          </p:cNvSpPr>
          <p:nvPr>
            <p:ph type="body" idx="1"/>
          </p:nvPr>
        </p:nvSpPr>
        <p:spPr>
          <a:xfrm>
            <a:off x="457200" y="1493838"/>
            <a:ext cx="76200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220912"/>
            <a:ext cx="7620000" cy="3570288"/>
          </a:xfrm>
          <a:prstGeom prst="rect">
            <a:avLst/>
          </a:prstGeom>
        </p:spPr>
        <p:txBody>
          <a:bodyPr/>
          <a:lstStyle>
            <a:lvl1pPr>
              <a:defRPr sz="2400" baseline="0"/>
            </a:lvl1pPr>
            <a:lvl2pPr>
              <a:defRPr sz="22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1163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Picture Section Break">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39910F39-3690-8F33-4AC5-6D6BF33121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762000" y="3700462"/>
            <a:ext cx="78486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10"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084249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and Vertical Text">
    <p:spTree>
      <p:nvGrpSpPr>
        <p:cNvPr id="1" name=""/>
        <p:cNvGrpSpPr/>
        <p:nvPr/>
      </p:nvGrpSpPr>
      <p:grpSpPr>
        <a:xfrm>
          <a:off x="0" y="0"/>
          <a:ext cx="0" cy="0"/>
          <a:chOff x="0" y="0"/>
          <a:chExt cx="0" cy="0"/>
        </a:xfrm>
      </p:grpSpPr>
      <p:pic>
        <p:nvPicPr>
          <p:cNvPr id="2" name="Picture 1" descr="S-curve-1805.tif">
            <a:extLst>
              <a:ext uri="{FF2B5EF4-FFF2-40B4-BE49-F238E27FC236}">
                <a16:creationId xmlns:a16="http://schemas.microsoft.com/office/drawing/2014/main" id="{3BED1FCD-22D6-5490-1A84-8C8866EA94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14"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
        <p:nvSpPr>
          <p:cNvPr id="10"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197451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7810B09-1FD6-DDE8-7F22-46AA004BB897}"/>
              </a:ext>
            </a:extLst>
          </p:cNvPr>
          <p:cNvSpPr>
            <a:spLocks noGrp="1"/>
          </p:cNvSpPr>
          <p:nvPr>
            <p:ph type="dt" sz="half" idx="10"/>
          </p:nvPr>
        </p:nvSpPr>
        <p:spPr/>
        <p:txBody>
          <a:bodyPr/>
          <a:lstStyle>
            <a:lvl1pPr>
              <a:defRPr/>
            </a:lvl1pPr>
          </a:lstStyle>
          <a:p>
            <a:fld id="{76362444-C53B-429D-AA67-0D8F0CE560C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A526AAE5-15B7-FC48-6648-42426478A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AE25E4-1859-A968-0C6B-026BA1863EE1}"/>
              </a:ext>
            </a:extLst>
          </p:cNvPr>
          <p:cNvSpPr>
            <a:spLocks noGrp="1"/>
          </p:cNvSpPr>
          <p:nvPr>
            <p:ph type="sldNum" sz="quarter" idx="12"/>
          </p:nvPr>
        </p:nvSpPr>
        <p:spPr/>
        <p:txBody>
          <a:bodyPr/>
          <a:lstStyle>
            <a:lvl1pPr>
              <a:defRPr/>
            </a:lvl1pPr>
          </a:lstStyle>
          <a:p>
            <a:fld id="{82BAAB77-2698-4115-ACAD-68E30B2B428F}" type="slidenum">
              <a:rPr lang="en-US" altLang="en-US"/>
              <a:pPr/>
              <a:t>‹#›</a:t>
            </a:fld>
            <a:endParaRPr lang="en-US" altLang="en-US"/>
          </a:p>
        </p:txBody>
      </p:sp>
    </p:spTree>
    <p:extLst>
      <p:ext uri="{BB962C8B-B14F-4D97-AF65-F5344CB8AC3E}">
        <p14:creationId xmlns:p14="http://schemas.microsoft.com/office/powerpoint/2010/main" val="3757852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F6A79-8720-F186-A9CA-18F29D1E6E4F}"/>
              </a:ext>
            </a:extLst>
          </p:cNvPr>
          <p:cNvSpPr>
            <a:spLocks noGrp="1"/>
          </p:cNvSpPr>
          <p:nvPr>
            <p:ph type="dt" sz="half" idx="10"/>
          </p:nvPr>
        </p:nvSpPr>
        <p:spPr/>
        <p:txBody>
          <a:bodyPr/>
          <a:lstStyle>
            <a:lvl1pPr>
              <a:defRPr/>
            </a:lvl1pPr>
          </a:lstStyle>
          <a:p>
            <a:fld id="{877045D9-C253-4931-B3C1-4A3ADB2AB06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09B7F72-53A3-89EA-69EE-A4A4B9BF1E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EE7042-79D0-AC96-9D3F-DFB3BF9B0D00}"/>
              </a:ext>
            </a:extLst>
          </p:cNvPr>
          <p:cNvSpPr>
            <a:spLocks noGrp="1"/>
          </p:cNvSpPr>
          <p:nvPr>
            <p:ph type="sldNum" sz="quarter" idx="12"/>
          </p:nvPr>
        </p:nvSpPr>
        <p:spPr/>
        <p:txBody>
          <a:bodyPr/>
          <a:lstStyle>
            <a:lvl1pPr>
              <a:defRPr/>
            </a:lvl1pPr>
          </a:lstStyle>
          <a:p>
            <a:fld id="{738471BF-6B90-4EFA-A6F6-BFD6099DD8F9}" type="slidenum">
              <a:rPr lang="en-US" altLang="en-US"/>
              <a:pPr/>
              <a:t>‹#›</a:t>
            </a:fld>
            <a:endParaRPr lang="en-US" altLang="en-US"/>
          </a:p>
        </p:txBody>
      </p:sp>
    </p:spTree>
    <p:extLst>
      <p:ext uri="{BB962C8B-B14F-4D97-AF65-F5344CB8AC3E}">
        <p14:creationId xmlns:p14="http://schemas.microsoft.com/office/powerpoint/2010/main" val="2375412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6FA765-E269-61D8-12E0-DE2A94B41F07}"/>
              </a:ext>
            </a:extLst>
          </p:cNvPr>
          <p:cNvSpPr>
            <a:spLocks noGrp="1"/>
          </p:cNvSpPr>
          <p:nvPr>
            <p:ph type="dt" sz="half" idx="10"/>
          </p:nvPr>
        </p:nvSpPr>
        <p:spPr/>
        <p:txBody>
          <a:bodyPr/>
          <a:lstStyle>
            <a:lvl1pPr>
              <a:defRPr/>
            </a:lvl1pPr>
          </a:lstStyle>
          <a:p>
            <a:fld id="{F42C542F-1ECC-474C-9833-1A95F32D3AFE}"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DB4B21E-1054-979C-A7BA-D417384962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076D70-21BA-8993-96A0-DFFC8AB09A6D}"/>
              </a:ext>
            </a:extLst>
          </p:cNvPr>
          <p:cNvSpPr>
            <a:spLocks noGrp="1"/>
          </p:cNvSpPr>
          <p:nvPr>
            <p:ph type="sldNum" sz="quarter" idx="12"/>
          </p:nvPr>
        </p:nvSpPr>
        <p:spPr/>
        <p:txBody>
          <a:bodyPr/>
          <a:lstStyle>
            <a:lvl1pPr>
              <a:defRPr/>
            </a:lvl1pPr>
          </a:lstStyle>
          <a:p>
            <a:fld id="{FBBC2A99-088A-40C0-B3EE-8A379D52985A}" type="slidenum">
              <a:rPr lang="en-US" altLang="en-US"/>
              <a:pPr/>
              <a:t>‹#›</a:t>
            </a:fld>
            <a:endParaRPr lang="en-US" altLang="en-US"/>
          </a:p>
        </p:txBody>
      </p:sp>
    </p:spTree>
    <p:extLst>
      <p:ext uri="{BB962C8B-B14F-4D97-AF65-F5344CB8AC3E}">
        <p14:creationId xmlns:p14="http://schemas.microsoft.com/office/powerpoint/2010/main" val="47917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7452A8-A3C1-8FA0-156E-82FAB8099275}"/>
              </a:ext>
            </a:extLst>
          </p:cNvPr>
          <p:cNvSpPr>
            <a:spLocks noGrp="1"/>
          </p:cNvSpPr>
          <p:nvPr>
            <p:ph type="dt" sz="half" idx="10"/>
          </p:nvPr>
        </p:nvSpPr>
        <p:spPr/>
        <p:txBody>
          <a:bodyPr/>
          <a:lstStyle>
            <a:lvl1pPr>
              <a:defRPr/>
            </a:lvl1pPr>
          </a:lstStyle>
          <a:p>
            <a:fld id="{0C8B31FA-918C-4DFB-9875-FF824ED63BDB}"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C53A9E72-97E1-FA1E-2393-18844845A8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903592-90AA-FE2B-CE94-9E5846FA4B13}"/>
              </a:ext>
            </a:extLst>
          </p:cNvPr>
          <p:cNvSpPr>
            <a:spLocks noGrp="1"/>
          </p:cNvSpPr>
          <p:nvPr>
            <p:ph type="sldNum" sz="quarter" idx="12"/>
          </p:nvPr>
        </p:nvSpPr>
        <p:spPr/>
        <p:txBody>
          <a:bodyPr/>
          <a:lstStyle>
            <a:lvl1pPr>
              <a:defRPr/>
            </a:lvl1pPr>
          </a:lstStyle>
          <a:p>
            <a:fld id="{E0DC16D9-A58F-4FBD-A2D2-832A1638B267}" type="slidenum">
              <a:rPr lang="en-US" altLang="en-US"/>
              <a:pPr/>
              <a:t>‹#›</a:t>
            </a:fld>
            <a:endParaRPr lang="en-US" altLang="en-US"/>
          </a:p>
        </p:txBody>
      </p:sp>
    </p:spTree>
    <p:extLst>
      <p:ext uri="{BB962C8B-B14F-4D97-AF65-F5344CB8AC3E}">
        <p14:creationId xmlns:p14="http://schemas.microsoft.com/office/powerpoint/2010/main" val="354468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3317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B3C2C75-E820-4B5C-16D8-4EF9B531BD52}"/>
              </a:ext>
            </a:extLst>
          </p:cNvPr>
          <p:cNvSpPr>
            <a:spLocks noGrp="1"/>
          </p:cNvSpPr>
          <p:nvPr>
            <p:ph type="dt" sz="half" idx="10"/>
          </p:nvPr>
        </p:nvSpPr>
        <p:spPr/>
        <p:txBody>
          <a:bodyPr/>
          <a:lstStyle>
            <a:lvl1pPr>
              <a:defRPr/>
            </a:lvl1pPr>
          </a:lstStyle>
          <a:p>
            <a:fld id="{2568CAAE-763D-4CD1-AAE7-1B8C06D18835}"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9202007B-AAF5-C451-A464-DB6B8428A4B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F14EF8B-D2B5-00A4-1DC2-DB8816D7C9C3}"/>
              </a:ext>
            </a:extLst>
          </p:cNvPr>
          <p:cNvSpPr>
            <a:spLocks noGrp="1"/>
          </p:cNvSpPr>
          <p:nvPr>
            <p:ph type="sldNum" sz="quarter" idx="12"/>
          </p:nvPr>
        </p:nvSpPr>
        <p:spPr/>
        <p:txBody>
          <a:bodyPr/>
          <a:lstStyle>
            <a:lvl1pPr>
              <a:defRPr/>
            </a:lvl1pPr>
          </a:lstStyle>
          <a:p>
            <a:fld id="{081FA774-EF67-418B-8DA5-5671E5BD192E}" type="slidenum">
              <a:rPr lang="en-US" altLang="en-US"/>
              <a:pPr/>
              <a:t>‹#›</a:t>
            </a:fld>
            <a:endParaRPr lang="en-US" altLang="en-US"/>
          </a:p>
        </p:txBody>
      </p:sp>
    </p:spTree>
    <p:extLst>
      <p:ext uri="{BB962C8B-B14F-4D97-AF65-F5344CB8AC3E}">
        <p14:creationId xmlns:p14="http://schemas.microsoft.com/office/powerpoint/2010/main" val="2595523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6969EF-EFDC-0F0F-8E73-CF8AFB70A55D}"/>
              </a:ext>
            </a:extLst>
          </p:cNvPr>
          <p:cNvSpPr>
            <a:spLocks noGrp="1"/>
          </p:cNvSpPr>
          <p:nvPr>
            <p:ph type="dt" sz="half" idx="10"/>
          </p:nvPr>
        </p:nvSpPr>
        <p:spPr/>
        <p:txBody>
          <a:bodyPr/>
          <a:lstStyle>
            <a:lvl1pPr>
              <a:defRPr/>
            </a:lvl1pPr>
          </a:lstStyle>
          <a:p>
            <a:fld id="{D12CD47C-7B7E-4847-A8EE-268974628BD9}"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92BA6494-D96A-D495-6AC7-AFBDF4170F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B1679A5-F34B-8E4C-3AD6-26A9B2FACF08}"/>
              </a:ext>
            </a:extLst>
          </p:cNvPr>
          <p:cNvSpPr>
            <a:spLocks noGrp="1"/>
          </p:cNvSpPr>
          <p:nvPr>
            <p:ph type="sldNum" sz="quarter" idx="12"/>
          </p:nvPr>
        </p:nvSpPr>
        <p:spPr/>
        <p:txBody>
          <a:bodyPr/>
          <a:lstStyle>
            <a:lvl1pPr>
              <a:defRPr/>
            </a:lvl1pPr>
          </a:lstStyle>
          <a:p>
            <a:fld id="{3B3518FA-F89F-40F3-A599-2505B5AA7339}" type="slidenum">
              <a:rPr lang="en-US" altLang="en-US"/>
              <a:pPr/>
              <a:t>‹#›</a:t>
            </a:fld>
            <a:endParaRPr lang="en-US" altLang="en-US"/>
          </a:p>
        </p:txBody>
      </p:sp>
    </p:spTree>
    <p:extLst>
      <p:ext uri="{BB962C8B-B14F-4D97-AF65-F5344CB8AC3E}">
        <p14:creationId xmlns:p14="http://schemas.microsoft.com/office/powerpoint/2010/main" val="3963536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A662E3-A0E4-3C26-2342-767873F2BEB0}"/>
              </a:ext>
            </a:extLst>
          </p:cNvPr>
          <p:cNvSpPr>
            <a:spLocks noGrp="1"/>
          </p:cNvSpPr>
          <p:nvPr>
            <p:ph type="dt" sz="half" idx="10"/>
          </p:nvPr>
        </p:nvSpPr>
        <p:spPr/>
        <p:txBody>
          <a:bodyPr/>
          <a:lstStyle>
            <a:lvl1pPr>
              <a:defRPr/>
            </a:lvl1pPr>
          </a:lstStyle>
          <a:p>
            <a:fld id="{DD2FB0F9-5505-4D47-A28F-E9C71D51B6D8}"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3DFA85A3-40C2-EA5F-62A0-7AB5DF115BD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528D802-8B1A-19EA-DF55-BC2C68459C65}"/>
              </a:ext>
            </a:extLst>
          </p:cNvPr>
          <p:cNvSpPr>
            <a:spLocks noGrp="1"/>
          </p:cNvSpPr>
          <p:nvPr>
            <p:ph type="sldNum" sz="quarter" idx="12"/>
          </p:nvPr>
        </p:nvSpPr>
        <p:spPr/>
        <p:txBody>
          <a:bodyPr/>
          <a:lstStyle>
            <a:lvl1pPr>
              <a:defRPr/>
            </a:lvl1pPr>
          </a:lstStyle>
          <a:p>
            <a:fld id="{2EED44DE-E9C8-4435-9FDC-0E8989FEE847}" type="slidenum">
              <a:rPr lang="en-US" altLang="en-US"/>
              <a:pPr/>
              <a:t>‹#›</a:t>
            </a:fld>
            <a:endParaRPr lang="en-US" altLang="en-US"/>
          </a:p>
        </p:txBody>
      </p:sp>
    </p:spTree>
    <p:extLst>
      <p:ext uri="{BB962C8B-B14F-4D97-AF65-F5344CB8AC3E}">
        <p14:creationId xmlns:p14="http://schemas.microsoft.com/office/powerpoint/2010/main" val="1354942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19BC6E-29A3-13CE-E53E-BDA0F6332F9D}"/>
              </a:ext>
            </a:extLst>
          </p:cNvPr>
          <p:cNvSpPr>
            <a:spLocks noGrp="1"/>
          </p:cNvSpPr>
          <p:nvPr>
            <p:ph type="dt" sz="half" idx="10"/>
          </p:nvPr>
        </p:nvSpPr>
        <p:spPr/>
        <p:txBody>
          <a:bodyPr/>
          <a:lstStyle>
            <a:lvl1pPr>
              <a:defRPr/>
            </a:lvl1pPr>
          </a:lstStyle>
          <a:p>
            <a:fld id="{770548F3-4272-4EEA-8DB7-102E8436622B}"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EC446C88-FB03-2947-B8C1-0C7FC273C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25D9B3-CF9B-6912-7A1B-4CD289B50A45}"/>
              </a:ext>
            </a:extLst>
          </p:cNvPr>
          <p:cNvSpPr>
            <a:spLocks noGrp="1"/>
          </p:cNvSpPr>
          <p:nvPr>
            <p:ph type="sldNum" sz="quarter" idx="12"/>
          </p:nvPr>
        </p:nvSpPr>
        <p:spPr/>
        <p:txBody>
          <a:bodyPr/>
          <a:lstStyle>
            <a:lvl1pPr>
              <a:defRPr/>
            </a:lvl1pPr>
          </a:lstStyle>
          <a:p>
            <a:fld id="{4699659D-2D23-4BF7-B65F-0B4185DDAE46}" type="slidenum">
              <a:rPr lang="en-US" altLang="en-US"/>
              <a:pPr/>
              <a:t>‹#›</a:t>
            </a:fld>
            <a:endParaRPr lang="en-US" altLang="en-US"/>
          </a:p>
        </p:txBody>
      </p:sp>
    </p:spTree>
    <p:extLst>
      <p:ext uri="{BB962C8B-B14F-4D97-AF65-F5344CB8AC3E}">
        <p14:creationId xmlns:p14="http://schemas.microsoft.com/office/powerpoint/2010/main" val="208557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F1B17B-FE4B-C320-E266-173EA62F2060}"/>
              </a:ext>
            </a:extLst>
          </p:cNvPr>
          <p:cNvSpPr>
            <a:spLocks noGrp="1"/>
          </p:cNvSpPr>
          <p:nvPr>
            <p:ph type="dt" sz="half" idx="10"/>
          </p:nvPr>
        </p:nvSpPr>
        <p:spPr/>
        <p:txBody>
          <a:bodyPr/>
          <a:lstStyle>
            <a:lvl1pPr>
              <a:defRPr/>
            </a:lvl1pPr>
          </a:lstStyle>
          <a:p>
            <a:fld id="{53D92565-42E9-45D1-8B30-D60FCD1F738F}"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FC8C26C1-79EB-EE37-21DB-6E288E332C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7450D-DB97-5844-F22F-4B5AA10EDEA3}"/>
              </a:ext>
            </a:extLst>
          </p:cNvPr>
          <p:cNvSpPr>
            <a:spLocks noGrp="1"/>
          </p:cNvSpPr>
          <p:nvPr>
            <p:ph type="sldNum" sz="quarter" idx="12"/>
          </p:nvPr>
        </p:nvSpPr>
        <p:spPr/>
        <p:txBody>
          <a:bodyPr/>
          <a:lstStyle>
            <a:lvl1pPr>
              <a:defRPr/>
            </a:lvl1pPr>
          </a:lstStyle>
          <a:p>
            <a:fld id="{FD8B4D2B-84EC-48FC-BB06-B3DEEBCEEAB4}" type="slidenum">
              <a:rPr lang="en-US" altLang="en-US"/>
              <a:pPr/>
              <a:t>‹#›</a:t>
            </a:fld>
            <a:endParaRPr lang="en-US" altLang="en-US"/>
          </a:p>
        </p:txBody>
      </p:sp>
    </p:spTree>
    <p:extLst>
      <p:ext uri="{BB962C8B-B14F-4D97-AF65-F5344CB8AC3E}">
        <p14:creationId xmlns:p14="http://schemas.microsoft.com/office/powerpoint/2010/main" val="1653273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D7810-2BE3-C772-B018-4F18B045C14E}"/>
              </a:ext>
            </a:extLst>
          </p:cNvPr>
          <p:cNvSpPr>
            <a:spLocks noGrp="1"/>
          </p:cNvSpPr>
          <p:nvPr>
            <p:ph type="dt" sz="half" idx="10"/>
          </p:nvPr>
        </p:nvSpPr>
        <p:spPr/>
        <p:txBody>
          <a:bodyPr/>
          <a:lstStyle>
            <a:lvl1pPr>
              <a:defRPr/>
            </a:lvl1pPr>
          </a:lstStyle>
          <a:p>
            <a:fld id="{74358F0C-539F-401F-80AC-A79D235C871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AE2450D-E1F6-029B-9A92-6C7F8C150F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619F6B-7431-2FF3-FDC2-7CB337806BF2}"/>
              </a:ext>
            </a:extLst>
          </p:cNvPr>
          <p:cNvSpPr>
            <a:spLocks noGrp="1"/>
          </p:cNvSpPr>
          <p:nvPr>
            <p:ph type="sldNum" sz="quarter" idx="12"/>
          </p:nvPr>
        </p:nvSpPr>
        <p:spPr/>
        <p:txBody>
          <a:bodyPr/>
          <a:lstStyle>
            <a:lvl1pPr>
              <a:defRPr/>
            </a:lvl1pPr>
          </a:lstStyle>
          <a:p>
            <a:fld id="{0FBE4FEE-C6C0-4C8F-BB21-728924944404}" type="slidenum">
              <a:rPr lang="en-US" altLang="en-US"/>
              <a:pPr/>
              <a:t>‹#›</a:t>
            </a:fld>
            <a:endParaRPr lang="en-US" altLang="en-US"/>
          </a:p>
        </p:txBody>
      </p:sp>
    </p:spTree>
    <p:extLst>
      <p:ext uri="{BB962C8B-B14F-4D97-AF65-F5344CB8AC3E}">
        <p14:creationId xmlns:p14="http://schemas.microsoft.com/office/powerpoint/2010/main" val="2297816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7B17C-EEEE-A173-0D25-F28494A22CB3}"/>
              </a:ext>
            </a:extLst>
          </p:cNvPr>
          <p:cNvSpPr>
            <a:spLocks noGrp="1"/>
          </p:cNvSpPr>
          <p:nvPr>
            <p:ph type="dt" sz="half" idx="10"/>
          </p:nvPr>
        </p:nvSpPr>
        <p:spPr/>
        <p:txBody>
          <a:bodyPr/>
          <a:lstStyle>
            <a:lvl1pPr>
              <a:defRPr/>
            </a:lvl1pPr>
          </a:lstStyle>
          <a:p>
            <a:fld id="{7D3546C1-38AD-4C0A-8008-56F62A1BA47C}"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40411C68-6D0D-2898-2242-8AA838E818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0C0BFA-EF22-A7E2-F13A-2AD9A7E31DD7}"/>
              </a:ext>
            </a:extLst>
          </p:cNvPr>
          <p:cNvSpPr>
            <a:spLocks noGrp="1"/>
          </p:cNvSpPr>
          <p:nvPr>
            <p:ph type="sldNum" sz="quarter" idx="12"/>
          </p:nvPr>
        </p:nvSpPr>
        <p:spPr/>
        <p:txBody>
          <a:bodyPr/>
          <a:lstStyle>
            <a:lvl1pPr>
              <a:defRPr/>
            </a:lvl1pPr>
          </a:lstStyle>
          <a:p>
            <a:fld id="{156645FD-8EBA-4F6F-975A-9C73A9199A6B}" type="slidenum">
              <a:rPr lang="en-US" altLang="en-US"/>
              <a:pPr/>
              <a:t>‹#›</a:t>
            </a:fld>
            <a:endParaRPr lang="en-US" altLang="en-US"/>
          </a:p>
        </p:txBody>
      </p:sp>
    </p:spTree>
    <p:extLst>
      <p:ext uri="{BB962C8B-B14F-4D97-AF65-F5344CB8AC3E}">
        <p14:creationId xmlns:p14="http://schemas.microsoft.com/office/powerpoint/2010/main" val="2989933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E529B28-C8D6-9716-C1F2-0CC17A271470}"/>
              </a:ext>
            </a:extLst>
          </p:cNvPr>
          <p:cNvSpPr>
            <a:spLocks noGrp="1"/>
          </p:cNvSpPr>
          <p:nvPr>
            <p:ph type="dt" sz="half" idx="10"/>
          </p:nvPr>
        </p:nvSpPr>
        <p:spPr/>
        <p:txBody>
          <a:bodyPr/>
          <a:lstStyle>
            <a:lvl1pPr>
              <a:defRPr/>
            </a:lvl1pPr>
          </a:lstStyle>
          <a:p>
            <a:fld id="{AFF8D581-11AA-4442-8290-00C9277805B5}"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7CC458E3-4EF1-AD84-866A-C41025CED0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DAA87D-E1D9-CA89-D8E3-2681CC096E15}"/>
              </a:ext>
            </a:extLst>
          </p:cNvPr>
          <p:cNvSpPr>
            <a:spLocks noGrp="1"/>
          </p:cNvSpPr>
          <p:nvPr>
            <p:ph type="sldNum" sz="quarter" idx="12"/>
          </p:nvPr>
        </p:nvSpPr>
        <p:spPr/>
        <p:txBody>
          <a:bodyPr/>
          <a:lstStyle>
            <a:lvl1pPr>
              <a:defRPr/>
            </a:lvl1pPr>
          </a:lstStyle>
          <a:p>
            <a:fld id="{580CCCF6-4116-46C8-9CDB-3F78CEE40CF4}" type="slidenum">
              <a:rPr lang="en-US" altLang="en-US"/>
              <a:pPr/>
              <a:t>‹#›</a:t>
            </a:fld>
            <a:endParaRPr lang="en-US" altLang="en-US"/>
          </a:p>
        </p:txBody>
      </p:sp>
    </p:spTree>
    <p:extLst>
      <p:ext uri="{BB962C8B-B14F-4D97-AF65-F5344CB8AC3E}">
        <p14:creationId xmlns:p14="http://schemas.microsoft.com/office/powerpoint/2010/main" val="4096211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F519D-77EA-AAC7-B7CF-2B3312DEC55F}"/>
              </a:ext>
            </a:extLst>
          </p:cNvPr>
          <p:cNvSpPr>
            <a:spLocks noGrp="1"/>
          </p:cNvSpPr>
          <p:nvPr>
            <p:ph type="dt" sz="half" idx="10"/>
          </p:nvPr>
        </p:nvSpPr>
        <p:spPr/>
        <p:txBody>
          <a:bodyPr/>
          <a:lstStyle>
            <a:lvl1pPr>
              <a:defRPr/>
            </a:lvl1pPr>
          </a:lstStyle>
          <a:p>
            <a:fld id="{C7B30B02-2FF4-4C26-B7E1-A20D450D232B}"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453DEEF-CD91-F9FA-B823-FFA78FD0DC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F4EBFC-72BE-10E1-9FD6-B0193B102E6F}"/>
              </a:ext>
            </a:extLst>
          </p:cNvPr>
          <p:cNvSpPr>
            <a:spLocks noGrp="1"/>
          </p:cNvSpPr>
          <p:nvPr>
            <p:ph type="sldNum" sz="quarter" idx="12"/>
          </p:nvPr>
        </p:nvSpPr>
        <p:spPr/>
        <p:txBody>
          <a:bodyPr/>
          <a:lstStyle>
            <a:lvl1pPr>
              <a:defRPr/>
            </a:lvl1pPr>
          </a:lstStyle>
          <a:p>
            <a:fld id="{8475BB41-9770-4681-8C13-0ED1C25B8EB2}" type="slidenum">
              <a:rPr lang="en-US" altLang="en-US"/>
              <a:pPr/>
              <a:t>‹#›</a:t>
            </a:fld>
            <a:endParaRPr lang="en-US" altLang="en-US"/>
          </a:p>
        </p:txBody>
      </p:sp>
    </p:spTree>
    <p:extLst>
      <p:ext uri="{BB962C8B-B14F-4D97-AF65-F5344CB8AC3E}">
        <p14:creationId xmlns:p14="http://schemas.microsoft.com/office/powerpoint/2010/main" val="694594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B3545C-5459-9DD2-2BC8-E29398673150}"/>
              </a:ext>
            </a:extLst>
          </p:cNvPr>
          <p:cNvSpPr>
            <a:spLocks noGrp="1"/>
          </p:cNvSpPr>
          <p:nvPr>
            <p:ph type="dt" sz="half" idx="10"/>
          </p:nvPr>
        </p:nvSpPr>
        <p:spPr/>
        <p:txBody>
          <a:bodyPr/>
          <a:lstStyle>
            <a:lvl1pPr>
              <a:defRPr/>
            </a:lvl1pPr>
          </a:lstStyle>
          <a:p>
            <a:fld id="{504D44AE-CAB6-4FB0-9A25-156661EBBD9E}"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E0F4F4A0-634B-6366-35E6-38690D459D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516FBE-6653-BA63-82E6-1A2923FC591F}"/>
              </a:ext>
            </a:extLst>
          </p:cNvPr>
          <p:cNvSpPr>
            <a:spLocks noGrp="1"/>
          </p:cNvSpPr>
          <p:nvPr>
            <p:ph type="sldNum" sz="quarter" idx="12"/>
          </p:nvPr>
        </p:nvSpPr>
        <p:spPr/>
        <p:txBody>
          <a:bodyPr/>
          <a:lstStyle>
            <a:lvl1pPr>
              <a:defRPr/>
            </a:lvl1pPr>
          </a:lstStyle>
          <a:p>
            <a:fld id="{05AC31E1-D768-4EB7-974F-650E1237455A}" type="slidenum">
              <a:rPr lang="en-US" altLang="en-US"/>
              <a:pPr/>
              <a:t>‹#›</a:t>
            </a:fld>
            <a:endParaRPr lang="en-US" altLang="en-US"/>
          </a:p>
        </p:txBody>
      </p:sp>
    </p:spTree>
    <p:extLst>
      <p:ext uri="{BB962C8B-B14F-4D97-AF65-F5344CB8AC3E}">
        <p14:creationId xmlns:p14="http://schemas.microsoft.com/office/powerpoint/2010/main" val="403703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5" descr="USFS_swoosh_sheild_ONLY_101912-01.png">
            <a:extLst>
              <a:ext uri="{FF2B5EF4-FFF2-40B4-BE49-F238E27FC236}">
                <a16:creationId xmlns:a16="http://schemas.microsoft.com/office/drawing/2014/main" id="{BFFE4D86-6E66-E1D3-99CF-762B88FE6F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685800" y="4114800"/>
            <a:ext cx="6400800" cy="762000"/>
          </a:xfrm>
          <a:prstGeom prst="rect">
            <a:avLst/>
          </a:prstGeom>
        </p:spPr>
        <p:txBody>
          <a:bodyPr>
            <a:normAutofit/>
          </a:bodyPr>
          <a:lstStyle>
            <a:lvl1pPr marL="0" indent="0" algn="l">
              <a:buNone/>
              <a:defRPr sz="2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itle 1"/>
          <p:cNvSpPr>
            <a:spLocks noGrp="1"/>
          </p:cNvSpPr>
          <p:nvPr>
            <p:ph type="title"/>
          </p:nvPr>
        </p:nvSpPr>
        <p:spPr>
          <a:xfrm>
            <a:off x="685800" y="2328862"/>
            <a:ext cx="5981700" cy="1633538"/>
          </a:xfrm>
          <a:prstGeom prst="rect">
            <a:avLst/>
          </a:prstGeom>
        </p:spPr>
        <p:txBody>
          <a:bodyPr anchor="b">
            <a:noAutofit/>
          </a:bodyPr>
          <a:lstStyle>
            <a:lvl1pPr algn="l">
              <a:defRPr sz="5500" b="0"/>
            </a:lvl1pPr>
          </a:lstStyle>
          <a:p>
            <a:r>
              <a:rPr lang="en-US"/>
              <a:t>Click to edit Master title style</a:t>
            </a:r>
            <a:endParaRPr lang="en-US" dirty="0"/>
          </a:p>
        </p:txBody>
      </p:sp>
    </p:spTree>
    <p:extLst>
      <p:ext uri="{BB962C8B-B14F-4D97-AF65-F5344CB8AC3E}">
        <p14:creationId xmlns:p14="http://schemas.microsoft.com/office/powerpoint/2010/main" val="1170059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5CDB55B-A157-6234-0569-76B1FF70E79E}"/>
              </a:ext>
            </a:extLst>
          </p:cNvPr>
          <p:cNvSpPr>
            <a:spLocks noGrp="1"/>
          </p:cNvSpPr>
          <p:nvPr>
            <p:ph type="dt" sz="half" idx="10"/>
          </p:nvPr>
        </p:nvSpPr>
        <p:spPr/>
        <p:txBody>
          <a:bodyPr/>
          <a:lstStyle>
            <a:lvl1pPr>
              <a:defRPr/>
            </a:lvl1pPr>
          </a:lstStyle>
          <a:p>
            <a:fld id="{B2631BBC-DFBF-4314-8371-AC5BBF4DB070}"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9C3451FC-9691-CE44-3713-16A23ED65C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364FD1-0E36-7F40-A6E3-237A1B8B8FD2}"/>
              </a:ext>
            </a:extLst>
          </p:cNvPr>
          <p:cNvSpPr>
            <a:spLocks noGrp="1"/>
          </p:cNvSpPr>
          <p:nvPr>
            <p:ph type="sldNum" sz="quarter" idx="12"/>
          </p:nvPr>
        </p:nvSpPr>
        <p:spPr/>
        <p:txBody>
          <a:bodyPr/>
          <a:lstStyle>
            <a:lvl1pPr>
              <a:defRPr/>
            </a:lvl1pPr>
          </a:lstStyle>
          <a:p>
            <a:fld id="{56DF59BE-6D93-438B-B3B6-62BF0C06314D}" type="slidenum">
              <a:rPr lang="en-US" altLang="en-US"/>
              <a:pPr/>
              <a:t>‹#›</a:t>
            </a:fld>
            <a:endParaRPr lang="en-US" altLang="en-US"/>
          </a:p>
        </p:txBody>
      </p:sp>
    </p:spTree>
    <p:extLst>
      <p:ext uri="{BB962C8B-B14F-4D97-AF65-F5344CB8AC3E}">
        <p14:creationId xmlns:p14="http://schemas.microsoft.com/office/powerpoint/2010/main" val="740270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3499F98-A0B2-C2FC-E79A-D1322EA63A74}"/>
              </a:ext>
            </a:extLst>
          </p:cNvPr>
          <p:cNvSpPr>
            <a:spLocks noGrp="1"/>
          </p:cNvSpPr>
          <p:nvPr>
            <p:ph type="dt" sz="half" idx="10"/>
          </p:nvPr>
        </p:nvSpPr>
        <p:spPr/>
        <p:txBody>
          <a:bodyPr/>
          <a:lstStyle>
            <a:lvl1pPr>
              <a:defRPr/>
            </a:lvl1pPr>
          </a:lstStyle>
          <a:p>
            <a:fld id="{41C9366F-B4EC-40F5-8D18-10B0848934A8}"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4AC6C475-3D26-DB7A-E223-3A9E945552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7709BD-3F4B-C739-1542-6927924BCB2A}"/>
              </a:ext>
            </a:extLst>
          </p:cNvPr>
          <p:cNvSpPr>
            <a:spLocks noGrp="1"/>
          </p:cNvSpPr>
          <p:nvPr>
            <p:ph type="sldNum" sz="quarter" idx="12"/>
          </p:nvPr>
        </p:nvSpPr>
        <p:spPr/>
        <p:txBody>
          <a:bodyPr/>
          <a:lstStyle>
            <a:lvl1pPr>
              <a:defRPr/>
            </a:lvl1pPr>
          </a:lstStyle>
          <a:p>
            <a:fld id="{282A6BE7-1A04-4036-8821-7BBE6003351A}" type="slidenum">
              <a:rPr lang="en-US" altLang="en-US"/>
              <a:pPr/>
              <a:t>‹#›</a:t>
            </a:fld>
            <a:endParaRPr lang="en-US" altLang="en-US"/>
          </a:p>
        </p:txBody>
      </p:sp>
    </p:spTree>
    <p:extLst>
      <p:ext uri="{BB962C8B-B14F-4D97-AF65-F5344CB8AC3E}">
        <p14:creationId xmlns:p14="http://schemas.microsoft.com/office/powerpoint/2010/main" val="33919788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DC3C750-8328-DB16-E87D-5FD45B08D375}"/>
              </a:ext>
            </a:extLst>
          </p:cNvPr>
          <p:cNvSpPr>
            <a:spLocks noGrp="1"/>
          </p:cNvSpPr>
          <p:nvPr>
            <p:ph type="dt" sz="half" idx="10"/>
          </p:nvPr>
        </p:nvSpPr>
        <p:spPr/>
        <p:txBody>
          <a:bodyPr/>
          <a:lstStyle>
            <a:lvl1pPr>
              <a:defRPr/>
            </a:lvl1pPr>
          </a:lstStyle>
          <a:p>
            <a:fld id="{C1A797D4-75B5-40D5-8A4F-B0C29C4FF3A9}"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F1DB396C-CB85-7192-DA39-0B81A0B3DF8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377F3D-4B90-00E1-B412-9E7995092529}"/>
              </a:ext>
            </a:extLst>
          </p:cNvPr>
          <p:cNvSpPr>
            <a:spLocks noGrp="1"/>
          </p:cNvSpPr>
          <p:nvPr>
            <p:ph type="sldNum" sz="quarter" idx="12"/>
          </p:nvPr>
        </p:nvSpPr>
        <p:spPr/>
        <p:txBody>
          <a:bodyPr/>
          <a:lstStyle>
            <a:lvl1pPr>
              <a:defRPr/>
            </a:lvl1pPr>
          </a:lstStyle>
          <a:p>
            <a:fld id="{773770AE-69EF-4234-860A-DEA7FC246AC7}" type="slidenum">
              <a:rPr lang="en-US" altLang="en-US"/>
              <a:pPr/>
              <a:t>‹#›</a:t>
            </a:fld>
            <a:endParaRPr lang="en-US" altLang="en-US"/>
          </a:p>
        </p:txBody>
      </p:sp>
    </p:spTree>
    <p:extLst>
      <p:ext uri="{BB962C8B-B14F-4D97-AF65-F5344CB8AC3E}">
        <p14:creationId xmlns:p14="http://schemas.microsoft.com/office/powerpoint/2010/main" val="747589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C335EF-B123-61C0-F14F-EFDD5F67A969}"/>
              </a:ext>
            </a:extLst>
          </p:cNvPr>
          <p:cNvSpPr>
            <a:spLocks noGrp="1"/>
          </p:cNvSpPr>
          <p:nvPr>
            <p:ph type="dt" sz="half" idx="10"/>
          </p:nvPr>
        </p:nvSpPr>
        <p:spPr/>
        <p:txBody>
          <a:bodyPr/>
          <a:lstStyle>
            <a:lvl1pPr>
              <a:defRPr/>
            </a:lvl1pPr>
          </a:lstStyle>
          <a:p>
            <a:fld id="{5D0899AD-2172-48D7-8101-AB9A21B90058}"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07DE9516-BA88-9FAA-0100-B5E5592714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6A2537-D624-1446-3806-AAA2ED4D5C4A}"/>
              </a:ext>
            </a:extLst>
          </p:cNvPr>
          <p:cNvSpPr>
            <a:spLocks noGrp="1"/>
          </p:cNvSpPr>
          <p:nvPr>
            <p:ph type="sldNum" sz="quarter" idx="12"/>
          </p:nvPr>
        </p:nvSpPr>
        <p:spPr/>
        <p:txBody>
          <a:bodyPr/>
          <a:lstStyle>
            <a:lvl1pPr>
              <a:defRPr/>
            </a:lvl1pPr>
          </a:lstStyle>
          <a:p>
            <a:fld id="{71C110CB-21F1-4244-9910-7A402F49D4EF}" type="slidenum">
              <a:rPr lang="en-US" altLang="en-US"/>
              <a:pPr/>
              <a:t>‹#›</a:t>
            </a:fld>
            <a:endParaRPr lang="en-US" altLang="en-US"/>
          </a:p>
        </p:txBody>
      </p:sp>
    </p:spTree>
    <p:extLst>
      <p:ext uri="{BB962C8B-B14F-4D97-AF65-F5344CB8AC3E}">
        <p14:creationId xmlns:p14="http://schemas.microsoft.com/office/powerpoint/2010/main" val="1383530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B657EC-1221-505D-384F-971BF963CFB6}"/>
              </a:ext>
            </a:extLst>
          </p:cNvPr>
          <p:cNvSpPr>
            <a:spLocks noGrp="1"/>
          </p:cNvSpPr>
          <p:nvPr>
            <p:ph type="dt" sz="half" idx="10"/>
          </p:nvPr>
        </p:nvSpPr>
        <p:spPr/>
        <p:txBody>
          <a:bodyPr/>
          <a:lstStyle>
            <a:lvl1pPr>
              <a:defRPr/>
            </a:lvl1pPr>
          </a:lstStyle>
          <a:p>
            <a:fld id="{C4352499-457D-4AEB-875B-F99E77D9A9C7}"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BC0F45D9-B347-2FEF-0A86-66E458131E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0F2D7C-C8B5-25D5-0C29-234B0D2DA626}"/>
              </a:ext>
            </a:extLst>
          </p:cNvPr>
          <p:cNvSpPr>
            <a:spLocks noGrp="1"/>
          </p:cNvSpPr>
          <p:nvPr>
            <p:ph type="sldNum" sz="quarter" idx="12"/>
          </p:nvPr>
        </p:nvSpPr>
        <p:spPr/>
        <p:txBody>
          <a:bodyPr/>
          <a:lstStyle>
            <a:lvl1pPr>
              <a:defRPr/>
            </a:lvl1pPr>
          </a:lstStyle>
          <a:p>
            <a:fld id="{2813C90D-892A-4D4A-B938-1FA3029A83C5}" type="slidenum">
              <a:rPr lang="en-US" altLang="en-US"/>
              <a:pPr/>
              <a:t>‹#›</a:t>
            </a:fld>
            <a:endParaRPr lang="en-US" altLang="en-US"/>
          </a:p>
        </p:txBody>
      </p:sp>
    </p:spTree>
    <p:extLst>
      <p:ext uri="{BB962C8B-B14F-4D97-AF65-F5344CB8AC3E}">
        <p14:creationId xmlns:p14="http://schemas.microsoft.com/office/powerpoint/2010/main" val="1409999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7A8A92-E070-8A44-13A7-83951ABCB76D}"/>
              </a:ext>
            </a:extLst>
          </p:cNvPr>
          <p:cNvSpPr>
            <a:spLocks noGrp="1"/>
          </p:cNvSpPr>
          <p:nvPr>
            <p:ph type="dt" sz="half" idx="10"/>
          </p:nvPr>
        </p:nvSpPr>
        <p:spPr/>
        <p:txBody>
          <a:bodyPr/>
          <a:lstStyle>
            <a:lvl1pPr>
              <a:defRPr/>
            </a:lvl1pPr>
          </a:lstStyle>
          <a:p>
            <a:fld id="{792813CF-1021-4D02-9911-DA836F7BCCF9}"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494823DD-E628-1941-14C9-AA9B5D5591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6A5DE1-65D9-878B-6D8A-821028D3CE85}"/>
              </a:ext>
            </a:extLst>
          </p:cNvPr>
          <p:cNvSpPr>
            <a:spLocks noGrp="1"/>
          </p:cNvSpPr>
          <p:nvPr>
            <p:ph type="sldNum" sz="quarter" idx="12"/>
          </p:nvPr>
        </p:nvSpPr>
        <p:spPr/>
        <p:txBody>
          <a:bodyPr/>
          <a:lstStyle>
            <a:lvl1pPr>
              <a:defRPr/>
            </a:lvl1pPr>
          </a:lstStyle>
          <a:p>
            <a:fld id="{B07725EE-30AE-4A15-8155-61EE992C58E5}" type="slidenum">
              <a:rPr lang="en-US" altLang="en-US"/>
              <a:pPr/>
              <a:t>‹#›</a:t>
            </a:fld>
            <a:endParaRPr lang="en-US" altLang="en-US"/>
          </a:p>
        </p:txBody>
      </p:sp>
    </p:spTree>
    <p:extLst>
      <p:ext uri="{BB962C8B-B14F-4D97-AF65-F5344CB8AC3E}">
        <p14:creationId xmlns:p14="http://schemas.microsoft.com/office/powerpoint/2010/main" val="1496664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6D511-6243-279A-25CB-8C556E7201FD}"/>
              </a:ext>
            </a:extLst>
          </p:cNvPr>
          <p:cNvSpPr>
            <a:spLocks noGrp="1"/>
          </p:cNvSpPr>
          <p:nvPr>
            <p:ph type="dt" sz="half" idx="10"/>
          </p:nvPr>
        </p:nvSpPr>
        <p:spPr/>
        <p:txBody>
          <a:bodyPr/>
          <a:lstStyle>
            <a:lvl1pPr>
              <a:defRPr/>
            </a:lvl1pPr>
          </a:lstStyle>
          <a:p>
            <a:fld id="{E2EEB5AC-5BD5-4F2B-AB12-B82471AA937B}"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91053756-4CCF-4430-FA42-64023B658F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2FC85A-F2A4-50E2-2C56-D3F061D911A6}"/>
              </a:ext>
            </a:extLst>
          </p:cNvPr>
          <p:cNvSpPr>
            <a:spLocks noGrp="1"/>
          </p:cNvSpPr>
          <p:nvPr>
            <p:ph type="sldNum" sz="quarter" idx="12"/>
          </p:nvPr>
        </p:nvSpPr>
        <p:spPr/>
        <p:txBody>
          <a:bodyPr/>
          <a:lstStyle>
            <a:lvl1pPr>
              <a:defRPr/>
            </a:lvl1pPr>
          </a:lstStyle>
          <a:p>
            <a:fld id="{97EC7FDA-1193-43E4-930E-01014F969730}" type="slidenum">
              <a:rPr lang="en-US" altLang="en-US"/>
              <a:pPr/>
              <a:t>‹#›</a:t>
            </a:fld>
            <a:endParaRPr lang="en-US" altLang="en-US"/>
          </a:p>
        </p:txBody>
      </p:sp>
    </p:spTree>
    <p:extLst>
      <p:ext uri="{BB962C8B-B14F-4D97-AF65-F5344CB8AC3E}">
        <p14:creationId xmlns:p14="http://schemas.microsoft.com/office/powerpoint/2010/main" val="1976184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0941C-AF26-34EE-4667-F8C77338C75F}"/>
              </a:ext>
            </a:extLst>
          </p:cNvPr>
          <p:cNvSpPr>
            <a:spLocks noGrp="1"/>
          </p:cNvSpPr>
          <p:nvPr>
            <p:ph type="dt" sz="half" idx="10"/>
          </p:nvPr>
        </p:nvSpPr>
        <p:spPr/>
        <p:txBody>
          <a:bodyPr/>
          <a:lstStyle>
            <a:lvl1pPr>
              <a:defRPr/>
            </a:lvl1pPr>
          </a:lstStyle>
          <a:p>
            <a:fld id="{86268187-C4F5-4427-ABA7-8EAFC2F8E503}"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5CDE070-7E84-B200-DB61-0156B84B3F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E0227F-1974-1B4B-2C62-18157A79E992}"/>
              </a:ext>
            </a:extLst>
          </p:cNvPr>
          <p:cNvSpPr>
            <a:spLocks noGrp="1"/>
          </p:cNvSpPr>
          <p:nvPr>
            <p:ph type="sldNum" sz="quarter" idx="12"/>
          </p:nvPr>
        </p:nvSpPr>
        <p:spPr/>
        <p:txBody>
          <a:bodyPr/>
          <a:lstStyle>
            <a:lvl1pPr>
              <a:defRPr/>
            </a:lvl1pPr>
          </a:lstStyle>
          <a:p>
            <a:fld id="{0E518465-9B63-4724-9B56-BDAB2D5A4A93}" type="slidenum">
              <a:rPr lang="en-US" altLang="en-US"/>
              <a:pPr/>
              <a:t>‹#›</a:t>
            </a:fld>
            <a:endParaRPr lang="en-US" altLang="en-US"/>
          </a:p>
        </p:txBody>
      </p:sp>
    </p:spTree>
    <p:extLst>
      <p:ext uri="{BB962C8B-B14F-4D97-AF65-F5344CB8AC3E}">
        <p14:creationId xmlns:p14="http://schemas.microsoft.com/office/powerpoint/2010/main" val="293998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1" descr="USFS_swoosh_sheild_ONLY_101912-01.png">
            <a:extLst>
              <a:ext uri="{FF2B5EF4-FFF2-40B4-BE49-F238E27FC236}">
                <a16:creationId xmlns:a16="http://schemas.microsoft.com/office/drawing/2014/main" id="{9FF03784-917C-EB35-8FC0-950565500F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543800" cy="1143000"/>
          </a:xfrm>
          <a:prstGeom prst="rect">
            <a:avLst/>
          </a:prstGeo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93838"/>
            <a:ext cx="7543800" cy="639762"/>
          </a:xfrm>
          <a:prstGeom prst="rect">
            <a:avLst/>
          </a:prstGeo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20912"/>
            <a:ext cx="7543800" cy="3494088"/>
          </a:xfrm>
          <a:prstGeom prst="rect">
            <a:avLst/>
          </a:prstGeom>
        </p:spPr>
        <p:txBody>
          <a:bodyPr/>
          <a:lstStyle>
            <a:lvl1pPr>
              <a:defRPr sz="2400" baseline="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0037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ection Break">
    <p:spTree>
      <p:nvGrpSpPr>
        <p:cNvPr id="1" name=""/>
        <p:cNvGrpSpPr/>
        <p:nvPr/>
      </p:nvGrpSpPr>
      <p:grpSpPr>
        <a:xfrm>
          <a:off x="0" y="0"/>
          <a:ext cx="0" cy="0"/>
          <a:chOff x="0" y="0"/>
          <a:chExt cx="0" cy="0"/>
        </a:xfrm>
      </p:grpSpPr>
      <p:pic>
        <p:nvPicPr>
          <p:cNvPr id="3" name="Picture 1" descr="USFS_swoosh_sheild_ONLY_101912-01.png">
            <a:extLst>
              <a:ext uri="{FF2B5EF4-FFF2-40B4-BE49-F238E27FC236}">
                <a16:creationId xmlns:a16="http://schemas.microsoft.com/office/drawing/2014/main" id="{1DC6680C-5A40-DF9C-CFCB-EFA0744564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3700462"/>
            <a:ext cx="6934200" cy="1633538"/>
          </a:xfrm>
          <a:prstGeom prst="rect">
            <a:avLst/>
          </a:prstGeom>
        </p:spPr>
        <p:txBody>
          <a:bodyPr anchor="b">
            <a:noAutofit/>
          </a:bodyPr>
          <a:lstStyle>
            <a:lvl1pPr algn="l">
              <a:defRPr sz="5500" b="0"/>
            </a:lvl1pPr>
          </a:lstStyle>
          <a:p>
            <a:r>
              <a:rPr lang="en-US"/>
              <a:t>Click to edit Master title style</a:t>
            </a:r>
            <a:endParaRPr lang="en-US" dirty="0"/>
          </a:p>
        </p:txBody>
      </p:sp>
      <p:sp>
        <p:nvSpPr>
          <p:cNvPr id="4" name="Text Placeholder 3"/>
          <p:cNvSpPr>
            <a:spLocks noGrp="1"/>
          </p:cNvSpPr>
          <p:nvPr>
            <p:ph type="body" sz="half" idx="2"/>
          </p:nvPr>
        </p:nvSpPr>
        <p:spPr>
          <a:xfrm>
            <a:off x="762000" y="5486400"/>
            <a:ext cx="5486400" cy="804862"/>
          </a:xfrm>
          <a:prstGeom prst="rect">
            <a:avLst/>
          </a:prstGeo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2"/>
          <p:cNvSpPr>
            <a:spLocks noGrp="1" noChangeAspect="1"/>
          </p:cNvSpPr>
          <p:nvPr>
            <p:ph type="pic" idx="1"/>
          </p:nvPr>
        </p:nvSpPr>
        <p:spPr>
          <a:xfrm>
            <a:off x="0" y="0"/>
            <a:ext cx="8877300" cy="3657600"/>
          </a:xfrm>
          <a:custGeom>
            <a:avLst/>
            <a:gdLst>
              <a:gd name="connsiteX0" fmla="*/ 0 w 9144000"/>
              <a:gd name="connsiteY0" fmla="*/ 0 h 3657600"/>
              <a:gd name="connsiteX1" fmla="*/ 9144000 w 9144000"/>
              <a:gd name="connsiteY1" fmla="*/ 0 h 3657600"/>
              <a:gd name="connsiteX2" fmla="*/ 91440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9144000"/>
              <a:gd name="connsiteY0" fmla="*/ 0 h 3657600"/>
              <a:gd name="connsiteX1" fmla="*/ 9144000 w 9144000"/>
              <a:gd name="connsiteY1" fmla="*/ 0 h 3657600"/>
              <a:gd name="connsiteX2" fmla="*/ 8534400 w 9144000"/>
              <a:gd name="connsiteY2" fmla="*/ 3657600 h 3657600"/>
              <a:gd name="connsiteX3" fmla="*/ 0 w 9144000"/>
              <a:gd name="connsiteY3" fmla="*/ 3657600 h 3657600"/>
              <a:gd name="connsiteX4" fmla="*/ 0 w 91440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703733"/>
              <a:gd name="connsiteY0" fmla="*/ 0 h 3657600"/>
              <a:gd name="connsiteX1" fmla="*/ 8686800 w 8703733"/>
              <a:gd name="connsiteY1" fmla="*/ 0 h 3657600"/>
              <a:gd name="connsiteX2" fmla="*/ 8534400 w 8703733"/>
              <a:gd name="connsiteY2" fmla="*/ 3657600 h 3657600"/>
              <a:gd name="connsiteX3" fmla="*/ 0 w 8703733"/>
              <a:gd name="connsiteY3" fmla="*/ 3657600 h 3657600"/>
              <a:gd name="connsiteX4" fmla="*/ 0 w 8703733"/>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5344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686800"/>
              <a:gd name="connsiteY0" fmla="*/ 0 h 3657600"/>
              <a:gd name="connsiteX1" fmla="*/ 8686800 w 8686800"/>
              <a:gd name="connsiteY1" fmla="*/ 0 h 3657600"/>
              <a:gd name="connsiteX2" fmla="*/ 8458200 w 8686800"/>
              <a:gd name="connsiteY2" fmla="*/ 3657600 h 3657600"/>
              <a:gd name="connsiteX3" fmla="*/ 0 w 8686800"/>
              <a:gd name="connsiteY3" fmla="*/ 3657600 h 3657600"/>
              <a:gd name="connsiteX4" fmla="*/ 0 w 86868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5344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458200 w 8763000"/>
              <a:gd name="connsiteY2" fmla="*/ 3657600 h 3657600"/>
              <a:gd name="connsiteX3" fmla="*/ 0 w 8763000"/>
              <a:gd name="connsiteY3" fmla="*/ 3657600 h 3657600"/>
              <a:gd name="connsiteX4" fmla="*/ 0 w 8763000"/>
              <a:gd name="connsiteY4" fmla="*/ 0 h 3657600"/>
              <a:gd name="connsiteX0" fmla="*/ 0 w 8763000"/>
              <a:gd name="connsiteY0" fmla="*/ 0 h 3657600"/>
              <a:gd name="connsiteX1" fmla="*/ 8763000 w 8763000"/>
              <a:gd name="connsiteY1" fmla="*/ 0 h 3657600"/>
              <a:gd name="connsiteX2" fmla="*/ 8610600 w 8763000"/>
              <a:gd name="connsiteY2" fmla="*/ 3657600 h 3657600"/>
              <a:gd name="connsiteX3" fmla="*/ 0 w 8763000"/>
              <a:gd name="connsiteY3" fmla="*/ 3657600 h 3657600"/>
              <a:gd name="connsiteX4" fmla="*/ 0 w 87630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39200"/>
              <a:gd name="connsiteY0" fmla="*/ 0 h 3657600"/>
              <a:gd name="connsiteX1" fmla="*/ 8839200 w 8839200"/>
              <a:gd name="connsiteY1" fmla="*/ 0 h 3657600"/>
              <a:gd name="connsiteX2" fmla="*/ 8610600 w 8839200"/>
              <a:gd name="connsiteY2" fmla="*/ 3657600 h 3657600"/>
              <a:gd name="connsiteX3" fmla="*/ 0 w 8839200"/>
              <a:gd name="connsiteY3" fmla="*/ 3657600 h 3657600"/>
              <a:gd name="connsiteX4" fmla="*/ 0 w 88392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 name="connsiteX0" fmla="*/ 0 w 8877300"/>
              <a:gd name="connsiteY0" fmla="*/ 0 h 3657600"/>
              <a:gd name="connsiteX1" fmla="*/ 8877300 w 8877300"/>
              <a:gd name="connsiteY1" fmla="*/ 0 h 3657600"/>
              <a:gd name="connsiteX2" fmla="*/ 8610600 w 8877300"/>
              <a:gd name="connsiteY2" fmla="*/ 3657600 h 3657600"/>
              <a:gd name="connsiteX3" fmla="*/ 0 w 8877300"/>
              <a:gd name="connsiteY3" fmla="*/ 3657600 h 3657600"/>
              <a:gd name="connsiteX4" fmla="*/ 0 w 887730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00" h="3657600">
                <a:moveTo>
                  <a:pt x="0" y="0"/>
                </a:moveTo>
                <a:lnTo>
                  <a:pt x="8877300" y="0"/>
                </a:lnTo>
                <a:cubicBezTo>
                  <a:pt x="7950199" y="1297518"/>
                  <a:pt x="8296276" y="2625725"/>
                  <a:pt x="8610600" y="3657600"/>
                </a:cubicBezTo>
                <a:lnTo>
                  <a:pt x="0" y="3657600"/>
                </a:lnTo>
                <a:lnTo>
                  <a:pt x="0" y="0"/>
                </a:lnTo>
                <a:close/>
              </a:path>
            </a:pathLst>
          </a:cu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63755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descr="S-curve-362.tif">
            <a:extLst>
              <a:ext uri="{FF2B5EF4-FFF2-40B4-BE49-F238E27FC236}">
                <a16:creationId xmlns:a16="http://schemas.microsoft.com/office/drawing/2014/main" id="{F2276F9F-DF83-0968-7EF6-3D1CB61F8E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2"/>
          <p:cNvSpPr>
            <a:spLocks noGrp="1" noChangeAspect="1"/>
          </p:cNvSpPr>
          <p:nvPr>
            <p:ph type="pic" idx="1"/>
          </p:nvPr>
        </p:nvSpPr>
        <p:spPr>
          <a:xfrm>
            <a:off x="0" y="0"/>
            <a:ext cx="8886825" cy="4648200"/>
          </a:xfrm>
          <a:custGeom>
            <a:avLst/>
            <a:gdLst>
              <a:gd name="connsiteX0" fmla="*/ 0 w 9144000"/>
              <a:gd name="connsiteY0" fmla="*/ 0 h 4648200"/>
              <a:gd name="connsiteX1" fmla="*/ 9144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9144000"/>
              <a:gd name="connsiteY0" fmla="*/ 0 h 4648200"/>
              <a:gd name="connsiteX1" fmla="*/ 8763000 w 9144000"/>
              <a:gd name="connsiteY1" fmla="*/ 0 h 4648200"/>
              <a:gd name="connsiteX2" fmla="*/ 9144000 w 9144000"/>
              <a:gd name="connsiteY2" fmla="*/ 4648200 h 4648200"/>
              <a:gd name="connsiteX3" fmla="*/ 0 w 9144000"/>
              <a:gd name="connsiteY3" fmla="*/ 4648200 h 4648200"/>
              <a:gd name="connsiteX4" fmla="*/ 0 w 9144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763000"/>
              <a:gd name="connsiteY0" fmla="*/ 0 h 4648200"/>
              <a:gd name="connsiteX1" fmla="*/ 8763000 w 8763000"/>
              <a:gd name="connsiteY1" fmla="*/ 0 h 4648200"/>
              <a:gd name="connsiteX2" fmla="*/ 8763000 w 8763000"/>
              <a:gd name="connsiteY2" fmla="*/ 4648200 h 4648200"/>
              <a:gd name="connsiteX3" fmla="*/ 0 w 8763000"/>
              <a:gd name="connsiteY3" fmla="*/ 4648200 h 4648200"/>
              <a:gd name="connsiteX4" fmla="*/ 0 w 8763000"/>
              <a:gd name="connsiteY4" fmla="*/ 0 h 4648200"/>
              <a:gd name="connsiteX0" fmla="*/ 0 w 8874125"/>
              <a:gd name="connsiteY0" fmla="*/ 0 h 4648200"/>
              <a:gd name="connsiteX1" fmla="*/ 8874125 w 8874125"/>
              <a:gd name="connsiteY1" fmla="*/ 0 h 4648200"/>
              <a:gd name="connsiteX2" fmla="*/ 8763000 w 8874125"/>
              <a:gd name="connsiteY2" fmla="*/ 4648200 h 4648200"/>
              <a:gd name="connsiteX3" fmla="*/ 0 w 8874125"/>
              <a:gd name="connsiteY3" fmla="*/ 4648200 h 4648200"/>
              <a:gd name="connsiteX4" fmla="*/ 0 w 88741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 name="connsiteX0" fmla="*/ 0 w 8886825"/>
              <a:gd name="connsiteY0" fmla="*/ 0 h 4648200"/>
              <a:gd name="connsiteX1" fmla="*/ 8874125 w 8886825"/>
              <a:gd name="connsiteY1" fmla="*/ 0 h 4648200"/>
              <a:gd name="connsiteX2" fmla="*/ 8886825 w 8886825"/>
              <a:gd name="connsiteY2" fmla="*/ 4648200 h 4648200"/>
              <a:gd name="connsiteX3" fmla="*/ 0 w 8886825"/>
              <a:gd name="connsiteY3" fmla="*/ 4648200 h 4648200"/>
              <a:gd name="connsiteX4" fmla="*/ 0 w 8886825"/>
              <a:gd name="connsiteY4" fmla="*/ 0 h 46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6825" h="4648200">
                <a:moveTo>
                  <a:pt x="0" y="0"/>
                </a:moveTo>
                <a:lnTo>
                  <a:pt x="8874125" y="0"/>
                </a:lnTo>
                <a:cubicBezTo>
                  <a:pt x="7778750" y="1657350"/>
                  <a:pt x="8445500" y="2892425"/>
                  <a:pt x="8886825" y="4648200"/>
                </a:cubicBezTo>
                <a:lnTo>
                  <a:pt x="0" y="4648200"/>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7" name="Title 1"/>
          <p:cNvSpPr>
            <a:spLocks noGrp="1"/>
          </p:cNvSpPr>
          <p:nvPr>
            <p:ph type="title"/>
          </p:nvPr>
        </p:nvSpPr>
        <p:spPr>
          <a:xfrm>
            <a:off x="457200" y="4724400"/>
            <a:ext cx="8229600" cy="838200"/>
          </a:xfrm>
          <a:prstGeom prst="rect">
            <a:avLst/>
          </a:prstGeom>
        </p:spPr>
        <p:txBody>
          <a:bodyPr/>
          <a:lstStyle>
            <a:lvl1pPr algn="l">
              <a:defRPr baseline="0"/>
            </a:lvl1pPr>
          </a:lstStyle>
          <a:p>
            <a:r>
              <a:rPr lang="en-US"/>
              <a:t>Click to edit Master title style</a:t>
            </a:r>
            <a:endParaRPr lang="en-US" dirty="0"/>
          </a:p>
        </p:txBody>
      </p:sp>
      <p:sp>
        <p:nvSpPr>
          <p:cNvPr id="9" name="Text Placeholder 10"/>
          <p:cNvSpPr>
            <a:spLocks noGrp="1"/>
          </p:cNvSpPr>
          <p:nvPr>
            <p:ph type="body" sz="quarter" idx="10"/>
          </p:nvPr>
        </p:nvSpPr>
        <p:spPr>
          <a:xfrm>
            <a:off x="457200" y="5562600"/>
            <a:ext cx="6369050" cy="914400"/>
          </a:xfrm>
          <a:prstGeom prst="rect">
            <a:avLst/>
          </a:prstGeom>
        </p:spPr>
        <p:txBody>
          <a:bodyPr vert="horz"/>
          <a:lstStyle>
            <a:lvl1pPr>
              <a:defRPr sz="2200" baseline="0"/>
            </a:lvl1pPr>
          </a:lstStyle>
          <a:p>
            <a:pPr lvl="0"/>
            <a:r>
              <a:rPr lang="en-US"/>
              <a:t>Click to edit Master text styles</a:t>
            </a:r>
          </a:p>
        </p:txBody>
      </p:sp>
    </p:spTree>
    <p:extLst>
      <p:ext uri="{BB962C8B-B14F-4D97-AF65-F5344CB8AC3E}">
        <p14:creationId xmlns:p14="http://schemas.microsoft.com/office/powerpoint/2010/main" val="1591587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66"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 id="2147483830" r:id="rId43"/>
    <p:sldLayoutId id="2147483831" r:id="rId44"/>
    <p:sldLayoutId id="2147483832" r:id="rId45"/>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defRPr sz="2600" kern="1200">
          <a:solidFill>
            <a:srgbClr val="000000"/>
          </a:solidFill>
          <a:latin typeface="+mn-lt"/>
          <a:ea typeface="MS PGothic" panose="020B0600070205080204" pitchFamily="34" charset="-128"/>
          <a:cs typeface="+mn-cs"/>
        </a:defRPr>
      </a:lvl1pPr>
      <a:lvl2pPr marL="742950" indent="-285750" algn="l" defTabSz="457200" rtl="0" fontAlgn="base">
        <a:spcBef>
          <a:spcPct val="20000"/>
        </a:spcBef>
        <a:spcAft>
          <a:spcPct val="0"/>
        </a:spcAft>
        <a:buClr>
          <a:srgbClr val="4A9E33"/>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defTabSz="457200" rtl="0" fontAlgn="base">
        <a:spcBef>
          <a:spcPct val="20000"/>
        </a:spcBef>
        <a:spcAft>
          <a:spcPct val="0"/>
        </a:spcAft>
        <a:buClr>
          <a:srgbClr val="4A9E33"/>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defTabSz="457200" rtl="0" fontAlgn="base">
        <a:spcBef>
          <a:spcPct val="20000"/>
        </a:spcBef>
        <a:spcAft>
          <a:spcPct val="0"/>
        </a:spcAft>
        <a:buClr>
          <a:srgbClr val="4A9E33"/>
        </a:buClr>
        <a:buFont typeface="Arial" panose="020B0604020202020204" pitchFamily="34" charset="0"/>
        <a:buChar char="–"/>
        <a:defRPr sz="2000" kern="1200">
          <a:solidFill>
            <a:srgbClr val="000000"/>
          </a:solidFill>
          <a:latin typeface="+mn-lt"/>
          <a:ea typeface="MS PGothic" panose="020B0600070205080204" pitchFamily="34" charset="-128"/>
          <a:cs typeface="+mn-cs"/>
        </a:defRPr>
      </a:lvl4pPr>
      <a:lvl5pPr marL="2057400" indent="-228600" algn="l" defTabSz="457200" rtl="0" fontAlgn="base">
        <a:spcBef>
          <a:spcPct val="20000"/>
        </a:spcBef>
        <a:spcAft>
          <a:spcPct val="0"/>
        </a:spcAft>
        <a:buClr>
          <a:srgbClr val="4A9E33"/>
        </a:buClr>
        <a:buFont typeface="Arial" panose="020B0604020202020204" pitchFamily="34" charset="0"/>
        <a:buChar char="»"/>
        <a:defRPr sz="2000" kern="1200">
          <a:solidFill>
            <a:srgbClr val="000000"/>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D749805-A370-AE2B-6DA0-0DAEA0DD8D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0AA0B252-8E38-D586-FBA8-7AA07569DEF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CC52EF-B5C2-35C9-C964-B458C48A0E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2A5E37B5-AD53-4740-A5E7-535568BD8C0A}"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257B39C0-0D51-7582-9544-7BB04DCF2E1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E545A6DF-D59D-F26D-57CE-FA4BFB12D5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5B95FD3-0DE5-4A5C-9ED7-56DDB6875AD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1BF3F5B-25F9-FA19-3A29-4E38ED677F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260B6E2-CEB8-C892-1048-7B942E43E29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97508C-9BA3-B7DD-021D-5AF019AC21E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C23E8A86-61EF-4F23-BE18-41AEF2B8850D}"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28E6A0BD-C714-127D-D79F-CBBDC8CC014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3BBDA122-CE42-204D-23E6-4458173C907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88BBC89-01E7-4310-9296-11C381274D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a:extLst>
              <a:ext uri="{FF2B5EF4-FFF2-40B4-BE49-F238E27FC236}">
                <a16:creationId xmlns:a16="http://schemas.microsoft.com/office/drawing/2014/main" id="{82B07280-39D0-B3FB-CC68-6ECB35935B37}"/>
              </a:ext>
            </a:extLst>
          </p:cNvPr>
          <p:cNvSpPr txBox="1">
            <a:spLocks noChangeArrowheads="1"/>
          </p:cNvSpPr>
          <p:nvPr/>
        </p:nvSpPr>
        <p:spPr bwMode="auto">
          <a:xfrm>
            <a:off x="866775" y="5210175"/>
            <a:ext cx="6610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200"/>
              <a:t>What The Northwest Forest Plan says about 80+ year old trees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4C53419-A730-2986-F51E-B9A0198F8993}"/>
              </a:ext>
            </a:extLst>
          </p:cNvPr>
          <p:cNvSpPr>
            <a:spLocks noGrp="1"/>
          </p:cNvSpPr>
          <p:nvPr>
            <p:ph type="title"/>
          </p:nvPr>
        </p:nvSpPr>
        <p:spPr bwMode="auto">
          <a:xfrm>
            <a:off x="457200" y="274638"/>
            <a:ext cx="7543800" cy="735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Risk Reduction in LSRs</a:t>
            </a:r>
          </a:p>
        </p:txBody>
      </p:sp>
      <p:sp>
        <p:nvSpPr>
          <p:cNvPr id="3" name="Text Placeholder 2">
            <a:extLst>
              <a:ext uri="{FF2B5EF4-FFF2-40B4-BE49-F238E27FC236}">
                <a16:creationId xmlns:a16="http://schemas.microsoft.com/office/drawing/2014/main" id="{A9166E08-5B63-A9E1-F396-8BC0E78D6E50}"/>
              </a:ext>
            </a:extLst>
          </p:cNvPr>
          <p:cNvSpPr>
            <a:spLocks noGrp="1"/>
          </p:cNvSpPr>
          <p:nvPr>
            <p:ph type="body" idx="1"/>
          </p:nvPr>
        </p:nvSpPr>
        <p:spPr>
          <a:xfrm>
            <a:off x="457200" y="1590675"/>
            <a:ext cx="7543800" cy="742950"/>
          </a:xfrm>
        </p:spPr>
        <p:txBody>
          <a:bodyPr>
            <a:normAutofit fontScale="92500" lnSpcReduction="20000"/>
          </a:bodyPr>
          <a:lstStyle/>
          <a:p>
            <a:pPr fontAlgn="auto">
              <a:spcAft>
                <a:spcPts val="0"/>
              </a:spcAft>
              <a:buFont typeface="Arial"/>
              <a:buNone/>
              <a:defRPr/>
            </a:pPr>
            <a:r>
              <a:rPr lang="en-US" dirty="0">
                <a:ea typeface="+mn-ea"/>
              </a:rPr>
              <a:t>East of the Cascades &amp; in the Oregon &amp; California Klamath Provinces:</a:t>
            </a:r>
          </a:p>
          <a:p>
            <a:pPr fontAlgn="auto">
              <a:spcAft>
                <a:spcPts val="0"/>
              </a:spcAft>
              <a:buFont typeface="Arial"/>
              <a:buNone/>
              <a:defRPr/>
            </a:pPr>
            <a:endParaRPr lang="en-US" dirty="0">
              <a:ea typeface="+mn-ea"/>
            </a:endParaRPr>
          </a:p>
        </p:txBody>
      </p:sp>
      <p:sp>
        <p:nvSpPr>
          <p:cNvPr id="58371" name="Content Placeholder 3">
            <a:extLst>
              <a:ext uri="{FF2B5EF4-FFF2-40B4-BE49-F238E27FC236}">
                <a16:creationId xmlns:a16="http://schemas.microsoft.com/office/drawing/2014/main" id="{7013E189-68EE-44C6-0B3D-247EED4E4564}"/>
              </a:ext>
            </a:extLst>
          </p:cNvPr>
          <p:cNvSpPr>
            <a:spLocks noGrp="1"/>
          </p:cNvSpPr>
          <p:nvPr>
            <p:ph sz="half" idx="2"/>
          </p:nvPr>
        </p:nvSpPr>
        <p:spPr bwMode="auto">
          <a:xfrm>
            <a:off x="457200" y="2143125"/>
            <a:ext cx="75438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Given the increased risk of fire in these areas due to lower moisture conditions &amp; the rapid accumulation of fuels in the aftermath of insect outbreaks &amp; drought, additional management activities are allowed in LSRs.</a:t>
            </a:r>
          </a:p>
          <a:p>
            <a:pPr marL="0" indent="0">
              <a:buFont typeface="Wingdings" panose="05000000000000000000" pitchFamily="2" charset="2"/>
              <a:buChar char="v"/>
            </a:pPr>
            <a:r>
              <a:rPr lang="en-US" altLang="en-US"/>
              <a:t>Such activities in older stands may also be undertaken in Late-Successional Reserves in other provinces if levels of risk are particularly high.</a:t>
            </a:r>
          </a:p>
          <a:p>
            <a:pPr marL="0" indent="0">
              <a:buFont typeface="Wingdings" panose="05000000000000000000" pitchFamily="2" charset="2"/>
              <a:buChar char="v"/>
            </a:pPr>
            <a:r>
              <a:rPr lang="en-US" altLang="en-US"/>
              <a:t>Note:  the limit on activities in stands older than 80 years of age only apply to silvicultural treatments.	</a:t>
            </a:r>
          </a:p>
          <a:p>
            <a:pPr marL="0" indent="0"/>
            <a:r>
              <a:rPr lang="en-US" altLang="en-US"/>
              <a:t>											</a:t>
            </a:r>
            <a:r>
              <a:rPr lang="en-US" altLang="en-US" sz="1800" i="1"/>
              <a:t>ROD C-12 &amp; C-13</a:t>
            </a:r>
          </a:p>
          <a:p>
            <a:pPr marL="0" indent="0"/>
            <a:endParaRPr lang="en-US" altLang="en-US"/>
          </a:p>
          <a:p>
            <a:pPr marL="0" indent="0"/>
            <a:endParaRPr lang="en-US" altLang="en-US"/>
          </a:p>
          <a:p>
            <a:pPr marL="0" indent="0"/>
            <a:endParaRPr lang="en-US" altLang="en-US"/>
          </a:p>
          <a:p>
            <a:pPr marL="0" indent="0"/>
            <a:r>
              <a:rPr lang="en-US" altLang="en-US"/>
              <a:t>											</a:t>
            </a:r>
            <a:r>
              <a:rPr lang="en-US" altLang="en-US" sz="1800" i="1"/>
              <a:t>ROD C-12 &amp; C-13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E2D6D1EA-730E-5074-9FCF-EEA982FEC9B7}"/>
              </a:ext>
            </a:extLst>
          </p:cNvPr>
          <p:cNvSpPr>
            <a:spLocks noGrp="1"/>
          </p:cNvSpPr>
          <p:nvPr>
            <p:ph type="title"/>
          </p:nvPr>
        </p:nvSpPr>
        <p:spPr bwMode="auto">
          <a:xfrm>
            <a:off x="457200" y="274638"/>
            <a:ext cx="7543800" cy="334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 name="Text Placeholder 2">
            <a:extLst>
              <a:ext uri="{FF2B5EF4-FFF2-40B4-BE49-F238E27FC236}">
                <a16:creationId xmlns:a16="http://schemas.microsoft.com/office/drawing/2014/main" id="{DDB8E0ED-B5F8-8A46-9FE4-52B43DA973C8}"/>
              </a:ext>
            </a:extLst>
          </p:cNvPr>
          <p:cNvSpPr>
            <a:spLocks noGrp="1"/>
          </p:cNvSpPr>
          <p:nvPr>
            <p:ph type="body" idx="1"/>
          </p:nvPr>
        </p:nvSpPr>
        <p:spPr>
          <a:xfrm>
            <a:off x="457200" y="609600"/>
            <a:ext cx="7543800" cy="46038"/>
          </a:xfrm>
        </p:spPr>
        <p:txBody>
          <a:bodyPr>
            <a:normAutofit fontScale="25000" lnSpcReduction="20000"/>
          </a:bodyPr>
          <a:lstStyle/>
          <a:p>
            <a:pPr fontAlgn="auto">
              <a:spcAft>
                <a:spcPts val="0"/>
              </a:spcAft>
              <a:buFont typeface="Arial"/>
              <a:buNone/>
              <a:defRPr/>
            </a:pPr>
            <a:endParaRPr lang="en-US" dirty="0">
              <a:ea typeface="+mn-ea"/>
            </a:endParaRPr>
          </a:p>
        </p:txBody>
      </p:sp>
      <p:sp>
        <p:nvSpPr>
          <p:cNvPr id="4" name="Content Placeholder 3">
            <a:extLst>
              <a:ext uri="{FF2B5EF4-FFF2-40B4-BE49-F238E27FC236}">
                <a16:creationId xmlns:a16="http://schemas.microsoft.com/office/drawing/2014/main" id="{93257A2B-68DF-D0BC-3F8A-D12FCBD70C86}"/>
              </a:ext>
            </a:extLst>
          </p:cNvPr>
          <p:cNvSpPr>
            <a:spLocks noGrp="1"/>
          </p:cNvSpPr>
          <p:nvPr>
            <p:ph sz="half" idx="2"/>
          </p:nvPr>
        </p:nvSpPr>
        <p:spPr>
          <a:xfrm>
            <a:off x="457200" y="790575"/>
            <a:ext cx="7543800" cy="5629275"/>
          </a:xfrm>
        </p:spPr>
        <p:txBody>
          <a:bodyPr vert="horz" wrap="square" lIns="91440" tIns="45720" rIns="91440" bIns="45720" numCol="1" anchor="t" anchorCtr="0" compatLnSpc="1">
            <a:prstTxWarp prst="textNoShape">
              <a:avLst/>
            </a:prstTxWarp>
          </a:bodyPr>
          <a:lstStyle/>
          <a:p>
            <a:pPr marL="0" indent="0"/>
            <a:r>
              <a:rPr lang="en-US" altLang="en-US"/>
              <a:t>While risk reduction efforts should generally be focused on young stands,</a:t>
            </a:r>
            <a:r>
              <a:rPr lang="en-US" altLang="en-US" b="1" i="1"/>
              <a:t> activities in older stands may be appropriate if</a:t>
            </a:r>
            <a:r>
              <a:rPr lang="en-US" altLang="en-US"/>
              <a:t>:</a:t>
            </a:r>
          </a:p>
          <a:p>
            <a:pPr marL="0" indent="0"/>
            <a:endParaRPr lang="en-US" altLang="en-US"/>
          </a:p>
          <a:p>
            <a:pPr marL="0" indent="0">
              <a:buFont typeface="Wingdings" panose="05000000000000000000" pitchFamily="2" charset="2"/>
              <a:buChar char="Ø"/>
            </a:pPr>
            <a:r>
              <a:rPr lang="en-US" altLang="en-US"/>
              <a:t>The proposed management activities will clearly result in greater assurance of long-term maintenance habitat,</a:t>
            </a:r>
          </a:p>
          <a:p>
            <a:pPr marL="0" indent="0">
              <a:buFont typeface="Wingdings" panose="05000000000000000000" pitchFamily="2" charset="2"/>
              <a:buChar char="Ø"/>
            </a:pPr>
            <a:r>
              <a:rPr lang="en-US" altLang="en-US"/>
              <a:t>The activities are clearly needed to reduce risks, and </a:t>
            </a:r>
          </a:p>
          <a:p>
            <a:pPr marL="0" indent="0">
              <a:buFont typeface="Wingdings" panose="05000000000000000000" pitchFamily="2" charset="2"/>
              <a:buChar char="Ø"/>
            </a:pPr>
            <a:r>
              <a:rPr lang="en-US" altLang="en-US"/>
              <a:t>The activities will not prevent the Late-Successional Reserves from playing an effective role in the objectives for which they were established.							</a:t>
            </a:r>
            <a:r>
              <a:rPr lang="en-US" altLang="en-US" sz="1800" i="1"/>
              <a:t>ROD C-13</a:t>
            </a:r>
          </a:p>
          <a:p>
            <a:pPr marL="0" indent="0"/>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1CEAC28A-067F-8433-3516-A4841DCDC0C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Salvage in LSRs</a:t>
            </a:r>
          </a:p>
        </p:txBody>
      </p:sp>
      <p:sp>
        <p:nvSpPr>
          <p:cNvPr id="3" name="Text Placeholder 2">
            <a:extLst>
              <a:ext uri="{FF2B5EF4-FFF2-40B4-BE49-F238E27FC236}">
                <a16:creationId xmlns:a16="http://schemas.microsoft.com/office/drawing/2014/main" id="{55AF33A3-EDDB-BC30-ACD6-A13ED8BB6C0F}"/>
              </a:ext>
            </a:extLst>
          </p:cNvPr>
          <p:cNvSpPr>
            <a:spLocks noGrp="1"/>
          </p:cNvSpPr>
          <p:nvPr>
            <p:ph type="body" idx="1"/>
          </p:nvPr>
        </p:nvSpPr>
        <p:spPr>
          <a:xfrm>
            <a:off x="457200" y="1000125"/>
            <a:ext cx="7543800" cy="209550"/>
          </a:xfrm>
        </p:spPr>
        <p:txBody>
          <a:bodyPr>
            <a:normAutofit fontScale="32500" lnSpcReduction="20000"/>
          </a:bodyPr>
          <a:lstStyle/>
          <a:p>
            <a:pPr fontAlgn="auto">
              <a:spcAft>
                <a:spcPts val="0"/>
              </a:spcAft>
              <a:buFont typeface="Arial"/>
              <a:buNone/>
              <a:defRPr/>
            </a:pPr>
            <a:endParaRPr lang="en-US" dirty="0">
              <a:ea typeface="+mn-ea"/>
            </a:endParaRPr>
          </a:p>
        </p:txBody>
      </p:sp>
      <p:sp>
        <p:nvSpPr>
          <p:cNvPr id="60419" name="Content Placeholder 3">
            <a:extLst>
              <a:ext uri="{FF2B5EF4-FFF2-40B4-BE49-F238E27FC236}">
                <a16:creationId xmlns:a16="http://schemas.microsoft.com/office/drawing/2014/main" id="{A24A5E29-F4BA-6F2B-09E3-BEE1D8E9FFB5}"/>
              </a:ext>
            </a:extLst>
          </p:cNvPr>
          <p:cNvSpPr>
            <a:spLocks noGrp="1"/>
          </p:cNvSpPr>
          <p:nvPr>
            <p:ph sz="half" idx="2"/>
          </p:nvPr>
        </p:nvSpPr>
        <p:spPr bwMode="auto">
          <a:xfrm>
            <a:off x="457200" y="1209675"/>
            <a:ext cx="75438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The NWFP allows for salvage of dead trees following a large, stand-replacing event within a LSR.  </a:t>
            </a:r>
          </a:p>
          <a:p>
            <a:pPr marL="0" indent="0">
              <a:buFont typeface="Wingdings" panose="05000000000000000000" pitchFamily="2" charset="2"/>
              <a:buChar char="v"/>
            </a:pPr>
            <a:r>
              <a:rPr lang="en-US" altLang="en-US"/>
              <a:t>Salvage guidelines are intended to prevent negative effects on late-successional habitat, while permitting some commercial wood volume removal.</a:t>
            </a:r>
          </a:p>
          <a:p>
            <a:pPr marL="0" indent="0">
              <a:buFont typeface="Wingdings" panose="05000000000000000000" pitchFamily="2" charset="2"/>
              <a:buChar char="v"/>
            </a:pPr>
            <a:r>
              <a:rPr lang="en-US" altLang="en-US"/>
              <a:t>Salvage sales need to be either beneficial to late-successional habitat objectives or neutral to the future attainment of late successional habitat objectives.  </a:t>
            </a:r>
          </a:p>
          <a:p>
            <a:pPr marL="0" indent="0">
              <a:buFont typeface="Wingdings" panose="05000000000000000000" pitchFamily="2" charset="2"/>
              <a:buChar char="v"/>
            </a:pPr>
            <a:r>
              <a:rPr lang="en-US" altLang="en-US"/>
              <a:t>Note:  the 9</a:t>
            </a:r>
            <a:r>
              <a:rPr lang="en-US" altLang="en-US" baseline="30000"/>
              <a:t>th</a:t>
            </a:r>
            <a:r>
              <a:rPr lang="en-US" altLang="en-US"/>
              <a:t> Circuit Court Opinion on the Timbered Rock Sale ruled that salvage has to be beneficial.											</a:t>
            </a:r>
            <a:r>
              <a:rPr lang="en-US" altLang="en-US" sz="1800" i="1"/>
              <a:t>ROD C-13 – C-15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C6FA69E3-522C-DB1B-26A4-F219AD284C46}"/>
              </a:ext>
            </a:extLst>
          </p:cNvPr>
          <p:cNvSpPr>
            <a:spLocks noGrp="1"/>
          </p:cNvSpPr>
          <p:nvPr>
            <p:ph type="title"/>
          </p:nvPr>
        </p:nvSpPr>
        <p:spPr bwMode="auto">
          <a:xfrm>
            <a:off x="457200" y="274638"/>
            <a:ext cx="7543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t>Regional Ecosystem Office consistency reviews</a:t>
            </a:r>
          </a:p>
        </p:txBody>
      </p:sp>
      <p:sp>
        <p:nvSpPr>
          <p:cNvPr id="3" name="Text Placeholder 2">
            <a:extLst>
              <a:ext uri="{FF2B5EF4-FFF2-40B4-BE49-F238E27FC236}">
                <a16:creationId xmlns:a16="http://schemas.microsoft.com/office/drawing/2014/main" id="{7658E45C-7838-DCFD-661E-A8126CFFA0E6}"/>
              </a:ext>
            </a:extLst>
          </p:cNvPr>
          <p:cNvSpPr>
            <a:spLocks noGrp="1"/>
          </p:cNvSpPr>
          <p:nvPr>
            <p:ph type="body" idx="1"/>
          </p:nvPr>
        </p:nvSpPr>
        <p:spPr>
          <a:xfrm>
            <a:off x="457200" y="1493838"/>
            <a:ext cx="7543800" cy="173037"/>
          </a:xfrm>
        </p:spPr>
        <p:txBody>
          <a:bodyPr>
            <a:normAutofit fontScale="25000" lnSpcReduction="20000"/>
          </a:bodyPr>
          <a:lstStyle/>
          <a:p>
            <a:pPr fontAlgn="auto">
              <a:spcAft>
                <a:spcPts val="0"/>
              </a:spcAft>
              <a:buFont typeface="Arial"/>
              <a:buNone/>
              <a:defRPr/>
            </a:pPr>
            <a:endParaRPr lang="en-US" dirty="0">
              <a:ea typeface="+mn-ea"/>
            </a:endParaRPr>
          </a:p>
        </p:txBody>
      </p:sp>
      <p:sp>
        <p:nvSpPr>
          <p:cNvPr id="61443" name="Content Placeholder 3">
            <a:extLst>
              <a:ext uri="{FF2B5EF4-FFF2-40B4-BE49-F238E27FC236}">
                <a16:creationId xmlns:a16="http://schemas.microsoft.com/office/drawing/2014/main" id="{21311A97-2755-2B52-351E-B7A01DA5E3AC}"/>
              </a:ext>
            </a:extLst>
          </p:cNvPr>
          <p:cNvSpPr>
            <a:spLocks noGrp="1"/>
          </p:cNvSpPr>
          <p:nvPr>
            <p:ph sz="half" idx="2"/>
          </p:nvPr>
        </p:nvSpPr>
        <p:spPr bwMode="auto">
          <a:xfrm>
            <a:off x="457200" y="1666875"/>
            <a:ext cx="7543800" cy="5057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If a project is being proposed that is not covered by an existing, approved Late Successional Reserve Assessment or the silvicultural exemption criteria; the project needs to be brought to the REO LSR Workgroup for review to provide concurrence that projects are consistent with the NWFP.</a:t>
            </a:r>
          </a:p>
          <a:p>
            <a:pPr marL="0" indent="0">
              <a:buFont typeface="Wingdings" panose="05000000000000000000" pitchFamily="2" charset="2"/>
              <a:buChar char="v"/>
            </a:pPr>
            <a:r>
              <a:rPr lang="en-US" altLang="en-US"/>
              <a:t>If a project is not consistent, site specific rationale may be brought to the Regional Interagency Executive Committee to consider a Forest Plan Amendment.</a:t>
            </a:r>
          </a:p>
          <a:p>
            <a:pPr marL="0" indent="0">
              <a:buFont typeface="Wingdings" panose="05000000000000000000" pitchFamily="2" charset="2"/>
              <a:buChar char="v"/>
            </a:pPr>
            <a:r>
              <a:rPr lang="en-US" altLang="en-US"/>
              <a:t>Refer to “REO Late-Successional Reserve Project Level Consistency Reviews, August 5, 2009” for more information.</a:t>
            </a:r>
          </a:p>
          <a:p>
            <a:pPr marL="0" indent="0">
              <a:buFont typeface="Wingdings" panose="05000000000000000000" pitchFamily="2" charset="2"/>
              <a:buChar char="v"/>
            </a:pPr>
            <a:endParaRPr lang="en-US" altLang="en-US"/>
          </a:p>
          <a:p>
            <a:pPr marL="0" indent="0"/>
            <a:endParaRPr lang="en-US" altLang="en-US"/>
          </a:p>
          <a:p>
            <a:pPr marL="0" indent="0"/>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3E52221E-DCBC-D9AC-6A7D-F7C15F37361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Matrix Stand Management</a:t>
            </a:r>
          </a:p>
        </p:txBody>
      </p:sp>
      <p:sp>
        <p:nvSpPr>
          <p:cNvPr id="3" name="Text Placeholder 2">
            <a:extLst>
              <a:ext uri="{FF2B5EF4-FFF2-40B4-BE49-F238E27FC236}">
                <a16:creationId xmlns:a16="http://schemas.microsoft.com/office/drawing/2014/main" id="{C5F10FE6-9773-C0B2-5287-1A50CEBE87EF}"/>
              </a:ext>
            </a:extLst>
          </p:cNvPr>
          <p:cNvSpPr>
            <a:spLocks noGrp="1"/>
          </p:cNvSpPr>
          <p:nvPr>
            <p:ph type="body" idx="1"/>
          </p:nvPr>
        </p:nvSpPr>
        <p:spPr>
          <a:xfrm>
            <a:off x="457200" y="1493838"/>
            <a:ext cx="7543800" cy="46037"/>
          </a:xfrm>
        </p:spPr>
        <p:txBody>
          <a:bodyPr>
            <a:normAutofit fontScale="25000" lnSpcReduction="20000"/>
          </a:bodyPr>
          <a:lstStyle/>
          <a:p>
            <a:pPr fontAlgn="auto">
              <a:spcAft>
                <a:spcPts val="0"/>
              </a:spcAft>
              <a:buFont typeface="Arial"/>
              <a:buNone/>
              <a:defRPr/>
            </a:pPr>
            <a:endParaRPr lang="en-US" dirty="0">
              <a:ea typeface="+mn-ea"/>
            </a:endParaRPr>
          </a:p>
        </p:txBody>
      </p:sp>
      <p:sp>
        <p:nvSpPr>
          <p:cNvPr id="62467" name="Content Placeholder 3">
            <a:extLst>
              <a:ext uri="{FF2B5EF4-FFF2-40B4-BE49-F238E27FC236}">
                <a16:creationId xmlns:a16="http://schemas.microsoft.com/office/drawing/2014/main" id="{CD204D3D-0CBE-CDEE-F2A1-369601BB6490}"/>
              </a:ext>
            </a:extLst>
          </p:cNvPr>
          <p:cNvSpPr>
            <a:spLocks noGrp="1"/>
          </p:cNvSpPr>
          <p:nvPr>
            <p:ph sz="half" idx="2"/>
          </p:nvPr>
        </p:nvSpPr>
        <p:spPr bwMode="auto">
          <a:xfrm>
            <a:off x="457200" y="1790700"/>
            <a:ext cx="7543800" cy="392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Stands in the matrix can be managed for timber &amp; other commodity production, and to perform an important role in maintaining biodiversity.</a:t>
            </a:r>
          </a:p>
          <a:p>
            <a:pPr marL="0" indent="0">
              <a:buFont typeface="Wingdings" panose="05000000000000000000" pitchFamily="2" charset="2"/>
              <a:buChar char="v"/>
            </a:pPr>
            <a:endParaRPr lang="en-US" altLang="en-US"/>
          </a:p>
          <a:p>
            <a:pPr marL="0" indent="0">
              <a:buFont typeface="Wingdings" panose="05000000000000000000" pitchFamily="2" charset="2"/>
              <a:buChar char="v"/>
            </a:pPr>
            <a:r>
              <a:rPr lang="en-US" altLang="en-US"/>
              <a:t>Silvicultural treatments of forest stands in the matrix can provide for retention of old-growth ecosystem components such as large green trees, snags and down logs, and depending on site and forest type, can provide for a diversity of species. </a:t>
            </a:r>
          </a:p>
          <a:p>
            <a:pPr marL="0" indent="0"/>
            <a:r>
              <a:rPr lang="en-US" altLang="en-US"/>
              <a:t>												</a:t>
            </a:r>
            <a:r>
              <a:rPr lang="en-US" altLang="en-US" sz="1800" i="1"/>
              <a:t>ROD B-6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21718034-8243-265E-A60D-B8648B8BE811}"/>
              </a:ext>
            </a:extLst>
          </p:cNvPr>
          <p:cNvSpPr>
            <a:spLocks noGrp="1"/>
          </p:cNvSpPr>
          <p:nvPr>
            <p:ph type="title"/>
          </p:nvPr>
        </p:nvSpPr>
        <p:spPr bwMode="auto">
          <a:xfrm>
            <a:off x="457200" y="274638"/>
            <a:ext cx="754380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t>Matrix Standards &amp; Guidelines</a:t>
            </a:r>
          </a:p>
        </p:txBody>
      </p:sp>
      <p:sp>
        <p:nvSpPr>
          <p:cNvPr id="3" name="Text Placeholder 2">
            <a:extLst>
              <a:ext uri="{FF2B5EF4-FFF2-40B4-BE49-F238E27FC236}">
                <a16:creationId xmlns:a16="http://schemas.microsoft.com/office/drawing/2014/main" id="{3DB646CA-2619-7116-5616-1C3A23C815F4}"/>
              </a:ext>
            </a:extLst>
          </p:cNvPr>
          <p:cNvSpPr>
            <a:spLocks noGrp="1"/>
          </p:cNvSpPr>
          <p:nvPr>
            <p:ph type="body" idx="1"/>
          </p:nvPr>
        </p:nvSpPr>
        <p:spPr>
          <a:xfrm>
            <a:off x="457200" y="971550"/>
            <a:ext cx="7543800" cy="419100"/>
          </a:xfrm>
        </p:spPr>
        <p:txBody>
          <a:bodyPr>
            <a:normAutofit fontScale="92500" lnSpcReduction="20000"/>
          </a:bodyPr>
          <a:lstStyle/>
          <a:p>
            <a:pPr fontAlgn="auto">
              <a:spcAft>
                <a:spcPts val="0"/>
              </a:spcAft>
              <a:buFont typeface="Arial"/>
              <a:buNone/>
              <a:defRPr/>
            </a:pPr>
            <a:r>
              <a:rPr lang="en-US" dirty="0">
                <a:ea typeface="+mn-ea"/>
              </a:rPr>
              <a:t>Coarse woody debris</a:t>
            </a:r>
          </a:p>
        </p:txBody>
      </p:sp>
      <p:sp>
        <p:nvSpPr>
          <p:cNvPr id="63491" name="Content Placeholder 3">
            <a:extLst>
              <a:ext uri="{FF2B5EF4-FFF2-40B4-BE49-F238E27FC236}">
                <a16:creationId xmlns:a16="http://schemas.microsoft.com/office/drawing/2014/main" id="{BF79347E-3A1E-D035-6FB5-FFD9879FABCC}"/>
              </a:ext>
            </a:extLst>
          </p:cNvPr>
          <p:cNvSpPr>
            <a:spLocks noGrp="1"/>
          </p:cNvSpPr>
          <p:nvPr>
            <p:ph sz="half" idx="2"/>
          </p:nvPr>
        </p:nvSpPr>
        <p:spPr bwMode="auto">
          <a:xfrm>
            <a:off x="457200" y="1390650"/>
            <a:ext cx="7543800" cy="506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Obj.:  provide coarse woody debris well distributed across the landscape in a manner which meets the needs of species &amp; provides for ecological functions.</a:t>
            </a:r>
          </a:p>
          <a:p>
            <a:pPr marL="0" indent="0">
              <a:buFont typeface="Wingdings" panose="05000000000000000000" pitchFamily="2" charset="2"/>
              <a:buChar char="v"/>
            </a:pPr>
            <a:endParaRPr lang="en-US" altLang="en-US"/>
          </a:p>
          <a:p>
            <a:pPr marL="0" indent="0">
              <a:buFont typeface="Wingdings" panose="05000000000000000000" pitchFamily="2" charset="2"/>
              <a:buChar char="v"/>
            </a:pPr>
            <a:r>
              <a:rPr lang="en-US" altLang="en-US"/>
              <a:t>Scattered green trees will provide a future supply of down woody material as the stand regenerates.</a:t>
            </a:r>
          </a:p>
          <a:p>
            <a:pPr marL="0" indent="0">
              <a:buFont typeface="Wingdings" panose="05000000000000000000" pitchFamily="2" charset="2"/>
              <a:buChar char="v"/>
            </a:pPr>
            <a:endParaRPr lang="en-US" altLang="en-US"/>
          </a:p>
          <a:p>
            <a:pPr marL="0" indent="0">
              <a:buFont typeface="Wingdings" panose="05000000000000000000" pitchFamily="2" charset="2"/>
              <a:buChar char="v"/>
            </a:pPr>
            <a:r>
              <a:rPr lang="en-US" altLang="en-US"/>
              <a:t>Specific measures include providing a renewable supply of large down logs, retention &amp; protection of CWD during treatments, leaving specific levels &amp; sizes of logs, &amp; leaving logs in patches retained under green-tree retention.			</a:t>
            </a:r>
            <a:r>
              <a:rPr lang="en-US" altLang="en-US" sz="1800" i="1"/>
              <a:t>ROD C-40 – C-41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2010CA6A-A8DC-F31A-1694-C5D57CD20E4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t>Green Tree Retention - Matrix</a:t>
            </a:r>
          </a:p>
        </p:txBody>
      </p:sp>
      <p:sp>
        <p:nvSpPr>
          <p:cNvPr id="3" name="Text Placeholder 2">
            <a:extLst>
              <a:ext uri="{FF2B5EF4-FFF2-40B4-BE49-F238E27FC236}">
                <a16:creationId xmlns:a16="http://schemas.microsoft.com/office/drawing/2014/main" id="{D977E29F-B280-4BA8-AE89-F72C68B87363}"/>
              </a:ext>
            </a:extLst>
          </p:cNvPr>
          <p:cNvSpPr>
            <a:spLocks noGrp="1"/>
          </p:cNvSpPr>
          <p:nvPr>
            <p:ph type="body" idx="1"/>
          </p:nvPr>
        </p:nvSpPr>
        <p:spPr>
          <a:xfrm>
            <a:off x="457200" y="1133475"/>
            <a:ext cx="7543800" cy="284163"/>
          </a:xfrm>
        </p:spPr>
        <p:txBody>
          <a:bodyPr>
            <a:normAutofit fontScale="55000" lnSpcReduction="20000"/>
          </a:bodyPr>
          <a:lstStyle/>
          <a:p>
            <a:pPr fontAlgn="auto">
              <a:spcAft>
                <a:spcPts val="0"/>
              </a:spcAft>
              <a:buFont typeface="Arial"/>
              <a:buNone/>
              <a:defRPr/>
            </a:pPr>
            <a:endParaRPr lang="en-US" dirty="0">
              <a:ea typeface="+mn-ea"/>
            </a:endParaRPr>
          </a:p>
        </p:txBody>
      </p:sp>
      <p:sp>
        <p:nvSpPr>
          <p:cNvPr id="64515" name="Content Placeholder 3">
            <a:extLst>
              <a:ext uri="{FF2B5EF4-FFF2-40B4-BE49-F238E27FC236}">
                <a16:creationId xmlns:a16="http://schemas.microsoft.com/office/drawing/2014/main" id="{E2FB58EF-77EE-C45A-1223-04B4AF24D9E3}"/>
              </a:ext>
            </a:extLst>
          </p:cNvPr>
          <p:cNvSpPr>
            <a:spLocks noGrp="1"/>
          </p:cNvSpPr>
          <p:nvPr>
            <p:ph sz="half" idx="2"/>
          </p:nvPr>
        </p:nvSpPr>
        <p:spPr bwMode="auto">
          <a:xfrm>
            <a:off x="457200" y="1571625"/>
            <a:ext cx="7543800" cy="462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Retention of green trees following timber harvest in the matrix provides a legacy that bridges past &amp; future forests.   </a:t>
            </a:r>
          </a:p>
          <a:p>
            <a:pPr marL="0" indent="0">
              <a:buFont typeface="Wingdings" panose="05000000000000000000" pitchFamily="2" charset="2"/>
              <a:buChar char="v"/>
            </a:pPr>
            <a:r>
              <a:rPr lang="en-US" altLang="en-US"/>
              <a:t>Retaining green trees serves several important functions including snag recruitment, promoting multistoried canopies, and providing shade &amp; suitable habitat for many organisms in the matrix.</a:t>
            </a:r>
          </a:p>
          <a:p>
            <a:pPr marL="0" indent="0">
              <a:buFont typeface="Wingdings" panose="05000000000000000000" pitchFamily="2" charset="2"/>
              <a:buChar char="v"/>
            </a:pPr>
            <a:r>
              <a:rPr lang="en-US" altLang="en-US"/>
              <a:t>Retaining green trees of various sizes, ages, and species, in well-distributed patches as well as dispersed individuals, will promote species diversity.</a:t>
            </a:r>
          </a:p>
          <a:p>
            <a:pPr marL="0" indent="0">
              <a:buFont typeface="Wingdings" panose="05000000000000000000" pitchFamily="2" charset="2"/>
              <a:buChar char="v"/>
            </a:pPr>
            <a:r>
              <a:rPr lang="en-US" altLang="en-US"/>
              <a:t>Diversity of tree structure should be considered when selecting trees for retention.			</a:t>
            </a:r>
            <a:r>
              <a:rPr lang="en-US" altLang="en-US" sz="1800" i="1"/>
              <a:t>ROD B-6</a:t>
            </a:r>
          </a:p>
          <a:p>
            <a:pPr marL="0" indent="0"/>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037748EA-762C-CE79-CA72-8BD28CFDA9E3}"/>
              </a:ext>
            </a:extLst>
          </p:cNvPr>
          <p:cNvSpPr>
            <a:spLocks noGrp="1"/>
          </p:cNvSpPr>
          <p:nvPr>
            <p:ph type="title"/>
          </p:nvPr>
        </p:nvSpPr>
        <p:spPr bwMode="auto">
          <a:xfrm>
            <a:off x="457200" y="274638"/>
            <a:ext cx="7543800" cy="68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 name="Text Placeholder 2">
            <a:extLst>
              <a:ext uri="{FF2B5EF4-FFF2-40B4-BE49-F238E27FC236}">
                <a16:creationId xmlns:a16="http://schemas.microsoft.com/office/drawing/2014/main" id="{47ED06DE-20DF-6993-EC19-F1EA447FD3B3}"/>
              </a:ext>
            </a:extLst>
          </p:cNvPr>
          <p:cNvSpPr>
            <a:spLocks noGrp="1"/>
          </p:cNvSpPr>
          <p:nvPr>
            <p:ph type="body" idx="1"/>
          </p:nvPr>
        </p:nvSpPr>
        <p:spPr>
          <a:xfrm>
            <a:off x="457200" y="581025"/>
            <a:ext cx="7543800" cy="266700"/>
          </a:xfrm>
        </p:spPr>
        <p:txBody>
          <a:bodyPr>
            <a:normAutofit fontScale="55000" lnSpcReduction="20000"/>
          </a:bodyPr>
          <a:lstStyle/>
          <a:p>
            <a:pPr fontAlgn="auto">
              <a:spcAft>
                <a:spcPts val="0"/>
              </a:spcAft>
              <a:buFont typeface="Arial"/>
              <a:buNone/>
              <a:defRPr/>
            </a:pPr>
            <a:endParaRPr lang="en-US" dirty="0">
              <a:ea typeface="+mn-ea"/>
            </a:endParaRPr>
          </a:p>
        </p:txBody>
      </p:sp>
      <p:sp>
        <p:nvSpPr>
          <p:cNvPr id="65539" name="Content Placeholder 3">
            <a:extLst>
              <a:ext uri="{FF2B5EF4-FFF2-40B4-BE49-F238E27FC236}">
                <a16:creationId xmlns:a16="http://schemas.microsoft.com/office/drawing/2014/main" id="{AD34BF9C-A49B-BD39-602F-FAFA45B9DB1F}"/>
              </a:ext>
            </a:extLst>
          </p:cNvPr>
          <p:cNvSpPr>
            <a:spLocks noGrp="1"/>
          </p:cNvSpPr>
          <p:nvPr>
            <p:ph sz="half" idx="2"/>
          </p:nvPr>
        </p:nvSpPr>
        <p:spPr bwMode="auto">
          <a:xfrm>
            <a:off x="457200" y="990600"/>
            <a:ext cx="7543800" cy="565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In Matrix, retain at least 15 percent of the area associated with each regeneration harvest unit.  </a:t>
            </a:r>
          </a:p>
          <a:p>
            <a:pPr marL="0" indent="0"/>
            <a:r>
              <a:rPr lang="en-US" altLang="en-US"/>
              <a:t>As a general guide, 70 percent of the total area to be retained should be aggregates of moderate to larger size (0.2 to 1 hectare or more) with the remainder as dispersed structures (individual trees, and possibly including smaller clumps).</a:t>
            </a:r>
          </a:p>
          <a:p>
            <a:pPr marL="0" indent="0"/>
            <a:r>
              <a:rPr lang="en-US" altLang="en-US"/>
              <a:t>To the extent possible, patches &amp; dispersed retention should include the largest, oldest live trees, decadent or leaning trees, &amp; hard snags. </a:t>
            </a:r>
          </a:p>
          <a:p>
            <a:pPr marL="0" indent="0"/>
            <a:r>
              <a:rPr lang="en-US" altLang="en-US"/>
              <a:t>Patches should be retained indefinitely to provide support for those organisms that require very old forests.	</a:t>
            </a:r>
          </a:p>
          <a:p>
            <a:pPr marL="0" indent="0"/>
            <a:r>
              <a:rPr lang="en-US" altLang="en-US"/>
              <a:t>								</a:t>
            </a:r>
            <a:r>
              <a:rPr lang="en-US" altLang="en-US" i="1"/>
              <a:t>ROD C-41 – C-42</a:t>
            </a:r>
          </a:p>
          <a:p>
            <a:pPr marL="0" indent="0"/>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5E30A0EE-5299-ABE7-DF67-51058A284AD3}"/>
              </a:ext>
            </a:extLst>
          </p:cNvPr>
          <p:cNvSpPr>
            <a:spLocks noGrp="1"/>
          </p:cNvSpPr>
          <p:nvPr>
            <p:ph type="title"/>
          </p:nvPr>
        </p:nvSpPr>
        <p:spPr bwMode="auto">
          <a:xfrm>
            <a:off x="457200" y="274638"/>
            <a:ext cx="7543800"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 name="Text Placeholder 2">
            <a:extLst>
              <a:ext uri="{FF2B5EF4-FFF2-40B4-BE49-F238E27FC236}">
                <a16:creationId xmlns:a16="http://schemas.microsoft.com/office/drawing/2014/main" id="{707E9F2A-08DE-B57F-A828-4B6E3462CB30}"/>
              </a:ext>
            </a:extLst>
          </p:cNvPr>
          <p:cNvSpPr>
            <a:spLocks noGrp="1"/>
          </p:cNvSpPr>
          <p:nvPr>
            <p:ph type="body" idx="1"/>
          </p:nvPr>
        </p:nvSpPr>
        <p:spPr>
          <a:xfrm>
            <a:off x="457200" y="581025"/>
            <a:ext cx="7543800" cy="219075"/>
          </a:xfrm>
        </p:spPr>
        <p:txBody>
          <a:bodyPr>
            <a:normAutofit fontScale="40000" lnSpcReduction="20000"/>
          </a:bodyPr>
          <a:lstStyle/>
          <a:p>
            <a:pPr fontAlgn="auto">
              <a:spcAft>
                <a:spcPts val="0"/>
              </a:spcAft>
              <a:buFont typeface="Arial"/>
              <a:buNone/>
              <a:defRPr/>
            </a:pPr>
            <a:endParaRPr lang="en-US" dirty="0">
              <a:ea typeface="+mn-ea"/>
            </a:endParaRPr>
          </a:p>
        </p:txBody>
      </p:sp>
      <p:sp>
        <p:nvSpPr>
          <p:cNvPr id="4" name="Content Placeholder 3">
            <a:extLst>
              <a:ext uri="{FF2B5EF4-FFF2-40B4-BE49-F238E27FC236}">
                <a16:creationId xmlns:a16="http://schemas.microsoft.com/office/drawing/2014/main" id="{423580B9-9CF4-3B1B-77F1-3DD038BE388E}"/>
              </a:ext>
            </a:extLst>
          </p:cNvPr>
          <p:cNvSpPr>
            <a:spLocks noGrp="1"/>
          </p:cNvSpPr>
          <p:nvPr>
            <p:ph sz="half" idx="2"/>
          </p:nvPr>
        </p:nvSpPr>
        <p:spPr>
          <a:xfrm>
            <a:off x="457200" y="1114425"/>
            <a:ext cx="7543800" cy="5362575"/>
          </a:xfrm>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The green tree retention limitation does not apply to intermediate harvests (thinnings) in even-age young stands.</a:t>
            </a:r>
          </a:p>
          <a:p>
            <a:pPr marL="0" indent="0">
              <a:buFont typeface="Wingdings" panose="05000000000000000000" pitchFamily="2" charset="2"/>
              <a:buChar char="v"/>
            </a:pPr>
            <a:endParaRPr lang="en-US" altLang="en-US"/>
          </a:p>
          <a:p>
            <a:pPr marL="0" indent="0"/>
            <a:r>
              <a:rPr lang="en-US" altLang="en-US"/>
              <a:t>In addition:</a:t>
            </a:r>
          </a:p>
          <a:p>
            <a:pPr marL="0" indent="0">
              <a:buFont typeface="Wingdings" panose="05000000000000000000" pitchFamily="2" charset="2"/>
              <a:buChar char="v"/>
            </a:pPr>
            <a:r>
              <a:rPr lang="en-US" altLang="en-US"/>
              <a:t>Landscape areas where little late-successional forest persists should be managed to retain late-successional patches.  This standard &amp; guideline will be applied in fifth field watersheds in which federal forest lands are currently comprised of 15% or less of late-successional forest.  Within such an area, all remaining late-successional stands should be protected.								</a:t>
            </a:r>
            <a:r>
              <a:rPr lang="en-US" altLang="en-US" sz="1800" i="1"/>
              <a:t>ROD C-44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63C2E9CD-DC71-2911-8212-B2A0DD09729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Survey &amp; Manage species</a:t>
            </a:r>
          </a:p>
        </p:txBody>
      </p:sp>
      <p:sp>
        <p:nvSpPr>
          <p:cNvPr id="3" name="Text Placeholder 2">
            <a:extLst>
              <a:ext uri="{FF2B5EF4-FFF2-40B4-BE49-F238E27FC236}">
                <a16:creationId xmlns:a16="http://schemas.microsoft.com/office/drawing/2014/main" id="{58C2B5D7-28DA-6D2C-E77E-C94081BEA5CF}"/>
              </a:ext>
            </a:extLst>
          </p:cNvPr>
          <p:cNvSpPr>
            <a:spLocks noGrp="1"/>
          </p:cNvSpPr>
          <p:nvPr>
            <p:ph type="body" idx="1"/>
          </p:nvPr>
        </p:nvSpPr>
        <p:spPr>
          <a:xfrm>
            <a:off x="457200" y="1104900"/>
            <a:ext cx="7543800" cy="312738"/>
          </a:xfrm>
        </p:spPr>
        <p:txBody>
          <a:bodyPr>
            <a:normAutofit fontScale="70000" lnSpcReduction="20000"/>
          </a:bodyPr>
          <a:lstStyle/>
          <a:p>
            <a:pPr fontAlgn="auto">
              <a:spcAft>
                <a:spcPts val="0"/>
              </a:spcAft>
              <a:buFont typeface="Arial"/>
              <a:buNone/>
              <a:defRPr/>
            </a:pPr>
            <a:endParaRPr lang="en-US" dirty="0">
              <a:ea typeface="+mn-ea"/>
            </a:endParaRPr>
          </a:p>
        </p:txBody>
      </p:sp>
      <p:sp>
        <p:nvSpPr>
          <p:cNvPr id="67587" name="Content Placeholder 3">
            <a:extLst>
              <a:ext uri="{FF2B5EF4-FFF2-40B4-BE49-F238E27FC236}">
                <a16:creationId xmlns:a16="http://schemas.microsoft.com/office/drawing/2014/main" id="{7A80304A-3BA1-4D9C-F18F-E3C19E46AEA1}"/>
              </a:ext>
            </a:extLst>
          </p:cNvPr>
          <p:cNvSpPr>
            <a:spLocks noGrp="1"/>
          </p:cNvSpPr>
          <p:nvPr>
            <p:ph sz="half" idx="2"/>
          </p:nvPr>
        </p:nvSpPr>
        <p:spPr bwMode="auto">
          <a:xfrm>
            <a:off x="457200" y="1638300"/>
            <a:ext cx="754380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Survey and Manage 2001 ROD:</a:t>
            </a:r>
          </a:p>
          <a:p>
            <a:pPr marL="0" indent="0"/>
            <a:r>
              <a:rPr lang="en-US" altLang="en-US"/>
              <a:t> </a:t>
            </a:r>
          </a:p>
          <a:p>
            <a:pPr marL="0" indent="0"/>
            <a:r>
              <a:rPr lang="en-US" altLang="en-US"/>
              <a:t>These standards and guidelines apply within all land allocations; however, the Survey and Manage provision for each species will be directed to the range (or portion of range) of that species, to the particular habitats where concerns exist for its persistence, and to the management activities considered “habitat-disturbing” for that species. </a:t>
            </a:r>
            <a:r>
              <a:rPr lang="en-US" altLang="en-US" i="1"/>
              <a:t>2001 ROD S&amp;G’s p.6</a:t>
            </a:r>
            <a:endParaRPr lang="en-US" altLang="en-US"/>
          </a:p>
          <a:p>
            <a:pPr marL="0" indent="0"/>
            <a:r>
              <a:rPr lang="en-US" altLang="en-US"/>
              <a:t> </a:t>
            </a:r>
          </a:p>
          <a:p>
            <a:pPr marL="0" indent="0"/>
            <a:r>
              <a:rPr lang="en-US" alt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ubtitle 4">
            <a:extLst>
              <a:ext uri="{FF2B5EF4-FFF2-40B4-BE49-F238E27FC236}">
                <a16:creationId xmlns:a16="http://schemas.microsoft.com/office/drawing/2014/main" id="{D72E2F94-6240-96FF-FA3A-3718E33D66D0}"/>
              </a:ext>
            </a:extLst>
          </p:cNvPr>
          <p:cNvSpPr>
            <a:spLocks noGrp="1"/>
          </p:cNvSpPr>
          <p:nvPr>
            <p:ph type="subTitle" idx="1"/>
          </p:nvPr>
        </p:nvSpPr>
        <p:spPr bwMode="auto">
          <a:xfrm>
            <a:off x="685800" y="4181475"/>
            <a:ext cx="6400800" cy="133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i="1"/>
              <a:t>Appendix B2    FSEIS B-43 – B-50 and Chapter B. Basis for Standards &amp; Guidelines B-1 – B-34 ROD</a:t>
            </a:r>
          </a:p>
          <a:p>
            <a:endParaRPr lang="en-US" altLang="en-US"/>
          </a:p>
          <a:p>
            <a:endParaRPr lang="en-US" altLang="en-US"/>
          </a:p>
        </p:txBody>
      </p:sp>
      <p:sp>
        <p:nvSpPr>
          <p:cNvPr id="50178" name="Title 3">
            <a:extLst>
              <a:ext uri="{FF2B5EF4-FFF2-40B4-BE49-F238E27FC236}">
                <a16:creationId xmlns:a16="http://schemas.microsoft.com/office/drawing/2014/main" id="{A3202B7A-00B3-5D4B-FB7D-0A9F3F6FAA6C}"/>
              </a:ext>
            </a:extLst>
          </p:cNvPr>
          <p:cNvSpPr>
            <a:spLocks noGrp="1"/>
          </p:cNvSpPr>
          <p:nvPr>
            <p:ph type="title"/>
          </p:nvPr>
        </p:nvSpPr>
        <p:spPr bwMode="auto">
          <a:xfrm>
            <a:off x="685800" y="504825"/>
            <a:ext cx="67056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4400"/>
              <a:t>Ecological Principles for Management of Late-Successional Forests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F02A18C-C1BF-F719-4D89-6973929FC743}"/>
              </a:ext>
            </a:extLst>
          </p:cNvPr>
          <p:cNvSpPr>
            <a:spLocks noGrp="1"/>
          </p:cNvSpPr>
          <p:nvPr>
            <p:ph type="title"/>
          </p:nvPr>
        </p:nvSpPr>
        <p:spPr bwMode="auto">
          <a:xfrm>
            <a:off x="457200" y="274638"/>
            <a:ext cx="7543800" cy="525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8610" name="Text Placeholder 2">
            <a:extLst>
              <a:ext uri="{FF2B5EF4-FFF2-40B4-BE49-F238E27FC236}">
                <a16:creationId xmlns:a16="http://schemas.microsoft.com/office/drawing/2014/main" id="{7676C39F-0EAA-6518-A7A9-F75C553D76F0}"/>
              </a:ext>
            </a:extLst>
          </p:cNvPr>
          <p:cNvSpPr>
            <a:spLocks noGrp="1"/>
          </p:cNvSpPr>
          <p:nvPr>
            <p:ph type="body" idx="1"/>
          </p:nvPr>
        </p:nvSpPr>
        <p:spPr bwMode="auto">
          <a:xfrm>
            <a:off x="457200" y="990600"/>
            <a:ext cx="7543800"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tLang="en-US"/>
          </a:p>
        </p:txBody>
      </p:sp>
      <p:sp>
        <p:nvSpPr>
          <p:cNvPr id="68611" name="Content Placeholder 3">
            <a:extLst>
              <a:ext uri="{FF2B5EF4-FFF2-40B4-BE49-F238E27FC236}">
                <a16:creationId xmlns:a16="http://schemas.microsoft.com/office/drawing/2014/main" id="{ABF02253-514B-7B26-7575-860EAF054C2D}"/>
              </a:ext>
            </a:extLst>
          </p:cNvPr>
          <p:cNvSpPr>
            <a:spLocks noGrp="1"/>
          </p:cNvSpPr>
          <p:nvPr>
            <p:ph sz="half" idx="2"/>
          </p:nvPr>
        </p:nvSpPr>
        <p:spPr bwMode="auto">
          <a:xfrm>
            <a:off x="457200" y="1619250"/>
            <a:ext cx="7543800" cy="409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Currently, the FS is implementing the 2001 ROD using the December 2003 species list with the exception of the Red Tree Vole which remains a Category C (pre-disturbance surveys practical), and/or the four categories of projects exempt from the Survey and Manage standards and guidelines as stipulated by Judge Pechman (October 11, 2006, “</a:t>
            </a:r>
            <a:r>
              <a:rPr lang="en-US" altLang="ja-JP"/>
              <a:t>Pechman exemptions</a:t>
            </a:r>
            <a:r>
              <a:rPr lang="en-US" altLang="en-US"/>
              <a:t>”</a:t>
            </a:r>
            <a:r>
              <a:rPr lang="en-US" altLang="ja-JP"/>
              <a:t>.)</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9890103-3A54-5EF0-2EAD-26AB4BE29A32}"/>
              </a:ext>
            </a:extLst>
          </p:cNvPr>
          <p:cNvSpPr>
            <a:spLocks noGrp="1"/>
          </p:cNvSpPr>
          <p:nvPr>
            <p:ph type="title"/>
          </p:nvPr>
        </p:nvSpPr>
        <p:spPr bwMode="auto">
          <a:xfrm>
            <a:off x="457200" y="274638"/>
            <a:ext cx="754380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 name="Text Placeholder 2">
            <a:extLst>
              <a:ext uri="{FF2B5EF4-FFF2-40B4-BE49-F238E27FC236}">
                <a16:creationId xmlns:a16="http://schemas.microsoft.com/office/drawing/2014/main" id="{E43F275F-5002-A440-4313-DD0C45C5DA4D}"/>
              </a:ext>
            </a:extLst>
          </p:cNvPr>
          <p:cNvSpPr>
            <a:spLocks noGrp="1"/>
          </p:cNvSpPr>
          <p:nvPr>
            <p:ph type="body" idx="1"/>
          </p:nvPr>
        </p:nvSpPr>
        <p:spPr>
          <a:xfrm>
            <a:off x="457200" y="809625"/>
            <a:ext cx="7543800" cy="323850"/>
          </a:xfrm>
        </p:spPr>
        <p:txBody>
          <a:bodyPr>
            <a:normAutofit fontScale="70000" lnSpcReduction="20000"/>
          </a:bodyPr>
          <a:lstStyle/>
          <a:p>
            <a:pPr fontAlgn="auto">
              <a:spcAft>
                <a:spcPts val="0"/>
              </a:spcAft>
              <a:buFont typeface="Arial"/>
              <a:buNone/>
              <a:defRPr/>
            </a:pPr>
            <a:endParaRPr lang="en-US" dirty="0">
              <a:ea typeface="+mn-ea"/>
            </a:endParaRPr>
          </a:p>
        </p:txBody>
      </p:sp>
      <p:sp>
        <p:nvSpPr>
          <p:cNvPr id="69635" name="Content Placeholder 3">
            <a:extLst>
              <a:ext uri="{FF2B5EF4-FFF2-40B4-BE49-F238E27FC236}">
                <a16:creationId xmlns:a16="http://schemas.microsoft.com/office/drawing/2014/main" id="{6932E45E-0A90-C432-668E-06D98F492088}"/>
              </a:ext>
            </a:extLst>
          </p:cNvPr>
          <p:cNvSpPr>
            <a:spLocks noGrp="1"/>
          </p:cNvSpPr>
          <p:nvPr>
            <p:ph sz="half" idx="2"/>
          </p:nvPr>
        </p:nvSpPr>
        <p:spPr bwMode="auto">
          <a:xfrm>
            <a:off x="457200" y="1685925"/>
            <a:ext cx="7543800"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a:p>
          <a:p>
            <a:pPr marL="0" indent="0"/>
            <a:r>
              <a:rPr lang="en-US" altLang="en-US"/>
              <a:t>Bottom line:  the 80 year old threshold is only mentioned in the context of the LSR.</a:t>
            </a:r>
          </a:p>
          <a:p>
            <a:pPr marL="0" indent="0"/>
            <a:endParaRPr lang="en-US" altLang="en-US"/>
          </a:p>
          <a:p>
            <a:pPr marL="0" indent="0"/>
            <a:r>
              <a:rPr lang="en-US" altLang="en-US"/>
              <a:t>And in the matrix, standards &amp; guidelines assure appropriate conservation of ecosystems as well as provide habitat for rare and lesser-known species.  ROD pg. 10</a:t>
            </a:r>
          </a:p>
          <a:p>
            <a:pPr marL="0" indent="0"/>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a:extLst>
              <a:ext uri="{FF2B5EF4-FFF2-40B4-BE49-F238E27FC236}">
                <a16:creationId xmlns:a16="http://schemas.microsoft.com/office/drawing/2014/main" id="{62149241-A4B5-2768-E9FF-BCD36EE4677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Structure and composition</a:t>
            </a:r>
          </a:p>
        </p:txBody>
      </p:sp>
      <p:sp>
        <p:nvSpPr>
          <p:cNvPr id="6" name="Text Placeholder 5">
            <a:extLst>
              <a:ext uri="{FF2B5EF4-FFF2-40B4-BE49-F238E27FC236}">
                <a16:creationId xmlns:a16="http://schemas.microsoft.com/office/drawing/2014/main" id="{A667111A-E476-FD3B-8A8C-04BFC442774B}"/>
              </a:ext>
            </a:extLst>
          </p:cNvPr>
          <p:cNvSpPr>
            <a:spLocks noGrp="1"/>
          </p:cNvSpPr>
          <p:nvPr>
            <p:ph type="body" idx="1"/>
          </p:nvPr>
        </p:nvSpPr>
        <p:spPr>
          <a:xfrm>
            <a:off x="457200" y="1123950"/>
            <a:ext cx="7620000" cy="209550"/>
          </a:xfrm>
        </p:spPr>
        <p:txBody>
          <a:bodyPr>
            <a:normAutofit fontScale="32500" lnSpcReduction="20000"/>
          </a:bodyPr>
          <a:lstStyle/>
          <a:p>
            <a:pPr fontAlgn="auto">
              <a:spcAft>
                <a:spcPts val="0"/>
              </a:spcAft>
              <a:buFont typeface="Arial"/>
              <a:buNone/>
              <a:defRPr/>
            </a:pPr>
            <a:endParaRPr lang="en-US" dirty="0">
              <a:ea typeface="+mn-ea"/>
            </a:endParaRPr>
          </a:p>
        </p:txBody>
      </p:sp>
      <p:sp>
        <p:nvSpPr>
          <p:cNvPr id="51203" name="Content Placeholder 6">
            <a:extLst>
              <a:ext uri="{FF2B5EF4-FFF2-40B4-BE49-F238E27FC236}">
                <a16:creationId xmlns:a16="http://schemas.microsoft.com/office/drawing/2014/main" id="{5F2941BF-1B04-2621-A2CF-07E4319EB78C}"/>
              </a:ext>
            </a:extLst>
          </p:cNvPr>
          <p:cNvSpPr>
            <a:spLocks noGrp="1"/>
          </p:cNvSpPr>
          <p:nvPr>
            <p:ph sz="half" idx="2"/>
          </p:nvPr>
        </p:nvSpPr>
        <p:spPr bwMode="auto">
          <a:xfrm>
            <a:off x="457200" y="1533525"/>
            <a:ext cx="7620000" cy="425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Structural characteristics of late-successional and old-growth forests vary with vegetation type, disturbance regime, and developmental stage. </a:t>
            </a:r>
          </a:p>
          <a:p>
            <a:pPr marL="0" indent="0">
              <a:buFont typeface="Wingdings" panose="05000000000000000000" pitchFamily="2" charset="2"/>
              <a:buChar char="v"/>
            </a:pPr>
            <a:endParaRPr lang="en-US" altLang="en-US"/>
          </a:p>
          <a:p>
            <a:pPr marL="0" indent="0">
              <a:buFont typeface="Wingdings" panose="05000000000000000000" pitchFamily="2" charset="2"/>
              <a:buChar char="v"/>
            </a:pPr>
            <a:r>
              <a:rPr lang="en-US" altLang="en-US"/>
              <a:t>For example, in many Douglas-fir stands in western Oregon &amp; Washington, the mature phase of stand development begins around 80 years and is characterized by relatively large live and dead trees (Spies and Franklin, in press), although multiple canopy layers may not yet be well developed. </a:t>
            </a:r>
          </a:p>
          <a:p>
            <a:pPr marL="0" indent="0"/>
            <a:r>
              <a:rPr lang="en-US" altLang="en-US"/>
              <a:t>												</a:t>
            </a:r>
            <a:r>
              <a:rPr lang="en-US" altLang="en-US" sz="1800" i="1"/>
              <a:t>App B2 &amp; B-2 ROD </a:t>
            </a:r>
          </a:p>
          <a:p>
            <a:pPr marL="0" indent="0"/>
            <a:r>
              <a:rPr lang="en-US" altLang="en-US"/>
              <a:t> </a:t>
            </a:r>
          </a:p>
          <a:p>
            <a:pPr marL="0" indent="0"/>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FDFF615B-DBF1-D293-DF19-AC0E30CC6DEC}"/>
              </a:ext>
            </a:extLst>
          </p:cNvPr>
          <p:cNvSpPr>
            <a:spLocks noGrp="1"/>
          </p:cNvSpPr>
          <p:nvPr>
            <p:ph type="title"/>
          </p:nvPr>
        </p:nvSpPr>
        <p:spPr bwMode="auto">
          <a:xfrm>
            <a:off x="457200" y="274638"/>
            <a:ext cx="7543800" cy="76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 name="Text Placeholder 2">
            <a:extLst>
              <a:ext uri="{FF2B5EF4-FFF2-40B4-BE49-F238E27FC236}">
                <a16:creationId xmlns:a16="http://schemas.microsoft.com/office/drawing/2014/main" id="{696DBAF5-E8B5-0CDE-5D8C-DEF995AC26EB}"/>
              </a:ext>
            </a:extLst>
          </p:cNvPr>
          <p:cNvSpPr>
            <a:spLocks noGrp="1"/>
          </p:cNvSpPr>
          <p:nvPr>
            <p:ph type="body" idx="1"/>
          </p:nvPr>
        </p:nvSpPr>
        <p:spPr>
          <a:xfrm>
            <a:off x="457200" y="1133475"/>
            <a:ext cx="7543800" cy="133350"/>
          </a:xfrm>
        </p:spPr>
        <p:txBody>
          <a:bodyPr>
            <a:normAutofit fontScale="25000" lnSpcReduction="20000"/>
          </a:bodyPr>
          <a:lstStyle/>
          <a:p>
            <a:pPr fontAlgn="auto">
              <a:spcAft>
                <a:spcPts val="0"/>
              </a:spcAft>
              <a:buFont typeface="Arial"/>
              <a:buNone/>
              <a:defRPr/>
            </a:pPr>
            <a:endParaRPr lang="en-US" dirty="0">
              <a:ea typeface="+mn-ea"/>
            </a:endParaRPr>
          </a:p>
        </p:txBody>
      </p:sp>
      <p:sp>
        <p:nvSpPr>
          <p:cNvPr id="52227" name="Content Placeholder 3">
            <a:extLst>
              <a:ext uri="{FF2B5EF4-FFF2-40B4-BE49-F238E27FC236}">
                <a16:creationId xmlns:a16="http://schemas.microsoft.com/office/drawing/2014/main" id="{D4C7817C-2ED0-3912-8E76-C799F3DF973D}"/>
              </a:ext>
            </a:extLst>
          </p:cNvPr>
          <p:cNvSpPr>
            <a:spLocks noGrp="1"/>
          </p:cNvSpPr>
          <p:nvPr>
            <p:ph sz="half" idx="2"/>
          </p:nvPr>
        </p:nvSpPr>
        <p:spPr bwMode="auto">
          <a:xfrm>
            <a:off x="457200" y="1371600"/>
            <a:ext cx="7543800" cy="477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Four major structural attributes of old-growth Douglas-fir forests are: </a:t>
            </a:r>
          </a:p>
          <a:p>
            <a:pPr lvl="1">
              <a:buFont typeface="Wingdings" panose="05000000000000000000" pitchFamily="2" charset="2"/>
              <a:buChar char="Ø"/>
            </a:pPr>
            <a:r>
              <a:rPr lang="en-US" altLang="en-US"/>
              <a:t>Live old-growth trees</a:t>
            </a:r>
          </a:p>
          <a:p>
            <a:pPr lvl="1">
              <a:buFont typeface="Wingdings" panose="05000000000000000000" pitchFamily="2" charset="2"/>
              <a:buChar char="Ø"/>
            </a:pPr>
            <a:r>
              <a:rPr lang="en-US" altLang="en-US"/>
              <a:t>Standing dead trees (snags)</a:t>
            </a:r>
          </a:p>
          <a:p>
            <a:pPr lvl="1">
              <a:buFont typeface="Wingdings" panose="05000000000000000000" pitchFamily="2" charset="2"/>
              <a:buChar char="Ø"/>
            </a:pPr>
            <a:r>
              <a:rPr lang="en-US" altLang="en-US"/>
              <a:t>Fallen trees or logs on the forest floor </a:t>
            </a:r>
          </a:p>
          <a:p>
            <a:pPr lvl="1">
              <a:buFont typeface="Wingdings" panose="05000000000000000000" pitchFamily="2" charset="2"/>
              <a:buChar char="Ø"/>
            </a:pPr>
            <a:r>
              <a:rPr lang="en-US" altLang="en-US"/>
              <a:t>Logs in streams</a:t>
            </a:r>
          </a:p>
          <a:p>
            <a:pPr marL="0" indent="0">
              <a:buFont typeface="Wingdings" panose="05000000000000000000" pitchFamily="2" charset="2"/>
              <a:buChar char="v"/>
            </a:pPr>
            <a:endParaRPr lang="en-US" altLang="en-US"/>
          </a:p>
          <a:p>
            <a:pPr marL="0" indent="0">
              <a:buFont typeface="Wingdings" panose="05000000000000000000" pitchFamily="2" charset="2"/>
              <a:buChar char="v"/>
            </a:pPr>
            <a:r>
              <a:rPr lang="en-US" altLang="en-US"/>
              <a:t>Additional important elements include multiple canopy layers, smaller understory trees, canopy gaps, &amp; patchy understory.						</a:t>
            </a:r>
            <a:r>
              <a:rPr lang="en-US" altLang="en-US" sz="1800" i="1"/>
              <a:t>B-2 ROD</a:t>
            </a:r>
          </a:p>
          <a:p>
            <a:pPr marL="0" indent="0"/>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D5792AB1-9EBC-19B1-A494-CC60C5DD08CD}"/>
              </a:ext>
            </a:extLst>
          </p:cNvPr>
          <p:cNvSpPr>
            <a:spLocks noGrp="1"/>
          </p:cNvSpPr>
          <p:nvPr>
            <p:ph type="title"/>
          </p:nvPr>
        </p:nvSpPr>
        <p:spPr bwMode="auto">
          <a:xfrm>
            <a:off x="457200" y="274638"/>
            <a:ext cx="7620000" cy="677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Ecological Processes</a:t>
            </a:r>
          </a:p>
        </p:txBody>
      </p:sp>
      <p:sp>
        <p:nvSpPr>
          <p:cNvPr id="6" name="Text Placeholder 5">
            <a:extLst>
              <a:ext uri="{FF2B5EF4-FFF2-40B4-BE49-F238E27FC236}">
                <a16:creationId xmlns:a16="http://schemas.microsoft.com/office/drawing/2014/main" id="{A5B5AA00-0307-9E85-EA03-B85DCCAEDB00}"/>
              </a:ext>
            </a:extLst>
          </p:cNvPr>
          <p:cNvSpPr>
            <a:spLocks noGrp="1"/>
          </p:cNvSpPr>
          <p:nvPr>
            <p:ph type="body" idx="1"/>
          </p:nvPr>
        </p:nvSpPr>
        <p:spPr>
          <a:xfrm>
            <a:off x="457200" y="1493838"/>
            <a:ext cx="7620000" cy="211137"/>
          </a:xfrm>
        </p:spPr>
        <p:txBody>
          <a:bodyPr>
            <a:normAutofit fontScale="32500" lnSpcReduction="20000"/>
          </a:bodyPr>
          <a:lstStyle/>
          <a:p>
            <a:pPr fontAlgn="auto">
              <a:spcAft>
                <a:spcPts val="0"/>
              </a:spcAft>
              <a:buFont typeface="Arial"/>
              <a:buNone/>
              <a:defRPr/>
            </a:pPr>
            <a:endParaRPr lang="en-US" dirty="0">
              <a:ea typeface="+mn-ea"/>
            </a:endParaRPr>
          </a:p>
        </p:txBody>
      </p:sp>
      <p:sp>
        <p:nvSpPr>
          <p:cNvPr id="7" name="Content Placeholder 6">
            <a:extLst>
              <a:ext uri="{FF2B5EF4-FFF2-40B4-BE49-F238E27FC236}">
                <a16:creationId xmlns:a16="http://schemas.microsoft.com/office/drawing/2014/main" id="{BFF9893A-4618-7B63-FFFD-F32D9525DB86}"/>
              </a:ext>
            </a:extLst>
          </p:cNvPr>
          <p:cNvSpPr>
            <a:spLocks noGrp="1"/>
          </p:cNvSpPr>
          <p:nvPr>
            <p:ph sz="half" idx="2"/>
          </p:nvPr>
        </p:nvSpPr>
        <p:spPr>
          <a:xfrm>
            <a:off x="457200" y="1847850"/>
            <a:ext cx="7620000" cy="3943350"/>
          </a:xfrm>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Ecological processes include: tree growth &amp; maturation, death &amp; decay of large trees, low to moderate intensity disturbances, establishment of understory trees, &amp; closing of canopy gaps.</a:t>
            </a:r>
          </a:p>
          <a:p>
            <a:pPr marL="0" indent="0">
              <a:buFont typeface="Wingdings" panose="05000000000000000000" pitchFamily="2" charset="2"/>
              <a:buChar char="v"/>
            </a:pPr>
            <a:endParaRPr lang="en-US" altLang="en-US"/>
          </a:p>
          <a:p>
            <a:pPr marL="0" indent="0">
              <a:buFont typeface="Wingdings" panose="05000000000000000000" pitchFamily="2" charset="2"/>
              <a:buChar char="v"/>
            </a:pPr>
            <a:r>
              <a:rPr lang="en-US" altLang="en-US"/>
              <a:t>These processes result in forests moving through different stages of late-successional and old-growth conditions that may span 80 to 1,200 years for forests dominated by long-lived species. </a:t>
            </a:r>
          </a:p>
          <a:p>
            <a:pPr marL="0" indent="0"/>
            <a:r>
              <a:rPr lang="en-US" altLang="en-US"/>
              <a:t>										</a:t>
            </a:r>
            <a:r>
              <a:rPr lang="en-US" altLang="en-US" sz="1800" i="1"/>
              <a:t>App B2 &amp; B-2 ROD</a:t>
            </a:r>
          </a:p>
          <a:p>
            <a:pPr marL="0" indent="0"/>
            <a:r>
              <a:rPr lang="en-US" alt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DEED432-EC20-03C4-5E29-5397CD594F66}"/>
              </a:ext>
            </a:extLst>
          </p:cNvPr>
          <p:cNvSpPr>
            <a:spLocks noGrp="1"/>
          </p:cNvSpPr>
          <p:nvPr>
            <p:ph type="title"/>
          </p:nvPr>
        </p:nvSpPr>
        <p:spPr bwMode="auto">
          <a:xfrm>
            <a:off x="457200" y="274638"/>
            <a:ext cx="7543800" cy="477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 name="Text Placeholder 2">
            <a:extLst>
              <a:ext uri="{FF2B5EF4-FFF2-40B4-BE49-F238E27FC236}">
                <a16:creationId xmlns:a16="http://schemas.microsoft.com/office/drawing/2014/main" id="{C6FDA9C5-3732-48AF-C894-6D7A96A3F921}"/>
              </a:ext>
            </a:extLst>
          </p:cNvPr>
          <p:cNvSpPr>
            <a:spLocks noGrp="1"/>
          </p:cNvSpPr>
          <p:nvPr>
            <p:ph type="body" idx="1"/>
          </p:nvPr>
        </p:nvSpPr>
        <p:spPr>
          <a:xfrm>
            <a:off x="457200" y="1493838"/>
            <a:ext cx="7543800" cy="87312"/>
          </a:xfrm>
        </p:spPr>
        <p:txBody>
          <a:bodyPr>
            <a:normAutofit fontScale="25000" lnSpcReduction="20000"/>
          </a:bodyPr>
          <a:lstStyle/>
          <a:p>
            <a:pPr fontAlgn="auto">
              <a:spcAft>
                <a:spcPts val="0"/>
              </a:spcAft>
              <a:buFont typeface="Arial"/>
              <a:buNone/>
              <a:defRPr/>
            </a:pPr>
            <a:endParaRPr lang="en-US" dirty="0">
              <a:ea typeface="+mn-ea"/>
            </a:endParaRPr>
          </a:p>
        </p:txBody>
      </p:sp>
      <p:sp>
        <p:nvSpPr>
          <p:cNvPr id="54275" name="Content Placeholder 3">
            <a:extLst>
              <a:ext uri="{FF2B5EF4-FFF2-40B4-BE49-F238E27FC236}">
                <a16:creationId xmlns:a16="http://schemas.microsoft.com/office/drawing/2014/main" id="{0E61F814-0536-5A2F-F1ED-3B086FB1B788}"/>
              </a:ext>
            </a:extLst>
          </p:cNvPr>
          <p:cNvSpPr>
            <a:spLocks noGrp="1"/>
          </p:cNvSpPr>
          <p:nvPr>
            <p:ph sz="half" idx="2"/>
          </p:nvPr>
        </p:nvSpPr>
        <p:spPr bwMode="auto">
          <a:xfrm>
            <a:off x="457200" y="1009650"/>
            <a:ext cx="7543800" cy="515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The maturation stage is characterized by a slowed rate of height growth &amp; crown expansion.  Heavy limbs begin to form, gaps between crowns become larger &amp; more stable, or expand from insect &amp; pathogen mortality.   Large dead &amp; fallen trees begin to accumulate, &amp; the understory may be characterized by seedlings &amp; saplings of shade-tolerant species. </a:t>
            </a:r>
          </a:p>
          <a:p>
            <a:pPr marL="0" indent="0">
              <a:buFont typeface="Wingdings" panose="05000000000000000000" pitchFamily="2" charset="2"/>
              <a:buChar char="v"/>
            </a:pPr>
            <a:endParaRPr lang="en-US" altLang="en-US"/>
          </a:p>
          <a:p>
            <a:pPr marL="0" indent="0">
              <a:buFont typeface="Wingdings" panose="05000000000000000000" pitchFamily="2" charset="2"/>
              <a:buChar char="v"/>
            </a:pPr>
            <a:r>
              <a:rPr lang="en-US" altLang="en-US"/>
              <a:t>In Douglas-fir stands west of the Cascade Range, this stage typically begins between 80 &amp; 140 years, depending on site conditions &amp; stand history.</a:t>
            </a:r>
          </a:p>
          <a:p>
            <a:pPr marL="0" indent="0"/>
            <a:r>
              <a:rPr lang="en-US" altLang="en-US"/>
              <a:t>											 </a:t>
            </a:r>
            <a:r>
              <a:rPr lang="en-US" altLang="en-US" sz="1800" i="1"/>
              <a:t>App B2 &amp; B-2 ROD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9F6ECE1E-8661-BD41-CF85-BD6A1070D4D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t>The Role of Silviculture in LSRs</a:t>
            </a:r>
          </a:p>
        </p:txBody>
      </p:sp>
      <p:sp>
        <p:nvSpPr>
          <p:cNvPr id="3" name="Text Placeholder 2">
            <a:extLst>
              <a:ext uri="{FF2B5EF4-FFF2-40B4-BE49-F238E27FC236}">
                <a16:creationId xmlns:a16="http://schemas.microsoft.com/office/drawing/2014/main" id="{6E531AAF-5C45-A260-28B2-79A88D1347CA}"/>
              </a:ext>
            </a:extLst>
          </p:cNvPr>
          <p:cNvSpPr>
            <a:spLocks noGrp="1"/>
          </p:cNvSpPr>
          <p:nvPr>
            <p:ph type="body" idx="1"/>
          </p:nvPr>
        </p:nvSpPr>
        <p:spPr>
          <a:xfrm>
            <a:off x="457200" y="1493838"/>
            <a:ext cx="7543800" cy="87312"/>
          </a:xfrm>
        </p:spPr>
        <p:txBody>
          <a:bodyPr>
            <a:normAutofit fontScale="25000" lnSpcReduction="20000"/>
          </a:bodyPr>
          <a:lstStyle/>
          <a:p>
            <a:pPr fontAlgn="auto">
              <a:spcAft>
                <a:spcPts val="0"/>
              </a:spcAft>
              <a:buFont typeface="Arial"/>
              <a:buNone/>
              <a:defRPr/>
            </a:pPr>
            <a:endParaRPr lang="en-US" dirty="0">
              <a:ea typeface="+mn-ea"/>
            </a:endParaRPr>
          </a:p>
        </p:txBody>
      </p:sp>
      <p:sp>
        <p:nvSpPr>
          <p:cNvPr id="55299" name="Content Placeholder 3">
            <a:extLst>
              <a:ext uri="{FF2B5EF4-FFF2-40B4-BE49-F238E27FC236}">
                <a16:creationId xmlns:a16="http://schemas.microsoft.com/office/drawing/2014/main" id="{FFEDE3D6-D05D-DEBF-A364-B90FE7409488}"/>
              </a:ext>
            </a:extLst>
          </p:cNvPr>
          <p:cNvSpPr>
            <a:spLocks noGrp="1"/>
          </p:cNvSpPr>
          <p:nvPr>
            <p:ph sz="half" idx="2"/>
          </p:nvPr>
        </p:nvSpPr>
        <p:spPr bwMode="auto">
          <a:xfrm>
            <a:off x="457200" y="1295400"/>
            <a:ext cx="7543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t>    Silvicultural systems proposed for Late-Successional Reserves have two principal objectives: </a:t>
            </a:r>
          </a:p>
          <a:p>
            <a:pPr marL="0" indent="0"/>
            <a:endParaRPr lang="en-US" altLang="en-US"/>
          </a:p>
          <a:p>
            <a:pPr lvl="1">
              <a:buFont typeface="Wingdings" panose="05000000000000000000" pitchFamily="2" charset="2"/>
              <a:buChar char="Ø"/>
            </a:pPr>
            <a:r>
              <a:rPr lang="en-US" altLang="en-US"/>
              <a:t>(1)  development of old-growth forest characteristics including snags, logs on the forest floor, large trees &amp; canopy gaps that enable establishment of multiple tree layers</a:t>
            </a:r>
          </a:p>
          <a:p>
            <a:pPr lvl="1">
              <a:buFont typeface="Wingdings" panose="05000000000000000000" pitchFamily="2" charset="2"/>
              <a:buChar char="Ø"/>
            </a:pPr>
            <a:endParaRPr lang="en-US" altLang="en-US"/>
          </a:p>
          <a:p>
            <a:pPr lvl="1">
              <a:buFont typeface="Wingdings" panose="05000000000000000000" pitchFamily="2" charset="2"/>
              <a:buChar char="Ø"/>
            </a:pPr>
            <a:r>
              <a:rPr lang="en-US" altLang="en-US"/>
              <a:t>(2)  prevention of large-scale disturbances by fire, wind, insects &amp; diseases that would destroy or limit the ability of the reserves to sustain viable forest populations									</a:t>
            </a:r>
            <a:r>
              <a:rPr lang="en-US" altLang="en-US" sz="1600" i="1"/>
              <a:t>B-5 ROD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3C3FCAD2-1EEF-3F5A-34A5-A367802DEE8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t>The Role of Silviculture in Matrix</a:t>
            </a:r>
          </a:p>
        </p:txBody>
      </p:sp>
      <p:sp>
        <p:nvSpPr>
          <p:cNvPr id="3" name="Text Placeholder 2">
            <a:extLst>
              <a:ext uri="{FF2B5EF4-FFF2-40B4-BE49-F238E27FC236}">
                <a16:creationId xmlns:a16="http://schemas.microsoft.com/office/drawing/2014/main" id="{CD4BE88E-C2F6-62A6-21F2-E4667677DFEA}"/>
              </a:ext>
            </a:extLst>
          </p:cNvPr>
          <p:cNvSpPr>
            <a:spLocks noGrp="1"/>
          </p:cNvSpPr>
          <p:nvPr>
            <p:ph type="body" idx="1"/>
          </p:nvPr>
        </p:nvSpPr>
        <p:spPr>
          <a:xfrm>
            <a:off x="457200" y="1493838"/>
            <a:ext cx="7543800" cy="68262"/>
          </a:xfrm>
        </p:spPr>
        <p:txBody>
          <a:bodyPr>
            <a:normAutofit fontScale="25000" lnSpcReduction="20000"/>
          </a:bodyPr>
          <a:lstStyle/>
          <a:p>
            <a:pPr fontAlgn="auto">
              <a:spcAft>
                <a:spcPts val="0"/>
              </a:spcAft>
              <a:buFont typeface="Arial"/>
              <a:buNone/>
              <a:defRPr/>
            </a:pPr>
            <a:endParaRPr lang="en-US" dirty="0">
              <a:ea typeface="+mn-ea"/>
            </a:endParaRPr>
          </a:p>
        </p:txBody>
      </p:sp>
      <p:sp>
        <p:nvSpPr>
          <p:cNvPr id="4" name="Content Placeholder 3">
            <a:extLst>
              <a:ext uri="{FF2B5EF4-FFF2-40B4-BE49-F238E27FC236}">
                <a16:creationId xmlns:a16="http://schemas.microsoft.com/office/drawing/2014/main" id="{1D7441F8-136F-056F-D7B1-4E0A22C42C14}"/>
              </a:ext>
            </a:extLst>
          </p:cNvPr>
          <p:cNvSpPr>
            <a:spLocks noGrp="1"/>
          </p:cNvSpPr>
          <p:nvPr>
            <p:ph sz="half" idx="2"/>
          </p:nvPr>
        </p:nvSpPr>
        <p:spPr>
          <a:xfrm>
            <a:off x="457200" y="1162050"/>
            <a:ext cx="7543800" cy="5143500"/>
          </a:xfrm>
        </p:spPr>
        <p:txBody>
          <a:bodyPr vert="horz" wrap="square" lIns="91440" tIns="45720" rIns="91440" bIns="45720" numCol="1" anchor="t" anchorCtr="0" compatLnSpc="1">
            <a:prstTxWarp prst="textNoShape">
              <a:avLst/>
            </a:prstTxWarp>
          </a:bodyPr>
          <a:lstStyle/>
          <a:p>
            <a:pPr marL="0" indent="0"/>
            <a:r>
              <a:rPr lang="en-US" altLang="en-US"/>
              <a:t> Matrix objectives for silviculture should include:</a:t>
            </a:r>
          </a:p>
          <a:p>
            <a:pPr marL="0" indent="0"/>
            <a:endParaRPr lang="en-US" altLang="en-US"/>
          </a:p>
          <a:p>
            <a:pPr marL="0" indent="0">
              <a:buFont typeface="Wingdings" panose="05000000000000000000" pitchFamily="2" charset="2"/>
              <a:buChar char="Ø"/>
            </a:pPr>
            <a:r>
              <a:rPr lang="en-US" altLang="en-US"/>
              <a:t>Production of commercial yields of wood, including those species such as Pacific yew &amp; western red cedar that require extended rotations</a:t>
            </a:r>
          </a:p>
          <a:p>
            <a:pPr marL="0" indent="0">
              <a:buFont typeface="Wingdings" panose="05000000000000000000" pitchFamily="2" charset="2"/>
              <a:buChar char="Ø"/>
            </a:pPr>
            <a:endParaRPr lang="en-US" altLang="en-US"/>
          </a:p>
          <a:p>
            <a:pPr marL="0" indent="0">
              <a:buFont typeface="Wingdings" panose="05000000000000000000" pitchFamily="2" charset="2"/>
              <a:buChar char="Ø"/>
            </a:pPr>
            <a:r>
              <a:rPr lang="en-US" altLang="en-US"/>
              <a:t>Retention of moderate levels of ecologically valuable old-growth components such as snags, logs, &amp; relatively large trees</a:t>
            </a:r>
          </a:p>
          <a:p>
            <a:pPr marL="0" indent="0">
              <a:buFont typeface="Wingdings" panose="05000000000000000000" pitchFamily="2" charset="2"/>
              <a:buChar char="Ø"/>
            </a:pPr>
            <a:endParaRPr lang="en-US" altLang="en-US"/>
          </a:p>
          <a:p>
            <a:pPr marL="0" indent="0">
              <a:buFont typeface="Wingdings" panose="05000000000000000000" pitchFamily="2" charset="2"/>
              <a:buChar char="Ø"/>
            </a:pPr>
            <a:r>
              <a:rPr lang="en-US" altLang="en-US"/>
              <a:t>Increasing ecological diversity by providing early-successional habitat.			</a:t>
            </a:r>
            <a:r>
              <a:rPr lang="en-US" altLang="en-US" sz="1800" i="1"/>
              <a:t>B-5 ROD</a:t>
            </a:r>
          </a:p>
          <a:p>
            <a:pPr marL="0" indent="0"/>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8A8E10ED-6C45-1F45-7925-69F8FD7D6379}"/>
              </a:ext>
            </a:extLst>
          </p:cNvPr>
          <p:cNvSpPr>
            <a:spLocks noGrp="1"/>
          </p:cNvSpPr>
          <p:nvPr>
            <p:ph type="title"/>
          </p:nvPr>
        </p:nvSpPr>
        <p:spPr bwMode="auto">
          <a:xfrm>
            <a:off x="457200" y="274638"/>
            <a:ext cx="7543800" cy="1335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t>LSR Silviculture Standards &amp; Guidelines - West of the Cascades</a:t>
            </a:r>
          </a:p>
        </p:txBody>
      </p:sp>
      <p:sp>
        <p:nvSpPr>
          <p:cNvPr id="3" name="Text Placeholder 2">
            <a:extLst>
              <a:ext uri="{FF2B5EF4-FFF2-40B4-BE49-F238E27FC236}">
                <a16:creationId xmlns:a16="http://schemas.microsoft.com/office/drawing/2014/main" id="{87D599A1-FE62-4F93-A8D5-A05C2CA800E7}"/>
              </a:ext>
            </a:extLst>
          </p:cNvPr>
          <p:cNvSpPr>
            <a:spLocks noGrp="1"/>
          </p:cNvSpPr>
          <p:nvPr>
            <p:ph type="body" idx="1"/>
          </p:nvPr>
        </p:nvSpPr>
        <p:spPr>
          <a:xfrm>
            <a:off x="457200" y="1524000"/>
            <a:ext cx="7543800" cy="190500"/>
          </a:xfrm>
        </p:spPr>
        <p:txBody>
          <a:bodyPr>
            <a:normAutofit fontScale="32500" lnSpcReduction="20000"/>
          </a:bodyPr>
          <a:lstStyle/>
          <a:p>
            <a:pPr fontAlgn="auto">
              <a:spcAft>
                <a:spcPts val="0"/>
              </a:spcAft>
              <a:buFont typeface="Arial"/>
              <a:buNone/>
              <a:defRPr/>
            </a:pPr>
            <a:endParaRPr lang="en-US" dirty="0">
              <a:ea typeface="+mn-ea"/>
            </a:endParaRPr>
          </a:p>
        </p:txBody>
      </p:sp>
      <p:sp>
        <p:nvSpPr>
          <p:cNvPr id="57347" name="Content Placeholder 3">
            <a:extLst>
              <a:ext uri="{FF2B5EF4-FFF2-40B4-BE49-F238E27FC236}">
                <a16:creationId xmlns:a16="http://schemas.microsoft.com/office/drawing/2014/main" id="{611A8116-44CF-D968-9DB5-8D2A782A3023}"/>
              </a:ext>
            </a:extLst>
          </p:cNvPr>
          <p:cNvSpPr>
            <a:spLocks noGrp="1"/>
          </p:cNvSpPr>
          <p:nvPr>
            <p:ph sz="half" idx="2"/>
          </p:nvPr>
        </p:nvSpPr>
        <p:spPr bwMode="auto">
          <a:xfrm>
            <a:off x="457200" y="1857375"/>
            <a:ext cx="7543800" cy="461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anose="05000000000000000000" pitchFamily="2" charset="2"/>
              <a:buChar char="v"/>
            </a:pPr>
            <a:r>
              <a:rPr lang="en-US" altLang="en-US"/>
              <a:t>There is no harvest allowed in stands over 80 years old (110 years in the Northern Cascades Adaptive Management Area).</a:t>
            </a:r>
          </a:p>
          <a:p>
            <a:pPr marL="0" indent="0">
              <a:buFont typeface="Wingdings" panose="05000000000000000000" pitchFamily="2" charset="2"/>
              <a:buChar char="v"/>
            </a:pPr>
            <a:r>
              <a:rPr lang="en-US" altLang="en-US"/>
              <a:t>Thinning may occur in stands up to 80 years old regardless of the origin of the stands.</a:t>
            </a:r>
          </a:p>
          <a:p>
            <a:pPr marL="0" indent="0">
              <a:buFont typeface="Wingdings" panose="05000000000000000000" pitchFamily="2" charset="2"/>
              <a:buChar char="v"/>
            </a:pPr>
            <a:r>
              <a:rPr lang="en-US" altLang="en-US"/>
              <a:t>Purpose:  to benefit the creation &amp; maintenance of late-successional forest conditions.</a:t>
            </a:r>
          </a:p>
          <a:p>
            <a:pPr marL="0" indent="0">
              <a:buFont typeface="Wingdings" panose="05000000000000000000" pitchFamily="2" charset="2"/>
              <a:buChar char="v"/>
            </a:pPr>
            <a:r>
              <a:rPr lang="en-US" altLang="en-US"/>
              <a:t>Examples of silviculture treatments that may be considered beneficial include thinning in existing even aged stands &amp; prescribed burning.    </a:t>
            </a:r>
            <a:r>
              <a:rPr lang="en-US" altLang="en-US" sz="1800" i="1"/>
              <a:t>ROD C-12</a:t>
            </a:r>
          </a:p>
        </p:txBody>
      </p:sp>
    </p:spTree>
  </p:cSld>
  <p:clrMapOvr>
    <a:masterClrMapping/>
  </p:clrMapOvr>
</p:sld>
</file>

<file path=ppt/theme/theme1.xml><?xml version="1.0" encoding="utf-8"?>
<a:theme xmlns:a="http://schemas.openxmlformats.org/drawingml/2006/main" name="PPT_Template_v2">
  <a:themeElements>
    <a:clrScheme name="USFS">
      <a:dk1>
        <a:srgbClr val="4A9E33"/>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PPT_Template_v2</Template>
  <TotalTime>504</TotalTime>
  <Words>1757</Words>
  <Application>Microsoft Office PowerPoint</Application>
  <PresentationFormat>On-screen Show (4:3)</PresentationFormat>
  <Paragraphs>111</Paragraphs>
  <Slides>21</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MS PGothic</vt:lpstr>
      <vt:lpstr>Calibri</vt:lpstr>
      <vt:lpstr>Wingdings</vt:lpstr>
      <vt:lpstr>PPT_Template_v2</vt:lpstr>
      <vt:lpstr>1_Custom Design</vt:lpstr>
      <vt:lpstr>Custom Design</vt:lpstr>
      <vt:lpstr>PowerPoint Presentation</vt:lpstr>
      <vt:lpstr>Ecological Principles for Management of Late-Successional Forests</vt:lpstr>
      <vt:lpstr>Structure and composition</vt:lpstr>
      <vt:lpstr>PowerPoint Presentation</vt:lpstr>
      <vt:lpstr>Ecological Processes</vt:lpstr>
      <vt:lpstr>PowerPoint Presentation</vt:lpstr>
      <vt:lpstr>The Role of Silviculture in LSRs</vt:lpstr>
      <vt:lpstr>The Role of Silviculture in Matrix</vt:lpstr>
      <vt:lpstr>LSR Silviculture Standards &amp; Guidelines - West of the Cascades</vt:lpstr>
      <vt:lpstr>Risk Reduction in LSRs</vt:lpstr>
      <vt:lpstr>PowerPoint Presentation</vt:lpstr>
      <vt:lpstr>Salvage in LSRs</vt:lpstr>
      <vt:lpstr>Regional Ecosystem Office consistency reviews</vt:lpstr>
      <vt:lpstr>Matrix Stand Management</vt:lpstr>
      <vt:lpstr>Matrix Standards &amp; Guidelines</vt:lpstr>
      <vt:lpstr>Green Tree Retention - Matrix</vt:lpstr>
      <vt:lpstr>PowerPoint Presentation</vt:lpstr>
      <vt:lpstr>PowerPoint Presentation</vt:lpstr>
      <vt:lpstr>Survey &amp; Manage species</vt:lpstr>
      <vt:lpstr>PowerPoint Presentation</vt:lpstr>
      <vt:lpstr>PowerPoint Presentation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Lum-Naihe, Christof Jurh duk - FS, AZ</cp:lastModifiedBy>
  <cp:revision>66</cp:revision>
  <cp:lastPrinted>2015-06-02T23:10:56Z</cp:lastPrinted>
  <dcterms:created xsi:type="dcterms:W3CDTF">2015-06-02T16:39:05Z</dcterms:created>
  <dcterms:modified xsi:type="dcterms:W3CDTF">2025-08-04T15:22:57Z</dcterms:modified>
</cp:coreProperties>
</file>