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7" r:id="rId4"/>
    <p:sldId id="258" r:id="rId5"/>
    <p:sldId id="261" r:id="rId6"/>
    <p:sldId id="271" r:id="rId7"/>
    <p:sldId id="260" r:id="rId8"/>
    <p:sldId id="262" r:id="rId9"/>
    <p:sldId id="263" r:id="rId10"/>
    <p:sldId id="272" r:id="rId11"/>
    <p:sldId id="265" r:id="rId12"/>
    <p:sldId id="268" r:id="rId13"/>
    <p:sldId id="269" r:id="rId14"/>
    <p:sldId id="270" r:id="rId15"/>
    <p:sldId id="264" r:id="rId16"/>
    <p:sldId id="267" r:id="rId17"/>
    <p:sldId id="273" r:id="rId18"/>
  </p:sldIdLst>
  <p:sldSz cx="9144000" cy="6858000" type="screen4x3"/>
  <p:notesSz cx="69469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D0BBA-C079-3F96-A600-A8FD00C405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64A10-E52B-7E6F-F85B-CD1058E38B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F265DC-675C-43E7-9E32-07D1F8A726E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EF81B5-BD51-4692-93B3-396AA480A9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C6505F-F712-E878-DA85-541CD950C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03725"/>
            <a:ext cx="5556250" cy="4171950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2EF86-BE2F-B33A-71FB-16F8BBA4CD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09900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77D5D-F84F-8B63-036E-15EA16A36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5413" y="8805863"/>
            <a:ext cx="3009900" cy="463550"/>
          </a:xfrm>
          <a:prstGeom prst="rect">
            <a:avLst/>
          </a:prstGeom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420537-F4F3-4534-9B10-D248771E39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D3E88121-648C-763E-F7C1-DCD8CB3FA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1B5CD1CE-DDBC-4E67-0C40-880D0505F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Umpqua National Forest is in Lane, Jackson and Douglas County (75%).</a:t>
            </a:r>
          </a:p>
          <a:p>
            <a:pPr>
              <a:spcBef>
                <a:spcPct val="0"/>
              </a:spcBef>
            </a:pPr>
            <a:r>
              <a:rPr lang="en-US" altLang="en-US"/>
              <a:t>Douglas County is 3.2 million acres with 2.8 million acres of forested land, about half is federally owned</a:t>
            </a:r>
          </a:p>
          <a:p>
            <a:pPr>
              <a:spcBef>
                <a:spcPct val="0"/>
              </a:spcBef>
            </a:pPr>
            <a:r>
              <a:rPr lang="en-US" altLang="en-US"/>
              <a:t>About 25% of the employment in the county is in forest products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Roseburg is the county seat of Douglas County and the city’s motto is “timber capital of the world”</a:t>
            </a:r>
          </a:p>
          <a:p>
            <a:pPr>
              <a:spcBef>
                <a:spcPct val="0"/>
              </a:spcBef>
            </a:pPr>
            <a:r>
              <a:rPr lang="en-US" altLang="en-US"/>
              <a:t>278 mills after WWII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Currently ¾ of a billion board foot per year capacity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D7E79B1-4E1D-6983-23B9-0BAAD787B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EE391CA-37EB-4B29-940C-CEC97507B2B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434E8269-2B77-D838-8EF8-B3DC64BC3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C7F922B8-9FCB-07F0-A1C7-6E8F682ED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Inventoried roadless areas nibble away a few more acres.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5630919F-4BCB-D5D3-C4F3-DC0C2BCBB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046CA10-F3CD-40D8-B8F2-2B6CBE06FEC7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E70367EA-F477-C71F-4291-0C8D42CD0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AB29BDF-64D0-31D6-CCB3-F3657C404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Fire history since late 1980s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EA51B7A2-CE9A-343A-E28D-03FD91006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7D22723-8724-41E9-B22E-D89F491511C6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777FFAE5-703F-379C-5F98-B698D3E31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416C0FE2-A5D6-AB4B-14CD-1DF2D6CFB5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13">
              <a:spcBef>
                <a:spcPct val="0"/>
              </a:spcBef>
            </a:pPr>
            <a:r>
              <a:rPr lang="en-US" altLang="en-US"/>
              <a:t>The Umpqua is just under 1 million acres with 600,000 available for timber</a:t>
            </a:r>
          </a:p>
          <a:p>
            <a:pPr defTabSz="925513">
              <a:spcBef>
                <a:spcPct val="0"/>
              </a:spcBef>
            </a:pPr>
            <a:r>
              <a:rPr lang="en-US" altLang="en-US"/>
              <a:t>The Umpqua’s Forest plan was implemented October 129, 1990</a:t>
            </a:r>
          </a:p>
          <a:p>
            <a:pPr defTabSz="925513">
              <a:spcBef>
                <a:spcPct val="0"/>
              </a:spcBef>
            </a:pPr>
            <a:r>
              <a:rPr lang="en-US" altLang="en-US"/>
              <a:t>Willamette NF is 1.7 million acres with 700,00 available for harvest and a 491 mbf ASQ in 1990 plan</a:t>
            </a:r>
          </a:p>
          <a:p>
            <a:pPr defTabSz="925513">
              <a:spcBef>
                <a:spcPct val="0"/>
              </a:spcBef>
            </a:pPr>
            <a:r>
              <a:rPr lang="en-US" altLang="en-US"/>
              <a:t>Siuslaw NF is 631,000 with a 1990 FP ASQ of 335 mbf off of 369,000 acres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315A854B-E9D5-6A02-3ABB-87BC30C62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68FCAA4-7920-41EE-9B32-8D60D06EDCA8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0A3F42C-59C9-4FDC-075E-688B9017E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70FF7CA3-5705-068B-21C5-B6D49B87D4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silvicultural treatments (commercial thinning and fuels treatments) designed to develop structurally complex stands and landscape structure as well as a more diverse species composition within second-growth stands that originated following even-aged management and subsequent planting in the 1950s through the 1970s. 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2EE7B39-262D-9AEB-CBFF-EC721B470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2626ED-5F1C-456F-91A3-1C66FB592E8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AAF1579E-751C-744A-0A07-EE54D7859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EB28FACA-0FEC-95DE-CA07-809CCCD00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Simple silvicultural prescriptions, more affordable planning and implementation, including sale administration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4EC1B45-CE0F-0936-3CE8-B401032CA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BAC38BB-51C9-420A-9CBC-A280925BA4F9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8BEE9CD1-8231-2B45-6E58-BD182D86B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1CB475E-9C6D-23A8-0B50-36B79B84E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Reductions in acreage treated but we have been exploring ways to improve effecies.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1D36F6B9-0D60-67EB-3DA8-06598DB1F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CB5AAAE-C6F7-4977-A395-7CF1F87C3B4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837B71B8-FA73-D393-5C7F-211F49FF1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A879A522-47BD-7B4B-3F3B-00D493B64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Assumes 10000 board feet per acre</a:t>
            </a:r>
          </a:p>
          <a:p>
            <a:pPr>
              <a:spcBef>
                <a:spcPct val="0"/>
              </a:spcBef>
            </a:pPr>
            <a:r>
              <a:rPr lang="en-US" altLang="en-US"/>
              <a:t>This slide does not have a spatial componant so these stands may or may not be juxtapositioned to facilitate timber sales</a:t>
            </a:r>
          </a:p>
          <a:p>
            <a:pPr>
              <a:spcBef>
                <a:spcPct val="0"/>
              </a:spcBef>
            </a:pPr>
            <a:r>
              <a:rPr lang="en-US" altLang="en-US"/>
              <a:t>Many of these stands were harvested in ways that we can’t harvest now so access isn’t assured</a:t>
            </a:r>
          </a:p>
          <a:p>
            <a:pPr>
              <a:spcBef>
                <a:spcPct val="0"/>
              </a:spcBef>
            </a:pPr>
            <a:r>
              <a:rPr lang="en-US" altLang="en-US"/>
              <a:t>And many of these stands are likely in CHU or LSR so remember the Purpose and need I described before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4E938C41-1393-AE3D-9C34-4018363B7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CA3894-90B1-4CFF-B2AD-ECD43793B85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0ABDA74A-9EBB-5C6D-A844-BE7ABF6D3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F0031A82-75F0-63EB-1B1E-778D036A66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2C25D37-763B-5E65-6086-19311CEC4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1D75225-F724-459F-A30D-F7EB89C852E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F5520942-B433-603B-0D02-831872202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20E509F7-7D27-78D7-9217-3A27FFF4C8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Matrix only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1DADF4B-A445-222A-9FB1-65EAD853C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03447E0-3D22-461E-B5E2-50BE2D9A2C50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746078D1-C69C-5837-0724-E72B148F5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C118251-9D18-51BB-D394-A7C0538169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Critical habitat (crosshatched) includes much of the Umpqua’s matrix allocation.  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523ABC73-CBA4-46D0-44DF-604F85092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DF0EBB8-DB5E-4645-A85D-CAB4C2A56161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D9B77-59FC-B441-A024-847BA9E4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2AADCA-3021-42A4-8CD3-282137E206E5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5500D-FD99-7BA6-529F-672FB5DC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C2E02-C38E-241D-C243-9AE49DEB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165B8-503C-4A63-B3BE-A532C5B3B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2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C430-B290-3D1F-5F7E-AE6266BC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8BA5B-7140-4942-A457-A6BBC791F6D5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6C869-FF78-36AF-454A-50E489FB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A866-1C8C-869B-485D-7E420A05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3D91D-172C-4F39-B175-AF4E16045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09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22F1-D211-6403-80D6-F81E3C1B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62F63-3743-4076-A758-2FC700D28EE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FFB4D-4A46-9F62-2F7C-F92710E9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CC30C-E2DD-00CC-8242-D0C8B7A8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8EA8-AD0B-4474-8A7C-98CEB825F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0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2AFD-1B7F-732C-C281-3504573B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D4DB4-71E7-45D2-974A-E65D7763E0C2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7D2E-E388-400D-5CBC-E25F38B5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D583-F7DA-E40F-E9C1-5E105066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80FAE-1D2E-4223-9EA7-55C074F10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39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E324-5F25-CD68-9B29-59B1AC78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DC11E-5180-4A31-A405-897482F9017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0EDD2-36DD-0149-2D0C-37AA7CFE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5AE13-6DAD-C18D-1C48-08CB195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51779-F29F-49DD-973F-FAABE1E3F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45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B9F3B-72E5-17C1-C480-3F2F3627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15E05-BC35-4239-B00A-F33FB685173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FACD40-4B3B-9FD2-C502-0896F4F6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3B50DC-6CFF-8476-D70E-8153EF22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5A093-C449-46C5-A710-83975AFFD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D0FFE4-8C80-DE96-CC80-B3992601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6169C-4248-43AD-877C-DDCDBB528FF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FDB10F-DC3A-8ED3-7753-78D41661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8F9492-7992-8C06-A818-E173670C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DF6CB-FB44-481C-834B-261EC24A4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93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FDBF57-1BC4-EA0E-0627-9298C0F6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5EFAD-6AB0-4F7D-AFB0-453E578BCB2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A33C67-CB89-C2D6-CF47-05E3E306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7903F5-6CB3-3E4D-7452-1C2CD37B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1A9D9-8491-4157-A272-7CDF089D1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0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5EBC7B-FFCB-E409-225D-88C920A8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73BA4-2E58-467F-87D5-B0F35EF4F7AF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316BB2-E9B5-6747-DC21-82AE99F0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FE39FE-EBE2-C4B5-9EE8-FFCAFFFA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00801-FE83-414E-9280-58F30918D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17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C03E2A-4E29-FDC1-A9CE-FB01A7CB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37502-D31D-4EA1-8574-695A5CB50B7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FBD648-EF86-77FF-0673-1C3E4B0C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40723E-3DCA-B152-6931-92FE11FF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06CC4-C268-4E9E-81FC-DD8B15321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9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8DE00D-BC74-A216-3C36-D261C61F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7FDF9-A475-4372-A78E-87E095C8D5A5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21AC7B-0843-3476-AF31-2A39D48E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ACAA2-C7A6-68D4-1362-2B5DCCBB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2E2B6-1066-4C97-8D33-17053FDA1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718BDE2-E1DC-23AA-1F42-84D261BDB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057BB31-24CC-7E48-D803-39EC95E933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88155-EBA6-973E-8B23-EDE22AA45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CB166B6-F904-42D3-BBCE-74FB9DD12A8C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36F4-D03D-1605-3FB2-C46C36355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5472-614D-2C76-9800-7197945A0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929476-E003-4A07-8058-92A870A04D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CB50A954-B2A5-EB0C-9BA9-A43F217F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/>
              <a:t>Umpqua National Forest</a:t>
            </a:r>
          </a:p>
        </p:txBody>
      </p:sp>
      <p:pic>
        <p:nvPicPr>
          <p:cNvPr id="2050" name="Picture 2" descr="O:\NFS\Umpqua\Program\Fisheries-2600\for Jason field trip\boulder LWD.jpg">
            <a:extLst>
              <a:ext uri="{FF2B5EF4-FFF2-40B4-BE49-F238E27FC236}">
                <a16:creationId xmlns:a16="http://schemas.microsoft.com/office/drawing/2014/main" id="{57A43B2E-EF03-4E29-59F2-90A4D7CE9E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77200" cy="5310188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E65FDE-1C47-812C-5AC1-B7ECAEEDC0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7630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Northwest Forest Plan Land Use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Critical Habitat (ac) 2013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 of Land Use Allocation 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Critical Habitat (ac) 2008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 of Land Use Allocation 2008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 Umpqua NF Acres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Adaptive Management Area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30,615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60,852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Administratively Withdrawn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14,455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66,350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Congressionally Reserved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71,819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Matrix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268,233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411,983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Late Successional Reserves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282,993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178,065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375,157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596,296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178,065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986,160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54603A70-8EAB-BE8B-5C75-F23168B9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Critical Habitat, LSR, Matrix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E2846113-66C2-DFD6-7776-047F92C0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21DD5427-40E0-C219-1932-5741295F9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82713"/>
            <a:ext cx="9167813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593B081A-2E40-B6EE-F52B-7FF6B8F96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D66EBD-327A-EAFB-32AA-AE4F15B9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378075"/>
            <a:ext cx="1828800" cy="368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Matrix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3A50927C-6188-CC5D-1842-874111B98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54B39-8A60-3870-67EB-BD0BCD76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378075"/>
            <a:ext cx="182880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Not Critical Habitat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14F74A15-4119-7E1A-A57B-4ABD79D46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659CA-36EE-2C8E-99D7-DC85F13C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378075"/>
            <a:ext cx="182880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Not Inventoried Roadless Area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51A6E55-8098-ADF2-1EBE-D5B5B0A1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67E0087A-5B56-ACCE-F49F-6A3752C7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Map of recent large fires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05C04BC2-3D94-D11D-1047-C88E434B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F757AA8-6F2F-E379-D515-C90BC4AF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1DA1-FB28-9843-07C0-E9D907A8C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Expensive to plan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Expensive to implement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Challenging to administer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Controversial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Need for collaboration with unresolved issues around social license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Urgent: losing important habitat, species, resiliency to short-term effects and long-term effects ( fire now, climate change)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>
            <a:extLst>
              <a:ext uri="{FF2B5EF4-FFF2-40B4-BE49-F238E27FC236}">
                <a16:creationId xmlns:a16="http://schemas.microsoft.com/office/drawing/2014/main" id="{C17E01A1-4631-B453-56D2-01DB06A7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219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b="1"/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427E3F5-6A6E-D65B-40CD-2D156A8ED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527175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How we got here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15D393CC-63FF-B289-FF7A-04C671E65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Douglas County yesterday</a:t>
            </a:r>
          </a:p>
          <a:p>
            <a:r>
              <a:rPr lang="en-US" altLang="en-US" sz="4000">
                <a:solidFill>
                  <a:schemeClr val="bg1"/>
                </a:solidFill>
              </a:rPr>
              <a:t>Douglas County today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33DB58E7-3998-673C-B543-C89C6BB1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We Got Here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13B39041-3609-F94C-5E81-DA4A643B3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4D2AFD6-2000-9360-B122-018A285EC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9EA8F61F-87A7-1099-455A-FD0E82DE0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287463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Before the 90s, the Umpqua was harvesting more than 340 MBF annually</a:t>
            </a:r>
          </a:p>
          <a:p>
            <a:pPr lvl="1"/>
            <a:r>
              <a:rPr lang="en-US" altLang="en-US" sz="2000"/>
              <a:t> </a:t>
            </a:r>
            <a:r>
              <a:rPr lang="en-US" altLang="en-US" sz="2000" b="1"/>
              <a:t>Up to the early 1990s (pre- Forest Plan) the Umpqua principally clear cut large, old trees</a:t>
            </a:r>
          </a:p>
          <a:p>
            <a:endParaRPr lang="en-US" altLang="en-US" sz="2400"/>
          </a:p>
          <a:p>
            <a:endParaRPr lang="en-US" altLang="en-US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The 1990 Forest Plan ASQ was 334 MBF annually</a:t>
            </a:r>
          </a:p>
          <a:p>
            <a:pPr lvl="1"/>
            <a:r>
              <a:rPr lang="en-US" altLang="en-US" sz="2000" b="1">
                <a:solidFill>
                  <a:schemeClr val="bg1"/>
                </a:solidFill>
              </a:rPr>
              <a:t>After the mid 90’s, the Umpqua primarily commercial thinned previously managed stands of &lt;80 year old predominately Douglas fir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EA66DB6-D408-A71B-37D3-3F9A7453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What we’ve been up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E703-663C-359B-BB0F-E70E59D2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defTabSz="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/>
                <a:ea typeface="+mn-ea"/>
              </a:rPr>
              <a:t>Management in &lt;80 year old managed stands</a:t>
            </a:r>
          </a:p>
          <a:p>
            <a:pPr defTabSz="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rgbClr val="FFFF00"/>
              </a:solidFill>
              <a:latin typeface="Arial"/>
              <a:ea typeface="+mn-ea"/>
            </a:endParaRPr>
          </a:p>
          <a:p>
            <a:pPr defTabSz="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+mn-ea"/>
              </a:rPr>
              <a:t>		</a:t>
            </a:r>
            <a:r>
              <a:rPr lang="en-US" sz="2800" b="1" dirty="0">
                <a:solidFill>
                  <a:srgbClr val="FFFF00"/>
                </a:solidFill>
                <a:latin typeface="Arial"/>
                <a:ea typeface="+mn-ea"/>
              </a:rPr>
              <a:t>Allows for efficiencies for example:</a:t>
            </a:r>
          </a:p>
          <a:p>
            <a:pPr defTabSz="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FFFF00"/>
              </a:solidFill>
              <a:latin typeface="Arial"/>
              <a:ea typeface="+mn-ea"/>
            </a:endParaRPr>
          </a:p>
          <a:p>
            <a:pPr defTabSz="457200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/>
                <a:ea typeface="+mn-ea"/>
              </a:rPr>
              <a:t>			Survey and Manage exemptions </a:t>
            </a:r>
          </a:p>
          <a:p>
            <a:pPr marL="0" indent="0" defTabSz="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FFFF00"/>
              </a:solidFill>
              <a:latin typeface="Arial"/>
              <a:ea typeface="+mn-ea"/>
            </a:endParaRPr>
          </a:p>
          <a:p>
            <a:pPr defTabSz="457200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/>
                <a:ea typeface="+mn-ea"/>
              </a:rPr>
              <a:t>			D x D marking (designation) on the 				implementation side.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>
            <a:extLst>
              <a:ext uri="{FF2B5EF4-FFF2-40B4-BE49-F238E27FC236}">
                <a16:creationId xmlns:a16="http://schemas.microsoft.com/office/drawing/2014/main" id="{ECA44A00-1FA4-0629-D0D0-B790A52B8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2">
            <a:extLst>
              <a:ext uri="{FF2B5EF4-FFF2-40B4-BE49-F238E27FC236}">
                <a16:creationId xmlns:a16="http://schemas.microsoft.com/office/drawing/2014/main" id="{27C0598F-E600-F114-D326-29250A9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24025"/>
            <a:ext cx="71628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F068-31F9-EC45-20CE-DF492E72AC7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262626"/>
            </a:outerShdw>
          </a:effectLst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Recent Planning Acreage Reductions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B5DA9E-D464-B252-A369-D5A87A7E4782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752600"/>
          <a:ext cx="6858000" cy="4156075"/>
        </p:xfrm>
        <a:graphic>
          <a:graphicData uri="http://schemas.openxmlformats.org/drawingml/2006/table">
            <a:tbl>
              <a:tblPr/>
              <a:tblGrid>
                <a:gridCol w="228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16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Timber Sale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Starting Acres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Acres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Reduction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Beaver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2,736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1,873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D-Bug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12,000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5,497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Little River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5,000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1,609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Parker Wyatt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2,544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619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Rail 2 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2,654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2,000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Loafer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5,782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1,430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Quartz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1,975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1,026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Steamboat</a:t>
                      </a:r>
                    </a:p>
                  </a:txBody>
                  <a:tcPr marL="7620" marR="7620" marT="7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2,390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1,214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Reduction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0C2134-59AB-84E9-0E07-09E0E56584D3}"/>
              </a:ext>
            </a:extLst>
          </p:cNvPr>
          <p:cNvSpPr txBox="1"/>
          <p:nvPr/>
        </p:nvSpPr>
        <p:spPr>
          <a:xfrm>
            <a:off x="7010400" y="62484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Oak Flats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>
            <a:extLst>
              <a:ext uri="{FF2B5EF4-FFF2-40B4-BE49-F238E27FC236}">
                <a16:creationId xmlns:a16="http://schemas.microsoft.com/office/drawing/2014/main" id="{8EB1C602-00A0-75AA-04F6-F5F67C2D9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CD0476-B7B2-AB25-E6CA-C62B00F00220}"/>
              </a:ext>
            </a:extLst>
          </p:cNvPr>
          <p:cNvSpPr txBox="1"/>
          <p:nvPr/>
        </p:nvSpPr>
        <p:spPr>
          <a:xfrm>
            <a:off x="7010400" y="62484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Oak Flats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09E760-1253-6F11-FBA8-C99D96E2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7950"/>
            <a:ext cx="7723188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D0816-BE61-0754-9A9B-BD3C2567F03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40404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Umpqua National Forest Merchantable Plantation Age Structure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F78857-BC68-C1E4-0942-435F0CC1BE46}"/>
              </a:ext>
            </a:extLst>
          </p:cNvPr>
          <p:cNvCxnSpPr/>
          <p:nvPr/>
        </p:nvCxnSpPr>
        <p:spPr>
          <a:xfrm>
            <a:off x="990600" y="2201863"/>
            <a:ext cx="64770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0BC208-EBAE-4732-E28F-CB46FB93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14563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Current Target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44EE7A8C-BED9-E815-475B-752FF735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25CF3F5E-59E5-6AE8-3DB0-1E1A9608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defTabSz="45720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defTabSz="457200"/>
            <a:endParaRPr lang="en-US" altLang="en-US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D2D3CC6-76C1-633A-1CDD-726EE7087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5875"/>
            <a:ext cx="91662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7F086200-85BC-25CD-1C7F-0D3E27AE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7315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Unmanaged and managed stands greater than 80 year old</a:t>
            </a:r>
          </a:p>
          <a:p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More complex analysis &amp; prescriptions</a:t>
            </a:r>
          </a:p>
          <a:p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Harder &amp; more time consuming I</a:t>
            </a:r>
          </a:p>
          <a:p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implementation.</a:t>
            </a:r>
          </a:p>
          <a:p>
            <a:pPr algn="ctr"/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Adding more complexity to prescriptions leads to D by P or marking the entire unit</a:t>
            </a: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68B9962B-8E34-8F20-1ABA-1417BA57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vs Accomplishment</a:t>
            </a:r>
          </a:p>
        </p:txBody>
      </p:sp>
      <p:graphicFrame>
        <p:nvGraphicFramePr>
          <p:cNvPr id="10242" name="Chart 3">
            <a:extLst>
              <a:ext uri="{FF2B5EF4-FFF2-40B4-BE49-F238E27FC236}">
                <a16:creationId xmlns:a16="http://schemas.microsoft.com/office/drawing/2014/main" id="{061CFDF0-784C-AD9F-FD6A-3C2E46B55793}"/>
              </a:ext>
            </a:extLst>
          </p:cNvPr>
          <p:cNvGraphicFramePr>
            <a:graphicFrameLocks/>
          </p:cNvGraphicFramePr>
          <p:nvPr/>
        </p:nvGraphicFramePr>
        <p:xfrm>
          <a:off x="635000" y="1443038"/>
          <a:ext cx="7324725" cy="502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26786" imgH="5022689" progId="Excel.Chart.8">
                  <p:embed/>
                </p:oleObj>
              </mc:Choice>
              <mc:Fallback>
                <p:oleObj r:id="rId2" imgW="7326786" imgH="5022689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3038"/>
                        <a:ext cx="7324725" cy="502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726</Words>
  <Application>Microsoft Office PowerPoint</Application>
  <PresentationFormat>On-screen Show (4:3)</PresentationFormat>
  <Paragraphs>176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MS PGothic</vt:lpstr>
      <vt:lpstr>Arial</vt:lpstr>
      <vt:lpstr>Office Theme</vt:lpstr>
      <vt:lpstr>Excel.Chart.8</vt:lpstr>
      <vt:lpstr>Umpqua National Forest</vt:lpstr>
      <vt:lpstr>How we got here</vt:lpstr>
      <vt:lpstr>How We Got Here</vt:lpstr>
      <vt:lpstr>PowerPoint Presentation</vt:lpstr>
      <vt:lpstr>What we’ve been up to</vt:lpstr>
      <vt:lpstr>Recent Planning Acreage Reductions</vt:lpstr>
      <vt:lpstr>PowerPoint Presentation</vt:lpstr>
      <vt:lpstr>PowerPoint Presentation</vt:lpstr>
      <vt:lpstr>Target vs Accomplishment</vt:lpstr>
      <vt:lpstr>PowerPoint Presentation</vt:lpstr>
      <vt:lpstr>Critical Habitat, LSR, Matrix</vt:lpstr>
      <vt:lpstr>PowerPoint Presentation</vt:lpstr>
      <vt:lpstr>PowerPoint Presentation</vt:lpstr>
      <vt:lpstr>PowerPoint Presentation</vt:lpstr>
      <vt:lpstr>PowerPoint Presentation</vt:lpstr>
      <vt:lpstr>Consequences</vt:lpstr>
      <vt:lpstr>PowerPoint Presentation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got here</dc:title>
  <dc:creator>Kris Sexton</dc:creator>
  <cp:lastModifiedBy>Lum-Naihe, Christof Jurh duk - FS, AZ</cp:lastModifiedBy>
  <cp:revision>36</cp:revision>
  <cp:lastPrinted>2015-06-01T18:49:15Z</cp:lastPrinted>
  <dcterms:created xsi:type="dcterms:W3CDTF">2015-05-30T23:29:58Z</dcterms:created>
  <dcterms:modified xsi:type="dcterms:W3CDTF">2025-08-04T15:23:09Z</dcterms:modified>
</cp:coreProperties>
</file>