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3" r:id="rId4"/>
    <p:sldId id="268" r:id="rId5"/>
    <p:sldId id="267" r:id="rId6"/>
    <p:sldId id="270" r:id="rId7"/>
    <p:sldId id="259" r:id="rId8"/>
    <p:sldId id="269" r:id="rId9"/>
    <p:sldId id="260" r:id="rId10"/>
    <p:sldId id="261" r:id="rId11"/>
    <p:sldId id="264"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Rockwell" panose="02060603020205020403" pitchFamily="18"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Rockwell" panose="02060603020205020403" pitchFamily="18"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Rockwell" panose="02060603020205020403" pitchFamily="18"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Rockwell" panose="02060603020205020403" pitchFamily="18"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Rockwell" panose="020606030202050204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Rockwell" panose="020606030202050204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Rockwell" panose="020606030202050204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Rockwell" panose="020606030202050204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Rockwell" panose="020606030202050204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5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84065C3-A941-57C5-CF35-557C45D203E4}"/>
              </a:ext>
            </a:extLst>
          </p:cNvPr>
          <p:cNvSpPr>
            <a:spLocks noGrp="1"/>
          </p:cNvSpPr>
          <p:nvPr>
            <p:ph type="dt" sz="half" idx="10"/>
          </p:nvPr>
        </p:nvSpPr>
        <p:spPr/>
        <p:txBody>
          <a:bodyPr/>
          <a:lstStyle>
            <a:lvl1pPr>
              <a:defRPr/>
            </a:lvl1pPr>
          </a:lstStyle>
          <a:p>
            <a:fld id="{718C3285-B60E-4F2F-890B-D2EDB8C4B307}"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E9B63849-53EB-5286-7B4F-E935440018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4062D9-074A-4E5E-5DA0-D7E685273EF8}"/>
              </a:ext>
            </a:extLst>
          </p:cNvPr>
          <p:cNvSpPr>
            <a:spLocks noGrp="1"/>
          </p:cNvSpPr>
          <p:nvPr>
            <p:ph type="sldNum" sz="quarter" idx="12"/>
          </p:nvPr>
        </p:nvSpPr>
        <p:spPr/>
        <p:txBody>
          <a:bodyPr/>
          <a:lstStyle>
            <a:lvl1pPr>
              <a:defRPr/>
            </a:lvl1pPr>
          </a:lstStyle>
          <a:p>
            <a:fld id="{F72FBD4A-4177-4548-9A6B-8E8762C13704}" type="slidenum">
              <a:rPr lang="en-US" altLang="en-US"/>
              <a:pPr/>
              <a:t>‹#›</a:t>
            </a:fld>
            <a:endParaRPr lang="en-US" altLang="en-US"/>
          </a:p>
        </p:txBody>
      </p:sp>
    </p:spTree>
    <p:extLst>
      <p:ext uri="{BB962C8B-B14F-4D97-AF65-F5344CB8AC3E}">
        <p14:creationId xmlns:p14="http://schemas.microsoft.com/office/powerpoint/2010/main" val="131693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A3E1C0D-511F-A1E7-0F48-34D806E4E506}"/>
              </a:ext>
            </a:extLst>
          </p:cNvPr>
          <p:cNvSpPr>
            <a:spLocks noGrp="1"/>
          </p:cNvSpPr>
          <p:nvPr>
            <p:ph type="dt" sz="half" idx="10"/>
          </p:nvPr>
        </p:nvSpPr>
        <p:spPr/>
        <p:txBody>
          <a:bodyPr/>
          <a:lstStyle>
            <a:lvl1pPr>
              <a:defRPr/>
            </a:lvl1pPr>
          </a:lstStyle>
          <a:p>
            <a:fld id="{AAEFBEB6-7BC9-4CD1-9CE0-289D3C8BCA97}"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4AC4DCDA-529E-1FE8-0FC9-359A055CF2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37FC5F-5C3E-C993-E629-4BC92D18B5D2}"/>
              </a:ext>
            </a:extLst>
          </p:cNvPr>
          <p:cNvSpPr>
            <a:spLocks noGrp="1"/>
          </p:cNvSpPr>
          <p:nvPr>
            <p:ph type="sldNum" sz="quarter" idx="12"/>
          </p:nvPr>
        </p:nvSpPr>
        <p:spPr/>
        <p:txBody>
          <a:bodyPr/>
          <a:lstStyle>
            <a:lvl1pPr>
              <a:defRPr/>
            </a:lvl1pPr>
          </a:lstStyle>
          <a:p>
            <a:fld id="{0A4CC646-BCBC-427A-A265-1262C6728D65}" type="slidenum">
              <a:rPr lang="en-US" altLang="en-US"/>
              <a:pPr/>
              <a:t>‹#›</a:t>
            </a:fld>
            <a:endParaRPr lang="en-US" altLang="en-US"/>
          </a:p>
        </p:txBody>
      </p:sp>
    </p:spTree>
    <p:extLst>
      <p:ext uri="{BB962C8B-B14F-4D97-AF65-F5344CB8AC3E}">
        <p14:creationId xmlns:p14="http://schemas.microsoft.com/office/powerpoint/2010/main" val="28759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3">
            <a:extLst>
              <a:ext uri="{FF2B5EF4-FFF2-40B4-BE49-F238E27FC236}">
                <a16:creationId xmlns:a16="http://schemas.microsoft.com/office/drawing/2014/main" id="{C95CD899-501C-7B92-B233-E59A715E259B}"/>
              </a:ext>
            </a:extLst>
          </p:cNvPr>
          <p:cNvSpPr>
            <a:spLocks noGrp="1"/>
          </p:cNvSpPr>
          <p:nvPr>
            <p:ph type="dt" sz="half" idx="10"/>
          </p:nvPr>
        </p:nvSpPr>
        <p:spPr/>
        <p:txBody>
          <a:bodyPr/>
          <a:lstStyle>
            <a:lvl1pPr>
              <a:defRPr/>
            </a:lvl1pPr>
          </a:lstStyle>
          <a:p>
            <a:fld id="{EE75FB9E-7C8D-41C0-9D5C-496017BE034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6161531-EF5E-336B-6EA6-D3F83C7DC1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A31E08-24CB-B1E5-303F-C7022898F807}"/>
              </a:ext>
            </a:extLst>
          </p:cNvPr>
          <p:cNvSpPr>
            <a:spLocks noGrp="1"/>
          </p:cNvSpPr>
          <p:nvPr>
            <p:ph type="sldNum" sz="quarter" idx="12"/>
          </p:nvPr>
        </p:nvSpPr>
        <p:spPr/>
        <p:txBody>
          <a:bodyPr/>
          <a:lstStyle>
            <a:lvl1pPr>
              <a:defRPr/>
            </a:lvl1pPr>
          </a:lstStyle>
          <a:p>
            <a:fld id="{0F86BE82-EB55-4DD9-AA2F-1A3F14254393}" type="slidenum">
              <a:rPr lang="en-US" altLang="en-US"/>
              <a:pPr/>
              <a:t>‹#›</a:t>
            </a:fld>
            <a:endParaRPr lang="en-US" altLang="en-US"/>
          </a:p>
        </p:txBody>
      </p:sp>
    </p:spTree>
    <p:extLst>
      <p:ext uri="{BB962C8B-B14F-4D97-AF65-F5344CB8AC3E}">
        <p14:creationId xmlns:p14="http://schemas.microsoft.com/office/powerpoint/2010/main" val="213835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006396-60A7-C28E-5964-1E4F97C017BD}"/>
              </a:ext>
            </a:extLst>
          </p:cNvPr>
          <p:cNvSpPr txBox="1"/>
          <p:nvPr/>
        </p:nvSpPr>
        <p:spPr>
          <a:xfrm>
            <a:off x="504825" y="641350"/>
            <a:ext cx="457200" cy="585788"/>
          </a:xfrm>
          <a:prstGeom prst="rect">
            <a:avLst/>
          </a:prstGeom>
        </p:spPr>
        <p:txBody>
          <a:bodyPr anchor="ctr"/>
          <a:lstStyle>
            <a:lvl1pPr>
              <a:defRPr>
                <a:solidFill>
                  <a:schemeClr val="tx1"/>
                </a:solidFill>
                <a:latin typeface="Rockwell" panose="02060603020205020403" pitchFamily="18" charset="0"/>
                <a:ea typeface="MS PGothic" panose="020B0600070205080204" pitchFamily="34" charset="-128"/>
              </a:defRPr>
            </a:lvl1pPr>
            <a:lvl2pPr marL="742950" indent="-285750">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r>
              <a:rPr lang="en-US" altLang="en-US" sz="8000"/>
              <a:t>“</a:t>
            </a:r>
          </a:p>
        </p:txBody>
      </p:sp>
      <p:sp>
        <p:nvSpPr>
          <p:cNvPr id="5" name="TextBox 4">
            <a:extLst>
              <a:ext uri="{FF2B5EF4-FFF2-40B4-BE49-F238E27FC236}">
                <a16:creationId xmlns:a16="http://schemas.microsoft.com/office/drawing/2014/main" id="{07744A6E-821C-63E6-EEE1-9CA58D71521B}"/>
              </a:ext>
            </a:extLst>
          </p:cNvPr>
          <p:cNvSpPr txBox="1"/>
          <p:nvPr/>
        </p:nvSpPr>
        <p:spPr>
          <a:xfrm>
            <a:off x="7947025" y="3073400"/>
            <a:ext cx="457200" cy="584200"/>
          </a:xfrm>
          <a:prstGeom prst="rect">
            <a:avLst/>
          </a:prstGeom>
        </p:spPr>
        <p:txBody>
          <a:bodyPr anchor="ctr"/>
          <a:lstStyle>
            <a:lvl1pPr>
              <a:defRPr>
                <a:solidFill>
                  <a:schemeClr val="tx1"/>
                </a:solidFill>
                <a:latin typeface="Rockwell" panose="02060603020205020403" pitchFamily="18" charset="0"/>
                <a:ea typeface="MS PGothic" panose="020B0600070205080204" pitchFamily="34" charset="-128"/>
              </a:defRPr>
            </a:lvl1pPr>
            <a:lvl2pPr marL="742950" indent="-285750">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algn="r"/>
            <a:r>
              <a:rPr lang="en-US" altLang="en-US" sz="8000"/>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3171429E-355D-8742-D9BE-8343A75E01C8}"/>
              </a:ext>
            </a:extLst>
          </p:cNvPr>
          <p:cNvSpPr>
            <a:spLocks noGrp="1"/>
          </p:cNvSpPr>
          <p:nvPr>
            <p:ph type="dt" sz="half" idx="14"/>
          </p:nvPr>
        </p:nvSpPr>
        <p:spPr/>
        <p:txBody>
          <a:bodyPr/>
          <a:lstStyle>
            <a:lvl1pPr>
              <a:defRPr/>
            </a:lvl1pPr>
          </a:lstStyle>
          <a:p>
            <a:fld id="{04793F57-0EA0-4B3A-AD25-A710AF2D3784}" type="datetimeFigureOut">
              <a:rPr lang="en-US" altLang="en-US"/>
              <a:pPr/>
              <a:t>8/4/2025</a:t>
            </a:fld>
            <a:endParaRPr lang="en-US" altLang="en-US"/>
          </a:p>
        </p:txBody>
      </p:sp>
      <p:sp>
        <p:nvSpPr>
          <p:cNvPr id="7" name="Footer Placeholder 5">
            <a:extLst>
              <a:ext uri="{FF2B5EF4-FFF2-40B4-BE49-F238E27FC236}">
                <a16:creationId xmlns:a16="http://schemas.microsoft.com/office/drawing/2014/main" id="{7F9110CD-1AE5-8EE8-5306-8D17030C9183}"/>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BCFB85A-3DC7-BB75-C9BF-14B62C887F9C}"/>
              </a:ext>
            </a:extLst>
          </p:cNvPr>
          <p:cNvSpPr>
            <a:spLocks noGrp="1"/>
          </p:cNvSpPr>
          <p:nvPr>
            <p:ph type="sldNum" sz="quarter" idx="16"/>
          </p:nvPr>
        </p:nvSpPr>
        <p:spPr/>
        <p:txBody>
          <a:bodyPr/>
          <a:lstStyle>
            <a:lvl1pPr>
              <a:defRPr/>
            </a:lvl1pPr>
          </a:lstStyle>
          <a:p>
            <a:fld id="{60D3A87B-3E3E-40D1-B134-40DA6A3075C8}" type="slidenum">
              <a:rPr lang="en-US" altLang="en-US"/>
              <a:pPr/>
              <a:t>‹#›</a:t>
            </a:fld>
            <a:endParaRPr lang="en-US" altLang="en-US"/>
          </a:p>
        </p:txBody>
      </p:sp>
    </p:spTree>
    <p:extLst>
      <p:ext uri="{BB962C8B-B14F-4D97-AF65-F5344CB8AC3E}">
        <p14:creationId xmlns:p14="http://schemas.microsoft.com/office/powerpoint/2010/main" val="312810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3">
            <a:extLst>
              <a:ext uri="{FF2B5EF4-FFF2-40B4-BE49-F238E27FC236}">
                <a16:creationId xmlns:a16="http://schemas.microsoft.com/office/drawing/2014/main" id="{6B12172F-96C1-5684-1C7A-C98C88C64512}"/>
              </a:ext>
            </a:extLst>
          </p:cNvPr>
          <p:cNvSpPr>
            <a:spLocks noGrp="1"/>
          </p:cNvSpPr>
          <p:nvPr>
            <p:ph type="dt" sz="half" idx="10"/>
          </p:nvPr>
        </p:nvSpPr>
        <p:spPr/>
        <p:txBody>
          <a:bodyPr/>
          <a:lstStyle>
            <a:lvl1pPr>
              <a:defRPr/>
            </a:lvl1pPr>
          </a:lstStyle>
          <a:p>
            <a:fld id="{63DBB7EF-94DA-44F1-A33F-011734A30887}"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584D4F8-CD41-3C15-C25C-1852F7EF97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1F4803-7588-95A9-0D60-1A509B69BCB1}"/>
              </a:ext>
            </a:extLst>
          </p:cNvPr>
          <p:cNvSpPr>
            <a:spLocks noGrp="1"/>
          </p:cNvSpPr>
          <p:nvPr>
            <p:ph type="sldNum" sz="quarter" idx="12"/>
          </p:nvPr>
        </p:nvSpPr>
        <p:spPr/>
        <p:txBody>
          <a:bodyPr/>
          <a:lstStyle>
            <a:lvl1pPr>
              <a:defRPr/>
            </a:lvl1pPr>
          </a:lstStyle>
          <a:p>
            <a:fld id="{CC800846-5783-4A02-B315-709317901D2A}" type="slidenum">
              <a:rPr lang="en-US" altLang="en-US"/>
              <a:pPr/>
              <a:t>‹#›</a:t>
            </a:fld>
            <a:endParaRPr lang="en-US" altLang="en-US"/>
          </a:p>
        </p:txBody>
      </p:sp>
    </p:spTree>
    <p:extLst>
      <p:ext uri="{BB962C8B-B14F-4D97-AF65-F5344CB8AC3E}">
        <p14:creationId xmlns:p14="http://schemas.microsoft.com/office/powerpoint/2010/main" val="329348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8DC3210E-7DC1-B8E3-0E2D-D1E02632F28A}"/>
              </a:ext>
            </a:extLst>
          </p:cNvPr>
          <p:cNvSpPr>
            <a:spLocks noGrp="1"/>
          </p:cNvSpPr>
          <p:nvPr>
            <p:ph type="dt" sz="half" idx="18"/>
          </p:nvPr>
        </p:nvSpPr>
        <p:spPr/>
        <p:txBody>
          <a:bodyPr/>
          <a:lstStyle>
            <a:lvl1pPr>
              <a:defRPr/>
            </a:lvl1pPr>
          </a:lstStyle>
          <a:p>
            <a:fld id="{38CF3149-4FCA-4B54-8478-A4E8A43F309B}"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1457827E-041B-669A-E1E3-530A5E100B42}"/>
              </a:ext>
            </a:extLst>
          </p:cNvPr>
          <p:cNvSpPr>
            <a:spLocks noGrp="1"/>
          </p:cNvSpPr>
          <p:nvPr>
            <p:ph type="ftr" sz="quarter" idx="19"/>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5B5C239-DFA6-0CA1-CB12-A25274240ACA}"/>
              </a:ext>
            </a:extLst>
          </p:cNvPr>
          <p:cNvSpPr>
            <a:spLocks noGrp="1"/>
          </p:cNvSpPr>
          <p:nvPr>
            <p:ph type="sldNum" sz="quarter" idx="20"/>
          </p:nvPr>
        </p:nvSpPr>
        <p:spPr/>
        <p:txBody>
          <a:bodyPr/>
          <a:lstStyle>
            <a:lvl1pPr>
              <a:defRPr/>
            </a:lvl1pPr>
          </a:lstStyle>
          <a:p>
            <a:fld id="{BCA62139-0AB9-4D12-A4A9-3D77FE63D28A}" type="slidenum">
              <a:rPr lang="en-US" altLang="en-US"/>
              <a:pPr/>
              <a:t>‹#›</a:t>
            </a:fld>
            <a:endParaRPr lang="en-US" altLang="en-US"/>
          </a:p>
        </p:txBody>
      </p:sp>
    </p:spTree>
    <p:extLst>
      <p:ext uri="{BB962C8B-B14F-4D97-AF65-F5344CB8AC3E}">
        <p14:creationId xmlns:p14="http://schemas.microsoft.com/office/powerpoint/2010/main" val="105954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A81CC44E-A59A-2D6C-66DE-1504E182BC67}"/>
              </a:ext>
            </a:extLst>
          </p:cNvPr>
          <p:cNvSpPr>
            <a:spLocks noGrp="1"/>
          </p:cNvSpPr>
          <p:nvPr>
            <p:ph type="dt" sz="half" idx="23"/>
          </p:nvPr>
        </p:nvSpPr>
        <p:spPr/>
        <p:txBody>
          <a:bodyPr/>
          <a:lstStyle>
            <a:lvl1pPr>
              <a:defRPr/>
            </a:lvl1pPr>
          </a:lstStyle>
          <a:p>
            <a:fld id="{67CDEFB9-DBDA-4FFD-B5BC-27FC385704C3}"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BAE66DBE-8622-7AAC-382F-6BB3F72C28AD}"/>
              </a:ext>
            </a:extLst>
          </p:cNvPr>
          <p:cNvSpPr>
            <a:spLocks noGrp="1"/>
          </p:cNvSpPr>
          <p:nvPr>
            <p:ph type="ftr" sz="quarter" idx="24"/>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917E04-C533-0203-A18E-92AC010A505E}"/>
              </a:ext>
            </a:extLst>
          </p:cNvPr>
          <p:cNvSpPr>
            <a:spLocks noGrp="1"/>
          </p:cNvSpPr>
          <p:nvPr>
            <p:ph type="sldNum" sz="quarter" idx="25"/>
          </p:nvPr>
        </p:nvSpPr>
        <p:spPr/>
        <p:txBody>
          <a:bodyPr/>
          <a:lstStyle>
            <a:lvl1pPr>
              <a:defRPr/>
            </a:lvl1pPr>
          </a:lstStyle>
          <a:p>
            <a:fld id="{CA2927B8-1C01-4CA2-848F-BF76D787775E}" type="slidenum">
              <a:rPr lang="en-US" altLang="en-US"/>
              <a:pPr/>
              <a:t>‹#›</a:t>
            </a:fld>
            <a:endParaRPr lang="en-US" altLang="en-US"/>
          </a:p>
        </p:txBody>
      </p:sp>
    </p:spTree>
    <p:extLst>
      <p:ext uri="{BB962C8B-B14F-4D97-AF65-F5344CB8AC3E}">
        <p14:creationId xmlns:p14="http://schemas.microsoft.com/office/powerpoint/2010/main" val="227424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480C24F-DBD6-B232-555A-BB5841D35622}"/>
              </a:ext>
            </a:extLst>
          </p:cNvPr>
          <p:cNvSpPr>
            <a:spLocks noGrp="1"/>
          </p:cNvSpPr>
          <p:nvPr>
            <p:ph type="dt" sz="half" idx="10"/>
          </p:nvPr>
        </p:nvSpPr>
        <p:spPr/>
        <p:txBody>
          <a:bodyPr/>
          <a:lstStyle>
            <a:lvl1pPr>
              <a:defRPr/>
            </a:lvl1pPr>
          </a:lstStyle>
          <a:p>
            <a:fld id="{7CFC0AD6-A1AF-4D6D-98E4-276C73151DC2}"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FF251CF-9C0B-9B61-80FB-BAC90AE2E3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D6A778-B25F-B89D-BCE3-EEFDFB7C7D92}"/>
              </a:ext>
            </a:extLst>
          </p:cNvPr>
          <p:cNvSpPr>
            <a:spLocks noGrp="1"/>
          </p:cNvSpPr>
          <p:nvPr>
            <p:ph type="sldNum" sz="quarter" idx="12"/>
          </p:nvPr>
        </p:nvSpPr>
        <p:spPr/>
        <p:txBody>
          <a:bodyPr/>
          <a:lstStyle>
            <a:lvl1pPr>
              <a:defRPr/>
            </a:lvl1pPr>
          </a:lstStyle>
          <a:p>
            <a:fld id="{756C6764-DFDA-4D42-A02B-8CA5BFE44D1C}" type="slidenum">
              <a:rPr lang="en-US" altLang="en-US"/>
              <a:pPr/>
              <a:t>‹#›</a:t>
            </a:fld>
            <a:endParaRPr lang="en-US" altLang="en-US"/>
          </a:p>
        </p:txBody>
      </p:sp>
    </p:spTree>
    <p:extLst>
      <p:ext uri="{BB962C8B-B14F-4D97-AF65-F5344CB8AC3E}">
        <p14:creationId xmlns:p14="http://schemas.microsoft.com/office/powerpoint/2010/main" val="387638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4BED55F-33A7-4CF5-07AE-F68EAE248D19}"/>
              </a:ext>
            </a:extLst>
          </p:cNvPr>
          <p:cNvSpPr>
            <a:spLocks noGrp="1"/>
          </p:cNvSpPr>
          <p:nvPr>
            <p:ph type="dt" sz="half" idx="10"/>
          </p:nvPr>
        </p:nvSpPr>
        <p:spPr/>
        <p:txBody>
          <a:bodyPr/>
          <a:lstStyle>
            <a:lvl1pPr>
              <a:defRPr/>
            </a:lvl1pPr>
          </a:lstStyle>
          <a:p>
            <a:fld id="{0690980F-5B41-4944-AF33-1732DA818855}"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7706A356-32B9-1D8F-A05B-6DC151E2DC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33CC34-7935-4AB1-6697-2A0D64F659E7}"/>
              </a:ext>
            </a:extLst>
          </p:cNvPr>
          <p:cNvSpPr>
            <a:spLocks noGrp="1"/>
          </p:cNvSpPr>
          <p:nvPr>
            <p:ph type="sldNum" sz="quarter" idx="12"/>
          </p:nvPr>
        </p:nvSpPr>
        <p:spPr/>
        <p:txBody>
          <a:bodyPr/>
          <a:lstStyle>
            <a:lvl1pPr>
              <a:defRPr/>
            </a:lvl1pPr>
          </a:lstStyle>
          <a:p>
            <a:fld id="{C85D9F82-85C4-4DAB-8F49-AE7E74C3B12B}" type="slidenum">
              <a:rPr lang="en-US" altLang="en-US"/>
              <a:pPr/>
              <a:t>‹#›</a:t>
            </a:fld>
            <a:endParaRPr lang="en-US" altLang="en-US"/>
          </a:p>
        </p:txBody>
      </p:sp>
    </p:spTree>
    <p:extLst>
      <p:ext uri="{BB962C8B-B14F-4D97-AF65-F5344CB8AC3E}">
        <p14:creationId xmlns:p14="http://schemas.microsoft.com/office/powerpoint/2010/main" val="206119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F40389-4FF5-187D-4EC0-FBB914BDC70B}"/>
              </a:ext>
            </a:extLst>
          </p:cNvPr>
          <p:cNvSpPr>
            <a:spLocks noGrp="1"/>
          </p:cNvSpPr>
          <p:nvPr>
            <p:ph type="dt" sz="half" idx="10"/>
          </p:nvPr>
        </p:nvSpPr>
        <p:spPr/>
        <p:txBody>
          <a:bodyPr/>
          <a:lstStyle>
            <a:lvl1pPr>
              <a:defRPr/>
            </a:lvl1pPr>
          </a:lstStyle>
          <a:p>
            <a:fld id="{0E40D289-C93D-4D84-9E22-49E8D6BA49B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1B80739E-B50A-BD10-D95E-F439B04D1C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8FE672-B1C1-C5AE-87C6-F8EC4344DEF8}"/>
              </a:ext>
            </a:extLst>
          </p:cNvPr>
          <p:cNvSpPr>
            <a:spLocks noGrp="1"/>
          </p:cNvSpPr>
          <p:nvPr>
            <p:ph type="sldNum" sz="quarter" idx="12"/>
          </p:nvPr>
        </p:nvSpPr>
        <p:spPr/>
        <p:txBody>
          <a:bodyPr/>
          <a:lstStyle>
            <a:lvl1pPr>
              <a:defRPr/>
            </a:lvl1pPr>
          </a:lstStyle>
          <a:p>
            <a:fld id="{B5F351C3-38E0-4A8D-AF44-D8708ADDF6D0}" type="slidenum">
              <a:rPr lang="en-US" altLang="en-US"/>
              <a:pPr/>
              <a:t>‹#›</a:t>
            </a:fld>
            <a:endParaRPr lang="en-US" altLang="en-US"/>
          </a:p>
        </p:txBody>
      </p:sp>
    </p:spTree>
    <p:extLst>
      <p:ext uri="{BB962C8B-B14F-4D97-AF65-F5344CB8AC3E}">
        <p14:creationId xmlns:p14="http://schemas.microsoft.com/office/powerpoint/2010/main" val="386058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C43C10-285F-AD8E-3F38-8536BF33BBF7}"/>
              </a:ext>
            </a:extLst>
          </p:cNvPr>
          <p:cNvSpPr>
            <a:spLocks noGrp="1"/>
          </p:cNvSpPr>
          <p:nvPr>
            <p:ph type="dt" sz="half" idx="10"/>
          </p:nvPr>
        </p:nvSpPr>
        <p:spPr/>
        <p:txBody>
          <a:bodyPr/>
          <a:lstStyle>
            <a:lvl1pPr>
              <a:defRPr/>
            </a:lvl1pPr>
          </a:lstStyle>
          <a:p>
            <a:fld id="{C347E9AE-4C5F-44D7-B989-84821FFE500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FFB7E073-7AB4-8AD3-F99A-550921103B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7CACB7-4055-4000-E68B-5322C2E1FA7D}"/>
              </a:ext>
            </a:extLst>
          </p:cNvPr>
          <p:cNvSpPr>
            <a:spLocks noGrp="1"/>
          </p:cNvSpPr>
          <p:nvPr>
            <p:ph type="sldNum" sz="quarter" idx="12"/>
          </p:nvPr>
        </p:nvSpPr>
        <p:spPr/>
        <p:txBody>
          <a:bodyPr/>
          <a:lstStyle>
            <a:lvl1pPr>
              <a:defRPr/>
            </a:lvl1pPr>
          </a:lstStyle>
          <a:p>
            <a:fld id="{811C4F0C-57B7-430D-A3B5-41B3A47C810E}" type="slidenum">
              <a:rPr lang="en-US" altLang="en-US"/>
              <a:pPr/>
              <a:t>‹#›</a:t>
            </a:fld>
            <a:endParaRPr lang="en-US" altLang="en-US"/>
          </a:p>
        </p:txBody>
      </p:sp>
    </p:spTree>
    <p:extLst>
      <p:ext uri="{BB962C8B-B14F-4D97-AF65-F5344CB8AC3E}">
        <p14:creationId xmlns:p14="http://schemas.microsoft.com/office/powerpoint/2010/main" val="57070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9BB225D-2528-609B-B2DC-7A7C8442F53D}"/>
              </a:ext>
            </a:extLst>
          </p:cNvPr>
          <p:cNvSpPr>
            <a:spLocks noGrp="1"/>
          </p:cNvSpPr>
          <p:nvPr>
            <p:ph type="dt" sz="half" idx="10"/>
          </p:nvPr>
        </p:nvSpPr>
        <p:spPr/>
        <p:txBody>
          <a:bodyPr/>
          <a:lstStyle>
            <a:lvl1pPr>
              <a:defRPr/>
            </a:lvl1pPr>
          </a:lstStyle>
          <a:p>
            <a:fld id="{05C2B711-6722-4A32-A04E-30C0EC8B1E6C}"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55DBCDCD-DB90-AF09-510B-5536666764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D7855C-56A4-A76F-0DD9-F8F9EADA5B41}"/>
              </a:ext>
            </a:extLst>
          </p:cNvPr>
          <p:cNvSpPr>
            <a:spLocks noGrp="1"/>
          </p:cNvSpPr>
          <p:nvPr>
            <p:ph type="sldNum" sz="quarter" idx="12"/>
          </p:nvPr>
        </p:nvSpPr>
        <p:spPr/>
        <p:txBody>
          <a:bodyPr/>
          <a:lstStyle>
            <a:lvl1pPr>
              <a:defRPr/>
            </a:lvl1pPr>
          </a:lstStyle>
          <a:p>
            <a:fld id="{525469A7-E2A3-41C7-83FD-C4E700B7163A}" type="slidenum">
              <a:rPr lang="en-US" altLang="en-US"/>
              <a:pPr/>
              <a:t>‹#›</a:t>
            </a:fld>
            <a:endParaRPr lang="en-US" altLang="en-US"/>
          </a:p>
        </p:txBody>
      </p:sp>
    </p:spTree>
    <p:extLst>
      <p:ext uri="{BB962C8B-B14F-4D97-AF65-F5344CB8AC3E}">
        <p14:creationId xmlns:p14="http://schemas.microsoft.com/office/powerpoint/2010/main" val="145135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C4FD7E4-3C00-E48D-C68E-1F2275D4BFAD}"/>
              </a:ext>
            </a:extLst>
          </p:cNvPr>
          <p:cNvSpPr>
            <a:spLocks noGrp="1"/>
          </p:cNvSpPr>
          <p:nvPr>
            <p:ph type="dt" sz="half" idx="10"/>
          </p:nvPr>
        </p:nvSpPr>
        <p:spPr/>
        <p:txBody>
          <a:bodyPr/>
          <a:lstStyle>
            <a:lvl1pPr>
              <a:defRPr/>
            </a:lvl1pPr>
          </a:lstStyle>
          <a:p>
            <a:fld id="{B2173FC1-EE93-40E6-B116-A2DD4CBD786C}"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AE3A5502-E3F8-F9A1-1D62-A0FA444EEA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B0DB854-4D71-D01C-BC83-21499F45AAAA}"/>
              </a:ext>
            </a:extLst>
          </p:cNvPr>
          <p:cNvSpPr>
            <a:spLocks noGrp="1"/>
          </p:cNvSpPr>
          <p:nvPr>
            <p:ph type="sldNum" sz="quarter" idx="12"/>
          </p:nvPr>
        </p:nvSpPr>
        <p:spPr/>
        <p:txBody>
          <a:bodyPr/>
          <a:lstStyle>
            <a:lvl1pPr>
              <a:defRPr/>
            </a:lvl1pPr>
          </a:lstStyle>
          <a:p>
            <a:fld id="{71ADEC2F-14DF-42E8-83DC-D894265C6D68}" type="slidenum">
              <a:rPr lang="en-US" altLang="en-US"/>
              <a:pPr/>
              <a:t>‹#›</a:t>
            </a:fld>
            <a:endParaRPr lang="en-US" altLang="en-US"/>
          </a:p>
        </p:txBody>
      </p:sp>
    </p:spTree>
    <p:extLst>
      <p:ext uri="{BB962C8B-B14F-4D97-AF65-F5344CB8AC3E}">
        <p14:creationId xmlns:p14="http://schemas.microsoft.com/office/powerpoint/2010/main" val="366707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771AC9E-B1F3-195A-842E-CAA10048E756}"/>
              </a:ext>
            </a:extLst>
          </p:cNvPr>
          <p:cNvSpPr>
            <a:spLocks noGrp="1"/>
          </p:cNvSpPr>
          <p:nvPr>
            <p:ph type="dt" sz="half" idx="10"/>
          </p:nvPr>
        </p:nvSpPr>
        <p:spPr/>
        <p:txBody>
          <a:bodyPr/>
          <a:lstStyle>
            <a:lvl1pPr>
              <a:defRPr/>
            </a:lvl1pPr>
          </a:lstStyle>
          <a:p>
            <a:fld id="{BC05CB30-4B97-432A-827D-7ABE29FF0633}"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CF30A7D4-D9B1-DCDE-4708-685C3410ECF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82E157-3CD2-B97B-A2B4-44CB4E6DE9E7}"/>
              </a:ext>
            </a:extLst>
          </p:cNvPr>
          <p:cNvSpPr>
            <a:spLocks noGrp="1"/>
          </p:cNvSpPr>
          <p:nvPr>
            <p:ph type="sldNum" sz="quarter" idx="12"/>
          </p:nvPr>
        </p:nvSpPr>
        <p:spPr/>
        <p:txBody>
          <a:bodyPr/>
          <a:lstStyle>
            <a:lvl1pPr>
              <a:defRPr/>
            </a:lvl1pPr>
          </a:lstStyle>
          <a:p>
            <a:fld id="{EC8E1BA6-A523-43A4-AE1D-09F763BCCF99}" type="slidenum">
              <a:rPr lang="en-US" altLang="en-US"/>
              <a:pPr/>
              <a:t>‹#›</a:t>
            </a:fld>
            <a:endParaRPr lang="en-US" altLang="en-US"/>
          </a:p>
        </p:txBody>
      </p:sp>
    </p:spTree>
    <p:extLst>
      <p:ext uri="{BB962C8B-B14F-4D97-AF65-F5344CB8AC3E}">
        <p14:creationId xmlns:p14="http://schemas.microsoft.com/office/powerpoint/2010/main" val="25793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200809-7B0B-CB52-4F9E-D90C0A7887FF}"/>
              </a:ext>
            </a:extLst>
          </p:cNvPr>
          <p:cNvSpPr>
            <a:spLocks noGrp="1"/>
          </p:cNvSpPr>
          <p:nvPr>
            <p:ph type="dt" sz="half" idx="10"/>
          </p:nvPr>
        </p:nvSpPr>
        <p:spPr/>
        <p:txBody>
          <a:bodyPr/>
          <a:lstStyle>
            <a:lvl1pPr>
              <a:defRPr/>
            </a:lvl1pPr>
          </a:lstStyle>
          <a:p>
            <a:fld id="{EB218176-BB0C-4696-A398-025EF925D990}"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13670757-B13B-3939-BDD6-EEC67EC9327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464BA51-B475-D689-19A8-77DCEDAB212F}"/>
              </a:ext>
            </a:extLst>
          </p:cNvPr>
          <p:cNvSpPr>
            <a:spLocks noGrp="1"/>
          </p:cNvSpPr>
          <p:nvPr>
            <p:ph type="sldNum" sz="quarter" idx="12"/>
          </p:nvPr>
        </p:nvSpPr>
        <p:spPr/>
        <p:txBody>
          <a:bodyPr/>
          <a:lstStyle>
            <a:lvl1pPr>
              <a:defRPr/>
            </a:lvl1pPr>
          </a:lstStyle>
          <a:p>
            <a:fld id="{2F447833-208A-4FD5-87AE-BD5AF68849BE}" type="slidenum">
              <a:rPr lang="en-US" altLang="en-US"/>
              <a:pPr/>
              <a:t>‹#›</a:t>
            </a:fld>
            <a:endParaRPr lang="en-US" altLang="en-US"/>
          </a:p>
        </p:txBody>
      </p:sp>
    </p:spTree>
    <p:extLst>
      <p:ext uri="{BB962C8B-B14F-4D97-AF65-F5344CB8AC3E}">
        <p14:creationId xmlns:p14="http://schemas.microsoft.com/office/powerpoint/2010/main" val="30995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0A05507-3E40-F7D4-D481-060DBE00126D}"/>
              </a:ext>
            </a:extLst>
          </p:cNvPr>
          <p:cNvSpPr>
            <a:spLocks noGrp="1"/>
          </p:cNvSpPr>
          <p:nvPr>
            <p:ph type="dt" sz="half" idx="10"/>
          </p:nvPr>
        </p:nvSpPr>
        <p:spPr/>
        <p:txBody>
          <a:bodyPr/>
          <a:lstStyle>
            <a:lvl1pPr>
              <a:defRPr/>
            </a:lvl1pPr>
          </a:lstStyle>
          <a:p>
            <a:fld id="{43859169-885C-4C2B-907B-B3F35B3009B6}"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7869B411-2754-7644-678B-9B111E80AF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699689-9440-E569-32B5-FAE113A06E18}"/>
              </a:ext>
            </a:extLst>
          </p:cNvPr>
          <p:cNvSpPr>
            <a:spLocks noGrp="1"/>
          </p:cNvSpPr>
          <p:nvPr>
            <p:ph type="sldNum" sz="quarter" idx="12"/>
          </p:nvPr>
        </p:nvSpPr>
        <p:spPr/>
        <p:txBody>
          <a:bodyPr/>
          <a:lstStyle>
            <a:lvl1pPr>
              <a:defRPr/>
            </a:lvl1pPr>
          </a:lstStyle>
          <a:p>
            <a:fld id="{B35BDDCE-FAE3-4A3E-BF78-C379A5A999A7}" type="slidenum">
              <a:rPr lang="en-US" altLang="en-US"/>
              <a:pPr/>
              <a:t>‹#›</a:t>
            </a:fld>
            <a:endParaRPr lang="en-US" altLang="en-US"/>
          </a:p>
        </p:txBody>
      </p:sp>
    </p:spTree>
    <p:extLst>
      <p:ext uri="{BB962C8B-B14F-4D97-AF65-F5344CB8AC3E}">
        <p14:creationId xmlns:p14="http://schemas.microsoft.com/office/powerpoint/2010/main" val="95231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9DDD201-0541-DBE2-CC77-E79FB0B5C2F8}"/>
              </a:ext>
            </a:extLst>
          </p:cNvPr>
          <p:cNvSpPr>
            <a:spLocks noGrp="1"/>
          </p:cNvSpPr>
          <p:nvPr>
            <p:ph type="dt" sz="half" idx="10"/>
          </p:nvPr>
        </p:nvSpPr>
        <p:spPr/>
        <p:txBody>
          <a:bodyPr/>
          <a:lstStyle>
            <a:lvl1pPr>
              <a:defRPr/>
            </a:lvl1pPr>
          </a:lstStyle>
          <a:p>
            <a:fld id="{8C5BD329-4488-4687-8589-2A5D1CE40927}"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89127096-91DE-E3F8-A59B-F656021CA5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3B665A-9BB0-2462-7639-633A84DB56BD}"/>
              </a:ext>
            </a:extLst>
          </p:cNvPr>
          <p:cNvSpPr>
            <a:spLocks noGrp="1"/>
          </p:cNvSpPr>
          <p:nvPr>
            <p:ph type="sldNum" sz="quarter" idx="12"/>
          </p:nvPr>
        </p:nvSpPr>
        <p:spPr/>
        <p:txBody>
          <a:bodyPr/>
          <a:lstStyle>
            <a:lvl1pPr>
              <a:defRPr/>
            </a:lvl1pPr>
          </a:lstStyle>
          <a:p>
            <a:fld id="{D1482E32-68E8-483F-A7A7-AF4E80213C55}" type="slidenum">
              <a:rPr lang="en-US" altLang="en-US"/>
              <a:pPr/>
              <a:t>‹#›</a:t>
            </a:fld>
            <a:endParaRPr lang="en-US" altLang="en-US"/>
          </a:p>
        </p:txBody>
      </p:sp>
    </p:spTree>
    <p:extLst>
      <p:ext uri="{BB962C8B-B14F-4D97-AF65-F5344CB8AC3E}">
        <p14:creationId xmlns:p14="http://schemas.microsoft.com/office/powerpoint/2010/main" val="421345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D577D-95FC-876F-D65C-31F72A5FBC1F}"/>
              </a:ext>
            </a:extLst>
          </p:cNvPr>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01B4508-60D0-B349-2ED7-E8405D13499A}"/>
              </a:ext>
            </a:extLst>
          </p:cNvPr>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E8C45E-3F60-8B85-40F6-24823C69F720}"/>
              </a:ext>
            </a:extLst>
          </p:cNvPr>
          <p:cNvSpPr>
            <a:spLocks noGrp="1"/>
          </p:cNvSpPr>
          <p:nvPr>
            <p:ph type="dt" sz="half" idx="2"/>
          </p:nvPr>
        </p:nvSpPr>
        <p:spPr>
          <a:xfrm>
            <a:off x="5759450" y="588327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81B58F2C-B936-4017-818A-801AE365C424}"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8E31EAAA-86A0-A28E-48EA-CB25A47175E4}"/>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4AF30B14-F8D2-332F-61B3-8C0141495258}"/>
              </a:ext>
            </a:extLst>
          </p:cNvPr>
          <p:cNvSpPr>
            <a:spLocks noGrp="1"/>
          </p:cNvSpPr>
          <p:nvPr>
            <p:ph type="sldNum" sz="quarter" idx="4"/>
          </p:nvPr>
        </p:nvSpPr>
        <p:spPr>
          <a:xfrm>
            <a:off x="7885113" y="5883275"/>
            <a:ext cx="5651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13FA259B-3D20-41D1-852C-3E6FD5B8D9BA}"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5" r:id="rId12"/>
    <p:sldLayoutId id="2147483720" r:id="rId13"/>
    <p:sldLayoutId id="2147483721" r:id="rId14"/>
    <p:sldLayoutId id="2147483722" r:id="rId15"/>
    <p:sldLayoutId id="2147483723" r:id="rId16"/>
    <p:sldLayoutId id="2147483724" r:id="rId17"/>
  </p:sldLayoutIdLst>
  <p:txStyles>
    <p:titleStyle>
      <a:lvl1pPr algn="ctr" rtl="0" fontAlgn="base">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S PGothic" panose="020B0600070205080204" pitchFamily="34" charset="-128"/>
          <a:cs typeface="+mj-cs"/>
        </a:defRPr>
      </a:lvl1pPr>
      <a:lvl2pPr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2pPr>
      <a:lvl3pPr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3pPr>
      <a:lvl4pPr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4pPr>
      <a:lvl5pPr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ea typeface="MS PGothic" panose="020B0600070205080204" pitchFamily="34" charset="-128"/>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S PGothic" panose="020B0600070205080204" pitchFamily="34" charset="-128"/>
          <a:cs typeface="+mn-cs"/>
        </a:defRPr>
      </a:lvl1pPr>
      <a:lvl2pPr marL="685800" indent="-228600" algn="l" rtl="0" fontAlgn="base">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S PGothic" panose="020B0600070205080204" pitchFamily="34" charset="-128"/>
          <a:cs typeface="+mn-cs"/>
        </a:defRPr>
      </a:lvl2pPr>
      <a:lvl3pPr marL="1143000" indent="-228600" algn="l" rtl="0" fontAlgn="base">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S PGothic" panose="020B0600070205080204" pitchFamily="34" charset="-128"/>
          <a:cs typeface="+mn-cs"/>
        </a:defRPr>
      </a:lvl3pPr>
      <a:lvl4pPr marL="1600200" indent="-228600" algn="l" rtl="0" fontAlgn="base">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S PGothic" panose="020B0600070205080204" pitchFamily="34" charset="-128"/>
          <a:cs typeface="+mn-cs"/>
        </a:defRPr>
      </a:lvl4pPr>
      <a:lvl5pPr marL="2057400" indent="-228600" algn="l" rtl="0" fontAlgn="base">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S PGothic" panose="020B0600070205080204" pitchFamily="34" charset="-128"/>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Content Placeholder 3">
            <a:extLst>
              <a:ext uri="{FF2B5EF4-FFF2-40B4-BE49-F238E27FC236}">
                <a16:creationId xmlns:a16="http://schemas.microsoft.com/office/drawing/2014/main" id="{7F07C771-0B54-67E8-114F-E647793C05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5E430D2-4F9F-7303-0984-52D248D811D2}"/>
              </a:ext>
            </a:extLst>
          </p:cNvPr>
          <p:cNvSpPr>
            <a:spLocks noGrp="1"/>
          </p:cNvSpPr>
          <p:nvPr>
            <p:ph type="ctrTitle"/>
          </p:nvPr>
        </p:nvSpPr>
        <p:spPr>
          <a:xfrm>
            <a:off x="441325" y="595313"/>
            <a:ext cx="8375650" cy="3024187"/>
          </a:xfrm>
        </p:spPr>
        <p:txBody>
          <a:bodyPr wrap="square" numCol="1" anchorCtr="0" compatLnSpc="1">
            <a:prstTxWarp prst="textNoShape">
              <a:avLst/>
            </a:prstTxWarp>
          </a:bodyPr>
          <a:lstStyle/>
          <a:p>
            <a:r>
              <a:rPr lang="en-US" altLang="en-US" sz="4300" cap="none">
                <a:effectLst>
                  <a:outerShdw blurRad="38100" dist="38100" dir="2700000" algn="tl">
                    <a:srgbClr val="000000"/>
                  </a:outerShdw>
                </a:effectLst>
                <a:latin typeface="Georgia" panose="02040502050405020303" pitchFamily="18" charset="0"/>
              </a:rPr>
              <a:t>Why Forest Management is a “Social” enterprise:  How We Assess Public Wants &amp; Needs</a:t>
            </a:r>
          </a:p>
        </p:txBody>
      </p:sp>
      <p:sp>
        <p:nvSpPr>
          <p:cNvPr id="3" name="Subtitle 2">
            <a:extLst>
              <a:ext uri="{FF2B5EF4-FFF2-40B4-BE49-F238E27FC236}">
                <a16:creationId xmlns:a16="http://schemas.microsoft.com/office/drawing/2014/main" id="{E7A3E05F-BD5A-A0DA-5156-061204239F83}"/>
              </a:ext>
            </a:extLst>
          </p:cNvPr>
          <p:cNvSpPr>
            <a:spLocks noGrp="1"/>
          </p:cNvSpPr>
          <p:nvPr>
            <p:ph type="subTitle" idx="1"/>
          </p:nvPr>
        </p:nvSpPr>
        <p:spPr>
          <a:xfrm>
            <a:off x="2155825" y="4797425"/>
            <a:ext cx="6858000" cy="1657350"/>
          </a:xfrm>
        </p:spPr>
        <p:txBody>
          <a:bodyPr wrap="square" numCol="1" anchor="t" anchorCtr="0" compatLnSpc="1">
            <a:prstTxWarp prst="textNoShape">
              <a:avLst/>
            </a:prstTxWarp>
            <a:noAutofit/>
          </a:bodyPr>
          <a:lstStyle/>
          <a:p>
            <a:pPr lvl="1" algn="r"/>
            <a:r>
              <a:rPr lang="en-US" altLang="en-US" sz="1200">
                <a:effectLst>
                  <a:outerShdw blurRad="38100" dist="38100" dir="2700000" algn="tl">
                    <a:srgbClr val="000000"/>
                  </a:outerShdw>
                </a:effectLst>
                <a:latin typeface="Georgia" panose="02040502050405020303" pitchFamily="18" charset="0"/>
              </a:rPr>
              <a:t>Stanley T Asah</a:t>
            </a:r>
          </a:p>
          <a:p>
            <a:pPr lvl="1" algn="r"/>
            <a:r>
              <a:rPr lang="en-US" altLang="en-US" sz="1200">
                <a:effectLst>
                  <a:outerShdw blurRad="38100" dist="38100" dir="2700000" algn="tl">
                    <a:srgbClr val="000000"/>
                  </a:outerShdw>
                </a:effectLst>
                <a:latin typeface="Georgia" panose="02040502050405020303" pitchFamily="18" charset="0"/>
              </a:rPr>
              <a:t>Associate Professor: Human Dimensions of Natural Resource Management</a:t>
            </a:r>
          </a:p>
          <a:p>
            <a:pPr lvl="1" algn="r"/>
            <a:r>
              <a:rPr lang="en-US" altLang="en-US" sz="1200">
                <a:effectLst>
                  <a:outerShdw blurRad="38100" dist="38100" dir="2700000" algn="tl">
                    <a:srgbClr val="000000"/>
                  </a:outerShdw>
                </a:effectLst>
                <a:latin typeface="Georgia" panose="02040502050405020303" pitchFamily="18" charset="0"/>
              </a:rPr>
              <a:t>School of Environmental &amp; Forest Sciences</a:t>
            </a:r>
          </a:p>
          <a:p>
            <a:pPr lvl="1" algn="r"/>
            <a:r>
              <a:rPr lang="en-US" altLang="en-US" sz="1200">
                <a:effectLst>
                  <a:outerShdw blurRad="38100" dist="38100" dir="2700000" algn="tl">
                    <a:srgbClr val="000000"/>
                  </a:outerShdw>
                </a:effectLst>
                <a:latin typeface="Georgia" panose="02040502050405020303" pitchFamily="18" charset="0"/>
              </a:rPr>
              <a:t>College of the Environment</a:t>
            </a:r>
          </a:p>
          <a:p>
            <a:pPr lvl="1" algn="r"/>
            <a:r>
              <a:rPr lang="en-US" altLang="en-US" sz="1200">
                <a:effectLst>
                  <a:outerShdw blurRad="38100" dist="38100" dir="2700000" algn="tl">
                    <a:srgbClr val="000000"/>
                  </a:outerShdw>
                </a:effectLst>
                <a:latin typeface="Georgia" panose="02040502050405020303" pitchFamily="18" charset="0"/>
              </a:rPr>
              <a:t>University of Washington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127E-CBA7-D05D-34A2-8420B291BF0D}"/>
              </a:ext>
            </a:extLst>
          </p:cNvPr>
          <p:cNvSpPr>
            <a:spLocks noGrp="1"/>
          </p:cNvSpPr>
          <p:nvPr>
            <p:ph type="title"/>
          </p:nvPr>
        </p:nvSpPr>
        <p:spPr>
          <a:xfrm>
            <a:off x="685800" y="228600"/>
            <a:ext cx="7764463" cy="908050"/>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rPr>
              <a:t>Assessing the social</a:t>
            </a:r>
          </a:p>
        </p:txBody>
      </p:sp>
      <p:sp>
        <p:nvSpPr>
          <p:cNvPr id="3" name="Content Placeholder 2">
            <a:extLst>
              <a:ext uri="{FF2B5EF4-FFF2-40B4-BE49-F238E27FC236}">
                <a16:creationId xmlns:a16="http://schemas.microsoft.com/office/drawing/2014/main" id="{C947F25D-63D6-E9E1-5D7D-9812F47315B9}"/>
              </a:ext>
            </a:extLst>
          </p:cNvPr>
          <p:cNvSpPr>
            <a:spLocks noGrp="1"/>
          </p:cNvSpPr>
          <p:nvPr>
            <p:ph idx="1"/>
          </p:nvPr>
        </p:nvSpPr>
        <p:spPr>
          <a:xfrm>
            <a:off x="346075" y="1304925"/>
            <a:ext cx="8459788" cy="5353050"/>
          </a:xfrm>
        </p:spPr>
        <p:txBody>
          <a:bodyPr>
            <a:normAutofit lnSpcReduction="10000"/>
          </a:bodyPr>
          <a:lstStyle/>
          <a:p>
            <a:pPr fontAlgn="auto">
              <a:spcAft>
                <a:spcPts val="0"/>
              </a:spcAft>
              <a:defRPr/>
            </a:pPr>
            <a:r>
              <a:rPr lang="en-US" sz="3200" dirty="0">
                <a:ea typeface="+mn-ea"/>
              </a:rPr>
              <a:t>Surveys are also very important and where relevant, could be informed by interviews</a:t>
            </a:r>
          </a:p>
          <a:p>
            <a:pPr lvl="1" fontAlgn="auto">
              <a:spcAft>
                <a:spcPts val="0"/>
              </a:spcAft>
              <a:defRPr/>
            </a:pPr>
            <a:r>
              <a:rPr lang="en-US" sz="2800" dirty="0">
                <a:ea typeface="+mn-ea"/>
              </a:rPr>
              <a:t>elucidate prevalence and salience of issues, attitudes, etc.</a:t>
            </a:r>
          </a:p>
          <a:p>
            <a:pPr lvl="1" fontAlgn="auto">
              <a:spcAft>
                <a:spcPts val="0"/>
              </a:spcAft>
              <a:defRPr/>
            </a:pPr>
            <a:r>
              <a:rPr lang="en-US" sz="2800" dirty="0">
                <a:ea typeface="+mn-ea"/>
              </a:rPr>
              <a:t>Illuminate contradictions</a:t>
            </a:r>
          </a:p>
          <a:p>
            <a:pPr lvl="2" fontAlgn="auto">
              <a:spcAft>
                <a:spcPts val="0"/>
              </a:spcAft>
              <a:defRPr/>
            </a:pPr>
            <a:r>
              <a:rPr lang="en-US" sz="2400" dirty="0">
                <a:ea typeface="+mn-ea"/>
              </a:rPr>
              <a:t>Ensure methods are proper for the issue at hand</a:t>
            </a:r>
          </a:p>
          <a:p>
            <a:pPr lvl="2" fontAlgn="auto">
              <a:spcAft>
                <a:spcPts val="0"/>
              </a:spcAft>
              <a:defRPr/>
            </a:pPr>
            <a:r>
              <a:rPr lang="en-US" sz="2400" dirty="0">
                <a:ea typeface="+mn-ea"/>
              </a:rPr>
              <a:t>Ensure relevant analysis beyond measures of central tendency are conducted</a:t>
            </a:r>
          </a:p>
          <a:p>
            <a:pPr lvl="2" fontAlgn="auto">
              <a:spcAft>
                <a:spcPts val="0"/>
              </a:spcAft>
              <a:defRPr/>
            </a:pPr>
            <a:r>
              <a:rPr lang="en-US" sz="2400" dirty="0">
                <a:ea typeface="+mn-ea"/>
              </a:rPr>
              <a:t>E.g., Asah &amp; </a:t>
            </a:r>
            <a:r>
              <a:rPr lang="en-US" sz="2400" dirty="0" err="1">
                <a:ea typeface="+mn-ea"/>
              </a:rPr>
              <a:t>Blahna</a:t>
            </a:r>
            <a:r>
              <a:rPr lang="en-US" sz="2400" dirty="0">
                <a:ea typeface="+mn-ea"/>
              </a:rPr>
              <a:t>, 2012, Conservation Letters</a:t>
            </a:r>
          </a:p>
          <a:p>
            <a:pPr lvl="2" fontAlgn="auto">
              <a:spcAft>
                <a:spcPts val="0"/>
              </a:spcAft>
              <a:defRPr/>
            </a:pPr>
            <a:r>
              <a:rPr lang="en-US" sz="2400" dirty="0">
                <a:ea typeface="+mn-ea"/>
              </a:rPr>
              <a:t>Asah &amp; </a:t>
            </a:r>
            <a:r>
              <a:rPr lang="en-US" sz="2400" dirty="0" err="1">
                <a:ea typeface="+mn-ea"/>
              </a:rPr>
              <a:t>Blahna</a:t>
            </a:r>
            <a:r>
              <a:rPr lang="en-US" sz="2400" dirty="0">
                <a:ea typeface="+mn-ea"/>
              </a:rPr>
              <a:t>, 2013, Conservation Biology</a:t>
            </a:r>
          </a:p>
          <a:p>
            <a:pPr fontAlgn="auto">
              <a:spcAft>
                <a:spcPts val="0"/>
              </a:spcAft>
              <a:defRPr/>
            </a:pPr>
            <a:endParaRPr lang="en-US" sz="3200" dirty="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212F-521D-2915-EB7B-2167DE9BE054}"/>
              </a:ext>
            </a:extLst>
          </p:cNvPr>
          <p:cNvSpPr>
            <a:spLocks noGrp="1"/>
          </p:cNvSpPr>
          <p:nvPr>
            <p:ph type="title"/>
          </p:nvPr>
        </p:nvSpPr>
        <p:spPr/>
        <p:txBody>
          <a:bodyPr/>
          <a:lstStyle/>
          <a:p>
            <a:pPr fontAlgn="auto">
              <a:spcAft>
                <a:spcPts val="0"/>
              </a:spcAft>
              <a:defRPr/>
            </a:pPr>
            <a:endParaRPr lang="en-US">
              <a:ea typeface="+mj-ea"/>
            </a:endParaRPr>
          </a:p>
        </p:txBody>
      </p:sp>
      <p:pic>
        <p:nvPicPr>
          <p:cNvPr id="13314" name="Picture 2">
            <a:extLst>
              <a:ext uri="{FF2B5EF4-FFF2-40B4-BE49-F238E27FC236}">
                <a16:creationId xmlns:a16="http://schemas.microsoft.com/office/drawing/2014/main" id="{52D7F16D-9D8E-D6D0-B008-45CAC3E41D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Content Placeholder 3">
            <a:extLst>
              <a:ext uri="{FF2B5EF4-FFF2-40B4-BE49-F238E27FC236}">
                <a16:creationId xmlns:a16="http://schemas.microsoft.com/office/drawing/2014/main" id="{53EDDE33-E752-C840-1E79-400A34BB76F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p:spPr>
      </p:pic>
      <p:sp>
        <p:nvSpPr>
          <p:cNvPr id="2" name="Title 1">
            <a:extLst>
              <a:ext uri="{FF2B5EF4-FFF2-40B4-BE49-F238E27FC236}">
                <a16:creationId xmlns:a16="http://schemas.microsoft.com/office/drawing/2014/main" id="{A275EEBB-A247-894B-3797-78697E7FC178}"/>
              </a:ext>
            </a:extLst>
          </p:cNvPr>
          <p:cNvSpPr>
            <a:spLocks noGrp="1"/>
          </p:cNvSpPr>
          <p:nvPr>
            <p:ph type="title"/>
          </p:nvPr>
        </p:nvSpPr>
        <p:spPr>
          <a:xfrm>
            <a:off x="434975" y="587375"/>
            <a:ext cx="8291513" cy="5405438"/>
          </a:xfrm>
        </p:spPr>
        <p:txBody>
          <a:bodyPr wrap="square" numCol="1" anchorCtr="0" compatLnSpc="1">
            <a:prstTxWarp prst="textNoShape">
              <a:avLst/>
            </a:prstTxWarp>
          </a:bodyPr>
          <a:lstStyle/>
          <a:p>
            <a:r>
              <a:rPr lang="en-US" altLang="en-US" sz="4000" cap="none">
                <a:effectLst>
                  <a:outerShdw blurRad="38100" dist="38100" dir="2700000" algn="tl">
                    <a:srgbClr val="000000"/>
                  </a:outerShdw>
                </a:effectLst>
              </a:rPr>
              <a:t>Thank you</a:t>
            </a:r>
            <a:br>
              <a:rPr lang="en-US" altLang="en-US" sz="4000" cap="none">
                <a:effectLst>
                  <a:outerShdw blurRad="38100" dist="38100" dir="2700000" algn="tl">
                    <a:srgbClr val="000000"/>
                  </a:outerShdw>
                </a:effectLst>
              </a:rPr>
            </a:br>
            <a:r>
              <a:rPr lang="en-US" altLang="en-US" sz="4000" cap="none">
                <a:effectLst>
                  <a:outerShdw blurRad="38100" dist="38100" dir="2700000" algn="tl">
                    <a:srgbClr val="000000"/>
                  </a:outerShdw>
                </a:effectLst>
              </a:rPr>
              <a:t>I am not Allergic to Questions or conversations/dialogue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4352-36EC-ADAD-6CCD-372976EE5ECF}"/>
              </a:ext>
            </a:extLst>
          </p:cNvPr>
          <p:cNvSpPr>
            <a:spLocks noGrp="1"/>
          </p:cNvSpPr>
          <p:nvPr>
            <p:ph type="title"/>
          </p:nvPr>
        </p:nvSpPr>
        <p:spPr>
          <a:xfrm>
            <a:off x="685800" y="152400"/>
            <a:ext cx="7764463" cy="898525"/>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What is management?</a:t>
            </a:r>
          </a:p>
        </p:txBody>
      </p:sp>
      <p:sp>
        <p:nvSpPr>
          <p:cNvPr id="3" name="Content Placeholder 2">
            <a:extLst>
              <a:ext uri="{FF2B5EF4-FFF2-40B4-BE49-F238E27FC236}">
                <a16:creationId xmlns:a16="http://schemas.microsoft.com/office/drawing/2014/main" id="{D69CB8AF-397C-E1B6-F74E-E2D43103480C}"/>
              </a:ext>
            </a:extLst>
          </p:cNvPr>
          <p:cNvSpPr>
            <a:spLocks noGrp="1"/>
          </p:cNvSpPr>
          <p:nvPr>
            <p:ph idx="1"/>
          </p:nvPr>
        </p:nvSpPr>
        <p:spPr>
          <a:xfrm>
            <a:off x="312738" y="1341438"/>
            <a:ext cx="8640762" cy="5280025"/>
          </a:xfrm>
        </p:spPr>
        <p:txBody>
          <a:bodyPr wrap="square" numCol="1" anchor="t" anchorCtr="0" compatLnSpc="1">
            <a:prstTxWarp prst="textNoShape">
              <a:avLst/>
            </a:prstTxWarp>
          </a:bodyPr>
          <a:lstStyle/>
          <a:p>
            <a:pPr>
              <a:lnSpc>
                <a:spcPct val="110000"/>
              </a:lnSpc>
            </a:pPr>
            <a:r>
              <a:rPr lang="en-US" altLang="en-US">
                <a:effectLst>
                  <a:outerShdw blurRad="38100" dist="38100" dir="2700000" algn="tl">
                    <a:srgbClr val="000000"/>
                  </a:outerShdw>
                </a:effectLst>
              </a:rPr>
              <a:t>The identification, mobilization, and deployment of resources to accomplish set goals/address identified problems</a:t>
            </a:r>
          </a:p>
          <a:p>
            <a:pPr>
              <a:lnSpc>
                <a:spcPct val="110000"/>
              </a:lnSpc>
            </a:pPr>
            <a:r>
              <a:rPr lang="en-US" altLang="en-US" b="1" u="sng">
                <a:effectLst>
                  <a:outerShdw blurRad="38100" dist="38100" dir="2700000" algn="tl">
                    <a:srgbClr val="000000"/>
                  </a:outerShdw>
                </a:effectLst>
              </a:rPr>
              <a:t>People</a:t>
            </a:r>
          </a:p>
          <a:p>
            <a:pPr lvl="1">
              <a:lnSpc>
                <a:spcPct val="110000"/>
              </a:lnSpc>
            </a:pPr>
            <a:r>
              <a:rPr lang="en-US" altLang="en-US">
                <a:effectLst>
                  <a:outerShdw blurRad="38100" dist="38100" dir="2700000" algn="tl">
                    <a:srgbClr val="000000"/>
                  </a:outerShdw>
                </a:effectLst>
              </a:rPr>
              <a:t>Identify problems</a:t>
            </a:r>
          </a:p>
          <a:p>
            <a:pPr lvl="1">
              <a:lnSpc>
                <a:spcPct val="110000"/>
              </a:lnSpc>
            </a:pPr>
            <a:r>
              <a:rPr lang="en-US" altLang="en-US">
                <a:effectLst>
                  <a:outerShdw blurRad="38100" dist="38100" dir="2700000" algn="tl">
                    <a:srgbClr val="000000"/>
                  </a:outerShdw>
                </a:effectLst>
              </a:rPr>
              <a:t>Identify, Mobilize, and Deploy resources</a:t>
            </a:r>
          </a:p>
          <a:p>
            <a:pPr lvl="1">
              <a:lnSpc>
                <a:spcPct val="110000"/>
              </a:lnSpc>
            </a:pPr>
            <a:r>
              <a:rPr lang="en-US" altLang="en-US">
                <a:effectLst>
                  <a:outerShdw blurRad="38100" dist="38100" dir="2700000" algn="tl">
                    <a:srgbClr val="000000"/>
                  </a:outerShdw>
                </a:effectLst>
              </a:rPr>
              <a:t>Set goals and determine goal attainment/problem solving</a:t>
            </a:r>
          </a:p>
          <a:p>
            <a:pPr>
              <a:lnSpc>
                <a:spcPct val="110000"/>
              </a:lnSpc>
            </a:pPr>
            <a:r>
              <a:rPr lang="en-US" altLang="en-US">
                <a:effectLst>
                  <a:outerShdw blurRad="38100" dist="38100" dir="2700000" algn="tl">
                    <a:srgbClr val="000000"/>
                  </a:outerShdw>
                </a:effectLst>
              </a:rPr>
              <a:t>Set goals implicitly/explicitly </a:t>
            </a:r>
            <a:r>
              <a:rPr lang="en-US" altLang="en-US" u="sng">
                <a:effectLst>
                  <a:outerShdw blurRad="38100" dist="38100" dir="2700000" algn="tl">
                    <a:srgbClr val="000000"/>
                  </a:outerShdw>
                </a:effectLst>
              </a:rPr>
              <a:t>relate to the life, welfare, and relations of human beings in a community or another social unit</a:t>
            </a:r>
            <a:r>
              <a:rPr lang="en-US" altLang="en-US">
                <a:effectLst>
                  <a:outerShdw blurRad="38100" dist="38100" dir="2700000" algn="tl">
                    <a:srgbClr val="000000"/>
                  </a:outerShdw>
                </a:effectLst>
              </a:rPr>
              <a:t>—the PNW, US, etc.</a:t>
            </a:r>
          </a:p>
          <a:p>
            <a:pPr>
              <a:lnSpc>
                <a:spcPct val="110000"/>
              </a:lnSpc>
            </a:pPr>
            <a:endParaRPr lang="en-US" altLang="en-US">
              <a:effectLst>
                <a:outerShdw blurRad="38100" dist="38100" dir="2700000" algn="tl">
                  <a:srgbClr val="000000"/>
                </a:outerShdw>
              </a:effectLst>
            </a:endParaRPr>
          </a:p>
          <a:p>
            <a:pPr>
              <a:lnSpc>
                <a:spcPct val="110000"/>
              </a:lnSpc>
            </a:pPr>
            <a:r>
              <a:rPr lang="en-US" altLang="en-US">
                <a:effectLst>
                  <a:outerShdw blurRad="38100" dist="38100" dir="2700000" algn="tl">
                    <a:srgbClr val="000000"/>
                  </a:outerShdw>
                </a:effectLst>
              </a:rPr>
              <a:t>Human judgement/subjectivity</a:t>
            </a:r>
          </a:p>
          <a:p>
            <a:pPr>
              <a:lnSpc>
                <a:spcPct val="110000"/>
              </a:lnSpc>
            </a:pPr>
            <a:endParaRPr lang="en-US" altLang="en-US">
              <a:effectLst>
                <a:outerShdw blurRad="38100" dist="38100" dir="2700000" algn="tl">
                  <a:srgbClr val="000000"/>
                </a:outerShdw>
              </a:effectLst>
            </a:endParaRPr>
          </a:p>
          <a:p>
            <a:pPr>
              <a:lnSpc>
                <a:spcPct val="110000"/>
              </a:lnSpc>
            </a:pPr>
            <a:r>
              <a:rPr lang="en-US" altLang="en-US">
                <a:effectLst>
                  <a:outerShdw blurRad="38100" dist="38100" dir="2700000" algn="tl">
                    <a:srgbClr val="000000"/>
                  </a:outerShdw>
                </a:effectLst>
              </a:rPr>
              <a:t>These, and especially science, drive management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21E5-ADAB-6C3B-3C86-4394E5E39012}"/>
              </a:ext>
            </a:extLst>
          </p:cNvPr>
          <p:cNvSpPr>
            <a:spLocks noGrp="1"/>
          </p:cNvSpPr>
          <p:nvPr>
            <p:ph type="title"/>
          </p:nvPr>
        </p:nvSpPr>
        <p:spPr>
          <a:xfrm>
            <a:off x="668338" y="103188"/>
            <a:ext cx="7764462" cy="1104900"/>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Science &amp; Scientism</a:t>
            </a:r>
          </a:p>
        </p:txBody>
      </p:sp>
      <p:sp>
        <p:nvSpPr>
          <p:cNvPr id="3" name="Content Placeholder 2">
            <a:extLst>
              <a:ext uri="{FF2B5EF4-FFF2-40B4-BE49-F238E27FC236}">
                <a16:creationId xmlns:a16="http://schemas.microsoft.com/office/drawing/2014/main" id="{19F5E7EC-B954-29A8-13B0-526CDAAE60B3}"/>
              </a:ext>
            </a:extLst>
          </p:cNvPr>
          <p:cNvSpPr>
            <a:spLocks noGrp="1"/>
          </p:cNvSpPr>
          <p:nvPr>
            <p:ph idx="1"/>
          </p:nvPr>
        </p:nvSpPr>
        <p:spPr>
          <a:xfrm>
            <a:off x="533400" y="1403350"/>
            <a:ext cx="8158163" cy="5051425"/>
          </a:xfrm>
        </p:spPr>
        <p:txBody>
          <a:bodyPr/>
          <a:lstStyle/>
          <a:p>
            <a:pPr fontAlgn="auto">
              <a:spcAft>
                <a:spcPts val="0"/>
              </a:spcAft>
              <a:defRPr/>
            </a:pPr>
            <a:r>
              <a:rPr lang="en-US" sz="2800" dirty="0">
                <a:solidFill>
                  <a:prstClr val="white"/>
                </a:solidFill>
                <a:ea typeface="+mn-ea"/>
              </a:rPr>
              <a:t>People do science, according to certain:</a:t>
            </a:r>
          </a:p>
          <a:p>
            <a:pPr lvl="1" fontAlgn="auto">
              <a:spcAft>
                <a:spcPts val="0"/>
              </a:spcAft>
              <a:defRPr/>
            </a:pPr>
            <a:r>
              <a:rPr lang="en-US" sz="2400" dirty="0">
                <a:solidFill>
                  <a:prstClr val="white"/>
                </a:solidFill>
                <a:ea typeface="+mn-ea"/>
              </a:rPr>
              <a:t>Clearly specified procedures, </a:t>
            </a:r>
          </a:p>
          <a:p>
            <a:pPr lvl="1" fontAlgn="auto">
              <a:spcAft>
                <a:spcPts val="0"/>
              </a:spcAft>
              <a:defRPr/>
            </a:pPr>
            <a:r>
              <a:rPr lang="en-US" sz="2400" dirty="0">
                <a:solidFill>
                  <a:prstClr val="white"/>
                </a:solidFill>
                <a:ea typeface="+mn-ea"/>
              </a:rPr>
              <a:t>Assumptions, and </a:t>
            </a:r>
          </a:p>
          <a:p>
            <a:pPr lvl="1" fontAlgn="auto">
              <a:spcAft>
                <a:spcPts val="0"/>
              </a:spcAft>
              <a:defRPr/>
            </a:pPr>
            <a:r>
              <a:rPr lang="en-US" sz="2400" dirty="0">
                <a:solidFill>
                  <a:prstClr val="white"/>
                </a:solidFill>
                <a:ea typeface="+mn-ea"/>
              </a:rPr>
              <a:t>Analytical techniques</a:t>
            </a:r>
          </a:p>
          <a:p>
            <a:pPr fontAlgn="auto">
              <a:spcAft>
                <a:spcPts val="0"/>
              </a:spcAft>
              <a:defRPr/>
            </a:pPr>
            <a:endParaRPr lang="en-US" sz="2800" dirty="0">
              <a:solidFill>
                <a:prstClr val="white"/>
              </a:solidFill>
              <a:ea typeface="+mn-ea"/>
            </a:endParaRPr>
          </a:p>
          <a:p>
            <a:pPr fontAlgn="auto">
              <a:spcAft>
                <a:spcPts val="0"/>
              </a:spcAft>
              <a:defRPr/>
            </a:pPr>
            <a:r>
              <a:rPr lang="en-US" sz="2800" dirty="0">
                <a:solidFill>
                  <a:prstClr val="white"/>
                </a:solidFill>
                <a:ea typeface="+mn-ea"/>
              </a:rPr>
              <a:t>It is learned behavior; culture, that is</a:t>
            </a:r>
          </a:p>
          <a:p>
            <a:pPr lvl="1" fontAlgn="auto">
              <a:spcAft>
                <a:spcPts val="0"/>
              </a:spcAft>
              <a:defRPr/>
            </a:pPr>
            <a:r>
              <a:rPr lang="en-US" sz="2400" dirty="0">
                <a:solidFill>
                  <a:prstClr val="white"/>
                </a:solidFill>
                <a:ea typeface="+mn-ea"/>
              </a:rPr>
              <a:t>Some sciences are not done correctly</a:t>
            </a:r>
          </a:p>
          <a:p>
            <a:pPr lvl="1" fontAlgn="auto">
              <a:spcAft>
                <a:spcPts val="0"/>
              </a:spcAft>
              <a:defRPr/>
            </a:pPr>
            <a:endParaRPr lang="en-US" sz="2400" dirty="0">
              <a:solidFill>
                <a:prstClr val="white"/>
              </a:solidFill>
              <a:ea typeface="+mn-ea"/>
            </a:endParaRPr>
          </a:p>
          <a:p>
            <a:pPr fontAlgn="auto">
              <a:spcAft>
                <a:spcPts val="0"/>
              </a:spcAft>
              <a:defRPr/>
            </a:pPr>
            <a:endParaRPr lang="en-US" sz="2800" dirty="0">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27E-10AD-6863-8614-CD1D1FDC3959}"/>
              </a:ext>
            </a:extLst>
          </p:cNvPr>
          <p:cNvSpPr>
            <a:spLocks noGrp="1"/>
          </p:cNvSpPr>
          <p:nvPr>
            <p:ph type="title"/>
          </p:nvPr>
        </p:nvSpPr>
        <p:spPr>
          <a:xfrm>
            <a:off x="668338" y="103188"/>
            <a:ext cx="7764462" cy="917575"/>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Science &amp; Scientism</a:t>
            </a:r>
          </a:p>
        </p:txBody>
      </p:sp>
      <p:sp>
        <p:nvSpPr>
          <p:cNvPr id="3" name="Content Placeholder 2">
            <a:extLst>
              <a:ext uri="{FF2B5EF4-FFF2-40B4-BE49-F238E27FC236}">
                <a16:creationId xmlns:a16="http://schemas.microsoft.com/office/drawing/2014/main" id="{E1D0BAEB-D2AE-9DB3-880F-4CE03A5C33B0}"/>
              </a:ext>
            </a:extLst>
          </p:cNvPr>
          <p:cNvSpPr>
            <a:spLocks noGrp="1"/>
          </p:cNvSpPr>
          <p:nvPr>
            <p:ph idx="1"/>
          </p:nvPr>
        </p:nvSpPr>
        <p:spPr>
          <a:xfrm>
            <a:off x="284163" y="1260475"/>
            <a:ext cx="8718550" cy="5459413"/>
          </a:xfrm>
        </p:spPr>
        <p:txBody>
          <a:bodyPr wrap="square" numCol="1" anchor="t" anchorCtr="0" compatLnSpc="1">
            <a:prstTxWarp prst="textNoShape">
              <a:avLst/>
            </a:prstTxWarp>
            <a:noAutofit/>
          </a:bodyPr>
          <a:lstStyle/>
          <a:p>
            <a:r>
              <a:rPr lang="en-US" altLang="en-US" sz="2800">
                <a:solidFill>
                  <a:srgbClr val="FFFFFF"/>
                </a:solidFill>
                <a:effectLst>
                  <a:outerShdw blurRad="38100" dist="38100" dir="2700000" algn="tl">
                    <a:srgbClr val="000000"/>
                  </a:outerShdw>
                </a:effectLst>
              </a:rPr>
              <a:t>People/scientists </a:t>
            </a:r>
            <a:r>
              <a:rPr lang="en-US" altLang="en-US" sz="2800" u="sng">
                <a:solidFill>
                  <a:srgbClr val="FFFFFF"/>
                </a:solidFill>
                <a:effectLst>
                  <a:outerShdw blurRad="38100" dist="38100" dir="2700000" algn="tl">
                    <a:srgbClr val="000000"/>
                  </a:outerShdw>
                </a:effectLst>
              </a:rPr>
              <a:t>interpret</a:t>
            </a:r>
            <a:r>
              <a:rPr lang="en-US" altLang="en-US" sz="2800">
                <a:solidFill>
                  <a:srgbClr val="FFFFFF"/>
                </a:solidFill>
                <a:effectLst>
                  <a:outerShdw blurRad="38100" dist="38100" dir="2700000" algn="tl">
                    <a:srgbClr val="000000"/>
                  </a:outerShdw>
                </a:effectLst>
              </a:rPr>
              <a:t> findings and </a:t>
            </a:r>
            <a:r>
              <a:rPr lang="en-US" altLang="en-US" sz="2800" u="sng">
                <a:solidFill>
                  <a:srgbClr val="FFFFFF"/>
                </a:solidFill>
                <a:effectLst>
                  <a:outerShdw blurRad="38100" dist="38100" dir="2700000" algn="tl">
                    <a:srgbClr val="000000"/>
                  </a:outerShdw>
                </a:effectLst>
              </a:rPr>
              <a:t>suggest</a:t>
            </a:r>
            <a:r>
              <a:rPr lang="en-US" altLang="en-US" sz="2800">
                <a:solidFill>
                  <a:srgbClr val="FFFFFF"/>
                </a:solidFill>
                <a:effectLst>
                  <a:outerShdw blurRad="38100" dist="38100" dir="2700000" algn="tl">
                    <a:srgbClr val="000000"/>
                  </a:outerShdw>
                </a:effectLst>
              </a:rPr>
              <a:t> management actions</a:t>
            </a:r>
          </a:p>
          <a:p>
            <a:pPr lvl="1"/>
            <a:r>
              <a:rPr lang="en-US" altLang="en-US" sz="2400">
                <a:solidFill>
                  <a:srgbClr val="FFFFFF"/>
                </a:solidFill>
                <a:effectLst>
                  <a:outerShdw blurRad="38100" dist="38100" dir="2700000" algn="tl">
                    <a:srgbClr val="000000"/>
                  </a:outerShdw>
                </a:effectLst>
              </a:rPr>
              <a:t>Assumptions and other caveats, are often inadequately elaborated upon</a:t>
            </a:r>
          </a:p>
          <a:p>
            <a:pPr lvl="1"/>
            <a:r>
              <a:rPr lang="en-US" altLang="en-US" sz="2400">
                <a:solidFill>
                  <a:srgbClr val="FFFFFF"/>
                </a:solidFill>
                <a:effectLst>
                  <a:outerShdw blurRad="38100" dist="38100" dir="2700000" algn="tl">
                    <a:srgbClr val="000000"/>
                  </a:outerShdw>
                </a:effectLst>
              </a:rPr>
              <a:t>Or ignored, depending on who is interpreting and for what purpose—to serve what interests</a:t>
            </a:r>
          </a:p>
          <a:p>
            <a:pPr lvl="1"/>
            <a:r>
              <a:rPr lang="en-US" altLang="en-US" sz="2400">
                <a:solidFill>
                  <a:srgbClr val="FFFFFF"/>
                </a:solidFill>
                <a:effectLst>
                  <a:outerShdw blurRad="38100" dist="38100" dir="2700000" algn="tl">
                    <a:srgbClr val="000000"/>
                  </a:outerShdw>
                </a:effectLst>
              </a:rPr>
              <a:t>E.g., Old growth 80-140 years: “Caveat”—depending on ecological contexts—“other factors”</a:t>
            </a:r>
          </a:p>
          <a:p>
            <a:pPr lvl="2"/>
            <a:r>
              <a:rPr lang="en-US" altLang="en-US" sz="2000">
                <a:solidFill>
                  <a:srgbClr val="FFFFFF"/>
                </a:solidFill>
                <a:effectLst>
                  <a:outerShdw blurRad="38100" dist="38100" dir="2700000" algn="tl">
                    <a:srgbClr val="000000"/>
                  </a:outerShdw>
                </a:effectLst>
              </a:rPr>
              <a:t>Other factors are either ignored or emphasized depending on</a:t>
            </a:r>
          </a:p>
          <a:p>
            <a:pPr lvl="3"/>
            <a:r>
              <a:rPr lang="en-US" altLang="en-US" sz="1800">
                <a:solidFill>
                  <a:srgbClr val="FFFFFF"/>
                </a:solidFill>
                <a:effectLst>
                  <a:outerShdw blurRad="38100" dist="38100" dir="2700000" algn="tl">
                    <a:srgbClr val="000000"/>
                  </a:outerShdw>
                </a:effectLst>
              </a:rPr>
              <a:t>Judge says 80 years—lets peculate on why the judge might have suggested 80 years as old growth</a:t>
            </a:r>
          </a:p>
          <a:p>
            <a:pPr lvl="1"/>
            <a:endParaRPr lang="en-US" altLang="en-US" sz="2400">
              <a:solidFill>
                <a:srgbClr val="FFFFFF"/>
              </a:solidFill>
              <a:effectLst>
                <a:outerShdw blurRad="38100" dist="38100" dir="2700000" algn="tl">
                  <a:srgbClr val="000000"/>
                </a:outerShdw>
              </a:effectLst>
            </a:endParaRPr>
          </a:p>
          <a:p>
            <a:endParaRPr lang="en-US" altLang="en-US" sz="2800">
              <a:effectLst>
                <a:outerShdw blurRad="38100" dist="38100" dir="2700000" algn="tl">
                  <a:srgbClr val="0000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A9D0-856A-A8F2-8F17-22DFB91AE764}"/>
              </a:ext>
            </a:extLst>
          </p:cNvPr>
          <p:cNvSpPr>
            <a:spLocks noGrp="1"/>
          </p:cNvSpPr>
          <p:nvPr>
            <p:ph type="title"/>
          </p:nvPr>
        </p:nvSpPr>
        <p:spPr>
          <a:xfrm>
            <a:off x="668338" y="103188"/>
            <a:ext cx="7764462" cy="996950"/>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Science &amp; Scientism</a:t>
            </a:r>
          </a:p>
        </p:txBody>
      </p:sp>
      <p:sp>
        <p:nvSpPr>
          <p:cNvPr id="3" name="Content Placeholder 2">
            <a:extLst>
              <a:ext uri="{FF2B5EF4-FFF2-40B4-BE49-F238E27FC236}">
                <a16:creationId xmlns:a16="http://schemas.microsoft.com/office/drawing/2014/main" id="{BE793C25-575E-23FB-06E7-14816E78B182}"/>
              </a:ext>
            </a:extLst>
          </p:cNvPr>
          <p:cNvSpPr>
            <a:spLocks noGrp="1"/>
          </p:cNvSpPr>
          <p:nvPr>
            <p:ph idx="1"/>
          </p:nvPr>
        </p:nvSpPr>
        <p:spPr>
          <a:xfrm>
            <a:off x="603250" y="1314450"/>
            <a:ext cx="7981950" cy="5103813"/>
          </a:xfrm>
        </p:spPr>
        <p:txBody>
          <a:bodyPr wrap="square" numCol="1" anchor="t" anchorCtr="0" compatLnSpc="1">
            <a:prstTxWarp prst="textNoShape">
              <a:avLst/>
            </a:prstTxWarp>
          </a:bodyPr>
          <a:lstStyle/>
          <a:p>
            <a:pPr>
              <a:lnSpc>
                <a:spcPct val="110000"/>
              </a:lnSpc>
            </a:pPr>
            <a:r>
              <a:rPr lang="en-US" altLang="en-US" sz="2400">
                <a:solidFill>
                  <a:srgbClr val="FFFFFF"/>
                </a:solidFill>
                <a:effectLst>
                  <a:outerShdw blurRad="38100" dist="38100" dir="2700000" algn="tl">
                    <a:srgbClr val="000000"/>
                  </a:outerShdw>
                </a:effectLst>
              </a:rPr>
              <a:t>Scientific findings, within the same discipline, are sometimes:</a:t>
            </a:r>
          </a:p>
          <a:p>
            <a:pPr>
              <a:lnSpc>
                <a:spcPct val="110000"/>
              </a:lnSpc>
              <a:buFont typeface="Bookman Old Style" panose="02050604050505020204" pitchFamily="18" charset="0"/>
              <a:buAutoNum type="arabicPeriod"/>
            </a:pPr>
            <a:r>
              <a:rPr lang="en-US" altLang="en-US" sz="2400">
                <a:solidFill>
                  <a:srgbClr val="FFFFFF"/>
                </a:solidFill>
                <a:effectLst>
                  <a:outerShdw blurRad="38100" dist="38100" dir="2700000" algn="tl">
                    <a:srgbClr val="000000"/>
                  </a:outerShdw>
                </a:effectLst>
              </a:rPr>
              <a:t>Conflicting,</a:t>
            </a:r>
          </a:p>
          <a:p>
            <a:pPr marL="914400" lvl="1" indent="-457200">
              <a:lnSpc>
                <a:spcPct val="110000"/>
              </a:lnSpc>
              <a:buFont typeface="Bookman Old Style" panose="02050604050505020204" pitchFamily="18" charset="0"/>
              <a:buAutoNum type="arabicPeriod"/>
            </a:pPr>
            <a:r>
              <a:rPr lang="en-US" altLang="en-US" sz="2000">
                <a:solidFill>
                  <a:srgbClr val="FFFFFF"/>
                </a:solidFill>
                <a:effectLst>
                  <a:outerShdw blurRad="38100" dist="38100" dir="2700000" algn="tl">
                    <a:srgbClr val="000000"/>
                  </a:outerShdw>
                </a:effectLst>
              </a:rPr>
              <a:t>40 years ago—wolves should be killed; ecology</a:t>
            </a:r>
          </a:p>
          <a:p>
            <a:pPr marL="914400" lvl="1" indent="-457200">
              <a:lnSpc>
                <a:spcPct val="110000"/>
              </a:lnSpc>
              <a:buFont typeface="Bookman Old Style" panose="02050604050505020204" pitchFamily="18" charset="0"/>
              <a:buAutoNum type="arabicPeriod"/>
            </a:pPr>
            <a:r>
              <a:rPr lang="en-US" altLang="en-US" sz="2000">
                <a:solidFill>
                  <a:srgbClr val="FFFFFF"/>
                </a:solidFill>
                <a:effectLst>
                  <a:outerShdw blurRad="38100" dist="38100" dir="2700000" algn="tl">
                    <a:srgbClr val="000000"/>
                  </a:outerShdw>
                </a:effectLst>
              </a:rPr>
              <a:t>Today—wolves should be restored; ecology</a:t>
            </a:r>
          </a:p>
          <a:p>
            <a:pPr>
              <a:lnSpc>
                <a:spcPct val="110000"/>
              </a:lnSpc>
              <a:buFont typeface="Bookman Old Style" panose="02050604050505020204" pitchFamily="18" charset="0"/>
              <a:buAutoNum type="arabicPeriod"/>
            </a:pPr>
            <a:r>
              <a:rPr lang="en-US" altLang="en-US" sz="2400">
                <a:solidFill>
                  <a:srgbClr val="FFFFFF"/>
                </a:solidFill>
                <a:effectLst>
                  <a:outerShdw blurRad="38100" dist="38100" dir="2700000" algn="tl">
                    <a:srgbClr val="000000"/>
                  </a:outerShdw>
                </a:effectLst>
              </a:rPr>
              <a:t>Inconclusive or not very precise/nuanced—80-140 years</a:t>
            </a:r>
          </a:p>
          <a:p>
            <a:pPr marL="914400" lvl="1" indent="-457200">
              <a:lnSpc>
                <a:spcPct val="110000"/>
              </a:lnSpc>
              <a:buFont typeface="Bookman Old Style" panose="02050604050505020204" pitchFamily="18" charset="0"/>
              <a:buAutoNum type="arabicPeriod"/>
            </a:pPr>
            <a:r>
              <a:rPr lang="en-US" altLang="en-US" sz="2000">
                <a:solidFill>
                  <a:srgbClr val="FFFFFF"/>
                </a:solidFill>
                <a:effectLst>
                  <a:outerShdw blurRad="38100" dist="38100" dir="2700000" algn="tl">
                    <a:srgbClr val="000000"/>
                  </a:outerShdw>
                </a:effectLst>
              </a:rPr>
              <a:t>Criteria: 80-140, depending on….</a:t>
            </a:r>
          </a:p>
          <a:p>
            <a:pPr marL="914400" lvl="1" indent="-457200">
              <a:lnSpc>
                <a:spcPct val="110000"/>
              </a:lnSpc>
              <a:buFont typeface="Bookman Old Style" panose="02050604050505020204" pitchFamily="18" charset="0"/>
              <a:buAutoNum type="arabicPeriod"/>
            </a:pPr>
            <a:r>
              <a:rPr lang="en-US" altLang="en-US" sz="2000">
                <a:solidFill>
                  <a:srgbClr val="FFFFFF"/>
                </a:solidFill>
                <a:effectLst>
                  <a:outerShdw blurRad="38100" dist="38100" dir="2700000" algn="tl">
                    <a:srgbClr val="000000"/>
                  </a:outerShdw>
                </a:effectLst>
              </a:rPr>
              <a:t>Standard: 80, there is no dependencies/contingencies—the </a:t>
            </a:r>
            <a:r>
              <a:rPr lang="en-US" altLang="en-US" sz="2000">
                <a:solidFill>
                  <a:srgbClr val="FFC000"/>
                </a:solidFill>
                <a:effectLst>
                  <a:outerShdw blurRad="38100" dist="38100" dir="2700000" algn="tl">
                    <a:srgbClr val="000000"/>
                  </a:outerShdw>
                </a:effectLst>
              </a:rPr>
              <a:t>judge</a:t>
            </a:r>
            <a:r>
              <a:rPr lang="en-US" altLang="en-US" sz="2000">
                <a:solidFill>
                  <a:srgbClr val="FFFFFF"/>
                </a:solidFill>
                <a:effectLst>
                  <a:outerShdw blurRad="38100" dist="38100" dir="2700000" algn="tl">
                    <a:srgbClr val="000000"/>
                  </a:outerShdw>
                </a:effectLst>
              </a:rPr>
              <a:t> is not a scientist</a:t>
            </a:r>
          </a:p>
          <a:p>
            <a:pPr marL="914400" lvl="1" indent="-457200">
              <a:lnSpc>
                <a:spcPct val="110000"/>
              </a:lnSpc>
              <a:buFont typeface="Bookman Old Style" panose="02050604050505020204" pitchFamily="18" charset="0"/>
              <a:buAutoNum type="arabicPeriod"/>
            </a:pPr>
            <a:r>
              <a:rPr lang="en-US" altLang="en-US" sz="2000">
                <a:solidFill>
                  <a:srgbClr val="FFFFFF"/>
                </a:solidFill>
                <a:effectLst>
                  <a:outerShdw blurRad="38100" dist="38100" dir="2700000" algn="tl">
                    <a:srgbClr val="000000"/>
                  </a:outerShdw>
                </a:effectLst>
              </a:rPr>
              <a:t>Management based on standards (human </a:t>
            </a:r>
            <a:r>
              <a:rPr lang="en-US" altLang="en-US" sz="2000">
                <a:solidFill>
                  <a:srgbClr val="FFC000"/>
                </a:solidFill>
                <a:effectLst>
                  <a:outerShdw blurRad="38100" dist="38100" dir="2700000" algn="tl">
                    <a:srgbClr val="000000"/>
                  </a:outerShdw>
                </a:effectLst>
              </a:rPr>
              <a:t>judgment</a:t>
            </a:r>
            <a:r>
              <a:rPr lang="en-US" altLang="en-US" sz="2000">
                <a:solidFill>
                  <a:srgbClr val="FFFFFF"/>
                </a:solidFill>
                <a:effectLst>
                  <a:outerShdw blurRad="38100" dist="38100" dir="2700000" algn="tl">
                    <a:srgbClr val="000000"/>
                  </a:outerShdw>
                </a:effectLst>
              </a:rPr>
              <a:t>) not criteria (science)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0183-D7FB-5DDF-FA57-0D792B2D6DCA}"/>
              </a:ext>
            </a:extLst>
          </p:cNvPr>
          <p:cNvSpPr>
            <a:spLocks noGrp="1"/>
          </p:cNvSpPr>
          <p:nvPr>
            <p:ph type="title"/>
          </p:nvPr>
        </p:nvSpPr>
        <p:spPr>
          <a:xfrm>
            <a:off x="668338" y="103188"/>
            <a:ext cx="7764462" cy="996950"/>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Science &amp; Scientism</a:t>
            </a:r>
          </a:p>
        </p:txBody>
      </p:sp>
      <p:sp>
        <p:nvSpPr>
          <p:cNvPr id="3" name="Content Placeholder 2">
            <a:extLst>
              <a:ext uri="{FF2B5EF4-FFF2-40B4-BE49-F238E27FC236}">
                <a16:creationId xmlns:a16="http://schemas.microsoft.com/office/drawing/2014/main" id="{6F8498ED-B92E-200F-63FC-5A9CBEE79E75}"/>
              </a:ext>
            </a:extLst>
          </p:cNvPr>
          <p:cNvSpPr>
            <a:spLocks noGrp="1"/>
          </p:cNvSpPr>
          <p:nvPr>
            <p:ph idx="1"/>
          </p:nvPr>
        </p:nvSpPr>
        <p:spPr>
          <a:xfrm>
            <a:off x="754063" y="1314450"/>
            <a:ext cx="7759700" cy="5103813"/>
          </a:xfrm>
        </p:spPr>
        <p:txBody>
          <a:bodyPr wrap="square" numCol="1" anchor="t" anchorCtr="0" compatLnSpc="1">
            <a:prstTxWarp prst="textNoShape">
              <a:avLst/>
            </a:prstTxWarp>
          </a:bodyPr>
          <a:lstStyle/>
          <a:p>
            <a:pPr>
              <a:lnSpc>
                <a:spcPct val="100000"/>
              </a:lnSpc>
            </a:pPr>
            <a:r>
              <a:rPr lang="en-US" altLang="en-US" sz="2600">
                <a:solidFill>
                  <a:srgbClr val="FFFFFF"/>
                </a:solidFill>
                <a:effectLst>
                  <a:outerShdw blurRad="38100" dist="38100" dir="2700000" algn="tl">
                    <a:srgbClr val="000000"/>
                  </a:outerShdw>
                </a:effectLst>
              </a:rPr>
              <a:t>So science is the basis for developing of management standards, not management decisions</a:t>
            </a:r>
          </a:p>
          <a:p>
            <a:pPr>
              <a:lnSpc>
                <a:spcPct val="100000"/>
              </a:lnSpc>
            </a:pPr>
            <a:r>
              <a:rPr lang="en-US" altLang="en-US" sz="2600">
                <a:solidFill>
                  <a:srgbClr val="FFFFFF"/>
                </a:solidFill>
                <a:effectLst>
                  <a:outerShdw blurRad="38100" dist="38100" dir="2700000" algn="tl">
                    <a:srgbClr val="000000"/>
                  </a:outerShdw>
                </a:effectLst>
              </a:rPr>
              <a:t>Most importantly, people, the public, know that’s the case/they know about:</a:t>
            </a:r>
          </a:p>
          <a:p>
            <a:pPr lvl="1">
              <a:lnSpc>
                <a:spcPct val="100000"/>
              </a:lnSpc>
            </a:pPr>
            <a:r>
              <a:rPr lang="en-US" altLang="en-US" sz="2200">
                <a:solidFill>
                  <a:srgbClr val="FFFFFF"/>
                </a:solidFill>
                <a:effectLst>
                  <a:outerShdw blurRad="38100" dist="38100" dir="2700000" algn="tl">
                    <a:srgbClr val="000000"/>
                  </a:outerShdw>
                </a:effectLst>
              </a:rPr>
              <a:t>Conflicting findings</a:t>
            </a:r>
          </a:p>
          <a:p>
            <a:pPr lvl="1">
              <a:lnSpc>
                <a:spcPct val="100000"/>
              </a:lnSpc>
            </a:pPr>
            <a:r>
              <a:rPr lang="en-US" altLang="en-US" sz="2200">
                <a:solidFill>
                  <a:srgbClr val="FFFFFF"/>
                </a:solidFill>
                <a:effectLst>
                  <a:outerShdw blurRad="38100" dist="38100" dir="2700000" algn="tl">
                    <a:srgbClr val="000000"/>
                  </a:outerShdw>
                </a:effectLst>
              </a:rPr>
              <a:t>Uncertainty</a:t>
            </a:r>
            <a:endParaRPr lang="en-US" altLang="en-US" sz="2200">
              <a:effectLst>
                <a:outerShdw blurRad="38100" dist="38100" dir="2700000" algn="tl">
                  <a:srgbClr val="000000"/>
                </a:outerShdw>
              </a:effectLst>
            </a:endParaRPr>
          </a:p>
          <a:p>
            <a:pPr>
              <a:lnSpc>
                <a:spcPct val="100000"/>
              </a:lnSpc>
            </a:pPr>
            <a:r>
              <a:rPr lang="en-US" altLang="en-US" sz="2600">
                <a:effectLst>
                  <a:outerShdw blurRad="38100" dist="38100" dir="2700000" algn="tl">
                    <a:srgbClr val="000000"/>
                  </a:outerShdw>
                </a:effectLst>
              </a:rPr>
              <a:t>So, leads to</a:t>
            </a:r>
          </a:p>
          <a:p>
            <a:pPr lvl="1">
              <a:lnSpc>
                <a:spcPct val="100000"/>
              </a:lnSpc>
            </a:pPr>
            <a:r>
              <a:rPr lang="en-US" altLang="en-US" sz="2200">
                <a:effectLst>
                  <a:outerShdw blurRad="38100" dist="38100" dir="2700000" algn="tl">
                    <a:srgbClr val="000000"/>
                  </a:outerShdw>
                </a:effectLst>
              </a:rPr>
              <a:t>Conflicting understandings tailored to align with specific interests</a:t>
            </a:r>
          </a:p>
          <a:p>
            <a:pPr lvl="1">
              <a:lnSpc>
                <a:spcPct val="100000"/>
              </a:lnSpc>
            </a:pPr>
            <a:r>
              <a:rPr lang="en-US" altLang="en-US" sz="2200">
                <a:effectLst>
                  <a:outerShdw blurRad="38100" dist="38100" dir="2700000" algn="tl">
                    <a:srgbClr val="000000"/>
                  </a:outerShdw>
                </a:effectLst>
              </a:rPr>
              <a:t>Conflict: even contesting science when there is misalignment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DDB-E079-C91A-7F93-DE2CF2E81041}"/>
              </a:ext>
            </a:extLst>
          </p:cNvPr>
          <p:cNvSpPr>
            <a:spLocks noGrp="1"/>
          </p:cNvSpPr>
          <p:nvPr>
            <p:ph type="title"/>
          </p:nvPr>
        </p:nvSpPr>
        <p:spPr>
          <a:xfrm>
            <a:off x="487363" y="146050"/>
            <a:ext cx="8161337" cy="963613"/>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Assessing the social</a:t>
            </a:r>
          </a:p>
        </p:txBody>
      </p:sp>
      <p:sp>
        <p:nvSpPr>
          <p:cNvPr id="3" name="Content Placeholder 2">
            <a:extLst>
              <a:ext uri="{FF2B5EF4-FFF2-40B4-BE49-F238E27FC236}">
                <a16:creationId xmlns:a16="http://schemas.microsoft.com/office/drawing/2014/main" id="{8C6760BB-86CB-6C45-F900-AF31D2E00607}"/>
              </a:ext>
            </a:extLst>
          </p:cNvPr>
          <p:cNvSpPr>
            <a:spLocks noGrp="1"/>
          </p:cNvSpPr>
          <p:nvPr>
            <p:ph idx="1"/>
          </p:nvPr>
        </p:nvSpPr>
        <p:spPr>
          <a:xfrm>
            <a:off x="381000" y="1109663"/>
            <a:ext cx="8540750" cy="5424487"/>
          </a:xfrm>
        </p:spPr>
        <p:txBody>
          <a:bodyPr wrap="square" numCol="1" anchor="t" anchorCtr="0" compatLnSpc="1">
            <a:prstTxWarp prst="textNoShape">
              <a:avLst/>
            </a:prstTxWarp>
            <a:noAutofit/>
          </a:bodyPr>
          <a:lstStyle/>
          <a:p>
            <a:r>
              <a:rPr lang="en-US" altLang="en-US" sz="2400">
                <a:effectLst>
                  <a:outerShdw blurRad="38100" dist="38100" dir="2700000" algn="tl">
                    <a:srgbClr val="000000"/>
                  </a:outerShdw>
                </a:effectLst>
              </a:rPr>
              <a:t>Multitude of approaches; depends on what the issue is</a:t>
            </a:r>
          </a:p>
          <a:p>
            <a:r>
              <a:rPr lang="en-US" altLang="en-US" sz="2400">
                <a:effectLst>
                  <a:outerShdw blurRad="38100" dist="38100" dir="2700000" algn="tl">
                    <a:srgbClr val="000000"/>
                  </a:outerShdw>
                </a:effectLst>
              </a:rPr>
              <a:t>You may want to understand public attitudes and potential behaviors pertinent to that issue</a:t>
            </a:r>
          </a:p>
          <a:p>
            <a:r>
              <a:rPr lang="en-US" altLang="en-US" sz="2400">
                <a:solidFill>
                  <a:srgbClr val="FFC000"/>
                </a:solidFill>
                <a:effectLst>
                  <a:outerShdw blurRad="38100" dist="38100" dir="2700000" algn="tl">
                    <a:srgbClr val="000000"/>
                  </a:outerShdw>
                </a:effectLst>
              </a:rPr>
              <a:t>Public engagement and public representation/representative participation are two different things</a:t>
            </a:r>
          </a:p>
          <a:p>
            <a:r>
              <a:rPr lang="en-US" altLang="en-US" sz="2400">
                <a:effectLst>
                  <a:outerShdw blurRad="38100" dist="38100" dir="2700000" algn="tl">
                    <a:srgbClr val="000000"/>
                  </a:outerShdw>
                </a:effectLst>
              </a:rPr>
              <a:t>Public procedural engagement pertains to the knowledgeable, and highly and directly invested</a:t>
            </a:r>
          </a:p>
          <a:p>
            <a:r>
              <a:rPr lang="en-US" altLang="en-US" sz="2400">
                <a:effectLst>
                  <a:outerShdw blurRad="38100" dist="38100" dir="2700000" algn="tl">
                    <a:srgbClr val="000000"/>
                  </a:outerShdw>
                </a:effectLst>
              </a:rPr>
              <a:t>Representative participation pertains to the salience and prevalence of views, attitudes, stakes and issues across the entire population of interest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FF22-4032-CD08-28EE-B6DC4DB7602F}"/>
              </a:ext>
            </a:extLst>
          </p:cNvPr>
          <p:cNvSpPr>
            <a:spLocks noGrp="1"/>
          </p:cNvSpPr>
          <p:nvPr>
            <p:ph type="title"/>
          </p:nvPr>
        </p:nvSpPr>
        <p:spPr>
          <a:xfrm>
            <a:off x="487363" y="146050"/>
            <a:ext cx="8161337" cy="963613"/>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Assessing the social</a:t>
            </a:r>
          </a:p>
        </p:txBody>
      </p:sp>
      <p:sp>
        <p:nvSpPr>
          <p:cNvPr id="3" name="Content Placeholder 2">
            <a:extLst>
              <a:ext uri="{FF2B5EF4-FFF2-40B4-BE49-F238E27FC236}">
                <a16:creationId xmlns:a16="http://schemas.microsoft.com/office/drawing/2014/main" id="{883CF10C-19DD-AC7D-57DA-0DC9ED94F713}"/>
              </a:ext>
            </a:extLst>
          </p:cNvPr>
          <p:cNvSpPr>
            <a:spLocks noGrp="1"/>
          </p:cNvSpPr>
          <p:nvPr>
            <p:ph idx="1"/>
          </p:nvPr>
        </p:nvSpPr>
        <p:spPr>
          <a:xfrm>
            <a:off x="346075" y="1358900"/>
            <a:ext cx="8575675" cy="5175250"/>
          </a:xfrm>
        </p:spPr>
        <p:txBody>
          <a:bodyPr wrap="square" numCol="1" anchor="t" anchorCtr="0" compatLnSpc="1">
            <a:prstTxWarp prst="textNoShape">
              <a:avLst/>
            </a:prstTxWarp>
          </a:bodyPr>
          <a:lstStyle/>
          <a:p>
            <a:pPr>
              <a:lnSpc>
                <a:spcPct val="110000"/>
              </a:lnSpc>
            </a:pPr>
            <a:r>
              <a:rPr lang="en-US" altLang="en-US" sz="2400">
                <a:effectLst>
                  <a:outerShdw blurRad="38100" dist="38100" dir="2700000" algn="tl">
                    <a:srgbClr val="000000"/>
                  </a:outerShdw>
                </a:effectLst>
              </a:rPr>
              <a:t>Representative participation through social assessments can be a powerful leverage for procedural engagement </a:t>
            </a:r>
          </a:p>
          <a:p>
            <a:pPr lvl="1">
              <a:lnSpc>
                <a:spcPct val="110000"/>
              </a:lnSpc>
            </a:pPr>
            <a:endParaRPr lang="en-US" altLang="en-US" sz="2000">
              <a:effectLst>
                <a:outerShdw blurRad="38100" dist="38100" dir="2700000" algn="tl">
                  <a:srgbClr val="000000"/>
                </a:outerShdw>
              </a:effectLst>
            </a:endParaRPr>
          </a:p>
          <a:p>
            <a:pPr lvl="1">
              <a:lnSpc>
                <a:spcPct val="110000"/>
              </a:lnSpc>
            </a:pPr>
            <a:r>
              <a:rPr lang="en-US" altLang="en-US" sz="2000">
                <a:effectLst>
                  <a:outerShdw blurRad="38100" dist="38100" dir="2700000" algn="tl">
                    <a:srgbClr val="000000"/>
                  </a:outerShdw>
                </a:effectLst>
              </a:rPr>
              <a:t>E.g., survey of a representative sample of people in the Deschutes county showed that the USFS is more trusted than some environmental groups</a:t>
            </a:r>
          </a:p>
          <a:p>
            <a:pPr lvl="1">
              <a:lnSpc>
                <a:spcPct val="110000"/>
              </a:lnSpc>
            </a:pPr>
            <a:endParaRPr lang="en-US" altLang="en-US" sz="2000">
              <a:effectLst>
                <a:outerShdw blurRad="38100" dist="38100" dir="2700000" algn="tl">
                  <a:srgbClr val="000000"/>
                </a:outerShdw>
              </a:effectLst>
            </a:endParaRPr>
          </a:p>
          <a:p>
            <a:pPr lvl="1">
              <a:lnSpc>
                <a:spcPct val="110000"/>
              </a:lnSpc>
            </a:pPr>
            <a:r>
              <a:rPr lang="en-US" altLang="en-US" sz="2000">
                <a:effectLst>
                  <a:outerShdw blurRad="38100" dist="38100" dir="2700000" algn="tl">
                    <a:srgbClr val="000000"/>
                  </a:outerShdw>
                </a:effectLst>
              </a:rPr>
              <a:t>Same population “highly” belief that science rather than public opinion should drive management</a:t>
            </a:r>
          </a:p>
          <a:p>
            <a:pPr lvl="1">
              <a:lnSpc>
                <a:spcPct val="110000"/>
              </a:lnSpc>
            </a:pPr>
            <a:endParaRPr lang="en-US" altLang="en-US" sz="2000">
              <a:effectLst>
                <a:outerShdw blurRad="38100" dist="38100" dir="2700000" algn="tl">
                  <a:srgbClr val="000000"/>
                </a:outerShdw>
              </a:effectLst>
            </a:endParaRPr>
          </a:p>
          <a:p>
            <a:pPr lvl="1">
              <a:lnSpc>
                <a:spcPct val="110000"/>
              </a:lnSpc>
            </a:pPr>
            <a:r>
              <a:rPr lang="en-US" altLang="en-US" sz="2000">
                <a:effectLst>
                  <a:outerShdw blurRad="38100" dist="38100" dir="2700000" algn="tl">
                    <a:srgbClr val="000000"/>
                  </a:outerShdw>
                </a:effectLst>
              </a:rPr>
              <a:t>Environmental groups are known, to some, for their judicious use of science</a:t>
            </a:r>
          </a:p>
          <a:p>
            <a:pPr lvl="1" algn="ctr">
              <a:lnSpc>
                <a:spcPct val="110000"/>
              </a:lnSpc>
            </a:pPr>
            <a:r>
              <a:rPr lang="en-US" altLang="en-US" sz="2000">
                <a:solidFill>
                  <a:srgbClr val="FFC000"/>
                </a:solidFill>
                <a:effectLst>
                  <a:outerShdw blurRad="38100" dist="38100" dir="2700000" algn="tl">
                    <a:srgbClr val="000000"/>
                  </a:outerShdw>
                </a:effectLst>
              </a:rPr>
              <a:t>???????????????????????????????????????????????????</a:t>
            </a:r>
          </a:p>
          <a:p>
            <a:pPr>
              <a:lnSpc>
                <a:spcPct val="110000"/>
              </a:lnSpc>
            </a:pPr>
            <a:endParaRPr lang="en-US" altLang="en-US" sz="2400">
              <a:effectLst>
                <a:outerShdw blurRad="38100" dist="38100" dir="2700000" algn="tl">
                  <a:srgbClr val="00000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3C83-34A0-E49A-F02E-0876A069F18D}"/>
              </a:ext>
            </a:extLst>
          </p:cNvPr>
          <p:cNvSpPr>
            <a:spLocks noGrp="1"/>
          </p:cNvSpPr>
          <p:nvPr>
            <p:ph type="title"/>
          </p:nvPr>
        </p:nvSpPr>
        <p:spPr>
          <a:xfrm>
            <a:off x="623888" y="239713"/>
            <a:ext cx="7764462" cy="976312"/>
          </a:xfrm>
        </p:spPr>
        <p:txBody>
          <a:bodyPr wrap="square" numCol="1" anchorCtr="0" compatLnSpc="1">
            <a:prstTxWarp prst="textNoShape">
              <a:avLst/>
            </a:prstTxWarp>
          </a:bodyPr>
          <a:lstStyle/>
          <a:p>
            <a:r>
              <a:rPr lang="en-US" altLang="en-US" cap="none">
                <a:effectLst>
                  <a:outerShdw blurRad="38100" dist="38100" dir="2700000" algn="tl">
                    <a:srgbClr val="000000"/>
                  </a:outerShdw>
                </a:effectLst>
                <a:latin typeface="Georgia" panose="02040502050405020303" pitchFamily="18" charset="0"/>
              </a:rPr>
              <a:t>Assessing the social</a:t>
            </a:r>
          </a:p>
        </p:txBody>
      </p:sp>
      <p:sp>
        <p:nvSpPr>
          <p:cNvPr id="3" name="Content Placeholder 2">
            <a:extLst>
              <a:ext uri="{FF2B5EF4-FFF2-40B4-BE49-F238E27FC236}">
                <a16:creationId xmlns:a16="http://schemas.microsoft.com/office/drawing/2014/main" id="{FE248BA2-CE1D-BF15-744B-8A0975BE7575}"/>
              </a:ext>
            </a:extLst>
          </p:cNvPr>
          <p:cNvSpPr>
            <a:spLocks noGrp="1"/>
          </p:cNvSpPr>
          <p:nvPr>
            <p:ph idx="1"/>
          </p:nvPr>
        </p:nvSpPr>
        <p:spPr>
          <a:xfrm>
            <a:off x="407988" y="1295400"/>
            <a:ext cx="8416925" cy="5300663"/>
          </a:xfrm>
        </p:spPr>
        <p:txBody>
          <a:bodyPr wrap="square" numCol="1" anchor="t" anchorCtr="0" compatLnSpc="1">
            <a:prstTxWarp prst="textNoShape">
              <a:avLst/>
            </a:prstTxWarp>
          </a:bodyPr>
          <a:lstStyle/>
          <a:p>
            <a:r>
              <a:rPr lang="en-US" altLang="en-US" sz="2400">
                <a:effectLst>
                  <a:outerShdw blurRad="38100" dist="38100" dir="2700000" algn="tl">
                    <a:srgbClr val="000000"/>
                  </a:outerShdw>
                </a:effectLst>
              </a:rPr>
              <a:t>Before decisions—run that by people</a:t>
            </a:r>
          </a:p>
          <a:p>
            <a:r>
              <a:rPr lang="en-US" altLang="en-US" sz="2400">
                <a:effectLst>
                  <a:outerShdw blurRad="38100" dist="38100" dir="2700000" algn="tl">
                    <a:srgbClr val="000000"/>
                  </a:outerShdw>
                </a:effectLst>
              </a:rPr>
              <a:t>Ensuring the public uses their own expressions to articulate issues from their own frames of references can put the situation in more favorable light than managers would have ever thought of</a:t>
            </a:r>
          </a:p>
          <a:p>
            <a:pPr lvl="1"/>
            <a:r>
              <a:rPr lang="en-US" altLang="en-US" sz="2000">
                <a:effectLst>
                  <a:outerShdw blurRad="38100" dist="38100" dir="2700000" algn="tl">
                    <a:srgbClr val="000000"/>
                  </a:outerShdw>
                </a:effectLst>
              </a:rPr>
              <a:t>E.g., volunteering in the Deschutes</a:t>
            </a:r>
          </a:p>
          <a:p>
            <a:r>
              <a:rPr lang="en-US" altLang="en-US" sz="2400">
                <a:effectLst>
                  <a:outerShdw blurRad="38100" dist="38100" dir="2700000" algn="tl">
                    <a:srgbClr val="000000"/>
                  </a:outerShdw>
                </a:effectLst>
              </a:rPr>
              <a:t>Fortifies social desirability and acceptability </a:t>
            </a:r>
          </a:p>
          <a:p>
            <a:pPr lvl="1"/>
            <a:r>
              <a:rPr lang="en-US" altLang="en-US" sz="2000">
                <a:effectLst>
                  <a:outerShdw blurRad="38100" dist="38100" dir="2700000" algn="tl">
                    <a:srgbClr val="000000"/>
                  </a:outerShdw>
                </a:effectLst>
              </a:rPr>
              <a:t>E.g., ESs focus group interviews—social appreciation for seeking public input via face-to-face conversations</a:t>
            </a:r>
          </a:p>
          <a:p>
            <a:r>
              <a:rPr lang="en-US" altLang="en-US" sz="2400">
                <a:effectLst>
                  <a:outerShdw blurRad="38100" dist="38100" dir="2700000" algn="tl">
                    <a:srgbClr val="000000"/>
                  </a:outerShdw>
                </a:effectLst>
              </a:rPr>
              <a:t>Qualitative methods are very important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1128</TotalTime>
  <Words>692</Words>
  <Application>Microsoft Office PowerPoint</Application>
  <PresentationFormat>On-screen Show (4:3)</PresentationFormat>
  <Paragraphs>80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Rockwell</vt:lpstr>
      <vt:lpstr>MS PGothic</vt:lpstr>
      <vt:lpstr>Arial</vt:lpstr>
      <vt:lpstr>Bookman Old Style</vt:lpstr>
      <vt:lpstr>Calibri</vt:lpstr>
      <vt:lpstr>Georgia</vt:lpstr>
      <vt:lpstr>Damask</vt:lpstr>
      <vt:lpstr>Why Forest Management is a “Social” enterprise:  How We Assess Public Wants &amp; Needs</vt:lpstr>
      <vt:lpstr>What is management?</vt:lpstr>
      <vt:lpstr>Science &amp; Scientism</vt:lpstr>
      <vt:lpstr>Science &amp; Scientism</vt:lpstr>
      <vt:lpstr>Science &amp; Scientism</vt:lpstr>
      <vt:lpstr>Science &amp; Scientism</vt:lpstr>
      <vt:lpstr>Assessing the social</vt:lpstr>
      <vt:lpstr>Assessing the social</vt:lpstr>
      <vt:lpstr>Assessing the social</vt:lpstr>
      <vt:lpstr>Assessing the social</vt:lpstr>
      <vt:lpstr>PowerPoint Presentation</vt:lpstr>
      <vt:lpstr>Thank you I am not Allergic to Questions or conversations/dialogue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Forest Management is  “social”:  How We Assess Public Wants &amp; Needs</dc:title>
  <dc:creator>Stanley Asah</dc:creator>
  <cp:lastModifiedBy>Lum-Naihe, Christof Jurh duk - FS, AZ</cp:lastModifiedBy>
  <cp:revision>36</cp:revision>
  <dcterms:created xsi:type="dcterms:W3CDTF">2015-05-30T18:53:41Z</dcterms:created>
  <dcterms:modified xsi:type="dcterms:W3CDTF">2025-08-04T15:23:36Z</dcterms:modified>
</cp:coreProperties>
</file>