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2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360" r:id="rId2"/>
    <p:sldId id="361"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256" r:id="rId29"/>
    <p:sldId id="355" r:id="rId30"/>
    <p:sldId id="387" r:id="rId31"/>
    <p:sldId id="356" r:id="rId32"/>
    <p:sldId id="329" r:id="rId33"/>
    <p:sldId id="330" r:id="rId34"/>
    <p:sldId id="331" r:id="rId35"/>
    <p:sldId id="332" r:id="rId36"/>
    <p:sldId id="280" r:id="rId37"/>
    <p:sldId id="350" r:id="rId38"/>
    <p:sldId id="359" r:id="rId39"/>
    <p:sldId id="354" r:id="rId40"/>
    <p:sldId id="337" r:id="rId41"/>
    <p:sldId id="339" r:id="rId42"/>
    <p:sldId id="347" r:id="rId43"/>
    <p:sldId id="340" r:id="rId44"/>
    <p:sldId id="341" r:id="rId45"/>
    <p:sldId id="333" r:id="rId46"/>
    <p:sldId id="321" r:id="rId47"/>
    <p:sldId id="323" r:id="rId48"/>
    <p:sldId id="308" r:id="rId49"/>
    <p:sldId id="342" r:id="rId50"/>
    <p:sldId id="336" r:id="rId51"/>
    <p:sldId id="344" r:id="rId52"/>
    <p:sldId id="345" r:id="rId53"/>
    <p:sldId id="281" r:id="rId54"/>
    <p:sldId id="282" r:id="rId55"/>
    <p:sldId id="283" r:id="rId56"/>
    <p:sldId id="284" r:id="rId57"/>
    <p:sldId id="285" r:id="rId58"/>
    <p:sldId id="286" r:id="rId59"/>
    <p:sldId id="291" r:id="rId60"/>
    <p:sldId id="292" r:id="rId61"/>
    <p:sldId id="346" r:id="rId62"/>
    <p:sldId id="388" r:id="rId63"/>
    <p:sldId id="274" r:id="rId64"/>
    <p:sldId id="348"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6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590" y="78"/>
      </p:cViewPr>
      <p:guideLst>
        <p:guide orient="horz" pos="2160"/>
        <p:guide pos="2880"/>
      </p:guideLst>
    </p:cSldViewPr>
  </p:slideViewPr>
  <p:notesTextViewPr>
    <p:cViewPr>
      <p:scale>
        <a:sx n="3" d="2"/>
        <a:sy n="3" d="2"/>
      </p:scale>
      <p:origin x="0" y="0"/>
    </p:cViewPr>
  </p:notesTextViewPr>
  <p:sorterViewPr>
    <p:cViewPr>
      <p:scale>
        <a:sx n="66" d="100"/>
        <a:sy n="66" d="100"/>
      </p:scale>
      <p:origin x="0" y="-138"/>
    </p:cViewPr>
  </p:sorterViewPr>
  <p:notesViewPr>
    <p:cSldViewPr snapToGrid="0">
      <p:cViewPr varScale="1">
        <p:scale>
          <a:sx n="55" d="100"/>
          <a:sy n="55" d="100"/>
        </p:scale>
        <p:origin x="-289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file:///C:\reilly\friesen_data\gis\fia_annual.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reilly\friesen_data\gis\fia_annual.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reilly\friesen_data\gis\fia_ann_ge_80.dbf"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reilly\friesen_data\gis\fia_annual.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reilly\friesen_data\gis\fia_annual.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reilly\friesen_data\gis\fia_annual.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446392648941"/>
          <c:y val="6.3631378077852394E-2"/>
          <c:w val="0.79154621843347295"/>
          <c:h val="0.77392785360951499"/>
        </c:manualLayout>
      </c:layout>
      <c:barChart>
        <c:barDir val="col"/>
        <c:grouping val="stacked"/>
        <c:varyColors val="0"/>
        <c:ser>
          <c:idx val="0"/>
          <c:order val="0"/>
          <c:tx>
            <c:strRef>
              <c:f>Sheet14!$B$22</c:f>
              <c:strCache>
                <c:ptCount val="1"/>
                <c:pt idx="0">
                  <c:v>Sitka Spruce - Redwood</c:v>
                </c:pt>
              </c:strCache>
            </c:strRef>
          </c:tx>
          <c:spPr>
            <a:solidFill>
              <a:schemeClr val="accent3">
                <a:lumMod val="75000"/>
              </a:schemeClr>
            </a:solidFill>
            <a:ln>
              <a:noFill/>
            </a:ln>
            <a:effectLst/>
          </c:spPr>
          <c:invertIfNegative val="0"/>
          <c:cat>
            <c:strRef>
              <c:f>Sheet14!$C$21:$F$21</c:f>
              <c:strCache>
                <c:ptCount val="4"/>
                <c:pt idx="0">
                  <c:v>&lt;80</c:v>
                </c:pt>
                <c:pt idx="1">
                  <c:v>80-120</c:v>
                </c:pt>
                <c:pt idx="2">
                  <c:v>120-200</c:v>
                </c:pt>
                <c:pt idx="3">
                  <c:v>&gt;200</c:v>
                </c:pt>
              </c:strCache>
            </c:strRef>
          </c:cat>
          <c:val>
            <c:numRef>
              <c:f>Sheet14!$C$22:$F$22</c:f>
              <c:numCache>
                <c:formatCode>General</c:formatCode>
                <c:ptCount val="4"/>
                <c:pt idx="0">
                  <c:v>4.4665012406947903E-2</c:v>
                </c:pt>
                <c:pt idx="1">
                  <c:v>7.8577336641852801E-3</c:v>
                </c:pt>
                <c:pt idx="2">
                  <c:v>3.3085194375517E-3</c:v>
                </c:pt>
                <c:pt idx="3">
                  <c:v>2.48138957816377E-3</c:v>
                </c:pt>
              </c:numCache>
            </c:numRef>
          </c:val>
          <c:extLst>
            <c:ext xmlns:c16="http://schemas.microsoft.com/office/drawing/2014/chart" uri="{C3380CC4-5D6E-409C-BE32-E72D297353CC}">
              <c16:uniqueId val="{00000000-F9A6-4639-91C1-2D65DA41769C}"/>
            </c:ext>
          </c:extLst>
        </c:ser>
        <c:ser>
          <c:idx val="1"/>
          <c:order val="1"/>
          <c:tx>
            <c:strRef>
              <c:f>Sheet14!$B$23</c:f>
              <c:strCache>
                <c:ptCount val="1"/>
                <c:pt idx="0">
                  <c:v>Douglas-Fir - Tanoak</c:v>
                </c:pt>
              </c:strCache>
            </c:strRef>
          </c:tx>
          <c:spPr>
            <a:solidFill>
              <a:srgbClr val="92D050"/>
            </a:solidFill>
            <a:ln>
              <a:noFill/>
            </a:ln>
            <a:effectLst/>
          </c:spPr>
          <c:invertIfNegative val="0"/>
          <c:cat>
            <c:strRef>
              <c:f>Sheet14!$C$21:$F$21</c:f>
              <c:strCache>
                <c:ptCount val="4"/>
                <c:pt idx="0">
                  <c:v>&lt;80</c:v>
                </c:pt>
                <c:pt idx="1">
                  <c:v>80-120</c:v>
                </c:pt>
                <c:pt idx="2">
                  <c:v>120-200</c:v>
                </c:pt>
                <c:pt idx="3">
                  <c:v>&gt;200</c:v>
                </c:pt>
              </c:strCache>
            </c:strRef>
          </c:cat>
          <c:val>
            <c:numRef>
              <c:f>Sheet14!$C$23:$F$23</c:f>
              <c:numCache>
                <c:formatCode>General</c:formatCode>
                <c:ptCount val="4"/>
                <c:pt idx="0">
                  <c:v>1.03391232423491E-2</c:v>
                </c:pt>
                <c:pt idx="1">
                  <c:v>5.7899090157154699E-3</c:v>
                </c:pt>
                <c:pt idx="2">
                  <c:v>8.6848635235731997E-3</c:v>
                </c:pt>
                <c:pt idx="3">
                  <c:v>3.5153019023986798E-3</c:v>
                </c:pt>
              </c:numCache>
            </c:numRef>
          </c:val>
          <c:extLst>
            <c:ext xmlns:c16="http://schemas.microsoft.com/office/drawing/2014/chart" uri="{C3380CC4-5D6E-409C-BE32-E72D297353CC}">
              <c16:uniqueId val="{00000001-F9A6-4639-91C1-2D65DA41769C}"/>
            </c:ext>
          </c:extLst>
        </c:ser>
        <c:ser>
          <c:idx val="2"/>
          <c:order val="2"/>
          <c:tx>
            <c:strRef>
              <c:f>Sheet14!$B$24</c:f>
              <c:strCache>
                <c:ptCount val="1"/>
                <c:pt idx="0">
                  <c:v>Western Hemlock</c:v>
                </c:pt>
              </c:strCache>
            </c:strRef>
          </c:tx>
          <c:spPr>
            <a:solidFill>
              <a:srgbClr val="00B050"/>
            </a:solidFill>
            <a:ln>
              <a:noFill/>
            </a:ln>
            <a:effectLst/>
          </c:spPr>
          <c:invertIfNegative val="0"/>
          <c:cat>
            <c:strRef>
              <c:f>Sheet14!$C$21:$F$21</c:f>
              <c:strCache>
                <c:ptCount val="4"/>
                <c:pt idx="0">
                  <c:v>&lt;80</c:v>
                </c:pt>
                <c:pt idx="1">
                  <c:v>80-120</c:v>
                </c:pt>
                <c:pt idx="2">
                  <c:v>120-200</c:v>
                </c:pt>
                <c:pt idx="3">
                  <c:v>&gt;200</c:v>
                </c:pt>
              </c:strCache>
            </c:strRef>
          </c:cat>
          <c:val>
            <c:numRef>
              <c:f>Sheet14!$C$24:$F$24</c:f>
              <c:numCache>
                <c:formatCode>General</c:formatCode>
                <c:ptCount val="4"/>
                <c:pt idx="0">
                  <c:v>0.27440033085194399</c:v>
                </c:pt>
                <c:pt idx="1">
                  <c:v>6.2241521918941299E-2</c:v>
                </c:pt>
                <c:pt idx="2">
                  <c:v>5.2729528535980098E-2</c:v>
                </c:pt>
                <c:pt idx="3">
                  <c:v>4.59057071960298E-2</c:v>
                </c:pt>
              </c:numCache>
            </c:numRef>
          </c:val>
          <c:extLst>
            <c:ext xmlns:c16="http://schemas.microsoft.com/office/drawing/2014/chart" uri="{C3380CC4-5D6E-409C-BE32-E72D297353CC}">
              <c16:uniqueId val="{00000002-F9A6-4639-91C1-2D65DA41769C}"/>
            </c:ext>
          </c:extLst>
        </c:ser>
        <c:ser>
          <c:idx val="3"/>
          <c:order val="3"/>
          <c:tx>
            <c:strRef>
              <c:f>Sheet14!$B$25</c:f>
              <c:strCache>
                <c:ptCount val="1"/>
                <c:pt idx="0">
                  <c:v>Mountain Hemlock</c:v>
                </c:pt>
              </c:strCache>
            </c:strRef>
          </c:tx>
          <c:spPr>
            <a:solidFill>
              <a:srgbClr val="FF66FF"/>
            </a:solidFill>
            <a:ln>
              <a:noFill/>
            </a:ln>
            <a:effectLst/>
          </c:spPr>
          <c:invertIfNegative val="0"/>
          <c:cat>
            <c:strRef>
              <c:f>Sheet14!$C$21:$F$21</c:f>
              <c:strCache>
                <c:ptCount val="4"/>
                <c:pt idx="0">
                  <c:v>&lt;80</c:v>
                </c:pt>
                <c:pt idx="1">
                  <c:v>80-120</c:v>
                </c:pt>
                <c:pt idx="2">
                  <c:v>120-200</c:v>
                </c:pt>
                <c:pt idx="3">
                  <c:v>&gt;200</c:v>
                </c:pt>
              </c:strCache>
            </c:strRef>
          </c:cat>
          <c:val>
            <c:numRef>
              <c:f>Sheet14!$C$25:$F$25</c:f>
              <c:numCache>
                <c:formatCode>General</c:formatCode>
                <c:ptCount val="4"/>
                <c:pt idx="0">
                  <c:v>4.5492142266335802E-3</c:v>
                </c:pt>
                <c:pt idx="1">
                  <c:v>1.4888337468982601E-2</c:v>
                </c:pt>
                <c:pt idx="2">
                  <c:v>4.0322580645161303E-2</c:v>
                </c:pt>
                <c:pt idx="3">
                  <c:v>3.9702233250620403E-2</c:v>
                </c:pt>
              </c:numCache>
            </c:numRef>
          </c:val>
          <c:extLst>
            <c:ext xmlns:c16="http://schemas.microsoft.com/office/drawing/2014/chart" uri="{C3380CC4-5D6E-409C-BE32-E72D297353CC}">
              <c16:uniqueId val="{00000003-F9A6-4639-91C1-2D65DA41769C}"/>
            </c:ext>
          </c:extLst>
        </c:ser>
        <c:ser>
          <c:idx val="4"/>
          <c:order val="4"/>
          <c:tx>
            <c:strRef>
              <c:f>Sheet14!$B$26</c:f>
              <c:strCache>
                <c:ptCount val="1"/>
                <c:pt idx="0">
                  <c:v>Silver Fir</c:v>
                </c:pt>
              </c:strCache>
            </c:strRef>
          </c:tx>
          <c:spPr>
            <a:solidFill>
              <a:srgbClr val="7030A0"/>
            </a:solidFill>
            <a:ln>
              <a:noFill/>
            </a:ln>
            <a:effectLst/>
          </c:spPr>
          <c:invertIfNegative val="0"/>
          <c:cat>
            <c:strRef>
              <c:f>Sheet14!$C$21:$F$21</c:f>
              <c:strCache>
                <c:ptCount val="4"/>
                <c:pt idx="0">
                  <c:v>&lt;80</c:v>
                </c:pt>
                <c:pt idx="1">
                  <c:v>80-120</c:v>
                </c:pt>
                <c:pt idx="2">
                  <c:v>120-200</c:v>
                </c:pt>
                <c:pt idx="3">
                  <c:v>&gt;200</c:v>
                </c:pt>
              </c:strCache>
            </c:strRef>
          </c:cat>
          <c:val>
            <c:numRef>
              <c:f>Sheet14!$C$26:$F$26</c:f>
              <c:numCache>
                <c:formatCode>General</c:formatCode>
                <c:ptCount val="4"/>
                <c:pt idx="0">
                  <c:v>4.4044665012407003E-2</c:v>
                </c:pt>
                <c:pt idx="1">
                  <c:v>2.68817204301075E-2</c:v>
                </c:pt>
                <c:pt idx="2">
                  <c:v>2.8742762613730401E-2</c:v>
                </c:pt>
                <c:pt idx="3">
                  <c:v>5.7071960297766802E-2</c:v>
                </c:pt>
              </c:numCache>
            </c:numRef>
          </c:val>
          <c:extLst>
            <c:ext xmlns:c16="http://schemas.microsoft.com/office/drawing/2014/chart" uri="{C3380CC4-5D6E-409C-BE32-E72D297353CC}">
              <c16:uniqueId val="{00000004-F9A6-4639-91C1-2D65DA41769C}"/>
            </c:ext>
          </c:extLst>
        </c:ser>
        <c:ser>
          <c:idx val="5"/>
          <c:order val="5"/>
          <c:tx>
            <c:strRef>
              <c:f>Sheet14!$B$27</c:f>
              <c:strCache>
                <c:ptCount val="1"/>
                <c:pt idx="0">
                  <c:v>Subalpine</c:v>
                </c:pt>
              </c:strCache>
            </c:strRef>
          </c:tx>
          <c:spPr>
            <a:solidFill>
              <a:srgbClr val="FF0000"/>
            </a:solidFill>
            <a:ln>
              <a:noFill/>
            </a:ln>
            <a:effectLst/>
          </c:spPr>
          <c:invertIfNegative val="0"/>
          <c:cat>
            <c:strRef>
              <c:f>Sheet14!$C$21:$F$21</c:f>
              <c:strCache>
                <c:ptCount val="4"/>
                <c:pt idx="0">
                  <c:v>&lt;80</c:v>
                </c:pt>
                <c:pt idx="1">
                  <c:v>80-120</c:v>
                </c:pt>
                <c:pt idx="2">
                  <c:v>120-200</c:v>
                </c:pt>
                <c:pt idx="3">
                  <c:v>&gt;200</c:v>
                </c:pt>
              </c:strCache>
            </c:strRef>
          </c:cat>
          <c:val>
            <c:numRef>
              <c:f>Sheet14!$C$27:$F$27</c:f>
              <c:numCache>
                <c:formatCode>General</c:formatCode>
                <c:ptCount val="4"/>
                <c:pt idx="0">
                  <c:v>1.4474772539288701E-3</c:v>
                </c:pt>
                <c:pt idx="1">
                  <c:v>2.48138957816377E-3</c:v>
                </c:pt>
                <c:pt idx="2">
                  <c:v>1.4474772539288701E-3</c:v>
                </c:pt>
                <c:pt idx="3">
                  <c:v>2.0678246484698102E-3</c:v>
                </c:pt>
              </c:numCache>
            </c:numRef>
          </c:val>
          <c:extLst>
            <c:ext xmlns:c16="http://schemas.microsoft.com/office/drawing/2014/chart" uri="{C3380CC4-5D6E-409C-BE32-E72D297353CC}">
              <c16:uniqueId val="{00000005-F9A6-4639-91C1-2D65DA41769C}"/>
            </c:ext>
          </c:extLst>
        </c:ser>
        <c:ser>
          <c:idx val="6"/>
          <c:order val="6"/>
          <c:tx>
            <c:strRef>
              <c:f>Sheet14!$B$28</c:f>
              <c:strCache>
                <c:ptCount val="1"/>
                <c:pt idx="0">
                  <c:v>Grand Fir/White Fir</c:v>
                </c:pt>
              </c:strCache>
            </c:strRef>
          </c:tx>
          <c:spPr>
            <a:solidFill>
              <a:srgbClr val="00B0F0"/>
            </a:solidFill>
            <a:ln>
              <a:noFill/>
            </a:ln>
            <a:effectLst/>
          </c:spPr>
          <c:invertIfNegative val="0"/>
          <c:cat>
            <c:strRef>
              <c:f>Sheet14!$C$21:$F$21</c:f>
              <c:strCache>
                <c:ptCount val="4"/>
                <c:pt idx="0">
                  <c:v>&lt;80</c:v>
                </c:pt>
                <c:pt idx="1">
                  <c:v>80-120</c:v>
                </c:pt>
                <c:pt idx="2">
                  <c:v>120-200</c:v>
                </c:pt>
                <c:pt idx="3">
                  <c:v>&gt;200</c:v>
                </c:pt>
              </c:strCache>
            </c:strRef>
          </c:cat>
          <c:val>
            <c:numRef>
              <c:f>Sheet14!$C$28:$F$28</c:f>
              <c:numCache>
                <c:formatCode>General</c:formatCode>
                <c:ptCount val="4"/>
                <c:pt idx="0">
                  <c:v>2.64681555004136E-2</c:v>
                </c:pt>
                <c:pt idx="1">
                  <c:v>1.5715467328370598E-2</c:v>
                </c:pt>
                <c:pt idx="2">
                  <c:v>1.8817204301075301E-2</c:v>
                </c:pt>
                <c:pt idx="3">
                  <c:v>1.1993382961124901E-2</c:v>
                </c:pt>
              </c:numCache>
            </c:numRef>
          </c:val>
          <c:extLst>
            <c:ext xmlns:c16="http://schemas.microsoft.com/office/drawing/2014/chart" uri="{C3380CC4-5D6E-409C-BE32-E72D297353CC}">
              <c16:uniqueId val="{00000006-F9A6-4639-91C1-2D65DA41769C}"/>
            </c:ext>
          </c:extLst>
        </c:ser>
        <c:ser>
          <c:idx val="7"/>
          <c:order val="7"/>
          <c:tx>
            <c:strRef>
              <c:f>Sheet14!$B$29</c:f>
              <c:strCache>
                <c:ptCount val="1"/>
                <c:pt idx="0">
                  <c:v>Douglas-Fir</c:v>
                </c:pt>
              </c:strCache>
            </c:strRef>
          </c:tx>
          <c:spPr>
            <a:solidFill>
              <a:srgbClr val="0070C0"/>
            </a:solidFill>
            <a:ln>
              <a:noFill/>
            </a:ln>
            <a:effectLst/>
          </c:spPr>
          <c:invertIfNegative val="0"/>
          <c:cat>
            <c:strRef>
              <c:f>Sheet14!$C$21:$F$21</c:f>
              <c:strCache>
                <c:ptCount val="4"/>
                <c:pt idx="0">
                  <c:v>&lt;80</c:v>
                </c:pt>
                <c:pt idx="1">
                  <c:v>80-120</c:v>
                </c:pt>
                <c:pt idx="2">
                  <c:v>120-200</c:v>
                </c:pt>
                <c:pt idx="3">
                  <c:v>&gt;200</c:v>
                </c:pt>
              </c:strCache>
            </c:strRef>
          </c:cat>
          <c:val>
            <c:numRef>
              <c:f>Sheet14!$C$29:$F$29</c:f>
              <c:numCache>
                <c:formatCode>General</c:formatCode>
                <c:ptCount val="4"/>
                <c:pt idx="0">
                  <c:v>8.3540115798180395E-2</c:v>
                </c:pt>
                <c:pt idx="1">
                  <c:v>1.8817204301075301E-2</c:v>
                </c:pt>
                <c:pt idx="2">
                  <c:v>1.0545905707195999E-2</c:v>
                </c:pt>
                <c:pt idx="3">
                  <c:v>2.6881720430107499E-3</c:v>
                </c:pt>
              </c:numCache>
            </c:numRef>
          </c:val>
          <c:extLst>
            <c:ext xmlns:c16="http://schemas.microsoft.com/office/drawing/2014/chart" uri="{C3380CC4-5D6E-409C-BE32-E72D297353CC}">
              <c16:uniqueId val="{00000007-F9A6-4639-91C1-2D65DA41769C}"/>
            </c:ext>
          </c:extLst>
        </c:ser>
        <c:ser>
          <c:idx val="8"/>
          <c:order val="8"/>
          <c:tx>
            <c:strRef>
              <c:f>Sheet14!$B$30</c:f>
              <c:strCache>
                <c:ptCount val="1"/>
                <c:pt idx="0">
                  <c:v>Other</c:v>
                </c:pt>
              </c:strCache>
            </c:strRef>
          </c:tx>
          <c:spPr>
            <a:solidFill>
              <a:schemeClr val="bg1">
                <a:lumMod val="75000"/>
              </a:schemeClr>
            </a:solidFill>
            <a:ln>
              <a:noFill/>
            </a:ln>
            <a:effectLst/>
          </c:spPr>
          <c:invertIfNegative val="0"/>
          <c:cat>
            <c:strRef>
              <c:f>Sheet14!$C$21:$F$21</c:f>
              <c:strCache>
                <c:ptCount val="4"/>
                <c:pt idx="0">
                  <c:v>&lt;80</c:v>
                </c:pt>
                <c:pt idx="1">
                  <c:v>80-120</c:v>
                </c:pt>
                <c:pt idx="2">
                  <c:v>120-200</c:v>
                </c:pt>
                <c:pt idx="3">
                  <c:v>&gt;200</c:v>
                </c:pt>
              </c:strCache>
            </c:strRef>
          </c:cat>
          <c:val>
            <c:numRef>
              <c:f>Sheet14!$C$30:$F$30</c:f>
              <c:numCache>
                <c:formatCode>General</c:formatCode>
                <c:ptCount val="4"/>
                <c:pt idx="0">
                  <c:v>1.2613730355665801E-2</c:v>
                </c:pt>
                <c:pt idx="1">
                  <c:v>6.2034739454094297E-3</c:v>
                </c:pt>
                <c:pt idx="2">
                  <c:v>3.5153019023986798E-3</c:v>
                </c:pt>
                <c:pt idx="3">
                  <c:v>3.5153019023986798E-3</c:v>
                </c:pt>
              </c:numCache>
            </c:numRef>
          </c:val>
          <c:extLst>
            <c:ext xmlns:c16="http://schemas.microsoft.com/office/drawing/2014/chart" uri="{C3380CC4-5D6E-409C-BE32-E72D297353CC}">
              <c16:uniqueId val="{00000008-F9A6-4639-91C1-2D65DA41769C}"/>
            </c:ext>
          </c:extLst>
        </c:ser>
        <c:dLbls>
          <c:showLegendKey val="0"/>
          <c:showVal val="0"/>
          <c:showCatName val="0"/>
          <c:showSerName val="0"/>
          <c:showPercent val="0"/>
          <c:showBubbleSize val="0"/>
        </c:dLbls>
        <c:gapWidth val="150"/>
        <c:overlap val="100"/>
        <c:axId val="1835381192"/>
        <c:axId val="1835387560"/>
      </c:barChart>
      <c:catAx>
        <c:axId val="18353811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Age Class</a:t>
                </a:r>
              </a:p>
            </c:rich>
          </c:tx>
          <c:layout>
            <c:manualLayout>
              <c:xMode val="edge"/>
              <c:yMode val="edge"/>
              <c:x val="0.47113456623086297"/>
              <c:y val="0.89928216185690701"/>
            </c:manualLayout>
          </c:layout>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5387560"/>
        <c:crosses val="autoZero"/>
        <c:auto val="1"/>
        <c:lblAlgn val="ctr"/>
        <c:lblOffset val="100"/>
        <c:noMultiLvlLbl val="0"/>
      </c:catAx>
      <c:valAx>
        <c:axId val="183538756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 of Region</a:t>
                </a:r>
              </a:p>
            </c:rich>
          </c:tx>
          <c:layout>
            <c:manualLayout>
              <c:xMode val="edge"/>
              <c:yMode val="edge"/>
              <c:x val="1.6474270332356902E-2"/>
              <c:y val="0.303235546167380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5381192"/>
        <c:crosses val="autoZero"/>
        <c:crossBetween val="between"/>
      </c:valAx>
      <c:spPr>
        <a:noFill/>
        <a:ln>
          <a:solidFill>
            <a:schemeClr val="tx1"/>
          </a:solidFill>
        </a:ln>
        <a:effectLst/>
      </c:spPr>
    </c:plotArea>
    <c:legend>
      <c:legendPos val="b"/>
      <c:layout>
        <c:manualLayout>
          <c:xMode val="edge"/>
          <c:yMode val="edge"/>
          <c:x val="0.34467263212943899"/>
          <c:y val="9.9422440231690598E-2"/>
          <c:w val="0.56220358396805303"/>
          <c:h val="0.42184482140467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446392648941"/>
          <c:y val="6.3631378077852394E-2"/>
          <c:w val="0.79154621843347295"/>
          <c:h val="0.77392785360951499"/>
        </c:manualLayout>
      </c:layout>
      <c:barChart>
        <c:barDir val="col"/>
        <c:grouping val="stacked"/>
        <c:varyColors val="0"/>
        <c:ser>
          <c:idx val="0"/>
          <c:order val="0"/>
          <c:tx>
            <c:strRef>
              <c:f>Sheet14!$B$22</c:f>
              <c:strCache>
                <c:ptCount val="1"/>
                <c:pt idx="0">
                  <c:v>Sitka Spruce - Redwood</c:v>
                </c:pt>
              </c:strCache>
            </c:strRef>
          </c:tx>
          <c:spPr>
            <a:solidFill>
              <a:schemeClr val="accent3">
                <a:lumMod val="75000"/>
              </a:schemeClr>
            </a:solidFill>
            <a:ln>
              <a:noFill/>
            </a:ln>
            <a:effectLst/>
          </c:spPr>
          <c:invertIfNegative val="0"/>
          <c:cat>
            <c:strRef>
              <c:f>Sheet14!$C$21:$F$21</c:f>
              <c:strCache>
                <c:ptCount val="4"/>
                <c:pt idx="0">
                  <c:v>&lt;80</c:v>
                </c:pt>
                <c:pt idx="1">
                  <c:v>80-120</c:v>
                </c:pt>
                <c:pt idx="2">
                  <c:v>120-200</c:v>
                </c:pt>
                <c:pt idx="3">
                  <c:v>&gt;200</c:v>
                </c:pt>
              </c:strCache>
            </c:strRef>
          </c:cat>
          <c:val>
            <c:numRef>
              <c:f>Sheet14!$C$22:$F$22</c:f>
              <c:numCache>
                <c:formatCode>General</c:formatCode>
                <c:ptCount val="4"/>
                <c:pt idx="0">
                  <c:v>4.4665012406947903E-2</c:v>
                </c:pt>
                <c:pt idx="1">
                  <c:v>7.8577336641852801E-3</c:v>
                </c:pt>
                <c:pt idx="2">
                  <c:v>3.3085194375517E-3</c:v>
                </c:pt>
                <c:pt idx="3">
                  <c:v>2.48138957816377E-3</c:v>
                </c:pt>
              </c:numCache>
            </c:numRef>
          </c:val>
          <c:extLst>
            <c:ext xmlns:c16="http://schemas.microsoft.com/office/drawing/2014/chart" uri="{C3380CC4-5D6E-409C-BE32-E72D297353CC}">
              <c16:uniqueId val="{00000000-E108-44DD-A54A-36B17B281CC0}"/>
            </c:ext>
          </c:extLst>
        </c:ser>
        <c:ser>
          <c:idx val="1"/>
          <c:order val="1"/>
          <c:tx>
            <c:strRef>
              <c:f>Sheet14!$B$23</c:f>
              <c:strCache>
                <c:ptCount val="1"/>
                <c:pt idx="0">
                  <c:v>Douglas-Fir - Tanoak</c:v>
                </c:pt>
              </c:strCache>
            </c:strRef>
          </c:tx>
          <c:spPr>
            <a:solidFill>
              <a:srgbClr val="92D050"/>
            </a:solidFill>
            <a:ln>
              <a:noFill/>
            </a:ln>
            <a:effectLst/>
          </c:spPr>
          <c:invertIfNegative val="0"/>
          <c:cat>
            <c:strRef>
              <c:f>Sheet14!$C$21:$F$21</c:f>
              <c:strCache>
                <c:ptCount val="4"/>
                <c:pt idx="0">
                  <c:v>&lt;80</c:v>
                </c:pt>
                <c:pt idx="1">
                  <c:v>80-120</c:v>
                </c:pt>
                <c:pt idx="2">
                  <c:v>120-200</c:v>
                </c:pt>
                <c:pt idx="3">
                  <c:v>&gt;200</c:v>
                </c:pt>
              </c:strCache>
            </c:strRef>
          </c:cat>
          <c:val>
            <c:numRef>
              <c:f>Sheet14!$C$23:$F$23</c:f>
              <c:numCache>
                <c:formatCode>General</c:formatCode>
                <c:ptCount val="4"/>
                <c:pt idx="0">
                  <c:v>1.0339123242349001E-2</c:v>
                </c:pt>
                <c:pt idx="1">
                  <c:v>5.7899090157154699E-3</c:v>
                </c:pt>
                <c:pt idx="2">
                  <c:v>8.6848635235731997E-3</c:v>
                </c:pt>
                <c:pt idx="3">
                  <c:v>3.5153019023986798E-3</c:v>
                </c:pt>
              </c:numCache>
            </c:numRef>
          </c:val>
          <c:extLst>
            <c:ext xmlns:c16="http://schemas.microsoft.com/office/drawing/2014/chart" uri="{C3380CC4-5D6E-409C-BE32-E72D297353CC}">
              <c16:uniqueId val="{00000001-E108-44DD-A54A-36B17B281CC0}"/>
            </c:ext>
          </c:extLst>
        </c:ser>
        <c:ser>
          <c:idx val="2"/>
          <c:order val="2"/>
          <c:tx>
            <c:strRef>
              <c:f>Sheet14!$B$24</c:f>
              <c:strCache>
                <c:ptCount val="1"/>
                <c:pt idx="0">
                  <c:v>Western Hemlock</c:v>
                </c:pt>
              </c:strCache>
            </c:strRef>
          </c:tx>
          <c:spPr>
            <a:solidFill>
              <a:srgbClr val="00B050"/>
            </a:solidFill>
            <a:ln>
              <a:noFill/>
            </a:ln>
            <a:effectLst/>
          </c:spPr>
          <c:invertIfNegative val="0"/>
          <c:cat>
            <c:strRef>
              <c:f>Sheet14!$C$21:$F$21</c:f>
              <c:strCache>
                <c:ptCount val="4"/>
                <c:pt idx="0">
                  <c:v>&lt;80</c:v>
                </c:pt>
                <c:pt idx="1">
                  <c:v>80-120</c:v>
                </c:pt>
                <c:pt idx="2">
                  <c:v>120-200</c:v>
                </c:pt>
                <c:pt idx="3">
                  <c:v>&gt;200</c:v>
                </c:pt>
              </c:strCache>
            </c:strRef>
          </c:cat>
          <c:val>
            <c:numRef>
              <c:f>Sheet14!$C$24:$F$24</c:f>
              <c:numCache>
                <c:formatCode>General</c:formatCode>
                <c:ptCount val="4"/>
                <c:pt idx="0">
                  <c:v>0.27440033085194399</c:v>
                </c:pt>
                <c:pt idx="1">
                  <c:v>6.2241521918941299E-2</c:v>
                </c:pt>
                <c:pt idx="2">
                  <c:v>5.2729528535980098E-2</c:v>
                </c:pt>
                <c:pt idx="3">
                  <c:v>4.59057071960298E-2</c:v>
                </c:pt>
              </c:numCache>
            </c:numRef>
          </c:val>
          <c:extLst>
            <c:ext xmlns:c16="http://schemas.microsoft.com/office/drawing/2014/chart" uri="{C3380CC4-5D6E-409C-BE32-E72D297353CC}">
              <c16:uniqueId val="{00000002-E108-44DD-A54A-36B17B281CC0}"/>
            </c:ext>
          </c:extLst>
        </c:ser>
        <c:ser>
          <c:idx val="3"/>
          <c:order val="3"/>
          <c:tx>
            <c:strRef>
              <c:f>Sheet14!$B$25</c:f>
              <c:strCache>
                <c:ptCount val="1"/>
                <c:pt idx="0">
                  <c:v>Mountain Hemlock</c:v>
                </c:pt>
              </c:strCache>
            </c:strRef>
          </c:tx>
          <c:spPr>
            <a:solidFill>
              <a:srgbClr val="FF66FF"/>
            </a:solidFill>
            <a:ln>
              <a:noFill/>
            </a:ln>
            <a:effectLst/>
          </c:spPr>
          <c:invertIfNegative val="0"/>
          <c:cat>
            <c:strRef>
              <c:f>Sheet14!$C$21:$F$21</c:f>
              <c:strCache>
                <c:ptCount val="4"/>
                <c:pt idx="0">
                  <c:v>&lt;80</c:v>
                </c:pt>
                <c:pt idx="1">
                  <c:v>80-120</c:v>
                </c:pt>
                <c:pt idx="2">
                  <c:v>120-200</c:v>
                </c:pt>
                <c:pt idx="3">
                  <c:v>&gt;200</c:v>
                </c:pt>
              </c:strCache>
            </c:strRef>
          </c:cat>
          <c:val>
            <c:numRef>
              <c:f>Sheet14!$C$25:$F$25</c:f>
              <c:numCache>
                <c:formatCode>General</c:formatCode>
                <c:ptCount val="4"/>
                <c:pt idx="0">
                  <c:v>4.5492142266335802E-3</c:v>
                </c:pt>
                <c:pt idx="1">
                  <c:v>1.4888337468982601E-2</c:v>
                </c:pt>
                <c:pt idx="2">
                  <c:v>4.0322580645161303E-2</c:v>
                </c:pt>
                <c:pt idx="3">
                  <c:v>3.9702233250620403E-2</c:v>
                </c:pt>
              </c:numCache>
            </c:numRef>
          </c:val>
          <c:extLst>
            <c:ext xmlns:c16="http://schemas.microsoft.com/office/drawing/2014/chart" uri="{C3380CC4-5D6E-409C-BE32-E72D297353CC}">
              <c16:uniqueId val="{00000003-E108-44DD-A54A-36B17B281CC0}"/>
            </c:ext>
          </c:extLst>
        </c:ser>
        <c:ser>
          <c:idx val="4"/>
          <c:order val="4"/>
          <c:tx>
            <c:strRef>
              <c:f>Sheet14!$B$26</c:f>
              <c:strCache>
                <c:ptCount val="1"/>
                <c:pt idx="0">
                  <c:v>Silver Fir</c:v>
                </c:pt>
              </c:strCache>
            </c:strRef>
          </c:tx>
          <c:spPr>
            <a:solidFill>
              <a:srgbClr val="7030A0"/>
            </a:solidFill>
            <a:ln>
              <a:noFill/>
            </a:ln>
            <a:effectLst/>
          </c:spPr>
          <c:invertIfNegative val="0"/>
          <c:cat>
            <c:strRef>
              <c:f>Sheet14!$C$21:$F$21</c:f>
              <c:strCache>
                <c:ptCount val="4"/>
                <c:pt idx="0">
                  <c:v>&lt;80</c:v>
                </c:pt>
                <c:pt idx="1">
                  <c:v>80-120</c:v>
                </c:pt>
                <c:pt idx="2">
                  <c:v>120-200</c:v>
                </c:pt>
                <c:pt idx="3">
                  <c:v>&gt;200</c:v>
                </c:pt>
              </c:strCache>
            </c:strRef>
          </c:cat>
          <c:val>
            <c:numRef>
              <c:f>Sheet14!$C$26:$F$26</c:f>
              <c:numCache>
                <c:formatCode>General</c:formatCode>
                <c:ptCount val="4"/>
                <c:pt idx="0">
                  <c:v>4.4044665012407003E-2</c:v>
                </c:pt>
                <c:pt idx="1">
                  <c:v>2.68817204301075E-2</c:v>
                </c:pt>
                <c:pt idx="2">
                  <c:v>2.8742762613730401E-2</c:v>
                </c:pt>
                <c:pt idx="3">
                  <c:v>5.7071960297766698E-2</c:v>
                </c:pt>
              </c:numCache>
            </c:numRef>
          </c:val>
          <c:extLst>
            <c:ext xmlns:c16="http://schemas.microsoft.com/office/drawing/2014/chart" uri="{C3380CC4-5D6E-409C-BE32-E72D297353CC}">
              <c16:uniqueId val="{00000004-E108-44DD-A54A-36B17B281CC0}"/>
            </c:ext>
          </c:extLst>
        </c:ser>
        <c:ser>
          <c:idx val="5"/>
          <c:order val="5"/>
          <c:tx>
            <c:strRef>
              <c:f>Sheet14!$B$27</c:f>
              <c:strCache>
                <c:ptCount val="1"/>
                <c:pt idx="0">
                  <c:v>Subalpine</c:v>
                </c:pt>
              </c:strCache>
            </c:strRef>
          </c:tx>
          <c:spPr>
            <a:solidFill>
              <a:srgbClr val="FF0000"/>
            </a:solidFill>
            <a:ln>
              <a:noFill/>
            </a:ln>
            <a:effectLst/>
          </c:spPr>
          <c:invertIfNegative val="0"/>
          <c:cat>
            <c:strRef>
              <c:f>Sheet14!$C$21:$F$21</c:f>
              <c:strCache>
                <c:ptCount val="4"/>
                <c:pt idx="0">
                  <c:v>&lt;80</c:v>
                </c:pt>
                <c:pt idx="1">
                  <c:v>80-120</c:v>
                </c:pt>
                <c:pt idx="2">
                  <c:v>120-200</c:v>
                </c:pt>
                <c:pt idx="3">
                  <c:v>&gt;200</c:v>
                </c:pt>
              </c:strCache>
            </c:strRef>
          </c:cat>
          <c:val>
            <c:numRef>
              <c:f>Sheet14!$C$27:$F$27</c:f>
              <c:numCache>
                <c:formatCode>General</c:formatCode>
                <c:ptCount val="4"/>
                <c:pt idx="0">
                  <c:v>1.4474772539288701E-3</c:v>
                </c:pt>
                <c:pt idx="1">
                  <c:v>2.48138957816377E-3</c:v>
                </c:pt>
                <c:pt idx="2">
                  <c:v>1.4474772539288701E-3</c:v>
                </c:pt>
                <c:pt idx="3">
                  <c:v>2.0678246484698102E-3</c:v>
                </c:pt>
              </c:numCache>
            </c:numRef>
          </c:val>
          <c:extLst>
            <c:ext xmlns:c16="http://schemas.microsoft.com/office/drawing/2014/chart" uri="{C3380CC4-5D6E-409C-BE32-E72D297353CC}">
              <c16:uniqueId val="{00000005-E108-44DD-A54A-36B17B281CC0}"/>
            </c:ext>
          </c:extLst>
        </c:ser>
        <c:ser>
          <c:idx val="6"/>
          <c:order val="6"/>
          <c:tx>
            <c:strRef>
              <c:f>Sheet14!$B$28</c:f>
              <c:strCache>
                <c:ptCount val="1"/>
                <c:pt idx="0">
                  <c:v>Grand Fir/White Fir</c:v>
                </c:pt>
              </c:strCache>
            </c:strRef>
          </c:tx>
          <c:spPr>
            <a:solidFill>
              <a:srgbClr val="00B0F0"/>
            </a:solidFill>
            <a:ln>
              <a:noFill/>
            </a:ln>
            <a:effectLst/>
          </c:spPr>
          <c:invertIfNegative val="0"/>
          <c:cat>
            <c:strRef>
              <c:f>Sheet14!$C$21:$F$21</c:f>
              <c:strCache>
                <c:ptCount val="4"/>
                <c:pt idx="0">
                  <c:v>&lt;80</c:v>
                </c:pt>
                <c:pt idx="1">
                  <c:v>80-120</c:v>
                </c:pt>
                <c:pt idx="2">
                  <c:v>120-200</c:v>
                </c:pt>
                <c:pt idx="3">
                  <c:v>&gt;200</c:v>
                </c:pt>
              </c:strCache>
            </c:strRef>
          </c:cat>
          <c:val>
            <c:numRef>
              <c:f>Sheet14!$C$28:$F$28</c:f>
              <c:numCache>
                <c:formatCode>General</c:formatCode>
                <c:ptCount val="4"/>
                <c:pt idx="0">
                  <c:v>2.64681555004136E-2</c:v>
                </c:pt>
                <c:pt idx="1">
                  <c:v>1.5715467328370598E-2</c:v>
                </c:pt>
                <c:pt idx="2">
                  <c:v>1.8817204301075301E-2</c:v>
                </c:pt>
                <c:pt idx="3">
                  <c:v>1.1993382961124901E-2</c:v>
                </c:pt>
              </c:numCache>
            </c:numRef>
          </c:val>
          <c:extLst>
            <c:ext xmlns:c16="http://schemas.microsoft.com/office/drawing/2014/chart" uri="{C3380CC4-5D6E-409C-BE32-E72D297353CC}">
              <c16:uniqueId val="{00000006-E108-44DD-A54A-36B17B281CC0}"/>
            </c:ext>
          </c:extLst>
        </c:ser>
        <c:ser>
          <c:idx val="7"/>
          <c:order val="7"/>
          <c:tx>
            <c:strRef>
              <c:f>Sheet14!$B$29</c:f>
              <c:strCache>
                <c:ptCount val="1"/>
                <c:pt idx="0">
                  <c:v>Douglas-Fir</c:v>
                </c:pt>
              </c:strCache>
            </c:strRef>
          </c:tx>
          <c:spPr>
            <a:solidFill>
              <a:srgbClr val="0070C0"/>
            </a:solidFill>
            <a:ln>
              <a:noFill/>
            </a:ln>
            <a:effectLst/>
          </c:spPr>
          <c:invertIfNegative val="0"/>
          <c:cat>
            <c:strRef>
              <c:f>Sheet14!$C$21:$F$21</c:f>
              <c:strCache>
                <c:ptCount val="4"/>
                <c:pt idx="0">
                  <c:v>&lt;80</c:v>
                </c:pt>
                <c:pt idx="1">
                  <c:v>80-120</c:v>
                </c:pt>
                <c:pt idx="2">
                  <c:v>120-200</c:v>
                </c:pt>
                <c:pt idx="3">
                  <c:v>&gt;200</c:v>
                </c:pt>
              </c:strCache>
            </c:strRef>
          </c:cat>
          <c:val>
            <c:numRef>
              <c:f>Sheet14!$C$29:$F$29</c:f>
              <c:numCache>
                <c:formatCode>General</c:formatCode>
                <c:ptCount val="4"/>
                <c:pt idx="0">
                  <c:v>8.3540115798180395E-2</c:v>
                </c:pt>
                <c:pt idx="1">
                  <c:v>1.8817204301075301E-2</c:v>
                </c:pt>
                <c:pt idx="2">
                  <c:v>1.0545905707195999E-2</c:v>
                </c:pt>
                <c:pt idx="3">
                  <c:v>2.6881720430107499E-3</c:v>
                </c:pt>
              </c:numCache>
            </c:numRef>
          </c:val>
          <c:extLst>
            <c:ext xmlns:c16="http://schemas.microsoft.com/office/drawing/2014/chart" uri="{C3380CC4-5D6E-409C-BE32-E72D297353CC}">
              <c16:uniqueId val="{00000007-E108-44DD-A54A-36B17B281CC0}"/>
            </c:ext>
          </c:extLst>
        </c:ser>
        <c:ser>
          <c:idx val="8"/>
          <c:order val="8"/>
          <c:tx>
            <c:strRef>
              <c:f>Sheet14!$B$30</c:f>
              <c:strCache>
                <c:ptCount val="1"/>
                <c:pt idx="0">
                  <c:v>Other</c:v>
                </c:pt>
              </c:strCache>
            </c:strRef>
          </c:tx>
          <c:spPr>
            <a:solidFill>
              <a:schemeClr val="bg1">
                <a:lumMod val="75000"/>
              </a:schemeClr>
            </a:solidFill>
            <a:ln>
              <a:noFill/>
            </a:ln>
            <a:effectLst/>
          </c:spPr>
          <c:invertIfNegative val="0"/>
          <c:cat>
            <c:strRef>
              <c:f>Sheet14!$C$21:$F$21</c:f>
              <c:strCache>
                <c:ptCount val="4"/>
                <c:pt idx="0">
                  <c:v>&lt;80</c:v>
                </c:pt>
                <c:pt idx="1">
                  <c:v>80-120</c:v>
                </c:pt>
                <c:pt idx="2">
                  <c:v>120-200</c:v>
                </c:pt>
                <c:pt idx="3">
                  <c:v>&gt;200</c:v>
                </c:pt>
              </c:strCache>
            </c:strRef>
          </c:cat>
          <c:val>
            <c:numRef>
              <c:f>Sheet14!$C$30:$F$30</c:f>
              <c:numCache>
                <c:formatCode>General</c:formatCode>
                <c:ptCount val="4"/>
                <c:pt idx="0">
                  <c:v>1.2613730355665801E-2</c:v>
                </c:pt>
                <c:pt idx="1">
                  <c:v>6.2034739454094297E-3</c:v>
                </c:pt>
                <c:pt idx="2">
                  <c:v>3.5153019023986798E-3</c:v>
                </c:pt>
                <c:pt idx="3">
                  <c:v>3.5153019023986798E-3</c:v>
                </c:pt>
              </c:numCache>
            </c:numRef>
          </c:val>
          <c:extLst>
            <c:ext xmlns:c16="http://schemas.microsoft.com/office/drawing/2014/chart" uri="{C3380CC4-5D6E-409C-BE32-E72D297353CC}">
              <c16:uniqueId val="{00000008-E108-44DD-A54A-36B17B281CC0}"/>
            </c:ext>
          </c:extLst>
        </c:ser>
        <c:dLbls>
          <c:showLegendKey val="0"/>
          <c:showVal val="0"/>
          <c:showCatName val="0"/>
          <c:showSerName val="0"/>
          <c:showPercent val="0"/>
          <c:showBubbleSize val="0"/>
        </c:dLbls>
        <c:gapWidth val="150"/>
        <c:overlap val="100"/>
        <c:axId val="-1979626552"/>
        <c:axId val="-1979632888"/>
      </c:barChart>
      <c:catAx>
        <c:axId val="-197962655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Age Class</a:t>
                </a:r>
              </a:p>
            </c:rich>
          </c:tx>
          <c:layout>
            <c:manualLayout>
              <c:xMode val="edge"/>
              <c:yMode val="edge"/>
              <c:x val="0.47113456623086297"/>
              <c:y val="0.89928216185690701"/>
            </c:manualLayout>
          </c:layout>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9632888"/>
        <c:crosses val="autoZero"/>
        <c:auto val="1"/>
        <c:lblAlgn val="ctr"/>
        <c:lblOffset val="100"/>
        <c:noMultiLvlLbl val="0"/>
      </c:catAx>
      <c:valAx>
        <c:axId val="-197963288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 of Region</a:t>
                </a:r>
              </a:p>
            </c:rich>
          </c:tx>
          <c:layout>
            <c:manualLayout>
              <c:xMode val="edge"/>
              <c:yMode val="edge"/>
              <c:x val="1.6474270332356902E-2"/>
              <c:y val="0.303235546167380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9626552"/>
        <c:crosses val="autoZero"/>
        <c:crossBetween val="between"/>
      </c:valAx>
      <c:spPr>
        <a:noFill/>
        <a:ln>
          <a:solidFill>
            <a:schemeClr val="tx1"/>
          </a:solidFill>
        </a:ln>
        <a:effectLst/>
      </c:spPr>
    </c:plotArea>
    <c:legend>
      <c:legendPos val="b"/>
      <c:layout>
        <c:manualLayout>
          <c:xMode val="edge"/>
          <c:yMode val="edge"/>
          <c:x val="0.34263530574333501"/>
          <c:y val="0.11232982577672"/>
          <c:w val="0.56220358396805303"/>
          <c:h val="0.42184482140467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92985192888599"/>
          <c:y val="6.1939276384570301E-2"/>
          <c:w val="0.83505756945476095"/>
          <c:h val="0.59236384822427901"/>
        </c:manualLayout>
      </c:layout>
      <c:barChart>
        <c:barDir val="col"/>
        <c:grouping val="stacked"/>
        <c:varyColors val="0"/>
        <c:ser>
          <c:idx val="0"/>
          <c:order val="0"/>
          <c:tx>
            <c:strRef>
              <c:f>Sheet3!$B$15</c:f>
              <c:strCache>
                <c:ptCount val="1"/>
                <c:pt idx="0">
                  <c:v>Other</c:v>
                </c:pt>
              </c:strCache>
            </c:strRef>
          </c:tx>
          <c:spPr>
            <a:solidFill>
              <a:schemeClr val="accent1"/>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Sheet3!$C$15:$L$15</c:f>
              <c:numCache>
                <c:formatCode>General</c:formatCode>
                <c:ptCount val="10"/>
                <c:pt idx="0">
                  <c:v>4.1528239202657797E-4</c:v>
                </c:pt>
                <c:pt idx="1">
                  <c:v>4.1528239202657797E-4</c:v>
                </c:pt>
                <c:pt idx="2">
                  <c:v>3.7375415282391998E-3</c:v>
                </c:pt>
                <c:pt idx="3">
                  <c:v>1.24584717607973E-3</c:v>
                </c:pt>
                <c:pt idx="4">
                  <c:v>1.6611295681063099E-3</c:v>
                </c:pt>
                <c:pt idx="5">
                  <c:v>2.9069767441860499E-3</c:v>
                </c:pt>
                <c:pt idx="6">
                  <c:v>3.3222591362126199E-3</c:v>
                </c:pt>
                <c:pt idx="7">
                  <c:v>4.5681063122923601E-3</c:v>
                </c:pt>
                <c:pt idx="8">
                  <c:v>4.98338870431894E-3</c:v>
                </c:pt>
                <c:pt idx="9">
                  <c:v>3.3222591362126199E-3</c:v>
                </c:pt>
              </c:numCache>
            </c:numRef>
          </c:val>
          <c:extLst>
            <c:ext xmlns:c16="http://schemas.microsoft.com/office/drawing/2014/chart" uri="{C3380CC4-5D6E-409C-BE32-E72D297353CC}">
              <c16:uniqueId val="{00000000-FD2A-4BEC-A347-4AAC7E908618}"/>
            </c:ext>
          </c:extLst>
        </c:ser>
        <c:ser>
          <c:idx val="1"/>
          <c:order val="1"/>
          <c:tx>
            <c:strRef>
              <c:f>Sheet3!$B$16</c:f>
              <c:strCache>
                <c:ptCount val="1"/>
                <c:pt idx="0">
                  <c:v>Douglas-fir/Grand Fir</c:v>
                </c:pt>
              </c:strCache>
            </c:strRef>
          </c:tx>
          <c:spPr>
            <a:solidFill>
              <a:srgbClr val="0070C0"/>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Sheet3!$C$16:$L$16</c:f>
              <c:numCache>
                <c:formatCode>General</c:formatCode>
                <c:ptCount val="10"/>
                <c:pt idx="0">
                  <c:v>1.24584717607973E-3</c:v>
                </c:pt>
                <c:pt idx="1">
                  <c:v>2.9069767441860499E-3</c:v>
                </c:pt>
                <c:pt idx="2">
                  <c:v>7.47508305647841E-3</c:v>
                </c:pt>
                <c:pt idx="3">
                  <c:v>8.3056478405315708E-3</c:v>
                </c:pt>
                <c:pt idx="4">
                  <c:v>1.4534883720930199E-2</c:v>
                </c:pt>
                <c:pt idx="5">
                  <c:v>1.20431893687708E-2</c:v>
                </c:pt>
                <c:pt idx="6">
                  <c:v>2.4086378737541499E-2</c:v>
                </c:pt>
                <c:pt idx="7">
                  <c:v>3.2392026578073101E-2</c:v>
                </c:pt>
                <c:pt idx="8">
                  <c:v>3.5714285714285698E-2</c:v>
                </c:pt>
                <c:pt idx="9">
                  <c:v>1.9102990033222599E-2</c:v>
                </c:pt>
              </c:numCache>
            </c:numRef>
          </c:val>
          <c:extLst>
            <c:ext xmlns:c16="http://schemas.microsoft.com/office/drawing/2014/chart" uri="{C3380CC4-5D6E-409C-BE32-E72D297353CC}">
              <c16:uniqueId val="{00000001-FD2A-4BEC-A347-4AAC7E908618}"/>
            </c:ext>
          </c:extLst>
        </c:ser>
        <c:ser>
          <c:idx val="2"/>
          <c:order val="2"/>
          <c:tx>
            <c:strRef>
              <c:f>Sheet3!$B$17</c:f>
              <c:strCache>
                <c:ptCount val="1"/>
                <c:pt idx="0">
                  <c:v>Subalpine Fir - Engelmann Spruce</c:v>
                </c:pt>
              </c:strCache>
            </c:strRef>
          </c:tx>
          <c:spPr>
            <a:solidFill>
              <a:srgbClr val="FF0000"/>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Sheet3!$C$17:$L$17</c:f>
              <c:numCache>
                <c:formatCode>General</c:formatCode>
                <c:ptCount val="10"/>
                <c:pt idx="0">
                  <c:v>8.3056478405315703E-4</c:v>
                </c:pt>
                <c:pt idx="1">
                  <c:v>0</c:v>
                </c:pt>
                <c:pt idx="2">
                  <c:v>0</c:v>
                </c:pt>
                <c:pt idx="3">
                  <c:v>1.6611295681063099E-3</c:v>
                </c:pt>
                <c:pt idx="4">
                  <c:v>1.24584717607973E-3</c:v>
                </c:pt>
                <c:pt idx="5">
                  <c:v>2.9069767441860499E-3</c:v>
                </c:pt>
                <c:pt idx="6">
                  <c:v>0</c:v>
                </c:pt>
                <c:pt idx="7">
                  <c:v>2.0764119601328901E-3</c:v>
                </c:pt>
                <c:pt idx="8">
                  <c:v>3.3222591362126199E-3</c:v>
                </c:pt>
                <c:pt idx="9">
                  <c:v>0</c:v>
                </c:pt>
              </c:numCache>
            </c:numRef>
          </c:val>
          <c:extLst>
            <c:ext xmlns:c16="http://schemas.microsoft.com/office/drawing/2014/chart" uri="{C3380CC4-5D6E-409C-BE32-E72D297353CC}">
              <c16:uniqueId val="{00000002-FD2A-4BEC-A347-4AAC7E908618}"/>
            </c:ext>
          </c:extLst>
        </c:ser>
        <c:ser>
          <c:idx val="3"/>
          <c:order val="3"/>
          <c:tx>
            <c:strRef>
              <c:f>Sheet3!$B$18</c:f>
              <c:strCache>
                <c:ptCount val="1"/>
                <c:pt idx="0">
                  <c:v>Mountain Hemlock</c:v>
                </c:pt>
              </c:strCache>
            </c:strRef>
          </c:tx>
          <c:spPr>
            <a:solidFill>
              <a:srgbClr val="7030A0"/>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Sheet3!$C$18:$L$18</c:f>
              <c:numCache>
                <c:formatCode>General</c:formatCode>
                <c:ptCount val="10"/>
                <c:pt idx="0">
                  <c:v>2.9069767441860499E-3</c:v>
                </c:pt>
                <c:pt idx="1">
                  <c:v>1.6611295681063099E-3</c:v>
                </c:pt>
                <c:pt idx="2">
                  <c:v>2.49169435215947E-3</c:v>
                </c:pt>
                <c:pt idx="3">
                  <c:v>8.7209302325581394E-3</c:v>
                </c:pt>
                <c:pt idx="4">
                  <c:v>6.6445182724252502E-3</c:v>
                </c:pt>
                <c:pt idx="5">
                  <c:v>1.9933554817275798E-2</c:v>
                </c:pt>
                <c:pt idx="6">
                  <c:v>1.12126245847176E-2</c:v>
                </c:pt>
                <c:pt idx="7">
                  <c:v>6.1877076411960101E-2</c:v>
                </c:pt>
                <c:pt idx="8">
                  <c:v>6.3538205980066501E-2</c:v>
                </c:pt>
                <c:pt idx="9">
                  <c:v>1.16279069767442E-2</c:v>
                </c:pt>
              </c:numCache>
            </c:numRef>
          </c:val>
          <c:extLst>
            <c:ext xmlns:c16="http://schemas.microsoft.com/office/drawing/2014/chart" uri="{C3380CC4-5D6E-409C-BE32-E72D297353CC}">
              <c16:uniqueId val="{00000003-FD2A-4BEC-A347-4AAC7E908618}"/>
            </c:ext>
          </c:extLst>
        </c:ser>
        <c:ser>
          <c:idx val="4"/>
          <c:order val="4"/>
          <c:tx>
            <c:strRef>
              <c:f>Sheet3!$B$19</c:f>
              <c:strCache>
                <c:ptCount val="1"/>
                <c:pt idx="0">
                  <c:v>Silver Fir</c:v>
                </c:pt>
              </c:strCache>
            </c:strRef>
          </c:tx>
          <c:spPr>
            <a:solidFill>
              <a:srgbClr val="DC36B1"/>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Sheet3!$C$19:$L$19</c:f>
              <c:numCache>
                <c:formatCode>General</c:formatCode>
                <c:ptCount val="10"/>
                <c:pt idx="0">
                  <c:v>8.3056478405315703E-4</c:v>
                </c:pt>
                <c:pt idx="1">
                  <c:v>2.9069767441860499E-3</c:v>
                </c:pt>
                <c:pt idx="2">
                  <c:v>1.6611295681063099E-3</c:v>
                </c:pt>
                <c:pt idx="3">
                  <c:v>2.0764119601328901E-3</c:v>
                </c:pt>
                <c:pt idx="4">
                  <c:v>1.24584717607973E-3</c:v>
                </c:pt>
                <c:pt idx="5">
                  <c:v>1.66112956810631E-2</c:v>
                </c:pt>
                <c:pt idx="6">
                  <c:v>2.6578073089701001E-2</c:v>
                </c:pt>
                <c:pt idx="7">
                  <c:v>4.1112956810631297E-2</c:v>
                </c:pt>
                <c:pt idx="8">
                  <c:v>6.0215946843853799E-2</c:v>
                </c:pt>
                <c:pt idx="9">
                  <c:v>7.3089700996677803E-2</c:v>
                </c:pt>
              </c:numCache>
            </c:numRef>
          </c:val>
          <c:extLst>
            <c:ext xmlns:c16="http://schemas.microsoft.com/office/drawing/2014/chart" uri="{C3380CC4-5D6E-409C-BE32-E72D297353CC}">
              <c16:uniqueId val="{00000004-FD2A-4BEC-A347-4AAC7E908618}"/>
            </c:ext>
          </c:extLst>
        </c:ser>
        <c:ser>
          <c:idx val="5"/>
          <c:order val="5"/>
          <c:tx>
            <c:strRef>
              <c:f>Sheet3!$B$20</c:f>
              <c:strCache>
                <c:ptCount val="1"/>
                <c:pt idx="0">
                  <c:v>Western Hemlock</c:v>
                </c:pt>
              </c:strCache>
            </c:strRef>
          </c:tx>
          <c:spPr>
            <a:solidFill>
              <a:srgbClr val="00B050"/>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Sheet3!$C$20:$L$20</c:f>
              <c:numCache>
                <c:formatCode>General</c:formatCode>
                <c:ptCount val="10"/>
                <c:pt idx="0">
                  <c:v>1.24584717607973E-3</c:v>
                </c:pt>
                <c:pt idx="1">
                  <c:v>3.3222591362126199E-3</c:v>
                </c:pt>
                <c:pt idx="2">
                  <c:v>6.2292358803986703E-3</c:v>
                </c:pt>
                <c:pt idx="3">
                  <c:v>2.9069767441860499E-3</c:v>
                </c:pt>
                <c:pt idx="4">
                  <c:v>9.1362126245847202E-3</c:v>
                </c:pt>
                <c:pt idx="5">
                  <c:v>7.0598006644518301E-3</c:v>
                </c:pt>
                <c:pt idx="6">
                  <c:v>7.0182724252491696E-2</c:v>
                </c:pt>
                <c:pt idx="7">
                  <c:v>3.8621262458471799E-2</c:v>
                </c:pt>
                <c:pt idx="8">
                  <c:v>7.8073089700996703E-2</c:v>
                </c:pt>
                <c:pt idx="9">
                  <c:v>0.106312292358804</c:v>
                </c:pt>
              </c:numCache>
            </c:numRef>
          </c:val>
          <c:extLst>
            <c:ext xmlns:c16="http://schemas.microsoft.com/office/drawing/2014/chart" uri="{C3380CC4-5D6E-409C-BE32-E72D297353CC}">
              <c16:uniqueId val="{00000005-FD2A-4BEC-A347-4AAC7E908618}"/>
            </c:ext>
          </c:extLst>
        </c:ser>
        <c:ser>
          <c:idx val="6"/>
          <c:order val="6"/>
          <c:tx>
            <c:strRef>
              <c:f>Sheet3!$B$21</c:f>
              <c:strCache>
                <c:ptCount val="1"/>
                <c:pt idx="0">
                  <c:v>Douglas-Fir - Tanoak</c:v>
                </c:pt>
              </c:strCache>
            </c:strRef>
          </c:tx>
          <c:spPr>
            <a:solidFill>
              <a:srgbClr val="92D050"/>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Sheet3!$C$21:$L$21</c:f>
              <c:numCache>
                <c:formatCode>General</c:formatCode>
                <c:ptCount val="10"/>
                <c:pt idx="0">
                  <c:v>0</c:v>
                </c:pt>
                <c:pt idx="1">
                  <c:v>0</c:v>
                </c:pt>
                <c:pt idx="2">
                  <c:v>4.1528239202657797E-4</c:v>
                </c:pt>
                <c:pt idx="3">
                  <c:v>1.24584717607973E-3</c:v>
                </c:pt>
                <c:pt idx="4">
                  <c:v>1.6611295681063099E-3</c:v>
                </c:pt>
                <c:pt idx="5">
                  <c:v>4.5681063122923601E-3</c:v>
                </c:pt>
                <c:pt idx="6">
                  <c:v>4.5681063122923601E-3</c:v>
                </c:pt>
                <c:pt idx="7">
                  <c:v>1.0797342192691E-2</c:v>
                </c:pt>
                <c:pt idx="8">
                  <c:v>1.0797342192691E-2</c:v>
                </c:pt>
                <c:pt idx="9">
                  <c:v>2.0764119601328901E-3</c:v>
                </c:pt>
              </c:numCache>
            </c:numRef>
          </c:val>
          <c:extLst>
            <c:ext xmlns:c16="http://schemas.microsoft.com/office/drawing/2014/chart" uri="{C3380CC4-5D6E-409C-BE32-E72D297353CC}">
              <c16:uniqueId val="{00000006-FD2A-4BEC-A347-4AAC7E908618}"/>
            </c:ext>
          </c:extLst>
        </c:ser>
        <c:ser>
          <c:idx val="7"/>
          <c:order val="7"/>
          <c:tx>
            <c:strRef>
              <c:f>Sheet3!$B$22</c:f>
              <c:strCache>
                <c:ptCount val="1"/>
                <c:pt idx="0">
                  <c:v>Sitka Spruce - Redwood</c:v>
                </c:pt>
              </c:strCache>
            </c:strRef>
          </c:tx>
          <c:spPr>
            <a:solidFill>
              <a:schemeClr val="accent3">
                <a:lumMod val="50000"/>
              </a:schemeClr>
            </a:solidFill>
            <a:ln>
              <a:noFill/>
            </a:ln>
            <a:effectLst/>
          </c:spPr>
          <c:invertIfNegative val="0"/>
          <c:cat>
            <c:strRef>
              <c:f>Sheet3!$C$14:$L$14</c:f>
              <c:strCache>
                <c:ptCount val="10"/>
                <c:pt idx="0">
                  <c:v>Low Biomass &amp; Density</c:v>
                </c:pt>
                <c:pt idx="1">
                  <c:v>Low Biomass &amp; High Density</c:v>
                </c:pt>
                <c:pt idx="2">
                  <c:v>Moderate Biomass w/ Low Density  Big Trees</c:v>
                </c:pt>
                <c:pt idx="3">
                  <c:v>Moderate Biomass w/ High Density</c:v>
                </c:pt>
                <c:pt idx="4">
                  <c:v>Moderate Biomass &amp; Density w/Snags and Big Trees</c:v>
                </c:pt>
                <c:pt idx="5">
                  <c:v>Moderate Biomass w/ Very High Density</c:v>
                </c:pt>
                <c:pt idx="6">
                  <c:v>High Biomass &amp; Density</c:v>
                </c:pt>
                <c:pt idx="7">
                  <c:v>High Biomass &amp; Very High Density</c:v>
                </c:pt>
                <c:pt idx="8">
                  <c:v>Very High Biomass</c:v>
                </c:pt>
                <c:pt idx="9">
                  <c:v>Extremely High Biomass</c:v>
                </c:pt>
              </c:strCache>
            </c:strRef>
          </c:cat>
          <c:val>
            <c:numRef>
              <c:f>Sheet3!$C$22:$L$22</c:f>
              <c:numCache>
                <c:formatCode>General</c:formatCode>
                <c:ptCount val="10"/>
                <c:pt idx="0">
                  <c:v>0</c:v>
                </c:pt>
                <c:pt idx="1">
                  <c:v>0</c:v>
                </c:pt>
                <c:pt idx="2">
                  <c:v>4.1528239202657797E-4</c:v>
                </c:pt>
                <c:pt idx="3">
                  <c:v>0</c:v>
                </c:pt>
                <c:pt idx="4">
                  <c:v>8.3056478405315703E-4</c:v>
                </c:pt>
                <c:pt idx="5">
                  <c:v>0</c:v>
                </c:pt>
                <c:pt idx="6">
                  <c:v>6.6445182724252502E-3</c:v>
                </c:pt>
                <c:pt idx="7">
                  <c:v>2.0764119601328901E-3</c:v>
                </c:pt>
                <c:pt idx="8">
                  <c:v>7.47508305647841E-3</c:v>
                </c:pt>
                <c:pt idx="9">
                  <c:v>9.9667774086378697E-3</c:v>
                </c:pt>
              </c:numCache>
            </c:numRef>
          </c:val>
          <c:extLst>
            <c:ext xmlns:c16="http://schemas.microsoft.com/office/drawing/2014/chart" uri="{C3380CC4-5D6E-409C-BE32-E72D297353CC}">
              <c16:uniqueId val="{00000007-FD2A-4BEC-A347-4AAC7E908618}"/>
            </c:ext>
          </c:extLst>
        </c:ser>
        <c:dLbls>
          <c:showLegendKey val="0"/>
          <c:showVal val="0"/>
          <c:showCatName val="0"/>
          <c:showSerName val="0"/>
          <c:showPercent val="0"/>
          <c:showBubbleSize val="0"/>
        </c:dLbls>
        <c:gapWidth val="150"/>
        <c:overlap val="100"/>
        <c:axId val="1834637688"/>
        <c:axId val="1834641288"/>
      </c:barChart>
      <c:catAx>
        <c:axId val="18346376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34641288"/>
        <c:crossesAt val="0"/>
        <c:auto val="1"/>
        <c:lblAlgn val="ctr"/>
        <c:lblOffset val="100"/>
        <c:noMultiLvlLbl val="0"/>
      </c:catAx>
      <c:valAx>
        <c:axId val="183464128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 of Forest &gt;80 </a:t>
                </a:r>
                <a:r>
                  <a:rPr lang="en-US" sz="2000" dirty="0" err="1">
                    <a:solidFill>
                      <a:schemeClr val="tx1"/>
                    </a:solidFill>
                  </a:rPr>
                  <a:t>yrs</a:t>
                </a:r>
                <a:endParaRPr lang="en-US" sz="2000" dirty="0">
                  <a:solidFill>
                    <a:schemeClr val="tx1"/>
                  </a:solidFill>
                </a:endParaRPr>
              </a:p>
            </c:rich>
          </c:tx>
          <c:layout>
            <c:manualLayout>
              <c:xMode val="edge"/>
              <c:yMode val="edge"/>
              <c:x val="2.3600628930817599E-2"/>
              <c:y val="0.20127905542243299"/>
            </c:manualLayout>
          </c:layout>
          <c:overlay val="0"/>
          <c:spPr>
            <a:noFill/>
            <a:ln>
              <a:noFill/>
            </a:ln>
            <a:effectLst/>
          </c:spPr>
        </c:title>
        <c:numFmt formatCode="0%" sourceLinked="0"/>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4637688"/>
        <c:crosses val="autoZero"/>
        <c:crossBetween val="between"/>
      </c:valAx>
      <c:spPr>
        <a:noFill/>
        <a:ln>
          <a:solidFill>
            <a:schemeClr val="tx1"/>
          </a:solidFill>
        </a:ln>
        <a:effectLst/>
      </c:spPr>
    </c:plotArea>
    <c:legend>
      <c:legendPos val="b"/>
      <c:layout>
        <c:manualLayout>
          <c:xMode val="edge"/>
          <c:yMode val="edge"/>
          <c:x val="0.14988461347991899"/>
          <c:y val="6.7818753056036601E-2"/>
          <c:w val="0.453058733224385"/>
          <c:h val="0.4639412448548280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013798337642999"/>
          <c:y val="6.1504303979325298E-2"/>
          <c:w val="0.73842606963205004"/>
          <c:h val="0.54673751056982101"/>
        </c:manualLayout>
      </c:layout>
      <c:barChart>
        <c:barDir val="col"/>
        <c:grouping val="stacked"/>
        <c:varyColors val="0"/>
        <c:ser>
          <c:idx val="0"/>
          <c:order val="0"/>
          <c:tx>
            <c:strRef>
              <c:f>Sheet8!$B$44</c:f>
              <c:strCache>
                <c:ptCount val="1"/>
                <c:pt idx="0">
                  <c:v>8.1 w/ Low Dead Biomass</c:v>
                </c:pt>
              </c:strCache>
            </c:strRef>
          </c:tx>
          <c:spPr>
            <a:solidFill>
              <a:srgbClr val="00B05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Sheet8!$C$44:$L$44</c:f>
              <c:numCache>
                <c:formatCode>General</c:formatCode>
                <c:ptCount val="10"/>
                <c:pt idx="0">
                  <c:v>6.7204301075268799E-2</c:v>
                </c:pt>
                <c:pt idx="1">
                  <c:v>9.9290780141844004E-2</c:v>
                </c:pt>
                <c:pt idx="2">
                  <c:v>2.9197080291970798E-2</c:v>
                </c:pt>
                <c:pt idx="3">
                  <c:v>8.7885985748218501E-2</c:v>
                </c:pt>
                <c:pt idx="4">
                  <c:v>4.4854881266490801E-2</c:v>
                </c:pt>
                <c:pt idx="5">
                  <c:v>2.7027027027027001E-2</c:v>
                </c:pt>
                <c:pt idx="6">
                  <c:v>0</c:v>
                </c:pt>
                <c:pt idx="7">
                  <c:v>4.2492917847025503E-2</c:v>
                </c:pt>
                <c:pt idx="8">
                  <c:v>7.1556350626118106E-2</c:v>
                </c:pt>
                <c:pt idx="9">
                  <c:v>4.8000000000000001E-2</c:v>
                </c:pt>
              </c:numCache>
            </c:numRef>
          </c:val>
          <c:extLst>
            <c:ext xmlns:c16="http://schemas.microsoft.com/office/drawing/2014/chart" uri="{C3380CC4-5D6E-409C-BE32-E72D297353CC}">
              <c16:uniqueId val="{00000000-ADC9-4CEE-9582-57D45021D4DC}"/>
            </c:ext>
          </c:extLst>
        </c:ser>
        <c:ser>
          <c:idx val="1"/>
          <c:order val="1"/>
          <c:tx>
            <c:strRef>
              <c:f>Sheet8!$B$45</c:f>
              <c:strCache>
                <c:ptCount val="1"/>
                <c:pt idx="0">
                  <c:v>8.2 w/ Very High Dead Biomass</c:v>
                </c:pt>
              </c:strCache>
            </c:strRef>
          </c:tx>
          <c:spPr>
            <a:solidFill>
              <a:srgbClr val="0070C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Sheet8!$C$45:$L$45</c:f>
              <c:numCache>
                <c:formatCode>General</c:formatCode>
                <c:ptCount val="10"/>
                <c:pt idx="0">
                  <c:v>6.8444995864350697E-2</c:v>
                </c:pt>
                <c:pt idx="1">
                  <c:v>9.9290780141844004E-2</c:v>
                </c:pt>
                <c:pt idx="2">
                  <c:v>5.8394160583941597E-2</c:v>
                </c:pt>
                <c:pt idx="3">
                  <c:v>0.101187648456057</c:v>
                </c:pt>
                <c:pt idx="4">
                  <c:v>5.4089709762533002E-2</c:v>
                </c:pt>
                <c:pt idx="5">
                  <c:v>1.6632016632016602E-2</c:v>
                </c:pt>
                <c:pt idx="6">
                  <c:v>0</c:v>
                </c:pt>
                <c:pt idx="7">
                  <c:v>3.39943342776204E-2</c:v>
                </c:pt>
                <c:pt idx="8">
                  <c:v>3.2200357781753203E-2</c:v>
                </c:pt>
                <c:pt idx="9">
                  <c:v>2.4E-2</c:v>
                </c:pt>
              </c:numCache>
            </c:numRef>
          </c:val>
          <c:extLst>
            <c:ext xmlns:c16="http://schemas.microsoft.com/office/drawing/2014/chart" uri="{C3380CC4-5D6E-409C-BE32-E72D297353CC}">
              <c16:uniqueId val="{00000001-ADC9-4CEE-9582-57D45021D4DC}"/>
            </c:ext>
          </c:extLst>
        </c:ser>
        <c:ser>
          <c:idx val="2"/>
          <c:order val="2"/>
          <c:tx>
            <c:strRef>
              <c:f>Sheet8!$B$46</c:f>
              <c:strCache>
                <c:ptCount val="1"/>
                <c:pt idx="0">
                  <c:v>8.3 Moderate Denisty w/ Big Trees</c:v>
                </c:pt>
              </c:strCache>
            </c:strRef>
          </c:tx>
          <c:spPr>
            <a:solidFill>
              <a:schemeClr val="bg1">
                <a:lumMod val="65000"/>
              </a:schemeClr>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Sheet8!$C$46:$L$46</c:f>
              <c:numCache>
                <c:formatCode>General</c:formatCode>
                <c:ptCount val="10"/>
                <c:pt idx="0">
                  <c:v>5.6244830438378801E-2</c:v>
                </c:pt>
                <c:pt idx="1">
                  <c:v>6.7375886524822695E-2</c:v>
                </c:pt>
                <c:pt idx="2">
                  <c:v>2.9197080291970798E-2</c:v>
                </c:pt>
                <c:pt idx="3">
                  <c:v>8.0760095011876601E-2</c:v>
                </c:pt>
                <c:pt idx="4">
                  <c:v>2.3746701846965701E-2</c:v>
                </c:pt>
                <c:pt idx="5">
                  <c:v>1.2474012474012501E-2</c:v>
                </c:pt>
                <c:pt idx="6">
                  <c:v>0</c:v>
                </c:pt>
                <c:pt idx="7">
                  <c:v>3.6827195467422101E-2</c:v>
                </c:pt>
                <c:pt idx="8">
                  <c:v>6.2611806797853303E-2</c:v>
                </c:pt>
                <c:pt idx="9">
                  <c:v>5.6000000000000001E-2</c:v>
                </c:pt>
              </c:numCache>
            </c:numRef>
          </c:val>
          <c:extLst>
            <c:ext xmlns:c16="http://schemas.microsoft.com/office/drawing/2014/chart" uri="{C3380CC4-5D6E-409C-BE32-E72D297353CC}">
              <c16:uniqueId val="{00000002-ADC9-4CEE-9582-57D45021D4DC}"/>
            </c:ext>
          </c:extLst>
        </c:ser>
        <c:dLbls>
          <c:showLegendKey val="0"/>
          <c:showVal val="0"/>
          <c:showCatName val="0"/>
          <c:showSerName val="0"/>
          <c:showPercent val="0"/>
          <c:showBubbleSize val="0"/>
        </c:dLbls>
        <c:gapWidth val="150"/>
        <c:overlap val="100"/>
        <c:axId val="1829312168"/>
        <c:axId val="1829315704"/>
      </c:barChart>
      <c:catAx>
        <c:axId val="1829312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9315704"/>
        <c:crosses val="autoZero"/>
        <c:auto val="1"/>
        <c:lblAlgn val="ctr"/>
        <c:lblOffset val="100"/>
        <c:noMultiLvlLbl val="0"/>
      </c:catAx>
      <c:valAx>
        <c:axId val="1829315704"/>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 of Vegetation Zone</a:t>
                </a:r>
              </a:p>
            </c:rich>
          </c:tx>
          <c:layout>
            <c:manualLayout>
              <c:xMode val="edge"/>
              <c:yMode val="edge"/>
              <c:x val="1.7880966737959698E-2"/>
              <c:y val="0.12949553329980401"/>
            </c:manualLayout>
          </c:layout>
          <c:overlay val="0"/>
          <c:spPr>
            <a:noFill/>
            <a:ln>
              <a:noFill/>
            </a:ln>
            <a:effectLst/>
          </c:sp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9312168"/>
        <c:crosses val="autoZero"/>
        <c:crossBetween val="between"/>
      </c:valAx>
      <c:spPr>
        <a:noFill/>
        <a:ln>
          <a:solidFill>
            <a:schemeClr val="tx1"/>
          </a:solidFill>
        </a:ln>
        <a:effectLst/>
      </c:spPr>
    </c:plotArea>
    <c:legend>
      <c:legendPos val="b"/>
      <c:layout>
        <c:manualLayout>
          <c:xMode val="edge"/>
          <c:yMode val="edge"/>
          <c:x val="0.491621408980145"/>
          <c:y val="8.8359155732242706E-2"/>
          <c:w val="0.46063055273106801"/>
          <c:h val="0.244174608068227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90834210342899"/>
          <c:y val="4.2745975771433499E-2"/>
          <c:w val="0.73842606963205004"/>
          <c:h val="0.57112342364653101"/>
        </c:manualLayout>
      </c:layout>
      <c:barChart>
        <c:barDir val="col"/>
        <c:grouping val="stacked"/>
        <c:varyColors val="0"/>
        <c:ser>
          <c:idx val="0"/>
          <c:order val="0"/>
          <c:tx>
            <c:strRef>
              <c:f>Sheet8!$B$48</c:f>
              <c:strCache>
                <c:ptCount val="1"/>
              </c:strCache>
            </c:strRef>
          </c:tx>
          <c:spPr>
            <a:solidFill>
              <a:srgbClr val="00B05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Sheet8!$C$48:$L$48</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8D40-49AE-AFE6-8E53C2104A7B}"/>
            </c:ext>
          </c:extLst>
        </c:ser>
        <c:ser>
          <c:idx val="1"/>
          <c:order val="1"/>
          <c:tx>
            <c:strRef>
              <c:f>Sheet8!$B$49</c:f>
              <c:strCache>
                <c:ptCount val="1"/>
                <c:pt idx="0">
                  <c:v>11.1 w/ High Density</c:v>
                </c:pt>
              </c:strCache>
            </c:strRef>
          </c:tx>
          <c:spPr>
            <a:solidFill>
              <a:srgbClr val="00B05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Sheet8!$C$49:$L$49</c:f>
              <c:numCache>
                <c:formatCode>General</c:formatCode>
                <c:ptCount val="10"/>
                <c:pt idx="0">
                  <c:v>6.6790736145574903E-2</c:v>
                </c:pt>
                <c:pt idx="1">
                  <c:v>4.6099290780141897E-2</c:v>
                </c:pt>
                <c:pt idx="2">
                  <c:v>1.4598540145985399E-2</c:v>
                </c:pt>
                <c:pt idx="3">
                  <c:v>6.2232779097387197E-2</c:v>
                </c:pt>
                <c:pt idx="4">
                  <c:v>0.17678100263852201</c:v>
                </c:pt>
                <c:pt idx="5">
                  <c:v>4.7817047817047799E-2</c:v>
                </c:pt>
                <c:pt idx="6">
                  <c:v>0</c:v>
                </c:pt>
                <c:pt idx="7">
                  <c:v>3.39943342776204E-2</c:v>
                </c:pt>
                <c:pt idx="8">
                  <c:v>8.9445438282647598E-3</c:v>
                </c:pt>
                <c:pt idx="9">
                  <c:v>2.4E-2</c:v>
                </c:pt>
              </c:numCache>
            </c:numRef>
          </c:val>
          <c:extLst>
            <c:ext xmlns:c16="http://schemas.microsoft.com/office/drawing/2014/chart" uri="{C3380CC4-5D6E-409C-BE32-E72D297353CC}">
              <c16:uniqueId val="{00000001-8D40-49AE-AFE6-8E53C2104A7B}"/>
            </c:ext>
          </c:extLst>
        </c:ser>
        <c:ser>
          <c:idx val="2"/>
          <c:order val="2"/>
          <c:tx>
            <c:strRef>
              <c:f>Sheet8!$B$50</c:f>
              <c:strCache>
                <c:ptCount val="1"/>
                <c:pt idx="0">
                  <c:v>11.2 w/ Low Density</c:v>
                </c:pt>
              </c:strCache>
            </c:strRef>
          </c:tx>
          <c:spPr>
            <a:solidFill>
              <a:srgbClr val="0070C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Sheet8!$C$50:$L$50</c:f>
              <c:numCache>
                <c:formatCode>General</c:formatCode>
                <c:ptCount val="10"/>
                <c:pt idx="0">
                  <c:v>4.8800661703887499E-2</c:v>
                </c:pt>
                <c:pt idx="1">
                  <c:v>6.3829787234042604E-2</c:v>
                </c:pt>
                <c:pt idx="2">
                  <c:v>2.18978102189781E-2</c:v>
                </c:pt>
                <c:pt idx="3">
                  <c:v>6.1757719714964403E-2</c:v>
                </c:pt>
                <c:pt idx="4">
                  <c:v>5.6728232189973603E-2</c:v>
                </c:pt>
                <c:pt idx="5">
                  <c:v>1.0395010395010401E-2</c:v>
                </c:pt>
                <c:pt idx="6">
                  <c:v>0</c:v>
                </c:pt>
                <c:pt idx="7">
                  <c:v>3.6827195467422101E-2</c:v>
                </c:pt>
                <c:pt idx="8">
                  <c:v>3.3989266547406097E-2</c:v>
                </c:pt>
                <c:pt idx="9">
                  <c:v>0.04</c:v>
                </c:pt>
              </c:numCache>
            </c:numRef>
          </c:val>
          <c:extLst>
            <c:ext xmlns:c16="http://schemas.microsoft.com/office/drawing/2014/chart" uri="{C3380CC4-5D6E-409C-BE32-E72D297353CC}">
              <c16:uniqueId val="{00000002-8D40-49AE-AFE6-8E53C2104A7B}"/>
            </c:ext>
          </c:extLst>
        </c:ser>
        <c:dLbls>
          <c:showLegendKey val="0"/>
          <c:showVal val="0"/>
          <c:showCatName val="0"/>
          <c:showSerName val="0"/>
          <c:showPercent val="0"/>
          <c:showBubbleSize val="0"/>
        </c:dLbls>
        <c:gapWidth val="150"/>
        <c:overlap val="100"/>
        <c:axId val="1834650104"/>
        <c:axId val="1829324088"/>
      </c:barChart>
      <c:catAx>
        <c:axId val="1834650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9324088"/>
        <c:crosses val="autoZero"/>
        <c:auto val="1"/>
        <c:lblAlgn val="ctr"/>
        <c:lblOffset val="100"/>
        <c:noMultiLvlLbl val="0"/>
      </c:catAx>
      <c:valAx>
        <c:axId val="182932408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 of Vegetation Zone</a:t>
                </a:r>
              </a:p>
            </c:rich>
          </c:tx>
          <c:layout>
            <c:manualLayout>
              <c:xMode val="edge"/>
              <c:yMode val="edge"/>
              <c:x val="3.0497260700346199E-2"/>
              <c:y val="0.13262182724907301"/>
            </c:manualLayout>
          </c:layout>
          <c:overlay val="0"/>
          <c:spPr>
            <a:noFill/>
            <a:ln>
              <a:noFill/>
            </a:ln>
            <a:effectLst/>
          </c:sp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34650104"/>
        <c:crosses val="autoZero"/>
        <c:crossBetween val="between"/>
      </c:valAx>
      <c:spPr>
        <a:noFill/>
        <a:ln>
          <a:solidFill>
            <a:schemeClr val="tx1"/>
          </a:solidFill>
        </a:ln>
        <a:effectLst/>
      </c:spPr>
    </c:plotArea>
    <c:legend>
      <c:legendPos val="b"/>
      <c:legendEntry>
        <c:idx val="0"/>
        <c:delete val="1"/>
      </c:legendEntry>
      <c:layout>
        <c:manualLayout>
          <c:xMode val="edge"/>
          <c:yMode val="edge"/>
          <c:x val="0.584598265114738"/>
          <c:y val="8.1049393551214197E-2"/>
          <c:w val="0.32189393937496102"/>
          <c:h val="0.1299644970877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91514164625701"/>
          <c:y val="4.2745975771433499E-2"/>
          <c:w val="0.75641925365225704"/>
          <c:h val="0.57112342364653101"/>
        </c:manualLayout>
      </c:layout>
      <c:barChart>
        <c:barDir val="col"/>
        <c:grouping val="stacked"/>
        <c:varyColors val="0"/>
        <c:ser>
          <c:idx val="0"/>
          <c:order val="0"/>
          <c:tx>
            <c:strRef>
              <c:f>Sheet8!$B$54</c:f>
              <c:strCache>
                <c:ptCount val="1"/>
              </c:strCache>
            </c:strRef>
          </c:tx>
          <c:spPr>
            <a:solidFill>
              <a:srgbClr val="0070C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Sheet8!$C$54:$L$54</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004B-4839-BA26-172208359115}"/>
            </c:ext>
          </c:extLst>
        </c:ser>
        <c:ser>
          <c:idx val="1"/>
          <c:order val="1"/>
          <c:tx>
            <c:strRef>
              <c:f>Sheet8!$B$55</c:f>
              <c:strCache>
                <c:ptCount val="1"/>
                <c:pt idx="0">
                  <c:v>6.1 w/ High Snag Density</c:v>
                </c:pt>
              </c:strCache>
            </c:strRef>
          </c:tx>
          <c:spPr>
            <a:solidFill>
              <a:srgbClr val="00B05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Sheet8!$C$55:$L$55</c:f>
              <c:numCache>
                <c:formatCode>General</c:formatCode>
                <c:ptCount val="10"/>
                <c:pt idx="0">
                  <c:v>2.64681555004136E-2</c:v>
                </c:pt>
                <c:pt idx="1">
                  <c:v>2.64681555004136E-2</c:v>
                </c:pt>
                <c:pt idx="2">
                  <c:v>2.18978102189781E-2</c:v>
                </c:pt>
                <c:pt idx="3">
                  <c:v>2.3277909738717299E-2</c:v>
                </c:pt>
                <c:pt idx="4">
                  <c:v>5.2770448548812698E-3</c:v>
                </c:pt>
                <c:pt idx="5">
                  <c:v>2.4948024948024901E-2</c:v>
                </c:pt>
                <c:pt idx="6">
                  <c:v>5.5555555555555497E-2</c:v>
                </c:pt>
                <c:pt idx="7">
                  <c:v>5.09915014164306E-2</c:v>
                </c:pt>
                <c:pt idx="8">
                  <c:v>5.0089445438282601E-2</c:v>
                </c:pt>
                <c:pt idx="9">
                  <c:v>0.04</c:v>
                </c:pt>
              </c:numCache>
            </c:numRef>
          </c:val>
          <c:extLst>
            <c:ext xmlns:c16="http://schemas.microsoft.com/office/drawing/2014/chart" uri="{C3380CC4-5D6E-409C-BE32-E72D297353CC}">
              <c16:uniqueId val="{00000001-004B-4839-BA26-172208359115}"/>
            </c:ext>
          </c:extLst>
        </c:ser>
        <c:ser>
          <c:idx val="2"/>
          <c:order val="2"/>
          <c:tx>
            <c:strRef>
              <c:f>Sheet8!$B$56</c:f>
              <c:strCache>
                <c:ptCount val="1"/>
                <c:pt idx="0">
                  <c:v>6.2 w/ Extremely High Snag Density</c:v>
                </c:pt>
              </c:strCache>
            </c:strRef>
          </c:tx>
          <c:spPr>
            <a:solidFill>
              <a:srgbClr val="0070C0"/>
            </a:solidFill>
            <a:ln>
              <a:noFill/>
            </a:ln>
            <a:effectLst/>
          </c:spPr>
          <c:invertIfNegative val="0"/>
          <c:cat>
            <c:strRef>
              <c:f>Sheet8!$C$43:$L$43</c:f>
              <c:strCache>
                <c:ptCount val="10"/>
                <c:pt idx="0">
                  <c:v>Entire Region</c:v>
                </c:pt>
                <c:pt idx="1">
                  <c:v>Sitka Spruce - Redwood</c:v>
                </c:pt>
                <c:pt idx="2">
                  <c:v>Douglas-Fir - Tanoak</c:v>
                </c:pt>
                <c:pt idx="3">
                  <c:v>Western Hemlock</c:v>
                </c:pt>
                <c:pt idx="4">
                  <c:v>Silver Fir</c:v>
                </c:pt>
                <c:pt idx="5">
                  <c:v>Mountain Hemlock</c:v>
                </c:pt>
                <c:pt idx="6">
                  <c:v>Subalpine</c:v>
                </c:pt>
                <c:pt idx="7">
                  <c:v>Grand Fir/White Fir</c:v>
                </c:pt>
                <c:pt idx="8">
                  <c:v>Douglas-Fir</c:v>
                </c:pt>
                <c:pt idx="9">
                  <c:v>Other</c:v>
                </c:pt>
              </c:strCache>
            </c:strRef>
          </c:cat>
          <c:val>
            <c:numRef>
              <c:f>Sheet8!$C$56:$L$56</c:f>
              <c:numCache>
                <c:formatCode>General</c:formatCode>
                <c:ptCount val="10"/>
                <c:pt idx="0">
                  <c:v>4.96277915632754E-3</c:v>
                </c:pt>
                <c:pt idx="1">
                  <c:v>4.96277915632754E-3</c:v>
                </c:pt>
                <c:pt idx="2">
                  <c:v>2.9197080291970798E-2</c:v>
                </c:pt>
                <c:pt idx="3">
                  <c:v>9.5011876484560602E-4</c:v>
                </c:pt>
                <c:pt idx="4">
                  <c:v>0</c:v>
                </c:pt>
                <c:pt idx="5">
                  <c:v>1.2474012474012501E-2</c:v>
                </c:pt>
                <c:pt idx="6">
                  <c:v>2.7777777777777801E-2</c:v>
                </c:pt>
                <c:pt idx="7">
                  <c:v>2.54957507082153E-2</c:v>
                </c:pt>
                <c:pt idx="8">
                  <c:v>3.5778175313058999E-3</c:v>
                </c:pt>
                <c:pt idx="9">
                  <c:v>0</c:v>
                </c:pt>
              </c:numCache>
            </c:numRef>
          </c:val>
          <c:extLst>
            <c:ext xmlns:c16="http://schemas.microsoft.com/office/drawing/2014/chart" uri="{C3380CC4-5D6E-409C-BE32-E72D297353CC}">
              <c16:uniqueId val="{00000002-004B-4839-BA26-172208359115}"/>
            </c:ext>
          </c:extLst>
        </c:ser>
        <c:dLbls>
          <c:showLegendKey val="0"/>
          <c:showVal val="0"/>
          <c:showCatName val="0"/>
          <c:showSerName val="0"/>
          <c:showPercent val="0"/>
          <c:showBubbleSize val="0"/>
        </c:dLbls>
        <c:gapWidth val="150"/>
        <c:overlap val="100"/>
        <c:axId val="1833685784"/>
        <c:axId val="1833689304"/>
      </c:barChart>
      <c:catAx>
        <c:axId val="1833685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33689304"/>
        <c:crosses val="autoZero"/>
        <c:auto val="1"/>
        <c:lblAlgn val="ctr"/>
        <c:lblOffset val="100"/>
        <c:noMultiLvlLbl val="0"/>
      </c:catAx>
      <c:valAx>
        <c:axId val="1833689304"/>
        <c:scaling>
          <c:orientation val="minMax"/>
          <c:max val="0.1"/>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 of Vegetation Zone</a:t>
                </a:r>
              </a:p>
            </c:rich>
          </c:tx>
          <c:layout>
            <c:manualLayout>
              <c:xMode val="edge"/>
              <c:yMode val="edge"/>
              <c:x val="3.04971810538863E-2"/>
              <c:y val="8.7150879593306502E-2"/>
            </c:manualLayout>
          </c:layout>
          <c:overlay val="0"/>
          <c:spPr>
            <a:noFill/>
            <a:ln>
              <a:noFill/>
            </a:ln>
            <a:effectLst/>
          </c:sp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33685784"/>
        <c:crosses val="autoZero"/>
        <c:crossBetween val="between"/>
        <c:majorUnit val="0.02"/>
      </c:valAx>
      <c:spPr>
        <a:noFill/>
        <a:ln>
          <a:solidFill>
            <a:schemeClr val="tx1"/>
          </a:solidFill>
        </a:ln>
        <a:effectLst/>
      </c:spPr>
    </c:plotArea>
    <c:legend>
      <c:legendPos val="b"/>
      <c:legendEntry>
        <c:idx val="2"/>
        <c:delete val="1"/>
      </c:legendEntry>
      <c:layout>
        <c:manualLayout>
          <c:xMode val="edge"/>
          <c:yMode val="edge"/>
          <c:x val="0.231448510430903"/>
          <c:y val="3.8942851186368699E-2"/>
          <c:w val="0.24496353646683899"/>
          <c:h val="0.2993252379116200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0.27849</cdr:x>
      <cdr:y>0.05741</cdr:y>
    </cdr:from>
    <cdr:to>
      <cdr:x>0.50481</cdr:x>
      <cdr:y>0.21563</cdr:y>
    </cdr:to>
    <cdr:sp macro="" textlink="">
      <cdr:nvSpPr>
        <cdr:cNvPr id="2" name="TextBox 1"/>
        <cdr:cNvSpPr txBox="1"/>
      </cdr:nvSpPr>
      <cdr:spPr>
        <a:xfrm xmlns:a="http://schemas.openxmlformats.org/drawingml/2006/main">
          <a:off x="1179361" y="239875"/>
          <a:ext cx="958467" cy="6610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6.2 w/ Ex. High Snag Density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D5ED6-990A-7384-0240-E5147E0622A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F9945A7-0C99-5B2B-8B8C-C99ED891A5F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7DD352E-CD8D-481C-89F1-4D050F7A712B}"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C0210D5D-9917-DD44-02DC-8A151D813E4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E0EC80B7-4AB4-4757-C71C-EAC23AFFC20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664CB57-2B24-4E4D-B2AB-83A2F63688EF}"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76E397-6B10-84F6-8563-9BE2EE0019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454AF6C4-15B1-6CA9-CAC3-B2BAFDD70F12}"/>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8686CBB-0310-4BED-81A6-0505C3FBB326}"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E640C350-6DF4-DC1F-B0F8-4EFA2E8A0D0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F0E1DD1-E4BA-8B22-79AF-93938E9FD3A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3EA35C9-9167-1BC5-E29E-398C95FB1DC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091DFC55-195C-4A10-77A5-03D7DA3CE45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53B753C-4CCB-47AF-89CA-20D760F958B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F04A2383-F27E-9E84-0ECA-AB6F1CAD14D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7AC1CAE2-E0A2-AB5B-531E-62E33C1441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Classic successional defintion that also holds true for structural development is that after a disturbance forests move through designated stages and end up at a climax state.  </a:t>
            </a:r>
          </a:p>
        </p:txBody>
      </p:sp>
      <p:sp>
        <p:nvSpPr>
          <p:cNvPr id="68611" name="Slide Number Placeholder 3">
            <a:extLst>
              <a:ext uri="{FF2B5EF4-FFF2-40B4-BE49-F238E27FC236}">
                <a16:creationId xmlns:a16="http://schemas.microsoft.com/office/drawing/2014/main" id="{BC7AC736-C063-56E0-D25F-485411116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4384CB5-E875-48FF-9650-9F60726E6C69}" type="slidenum">
              <a:rPr lang="en-US" altLang="en-US"/>
              <a:pPr/>
              <a:t>4</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8DD00E56-C4DA-109C-93C2-64C47D9230A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892D8D83-261A-99E0-9090-D95814380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Fire history information has helped us characterize the broad role of historical fire into fire regime groups.  Westside forests fall into 3 regimes:  an infrequent, high severity or stand replacing regime, a complicated variable frequency mixed severity regime, and a high frequency, low severity group.  Regimes were responsible for different vegetation development pathways…  </a:t>
            </a:r>
          </a:p>
        </p:txBody>
      </p:sp>
      <p:sp>
        <p:nvSpPr>
          <p:cNvPr id="77827" name="Slide Number Placeholder 3">
            <a:extLst>
              <a:ext uri="{FF2B5EF4-FFF2-40B4-BE49-F238E27FC236}">
                <a16:creationId xmlns:a16="http://schemas.microsoft.com/office/drawing/2014/main" id="{C1EC24DB-EAEF-3454-3B99-AF9BD913E9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8D8D6D3-AEE6-4B34-9A7D-5E58D1B83CED}" type="slidenum">
              <a:rPr lang="en-US" altLang="en-US"/>
              <a:pPr/>
              <a:t>13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CF8EB5C-C6E4-6E0F-629A-481CB29F7BC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9D517DBC-6E8D-871F-BA2F-933B27FD2D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Fire history information has helped us characterize the broad role of historical fire into fire regime groups.  Westside forests fall into 3 regimes:  an infrequent, high severity or stand replacing regime, a complicated variable frequency mixed severity regime, and a high frequency, low severity group.  Regimes were responsible for different vegetation development pathways…  </a:t>
            </a:r>
          </a:p>
        </p:txBody>
      </p:sp>
      <p:sp>
        <p:nvSpPr>
          <p:cNvPr id="78851" name="Slide Number Placeholder 3">
            <a:extLst>
              <a:ext uri="{FF2B5EF4-FFF2-40B4-BE49-F238E27FC236}">
                <a16:creationId xmlns:a16="http://schemas.microsoft.com/office/drawing/2014/main" id="{CD56FF9D-BA68-00D7-AC73-23316F9A94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FEC01AB-E6F2-4F6C-9D8D-75D9C75B007C}" type="slidenum">
              <a:rPr lang="en-US" altLang="en-US"/>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910F6728-146C-B422-32E9-306566B2EA8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093EAC4D-5B48-E0EB-03C8-D9601F0224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Oregon Coast Range is a good place to see an example of extent and pattern.  As you can see in this historic map of 1940 Oregon Coast Range vegetation age classes  where orange is recently burned and brown is forest &lt; 50 years and dark green is 200+ yrs 3 large fires are evident, each affecting over 300, 000 acres.  Even with high severity there may have been unburned islands or less severely burned patches within the fire perimeter.  Reburning may create some seed source issues as might have been the case with western hemlock seed source availability after these fires. </a:t>
            </a:r>
          </a:p>
        </p:txBody>
      </p:sp>
      <p:sp>
        <p:nvSpPr>
          <p:cNvPr id="79875" name="Slide Number Placeholder 3">
            <a:extLst>
              <a:ext uri="{FF2B5EF4-FFF2-40B4-BE49-F238E27FC236}">
                <a16:creationId xmlns:a16="http://schemas.microsoft.com/office/drawing/2014/main" id="{C508CDA5-A38D-413D-BF2C-C691D04687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C10106F-71E5-40B0-A510-195CA782DBC0}" type="slidenum">
              <a:rPr lang="en-US" altLang="en-US"/>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EC91D3FC-F0C4-3B5B-C459-A024446B659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9DEB10EB-B1C3-4567-B409-34AC17B833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To illustrate this fire regimes potential historical distribution are model results using historical fire history information from the Oregon Coast Range.  A single model run result is shown here.  You can see that large patches dominate the landscape. The results of multiple model runs show GO dominates the Coast Range ecoregion (30-50%), with early seral varying from 10-30%. that median largest patch sizes of most structure classes were ~ 250,000 acres, with the exception of OG which was ~100,000 acres—lots of variability!  </a:t>
            </a:r>
          </a:p>
        </p:txBody>
      </p:sp>
      <p:sp>
        <p:nvSpPr>
          <p:cNvPr id="80899" name="Slide Number Placeholder 3">
            <a:extLst>
              <a:ext uri="{FF2B5EF4-FFF2-40B4-BE49-F238E27FC236}">
                <a16:creationId xmlns:a16="http://schemas.microsoft.com/office/drawing/2014/main" id="{3A6BF1D2-566F-C514-23BD-75DCB5BD72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8134A1-C7F8-432A-ABBB-682E86A830F4}" type="slidenum">
              <a:rPr lang="en-US" altLang="en-US"/>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08B49482-2DD9-1DE8-2444-1DE9C2389C2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2C2921D7-0CC2-51B2-4742-F62E3767A1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23" name="Slide Number Placeholder 3">
            <a:extLst>
              <a:ext uri="{FF2B5EF4-FFF2-40B4-BE49-F238E27FC236}">
                <a16:creationId xmlns:a16="http://schemas.microsoft.com/office/drawing/2014/main" id="{FCB51EDB-E607-5475-0057-41B0B668F8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A1816BB-5EC1-4D1D-BB48-D3DED59F2C68}" type="slidenum">
              <a:rPr lang="en-US" altLang="en-US"/>
              <a:pPr/>
              <a:t>18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4CA5740E-EEA9-C715-E378-8E21A90B3CC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2BBA250C-CC6E-73C8-BF3A-D96E140B19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Stand development pathways in this regime are complicated.  Post fire stand conditions and alternate pathways vary depending on the frequency and severity of fires, and may hasten or delay acquiring late successional structural components of large live trees and diverse tree sizes, and will provide pulsed of snags and down wood..</a:t>
            </a:r>
          </a:p>
        </p:txBody>
      </p:sp>
      <p:sp>
        <p:nvSpPr>
          <p:cNvPr id="82947" name="Slide Number Placeholder 3">
            <a:extLst>
              <a:ext uri="{FF2B5EF4-FFF2-40B4-BE49-F238E27FC236}">
                <a16:creationId xmlns:a16="http://schemas.microsoft.com/office/drawing/2014/main" id="{61AA444F-7937-AFB5-80BB-DFCECB3A75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0FE67BF-3151-4159-83A1-CBE3AEE811EA}" type="slidenum">
              <a:rPr lang="en-US" altLang="en-US"/>
              <a:pPr/>
              <a:t>19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B08E0C25-558B-A939-FE74-D54A9C1CBE7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F8AE9A00-CD5F-1462-86A6-2D24DB7622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And you thought the previous slide was confusing!  This figure from Tepley and colleagues illustrates the complexity of forest development in mixed severity regimes, with multiple pathways possible given the frequency of fire on the landscape </a:t>
            </a:r>
          </a:p>
        </p:txBody>
      </p:sp>
      <p:sp>
        <p:nvSpPr>
          <p:cNvPr id="83971" name="Slide Number Placeholder 3">
            <a:extLst>
              <a:ext uri="{FF2B5EF4-FFF2-40B4-BE49-F238E27FC236}">
                <a16:creationId xmlns:a16="http://schemas.microsoft.com/office/drawing/2014/main" id="{048D914F-F835-60A7-B9D4-55FFECAE2C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32FC473-FD96-4F5C-B716-5FB211D836AC}" type="slidenum">
              <a:rPr lang="en-US" altLang="en-US"/>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B6FC7545-962F-0C8F-8EF3-B213A62527A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BB06E033-7F8F-3EB3-6C16-8A2E2855C6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Precipitation coupled with topography influenced the frequency and distribution of high, moderate and low severity patches, especially as moisture became more limiting to the south.  You can see this by the work of Tepley and colleagues.  He found strong links between precipitation and fire effects.  The lower the precip the &gt; the % of stands with 2 or more PSME cohorts.  This suggests a larger proportion of  area covered by moderate severity patches.  Aspect and slope position become important drivers of severity types as well.  More protected toe slopes and north and east aspects experienced less fire and less severe fire than southern aspect and ridge tops (Taylor and Skinner)   This pattern is nicely illustrated in the turn of the century high severity fire distribution, with patches decreasing in size from north to south, but more broadly distributed.  </a:t>
            </a:r>
          </a:p>
        </p:txBody>
      </p:sp>
      <p:sp>
        <p:nvSpPr>
          <p:cNvPr id="84995" name="Slide Number Placeholder 3">
            <a:extLst>
              <a:ext uri="{FF2B5EF4-FFF2-40B4-BE49-F238E27FC236}">
                <a16:creationId xmlns:a16="http://schemas.microsoft.com/office/drawing/2014/main" id="{B8F772A3-FD1B-3C93-3227-F0E1F37289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347C6E4-C623-4B4A-91F6-02516412D82B}" type="slidenum">
              <a:rPr lang="en-US" altLang="en-US"/>
              <a:pPr/>
              <a:t>21</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E3635B8-3FAE-98C7-0D2D-A3C70A4BFC3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2EDF8031-FE2B-123C-9243-8FB4E76D50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&lt; 30%	Low severity</a:t>
            </a:r>
          </a:p>
          <a:p>
            <a:pPr>
              <a:spcBef>
                <a:spcPct val="0"/>
              </a:spcBef>
            </a:pPr>
            <a:r>
              <a:rPr lang="en-US" altLang="en-US"/>
              <a:t>30-70	Mod</a:t>
            </a:r>
          </a:p>
          <a:p>
            <a:pPr>
              <a:spcBef>
                <a:spcPct val="0"/>
              </a:spcBef>
            </a:pPr>
            <a:r>
              <a:rPr lang="en-US" altLang="en-US"/>
              <a:t>&gt; 70%	High</a:t>
            </a:r>
          </a:p>
        </p:txBody>
      </p:sp>
      <p:sp>
        <p:nvSpPr>
          <p:cNvPr id="86019" name="Slide Number Placeholder 3">
            <a:extLst>
              <a:ext uri="{FF2B5EF4-FFF2-40B4-BE49-F238E27FC236}">
                <a16:creationId xmlns:a16="http://schemas.microsoft.com/office/drawing/2014/main" id="{D7695FCF-6E32-91F3-931B-4D071220C5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1F7A063-F643-4374-BBA5-761B454933BE}" type="slidenum">
              <a:rPr lang="en-US" altLang="en-US"/>
              <a:pPr/>
              <a:t>22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88D99554-013B-B4DC-F21C-A796D4331C6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38792EDC-D432-89BC-7419-2C81417160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Fire history information has helped us characterize the broad role of historical fire into fire regime groups.  Westside forests fall into 3 regimes:  a long fire return interval, high severity or stand replacing regime, a much more complicated variable frequency and severity regime, and a high frequency, low severity group.  Regimes were responsible for different vegetation development pathways…  </a:t>
            </a:r>
          </a:p>
        </p:txBody>
      </p:sp>
      <p:sp>
        <p:nvSpPr>
          <p:cNvPr id="87043" name="Slide Number Placeholder 3">
            <a:extLst>
              <a:ext uri="{FF2B5EF4-FFF2-40B4-BE49-F238E27FC236}">
                <a16:creationId xmlns:a16="http://schemas.microsoft.com/office/drawing/2014/main" id="{CDCFEA32-C25B-43F4-498C-20A17B447F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B3726E6-EF21-498F-BD47-A3E4CAE80BC0}" type="slidenum">
              <a:rPr lang="en-US" altLang="en-US"/>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3679EF67-BC95-341E-1D2C-C43BD98F8FE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D0E829D2-7A12-0B83-4B7D-0613A61103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Various efforts have classified forest development progression into discreet “stages” to better to describe the range of stand conditions occurring through time.   Simple 4 stage to more complex.  More or less follows a linear progression </a:t>
            </a:r>
          </a:p>
        </p:txBody>
      </p:sp>
      <p:sp>
        <p:nvSpPr>
          <p:cNvPr id="69635" name="Slide Number Placeholder 3">
            <a:extLst>
              <a:ext uri="{FF2B5EF4-FFF2-40B4-BE49-F238E27FC236}">
                <a16:creationId xmlns:a16="http://schemas.microsoft.com/office/drawing/2014/main" id="{6517317F-7654-7733-5F8F-69DFC9C642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D6D7E00-8B08-4392-9766-686CAB35DD62}" type="slidenum">
              <a:rPr lang="en-US" altLang="en-US"/>
              <a:pPr/>
              <a:t>5</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E0B4AB8-F7CE-2915-BEAD-0B2B564A56B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504F1AEE-6F74-CCCB-1C46-441296BA8F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Repeated burning over short intervals supports open forests, with little CWD </a:t>
            </a:r>
          </a:p>
        </p:txBody>
      </p:sp>
      <p:sp>
        <p:nvSpPr>
          <p:cNvPr id="88067" name="Slide Number Placeholder 3">
            <a:extLst>
              <a:ext uri="{FF2B5EF4-FFF2-40B4-BE49-F238E27FC236}">
                <a16:creationId xmlns:a16="http://schemas.microsoft.com/office/drawing/2014/main" id="{383EE4DB-03CF-A2FF-A00B-A8B8B7CC7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46721EF-4D5F-4B00-8171-19D62C8141AE}" type="slidenum">
              <a:rPr lang="en-US" altLang="en-US"/>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8FE812C6-FE1F-C57F-CCE6-3D45F3E130C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A9DD99F9-E755-6144-34BB-BDA8CD9D2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The Variable fire footprint in the recent past, with lots of fire until the 1930’s and a lack of fire until the 1970’ that Little and colleagues found when synthesizing data from 11 western states is mirrored in the pattern seen here for western Oregon.  </a:t>
            </a:r>
          </a:p>
          <a:p>
            <a:pPr>
              <a:spcBef>
                <a:spcPct val="0"/>
              </a:spcBef>
            </a:pPr>
            <a:endParaRPr lang="en-US" altLang="en-US" b="1"/>
          </a:p>
          <a:p>
            <a:pPr>
              <a:spcBef>
                <a:spcPct val="0"/>
              </a:spcBef>
            </a:pPr>
            <a:r>
              <a:rPr lang="en-US" altLang="en-US" b="1"/>
              <a:t>Andrews, H.J.; Cowlin, R.W. 1940. </a:t>
            </a:r>
            <a:r>
              <a:rPr lang="en-US" altLang="en-US"/>
              <a:t>Forest resources of the Douglas-fir region. Misc. Publ. 389. Washington, DC: U.S. Department of Agriculture, Forest Service, Pacific Northwest Research Station. 149 p. </a:t>
            </a:r>
          </a:p>
          <a:p>
            <a:pPr>
              <a:spcBef>
                <a:spcPct val="0"/>
              </a:spcBef>
            </a:pPr>
            <a:endParaRPr lang="en-US" altLang="en-US"/>
          </a:p>
          <a:p>
            <a:pPr>
              <a:spcBef>
                <a:spcPct val="0"/>
              </a:spcBef>
            </a:pPr>
            <a:r>
              <a:rPr lang="en-US" altLang="en-US" b="1"/>
              <a:t>Oregon State Board of Forestry. 1914</a:t>
            </a:r>
            <a:r>
              <a:rPr lang="en-US" altLang="en-US"/>
              <a:t>. Map of the state of Oregon. Compiled by Theodore Rowland under the direction of F. A. Elliott, State Forester. Salem, Oregon, USA.</a:t>
            </a:r>
          </a:p>
        </p:txBody>
      </p:sp>
      <p:sp>
        <p:nvSpPr>
          <p:cNvPr id="89091" name="Slide Number Placeholder 3">
            <a:extLst>
              <a:ext uri="{FF2B5EF4-FFF2-40B4-BE49-F238E27FC236}">
                <a16:creationId xmlns:a16="http://schemas.microsoft.com/office/drawing/2014/main" id="{16CFBF4A-6BB0-B93D-733B-38DE195746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60F5EED-9170-47F1-9105-6F1BCFB07974}" type="slidenum">
              <a:rPr lang="en-US" altLang="en-US"/>
              <a:pPr/>
              <a:t>26</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A015BCA0-0F07-CD3C-2A39-C0D437D711D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1C06D857-80C1-1020-86FC-0D88641BE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Elliot</a:t>
            </a:r>
          </a:p>
        </p:txBody>
      </p:sp>
      <p:sp>
        <p:nvSpPr>
          <p:cNvPr id="90115" name="Slide Number Placeholder 3">
            <a:extLst>
              <a:ext uri="{FF2B5EF4-FFF2-40B4-BE49-F238E27FC236}">
                <a16:creationId xmlns:a16="http://schemas.microsoft.com/office/drawing/2014/main" id="{7491A50B-2559-0F6F-02C4-6111DF3644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7352ACD-FFC7-4276-920C-2E76EEDAEC48}" type="slidenum">
              <a:rPr lang="en-US" altLang="en-US"/>
              <a:pPr/>
              <a:t>27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BC4B02DB-FB15-B7B8-6748-36947DAEE2E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A1B69A5C-D1BC-219D-ECCA-24874694E9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Live trees size, biomass, density</a:t>
            </a:r>
          </a:p>
          <a:p>
            <a:pPr>
              <a:spcBef>
                <a:spcPct val="0"/>
              </a:spcBef>
            </a:pPr>
            <a:r>
              <a:rPr lang="en-US" altLang="en-US"/>
              <a:t>Snags or standing dead trees</a:t>
            </a:r>
          </a:p>
          <a:p>
            <a:pPr>
              <a:spcBef>
                <a:spcPct val="0"/>
              </a:spcBef>
            </a:pPr>
            <a:r>
              <a:rPr lang="en-US" altLang="en-US"/>
              <a:t>Dead wood</a:t>
            </a:r>
          </a:p>
          <a:p>
            <a:pPr>
              <a:spcBef>
                <a:spcPct val="0"/>
              </a:spcBef>
            </a:pPr>
            <a:r>
              <a:rPr lang="en-US" altLang="en-US"/>
              <a:t>Understory layers</a:t>
            </a:r>
          </a:p>
          <a:p>
            <a:pPr>
              <a:spcBef>
                <a:spcPct val="0"/>
              </a:spcBef>
            </a:pPr>
            <a:r>
              <a:rPr lang="en-US" altLang="en-US"/>
              <a:t>Important component of biodiversity and focus of policy</a:t>
            </a:r>
          </a:p>
        </p:txBody>
      </p:sp>
      <p:sp>
        <p:nvSpPr>
          <p:cNvPr id="91139" name="Slide Number Placeholder 3">
            <a:extLst>
              <a:ext uri="{FF2B5EF4-FFF2-40B4-BE49-F238E27FC236}">
                <a16:creationId xmlns:a16="http://schemas.microsoft.com/office/drawing/2014/main" id="{252077FB-00D6-E9E4-6F5D-A43C55764F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D3A7E5B-A13E-4B18-AC99-A34DF4F7E5CD}" type="slidenum">
              <a:rPr lang="en-US" altLang="en-US"/>
              <a:pPr/>
              <a:t>31</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B07B30B4-DCB5-12AD-0F2D-8C9284429E6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45801CC8-CD2B-B5E9-F6C9-B8EE28F90B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can interpret patterns in structural conditions and start thinking about the processes that create them</a:t>
            </a:r>
          </a:p>
          <a:p>
            <a:pPr>
              <a:spcBef>
                <a:spcPct val="0"/>
              </a:spcBef>
            </a:pPr>
            <a:r>
              <a:rPr lang="en-US" altLang="en-US"/>
              <a:t>Some are the result of </a:t>
            </a:r>
          </a:p>
        </p:txBody>
      </p:sp>
      <p:sp>
        <p:nvSpPr>
          <p:cNvPr id="92163" name="Slide Number Placeholder 3">
            <a:extLst>
              <a:ext uri="{FF2B5EF4-FFF2-40B4-BE49-F238E27FC236}">
                <a16:creationId xmlns:a16="http://schemas.microsoft.com/office/drawing/2014/main" id="{A321BCB9-8F74-CAE8-819F-8A57024C4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340BB92-6ECD-4A4B-AC2C-E86A01F0D84D}" type="slidenum">
              <a:rPr lang="en-US" altLang="en-US"/>
              <a:pPr/>
              <a:t>36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28FFA590-C533-5B55-EF19-0E973F18AC2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D6D1DC6B-DBC4-0898-E18F-107D88DC87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can interpret patterns in structural conditions and start thinking about the processes that create them</a:t>
            </a:r>
          </a:p>
          <a:p>
            <a:pPr>
              <a:spcBef>
                <a:spcPct val="0"/>
              </a:spcBef>
            </a:pPr>
            <a:r>
              <a:rPr lang="en-US" altLang="en-US"/>
              <a:t>Some are the result of </a:t>
            </a:r>
          </a:p>
        </p:txBody>
      </p:sp>
      <p:sp>
        <p:nvSpPr>
          <p:cNvPr id="93187" name="Slide Number Placeholder 3">
            <a:extLst>
              <a:ext uri="{FF2B5EF4-FFF2-40B4-BE49-F238E27FC236}">
                <a16:creationId xmlns:a16="http://schemas.microsoft.com/office/drawing/2014/main" id="{E4EE4E81-6ED6-ADF7-589D-773B81372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F4919E-9A6F-4198-BE73-74F0862A9A1B}" type="slidenum">
              <a:rPr lang="en-US" altLang="en-US"/>
              <a:pPr/>
              <a:t>37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A4D0C323-E0EC-7D2E-C28F-F666EAB8157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9F16F980-00FA-DE9A-07A1-E832ECD457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Tremendous diversity in biomass and density</a:t>
            </a:r>
          </a:p>
        </p:txBody>
      </p:sp>
      <p:sp>
        <p:nvSpPr>
          <p:cNvPr id="94211" name="Slide Number Placeholder 3">
            <a:extLst>
              <a:ext uri="{FF2B5EF4-FFF2-40B4-BE49-F238E27FC236}">
                <a16:creationId xmlns:a16="http://schemas.microsoft.com/office/drawing/2014/main" id="{87019CFB-6EBA-397B-0DDB-A3C6874FB5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01DC87-86EE-44DD-9E49-C0F6EBEFFD8B}" type="slidenum">
              <a:rPr lang="en-US" altLang="en-US"/>
              <a:pPr/>
              <a:t>38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E1BBFEE7-3B4A-A44B-3799-120B2AC6B26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E3D04A2C-4742-46C9-5A41-C9FBC802A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Processes growth</a:t>
            </a:r>
          </a:p>
        </p:txBody>
      </p:sp>
      <p:sp>
        <p:nvSpPr>
          <p:cNvPr id="95235" name="Slide Number Placeholder 3">
            <a:extLst>
              <a:ext uri="{FF2B5EF4-FFF2-40B4-BE49-F238E27FC236}">
                <a16:creationId xmlns:a16="http://schemas.microsoft.com/office/drawing/2014/main" id="{3FDDDFCA-6C3A-9B3F-891C-52770C020E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52F4314-057E-44CA-987F-6CF8BF207726}" type="slidenum">
              <a:rPr lang="en-US" altLang="en-US"/>
              <a:pPr/>
              <a:t>39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D53FCF11-D7E7-9383-EA58-D6605809B80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3FCFC61A-9547-04BF-36C4-20614FFAA0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6259" name="Slide Number Placeholder 3">
            <a:extLst>
              <a:ext uri="{FF2B5EF4-FFF2-40B4-BE49-F238E27FC236}">
                <a16:creationId xmlns:a16="http://schemas.microsoft.com/office/drawing/2014/main" id="{423AD4A1-8DBF-8BBC-C931-103D7C4251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DDCAA71-0B9E-4E09-AB39-8A2E4E6C1E34}" type="slidenum">
              <a:rPr lang="en-US" altLang="en-US"/>
              <a:pPr/>
              <a:t>43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0C53C328-2653-0F7B-4623-0E13839CA9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D37ADDD1-2EED-FE9F-3239-F96EBB7D0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Structure alone doesn’t give us enough to go on</a:t>
            </a:r>
          </a:p>
          <a:p>
            <a:pPr>
              <a:spcBef>
                <a:spcPct val="0"/>
              </a:spcBef>
            </a:pPr>
            <a:r>
              <a:rPr lang="en-US" altLang="en-US"/>
              <a:t>We still need some concept of time, but </a:t>
            </a:r>
          </a:p>
          <a:p>
            <a:pPr>
              <a:spcBef>
                <a:spcPct val="0"/>
              </a:spcBef>
            </a:pPr>
            <a:r>
              <a:rPr lang="en-US" altLang="en-US"/>
              <a:t>Not all structures mean the sam e</a:t>
            </a:r>
          </a:p>
        </p:txBody>
      </p:sp>
      <p:sp>
        <p:nvSpPr>
          <p:cNvPr id="97283" name="Slide Number Placeholder 3">
            <a:extLst>
              <a:ext uri="{FF2B5EF4-FFF2-40B4-BE49-F238E27FC236}">
                <a16:creationId xmlns:a16="http://schemas.microsoft.com/office/drawing/2014/main" id="{0C213393-E116-1757-4295-930205E31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DC3A8B-79BC-4E2D-8501-D33BC1ECB00F}" type="slidenum">
              <a:rPr lang="en-US" altLang="en-US"/>
              <a:pPr/>
              <a:t>46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A104BE0A-F8C5-8F3C-EACB-0E0CA8976AC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8DD4167F-2811-B4F5-9914-ADA08F1643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Many of the classifications incorporate the basic components used to develop the OGSI such as canopy cover, live tree sizes and species, and snags and downwood biomass (similar to OGSI presented by Ray)</a:t>
            </a:r>
          </a:p>
        </p:txBody>
      </p:sp>
      <p:sp>
        <p:nvSpPr>
          <p:cNvPr id="70659" name="Slide Number Placeholder 3">
            <a:extLst>
              <a:ext uri="{FF2B5EF4-FFF2-40B4-BE49-F238E27FC236}">
                <a16:creationId xmlns:a16="http://schemas.microsoft.com/office/drawing/2014/main" id="{84CB6075-E703-1468-A2EE-BC05EAF943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C596CDB-860F-4777-90BA-9B6D0613E43E}" type="slidenum">
              <a:rPr lang="en-US" altLang="en-US"/>
              <a:pPr/>
              <a:t>6</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50A288BD-7672-D231-A453-CFA7E15277F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A5BD1B88-87E3-1D4B-71C8-9A95A9837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Include effects of competition, pathogens, insects</a:t>
            </a:r>
          </a:p>
        </p:txBody>
      </p:sp>
      <p:sp>
        <p:nvSpPr>
          <p:cNvPr id="98307" name="Slide Number Placeholder 3">
            <a:extLst>
              <a:ext uri="{FF2B5EF4-FFF2-40B4-BE49-F238E27FC236}">
                <a16:creationId xmlns:a16="http://schemas.microsoft.com/office/drawing/2014/main" id="{D2BF1C04-1310-7414-AC67-AFC5C0880C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0D4E05F-1DE6-408F-958C-CA71D304B784}" type="slidenum">
              <a:rPr lang="en-US" altLang="en-US"/>
              <a:pPr/>
              <a:t>50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B2BAEB95-EC4C-76F3-A32F-C0EA5E1D262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a:extLst>
              <a:ext uri="{FF2B5EF4-FFF2-40B4-BE49-F238E27FC236}">
                <a16:creationId xmlns:a16="http://schemas.microsoft.com/office/drawing/2014/main" id="{241C82BB-4FDC-311C-645D-1EC1DAD30C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Over 50% are &gt;1%/yr</a:t>
            </a:r>
          </a:p>
          <a:p>
            <a:pPr>
              <a:spcBef>
                <a:spcPct val="0"/>
              </a:spcBef>
            </a:pPr>
            <a:r>
              <a:rPr lang="en-US" altLang="en-US"/>
              <a:t>Most are associated with pathogens with some insects</a:t>
            </a:r>
          </a:p>
          <a:p>
            <a:pPr>
              <a:spcBef>
                <a:spcPct val="0"/>
              </a:spcBef>
            </a:pPr>
            <a:r>
              <a:rPr lang="en-US" altLang="en-US"/>
              <a:t>Fire affected a small proportion of the plots (&lt;2.5%)</a:t>
            </a:r>
          </a:p>
        </p:txBody>
      </p:sp>
      <p:sp>
        <p:nvSpPr>
          <p:cNvPr id="99331" name="Slide Number Placeholder 3">
            <a:extLst>
              <a:ext uri="{FF2B5EF4-FFF2-40B4-BE49-F238E27FC236}">
                <a16:creationId xmlns:a16="http://schemas.microsoft.com/office/drawing/2014/main" id="{31BD813D-30DC-64DF-5CFD-EA04D92B40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89F528-AE57-4B33-822A-4FC0599451D4}" type="slidenum">
              <a:rPr lang="en-US" altLang="en-US"/>
              <a:pPr/>
              <a:t>51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4AB5B62A-BC0E-0BD5-3519-9398C947DBA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D89A2DB9-5E6B-CC0C-79FD-23503DE61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Over 50% are &gt;1%/yr</a:t>
            </a:r>
          </a:p>
          <a:p>
            <a:pPr>
              <a:spcBef>
                <a:spcPct val="0"/>
              </a:spcBef>
            </a:pPr>
            <a:r>
              <a:rPr lang="en-US" altLang="en-US"/>
              <a:t>Most are associated with pathogens with insects playing a greater role</a:t>
            </a:r>
          </a:p>
          <a:p>
            <a:pPr>
              <a:spcBef>
                <a:spcPct val="0"/>
              </a:spcBef>
            </a:pPr>
            <a:r>
              <a:rPr lang="en-US" altLang="en-US"/>
              <a:t>Fire affected a greater proportion of the plots (~10%)</a:t>
            </a:r>
          </a:p>
          <a:p>
            <a:pPr>
              <a:spcBef>
                <a:spcPct val="0"/>
              </a:spcBef>
            </a:pPr>
            <a:r>
              <a:rPr lang="en-US" altLang="en-US"/>
              <a:t>~3% stand replacing, but most fire low and moderate severity</a:t>
            </a:r>
          </a:p>
        </p:txBody>
      </p:sp>
      <p:sp>
        <p:nvSpPr>
          <p:cNvPr id="100355" name="Slide Number Placeholder 3">
            <a:extLst>
              <a:ext uri="{FF2B5EF4-FFF2-40B4-BE49-F238E27FC236}">
                <a16:creationId xmlns:a16="http://schemas.microsoft.com/office/drawing/2014/main" id="{23BB4897-9152-3F31-0942-7D60E21008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AFF2980-EC68-49BA-96CD-12AE5B6B2C78}" type="slidenum">
              <a:rPr lang="en-US" altLang="en-US"/>
              <a:pPr/>
              <a:t>52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E44AF5C0-FB4F-5BD2-542E-59E6B65376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356453A1-2048-74A3-E57D-7B8C1A6BC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Is there any reason to think that similar levels of mortality will have similar effects on stand structure?</a:t>
            </a:r>
          </a:p>
        </p:txBody>
      </p:sp>
      <p:sp>
        <p:nvSpPr>
          <p:cNvPr id="101379" name="Slide Number Placeholder 3">
            <a:extLst>
              <a:ext uri="{FF2B5EF4-FFF2-40B4-BE49-F238E27FC236}">
                <a16:creationId xmlns:a16="http://schemas.microsoft.com/office/drawing/2014/main" id="{4A7E003D-12CD-0043-9C2E-B3D7473E1F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6CB69F2-17E5-4848-803A-FE06AA9CAF20}" type="slidenum">
              <a:rPr lang="en-US" altLang="en-US"/>
              <a:pPr/>
              <a:t>53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B81F65FE-854D-97DF-E690-DE02B47ED19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4CEEB625-6291-8512-6EB0-D20D0CC762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02403" name="Slide Number Placeholder 3">
            <a:extLst>
              <a:ext uri="{FF2B5EF4-FFF2-40B4-BE49-F238E27FC236}">
                <a16:creationId xmlns:a16="http://schemas.microsoft.com/office/drawing/2014/main" id="{48F8EEF5-D2CB-01D0-0213-3505535FFD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6AD087-7B3A-4C08-8244-97A4B84D77AD}" type="slidenum">
              <a:rPr lang="en-US" altLang="en-US"/>
              <a:pPr/>
              <a:t>59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E50DBD7F-1119-66E6-4711-01DB65DB3C5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BC9FC7C1-D75E-FA78-A045-F7FD43F822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Many processes affect the speed and direction that forest development follows in space and time.  Climate and environment operate at broad spatial scales to affect distribution of species, productivity and growth.  Mortality is driven by physical and biological processes.  Competition for resources, insects, pathogens and wind operate at fine to moderate spatial scales .  Fire operates at both landscape and fine scales to produce within stand and landscape scale diversity.  </a:t>
            </a:r>
          </a:p>
        </p:txBody>
      </p:sp>
      <p:sp>
        <p:nvSpPr>
          <p:cNvPr id="71683" name="Slide Number Placeholder 3">
            <a:extLst>
              <a:ext uri="{FF2B5EF4-FFF2-40B4-BE49-F238E27FC236}">
                <a16:creationId xmlns:a16="http://schemas.microsoft.com/office/drawing/2014/main" id="{C211C676-75E1-8D74-150C-FD8B697421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E745357-2CA2-4F90-8F89-288CA303512D}" type="slidenum">
              <a:rPr lang="en-US" altLang="en-US"/>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24A1266E-5BEA-6570-618B-F767DE94D28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32E7BFD5-476D-5E96-F66E-0F54806CAC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There is a strong historical relationship between climate and vegetation.  Pollen diagram from Long and colleagues  work at Little Lake in the central Oregon Coast Range.  X axis/Y axis.  In this example an early Holocene warm, dry climate was related to communities of Oak, Douglas-fir, and a large component of bracken fern. As climate cooled and got wetter, shifts to communities of western hemlock and western redcedar occurred.</a:t>
            </a:r>
          </a:p>
        </p:txBody>
      </p:sp>
      <p:sp>
        <p:nvSpPr>
          <p:cNvPr id="72707" name="Slide Number Placeholder 3">
            <a:extLst>
              <a:ext uri="{FF2B5EF4-FFF2-40B4-BE49-F238E27FC236}">
                <a16:creationId xmlns:a16="http://schemas.microsoft.com/office/drawing/2014/main" id="{833DC780-3158-725F-70C6-DBA432DBD1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09958CA-3BB8-4F4D-A00B-4C2469402B77}" type="slidenum">
              <a:rPr lang="en-US" altLang="en-US"/>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AA0216C5-7C2F-1418-C793-2EE16609BCF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68EF3CDC-4F43-85DB-52D4-CF31B9CFC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Pattens of precipitation, temperature  and soil/landform characteristics drive broad vegetation distribution .  Potential vegetation zones are named for the “climax” dominant species that will grow there without disturbance.  </a:t>
            </a:r>
          </a:p>
        </p:txBody>
      </p:sp>
      <p:sp>
        <p:nvSpPr>
          <p:cNvPr id="73731" name="Slide Number Placeholder 3">
            <a:extLst>
              <a:ext uri="{FF2B5EF4-FFF2-40B4-BE49-F238E27FC236}">
                <a16:creationId xmlns:a16="http://schemas.microsoft.com/office/drawing/2014/main" id="{20206A08-ADFE-8B0F-6363-E3C742863E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9DDDB20-13ED-455C-AF73-66E4906C1E55}" type="slidenum">
              <a:rPr lang="en-US" altLang="en-US"/>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341AF09-D395-1318-EC6D-BFD9F52E055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61299C63-F13C-1912-2D5E-5785C60946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Fire is the dominant process that has historically shaped landscape pattern in westside forests. Fire has affected the types and distribution of vegetation stages across the landscape, and has affected vegetation development —supplying CWD, influencing species composition and size distributions in space and time </a:t>
            </a:r>
          </a:p>
        </p:txBody>
      </p:sp>
      <p:sp>
        <p:nvSpPr>
          <p:cNvPr id="74755" name="Slide Number Placeholder 3">
            <a:extLst>
              <a:ext uri="{FF2B5EF4-FFF2-40B4-BE49-F238E27FC236}">
                <a16:creationId xmlns:a16="http://schemas.microsoft.com/office/drawing/2014/main" id="{E07EE704-7E6F-F741-52A1-FB6D1D4612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4C76862-9F58-4059-A2DF-9797F295EBD5}" type="slidenum">
              <a:rPr lang="en-US" altLang="en-US"/>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A3537C70-232F-C644-FD2E-380C8B09BE2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1F12DAC5-CDDE-98B3-B886-51EFF6DBA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Long and colleagues also looked at fire history using charcoal in lake sediments.  They found a direct link between climate, vegetation and fire</a:t>
            </a:r>
          </a:p>
        </p:txBody>
      </p:sp>
      <p:sp>
        <p:nvSpPr>
          <p:cNvPr id="75779" name="Slide Number Placeholder 3">
            <a:extLst>
              <a:ext uri="{FF2B5EF4-FFF2-40B4-BE49-F238E27FC236}">
                <a16:creationId xmlns:a16="http://schemas.microsoft.com/office/drawing/2014/main" id="{8A888144-5879-9DB9-0FA0-0568461231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55DAB91-732E-4E1D-8D6F-9B2D21BDB4FF}" type="slidenum">
              <a:rPr lang="en-US" altLang="en-US"/>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30449184-AFE0-8010-90ED-A81DB3F3B01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1D23192C-E362-4845-E717-A182B5D12A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More recent history climate fluctuations that many of our older forests experienced we can see continued link with fire.   Westside forests have a rich fire history databank to draw on.  There are regional trends in fire activity, with the mid-1400s-mid 1500s and mid 1800s-early 1900s showing pulses of fire activity that is correlated with warmer climate, with the height of the Little Ice Age (1600-1850)  cool weather linked with lower than average fire activity.  </a:t>
            </a:r>
          </a:p>
        </p:txBody>
      </p:sp>
      <p:sp>
        <p:nvSpPr>
          <p:cNvPr id="76803" name="Slide Number Placeholder 3">
            <a:extLst>
              <a:ext uri="{FF2B5EF4-FFF2-40B4-BE49-F238E27FC236}">
                <a16:creationId xmlns:a16="http://schemas.microsoft.com/office/drawing/2014/main" id="{BA8F277A-4266-15FA-86C2-785313E78C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76E059-D7ED-402E-AD29-2ED1F46E7CEC}" type="slidenum">
              <a:rPr lang="en-US" altLang="en-US"/>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1C67DCE-FBC6-5BEF-3E66-3520DB0CE0BE}"/>
              </a:ext>
            </a:extLst>
          </p:cNvPr>
          <p:cNvSpPr>
            <a:spLocks noGrp="1"/>
          </p:cNvSpPr>
          <p:nvPr>
            <p:ph type="dt" sz="half" idx="10"/>
          </p:nvPr>
        </p:nvSpPr>
        <p:spPr/>
        <p:txBody>
          <a:bodyPr/>
          <a:lstStyle>
            <a:lvl1pPr>
              <a:defRPr/>
            </a:lvl1pPr>
          </a:lstStyle>
          <a:p>
            <a:fld id="{8A5BBC84-DC41-4A33-B020-DF2D5609C9C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3DAA0E7-6DEE-4755-62F9-C028489D8A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322ACD-274E-B209-E1A7-37CE6B3E297A}"/>
              </a:ext>
            </a:extLst>
          </p:cNvPr>
          <p:cNvSpPr>
            <a:spLocks noGrp="1"/>
          </p:cNvSpPr>
          <p:nvPr>
            <p:ph type="sldNum" sz="quarter" idx="12"/>
          </p:nvPr>
        </p:nvSpPr>
        <p:spPr/>
        <p:txBody>
          <a:bodyPr/>
          <a:lstStyle>
            <a:lvl1pPr>
              <a:defRPr/>
            </a:lvl1pPr>
          </a:lstStyle>
          <a:p>
            <a:fld id="{2E0F28CF-4E69-4EC5-81E8-C61217B49CEF}" type="slidenum">
              <a:rPr lang="en-US" altLang="en-US"/>
              <a:pPr/>
              <a:t>‹#›</a:t>
            </a:fld>
            <a:endParaRPr lang="en-US" altLang="en-US"/>
          </a:p>
        </p:txBody>
      </p:sp>
    </p:spTree>
    <p:extLst>
      <p:ext uri="{BB962C8B-B14F-4D97-AF65-F5344CB8AC3E}">
        <p14:creationId xmlns:p14="http://schemas.microsoft.com/office/powerpoint/2010/main" val="50257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321D7-4A6F-46ED-554E-259059518CF4}"/>
              </a:ext>
            </a:extLst>
          </p:cNvPr>
          <p:cNvSpPr>
            <a:spLocks noGrp="1"/>
          </p:cNvSpPr>
          <p:nvPr>
            <p:ph type="dt" sz="half" idx="10"/>
          </p:nvPr>
        </p:nvSpPr>
        <p:spPr/>
        <p:txBody>
          <a:bodyPr/>
          <a:lstStyle>
            <a:lvl1pPr>
              <a:defRPr/>
            </a:lvl1pPr>
          </a:lstStyle>
          <a:p>
            <a:fld id="{B41E7718-1AC9-4773-AD45-D24A98B64BF2}"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FF884EC-D0D8-313E-AD94-95673BB3ED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A3C771-F20C-C57F-6138-D246C291EADA}"/>
              </a:ext>
            </a:extLst>
          </p:cNvPr>
          <p:cNvSpPr>
            <a:spLocks noGrp="1"/>
          </p:cNvSpPr>
          <p:nvPr>
            <p:ph type="sldNum" sz="quarter" idx="12"/>
          </p:nvPr>
        </p:nvSpPr>
        <p:spPr/>
        <p:txBody>
          <a:bodyPr/>
          <a:lstStyle>
            <a:lvl1pPr>
              <a:defRPr/>
            </a:lvl1pPr>
          </a:lstStyle>
          <a:p>
            <a:fld id="{06460369-6E16-472D-9D82-81859CD61399}" type="slidenum">
              <a:rPr lang="en-US" altLang="en-US"/>
              <a:pPr/>
              <a:t>‹#›</a:t>
            </a:fld>
            <a:endParaRPr lang="en-US" altLang="en-US"/>
          </a:p>
        </p:txBody>
      </p:sp>
    </p:spTree>
    <p:extLst>
      <p:ext uri="{BB962C8B-B14F-4D97-AF65-F5344CB8AC3E}">
        <p14:creationId xmlns:p14="http://schemas.microsoft.com/office/powerpoint/2010/main" val="1276328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6E344-CD56-DB25-8C6D-3138655B69F6}"/>
              </a:ext>
            </a:extLst>
          </p:cNvPr>
          <p:cNvSpPr>
            <a:spLocks noGrp="1"/>
          </p:cNvSpPr>
          <p:nvPr>
            <p:ph type="dt" sz="half" idx="10"/>
          </p:nvPr>
        </p:nvSpPr>
        <p:spPr/>
        <p:txBody>
          <a:bodyPr/>
          <a:lstStyle>
            <a:lvl1pPr>
              <a:defRPr/>
            </a:lvl1pPr>
          </a:lstStyle>
          <a:p>
            <a:fld id="{1A1E6443-C269-4B08-AF0C-0D9A149CDC3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9273D14-7BDA-E9F6-BE69-1BD2C74657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0F47C4-2729-03A0-DACE-5397E30C757A}"/>
              </a:ext>
            </a:extLst>
          </p:cNvPr>
          <p:cNvSpPr>
            <a:spLocks noGrp="1"/>
          </p:cNvSpPr>
          <p:nvPr>
            <p:ph type="sldNum" sz="quarter" idx="12"/>
          </p:nvPr>
        </p:nvSpPr>
        <p:spPr/>
        <p:txBody>
          <a:bodyPr/>
          <a:lstStyle>
            <a:lvl1pPr>
              <a:defRPr/>
            </a:lvl1pPr>
          </a:lstStyle>
          <a:p>
            <a:fld id="{BD9219ED-8AF1-40AA-9830-2D74FEC2E2CB}" type="slidenum">
              <a:rPr lang="en-US" altLang="en-US"/>
              <a:pPr/>
              <a:t>‹#›</a:t>
            </a:fld>
            <a:endParaRPr lang="en-US" altLang="en-US"/>
          </a:p>
        </p:txBody>
      </p:sp>
    </p:spTree>
    <p:extLst>
      <p:ext uri="{BB962C8B-B14F-4D97-AF65-F5344CB8AC3E}">
        <p14:creationId xmlns:p14="http://schemas.microsoft.com/office/powerpoint/2010/main" val="365861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4D3DD-7E9B-B8A7-903A-5C2B271FD6AD}"/>
              </a:ext>
            </a:extLst>
          </p:cNvPr>
          <p:cNvSpPr>
            <a:spLocks noGrp="1"/>
          </p:cNvSpPr>
          <p:nvPr>
            <p:ph type="dt" sz="half" idx="10"/>
          </p:nvPr>
        </p:nvSpPr>
        <p:spPr/>
        <p:txBody>
          <a:bodyPr/>
          <a:lstStyle>
            <a:lvl1pPr>
              <a:defRPr/>
            </a:lvl1pPr>
          </a:lstStyle>
          <a:p>
            <a:fld id="{C5DB4CC7-FA34-491E-AC89-0411B10B290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02BEDD9-365E-601E-124D-8E10ED827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973D8A-B655-C704-61A9-5CE0B707A05D}"/>
              </a:ext>
            </a:extLst>
          </p:cNvPr>
          <p:cNvSpPr>
            <a:spLocks noGrp="1"/>
          </p:cNvSpPr>
          <p:nvPr>
            <p:ph type="sldNum" sz="quarter" idx="12"/>
          </p:nvPr>
        </p:nvSpPr>
        <p:spPr/>
        <p:txBody>
          <a:bodyPr/>
          <a:lstStyle>
            <a:lvl1pPr>
              <a:defRPr/>
            </a:lvl1pPr>
          </a:lstStyle>
          <a:p>
            <a:fld id="{8B6DB26C-2A3B-40D0-AE51-29BD86587A5F}" type="slidenum">
              <a:rPr lang="en-US" altLang="en-US"/>
              <a:pPr/>
              <a:t>‹#›</a:t>
            </a:fld>
            <a:endParaRPr lang="en-US" altLang="en-US"/>
          </a:p>
        </p:txBody>
      </p:sp>
    </p:spTree>
    <p:extLst>
      <p:ext uri="{BB962C8B-B14F-4D97-AF65-F5344CB8AC3E}">
        <p14:creationId xmlns:p14="http://schemas.microsoft.com/office/powerpoint/2010/main" val="232162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996E2-BA27-ACE2-1511-850DD6FE558A}"/>
              </a:ext>
            </a:extLst>
          </p:cNvPr>
          <p:cNvSpPr>
            <a:spLocks noGrp="1"/>
          </p:cNvSpPr>
          <p:nvPr>
            <p:ph type="dt" sz="half" idx="10"/>
          </p:nvPr>
        </p:nvSpPr>
        <p:spPr/>
        <p:txBody>
          <a:bodyPr/>
          <a:lstStyle>
            <a:lvl1pPr>
              <a:defRPr/>
            </a:lvl1pPr>
          </a:lstStyle>
          <a:p>
            <a:fld id="{4E66A780-085D-43BD-88F3-332E4C780AF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3AA8A36-01FF-FE2F-41CE-CF09C1F322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8E4E2B-5454-1F77-160E-4954102CB8C7}"/>
              </a:ext>
            </a:extLst>
          </p:cNvPr>
          <p:cNvSpPr>
            <a:spLocks noGrp="1"/>
          </p:cNvSpPr>
          <p:nvPr>
            <p:ph type="sldNum" sz="quarter" idx="12"/>
          </p:nvPr>
        </p:nvSpPr>
        <p:spPr/>
        <p:txBody>
          <a:bodyPr/>
          <a:lstStyle>
            <a:lvl1pPr>
              <a:defRPr/>
            </a:lvl1pPr>
          </a:lstStyle>
          <a:p>
            <a:fld id="{7AC76829-D7D1-4C59-B0FC-11F30585C4BF}" type="slidenum">
              <a:rPr lang="en-US" altLang="en-US"/>
              <a:pPr/>
              <a:t>‹#›</a:t>
            </a:fld>
            <a:endParaRPr lang="en-US" altLang="en-US"/>
          </a:p>
        </p:txBody>
      </p:sp>
    </p:spTree>
    <p:extLst>
      <p:ext uri="{BB962C8B-B14F-4D97-AF65-F5344CB8AC3E}">
        <p14:creationId xmlns:p14="http://schemas.microsoft.com/office/powerpoint/2010/main" val="102313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EBAFEF4-4DC9-9033-B056-9396D77CD52F}"/>
              </a:ext>
            </a:extLst>
          </p:cNvPr>
          <p:cNvSpPr>
            <a:spLocks noGrp="1"/>
          </p:cNvSpPr>
          <p:nvPr>
            <p:ph type="dt" sz="half" idx="10"/>
          </p:nvPr>
        </p:nvSpPr>
        <p:spPr/>
        <p:txBody>
          <a:bodyPr/>
          <a:lstStyle>
            <a:lvl1pPr>
              <a:defRPr/>
            </a:lvl1pPr>
          </a:lstStyle>
          <a:p>
            <a:fld id="{B6CFF3AF-A653-4914-8C17-14F6980D717E}"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10F97600-0EAA-90CE-BF94-63FE360CEE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D773E6-1BD2-4EC2-5C09-CE70B3417F76}"/>
              </a:ext>
            </a:extLst>
          </p:cNvPr>
          <p:cNvSpPr>
            <a:spLocks noGrp="1"/>
          </p:cNvSpPr>
          <p:nvPr>
            <p:ph type="sldNum" sz="quarter" idx="12"/>
          </p:nvPr>
        </p:nvSpPr>
        <p:spPr/>
        <p:txBody>
          <a:bodyPr/>
          <a:lstStyle>
            <a:lvl1pPr>
              <a:defRPr/>
            </a:lvl1pPr>
          </a:lstStyle>
          <a:p>
            <a:fld id="{8AE44623-9229-429F-837E-918785B34062}" type="slidenum">
              <a:rPr lang="en-US" altLang="en-US"/>
              <a:pPr/>
              <a:t>‹#›</a:t>
            </a:fld>
            <a:endParaRPr lang="en-US" altLang="en-US"/>
          </a:p>
        </p:txBody>
      </p:sp>
    </p:spTree>
    <p:extLst>
      <p:ext uri="{BB962C8B-B14F-4D97-AF65-F5344CB8AC3E}">
        <p14:creationId xmlns:p14="http://schemas.microsoft.com/office/powerpoint/2010/main" val="175583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F9BFAB-3EA2-A498-FBE4-5536A7889A76}"/>
              </a:ext>
            </a:extLst>
          </p:cNvPr>
          <p:cNvSpPr>
            <a:spLocks noGrp="1"/>
          </p:cNvSpPr>
          <p:nvPr>
            <p:ph type="dt" sz="half" idx="10"/>
          </p:nvPr>
        </p:nvSpPr>
        <p:spPr/>
        <p:txBody>
          <a:bodyPr/>
          <a:lstStyle>
            <a:lvl1pPr>
              <a:defRPr/>
            </a:lvl1pPr>
          </a:lstStyle>
          <a:p>
            <a:fld id="{09CF5FFA-BD57-4AB3-9B68-A62C52756C8B}"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DE97DA56-F529-D561-323F-EBF469FE4F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FF99137-5F54-74F9-C843-384F2173E80B}"/>
              </a:ext>
            </a:extLst>
          </p:cNvPr>
          <p:cNvSpPr>
            <a:spLocks noGrp="1"/>
          </p:cNvSpPr>
          <p:nvPr>
            <p:ph type="sldNum" sz="quarter" idx="12"/>
          </p:nvPr>
        </p:nvSpPr>
        <p:spPr/>
        <p:txBody>
          <a:bodyPr/>
          <a:lstStyle>
            <a:lvl1pPr>
              <a:defRPr/>
            </a:lvl1pPr>
          </a:lstStyle>
          <a:p>
            <a:fld id="{FAC86610-C88C-4650-825A-AAADC3F10C08}" type="slidenum">
              <a:rPr lang="en-US" altLang="en-US"/>
              <a:pPr/>
              <a:t>‹#›</a:t>
            </a:fld>
            <a:endParaRPr lang="en-US" altLang="en-US"/>
          </a:p>
        </p:txBody>
      </p:sp>
    </p:spTree>
    <p:extLst>
      <p:ext uri="{BB962C8B-B14F-4D97-AF65-F5344CB8AC3E}">
        <p14:creationId xmlns:p14="http://schemas.microsoft.com/office/powerpoint/2010/main" val="3827205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77DB8AA-FD2D-4949-D029-8B1A2BE425FD}"/>
              </a:ext>
            </a:extLst>
          </p:cNvPr>
          <p:cNvSpPr>
            <a:spLocks noGrp="1"/>
          </p:cNvSpPr>
          <p:nvPr>
            <p:ph type="dt" sz="half" idx="10"/>
          </p:nvPr>
        </p:nvSpPr>
        <p:spPr/>
        <p:txBody>
          <a:bodyPr/>
          <a:lstStyle>
            <a:lvl1pPr>
              <a:defRPr/>
            </a:lvl1pPr>
          </a:lstStyle>
          <a:p>
            <a:fld id="{3B36BE3F-41A6-4948-867B-377E75351AF7}"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9B17EBB9-41F7-A8D4-55A3-F11981ED1CA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720638-96A9-C406-8FB5-9CF71A17C4E8}"/>
              </a:ext>
            </a:extLst>
          </p:cNvPr>
          <p:cNvSpPr>
            <a:spLocks noGrp="1"/>
          </p:cNvSpPr>
          <p:nvPr>
            <p:ph type="sldNum" sz="quarter" idx="12"/>
          </p:nvPr>
        </p:nvSpPr>
        <p:spPr/>
        <p:txBody>
          <a:bodyPr/>
          <a:lstStyle>
            <a:lvl1pPr>
              <a:defRPr/>
            </a:lvl1pPr>
          </a:lstStyle>
          <a:p>
            <a:fld id="{9E54120C-794A-4FB0-A721-CCB66B888229}" type="slidenum">
              <a:rPr lang="en-US" altLang="en-US"/>
              <a:pPr/>
              <a:t>‹#›</a:t>
            </a:fld>
            <a:endParaRPr lang="en-US" altLang="en-US"/>
          </a:p>
        </p:txBody>
      </p:sp>
    </p:spTree>
    <p:extLst>
      <p:ext uri="{BB962C8B-B14F-4D97-AF65-F5344CB8AC3E}">
        <p14:creationId xmlns:p14="http://schemas.microsoft.com/office/powerpoint/2010/main" val="388483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F2E31D-FBAB-541C-0988-433BD8CC586A}"/>
              </a:ext>
            </a:extLst>
          </p:cNvPr>
          <p:cNvSpPr>
            <a:spLocks noGrp="1"/>
          </p:cNvSpPr>
          <p:nvPr>
            <p:ph type="dt" sz="half" idx="10"/>
          </p:nvPr>
        </p:nvSpPr>
        <p:spPr/>
        <p:txBody>
          <a:bodyPr/>
          <a:lstStyle>
            <a:lvl1pPr>
              <a:defRPr/>
            </a:lvl1pPr>
          </a:lstStyle>
          <a:p>
            <a:fld id="{B0AAB1FF-4B4D-4DEF-B7DB-6D65C1A5E028}"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10AAFC6E-35F7-9693-240D-7FF3B729F16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AECBA51-34DA-42B0-017E-B769D58F4633}"/>
              </a:ext>
            </a:extLst>
          </p:cNvPr>
          <p:cNvSpPr>
            <a:spLocks noGrp="1"/>
          </p:cNvSpPr>
          <p:nvPr>
            <p:ph type="sldNum" sz="quarter" idx="12"/>
          </p:nvPr>
        </p:nvSpPr>
        <p:spPr/>
        <p:txBody>
          <a:bodyPr/>
          <a:lstStyle>
            <a:lvl1pPr>
              <a:defRPr/>
            </a:lvl1pPr>
          </a:lstStyle>
          <a:p>
            <a:fld id="{0816C402-3737-4582-B800-AE41025F088D}" type="slidenum">
              <a:rPr lang="en-US" altLang="en-US"/>
              <a:pPr/>
              <a:t>‹#›</a:t>
            </a:fld>
            <a:endParaRPr lang="en-US" altLang="en-US"/>
          </a:p>
        </p:txBody>
      </p:sp>
    </p:spTree>
    <p:extLst>
      <p:ext uri="{BB962C8B-B14F-4D97-AF65-F5344CB8AC3E}">
        <p14:creationId xmlns:p14="http://schemas.microsoft.com/office/powerpoint/2010/main" val="151331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FF1386-5D02-1C08-869E-603BB3D5658F}"/>
              </a:ext>
            </a:extLst>
          </p:cNvPr>
          <p:cNvSpPr>
            <a:spLocks noGrp="1"/>
          </p:cNvSpPr>
          <p:nvPr>
            <p:ph type="dt" sz="half" idx="10"/>
          </p:nvPr>
        </p:nvSpPr>
        <p:spPr/>
        <p:txBody>
          <a:bodyPr/>
          <a:lstStyle>
            <a:lvl1pPr>
              <a:defRPr/>
            </a:lvl1pPr>
          </a:lstStyle>
          <a:p>
            <a:fld id="{225DE364-3BFB-4E96-9FD9-CA4C389E55F9}"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52812ACC-3939-B313-E067-48DF222F27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B2A691-B4C2-7ADA-B7C6-A8AF62E86D8A}"/>
              </a:ext>
            </a:extLst>
          </p:cNvPr>
          <p:cNvSpPr>
            <a:spLocks noGrp="1"/>
          </p:cNvSpPr>
          <p:nvPr>
            <p:ph type="sldNum" sz="quarter" idx="12"/>
          </p:nvPr>
        </p:nvSpPr>
        <p:spPr/>
        <p:txBody>
          <a:bodyPr/>
          <a:lstStyle>
            <a:lvl1pPr>
              <a:defRPr/>
            </a:lvl1pPr>
          </a:lstStyle>
          <a:p>
            <a:fld id="{C57F764A-3372-4288-83B5-AEACF8EBB2C7}" type="slidenum">
              <a:rPr lang="en-US" altLang="en-US"/>
              <a:pPr/>
              <a:t>‹#›</a:t>
            </a:fld>
            <a:endParaRPr lang="en-US" altLang="en-US"/>
          </a:p>
        </p:txBody>
      </p:sp>
    </p:spTree>
    <p:extLst>
      <p:ext uri="{BB962C8B-B14F-4D97-AF65-F5344CB8AC3E}">
        <p14:creationId xmlns:p14="http://schemas.microsoft.com/office/powerpoint/2010/main" val="102308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427385-6108-8377-AE83-991E57196831}"/>
              </a:ext>
            </a:extLst>
          </p:cNvPr>
          <p:cNvSpPr>
            <a:spLocks noGrp="1"/>
          </p:cNvSpPr>
          <p:nvPr>
            <p:ph type="dt" sz="half" idx="10"/>
          </p:nvPr>
        </p:nvSpPr>
        <p:spPr/>
        <p:txBody>
          <a:bodyPr/>
          <a:lstStyle>
            <a:lvl1pPr>
              <a:defRPr/>
            </a:lvl1pPr>
          </a:lstStyle>
          <a:p>
            <a:fld id="{2C2A2248-616C-419F-83C8-B7486CAA43F2}"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98D65551-677F-83B2-BF63-7A1EADF148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1D00FB-DB33-6AE4-CDEE-C8F3DBF0695C}"/>
              </a:ext>
            </a:extLst>
          </p:cNvPr>
          <p:cNvSpPr>
            <a:spLocks noGrp="1"/>
          </p:cNvSpPr>
          <p:nvPr>
            <p:ph type="sldNum" sz="quarter" idx="12"/>
          </p:nvPr>
        </p:nvSpPr>
        <p:spPr/>
        <p:txBody>
          <a:bodyPr/>
          <a:lstStyle>
            <a:lvl1pPr>
              <a:defRPr/>
            </a:lvl1pPr>
          </a:lstStyle>
          <a:p>
            <a:fld id="{C9708BC4-79E2-4088-885F-C9F30AAF53CB}" type="slidenum">
              <a:rPr lang="en-US" altLang="en-US"/>
              <a:pPr/>
              <a:t>‹#›</a:t>
            </a:fld>
            <a:endParaRPr lang="en-US" altLang="en-US"/>
          </a:p>
        </p:txBody>
      </p:sp>
    </p:spTree>
    <p:extLst>
      <p:ext uri="{BB962C8B-B14F-4D97-AF65-F5344CB8AC3E}">
        <p14:creationId xmlns:p14="http://schemas.microsoft.com/office/powerpoint/2010/main" val="3678530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D12D8F-88B7-5603-9E9A-F603C9BDD9D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8522225-63D8-1CF1-0670-6821C560351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8A67BC0-5190-B44E-1FCF-489C0277582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3990D8D7-AC55-4DD8-A088-B2C4EFB38F1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93DDC6E0-5C58-7DED-74FB-1057B326AA2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70A9B00-8498-46A2-0468-CBCEF351732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CBDE1FE-576D-4804-90FD-17F21D950DC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image" Target="../media/image66.emf"/><Relationship Id="rId4"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6.xml"/><Relationship Id="rId5" Type="http://schemas.openxmlformats.org/officeDocument/2006/relationships/image" Target="../media/image72.png"/><Relationship Id="rId4"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1.emf"/></Relationships>
</file>

<file path=ppt/slides/_rels/slide5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jpe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jpeg"/><Relationship Id="rId7" Type="http://schemas.openxmlformats.org/officeDocument/2006/relationships/image" Target="../media/image104.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jpeg"/><Relationship Id="rId7" Type="http://schemas.openxmlformats.org/officeDocument/2006/relationships/image" Target="../media/image104.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8.png"/><Relationship Id="rId7" Type="http://schemas.openxmlformats.org/officeDocument/2006/relationships/image" Target="../media/image104.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7.jpeg"/><Relationship Id="rId10" Type="http://schemas.openxmlformats.org/officeDocument/2006/relationships/image" Target="../media/image105.png"/><Relationship Id="rId4" Type="http://schemas.openxmlformats.org/officeDocument/2006/relationships/image" Target="../media/image106.jpeg"/><Relationship Id="rId9" Type="http://schemas.openxmlformats.org/officeDocument/2006/relationships/image" Target="../media/image104.png"/></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image" Target="../media/image107.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7.jpeg"/><Relationship Id="rId11" Type="http://schemas.openxmlformats.org/officeDocument/2006/relationships/image" Target="../media/image105.png"/><Relationship Id="rId5" Type="http://schemas.openxmlformats.org/officeDocument/2006/relationships/image" Target="../media/image106.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8.png"/><Relationship Id="rId5" Type="http://schemas.openxmlformats.org/officeDocument/2006/relationships/image" Target="../media/image97.jpeg"/><Relationship Id="rId10" Type="http://schemas.openxmlformats.org/officeDocument/2006/relationships/image" Target="../media/image105.png"/><Relationship Id="rId4" Type="http://schemas.openxmlformats.org/officeDocument/2006/relationships/image" Target="../media/image106.jpeg"/><Relationship Id="rId9"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6.xml"/><Relationship Id="rId5" Type="http://schemas.openxmlformats.org/officeDocument/2006/relationships/image" Target="../media/image91.emf"/><Relationship Id="rId4" Type="http://schemas.openxmlformats.org/officeDocument/2006/relationships/image" Target="../media/image90.emf"/></Relationships>
</file>

<file path=ppt/slides/_rels/slide6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92.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17F267-9D94-8BD4-FFE3-2410B07EC5BB}"/>
              </a:ext>
            </a:extLst>
          </p:cNvPr>
          <p:cNvSpPr/>
          <p:nvPr/>
        </p:nvSpPr>
        <p:spPr>
          <a:xfrm>
            <a:off x="0" y="168275"/>
            <a:ext cx="9144000" cy="44323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800" b="1">
                <a:solidFill>
                  <a:srgbClr val="FFFF00"/>
                </a:solidFill>
                <a:effectLst>
                  <a:outerShdw blurRad="38100" dist="38100" dir="2700000" algn="tl">
                    <a:srgbClr val="000000"/>
                  </a:outerShdw>
                </a:effectLst>
              </a:rPr>
              <a:t>HISTORICAL AND </a:t>
            </a:r>
            <a:r>
              <a:rPr lang="en-US" altLang="en-US" sz="2800" b="1">
                <a:solidFill>
                  <a:srgbClr val="F4EE00"/>
                </a:solidFill>
                <a:effectLst>
                  <a:outerShdw blurRad="38100" dist="38100" dir="2700000" algn="tl">
                    <a:srgbClr val="000000"/>
                  </a:outerShdw>
                </a:effectLst>
              </a:rPr>
              <a:t>CURRENT</a:t>
            </a:r>
            <a:r>
              <a:rPr lang="en-US" altLang="en-US" sz="2800" b="1">
                <a:solidFill>
                  <a:srgbClr val="FFFF00"/>
                </a:solidFill>
                <a:effectLst>
                  <a:outerShdw blurRad="38100" dist="38100" dir="2700000" algn="tl">
                    <a:srgbClr val="000000"/>
                  </a:outerShdw>
                </a:effectLst>
              </a:rPr>
              <a:t> DYNAMICS</a:t>
            </a:r>
          </a:p>
          <a:p>
            <a:pPr algn="ctr"/>
            <a:r>
              <a:rPr lang="en-US" altLang="en-US" sz="2800" b="1">
                <a:solidFill>
                  <a:srgbClr val="FFFF00"/>
                </a:solidFill>
                <a:effectLst>
                  <a:outerShdw blurRad="38100" dist="38100" dir="2700000" algn="tl">
                    <a:srgbClr val="000000"/>
                  </a:outerShdw>
                </a:effectLst>
              </a:rPr>
              <a:t>IN WEST-SIDE FORESTS</a:t>
            </a:r>
            <a:endParaRPr lang="en-US" altLang="en-US" sz="3200" b="1">
              <a:solidFill>
                <a:srgbClr val="FFFF00"/>
              </a:solidFill>
              <a:effectLst>
                <a:outerShdw blurRad="38100" dist="38100" dir="2700000" algn="tl">
                  <a:srgbClr val="000000"/>
                </a:outerShdw>
              </a:effectLst>
            </a:endParaRPr>
          </a:p>
          <a:p>
            <a:pPr algn="ctr"/>
            <a:endParaRPr lang="en-US" altLang="en-US" sz="3200" b="1">
              <a:solidFill>
                <a:srgbClr val="FFFF00"/>
              </a:solidFill>
              <a:effectLst>
                <a:outerShdw blurRad="38100" dist="38100" dir="2700000" algn="tl">
                  <a:srgbClr val="000000"/>
                </a:outerShdw>
              </a:effectLst>
            </a:endParaRPr>
          </a:p>
          <a:p>
            <a:pPr algn="ctr"/>
            <a:endParaRPr lang="en-US" altLang="en-US" sz="3200" b="1">
              <a:solidFill>
                <a:srgbClr val="FFFF00"/>
              </a:solidFill>
              <a:effectLst>
                <a:outerShdw blurRad="38100" dist="38100" dir="2700000" algn="tl">
                  <a:srgbClr val="000000"/>
                </a:outerShdw>
              </a:effectLst>
            </a:endParaRPr>
          </a:p>
          <a:p>
            <a:pPr algn="ctr">
              <a:lnSpc>
                <a:spcPct val="150000"/>
              </a:lnSpc>
            </a:pPr>
            <a:r>
              <a:rPr lang="en-US" altLang="en-US" sz="2000" b="1">
                <a:solidFill>
                  <a:srgbClr val="FFFF00"/>
                </a:solidFill>
                <a:effectLst>
                  <a:outerShdw blurRad="38100" dist="38100" dir="2700000" algn="tl">
                    <a:srgbClr val="000000"/>
                  </a:outerShdw>
                </a:effectLst>
              </a:rPr>
              <a:t>WHERE DID THEY COME FROM</a:t>
            </a:r>
          </a:p>
          <a:p>
            <a:pPr algn="ctr">
              <a:lnSpc>
                <a:spcPct val="150000"/>
              </a:lnSpc>
            </a:pPr>
            <a:r>
              <a:rPr lang="en-US" altLang="en-US" sz="2000" b="1">
                <a:solidFill>
                  <a:srgbClr val="FFFF00"/>
                </a:solidFill>
                <a:effectLst>
                  <a:outerShdw blurRad="38100" dist="38100" dir="2700000" algn="tl">
                    <a:srgbClr val="000000"/>
                  </a:outerShdw>
                </a:effectLst>
              </a:rPr>
              <a:t> AND WHERE ARE THEY GOING?</a:t>
            </a:r>
            <a:r>
              <a:rPr lang="en-US" altLang="en-US" sz="3200" b="1">
                <a:solidFill>
                  <a:srgbClr val="FFFF00"/>
                </a:solidFill>
                <a:effectLst>
                  <a:outerShdw blurRad="38100" dist="38100" dir="2700000" algn="tl">
                    <a:srgbClr val="000000"/>
                  </a:outerShdw>
                </a:effectLst>
              </a:rPr>
              <a:t> </a:t>
            </a:r>
          </a:p>
          <a:p>
            <a:pPr algn="ctr">
              <a:lnSpc>
                <a:spcPct val="150000"/>
              </a:lnSpc>
            </a:pPr>
            <a:endParaRPr lang="en-US" altLang="en-US" sz="3200" b="1">
              <a:solidFill>
                <a:srgbClr val="FFFF00"/>
              </a:solidFill>
              <a:effectLst>
                <a:outerShdw blurRad="38100" dist="38100" dir="2700000" algn="tl">
                  <a:srgbClr val="000000"/>
                </a:outerShdw>
              </a:effectLst>
            </a:endParaRPr>
          </a:p>
          <a:p>
            <a:pPr algn="ctr">
              <a:lnSpc>
                <a:spcPct val="150000"/>
              </a:lnSpc>
            </a:pPr>
            <a:r>
              <a:rPr lang="en-US" altLang="en-US" sz="2000" b="1">
                <a:solidFill>
                  <a:srgbClr val="D9D9D9"/>
                </a:solidFill>
                <a:effectLst>
                  <a:outerShdw blurRad="38100" dist="38100" dir="2700000" algn="tl">
                    <a:srgbClr val="000000"/>
                  </a:outerShdw>
                </a:effectLst>
              </a:rPr>
              <a:t>Jane Kertis and Matt Reilly</a:t>
            </a:r>
          </a:p>
        </p:txBody>
      </p:sp>
      <p:pic>
        <p:nvPicPr>
          <p:cNvPr id="4" name="Picture 3">
            <a:extLst>
              <a:ext uri="{FF2B5EF4-FFF2-40B4-BE49-F238E27FC236}">
                <a16:creationId xmlns:a16="http://schemas.microsoft.com/office/drawing/2014/main" id="{D1F8A64E-FAFC-8EA9-8943-8C75FFEE3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958792"/>
            <a:ext cx="9147242" cy="1894343"/>
          </a:xfrm>
          <a:prstGeom prst="rect">
            <a:avLst/>
          </a:prstGeom>
          <a:ln>
            <a:noFill/>
          </a:ln>
          <a:effectLst>
            <a:softEdge rad="112500"/>
          </a:effectLst>
        </p:spPr>
      </p:pic>
      <p:pic>
        <p:nvPicPr>
          <p:cNvPr id="5" name="Picture 4">
            <a:extLst>
              <a:ext uri="{FF2B5EF4-FFF2-40B4-BE49-F238E27FC236}">
                <a16:creationId xmlns:a16="http://schemas.microsoft.com/office/drawing/2014/main" id="{528B9ADF-35B2-BB2B-F835-FE888BF303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245" y="1227910"/>
            <a:ext cx="2241355" cy="3191690"/>
          </a:xfrm>
          <a:prstGeom prst="rect">
            <a:avLst/>
          </a:prstGeom>
          <a:ln>
            <a:noFill/>
          </a:ln>
          <a:effectLst>
            <a:softEdge rad="112500"/>
          </a:effectLst>
        </p:spPr>
      </p:pic>
      <p:pic>
        <p:nvPicPr>
          <p:cNvPr id="6" name="Picture 5">
            <a:extLst>
              <a:ext uri="{FF2B5EF4-FFF2-40B4-BE49-F238E27FC236}">
                <a16:creationId xmlns:a16="http://schemas.microsoft.com/office/drawing/2014/main" id="{2C05D1C2-5090-1F95-1AC2-27DA4970B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84" y="1227910"/>
            <a:ext cx="2121975" cy="3191690"/>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0137DD7E-380D-186F-F321-37DAA5ABEE43}"/>
              </a:ext>
            </a:extLst>
          </p:cNvPr>
          <p:cNvSpPr>
            <a:spLocks noGrp="1"/>
          </p:cNvSpPr>
          <p:nvPr>
            <p:ph type="title"/>
          </p:nvPr>
        </p:nvSpPr>
        <p:spPr/>
        <p:txBody>
          <a:bodyPr/>
          <a:lstStyle/>
          <a:p>
            <a:r>
              <a:rPr lang="en-US" altLang="en-US">
                <a:solidFill>
                  <a:srgbClr val="F4EE00"/>
                </a:solidFill>
              </a:rPr>
              <a:t>Fire </a:t>
            </a:r>
          </a:p>
        </p:txBody>
      </p:sp>
      <p:sp>
        <p:nvSpPr>
          <p:cNvPr id="3" name="Content Placeholder 2">
            <a:extLst>
              <a:ext uri="{FF2B5EF4-FFF2-40B4-BE49-F238E27FC236}">
                <a16:creationId xmlns:a16="http://schemas.microsoft.com/office/drawing/2014/main" id="{70557B87-E36A-5AC8-15F3-6DE790E54EE2}"/>
              </a:ext>
            </a:extLst>
          </p:cNvPr>
          <p:cNvSpPr>
            <a:spLocks noGrp="1"/>
          </p:cNvSpPr>
          <p:nvPr>
            <p:ph sz="half" idx="1"/>
          </p:nvPr>
        </p:nvSpPr>
        <p:spPr>
          <a:xfrm>
            <a:off x="152400" y="1371600"/>
            <a:ext cx="3429000" cy="4953000"/>
          </a:xfrm>
        </p:spPr>
        <p:txBody>
          <a:bodyPr rtlCol="0">
            <a:normAutofit lnSpcReduction="10000"/>
          </a:bodyPr>
          <a:lstStyle/>
          <a:p>
            <a:pPr fontAlgn="auto">
              <a:spcAft>
                <a:spcPts val="0"/>
              </a:spcAft>
              <a:defRPr/>
            </a:pPr>
            <a:r>
              <a:rPr lang="en-US" dirty="0">
                <a:solidFill>
                  <a:srgbClr val="F4EE00"/>
                </a:solidFill>
                <a:ea typeface="+mn-ea"/>
              </a:rPr>
              <a:t>Dominant landscape process operating on variable temporal scales</a:t>
            </a:r>
          </a:p>
          <a:p>
            <a:pPr marL="0" indent="0" fontAlgn="auto">
              <a:spcAft>
                <a:spcPts val="0"/>
              </a:spcAft>
              <a:buFont typeface="Arial" panose="020B0604020202020204" pitchFamily="34" charset="0"/>
              <a:buNone/>
              <a:defRPr/>
            </a:pPr>
            <a:r>
              <a:rPr lang="en-US" dirty="0">
                <a:solidFill>
                  <a:srgbClr val="F4EE00"/>
                </a:solidFill>
                <a:ea typeface="+mn-ea"/>
              </a:rPr>
              <a:t>  </a:t>
            </a:r>
          </a:p>
          <a:p>
            <a:pPr fontAlgn="auto">
              <a:spcAft>
                <a:spcPts val="0"/>
              </a:spcAft>
              <a:defRPr/>
            </a:pPr>
            <a:r>
              <a:rPr lang="en-US" dirty="0">
                <a:solidFill>
                  <a:srgbClr val="F4EE00"/>
                </a:solidFill>
                <a:ea typeface="+mn-ea"/>
              </a:rPr>
              <a:t>Variable stand effects</a:t>
            </a:r>
          </a:p>
          <a:p>
            <a:pPr lvl="1" fontAlgn="auto">
              <a:spcAft>
                <a:spcPts val="0"/>
              </a:spcAft>
              <a:defRPr/>
            </a:pPr>
            <a:r>
              <a:rPr lang="en-US" dirty="0">
                <a:solidFill>
                  <a:srgbClr val="F4EE00"/>
                </a:solidFill>
                <a:ea typeface="+mn-ea"/>
              </a:rPr>
              <a:t>Canopy Cover</a:t>
            </a:r>
          </a:p>
          <a:p>
            <a:pPr lvl="1" fontAlgn="auto">
              <a:spcAft>
                <a:spcPts val="0"/>
              </a:spcAft>
              <a:defRPr/>
            </a:pPr>
            <a:r>
              <a:rPr lang="en-US" dirty="0">
                <a:solidFill>
                  <a:srgbClr val="F4EE00"/>
                </a:solidFill>
                <a:ea typeface="+mn-ea"/>
              </a:rPr>
              <a:t>Live tree species and size classes</a:t>
            </a:r>
          </a:p>
          <a:p>
            <a:pPr lvl="1" fontAlgn="auto">
              <a:spcAft>
                <a:spcPts val="0"/>
              </a:spcAft>
              <a:defRPr/>
            </a:pPr>
            <a:r>
              <a:rPr lang="en-US" dirty="0">
                <a:solidFill>
                  <a:srgbClr val="F4EE00"/>
                </a:solidFill>
                <a:ea typeface="+mn-ea"/>
              </a:rPr>
              <a:t>Deadwood </a:t>
            </a:r>
          </a:p>
        </p:txBody>
      </p:sp>
      <p:pic>
        <p:nvPicPr>
          <p:cNvPr id="11" name="Picture 2" descr="C:\Users\jkertis\Documents\wil_fire\P1230409LighthouseRxMacCr.JPG">
            <a:extLst>
              <a:ext uri="{FF2B5EF4-FFF2-40B4-BE49-F238E27FC236}">
                <a16:creationId xmlns:a16="http://schemas.microsoft.com/office/drawing/2014/main" id="{955656AB-0CEB-365C-8C6C-D1659BD25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57" t="16455" r="1569" b="8696"/>
          <a:stretch>
            <a:fillRect/>
          </a:stretch>
        </p:blipFill>
        <p:spPr bwMode="auto">
          <a:xfrm>
            <a:off x="4419600" y="4322763"/>
            <a:ext cx="3729038" cy="2503487"/>
          </a:xfrm>
          <a:prstGeom prst="rect">
            <a:avLst/>
          </a:prstGeom>
          <a:noFill/>
          <a:ln w="12700">
            <a:solidFill>
              <a:srgbClr val="A6A6A6"/>
            </a:solidFill>
            <a:miter lim="800000"/>
            <a:headEnd/>
            <a:tailEnd/>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29A5BEB-B304-0968-C531-69AF15928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219200"/>
            <a:ext cx="2522538" cy="3363913"/>
          </a:xfrm>
          <a:prstGeom prst="rect">
            <a:avLst/>
          </a:prstGeom>
          <a:noFill/>
          <a:ln w="9525">
            <a:solidFill>
              <a:srgbClr val="A6A6A6"/>
            </a:solidFill>
            <a:miter lim="800000"/>
            <a:headEnd/>
            <a:tailEnd/>
          </a:ln>
          <a:effectLst>
            <a:outerShdw blurRad="190500" algn="tl" rotWithShape="0">
              <a:srgbClr val="808080">
                <a:alpha val="70000"/>
              </a:srgbClr>
            </a:outerShdw>
          </a:effectLst>
          <a:extLst>
            <a:ext uri="{909E8E84-426E-40DD-AFC4-6F175D3DCCD1}">
              <a14:hiddenFill xmlns:a14="http://schemas.microsoft.com/office/drawing/2010/main">
                <a:solidFill>
                  <a:schemeClr val="accent1"/>
                </a:solidFill>
              </a14:hiddenFill>
            </a:ext>
          </a:extLst>
        </p:spPr>
      </p:pic>
      <p:pic>
        <p:nvPicPr>
          <p:cNvPr id="7" name="Content Placeholder 6">
            <a:extLst>
              <a:ext uri="{FF2B5EF4-FFF2-40B4-BE49-F238E27FC236}">
                <a16:creationId xmlns:a16="http://schemas.microsoft.com/office/drawing/2014/main" id="{97C83DCD-93F3-4DF6-49DC-6958DCED53F6}"/>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b="13855"/>
          <a:stretch/>
        </p:blipFill>
        <p:spPr>
          <a:xfrm>
            <a:off x="3581400" y="1752600"/>
            <a:ext cx="2209800" cy="2820988"/>
          </a:xfrm>
          <a:ln>
            <a:solidFill>
              <a:schemeClr val="bg1">
                <a:lumMod val="65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503DA049-4633-1E2F-FC7C-D64EACCB6BBB}"/>
              </a:ext>
            </a:extLst>
          </p:cNvPr>
          <p:cNvSpPr>
            <a:spLocks noGrp="1"/>
          </p:cNvSpPr>
          <p:nvPr>
            <p:ph type="title"/>
          </p:nvPr>
        </p:nvSpPr>
        <p:spPr>
          <a:xfrm>
            <a:off x="0" y="0"/>
            <a:ext cx="9144000" cy="1143000"/>
          </a:xfrm>
        </p:spPr>
        <p:txBody>
          <a:bodyPr/>
          <a:lstStyle/>
          <a:p>
            <a:r>
              <a:rPr lang="en-US" altLang="en-US" sz="3600">
                <a:solidFill>
                  <a:srgbClr val="F4EE00"/>
                </a:solidFill>
              </a:rPr>
              <a:t>Paleoclimate, Vegetation and Fire </a:t>
            </a:r>
            <a:br>
              <a:rPr lang="en-US" altLang="en-US" sz="3600">
                <a:solidFill>
                  <a:srgbClr val="F4EE00"/>
                </a:solidFill>
              </a:rPr>
            </a:br>
            <a:r>
              <a:rPr lang="en-US" altLang="en-US" sz="2800">
                <a:solidFill>
                  <a:srgbClr val="F4EE00"/>
                </a:solidFill>
              </a:rPr>
              <a:t>Little Lake, Oregon Coast Range</a:t>
            </a:r>
          </a:p>
        </p:txBody>
      </p:sp>
      <p:pic>
        <p:nvPicPr>
          <p:cNvPr id="3" name="Picture 2">
            <a:extLst>
              <a:ext uri="{FF2B5EF4-FFF2-40B4-BE49-F238E27FC236}">
                <a16:creationId xmlns:a16="http://schemas.microsoft.com/office/drawing/2014/main" id="{855D4B42-5BFD-2833-9C05-5C8C9C37EE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81" t="15451" r="32061" b="22977"/>
          <a:stretch/>
        </p:blipFill>
        <p:spPr>
          <a:xfrm>
            <a:off x="457200" y="1641475"/>
            <a:ext cx="4881563" cy="4881563"/>
          </a:xfrm>
          <a:prstGeom prst="rect">
            <a:avLst/>
          </a:prstGeom>
          <a:ln w="28575">
            <a:solidFill>
              <a:schemeClr val="bg1">
                <a:lumMod val="65000"/>
              </a:schemeClr>
            </a:solidFill>
          </a:ln>
        </p:spPr>
      </p:pic>
      <p:sp>
        <p:nvSpPr>
          <p:cNvPr id="12291" name="TextBox 3">
            <a:extLst>
              <a:ext uri="{FF2B5EF4-FFF2-40B4-BE49-F238E27FC236}">
                <a16:creationId xmlns:a16="http://schemas.microsoft.com/office/drawing/2014/main" id="{580B3A27-3F41-2256-EC84-F03B4B50042F}"/>
              </a:ext>
            </a:extLst>
          </p:cNvPr>
          <p:cNvSpPr txBox="1">
            <a:spLocks noChangeArrowheads="1"/>
          </p:cNvSpPr>
          <p:nvPr/>
        </p:nvSpPr>
        <p:spPr bwMode="auto">
          <a:xfrm>
            <a:off x="5486400" y="6262688"/>
            <a:ext cx="358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4EE00"/>
                </a:solidFill>
              </a:rPr>
              <a:t>Long et al Can J. For. Res. 1998  </a:t>
            </a:r>
          </a:p>
        </p:txBody>
      </p:sp>
      <p:grpSp>
        <p:nvGrpSpPr>
          <p:cNvPr id="12292" name="Group 28">
            <a:extLst>
              <a:ext uri="{FF2B5EF4-FFF2-40B4-BE49-F238E27FC236}">
                <a16:creationId xmlns:a16="http://schemas.microsoft.com/office/drawing/2014/main" id="{080796F0-802F-9A61-E5C0-C962E8739CA3}"/>
              </a:ext>
            </a:extLst>
          </p:cNvPr>
          <p:cNvGrpSpPr>
            <a:grpSpLocks/>
          </p:cNvGrpSpPr>
          <p:nvPr/>
        </p:nvGrpSpPr>
        <p:grpSpPr bwMode="auto">
          <a:xfrm>
            <a:off x="1624013" y="2819400"/>
            <a:ext cx="3252787" cy="3297238"/>
            <a:chOff x="1623645" y="2819400"/>
            <a:chExt cx="3253155" cy="3297906"/>
          </a:xfrm>
        </p:grpSpPr>
        <p:sp>
          <p:nvSpPr>
            <p:cNvPr id="15" name="Oval 14">
              <a:extLst>
                <a:ext uri="{FF2B5EF4-FFF2-40B4-BE49-F238E27FC236}">
                  <a16:creationId xmlns:a16="http://schemas.microsoft.com/office/drawing/2014/main" id="{44EFD3D3-FC34-90BD-CBE6-8ACCCDC4A9B7}"/>
                </a:ext>
              </a:extLst>
            </p:cNvPr>
            <p:cNvSpPr/>
            <p:nvPr/>
          </p:nvSpPr>
          <p:spPr>
            <a:xfrm>
              <a:off x="1623645" y="5105863"/>
              <a:ext cx="914503" cy="9780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Oval 18">
              <a:extLst>
                <a:ext uri="{FF2B5EF4-FFF2-40B4-BE49-F238E27FC236}">
                  <a16:creationId xmlns:a16="http://schemas.microsoft.com/office/drawing/2014/main" id="{FB6BB5E0-5C88-B9A1-A00A-96D28D032A25}"/>
                </a:ext>
              </a:extLst>
            </p:cNvPr>
            <p:cNvSpPr/>
            <p:nvPr/>
          </p:nvSpPr>
          <p:spPr>
            <a:xfrm>
              <a:off x="3962297" y="2819400"/>
              <a:ext cx="914503" cy="9145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Oval 19">
              <a:extLst>
                <a:ext uri="{FF2B5EF4-FFF2-40B4-BE49-F238E27FC236}">
                  <a16:creationId xmlns:a16="http://schemas.microsoft.com/office/drawing/2014/main" id="{918F1DAB-4131-66E2-E051-73ED13E1D2A5}"/>
                </a:ext>
              </a:extLst>
            </p:cNvPr>
            <p:cNvSpPr/>
            <p:nvPr/>
          </p:nvSpPr>
          <p:spPr>
            <a:xfrm>
              <a:off x="3809879" y="4040435"/>
              <a:ext cx="838295" cy="10654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Oval 21">
              <a:extLst>
                <a:ext uri="{FF2B5EF4-FFF2-40B4-BE49-F238E27FC236}">
                  <a16:creationId xmlns:a16="http://schemas.microsoft.com/office/drawing/2014/main" id="{3DEBC57B-4F4A-6ACE-F897-84190E482171}"/>
                </a:ext>
              </a:extLst>
            </p:cNvPr>
            <p:cNvSpPr/>
            <p:nvPr/>
          </p:nvSpPr>
          <p:spPr>
            <a:xfrm>
              <a:off x="3476467" y="5137620"/>
              <a:ext cx="569977" cy="9796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16" name="Straight Connector 15">
            <a:extLst>
              <a:ext uri="{FF2B5EF4-FFF2-40B4-BE49-F238E27FC236}">
                <a16:creationId xmlns:a16="http://schemas.microsoft.com/office/drawing/2014/main" id="{8EFEEE1C-CC86-6863-EA9B-9DDC548DDDCF}"/>
              </a:ext>
            </a:extLst>
          </p:cNvPr>
          <p:cNvCxnSpPr/>
          <p:nvPr/>
        </p:nvCxnSpPr>
        <p:spPr>
          <a:xfrm>
            <a:off x="5797550" y="3871913"/>
            <a:ext cx="3352800" cy="0"/>
          </a:xfrm>
          <a:prstGeom prst="line">
            <a:avLst/>
          </a:prstGeom>
          <a:ln w="12700">
            <a:solidFill>
              <a:schemeClr val="bg2">
                <a:lumMod val="1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AA9AF1-30AC-666D-EA2B-05E1A70F4187}"/>
              </a:ext>
            </a:extLst>
          </p:cNvPr>
          <p:cNvCxnSpPr/>
          <p:nvPr/>
        </p:nvCxnSpPr>
        <p:spPr>
          <a:xfrm>
            <a:off x="4876800" y="5334000"/>
            <a:ext cx="3506788" cy="0"/>
          </a:xfrm>
          <a:prstGeom prst="line">
            <a:avLst/>
          </a:prstGeom>
          <a:ln w="12700">
            <a:solidFill>
              <a:schemeClr val="bg2">
                <a:lumMod val="1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9023A5-8D68-5A03-BC1D-B6E33F8B66B0}"/>
              </a:ext>
            </a:extLst>
          </p:cNvPr>
          <p:cNvCxnSpPr/>
          <p:nvPr/>
        </p:nvCxnSpPr>
        <p:spPr>
          <a:xfrm>
            <a:off x="5715000" y="2819400"/>
            <a:ext cx="3354388" cy="0"/>
          </a:xfrm>
          <a:prstGeom prst="line">
            <a:avLst/>
          </a:prstGeom>
          <a:ln w="12700">
            <a:solidFill>
              <a:schemeClr val="bg2">
                <a:lumMod val="1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 name="Right Arrow 7">
            <a:extLst>
              <a:ext uri="{FF2B5EF4-FFF2-40B4-BE49-F238E27FC236}">
                <a16:creationId xmlns:a16="http://schemas.microsoft.com/office/drawing/2014/main" id="{A413493C-ABDD-2BC3-E213-C86CF379955A}"/>
              </a:ext>
            </a:extLst>
          </p:cNvPr>
          <p:cNvSpPr/>
          <p:nvPr/>
        </p:nvSpPr>
        <p:spPr>
          <a:xfrm>
            <a:off x="5338763" y="53340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297" name="TextBox 16">
            <a:extLst>
              <a:ext uri="{FF2B5EF4-FFF2-40B4-BE49-F238E27FC236}">
                <a16:creationId xmlns:a16="http://schemas.microsoft.com/office/drawing/2014/main" id="{82767382-5774-2023-4F50-C1D398EFDDEE}"/>
              </a:ext>
            </a:extLst>
          </p:cNvPr>
          <p:cNvSpPr txBox="1">
            <a:spLocks noChangeArrowheads="1"/>
          </p:cNvSpPr>
          <p:nvPr/>
        </p:nvSpPr>
        <p:spPr bwMode="auto">
          <a:xfrm>
            <a:off x="6299200" y="533400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Warm/Dry</a:t>
            </a:r>
          </a:p>
        </p:txBody>
      </p:sp>
      <p:sp>
        <p:nvSpPr>
          <p:cNvPr id="27" name="Right Arrow 26">
            <a:extLst>
              <a:ext uri="{FF2B5EF4-FFF2-40B4-BE49-F238E27FC236}">
                <a16:creationId xmlns:a16="http://schemas.microsoft.com/office/drawing/2014/main" id="{CC90FAE0-57E4-B2A5-796C-D9D554CAC784}"/>
              </a:ext>
            </a:extLst>
          </p:cNvPr>
          <p:cNvSpPr/>
          <p:nvPr/>
        </p:nvSpPr>
        <p:spPr>
          <a:xfrm>
            <a:off x="5373688" y="4176713"/>
            <a:ext cx="97948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299" name="TextBox 20">
            <a:extLst>
              <a:ext uri="{FF2B5EF4-FFF2-40B4-BE49-F238E27FC236}">
                <a16:creationId xmlns:a16="http://schemas.microsoft.com/office/drawing/2014/main" id="{F02E8229-A0BF-F9CA-76B4-1F2E5D1950CF}"/>
              </a:ext>
            </a:extLst>
          </p:cNvPr>
          <p:cNvSpPr txBox="1">
            <a:spLocks noChangeArrowheads="1"/>
          </p:cNvSpPr>
          <p:nvPr/>
        </p:nvSpPr>
        <p:spPr bwMode="auto">
          <a:xfrm>
            <a:off x="6357938" y="41910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Cool/Humid</a:t>
            </a:r>
          </a:p>
        </p:txBody>
      </p:sp>
      <p:sp>
        <p:nvSpPr>
          <p:cNvPr id="30" name="Right Arrow 29">
            <a:extLst>
              <a:ext uri="{FF2B5EF4-FFF2-40B4-BE49-F238E27FC236}">
                <a16:creationId xmlns:a16="http://schemas.microsoft.com/office/drawing/2014/main" id="{BB8968D2-CA60-57C5-620C-C1BD322355E5}"/>
              </a:ext>
            </a:extLst>
          </p:cNvPr>
          <p:cNvSpPr/>
          <p:nvPr/>
        </p:nvSpPr>
        <p:spPr>
          <a:xfrm>
            <a:off x="5373688" y="3033713"/>
            <a:ext cx="97948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01" name="TextBox 22">
            <a:extLst>
              <a:ext uri="{FF2B5EF4-FFF2-40B4-BE49-F238E27FC236}">
                <a16:creationId xmlns:a16="http://schemas.microsoft.com/office/drawing/2014/main" id="{1D6606EC-F3AA-5B29-ADA8-E9B7B367CDE0}"/>
              </a:ext>
            </a:extLst>
          </p:cNvPr>
          <p:cNvSpPr txBox="1">
            <a:spLocks noChangeArrowheads="1"/>
          </p:cNvSpPr>
          <p:nvPr/>
        </p:nvSpPr>
        <p:spPr bwMode="auto">
          <a:xfrm>
            <a:off x="6357938" y="3048000"/>
            <a:ext cx="271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Cooler/more humid</a:t>
            </a:r>
          </a:p>
        </p:txBody>
      </p:sp>
      <p:sp>
        <p:nvSpPr>
          <p:cNvPr id="24" name="TextBox 23">
            <a:extLst>
              <a:ext uri="{FF2B5EF4-FFF2-40B4-BE49-F238E27FC236}">
                <a16:creationId xmlns:a16="http://schemas.microsoft.com/office/drawing/2014/main" id="{377B3A02-DD7D-6752-87FE-3C5005BA21A7}"/>
              </a:ext>
            </a:extLst>
          </p:cNvPr>
          <p:cNvSpPr txBox="1"/>
          <p:nvPr/>
        </p:nvSpPr>
        <p:spPr>
          <a:xfrm>
            <a:off x="6867525" y="5638800"/>
            <a:ext cx="1066800" cy="369888"/>
          </a:xfrm>
          <a:prstGeom prst="rect">
            <a:avLst/>
          </a:prstGeom>
          <a:noFill/>
        </p:spPr>
        <p:txBody>
          <a:bodyPr>
            <a:spAutoFit/>
          </a:bodyPr>
          <a:lstStyle/>
          <a:p>
            <a:pPr algn="ctr" fontAlgn="auto">
              <a:spcBef>
                <a:spcPts val="0"/>
              </a:spcBef>
              <a:spcAft>
                <a:spcPts val="0"/>
              </a:spcAft>
              <a:defRPr/>
            </a:pPr>
            <a:r>
              <a:rPr lang="en-US" dirty="0">
                <a:solidFill>
                  <a:schemeClr val="accent6">
                    <a:lumMod val="75000"/>
                  </a:schemeClr>
                </a:solidFill>
                <a:latin typeface="+mn-lt"/>
                <a:ea typeface="+mn-ea"/>
              </a:rPr>
              <a:t>110 yrs</a:t>
            </a:r>
          </a:p>
        </p:txBody>
      </p:sp>
      <p:sp>
        <p:nvSpPr>
          <p:cNvPr id="25" name="TextBox 24">
            <a:extLst>
              <a:ext uri="{FF2B5EF4-FFF2-40B4-BE49-F238E27FC236}">
                <a16:creationId xmlns:a16="http://schemas.microsoft.com/office/drawing/2014/main" id="{DA87540A-C5F9-8416-6814-DF81499B3D41}"/>
              </a:ext>
            </a:extLst>
          </p:cNvPr>
          <p:cNvSpPr txBox="1"/>
          <p:nvPr/>
        </p:nvSpPr>
        <p:spPr>
          <a:xfrm>
            <a:off x="6829425" y="4495800"/>
            <a:ext cx="1144588" cy="369888"/>
          </a:xfrm>
          <a:prstGeom prst="rect">
            <a:avLst/>
          </a:prstGeom>
          <a:noFill/>
        </p:spPr>
        <p:txBody>
          <a:bodyPr>
            <a:spAutoFit/>
          </a:bodyPr>
          <a:lstStyle/>
          <a:p>
            <a:pPr algn="ctr" fontAlgn="auto">
              <a:spcBef>
                <a:spcPts val="0"/>
              </a:spcBef>
              <a:spcAft>
                <a:spcPts val="0"/>
              </a:spcAft>
              <a:defRPr/>
            </a:pPr>
            <a:r>
              <a:rPr lang="en-US" dirty="0">
                <a:solidFill>
                  <a:schemeClr val="accent6">
                    <a:lumMod val="75000"/>
                  </a:schemeClr>
                </a:solidFill>
                <a:latin typeface="+mn-lt"/>
                <a:ea typeface="+mn-ea"/>
              </a:rPr>
              <a:t>160 yrs</a:t>
            </a:r>
          </a:p>
        </p:txBody>
      </p:sp>
      <p:sp>
        <p:nvSpPr>
          <p:cNvPr id="31" name="TextBox 30">
            <a:extLst>
              <a:ext uri="{FF2B5EF4-FFF2-40B4-BE49-F238E27FC236}">
                <a16:creationId xmlns:a16="http://schemas.microsoft.com/office/drawing/2014/main" id="{07AB9DB3-7132-29F7-C4BD-FD65CB362197}"/>
              </a:ext>
            </a:extLst>
          </p:cNvPr>
          <p:cNvSpPr txBox="1"/>
          <p:nvPr/>
        </p:nvSpPr>
        <p:spPr>
          <a:xfrm>
            <a:off x="6858000" y="3352800"/>
            <a:ext cx="1087438" cy="369888"/>
          </a:xfrm>
          <a:prstGeom prst="rect">
            <a:avLst/>
          </a:prstGeom>
          <a:noFill/>
        </p:spPr>
        <p:txBody>
          <a:bodyPr>
            <a:spAutoFit/>
          </a:bodyPr>
          <a:lstStyle/>
          <a:p>
            <a:pPr algn="ctr" fontAlgn="auto">
              <a:spcBef>
                <a:spcPts val="0"/>
              </a:spcBef>
              <a:spcAft>
                <a:spcPts val="0"/>
              </a:spcAft>
              <a:defRPr/>
            </a:pPr>
            <a:r>
              <a:rPr lang="en-US" dirty="0">
                <a:solidFill>
                  <a:schemeClr val="accent6">
                    <a:lumMod val="75000"/>
                  </a:schemeClr>
                </a:solidFill>
                <a:latin typeface="+mn-lt"/>
                <a:ea typeface="+mn-ea"/>
              </a:rPr>
              <a:t>230 yrs</a:t>
            </a:r>
          </a:p>
        </p:txBody>
      </p:sp>
      <p:sp>
        <p:nvSpPr>
          <p:cNvPr id="32" name="TextBox 31">
            <a:extLst>
              <a:ext uri="{FF2B5EF4-FFF2-40B4-BE49-F238E27FC236}">
                <a16:creationId xmlns:a16="http://schemas.microsoft.com/office/drawing/2014/main" id="{AFA66250-885B-073D-3DE4-7DEE8EAE4DB9}"/>
              </a:ext>
            </a:extLst>
          </p:cNvPr>
          <p:cNvSpPr txBox="1"/>
          <p:nvPr/>
        </p:nvSpPr>
        <p:spPr>
          <a:xfrm>
            <a:off x="6705600" y="2057400"/>
            <a:ext cx="1392238" cy="646113"/>
          </a:xfrm>
          <a:prstGeom prst="rect">
            <a:avLst/>
          </a:prstGeom>
          <a:noFill/>
        </p:spPr>
        <p:txBody>
          <a:bodyPr>
            <a:spAutoFit/>
          </a:bodyPr>
          <a:lstStyle/>
          <a:p>
            <a:pPr algn="ctr" fontAlgn="auto">
              <a:spcBef>
                <a:spcPts val="0"/>
              </a:spcBef>
              <a:spcAft>
                <a:spcPts val="0"/>
              </a:spcAft>
              <a:defRPr/>
            </a:pPr>
            <a:r>
              <a:rPr lang="en-US" b="1" dirty="0">
                <a:solidFill>
                  <a:schemeClr val="accent6">
                    <a:lumMod val="75000"/>
                  </a:schemeClr>
                </a:solidFill>
                <a:latin typeface="+mn-lt"/>
                <a:ea typeface="+mn-ea"/>
              </a:rPr>
              <a:t>Fire Frequency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7799D-33D5-DA9A-ECFE-C77728BBB3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14" t="4772" r="14088" b="11611"/>
          <a:stretch/>
        </p:blipFill>
        <p:spPr bwMode="auto">
          <a:xfrm>
            <a:off x="160338" y="80963"/>
            <a:ext cx="2573337" cy="4391025"/>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4" name="Title 3">
            <a:extLst>
              <a:ext uri="{FF2B5EF4-FFF2-40B4-BE49-F238E27FC236}">
                <a16:creationId xmlns:a16="http://schemas.microsoft.com/office/drawing/2014/main" id="{44846415-33B8-37D2-E3AD-4CF642FA3941}"/>
              </a:ext>
            </a:extLst>
          </p:cNvPr>
          <p:cNvSpPr>
            <a:spLocks noGrp="1"/>
          </p:cNvSpPr>
          <p:nvPr>
            <p:ph type="title"/>
          </p:nvPr>
        </p:nvSpPr>
        <p:spPr>
          <a:xfrm>
            <a:off x="3810000" y="457200"/>
            <a:ext cx="5029200" cy="1143000"/>
          </a:xfrm>
        </p:spPr>
        <p:txBody>
          <a:bodyPr rtlCol="0">
            <a:normAutofit fontScale="90000"/>
          </a:bodyPr>
          <a:lstStyle/>
          <a:p>
            <a:pPr fontAlgn="auto">
              <a:spcAft>
                <a:spcPts val="0"/>
              </a:spcAft>
              <a:defRPr/>
            </a:pPr>
            <a:r>
              <a:rPr lang="en-US" dirty="0">
                <a:solidFill>
                  <a:srgbClr val="FFFF00"/>
                </a:solidFill>
                <a:ea typeface="+mj-ea"/>
              </a:rPr>
              <a:t>Fire History Studies: Westside Regional Signal  </a:t>
            </a:r>
          </a:p>
        </p:txBody>
      </p:sp>
      <p:pic>
        <p:nvPicPr>
          <p:cNvPr id="5" name="Picture 2">
            <a:extLst>
              <a:ext uri="{FF2B5EF4-FFF2-40B4-BE49-F238E27FC236}">
                <a16:creationId xmlns:a16="http://schemas.microsoft.com/office/drawing/2014/main" id="{6582A4D6-3EF1-324C-6E06-7901FEA9F2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a:stretch/>
        </p:blipFill>
        <p:spPr bwMode="auto">
          <a:xfrm>
            <a:off x="2971800" y="2057400"/>
            <a:ext cx="5759450" cy="414655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13316" name="Rectangle 5">
            <a:extLst>
              <a:ext uri="{FF2B5EF4-FFF2-40B4-BE49-F238E27FC236}">
                <a16:creationId xmlns:a16="http://schemas.microsoft.com/office/drawing/2014/main" id="{67FEEC2F-0974-ABAB-9330-88C22C8DE11C}"/>
              </a:ext>
            </a:extLst>
          </p:cNvPr>
          <p:cNvSpPr>
            <a:spLocks noChangeArrowheads="1"/>
          </p:cNvSpPr>
          <p:nvPr/>
        </p:nvSpPr>
        <p:spPr bwMode="auto">
          <a:xfrm>
            <a:off x="123825" y="643255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Weisberg &amp; Swanson, 2003, For. Ecol. Manag</a:t>
            </a:r>
            <a:r>
              <a:rPr lang="en-US" altLang="en-US" sz="1600">
                <a:solidFill>
                  <a:srgbClr val="FFFF00"/>
                </a:solidFill>
              </a:rPr>
              <a:t>. </a:t>
            </a:r>
          </a:p>
        </p:txBody>
      </p:sp>
      <p:sp>
        <p:nvSpPr>
          <p:cNvPr id="13317" name="TextBox 1">
            <a:extLst>
              <a:ext uri="{FF2B5EF4-FFF2-40B4-BE49-F238E27FC236}">
                <a16:creationId xmlns:a16="http://schemas.microsoft.com/office/drawing/2014/main" id="{14120712-374A-49A3-183B-A1B2E9FFA5D7}"/>
              </a:ext>
            </a:extLst>
          </p:cNvPr>
          <p:cNvSpPr txBox="1">
            <a:spLocks noChangeArrowheads="1"/>
          </p:cNvSpPr>
          <p:nvPr/>
        </p:nvSpPr>
        <p:spPr bwMode="auto">
          <a:xfrm>
            <a:off x="5403850" y="2630488"/>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002060"/>
                </a:solidFill>
              </a:rPr>
              <a:t>Height of Little Ice Age</a:t>
            </a:r>
          </a:p>
        </p:txBody>
      </p:sp>
      <p:sp>
        <p:nvSpPr>
          <p:cNvPr id="7" name="TextBox 6">
            <a:extLst>
              <a:ext uri="{FF2B5EF4-FFF2-40B4-BE49-F238E27FC236}">
                <a16:creationId xmlns:a16="http://schemas.microsoft.com/office/drawing/2014/main" id="{21B47EBF-81E0-F4E8-E743-517C2DC5ED7D}"/>
              </a:ext>
            </a:extLst>
          </p:cNvPr>
          <p:cNvSpPr txBox="1"/>
          <p:nvPr/>
        </p:nvSpPr>
        <p:spPr>
          <a:xfrm>
            <a:off x="4097338" y="2524125"/>
            <a:ext cx="1195387" cy="739775"/>
          </a:xfrm>
          <a:prstGeom prst="rect">
            <a:avLst/>
          </a:prstGeom>
          <a:noFill/>
        </p:spPr>
        <p:txBody>
          <a:bodyPr>
            <a:spAutoFit/>
          </a:bodyPr>
          <a:lstStyle/>
          <a:p>
            <a:pPr fontAlgn="auto">
              <a:spcBef>
                <a:spcPts val="0"/>
              </a:spcBef>
              <a:spcAft>
                <a:spcPts val="0"/>
              </a:spcAft>
              <a:defRPr/>
            </a:pPr>
            <a:r>
              <a:rPr lang="en-US" sz="1400" dirty="0">
                <a:solidFill>
                  <a:schemeClr val="tx2">
                    <a:lumMod val="75000"/>
                  </a:schemeClr>
                </a:solidFill>
                <a:latin typeface="+mn-lt"/>
                <a:ea typeface="+mn-ea"/>
              </a:rPr>
              <a:t>Warm break in Little Ice 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E726-F299-19FE-E51A-9E2BEE0D8BF3}"/>
              </a:ext>
            </a:extLst>
          </p:cNvPr>
          <p:cNvSpPr>
            <a:spLocks noGrp="1"/>
          </p:cNvSpPr>
          <p:nvPr>
            <p:ph type="title"/>
          </p:nvPr>
        </p:nvSpPr>
        <p:spPr>
          <a:xfrm>
            <a:off x="609600" y="457200"/>
            <a:ext cx="2590800" cy="1143000"/>
          </a:xfrm>
        </p:spPr>
        <p:txBody>
          <a:bodyPr rtlCol="0">
            <a:normAutofit fontScale="90000"/>
          </a:bodyPr>
          <a:lstStyle/>
          <a:p>
            <a:pPr fontAlgn="auto">
              <a:spcAft>
                <a:spcPts val="0"/>
              </a:spcAft>
              <a:defRPr/>
            </a:pPr>
            <a:r>
              <a:rPr lang="en-US" dirty="0">
                <a:solidFill>
                  <a:srgbClr val="FFFF00"/>
                </a:solidFill>
                <a:ea typeface="+mj-ea"/>
              </a:rPr>
              <a:t>Fire Regimes </a:t>
            </a:r>
          </a:p>
        </p:txBody>
      </p:sp>
      <p:sp>
        <p:nvSpPr>
          <p:cNvPr id="14338" name="TextBox 2">
            <a:extLst>
              <a:ext uri="{FF2B5EF4-FFF2-40B4-BE49-F238E27FC236}">
                <a16:creationId xmlns:a16="http://schemas.microsoft.com/office/drawing/2014/main" id="{9C1B22AD-8B3E-121C-283C-9044E9EE1FED}"/>
              </a:ext>
            </a:extLst>
          </p:cNvPr>
          <p:cNvSpPr txBox="1">
            <a:spLocks noChangeArrowheads="1"/>
          </p:cNvSpPr>
          <p:nvPr/>
        </p:nvSpPr>
        <p:spPr bwMode="auto">
          <a:xfrm>
            <a:off x="152400" y="2667000"/>
            <a:ext cx="37703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Frequency: How often</a:t>
            </a:r>
          </a:p>
          <a:p>
            <a:r>
              <a:rPr lang="en-US" altLang="en-US" sz="2000">
                <a:solidFill>
                  <a:srgbClr val="FFFF00"/>
                </a:solidFill>
              </a:rPr>
              <a:t>Severity: How much mortality</a:t>
            </a:r>
          </a:p>
          <a:p>
            <a:r>
              <a:rPr lang="en-US" altLang="en-US" sz="2000">
                <a:solidFill>
                  <a:srgbClr val="FFFF00"/>
                </a:solidFill>
              </a:rPr>
              <a:t>Extent: How large </a:t>
            </a:r>
          </a:p>
          <a:p>
            <a:endParaRPr lang="en-US" altLang="en-US" sz="2000">
              <a:solidFill>
                <a:srgbClr val="FFFF00"/>
              </a:solidFill>
            </a:endParaRPr>
          </a:p>
          <a:p>
            <a:r>
              <a:rPr lang="en-US" altLang="en-US" sz="2000">
                <a:solidFill>
                  <a:srgbClr val="FFFF00"/>
                </a:solidFill>
              </a:rPr>
              <a:t>Affects the composition, structural development and landscape pattern </a:t>
            </a:r>
          </a:p>
        </p:txBody>
      </p:sp>
      <p:pic>
        <p:nvPicPr>
          <p:cNvPr id="14339" name="Picture 5">
            <a:extLst>
              <a:ext uri="{FF2B5EF4-FFF2-40B4-BE49-F238E27FC236}">
                <a16:creationId xmlns:a16="http://schemas.microsoft.com/office/drawing/2014/main" id="{BF54BD87-A1DE-DA79-ED4C-4C8A85679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458" b="53638"/>
          <a:stretch>
            <a:fillRect/>
          </a:stretch>
        </p:blipFill>
        <p:spPr bwMode="auto">
          <a:xfrm>
            <a:off x="6477000" y="-69850"/>
            <a:ext cx="2667000"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31E8D073-62BB-0BAB-14B2-3A8CDFA5874A}"/>
              </a:ext>
            </a:extLst>
          </p:cNvPr>
          <p:cNvCxnSpPr/>
          <p:nvPr/>
        </p:nvCxnSpPr>
        <p:spPr>
          <a:xfrm>
            <a:off x="5959475" y="1808163"/>
            <a:ext cx="1530350" cy="2038350"/>
          </a:xfrm>
          <a:prstGeom prst="straightConnector1">
            <a:avLst/>
          </a:prstGeom>
          <a:ln w="41275">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4DA77F5-ADA4-F930-4231-7ACD1055ACD8}"/>
              </a:ext>
            </a:extLst>
          </p:cNvPr>
          <p:cNvSpPr txBox="1"/>
          <p:nvPr/>
        </p:nvSpPr>
        <p:spPr>
          <a:xfrm>
            <a:off x="4173538" y="1316038"/>
            <a:ext cx="1714500" cy="922337"/>
          </a:xfrm>
          <a:prstGeom prst="rect">
            <a:avLst/>
          </a:prstGeom>
          <a:solidFill>
            <a:schemeClr val="bg1"/>
          </a:solidFill>
          <a:ln w="57150">
            <a:solidFill>
              <a:schemeClr val="bg2">
                <a:lumMod val="10000"/>
              </a:schemeClr>
            </a:solidFill>
          </a:ln>
        </p:spPr>
        <p:txBody>
          <a:bodyPr>
            <a:spAutoFit/>
          </a:bodyPr>
          <a:lstStyle/>
          <a:p>
            <a:pPr fontAlgn="auto">
              <a:spcBef>
                <a:spcPts val="0"/>
              </a:spcBef>
              <a:spcAft>
                <a:spcPts val="0"/>
              </a:spcAft>
              <a:defRPr/>
            </a:pPr>
            <a:r>
              <a:rPr lang="en-US" dirty="0">
                <a:solidFill>
                  <a:schemeClr val="bg2">
                    <a:lumMod val="10000"/>
                  </a:schemeClr>
                </a:solidFill>
                <a:latin typeface="+mn-lt"/>
                <a:ea typeface="+mn-ea"/>
              </a:rPr>
              <a:t>Infrequent High Severity</a:t>
            </a:r>
          </a:p>
          <a:p>
            <a:pPr fontAlgn="auto">
              <a:spcBef>
                <a:spcPts val="0"/>
              </a:spcBef>
              <a:spcAft>
                <a:spcPts val="0"/>
              </a:spcAft>
              <a:defRPr/>
            </a:pPr>
            <a:r>
              <a:rPr lang="en-US" dirty="0">
                <a:solidFill>
                  <a:schemeClr val="bg2">
                    <a:lumMod val="10000"/>
                  </a:schemeClr>
                </a:solidFill>
                <a:latin typeface="+mn-lt"/>
                <a:ea typeface="+mn-ea"/>
              </a:rPr>
              <a:t>Large Extent</a:t>
            </a:r>
          </a:p>
        </p:txBody>
      </p:sp>
      <p:sp>
        <p:nvSpPr>
          <p:cNvPr id="13" name="TextBox 12">
            <a:extLst>
              <a:ext uri="{FF2B5EF4-FFF2-40B4-BE49-F238E27FC236}">
                <a16:creationId xmlns:a16="http://schemas.microsoft.com/office/drawing/2014/main" id="{CE6C5AA5-0421-52FA-6D40-C4230795A6DF}"/>
              </a:ext>
            </a:extLst>
          </p:cNvPr>
          <p:cNvSpPr txBox="1"/>
          <p:nvPr/>
        </p:nvSpPr>
        <p:spPr>
          <a:xfrm>
            <a:off x="4137025" y="3040063"/>
            <a:ext cx="1844675" cy="1200150"/>
          </a:xfrm>
          <a:prstGeom prst="rect">
            <a:avLst/>
          </a:prstGeom>
          <a:solidFill>
            <a:schemeClr val="bg1"/>
          </a:solidFill>
          <a:ln w="57150">
            <a:solidFill>
              <a:srgbClr val="FFFF00"/>
            </a:solidFill>
          </a:ln>
        </p:spPr>
        <p:txBody>
          <a:bodyPr>
            <a:spAutoFit/>
          </a:bodyPr>
          <a:lstStyle/>
          <a:p>
            <a:pPr fontAlgn="auto">
              <a:spcBef>
                <a:spcPts val="0"/>
              </a:spcBef>
              <a:spcAft>
                <a:spcPts val="0"/>
              </a:spcAft>
              <a:defRPr/>
            </a:pPr>
            <a:r>
              <a:rPr lang="en-US" dirty="0">
                <a:solidFill>
                  <a:schemeClr val="bg2">
                    <a:lumMod val="10000"/>
                  </a:schemeClr>
                </a:solidFill>
                <a:latin typeface="+mn-lt"/>
                <a:ea typeface="+mn-ea"/>
              </a:rPr>
              <a:t>Variable frequency</a:t>
            </a:r>
          </a:p>
          <a:p>
            <a:pPr fontAlgn="auto">
              <a:spcBef>
                <a:spcPts val="0"/>
              </a:spcBef>
              <a:spcAft>
                <a:spcPts val="0"/>
              </a:spcAft>
              <a:defRPr/>
            </a:pPr>
            <a:r>
              <a:rPr lang="en-US" dirty="0">
                <a:solidFill>
                  <a:schemeClr val="bg2">
                    <a:lumMod val="10000"/>
                  </a:schemeClr>
                </a:solidFill>
                <a:latin typeface="+mn-lt"/>
                <a:ea typeface="+mn-ea"/>
              </a:rPr>
              <a:t>Mixed severity</a:t>
            </a:r>
          </a:p>
          <a:p>
            <a:pPr fontAlgn="auto">
              <a:spcBef>
                <a:spcPts val="0"/>
              </a:spcBef>
              <a:spcAft>
                <a:spcPts val="0"/>
              </a:spcAft>
              <a:defRPr/>
            </a:pPr>
            <a:r>
              <a:rPr lang="en-US" dirty="0">
                <a:solidFill>
                  <a:schemeClr val="bg2">
                    <a:lumMod val="10000"/>
                  </a:schemeClr>
                </a:solidFill>
                <a:latin typeface="+mn-lt"/>
                <a:ea typeface="+mn-ea"/>
              </a:rPr>
              <a:t>Variable Extent</a:t>
            </a:r>
          </a:p>
        </p:txBody>
      </p:sp>
      <p:cxnSp>
        <p:nvCxnSpPr>
          <p:cNvPr id="14" name="Straight Arrow Connector 13">
            <a:extLst>
              <a:ext uri="{FF2B5EF4-FFF2-40B4-BE49-F238E27FC236}">
                <a16:creationId xmlns:a16="http://schemas.microsoft.com/office/drawing/2014/main" id="{9496779A-E500-A37E-88B7-851B4E1E27CB}"/>
              </a:ext>
            </a:extLst>
          </p:cNvPr>
          <p:cNvCxnSpPr/>
          <p:nvPr/>
        </p:nvCxnSpPr>
        <p:spPr>
          <a:xfrm>
            <a:off x="5981700" y="3394075"/>
            <a:ext cx="1589088" cy="2867025"/>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01B39DC-8D6A-0291-088F-D4F85998D25C}"/>
              </a:ext>
            </a:extLst>
          </p:cNvPr>
          <p:cNvCxnSpPr>
            <a:stCxn id="13" idx="3"/>
          </p:cNvCxnSpPr>
          <p:nvPr/>
        </p:nvCxnSpPr>
        <p:spPr>
          <a:xfrm>
            <a:off x="5981700" y="3640138"/>
            <a:ext cx="2247900" cy="1160462"/>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345" name="Rectangle 11">
            <a:extLst>
              <a:ext uri="{FF2B5EF4-FFF2-40B4-BE49-F238E27FC236}">
                <a16:creationId xmlns:a16="http://schemas.microsoft.com/office/drawing/2014/main" id="{5465524F-56CD-0D8E-D312-418328AD9A62}"/>
              </a:ext>
            </a:extLst>
          </p:cNvPr>
          <p:cNvSpPr>
            <a:spLocks noChangeArrowheads="1"/>
          </p:cNvSpPr>
          <p:nvPr/>
        </p:nvSpPr>
        <p:spPr bwMode="auto">
          <a:xfrm>
            <a:off x="201613" y="6361113"/>
            <a:ext cx="4913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solidFill>
                  <a:srgbClr val="FFFF00"/>
                </a:solidFill>
              </a:rPr>
              <a:t>Perry et al. 2011, Forest Ecology and Management </a:t>
            </a:r>
          </a:p>
        </p:txBody>
      </p:sp>
      <p:cxnSp>
        <p:nvCxnSpPr>
          <p:cNvPr id="15" name="Straight Arrow Connector 14">
            <a:extLst>
              <a:ext uri="{FF2B5EF4-FFF2-40B4-BE49-F238E27FC236}">
                <a16:creationId xmlns:a16="http://schemas.microsoft.com/office/drawing/2014/main" id="{10CC5AC6-4B5C-49E5-FC9D-DBC5F64D759A}"/>
              </a:ext>
            </a:extLst>
          </p:cNvPr>
          <p:cNvCxnSpPr/>
          <p:nvPr/>
        </p:nvCxnSpPr>
        <p:spPr>
          <a:xfrm>
            <a:off x="6280150" y="1497013"/>
            <a:ext cx="2711450" cy="419100"/>
          </a:xfrm>
          <a:prstGeom prst="straightConnector1">
            <a:avLst/>
          </a:prstGeom>
          <a:ln w="41275">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952C7CF-F599-C00E-D9E9-E273F0CF1893}"/>
              </a:ext>
            </a:extLst>
          </p:cNvPr>
          <p:cNvSpPr txBox="1"/>
          <p:nvPr/>
        </p:nvSpPr>
        <p:spPr>
          <a:xfrm>
            <a:off x="4113213" y="4849813"/>
            <a:ext cx="1858962" cy="646112"/>
          </a:xfrm>
          <a:prstGeom prst="rect">
            <a:avLst/>
          </a:prstGeom>
          <a:solidFill>
            <a:schemeClr val="bg1"/>
          </a:solidFill>
          <a:ln w="57150">
            <a:solidFill>
              <a:srgbClr val="FF0000"/>
            </a:solidFill>
          </a:ln>
        </p:spPr>
        <p:txBody>
          <a:bodyPr>
            <a:spAutoFit/>
          </a:bodyPr>
          <a:lstStyle/>
          <a:p>
            <a:pPr fontAlgn="auto">
              <a:spcBef>
                <a:spcPts val="0"/>
              </a:spcBef>
              <a:spcAft>
                <a:spcPts val="0"/>
              </a:spcAft>
              <a:defRPr/>
            </a:pPr>
            <a:r>
              <a:rPr lang="en-US" dirty="0">
                <a:solidFill>
                  <a:schemeClr val="bg2">
                    <a:lumMod val="10000"/>
                  </a:schemeClr>
                </a:solidFill>
                <a:latin typeface="+mn-lt"/>
                <a:ea typeface="+mn-ea"/>
              </a:rPr>
              <a:t>Frequent  low severity </a:t>
            </a:r>
          </a:p>
        </p:txBody>
      </p:sp>
      <p:cxnSp>
        <p:nvCxnSpPr>
          <p:cNvPr id="17" name="Straight Arrow Connector 16">
            <a:extLst>
              <a:ext uri="{FF2B5EF4-FFF2-40B4-BE49-F238E27FC236}">
                <a16:creationId xmlns:a16="http://schemas.microsoft.com/office/drawing/2014/main" id="{54457370-2A9A-7604-F138-166BDB2567EF}"/>
              </a:ext>
            </a:extLst>
          </p:cNvPr>
          <p:cNvCxnSpPr/>
          <p:nvPr/>
        </p:nvCxnSpPr>
        <p:spPr>
          <a:xfrm>
            <a:off x="5959475" y="5256213"/>
            <a:ext cx="1611313" cy="1274762"/>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a:extLst>
              <a:ext uri="{FF2B5EF4-FFF2-40B4-BE49-F238E27FC236}">
                <a16:creationId xmlns:a16="http://schemas.microsoft.com/office/drawing/2014/main" id="{23F12177-5C7C-C321-CBCA-9FDA100D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458" b="53638"/>
          <a:stretch>
            <a:fillRect/>
          </a:stretch>
        </p:blipFill>
        <p:spPr bwMode="auto">
          <a:xfrm>
            <a:off x="6477000" y="-69850"/>
            <a:ext cx="2667000"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BD0FA82B-A640-AA3F-5BE8-28B1C3E8D594}"/>
              </a:ext>
            </a:extLst>
          </p:cNvPr>
          <p:cNvCxnSpPr/>
          <p:nvPr/>
        </p:nvCxnSpPr>
        <p:spPr>
          <a:xfrm>
            <a:off x="5959475" y="1808163"/>
            <a:ext cx="1530350" cy="2038350"/>
          </a:xfrm>
          <a:prstGeom prst="straightConnector1">
            <a:avLst/>
          </a:prstGeom>
          <a:ln w="41275">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C470D6A-4667-00CE-6CD3-EBD9C7F2DCAD}"/>
              </a:ext>
            </a:extLst>
          </p:cNvPr>
          <p:cNvSpPr txBox="1"/>
          <p:nvPr/>
        </p:nvSpPr>
        <p:spPr>
          <a:xfrm>
            <a:off x="4173538" y="1316038"/>
            <a:ext cx="1714500" cy="922337"/>
          </a:xfrm>
          <a:prstGeom prst="rect">
            <a:avLst/>
          </a:prstGeom>
          <a:solidFill>
            <a:schemeClr val="bg1"/>
          </a:solidFill>
          <a:ln w="57150">
            <a:solidFill>
              <a:schemeClr val="bg2">
                <a:lumMod val="10000"/>
              </a:schemeClr>
            </a:solidFill>
          </a:ln>
        </p:spPr>
        <p:txBody>
          <a:bodyPr>
            <a:spAutoFit/>
          </a:bodyPr>
          <a:lstStyle/>
          <a:p>
            <a:pPr fontAlgn="auto">
              <a:spcBef>
                <a:spcPts val="0"/>
              </a:spcBef>
              <a:spcAft>
                <a:spcPts val="0"/>
              </a:spcAft>
              <a:defRPr/>
            </a:pPr>
            <a:r>
              <a:rPr lang="en-US" dirty="0">
                <a:solidFill>
                  <a:schemeClr val="bg2">
                    <a:lumMod val="10000"/>
                  </a:schemeClr>
                </a:solidFill>
                <a:latin typeface="+mn-lt"/>
                <a:ea typeface="+mn-ea"/>
              </a:rPr>
              <a:t>Infrequent High Severity</a:t>
            </a:r>
          </a:p>
          <a:p>
            <a:pPr fontAlgn="auto">
              <a:spcBef>
                <a:spcPts val="0"/>
              </a:spcBef>
              <a:spcAft>
                <a:spcPts val="0"/>
              </a:spcAft>
              <a:defRPr/>
            </a:pPr>
            <a:r>
              <a:rPr lang="en-US" dirty="0">
                <a:solidFill>
                  <a:schemeClr val="bg2">
                    <a:lumMod val="10000"/>
                  </a:schemeClr>
                </a:solidFill>
                <a:latin typeface="+mn-lt"/>
                <a:ea typeface="+mn-ea"/>
              </a:rPr>
              <a:t>Large Extent</a:t>
            </a:r>
          </a:p>
        </p:txBody>
      </p:sp>
      <p:sp>
        <p:nvSpPr>
          <p:cNvPr id="15364" name="Rectangle 11">
            <a:extLst>
              <a:ext uri="{FF2B5EF4-FFF2-40B4-BE49-F238E27FC236}">
                <a16:creationId xmlns:a16="http://schemas.microsoft.com/office/drawing/2014/main" id="{396396FC-FF8E-F271-5BE0-737B49781175}"/>
              </a:ext>
            </a:extLst>
          </p:cNvPr>
          <p:cNvSpPr>
            <a:spLocks noChangeArrowheads="1"/>
          </p:cNvSpPr>
          <p:nvPr/>
        </p:nvSpPr>
        <p:spPr bwMode="auto">
          <a:xfrm>
            <a:off x="201613" y="6361113"/>
            <a:ext cx="4913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Perry et al. 2011, Forest Ecology and Management </a:t>
            </a:r>
          </a:p>
        </p:txBody>
      </p:sp>
      <p:cxnSp>
        <p:nvCxnSpPr>
          <p:cNvPr id="15" name="Straight Arrow Connector 14">
            <a:extLst>
              <a:ext uri="{FF2B5EF4-FFF2-40B4-BE49-F238E27FC236}">
                <a16:creationId xmlns:a16="http://schemas.microsoft.com/office/drawing/2014/main" id="{DFD147F6-76EC-1E59-38A0-F62FB69A9C07}"/>
              </a:ext>
            </a:extLst>
          </p:cNvPr>
          <p:cNvCxnSpPr/>
          <p:nvPr/>
        </p:nvCxnSpPr>
        <p:spPr>
          <a:xfrm>
            <a:off x="6134100" y="1920875"/>
            <a:ext cx="2711450" cy="419100"/>
          </a:xfrm>
          <a:prstGeom prst="straightConnector1">
            <a:avLst/>
          </a:prstGeom>
          <a:ln w="41275">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366" name="Rectangle 17">
            <a:extLst>
              <a:ext uri="{FF2B5EF4-FFF2-40B4-BE49-F238E27FC236}">
                <a16:creationId xmlns:a16="http://schemas.microsoft.com/office/drawing/2014/main" id="{178164E9-5392-FEF1-6CCD-B84C896426B0}"/>
              </a:ext>
            </a:extLst>
          </p:cNvPr>
          <p:cNvSpPr>
            <a:spLocks noChangeArrowheads="1"/>
          </p:cNvSpPr>
          <p:nvPr/>
        </p:nvSpPr>
        <p:spPr bwMode="auto">
          <a:xfrm>
            <a:off x="685800" y="376238"/>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Infrequent Stand Replacing Fire Regime</a:t>
            </a:r>
            <a:br>
              <a:rPr lang="en-US" altLang="en-US" sz="3200">
                <a:solidFill>
                  <a:srgbClr val="FFFF00"/>
                </a:solidFill>
              </a:rPr>
            </a:br>
            <a:endParaRPr lang="en-US" altLang="en-US" sz="3200">
              <a:solidFill>
                <a:srgbClr val="FFFF00"/>
              </a:solidFill>
            </a:endParaRPr>
          </a:p>
        </p:txBody>
      </p:sp>
      <p:sp>
        <p:nvSpPr>
          <p:cNvPr id="19" name="TextBox 18">
            <a:extLst>
              <a:ext uri="{FF2B5EF4-FFF2-40B4-BE49-F238E27FC236}">
                <a16:creationId xmlns:a16="http://schemas.microsoft.com/office/drawing/2014/main" id="{7CA9C5B5-2F76-A60E-3467-FA1538943980}"/>
              </a:ext>
            </a:extLst>
          </p:cNvPr>
          <p:cNvSpPr txBox="1"/>
          <p:nvPr/>
        </p:nvSpPr>
        <p:spPr>
          <a:xfrm>
            <a:off x="184150" y="1677988"/>
            <a:ext cx="4648200" cy="2954337"/>
          </a:xfrm>
          <a:prstGeom prst="rect">
            <a:avLst/>
          </a:prstGeom>
          <a:noFill/>
        </p:spPr>
        <p:txBody>
          <a:bodyPr>
            <a:spAutoFit/>
          </a:bodyPr>
          <a:lstStyle/>
          <a:p>
            <a:pPr marL="342900" indent="-342900" fontAlgn="auto">
              <a:spcBef>
                <a:spcPts val="0"/>
              </a:spcBef>
              <a:spcAft>
                <a:spcPts val="0"/>
              </a:spcAft>
              <a:buFont typeface="Arial" panose="020B0604020202020204" pitchFamily="34" charset="0"/>
              <a:buChar char="•"/>
              <a:defRPr/>
            </a:pPr>
            <a:r>
              <a:rPr lang="en-US" sz="2400" dirty="0">
                <a:solidFill>
                  <a:srgbClr val="FFFF00"/>
                </a:solidFill>
                <a:latin typeface="+mn-lt"/>
                <a:ea typeface="+mn-ea"/>
              </a:rPr>
              <a:t>Dominated Coast Range ecoregion </a:t>
            </a:r>
          </a:p>
          <a:p>
            <a:pPr marL="342900" indent="-342900" fontAlgn="auto">
              <a:spcBef>
                <a:spcPts val="0"/>
              </a:spcBef>
              <a:spcAft>
                <a:spcPts val="0"/>
              </a:spcAft>
              <a:buFont typeface="Arial" panose="020B0604020202020204" pitchFamily="34" charset="0"/>
              <a:buChar char="•"/>
              <a:defRPr/>
            </a:pPr>
            <a:r>
              <a:rPr lang="en-US" sz="2400" dirty="0">
                <a:solidFill>
                  <a:srgbClr val="FFFF00"/>
                </a:solidFill>
                <a:latin typeface="+mn-lt"/>
                <a:ea typeface="+mn-ea"/>
              </a:rPr>
              <a:t>Dominated northern West Cascade ecoregion </a:t>
            </a:r>
          </a:p>
          <a:p>
            <a:pPr marL="342900" indent="-342900" fontAlgn="auto">
              <a:spcBef>
                <a:spcPts val="0"/>
              </a:spcBef>
              <a:spcAft>
                <a:spcPts val="0"/>
              </a:spcAft>
              <a:buFont typeface="Arial" panose="020B0604020202020204" pitchFamily="34" charset="0"/>
              <a:buChar char="•"/>
              <a:defRPr/>
            </a:pPr>
            <a:r>
              <a:rPr lang="en-US" sz="2400" dirty="0">
                <a:solidFill>
                  <a:srgbClr val="FFFF00"/>
                </a:solidFill>
                <a:latin typeface="+mn-lt"/>
                <a:ea typeface="+mn-ea"/>
              </a:rPr>
              <a:t>More localized further south</a:t>
            </a:r>
          </a:p>
          <a:p>
            <a:pPr fontAlgn="auto">
              <a:spcBef>
                <a:spcPts val="0"/>
              </a:spcBef>
              <a:spcAft>
                <a:spcPts val="0"/>
              </a:spcAft>
              <a:defRPr/>
            </a:pPr>
            <a:endParaRPr lang="en-US" sz="2400" dirty="0">
              <a:solidFill>
                <a:srgbClr val="FFFF00"/>
              </a:solidFill>
              <a:latin typeface="+mn-lt"/>
              <a:ea typeface="+mn-ea"/>
            </a:endParaRPr>
          </a:p>
          <a:p>
            <a:pPr marL="342900" indent="-342900" fontAlgn="auto">
              <a:spcBef>
                <a:spcPts val="0"/>
              </a:spcBef>
              <a:spcAft>
                <a:spcPts val="0"/>
              </a:spcAft>
              <a:buFont typeface="Arial" panose="020B0604020202020204" pitchFamily="34" charset="0"/>
              <a:buChar char="•"/>
              <a:defRPr/>
            </a:pPr>
            <a:endParaRPr lang="en-US" sz="2400" dirty="0">
              <a:solidFill>
                <a:srgbClr val="FFFF00"/>
              </a:solidFill>
              <a:latin typeface="+mn-lt"/>
              <a:ea typeface="+mn-ea"/>
            </a:endParaRPr>
          </a:p>
          <a:p>
            <a:pPr fontAlgn="auto">
              <a:spcBef>
                <a:spcPts val="0"/>
              </a:spcBef>
              <a:spcAft>
                <a:spcPts val="0"/>
              </a:spcAft>
              <a:defRPr/>
            </a:pPr>
            <a:endParaRPr lang="en-US" dirty="0">
              <a:solidFill>
                <a:srgbClr val="FFFF00"/>
              </a:solidFill>
              <a:latin typeface="+mn-lt"/>
              <a:ea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A675DC08-3937-1937-6E8A-5AAEE0937F6C}"/>
              </a:ext>
            </a:extLst>
          </p:cNvPr>
          <p:cNvPicPr>
            <a:picLocks noChangeAspect="1"/>
          </p:cNvPicPr>
          <p:nvPr/>
        </p:nvPicPr>
        <p:blipFill>
          <a:blip r:embed="rId2">
            <a:extLst>
              <a:ext uri="{28A0092B-C50C-407E-A947-70E740481C1C}">
                <a14:useLocalDpi xmlns:a14="http://schemas.microsoft.com/office/drawing/2010/main" val="0"/>
              </a:ext>
            </a:extLst>
          </a:blip>
          <a:srcRect l="19917" t="19925" r="21117" b="13109"/>
          <a:stretch>
            <a:fillRect/>
          </a:stretch>
        </p:blipFill>
        <p:spPr bwMode="auto">
          <a:xfrm>
            <a:off x="227013" y="5257800"/>
            <a:ext cx="1374775" cy="1247775"/>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DBFE516A-02D7-A35B-5CC1-E874DE194630}"/>
              </a:ext>
            </a:extLst>
          </p:cNvPr>
          <p:cNvPicPr>
            <a:picLocks noChangeAspect="1"/>
          </p:cNvPicPr>
          <p:nvPr/>
        </p:nvPicPr>
        <p:blipFill>
          <a:blip r:embed="rId3">
            <a:extLst>
              <a:ext uri="{28A0092B-C50C-407E-A947-70E740481C1C}">
                <a14:useLocalDpi xmlns:a14="http://schemas.microsoft.com/office/drawing/2010/main" val="0"/>
              </a:ext>
            </a:extLst>
          </a:blip>
          <a:srcRect l="14417" t="27596" r="31789" b="15660"/>
          <a:stretch>
            <a:fillRect/>
          </a:stretch>
        </p:blipFill>
        <p:spPr bwMode="auto">
          <a:xfrm>
            <a:off x="2347913" y="4243388"/>
            <a:ext cx="1393825" cy="1174750"/>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a:extLst>
              <a:ext uri="{FF2B5EF4-FFF2-40B4-BE49-F238E27FC236}">
                <a16:creationId xmlns:a16="http://schemas.microsoft.com/office/drawing/2014/main" id="{3F70B32D-9869-A46E-6D84-6564588F9B8C}"/>
              </a:ext>
            </a:extLst>
          </p:cNvPr>
          <p:cNvPicPr>
            <a:picLocks noChangeAspect="1"/>
          </p:cNvPicPr>
          <p:nvPr/>
        </p:nvPicPr>
        <p:blipFill>
          <a:blip r:embed="rId4">
            <a:extLst>
              <a:ext uri="{28A0092B-C50C-407E-A947-70E740481C1C}">
                <a14:useLocalDpi xmlns:a14="http://schemas.microsoft.com/office/drawing/2010/main" val="0"/>
              </a:ext>
            </a:extLst>
          </a:blip>
          <a:srcRect l="21349" t="20155" r="23581" b="21394"/>
          <a:stretch>
            <a:fillRect/>
          </a:stretch>
        </p:blipFill>
        <p:spPr bwMode="auto">
          <a:xfrm>
            <a:off x="4160838" y="3049588"/>
            <a:ext cx="1404937" cy="1193800"/>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C7BA2A99-864B-B9B5-2916-215DFAE62951}"/>
              </a:ext>
            </a:extLst>
          </p:cNvPr>
          <p:cNvPicPr>
            <a:picLocks noChangeAspect="1"/>
          </p:cNvPicPr>
          <p:nvPr/>
        </p:nvPicPr>
        <p:blipFill>
          <a:blip r:embed="rId5">
            <a:extLst>
              <a:ext uri="{28A0092B-C50C-407E-A947-70E740481C1C}">
                <a14:useLocalDpi xmlns:a14="http://schemas.microsoft.com/office/drawing/2010/main" val="0"/>
              </a:ext>
            </a:extLst>
          </a:blip>
          <a:srcRect l="20605" t="19690" r="17999" b="11938"/>
          <a:stretch>
            <a:fillRect/>
          </a:stretch>
        </p:blipFill>
        <p:spPr bwMode="auto">
          <a:xfrm>
            <a:off x="5988050" y="1619250"/>
            <a:ext cx="1420813" cy="1266825"/>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12">
            <a:extLst>
              <a:ext uri="{FF2B5EF4-FFF2-40B4-BE49-F238E27FC236}">
                <a16:creationId xmlns:a16="http://schemas.microsoft.com/office/drawing/2014/main" id="{021E9623-7181-4A9D-F68B-0D5653F2D7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246" t="13269" r="26746"/>
          <a:stretch>
            <a:fillRect/>
          </a:stretch>
        </p:blipFill>
        <p:spPr bwMode="auto">
          <a:xfrm>
            <a:off x="7194550" y="3646488"/>
            <a:ext cx="1882775" cy="1611312"/>
          </a:xfrm>
          <a:prstGeom prst="rect">
            <a:avLst/>
          </a:prstGeom>
          <a:noFill/>
          <a:ln w="38100">
            <a:solidFill>
              <a:srgbClr val="585858"/>
            </a:solidFill>
            <a:miter lim="800000"/>
            <a:headEnd/>
            <a:tailEnd/>
          </a:ln>
          <a:extLst>
            <a:ext uri="{909E8E84-426E-40DD-AFC4-6F175D3DCCD1}">
              <a14:hiddenFill xmlns:a14="http://schemas.microsoft.com/office/drawing/2010/main">
                <a:solidFill>
                  <a:schemeClr val="accent1"/>
                </a:solidFill>
              </a14:hiddenFill>
            </a:ext>
          </a:extLst>
        </p:spPr>
      </p:pic>
      <p:sp>
        <p:nvSpPr>
          <p:cNvPr id="10" name="Down Arrow 9">
            <a:extLst>
              <a:ext uri="{FF2B5EF4-FFF2-40B4-BE49-F238E27FC236}">
                <a16:creationId xmlns:a16="http://schemas.microsoft.com/office/drawing/2014/main" id="{78BE8618-9614-63D2-BA8A-F977558EDB92}"/>
              </a:ext>
            </a:extLst>
          </p:cNvPr>
          <p:cNvSpPr/>
          <p:nvPr/>
        </p:nvSpPr>
        <p:spPr>
          <a:xfrm rot="14457786">
            <a:off x="1701800" y="4721226"/>
            <a:ext cx="484187" cy="684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B638844F-46FC-02CC-C783-D1513C1BA5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53" y="3276600"/>
            <a:ext cx="851134" cy="1835585"/>
          </a:xfrm>
          <a:prstGeom prst="rect">
            <a:avLst/>
          </a:prstGeom>
          <a:effectLst>
            <a:glow rad="127000">
              <a:schemeClr val="accent1">
                <a:alpha val="0"/>
              </a:schemeClr>
            </a:glow>
          </a:effectLst>
        </p:spPr>
      </p:pic>
      <p:sp>
        <p:nvSpPr>
          <p:cNvPr id="12" name="Down Arrow 11">
            <a:extLst>
              <a:ext uri="{FF2B5EF4-FFF2-40B4-BE49-F238E27FC236}">
                <a16:creationId xmlns:a16="http://schemas.microsoft.com/office/drawing/2014/main" id="{0EB29B19-4A8E-A91F-B6D5-63A1374D1245}"/>
              </a:ext>
            </a:extLst>
          </p:cNvPr>
          <p:cNvSpPr/>
          <p:nvPr/>
        </p:nvSpPr>
        <p:spPr>
          <a:xfrm rot="14045556">
            <a:off x="5323682" y="2305844"/>
            <a:ext cx="484187" cy="6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Down Arrow 12">
            <a:extLst>
              <a:ext uri="{FF2B5EF4-FFF2-40B4-BE49-F238E27FC236}">
                <a16:creationId xmlns:a16="http://schemas.microsoft.com/office/drawing/2014/main" id="{2E867B2C-F617-BACE-DA94-3DCBBB0FCAF3}"/>
              </a:ext>
            </a:extLst>
          </p:cNvPr>
          <p:cNvSpPr/>
          <p:nvPr/>
        </p:nvSpPr>
        <p:spPr>
          <a:xfrm rot="13877743">
            <a:off x="3651250" y="3568701"/>
            <a:ext cx="484187" cy="60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own Arrow 13">
            <a:extLst>
              <a:ext uri="{FF2B5EF4-FFF2-40B4-BE49-F238E27FC236}">
                <a16:creationId xmlns:a16="http://schemas.microsoft.com/office/drawing/2014/main" id="{942840FA-92B0-CC0C-8F5E-30D87CFAD362}"/>
              </a:ext>
            </a:extLst>
          </p:cNvPr>
          <p:cNvSpPr/>
          <p:nvPr/>
        </p:nvSpPr>
        <p:spPr>
          <a:xfrm rot="19179833">
            <a:off x="7507288" y="2787650"/>
            <a:ext cx="484187" cy="771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395" name="TextBox 14">
            <a:extLst>
              <a:ext uri="{FF2B5EF4-FFF2-40B4-BE49-F238E27FC236}">
                <a16:creationId xmlns:a16="http://schemas.microsoft.com/office/drawing/2014/main" id="{A78B8FCF-B78C-7D4B-B75B-0CE1501BA68A}"/>
              </a:ext>
            </a:extLst>
          </p:cNvPr>
          <p:cNvSpPr txBox="1">
            <a:spLocks noChangeArrowheads="1"/>
          </p:cNvSpPr>
          <p:nvPr/>
        </p:nvSpPr>
        <p:spPr bwMode="auto">
          <a:xfrm>
            <a:off x="914400" y="304800"/>
            <a:ext cx="72215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FFF00"/>
                </a:solidFill>
              </a:rPr>
              <a:t>Stand Development Pathways Stand Replacement Fire Regime</a:t>
            </a:r>
          </a:p>
        </p:txBody>
      </p:sp>
      <p:sp>
        <p:nvSpPr>
          <p:cNvPr id="16396" name="TextBox 15">
            <a:extLst>
              <a:ext uri="{FF2B5EF4-FFF2-40B4-BE49-F238E27FC236}">
                <a16:creationId xmlns:a16="http://schemas.microsoft.com/office/drawing/2014/main" id="{2257FA4C-F685-B469-7D78-209003A6D76B}"/>
              </a:ext>
            </a:extLst>
          </p:cNvPr>
          <p:cNvSpPr txBox="1">
            <a:spLocks noChangeArrowheads="1"/>
          </p:cNvSpPr>
          <p:nvPr/>
        </p:nvSpPr>
        <p:spPr bwMode="auto">
          <a:xfrm>
            <a:off x="609600" y="18288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solidFill>
                  <a:srgbClr val="FFFF00"/>
                </a:solidFill>
              </a:rPr>
              <a:t>Long time between fires (&gt; 200 years)</a:t>
            </a:r>
          </a:p>
        </p:txBody>
      </p:sp>
      <p:sp>
        <p:nvSpPr>
          <p:cNvPr id="17" name="Down Arrow 16">
            <a:extLst>
              <a:ext uri="{FF2B5EF4-FFF2-40B4-BE49-F238E27FC236}">
                <a16:creationId xmlns:a16="http://schemas.microsoft.com/office/drawing/2014/main" id="{9F55F7CB-9738-E658-BB47-8A59E65C53DF}"/>
              </a:ext>
            </a:extLst>
          </p:cNvPr>
          <p:cNvSpPr/>
          <p:nvPr/>
        </p:nvSpPr>
        <p:spPr>
          <a:xfrm rot="4623948">
            <a:off x="4162425" y="2762250"/>
            <a:ext cx="484188" cy="5564188"/>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8CF7-45EA-AD0F-77E7-599E0F920A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66" t="20824" r="47723" b="10711"/>
          <a:stretch/>
        </p:blipFill>
        <p:spPr>
          <a:xfrm>
            <a:off x="26542" y="-6429"/>
            <a:ext cx="2869058" cy="6828957"/>
          </a:xfrm>
          <a:prstGeom prst="rect">
            <a:avLst/>
          </a:prstGeom>
          <a:ln w="28575" cap="sq" cmpd="thickThin">
            <a:solidFill>
              <a:srgbClr val="000000"/>
            </a:solidFill>
            <a:prstDash val="solid"/>
            <a:miter lim="800000"/>
          </a:ln>
          <a:effectLst>
            <a:innerShdw blurRad="76200">
              <a:srgbClr val="000000"/>
            </a:innerShdw>
          </a:effectLst>
        </p:spPr>
      </p:pic>
      <p:sp>
        <p:nvSpPr>
          <p:cNvPr id="17410" name="TextBox 10">
            <a:extLst>
              <a:ext uri="{FF2B5EF4-FFF2-40B4-BE49-F238E27FC236}">
                <a16:creationId xmlns:a16="http://schemas.microsoft.com/office/drawing/2014/main" id="{B8FEC5E8-6A0F-6101-3AA7-450BB75634D8}"/>
              </a:ext>
            </a:extLst>
          </p:cNvPr>
          <p:cNvSpPr txBox="1">
            <a:spLocks noChangeArrowheads="1"/>
          </p:cNvSpPr>
          <p:nvPr/>
        </p:nvSpPr>
        <p:spPr bwMode="auto">
          <a:xfrm>
            <a:off x="2895600" y="2330450"/>
            <a:ext cx="2438400" cy="800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Nestucca:  1845/6/7 </a:t>
            </a:r>
          </a:p>
          <a:p>
            <a:r>
              <a:rPr lang="en-US" altLang="en-US" sz="1400">
                <a:solidFill>
                  <a:srgbClr val="FFFF00"/>
                </a:solidFill>
              </a:rPr>
              <a:t> Repeated reburn by settlers;</a:t>
            </a:r>
          </a:p>
          <a:p>
            <a:r>
              <a:rPr lang="en-US" altLang="en-US" sz="1400">
                <a:solidFill>
                  <a:srgbClr val="FFFF00"/>
                </a:solidFill>
              </a:rPr>
              <a:t>300-375,000 total acres</a:t>
            </a:r>
            <a:r>
              <a:rPr lang="en-US" altLang="en-US">
                <a:solidFill>
                  <a:srgbClr val="FFFF00"/>
                </a:solidFill>
              </a:rPr>
              <a:t>  </a:t>
            </a:r>
          </a:p>
        </p:txBody>
      </p:sp>
      <p:sp>
        <p:nvSpPr>
          <p:cNvPr id="17411" name="TextBox 9">
            <a:extLst>
              <a:ext uri="{FF2B5EF4-FFF2-40B4-BE49-F238E27FC236}">
                <a16:creationId xmlns:a16="http://schemas.microsoft.com/office/drawing/2014/main" id="{098E8D12-5902-1892-8E39-5CD4D2DC043B}"/>
              </a:ext>
            </a:extLst>
          </p:cNvPr>
          <p:cNvSpPr txBox="1">
            <a:spLocks noChangeArrowheads="1"/>
          </p:cNvSpPr>
          <p:nvPr/>
        </p:nvSpPr>
        <p:spPr bwMode="auto">
          <a:xfrm>
            <a:off x="2895600" y="892175"/>
            <a:ext cx="19812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Tillamook: 1933-1951;</a:t>
            </a:r>
          </a:p>
          <a:p>
            <a:r>
              <a:rPr lang="en-US" altLang="en-US" sz="1400">
                <a:solidFill>
                  <a:srgbClr val="FFFF00"/>
                </a:solidFill>
              </a:rPr>
              <a:t>4 fires </a:t>
            </a:r>
          </a:p>
          <a:p>
            <a:r>
              <a:rPr lang="en-US" altLang="en-US" sz="1400">
                <a:solidFill>
                  <a:srgbClr val="FFFF00"/>
                </a:solidFill>
              </a:rPr>
              <a:t>355,000 total acres</a:t>
            </a:r>
          </a:p>
        </p:txBody>
      </p:sp>
      <p:sp>
        <p:nvSpPr>
          <p:cNvPr id="17412" name="TextBox 11">
            <a:extLst>
              <a:ext uri="{FF2B5EF4-FFF2-40B4-BE49-F238E27FC236}">
                <a16:creationId xmlns:a16="http://schemas.microsoft.com/office/drawing/2014/main" id="{2301FDAD-46D1-931A-A77E-8D5E12B48F1A}"/>
              </a:ext>
            </a:extLst>
          </p:cNvPr>
          <p:cNvSpPr txBox="1">
            <a:spLocks noChangeArrowheads="1"/>
          </p:cNvSpPr>
          <p:nvPr/>
        </p:nvSpPr>
        <p:spPr bwMode="auto">
          <a:xfrm>
            <a:off x="2895600" y="4589463"/>
            <a:ext cx="1905000" cy="522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Yaquina 1849; </a:t>
            </a:r>
          </a:p>
          <a:p>
            <a:r>
              <a:rPr lang="en-US" altLang="en-US" sz="1400">
                <a:solidFill>
                  <a:srgbClr val="FFFF00"/>
                </a:solidFill>
              </a:rPr>
              <a:t>450,000 total acres </a:t>
            </a:r>
          </a:p>
        </p:txBody>
      </p:sp>
      <p:sp>
        <p:nvSpPr>
          <p:cNvPr id="17413" name="TextBox 1">
            <a:extLst>
              <a:ext uri="{FF2B5EF4-FFF2-40B4-BE49-F238E27FC236}">
                <a16:creationId xmlns:a16="http://schemas.microsoft.com/office/drawing/2014/main" id="{723D1605-A8F0-6991-ED76-D32C01599E78}"/>
              </a:ext>
            </a:extLst>
          </p:cNvPr>
          <p:cNvSpPr txBox="1">
            <a:spLocks noChangeArrowheads="1"/>
          </p:cNvSpPr>
          <p:nvPr/>
        </p:nvSpPr>
        <p:spPr bwMode="auto">
          <a:xfrm>
            <a:off x="3748088" y="146050"/>
            <a:ext cx="5395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FFF00"/>
                </a:solidFill>
              </a:rPr>
              <a:t>Oregon Coast Range 1940 </a:t>
            </a:r>
          </a:p>
        </p:txBody>
      </p:sp>
      <p:cxnSp>
        <p:nvCxnSpPr>
          <p:cNvPr id="4" name="Straight Arrow Connector 3">
            <a:extLst>
              <a:ext uri="{FF2B5EF4-FFF2-40B4-BE49-F238E27FC236}">
                <a16:creationId xmlns:a16="http://schemas.microsoft.com/office/drawing/2014/main" id="{C105E7F6-1627-7B13-61C3-CAD5052DF21A}"/>
              </a:ext>
            </a:extLst>
          </p:cNvPr>
          <p:cNvCxnSpPr>
            <a:stCxn id="17411" idx="1"/>
          </p:cNvCxnSpPr>
          <p:nvPr/>
        </p:nvCxnSpPr>
        <p:spPr>
          <a:xfrm flipH="1" flipV="1">
            <a:off x="1676400" y="1219200"/>
            <a:ext cx="1219200" cy="42863"/>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415" name="TextBox 13">
            <a:extLst>
              <a:ext uri="{FF2B5EF4-FFF2-40B4-BE49-F238E27FC236}">
                <a16:creationId xmlns:a16="http://schemas.microsoft.com/office/drawing/2014/main" id="{12C42559-B4AE-4D9A-86EE-D630A17087DF}"/>
              </a:ext>
            </a:extLst>
          </p:cNvPr>
          <p:cNvSpPr txBox="1">
            <a:spLocks noChangeArrowheads="1"/>
          </p:cNvSpPr>
          <p:nvPr/>
        </p:nvSpPr>
        <p:spPr bwMode="auto">
          <a:xfrm>
            <a:off x="3352800" y="6400800"/>
            <a:ext cx="2625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Teensma et. al 1991</a:t>
            </a:r>
          </a:p>
        </p:txBody>
      </p:sp>
      <p:cxnSp>
        <p:nvCxnSpPr>
          <p:cNvPr id="15" name="Straight Arrow Connector 14">
            <a:extLst>
              <a:ext uri="{FF2B5EF4-FFF2-40B4-BE49-F238E27FC236}">
                <a16:creationId xmlns:a16="http://schemas.microsoft.com/office/drawing/2014/main" id="{2C59C91B-3071-070E-6C3C-DBF287BBF8B8}"/>
              </a:ext>
            </a:extLst>
          </p:cNvPr>
          <p:cNvCxnSpPr>
            <a:stCxn id="17410" idx="1"/>
          </p:cNvCxnSpPr>
          <p:nvPr/>
        </p:nvCxnSpPr>
        <p:spPr>
          <a:xfrm flipH="1" flipV="1">
            <a:off x="1350963" y="2133600"/>
            <a:ext cx="1544637" cy="5969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2378ECE-C327-A2C0-EDC0-D8C86F70C487}"/>
              </a:ext>
            </a:extLst>
          </p:cNvPr>
          <p:cNvCxnSpPr>
            <a:stCxn id="17412" idx="1"/>
          </p:cNvCxnSpPr>
          <p:nvPr/>
        </p:nvCxnSpPr>
        <p:spPr>
          <a:xfrm flipH="1" flipV="1">
            <a:off x="1227138" y="3638550"/>
            <a:ext cx="1668462" cy="121285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7BFBEC-694E-5D2F-AAE2-E07294A63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8" r="4480" b="50000"/>
          <a:stretch/>
        </p:blipFill>
        <p:spPr>
          <a:xfrm>
            <a:off x="5486400" y="2138338"/>
            <a:ext cx="3566643" cy="2806486"/>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a:extLst>
              <a:ext uri="{FF2B5EF4-FFF2-40B4-BE49-F238E27FC236}">
                <a16:creationId xmlns:a16="http://schemas.microsoft.com/office/drawing/2014/main" id="{0C62B968-E2EA-84F1-2D1A-EE2846C71FA8}"/>
              </a:ext>
            </a:extLst>
          </p:cNvPr>
          <p:cNvSpPr txBox="1">
            <a:spLocks noChangeArrowheads="1"/>
          </p:cNvSpPr>
          <p:nvPr/>
        </p:nvSpPr>
        <p:spPr bwMode="auto">
          <a:xfrm>
            <a:off x="698500" y="304800"/>
            <a:ext cx="82597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a:solidFill>
                  <a:srgbClr val="FFFF00"/>
                </a:solidFill>
              </a:rPr>
              <a:t>Historical distribution: Oregon Coast Range example   </a:t>
            </a:r>
          </a:p>
        </p:txBody>
      </p:sp>
      <p:sp>
        <p:nvSpPr>
          <p:cNvPr id="18434" name="TextBox 2">
            <a:extLst>
              <a:ext uri="{FF2B5EF4-FFF2-40B4-BE49-F238E27FC236}">
                <a16:creationId xmlns:a16="http://schemas.microsoft.com/office/drawing/2014/main" id="{9F946318-E2AB-B490-D26C-BEF8E1E72663}"/>
              </a:ext>
            </a:extLst>
          </p:cNvPr>
          <p:cNvSpPr txBox="1">
            <a:spLocks noChangeArrowheads="1"/>
          </p:cNvSpPr>
          <p:nvPr/>
        </p:nvSpPr>
        <p:spPr bwMode="auto">
          <a:xfrm>
            <a:off x="5200650" y="1668463"/>
            <a:ext cx="37766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Spatial scale: Ecoregion</a:t>
            </a:r>
          </a:p>
          <a:p>
            <a:pPr>
              <a:buFont typeface="Arial" panose="020B0604020202020204" pitchFamily="34" charset="0"/>
              <a:buChar char="•"/>
            </a:pPr>
            <a:r>
              <a:rPr lang="en-US" altLang="en-US" sz="2400">
                <a:solidFill>
                  <a:srgbClr val="FFFF00"/>
                </a:solidFill>
              </a:rPr>
              <a:t>High proportion of area in large patches  </a:t>
            </a:r>
          </a:p>
          <a:p>
            <a:pPr>
              <a:buFont typeface="Arial" panose="020B0604020202020204" pitchFamily="34" charset="0"/>
              <a:buChar char="•"/>
            </a:pPr>
            <a:r>
              <a:rPr lang="en-US" altLang="en-US" sz="2400">
                <a:solidFill>
                  <a:srgbClr val="FFFF00"/>
                </a:solidFill>
              </a:rPr>
              <a:t>Higher proportion in old growth</a:t>
            </a:r>
          </a:p>
        </p:txBody>
      </p:sp>
      <p:pic>
        <p:nvPicPr>
          <p:cNvPr id="4" name="Picture 3">
            <a:extLst>
              <a:ext uri="{FF2B5EF4-FFF2-40B4-BE49-F238E27FC236}">
                <a16:creationId xmlns:a16="http://schemas.microsoft.com/office/drawing/2014/main" id="{97276D5F-44BE-60A6-B561-2E299187B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51" t="23671" r="16562" b="18352"/>
          <a:stretch/>
        </p:blipFill>
        <p:spPr>
          <a:xfrm>
            <a:off x="0" y="1628239"/>
            <a:ext cx="5181600" cy="3239547"/>
          </a:xfrm>
          <a:prstGeom prst="rect">
            <a:avLst/>
          </a:prstGeom>
          <a:ln w="28575" cap="sq" cmpd="thickThin">
            <a:solidFill>
              <a:srgbClr val="585858"/>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E97FE31D-785F-997F-8445-96FB79CD80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42" t="41947" r="52517" b="32734"/>
          <a:stretch/>
        </p:blipFill>
        <p:spPr>
          <a:xfrm>
            <a:off x="4191000" y="4248421"/>
            <a:ext cx="4767851" cy="2347321"/>
          </a:xfrm>
          <a:prstGeom prst="rect">
            <a:avLst/>
          </a:prstGeom>
          <a:ln w="28575" cap="sq" cmpd="thickThin">
            <a:solidFill>
              <a:srgbClr val="585858"/>
            </a:solidFill>
            <a:prstDash val="solid"/>
            <a:miter lim="800000"/>
          </a:ln>
          <a:effectLst>
            <a:innerShdw blurRad="76200">
              <a:srgbClr val="000000"/>
            </a:innerShdw>
          </a:effectLst>
        </p:spPr>
      </p:pic>
      <p:sp>
        <p:nvSpPr>
          <p:cNvPr id="18437" name="TextBox 5">
            <a:extLst>
              <a:ext uri="{FF2B5EF4-FFF2-40B4-BE49-F238E27FC236}">
                <a16:creationId xmlns:a16="http://schemas.microsoft.com/office/drawing/2014/main" id="{0721D541-6CDF-44C5-C49C-F7ACEED25D1F}"/>
              </a:ext>
            </a:extLst>
          </p:cNvPr>
          <p:cNvSpPr txBox="1">
            <a:spLocks noChangeArrowheads="1"/>
          </p:cNvSpPr>
          <p:nvPr/>
        </p:nvSpPr>
        <p:spPr bwMode="auto">
          <a:xfrm>
            <a:off x="457200" y="59436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Wimberly, MC 2002 Can. J. For. 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5950-5197-5A86-5E07-3B12C9CB5D69}"/>
              </a:ext>
            </a:extLst>
          </p:cNvPr>
          <p:cNvSpPr>
            <a:spLocks noGrp="1"/>
          </p:cNvSpPr>
          <p:nvPr>
            <p:ph type="title"/>
          </p:nvPr>
        </p:nvSpPr>
        <p:spPr>
          <a:xfrm>
            <a:off x="609600" y="457200"/>
            <a:ext cx="3429000" cy="1143000"/>
          </a:xfrm>
        </p:spPr>
        <p:txBody>
          <a:bodyPr rtlCol="0">
            <a:normAutofit fontScale="90000"/>
          </a:bodyPr>
          <a:lstStyle/>
          <a:p>
            <a:pPr fontAlgn="auto">
              <a:spcAft>
                <a:spcPts val="0"/>
              </a:spcAft>
              <a:defRPr/>
            </a:pPr>
            <a:r>
              <a:rPr lang="en-US" dirty="0">
                <a:solidFill>
                  <a:srgbClr val="FFFF00"/>
                </a:solidFill>
                <a:ea typeface="+mj-ea"/>
              </a:rPr>
              <a:t>Mixed Severity Fire Regimes </a:t>
            </a:r>
          </a:p>
        </p:txBody>
      </p:sp>
      <p:pic>
        <p:nvPicPr>
          <p:cNvPr id="19458" name="Picture 5">
            <a:extLst>
              <a:ext uri="{FF2B5EF4-FFF2-40B4-BE49-F238E27FC236}">
                <a16:creationId xmlns:a16="http://schemas.microsoft.com/office/drawing/2014/main" id="{30BE33C8-FB73-C184-0187-293F020DF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458" b="53638"/>
          <a:stretch>
            <a:fillRect/>
          </a:stretch>
        </p:blipFill>
        <p:spPr bwMode="auto">
          <a:xfrm>
            <a:off x="6477000" y="-69850"/>
            <a:ext cx="2667000"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B24643D2-587B-8FF6-8A37-4165CD3D2A6D}"/>
              </a:ext>
            </a:extLst>
          </p:cNvPr>
          <p:cNvSpPr txBox="1"/>
          <p:nvPr/>
        </p:nvSpPr>
        <p:spPr>
          <a:xfrm>
            <a:off x="4137025" y="3040063"/>
            <a:ext cx="1844675" cy="1200150"/>
          </a:xfrm>
          <a:prstGeom prst="rect">
            <a:avLst/>
          </a:prstGeom>
          <a:solidFill>
            <a:schemeClr val="bg1"/>
          </a:solidFill>
          <a:ln w="57150">
            <a:solidFill>
              <a:srgbClr val="FFFF00"/>
            </a:solidFill>
          </a:ln>
        </p:spPr>
        <p:txBody>
          <a:bodyPr>
            <a:spAutoFit/>
          </a:bodyPr>
          <a:lstStyle/>
          <a:p>
            <a:pPr fontAlgn="auto">
              <a:spcBef>
                <a:spcPts val="0"/>
              </a:spcBef>
              <a:spcAft>
                <a:spcPts val="0"/>
              </a:spcAft>
              <a:defRPr/>
            </a:pPr>
            <a:r>
              <a:rPr lang="en-US" dirty="0">
                <a:solidFill>
                  <a:schemeClr val="bg2">
                    <a:lumMod val="10000"/>
                  </a:schemeClr>
                </a:solidFill>
                <a:latin typeface="+mn-lt"/>
                <a:ea typeface="+mn-ea"/>
              </a:rPr>
              <a:t>Variable frequency</a:t>
            </a:r>
          </a:p>
          <a:p>
            <a:pPr fontAlgn="auto">
              <a:spcBef>
                <a:spcPts val="0"/>
              </a:spcBef>
              <a:spcAft>
                <a:spcPts val="0"/>
              </a:spcAft>
              <a:defRPr/>
            </a:pPr>
            <a:r>
              <a:rPr lang="en-US" dirty="0">
                <a:solidFill>
                  <a:schemeClr val="bg2">
                    <a:lumMod val="10000"/>
                  </a:schemeClr>
                </a:solidFill>
                <a:latin typeface="+mn-lt"/>
                <a:ea typeface="+mn-ea"/>
              </a:rPr>
              <a:t>Mixed severity</a:t>
            </a:r>
          </a:p>
          <a:p>
            <a:pPr fontAlgn="auto">
              <a:spcBef>
                <a:spcPts val="0"/>
              </a:spcBef>
              <a:spcAft>
                <a:spcPts val="0"/>
              </a:spcAft>
              <a:defRPr/>
            </a:pPr>
            <a:r>
              <a:rPr lang="en-US" dirty="0">
                <a:solidFill>
                  <a:schemeClr val="bg2">
                    <a:lumMod val="10000"/>
                  </a:schemeClr>
                </a:solidFill>
                <a:latin typeface="+mn-lt"/>
                <a:ea typeface="+mn-ea"/>
              </a:rPr>
              <a:t>Variable Extent</a:t>
            </a:r>
          </a:p>
        </p:txBody>
      </p:sp>
      <p:cxnSp>
        <p:nvCxnSpPr>
          <p:cNvPr id="14" name="Straight Arrow Connector 13">
            <a:extLst>
              <a:ext uri="{FF2B5EF4-FFF2-40B4-BE49-F238E27FC236}">
                <a16:creationId xmlns:a16="http://schemas.microsoft.com/office/drawing/2014/main" id="{836B6CD2-C0AA-06B0-45FC-CD99904A920E}"/>
              </a:ext>
            </a:extLst>
          </p:cNvPr>
          <p:cNvCxnSpPr/>
          <p:nvPr/>
        </p:nvCxnSpPr>
        <p:spPr>
          <a:xfrm>
            <a:off x="5981700" y="3778250"/>
            <a:ext cx="1571625" cy="2393950"/>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BFBE37A-494C-9B8D-A473-240832735F2D}"/>
              </a:ext>
            </a:extLst>
          </p:cNvPr>
          <p:cNvCxnSpPr>
            <a:stCxn id="13" idx="3"/>
          </p:cNvCxnSpPr>
          <p:nvPr/>
        </p:nvCxnSpPr>
        <p:spPr>
          <a:xfrm>
            <a:off x="5981700" y="3640138"/>
            <a:ext cx="2247900" cy="1160462"/>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462" name="Rectangle 11">
            <a:extLst>
              <a:ext uri="{FF2B5EF4-FFF2-40B4-BE49-F238E27FC236}">
                <a16:creationId xmlns:a16="http://schemas.microsoft.com/office/drawing/2014/main" id="{22F272FC-4900-3B92-CB0D-706D788BC732}"/>
              </a:ext>
            </a:extLst>
          </p:cNvPr>
          <p:cNvSpPr>
            <a:spLocks noChangeArrowheads="1"/>
          </p:cNvSpPr>
          <p:nvPr/>
        </p:nvSpPr>
        <p:spPr bwMode="auto">
          <a:xfrm>
            <a:off x="201613" y="6361113"/>
            <a:ext cx="4913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solidFill>
                  <a:srgbClr val="FFFF00"/>
                </a:solidFill>
              </a:rPr>
              <a:t>Perry et al. 2011, Forest Ecology and Management </a:t>
            </a:r>
          </a:p>
        </p:txBody>
      </p:sp>
      <p:sp>
        <p:nvSpPr>
          <p:cNvPr id="19463" name="TextBox 16">
            <a:extLst>
              <a:ext uri="{FF2B5EF4-FFF2-40B4-BE49-F238E27FC236}">
                <a16:creationId xmlns:a16="http://schemas.microsoft.com/office/drawing/2014/main" id="{9C739E21-E029-714F-75E7-628393EC1CDE}"/>
              </a:ext>
            </a:extLst>
          </p:cNvPr>
          <p:cNvSpPr txBox="1">
            <a:spLocks noChangeArrowheads="1"/>
          </p:cNvSpPr>
          <p:nvPr/>
        </p:nvSpPr>
        <p:spPr bwMode="auto">
          <a:xfrm>
            <a:off x="201613" y="2386013"/>
            <a:ext cx="39354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Dominated Valley margin</a:t>
            </a:r>
          </a:p>
          <a:p>
            <a:pPr>
              <a:buFont typeface="Arial" panose="020B0604020202020204" pitchFamily="34" charset="0"/>
              <a:buChar char="•"/>
            </a:pPr>
            <a:r>
              <a:rPr lang="en-US" altLang="en-US" sz="2400">
                <a:solidFill>
                  <a:srgbClr val="FFFF00"/>
                </a:solidFill>
              </a:rPr>
              <a:t>Dominated central/south West Cascades ecoregion</a:t>
            </a:r>
          </a:p>
          <a:p>
            <a:pPr>
              <a:buFont typeface="Arial" panose="020B0604020202020204" pitchFamily="34" charset="0"/>
              <a:buChar char="•"/>
            </a:pPr>
            <a:r>
              <a:rPr lang="en-US" altLang="en-US" sz="2400">
                <a:solidFill>
                  <a:srgbClr val="FFFF00"/>
                </a:solidFill>
              </a:rPr>
              <a:t>Found in mesic vegetation types in Klamath Mountain ecoregion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7ACD3596-295D-5F8C-08B4-69131A708E15}"/>
              </a:ext>
            </a:extLst>
          </p:cNvPr>
          <p:cNvPicPr>
            <a:picLocks noChangeAspect="1"/>
          </p:cNvPicPr>
          <p:nvPr/>
        </p:nvPicPr>
        <p:blipFill>
          <a:blip r:embed="rId3">
            <a:extLst>
              <a:ext uri="{28A0092B-C50C-407E-A947-70E740481C1C}">
                <a14:useLocalDpi xmlns:a14="http://schemas.microsoft.com/office/drawing/2010/main" val="0"/>
              </a:ext>
            </a:extLst>
          </a:blip>
          <a:srcRect l="19917" t="19925" r="21117" b="13109"/>
          <a:stretch>
            <a:fillRect/>
          </a:stretch>
        </p:blipFill>
        <p:spPr bwMode="auto">
          <a:xfrm>
            <a:off x="227013" y="5257800"/>
            <a:ext cx="1374775" cy="1247775"/>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2B986269-95AC-44BA-34FE-F5EFCD9480A2}"/>
              </a:ext>
            </a:extLst>
          </p:cNvPr>
          <p:cNvPicPr>
            <a:picLocks noChangeAspect="1"/>
          </p:cNvPicPr>
          <p:nvPr/>
        </p:nvPicPr>
        <p:blipFill>
          <a:blip r:embed="rId4">
            <a:extLst>
              <a:ext uri="{28A0092B-C50C-407E-A947-70E740481C1C}">
                <a14:useLocalDpi xmlns:a14="http://schemas.microsoft.com/office/drawing/2010/main" val="0"/>
              </a:ext>
            </a:extLst>
          </a:blip>
          <a:srcRect l="14417" t="27596" r="31789" b="15660"/>
          <a:stretch>
            <a:fillRect/>
          </a:stretch>
        </p:blipFill>
        <p:spPr bwMode="auto">
          <a:xfrm>
            <a:off x="2347913" y="4243388"/>
            <a:ext cx="1393825" cy="1174750"/>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3">
            <a:extLst>
              <a:ext uri="{FF2B5EF4-FFF2-40B4-BE49-F238E27FC236}">
                <a16:creationId xmlns:a16="http://schemas.microsoft.com/office/drawing/2014/main" id="{09D56E58-F0B3-9135-DEDC-D6B9309E3EAB}"/>
              </a:ext>
            </a:extLst>
          </p:cNvPr>
          <p:cNvPicPr>
            <a:picLocks noChangeAspect="1"/>
          </p:cNvPicPr>
          <p:nvPr/>
        </p:nvPicPr>
        <p:blipFill>
          <a:blip r:embed="rId5">
            <a:extLst>
              <a:ext uri="{28A0092B-C50C-407E-A947-70E740481C1C}">
                <a14:useLocalDpi xmlns:a14="http://schemas.microsoft.com/office/drawing/2010/main" val="0"/>
              </a:ext>
            </a:extLst>
          </a:blip>
          <a:srcRect l="21349" t="20155" r="23581" b="21394"/>
          <a:stretch>
            <a:fillRect/>
          </a:stretch>
        </p:blipFill>
        <p:spPr bwMode="auto">
          <a:xfrm>
            <a:off x="4160838" y="3206750"/>
            <a:ext cx="1404937" cy="1192213"/>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F036A3C0-26FA-7317-DCD0-0E1A00F5F650}"/>
              </a:ext>
            </a:extLst>
          </p:cNvPr>
          <p:cNvPicPr>
            <a:picLocks noChangeAspect="1"/>
          </p:cNvPicPr>
          <p:nvPr/>
        </p:nvPicPr>
        <p:blipFill>
          <a:blip r:embed="rId6">
            <a:extLst>
              <a:ext uri="{28A0092B-C50C-407E-A947-70E740481C1C}">
                <a14:useLocalDpi xmlns:a14="http://schemas.microsoft.com/office/drawing/2010/main" val="0"/>
              </a:ext>
            </a:extLst>
          </a:blip>
          <a:srcRect l="20605" t="19690" r="17999" b="11938"/>
          <a:stretch>
            <a:fillRect/>
          </a:stretch>
        </p:blipFill>
        <p:spPr bwMode="auto">
          <a:xfrm>
            <a:off x="5715000" y="1490663"/>
            <a:ext cx="1422400" cy="1266825"/>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20485" name="Picture 12">
            <a:extLst>
              <a:ext uri="{FF2B5EF4-FFF2-40B4-BE49-F238E27FC236}">
                <a16:creationId xmlns:a16="http://schemas.microsoft.com/office/drawing/2014/main" id="{970694F3-D8D2-850F-49EE-D315CD16EE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246" t="13269" r="26746"/>
          <a:stretch>
            <a:fillRect/>
          </a:stretch>
        </p:blipFill>
        <p:spPr bwMode="auto">
          <a:xfrm>
            <a:off x="5903913" y="3379788"/>
            <a:ext cx="1884362" cy="1611312"/>
          </a:xfrm>
          <a:prstGeom prst="rect">
            <a:avLst/>
          </a:prstGeom>
          <a:noFill/>
          <a:ln w="38100">
            <a:solidFill>
              <a:srgbClr val="585858"/>
            </a:solidFill>
            <a:miter lim="800000"/>
            <a:headEnd/>
            <a:tailEnd/>
          </a:ln>
          <a:extLst>
            <a:ext uri="{909E8E84-426E-40DD-AFC4-6F175D3DCCD1}">
              <a14:hiddenFill xmlns:a14="http://schemas.microsoft.com/office/drawing/2010/main">
                <a:solidFill>
                  <a:schemeClr val="accent1"/>
                </a:solidFill>
              </a14:hiddenFill>
            </a:ext>
          </a:extLst>
        </p:spPr>
      </p:pic>
      <p:sp>
        <p:nvSpPr>
          <p:cNvPr id="10" name="Down Arrow 9">
            <a:extLst>
              <a:ext uri="{FF2B5EF4-FFF2-40B4-BE49-F238E27FC236}">
                <a16:creationId xmlns:a16="http://schemas.microsoft.com/office/drawing/2014/main" id="{681C6463-05A5-3FD0-1924-E1122A3FC6E3}"/>
              </a:ext>
            </a:extLst>
          </p:cNvPr>
          <p:cNvSpPr/>
          <p:nvPr/>
        </p:nvSpPr>
        <p:spPr>
          <a:xfrm rot="14457786">
            <a:off x="1701800" y="4721226"/>
            <a:ext cx="484187" cy="684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96F82443-9330-831C-435C-F439366FE5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53" y="3276600"/>
            <a:ext cx="851134" cy="1835585"/>
          </a:xfrm>
          <a:prstGeom prst="rect">
            <a:avLst/>
          </a:prstGeom>
          <a:effectLst>
            <a:glow rad="127000">
              <a:schemeClr val="accent1">
                <a:alpha val="0"/>
              </a:schemeClr>
            </a:glow>
          </a:effectLst>
        </p:spPr>
      </p:pic>
      <p:sp>
        <p:nvSpPr>
          <p:cNvPr id="12" name="Down Arrow 11">
            <a:extLst>
              <a:ext uri="{FF2B5EF4-FFF2-40B4-BE49-F238E27FC236}">
                <a16:creationId xmlns:a16="http://schemas.microsoft.com/office/drawing/2014/main" id="{FDECFE51-4FD6-EC0D-C86F-1183B2795056}"/>
              </a:ext>
            </a:extLst>
          </p:cNvPr>
          <p:cNvSpPr/>
          <p:nvPr/>
        </p:nvSpPr>
        <p:spPr>
          <a:xfrm rot="14045556">
            <a:off x="5137944" y="2532856"/>
            <a:ext cx="485775" cy="690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Down Arrow 12">
            <a:extLst>
              <a:ext uri="{FF2B5EF4-FFF2-40B4-BE49-F238E27FC236}">
                <a16:creationId xmlns:a16="http://schemas.microsoft.com/office/drawing/2014/main" id="{71DB270F-C55D-2D1F-973C-BE94F0C07462}"/>
              </a:ext>
            </a:extLst>
          </p:cNvPr>
          <p:cNvSpPr/>
          <p:nvPr/>
        </p:nvSpPr>
        <p:spPr>
          <a:xfrm rot="13877743">
            <a:off x="3346450" y="3527426"/>
            <a:ext cx="484187" cy="60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own Arrow 13">
            <a:extLst>
              <a:ext uri="{FF2B5EF4-FFF2-40B4-BE49-F238E27FC236}">
                <a16:creationId xmlns:a16="http://schemas.microsoft.com/office/drawing/2014/main" id="{516C8CB0-853F-2811-EFE5-20615D27CC69}"/>
              </a:ext>
            </a:extLst>
          </p:cNvPr>
          <p:cNvSpPr/>
          <p:nvPr/>
        </p:nvSpPr>
        <p:spPr>
          <a:xfrm>
            <a:off x="8194675" y="2597150"/>
            <a:ext cx="484188" cy="2967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491" name="TextBox 14">
            <a:extLst>
              <a:ext uri="{FF2B5EF4-FFF2-40B4-BE49-F238E27FC236}">
                <a16:creationId xmlns:a16="http://schemas.microsoft.com/office/drawing/2014/main" id="{038D059C-AB89-B7F0-8FF7-4360B161E1C1}"/>
              </a:ext>
            </a:extLst>
          </p:cNvPr>
          <p:cNvSpPr txBox="1">
            <a:spLocks noChangeArrowheads="1"/>
          </p:cNvSpPr>
          <p:nvPr/>
        </p:nvSpPr>
        <p:spPr bwMode="auto">
          <a:xfrm>
            <a:off x="793750" y="293688"/>
            <a:ext cx="8135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FFF00"/>
                </a:solidFill>
              </a:rPr>
              <a:t>Stand Development Pathways Mixed Severity Fire Regime: It is Complicated!</a:t>
            </a:r>
          </a:p>
        </p:txBody>
      </p:sp>
      <p:pic>
        <p:nvPicPr>
          <p:cNvPr id="20492" name="Picture 15">
            <a:extLst>
              <a:ext uri="{FF2B5EF4-FFF2-40B4-BE49-F238E27FC236}">
                <a16:creationId xmlns:a16="http://schemas.microsoft.com/office/drawing/2014/main" id="{81EE3C5D-E091-7C56-4E85-4066F3EA656F}"/>
              </a:ext>
            </a:extLst>
          </p:cNvPr>
          <p:cNvPicPr>
            <a:picLocks noChangeAspect="1"/>
          </p:cNvPicPr>
          <p:nvPr/>
        </p:nvPicPr>
        <p:blipFill>
          <a:blip r:embed="rId9">
            <a:extLst>
              <a:ext uri="{28A0092B-C50C-407E-A947-70E740481C1C}">
                <a14:useLocalDpi xmlns:a14="http://schemas.microsoft.com/office/drawing/2010/main" val="0"/>
              </a:ext>
            </a:extLst>
          </a:blip>
          <a:srcRect l="23061" t="37091" r="22713" b="15273"/>
          <a:stretch>
            <a:fillRect/>
          </a:stretch>
        </p:blipFill>
        <p:spPr bwMode="auto">
          <a:xfrm>
            <a:off x="903288" y="1739900"/>
            <a:ext cx="13541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7">
            <a:extLst>
              <a:ext uri="{FF2B5EF4-FFF2-40B4-BE49-F238E27FC236}">
                <a16:creationId xmlns:a16="http://schemas.microsoft.com/office/drawing/2014/main" id="{B8A49DEE-4858-63A7-BD31-20AF9FBCFBCE}"/>
              </a:ext>
            </a:extLst>
          </p:cNvPr>
          <p:cNvPicPr>
            <a:picLocks noChangeAspect="1"/>
          </p:cNvPicPr>
          <p:nvPr/>
        </p:nvPicPr>
        <p:blipFill>
          <a:blip r:embed="rId10">
            <a:extLst>
              <a:ext uri="{28A0092B-C50C-407E-A947-70E740481C1C}">
                <a14:useLocalDpi xmlns:a14="http://schemas.microsoft.com/office/drawing/2010/main" val="0"/>
              </a:ext>
            </a:extLst>
          </a:blip>
          <a:srcRect l="18234" t="22137" r="18852" b="20621"/>
          <a:stretch>
            <a:fillRect/>
          </a:stretch>
        </p:blipFill>
        <p:spPr bwMode="auto">
          <a:xfrm>
            <a:off x="3116263" y="1741488"/>
            <a:ext cx="14097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wn Arrow 18">
            <a:extLst>
              <a:ext uri="{FF2B5EF4-FFF2-40B4-BE49-F238E27FC236}">
                <a16:creationId xmlns:a16="http://schemas.microsoft.com/office/drawing/2014/main" id="{BF1735C0-A302-5D30-DC2A-0861C236C912}"/>
              </a:ext>
            </a:extLst>
          </p:cNvPr>
          <p:cNvSpPr/>
          <p:nvPr/>
        </p:nvSpPr>
        <p:spPr>
          <a:xfrm rot="16200000">
            <a:off x="7097713" y="1849438"/>
            <a:ext cx="484187" cy="312737"/>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Down Arrow 19">
            <a:extLst>
              <a:ext uri="{FF2B5EF4-FFF2-40B4-BE49-F238E27FC236}">
                <a16:creationId xmlns:a16="http://schemas.microsoft.com/office/drawing/2014/main" id="{9C4AE481-6899-6A46-1271-97E27C9B9B12}"/>
              </a:ext>
            </a:extLst>
          </p:cNvPr>
          <p:cNvSpPr/>
          <p:nvPr/>
        </p:nvSpPr>
        <p:spPr>
          <a:xfrm>
            <a:off x="4697413" y="4581525"/>
            <a:ext cx="484187" cy="820738"/>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Down Arrow 20">
            <a:extLst>
              <a:ext uri="{FF2B5EF4-FFF2-40B4-BE49-F238E27FC236}">
                <a16:creationId xmlns:a16="http://schemas.microsoft.com/office/drawing/2014/main" id="{DBBB1E95-816D-56C0-6B68-0F2AF4498390}"/>
              </a:ext>
            </a:extLst>
          </p:cNvPr>
          <p:cNvSpPr/>
          <p:nvPr/>
        </p:nvSpPr>
        <p:spPr>
          <a:xfrm rot="5400000">
            <a:off x="2410619" y="2007394"/>
            <a:ext cx="484188" cy="488950"/>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497" name="Picture 27">
            <a:extLst>
              <a:ext uri="{FF2B5EF4-FFF2-40B4-BE49-F238E27FC236}">
                <a16:creationId xmlns:a16="http://schemas.microsoft.com/office/drawing/2014/main" id="{EEA4546D-B30B-9BE0-DC8E-6E0F2E3D2250}"/>
              </a:ext>
            </a:extLst>
          </p:cNvPr>
          <p:cNvPicPr>
            <a:picLocks noChangeAspect="1"/>
          </p:cNvPicPr>
          <p:nvPr/>
        </p:nvPicPr>
        <p:blipFill>
          <a:blip r:embed="rId11">
            <a:extLst>
              <a:ext uri="{28A0092B-C50C-407E-A947-70E740481C1C}">
                <a14:useLocalDpi xmlns:a14="http://schemas.microsoft.com/office/drawing/2010/main" val="0"/>
              </a:ext>
            </a:extLst>
          </a:blip>
          <a:srcRect l="24484" t="17912" r="12442" b="25211"/>
          <a:stretch>
            <a:fillRect/>
          </a:stretch>
        </p:blipFill>
        <p:spPr bwMode="auto">
          <a:xfrm>
            <a:off x="4160838" y="5567363"/>
            <a:ext cx="14033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8">
            <a:extLst>
              <a:ext uri="{FF2B5EF4-FFF2-40B4-BE49-F238E27FC236}">
                <a16:creationId xmlns:a16="http://schemas.microsoft.com/office/drawing/2014/main" id="{C3CE2456-F14C-8038-3A31-489C2AF08108}"/>
              </a:ext>
            </a:extLst>
          </p:cNvPr>
          <p:cNvPicPr>
            <a:picLocks noChangeAspect="1"/>
          </p:cNvPicPr>
          <p:nvPr/>
        </p:nvPicPr>
        <p:blipFill>
          <a:blip r:embed="rId12">
            <a:extLst>
              <a:ext uri="{28A0092B-C50C-407E-A947-70E740481C1C}">
                <a14:useLocalDpi xmlns:a14="http://schemas.microsoft.com/office/drawing/2010/main" val="0"/>
              </a:ext>
            </a:extLst>
          </a:blip>
          <a:srcRect l="24048" t="16924" r="12927" b="23187"/>
          <a:stretch>
            <a:fillRect/>
          </a:stretch>
        </p:blipFill>
        <p:spPr bwMode="auto">
          <a:xfrm>
            <a:off x="7573963" y="1568450"/>
            <a:ext cx="14795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3C41AD30-BBB2-419B-1D39-2D77C2165B0E}"/>
              </a:ext>
            </a:extLst>
          </p:cNvPr>
          <p:cNvSpPr/>
          <p:nvPr/>
        </p:nvSpPr>
        <p:spPr>
          <a:xfrm>
            <a:off x="7708900" y="5567363"/>
            <a:ext cx="1341438"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C00000"/>
                </a:solidFill>
              </a:rPr>
              <a:t>Alternative pathway</a:t>
            </a:r>
          </a:p>
        </p:txBody>
      </p:sp>
      <p:sp>
        <p:nvSpPr>
          <p:cNvPr id="33" name="Down Arrow 32">
            <a:extLst>
              <a:ext uri="{FF2B5EF4-FFF2-40B4-BE49-F238E27FC236}">
                <a16:creationId xmlns:a16="http://schemas.microsoft.com/office/drawing/2014/main" id="{EDB90443-3ADB-B8B8-B2E2-6797EE108405}"/>
              </a:ext>
            </a:extLst>
          </p:cNvPr>
          <p:cNvSpPr/>
          <p:nvPr/>
        </p:nvSpPr>
        <p:spPr>
          <a:xfrm rot="16200000">
            <a:off x="6456363" y="5037137"/>
            <a:ext cx="444500" cy="2060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Down Arrow 33">
            <a:extLst>
              <a:ext uri="{FF2B5EF4-FFF2-40B4-BE49-F238E27FC236}">
                <a16:creationId xmlns:a16="http://schemas.microsoft.com/office/drawing/2014/main" id="{4E559C94-DBB3-3717-D659-B2DE5DBFF98E}"/>
              </a:ext>
            </a:extLst>
          </p:cNvPr>
          <p:cNvSpPr/>
          <p:nvPr/>
        </p:nvSpPr>
        <p:spPr>
          <a:xfrm rot="19358364">
            <a:off x="6043613" y="2901950"/>
            <a:ext cx="485775" cy="427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Down Arrow 34">
            <a:extLst>
              <a:ext uri="{FF2B5EF4-FFF2-40B4-BE49-F238E27FC236}">
                <a16:creationId xmlns:a16="http://schemas.microsoft.com/office/drawing/2014/main" id="{6E255E45-FB9E-A689-34C9-02BE6EF07E24}"/>
              </a:ext>
            </a:extLst>
          </p:cNvPr>
          <p:cNvSpPr/>
          <p:nvPr/>
        </p:nvSpPr>
        <p:spPr>
          <a:xfrm rot="7973901">
            <a:off x="7232650" y="4879975"/>
            <a:ext cx="485775" cy="86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Down Arrow 35">
            <a:extLst>
              <a:ext uri="{FF2B5EF4-FFF2-40B4-BE49-F238E27FC236}">
                <a16:creationId xmlns:a16="http://schemas.microsoft.com/office/drawing/2014/main" id="{DC63E3D6-A182-B702-806B-B3516E43F96E}"/>
              </a:ext>
            </a:extLst>
          </p:cNvPr>
          <p:cNvSpPr/>
          <p:nvPr/>
        </p:nvSpPr>
        <p:spPr>
          <a:xfrm rot="7727378">
            <a:off x="4139406" y="2650332"/>
            <a:ext cx="485775" cy="566738"/>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a:extLst>
              <a:ext uri="{FF2B5EF4-FFF2-40B4-BE49-F238E27FC236}">
                <a16:creationId xmlns:a16="http://schemas.microsoft.com/office/drawing/2014/main" id="{AD7B3304-6848-CF6B-C107-CFF93BF8D6E1}"/>
              </a:ext>
            </a:extLst>
          </p:cNvPr>
          <p:cNvSpPr>
            <a:spLocks noGrp="1"/>
          </p:cNvSpPr>
          <p:nvPr>
            <p:ph type="title"/>
          </p:nvPr>
        </p:nvSpPr>
        <p:spPr/>
        <p:txBody>
          <a:bodyPr/>
          <a:lstStyle/>
          <a:p>
            <a:r>
              <a:rPr lang="en-US" altLang="en-US">
                <a:solidFill>
                  <a:srgbClr val="FFFF00"/>
                </a:solidFill>
              </a:rPr>
              <a:t>Presentation Outline </a:t>
            </a:r>
          </a:p>
        </p:txBody>
      </p:sp>
      <p:sp>
        <p:nvSpPr>
          <p:cNvPr id="3" name="Content Placeholder 2">
            <a:extLst>
              <a:ext uri="{FF2B5EF4-FFF2-40B4-BE49-F238E27FC236}">
                <a16:creationId xmlns:a16="http://schemas.microsoft.com/office/drawing/2014/main" id="{058E707C-19A3-B151-79F1-F1CC8C71B4B7}"/>
              </a:ext>
            </a:extLst>
          </p:cNvPr>
          <p:cNvSpPr>
            <a:spLocks noGrp="1"/>
          </p:cNvSpPr>
          <p:nvPr>
            <p:ph idx="1"/>
          </p:nvPr>
        </p:nvSpPr>
        <p:spPr>
          <a:xfrm>
            <a:off x="1143000" y="2133600"/>
            <a:ext cx="6934200" cy="2209800"/>
          </a:xfrm>
        </p:spPr>
        <p:txBody>
          <a:bodyPr rtlCol="0">
            <a:noAutofit/>
          </a:bodyPr>
          <a:lstStyle/>
          <a:p>
            <a:pPr marL="514350" indent="-514350" fontAlgn="auto">
              <a:spcAft>
                <a:spcPts val="0"/>
              </a:spcAft>
              <a:buFont typeface="+mj-lt"/>
              <a:buAutoNum type="arabicPeriod"/>
              <a:defRPr/>
            </a:pPr>
            <a:r>
              <a:rPr lang="en-US" dirty="0">
                <a:solidFill>
                  <a:srgbClr val="FFFF00"/>
                </a:solidFill>
                <a:ea typeface="+mn-ea"/>
              </a:rPr>
              <a:t>Where did these forests come from? </a:t>
            </a:r>
          </a:p>
          <a:p>
            <a:pPr marL="514350" indent="-514350" fontAlgn="auto">
              <a:spcAft>
                <a:spcPts val="0"/>
              </a:spcAft>
              <a:buFont typeface="+mj-lt"/>
              <a:buAutoNum type="arabicPeriod"/>
              <a:defRPr/>
            </a:pPr>
            <a:r>
              <a:rPr lang="en-US" dirty="0">
                <a:solidFill>
                  <a:srgbClr val="FFFF00"/>
                </a:solidFill>
                <a:ea typeface="+mn-ea"/>
              </a:rPr>
              <a:t>Where are they now?</a:t>
            </a:r>
          </a:p>
          <a:p>
            <a:pPr marL="514350" indent="-514350" fontAlgn="auto">
              <a:spcAft>
                <a:spcPts val="0"/>
              </a:spcAft>
              <a:buFont typeface="+mj-lt"/>
              <a:buAutoNum type="arabicPeriod"/>
              <a:defRPr/>
            </a:pPr>
            <a:r>
              <a:rPr lang="en-US" dirty="0">
                <a:solidFill>
                  <a:srgbClr val="FFFF00"/>
                </a:solidFill>
                <a:ea typeface="+mn-ea"/>
              </a:rPr>
              <a:t>Where are they going?</a:t>
            </a:r>
          </a:p>
          <a:p>
            <a:pPr marL="0" indent="0" fontAlgn="auto">
              <a:spcAft>
                <a:spcPts val="0"/>
              </a:spcAft>
              <a:buFont typeface="Arial" panose="020B0604020202020204" pitchFamily="34" charset="0"/>
              <a:buNone/>
              <a:defRPr/>
            </a:pPr>
            <a:endParaRPr lang="en-US" dirty="0">
              <a:solidFill>
                <a:srgbClr val="FFFF00"/>
              </a:solidFill>
              <a:ea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81932CD1-FA6E-0D9A-874E-44D82C87CE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088"/>
            <a:ext cx="48768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2">
            <a:extLst>
              <a:ext uri="{FF2B5EF4-FFF2-40B4-BE49-F238E27FC236}">
                <a16:creationId xmlns:a16="http://schemas.microsoft.com/office/drawing/2014/main" id="{AF09A2E6-172D-0911-AAAB-CEAD12887855}"/>
              </a:ext>
            </a:extLst>
          </p:cNvPr>
          <p:cNvSpPr txBox="1">
            <a:spLocks noChangeArrowheads="1"/>
          </p:cNvSpPr>
          <p:nvPr/>
        </p:nvSpPr>
        <p:spPr bwMode="auto">
          <a:xfrm>
            <a:off x="5486400" y="609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400">
                <a:solidFill>
                  <a:srgbClr val="FFFF00"/>
                </a:solidFill>
              </a:rPr>
              <a:t>Low Frequency (200+yrs)</a:t>
            </a:r>
          </a:p>
        </p:txBody>
      </p:sp>
      <p:cxnSp>
        <p:nvCxnSpPr>
          <p:cNvPr id="5" name="Straight Arrow Connector 4">
            <a:extLst>
              <a:ext uri="{FF2B5EF4-FFF2-40B4-BE49-F238E27FC236}">
                <a16:creationId xmlns:a16="http://schemas.microsoft.com/office/drawing/2014/main" id="{2FFAA8FE-B137-B0D7-2952-4E7F79A72F24}"/>
              </a:ext>
            </a:extLst>
          </p:cNvPr>
          <p:cNvCxnSpPr/>
          <p:nvPr/>
        </p:nvCxnSpPr>
        <p:spPr>
          <a:xfrm>
            <a:off x="7239000" y="1600200"/>
            <a:ext cx="0" cy="4110335"/>
          </a:xfrm>
          <a:prstGeom prst="straightConnector1">
            <a:avLst/>
          </a:prstGeom>
          <a:ln w="120650">
            <a:gradFill flip="none" rotWithShape="1">
              <a:gsLst>
                <a:gs pos="0">
                  <a:srgbClr val="FFF200"/>
                </a:gs>
                <a:gs pos="45000">
                  <a:srgbClr val="FF7A00"/>
                </a:gs>
                <a:gs pos="70000">
                  <a:srgbClr val="FF0300"/>
                </a:gs>
                <a:gs pos="100000">
                  <a:srgbClr val="4D0808"/>
                </a:gs>
              </a:gsLst>
              <a:lin ang="1620000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21508" name="TextBox 15">
            <a:extLst>
              <a:ext uri="{FF2B5EF4-FFF2-40B4-BE49-F238E27FC236}">
                <a16:creationId xmlns:a16="http://schemas.microsoft.com/office/drawing/2014/main" id="{543B0A7E-87E8-B9E0-C3D9-827788636F75}"/>
              </a:ext>
            </a:extLst>
          </p:cNvPr>
          <p:cNvSpPr txBox="1">
            <a:spLocks noChangeArrowheads="1"/>
          </p:cNvSpPr>
          <p:nvPr/>
        </p:nvSpPr>
        <p:spPr bwMode="auto">
          <a:xfrm>
            <a:off x="6172200" y="557053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400">
                <a:solidFill>
                  <a:srgbClr val="FFFF00"/>
                </a:solidFill>
              </a:rPr>
              <a:t>High Frequency  (&lt;30 yrs)</a:t>
            </a:r>
          </a:p>
        </p:txBody>
      </p:sp>
      <p:sp>
        <p:nvSpPr>
          <p:cNvPr id="21509" name="TextBox 17">
            <a:extLst>
              <a:ext uri="{FF2B5EF4-FFF2-40B4-BE49-F238E27FC236}">
                <a16:creationId xmlns:a16="http://schemas.microsoft.com/office/drawing/2014/main" id="{6E388EFB-293D-7954-53DD-77DEAF9A7EA6}"/>
              </a:ext>
            </a:extLst>
          </p:cNvPr>
          <p:cNvSpPr txBox="1">
            <a:spLocks noChangeArrowheads="1"/>
          </p:cNvSpPr>
          <p:nvPr/>
        </p:nvSpPr>
        <p:spPr bwMode="auto">
          <a:xfrm>
            <a:off x="5468938" y="6400800"/>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Tepley et al. 2013 Ecology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3">
            <a:extLst>
              <a:ext uri="{FF2B5EF4-FFF2-40B4-BE49-F238E27FC236}">
                <a16:creationId xmlns:a16="http://schemas.microsoft.com/office/drawing/2014/main" id="{932193C7-C92A-BB25-2F08-C07B0DE65FD9}"/>
              </a:ext>
            </a:extLst>
          </p:cNvPr>
          <p:cNvPicPr>
            <a:picLocks noChangeAspect="1"/>
          </p:cNvPicPr>
          <p:nvPr/>
        </p:nvPicPr>
        <p:blipFill>
          <a:blip r:embed="rId3">
            <a:extLst>
              <a:ext uri="{28A0092B-C50C-407E-A947-70E740481C1C}">
                <a14:useLocalDpi xmlns:a14="http://schemas.microsoft.com/office/drawing/2010/main" val="0"/>
              </a:ext>
            </a:extLst>
          </a:blip>
          <a:srcRect l="8975" t="24957" r="6239" b="14359"/>
          <a:stretch>
            <a:fillRect/>
          </a:stretch>
        </p:blipFill>
        <p:spPr bwMode="auto">
          <a:xfrm>
            <a:off x="257175" y="2438400"/>
            <a:ext cx="568325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14">
            <a:extLst>
              <a:ext uri="{FF2B5EF4-FFF2-40B4-BE49-F238E27FC236}">
                <a16:creationId xmlns:a16="http://schemas.microsoft.com/office/drawing/2014/main" id="{5736758D-0F27-6FFE-13E9-6ECC4C98C8A0}"/>
              </a:ext>
            </a:extLst>
          </p:cNvPr>
          <p:cNvSpPr txBox="1">
            <a:spLocks noChangeArrowheads="1"/>
          </p:cNvSpPr>
          <p:nvPr/>
        </p:nvSpPr>
        <p:spPr bwMode="auto">
          <a:xfrm>
            <a:off x="287338" y="6376988"/>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Tepley et al. 2013 Ecology</a:t>
            </a:r>
          </a:p>
        </p:txBody>
      </p:sp>
      <p:sp>
        <p:nvSpPr>
          <p:cNvPr id="16" name="Title 15">
            <a:extLst>
              <a:ext uri="{FF2B5EF4-FFF2-40B4-BE49-F238E27FC236}">
                <a16:creationId xmlns:a16="http://schemas.microsoft.com/office/drawing/2014/main" id="{0429CEB7-B7C7-77C7-BA8F-ABA4A5BE6E73}"/>
              </a:ext>
            </a:extLst>
          </p:cNvPr>
          <p:cNvSpPr>
            <a:spLocks noGrp="1"/>
          </p:cNvSpPr>
          <p:nvPr>
            <p:ph type="title"/>
          </p:nvPr>
        </p:nvSpPr>
        <p:spPr>
          <a:xfrm>
            <a:off x="584200" y="609600"/>
            <a:ext cx="5029200" cy="1143000"/>
          </a:xfrm>
        </p:spPr>
        <p:txBody>
          <a:bodyPr rtlCol="0">
            <a:normAutofit fontScale="90000"/>
          </a:bodyPr>
          <a:lstStyle/>
          <a:p>
            <a:pPr fontAlgn="auto">
              <a:spcAft>
                <a:spcPts val="0"/>
              </a:spcAft>
              <a:defRPr/>
            </a:pPr>
            <a:r>
              <a:rPr lang="en-US" dirty="0">
                <a:solidFill>
                  <a:srgbClr val="FFFF00"/>
                </a:solidFill>
                <a:ea typeface="+mj-ea"/>
              </a:rPr>
              <a:t>Precipitation, Topography and Mixed Severity Fires </a:t>
            </a:r>
          </a:p>
        </p:txBody>
      </p:sp>
      <p:sp>
        <p:nvSpPr>
          <p:cNvPr id="22532" name="TextBox 17">
            <a:extLst>
              <a:ext uri="{FF2B5EF4-FFF2-40B4-BE49-F238E27FC236}">
                <a16:creationId xmlns:a16="http://schemas.microsoft.com/office/drawing/2014/main" id="{D64CB58D-6202-5980-DF4E-6DB060007C20}"/>
              </a:ext>
            </a:extLst>
          </p:cNvPr>
          <p:cNvSpPr txBox="1">
            <a:spLocks noChangeArrowheads="1"/>
          </p:cNvSpPr>
          <p:nvPr/>
        </p:nvSpPr>
        <p:spPr bwMode="auto">
          <a:xfrm>
            <a:off x="5951538" y="838200"/>
            <a:ext cx="305117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Precipitation influences fire severity patterns</a:t>
            </a:r>
          </a:p>
          <a:p>
            <a:pPr>
              <a:buFont typeface="Arial" panose="020B0604020202020204" pitchFamily="34" charset="0"/>
              <a:buChar char="•"/>
            </a:pPr>
            <a:r>
              <a:rPr lang="en-US" altLang="en-US" sz="2400">
                <a:solidFill>
                  <a:srgbClr val="FFFF00"/>
                </a:solidFill>
              </a:rPr>
              <a:t>Effects of topography stronger with more limiting moisture. </a:t>
            </a:r>
          </a:p>
          <a:p>
            <a:pPr>
              <a:buFont typeface="Arial" panose="020B0604020202020204" pitchFamily="34" charset="0"/>
              <a:buChar char="•"/>
            </a:pPr>
            <a:endParaRPr lang="en-US" altLang="en-US">
              <a:solidFill>
                <a:srgbClr val="FFFF00"/>
              </a:solidFill>
            </a:endParaRPr>
          </a:p>
        </p:txBody>
      </p:sp>
      <p:pic>
        <p:nvPicPr>
          <p:cNvPr id="22533" name="Picture 6">
            <a:extLst>
              <a:ext uri="{FF2B5EF4-FFF2-40B4-BE49-F238E27FC236}">
                <a16:creationId xmlns:a16="http://schemas.microsoft.com/office/drawing/2014/main" id="{BFBAD397-B105-EA95-EEC6-0DB6CF7184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505200"/>
            <a:ext cx="19812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
            <a:extLst>
              <a:ext uri="{FF2B5EF4-FFF2-40B4-BE49-F238E27FC236}">
                <a16:creationId xmlns:a16="http://schemas.microsoft.com/office/drawing/2014/main" id="{FA87D11C-F0B8-A119-F2C4-C79BCB58E13E}"/>
              </a:ext>
            </a:extLst>
          </p:cNvPr>
          <p:cNvSpPr txBox="1">
            <a:spLocks noChangeArrowheads="1"/>
          </p:cNvSpPr>
          <p:nvPr/>
        </p:nvSpPr>
        <p:spPr bwMode="auto">
          <a:xfrm>
            <a:off x="4510088" y="591185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FF00"/>
                </a:solidFill>
              </a:rPr>
              <a:t>Early 20</a:t>
            </a:r>
            <a:r>
              <a:rPr lang="en-US" altLang="en-US" baseline="30000">
                <a:solidFill>
                  <a:srgbClr val="FFFF00"/>
                </a:solidFill>
              </a:rPr>
              <a:t>th</a:t>
            </a:r>
            <a:r>
              <a:rPr lang="en-US" altLang="en-US">
                <a:solidFill>
                  <a:srgbClr val="FFFF00"/>
                </a:solidFill>
              </a:rPr>
              <a:t> century high severity fires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66F6A16C-4A7D-6E17-1441-23ACAC2CB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8362" y="2481262"/>
            <a:ext cx="5334000" cy="314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9BC898E-016D-2D27-9009-F84EDB4A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8175" y="4800600"/>
            <a:ext cx="2210487" cy="1471851"/>
          </a:xfrm>
          <a:prstGeom prst="rect">
            <a:avLst/>
          </a:prstGeom>
          <a:effectLst>
            <a:softEdge rad="127000"/>
          </a:effectLst>
        </p:spPr>
      </p:pic>
      <p:pic>
        <p:nvPicPr>
          <p:cNvPr id="9" name="Picture 3" descr="C:\Users\jkertis\Documents\warnerpics\15\Dscn0054.jpg">
            <a:extLst>
              <a:ext uri="{FF2B5EF4-FFF2-40B4-BE49-F238E27FC236}">
                <a16:creationId xmlns:a16="http://schemas.microsoft.com/office/drawing/2014/main" id="{AF217F8A-BE64-1D91-4A39-B762C48417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2178" y="3070988"/>
            <a:ext cx="2102950" cy="1577212"/>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10" name="Picture 4" descr="C:\Users\jkertis\Documents\warnerpics\3\Warner 98 Plot 003 B.jpg">
            <a:extLst>
              <a:ext uri="{FF2B5EF4-FFF2-40B4-BE49-F238E27FC236}">
                <a16:creationId xmlns:a16="http://schemas.microsoft.com/office/drawing/2014/main" id="{F5DB1682-5501-4E1F-A6A4-1820848753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2816" y="1396717"/>
            <a:ext cx="2089615" cy="1395727"/>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23557" name="TextBox 1">
            <a:extLst>
              <a:ext uri="{FF2B5EF4-FFF2-40B4-BE49-F238E27FC236}">
                <a16:creationId xmlns:a16="http://schemas.microsoft.com/office/drawing/2014/main" id="{8A2AF327-7437-9A3E-F6E2-FB6F59B27F5D}"/>
              </a:ext>
            </a:extLst>
          </p:cNvPr>
          <p:cNvSpPr txBox="1">
            <a:spLocks noChangeArrowheads="1"/>
          </p:cNvSpPr>
          <p:nvPr/>
        </p:nvSpPr>
        <p:spPr bwMode="auto">
          <a:xfrm>
            <a:off x="685800" y="398463"/>
            <a:ext cx="7848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Historical Distribution of Mixed Severity patches: central west Oregon Cascades  </a:t>
            </a:r>
          </a:p>
        </p:txBody>
      </p:sp>
      <p:sp>
        <p:nvSpPr>
          <p:cNvPr id="23558" name="TextBox 5">
            <a:extLst>
              <a:ext uri="{FF2B5EF4-FFF2-40B4-BE49-F238E27FC236}">
                <a16:creationId xmlns:a16="http://schemas.microsoft.com/office/drawing/2014/main" id="{05E63A24-49E0-4D1D-4662-72377EA04CE5}"/>
              </a:ext>
            </a:extLst>
          </p:cNvPr>
          <p:cNvSpPr txBox="1">
            <a:spLocks noChangeArrowheads="1"/>
          </p:cNvSpPr>
          <p:nvPr/>
        </p:nvSpPr>
        <p:spPr bwMode="auto">
          <a:xfrm>
            <a:off x="5902325" y="1352550"/>
            <a:ext cx="283686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9000 acre area</a:t>
            </a:r>
          </a:p>
          <a:p>
            <a:pPr>
              <a:buFont typeface="Arial" panose="020B0604020202020204" pitchFamily="34" charset="0"/>
              <a:buChar char="•"/>
            </a:pPr>
            <a:endParaRPr lang="en-US" altLang="en-US" sz="2400">
              <a:solidFill>
                <a:srgbClr val="FFFF00"/>
              </a:solidFill>
            </a:endParaRPr>
          </a:p>
          <a:p>
            <a:pPr>
              <a:buFont typeface="Arial" panose="020B0604020202020204" pitchFamily="34" charset="0"/>
              <a:buChar char="•"/>
            </a:pPr>
            <a:r>
              <a:rPr lang="en-US" altLang="en-US" sz="2400">
                <a:solidFill>
                  <a:srgbClr val="FFFF00"/>
                </a:solidFill>
              </a:rPr>
              <a:t>1800-1900 fires</a:t>
            </a:r>
          </a:p>
          <a:p>
            <a:pPr>
              <a:buFont typeface="Arial" panose="020B0604020202020204" pitchFamily="34" charset="0"/>
              <a:buChar char="•"/>
            </a:pPr>
            <a:endParaRPr lang="en-US" altLang="en-US" sz="2400">
              <a:solidFill>
                <a:srgbClr val="FFFF00"/>
              </a:solidFill>
            </a:endParaRPr>
          </a:p>
          <a:p>
            <a:pPr>
              <a:buFont typeface="Arial" panose="020B0604020202020204" pitchFamily="34" charset="0"/>
              <a:buChar char="•"/>
            </a:pPr>
            <a:r>
              <a:rPr lang="en-US" altLang="en-US" sz="2400">
                <a:solidFill>
                  <a:srgbClr val="FFFF00"/>
                </a:solidFill>
              </a:rPr>
              <a:t>Almost equal area occupied by each severity group </a:t>
            </a:r>
          </a:p>
          <a:p>
            <a:pPr>
              <a:buFont typeface="Arial" panose="020B0604020202020204" pitchFamily="34" charset="0"/>
              <a:buChar char="•"/>
            </a:pPr>
            <a:endParaRPr lang="en-US" altLang="en-US" sz="2400">
              <a:solidFill>
                <a:srgbClr val="FFFF00"/>
              </a:solidFill>
            </a:endParaRPr>
          </a:p>
          <a:p>
            <a:pPr>
              <a:buFont typeface="Arial" panose="020B0604020202020204" pitchFamily="34" charset="0"/>
              <a:buChar char="•"/>
            </a:pPr>
            <a:r>
              <a:rPr lang="en-US" altLang="en-US" sz="2400">
                <a:solidFill>
                  <a:srgbClr val="FFFF00"/>
                </a:solidFill>
              </a:rPr>
              <a:t>Most  of high severity patches &lt; 25 acres with 2 large patches (250 acres) </a:t>
            </a:r>
          </a:p>
          <a:p>
            <a:pPr>
              <a:buFont typeface="Arial" panose="020B0604020202020204" pitchFamily="34" charset="0"/>
              <a:buChar char="•"/>
            </a:pPr>
            <a:endParaRPr lang="en-US" altLang="en-US">
              <a:solidFill>
                <a:srgbClr val="FFFF00"/>
              </a:solidFill>
            </a:endParaRPr>
          </a:p>
        </p:txBody>
      </p:sp>
      <p:sp>
        <p:nvSpPr>
          <p:cNvPr id="23559" name="TextBox 4">
            <a:extLst>
              <a:ext uri="{FF2B5EF4-FFF2-40B4-BE49-F238E27FC236}">
                <a16:creationId xmlns:a16="http://schemas.microsoft.com/office/drawing/2014/main" id="{C41C95DA-65D7-0EC9-0D7A-9E61751BCE68}"/>
              </a:ext>
            </a:extLst>
          </p:cNvPr>
          <p:cNvSpPr txBox="1">
            <a:spLocks noChangeArrowheads="1"/>
          </p:cNvSpPr>
          <p:nvPr/>
        </p:nvSpPr>
        <p:spPr bwMode="auto">
          <a:xfrm>
            <a:off x="3810000" y="271145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solidFill>
                  <a:srgbClr val="FFFF00"/>
                </a:solidFill>
              </a:rPr>
              <a:t>Low</a:t>
            </a:r>
          </a:p>
        </p:txBody>
      </p:sp>
      <p:sp>
        <p:nvSpPr>
          <p:cNvPr id="23560" name="TextBox 11">
            <a:extLst>
              <a:ext uri="{FF2B5EF4-FFF2-40B4-BE49-F238E27FC236}">
                <a16:creationId xmlns:a16="http://schemas.microsoft.com/office/drawing/2014/main" id="{2ACCAB1F-959A-EC8C-1DB0-1338746C2121}"/>
              </a:ext>
            </a:extLst>
          </p:cNvPr>
          <p:cNvSpPr txBox="1">
            <a:spLocks noChangeArrowheads="1"/>
          </p:cNvSpPr>
          <p:nvPr/>
        </p:nvSpPr>
        <p:spPr bwMode="auto">
          <a:xfrm>
            <a:off x="3919538" y="4492625"/>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solidFill>
                  <a:srgbClr val="FFFF00"/>
                </a:solidFill>
              </a:rPr>
              <a:t>Moderate</a:t>
            </a:r>
          </a:p>
        </p:txBody>
      </p:sp>
      <p:sp>
        <p:nvSpPr>
          <p:cNvPr id="23561" name="TextBox 12">
            <a:extLst>
              <a:ext uri="{FF2B5EF4-FFF2-40B4-BE49-F238E27FC236}">
                <a16:creationId xmlns:a16="http://schemas.microsoft.com/office/drawing/2014/main" id="{385FE9C2-A99D-8C7F-D7F9-E52E04131312}"/>
              </a:ext>
            </a:extLst>
          </p:cNvPr>
          <p:cNvSpPr txBox="1">
            <a:spLocks noChangeArrowheads="1"/>
          </p:cNvSpPr>
          <p:nvPr/>
        </p:nvSpPr>
        <p:spPr bwMode="auto">
          <a:xfrm>
            <a:off x="3937000" y="6243638"/>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solidFill>
                  <a:srgbClr val="FFFF00"/>
                </a:solidFill>
              </a:rPr>
              <a:t>High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895DFE9C-7506-0E35-4E5D-AD4A3F4B72A4}"/>
              </a:ext>
            </a:extLst>
          </p:cNvPr>
          <p:cNvSpPr>
            <a:spLocks noGrp="1"/>
          </p:cNvSpPr>
          <p:nvPr>
            <p:ph type="title"/>
          </p:nvPr>
        </p:nvSpPr>
        <p:spPr>
          <a:xfrm>
            <a:off x="609600" y="457200"/>
            <a:ext cx="2590800" cy="1143000"/>
          </a:xfrm>
        </p:spPr>
        <p:txBody>
          <a:bodyPr/>
          <a:lstStyle/>
          <a:p>
            <a:r>
              <a:rPr lang="en-US" altLang="en-US" sz="3200">
                <a:solidFill>
                  <a:srgbClr val="FFFF00"/>
                </a:solidFill>
              </a:rPr>
              <a:t>Frequent Low Severity Fire Regimes </a:t>
            </a:r>
          </a:p>
        </p:txBody>
      </p:sp>
      <p:sp>
        <p:nvSpPr>
          <p:cNvPr id="24578" name="TextBox 2">
            <a:extLst>
              <a:ext uri="{FF2B5EF4-FFF2-40B4-BE49-F238E27FC236}">
                <a16:creationId xmlns:a16="http://schemas.microsoft.com/office/drawing/2014/main" id="{19BB7236-4AF6-FE46-459F-72D294FED94A}"/>
              </a:ext>
            </a:extLst>
          </p:cNvPr>
          <p:cNvSpPr txBox="1">
            <a:spLocks noChangeArrowheads="1"/>
          </p:cNvSpPr>
          <p:nvPr/>
        </p:nvSpPr>
        <p:spPr bwMode="auto">
          <a:xfrm>
            <a:off x="152400" y="2590800"/>
            <a:ext cx="37703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000">
                <a:solidFill>
                  <a:srgbClr val="FFFF00"/>
                </a:solidFill>
              </a:rPr>
              <a:t>Willamette Valley</a:t>
            </a:r>
          </a:p>
          <a:p>
            <a:pPr>
              <a:buFont typeface="Arial" panose="020B0604020202020204" pitchFamily="34" charset="0"/>
              <a:buChar char="•"/>
            </a:pPr>
            <a:r>
              <a:rPr lang="en-US" altLang="en-US" sz="2000">
                <a:solidFill>
                  <a:srgbClr val="FFFF00"/>
                </a:solidFill>
              </a:rPr>
              <a:t>Dry sites in south West Cascades and Klamath Mountains </a:t>
            </a:r>
          </a:p>
          <a:p>
            <a:pPr>
              <a:buFont typeface="Arial" panose="020B0604020202020204" pitchFamily="34" charset="0"/>
              <a:buChar char="•"/>
            </a:pPr>
            <a:endParaRPr lang="en-US" altLang="en-US" sz="2000">
              <a:solidFill>
                <a:srgbClr val="FFFF00"/>
              </a:solidFill>
            </a:endParaRPr>
          </a:p>
        </p:txBody>
      </p:sp>
      <p:pic>
        <p:nvPicPr>
          <p:cNvPr id="24579" name="Picture 5">
            <a:extLst>
              <a:ext uri="{FF2B5EF4-FFF2-40B4-BE49-F238E27FC236}">
                <a16:creationId xmlns:a16="http://schemas.microsoft.com/office/drawing/2014/main" id="{3DA077D6-120A-CFFC-DF06-8F3828E20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458" b="53638"/>
          <a:stretch>
            <a:fillRect/>
          </a:stretch>
        </p:blipFill>
        <p:spPr bwMode="auto">
          <a:xfrm>
            <a:off x="6477000" y="-69850"/>
            <a:ext cx="2667000"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11">
            <a:extLst>
              <a:ext uri="{FF2B5EF4-FFF2-40B4-BE49-F238E27FC236}">
                <a16:creationId xmlns:a16="http://schemas.microsoft.com/office/drawing/2014/main" id="{9F6631AA-3093-41FD-58C5-59CB52EB7068}"/>
              </a:ext>
            </a:extLst>
          </p:cNvPr>
          <p:cNvSpPr>
            <a:spLocks noChangeArrowheads="1"/>
          </p:cNvSpPr>
          <p:nvPr/>
        </p:nvSpPr>
        <p:spPr bwMode="auto">
          <a:xfrm>
            <a:off x="201613" y="6361113"/>
            <a:ext cx="4913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Perry et al. 2011, Forest Ecology and Management </a:t>
            </a:r>
          </a:p>
        </p:txBody>
      </p:sp>
      <p:sp>
        <p:nvSpPr>
          <p:cNvPr id="4" name="TextBox 3">
            <a:extLst>
              <a:ext uri="{FF2B5EF4-FFF2-40B4-BE49-F238E27FC236}">
                <a16:creationId xmlns:a16="http://schemas.microsoft.com/office/drawing/2014/main" id="{44CE792F-5DD8-C93F-A415-9AF00250FD91}"/>
              </a:ext>
            </a:extLst>
          </p:cNvPr>
          <p:cNvSpPr txBox="1"/>
          <p:nvPr/>
        </p:nvSpPr>
        <p:spPr>
          <a:xfrm>
            <a:off x="4113213" y="4849813"/>
            <a:ext cx="1858962" cy="646112"/>
          </a:xfrm>
          <a:prstGeom prst="rect">
            <a:avLst/>
          </a:prstGeom>
          <a:solidFill>
            <a:schemeClr val="bg1"/>
          </a:solidFill>
          <a:ln w="57150">
            <a:solidFill>
              <a:srgbClr val="FF0000"/>
            </a:solidFill>
          </a:ln>
        </p:spPr>
        <p:txBody>
          <a:bodyPr>
            <a:spAutoFit/>
          </a:bodyPr>
          <a:lstStyle/>
          <a:p>
            <a:pPr fontAlgn="auto">
              <a:spcBef>
                <a:spcPts val="0"/>
              </a:spcBef>
              <a:spcAft>
                <a:spcPts val="0"/>
              </a:spcAft>
              <a:defRPr/>
            </a:pPr>
            <a:r>
              <a:rPr lang="en-US" dirty="0">
                <a:solidFill>
                  <a:schemeClr val="bg2">
                    <a:lumMod val="10000"/>
                  </a:schemeClr>
                </a:solidFill>
                <a:latin typeface="+mn-lt"/>
                <a:ea typeface="+mn-ea"/>
              </a:rPr>
              <a:t>Frequent  low severity </a:t>
            </a:r>
          </a:p>
        </p:txBody>
      </p:sp>
      <p:cxnSp>
        <p:nvCxnSpPr>
          <p:cNvPr id="17" name="Straight Arrow Connector 16">
            <a:extLst>
              <a:ext uri="{FF2B5EF4-FFF2-40B4-BE49-F238E27FC236}">
                <a16:creationId xmlns:a16="http://schemas.microsoft.com/office/drawing/2014/main" id="{69873C5C-D974-EC21-0027-4F36E5A8283A}"/>
              </a:ext>
            </a:extLst>
          </p:cNvPr>
          <p:cNvCxnSpPr/>
          <p:nvPr/>
        </p:nvCxnSpPr>
        <p:spPr>
          <a:xfrm>
            <a:off x="5959475" y="5256213"/>
            <a:ext cx="1611313" cy="1274762"/>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4E89DB8-4A96-52AA-5FF8-9FF00AC8778B}"/>
              </a:ext>
            </a:extLst>
          </p:cNvPr>
          <p:cNvCxnSpPr/>
          <p:nvPr/>
        </p:nvCxnSpPr>
        <p:spPr>
          <a:xfrm flipV="1">
            <a:off x="5972175" y="4495800"/>
            <a:ext cx="1905000" cy="457200"/>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321C3A-6E7B-0495-23AB-D1111AAC81A8}"/>
              </a:ext>
            </a:extLst>
          </p:cNvPr>
          <p:cNvCxnSpPr>
            <a:stCxn id="4" idx="3"/>
          </p:cNvCxnSpPr>
          <p:nvPr/>
        </p:nvCxnSpPr>
        <p:spPr>
          <a:xfrm>
            <a:off x="5972175" y="5172075"/>
            <a:ext cx="2268538" cy="388938"/>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236FB828-593F-872A-D457-4E7027B906B5}"/>
              </a:ext>
            </a:extLst>
          </p:cNvPr>
          <p:cNvPicPr>
            <a:picLocks noChangeAspect="1"/>
          </p:cNvPicPr>
          <p:nvPr/>
        </p:nvPicPr>
        <p:blipFill>
          <a:blip r:embed="rId3">
            <a:extLst>
              <a:ext uri="{28A0092B-C50C-407E-A947-70E740481C1C}">
                <a14:useLocalDpi xmlns:a14="http://schemas.microsoft.com/office/drawing/2010/main" val="0"/>
              </a:ext>
            </a:extLst>
          </a:blip>
          <a:srcRect l="19917" t="19925" r="21117" b="13109"/>
          <a:stretch>
            <a:fillRect/>
          </a:stretch>
        </p:blipFill>
        <p:spPr bwMode="auto">
          <a:xfrm>
            <a:off x="227013" y="5257800"/>
            <a:ext cx="1374775" cy="1247775"/>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280A0BCA-2781-0B65-E3DF-807DD53E054E}"/>
              </a:ext>
            </a:extLst>
          </p:cNvPr>
          <p:cNvPicPr>
            <a:picLocks noChangeAspect="1"/>
          </p:cNvPicPr>
          <p:nvPr/>
        </p:nvPicPr>
        <p:blipFill>
          <a:blip r:embed="rId4">
            <a:extLst>
              <a:ext uri="{28A0092B-C50C-407E-A947-70E740481C1C}">
                <a14:useLocalDpi xmlns:a14="http://schemas.microsoft.com/office/drawing/2010/main" val="0"/>
              </a:ext>
            </a:extLst>
          </a:blip>
          <a:srcRect l="14417" t="27596" r="31789" b="15660"/>
          <a:stretch>
            <a:fillRect/>
          </a:stretch>
        </p:blipFill>
        <p:spPr bwMode="auto">
          <a:xfrm>
            <a:off x="2347913" y="4243388"/>
            <a:ext cx="1393825" cy="1174750"/>
          </a:xfrm>
          <a:prstGeom prst="rect">
            <a:avLst/>
          </a:prstGeom>
          <a:noFill/>
          <a:ln w="38100">
            <a:solidFill>
              <a:srgbClr val="585858"/>
            </a:solidFill>
            <a:miter lim="800000"/>
            <a:headEnd/>
            <a:tailEnd/>
          </a:ln>
          <a:extLst>
            <a:ext uri="{909E8E84-426E-40DD-AFC4-6F175D3DCCD1}">
              <a14:hiddenFill xmlns:a14="http://schemas.microsoft.com/office/drawing/2010/main">
                <a:solidFill>
                  <a:srgbClr val="FFFFFF"/>
                </a:solidFill>
              </a14:hiddenFill>
            </a:ext>
          </a:extLst>
        </p:spPr>
      </p:pic>
      <p:sp>
        <p:nvSpPr>
          <p:cNvPr id="10" name="Down Arrow 9">
            <a:extLst>
              <a:ext uri="{FF2B5EF4-FFF2-40B4-BE49-F238E27FC236}">
                <a16:creationId xmlns:a16="http://schemas.microsoft.com/office/drawing/2014/main" id="{C4223C31-ACBE-D73F-3717-620EFE046946}"/>
              </a:ext>
            </a:extLst>
          </p:cNvPr>
          <p:cNvSpPr/>
          <p:nvPr/>
        </p:nvSpPr>
        <p:spPr>
          <a:xfrm rot="14457786">
            <a:off x="1701800" y="4721226"/>
            <a:ext cx="484187" cy="684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2421A825-0991-4242-8926-53C2E1806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200" y="3422215"/>
            <a:ext cx="851134" cy="1835585"/>
          </a:xfrm>
          <a:prstGeom prst="rect">
            <a:avLst/>
          </a:prstGeom>
          <a:effectLst>
            <a:glow rad="127000">
              <a:schemeClr val="accent1">
                <a:alpha val="0"/>
              </a:schemeClr>
            </a:glow>
          </a:effectLst>
        </p:spPr>
      </p:pic>
      <p:sp>
        <p:nvSpPr>
          <p:cNvPr id="25605" name="TextBox 14">
            <a:extLst>
              <a:ext uri="{FF2B5EF4-FFF2-40B4-BE49-F238E27FC236}">
                <a16:creationId xmlns:a16="http://schemas.microsoft.com/office/drawing/2014/main" id="{2F064889-A3BA-AEC4-DD1A-F33781806421}"/>
              </a:ext>
            </a:extLst>
          </p:cNvPr>
          <p:cNvSpPr txBox="1">
            <a:spLocks noChangeArrowheads="1"/>
          </p:cNvSpPr>
          <p:nvPr/>
        </p:nvSpPr>
        <p:spPr bwMode="auto">
          <a:xfrm>
            <a:off x="793750" y="293688"/>
            <a:ext cx="8135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FFF00"/>
                </a:solidFill>
              </a:rPr>
              <a:t>Stand Development Pathways Low Severity Fire Regime</a:t>
            </a:r>
          </a:p>
        </p:txBody>
      </p:sp>
      <p:pic>
        <p:nvPicPr>
          <p:cNvPr id="25606" name="Picture 15">
            <a:extLst>
              <a:ext uri="{FF2B5EF4-FFF2-40B4-BE49-F238E27FC236}">
                <a16:creationId xmlns:a16="http://schemas.microsoft.com/office/drawing/2014/main" id="{A6B7E6D1-5600-F34A-8315-880D8BEAE886}"/>
              </a:ext>
            </a:extLst>
          </p:cNvPr>
          <p:cNvPicPr>
            <a:picLocks noChangeAspect="1"/>
          </p:cNvPicPr>
          <p:nvPr/>
        </p:nvPicPr>
        <p:blipFill>
          <a:blip r:embed="rId6">
            <a:extLst>
              <a:ext uri="{28A0092B-C50C-407E-A947-70E740481C1C}">
                <a14:useLocalDpi xmlns:a14="http://schemas.microsoft.com/office/drawing/2010/main" val="0"/>
              </a:ext>
            </a:extLst>
          </a:blip>
          <a:srcRect l="23061" t="37091" r="22713" b="15273"/>
          <a:stretch>
            <a:fillRect/>
          </a:stretch>
        </p:blipFill>
        <p:spPr bwMode="auto">
          <a:xfrm>
            <a:off x="903288" y="1739900"/>
            <a:ext cx="1354137" cy="952500"/>
          </a:xfrm>
          <a:prstGeom prst="rect">
            <a:avLst/>
          </a:prstGeom>
          <a:noFill/>
          <a:ln w="28575">
            <a:solidFill>
              <a:srgbClr val="585858"/>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17">
            <a:extLst>
              <a:ext uri="{FF2B5EF4-FFF2-40B4-BE49-F238E27FC236}">
                <a16:creationId xmlns:a16="http://schemas.microsoft.com/office/drawing/2014/main" id="{44429154-ACEF-5985-19FF-4CF70B7BCD0B}"/>
              </a:ext>
            </a:extLst>
          </p:cNvPr>
          <p:cNvPicPr>
            <a:picLocks noChangeAspect="1"/>
          </p:cNvPicPr>
          <p:nvPr/>
        </p:nvPicPr>
        <p:blipFill>
          <a:blip r:embed="rId7">
            <a:extLst>
              <a:ext uri="{28A0092B-C50C-407E-A947-70E740481C1C}">
                <a14:useLocalDpi xmlns:a14="http://schemas.microsoft.com/office/drawing/2010/main" val="0"/>
              </a:ext>
            </a:extLst>
          </a:blip>
          <a:srcRect l="18234" t="22137" r="18852" b="20621"/>
          <a:stretch>
            <a:fillRect/>
          </a:stretch>
        </p:blipFill>
        <p:spPr bwMode="auto">
          <a:xfrm>
            <a:off x="3116263" y="1741488"/>
            <a:ext cx="1409700" cy="1025525"/>
          </a:xfrm>
          <a:prstGeom prst="rect">
            <a:avLst/>
          </a:prstGeom>
          <a:noFill/>
          <a:ln w="28575">
            <a:solidFill>
              <a:srgbClr val="585858"/>
            </a:solidFill>
            <a:miter lim="800000"/>
            <a:headEnd/>
            <a:tailEnd/>
          </a:ln>
          <a:extLst>
            <a:ext uri="{909E8E84-426E-40DD-AFC4-6F175D3DCCD1}">
              <a14:hiddenFill xmlns:a14="http://schemas.microsoft.com/office/drawing/2010/main">
                <a:solidFill>
                  <a:srgbClr val="FFFFFF"/>
                </a:solidFill>
              </a14:hiddenFill>
            </a:ext>
          </a:extLst>
        </p:spPr>
      </p:pic>
      <p:sp>
        <p:nvSpPr>
          <p:cNvPr id="20" name="Down Arrow 19">
            <a:extLst>
              <a:ext uri="{FF2B5EF4-FFF2-40B4-BE49-F238E27FC236}">
                <a16:creationId xmlns:a16="http://schemas.microsoft.com/office/drawing/2014/main" id="{EB991E48-39D3-4647-59B0-C4AA8B6C9182}"/>
              </a:ext>
            </a:extLst>
          </p:cNvPr>
          <p:cNvSpPr/>
          <p:nvPr/>
        </p:nvSpPr>
        <p:spPr>
          <a:xfrm rot="12163852">
            <a:off x="3097213" y="2873375"/>
            <a:ext cx="485775" cy="1182688"/>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Down Arrow 20">
            <a:extLst>
              <a:ext uri="{FF2B5EF4-FFF2-40B4-BE49-F238E27FC236}">
                <a16:creationId xmlns:a16="http://schemas.microsoft.com/office/drawing/2014/main" id="{B94B1449-D756-7DCB-5A64-C1586B7091D9}"/>
              </a:ext>
            </a:extLst>
          </p:cNvPr>
          <p:cNvSpPr/>
          <p:nvPr/>
        </p:nvSpPr>
        <p:spPr>
          <a:xfrm rot="5400000">
            <a:off x="2410619" y="2007394"/>
            <a:ext cx="484188" cy="488950"/>
          </a:xfrm>
          <a:prstGeom prst="downArrow">
            <a:avLst/>
          </a:prstGeom>
          <a:pattFill prst="dk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Curved Right Arrow 3">
            <a:extLst>
              <a:ext uri="{FF2B5EF4-FFF2-40B4-BE49-F238E27FC236}">
                <a16:creationId xmlns:a16="http://schemas.microsoft.com/office/drawing/2014/main" id="{1E82DFA0-8653-946C-84E0-33E78169D3F1}"/>
              </a:ext>
            </a:extLst>
          </p:cNvPr>
          <p:cNvSpPr/>
          <p:nvPr/>
        </p:nvSpPr>
        <p:spPr>
          <a:xfrm rot="18284640">
            <a:off x="494507" y="2548731"/>
            <a:ext cx="668338" cy="803275"/>
          </a:xfrm>
          <a:prstGeom prst="curvedRightArrow">
            <a:avLst/>
          </a:prstGeom>
          <a:pattFill prst="dk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5611" name="TextBox 4">
            <a:extLst>
              <a:ext uri="{FF2B5EF4-FFF2-40B4-BE49-F238E27FC236}">
                <a16:creationId xmlns:a16="http://schemas.microsoft.com/office/drawing/2014/main" id="{842201E3-A279-9463-4A30-5B118678EE6E}"/>
              </a:ext>
            </a:extLst>
          </p:cNvPr>
          <p:cNvSpPr txBox="1">
            <a:spLocks noChangeArrowheads="1"/>
          </p:cNvSpPr>
          <p:nvPr/>
        </p:nvSpPr>
        <p:spPr bwMode="auto">
          <a:xfrm>
            <a:off x="5791200" y="1741488"/>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FF00"/>
                </a:solidFill>
              </a:rPr>
              <a:t>5-25 year Fire return interval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093B0AC5-2AAE-7425-7B7B-ACC6EEB232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711200"/>
            <a:ext cx="305911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JC-2675">
            <a:extLst>
              <a:ext uri="{FF2B5EF4-FFF2-40B4-BE49-F238E27FC236}">
                <a16:creationId xmlns:a16="http://schemas.microsoft.com/office/drawing/2014/main" id="{BEFC695B-514B-008A-F3DE-721C25F1F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76725"/>
            <a:ext cx="3273425" cy="2455863"/>
          </a:xfrm>
          <a:prstGeom prst="rect">
            <a:avLst/>
          </a:prstGeom>
          <a:noFill/>
          <a:ln>
            <a:noFill/>
          </a:ln>
          <a:effectLst>
            <a:outerShdw blurRad="50800" dist="38100" dir="13500000" algn="b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0474A7AE-4156-3125-C9DB-D1CF0E7E6FCA}"/>
              </a:ext>
            </a:extLst>
          </p:cNvPr>
          <p:cNvSpPr txBox="1">
            <a:spLocks noChangeArrowheads="1"/>
          </p:cNvSpPr>
          <p:nvPr/>
        </p:nvSpPr>
        <p:spPr bwMode="auto">
          <a:xfrm>
            <a:off x="6972300" y="1258888"/>
            <a:ext cx="2016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solidFill>
                  <a:srgbClr val="FFFF00"/>
                </a:solidFill>
              </a:rPr>
              <a:t>Oak forests and savannas</a:t>
            </a:r>
          </a:p>
        </p:txBody>
      </p:sp>
      <p:sp>
        <p:nvSpPr>
          <p:cNvPr id="26628" name="TextBox 4">
            <a:extLst>
              <a:ext uri="{FF2B5EF4-FFF2-40B4-BE49-F238E27FC236}">
                <a16:creationId xmlns:a16="http://schemas.microsoft.com/office/drawing/2014/main" id="{37FEEE8C-A241-286D-7382-D3ECA2D4ED5B}"/>
              </a:ext>
            </a:extLst>
          </p:cNvPr>
          <p:cNvSpPr txBox="1">
            <a:spLocks noChangeArrowheads="1"/>
          </p:cNvSpPr>
          <p:nvPr/>
        </p:nvSpPr>
        <p:spPr bwMode="auto">
          <a:xfrm>
            <a:off x="381000" y="3662363"/>
            <a:ext cx="213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solidFill>
                  <a:srgbClr val="FFFF00"/>
                </a:solidFill>
              </a:rPr>
              <a:t>Mixed conifer/ Ponderosa pine</a:t>
            </a:r>
          </a:p>
        </p:txBody>
      </p:sp>
      <p:pic>
        <p:nvPicPr>
          <p:cNvPr id="26629" name="Picture 9" descr="JC_IMG_0524">
            <a:extLst>
              <a:ext uri="{FF2B5EF4-FFF2-40B4-BE49-F238E27FC236}">
                <a16:creationId xmlns:a16="http://schemas.microsoft.com/office/drawing/2014/main" id="{338F533D-B3EC-ECE5-E22D-9F0C8DF2D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556" b="14444"/>
          <a:stretch>
            <a:fillRect/>
          </a:stretch>
        </p:blipFill>
        <p:spPr bwMode="auto">
          <a:xfrm>
            <a:off x="4191000" y="3571875"/>
            <a:ext cx="21590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2" descr="IMG_0682">
            <a:extLst>
              <a:ext uri="{FF2B5EF4-FFF2-40B4-BE49-F238E27FC236}">
                <a16:creationId xmlns:a16="http://schemas.microsoft.com/office/drawing/2014/main" id="{56176CE5-7C18-0AD4-71C9-4F6D609B3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06" t="20236" r="16833" b="35762"/>
          <a:stretch>
            <a:fillRect/>
          </a:stretch>
        </p:blipFill>
        <p:spPr bwMode="auto">
          <a:xfrm>
            <a:off x="2133600" y="4637088"/>
            <a:ext cx="2868613" cy="218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1" name="Picture 7">
            <a:extLst>
              <a:ext uri="{FF2B5EF4-FFF2-40B4-BE49-F238E27FC236}">
                <a16:creationId xmlns:a16="http://schemas.microsoft.com/office/drawing/2014/main" id="{A51DAE63-FB1C-1938-19BD-2D0125D995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739775"/>
            <a:ext cx="334327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A7B0F3E4-6807-6DC1-4554-E5C06DF99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08263"/>
            <a:ext cx="25908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a:extLst>
              <a:ext uri="{FF2B5EF4-FFF2-40B4-BE49-F238E27FC236}">
                <a16:creationId xmlns:a16="http://schemas.microsoft.com/office/drawing/2014/main" id="{8F2D810D-5664-14BC-5147-E1CE638E90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608263"/>
            <a:ext cx="25908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B62886E0-D3F2-4F1A-2539-4E76DC123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907" r="17458" b="14114"/>
          <a:stretch>
            <a:fillRect/>
          </a:stretch>
        </p:blipFill>
        <p:spPr bwMode="auto">
          <a:xfrm>
            <a:off x="2819400" y="1752600"/>
            <a:ext cx="36576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Box 4">
            <a:extLst>
              <a:ext uri="{FF2B5EF4-FFF2-40B4-BE49-F238E27FC236}">
                <a16:creationId xmlns:a16="http://schemas.microsoft.com/office/drawing/2014/main" id="{032D5CE2-86CD-0145-B93F-EC10C5F3F847}"/>
              </a:ext>
            </a:extLst>
          </p:cNvPr>
          <p:cNvSpPr txBox="1">
            <a:spLocks noChangeArrowheads="1"/>
          </p:cNvSpPr>
          <p:nvPr/>
        </p:nvSpPr>
        <p:spPr bwMode="auto">
          <a:xfrm>
            <a:off x="381000" y="1981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FF00"/>
                </a:solidFill>
              </a:rPr>
              <a:t>1900-1946</a:t>
            </a:r>
          </a:p>
        </p:txBody>
      </p:sp>
      <p:sp>
        <p:nvSpPr>
          <p:cNvPr id="27653" name="TextBox 5">
            <a:extLst>
              <a:ext uri="{FF2B5EF4-FFF2-40B4-BE49-F238E27FC236}">
                <a16:creationId xmlns:a16="http://schemas.microsoft.com/office/drawing/2014/main" id="{F0815199-6124-EF51-FA1C-5A8E3E310DFD}"/>
              </a:ext>
            </a:extLst>
          </p:cNvPr>
          <p:cNvSpPr txBox="1">
            <a:spLocks noChangeArrowheads="1"/>
          </p:cNvSpPr>
          <p:nvPr/>
        </p:nvSpPr>
        <p:spPr bwMode="auto">
          <a:xfrm>
            <a:off x="7162800" y="2057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FF00"/>
                </a:solidFill>
              </a:rPr>
              <a:t>1970-2014</a:t>
            </a:r>
          </a:p>
        </p:txBody>
      </p:sp>
      <p:sp>
        <p:nvSpPr>
          <p:cNvPr id="27654" name="TextBox 6">
            <a:extLst>
              <a:ext uri="{FF2B5EF4-FFF2-40B4-BE49-F238E27FC236}">
                <a16:creationId xmlns:a16="http://schemas.microsoft.com/office/drawing/2014/main" id="{EAC1C3CD-9EFF-4EE1-5F23-35C5D731C7BC}"/>
              </a:ext>
            </a:extLst>
          </p:cNvPr>
          <p:cNvSpPr txBox="1">
            <a:spLocks noChangeArrowheads="1"/>
          </p:cNvSpPr>
          <p:nvPr/>
        </p:nvSpPr>
        <p:spPr bwMode="auto">
          <a:xfrm>
            <a:off x="2895600" y="41148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Littell et al. 2009, Ecological Applications</a:t>
            </a:r>
          </a:p>
        </p:txBody>
      </p:sp>
      <p:sp>
        <p:nvSpPr>
          <p:cNvPr id="27655" name="TextBox 7">
            <a:extLst>
              <a:ext uri="{FF2B5EF4-FFF2-40B4-BE49-F238E27FC236}">
                <a16:creationId xmlns:a16="http://schemas.microsoft.com/office/drawing/2014/main" id="{853B9C2C-8A54-14A0-FE07-61F740A53825}"/>
              </a:ext>
            </a:extLst>
          </p:cNvPr>
          <p:cNvSpPr txBox="1">
            <a:spLocks noChangeArrowheads="1"/>
          </p:cNvSpPr>
          <p:nvPr/>
        </p:nvSpPr>
        <p:spPr bwMode="auto">
          <a:xfrm>
            <a:off x="1981200" y="6096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200">
                <a:solidFill>
                  <a:srgbClr val="FFFF00"/>
                </a:solidFill>
              </a:rPr>
              <a:t>20</a:t>
            </a:r>
            <a:r>
              <a:rPr lang="en-US" altLang="en-US" sz="3200" baseline="30000">
                <a:solidFill>
                  <a:srgbClr val="FFFF00"/>
                </a:solidFill>
              </a:rPr>
              <a:t>th</a:t>
            </a:r>
            <a:r>
              <a:rPr lang="en-US" altLang="en-US" sz="3200">
                <a:solidFill>
                  <a:srgbClr val="FFFF00"/>
                </a:solidFill>
              </a:rPr>
              <a:t> Century Fire Activity</a:t>
            </a:r>
          </a:p>
        </p:txBody>
      </p:sp>
      <p:sp>
        <p:nvSpPr>
          <p:cNvPr id="9" name="Oval 8">
            <a:extLst>
              <a:ext uri="{FF2B5EF4-FFF2-40B4-BE49-F238E27FC236}">
                <a16:creationId xmlns:a16="http://schemas.microsoft.com/office/drawing/2014/main" id="{4CEACAC5-4372-E607-B0E6-F704EAF17676}"/>
              </a:ext>
            </a:extLst>
          </p:cNvPr>
          <p:cNvSpPr/>
          <p:nvPr/>
        </p:nvSpPr>
        <p:spPr>
          <a:xfrm>
            <a:off x="3352800" y="2209800"/>
            <a:ext cx="762000" cy="1447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a:extLst>
              <a:ext uri="{FF2B5EF4-FFF2-40B4-BE49-F238E27FC236}">
                <a16:creationId xmlns:a16="http://schemas.microsoft.com/office/drawing/2014/main" id="{350AFF59-93A7-D58C-3C94-56989E82D488}"/>
              </a:ext>
            </a:extLst>
          </p:cNvPr>
          <p:cNvSpPr/>
          <p:nvPr/>
        </p:nvSpPr>
        <p:spPr>
          <a:xfrm>
            <a:off x="5562600" y="2286000"/>
            <a:ext cx="762000" cy="1447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AC1324-405A-365F-8307-BC11A77407C1}"/>
              </a:ext>
            </a:extLst>
          </p:cNvPr>
          <p:cNvSpPr/>
          <p:nvPr/>
        </p:nvSpPr>
        <p:spPr>
          <a:xfrm>
            <a:off x="5002213" y="4895850"/>
            <a:ext cx="2647950" cy="17716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id="{226DC0D8-D9BF-4503-E4BE-E7AE01137565}"/>
              </a:ext>
            </a:extLst>
          </p:cNvPr>
          <p:cNvSpPr/>
          <p:nvPr/>
        </p:nvSpPr>
        <p:spPr>
          <a:xfrm>
            <a:off x="5788025" y="2708275"/>
            <a:ext cx="1631950" cy="17589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675" name="Picture 1">
            <a:extLst>
              <a:ext uri="{FF2B5EF4-FFF2-40B4-BE49-F238E27FC236}">
                <a16:creationId xmlns:a16="http://schemas.microsoft.com/office/drawing/2014/main" id="{264E0F9D-569A-0131-AC78-D586F780B45A}"/>
              </a:ext>
            </a:extLst>
          </p:cNvPr>
          <p:cNvPicPr>
            <a:picLocks noChangeAspect="1"/>
          </p:cNvPicPr>
          <p:nvPr/>
        </p:nvPicPr>
        <p:blipFill>
          <a:blip r:embed="rId3">
            <a:extLst>
              <a:ext uri="{28A0092B-C50C-407E-A947-70E740481C1C}">
                <a14:useLocalDpi xmlns:a14="http://schemas.microsoft.com/office/drawing/2010/main" val="0"/>
              </a:ext>
            </a:extLst>
          </a:blip>
          <a:srcRect l="39980" t="74879" r="39310" b="16887"/>
          <a:stretch>
            <a:fillRect/>
          </a:stretch>
        </p:blipFill>
        <p:spPr bwMode="auto">
          <a:xfrm>
            <a:off x="5029200" y="4953000"/>
            <a:ext cx="2570163" cy="1676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2">
            <a:extLst>
              <a:ext uri="{FF2B5EF4-FFF2-40B4-BE49-F238E27FC236}">
                <a16:creationId xmlns:a16="http://schemas.microsoft.com/office/drawing/2014/main" id="{90B3F6D4-3339-B56E-1496-5C8710A9E41D}"/>
              </a:ext>
            </a:extLst>
          </p:cNvPr>
          <p:cNvPicPr>
            <a:picLocks noChangeAspect="1"/>
          </p:cNvPicPr>
          <p:nvPr/>
        </p:nvPicPr>
        <p:blipFill>
          <a:blip r:embed="rId3">
            <a:extLst>
              <a:ext uri="{28A0092B-C50C-407E-A947-70E740481C1C}">
                <a14:useLocalDpi xmlns:a14="http://schemas.microsoft.com/office/drawing/2010/main" val="0"/>
              </a:ext>
            </a:extLst>
          </a:blip>
          <a:srcRect l="60208" t="42314" r="21645" b="45651"/>
          <a:stretch>
            <a:fillRect/>
          </a:stretch>
        </p:blipFill>
        <p:spPr bwMode="auto">
          <a:xfrm>
            <a:off x="5848350" y="2762250"/>
            <a:ext cx="1524000" cy="16573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677" name="Group 12">
            <a:extLst>
              <a:ext uri="{FF2B5EF4-FFF2-40B4-BE49-F238E27FC236}">
                <a16:creationId xmlns:a16="http://schemas.microsoft.com/office/drawing/2014/main" id="{A1EDF3A0-84FC-C5A7-8A8E-02BE758DC745}"/>
              </a:ext>
            </a:extLst>
          </p:cNvPr>
          <p:cNvGrpSpPr>
            <a:grpSpLocks/>
          </p:cNvGrpSpPr>
          <p:nvPr/>
        </p:nvGrpSpPr>
        <p:grpSpPr bwMode="auto">
          <a:xfrm>
            <a:off x="304800" y="233363"/>
            <a:ext cx="5410200" cy="6624637"/>
            <a:chOff x="381000" y="0"/>
            <a:chExt cx="5410200" cy="6624328"/>
          </a:xfrm>
        </p:grpSpPr>
        <p:pic>
          <p:nvPicPr>
            <p:cNvPr id="28680" name="Picture 3">
              <a:extLst>
                <a:ext uri="{FF2B5EF4-FFF2-40B4-BE49-F238E27FC236}">
                  <a16:creationId xmlns:a16="http://schemas.microsoft.com/office/drawing/2014/main" id="{40CDCDF2-D20D-5E38-A76E-243BCDC3B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4038600" cy="66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2D46EA-92C6-8B10-0A1F-D8E74A95D82B}"/>
                </a:ext>
              </a:extLst>
            </p:cNvPr>
            <p:cNvSpPr/>
            <p:nvPr/>
          </p:nvSpPr>
          <p:spPr>
            <a:xfrm>
              <a:off x="2743200" y="2819268"/>
              <a:ext cx="685800" cy="60957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00"/>
                </a:solidFill>
              </a:endParaRPr>
            </a:p>
          </p:txBody>
        </p:sp>
        <p:sp>
          <p:nvSpPr>
            <p:cNvPr id="6" name="Rectangle 5">
              <a:extLst>
                <a:ext uri="{FF2B5EF4-FFF2-40B4-BE49-F238E27FC236}">
                  <a16:creationId xmlns:a16="http://schemas.microsoft.com/office/drawing/2014/main" id="{2CB33466-32A4-6E43-C6B9-1C4F107B2AE6}"/>
                </a:ext>
              </a:extLst>
            </p:cNvPr>
            <p:cNvSpPr/>
            <p:nvPr/>
          </p:nvSpPr>
          <p:spPr>
            <a:xfrm>
              <a:off x="1981200" y="4724180"/>
              <a:ext cx="762000" cy="76196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00"/>
                </a:solidFill>
              </a:endParaRPr>
            </a:p>
          </p:txBody>
        </p:sp>
        <p:cxnSp>
          <p:nvCxnSpPr>
            <p:cNvPr id="8" name="Straight Arrow Connector 7">
              <a:extLst>
                <a:ext uri="{FF2B5EF4-FFF2-40B4-BE49-F238E27FC236}">
                  <a16:creationId xmlns:a16="http://schemas.microsoft.com/office/drawing/2014/main" id="{2607EB81-12E9-EB8B-9817-841EB0F46DBE}"/>
                </a:ext>
              </a:extLst>
            </p:cNvPr>
            <p:cNvCxnSpPr>
              <a:stCxn id="6" idx="3"/>
            </p:cNvCxnSpPr>
            <p:nvPr/>
          </p:nvCxnSpPr>
          <p:spPr>
            <a:xfrm>
              <a:off x="2743200" y="5105162"/>
              <a:ext cx="2286000" cy="152393"/>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C53C76-8C06-4754-ECF8-CA9088E53D2D}"/>
                </a:ext>
              </a:extLst>
            </p:cNvPr>
            <p:cNvCxnSpPr/>
            <p:nvPr/>
          </p:nvCxnSpPr>
          <p:spPr>
            <a:xfrm>
              <a:off x="3505200" y="3124054"/>
              <a:ext cx="2286000" cy="152393"/>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8678" name="TextBox 13">
            <a:extLst>
              <a:ext uri="{FF2B5EF4-FFF2-40B4-BE49-F238E27FC236}">
                <a16:creationId xmlns:a16="http://schemas.microsoft.com/office/drawing/2014/main" id="{48398C64-58E7-9F51-6D14-E1F3DD2493EF}"/>
              </a:ext>
            </a:extLst>
          </p:cNvPr>
          <p:cNvSpPr txBox="1">
            <a:spLocks noChangeArrowheads="1"/>
          </p:cNvSpPr>
          <p:nvPr/>
        </p:nvSpPr>
        <p:spPr bwMode="auto">
          <a:xfrm>
            <a:off x="4495800" y="381000"/>
            <a:ext cx="480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Lightning Fires 1990-2012 and early 20</a:t>
            </a:r>
            <a:r>
              <a:rPr lang="en-US" altLang="en-US" sz="2800" baseline="30000">
                <a:solidFill>
                  <a:srgbClr val="FFFF00"/>
                </a:solidFill>
              </a:rPr>
              <a:t>th</a:t>
            </a:r>
            <a:r>
              <a:rPr lang="en-US" altLang="en-US" sz="2800">
                <a:solidFill>
                  <a:srgbClr val="FFFF00"/>
                </a:solidFill>
              </a:rPr>
              <a:t> Century Fires</a:t>
            </a:r>
          </a:p>
        </p:txBody>
      </p:sp>
      <p:sp>
        <p:nvSpPr>
          <p:cNvPr id="28679" name="TextBox 14">
            <a:extLst>
              <a:ext uri="{FF2B5EF4-FFF2-40B4-BE49-F238E27FC236}">
                <a16:creationId xmlns:a16="http://schemas.microsoft.com/office/drawing/2014/main" id="{B6BBC205-840B-9C89-33C7-D848CAD58A5D}"/>
              </a:ext>
            </a:extLst>
          </p:cNvPr>
          <p:cNvSpPr txBox="1">
            <a:spLocks noChangeArrowheads="1"/>
          </p:cNvSpPr>
          <p:nvPr/>
        </p:nvSpPr>
        <p:spPr bwMode="auto">
          <a:xfrm>
            <a:off x="5410200" y="1752600"/>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Opportunities for mixed severity fires?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E57189D-3992-7A10-695A-A3E873111B5F}"/>
              </a:ext>
            </a:extLst>
          </p:cNvPr>
          <p:cNvSpPr>
            <a:spLocks noGrp="1"/>
          </p:cNvSpPr>
          <p:nvPr>
            <p:ph type="ctrTitle"/>
          </p:nvPr>
        </p:nvSpPr>
        <p:spPr>
          <a:xfrm>
            <a:off x="1916113" y="231775"/>
            <a:ext cx="5486400" cy="936625"/>
          </a:xfrm>
        </p:spPr>
        <p:txBody>
          <a:bodyPr/>
          <a:lstStyle/>
          <a:p>
            <a:r>
              <a:rPr lang="en-US" altLang="en-US">
                <a:solidFill>
                  <a:srgbClr val="FFFF00"/>
                </a:solidFill>
              </a:rPr>
              <a:t>Where are we now? </a:t>
            </a:r>
          </a:p>
        </p:txBody>
      </p:sp>
      <p:sp>
        <p:nvSpPr>
          <p:cNvPr id="29698" name="Subtitle 2">
            <a:extLst>
              <a:ext uri="{FF2B5EF4-FFF2-40B4-BE49-F238E27FC236}">
                <a16:creationId xmlns:a16="http://schemas.microsoft.com/office/drawing/2014/main" id="{59AD6E7A-FD0A-DB7B-F719-0AB60F5CE499}"/>
              </a:ext>
            </a:extLst>
          </p:cNvPr>
          <p:cNvSpPr>
            <a:spLocks noGrp="1"/>
          </p:cNvSpPr>
          <p:nvPr>
            <p:ph type="subTitle" idx="1"/>
          </p:nvPr>
        </p:nvSpPr>
        <p:spPr>
          <a:xfrm>
            <a:off x="109538" y="1352550"/>
            <a:ext cx="4800600" cy="5024438"/>
          </a:xfrm>
        </p:spPr>
        <p:txBody>
          <a:bodyPr/>
          <a:lstStyle/>
          <a:p>
            <a:pPr marL="514350" indent="-514350" algn="l">
              <a:buFont typeface="Arial" panose="020B0604020202020204" pitchFamily="34" charset="0"/>
              <a:buChar char="•"/>
            </a:pPr>
            <a:r>
              <a:rPr lang="en-US" altLang="en-US" sz="2800" b="1">
                <a:solidFill>
                  <a:srgbClr val="FFFF00"/>
                </a:solidFill>
              </a:rPr>
              <a:t>Legacies of historical and wildfire and management </a:t>
            </a:r>
          </a:p>
          <a:p>
            <a:pPr marL="514350" indent="-514350" algn="l">
              <a:buFont typeface="Arial" panose="020B0604020202020204" pitchFamily="34" charset="0"/>
              <a:buChar char="•"/>
            </a:pPr>
            <a:r>
              <a:rPr lang="en-US" altLang="en-US" sz="2800" b="1">
                <a:solidFill>
                  <a:srgbClr val="FFFF00"/>
                </a:solidFill>
              </a:rPr>
              <a:t>Describe a structure-based framework </a:t>
            </a:r>
          </a:p>
          <a:p>
            <a:pPr marL="514350" indent="-514350" algn="l">
              <a:buFont typeface="Arial" panose="020B0604020202020204" pitchFamily="34" charset="0"/>
              <a:buChar char="•"/>
            </a:pPr>
            <a:r>
              <a:rPr lang="en-US" altLang="en-US" sz="2800" b="1">
                <a:solidFill>
                  <a:srgbClr val="FFFF00"/>
                </a:solidFill>
              </a:rPr>
              <a:t>Examine geographic distribution of different structural conditions and the role of productivity and disturbance history</a:t>
            </a:r>
          </a:p>
          <a:p>
            <a:pPr marL="514350" indent="-514350" algn="l"/>
            <a:endParaRPr lang="en-US" altLang="en-US" sz="2800" b="1">
              <a:solidFill>
                <a:srgbClr val="FFFF00"/>
              </a:solidFill>
            </a:endParaRPr>
          </a:p>
        </p:txBody>
      </p:sp>
      <p:pic>
        <p:nvPicPr>
          <p:cNvPr id="29699" name="Picture 3">
            <a:extLst>
              <a:ext uri="{FF2B5EF4-FFF2-40B4-BE49-F238E27FC236}">
                <a16:creationId xmlns:a16="http://schemas.microsoft.com/office/drawing/2014/main" id="{A75C3709-3D76-0A10-A383-8FC7A28872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3013" y="1449388"/>
            <a:ext cx="3640137"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4">
            <a:extLst>
              <a:ext uri="{FF2B5EF4-FFF2-40B4-BE49-F238E27FC236}">
                <a16:creationId xmlns:a16="http://schemas.microsoft.com/office/drawing/2014/main" id="{359C6FF1-55C3-6855-5E30-5D8C549365CD}"/>
              </a:ext>
            </a:extLst>
          </p:cNvPr>
          <p:cNvSpPr txBox="1">
            <a:spLocks noChangeArrowheads="1"/>
          </p:cNvSpPr>
          <p:nvPr/>
        </p:nvSpPr>
        <p:spPr bwMode="auto">
          <a:xfrm>
            <a:off x="5451475" y="6192838"/>
            <a:ext cx="369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FF00"/>
                </a:solidFill>
              </a:rPr>
              <a:t>compiled by C.A. Harrington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DD5DCDD0-59A8-E437-A774-8EAFD8F22550}"/>
              </a:ext>
            </a:extLst>
          </p:cNvPr>
          <p:cNvSpPr>
            <a:spLocks noGrp="1"/>
          </p:cNvSpPr>
          <p:nvPr>
            <p:ph type="title"/>
          </p:nvPr>
        </p:nvSpPr>
        <p:spPr>
          <a:xfrm>
            <a:off x="434975" y="98425"/>
            <a:ext cx="8229600" cy="1143000"/>
          </a:xfrm>
        </p:spPr>
        <p:txBody>
          <a:bodyPr/>
          <a:lstStyle/>
          <a:p>
            <a:r>
              <a:rPr lang="en-US" altLang="en-US" sz="3200">
                <a:solidFill>
                  <a:srgbClr val="FFFF00"/>
                </a:solidFill>
              </a:rPr>
              <a:t>Age Class Distribution by Vegetation Zone</a:t>
            </a:r>
          </a:p>
        </p:txBody>
      </p:sp>
      <p:graphicFrame>
        <p:nvGraphicFramePr>
          <p:cNvPr id="5" name="Chart 4">
            <a:extLst>
              <a:ext uri="{FF2B5EF4-FFF2-40B4-BE49-F238E27FC236}">
                <a16:creationId xmlns:a16="http://schemas.microsoft.com/office/drawing/2014/main" id="{6E7D3692-5B7B-3BDB-F372-452113A674C8}"/>
              </a:ext>
            </a:extLst>
          </p:cNvPr>
          <p:cNvGraphicFramePr>
            <a:graphicFrameLocks/>
          </p:cNvGraphicFramePr>
          <p:nvPr/>
        </p:nvGraphicFramePr>
        <p:xfrm>
          <a:off x="1213669" y="1033767"/>
          <a:ext cx="6233660" cy="491966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CEC85995-A111-09A2-4131-6600F0CC5E09}"/>
              </a:ext>
            </a:extLst>
          </p:cNvPr>
          <p:cNvSpPr>
            <a:spLocks noGrp="1"/>
          </p:cNvSpPr>
          <p:nvPr>
            <p:ph idx="1"/>
          </p:nvPr>
        </p:nvSpPr>
        <p:spPr>
          <a:xfrm>
            <a:off x="457200" y="2362200"/>
            <a:ext cx="8229600" cy="2286000"/>
          </a:xfrm>
        </p:spPr>
        <p:txBody>
          <a:bodyPr/>
          <a:lstStyle/>
          <a:p>
            <a:pPr marL="914400" lvl="1" indent="-514350">
              <a:buFont typeface="Arial" panose="020B0604020202020204" pitchFamily="34" charset="0"/>
              <a:buAutoNum type="arabicPeriod"/>
            </a:pPr>
            <a:r>
              <a:rPr lang="en-US" altLang="en-US" sz="2400">
                <a:solidFill>
                  <a:srgbClr val="FFFF00"/>
                </a:solidFill>
              </a:rPr>
              <a:t>Vegetation Development concepts</a:t>
            </a:r>
          </a:p>
          <a:p>
            <a:pPr marL="914400" lvl="1" indent="-514350">
              <a:buFont typeface="Arial" panose="020B0604020202020204" pitchFamily="34" charset="0"/>
              <a:buAutoNum type="arabicPeriod"/>
            </a:pPr>
            <a:r>
              <a:rPr lang="en-US" altLang="en-US" sz="2400">
                <a:solidFill>
                  <a:srgbClr val="FFFF00"/>
                </a:solidFill>
              </a:rPr>
              <a:t>Drivers of Historical vegetation</a:t>
            </a:r>
          </a:p>
          <a:p>
            <a:pPr marL="914400" lvl="1" indent="-514350">
              <a:buFont typeface="Arial" panose="020B0604020202020204" pitchFamily="34" charset="0"/>
              <a:buAutoNum type="arabicPeriod"/>
            </a:pPr>
            <a:r>
              <a:rPr lang="en-US" altLang="en-US" sz="2400">
                <a:solidFill>
                  <a:srgbClr val="FFFF00"/>
                </a:solidFill>
              </a:rPr>
              <a:t>Vegetation pathways</a:t>
            </a:r>
          </a:p>
          <a:p>
            <a:pPr marL="914400" lvl="1" indent="-514350">
              <a:buFont typeface="Arial" panose="020B0604020202020204" pitchFamily="34" charset="0"/>
              <a:buAutoNum type="arabicPeriod"/>
            </a:pPr>
            <a:r>
              <a:rPr lang="en-US" altLang="en-US" sz="2400">
                <a:solidFill>
                  <a:srgbClr val="FFFF00"/>
                </a:solidFill>
              </a:rPr>
              <a:t>20</a:t>
            </a:r>
            <a:r>
              <a:rPr lang="en-US" altLang="en-US" sz="2400" baseline="30000">
                <a:solidFill>
                  <a:srgbClr val="FFFF00"/>
                </a:solidFill>
              </a:rPr>
              <a:t>th</a:t>
            </a:r>
            <a:r>
              <a:rPr lang="en-US" altLang="en-US" sz="2400">
                <a:solidFill>
                  <a:srgbClr val="FFFF00"/>
                </a:solidFill>
              </a:rPr>
              <a:t> century fire</a:t>
            </a:r>
            <a:endParaRPr lang="en-US" altLang="en-US">
              <a:solidFill>
                <a:srgbClr val="FFFF00"/>
              </a:solidFill>
            </a:endParaRPr>
          </a:p>
        </p:txBody>
      </p:sp>
      <p:sp>
        <p:nvSpPr>
          <p:cNvPr id="4098" name="Title 1">
            <a:extLst>
              <a:ext uri="{FF2B5EF4-FFF2-40B4-BE49-F238E27FC236}">
                <a16:creationId xmlns:a16="http://schemas.microsoft.com/office/drawing/2014/main" id="{DC615944-B4DC-D628-408C-1CDE9CF76A80}"/>
              </a:ext>
            </a:extLst>
          </p:cNvPr>
          <p:cNvSpPr>
            <a:spLocks noGrp="1"/>
          </p:cNvSpPr>
          <p:nvPr>
            <p:ph type="title"/>
          </p:nvPr>
        </p:nvSpPr>
        <p:spPr/>
        <p:txBody>
          <a:bodyPr/>
          <a:lstStyle/>
          <a:p>
            <a:r>
              <a:rPr lang="en-US" altLang="en-US">
                <a:solidFill>
                  <a:srgbClr val="FFFF00"/>
                </a:solidFill>
              </a:rPr>
              <a:t>Where did they come from?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7DEE0A19-4132-A5CD-D45E-069BC2E9F94A}"/>
              </a:ext>
            </a:extLst>
          </p:cNvPr>
          <p:cNvSpPr>
            <a:spLocks noGrp="1"/>
          </p:cNvSpPr>
          <p:nvPr>
            <p:ph type="title"/>
          </p:nvPr>
        </p:nvSpPr>
        <p:spPr>
          <a:xfrm>
            <a:off x="434975" y="98425"/>
            <a:ext cx="8229600" cy="1143000"/>
          </a:xfrm>
        </p:spPr>
        <p:txBody>
          <a:bodyPr/>
          <a:lstStyle/>
          <a:p>
            <a:r>
              <a:rPr lang="en-US" altLang="en-US" sz="3200">
                <a:solidFill>
                  <a:srgbClr val="FFFF00"/>
                </a:solidFill>
              </a:rPr>
              <a:t>Age Class Distribution by Vegetation Zone</a:t>
            </a:r>
          </a:p>
        </p:txBody>
      </p:sp>
      <p:graphicFrame>
        <p:nvGraphicFramePr>
          <p:cNvPr id="5" name="Chart 4">
            <a:extLst>
              <a:ext uri="{FF2B5EF4-FFF2-40B4-BE49-F238E27FC236}">
                <a16:creationId xmlns:a16="http://schemas.microsoft.com/office/drawing/2014/main" id="{2A731270-C5C0-FB83-912F-4A978875DA98}"/>
              </a:ext>
            </a:extLst>
          </p:cNvPr>
          <p:cNvGraphicFramePr>
            <a:graphicFrameLocks/>
          </p:cNvGraphicFramePr>
          <p:nvPr/>
        </p:nvGraphicFramePr>
        <p:xfrm>
          <a:off x="1213669" y="1033767"/>
          <a:ext cx="6233660" cy="4919664"/>
        </p:xfrm>
        <a:graphic>
          <a:graphicData uri="http://schemas.openxmlformats.org/drawingml/2006/chart">
            <c:chart xmlns:c="http://schemas.openxmlformats.org/drawingml/2006/chart" xmlns:r="http://schemas.openxmlformats.org/officeDocument/2006/relationships" r:id="rId2"/>
          </a:graphicData>
        </a:graphic>
      </p:graphicFrame>
      <p:sp>
        <p:nvSpPr>
          <p:cNvPr id="31747" name="TextBox 3">
            <a:extLst>
              <a:ext uri="{FF2B5EF4-FFF2-40B4-BE49-F238E27FC236}">
                <a16:creationId xmlns:a16="http://schemas.microsoft.com/office/drawing/2014/main" id="{B1B02FC5-21C1-DD6C-DD30-643B3CBF9035}"/>
              </a:ext>
            </a:extLst>
          </p:cNvPr>
          <p:cNvSpPr txBox="1">
            <a:spLocks noChangeArrowheads="1"/>
          </p:cNvSpPr>
          <p:nvPr/>
        </p:nvSpPr>
        <p:spPr bwMode="auto">
          <a:xfrm>
            <a:off x="1123950" y="6010275"/>
            <a:ext cx="702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FFF00"/>
                </a:solidFill>
              </a:rPr>
              <a:t>Is an age-based approach all we need?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11C0557-9F65-3034-9CF0-B62F789AA4DE}"/>
              </a:ext>
            </a:extLst>
          </p:cNvPr>
          <p:cNvSpPr>
            <a:spLocks noGrp="1"/>
          </p:cNvSpPr>
          <p:nvPr>
            <p:ph type="title"/>
          </p:nvPr>
        </p:nvSpPr>
        <p:spPr>
          <a:xfrm>
            <a:off x="228600" y="304800"/>
            <a:ext cx="8229600" cy="762000"/>
          </a:xfrm>
        </p:spPr>
        <p:txBody>
          <a:bodyPr/>
          <a:lstStyle/>
          <a:p>
            <a:r>
              <a:rPr lang="en-US" altLang="en-US" sz="3600">
                <a:solidFill>
                  <a:srgbClr val="FFFF00"/>
                </a:solidFill>
              </a:rPr>
              <a:t>Multiple Components of Forest Structure</a:t>
            </a:r>
          </a:p>
        </p:txBody>
      </p:sp>
      <p:sp>
        <p:nvSpPr>
          <p:cNvPr id="3075" name="Content Placeholder 2">
            <a:extLst>
              <a:ext uri="{FF2B5EF4-FFF2-40B4-BE49-F238E27FC236}">
                <a16:creationId xmlns:a16="http://schemas.microsoft.com/office/drawing/2014/main" id="{73B511C9-FCE2-BB03-BF1D-31A476177EE3}"/>
              </a:ext>
            </a:extLst>
          </p:cNvPr>
          <p:cNvSpPr>
            <a:spLocks noGrp="1"/>
          </p:cNvSpPr>
          <p:nvPr>
            <p:ph idx="1"/>
          </p:nvPr>
        </p:nvSpPr>
        <p:spPr>
          <a:xfrm>
            <a:off x="533400" y="1143000"/>
            <a:ext cx="5410200" cy="3200400"/>
          </a:xfrm>
        </p:spPr>
        <p:txBody>
          <a:bodyPr rtlCol="0">
            <a:normAutofit lnSpcReduction="10000"/>
          </a:bodyPr>
          <a:lstStyle/>
          <a:p>
            <a:pPr fontAlgn="auto">
              <a:spcAft>
                <a:spcPts val="0"/>
              </a:spcAft>
              <a:defRPr/>
            </a:pPr>
            <a:r>
              <a:rPr lang="en-US" altLang="en-US" sz="2400" dirty="0">
                <a:solidFill>
                  <a:srgbClr val="FFFF00"/>
                </a:solidFill>
                <a:ea typeface="+mn-ea"/>
              </a:rPr>
              <a:t>Traditional approaches based on biomass accumulation with age</a:t>
            </a:r>
          </a:p>
          <a:p>
            <a:pPr fontAlgn="auto">
              <a:spcAft>
                <a:spcPts val="0"/>
              </a:spcAft>
              <a:defRPr/>
            </a:pPr>
            <a:r>
              <a:rPr lang="en-US" altLang="en-US" sz="2400" dirty="0">
                <a:solidFill>
                  <a:srgbClr val="FFFF00"/>
                </a:solidFill>
                <a:ea typeface="+mn-ea"/>
              </a:rPr>
              <a:t>Other dimensions of forest structure vary independently</a:t>
            </a:r>
          </a:p>
          <a:p>
            <a:pPr lvl="1" fontAlgn="auto">
              <a:spcAft>
                <a:spcPts val="0"/>
              </a:spcAft>
              <a:defRPr/>
            </a:pPr>
            <a:r>
              <a:rPr lang="en-US" altLang="en-US" sz="2400" dirty="0">
                <a:solidFill>
                  <a:srgbClr val="FFFF00"/>
                </a:solidFill>
                <a:ea typeface="+mn-ea"/>
              </a:rPr>
              <a:t>Live tree density </a:t>
            </a:r>
          </a:p>
          <a:p>
            <a:pPr lvl="1" fontAlgn="auto">
              <a:spcAft>
                <a:spcPts val="0"/>
              </a:spcAft>
              <a:defRPr/>
            </a:pPr>
            <a:r>
              <a:rPr lang="en-US" altLang="en-US" sz="2400" dirty="0">
                <a:solidFill>
                  <a:srgbClr val="FFFF00"/>
                </a:solidFill>
                <a:ea typeface="+mn-ea"/>
              </a:rPr>
              <a:t>Snags </a:t>
            </a:r>
          </a:p>
          <a:p>
            <a:pPr lvl="1" fontAlgn="auto">
              <a:spcAft>
                <a:spcPts val="0"/>
              </a:spcAft>
              <a:defRPr/>
            </a:pPr>
            <a:r>
              <a:rPr lang="en-US" altLang="en-US" sz="2400" dirty="0">
                <a:solidFill>
                  <a:srgbClr val="FFFF00"/>
                </a:solidFill>
                <a:ea typeface="+mn-ea"/>
              </a:rPr>
              <a:t>Dead and downed wood</a:t>
            </a:r>
          </a:p>
          <a:p>
            <a:pPr lvl="1" fontAlgn="auto">
              <a:spcAft>
                <a:spcPts val="0"/>
              </a:spcAft>
              <a:defRPr/>
            </a:pPr>
            <a:r>
              <a:rPr lang="en-US" altLang="en-US" sz="2400" dirty="0">
                <a:solidFill>
                  <a:srgbClr val="FFFF00"/>
                </a:solidFill>
                <a:ea typeface="+mn-ea"/>
              </a:rPr>
              <a:t>Understory vegetation</a:t>
            </a:r>
          </a:p>
          <a:p>
            <a:pPr marL="457200" lvl="1" indent="0" fontAlgn="auto">
              <a:spcAft>
                <a:spcPts val="0"/>
              </a:spcAft>
              <a:buFont typeface="Arial" panose="020B0604020202020204" pitchFamily="34" charset="0"/>
              <a:buNone/>
              <a:defRPr/>
            </a:pPr>
            <a:endParaRPr lang="en-US" altLang="en-US" sz="2400" dirty="0">
              <a:solidFill>
                <a:srgbClr val="FFFF00"/>
              </a:solidFill>
              <a:ea typeface="+mn-ea"/>
            </a:endParaRPr>
          </a:p>
        </p:txBody>
      </p:sp>
      <p:pic>
        <p:nvPicPr>
          <p:cNvPr id="32771" name="Picture 6">
            <a:extLst>
              <a:ext uri="{FF2B5EF4-FFF2-40B4-BE49-F238E27FC236}">
                <a16:creationId xmlns:a16="http://schemas.microsoft.com/office/drawing/2014/main" id="{EBEA1284-62A5-8EBB-B51B-2F382549F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80"/>
          <a:stretch>
            <a:fillRect/>
          </a:stretch>
        </p:blipFill>
        <p:spPr bwMode="auto">
          <a:xfrm>
            <a:off x="6529388" y="1219200"/>
            <a:ext cx="1766887" cy="519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10" descr="IMG_0479.JPG">
            <a:extLst>
              <a:ext uri="{FF2B5EF4-FFF2-40B4-BE49-F238E27FC236}">
                <a16:creationId xmlns:a16="http://schemas.microsoft.com/office/drawing/2014/main" id="{DE8855C3-9660-EE94-C070-191A02A116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4611688"/>
            <a:ext cx="4572000" cy="1801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0A133709-E76C-6E1B-51D4-5E9EA7FCA3EB}"/>
              </a:ext>
            </a:extLst>
          </p:cNvPr>
          <p:cNvSpPr>
            <a:spLocks noGrp="1"/>
          </p:cNvSpPr>
          <p:nvPr>
            <p:ph type="title"/>
          </p:nvPr>
        </p:nvSpPr>
        <p:spPr>
          <a:xfrm>
            <a:off x="481013" y="406400"/>
            <a:ext cx="8229600" cy="1143000"/>
          </a:xfrm>
        </p:spPr>
        <p:txBody>
          <a:bodyPr/>
          <a:lstStyle/>
          <a:p>
            <a:r>
              <a:rPr lang="en-US" altLang="en-US" sz="3200">
                <a:solidFill>
                  <a:srgbClr val="FFFF00"/>
                </a:solidFill>
              </a:rPr>
              <a:t>Structure-Based Framework</a:t>
            </a:r>
          </a:p>
        </p:txBody>
      </p:sp>
      <p:sp>
        <p:nvSpPr>
          <p:cNvPr id="3" name="TextBox 2">
            <a:extLst>
              <a:ext uri="{FF2B5EF4-FFF2-40B4-BE49-F238E27FC236}">
                <a16:creationId xmlns:a16="http://schemas.microsoft.com/office/drawing/2014/main" id="{81048E40-4341-3662-95DC-50C633809521}"/>
              </a:ext>
            </a:extLst>
          </p:cNvPr>
          <p:cNvSpPr txBox="1"/>
          <p:nvPr/>
        </p:nvSpPr>
        <p:spPr>
          <a:xfrm>
            <a:off x="227013" y="1447800"/>
            <a:ext cx="5113337" cy="4278313"/>
          </a:xfrm>
          <a:prstGeom prst="rect">
            <a:avLst/>
          </a:prstGeom>
          <a:noFill/>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Hierarchical classification</a:t>
            </a:r>
          </a:p>
          <a:p>
            <a:endParaRPr lang="en-US" altLang="en-US" sz="1600">
              <a:solidFill>
                <a:srgbClr val="FFFF00"/>
              </a:solidFill>
            </a:endParaRPr>
          </a:p>
          <a:p>
            <a:pPr>
              <a:buFont typeface="Arial" panose="020B0604020202020204" pitchFamily="34" charset="0"/>
              <a:buChar char="•"/>
            </a:pPr>
            <a:r>
              <a:rPr lang="en-US" altLang="en-US" sz="2400">
                <a:solidFill>
                  <a:srgbClr val="FFFF00"/>
                </a:solidFill>
              </a:rPr>
              <a:t>Field Data from 11,091 FIA plots (2001-2010)</a:t>
            </a:r>
          </a:p>
          <a:p>
            <a:endParaRPr lang="en-US" altLang="en-US" sz="1600">
              <a:solidFill>
                <a:srgbClr val="FFFF00"/>
              </a:solidFill>
            </a:endParaRPr>
          </a:p>
          <a:p>
            <a:pPr>
              <a:buFont typeface="Arial" panose="020B0604020202020204" pitchFamily="34" charset="0"/>
              <a:buChar char="•"/>
            </a:pPr>
            <a:r>
              <a:rPr lang="en-US" altLang="en-US" sz="2400">
                <a:solidFill>
                  <a:srgbClr val="FFFF00"/>
                </a:solidFill>
              </a:rPr>
              <a:t>Structural Attributes:</a:t>
            </a:r>
          </a:p>
          <a:p>
            <a:pPr lvl="1"/>
            <a:r>
              <a:rPr lang="en-US" altLang="en-US" sz="2400">
                <a:solidFill>
                  <a:srgbClr val="FFFF00"/>
                </a:solidFill>
              </a:rPr>
              <a:t>1) Live trees – biomass, basal area, DDI, density, tree size </a:t>
            </a:r>
          </a:p>
          <a:p>
            <a:pPr lvl="1"/>
            <a:r>
              <a:rPr lang="en-US" altLang="en-US" sz="2400">
                <a:solidFill>
                  <a:srgbClr val="FFFF00"/>
                </a:solidFill>
              </a:rPr>
              <a:t>2) Snags – density and biomass</a:t>
            </a:r>
          </a:p>
          <a:p>
            <a:r>
              <a:rPr lang="en-US" altLang="en-US" sz="2400">
                <a:solidFill>
                  <a:srgbClr val="FFFF00"/>
                </a:solidFill>
              </a:rPr>
              <a:t>       3) Dead/downed wood - biomass </a:t>
            </a:r>
          </a:p>
          <a:p>
            <a:r>
              <a:rPr lang="en-US" altLang="en-US" sz="2400">
                <a:solidFill>
                  <a:srgbClr val="FFFF00"/>
                </a:solidFill>
              </a:rPr>
              <a:t>       4) Understory vegetation - cover</a:t>
            </a:r>
          </a:p>
          <a:p>
            <a:endParaRPr lang="en-US" altLang="en-US" sz="2400">
              <a:solidFill>
                <a:srgbClr val="FFFF00"/>
              </a:solidFill>
            </a:endParaRPr>
          </a:p>
        </p:txBody>
      </p:sp>
      <p:pic>
        <p:nvPicPr>
          <p:cNvPr id="33795" name="Picture 4">
            <a:extLst>
              <a:ext uri="{FF2B5EF4-FFF2-40B4-BE49-F238E27FC236}">
                <a16:creationId xmlns:a16="http://schemas.microsoft.com/office/drawing/2014/main" id="{5F81F628-678C-FFF5-F500-7E98878DA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79613"/>
            <a:ext cx="3651250" cy="278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F473B109-ADB1-FE21-EF0D-F2A7BADAB28E}"/>
              </a:ext>
            </a:extLst>
          </p:cNvPr>
          <p:cNvSpPr>
            <a:spLocks noGrp="1"/>
          </p:cNvSpPr>
          <p:nvPr>
            <p:ph type="title"/>
          </p:nvPr>
        </p:nvSpPr>
        <p:spPr>
          <a:xfrm>
            <a:off x="227013" y="152400"/>
            <a:ext cx="8229600" cy="1143000"/>
          </a:xfrm>
        </p:spPr>
        <p:txBody>
          <a:bodyPr/>
          <a:lstStyle/>
          <a:p>
            <a:r>
              <a:rPr lang="en-US" altLang="en-US" sz="3200">
                <a:solidFill>
                  <a:srgbClr val="FFFF00"/>
                </a:solidFill>
              </a:rPr>
              <a:t>Approach</a:t>
            </a:r>
          </a:p>
        </p:txBody>
      </p:sp>
      <p:sp>
        <p:nvSpPr>
          <p:cNvPr id="3" name="TextBox 2">
            <a:extLst>
              <a:ext uri="{FF2B5EF4-FFF2-40B4-BE49-F238E27FC236}">
                <a16:creationId xmlns:a16="http://schemas.microsoft.com/office/drawing/2014/main" id="{3B8DAF16-C87E-1F34-CF88-B9BAA117CD92}"/>
              </a:ext>
            </a:extLst>
          </p:cNvPr>
          <p:cNvSpPr txBox="1"/>
          <p:nvPr/>
        </p:nvSpPr>
        <p:spPr>
          <a:xfrm>
            <a:off x="242888" y="1295400"/>
            <a:ext cx="5114925" cy="4524375"/>
          </a:xfrm>
          <a:prstGeom prst="rect">
            <a:avLst/>
          </a:prstGeom>
          <a:noFill/>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Hierarchical classification</a:t>
            </a:r>
          </a:p>
          <a:p>
            <a:endParaRPr lang="en-US" altLang="en-US" sz="2400">
              <a:solidFill>
                <a:srgbClr val="FFFF00"/>
              </a:solidFill>
            </a:endParaRPr>
          </a:p>
          <a:p>
            <a:pPr>
              <a:buFont typeface="Arial" panose="020B0604020202020204" pitchFamily="34" charset="0"/>
              <a:buChar char="•"/>
            </a:pPr>
            <a:r>
              <a:rPr lang="en-US" altLang="en-US" sz="2400">
                <a:solidFill>
                  <a:srgbClr val="FFFF00"/>
                </a:solidFill>
              </a:rPr>
              <a:t>Field Data from 11,091 FIA plots (2001-2010)</a:t>
            </a:r>
          </a:p>
          <a:p>
            <a:endParaRPr lang="en-US" altLang="en-US" sz="2400">
              <a:solidFill>
                <a:srgbClr val="FFFF00"/>
              </a:solidFill>
            </a:endParaRPr>
          </a:p>
          <a:p>
            <a:pPr>
              <a:buFont typeface="Arial" panose="020B0604020202020204" pitchFamily="34" charset="0"/>
              <a:buChar char="•"/>
            </a:pPr>
            <a:r>
              <a:rPr lang="en-US" altLang="en-US" sz="2400">
                <a:solidFill>
                  <a:srgbClr val="FFFF00"/>
                </a:solidFill>
              </a:rPr>
              <a:t>Structural Attributes:</a:t>
            </a:r>
          </a:p>
          <a:p>
            <a:pPr lvl="1"/>
            <a:r>
              <a:rPr lang="en-US" altLang="en-US" sz="2400">
                <a:solidFill>
                  <a:srgbClr val="FFFF00"/>
                </a:solidFill>
              </a:rPr>
              <a:t>1) Live trees – biomass, basal area, DDI, density, tree size </a:t>
            </a:r>
          </a:p>
          <a:p>
            <a:pPr lvl="1"/>
            <a:r>
              <a:rPr lang="en-US" altLang="en-US" sz="2400">
                <a:solidFill>
                  <a:srgbClr val="FFFF00"/>
                </a:solidFill>
              </a:rPr>
              <a:t>2) Snags – density and biomass</a:t>
            </a:r>
          </a:p>
          <a:p>
            <a:r>
              <a:rPr lang="en-US" altLang="en-US" sz="2400">
                <a:solidFill>
                  <a:srgbClr val="FFFF00"/>
                </a:solidFill>
              </a:rPr>
              <a:t>       3) Dead/downed wood - biomass </a:t>
            </a:r>
          </a:p>
          <a:p>
            <a:r>
              <a:rPr lang="en-US" altLang="en-US" sz="2400">
                <a:solidFill>
                  <a:srgbClr val="FFFF00"/>
                </a:solidFill>
              </a:rPr>
              <a:t>       4) Understory vegetation - cover</a:t>
            </a:r>
          </a:p>
          <a:p>
            <a:endParaRPr lang="en-US" altLang="en-US" sz="2400">
              <a:solidFill>
                <a:srgbClr val="FFFF00"/>
              </a:solidFill>
            </a:endParaRPr>
          </a:p>
        </p:txBody>
      </p:sp>
      <p:grpSp>
        <p:nvGrpSpPr>
          <p:cNvPr id="34819" name="Group 3">
            <a:extLst>
              <a:ext uri="{FF2B5EF4-FFF2-40B4-BE49-F238E27FC236}">
                <a16:creationId xmlns:a16="http://schemas.microsoft.com/office/drawing/2014/main" id="{8B0474BC-BBC7-1B64-9E17-AE498894A7B7}"/>
              </a:ext>
            </a:extLst>
          </p:cNvPr>
          <p:cNvGrpSpPr>
            <a:grpSpLocks/>
          </p:cNvGrpSpPr>
          <p:nvPr/>
        </p:nvGrpSpPr>
        <p:grpSpPr bwMode="auto">
          <a:xfrm>
            <a:off x="5257800" y="1905000"/>
            <a:ext cx="3748088" cy="2863850"/>
            <a:chOff x="1464832" y="1034527"/>
            <a:chExt cx="6017102" cy="4800600"/>
          </a:xfrm>
        </p:grpSpPr>
        <p:pic>
          <p:nvPicPr>
            <p:cNvPr id="34820" name="Picture 4">
              <a:extLst>
                <a:ext uri="{FF2B5EF4-FFF2-40B4-BE49-F238E27FC236}">
                  <a16:creationId xmlns:a16="http://schemas.microsoft.com/office/drawing/2014/main" id="{4EFCD2C7-9423-E0DC-2EBE-7FE30910D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833" y="1034527"/>
              <a:ext cx="601710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1" name="TextBox 8">
              <a:extLst>
                <a:ext uri="{FF2B5EF4-FFF2-40B4-BE49-F238E27FC236}">
                  <a16:creationId xmlns:a16="http://schemas.microsoft.com/office/drawing/2014/main" id="{A4FCCBE5-CAAA-D373-C249-7A20C292DFD4}"/>
                </a:ext>
              </a:extLst>
            </p:cNvPr>
            <p:cNvSpPr txBox="1">
              <a:spLocks noChangeArrowheads="1"/>
            </p:cNvSpPr>
            <p:nvPr/>
          </p:nvSpPr>
          <p:spPr bwMode="auto">
            <a:xfrm>
              <a:off x="1713908" y="2845709"/>
              <a:ext cx="1771689" cy="7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latin typeface="Arial" panose="020B0604020202020204" pitchFamily="34" charset="0"/>
                </a:rPr>
                <a:t>High Live</a:t>
              </a:r>
            </a:p>
            <a:p>
              <a:pPr algn="ctr"/>
              <a:r>
                <a:rPr lang="en-US" altLang="en-US" sz="1200">
                  <a:latin typeface="Arial" panose="020B0604020202020204" pitchFamily="34" charset="0"/>
                </a:rPr>
                <a:t> Biomass</a:t>
              </a:r>
            </a:p>
          </p:txBody>
        </p:sp>
        <p:sp>
          <p:nvSpPr>
            <p:cNvPr id="34822" name="TextBox 14">
              <a:extLst>
                <a:ext uri="{FF2B5EF4-FFF2-40B4-BE49-F238E27FC236}">
                  <a16:creationId xmlns:a16="http://schemas.microsoft.com/office/drawing/2014/main" id="{C76EF624-A3EE-3D2C-780C-9ACD9C7FC608}"/>
                </a:ext>
              </a:extLst>
            </p:cNvPr>
            <p:cNvSpPr txBox="1">
              <a:spLocks noChangeArrowheads="1"/>
            </p:cNvSpPr>
            <p:nvPr/>
          </p:nvSpPr>
          <p:spPr bwMode="auto">
            <a:xfrm>
              <a:off x="3619876" y="2811403"/>
              <a:ext cx="2015758" cy="7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latin typeface="Arial" panose="020B0604020202020204" pitchFamily="34" charset="0"/>
                </a:rPr>
                <a:t>Moderate Live</a:t>
              </a:r>
            </a:p>
            <a:p>
              <a:pPr algn="ctr"/>
              <a:r>
                <a:rPr lang="en-US" altLang="en-US" sz="1200">
                  <a:latin typeface="Arial" panose="020B0604020202020204" pitchFamily="34" charset="0"/>
                </a:rPr>
                <a:t> Biomass</a:t>
              </a:r>
            </a:p>
          </p:txBody>
        </p:sp>
        <p:sp>
          <p:nvSpPr>
            <p:cNvPr id="34823" name="TextBox 15">
              <a:extLst>
                <a:ext uri="{FF2B5EF4-FFF2-40B4-BE49-F238E27FC236}">
                  <a16:creationId xmlns:a16="http://schemas.microsoft.com/office/drawing/2014/main" id="{4C8387F2-338A-6B79-F800-4476863771DB}"/>
                </a:ext>
              </a:extLst>
            </p:cNvPr>
            <p:cNvSpPr txBox="1">
              <a:spLocks noChangeArrowheads="1"/>
            </p:cNvSpPr>
            <p:nvPr/>
          </p:nvSpPr>
          <p:spPr bwMode="auto">
            <a:xfrm>
              <a:off x="5848946" y="2811401"/>
              <a:ext cx="1501950" cy="7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latin typeface="Arial" panose="020B0604020202020204" pitchFamily="34" charset="0"/>
                </a:rPr>
                <a:t>Low Live</a:t>
              </a:r>
            </a:p>
            <a:p>
              <a:pPr algn="ctr"/>
              <a:r>
                <a:rPr lang="en-US" altLang="en-US" sz="1200">
                  <a:latin typeface="Arial" panose="020B0604020202020204" pitchFamily="34" charset="0"/>
                </a:rPr>
                <a:t>Biomass</a:t>
              </a:r>
            </a:p>
          </p:txBody>
        </p:sp>
        <p:sp>
          <p:nvSpPr>
            <p:cNvPr id="34824" name="TextBox 9">
              <a:extLst>
                <a:ext uri="{FF2B5EF4-FFF2-40B4-BE49-F238E27FC236}">
                  <a16:creationId xmlns:a16="http://schemas.microsoft.com/office/drawing/2014/main" id="{7118347F-0691-7640-A4D2-E47D103E5D60}"/>
                </a:ext>
              </a:extLst>
            </p:cNvPr>
            <p:cNvSpPr txBox="1">
              <a:spLocks noChangeArrowheads="1"/>
            </p:cNvSpPr>
            <p:nvPr/>
          </p:nvSpPr>
          <p:spPr bwMode="auto">
            <a:xfrm>
              <a:off x="3415088" y="2095411"/>
              <a:ext cx="1949853" cy="56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latin typeface="Arial" panose="020B0604020202020204" pitchFamily="34" charset="0"/>
                </a:rPr>
                <a:t>3 Groups</a:t>
              </a:r>
            </a:p>
          </p:txBody>
        </p:sp>
        <p:cxnSp>
          <p:nvCxnSpPr>
            <p:cNvPr id="10" name="Straight Connector 9">
              <a:extLst>
                <a:ext uri="{FF2B5EF4-FFF2-40B4-BE49-F238E27FC236}">
                  <a16:creationId xmlns:a16="http://schemas.microsoft.com/office/drawing/2014/main" id="{B5BB682D-454A-1929-6EE4-073100C71055}"/>
                </a:ext>
              </a:extLst>
            </p:cNvPr>
            <p:cNvCxnSpPr/>
            <p:nvPr/>
          </p:nvCxnSpPr>
          <p:spPr bwMode="auto">
            <a:xfrm>
              <a:off x="1464832" y="3732869"/>
              <a:ext cx="58514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29710C8-69ED-B691-D1DD-C44C2D57C00F}"/>
              </a:ext>
            </a:extLst>
          </p:cNvPr>
          <p:cNvSpPr>
            <a:spLocks noGrp="1"/>
          </p:cNvSpPr>
          <p:nvPr>
            <p:ph type="title"/>
          </p:nvPr>
        </p:nvSpPr>
        <p:spPr>
          <a:xfrm>
            <a:off x="227013" y="152400"/>
            <a:ext cx="8229600" cy="1143000"/>
          </a:xfrm>
        </p:spPr>
        <p:txBody>
          <a:bodyPr/>
          <a:lstStyle/>
          <a:p>
            <a:r>
              <a:rPr lang="en-US" altLang="en-US" sz="3200">
                <a:solidFill>
                  <a:srgbClr val="FFFF00"/>
                </a:solidFill>
              </a:rPr>
              <a:t>Approach</a:t>
            </a:r>
          </a:p>
        </p:txBody>
      </p:sp>
      <p:sp>
        <p:nvSpPr>
          <p:cNvPr id="3" name="TextBox 2">
            <a:extLst>
              <a:ext uri="{FF2B5EF4-FFF2-40B4-BE49-F238E27FC236}">
                <a16:creationId xmlns:a16="http://schemas.microsoft.com/office/drawing/2014/main" id="{12A5C13C-CBD7-AD7D-9F00-C4871B7946DF}"/>
              </a:ext>
            </a:extLst>
          </p:cNvPr>
          <p:cNvSpPr txBox="1"/>
          <p:nvPr/>
        </p:nvSpPr>
        <p:spPr>
          <a:xfrm>
            <a:off x="242888" y="1295400"/>
            <a:ext cx="5114925" cy="4524375"/>
          </a:xfrm>
          <a:prstGeom prst="rect">
            <a:avLst/>
          </a:prstGeom>
          <a:noFill/>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Hierarchical classification</a:t>
            </a:r>
          </a:p>
          <a:p>
            <a:endParaRPr lang="en-US" altLang="en-US" sz="2400">
              <a:solidFill>
                <a:srgbClr val="FFFF00"/>
              </a:solidFill>
            </a:endParaRPr>
          </a:p>
          <a:p>
            <a:pPr>
              <a:buFont typeface="Arial" panose="020B0604020202020204" pitchFamily="34" charset="0"/>
              <a:buChar char="•"/>
            </a:pPr>
            <a:r>
              <a:rPr lang="en-US" altLang="en-US" sz="2400">
                <a:solidFill>
                  <a:srgbClr val="FFFF00"/>
                </a:solidFill>
              </a:rPr>
              <a:t>Field Data from 11,091 FIA plots (2001-2010)</a:t>
            </a:r>
          </a:p>
          <a:p>
            <a:endParaRPr lang="en-US" altLang="en-US" sz="2400">
              <a:solidFill>
                <a:srgbClr val="FFFF00"/>
              </a:solidFill>
            </a:endParaRPr>
          </a:p>
          <a:p>
            <a:pPr>
              <a:buFont typeface="Arial" panose="020B0604020202020204" pitchFamily="34" charset="0"/>
              <a:buChar char="•"/>
            </a:pPr>
            <a:r>
              <a:rPr lang="en-US" altLang="en-US" sz="2400">
                <a:solidFill>
                  <a:srgbClr val="FFFF00"/>
                </a:solidFill>
              </a:rPr>
              <a:t>Structural Attributes:</a:t>
            </a:r>
          </a:p>
          <a:p>
            <a:pPr lvl="1"/>
            <a:r>
              <a:rPr lang="en-US" altLang="en-US" sz="2400">
                <a:solidFill>
                  <a:srgbClr val="FFFF00"/>
                </a:solidFill>
              </a:rPr>
              <a:t>1) Live trees – biomass, basal area, DDI, density, tree size </a:t>
            </a:r>
          </a:p>
          <a:p>
            <a:pPr lvl="1"/>
            <a:r>
              <a:rPr lang="en-US" altLang="en-US" sz="2400">
                <a:solidFill>
                  <a:srgbClr val="FFFF00"/>
                </a:solidFill>
              </a:rPr>
              <a:t>2) Snags – density and biomass</a:t>
            </a:r>
          </a:p>
          <a:p>
            <a:r>
              <a:rPr lang="en-US" altLang="en-US" sz="2400">
                <a:solidFill>
                  <a:srgbClr val="FFFF00"/>
                </a:solidFill>
              </a:rPr>
              <a:t>       3) Dead/downed wood - biomass </a:t>
            </a:r>
          </a:p>
          <a:p>
            <a:r>
              <a:rPr lang="en-US" altLang="en-US" sz="2400">
                <a:solidFill>
                  <a:srgbClr val="FFFF00"/>
                </a:solidFill>
              </a:rPr>
              <a:t>       4) Understory vegetation - cover</a:t>
            </a:r>
          </a:p>
          <a:p>
            <a:endParaRPr lang="en-US" altLang="en-US" sz="2400">
              <a:solidFill>
                <a:srgbClr val="FFFF00"/>
              </a:solidFill>
            </a:endParaRPr>
          </a:p>
        </p:txBody>
      </p:sp>
      <p:grpSp>
        <p:nvGrpSpPr>
          <p:cNvPr id="35843" name="Group 3">
            <a:extLst>
              <a:ext uri="{FF2B5EF4-FFF2-40B4-BE49-F238E27FC236}">
                <a16:creationId xmlns:a16="http://schemas.microsoft.com/office/drawing/2014/main" id="{C36CFE5F-8213-F4F2-3540-2589B58A799A}"/>
              </a:ext>
            </a:extLst>
          </p:cNvPr>
          <p:cNvGrpSpPr>
            <a:grpSpLocks/>
          </p:cNvGrpSpPr>
          <p:nvPr/>
        </p:nvGrpSpPr>
        <p:grpSpPr bwMode="auto">
          <a:xfrm>
            <a:off x="5257800" y="1905000"/>
            <a:ext cx="3748088" cy="2863850"/>
            <a:chOff x="1464832" y="1034527"/>
            <a:chExt cx="6017102" cy="4800600"/>
          </a:xfrm>
        </p:grpSpPr>
        <p:pic>
          <p:nvPicPr>
            <p:cNvPr id="35844" name="Picture 4">
              <a:extLst>
                <a:ext uri="{FF2B5EF4-FFF2-40B4-BE49-F238E27FC236}">
                  <a16:creationId xmlns:a16="http://schemas.microsoft.com/office/drawing/2014/main" id="{052BCCF8-D621-6829-EE8D-76BD84DD3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833" y="1034527"/>
              <a:ext cx="601710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TextBox 9">
              <a:extLst>
                <a:ext uri="{FF2B5EF4-FFF2-40B4-BE49-F238E27FC236}">
                  <a16:creationId xmlns:a16="http://schemas.microsoft.com/office/drawing/2014/main" id="{C6B874CD-5D7F-F0C6-08CE-C269601CB93F}"/>
                </a:ext>
              </a:extLst>
            </p:cNvPr>
            <p:cNvSpPr txBox="1">
              <a:spLocks noChangeArrowheads="1"/>
            </p:cNvSpPr>
            <p:nvPr/>
          </p:nvSpPr>
          <p:spPr bwMode="auto">
            <a:xfrm>
              <a:off x="3415088" y="2517352"/>
              <a:ext cx="1949853" cy="56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latin typeface="Arial" panose="020B0604020202020204" pitchFamily="34" charset="0"/>
                </a:rPr>
                <a:t>11 Classes</a:t>
              </a:r>
            </a:p>
          </p:txBody>
        </p:sp>
        <p:cxnSp>
          <p:nvCxnSpPr>
            <p:cNvPr id="10" name="Straight Connector 9">
              <a:extLst>
                <a:ext uri="{FF2B5EF4-FFF2-40B4-BE49-F238E27FC236}">
                  <a16:creationId xmlns:a16="http://schemas.microsoft.com/office/drawing/2014/main" id="{568F279B-62E6-13E8-AF04-EA5162257CF2}"/>
                </a:ext>
              </a:extLst>
            </p:cNvPr>
            <p:cNvCxnSpPr/>
            <p:nvPr/>
          </p:nvCxnSpPr>
          <p:spPr bwMode="auto">
            <a:xfrm>
              <a:off x="1464832" y="4866492"/>
              <a:ext cx="58514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A46057C8-7D76-D901-634C-C759DA45542B}"/>
              </a:ext>
            </a:extLst>
          </p:cNvPr>
          <p:cNvSpPr>
            <a:spLocks noGrp="1"/>
          </p:cNvSpPr>
          <p:nvPr>
            <p:ph type="title"/>
          </p:nvPr>
        </p:nvSpPr>
        <p:spPr>
          <a:xfrm>
            <a:off x="227013" y="152400"/>
            <a:ext cx="8229600" cy="1143000"/>
          </a:xfrm>
        </p:spPr>
        <p:txBody>
          <a:bodyPr/>
          <a:lstStyle/>
          <a:p>
            <a:r>
              <a:rPr lang="en-US" altLang="en-US" sz="3200">
                <a:solidFill>
                  <a:srgbClr val="FFFF00"/>
                </a:solidFill>
              </a:rPr>
              <a:t>Approach</a:t>
            </a:r>
          </a:p>
        </p:txBody>
      </p:sp>
      <p:sp>
        <p:nvSpPr>
          <p:cNvPr id="3" name="TextBox 2">
            <a:extLst>
              <a:ext uri="{FF2B5EF4-FFF2-40B4-BE49-F238E27FC236}">
                <a16:creationId xmlns:a16="http://schemas.microsoft.com/office/drawing/2014/main" id="{CC899C04-45D7-1EC7-310E-DC3891DBA895}"/>
              </a:ext>
            </a:extLst>
          </p:cNvPr>
          <p:cNvSpPr txBox="1"/>
          <p:nvPr/>
        </p:nvSpPr>
        <p:spPr>
          <a:xfrm>
            <a:off x="242888" y="1295400"/>
            <a:ext cx="5114925" cy="4524375"/>
          </a:xfrm>
          <a:prstGeom prst="rect">
            <a:avLst/>
          </a:prstGeom>
          <a:noFill/>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Hierarchical classification</a:t>
            </a:r>
          </a:p>
          <a:p>
            <a:endParaRPr lang="en-US" altLang="en-US" sz="2400">
              <a:solidFill>
                <a:srgbClr val="FFFF00"/>
              </a:solidFill>
            </a:endParaRPr>
          </a:p>
          <a:p>
            <a:pPr>
              <a:buFont typeface="Arial" panose="020B0604020202020204" pitchFamily="34" charset="0"/>
              <a:buChar char="•"/>
            </a:pPr>
            <a:r>
              <a:rPr lang="en-US" altLang="en-US" sz="2400">
                <a:solidFill>
                  <a:srgbClr val="FFFF00"/>
                </a:solidFill>
              </a:rPr>
              <a:t>Field Data from 11,091 FIA plots (2001-2010)</a:t>
            </a:r>
          </a:p>
          <a:p>
            <a:endParaRPr lang="en-US" altLang="en-US" sz="2400">
              <a:solidFill>
                <a:srgbClr val="FFFF00"/>
              </a:solidFill>
            </a:endParaRPr>
          </a:p>
          <a:p>
            <a:pPr>
              <a:buFont typeface="Arial" panose="020B0604020202020204" pitchFamily="34" charset="0"/>
              <a:buChar char="•"/>
            </a:pPr>
            <a:r>
              <a:rPr lang="en-US" altLang="en-US" sz="2400">
                <a:solidFill>
                  <a:srgbClr val="FFFF00"/>
                </a:solidFill>
              </a:rPr>
              <a:t>Structural Attributes:</a:t>
            </a:r>
          </a:p>
          <a:p>
            <a:pPr lvl="1"/>
            <a:r>
              <a:rPr lang="en-US" altLang="en-US" sz="2400">
                <a:solidFill>
                  <a:srgbClr val="FFFF00"/>
                </a:solidFill>
              </a:rPr>
              <a:t>1) Live trees – biomass, basal area, DDI, density, tree size </a:t>
            </a:r>
          </a:p>
          <a:p>
            <a:pPr lvl="1"/>
            <a:r>
              <a:rPr lang="en-US" altLang="en-US" sz="2400">
                <a:solidFill>
                  <a:srgbClr val="FFFF00"/>
                </a:solidFill>
              </a:rPr>
              <a:t>2) Snags – density and biomass</a:t>
            </a:r>
          </a:p>
          <a:p>
            <a:r>
              <a:rPr lang="en-US" altLang="en-US" sz="2400">
                <a:solidFill>
                  <a:srgbClr val="FFFF00"/>
                </a:solidFill>
              </a:rPr>
              <a:t>       3) Dead/downed wood - biomass </a:t>
            </a:r>
          </a:p>
          <a:p>
            <a:r>
              <a:rPr lang="en-US" altLang="en-US" sz="2400">
                <a:solidFill>
                  <a:srgbClr val="FFFF00"/>
                </a:solidFill>
              </a:rPr>
              <a:t>       4) Understory vegetation - cover</a:t>
            </a:r>
          </a:p>
          <a:p>
            <a:endParaRPr lang="en-US" altLang="en-US" sz="2400">
              <a:solidFill>
                <a:srgbClr val="FFFF00"/>
              </a:solidFill>
            </a:endParaRPr>
          </a:p>
        </p:txBody>
      </p:sp>
      <p:grpSp>
        <p:nvGrpSpPr>
          <p:cNvPr id="36867" name="Group 3">
            <a:extLst>
              <a:ext uri="{FF2B5EF4-FFF2-40B4-BE49-F238E27FC236}">
                <a16:creationId xmlns:a16="http://schemas.microsoft.com/office/drawing/2014/main" id="{A9C508D3-22E6-DFB0-4A35-EF5E9E436A66}"/>
              </a:ext>
            </a:extLst>
          </p:cNvPr>
          <p:cNvGrpSpPr>
            <a:grpSpLocks/>
          </p:cNvGrpSpPr>
          <p:nvPr/>
        </p:nvGrpSpPr>
        <p:grpSpPr bwMode="auto">
          <a:xfrm>
            <a:off x="5257800" y="1905000"/>
            <a:ext cx="3748088" cy="2863850"/>
            <a:chOff x="1464832" y="1034527"/>
            <a:chExt cx="6017102" cy="4800600"/>
          </a:xfrm>
        </p:grpSpPr>
        <p:pic>
          <p:nvPicPr>
            <p:cNvPr id="36868" name="Picture 4">
              <a:extLst>
                <a:ext uri="{FF2B5EF4-FFF2-40B4-BE49-F238E27FC236}">
                  <a16:creationId xmlns:a16="http://schemas.microsoft.com/office/drawing/2014/main" id="{71A129AC-F893-89D5-706F-B92902AE7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833" y="1034527"/>
              <a:ext cx="601710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9" name="TextBox 9">
              <a:extLst>
                <a:ext uri="{FF2B5EF4-FFF2-40B4-BE49-F238E27FC236}">
                  <a16:creationId xmlns:a16="http://schemas.microsoft.com/office/drawing/2014/main" id="{76BFAAF5-0B87-FCCD-2D60-8142F4F4AE36}"/>
                </a:ext>
              </a:extLst>
            </p:cNvPr>
            <p:cNvSpPr txBox="1">
              <a:spLocks noChangeArrowheads="1"/>
            </p:cNvSpPr>
            <p:nvPr/>
          </p:nvSpPr>
          <p:spPr bwMode="auto">
            <a:xfrm>
              <a:off x="3415088" y="2517352"/>
              <a:ext cx="1949853" cy="56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latin typeface="Arial" panose="020B0604020202020204" pitchFamily="34" charset="0"/>
                </a:rPr>
                <a:t>25 Types</a:t>
              </a:r>
            </a:p>
          </p:txBody>
        </p:sp>
        <p:cxnSp>
          <p:nvCxnSpPr>
            <p:cNvPr id="10" name="Straight Connector 9">
              <a:extLst>
                <a:ext uri="{FF2B5EF4-FFF2-40B4-BE49-F238E27FC236}">
                  <a16:creationId xmlns:a16="http://schemas.microsoft.com/office/drawing/2014/main" id="{A2D2DACA-62BE-481E-CA8E-E8ECA16E9221}"/>
                </a:ext>
              </a:extLst>
            </p:cNvPr>
            <p:cNvCxnSpPr/>
            <p:nvPr/>
          </p:nvCxnSpPr>
          <p:spPr bwMode="auto">
            <a:xfrm>
              <a:off x="1464832" y="5377420"/>
              <a:ext cx="58514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73C57B5-A137-6F3A-F895-288BEE3FF530}"/>
              </a:ext>
            </a:extLst>
          </p:cNvPr>
          <p:cNvSpPr>
            <a:spLocks noGrp="1"/>
          </p:cNvSpPr>
          <p:nvPr>
            <p:ph type="title"/>
          </p:nvPr>
        </p:nvSpPr>
        <p:spPr>
          <a:xfrm>
            <a:off x="536575" y="11113"/>
            <a:ext cx="8229600" cy="1143000"/>
          </a:xfrm>
        </p:spPr>
        <p:txBody>
          <a:bodyPr/>
          <a:lstStyle/>
          <a:p>
            <a:r>
              <a:rPr lang="en-US" altLang="en-US" sz="3200">
                <a:solidFill>
                  <a:srgbClr val="FFFF00"/>
                </a:solidFill>
              </a:rPr>
              <a:t>Regional Structural Classification</a:t>
            </a:r>
          </a:p>
        </p:txBody>
      </p:sp>
      <p:pic>
        <p:nvPicPr>
          <p:cNvPr id="37890" name="Picture 6">
            <a:extLst>
              <a:ext uri="{FF2B5EF4-FFF2-40B4-BE49-F238E27FC236}">
                <a16:creationId xmlns:a16="http://schemas.microsoft.com/office/drawing/2014/main" id="{DCCD930F-1146-1CC6-4A11-D66CA3BBE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52"/>
          <a:stretch>
            <a:fillRect/>
          </a:stretch>
        </p:blipFill>
        <p:spPr bwMode="auto">
          <a:xfrm>
            <a:off x="2549525" y="1119188"/>
            <a:ext cx="41910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032D8E98-50F0-E600-9643-55340892382D}"/>
              </a:ext>
            </a:extLst>
          </p:cNvPr>
          <p:cNvSpPr/>
          <p:nvPr/>
        </p:nvSpPr>
        <p:spPr>
          <a:xfrm>
            <a:off x="2667000" y="3886200"/>
            <a:ext cx="111125" cy="152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pic>
        <p:nvPicPr>
          <p:cNvPr id="37892" name="Picture 2">
            <a:extLst>
              <a:ext uri="{FF2B5EF4-FFF2-40B4-BE49-F238E27FC236}">
                <a16:creationId xmlns:a16="http://schemas.microsoft.com/office/drawing/2014/main" id="{78091C65-E89A-9C8C-3FA1-14E013356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1452563"/>
            <a:ext cx="1354138" cy="161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AD237A2D-958D-F821-C628-069B59669F04}"/>
              </a:ext>
            </a:extLst>
          </p:cNvPr>
          <p:cNvSpPr/>
          <p:nvPr/>
        </p:nvSpPr>
        <p:spPr>
          <a:xfrm>
            <a:off x="3429000" y="390525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sp>
        <p:nvSpPr>
          <p:cNvPr id="10" name="Oval 9">
            <a:extLst>
              <a:ext uri="{FF2B5EF4-FFF2-40B4-BE49-F238E27FC236}">
                <a16:creationId xmlns:a16="http://schemas.microsoft.com/office/drawing/2014/main" id="{849A3DF7-3701-F500-8C1B-7576C7432E6F}"/>
              </a:ext>
            </a:extLst>
          </p:cNvPr>
          <p:cNvSpPr/>
          <p:nvPr/>
        </p:nvSpPr>
        <p:spPr>
          <a:xfrm>
            <a:off x="5943600" y="38862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sp>
        <p:nvSpPr>
          <p:cNvPr id="37895" name="TextBox 7">
            <a:extLst>
              <a:ext uri="{FF2B5EF4-FFF2-40B4-BE49-F238E27FC236}">
                <a16:creationId xmlns:a16="http://schemas.microsoft.com/office/drawing/2014/main" id="{83EB5EC8-C418-7E3B-A8D9-11B66F60B353}"/>
              </a:ext>
            </a:extLst>
          </p:cNvPr>
          <p:cNvSpPr txBox="1">
            <a:spLocks noChangeArrowheads="1"/>
          </p:cNvSpPr>
          <p:nvPr/>
        </p:nvSpPr>
        <p:spPr bwMode="auto">
          <a:xfrm>
            <a:off x="169863" y="990600"/>
            <a:ext cx="204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11 - Extremely High Live Biomass w/ Giant Trees</a:t>
            </a:r>
          </a:p>
        </p:txBody>
      </p:sp>
      <p:sp>
        <p:nvSpPr>
          <p:cNvPr id="37896" name="TextBox 12">
            <a:extLst>
              <a:ext uri="{FF2B5EF4-FFF2-40B4-BE49-F238E27FC236}">
                <a16:creationId xmlns:a16="http://schemas.microsoft.com/office/drawing/2014/main" id="{72B545E8-6708-141F-3B6A-C62810D3E79A}"/>
              </a:ext>
            </a:extLst>
          </p:cNvPr>
          <p:cNvSpPr txBox="1">
            <a:spLocks noChangeArrowheads="1"/>
          </p:cNvSpPr>
          <p:nvPr/>
        </p:nvSpPr>
        <p:spPr bwMode="auto">
          <a:xfrm>
            <a:off x="6950075" y="4848225"/>
            <a:ext cx="204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4 - Moderate Live Biomass &amp; Low Density w/ Big Trees</a:t>
            </a:r>
          </a:p>
        </p:txBody>
      </p:sp>
      <p:cxnSp>
        <p:nvCxnSpPr>
          <p:cNvPr id="14" name="Straight Arrow Connector 13">
            <a:extLst>
              <a:ext uri="{FF2B5EF4-FFF2-40B4-BE49-F238E27FC236}">
                <a16:creationId xmlns:a16="http://schemas.microsoft.com/office/drawing/2014/main" id="{8C3D0F89-3FF6-6287-2766-14D4780AE913}"/>
              </a:ext>
            </a:extLst>
          </p:cNvPr>
          <p:cNvCxnSpPr>
            <a:stCxn id="7" idx="0"/>
          </p:cNvCxnSpPr>
          <p:nvPr/>
        </p:nvCxnSpPr>
        <p:spPr>
          <a:xfrm flipH="1" flipV="1">
            <a:off x="2133600" y="2819400"/>
            <a:ext cx="588963" cy="1066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72681E-DD87-6E4B-ACBF-50AC97871296}"/>
              </a:ext>
            </a:extLst>
          </p:cNvPr>
          <p:cNvCxnSpPr>
            <a:stCxn id="9" idx="3"/>
          </p:cNvCxnSpPr>
          <p:nvPr/>
        </p:nvCxnSpPr>
        <p:spPr>
          <a:xfrm flipH="1">
            <a:off x="2187575" y="4165600"/>
            <a:ext cx="1285875" cy="1016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7899" name="TextBox 19">
            <a:extLst>
              <a:ext uri="{FF2B5EF4-FFF2-40B4-BE49-F238E27FC236}">
                <a16:creationId xmlns:a16="http://schemas.microsoft.com/office/drawing/2014/main" id="{A6EBAE30-CB0B-EBFB-AC60-0F5D56CE3D55}"/>
              </a:ext>
            </a:extLst>
          </p:cNvPr>
          <p:cNvSpPr txBox="1">
            <a:spLocks noChangeArrowheads="1"/>
          </p:cNvSpPr>
          <p:nvPr/>
        </p:nvSpPr>
        <p:spPr bwMode="auto">
          <a:xfrm>
            <a:off x="1997075" y="5040313"/>
            <a:ext cx="204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7 - Moderate Live Biomass &amp; High Density</a:t>
            </a:r>
          </a:p>
        </p:txBody>
      </p:sp>
      <p:cxnSp>
        <p:nvCxnSpPr>
          <p:cNvPr id="25" name="Straight Arrow Connector 24">
            <a:extLst>
              <a:ext uri="{FF2B5EF4-FFF2-40B4-BE49-F238E27FC236}">
                <a16:creationId xmlns:a16="http://schemas.microsoft.com/office/drawing/2014/main" id="{9B18B10E-D053-A45C-32C8-DCDA4E65936A}"/>
              </a:ext>
            </a:extLst>
          </p:cNvPr>
          <p:cNvCxnSpPr/>
          <p:nvPr/>
        </p:nvCxnSpPr>
        <p:spPr>
          <a:xfrm flipV="1">
            <a:off x="6659563" y="3862388"/>
            <a:ext cx="739775" cy="2159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BECFF81-0408-1562-5386-88CFCB18778E}"/>
              </a:ext>
            </a:extLst>
          </p:cNvPr>
          <p:cNvSpPr/>
          <p:nvPr/>
        </p:nvSpPr>
        <p:spPr>
          <a:xfrm>
            <a:off x="5181600" y="38608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cxnSp>
        <p:nvCxnSpPr>
          <p:cNvPr id="29" name="Straight Arrow Connector 28">
            <a:extLst>
              <a:ext uri="{FF2B5EF4-FFF2-40B4-BE49-F238E27FC236}">
                <a16:creationId xmlns:a16="http://schemas.microsoft.com/office/drawing/2014/main" id="{74F75DA3-9C9D-C0C4-06C5-2376C963A0FA}"/>
              </a:ext>
            </a:extLst>
          </p:cNvPr>
          <p:cNvCxnSpPr>
            <a:stCxn id="27" idx="5"/>
          </p:cNvCxnSpPr>
          <p:nvPr/>
        </p:nvCxnSpPr>
        <p:spPr>
          <a:xfrm>
            <a:off x="5441950" y="4119563"/>
            <a:ext cx="1562100" cy="604837"/>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7903" name="Picture 3">
            <a:extLst>
              <a:ext uri="{FF2B5EF4-FFF2-40B4-BE49-F238E27FC236}">
                <a16:creationId xmlns:a16="http://schemas.microsoft.com/office/drawing/2014/main" id="{F68F2121-87EC-CAE4-980E-149D38982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813" y="3387725"/>
            <a:ext cx="1071562"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04" name="TextBox 35">
            <a:extLst>
              <a:ext uri="{FF2B5EF4-FFF2-40B4-BE49-F238E27FC236}">
                <a16:creationId xmlns:a16="http://schemas.microsoft.com/office/drawing/2014/main" id="{9B263C8C-91E4-8AA0-3575-A4D015333A17}"/>
              </a:ext>
            </a:extLst>
          </p:cNvPr>
          <p:cNvSpPr txBox="1">
            <a:spLocks noChangeArrowheads="1"/>
          </p:cNvSpPr>
          <p:nvPr/>
        </p:nvSpPr>
        <p:spPr bwMode="auto">
          <a:xfrm>
            <a:off x="6950075" y="2968625"/>
            <a:ext cx="2170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3 -  Low Live Biomass &amp; High Density w/ Small Trees</a:t>
            </a:r>
          </a:p>
        </p:txBody>
      </p:sp>
      <p:sp>
        <p:nvSpPr>
          <p:cNvPr id="37905" name="TextBox 38">
            <a:extLst>
              <a:ext uri="{FF2B5EF4-FFF2-40B4-BE49-F238E27FC236}">
                <a16:creationId xmlns:a16="http://schemas.microsoft.com/office/drawing/2014/main" id="{213AE60B-DCE0-B24B-6995-E4E10AE5C391}"/>
              </a:ext>
            </a:extLst>
          </p:cNvPr>
          <p:cNvSpPr txBox="1">
            <a:spLocks noChangeArrowheads="1"/>
          </p:cNvSpPr>
          <p:nvPr/>
        </p:nvSpPr>
        <p:spPr bwMode="auto">
          <a:xfrm>
            <a:off x="5699125" y="1371600"/>
            <a:ext cx="846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t>3 Groups</a:t>
            </a:r>
          </a:p>
          <a:p>
            <a:pPr algn="ctr"/>
            <a:r>
              <a:rPr lang="en-US" altLang="en-US" sz="1200"/>
              <a:t>11 Classes</a:t>
            </a:r>
          </a:p>
          <a:p>
            <a:pPr algn="ctr"/>
            <a:r>
              <a:rPr lang="en-US" altLang="en-US" sz="1200"/>
              <a:t>25 Types</a:t>
            </a:r>
          </a:p>
        </p:txBody>
      </p:sp>
      <p:pic>
        <p:nvPicPr>
          <p:cNvPr id="37906" name="Picture 2">
            <a:extLst>
              <a:ext uri="{FF2B5EF4-FFF2-40B4-BE49-F238E27FC236}">
                <a16:creationId xmlns:a16="http://schemas.microsoft.com/office/drawing/2014/main" id="{C8EC4BC1-C673-4091-9550-24A1CF754E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38" y="4119563"/>
            <a:ext cx="1687512"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07" name="TextBox 37">
            <a:extLst>
              <a:ext uri="{FF2B5EF4-FFF2-40B4-BE49-F238E27FC236}">
                <a16:creationId xmlns:a16="http://schemas.microsoft.com/office/drawing/2014/main" id="{DA66EC6B-A518-C809-ADD6-F9DF65002C46}"/>
              </a:ext>
            </a:extLst>
          </p:cNvPr>
          <p:cNvSpPr txBox="1">
            <a:spLocks noChangeArrowheads="1"/>
          </p:cNvSpPr>
          <p:nvPr/>
        </p:nvSpPr>
        <p:spPr bwMode="auto">
          <a:xfrm>
            <a:off x="165100" y="3587750"/>
            <a:ext cx="2043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9 - High Live Biomass &amp; Very High Density</a:t>
            </a:r>
          </a:p>
        </p:txBody>
      </p:sp>
      <p:sp>
        <p:nvSpPr>
          <p:cNvPr id="41" name="Oval 40">
            <a:extLst>
              <a:ext uri="{FF2B5EF4-FFF2-40B4-BE49-F238E27FC236}">
                <a16:creationId xmlns:a16="http://schemas.microsoft.com/office/drawing/2014/main" id="{4AB8A208-381D-B2DC-8EE0-98CD28700569}"/>
              </a:ext>
            </a:extLst>
          </p:cNvPr>
          <p:cNvSpPr/>
          <p:nvPr/>
        </p:nvSpPr>
        <p:spPr>
          <a:xfrm>
            <a:off x="4738688" y="3873500"/>
            <a:ext cx="130175"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cxnSp>
        <p:nvCxnSpPr>
          <p:cNvPr id="42" name="Straight Arrow Connector 41">
            <a:extLst>
              <a:ext uri="{FF2B5EF4-FFF2-40B4-BE49-F238E27FC236}">
                <a16:creationId xmlns:a16="http://schemas.microsoft.com/office/drawing/2014/main" id="{97F59C0F-B3CA-4F44-D5A7-41AFF3DB74D6}"/>
              </a:ext>
            </a:extLst>
          </p:cNvPr>
          <p:cNvCxnSpPr>
            <a:stCxn id="41" idx="4"/>
          </p:cNvCxnSpPr>
          <p:nvPr/>
        </p:nvCxnSpPr>
        <p:spPr>
          <a:xfrm flipH="1">
            <a:off x="3205163" y="4178300"/>
            <a:ext cx="1598612" cy="7683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7910" name="Picture 29" descr="Metolius.jpg">
            <a:extLst>
              <a:ext uri="{FF2B5EF4-FFF2-40B4-BE49-F238E27FC236}">
                <a16:creationId xmlns:a16="http://schemas.microsoft.com/office/drawing/2014/main" id="{F08E24C8-87EA-3D1E-4528-0F7C881EF3BA}"/>
              </a:ext>
            </a:extLst>
          </p:cNvPr>
          <p:cNvPicPr>
            <a:picLocks noChangeAspect="1"/>
          </p:cNvPicPr>
          <p:nvPr/>
        </p:nvPicPr>
        <p:blipFill>
          <a:blip r:embed="rId7">
            <a:extLst>
              <a:ext uri="{28A0092B-C50C-407E-A947-70E740481C1C}">
                <a14:useLocalDpi xmlns:a14="http://schemas.microsoft.com/office/drawing/2010/main" val="0"/>
              </a:ext>
            </a:extLst>
          </a:blip>
          <a:srcRect l="50000"/>
          <a:stretch>
            <a:fillRect/>
          </a:stretch>
        </p:blipFill>
        <p:spPr bwMode="auto">
          <a:xfrm>
            <a:off x="7326313" y="5324475"/>
            <a:ext cx="12890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328ACB64-96A9-B3E5-F03D-3F2FE22519FB}"/>
              </a:ext>
            </a:extLst>
          </p:cNvPr>
          <p:cNvSpPr/>
          <p:nvPr/>
        </p:nvSpPr>
        <p:spPr>
          <a:xfrm>
            <a:off x="6375400" y="3925888"/>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cxnSp>
        <p:nvCxnSpPr>
          <p:cNvPr id="45" name="Straight Arrow Connector 44">
            <a:extLst>
              <a:ext uri="{FF2B5EF4-FFF2-40B4-BE49-F238E27FC236}">
                <a16:creationId xmlns:a16="http://schemas.microsoft.com/office/drawing/2014/main" id="{9B608AE7-C3D3-ED49-3690-2EB13212C63E}"/>
              </a:ext>
            </a:extLst>
          </p:cNvPr>
          <p:cNvCxnSpPr>
            <a:stCxn id="10" idx="7"/>
          </p:cNvCxnSpPr>
          <p:nvPr/>
        </p:nvCxnSpPr>
        <p:spPr>
          <a:xfrm flipV="1">
            <a:off x="6203950" y="1828800"/>
            <a:ext cx="882650" cy="21018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7913" name="Picture 2">
            <a:extLst>
              <a:ext uri="{FF2B5EF4-FFF2-40B4-BE49-F238E27FC236}">
                <a16:creationId xmlns:a16="http://schemas.microsoft.com/office/drawing/2014/main" id="{B330DF02-E51C-2083-C65E-0391C2DC31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5550" y="1412875"/>
            <a:ext cx="1095375" cy="146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14" name="TextBox 39">
            <a:extLst>
              <a:ext uri="{FF2B5EF4-FFF2-40B4-BE49-F238E27FC236}">
                <a16:creationId xmlns:a16="http://schemas.microsoft.com/office/drawing/2014/main" id="{A0B8C5C8-F832-2AA6-F0F9-E0E1FA62F569}"/>
              </a:ext>
            </a:extLst>
          </p:cNvPr>
          <p:cNvSpPr txBox="1">
            <a:spLocks noChangeArrowheads="1"/>
          </p:cNvSpPr>
          <p:nvPr/>
        </p:nvSpPr>
        <p:spPr bwMode="auto">
          <a:xfrm>
            <a:off x="7011988" y="985838"/>
            <a:ext cx="2041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1.1 -  Extremely Low Live Biomass Density w/ Snags</a:t>
            </a:r>
          </a:p>
        </p:txBody>
      </p:sp>
      <p:pic>
        <p:nvPicPr>
          <p:cNvPr id="37915" name="Picture 3">
            <a:extLst>
              <a:ext uri="{FF2B5EF4-FFF2-40B4-BE49-F238E27FC236}">
                <a16:creationId xmlns:a16="http://schemas.microsoft.com/office/drawing/2014/main" id="{EB428C76-AAD7-6FB3-013C-E5EAF98343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1888" y="5510213"/>
            <a:ext cx="1266825" cy="110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16" name="Picture 45">
            <a:extLst>
              <a:ext uri="{FF2B5EF4-FFF2-40B4-BE49-F238E27FC236}">
                <a16:creationId xmlns:a16="http://schemas.microsoft.com/office/drawing/2014/main" id="{12AB72EE-6727-A357-A833-A55FD599F8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6275" y="5337175"/>
            <a:ext cx="1719263" cy="121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17" name="TextBox 46">
            <a:extLst>
              <a:ext uri="{FF2B5EF4-FFF2-40B4-BE49-F238E27FC236}">
                <a16:creationId xmlns:a16="http://schemas.microsoft.com/office/drawing/2014/main" id="{FB9F945B-13BE-4680-3E75-43381C094BD1}"/>
              </a:ext>
            </a:extLst>
          </p:cNvPr>
          <p:cNvSpPr txBox="1">
            <a:spLocks noChangeArrowheads="1"/>
          </p:cNvSpPr>
          <p:nvPr/>
        </p:nvSpPr>
        <p:spPr bwMode="auto">
          <a:xfrm>
            <a:off x="5078413" y="6546850"/>
            <a:ext cx="1320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800">
                <a:solidFill>
                  <a:srgbClr val="FFFF00"/>
                </a:solidFill>
              </a:rPr>
              <a:t>photo credit : Lea Condon</a:t>
            </a:r>
          </a:p>
        </p:txBody>
      </p:sp>
      <p:sp>
        <p:nvSpPr>
          <p:cNvPr id="37918" name="TextBox 47">
            <a:extLst>
              <a:ext uri="{FF2B5EF4-FFF2-40B4-BE49-F238E27FC236}">
                <a16:creationId xmlns:a16="http://schemas.microsoft.com/office/drawing/2014/main" id="{4915B240-9BBF-A819-F7CA-1F593B3685FB}"/>
              </a:ext>
            </a:extLst>
          </p:cNvPr>
          <p:cNvSpPr txBox="1">
            <a:spLocks noChangeArrowheads="1"/>
          </p:cNvSpPr>
          <p:nvPr/>
        </p:nvSpPr>
        <p:spPr bwMode="auto">
          <a:xfrm>
            <a:off x="4381500" y="4845050"/>
            <a:ext cx="2149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6.2 - Moderate Live Biomass &amp; Density w/ Big Trees and Snags</a:t>
            </a:r>
          </a:p>
        </p:txBody>
      </p:sp>
      <p:sp>
        <p:nvSpPr>
          <p:cNvPr id="37919" name="TextBox 48">
            <a:extLst>
              <a:ext uri="{FF2B5EF4-FFF2-40B4-BE49-F238E27FC236}">
                <a16:creationId xmlns:a16="http://schemas.microsoft.com/office/drawing/2014/main" id="{FB6F5260-F606-252A-08E7-0FE63EC14956}"/>
              </a:ext>
            </a:extLst>
          </p:cNvPr>
          <p:cNvSpPr txBox="1">
            <a:spLocks noChangeArrowheads="1"/>
          </p:cNvSpPr>
          <p:nvPr/>
        </p:nvSpPr>
        <p:spPr bwMode="auto">
          <a:xfrm>
            <a:off x="7300913" y="6486525"/>
            <a:ext cx="1465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800">
                <a:solidFill>
                  <a:srgbClr val="FFFF00"/>
                </a:solidFill>
              </a:rPr>
              <a:t>photo credit : James Johnston</a:t>
            </a:r>
          </a:p>
        </p:txBody>
      </p:sp>
      <p:cxnSp>
        <p:nvCxnSpPr>
          <p:cNvPr id="50" name="Straight Arrow Connector 49">
            <a:extLst>
              <a:ext uri="{FF2B5EF4-FFF2-40B4-BE49-F238E27FC236}">
                <a16:creationId xmlns:a16="http://schemas.microsoft.com/office/drawing/2014/main" id="{FC6F54A9-9F25-6A65-7E50-1E3D22026273}"/>
              </a:ext>
            </a:extLst>
          </p:cNvPr>
          <p:cNvCxnSpPr/>
          <p:nvPr/>
        </p:nvCxnSpPr>
        <p:spPr>
          <a:xfrm>
            <a:off x="5068888" y="4162425"/>
            <a:ext cx="339725" cy="7223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E6F4343-5E66-E34E-FCF3-BC3FDBEAF762}"/>
              </a:ext>
            </a:extLst>
          </p:cNvPr>
          <p:cNvSpPr/>
          <p:nvPr/>
        </p:nvSpPr>
        <p:spPr>
          <a:xfrm>
            <a:off x="4951413" y="3992563"/>
            <a:ext cx="190500" cy="1651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39D69357-0BA2-902E-7BBE-45C5849BE6BE}"/>
              </a:ext>
            </a:extLst>
          </p:cNvPr>
          <p:cNvSpPr>
            <a:spLocks noGrp="1"/>
          </p:cNvSpPr>
          <p:nvPr>
            <p:ph type="title"/>
          </p:nvPr>
        </p:nvSpPr>
        <p:spPr>
          <a:xfrm>
            <a:off x="536575" y="11113"/>
            <a:ext cx="8229600" cy="1143000"/>
          </a:xfrm>
        </p:spPr>
        <p:txBody>
          <a:bodyPr/>
          <a:lstStyle/>
          <a:p>
            <a:r>
              <a:rPr lang="en-US" altLang="en-US" sz="3200">
                <a:solidFill>
                  <a:srgbClr val="FFFF00"/>
                </a:solidFill>
              </a:rPr>
              <a:t>Regional Structural Classification</a:t>
            </a:r>
          </a:p>
        </p:txBody>
      </p:sp>
      <p:pic>
        <p:nvPicPr>
          <p:cNvPr id="38914" name="Picture 6">
            <a:extLst>
              <a:ext uri="{FF2B5EF4-FFF2-40B4-BE49-F238E27FC236}">
                <a16:creationId xmlns:a16="http://schemas.microsoft.com/office/drawing/2014/main" id="{975630BE-4D24-7BE1-68EC-3D8B2A324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52"/>
          <a:stretch>
            <a:fillRect/>
          </a:stretch>
        </p:blipFill>
        <p:spPr bwMode="auto">
          <a:xfrm>
            <a:off x="2549525" y="1119188"/>
            <a:ext cx="41910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C3EF1C0B-3B53-20D5-6717-328E75DA14F6}"/>
              </a:ext>
            </a:extLst>
          </p:cNvPr>
          <p:cNvSpPr/>
          <p:nvPr/>
        </p:nvSpPr>
        <p:spPr>
          <a:xfrm>
            <a:off x="2667000" y="3886200"/>
            <a:ext cx="111125" cy="152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pic>
        <p:nvPicPr>
          <p:cNvPr id="38916" name="Picture 2">
            <a:extLst>
              <a:ext uri="{FF2B5EF4-FFF2-40B4-BE49-F238E27FC236}">
                <a16:creationId xmlns:a16="http://schemas.microsoft.com/office/drawing/2014/main" id="{7D5A2125-B5D2-367F-69D5-35844B7FF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1452563"/>
            <a:ext cx="1354138" cy="161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9E92114A-8E5C-1D50-CF89-4CA3B0FA394B}"/>
              </a:ext>
            </a:extLst>
          </p:cNvPr>
          <p:cNvSpPr/>
          <p:nvPr/>
        </p:nvSpPr>
        <p:spPr>
          <a:xfrm>
            <a:off x="3429000" y="390525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sp>
        <p:nvSpPr>
          <p:cNvPr id="10" name="Oval 9">
            <a:extLst>
              <a:ext uri="{FF2B5EF4-FFF2-40B4-BE49-F238E27FC236}">
                <a16:creationId xmlns:a16="http://schemas.microsoft.com/office/drawing/2014/main" id="{118AE093-3B07-9063-EBD7-2BD6759F993E}"/>
              </a:ext>
            </a:extLst>
          </p:cNvPr>
          <p:cNvSpPr/>
          <p:nvPr/>
        </p:nvSpPr>
        <p:spPr>
          <a:xfrm>
            <a:off x="5943600" y="38862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sp>
        <p:nvSpPr>
          <p:cNvPr id="11" name="Oval 10">
            <a:extLst>
              <a:ext uri="{FF2B5EF4-FFF2-40B4-BE49-F238E27FC236}">
                <a16:creationId xmlns:a16="http://schemas.microsoft.com/office/drawing/2014/main" id="{23791951-1C19-BB81-6418-0DD2253BBC0B}"/>
              </a:ext>
            </a:extLst>
          </p:cNvPr>
          <p:cNvSpPr/>
          <p:nvPr/>
        </p:nvSpPr>
        <p:spPr>
          <a:xfrm>
            <a:off x="4522788" y="3878263"/>
            <a:ext cx="131762"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0" name="TextBox 7">
            <a:extLst>
              <a:ext uri="{FF2B5EF4-FFF2-40B4-BE49-F238E27FC236}">
                <a16:creationId xmlns:a16="http://schemas.microsoft.com/office/drawing/2014/main" id="{0706C133-1D9A-B841-B30F-6C17397A3C71}"/>
              </a:ext>
            </a:extLst>
          </p:cNvPr>
          <p:cNvSpPr txBox="1">
            <a:spLocks noChangeArrowheads="1"/>
          </p:cNvSpPr>
          <p:nvPr/>
        </p:nvSpPr>
        <p:spPr bwMode="auto">
          <a:xfrm>
            <a:off x="169863" y="990600"/>
            <a:ext cx="204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11 - Extremely High Live Biomass w/ Giant Trees</a:t>
            </a:r>
          </a:p>
        </p:txBody>
      </p:sp>
      <p:sp>
        <p:nvSpPr>
          <p:cNvPr id="38921" name="TextBox 12">
            <a:extLst>
              <a:ext uri="{FF2B5EF4-FFF2-40B4-BE49-F238E27FC236}">
                <a16:creationId xmlns:a16="http://schemas.microsoft.com/office/drawing/2014/main" id="{169D5D06-2BE6-7960-6983-067DD53F8C86}"/>
              </a:ext>
            </a:extLst>
          </p:cNvPr>
          <p:cNvSpPr txBox="1">
            <a:spLocks noChangeArrowheads="1"/>
          </p:cNvSpPr>
          <p:nvPr/>
        </p:nvSpPr>
        <p:spPr bwMode="auto">
          <a:xfrm>
            <a:off x="6950075" y="4848225"/>
            <a:ext cx="204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4 - Moderate Live Biomass &amp; Low Density w/ Big Trees</a:t>
            </a:r>
          </a:p>
        </p:txBody>
      </p:sp>
      <p:cxnSp>
        <p:nvCxnSpPr>
          <p:cNvPr id="14" name="Straight Arrow Connector 13">
            <a:extLst>
              <a:ext uri="{FF2B5EF4-FFF2-40B4-BE49-F238E27FC236}">
                <a16:creationId xmlns:a16="http://schemas.microsoft.com/office/drawing/2014/main" id="{0AA95B2F-9109-8631-DD1A-807711BC6451}"/>
              </a:ext>
            </a:extLst>
          </p:cNvPr>
          <p:cNvCxnSpPr>
            <a:stCxn id="7" idx="0"/>
          </p:cNvCxnSpPr>
          <p:nvPr/>
        </p:nvCxnSpPr>
        <p:spPr>
          <a:xfrm flipH="1" flipV="1">
            <a:off x="2133600" y="2819400"/>
            <a:ext cx="588963" cy="1066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923" name="TextBox 19">
            <a:extLst>
              <a:ext uri="{FF2B5EF4-FFF2-40B4-BE49-F238E27FC236}">
                <a16:creationId xmlns:a16="http://schemas.microsoft.com/office/drawing/2014/main" id="{116F3DA7-8D09-B82F-FFB9-63E9E67B9AA3}"/>
              </a:ext>
            </a:extLst>
          </p:cNvPr>
          <p:cNvSpPr txBox="1">
            <a:spLocks noChangeArrowheads="1"/>
          </p:cNvSpPr>
          <p:nvPr/>
        </p:nvSpPr>
        <p:spPr bwMode="auto">
          <a:xfrm>
            <a:off x="2405063" y="5083175"/>
            <a:ext cx="204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7 - Moderate Live Biomass &amp; High Density</a:t>
            </a:r>
          </a:p>
        </p:txBody>
      </p:sp>
      <p:cxnSp>
        <p:nvCxnSpPr>
          <p:cNvPr id="22" name="Straight Arrow Connector 21">
            <a:extLst>
              <a:ext uri="{FF2B5EF4-FFF2-40B4-BE49-F238E27FC236}">
                <a16:creationId xmlns:a16="http://schemas.microsoft.com/office/drawing/2014/main" id="{A048ECD8-DCE0-9293-01DF-25BD71736350}"/>
              </a:ext>
            </a:extLst>
          </p:cNvPr>
          <p:cNvCxnSpPr/>
          <p:nvPr/>
        </p:nvCxnSpPr>
        <p:spPr>
          <a:xfrm flipH="1">
            <a:off x="2022475" y="4030663"/>
            <a:ext cx="2476500" cy="97472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2489AF0-0D05-E037-11CA-6E574ECFACE9}"/>
              </a:ext>
            </a:extLst>
          </p:cNvPr>
          <p:cNvCxnSpPr/>
          <p:nvPr/>
        </p:nvCxnSpPr>
        <p:spPr>
          <a:xfrm flipV="1">
            <a:off x="6659563" y="3862388"/>
            <a:ext cx="739775" cy="2159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A37FB9C-93E2-0E30-64BE-565188296843}"/>
              </a:ext>
            </a:extLst>
          </p:cNvPr>
          <p:cNvSpPr/>
          <p:nvPr/>
        </p:nvSpPr>
        <p:spPr>
          <a:xfrm>
            <a:off x="5181600" y="38608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cxnSp>
        <p:nvCxnSpPr>
          <p:cNvPr id="29" name="Straight Arrow Connector 28">
            <a:extLst>
              <a:ext uri="{FF2B5EF4-FFF2-40B4-BE49-F238E27FC236}">
                <a16:creationId xmlns:a16="http://schemas.microsoft.com/office/drawing/2014/main" id="{8F5C4C1D-EA20-AC1E-B873-B890C1FC1A32}"/>
              </a:ext>
            </a:extLst>
          </p:cNvPr>
          <p:cNvCxnSpPr>
            <a:stCxn id="27" idx="5"/>
          </p:cNvCxnSpPr>
          <p:nvPr/>
        </p:nvCxnSpPr>
        <p:spPr>
          <a:xfrm>
            <a:off x="5441950" y="4119563"/>
            <a:ext cx="1562100" cy="604837"/>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8928" name="Picture 3">
            <a:extLst>
              <a:ext uri="{FF2B5EF4-FFF2-40B4-BE49-F238E27FC236}">
                <a16:creationId xmlns:a16="http://schemas.microsoft.com/office/drawing/2014/main" id="{82B2BEB8-7C67-FE9A-4070-197F9F7AE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813" y="3387725"/>
            <a:ext cx="1071562"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29" name="TextBox 35">
            <a:extLst>
              <a:ext uri="{FF2B5EF4-FFF2-40B4-BE49-F238E27FC236}">
                <a16:creationId xmlns:a16="http://schemas.microsoft.com/office/drawing/2014/main" id="{3A8742A0-341C-4FF4-CF0E-7149EA56354B}"/>
              </a:ext>
            </a:extLst>
          </p:cNvPr>
          <p:cNvSpPr txBox="1">
            <a:spLocks noChangeArrowheads="1"/>
          </p:cNvSpPr>
          <p:nvPr/>
        </p:nvSpPr>
        <p:spPr bwMode="auto">
          <a:xfrm>
            <a:off x="6950075" y="2968625"/>
            <a:ext cx="2170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3 -  Low Live Biomass &amp; High Density w/ Small Trees</a:t>
            </a:r>
          </a:p>
        </p:txBody>
      </p:sp>
      <p:sp>
        <p:nvSpPr>
          <p:cNvPr id="38930" name="TextBox 38">
            <a:extLst>
              <a:ext uri="{FF2B5EF4-FFF2-40B4-BE49-F238E27FC236}">
                <a16:creationId xmlns:a16="http://schemas.microsoft.com/office/drawing/2014/main" id="{E59A0285-F4A3-0401-F031-AE305C21BFF7}"/>
              </a:ext>
            </a:extLst>
          </p:cNvPr>
          <p:cNvSpPr txBox="1">
            <a:spLocks noChangeArrowheads="1"/>
          </p:cNvSpPr>
          <p:nvPr/>
        </p:nvSpPr>
        <p:spPr bwMode="auto">
          <a:xfrm>
            <a:off x="5699125" y="1371600"/>
            <a:ext cx="846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t>3 Groups</a:t>
            </a:r>
          </a:p>
          <a:p>
            <a:pPr algn="ctr"/>
            <a:r>
              <a:rPr lang="en-US" altLang="en-US" sz="1200"/>
              <a:t>11 Classes</a:t>
            </a:r>
          </a:p>
          <a:p>
            <a:pPr algn="ctr"/>
            <a:r>
              <a:rPr lang="en-US" altLang="en-US" sz="1200"/>
              <a:t>25 Types</a:t>
            </a:r>
          </a:p>
        </p:txBody>
      </p:sp>
      <p:pic>
        <p:nvPicPr>
          <p:cNvPr id="38931" name="Picture 2">
            <a:extLst>
              <a:ext uri="{FF2B5EF4-FFF2-40B4-BE49-F238E27FC236}">
                <a16:creationId xmlns:a16="http://schemas.microsoft.com/office/drawing/2014/main" id="{8E4BD635-05F8-7AEB-3AF8-85BBCFC69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38" y="4681538"/>
            <a:ext cx="1687512"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32" name="TextBox 37">
            <a:extLst>
              <a:ext uri="{FF2B5EF4-FFF2-40B4-BE49-F238E27FC236}">
                <a16:creationId xmlns:a16="http://schemas.microsoft.com/office/drawing/2014/main" id="{6FE88F40-965C-8F17-92A9-B4CFC6C7109C}"/>
              </a:ext>
            </a:extLst>
          </p:cNvPr>
          <p:cNvSpPr txBox="1">
            <a:spLocks noChangeArrowheads="1"/>
          </p:cNvSpPr>
          <p:nvPr/>
        </p:nvSpPr>
        <p:spPr bwMode="auto">
          <a:xfrm>
            <a:off x="204788" y="3106738"/>
            <a:ext cx="2043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9 - High Live Biomass &amp; Very High Density</a:t>
            </a:r>
          </a:p>
        </p:txBody>
      </p:sp>
      <p:sp>
        <p:nvSpPr>
          <p:cNvPr id="41" name="Oval 40">
            <a:extLst>
              <a:ext uri="{FF2B5EF4-FFF2-40B4-BE49-F238E27FC236}">
                <a16:creationId xmlns:a16="http://schemas.microsoft.com/office/drawing/2014/main" id="{2F69B08C-B4E0-B251-C5BF-5A7BFC2F1CD4}"/>
              </a:ext>
            </a:extLst>
          </p:cNvPr>
          <p:cNvSpPr/>
          <p:nvPr/>
        </p:nvSpPr>
        <p:spPr>
          <a:xfrm>
            <a:off x="4738688" y="3873500"/>
            <a:ext cx="130175"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cxnSp>
        <p:nvCxnSpPr>
          <p:cNvPr id="42" name="Straight Arrow Connector 41">
            <a:extLst>
              <a:ext uri="{FF2B5EF4-FFF2-40B4-BE49-F238E27FC236}">
                <a16:creationId xmlns:a16="http://schemas.microsoft.com/office/drawing/2014/main" id="{48D88AF4-7FB7-D84F-DEF4-BAAA1CAF8AEB}"/>
              </a:ext>
            </a:extLst>
          </p:cNvPr>
          <p:cNvCxnSpPr>
            <a:stCxn id="41" idx="4"/>
          </p:cNvCxnSpPr>
          <p:nvPr/>
        </p:nvCxnSpPr>
        <p:spPr>
          <a:xfrm flipH="1">
            <a:off x="3751263" y="4178300"/>
            <a:ext cx="1052512" cy="72866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8935" name="Picture 29" descr="Metolius.jpg">
            <a:extLst>
              <a:ext uri="{FF2B5EF4-FFF2-40B4-BE49-F238E27FC236}">
                <a16:creationId xmlns:a16="http://schemas.microsoft.com/office/drawing/2014/main" id="{E187480E-1A78-D01B-875F-AE2D36EC426F}"/>
              </a:ext>
            </a:extLst>
          </p:cNvPr>
          <p:cNvPicPr>
            <a:picLocks noChangeAspect="1"/>
          </p:cNvPicPr>
          <p:nvPr/>
        </p:nvPicPr>
        <p:blipFill>
          <a:blip r:embed="rId7">
            <a:extLst>
              <a:ext uri="{28A0092B-C50C-407E-A947-70E740481C1C}">
                <a14:useLocalDpi xmlns:a14="http://schemas.microsoft.com/office/drawing/2010/main" val="0"/>
              </a:ext>
            </a:extLst>
          </a:blip>
          <a:srcRect l="50000"/>
          <a:stretch>
            <a:fillRect/>
          </a:stretch>
        </p:blipFill>
        <p:spPr bwMode="auto">
          <a:xfrm>
            <a:off x="7326313" y="5324475"/>
            <a:ext cx="12890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38A446D8-8805-E955-14B7-9B9B7B807817}"/>
              </a:ext>
            </a:extLst>
          </p:cNvPr>
          <p:cNvSpPr/>
          <p:nvPr/>
        </p:nvSpPr>
        <p:spPr>
          <a:xfrm>
            <a:off x="6375400" y="3925888"/>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cxnSp>
        <p:nvCxnSpPr>
          <p:cNvPr id="45" name="Straight Arrow Connector 44">
            <a:extLst>
              <a:ext uri="{FF2B5EF4-FFF2-40B4-BE49-F238E27FC236}">
                <a16:creationId xmlns:a16="http://schemas.microsoft.com/office/drawing/2014/main" id="{E389B7EB-4D65-F447-A7E8-64449DEAB7B1}"/>
              </a:ext>
            </a:extLst>
          </p:cNvPr>
          <p:cNvCxnSpPr>
            <a:stCxn id="10" idx="7"/>
          </p:cNvCxnSpPr>
          <p:nvPr/>
        </p:nvCxnSpPr>
        <p:spPr>
          <a:xfrm flipV="1">
            <a:off x="6203950" y="1828800"/>
            <a:ext cx="882650" cy="21018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8938" name="Picture 2">
            <a:extLst>
              <a:ext uri="{FF2B5EF4-FFF2-40B4-BE49-F238E27FC236}">
                <a16:creationId xmlns:a16="http://schemas.microsoft.com/office/drawing/2014/main" id="{DA0D3B93-EDD1-B6DF-3B8C-ECE1690BFA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5550" y="1412875"/>
            <a:ext cx="1095375" cy="146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39" name="TextBox 39">
            <a:extLst>
              <a:ext uri="{FF2B5EF4-FFF2-40B4-BE49-F238E27FC236}">
                <a16:creationId xmlns:a16="http://schemas.microsoft.com/office/drawing/2014/main" id="{ED7D5156-658B-0EB5-D89B-D4FD5F396AD4}"/>
              </a:ext>
            </a:extLst>
          </p:cNvPr>
          <p:cNvSpPr txBox="1">
            <a:spLocks noChangeArrowheads="1"/>
          </p:cNvSpPr>
          <p:nvPr/>
        </p:nvSpPr>
        <p:spPr bwMode="auto">
          <a:xfrm>
            <a:off x="7011988" y="985838"/>
            <a:ext cx="2041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1.1 -  Extremely Low Live Biomass Density w/ Snags</a:t>
            </a:r>
          </a:p>
        </p:txBody>
      </p:sp>
      <p:pic>
        <p:nvPicPr>
          <p:cNvPr id="38940" name="Picture 3">
            <a:extLst>
              <a:ext uri="{FF2B5EF4-FFF2-40B4-BE49-F238E27FC236}">
                <a16:creationId xmlns:a16="http://schemas.microsoft.com/office/drawing/2014/main" id="{22FB6B0C-B55D-D070-7016-AB2FB430B6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863" y="5576888"/>
            <a:ext cx="1268412" cy="110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41" name="Picture 45">
            <a:extLst>
              <a:ext uri="{FF2B5EF4-FFF2-40B4-BE49-F238E27FC236}">
                <a16:creationId xmlns:a16="http://schemas.microsoft.com/office/drawing/2014/main" id="{8F345EE8-3C3A-A3E9-6356-79924D813E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8700" y="5238750"/>
            <a:ext cx="1719263" cy="121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42" name="TextBox 46">
            <a:extLst>
              <a:ext uri="{FF2B5EF4-FFF2-40B4-BE49-F238E27FC236}">
                <a16:creationId xmlns:a16="http://schemas.microsoft.com/office/drawing/2014/main" id="{D15446BC-1D81-BFCA-BE24-120C7FBF34A2}"/>
              </a:ext>
            </a:extLst>
          </p:cNvPr>
          <p:cNvSpPr txBox="1">
            <a:spLocks noChangeArrowheads="1"/>
          </p:cNvSpPr>
          <p:nvPr/>
        </p:nvSpPr>
        <p:spPr bwMode="auto">
          <a:xfrm>
            <a:off x="5332413" y="6403975"/>
            <a:ext cx="1320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800">
                <a:solidFill>
                  <a:srgbClr val="FFFF00"/>
                </a:solidFill>
              </a:rPr>
              <a:t>photo credit : Lea Condon</a:t>
            </a:r>
          </a:p>
        </p:txBody>
      </p:sp>
      <p:sp>
        <p:nvSpPr>
          <p:cNvPr id="38943" name="TextBox 47">
            <a:extLst>
              <a:ext uri="{FF2B5EF4-FFF2-40B4-BE49-F238E27FC236}">
                <a16:creationId xmlns:a16="http://schemas.microsoft.com/office/drawing/2014/main" id="{91C6E32F-FDA8-0B34-8010-388EE673F479}"/>
              </a:ext>
            </a:extLst>
          </p:cNvPr>
          <p:cNvSpPr txBox="1">
            <a:spLocks noChangeArrowheads="1"/>
          </p:cNvSpPr>
          <p:nvPr/>
        </p:nvSpPr>
        <p:spPr bwMode="auto">
          <a:xfrm>
            <a:off x="4591050" y="4779963"/>
            <a:ext cx="2149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200">
                <a:solidFill>
                  <a:srgbClr val="FFFF00"/>
                </a:solidFill>
              </a:rPr>
              <a:t>6.2 - Moderate Live Biomass &amp; Density w/ Big Trees and Snags</a:t>
            </a:r>
          </a:p>
        </p:txBody>
      </p:sp>
      <p:sp>
        <p:nvSpPr>
          <p:cNvPr id="38944" name="TextBox 48">
            <a:extLst>
              <a:ext uri="{FF2B5EF4-FFF2-40B4-BE49-F238E27FC236}">
                <a16:creationId xmlns:a16="http://schemas.microsoft.com/office/drawing/2014/main" id="{86586360-4322-FFB8-52E3-49B956A080DA}"/>
              </a:ext>
            </a:extLst>
          </p:cNvPr>
          <p:cNvSpPr txBox="1">
            <a:spLocks noChangeArrowheads="1"/>
          </p:cNvSpPr>
          <p:nvPr/>
        </p:nvSpPr>
        <p:spPr bwMode="auto">
          <a:xfrm>
            <a:off x="7300913" y="6486525"/>
            <a:ext cx="1465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800">
                <a:solidFill>
                  <a:srgbClr val="FFFF00"/>
                </a:solidFill>
              </a:rPr>
              <a:t>photo credit : James Johnston</a:t>
            </a:r>
          </a:p>
        </p:txBody>
      </p:sp>
      <p:cxnSp>
        <p:nvCxnSpPr>
          <p:cNvPr id="50" name="Straight Arrow Connector 49">
            <a:extLst>
              <a:ext uri="{FF2B5EF4-FFF2-40B4-BE49-F238E27FC236}">
                <a16:creationId xmlns:a16="http://schemas.microsoft.com/office/drawing/2014/main" id="{8D51D5A1-6F90-7BA9-E77E-A7DBBCCC82CE}"/>
              </a:ext>
            </a:extLst>
          </p:cNvPr>
          <p:cNvCxnSpPr/>
          <p:nvPr/>
        </p:nvCxnSpPr>
        <p:spPr>
          <a:xfrm>
            <a:off x="5068888" y="4162425"/>
            <a:ext cx="339725" cy="7223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9E5E1FF-4F8E-E4B3-B0FC-7C984194FF87}"/>
              </a:ext>
            </a:extLst>
          </p:cNvPr>
          <p:cNvSpPr/>
          <p:nvPr/>
        </p:nvSpPr>
        <p:spPr>
          <a:xfrm>
            <a:off x="4951413" y="3992563"/>
            <a:ext cx="190500" cy="1651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grpSp>
        <p:nvGrpSpPr>
          <p:cNvPr id="38947" name="Group 51">
            <a:extLst>
              <a:ext uri="{FF2B5EF4-FFF2-40B4-BE49-F238E27FC236}">
                <a16:creationId xmlns:a16="http://schemas.microsoft.com/office/drawing/2014/main" id="{86E4E61E-1D5B-AD84-52B1-44DB1AE999C3}"/>
              </a:ext>
            </a:extLst>
          </p:cNvPr>
          <p:cNvGrpSpPr>
            <a:grpSpLocks/>
          </p:cNvGrpSpPr>
          <p:nvPr/>
        </p:nvGrpSpPr>
        <p:grpSpPr bwMode="auto">
          <a:xfrm>
            <a:off x="2286000" y="990600"/>
            <a:ext cx="4648200" cy="3505200"/>
            <a:chOff x="2362200" y="990600"/>
            <a:chExt cx="4648200" cy="2743200"/>
          </a:xfrm>
        </p:grpSpPr>
        <p:sp>
          <p:nvSpPr>
            <p:cNvPr id="53" name="Rounded Rectangle 52">
              <a:extLst>
                <a:ext uri="{FF2B5EF4-FFF2-40B4-BE49-F238E27FC236}">
                  <a16:creationId xmlns:a16="http://schemas.microsoft.com/office/drawing/2014/main" id="{61A1F893-FCA6-CA5E-E024-AB702F5D299E}"/>
                </a:ext>
              </a:extLst>
            </p:cNvPr>
            <p:cNvSpPr/>
            <p:nvPr/>
          </p:nvSpPr>
          <p:spPr>
            <a:xfrm>
              <a:off x="2362200" y="990600"/>
              <a:ext cx="4648200" cy="27432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49" name="TextBox 53">
              <a:extLst>
                <a:ext uri="{FF2B5EF4-FFF2-40B4-BE49-F238E27FC236}">
                  <a16:creationId xmlns:a16="http://schemas.microsoft.com/office/drawing/2014/main" id="{2074568B-EBF6-1F75-E275-A27A6585D9BB}"/>
                </a:ext>
              </a:extLst>
            </p:cNvPr>
            <p:cNvSpPr txBox="1">
              <a:spLocks noChangeArrowheads="1"/>
            </p:cNvSpPr>
            <p:nvPr/>
          </p:nvSpPr>
          <p:spPr bwMode="auto">
            <a:xfrm>
              <a:off x="2667000" y="1243721"/>
              <a:ext cx="4038600" cy="2191905"/>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4400"/>
                <a:t>Where do stands </a:t>
              </a:r>
              <a:r>
                <a:rPr lang="en-US" altLang="en-US" sz="4400" u="sng"/>
                <a:t>&gt;</a:t>
              </a:r>
              <a:r>
                <a:rPr lang="en-US" altLang="en-US" sz="4400"/>
                <a:t>80 years old fall into this classification?</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CA1103B3-5632-E3B0-3944-C5A61F39131F}"/>
              </a:ext>
            </a:extLst>
          </p:cNvPr>
          <p:cNvSpPr>
            <a:spLocks noGrp="1"/>
          </p:cNvSpPr>
          <p:nvPr>
            <p:ph type="title"/>
          </p:nvPr>
        </p:nvSpPr>
        <p:spPr>
          <a:xfrm>
            <a:off x="565150" y="120650"/>
            <a:ext cx="8229600" cy="1143000"/>
          </a:xfrm>
        </p:spPr>
        <p:txBody>
          <a:bodyPr/>
          <a:lstStyle/>
          <a:p>
            <a:r>
              <a:rPr lang="en-US" altLang="en-US" sz="3200">
                <a:solidFill>
                  <a:srgbClr val="FFFF00"/>
                </a:solidFill>
              </a:rPr>
              <a:t>Distribution of </a:t>
            </a:r>
            <a:r>
              <a:rPr lang="en-US" altLang="en-US" sz="3200" u="sng">
                <a:solidFill>
                  <a:srgbClr val="FFFF00"/>
                </a:solidFill>
              </a:rPr>
              <a:t>&gt;</a:t>
            </a:r>
            <a:r>
              <a:rPr lang="en-US" altLang="en-US" sz="3200">
                <a:solidFill>
                  <a:srgbClr val="FFFF00"/>
                </a:solidFill>
              </a:rPr>
              <a:t>80 forests by structural class</a:t>
            </a:r>
          </a:p>
        </p:txBody>
      </p:sp>
      <p:grpSp>
        <p:nvGrpSpPr>
          <p:cNvPr id="39938" name="Group 2">
            <a:extLst>
              <a:ext uri="{FF2B5EF4-FFF2-40B4-BE49-F238E27FC236}">
                <a16:creationId xmlns:a16="http://schemas.microsoft.com/office/drawing/2014/main" id="{B8320AFA-BCCE-4160-ECC3-9880D651438B}"/>
              </a:ext>
            </a:extLst>
          </p:cNvPr>
          <p:cNvGrpSpPr>
            <a:grpSpLocks/>
          </p:cNvGrpSpPr>
          <p:nvPr/>
        </p:nvGrpSpPr>
        <p:grpSpPr bwMode="auto">
          <a:xfrm>
            <a:off x="503238" y="971550"/>
            <a:ext cx="8077200" cy="5553075"/>
            <a:chOff x="503695" y="971388"/>
            <a:chExt cx="8077200" cy="5552535"/>
          </a:xfrm>
        </p:grpSpPr>
        <p:graphicFrame>
          <p:nvGraphicFramePr>
            <p:cNvPr id="13" name="Chart 12">
              <a:extLst>
                <a:ext uri="{FF2B5EF4-FFF2-40B4-BE49-F238E27FC236}">
                  <a16:creationId xmlns:a16="http://schemas.microsoft.com/office/drawing/2014/main" id="{5AE3F7D8-6747-579E-62E3-6F51D0105EA5}"/>
                </a:ext>
              </a:extLst>
            </p:cNvPr>
            <p:cNvGraphicFramePr>
              <a:graphicFrameLocks/>
            </p:cNvGraphicFramePr>
            <p:nvPr/>
          </p:nvGraphicFramePr>
          <p:xfrm>
            <a:off x="503695" y="971388"/>
            <a:ext cx="8077200" cy="5552535"/>
          </p:xfrm>
          <a:graphic>
            <a:graphicData uri="http://schemas.openxmlformats.org/drawingml/2006/chart">
              <c:chart xmlns:c="http://schemas.openxmlformats.org/drawingml/2006/chart" xmlns:r="http://schemas.openxmlformats.org/officeDocument/2006/relationships" r:id="rId3"/>
            </a:graphicData>
          </a:graphic>
        </p:graphicFrame>
        <p:sp>
          <p:nvSpPr>
            <p:cNvPr id="5" name="Left Brace 4">
              <a:extLst>
                <a:ext uri="{FF2B5EF4-FFF2-40B4-BE49-F238E27FC236}">
                  <a16:creationId xmlns:a16="http://schemas.microsoft.com/office/drawing/2014/main" id="{57358F05-367D-ABCB-6072-78C4F34EAB7A}"/>
                </a:ext>
              </a:extLst>
            </p:cNvPr>
            <p:cNvSpPr/>
            <p:nvPr/>
          </p:nvSpPr>
          <p:spPr>
            <a:xfrm rot="16200000">
              <a:off x="2068988" y="5152392"/>
              <a:ext cx="392075" cy="1338262"/>
            </a:xfrm>
            <a:prstGeom prst="leftBrace">
              <a:avLst>
                <a:gd name="adj1" fmla="val 0"/>
                <a:gd name="adj2" fmla="val 48401"/>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Left Brace 5">
              <a:extLst>
                <a:ext uri="{FF2B5EF4-FFF2-40B4-BE49-F238E27FC236}">
                  <a16:creationId xmlns:a16="http://schemas.microsoft.com/office/drawing/2014/main" id="{350578ED-113E-C224-6A3A-CB569DBFEF4B}"/>
                </a:ext>
              </a:extLst>
            </p:cNvPr>
            <p:cNvSpPr/>
            <p:nvPr/>
          </p:nvSpPr>
          <p:spPr>
            <a:xfrm rot="16200000">
              <a:off x="4174806" y="4426111"/>
              <a:ext cx="376201" cy="2774950"/>
            </a:xfrm>
            <a:prstGeom prst="leftBrace">
              <a:avLst>
                <a:gd name="adj1" fmla="val 0"/>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Left Brace 7">
              <a:extLst>
                <a:ext uri="{FF2B5EF4-FFF2-40B4-BE49-F238E27FC236}">
                  <a16:creationId xmlns:a16="http://schemas.microsoft.com/office/drawing/2014/main" id="{4D67DDC1-FF3E-497D-A96C-7242782760E5}"/>
                </a:ext>
              </a:extLst>
            </p:cNvPr>
            <p:cNvSpPr/>
            <p:nvPr/>
          </p:nvSpPr>
          <p:spPr>
            <a:xfrm rot="16200000">
              <a:off x="6917214" y="4468186"/>
              <a:ext cx="403186" cy="2578100"/>
            </a:xfrm>
            <a:prstGeom prst="leftBrace">
              <a:avLst>
                <a:gd name="adj1" fmla="val 0"/>
                <a:gd name="adj2" fmla="val 49102"/>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9943" name="TextBox 9">
              <a:extLst>
                <a:ext uri="{FF2B5EF4-FFF2-40B4-BE49-F238E27FC236}">
                  <a16:creationId xmlns:a16="http://schemas.microsoft.com/office/drawing/2014/main" id="{1B2FD64C-05FC-9624-BBEE-DC5C6DA6024C}"/>
                </a:ext>
              </a:extLst>
            </p:cNvPr>
            <p:cNvSpPr txBox="1">
              <a:spLocks noChangeArrowheads="1"/>
            </p:cNvSpPr>
            <p:nvPr/>
          </p:nvSpPr>
          <p:spPr bwMode="auto">
            <a:xfrm>
              <a:off x="1605368" y="6034006"/>
              <a:ext cx="1385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Low Biomass</a:t>
              </a:r>
            </a:p>
          </p:txBody>
        </p:sp>
        <p:sp>
          <p:nvSpPr>
            <p:cNvPr id="39944" name="TextBox 10">
              <a:extLst>
                <a:ext uri="{FF2B5EF4-FFF2-40B4-BE49-F238E27FC236}">
                  <a16:creationId xmlns:a16="http://schemas.microsoft.com/office/drawing/2014/main" id="{2F8F6BAA-A600-FC19-6BE1-9E687D897931}"/>
                </a:ext>
              </a:extLst>
            </p:cNvPr>
            <p:cNvSpPr txBox="1">
              <a:spLocks noChangeArrowheads="1"/>
            </p:cNvSpPr>
            <p:nvPr/>
          </p:nvSpPr>
          <p:spPr bwMode="auto">
            <a:xfrm>
              <a:off x="3511472" y="6032713"/>
              <a:ext cx="1990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Moderate Biomass</a:t>
              </a:r>
            </a:p>
          </p:txBody>
        </p:sp>
        <p:sp>
          <p:nvSpPr>
            <p:cNvPr id="39945" name="TextBox 11">
              <a:extLst>
                <a:ext uri="{FF2B5EF4-FFF2-40B4-BE49-F238E27FC236}">
                  <a16:creationId xmlns:a16="http://schemas.microsoft.com/office/drawing/2014/main" id="{694A95E0-751A-81E0-167D-269EDCD6BE58}"/>
                </a:ext>
              </a:extLst>
            </p:cNvPr>
            <p:cNvSpPr txBox="1">
              <a:spLocks noChangeArrowheads="1"/>
            </p:cNvSpPr>
            <p:nvPr/>
          </p:nvSpPr>
          <p:spPr bwMode="auto">
            <a:xfrm>
              <a:off x="6400800" y="6021165"/>
              <a:ext cx="1639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High Biomass</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9F19CCC5-9080-76E9-D086-AF0EF1B585AA}"/>
              </a:ext>
            </a:extLst>
          </p:cNvPr>
          <p:cNvSpPr>
            <a:spLocks noGrp="1"/>
          </p:cNvSpPr>
          <p:nvPr>
            <p:ph type="title"/>
          </p:nvPr>
        </p:nvSpPr>
        <p:spPr>
          <a:xfrm>
            <a:off x="1089025" y="177800"/>
            <a:ext cx="3170238" cy="1143000"/>
          </a:xfrm>
        </p:spPr>
        <p:txBody>
          <a:bodyPr/>
          <a:lstStyle/>
          <a:p>
            <a:r>
              <a:rPr lang="en-US" altLang="en-US" sz="2400">
                <a:solidFill>
                  <a:srgbClr val="FFFF00"/>
                </a:solidFill>
              </a:rPr>
              <a:t>Class 8: High Live Biomass &amp; Density</a:t>
            </a:r>
          </a:p>
        </p:txBody>
      </p:sp>
      <p:pic>
        <p:nvPicPr>
          <p:cNvPr id="40962" name="Picture 3">
            <a:extLst>
              <a:ext uri="{FF2B5EF4-FFF2-40B4-BE49-F238E27FC236}">
                <a16:creationId xmlns:a16="http://schemas.microsoft.com/office/drawing/2014/main" id="{74D5E468-E3E7-36B2-D947-3D69999C99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1222375"/>
            <a:ext cx="329247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3">
            <a:extLst>
              <a:ext uri="{FF2B5EF4-FFF2-40B4-BE49-F238E27FC236}">
                <a16:creationId xmlns:a16="http://schemas.microsoft.com/office/drawing/2014/main" id="{244615E0-C883-6654-B593-55175B05FF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6450013"/>
            <a:ext cx="5719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4">
            <a:extLst>
              <a:ext uri="{FF2B5EF4-FFF2-40B4-BE49-F238E27FC236}">
                <a16:creationId xmlns:a16="http://schemas.microsoft.com/office/drawing/2014/main" id="{C2446BC1-2C9C-BBE1-879C-9FA78D680C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438" y="4706938"/>
            <a:ext cx="7939087"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a:extLst>
              <a:ext uri="{FF2B5EF4-FFF2-40B4-BE49-F238E27FC236}">
                <a16:creationId xmlns:a16="http://schemas.microsoft.com/office/drawing/2014/main" id="{226E6D2C-6B2F-2C72-2CAB-BD2B8B2B8BC4}"/>
              </a:ext>
            </a:extLst>
          </p:cNvPr>
          <p:cNvGraphicFramePr>
            <a:graphicFrameLocks/>
          </p:cNvGraphicFramePr>
          <p:nvPr/>
        </p:nvGraphicFramePr>
        <p:xfrm>
          <a:off x="4606724" y="382508"/>
          <a:ext cx="4026572" cy="416634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E6DD34CE-430B-30DA-504D-C5E125894788}"/>
              </a:ext>
            </a:extLst>
          </p:cNvPr>
          <p:cNvSpPr>
            <a:spLocks noGrp="1"/>
          </p:cNvSpPr>
          <p:nvPr>
            <p:ph type="title"/>
          </p:nvPr>
        </p:nvSpPr>
        <p:spPr>
          <a:xfrm>
            <a:off x="444500" y="152400"/>
            <a:ext cx="8229600" cy="1143000"/>
          </a:xfrm>
        </p:spPr>
        <p:txBody>
          <a:bodyPr/>
          <a:lstStyle/>
          <a:p>
            <a:r>
              <a:rPr lang="en-US" altLang="en-US" sz="4000">
                <a:solidFill>
                  <a:srgbClr val="F4EE00"/>
                </a:solidFill>
              </a:rPr>
              <a:t>Forest Development</a:t>
            </a:r>
          </a:p>
        </p:txBody>
      </p:sp>
      <p:sp>
        <p:nvSpPr>
          <p:cNvPr id="5122" name="Content Placeholder 16">
            <a:extLst>
              <a:ext uri="{FF2B5EF4-FFF2-40B4-BE49-F238E27FC236}">
                <a16:creationId xmlns:a16="http://schemas.microsoft.com/office/drawing/2014/main" id="{D01EE3F5-3171-328E-2438-DB8BDA063EAF}"/>
              </a:ext>
            </a:extLst>
          </p:cNvPr>
          <p:cNvSpPr>
            <a:spLocks noGrp="1"/>
          </p:cNvSpPr>
          <p:nvPr>
            <p:ph idx="1"/>
          </p:nvPr>
        </p:nvSpPr>
        <p:spPr>
          <a:xfrm>
            <a:off x="457200" y="1447800"/>
            <a:ext cx="7924800" cy="1524000"/>
          </a:xfrm>
        </p:spPr>
        <p:txBody>
          <a:bodyPr/>
          <a:lstStyle/>
          <a:p>
            <a:pPr marL="0" indent="0">
              <a:buFont typeface="Arial" panose="020B0604020202020204" pitchFamily="34" charset="0"/>
              <a:buNone/>
            </a:pPr>
            <a:r>
              <a:rPr lang="en-US" altLang="en-US" sz="2400">
                <a:solidFill>
                  <a:srgbClr val="F4EE00"/>
                </a:solidFill>
              </a:rPr>
              <a:t>The gradual and orderly process of change brought about by the progressive replacement of one structural stage  by another until a stable climax stage  is established</a:t>
            </a:r>
          </a:p>
        </p:txBody>
      </p:sp>
      <p:grpSp>
        <p:nvGrpSpPr>
          <p:cNvPr id="5123" name="Group 4">
            <a:extLst>
              <a:ext uri="{FF2B5EF4-FFF2-40B4-BE49-F238E27FC236}">
                <a16:creationId xmlns:a16="http://schemas.microsoft.com/office/drawing/2014/main" id="{86C69C62-97E3-AC20-4471-21523E8516E5}"/>
              </a:ext>
            </a:extLst>
          </p:cNvPr>
          <p:cNvGrpSpPr>
            <a:grpSpLocks/>
          </p:cNvGrpSpPr>
          <p:nvPr/>
        </p:nvGrpSpPr>
        <p:grpSpPr bwMode="auto">
          <a:xfrm>
            <a:off x="1295400" y="3189288"/>
            <a:ext cx="6562725" cy="2874962"/>
            <a:chOff x="1649612" y="3477374"/>
            <a:chExt cx="7477641" cy="3397373"/>
          </a:xfrm>
        </p:grpSpPr>
        <p:pic>
          <p:nvPicPr>
            <p:cNvPr id="26" name="Picture 2">
              <a:extLst>
                <a:ext uri="{FF2B5EF4-FFF2-40B4-BE49-F238E27FC236}">
                  <a16:creationId xmlns:a16="http://schemas.microsoft.com/office/drawing/2014/main" id="{54A58AC8-7A3A-3B29-8F31-6EE21D3E53C1}"/>
                </a:ext>
              </a:extLst>
            </p:cNvPr>
            <p:cNvPicPr>
              <a:picLocks noChangeAspect="1" noChangeArrowheads="1"/>
            </p:cNvPicPr>
            <p:nvPr/>
          </p:nvPicPr>
          <p:blipFill rotWithShape="1">
            <a:blip r:embed="rId3" cstate="print">
              <a:duotone>
                <a:srgbClr val="9CB084">
                  <a:shade val="45000"/>
                  <a:satMod val="135000"/>
                </a:srgbClr>
                <a:prstClr val="white"/>
              </a:duotone>
            </a:blip>
            <a:srcRect l="3031" b="18943"/>
            <a:stretch/>
          </p:blipFill>
          <p:spPr bwMode="auto">
            <a:xfrm>
              <a:off x="1649612" y="3477374"/>
              <a:ext cx="7477641" cy="3397373"/>
            </a:xfrm>
            <a:prstGeom prst="rect">
              <a:avLst/>
            </a:prstGeom>
            <a:ln w="28575"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602AAD87-09E9-DDAA-5185-76AAD1177BB3}"/>
                </a:ext>
              </a:extLst>
            </p:cNvPr>
            <p:cNvSpPr/>
            <p:nvPr/>
          </p:nvSpPr>
          <p:spPr>
            <a:xfrm>
              <a:off x="2971856" y="3704365"/>
              <a:ext cx="533600" cy="4577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5124" name="Rectangle 3">
            <a:extLst>
              <a:ext uri="{FF2B5EF4-FFF2-40B4-BE49-F238E27FC236}">
                <a16:creationId xmlns:a16="http://schemas.microsoft.com/office/drawing/2014/main" id="{49ADD4D1-15C8-603C-EBB0-EEE0AB46AC4A}"/>
              </a:ext>
            </a:extLst>
          </p:cNvPr>
          <p:cNvSpPr>
            <a:spLocks noChangeArrowheads="1"/>
          </p:cNvSpPr>
          <p:nvPr/>
        </p:nvSpPr>
        <p:spPr bwMode="auto">
          <a:xfrm>
            <a:off x="1219200" y="6153150"/>
            <a:ext cx="670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solidFill>
                  <a:srgbClr val="F4EE00"/>
                </a:solidFill>
                <a:latin typeface="Arial" panose="020B0604020202020204" pitchFamily="34" charset="0"/>
                <a:cs typeface="Arial" panose="020B0604020202020204" pitchFamily="34" charset="0"/>
              </a:rPr>
              <a:t>Spies and Franklin. 1988. Natural Areas Journal.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a:extLst>
              <a:ext uri="{FF2B5EF4-FFF2-40B4-BE49-F238E27FC236}">
                <a16:creationId xmlns:a16="http://schemas.microsoft.com/office/drawing/2014/main" id="{8339CFA3-DFA0-DDFF-F6FF-2605E978AA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8" y="2495550"/>
            <a:ext cx="329247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7">
            <a:extLst>
              <a:ext uri="{FF2B5EF4-FFF2-40B4-BE49-F238E27FC236}">
                <a16:creationId xmlns:a16="http://schemas.microsoft.com/office/drawing/2014/main" id="{C2C4F3C9-00B8-A502-69C6-F007C52029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2938" y="509588"/>
            <a:ext cx="4135437"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0D2D19D-31D3-88EA-707A-2FD8D0B9F264}"/>
              </a:ext>
            </a:extLst>
          </p:cNvPr>
          <p:cNvSpPr>
            <a:spLocks noGrp="1"/>
          </p:cNvSpPr>
          <p:nvPr>
            <p:ph type="title"/>
          </p:nvPr>
        </p:nvSpPr>
        <p:spPr>
          <a:xfrm>
            <a:off x="566738" y="693738"/>
            <a:ext cx="3506787" cy="1552575"/>
          </a:xfrm>
        </p:spPr>
        <p:txBody>
          <a:bodyPr rtlCol="0">
            <a:normAutofit fontScale="90000"/>
          </a:bodyPr>
          <a:lstStyle/>
          <a:p>
            <a:pPr fontAlgn="auto">
              <a:spcAft>
                <a:spcPts val="0"/>
              </a:spcAft>
              <a:defRPr/>
            </a:pPr>
            <a:r>
              <a:rPr lang="en-US" sz="2800" dirty="0">
                <a:solidFill>
                  <a:srgbClr val="FFFF00"/>
                </a:solidFill>
                <a:ea typeface="+mj-ea"/>
              </a:rPr>
              <a:t>Type 8.2: High Live Biomass &amp; Density w/ Very High Biomass of Dead and Downed Wood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6">
            <a:extLst>
              <a:ext uri="{FF2B5EF4-FFF2-40B4-BE49-F238E27FC236}">
                <a16:creationId xmlns:a16="http://schemas.microsoft.com/office/drawing/2014/main" id="{99B382E6-8EC0-59B7-D430-7331CFF16E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4976813"/>
            <a:ext cx="75025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a:extLst>
              <a:ext uri="{FF2B5EF4-FFF2-40B4-BE49-F238E27FC236}">
                <a16:creationId xmlns:a16="http://schemas.microsoft.com/office/drawing/2014/main" id="{C0FE1B9E-ACC6-2B96-D618-CB2C50C01465}"/>
              </a:ext>
            </a:extLst>
          </p:cNvPr>
          <p:cNvSpPr>
            <a:spLocks noGrp="1"/>
          </p:cNvSpPr>
          <p:nvPr>
            <p:ph type="title"/>
          </p:nvPr>
        </p:nvSpPr>
        <p:spPr>
          <a:xfrm>
            <a:off x="795338" y="342900"/>
            <a:ext cx="3113087" cy="1143000"/>
          </a:xfrm>
        </p:spPr>
        <p:txBody>
          <a:bodyPr/>
          <a:lstStyle/>
          <a:p>
            <a:r>
              <a:rPr lang="en-US" altLang="en-US" sz="2400">
                <a:solidFill>
                  <a:srgbClr val="FFFF00"/>
                </a:solidFill>
              </a:rPr>
              <a:t>Class 11: Extremely High Live Biomass w/ Giant Trees</a:t>
            </a:r>
          </a:p>
        </p:txBody>
      </p:sp>
      <p:pic>
        <p:nvPicPr>
          <p:cNvPr id="43011" name="Picture 1">
            <a:extLst>
              <a:ext uri="{FF2B5EF4-FFF2-40B4-BE49-F238E27FC236}">
                <a16:creationId xmlns:a16="http://schemas.microsoft.com/office/drawing/2014/main" id="{81AFD2F0-06AE-A7E9-76F3-1D28D42B9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504950"/>
            <a:ext cx="32178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a:extLst>
              <a:ext uri="{FF2B5EF4-FFF2-40B4-BE49-F238E27FC236}">
                <a16:creationId xmlns:a16="http://schemas.microsoft.com/office/drawing/2014/main" id="{F09DC0FD-133A-3F59-FC8B-971F6F6527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5288" y="6380163"/>
            <a:ext cx="5721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Chart 15">
            <a:extLst>
              <a:ext uri="{FF2B5EF4-FFF2-40B4-BE49-F238E27FC236}">
                <a16:creationId xmlns:a16="http://schemas.microsoft.com/office/drawing/2014/main" id="{49AE6B05-8361-D0F3-C8AC-6037BE6B10E0}"/>
              </a:ext>
            </a:extLst>
          </p:cNvPr>
          <p:cNvGraphicFramePr>
            <a:graphicFrameLocks/>
          </p:cNvGraphicFramePr>
          <p:nvPr/>
        </p:nvGraphicFramePr>
        <p:xfrm>
          <a:off x="4653021" y="625035"/>
          <a:ext cx="3991849" cy="408586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F2474593-47B1-A71B-A389-BF9A414206DB}"/>
              </a:ext>
            </a:extLst>
          </p:cNvPr>
          <p:cNvSpPr>
            <a:spLocks noGrp="1"/>
          </p:cNvSpPr>
          <p:nvPr>
            <p:ph type="title"/>
          </p:nvPr>
        </p:nvSpPr>
        <p:spPr>
          <a:xfrm>
            <a:off x="590550" y="871538"/>
            <a:ext cx="3113088" cy="1143000"/>
          </a:xfrm>
        </p:spPr>
        <p:txBody>
          <a:bodyPr/>
          <a:lstStyle/>
          <a:p>
            <a:r>
              <a:rPr lang="en-US" altLang="en-US" sz="2800">
                <a:solidFill>
                  <a:srgbClr val="FFFF00"/>
                </a:solidFill>
              </a:rPr>
              <a:t>Class 11: Extremely High Live Biomass w/ Giant Trees</a:t>
            </a:r>
          </a:p>
        </p:txBody>
      </p:sp>
      <p:pic>
        <p:nvPicPr>
          <p:cNvPr id="44034" name="Picture 1">
            <a:extLst>
              <a:ext uri="{FF2B5EF4-FFF2-40B4-BE49-F238E27FC236}">
                <a16:creationId xmlns:a16="http://schemas.microsoft.com/office/drawing/2014/main" id="{7B96A2E1-5DB4-6559-C31D-A42941D03E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263775"/>
            <a:ext cx="32162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Group 3">
            <a:extLst>
              <a:ext uri="{FF2B5EF4-FFF2-40B4-BE49-F238E27FC236}">
                <a16:creationId xmlns:a16="http://schemas.microsoft.com/office/drawing/2014/main" id="{EE409191-25CD-2BAC-7A2D-4A105E9E47CB}"/>
              </a:ext>
            </a:extLst>
          </p:cNvPr>
          <p:cNvGrpSpPr>
            <a:grpSpLocks/>
          </p:cNvGrpSpPr>
          <p:nvPr/>
        </p:nvGrpSpPr>
        <p:grpSpPr bwMode="auto">
          <a:xfrm>
            <a:off x="4016375" y="509588"/>
            <a:ext cx="4814888" cy="6099175"/>
            <a:chOff x="4467828" y="1354238"/>
            <a:chExt cx="3889094" cy="4977114"/>
          </a:xfrm>
        </p:grpSpPr>
        <p:sp>
          <p:nvSpPr>
            <p:cNvPr id="9" name="Rectangle 8">
              <a:extLst>
                <a:ext uri="{FF2B5EF4-FFF2-40B4-BE49-F238E27FC236}">
                  <a16:creationId xmlns:a16="http://schemas.microsoft.com/office/drawing/2014/main" id="{FFA3F4EB-64E0-6B83-E567-2B18CBFEE3E0}"/>
                </a:ext>
              </a:extLst>
            </p:cNvPr>
            <p:cNvSpPr/>
            <p:nvPr/>
          </p:nvSpPr>
          <p:spPr>
            <a:xfrm>
              <a:off x="4467828" y="1354238"/>
              <a:ext cx="3889094" cy="49771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4040" name="Picture 7">
              <a:extLst>
                <a:ext uri="{FF2B5EF4-FFF2-40B4-BE49-F238E27FC236}">
                  <a16:creationId xmlns:a16="http://schemas.microsoft.com/office/drawing/2014/main" id="{96DCDECC-0F76-7B55-9A71-33F10AA0F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8588" y="1464178"/>
              <a:ext cx="3698390" cy="478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974572BD-AFA6-28AF-9D5E-424A6523153F}"/>
              </a:ext>
            </a:extLst>
          </p:cNvPr>
          <p:cNvSpPr/>
          <p:nvPr/>
        </p:nvSpPr>
        <p:spPr>
          <a:xfrm>
            <a:off x="4495800" y="2576513"/>
            <a:ext cx="261938"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037" name="TextBox 10">
            <a:extLst>
              <a:ext uri="{FF2B5EF4-FFF2-40B4-BE49-F238E27FC236}">
                <a16:creationId xmlns:a16="http://schemas.microsoft.com/office/drawing/2014/main" id="{63BF85A7-7389-7690-8DC3-FC199D63E4CE}"/>
              </a:ext>
            </a:extLst>
          </p:cNvPr>
          <p:cNvSpPr txBox="1">
            <a:spLocks noChangeArrowheads="1"/>
          </p:cNvSpPr>
          <p:nvPr/>
        </p:nvSpPr>
        <p:spPr bwMode="auto">
          <a:xfrm>
            <a:off x="4391025" y="2682875"/>
            <a:ext cx="10429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900"/>
              <a:t>Low Density</a:t>
            </a:r>
          </a:p>
        </p:txBody>
      </p:sp>
      <p:sp>
        <p:nvSpPr>
          <p:cNvPr id="44038" name="TextBox 4">
            <a:extLst>
              <a:ext uri="{FF2B5EF4-FFF2-40B4-BE49-F238E27FC236}">
                <a16:creationId xmlns:a16="http://schemas.microsoft.com/office/drawing/2014/main" id="{06E8831C-84F7-C515-BE4F-C73410D21399}"/>
              </a:ext>
            </a:extLst>
          </p:cNvPr>
          <p:cNvSpPr txBox="1">
            <a:spLocks noChangeArrowheads="1"/>
          </p:cNvSpPr>
          <p:nvPr/>
        </p:nvSpPr>
        <p:spPr bwMode="auto">
          <a:xfrm>
            <a:off x="4391025" y="2522538"/>
            <a:ext cx="800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900"/>
              <a:t>High Density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518D-B40F-70FB-16B9-55570D235328}"/>
              </a:ext>
            </a:extLst>
          </p:cNvPr>
          <p:cNvSpPr>
            <a:spLocks noGrp="1"/>
          </p:cNvSpPr>
          <p:nvPr>
            <p:ph type="title"/>
          </p:nvPr>
        </p:nvSpPr>
        <p:spPr>
          <a:xfrm>
            <a:off x="450850" y="538163"/>
            <a:ext cx="4097338" cy="1143000"/>
          </a:xfrm>
        </p:spPr>
        <p:txBody>
          <a:bodyPr rtlCol="0">
            <a:normAutofit fontScale="90000"/>
          </a:bodyPr>
          <a:lstStyle/>
          <a:p>
            <a:pPr fontAlgn="auto">
              <a:spcAft>
                <a:spcPts val="0"/>
              </a:spcAft>
              <a:defRPr/>
            </a:pPr>
            <a:r>
              <a:rPr lang="en-US" sz="3200" dirty="0">
                <a:solidFill>
                  <a:srgbClr val="FFFF00"/>
                </a:solidFill>
                <a:ea typeface="+mj-ea"/>
              </a:rPr>
              <a:t>Class 6: Moderate Biomass &amp; Density w/ Big Trees and Snags</a:t>
            </a:r>
          </a:p>
        </p:txBody>
      </p:sp>
      <p:pic>
        <p:nvPicPr>
          <p:cNvPr id="45058" name="Picture 5">
            <a:extLst>
              <a:ext uri="{FF2B5EF4-FFF2-40B4-BE49-F238E27FC236}">
                <a16:creationId xmlns:a16="http://schemas.microsoft.com/office/drawing/2014/main" id="{4911E05C-D5EC-3729-8FFC-083A8DFE75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4919663"/>
            <a:ext cx="88058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a:extLst>
              <a:ext uri="{FF2B5EF4-FFF2-40B4-BE49-F238E27FC236}">
                <a16:creationId xmlns:a16="http://schemas.microsoft.com/office/drawing/2014/main" id="{40E7699F-2ADD-3C12-CC02-15220B015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6450013"/>
            <a:ext cx="5719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a:extLst>
              <a:ext uri="{FF2B5EF4-FFF2-40B4-BE49-F238E27FC236}">
                <a16:creationId xmlns:a16="http://schemas.microsoft.com/office/drawing/2014/main" id="{80070249-3903-63D9-F2E3-0471FF6CFA12}"/>
              </a:ext>
            </a:extLst>
          </p:cNvPr>
          <p:cNvPicPr>
            <a:picLocks noChangeAspect="1"/>
          </p:cNvPicPr>
          <p:nvPr/>
        </p:nvPicPr>
        <p:blipFill>
          <a:blip r:embed="rId5">
            <a:extLst>
              <a:ext uri="{28A0092B-C50C-407E-A947-70E740481C1C}">
                <a14:useLocalDpi xmlns:a14="http://schemas.microsoft.com/office/drawing/2010/main" val="0"/>
              </a:ext>
            </a:extLst>
          </a:blip>
          <a:srcRect l="9721" t="7423" r="15021" b="10054"/>
          <a:stretch>
            <a:fillRect/>
          </a:stretch>
        </p:blipFill>
        <p:spPr bwMode="auto">
          <a:xfrm>
            <a:off x="857250" y="1817688"/>
            <a:ext cx="33416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Chart 13">
            <a:extLst>
              <a:ext uri="{FF2B5EF4-FFF2-40B4-BE49-F238E27FC236}">
                <a16:creationId xmlns:a16="http://schemas.microsoft.com/office/drawing/2014/main" id="{DF8F458D-A980-DD5F-7D7E-36F1DA414CAA}"/>
              </a:ext>
            </a:extLst>
          </p:cNvPr>
          <p:cNvGraphicFramePr>
            <a:graphicFrameLocks/>
          </p:cNvGraphicFramePr>
          <p:nvPr/>
        </p:nvGraphicFramePr>
        <p:xfrm>
          <a:off x="4560426" y="498254"/>
          <a:ext cx="4234916" cy="417791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5AB4-3A71-4B52-EB65-9D2693590D70}"/>
              </a:ext>
            </a:extLst>
          </p:cNvPr>
          <p:cNvSpPr>
            <a:spLocks noGrp="1"/>
          </p:cNvSpPr>
          <p:nvPr>
            <p:ph type="title"/>
          </p:nvPr>
        </p:nvSpPr>
        <p:spPr>
          <a:xfrm>
            <a:off x="544513" y="711200"/>
            <a:ext cx="3529012" cy="1708150"/>
          </a:xfrm>
        </p:spPr>
        <p:txBody>
          <a:bodyPr rtlCol="0">
            <a:normAutofit fontScale="90000"/>
          </a:bodyPr>
          <a:lstStyle/>
          <a:p>
            <a:pPr fontAlgn="auto">
              <a:spcAft>
                <a:spcPts val="0"/>
              </a:spcAft>
              <a:defRPr/>
            </a:pPr>
            <a:r>
              <a:rPr lang="en-US" sz="3200" dirty="0">
                <a:solidFill>
                  <a:srgbClr val="FFFF00"/>
                </a:solidFill>
                <a:ea typeface="+mj-ea"/>
              </a:rPr>
              <a:t>Class 6: Moderate Biomass &amp; Density w/ Big Trees and Snags</a:t>
            </a:r>
          </a:p>
        </p:txBody>
      </p:sp>
      <p:pic>
        <p:nvPicPr>
          <p:cNvPr id="46082" name="Picture 8">
            <a:extLst>
              <a:ext uri="{FF2B5EF4-FFF2-40B4-BE49-F238E27FC236}">
                <a16:creationId xmlns:a16="http://schemas.microsoft.com/office/drawing/2014/main" id="{F3525C00-A161-AA86-B0FA-E278D772B1BB}"/>
              </a:ext>
            </a:extLst>
          </p:cNvPr>
          <p:cNvPicPr>
            <a:picLocks noChangeAspect="1"/>
          </p:cNvPicPr>
          <p:nvPr/>
        </p:nvPicPr>
        <p:blipFill>
          <a:blip r:embed="rId2">
            <a:extLst>
              <a:ext uri="{28A0092B-C50C-407E-A947-70E740481C1C}">
                <a14:useLocalDpi xmlns:a14="http://schemas.microsoft.com/office/drawing/2010/main" val="0"/>
              </a:ext>
            </a:extLst>
          </a:blip>
          <a:srcRect l="9721" t="7423" r="15021" b="10054"/>
          <a:stretch>
            <a:fillRect/>
          </a:stretch>
        </p:blipFill>
        <p:spPr bwMode="auto">
          <a:xfrm>
            <a:off x="636588" y="2476500"/>
            <a:ext cx="33416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a:extLst>
              <a:ext uri="{FF2B5EF4-FFF2-40B4-BE49-F238E27FC236}">
                <a16:creationId xmlns:a16="http://schemas.microsoft.com/office/drawing/2014/main" id="{F94F22D1-A45F-6B03-837B-43C4F16522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531813"/>
            <a:ext cx="4471988"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9">
            <a:extLst>
              <a:ext uri="{FF2B5EF4-FFF2-40B4-BE49-F238E27FC236}">
                <a16:creationId xmlns:a16="http://schemas.microsoft.com/office/drawing/2014/main" id="{F1D7E5BC-B716-10F9-2B4A-76EB99510589}"/>
              </a:ext>
            </a:extLst>
          </p:cNvPr>
          <p:cNvSpPr txBox="1">
            <a:spLocks noChangeArrowheads="1"/>
          </p:cNvSpPr>
          <p:nvPr/>
        </p:nvSpPr>
        <p:spPr bwMode="auto">
          <a:xfrm>
            <a:off x="4391025" y="2682875"/>
            <a:ext cx="10429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900"/>
              <a:t>Low Density</a:t>
            </a:r>
          </a:p>
        </p:txBody>
      </p:sp>
      <p:sp>
        <p:nvSpPr>
          <p:cNvPr id="4" name="Rectangle 3">
            <a:extLst>
              <a:ext uri="{FF2B5EF4-FFF2-40B4-BE49-F238E27FC236}">
                <a16:creationId xmlns:a16="http://schemas.microsoft.com/office/drawing/2014/main" id="{742BD5D7-3F30-0F79-C9E2-08F308B73614}"/>
              </a:ext>
            </a:extLst>
          </p:cNvPr>
          <p:cNvSpPr/>
          <p:nvPr/>
        </p:nvSpPr>
        <p:spPr>
          <a:xfrm>
            <a:off x="4733925" y="2997200"/>
            <a:ext cx="242888"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086" name="TextBox 10">
            <a:extLst>
              <a:ext uri="{FF2B5EF4-FFF2-40B4-BE49-F238E27FC236}">
                <a16:creationId xmlns:a16="http://schemas.microsoft.com/office/drawing/2014/main" id="{D83060BA-DBD2-1884-1816-9A20E2CCA2E4}"/>
              </a:ext>
            </a:extLst>
          </p:cNvPr>
          <p:cNvSpPr txBox="1">
            <a:spLocks noChangeArrowheads="1"/>
          </p:cNvSpPr>
          <p:nvPr/>
        </p:nvSpPr>
        <p:spPr bwMode="auto">
          <a:xfrm>
            <a:off x="4598988" y="3101975"/>
            <a:ext cx="17557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900"/>
              <a:t>Ex. High Snag Density</a:t>
            </a:r>
          </a:p>
        </p:txBody>
      </p:sp>
      <p:sp>
        <p:nvSpPr>
          <p:cNvPr id="46087" name="TextBox 11">
            <a:extLst>
              <a:ext uri="{FF2B5EF4-FFF2-40B4-BE49-F238E27FC236}">
                <a16:creationId xmlns:a16="http://schemas.microsoft.com/office/drawing/2014/main" id="{28AF25AD-47C4-263D-5C72-4964766428EF}"/>
              </a:ext>
            </a:extLst>
          </p:cNvPr>
          <p:cNvSpPr txBox="1">
            <a:spLocks noChangeArrowheads="1"/>
          </p:cNvSpPr>
          <p:nvPr/>
        </p:nvSpPr>
        <p:spPr bwMode="auto">
          <a:xfrm>
            <a:off x="4600575" y="2952750"/>
            <a:ext cx="1755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900"/>
              <a:t>High Snag Density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50">
            <a:extLst>
              <a:ext uri="{FF2B5EF4-FFF2-40B4-BE49-F238E27FC236}">
                <a16:creationId xmlns:a16="http://schemas.microsoft.com/office/drawing/2014/main" id="{C1F39B3A-FB2B-5F4E-4D1C-4EF876BDB3F9}"/>
              </a:ext>
            </a:extLst>
          </p:cNvPr>
          <p:cNvGrpSpPr>
            <a:grpSpLocks/>
          </p:cNvGrpSpPr>
          <p:nvPr/>
        </p:nvGrpSpPr>
        <p:grpSpPr bwMode="auto">
          <a:xfrm>
            <a:off x="1343025" y="995363"/>
            <a:ext cx="6450013" cy="5554662"/>
            <a:chOff x="1398496" y="868101"/>
            <a:chExt cx="6395119" cy="5532137"/>
          </a:xfrm>
        </p:grpSpPr>
        <p:grpSp>
          <p:nvGrpSpPr>
            <p:cNvPr id="47119" name="Group 24">
              <a:extLst>
                <a:ext uri="{FF2B5EF4-FFF2-40B4-BE49-F238E27FC236}">
                  <a16:creationId xmlns:a16="http://schemas.microsoft.com/office/drawing/2014/main" id="{4FB80D71-3A21-5807-F740-FE94C118B229}"/>
                </a:ext>
              </a:extLst>
            </p:cNvPr>
            <p:cNvGrpSpPr>
              <a:grpSpLocks/>
            </p:cNvGrpSpPr>
            <p:nvPr/>
          </p:nvGrpSpPr>
          <p:grpSpPr bwMode="auto">
            <a:xfrm>
              <a:off x="1398496" y="868101"/>
              <a:ext cx="6356542" cy="5532137"/>
              <a:chOff x="1975206" y="1219200"/>
              <a:chExt cx="5845934" cy="5334000"/>
            </a:xfrm>
          </p:grpSpPr>
          <p:grpSp>
            <p:nvGrpSpPr>
              <p:cNvPr id="47130" name="Group 12">
                <a:extLst>
                  <a:ext uri="{FF2B5EF4-FFF2-40B4-BE49-F238E27FC236}">
                    <a16:creationId xmlns:a16="http://schemas.microsoft.com/office/drawing/2014/main" id="{9E6EF694-7992-3471-6DE7-B179F56EA253}"/>
                  </a:ext>
                </a:extLst>
              </p:cNvPr>
              <p:cNvGrpSpPr>
                <a:grpSpLocks/>
              </p:cNvGrpSpPr>
              <p:nvPr/>
            </p:nvGrpSpPr>
            <p:grpSpPr bwMode="auto">
              <a:xfrm>
                <a:off x="1975206" y="1219200"/>
                <a:ext cx="5845934" cy="5334000"/>
                <a:chOff x="1705854" y="1417638"/>
                <a:chExt cx="6326943" cy="5826370"/>
              </a:xfrm>
            </p:grpSpPr>
            <p:grpSp>
              <p:nvGrpSpPr>
                <p:cNvPr id="47138" name="Group 6">
                  <a:extLst>
                    <a:ext uri="{FF2B5EF4-FFF2-40B4-BE49-F238E27FC236}">
                      <a16:creationId xmlns:a16="http://schemas.microsoft.com/office/drawing/2014/main" id="{7FAF4114-55BF-FA53-1DEC-4EE95365FDC0}"/>
                    </a:ext>
                  </a:extLst>
                </p:cNvPr>
                <p:cNvGrpSpPr>
                  <a:grpSpLocks/>
                </p:cNvGrpSpPr>
                <p:nvPr/>
              </p:nvGrpSpPr>
              <p:grpSpPr bwMode="auto">
                <a:xfrm>
                  <a:off x="1705854" y="1417638"/>
                  <a:ext cx="6326943" cy="5826370"/>
                  <a:chOff x="1705854" y="1417638"/>
                  <a:chExt cx="6326943" cy="5826370"/>
                </a:xfrm>
              </p:grpSpPr>
              <p:sp>
                <p:nvSpPr>
                  <p:cNvPr id="6" name="Rectangle 5">
                    <a:extLst>
                      <a:ext uri="{FF2B5EF4-FFF2-40B4-BE49-F238E27FC236}">
                        <a16:creationId xmlns:a16="http://schemas.microsoft.com/office/drawing/2014/main" id="{809A2335-9059-E5E2-69A3-A213BF3A977B}"/>
                      </a:ext>
                    </a:extLst>
                  </p:cNvPr>
                  <p:cNvSpPr/>
                  <p:nvPr/>
                </p:nvSpPr>
                <p:spPr>
                  <a:xfrm>
                    <a:off x="1705854" y="1417638"/>
                    <a:ext cx="6326173" cy="582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7142" name="Picture 2">
                    <a:extLst>
                      <a:ext uri="{FF2B5EF4-FFF2-40B4-BE49-F238E27FC236}">
                        <a16:creationId xmlns:a16="http://schemas.microsoft.com/office/drawing/2014/main" id="{CFCD66AE-2ECA-C870-3FD1-91FCE5EF03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924070"/>
                    <a:ext cx="5723912" cy="254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3" name="Picture 4">
                    <a:extLst>
                      <a:ext uri="{FF2B5EF4-FFF2-40B4-BE49-F238E27FC236}">
                        <a16:creationId xmlns:a16="http://schemas.microsoft.com/office/drawing/2014/main" id="{92720B9D-FB3A-F157-02FF-640E8EBCF8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8446" y="1417638"/>
                    <a:ext cx="5558065" cy="25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4" name="Picture 3">
                    <a:extLst>
                      <a:ext uri="{FF2B5EF4-FFF2-40B4-BE49-F238E27FC236}">
                        <a16:creationId xmlns:a16="http://schemas.microsoft.com/office/drawing/2014/main" id="{F366B87F-E606-DCA0-B33F-AE5834CE77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3704" y="3513785"/>
                    <a:ext cx="357273" cy="72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25E825BA-0B23-1F21-86E7-42736CCBCECF}"/>
                    </a:ext>
                  </a:extLst>
                </p:cNvPr>
                <p:cNvCxnSpPr/>
                <p:nvPr/>
              </p:nvCxnSpPr>
              <p:spPr>
                <a:xfrm flipV="1">
                  <a:off x="2407718" y="3237650"/>
                  <a:ext cx="5144912" cy="1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B1426A-023E-FC16-2ADA-9E4264A3676B}"/>
                    </a:ext>
                  </a:extLst>
                </p:cNvPr>
                <p:cNvCxnSpPr/>
                <p:nvPr/>
              </p:nvCxnSpPr>
              <p:spPr>
                <a:xfrm>
                  <a:off x="2428085" y="5683760"/>
                  <a:ext cx="5075979" cy="16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131" name="Group 19">
                <a:extLst>
                  <a:ext uri="{FF2B5EF4-FFF2-40B4-BE49-F238E27FC236}">
                    <a16:creationId xmlns:a16="http://schemas.microsoft.com/office/drawing/2014/main" id="{2EFE7410-2C2C-3FEA-73FF-093F4E441695}"/>
                  </a:ext>
                </a:extLst>
              </p:cNvPr>
              <p:cNvGrpSpPr>
                <a:grpSpLocks/>
              </p:cNvGrpSpPr>
              <p:nvPr/>
            </p:nvGrpSpPr>
            <p:grpSpPr bwMode="auto">
              <a:xfrm>
                <a:off x="2677466" y="5638800"/>
                <a:ext cx="4367657" cy="804354"/>
                <a:chOff x="2677466" y="5814866"/>
                <a:chExt cx="4367657" cy="804354"/>
              </a:xfrm>
            </p:grpSpPr>
            <p:sp>
              <p:nvSpPr>
                <p:cNvPr id="14" name="Left Brace 13">
                  <a:extLst>
                    <a:ext uri="{FF2B5EF4-FFF2-40B4-BE49-F238E27FC236}">
                      <a16:creationId xmlns:a16="http://schemas.microsoft.com/office/drawing/2014/main" id="{2D64DA43-80F3-D89C-7E28-C33C22953A6F}"/>
                    </a:ext>
                  </a:extLst>
                </p:cNvPr>
                <p:cNvSpPr/>
                <p:nvPr/>
              </p:nvSpPr>
              <p:spPr>
                <a:xfrm rot="16200000">
                  <a:off x="3229638" y="5363565"/>
                  <a:ext cx="282021" cy="1184099"/>
                </a:xfrm>
                <a:prstGeom prst="leftBrace">
                  <a:avLst>
                    <a:gd name="adj1" fmla="val 0"/>
                    <a:gd name="adj2" fmla="val 48401"/>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5" name="Left Brace 14">
                  <a:extLst>
                    <a:ext uri="{FF2B5EF4-FFF2-40B4-BE49-F238E27FC236}">
                      <a16:creationId xmlns:a16="http://schemas.microsoft.com/office/drawing/2014/main" id="{9C32F523-D934-24DD-00BF-301ADC00E177}"/>
                    </a:ext>
                  </a:extLst>
                </p:cNvPr>
                <p:cNvSpPr/>
                <p:nvPr/>
              </p:nvSpPr>
              <p:spPr>
                <a:xfrm rot="16200000">
                  <a:off x="4634950" y="5221443"/>
                  <a:ext cx="263728" cy="1486637"/>
                </a:xfrm>
                <a:prstGeom prst="leftBrace">
                  <a:avLst>
                    <a:gd name="adj1" fmla="val 0"/>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6" name="Left Brace 15">
                  <a:extLst>
                    <a:ext uri="{FF2B5EF4-FFF2-40B4-BE49-F238E27FC236}">
                      <a16:creationId xmlns:a16="http://schemas.microsoft.com/office/drawing/2014/main" id="{D3FFDE65-A5F1-7FDA-A658-C1213C89DB94}"/>
                    </a:ext>
                  </a:extLst>
                </p:cNvPr>
                <p:cNvSpPr/>
                <p:nvPr/>
              </p:nvSpPr>
              <p:spPr>
                <a:xfrm rot="16200000">
                  <a:off x="6169843" y="5250894"/>
                  <a:ext cx="301838" cy="1447554"/>
                </a:xfrm>
                <a:prstGeom prst="leftBrace">
                  <a:avLst>
                    <a:gd name="adj1" fmla="val 0"/>
                    <a:gd name="adj2" fmla="val 49102"/>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135" name="TextBox 16">
                  <a:extLst>
                    <a:ext uri="{FF2B5EF4-FFF2-40B4-BE49-F238E27FC236}">
                      <a16:creationId xmlns:a16="http://schemas.microsoft.com/office/drawing/2014/main" id="{52A32D92-95EB-191C-581E-47064991387D}"/>
                    </a:ext>
                  </a:extLst>
                </p:cNvPr>
                <p:cNvSpPr txBox="1">
                  <a:spLocks noChangeArrowheads="1"/>
                </p:cNvSpPr>
                <p:nvPr/>
              </p:nvSpPr>
              <p:spPr bwMode="auto">
                <a:xfrm>
                  <a:off x="2677466" y="6059745"/>
                  <a:ext cx="13362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t>Low </a:t>
                  </a:r>
                </a:p>
                <a:p>
                  <a:pPr algn="ctr"/>
                  <a:r>
                    <a:rPr lang="en-US" altLang="en-US" sz="1400"/>
                    <a:t>Biomass</a:t>
                  </a:r>
                </a:p>
              </p:txBody>
            </p:sp>
            <p:sp>
              <p:nvSpPr>
                <p:cNvPr id="47136" name="TextBox 17">
                  <a:extLst>
                    <a:ext uri="{FF2B5EF4-FFF2-40B4-BE49-F238E27FC236}">
                      <a16:creationId xmlns:a16="http://schemas.microsoft.com/office/drawing/2014/main" id="{D0AA601C-CF63-61DD-CBE0-69754920C834}"/>
                    </a:ext>
                  </a:extLst>
                </p:cNvPr>
                <p:cNvSpPr txBox="1">
                  <a:spLocks noChangeArrowheads="1"/>
                </p:cNvSpPr>
                <p:nvPr/>
              </p:nvSpPr>
              <p:spPr bwMode="auto">
                <a:xfrm>
                  <a:off x="4061156" y="6074948"/>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t>Moderate Biomass</a:t>
                  </a:r>
                </a:p>
              </p:txBody>
            </p:sp>
            <p:sp>
              <p:nvSpPr>
                <p:cNvPr id="47137" name="TextBox 18">
                  <a:extLst>
                    <a:ext uri="{FF2B5EF4-FFF2-40B4-BE49-F238E27FC236}">
                      <a16:creationId xmlns:a16="http://schemas.microsoft.com/office/drawing/2014/main" id="{0A22DDB9-5558-933F-57A5-C294DA3A3F4F}"/>
                    </a:ext>
                  </a:extLst>
                </p:cNvPr>
                <p:cNvSpPr txBox="1">
                  <a:spLocks noChangeArrowheads="1"/>
                </p:cNvSpPr>
                <p:nvPr/>
              </p:nvSpPr>
              <p:spPr bwMode="auto">
                <a:xfrm>
                  <a:off x="5638800" y="6096000"/>
                  <a:ext cx="13648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a:t>High </a:t>
                  </a:r>
                </a:p>
                <a:p>
                  <a:pPr algn="ctr"/>
                  <a:r>
                    <a:rPr lang="en-US" altLang="en-US" sz="1400"/>
                    <a:t>Biomass</a:t>
                  </a:r>
                </a:p>
              </p:txBody>
            </p:sp>
          </p:grpSp>
        </p:grpSp>
        <p:cxnSp>
          <p:nvCxnSpPr>
            <p:cNvPr id="26" name="Straight Connector 25">
              <a:extLst>
                <a:ext uri="{FF2B5EF4-FFF2-40B4-BE49-F238E27FC236}">
                  <a16:creationId xmlns:a16="http://schemas.microsoft.com/office/drawing/2014/main" id="{638F6A29-3027-FD48-1A10-69833FA804F8}"/>
                </a:ext>
              </a:extLst>
            </p:cNvPr>
            <p:cNvCxnSpPr/>
            <p:nvPr/>
          </p:nvCxnSpPr>
          <p:spPr>
            <a:xfrm>
              <a:off x="2111514" y="2420704"/>
              <a:ext cx="5162685" cy="3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A5FB63-77DC-DF03-8FDF-CF4C5B6ED714}"/>
                </a:ext>
              </a:extLst>
            </p:cNvPr>
            <p:cNvCxnSpPr/>
            <p:nvPr/>
          </p:nvCxnSpPr>
          <p:spPr>
            <a:xfrm>
              <a:off x="2122531" y="4779649"/>
              <a:ext cx="5107596" cy="9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0DD8E8-CAA2-2927-F33B-AE80BA1BA39E}"/>
                </a:ext>
              </a:extLst>
            </p:cNvPr>
            <p:cNvCxnSpPr/>
            <p:nvPr/>
          </p:nvCxnSpPr>
          <p:spPr>
            <a:xfrm flipV="1">
              <a:off x="2122531" y="4433396"/>
              <a:ext cx="5126484" cy="4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D88475-6C55-A12B-6E7A-9B2D85025A97}"/>
                </a:ext>
              </a:extLst>
            </p:cNvPr>
            <p:cNvCxnSpPr/>
            <p:nvPr/>
          </p:nvCxnSpPr>
          <p:spPr>
            <a:xfrm flipV="1">
              <a:off x="2109939" y="2153504"/>
              <a:ext cx="5183147" cy="1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124" name="TextBox 44">
              <a:extLst>
                <a:ext uri="{FF2B5EF4-FFF2-40B4-BE49-F238E27FC236}">
                  <a16:creationId xmlns:a16="http://schemas.microsoft.com/office/drawing/2014/main" id="{CBBE6324-E22C-4562-AC39-B175849EE37C}"/>
                </a:ext>
              </a:extLst>
            </p:cNvPr>
            <p:cNvSpPr txBox="1">
              <a:spLocks noChangeArrowheads="1"/>
            </p:cNvSpPr>
            <p:nvPr/>
          </p:nvSpPr>
          <p:spPr bwMode="auto">
            <a:xfrm>
              <a:off x="7199450" y="1990845"/>
              <a:ext cx="53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120</a:t>
              </a:r>
            </a:p>
          </p:txBody>
        </p:sp>
        <p:sp>
          <p:nvSpPr>
            <p:cNvPr id="47125" name="TextBox 45">
              <a:extLst>
                <a:ext uri="{FF2B5EF4-FFF2-40B4-BE49-F238E27FC236}">
                  <a16:creationId xmlns:a16="http://schemas.microsoft.com/office/drawing/2014/main" id="{34E2B704-506E-6EFD-0249-A3B227A09794}"/>
                </a:ext>
              </a:extLst>
            </p:cNvPr>
            <p:cNvSpPr txBox="1">
              <a:spLocks noChangeArrowheads="1"/>
            </p:cNvSpPr>
            <p:nvPr/>
          </p:nvSpPr>
          <p:spPr bwMode="auto">
            <a:xfrm>
              <a:off x="7201375" y="2247416"/>
              <a:ext cx="53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100</a:t>
              </a:r>
            </a:p>
          </p:txBody>
        </p:sp>
        <p:sp>
          <p:nvSpPr>
            <p:cNvPr id="47126" name="TextBox 46">
              <a:extLst>
                <a:ext uri="{FF2B5EF4-FFF2-40B4-BE49-F238E27FC236}">
                  <a16:creationId xmlns:a16="http://schemas.microsoft.com/office/drawing/2014/main" id="{DB47DD6B-6908-E3CF-D473-171A6225598D}"/>
                </a:ext>
              </a:extLst>
            </p:cNvPr>
            <p:cNvSpPr txBox="1">
              <a:spLocks noChangeArrowheads="1"/>
            </p:cNvSpPr>
            <p:nvPr/>
          </p:nvSpPr>
          <p:spPr bwMode="auto">
            <a:xfrm>
              <a:off x="7201379" y="2432612"/>
              <a:ext cx="53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80</a:t>
              </a:r>
            </a:p>
          </p:txBody>
        </p:sp>
        <p:sp>
          <p:nvSpPr>
            <p:cNvPr id="47127" name="TextBox 47">
              <a:extLst>
                <a:ext uri="{FF2B5EF4-FFF2-40B4-BE49-F238E27FC236}">
                  <a16:creationId xmlns:a16="http://schemas.microsoft.com/office/drawing/2014/main" id="{8E69B695-AD85-4DDF-DAF1-DD5E326C9F5F}"/>
                </a:ext>
              </a:extLst>
            </p:cNvPr>
            <p:cNvSpPr txBox="1">
              <a:spLocks noChangeArrowheads="1"/>
            </p:cNvSpPr>
            <p:nvPr/>
          </p:nvSpPr>
          <p:spPr bwMode="auto">
            <a:xfrm>
              <a:off x="7259250" y="4342437"/>
              <a:ext cx="53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120</a:t>
              </a:r>
            </a:p>
          </p:txBody>
        </p:sp>
        <p:sp>
          <p:nvSpPr>
            <p:cNvPr id="47128" name="TextBox 48">
              <a:extLst>
                <a:ext uri="{FF2B5EF4-FFF2-40B4-BE49-F238E27FC236}">
                  <a16:creationId xmlns:a16="http://schemas.microsoft.com/office/drawing/2014/main" id="{0A698D6B-11B5-868E-BFF9-C1918DC4A2F7}"/>
                </a:ext>
              </a:extLst>
            </p:cNvPr>
            <p:cNvSpPr txBox="1">
              <a:spLocks noChangeArrowheads="1"/>
            </p:cNvSpPr>
            <p:nvPr/>
          </p:nvSpPr>
          <p:spPr bwMode="auto">
            <a:xfrm>
              <a:off x="7261175" y="4599008"/>
              <a:ext cx="53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100</a:t>
              </a:r>
            </a:p>
          </p:txBody>
        </p:sp>
        <p:sp>
          <p:nvSpPr>
            <p:cNvPr id="47129" name="TextBox 49">
              <a:extLst>
                <a:ext uri="{FF2B5EF4-FFF2-40B4-BE49-F238E27FC236}">
                  <a16:creationId xmlns:a16="http://schemas.microsoft.com/office/drawing/2014/main" id="{FBF362F1-1417-D77A-35F0-4C3A1A9343C2}"/>
                </a:ext>
              </a:extLst>
            </p:cNvPr>
            <p:cNvSpPr txBox="1">
              <a:spLocks noChangeArrowheads="1"/>
            </p:cNvSpPr>
            <p:nvPr/>
          </p:nvSpPr>
          <p:spPr bwMode="auto">
            <a:xfrm>
              <a:off x="7261179" y="4784204"/>
              <a:ext cx="53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80</a:t>
              </a:r>
            </a:p>
          </p:txBody>
        </p:sp>
      </p:grpSp>
      <p:sp>
        <p:nvSpPr>
          <p:cNvPr id="47106" name="TextBox 51">
            <a:extLst>
              <a:ext uri="{FF2B5EF4-FFF2-40B4-BE49-F238E27FC236}">
                <a16:creationId xmlns:a16="http://schemas.microsoft.com/office/drawing/2014/main" id="{A57AD9DC-D2DB-8091-5E6E-A3D5F1D443F7}"/>
              </a:ext>
            </a:extLst>
          </p:cNvPr>
          <p:cNvSpPr txBox="1">
            <a:spLocks noChangeArrowheads="1"/>
          </p:cNvSpPr>
          <p:nvPr/>
        </p:nvSpPr>
        <p:spPr bwMode="auto">
          <a:xfrm>
            <a:off x="2338388" y="220663"/>
            <a:ext cx="434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FFF00"/>
                </a:solidFill>
              </a:rPr>
              <a:t>Structural Class vs. Age</a:t>
            </a:r>
          </a:p>
        </p:txBody>
      </p:sp>
      <p:pic>
        <p:nvPicPr>
          <p:cNvPr id="47107" name="Picture 52">
            <a:extLst>
              <a:ext uri="{FF2B5EF4-FFF2-40B4-BE49-F238E27FC236}">
                <a16:creationId xmlns:a16="http://schemas.microsoft.com/office/drawing/2014/main" id="{112F4977-93C8-44EE-852F-E25C8758BB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038" y="5289550"/>
            <a:ext cx="10525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3">
            <a:extLst>
              <a:ext uri="{FF2B5EF4-FFF2-40B4-BE49-F238E27FC236}">
                <a16:creationId xmlns:a16="http://schemas.microsoft.com/office/drawing/2014/main" id="{73A0BD5A-F546-38B7-935F-37C2031904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538" y="3651250"/>
            <a:ext cx="11064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4">
            <a:extLst>
              <a:ext uri="{FF2B5EF4-FFF2-40B4-BE49-F238E27FC236}">
                <a16:creationId xmlns:a16="http://schemas.microsoft.com/office/drawing/2014/main" id="{6353BB1D-43E0-E76F-28E8-4C57B1C553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538" y="1608138"/>
            <a:ext cx="11430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55">
            <a:extLst>
              <a:ext uri="{FF2B5EF4-FFF2-40B4-BE49-F238E27FC236}">
                <a16:creationId xmlns:a16="http://schemas.microsoft.com/office/drawing/2014/main" id="{36BDE34A-5E5C-4964-6677-3392C44F5433}"/>
              </a:ext>
            </a:extLst>
          </p:cNvPr>
          <p:cNvSpPr txBox="1">
            <a:spLocks noChangeArrowheads="1"/>
          </p:cNvSpPr>
          <p:nvPr/>
        </p:nvSpPr>
        <p:spPr bwMode="auto">
          <a:xfrm>
            <a:off x="80963" y="938213"/>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000">
                <a:solidFill>
                  <a:srgbClr val="FFFF00"/>
                </a:solidFill>
              </a:rPr>
              <a:t>Class 4: Moderate Biomass w/ Low Density and Big Trees</a:t>
            </a:r>
          </a:p>
        </p:txBody>
      </p:sp>
      <p:sp>
        <p:nvSpPr>
          <p:cNvPr id="47111" name="TextBox 56">
            <a:extLst>
              <a:ext uri="{FF2B5EF4-FFF2-40B4-BE49-F238E27FC236}">
                <a16:creationId xmlns:a16="http://schemas.microsoft.com/office/drawing/2014/main" id="{D8139DE5-7447-20BA-EB7A-5D6E29EAF3C0}"/>
              </a:ext>
            </a:extLst>
          </p:cNvPr>
          <p:cNvSpPr txBox="1">
            <a:spLocks noChangeArrowheads="1"/>
          </p:cNvSpPr>
          <p:nvPr/>
        </p:nvSpPr>
        <p:spPr bwMode="auto">
          <a:xfrm>
            <a:off x="95250" y="2814638"/>
            <a:ext cx="11445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000">
                <a:solidFill>
                  <a:srgbClr val="FFFF00"/>
                </a:solidFill>
              </a:rPr>
              <a:t>Class 6: Moderate Biomass w/ Low Density and Big Trees &amp; High Snag Density</a:t>
            </a:r>
          </a:p>
        </p:txBody>
      </p:sp>
      <p:sp>
        <p:nvSpPr>
          <p:cNvPr id="47112" name="TextBox 57">
            <a:extLst>
              <a:ext uri="{FF2B5EF4-FFF2-40B4-BE49-F238E27FC236}">
                <a16:creationId xmlns:a16="http://schemas.microsoft.com/office/drawing/2014/main" id="{038E247B-73AF-670D-524D-429E27802E16}"/>
              </a:ext>
            </a:extLst>
          </p:cNvPr>
          <p:cNvSpPr txBox="1">
            <a:spLocks noChangeArrowheads="1"/>
          </p:cNvSpPr>
          <p:nvPr/>
        </p:nvSpPr>
        <p:spPr bwMode="auto">
          <a:xfrm>
            <a:off x="153988" y="4725988"/>
            <a:ext cx="1146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000">
                <a:solidFill>
                  <a:srgbClr val="FFFF00"/>
                </a:solidFill>
              </a:rPr>
              <a:t>Class 8: High Biomass &amp; Density w/ Big Trees</a:t>
            </a:r>
          </a:p>
        </p:txBody>
      </p:sp>
      <p:sp>
        <p:nvSpPr>
          <p:cNvPr id="47113" name="TextBox 58">
            <a:extLst>
              <a:ext uri="{FF2B5EF4-FFF2-40B4-BE49-F238E27FC236}">
                <a16:creationId xmlns:a16="http://schemas.microsoft.com/office/drawing/2014/main" id="{F7527BEA-6022-B2E2-93C0-43CF01E8E62F}"/>
              </a:ext>
            </a:extLst>
          </p:cNvPr>
          <p:cNvSpPr txBox="1">
            <a:spLocks noChangeArrowheads="1"/>
          </p:cNvSpPr>
          <p:nvPr/>
        </p:nvSpPr>
        <p:spPr bwMode="auto">
          <a:xfrm>
            <a:off x="7842250" y="885825"/>
            <a:ext cx="1146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000">
                <a:solidFill>
                  <a:srgbClr val="FFFF00"/>
                </a:solidFill>
              </a:rPr>
              <a:t>Class 9: High Biomass &amp; Very Density w/ Big Trees</a:t>
            </a:r>
          </a:p>
        </p:txBody>
      </p:sp>
      <p:sp>
        <p:nvSpPr>
          <p:cNvPr id="47114" name="TextBox 59">
            <a:extLst>
              <a:ext uri="{FF2B5EF4-FFF2-40B4-BE49-F238E27FC236}">
                <a16:creationId xmlns:a16="http://schemas.microsoft.com/office/drawing/2014/main" id="{26C3A622-D537-7DFD-8C5E-6E9770066590}"/>
              </a:ext>
            </a:extLst>
          </p:cNvPr>
          <p:cNvSpPr txBox="1">
            <a:spLocks noChangeArrowheads="1"/>
          </p:cNvSpPr>
          <p:nvPr/>
        </p:nvSpPr>
        <p:spPr bwMode="auto">
          <a:xfrm>
            <a:off x="7832725" y="2773363"/>
            <a:ext cx="1144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000">
                <a:solidFill>
                  <a:srgbClr val="FFFF00"/>
                </a:solidFill>
              </a:rPr>
              <a:t>Class 10: Very High Biomass &amp; High Density w/ Large Trees</a:t>
            </a:r>
          </a:p>
        </p:txBody>
      </p:sp>
      <p:sp>
        <p:nvSpPr>
          <p:cNvPr id="47115" name="TextBox 60">
            <a:extLst>
              <a:ext uri="{FF2B5EF4-FFF2-40B4-BE49-F238E27FC236}">
                <a16:creationId xmlns:a16="http://schemas.microsoft.com/office/drawing/2014/main" id="{157494D8-7A56-01C6-DCEE-6396249339EF}"/>
              </a:ext>
            </a:extLst>
          </p:cNvPr>
          <p:cNvSpPr txBox="1">
            <a:spLocks noChangeArrowheads="1"/>
          </p:cNvSpPr>
          <p:nvPr/>
        </p:nvSpPr>
        <p:spPr bwMode="auto">
          <a:xfrm>
            <a:off x="7810500" y="4605338"/>
            <a:ext cx="1146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000">
                <a:solidFill>
                  <a:srgbClr val="FFFF00"/>
                </a:solidFill>
              </a:rPr>
              <a:t>Class 11: Ex. High Biomass w/ Giant Trees</a:t>
            </a:r>
          </a:p>
        </p:txBody>
      </p:sp>
      <p:pic>
        <p:nvPicPr>
          <p:cNvPr id="47116" name="Picture 61">
            <a:extLst>
              <a:ext uri="{FF2B5EF4-FFF2-40B4-BE49-F238E27FC236}">
                <a16:creationId xmlns:a16="http://schemas.microsoft.com/office/drawing/2014/main" id="{18D7274E-CF09-E8F9-821D-0D5AB59B87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70825" y="1585913"/>
            <a:ext cx="10842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62">
            <a:extLst>
              <a:ext uri="{FF2B5EF4-FFF2-40B4-BE49-F238E27FC236}">
                <a16:creationId xmlns:a16="http://schemas.microsoft.com/office/drawing/2014/main" id="{8A125C5B-611E-4332-0826-B5643585553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81938" y="3533775"/>
            <a:ext cx="1030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63">
            <a:extLst>
              <a:ext uri="{FF2B5EF4-FFF2-40B4-BE49-F238E27FC236}">
                <a16:creationId xmlns:a16="http://schemas.microsoft.com/office/drawing/2014/main" id="{4E9B264E-599F-7B84-CEFF-AD2817F2DD6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88288" y="5208588"/>
            <a:ext cx="1084262"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92DA455-2E37-68E1-062D-17CF554BDEFA}"/>
              </a:ext>
            </a:extLst>
          </p:cNvPr>
          <p:cNvSpPr>
            <a:spLocks noGrp="1"/>
          </p:cNvSpPr>
          <p:nvPr>
            <p:ph type="title"/>
          </p:nvPr>
        </p:nvSpPr>
        <p:spPr/>
        <p:txBody>
          <a:bodyPr/>
          <a:lstStyle/>
          <a:p>
            <a:r>
              <a:rPr lang="en-US" altLang="en-US" sz="3200">
                <a:solidFill>
                  <a:srgbClr val="FFFF00"/>
                </a:solidFill>
              </a:rPr>
              <a:t>Interpreting Developmental Stages</a:t>
            </a:r>
          </a:p>
        </p:txBody>
      </p:sp>
      <p:grpSp>
        <p:nvGrpSpPr>
          <p:cNvPr id="48130" name="Group 11">
            <a:extLst>
              <a:ext uri="{FF2B5EF4-FFF2-40B4-BE49-F238E27FC236}">
                <a16:creationId xmlns:a16="http://schemas.microsoft.com/office/drawing/2014/main" id="{F3D82FDE-AB86-3EA9-A4DE-4E99C8FC7CD7}"/>
              </a:ext>
            </a:extLst>
          </p:cNvPr>
          <p:cNvGrpSpPr>
            <a:grpSpLocks/>
          </p:cNvGrpSpPr>
          <p:nvPr/>
        </p:nvGrpSpPr>
        <p:grpSpPr bwMode="auto">
          <a:xfrm>
            <a:off x="4537075" y="1504950"/>
            <a:ext cx="3309938" cy="4814888"/>
            <a:chOff x="2639029" y="1412111"/>
            <a:chExt cx="3310358" cy="4815069"/>
          </a:xfrm>
        </p:grpSpPr>
        <p:sp>
          <p:nvSpPr>
            <p:cNvPr id="4" name="Rectangle 3">
              <a:extLst>
                <a:ext uri="{FF2B5EF4-FFF2-40B4-BE49-F238E27FC236}">
                  <a16:creationId xmlns:a16="http://schemas.microsoft.com/office/drawing/2014/main" id="{329B8B21-CFD8-F897-B53D-8C0C42D61599}"/>
                </a:ext>
              </a:extLst>
            </p:cNvPr>
            <p:cNvSpPr/>
            <p:nvPr/>
          </p:nvSpPr>
          <p:spPr>
            <a:xfrm>
              <a:off x="2639029" y="1412111"/>
              <a:ext cx="3310358" cy="48150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133" name="Picture 2">
              <a:extLst>
                <a:ext uri="{FF2B5EF4-FFF2-40B4-BE49-F238E27FC236}">
                  <a16:creationId xmlns:a16="http://schemas.microsoft.com/office/drawing/2014/main" id="{FAB50E16-8AE3-1FDB-C7A8-572EEF901B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8320" y="1440050"/>
              <a:ext cx="3277072"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1" name="TextBox 4">
            <a:extLst>
              <a:ext uri="{FF2B5EF4-FFF2-40B4-BE49-F238E27FC236}">
                <a16:creationId xmlns:a16="http://schemas.microsoft.com/office/drawing/2014/main" id="{94BC7586-4519-39DB-92E9-514C165A8F82}"/>
              </a:ext>
            </a:extLst>
          </p:cNvPr>
          <p:cNvSpPr txBox="1">
            <a:spLocks noChangeArrowheads="1"/>
          </p:cNvSpPr>
          <p:nvPr/>
        </p:nvSpPr>
        <p:spPr bwMode="auto">
          <a:xfrm>
            <a:off x="879475" y="1495425"/>
            <a:ext cx="34845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Early: open canopies with small trees </a:t>
            </a:r>
          </a:p>
          <a:p>
            <a:pPr>
              <a:buFont typeface="Arial" panose="020B0604020202020204" pitchFamily="34" charset="0"/>
              <a:buChar char="•"/>
            </a:pPr>
            <a:r>
              <a:rPr lang="en-US" altLang="en-US" sz="2400">
                <a:solidFill>
                  <a:srgbClr val="FFFF00"/>
                </a:solidFill>
              </a:rPr>
              <a:t>Mid: closed canopies with medium trees </a:t>
            </a:r>
          </a:p>
          <a:p>
            <a:pPr>
              <a:buFont typeface="Arial" panose="020B0604020202020204" pitchFamily="34" charset="0"/>
              <a:buChar char="•"/>
            </a:pPr>
            <a:r>
              <a:rPr lang="en-US" altLang="en-US" sz="2400">
                <a:solidFill>
                  <a:srgbClr val="FFFF00"/>
                </a:solidFill>
              </a:rPr>
              <a:t>Mature: presence of big trees (</a:t>
            </a:r>
            <a:r>
              <a:rPr lang="en-US" altLang="en-US" sz="2400" u="sng">
                <a:solidFill>
                  <a:srgbClr val="FFFF00"/>
                </a:solidFill>
              </a:rPr>
              <a:t>&gt;</a:t>
            </a:r>
            <a:r>
              <a:rPr lang="en-US" altLang="en-US" sz="2400">
                <a:solidFill>
                  <a:srgbClr val="FFFF00"/>
                </a:solidFill>
              </a:rPr>
              <a:t>50 cm)</a:t>
            </a:r>
          </a:p>
          <a:p>
            <a:pPr>
              <a:buFont typeface="Arial" panose="020B0604020202020204" pitchFamily="34" charset="0"/>
              <a:buChar char="•"/>
            </a:pPr>
            <a:r>
              <a:rPr lang="en-US" altLang="en-US" sz="2400">
                <a:solidFill>
                  <a:srgbClr val="FFFF00"/>
                </a:solidFill>
              </a:rPr>
              <a:t>Late: </a:t>
            </a:r>
            <a:r>
              <a:rPr lang="en-US" altLang="en-US" sz="2400" u="sng">
                <a:solidFill>
                  <a:srgbClr val="FFFF00"/>
                </a:solidFill>
              </a:rPr>
              <a:t>&gt;</a:t>
            </a:r>
            <a:r>
              <a:rPr lang="en-US" altLang="en-US" sz="2400">
                <a:solidFill>
                  <a:srgbClr val="FFFF00"/>
                </a:solidFill>
              </a:rPr>
              <a:t>20 big trees</a:t>
            </a:r>
          </a:p>
          <a:p>
            <a:pPr>
              <a:buFont typeface="Arial" panose="020B0604020202020204" pitchFamily="34" charset="0"/>
              <a:buChar char="•"/>
            </a:pPr>
            <a:r>
              <a:rPr lang="en-US" altLang="en-US" sz="2400">
                <a:solidFill>
                  <a:srgbClr val="FFFF00"/>
                </a:solidFill>
              </a:rPr>
              <a:t>Old-growth: based on comparisons with published studies of current or historic structure</a:t>
            </a:r>
          </a:p>
          <a:p>
            <a:pPr>
              <a:buFont typeface="Arial" panose="020B0604020202020204" pitchFamily="34" charset="0"/>
              <a:buChar char="•"/>
            </a:pPr>
            <a:endParaRPr lang="en-US" altLang="en-US" sz="2400">
              <a:solidFill>
                <a:srgbClr val="FF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E6CA61B3-7B32-A402-5FB7-0E00DC0F2923}"/>
              </a:ext>
            </a:extLst>
          </p:cNvPr>
          <p:cNvSpPr>
            <a:spLocks noGrp="1"/>
          </p:cNvSpPr>
          <p:nvPr>
            <p:ph type="title"/>
          </p:nvPr>
        </p:nvSpPr>
        <p:spPr>
          <a:xfrm>
            <a:off x="228600" y="228600"/>
            <a:ext cx="8229600" cy="1143000"/>
          </a:xfrm>
        </p:spPr>
        <p:txBody>
          <a:bodyPr/>
          <a:lstStyle/>
          <a:p>
            <a:r>
              <a:rPr lang="en-US" altLang="en-US" sz="3200">
                <a:solidFill>
                  <a:srgbClr val="FFFF00"/>
                </a:solidFill>
              </a:rPr>
              <a:t>Review</a:t>
            </a:r>
          </a:p>
        </p:txBody>
      </p:sp>
      <p:sp>
        <p:nvSpPr>
          <p:cNvPr id="49154" name="TextBox 2">
            <a:extLst>
              <a:ext uri="{FF2B5EF4-FFF2-40B4-BE49-F238E27FC236}">
                <a16:creationId xmlns:a16="http://schemas.microsoft.com/office/drawing/2014/main" id="{6C09E838-C44B-BCF3-2E23-499F541E2BD5}"/>
              </a:ext>
            </a:extLst>
          </p:cNvPr>
          <p:cNvSpPr txBox="1">
            <a:spLocks noChangeArrowheads="1"/>
          </p:cNvSpPr>
          <p:nvPr/>
        </p:nvSpPr>
        <p:spPr bwMode="auto">
          <a:xfrm>
            <a:off x="571500" y="1219200"/>
            <a:ext cx="7543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800">
                <a:solidFill>
                  <a:srgbClr val="FFFF00"/>
                </a:solidFill>
              </a:rPr>
              <a:t>Stands </a:t>
            </a:r>
            <a:r>
              <a:rPr lang="en-US" altLang="en-US" sz="2800" u="sng">
                <a:solidFill>
                  <a:srgbClr val="FFFF00"/>
                </a:solidFill>
              </a:rPr>
              <a:t>&gt;</a:t>
            </a:r>
            <a:r>
              <a:rPr lang="en-US" altLang="en-US" sz="2800">
                <a:solidFill>
                  <a:srgbClr val="FFFF00"/>
                </a:solidFill>
              </a:rPr>
              <a:t>80 years comprise about half the forested area in western Oregon and Washington</a:t>
            </a:r>
          </a:p>
          <a:p>
            <a:pPr>
              <a:buFont typeface="Arial" panose="020B0604020202020204" pitchFamily="34" charset="0"/>
              <a:buChar char="•"/>
            </a:pPr>
            <a:r>
              <a:rPr lang="en-US" altLang="en-US" sz="2800">
                <a:solidFill>
                  <a:srgbClr val="FFFF00"/>
                </a:solidFill>
              </a:rPr>
              <a:t>Most stands </a:t>
            </a:r>
            <a:r>
              <a:rPr lang="en-US" altLang="en-US" sz="2800" u="sng">
                <a:solidFill>
                  <a:srgbClr val="FFFF00"/>
                </a:solidFill>
              </a:rPr>
              <a:t>&gt;</a:t>
            </a:r>
            <a:r>
              <a:rPr lang="en-US" altLang="en-US" sz="2800">
                <a:solidFill>
                  <a:srgbClr val="FFFF00"/>
                </a:solidFill>
              </a:rPr>
              <a:t>80 have high biomass, but there’s tremendous diversity in the structure </a:t>
            </a:r>
          </a:p>
          <a:p>
            <a:pPr>
              <a:buFont typeface="Arial" panose="020B0604020202020204" pitchFamily="34" charset="0"/>
              <a:buChar char="•"/>
            </a:pPr>
            <a:r>
              <a:rPr lang="en-US" altLang="en-US" sz="2800">
                <a:solidFill>
                  <a:srgbClr val="FFFF00"/>
                </a:solidFill>
              </a:rPr>
              <a:t>Age may be indicative of structure in some vegetation zones but not in others</a:t>
            </a:r>
          </a:p>
          <a:p>
            <a:pPr>
              <a:buFont typeface="Arial" panose="020B0604020202020204" pitchFamily="34" charset="0"/>
              <a:buChar char="•"/>
            </a:pPr>
            <a:r>
              <a:rPr lang="en-US" altLang="en-US" sz="2800">
                <a:solidFill>
                  <a:srgbClr val="FFFF00"/>
                </a:solidFill>
              </a:rPr>
              <a:t>Legacies of past disturbance and productivity  are strong</a:t>
            </a:r>
          </a:p>
          <a:p>
            <a:pPr>
              <a:buFont typeface="Arial" panose="020B0604020202020204" pitchFamily="34" charset="0"/>
              <a:buChar char="•"/>
            </a:pPr>
            <a:endParaRPr lang="en-US" altLang="en-US" sz="2800">
              <a:solidFill>
                <a:srgbClr val="FFFF00"/>
              </a:solidFill>
            </a:endParaRPr>
          </a:p>
          <a:p>
            <a:pPr>
              <a:buFont typeface="Arial" panose="020B0604020202020204" pitchFamily="34" charset="0"/>
              <a:buChar char="•"/>
            </a:pPr>
            <a:endParaRPr lang="en-US" altLang="en-US" sz="2800">
              <a:solidFill>
                <a:srgbClr val="FF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F59166-3D62-C05C-8F79-B2FB278FED4E}"/>
              </a:ext>
            </a:extLst>
          </p:cNvPr>
          <p:cNvSpPr/>
          <p:nvPr/>
        </p:nvSpPr>
        <p:spPr>
          <a:xfrm>
            <a:off x="4906963" y="1724025"/>
            <a:ext cx="3705225" cy="3182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178" name="Title 1">
            <a:extLst>
              <a:ext uri="{FF2B5EF4-FFF2-40B4-BE49-F238E27FC236}">
                <a16:creationId xmlns:a16="http://schemas.microsoft.com/office/drawing/2014/main" id="{F706F9E9-026D-0C45-CC67-50FD13A12EA8}"/>
              </a:ext>
            </a:extLst>
          </p:cNvPr>
          <p:cNvSpPr>
            <a:spLocks noGrp="1"/>
          </p:cNvSpPr>
          <p:nvPr>
            <p:ph type="ctrTitle"/>
          </p:nvPr>
        </p:nvSpPr>
        <p:spPr>
          <a:xfrm>
            <a:off x="752475" y="0"/>
            <a:ext cx="7772400" cy="1470025"/>
          </a:xfrm>
        </p:spPr>
        <p:txBody>
          <a:bodyPr/>
          <a:lstStyle/>
          <a:p>
            <a:r>
              <a:rPr lang="en-US" altLang="en-US">
                <a:solidFill>
                  <a:srgbClr val="FFFF00"/>
                </a:solidFill>
              </a:rPr>
              <a:t>Where are we going? </a:t>
            </a:r>
          </a:p>
        </p:txBody>
      </p:sp>
      <p:sp>
        <p:nvSpPr>
          <p:cNvPr id="50179" name="Subtitle 2">
            <a:extLst>
              <a:ext uri="{FF2B5EF4-FFF2-40B4-BE49-F238E27FC236}">
                <a16:creationId xmlns:a16="http://schemas.microsoft.com/office/drawing/2014/main" id="{688E818A-3AB1-DCE1-4ACF-652D4ADAA345}"/>
              </a:ext>
            </a:extLst>
          </p:cNvPr>
          <p:cNvSpPr>
            <a:spLocks noGrp="1"/>
          </p:cNvSpPr>
          <p:nvPr>
            <p:ph type="subTitle" idx="1"/>
          </p:nvPr>
        </p:nvSpPr>
        <p:spPr>
          <a:xfrm>
            <a:off x="295275" y="1347788"/>
            <a:ext cx="4762500" cy="4937125"/>
          </a:xfrm>
        </p:spPr>
        <p:txBody>
          <a:bodyPr/>
          <a:lstStyle/>
          <a:p>
            <a:pPr marL="457200" indent="-457200" algn="l">
              <a:buFont typeface="Arial" panose="020B0604020202020204" pitchFamily="34" charset="0"/>
              <a:buChar char="•"/>
            </a:pPr>
            <a:r>
              <a:rPr lang="en-US" altLang="en-US" sz="2800">
                <a:solidFill>
                  <a:srgbClr val="FFFF00"/>
                </a:solidFill>
              </a:rPr>
              <a:t>Increased background mortality rates (van Mantgem et al. 2009)</a:t>
            </a:r>
          </a:p>
          <a:p>
            <a:pPr marL="457200" indent="-457200" algn="l">
              <a:buFont typeface="Arial" panose="020B0604020202020204" pitchFamily="34" charset="0"/>
              <a:buChar char="•"/>
            </a:pPr>
            <a:r>
              <a:rPr lang="en-US" altLang="en-US" sz="2800">
                <a:solidFill>
                  <a:srgbClr val="FFFF00"/>
                </a:solidFill>
              </a:rPr>
              <a:t>Effects of disease, insects, and wildfire?</a:t>
            </a:r>
          </a:p>
          <a:p>
            <a:pPr marL="457200" indent="-457200" algn="l">
              <a:buFont typeface="Arial" panose="020B0604020202020204" pitchFamily="34" charset="0"/>
              <a:buChar char="•"/>
            </a:pPr>
            <a:r>
              <a:rPr lang="en-US" altLang="en-US" sz="2800">
                <a:solidFill>
                  <a:srgbClr val="FFFF00"/>
                </a:solidFill>
              </a:rPr>
              <a:t>What are the cumulative effects of mortality and growth abundance on forests </a:t>
            </a:r>
            <a:r>
              <a:rPr lang="en-US" altLang="en-US" sz="2800" u="sng">
                <a:solidFill>
                  <a:srgbClr val="FFFF00"/>
                </a:solidFill>
              </a:rPr>
              <a:t>&gt;</a:t>
            </a:r>
            <a:r>
              <a:rPr lang="en-US" altLang="en-US" sz="2800">
                <a:solidFill>
                  <a:srgbClr val="FFFF00"/>
                </a:solidFill>
              </a:rPr>
              <a:t>80 years?</a:t>
            </a:r>
          </a:p>
        </p:txBody>
      </p:sp>
      <p:sp>
        <p:nvSpPr>
          <p:cNvPr id="50180" name="TextBox 4">
            <a:extLst>
              <a:ext uri="{FF2B5EF4-FFF2-40B4-BE49-F238E27FC236}">
                <a16:creationId xmlns:a16="http://schemas.microsoft.com/office/drawing/2014/main" id="{AB008E88-E35C-C138-75FB-01CC8AE0B36F}"/>
              </a:ext>
            </a:extLst>
          </p:cNvPr>
          <p:cNvSpPr txBox="1">
            <a:spLocks noChangeArrowheads="1"/>
          </p:cNvSpPr>
          <p:nvPr/>
        </p:nvSpPr>
        <p:spPr bwMode="auto">
          <a:xfrm>
            <a:off x="5637213" y="4876800"/>
            <a:ext cx="2317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solidFill>
                  <a:srgbClr val="FFFF00"/>
                </a:solidFill>
              </a:rPr>
              <a:t>van Mantgem et al. 2009</a:t>
            </a:r>
          </a:p>
        </p:txBody>
      </p:sp>
      <p:grpSp>
        <p:nvGrpSpPr>
          <p:cNvPr id="50181" name="Group 5">
            <a:extLst>
              <a:ext uri="{FF2B5EF4-FFF2-40B4-BE49-F238E27FC236}">
                <a16:creationId xmlns:a16="http://schemas.microsoft.com/office/drawing/2014/main" id="{A60BD159-292D-143B-04BA-1CDFAF46CFB1}"/>
              </a:ext>
            </a:extLst>
          </p:cNvPr>
          <p:cNvGrpSpPr>
            <a:grpSpLocks/>
          </p:cNvGrpSpPr>
          <p:nvPr/>
        </p:nvGrpSpPr>
        <p:grpSpPr bwMode="auto">
          <a:xfrm>
            <a:off x="5059363" y="1955800"/>
            <a:ext cx="3170237" cy="2819400"/>
            <a:chOff x="5998562" y="1143000"/>
            <a:chExt cx="2559305" cy="2275910"/>
          </a:xfrm>
        </p:grpSpPr>
        <p:pic>
          <p:nvPicPr>
            <p:cNvPr id="50184" name="Picture 3">
              <a:extLst>
                <a:ext uri="{FF2B5EF4-FFF2-40B4-BE49-F238E27FC236}">
                  <a16:creationId xmlns:a16="http://schemas.microsoft.com/office/drawing/2014/main" id="{B5E73283-28F4-C9B1-515E-6C05E17BF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143000"/>
              <a:ext cx="2219412" cy="202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5" name="Picture 4">
              <a:extLst>
                <a:ext uri="{FF2B5EF4-FFF2-40B4-BE49-F238E27FC236}">
                  <a16:creationId xmlns:a16="http://schemas.microsoft.com/office/drawing/2014/main" id="{B53C7DF5-7A7F-6572-D042-0B84D28DC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562" y="1143000"/>
              <a:ext cx="326038" cy="202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6" name="Picture 5">
              <a:extLst>
                <a:ext uri="{FF2B5EF4-FFF2-40B4-BE49-F238E27FC236}">
                  <a16:creationId xmlns:a16="http://schemas.microsoft.com/office/drawing/2014/main" id="{744A7273-5711-D170-B0AC-36DFA71DB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285" y="3164436"/>
              <a:ext cx="2014582" cy="25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 name="Straight Connector 11">
            <a:extLst>
              <a:ext uri="{FF2B5EF4-FFF2-40B4-BE49-F238E27FC236}">
                <a16:creationId xmlns:a16="http://schemas.microsoft.com/office/drawing/2014/main" id="{077D0882-8419-6E55-D49C-D84E61D4CF2C}"/>
              </a:ext>
            </a:extLst>
          </p:cNvPr>
          <p:cNvCxnSpPr/>
          <p:nvPr/>
        </p:nvCxnSpPr>
        <p:spPr>
          <a:xfrm flipV="1">
            <a:off x="5868988" y="3194050"/>
            <a:ext cx="1990725" cy="2381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D1A2186-A725-5242-01E5-85F7822BBA88}"/>
              </a:ext>
            </a:extLst>
          </p:cNvPr>
          <p:cNvCxnSpPr/>
          <p:nvPr/>
        </p:nvCxnSpPr>
        <p:spPr>
          <a:xfrm flipV="1">
            <a:off x="7824788" y="3217863"/>
            <a:ext cx="11112" cy="11112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BD740440-90AB-7804-34A8-F4C8E7431196}"/>
              </a:ext>
            </a:extLst>
          </p:cNvPr>
          <p:cNvSpPr>
            <a:spLocks noGrp="1"/>
          </p:cNvSpPr>
          <p:nvPr>
            <p:ph type="title"/>
          </p:nvPr>
        </p:nvSpPr>
        <p:spPr>
          <a:xfrm>
            <a:off x="152400" y="325438"/>
            <a:ext cx="8229600" cy="969962"/>
          </a:xfrm>
        </p:spPr>
        <p:txBody>
          <a:bodyPr/>
          <a:lstStyle/>
          <a:p>
            <a:r>
              <a:rPr lang="en-US" altLang="en-US" sz="3600">
                <a:solidFill>
                  <a:srgbClr val="FFFF00"/>
                </a:solidFill>
              </a:rPr>
              <a:t>Field Data</a:t>
            </a:r>
          </a:p>
        </p:txBody>
      </p:sp>
      <p:sp>
        <p:nvSpPr>
          <p:cNvPr id="3" name="Content Placeholder 2">
            <a:extLst>
              <a:ext uri="{FF2B5EF4-FFF2-40B4-BE49-F238E27FC236}">
                <a16:creationId xmlns:a16="http://schemas.microsoft.com/office/drawing/2014/main" id="{29FDA45C-F142-12CA-EE29-50C8A0C91A10}"/>
              </a:ext>
            </a:extLst>
          </p:cNvPr>
          <p:cNvSpPr>
            <a:spLocks noGrp="1"/>
          </p:cNvSpPr>
          <p:nvPr>
            <p:ph idx="1"/>
          </p:nvPr>
        </p:nvSpPr>
        <p:spPr>
          <a:xfrm>
            <a:off x="1866900" y="1154113"/>
            <a:ext cx="4487863" cy="5334000"/>
          </a:xfrm>
        </p:spPr>
        <p:txBody>
          <a:bodyPr rtlCol="0">
            <a:noAutofit/>
          </a:bodyPr>
          <a:lstStyle/>
          <a:p>
            <a:pPr fontAlgn="auto">
              <a:spcAft>
                <a:spcPts val="0"/>
              </a:spcAft>
              <a:defRPr/>
            </a:pPr>
            <a:r>
              <a:rPr lang="en-US" sz="2000" dirty="0">
                <a:solidFill>
                  <a:srgbClr val="FFFF00"/>
                </a:solidFill>
                <a:ea typeface="+mn-ea"/>
              </a:rPr>
              <a:t>Current Vegetation Survey on USFS lands in Oregon and Washington</a:t>
            </a:r>
          </a:p>
          <a:p>
            <a:pPr lvl="1" fontAlgn="auto">
              <a:spcAft>
                <a:spcPts val="0"/>
              </a:spcAft>
              <a:defRPr/>
            </a:pPr>
            <a:r>
              <a:rPr lang="en-US" sz="2000" dirty="0">
                <a:solidFill>
                  <a:srgbClr val="FFFF00"/>
                </a:solidFill>
                <a:ea typeface="+mn-ea"/>
              </a:rPr>
              <a:t>sampled from 1992-1997 and 1997 -2007  </a:t>
            </a:r>
          </a:p>
          <a:p>
            <a:pPr lvl="1" fontAlgn="auto">
              <a:spcAft>
                <a:spcPts val="0"/>
              </a:spcAft>
              <a:defRPr/>
            </a:pPr>
            <a:r>
              <a:rPr lang="en-US" sz="2000" dirty="0">
                <a:solidFill>
                  <a:srgbClr val="FFFF00"/>
                </a:solidFill>
                <a:ea typeface="+mn-ea"/>
              </a:rPr>
              <a:t>1,700 1 ha plots with no evidence if management during interval</a:t>
            </a:r>
          </a:p>
          <a:p>
            <a:pPr lvl="1" fontAlgn="auto">
              <a:spcAft>
                <a:spcPts val="0"/>
              </a:spcAft>
              <a:defRPr/>
            </a:pPr>
            <a:r>
              <a:rPr lang="en-US" sz="2000" dirty="0">
                <a:solidFill>
                  <a:srgbClr val="FFFF00"/>
                </a:solidFill>
                <a:ea typeface="+mn-ea"/>
              </a:rPr>
              <a:t>~160,000 tagged trees </a:t>
            </a:r>
            <a:r>
              <a:rPr lang="en-US" sz="2000" u="sng" dirty="0">
                <a:solidFill>
                  <a:srgbClr val="FFFF00"/>
                </a:solidFill>
                <a:ea typeface="+mn-ea"/>
              </a:rPr>
              <a:t>&gt;</a:t>
            </a:r>
            <a:r>
              <a:rPr lang="en-US" sz="2000" dirty="0">
                <a:solidFill>
                  <a:srgbClr val="FFFF00"/>
                </a:solidFill>
                <a:ea typeface="+mn-ea"/>
              </a:rPr>
              <a:t>7.2 cm</a:t>
            </a:r>
          </a:p>
          <a:p>
            <a:pPr lvl="1" fontAlgn="auto">
              <a:spcAft>
                <a:spcPts val="0"/>
              </a:spcAft>
              <a:defRPr/>
            </a:pPr>
            <a:r>
              <a:rPr lang="en-US" sz="2000" dirty="0">
                <a:solidFill>
                  <a:srgbClr val="FFFF00"/>
                </a:solidFill>
                <a:ea typeface="+mn-ea"/>
              </a:rPr>
              <a:t>4-10 </a:t>
            </a:r>
            <a:r>
              <a:rPr lang="en-US" sz="2000" dirty="0" err="1">
                <a:solidFill>
                  <a:srgbClr val="FFFF00"/>
                </a:solidFill>
                <a:ea typeface="+mn-ea"/>
              </a:rPr>
              <a:t>yr</a:t>
            </a:r>
            <a:r>
              <a:rPr lang="en-US" sz="2000" dirty="0">
                <a:solidFill>
                  <a:srgbClr val="FFFF00"/>
                </a:solidFill>
                <a:ea typeface="+mn-ea"/>
              </a:rPr>
              <a:t> intervals (average 7.5 </a:t>
            </a:r>
            <a:r>
              <a:rPr lang="en-US" sz="2000" dirty="0" err="1">
                <a:solidFill>
                  <a:srgbClr val="FFFF00"/>
                </a:solidFill>
                <a:ea typeface="+mn-ea"/>
              </a:rPr>
              <a:t>yr</a:t>
            </a:r>
            <a:r>
              <a:rPr lang="en-US" sz="2000" dirty="0">
                <a:solidFill>
                  <a:srgbClr val="FFFF00"/>
                </a:solidFill>
                <a:ea typeface="+mn-ea"/>
              </a:rPr>
              <a:t>)</a:t>
            </a:r>
          </a:p>
          <a:p>
            <a:pPr fontAlgn="auto">
              <a:spcAft>
                <a:spcPts val="0"/>
              </a:spcAft>
              <a:defRPr/>
            </a:pPr>
            <a:r>
              <a:rPr lang="en-US" sz="2000" dirty="0">
                <a:solidFill>
                  <a:srgbClr val="FFFF00"/>
                </a:solidFill>
                <a:ea typeface="+mn-ea"/>
              </a:rPr>
              <a:t>Calculation of plot mortality rate (m)</a:t>
            </a:r>
          </a:p>
          <a:p>
            <a:pPr marL="0" indent="0" fontAlgn="auto">
              <a:spcAft>
                <a:spcPts val="0"/>
              </a:spcAft>
              <a:buFont typeface="Arial" panose="020B0604020202020204" pitchFamily="34" charset="0"/>
              <a:buNone/>
              <a:defRPr/>
            </a:pPr>
            <a:r>
              <a:rPr lang="en-US" sz="2000" dirty="0">
                <a:solidFill>
                  <a:srgbClr val="FFFF00"/>
                </a:solidFill>
                <a:ea typeface="+mn-ea"/>
              </a:rPr>
              <a:t>	   m=1-[1-(N</a:t>
            </a:r>
            <a:r>
              <a:rPr lang="en-US" sz="2000" baseline="-25000" dirty="0">
                <a:solidFill>
                  <a:srgbClr val="FFFF00"/>
                </a:solidFill>
                <a:ea typeface="+mn-ea"/>
              </a:rPr>
              <a:t>0</a:t>
            </a:r>
            <a:r>
              <a:rPr lang="en-US" sz="2000" dirty="0">
                <a:solidFill>
                  <a:srgbClr val="FFFF00"/>
                </a:solidFill>
                <a:ea typeface="+mn-ea"/>
              </a:rPr>
              <a:t>-N</a:t>
            </a:r>
            <a:r>
              <a:rPr lang="en-US" sz="2000" baseline="-25000" dirty="0">
                <a:solidFill>
                  <a:srgbClr val="FFFF00"/>
                </a:solidFill>
                <a:ea typeface="+mn-ea"/>
              </a:rPr>
              <a:t>1</a:t>
            </a:r>
            <a:r>
              <a:rPr lang="en-US" sz="2000" dirty="0">
                <a:solidFill>
                  <a:srgbClr val="FFFF00"/>
                </a:solidFill>
                <a:ea typeface="+mn-ea"/>
              </a:rPr>
              <a:t>/N</a:t>
            </a:r>
            <a:r>
              <a:rPr lang="en-US" sz="2000" baseline="-25000" dirty="0">
                <a:solidFill>
                  <a:srgbClr val="FFFF00"/>
                </a:solidFill>
                <a:ea typeface="+mn-ea"/>
              </a:rPr>
              <a:t>0</a:t>
            </a:r>
            <a:r>
              <a:rPr lang="en-US" sz="2000" dirty="0">
                <a:solidFill>
                  <a:srgbClr val="FFFF00"/>
                </a:solidFill>
                <a:ea typeface="+mn-ea"/>
              </a:rPr>
              <a:t>)]</a:t>
            </a:r>
            <a:r>
              <a:rPr lang="en-US" sz="2000" baseline="30000" dirty="0">
                <a:solidFill>
                  <a:srgbClr val="FFFF00"/>
                </a:solidFill>
                <a:ea typeface="+mn-ea"/>
              </a:rPr>
              <a:t>1/t</a:t>
            </a:r>
          </a:p>
          <a:p>
            <a:pPr fontAlgn="auto">
              <a:spcAft>
                <a:spcPts val="0"/>
              </a:spcAft>
              <a:defRPr/>
            </a:pPr>
            <a:r>
              <a:rPr lang="en-US" sz="2000" dirty="0">
                <a:solidFill>
                  <a:srgbClr val="FFFF00"/>
                </a:solidFill>
                <a:ea typeface="+mn-ea"/>
              </a:rPr>
              <a:t>Plot narratives on present conditions and past disturbance (PCPD) to document presence of disturbance agents</a:t>
            </a:r>
          </a:p>
          <a:p>
            <a:pPr fontAlgn="auto">
              <a:spcAft>
                <a:spcPts val="0"/>
              </a:spcAft>
              <a:defRPr/>
            </a:pPr>
            <a:endParaRPr lang="en-US" sz="2000" baseline="30000" dirty="0">
              <a:solidFill>
                <a:srgbClr val="FFFF00"/>
              </a:solidFill>
              <a:ea typeface="+mn-ea"/>
            </a:endParaRPr>
          </a:p>
          <a:p>
            <a:pPr marL="0" indent="0" fontAlgn="auto">
              <a:spcAft>
                <a:spcPts val="0"/>
              </a:spcAft>
              <a:buFont typeface="Arial" panose="020B0604020202020204" pitchFamily="34" charset="0"/>
              <a:buNone/>
              <a:defRPr/>
            </a:pPr>
            <a:endParaRPr lang="en-US" sz="2000" baseline="30000" dirty="0">
              <a:solidFill>
                <a:srgbClr val="FFFF00"/>
              </a:solidFill>
              <a:ea typeface="+mn-ea"/>
            </a:endParaRPr>
          </a:p>
          <a:p>
            <a:pPr fontAlgn="auto">
              <a:spcAft>
                <a:spcPts val="0"/>
              </a:spcAft>
              <a:defRPr/>
            </a:pPr>
            <a:endParaRPr lang="en-US" sz="2000" dirty="0">
              <a:solidFill>
                <a:srgbClr val="FFFF00"/>
              </a:solidFill>
              <a:ea typeface="+mn-ea"/>
            </a:endParaRPr>
          </a:p>
          <a:p>
            <a:pPr marL="0" indent="0" fontAlgn="auto">
              <a:spcAft>
                <a:spcPts val="0"/>
              </a:spcAft>
              <a:buFont typeface="Arial" panose="020B0604020202020204" pitchFamily="34" charset="0"/>
              <a:buNone/>
              <a:defRPr/>
            </a:pPr>
            <a:endParaRPr lang="en-US" sz="2000" dirty="0">
              <a:solidFill>
                <a:srgbClr val="FFFF00"/>
              </a:solidFill>
              <a:ea typeface="+mn-ea"/>
            </a:endParaRPr>
          </a:p>
        </p:txBody>
      </p:sp>
      <p:pic>
        <p:nvPicPr>
          <p:cNvPr id="51203" name="Picture 3">
            <a:extLst>
              <a:ext uri="{FF2B5EF4-FFF2-40B4-BE49-F238E27FC236}">
                <a16:creationId xmlns:a16="http://schemas.microsoft.com/office/drawing/2014/main" id="{A97E58A8-A030-A9EC-C70D-BC87EDA58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881063"/>
            <a:ext cx="1436687"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4" name="Group 7">
            <a:extLst>
              <a:ext uri="{FF2B5EF4-FFF2-40B4-BE49-F238E27FC236}">
                <a16:creationId xmlns:a16="http://schemas.microsoft.com/office/drawing/2014/main" id="{FF319197-B09D-ED9F-73BF-DE384FEAA13B}"/>
              </a:ext>
            </a:extLst>
          </p:cNvPr>
          <p:cNvGrpSpPr>
            <a:grpSpLocks/>
          </p:cNvGrpSpPr>
          <p:nvPr/>
        </p:nvGrpSpPr>
        <p:grpSpPr bwMode="auto">
          <a:xfrm>
            <a:off x="6329363" y="1365250"/>
            <a:ext cx="2560637" cy="4175125"/>
            <a:chOff x="6479773" y="1307939"/>
            <a:chExt cx="2560054" cy="4174532"/>
          </a:xfrm>
        </p:grpSpPr>
        <p:pic>
          <p:nvPicPr>
            <p:cNvPr id="51205" name="Picture 4">
              <a:extLst>
                <a:ext uri="{FF2B5EF4-FFF2-40B4-BE49-F238E27FC236}">
                  <a16:creationId xmlns:a16="http://schemas.microsoft.com/office/drawing/2014/main" id="{C4DB28B3-4960-AF36-A921-3AB3E3AF6EB3}"/>
                </a:ext>
              </a:extLst>
            </p:cNvPr>
            <p:cNvPicPr>
              <a:picLocks noChangeAspect="1"/>
            </p:cNvPicPr>
            <p:nvPr/>
          </p:nvPicPr>
          <p:blipFill>
            <a:blip r:embed="rId3">
              <a:extLst>
                <a:ext uri="{28A0092B-C50C-407E-A947-70E740481C1C}">
                  <a14:useLocalDpi xmlns:a14="http://schemas.microsoft.com/office/drawing/2010/main" val="0"/>
                </a:ext>
              </a:extLst>
            </a:blip>
            <a:srcRect l="14642" r="6058"/>
            <a:stretch>
              <a:fillRect/>
            </a:stretch>
          </p:blipFill>
          <p:spPr bwMode="auto">
            <a:xfrm>
              <a:off x="6481823" y="1307939"/>
              <a:ext cx="2558004" cy="417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1DFEAB3-1F25-CE1C-5809-1572DA61E61C}"/>
                </a:ext>
              </a:extLst>
            </p:cNvPr>
            <p:cNvSpPr/>
            <p:nvPr/>
          </p:nvSpPr>
          <p:spPr>
            <a:xfrm>
              <a:off x="6479773" y="3042831"/>
              <a:ext cx="463444" cy="45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2" name="Straight Connector 221">
            <a:extLst>
              <a:ext uri="{FF2B5EF4-FFF2-40B4-BE49-F238E27FC236}">
                <a16:creationId xmlns:a16="http://schemas.microsoft.com/office/drawing/2014/main" id="{731FD2F4-5A14-C3DC-0BDA-5DEE12CF1906}"/>
              </a:ext>
            </a:extLst>
          </p:cNvPr>
          <p:cNvCxnSpPr/>
          <p:nvPr/>
        </p:nvCxnSpPr>
        <p:spPr>
          <a:xfrm flipH="1">
            <a:off x="1608138" y="1916113"/>
            <a:ext cx="977900" cy="1106487"/>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D8E3AA0-5306-22F0-2708-D7D22062EE02}"/>
              </a:ext>
            </a:extLst>
          </p:cNvPr>
          <p:cNvCxnSpPr/>
          <p:nvPr/>
        </p:nvCxnSpPr>
        <p:spPr>
          <a:xfrm flipV="1">
            <a:off x="73025" y="736600"/>
            <a:ext cx="8994775" cy="2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3C79E12-7414-D4DA-24BB-11C8F8261465}"/>
              </a:ext>
            </a:extLst>
          </p:cNvPr>
          <p:cNvCxnSpPr/>
          <p:nvPr/>
        </p:nvCxnSpPr>
        <p:spPr>
          <a:xfrm flipV="1">
            <a:off x="73025" y="1916113"/>
            <a:ext cx="8994775" cy="25400"/>
          </a:xfrm>
          <a:prstGeom prst="line">
            <a:avLst/>
          </a:prstGeom>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5253C93C-B030-00F1-7C10-314308DEBEF5}"/>
              </a:ext>
            </a:extLst>
          </p:cNvPr>
          <p:cNvSpPr txBox="1"/>
          <p:nvPr/>
        </p:nvSpPr>
        <p:spPr>
          <a:xfrm>
            <a:off x="0" y="2286000"/>
            <a:ext cx="1438275" cy="646113"/>
          </a:xfrm>
          <a:prstGeom prst="rect">
            <a:avLst/>
          </a:prstGeom>
          <a:solidFill>
            <a:schemeClr val="tx2">
              <a:lumMod val="50000"/>
            </a:schemeClr>
          </a:solidFill>
        </p:spPr>
        <p:txBody>
          <a:bodyPr>
            <a:spAutoFit/>
          </a:bodyPr>
          <a:lstStyle/>
          <a:p>
            <a:pPr fontAlgn="auto">
              <a:spcBef>
                <a:spcPts val="0"/>
              </a:spcBef>
              <a:spcAft>
                <a:spcPts val="0"/>
              </a:spcAft>
              <a:defRPr/>
            </a:pPr>
            <a:r>
              <a:rPr lang="en-US" b="1" dirty="0">
                <a:solidFill>
                  <a:srgbClr val="F4EE00"/>
                </a:solidFill>
                <a:latin typeface="+mn-lt"/>
                <a:ea typeface="+mn-ea"/>
              </a:rPr>
              <a:t>Franklin et al. (2002)</a:t>
            </a:r>
          </a:p>
        </p:txBody>
      </p:sp>
      <p:sp>
        <p:nvSpPr>
          <p:cNvPr id="219" name="TextBox 218">
            <a:extLst>
              <a:ext uri="{FF2B5EF4-FFF2-40B4-BE49-F238E27FC236}">
                <a16:creationId xmlns:a16="http://schemas.microsoft.com/office/drawing/2014/main" id="{A6343C04-5DAB-E676-7945-02196A28F610}"/>
              </a:ext>
            </a:extLst>
          </p:cNvPr>
          <p:cNvSpPr txBox="1"/>
          <p:nvPr/>
        </p:nvSpPr>
        <p:spPr>
          <a:xfrm>
            <a:off x="1335088" y="2233613"/>
            <a:ext cx="1354137" cy="738187"/>
          </a:xfrm>
          <a:prstGeom prst="rect">
            <a:avLst/>
          </a:prstGeom>
          <a:solidFill>
            <a:schemeClr val="tx2">
              <a:lumMod val="50000"/>
            </a:schemeClr>
          </a:solidFill>
        </p:spPr>
        <p:txBody>
          <a:bodyPr>
            <a:spAutoFit/>
          </a:bodyPr>
          <a:lstStyle/>
          <a:p>
            <a:pPr fontAlgn="auto">
              <a:spcBef>
                <a:spcPts val="0"/>
              </a:spcBef>
              <a:spcAft>
                <a:spcPts val="0"/>
              </a:spcAft>
              <a:defRPr/>
            </a:pPr>
            <a:r>
              <a:rPr lang="en-US" sz="1400" b="1" dirty="0">
                <a:solidFill>
                  <a:srgbClr val="F4EE00"/>
                </a:solidFill>
                <a:latin typeface="+mn-lt"/>
                <a:ea typeface="+mn-ea"/>
              </a:rPr>
              <a:t>Disturbance and legacy </a:t>
            </a:r>
          </a:p>
          <a:p>
            <a:pPr fontAlgn="auto">
              <a:spcBef>
                <a:spcPts val="0"/>
              </a:spcBef>
              <a:spcAft>
                <a:spcPts val="0"/>
              </a:spcAft>
              <a:defRPr/>
            </a:pPr>
            <a:r>
              <a:rPr lang="en-US" sz="1400" b="1" dirty="0">
                <a:solidFill>
                  <a:srgbClr val="F4EE00"/>
                </a:solidFill>
                <a:latin typeface="+mn-lt"/>
                <a:ea typeface="+mn-ea"/>
              </a:rPr>
              <a:t>creation</a:t>
            </a:r>
          </a:p>
        </p:txBody>
      </p:sp>
      <p:sp>
        <p:nvSpPr>
          <p:cNvPr id="6150" name="TextBox 224">
            <a:extLst>
              <a:ext uri="{FF2B5EF4-FFF2-40B4-BE49-F238E27FC236}">
                <a16:creationId xmlns:a16="http://schemas.microsoft.com/office/drawing/2014/main" id="{1E993C58-4FD3-2887-A0CA-947061CC7D9C}"/>
              </a:ext>
            </a:extLst>
          </p:cNvPr>
          <p:cNvSpPr txBox="1">
            <a:spLocks noChangeArrowheads="1"/>
          </p:cNvSpPr>
          <p:nvPr/>
        </p:nvSpPr>
        <p:spPr bwMode="auto">
          <a:xfrm>
            <a:off x="146050" y="828675"/>
            <a:ext cx="137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solidFill>
                  <a:srgbClr val="F4EE00"/>
                </a:solidFill>
              </a:rPr>
              <a:t>Oliver and Larson (1990)</a:t>
            </a:r>
          </a:p>
        </p:txBody>
      </p:sp>
      <p:sp>
        <p:nvSpPr>
          <p:cNvPr id="6151" name="TextBox 234">
            <a:extLst>
              <a:ext uri="{FF2B5EF4-FFF2-40B4-BE49-F238E27FC236}">
                <a16:creationId xmlns:a16="http://schemas.microsoft.com/office/drawing/2014/main" id="{5DC91C9D-A009-2B89-B6B6-A6266451BE82}"/>
              </a:ext>
            </a:extLst>
          </p:cNvPr>
          <p:cNvSpPr txBox="1">
            <a:spLocks noChangeArrowheads="1"/>
          </p:cNvSpPr>
          <p:nvPr/>
        </p:nvSpPr>
        <p:spPr bwMode="auto">
          <a:xfrm>
            <a:off x="1849438" y="1209675"/>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b="1">
                <a:solidFill>
                  <a:srgbClr val="F4EE00"/>
                </a:solidFill>
              </a:rPr>
              <a:t>Stand initiation</a:t>
            </a:r>
          </a:p>
        </p:txBody>
      </p:sp>
      <p:cxnSp>
        <p:nvCxnSpPr>
          <p:cNvPr id="239" name="Straight Connector 238">
            <a:extLst>
              <a:ext uri="{FF2B5EF4-FFF2-40B4-BE49-F238E27FC236}">
                <a16:creationId xmlns:a16="http://schemas.microsoft.com/office/drawing/2014/main" id="{0C94B73F-B316-15F8-8CC0-0C21B33DF153}"/>
              </a:ext>
            </a:extLst>
          </p:cNvPr>
          <p:cNvCxnSpPr/>
          <p:nvPr/>
        </p:nvCxnSpPr>
        <p:spPr>
          <a:xfrm flipH="1">
            <a:off x="2741613" y="736600"/>
            <a:ext cx="1784350" cy="2390775"/>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01C6B793-9C5D-A5FC-D2C7-DB607B22ACEB}"/>
              </a:ext>
            </a:extLst>
          </p:cNvPr>
          <p:cNvSpPr txBox="1"/>
          <p:nvPr/>
        </p:nvSpPr>
        <p:spPr>
          <a:xfrm>
            <a:off x="2586038" y="2239963"/>
            <a:ext cx="982662" cy="738187"/>
          </a:xfrm>
          <a:prstGeom prst="rect">
            <a:avLst/>
          </a:prstGeom>
          <a:solidFill>
            <a:schemeClr val="tx2">
              <a:lumMod val="50000"/>
            </a:schemeClr>
          </a:solidFill>
        </p:spPr>
        <p:txBody>
          <a:bodyPr>
            <a:spAutoFit/>
          </a:bodyPr>
          <a:lstStyle/>
          <a:p>
            <a:pPr fontAlgn="auto">
              <a:spcBef>
                <a:spcPts val="0"/>
              </a:spcBef>
              <a:spcAft>
                <a:spcPts val="0"/>
              </a:spcAft>
              <a:defRPr/>
            </a:pPr>
            <a:r>
              <a:rPr lang="en-US" sz="1400" b="1" dirty="0">
                <a:solidFill>
                  <a:srgbClr val="F4EE00"/>
                </a:solidFill>
                <a:latin typeface="+mn-lt"/>
                <a:ea typeface="+mn-ea"/>
              </a:rPr>
              <a:t>Cohort establishment</a:t>
            </a:r>
          </a:p>
        </p:txBody>
      </p:sp>
      <p:cxnSp>
        <p:nvCxnSpPr>
          <p:cNvPr id="240" name="Straight Connector 239">
            <a:extLst>
              <a:ext uri="{FF2B5EF4-FFF2-40B4-BE49-F238E27FC236}">
                <a16:creationId xmlns:a16="http://schemas.microsoft.com/office/drawing/2014/main" id="{0D14AC58-6A71-997B-1F8F-334F49A892D5}"/>
              </a:ext>
            </a:extLst>
          </p:cNvPr>
          <p:cNvCxnSpPr/>
          <p:nvPr/>
        </p:nvCxnSpPr>
        <p:spPr>
          <a:xfrm>
            <a:off x="1570038" y="3065463"/>
            <a:ext cx="17462" cy="2378075"/>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3B16D84-ECDD-5B53-DD07-A5C3FF0F4FAD}"/>
              </a:ext>
            </a:extLst>
          </p:cNvPr>
          <p:cNvCxnSpPr/>
          <p:nvPr/>
        </p:nvCxnSpPr>
        <p:spPr>
          <a:xfrm>
            <a:off x="2713038" y="3167063"/>
            <a:ext cx="77787" cy="2108200"/>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134CA5F-D364-92E0-6A51-F71AA48BEDC4}"/>
              </a:ext>
            </a:extLst>
          </p:cNvPr>
          <p:cNvCxnSpPr/>
          <p:nvPr/>
        </p:nvCxnSpPr>
        <p:spPr>
          <a:xfrm flipH="1">
            <a:off x="3733800" y="749300"/>
            <a:ext cx="2189163" cy="2273300"/>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04C46AEA-0747-8145-67C2-206616C74F72}"/>
              </a:ext>
            </a:extLst>
          </p:cNvPr>
          <p:cNvSpPr txBox="1"/>
          <p:nvPr/>
        </p:nvSpPr>
        <p:spPr>
          <a:xfrm>
            <a:off x="3868738" y="2282825"/>
            <a:ext cx="862012" cy="522288"/>
          </a:xfrm>
          <a:prstGeom prst="rect">
            <a:avLst/>
          </a:prstGeom>
          <a:solidFill>
            <a:schemeClr val="tx2">
              <a:lumMod val="50000"/>
            </a:schemeClr>
          </a:solidFill>
        </p:spPr>
        <p:txBody>
          <a:bodyPr>
            <a:spAutoFit/>
          </a:bodyPr>
          <a:lstStyle/>
          <a:p>
            <a:pPr fontAlgn="auto">
              <a:spcBef>
                <a:spcPts val="0"/>
              </a:spcBef>
              <a:spcAft>
                <a:spcPts val="0"/>
              </a:spcAft>
              <a:defRPr/>
            </a:pPr>
            <a:r>
              <a:rPr lang="en-US" sz="1400" b="1" dirty="0">
                <a:solidFill>
                  <a:srgbClr val="F4EE00"/>
                </a:solidFill>
                <a:latin typeface="+mn-lt"/>
                <a:ea typeface="+mn-ea"/>
              </a:rPr>
              <a:t>Canopy closure</a:t>
            </a:r>
          </a:p>
        </p:txBody>
      </p:sp>
      <p:sp>
        <p:nvSpPr>
          <p:cNvPr id="6158" name="TextBox 250">
            <a:extLst>
              <a:ext uri="{FF2B5EF4-FFF2-40B4-BE49-F238E27FC236}">
                <a16:creationId xmlns:a16="http://schemas.microsoft.com/office/drawing/2014/main" id="{32B7570D-E2C4-A97C-2C06-8DCAB1671FD1}"/>
              </a:ext>
            </a:extLst>
          </p:cNvPr>
          <p:cNvSpPr txBox="1">
            <a:spLocks noChangeArrowheads="1"/>
          </p:cNvSpPr>
          <p:nvPr/>
        </p:nvSpPr>
        <p:spPr bwMode="auto">
          <a:xfrm>
            <a:off x="4156075" y="1128713"/>
            <a:ext cx="1149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b="1">
                <a:solidFill>
                  <a:srgbClr val="F4EE00"/>
                </a:solidFill>
              </a:rPr>
              <a:t>Stem exclusion</a:t>
            </a:r>
          </a:p>
        </p:txBody>
      </p:sp>
      <p:cxnSp>
        <p:nvCxnSpPr>
          <p:cNvPr id="254" name="Straight Connector 253">
            <a:extLst>
              <a:ext uri="{FF2B5EF4-FFF2-40B4-BE49-F238E27FC236}">
                <a16:creationId xmlns:a16="http://schemas.microsoft.com/office/drawing/2014/main" id="{CBD12CF5-82BF-4E80-0A83-3954A19EA4D1}"/>
              </a:ext>
            </a:extLst>
          </p:cNvPr>
          <p:cNvCxnSpPr/>
          <p:nvPr/>
        </p:nvCxnSpPr>
        <p:spPr>
          <a:xfrm flipH="1">
            <a:off x="3733800" y="2995613"/>
            <a:ext cx="31750" cy="1230312"/>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EE9074C-2569-2F23-5521-D4B0847F9128}"/>
              </a:ext>
            </a:extLst>
          </p:cNvPr>
          <p:cNvCxnSpPr/>
          <p:nvPr/>
        </p:nvCxnSpPr>
        <p:spPr>
          <a:xfrm flipH="1">
            <a:off x="5480050" y="749300"/>
            <a:ext cx="1762125" cy="2359025"/>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27A63827-34FB-17E0-8A3E-28C323C4AAC0}"/>
              </a:ext>
            </a:extLst>
          </p:cNvPr>
          <p:cNvSpPr txBox="1"/>
          <p:nvPr/>
        </p:nvSpPr>
        <p:spPr>
          <a:xfrm>
            <a:off x="5105400" y="2071688"/>
            <a:ext cx="1425575" cy="954087"/>
          </a:xfrm>
          <a:prstGeom prst="rect">
            <a:avLst/>
          </a:prstGeom>
          <a:solidFill>
            <a:schemeClr val="tx2">
              <a:lumMod val="50000"/>
            </a:schemeClr>
          </a:solidFill>
        </p:spPr>
        <p:txBody>
          <a:bodyPr>
            <a:spAutoFit/>
          </a:bodyPr>
          <a:lstStyle/>
          <a:p>
            <a:pPr fontAlgn="auto">
              <a:spcBef>
                <a:spcPts val="0"/>
              </a:spcBef>
              <a:spcAft>
                <a:spcPts val="0"/>
              </a:spcAft>
              <a:defRPr/>
            </a:pPr>
            <a:r>
              <a:rPr lang="en-US" sz="1400" b="1" dirty="0">
                <a:solidFill>
                  <a:srgbClr val="F4EE00"/>
                </a:solidFill>
                <a:latin typeface="+mn-lt"/>
                <a:ea typeface="+mn-ea"/>
              </a:rPr>
              <a:t>Biomass accum./ competitive exclusion</a:t>
            </a:r>
          </a:p>
        </p:txBody>
      </p:sp>
      <p:sp>
        <p:nvSpPr>
          <p:cNvPr id="6162" name="TextBox 229">
            <a:extLst>
              <a:ext uri="{FF2B5EF4-FFF2-40B4-BE49-F238E27FC236}">
                <a16:creationId xmlns:a16="http://schemas.microsoft.com/office/drawing/2014/main" id="{29F03317-59FE-F31B-58D5-E63D24806E5C}"/>
              </a:ext>
            </a:extLst>
          </p:cNvPr>
          <p:cNvSpPr txBox="1">
            <a:spLocks noChangeArrowheads="1"/>
          </p:cNvSpPr>
          <p:nvPr/>
        </p:nvSpPr>
        <p:spPr bwMode="auto">
          <a:xfrm>
            <a:off x="5365750" y="1228725"/>
            <a:ext cx="1165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b="1">
                <a:solidFill>
                  <a:srgbClr val="F4EE00"/>
                </a:solidFill>
              </a:rPr>
              <a:t>Understory re-initiation</a:t>
            </a:r>
          </a:p>
        </p:txBody>
      </p:sp>
      <p:cxnSp>
        <p:nvCxnSpPr>
          <p:cNvPr id="255" name="Straight Connector 254">
            <a:extLst>
              <a:ext uri="{FF2B5EF4-FFF2-40B4-BE49-F238E27FC236}">
                <a16:creationId xmlns:a16="http://schemas.microsoft.com/office/drawing/2014/main" id="{9964DF6C-1734-290C-B91E-04AD4509C2EA}"/>
              </a:ext>
            </a:extLst>
          </p:cNvPr>
          <p:cNvCxnSpPr/>
          <p:nvPr/>
        </p:nvCxnSpPr>
        <p:spPr>
          <a:xfrm flipH="1">
            <a:off x="6794500" y="1885950"/>
            <a:ext cx="661988" cy="1317625"/>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CDD4CB9E-B8E1-4B69-4FF2-2F5EB6115E3C}"/>
              </a:ext>
            </a:extLst>
          </p:cNvPr>
          <p:cNvSpPr txBox="1"/>
          <p:nvPr/>
        </p:nvSpPr>
        <p:spPr>
          <a:xfrm>
            <a:off x="6365875" y="2319338"/>
            <a:ext cx="1090613" cy="307975"/>
          </a:xfrm>
          <a:prstGeom prst="rect">
            <a:avLst/>
          </a:prstGeom>
          <a:solidFill>
            <a:schemeClr val="tx2">
              <a:lumMod val="50000"/>
            </a:schemeClr>
          </a:solidFill>
        </p:spPr>
        <p:txBody>
          <a:bodyPr>
            <a:spAutoFit/>
          </a:bodyPr>
          <a:lstStyle/>
          <a:p>
            <a:pPr fontAlgn="auto">
              <a:spcBef>
                <a:spcPts val="0"/>
              </a:spcBef>
              <a:spcAft>
                <a:spcPts val="0"/>
              </a:spcAft>
              <a:defRPr/>
            </a:pPr>
            <a:r>
              <a:rPr lang="en-US" sz="1400" b="1" dirty="0">
                <a:solidFill>
                  <a:srgbClr val="F4EE00"/>
                </a:solidFill>
                <a:latin typeface="+mn-lt"/>
                <a:ea typeface="+mn-ea"/>
              </a:rPr>
              <a:t>Maturation</a:t>
            </a:r>
          </a:p>
        </p:txBody>
      </p:sp>
      <p:cxnSp>
        <p:nvCxnSpPr>
          <p:cNvPr id="268" name="Straight Connector 267">
            <a:extLst>
              <a:ext uri="{FF2B5EF4-FFF2-40B4-BE49-F238E27FC236}">
                <a16:creationId xmlns:a16="http://schemas.microsoft.com/office/drawing/2014/main" id="{712347CC-62F5-13BE-A4AC-339527AF75AB}"/>
              </a:ext>
            </a:extLst>
          </p:cNvPr>
          <p:cNvCxnSpPr/>
          <p:nvPr/>
        </p:nvCxnSpPr>
        <p:spPr>
          <a:xfrm flipH="1">
            <a:off x="7580313" y="1916113"/>
            <a:ext cx="725487" cy="1347787"/>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166" name="TextBox 242">
            <a:extLst>
              <a:ext uri="{FF2B5EF4-FFF2-40B4-BE49-F238E27FC236}">
                <a16:creationId xmlns:a16="http://schemas.microsoft.com/office/drawing/2014/main" id="{4C53A966-BB1A-4677-932F-1030E865BFA3}"/>
              </a:ext>
            </a:extLst>
          </p:cNvPr>
          <p:cNvSpPr txBox="1">
            <a:spLocks noChangeArrowheads="1"/>
          </p:cNvSpPr>
          <p:nvPr/>
        </p:nvSpPr>
        <p:spPr bwMode="auto">
          <a:xfrm>
            <a:off x="7242175" y="1279525"/>
            <a:ext cx="140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b="1">
                <a:solidFill>
                  <a:srgbClr val="F4EE00"/>
                </a:solidFill>
              </a:rPr>
              <a:t>Old-growth</a:t>
            </a:r>
          </a:p>
        </p:txBody>
      </p:sp>
      <p:cxnSp>
        <p:nvCxnSpPr>
          <p:cNvPr id="247" name="Straight Connector 246">
            <a:extLst>
              <a:ext uri="{FF2B5EF4-FFF2-40B4-BE49-F238E27FC236}">
                <a16:creationId xmlns:a16="http://schemas.microsoft.com/office/drawing/2014/main" id="{8F870747-CF99-D25B-7343-15F592A32171}"/>
              </a:ext>
            </a:extLst>
          </p:cNvPr>
          <p:cNvCxnSpPr/>
          <p:nvPr/>
        </p:nvCxnSpPr>
        <p:spPr>
          <a:xfrm>
            <a:off x="5465763" y="3135313"/>
            <a:ext cx="0" cy="2503487"/>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9F7B8A0C-E8F8-0E1B-98D4-5088DD54EAD4}"/>
              </a:ext>
            </a:extLst>
          </p:cNvPr>
          <p:cNvCxnSpPr/>
          <p:nvPr/>
        </p:nvCxnSpPr>
        <p:spPr>
          <a:xfrm>
            <a:off x="6746875" y="3289300"/>
            <a:ext cx="0" cy="1797050"/>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DFEB882-9EF2-8675-97F9-D358F7E907A9}"/>
              </a:ext>
            </a:extLst>
          </p:cNvPr>
          <p:cNvCxnSpPr/>
          <p:nvPr/>
        </p:nvCxnSpPr>
        <p:spPr>
          <a:xfrm flipH="1">
            <a:off x="7551738" y="3268663"/>
            <a:ext cx="31750" cy="2370137"/>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228" name="Picture 227">
            <a:extLst>
              <a:ext uri="{FF2B5EF4-FFF2-40B4-BE49-F238E27FC236}">
                <a16:creationId xmlns:a16="http://schemas.microsoft.com/office/drawing/2014/main" id="{A363F3A7-A4DC-20FA-E45E-DD0BFE61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1" y="5275406"/>
            <a:ext cx="783275" cy="1689238"/>
          </a:xfrm>
          <a:prstGeom prst="rect">
            <a:avLst/>
          </a:prstGeom>
          <a:effectLst>
            <a:glow rad="127000">
              <a:schemeClr val="accent1">
                <a:alpha val="0"/>
              </a:schemeClr>
            </a:glow>
          </a:effectLst>
        </p:spPr>
      </p:pic>
      <p:cxnSp>
        <p:nvCxnSpPr>
          <p:cNvPr id="282" name="Straight Connector 281">
            <a:extLst>
              <a:ext uri="{FF2B5EF4-FFF2-40B4-BE49-F238E27FC236}">
                <a16:creationId xmlns:a16="http://schemas.microsoft.com/office/drawing/2014/main" id="{BF3364A9-3E8C-2232-330F-AD01718B9073}"/>
              </a:ext>
            </a:extLst>
          </p:cNvPr>
          <p:cNvCxnSpPr/>
          <p:nvPr/>
        </p:nvCxnSpPr>
        <p:spPr>
          <a:xfrm flipH="1">
            <a:off x="935038" y="3263900"/>
            <a:ext cx="55562" cy="2263775"/>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206BB7EB-5592-10B7-9FB9-8558468C07D0}"/>
              </a:ext>
            </a:extLst>
          </p:cNvPr>
          <p:cNvCxnSpPr/>
          <p:nvPr/>
        </p:nvCxnSpPr>
        <p:spPr>
          <a:xfrm flipH="1">
            <a:off x="1066800" y="777875"/>
            <a:ext cx="688975" cy="1549400"/>
          </a:xfrm>
          <a:prstGeom prst="line">
            <a:avLst/>
          </a:prstGeom>
          <a:ln w="412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173" name="TextBox 292">
            <a:extLst>
              <a:ext uri="{FF2B5EF4-FFF2-40B4-BE49-F238E27FC236}">
                <a16:creationId xmlns:a16="http://schemas.microsoft.com/office/drawing/2014/main" id="{9F346799-866E-74A5-9275-B4C726C8BDD1}"/>
              </a:ext>
            </a:extLst>
          </p:cNvPr>
          <p:cNvSpPr txBox="1">
            <a:spLocks noChangeArrowheads="1"/>
          </p:cNvSpPr>
          <p:nvPr/>
        </p:nvSpPr>
        <p:spPr bwMode="auto">
          <a:xfrm>
            <a:off x="1812925" y="0"/>
            <a:ext cx="552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a:solidFill>
                  <a:srgbClr val="F4EE00"/>
                </a:solidFill>
              </a:rPr>
              <a:t>Stand Development Stages </a:t>
            </a:r>
          </a:p>
        </p:txBody>
      </p:sp>
      <p:pic>
        <p:nvPicPr>
          <p:cNvPr id="6174" name="Picture 266">
            <a:extLst>
              <a:ext uri="{FF2B5EF4-FFF2-40B4-BE49-F238E27FC236}">
                <a16:creationId xmlns:a16="http://schemas.microsoft.com/office/drawing/2014/main" id="{8B7FC05D-AF6C-E84E-269C-BDB47EAADA9A}"/>
              </a:ext>
            </a:extLst>
          </p:cNvPr>
          <p:cNvPicPr>
            <a:picLocks noChangeAspect="1"/>
          </p:cNvPicPr>
          <p:nvPr/>
        </p:nvPicPr>
        <p:blipFill>
          <a:blip r:embed="rId4">
            <a:extLst>
              <a:ext uri="{28A0092B-C50C-407E-A947-70E740481C1C}">
                <a14:useLocalDpi xmlns:a14="http://schemas.microsoft.com/office/drawing/2010/main" val="0"/>
              </a:ext>
            </a:extLst>
          </a:blip>
          <a:srcRect l="14417" t="27596" r="31789" b="15660"/>
          <a:stretch>
            <a:fillRect/>
          </a:stretch>
        </p:blipFill>
        <p:spPr bwMode="auto">
          <a:xfrm>
            <a:off x="1720850" y="4329113"/>
            <a:ext cx="132715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282">
            <a:extLst>
              <a:ext uri="{FF2B5EF4-FFF2-40B4-BE49-F238E27FC236}">
                <a16:creationId xmlns:a16="http://schemas.microsoft.com/office/drawing/2014/main" id="{56E7F961-9ACD-DFC4-342E-4CBF795F75C8}"/>
              </a:ext>
            </a:extLst>
          </p:cNvPr>
          <p:cNvPicPr>
            <a:picLocks noChangeAspect="1"/>
          </p:cNvPicPr>
          <p:nvPr/>
        </p:nvPicPr>
        <p:blipFill>
          <a:blip r:embed="rId5">
            <a:extLst>
              <a:ext uri="{28A0092B-C50C-407E-A947-70E740481C1C}">
                <a14:useLocalDpi xmlns:a14="http://schemas.microsoft.com/office/drawing/2010/main" val="0"/>
              </a:ext>
            </a:extLst>
          </a:blip>
          <a:srcRect l="21349" t="20155" r="23581" b="21394"/>
          <a:stretch>
            <a:fillRect/>
          </a:stretch>
        </p:blipFill>
        <p:spPr bwMode="auto">
          <a:xfrm>
            <a:off x="3206750" y="4341813"/>
            <a:ext cx="139541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83">
            <a:extLst>
              <a:ext uri="{FF2B5EF4-FFF2-40B4-BE49-F238E27FC236}">
                <a16:creationId xmlns:a16="http://schemas.microsoft.com/office/drawing/2014/main" id="{8612FB25-212D-06D2-98E1-1C8BB777D920}"/>
              </a:ext>
            </a:extLst>
          </p:cNvPr>
          <p:cNvPicPr>
            <a:picLocks noChangeAspect="1"/>
          </p:cNvPicPr>
          <p:nvPr/>
        </p:nvPicPr>
        <p:blipFill>
          <a:blip r:embed="rId6">
            <a:extLst>
              <a:ext uri="{28A0092B-C50C-407E-A947-70E740481C1C}">
                <a14:useLocalDpi xmlns:a14="http://schemas.microsoft.com/office/drawing/2010/main" val="0"/>
              </a:ext>
            </a:extLst>
          </a:blip>
          <a:srcRect l="20605" t="19690" r="17999" b="11938"/>
          <a:stretch>
            <a:fillRect/>
          </a:stretch>
        </p:blipFill>
        <p:spPr bwMode="auto">
          <a:xfrm>
            <a:off x="4846638" y="4397375"/>
            <a:ext cx="12684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86">
            <a:extLst>
              <a:ext uri="{FF2B5EF4-FFF2-40B4-BE49-F238E27FC236}">
                <a16:creationId xmlns:a16="http://schemas.microsoft.com/office/drawing/2014/main" id="{24EC2F89-6717-DE45-9A17-F11845A51D49}"/>
              </a:ext>
            </a:extLst>
          </p:cNvPr>
          <p:cNvPicPr>
            <a:picLocks noChangeAspect="1"/>
          </p:cNvPicPr>
          <p:nvPr/>
        </p:nvPicPr>
        <p:blipFill>
          <a:blip r:embed="rId7">
            <a:extLst>
              <a:ext uri="{28A0092B-C50C-407E-A947-70E740481C1C}">
                <a14:useLocalDpi xmlns:a14="http://schemas.microsoft.com/office/drawing/2010/main" val="0"/>
              </a:ext>
            </a:extLst>
          </a:blip>
          <a:srcRect l="19917" t="19925" r="21117" b="13109"/>
          <a:stretch>
            <a:fillRect/>
          </a:stretch>
        </p:blipFill>
        <p:spPr bwMode="auto">
          <a:xfrm>
            <a:off x="254000" y="4348163"/>
            <a:ext cx="12509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12">
            <a:extLst>
              <a:ext uri="{FF2B5EF4-FFF2-40B4-BE49-F238E27FC236}">
                <a16:creationId xmlns:a16="http://schemas.microsoft.com/office/drawing/2014/main" id="{7834CBC6-35CE-7375-7E8A-EB755AF2CE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246" t="13269" r="26746"/>
          <a:stretch>
            <a:fillRect/>
          </a:stretch>
        </p:blipFill>
        <p:spPr bwMode="auto">
          <a:xfrm>
            <a:off x="6273800" y="3995738"/>
            <a:ext cx="947738"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9" name="Picture 43">
            <a:extLst>
              <a:ext uri="{FF2B5EF4-FFF2-40B4-BE49-F238E27FC236}">
                <a16:creationId xmlns:a16="http://schemas.microsoft.com/office/drawing/2014/main" id="{1136CD49-D0F3-1FBC-8AAC-872B9C9C6496}"/>
              </a:ext>
            </a:extLst>
          </p:cNvPr>
          <p:cNvPicPr>
            <a:picLocks noChangeAspect="1"/>
          </p:cNvPicPr>
          <p:nvPr/>
        </p:nvPicPr>
        <p:blipFill>
          <a:blip r:embed="rId9">
            <a:extLst>
              <a:ext uri="{28A0092B-C50C-407E-A947-70E740481C1C}">
                <a14:useLocalDpi xmlns:a14="http://schemas.microsoft.com/office/drawing/2010/main" val="0"/>
              </a:ext>
            </a:extLst>
          </a:blip>
          <a:srcRect l="15768" t="15968" r="25443" b="13953"/>
          <a:stretch>
            <a:fillRect/>
          </a:stretch>
        </p:blipFill>
        <p:spPr bwMode="auto">
          <a:xfrm>
            <a:off x="7456488" y="4135438"/>
            <a:ext cx="1458912"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TextBox 1">
            <a:extLst>
              <a:ext uri="{FF2B5EF4-FFF2-40B4-BE49-F238E27FC236}">
                <a16:creationId xmlns:a16="http://schemas.microsoft.com/office/drawing/2014/main" id="{647E6417-3DF8-6228-B3A0-AEC7AC433941}"/>
              </a:ext>
            </a:extLst>
          </p:cNvPr>
          <p:cNvSpPr txBox="1">
            <a:spLocks noChangeArrowheads="1"/>
          </p:cNvSpPr>
          <p:nvPr/>
        </p:nvSpPr>
        <p:spPr bwMode="auto">
          <a:xfrm>
            <a:off x="28575" y="3370263"/>
            <a:ext cx="8994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b="1">
                <a:solidFill>
                  <a:srgbClr val="FFFF00"/>
                </a:solidFill>
              </a:rPr>
              <a:t>Age</a:t>
            </a:r>
          </a:p>
          <a:p>
            <a:r>
              <a:rPr lang="en-US" altLang="en-US" sz="1400" b="1">
                <a:solidFill>
                  <a:srgbClr val="FFFF00"/>
                </a:solidFill>
              </a:rPr>
              <a:t>(yrs)</a:t>
            </a:r>
            <a:r>
              <a:rPr lang="en-US" altLang="en-US" b="1">
                <a:solidFill>
                  <a:srgbClr val="FFFF00"/>
                </a:solidFill>
              </a:rPr>
              <a:t>	</a:t>
            </a:r>
            <a:r>
              <a:rPr lang="en-US" altLang="en-US" sz="1400" b="1">
                <a:solidFill>
                  <a:srgbClr val="FFFF00"/>
                </a:solidFill>
              </a:rPr>
              <a:t>0	      20	                30	          80	                 150	300	800       </a:t>
            </a:r>
            <a:r>
              <a:rPr lang="en-US" altLang="en-US" b="1">
                <a:solidFill>
                  <a:srgbClr val="FFFF00"/>
                </a:solidFill>
              </a:rPr>
              <a:t>	</a:t>
            </a:r>
          </a:p>
        </p:txBody>
      </p:sp>
      <p:sp>
        <p:nvSpPr>
          <p:cNvPr id="6181" name="TextBox 3">
            <a:extLst>
              <a:ext uri="{FF2B5EF4-FFF2-40B4-BE49-F238E27FC236}">
                <a16:creationId xmlns:a16="http://schemas.microsoft.com/office/drawing/2014/main" id="{C838EC79-CD4B-269A-1990-3456B69AE601}"/>
              </a:ext>
            </a:extLst>
          </p:cNvPr>
          <p:cNvSpPr txBox="1">
            <a:spLocks noChangeArrowheads="1"/>
          </p:cNvSpPr>
          <p:nvPr/>
        </p:nvSpPr>
        <p:spPr bwMode="auto">
          <a:xfrm>
            <a:off x="3960813" y="6219825"/>
            <a:ext cx="4954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FFF00"/>
                </a:solidFill>
              </a:rPr>
              <a:t>From Franklin et al. 2002 For Ecol and Mngmt. </a:t>
            </a:r>
          </a:p>
        </p:txBody>
      </p:sp>
      <p:sp>
        <p:nvSpPr>
          <p:cNvPr id="25" name="TextBox 24">
            <a:extLst>
              <a:ext uri="{FF2B5EF4-FFF2-40B4-BE49-F238E27FC236}">
                <a16:creationId xmlns:a16="http://schemas.microsoft.com/office/drawing/2014/main" id="{1CAE6303-4EC6-85E0-122A-0E1F2CAB85E8}"/>
              </a:ext>
            </a:extLst>
          </p:cNvPr>
          <p:cNvSpPr txBox="1"/>
          <p:nvPr/>
        </p:nvSpPr>
        <p:spPr>
          <a:xfrm>
            <a:off x="7459663" y="2233613"/>
            <a:ext cx="1398587" cy="738187"/>
          </a:xfrm>
          <a:prstGeom prst="rect">
            <a:avLst/>
          </a:prstGeom>
          <a:solidFill>
            <a:schemeClr val="tx2">
              <a:lumMod val="50000"/>
            </a:schemeClr>
          </a:solidFill>
        </p:spPr>
        <p:txBody>
          <a:bodyPr>
            <a:spAutoFit/>
          </a:bodyPr>
          <a:lstStyle/>
          <a:p>
            <a:pPr fontAlgn="auto">
              <a:spcBef>
                <a:spcPts val="0"/>
              </a:spcBef>
              <a:spcAft>
                <a:spcPts val="0"/>
              </a:spcAft>
              <a:defRPr/>
            </a:pPr>
            <a:r>
              <a:rPr lang="en-US" sz="1400" b="1" dirty="0">
                <a:solidFill>
                  <a:srgbClr val="FFFF00"/>
                </a:solidFill>
                <a:latin typeface="+mn-lt"/>
                <a:ea typeface="+mn-ea"/>
              </a:rPr>
              <a:t>Vertical and horizontal diversification </a:t>
            </a:r>
          </a:p>
        </p:txBody>
      </p:sp>
      <p:cxnSp>
        <p:nvCxnSpPr>
          <p:cNvPr id="41" name="Straight Connector 40">
            <a:extLst>
              <a:ext uri="{FF2B5EF4-FFF2-40B4-BE49-F238E27FC236}">
                <a16:creationId xmlns:a16="http://schemas.microsoft.com/office/drawing/2014/main" id="{6C2620EC-B024-D9F5-7EE1-5446E59AD38B}"/>
              </a:ext>
            </a:extLst>
          </p:cNvPr>
          <p:cNvCxnSpPr/>
          <p:nvPr/>
        </p:nvCxnSpPr>
        <p:spPr>
          <a:xfrm flipV="1">
            <a:off x="73025" y="3276600"/>
            <a:ext cx="8994775" cy="25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02C84E07-66A0-EDA9-E557-19C3D781F077}"/>
              </a:ext>
            </a:extLst>
          </p:cNvPr>
          <p:cNvSpPr>
            <a:spLocks noGrp="1"/>
          </p:cNvSpPr>
          <p:nvPr>
            <p:ph type="title"/>
          </p:nvPr>
        </p:nvSpPr>
        <p:spPr>
          <a:xfrm>
            <a:off x="306388" y="204788"/>
            <a:ext cx="8229600" cy="1143000"/>
          </a:xfrm>
        </p:spPr>
        <p:txBody>
          <a:bodyPr/>
          <a:lstStyle/>
          <a:p>
            <a:r>
              <a:rPr lang="en-US" altLang="en-US" sz="2800">
                <a:solidFill>
                  <a:srgbClr val="FFFF00"/>
                </a:solidFill>
              </a:rPr>
              <a:t>“Background” mortality on USFS lands </a:t>
            </a:r>
            <a:br>
              <a:rPr lang="en-US" altLang="en-US" sz="2800">
                <a:solidFill>
                  <a:srgbClr val="FFFF00"/>
                </a:solidFill>
              </a:rPr>
            </a:br>
            <a:r>
              <a:rPr lang="en-US" altLang="en-US" sz="2800">
                <a:solidFill>
                  <a:srgbClr val="FFFF00"/>
                </a:solidFill>
              </a:rPr>
              <a:t>mid-1990’s to mid-2000s</a:t>
            </a:r>
          </a:p>
        </p:txBody>
      </p:sp>
      <p:pic>
        <p:nvPicPr>
          <p:cNvPr id="52226" name="Picture 5">
            <a:extLst>
              <a:ext uri="{FF2B5EF4-FFF2-40B4-BE49-F238E27FC236}">
                <a16:creationId xmlns:a16="http://schemas.microsoft.com/office/drawing/2014/main" id="{C1F16C5D-A10D-1DEC-AFEC-01A5FB5C9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272" t="103061" r="118272" b="-9451"/>
          <a:stretch>
            <a:fillRect/>
          </a:stretch>
        </p:blipFill>
        <p:spPr bwMode="auto">
          <a:xfrm>
            <a:off x="906463" y="6581775"/>
            <a:ext cx="3352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7" name="Group 12">
            <a:extLst>
              <a:ext uri="{FF2B5EF4-FFF2-40B4-BE49-F238E27FC236}">
                <a16:creationId xmlns:a16="http://schemas.microsoft.com/office/drawing/2014/main" id="{51490850-C544-9A65-0C7A-C87FF7C34E88}"/>
              </a:ext>
            </a:extLst>
          </p:cNvPr>
          <p:cNvGrpSpPr>
            <a:grpSpLocks/>
          </p:cNvGrpSpPr>
          <p:nvPr/>
        </p:nvGrpSpPr>
        <p:grpSpPr bwMode="auto">
          <a:xfrm>
            <a:off x="1539875" y="1262063"/>
            <a:ext cx="6191250" cy="5392737"/>
            <a:chOff x="1064871" y="1261640"/>
            <a:chExt cx="6667018" cy="5700965"/>
          </a:xfrm>
        </p:grpSpPr>
        <p:sp>
          <p:nvSpPr>
            <p:cNvPr id="12" name="Rectangle 11">
              <a:extLst>
                <a:ext uri="{FF2B5EF4-FFF2-40B4-BE49-F238E27FC236}">
                  <a16:creationId xmlns:a16="http://schemas.microsoft.com/office/drawing/2014/main" id="{F233DFA3-EFA2-C5D6-A7CD-0065FB9D66DD}"/>
                </a:ext>
              </a:extLst>
            </p:cNvPr>
            <p:cNvSpPr/>
            <p:nvPr/>
          </p:nvSpPr>
          <p:spPr>
            <a:xfrm>
              <a:off x="1064871" y="1261640"/>
              <a:ext cx="6667018" cy="57009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2235" name="Picture 4">
              <a:extLst>
                <a:ext uri="{FF2B5EF4-FFF2-40B4-BE49-F238E27FC236}">
                  <a16:creationId xmlns:a16="http://schemas.microsoft.com/office/drawing/2014/main" id="{66F753B9-D83C-CA93-B557-2EFD81591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89" t="96588" r="5617"/>
            <a:stretch>
              <a:fillRect/>
            </a:stretch>
          </p:blipFill>
          <p:spPr bwMode="auto">
            <a:xfrm>
              <a:off x="2039804" y="6436548"/>
              <a:ext cx="5347505" cy="44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6" name="Group 10">
              <a:extLst>
                <a:ext uri="{FF2B5EF4-FFF2-40B4-BE49-F238E27FC236}">
                  <a16:creationId xmlns:a16="http://schemas.microsoft.com/office/drawing/2014/main" id="{86EA5567-F130-2D06-BC64-D0B03343CFFD}"/>
                </a:ext>
              </a:extLst>
            </p:cNvPr>
            <p:cNvGrpSpPr>
              <a:grpSpLocks/>
            </p:cNvGrpSpPr>
            <p:nvPr/>
          </p:nvGrpSpPr>
          <p:grpSpPr bwMode="auto">
            <a:xfrm>
              <a:off x="1190272" y="1375887"/>
              <a:ext cx="6179459" cy="4446180"/>
              <a:chOff x="1317595" y="1283289"/>
              <a:chExt cx="6179459" cy="4446180"/>
            </a:xfrm>
          </p:grpSpPr>
          <p:pic>
            <p:nvPicPr>
              <p:cNvPr id="52237" name="Picture 3">
                <a:extLst>
                  <a:ext uri="{FF2B5EF4-FFF2-40B4-BE49-F238E27FC236}">
                    <a16:creationId xmlns:a16="http://schemas.microsoft.com/office/drawing/2014/main" id="{7A5423B9-7781-BFB8-32BB-DBA367360555}"/>
                  </a:ext>
                </a:extLst>
              </p:cNvPr>
              <p:cNvPicPr>
                <a:picLocks noChangeAspect="1"/>
              </p:cNvPicPr>
              <p:nvPr/>
            </p:nvPicPr>
            <p:blipFill>
              <a:blip r:embed="rId3">
                <a:extLst>
                  <a:ext uri="{28A0092B-C50C-407E-A947-70E740481C1C}">
                    <a14:useLocalDpi xmlns:a14="http://schemas.microsoft.com/office/drawing/2010/main" val="0"/>
                  </a:ext>
                </a:extLst>
              </a:blip>
              <a:srcRect l="5533" t="54517" r="9335" b="31442"/>
              <a:stretch>
                <a:fillRect/>
              </a:stretch>
            </p:blipFill>
            <p:spPr bwMode="auto">
              <a:xfrm>
                <a:off x="1644974" y="3665161"/>
                <a:ext cx="5852080" cy="20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8" name="Group 9">
                <a:extLst>
                  <a:ext uri="{FF2B5EF4-FFF2-40B4-BE49-F238E27FC236}">
                    <a16:creationId xmlns:a16="http://schemas.microsoft.com/office/drawing/2014/main" id="{9A4861B4-38FA-DD6D-49B1-C48EC8075EEE}"/>
                  </a:ext>
                </a:extLst>
              </p:cNvPr>
              <p:cNvGrpSpPr>
                <a:grpSpLocks/>
              </p:cNvGrpSpPr>
              <p:nvPr/>
            </p:nvGrpSpPr>
            <p:grpSpPr bwMode="auto">
              <a:xfrm>
                <a:off x="1317595" y="1283289"/>
                <a:ext cx="6174459" cy="3768281"/>
                <a:chOff x="1317595" y="1283289"/>
                <a:chExt cx="6174459" cy="3768281"/>
              </a:xfrm>
            </p:grpSpPr>
            <p:pic>
              <p:nvPicPr>
                <p:cNvPr id="52239" name="Picture 2">
                  <a:extLst>
                    <a:ext uri="{FF2B5EF4-FFF2-40B4-BE49-F238E27FC236}">
                      <a16:creationId xmlns:a16="http://schemas.microsoft.com/office/drawing/2014/main" id="{49B29082-D6C8-3023-9684-11BB9ACF935B}"/>
                    </a:ext>
                  </a:extLst>
                </p:cNvPr>
                <p:cNvPicPr>
                  <a:picLocks noChangeAspect="1"/>
                </p:cNvPicPr>
                <p:nvPr/>
              </p:nvPicPr>
              <p:blipFill>
                <a:blip r:embed="rId3">
                  <a:extLst>
                    <a:ext uri="{28A0092B-C50C-407E-A947-70E740481C1C}">
                      <a14:useLocalDpi xmlns:a14="http://schemas.microsoft.com/office/drawing/2010/main" val="0"/>
                    </a:ext>
                  </a:extLst>
                </a:blip>
                <a:srcRect l="6416" r="9056" b="84291"/>
                <a:stretch>
                  <a:fillRect/>
                </a:stretch>
              </p:blipFill>
              <p:spPr bwMode="auto">
                <a:xfrm>
                  <a:off x="1715913" y="1283289"/>
                  <a:ext cx="5776141"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6">
                  <a:extLst>
                    <a:ext uri="{FF2B5EF4-FFF2-40B4-BE49-F238E27FC236}">
                      <a16:creationId xmlns:a16="http://schemas.microsoft.com/office/drawing/2014/main" id="{9DCF4228-BC7A-2068-AF7A-5D4E189C8CC3}"/>
                    </a:ext>
                  </a:extLst>
                </p:cNvPr>
                <p:cNvPicPr>
                  <a:picLocks noChangeAspect="1"/>
                </p:cNvPicPr>
                <p:nvPr/>
              </p:nvPicPr>
              <p:blipFill>
                <a:blip r:embed="rId3">
                  <a:extLst>
                    <a:ext uri="{28A0092B-C50C-407E-A947-70E740481C1C}">
                      <a14:useLocalDpi xmlns:a14="http://schemas.microsoft.com/office/drawing/2010/main" val="0"/>
                    </a:ext>
                  </a:extLst>
                </a:blip>
                <a:srcRect l="316" t="37207" r="93744" b="41595"/>
                <a:stretch>
                  <a:fillRect/>
                </a:stretch>
              </p:blipFill>
              <p:spPr bwMode="auto">
                <a:xfrm>
                  <a:off x="1317595" y="2389221"/>
                  <a:ext cx="373067" cy="266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TextBox 7">
                  <a:extLst>
                    <a:ext uri="{FF2B5EF4-FFF2-40B4-BE49-F238E27FC236}">
                      <a16:creationId xmlns:a16="http://schemas.microsoft.com/office/drawing/2014/main" id="{7701E009-8732-6408-1D2B-2F040A74037D}"/>
                    </a:ext>
                  </a:extLst>
                </p:cNvPr>
                <p:cNvSpPr txBox="1">
                  <a:spLocks noChangeArrowheads="1"/>
                </p:cNvSpPr>
                <p:nvPr/>
              </p:nvSpPr>
              <p:spPr bwMode="auto">
                <a:xfrm>
                  <a:off x="3829447" y="1677010"/>
                  <a:ext cx="2347432" cy="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latin typeface="Times New Roman" panose="02020603050405020304" pitchFamily="18" charset="0"/>
                      <a:cs typeface="Times New Roman" panose="02020603050405020304" pitchFamily="18" charset="0"/>
                    </a:rPr>
                    <a:t>Western Hemlock</a:t>
                  </a:r>
                </a:p>
              </p:txBody>
            </p:sp>
            <p:sp>
              <p:nvSpPr>
                <p:cNvPr id="52242" name="TextBox 8">
                  <a:extLst>
                    <a:ext uri="{FF2B5EF4-FFF2-40B4-BE49-F238E27FC236}">
                      <a16:creationId xmlns:a16="http://schemas.microsoft.com/office/drawing/2014/main" id="{B86CD5C9-24AB-1F71-AF00-C2A028426BC8}"/>
                    </a:ext>
                  </a:extLst>
                </p:cNvPr>
                <p:cNvSpPr txBox="1">
                  <a:spLocks noChangeArrowheads="1"/>
                </p:cNvSpPr>
                <p:nvPr/>
              </p:nvSpPr>
              <p:spPr bwMode="auto">
                <a:xfrm>
                  <a:off x="3148312" y="3760404"/>
                  <a:ext cx="3776270" cy="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latin typeface="Times New Roman" panose="02020603050405020304" pitchFamily="18" charset="0"/>
                      <a:cs typeface="Times New Roman" panose="02020603050405020304" pitchFamily="18" charset="0"/>
                    </a:rPr>
                    <a:t>Douglas-fir – Grand Fir/White Fir</a:t>
                  </a:r>
                </a:p>
              </p:txBody>
            </p:sp>
          </p:grpSp>
        </p:grpSp>
      </p:grpSp>
      <p:sp>
        <p:nvSpPr>
          <p:cNvPr id="52228" name="TextBox 13">
            <a:extLst>
              <a:ext uri="{FF2B5EF4-FFF2-40B4-BE49-F238E27FC236}">
                <a16:creationId xmlns:a16="http://schemas.microsoft.com/office/drawing/2014/main" id="{C2969E36-3C0A-DC81-E391-F86D87AB4C70}"/>
              </a:ext>
            </a:extLst>
          </p:cNvPr>
          <p:cNvSpPr txBox="1">
            <a:spLocks noChangeArrowheads="1"/>
          </p:cNvSpPr>
          <p:nvPr/>
        </p:nvSpPr>
        <p:spPr bwMode="auto">
          <a:xfrm>
            <a:off x="2687638" y="5613400"/>
            <a:ext cx="6810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latin typeface="Times New Roman" panose="02020603050405020304" pitchFamily="18" charset="0"/>
                <a:cs typeface="Times New Roman" panose="02020603050405020304" pitchFamily="18" charset="0"/>
              </a:rPr>
              <a:t>Early</a:t>
            </a:r>
          </a:p>
        </p:txBody>
      </p:sp>
      <p:sp>
        <p:nvSpPr>
          <p:cNvPr id="52229" name="TextBox 14">
            <a:extLst>
              <a:ext uri="{FF2B5EF4-FFF2-40B4-BE49-F238E27FC236}">
                <a16:creationId xmlns:a16="http://schemas.microsoft.com/office/drawing/2014/main" id="{B27A8BA1-7C55-5649-E7EC-1D001A48A207}"/>
              </a:ext>
            </a:extLst>
          </p:cNvPr>
          <p:cNvSpPr txBox="1">
            <a:spLocks noChangeArrowheads="1"/>
          </p:cNvSpPr>
          <p:nvPr/>
        </p:nvSpPr>
        <p:spPr bwMode="auto">
          <a:xfrm>
            <a:off x="4008438" y="5638800"/>
            <a:ext cx="6810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latin typeface="Times New Roman" panose="02020603050405020304" pitchFamily="18" charset="0"/>
                <a:cs typeface="Times New Roman" panose="02020603050405020304" pitchFamily="18" charset="0"/>
              </a:rPr>
              <a:t>Mid</a:t>
            </a:r>
          </a:p>
        </p:txBody>
      </p:sp>
      <p:sp>
        <p:nvSpPr>
          <p:cNvPr id="52230" name="TextBox 15">
            <a:extLst>
              <a:ext uri="{FF2B5EF4-FFF2-40B4-BE49-F238E27FC236}">
                <a16:creationId xmlns:a16="http://schemas.microsoft.com/office/drawing/2014/main" id="{8CC11027-548E-23D7-FBDE-2E9259EE531B}"/>
              </a:ext>
            </a:extLst>
          </p:cNvPr>
          <p:cNvSpPr txBox="1">
            <a:spLocks noChangeArrowheads="1"/>
          </p:cNvSpPr>
          <p:nvPr/>
        </p:nvSpPr>
        <p:spPr bwMode="auto">
          <a:xfrm>
            <a:off x="5046663" y="5640388"/>
            <a:ext cx="8683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latin typeface="Times New Roman" panose="02020603050405020304" pitchFamily="18" charset="0"/>
                <a:cs typeface="Times New Roman" panose="02020603050405020304" pitchFamily="18" charset="0"/>
              </a:rPr>
              <a:t>Mature</a:t>
            </a:r>
          </a:p>
        </p:txBody>
      </p:sp>
      <p:sp>
        <p:nvSpPr>
          <p:cNvPr id="52231" name="TextBox 16">
            <a:extLst>
              <a:ext uri="{FF2B5EF4-FFF2-40B4-BE49-F238E27FC236}">
                <a16:creationId xmlns:a16="http://schemas.microsoft.com/office/drawing/2014/main" id="{5A76F267-EDC3-71DA-5079-AD3C25CF7C8A}"/>
              </a:ext>
            </a:extLst>
          </p:cNvPr>
          <p:cNvSpPr txBox="1">
            <a:spLocks noChangeArrowheads="1"/>
          </p:cNvSpPr>
          <p:nvPr/>
        </p:nvSpPr>
        <p:spPr bwMode="auto">
          <a:xfrm>
            <a:off x="5915025" y="5549900"/>
            <a:ext cx="15621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latin typeface="Times New Roman" panose="02020603050405020304" pitchFamily="18" charset="0"/>
                <a:cs typeface="Times New Roman" panose="02020603050405020304" pitchFamily="18" charset="0"/>
              </a:rPr>
              <a:t>Late/</a:t>
            </a:r>
          </a:p>
          <a:p>
            <a:pPr algn="ctr"/>
            <a:r>
              <a:rPr lang="en-US" altLang="en-US">
                <a:latin typeface="Times New Roman" panose="02020603050405020304" pitchFamily="18" charset="0"/>
                <a:cs typeface="Times New Roman" panose="02020603050405020304" pitchFamily="18" charset="0"/>
              </a:rPr>
              <a:t>Old-Growth</a:t>
            </a:r>
          </a:p>
        </p:txBody>
      </p:sp>
      <p:cxnSp>
        <p:nvCxnSpPr>
          <p:cNvPr id="19" name="Straight Connector 18">
            <a:extLst>
              <a:ext uri="{FF2B5EF4-FFF2-40B4-BE49-F238E27FC236}">
                <a16:creationId xmlns:a16="http://schemas.microsoft.com/office/drawing/2014/main" id="{0F2B7E91-98B3-119F-F39E-492570D6EE89}"/>
              </a:ext>
            </a:extLst>
          </p:cNvPr>
          <p:cNvCxnSpPr/>
          <p:nvPr/>
        </p:nvCxnSpPr>
        <p:spPr>
          <a:xfrm flipV="1">
            <a:off x="2344738" y="2928938"/>
            <a:ext cx="5027612" cy="15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1117F-EBA5-0F33-8744-07E3BDEE8BD4}"/>
              </a:ext>
            </a:extLst>
          </p:cNvPr>
          <p:cNvCxnSpPr/>
          <p:nvPr/>
        </p:nvCxnSpPr>
        <p:spPr>
          <a:xfrm flipV="1">
            <a:off x="2335213" y="4803775"/>
            <a:ext cx="5049837" cy="476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5">
            <a:extLst>
              <a:ext uri="{FF2B5EF4-FFF2-40B4-BE49-F238E27FC236}">
                <a16:creationId xmlns:a16="http://schemas.microsoft.com/office/drawing/2014/main" id="{D9DC3F5A-9BC2-922C-059F-50C3DF49F8C8}"/>
              </a:ext>
            </a:extLst>
          </p:cNvPr>
          <p:cNvPicPr>
            <a:picLocks noChangeAspect="1"/>
          </p:cNvPicPr>
          <p:nvPr/>
        </p:nvPicPr>
        <p:blipFill>
          <a:blip r:embed="rId3">
            <a:extLst>
              <a:ext uri="{28A0092B-C50C-407E-A947-70E740481C1C}">
                <a14:useLocalDpi xmlns:a14="http://schemas.microsoft.com/office/drawing/2010/main" val="0"/>
              </a:ext>
            </a:extLst>
          </a:blip>
          <a:srcRect r="26218"/>
          <a:stretch>
            <a:fillRect/>
          </a:stretch>
        </p:blipFill>
        <p:spPr bwMode="auto">
          <a:xfrm>
            <a:off x="949325" y="1169988"/>
            <a:ext cx="7280275"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84472D-3EE2-B208-2694-26E729DA73C3}"/>
              </a:ext>
            </a:extLst>
          </p:cNvPr>
          <p:cNvSpPr>
            <a:spLocks noGrp="1"/>
          </p:cNvSpPr>
          <p:nvPr>
            <p:ph type="title"/>
          </p:nvPr>
        </p:nvSpPr>
        <p:spPr>
          <a:xfrm>
            <a:off x="492125" y="112713"/>
            <a:ext cx="8229600" cy="1143000"/>
          </a:xfrm>
        </p:spPr>
        <p:txBody>
          <a:bodyPr rtlCol="0">
            <a:normAutofit fontScale="90000"/>
          </a:bodyPr>
          <a:lstStyle/>
          <a:p>
            <a:pPr fontAlgn="auto">
              <a:spcAft>
                <a:spcPts val="0"/>
              </a:spcAft>
              <a:defRPr/>
            </a:pPr>
            <a:r>
              <a:rPr lang="en-US" sz="3600" dirty="0">
                <a:solidFill>
                  <a:srgbClr val="FFFF00"/>
                </a:solidFill>
                <a:ea typeface="+mj-ea"/>
              </a:rPr>
              <a:t>Disturbance and Mortality in Stands </a:t>
            </a:r>
            <a:r>
              <a:rPr lang="en-US" sz="3600" u="sng" dirty="0">
                <a:solidFill>
                  <a:srgbClr val="FFFF00"/>
                </a:solidFill>
                <a:ea typeface="+mj-ea"/>
              </a:rPr>
              <a:t>&gt;</a:t>
            </a:r>
            <a:r>
              <a:rPr lang="en-US" sz="3600" dirty="0">
                <a:solidFill>
                  <a:srgbClr val="FFFF00"/>
                </a:solidFill>
                <a:ea typeface="+mj-ea"/>
              </a:rPr>
              <a:t>80 </a:t>
            </a:r>
            <a:r>
              <a:rPr lang="en-US" sz="3600" dirty="0" err="1">
                <a:solidFill>
                  <a:srgbClr val="FFFF00"/>
                </a:solidFill>
                <a:ea typeface="+mj-ea"/>
              </a:rPr>
              <a:t>yrs</a:t>
            </a:r>
            <a:endParaRPr lang="en-US" sz="3600" dirty="0">
              <a:solidFill>
                <a:srgbClr val="FFFF00"/>
              </a:solidFill>
              <a:ea typeface="+mj-ea"/>
            </a:endParaRPr>
          </a:p>
        </p:txBody>
      </p:sp>
      <p:pic>
        <p:nvPicPr>
          <p:cNvPr id="53251" name="Picture 23">
            <a:extLst>
              <a:ext uri="{FF2B5EF4-FFF2-40B4-BE49-F238E27FC236}">
                <a16:creationId xmlns:a16="http://schemas.microsoft.com/office/drawing/2014/main" id="{BE9725DA-EAFB-2090-58F1-B23E2CB82F71}"/>
              </a:ext>
            </a:extLst>
          </p:cNvPr>
          <p:cNvPicPr>
            <a:picLocks noChangeAspect="1"/>
          </p:cNvPicPr>
          <p:nvPr/>
        </p:nvPicPr>
        <p:blipFill>
          <a:blip r:embed="rId4">
            <a:extLst>
              <a:ext uri="{28A0092B-C50C-407E-A947-70E740481C1C}">
                <a14:useLocalDpi xmlns:a14="http://schemas.microsoft.com/office/drawing/2010/main" val="0"/>
              </a:ext>
            </a:extLst>
          </a:blip>
          <a:srcRect l="73643" t="30121" r="10484" b="26915"/>
          <a:stretch>
            <a:fillRect/>
          </a:stretch>
        </p:blipFill>
        <p:spPr bwMode="auto">
          <a:xfrm>
            <a:off x="5984875" y="2211388"/>
            <a:ext cx="13192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D20B3F-B44F-C685-C7A2-523B74A1F85A}"/>
              </a:ext>
            </a:extLst>
          </p:cNvPr>
          <p:cNvSpPr>
            <a:spLocks noGrp="1"/>
          </p:cNvSpPr>
          <p:nvPr>
            <p:ph type="title"/>
          </p:nvPr>
        </p:nvSpPr>
        <p:spPr>
          <a:xfrm>
            <a:off x="365125" y="182563"/>
            <a:ext cx="8229600" cy="1143000"/>
          </a:xfrm>
        </p:spPr>
        <p:txBody>
          <a:bodyPr rtlCol="0">
            <a:normAutofit fontScale="90000"/>
          </a:bodyPr>
          <a:lstStyle/>
          <a:p>
            <a:pPr fontAlgn="auto">
              <a:spcAft>
                <a:spcPts val="0"/>
              </a:spcAft>
              <a:defRPr/>
            </a:pPr>
            <a:r>
              <a:rPr lang="en-US" sz="3600" dirty="0">
                <a:solidFill>
                  <a:srgbClr val="FFFF00"/>
                </a:solidFill>
                <a:ea typeface="+mj-ea"/>
              </a:rPr>
              <a:t>Disturbance and Mortality in Stands </a:t>
            </a:r>
            <a:r>
              <a:rPr lang="en-US" sz="3600" u="sng" dirty="0">
                <a:solidFill>
                  <a:srgbClr val="FFFF00"/>
                </a:solidFill>
                <a:ea typeface="+mj-ea"/>
              </a:rPr>
              <a:t>&gt;</a:t>
            </a:r>
            <a:r>
              <a:rPr lang="en-US" sz="3600" dirty="0">
                <a:solidFill>
                  <a:srgbClr val="FFFF00"/>
                </a:solidFill>
                <a:ea typeface="+mj-ea"/>
              </a:rPr>
              <a:t>80 </a:t>
            </a:r>
            <a:r>
              <a:rPr lang="en-US" sz="3600" dirty="0" err="1">
                <a:solidFill>
                  <a:srgbClr val="FFFF00"/>
                </a:solidFill>
                <a:ea typeface="+mj-ea"/>
              </a:rPr>
              <a:t>yrs</a:t>
            </a:r>
            <a:endParaRPr lang="en-US" sz="3600" dirty="0">
              <a:solidFill>
                <a:srgbClr val="FFFF00"/>
              </a:solidFill>
              <a:ea typeface="+mj-ea"/>
            </a:endParaRPr>
          </a:p>
        </p:txBody>
      </p:sp>
      <p:pic>
        <p:nvPicPr>
          <p:cNvPr id="54274" name="Picture 3">
            <a:extLst>
              <a:ext uri="{FF2B5EF4-FFF2-40B4-BE49-F238E27FC236}">
                <a16:creationId xmlns:a16="http://schemas.microsoft.com/office/drawing/2014/main" id="{C7291CC7-5F4E-87CA-F882-D88A7737B9FC}"/>
              </a:ext>
            </a:extLst>
          </p:cNvPr>
          <p:cNvPicPr>
            <a:picLocks noChangeAspect="1"/>
          </p:cNvPicPr>
          <p:nvPr/>
        </p:nvPicPr>
        <p:blipFill>
          <a:blip r:embed="rId3">
            <a:extLst>
              <a:ext uri="{28A0092B-C50C-407E-A947-70E740481C1C}">
                <a14:useLocalDpi xmlns:a14="http://schemas.microsoft.com/office/drawing/2010/main" val="0"/>
              </a:ext>
            </a:extLst>
          </a:blip>
          <a:srcRect r="26921"/>
          <a:stretch>
            <a:fillRect/>
          </a:stretch>
        </p:blipFill>
        <p:spPr bwMode="auto">
          <a:xfrm>
            <a:off x="911225" y="1135063"/>
            <a:ext cx="72136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a:extLst>
              <a:ext uri="{FF2B5EF4-FFF2-40B4-BE49-F238E27FC236}">
                <a16:creationId xmlns:a16="http://schemas.microsoft.com/office/drawing/2014/main" id="{776B8383-10A0-146B-144D-12E0B125980E}"/>
              </a:ext>
            </a:extLst>
          </p:cNvPr>
          <p:cNvPicPr>
            <a:picLocks noChangeAspect="1"/>
          </p:cNvPicPr>
          <p:nvPr/>
        </p:nvPicPr>
        <p:blipFill>
          <a:blip r:embed="rId3">
            <a:extLst>
              <a:ext uri="{28A0092B-C50C-407E-A947-70E740481C1C}">
                <a14:useLocalDpi xmlns:a14="http://schemas.microsoft.com/office/drawing/2010/main" val="0"/>
              </a:ext>
            </a:extLst>
          </a:blip>
          <a:srcRect l="72916" t="29799" r="11465" b="27376"/>
          <a:stretch>
            <a:fillRect/>
          </a:stretch>
        </p:blipFill>
        <p:spPr bwMode="auto">
          <a:xfrm>
            <a:off x="6053138" y="2117725"/>
            <a:ext cx="128587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8680351B-4B2A-052D-5697-A215FA7DADDE}"/>
              </a:ext>
            </a:extLst>
          </p:cNvPr>
          <p:cNvSpPr>
            <a:spLocks noGrp="1"/>
          </p:cNvSpPr>
          <p:nvPr>
            <p:ph type="title"/>
          </p:nvPr>
        </p:nvSpPr>
        <p:spPr>
          <a:xfrm>
            <a:off x="533400" y="365125"/>
            <a:ext cx="7848600" cy="1143000"/>
          </a:xfrm>
        </p:spPr>
        <p:txBody>
          <a:bodyPr/>
          <a:lstStyle/>
          <a:p>
            <a:r>
              <a:rPr lang="en-US" altLang="en-US" sz="3200">
                <a:solidFill>
                  <a:srgbClr val="FFFF00"/>
                </a:solidFill>
              </a:rPr>
              <a:t>Framework for Assessing Structural </a:t>
            </a:r>
            <a:r>
              <a:rPr lang="en-US" altLang="en-US" sz="2800">
                <a:solidFill>
                  <a:srgbClr val="FFFF00"/>
                </a:solidFill>
              </a:rPr>
              <a:t>Change</a:t>
            </a:r>
          </a:p>
        </p:txBody>
      </p:sp>
      <p:sp>
        <p:nvSpPr>
          <p:cNvPr id="55298" name="TextBox 2">
            <a:extLst>
              <a:ext uri="{FF2B5EF4-FFF2-40B4-BE49-F238E27FC236}">
                <a16:creationId xmlns:a16="http://schemas.microsoft.com/office/drawing/2014/main" id="{858FAD7F-279E-B933-EC88-59C03A531619}"/>
              </a:ext>
            </a:extLst>
          </p:cNvPr>
          <p:cNvSpPr txBox="1">
            <a:spLocks noChangeArrowheads="1"/>
          </p:cNvSpPr>
          <p:nvPr/>
        </p:nvSpPr>
        <p:spPr bwMode="auto">
          <a:xfrm>
            <a:off x="920750" y="1328738"/>
            <a:ext cx="69342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200">
                <a:solidFill>
                  <a:srgbClr val="FFFF00"/>
                </a:solidFill>
              </a:rPr>
              <a:t>How do trajectories of structural change differ at different levels of mortality?</a:t>
            </a:r>
          </a:p>
          <a:p>
            <a:pPr>
              <a:buFont typeface="Arial" panose="020B0604020202020204" pitchFamily="34" charset="0"/>
              <a:buChar char="•"/>
            </a:pPr>
            <a:r>
              <a:rPr lang="en-US" altLang="en-US" sz="2200">
                <a:solidFill>
                  <a:srgbClr val="FFFF00"/>
                </a:solidFill>
              </a:rPr>
              <a:t>Expanding on an existing framework following Coomes et al.  (2007)</a:t>
            </a:r>
          </a:p>
          <a:p>
            <a:endParaRPr lang="en-US" altLang="en-US" sz="2200">
              <a:solidFill>
                <a:srgbClr val="FFFF00"/>
              </a:solidFill>
            </a:endParaRPr>
          </a:p>
          <a:p>
            <a:endParaRPr lang="en-US" altLang="en-US" sz="2200">
              <a:solidFill>
                <a:srgbClr val="FFFF00"/>
              </a:solidFill>
            </a:endParaRPr>
          </a:p>
        </p:txBody>
      </p:sp>
      <p:pic>
        <p:nvPicPr>
          <p:cNvPr id="55299" name="Picture 3" descr="G:\mjr_Dell_12.6.2011\pictures\Biscuit\DSC00029.JPG">
            <a:extLst>
              <a:ext uri="{FF2B5EF4-FFF2-40B4-BE49-F238E27FC236}">
                <a16:creationId xmlns:a16="http://schemas.microsoft.com/office/drawing/2014/main" id="{CEA27707-C3CC-75C8-7134-793ADF83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3051175"/>
            <a:ext cx="20637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a:extLst>
              <a:ext uri="{FF2B5EF4-FFF2-40B4-BE49-F238E27FC236}">
                <a16:creationId xmlns:a16="http://schemas.microsoft.com/office/drawing/2014/main" id="{C3173B36-C548-A402-659C-39859FE6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3051175"/>
            <a:ext cx="22367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7">
            <a:extLst>
              <a:ext uri="{FF2B5EF4-FFF2-40B4-BE49-F238E27FC236}">
                <a16:creationId xmlns:a16="http://schemas.microsoft.com/office/drawing/2014/main" id="{3BF96945-DEAD-130C-0BAB-F53A2879F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2484"/>
          <a:stretch>
            <a:fillRect/>
          </a:stretch>
        </p:blipFill>
        <p:spPr bwMode="auto">
          <a:xfrm>
            <a:off x="3371850" y="3051175"/>
            <a:ext cx="2476500" cy="275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4">
            <a:extLst>
              <a:ext uri="{FF2B5EF4-FFF2-40B4-BE49-F238E27FC236}">
                <a16:creationId xmlns:a16="http://schemas.microsoft.com/office/drawing/2014/main" id="{48FF7AA5-B8D2-ECA5-2417-CEAE4DA542D0}"/>
              </a:ext>
            </a:extLst>
          </p:cNvPr>
          <p:cNvGrpSpPr>
            <a:grpSpLocks/>
          </p:cNvGrpSpPr>
          <p:nvPr/>
        </p:nvGrpSpPr>
        <p:grpSpPr bwMode="auto">
          <a:xfrm>
            <a:off x="1412875" y="1044575"/>
            <a:ext cx="6438900" cy="5526088"/>
            <a:chOff x="1795540" y="1027332"/>
            <a:chExt cx="6438445" cy="5525868"/>
          </a:xfrm>
        </p:grpSpPr>
        <p:grpSp>
          <p:nvGrpSpPr>
            <p:cNvPr id="56323" name="Group 12">
              <a:extLst>
                <a:ext uri="{FF2B5EF4-FFF2-40B4-BE49-F238E27FC236}">
                  <a16:creationId xmlns:a16="http://schemas.microsoft.com/office/drawing/2014/main" id="{C051A0D0-47B7-88DA-3023-3546D0978C88}"/>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A2AFB388-79D7-CBAD-467E-9F5070255B4C}"/>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6" name="Group 45">
                <a:extLst>
                  <a:ext uri="{FF2B5EF4-FFF2-40B4-BE49-F238E27FC236}">
                    <a16:creationId xmlns:a16="http://schemas.microsoft.com/office/drawing/2014/main" id="{A7D80EF6-B2CD-A19E-1B1B-966E6F4591BB}"/>
                  </a:ext>
                </a:extLst>
              </p:cNvPr>
              <p:cNvGrpSpPr/>
              <p:nvPr/>
            </p:nvGrpSpPr>
            <p:grpSpPr>
              <a:xfrm>
                <a:off x="2220945" y="838201"/>
                <a:ext cx="5301208" cy="4768001"/>
                <a:chOff x="1752600" y="533400"/>
                <a:chExt cx="5791200" cy="5105400"/>
              </a:xfrm>
              <a:solidFill>
                <a:schemeClr val="bg1"/>
              </a:solidFill>
            </p:grpSpPr>
            <p:sp>
              <p:nvSpPr>
                <p:cNvPr id="4" name="Rectangle 3">
                  <a:extLst>
                    <a:ext uri="{FF2B5EF4-FFF2-40B4-BE49-F238E27FC236}">
                      <a16:creationId xmlns:a16="http://schemas.microsoft.com/office/drawing/2014/main" id="{DFC5EB6D-B8AE-00E8-57C2-D7C881D14EE5}"/>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2A42F3FF-5F79-C216-A326-DA9EEE3D4770}"/>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832155-E1FC-FD09-7A99-411152E20AB5}"/>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56324" name="Picture 2">
              <a:extLst>
                <a:ext uri="{FF2B5EF4-FFF2-40B4-BE49-F238E27FC236}">
                  <a16:creationId xmlns:a16="http://schemas.microsoft.com/office/drawing/2014/main" id="{EB2FDCBC-C6E3-295C-9834-09B06F46B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2">
              <a:extLst>
                <a:ext uri="{FF2B5EF4-FFF2-40B4-BE49-F238E27FC236}">
                  <a16:creationId xmlns:a16="http://schemas.microsoft.com/office/drawing/2014/main" id="{559FB2F5-7EF2-B2B4-F442-5E1C9FAD8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2">
              <a:extLst>
                <a:ext uri="{FF2B5EF4-FFF2-40B4-BE49-F238E27FC236}">
                  <a16:creationId xmlns:a16="http://schemas.microsoft.com/office/drawing/2014/main" id="{7AE0D2AA-1410-CFF6-5492-9DE591EFE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7" name="Picture 2">
              <a:extLst>
                <a:ext uri="{FF2B5EF4-FFF2-40B4-BE49-F238E27FC236}">
                  <a16:creationId xmlns:a16="http://schemas.microsoft.com/office/drawing/2014/main" id="{44172121-B214-A645-680B-E7A7B2B8F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8" name="Picture 2">
              <a:extLst>
                <a:ext uri="{FF2B5EF4-FFF2-40B4-BE49-F238E27FC236}">
                  <a16:creationId xmlns:a16="http://schemas.microsoft.com/office/drawing/2014/main" id="{CEA10593-6237-0B43-2D85-798173C46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6329" name="Group 74">
              <a:extLst>
                <a:ext uri="{FF2B5EF4-FFF2-40B4-BE49-F238E27FC236}">
                  <a16:creationId xmlns:a16="http://schemas.microsoft.com/office/drawing/2014/main" id="{EC33F915-CC3D-2F07-3596-CCFB2353C7CD}"/>
                </a:ext>
              </a:extLst>
            </p:cNvPr>
            <p:cNvGrpSpPr>
              <a:grpSpLocks/>
            </p:cNvGrpSpPr>
            <p:nvPr/>
          </p:nvGrpSpPr>
          <p:grpSpPr bwMode="auto">
            <a:xfrm>
              <a:off x="2083061" y="1265124"/>
              <a:ext cx="550311" cy="802597"/>
              <a:chOff x="2025141" y="1062370"/>
              <a:chExt cx="562657" cy="828593"/>
            </a:xfrm>
          </p:grpSpPr>
          <p:pic>
            <p:nvPicPr>
              <p:cNvPr id="56343" name="Picture 2">
                <a:extLst>
                  <a:ext uri="{FF2B5EF4-FFF2-40B4-BE49-F238E27FC236}">
                    <a16:creationId xmlns:a16="http://schemas.microsoft.com/office/drawing/2014/main" id="{0A7C7DD5-6F52-8114-A3A2-F82FF60D92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44" name="Picture 2">
                <a:extLst>
                  <a:ext uri="{FF2B5EF4-FFF2-40B4-BE49-F238E27FC236}">
                    <a16:creationId xmlns:a16="http://schemas.microsoft.com/office/drawing/2014/main" id="{BA60385B-D43A-6993-BCEB-E7626C89BC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45" name="Picture 2">
                <a:extLst>
                  <a:ext uri="{FF2B5EF4-FFF2-40B4-BE49-F238E27FC236}">
                    <a16:creationId xmlns:a16="http://schemas.microsoft.com/office/drawing/2014/main" id="{BB43F3A4-7B3D-08A8-8A43-E6A3AD234C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46" name="Picture 2">
                <a:extLst>
                  <a:ext uri="{FF2B5EF4-FFF2-40B4-BE49-F238E27FC236}">
                    <a16:creationId xmlns:a16="http://schemas.microsoft.com/office/drawing/2014/main" id="{70B314DF-5C10-D734-FF77-1EB332725F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47" name="Picture 2">
                <a:extLst>
                  <a:ext uri="{FF2B5EF4-FFF2-40B4-BE49-F238E27FC236}">
                    <a16:creationId xmlns:a16="http://schemas.microsoft.com/office/drawing/2014/main" id="{00BF55E3-A0D9-BD53-4B96-B88F369B6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48" name="Picture 2">
                <a:extLst>
                  <a:ext uri="{FF2B5EF4-FFF2-40B4-BE49-F238E27FC236}">
                    <a16:creationId xmlns:a16="http://schemas.microsoft.com/office/drawing/2014/main" id="{BA7BAAC5-3399-996B-EC9B-F9A4B3468F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49" name="Picture 2">
                <a:extLst>
                  <a:ext uri="{FF2B5EF4-FFF2-40B4-BE49-F238E27FC236}">
                    <a16:creationId xmlns:a16="http://schemas.microsoft.com/office/drawing/2014/main" id="{076BE613-6BDB-15ED-D203-8E42062D08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50" name="Picture 2">
                <a:extLst>
                  <a:ext uri="{FF2B5EF4-FFF2-40B4-BE49-F238E27FC236}">
                    <a16:creationId xmlns:a16="http://schemas.microsoft.com/office/drawing/2014/main" id="{217D89F5-0972-A3A4-BEC0-ECF9FCFA9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51" name="Picture 2">
                <a:extLst>
                  <a:ext uri="{FF2B5EF4-FFF2-40B4-BE49-F238E27FC236}">
                    <a16:creationId xmlns:a16="http://schemas.microsoft.com/office/drawing/2014/main" id="{515F8354-CED1-BBE0-B6ED-8A4C21076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52" name="Picture 2">
                <a:extLst>
                  <a:ext uri="{FF2B5EF4-FFF2-40B4-BE49-F238E27FC236}">
                    <a16:creationId xmlns:a16="http://schemas.microsoft.com/office/drawing/2014/main" id="{EDD64A2D-BDF9-D833-8D21-BE338945FE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53" name="Picture 2">
                <a:extLst>
                  <a:ext uri="{FF2B5EF4-FFF2-40B4-BE49-F238E27FC236}">
                    <a16:creationId xmlns:a16="http://schemas.microsoft.com/office/drawing/2014/main" id="{D87D2184-849F-7272-553A-B3F5A812B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6330" name="Picture 2">
              <a:extLst>
                <a:ext uri="{FF2B5EF4-FFF2-40B4-BE49-F238E27FC236}">
                  <a16:creationId xmlns:a16="http://schemas.microsoft.com/office/drawing/2014/main" id="{C11B522F-04DB-8EE9-E019-8558B49ACE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1" name="Picture 2">
              <a:extLst>
                <a:ext uri="{FF2B5EF4-FFF2-40B4-BE49-F238E27FC236}">
                  <a16:creationId xmlns:a16="http://schemas.microsoft.com/office/drawing/2014/main" id="{AEF203E1-4647-090C-05A4-D19BA25AA4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2" name="Picture 2">
              <a:extLst>
                <a:ext uri="{FF2B5EF4-FFF2-40B4-BE49-F238E27FC236}">
                  <a16:creationId xmlns:a16="http://schemas.microsoft.com/office/drawing/2014/main" id="{E3586CA4-8414-0BE7-3BCA-E8A5B446A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3" name="Picture 2">
              <a:extLst>
                <a:ext uri="{FF2B5EF4-FFF2-40B4-BE49-F238E27FC236}">
                  <a16:creationId xmlns:a16="http://schemas.microsoft.com/office/drawing/2014/main" id="{BDE56D73-911B-5C1A-CE41-321BAEB498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4" name="Picture 2">
              <a:extLst>
                <a:ext uri="{FF2B5EF4-FFF2-40B4-BE49-F238E27FC236}">
                  <a16:creationId xmlns:a16="http://schemas.microsoft.com/office/drawing/2014/main" id="{19E5738A-65C3-826D-BD32-F67D27253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5" name="Picture 2">
              <a:extLst>
                <a:ext uri="{FF2B5EF4-FFF2-40B4-BE49-F238E27FC236}">
                  <a16:creationId xmlns:a16="http://schemas.microsoft.com/office/drawing/2014/main" id="{8CAFFBF7-39EA-2ECB-A8F3-B92F5C990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6" name="Picture 2">
              <a:extLst>
                <a:ext uri="{FF2B5EF4-FFF2-40B4-BE49-F238E27FC236}">
                  <a16:creationId xmlns:a16="http://schemas.microsoft.com/office/drawing/2014/main" id="{1400168A-CB1B-29F5-4560-5526A8BEF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6337" name="Group 86">
              <a:extLst>
                <a:ext uri="{FF2B5EF4-FFF2-40B4-BE49-F238E27FC236}">
                  <a16:creationId xmlns:a16="http://schemas.microsoft.com/office/drawing/2014/main" id="{6B36F5A8-1268-C446-A9BF-1E8D37629895}"/>
                </a:ext>
              </a:extLst>
            </p:cNvPr>
            <p:cNvGrpSpPr>
              <a:grpSpLocks/>
            </p:cNvGrpSpPr>
            <p:nvPr/>
          </p:nvGrpSpPr>
          <p:grpSpPr bwMode="auto">
            <a:xfrm>
              <a:off x="3107654" y="5765456"/>
              <a:ext cx="3336674" cy="369332"/>
              <a:chOff x="247911" y="3985138"/>
              <a:chExt cx="2963952" cy="369332"/>
            </a:xfrm>
          </p:grpSpPr>
          <p:cxnSp>
            <p:nvCxnSpPr>
              <p:cNvPr id="84" name="Straight Arrow Connector 83">
                <a:extLst>
                  <a:ext uri="{FF2B5EF4-FFF2-40B4-BE49-F238E27FC236}">
                    <a16:creationId xmlns:a16="http://schemas.microsoft.com/office/drawing/2014/main" id="{170D6987-44FC-D7DA-92F1-56B8028046BE}"/>
                  </a:ext>
                </a:extLst>
              </p:cNvPr>
              <p:cNvCxnSpPr/>
              <p:nvPr/>
            </p:nvCxnSpPr>
            <p:spPr>
              <a:xfrm>
                <a:off x="248494" y="4149018"/>
                <a:ext cx="296396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342" name="TextBox 85">
                <a:extLst>
                  <a:ext uri="{FF2B5EF4-FFF2-40B4-BE49-F238E27FC236}">
                    <a16:creationId xmlns:a16="http://schemas.microsoft.com/office/drawing/2014/main" id="{5274ABB3-483C-9FCD-AC43-894A7BA5CD0B}"/>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56338" name="Group 89">
              <a:extLst>
                <a:ext uri="{FF2B5EF4-FFF2-40B4-BE49-F238E27FC236}">
                  <a16:creationId xmlns:a16="http://schemas.microsoft.com/office/drawing/2014/main" id="{944F21E8-72C2-231A-FD47-26CBD21C684B}"/>
                </a:ext>
              </a:extLst>
            </p:cNvPr>
            <p:cNvGrpSpPr>
              <a:grpSpLocks/>
            </p:cNvGrpSpPr>
            <p:nvPr/>
          </p:nvGrpSpPr>
          <p:grpSpPr bwMode="auto">
            <a:xfrm rot="-5400000">
              <a:off x="870147" y="3573067"/>
              <a:ext cx="2910997" cy="369332"/>
              <a:chOff x="379066" y="3985138"/>
              <a:chExt cx="2963952" cy="369332"/>
            </a:xfrm>
          </p:grpSpPr>
          <p:cxnSp>
            <p:nvCxnSpPr>
              <p:cNvPr id="91" name="Straight Arrow Connector 90">
                <a:extLst>
                  <a:ext uri="{FF2B5EF4-FFF2-40B4-BE49-F238E27FC236}">
                    <a16:creationId xmlns:a16="http://schemas.microsoft.com/office/drawing/2014/main" id="{DA92B181-666C-6600-EA85-1F8E0647726E}"/>
                  </a:ext>
                </a:extLst>
              </p:cNvPr>
              <p:cNvCxnSpPr/>
              <p:nvPr/>
            </p:nvCxnSpPr>
            <p:spPr>
              <a:xfrm>
                <a:off x="378891" y="4180997"/>
                <a:ext cx="296432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340" name="TextBox 91">
                <a:extLst>
                  <a:ext uri="{FF2B5EF4-FFF2-40B4-BE49-F238E27FC236}">
                    <a16:creationId xmlns:a16="http://schemas.microsoft.com/office/drawing/2014/main" id="{9465E016-D482-58C0-1F71-A6190DC85E6E}"/>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56322" name="TextBox 5">
            <a:extLst>
              <a:ext uri="{FF2B5EF4-FFF2-40B4-BE49-F238E27FC236}">
                <a16:creationId xmlns:a16="http://schemas.microsoft.com/office/drawing/2014/main" id="{E6DD6062-B583-2D3E-8AC2-C3AB40AF22B5}"/>
              </a:ext>
            </a:extLst>
          </p:cNvPr>
          <p:cNvSpPr txBox="1">
            <a:spLocks noChangeArrowheads="1"/>
          </p:cNvSpPr>
          <p:nvPr/>
        </p:nvSpPr>
        <p:spPr bwMode="auto">
          <a:xfrm>
            <a:off x="1768475" y="304800"/>
            <a:ext cx="596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Trajectories of Structural Development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4">
            <a:extLst>
              <a:ext uri="{FF2B5EF4-FFF2-40B4-BE49-F238E27FC236}">
                <a16:creationId xmlns:a16="http://schemas.microsoft.com/office/drawing/2014/main" id="{AA22E73D-FB5C-D153-A8FA-493A8236BA27}"/>
              </a:ext>
            </a:extLst>
          </p:cNvPr>
          <p:cNvGrpSpPr>
            <a:grpSpLocks/>
          </p:cNvGrpSpPr>
          <p:nvPr/>
        </p:nvGrpSpPr>
        <p:grpSpPr bwMode="auto">
          <a:xfrm>
            <a:off x="1412875" y="1044575"/>
            <a:ext cx="6438900" cy="5526088"/>
            <a:chOff x="1795540" y="1027332"/>
            <a:chExt cx="6438445" cy="5525868"/>
          </a:xfrm>
        </p:grpSpPr>
        <p:grpSp>
          <p:nvGrpSpPr>
            <p:cNvPr id="57347" name="Group 12">
              <a:extLst>
                <a:ext uri="{FF2B5EF4-FFF2-40B4-BE49-F238E27FC236}">
                  <a16:creationId xmlns:a16="http://schemas.microsoft.com/office/drawing/2014/main" id="{2A046C45-553B-AE2B-EA55-2B69AC61E232}"/>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7948D6A0-79DD-F570-C0F4-C86911C8F548}"/>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7379" name="Group 1">
                <a:extLst>
                  <a:ext uri="{FF2B5EF4-FFF2-40B4-BE49-F238E27FC236}">
                    <a16:creationId xmlns:a16="http://schemas.microsoft.com/office/drawing/2014/main" id="{C2A0922F-2636-A625-4958-EDA4CC47A161}"/>
                  </a:ext>
                </a:extLst>
              </p:cNvPr>
              <p:cNvGrpSpPr>
                <a:grpSpLocks/>
              </p:cNvGrpSpPr>
              <p:nvPr/>
            </p:nvGrpSpPr>
            <p:grpSpPr bwMode="auto">
              <a:xfrm>
                <a:off x="2220946" y="838201"/>
                <a:ext cx="5301208" cy="4768000"/>
                <a:chOff x="2220946" y="838201"/>
                <a:chExt cx="5301208" cy="4768000"/>
              </a:xfrm>
            </p:grpSpPr>
            <p:grpSp>
              <p:nvGrpSpPr>
                <p:cNvPr id="57380" name="Group 6">
                  <a:extLst>
                    <a:ext uri="{FF2B5EF4-FFF2-40B4-BE49-F238E27FC236}">
                      <a16:creationId xmlns:a16="http://schemas.microsoft.com/office/drawing/2014/main" id="{975E86E1-256D-D0E9-23CA-9CDFC1A1683B}"/>
                    </a:ext>
                  </a:extLst>
                </p:cNvPr>
                <p:cNvGrpSpPr>
                  <a:grpSpLocks/>
                </p:cNvGrpSpPr>
                <p:nvPr/>
              </p:nvGrpSpPr>
              <p:grpSpPr bwMode="auto">
                <a:xfrm>
                  <a:off x="2220946" y="838201"/>
                  <a:ext cx="5301208" cy="4768000"/>
                  <a:chOff x="2064025" y="741977"/>
                  <a:chExt cx="5287620" cy="4848380"/>
                </a:xfrm>
              </p:grpSpPr>
              <p:grpSp>
                <p:nvGrpSpPr>
                  <p:cNvPr id="46" name="Group 45">
                    <a:extLst>
                      <a:ext uri="{FF2B5EF4-FFF2-40B4-BE49-F238E27FC236}">
                        <a16:creationId xmlns:a16="http://schemas.microsoft.com/office/drawing/2014/main" id="{52227505-485D-E297-7E93-66DFD6BBBD97}"/>
                      </a:ext>
                    </a:extLst>
                  </p:cNvPr>
                  <p:cNvGrpSpPr/>
                  <p:nvPr/>
                </p:nvGrpSpPr>
                <p:grpSpPr>
                  <a:xfrm>
                    <a:off x="2064025" y="741977"/>
                    <a:ext cx="5287620" cy="4848380"/>
                    <a:chOff x="1752600" y="533400"/>
                    <a:chExt cx="5791200" cy="5105400"/>
                  </a:xfrm>
                  <a:solidFill>
                    <a:schemeClr val="bg1"/>
                  </a:solidFill>
                </p:grpSpPr>
                <p:sp>
                  <p:nvSpPr>
                    <p:cNvPr id="4" name="Rectangle 3">
                      <a:extLst>
                        <a:ext uri="{FF2B5EF4-FFF2-40B4-BE49-F238E27FC236}">
                          <a16:creationId xmlns:a16="http://schemas.microsoft.com/office/drawing/2014/main" id="{7366A527-36F6-5550-DB6A-E6F73133F9EC}"/>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Arrow Connector 7">
                      <a:extLst>
                        <a:ext uri="{FF2B5EF4-FFF2-40B4-BE49-F238E27FC236}">
                          <a16:creationId xmlns:a16="http://schemas.microsoft.com/office/drawing/2014/main" id="{2FD7BED9-B321-4121-462C-3E02761E558F}"/>
                        </a:ext>
                      </a:extLst>
                    </p:cNvPr>
                    <p:cNvCxnSpPr/>
                    <p:nvPr/>
                  </p:nvCxnSpPr>
                  <p:spPr>
                    <a:xfrm flipH="1" flipV="1">
                      <a:off x="2685874" y="1484192"/>
                      <a:ext cx="1369855"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AC369C-1C71-F36E-B68A-B7C04094AC4D}"/>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5CB6A8-1D37-C804-F99F-E7DB46CCE1A6}"/>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05BBA7B-E794-06CD-5B4F-00250C4BC5BC}"/>
                        </a:ext>
                      </a:extLst>
                    </p:cNvPr>
                    <p:cNvSpPr txBox="1"/>
                    <p:nvPr/>
                  </p:nvSpPr>
                  <p:spPr>
                    <a:xfrm>
                      <a:off x="1808702" y="2221073"/>
                      <a:ext cx="1562100" cy="759835"/>
                    </a:xfrm>
                    <a:prstGeom prst="rect">
                      <a:avLst/>
                    </a:prstGeom>
                    <a:grpFill/>
                  </p:spPr>
                  <p:txBody>
                    <a:bodyPr>
                      <a:spAutoFit/>
                    </a:bodyPr>
                    <a:lstStyle/>
                    <a:p>
                      <a:pPr fontAlgn="auto">
                        <a:spcBef>
                          <a:spcPts val="0"/>
                        </a:spcBef>
                        <a:spcAft>
                          <a:spcPts val="0"/>
                        </a:spcAft>
                        <a:defRPr/>
                      </a:pPr>
                      <a:r>
                        <a:rPr lang="en-US" sz="800" dirty="0">
                          <a:latin typeface="+mn-lt"/>
                          <a:ea typeface="+mn-ea"/>
                        </a:rPr>
                        <a:t>Densification, understory re-initiation,  loss of big trees</a:t>
                      </a:r>
                    </a:p>
                  </p:txBody>
                </p:sp>
              </p:grpSp>
              <p:sp>
                <p:nvSpPr>
                  <p:cNvPr id="57383" name="TextBox 20">
                    <a:extLst>
                      <a:ext uri="{FF2B5EF4-FFF2-40B4-BE49-F238E27FC236}">
                        <a16:creationId xmlns:a16="http://schemas.microsoft.com/office/drawing/2014/main" id="{2B3121D7-38C6-60C2-0754-3EEBCFCDDC46}"/>
                      </a:ext>
                    </a:extLst>
                  </p:cNvPr>
                  <p:cNvSpPr txBox="1">
                    <a:spLocks noChangeArrowheads="1"/>
                  </p:cNvSpPr>
                  <p:nvPr/>
                </p:nvSpPr>
                <p:spPr bwMode="auto">
                  <a:xfrm>
                    <a:off x="4072327" y="2712274"/>
                    <a:ext cx="55219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57384" name="TextBox 24">
                    <a:extLst>
                      <a:ext uri="{FF2B5EF4-FFF2-40B4-BE49-F238E27FC236}">
                        <a16:creationId xmlns:a16="http://schemas.microsoft.com/office/drawing/2014/main" id="{1040B8F2-32A3-EE83-25A5-2F000C7E7E57}"/>
                      </a:ext>
                    </a:extLst>
                  </p:cNvPr>
                  <p:cNvSpPr txBox="1">
                    <a:spLocks noChangeArrowheads="1"/>
                  </p:cNvSpPr>
                  <p:nvPr/>
                </p:nvSpPr>
                <p:spPr bwMode="auto">
                  <a:xfrm>
                    <a:off x="2572863" y="1644904"/>
                    <a:ext cx="57874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grpSp>
            <p:sp>
              <p:nvSpPr>
                <p:cNvPr id="57381" name="TextBox 34">
                  <a:extLst>
                    <a:ext uri="{FF2B5EF4-FFF2-40B4-BE49-F238E27FC236}">
                      <a16:creationId xmlns:a16="http://schemas.microsoft.com/office/drawing/2014/main" id="{1AD768D0-BE61-27FD-EA48-E88437909EDF}"/>
                    </a:ext>
                  </a:extLst>
                </p:cNvPr>
                <p:cNvSpPr txBox="1">
                  <a:spLocks noChangeArrowheads="1"/>
                </p:cNvSpPr>
                <p:nvPr/>
              </p:nvSpPr>
              <p:spPr bwMode="auto">
                <a:xfrm>
                  <a:off x="2601966" y="882377"/>
                  <a:ext cx="1752600" cy="7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“Infilling”</a:t>
                  </a:r>
                </a:p>
                <a:p>
                  <a:pPr algn="ctr"/>
                  <a:r>
                    <a:rPr lang="en-US" altLang="en-US" sz="1600"/>
                    <a:t>+TPH  -QMD</a:t>
                  </a:r>
                </a:p>
              </p:txBody>
            </p:sp>
          </p:grpSp>
        </p:grpSp>
        <p:pic>
          <p:nvPicPr>
            <p:cNvPr id="57348" name="Picture 2">
              <a:extLst>
                <a:ext uri="{FF2B5EF4-FFF2-40B4-BE49-F238E27FC236}">
                  <a16:creationId xmlns:a16="http://schemas.microsoft.com/office/drawing/2014/main" id="{4B9C37F0-B3D5-694C-D0A2-32DEF6006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9" name="Picture 2">
              <a:extLst>
                <a:ext uri="{FF2B5EF4-FFF2-40B4-BE49-F238E27FC236}">
                  <a16:creationId xmlns:a16="http://schemas.microsoft.com/office/drawing/2014/main" id="{E906CED7-AA62-88B3-C82A-5E315452F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2">
              <a:extLst>
                <a:ext uri="{FF2B5EF4-FFF2-40B4-BE49-F238E27FC236}">
                  <a16:creationId xmlns:a16="http://schemas.microsoft.com/office/drawing/2014/main" id="{1EFE0EFA-621C-4BE7-5EEB-161D559D3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1" name="Picture 2">
              <a:extLst>
                <a:ext uri="{FF2B5EF4-FFF2-40B4-BE49-F238E27FC236}">
                  <a16:creationId xmlns:a16="http://schemas.microsoft.com/office/drawing/2014/main" id="{7261C060-12BC-46B3-D44E-563D2D6DE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2" name="Picture 2">
              <a:extLst>
                <a:ext uri="{FF2B5EF4-FFF2-40B4-BE49-F238E27FC236}">
                  <a16:creationId xmlns:a16="http://schemas.microsoft.com/office/drawing/2014/main" id="{D3546B0B-FD61-56D1-244E-091B7456E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7353" name="Group 74">
              <a:extLst>
                <a:ext uri="{FF2B5EF4-FFF2-40B4-BE49-F238E27FC236}">
                  <a16:creationId xmlns:a16="http://schemas.microsoft.com/office/drawing/2014/main" id="{2F3B88D2-E2C5-1DE7-DE04-4AE24925E5E7}"/>
                </a:ext>
              </a:extLst>
            </p:cNvPr>
            <p:cNvGrpSpPr>
              <a:grpSpLocks/>
            </p:cNvGrpSpPr>
            <p:nvPr/>
          </p:nvGrpSpPr>
          <p:grpSpPr bwMode="auto">
            <a:xfrm>
              <a:off x="2083061" y="1265124"/>
              <a:ext cx="550311" cy="802597"/>
              <a:chOff x="2025141" y="1062370"/>
              <a:chExt cx="562657" cy="828593"/>
            </a:xfrm>
          </p:grpSpPr>
          <p:pic>
            <p:nvPicPr>
              <p:cNvPr id="57367" name="Picture 2">
                <a:extLst>
                  <a:ext uri="{FF2B5EF4-FFF2-40B4-BE49-F238E27FC236}">
                    <a16:creationId xmlns:a16="http://schemas.microsoft.com/office/drawing/2014/main" id="{195755C0-5E00-0B16-9A0D-D9B73C916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68" name="Picture 2">
                <a:extLst>
                  <a:ext uri="{FF2B5EF4-FFF2-40B4-BE49-F238E27FC236}">
                    <a16:creationId xmlns:a16="http://schemas.microsoft.com/office/drawing/2014/main" id="{3C081685-3A64-B7AB-8EB4-E025FC13C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69" name="Picture 2">
                <a:extLst>
                  <a:ext uri="{FF2B5EF4-FFF2-40B4-BE49-F238E27FC236}">
                    <a16:creationId xmlns:a16="http://schemas.microsoft.com/office/drawing/2014/main" id="{C4CFCBA4-5DE3-698D-E5AA-985049D06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0" name="Picture 2">
                <a:extLst>
                  <a:ext uri="{FF2B5EF4-FFF2-40B4-BE49-F238E27FC236}">
                    <a16:creationId xmlns:a16="http://schemas.microsoft.com/office/drawing/2014/main" id="{EF3CFFA2-686E-AED0-3A80-4A72B3CD1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1" name="Picture 2">
                <a:extLst>
                  <a:ext uri="{FF2B5EF4-FFF2-40B4-BE49-F238E27FC236}">
                    <a16:creationId xmlns:a16="http://schemas.microsoft.com/office/drawing/2014/main" id="{BF511FC1-9F8F-E777-4F2F-192E232CD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2" name="Picture 2">
                <a:extLst>
                  <a:ext uri="{FF2B5EF4-FFF2-40B4-BE49-F238E27FC236}">
                    <a16:creationId xmlns:a16="http://schemas.microsoft.com/office/drawing/2014/main" id="{6BEF1897-C8FD-F9F0-BC03-864DCE7732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3" name="Picture 2">
                <a:extLst>
                  <a:ext uri="{FF2B5EF4-FFF2-40B4-BE49-F238E27FC236}">
                    <a16:creationId xmlns:a16="http://schemas.microsoft.com/office/drawing/2014/main" id="{A1901446-437D-2241-F4DB-1826501E1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4" name="Picture 2">
                <a:extLst>
                  <a:ext uri="{FF2B5EF4-FFF2-40B4-BE49-F238E27FC236}">
                    <a16:creationId xmlns:a16="http://schemas.microsoft.com/office/drawing/2014/main" id="{7130E0FB-E40D-6FD0-F601-B2E94238CC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5" name="Picture 2">
                <a:extLst>
                  <a:ext uri="{FF2B5EF4-FFF2-40B4-BE49-F238E27FC236}">
                    <a16:creationId xmlns:a16="http://schemas.microsoft.com/office/drawing/2014/main" id="{ACEE365F-8C0A-5344-4253-EEF054BBF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6" name="Picture 2">
                <a:extLst>
                  <a:ext uri="{FF2B5EF4-FFF2-40B4-BE49-F238E27FC236}">
                    <a16:creationId xmlns:a16="http://schemas.microsoft.com/office/drawing/2014/main" id="{529CF927-F950-EDE2-E091-A262B2038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77" name="Picture 2">
                <a:extLst>
                  <a:ext uri="{FF2B5EF4-FFF2-40B4-BE49-F238E27FC236}">
                    <a16:creationId xmlns:a16="http://schemas.microsoft.com/office/drawing/2014/main" id="{05ADE4FA-D68C-07F9-F4D3-F2FC88791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7354" name="Picture 2">
              <a:extLst>
                <a:ext uri="{FF2B5EF4-FFF2-40B4-BE49-F238E27FC236}">
                  <a16:creationId xmlns:a16="http://schemas.microsoft.com/office/drawing/2014/main" id="{7967DC94-5118-559A-C71E-F2DC8A78B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5" name="Picture 2">
              <a:extLst>
                <a:ext uri="{FF2B5EF4-FFF2-40B4-BE49-F238E27FC236}">
                  <a16:creationId xmlns:a16="http://schemas.microsoft.com/office/drawing/2014/main" id="{DDD43C6B-4DD8-2F74-91F4-53CC02683B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6" name="Picture 2">
              <a:extLst>
                <a:ext uri="{FF2B5EF4-FFF2-40B4-BE49-F238E27FC236}">
                  <a16:creationId xmlns:a16="http://schemas.microsoft.com/office/drawing/2014/main" id="{20B4026D-FCD0-4C58-07C3-B25279D3B8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7" name="Picture 2">
              <a:extLst>
                <a:ext uri="{FF2B5EF4-FFF2-40B4-BE49-F238E27FC236}">
                  <a16:creationId xmlns:a16="http://schemas.microsoft.com/office/drawing/2014/main" id="{A2C7F95E-FE24-C4FD-84F1-D6C211DF0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8" name="Picture 2">
              <a:extLst>
                <a:ext uri="{FF2B5EF4-FFF2-40B4-BE49-F238E27FC236}">
                  <a16:creationId xmlns:a16="http://schemas.microsoft.com/office/drawing/2014/main" id="{26A3D45C-B257-12F9-6E35-C69A9B438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9" name="Picture 2">
              <a:extLst>
                <a:ext uri="{FF2B5EF4-FFF2-40B4-BE49-F238E27FC236}">
                  <a16:creationId xmlns:a16="http://schemas.microsoft.com/office/drawing/2014/main" id="{9EE7FE22-A92E-AE65-F6FB-C144440DFB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60" name="Picture 2">
              <a:extLst>
                <a:ext uri="{FF2B5EF4-FFF2-40B4-BE49-F238E27FC236}">
                  <a16:creationId xmlns:a16="http://schemas.microsoft.com/office/drawing/2014/main" id="{3C57B550-B93F-CA3A-CE62-FB2A15583B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7361" name="Group 86">
              <a:extLst>
                <a:ext uri="{FF2B5EF4-FFF2-40B4-BE49-F238E27FC236}">
                  <a16:creationId xmlns:a16="http://schemas.microsoft.com/office/drawing/2014/main" id="{2FCB93AA-8AF6-2BB7-290A-5376AA37FDDA}"/>
                </a:ext>
              </a:extLst>
            </p:cNvPr>
            <p:cNvGrpSpPr>
              <a:grpSpLocks/>
            </p:cNvGrpSpPr>
            <p:nvPr/>
          </p:nvGrpSpPr>
          <p:grpSpPr bwMode="auto">
            <a:xfrm>
              <a:off x="3107654" y="5765456"/>
              <a:ext cx="3336674" cy="369332"/>
              <a:chOff x="247911" y="3985138"/>
              <a:chExt cx="2963952" cy="369332"/>
            </a:xfrm>
          </p:grpSpPr>
          <p:cxnSp>
            <p:nvCxnSpPr>
              <p:cNvPr id="84" name="Straight Arrow Connector 83">
                <a:extLst>
                  <a:ext uri="{FF2B5EF4-FFF2-40B4-BE49-F238E27FC236}">
                    <a16:creationId xmlns:a16="http://schemas.microsoft.com/office/drawing/2014/main" id="{2D4A5391-90F0-9BC9-28B7-62F5D53CD802}"/>
                  </a:ext>
                </a:extLst>
              </p:cNvPr>
              <p:cNvCxnSpPr/>
              <p:nvPr/>
            </p:nvCxnSpPr>
            <p:spPr>
              <a:xfrm>
                <a:off x="248494" y="4149018"/>
                <a:ext cx="296396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366" name="TextBox 85">
                <a:extLst>
                  <a:ext uri="{FF2B5EF4-FFF2-40B4-BE49-F238E27FC236}">
                    <a16:creationId xmlns:a16="http://schemas.microsoft.com/office/drawing/2014/main" id="{C3597A46-3220-6A5E-47A5-772FDF6A97A7}"/>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57362" name="Group 89">
              <a:extLst>
                <a:ext uri="{FF2B5EF4-FFF2-40B4-BE49-F238E27FC236}">
                  <a16:creationId xmlns:a16="http://schemas.microsoft.com/office/drawing/2014/main" id="{E911D9A4-51D0-A9DF-CA1D-C9FC9A27B3EE}"/>
                </a:ext>
              </a:extLst>
            </p:cNvPr>
            <p:cNvGrpSpPr>
              <a:grpSpLocks/>
            </p:cNvGrpSpPr>
            <p:nvPr/>
          </p:nvGrpSpPr>
          <p:grpSpPr bwMode="auto">
            <a:xfrm rot="-5400000">
              <a:off x="870147" y="3573067"/>
              <a:ext cx="2910997" cy="369332"/>
              <a:chOff x="379066" y="3985138"/>
              <a:chExt cx="2963952" cy="369332"/>
            </a:xfrm>
          </p:grpSpPr>
          <p:cxnSp>
            <p:nvCxnSpPr>
              <p:cNvPr id="91" name="Straight Arrow Connector 90">
                <a:extLst>
                  <a:ext uri="{FF2B5EF4-FFF2-40B4-BE49-F238E27FC236}">
                    <a16:creationId xmlns:a16="http://schemas.microsoft.com/office/drawing/2014/main" id="{69B19B65-0855-E4AA-D30F-7D32314956A7}"/>
                  </a:ext>
                </a:extLst>
              </p:cNvPr>
              <p:cNvCxnSpPr/>
              <p:nvPr/>
            </p:nvCxnSpPr>
            <p:spPr>
              <a:xfrm>
                <a:off x="378891" y="4180997"/>
                <a:ext cx="296432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364" name="TextBox 91">
                <a:extLst>
                  <a:ext uri="{FF2B5EF4-FFF2-40B4-BE49-F238E27FC236}">
                    <a16:creationId xmlns:a16="http://schemas.microsoft.com/office/drawing/2014/main" id="{5C062CE0-C99A-06CE-A5D4-EDEE8F405965}"/>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57346" name="TextBox 46">
            <a:extLst>
              <a:ext uri="{FF2B5EF4-FFF2-40B4-BE49-F238E27FC236}">
                <a16:creationId xmlns:a16="http://schemas.microsoft.com/office/drawing/2014/main" id="{0C6D7BC2-EAA0-CD42-8992-278C57C92067}"/>
              </a:ext>
            </a:extLst>
          </p:cNvPr>
          <p:cNvSpPr txBox="1">
            <a:spLocks noChangeArrowheads="1"/>
          </p:cNvSpPr>
          <p:nvPr/>
        </p:nvSpPr>
        <p:spPr bwMode="auto">
          <a:xfrm>
            <a:off x="1768475" y="304800"/>
            <a:ext cx="596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Trajectories of Structural Development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4">
            <a:extLst>
              <a:ext uri="{FF2B5EF4-FFF2-40B4-BE49-F238E27FC236}">
                <a16:creationId xmlns:a16="http://schemas.microsoft.com/office/drawing/2014/main" id="{2D2BEF5E-13D4-56B5-F3BF-D613A664B119}"/>
              </a:ext>
            </a:extLst>
          </p:cNvPr>
          <p:cNvGrpSpPr>
            <a:grpSpLocks/>
          </p:cNvGrpSpPr>
          <p:nvPr/>
        </p:nvGrpSpPr>
        <p:grpSpPr bwMode="auto">
          <a:xfrm>
            <a:off x="1412875" y="1044575"/>
            <a:ext cx="6438900" cy="5526088"/>
            <a:chOff x="1795540" y="1027332"/>
            <a:chExt cx="6438445" cy="5525868"/>
          </a:xfrm>
        </p:grpSpPr>
        <p:grpSp>
          <p:nvGrpSpPr>
            <p:cNvPr id="58371" name="Group 12">
              <a:extLst>
                <a:ext uri="{FF2B5EF4-FFF2-40B4-BE49-F238E27FC236}">
                  <a16:creationId xmlns:a16="http://schemas.microsoft.com/office/drawing/2014/main" id="{80DB879D-F095-D929-B26C-E186199FB95E}"/>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BE6AF4CD-6C08-90B6-017E-A35DC3C70534}"/>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8404" name="Group 1">
                <a:extLst>
                  <a:ext uri="{FF2B5EF4-FFF2-40B4-BE49-F238E27FC236}">
                    <a16:creationId xmlns:a16="http://schemas.microsoft.com/office/drawing/2014/main" id="{C2BB1A7F-B918-2235-AE16-2B66E0D4A0CE}"/>
                  </a:ext>
                </a:extLst>
              </p:cNvPr>
              <p:cNvGrpSpPr>
                <a:grpSpLocks/>
              </p:cNvGrpSpPr>
              <p:nvPr/>
            </p:nvGrpSpPr>
            <p:grpSpPr bwMode="auto">
              <a:xfrm>
                <a:off x="2220946" y="838201"/>
                <a:ext cx="5301208" cy="4768000"/>
                <a:chOff x="2220946" y="838201"/>
                <a:chExt cx="5301208" cy="4768000"/>
              </a:xfrm>
            </p:grpSpPr>
            <p:grpSp>
              <p:nvGrpSpPr>
                <p:cNvPr id="58405" name="Group 6">
                  <a:extLst>
                    <a:ext uri="{FF2B5EF4-FFF2-40B4-BE49-F238E27FC236}">
                      <a16:creationId xmlns:a16="http://schemas.microsoft.com/office/drawing/2014/main" id="{4A90F553-E448-8B54-651E-F486DD39B473}"/>
                    </a:ext>
                  </a:extLst>
                </p:cNvPr>
                <p:cNvGrpSpPr>
                  <a:grpSpLocks/>
                </p:cNvGrpSpPr>
                <p:nvPr/>
              </p:nvGrpSpPr>
              <p:grpSpPr bwMode="auto">
                <a:xfrm>
                  <a:off x="2220946" y="838201"/>
                  <a:ext cx="5301208" cy="4768000"/>
                  <a:chOff x="2064025" y="741977"/>
                  <a:chExt cx="5287620" cy="4848380"/>
                </a:xfrm>
              </p:grpSpPr>
              <p:grpSp>
                <p:nvGrpSpPr>
                  <p:cNvPr id="46" name="Group 45">
                    <a:extLst>
                      <a:ext uri="{FF2B5EF4-FFF2-40B4-BE49-F238E27FC236}">
                        <a16:creationId xmlns:a16="http://schemas.microsoft.com/office/drawing/2014/main" id="{E55E1587-11FB-EC3A-FD86-849C9E9411F5}"/>
                      </a:ext>
                    </a:extLst>
                  </p:cNvPr>
                  <p:cNvGrpSpPr/>
                  <p:nvPr/>
                </p:nvGrpSpPr>
                <p:grpSpPr>
                  <a:xfrm>
                    <a:off x="2064025" y="741977"/>
                    <a:ext cx="5287620" cy="4848380"/>
                    <a:chOff x="1752600" y="533400"/>
                    <a:chExt cx="5791200" cy="5105400"/>
                  </a:xfrm>
                  <a:solidFill>
                    <a:schemeClr val="bg1"/>
                  </a:solidFill>
                </p:grpSpPr>
                <p:sp>
                  <p:nvSpPr>
                    <p:cNvPr id="4" name="Rectangle 3">
                      <a:extLst>
                        <a:ext uri="{FF2B5EF4-FFF2-40B4-BE49-F238E27FC236}">
                          <a16:creationId xmlns:a16="http://schemas.microsoft.com/office/drawing/2014/main" id="{0C36E139-9498-2DAF-1B6C-A1E303166BE6}"/>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Arrow Connector 7">
                      <a:extLst>
                        <a:ext uri="{FF2B5EF4-FFF2-40B4-BE49-F238E27FC236}">
                          <a16:creationId xmlns:a16="http://schemas.microsoft.com/office/drawing/2014/main" id="{D22ACECB-5206-89D7-1489-861957147CBC}"/>
                        </a:ext>
                      </a:extLst>
                    </p:cNvPr>
                    <p:cNvCxnSpPr/>
                    <p:nvPr/>
                  </p:nvCxnSpPr>
                  <p:spPr>
                    <a:xfrm flipH="1" flipV="1">
                      <a:off x="2897347" y="1598771"/>
                      <a:ext cx="1369855"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7955A1-E234-3642-74EC-F463ACD41936}"/>
                        </a:ext>
                      </a:extLst>
                    </p:cNvPr>
                    <p:cNvCxnSpPr/>
                    <p:nvPr/>
                  </p:nvCxnSpPr>
                  <p:spPr>
                    <a:xfrm flipV="1">
                      <a:off x="4953000" y="1598771"/>
                      <a:ext cx="1340768"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66A724-A170-C9F3-12C2-5FBC4D5DCBF0}"/>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3687DA-DFA3-D91C-2AC6-2009A1AA8C12}"/>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49F3392-71BA-853A-E747-0D9B39484C9E}"/>
                        </a:ext>
                      </a:extLst>
                    </p:cNvPr>
                    <p:cNvSpPr txBox="1"/>
                    <p:nvPr/>
                  </p:nvSpPr>
                  <p:spPr>
                    <a:xfrm>
                      <a:off x="1808702" y="2400962"/>
                      <a:ext cx="1562099" cy="599871"/>
                    </a:xfrm>
                    <a:prstGeom prst="rect">
                      <a:avLst/>
                    </a:prstGeom>
                    <a:grpFill/>
                  </p:spPr>
                  <p:txBody>
                    <a:bodyPr>
                      <a:spAutoFit/>
                    </a:bodyPr>
                    <a:lstStyle/>
                    <a:p>
                      <a:pPr fontAlgn="auto">
                        <a:spcBef>
                          <a:spcPts val="0"/>
                        </a:spcBef>
                        <a:spcAft>
                          <a:spcPts val="0"/>
                        </a:spcAft>
                        <a:defRPr/>
                      </a:pPr>
                      <a:r>
                        <a:rPr lang="en-US" sz="800" dirty="0">
                          <a:latin typeface="+mn-lt"/>
                          <a:ea typeface="+mn-ea"/>
                        </a:rPr>
                        <a:t>Infilling, understory re-initiation,  loss of big trees</a:t>
                      </a:r>
                    </a:p>
                  </p:txBody>
                </p:sp>
                <p:sp>
                  <p:nvSpPr>
                    <p:cNvPr id="43" name="TextBox 42">
                      <a:extLst>
                        <a:ext uri="{FF2B5EF4-FFF2-40B4-BE49-F238E27FC236}">
                          <a16:creationId xmlns:a16="http://schemas.microsoft.com/office/drawing/2014/main" id="{6DC6EE8E-1A61-C2DD-6D53-6FB4A1EE41FC}"/>
                        </a:ext>
                      </a:extLst>
                    </p:cNvPr>
                    <p:cNvSpPr txBox="1"/>
                    <p:nvPr/>
                  </p:nvSpPr>
                  <p:spPr>
                    <a:xfrm>
                      <a:off x="5425271" y="2603233"/>
                      <a:ext cx="1889929" cy="279940"/>
                    </a:xfrm>
                    <a:prstGeom prst="rect">
                      <a:avLst/>
                    </a:prstGeom>
                    <a:grpFill/>
                  </p:spPr>
                  <p:txBody>
                    <a:bodyPr>
                      <a:spAutoFit/>
                    </a:bodyPr>
                    <a:lstStyle/>
                    <a:p>
                      <a:pPr fontAlgn="auto">
                        <a:spcBef>
                          <a:spcPts val="0"/>
                        </a:spcBef>
                        <a:spcAft>
                          <a:spcPts val="0"/>
                        </a:spcAft>
                        <a:defRPr/>
                      </a:pPr>
                      <a:r>
                        <a:rPr lang="en-US" sz="800" dirty="0">
                          <a:latin typeface="+mn-lt"/>
                          <a:ea typeface="+mn-ea"/>
                        </a:rPr>
                        <a:t>Growth and recruitment</a:t>
                      </a:r>
                    </a:p>
                  </p:txBody>
                </p:sp>
              </p:grpSp>
              <p:sp>
                <p:nvSpPr>
                  <p:cNvPr id="58408" name="TextBox 20">
                    <a:extLst>
                      <a:ext uri="{FF2B5EF4-FFF2-40B4-BE49-F238E27FC236}">
                        <a16:creationId xmlns:a16="http://schemas.microsoft.com/office/drawing/2014/main" id="{59F9E45F-B6BC-C7FA-14FD-60F8B701682A}"/>
                      </a:ext>
                    </a:extLst>
                  </p:cNvPr>
                  <p:cNvSpPr txBox="1">
                    <a:spLocks noChangeArrowheads="1"/>
                  </p:cNvSpPr>
                  <p:nvPr/>
                </p:nvSpPr>
                <p:spPr bwMode="auto">
                  <a:xfrm>
                    <a:off x="4072327" y="2712274"/>
                    <a:ext cx="55219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58409" name="TextBox 22">
                    <a:extLst>
                      <a:ext uri="{FF2B5EF4-FFF2-40B4-BE49-F238E27FC236}">
                        <a16:creationId xmlns:a16="http://schemas.microsoft.com/office/drawing/2014/main" id="{F6611CE2-C509-8B83-6C2F-AA48AB0DF220}"/>
                      </a:ext>
                    </a:extLst>
                  </p:cNvPr>
                  <p:cNvSpPr txBox="1">
                    <a:spLocks noChangeArrowheads="1"/>
                  </p:cNvSpPr>
                  <p:nvPr/>
                </p:nvSpPr>
                <p:spPr bwMode="auto">
                  <a:xfrm>
                    <a:off x="4724400" y="2716581"/>
                    <a:ext cx="51535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58410" name="TextBox 24">
                    <a:extLst>
                      <a:ext uri="{FF2B5EF4-FFF2-40B4-BE49-F238E27FC236}">
                        <a16:creationId xmlns:a16="http://schemas.microsoft.com/office/drawing/2014/main" id="{40853F61-880D-A59B-EECE-5AF8C9A654EA}"/>
                      </a:ext>
                    </a:extLst>
                  </p:cNvPr>
                  <p:cNvSpPr txBox="1">
                    <a:spLocks noChangeArrowheads="1"/>
                  </p:cNvSpPr>
                  <p:nvPr/>
                </p:nvSpPr>
                <p:spPr bwMode="auto">
                  <a:xfrm>
                    <a:off x="2572862" y="1644904"/>
                    <a:ext cx="57875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58411" name="TextBox 25">
                    <a:extLst>
                      <a:ext uri="{FF2B5EF4-FFF2-40B4-BE49-F238E27FC236}">
                        <a16:creationId xmlns:a16="http://schemas.microsoft.com/office/drawing/2014/main" id="{C2512C08-213A-25DF-66BD-13D6DC7F7B45}"/>
                      </a:ext>
                    </a:extLst>
                  </p:cNvPr>
                  <p:cNvSpPr txBox="1">
                    <a:spLocks noChangeArrowheads="1"/>
                  </p:cNvSpPr>
                  <p:nvPr/>
                </p:nvSpPr>
                <p:spPr bwMode="auto">
                  <a:xfrm>
                    <a:off x="6330469" y="1699243"/>
                    <a:ext cx="474876"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grpSp>
            <p:sp>
              <p:nvSpPr>
                <p:cNvPr id="58406" name="TextBox 34">
                  <a:extLst>
                    <a:ext uri="{FF2B5EF4-FFF2-40B4-BE49-F238E27FC236}">
                      <a16:creationId xmlns:a16="http://schemas.microsoft.com/office/drawing/2014/main" id="{1117DB01-7FDC-5051-2800-12B05853F76C}"/>
                    </a:ext>
                  </a:extLst>
                </p:cNvPr>
                <p:cNvSpPr txBox="1">
                  <a:spLocks noChangeArrowheads="1"/>
                </p:cNvSpPr>
                <p:nvPr/>
              </p:nvSpPr>
              <p:spPr bwMode="auto">
                <a:xfrm>
                  <a:off x="2601966" y="882377"/>
                  <a:ext cx="1752600" cy="7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“Infilling”</a:t>
                  </a:r>
                  <a:endParaRPr lang="en-US" altLang="ja-JP" sz="1600"/>
                </a:p>
                <a:p>
                  <a:pPr algn="ctr"/>
                  <a:r>
                    <a:rPr lang="en-US" altLang="en-US" sz="1600"/>
                    <a:t>+TPH  -QMD</a:t>
                  </a:r>
                </a:p>
              </p:txBody>
            </p:sp>
          </p:grpSp>
        </p:grpSp>
        <p:sp>
          <p:nvSpPr>
            <p:cNvPr id="58372" name="TextBox 43">
              <a:extLst>
                <a:ext uri="{FF2B5EF4-FFF2-40B4-BE49-F238E27FC236}">
                  <a16:creationId xmlns:a16="http://schemas.microsoft.com/office/drawing/2014/main" id="{31FA241F-E7E5-CFF3-C18E-733B127866B6}"/>
                </a:ext>
              </a:extLst>
            </p:cNvPr>
            <p:cNvSpPr txBox="1">
              <a:spLocks noChangeArrowheads="1"/>
            </p:cNvSpPr>
            <p:nvPr/>
          </p:nvSpPr>
          <p:spPr bwMode="auto">
            <a:xfrm>
              <a:off x="4981586" y="1717458"/>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“Aggrading”</a:t>
              </a:r>
            </a:p>
            <a:p>
              <a:pPr algn="ctr"/>
              <a:r>
                <a:rPr lang="en-US" altLang="en-US" sz="1600"/>
                <a:t>+TPH  +QMD</a:t>
              </a:r>
            </a:p>
          </p:txBody>
        </p:sp>
        <p:pic>
          <p:nvPicPr>
            <p:cNvPr id="58373" name="Picture 2">
              <a:extLst>
                <a:ext uri="{FF2B5EF4-FFF2-40B4-BE49-F238E27FC236}">
                  <a16:creationId xmlns:a16="http://schemas.microsoft.com/office/drawing/2014/main" id="{B6DCFB35-7561-0AF1-CFCF-0206114E2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4" name="Picture 2">
              <a:extLst>
                <a:ext uri="{FF2B5EF4-FFF2-40B4-BE49-F238E27FC236}">
                  <a16:creationId xmlns:a16="http://schemas.microsoft.com/office/drawing/2014/main" id="{17FA367F-6D9F-CA6E-9340-DE47800AD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5" name="Picture 2">
              <a:extLst>
                <a:ext uri="{FF2B5EF4-FFF2-40B4-BE49-F238E27FC236}">
                  <a16:creationId xmlns:a16="http://schemas.microsoft.com/office/drawing/2014/main" id="{0759C747-13C3-E999-CBE4-479D059F7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6" name="Picture 2">
              <a:extLst>
                <a:ext uri="{FF2B5EF4-FFF2-40B4-BE49-F238E27FC236}">
                  <a16:creationId xmlns:a16="http://schemas.microsoft.com/office/drawing/2014/main" id="{0A3C712F-0B67-7FBC-E900-1E0165832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7" name="Picture 2">
              <a:extLst>
                <a:ext uri="{FF2B5EF4-FFF2-40B4-BE49-F238E27FC236}">
                  <a16:creationId xmlns:a16="http://schemas.microsoft.com/office/drawing/2014/main" id="{F303CFA4-2510-BE17-F408-9112BB772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378" name="Group 74">
              <a:extLst>
                <a:ext uri="{FF2B5EF4-FFF2-40B4-BE49-F238E27FC236}">
                  <a16:creationId xmlns:a16="http://schemas.microsoft.com/office/drawing/2014/main" id="{AD0DD15D-CCA3-7676-DD81-4165396A1D5C}"/>
                </a:ext>
              </a:extLst>
            </p:cNvPr>
            <p:cNvGrpSpPr>
              <a:grpSpLocks/>
            </p:cNvGrpSpPr>
            <p:nvPr/>
          </p:nvGrpSpPr>
          <p:grpSpPr bwMode="auto">
            <a:xfrm>
              <a:off x="2083061" y="1265124"/>
              <a:ext cx="550311" cy="802597"/>
              <a:chOff x="2025141" y="1062370"/>
              <a:chExt cx="562657" cy="828593"/>
            </a:xfrm>
          </p:grpSpPr>
          <p:pic>
            <p:nvPicPr>
              <p:cNvPr id="58392" name="Picture 2">
                <a:extLst>
                  <a:ext uri="{FF2B5EF4-FFF2-40B4-BE49-F238E27FC236}">
                    <a16:creationId xmlns:a16="http://schemas.microsoft.com/office/drawing/2014/main" id="{0A83D948-793F-4CCE-93FE-F75D49E30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3" name="Picture 2">
                <a:extLst>
                  <a:ext uri="{FF2B5EF4-FFF2-40B4-BE49-F238E27FC236}">
                    <a16:creationId xmlns:a16="http://schemas.microsoft.com/office/drawing/2014/main" id="{80B4E06D-639E-C17D-A157-330FCAB88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4" name="Picture 2">
                <a:extLst>
                  <a:ext uri="{FF2B5EF4-FFF2-40B4-BE49-F238E27FC236}">
                    <a16:creationId xmlns:a16="http://schemas.microsoft.com/office/drawing/2014/main" id="{EB09B2B2-F7E2-FA8F-F76D-C039493FB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5" name="Picture 2">
                <a:extLst>
                  <a:ext uri="{FF2B5EF4-FFF2-40B4-BE49-F238E27FC236}">
                    <a16:creationId xmlns:a16="http://schemas.microsoft.com/office/drawing/2014/main" id="{F57E3F0E-571A-8BFD-3126-134631DD53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6" name="Picture 2">
                <a:extLst>
                  <a:ext uri="{FF2B5EF4-FFF2-40B4-BE49-F238E27FC236}">
                    <a16:creationId xmlns:a16="http://schemas.microsoft.com/office/drawing/2014/main" id="{5AC65F5F-3515-F18B-4348-FF920970FD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7" name="Picture 2">
                <a:extLst>
                  <a:ext uri="{FF2B5EF4-FFF2-40B4-BE49-F238E27FC236}">
                    <a16:creationId xmlns:a16="http://schemas.microsoft.com/office/drawing/2014/main" id="{66D15E50-F3F1-307D-3C1C-1E227CF1B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8" name="Picture 2">
                <a:extLst>
                  <a:ext uri="{FF2B5EF4-FFF2-40B4-BE49-F238E27FC236}">
                    <a16:creationId xmlns:a16="http://schemas.microsoft.com/office/drawing/2014/main" id="{0926FD01-2E2D-E042-73C5-34501202F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99" name="Picture 2">
                <a:extLst>
                  <a:ext uri="{FF2B5EF4-FFF2-40B4-BE49-F238E27FC236}">
                    <a16:creationId xmlns:a16="http://schemas.microsoft.com/office/drawing/2014/main" id="{C3756A17-9B8A-5B40-B730-FFDE36FC1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400" name="Picture 2">
                <a:extLst>
                  <a:ext uri="{FF2B5EF4-FFF2-40B4-BE49-F238E27FC236}">
                    <a16:creationId xmlns:a16="http://schemas.microsoft.com/office/drawing/2014/main" id="{32D0D8D1-C37A-87ED-EA61-CE7961355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401" name="Picture 2">
                <a:extLst>
                  <a:ext uri="{FF2B5EF4-FFF2-40B4-BE49-F238E27FC236}">
                    <a16:creationId xmlns:a16="http://schemas.microsoft.com/office/drawing/2014/main" id="{94F6738B-041F-40F8-1D87-68027A91E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402" name="Picture 2">
                <a:extLst>
                  <a:ext uri="{FF2B5EF4-FFF2-40B4-BE49-F238E27FC236}">
                    <a16:creationId xmlns:a16="http://schemas.microsoft.com/office/drawing/2014/main" id="{65BA4A98-CB1E-0813-52B9-54C5C82017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8379" name="Picture 2">
              <a:extLst>
                <a:ext uri="{FF2B5EF4-FFF2-40B4-BE49-F238E27FC236}">
                  <a16:creationId xmlns:a16="http://schemas.microsoft.com/office/drawing/2014/main" id="{3C1EBDA4-BDE6-9578-FCC8-21BE86387D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0" name="Picture 2">
              <a:extLst>
                <a:ext uri="{FF2B5EF4-FFF2-40B4-BE49-F238E27FC236}">
                  <a16:creationId xmlns:a16="http://schemas.microsoft.com/office/drawing/2014/main" id="{01EC3398-7E73-52AC-643E-7B2A88BAAB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1" name="Picture 2">
              <a:extLst>
                <a:ext uri="{FF2B5EF4-FFF2-40B4-BE49-F238E27FC236}">
                  <a16:creationId xmlns:a16="http://schemas.microsoft.com/office/drawing/2014/main" id="{BB7D8A36-5574-407D-ADA4-FEF4E3A38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2" name="Picture 2">
              <a:extLst>
                <a:ext uri="{FF2B5EF4-FFF2-40B4-BE49-F238E27FC236}">
                  <a16:creationId xmlns:a16="http://schemas.microsoft.com/office/drawing/2014/main" id="{5B967070-8205-4D21-883E-5C18FF4F5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3" name="Picture 2">
              <a:extLst>
                <a:ext uri="{FF2B5EF4-FFF2-40B4-BE49-F238E27FC236}">
                  <a16:creationId xmlns:a16="http://schemas.microsoft.com/office/drawing/2014/main" id="{DB39567F-686E-CB11-662F-C6B002C76A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4" name="Picture 2">
              <a:extLst>
                <a:ext uri="{FF2B5EF4-FFF2-40B4-BE49-F238E27FC236}">
                  <a16:creationId xmlns:a16="http://schemas.microsoft.com/office/drawing/2014/main" id="{D8C26D18-8BDD-9AF1-54DA-46C3D10CC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5" name="Picture 2">
              <a:extLst>
                <a:ext uri="{FF2B5EF4-FFF2-40B4-BE49-F238E27FC236}">
                  <a16:creationId xmlns:a16="http://schemas.microsoft.com/office/drawing/2014/main" id="{95DDA0A3-1902-C16A-46B5-5C71576ADE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386" name="Group 86">
              <a:extLst>
                <a:ext uri="{FF2B5EF4-FFF2-40B4-BE49-F238E27FC236}">
                  <a16:creationId xmlns:a16="http://schemas.microsoft.com/office/drawing/2014/main" id="{0734C7CD-C0F7-CE44-BDD9-1EC0038DB218}"/>
                </a:ext>
              </a:extLst>
            </p:cNvPr>
            <p:cNvGrpSpPr>
              <a:grpSpLocks/>
            </p:cNvGrpSpPr>
            <p:nvPr/>
          </p:nvGrpSpPr>
          <p:grpSpPr bwMode="auto">
            <a:xfrm>
              <a:off x="3107654" y="5765456"/>
              <a:ext cx="3336674" cy="369332"/>
              <a:chOff x="247911" y="3985138"/>
              <a:chExt cx="2963952" cy="369332"/>
            </a:xfrm>
          </p:grpSpPr>
          <p:cxnSp>
            <p:nvCxnSpPr>
              <p:cNvPr id="84" name="Straight Arrow Connector 83">
                <a:extLst>
                  <a:ext uri="{FF2B5EF4-FFF2-40B4-BE49-F238E27FC236}">
                    <a16:creationId xmlns:a16="http://schemas.microsoft.com/office/drawing/2014/main" id="{A9AEA876-8811-C53E-B553-3106F434B460}"/>
                  </a:ext>
                </a:extLst>
              </p:cNvPr>
              <p:cNvCxnSpPr/>
              <p:nvPr/>
            </p:nvCxnSpPr>
            <p:spPr>
              <a:xfrm>
                <a:off x="248494" y="4149018"/>
                <a:ext cx="296396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91" name="TextBox 85">
                <a:extLst>
                  <a:ext uri="{FF2B5EF4-FFF2-40B4-BE49-F238E27FC236}">
                    <a16:creationId xmlns:a16="http://schemas.microsoft.com/office/drawing/2014/main" id="{DC961F88-0844-C7D4-82FC-8F7D41969D8F}"/>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58387" name="Group 89">
              <a:extLst>
                <a:ext uri="{FF2B5EF4-FFF2-40B4-BE49-F238E27FC236}">
                  <a16:creationId xmlns:a16="http://schemas.microsoft.com/office/drawing/2014/main" id="{FE87253A-7640-DB5D-EA5D-AF5B0DE2FAA9}"/>
                </a:ext>
              </a:extLst>
            </p:cNvPr>
            <p:cNvGrpSpPr>
              <a:grpSpLocks/>
            </p:cNvGrpSpPr>
            <p:nvPr/>
          </p:nvGrpSpPr>
          <p:grpSpPr bwMode="auto">
            <a:xfrm rot="-5400000">
              <a:off x="870147" y="3573067"/>
              <a:ext cx="2910997" cy="369332"/>
              <a:chOff x="379066" y="3985138"/>
              <a:chExt cx="2963952" cy="369332"/>
            </a:xfrm>
          </p:grpSpPr>
          <p:cxnSp>
            <p:nvCxnSpPr>
              <p:cNvPr id="91" name="Straight Arrow Connector 90">
                <a:extLst>
                  <a:ext uri="{FF2B5EF4-FFF2-40B4-BE49-F238E27FC236}">
                    <a16:creationId xmlns:a16="http://schemas.microsoft.com/office/drawing/2014/main" id="{654F7C02-6FEE-7C05-A6DC-319F09B7DB92}"/>
                  </a:ext>
                </a:extLst>
              </p:cNvPr>
              <p:cNvCxnSpPr/>
              <p:nvPr/>
            </p:nvCxnSpPr>
            <p:spPr>
              <a:xfrm>
                <a:off x="378891" y="4180997"/>
                <a:ext cx="296432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89" name="TextBox 91">
                <a:extLst>
                  <a:ext uri="{FF2B5EF4-FFF2-40B4-BE49-F238E27FC236}">
                    <a16:creationId xmlns:a16="http://schemas.microsoft.com/office/drawing/2014/main" id="{C2B5B3BE-2757-7297-A226-F6FB1D3C15E5}"/>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58370" name="TextBox 50">
            <a:extLst>
              <a:ext uri="{FF2B5EF4-FFF2-40B4-BE49-F238E27FC236}">
                <a16:creationId xmlns:a16="http://schemas.microsoft.com/office/drawing/2014/main" id="{EDD35C7D-00DD-5796-4D89-A152A2327C72}"/>
              </a:ext>
            </a:extLst>
          </p:cNvPr>
          <p:cNvSpPr txBox="1">
            <a:spLocks noChangeArrowheads="1"/>
          </p:cNvSpPr>
          <p:nvPr/>
        </p:nvSpPr>
        <p:spPr bwMode="auto">
          <a:xfrm>
            <a:off x="1768475" y="304800"/>
            <a:ext cx="596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Trajectories of Structural Development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4">
            <a:extLst>
              <a:ext uri="{FF2B5EF4-FFF2-40B4-BE49-F238E27FC236}">
                <a16:creationId xmlns:a16="http://schemas.microsoft.com/office/drawing/2014/main" id="{9FD8E635-B5F0-8F64-8664-7022755DBE23}"/>
              </a:ext>
            </a:extLst>
          </p:cNvPr>
          <p:cNvGrpSpPr>
            <a:grpSpLocks/>
          </p:cNvGrpSpPr>
          <p:nvPr/>
        </p:nvGrpSpPr>
        <p:grpSpPr bwMode="auto">
          <a:xfrm>
            <a:off x="1412875" y="1044575"/>
            <a:ext cx="6438900" cy="5526088"/>
            <a:chOff x="1795540" y="1027332"/>
            <a:chExt cx="6438445" cy="5525868"/>
          </a:xfrm>
        </p:grpSpPr>
        <p:grpSp>
          <p:nvGrpSpPr>
            <p:cNvPr id="59395" name="Group 12">
              <a:extLst>
                <a:ext uri="{FF2B5EF4-FFF2-40B4-BE49-F238E27FC236}">
                  <a16:creationId xmlns:a16="http://schemas.microsoft.com/office/drawing/2014/main" id="{213B94BF-A9F5-AD65-6C51-09B9990CEFAE}"/>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F4973668-38A6-116C-AB06-A74F2F0DC205}"/>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9429" name="Group 1">
                <a:extLst>
                  <a:ext uri="{FF2B5EF4-FFF2-40B4-BE49-F238E27FC236}">
                    <a16:creationId xmlns:a16="http://schemas.microsoft.com/office/drawing/2014/main" id="{C5576420-786C-476E-7B81-DAAB1828002D}"/>
                  </a:ext>
                </a:extLst>
              </p:cNvPr>
              <p:cNvGrpSpPr>
                <a:grpSpLocks/>
              </p:cNvGrpSpPr>
              <p:nvPr/>
            </p:nvGrpSpPr>
            <p:grpSpPr bwMode="auto">
              <a:xfrm>
                <a:off x="2220946" y="838201"/>
                <a:ext cx="5301208" cy="4768000"/>
                <a:chOff x="2220946" y="838201"/>
                <a:chExt cx="5301208" cy="4768000"/>
              </a:xfrm>
            </p:grpSpPr>
            <p:grpSp>
              <p:nvGrpSpPr>
                <p:cNvPr id="59430" name="Group 6">
                  <a:extLst>
                    <a:ext uri="{FF2B5EF4-FFF2-40B4-BE49-F238E27FC236}">
                      <a16:creationId xmlns:a16="http://schemas.microsoft.com/office/drawing/2014/main" id="{48DACB25-6BB3-1536-EAE6-409CD459D016}"/>
                    </a:ext>
                  </a:extLst>
                </p:cNvPr>
                <p:cNvGrpSpPr>
                  <a:grpSpLocks/>
                </p:cNvGrpSpPr>
                <p:nvPr/>
              </p:nvGrpSpPr>
              <p:grpSpPr bwMode="auto">
                <a:xfrm>
                  <a:off x="2220946" y="838201"/>
                  <a:ext cx="5301208" cy="4768000"/>
                  <a:chOff x="2064025" y="741977"/>
                  <a:chExt cx="5287620" cy="4848380"/>
                </a:xfrm>
              </p:grpSpPr>
              <p:grpSp>
                <p:nvGrpSpPr>
                  <p:cNvPr id="46" name="Group 45">
                    <a:extLst>
                      <a:ext uri="{FF2B5EF4-FFF2-40B4-BE49-F238E27FC236}">
                        <a16:creationId xmlns:a16="http://schemas.microsoft.com/office/drawing/2014/main" id="{8B88C062-434A-0929-106A-679088757893}"/>
                      </a:ext>
                    </a:extLst>
                  </p:cNvPr>
                  <p:cNvGrpSpPr/>
                  <p:nvPr/>
                </p:nvGrpSpPr>
                <p:grpSpPr>
                  <a:xfrm>
                    <a:off x="2064025" y="741977"/>
                    <a:ext cx="5287620" cy="4848380"/>
                    <a:chOff x="1752600" y="533400"/>
                    <a:chExt cx="5791200" cy="5105400"/>
                  </a:xfrm>
                  <a:solidFill>
                    <a:schemeClr val="bg1"/>
                  </a:solidFill>
                </p:grpSpPr>
                <p:sp>
                  <p:nvSpPr>
                    <p:cNvPr id="4" name="Rectangle 3">
                      <a:extLst>
                        <a:ext uri="{FF2B5EF4-FFF2-40B4-BE49-F238E27FC236}">
                          <a16:creationId xmlns:a16="http://schemas.microsoft.com/office/drawing/2014/main" id="{FF133C16-1B18-4522-0244-E3AD38E76106}"/>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Arrow Connector 7">
                      <a:extLst>
                        <a:ext uri="{FF2B5EF4-FFF2-40B4-BE49-F238E27FC236}">
                          <a16:creationId xmlns:a16="http://schemas.microsoft.com/office/drawing/2014/main" id="{018873AD-2C8E-49BA-9158-2244BA86DB30}"/>
                        </a:ext>
                      </a:extLst>
                    </p:cNvPr>
                    <p:cNvCxnSpPr/>
                    <p:nvPr/>
                  </p:nvCxnSpPr>
                  <p:spPr>
                    <a:xfrm flipH="1" flipV="1">
                      <a:off x="2754003" y="1520108"/>
                      <a:ext cx="1369855"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54C60D-9146-7324-A3E2-895BF4C0C95F}"/>
                        </a:ext>
                      </a:extLst>
                    </p:cNvPr>
                    <p:cNvCxnSpPr/>
                    <p:nvPr/>
                  </p:nvCxnSpPr>
                  <p:spPr>
                    <a:xfrm flipV="1">
                      <a:off x="4953000" y="1598771"/>
                      <a:ext cx="1340768"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7B90A0-8324-349F-48A8-59753A2D84DB}"/>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B96F57-E8AF-9B1A-11FB-D44338D9226C}"/>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DEE0821-E62B-41DF-630D-93E62DA44F0E}"/>
                        </a:ext>
                      </a:extLst>
                    </p:cNvPr>
                    <p:cNvSpPr txBox="1"/>
                    <p:nvPr/>
                  </p:nvSpPr>
                  <p:spPr>
                    <a:xfrm>
                      <a:off x="1808702" y="2400962"/>
                      <a:ext cx="1562099" cy="599871"/>
                    </a:xfrm>
                    <a:prstGeom prst="rect">
                      <a:avLst/>
                    </a:prstGeom>
                    <a:grpFill/>
                  </p:spPr>
                  <p:txBody>
                    <a:bodyPr>
                      <a:spAutoFit/>
                    </a:bodyPr>
                    <a:lstStyle/>
                    <a:p>
                      <a:pPr fontAlgn="auto">
                        <a:spcBef>
                          <a:spcPts val="0"/>
                        </a:spcBef>
                        <a:spcAft>
                          <a:spcPts val="0"/>
                        </a:spcAft>
                        <a:defRPr/>
                      </a:pPr>
                      <a:r>
                        <a:rPr lang="en-US" sz="800" dirty="0">
                          <a:latin typeface="+mn-lt"/>
                          <a:ea typeface="+mn-ea"/>
                        </a:rPr>
                        <a:t>Infilling, understory re-initiation,  loss of big trees</a:t>
                      </a:r>
                    </a:p>
                  </p:txBody>
                </p:sp>
                <p:sp>
                  <p:nvSpPr>
                    <p:cNvPr id="41" name="TextBox 40">
                      <a:extLst>
                        <a:ext uri="{FF2B5EF4-FFF2-40B4-BE49-F238E27FC236}">
                          <a16:creationId xmlns:a16="http://schemas.microsoft.com/office/drawing/2014/main" id="{8EBC341C-F2B5-3F10-4815-0EEDC4FB1B92}"/>
                        </a:ext>
                      </a:extLst>
                    </p:cNvPr>
                    <p:cNvSpPr txBox="1"/>
                    <p:nvPr/>
                  </p:nvSpPr>
                  <p:spPr>
                    <a:xfrm>
                      <a:off x="2693375" y="4914552"/>
                      <a:ext cx="1916726" cy="599871"/>
                    </a:xfrm>
                    <a:prstGeom prst="rect">
                      <a:avLst/>
                    </a:prstGeom>
                    <a:grpFill/>
                  </p:spPr>
                  <p:txBody>
                    <a:bodyPr>
                      <a:spAutoFit/>
                    </a:bodyPr>
                    <a:lstStyle/>
                    <a:p>
                      <a:pPr fontAlgn="auto">
                        <a:spcBef>
                          <a:spcPts val="0"/>
                        </a:spcBef>
                        <a:spcAft>
                          <a:spcPts val="0"/>
                        </a:spcAft>
                        <a:defRPr/>
                      </a:pPr>
                      <a:r>
                        <a:rPr lang="en-US" sz="800" dirty="0">
                          <a:latin typeface="+mn-lt"/>
                          <a:ea typeface="+mn-ea"/>
                        </a:rPr>
                        <a:t>“Top down” mortality, stand initiation, release of advanced regeneration </a:t>
                      </a:r>
                    </a:p>
                  </p:txBody>
                </p:sp>
                <p:sp>
                  <p:nvSpPr>
                    <p:cNvPr id="43" name="TextBox 42">
                      <a:extLst>
                        <a:ext uri="{FF2B5EF4-FFF2-40B4-BE49-F238E27FC236}">
                          <a16:creationId xmlns:a16="http://schemas.microsoft.com/office/drawing/2014/main" id="{4EE4F357-BC04-EDC7-97F9-D62DD8A7CA19}"/>
                        </a:ext>
                      </a:extLst>
                    </p:cNvPr>
                    <p:cNvSpPr txBox="1"/>
                    <p:nvPr/>
                  </p:nvSpPr>
                  <p:spPr>
                    <a:xfrm>
                      <a:off x="5425271" y="2603233"/>
                      <a:ext cx="1889929" cy="279940"/>
                    </a:xfrm>
                    <a:prstGeom prst="rect">
                      <a:avLst/>
                    </a:prstGeom>
                    <a:grpFill/>
                  </p:spPr>
                  <p:txBody>
                    <a:bodyPr>
                      <a:spAutoFit/>
                    </a:bodyPr>
                    <a:lstStyle/>
                    <a:p>
                      <a:pPr fontAlgn="auto">
                        <a:spcBef>
                          <a:spcPts val="0"/>
                        </a:spcBef>
                        <a:spcAft>
                          <a:spcPts val="0"/>
                        </a:spcAft>
                        <a:defRPr/>
                      </a:pPr>
                      <a:r>
                        <a:rPr lang="en-US" sz="800" dirty="0">
                          <a:latin typeface="+mn-lt"/>
                          <a:ea typeface="+mn-ea"/>
                        </a:rPr>
                        <a:t>Growth and recruitment</a:t>
                      </a:r>
                    </a:p>
                  </p:txBody>
                </p:sp>
                <p:cxnSp>
                  <p:nvCxnSpPr>
                    <p:cNvPr id="10" name="Straight Arrow Connector 9">
                      <a:extLst>
                        <a:ext uri="{FF2B5EF4-FFF2-40B4-BE49-F238E27FC236}">
                          <a16:creationId xmlns:a16="http://schemas.microsoft.com/office/drawing/2014/main" id="{B254683A-5127-25C5-A9F9-8D0E759D936A}"/>
                        </a:ext>
                      </a:extLst>
                    </p:cNvPr>
                    <p:cNvCxnSpPr/>
                    <p:nvPr/>
                  </p:nvCxnSpPr>
                  <p:spPr>
                    <a:xfrm flipH="1">
                      <a:off x="2807644" y="3403079"/>
                      <a:ext cx="1252614" cy="11898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59433" name="TextBox 20">
                    <a:extLst>
                      <a:ext uri="{FF2B5EF4-FFF2-40B4-BE49-F238E27FC236}">
                        <a16:creationId xmlns:a16="http://schemas.microsoft.com/office/drawing/2014/main" id="{CFE5A2B4-57DD-5DF6-0088-914C9D02925A}"/>
                      </a:ext>
                    </a:extLst>
                  </p:cNvPr>
                  <p:cNvSpPr txBox="1">
                    <a:spLocks noChangeArrowheads="1"/>
                  </p:cNvSpPr>
                  <p:nvPr/>
                </p:nvSpPr>
                <p:spPr bwMode="auto">
                  <a:xfrm>
                    <a:off x="4072327" y="2712274"/>
                    <a:ext cx="55219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59434" name="TextBox 21">
                    <a:extLst>
                      <a:ext uri="{FF2B5EF4-FFF2-40B4-BE49-F238E27FC236}">
                        <a16:creationId xmlns:a16="http://schemas.microsoft.com/office/drawing/2014/main" id="{2CD471D7-B68D-D6B0-B904-B4C510A46177}"/>
                      </a:ext>
                    </a:extLst>
                  </p:cNvPr>
                  <p:cNvSpPr txBox="1">
                    <a:spLocks noChangeArrowheads="1"/>
                  </p:cNvSpPr>
                  <p:nvPr/>
                </p:nvSpPr>
                <p:spPr bwMode="auto">
                  <a:xfrm>
                    <a:off x="4171017" y="3128635"/>
                    <a:ext cx="553382"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59435" name="TextBox 22">
                    <a:extLst>
                      <a:ext uri="{FF2B5EF4-FFF2-40B4-BE49-F238E27FC236}">
                        <a16:creationId xmlns:a16="http://schemas.microsoft.com/office/drawing/2014/main" id="{C8D2A822-8FD8-1DE2-E0B1-935C0F33FD14}"/>
                      </a:ext>
                    </a:extLst>
                  </p:cNvPr>
                  <p:cNvSpPr txBox="1">
                    <a:spLocks noChangeArrowheads="1"/>
                  </p:cNvSpPr>
                  <p:nvPr/>
                </p:nvSpPr>
                <p:spPr bwMode="auto">
                  <a:xfrm>
                    <a:off x="4724400" y="2716581"/>
                    <a:ext cx="51535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59436" name="TextBox 24">
                    <a:extLst>
                      <a:ext uri="{FF2B5EF4-FFF2-40B4-BE49-F238E27FC236}">
                        <a16:creationId xmlns:a16="http://schemas.microsoft.com/office/drawing/2014/main" id="{65932429-556D-9AE2-4E05-AFB00FBC9881}"/>
                      </a:ext>
                    </a:extLst>
                  </p:cNvPr>
                  <p:cNvSpPr txBox="1">
                    <a:spLocks noChangeArrowheads="1"/>
                  </p:cNvSpPr>
                  <p:nvPr/>
                </p:nvSpPr>
                <p:spPr bwMode="auto">
                  <a:xfrm>
                    <a:off x="2572862" y="1644904"/>
                    <a:ext cx="57875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59437" name="TextBox 25">
                    <a:extLst>
                      <a:ext uri="{FF2B5EF4-FFF2-40B4-BE49-F238E27FC236}">
                        <a16:creationId xmlns:a16="http://schemas.microsoft.com/office/drawing/2014/main" id="{BA3FF66C-1494-C995-18CA-F914BC75BDCA}"/>
                      </a:ext>
                    </a:extLst>
                  </p:cNvPr>
                  <p:cNvSpPr txBox="1">
                    <a:spLocks noChangeArrowheads="1"/>
                  </p:cNvSpPr>
                  <p:nvPr/>
                </p:nvSpPr>
                <p:spPr bwMode="auto">
                  <a:xfrm>
                    <a:off x="6330469" y="1699243"/>
                    <a:ext cx="474876"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59438" name="TextBox 27">
                    <a:extLst>
                      <a:ext uri="{FF2B5EF4-FFF2-40B4-BE49-F238E27FC236}">
                        <a16:creationId xmlns:a16="http://schemas.microsoft.com/office/drawing/2014/main" id="{64C64153-4A47-03FB-EEB3-C6D31F5C4A7A}"/>
                      </a:ext>
                    </a:extLst>
                  </p:cNvPr>
                  <p:cNvSpPr txBox="1">
                    <a:spLocks noChangeArrowheads="1"/>
                  </p:cNvSpPr>
                  <p:nvPr/>
                </p:nvSpPr>
                <p:spPr bwMode="auto">
                  <a:xfrm>
                    <a:off x="2632198" y="4348405"/>
                    <a:ext cx="581593"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grpSp>
            <p:sp>
              <p:nvSpPr>
                <p:cNvPr id="59431" name="TextBox 34">
                  <a:extLst>
                    <a:ext uri="{FF2B5EF4-FFF2-40B4-BE49-F238E27FC236}">
                      <a16:creationId xmlns:a16="http://schemas.microsoft.com/office/drawing/2014/main" id="{7FCC8F23-257B-4AA7-B051-7E22305A821D}"/>
                    </a:ext>
                  </a:extLst>
                </p:cNvPr>
                <p:cNvSpPr txBox="1">
                  <a:spLocks noChangeArrowheads="1"/>
                </p:cNvSpPr>
                <p:nvPr/>
              </p:nvSpPr>
              <p:spPr bwMode="auto">
                <a:xfrm>
                  <a:off x="2601966" y="882377"/>
                  <a:ext cx="1752600" cy="7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“Infilling”</a:t>
                  </a:r>
                  <a:endParaRPr lang="en-US" altLang="ja-JP" sz="1600"/>
                </a:p>
                <a:p>
                  <a:pPr algn="ctr"/>
                  <a:r>
                    <a:rPr lang="en-US" altLang="en-US" sz="1600"/>
                    <a:t>+TPH  -QMD</a:t>
                  </a:r>
                </a:p>
              </p:txBody>
            </p:sp>
          </p:grpSp>
        </p:grpSp>
        <p:sp>
          <p:nvSpPr>
            <p:cNvPr id="59396" name="TextBox 43">
              <a:extLst>
                <a:ext uri="{FF2B5EF4-FFF2-40B4-BE49-F238E27FC236}">
                  <a16:creationId xmlns:a16="http://schemas.microsoft.com/office/drawing/2014/main" id="{F45EAD08-2C76-2257-FC6E-FDCC814E6B4A}"/>
                </a:ext>
              </a:extLst>
            </p:cNvPr>
            <p:cNvSpPr txBox="1">
              <a:spLocks noChangeArrowheads="1"/>
            </p:cNvSpPr>
            <p:nvPr/>
          </p:nvSpPr>
          <p:spPr bwMode="auto">
            <a:xfrm>
              <a:off x="4981586" y="1717458"/>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“Aggrading”</a:t>
              </a:r>
            </a:p>
            <a:p>
              <a:pPr algn="ctr"/>
              <a:r>
                <a:rPr lang="en-US" altLang="en-US" sz="1600"/>
                <a:t>+TPH  +QMD</a:t>
              </a:r>
            </a:p>
          </p:txBody>
        </p:sp>
        <p:sp>
          <p:nvSpPr>
            <p:cNvPr id="59397" name="TextBox 47">
              <a:extLst>
                <a:ext uri="{FF2B5EF4-FFF2-40B4-BE49-F238E27FC236}">
                  <a16:creationId xmlns:a16="http://schemas.microsoft.com/office/drawing/2014/main" id="{739C5869-3B81-EA18-6032-26E893DC1D9B}"/>
                </a:ext>
              </a:extLst>
            </p:cNvPr>
            <p:cNvSpPr txBox="1">
              <a:spLocks noChangeArrowheads="1"/>
            </p:cNvSpPr>
            <p:nvPr/>
          </p:nvSpPr>
          <p:spPr bwMode="auto">
            <a:xfrm>
              <a:off x="2840286" y="3585029"/>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“Die-back”</a:t>
              </a:r>
            </a:p>
            <a:p>
              <a:pPr algn="ctr"/>
              <a:r>
                <a:rPr lang="en-US" altLang="en-US" sz="1600"/>
                <a:t>-TPH  -QMD</a:t>
              </a:r>
            </a:p>
          </p:txBody>
        </p:sp>
        <p:pic>
          <p:nvPicPr>
            <p:cNvPr id="59398" name="Picture 2">
              <a:extLst>
                <a:ext uri="{FF2B5EF4-FFF2-40B4-BE49-F238E27FC236}">
                  <a16:creationId xmlns:a16="http://schemas.microsoft.com/office/drawing/2014/main" id="{277427B0-E0C1-6461-0178-FC4543AE1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9" name="Picture 2">
              <a:extLst>
                <a:ext uri="{FF2B5EF4-FFF2-40B4-BE49-F238E27FC236}">
                  <a16:creationId xmlns:a16="http://schemas.microsoft.com/office/drawing/2014/main" id="{D15DAB1C-0418-ABE4-2940-B796ECB02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0" name="Picture 2">
              <a:extLst>
                <a:ext uri="{FF2B5EF4-FFF2-40B4-BE49-F238E27FC236}">
                  <a16:creationId xmlns:a16="http://schemas.microsoft.com/office/drawing/2014/main" id="{AAC338D0-86B1-6107-FB90-B6F9DA38C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1" name="Picture 2">
              <a:extLst>
                <a:ext uri="{FF2B5EF4-FFF2-40B4-BE49-F238E27FC236}">
                  <a16:creationId xmlns:a16="http://schemas.microsoft.com/office/drawing/2014/main" id="{0C04C2A5-10DC-3AC5-570E-B86D2501F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2" name="Picture 2">
              <a:extLst>
                <a:ext uri="{FF2B5EF4-FFF2-40B4-BE49-F238E27FC236}">
                  <a16:creationId xmlns:a16="http://schemas.microsoft.com/office/drawing/2014/main" id="{16260D3E-75CC-EC06-8C25-472366EB6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9403" name="Group 74">
              <a:extLst>
                <a:ext uri="{FF2B5EF4-FFF2-40B4-BE49-F238E27FC236}">
                  <a16:creationId xmlns:a16="http://schemas.microsoft.com/office/drawing/2014/main" id="{D861719F-95D9-8850-7EB1-920035100042}"/>
                </a:ext>
              </a:extLst>
            </p:cNvPr>
            <p:cNvGrpSpPr>
              <a:grpSpLocks/>
            </p:cNvGrpSpPr>
            <p:nvPr/>
          </p:nvGrpSpPr>
          <p:grpSpPr bwMode="auto">
            <a:xfrm>
              <a:off x="2083061" y="1265124"/>
              <a:ext cx="550311" cy="802597"/>
              <a:chOff x="2025141" y="1062370"/>
              <a:chExt cx="562657" cy="828593"/>
            </a:xfrm>
          </p:grpSpPr>
          <p:pic>
            <p:nvPicPr>
              <p:cNvPr id="59417" name="Picture 2">
                <a:extLst>
                  <a:ext uri="{FF2B5EF4-FFF2-40B4-BE49-F238E27FC236}">
                    <a16:creationId xmlns:a16="http://schemas.microsoft.com/office/drawing/2014/main" id="{148E8BEB-8B8F-B2E1-6F18-3C907B6A1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18" name="Picture 2">
                <a:extLst>
                  <a:ext uri="{FF2B5EF4-FFF2-40B4-BE49-F238E27FC236}">
                    <a16:creationId xmlns:a16="http://schemas.microsoft.com/office/drawing/2014/main" id="{9C5DFB41-7834-CA25-3269-9C9C743EA5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19" name="Picture 2">
                <a:extLst>
                  <a:ext uri="{FF2B5EF4-FFF2-40B4-BE49-F238E27FC236}">
                    <a16:creationId xmlns:a16="http://schemas.microsoft.com/office/drawing/2014/main" id="{86E3BF66-38DC-213D-9500-98BD12985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0" name="Picture 2">
                <a:extLst>
                  <a:ext uri="{FF2B5EF4-FFF2-40B4-BE49-F238E27FC236}">
                    <a16:creationId xmlns:a16="http://schemas.microsoft.com/office/drawing/2014/main" id="{5E58C867-1491-619B-C397-1439F4DF6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1" name="Picture 2">
                <a:extLst>
                  <a:ext uri="{FF2B5EF4-FFF2-40B4-BE49-F238E27FC236}">
                    <a16:creationId xmlns:a16="http://schemas.microsoft.com/office/drawing/2014/main" id="{7B5B2F41-CA2B-5D74-BDC8-1CCE45FD3A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2" name="Picture 2">
                <a:extLst>
                  <a:ext uri="{FF2B5EF4-FFF2-40B4-BE49-F238E27FC236}">
                    <a16:creationId xmlns:a16="http://schemas.microsoft.com/office/drawing/2014/main" id="{E241D89D-5ABC-76B6-BFBE-1649CFC50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3" name="Picture 2">
                <a:extLst>
                  <a:ext uri="{FF2B5EF4-FFF2-40B4-BE49-F238E27FC236}">
                    <a16:creationId xmlns:a16="http://schemas.microsoft.com/office/drawing/2014/main" id="{E08E6F91-6344-79D5-8848-257194DE6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4" name="Picture 2">
                <a:extLst>
                  <a:ext uri="{FF2B5EF4-FFF2-40B4-BE49-F238E27FC236}">
                    <a16:creationId xmlns:a16="http://schemas.microsoft.com/office/drawing/2014/main" id="{8615A3C3-BAEB-9942-C9A3-D52388D064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5" name="Picture 2">
                <a:extLst>
                  <a:ext uri="{FF2B5EF4-FFF2-40B4-BE49-F238E27FC236}">
                    <a16:creationId xmlns:a16="http://schemas.microsoft.com/office/drawing/2014/main" id="{6469911A-CA29-2D75-C586-2B75A6B0D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6" name="Picture 2">
                <a:extLst>
                  <a:ext uri="{FF2B5EF4-FFF2-40B4-BE49-F238E27FC236}">
                    <a16:creationId xmlns:a16="http://schemas.microsoft.com/office/drawing/2014/main" id="{AF1C3833-037E-A2BF-2E29-35AFDAB35B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27" name="Picture 2">
                <a:extLst>
                  <a:ext uri="{FF2B5EF4-FFF2-40B4-BE49-F238E27FC236}">
                    <a16:creationId xmlns:a16="http://schemas.microsoft.com/office/drawing/2014/main" id="{A40703CE-805E-50DA-48FE-7F93F855A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9404" name="Picture 2">
              <a:extLst>
                <a:ext uri="{FF2B5EF4-FFF2-40B4-BE49-F238E27FC236}">
                  <a16:creationId xmlns:a16="http://schemas.microsoft.com/office/drawing/2014/main" id="{0C48756D-9381-F6A2-A5C1-BFBB08491E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5" name="Picture 2">
              <a:extLst>
                <a:ext uri="{FF2B5EF4-FFF2-40B4-BE49-F238E27FC236}">
                  <a16:creationId xmlns:a16="http://schemas.microsoft.com/office/drawing/2014/main" id="{E5E115E3-BF13-D50B-09F3-8A752E1504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6" name="Picture 2">
              <a:extLst>
                <a:ext uri="{FF2B5EF4-FFF2-40B4-BE49-F238E27FC236}">
                  <a16:creationId xmlns:a16="http://schemas.microsoft.com/office/drawing/2014/main" id="{10AA55B6-D94E-BD5D-664C-CCC9F5217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7" name="Picture 2">
              <a:extLst>
                <a:ext uri="{FF2B5EF4-FFF2-40B4-BE49-F238E27FC236}">
                  <a16:creationId xmlns:a16="http://schemas.microsoft.com/office/drawing/2014/main" id="{33A6D1E0-85F6-CEA4-3D57-BE14A4608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8" name="Picture 2">
              <a:extLst>
                <a:ext uri="{FF2B5EF4-FFF2-40B4-BE49-F238E27FC236}">
                  <a16:creationId xmlns:a16="http://schemas.microsoft.com/office/drawing/2014/main" id="{9B88738D-7E43-7122-2C6D-DBBBBCA6A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9" name="Picture 2">
              <a:extLst>
                <a:ext uri="{FF2B5EF4-FFF2-40B4-BE49-F238E27FC236}">
                  <a16:creationId xmlns:a16="http://schemas.microsoft.com/office/drawing/2014/main" id="{4C408D24-A263-BAB8-7B7F-2A2D581E32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10" name="Picture 2">
              <a:extLst>
                <a:ext uri="{FF2B5EF4-FFF2-40B4-BE49-F238E27FC236}">
                  <a16:creationId xmlns:a16="http://schemas.microsoft.com/office/drawing/2014/main" id="{875A1F40-BC9D-FFE8-D730-C4A83DE37B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9411" name="Group 86">
              <a:extLst>
                <a:ext uri="{FF2B5EF4-FFF2-40B4-BE49-F238E27FC236}">
                  <a16:creationId xmlns:a16="http://schemas.microsoft.com/office/drawing/2014/main" id="{515ABBBF-84A7-E3EE-2CAC-6E9515D453C8}"/>
                </a:ext>
              </a:extLst>
            </p:cNvPr>
            <p:cNvGrpSpPr>
              <a:grpSpLocks/>
            </p:cNvGrpSpPr>
            <p:nvPr/>
          </p:nvGrpSpPr>
          <p:grpSpPr bwMode="auto">
            <a:xfrm>
              <a:off x="3107654" y="5765456"/>
              <a:ext cx="3336674" cy="369332"/>
              <a:chOff x="247911" y="3985138"/>
              <a:chExt cx="2963952" cy="369332"/>
            </a:xfrm>
          </p:grpSpPr>
          <p:cxnSp>
            <p:nvCxnSpPr>
              <p:cNvPr id="84" name="Straight Arrow Connector 83">
                <a:extLst>
                  <a:ext uri="{FF2B5EF4-FFF2-40B4-BE49-F238E27FC236}">
                    <a16:creationId xmlns:a16="http://schemas.microsoft.com/office/drawing/2014/main" id="{1512FB43-F27E-6463-8845-B68FAE4CEF30}"/>
                  </a:ext>
                </a:extLst>
              </p:cNvPr>
              <p:cNvCxnSpPr/>
              <p:nvPr/>
            </p:nvCxnSpPr>
            <p:spPr>
              <a:xfrm>
                <a:off x="248494" y="4149018"/>
                <a:ext cx="296396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416" name="TextBox 85">
                <a:extLst>
                  <a:ext uri="{FF2B5EF4-FFF2-40B4-BE49-F238E27FC236}">
                    <a16:creationId xmlns:a16="http://schemas.microsoft.com/office/drawing/2014/main" id="{A5BC0EED-F9CD-6077-1732-BCCB7ADE01BC}"/>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59412" name="Group 89">
              <a:extLst>
                <a:ext uri="{FF2B5EF4-FFF2-40B4-BE49-F238E27FC236}">
                  <a16:creationId xmlns:a16="http://schemas.microsoft.com/office/drawing/2014/main" id="{46C52AC9-B6B1-5D1B-3A33-0866D03A0142}"/>
                </a:ext>
              </a:extLst>
            </p:cNvPr>
            <p:cNvGrpSpPr>
              <a:grpSpLocks/>
            </p:cNvGrpSpPr>
            <p:nvPr/>
          </p:nvGrpSpPr>
          <p:grpSpPr bwMode="auto">
            <a:xfrm rot="-5400000">
              <a:off x="870147" y="3573067"/>
              <a:ext cx="2910997" cy="369332"/>
              <a:chOff x="379066" y="3985138"/>
              <a:chExt cx="2963952" cy="369332"/>
            </a:xfrm>
          </p:grpSpPr>
          <p:cxnSp>
            <p:nvCxnSpPr>
              <p:cNvPr id="91" name="Straight Arrow Connector 90">
                <a:extLst>
                  <a:ext uri="{FF2B5EF4-FFF2-40B4-BE49-F238E27FC236}">
                    <a16:creationId xmlns:a16="http://schemas.microsoft.com/office/drawing/2014/main" id="{912204FF-D33C-C583-1F98-BAA3D8CAB988}"/>
                  </a:ext>
                </a:extLst>
              </p:cNvPr>
              <p:cNvCxnSpPr/>
              <p:nvPr/>
            </p:nvCxnSpPr>
            <p:spPr>
              <a:xfrm>
                <a:off x="378891" y="4180997"/>
                <a:ext cx="296432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414" name="TextBox 91">
                <a:extLst>
                  <a:ext uri="{FF2B5EF4-FFF2-40B4-BE49-F238E27FC236}">
                    <a16:creationId xmlns:a16="http://schemas.microsoft.com/office/drawing/2014/main" id="{5CA55B09-6BDB-09BE-DADF-D97DBA375694}"/>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59394" name="TextBox 56">
            <a:extLst>
              <a:ext uri="{FF2B5EF4-FFF2-40B4-BE49-F238E27FC236}">
                <a16:creationId xmlns:a16="http://schemas.microsoft.com/office/drawing/2014/main" id="{20DE5451-02BF-2ED0-E999-835488CEDC14}"/>
              </a:ext>
            </a:extLst>
          </p:cNvPr>
          <p:cNvSpPr txBox="1">
            <a:spLocks noChangeArrowheads="1"/>
          </p:cNvSpPr>
          <p:nvPr/>
        </p:nvSpPr>
        <p:spPr bwMode="auto">
          <a:xfrm>
            <a:off x="1768475" y="304800"/>
            <a:ext cx="596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Trajectories of Structural Development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4">
            <a:extLst>
              <a:ext uri="{FF2B5EF4-FFF2-40B4-BE49-F238E27FC236}">
                <a16:creationId xmlns:a16="http://schemas.microsoft.com/office/drawing/2014/main" id="{DD77B532-4049-4009-9F54-400A1A1B1633}"/>
              </a:ext>
            </a:extLst>
          </p:cNvPr>
          <p:cNvGrpSpPr>
            <a:grpSpLocks/>
          </p:cNvGrpSpPr>
          <p:nvPr/>
        </p:nvGrpSpPr>
        <p:grpSpPr bwMode="auto">
          <a:xfrm>
            <a:off x="1425575" y="1044575"/>
            <a:ext cx="6438900" cy="5526088"/>
            <a:chOff x="1795540" y="1027332"/>
            <a:chExt cx="6438445" cy="5525868"/>
          </a:xfrm>
        </p:grpSpPr>
        <p:grpSp>
          <p:nvGrpSpPr>
            <p:cNvPr id="60419" name="Group 12">
              <a:extLst>
                <a:ext uri="{FF2B5EF4-FFF2-40B4-BE49-F238E27FC236}">
                  <a16:creationId xmlns:a16="http://schemas.microsoft.com/office/drawing/2014/main" id="{5C70C545-388B-A285-7151-92B356748128}"/>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F9B19F9A-71E9-5D06-98CB-FCBAD80BBE63}"/>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0454" name="Group 1">
                <a:extLst>
                  <a:ext uri="{FF2B5EF4-FFF2-40B4-BE49-F238E27FC236}">
                    <a16:creationId xmlns:a16="http://schemas.microsoft.com/office/drawing/2014/main" id="{1D1B1888-E2E7-58C8-C169-7F1CEE9B0AD2}"/>
                  </a:ext>
                </a:extLst>
              </p:cNvPr>
              <p:cNvGrpSpPr>
                <a:grpSpLocks/>
              </p:cNvGrpSpPr>
              <p:nvPr/>
            </p:nvGrpSpPr>
            <p:grpSpPr bwMode="auto">
              <a:xfrm>
                <a:off x="2220946" y="838201"/>
                <a:ext cx="5301208" cy="4768000"/>
                <a:chOff x="2220946" y="838201"/>
                <a:chExt cx="5301208" cy="4768000"/>
              </a:xfrm>
            </p:grpSpPr>
            <p:grpSp>
              <p:nvGrpSpPr>
                <p:cNvPr id="60455" name="Group 6">
                  <a:extLst>
                    <a:ext uri="{FF2B5EF4-FFF2-40B4-BE49-F238E27FC236}">
                      <a16:creationId xmlns:a16="http://schemas.microsoft.com/office/drawing/2014/main" id="{77BF9D84-EFCA-561A-154A-0828685C967B}"/>
                    </a:ext>
                  </a:extLst>
                </p:cNvPr>
                <p:cNvGrpSpPr>
                  <a:grpSpLocks/>
                </p:cNvGrpSpPr>
                <p:nvPr/>
              </p:nvGrpSpPr>
              <p:grpSpPr bwMode="auto">
                <a:xfrm>
                  <a:off x="2220946" y="838201"/>
                  <a:ext cx="5301208" cy="4768000"/>
                  <a:chOff x="2064025" y="741977"/>
                  <a:chExt cx="5287620" cy="4848380"/>
                </a:xfrm>
              </p:grpSpPr>
              <p:grpSp>
                <p:nvGrpSpPr>
                  <p:cNvPr id="46" name="Group 45">
                    <a:extLst>
                      <a:ext uri="{FF2B5EF4-FFF2-40B4-BE49-F238E27FC236}">
                        <a16:creationId xmlns:a16="http://schemas.microsoft.com/office/drawing/2014/main" id="{4345DC38-8E6E-A5E9-10EF-0926A9CF2C1A}"/>
                      </a:ext>
                    </a:extLst>
                  </p:cNvPr>
                  <p:cNvGrpSpPr/>
                  <p:nvPr/>
                </p:nvGrpSpPr>
                <p:grpSpPr>
                  <a:xfrm>
                    <a:off x="2064025" y="741977"/>
                    <a:ext cx="5287620" cy="4848380"/>
                    <a:chOff x="1752600" y="533400"/>
                    <a:chExt cx="5791200" cy="5105400"/>
                  </a:xfrm>
                  <a:solidFill>
                    <a:schemeClr val="bg1"/>
                  </a:solidFill>
                </p:grpSpPr>
                <p:sp>
                  <p:nvSpPr>
                    <p:cNvPr id="4" name="Rectangle 3">
                      <a:extLst>
                        <a:ext uri="{FF2B5EF4-FFF2-40B4-BE49-F238E27FC236}">
                          <a16:creationId xmlns:a16="http://schemas.microsoft.com/office/drawing/2014/main" id="{B4A13B99-B057-0DC5-E495-5D03261F4B1B}"/>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Arrow Connector 7">
                      <a:extLst>
                        <a:ext uri="{FF2B5EF4-FFF2-40B4-BE49-F238E27FC236}">
                          <a16:creationId xmlns:a16="http://schemas.microsoft.com/office/drawing/2014/main" id="{1C877E68-90CA-E73C-78D6-C16CD8672CF9}"/>
                        </a:ext>
                      </a:extLst>
                    </p:cNvPr>
                    <p:cNvCxnSpPr/>
                    <p:nvPr/>
                  </p:nvCxnSpPr>
                  <p:spPr>
                    <a:xfrm flipH="1" flipV="1">
                      <a:off x="2684941" y="1556465"/>
                      <a:ext cx="1369855"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1EA4CD-F8B4-65E6-8F06-C0BDA1FB19A1}"/>
                        </a:ext>
                      </a:extLst>
                    </p:cNvPr>
                    <p:cNvCxnSpPr/>
                    <p:nvPr/>
                  </p:nvCxnSpPr>
                  <p:spPr>
                    <a:xfrm>
                      <a:off x="4953000" y="3352800"/>
                      <a:ext cx="1472371" cy="1341799"/>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9B7849-7B50-B194-B818-918005B53ACD}"/>
                        </a:ext>
                      </a:extLst>
                    </p:cNvPr>
                    <p:cNvCxnSpPr/>
                    <p:nvPr/>
                  </p:nvCxnSpPr>
                  <p:spPr>
                    <a:xfrm flipV="1">
                      <a:off x="5029468" y="1556464"/>
                      <a:ext cx="1340768"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B68170-68B8-9EF3-ADA1-7D510FE33094}"/>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0AF162-62CB-1D99-B55F-CEC83461D434}"/>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1B6D4F5-1DEB-3B74-4D9D-74E40EB92570}"/>
                        </a:ext>
                      </a:extLst>
                    </p:cNvPr>
                    <p:cNvSpPr txBox="1"/>
                    <p:nvPr/>
                  </p:nvSpPr>
                  <p:spPr>
                    <a:xfrm>
                      <a:off x="1808702" y="2400962"/>
                      <a:ext cx="1562099" cy="599871"/>
                    </a:xfrm>
                    <a:prstGeom prst="rect">
                      <a:avLst/>
                    </a:prstGeom>
                    <a:grpFill/>
                  </p:spPr>
                  <p:txBody>
                    <a:bodyPr>
                      <a:spAutoFit/>
                    </a:bodyPr>
                    <a:lstStyle/>
                    <a:p>
                      <a:pPr fontAlgn="auto">
                        <a:spcBef>
                          <a:spcPts val="0"/>
                        </a:spcBef>
                        <a:spcAft>
                          <a:spcPts val="0"/>
                        </a:spcAft>
                        <a:defRPr/>
                      </a:pPr>
                      <a:r>
                        <a:rPr lang="en-US" sz="800" dirty="0">
                          <a:latin typeface="+mn-lt"/>
                          <a:ea typeface="+mn-ea"/>
                        </a:rPr>
                        <a:t>Infilling, understory re-initiation,  loss of big trees</a:t>
                      </a:r>
                    </a:p>
                  </p:txBody>
                </p:sp>
                <p:sp>
                  <p:nvSpPr>
                    <p:cNvPr id="41" name="TextBox 40">
                      <a:extLst>
                        <a:ext uri="{FF2B5EF4-FFF2-40B4-BE49-F238E27FC236}">
                          <a16:creationId xmlns:a16="http://schemas.microsoft.com/office/drawing/2014/main" id="{0C002428-8FDF-94EC-8AB6-4C3915CF720A}"/>
                        </a:ext>
                      </a:extLst>
                    </p:cNvPr>
                    <p:cNvSpPr txBox="1"/>
                    <p:nvPr/>
                  </p:nvSpPr>
                  <p:spPr>
                    <a:xfrm>
                      <a:off x="2693375" y="4914552"/>
                      <a:ext cx="1916726" cy="599871"/>
                    </a:xfrm>
                    <a:prstGeom prst="rect">
                      <a:avLst/>
                    </a:prstGeom>
                    <a:grpFill/>
                  </p:spPr>
                  <p:txBody>
                    <a:bodyPr>
                      <a:spAutoFit/>
                    </a:bodyPr>
                    <a:lstStyle/>
                    <a:p>
                      <a:pPr fontAlgn="auto">
                        <a:spcBef>
                          <a:spcPts val="0"/>
                        </a:spcBef>
                        <a:spcAft>
                          <a:spcPts val="0"/>
                        </a:spcAft>
                        <a:defRPr/>
                      </a:pPr>
                      <a:r>
                        <a:rPr lang="en-US" sz="800" dirty="0">
                          <a:latin typeface="+mn-lt"/>
                          <a:ea typeface="+mn-ea"/>
                        </a:rPr>
                        <a:t>“Top down” mortality, stand initiation, release of advanced regeneration </a:t>
                      </a:r>
                    </a:p>
                  </p:txBody>
                </p:sp>
                <p:sp>
                  <p:nvSpPr>
                    <p:cNvPr id="42" name="TextBox 41">
                      <a:extLst>
                        <a:ext uri="{FF2B5EF4-FFF2-40B4-BE49-F238E27FC236}">
                          <a16:creationId xmlns:a16="http://schemas.microsoft.com/office/drawing/2014/main" id="{98F60463-2152-BE13-C7D4-9A30ABC331EE}"/>
                        </a:ext>
                      </a:extLst>
                    </p:cNvPr>
                    <p:cNvSpPr txBox="1"/>
                    <p:nvPr/>
                  </p:nvSpPr>
                  <p:spPr>
                    <a:xfrm>
                      <a:off x="4844551" y="4877880"/>
                      <a:ext cx="1764762" cy="599871"/>
                    </a:xfrm>
                    <a:prstGeom prst="rect">
                      <a:avLst/>
                    </a:prstGeom>
                    <a:grpFill/>
                  </p:spPr>
                  <p:txBody>
                    <a:bodyPr>
                      <a:spAutoFit/>
                    </a:bodyPr>
                    <a:lstStyle/>
                    <a:p>
                      <a:pPr fontAlgn="auto">
                        <a:spcBef>
                          <a:spcPts val="0"/>
                        </a:spcBef>
                        <a:spcAft>
                          <a:spcPts val="0"/>
                        </a:spcAft>
                        <a:defRPr/>
                      </a:pPr>
                      <a:r>
                        <a:rPr lang="en-US" sz="800" dirty="0">
                          <a:latin typeface="+mn-lt"/>
                          <a:ea typeface="+mn-ea"/>
                        </a:rPr>
                        <a:t>“Bottom up” mortality, asymmetric competition, low severity fire</a:t>
                      </a:r>
                    </a:p>
                  </p:txBody>
                </p:sp>
                <p:sp>
                  <p:nvSpPr>
                    <p:cNvPr id="43" name="TextBox 42">
                      <a:extLst>
                        <a:ext uri="{FF2B5EF4-FFF2-40B4-BE49-F238E27FC236}">
                          <a16:creationId xmlns:a16="http://schemas.microsoft.com/office/drawing/2014/main" id="{4735F93D-02BB-34E1-C7D1-8338A7DEF1C4}"/>
                        </a:ext>
                      </a:extLst>
                    </p:cNvPr>
                    <p:cNvSpPr txBox="1"/>
                    <p:nvPr/>
                  </p:nvSpPr>
                  <p:spPr>
                    <a:xfrm>
                      <a:off x="5425271" y="2603233"/>
                      <a:ext cx="1889929" cy="279940"/>
                    </a:xfrm>
                    <a:prstGeom prst="rect">
                      <a:avLst/>
                    </a:prstGeom>
                    <a:grpFill/>
                  </p:spPr>
                  <p:txBody>
                    <a:bodyPr>
                      <a:spAutoFit/>
                    </a:bodyPr>
                    <a:lstStyle/>
                    <a:p>
                      <a:pPr fontAlgn="auto">
                        <a:spcBef>
                          <a:spcPts val="0"/>
                        </a:spcBef>
                        <a:spcAft>
                          <a:spcPts val="0"/>
                        </a:spcAft>
                        <a:defRPr/>
                      </a:pPr>
                      <a:r>
                        <a:rPr lang="en-US" sz="800" dirty="0">
                          <a:latin typeface="+mn-lt"/>
                          <a:ea typeface="+mn-ea"/>
                        </a:rPr>
                        <a:t>Growth and recruitment</a:t>
                      </a:r>
                    </a:p>
                  </p:txBody>
                </p:sp>
                <p:cxnSp>
                  <p:nvCxnSpPr>
                    <p:cNvPr id="10" name="Straight Arrow Connector 9">
                      <a:extLst>
                        <a:ext uri="{FF2B5EF4-FFF2-40B4-BE49-F238E27FC236}">
                          <a16:creationId xmlns:a16="http://schemas.microsoft.com/office/drawing/2014/main" id="{73C63237-38D9-D89B-0E4A-25D8EF9F3442}"/>
                        </a:ext>
                      </a:extLst>
                    </p:cNvPr>
                    <p:cNvCxnSpPr/>
                    <p:nvPr/>
                  </p:nvCxnSpPr>
                  <p:spPr>
                    <a:xfrm flipH="1">
                      <a:off x="2822448" y="3486483"/>
                      <a:ext cx="1252614" cy="11898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60458" name="TextBox 20">
                    <a:extLst>
                      <a:ext uri="{FF2B5EF4-FFF2-40B4-BE49-F238E27FC236}">
                        <a16:creationId xmlns:a16="http://schemas.microsoft.com/office/drawing/2014/main" id="{6EB7CF81-0030-A737-2A64-A64CD719DF25}"/>
                      </a:ext>
                    </a:extLst>
                  </p:cNvPr>
                  <p:cNvSpPr txBox="1">
                    <a:spLocks noChangeArrowheads="1"/>
                  </p:cNvSpPr>
                  <p:nvPr/>
                </p:nvSpPr>
                <p:spPr bwMode="auto">
                  <a:xfrm>
                    <a:off x="4072327" y="2712274"/>
                    <a:ext cx="55219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0459" name="TextBox 21">
                    <a:extLst>
                      <a:ext uri="{FF2B5EF4-FFF2-40B4-BE49-F238E27FC236}">
                        <a16:creationId xmlns:a16="http://schemas.microsoft.com/office/drawing/2014/main" id="{C9F95D3F-513B-9204-484E-91ED49483468}"/>
                      </a:ext>
                    </a:extLst>
                  </p:cNvPr>
                  <p:cNvSpPr txBox="1">
                    <a:spLocks noChangeArrowheads="1"/>
                  </p:cNvSpPr>
                  <p:nvPr/>
                </p:nvSpPr>
                <p:spPr bwMode="auto">
                  <a:xfrm>
                    <a:off x="4171017" y="3128635"/>
                    <a:ext cx="553382"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0460" name="TextBox 22">
                    <a:extLst>
                      <a:ext uri="{FF2B5EF4-FFF2-40B4-BE49-F238E27FC236}">
                        <a16:creationId xmlns:a16="http://schemas.microsoft.com/office/drawing/2014/main" id="{9429F0A5-0A03-3B88-3E22-57F7B750AFD9}"/>
                      </a:ext>
                    </a:extLst>
                  </p:cNvPr>
                  <p:cNvSpPr txBox="1">
                    <a:spLocks noChangeArrowheads="1"/>
                  </p:cNvSpPr>
                  <p:nvPr/>
                </p:nvSpPr>
                <p:spPr bwMode="auto">
                  <a:xfrm>
                    <a:off x="4724400" y="2716581"/>
                    <a:ext cx="51535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0461" name="TextBox 23">
                    <a:extLst>
                      <a:ext uri="{FF2B5EF4-FFF2-40B4-BE49-F238E27FC236}">
                        <a16:creationId xmlns:a16="http://schemas.microsoft.com/office/drawing/2014/main" id="{49429929-0AC0-FC21-819E-D8CE51757E30}"/>
                      </a:ext>
                    </a:extLst>
                  </p:cNvPr>
                  <p:cNvSpPr txBox="1">
                    <a:spLocks noChangeArrowheads="1"/>
                  </p:cNvSpPr>
                  <p:nvPr/>
                </p:nvSpPr>
                <p:spPr bwMode="auto">
                  <a:xfrm>
                    <a:off x="4656043" y="3134227"/>
                    <a:ext cx="501917"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0462" name="TextBox 24">
                    <a:extLst>
                      <a:ext uri="{FF2B5EF4-FFF2-40B4-BE49-F238E27FC236}">
                        <a16:creationId xmlns:a16="http://schemas.microsoft.com/office/drawing/2014/main" id="{2CF830F9-C536-3FE4-C0B9-1EE1C22675D6}"/>
                      </a:ext>
                    </a:extLst>
                  </p:cNvPr>
                  <p:cNvSpPr txBox="1">
                    <a:spLocks noChangeArrowheads="1"/>
                  </p:cNvSpPr>
                  <p:nvPr/>
                </p:nvSpPr>
                <p:spPr bwMode="auto">
                  <a:xfrm>
                    <a:off x="2552155" y="1490364"/>
                    <a:ext cx="57874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0463" name="TextBox 25">
                    <a:extLst>
                      <a:ext uri="{FF2B5EF4-FFF2-40B4-BE49-F238E27FC236}">
                        <a16:creationId xmlns:a16="http://schemas.microsoft.com/office/drawing/2014/main" id="{DCA56343-A146-2708-917A-FF605F5D685D}"/>
                      </a:ext>
                    </a:extLst>
                  </p:cNvPr>
                  <p:cNvSpPr txBox="1">
                    <a:spLocks noChangeArrowheads="1"/>
                  </p:cNvSpPr>
                  <p:nvPr/>
                </p:nvSpPr>
                <p:spPr bwMode="auto">
                  <a:xfrm>
                    <a:off x="6328254" y="1544835"/>
                    <a:ext cx="474876"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0464" name="TextBox 26">
                    <a:extLst>
                      <a:ext uri="{FF2B5EF4-FFF2-40B4-BE49-F238E27FC236}">
                        <a16:creationId xmlns:a16="http://schemas.microsoft.com/office/drawing/2014/main" id="{55FC8320-0744-0A9C-C21F-8C9C7EEF918A}"/>
                      </a:ext>
                    </a:extLst>
                  </p:cNvPr>
                  <p:cNvSpPr txBox="1">
                    <a:spLocks noChangeArrowheads="1"/>
                  </p:cNvSpPr>
                  <p:nvPr/>
                </p:nvSpPr>
                <p:spPr bwMode="auto">
                  <a:xfrm>
                    <a:off x="6465786" y="4484811"/>
                    <a:ext cx="493024"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0465" name="TextBox 27">
                    <a:extLst>
                      <a:ext uri="{FF2B5EF4-FFF2-40B4-BE49-F238E27FC236}">
                        <a16:creationId xmlns:a16="http://schemas.microsoft.com/office/drawing/2014/main" id="{EC9D7ADB-CA12-40E2-5A1B-34C59D9900D9}"/>
                      </a:ext>
                    </a:extLst>
                  </p:cNvPr>
                  <p:cNvSpPr txBox="1">
                    <a:spLocks noChangeArrowheads="1"/>
                  </p:cNvSpPr>
                  <p:nvPr/>
                </p:nvSpPr>
                <p:spPr bwMode="auto">
                  <a:xfrm>
                    <a:off x="2444068" y="4658864"/>
                    <a:ext cx="581593"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grpSp>
            <p:sp>
              <p:nvSpPr>
                <p:cNvPr id="60456" name="TextBox 34">
                  <a:extLst>
                    <a:ext uri="{FF2B5EF4-FFF2-40B4-BE49-F238E27FC236}">
                      <a16:creationId xmlns:a16="http://schemas.microsoft.com/office/drawing/2014/main" id="{257E00AC-62D1-5475-43AA-E398C383A020}"/>
                    </a:ext>
                  </a:extLst>
                </p:cNvPr>
                <p:cNvSpPr txBox="1">
                  <a:spLocks noChangeArrowheads="1"/>
                </p:cNvSpPr>
                <p:nvPr/>
              </p:nvSpPr>
              <p:spPr bwMode="auto">
                <a:xfrm>
                  <a:off x="2601966" y="882377"/>
                  <a:ext cx="1752600" cy="7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“Infilling”</a:t>
                  </a:r>
                  <a:endParaRPr lang="en-US" altLang="ja-JP" sz="1600"/>
                </a:p>
                <a:p>
                  <a:pPr algn="ctr"/>
                  <a:r>
                    <a:rPr lang="en-US" altLang="en-US" sz="1600"/>
                    <a:t>+TPH  -QMD</a:t>
                  </a:r>
                </a:p>
              </p:txBody>
            </p:sp>
          </p:grpSp>
        </p:grpSp>
        <p:sp>
          <p:nvSpPr>
            <p:cNvPr id="60420" name="TextBox 43">
              <a:extLst>
                <a:ext uri="{FF2B5EF4-FFF2-40B4-BE49-F238E27FC236}">
                  <a16:creationId xmlns:a16="http://schemas.microsoft.com/office/drawing/2014/main" id="{A617C2CE-510A-A201-269B-8A8929F05CB3}"/>
                </a:ext>
              </a:extLst>
            </p:cNvPr>
            <p:cNvSpPr txBox="1">
              <a:spLocks noChangeArrowheads="1"/>
            </p:cNvSpPr>
            <p:nvPr/>
          </p:nvSpPr>
          <p:spPr bwMode="auto">
            <a:xfrm>
              <a:off x="4981586" y="1717458"/>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“Aggrading”</a:t>
              </a:r>
            </a:p>
            <a:p>
              <a:pPr algn="ctr"/>
              <a:r>
                <a:rPr lang="en-US" altLang="en-US" sz="1600"/>
                <a:t>+TPH  +QMD</a:t>
              </a:r>
            </a:p>
          </p:txBody>
        </p:sp>
        <p:sp>
          <p:nvSpPr>
            <p:cNvPr id="60421" name="TextBox 47">
              <a:extLst>
                <a:ext uri="{FF2B5EF4-FFF2-40B4-BE49-F238E27FC236}">
                  <a16:creationId xmlns:a16="http://schemas.microsoft.com/office/drawing/2014/main" id="{704A6568-9615-0449-0350-F49809CA85C3}"/>
                </a:ext>
              </a:extLst>
            </p:cNvPr>
            <p:cNvSpPr txBox="1">
              <a:spLocks noChangeArrowheads="1"/>
            </p:cNvSpPr>
            <p:nvPr/>
          </p:nvSpPr>
          <p:spPr bwMode="auto">
            <a:xfrm>
              <a:off x="2840286" y="3585029"/>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“Die-back”</a:t>
              </a:r>
            </a:p>
            <a:p>
              <a:pPr algn="ctr"/>
              <a:r>
                <a:rPr lang="en-US" altLang="en-US" sz="1600"/>
                <a:t>-TPH  -QMD</a:t>
              </a:r>
            </a:p>
          </p:txBody>
        </p:sp>
        <p:sp>
          <p:nvSpPr>
            <p:cNvPr id="60422" name="TextBox 48">
              <a:extLst>
                <a:ext uri="{FF2B5EF4-FFF2-40B4-BE49-F238E27FC236}">
                  <a16:creationId xmlns:a16="http://schemas.microsoft.com/office/drawing/2014/main" id="{F3DEF015-F96E-05AA-C5CE-28A8885E8C8E}"/>
                </a:ext>
              </a:extLst>
            </p:cNvPr>
            <p:cNvSpPr txBox="1">
              <a:spLocks noChangeArrowheads="1"/>
            </p:cNvSpPr>
            <p:nvPr/>
          </p:nvSpPr>
          <p:spPr bwMode="auto">
            <a:xfrm>
              <a:off x="5357174" y="3564747"/>
              <a:ext cx="14439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“Self-thinning”</a:t>
              </a:r>
            </a:p>
            <a:p>
              <a:pPr algn="ctr"/>
              <a:r>
                <a:rPr lang="en-US" altLang="en-US" sz="1600"/>
                <a:t>-TPH  +QMD</a:t>
              </a:r>
            </a:p>
          </p:txBody>
        </p:sp>
        <p:pic>
          <p:nvPicPr>
            <p:cNvPr id="60423" name="Picture 2">
              <a:extLst>
                <a:ext uri="{FF2B5EF4-FFF2-40B4-BE49-F238E27FC236}">
                  <a16:creationId xmlns:a16="http://schemas.microsoft.com/office/drawing/2014/main" id="{0D2ED3E8-ECD8-56DF-187A-15F4C3CC0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4" name="Picture 2">
              <a:extLst>
                <a:ext uri="{FF2B5EF4-FFF2-40B4-BE49-F238E27FC236}">
                  <a16:creationId xmlns:a16="http://schemas.microsoft.com/office/drawing/2014/main" id="{7633A627-9B5C-D89D-9547-64D0D1F22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5" name="Picture 2">
              <a:extLst>
                <a:ext uri="{FF2B5EF4-FFF2-40B4-BE49-F238E27FC236}">
                  <a16:creationId xmlns:a16="http://schemas.microsoft.com/office/drawing/2014/main" id="{60139E8B-57B2-4AEE-DEA2-6ECA3FB0C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6" name="Picture 2">
              <a:extLst>
                <a:ext uri="{FF2B5EF4-FFF2-40B4-BE49-F238E27FC236}">
                  <a16:creationId xmlns:a16="http://schemas.microsoft.com/office/drawing/2014/main" id="{41DEEC5C-0B64-B6CC-B0B2-DB94280BA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7" name="Picture 2">
              <a:extLst>
                <a:ext uri="{FF2B5EF4-FFF2-40B4-BE49-F238E27FC236}">
                  <a16:creationId xmlns:a16="http://schemas.microsoft.com/office/drawing/2014/main" id="{8D8A164F-6EF4-DD1A-4641-D4BE95A6C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0428" name="Group 74">
              <a:extLst>
                <a:ext uri="{FF2B5EF4-FFF2-40B4-BE49-F238E27FC236}">
                  <a16:creationId xmlns:a16="http://schemas.microsoft.com/office/drawing/2014/main" id="{263CE17F-1BD7-E9F5-8A33-7272614291F7}"/>
                </a:ext>
              </a:extLst>
            </p:cNvPr>
            <p:cNvGrpSpPr>
              <a:grpSpLocks/>
            </p:cNvGrpSpPr>
            <p:nvPr/>
          </p:nvGrpSpPr>
          <p:grpSpPr bwMode="auto">
            <a:xfrm>
              <a:off x="2083061" y="1265124"/>
              <a:ext cx="550311" cy="802597"/>
              <a:chOff x="2025141" y="1062370"/>
              <a:chExt cx="562657" cy="828593"/>
            </a:xfrm>
          </p:grpSpPr>
          <p:pic>
            <p:nvPicPr>
              <p:cNvPr id="60442" name="Picture 2">
                <a:extLst>
                  <a:ext uri="{FF2B5EF4-FFF2-40B4-BE49-F238E27FC236}">
                    <a16:creationId xmlns:a16="http://schemas.microsoft.com/office/drawing/2014/main" id="{48C370AF-C86E-D744-E07A-8C2054701B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3" name="Picture 2">
                <a:extLst>
                  <a:ext uri="{FF2B5EF4-FFF2-40B4-BE49-F238E27FC236}">
                    <a16:creationId xmlns:a16="http://schemas.microsoft.com/office/drawing/2014/main" id="{6A3C3A3A-6B06-BF1D-32F0-564DF750BB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4" name="Picture 2">
                <a:extLst>
                  <a:ext uri="{FF2B5EF4-FFF2-40B4-BE49-F238E27FC236}">
                    <a16:creationId xmlns:a16="http://schemas.microsoft.com/office/drawing/2014/main" id="{87955382-A82D-71CB-6955-4AAB8DA05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5" name="Picture 2">
                <a:extLst>
                  <a:ext uri="{FF2B5EF4-FFF2-40B4-BE49-F238E27FC236}">
                    <a16:creationId xmlns:a16="http://schemas.microsoft.com/office/drawing/2014/main" id="{2A2852EE-3DC9-31A0-994B-26591C646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6" name="Picture 2">
                <a:extLst>
                  <a:ext uri="{FF2B5EF4-FFF2-40B4-BE49-F238E27FC236}">
                    <a16:creationId xmlns:a16="http://schemas.microsoft.com/office/drawing/2014/main" id="{8FE23CA4-7DEB-1B82-7182-74A10C9CD5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7" name="Picture 2">
                <a:extLst>
                  <a:ext uri="{FF2B5EF4-FFF2-40B4-BE49-F238E27FC236}">
                    <a16:creationId xmlns:a16="http://schemas.microsoft.com/office/drawing/2014/main" id="{8E6F6564-E680-66E2-37EA-685A5635CF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8" name="Picture 2">
                <a:extLst>
                  <a:ext uri="{FF2B5EF4-FFF2-40B4-BE49-F238E27FC236}">
                    <a16:creationId xmlns:a16="http://schemas.microsoft.com/office/drawing/2014/main" id="{6B25B53B-6BE0-9306-7D70-CE9D9B256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9" name="Picture 2">
                <a:extLst>
                  <a:ext uri="{FF2B5EF4-FFF2-40B4-BE49-F238E27FC236}">
                    <a16:creationId xmlns:a16="http://schemas.microsoft.com/office/drawing/2014/main" id="{A422D7CC-36B1-B1E2-EF38-8567A0D43C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50" name="Picture 2">
                <a:extLst>
                  <a:ext uri="{FF2B5EF4-FFF2-40B4-BE49-F238E27FC236}">
                    <a16:creationId xmlns:a16="http://schemas.microsoft.com/office/drawing/2014/main" id="{BF3064B2-29C2-DA89-5AFE-324F0D8E5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51" name="Picture 2">
                <a:extLst>
                  <a:ext uri="{FF2B5EF4-FFF2-40B4-BE49-F238E27FC236}">
                    <a16:creationId xmlns:a16="http://schemas.microsoft.com/office/drawing/2014/main" id="{4C44DD0A-2FA2-4B65-A579-59CCEDCD96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52" name="Picture 2">
                <a:extLst>
                  <a:ext uri="{FF2B5EF4-FFF2-40B4-BE49-F238E27FC236}">
                    <a16:creationId xmlns:a16="http://schemas.microsoft.com/office/drawing/2014/main" id="{F5BDD760-F635-FD40-25A8-98A387DC4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0429" name="Picture 2">
              <a:extLst>
                <a:ext uri="{FF2B5EF4-FFF2-40B4-BE49-F238E27FC236}">
                  <a16:creationId xmlns:a16="http://schemas.microsoft.com/office/drawing/2014/main" id="{59D6A8CB-A9B8-35AD-57C7-9E0ED96AC2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0" name="Picture 2">
              <a:extLst>
                <a:ext uri="{FF2B5EF4-FFF2-40B4-BE49-F238E27FC236}">
                  <a16:creationId xmlns:a16="http://schemas.microsoft.com/office/drawing/2014/main" id="{990723B8-306E-357B-058E-5F4DE87B77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1" name="Picture 2">
              <a:extLst>
                <a:ext uri="{FF2B5EF4-FFF2-40B4-BE49-F238E27FC236}">
                  <a16:creationId xmlns:a16="http://schemas.microsoft.com/office/drawing/2014/main" id="{AA8137F8-E8D1-0137-3943-C52D71344A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2" name="Picture 2">
              <a:extLst>
                <a:ext uri="{FF2B5EF4-FFF2-40B4-BE49-F238E27FC236}">
                  <a16:creationId xmlns:a16="http://schemas.microsoft.com/office/drawing/2014/main" id="{F954B4FD-7F3A-25BE-4945-827A51E193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3" name="Picture 2">
              <a:extLst>
                <a:ext uri="{FF2B5EF4-FFF2-40B4-BE49-F238E27FC236}">
                  <a16:creationId xmlns:a16="http://schemas.microsoft.com/office/drawing/2014/main" id="{FA4B9EF1-E01E-2FD2-5301-53612DF405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4" name="Picture 2">
              <a:extLst>
                <a:ext uri="{FF2B5EF4-FFF2-40B4-BE49-F238E27FC236}">
                  <a16:creationId xmlns:a16="http://schemas.microsoft.com/office/drawing/2014/main" id="{03A7F09F-1907-F8AB-7A93-245BAF6A47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5" name="Picture 2">
              <a:extLst>
                <a:ext uri="{FF2B5EF4-FFF2-40B4-BE49-F238E27FC236}">
                  <a16:creationId xmlns:a16="http://schemas.microsoft.com/office/drawing/2014/main" id="{17F7B2BC-965C-6225-CEF6-43962BFB3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0436" name="Group 86">
              <a:extLst>
                <a:ext uri="{FF2B5EF4-FFF2-40B4-BE49-F238E27FC236}">
                  <a16:creationId xmlns:a16="http://schemas.microsoft.com/office/drawing/2014/main" id="{19177D8C-CF88-261D-860B-72DBC3FACAD3}"/>
                </a:ext>
              </a:extLst>
            </p:cNvPr>
            <p:cNvGrpSpPr>
              <a:grpSpLocks/>
            </p:cNvGrpSpPr>
            <p:nvPr/>
          </p:nvGrpSpPr>
          <p:grpSpPr bwMode="auto">
            <a:xfrm>
              <a:off x="3107654" y="5765456"/>
              <a:ext cx="3579795" cy="369332"/>
              <a:chOff x="247911" y="3985138"/>
              <a:chExt cx="3179915" cy="369332"/>
            </a:xfrm>
          </p:grpSpPr>
          <p:cxnSp>
            <p:nvCxnSpPr>
              <p:cNvPr id="84" name="Straight Arrow Connector 83">
                <a:extLst>
                  <a:ext uri="{FF2B5EF4-FFF2-40B4-BE49-F238E27FC236}">
                    <a16:creationId xmlns:a16="http://schemas.microsoft.com/office/drawing/2014/main" id="{41AC9F68-B3F6-DE50-A159-84E752360C31}"/>
                  </a:ext>
                </a:extLst>
              </p:cNvPr>
              <p:cNvCxnSpPr/>
              <p:nvPr/>
            </p:nvCxnSpPr>
            <p:spPr>
              <a:xfrm flipV="1">
                <a:off x="248494" y="4147431"/>
                <a:ext cx="317970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41" name="TextBox 85">
                <a:extLst>
                  <a:ext uri="{FF2B5EF4-FFF2-40B4-BE49-F238E27FC236}">
                    <a16:creationId xmlns:a16="http://schemas.microsoft.com/office/drawing/2014/main" id="{A77CCE87-5427-EB96-43B9-56364BCDDBC5}"/>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60437" name="Group 89">
              <a:extLst>
                <a:ext uri="{FF2B5EF4-FFF2-40B4-BE49-F238E27FC236}">
                  <a16:creationId xmlns:a16="http://schemas.microsoft.com/office/drawing/2014/main" id="{D40ACD3B-F0B8-0B96-545B-36D8FD62B97B}"/>
                </a:ext>
              </a:extLst>
            </p:cNvPr>
            <p:cNvGrpSpPr>
              <a:grpSpLocks/>
            </p:cNvGrpSpPr>
            <p:nvPr/>
          </p:nvGrpSpPr>
          <p:grpSpPr bwMode="auto">
            <a:xfrm rot="-5400000">
              <a:off x="776103" y="3556997"/>
              <a:ext cx="3099087" cy="369332"/>
              <a:chOff x="299672" y="3985138"/>
              <a:chExt cx="3155463" cy="369332"/>
            </a:xfrm>
          </p:grpSpPr>
          <p:cxnSp>
            <p:nvCxnSpPr>
              <p:cNvPr id="91" name="Straight Arrow Connector 90">
                <a:extLst>
                  <a:ext uri="{FF2B5EF4-FFF2-40B4-BE49-F238E27FC236}">
                    <a16:creationId xmlns:a16="http://schemas.microsoft.com/office/drawing/2014/main" id="{28AA9008-DFC1-CD7F-5976-35B82DCE7ABF}"/>
                  </a:ext>
                </a:extLst>
              </p:cNvPr>
              <p:cNvCxnSpPr/>
              <p:nvPr/>
            </p:nvCxnSpPr>
            <p:spPr>
              <a:xfrm rot="5400000" flipV="1">
                <a:off x="1864515" y="2605061"/>
                <a:ext cx="25398" cy="3155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39" name="TextBox 91">
                <a:extLst>
                  <a:ext uri="{FF2B5EF4-FFF2-40B4-BE49-F238E27FC236}">
                    <a16:creationId xmlns:a16="http://schemas.microsoft.com/office/drawing/2014/main" id="{ED15F572-3EC1-2F66-58F9-0CCA0DFDCACD}"/>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60418" name="TextBox 67">
            <a:extLst>
              <a:ext uri="{FF2B5EF4-FFF2-40B4-BE49-F238E27FC236}">
                <a16:creationId xmlns:a16="http://schemas.microsoft.com/office/drawing/2014/main" id="{BDB813BC-D55C-EC09-D3E5-6B695B50BDFF}"/>
              </a:ext>
            </a:extLst>
          </p:cNvPr>
          <p:cNvSpPr txBox="1">
            <a:spLocks noChangeArrowheads="1"/>
          </p:cNvSpPr>
          <p:nvPr/>
        </p:nvSpPr>
        <p:spPr bwMode="auto">
          <a:xfrm>
            <a:off x="1768475" y="304800"/>
            <a:ext cx="596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Trajectories of Structural Development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4">
            <a:extLst>
              <a:ext uri="{FF2B5EF4-FFF2-40B4-BE49-F238E27FC236}">
                <a16:creationId xmlns:a16="http://schemas.microsoft.com/office/drawing/2014/main" id="{66B056C6-A501-5FAA-FFEE-2A978CC1CE3B}"/>
              </a:ext>
            </a:extLst>
          </p:cNvPr>
          <p:cNvGrpSpPr>
            <a:grpSpLocks/>
          </p:cNvGrpSpPr>
          <p:nvPr/>
        </p:nvGrpSpPr>
        <p:grpSpPr bwMode="auto">
          <a:xfrm>
            <a:off x="1425575" y="1044575"/>
            <a:ext cx="6438900" cy="5526088"/>
            <a:chOff x="1795540" y="1027332"/>
            <a:chExt cx="6438445" cy="5525868"/>
          </a:xfrm>
        </p:grpSpPr>
        <p:grpSp>
          <p:nvGrpSpPr>
            <p:cNvPr id="61448" name="Group 12">
              <a:extLst>
                <a:ext uri="{FF2B5EF4-FFF2-40B4-BE49-F238E27FC236}">
                  <a16:creationId xmlns:a16="http://schemas.microsoft.com/office/drawing/2014/main" id="{3216262D-D9CE-85C9-395F-498A1EE00A29}"/>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701D706E-B57E-CC60-1652-1343C877F12D}"/>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1483" name="Group 1">
                <a:extLst>
                  <a:ext uri="{FF2B5EF4-FFF2-40B4-BE49-F238E27FC236}">
                    <a16:creationId xmlns:a16="http://schemas.microsoft.com/office/drawing/2014/main" id="{A6785D0C-4FF5-1725-F7A9-882B558D601A}"/>
                  </a:ext>
                </a:extLst>
              </p:cNvPr>
              <p:cNvGrpSpPr>
                <a:grpSpLocks/>
              </p:cNvGrpSpPr>
              <p:nvPr/>
            </p:nvGrpSpPr>
            <p:grpSpPr bwMode="auto">
              <a:xfrm>
                <a:off x="2220946" y="838201"/>
                <a:ext cx="5301208" cy="4768000"/>
                <a:chOff x="2220946" y="838201"/>
                <a:chExt cx="5301208" cy="4768000"/>
              </a:xfrm>
            </p:grpSpPr>
            <p:grpSp>
              <p:nvGrpSpPr>
                <p:cNvPr id="61484" name="Group 6">
                  <a:extLst>
                    <a:ext uri="{FF2B5EF4-FFF2-40B4-BE49-F238E27FC236}">
                      <a16:creationId xmlns:a16="http://schemas.microsoft.com/office/drawing/2014/main" id="{50C8C025-1C80-8F22-F470-CB302EB8D41A}"/>
                    </a:ext>
                  </a:extLst>
                </p:cNvPr>
                <p:cNvGrpSpPr>
                  <a:grpSpLocks/>
                </p:cNvGrpSpPr>
                <p:nvPr/>
              </p:nvGrpSpPr>
              <p:grpSpPr bwMode="auto">
                <a:xfrm>
                  <a:off x="2220946" y="838201"/>
                  <a:ext cx="5301208" cy="4768000"/>
                  <a:chOff x="2064025" y="741977"/>
                  <a:chExt cx="5287620" cy="4848380"/>
                </a:xfrm>
              </p:grpSpPr>
              <p:grpSp>
                <p:nvGrpSpPr>
                  <p:cNvPr id="46" name="Group 45">
                    <a:extLst>
                      <a:ext uri="{FF2B5EF4-FFF2-40B4-BE49-F238E27FC236}">
                        <a16:creationId xmlns:a16="http://schemas.microsoft.com/office/drawing/2014/main" id="{E867A540-B3E1-3D37-AD4C-EEE6C995E5F6}"/>
                      </a:ext>
                    </a:extLst>
                  </p:cNvPr>
                  <p:cNvGrpSpPr/>
                  <p:nvPr/>
                </p:nvGrpSpPr>
                <p:grpSpPr>
                  <a:xfrm>
                    <a:off x="2064025" y="741977"/>
                    <a:ext cx="5287620" cy="4848380"/>
                    <a:chOff x="1752600" y="533400"/>
                    <a:chExt cx="5791200" cy="5105400"/>
                  </a:xfrm>
                  <a:solidFill>
                    <a:schemeClr val="bg1"/>
                  </a:solidFill>
                </p:grpSpPr>
                <p:sp>
                  <p:nvSpPr>
                    <p:cNvPr id="4" name="Rectangle 3">
                      <a:extLst>
                        <a:ext uri="{FF2B5EF4-FFF2-40B4-BE49-F238E27FC236}">
                          <a16:creationId xmlns:a16="http://schemas.microsoft.com/office/drawing/2014/main" id="{2785ADC0-ABAB-8544-E27C-314A7A298825}"/>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Arrow Connector 7">
                      <a:extLst>
                        <a:ext uri="{FF2B5EF4-FFF2-40B4-BE49-F238E27FC236}">
                          <a16:creationId xmlns:a16="http://schemas.microsoft.com/office/drawing/2014/main" id="{8EDEAE33-C47D-F898-D33F-2A9380F9663F}"/>
                        </a:ext>
                      </a:extLst>
                    </p:cNvPr>
                    <p:cNvCxnSpPr/>
                    <p:nvPr/>
                  </p:nvCxnSpPr>
                  <p:spPr>
                    <a:xfrm flipH="1" flipV="1">
                      <a:off x="2684941" y="1556465"/>
                      <a:ext cx="1369855"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3614430-5EB3-AAB4-9889-EAC2BA2CABE2}"/>
                        </a:ext>
                      </a:extLst>
                    </p:cNvPr>
                    <p:cNvCxnSpPr/>
                    <p:nvPr/>
                  </p:nvCxnSpPr>
                  <p:spPr>
                    <a:xfrm>
                      <a:off x="4953000" y="3352800"/>
                      <a:ext cx="1472371" cy="1341799"/>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2A8EEA6-C389-69A9-EC01-B8EBE7C2B951}"/>
                        </a:ext>
                      </a:extLst>
                    </p:cNvPr>
                    <p:cNvCxnSpPr/>
                    <p:nvPr/>
                  </p:nvCxnSpPr>
                  <p:spPr>
                    <a:xfrm flipV="1">
                      <a:off x="5029468" y="1556464"/>
                      <a:ext cx="1340768"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813643-52BD-2508-3560-5CE5F59D2BA5}"/>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25204A-B59D-3FCB-BD7D-81FF2029DA44}"/>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77CBA3B-3C44-FB16-75BE-E8F4DC05BCEC}"/>
                        </a:ext>
                      </a:extLst>
                    </p:cNvPr>
                    <p:cNvSpPr txBox="1"/>
                    <p:nvPr/>
                  </p:nvSpPr>
                  <p:spPr>
                    <a:xfrm>
                      <a:off x="1808702" y="2400962"/>
                      <a:ext cx="1562099" cy="599871"/>
                    </a:xfrm>
                    <a:prstGeom prst="rect">
                      <a:avLst/>
                    </a:prstGeom>
                    <a:grpFill/>
                  </p:spPr>
                  <p:txBody>
                    <a:bodyPr>
                      <a:spAutoFit/>
                    </a:bodyPr>
                    <a:lstStyle/>
                    <a:p>
                      <a:pPr fontAlgn="auto">
                        <a:spcBef>
                          <a:spcPts val="0"/>
                        </a:spcBef>
                        <a:spcAft>
                          <a:spcPts val="0"/>
                        </a:spcAft>
                        <a:defRPr/>
                      </a:pPr>
                      <a:r>
                        <a:rPr lang="en-US" sz="800" dirty="0">
                          <a:latin typeface="+mn-lt"/>
                          <a:ea typeface="+mn-ea"/>
                        </a:rPr>
                        <a:t>Infilling, understory re-initiation,  loss of big trees</a:t>
                      </a:r>
                    </a:p>
                  </p:txBody>
                </p:sp>
                <p:sp>
                  <p:nvSpPr>
                    <p:cNvPr id="41" name="TextBox 40">
                      <a:extLst>
                        <a:ext uri="{FF2B5EF4-FFF2-40B4-BE49-F238E27FC236}">
                          <a16:creationId xmlns:a16="http://schemas.microsoft.com/office/drawing/2014/main" id="{EFED1025-0DB2-CB72-2CFC-1DFAA17AE236}"/>
                        </a:ext>
                      </a:extLst>
                    </p:cNvPr>
                    <p:cNvSpPr txBox="1"/>
                    <p:nvPr/>
                  </p:nvSpPr>
                  <p:spPr>
                    <a:xfrm>
                      <a:off x="2693375" y="4914552"/>
                      <a:ext cx="1916726" cy="599871"/>
                    </a:xfrm>
                    <a:prstGeom prst="rect">
                      <a:avLst/>
                    </a:prstGeom>
                    <a:grpFill/>
                  </p:spPr>
                  <p:txBody>
                    <a:bodyPr>
                      <a:spAutoFit/>
                    </a:bodyPr>
                    <a:lstStyle/>
                    <a:p>
                      <a:pPr fontAlgn="auto">
                        <a:spcBef>
                          <a:spcPts val="0"/>
                        </a:spcBef>
                        <a:spcAft>
                          <a:spcPts val="0"/>
                        </a:spcAft>
                        <a:defRPr/>
                      </a:pPr>
                      <a:r>
                        <a:rPr lang="en-US" sz="800" dirty="0">
                          <a:latin typeface="+mn-lt"/>
                          <a:ea typeface="+mn-ea"/>
                        </a:rPr>
                        <a:t>“Top down” mortality, stand initiation, release of advanced regeneration </a:t>
                      </a:r>
                    </a:p>
                  </p:txBody>
                </p:sp>
                <p:sp>
                  <p:nvSpPr>
                    <p:cNvPr id="42" name="TextBox 41">
                      <a:extLst>
                        <a:ext uri="{FF2B5EF4-FFF2-40B4-BE49-F238E27FC236}">
                          <a16:creationId xmlns:a16="http://schemas.microsoft.com/office/drawing/2014/main" id="{0770764C-AB25-EE7A-664D-0F744F17DB41}"/>
                        </a:ext>
                      </a:extLst>
                    </p:cNvPr>
                    <p:cNvSpPr txBox="1"/>
                    <p:nvPr/>
                  </p:nvSpPr>
                  <p:spPr>
                    <a:xfrm>
                      <a:off x="4844551" y="4877880"/>
                      <a:ext cx="1764762" cy="599871"/>
                    </a:xfrm>
                    <a:prstGeom prst="rect">
                      <a:avLst/>
                    </a:prstGeom>
                    <a:grpFill/>
                  </p:spPr>
                  <p:txBody>
                    <a:bodyPr>
                      <a:spAutoFit/>
                    </a:bodyPr>
                    <a:lstStyle/>
                    <a:p>
                      <a:pPr fontAlgn="auto">
                        <a:spcBef>
                          <a:spcPts val="0"/>
                        </a:spcBef>
                        <a:spcAft>
                          <a:spcPts val="0"/>
                        </a:spcAft>
                        <a:defRPr/>
                      </a:pPr>
                      <a:r>
                        <a:rPr lang="en-US" sz="800" dirty="0">
                          <a:latin typeface="+mn-lt"/>
                          <a:ea typeface="+mn-ea"/>
                        </a:rPr>
                        <a:t>“Bottom up” mortality, asymmetric competition, low severity fire</a:t>
                      </a:r>
                    </a:p>
                  </p:txBody>
                </p:sp>
                <p:sp>
                  <p:nvSpPr>
                    <p:cNvPr id="43" name="TextBox 42">
                      <a:extLst>
                        <a:ext uri="{FF2B5EF4-FFF2-40B4-BE49-F238E27FC236}">
                          <a16:creationId xmlns:a16="http://schemas.microsoft.com/office/drawing/2014/main" id="{A2E9832C-83D5-CDFE-4783-B383EAC7C762}"/>
                        </a:ext>
                      </a:extLst>
                    </p:cNvPr>
                    <p:cNvSpPr txBox="1"/>
                    <p:nvPr/>
                  </p:nvSpPr>
                  <p:spPr>
                    <a:xfrm>
                      <a:off x="5425271" y="2603233"/>
                      <a:ext cx="1889929" cy="279940"/>
                    </a:xfrm>
                    <a:prstGeom prst="rect">
                      <a:avLst/>
                    </a:prstGeom>
                    <a:grpFill/>
                  </p:spPr>
                  <p:txBody>
                    <a:bodyPr>
                      <a:spAutoFit/>
                    </a:bodyPr>
                    <a:lstStyle/>
                    <a:p>
                      <a:pPr fontAlgn="auto">
                        <a:spcBef>
                          <a:spcPts val="0"/>
                        </a:spcBef>
                        <a:spcAft>
                          <a:spcPts val="0"/>
                        </a:spcAft>
                        <a:defRPr/>
                      </a:pPr>
                      <a:r>
                        <a:rPr lang="en-US" sz="800" dirty="0">
                          <a:latin typeface="+mn-lt"/>
                          <a:ea typeface="+mn-ea"/>
                        </a:rPr>
                        <a:t>Growth and recruitment</a:t>
                      </a:r>
                    </a:p>
                  </p:txBody>
                </p:sp>
                <p:cxnSp>
                  <p:nvCxnSpPr>
                    <p:cNvPr id="10" name="Straight Arrow Connector 9">
                      <a:extLst>
                        <a:ext uri="{FF2B5EF4-FFF2-40B4-BE49-F238E27FC236}">
                          <a16:creationId xmlns:a16="http://schemas.microsoft.com/office/drawing/2014/main" id="{9E1E1224-19D4-2491-05E3-124F8625059A}"/>
                        </a:ext>
                      </a:extLst>
                    </p:cNvPr>
                    <p:cNvCxnSpPr/>
                    <p:nvPr/>
                  </p:nvCxnSpPr>
                  <p:spPr>
                    <a:xfrm flipH="1">
                      <a:off x="2822448" y="3486483"/>
                      <a:ext cx="1252614" cy="11898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61487" name="TextBox 20">
                    <a:extLst>
                      <a:ext uri="{FF2B5EF4-FFF2-40B4-BE49-F238E27FC236}">
                        <a16:creationId xmlns:a16="http://schemas.microsoft.com/office/drawing/2014/main" id="{BBC8543B-05D1-DDA7-1141-D32F30039664}"/>
                      </a:ext>
                    </a:extLst>
                  </p:cNvPr>
                  <p:cNvSpPr txBox="1">
                    <a:spLocks noChangeArrowheads="1"/>
                  </p:cNvSpPr>
                  <p:nvPr/>
                </p:nvSpPr>
                <p:spPr bwMode="auto">
                  <a:xfrm>
                    <a:off x="4072327" y="2712274"/>
                    <a:ext cx="55219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1488" name="TextBox 21">
                    <a:extLst>
                      <a:ext uri="{FF2B5EF4-FFF2-40B4-BE49-F238E27FC236}">
                        <a16:creationId xmlns:a16="http://schemas.microsoft.com/office/drawing/2014/main" id="{5FE0131F-8958-6B55-BA47-2F6BD170DEFE}"/>
                      </a:ext>
                    </a:extLst>
                  </p:cNvPr>
                  <p:cNvSpPr txBox="1">
                    <a:spLocks noChangeArrowheads="1"/>
                  </p:cNvSpPr>
                  <p:nvPr/>
                </p:nvSpPr>
                <p:spPr bwMode="auto">
                  <a:xfrm>
                    <a:off x="4171017" y="3128635"/>
                    <a:ext cx="553382"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1489" name="TextBox 22">
                    <a:extLst>
                      <a:ext uri="{FF2B5EF4-FFF2-40B4-BE49-F238E27FC236}">
                        <a16:creationId xmlns:a16="http://schemas.microsoft.com/office/drawing/2014/main" id="{25E6643C-3B33-6B08-A962-31B98FB770C8}"/>
                      </a:ext>
                    </a:extLst>
                  </p:cNvPr>
                  <p:cNvSpPr txBox="1">
                    <a:spLocks noChangeArrowheads="1"/>
                  </p:cNvSpPr>
                  <p:nvPr/>
                </p:nvSpPr>
                <p:spPr bwMode="auto">
                  <a:xfrm>
                    <a:off x="4724400" y="2716581"/>
                    <a:ext cx="51535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1490" name="TextBox 23">
                    <a:extLst>
                      <a:ext uri="{FF2B5EF4-FFF2-40B4-BE49-F238E27FC236}">
                        <a16:creationId xmlns:a16="http://schemas.microsoft.com/office/drawing/2014/main" id="{00E3F9D8-595B-BFB3-33CA-AF84005E0317}"/>
                      </a:ext>
                    </a:extLst>
                  </p:cNvPr>
                  <p:cNvSpPr txBox="1">
                    <a:spLocks noChangeArrowheads="1"/>
                  </p:cNvSpPr>
                  <p:nvPr/>
                </p:nvSpPr>
                <p:spPr bwMode="auto">
                  <a:xfrm>
                    <a:off x="4656043" y="3134227"/>
                    <a:ext cx="501917"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1491" name="TextBox 24">
                    <a:extLst>
                      <a:ext uri="{FF2B5EF4-FFF2-40B4-BE49-F238E27FC236}">
                        <a16:creationId xmlns:a16="http://schemas.microsoft.com/office/drawing/2014/main" id="{6C6DB52D-35FF-709A-5462-C6901795C234}"/>
                      </a:ext>
                    </a:extLst>
                  </p:cNvPr>
                  <p:cNvSpPr txBox="1">
                    <a:spLocks noChangeArrowheads="1"/>
                  </p:cNvSpPr>
                  <p:nvPr/>
                </p:nvSpPr>
                <p:spPr bwMode="auto">
                  <a:xfrm>
                    <a:off x="2552155" y="1490364"/>
                    <a:ext cx="57874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1492" name="TextBox 25">
                    <a:extLst>
                      <a:ext uri="{FF2B5EF4-FFF2-40B4-BE49-F238E27FC236}">
                        <a16:creationId xmlns:a16="http://schemas.microsoft.com/office/drawing/2014/main" id="{58AE11CD-FC06-7F09-6142-95FF601D86AA}"/>
                      </a:ext>
                    </a:extLst>
                  </p:cNvPr>
                  <p:cNvSpPr txBox="1">
                    <a:spLocks noChangeArrowheads="1"/>
                  </p:cNvSpPr>
                  <p:nvPr/>
                </p:nvSpPr>
                <p:spPr bwMode="auto">
                  <a:xfrm>
                    <a:off x="6328254" y="1544835"/>
                    <a:ext cx="474876"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1493" name="TextBox 26">
                    <a:extLst>
                      <a:ext uri="{FF2B5EF4-FFF2-40B4-BE49-F238E27FC236}">
                        <a16:creationId xmlns:a16="http://schemas.microsoft.com/office/drawing/2014/main" id="{101F07FB-5442-ABBF-F75F-DF76592426C1}"/>
                      </a:ext>
                    </a:extLst>
                  </p:cNvPr>
                  <p:cNvSpPr txBox="1">
                    <a:spLocks noChangeArrowheads="1"/>
                  </p:cNvSpPr>
                  <p:nvPr/>
                </p:nvSpPr>
                <p:spPr bwMode="auto">
                  <a:xfrm>
                    <a:off x="6465786" y="4484811"/>
                    <a:ext cx="493024"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1494" name="TextBox 27">
                    <a:extLst>
                      <a:ext uri="{FF2B5EF4-FFF2-40B4-BE49-F238E27FC236}">
                        <a16:creationId xmlns:a16="http://schemas.microsoft.com/office/drawing/2014/main" id="{6242F5CD-13E3-6F98-5466-DAA10961C132}"/>
                      </a:ext>
                    </a:extLst>
                  </p:cNvPr>
                  <p:cNvSpPr txBox="1">
                    <a:spLocks noChangeArrowheads="1"/>
                  </p:cNvSpPr>
                  <p:nvPr/>
                </p:nvSpPr>
                <p:spPr bwMode="auto">
                  <a:xfrm>
                    <a:off x="2444068" y="4658864"/>
                    <a:ext cx="581593"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grpSp>
            <p:sp>
              <p:nvSpPr>
                <p:cNvPr id="61485" name="TextBox 34">
                  <a:extLst>
                    <a:ext uri="{FF2B5EF4-FFF2-40B4-BE49-F238E27FC236}">
                      <a16:creationId xmlns:a16="http://schemas.microsoft.com/office/drawing/2014/main" id="{142E0B74-A028-DAD7-39CE-E28DD5AA0B24}"/>
                    </a:ext>
                  </a:extLst>
                </p:cNvPr>
                <p:cNvSpPr txBox="1">
                  <a:spLocks noChangeArrowheads="1"/>
                </p:cNvSpPr>
                <p:nvPr/>
              </p:nvSpPr>
              <p:spPr bwMode="auto">
                <a:xfrm>
                  <a:off x="2601966" y="882377"/>
                  <a:ext cx="1752600" cy="7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“Densifying”</a:t>
                  </a:r>
                </a:p>
                <a:p>
                  <a:pPr algn="ctr"/>
                  <a:r>
                    <a:rPr lang="en-US" altLang="en-US" sz="1600"/>
                    <a:t>+TPH  -QMD</a:t>
                  </a:r>
                </a:p>
              </p:txBody>
            </p:sp>
          </p:grpSp>
        </p:grpSp>
        <p:sp>
          <p:nvSpPr>
            <p:cNvPr id="61449" name="TextBox 43">
              <a:extLst>
                <a:ext uri="{FF2B5EF4-FFF2-40B4-BE49-F238E27FC236}">
                  <a16:creationId xmlns:a16="http://schemas.microsoft.com/office/drawing/2014/main" id="{6D94DEE7-EFC0-2C35-CD78-9C041D461EC7}"/>
                </a:ext>
              </a:extLst>
            </p:cNvPr>
            <p:cNvSpPr txBox="1">
              <a:spLocks noChangeArrowheads="1"/>
            </p:cNvSpPr>
            <p:nvPr/>
          </p:nvSpPr>
          <p:spPr bwMode="auto">
            <a:xfrm>
              <a:off x="4981586" y="1717458"/>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“Aggrading”</a:t>
              </a:r>
            </a:p>
            <a:p>
              <a:pPr algn="ctr"/>
              <a:r>
                <a:rPr lang="en-US" altLang="en-US" sz="1600"/>
                <a:t>+TPH  +QMD</a:t>
              </a:r>
            </a:p>
          </p:txBody>
        </p:sp>
        <p:sp>
          <p:nvSpPr>
            <p:cNvPr id="61450" name="TextBox 47">
              <a:extLst>
                <a:ext uri="{FF2B5EF4-FFF2-40B4-BE49-F238E27FC236}">
                  <a16:creationId xmlns:a16="http://schemas.microsoft.com/office/drawing/2014/main" id="{D18381CF-B3CA-ACC7-B2A0-4C17DF790779}"/>
                </a:ext>
              </a:extLst>
            </p:cNvPr>
            <p:cNvSpPr txBox="1">
              <a:spLocks noChangeArrowheads="1"/>
            </p:cNvSpPr>
            <p:nvPr/>
          </p:nvSpPr>
          <p:spPr bwMode="auto">
            <a:xfrm>
              <a:off x="2840286" y="3585029"/>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“Die-back”</a:t>
              </a:r>
            </a:p>
            <a:p>
              <a:pPr algn="ctr"/>
              <a:r>
                <a:rPr lang="en-US" altLang="en-US" sz="1600"/>
                <a:t>-TPH  -QMD</a:t>
              </a:r>
            </a:p>
          </p:txBody>
        </p:sp>
        <p:sp>
          <p:nvSpPr>
            <p:cNvPr id="61451" name="TextBox 48">
              <a:extLst>
                <a:ext uri="{FF2B5EF4-FFF2-40B4-BE49-F238E27FC236}">
                  <a16:creationId xmlns:a16="http://schemas.microsoft.com/office/drawing/2014/main" id="{C66688DC-89BE-56F9-82B0-AC56882C99E3}"/>
                </a:ext>
              </a:extLst>
            </p:cNvPr>
            <p:cNvSpPr txBox="1">
              <a:spLocks noChangeArrowheads="1"/>
            </p:cNvSpPr>
            <p:nvPr/>
          </p:nvSpPr>
          <p:spPr bwMode="auto">
            <a:xfrm>
              <a:off x="5312207" y="3576321"/>
              <a:ext cx="14952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“Self-thinning”</a:t>
              </a:r>
            </a:p>
            <a:p>
              <a:pPr algn="ctr"/>
              <a:r>
                <a:rPr lang="en-US" altLang="en-US" sz="1600"/>
                <a:t>-TPH  +QMD</a:t>
              </a:r>
            </a:p>
          </p:txBody>
        </p:sp>
        <p:pic>
          <p:nvPicPr>
            <p:cNvPr id="61452" name="Picture 2">
              <a:extLst>
                <a:ext uri="{FF2B5EF4-FFF2-40B4-BE49-F238E27FC236}">
                  <a16:creationId xmlns:a16="http://schemas.microsoft.com/office/drawing/2014/main" id="{3DAF533C-35E9-3C86-87CB-A7069498B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3" name="Picture 2">
              <a:extLst>
                <a:ext uri="{FF2B5EF4-FFF2-40B4-BE49-F238E27FC236}">
                  <a16:creationId xmlns:a16="http://schemas.microsoft.com/office/drawing/2014/main" id="{66B19A08-DA19-9962-18E6-0AC9CBAEC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4" name="Picture 2">
              <a:extLst>
                <a:ext uri="{FF2B5EF4-FFF2-40B4-BE49-F238E27FC236}">
                  <a16:creationId xmlns:a16="http://schemas.microsoft.com/office/drawing/2014/main" id="{8B85750A-058E-E838-E4A2-472F6A3D2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5" name="Picture 2">
              <a:extLst>
                <a:ext uri="{FF2B5EF4-FFF2-40B4-BE49-F238E27FC236}">
                  <a16:creationId xmlns:a16="http://schemas.microsoft.com/office/drawing/2014/main" id="{222F3606-FCD0-AB09-7F78-1309749D6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6" name="Picture 2">
              <a:extLst>
                <a:ext uri="{FF2B5EF4-FFF2-40B4-BE49-F238E27FC236}">
                  <a16:creationId xmlns:a16="http://schemas.microsoft.com/office/drawing/2014/main" id="{55BDED0C-A50F-2D46-6EDC-DB56012CE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457" name="Group 74">
              <a:extLst>
                <a:ext uri="{FF2B5EF4-FFF2-40B4-BE49-F238E27FC236}">
                  <a16:creationId xmlns:a16="http://schemas.microsoft.com/office/drawing/2014/main" id="{8D725D91-4BDA-CD4C-8613-F0E163CD7F35}"/>
                </a:ext>
              </a:extLst>
            </p:cNvPr>
            <p:cNvGrpSpPr>
              <a:grpSpLocks/>
            </p:cNvGrpSpPr>
            <p:nvPr/>
          </p:nvGrpSpPr>
          <p:grpSpPr bwMode="auto">
            <a:xfrm>
              <a:off x="2083061" y="1265124"/>
              <a:ext cx="550311" cy="802597"/>
              <a:chOff x="2025141" y="1062370"/>
              <a:chExt cx="562657" cy="828593"/>
            </a:xfrm>
          </p:grpSpPr>
          <p:pic>
            <p:nvPicPr>
              <p:cNvPr id="61471" name="Picture 2">
                <a:extLst>
                  <a:ext uri="{FF2B5EF4-FFF2-40B4-BE49-F238E27FC236}">
                    <a16:creationId xmlns:a16="http://schemas.microsoft.com/office/drawing/2014/main" id="{071A6404-E6A9-0A70-651A-7D62A25D83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2" name="Picture 2">
                <a:extLst>
                  <a:ext uri="{FF2B5EF4-FFF2-40B4-BE49-F238E27FC236}">
                    <a16:creationId xmlns:a16="http://schemas.microsoft.com/office/drawing/2014/main" id="{5B6310BF-11FA-8C4E-4D7A-7427C7E919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3" name="Picture 2">
                <a:extLst>
                  <a:ext uri="{FF2B5EF4-FFF2-40B4-BE49-F238E27FC236}">
                    <a16:creationId xmlns:a16="http://schemas.microsoft.com/office/drawing/2014/main" id="{2F1F76AC-E085-9F75-BD46-B7BAD98170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4" name="Picture 2">
                <a:extLst>
                  <a:ext uri="{FF2B5EF4-FFF2-40B4-BE49-F238E27FC236}">
                    <a16:creationId xmlns:a16="http://schemas.microsoft.com/office/drawing/2014/main" id="{514AA248-4A35-6579-46DE-969266BEAD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5" name="Picture 2">
                <a:extLst>
                  <a:ext uri="{FF2B5EF4-FFF2-40B4-BE49-F238E27FC236}">
                    <a16:creationId xmlns:a16="http://schemas.microsoft.com/office/drawing/2014/main" id="{DBBD2097-A6B3-BB6C-803D-3CA13174BC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6" name="Picture 2">
                <a:extLst>
                  <a:ext uri="{FF2B5EF4-FFF2-40B4-BE49-F238E27FC236}">
                    <a16:creationId xmlns:a16="http://schemas.microsoft.com/office/drawing/2014/main" id="{7B7B45E4-EC8D-7AE8-4D55-C95E7DC4B0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7" name="Picture 2">
                <a:extLst>
                  <a:ext uri="{FF2B5EF4-FFF2-40B4-BE49-F238E27FC236}">
                    <a16:creationId xmlns:a16="http://schemas.microsoft.com/office/drawing/2014/main" id="{2D650970-BA9D-CE82-EA65-28C8948EA9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8" name="Picture 2">
                <a:extLst>
                  <a:ext uri="{FF2B5EF4-FFF2-40B4-BE49-F238E27FC236}">
                    <a16:creationId xmlns:a16="http://schemas.microsoft.com/office/drawing/2014/main" id="{CC00358F-4EB3-92C8-6954-1931A61164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9" name="Picture 2">
                <a:extLst>
                  <a:ext uri="{FF2B5EF4-FFF2-40B4-BE49-F238E27FC236}">
                    <a16:creationId xmlns:a16="http://schemas.microsoft.com/office/drawing/2014/main" id="{2CE49BA4-00B1-8CFD-B99A-18011645CB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0" name="Picture 2">
                <a:extLst>
                  <a:ext uri="{FF2B5EF4-FFF2-40B4-BE49-F238E27FC236}">
                    <a16:creationId xmlns:a16="http://schemas.microsoft.com/office/drawing/2014/main" id="{80E0C28E-A75F-E54D-FEBB-6E09845B86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1" name="Picture 2">
                <a:extLst>
                  <a:ext uri="{FF2B5EF4-FFF2-40B4-BE49-F238E27FC236}">
                    <a16:creationId xmlns:a16="http://schemas.microsoft.com/office/drawing/2014/main" id="{317C6E40-1E1F-70DA-4A8E-297B2E698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58" name="Picture 2">
              <a:extLst>
                <a:ext uri="{FF2B5EF4-FFF2-40B4-BE49-F238E27FC236}">
                  <a16:creationId xmlns:a16="http://schemas.microsoft.com/office/drawing/2014/main" id="{EDFF5C2D-1690-891C-2942-91BB94BF46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9" name="Picture 2">
              <a:extLst>
                <a:ext uri="{FF2B5EF4-FFF2-40B4-BE49-F238E27FC236}">
                  <a16:creationId xmlns:a16="http://schemas.microsoft.com/office/drawing/2014/main" id="{385EF0C7-C27C-1731-1598-342AED0F45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0" name="Picture 2">
              <a:extLst>
                <a:ext uri="{FF2B5EF4-FFF2-40B4-BE49-F238E27FC236}">
                  <a16:creationId xmlns:a16="http://schemas.microsoft.com/office/drawing/2014/main" id="{96BA2FB2-F01B-A6F5-147E-F1CBCC6613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1" name="Picture 2">
              <a:extLst>
                <a:ext uri="{FF2B5EF4-FFF2-40B4-BE49-F238E27FC236}">
                  <a16:creationId xmlns:a16="http://schemas.microsoft.com/office/drawing/2014/main" id="{0950D8DA-A7A7-7D94-E488-EF392DE891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2" name="Picture 2">
              <a:extLst>
                <a:ext uri="{FF2B5EF4-FFF2-40B4-BE49-F238E27FC236}">
                  <a16:creationId xmlns:a16="http://schemas.microsoft.com/office/drawing/2014/main" id="{6650753B-F80F-F3DB-91EA-272F8C955C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3" name="Picture 2">
              <a:extLst>
                <a:ext uri="{FF2B5EF4-FFF2-40B4-BE49-F238E27FC236}">
                  <a16:creationId xmlns:a16="http://schemas.microsoft.com/office/drawing/2014/main" id="{38368473-E116-F5F3-B974-7DC66887A0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4" name="Picture 2">
              <a:extLst>
                <a:ext uri="{FF2B5EF4-FFF2-40B4-BE49-F238E27FC236}">
                  <a16:creationId xmlns:a16="http://schemas.microsoft.com/office/drawing/2014/main" id="{DD008C80-25F6-6263-38A6-8BA748AD6C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465" name="Group 86">
              <a:extLst>
                <a:ext uri="{FF2B5EF4-FFF2-40B4-BE49-F238E27FC236}">
                  <a16:creationId xmlns:a16="http://schemas.microsoft.com/office/drawing/2014/main" id="{8A21F62C-FC35-D64D-5B8D-2CE8BEA9FB8C}"/>
                </a:ext>
              </a:extLst>
            </p:cNvPr>
            <p:cNvGrpSpPr>
              <a:grpSpLocks/>
            </p:cNvGrpSpPr>
            <p:nvPr/>
          </p:nvGrpSpPr>
          <p:grpSpPr bwMode="auto">
            <a:xfrm>
              <a:off x="3107654" y="5765456"/>
              <a:ext cx="3579795" cy="369332"/>
              <a:chOff x="247911" y="3985138"/>
              <a:chExt cx="3179915" cy="369332"/>
            </a:xfrm>
          </p:grpSpPr>
          <p:cxnSp>
            <p:nvCxnSpPr>
              <p:cNvPr id="84" name="Straight Arrow Connector 83">
                <a:extLst>
                  <a:ext uri="{FF2B5EF4-FFF2-40B4-BE49-F238E27FC236}">
                    <a16:creationId xmlns:a16="http://schemas.microsoft.com/office/drawing/2014/main" id="{60C6689B-944C-C158-76EB-5023E0DA8FF0}"/>
                  </a:ext>
                </a:extLst>
              </p:cNvPr>
              <p:cNvCxnSpPr/>
              <p:nvPr/>
            </p:nvCxnSpPr>
            <p:spPr>
              <a:xfrm flipV="1">
                <a:off x="248494" y="4147431"/>
                <a:ext cx="317970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70" name="TextBox 85">
                <a:extLst>
                  <a:ext uri="{FF2B5EF4-FFF2-40B4-BE49-F238E27FC236}">
                    <a16:creationId xmlns:a16="http://schemas.microsoft.com/office/drawing/2014/main" id="{0D0042F1-957A-5651-C165-ADAB75E065FA}"/>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61466" name="Group 89">
              <a:extLst>
                <a:ext uri="{FF2B5EF4-FFF2-40B4-BE49-F238E27FC236}">
                  <a16:creationId xmlns:a16="http://schemas.microsoft.com/office/drawing/2014/main" id="{964B7BF2-F44D-855A-907B-FE1471B7B031}"/>
                </a:ext>
              </a:extLst>
            </p:cNvPr>
            <p:cNvGrpSpPr>
              <a:grpSpLocks/>
            </p:cNvGrpSpPr>
            <p:nvPr/>
          </p:nvGrpSpPr>
          <p:grpSpPr bwMode="auto">
            <a:xfrm rot="-5400000">
              <a:off x="776103" y="3556997"/>
              <a:ext cx="3099087" cy="369332"/>
              <a:chOff x="299672" y="3985138"/>
              <a:chExt cx="3155463" cy="369332"/>
            </a:xfrm>
          </p:grpSpPr>
          <p:cxnSp>
            <p:nvCxnSpPr>
              <p:cNvPr id="91" name="Straight Arrow Connector 90">
                <a:extLst>
                  <a:ext uri="{FF2B5EF4-FFF2-40B4-BE49-F238E27FC236}">
                    <a16:creationId xmlns:a16="http://schemas.microsoft.com/office/drawing/2014/main" id="{A2F4B2B6-9FB5-FC4A-EB9A-FA57C1AABB11}"/>
                  </a:ext>
                </a:extLst>
              </p:cNvPr>
              <p:cNvCxnSpPr/>
              <p:nvPr/>
            </p:nvCxnSpPr>
            <p:spPr>
              <a:xfrm rot="5400000" flipV="1">
                <a:off x="1864515" y="2605061"/>
                <a:ext cx="25398" cy="3155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68" name="TextBox 91">
                <a:extLst>
                  <a:ext uri="{FF2B5EF4-FFF2-40B4-BE49-F238E27FC236}">
                    <a16:creationId xmlns:a16="http://schemas.microsoft.com/office/drawing/2014/main" id="{2E896BE4-470C-1198-FD36-39CF9662BB17}"/>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61442" name="TextBox 67">
            <a:extLst>
              <a:ext uri="{FF2B5EF4-FFF2-40B4-BE49-F238E27FC236}">
                <a16:creationId xmlns:a16="http://schemas.microsoft.com/office/drawing/2014/main" id="{A0F3DC65-2DF8-A602-72F4-43B63A5093B6}"/>
              </a:ext>
            </a:extLst>
          </p:cNvPr>
          <p:cNvSpPr txBox="1">
            <a:spLocks noChangeArrowheads="1"/>
          </p:cNvSpPr>
          <p:nvPr/>
        </p:nvSpPr>
        <p:spPr bwMode="auto">
          <a:xfrm>
            <a:off x="3048000" y="484188"/>
            <a:ext cx="3236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Western Hemlock</a:t>
            </a:r>
          </a:p>
        </p:txBody>
      </p:sp>
      <p:sp>
        <p:nvSpPr>
          <p:cNvPr id="6" name="TextBox 5">
            <a:extLst>
              <a:ext uri="{FF2B5EF4-FFF2-40B4-BE49-F238E27FC236}">
                <a16:creationId xmlns:a16="http://schemas.microsoft.com/office/drawing/2014/main" id="{66008B33-3611-C7B2-84A2-7C21CCC642F6}"/>
              </a:ext>
            </a:extLst>
          </p:cNvPr>
          <p:cNvSpPr txBox="1"/>
          <p:nvPr/>
        </p:nvSpPr>
        <p:spPr>
          <a:xfrm>
            <a:off x="3221038" y="2740025"/>
            <a:ext cx="609600" cy="368300"/>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16%</a:t>
            </a:r>
          </a:p>
        </p:txBody>
      </p:sp>
      <p:sp>
        <p:nvSpPr>
          <p:cNvPr id="69" name="TextBox 68">
            <a:extLst>
              <a:ext uri="{FF2B5EF4-FFF2-40B4-BE49-F238E27FC236}">
                <a16:creationId xmlns:a16="http://schemas.microsoft.com/office/drawing/2014/main" id="{716FD87C-A5E9-33DE-BEAE-DF028F8D4287}"/>
              </a:ext>
            </a:extLst>
          </p:cNvPr>
          <p:cNvSpPr txBox="1"/>
          <p:nvPr/>
        </p:nvSpPr>
        <p:spPr>
          <a:xfrm>
            <a:off x="5045075" y="2716213"/>
            <a:ext cx="609600" cy="369887"/>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8%</a:t>
            </a:r>
          </a:p>
        </p:txBody>
      </p:sp>
      <p:sp>
        <p:nvSpPr>
          <p:cNvPr id="70" name="TextBox 69">
            <a:extLst>
              <a:ext uri="{FF2B5EF4-FFF2-40B4-BE49-F238E27FC236}">
                <a16:creationId xmlns:a16="http://schemas.microsoft.com/office/drawing/2014/main" id="{6088BEA0-12F8-053A-A5BC-D9B058AF4A08}"/>
              </a:ext>
            </a:extLst>
          </p:cNvPr>
          <p:cNvSpPr txBox="1"/>
          <p:nvPr/>
        </p:nvSpPr>
        <p:spPr>
          <a:xfrm>
            <a:off x="3309938" y="4187825"/>
            <a:ext cx="530225" cy="369888"/>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2%</a:t>
            </a:r>
          </a:p>
        </p:txBody>
      </p:sp>
      <p:sp>
        <p:nvSpPr>
          <p:cNvPr id="83" name="TextBox 82">
            <a:extLst>
              <a:ext uri="{FF2B5EF4-FFF2-40B4-BE49-F238E27FC236}">
                <a16:creationId xmlns:a16="http://schemas.microsoft.com/office/drawing/2014/main" id="{F76F563C-D9B5-8A27-9711-87920B1A83C2}"/>
              </a:ext>
            </a:extLst>
          </p:cNvPr>
          <p:cNvSpPr txBox="1"/>
          <p:nvPr/>
        </p:nvSpPr>
        <p:spPr>
          <a:xfrm>
            <a:off x="4994275" y="4219575"/>
            <a:ext cx="609600" cy="368300"/>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74%</a:t>
            </a:r>
          </a:p>
        </p:txBody>
      </p:sp>
      <p:pic>
        <p:nvPicPr>
          <p:cNvPr id="61447" name="Picture 84" descr="bigtrees.jpg">
            <a:extLst>
              <a:ext uri="{FF2B5EF4-FFF2-40B4-BE49-F238E27FC236}">
                <a16:creationId xmlns:a16="http://schemas.microsoft.com/office/drawing/2014/main" id="{6F82FD7B-3DE5-8F83-5921-2D2356266033}"/>
              </a:ext>
            </a:extLst>
          </p:cNvPr>
          <p:cNvPicPr>
            <a:picLocks noChangeAspect="1"/>
          </p:cNvPicPr>
          <p:nvPr/>
        </p:nvPicPr>
        <p:blipFill>
          <a:blip r:embed="rId12">
            <a:extLst>
              <a:ext uri="{28A0092B-C50C-407E-A947-70E740481C1C}">
                <a14:useLocalDpi xmlns:a14="http://schemas.microsoft.com/office/drawing/2010/main" val="0"/>
              </a:ext>
            </a:extLst>
          </a:blip>
          <a:srcRect b="28938"/>
          <a:stretch>
            <a:fillRect/>
          </a:stretch>
        </p:blipFill>
        <p:spPr bwMode="auto">
          <a:xfrm>
            <a:off x="6892925" y="515938"/>
            <a:ext cx="1943100" cy="189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9AE3-A8B9-10A2-2960-284D2E61679D}"/>
              </a:ext>
            </a:extLst>
          </p:cNvPr>
          <p:cNvSpPr>
            <a:spLocks noGrp="1"/>
          </p:cNvSpPr>
          <p:nvPr>
            <p:ph type="title"/>
          </p:nvPr>
        </p:nvSpPr>
        <p:spPr>
          <a:xfrm>
            <a:off x="457200" y="212725"/>
            <a:ext cx="8229600" cy="1143000"/>
          </a:xfrm>
        </p:spPr>
        <p:txBody>
          <a:bodyPr rtlCol="0">
            <a:normAutofit fontScale="90000"/>
          </a:bodyPr>
          <a:lstStyle/>
          <a:p>
            <a:pPr fontAlgn="auto">
              <a:spcAft>
                <a:spcPts val="0"/>
              </a:spcAft>
              <a:defRPr/>
            </a:pPr>
            <a:r>
              <a:rPr lang="en-US" dirty="0">
                <a:solidFill>
                  <a:srgbClr val="F4EE00"/>
                </a:solidFill>
                <a:ea typeface="+mj-ea"/>
              </a:rPr>
              <a:t>Components Used to Describe Stand Development Stages </a:t>
            </a:r>
          </a:p>
        </p:txBody>
      </p:sp>
      <p:sp>
        <p:nvSpPr>
          <p:cNvPr id="3" name="Content Placeholder 2">
            <a:extLst>
              <a:ext uri="{FF2B5EF4-FFF2-40B4-BE49-F238E27FC236}">
                <a16:creationId xmlns:a16="http://schemas.microsoft.com/office/drawing/2014/main" id="{41488C0B-232A-61E8-8ADD-5F5083398E76}"/>
              </a:ext>
            </a:extLst>
          </p:cNvPr>
          <p:cNvSpPr>
            <a:spLocks noGrp="1"/>
          </p:cNvSpPr>
          <p:nvPr>
            <p:ph idx="1"/>
          </p:nvPr>
        </p:nvSpPr>
        <p:spPr>
          <a:xfrm>
            <a:off x="228600" y="1828800"/>
            <a:ext cx="5029200" cy="4525963"/>
          </a:xfrm>
        </p:spPr>
        <p:txBody>
          <a:bodyPr rtlCol="0">
            <a:normAutofit fontScale="85000" lnSpcReduction="20000"/>
          </a:bodyPr>
          <a:lstStyle/>
          <a:p>
            <a:pPr fontAlgn="auto">
              <a:spcAft>
                <a:spcPts val="0"/>
              </a:spcAft>
              <a:defRPr/>
            </a:pPr>
            <a:r>
              <a:rPr lang="en-US" dirty="0">
                <a:solidFill>
                  <a:srgbClr val="F4EE00"/>
                </a:solidFill>
                <a:ea typeface="+mn-ea"/>
              </a:rPr>
              <a:t>Canopy Cover</a:t>
            </a:r>
          </a:p>
          <a:p>
            <a:pPr fontAlgn="auto">
              <a:spcAft>
                <a:spcPts val="0"/>
              </a:spcAft>
              <a:defRPr/>
            </a:pPr>
            <a:endParaRPr lang="en-US" dirty="0">
              <a:solidFill>
                <a:srgbClr val="F4EE00"/>
              </a:solidFill>
              <a:ea typeface="+mn-ea"/>
            </a:endParaRPr>
          </a:p>
          <a:p>
            <a:pPr fontAlgn="auto">
              <a:spcAft>
                <a:spcPts val="0"/>
              </a:spcAft>
              <a:defRPr/>
            </a:pPr>
            <a:r>
              <a:rPr lang="en-US" dirty="0">
                <a:solidFill>
                  <a:srgbClr val="F4EE00"/>
                </a:solidFill>
                <a:ea typeface="+mn-ea"/>
              </a:rPr>
              <a:t>Live trees: </a:t>
            </a:r>
          </a:p>
          <a:p>
            <a:pPr lvl="1" fontAlgn="auto">
              <a:spcAft>
                <a:spcPts val="0"/>
              </a:spcAft>
              <a:defRPr/>
            </a:pPr>
            <a:r>
              <a:rPr lang="en-US" dirty="0">
                <a:solidFill>
                  <a:srgbClr val="F4EE00"/>
                </a:solidFill>
                <a:ea typeface="+mn-ea"/>
              </a:rPr>
              <a:t>Size (by species) and density  </a:t>
            </a:r>
          </a:p>
          <a:p>
            <a:pPr lvl="1" fontAlgn="auto">
              <a:spcAft>
                <a:spcPts val="0"/>
              </a:spcAft>
              <a:defRPr/>
            </a:pPr>
            <a:r>
              <a:rPr lang="en-US" dirty="0">
                <a:solidFill>
                  <a:srgbClr val="F4EE00"/>
                </a:solidFill>
                <a:ea typeface="+mn-ea"/>
              </a:rPr>
              <a:t>Diversity of sizes</a:t>
            </a:r>
          </a:p>
          <a:p>
            <a:pPr lvl="1" fontAlgn="auto">
              <a:spcAft>
                <a:spcPts val="0"/>
              </a:spcAft>
              <a:defRPr/>
            </a:pPr>
            <a:endParaRPr lang="en-US" dirty="0">
              <a:solidFill>
                <a:srgbClr val="F4EE00"/>
              </a:solidFill>
              <a:ea typeface="+mn-ea"/>
            </a:endParaRPr>
          </a:p>
          <a:p>
            <a:pPr fontAlgn="auto">
              <a:spcAft>
                <a:spcPts val="0"/>
              </a:spcAft>
              <a:defRPr/>
            </a:pPr>
            <a:r>
              <a:rPr lang="en-US" dirty="0">
                <a:solidFill>
                  <a:srgbClr val="F4EE00"/>
                </a:solidFill>
                <a:ea typeface="+mn-ea"/>
              </a:rPr>
              <a:t>Dead wood (snags and down wood): </a:t>
            </a:r>
          </a:p>
          <a:p>
            <a:pPr lvl="1" fontAlgn="auto">
              <a:spcAft>
                <a:spcPts val="0"/>
              </a:spcAft>
              <a:defRPr/>
            </a:pPr>
            <a:r>
              <a:rPr lang="en-US" dirty="0">
                <a:solidFill>
                  <a:srgbClr val="F4EE00"/>
                </a:solidFill>
                <a:ea typeface="+mn-ea"/>
              </a:rPr>
              <a:t>Size and density </a:t>
            </a:r>
          </a:p>
          <a:p>
            <a:pPr lvl="1" fontAlgn="auto">
              <a:spcAft>
                <a:spcPts val="0"/>
              </a:spcAft>
              <a:defRPr/>
            </a:pPr>
            <a:r>
              <a:rPr lang="en-US" dirty="0">
                <a:solidFill>
                  <a:srgbClr val="F4EE00"/>
                </a:solidFill>
                <a:ea typeface="+mn-ea"/>
              </a:rPr>
              <a:t>Biomass</a:t>
            </a:r>
          </a:p>
          <a:p>
            <a:pPr lvl="1" fontAlgn="auto">
              <a:spcAft>
                <a:spcPts val="0"/>
              </a:spcAft>
              <a:defRPr/>
            </a:pPr>
            <a:r>
              <a:rPr lang="en-US" dirty="0">
                <a:solidFill>
                  <a:srgbClr val="F4EE00"/>
                </a:solidFill>
                <a:ea typeface="+mn-ea"/>
              </a:rPr>
              <a:t>Cover</a:t>
            </a:r>
          </a:p>
          <a:p>
            <a:pPr fontAlgn="auto">
              <a:spcAft>
                <a:spcPts val="0"/>
              </a:spcAft>
              <a:defRPr/>
            </a:pPr>
            <a:endParaRPr lang="en-US" dirty="0">
              <a:solidFill>
                <a:srgbClr val="F4EE00"/>
              </a:solidFill>
              <a:ea typeface="+mn-ea"/>
            </a:endParaRPr>
          </a:p>
          <a:p>
            <a:pPr fontAlgn="auto">
              <a:spcAft>
                <a:spcPts val="0"/>
              </a:spcAft>
              <a:defRPr/>
            </a:pPr>
            <a:endParaRPr lang="en-US" dirty="0">
              <a:solidFill>
                <a:srgbClr val="F4EE00"/>
              </a:solidFill>
              <a:ea typeface="+mn-ea"/>
            </a:endParaRPr>
          </a:p>
          <a:p>
            <a:pPr fontAlgn="auto">
              <a:spcAft>
                <a:spcPts val="0"/>
              </a:spcAft>
              <a:defRPr/>
            </a:pPr>
            <a:endParaRPr lang="en-US" dirty="0">
              <a:solidFill>
                <a:srgbClr val="F4EE00"/>
              </a:solidFill>
              <a:ea typeface="+mn-ea"/>
            </a:endParaRPr>
          </a:p>
          <a:p>
            <a:pPr fontAlgn="auto">
              <a:spcAft>
                <a:spcPts val="0"/>
              </a:spcAft>
              <a:defRPr/>
            </a:pPr>
            <a:endParaRPr lang="en-US" dirty="0">
              <a:solidFill>
                <a:srgbClr val="F4EE00"/>
              </a:solidFill>
              <a:ea typeface="+mn-ea"/>
            </a:endParaRPr>
          </a:p>
        </p:txBody>
      </p:sp>
      <p:grpSp>
        <p:nvGrpSpPr>
          <p:cNvPr id="4" name="Group 3">
            <a:extLst>
              <a:ext uri="{FF2B5EF4-FFF2-40B4-BE49-F238E27FC236}">
                <a16:creationId xmlns:a16="http://schemas.microsoft.com/office/drawing/2014/main" id="{D6BECEBB-1254-B500-BD64-15F19F8B9F41}"/>
              </a:ext>
            </a:extLst>
          </p:cNvPr>
          <p:cNvGrpSpPr/>
          <p:nvPr/>
        </p:nvGrpSpPr>
        <p:grpSpPr>
          <a:xfrm>
            <a:off x="5386941" y="1783059"/>
            <a:ext cx="1905288" cy="2660313"/>
            <a:chOff x="7503653" y="2739238"/>
            <a:chExt cx="893809" cy="2242972"/>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080987CD-0A58-D394-B093-589C5A49328C}"/>
                </a:ext>
              </a:extLst>
            </p:cNvPr>
            <p:cNvGrpSpPr/>
            <p:nvPr/>
          </p:nvGrpSpPr>
          <p:grpSpPr>
            <a:xfrm>
              <a:off x="7575671" y="2739238"/>
              <a:ext cx="821791" cy="2223329"/>
              <a:chOff x="7575671" y="2730446"/>
              <a:chExt cx="821791" cy="2223329"/>
            </a:xfrm>
          </p:grpSpPr>
          <p:sp>
            <p:nvSpPr>
              <p:cNvPr id="7" name="Freeform 6">
                <a:extLst>
                  <a:ext uri="{FF2B5EF4-FFF2-40B4-BE49-F238E27FC236}">
                    <a16:creationId xmlns:a16="http://schemas.microsoft.com/office/drawing/2014/main" id="{283C3575-B461-ACBC-1CA5-D21247FEDAE7}"/>
                  </a:ext>
                </a:extLst>
              </p:cNvPr>
              <p:cNvSpPr/>
              <p:nvPr/>
            </p:nvSpPr>
            <p:spPr>
              <a:xfrm>
                <a:off x="7833122" y="3686855"/>
                <a:ext cx="201707" cy="1237384"/>
              </a:xfrm>
              <a:custGeom>
                <a:avLst/>
                <a:gdLst>
                  <a:gd name="connsiteX0" fmla="*/ 79899 w 181992"/>
                  <a:gd name="connsiteY0" fmla="*/ 0 h 1189608"/>
                  <a:gd name="connsiteX1" fmla="*/ 75460 w 181992"/>
                  <a:gd name="connsiteY1" fmla="*/ 110971 h 1189608"/>
                  <a:gd name="connsiteX2" fmla="*/ 8877 w 181992"/>
                  <a:gd name="connsiteY2" fmla="*/ 159798 h 1189608"/>
                  <a:gd name="connsiteX3" fmla="*/ 71021 w 181992"/>
                  <a:gd name="connsiteY3" fmla="*/ 159798 h 1189608"/>
                  <a:gd name="connsiteX4" fmla="*/ 66582 w 181992"/>
                  <a:gd name="connsiteY4" fmla="*/ 244136 h 1189608"/>
                  <a:gd name="connsiteX5" fmla="*/ 17755 w 181992"/>
                  <a:gd name="connsiteY5" fmla="*/ 284086 h 1189608"/>
                  <a:gd name="connsiteX6" fmla="*/ 62143 w 181992"/>
                  <a:gd name="connsiteY6" fmla="*/ 284086 h 1189608"/>
                  <a:gd name="connsiteX7" fmla="*/ 71021 w 181992"/>
                  <a:gd name="connsiteY7" fmla="*/ 284086 h 1189608"/>
                  <a:gd name="connsiteX8" fmla="*/ 0 w 181992"/>
                  <a:gd name="connsiteY8" fmla="*/ 1189608 h 1189608"/>
                  <a:gd name="connsiteX9" fmla="*/ 102093 w 181992"/>
                  <a:gd name="connsiteY9" fmla="*/ 1189608 h 1189608"/>
                  <a:gd name="connsiteX10" fmla="*/ 115410 w 181992"/>
                  <a:gd name="connsiteY10" fmla="*/ 239697 h 1189608"/>
                  <a:gd name="connsiteX11" fmla="*/ 181992 w 181992"/>
                  <a:gd name="connsiteY11" fmla="*/ 270769 h 1189608"/>
                  <a:gd name="connsiteX12" fmla="*/ 115410 w 181992"/>
                  <a:gd name="connsiteY12" fmla="*/ 230820 h 1189608"/>
                  <a:gd name="connsiteX13" fmla="*/ 79899 w 181992"/>
                  <a:gd name="connsiteY13" fmla="*/ 0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92" h="1189608">
                    <a:moveTo>
                      <a:pt x="79899" y="0"/>
                    </a:moveTo>
                    <a:lnTo>
                      <a:pt x="75460" y="110971"/>
                    </a:lnTo>
                    <a:lnTo>
                      <a:pt x="8877" y="159798"/>
                    </a:lnTo>
                    <a:lnTo>
                      <a:pt x="71021" y="159798"/>
                    </a:lnTo>
                    <a:lnTo>
                      <a:pt x="66582" y="244136"/>
                    </a:lnTo>
                    <a:lnTo>
                      <a:pt x="17755" y="284086"/>
                    </a:lnTo>
                    <a:lnTo>
                      <a:pt x="62143" y="284086"/>
                    </a:lnTo>
                    <a:lnTo>
                      <a:pt x="71021" y="284086"/>
                    </a:lnTo>
                    <a:lnTo>
                      <a:pt x="0" y="1189608"/>
                    </a:lnTo>
                    <a:lnTo>
                      <a:pt x="102093" y="1189608"/>
                    </a:lnTo>
                    <a:lnTo>
                      <a:pt x="115410" y="239697"/>
                    </a:lnTo>
                    <a:lnTo>
                      <a:pt x="181992" y="270769"/>
                    </a:lnTo>
                    <a:lnTo>
                      <a:pt x="115410" y="230820"/>
                    </a:lnTo>
                    <a:cubicBezTo>
                      <a:pt x="116889" y="161278"/>
                      <a:pt x="118369" y="91736"/>
                      <a:pt x="79899" y="0"/>
                    </a:cubicBezTo>
                    <a:close/>
                  </a:path>
                </a:pathLst>
              </a:custGeom>
              <a:solidFill>
                <a:srgbClr val="CC6600"/>
              </a:solidFill>
              <a:ln w="952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Freeform 7">
                <a:extLst>
                  <a:ext uri="{FF2B5EF4-FFF2-40B4-BE49-F238E27FC236}">
                    <a16:creationId xmlns:a16="http://schemas.microsoft.com/office/drawing/2014/main" id="{6935D860-2857-8828-9E58-CAFBBAD4B688}"/>
                  </a:ext>
                </a:extLst>
              </p:cNvPr>
              <p:cNvSpPr/>
              <p:nvPr/>
            </p:nvSpPr>
            <p:spPr>
              <a:xfrm>
                <a:off x="8086137" y="3610344"/>
                <a:ext cx="137604" cy="1322773"/>
              </a:xfrm>
              <a:custGeom>
                <a:avLst/>
                <a:gdLst>
                  <a:gd name="connsiteX0" fmla="*/ 137604 w 137604"/>
                  <a:gd name="connsiteY0" fmla="*/ 0 h 1322773"/>
                  <a:gd name="connsiteX1" fmla="*/ 93215 w 137604"/>
                  <a:gd name="connsiteY1" fmla="*/ 1322773 h 1322773"/>
                  <a:gd name="connsiteX2" fmla="*/ 0 w 137604"/>
                  <a:gd name="connsiteY2" fmla="*/ 1309456 h 1322773"/>
                  <a:gd name="connsiteX3" fmla="*/ 97654 w 137604"/>
                  <a:gd name="connsiteY3" fmla="*/ 226380 h 1322773"/>
                  <a:gd name="connsiteX4" fmla="*/ 35511 w 137604"/>
                  <a:gd name="connsiteY4" fmla="*/ 297402 h 1322773"/>
                  <a:gd name="connsiteX5" fmla="*/ 97654 w 137604"/>
                  <a:gd name="connsiteY5" fmla="*/ 213064 h 1322773"/>
                  <a:gd name="connsiteX6" fmla="*/ 97654 w 137604"/>
                  <a:gd name="connsiteY6" fmla="*/ 57705 h 1322773"/>
                  <a:gd name="connsiteX7" fmla="*/ 137604 w 137604"/>
                  <a:gd name="connsiteY7" fmla="*/ 0 h 1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04" h="1322773">
                    <a:moveTo>
                      <a:pt x="137604" y="0"/>
                    </a:moveTo>
                    <a:lnTo>
                      <a:pt x="93215" y="1322773"/>
                    </a:lnTo>
                    <a:lnTo>
                      <a:pt x="0" y="1309456"/>
                    </a:lnTo>
                    <a:lnTo>
                      <a:pt x="97654" y="226380"/>
                    </a:lnTo>
                    <a:lnTo>
                      <a:pt x="35511" y="297402"/>
                    </a:lnTo>
                    <a:lnTo>
                      <a:pt x="97654" y="213064"/>
                    </a:lnTo>
                    <a:lnTo>
                      <a:pt x="97654" y="57705"/>
                    </a:lnTo>
                    <a:lnTo>
                      <a:pt x="137604" y="0"/>
                    </a:lnTo>
                    <a:close/>
                  </a:path>
                </a:pathLst>
              </a:custGeom>
              <a:solidFill>
                <a:srgbClr val="CC6600"/>
              </a:solidFill>
              <a:ln w="952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9" name="Straight Connector 8">
                <a:extLst>
                  <a:ext uri="{FF2B5EF4-FFF2-40B4-BE49-F238E27FC236}">
                    <a16:creationId xmlns:a16="http://schemas.microsoft.com/office/drawing/2014/main" id="{5A52016B-E055-61B9-C238-797FD9BABEFD}"/>
                  </a:ext>
                </a:extLst>
              </p:cNvPr>
              <p:cNvCxnSpPr/>
              <p:nvPr/>
            </p:nvCxnSpPr>
            <p:spPr>
              <a:xfrm flipV="1">
                <a:off x="7997766" y="4600891"/>
                <a:ext cx="14691" cy="338334"/>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FE9442-78B9-53ED-6030-443B66322EBC}"/>
                  </a:ext>
                </a:extLst>
              </p:cNvPr>
              <p:cNvCxnSpPr/>
              <p:nvPr/>
            </p:nvCxnSpPr>
            <p:spPr>
              <a:xfrm flipH="1" flipV="1">
                <a:off x="8246189" y="4538792"/>
                <a:ext cx="7676" cy="389886"/>
              </a:xfrm>
              <a:prstGeom prst="line">
                <a:avLst/>
              </a:prstGeom>
              <a:ln w="28575">
                <a:solidFill>
                  <a:srgbClr val="CC6600"/>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FDAA0F60-6957-072E-A8ED-F52947CD4E40}"/>
                  </a:ext>
                </a:extLst>
              </p:cNvPr>
              <p:cNvSpPr/>
              <p:nvPr/>
            </p:nvSpPr>
            <p:spPr>
              <a:xfrm>
                <a:off x="7915269" y="3965408"/>
                <a:ext cx="239123" cy="775341"/>
              </a:xfrm>
              <a:custGeom>
                <a:avLst/>
                <a:gdLst>
                  <a:gd name="connsiteX0" fmla="*/ 132590 w 239123"/>
                  <a:gd name="connsiteY0" fmla="*/ 0 h 775341"/>
                  <a:gd name="connsiteX1" fmla="*/ 132590 w 239123"/>
                  <a:gd name="connsiteY1" fmla="*/ 0 h 775341"/>
                  <a:gd name="connsiteX2" fmla="*/ 130382 w 239123"/>
                  <a:gd name="connsiteY2" fmla="*/ 39756 h 775341"/>
                  <a:gd name="connsiteX3" fmla="*/ 125964 w 239123"/>
                  <a:gd name="connsiteY3" fmla="*/ 53008 h 775341"/>
                  <a:gd name="connsiteX4" fmla="*/ 108295 w 239123"/>
                  <a:gd name="connsiteY4" fmla="*/ 70678 h 775341"/>
                  <a:gd name="connsiteX5" fmla="*/ 103877 w 239123"/>
                  <a:gd name="connsiteY5" fmla="*/ 75095 h 775341"/>
                  <a:gd name="connsiteX6" fmla="*/ 97251 w 239123"/>
                  <a:gd name="connsiteY6" fmla="*/ 88348 h 775341"/>
                  <a:gd name="connsiteX7" fmla="*/ 90625 w 239123"/>
                  <a:gd name="connsiteY7" fmla="*/ 90556 h 775341"/>
                  <a:gd name="connsiteX8" fmla="*/ 88417 w 239123"/>
                  <a:gd name="connsiteY8" fmla="*/ 97182 h 775341"/>
                  <a:gd name="connsiteX9" fmla="*/ 81790 w 239123"/>
                  <a:gd name="connsiteY9" fmla="*/ 108226 h 775341"/>
                  <a:gd name="connsiteX10" fmla="*/ 83999 w 239123"/>
                  <a:gd name="connsiteY10" fmla="*/ 117061 h 775341"/>
                  <a:gd name="connsiteX11" fmla="*/ 88417 w 239123"/>
                  <a:gd name="connsiteY11" fmla="*/ 123687 h 775341"/>
                  <a:gd name="connsiteX12" fmla="*/ 79582 w 239123"/>
                  <a:gd name="connsiteY12" fmla="*/ 136939 h 775341"/>
                  <a:gd name="connsiteX13" fmla="*/ 72956 w 239123"/>
                  <a:gd name="connsiteY13" fmla="*/ 139148 h 775341"/>
                  <a:gd name="connsiteX14" fmla="*/ 68538 w 239123"/>
                  <a:gd name="connsiteY14" fmla="*/ 143565 h 775341"/>
                  <a:gd name="connsiteX15" fmla="*/ 59704 w 239123"/>
                  <a:gd name="connsiteY15" fmla="*/ 156817 h 775341"/>
                  <a:gd name="connsiteX16" fmla="*/ 68538 w 239123"/>
                  <a:gd name="connsiteY16" fmla="*/ 159026 h 775341"/>
                  <a:gd name="connsiteX17" fmla="*/ 75164 w 239123"/>
                  <a:gd name="connsiteY17" fmla="*/ 161235 h 775341"/>
                  <a:gd name="connsiteX18" fmla="*/ 95043 w 239123"/>
                  <a:gd name="connsiteY18" fmla="*/ 159026 h 775341"/>
                  <a:gd name="connsiteX19" fmla="*/ 112712 w 239123"/>
                  <a:gd name="connsiteY19" fmla="*/ 161235 h 775341"/>
                  <a:gd name="connsiteX20" fmla="*/ 114921 w 239123"/>
                  <a:gd name="connsiteY20" fmla="*/ 183322 h 775341"/>
                  <a:gd name="connsiteX21" fmla="*/ 117130 w 239123"/>
                  <a:gd name="connsiteY21" fmla="*/ 189948 h 775341"/>
                  <a:gd name="connsiteX22" fmla="*/ 103877 w 239123"/>
                  <a:gd name="connsiteY22" fmla="*/ 196574 h 775341"/>
                  <a:gd name="connsiteX23" fmla="*/ 88417 w 239123"/>
                  <a:gd name="connsiteY23" fmla="*/ 203200 h 775341"/>
                  <a:gd name="connsiteX24" fmla="*/ 72956 w 239123"/>
                  <a:gd name="connsiteY24" fmla="*/ 216452 h 775341"/>
                  <a:gd name="connsiteX25" fmla="*/ 70747 w 239123"/>
                  <a:gd name="connsiteY25" fmla="*/ 225287 h 775341"/>
                  <a:gd name="connsiteX26" fmla="*/ 66330 w 239123"/>
                  <a:gd name="connsiteY26" fmla="*/ 231913 h 775341"/>
                  <a:gd name="connsiteX27" fmla="*/ 48660 w 239123"/>
                  <a:gd name="connsiteY27" fmla="*/ 247374 h 775341"/>
                  <a:gd name="connsiteX28" fmla="*/ 39825 w 239123"/>
                  <a:gd name="connsiteY28" fmla="*/ 260626 h 775341"/>
                  <a:gd name="connsiteX29" fmla="*/ 35408 w 239123"/>
                  <a:gd name="connsiteY29" fmla="*/ 267252 h 775341"/>
                  <a:gd name="connsiteX30" fmla="*/ 33199 w 239123"/>
                  <a:gd name="connsiteY30" fmla="*/ 273878 h 775341"/>
                  <a:gd name="connsiteX31" fmla="*/ 44243 w 239123"/>
                  <a:gd name="connsiteY31" fmla="*/ 276087 h 775341"/>
                  <a:gd name="connsiteX32" fmla="*/ 57495 w 239123"/>
                  <a:gd name="connsiteY32" fmla="*/ 271669 h 775341"/>
                  <a:gd name="connsiteX33" fmla="*/ 77373 w 239123"/>
                  <a:gd name="connsiteY33" fmla="*/ 260626 h 775341"/>
                  <a:gd name="connsiteX34" fmla="*/ 83999 w 239123"/>
                  <a:gd name="connsiteY34" fmla="*/ 258417 h 775341"/>
                  <a:gd name="connsiteX35" fmla="*/ 108295 w 239123"/>
                  <a:gd name="connsiteY35" fmla="*/ 256208 h 775341"/>
                  <a:gd name="connsiteX36" fmla="*/ 106086 w 239123"/>
                  <a:gd name="connsiteY36" fmla="*/ 269461 h 775341"/>
                  <a:gd name="connsiteX37" fmla="*/ 101669 w 239123"/>
                  <a:gd name="connsiteY37" fmla="*/ 276087 h 775341"/>
                  <a:gd name="connsiteX38" fmla="*/ 92834 w 239123"/>
                  <a:gd name="connsiteY38" fmla="*/ 289339 h 775341"/>
                  <a:gd name="connsiteX39" fmla="*/ 83999 w 239123"/>
                  <a:gd name="connsiteY39" fmla="*/ 315843 h 775341"/>
                  <a:gd name="connsiteX40" fmla="*/ 79582 w 239123"/>
                  <a:gd name="connsiteY40" fmla="*/ 322469 h 775341"/>
                  <a:gd name="connsiteX41" fmla="*/ 81790 w 239123"/>
                  <a:gd name="connsiteY41" fmla="*/ 329095 h 775341"/>
                  <a:gd name="connsiteX42" fmla="*/ 95043 w 239123"/>
                  <a:gd name="connsiteY42" fmla="*/ 331304 h 775341"/>
                  <a:gd name="connsiteX43" fmla="*/ 86208 w 239123"/>
                  <a:gd name="connsiteY43" fmla="*/ 348974 h 775341"/>
                  <a:gd name="connsiteX44" fmla="*/ 77373 w 239123"/>
                  <a:gd name="connsiteY44" fmla="*/ 351182 h 775341"/>
                  <a:gd name="connsiteX45" fmla="*/ 66330 w 239123"/>
                  <a:gd name="connsiteY45" fmla="*/ 360017 h 775341"/>
                  <a:gd name="connsiteX46" fmla="*/ 61912 w 239123"/>
                  <a:gd name="connsiteY46" fmla="*/ 364435 h 775341"/>
                  <a:gd name="connsiteX47" fmla="*/ 48660 w 239123"/>
                  <a:gd name="connsiteY47" fmla="*/ 371061 h 775341"/>
                  <a:gd name="connsiteX48" fmla="*/ 44243 w 239123"/>
                  <a:gd name="connsiteY48" fmla="*/ 384313 h 775341"/>
                  <a:gd name="connsiteX49" fmla="*/ 42034 w 239123"/>
                  <a:gd name="connsiteY49" fmla="*/ 390939 h 775341"/>
                  <a:gd name="connsiteX50" fmla="*/ 53077 w 239123"/>
                  <a:gd name="connsiteY50" fmla="*/ 395356 h 775341"/>
                  <a:gd name="connsiteX51" fmla="*/ 64121 w 239123"/>
                  <a:gd name="connsiteY51" fmla="*/ 393148 h 775341"/>
                  <a:gd name="connsiteX52" fmla="*/ 79582 w 239123"/>
                  <a:gd name="connsiteY52" fmla="*/ 388730 h 775341"/>
                  <a:gd name="connsiteX53" fmla="*/ 103877 w 239123"/>
                  <a:gd name="connsiteY53" fmla="*/ 390939 h 775341"/>
                  <a:gd name="connsiteX54" fmla="*/ 101669 w 239123"/>
                  <a:gd name="connsiteY54" fmla="*/ 410817 h 775341"/>
                  <a:gd name="connsiteX55" fmla="*/ 99460 w 239123"/>
                  <a:gd name="connsiteY55" fmla="*/ 417443 h 775341"/>
                  <a:gd name="connsiteX56" fmla="*/ 97251 w 239123"/>
                  <a:gd name="connsiteY56" fmla="*/ 426278 h 775341"/>
                  <a:gd name="connsiteX57" fmla="*/ 90625 w 239123"/>
                  <a:gd name="connsiteY57" fmla="*/ 428487 h 775341"/>
                  <a:gd name="connsiteX58" fmla="*/ 79582 w 239123"/>
                  <a:gd name="connsiteY58" fmla="*/ 430695 h 775341"/>
                  <a:gd name="connsiteX59" fmla="*/ 75164 w 239123"/>
                  <a:gd name="connsiteY59" fmla="*/ 437322 h 775341"/>
                  <a:gd name="connsiteX60" fmla="*/ 66330 w 239123"/>
                  <a:gd name="connsiteY60" fmla="*/ 439530 h 775341"/>
                  <a:gd name="connsiteX61" fmla="*/ 59704 w 239123"/>
                  <a:gd name="connsiteY61" fmla="*/ 443948 h 775341"/>
                  <a:gd name="connsiteX62" fmla="*/ 48660 w 239123"/>
                  <a:gd name="connsiteY62" fmla="*/ 452782 h 775341"/>
                  <a:gd name="connsiteX63" fmla="*/ 44243 w 239123"/>
                  <a:gd name="connsiteY63" fmla="*/ 457200 h 775341"/>
                  <a:gd name="connsiteX64" fmla="*/ 35408 w 239123"/>
                  <a:gd name="connsiteY64" fmla="*/ 461617 h 775341"/>
                  <a:gd name="connsiteX65" fmla="*/ 26573 w 239123"/>
                  <a:gd name="connsiteY65" fmla="*/ 472661 h 775341"/>
                  <a:gd name="connsiteX66" fmla="*/ 17738 w 239123"/>
                  <a:gd name="connsiteY66" fmla="*/ 477078 h 775341"/>
                  <a:gd name="connsiteX67" fmla="*/ 15530 w 239123"/>
                  <a:gd name="connsiteY67" fmla="*/ 483704 h 775341"/>
                  <a:gd name="connsiteX68" fmla="*/ 8904 w 239123"/>
                  <a:gd name="connsiteY68" fmla="*/ 485913 h 775341"/>
                  <a:gd name="connsiteX69" fmla="*/ 6695 w 239123"/>
                  <a:gd name="connsiteY69" fmla="*/ 499165 h 775341"/>
                  <a:gd name="connsiteX70" fmla="*/ 13321 w 239123"/>
                  <a:gd name="connsiteY70" fmla="*/ 514626 h 775341"/>
                  <a:gd name="connsiteX71" fmla="*/ 22156 w 239123"/>
                  <a:gd name="connsiteY71" fmla="*/ 525669 h 775341"/>
                  <a:gd name="connsiteX72" fmla="*/ 33199 w 239123"/>
                  <a:gd name="connsiteY72" fmla="*/ 521252 h 775341"/>
                  <a:gd name="connsiteX73" fmla="*/ 44243 w 239123"/>
                  <a:gd name="connsiteY73" fmla="*/ 510208 h 775341"/>
                  <a:gd name="connsiteX74" fmla="*/ 70747 w 239123"/>
                  <a:gd name="connsiteY74" fmla="*/ 499165 h 775341"/>
                  <a:gd name="connsiteX75" fmla="*/ 77373 w 239123"/>
                  <a:gd name="connsiteY75" fmla="*/ 494748 h 775341"/>
                  <a:gd name="connsiteX76" fmla="*/ 86208 w 239123"/>
                  <a:gd name="connsiteY76" fmla="*/ 485913 h 775341"/>
                  <a:gd name="connsiteX77" fmla="*/ 90625 w 239123"/>
                  <a:gd name="connsiteY77" fmla="*/ 492539 h 775341"/>
                  <a:gd name="connsiteX78" fmla="*/ 88417 w 239123"/>
                  <a:gd name="connsiteY78" fmla="*/ 505791 h 775341"/>
                  <a:gd name="connsiteX79" fmla="*/ 86208 w 239123"/>
                  <a:gd name="connsiteY79" fmla="*/ 512417 h 775341"/>
                  <a:gd name="connsiteX80" fmla="*/ 79582 w 239123"/>
                  <a:gd name="connsiteY80" fmla="*/ 514626 h 775341"/>
                  <a:gd name="connsiteX81" fmla="*/ 61912 w 239123"/>
                  <a:gd name="connsiteY81" fmla="*/ 519043 h 775341"/>
                  <a:gd name="connsiteX82" fmla="*/ 57495 w 239123"/>
                  <a:gd name="connsiteY82" fmla="*/ 523461 h 775341"/>
                  <a:gd name="connsiteX83" fmla="*/ 50869 w 239123"/>
                  <a:gd name="connsiteY83" fmla="*/ 527878 h 775341"/>
                  <a:gd name="connsiteX84" fmla="*/ 53077 w 239123"/>
                  <a:gd name="connsiteY84" fmla="*/ 549965 h 775341"/>
                  <a:gd name="connsiteX85" fmla="*/ 86208 w 239123"/>
                  <a:gd name="connsiteY85" fmla="*/ 556591 h 775341"/>
                  <a:gd name="connsiteX86" fmla="*/ 81790 w 239123"/>
                  <a:gd name="connsiteY86" fmla="*/ 569843 h 775341"/>
                  <a:gd name="connsiteX87" fmla="*/ 75164 w 239123"/>
                  <a:gd name="connsiteY87" fmla="*/ 600765 h 775341"/>
                  <a:gd name="connsiteX88" fmla="*/ 61912 w 239123"/>
                  <a:gd name="connsiteY88" fmla="*/ 622852 h 775341"/>
                  <a:gd name="connsiteX89" fmla="*/ 55286 w 239123"/>
                  <a:gd name="connsiteY89" fmla="*/ 627269 h 775341"/>
                  <a:gd name="connsiteX90" fmla="*/ 46451 w 239123"/>
                  <a:gd name="connsiteY90" fmla="*/ 638313 h 775341"/>
                  <a:gd name="connsiteX91" fmla="*/ 39825 w 239123"/>
                  <a:gd name="connsiteY91" fmla="*/ 642730 h 775341"/>
                  <a:gd name="connsiteX92" fmla="*/ 30990 w 239123"/>
                  <a:gd name="connsiteY92" fmla="*/ 651565 h 775341"/>
                  <a:gd name="connsiteX93" fmla="*/ 26573 w 239123"/>
                  <a:gd name="connsiteY93" fmla="*/ 658191 h 775341"/>
                  <a:gd name="connsiteX94" fmla="*/ 19947 w 239123"/>
                  <a:gd name="connsiteY94" fmla="*/ 662608 h 775341"/>
                  <a:gd name="connsiteX95" fmla="*/ 6695 w 239123"/>
                  <a:gd name="connsiteY95" fmla="*/ 675861 h 775341"/>
                  <a:gd name="connsiteX96" fmla="*/ 2277 w 239123"/>
                  <a:gd name="connsiteY96" fmla="*/ 680278 h 775341"/>
                  <a:gd name="connsiteX97" fmla="*/ 69 w 239123"/>
                  <a:gd name="connsiteY97" fmla="*/ 686904 h 775341"/>
                  <a:gd name="connsiteX98" fmla="*/ 11112 w 239123"/>
                  <a:gd name="connsiteY98" fmla="*/ 693530 h 775341"/>
                  <a:gd name="connsiteX99" fmla="*/ 28782 w 239123"/>
                  <a:gd name="connsiteY99" fmla="*/ 691322 h 775341"/>
                  <a:gd name="connsiteX100" fmla="*/ 44243 w 239123"/>
                  <a:gd name="connsiteY100" fmla="*/ 680278 h 775341"/>
                  <a:gd name="connsiteX101" fmla="*/ 57495 w 239123"/>
                  <a:gd name="connsiteY101" fmla="*/ 678069 h 775341"/>
                  <a:gd name="connsiteX102" fmla="*/ 70747 w 239123"/>
                  <a:gd name="connsiteY102" fmla="*/ 673652 h 775341"/>
                  <a:gd name="connsiteX103" fmla="*/ 77373 w 239123"/>
                  <a:gd name="connsiteY103" fmla="*/ 667026 h 775341"/>
                  <a:gd name="connsiteX104" fmla="*/ 90625 w 239123"/>
                  <a:gd name="connsiteY104" fmla="*/ 662608 h 775341"/>
                  <a:gd name="connsiteX105" fmla="*/ 99460 w 239123"/>
                  <a:gd name="connsiteY105" fmla="*/ 667026 h 775341"/>
                  <a:gd name="connsiteX106" fmla="*/ 90625 w 239123"/>
                  <a:gd name="connsiteY106" fmla="*/ 686904 h 775341"/>
                  <a:gd name="connsiteX107" fmla="*/ 86208 w 239123"/>
                  <a:gd name="connsiteY107" fmla="*/ 691322 h 775341"/>
                  <a:gd name="connsiteX108" fmla="*/ 79582 w 239123"/>
                  <a:gd name="connsiteY108" fmla="*/ 693530 h 775341"/>
                  <a:gd name="connsiteX109" fmla="*/ 68538 w 239123"/>
                  <a:gd name="connsiteY109" fmla="*/ 704574 h 775341"/>
                  <a:gd name="connsiteX110" fmla="*/ 61912 w 239123"/>
                  <a:gd name="connsiteY110" fmla="*/ 711200 h 775341"/>
                  <a:gd name="connsiteX111" fmla="*/ 48660 w 239123"/>
                  <a:gd name="connsiteY111" fmla="*/ 726661 h 775341"/>
                  <a:gd name="connsiteX112" fmla="*/ 42034 w 239123"/>
                  <a:gd name="connsiteY112" fmla="*/ 733287 h 775341"/>
                  <a:gd name="connsiteX113" fmla="*/ 30990 w 239123"/>
                  <a:gd name="connsiteY113" fmla="*/ 737704 h 775341"/>
                  <a:gd name="connsiteX114" fmla="*/ 24364 w 239123"/>
                  <a:gd name="connsiteY114" fmla="*/ 768626 h 775341"/>
                  <a:gd name="connsiteX115" fmla="*/ 26573 w 239123"/>
                  <a:gd name="connsiteY115" fmla="*/ 775252 h 775341"/>
                  <a:gd name="connsiteX116" fmla="*/ 33199 w 239123"/>
                  <a:gd name="connsiteY116" fmla="*/ 770835 h 775341"/>
                  <a:gd name="connsiteX117" fmla="*/ 35408 w 239123"/>
                  <a:gd name="connsiteY117" fmla="*/ 764208 h 775341"/>
                  <a:gd name="connsiteX118" fmla="*/ 44243 w 239123"/>
                  <a:gd name="connsiteY118" fmla="*/ 753165 h 775341"/>
                  <a:gd name="connsiteX119" fmla="*/ 46451 w 239123"/>
                  <a:gd name="connsiteY119" fmla="*/ 744330 h 775341"/>
                  <a:gd name="connsiteX120" fmla="*/ 57495 w 239123"/>
                  <a:gd name="connsiteY120" fmla="*/ 728869 h 775341"/>
                  <a:gd name="connsiteX121" fmla="*/ 68538 w 239123"/>
                  <a:gd name="connsiteY121" fmla="*/ 722243 h 775341"/>
                  <a:gd name="connsiteX122" fmla="*/ 83999 w 239123"/>
                  <a:gd name="connsiteY122" fmla="*/ 708991 h 775341"/>
                  <a:gd name="connsiteX123" fmla="*/ 90625 w 239123"/>
                  <a:gd name="connsiteY123" fmla="*/ 706782 h 775341"/>
                  <a:gd name="connsiteX124" fmla="*/ 95043 w 239123"/>
                  <a:gd name="connsiteY124" fmla="*/ 702365 h 775341"/>
                  <a:gd name="connsiteX125" fmla="*/ 110504 w 239123"/>
                  <a:gd name="connsiteY125" fmla="*/ 700156 h 775341"/>
                  <a:gd name="connsiteX126" fmla="*/ 108295 w 239123"/>
                  <a:gd name="connsiteY126" fmla="*/ 673652 h 775341"/>
                  <a:gd name="connsiteX127" fmla="*/ 103877 w 239123"/>
                  <a:gd name="connsiteY127" fmla="*/ 660400 h 775341"/>
                  <a:gd name="connsiteX128" fmla="*/ 101669 w 239123"/>
                  <a:gd name="connsiteY128" fmla="*/ 653774 h 775341"/>
                  <a:gd name="connsiteX129" fmla="*/ 103877 w 239123"/>
                  <a:gd name="connsiteY129" fmla="*/ 640522 h 775341"/>
                  <a:gd name="connsiteX130" fmla="*/ 114921 w 239123"/>
                  <a:gd name="connsiteY130" fmla="*/ 629478 h 775341"/>
                  <a:gd name="connsiteX131" fmla="*/ 121547 w 239123"/>
                  <a:gd name="connsiteY131" fmla="*/ 627269 h 775341"/>
                  <a:gd name="connsiteX132" fmla="*/ 132590 w 239123"/>
                  <a:gd name="connsiteY132" fmla="*/ 636104 h 775341"/>
                  <a:gd name="connsiteX133" fmla="*/ 137008 w 239123"/>
                  <a:gd name="connsiteY133" fmla="*/ 640522 h 775341"/>
                  <a:gd name="connsiteX134" fmla="*/ 150260 w 239123"/>
                  <a:gd name="connsiteY134" fmla="*/ 649356 h 775341"/>
                  <a:gd name="connsiteX135" fmla="*/ 150260 w 239123"/>
                  <a:gd name="connsiteY135" fmla="*/ 629478 h 775341"/>
                  <a:gd name="connsiteX136" fmla="*/ 148051 w 239123"/>
                  <a:gd name="connsiteY136" fmla="*/ 622852 h 775341"/>
                  <a:gd name="connsiteX137" fmla="*/ 141425 w 239123"/>
                  <a:gd name="connsiteY137" fmla="*/ 618435 h 775341"/>
                  <a:gd name="connsiteX138" fmla="*/ 132590 w 239123"/>
                  <a:gd name="connsiteY138" fmla="*/ 609600 h 775341"/>
                  <a:gd name="connsiteX139" fmla="*/ 128173 w 239123"/>
                  <a:gd name="connsiteY139" fmla="*/ 605182 h 775341"/>
                  <a:gd name="connsiteX140" fmla="*/ 119338 w 239123"/>
                  <a:gd name="connsiteY140" fmla="*/ 587513 h 775341"/>
                  <a:gd name="connsiteX141" fmla="*/ 117130 w 239123"/>
                  <a:gd name="connsiteY141" fmla="*/ 580887 h 775341"/>
                  <a:gd name="connsiteX142" fmla="*/ 121547 w 239123"/>
                  <a:gd name="connsiteY142" fmla="*/ 541130 h 775341"/>
                  <a:gd name="connsiteX143" fmla="*/ 152469 w 239123"/>
                  <a:gd name="connsiteY143" fmla="*/ 530087 h 775341"/>
                  <a:gd name="connsiteX144" fmla="*/ 143634 w 239123"/>
                  <a:gd name="connsiteY144" fmla="*/ 519043 h 775341"/>
                  <a:gd name="connsiteX145" fmla="*/ 137008 w 239123"/>
                  <a:gd name="connsiteY145" fmla="*/ 516835 h 775341"/>
                  <a:gd name="connsiteX146" fmla="*/ 125964 w 239123"/>
                  <a:gd name="connsiteY146" fmla="*/ 508000 h 775341"/>
                  <a:gd name="connsiteX147" fmla="*/ 121547 w 239123"/>
                  <a:gd name="connsiteY147" fmla="*/ 503582 h 775341"/>
                  <a:gd name="connsiteX148" fmla="*/ 119338 w 239123"/>
                  <a:gd name="connsiteY148" fmla="*/ 496956 h 775341"/>
                  <a:gd name="connsiteX149" fmla="*/ 123756 w 239123"/>
                  <a:gd name="connsiteY149" fmla="*/ 481495 h 775341"/>
                  <a:gd name="connsiteX150" fmla="*/ 128173 w 239123"/>
                  <a:gd name="connsiteY150" fmla="*/ 474869 h 775341"/>
                  <a:gd name="connsiteX151" fmla="*/ 132590 w 239123"/>
                  <a:gd name="connsiteY151" fmla="*/ 461617 h 775341"/>
                  <a:gd name="connsiteX152" fmla="*/ 150260 w 239123"/>
                  <a:gd name="connsiteY152" fmla="*/ 474869 h 775341"/>
                  <a:gd name="connsiteX153" fmla="*/ 163512 w 239123"/>
                  <a:gd name="connsiteY153" fmla="*/ 479287 h 775341"/>
                  <a:gd name="connsiteX154" fmla="*/ 178973 w 239123"/>
                  <a:gd name="connsiteY154" fmla="*/ 483704 h 775341"/>
                  <a:gd name="connsiteX155" fmla="*/ 203269 w 239123"/>
                  <a:gd name="connsiteY155" fmla="*/ 485913 h 775341"/>
                  <a:gd name="connsiteX156" fmla="*/ 238608 w 239123"/>
                  <a:gd name="connsiteY156" fmla="*/ 492539 h 775341"/>
                  <a:gd name="connsiteX157" fmla="*/ 234190 w 239123"/>
                  <a:gd name="connsiteY157" fmla="*/ 488122 h 775341"/>
                  <a:gd name="connsiteX158" fmla="*/ 227564 w 239123"/>
                  <a:gd name="connsiteY158" fmla="*/ 485913 h 775341"/>
                  <a:gd name="connsiteX159" fmla="*/ 216521 w 239123"/>
                  <a:gd name="connsiteY159" fmla="*/ 479287 h 775341"/>
                  <a:gd name="connsiteX160" fmla="*/ 201060 w 239123"/>
                  <a:gd name="connsiteY160" fmla="*/ 468243 h 775341"/>
                  <a:gd name="connsiteX161" fmla="*/ 187808 w 239123"/>
                  <a:gd name="connsiteY161" fmla="*/ 452782 h 775341"/>
                  <a:gd name="connsiteX162" fmla="*/ 183390 w 239123"/>
                  <a:gd name="connsiteY162" fmla="*/ 446156 h 775341"/>
                  <a:gd name="connsiteX163" fmla="*/ 167930 w 239123"/>
                  <a:gd name="connsiteY163" fmla="*/ 437322 h 775341"/>
                  <a:gd name="connsiteX164" fmla="*/ 156886 w 239123"/>
                  <a:gd name="connsiteY164" fmla="*/ 430695 h 775341"/>
                  <a:gd name="connsiteX165" fmla="*/ 132590 w 239123"/>
                  <a:gd name="connsiteY165" fmla="*/ 421861 h 775341"/>
                  <a:gd name="connsiteX166" fmla="*/ 125964 w 239123"/>
                  <a:gd name="connsiteY166" fmla="*/ 417443 h 775341"/>
                  <a:gd name="connsiteX167" fmla="*/ 121547 w 239123"/>
                  <a:gd name="connsiteY167" fmla="*/ 401982 h 775341"/>
                  <a:gd name="connsiteX168" fmla="*/ 130382 w 239123"/>
                  <a:gd name="connsiteY168" fmla="*/ 379895 h 775341"/>
                  <a:gd name="connsiteX169" fmla="*/ 139217 w 239123"/>
                  <a:gd name="connsiteY169" fmla="*/ 382104 h 775341"/>
                  <a:gd name="connsiteX170" fmla="*/ 145843 w 239123"/>
                  <a:gd name="connsiteY170" fmla="*/ 384313 h 775341"/>
                  <a:gd name="connsiteX171" fmla="*/ 178973 w 239123"/>
                  <a:gd name="connsiteY171" fmla="*/ 386522 h 775341"/>
                  <a:gd name="connsiteX172" fmla="*/ 187808 w 239123"/>
                  <a:gd name="connsiteY172" fmla="*/ 384313 h 775341"/>
                  <a:gd name="connsiteX173" fmla="*/ 181182 w 239123"/>
                  <a:gd name="connsiteY173" fmla="*/ 373269 h 775341"/>
                  <a:gd name="connsiteX174" fmla="*/ 165721 w 239123"/>
                  <a:gd name="connsiteY174" fmla="*/ 362226 h 775341"/>
                  <a:gd name="connsiteX175" fmla="*/ 159095 w 239123"/>
                  <a:gd name="connsiteY175" fmla="*/ 360017 h 775341"/>
                  <a:gd name="connsiteX176" fmla="*/ 150260 w 239123"/>
                  <a:gd name="connsiteY176" fmla="*/ 351182 h 775341"/>
                  <a:gd name="connsiteX177" fmla="*/ 139217 w 239123"/>
                  <a:gd name="connsiteY177" fmla="*/ 333513 h 775341"/>
                  <a:gd name="connsiteX178" fmla="*/ 137008 w 239123"/>
                  <a:gd name="connsiteY178" fmla="*/ 324678 h 775341"/>
                  <a:gd name="connsiteX179" fmla="*/ 134799 w 239123"/>
                  <a:gd name="connsiteY179" fmla="*/ 318052 h 775341"/>
                  <a:gd name="connsiteX180" fmla="*/ 141425 w 239123"/>
                  <a:gd name="connsiteY180" fmla="*/ 293756 h 775341"/>
                  <a:gd name="connsiteX181" fmla="*/ 145843 w 239123"/>
                  <a:gd name="connsiteY181" fmla="*/ 289339 h 775341"/>
                  <a:gd name="connsiteX182" fmla="*/ 150260 w 239123"/>
                  <a:gd name="connsiteY182" fmla="*/ 267252 h 775341"/>
                  <a:gd name="connsiteX183" fmla="*/ 154677 w 239123"/>
                  <a:gd name="connsiteY183" fmla="*/ 260626 h 775341"/>
                  <a:gd name="connsiteX184" fmla="*/ 167930 w 239123"/>
                  <a:gd name="connsiteY184" fmla="*/ 267252 h 775341"/>
                  <a:gd name="connsiteX185" fmla="*/ 181182 w 239123"/>
                  <a:gd name="connsiteY185" fmla="*/ 280504 h 775341"/>
                  <a:gd name="connsiteX186" fmla="*/ 183390 w 239123"/>
                  <a:gd name="connsiteY186" fmla="*/ 287130 h 775341"/>
                  <a:gd name="connsiteX187" fmla="*/ 194434 w 239123"/>
                  <a:gd name="connsiteY187" fmla="*/ 298174 h 775341"/>
                  <a:gd name="connsiteX188" fmla="*/ 185599 w 239123"/>
                  <a:gd name="connsiteY188" fmla="*/ 278295 h 775341"/>
                  <a:gd name="connsiteX189" fmla="*/ 176764 w 239123"/>
                  <a:gd name="connsiteY189" fmla="*/ 267252 h 775341"/>
                  <a:gd name="connsiteX190" fmla="*/ 165721 w 239123"/>
                  <a:gd name="connsiteY190" fmla="*/ 247374 h 775341"/>
                  <a:gd name="connsiteX191" fmla="*/ 161304 w 239123"/>
                  <a:gd name="connsiteY191" fmla="*/ 231913 h 775341"/>
                  <a:gd name="connsiteX192" fmla="*/ 156886 w 239123"/>
                  <a:gd name="connsiteY192" fmla="*/ 223078 h 775341"/>
                  <a:gd name="connsiteX193" fmla="*/ 150260 w 239123"/>
                  <a:gd name="connsiteY193" fmla="*/ 209826 h 775341"/>
                  <a:gd name="connsiteX194" fmla="*/ 148051 w 239123"/>
                  <a:gd name="connsiteY194" fmla="*/ 200991 h 775341"/>
                  <a:gd name="connsiteX195" fmla="*/ 152469 w 239123"/>
                  <a:gd name="connsiteY195" fmla="*/ 194365 h 775341"/>
                  <a:gd name="connsiteX196" fmla="*/ 172347 w 239123"/>
                  <a:gd name="connsiteY196" fmla="*/ 209826 h 775341"/>
                  <a:gd name="connsiteX197" fmla="*/ 192225 w 239123"/>
                  <a:gd name="connsiteY197" fmla="*/ 218661 h 775341"/>
                  <a:gd name="connsiteX198" fmla="*/ 203269 w 239123"/>
                  <a:gd name="connsiteY198" fmla="*/ 229704 h 775341"/>
                  <a:gd name="connsiteX199" fmla="*/ 209895 w 239123"/>
                  <a:gd name="connsiteY199" fmla="*/ 225287 h 775341"/>
                  <a:gd name="connsiteX200" fmla="*/ 207686 w 239123"/>
                  <a:gd name="connsiteY200" fmla="*/ 214243 h 775341"/>
                  <a:gd name="connsiteX201" fmla="*/ 203269 w 239123"/>
                  <a:gd name="connsiteY201" fmla="*/ 200991 h 775341"/>
                  <a:gd name="connsiteX202" fmla="*/ 187808 w 239123"/>
                  <a:gd name="connsiteY202" fmla="*/ 185530 h 775341"/>
                  <a:gd name="connsiteX203" fmla="*/ 183390 w 239123"/>
                  <a:gd name="connsiteY203" fmla="*/ 176695 h 775341"/>
                  <a:gd name="connsiteX204" fmla="*/ 172347 w 239123"/>
                  <a:gd name="connsiteY204" fmla="*/ 165652 h 775341"/>
                  <a:gd name="connsiteX205" fmla="*/ 167930 w 239123"/>
                  <a:gd name="connsiteY205" fmla="*/ 159026 h 775341"/>
                  <a:gd name="connsiteX206" fmla="*/ 156886 w 239123"/>
                  <a:gd name="connsiteY206" fmla="*/ 147982 h 775341"/>
                  <a:gd name="connsiteX207" fmla="*/ 141425 w 239123"/>
                  <a:gd name="connsiteY207" fmla="*/ 136939 h 775341"/>
                  <a:gd name="connsiteX208" fmla="*/ 137008 w 239123"/>
                  <a:gd name="connsiteY208" fmla="*/ 130313 h 775341"/>
                  <a:gd name="connsiteX209" fmla="*/ 132590 w 239123"/>
                  <a:gd name="connsiteY209" fmla="*/ 117061 h 775341"/>
                  <a:gd name="connsiteX210" fmla="*/ 128173 w 239123"/>
                  <a:gd name="connsiteY210" fmla="*/ 108226 h 775341"/>
                  <a:gd name="connsiteX211" fmla="*/ 125964 w 239123"/>
                  <a:gd name="connsiteY211" fmla="*/ 94974 h 775341"/>
                  <a:gd name="connsiteX212" fmla="*/ 130382 w 239123"/>
                  <a:gd name="connsiteY212" fmla="*/ 72887 h 775341"/>
                  <a:gd name="connsiteX213" fmla="*/ 134799 w 239123"/>
                  <a:gd name="connsiteY213" fmla="*/ 59635 h 775341"/>
                  <a:gd name="connsiteX214" fmla="*/ 137008 w 239123"/>
                  <a:gd name="connsiteY214" fmla="*/ 53008 h 775341"/>
                  <a:gd name="connsiteX215" fmla="*/ 132590 w 239123"/>
                  <a:gd name="connsiteY215" fmla="*/ 0 h 77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239123" h="775341">
                    <a:moveTo>
                      <a:pt x="132590" y="0"/>
                    </a:moveTo>
                    <a:lnTo>
                      <a:pt x="132590" y="0"/>
                    </a:lnTo>
                    <a:cubicBezTo>
                      <a:pt x="131854" y="13252"/>
                      <a:pt x="132028" y="26586"/>
                      <a:pt x="130382" y="39756"/>
                    </a:cubicBezTo>
                    <a:cubicBezTo>
                      <a:pt x="129804" y="44376"/>
                      <a:pt x="129256" y="49715"/>
                      <a:pt x="125964" y="53008"/>
                    </a:cubicBezTo>
                    <a:lnTo>
                      <a:pt x="108295" y="70678"/>
                    </a:lnTo>
                    <a:lnTo>
                      <a:pt x="103877" y="75095"/>
                    </a:lnTo>
                    <a:cubicBezTo>
                      <a:pt x="102422" y="79462"/>
                      <a:pt x="101145" y="85233"/>
                      <a:pt x="97251" y="88348"/>
                    </a:cubicBezTo>
                    <a:cubicBezTo>
                      <a:pt x="95433" y="89802"/>
                      <a:pt x="92834" y="89820"/>
                      <a:pt x="90625" y="90556"/>
                    </a:cubicBezTo>
                    <a:cubicBezTo>
                      <a:pt x="89889" y="92765"/>
                      <a:pt x="89615" y="95186"/>
                      <a:pt x="88417" y="97182"/>
                    </a:cubicBezTo>
                    <a:cubicBezTo>
                      <a:pt x="79319" y="112346"/>
                      <a:pt x="88049" y="89451"/>
                      <a:pt x="81790" y="108226"/>
                    </a:cubicBezTo>
                    <a:cubicBezTo>
                      <a:pt x="82526" y="111171"/>
                      <a:pt x="82803" y="114271"/>
                      <a:pt x="83999" y="117061"/>
                    </a:cubicBezTo>
                    <a:cubicBezTo>
                      <a:pt x="85045" y="119501"/>
                      <a:pt x="88042" y="121059"/>
                      <a:pt x="88417" y="123687"/>
                    </a:cubicBezTo>
                    <a:cubicBezTo>
                      <a:pt x="89516" y="131377"/>
                      <a:pt x="85278" y="134091"/>
                      <a:pt x="79582" y="136939"/>
                    </a:cubicBezTo>
                    <a:cubicBezTo>
                      <a:pt x="77500" y="137980"/>
                      <a:pt x="75165" y="138412"/>
                      <a:pt x="72956" y="139148"/>
                    </a:cubicBezTo>
                    <a:cubicBezTo>
                      <a:pt x="71483" y="140620"/>
                      <a:pt x="69787" y="141899"/>
                      <a:pt x="68538" y="143565"/>
                    </a:cubicBezTo>
                    <a:cubicBezTo>
                      <a:pt x="65353" y="147812"/>
                      <a:pt x="59704" y="156817"/>
                      <a:pt x="59704" y="156817"/>
                    </a:cubicBezTo>
                    <a:cubicBezTo>
                      <a:pt x="62649" y="157553"/>
                      <a:pt x="65619" y="158192"/>
                      <a:pt x="68538" y="159026"/>
                    </a:cubicBezTo>
                    <a:cubicBezTo>
                      <a:pt x="70777" y="159666"/>
                      <a:pt x="72836" y="161235"/>
                      <a:pt x="75164" y="161235"/>
                    </a:cubicBezTo>
                    <a:cubicBezTo>
                      <a:pt x="81831" y="161235"/>
                      <a:pt x="88417" y="159762"/>
                      <a:pt x="95043" y="159026"/>
                    </a:cubicBezTo>
                    <a:cubicBezTo>
                      <a:pt x="100933" y="159762"/>
                      <a:pt x="108953" y="156641"/>
                      <a:pt x="112712" y="161235"/>
                    </a:cubicBezTo>
                    <a:cubicBezTo>
                      <a:pt x="117397" y="166962"/>
                      <a:pt x="113796" y="176009"/>
                      <a:pt x="114921" y="183322"/>
                    </a:cubicBezTo>
                    <a:cubicBezTo>
                      <a:pt x="115275" y="185623"/>
                      <a:pt x="116394" y="187739"/>
                      <a:pt x="117130" y="189948"/>
                    </a:cubicBezTo>
                    <a:cubicBezTo>
                      <a:pt x="108238" y="198838"/>
                      <a:pt x="118125" y="190468"/>
                      <a:pt x="103877" y="196574"/>
                    </a:cubicBezTo>
                    <a:cubicBezTo>
                      <a:pt x="82521" y="205726"/>
                      <a:pt x="113782" y="196857"/>
                      <a:pt x="88417" y="203200"/>
                    </a:cubicBezTo>
                    <a:cubicBezTo>
                      <a:pt x="77705" y="213912"/>
                      <a:pt x="83047" y="209725"/>
                      <a:pt x="72956" y="216452"/>
                    </a:cubicBezTo>
                    <a:cubicBezTo>
                      <a:pt x="72220" y="219397"/>
                      <a:pt x="71943" y="222497"/>
                      <a:pt x="70747" y="225287"/>
                    </a:cubicBezTo>
                    <a:cubicBezTo>
                      <a:pt x="69701" y="227727"/>
                      <a:pt x="68078" y="229915"/>
                      <a:pt x="66330" y="231913"/>
                    </a:cubicBezTo>
                    <a:cubicBezTo>
                      <a:pt x="57288" y="242247"/>
                      <a:pt x="57640" y="241387"/>
                      <a:pt x="48660" y="247374"/>
                    </a:cubicBezTo>
                    <a:lnTo>
                      <a:pt x="39825" y="260626"/>
                    </a:lnTo>
                    <a:cubicBezTo>
                      <a:pt x="38353" y="262835"/>
                      <a:pt x="36248" y="264734"/>
                      <a:pt x="35408" y="267252"/>
                    </a:cubicBezTo>
                    <a:lnTo>
                      <a:pt x="33199" y="273878"/>
                    </a:lnTo>
                    <a:cubicBezTo>
                      <a:pt x="36880" y="274614"/>
                      <a:pt x="40504" y="276427"/>
                      <a:pt x="44243" y="276087"/>
                    </a:cubicBezTo>
                    <a:cubicBezTo>
                      <a:pt x="48880" y="275665"/>
                      <a:pt x="53172" y="273398"/>
                      <a:pt x="57495" y="271669"/>
                    </a:cubicBezTo>
                    <a:cubicBezTo>
                      <a:pt x="68138" y="267412"/>
                      <a:pt x="66156" y="266235"/>
                      <a:pt x="77373" y="260626"/>
                    </a:cubicBezTo>
                    <a:cubicBezTo>
                      <a:pt x="79455" y="259585"/>
                      <a:pt x="81790" y="259153"/>
                      <a:pt x="83999" y="258417"/>
                    </a:cubicBezTo>
                    <a:cubicBezTo>
                      <a:pt x="90338" y="252079"/>
                      <a:pt x="95291" y="244829"/>
                      <a:pt x="108295" y="256208"/>
                    </a:cubicBezTo>
                    <a:cubicBezTo>
                      <a:pt x="111665" y="259157"/>
                      <a:pt x="107502" y="265212"/>
                      <a:pt x="106086" y="269461"/>
                    </a:cubicBezTo>
                    <a:cubicBezTo>
                      <a:pt x="105247" y="271979"/>
                      <a:pt x="102856" y="273713"/>
                      <a:pt x="101669" y="276087"/>
                    </a:cubicBezTo>
                    <a:cubicBezTo>
                      <a:pt x="95277" y="288872"/>
                      <a:pt x="105393" y="276780"/>
                      <a:pt x="92834" y="289339"/>
                    </a:cubicBezTo>
                    <a:lnTo>
                      <a:pt x="83999" y="315843"/>
                    </a:lnTo>
                    <a:cubicBezTo>
                      <a:pt x="83159" y="318361"/>
                      <a:pt x="81054" y="320260"/>
                      <a:pt x="79582" y="322469"/>
                    </a:cubicBezTo>
                    <a:cubicBezTo>
                      <a:pt x="80318" y="324678"/>
                      <a:pt x="79769" y="327940"/>
                      <a:pt x="81790" y="329095"/>
                    </a:cubicBezTo>
                    <a:cubicBezTo>
                      <a:pt x="85679" y="331317"/>
                      <a:pt x="92821" y="327415"/>
                      <a:pt x="95043" y="331304"/>
                    </a:cubicBezTo>
                    <a:cubicBezTo>
                      <a:pt x="96850" y="334467"/>
                      <a:pt x="90839" y="346659"/>
                      <a:pt x="86208" y="348974"/>
                    </a:cubicBezTo>
                    <a:cubicBezTo>
                      <a:pt x="83493" y="350332"/>
                      <a:pt x="80318" y="350446"/>
                      <a:pt x="77373" y="351182"/>
                    </a:cubicBezTo>
                    <a:cubicBezTo>
                      <a:pt x="73353" y="363240"/>
                      <a:pt x="78532" y="353915"/>
                      <a:pt x="66330" y="360017"/>
                    </a:cubicBezTo>
                    <a:cubicBezTo>
                      <a:pt x="64467" y="360949"/>
                      <a:pt x="63538" y="363134"/>
                      <a:pt x="61912" y="364435"/>
                    </a:cubicBezTo>
                    <a:cubicBezTo>
                      <a:pt x="55796" y="369327"/>
                      <a:pt x="55657" y="368728"/>
                      <a:pt x="48660" y="371061"/>
                    </a:cubicBezTo>
                    <a:lnTo>
                      <a:pt x="44243" y="384313"/>
                    </a:lnTo>
                    <a:lnTo>
                      <a:pt x="42034" y="390939"/>
                    </a:lnTo>
                    <a:cubicBezTo>
                      <a:pt x="45715" y="392411"/>
                      <a:pt x="49132" y="394961"/>
                      <a:pt x="53077" y="395356"/>
                    </a:cubicBezTo>
                    <a:cubicBezTo>
                      <a:pt x="56813" y="395730"/>
                      <a:pt x="60456" y="393962"/>
                      <a:pt x="64121" y="393148"/>
                    </a:cubicBezTo>
                    <a:cubicBezTo>
                      <a:pt x="72438" y="391300"/>
                      <a:pt x="72206" y="391189"/>
                      <a:pt x="79582" y="388730"/>
                    </a:cubicBezTo>
                    <a:cubicBezTo>
                      <a:pt x="87680" y="389466"/>
                      <a:pt x="98127" y="385189"/>
                      <a:pt x="103877" y="390939"/>
                    </a:cubicBezTo>
                    <a:cubicBezTo>
                      <a:pt x="108591" y="395653"/>
                      <a:pt x="102765" y="404241"/>
                      <a:pt x="101669" y="410817"/>
                    </a:cubicBezTo>
                    <a:cubicBezTo>
                      <a:pt x="101286" y="413114"/>
                      <a:pt x="100100" y="415204"/>
                      <a:pt x="99460" y="417443"/>
                    </a:cubicBezTo>
                    <a:cubicBezTo>
                      <a:pt x="98626" y="420362"/>
                      <a:pt x="99147" y="423908"/>
                      <a:pt x="97251" y="426278"/>
                    </a:cubicBezTo>
                    <a:cubicBezTo>
                      <a:pt x="95797" y="428096"/>
                      <a:pt x="92884" y="427922"/>
                      <a:pt x="90625" y="428487"/>
                    </a:cubicBezTo>
                    <a:cubicBezTo>
                      <a:pt x="86983" y="429397"/>
                      <a:pt x="83263" y="429959"/>
                      <a:pt x="79582" y="430695"/>
                    </a:cubicBezTo>
                    <a:cubicBezTo>
                      <a:pt x="78109" y="432904"/>
                      <a:pt x="77373" y="435849"/>
                      <a:pt x="75164" y="437322"/>
                    </a:cubicBezTo>
                    <a:cubicBezTo>
                      <a:pt x="72639" y="439006"/>
                      <a:pt x="69120" y="438334"/>
                      <a:pt x="66330" y="439530"/>
                    </a:cubicBezTo>
                    <a:cubicBezTo>
                      <a:pt x="63890" y="440576"/>
                      <a:pt x="61913" y="442475"/>
                      <a:pt x="59704" y="443948"/>
                    </a:cubicBezTo>
                    <a:cubicBezTo>
                      <a:pt x="50903" y="457148"/>
                      <a:pt x="60516" y="445668"/>
                      <a:pt x="48660" y="452782"/>
                    </a:cubicBezTo>
                    <a:cubicBezTo>
                      <a:pt x="46874" y="453853"/>
                      <a:pt x="45976" y="456045"/>
                      <a:pt x="44243" y="457200"/>
                    </a:cubicBezTo>
                    <a:cubicBezTo>
                      <a:pt x="41503" y="459026"/>
                      <a:pt x="38353" y="460145"/>
                      <a:pt x="35408" y="461617"/>
                    </a:cubicBezTo>
                    <a:cubicBezTo>
                      <a:pt x="33047" y="465158"/>
                      <a:pt x="30347" y="470145"/>
                      <a:pt x="26573" y="472661"/>
                    </a:cubicBezTo>
                    <a:cubicBezTo>
                      <a:pt x="23833" y="474487"/>
                      <a:pt x="20683" y="475606"/>
                      <a:pt x="17738" y="477078"/>
                    </a:cubicBezTo>
                    <a:cubicBezTo>
                      <a:pt x="17002" y="479287"/>
                      <a:pt x="17176" y="482058"/>
                      <a:pt x="15530" y="483704"/>
                    </a:cubicBezTo>
                    <a:cubicBezTo>
                      <a:pt x="13884" y="485350"/>
                      <a:pt x="10059" y="483892"/>
                      <a:pt x="8904" y="485913"/>
                    </a:cubicBezTo>
                    <a:cubicBezTo>
                      <a:pt x="6682" y="489801"/>
                      <a:pt x="7431" y="494748"/>
                      <a:pt x="6695" y="499165"/>
                    </a:cubicBezTo>
                    <a:cubicBezTo>
                      <a:pt x="11862" y="524996"/>
                      <a:pt x="4835" y="500483"/>
                      <a:pt x="13321" y="514626"/>
                    </a:cubicBezTo>
                    <a:cubicBezTo>
                      <a:pt x="20432" y="526478"/>
                      <a:pt x="8961" y="516873"/>
                      <a:pt x="22156" y="525669"/>
                    </a:cubicBezTo>
                    <a:cubicBezTo>
                      <a:pt x="25837" y="524197"/>
                      <a:pt x="29951" y="523526"/>
                      <a:pt x="33199" y="521252"/>
                    </a:cubicBezTo>
                    <a:cubicBezTo>
                      <a:pt x="37464" y="518266"/>
                      <a:pt x="39586" y="512536"/>
                      <a:pt x="44243" y="510208"/>
                    </a:cubicBezTo>
                    <a:cubicBezTo>
                      <a:pt x="64627" y="500016"/>
                      <a:pt x="55524" y="502971"/>
                      <a:pt x="70747" y="499165"/>
                    </a:cubicBezTo>
                    <a:cubicBezTo>
                      <a:pt x="72956" y="497693"/>
                      <a:pt x="75358" y="496475"/>
                      <a:pt x="77373" y="494748"/>
                    </a:cubicBezTo>
                    <a:cubicBezTo>
                      <a:pt x="80535" y="492038"/>
                      <a:pt x="86208" y="485913"/>
                      <a:pt x="86208" y="485913"/>
                    </a:cubicBezTo>
                    <a:cubicBezTo>
                      <a:pt x="87680" y="488122"/>
                      <a:pt x="90332" y="489901"/>
                      <a:pt x="90625" y="492539"/>
                    </a:cubicBezTo>
                    <a:cubicBezTo>
                      <a:pt x="91120" y="496990"/>
                      <a:pt x="89388" y="501419"/>
                      <a:pt x="88417" y="505791"/>
                    </a:cubicBezTo>
                    <a:cubicBezTo>
                      <a:pt x="87912" y="508064"/>
                      <a:pt x="87854" y="510771"/>
                      <a:pt x="86208" y="512417"/>
                    </a:cubicBezTo>
                    <a:cubicBezTo>
                      <a:pt x="84562" y="514063"/>
                      <a:pt x="81841" y="514061"/>
                      <a:pt x="79582" y="514626"/>
                    </a:cubicBezTo>
                    <a:lnTo>
                      <a:pt x="61912" y="519043"/>
                    </a:lnTo>
                    <a:cubicBezTo>
                      <a:pt x="60440" y="520516"/>
                      <a:pt x="59121" y="522160"/>
                      <a:pt x="57495" y="523461"/>
                    </a:cubicBezTo>
                    <a:cubicBezTo>
                      <a:pt x="55422" y="525119"/>
                      <a:pt x="51305" y="525260"/>
                      <a:pt x="50869" y="527878"/>
                    </a:cubicBezTo>
                    <a:cubicBezTo>
                      <a:pt x="49652" y="535176"/>
                      <a:pt x="48638" y="544046"/>
                      <a:pt x="53077" y="549965"/>
                    </a:cubicBezTo>
                    <a:cubicBezTo>
                      <a:pt x="55121" y="552690"/>
                      <a:pt x="82467" y="556056"/>
                      <a:pt x="86208" y="556591"/>
                    </a:cubicBezTo>
                    <a:cubicBezTo>
                      <a:pt x="84735" y="561008"/>
                      <a:pt x="82623" y="565262"/>
                      <a:pt x="81790" y="569843"/>
                    </a:cubicBezTo>
                    <a:cubicBezTo>
                      <a:pt x="81078" y="573761"/>
                      <a:pt x="78811" y="592742"/>
                      <a:pt x="75164" y="600765"/>
                    </a:cubicBezTo>
                    <a:cubicBezTo>
                      <a:pt x="70889" y="610170"/>
                      <a:pt x="69251" y="616982"/>
                      <a:pt x="61912" y="622852"/>
                    </a:cubicBezTo>
                    <a:cubicBezTo>
                      <a:pt x="59839" y="624510"/>
                      <a:pt x="57359" y="625611"/>
                      <a:pt x="55286" y="627269"/>
                    </a:cubicBezTo>
                    <a:cubicBezTo>
                      <a:pt x="44361" y="636010"/>
                      <a:pt x="57928" y="626837"/>
                      <a:pt x="46451" y="638313"/>
                    </a:cubicBezTo>
                    <a:cubicBezTo>
                      <a:pt x="44574" y="640190"/>
                      <a:pt x="42034" y="641258"/>
                      <a:pt x="39825" y="642730"/>
                    </a:cubicBezTo>
                    <a:cubicBezTo>
                      <a:pt x="35008" y="657186"/>
                      <a:pt x="41699" y="642998"/>
                      <a:pt x="30990" y="651565"/>
                    </a:cubicBezTo>
                    <a:cubicBezTo>
                      <a:pt x="28917" y="653223"/>
                      <a:pt x="28450" y="656314"/>
                      <a:pt x="26573" y="658191"/>
                    </a:cubicBezTo>
                    <a:cubicBezTo>
                      <a:pt x="24696" y="660068"/>
                      <a:pt x="21962" y="660881"/>
                      <a:pt x="19947" y="662608"/>
                    </a:cubicBezTo>
                    <a:cubicBezTo>
                      <a:pt x="19924" y="662628"/>
                      <a:pt x="8915" y="673641"/>
                      <a:pt x="6695" y="675861"/>
                    </a:cubicBezTo>
                    <a:lnTo>
                      <a:pt x="2277" y="680278"/>
                    </a:lnTo>
                    <a:cubicBezTo>
                      <a:pt x="1541" y="682487"/>
                      <a:pt x="-388" y="684621"/>
                      <a:pt x="69" y="686904"/>
                    </a:cubicBezTo>
                    <a:cubicBezTo>
                      <a:pt x="936" y="691237"/>
                      <a:pt x="8320" y="692600"/>
                      <a:pt x="11112" y="693530"/>
                    </a:cubicBezTo>
                    <a:cubicBezTo>
                      <a:pt x="17002" y="692794"/>
                      <a:pt x="23303" y="693605"/>
                      <a:pt x="28782" y="691322"/>
                    </a:cubicBezTo>
                    <a:cubicBezTo>
                      <a:pt x="59901" y="678356"/>
                      <a:pt x="22129" y="685193"/>
                      <a:pt x="44243" y="680278"/>
                    </a:cubicBezTo>
                    <a:cubicBezTo>
                      <a:pt x="48615" y="679306"/>
                      <a:pt x="53150" y="679155"/>
                      <a:pt x="57495" y="678069"/>
                    </a:cubicBezTo>
                    <a:cubicBezTo>
                      <a:pt x="62012" y="676940"/>
                      <a:pt x="70747" y="673652"/>
                      <a:pt x="70747" y="673652"/>
                    </a:cubicBezTo>
                    <a:cubicBezTo>
                      <a:pt x="72956" y="671443"/>
                      <a:pt x="74643" y="668543"/>
                      <a:pt x="77373" y="667026"/>
                    </a:cubicBezTo>
                    <a:cubicBezTo>
                      <a:pt x="81443" y="664765"/>
                      <a:pt x="90625" y="662608"/>
                      <a:pt x="90625" y="662608"/>
                    </a:cubicBezTo>
                    <a:cubicBezTo>
                      <a:pt x="93989" y="659245"/>
                      <a:pt x="99460" y="650981"/>
                      <a:pt x="99460" y="667026"/>
                    </a:cubicBezTo>
                    <a:cubicBezTo>
                      <a:pt x="99460" y="673159"/>
                      <a:pt x="94629" y="681898"/>
                      <a:pt x="90625" y="686904"/>
                    </a:cubicBezTo>
                    <a:cubicBezTo>
                      <a:pt x="89324" y="688530"/>
                      <a:pt x="87994" y="690251"/>
                      <a:pt x="86208" y="691322"/>
                    </a:cubicBezTo>
                    <a:cubicBezTo>
                      <a:pt x="84212" y="692520"/>
                      <a:pt x="81791" y="692794"/>
                      <a:pt x="79582" y="693530"/>
                    </a:cubicBezTo>
                    <a:cubicBezTo>
                      <a:pt x="67434" y="701630"/>
                      <a:pt x="77742" y="693530"/>
                      <a:pt x="68538" y="704574"/>
                    </a:cubicBezTo>
                    <a:cubicBezTo>
                      <a:pt x="66538" y="706974"/>
                      <a:pt x="63912" y="708800"/>
                      <a:pt x="61912" y="711200"/>
                    </a:cubicBezTo>
                    <a:cubicBezTo>
                      <a:pt x="45093" y="731383"/>
                      <a:pt x="75206" y="700115"/>
                      <a:pt x="48660" y="726661"/>
                    </a:cubicBezTo>
                    <a:cubicBezTo>
                      <a:pt x="46451" y="728870"/>
                      <a:pt x="44934" y="732127"/>
                      <a:pt x="42034" y="733287"/>
                    </a:cubicBezTo>
                    <a:lnTo>
                      <a:pt x="30990" y="737704"/>
                    </a:lnTo>
                    <a:cubicBezTo>
                      <a:pt x="24696" y="756587"/>
                      <a:pt x="27151" y="746336"/>
                      <a:pt x="24364" y="768626"/>
                    </a:cubicBezTo>
                    <a:cubicBezTo>
                      <a:pt x="25100" y="770835"/>
                      <a:pt x="24314" y="774687"/>
                      <a:pt x="26573" y="775252"/>
                    </a:cubicBezTo>
                    <a:cubicBezTo>
                      <a:pt x="29148" y="775896"/>
                      <a:pt x="31541" y="772908"/>
                      <a:pt x="33199" y="770835"/>
                    </a:cubicBezTo>
                    <a:cubicBezTo>
                      <a:pt x="34654" y="769017"/>
                      <a:pt x="34174" y="766183"/>
                      <a:pt x="35408" y="764208"/>
                    </a:cubicBezTo>
                    <a:cubicBezTo>
                      <a:pt x="37907" y="760210"/>
                      <a:pt x="41298" y="756846"/>
                      <a:pt x="44243" y="753165"/>
                    </a:cubicBezTo>
                    <a:cubicBezTo>
                      <a:pt x="44979" y="750220"/>
                      <a:pt x="45255" y="747120"/>
                      <a:pt x="46451" y="744330"/>
                    </a:cubicBezTo>
                    <a:cubicBezTo>
                      <a:pt x="47356" y="742219"/>
                      <a:pt x="56980" y="729320"/>
                      <a:pt x="57495" y="728869"/>
                    </a:cubicBezTo>
                    <a:cubicBezTo>
                      <a:pt x="60726" y="726042"/>
                      <a:pt x="65150" y="724879"/>
                      <a:pt x="68538" y="722243"/>
                    </a:cubicBezTo>
                    <a:cubicBezTo>
                      <a:pt x="78322" y="714633"/>
                      <a:pt x="74499" y="713741"/>
                      <a:pt x="83999" y="708991"/>
                    </a:cubicBezTo>
                    <a:cubicBezTo>
                      <a:pt x="86081" y="707950"/>
                      <a:pt x="88416" y="707518"/>
                      <a:pt x="90625" y="706782"/>
                    </a:cubicBezTo>
                    <a:cubicBezTo>
                      <a:pt x="92098" y="705310"/>
                      <a:pt x="93067" y="703023"/>
                      <a:pt x="95043" y="702365"/>
                    </a:cubicBezTo>
                    <a:cubicBezTo>
                      <a:pt x="99982" y="700719"/>
                      <a:pt x="108322" y="704883"/>
                      <a:pt x="110504" y="700156"/>
                    </a:cubicBezTo>
                    <a:cubicBezTo>
                      <a:pt x="114219" y="692107"/>
                      <a:pt x="109753" y="682397"/>
                      <a:pt x="108295" y="673652"/>
                    </a:cubicBezTo>
                    <a:cubicBezTo>
                      <a:pt x="107529" y="669059"/>
                      <a:pt x="105349" y="664817"/>
                      <a:pt x="103877" y="660400"/>
                    </a:cubicBezTo>
                    <a:lnTo>
                      <a:pt x="101669" y="653774"/>
                    </a:lnTo>
                    <a:cubicBezTo>
                      <a:pt x="102405" y="649357"/>
                      <a:pt x="102461" y="644770"/>
                      <a:pt x="103877" y="640522"/>
                    </a:cubicBezTo>
                    <a:cubicBezTo>
                      <a:pt x="105644" y="635220"/>
                      <a:pt x="110209" y="631834"/>
                      <a:pt x="114921" y="629478"/>
                    </a:cubicBezTo>
                    <a:cubicBezTo>
                      <a:pt x="117003" y="628437"/>
                      <a:pt x="119338" y="628005"/>
                      <a:pt x="121547" y="627269"/>
                    </a:cubicBezTo>
                    <a:cubicBezTo>
                      <a:pt x="130344" y="640466"/>
                      <a:pt x="120737" y="628991"/>
                      <a:pt x="132590" y="636104"/>
                    </a:cubicBezTo>
                    <a:cubicBezTo>
                      <a:pt x="134376" y="637176"/>
                      <a:pt x="135342" y="639272"/>
                      <a:pt x="137008" y="640522"/>
                    </a:cubicBezTo>
                    <a:cubicBezTo>
                      <a:pt x="141255" y="643707"/>
                      <a:pt x="150260" y="649356"/>
                      <a:pt x="150260" y="649356"/>
                    </a:cubicBezTo>
                    <a:cubicBezTo>
                      <a:pt x="153616" y="639290"/>
                      <a:pt x="153370" y="643472"/>
                      <a:pt x="150260" y="629478"/>
                    </a:cubicBezTo>
                    <a:cubicBezTo>
                      <a:pt x="149755" y="627205"/>
                      <a:pt x="149505" y="624670"/>
                      <a:pt x="148051" y="622852"/>
                    </a:cubicBezTo>
                    <a:cubicBezTo>
                      <a:pt x="146393" y="620779"/>
                      <a:pt x="143440" y="620162"/>
                      <a:pt x="141425" y="618435"/>
                    </a:cubicBezTo>
                    <a:cubicBezTo>
                      <a:pt x="138263" y="615725"/>
                      <a:pt x="135535" y="612545"/>
                      <a:pt x="132590" y="609600"/>
                    </a:cubicBezTo>
                    <a:lnTo>
                      <a:pt x="128173" y="605182"/>
                    </a:lnTo>
                    <a:cubicBezTo>
                      <a:pt x="123098" y="589954"/>
                      <a:pt x="127049" y="595222"/>
                      <a:pt x="119338" y="587513"/>
                    </a:cubicBezTo>
                    <a:cubicBezTo>
                      <a:pt x="118602" y="585304"/>
                      <a:pt x="117019" y="583212"/>
                      <a:pt x="117130" y="580887"/>
                    </a:cubicBezTo>
                    <a:cubicBezTo>
                      <a:pt x="117764" y="567568"/>
                      <a:pt x="116990" y="553661"/>
                      <a:pt x="121547" y="541130"/>
                    </a:cubicBezTo>
                    <a:cubicBezTo>
                      <a:pt x="125301" y="530806"/>
                      <a:pt x="145672" y="530936"/>
                      <a:pt x="152469" y="530087"/>
                    </a:cubicBezTo>
                    <a:cubicBezTo>
                      <a:pt x="150464" y="527081"/>
                      <a:pt x="147128" y="521140"/>
                      <a:pt x="143634" y="519043"/>
                    </a:cubicBezTo>
                    <a:cubicBezTo>
                      <a:pt x="141638" y="517845"/>
                      <a:pt x="139217" y="517571"/>
                      <a:pt x="137008" y="516835"/>
                    </a:cubicBezTo>
                    <a:cubicBezTo>
                      <a:pt x="126336" y="506163"/>
                      <a:pt x="139901" y="519151"/>
                      <a:pt x="125964" y="508000"/>
                    </a:cubicBezTo>
                    <a:cubicBezTo>
                      <a:pt x="124338" y="506699"/>
                      <a:pt x="123019" y="505055"/>
                      <a:pt x="121547" y="503582"/>
                    </a:cubicBezTo>
                    <a:cubicBezTo>
                      <a:pt x="120811" y="501373"/>
                      <a:pt x="119338" y="499284"/>
                      <a:pt x="119338" y="496956"/>
                    </a:cubicBezTo>
                    <a:cubicBezTo>
                      <a:pt x="119338" y="495541"/>
                      <a:pt x="122715" y="483577"/>
                      <a:pt x="123756" y="481495"/>
                    </a:cubicBezTo>
                    <a:cubicBezTo>
                      <a:pt x="124943" y="479121"/>
                      <a:pt x="127095" y="477295"/>
                      <a:pt x="128173" y="474869"/>
                    </a:cubicBezTo>
                    <a:cubicBezTo>
                      <a:pt x="130064" y="470614"/>
                      <a:pt x="131118" y="466034"/>
                      <a:pt x="132590" y="461617"/>
                    </a:cubicBezTo>
                    <a:cubicBezTo>
                      <a:pt x="137823" y="466850"/>
                      <a:pt x="142766" y="472371"/>
                      <a:pt x="150260" y="474869"/>
                    </a:cubicBezTo>
                    <a:lnTo>
                      <a:pt x="163512" y="479287"/>
                    </a:lnTo>
                    <a:cubicBezTo>
                      <a:pt x="168049" y="480799"/>
                      <a:pt x="174358" y="483089"/>
                      <a:pt x="178973" y="483704"/>
                    </a:cubicBezTo>
                    <a:cubicBezTo>
                      <a:pt x="187034" y="484779"/>
                      <a:pt x="195170" y="485177"/>
                      <a:pt x="203269" y="485913"/>
                    </a:cubicBezTo>
                    <a:cubicBezTo>
                      <a:pt x="215285" y="489918"/>
                      <a:pt x="225005" y="494239"/>
                      <a:pt x="238608" y="492539"/>
                    </a:cubicBezTo>
                    <a:cubicBezTo>
                      <a:pt x="240674" y="492281"/>
                      <a:pt x="235976" y="489193"/>
                      <a:pt x="234190" y="488122"/>
                    </a:cubicBezTo>
                    <a:cubicBezTo>
                      <a:pt x="232194" y="486924"/>
                      <a:pt x="229773" y="486649"/>
                      <a:pt x="227564" y="485913"/>
                    </a:cubicBezTo>
                    <a:cubicBezTo>
                      <a:pt x="211250" y="469595"/>
                      <a:pt x="236583" y="493616"/>
                      <a:pt x="216521" y="479287"/>
                    </a:cubicBezTo>
                    <a:cubicBezTo>
                      <a:pt x="198176" y="466184"/>
                      <a:pt x="216033" y="473235"/>
                      <a:pt x="201060" y="468243"/>
                    </a:cubicBezTo>
                    <a:cubicBezTo>
                      <a:pt x="194333" y="458152"/>
                      <a:pt x="198520" y="463494"/>
                      <a:pt x="187808" y="452782"/>
                    </a:cubicBezTo>
                    <a:cubicBezTo>
                      <a:pt x="185931" y="450905"/>
                      <a:pt x="185267" y="448033"/>
                      <a:pt x="183390" y="446156"/>
                    </a:cubicBezTo>
                    <a:cubicBezTo>
                      <a:pt x="176703" y="439469"/>
                      <a:pt x="175512" y="439849"/>
                      <a:pt x="167930" y="437322"/>
                    </a:cubicBezTo>
                    <a:cubicBezTo>
                      <a:pt x="159301" y="428693"/>
                      <a:pt x="168355" y="436430"/>
                      <a:pt x="156886" y="430695"/>
                    </a:cubicBezTo>
                    <a:cubicBezTo>
                      <a:pt x="137539" y="421021"/>
                      <a:pt x="154734" y="425550"/>
                      <a:pt x="132590" y="421861"/>
                    </a:cubicBezTo>
                    <a:cubicBezTo>
                      <a:pt x="130381" y="420388"/>
                      <a:pt x="127622" y="419516"/>
                      <a:pt x="125964" y="417443"/>
                    </a:cubicBezTo>
                    <a:cubicBezTo>
                      <a:pt x="124813" y="416005"/>
                      <a:pt x="121691" y="402556"/>
                      <a:pt x="121547" y="401982"/>
                    </a:cubicBezTo>
                    <a:cubicBezTo>
                      <a:pt x="126469" y="382293"/>
                      <a:pt x="121671" y="388606"/>
                      <a:pt x="130382" y="379895"/>
                    </a:cubicBezTo>
                    <a:cubicBezTo>
                      <a:pt x="133327" y="380631"/>
                      <a:pt x="136298" y="381270"/>
                      <a:pt x="139217" y="382104"/>
                    </a:cubicBezTo>
                    <a:cubicBezTo>
                      <a:pt x="141456" y="382744"/>
                      <a:pt x="143529" y="384056"/>
                      <a:pt x="145843" y="384313"/>
                    </a:cubicBezTo>
                    <a:cubicBezTo>
                      <a:pt x="156843" y="385535"/>
                      <a:pt x="167930" y="385786"/>
                      <a:pt x="178973" y="386522"/>
                    </a:cubicBezTo>
                    <a:cubicBezTo>
                      <a:pt x="181918" y="385786"/>
                      <a:pt x="185987" y="386742"/>
                      <a:pt x="187808" y="384313"/>
                    </a:cubicBezTo>
                    <a:cubicBezTo>
                      <a:pt x="190265" y="381037"/>
                      <a:pt x="182483" y="374570"/>
                      <a:pt x="181182" y="373269"/>
                    </a:cubicBezTo>
                    <a:cubicBezTo>
                      <a:pt x="177500" y="362226"/>
                      <a:pt x="181182" y="367380"/>
                      <a:pt x="165721" y="362226"/>
                    </a:cubicBezTo>
                    <a:lnTo>
                      <a:pt x="159095" y="360017"/>
                    </a:lnTo>
                    <a:cubicBezTo>
                      <a:pt x="156150" y="357072"/>
                      <a:pt x="152467" y="354714"/>
                      <a:pt x="150260" y="351182"/>
                    </a:cubicBezTo>
                    <a:lnTo>
                      <a:pt x="139217" y="333513"/>
                    </a:lnTo>
                    <a:cubicBezTo>
                      <a:pt x="138481" y="330568"/>
                      <a:pt x="137842" y="327597"/>
                      <a:pt x="137008" y="324678"/>
                    </a:cubicBezTo>
                    <a:cubicBezTo>
                      <a:pt x="136368" y="322439"/>
                      <a:pt x="134799" y="320380"/>
                      <a:pt x="134799" y="318052"/>
                    </a:cubicBezTo>
                    <a:cubicBezTo>
                      <a:pt x="134799" y="305234"/>
                      <a:pt x="134851" y="301973"/>
                      <a:pt x="141425" y="293756"/>
                    </a:cubicBezTo>
                    <a:cubicBezTo>
                      <a:pt x="142726" y="292130"/>
                      <a:pt x="144370" y="290811"/>
                      <a:pt x="145843" y="289339"/>
                    </a:cubicBezTo>
                    <a:cubicBezTo>
                      <a:pt x="146342" y="286344"/>
                      <a:pt x="148461" y="271449"/>
                      <a:pt x="150260" y="267252"/>
                    </a:cubicBezTo>
                    <a:cubicBezTo>
                      <a:pt x="151306" y="264812"/>
                      <a:pt x="153205" y="262835"/>
                      <a:pt x="154677" y="260626"/>
                    </a:cubicBezTo>
                    <a:cubicBezTo>
                      <a:pt x="159095" y="262835"/>
                      <a:pt x="163979" y="264289"/>
                      <a:pt x="167930" y="267252"/>
                    </a:cubicBezTo>
                    <a:cubicBezTo>
                      <a:pt x="172928" y="271000"/>
                      <a:pt x="181182" y="280504"/>
                      <a:pt x="181182" y="280504"/>
                    </a:cubicBezTo>
                    <a:cubicBezTo>
                      <a:pt x="181918" y="282713"/>
                      <a:pt x="181993" y="285268"/>
                      <a:pt x="183390" y="287130"/>
                    </a:cubicBezTo>
                    <a:cubicBezTo>
                      <a:pt x="186514" y="291295"/>
                      <a:pt x="194434" y="298174"/>
                      <a:pt x="194434" y="298174"/>
                    </a:cubicBezTo>
                    <a:cubicBezTo>
                      <a:pt x="190342" y="277717"/>
                      <a:pt x="195616" y="295824"/>
                      <a:pt x="185599" y="278295"/>
                    </a:cubicBezTo>
                    <a:cubicBezTo>
                      <a:pt x="179034" y="266807"/>
                      <a:pt x="189336" y="275633"/>
                      <a:pt x="176764" y="267252"/>
                    </a:cubicBezTo>
                    <a:cubicBezTo>
                      <a:pt x="165595" y="239327"/>
                      <a:pt x="179725" y="271879"/>
                      <a:pt x="165721" y="247374"/>
                    </a:cubicBezTo>
                    <a:cubicBezTo>
                      <a:pt x="163776" y="243971"/>
                      <a:pt x="162480" y="235050"/>
                      <a:pt x="161304" y="231913"/>
                    </a:cubicBezTo>
                    <a:cubicBezTo>
                      <a:pt x="160148" y="228830"/>
                      <a:pt x="158183" y="226104"/>
                      <a:pt x="156886" y="223078"/>
                    </a:cubicBezTo>
                    <a:cubicBezTo>
                      <a:pt x="151398" y="210274"/>
                      <a:pt x="158750" y="222562"/>
                      <a:pt x="150260" y="209826"/>
                    </a:cubicBezTo>
                    <a:cubicBezTo>
                      <a:pt x="149524" y="206881"/>
                      <a:pt x="149409" y="203706"/>
                      <a:pt x="148051" y="200991"/>
                    </a:cubicBezTo>
                    <a:cubicBezTo>
                      <a:pt x="142461" y="189810"/>
                      <a:pt x="134462" y="190763"/>
                      <a:pt x="152469" y="194365"/>
                    </a:cubicBezTo>
                    <a:cubicBezTo>
                      <a:pt x="159095" y="199519"/>
                      <a:pt x="164553" y="206709"/>
                      <a:pt x="172347" y="209826"/>
                    </a:cubicBezTo>
                    <a:cubicBezTo>
                      <a:pt x="175489" y="211083"/>
                      <a:pt x="188945" y="216110"/>
                      <a:pt x="192225" y="218661"/>
                    </a:cubicBezTo>
                    <a:cubicBezTo>
                      <a:pt x="196334" y="221857"/>
                      <a:pt x="203269" y="229704"/>
                      <a:pt x="203269" y="229704"/>
                    </a:cubicBezTo>
                    <a:cubicBezTo>
                      <a:pt x="205478" y="228232"/>
                      <a:pt x="209166" y="227839"/>
                      <a:pt x="209895" y="225287"/>
                    </a:cubicBezTo>
                    <a:cubicBezTo>
                      <a:pt x="210926" y="221677"/>
                      <a:pt x="208674" y="217865"/>
                      <a:pt x="207686" y="214243"/>
                    </a:cubicBezTo>
                    <a:cubicBezTo>
                      <a:pt x="206461" y="209751"/>
                      <a:pt x="206561" y="204283"/>
                      <a:pt x="203269" y="200991"/>
                    </a:cubicBezTo>
                    <a:lnTo>
                      <a:pt x="187808" y="185530"/>
                    </a:lnTo>
                    <a:cubicBezTo>
                      <a:pt x="185480" y="183202"/>
                      <a:pt x="185024" y="179554"/>
                      <a:pt x="183390" y="176695"/>
                    </a:cubicBezTo>
                    <a:cubicBezTo>
                      <a:pt x="178859" y="168766"/>
                      <a:pt x="179823" y="170636"/>
                      <a:pt x="172347" y="165652"/>
                    </a:cubicBezTo>
                    <a:cubicBezTo>
                      <a:pt x="170875" y="163443"/>
                      <a:pt x="169678" y="161024"/>
                      <a:pt x="167930" y="159026"/>
                    </a:cubicBezTo>
                    <a:cubicBezTo>
                      <a:pt x="164502" y="155108"/>
                      <a:pt x="160567" y="151663"/>
                      <a:pt x="156886" y="147982"/>
                    </a:cubicBezTo>
                    <a:cubicBezTo>
                      <a:pt x="154146" y="145242"/>
                      <a:pt x="145188" y="139447"/>
                      <a:pt x="141425" y="136939"/>
                    </a:cubicBezTo>
                    <a:cubicBezTo>
                      <a:pt x="139953" y="134730"/>
                      <a:pt x="138086" y="132739"/>
                      <a:pt x="137008" y="130313"/>
                    </a:cubicBezTo>
                    <a:cubicBezTo>
                      <a:pt x="135117" y="126058"/>
                      <a:pt x="134672" y="121226"/>
                      <a:pt x="132590" y="117061"/>
                    </a:cubicBezTo>
                    <a:lnTo>
                      <a:pt x="128173" y="108226"/>
                    </a:lnTo>
                    <a:cubicBezTo>
                      <a:pt x="127437" y="103809"/>
                      <a:pt x="125964" y="99452"/>
                      <a:pt x="125964" y="94974"/>
                    </a:cubicBezTo>
                    <a:cubicBezTo>
                      <a:pt x="125964" y="90993"/>
                      <a:pt x="128922" y="77752"/>
                      <a:pt x="130382" y="72887"/>
                    </a:cubicBezTo>
                    <a:cubicBezTo>
                      <a:pt x="131720" y="68427"/>
                      <a:pt x="133327" y="64052"/>
                      <a:pt x="134799" y="59635"/>
                    </a:cubicBezTo>
                    <a:lnTo>
                      <a:pt x="137008" y="53008"/>
                    </a:lnTo>
                    <a:cubicBezTo>
                      <a:pt x="134263" y="42031"/>
                      <a:pt x="133326" y="8835"/>
                      <a:pt x="132590" y="0"/>
                    </a:cubicBez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Freeform 11">
                <a:extLst>
                  <a:ext uri="{FF2B5EF4-FFF2-40B4-BE49-F238E27FC236}">
                    <a16:creationId xmlns:a16="http://schemas.microsoft.com/office/drawing/2014/main" id="{491AA47F-667E-F3DE-B86A-E3BB724C3B87}"/>
                  </a:ext>
                </a:extLst>
              </p:cNvPr>
              <p:cNvSpPr/>
              <p:nvPr/>
            </p:nvSpPr>
            <p:spPr>
              <a:xfrm>
                <a:off x="8164920" y="3729077"/>
                <a:ext cx="177494" cy="940295"/>
              </a:xfrm>
              <a:custGeom>
                <a:avLst/>
                <a:gdLst>
                  <a:gd name="connsiteX0" fmla="*/ 88348 w 177494"/>
                  <a:gd name="connsiteY0" fmla="*/ 0 h 940295"/>
                  <a:gd name="connsiteX1" fmla="*/ 88348 w 177494"/>
                  <a:gd name="connsiteY1" fmla="*/ 0 h 940295"/>
                  <a:gd name="connsiteX2" fmla="*/ 86139 w 177494"/>
                  <a:gd name="connsiteY2" fmla="*/ 19879 h 940295"/>
                  <a:gd name="connsiteX3" fmla="*/ 79513 w 177494"/>
                  <a:gd name="connsiteY3" fmla="*/ 41966 h 940295"/>
                  <a:gd name="connsiteX4" fmla="*/ 75096 w 177494"/>
                  <a:gd name="connsiteY4" fmla="*/ 48592 h 940295"/>
                  <a:gd name="connsiteX5" fmla="*/ 70679 w 177494"/>
                  <a:gd name="connsiteY5" fmla="*/ 61844 h 940295"/>
                  <a:gd name="connsiteX6" fmla="*/ 68470 w 177494"/>
                  <a:gd name="connsiteY6" fmla="*/ 83931 h 940295"/>
                  <a:gd name="connsiteX7" fmla="*/ 70679 w 177494"/>
                  <a:gd name="connsiteY7" fmla="*/ 90557 h 940295"/>
                  <a:gd name="connsiteX8" fmla="*/ 88348 w 177494"/>
                  <a:gd name="connsiteY8" fmla="*/ 92766 h 940295"/>
                  <a:gd name="connsiteX9" fmla="*/ 83931 w 177494"/>
                  <a:gd name="connsiteY9" fmla="*/ 106018 h 940295"/>
                  <a:gd name="connsiteX10" fmla="*/ 81722 w 177494"/>
                  <a:gd name="connsiteY10" fmla="*/ 112644 h 940295"/>
                  <a:gd name="connsiteX11" fmla="*/ 79513 w 177494"/>
                  <a:gd name="connsiteY11" fmla="*/ 132522 h 940295"/>
                  <a:gd name="connsiteX12" fmla="*/ 75096 w 177494"/>
                  <a:gd name="connsiteY12" fmla="*/ 139148 h 940295"/>
                  <a:gd name="connsiteX13" fmla="*/ 59635 w 177494"/>
                  <a:gd name="connsiteY13" fmla="*/ 150192 h 940295"/>
                  <a:gd name="connsiteX14" fmla="*/ 53009 w 177494"/>
                  <a:gd name="connsiteY14" fmla="*/ 156818 h 940295"/>
                  <a:gd name="connsiteX15" fmla="*/ 41966 w 177494"/>
                  <a:gd name="connsiteY15" fmla="*/ 163444 h 940295"/>
                  <a:gd name="connsiteX16" fmla="*/ 39757 w 177494"/>
                  <a:gd name="connsiteY16" fmla="*/ 183322 h 940295"/>
                  <a:gd name="connsiteX17" fmla="*/ 44174 w 177494"/>
                  <a:gd name="connsiteY17" fmla="*/ 189948 h 940295"/>
                  <a:gd name="connsiteX18" fmla="*/ 53009 w 177494"/>
                  <a:gd name="connsiteY18" fmla="*/ 192157 h 940295"/>
                  <a:gd name="connsiteX19" fmla="*/ 72887 w 177494"/>
                  <a:gd name="connsiteY19" fmla="*/ 189948 h 940295"/>
                  <a:gd name="connsiteX20" fmla="*/ 79513 w 177494"/>
                  <a:gd name="connsiteY20" fmla="*/ 187739 h 940295"/>
                  <a:gd name="connsiteX21" fmla="*/ 81722 w 177494"/>
                  <a:gd name="connsiteY21" fmla="*/ 194366 h 940295"/>
                  <a:gd name="connsiteX22" fmla="*/ 83931 w 177494"/>
                  <a:gd name="connsiteY22" fmla="*/ 223079 h 940295"/>
                  <a:gd name="connsiteX23" fmla="*/ 86139 w 177494"/>
                  <a:gd name="connsiteY23" fmla="*/ 242957 h 940295"/>
                  <a:gd name="connsiteX24" fmla="*/ 77305 w 177494"/>
                  <a:gd name="connsiteY24" fmla="*/ 249583 h 940295"/>
                  <a:gd name="connsiteX25" fmla="*/ 55218 w 177494"/>
                  <a:gd name="connsiteY25" fmla="*/ 254000 h 940295"/>
                  <a:gd name="connsiteX26" fmla="*/ 50800 w 177494"/>
                  <a:gd name="connsiteY26" fmla="*/ 258418 h 940295"/>
                  <a:gd name="connsiteX27" fmla="*/ 41966 w 177494"/>
                  <a:gd name="connsiteY27" fmla="*/ 271670 h 940295"/>
                  <a:gd name="connsiteX28" fmla="*/ 46383 w 177494"/>
                  <a:gd name="connsiteY28" fmla="*/ 278296 h 940295"/>
                  <a:gd name="connsiteX29" fmla="*/ 53009 w 177494"/>
                  <a:gd name="connsiteY29" fmla="*/ 280505 h 940295"/>
                  <a:gd name="connsiteX30" fmla="*/ 81722 w 177494"/>
                  <a:gd name="connsiteY30" fmla="*/ 282713 h 940295"/>
                  <a:gd name="connsiteX31" fmla="*/ 77305 w 177494"/>
                  <a:gd name="connsiteY31" fmla="*/ 291548 h 940295"/>
                  <a:gd name="connsiteX32" fmla="*/ 68470 w 177494"/>
                  <a:gd name="connsiteY32" fmla="*/ 300383 h 940295"/>
                  <a:gd name="connsiteX33" fmla="*/ 61844 w 177494"/>
                  <a:gd name="connsiteY33" fmla="*/ 307009 h 940295"/>
                  <a:gd name="connsiteX34" fmla="*/ 61844 w 177494"/>
                  <a:gd name="connsiteY34" fmla="*/ 335722 h 940295"/>
                  <a:gd name="connsiteX35" fmla="*/ 68470 w 177494"/>
                  <a:gd name="connsiteY35" fmla="*/ 340139 h 940295"/>
                  <a:gd name="connsiteX36" fmla="*/ 70679 w 177494"/>
                  <a:gd name="connsiteY36" fmla="*/ 346766 h 940295"/>
                  <a:gd name="connsiteX37" fmla="*/ 64053 w 177494"/>
                  <a:gd name="connsiteY37" fmla="*/ 351183 h 940295"/>
                  <a:gd name="connsiteX38" fmla="*/ 53009 w 177494"/>
                  <a:gd name="connsiteY38" fmla="*/ 357809 h 940295"/>
                  <a:gd name="connsiteX39" fmla="*/ 44174 w 177494"/>
                  <a:gd name="connsiteY39" fmla="*/ 364435 h 940295"/>
                  <a:gd name="connsiteX40" fmla="*/ 37548 w 177494"/>
                  <a:gd name="connsiteY40" fmla="*/ 366644 h 940295"/>
                  <a:gd name="connsiteX41" fmla="*/ 30922 w 177494"/>
                  <a:gd name="connsiteY41" fmla="*/ 373270 h 940295"/>
                  <a:gd name="connsiteX42" fmla="*/ 24296 w 177494"/>
                  <a:gd name="connsiteY42" fmla="*/ 377687 h 940295"/>
                  <a:gd name="connsiteX43" fmla="*/ 19879 w 177494"/>
                  <a:gd name="connsiteY43" fmla="*/ 384313 h 940295"/>
                  <a:gd name="connsiteX44" fmla="*/ 13253 w 177494"/>
                  <a:gd name="connsiteY44" fmla="*/ 397566 h 940295"/>
                  <a:gd name="connsiteX45" fmla="*/ 11044 w 177494"/>
                  <a:gd name="connsiteY45" fmla="*/ 404192 h 940295"/>
                  <a:gd name="connsiteX46" fmla="*/ 8835 w 177494"/>
                  <a:gd name="connsiteY46" fmla="*/ 437322 h 940295"/>
                  <a:gd name="connsiteX47" fmla="*/ 15461 w 177494"/>
                  <a:gd name="connsiteY47" fmla="*/ 435113 h 940295"/>
                  <a:gd name="connsiteX48" fmla="*/ 22087 w 177494"/>
                  <a:gd name="connsiteY48" fmla="*/ 430696 h 940295"/>
                  <a:gd name="connsiteX49" fmla="*/ 30922 w 177494"/>
                  <a:gd name="connsiteY49" fmla="*/ 426279 h 940295"/>
                  <a:gd name="connsiteX50" fmla="*/ 44174 w 177494"/>
                  <a:gd name="connsiteY50" fmla="*/ 419653 h 940295"/>
                  <a:gd name="connsiteX51" fmla="*/ 61844 w 177494"/>
                  <a:gd name="connsiteY51" fmla="*/ 406400 h 940295"/>
                  <a:gd name="connsiteX52" fmla="*/ 68470 w 177494"/>
                  <a:gd name="connsiteY52" fmla="*/ 401983 h 940295"/>
                  <a:gd name="connsiteX53" fmla="*/ 79513 w 177494"/>
                  <a:gd name="connsiteY53" fmla="*/ 417444 h 940295"/>
                  <a:gd name="connsiteX54" fmla="*/ 70679 w 177494"/>
                  <a:gd name="connsiteY54" fmla="*/ 421861 h 940295"/>
                  <a:gd name="connsiteX55" fmla="*/ 64053 w 177494"/>
                  <a:gd name="connsiteY55" fmla="*/ 426279 h 940295"/>
                  <a:gd name="connsiteX56" fmla="*/ 53009 w 177494"/>
                  <a:gd name="connsiteY56" fmla="*/ 437322 h 940295"/>
                  <a:gd name="connsiteX57" fmla="*/ 48592 w 177494"/>
                  <a:gd name="connsiteY57" fmla="*/ 446157 h 940295"/>
                  <a:gd name="connsiteX58" fmla="*/ 44174 w 177494"/>
                  <a:gd name="connsiteY58" fmla="*/ 459409 h 940295"/>
                  <a:gd name="connsiteX59" fmla="*/ 35339 w 177494"/>
                  <a:gd name="connsiteY59" fmla="*/ 474870 h 940295"/>
                  <a:gd name="connsiteX60" fmla="*/ 33131 w 177494"/>
                  <a:gd name="connsiteY60" fmla="*/ 481496 h 940295"/>
                  <a:gd name="connsiteX61" fmla="*/ 28713 w 177494"/>
                  <a:gd name="connsiteY61" fmla="*/ 485913 h 940295"/>
                  <a:gd name="connsiteX62" fmla="*/ 24296 w 177494"/>
                  <a:gd name="connsiteY62" fmla="*/ 492539 h 940295"/>
                  <a:gd name="connsiteX63" fmla="*/ 33131 w 177494"/>
                  <a:gd name="connsiteY63" fmla="*/ 494748 h 940295"/>
                  <a:gd name="connsiteX64" fmla="*/ 59635 w 177494"/>
                  <a:gd name="connsiteY64" fmla="*/ 496957 h 940295"/>
                  <a:gd name="connsiteX65" fmla="*/ 57426 w 177494"/>
                  <a:gd name="connsiteY65" fmla="*/ 503583 h 940295"/>
                  <a:gd name="connsiteX66" fmla="*/ 41966 w 177494"/>
                  <a:gd name="connsiteY66" fmla="*/ 519044 h 940295"/>
                  <a:gd name="connsiteX67" fmla="*/ 30922 w 177494"/>
                  <a:gd name="connsiteY67" fmla="*/ 530087 h 940295"/>
                  <a:gd name="connsiteX68" fmla="*/ 19879 w 177494"/>
                  <a:gd name="connsiteY68" fmla="*/ 541131 h 940295"/>
                  <a:gd name="connsiteX69" fmla="*/ 15461 w 177494"/>
                  <a:gd name="connsiteY69" fmla="*/ 545548 h 940295"/>
                  <a:gd name="connsiteX70" fmla="*/ 13253 w 177494"/>
                  <a:gd name="connsiteY70" fmla="*/ 552174 h 940295"/>
                  <a:gd name="connsiteX71" fmla="*/ 8835 w 177494"/>
                  <a:gd name="connsiteY71" fmla="*/ 556592 h 940295"/>
                  <a:gd name="connsiteX72" fmla="*/ 0 w 177494"/>
                  <a:gd name="connsiteY72" fmla="*/ 567635 h 940295"/>
                  <a:gd name="connsiteX73" fmla="*/ 2209 w 177494"/>
                  <a:gd name="connsiteY73" fmla="*/ 576470 h 940295"/>
                  <a:gd name="connsiteX74" fmla="*/ 8835 w 177494"/>
                  <a:gd name="connsiteY74" fmla="*/ 578679 h 940295"/>
                  <a:gd name="connsiteX75" fmla="*/ 35339 w 177494"/>
                  <a:gd name="connsiteY75" fmla="*/ 574261 h 940295"/>
                  <a:gd name="connsiteX76" fmla="*/ 48592 w 177494"/>
                  <a:gd name="connsiteY76" fmla="*/ 563218 h 940295"/>
                  <a:gd name="connsiteX77" fmla="*/ 53009 w 177494"/>
                  <a:gd name="connsiteY77" fmla="*/ 558800 h 940295"/>
                  <a:gd name="connsiteX78" fmla="*/ 72887 w 177494"/>
                  <a:gd name="connsiteY78" fmla="*/ 554383 h 940295"/>
                  <a:gd name="connsiteX79" fmla="*/ 92766 w 177494"/>
                  <a:gd name="connsiteY79" fmla="*/ 556592 h 940295"/>
                  <a:gd name="connsiteX80" fmla="*/ 81722 w 177494"/>
                  <a:gd name="connsiteY80" fmla="*/ 567635 h 940295"/>
                  <a:gd name="connsiteX81" fmla="*/ 77305 w 177494"/>
                  <a:gd name="connsiteY81" fmla="*/ 574261 h 940295"/>
                  <a:gd name="connsiteX82" fmla="*/ 66261 w 177494"/>
                  <a:gd name="connsiteY82" fmla="*/ 583096 h 940295"/>
                  <a:gd name="connsiteX83" fmla="*/ 59635 w 177494"/>
                  <a:gd name="connsiteY83" fmla="*/ 585305 h 940295"/>
                  <a:gd name="connsiteX84" fmla="*/ 50800 w 177494"/>
                  <a:gd name="connsiteY84" fmla="*/ 591931 h 940295"/>
                  <a:gd name="connsiteX85" fmla="*/ 41966 w 177494"/>
                  <a:gd name="connsiteY85" fmla="*/ 605183 h 940295"/>
                  <a:gd name="connsiteX86" fmla="*/ 37548 w 177494"/>
                  <a:gd name="connsiteY86" fmla="*/ 609600 h 940295"/>
                  <a:gd name="connsiteX87" fmla="*/ 33131 w 177494"/>
                  <a:gd name="connsiteY87" fmla="*/ 622853 h 940295"/>
                  <a:gd name="connsiteX88" fmla="*/ 28713 w 177494"/>
                  <a:gd name="connsiteY88" fmla="*/ 631687 h 940295"/>
                  <a:gd name="connsiteX89" fmla="*/ 24296 w 177494"/>
                  <a:gd name="connsiteY89" fmla="*/ 644939 h 940295"/>
                  <a:gd name="connsiteX90" fmla="*/ 22087 w 177494"/>
                  <a:gd name="connsiteY90" fmla="*/ 651566 h 940295"/>
                  <a:gd name="connsiteX91" fmla="*/ 30922 w 177494"/>
                  <a:gd name="connsiteY91" fmla="*/ 653774 h 940295"/>
                  <a:gd name="connsiteX92" fmla="*/ 44174 w 177494"/>
                  <a:gd name="connsiteY92" fmla="*/ 647148 h 940295"/>
                  <a:gd name="connsiteX93" fmla="*/ 59635 w 177494"/>
                  <a:gd name="connsiteY93" fmla="*/ 642731 h 940295"/>
                  <a:gd name="connsiteX94" fmla="*/ 66261 w 177494"/>
                  <a:gd name="connsiteY94" fmla="*/ 644939 h 940295"/>
                  <a:gd name="connsiteX95" fmla="*/ 66261 w 177494"/>
                  <a:gd name="connsiteY95" fmla="*/ 664818 h 940295"/>
                  <a:gd name="connsiteX96" fmla="*/ 55218 w 177494"/>
                  <a:gd name="connsiteY96" fmla="*/ 667026 h 940295"/>
                  <a:gd name="connsiteX97" fmla="*/ 50800 w 177494"/>
                  <a:gd name="connsiteY97" fmla="*/ 671444 h 940295"/>
                  <a:gd name="connsiteX98" fmla="*/ 50800 w 177494"/>
                  <a:gd name="connsiteY98" fmla="*/ 689113 h 940295"/>
                  <a:gd name="connsiteX99" fmla="*/ 57426 w 177494"/>
                  <a:gd name="connsiteY99" fmla="*/ 691322 h 940295"/>
                  <a:gd name="connsiteX100" fmla="*/ 68470 w 177494"/>
                  <a:gd name="connsiteY100" fmla="*/ 695739 h 940295"/>
                  <a:gd name="connsiteX101" fmla="*/ 64053 w 177494"/>
                  <a:gd name="connsiteY101" fmla="*/ 711200 h 940295"/>
                  <a:gd name="connsiteX102" fmla="*/ 59635 w 177494"/>
                  <a:gd name="connsiteY102" fmla="*/ 724453 h 940295"/>
                  <a:gd name="connsiteX103" fmla="*/ 48592 w 177494"/>
                  <a:gd name="connsiteY103" fmla="*/ 728870 h 940295"/>
                  <a:gd name="connsiteX104" fmla="*/ 44174 w 177494"/>
                  <a:gd name="connsiteY104" fmla="*/ 744331 h 940295"/>
                  <a:gd name="connsiteX105" fmla="*/ 39757 w 177494"/>
                  <a:gd name="connsiteY105" fmla="*/ 750957 h 940295"/>
                  <a:gd name="connsiteX106" fmla="*/ 37548 w 177494"/>
                  <a:gd name="connsiteY106" fmla="*/ 757583 h 940295"/>
                  <a:gd name="connsiteX107" fmla="*/ 30922 w 177494"/>
                  <a:gd name="connsiteY107" fmla="*/ 759792 h 940295"/>
                  <a:gd name="connsiteX108" fmla="*/ 22087 w 177494"/>
                  <a:gd name="connsiteY108" fmla="*/ 779670 h 940295"/>
                  <a:gd name="connsiteX109" fmla="*/ 28713 w 177494"/>
                  <a:gd name="connsiteY109" fmla="*/ 786296 h 940295"/>
                  <a:gd name="connsiteX110" fmla="*/ 35339 w 177494"/>
                  <a:gd name="connsiteY110" fmla="*/ 788505 h 940295"/>
                  <a:gd name="connsiteX111" fmla="*/ 70679 w 177494"/>
                  <a:gd name="connsiteY111" fmla="*/ 790713 h 940295"/>
                  <a:gd name="connsiteX112" fmla="*/ 68470 w 177494"/>
                  <a:gd name="connsiteY112" fmla="*/ 797339 h 940295"/>
                  <a:gd name="connsiteX113" fmla="*/ 64053 w 177494"/>
                  <a:gd name="connsiteY113" fmla="*/ 806174 h 940295"/>
                  <a:gd name="connsiteX114" fmla="*/ 61844 w 177494"/>
                  <a:gd name="connsiteY114" fmla="*/ 817218 h 940295"/>
                  <a:gd name="connsiteX115" fmla="*/ 57426 w 177494"/>
                  <a:gd name="connsiteY115" fmla="*/ 832679 h 940295"/>
                  <a:gd name="connsiteX116" fmla="*/ 53009 w 177494"/>
                  <a:gd name="connsiteY116" fmla="*/ 854766 h 940295"/>
                  <a:gd name="connsiteX117" fmla="*/ 48592 w 177494"/>
                  <a:gd name="connsiteY117" fmla="*/ 861392 h 940295"/>
                  <a:gd name="connsiteX118" fmla="*/ 41966 w 177494"/>
                  <a:gd name="connsiteY118" fmla="*/ 883479 h 940295"/>
                  <a:gd name="connsiteX119" fmla="*/ 37548 w 177494"/>
                  <a:gd name="connsiteY119" fmla="*/ 887896 h 940295"/>
                  <a:gd name="connsiteX120" fmla="*/ 35339 w 177494"/>
                  <a:gd name="connsiteY120" fmla="*/ 903357 h 940295"/>
                  <a:gd name="connsiteX121" fmla="*/ 30922 w 177494"/>
                  <a:gd name="connsiteY121" fmla="*/ 909983 h 940295"/>
                  <a:gd name="connsiteX122" fmla="*/ 24296 w 177494"/>
                  <a:gd name="connsiteY122" fmla="*/ 923235 h 940295"/>
                  <a:gd name="connsiteX123" fmla="*/ 22087 w 177494"/>
                  <a:gd name="connsiteY123" fmla="*/ 932070 h 940295"/>
                  <a:gd name="connsiteX124" fmla="*/ 48592 w 177494"/>
                  <a:gd name="connsiteY124" fmla="*/ 936487 h 940295"/>
                  <a:gd name="connsiteX125" fmla="*/ 55218 w 177494"/>
                  <a:gd name="connsiteY125" fmla="*/ 929861 h 940295"/>
                  <a:gd name="connsiteX126" fmla="*/ 57426 w 177494"/>
                  <a:gd name="connsiteY126" fmla="*/ 921026 h 940295"/>
                  <a:gd name="connsiteX127" fmla="*/ 61844 w 177494"/>
                  <a:gd name="connsiteY127" fmla="*/ 914400 h 940295"/>
                  <a:gd name="connsiteX128" fmla="*/ 64053 w 177494"/>
                  <a:gd name="connsiteY128" fmla="*/ 907774 h 940295"/>
                  <a:gd name="connsiteX129" fmla="*/ 72887 w 177494"/>
                  <a:gd name="connsiteY129" fmla="*/ 898939 h 940295"/>
                  <a:gd name="connsiteX130" fmla="*/ 77305 w 177494"/>
                  <a:gd name="connsiteY130" fmla="*/ 892313 h 940295"/>
                  <a:gd name="connsiteX131" fmla="*/ 86139 w 177494"/>
                  <a:gd name="connsiteY131" fmla="*/ 885687 h 940295"/>
                  <a:gd name="connsiteX132" fmla="*/ 92766 w 177494"/>
                  <a:gd name="connsiteY132" fmla="*/ 876853 h 940295"/>
                  <a:gd name="connsiteX133" fmla="*/ 99392 w 177494"/>
                  <a:gd name="connsiteY133" fmla="*/ 870226 h 940295"/>
                  <a:gd name="connsiteX134" fmla="*/ 108226 w 177494"/>
                  <a:gd name="connsiteY134" fmla="*/ 856974 h 940295"/>
                  <a:gd name="connsiteX135" fmla="*/ 119270 w 177494"/>
                  <a:gd name="connsiteY135" fmla="*/ 845931 h 940295"/>
                  <a:gd name="connsiteX136" fmla="*/ 128105 w 177494"/>
                  <a:gd name="connsiteY136" fmla="*/ 843722 h 940295"/>
                  <a:gd name="connsiteX137" fmla="*/ 141357 w 177494"/>
                  <a:gd name="connsiteY137" fmla="*/ 848139 h 940295"/>
                  <a:gd name="connsiteX138" fmla="*/ 147983 w 177494"/>
                  <a:gd name="connsiteY138" fmla="*/ 852557 h 940295"/>
                  <a:gd name="connsiteX139" fmla="*/ 132522 w 177494"/>
                  <a:gd name="connsiteY139" fmla="*/ 843722 h 940295"/>
                  <a:gd name="connsiteX140" fmla="*/ 125896 w 177494"/>
                  <a:gd name="connsiteY140" fmla="*/ 839305 h 940295"/>
                  <a:gd name="connsiteX141" fmla="*/ 106018 w 177494"/>
                  <a:gd name="connsiteY141" fmla="*/ 821635 h 940295"/>
                  <a:gd name="connsiteX142" fmla="*/ 97183 w 177494"/>
                  <a:gd name="connsiteY142" fmla="*/ 806174 h 940295"/>
                  <a:gd name="connsiteX143" fmla="*/ 90557 w 177494"/>
                  <a:gd name="connsiteY143" fmla="*/ 792922 h 940295"/>
                  <a:gd name="connsiteX144" fmla="*/ 97183 w 177494"/>
                  <a:gd name="connsiteY144" fmla="*/ 779670 h 940295"/>
                  <a:gd name="connsiteX145" fmla="*/ 108226 w 177494"/>
                  <a:gd name="connsiteY145" fmla="*/ 775253 h 940295"/>
                  <a:gd name="connsiteX146" fmla="*/ 114853 w 177494"/>
                  <a:gd name="connsiteY146" fmla="*/ 777461 h 940295"/>
                  <a:gd name="connsiteX147" fmla="*/ 128105 w 177494"/>
                  <a:gd name="connsiteY147" fmla="*/ 768626 h 940295"/>
                  <a:gd name="connsiteX148" fmla="*/ 150192 w 177494"/>
                  <a:gd name="connsiteY148" fmla="*/ 764209 h 940295"/>
                  <a:gd name="connsiteX149" fmla="*/ 156818 w 177494"/>
                  <a:gd name="connsiteY149" fmla="*/ 762000 h 940295"/>
                  <a:gd name="connsiteX150" fmla="*/ 152400 w 177494"/>
                  <a:gd name="connsiteY150" fmla="*/ 750957 h 940295"/>
                  <a:gd name="connsiteX151" fmla="*/ 139148 w 177494"/>
                  <a:gd name="connsiteY151" fmla="*/ 728870 h 940295"/>
                  <a:gd name="connsiteX152" fmla="*/ 136939 w 177494"/>
                  <a:gd name="connsiteY152" fmla="*/ 722244 h 940295"/>
                  <a:gd name="connsiteX153" fmla="*/ 139148 w 177494"/>
                  <a:gd name="connsiteY153" fmla="*/ 708992 h 940295"/>
                  <a:gd name="connsiteX154" fmla="*/ 145774 w 177494"/>
                  <a:gd name="connsiteY154" fmla="*/ 711200 h 940295"/>
                  <a:gd name="connsiteX155" fmla="*/ 165653 w 177494"/>
                  <a:gd name="connsiteY155" fmla="*/ 708992 h 940295"/>
                  <a:gd name="connsiteX156" fmla="*/ 167861 w 177494"/>
                  <a:gd name="connsiteY156" fmla="*/ 697948 h 940295"/>
                  <a:gd name="connsiteX157" fmla="*/ 159026 w 177494"/>
                  <a:gd name="connsiteY157" fmla="*/ 678070 h 940295"/>
                  <a:gd name="connsiteX158" fmla="*/ 154609 w 177494"/>
                  <a:gd name="connsiteY158" fmla="*/ 669235 h 940295"/>
                  <a:gd name="connsiteX159" fmla="*/ 150192 w 177494"/>
                  <a:gd name="connsiteY159" fmla="*/ 655983 h 940295"/>
                  <a:gd name="connsiteX160" fmla="*/ 147983 w 177494"/>
                  <a:gd name="connsiteY160" fmla="*/ 649357 h 940295"/>
                  <a:gd name="connsiteX161" fmla="*/ 143566 w 177494"/>
                  <a:gd name="connsiteY161" fmla="*/ 644939 h 940295"/>
                  <a:gd name="connsiteX162" fmla="*/ 130313 w 177494"/>
                  <a:gd name="connsiteY162" fmla="*/ 636105 h 940295"/>
                  <a:gd name="connsiteX163" fmla="*/ 125896 w 177494"/>
                  <a:gd name="connsiteY163" fmla="*/ 620644 h 940295"/>
                  <a:gd name="connsiteX164" fmla="*/ 123687 w 177494"/>
                  <a:gd name="connsiteY164" fmla="*/ 614018 h 940295"/>
                  <a:gd name="connsiteX165" fmla="*/ 119270 w 177494"/>
                  <a:gd name="connsiteY165" fmla="*/ 609600 h 940295"/>
                  <a:gd name="connsiteX166" fmla="*/ 119270 w 177494"/>
                  <a:gd name="connsiteY166" fmla="*/ 561009 h 940295"/>
                  <a:gd name="connsiteX167" fmla="*/ 125896 w 177494"/>
                  <a:gd name="connsiteY167" fmla="*/ 565426 h 940295"/>
                  <a:gd name="connsiteX168" fmla="*/ 132522 w 177494"/>
                  <a:gd name="connsiteY168" fmla="*/ 567635 h 940295"/>
                  <a:gd name="connsiteX169" fmla="*/ 141357 w 177494"/>
                  <a:gd name="connsiteY169" fmla="*/ 572053 h 940295"/>
                  <a:gd name="connsiteX170" fmla="*/ 147983 w 177494"/>
                  <a:gd name="connsiteY170" fmla="*/ 578679 h 940295"/>
                  <a:gd name="connsiteX171" fmla="*/ 156818 w 177494"/>
                  <a:gd name="connsiteY171" fmla="*/ 585305 h 940295"/>
                  <a:gd name="connsiteX172" fmla="*/ 170070 w 177494"/>
                  <a:gd name="connsiteY172" fmla="*/ 594139 h 940295"/>
                  <a:gd name="connsiteX173" fmla="*/ 174487 w 177494"/>
                  <a:gd name="connsiteY173" fmla="*/ 578679 h 940295"/>
                  <a:gd name="connsiteX174" fmla="*/ 167861 w 177494"/>
                  <a:gd name="connsiteY174" fmla="*/ 567635 h 940295"/>
                  <a:gd name="connsiteX175" fmla="*/ 161235 w 177494"/>
                  <a:gd name="connsiteY175" fmla="*/ 565426 h 940295"/>
                  <a:gd name="connsiteX176" fmla="*/ 147983 w 177494"/>
                  <a:gd name="connsiteY176" fmla="*/ 554383 h 940295"/>
                  <a:gd name="connsiteX177" fmla="*/ 143566 w 177494"/>
                  <a:gd name="connsiteY177" fmla="*/ 545548 h 940295"/>
                  <a:gd name="connsiteX178" fmla="*/ 136939 w 177494"/>
                  <a:gd name="connsiteY178" fmla="*/ 541131 h 940295"/>
                  <a:gd name="connsiteX179" fmla="*/ 134731 w 177494"/>
                  <a:gd name="connsiteY179" fmla="*/ 534505 h 940295"/>
                  <a:gd name="connsiteX180" fmla="*/ 130313 w 177494"/>
                  <a:gd name="connsiteY180" fmla="*/ 523461 h 940295"/>
                  <a:gd name="connsiteX181" fmla="*/ 128105 w 177494"/>
                  <a:gd name="connsiteY181" fmla="*/ 514626 h 940295"/>
                  <a:gd name="connsiteX182" fmla="*/ 123687 w 177494"/>
                  <a:gd name="connsiteY182" fmla="*/ 508000 h 940295"/>
                  <a:gd name="connsiteX183" fmla="*/ 121479 w 177494"/>
                  <a:gd name="connsiteY183" fmla="*/ 477079 h 940295"/>
                  <a:gd name="connsiteX184" fmla="*/ 117061 w 177494"/>
                  <a:gd name="connsiteY184" fmla="*/ 450574 h 940295"/>
                  <a:gd name="connsiteX185" fmla="*/ 130313 w 177494"/>
                  <a:gd name="connsiteY185" fmla="*/ 448366 h 940295"/>
                  <a:gd name="connsiteX186" fmla="*/ 136939 w 177494"/>
                  <a:gd name="connsiteY186" fmla="*/ 446157 h 940295"/>
                  <a:gd name="connsiteX187" fmla="*/ 141357 w 177494"/>
                  <a:gd name="connsiteY187" fmla="*/ 450574 h 940295"/>
                  <a:gd name="connsiteX188" fmla="*/ 147983 w 177494"/>
                  <a:gd name="connsiteY188" fmla="*/ 452783 h 940295"/>
                  <a:gd name="connsiteX189" fmla="*/ 156818 w 177494"/>
                  <a:gd name="connsiteY189" fmla="*/ 450574 h 940295"/>
                  <a:gd name="connsiteX190" fmla="*/ 147983 w 177494"/>
                  <a:gd name="connsiteY190" fmla="*/ 435113 h 940295"/>
                  <a:gd name="connsiteX191" fmla="*/ 139148 w 177494"/>
                  <a:gd name="connsiteY191" fmla="*/ 430696 h 940295"/>
                  <a:gd name="connsiteX192" fmla="*/ 134731 w 177494"/>
                  <a:gd name="connsiteY192" fmla="*/ 421861 h 940295"/>
                  <a:gd name="connsiteX193" fmla="*/ 130313 w 177494"/>
                  <a:gd name="connsiteY193" fmla="*/ 415235 h 940295"/>
                  <a:gd name="connsiteX194" fmla="*/ 125896 w 177494"/>
                  <a:gd name="connsiteY194" fmla="*/ 399774 h 940295"/>
                  <a:gd name="connsiteX195" fmla="*/ 121479 w 177494"/>
                  <a:gd name="connsiteY195" fmla="*/ 393148 h 940295"/>
                  <a:gd name="connsiteX196" fmla="*/ 117061 w 177494"/>
                  <a:gd name="connsiteY196" fmla="*/ 379896 h 940295"/>
                  <a:gd name="connsiteX197" fmla="*/ 110435 w 177494"/>
                  <a:gd name="connsiteY197" fmla="*/ 364435 h 940295"/>
                  <a:gd name="connsiteX198" fmla="*/ 106018 w 177494"/>
                  <a:gd name="connsiteY198" fmla="*/ 355600 h 940295"/>
                  <a:gd name="connsiteX199" fmla="*/ 103809 w 177494"/>
                  <a:gd name="connsiteY199" fmla="*/ 324679 h 940295"/>
                  <a:gd name="connsiteX200" fmla="*/ 106018 w 177494"/>
                  <a:gd name="connsiteY200" fmla="*/ 309218 h 940295"/>
                  <a:gd name="connsiteX201" fmla="*/ 119270 w 177494"/>
                  <a:gd name="connsiteY201" fmla="*/ 315844 h 940295"/>
                  <a:gd name="connsiteX202" fmla="*/ 125896 w 177494"/>
                  <a:gd name="connsiteY202" fmla="*/ 331305 h 940295"/>
                  <a:gd name="connsiteX203" fmla="*/ 136939 w 177494"/>
                  <a:gd name="connsiteY203" fmla="*/ 344557 h 940295"/>
                  <a:gd name="connsiteX204" fmla="*/ 139148 w 177494"/>
                  <a:gd name="connsiteY204" fmla="*/ 351183 h 940295"/>
                  <a:gd name="connsiteX205" fmla="*/ 152400 w 177494"/>
                  <a:gd name="connsiteY205" fmla="*/ 357809 h 940295"/>
                  <a:gd name="connsiteX206" fmla="*/ 159026 w 177494"/>
                  <a:gd name="connsiteY206" fmla="*/ 362226 h 940295"/>
                  <a:gd name="connsiteX207" fmla="*/ 163444 w 177494"/>
                  <a:gd name="connsiteY207" fmla="*/ 366644 h 940295"/>
                  <a:gd name="connsiteX208" fmla="*/ 167861 w 177494"/>
                  <a:gd name="connsiteY208" fmla="*/ 362226 h 940295"/>
                  <a:gd name="connsiteX209" fmla="*/ 165653 w 177494"/>
                  <a:gd name="connsiteY209" fmla="*/ 346766 h 940295"/>
                  <a:gd name="connsiteX210" fmla="*/ 161235 w 177494"/>
                  <a:gd name="connsiteY210" fmla="*/ 342348 h 940295"/>
                  <a:gd name="connsiteX211" fmla="*/ 152400 w 177494"/>
                  <a:gd name="connsiteY211" fmla="*/ 329096 h 940295"/>
                  <a:gd name="connsiteX212" fmla="*/ 141357 w 177494"/>
                  <a:gd name="connsiteY212" fmla="*/ 304800 h 940295"/>
                  <a:gd name="connsiteX213" fmla="*/ 139148 w 177494"/>
                  <a:gd name="connsiteY213" fmla="*/ 289339 h 940295"/>
                  <a:gd name="connsiteX214" fmla="*/ 134731 w 177494"/>
                  <a:gd name="connsiteY214" fmla="*/ 269461 h 940295"/>
                  <a:gd name="connsiteX215" fmla="*/ 132522 w 177494"/>
                  <a:gd name="connsiteY215" fmla="*/ 262835 h 940295"/>
                  <a:gd name="connsiteX216" fmla="*/ 130313 w 177494"/>
                  <a:gd name="connsiteY216" fmla="*/ 245166 h 940295"/>
                  <a:gd name="connsiteX217" fmla="*/ 119270 w 177494"/>
                  <a:gd name="connsiteY217" fmla="*/ 234122 h 940295"/>
                  <a:gd name="connsiteX218" fmla="*/ 110435 w 177494"/>
                  <a:gd name="connsiteY218" fmla="*/ 225287 h 940295"/>
                  <a:gd name="connsiteX219" fmla="*/ 110435 w 177494"/>
                  <a:gd name="connsiteY219" fmla="*/ 200992 h 940295"/>
                  <a:gd name="connsiteX220" fmla="*/ 112644 w 177494"/>
                  <a:gd name="connsiteY220" fmla="*/ 187739 h 940295"/>
                  <a:gd name="connsiteX221" fmla="*/ 119270 w 177494"/>
                  <a:gd name="connsiteY221" fmla="*/ 185531 h 940295"/>
                  <a:gd name="connsiteX222" fmla="*/ 128105 w 177494"/>
                  <a:gd name="connsiteY222" fmla="*/ 187739 h 940295"/>
                  <a:gd name="connsiteX223" fmla="*/ 134731 w 177494"/>
                  <a:gd name="connsiteY223" fmla="*/ 192157 h 940295"/>
                  <a:gd name="connsiteX224" fmla="*/ 141357 w 177494"/>
                  <a:gd name="connsiteY224" fmla="*/ 194366 h 940295"/>
                  <a:gd name="connsiteX225" fmla="*/ 154609 w 177494"/>
                  <a:gd name="connsiteY225" fmla="*/ 203200 h 940295"/>
                  <a:gd name="connsiteX226" fmla="*/ 152400 w 177494"/>
                  <a:gd name="connsiteY226" fmla="*/ 194366 h 940295"/>
                  <a:gd name="connsiteX227" fmla="*/ 141357 w 177494"/>
                  <a:gd name="connsiteY227" fmla="*/ 187739 h 940295"/>
                  <a:gd name="connsiteX228" fmla="*/ 136939 w 177494"/>
                  <a:gd name="connsiteY228" fmla="*/ 183322 h 940295"/>
                  <a:gd name="connsiteX229" fmla="*/ 130313 w 177494"/>
                  <a:gd name="connsiteY229" fmla="*/ 178905 h 940295"/>
                  <a:gd name="connsiteX230" fmla="*/ 128105 w 177494"/>
                  <a:gd name="connsiteY230" fmla="*/ 172279 h 940295"/>
                  <a:gd name="connsiteX231" fmla="*/ 123687 w 177494"/>
                  <a:gd name="connsiteY231" fmla="*/ 167861 h 940295"/>
                  <a:gd name="connsiteX232" fmla="*/ 119270 w 177494"/>
                  <a:gd name="connsiteY232" fmla="*/ 161235 h 940295"/>
                  <a:gd name="connsiteX233" fmla="*/ 117061 w 177494"/>
                  <a:gd name="connsiteY233" fmla="*/ 154609 h 940295"/>
                  <a:gd name="connsiteX234" fmla="*/ 103809 w 177494"/>
                  <a:gd name="connsiteY234" fmla="*/ 130313 h 940295"/>
                  <a:gd name="connsiteX235" fmla="*/ 101600 w 177494"/>
                  <a:gd name="connsiteY235" fmla="*/ 97183 h 940295"/>
                  <a:gd name="connsiteX236" fmla="*/ 99392 w 177494"/>
                  <a:gd name="connsiteY236" fmla="*/ 88348 h 940295"/>
                  <a:gd name="connsiteX237" fmla="*/ 106018 w 177494"/>
                  <a:gd name="connsiteY237" fmla="*/ 83931 h 940295"/>
                  <a:gd name="connsiteX238" fmla="*/ 117061 w 177494"/>
                  <a:gd name="connsiteY238" fmla="*/ 86139 h 940295"/>
                  <a:gd name="connsiteX239" fmla="*/ 121479 w 177494"/>
                  <a:gd name="connsiteY239" fmla="*/ 81722 h 940295"/>
                  <a:gd name="connsiteX240" fmla="*/ 106018 w 177494"/>
                  <a:gd name="connsiteY240" fmla="*/ 68470 h 940295"/>
                  <a:gd name="connsiteX241" fmla="*/ 97183 w 177494"/>
                  <a:gd name="connsiteY241" fmla="*/ 53009 h 940295"/>
                  <a:gd name="connsiteX242" fmla="*/ 92766 w 177494"/>
                  <a:gd name="connsiteY242" fmla="*/ 39757 h 940295"/>
                  <a:gd name="connsiteX243" fmla="*/ 88348 w 177494"/>
                  <a:gd name="connsiteY243" fmla="*/ 0 h 9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77494" h="940295">
                    <a:moveTo>
                      <a:pt x="88348" y="0"/>
                    </a:moveTo>
                    <a:lnTo>
                      <a:pt x="88348" y="0"/>
                    </a:lnTo>
                    <a:cubicBezTo>
                      <a:pt x="87612" y="6626"/>
                      <a:pt x="87153" y="13289"/>
                      <a:pt x="86139" y="19879"/>
                    </a:cubicBezTo>
                    <a:cubicBezTo>
                      <a:pt x="85185" y="26083"/>
                      <a:pt x="81235" y="36800"/>
                      <a:pt x="79513" y="41966"/>
                    </a:cubicBezTo>
                    <a:cubicBezTo>
                      <a:pt x="78674" y="44484"/>
                      <a:pt x="76174" y="46166"/>
                      <a:pt x="75096" y="48592"/>
                    </a:cubicBezTo>
                    <a:cubicBezTo>
                      <a:pt x="73205" y="52847"/>
                      <a:pt x="70679" y="61844"/>
                      <a:pt x="70679" y="61844"/>
                    </a:cubicBezTo>
                    <a:cubicBezTo>
                      <a:pt x="69943" y="69206"/>
                      <a:pt x="68470" y="76532"/>
                      <a:pt x="68470" y="83931"/>
                    </a:cubicBezTo>
                    <a:cubicBezTo>
                      <a:pt x="68470" y="86259"/>
                      <a:pt x="68552" y="89611"/>
                      <a:pt x="70679" y="90557"/>
                    </a:cubicBezTo>
                    <a:cubicBezTo>
                      <a:pt x="76103" y="92968"/>
                      <a:pt x="82458" y="92030"/>
                      <a:pt x="88348" y="92766"/>
                    </a:cubicBezTo>
                    <a:lnTo>
                      <a:pt x="83931" y="106018"/>
                    </a:lnTo>
                    <a:lnTo>
                      <a:pt x="81722" y="112644"/>
                    </a:lnTo>
                    <a:cubicBezTo>
                      <a:pt x="80986" y="119270"/>
                      <a:pt x="81130" y="126054"/>
                      <a:pt x="79513" y="132522"/>
                    </a:cubicBezTo>
                    <a:cubicBezTo>
                      <a:pt x="78869" y="135097"/>
                      <a:pt x="76823" y="137133"/>
                      <a:pt x="75096" y="139148"/>
                    </a:cubicBezTo>
                    <a:cubicBezTo>
                      <a:pt x="66711" y="148930"/>
                      <a:pt x="69040" y="147057"/>
                      <a:pt x="59635" y="150192"/>
                    </a:cubicBezTo>
                    <a:cubicBezTo>
                      <a:pt x="57426" y="152401"/>
                      <a:pt x="55608" y="155085"/>
                      <a:pt x="53009" y="156818"/>
                    </a:cubicBezTo>
                    <a:cubicBezTo>
                      <a:pt x="35812" y="168282"/>
                      <a:pt x="55718" y="149689"/>
                      <a:pt x="41966" y="163444"/>
                    </a:cubicBezTo>
                    <a:cubicBezTo>
                      <a:pt x="38284" y="174489"/>
                      <a:pt x="35339" y="174487"/>
                      <a:pt x="39757" y="183322"/>
                    </a:cubicBezTo>
                    <a:cubicBezTo>
                      <a:pt x="40944" y="185696"/>
                      <a:pt x="41965" y="188476"/>
                      <a:pt x="44174" y="189948"/>
                    </a:cubicBezTo>
                    <a:cubicBezTo>
                      <a:pt x="46700" y="191632"/>
                      <a:pt x="50064" y="191421"/>
                      <a:pt x="53009" y="192157"/>
                    </a:cubicBezTo>
                    <a:cubicBezTo>
                      <a:pt x="59635" y="191421"/>
                      <a:pt x="66311" y="191044"/>
                      <a:pt x="72887" y="189948"/>
                    </a:cubicBezTo>
                    <a:cubicBezTo>
                      <a:pt x="75183" y="189565"/>
                      <a:pt x="77431" y="186698"/>
                      <a:pt x="79513" y="187739"/>
                    </a:cubicBezTo>
                    <a:cubicBezTo>
                      <a:pt x="81596" y="188780"/>
                      <a:pt x="80986" y="192157"/>
                      <a:pt x="81722" y="194366"/>
                    </a:cubicBezTo>
                    <a:cubicBezTo>
                      <a:pt x="82458" y="203937"/>
                      <a:pt x="82162" y="213644"/>
                      <a:pt x="83931" y="223079"/>
                    </a:cubicBezTo>
                    <a:cubicBezTo>
                      <a:pt x="86201" y="235184"/>
                      <a:pt x="96598" y="224130"/>
                      <a:pt x="86139" y="242957"/>
                    </a:cubicBezTo>
                    <a:cubicBezTo>
                      <a:pt x="84351" y="246175"/>
                      <a:pt x="80501" y="247757"/>
                      <a:pt x="77305" y="249583"/>
                    </a:cubicBezTo>
                    <a:cubicBezTo>
                      <a:pt x="72164" y="252521"/>
                      <a:pt x="58621" y="253514"/>
                      <a:pt x="55218" y="254000"/>
                    </a:cubicBezTo>
                    <a:cubicBezTo>
                      <a:pt x="53745" y="255473"/>
                      <a:pt x="52050" y="256752"/>
                      <a:pt x="50800" y="258418"/>
                    </a:cubicBezTo>
                    <a:cubicBezTo>
                      <a:pt x="47615" y="262665"/>
                      <a:pt x="41966" y="271670"/>
                      <a:pt x="41966" y="271670"/>
                    </a:cubicBezTo>
                    <a:cubicBezTo>
                      <a:pt x="43438" y="273879"/>
                      <a:pt x="44310" y="276638"/>
                      <a:pt x="46383" y="278296"/>
                    </a:cubicBezTo>
                    <a:cubicBezTo>
                      <a:pt x="48201" y="279750"/>
                      <a:pt x="50699" y="280216"/>
                      <a:pt x="53009" y="280505"/>
                    </a:cubicBezTo>
                    <a:cubicBezTo>
                      <a:pt x="62534" y="281696"/>
                      <a:pt x="72151" y="281977"/>
                      <a:pt x="81722" y="282713"/>
                    </a:cubicBezTo>
                    <a:cubicBezTo>
                      <a:pt x="86140" y="295965"/>
                      <a:pt x="84667" y="284186"/>
                      <a:pt x="77305" y="291548"/>
                    </a:cubicBezTo>
                    <a:cubicBezTo>
                      <a:pt x="65525" y="303328"/>
                      <a:pt x="86139" y="294492"/>
                      <a:pt x="68470" y="300383"/>
                    </a:cubicBezTo>
                    <a:cubicBezTo>
                      <a:pt x="66261" y="302592"/>
                      <a:pt x="63577" y="304410"/>
                      <a:pt x="61844" y="307009"/>
                    </a:cubicBezTo>
                    <a:cubicBezTo>
                      <a:pt x="56973" y="314315"/>
                      <a:pt x="60425" y="331466"/>
                      <a:pt x="61844" y="335722"/>
                    </a:cubicBezTo>
                    <a:cubicBezTo>
                      <a:pt x="62683" y="338240"/>
                      <a:pt x="66261" y="338667"/>
                      <a:pt x="68470" y="340139"/>
                    </a:cubicBezTo>
                    <a:cubicBezTo>
                      <a:pt x="69206" y="342348"/>
                      <a:pt x="71544" y="344604"/>
                      <a:pt x="70679" y="346766"/>
                    </a:cubicBezTo>
                    <a:cubicBezTo>
                      <a:pt x="69693" y="349231"/>
                      <a:pt x="66126" y="349525"/>
                      <a:pt x="64053" y="351183"/>
                    </a:cubicBezTo>
                    <a:cubicBezTo>
                      <a:pt x="55390" y="358112"/>
                      <a:pt x="64516" y="353973"/>
                      <a:pt x="53009" y="357809"/>
                    </a:cubicBezTo>
                    <a:cubicBezTo>
                      <a:pt x="50064" y="360018"/>
                      <a:pt x="47370" y="362609"/>
                      <a:pt x="44174" y="364435"/>
                    </a:cubicBezTo>
                    <a:cubicBezTo>
                      <a:pt x="42153" y="365590"/>
                      <a:pt x="39485" y="365353"/>
                      <a:pt x="37548" y="366644"/>
                    </a:cubicBezTo>
                    <a:cubicBezTo>
                      <a:pt x="34949" y="368377"/>
                      <a:pt x="33322" y="371270"/>
                      <a:pt x="30922" y="373270"/>
                    </a:cubicBezTo>
                    <a:cubicBezTo>
                      <a:pt x="28883" y="374969"/>
                      <a:pt x="26505" y="376215"/>
                      <a:pt x="24296" y="377687"/>
                    </a:cubicBezTo>
                    <a:cubicBezTo>
                      <a:pt x="22824" y="379896"/>
                      <a:pt x="20925" y="381873"/>
                      <a:pt x="19879" y="384313"/>
                    </a:cubicBezTo>
                    <a:cubicBezTo>
                      <a:pt x="13773" y="398561"/>
                      <a:pt x="22143" y="388674"/>
                      <a:pt x="13253" y="397566"/>
                    </a:cubicBezTo>
                    <a:cubicBezTo>
                      <a:pt x="12517" y="399775"/>
                      <a:pt x="11301" y="401878"/>
                      <a:pt x="11044" y="404192"/>
                    </a:cubicBezTo>
                    <a:cubicBezTo>
                      <a:pt x="9822" y="415192"/>
                      <a:pt x="7270" y="426365"/>
                      <a:pt x="8835" y="437322"/>
                    </a:cubicBezTo>
                    <a:cubicBezTo>
                      <a:pt x="9164" y="439627"/>
                      <a:pt x="13379" y="436154"/>
                      <a:pt x="15461" y="435113"/>
                    </a:cubicBezTo>
                    <a:cubicBezTo>
                      <a:pt x="17835" y="433926"/>
                      <a:pt x="19782" y="432013"/>
                      <a:pt x="22087" y="430696"/>
                    </a:cubicBezTo>
                    <a:cubicBezTo>
                      <a:pt x="24946" y="429063"/>
                      <a:pt x="28063" y="427913"/>
                      <a:pt x="30922" y="426279"/>
                    </a:cubicBezTo>
                    <a:cubicBezTo>
                      <a:pt x="42912" y="419428"/>
                      <a:pt x="32024" y="423702"/>
                      <a:pt x="44174" y="419653"/>
                    </a:cubicBezTo>
                    <a:cubicBezTo>
                      <a:pt x="52346" y="411481"/>
                      <a:pt x="46860" y="416389"/>
                      <a:pt x="61844" y="406400"/>
                    </a:cubicBezTo>
                    <a:lnTo>
                      <a:pt x="68470" y="401983"/>
                    </a:lnTo>
                    <a:cubicBezTo>
                      <a:pt x="78806" y="403706"/>
                      <a:pt x="89792" y="400997"/>
                      <a:pt x="79513" y="417444"/>
                    </a:cubicBezTo>
                    <a:cubicBezTo>
                      <a:pt x="77768" y="420236"/>
                      <a:pt x="73537" y="420227"/>
                      <a:pt x="70679" y="421861"/>
                    </a:cubicBezTo>
                    <a:cubicBezTo>
                      <a:pt x="68374" y="423178"/>
                      <a:pt x="66051" y="424531"/>
                      <a:pt x="64053" y="426279"/>
                    </a:cubicBezTo>
                    <a:cubicBezTo>
                      <a:pt x="60135" y="429707"/>
                      <a:pt x="53009" y="437322"/>
                      <a:pt x="53009" y="437322"/>
                    </a:cubicBezTo>
                    <a:cubicBezTo>
                      <a:pt x="51537" y="440267"/>
                      <a:pt x="49815" y="443100"/>
                      <a:pt x="48592" y="446157"/>
                    </a:cubicBezTo>
                    <a:cubicBezTo>
                      <a:pt x="46863" y="450480"/>
                      <a:pt x="46256" y="455244"/>
                      <a:pt x="44174" y="459409"/>
                    </a:cubicBezTo>
                    <a:cubicBezTo>
                      <a:pt x="38570" y="470618"/>
                      <a:pt x="41584" y="465505"/>
                      <a:pt x="35339" y="474870"/>
                    </a:cubicBezTo>
                    <a:cubicBezTo>
                      <a:pt x="34603" y="477079"/>
                      <a:pt x="34329" y="479500"/>
                      <a:pt x="33131" y="481496"/>
                    </a:cubicBezTo>
                    <a:cubicBezTo>
                      <a:pt x="32060" y="483282"/>
                      <a:pt x="30014" y="484287"/>
                      <a:pt x="28713" y="485913"/>
                    </a:cubicBezTo>
                    <a:cubicBezTo>
                      <a:pt x="27055" y="487986"/>
                      <a:pt x="25768" y="490330"/>
                      <a:pt x="24296" y="492539"/>
                    </a:cubicBezTo>
                    <a:cubicBezTo>
                      <a:pt x="27241" y="493275"/>
                      <a:pt x="30119" y="494371"/>
                      <a:pt x="33131" y="494748"/>
                    </a:cubicBezTo>
                    <a:cubicBezTo>
                      <a:pt x="41928" y="495848"/>
                      <a:pt x="51304" y="493927"/>
                      <a:pt x="59635" y="496957"/>
                    </a:cubicBezTo>
                    <a:cubicBezTo>
                      <a:pt x="61823" y="497753"/>
                      <a:pt x="58467" y="501501"/>
                      <a:pt x="57426" y="503583"/>
                    </a:cubicBezTo>
                    <a:cubicBezTo>
                      <a:pt x="53324" y="511788"/>
                      <a:pt x="49879" y="512713"/>
                      <a:pt x="41966" y="519044"/>
                    </a:cubicBezTo>
                    <a:cubicBezTo>
                      <a:pt x="31908" y="539158"/>
                      <a:pt x="43923" y="520336"/>
                      <a:pt x="30922" y="530087"/>
                    </a:cubicBezTo>
                    <a:cubicBezTo>
                      <a:pt x="26757" y="533211"/>
                      <a:pt x="23560" y="537450"/>
                      <a:pt x="19879" y="541131"/>
                    </a:cubicBezTo>
                    <a:lnTo>
                      <a:pt x="15461" y="545548"/>
                    </a:lnTo>
                    <a:cubicBezTo>
                      <a:pt x="14725" y="547757"/>
                      <a:pt x="14451" y="550178"/>
                      <a:pt x="13253" y="552174"/>
                    </a:cubicBezTo>
                    <a:cubicBezTo>
                      <a:pt x="12182" y="553960"/>
                      <a:pt x="10136" y="554966"/>
                      <a:pt x="8835" y="556592"/>
                    </a:cubicBezTo>
                    <a:cubicBezTo>
                      <a:pt x="-2305" y="570518"/>
                      <a:pt x="10664" y="556974"/>
                      <a:pt x="0" y="567635"/>
                    </a:cubicBezTo>
                    <a:cubicBezTo>
                      <a:pt x="736" y="570580"/>
                      <a:pt x="313" y="574100"/>
                      <a:pt x="2209" y="576470"/>
                    </a:cubicBezTo>
                    <a:cubicBezTo>
                      <a:pt x="3663" y="578288"/>
                      <a:pt x="6512" y="578834"/>
                      <a:pt x="8835" y="578679"/>
                    </a:cubicBezTo>
                    <a:cubicBezTo>
                      <a:pt x="17772" y="578083"/>
                      <a:pt x="26504" y="575734"/>
                      <a:pt x="35339" y="574261"/>
                    </a:cubicBezTo>
                    <a:cubicBezTo>
                      <a:pt x="51094" y="558509"/>
                      <a:pt x="33206" y="575528"/>
                      <a:pt x="48592" y="563218"/>
                    </a:cubicBezTo>
                    <a:cubicBezTo>
                      <a:pt x="50218" y="561917"/>
                      <a:pt x="51146" y="559731"/>
                      <a:pt x="53009" y="558800"/>
                    </a:cubicBezTo>
                    <a:cubicBezTo>
                      <a:pt x="55084" y="557763"/>
                      <a:pt x="71731" y="554614"/>
                      <a:pt x="72887" y="554383"/>
                    </a:cubicBezTo>
                    <a:cubicBezTo>
                      <a:pt x="79513" y="555119"/>
                      <a:pt x="89068" y="551045"/>
                      <a:pt x="92766" y="556592"/>
                    </a:cubicBezTo>
                    <a:cubicBezTo>
                      <a:pt x="95654" y="560924"/>
                      <a:pt x="84610" y="563303"/>
                      <a:pt x="81722" y="567635"/>
                    </a:cubicBezTo>
                    <a:cubicBezTo>
                      <a:pt x="80250" y="569844"/>
                      <a:pt x="78963" y="572188"/>
                      <a:pt x="77305" y="574261"/>
                    </a:cubicBezTo>
                    <a:cubicBezTo>
                      <a:pt x="74565" y="577686"/>
                      <a:pt x="70088" y="581182"/>
                      <a:pt x="66261" y="583096"/>
                    </a:cubicBezTo>
                    <a:cubicBezTo>
                      <a:pt x="64179" y="584137"/>
                      <a:pt x="61844" y="584569"/>
                      <a:pt x="59635" y="585305"/>
                    </a:cubicBezTo>
                    <a:cubicBezTo>
                      <a:pt x="56690" y="587514"/>
                      <a:pt x="53246" y="589180"/>
                      <a:pt x="50800" y="591931"/>
                    </a:cubicBezTo>
                    <a:cubicBezTo>
                      <a:pt x="47273" y="595899"/>
                      <a:pt x="45720" y="601430"/>
                      <a:pt x="41966" y="605183"/>
                    </a:cubicBezTo>
                    <a:lnTo>
                      <a:pt x="37548" y="609600"/>
                    </a:lnTo>
                    <a:cubicBezTo>
                      <a:pt x="36076" y="614018"/>
                      <a:pt x="35214" y="618688"/>
                      <a:pt x="33131" y="622853"/>
                    </a:cubicBezTo>
                    <a:cubicBezTo>
                      <a:pt x="31658" y="625798"/>
                      <a:pt x="29936" y="628630"/>
                      <a:pt x="28713" y="631687"/>
                    </a:cubicBezTo>
                    <a:cubicBezTo>
                      <a:pt x="26984" y="636010"/>
                      <a:pt x="25768" y="640522"/>
                      <a:pt x="24296" y="644939"/>
                    </a:cubicBezTo>
                    <a:lnTo>
                      <a:pt x="22087" y="651566"/>
                    </a:lnTo>
                    <a:cubicBezTo>
                      <a:pt x="25032" y="652302"/>
                      <a:pt x="27886" y="653774"/>
                      <a:pt x="30922" y="653774"/>
                    </a:cubicBezTo>
                    <a:cubicBezTo>
                      <a:pt x="43636" y="653774"/>
                      <a:pt x="36336" y="651852"/>
                      <a:pt x="44174" y="647148"/>
                    </a:cubicBezTo>
                    <a:cubicBezTo>
                      <a:pt x="46440" y="645788"/>
                      <a:pt x="57981" y="643144"/>
                      <a:pt x="59635" y="642731"/>
                    </a:cubicBezTo>
                    <a:cubicBezTo>
                      <a:pt x="61844" y="643467"/>
                      <a:pt x="65106" y="642918"/>
                      <a:pt x="66261" y="644939"/>
                    </a:cubicBezTo>
                    <a:cubicBezTo>
                      <a:pt x="66678" y="645668"/>
                      <a:pt x="71017" y="661647"/>
                      <a:pt x="66261" y="664818"/>
                    </a:cubicBezTo>
                    <a:cubicBezTo>
                      <a:pt x="63138" y="666900"/>
                      <a:pt x="58899" y="666290"/>
                      <a:pt x="55218" y="667026"/>
                    </a:cubicBezTo>
                    <a:cubicBezTo>
                      <a:pt x="53745" y="668499"/>
                      <a:pt x="51731" y="669581"/>
                      <a:pt x="50800" y="671444"/>
                    </a:cubicBezTo>
                    <a:cubicBezTo>
                      <a:pt x="48535" y="675973"/>
                      <a:pt x="47177" y="684584"/>
                      <a:pt x="50800" y="689113"/>
                    </a:cubicBezTo>
                    <a:cubicBezTo>
                      <a:pt x="52254" y="690931"/>
                      <a:pt x="55246" y="690505"/>
                      <a:pt x="57426" y="691322"/>
                    </a:cubicBezTo>
                    <a:cubicBezTo>
                      <a:pt x="61138" y="692714"/>
                      <a:pt x="64789" y="694267"/>
                      <a:pt x="68470" y="695739"/>
                    </a:cubicBezTo>
                    <a:cubicBezTo>
                      <a:pt x="61042" y="718022"/>
                      <a:pt x="72377" y="683452"/>
                      <a:pt x="64053" y="711200"/>
                    </a:cubicBezTo>
                    <a:cubicBezTo>
                      <a:pt x="62715" y="715660"/>
                      <a:pt x="63959" y="722724"/>
                      <a:pt x="59635" y="724453"/>
                    </a:cubicBezTo>
                    <a:lnTo>
                      <a:pt x="48592" y="728870"/>
                    </a:lnTo>
                    <a:cubicBezTo>
                      <a:pt x="47884" y="731702"/>
                      <a:pt x="45759" y="741161"/>
                      <a:pt x="44174" y="744331"/>
                    </a:cubicBezTo>
                    <a:cubicBezTo>
                      <a:pt x="42987" y="746705"/>
                      <a:pt x="40944" y="748583"/>
                      <a:pt x="39757" y="750957"/>
                    </a:cubicBezTo>
                    <a:cubicBezTo>
                      <a:pt x="38716" y="753039"/>
                      <a:pt x="39194" y="755937"/>
                      <a:pt x="37548" y="757583"/>
                    </a:cubicBezTo>
                    <a:cubicBezTo>
                      <a:pt x="35902" y="759229"/>
                      <a:pt x="33131" y="759056"/>
                      <a:pt x="30922" y="759792"/>
                    </a:cubicBezTo>
                    <a:cubicBezTo>
                      <a:pt x="25666" y="775562"/>
                      <a:pt x="29088" y="769170"/>
                      <a:pt x="22087" y="779670"/>
                    </a:cubicBezTo>
                    <a:cubicBezTo>
                      <a:pt x="24296" y="781879"/>
                      <a:pt x="26114" y="784563"/>
                      <a:pt x="28713" y="786296"/>
                    </a:cubicBezTo>
                    <a:cubicBezTo>
                      <a:pt x="30650" y="787587"/>
                      <a:pt x="33024" y="788261"/>
                      <a:pt x="35339" y="788505"/>
                    </a:cubicBezTo>
                    <a:cubicBezTo>
                      <a:pt x="47077" y="789740"/>
                      <a:pt x="58899" y="789977"/>
                      <a:pt x="70679" y="790713"/>
                    </a:cubicBezTo>
                    <a:cubicBezTo>
                      <a:pt x="69943" y="792922"/>
                      <a:pt x="69387" y="795199"/>
                      <a:pt x="68470" y="797339"/>
                    </a:cubicBezTo>
                    <a:cubicBezTo>
                      <a:pt x="67173" y="800365"/>
                      <a:pt x="65094" y="803050"/>
                      <a:pt x="64053" y="806174"/>
                    </a:cubicBezTo>
                    <a:cubicBezTo>
                      <a:pt x="62866" y="809736"/>
                      <a:pt x="62755" y="813576"/>
                      <a:pt x="61844" y="817218"/>
                    </a:cubicBezTo>
                    <a:cubicBezTo>
                      <a:pt x="58691" y="829830"/>
                      <a:pt x="60179" y="817535"/>
                      <a:pt x="57426" y="832679"/>
                    </a:cubicBezTo>
                    <a:cubicBezTo>
                      <a:pt x="56262" y="839079"/>
                      <a:pt x="56250" y="848284"/>
                      <a:pt x="53009" y="854766"/>
                    </a:cubicBezTo>
                    <a:cubicBezTo>
                      <a:pt x="51822" y="857140"/>
                      <a:pt x="50064" y="859183"/>
                      <a:pt x="48592" y="861392"/>
                    </a:cubicBezTo>
                    <a:cubicBezTo>
                      <a:pt x="47591" y="865394"/>
                      <a:pt x="43756" y="881689"/>
                      <a:pt x="41966" y="883479"/>
                    </a:cubicBezTo>
                    <a:lnTo>
                      <a:pt x="37548" y="887896"/>
                    </a:lnTo>
                    <a:cubicBezTo>
                      <a:pt x="36812" y="893050"/>
                      <a:pt x="36835" y="898371"/>
                      <a:pt x="35339" y="903357"/>
                    </a:cubicBezTo>
                    <a:cubicBezTo>
                      <a:pt x="34576" y="905899"/>
                      <a:pt x="32109" y="907609"/>
                      <a:pt x="30922" y="909983"/>
                    </a:cubicBezTo>
                    <a:cubicBezTo>
                      <a:pt x="21778" y="928271"/>
                      <a:pt x="36954" y="904246"/>
                      <a:pt x="24296" y="923235"/>
                    </a:cubicBezTo>
                    <a:cubicBezTo>
                      <a:pt x="23560" y="926180"/>
                      <a:pt x="22087" y="929034"/>
                      <a:pt x="22087" y="932070"/>
                    </a:cubicBezTo>
                    <a:cubicBezTo>
                      <a:pt x="22087" y="946845"/>
                      <a:pt x="38677" y="937389"/>
                      <a:pt x="48592" y="936487"/>
                    </a:cubicBezTo>
                    <a:cubicBezTo>
                      <a:pt x="50801" y="934278"/>
                      <a:pt x="53668" y="932573"/>
                      <a:pt x="55218" y="929861"/>
                    </a:cubicBezTo>
                    <a:cubicBezTo>
                      <a:pt x="56724" y="927225"/>
                      <a:pt x="56230" y="923816"/>
                      <a:pt x="57426" y="921026"/>
                    </a:cubicBezTo>
                    <a:cubicBezTo>
                      <a:pt x="58472" y="918586"/>
                      <a:pt x="60657" y="916774"/>
                      <a:pt x="61844" y="914400"/>
                    </a:cubicBezTo>
                    <a:cubicBezTo>
                      <a:pt x="62885" y="912318"/>
                      <a:pt x="62700" y="909669"/>
                      <a:pt x="64053" y="907774"/>
                    </a:cubicBezTo>
                    <a:cubicBezTo>
                      <a:pt x="66474" y="904385"/>
                      <a:pt x="70177" y="902101"/>
                      <a:pt x="72887" y="898939"/>
                    </a:cubicBezTo>
                    <a:cubicBezTo>
                      <a:pt x="74615" y="896923"/>
                      <a:pt x="75428" y="894190"/>
                      <a:pt x="77305" y="892313"/>
                    </a:cubicBezTo>
                    <a:cubicBezTo>
                      <a:pt x="79908" y="889710"/>
                      <a:pt x="83536" y="888290"/>
                      <a:pt x="86139" y="885687"/>
                    </a:cubicBezTo>
                    <a:cubicBezTo>
                      <a:pt x="88742" y="883084"/>
                      <a:pt x="90370" y="879648"/>
                      <a:pt x="92766" y="876853"/>
                    </a:cubicBezTo>
                    <a:cubicBezTo>
                      <a:pt x="94799" y="874481"/>
                      <a:pt x="97474" y="872692"/>
                      <a:pt x="99392" y="870226"/>
                    </a:cubicBezTo>
                    <a:cubicBezTo>
                      <a:pt x="102651" y="866035"/>
                      <a:pt x="105281" y="861391"/>
                      <a:pt x="108226" y="856974"/>
                    </a:cubicBezTo>
                    <a:cubicBezTo>
                      <a:pt x="112152" y="851085"/>
                      <a:pt x="112399" y="848875"/>
                      <a:pt x="119270" y="845931"/>
                    </a:cubicBezTo>
                    <a:cubicBezTo>
                      <a:pt x="122060" y="844735"/>
                      <a:pt x="125160" y="844458"/>
                      <a:pt x="128105" y="843722"/>
                    </a:cubicBezTo>
                    <a:lnTo>
                      <a:pt x="141357" y="848139"/>
                    </a:lnTo>
                    <a:cubicBezTo>
                      <a:pt x="143875" y="848978"/>
                      <a:pt x="150357" y="853744"/>
                      <a:pt x="147983" y="852557"/>
                    </a:cubicBezTo>
                    <a:cubicBezTo>
                      <a:pt x="142674" y="849903"/>
                      <a:pt x="137612" y="846776"/>
                      <a:pt x="132522" y="843722"/>
                    </a:cubicBezTo>
                    <a:cubicBezTo>
                      <a:pt x="130246" y="842356"/>
                      <a:pt x="127773" y="841182"/>
                      <a:pt x="125896" y="839305"/>
                    </a:cubicBezTo>
                    <a:cubicBezTo>
                      <a:pt x="107436" y="820845"/>
                      <a:pt x="120350" y="826413"/>
                      <a:pt x="106018" y="821635"/>
                    </a:cubicBezTo>
                    <a:cubicBezTo>
                      <a:pt x="101579" y="814978"/>
                      <a:pt x="100547" y="814024"/>
                      <a:pt x="97183" y="806174"/>
                    </a:cubicBezTo>
                    <a:cubicBezTo>
                      <a:pt x="91697" y="793374"/>
                      <a:pt x="99044" y="805654"/>
                      <a:pt x="90557" y="792922"/>
                    </a:cubicBezTo>
                    <a:cubicBezTo>
                      <a:pt x="91884" y="788942"/>
                      <a:pt x="93438" y="782345"/>
                      <a:pt x="97183" y="779670"/>
                    </a:cubicBezTo>
                    <a:cubicBezTo>
                      <a:pt x="100409" y="777366"/>
                      <a:pt x="104545" y="776725"/>
                      <a:pt x="108226" y="775253"/>
                    </a:cubicBezTo>
                    <a:cubicBezTo>
                      <a:pt x="110435" y="775989"/>
                      <a:pt x="112644" y="778197"/>
                      <a:pt x="114853" y="777461"/>
                    </a:cubicBezTo>
                    <a:cubicBezTo>
                      <a:pt x="119890" y="775782"/>
                      <a:pt x="123068" y="770304"/>
                      <a:pt x="128105" y="768626"/>
                    </a:cubicBezTo>
                    <a:cubicBezTo>
                      <a:pt x="139670" y="764772"/>
                      <a:pt x="132426" y="766747"/>
                      <a:pt x="150192" y="764209"/>
                    </a:cubicBezTo>
                    <a:cubicBezTo>
                      <a:pt x="152401" y="763473"/>
                      <a:pt x="156435" y="764297"/>
                      <a:pt x="156818" y="762000"/>
                    </a:cubicBezTo>
                    <a:cubicBezTo>
                      <a:pt x="157470" y="758089"/>
                      <a:pt x="154010" y="754580"/>
                      <a:pt x="152400" y="750957"/>
                    </a:cubicBezTo>
                    <a:cubicBezTo>
                      <a:pt x="147870" y="740765"/>
                      <a:pt x="146164" y="739393"/>
                      <a:pt x="139148" y="728870"/>
                    </a:cubicBezTo>
                    <a:cubicBezTo>
                      <a:pt x="137857" y="726933"/>
                      <a:pt x="137675" y="724453"/>
                      <a:pt x="136939" y="722244"/>
                    </a:cubicBezTo>
                    <a:cubicBezTo>
                      <a:pt x="137675" y="717827"/>
                      <a:pt x="136350" y="712489"/>
                      <a:pt x="139148" y="708992"/>
                    </a:cubicBezTo>
                    <a:cubicBezTo>
                      <a:pt x="140602" y="707174"/>
                      <a:pt x="143446" y="711200"/>
                      <a:pt x="145774" y="711200"/>
                    </a:cubicBezTo>
                    <a:cubicBezTo>
                      <a:pt x="152441" y="711200"/>
                      <a:pt x="159027" y="709728"/>
                      <a:pt x="165653" y="708992"/>
                    </a:cubicBezTo>
                    <a:cubicBezTo>
                      <a:pt x="166389" y="705311"/>
                      <a:pt x="168201" y="701687"/>
                      <a:pt x="167861" y="697948"/>
                    </a:cubicBezTo>
                    <a:cubicBezTo>
                      <a:pt x="166818" y="686479"/>
                      <a:pt x="163625" y="686118"/>
                      <a:pt x="159026" y="678070"/>
                    </a:cubicBezTo>
                    <a:cubicBezTo>
                      <a:pt x="157392" y="675211"/>
                      <a:pt x="155832" y="672292"/>
                      <a:pt x="154609" y="669235"/>
                    </a:cubicBezTo>
                    <a:cubicBezTo>
                      <a:pt x="152880" y="664912"/>
                      <a:pt x="151664" y="660400"/>
                      <a:pt x="150192" y="655983"/>
                    </a:cubicBezTo>
                    <a:lnTo>
                      <a:pt x="147983" y="649357"/>
                    </a:lnTo>
                    <a:cubicBezTo>
                      <a:pt x="147324" y="647381"/>
                      <a:pt x="145232" y="646188"/>
                      <a:pt x="143566" y="644939"/>
                    </a:cubicBezTo>
                    <a:cubicBezTo>
                      <a:pt x="139319" y="641754"/>
                      <a:pt x="130313" y="636105"/>
                      <a:pt x="130313" y="636105"/>
                    </a:cubicBezTo>
                    <a:cubicBezTo>
                      <a:pt x="125012" y="620198"/>
                      <a:pt x="131451" y="640084"/>
                      <a:pt x="125896" y="620644"/>
                    </a:cubicBezTo>
                    <a:cubicBezTo>
                      <a:pt x="125256" y="618405"/>
                      <a:pt x="124885" y="616014"/>
                      <a:pt x="123687" y="614018"/>
                    </a:cubicBezTo>
                    <a:cubicBezTo>
                      <a:pt x="122616" y="612232"/>
                      <a:pt x="120742" y="611073"/>
                      <a:pt x="119270" y="609600"/>
                    </a:cubicBezTo>
                    <a:cubicBezTo>
                      <a:pt x="117649" y="595012"/>
                      <a:pt x="114177" y="575016"/>
                      <a:pt x="119270" y="561009"/>
                    </a:cubicBezTo>
                    <a:cubicBezTo>
                      <a:pt x="120177" y="558514"/>
                      <a:pt x="123522" y="564239"/>
                      <a:pt x="125896" y="565426"/>
                    </a:cubicBezTo>
                    <a:cubicBezTo>
                      <a:pt x="127978" y="566467"/>
                      <a:pt x="130382" y="566718"/>
                      <a:pt x="132522" y="567635"/>
                    </a:cubicBezTo>
                    <a:cubicBezTo>
                      <a:pt x="135548" y="568932"/>
                      <a:pt x="138678" y="570139"/>
                      <a:pt x="141357" y="572053"/>
                    </a:cubicBezTo>
                    <a:cubicBezTo>
                      <a:pt x="143899" y="573869"/>
                      <a:pt x="145611" y="576646"/>
                      <a:pt x="147983" y="578679"/>
                    </a:cubicBezTo>
                    <a:cubicBezTo>
                      <a:pt x="150778" y="581075"/>
                      <a:pt x="153802" y="583194"/>
                      <a:pt x="156818" y="585305"/>
                    </a:cubicBezTo>
                    <a:cubicBezTo>
                      <a:pt x="161167" y="588349"/>
                      <a:pt x="170070" y="594139"/>
                      <a:pt x="170070" y="594139"/>
                    </a:cubicBezTo>
                    <a:cubicBezTo>
                      <a:pt x="180527" y="590654"/>
                      <a:pt x="177882" y="593960"/>
                      <a:pt x="174487" y="578679"/>
                    </a:cubicBezTo>
                    <a:cubicBezTo>
                      <a:pt x="173418" y="573867"/>
                      <a:pt x="172318" y="570309"/>
                      <a:pt x="167861" y="567635"/>
                    </a:cubicBezTo>
                    <a:cubicBezTo>
                      <a:pt x="165865" y="566437"/>
                      <a:pt x="163317" y="566467"/>
                      <a:pt x="161235" y="565426"/>
                    </a:cubicBezTo>
                    <a:cubicBezTo>
                      <a:pt x="155084" y="562351"/>
                      <a:pt x="152869" y="559269"/>
                      <a:pt x="147983" y="554383"/>
                    </a:cubicBezTo>
                    <a:cubicBezTo>
                      <a:pt x="146511" y="551438"/>
                      <a:pt x="145674" y="548077"/>
                      <a:pt x="143566" y="545548"/>
                    </a:cubicBezTo>
                    <a:cubicBezTo>
                      <a:pt x="141866" y="543509"/>
                      <a:pt x="138597" y="543204"/>
                      <a:pt x="136939" y="541131"/>
                    </a:cubicBezTo>
                    <a:cubicBezTo>
                      <a:pt x="135485" y="539313"/>
                      <a:pt x="135548" y="536685"/>
                      <a:pt x="134731" y="534505"/>
                    </a:cubicBezTo>
                    <a:cubicBezTo>
                      <a:pt x="133339" y="530792"/>
                      <a:pt x="131567" y="527223"/>
                      <a:pt x="130313" y="523461"/>
                    </a:cubicBezTo>
                    <a:cubicBezTo>
                      <a:pt x="129353" y="520581"/>
                      <a:pt x="129301" y="517416"/>
                      <a:pt x="128105" y="514626"/>
                    </a:cubicBezTo>
                    <a:cubicBezTo>
                      <a:pt x="127059" y="512186"/>
                      <a:pt x="125160" y="510209"/>
                      <a:pt x="123687" y="508000"/>
                    </a:cubicBezTo>
                    <a:cubicBezTo>
                      <a:pt x="122951" y="497693"/>
                      <a:pt x="122374" y="487373"/>
                      <a:pt x="121479" y="477079"/>
                    </a:cubicBezTo>
                    <a:cubicBezTo>
                      <a:pt x="119739" y="457063"/>
                      <a:pt x="121125" y="462765"/>
                      <a:pt x="117061" y="450574"/>
                    </a:cubicBezTo>
                    <a:cubicBezTo>
                      <a:pt x="121478" y="449838"/>
                      <a:pt x="125941" y="449337"/>
                      <a:pt x="130313" y="448366"/>
                    </a:cubicBezTo>
                    <a:cubicBezTo>
                      <a:pt x="132586" y="447861"/>
                      <a:pt x="134656" y="445701"/>
                      <a:pt x="136939" y="446157"/>
                    </a:cubicBezTo>
                    <a:cubicBezTo>
                      <a:pt x="138981" y="446565"/>
                      <a:pt x="139571" y="449503"/>
                      <a:pt x="141357" y="450574"/>
                    </a:cubicBezTo>
                    <a:cubicBezTo>
                      <a:pt x="143353" y="451772"/>
                      <a:pt x="145774" y="452047"/>
                      <a:pt x="147983" y="452783"/>
                    </a:cubicBezTo>
                    <a:cubicBezTo>
                      <a:pt x="150928" y="452047"/>
                      <a:pt x="155622" y="453364"/>
                      <a:pt x="156818" y="450574"/>
                    </a:cubicBezTo>
                    <a:cubicBezTo>
                      <a:pt x="162766" y="436695"/>
                      <a:pt x="154418" y="437871"/>
                      <a:pt x="147983" y="435113"/>
                    </a:cubicBezTo>
                    <a:cubicBezTo>
                      <a:pt x="144957" y="433816"/>
                      <a:pt x="142093" y="432168"/>
                      <a:pt x="139148" y="430696"/>
                    </a:cubicBezTo>
                    <a:cubicBezTo>
                      <a:pt x="137676" y="427751"/>
                      <a:pt x="136365" y="424720"/>
                      <a:pt x="134731" y="421861"/>
                    </a:cubicBezTo>
                    <a:cubicBezTo>
                      <a:pt x="133414" y="419556"/>
                      <a:pt x="131500" y="417609"/>
                      <a:pt x="130313" y="415235"/>
                    </a:cubicBezTo>
                    <a:cubicBezTo>
                      <a:pt x="126025" y="406658"/>
                      <a:pt x="130131" y="409656"/>
                      <a:pt x="125896" y="399774"/>
                    </a:cubicBezTo>
                    <a:cubicBezTo>
                      <a:pt x="124850" y="397334"/>
                      <a:pt x="122557" y="395574"/>
                      <a:pt x="121479" y="393148"/>
                    </a:cubicBezTo>
                    <a:cubicBezTo>
                      <a:pt x="119588" y="388893"/>
                      <a:pt x="119143" y="384061"/>
                      <a:pt x="117061" y="379896"/>
                    </a:cubicBezTo>
                    <a:cubicBezTo>
                      <a:pt x="102412" y="350594"/>
                      <a:pt x="120185" y="387184"/>
                      <a:pt x="110435" y="364435"/>
                    </a:cubicBezTo>
                    <a:cubicBezTo>
                      <a:pt x="109138" y="361409"/>
                      <a:pt x="107490" y="358545"/>
                      <a:pt x="106018" y="355600"/>
                    </a:cubicBezTo>
                    <a:cubicBezTo>
                      <a:pt x="105282" y="345293"/>
                      <a:pt x="103809" y="335012"/>
                      <a:pt x="103809" y="324679"/>
                    </a:cubicBezTo>
                    <a:cubicBezTo>
                      <a:pt x="103809" y="319473"/>
                      <a:pt x="101498" y="311801"/>
                      <a:pt x="106018" y="309218"/>
                    </a:cubicBezTo>
                    <a:cubicBezTo>
                      <a:pt x="110306" y="306768"/>
                      <a:pt x="114853" y="313635"/>
                      <a:pt x="119270" y="315844"/>
                    </a:cubicBezTo>
                    <a:cubicBezTo>
                      <a:pt x="121417" y="322283"/>
                      <a:pt x="121999" y="325069"/>
                      <a:pt x="125896" y="331305"/>
                    </a:cubicBezTo>
                    <a:cubicBezTo>
                      <a:pt x="130269" y="338301"/>
                      <a:pt x="131901" y="339518"/>
                      <a:pt x="136939" y="344557"/>
                    </a:cubicBezTo>
                    <a:cubicBezTo>
                      <a:pt x="137675" y="346766"/>
                      <a:pt x="137950" y="349187"/>
                      <a:pt x="139148" y="351183"/>
                    </a:cubicBezTo>
                    <a:cubicBezTo>
                      <a:pt x="142623" y="356973"/>
                      <a:pt x="146049" y="356221"/>
                      <a:pt x="152400" y="357809"/>
                    </a:cubicBezTo>
                    <a:cubicBezTo>
                      <a:pt x="154609" y="359281"/>
                      <a:pt x="156953" y="360568"/>
                      <a:pt x="159026" y="362226"/>
                    </a:cubicBezTo>
                    <a:cubicBezTo>
                      <a:pt x="160652" y="363527"/>
                      <a:pt x="161361" y="366644"/>
                      <a:pt x="163444" y="366644"/>
                    </a:cubicBezTo>
                    <a:cubicBezTo>
                      <a:pt x="165526" y="366644"/>
                      <a:pt x="166389" y="363699"/>
                      <a:pt x="167861" y="362226"/>
                    </a:cubicBezTo>
                    <a:cubicBezTo>
                      <a:pt x="167125" y="357073"/>
                      <a:pt x="167299" y="351704"/>
                      <a:pt x="165653" y="346766"/>
                    </a:cubicBezTo>
                    <a:cubicBezTo>
                      <a:pt x="164994" y="344790"/>
                      <a:pt x="162485" y="344014"/>
                      <a:pt x="161235" y="342348"/>
                    </a:cubicBezTo>
                    <a:cubicBezTo>
                      <a:pt x="158050" y="338101"/>
                      <a:pt x="155345" y="333513"/>
                      <a:pt x="152400" y="329096"/>
                    </a:cubicBezTo>
                    <a:cubicBezTo>
                      <a:pt x="145819" y="319225"/>
                      <a:pt x="144484" y="314179"/>
                      <a:pt x="141357" y="304800"/>
                    </a:cubicBezTo>
                    <a:cubicBezTo>
                      <a:pt x="140621" y="299646"/>
                      <a:pt x="140004" y="294474"/>
                      <a:pt x="139148" y="289339"/>
                    </a:cubicBezTo>
                    <a:cubicBezTo>
                      <a:pt x="138239" y="283886"/>
                      <a:pt x="136316" y="275010"/>
                      <a:pt x="134731" y="269461"/>
                    </a:cubicBezTo>
                    <a:cubicBezTo>
                      <a:pt x="134091" y="267222"/>
                      <a:pt x="133258" y="265044"/>
                      <a:pt x="132522" y="262835"/>
                    </a:cubicBezTo>
                    <a:cubicBezTo>
                      <a:pt x="131786" y="256945"/>
                      <a:pt x="131875" y="250892"/>
                      <a:pt x="130313" y="245166"/>
                    </a:cubicBezTo>
                    <a:cubicBezTo>
                      <a:pt x="128366" y="238026"/>
                      <a:pt x="124163" y="238316"/>
                      <a:pt x="119270" y="234122"/>
                    </a:cubicBezTo>
                    <a:cubicBezTo>
                      <a:pt x="116108" y="231412"/>
                      <a:pt x="113380" y="228232"/>
                      <a:pt x="110435" y="225287"/>
                    </a:cubicBezTo>
                    <a:cubicBezTo>
                      <a:pt x="106447" y="213324"/>
                      <a:pt x="107687" y="220222"/>
                      <a:pt x="110435" y="200992"/>
                    </a:cubicBezTo>
                    <a:cubicBezTo>
                      <a:pt x="111068" y="196558"/>
                      <a:pt x="110422" y="191628"/>
                      <a:pt x="112644" y="187739"/>
                    </a:cubicBezTo>
                    <a:cubicBezTo>
                      <a:pt x="113799" y="185718"/>
                      <a:pt x="117061" y="186267"/>
                      <a:pt x="119270" y="185531"/>
                    </a:cubicBezTo>
                    <a:cubicBezTo>
                      <a:pt x="122215" y="186267"/>
                      <a:pt x="125315" y="186543"/>
                      <a:pt x="128105" y="187739"/>
                    </a:cubicBezTo>
                    <a:cubicBezTo>
                      <a:pt x="130545" y="188785"/>
                      <a:pt x="132357" y="190970"/>
                      <a:pt x="134731" y="192157"/>
                    </a:cubicBezTo>
                    <a:cubicBezTo>
                      <a:pt x="136813" y="193198"/>
                      <a:pt x="139148" y="193630"/>
                      <a:pt x="141357" y="194366"/>
                    </a:cubicBezTo>
                    <a:cubicBezTo>
                      <a:pt x="142659" y="198272"/>
                      <a:pt x="144659" y="210663"/>
                      <a:pt x="154609" y="203200"/>
                    </a:cubicBezTo>
                    <a:cubicBezTo>
                      <a:pt x="157037" y="201379"/>
                      <a:pt x="153757" y="197081"/>
                      <a:pt x="152400" y="194366"/>
                    </a:cubicBezTo>
                    <a:cubicBezTo>
                      <a:pt x="149974" y="189514"/>
                      <a:pt x="145892" y="189251"/>
                      <a:pt x="141357" y="187739"/>
                    </a:cubicBezTo>
                    <a:cubicBezTo>
                      <a:pt x="139884" y="186267"/>
                      <a:pt x="138565" y="184623"/>
                      <a:pt x="136939" y="183322"/>
                    </a:cubicBezTo>
                    <a:cubicBezTo>
                      <a:pt x="134866" y="181664"/>
                      <a:pt x="131971" y="180978"/>
                      <a:pt x="130313" y="178905"/>
                    </a:cubicBezTo>
                    <a:cubicBezTo>
                      <a:pt x="128859" y="177087"/>
                      <a:pt x="129303" y="174275"/>
                      <a:pt x="128105" y="172279"/>
                    </a:cubicBezTo>
                    <a:cubicBezTo>
                      <a:pt x="127034" y="170493"/>
                      <a:pt x="124988" y="169487"/>
                      <a:pt x="123687" y="167861"/>
                    </a:cubicBezTo>
                    <a:cubicBezTo>
                      <a:pt x="122029" y="165788"/>
                      <a:pt x="120457" y="163609"/>
                      <a:pt x="119270" y="161235"/>
                    </a:cubicBezTo>
                    <a:cubicBezTo>
                      <a:pt x="118229" y="159153"/>
                      <a:pt x="118176" y="156653"/>
                      <a:pt x="117061" y="154609"/>
                    </a:cubicBezTo>
                    <a:cubicBezTo>
                      <a:pt x="102328" y="127598"/>
                      <a:pt x="109038" y="145997"/>
                      <a:pt x="103809" y="130313"/>
                    </a:cubicBezTo>
                    <a:cubicBezTo>
                      <a:pt x="103073" y="119270"/>
                      <a:pt x="102759" y="108190"/>
                      <a:pt x="101600" y="97183"/>
                    </a:cubicBezTo>
                    <a:cubicBezTo>
                      <a:pt x="101282" y="94164"/>
                      <a:pt x="98432" y="91228"/>
                      <a:pt x="99392" y="88348"/>
                    </a:cubicBezTo>
                    <a:cubicBezTo>
                      <a:pt x="100232" y="85830"/>
                      <a:pt x="103809" y="85403"/>
                      <a:pt x="106018" y="83931"/>
                    </a:cubicBezTo>
                    <a:cubicBezTo>
                      <a:pt x="109699" y="84667"/>
                      <a:pt x="113345" y="86670"/>
                      <a:pt x="117061" y="86139"/>
                    </a:cubicBezTo>
                    <a:cubicBezTo>
                      <a:pt x="119122" y="85844"/>
                      <a:pt x="122137" y="83698"/>
                      <a:pt x="121479" y="81722"/>
                    </a:cubicBezTo>
                    <a:cubicBezTo>
                      <a:pt x="119949" y="77131"/>
                      <a:pt x="110258" y="71296"/>
                      <a:pt x="106018" y="68470"/>
                    </a:cubicBezTo>
                    <a:cubicBezTo>
                      <a:pt x="99260" y="48199"/>
                      <a:pt x="110558" y="79760"/>
                      <a:pt x="97183" y="53009"/>
                    </a:cubicBezTo>
                    <a:cubicBezTo>
                      <a:pt x="95101" y="48844"/>
                      <a:pt x="92766" y="39757"/>
                      <a:pt x="92766" y="39757"/>
                    </a:cubicBezTo>
                    <a:cubicBezTo>
                      <a:pt x="90466" y="21357"/>
                      <a:pt x="89084" y="6626"/>
                      <a:pt x="88348" y="0"/>
                    </a:cubicBez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Freeform 12">
                <a:extLst>
                  <a:ext uri="{FF2B5EF4-FFF2-40B4-BE49-F238E27FC236}">
                    <a16:creationId xmlns:a16="http://schemas.microsoft.com/office/drawing/2014/main" id="{F5BD4288-4910-D149-F6E7-0EC1B766DC79}"/>
                  </a:ext>
                </a:extLst>
              </p:cNvPr>
              <p:cNvSpPr/>
              <p:nvPr/>
            </p:nvSpPr>
            <p:spPr>
              <a:xfrm>
                <a:off x="7575671" y="3560664"/>
                <a:ext cx="164237" cy="1363575"/>
              </a:xfrm>
              <a:custGeom>
                <a:avLst/>
                <a:gdLst>
                  <a:gd name="connsiteX0" fmla="*/ 164237 w 164237"/>
                  <a:gd name="connsiteY0" fmla="*/ 0 h 1336089"/>
                  <a:gd name="connsiteX1" fmla="*/ 124288 w 164237"/>
                  <a:gd name="connsiteY1" fmla="*/ 204186 h 1336089"/>
                  <a:gd name="connsiteX2" fmla="*/ 17756 w 164237"/>
                  <a:gd name="connsiteY2" fmla="*/ 292963 h 1336089"/>
                  <a:gd name="connsiteX3" fmla="*/ 128726 w 164237"/>
                  <a:gd name="connsiteY3" fmla="*/ 235258 h 1336089"/>
                  <a:gd name="connsiteX4" fmla="*/ 0 w 164237"/>
                  <a:gd name="connsiteY4" fmla="*/ 1331650 h 1336089"/>
                  <a:gd name="connsiteX5" fmla="*/ 84338 w 164237"/>
                  <a:gd name="connsiteY5" fmla="*/ 1336089 h 1336089"/>
                  <a:gd name="connsiteX6" fmla="*/ 71022 w 164237"/>
                  <a:gd name="connsiteY6" fmla="*/ 1291701 h 1336089"/>
                  <a:gd name="connsiteX7" fmla="*/ 164237 w 164237"/>
                  <a:gd name="connsiteY7" fmla="*/ 0 h 133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237" h="1336089">
                    <a:moveTo>
                      <a:pt x="164237" y="0"/>
                    </a:moveTo>
                    <a:lnTo>
                      <a:pt x="124288" y="204186"/>
                    </a:lnTo>
                    <a:lnTo>
                      <a:pt x="17756" y="292963"/>
                    </a:lnTo>
                    <a:lnTo>
                      <a:pt x="128726" y="235258"/>
                    </a:lnTo>
                    <a:lnTo>
                      <a:pt x="0" y="1331650"/>
                    </a:lnTo>
                    <a:lnTo>
                      <a:pt x="84338" y="1336089"/>
                    </a:lnTo>
                    <a:lnTo>
                      <a:pt x="71022" y="1291701"/>
                    </a:lnTo>
                    <a:lnTo>
                      <a:pt x="164237" y="0"/>
                    </a:lnTo>
                    <a:close/>
                  </a:path>
                </a:pathLst>
              </a:custGeom>
              <a:solidFill>
                <a:srgbClr val="CC6600"/>
              </a:solidFill>
              <a:ln w="952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Freeform 13">
                <a:extLst>
                  <a:ext uri="{FF2B5EF4-FFF2-40B4-BE49-F238E27FC236}">
                    <a16:creationId xmlns:a16="http://schemas.microsoft.com/office/drawing/2014/main" id="{D1BDD91B-626D-75AA-C8BB-5AA4170F39E0}"/>
                  </a:ext>
                </a:extLst>
              </p:cNvPr>
              <p:cNvSpPr/>
              <p:nvPr/>
            </p:nvSpPr>
            <p:spPr>
              <a:xfrm>
                <a:off x="7583954" y="2810260"/>
                <a:ext cx="301107" cy="1214783"/>
              </a:xfrm>
              <a:custGeom>
                <a:avLst/>
                <a:gdLst>
                  <a:gd name="connsiteX0" fmla="*/ 220949 w 301107"/>
                  <a:gd name="connsiteY0" fmla="*/ 0 h 1214783"/>
                  <a:gd name="connsiteX1" fmla="*/ 220949 w 301107"/>
                  <a:gd name="connsiteY1" fmla="*/ 0 h 1214783"/>
                  <a:gd name="connsiteX2" fmla="*/ 218740 w 301107"/>
                  <a:gd name="connsiteY2" fmla="*/ 19878 h 1214783"/>
                  <a:gd name="connsiteX3" fmla="*/ 207697 w 301107"/>
                  <a:gd name="connsiteY3" fmla="*/ 33130 h 1214783"/>
                  <a:gd name="connsiteX4" fmla="*/ 203279 w 301107"/>
                  <a:gd name="connsiteY4" fmla="*/ 39756 h 1214783"/>
                  <a:gd name="connsiteX5" fmla="*/ 196653 w 301107"/>
                  <a:gd name="connsiteY5" fmla="*/ 41965 h 1214783"/>
                  <a:gd name="connsiteX6" fmla="*/ 190027 w 301107"/>
                  <a:gd name="connsiteY6" fmla="*/ 50800 h 1214783"/>
                  <a:gd name="connsiteX7" fmla="*/ 183401 w 301107"/>
                  <a:gd name="connsiteY7" fmla="*/ 57426 h 1214783"/>
                  <a:gd name="connsiteX8" fmla="*/ 176775 w 301107"/>
                  <a:gd name="connsiteY8" fmla="*/ 77304 h 1214783"/>
                  <a:gd name="connsiteX9" fmla="*/ 159105 w 301107"/>
                  <a:gd name="connsiteY9" fmla="*/ 90556 h 1214783"/>
                  <a:gd name="connsiteX10" fmla="*/ 143645 w 301107"/>
                  <a:gd name="connsiteY10" fmla="*/ 99391 h 1214783"/>
                  <a:gd name="connsiteX11" fmla="*/ 139227 w 301107"/>
                  <a:gd name="connsiteY11" fmla="*/ 103809 h 1214783"/>
                  <a:gd name="connsiteX12" fmla="*/ 121558 w 301107"/>
                  <a:gd name="connsiteY12" fmla="*/ 108226 h 1214783"/>
                  <a:gd name="connsiteX13" fmla="*/ 103888 w 301107"/>
                  <a:gd name="connsiteY13" fmla="*/ 117061 h 1214783"/>
                  <a:gd name="connsiteX14" fmla="*/ 97262 w 301107"/>
                  <a:gd name="connsiteY14" fmla="*/ 119270 h 1214783"/>
                  <a:gd name="connsiteX15" fmla="*/ 95053 w 301107"/>
                  <a:gd name="connsiteY15" fmla="*/ 125896 h 1214783"/>
                  <a:gd name="connsiteX16" fmla="*/ 99471 w 301107"/>
                  <a:gd name="connsiteY16" fmla="*/ 130313 h 1214783"/>
                  <a:gd name="connsiteX17" fmla="*/ 123766 w 301107"/>
                  <a:gd name="connsiteY17" fmla="*/ 128104 h 1214783"/>
                  <a:gd name="connsiteX18" fmla="*/ 161314 w 301107"/>
                  <a:gd name="connsiteY18" fmla="*/ 125896 h 1214783"/>
                  <a:gd name="connsiteX19" fmla="*/ 174566 w 301107"/>
                  <a:gd name="connsiteY19" fmla="*/ 121478 h 1214783"/>
                  <a:gd name="connsiteX20" fmla="*/ 181192 w 301107"/>
                  <a:gd name="connsiteY20" fmla="*/ 119270 h 1214783"/>
                  <a:gd name="connsiteX21" fmla="*/ 172358 w 301107"/>
                  <a:gd name="connsiteY21" fmla="*/ 161235 h 1214783"/>
                  <a:gd name="connsiteX22" fmla="*/ 167940 w 301107"/>
                  <a:gd name="connsiteY22" fmla="*/ 165652 h 1214783"/>
                  <a:gd name="connsiteX23" fmla="*/ 159105 w 301107"/>
                  <a:gd name="connsiteY23" fmla="*/ 167861 h 1214783"/>
                  <a:gd name="connsiteX24" fmla="*/ 145853 w 301107"/>
                  <a:gd name="connsiteY24" fmla="*/ 176696 h 1214783"/>
                  <a:gd name="connsiteX25" fmla="*/ 123766 w 301107"/>
                  <a:gd name="connsiteY25" fmla="*/ 192156 h 1214783"/>
                  <a:gd name="connsiteX26" fmla="*/ 117140 w 301107"/>
                  <a:gd name="connsiteY26" fmla="*/ 194365 h 1214783"/>
                  <a:gd name="connsiteX27" fmla="*/ 112723 w 301107"/>
                  <a:gd name="connsiteY27" fmla="*/ 198783 h 1214783"/>
                  <a:gd name="connsiteX28" fmla="*/ 88427 w 301107"/>
                  <a:gd name="connsiteY28" fmla="*/ 203200 h 1214783"/>
                  <a:gd name="connsiteX29" fmla="*/ 81801 w 301107"/>
                  <a:gd name="connsiteY29" fmla="*/ 207617 h 1214783"/>
                  <a:gd name="connsiteX30" fmla="*/ 77384 w 301107"/>
                  <a:gd name="connsiteY30" fmla="*/ 212035 h 1214783"/>
                  <a:gd name="connsiteX31" fmla="*/ 86219 w 301107"/>
                  <a:gd name="connsiteY31" fmla="*/ 214243 h 1214783"/>
                  <a:gd name="connsiteX32" fmla="*/ 128184 w 301107"/>
                  <a:gd name="connsiteY32" fmla="*/ 212035 h 1214783"/>
                  <a:gd name="connsiteX33" fmla="*/ 141436 w 301107"/>
                  <a:gd name="connsiteY33" fmla="*/ 209826 h 1214783"/>
                  <a:gd name="connsiteX34" fmla="*/ 139227 w 301107"/>
                  <a:gd name="connsiteY34" fmla="*/ 218661 h 1214783"/>
                  <a:gd name="connsiteX35" fmla="*/ 117140 w 301107"/>
                  <a:gd name="connsiteY35" fmla="*/ 238539 h 1214783"/>
                  <a:gd name="connsiteX36" fmla="*/ 110514 w 301107"/>
                  <a:gd name="connsiteY36" fmla="*/ 249583 h 1214783"/>
                  <a:gd name="connsiteX37" fmla="*/ 97262 w 301107"/>
                  <a:gd name="connsiteY37" fmla="*/ 265043 h 1214783"/>
                  <a:gd name="connsiteX38" fmla="*/ 84010 w 301107"/>
                  <a:gd name="connsiteY38" fmla="*/ 273878 h 1214783"/>
                  <a:gd name="connsiteX39" fmla="*/ 75175 w 301107"/>
                  <a:gd name="connsiteY39" fmla="*/ 280504 h 1214783"/>
                  <a:gd name="connsiteX40" fmla="*/ 64132 w 301107"/>
                  <a:gd name="connsiteY40" fmla="*/ 284922 h 1214783"/>
                  <a:gd name="connsiteX41" fmla="*/ 50879 w 301107"/>
                  <a:gd name="connsiteY41" fmla="*/ 293756 h 1214783"/>
                  <a:gd name="connsiteX42" fmla="*/ 37627 w 301107"/>
                  <a:gd name="connsiteY42" fmla="*/ 302591 h 1214783"/>
                  <a:gd name="connsiteX43" fmla="*/ 68549 w 301107"/>
                  <a:gd name="connsiteY43" fmla="*/ 307009 h 1214783"/>
                  <a:gd name="connsiteX44" fmla="*/ 112723 w 301107"/>
                  <a:gd name="connsiteY44" fmla="*/ 304800 h 1214783"/>
                  <a:gd name="connsiteX45" fmla="*/ 119349 w 301107"/>
                  <a:gd name="connsiteY45" fmla="*/ 302591 h 1214783"/>
                  <a:gd name="connsiteX46" fmla="*/ 128184 w 301107"/>
                  <a:gd name="connsiteY46" fmla="*/ 300383 h 1214783"/>
                  <a:gd name="connsiteX47" fmla="*/ 139227 w 301107"/>
                  <a:gd name="connsiteY47" fmla="*/ 293756 h 1214783"/>
                  <a:gd name="connsiteX48" fmla="*/ 170149 w 301107"/>
                  <a:gd name="connsiteY48" fmla="*/ 287130 h 1214783"/>
                  <a:gd name="connsiteX49" fmla="*/ 174566 w 301107"/>
                  <a:gd name="connsiteY49" fmla="*/ 291548 h 1214783"/>
                  <a:gd name="connsiteX50" fmla="*/ 165732 w 301107"/>
                  <a:gd name="connsiteY50" fmla="*/ 300383 h 1214783"/>
                  <a:gd name="connsiteX51" fmla="*/ 154688 w 301107"/>
                  <a:gd name="connsiteY51" fmla="*/ 309217 h 1214783"/>
                  <a:gd name="connsiteX52" fmla="*/ 141436 w 301107"/>
                  <a:gd name="connsiteY52" fmla="*/ 322470 h 1214783"/>
                  <a:gd name="connsiteX53" fmla="*/ 134810 w 301107"/>
                  <a:gd name="connsiteY53" fmla="*/ 329096 h 1214783"/>
                  <a:gd name="connsiteX54" fmla="*/ 141436 w 301107"/>
                  <a:gd name="connsiteY54" fmla="*/ 351183 h 1214783"/>
                  <a:gd name="connsiteX55" fmla="*/ 148062 w 301107"/>
                  <a:gd name="connsiteY55" fmla="*/ 353391 h 1214783"/>
                  <a:gd name="connsiteX56" fmla="*/ 152479 w 301107"/>
                  <a:gd name="connsiteY56" fmla="*/ 357809 h 1214783"/>
                  <a:gd name="connsiteX57" fmla="*/ 148062 w 301107"/>
                  <a:gd name="connsiteY57" fmla="*/ 371061 h 1214783"/>
                  <a:gd name="connsiteX58" fmla="*/ 145853 w 301107"/>
                  <a:gd name="connsiteY58" fmla="*/ 377687 h 1214783"/>
                  <a:gd name="connsiteX59" fmla="*/ 141436 w 301107"/>
                  <a:gd name="connsiteY59" fmla="*/ 384313 h 1214783"/>
                  <a:gd name="connsiteX60" fmla="*/ 130392 w 301107"/>
                  <a:gd name="connsiteY60" fmla="*/ 393148 h 1214783"/>
                  <a:gd name="connsiteX61" fmla="*/ 121558 w 301107"/>
                  <a:gd name="connsiteY61" fmla="*/ 408609 h 1214783"/>
                  <a:gd name="connsiteX62" fmla="*/ 114932 w 301107"/>
                  <a:gd name="connsiteY62" fmla="*/ 415235 h 1214783"/>
                  <a:gd name="connsiteX63" fmla="*/ 97262 w 301107"/>
                  <a:gd name="connsiteY63" fmla="*/ 432904 h 1214783"/>
                  <a:gd name="connsiteX64" fmla="*/ 46462 w 301107"/>
                  <a:gd name="connsiteY64" fmla="*/ 439530 h 1214783"/>
                  <a:gd name="connsiteX65" fmla="*/ 26584 w 301107"/>
                  <a:gd name="connsiteY65" fmla="*/ 446156 h 1214783"/>
                  <a:gd name="connsiteX66" fmla="*/ 11123 w 301107"/>
                  <a:gd name="connsiteY66" fmla="*/ 452783 h 1214783"/>
                  <a:gd name="connsiteX67" fmla="*/ 6705 w 301107"/>
                  <a:gd name="connsiteY67" fmla="*/ 457200 h 1214783"/>
                  <a:gd name="connsiteX68" fmla="*/ 4497 w 301107"/>
                  <a:gd name="connsiteY68" fmla="*/ 466035 h 1214783"/>
                  <a:gd name="connsiteX69" fmla="*/ 17749 w 301107"/>
                  <a:gd name="connsiteY69" fmla="*/ 470452 h 1214783"/>
                  <a:gd name="connsiteX70" fmla="*/ 35419 w 301107"/>
                  <a:gd name="connsiteY70" fmla="*/ 468243 h 1214783"/>
                  <a:gd name="connsiteX71" fmla="*/ 68549 w 301107"/>
                  <a:gd name="connsiteY71" fmla="*/ 463826 h 1214783"/>
                  <a:gd name="connsiteX72" fmla="*/ 75175 w 301107"/>
                  <a:gd name="connsiteY72" fmla="*/ 459409 h 1214783"/>
                  <a:gd name="connsiteX73" fmla="*/ 84010 w 301107"/>
                  <a:gd name="connsiteY73" fmla="*/ 479287 h 1214783"/>
                  <a:gd name="connsiteX74" fmla="*/ 112723 w 301107"/>
                  <a:gd name="connsiteY74" fmla="*/ 499165 h 1214783"/>
                  <a:gd name="connsiteX75" fmla="*/ 119349 w 301107"/>
                  <a:gd name="connsiteY75" fmla="*/ 503583 h 1214783"/>
                  <a:gd name="connsiteX76" fmla="*/ 139227 w 301107"/>
                  <a:gd name="connsiteY76" fmla="*/ 501374 h 1214783"/>
                  <a:gd name="connsiteX77" fmla="*/ 132601 w 301107"/>
                  <a:gd name="connsiteY77" fmla="*/ 499165 h 1214783"/>
                  <a:gd name="connsiteX78" fmla="*/ 128184 w 301107"/>
                  <a:gd name="connsiteY78" fmla="*/ 503583 h 1214783"/>
                  <a:gd name="connsiteX79" fmla="*/ 121558 w 301107"/>
                  <a:gd name="connsiteY79" fmla="*/ 505791 h 1214783"/>
                  <a:gd name="connsiteX80" fmla="*/ 119349 w 301107"/>
                  <a:gd name="connsiteY80" fmla="*/ 512417 h 1214783"/>
                  <a:gd name="connsiteX81" fmla="*/ 103888 w 301107"/>
                  <a:gd name="connsiteY81" fmla="*/ 523461 h 1214783"/>
                  <a:gd name="connsiteX82" fmla="*/ 99471 w 301107"/>
                  <a:gd name="connsiteY82" fmla="*/ 530087 h 1214783"/>
                  <a:gd name="connsiteX83" fmla="*/ 92845 w 301107"/>
                  <a:gd name="connsiteY83" fmla="*/ 534504 h 1214783"/>
                  <a:gd name="connsiteX84" fmla="*/ 88427 w 301107"/>
                  <a:gd name="connsiteY84" fmla="*/ 543339 h 1214783"/>
                  <a:gd name="connsiteX85" fmla="*/ 75175 w 301107"/>
                  <a:gd name="connsiteY85" fmla="*/ 549965 h 1214783"/>
                  <a:gd name="connsiteX86" fmla="*/ 64132 w 301107"/>
                  <a:gd name="connsiteY86" fmla="*/ 556591 h 1214783"/>
                  <a:gd name="connsiteX87" fmla="*/ 57505 w 301107"/>
                  <a:gd name="connsiteY87" fmla="*/ 558800 h 1214783"/>
                  <a:gd name="connsiteX88" fmla="*/ 50879 w 301107"/>
                  <a:gd name="connsiteY88" fmla="*/ 563217 h 1214783"/>
                  <a:gd name="connsiteX89" fmla="*/ 37627 w 301107"/>
                  <a:gd name="connsiteY89" fmla="*/ 569843 h 1214783"/>
                  <a:gd name="connsiteX90" fmla="*/ 33210 w 301107"/>
                  <a:gd name="connsiteY90" fmla="*/ 574261 h 1214783"/>
                  <a:gd name="connsiteX91" fmla="*/ 15540 w 301107"/>
                  <a:gd name="connsiteY91" fmla="*/ 587513 h 1214783"/>
                  <a:gd name="connsiteX92" fmla="*/ 24375 w 301107"/>
                  <a:gd name="connsiteY92" fmla="*/ 591930 h 1214783"/>
                  <a:gd name="connsiteX93" fmla="*/ 31001 w 301107"/>
                  <a:gd name="connsiteY93" fmla="*/ 594139 h 1214783"/>
                  <a:gd name="connsiteX94" fmla="*/ 46462 w 301107"/>
                  <a:gd name="connsiteY94" fmla="*/ 602974 h 1214783"/>
                  <a:gd name="connsiteX95" fmla="*/ 81801 w 301107"/>
                  <a:gd name="connsiteY95" fmla="*/ 607391 h 1214783"/>
                  <a:gd name="connsiteX96" fmla="*/ 123766 w 301107"/>
                  <a:gd name="connsiteY96" fmla="*/ 614017 h 1214783"/>
                  <a:gd name="connsiteX97" fmla="*/ 112723 w 301107"/>
                  <a:gd name="connsiteY97" fmla="*/ 620643 h 1214783"/>
                  <a:gd name="connsiteX98" fmla="*/ 95053 w 301107"/>
                  <a:gd name="connsiteY98" fmla="*/ 629478 h 1214783"/>
                  <a:gd name="connsiteX99" fmla="*/ 81801 w 301107"/>
                  <a:gd name="connsiteY99" fmla="*/ 636104 h 1214783"/>
                  <a:gd name="connsiteX100" fmla="*/ 61923 w 301107"/>
                  <a:gd name="connsiteY100" fmla="*/ 649356 h 1214783"/>
                  <a:gd name="connsiteX101" fmla="*/ 48671 w 301107"/>
                  <a:gd name="connsiteY101" fmla="*/ 653774 h 1214783"/>
                  <a:gd name="connsiteX102" fmla="*/ 44253 w 301107"/>
                  <a:gd name="connsiteY102" fmla="*/ 658191 h 1214783"/>
                  <a:gd name="connsiteX103" fmla="*/ 28792 w 301107"/>
                  <a:gd name="connsiteY103" fmla="*/ 662609 h 1214783"/>
                  <a:gd name="connsiteX104" fmla="*/ 22166 w 301107"/>
                  <a:gd name="connsiteY104" fmla="*/ 667026 h 1214783"/>
                  <a:gd name="connsiteX105" fmla="*/ 8914 w 301107"/>
                  <a:gd name="connsiteY105" fmla="*/ 671443 h 1214783"/>
                  <a:gd name="connsiteX106" fmla="*/ 11123 w 301107"/>
                  <a:gd name="connsiteY106" fmla="*/ 680278 h 1214783"/>
                  <a:gd name="connsiteX107" fmla="*/ 17749 w 301107"/>
                  <a:gd name="connsiteY107" fmla="*/ 678070 h 1214783"/>
                  <a:gd name="connsiteX108" fmla="*/ 42045 w 301107"/>
                  <a:gd name="connsiteY108" fmla="*/ 673652 h 1214783"/>
                  <a:gd name="connsiteX109" fmla="*/ 79592 w 301107"/>
                  <a:gd name="connsiteY109" fmla="*/ 669235 h 1214783"/>
                  <a:gd name="connsiteX110" fmla="*/ 92845 w 301107"/>
                  <a:gd name="connsiteY110" fmla="*/ 664817 h 1214783"/>
                  <a:gd name="connsiteX111" fmla="*/ 156897 w 301107"/>
                  <a:gd name="connsiteY111" fmla="*/ 667026 h 1214783"/>
                  <a:gd name="connsiteX112" fmla="*/ 152479 w 301107"/>
                  <a:gd name="connsiteY112" fmla="*/ 675861 h 1214783"/>
                  <a:gd name="connsiteX113" fmla="*/ 141436 w 301107"/>
                  <a:gd name="connsiteY113" fmla="*/ 686904 h 1214783"/>
                  <a:gd name="connsiteX114" fmla="*/ 132601 w 301107"/>
                  <a:gd name="connsiteY114" fmla="*/ 706783 h 1214783"/>
                  <a:gd name="connsiteX115" fmla="*/ 123766 w 301107"/>
                  <a:gd name="connsiteY115" fmla="*/ 711200 h 1214783"/>
                  <a:gd name="connsiteX116" fmla="*/ 108305 w 301107"/>
                  <a:gd name="connsiteY116" fmla="*/ 722243 h 1214783"/>
                  <a:gd name="connsiteX117" fmla="*/ 92845 w 301107"/>
                  <a:gd name="connsiteY117" fmla="*/ 726661 h 1214783"/>
                  <a:gd name="connsiteX118" fmla="*/ 86219 w 301107"/>
                  <a:gd name="connsiteY118" fmla="*/ 731078 h 1214783"/>
                  <a:gd name="connsiteX119" fmla="*/ 81801 w 301107"/>
                  <a:gd name="connsiteY119" fmla="*/ 735496 h 1214783"/>
                  <a:gd name="connsiteX120" fmla="*/ 75175 w 301107"/>
                  <a:gd name="connsiteY120" fmla="*/ 737704 h 1214783"/>
                  <a:gd name="connsiteX121" fmla="*/ 64132 w 301107"/>
                  <a:gd name="connsiteY121" fmla="*/ 746539 h 1214783"/>
                  <a:gd name="connsiteX122" fmla="*/ 59714 w 301107"/>
                  <a:gd name="connsiteY122" fmla="*/ 750956 h 1214783"/>
                  <a:gd name="connsiteX123" fmla="*/ 37627 w 301107"/>
                  <a:gd name="connsiteY123" fmla="*/ 764209 h 1214783"/>
                  <a:gd name="connsiteX124" fmla="*/ 28792 w 301107"/>
                  <a:gd name="connsiteY124" fmla="*/ 766417 h 1214783"/>
                  <a:gd name="connsiteX125" fmla="*/ 22166 w 301107"/>
                  <a:gd name="connsiteY125" fmla="*/ 770835 h 1214783"/>
                  <a:gd name="connsiteX126" fmla="*/ 15540 w 301107"/>
                  <a:gd name="connsiteY126" fmla="*/ 773043 h 1214783"/>
                  <a:gd name="connsiteX127" fmla="*/ 4497 w 301107"/>
                  <a:gd name="connsiteY127" fmla="*/ 779670 h 1214783"/>
                  <a:gd name="connsiteX128" fmla="*/ 79 w 301107"/>
                  <a:gd name="connsiteY128" fmla="*/ 784087 h 1214783"/>
                  <a:gd name="connsiteX129" fmla="*/ 6705 w 301107"/>
                  <a:gd name="connsiteY129" fmla="*/ 786296 h 1214783"/>
                  <a:gd name="connsiteX130" fmla="*/ 19958 w 301107"/>
                  <a:gd name="connsiteY130" fmla="*/ 784087 h 1214783"/>
                  <a:gd name="connsiteX131" fmla="*/ 26584 w 301107"/>
                  <a:gd name="connsiteY131" fmla="*/ 781878 h 1214783"/>
                  <a:gd name="connsiteX132" fmla="*/ 33210 w 301107"/>
                  <a:gd name="connsiteY132" fmla="*/ 777461 h 1214783"/>
                  <a:gd name="connsiteX133" fmla="*/ 44253 w 301107"/>
                  <a:gd name="connsiteY133" fmla="*/ 775252 h 1214783"/>
                  <a:gd name="connsiteX134" fmla="*/ 53088 w 301107"/>
                  <a:gd name="connsiteY134" fmla="*/ 773043 h 1214783"/>
                  <a:gd name="connsiteX135" fmla="*/ 59714 w 301107"/>
                  <a:gd name="connsiteY135" fmla="*/ 768626 h 1214783"/>
                  <a:gd name="connsiteX136" fmla="*/ 99471 w 301107"/>
                  <a:gd name="connsiteY136" fmla="*/ 817217 h 1214783"/>
                  <a:gd name="connsiteX137" fmla="*/ 101679 w 301107"/>
                  <a:gd name="connsiteY137" fmla="*/ 823843 h 1214783"/>
                  <a:gd name="connsiteX138" fmla="*/ 97262 w 301107"/>
                  <a:gd name="connsiteY138" fmla="*/ 837096 h 1214783"/>
                  <a:gd name="connsiteX139" fmla="*/ 90636 w 301107"/>
                  <a:gd name="connsiteY139" fmla="*/ 839304 h 1214783"/>
                  <a:gd name="connsiteX140" fmla="*/ 81801 w 301107"/>
                  <a:gd name="connsiteY140" fmla="*/ 841513 h 1214783"/>
                  <a:gd name="connsiteX141" fmla="*/ 68549 w 301107"/>
                  <a:gd name="connsiteY141" fmla="*/ 845930 h 1214783"/>
                  <a:gd name="connsiteX142" fmla="*/ 61923 w 301107"/>
                  <a:gd name="connsiteY142" fmla="*/ 850348 h 1214783"/>
                  <a:gd name="connsiteX143" fmla="*/ 48671 w 301107"/>
                  <a:gd name="connsiteY143" fmla="*/ 854765 h 1214783"/>
                  <a:gd name="connsiteX144" fmla="*/ 42045 w 301107"/>
                  <a:gd name="connsiteY144" fmla="*/ 856974 h 1214783"/>
                  <a:gd name="connsiteX145" fmla="*/ 35419 w 301107"/>
                  <a:gd name="connsiteY145" fmla="*/ 861391 h 1214783"/>
                  <a:gd name="connsiteX146" fmla="*/ 22166 w 301107"/>
                  <a:gd name="connsiteY146" fmla="*/ 865809 h 1214783"/>
                  <a:gd name="connsiteX147" fmla="*/ 6705 w 301107"/>
                  <a:gd name="connsiteY147" fmla="*/ 874643 h 1214783"/>
                  <a:gd name="connsiteX148" fmla="*/ 11123 w 301107"/>
                  <a:gd name="connsiteY148" fmla="*/ 879061 h 1214783"/>
                  <a:gd name="connsiteX149" fmla="*/ 26584 w 301107"/>
                  <a:gd name="connsiteY149" fmla="*/ 874643 h 1214783"/>
                  <a:gd name="connsiteX150" fmla="*/ 88427 w 301107"/>
                  <a:gd name="connsiteY150" fmla="*/ 868017 h 1214783"/>
                  <a:gd name="connsiteX151" fmla="*/ 95053 w 301107"/>
                  <a:gd name="connsiteY151" fmla="*/ 863600 h 1214783"/>
                  <a:gd name="connsiteX152" fmla="*/ 106097 w 301107"/>
                  <a:gd name="connsiteY152" fmla="*/ 865809 h 1214783"/>
                  <a:gd name="connsiteX153" fmla="*/ 123766 w 301107"/>
                  <a:gd name="connsiteY153" fmla="*/ 868017 h 1214783"/>
                  <a:gd name="connsiteX154" fmla="*/ 130392 w 301107"/>
                  <a:gd name="connsiteY154" fmla="*/ 870226 h 1214783"/>
                  <a:gd name="connsiteX155" fmla="*/ 134810 w 301107"/>
                  <a:gd name="connsiteY155" fmla="*/ 874643 h 1214783"/>
                  <a:gd name="connsiteX156" fmla="*/ 130392 w 301107"/>
                  <a:gd name="connsiteY156" fmla="*/ 890104 h 1214783"/>
                  <a:gd name="connsiteX157" fmla="*/ 150271 w 301107"/>
                  <a:gd name="connsiteY157" fmla="*/ 896730 h 1214783"/>
                  <a:gd name="connsiteX158" fmla="*/ 152479 w 301107"/>
                  <a:gd name="connsiteY158" fmla="*/ 903356 h 1214783"/>
                  <a:gd name="connsiteX159" fmla="*/ 165732 w 301107"/>
                  <a:gd name="connsiteY159" fmla="*/ 907774 h 1214783"/>
                  <a:gd name="connsiteX160" fmla="*/ 163523 w 301107"/>
                  <a:gd name="connsiteY160" fmla="*/ 916609 h 1214783"/>
                  <a:gd name="connsiteX161" fmla="*/ 150271 w 301107"/>
                  <a:gd name="connsiteY161" fmla="*/ 921026 h 1214783"/>
                  <a:gd name="connsiteX162" fmla="*/ 156897 w 301107"/>
                  <a:gd name="connsiteY162" fmla="*/ 925443 h 1214783"/>
                  <a:gd name="connsiteX163" fmla="*/ 161314 w 301107"/>
                  <a:gd name="connsiteY163" fmla="*/ 932070 h 1214783"/>
                  <a:gd name="connsiteX164" fmla="*/ 167940 w 301107"/>
                  <a:gd name="connsiteY164" fmla="*/ 938696 h 1214783"/>
                  <a:gd name="connsiteX165" fmla="*/ 170149 w 301107"/>
                  <a:gd name="connsiteY165" fmla="*/ 945322 h 1214783"/>
                  <a:gd name="connsiteX166" fmla="*/ 156897 w 301107"/>
                  <a:gd name="connsiteY166" fmla="*/ 949739 h 1214783"/>
                  <a:gd name="connsiteX167" fmla="*/ 150271 w 301107"/>
                  <a:gd name="connsiteY167" fmla="*/ 951948 h 1214783"/>
                  <a:gd name="connsiteX168" fmla="*/ 141436 w 301107"/>
                  <a:gd name="connsiteY168" fmla="*/ 965200 h 1214783"/>
                  <a:gd name="connsiteX169" fmla="*/ 137019 w 301107"/>
                  <a:gd name="connsiteY169" fmla="*/ 971826 h 1214783"/>
                  <a:gd name="connsiteX170" fmla="*/ 141436 w 301107"/>
                  <a:gd name="connsiteY170" fmla="*/ 982870 h 1214783"/>
                  <a:gd name="connsiteX171" fmla="*/ 148062 w 301107"/>
                  <a:gd name="connsiteY171" fmla="*/ 1002748 h 1214783"/>
                  <a:gd name="connsiteX172" fmla="*/ 148062 w 301107"/>
                  <a:gd name="connsiteY172" fmla="*/ 1040296 h 1214783"/>
                  <a:gd name="connsiteX173" fmla="*/ 150271 w 301107"/>
                  <a:gd name="connsiteY173" fmla="*/ 1046922 h 1214783"/>
                  <a:gd name="connsiteX174" fmla="*/ 154688 w 301107"/>
                  <a:gd name="connsiteY174" fmla="*/ 1053548 h 1214783"/>
                  <a:gd name="connsiteX175" fmla="*/ 150271 w 301107"/>
                  <a:gd name="connsiteY175" fmla="*/ 1060174 h 1214783"/>
                  <a:gd name="connsiteX176" fmla="*/ 141436 w 301107"/>
                  <a:gd name="connsiteY176" fmla="*/ 1069009 h 1214783"/>
                  <a:gd name="connsiteX177" fmla="*/ 143645 w 301107"/>
                  <a:gd name="connsiteY177" fmla="*/ 1080052 h 1214783"/>
                  <a:gd name="connsiteX178" fmla="*/ 145853 w 301107"/>
                  <a:gd name="connsiteY178" fmla="*/ 1093304 h 1214783"/>
                  <a:gd name="connsiteX179" fmla="*/ 150271 w 301107"/>
                  <a:gd name="connsiteY179" fmla="*/ 1097722 h 1214783"/>
                  <a:gd name="connsiteX180" fmla="*/ 154688 w 301107"/>
                  <a:gd name="connsiteY180" fmla="*/ 1104348 h 1214783"/>
                  <a:gd name="connsiteX181" fmla="*/ 145853 w 301107"/>
                  <a:gd name="connsiteY181" fmla="*/ 1115391 h 1214783"/>
                  <a:gd name="connsiteX182" fmla="*/ 134810 w 301107"/>
                  <a:gd name="connsiteY182" fmla="*/ 1126435 h 1214783"/>
                  <a:gd name="connsiteX183" fmla="*/ 132601 w 301107"/>
                  <a:gd name="connsiteY183" fmla="*/ 1133061 h 1214783"/>
                  <a:gd name="connsiteX184" fmla="*/ 139227 w 301107"/>
                  <a:gd name="connsiteY184" fmla="*/ 1152939 h 1214783"/>
                  <a:gd name="connsiteX185" fmla="*/ 145853 w 301107"/>
                  <a:gd name="connsiteY185" fmla="*/ 1155148 h 1214783"/>
                  <a:gd name="connsiteX186" fmla="*/ 156897 w 301107"/>
                  <a:gd name="connsiteY186" fmla="*/ 1168400 h 1214783"/>
                  <a:gd name="connsiteX187" fmla="*/ 163523 w 301107"/>
                  <a:gd name="connsiteY187" fmla="*/ 1186070 h 1214783"/>
                  <a:gd name="connsiteX188" fmla="*/ 176775 w 301107"/>
                  <a:gd name="connsiteY188" fmla="*/ 1197113 h 1214783"/>
                  <a:gd name="connsiteX189" fmla="*/ 205488 w 301107"/>
                  <a:gd name="connsiteY189" fmla="*/ 1205948 h 1214783"/>
                  <a:gd name="connsiteX190" fmla="*/ 223158 w 301107"/>
                  <a:gd name="connsiteY190" fmla="*/ 1214783 h 1214783"/>
                  <a:gd name="connsiteX191" fmla="*/ 231992 w 301107"/>
                  <a:gd name="connsiteY191" fmla="*/ 1212574 h 1214783"/>
                  <a:gd name="connsiteX192" fmla="*/ 227575 w 301107"/>
                  <a:gd name="connsiteY192" fmla="*/ 1194904 h 1214783"/>
                  <a:gd name="connsiteX193" fmla="*/ 223158 w 301107"/>
                  <a:gd name="connsiteY193" fmla="*/ 1186070 h 1214783"/>
                  <a:gd name="connsiteX194" fmla="*/ 220949 w 301107"/>
                  <a:gd name="connsiteY194" fmla="*/ 1179443 h 1214783"/>
                  <a:gd name="connsiteX195" fmla="*/ 216532 w 301107"/>
                  <a:gd name="connsiteY195" fmla="*/ 1170609 h 1214783"/>
                  <a:gd name="connsiteX196" fmla="*/ 212114 w 301107"/>
                  <a:gd name="connsiteY196" fmla="*/ 1159565 h 1214783"/>
                  <a:gd name="connsiteX197" fmla="*/ 207697 w 301107"/>
                  <a:gd name="connsiteY197" fmla="*/ 1152939 h 1214783"/>
                  <a:gd name="connsiteX198" fmla="*/ 203279 w 301107"/>
                  <a:gd name="connsiteY198" fmla="*/ 1139687 h 1214783"/>
                  <a:gd name="connsiteX199" fmla="*/ 201071 w 301107"/>
                  <a:gd name="connsiteY199" fmla="*/ 1133061 h 1214783"/>
                  <a:gd name="connsiteX200" fmla="*/ 192236 w 301107"/>
                  <a:gd name="connsiteY200" fmla="*/ 1122017 h 1214783"/>
                  <a:gd name="connsiteX201" fmla="*/ 190027 w 301107"/>
                  <a:gd name="connsiteY201" fmla="*/ 1115391 h 1214783"/>
                  <a:gd name="connsiteX202" fmla="*/ 183401 w 301107"/>
                  <a:gd name="connsiteY202" fmla="*/ 1108765 h 1214783"/>
                  <a:gd name="connsiteX203" fmla="*/ 192236 w 301107"/>
                  <a:gd name="connsiteY203" fmla="*/ 1088887 h 1214783"/>
                  <a:gd name="connsiteX204" fmla="*/ 190027 w 301107"/>
                  <a:gd name="connsiteY204" fmla="*/ 1077843 h 1214783"/>
                  <a:gd name="connsiteX205" fmla="*/ 181192 w 301107"/>
                  <a:gd name="connsiteY205" fmla="*/ 1064591 h 1214783"/>
                  <a:gd name="connsiteX206" fmla="*/ 174566 w 301107"/>
                  <a:gd name="connsiteY206" fmla="*/ 1053548 h 1214783"/>
                  <a:gd name="connsiteX207" fmla="*/ 167940 w 301107"/>
                  <a:gd name="connsiteY207" fmla="*/ 1042504 h 1214783"/>
                  <a:gd name="connsiteX208" fmla="*/ 165732 w 301107"/>
                  <a:gd name="connsiteY208" fmla="*/ 1035878 h 1214783"/>
                  <a:gd name="connsiteX209" fmla="*/ 183401 w 301107"/>
                  <a:gd name="connsiteY209" fmla="*/ 1033670 h 1214783"/>
                  <a:gd name="connsiteX210" fmla="*/ 190027 w 301107"/>
                  <a:gd name="connsiteY210" fmla="*/ 1031461 h 1214783"/>
                  <a:gd name="connsiteX211" fmla="*/ 178984 w 301107"/>
                  <a:gd name="connsiteY211" fmla="*/ 1018209 h 1214783"/>
                  <a:gd name="connsiteX212" fmla="*/ 174566 w 301107"/>
                  <a:gd name="connsiteY212" fmla="*/ 1000539 h 1214783"/>
                  <a:gd name="connsiteX213" fmla="*/ 172358 w 301107"/>
                  <a:gd name="connsiteY213" fmla="*/ 993913 h 1214783"/>
                  <a:gd name="connsiteX214" fmla="*/ 181192 w 301107"/>
                  <a:gd name="connsiteY214" fmla="*/ 971826 h 1214783"/>
                  <a:gd name="connsiteX215" fmla="*/ 187819 w 301107"/>
                  <a:gd name="connsiteY215" fmla="*/ 969617 h 1214783"/>
                  <a:gd name="connsiteX216" fmla="*/ 190027 w 301107"/>
                  <a:gd name="connsiteY216" fmla="*/ 958574 h 1214783"/>
                  <a:gd name="connsiteX217" fmla="*/ 194445 w 301107"/>
                  <a:gd name="connsiteY217" fmla="*/ 954156 h 1214783"/>
                  <a:gd name="connsiteX218" fmla="*/ 205488 w 301107"/>
                  <a:gd name="connsiteY218" fmla="*/ 945322 h 1214783"/>
                  <a:gd name="connsiteX219" fmla="*/ 218740 w 301107"/>
                  <a:gd name="connsiteY219" fmla="*/ 929861 h 1214783"/>
                  <a:gd name="connsiteX220" fmla="*/ 220949 w 301107"/>
                  <a:gd name="connsiteY220" fmla="*/ 921026 h 1214783"/>
                  <a:gd name="connsiteX221" fmla="*/ 209905 w 301107"/>
                  <a:gd name="connsiteY221" fmla="*/ 901148 h 1214783"/>
                  <a:gd name="connsiteX222" fmla="*/ 207697 w 301107"/>
                  <a:gd name="connsiteY222" fmla="*/ 890104 h 1214783"/>
                  <a:gd name="connsiteX223" fmla="*/ 203279 w 301107"/>
                  <a:gd name="connsiteY223" fmla="*/ 885687 h 1214783"/>
                  <a:gd name="connsiteX224" fmla="*/ 192236 w 301107"/>
                  <a:gd name="connsiteY224" fmla="*/ 876852 h 1214783"/>
                  <a:gd name="connsiteX225" fmla="*/ 187819 w 301107"/>
                  <a:gd name="connsiteY225" fmla="*/ 870226 h 1214783"/>
                  <a:gd name="connsiteX226" fmla="*/ 176775 w 301107"/>
                  <a:gd name="connsiteY226" fmla="*/ 850348 h 1214783"/>
                  <a:gd name="connsiteX227" fmla="*/ 172358 w 301107"/>
                  <a:gd name="connsiteY227" fmla="*/ 845930 h 1214783"/>
                  <a:gd name="connsiteX228" fmla="*/ 176775 w 301107"/>
                  <a:gd name="connsiteY228" fmla="*/ 828261 h 1214783"/>
                  <a:gd name="connsiteX229" fmla="*/ 183401 w 301107"/>
                  <a:gd name="connsiteY229" fmla="*/ 830470 h 1214783"/>
                  <a:gd name="connsiteX230" fmla="*/ 205488 w 301107"/>
                  <a:gd name="connsiteY230" fmla="*/ 823843 h 1214783"/>
                  <a:gd name="connsiteX231" fmla="*/ 207697 w 301107"/>
                  <a:gd name="connsiteY231" fmla="*/ 815009 h 1214783"/>
                  <a:gd name="connsiteX232" fmla="*/ 205488 w 301107"/>
                  <a:gd name="connsiteY232" fmla="*/ 795130 h 1214783"/>
                  <a:gd name="connsiteX233" fmla="*/ 198862 w 301107"/>
                  <a:gd name="connsiteY233" fmla="*/ 775252 h 1214783"/>
                  <a:gd name="connsiteX234" fmla="*/ 194445 w 301107"/>
                  <a:gd name="connsiteY234" fmla="*/ 768626 h 1214783"/>
                  <a:gd name="connsiteX235" fmla="*/ 192236 w 301107"/>
                  <a:gd name="connsiteY235" fmla="*/ 746539 h 1214783"/>
                  <a:gd name="connsiteX236" fmla="*/ 190027 w 301107"/>
                  <a:gd name="connsiteY236" fmla="*/ 739913 h 1214783"/>
                  <a:gd name="connsiteX237" fmla="*/ 187819 w 301107"/>
                  <a:gd name="connsiteY237" fmla="*/ 728870 h 1214783"/>
                  <a:gd name="connsiteX238" fmla="*/ 185610 w 301107"/>
                  <a:gd name="connsiteY238" fmla="*/ 722243 h 1214783"/>
                  <a:gd name="connsiteX239" fmla="*/ 192236 w 301107"/>
                  <a:gd name="connsiteY239" fmla="*/ 724452 h 1214783"/>
                  <a:gd name="connsiteX240" fmla="*/ 207697 w 301107"/>
                  <a:gd name="connsiteY240" fmla="*/ 731078 h 1214783"/>
                  <a:gd name="connsiteX241" fmla="*/ 229784 w 301107"/>
                  <a:gd name="connsiteY241" fmla="*/ 728870 h 1214783"/>
                  <a:gd name="connsiteX242" fmla="*/ 227575 w 301107"/>
                  <a:gd name="connsiteY242" fmla="*/ 715617 h 1214783"/>
                  <a:gd name="connsiteX243" fmla="*/ 216532 w 301107"/>
                  <a:gd name="connsiteY243" fmla="*/ 702365 h 1214783"/>
                  <a:gd name="connsiteX244" fmla="*/ 212114 w 301107"/>
                  <a:gd name="connsiteY244" fmla="*/ 693530 h 1214783"/>
                  <a:gd name="connsiteX245" fmla="*/ 203279 w 301107"/>
                  <a:gd name="connsiteY245" fmla="*/ 682487 h 1214783"/>
                  <a:gd name="connsiteX246" fmla="*/ 201071 w 301107"/>
                  <a:gd name="connsiteY246" fmla="*/ 675861 h 1214783"/>
                  <a:gd name="connsiteX247" fmla="*/ 198862 w 301107"/>
                  <a:gd name="connsiteY247" fmla="*/ 667026 h 1214783"/>
                  <a:gd name="connsiteX248" fmla="*/ 194445 w 301107"/>
                  <a:gd name="connsiteY248" fmla="*/ 658191 h 1214783"/>
                  <a:gd name="connsiteX249" fmla="*/ 190027 w 301107"/>
                  <a:gd name="connsiteY249" fmla="*/ 644939 h 1214783"/>
                  <a:gd name="connsiteX250" fmla="*/ 192236 w 301107"/>
                  <a:gd name="connsiteY250" fmla="*/ 636104 h 1214783"/>
                  <a:gd name="connsiteX251" fmla="*/ 223158 w 301107"/>
                  <a:gd name="connsiteY251" fmla="*/ 627270 h 1214783"/>
                  <a:gd name="connsiteX252" fmla="*/ 218740 w 301107"/>
                  <a:gd name="connsiteY252" fmla="*/ 622852 h 1214783"/>
                  <a:gd name="connsiteX253" fmla="*/ 209905 w 301107"/>
                  <a:gd name="connsiteY253" fmla="*/ 609600 h 1214783"/>
                  <a:gd name="connsiteX254" fmla="*/ 203279 w 301107"/>
                  <a:gd name="connsiteY254" fmla="*/ 598556 h 1214783"/>
                  <a:gd name="connsiteX255" fmla="*/ 201071 w 301107"/>
                  <a:gd name="connsiteY255" fmla="*/ 591930 h 1214783"/>
                  <a:gd name="connsiteX256" fmla="*/ 198862 w 301107"/>
                  <a:gd name="connsiteY256" fmla="*/ 576470 h 1214783"/>
                  <a:gd name="connsiteX257" fmla="*/ 203279 w 301107"/>
                  <a:gd name="connsiteY257" fmla="*/ 558800 h 1214783"/>
                  <a:gd name="connsiteX258" fmla="*/ 207697 w 301107"/>
                  <a:gd name="connsiteY258" fmla="*/ 554383 h 1214783"/>
                  <a:gd name="connsiteX259" fmla="*/ 229784 w 301107"/>
                  <a:gd name="connsiteY259" fmla="*/ 552174 h 1214783"/>
                  <a:gd name="connsiteX260" fmla="*/ 227575 w 301107"/>
                  <a:gd name="connsiteY260" fmla="*/ 538922 h 1214783"/>
                  <a:gd name="connsiteX261" fmla="*/ 223158 w 301107"/>
                  <a:gd name="connsiteY261" fmla="*/ 530087 h 1214783"/>
                  <a:gd name="connsiteX262" fmla="*/ 220949 w 301107"/>
                  <a:gd name="connsiteY262" fmla="*/ 494748 h 1214783"/>
                  <a:gd name="connsiteX263" fmla="*/ 223158 w 301107"/>
                  <a:gd name="connsiteY263" fmla="*/ 470452 h 1214783"/>
                  <a:gd name="connsiteX264" fmla="*/ 238619 w 301107"/>
                  <a:gd name="connsiteY264" fmla="*/ 472661 h 1214783"/>
                  <a:gd name="connsiteX265" fmla="*/ 265123 w 301107"/>
                  <a:gd name="connsiteY265" fmla="*/ 470452 h 1214783"/>
                  <a:gd name="connsiteX266" fmla="*/ 265123 w 301107"/>
                  <a:gd name="connsiteY266" fmla="*/ 457200 h 1214783"/>
                  <a:gd name="connsiteX267" fmla="*/ 251871 w 301107"/>
                  <a:gd name="connsiteY267" fmla="*/ 452783 h 1214783"/>
                  <a:gd name="connsiteX268" fmla="*/ 247453 w 301107"/>
                  <a:gd name="connsiteY268" fmla="*/ 448365 h 1214783"/>
                  <a:gd name="connsiteX269" fmla="*/ 243036 w 301107"/>
                  <a:gd name="connsiteY269" fmla="*/ 435113 h 1214783"/>
                  <a:gd name="connsiteX270" fmla="*/ 240827 w 301107"/>
                  <a:gd name="connsiteY270" fmla="*/ 428487 h 1214783"/>
                  <a:gd name="connsiteX271" fmla="*/ 236410 w 301107"/>
                  <a:gd name="connsiteY271" fmla="*/ 421861 h 1214783"/>
                  <a:gd name="connsiteX272" fmla="*/ 229784 w 301107"/>
                  <a:gd name="connsiteY272" fmla="*/ 404191 h 1214783"/>
                  <a:gd name="connsiteX273" fmla="*/ 223158 w 301107"/>
                  <a:gd name="connsiteY273" fmla="*/ 397565 h 1214783"/>
                  <a:gd name="connsiteX274" fmla="*/ 220949 w 301107"/>
                  <a:gd name="connsiteY274" fmla="*/ 390939 h 1214783"/>
                  <a:gd name="connsiteX275" fmla="*/ 231992 w 301107"/>
                  <a:gd name="connsiteY275" fmla="*/ 386522 h 1214783"/>
                  <a:gd name="connsiteX276" fmla="*/ 269540 w 301107"/>
                  <a:gd name="connsiteY276" fmla="*/ 384313 h 1214783"/>
                  <a:gd name="connsiteX277" fmla="*/ 256288 w 301107"/>
                  <a:gd name="connsiteY277" fmla="*/ 373270 h 1214783"/>
                  <a:gd name="connsiteX278" fmla="*/ 249662 w 301107"/>
                  <a:gd name="connsiteY278" fmla="*/ 371061 h 1214783"/>
                  <a:gd name="connsiteX279" fmla="*/ 238619 w 301107"/>
                  <a:gd name="connsiteY279" fmla="*/ 360017 h 1214783"/>
                  <a:gd name="connsiteX280" fmla="*/ 225366 w 301107"/>
                  <a:gd name="connsiteY280" fmla="*/ 337930 h 1214783"/>
                  <a:gd name="connsiteX281" fmla="*/ 223158 w 301107"/>
                  <a:gd name="connsiteY281" fmla="*/ 318052 h 1214783"/>
                  <a:gd name="connsiteX282" fmla="*/ 262914 w 301107"/>
                  <a:gd name="connsiteY282" fmla="*/ 307009 h 1214783"/>
                  <a:gd name="connsiteX283" fmla="*/ 265123 w 301107"/>
                  <a:gd name="connsiteY283" fmla="*/ 300383 h 1214783"/>
                  <a:gd name="connsiteX284" fmla="*/ 258497 w 301107"/>
                  <a:gd name="connsiteY284" fmla="*/ 287130 h 1214783"/>
                  <a:gd name="connsiteX285" fmla="*/ 251871 w 301107"/>
                  <a:gd name="connsiteY285" fmla="*/ 284922 h 1214783"/>
                  <a:gd name="connsiteX286" fmla="*/ 238619 w 301107"/>
                  <a:gd name="connsiteY286" fmla="*/ 271670 h 1214783"/>
                  <a:gd name="connsiteX287" fmla="*/ 229784 w 301107"/>
                  <a:gd name="connsiteY287" fmla="*/ 258417 h 1214783"/>
                  <a:gd name="connsiteX288" fmla="*/ 231992 w 301107"/>
                  <a:gd name="connsiteY288" fmla="*/ 234122 h 1214783"/>
                  <a:gd name="connsiteX289" fmla="*/ 234201 w 301107"/>
                  <a:gd name="connsiteY289" fmla="*/ 227496 h 1214783"/>
                  <a:gd name="connsiteX290" fmla="*/ 236410 w 301107"/>
                  <a:gd name="connsiteY290" fmla="*/ 218661 h 1214783"/>
                  <a:gd name="connsiteX291" fmla="*/ 240827 w 301107"/>
                  <a:gd name="connsiteY291" fmla="*/ 176696 h 1214783"/>
                  <a:gd name="connsiteX292" fmla="*/ 278375 w 301107"/>
                  <a:gd name="connsiteY292" fmla="*/ 178904 h 1214783"/>
                  <a:gd name="connsiteX293" fmla="*/ 298253 w 301107"/>
                  <a:gd name="connsiteY293" fmla="*/ 183322 h 1214783"/>
                  <a:gd name="connsiteX294" fmla="*/ 300462 w 301107"/>
                  <a:gd name="connsiteY294" fmla="*/ 189948 h 1214783"/>
                  <a:gd name="connsiteX295" fmla="*/ 293836 w 301107"/>
                  <a:gd name="connsiteY295" fmla="*/ 181113 h 1214783"/>
                  <a:gd name="connsiteX296" fmla="*/ 287210 w 301107"/>
                  <a:gd name="connsiteY296" fmla="*/ 176696 h 1214783"/>
                  <a:gd name="connsiteX297" fmla="*/ 276166 w 301107"/>
                  <a:gd name="connsiteY297" fmla="*/ 167861 h 1214783"/>
                  <a:gd name="connsiteX298" fmla="*/ 269540 w 301107"/>
                  <a:gd name="connsiteY298" fmla="*/ 156817 h 1214783"/>
                  <a:gd name="connsiteX299" fmla="*/ 267332 w 301107"/>
                  <a:gd name="connsiteY299" fmla="*/ 150191 h 1214783"/>
                  <a:gd name="connsiteX300" fmla="*/ 260705 w 301107"/>
                  <a:gd name="connsiteY300" fmla="*/ 134730 h 1214783"/>
                  <a:gd name="connsiteX301" fmla="*/ 258497 w 301107"/>
                  <a:gd name="connsiteY301" fmla="*/ 123687 h 1214783"/>
                  <a:gd name="connsiteX302" fmla="*/ 251871 w 301107"/>
                  <a:gd name="connsiteY302" fmla="*/ 101600 h 1214783"/>
                  <a:gd name="connsiteX303" fmla="*/ 247453 w 301107"/>
                  <a:gd name="connsiteY303" fmla="*/ 90556 h 1214783"/>
                  <a:gd name="connsiteX304" fmla="*/ 243036 w 301107"/>
                  <a:gd name="connsiteY304" fmla="*/ 83930 h 1214783"/>
                  <a:gd name="connsiteX305" fmla="*/ 240827 w 301107"/>
                  <a:gd name="connsiteY305" fmla="*/ 75096 h 1214783"/>
                  <a:gd name="connsiteX306" fmla="*/ 231992 w 301107"/>
                  <a:gd name="connsiteY306" fmla="*/ 64052 h 1214783"/>
                  <a:gd name="connsiteX307" fmla="*/ 229784 w 301107"/>
                  <a:gd name="connsiteY307" fmla="*/ 57426 h 1214783"/>
                  <a:gd name="connsiteX308" fmla="*/ 227575 w 301107"/>
                  <a:gd name="connsiteY308" fmla="*/ 48591 h 1214783"/>
                  <a:gd name="connsiteX309" fmla="*/ 223158 w 301107"/>
                  <a:gd name="connsiteY309" fmla="*/ 35339 h 1214783"/>
                  <a:gd name="connsiteX310" fmla="*/ 220949 w 301107"/>
                  <a:gd name="connsiteY310" fmla="*/ 0 h 121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301107" h="1214783">
                    <a:moveTo>
                      <a:pt x="220949" y="0"/>
                    </a:moveTo>
                    <a:lnTo>
                      <a:pt x="220949" y="0"/>
                    </a:lnTo>
                    <a:cubicBezTo>
                      <a:pt x="220213" y="6626"/>
                      <a:pt x="220357" y="13410"/>
                      <a:pt x="218740" y="19878"/>
                    </a:cubicBezTo>
                    <a:cubicBezTo>
                      <a:pt x="217565" y="24579"/>
                      <a:pt x="210347" y="29951"/>
                      <a:pt x="207697" y="33130"/>
                    </a:cubicBezTo>
                    <a:cubicBezTo>
                      <a:pt x="205997" y="35169"/>
                      <a:pt x="205352" y="38098"/>
                      <a:pt x="203279" y="39756"/>
                    </a:cubicBezTo>
                    <a:cubicBezTo>
                      <a:pt x="201461" y="41210"/>
                      <a:pt x="198862" y="41229"/>
                      <a:pt x="196653" y="41965"/>
                    </a:cubicBezTo>
                    <a:cubicBezTo>
                      <a:pt x="194444" y="44910"/>
                      <a:pt x="192423" y="48005"/>
                      <a:pt x="190027" y="50800"/>
                    </a:cubicBezTo>
                    <a:cubicBezTo>
                      <a:pt x="187994" y="53172"/>
                      <a:pt x="184798" y="54632"/>
                      <a:pt x="183401" y="57426"/>
                    </a:cubicBezTo>
                    <a:cubicBezTo>
                      <a:pt x="174654" y="74920"/>
                      <a:pt x="188038" y="62287"/>
                      <a:pt x="176775" y="77304"/>
                    </a:cubicBezTo>
                    <a:cubicBezTo>
                      <a:pt x="168059" y="88925"/>
                      <a:pt x="169731" y="83914"/>
                      <a:pt x="159105" y="90556"/>
                    </a:cubicBezTo>
                    <a:cubicBezTo>
                      <a:pt x="143823" y="100108"/>
                      <a:pt x="156664" y="95053"/>
                      <a:pt x="143645" y="99391"/>
                    </a:cubicBezTo>
                    <a:cubicBezTo>
                      <a:pt x="142172" y="100864"/>
                      <a:pt x="141013" y="102738"/>
                      <a:pt x="139227" y="103809"/>
                    </a:cubicBezTo>
                    <a:cubicBezTo>
                      <a:pt x="135834" y="105845"/>
                      <a:pt x="123928" y="107752"/>
                      <a:pt x="121558" y="108226"/>
                    </a:cubicBezTo>
                    <a:cubicBezTo>
                      <a:pt x="113847" y="115935"/>
                      <a:pt x="119116" y="111984"/>
                      <a:pt x="103888" y="117061"/>
                    </a:cubicBezTo>
                    <a:lnTo>
                      <a:pt x="97262" y="119270"/>
                    </a:lnTo>
                    <a:cubicBezTo>
                      <a:pt x="96526" y="121479"/>
                      <a:pt x="94596" y="123613"/>
                      <a:pt x="95053" y="125896"/>
                    </a:cubicBezTo>
                    <a:cubicBezTo>
                      <a:pt x="95461" y="127938"/>
                      <a:pt x="97395" y="130153"/>
                      <a:pt x="99471" y="130313"/>
                    </a:cubicBezTo>
                    <a:cubicBezTo>
                      <a:pt x="107579" y="130936"/>
                      <a:pt x="115655" y="128683"/>
                      <a:pt x="123766" y="128104"/>
                    </a:cubicBezTo>
                    <a:cubicBezTo>
                      <a:pt x="136272" y="127211"/>
                      <a:pt x="148798" y="126632"/>
                      <a:pt x="161314" y="125896"/>
                    </a:cubicBezTo>
                    <a:lnTo>
                      <a:pt x="174566" y="121478"/>
                    </a:lnTo>
                    <a:lnTo>
                      <a:pt x="181192" y="119270"/>
                    </a:lnTo>
                    <a:cubicBezTo>
                      <a:pt x="180399" y="127199"/>
                      <a:pt x="179331" y="154263"/>
                      <a:pt x="172358" y="161235"/>
                    </a:cubicBezTo>
                    <a:cubicBezTo>
                      <a:pt x="170885" y="162707"/>
                      <a:pt x="169803" y="164721"/>
                      <a:pt x="167940" y="165652"/>
                    </a:cubicBezTo>
                    <a:cubicBezTo>
                      <a:pt x="165225" y="167010"/>
                      <a:pt x="162050" y="167125"/>
                      <a:pt x="159105" y="167861"/>
                    </a:cubicBezTo>
                    <a:cubicBezTo>
                      <a:pt x="150511" y="180753"/>
                      <a:pt x="160115" y="169565"/>
                      <a:pt x="145853" y="176696"/>
                    </a:cubicBezTo>
                    <a:cubicBezTo>
                      <a:pt x="120448" y="189398"/>
                      <a:pt x="143151" y="181079"/>
                      <a:pt x="123766" y="192156"/>
                    </a:cubicBezTo>
                    <a:cubicBezTo>
                      <a:pt x="121745" y="193311"/>
                      <a:pt x="119349" y="193629"/>
                      <a:pt x="117140" y="194365"/>
                    </a:cubicBezTo>
                    <a:cubicBezTo>
                      <a:pt x="115668" y="195838"/>
                      <a:pt x="114586" y="197852"/>
                      <a:pt x="112723" y="198783"/>
                    </a:cubicBezTo>
                    <a:cubicBezTo>
                      <a:pt x="108561" y="200864"/>
                      <a:pt x="90217" y="202944"/>
                      <a:pt x="88427" y="203200"/>
                    </a:cubicBezTo>
                    <a:cubicBezTo>
                      <a:pt x="86218" y="204672"/>
                      <a:pt x="83874" y="205959"/>
                      <a:pt x="81801" y="207617"/>
                    </a:cubicBezTo>
                    <a:cubicBezTo>
                      <a:pt x="80175" y="208918"/>
                      <a:pt x="76229" y="210302"/>
                      <a:pt x="77384" y="212035"/>
                    </a:cubicBezTo>
                    <a:cubicBezTo>
                      <a:pt x="79068" y="214561"/>
                      <a:pt x="83274" y="213507"/>
                      <a:pt x="86219" y="214243"/>
                    </a:cubicBezTo>
                    <a:cubicBezTo>
                      <a:pt x="100207" y="213507"/>
                      <a:pt x="114221" y="213152"/>
                      <a:pt x="128184" y="212035"/>
                    </a:cubicBezTo>
                    <a:cubicBezTo>
                      <a:pt x="132648" y="211678"/>
                      <a:pt x="137596" y="207522"/>
                      <a:pt x="141436" y="209826"/>
                    </a:cubicBezTo>
                    <a:cubicBezTo>
                      <a:pt x="144039" y="211388"/>
                      <a:pt x="141012" y="216206"/>
                      <a:pt x="139227" y="218661"/>
                    </a:cubicBezTo>
                    <a:cubicBezTo>
                      <a:pt x="131067" y="229881"/>
                      <a:pt x="126488" y="232308"/>
                      <a:pt x="117140" y="238539"/>
                    </a:cubicBezTo>
                    <a:cubicBezTo>
                      <a:pt x="113521" y="249399"/>
                      <a:pt x="117251" y="241499"/>
                      <a:pt x="110514" y="249583"/>
                    </a:cubicBezTo>
                    <a:cubicBezTo>
                      <a:pt x="105054" y="256134"/>
                      <a:pt x="103911" y="259872"/>
                      <a:pt x="97262" y="265043"/>
                    </a:cubicBezTo>
                    <a:cubicBezTo>
                      <a:pt x="93071" y="268302"/>
                      <a:pt x="88257" y="270693"/>
                      <a:pt x="84010" y="273878"/>
                    </a:cubicBezTo>
                    <a:cubicBezTo>
                      <a:pt x="81065" y="276087"/>
                      <a:pt x="78393" y="278716"/>
                      <a:pt x="75175" y="280504"/>
                    </a:cubicBezTo>
                    <a:cubicBezTo>
                      <a:pt x="71709" y="282429"/>
                      <a:pt x="67613" y="283024"/>
                      <a:pt x="64132" y="284922"/>
                    </a:cubicBezTo>
                    <a:cubicBezTo>
                      <a:pt x="59471" y="287464"/>
                      <a:pt x="55627" y="291381"/>
                      <a:pt x="50879" y="293756"/>
                    </a:cubicBezTo>
                    <a:cubicBezTo>
                      <a:pt x="40183" y="299105"/>
                      <a:pt x="44373" y="295846"/>
                      <a:pt x="37627" y="302591"/>
                    </a:cubicBezTo>
                    <a:cubicBezTo>
                      <a:pt x="49520" y="305564"/>
                      <a:pt x="53485" y="307009"/>
                      <a:pt x="68549" y="307009"/>
                    </a:cubicBezTo>
                    <a:cubicBezTo>
                      <a:pt x="83292" y="307009"/>
                      <a:pt x="97998" y="305536"/>
                      <a:pt x="112723" y="304800"/>
                    </a:cubicBezTo>
                    <a:cubicBezTo>
                      <a:pt x="114932" y="304064"/>
                      <a:pt x="117110" y="303231"/>
                      <a:pt x="119349" y="302591"/>
                    </a:cubicBezTo>
                    <a:cubicBezTo>
                      <a:pt x="122268" y="301757"/>
                      <a:pt x="125469" y="301741"/>
                      <a:pt x="128184" y="300383"/>
                    </a:cubicBezTo>
                    <a:cubicBezTo>
                      <a:pt x="142854" y="293048"/>
                      <a:pt x="121003" y="298044"/>
                      <a:pt x="139227" y="293756"/>
                    </a:cubicBezTo>
                    <a:cubicBezTo>
                      <a:pt x="149488" y="291342"/>
                      <a:pt x="170149" y="287130"/>
                      <a:pt x="170149" y="287130"/>
                    </a:cubicBezTo>
                    <a:cubicBezTo>
                      <a:pt x="171621" y="288603"/>
                      <a:pt x="175224" y="289572"/>
                      <a:pt x="174566" y="291548"/>
                    </a:cubicBezTo>
                    <a:cubicBezTo>
                      <a:pt x="173249" y="295499"/>
                      <a:pt x="168442" y="297221"/>
                      <a:pt x="165732" y="300383"/>
                    </a:cubicBezTo>
                    <a:cubicBezTo>
                      <a:pt x="157741" y="309706"/>
                      <a:pt x="165834" y="305503"/>
                      <a:pt x="154688" y="309217"/>
                    </a:cubicBezTo>
                    <a:lnTo>
                      <a:pt x="141436" y="322470"/>
                    </a:lnTo>
                    <a:lnTo>
                      <a:pt x="134810" y="329096"/>
                    </a:lnTo>
                    <a:cubicBezTo>
                      <a:pt x="135949" y="338209"/>
                      <a:pt x="133288" y="346294"/>
                      <a:pt x="141436" y="351183"/>
                    </a:cubicBezTo>
                    <a:cubicBezTo>
                      <a:pt x="143432" y="352381"/>
                      <a:pt x="145853" y="352655"/>
                      <a:pt x="148062" y="353391"/>
                    </a:cubicBezTo>
                    <a:cubicBezTo>
                      <a:pt x="149534" y="354864"/>
                      <a:pt x="152479" y="355727"/>
                      <a:pt x="152479" y="357809"/>
                    </a:cubicBezTo>
                    <a:cubicBezTo>
                      <a:pt x="152479" y="362465"/>
                      <a:pt x="149534" y="366644"/>
                      <a:pt x="148062" y="371061"/>
                    </a:cubicBezTo>
                    <a:cubicBezTo>
                      <a:pt x="147326" y="373270"/>
                      <a:pt x="147144" y="375750"/>
                      <a:pt x="145853" y="377687"/>
                    </a:cubicBezTo>
                    <a:cubicBezTo>
                      <a:pt x="144381" y="379896"/>
                      <a:pt x="143313" y="382436"/>
                      <a:pt x="141436" y="384313"/>
                    </a:cubicBezTo>
                    <a:cubicBezTo>
                      <a:pt x="129955" y="395794"/>
                      <a:pt x="139137" y="382217"/>
                      <a:pt x="130392" y="393148"/>
                    </a:cubicBezTo>
                    <a:cubicBezTo>
                      <a:pt x="116484" y="410534"/>
                      <a:pt x="136670" y="387452"/>
                      <a:pt x="121558" y="408609"/>
                    </a:cubicBezTo>
                    <a:cubicBezTo>
                      <a:pt x="119743" y="411151"/>
                      <a:pt x="116850" y="412769"/>
                      <a:pt x="114932" y="415235"/>
                    </a:cubicBezTo>
                    <a:cubicBezTo>
                      <a:pt x="101363" y="432680"/>
                      <a:pt x="112649" y="425212"/>
                      <a:pt x="97262" y="432904"/>
                    </a:cubicBezTo>
                    <a:cubicBezTo>
                      <a:pt x="81257" y="448913"/>
                      <a:pt x="99717" y="432430"/>
                      <a:pt x="46462" y="439530"/>
                    </a:cubicBezTo>
                    <a:cubicBezTo>
                      <a:pt x="39539" y="440453"/>
                      <a:pt x="33210" y="443947"/>
                      <a:pt x="26584" y="446156"/>
                    </a:cubicBezTo>
                    <a:cubicBezTo>
                      <a:pt x="20694" y="448120"/>
                      <a:pt x="16582" y="449144"/>
                      <a:pt x="11123" y="452783"/>
                    </a:cubicBezTo>
                    <a:cubicBezTo>
                      <a:pt x="9390" y="453938"/>
                      <a:pt x="8178" y="455728"/>
                      <a:pt x="6705" y="457200"/>
                    </a:cubicBezTo>
                    <a:cubicBezTo>
                      <a:pt x="5969" y="460145"/>
                      <a:pt x="2554" y="463703"/>
                      <a:pt x="4497" y="466035"/>
                    </a:cubicBezTo>
                    <a:cubicBezTo>
                      <a:pt x="7478" y="469612"/>
                      <a:pt x="17749" y="470452"/>
                      <a:pt x="17749" y="470452"/>
                    </a:cubicBezTo>
                    <a:lnTo>
                      <a:pt x="35419" y="468243"/>
                    </a:lnTo>
                    <a:cubicBezTo>
                      <a:pt x="65449" y="465082"/>
                      <a:pt x="50813" y="468261"/>
                      <a:pt x="68549" y="463826"/>
                    </a:cubicBezTo>
                    <a:cubicBezTo>
                      <a:pt x="70758" y="462354"/>
                      <a:pt x="72801" y="460596"/>
                      <a:pt x="75175" y="459409"/>
                    </a:cubicBezTo>
                    <a:cubicBezTo>
                      <a:pt x="90684" y="451655"/>
                      <a:pt x="75647" y="465070"/>
                      <a:pt x="84010" y="479287"/>
                    </a:cubicBezTo>
                    <a:cubicBezTo>
                      <a:pt x="90759" y="490761"/>
                      <a:pt x="102549" y="493351"/>
                      <a:pt x="112723" y="499165"/>
                    </a:cubicBezTo>
                    <a:cubicBezTo>
                      <a:pt x="115028" y="500482"/>
                      <a:pt x="117140" y="502110"/>
                      <a:pt x="119349" y="503583"/>
                    </a:cubicBezTo>
                    <a:cubicBezTo>
                      <a:pt x="125975" y="502847"/>
                      <a:pt x="132902" y="503483"/>
                      <a:pt x="139227" y="501374"/>
                    </a:cubicBezTo>
                    <a:cubicBezTo>
                      <a:pt x="141436" y="500638"/>
                      <a:pt x="134884" y="498708"/>
                      <a:pt x="132601" y="499165"/>
                    </a:cubicBezTo>
                    <a:cubicBezTo>
                      <a:pt x="130559" y="499573"/>
                      <a:pt x="129970" y="502512"/>
                      <a:pt x="128184" y="503583"/>
                    </a:cubicBezTo>
                    <a:cubicBezTo>
                      <a:pt x="126188" y="504781"/>
                      <a:pt x="123767" y="505055"/>
                      <a:pt x="121558" y="505791"/>
                    </a:cubicBezTo>
                    <a:cubicBezTo>
                      <a:pt x="120822" y="508000"/>
                      <a:pt x="120702" y="510523"/>
                      <a:pt x="119349" y="512417"/>
                    </a:cubicBezTo>
                    <a:cubicBezTo>
                      <a:pt x="112798" y="521588"/>
                      <a:pt x="112268" y="520667"/>
                      <a:pt x="103888" y="523461"/>
                    </a:cubicBezTo>
                    <a:cubicBezTo>
                      <a:pt x="102416" y="525670"/>
                      <a:pt x="101348" y="528210"/>
                      <a:pt x="99471" y="530087"/>
                    </a:cubicBezTo>
                    <a:cubicBezTo>
                      <a:pt x="97594" y="531964"/>
                      <a:pt x="94544" y="532465"/>
                      <a:pt x="92845" y="534504"/>
                    </a:cubicBezTo>
                    <a:cubicBezTo>
                      <a:pt x="90737" y="537033"/>
                      <a:pt x="90535" y="540810"/>
                      <a:pt x="88427" y="543339"/>
                    </a:cubicBezTo>
                    <a:cubicBezTo>
                      <a:pt x="83907" y="548763"/>
                      <a:pt x="80773" y="547166"/>
                      <a:pt x="75175" y="549965"/>
                    </a:cubicBezTo>
                    <a:cubicBezTo>
                      <a:pt x="71335" y="551885"/>
                      <a:pt x="67972" y="554671"/>
                      <a:pt x="64132" y="556591"/>
                    </a:cubicBezTo>
                    <a:cubicBezTo>
                      <a:pt x="62049" y="557632"/>
                      <a:pt x="59588" y="557759"/>
                      <a:pt x="57505" y="558800"/>
                    </a:cubicBezTo>
                    <a:cubicBezTo>
                      <a:pt x="55131" y="559987"/>
                      <a:pt x="53253" y="562030"/>
                      <a:pt x="50879" y="563217"/>
                    </a:cubicBezTo>
                    <a:cubicBezTo>
                      <a:pt x="39997" y="568658"/>
                      <a:pt x="48171" y="561407"/>
                      <a:pt x="37627" y="569843"/>
                    </a:cubicBezTo>
                    <a:cubicBezTo>
                      <a:pt x="36001" y="571144"/>
                      <a:pt x="34876" y="573011"/>
                      <a:pt x="33210" y="574261"/>
                    </a:cubicBezTo>
                    <a:cubicBezTo>
                      <a:pt x="13222" y="589254"/>
                      <a:pt x="25675" y="577380"/>
                      <a:pt x="15540" y="587513"/>
                    </a:cubicBezTo>
                    <a:cubicBezTo>
                      <a:pt x="18485" y="588985"/>
                      <a:pt x="21349" y="590633"/>
                      <a:pt x="24375" y="591930"/>
                    </a:cubicBezTo>
                    <a:cubicBezTo>
                      <a:pt x="26515" y="592847"/>
                      <a:pt x="28919" y="593098"/>
                      <a:pt x="31001" y="594139"/>
                    </a:cubicBezTo>
                    <a:cubicBezTo>
                      <a:pt x="43814" y="600546"/>
                      <a:pt x="30976" y="597166"/>
                      <a:pt x="46462" y="602974"/>
                    </a:cubicBezTo>
                    <a:cubicBezTo>
                      <a:pt x="56426" y="606711"/>
                      <a:pt x="74091" y="606749"/>
                      <a:pt x="81801" y="607391"/>
                    </a:cubicBezTo>
                    <a:cubicBezTo>
                      <a:pt x="107360" y="613781"/>
                      <a:pt x="93425" y="611259"/>
                      <a:pt x="123766" y="614017"/>
                    </a:cubicBezTo>
                    <a:cubicBezTo>
                      <a:pt x="115993" y="621792"/>
                      <a:pt x="123236" y="615864"/>
                      <a:pt x="112723" y="620643"/>
                    </a:cubicBezTo>
                    <a:cubicBezTo>
                      <a:pt x="106728" y="623368"/>
                      <a:pt x="100943" y="626533"/>
                      <a:pt x="95053" y="629478"/>
                    </a:cubicBezTo>
                    <a:cubicBezTo>
                      <a:pt x="77927" y="638041"/>
                      <a:pt x="98455" y="630554"/>
                      <a:pt x="81801" y="636104"/>
                    </a:cubicBezTo>
                    <a:lnTo>
                      <a:pt x="61923" y="649356"/>
                    </a:lnTo>
                    <a:cubicBezTo>
                      <a:pt x="58049" y="651939"/>
                      <a:pt x="48671" y="653774"/>
                      <a:pt x="48671" y="653774"/>
                    </a:cubicBezTo>
                    <a:cubicBezTo>
                      <a:pt x="47198" y="655246"/>
                      <a:pt x="46039" y="657120"/>
                      <a:pt x="44253" y="658191"/>
                    </a:cubicBezTo>
                    <a:cubicBezTo>
                      <a:pt x="41989" y="659550"/>
                      <a:pt x="30444" y="662196"/>
                      <a:pt x="28792" y="662609"/>
                    </a:cubicBezTo>
                    <a:cubicBezTo>
                      <a:pt x="26583" y="664081"/>
                      <a:pt x="24592" y="665948"/>
                      <a:pt x="22166" y="667026"/>
                    </a:cubicBezTo>
                    <a:cubicBezTo>
                      <a:pt x="17911" y="668917"/>
                      <a:pt x="8914" y="671443"/>
                      <a:pt x="8914" y="671443"/>
                    </a:cubicBezTo>
                    <a:cubicBezTo>
                      <a:pt x="5430" y="674928"/>
                      <a:pt x="-817" y="678288"/>
                      <a:pt x="11123" y="680278"/>
                    </a:cubicBezTo>
                    <a:cubicBezTo>
                      <a:pt x="13419" y="680661"/>
                      <a:pt x="15510" y="678710"/>
                      <a:pt x="17749" y="678070"/>
                    </a:cubicBezTo>
                    <a:cubicBezTo>
                      <a:pt x="28167" y="675094"/>
                      <a:pt x="29525" y="675441"/>
                      <a:pt x="42045" y="673652"/>
                    </a:cubicBezTo>
                    <a:cubicBezTo>
                      <a:pt x="61684" y="667105"/>
                      <a:pt x="32102" y="676358"/>
                      <a:pt x="79592" y="669235"/>
                    </a:cubicBezTo>
                    <a:cubicBezTo>
                      <a:pt x="84197" y="668544"/>
                      <a:pt x="92845" y="664817"/>
                      <a:pt x="92845" y="664817"/>
                    </a:cubicBezTo>
                    <a:lnTo>
                      <a:pt x="156897" y="667026"/>
                    </a:lnTo>
                    <a:cubicBezTo>
                      <a:pt x="160135" y="667626"/>
                      <a:pt x="154113" y="673002"/>
                      <a:pt x="152479" y="675861"/>
                    </a:cubicBezTo>
                    <a:cubicBezTo>
                      <a:pt x="147948" y="683790"/>
                      <a:pt x="148912" y="681920"/>
                      <a:pt x="141436" y="686904"/>
                    </a:cubicBezTo>
                    <a:cubicBezTo>
                      <a:pt x="139957" y="691341"/>
                      <a:pt x="137448" y="702744"/>
                      <a:pt x="132601" y="706783"/>
                    </a:cubicBezTo>
                    <a:cubicBezTo>
                      <a:pt x="130072" y="708891"/>
                      <a:pt x="126558" y="709455"/>
                      <a:pt x="123766" y="711200"/>
                    </a:cubicBezTo>
                    <a:cubicBezTo>
                      <a:pt x="122108" y="712236"/>
                      <a:pt x="111288" y="720965"/>
                      <a:pt x="108305" y="722243"/>
                    </a:cubicBezTo>
                    <a:cubicBezTo>
                      <a:pt x="98399" y="726489"/>
                      <a:pt x="101441" y="722363"/>
                      <a:pt x="92845" y="726661"/>
                    </a:cubicBezTo>
                    <a:cubicBezTo>
                      <a:pt x="90471" y="727848"/>
                      <a:pt x="88292" y="729420"/>
                      <a:pt x="86219" y="731078"/>
                    </a:cubicBezTo>
                    <a:cubicBezTo>
                      <a:pt x="84593" y="732379"/>
                      <a:pt x="83587" y="734425"/>
                      <a:pt x="81801" y="735496"/>
                    </a:cubicBezTo>
                    <a:cubicBezTo>
                      <a:pt x="79805" y="736694"/>
                      <a:pt x="77384" y="736968"/>
                      <a:pt x="75175" y="737704"/>
                    </a:cubicBezTo>
                    <a:cubicBezTo>
                      <a:pt x="64519" y="748363"/>
                      <a:pt x="78051" y="735405"/>
                      <a:pt x="64132" y="746539"/>
                    </a:cubicBezTo>
                    <a:cubicBezTo>
                      <a:pt x="62506" y="747840"/>
                      <a:pt x="61380" y="749707"/>
                      <a:pt x="59714" y="750956"/>
                    </a:cubicBezTo>
                    <a:cubicBezTo>
                      <a:pt x="54579" y="754807"/>
                      <a:pt x="44477" y="761640"/>
                      <a:pt x="37627" y="764209"/>
                    </a:cubicBezTo>
                    <a:cubicBezTo>
                      <a:pt x="34785" y="765275"/>
                      <a:pt x="31737" y="765681"/>
                      <a:pt x="28792" y="766417"/>
                    </a:cubicBezTo>
                    <a:cubicBezTo>
                      <a:pt x="26583" y="767890"/>
                      <a:pt x="24540" y="769648"/>
                      <a:pt x="22166" y="770835"/>
                    </a:cubicBezTo>
                    <a:cubicBezTo>
                      <a:pt x="20084" y="771876"/>
                      <a:pt x="17536" y="771845"/>
                      <a:pt x="15540" y="773043"/>
                    </a:cubicBezTo>
                    <a:cubicBezTo>
                      <a:pt x="376" y="782141"/>
                      <a:pt x="23273" y="773410"/>
                      <a:pt x="4497" y="779670"/>
                    </a:cubicBezTo>
                    <a:cubicBezTo>
                      <a:pt x="3024" y="781142"/>
                      <a:pt x="-579" y="782111"/>
                      <a:pt x="79" y="784087"/>
                    </a:cubicBezTo>
                    <a:cubicBezTo>
                      <a:pt x="815" y="786296"/>
                      <a:pt x="4377" y="786296"/>
                      <a:pt x="6705" y="786296"/>
                    </a:cubicBezTo>
                    <a:cubicBezTo>
                      <a:pt x="11184" y="786296"/>
                      <a:pt x="15540" y="784823"/>
                      <a:pt x="19958" y="784087"/>
                    </a:cubicBezTo>
                    <a:cubicBezTo>
                      <a:pt x="22167" y="783351"/>
                      <a:pt x="24502" y="782919"/>
                      <a:pt x="26584" y="781878"/>
                    </a:cubicBezTo>
                    <a:cubicBezTo>
                      <a:pt x="28958" y="780691"/>
                      <a:pt x="30725" y="778393"/>
                      <a:pt x="33210" y="777461"/>
                    </a:cubicBezTo>
                    <a:cubicBezTo>
                      <a:pt x="36725" y="776143"/>
                      <a:pt x="40588" y="776066"/>
                      <a:pt x="44253" y="775252"/>
                    </a:cubicBezTo>
                    <a:cubicBezTo>
                      <a:pt x="47216" y="774593"/>
                      <a:pt x="50143" y="773779"/>
                      <a:pt x="53088" y="773043"/>
                    </a:cubicBezTo>
                    <a:cubicBezTo>
                      <a:pt x="55297" y="771571"/>
                      <a:pt x="57063" y="768759"/>
                      <a:pt x="59714" y="768626"/>
                    </a:cubicBezTo>
                    <a:cubicBezTo>
                      <a:pt x="113931" y="765916"/>
                      <a:pt x="95162" y="765506"/>
                      <a:pt x="99471" y="817217"/>
                    </a:cubicBezTo>
                    <a:cubicBezTo>
                      <a:pt x="99664" y="819537"/>
                      <a:pt x="100943" y="821634"/>
                      <a:pt x="101679" y="823843"/>
                    </a:cubicBezTo>
                    <a:cubicBezTo>
                      <a:pt x="100207" y="828261"/>
                      <a:pt x="99968" y="833307"/>
                      <a:pt x="97262" y="837096"/>
                    </a:cubicBezTo>
                    <a:cubicBezTo>
                      <a:pt x="95909" y="838990"/>
                      <a:pt x="92875" y="838664"/>
                      <a:pt x="90636" y="839304"/>
                    </a:cubicBezTo>
                    <a:cubicBezTo>
                      <a:pt x="87717" y="840138"/>
                      <a:pt x="84709" y="840641"/>
                      <a:pt x="81801" y="841513"/>
                    </a:cubicBezTo>
                    <a:cubicBezTo>
                      <a:pt x="77341" y="842851"/>
                      <a:pt x="68549" y="845930"/>
                      <a:pt x="68549" y="845930"/>
                    </a:cubicBezTo>
                    <a:cubicBezTo>
                      <a:pt x="66340" y="847403"/>
                      <a:pt x="64349" y="849270"/>
                      <a:pt x="61923" y="850348"/>
                    </a:cubicBezTo>
                    <a:cubicBezTo>
                      <a:pt x="57668" y="852239"/>
                      <a:pt x="53088" y="853293"/>
                      <a:pt x="48671" y="854765"/>
                    </a:cubicBezTo>
                    <a:lnTo>
                      <a:pt x="42045" y="856974"/>
                    </a:lnTo>
                    <a:cubicBezTo>
                      <a:pt x="39527" y="857814"/>
                      <a:pt x="37845" y="860313"/>
                      <a:pt x="35419" y="861391"/>
                    </a:cubicBezTo>
                    <a:cubicBezTo>
                      <a:pt x="31164" y="863282"/>
                      <a:pt x="26041" y="863226"/>
                      <a:pt x="22166" y="865809"/>
                    </a:cubicBezTo>
                    <a:cubicBezTo>
                      <a:pt x="12800" y="872052"/>
                      <a:pt x="17914" y="869039"/>
                      <a:pt x="6705" y="874643"/>
                    </a:cubicBezTo>
                    <a:cubicBezTo>
                      <a:pt x="8178" y="876116"/>
                      <a:pt x="9069" y="878719"/>
                      <a:pt x="11123" y="879061"/>
                    </a:cubicBezTo>
                    <a:cubicBezTo>
                      <a:pt x="14413" y="879609"/>
                      <a:pt x="23063" y="875264"/>
                      <a:pt x="26584" y="874643"/>
                    </a:cubicBezTo>
                    <a:cubicBezTo>
                      <a:pt x="54561" y="869706"/>
                      <a:pt x="60195" y="870034"/>
                      <a:pt x="88427" y="868017"/>
                    </a:cubicBezTo>
                    <a:cubicBezTo>
                      <a:pt x="90636" y="866545"/>
                      <a:pt x="92419" y="863929"/>
                      <a:pt x="95053" y="863600"/>
                    </a:cubicBezTo>
                    <a:cubicBezTo>
                      <a:pt x="98778" y="863134"/>
                      <a:pt x="102386" y="865238"/>
                      <a:pt x="106097" y="865809"/>
                    </a:cubicBezTo>
                    <a:cubicBezTo>
                      <a:pt x="111963" y="866711"/>
                      <a:pt x="117876" y="867281"/>
                      <a:pt x="123766" y="868017"/>
                    </a:cubicBezTo>
                    <a:cubicBezTo>
                      <a:pt x="125975" y="868753"/>
                      <a:pt x="128396" y="869028"/>
                      <a:pt x="130392" y="870226"/>
                    </a:cubicBezTo>
                    <a:cubicBezTo>
                      <a:pt x="132178" y="871297"/>
                      <a:pt x="134468" y="872589"/>
                      <a:pt x="134810" y="874643"/>
                    </a:cubicBezTo>
                    <a:cubicBezTo>
                      <a:pt x="135118" y="876492"/>
                      <a:pt x="131197" y="887688"/>
                      <a:pt x="130392" y="890104"/>
                    </a:cubicBezTo>
                    <a:cubicBezTo>
                      <a:pt x="143498" y="903210"/>
                      <a:pt x="120232" y="881711"/>
                      <a:pt x="150271" y="896730"/>
                    </a:cubicBezTo>
                    <a:cubicBezTo>
                      <a:pt x="152353" y="897771"/>
                      <a:pt x="150585" y="902003"/>
                      <a:pt x="152479" y="903356"/>
                    </a:cubicBezTo>
                    <a:cubicBezTo>
                      <a:pt x="156268" y="906063"/>
                      <a:pt x="165732" y="907774"/>
                      <a:pt x="165732" y="907774"/>
                    </a:cubicBezTo>
                    <a:cubicBezTo>
                      <a:pt x="164996" y="910719"/>
                      <a:pt x="165828" y="914633"/>
                      <a:pt x="163523" y="916609"/>
                    </a:cubicBezTo>
                    <a:cubicBezTo>
                      <a:pt x="159988" y="919639"/>
                      <a:pt x="150271" y="921026"/>
                      <a:pt x="150271" y="921026"/>
                    </a:cubicBezTo>
                    <a:cubicBezTo>
                      <a:pt x="152480" y="922498"/>
                      <a:pt x="155020" y="923566"/>
                      <a:pt x="156897" y="925443"/>
                    </a:cubicBezTo>
                    <a:cubicBezTo>
                      <a:pt x="158774" y="927320"/>
                      <a:pt x="159615" y="930031"/>
                      <a:pt x="161314" y="932070"/>
                    </a:cubicBezTo>
                    <a:cubicBezTo>
                      <a:pt x="163314" y="934470"/>
                      <a:pt x="165731" y="936487"/>
                      <a:pt x="167940" y="938696"/>
                    </a:cubicBezTo>
                    <a:cubicBezTo>
                      <a:pt x="168676" y="940905"/>
                      <a:pt x="171795" y="943676"/>
                      <a:pt x="170149" y="945322"/>
                    </a:cubicBezTo>
                    <a:cubicBezTo>
                      <a:pt x="166857" y="948614"/>
                      <a:pt x="161314" y="948267"/>
                      <a:pt x="156897" y="949739"/>
                    </a:cubicBezTo>
                    <a:lnTo>
                      <a:pt x="150271" y="951948"/>
                    </a:lnTo>
                    <a:lnTo>
                      <a:pt x="141436" y="965200"/>
                    </a:lnTo>
                    <a:lnTo>
                      <a:pt x="137019" y="971826"/>
                    </a:lnTo>
                    <a:cubicBezTo>
                      <a:pt x="138491" y="975507"/>
                      <a:pt x="140393" y="979045"/>
                      <a:pt x="141436" y="982870"/>
                    </a:cubicBezTo>
                    <a:cubicBezTo>
                      <a:pt x="146929" y="1003012"/>
                      <a:pt x="139473" y="989864"/>
                      <a:pt x="148062" y="1002748"/>
                    </a:cubicBezTo>
                    <a:cubicBezTo>
                      <a:pt x="145785" y="1023235"/>
                      <a:pt x="144503" y="1020721"/>
                      <a:pt x="148062" y="1040296"/>
                    </a:cubicBezTo>
                    <a:cubicBezTo>
                      <a:pt x="148479" y="1042587"/>
                      <a:pt x="149230" y="1044840"/>
                      <a:pt x="150271" y="1046922"/>
                    </a:cubicBezTo>
                    <a:cubicBezTo>
                      <a:pt x="151458" y="1049296"/>
                      <a:pt x="153216" y="1051339"/>
                      <a:pt x="154688" y="1053548"/>
                    </a:cubicBezTo>
                    <a:cubicBezTo>
                      <a:pt x="153216" y="1055757"/>
                      <a:pt x="151998" y="1058159"/>
                      <a:pt x="150271" y="1060174"/>
                    </a:cubicBezTo>
                    <a:cubicBezTo>
                      <a:pt x="147561" y="1063336"/>
                      <a:pt x="141436" y="1069009"/>
                      <a:pt x="141436" y="1069009"/>
                    </a:cubicBezTo>
                    <a:cubicBezTo>
                      <a:pt x="142172" y="1072690"/>
                      <a:pt x="142974" y="1076359"/>
                      <a:pt x="143645" y="1080052"/>
                    </a:cubicBezTo>
                    <a:cubicBezTo>
                      <a:pt x="144446" y="1084458"/>
                      <a:pt x="144281" y="1089111"/>
                      <a:pt x="145853" y="1093304"/>
                    </a:cubicBezTo>
                    <a:cubicBezTo>
                      <a:pt x="146584" y="1095254"/>
                      <a:pt x="148970" y="1096096"/>
                      <a:pt x="150271" y="1097722"/>
                    </a:cubicBezTo>
                    <a:cubicBezTo>
                      <a:pt x="151929" y="1099795"/>
                      <a:pt x="153216" y="1102139"/>
                      <a:pt x="154688" y="1104348"/>
                    </a:cubicBezTo>
                    <a:cubicBezTo>
                      <a:pt x="150903" y="1115702"/>
                      <a:pt x="155256" y="1107163"/>
                      <a:pt x="145853" y="1115391"/>
                    </a:cubicBezTo>
                    <a:cubicBezTo>
                      <a:pt x="141935" y="1118819"/>
                      <a:pt x="134810" y="1126435"/>
                      <a:pt x="134810" y="1126435"/>
                    </a:cubicBezTo>
                    <a:cubicBezTo>
                      <a:pt x="134074" y="1128644"/>
                      <a:pt x="132601" y="1130733"/>
                      <a:pt x="132601" y="1133061"/>
                    </a:cubicBezTo>
                    <a:cubicBezTo>
                      <a:pt x="132601" y="1138664"/>
                      <a:pt x="133894" y="1148672"/>
                      <a:pt x="139227" y="1152939"/>
                    </a:cubicBezTo>
                    <a:cubicBezTo>
                      <a:pt x="141045" y="1154393"/>
                      <a:pt x="143644" y="1154412"/>
                      <a:pt x="145853" y="1155148"/>
                    </a:cubicBezTo>
                    <a:cubicBezTo>
                      <a:pt x="149289" y="1158584"/>
                      <a:pt x="155053" y="1163482"/>
                      <a:pt x="156897" y="1168400"/>
                    </a:cubicBezTo>
                    <a:cubicBezTo>
                      <a:pt x="162089" y="1182246"/>
                      <a:pt x="155280" y="1176179"/>
                      <a:pt x="163523" y="1186070"/>
                    </a:cubicBezTo>
                    <a:cubicBezTo>
                      <a:pt x="166583" y="1189742"/>
                      <a:pt x="172176" y="1195069"/>
                      <a:pt x="176775" y="1197113"/>
                    </a:cubicBezTo>
                    <a:cubicBezTo>
                      <a:pt x="182271" y="1199556"/>
                      <a:pt x="200331" y="1204474"/>
                      <a:pt x="205488" y="1205948"/>
                    </a:cubicBezTo>
                    <a:cubicBezTo>
                      <a:pt x="207566" y="1207195"/>
                      <a:pt x="218404" y="1214783"/>
                      <a:pt x="223158" y="1214783"/>
                    </a:cubicBezTo>
                    <a:cubicBezTo>
                      <a:pt x="226193" y="1214783"/>
                      <a:pt x="229047" y="1213310"/>
                      <a:pt x="231992" y="1212574"/>
                    </a:cubicBezTo>
                    <a:cubicBezTo>
                      <a:pt x="230695" y="1206087"/>
                      <a:pt x="230123" y="1200850"/>
                      <a:pt x="227575" y="1194904"/>
                    </a:cubicBezTo>
                    <a:cubicBezTo>
                      <a:pt x="226278" y="1191878"/>
                      <a:pt x="224455" y="1189096"/>
                      <a:pt x="223158" y="1186070"/>
                    </a:cubicBezTo>
                    <a:cubicBezTo>
                      <a:pt x="222241" y="1183930"/>
                      <a:pt x="221866" y="1181583"/>
                      <a:pt x="220949" y="1179443"/>
                    </a:cubicBezTo>
                    <a:cubicBezTo>
                      <a:pt x="219652" y="1176417"/>
                      <a:pt x="217869" y="1173617"/>
                      <a:pt x="216532" y="1170609"/>
                    </a:cubicBezTo>
                    <a:cubicBezTo>
                      <a:pt x="214922" y="1166986"/>
                      <a:pt x="213887" y="1163111"/>
                      <a:pt x="212114" y="1159565"/>
                    </a:cubicBezTo>
                    <a:cubicBezTo>
                      <a:pt x="210927" y="1157191"/>
                      <a:pt x="208775" y="1155365"/>
                      <a:pt x="207697" y="1152939"/>
                    </a:cubicBezTo>
                    <a:cubicBezTo>
                      <a:pt x="205806" y="1148684"/>
                      <a:pt x="204751" y="1144104"/>
                      <a:pt x="203279" y="1139687"/>
                    </a:cubicBezTo>
                    <a:cubicBezTo>
                      <a:pt x="202543" y="1137478"/>
                      <a:pt x="202717" y="1134707"/>
                      <a:pt x="201071" y="1133061"/>
                    </a:cubicBezTo>
                    <a:cubicBezTo>
                      <a:pt x="196962" y="1128952"/>
                      <a:pt x="195023" y="1127590"/>
                      <a:pt x="192236" y="1122017"/>
                    </a:cubicBezTo>
                    <a:cubicBezTo>
                      <a:pt x="191195" y="1119935"/>
                      <a:pt x="191318" y="1117328"/>
                      <a:pt x="190027" y="1115391"/>
                    </a:cubicBezTo>
                    <a:cubicBezTo>
                      <a:pt x="188294" y="1112792"/>
                      <a:pt x="185610" y="1110974"/>
                      <a:pt x="183401" y="1108765"/>
                    </a:cubicBezTo>
                    <a:cubicBezTo>
                      <a:pt x="188659" y="1092995"/>
                      <a:pt x="185236" y="1099387"/>
                      <a:pt x="192236" y="1088887"/>
                    </a:cubicBezTo>
                    <a:cubicBezTo>
                      <a:pt x="191500" y="1085206"/>
                      <a:pt x="191581" y="1081261"/>
                      <a:pt x="190027" y="1077843"/>
                    </a:cubicBezTo>
                    <a:cubicBezTo>
                      <a:pt x="187830" y="1073010"/>
                      <a:pt x="181192" y="1064591"/>
                      <a:pt x="181192" y="1064591"/>
                    </a:cubicBezTo>
                    <a:cubicBezTo>
                      <a:pt x="174937" y="1045821"/>
                      <a:pt x="183661" y="1068706"/>
                      <a:pt x="174566" y="1053548"/>
                    </a:cubicBezTo>
                    <a:cubicBezTo>
                      <a:pt x="165962" y="1039209"/>
                      <a:pt x="179137" y="1053701"/>
                      <a:pt x="167940" y="1042504"/>
                    </a:cubicBezTo>
                    <a:cubicBezTo>
                      <a:pt x="167204" y="1040295"/>
                      <a:pt x="163711" y="1037033"/>
                      <a:pt x="165732" y="1035878"/>
                    </a:cubicBezTo>
                    <a:cubicBezTo>
                      <a:pt x="170886" y="1032933"/>
                      <a:pt x="177561" y="1034732"/>
                      <a:pt x="183401" y="1033670"/>
                    </a:cubicBezTo>
                    <a:cubicBezTo>
                      <a:pt x="185692" y="1033254"/>
                      <a:pt x="187818" y="1032197"/>
                      <a:pt x="190027" y="1031461"/>
                    </a:cubicBezTo>
                    <a:cubicBezTo>
                      <a:pt x="185141" y="1026575"/>
                      <a:pt x="182059" y="1024360"/>
                      <a:pt x="178984" y="1018209"/>
                    </a:cubicBezTo>
                    <a:cubicBezTo>
                      <a:pt x="176459" y="1013159"/>
                      <a:pt x="175826" y="1005581"/>
                      <a:pt x="174566" y="1000539"/>
                    </a:cubicBezTo>
                    <a:cubicBezTo>
                      <a:pt x="174001" y="998280"/>
                      <a:pt x="173094" y="996122"/>
                      <a:pt x="172358" y="993913"/>
                    </a:cubicBezTo>
                    <a:cubicBezTo>
                      <a:pt x="173220" y="991326"/>
                      <a:pt x="177943" y="975075"/>
                      <a:pt x="181192" y="971826"/>
                    </a:cubicBezTo>
                    <a:cubicBezTo>
                      <a:pt x="182838" y="970180"/>
                      <a:pt x="185610" y="970353"/>
                      <a:pt x="187819" y="969617"/>
                    </a:cubicBezTo>
                    <a:cubicBezTo>
                      <a:pt x="188555" y="965936"/>
                      <a:pt x="188548" y="962024"/>
                      <a:pt x="190027" y="958574"/>
                    </a:cubicBezTo>
                    <a:cubicBezTo>
                      <a:pt x="190847" y="956660"/>
                      <a:pt x="193144" y="955782"/>
                      <a:pt x="194445" y="954156"/>
                    </a:cubicBezTo>
                    <a:cubicBezTo>
                      <a:pt x="201710" y="945074"/>
                      <a:pt x="194978" y="948824"/>
                      <a:pt x="205488" y="945322"/>
                    </a:cubicBezTo>
                    <a:cubicBezTo>
                      <a:pt x="209909" y="940901"/>
                      <a:pt x="215906" y="935529"/>
                      <a:pt x="218740" y="929861"/>
                    </a:cubicBezTo>
                    <a:cubicBezTo>
                      <a:pt x="220098" y="927146"/>
                      <a:pt x="220213" y="923971"/>
                      <a:pt x="220949" y="921026"/>
                    </a:cubicBezTo>
                    <a:cubicBezTo>
                      <a:pt x="218828" y="917490"/>
                      <a:pt x="211488" y="905898"/>
                      <a:pt x="209905" y="901148"/>
                    </a:cubicBezTo>
                    <a:cubicBezTo>
                      <a:pt x="208718" y="897586"/>
                      <a:pt x="209176" y="893555"/>
                      <a:pt x="207697" y="890104"/>
                    </a:cubicBezTo>
                    <a:cubicBezTo>
                      <a:pt x="206877" y="888190"/>
                      <a:pt x="204580" y="887313"/>
                      <a:pt x="203279" y="885687"/>
                    </a:cubicBezTo>
                    <a:cubicBezTo>
                      <a:pt x="196012" y="876604"/>
                      <a:pt x="202747" y="880356"/>
                      <a:pt x="192236" y="876852"/>
                    </a:cubicBezTo>
                    <a:cubicBezTo>
                      <a:pt x="190764" y="874643"/>
                      <a:pt x="189136" y="872531"/>
                      <a:pt x="187819" y="870226"/>
                    </a:cubicBezTo>
                    <a:cubicBezTo>
                      <a:pt x="181818" y="859724"/>
                      <a:pt x="184656" y="861382"/>
                      <a:pt x="176775" y="850348"/>
                    </a:cubicBezTo>
                    <a:cubicBezTo>
                      <a:pt x="175565" y="848653"/>
                      <a:pt x="173830" y="847403"/>
                      <a:pt x="172358" y="845930"/>
                    </a:cubicBezTo>
                    <a:cubicBezTo>
                      <a:pt x="171129" y="838556"/>
                      <a:pt x="165583" y="830126"/>
                      <a:pt x="176775" y="828261"/>
                    </a:cubicBezTo>
                    <a:cubicBezTo>
                      <a:pt x="179072" y="827878"/>
                      <a:pt x="181192" y="829734"/>
                      <a:pt x="183401" y="830470"/>
                    </a:cubicBezTo>
                    <a:cubicBezTo>
                      <a:pt x="190045" y="829639"/>
                      <a:pt x="201467" y="831885"/>
                      <a:pt x="205488" y="823843"/>
                    </a:cubicBezTo>
                    <a:cubicBezTo>
                      <a:pt x="206845" y="821128"/>
                      <a:pt x="206961" y="817954"/>
                      <a:pt x="207697" y="815009"/>
                    </a:cubicBezTo>
                    <a:cubicBezTo>
                      <a:pt x="206961" y="808383"/>
                      <a:pt x="206502" y="801720"/>
                      <a:pt x="205488" y="795130"/>
                    </a:cubicBezTo>
                    <a:cubicBezTo>
                      <a:pt x="204551" y="789040"/>
                      <a:pt x="201488" y="780505"/>
                      <a:pt x="198862" y="775252"/>
                    </a:cubicBezTo>
                    <a:cubicBezTo>
                      <a:pt x="197675" y="772878"/>
                      <a:pt x="195917" y="770835"/>
                      <a:pt x="194445" y="768626"/>
                    </a:cubicBezTo>
                    <a:cubicBezTo>
                      <a:pt x="193709" y="761264"/>
                      <a:pt x="193361" y="753852"/>
                      <a:pt x="192236" y="746539"/>
                    </a:cubicBezTo>
                    <a:cubicBezTo>
                      <a:pt x="191882" y="744238"/>
                      <a:pt x="190592" y="742172"/>
                      <a:pt x="190027" y="739913"/>
                    </a:cubicBezTo>
                    <a:cubicBezTo>
                      <a:pt x="189117" y="736271"/>
                      <a:pt x="188729" y="732512"/>
                      <a:pt x="187819" y="728870"/>
                    </a:cubicBezTo>
                    <a:cubicBezTo>
                      <a:pt x="187254" y="726611"/>
                      <a:pt x="183964" y="723890"/>
                      <a:pt x="185610" y="722243"/>
                    </a:cubicBezTo>
                    <a:cubicBezTo>
                      <a:pt x="187256" y="720597"/>
                      <a:pt x="190096" y="723535"/>
                      <a:pt x="192236" y="724452"/>
                    </a:cubicBezTo>
                    <a:cubicBezTo>
                      <a:pt x="211328" y="732635"/>
                      <a:pt x="192167" y="725903"/>
                      <a:pt x="207697" y="731078"/>
                    </a:cubicBezTo>
                    <a:cubicBezTo>
                      <a:pt x="215059" y="730342"/>
                      <a:pt x="223944" y="733413"/>
                      <a:pt x="229784" y="728870"/>
                    </a:cubicBezTo>
                    <a:cubicBezTo>
                      <a:pt x="233319" y="726120"/>
                      <a:pt x="228991" y="719866"/>
                      <a:pt x="227575" y="715617"/>
                    </a:cubicBezTo>
                    <a:cubicBezTo>
                      <a:pt x="225384" y="709044"/>
                      <a:pt x="220377" y="707748"/>
                      <a:pt x="216532" y="702365"/>
                    </a:cubicBezTo>
                    <a:cubicBezTo>
                      <a:pt x="214618" y="699686"/>
                      <a:pt x="213748" y="696389"/>
                      <a:pt x="212114" y="693530"/>
                    </a:cubicBezTo>
                    <a:cubicBezTo>
                      <a:pt x="208398" y="687027"/>
                      <a:pt x="208118" y="687325"/>
                      <a:pt x="203279" y="682487"/>
                    </a:cubicBezTo>
                    <a:cubicBezTo>
                      <a:pt x="202543" y="680278"/>
                      <a:pt x="201711" y="678100"/>
                      <a:pt x="201071" y="675861"/>
                    </a:cubicBezTo>
                    <a:cubicBezTo>
                      <a:pt x="200237" y="672942"/>
                      <a:pt x="199928" y="669868"/>
                      <a:pt x="198862" y="667026"/>
                    </a:cubicBezTo>
                    <a:cubicBezTo>
                      <a:pt x="197706" y="663943"/>
                      <a:pt x="195668" y="661248"/>
                      <a:pt x="194445" y="658191"/>
                    </a:cubicBezTo>
                    <a:cubicBezTo>
                      <a:pt x="192716" y="653868"/>
                      <a:pt x="190027" y="644939"/>
                      <a:pt x="190027" y="644939"/>
                    </a:cubicBezTo>
                    <a:cubicBezTo>
                      <a:pt x="190763" y="641994"/>
                      <a:pt x="191402" y="639023"/>
                      <a:pt x="192236" y="636104"/>
                    </a:cubicBezTo>
                    <a:cubicBezTo>
                      <a:pt x="196715" y="620430"/>
                      <a:pt x="195283" y="629414"/>
                      <a:pt x="223158" y="627270"/>
                    </a:cubicBezTo>
                    <a:cubicBezTo>
                      <a:pt x="221685" y="625797"/>
                      <a:pt x="219990" y="624518"/>
                      <a:pt x="218740" y="622852"/>
                    </a:cubicBezTo>
                    <a:cubicBezTo>
                      <a:pt x="215555" y="618605"/>
                      <a:pt x="209905" y="609600"/>
                      <a:pt x="209905" y="609600"/>
                    </a:cubicBezTo>
                    <a:cubicBezTo>
                      <a:pt x="203651" y="590832"/>
                      <a:pt x="212374" y="613715"/>
                      <a:pt x="203279" y="598556"/>
                    </a:cubicBezTo>
                    <a:cubicBezTo>
                      <a:pt x="202081" y="596560"/>
                      <a:pt x="201807" y="594139"/>
                      <a:pt x="201071" y="591930"/>
                    </a:cubicBezTo>
                    <a:cubicBezTo>
                      <a:pt x="200335" y="586777"/>
                      <a:pt x="198516" y="581664"/>
                      <a:pt x="198862" y="576470"/>
                    </a:cubicBezTo>
                    <a:cubicBezTo>
                      <a:pt x="199266" y="570412"/>
                      <a:pt x="201024" y="564437"/>
                      <a:pt x="203279" y="558800"/>
                    </a:cubicBezTo>
                    <a:cubicBezTo>
                      <a:pt x="204052" y="556867"/>
                      <a:pt x="205677" y="554888"/>
                      <a:pt x="207697" y="554383"/>
                    </a:cubicBezTo>
                    <a:cubicBezTo>
                      <a:pt x="214875" y="552589"/>
                      <a:pt x="222422" y="552910"/>
                      <a:pt x="229784" y="552174"/>
                    </a:cubicBezTo>
                    <a:cubicBezTo>
                      <a:pt x="229048" y="547757"/>
                      <a:pt x="228862" y="543211"/>
                      <a:pt x="227575" y="538922"/>
                    </a:cubicBezTo>
                    <a:cubicBezTo>
                      <a:pt x="226629" y="535768"/>
                      <a:pt x="223646" y="533343"/>
                      <a:pt x="223158" y="530087"/>
                    </a:cubicBezTo>
                    <a:cubicBezTo>
                      <a:pt x="221407" y="518415"/>
                      <a:pt x="221685" y="506528"/>
                      <a:pt x="220949" y="494748"/>
                    </a:cubicBezTo>
                    <a:cubicBezTo>
                      <a:pt x="221685" y="486649"/>
                      <a:pt x="218078" y="476802"/>
                      <a:pt x="223158" y="470452"/>
                    </a:cubicBezTo>
                    <a:cubicBezTo>
                      <a:pt x="226410" y="466387"/>
                      <a:pt x="233413" y="472661"/>
                      <a:pt x="238619" y="472661"/>
                    </a:cubicBezTo>
                    <a:cubicBezTo>
                      <a:pt x="247484" y="472661"/>
                      <a:pt x="256288" y="471188"/>
                      <a:pt x="265123" y="470452"/>
                    </a:cubicBezTo>
                    <a:cubicBezTo>
                      <a:pt x="266256" y="467054"/>
                      <a:pt x="269881" y="460598"/>
                      <a:pt x="265123" y="457200"/>
                    </a:cubicBezTo>
                    <a:cubicBezTo>
                      <a:pt x="261334" y="454494"/>
                      <a:pt x="251871" y="452783"/>
                      <a:pt x="251871" y="452783"/>
                    </a:cubicBezTo>
                    <a:cubicBezTo>
                      <a:pt x="250398" y="451310"/>
                      <a:pt x="248384" y="450228"/>
                      <a:pt x="247453" y="448365"/>
                    </a:cubicBezTo>
                    <a:cubicBezTo>
                      <a:pt x="245371" y="444200"/>
                      <a:pt x="244508" y="439530"/>
                      <a:pt x="243036" y="435113"/>
                    </a:cubicBezTo>
                    <a:cubicBezTo>
                      <a:pt x="242300" y="432904"/>
                      <a:pt x="242118" y="430424"/>
                      <a:pt x="240827" y="428487"/>
                    </a:cubicBezTo>
                    <a:lnTo>
                      <a:pt x="236410" y="421861"/>
                    </a:lnTo>
                    <a:cubicBezTo>
                      <a:pt x="234632" y="414748"/>
                      <a:pt x="234225" y="410409"/>
                      <a:pt x="229784" y="404191"/>
                    </a:cubicBezTo>
                    <a:cubicBezTo>
                      <a:pt x="227969" y="401649"/>
                      <a:pt x="225367" y="399774"/>
                      <a:pt x="223158" y="397565"/>
                    </a:cubicBezTo>
                    <a:cubicBezTo>
                      <a:pt x="222422" y="395356"/>
                      <a:pt x="219495" y="392757"/>
                      <a:pt x="220949" y="390939"/>
                    </a:cubicBezTo>
                    <a:cubicBezTo>
                      <a:pt x="223426" y="387843"/>
                      <a:pt x="228064" y="387058"/>
                      <a:pt x="231992" y="386522"/>
                    </a:cubicBezTo>
                    <a:cubicBezTo>
                      <a:pt x="244415" y="384828"/>
                      <a:pt x="257024" y="385049"/>
                      <a:pt x="269540" y="384313"/>
                    </a:cubicBezTo>
                    <a:cubicBezTo>
                      <a:pt x="264654" y="379427"/>
                      <a:pt x="262439" y="376345"/>
                      <a:pt x="256288" y="373270"/>
                    </a:cubicBezTo>
                    <a:cubicBezTo>
                      <a:pt x="254206" y="372229"/>
                      <a:pt x="251871" y="371797"/>
                      <a:pt x="249662" y="371061"/>
                    </a:cubicBezTo>
                    <a:cubicBezTo>
                      <a:pt x="245981" y="367380"/>
                      <a:pt x="241202" y="364537"/>
                      <a:pt x="238619" y="360017"/>
                    </a:cubicBezTo>
                    <a:cubicBezTo>
                      <a:pt x="228467" y="342251"/>
                      <a:pt x="233077" y="349495"/>
                      <a:pt x="225366" y="337930"/>
                    </a:cubicBezTo>
                    <a:cubicBezTo>
                      <a:pt x="224630" y="331304"/>
                      <a:pt x="224657" y="324548"/>
                      <a:pt x="223158" y="318052"/>
                    </a:cubicBezTo>
                    <a:cubicBezTo>
                      <a:pt x="218009" y="295738"/>
                      <a:pt x="189202" y="310693"/>
                      <a:pt x="262914" y="307009"/>
                    </a:cubicBezTo>
                    <a:cubicBezTo>
                      <a:pt x="263650" y="304800"/>
                      <a:pt x="265123" y="302711"/>
                      <a:pt x="265123" y="300383"/>
                    </a:cubicBezTo>
                    <a:cubicBezTo>
                      <a:pt x="265123" y="294985"/>
                      <a:pt x="263198" y="289951"/>
                      <a:pt x="258497" y="287130"/>
                    </a:cubicBezTo>
                    <a:cubicBezTo>
                      <a:pt x="256501" y="285932"/>
                      <a:pt x="254080" y="285658"/>
                      <a:pt x="251871" y="284922"/>
                    </a:cubicBezTo>
                    <a:cubicBezTo>
                      <a:pt x="237502" y="263371"/>
                      <a:pt x="260544" y="296337"/>
                      <a:pt x="238619" y="271670"/>
                    </a:cubicBezTo>
                    <a:cubicBezTo>
                      <a:pt x="235092" y="267702"/>
                      <a:pt x="229784" y="258417"/>
                      <a:pt x="229784" y="258417"/>
                    </a:cubicBezTo>
                    <a:cubicBezTo>
                      <a:pt x="230520" y="250319"/>
                      <a:pt x="230842" y="242172"/>
                      <a:pt x="231992" y="234122"/>
                    </a:cubicBezTo>
                    <a:cubicBezTo>
                      <a:pt x="232321" y="231817"/>
                      <a:pt x="233561" y="229735"/>
                      <a:pt x="234201" y="227496"/>
                    </a:cubicBezTo>
                    <a:cubicBezTo>
                      <a:pt x="235035" y="224577"/>
                      <a:pt x="235911" y="221655"/>
                      <a:pt x="236410" y="218661"/>
                    </a:cubicBezTo>
                    <a:cubicBezTo>
                      <a:pt x="238342" y="207072"/>
                      <a:pt x="239843" y="187519"/>
                      <a:pt x="240827" y="176696"/>
                    </a:cubicBezTo>
                    <a:cubicBezTo>
                      <a:pt x="253343" y="177432"/>
                      <a:pt x="265889" y="177769"/>
                      <a:pt x="278375" y="178904"/>
                    </a:cubicBezTo>
                    <a:cubicBezTo>
                      <a:pt x="282783" y="179305"/>
                      <a:pt x="293549" y="182146"/>
                      <a:pt x="298253" y="183322"/>
                    </a:cubicBezTo>
                    <a:cubicBezTo>
                      <a:pt x="298989" y="185531"/>
                      <a:pt x="302544" y="190989"/>
                      <a:pt x="300462" y="189948"/>
                    </a:cubicBezTo>
                    <a:cubicBezTo>
                      <a:pt x="297170" y="188301"/>
                      <a:pt x="296439" y="183716"/>
                      <a:pt x="293836" y="181113"/>
                    </a:cubicBezTo>
                    <a:cubicBezTo>
                      <a:pt x="291959" y="179236"/>
                      <a:pt x="289283" y="178354"/>
                      <a:pt x="287210" y="176696"/>
                    </a:cubicBezTo>
                    <a:cubicBezTo>
                      <a:pt x="271474" y="164108"/>
                      <a:pt x="296558" y="181455"/>
                      <a:pt x="276166" y="167861"/>
                    </a:cubicBezTo>
                    <a:cubicBezTo>
                      <a:pt x="269912" y="149093"/>
                      <a:pt x="278635" y="171976"/>
                      <a:pt x="269540" y="156817"/>
                    </a:cubicBezTo>
                    <a:cubicBezTo>
                      <a:pt x="268342" y="154821"/>
                      <a:pt x="268249" y="152331"/>
                      <a:pt x="267332" y="150191"/>
                    </a:cubicBezTo>
                    <a:cubicBezTo>
                      <a:pt x="263540" y="141342"/>
                      <a:pt x="262777" y="143017"/>
                      <a:pt x="260705" y="134730"/>
                    </a:cubicBezTo>
                    <a:cubicBezTo>
                      <a:pt x="259795" y="131088"/>
                      <a:pt x="259311" y="127351"/>
                      <a:pt x="258497" y="123687"/>
                    </a:cubicBezTo>
                    <a:cubicBezTo>
                      <a:pt x="256273" y="113679"/>
                      <a:pt x="255538" y="112603"/>
                      <a:pt x="251871" y="101600"/>
                    </a:cubicBezTo>
                    <a:cubicBezTo>
                      <a:pt x="250617" y="97838"/>
                      <a:pt x="249226" y="94102"/>
                      <a:pt x="247453" y="90556"/>
                    </a:cubicBezTo>
                    <a:cubicBezTo>
                      <a:pt x="246266" y="88182"/>
                      <a:pt x="244508" y="86139"/>
                      <a:pt x="243036" y="83930"/>
                    </a:cubicBezTo>
                    <a:cubicBezTo>
                      <a:pt x="242300" y="80985"/>
                      <a:pt x="242023" y="77886"/>
                      <a:pt x="240827" y="75096"/>
                    </a:cubicBezTo>
                    <a:cubicBezTo>
                      <a:pt x="238737" y="70219"/>
                      <a:pt x="235555" y="67615"/>
                      <a:pt x="231992" y="64052"/>
                    </a:cubicBezTo>
                    <a:cubicBezTo>
                      <a:pt x="231256" y="61843"/>
                      <a:pt x="230424" y="59665"/>
                      <a:pt x="229784" y="57426"/>
                    </a:cubicBezTo>
                    <a:cubicBezTo>
                      <a:pt x="228950" y="54507"/>
                      <a:pt x="228447" y="51499"/>
                      <a:pt x="227575" y="48591"/>
                    </a:cubicBezTo>
                    <a:cubicBezTo>
                      <a:pt x="226237" y="44131"/>
                      <a:pt x="223158" y="35339"/>
                      <a:pt x="223158" y="35339"/>
                    </a:cubicBezTo>
                    <a:cubicBezTo>
                      <a:pt x="220643" y="5166"/>
                      <a:pt x="221317" y="5890"/>
                      <a:pt x="220949" y="0"/>
                    </a:cubicBez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Freeform 14">
                <a:extLst>
                  <a:ext uri="{FF2B5EF4-FFF2-40B4-BE49-F238E27FC236}">
                    <a16:creationId xmlns:a16="http://schemas.microsoft.com/office/drawing/2014/main" id="{811BEAED-DEA9-5422-8F79-50772C341169}"/>
                  </a:ext>
                </a:extLst>
              </p:cNvPr>
              <p:cNvSpPr/>
              <p:nvPr/>
            </p:nvSpPr>
            <p:spPr>
              <a:xfrm>
                <a:off x="8025773" y="2768295"/>
                <a:ext cx="371689" cy="993944"/>
              </a:xfrm>
              <a:custGeom>
                <a:avLst/>
                <a:gdLst>
                  <a:gd name="connsiteX0" fmla="*/ 225286 w 371689"/>
                  <a:gd name="connsiteY0" fmla="*/ 0 h 993944"/>
                  <a:gd name="connsiteX1" fmla="*/ 225286 w 371689"/>
                  <a:gd name="connsiteY1" fmla="*/ 0 h 993944"/>
                  <a:gd name="connsiteX2" fmla="*/ 212034 w 371689"/>
                  <a:gd name="connsiteY2" fmla="*/ 22087 h 993944"/>
                  <a:gd name="connsiteX3" fmla="*/ 205408 w 371689"/>
                  <a:gd name="connsiteY3" fmla="*/ 24295 h 993944"/>
                  <a:gd name="connsiteX4" fmla="*/ 200991 w 371689"/>
                  <a:gd name="connsiteY4" fmla="*/ 28713 h 993944"/>
                  <a:gd name="connsiteX5" fmla="*/ 183321 w 371689"/>
                  <a:gd name="connsiteY5" fmla="*/ 19878 h 993944"/>
                  <a:gd name="connsiteX6" fmla="*/ 174486 w 371689"/>
                  <a:gd name="connsiteY6" fmla="*/ 8835 h 993944"/>
                  <a:gd name="connsiteX7" fmla="*/ 163443 w 371689"/>
                  <a:gd name="connsiteY7" fmla="*/ 0 h 993944"/>
                  <a:gd name="connsiteX8" fmla="*/ 150191 w 371689"/>
                  <a:gd name="connsiteY8" fmla="*/ 19878 h 993944"/>
                  <a:gd name="connsiteX9" fmla="*/ 136939 w 371689"/>
                  <a:gd name="connsiteY9" fmla="*/ 22087 h 993944"/>
                  <a:gd name="connsiteX10" fmla="*/ 123686 w 371689"/>
                  <a:gd name="connsiteY10" fmla="*/ 26504 h 993944"/>
                  <a:gd name="connsiteX11" fmla="*/ 72886 w 371689"/>
                  <a:gd name="connsiteY11" fmla="*/ 28713 h 993944"/>
                  <a:gd name="connsiteX12" fmla="*/ 83930 w 371689"/>
                  <a:gd name="connsiteY12" fmla="*/ 44174 h 993944"/>
                  <a:gd name="connsiteX13" fmla="*/ 90556 w 371689"/>
                  <a:gd name="connsiteY13" fmla="*/ 48591 h 993944"/>
                  <a:gd name="connsiteX14" fmla="*/ 119269 w 371689"/>
                  <a:gd name="connsiteY14" fmla="*/ 53008 h 993944"/>
                  <a:gd name="connsiteX15" fmla="*/ 163443 w 371689"/>
                  <a:gd name="connsiteY15" fmla="*/ 50800 h 993944"/>
                  <a:gd name="connsiteX16" fmla="*/ 170069 w 371689"/>
                  <a:gd name="connsiteY16" fmla="*/ 46382 h 993944"/>
                  <a:gd name="connsiteX17" fmla="*/ 183321 w 371689"/>
                  <a:gd name="connsiteY17" fmla="*/ 41965 h 993944"/>
                  <a:gd name="connsiteX18" fmla="*/ 200991 w 371689"/>
                  <a:gd name="connsiteY18" fmla="*/ 44174 h 993944"/>
                  <a:gd name="connsiteX19" fmla="*/ 198782 w 371689"/>
                  <a:gd name="connsiteY19" fmla="*/ 57426 h 993944"/>
                  <a:gd name="connsiteX20" fmla="*/ 192156 w 371689"/>
                  <a:gd name="connsiteY20" fmla="*/ 70678 h 993944"/>
                  <a:gd name="connsiteX21" fmla="*/ 189947 w 371689"/>
                  <a:gd name="connsiteY21" fmla="*/ 77304 h 993944"/>
                  <a:gd name="connsiteX22" fmla="*/ 192156 w 371689"/>
                  <a:gd name="connsiteY22" fmla="*/ 83930 h 993944"/>
                  <a:gd name="connsiteX23" fmla="*/ 198782 w 371689"/>
                  <a:gd name="connsiteY23" fmla="*/ 86139 h 993944"/>
                  <a:gd name="connsiteX24" fmla="*/ 203200 w 371689"/>
                  <a:gd name="connsiteY24" fmla="*/ 90556 h 993944"/>
                  <a:gd name="connsiteX25" fmla="*/ 194365 w 371689"/>
                  <a:gd name="connsiteY25" fmla="*/ 108226 h 993944"/>
                  <a:gd name="connsiteX26" fmla="*/ 181113 w 371689"/>
                  <a:gd name="connsiteY26" fmla="*/ 112643 h 993944"/>
                  <a:gd name="connsiteX27" fmla="*/ 176695 w 371689"/>
                  <a:gd name="connsiteY27" fmla="*/ 117061 h 993944"/>
                  <a:gd name="connsiteX28" fmla="*/ 147982 w 371689"/>
                  <a:gd name="connsiteY28" fmla="*/ 121478 h 993944"/>
                  <a:gd name="connsiteX29" fmla="*/ 110434 w 371689"/>
                  <a:gd name="connsiteY29" fmla="*/ 123687 h 993944"/>
                  <a:gd name="connsiteX30" fmla="*/ 103808 w 371689"/>
                  <a:gd name="connsiteY30" fmla="*/ 128104 h 993944"/>
                  <a:gd name="connsiteX31" fmla="*/ 114852 w 371689"/>
                  <a:gd name="connsiteY31" fmla="*/ 141356 h 993944"/>
                  <a:gd name="connsiteX32" fmla="*/ 119269 w 371689"/>
                  <a:gd name="connsiteY32" fmla="*/ 145774 h 993944"/>
                  <a:gd name="connsiteX33" fmla="*/ 178904 w 371689"/>
                  <a:gd name="connsiteY33" fmla="*/ 152400 h 993944"/>
                  <a:gd name="connsiteX34" fmla="*/ 185530 w 371689"/>
                  <a:gd name="connsiteY34" fmla="*/ 156817 h 993944"/>
                  <a:gd name="connsiteX35" fmla="*/ 194365 w 371689"/>
                  <a:gd name="connsiteY35" fmla="*/ 165652 h 993944"/>
                  <a:gd name="connsiteX36" fmla="*/ 207617 w 371689"/>
                  <a:gd name="connsiteY36" fmla="*/ 198782 h 993944"/>
                  <a:gd name="connsiteX37" fmla="*/ 214243 w 371689"/>
                  <a:gd name="connsiteY37" fmla="*/ 209826 h 993944"/>
                  <a:gd name="connsiteX38" fmla="*/ 218660 w 371689"/>
                  <a:gd name="connsiteY38" fmla="*/ 223078 h 993944"/>
                  <a:gd name="connsiteX39" fmla="*/ 198782 w 371689"/>
                  <a:gd name="connsiteY39" fmla="*/ 227495 h 993944"/>
                  <a:gd name="connsiteX40" fmla="*/ 185530 w 371689"/>
                  <a:gd name="connsiteY40" fmla="*/ 231913 h 993944"/>
                  <a:gd name="connsiteX41" fmla="*/ 178904 w 371689"/>
                  <a:gd name="connsiteY41" fmla="*/ 229704 h 993944"/>
                  <a:gd name="connsiteX42" fmla="*/ 167860 w 371689"/>
                  <a:gd name="connsiteY42" fmla="*/ 227495 h 993944"/>
                  <a:gd name="connsiteX43" fmla="*/ 161234 w 371689"/>
                  <a:gd name="connsiteY43" fmla="*/ 223078 h 993944"/>
                  <a:gd name="connsiteX44" fmla="*/ 152400 w 371689"/>
                  <a:gd name="connsiteY44" fmla="*/ 220869 h 993944"/>
                  <a:gd name="connsiteX45" fmla="*/ 145773 w 371689"/>
                  <a:gd name="connsiteY45" fmla="*/ 218661 h 993944"/>
                  <a:gd name="connsiteX46" fmla="*/ 114852 w 371689"/>
                  <a:gd name="connsiteY46" fmla="*/ 216452 h 993944"/>
                  <a:gd name="connsiteX47" fmla="*/ 92765 w 371689"/>
                  <a:gd name="connsiteY47" fmla="*/ 214243 h 993944"/>
                  <a:gd name="connsiteX48" fmla="*/ 83930 w 371689"/>
                  <a:gd name="connsiteY48" fmla="*/ 209826 h 993944"/>
                  <a:gd name="connsiteX49" fmla="*/ 55217 w 371689"/>
                  <a:gd name="connsiteY49" fmla="*/ 203200 h 993944"/>
                  <a:gd name="connsiteX50" fmla="*/ 46382 w 371689"/>
                  <a:gd name="connsiteY50" fmla="*/ 205408 h 993944"/>
                  <a:gd name="connsiteX51" fmla="*/ 50800 w 371689"/>
                  <a:gd name="connsiteY51" fmla="*/ 209826 h 993944"/>
                  <a:gd name="connsiteX52" fmla="*/ 64052 w 371689"/>
                  <a:gd name="connsiteY52" fmla="*/ 214243 h 993944"/>
                  <a:gd name="connsiteX53" fmla="*/ 70678 w 371689"/>
                  <a:gd name="connsiteY53" fmla="*/ 216452 h 993944"/>
                  <a:gd name="connsiteX54" fmla="*/ 79513 w 371689"/>
                  <a:gd name="connsiteY54" fmla="*/ 220869 h 993944"/>
                  <a:gd name="connsiteX55" fmla="*/ 92765 w 371689"/>
                  <a:gd name="connsiteY55" fmla="*/ 225287 h 993944"/>
                  <a:gd name="connsiteX56" fmla="*/ 99391 w 371689"/>
                  <a:gd name="connsiteY56" fmla="*/ 227495 h 993944"/>
                  <a:gd name="connsiteX57" fmla="*/ 108226 w 371689"/>
                  <a:gd name="connsiteY57" fmla="*/ 236330 h 993944"/>
                  <a:gd name="connsiteX58" fmla="*/ 114852 w 371689"/>
                  <a:gd name="connsiteY58" fmla="*/ 247374 h 993944"/>
                  <a:gd name="connsiteX59" fmla="*/ 123686 w 371689"/>
                  <a:gd name="connsiteY59" fmla="*/ 258417 h 993944"/>
                  <a:gd name="connsiteX60" fmla="*/ 132521 w 371689"/>
                  <a:gd name="connsiteY60" fmla="*/ 280504 h 993944"/>
                  <a:gd name="connsiteX61" fmla="*/ 134730 w 371689"/>
                  <a:gd name="connsiteY61" fmla="*/ 287130 h 993944"/>
                  <a:gd name="connsiteX62" fmla="*/ 161234 w 371689"/>
                  <a:gd name="connsiteY62" fmla="*/ 293756 h 993944"/>
                  <a:gd name="connsiteX63" fmla="*/ 152400 w 371689"/>
                  <a:gd name="connsiteY63" fmla="*/ 298174 h 993944"/>
                  <a:gd name="connsiteX64" fmla="*/ 143565 w 371689"/>
                  <a:gd name="connsiteY64" fmla="*/ 309217 h 993944"/>
                  <a:gd name="connsiteX65" fmla="*/ 139147 w 371689"/>
                  <a:gd name="connsiteY65" fmla="*/ 313635 h 993944"/>
                  <a:gd name="connsiteX66" fmla="*/ 125895 w 371689"/>
                  <a:gd name="connsiteY66" fmla="*/ 320261 h 993944"/>
                  <a:gd name="connsiteX67" fmla="*/ 112643 w 371689"/>
                  <a:gd name="connsiteY67" fmla="*/ 326887 h 993944"/>
                  <a:gd name="connsiteX68" fmla="*/ 121478 w 371689"/>
                  <a:gd name="connsiteY68" fmla="*/ 333513 h 993944"/>
                  <a:gd name="connsiteX69" fmla="*/ 167860 w 371689"/>
                  <a:gd name="connsiteY69" fmla="*/ 340139 h 993944"/>
                  <a:gd name="connsiteX70" fmla="*/ 176695 w 371689"/>
                  <a:gd name="connsiteY70" fmla="*/ 342348 h 993944"/>
                  <a:gd name="connsiteX71" fmla="*/ 181113 w 371689"/>
                  <a:gd name="connsiteY71" fmla="*/ 346765 h 993944"/>
                  <a:gd name="connsiteX72" fmla="*/ 194365 w 371689"/>
                  <a:gd name="connsiteY72" fmla="*/ 364435 h 993944"/>
                  <a:gd name="connsiteX73" fmla="*/ 207617 w 371689"/>
                  <a:gd name="connsiteY73" fmla="*/ 386521 h 993944"/>
                  <a:gd name="connsiteX74" fmla="*/ 209826 w 371689"/>
                  <a:gd name="connsiteY74" fmla="*/ 395356 h 993944"/>
                  <a:gd name="connsiteX75" fmla="*/ 214243 w 371689"/>
                  <a:gd name="connsiteY75" fmla="*/ 401982 h 993944"/>
                  <a:gd name="connsiteX76" fmla="*/ 216452 w 371689"/>
                  <a:gd name="connsiteY76" fmla="*/ 408608 h 993944"/>
                  <a:gd name="connsiteX77" fmla="*/ 218660 w 371689"/>
                  <a:gd name="connsiteY77" fmla="*/ 417443 h 993944"/>
                  <a:gd name="connsiteX78" fmla="*/ 223078 w 371689"/>
                  <a:gd name="connsiteY78" fmla="*/ 421861 h 993944"/>
                  <a:gd name="connsiteX79" fmla="*/ 220869 w 371689"/>
                  <a:gd name="connsiteY79" fmla="*/ 432904 h 993944"/>
                  <a:gd name="connsiteX80" fmla="*/ 212034 w 371689"/>
                  <a:gd name="connsiteY80" fmla="*/ 446156 h 993944"/>
                  <a:gd name="connsiteX81" fmla="*/ 203200 w 371689"/>
                  <a:gd name="connsiteY81" fmla="*/ 472661 h 993944"/>
                  <a:gd name="connsiteX82" fmla="*/ 198782 w 371689"/>
                  <a:gd name="connsiteY82" fmla="*/ 483704 h 993944"/>
                  <a:gd name="connsiteX83" fmla="*/ 192156 w 371689"/>
                  <a:gd name="connsiteY83" fmla="*/ 490330 h 993944"/>
                  <a:gd name="connsiteX84" fmla="*/ 176695 w 371689"/>
                  <a:gd name="connsiteY84" fmla="*/ 508000 h 993944"/>
                  <a:gd name="connsiteX85" fmla="*/ 165652 w 371689"/>
                  <a:gd name="connsiteY85" fmla="*/ 510208 h 993944"/>
                  <a:gd name="connsiteX86" fmla="*/ 159026 w 371689"/>
                  <a:gd name="connsiteY86" fmla="*/ 512417 h 993944"/>
                  <a:gd name="connsiteX87" fmla="*/ 147982 w 371689"/>
                  <a:gd name="connsiteY87" fmla="*/ 514626 h 993944"/>
                  <a:gd name="connsiteX88" fmla="*/ 141356 w 371689"/>
                  <a:gd name="connsiteY88" fmla="*/ 516835 h 993944"/>
                  <a:gd name="connsiteX89" fmla="*/ 130313 w 371689"/>
                  <a:gd name="connsiteY89" fmla="*/ 519043 h 993944"/>
                  <a:gd name="connsiteX90" fmla="*/ 119269 w 371689"/>
                  <a:gd name="connsiteY90" fmla="*/ 527878 h 993944"/>
                  <a:gd name="connsiteX91" fmla="*/ 112643 w 371689"/>
                  <a:gd name="connsiteY91" fmla="*/ 530087 h 993944"/>
                  <a:gd name="connsiteX92" fmla="*/ 106017 w 371689"/>
                  <a:gd name="connsiteY92" fmla="*/ 538921 h 993944"/>
                  <a:gd name="connsiteX93" fmla="*/ 99391 w 371689"/>
                  <a:gd name="connsiteY93" fmla="*/ 541130 h 993944"/>
                  <a:gd name="connsiteX94" fmla="*/ 86139 w 371689"/>
                  <a:gd name="connsiteY94" fmla="*/ 547756 h 993944"/>
                  <a:gd name="connsiteX95" fmla="*/ 79513 w 371689"/>
                  <a:gd name="connsiteY95" fmla="*/ 552174 h 993944"/>
                  <a:gd name="connsiteX96" fmla="*/ 0 w 371689"/>
                  <a:gd name="connsiteY96" fmla="*/ 558800 h 993944"/>
                  <a:gd name="connsiteX97" fmla="*/ 22086 w 371689"/>
                  <a:gd name="connsiteY97" fmla="*/ 565426 h 993944"/>
                  <a:gd name="connsiteX98" fmla="*/ 28713 w 371689"/>
                  <a:gd name="connsiteY98" fmla="*/ 567635 h 993944"/>
                  <a:gd name="connsiteX99" fmla="*/ 59634 w 371689"/>
                  <a:gd name="connsiteY99" fmla="*/ 569843 h 993944"/>
                  <a:gd name="connsiteX100" fmla="*/ 79513 w 371689"/>
                  <a:gd name="connsiteY100" fmla="*/ 569843 h 993944"/>
                  <a:gd name="connsiteX101" fmla="*/ 88347 w 371689"/>
                  <a:gd name="connsiteY101" fmla="*/ 565426 h 993944"/>
                  <a:gd name="connsiteX102" fmla="*/ 103808 w 371689"/>
                  <a:gd name="connsiteY102" fmla="*/ 563217 h 993944"/>
                  <a:gd name="connsiteX103" fmla="*/ 108226 w 371689"/>
                  <a:gd name="connsiteY103" fmla="*/ 558800 h 993944"/>
                  <a:gd name="connsiteX104" fmla="*/ 114852 w 371689"/>
                  <a:gd name="connsiteY104" fmla="*/ 556591 h 993944"/>
                  <a:gd name="connsiteX105" fmla="*/ 123686 w 371689"/>
                  <a:gd name="connsiteY105" fmla="*/ 552174 h 993944"/>
                  <a:gd name="connsiteX106" fmla="*/ 161234 w 371689"/>
                  <a:gd name="connsiteY106" fmla="*/ 554382 h 993944"/>
                  <a:gd name="connsiteX107" fmla="*/ 159026 w 371689"/>
                  <a:gd name="connsiteY107" fmla="*/ 569843 h 993944"/>
                  <a:gd name="connsiteX108" fmla="*/ 152400 w 371689"/>
                  <a:gd name="connsiteY108" fmla="*/ 591930 h 993944"/>
                  <a:gd name="connsiteX109" fmla="*/ 130313 w 371689"/>
                  <a:gd name="connsiteY109" fmla="*/ 598556 h 993944"/>
                  <a:gd name="connsiteX110" fmla="*/ 112643 w 371689"/>
                  <a:gd name="connsiteY110" fmla="*/ 602974 h 993944"/>
                  <a:gd name="connsiteX111" fmla="*/ 108226 w 371689"/>
                  <a:gd name="connsiteY111" fmla="*/ 609600 h 993944"/>
                  <a:gd name="connsiteX112" fmla="*/ 97182 w 371689"/>
                  <a:gd name="connsiteY112" fmla="*/ 618435 h 993944"/>
                  <a:gd name="connsiteX113" fmla="*/ 88347 w 371689"/>
                  <a:gd name="connsiteY113" fmla="*/ 633895 h 993944"/>
                  <a:gd name="connsiteX114" fmla="*/ 72886 w 371689"/>
                  <a:gd name="connsiteY114" fmla="*/ 649356 h 993944"/>
                  <a:gd name="connsiteX115" fmla="*/ 66260 w 371689"/>
                  <a:gd name="connsiteY115" fmla="*/ 651565 h 993944"/>
                  <a:gd name="connsiteX116" fmla="*/ 55217 w 371689"/>
                  <a:gd name="connsiteY116" fmla="*/ 655982 h 993944"/>
                  <a:gd name="connsiteX117" fmla="*/ 44173 w 371689"/>
                  <a:gd name="connsiteY117" fmla="*/ 664817 h 993944"/>
                  <a:gd name="connsiteX118" fmla="*/ 50800 w 371689"/>
                  <a:gd name="connsiteY118" fmla="*/ 667026 h 993944"/>
                  <a:gd name="connsiteX119" fmla="*/ 64052 w 371689"/>
                  <a:gd name="connsiteY119" fmla="*/ 662608 h 993944"/>
                  <a:gd name="connsiteX120" fmla="*/ 70678 w 371689"/>
                  <a:gd name="connsiteY120" fmla="*/ 660400 h 993944"/>
                  <a:gd name="connsiteX121" fmla="*/ 88347 w 371689"/>
                  <a:gd name="connsiteY121" fmla="*/ 655982 h 993944"/>
                  <a:gd name="connsiteX122" fmla="*/ 99391 w 371689"/>
                  <a:gd name="connsiteY122" fmla="*/ 644939 h 993944"/>
                  <a:gd name="connsiteX123" fmla="*/ 106017 w 371689"/>
                  <a:gd name="connsiteY123" fmla="*/ 642730 h 993944"/>
                  <a:gd name="connsiteX124" fmla="*/ 117060 w 371689"/>
                  <a:gd name="connsiteY124" fmla="*/ 640521 h 993944"/>
                  <a:gd name="connsiteX125" fmla="*/ 125895 w 371689"/>
                  <a:gd name="connsiteY125" fmla="*/ 638313 h 993944"/>
                  <a:gd name="connsiteX126" fmla="*/ 132521 w 371689"/>
                  <a:gd name="connsiteY126" fmla="*/ 633895 h 993944"/>
                  <a:gd name="connsiteX127" fmla="*/ 174486 w 371689"/>
                  <a:gd name="connsiteY127" fmla="*/ 640521 h 993944"/>
                  <a:gd name="connsiteX128" fmla="*/ 178904 w 371689"/>
                  <a:gd name="connsiteY128" fmla="*/ 651565 h 993944"/>
                  <a:gd name="connsiteX129" fmla="*/ 183321 w 371689"/>
                  <a:gd name="connsiteY129" fmla="*/ 669235 h 993944"/>
                  <a:gd name="connsiteX130" fmla="*/ 185530 w 371689"/>
                  <a:gd name="connsiteY130" fmla="*/ 675861 h 993944"/>
                  <a:gd name="connsiteX131" fmla="*/ 187739 w 371689"/>
                  <a:gd name="connsiteY131" fmla="*/ 684695 h 993944"/>
                  <a:gd name="connsiteX132" fmla="*/ 185530 w 371689"/>
                  <a:gd name="connsiteY132" fmla="*/ 697948 h 993944"/>
                  <a:gd name="connsiteX133" fmla="*/ 159026 w 371689"/>
                  <a:gd name="connsiteY133" fmla="*/ 704574 h 993944"/>
                  <a:gd name="connsiteX134" fmla="*/ 152400 w 371689"/>
                  <a:gd name="connsiteY134" fmla="*/ 706782 h 993944"/>
                  <a:gd name="connsiteX135" fmla="*/ 145773 w 371689"/>
                  <a:gd name="connsiteY135" fmla="*/ 711200 h 993944"/>
                  <a:gd name="connsiteX136" fmla="*/ 152400 w 371689"/>
                  <a:gd name="connsiteY136" fmla="*/ 713408 h 993944"/>
                  <a:gd name="connsiteX137" fmla="*/ 159026 w 371689"/>
                  <a:gd name="connsiteY137" fmla="*/ 717826 h 993944"/>
                  <a:gd name="connsiteX138" fmla="*/ 161234 w 371689"/>
                  <a:gd name="connsiteY138" fmla="*/ 724452 h 993944"/>
                  <a:gd name="connsiteX139" fmla="*/ 167860 w 371689"/>
                  <a:gd name="connsiteY139" fmla="*/ 735495 h 993944"/>
                  <a:gd name="connsiteX140" fmla="*/ 170069 w 371689"/>
                  <a:gd name="connsiteY140" fmla="*/ 748748 h 993944"/>
                  <a:gd name="connsiteX141" fmla="*/ 174486 w 371689"/>
                  <a:gd name="connsiteY141" fmla="*/ 768626 h 993944"/>
                  <a:gd name="connsiteX142" fmla="*/ 167860 w 371689"/>
                  <a:gd name="connsiteY142" fmla="*/ 777461 h 993944"/>
                  <a:gd name="connsiteX143" fmla="*/ 161234 w 371689"/>
                  <a:gd name="connsiteY143" fmla="*/ 781878 h 993944"/>
                  <a:gd name="connsiteX144" fmla="*/ 159026 w 371689"/>
                  <a:gd name="connsiteY144" fmla="*/ 790713 h 993944"/>
                  <a:gd name="connsiteX145" fmla="*/ 154608 w 371689"/>
                  <a:gd name="connsiteY145" fmla="*/ 797339 h 993944"/>
                  <a:gd name="connsiteX146" fmla="*/ 156817 w 371689"/>
                  <a:gd name="connsiteY146" fmla="*/ 810591 h 993944"/>
                  <a:gd name="connsiteX147" fmla="*/ 159026 w 371689"/>
                  <a:gd name="connsiteY147" fmla="*/ 819426 h 993944"/>
                  <a:gd name="connsiteX148" fmla="*/ 156817 w 371689"/>
                  <a:gd name="connsiteY148" fmla="*/ 874643 h 993944"/>
                  <a:gd name="connsiteX149" fmla="*/ 152400 w 371689"/>
                  <a:gd name="connsiteY149" fmla="*/ 887895 h 993944"/>
                  <a:gd name="connsiteX150" fmla="*/ 134730 w 371689"/>
                  <a:gd name="connsiteY150" fmla="*/ 901148 h 993944"/>
                  <a:gd name="connsiteX151" fmla="*/ 128104 w 371689"/>
                  <a:gd name="connsiteY151" fmla="*/ 905565 h 993944"/>
                  <a:gd name="connsiteX152" fmla="*/ 123686 w 371689"/>
                  <a:gd name="connsiteY152" fmla="*/ 909982 h 993944"/>
                  <a:gd name="connsiteX153" fmla="*/ 110434 w 371689"/>
                  <a:gd name="connsiteY153" fmla="*/ 914400 h 993944"/>
                  <a:gd name="connsiteX154" fmla="*/ 99391 w 371689"/>
                  <a:gd name="connsiteY154" fmla="*/ 923235 h 993944"/>
                  <a:gd name="connsiteX155" fmla="*/ 79513 w 371689"/>
                  <a:gd name="connsiteY155" fmla="*/ 934278 h 993944"/>
                  <a:gd name="connsiteX156" fmla="*/ 75095 w 371689"/>
                  <a:gd name="connsiteY156" fmla="*/ 938695 h 993944"/>
                  <a:gd name="connsiteX157" fmla="*/ 70678 w 371689"/>
                  <a:gd name="connsiteY157" fmla="*/ 945321 h 993944"/>
                  <a:gd name="connsiteX158" fmla="*/ 59634 w 371689"/>
                  <a:gd name="connsiteY158" fmla="*/ 954156 h 993944"/>
                  <a:gd name="connsiteX159" fmla="*/ 53008 w 371689"/>
                  <a:gd name="connsiteY159" fmla="*/ 967408 h 993944"/>
                  <a:gd name="connsiteX160" fmla="*/ 48591 w 371689"/>
                  <a:gd name="connsiteY160" fmla="*/ 971826 h 993944"/>
                  <a:gd name="connsiteX161" fmla="*/ 44173 w 371689"/>
                  <a:gd name="connsiteY161" fmla="*/ 985078 h 993944"/>
                  <a:gd name="connsiteX162" fmla="*/ 41965 w 371689"/>
                  <a:gd name="connsiteY162" fmla="*/ 991704 h 993944"/>
                  <a:gd name="connsiteX163" fmla="*/ 48591 w 371689"/>
                  <a:gd name="connsiteY163" fmla="*/ 993913 h 993944"/>
                  <a:gd name="connsiteX164" fmla="*/ 72886 w 371689"/>
                  <a:gd name="connsiteY164" fmla="*/ 976243 h 993944"/>
                  <a:gd name="connsiteX165" fmla="*/ 77304 w 371689"/>
                  <a:gd name="connsiteY165" fmla="*/ 971826 h 993944"/>
                  <a:gd name="connsiteX166" fmla="*/ 86139 w 371689"/>
                  <a:gd name="connsiteY166" fmla="*/ 956365 h 993944"/>
                  <a:gd name="connsiteX167" fmla="*/ 92765 w 371689"/>
                  <a:gd name="connsiteY167" fmla="*/ 951948 h 993944"/>
                  <a:gd name="connsiteX168" fmla="*/ 108226 w 371689"/>
                  <a:gd name="connsiteY168" fmla="*/ 940904 h 993944"/>
                  <a:gd name="connsiteX169" fmla="*/ 114852 w 371689"/>
                  <a:gd name="connsiteY169" fmla="*/ 938695 h 993944"/>
                  <a:gd name="connsiteX170" fmla="*/ 130313 w 371689"/>
                  <a:gd name="connsiteY170" fmla="*/ 927652 h 993944"/>
                  <a:gd name="connsiteX171" fmla="*/ 136939 w 371689"/>
                  <a:gd name="connsiteY171" fmla="*/ 925443 h 993944"/>
                  <a:gd name="connsiteX172" fmla="*/ 236330 w 371689"/>
                  <a:gd name="connsiteY172" fmla="*/ 927652 h 993944"/>
                  <a:gd name="connsiteX173" fmla="*/ 245165 w 371689"/>
                  <a:gd name="connsiteY173" fmla="*/ 938695 h 993944"/>
                  <a:gd name="connsiteX174" fmla="*/ 262834 w 371689"/>
                  <a:gd name="connsiteY174" fmla="*/ 945321 h 993944"/>
                  <a:gd name="connsiteX175" fmla="*/ 284921 w 371689"/>
                  <a:gd name="connsiteY175" fmla="*/ 940904 h 993944"/>
                  <a:gd name="connsiteX176" fmla="*/ 276086 w 371689"/>
                  <a:gd name="connsiteY176" fmla="*/ 921026 h 993944"/>
                  <a:gd name="connsiteX177" fmla="*/ 269460 w 371689"/>
                  <a:gd name="connsiteY177" fmla="*/ 914400 h 993944"/>
                  <a:gd name="connsiteX178" fmla="*/ 262834 w 371689"/>
                  <a:gd name="connsiteY178" fmla="*/ 912191 h 993944"/>
                  <a:gd name="connsiteX179" fmla="*/ 258417 w 371689"/>
                  <a:gd name="connsiteY179" fmla="*/ 905565 h 993944"/>
                  <a:gd name="connsiteX180" fmla="*/ 251791 w 371689"/>
                  <a:gd name="connsiteY180" fmla="*/ 901148 h 993944"/>
                  <a:gd name="connsiteX181" fmla="*/ 245165 w 371689"/>
                  <a:gd name="connsiteY181" fmla="*/ 881269 h 993944"/>
                  <a:gd name="connsiteX182" fmla="*/ 240747 w 371689"/>
                  <a:gd name="connsiteY182" fmla="*/ 874643 h 993944"/>
                  <a:gd name="connsiteX183" fmla="*/ 234121 w 371689"/>
                  <a:gd name="connsiteY183" fmla="*/ 861391 h 993944"/>
                  <a:gd name="connsiteX184" fmla="*/ 227495 w 371689"/>
                  <a:gd name="connsiteY184" fmla="*/ 839304 h 993944"/>
                  <a:gd name="connsiteX185" fmla="*/ 225286 w 371689"/>
                  <a:gd name="connsiteY185" fmla="*/ 832678 h 993944"/>
                  <a:gd name="connsiteX186" fmla="*/ 218660 w 371689"/>
                  <a:gd name="connsiteY186" fmla="*/ 823843 h 993944"/>
                  <a:gd name="connsiteX187" fmla="*/ 209826 w 371689"/>
                  <a:gd name="connsiteY187" fmla="*/ 803965 h 993944"/>
                  <a:gd name="connsiteX188" fmla="*/ 205408 w 371689"/>
                  <a:gd name="connsiteY188" fmla="*/ 770835 h 993944"/>
                  <a:gd name="connsiteX189" fmla="*/ 207617 w 371689"/>
                  <a:gd name="connsiteY189" fmla="*/ 744330 h 993944"/>
                  <a:gd name="connsiteX190" fmla="*/ 212034 w 371689"/>
                  <a:gd name="connsiteY190" fmla="*/ 702365 h 993944"/>
                  <a:gd name="connsiteX191" fmla="*/ 214243 w 371689"/>
                  <a:gd name="connsiteY191" fmla="*/ 680278 h 993944"/>
                  <a:gd name="connsiteX192" fmla="*/ 216452 w 371689"/>
                  <a:gd name="connsiteY192" fmla="*/ 673652 h 993944"/>
                  <a:gd name="connsiteX193" fmla="*/ 227495 w 371689"/>
                  <a:gd name="connsiteY193" fmla="*/ 662608 h 993944"/>
                  <a:gd name="connsiteX194" fmla="*/ 231913 w 371689"/>
                  <a:gd name="connsiteY194" fmla="*/ 658191 h 993944"/>
                  <a:gd name="connsiteX195" fmla="*/ 247373 w 371689"/>
                  <a:gd name="connsiteY195" fmla="*/ 660400 h 993944"/>
                  <a:gd name="connsiteX196" fmla="*/ 251791 w 371689"/>
                  <a:gd name="connsiteY196" fmla="*/ 664817 h 993944"/>
                  <a:gd name="connsiteX197" fmla="*/ 265043 w 371689"/>
                  <a:gd name="connsiteY197" fmla="*/ 669235 h 993944"/>
                  <a:gd name="connsiteX198" fmla="*/ 265043 w 371689"/>
                  <a:gd name="connsiteY198" fmla="*/ 669235 h 993944"/>
                  <a:gd name="connsiteX199" fmla="*/ 276086 w 371689"/>
                  <a:gd name="connsiteY199" fmla="*/ 671443 h 993944"/>
                  <a:gd name="connsiteX200" fmla="*/ 282713 w 371689"/>
                  <a:gd name="connsiteY200" fmla="*/ 673652 h 993944"/>
                  <a:gd name="connsiteX201" fmla="*/ 300382 w 371689"/>
                  <a:gd name="connsiteY201" fmla="*/ 675861 h 993944"/>
                  <a:gd name="connsiteX202" fmla="*/ 307008 w 371689"/>
                  <a:gd name="connsiteY202" fmla="*/ 673652 h 993944"/>
                  <a:gd name="connsiteX203" fmla="*/ 298173 w 371689"/>
                  <a:gd name="connsiteY203" fmla="*/ 669235 h 993944"/>
                  <a:gd name="connsiteX204" fmla="*/ 293756 w 371689"/>
                  <a:gd name="connsiteY204" fmla="*/ 664817 h 993944"/>
                  <a:gd name="connsiteX205" fmla="*/ 287130 w 371689"/>
                  <a:gd name="connsiteY205" fmla="*/ 662608 h 993944"/>
                  <a:gd name="connsiteX206" fmla="*/ 262834 w 371689"/>
                  <a:gd name="connsiteY206" fmla="*/ 647148 h 993944"/>
                  <a:gd name="connsiteX207" fmla="*/ 256208 w 371689"/>
                  <a:gd name="connsiteY207" fmla="*/ 642730 h 993944"/>
                  <a:gd name="connsiteX208" fmla="*/ 249582 w 371689"/>
                  <a:gd name="connsiteY208" fmla="*/ 638313 h 993944"/>
                  <a:gd name="connsiteX209" fmla="*/ 236330 w 371689"/>
                  <a:gd name="connsiteY209" fmla="*/ 618435 h 993944"/>
                  <a:gd name="connsiteX210" fmla="*/ 229704 w 371689"/>
                  <a:gd name="connsiteY210" fmla="*/ 602974 h 993944"/>
                  <a:gd name="connsiteX211" fmla="*/ 225286 w 371689"/>
                  <a:gd name="connsiteY211" fmla="*/ 596348 h 993944"/>
                  <a:gd name="connsiteX212" fmla="*/ 214243 w 371689"/>
                  <a:gd name="connsiteY212" fmla="*/ 572052 h 993944"/>
                  <a:gd name="connsiteX213" fmla="*/ 209826 w 371689"/>
                  <a:gd name="connsiteY213" fmla="*/ 565426 h 993944"/>
                  <a:gd name="connsiteX214" fmla="*/ 212034 w 371689"/>
                  <a:gd name="connsiteY214" fmla="*/ 554382 h 993944"/>
                  <a:gd name="connsiteX215" fmla="*/ 218660 w 371689"/>
                  <a:gd name="connsiteY215" fmla="*/ 543339 h 993944"/>
                  <a:gd name="connsiteX216" fmla="*/ 220869 w 371689"/>
                  <a:gd name="connsiteY216" fmla="*/ 530087 h 993944"/>
                  <a:gd name="connsiteX217" fmla="*/ 223078 w 371689"/>
                  <a:gd name="connsiteY217" fmla="*/ 521252 h 993944"/>
                  <a:gd name="connsiteX218" fmla="*/ 225286 w 371689"/>
                  <a:gd name="connsiteY218" fmla="*/ 514626 h 993944"/>
                  <a:gd name="connsiteX219" fmla="*/ 227495 w 371689"/>
                  <a:gd name="connsiteY219" fmla="*/ 501374 h 993944"/>
                  <a:gd name="connsiteX220" fmla="*/ 234121 w 371689"/>
                  <a:gd name="connsiteY220" fmla="*/ 479287 h 993944"/>
                  <a:gd name="connsiteX221" fmla="*/ 240747 w 371689"/>
                  <a:gd name="connsiteY221" fmla="*/ 477078 h 993944"/>
                  <a:gd name="connsiteX222" fmla="*/ 256208 w 371689"/>
                  <a:gd name="connsiteY222" fmla="*/ 479287 h 993944"/>
                  <a:gd name="connsiteX223" fmla="*/ 262834 w 371689"/>
                  <a:gd name="connsiteY223" fmla="*/ 483704 h 993944"/>
                  <a:gd name="connsiteX224" fmla="*/ 273878 w 371689"/>
                  <a:gd name="connsiteY224" fmla="*/ 485913 h 993944"/>
                  <a:gd name="connsiteX225" fmla="*/ 282713 w 371689"/>
                  <a:gd name="connsiteY225" fmla="*/ 490330 h 993944"/>
                  <a:gd name="connsiteX226" fmla="*/ 293756 w 371689"/>
                  <a:gd name="connsiteY226" fmla="*/ 492539 h 993944"/>
                  <a:gd name="connsiteX227" fmla="*/ 300382 w 371689"/>
                  <a:gd name="connsiteY227" fmla="*/ 494748 h 993944"/>
                  <a:gd name="connsiteX228" fmla="*/ 309217 w 371689"/>
                  <a:gd name="connsiteY228" fmla="*/ 496956 h 993944"/>
                  <a:gd name="connsiteX229" fmla="*/ 326886 w 371689"/>
                  <a:gd name="connsiteY229" fmla="*/ 494748 h 993944"/>
                  <a:gd name="connsiteX230" fmla="*/ 329095 w 371689"/>
                  <a:gd name="connsiteY230" fmla="*/ 485913 h 993944"/>
                  <a:gd name="connsiteX231" fmla="*/ 326886 w 371689"/>
                  <a:gd name="connsiteY231" fmla="*/ 443948 h 993944"/>
                  <a:gd name="connsiteX232" fmla="*/ 320260 w 371689"/>
                  <a:gd name="connsiteY232" fmla="*/ 446156 h 993944"/>
                  <a:gd name="connsiteX233" fmla="*/ 307008 w 371689"/>
                  <a:gd name="connsiteY233" fmla="*/ 443948 h 993944"/>
                  <a:gd name="connsiteX234" fmla="*/ 278295 w 371689"/>
                  <a:gd name="connsiteY234" fmla="*/ 426278 h 993944"/>
                  <a:gd name="connsiteX235" fmla="*/ 256208 w 371689"/>
                  <a:gd name="connsiteY235" fmla="*/ 415235 h 993944"/>
                  <a:gd name="connsiteX236" fmla="*/ 236330 w 371689"/>
                  <a:gd name="connsiteY236" fmla="*/ 408608 h 993944"/>
                  <a:gd name="connsiteX237" fmla="*/ 216452 w 371689"/>
                  <a:gd name="connsiteY237" fmla="*/ 386521 h 993944"/>
                  <a:gd name="connsiteX238" fmla="*/ 214243 w 371689"/>
                  <a:gd name="connsiteY238" fmla="*/ 379895 h 993944"/>
                  <a:gd name="connsiteX239" fmla="*/ 254000 w 371689"/>
                  <a:gd name="connsiteY239" fmla="*/ 362226 h 993944"/>
                  <a:gd name="connsiteX240" fmla="*/ 291547 w 371689"/>
                  <a:gd name="connsiteY240" fmla="*/ 366643 h 993944"/>
                  <a:gd name="connsiteX241" fmla="*/ 298173 w 371689"/>
                  <a:gd name="connsiteY241" fmla="*/ 364435 h 993944"/>
                  <a:gd name="connsiteX242" fmla="*/ 295965 w 371689"/>
                  <a:gd name="connsiteY242" fmla="*/ 346765 h 993944"/>
                  <a:gd name="connsiteX243" fmla="*/ 282713 w 371689"/>
                  <a:gd name="connsiteY243" fmla="*/ 337930 h 993944"/>
                  <a:gd name="connsiteX244" fmla="*/ 273878 w 371689"/>
                  <a:gd name="connsiteY244" fmla="*/ 329095 h 993944"/>
                  <a:gd name="connsiteX245" fmla="*/ 262834 w 371689"/>
                  <a:gd name="connsiteY245" fmla="*/ 311426 h 993944"/>
                  <a:gd name="connsiteX246" fmla="*/ 256208 w 371689"/>
                  <a:gd name="connsiteY246" fmla="*/ 302591 h 993944"/>
                  <a:gd name="connsiteX247" fmla="*/ 251791 w 371689"/>
                  <a:gd name="connsiteY247" fmla="*/ 287130 h 993944"/>
                  <a:gd name="connsiteX248" fmla="*/ 249582 w 371689"/>
                  <a:gd name="connsiteY248" fmla="*/ 265043 h 993944"/>
                  <a:gd name="connsiteX249" fmla="*/ 247373 w 371689"/>
                  <a:gd name="connsiteY249" fmla="*/ 258417 h 993944"/>
                  <a:gd name="connsiteX250" fmla="*/ 245165 w 371689"/>
                  <a:gd name="connsiteY250" fmla="*/ 247374 h 993944"/>
                  <a:gd name="connsiteX251" fmla="*/ 242956 w 371689"/>
                  <a:gd name="connsiteY251" fmla="*/ 240748 h 993944"/>
                  <a:gd name="connsiteX252" fmla="*/ 240747 w 371689"/>
                  <a:gd name="connsiteY252" fmla="*/ 229704 h 993944"/>
                  <a:gd name="connsiteX253" fmla="*/ 236330 w 371689"/>
                  <a:gd name="connsiteY253" fmla="*/ 214243 h 993944"/>
                  <a:gd name="connsiteX254" fmla="*/ 236330 w 371689"/>
                  <a:gd name="connsiteY254" fmla="*/ 181113 h 993944"/>
                  <a:gd name="connsiteX255" fmla="*/ 242956 w 371689"/>
                  <a:gd name="connsiteY255" fmla="*/ 178904 h 993944"/>
                  <a:gd name="connsiteX256" fmla="*/ 254000 w 371689"/>
                  <a:gd name="connsiteY256" fmla="*/ 170069 h 993944"/>
                  <a:gd name="connsiteX257" fmla="*/ 260626 w 371689"/>
                  <a:gd name="connsiteY257" fmla="*/ 167861 h 993944"/>
                  <a:gd name="connsiteX258" fmla="*/ 271669 w 371689"/>
                  <a:gd name="connsiteY258" fmla="*/ 161235 h 993944"/>
                  <a:gd name="connsiteX259" fmla="*/ 280504 w 371689"/>
                  <a:gd name="connsiteY259" fmla="*/ 152400 h 993944"/>
                  <a:gd name="connsiteX260" fmla="*/ 295965 w 371689"/>
                  <a:gd name="connsiteY260" fmla="*/ 147982 h 993944"/>
                  <a:gd name="connsiteX261" fmla="*/ 322469 w 371689"/>
                  <a:gd name="connsiteY261" fmla="*/ 141356 h 993944"/>
                  <a:gd name="connsiteX262" fmla="*/ 351182 w 371689"/>
                  <a:gd name="connsiteY262" fmla="*/ 139148 h 993944"/>
                  <a:gd name="connsiteX263" fmla="*/ 357808 w 371689"/>
                  <a:gd name="connsiteY263" fmla="*/ 141356 h 993944"/>
                  <a:gd name="connsiteX264" fmla="*/ 371060 w 371689"/>
                  <a:gd name="connsiteY264" fmla="*/ 147982 h 993944"/>
                  <a:gd name="connsiteX265" fmla="*/ 360017 w 371689"/>
                  <a:gd name="connsiteY265" fmla="*/ 139148 h 993944"/>
                  <a:gd name="connsiteX266" fmla="*/ 353391 w 371689"/>
                  <a:gd name="connsiteY266" fmla="*/ 132521 h 993944"/>
                  <a:gd name="connsiteX267" fmla="*/ 344556 w 371689"/>
                  <a:gd name="connsiteY267" fmla="*/ 117061 h 993944"/>
                  <a:gd name="connsiteX268" fmla="*/ 340139 w 371689"/>
                  <a:gd name="connsiteY268" fmla="*/ 110435 h 993944"/>
                  <a:gd name="connsiteX269" fmla="*/ 318052 w 371689"/>
                  <a:gd name="connsiteY269" fmla="*/ 101600 h 993944"/>
                  <a:gd name="connsiteX270" fmla="*/ 309217 w 371689"/>
                  <a:gd name="connsiteY270" fmla="*/ 94974 h 993944"/>
                  <a:gd name="connsiteX271" fmla="*/ 295965 w 371689"/>
                  <a:gd name="connsiteY271" fmla="*/ 92765 h 993944"/>
                  <a:gd name="connsiteX272" fmla="*/ 287130 w 371689"/>
                  <a:gd name="connsiteY272" fmla="*/ 90556 h 993944"/>
                  <a:gd name="connsiteX273" fmla="*/ 269460 w 371689"/>
                  <a:gd name="connsiteY273" fmla="*/ 99391 h 993944"/>
                  <a:gd name="connsiteX274" fmla="*/ 262834 w 371689"/>
                  <a:gd name="connsiteY274" fmla="*/ 97182 h 993944"/>
                  <a:gd name="connsiteX275" fmla="*/ 258417 w 371689"/>
                  <a:gd name="connsiteY275" fmla="*/ 83930 h 993944"/>
                  <a:gd name="connsiteX276" fmla="*/ 247373 w 371689"/>
                  <a:gd name="connsiteY276" fmla="*/ 68469 h 993944"/>
                  <a:gd name="connsiteX277" fmla="*/ 242956 w 371689"/>
                  <a:gd name="connsiteY277" fmla="*/ 53008 h 993944"/>
                  <a:gd name="connsiteX278" fmla="*/ 240747 w 371689"/>
                  <a:gd name="connsiteY278" fmla="*/ 46382 h 993944"/>
                  <a:gd name="connsiteX279" fmla="*/ 236330 w 371689"/>
                  <a:gd name="connsiteY279" fmla="*/ 39756 h 993944"/>
                  <a:gd name="connsiteX280" fmla="*/ 231913 w 371689"/>
                  <a:gd name="connsiteY280" fmla="*/ 22087 h 993944"/>
                  <a:gd name="connsiteX281" fmla="*/ 256208 w 371689"/>
                  <a:gd name="connsiteY281" fmla="*/ 28713 h 993944"/>
                  <a:gd name="connsiteX282" fmla="*/ 276086 w 371689"/>
                  <a:gd name="connsiteY282" fmla="*/ 35339 h 993944"/>
                  <a:gd name="connsiteX283" fmla="*/ 289339 w 371689"/>
                  <a:gd name="connsiteY283" fmla="*/ 37548 h 993944"/>
                  <a:gd name="connsiteX284" fmla="*/ 300382 w 371689"/>
                  <a:gd name="connsiteY284" fmla="*/ 39756 h 993944"/>
                  <a:gd name="connsiteX285" fmla="*/ 315843 w 371689"/>
                  <a:gd name="connsiteY285" fmla="*/ 44174 h 993944"/>
                  <a:gd name="connsiteX286" fmla="*/ 331304 w 371689"/>
                  <a:gd name="connsiteY286" fmla="*/ 46382 h 993944"/>
                  <a:gd name="connsiteX287" fmla="*/ 348973 w 371689"/>
                  <a:gd name="connsiteY287" fmla="*/ 41965 h 993944"/>
                  <a:gd name="connsiteX288" fmla="*/ 351182 w 371689"/>
                  <a:gd name="connsiteY288" fmla="*/ 17669 h 993944"/>
                  <a:gd name="connsiteX289" fmla="*/ 331304 w 371689"/>
                  <a:gd name="connsiteY289" fmla="*/ 0 h 993944"/>
                  <a:gd name="connsiteX290" fmla="*/ 265043 w 371689"/>
                  <a:gd name="connsiteY290" fmla="*/ 2208 h 993944"/>
                  <a:gd name="connsiteX291" fmla="*/ 258417 w 371689"/>
                  <a:gd name="connsiteY291" fmla="*/ 4417 h 993944"/>
                  <a:gd name="connsiteX292" fmla="*/ 236330 w 371689"/>
                  <a:gd name="connsiteY292" fmla="*/ 6626 h 993944"/>
                  <a:gd name="connsiteX293" fmla="*/ 223078 w 371689"/>
                  <a:gd name="connsiteY293" fmla="*/ 13252 h 993944"/>
                  <a:gd name="connsiteX294" fmla="*/ 216452 w 371689"/>
                  <a:gd name="connsiteY294" fmla="*/ 17669 h 993944"/>
                  <a:gd name="connsiteX295" fmla="*/ 225286 w 371689"/>
                  <a:gd name="connsiteY295" fmla="*/ 0 h 9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371689" h="993944">
                    <a:moveTo>
                      <a:pt x="225286" y="0"/>
                    </a:moveTo>
                    <a:lnTo>
                      <a:pt x="225286" y="0"/>
                    </a:lnTo>
                    <a:cubicBezTo>
                      <a:pt x="223718" y="3137"/>
                      <a:pt x="218516" y="18198"/>
                      <a:pt x="212034" y="22087"/>
                    </a:cubicBezTo>
                    <a:cubicBezTo>
                      <a:pt x="210038" y="23285"/>
                      <a:pt x="207617" y="23559"/>
                      <a:pt x="205408" y="24295"/>
                    </a:cubicBezTo>
                    <a:cubicBezTo>
                      <a:pt x="203936" y="25768"/>
                      <a:pt x="203052" y="28418"/>
                      <a:pt x="200991" y="28713"/>
                    </a:cubicBezTo>
                    <a:cubicBezTo>
                      <a:pt x="191117" y="30124"/>
                      <a:pt x="189080" y="25637"/>
                      <a:pt x="183321" y="19878"/>
                    </a:cubicBezTo>
                    <a:cubicBezTo>
                      <a:pt x="177795" y="-2234"/>
                      <a:pt x="186105" y="20454"/>
                      <a:pt x="174486" y="8835"/>
                    </a:cubicBezTo>
                    <a:cubicBezTo>
                      <a:pt x="162867" y="-2784"/>
                      <a:pt x="185555" y="5526"/>
                      <a:pt x="163443" y="0"/>
                    </a:cubicBezTo>
                    <a:cubicBezTo>
                      <a:pt x="136121" y="5463"/>
                      <a:pt x="169403" y="-4823"/>
                      <a:pt x="150191" y="19878"/>
                    </a:cubicBezTo>
                    <a:cubicBezTo>
                      <a:pt x="147442" y="23413"/>
                      <a:pt x="141284" y="21001"/>
                      <a:pt x="136939" y="22087"/>
                    </a:cubicBezTo>
                    <a:cubicBezTo>
                      <a:pt x="132421" y="23216"/>
                      <a:pt x="128338" y="26302"/>
                      <a:pt x="123686" y="26504"/>
                    </a:cubicBezTo>
                    <a:lnTo>
                      <a:pt x="72886" y="28713"/>
                    </a:lnTo>
                    <a:cubicBezTo>
                      <a:pt x="69000" y="40376"/>
                      <a:pt x="68741" y="34048"/>
                      <a:pt x="83930" y="44174"/>
                    </a:cubicBezTo>
                    <a:cubicBezTo>
                      <a:pt x="86139" y="45646"/>
                      <a:pt x="88038" y="47751"/>
                      <a:pt x="90556" y="48591"/>
                    </a:cubicBezTo>
                    <a:cubicBezTo>
                      <a:pt x="104201" y="53140"/>
                      <a:pt x="94865" y="50568"/>
                      <a:pt x="119269" y="53008"/>
                    </a:cubicBezTo>
                    <a:cubicBezTo>
                      <a:pt x="133994" y="52272"/>
                      <a:pt x="148824" y="52707"/>
                      <a:pt x="163443" y="50800"/>
                    </a:cubicBezTo>
                    <a:cubicBezTo>
                      <a:pt x="166075" y="50457"/>
                      <a:pt x="167643" y="47460"/>
                      <a:pt x="170069" y="46382"/>
                    </a:cubicBezTo>
                    <a:cubicBezTo>
                      <a:pt x="174324" y="44491"/>
                      <a:pt x="183321" y="41965"/>
                      <a:pt x="183321" y="41965"/>
                    </a:cubicBezTo>
                    <a:cubicBezTo>
                      <a:pt x="189211" y="42701"/>
                      <a:pt x="196794" y="39977"/>
                      <a:pt x="200991" y="44174"/>
                    </a:cubicBezTo>
                    <a:cubicBezTo>
                      <a:pt x="204158" y="47341"/>
                      <a:pt x="199754" y="53054"/>
                      <a:pt x="198782" y="57426"/>
                    </a:cubicBezTo>
                    <a:cubicBezTo>
                      <a:pt x="196561" y="67417"/>
                      <a:pt x="196920" y="61149"/>
                      <a:pt x="192156" y="70678"/>
                    </a:cubicBezTo>
                    <a:cubicBezTo>
                      <a:pt x="191115" y="72760"/>
                      <a:pt x="190683" y="75095"/>
                      <a:pt x="189947" y="77304"/>
                    </a:cubicBezTo>
                    <a:cubicBezTo>
                      <a:pt x="190683" y="79513"/>
                      <a:pt x="190510" y="82284"/>
                      <a:pt x="192156" y="83930"/>
                    </a:cubicBezTo>
                    <a:cubicBezTo>
                      <a:pt x="193802" y="85576"/>
                      <a:pt x="196786" y="84941"/>
                      <a:pt x="198782" y="86139"/>
                    </a:cubicBezTo>
                    <a:cubicBezTo>
                      <a:pt x="200568" y="87210"/>
                      <a:pt x="201727" y="89084"/>
                      <a:pt x="203200" y="90556"/>
                    </a:cubicBezTo>
                    <a:cubicBezTo>
                      <a:pt x="201573" y="95436"/>
                      <a:pt x="200531" y="105143"/>
                      <a:pt x="194365" y="108226"/>
                    </a:cubicBezTo>
                    <a:cubicBezTo>
                      <a:pt x="190200" y="110308"/>
                      <a:pt x="181113" y="112643"/>
                      <a:pt x="181113" y="112643"/>
                    </a:cubicBezTo>
                    <a:cubicBezTo>
                      <a:pt x="179640" y="114116"/>
                      <a:pt x="178481" y="115990"/>
                      <a:pt x="176695" y="117061"/>
                    </a:cubicBezTo>
                    <a:cubicBezTo>
                      <a:pt x="170349" y="120868"/>
                      <a:pt x="149185" y="121389"/>
                      <a:pt x="147982" y="121478"/>
                    </a:cubicBezTo>
                    <a:cubicBezTo>
                      <a:pt x="135479" y="122404"/>
                      <a:pt x="122950" y="122951"/>
                      <a:pt x="110434" y="123687"/>
                    </a:cubicBezTo>
                    <a:cubicBezTo>
                      <a:pt x="108225" y="125159"/>
                      <a:pt x="104183" y="125476"/>
                      <a:pt x="103808" y="128104"/>
                    </a:cubicBezTo>
                    <a:cubicBezTo>
                      <a:pt x="102248" y="139029"/>
                      <a:pt x="108482" y="139233"/>
                      <a:pt x="114852" y="141356"/>
                    </a:cubicBezTo>
                    <a:cubicBezTo>
                      <a:pt x="116324" y="142829"/>
                      <a:pt x="117406" y="144843"/>
                      <a:pt x="119269" y="145774"/>
                    </a:cubicBezTo>
                    <a:cubicBezTo>
                      <a:pt x="136910" y="154595"/>
                      <a:pt x="162094" y="151599"/>
                      <a:pt x="178904" y="152400"/>
                    </a:cubicBezTo>
                    <a:cubicBezTo>
                      <a:pt x="181113" y="153872"/>
                      <a:pt x="183872" y="154744"/>
                      <a:pt x="185530" y="156817"/>
                    </a:cubicBezTo>
                    <a:cubicBezTo>
                      <a:pt x="194098" y="167526"/>
                      <a:pt x="179908" y="160832"/>
                      <a:pt x="194365" y="165652"/>
                    </a:cubicBezTo>
                    <a:cubicBezTo>
                      <a:pt x="207430" y="178717"/>
                      <a:pt x="200233" y="169248"/>
                      <a:pt x="207617" y="198782"/>
                    </a:cubicBezTo>
                    <a:cubicBezTo>
                      <a:pt x="208658" y="202947"/>
                      <a:pt x="212467" y="205918"/>
                      <a:pt x="214243" y="209826"/>
                    </a:cubicBezTo>
                    <a:cubicBezTo>
                      <a:pt x="216170" y="214065"/>
                      <a:pt x="218660" y="223078"/>
                      <a:pt x="218660" y="223078"/>
                    </a:cubicBezTo>
                    <a:cubicBezTo>
                      <a:pt x="199702" y="229398"/>
                      <a:pt x="229879" y="219721"/>
                      <a:pt x="198782" y="227495"/>
                    </a:cubicBezTo>
                    <a:cubicBezTo>
                      <a:pt x="194265" y="228624"/>
                      <a:pt x="185530" y="231913"/>
                      <a:pt x="185530" y="231913"/>
                    </a:cubicBezTo>
                    <a:cubicBezTo>
                      <a:pt x="183321" y="231177"/>
                      <a:pt x="181163" y="230269"/>
                      <a:pt x="178904" y="229704"/>
                    </a:cubicBezTo>
                    <a:cubicBezTo>
                      <a:pt x="175262" y="228793"/>
                      <a:pt x="171375" y="228813"/>
                      <a:pt x="167860" y="227495"/>
                    </a:cubicBezTo>
                    <a:cubicBezTo>
                      <a:pt x="165375" y="226563"/>
                      <a:pt x="163674" y="224124"/>
                      <a:pt x="161234" y="223078"/>
                    </a:cubicBezTo>
                    <a:cubicBezTo>
                      <a:pt x="158444" y="221882"/>
                      <a:pt x="155319" y="221703"/>
                      <a:pt x="152400" y="220869"/>
                    </a:cubicBezTo>
                    <a:cubicBezTo>
                      <a:pt x="150161" y="220229"/>
                      <a:pt x="148085" y="218933"/>
                      <a:pt x="145773" y="218661"/>
                    </a:cubicBezTo>
                    <a:cubicBezTo>
                      <a:pt x="135510" y="217454"/>
                      <a:pt x="125150" y="217310"/>
                      <a:pt x="114852" y="216452"/>
                    </a:cubicBezTo>
                    <a:cubicBezTo>
                      <a:pt x="107479" y="215837"/>
                      <a:pt x="100127" y="214979"/>
                      <a:pt x="92765" y="214243"/>
                    </a:cubicBezTo>
                    <a:cubicBezTo>
                      <a:pt x="89820" y="212771"/>
                      <a:pt x="87024" y="210951"/>
                      <a:pt x="83930" y="209826"/>
                    </a:cubicBezTo>
                    <a:cubicBezTo>
                      <a:pt x="71978" y="205480"/>
                      <a:pt x="67227" y="205201"/>
                      <a:pt x="55217" y="203200"/>
                    </a:cubicBezTo>
                    <a:cubicBezTo>
                      <a:pt x="52272" y="203936"/>
                      <a:pt x="48066" y="202882"/>
                      <a:pt x="46382" y="205408"/>
                    </a:cubicBezTo>
                    <a:cubicBezTo>
                      <a:pt x="45227" y="207141"/>
                      <a:pt x="48937" y="208895"/>
                      <a:pt x="50800" y="209826"/>
                    </a:cubicBezTo>
                    <a:cubicBezTo>
                      <a:pt x="54965" y="211908"/>
                      <a:pt x="59635" y="212771"/>
                      <a:pt x="64052" y="214243"/>
                    </a:cubicBezTo>
                    <a:cubicBezTo>
                      <a:pt x="66261" y="214979"/>
                      <a:pt x="68596" y="215411"/>
                      <a:pt x="70678" y="216452"/>
                    </a:cubicBezTo>
                    <a:cubicBezTo>
                      <a:pt x="73623" y="217924"/>
                      <a:pt x="76456" y="219646"/>
                      <a:pt x="79513" y="220869"/>
                    </a:cubicBezTo>
                    <a:cubicBezTo>
                      <a:pt x="83836" y="222598"/>
                      <a:pt x="88348" y="223815"/>
                      <a:pt x="92765" y="225287"/>
                    </a:cubicBezTo>
                    <a:lnTo>
                      <a:pt x="99391" y="227495"/>
                    </a:lnTo>
                    <a:cubicBezTo>
                      <a:pt x="102336" y="230440"/>
                      <a:pt x="105669" y="233042"/>
                      <a:pt x="108226" y="236330"/>
                    </a:cubicBezTo>
                    <a:cubicBezTo>
                      <a:pt x="110862" y="239719"/>
                      <a:pt x="112390" y="243857"/>
                      <a:pt x="114852" y="247374"/>
                    </a:cubicBezTo>
                    <a:cubicBezTo>
                      <a:pt x="117555" y="251236"/>
                      <a:pt x="120741" y="254736"/>
                      <a:pt x="123686" y="258417"/>
                    </a:cubicBezTo>
                    <a:cubicBezTo>
                      <a:pt x="133742" y="288580"/>
                      <a:pt x="122771" y="257755"/>
                      <a:pt x="132521" y="280504"/>
                    </a:cubicBezTo>
                    <a:cubicBezTo>
                      <a:pt x="133438" y="282644"/>
                      <a:pt x="132836" y="285777"/>
                      <a:pt x="134730" y="287130"/>
                    </a:cubicBezTo>
                    <a:cubicBezTo>
                      <a:pt x="140059" y="290936"/>
                      <a:pt x="155095" y="292733"/>
                      <a:pt x="161234" y="293756"/>
                    </a:cubicBezTo>
                    <a:cubicBezTo>
                      <a:pt x="158289" y="295229"/>
                      <a:pt x="155139" y="296348"/>
                      <a:pt x="152400" y="298174"/>
                    </a:cubicBezTo>
                    <a:cubicBezTo>
                      <a:pt x="147825" y="301224"/>
                      <a:pt x="146944" y="304993"/>
                      <a:pt x="143565" y="309217"/>
                    </a:cubicBezTo>
                    <a:cubicBezTo>
                      <a:pt x="142264" y="310843"/>
                      <a:pt x="140773" y="312334"/>
                      <a:pt x="139147" y="313635"/>
                    </a:cubicBezTo>
                    <a:cubicBezTo>
                      <a:pt x="128600" y="322072"/>
                      <a:pt x="136779" y="314819"/>
                      <a:pt x="125895" y="320261"/>
                    </a:cubicBezTo>
                    <a:cubicBezTo>
                      <a:pt x="108769" y="328824"/>
                      <a:pt x="129298" y="321335"/>
                      <a:pt x="112643" y="326887"/>
                    </a:cubicBezTo>
                    <a:cubicBezTo>
                      <a:pt x="115588" y="329096"/>
                      <a:pt x="118482" y="331373"/>
                      <a:pt x="121478" y="333513"/>
                    </a:cubicBezTo>
                    <a:cubicBezTo>
                      <a:pt x="137870" y="345221"/>
                      <a:pt x="131843" y="338138"/>
                      <a:pt x="167860" y="340139"/>
                    </a:cubicBezTo>
                    <a:cubicBezTo>
                      <a:pt x="170805" y="340875"/>
                      <a:pt x="173980" y="340990"/>
                      <a:pt x="176695" y="342348"/>
                    </a:cubicBezTo>
                    <a:cubicBezTo>
                      <a:pt x="178558" y="343279"/>
                      <a:pt x="179864" y="345099"/>
                      <a:pt x="181113" y="346765"/>
                    </a:cubicBezTo>
                    <a:cubicBezTo>
                      <a:pt x="196101" y="366749"/>
                      <a:pt x="184232" y="354302"/>
                      <a:pt x="194365" y="364435"/>
                    </a:cubicBezTo>
                    <a:cubicBezTo>
                      <a:pt x="199338" y="384330"/>
                      <a:pt x="192034" y="360550"/>
                      <a:pt x="207617" y="386521"/>
                    </a:cubicBezTo>
                    <a:cubicBezTo>
                      <a:pt x="209179" y="389124"/>
                      <a:pt x="208630" y="392566"/>
                      <a:pt x="209826" y="395356"/>
                    </a:cubicBezTo>
                    <a:cubicBezTo>
                      <a:pt x="210872" y="397796"/>
                      <a:pt x="213056" y="399608"/>
                      <a:pt x="214243" y="401982"/>
                    </a:cubicBezTo>
                    <a:cubicBezTo>
                      <a:pt x="215284" y="404064"/>
                      <a:pt x="215812" y="406369"/>
                      <a:pt x="216452" y="408608"/>
                    </a:cubicBezTo>
                    <a:cubicBezTo>
                      <a:pt x="217286" y="411527"/>
                      <a:pt x="217303" y="414728"/>
                      <a:pt x="218660" y="417443"/>
                    </a:cubicBezTo>
                    <a:cubicBezTo>
                      <a:pt x="219591" y="419306"/>
                      <a:pt x="221605" y="420388"/>
                      <a:pt x="223078" y="421861"/>
                    </a:cubicBezTo>
                    <a:cubicBezTo>
                      <a:pt x="222342" y="425542"/>
                      <a:pt x="222422" y="429487"/>
                      <a:pt x="220869" y="432904"/>
                    </a:cubicBezTo>
                    <a:cubicBezTo>
                      <a:pt x="218672" y="437737"/>
                      <a:pt x="212034" y="446156"/>
                      <a:pt x="212034" y="446156"/>
                    </a:cubicBezTo>
                    <a:lnTo>
                      <a:pt x="203200" y="472661"/>
                    </a:lnTo>
                    <a:cubicBezTo>
                      <a:pt x="201947" y="476422"/>
                      <a:pt x="200883" y="480342"/>
                      <a:pt x="198782" y="483704"/>
                    </a:cubicBezTo>
                    <a:cubicBezTo>
                      <a:pt x="197126" y="486353"/>
                      <a:pt x="194074" y="487864"/>
                      <a:pt x="192156" y="490330"/>
                    </a:cubicBezTo>
                    <a:cubicBezTo>
                      <a:pt x="186499" y="497603"/>
                      <a:pt x="185413" y="504731"/>
                      <a:pt x="176695" y="508000"/>
                    </a:cubicBezTo>
                    <a:cubicBezTo>
                      <a:pt x="173180" y="509318"/>
                      <a:pt x="169294" y="509298"/>
                      <a:pt x="165652" y="510208"/>
                    </a:cubicBezTo>
                    <a:cubicBezTo>
                      <a:pt x="163393" y="510773"/>
                      <a:pt x="161285" y="511852"/>
                      <a:pt x="159026" y="512417"/>
                    </a:cubicBezTo>
                    <a:cubicBezTo>
                      <a:pt x="155384" y="513328"/>
                      <a:pt x="151624" y="513715"/>
                      <a:pt x="147982" y="514626"/>
                    </a:cubicBezTo>
                    <a:cubicBezTo>
                      <a:pt x="145723" y="515191"/>
                      <a:pt x="143615" y="516270"/>
                      <a:pt x="141356" y="516835"/>
                    </a:cubicBezTo>
                    <a:cubicBezTo>
                      <a:pt x="137714" y="517745"/>
                      <a:pt x="133994" y="518307"/>
                      <a:pt x="130313" y="519043"/>
                    </a:cubicBezTo>
                    <a:cubicBezTo>
                      <a:pt x="126204" y="523152"/>
                      <a:pt x="124842" y="525091"/>
                      <a:pt x="119269" y="527878"/>
                    </a:cubicBezTo>
                    <a:cubicBezTo>
                      <a:pt x="117187" y="528919"/>
                      <a:pt x="114852" y="529351"/>
                      <a:pt x="112643" y="530087"/>
                    </a:cubicBezTo>
                    <a:cubicBezTo>
                      <a:pt x="110434" y="533032"/>
                      <a:pt x="108845" y="536565"/>
                      <a:pt x="106017" y="538921"/>
                    </a:cubicBezTo>
                    <a:cubicBezTo>
                      <a:pt x="104228" y="540411"/>
                      <a:pt x="101473" y="540089"/>
                      <a:pt x="99391" y="541130"/>
                    </a:cubicBezTo>
                    <a:cubicBezTo>
                      <a:pt x="82273" y="549690"/>
                      <a:pt x="102786" y="542209"/>
                      <a:pt x="86139" y="547756"/>
                    </a:cubicBezTo>
                    <a:cubicBezTo>
                      <a:pt x="83930" y="549229"/>
                      <a:pt x="81939" y="551096"/>
                      <a:pt x="79513" y="552174"/>
                    </a:cubicBezTo>
                    <a:cubicBezTo>
                      <a:pt x="54547" y="563270"/>
                      <a:pt x="27006" y="557900"/>
                      <a:pt x="0" y="558800"/>
                    </a:cubicBezTo>
                    <a:cubicBezTo>
                      <a:pt x="31504" y="569300"/>
                      <a:pt x="-1286" y="558747"/>
                      <a:pt x="22086" y="565426"/>
                    </a:cubicBezTo>
                    <a:cubicBezTo>
                      <a:pt x="24325" y="566066"/>
                      <a:pt x="26400" y="567363"/>
                      <a:pt x="28713" y="567635"/>
                    </a:cubicBezTo>
                    <a:cubicBezTo>
                      <a:pt x="38975" y="568842"/>
                      <a:pt x="49327" y="569107"/>
                      <a:pt x="59634" y="569843"/>
                    </a:cubicBezTo>
                    <a:cubicBezTo>
                      <a:pt x="68807" y="572901"/>
                      <a:pt x="67236" y="573526"/>
                      <a:pt x="79513" y="569843"/>
                    </a:cubicBezTo>
                    <a:cubicBezTo>
                      <a:pt x="82666" y="568897"/>
                      <a:pt x="85171" y="566292"/>
                      <a:pt x="88347" y="565426"/>
                    </a:cubicBezTo>
                    <a:cubicBezTo>
                      <a:pt x="93370" y="564056"/>
                      <a:pt x="98654" y="563953"/>
                      <a:pt x="103808" y="563217"/>
                    </a:cubicBezTo>
                    <a:cubicBezTo>
                      <a:pt x="105281" y="561745"/>
                      <a:pt x="106440" y="559871"/>
                      <a:pt x="108226" y="558800"/>
                    </a:cubicBezTo>
                    <a:cubicBezTo>
                      <a:pt x="110222" y="557602"/>
                      <a:pt x="112712" y="557508"/>
                      <a:pt x="114852" y="556591"/>
                    </a:cubicBezTo>
                    <a:cubicBezTo>
                      <a:pt x="117878" y="555294"/>
                      <a:pt x="120741" y="553646"/>
                      <a:pt x="123686" y="552174"/>
                    </a:cubicBezTo>
                    <a:cubicBezTo>
                      <a:pt x="136202" y="552910"/>
                      <a:pt x="150020" y="548775"/>
                      <a:pt x="161234" y="554382"/>
                    </a:cubicBezTo>
                    <a:cubicBezTo>
                      <a:pt x="165890" y="556710"/>
                      <a:pt x="159957" y="564721"/>
                      <a:pt x="159026" y="569843"/>
                    </a:cubicBezTo>
                    <a:cubicBezTo>
                      <a:pt x="158478" y="572857"/>
                      <a:pt x="153497" y="591656"/>
                      <a:pt x="152400" y="591930"/>
                    </a:cubicBezTo>
                    <a:cubicBezTo>
                      <a:pt x="125024" y="598775"/>
                      <a:pt x="167955" y="587801"/>
                      <a:pt x="130313" y="598556"/>
                    </a:cubicBezTo>
                    <a:cubicBezTo>
                      <a:pt x="124475" y="600224"/>
                      <a:pt x="112643" y="602974"/>
                      <a:pt x="112643" y="602974"/>
                    </a:cubicBezTo>
                    <a:cubicBezTo>
                      <a:pt x="111171" y="605183"/>
                      <a:pt x="110103" y="607723"/>
                      <a:pt x="108226" y="609600"/>
                    </a:cubicBezTo>
                    <a:cubicBezTo>
                      <a:pt x="102316" y="615510"/>
                      <a:pt x="101555" y="611875"/>
                      <a:pt x="97182" y="618435"/>
                    </a:cubicBezTo>
                    <a:cubicBezTo>
                      <a:pt x="91470" y="627003"/>
                      <a:pt x="94678" y="626659"/>
                      <a:pt x="88347" y="633895"/>
                    </a:cubicBezTo>
                    <a:cubicBezTo>
                      <a:pt x="88319" y="633927"/>
                      <a:pt x="75990" y="646252"/>
                      <a:pt x="72886" y="649356"/>
                    </a:cubicBezTo>
                    <a:cubicBezTo>
                      <a:pt x="71240" y="651002"/>
                      <a:pt x="68440" y="650748"/>
                      <a:pt x="66260" y="651565"/>
                    </a:cubicBezTo>
                    <a:cubicBezTo>
                      <a:pt x="62548" y="652957"/>
                      <a:pt x="58763" y="654209"/>
                      <a:pt x="55217" y="655982"/>
                    </a:cubicBezTo>
                    <a:cubicBezTo>
                      <a:pt x="49647" y="658767"/>
                      <a:pt x="48281" y="660710"/>
                      <a:pt x="44173" y="664817"/>
                    </a:cubicBezTo>
                    <a:cubicBezTo>
                      <a:pt x="46382" y="665553"/>
                      <a:pt x="48486" y="667283"/>
                      <a:pt x="50800" y="667026"/>
                    </a:cubicBezTo>
                    <a:cubicBezTo>
                      <a:pt x="55428" y="666512"/>
                      <a:pt x="59635" y="664080"/>
                      <a:pt x="64052" y="662608"/>
                    </a:cubicBezTo>
                    <a:lnTo>
                      <a:pt x="70678" y="660400"/>
                    </a:lnTo>
                    <a:cubicBezTo>
                      <a:pt x="76438" y="658481"/>
                      <a:pt x="88347" y="655982"/>
                      <a:pt x="88347" y="655982"/>
                    </a:cubicBezTo>
                    <a:cubicBezTo>
                      <a:pt x="92028" y="652301"/>
                      <a:pt x="94452" y="646585"/>
                      <a:pt x="99391" y="644939"/>
                    </a:cubicBezTo>
                    <a:cubicBezTo>
                      <a:pt x="101600" y="644203"/>
                      <a:pt x="103758" y="643295"/>
                      <a:pt x="106017" y="642730"/>
                    </a:cubicBezTo>
                    <a:cubicBezTo>
                      <a:pt x="109659" y="641819"/>
                      <a:pt x="113395" y="641335"/>
                      <a:pt x="117060" y="640521"/>
                    </a:cubicBezTo>
                    <a:cubicBezTo>
                      <a:pt x="120023" y="639863"/>
                      <a:pt x="122950" y="639049"/>
                      <a:pt x="125895" y="638313"/>
                    </a:cubicBezTo>
                    <a:cubicBezTo>
                      <a:pt x="128104" y="636840"/>
                      <a:pt x="129869" y="633774"/>
                      <a:pt x="132521" y="633895"/>
                    </a:cubicBezTo>
                    <a:cubicBezTo>
                      <a:pt x="146668" y="634538"/>
                      <a:pt x="161252" y="635479"/>
                      <a:pt x="174486" y="640521"/>
                    </a:cubicBezTo>
                    <a:cubicBezTo>
                      <a:pt x="178191" y="641933"/>
                      <a:pt x="177512" y="647853"/>
                      <a:pt x="178904" y="651565"/>
                    </a:cubicBezTo>
                    <a:cubicBezTo>
                      <a:pt x="182692" y="661666"/>
                      <a:pt x="180024" y="656047"/>
                      <a:pt x="183321" y="669235"/>
                    </a:cubicBezTo>
                    <a:cubicBezTo>
                      <a:pt x="183886" y="671494"/>
                      <a:pt x="184890" y="673622"/>
                      <a:pt x="185530" y="675861"/>
                    </a:cubicBezTo>
                    <a:cubicBezTo>
                      <a:pt x="186364" y="678780"/>
                      <a:pt x="187003" y="681750"/>
                      <a:pt x="187739" y="684695"/>
                    </a:cubicBezTo>
                    <a:cubicBezTo>
                      <a:pt x="187003" y="689113"/>
                      <a:pt x="188479" y="694577"/>
                      <a:pt x="185530" y="697948"/>
                    </a:cubicBezTo>
                    <a:cubicBezTo>
                      <a:pt x="182299" y="701640"/>
                      <a:pt x="163146" y="703658"/>
                      <a:pt x="159026" y="704574"/>
                    </a:cubicBezTo>
                    <a:cubicBezTo>
                      <a:pt x="156753" y="705079"/>
                      <a:pt x="154609" y="706046"/>
                      <a:pt x="152400" y="706782"/>
                    </a:cubicBezTo>
                    <a:cubicBezTo>
                      <a:pt x="150191" y="708255"/>
                      <a:pt x="145773" y="708545"/>
                      <a:pt x="145773" y="711200"/>
                    </a:cubicBezTo>
                    <a:cubicBezTo>
                      <a:pt x="145773" y="713528"/>
                      <a:pt x="150317" y="712367"/>
                      <a:pt x="152400" y="713408"/>
                    </a:cubicBezTo>
                    <a:cubicBezTo>
                      <a:pt x="154774" y="714595"/>
                      <a:pt x="156817" y="716353"/>
                      <a:pt x="159026" y="717826"/>
                    </a:cubicBezTo>
                    <a:cubicBezTo>
                      <a:pt x="159762" y="720035"/>
                      <a:pt x="160036" y="722456"/>
                      <a:pt x="161234" y="724452"/>
                    </a:cubicBezTo>
                    <a:cubicBezTo>
                      <a:pt x="167369" y="734676"/>
                      <a:pt x="164915" y="722242"/>
                      <a:pt x="167860" y="735495"/>
                    </a:cubicBezTo>
                    <a:cubicBezTo>
                      <a:pt x="168831" y="739867"/>
                      <a:pt x="169268" y="744342"/>
                      <a:pt x="170069" y="748748"/>
                    </a:cubicBezTo>
                    <a:cubicBezTo>
                      <a:pt x="171937" y="759020"/>
                      <a:pt x="172125" y="759179"/>
                      <a:pt x="174486" y="768626"/>
                    </a:cubicBezTo>
                    <a:cubicBezTo>
                      <a:pt x="172277" y="771571"/>
                      <a:pt x="170463" y="774858"/>
                      <a:pt x="167860" y="777461"/>
                    </a:cubicBezTo>
                    <a:cubicBezTo>
                      <a:pt x="165983" y="779338"/>
                      <a:pt x="162706" y="779669"/>
                      <a:pt x="161234" y="781878"/>
                    </a:cubicBezTo>
                    <a:cubicBezTo>
                      <a:pt x="159550" y="784404"/>
                      <a:pt x="160222" y="787923"/>
                      <a:pt x="159026" y="790713"/>
                    </a:cubicBezTo>
                    <a:cubicBezTo>
                      <a:pt x="157980" y="793153"/>
                      <a:pt x="156081" y="795130"/>
                      <a:pt x="154608" y="797339"/>
                    </a:cubicBezTo>
                    <a:cubicBezTo>
                      <a:pt x="155344" y="801756"/>
                      <a:pt x="155939" y="806200"/>
                      <a:pt x="156817" y="810591"/>
                    </a:cubicBezTo>
                    <a:cubicBezTo>
                      <a:pt x="157412" y="813568"/>
                      <a:pt x="159026" y="816390"/>
                      <a:pt x="159026" y="819426"/>
                    </a:cubicBezTo>
                    <a:cubicBezTo>
                      <a:pt x="159026" y="837846"/>
                      <a:pt x="158591" y="856308"/>
                      <a:pt x="156817" y="874643"/>
                    </a:cubicBezTo>
                    <a:cubicBezTo>
                      <a:pt x="156368" y="879278"/>
                      <a:pt x="155692" y="884603"/>
                      <a:pt x="152400" y="887895"/>
                    </a:cubicBezTo>
                    <a:cubicBezTo>
                      <a:pt x="131092" y="909203"/>
                      <a:pt x="150149" y="893439"/>
                      <a:pt x="134730" y="901148"/>
                    </a:cubicBezTo>
                    <a:cubicBezTo>
                      <a:pt x="132356" y="902335"/>
                      <a:pt x="130177" y="903907"/>
                      <a:pt x="128104" y="905565"/>
                    </a:cubicBezTo>
                    <a:cubicBezTo>
                      <a:pt x="126478" y="906866"/>
                      <a:pt x="125549" y="909051"/>
                      <a:pt x="123686" y="909982"/>
                    </a:cubicBezTo>
                    <a:cubicBezTo>
                      <a:pt x="119521" y="912064"/>
                      <a:pt x="114851" y="912927"/>
                      <a:pt x="110434" y="914400"/>
                    </a:cubicBezTo>
                    <a:cubicBezTo>
                      <a:pt x="103943" y="916564"/>
                      <a:pt x="104220" y="919613"/>
                      <a:pt x="99391" y="923235"/>
                    </a:cubicBezTo>
                    <a:cubicBezTo>
                      <a:pt x="87242" y="932347"/>
                      <a:pt x="89842" y="930834"/>
                      <a:pt x="79513" y="934278"/>
                    </a:cubicBezTo>
                    <a:cubicBezTo>
                      <a:pt x="78040" y="935750"/>
                      <a:pt x="76396" y="937069"/>
                      <a:pt x="75095" y="938695"/>
                    </a:cubicBezTo>
                    <a:cubicBezTo>
                      <a:pt x="73437" y="940768"/>
                      <a:pt x="72555" y="943444"/>
                      <a:pt x="70678" y="945321"/>
                    </a:cubicBezTo>
                    <a:cubicBezTo>
                      <a:pt x="59202" y="956798"/>
                      <a:pt x="68375" y="943231"/>
                      <a:pt x="59634" y="954156"/>
                    </a:cubicBezTo>
                    <a:cubicBezTo>
                      <a:pt x="46239" y="970898"/>
                      <a:pt x="62798" y="951090"/>
                      <a:pt x="53008" y="967408"/>
                    </a:cubicBezTo>
                    <a:cubicBezTo>
                      <a:pt x="51937" y="969194"/>
                      <a:pt x="50063" y="970353"/>
                      <a:pt x="48591" y="971826"/>
                    </a:cubicBezTo>
                    <a:lnTo>
                      <a:pt x="44173" y="985078"/>
                    </a:lnTo>
                    <a:lnTo>
                      <a:pt x="41965" y="991704"/>
                    </a:lnTo>
                    <a:cubicBezTo>
                      <a:pt x="44174" y="992440"/>
                      <a:pt x="46281" y="994202"/>
                      <a:pt x="48591" y="993913"/>
                    </a:cubicBezTo>
                    <a:cubicBezTo>
                      <a:pt x="60140" y="992469"/>
                      <a:pt x="65173" y="983956"/>
                      <a:pt x="72886" y="976243"/>
                    </a:cubicBezTo>
                    <a:lnTo>
                      <a:pt x="77304" y="971826"/>
                    </a:lnTo>
                    <a:cubicBezTo>
                      <a:pt x="79038" y="968358"/>
                      <a:pt x="83015" y="959489"/>
                      <a:pt x="86139" y="956365"/>
                    </a:cubicBezTo>
                    <a:cubicBezTo>
                      <a:pt x="88016" y="954488"/>
                      <a:pt x="90605" y="953491"/>
                      <a:pt x="92765" y="951948"/>
                    </a:cubicBezTo>
                    <a:cubicBezTo>
                      <a:pt x="95105" y="950276"/>
                      <a:pt x="104751" y="942642"/>
                      <a:pt x="108226" y="940904"/>
                    </a:cubicBezTo>
                    <a:cubicBezTo>
                      <a:pt x="110308" y="939863"/>
                      <a:pt x="112770" y="939736"/>
                      <a:pt x="114852" y="938695"/>
                    </a:cubicBezTo>
                    <a:cubicBezTo>
                      <a:pt x="121691" y="935275"/>
                      <a:pt x="123307" y="931656"/>
                      <a:pt x="130313" y="927652"/>
                    </a:cubicBezTo>
                    <a:cubicBezTo>
                      <a:pt x="132334" y="926497"/>
                      <a:pt x="134730" y="926179"/>
                      <a:pt x="136939" y="925443"/>
                    </a:cubicBezTo>
                    <a:cubicBezTo>
                      <a:pt x="170069" y="926179"/>
                      <a:pt x="203256" y="925585"/>
                      <a:pt x="236330" y="927652"/>
                    </a:cubicBezTo>
                    <a:cubicBezTo>
                      <a:pt x="247949" y="928378"/>
                      <a:pt x="239436" y="933921"/>
                      <a:pt x="245165" y="938695"/>
                    </a:cubicBezTo>
                    <a:cubicBezTo>
                      <a:pt x="246930" y="940166"/>
                      <a:pt x="259164" y="944098"/>
                      <a:pt x="262834" y="945321"/>
                    </a:cubicBezTo>
                    <a:cubicBezTo>
                      <a:pt x="270196" y="943849"/>
                      <a:pt x="279612" y="946213"/>
                      <a:pt x="284921" y="940904"/>
                    </a:cubicBezTo>
                    <a:cubicBezTo>
                      <a:pt x="287549" y="938276"/>
                      <a:pt x="278592" y="924033"/>
                      <a:pt x="276086" y="921026"/>
                    </a:cubicBezTo>
                    <a:cubicBezTo>
                      <a:pt x="274086" y="918626"/>
                      <a:pt x="272059" y="916133"/>
                      <a:pt x="269460" y="914400"/>
                    </a:cubicBezTo>
                    <a:cubicBezTo>
                      <a:pt x="267523" y="913109"/>
                      <a:pt x="265043" y="912927"/>
                      <a:pt x="262834" y="912191"/>
                    </a:cubicBezTo>
                    <a:cubicBezTo>
                      <a:pt x="261362" y="909982"/>
                      <a:pt x="260294" y="907442"/>
                      <a:pt x="258417" y="905565"/>
                    </a:cubicBezTo>
                    <a:cubicBezTo>
                      <a:pt x="256540" y="903688"/>
                      <a:pt x="253062" y="903478"/>
                      <a:pt x="251791" y="901148"/>
                    </a:cubicBezTo>
                    <a:cubicBezTo>
                      <a:pt x="248446" y="895016"/>
                      <a:pt x="247374" y="887895"/>
                      <a:pt x="245165" y="881269"/>
                    </a:cubicBezTo>
                    <a:cubicBezTo>
                      <a:pt x="244326" y="878751"/>
                      <a:pt x="242220" y="876852"/>
                      <a:pt x="240747" y="874643"/>
                    </a:cubicBezTo>
                    <a:cubicBezTo>
                      <a:pt x="232698" y="850489"/>
                      <a:pt x="245534" y="887068"/>
                      <a:pt x="234121" y="861391"/>
                    </a:cubicBezTo>
                    <a:cubicBezTo>
                      <a:pt x="229924" y="851947"/>
                      <a:pt x="230064" y="848296"/>
                      <a:pt x="227495" y="839304"/>
                    </a:cubicBezTo>
                    <a:cubicBezTo>
                      <a:pt x="226855" y="837065"/>
                      <a:pt x="226441" y="834699"/>
                      <a:pt x="225286" y="832678"/>
                    </a:cubicBezTo>
                    <a:cubicBezTo>
                      <a:pt x="223460" y="829482"/>
                      <a:pt x="220869" y="826788"/>
                      <a:pt x="218660" y="823843"/>
                    </a:cubicBezTo>
                    <a:cubicBezTo>
                      <a:pt x="213404" y="808073"/>
                      <a:pt x="216826" y="814465"/>
                      <a:pt x="209826" y="803965"/>
                    </a:cubicBezTo>
                    <a:cubicBezTo>
                      <a:pt x="202635" y="775202"/>
                      <a:pt x="200321" y="786101"/>
                      <a:pt x="205408" y="770835"/>
                    </a:cubicBezTo>
                    <a:cubicBezTo>
                      <a:pt x="206144" y="762000"/>
                      <a:pt x="206985" y="753173"/>
                      <a:pt x="207617" y="744330"/>
                    </a:cubicBezTo>
                    <a:cubicBezTo>
                      <a:pt x="210399" y="705383"/>
                      <a:pt x="206010" y="720442"/>
                      <a:pt x="212034" y="702365"/>
                    </a:cubicBezTo>
                    <a:cubicBezTo>
                      <a:pt x="212770" y="695003"/>
                      <a:pt x="213118" y="687591"/>
                      <a:pt x="214243" y="680278"/>
                    </a:cubicBezTo>
                    <a:cubicBezTo>
                      <a:pt x="214597" y="677977"/>
                      <a:pt x="215055" y="675515"/>
                      <a:pt x="216452" y="673652"/>
                    </a:cubicBezTo>
                    <a:cubicBezTo>
                      <a:pt x="219575" y="669487"/>
                      <a:pt x="223814" y="666289"/>
                      <a:pt x="227495" y="662608"/>
                    </a:cubicBezTo>
                    <a:lnTo>
                      <a:pt x="231913" y="658191"/>
                    </a:lnTo>
                    <a:cubicBezTo>
                      <a:pt x="237066" y="658927"/>
                      <a:pt x="242434" y="658754"/>
                      <a:pt x="247373" y="660400"/>
                    </a:cubicBezTo>
                    <a:cubicBezTo>
                      <a:pt x="249349" y="661059"/>
                      <a:pt x="249928" y="663886"/>
                      <a:pt x="251791" y="664817"/>
                    </a:cubicBezTo>
                    <a:cubicBezTo>
                      <a:pt x="255956" y="666899"/>
                      <a:pt x="260626" y="667762"/>
                      <a:pt x="265043" y="669235"/>
                    </a:cubicBezTo>
                    <a:lnTo>
                      <a:pt x="265043" y="669235"/>
                    </a:lnTo>
                    <a:cubicBezTo>
                      <a:pt x="268724" y="669971"/>
                      <a:pt x="272444" y="670533"/>
                      <a:pt x="276086" y="671443"/>
                    </a:cubicBezTo>
                    <a:cubicBezTo>
                      <a:pt x="278345" y="672008"/>
                      <a:pt x="280422" y="673235"/>
                      <a:pt x="282713" y="673652"/>
                    </a:cubicBezTo>
                    <a:cubicBezTo>
                      <a:pt x="288553" y="674714"/>
                      <a:pt x="294492" y="675125"/>
                      <a:pt x="300382" y="675861"/>
                    </a:cubicBezTo>
                    <a:cubicBezTo>
                      <a:pt x="302591" y="675125"/>
                      <a:pt x="307744" y="675861"/>
                      <a:pt x="307008" y="673652"/>
                    </a:cubicBezTo>
                    <a:cubicBezTo>
                      <a:pt x="305967" y="670528"/>
                      <a:pt x="300913" y="671061"/>
                      <a:pt x="298173" y="669235"/>
                    </a:cubicBezTo>
                    <a:cubicBezTo>
                      <a:pt x="296440" y="668080"/>
                      <a:pt x="295542" y="665889"/>
                      <a:pt x="293756" y="664817"/>
                    </a:cubicBezTo>
                    <a:cubicBezTo>
                      <a:pt x="291760" y="663619"/>
                      <a:pt x="289212" y="663649"/>
                      <a:pt x="287130" y="662608"/>
                    </a:cubicBezTo>
                    <a:cubicBezTo>
                      <a:pt x="280892" y="659489"/>
                      <a:pt x="268085" y="650649"/>
                      <a:pt x="262834" y="647148"/>
                    </a:cubicBezTo>
                    <a:lnTo>
                      <a:pt x="256208" y="642730"/>
                    </a:lnTo>
                    <a:lnTo>
                      <a:pt x="249582" y="638313"/>
                    </a:lnTo>
                    <a:lnTo>
                      <a:pt x="236330" y="618435"/>
                    </a:lnTo>
                    <a:cubicBezTo>
                      <a:pt x="227136" y="604643"/>
                      <a:pt x="235596" y="614756"/>
                      <a:pt x="229704" y="602974"/>
                    </a:cubicBezTo>
                    <a:cubicBezTo>
                      <a:pt x="228517" y="600600"/>
                      <a:pt x="226759" y="598557"/>
                      <a:pt x="225286" y="596348"/>
                    </a:cubicBezTo>
                    <a:cubicBezTo>
                      <a:pt x="222037" y="580097"/>
                      <a:pt x="225161" y="588429"/>
                      <a:pt x="214243" y="572052"/>
                    </a:cubicBezTo>
                    <a:lnTo>
                      <a:pt x="209826" y="565426"/>
                    </a:lnTo>
                    <a:cubicBezTo>
                      <a:pt x="210562" y="561745"/>
                      <a:pt x="210555" y="557833"/>
                      <a:pt x="212034" y="554382"/>
                    </a:cubicBezTo>
                    <a:cubicBezTo>
                      <a:pt x="220056" y="535662"/>
                      <a:pt x="213605" y="566090"/>
                      <a:pt x="218660" y="543339"/>
                    </a:cubicBezTo>
                    <a:cubicBezTo>
                      <a:pt x="219631" y="538967"/>
                      <a:pt x="219991" y="534478"/>
                      <a:pt x="220869" y="530087"/>
                    </a:cubicBezTo>
                    <a:cubicBezTo>
                      <a:pt x="221464" y="527110"/>
                      <a:pt x="222244" y="524171"/>
                      <a:pt x="223078" y="521252"/>
                    </a:cubicBezTo>
                    <a:cubicBezTo>
                      <a:pt x="223718" y="519013"/>
                      <a:pt x="224781" y="516899"/>
                      <a:pt x="225286" y="514626"/>
                    </a:cubicBezTo>
                    <a:cubicBezTo>
                      <a:pt x="226257" y="510254"/>
                      <a:pt x="226617" y="505765"/>
                      <a:pt x="227495" y="501374"/>
                    </a:cubicBezTo>
                    <a:cubicBezTo>
                      <a:pt x="228115" y="498277"/>
                      <a:pt x="232915" y="479689"/>
                      <a:pt x="234121" y="479287"/>
                    </a:cubicBezTo>
                    <a:lnTo>
                      <a:pt x="240747" y="477078"/>
                    </a:lnTo>
                    <a:cubicBezTo>
                      <a:pt x="245901" y="477814"/>
                      <a:pt x="251222" y="477791"/>
                      <a:pt x="256208" y="479287"/>
                    </a:cubicBezTo>
                    <a:cubicBezTo>
                      <a:pt x="258750" y="480050"/>
                      <a:pt x="260349" y="482772"/>
                      <a:pt x="262834" y="483704"/>
                    </a:cubicBezTo>
                    <a:cubicBezTo>
                      <a:pt x="266349" y="485022"/>
                      <a:pt x="270197" y="485177"/>
                      <a:pt x="273878" y="485913"/>
                    </a:cubicBezTo>
                    <a:cubicBezTo>
                      <a:pt x="276823" y="487385"/>
                      <a:pt x="279589" y="489289"/>
                      <a:pt x="282713" y="490330"/>
                    </a:cubicBezTo>
                    <a:cubicBezTo>
                      <a:pt x="286274" y="491517"/>
                      <a:pt x="290114" y="491628"/>
                      <a:pt x="293756" y="492539"/>
                    </a:cubicBezTo>
                    <a:cubicBezTo>
                      <a:pt x="296015" y="493104"/>
                      <a:pt x="298143" y="494108"/>
                      <a:pt x="300382" y="494748"/>
                    </a:cubicBezTo>
                    <a:cubicBezTo>
                      <a:pt x="303301" y="495582"/>
                      <a:pt x="306272" y="496220"/>
                      <a:pt x="309217" y="496956"/>
                    </a:cubicBezTo>
                    <a:cubicBezTo>
                      <a:pt x="315107" y="496220"/>
                      <a:pt x="321697" y="497630"/>
                      <a:pt x="326886" y="494748"/>
                    </a:cubicBezTo>
                    <a:cubicBezTo>
                      <a:pt x="329540" y="493274"/>
                      <a:pt x="329095" y="488949"/>
                      <a:pt x="329095" y="485913"/>
                    </a:cubicBezTo>
                    <a:cubicBezTo>
                      <a:pt x="329095" y="471905"/>
                      <a:pt x="327622" y="457936"/>
                      <a:pt x="326886" y="443948"/>
                    </a:cubicBezTo>
                    <a:cubicBezTo>
                      <a:pt x="324677" y="444684"/>
                      <a:pt x="322588" y="446156"/>
                      <a:pt x="320260" y="446156"/>
                    </a:cubicBezTo>
                    <a:cubicBezTo>
                      <a:pt x="315782" y="446156"/>
                      <a:pt x="311188" y="445556"/>
                      <a:pt x="307008" y="443948"/>
                    </a:cubicBezTo>
                    <a:cubicBezTo>
                      <a:pt x="296104" y="439755"/>
                      <a:pt x="288287" y="431898"/>
                      <a:pt x="278295" y="426278"/>
                    </a:cubicBezTo>
                    <a:cubicBezTo>
                      <a:pt x="271121" y="422243"/>
                      <a:pt x="256208" y="415235"/>
                      <a:pt x="256208" y="415235"/>
                    </a:cubicBezTo>
                    <a:cubicBezTo>
                      <a:pt x="244107" y="403132"/>
                      <a:pt x="263859" y="421121"/>
                      <a:pt x="236330" y="408608"/>
                    </a:cubicBezTo>
                    <a:cubicBezTo>
                      <a:pt x="232865" y="407033"/>
                      <a:pt x="217132" y="387337"/>
                      <a:pt x="216452" y="386521"/>
                    </a:cubicBezTo>
                    <a:cubicBezTo>
                      <a:pt x="215716" y="384312"/>
                      <a:pt x="214243" y="382223"/>
                      <a:pt x="214243" y="379895"/>
                    </a:cubicBezTo>
                    <a:cubicBezTo>
                      <a:pt x="214243" y="347345"/>
                      <a:pt x="216555" y="360023"/>
                      <a:pt x="254000" y="362226"/>
                    </a:cubicBezTo>
                    <a:cubicBezTo>
                      <a:pt x="268825" y="367168"/>
                      <a:pt x="265424" y="366643"/>
                      <a:pt x="291547" y="366643"/>
                    </a:cubicBezTo>
                    <a:cubicBezTo>
                      <a:pt x="293875" y="366643"/>
                      <a:pt x="295964" y="365171"/>
                      <a:pt x="298173" y="364435"/>
                    </a:cubicBezTo>
                    <a:cubicBezTo>
                      <a:pt x="297437" y="358545"/>
                      <a:pt x="297671" y="352450"/>
                      <a:pt x="295965" y="346765"/>
                    </a:cubicBezTo>
                    <a:cubicBezTo>
                      <a:pt x="294658" y="342409"/>
                      <a:pt x="284809" y="339502"/>
                      <a:pt x="282713" y="337930"/>
                    </a:cubicBezTo>
                    <a:cubicBezTo>
                      <a:pt x="279381" y="335431"/>
                      <a:pt x="276021" y="332666"/>
                      <a:pt x="273878" y="329095"/>
                    </a:cubicBezTo>
                    <a:cubicBezTo>
                      <a:pt x="270002" y="322636"/>
                      <a:pt x="267088" y="317381"/>
                      <a:pt x="262834" y="311426"/>
                    </a:cubicBezTo>
                    <a:cubicBezTo>
                      <a:pt x="260694" y="308431"/>
                      <a:pt x="258417" y="305536"/>
                      <a:pt x="256208" y="302591"/>
                    </a:cubicBezTo>
                    <a:cubicBezTo>
                      <a:pt x="254636" y="297874"/>
                      <a:pt x="252484" y="291979"/>
                      <a:pt x="251791" y="287130"/>
                    </a:cubicBezTo>
                    <a:cubicBezTo>
                      <a:pt x="250744" y="279805"/>
                      <a:pt x="250707" y="272356"/>
                      <a:pt x="249582" y="265043"/>
                    </a:cubicBezTo>
                    <a:cubicBezTo>
                      <a:pt x="249228" y="262742"/>
                      <a:pt x="247938" y="260676"/>
                      <a:pt x="247373" y="258417"/>
                    </a:cubicBezTo>
                    <a:cubicBezTo>
                      <a:pt x="246463" y="254775"/>
                      <a:pt x="246075" y="251016"/>
                      <a:pt x="245165" y="247374"/>
                    </a:cubicBezTo>
                    <a:cubicBezTo>
                      <a:pt x="244600" y="245115"/>
                      <a:pt x="243521" y="243007"/>
                      <a:pt x="242956" y="240748"/>
                    </a:cubicBezTo>
                    <a:cubicBezTo>
                      <a:pt x="242045" y="237106"/>
                      <a:pt x="241561" y="233369"/>
                      <a:pt x="240747" y="229704"/>
                    </a:cubicBezTo>
                    <a:cubicBezTo>
                      <a:pt x="238897" y="221376"/>
                      <a:pt x="238792" y="221627"/>
                      <a:pt x="236330" y="214243"/>
                    </a:cubicBezTo>
                    <a:cubicBezTo>
                      <a:pt x="235572" y="207418"/>
                      <a:pt x="231718" y="189183"/>
                      <a:pt x="236330" y="181113"/>
                    </a:cubicBezTo>
                    <a:cubicBezTo>
                      <a:pt x="237485" y="179092"/>
                      <a:pt x="240874" y="179945"/>
                      <a:pt x="242956" y="178904"/>
                    </a:cubicBezTo>
                    <a:cubicBezTo>
                      <a:pt x="269490" y="165637"/>
                      <a:pt x="233445" y="182401"/>
                      <a:pt x="254000" y="170069"/>
                    </a:cubicBezTo>
                    <a:cubicBezTo>
                      <a:pt x="255996" y="168871"/>
                      <a:pt x="258417" y="168597"/>
                      <a:pt x="260626" y="167861"/>
                    </a:cubicBezTo>
                    <a:cubicBezTo>
                      <a:pt x="276940" y="151543"/>
                      <a:pt x="251607" y="175564"/>
                      <a:pt x="271669" y="161235"/>
                    </a:cubicBezTo>
                    <a:cubicBezTo>
                      <a:pt x="275058" y="158814"/>
                      <a:pt x="277559" y="155345"/>
                      <a:pt x="280504" y="152400"/>
                    </a:cubicBezTo>
                    <a:cubicBezTo>
                      <a:pt x="281572" y="151332"/>
                      <a:pt x="295873" y="148017"/>
                      <a:pt x="295965" y="147982"/>
                    </a:cubicBezTo>
                    <a:cubicBezTo>
                      <a:pt x="317180" y="140027"/>
                      <a:pt x="288787" y="145567"/>
                      <a:pt x="322469" y="141356"/>
                    </a:cubicBezTo>
                    <a:cubicBezTo>
                      <a:pt x="340660" y="135293"/>
                      <a:pt x="331112" y="136280"/>
                      <a:pt x="351182" y="139148"/>
                    </a:cubicBezTo>
                    <a:cubicBezTo>
                      <a:pt x="353391" y="139884"/>
                      <a:pt x="355681" y="140411"/>
                      <a:pt x="357808" y="141356"/>
                    </a:cubicBezTo>
                    <a:cubicBezTo>
                      <a:pt x="362321" y="143362"/>
                      <a:pt x="367567" y="151473"/>
                      <a:pt x="371060" y="147982"/>
                    </a:cubicBezTo>
                    <a:cubicBezTo>
                      <a:pt x="374394" y="144650"/>
                      <a:pt x="363565" y="142252"/>
                      <a:pt x="360017" y="139148"/>
                    </a:cubicBezTo>
                    <a:cubicBezTo>
                      <a:pt x="357666" y="137091"/>
                      <a:pt x="355600" y="134730"/>
                      <a:pt x="353391" y="132521"/>
                    </a:cubicBezTo>
                    <a:cubicBezTo>
                      <a:pt x="349815" y="118220"/>
                      <a:pt x="353955" y="128340"/>
                      <a:pt x="344556" y="117061"/>
                    </a:cubicBezTo>
                    <a:cubicBezTo>
                      <a:pt x="342857" y="115022"/>
                      <a:pt x="342178" y="112134"/>
                      <a:pt x="340139" y="110435"/>
                    </a:cubicBezTo>
                    <a:cubicBezTo>
                      <a:pt x="335804" y="106823"/>
                      <a:pt x="322175" y="102974"/>
                      <a:pt x="318052" y="101600"/>
                    </a:cubicBezTo>
                    <a:cubicBezTo>
                      <a:pt x="315107" y="99391"/>
                      <a:pt x="312635" y="96341"/>
                      <a:pt x="309217" y="94974"/>
                    </a:cubicBezTo>
                    <a:cubicBezTo>
                      <a:pt x="305059" y="93311"/>
                      <a:pt x="300356" y="93643"/>
                      <a:pt x="295965" y="92765"/>
                    </a:cubicBezTo>
                    <a:cubicBezTo>
                      <a:pt x="292988" y="92170"/>
                      <a:pt x="290075" y="91292"/>
                      <a:pt x="287130" y="90556"/>
                    </a:cubicBezTo>
                    <a:cubicBezTo>
                      <a:pt x="271902" y="95633"/>
                      <a:pt x="277171" y="91682"/>
                      <a:pt x="269460" y="99391"/>
                    </a:cubicBezTo>
                    <a:cubicBezTo>
                      <a:pt x="267251" y="98655"/>
                      <a:pt x="264187" y="99077"/>
                      <a:pt x="262834" y="97182"/>
                    </a:cubicBezTo>
                    <a:cubicBezTo>
                      <a:pt x="260128" y="93393"/>
                      <a:pt x="261211" y="87655"/>
                      <a:pt x="258417" y="83930"/>
                    </a:cubicBezTo>
                    <a:cubicBezTo>
                      <a:pt x="250198" y="72971"/>
                      <a:pt x="253833" y="78158"/>
                      <a:pt x="247373" y="68469"/>
                    </a:cubicBezTo>
                    <a:cubicBezTo>
                      <a:pt x="245901" y="63315"/>
                      <a:pt x="244496" y="58142"/>
                      <a:pt x="242956" y="53008"/>
                    </a:cubicBezTo>
                    <a:cubicBezTo>
                      <a:pt x="242287" y="50778"/>
                      <a:pt x="241788" y="48464"/>
                      <a:pt x="240747" y="46382"/>
                    </a:cubicBezTo>
                    <a:cubicBezTo>
                      <a:pt x="239560" y="44008"/>
                      <a:pt x="237802" y="41965"/>
                      <a:pt x="236330" y="39756"/>
                    </a:cubicBezTo>
                    <a:cubicBezTo>
                      <a:pt x="234858" y="33866"/>
                      <a:pt x="226056" y="20490"/>
                      <a:pt x="231913" y="22087"/>
                    </a:cubicBezTo>
                    <a:cubicBezTo>
                      <a:pt x="240011" y="24296"/>
                      <a:pt x="248168" y="26301"/>
                      <a:pt x="256208" y="28713"/>
                    </a:cubicBezTo>
                    <a:cubicBezTo>
                      <a:pt x="262898" y="30720"/>
                      <a:pt x="269337" y="33539"/>
                      <a:pt x="276086" y="35339"/>
                    </a:cubicBezTo>
                    <a:cubicBezTo>
                      <a:pt x="280413" y="36493"/>
                      <a:pt x="284933" y="36747"/>
                      <a:pt x="289339" y="37548"/>
                    </a:cubicBezTo>
                    <a:cubicBezTo>
                      <a:pt x="293032" y="38219"/>
                      <a:pt x="296740" y="38846"/>
                      <a:pt x="300382" y="39756"/>
                    </a:cubicBezTo>
                    <a:cubicBezTo>
                      <a:pt x="313001" y="42911"/>
                      <a:pt x="300690" y="41419"/>
                      <a:pt x="315843" y="44174"/>
                    </a:cubicBezTo>
                    <a:cubicBezTo>
                      <a:pt x="320965" y="45105"/>
                      <a:pt x="326150" y="45646"/>
                      <a:pt x="331304" y="46382"/>
                    </a:cubicBezTo>
                    <a:cubicBezTo>
                      <a:pt x="337194" y="44910"/>
                      <a:pt x="343336" y="44220"/>
                      <a:pt x="348973" y="41965"/>
                    </a:cubicBezTo>
                    <a:cubicBezTo>
                      <a:pt x="358206" y="38272"/>
                      <a:pt x="353300" y="22208"/>
                      <a:pt x="351182" y="17669"/>
                    </a:cubicBezTo>
                    <a:cubicBezTo>
                      <a:pt x="347765" y="10348"/>
                      <a:pt x="338151" y="4565"/>
                      <a:pt x="331304" y="0"/>
                    </a:cubicBezTo>
                    <a:cubicBezTo>
                      <a:pt x="309217" y="736"/>
                      <a:pt x="287102" y="871"/>
                      <a:pt x="265043" y="2208"/>
                    </a:cubicBezTo>
                    <a:cubicBezTo>
                      <a:pt x="262719" y="2349"/>
                      <a:pt x="260718" y="4063"/>
                      <a:pt x="258417" y="4417"/>
                    </a:cubicBezTo>
                    <a:cubicBezTo>
                      <a:pt x="251104" y="5542"/>
                      <a:pt x="243692" y="5890"/>
                      <a:pt x="236330" y="6626"/>
                    </a:cubicBezTo>
                    <a:cubicBezTo>
                      <a:pt x="217341" y="19284"/>
                      <a:pt x="241366" y="4108"/>
                      <a:pt x="223078" y="13252"/>
                    </a:cubicBezTo>
                    <a:cubicBezTo>
                      <a:pt x="220704" y="14439"/>
                      <a:pt x="218728" y="16303"/>
                      <a:pt x="216452" y="17669"/>
                    </a:cubicBezTo>
                    <a:cubicBezTo>
                      <a:pt x="215040" y="18516"/>
                      <a:pt x="223814" y="2945"/>
                      <a:pt x="225286" y="0"/>
                    </a:cubicBez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Freeform 15">
                <a:extLst>
                  <a:ext uri="{FF2B5EF4-FFF2-40B4-BE49-F238E27FC236}">
                    <a16:creationId xmlns:a16="http://schemas.microsoft.com/office/drawing/2014/main" id="{7C0B5F8F-3DDD-57C3-AA57-A980993F0AA1}"/>
                  </a:ext>
                </a:extLst>
              </p:cNvPr>
              <p:cNvSpPr/>
              <p:nvPr/>
            </p:nvSpPr>
            <p:spPr>
              <a:xfrm>
                <a:off x="7806048" y="2730446"/>
                <a:ext cx="293741" cy="1110476"/>
              </a:xfrm>
              <a:custGeom>
                <a:avLst/>
                <a:gdLst>
                  <a:gd name="connsiteX0" fmla="*/ 167268 w 293741"/>
                  <a:gd name="connsiteY0" fmla="*/ 0 h 1110476"/>
                  <a:gd name="connsiteX1" fmla="*/ 167268 w 293741"/>
                  <a:gd name="connsiteY1" fmla="*/ 0 h 1110476"/>
                  <a:gd name="connsiteX2" fmla="*/ 143023 w 293741"/>
                  <a:gd name="connsiteY2" fmla="*/ 17318 h 1110476"/>
                  <a:gd name="connsiteX3" fmla="*/ 125704 w 293741"/>
                  <a:gd name="connsiteY3" fmla="*/ 31172 h 1110476"/>
                  <a:gd name="connsiteX4" fmla="*/ 122241 w 293741"/>
                  <a:gd name="connsiteY4" fmla="*/ 41563 h 1110476"/>
                  <a:gd name="connsiteX5" fmla="*/ 129168 w 293741"/>
                  <a:gd name="connsiteY5" fmla="*/ 51954 h 1110476"/>
                  <a:gd name="connsiteX6" fmla="*/ 167268 w 293741"/>
                  <a:gd name="connsiteY6" fmla="*/ 62345 h 1110476"/>
                  <a:gd name="connsiteX7" fmla="*/ 163804 w 293741"/>
                  <a:gd name="connsiteY7" fmla="*/ 72736 h 1110476"/>
                  <a:gd name="connsiteX8" fmla="*/ 153413 w 293741"/>
                  <a:gd name="connsiteY8" fmla="*/ 79663 h 1110476"/>
                  <a:gd name="connsiteX9" fmla="*/ 136095 w 293741"/>
                  <a:gd name="connsiteY9" fmla="*/ 107372 h 1110476"/>
                  <a:gd name="connsiteX10" fmla="*/ 122241 w 293741"/>
                  <a:gd name="connsiteY10" fmla="*/ 124691 h 1110476"/>
                  <a:gd name="connsiteX11" fmla="*/ 97995 w 293741"/>
                  <a:gd name="connsiteY11" fmla="*/ 131618 h 1110476"/>
                  <a:gd name="connsiteX12" fmla="*/ 77213 w 293741"/>
                  <a:gd name="connsiteY12" fmla="*/ 138545 h 1110476"/>
                  <a:gd name="connsiteX13" fmla="*/ 66823 w 293741"/>
                  <a:gd name="connsiteY13" fmla="*/ 145472 h 1110476"/>
                  <a:gd name="connsiteX14" fmla="*/ 63359 w 293741"/>
                  <a:gd name="connsiteY14" fmla="*/ 155863 h 1110476"/>
                  <a:gd name="connsiteX15" fmla="*/ 52968 w 293741"/>
                  <a:gd name="connsiteY15" fmla="*/ 159327 h 1110476"/>
                  <a:gd name="connsiteX16" fmla="*/ 39113 w 293741"/>
                  <a:gd name="connsiteY16" fmla="*/ 166254 h 1110476"/>
                  <a:gd name="connsiteX17" fmla="*/ 46041 w 293741"/>
                  <a:gd name="connsiteY17" fmla="*/ 176645 h 1110476"/>
                  <a:gd name="connsiteX18" fmla="*/ 66823 w 293741"/>
                  <a:gd name="connsiteY18" fmla="*/ 183572 h 1110476"/>
                  <a:gd name="connsiteX19" fmla="*/ 91068 w 293741"/>
                  <a:gd name="connsiteY19" fmla="*/ 190500 h 1110476"/>
                  <a:gd name="connsiteX20" fmla="*/ 115313 w 293741"/>
                  <a:gd name="connsiteY20" fmla="*/ 183572 h 1110476"/>
                  <a:gd name="connsiteX21" fmla="*/ 129168 w 293741"/>
                  <a:gd name="connsiteY21" fmla="*/ 187036 h 1110476"/>
                  <a:gd name="connsiteX22" fmla="*/ 132632 w 293741"/>
                  <a:gd name="connsiteY22" fmla="*/ 197427 h 1110476"/>
                  <a:gd name="connsiteX23" fmla="*/ 129168 w 293741"/>
                  <a:gd name="connsiteY23" fmla="*/ 218209 h 1110476"/>
                  <a:gd name="connsiteX24" fmla="*/ 108386 w 293741"/>
                  <a:gd name="connsiteY24" fmla="*/ 228600 h 1110476"/>
                  <a:gd name="connsiteX25" fmla="*/ 97995 w 293741"/>
                  <a:gd name="connsiteY25" fmla="*/ 235527 h 1110476"/>
                  <a:gd name="connsiteX26" fmla="*/ 94532 w 293741"/>
                  <a:gd name="connsiteY26" fmla="*/ 245918 h 1110476"/>
                  <a:gd name="connsiteX27" fmla="*/ 136095 w 293741"/>
                  <a:gd name="connsiteY27" fmla="*/ 259772 h 1110476"/>
                  <a:gd name="connsiteX28" fmla="*/ 125704 w 293741"/>
                  <a:gd name="connsiteY28" fmla="*/ 294409 h 1110476"/>
                  <a:gd name="connsiteX29" fmla="*/ 111850 w 293741"/>
                  <a:gd name="connsiteY29" fmla="*/ 315191 h 1110476"/>
                  <a:gd name="connsiteX30" fmla="*/ 91068 w 293741"/>
                  <a:gd name="connsiteY30" fmla="*/ 322118 h 1110476"/>
                  <a:gd name="connsiteX31" fmla="*/ 70286 w 293741"/>
                  <a:gd name="connsiteY31" fmla="*/ 329045 h 1110476"/>
                  <a:gd name="connsiteX32" fmla="*/ 59895 w 293741"/>
                  <a:gd name="connsiteY32" fmla="*/ 332509 h 1110476"/>
                  <a:gd name="connsiteX33" fmla="*/ 49504 w 293741"/>
                  <a:gd name="connsiteY33" fmla="*/ 335972 h 1110476"/>
                  <a:gd name="connsiteX34" fmla="*/ 46041 w 293741"/>
                  <a:gd name="connsiteY34" fmla="*/ 346363 h 1110476"/>
                  <a:gd name="connsiteX35" fmla="*/ 56432 w 293741"/>
                  <a:gd name="connsiteY35" fmla="*/ 349827 h 1110476"/>
                  <a:gd name="connsiteX36" fmla="*/ 104923 w 293741"/>
                  <a:gd name="connsiteY36" fmla="*/ 346363 h 1110476"/>
                  <a:gd name="connsiteX37" fmla="*/ 115313 w 293741"/>
                  <a:gd name="connsiteY37" fmla="*/ 349827 h 1110476"/>
                  <a:gd name="connsiteX38" fmla="*/ 97995 w 293741"/>
                  <a:gd name="connsiteY38" fmla="*/ 367145 h 1110476"/>
                  <a:gd name="connsiteX39" fmla="*/ 87604 w 293741"/>
                  <a:gd name="connsiteY39" fmla="*/ 387927 h 1110476"/>
                  <a:gd name="connsiteX40" fmla="*/ 70286 w 293741"/>
                  <a:gd name="connsiteY40" fmla="*/ 419100 h 1110476"/>
                  <a:gd name="connsiteX41" fmla="*/ 73750 w 293741"/>
                  <a:gd name="connsiteY41" fmla="*/ 432954 h 1110476"/>
                  <a:gd name="connsiteX42" fmla="*/ 122241 w 293741"/>
                  <a:gd name="connsiteY42" fmla="*/ 419100 h 1110476"/>
                  <a:gd name="connsiteX43" fmla="*/ 125704 w 293741"/>
                  <a:gd name="connsiteY43" fmla="*/ 408709 h 1110476"/>
                  <a:gd name="connsiteX44" fmla="*/ 132632 w 293741"/>
                  <a:gd name="connsiteY44" fmla="*/ 401782 h 1110476"/>
                  <a:gd name="connsiteX45" fmla="*/ 136095 w 293741"/>
                  <a:gd name="connsiteY45" fmla="*/ 415636 h 1110476"/>
                  <a:gd name="connsiteX46" fmla="*/ 132632 w 293741"/>
                  <a:gd name="connsiteY46" fmla="*/ 432954 h 1110476"/>
                  <a:gd name="connsiteX47" fmla="*/ 125704 w 293741"/>
                  <a:gd name="connsiteY47" fmla="*/ 439882 h 1110476"/>
                  <a:gd name="connsiteX48" fmla="*/ 118777 w 293741"/>
                  <a:gd name="connsiteY48" fmla="*/ 450272 h 1110476"/>
                  <a:gd name="connsiteX49" fmla="*/ 111850 w 293741"/>
                  <a:gd name="connsiteY49" fmla="*/ 457200 h 1110476"/>
                  <a:gd name="connsiteX50" fmla="*/ 104923 w 293741"/>
                  <a:gd name="connsiteY50" fmla="*/ 467591 h 1110476"/>
                  <a:gd name="connsiteX51" fmla="*/ 97995 w 293741"/>
                  <a:gd name="connsiteY51" fmla="*/ 474518 h 1110476"/>
                  <a:gd name="connsiteX52" fmla="*/ 77213 w 293741"/>
                  <a:gd name="connsiteY52" fmla="*/ 481445 h 1110476"/>
                  <a:gd name="connsiteX53" fmla="*/ 108386 w 293741"/>
                  <a:gd name="connsiteY53" fmla="*/ 495300 h 1110476"/>
                  <a:gd name="connsiteX54" fmla="*/ 111850 w 293741"/>
                  <a:gd name="connsiteY54" fmla="*/ 509154 h 1110476"/>
                  <a:gd name="connsiteX55" fmla="*/ 108386 w 293741"/>
                  <a:gd name="connsiteY55" fmla="*/ 529936 h 1110476"/>
                  <a:gd name="connsiteX56" fmla="*/ 97995 w 293741"/>
                  <a:gd name="connsiteY56" fmla="*/ 533400 h 1110476"/>
                  <a:gd name="connsiteX57" fmla="*/ 87604 w 293741"/>
                  <a:gd name="connsiteY57" fmla="*/ 540327 h 1110476"/>
                  <a:gd name="connsiteX58" fmla="*/ 66823 w 293741"/>
                  <a:gd name="connsiteY58" fmla="*/ 547254 h 1110476"/>
                  <a:gd name="connsiteX59" fmla="*/ 56432 w 293741"/>
                  <a:gd name="connsiteY59" fmla="*/ 554182 h 1110476"/>
                  <a:gd name="connsiteX60" fmla="*/ 42577 w 293741"/>
                  <a:gd name="connsiteY60" fmla="*/ 557645 h 1110476"/>
                  <a:gd name="connsiteX61" fmla="*/ 56432 w 293741"/>
                  <a:gd name="connsiteY61" fmla="*/ 564572 h 1110476"/>
                  <a:gd name="connsiteX62" fmla="*/ 87604 w 293741"/>
                  <a:gd name="connsiteY62" fmla="*/ 574963 h 1110476"/>
                  <a:gd name="connsiteX63" fmla="*/ 111850 w 293741"/>
                  <a:gd name="connsiteY63" fmla="*/ 578427 h 1110476"/>
                  <a:gd name="connsiteX64" fmla="*/ 87604 w 293741"/>
                  <a:gd name="connsiteY64" fmla="*/ 599209 h 1110476"/>
                  <a:gd name="connsiteX65" fmla="*/ 59895 w 293741"/>
                  <a:gd name="connsiteY65" fmla="*/ 619991 h 1110476"/>
                  <a:gd name="connsiteX66" fmla="*/ 35650 w 293741"/>
                  <a:gd name="connsiteY66" fmla="*/ 644236 h 1110476"/>
                  <a:gd name="connsiteX67" fmla="*/ 32186 w 293741"/>
                  <a:gd name="connsiteY67" fmla="*/ 654627 h 1110476"/>
                  <a:gd name="connsiteX68" fmla="*/ 11404 w 293741"/>
                  <a:gd name="connsiteY68" fmla="*/ 668482 h 1110476"/>
                  <a:gd name="connsiteX69" fmla="*/ 21795 w 293741"/>
                  <a:gd name="connsiteY69" fmla="*/ 671945 h 1110476"/>
                  <a:gd name="connsiteX70" fmla="*/ 56432 w 293741"/>
                  <a:gd name="connsiteY70" fmla="*/ 651163 h 1110476"/>
                  <a:gd name="connsiteX71" fmla="*/ 84141 w 293741"/>
                  <a:gd name="connsiteY71" fmla="*/ 630382 h 1110476"/>
                  <a:gd name="connsiteX72" fmla="*/ 139559 w 293741"/>
                  <a:gd name="connsiteY72" fmla="*/ 633845 h 1110476"/>
                  <a:gd name="connsiteX73" fmla="*/ 146486 w 293741"/>
                  <a:gd name="connsiteY73" fmla="*/ 644236 h 1110476"/>
                  <a:gd name="connsiteX74" fmla="*/ 153413 w 293741"/>
                  <a:gd name="connsiteY74" fmla="*/ 665018 h 1110476"/>
                  <a:gd name="connsiteX75" fmla="*/ 149950 w 293741"/>
                  <a:gd name="connsiteY75" fmla="*/ 682336 h 1110476"/>
                  <a:gd name="connsiteX76" fmla="*/ 129168 w 293741"/>
                  <a:gd name="connsiteY76" fmla="*/ 692727 h 1110476"/>
                  <a:gd name="connsiteX77" fmla="*/ 104923 w 293741"/>
                  <a:gd name="connsiteY77" fmla="*/ 706582 h 1110476"/>
                  <a:gd name="connsiteX78" fmla="*/ 87604 w 293741"/>
                  <a:gd name="connsiteY78" fmla="*/ 713509 h 1110476"/>
                  <a:gd name="connsiteX79" fmla="*/ 66823 w 293741"/>
                  <a:gd name="connsiteY79" fmla="*/ 723900 h 1110476"/>
                  <a:gd name="connsiteX80" fmla="*/ 59895 w 293741"/>
                  <a:gd name="connsiteY80" fmla="*/ 730827 h 1110476"/>
                  <a:gd name="connsiteX81" fmla="*/ 35650 w 293741"/>
                  <a:gd name="connsiteY81" fmla="*/ 741218 h 1110476"/>
                  <a:gd name="connsiteX82" fmla="*/ 28723 w 293741"/>
                  <a:gd name="connsiteY82" fmla="*/ 751609 h 1110476"/>
                  <a:gd name="connsiteX83" fmla="*/ 35650 w 293741"/>
                  <a:gd name="connsiteY83" fmla="*/ 762000 h 1110476"/>
                  <a:gd name="connsiteX84" fmla="*/ 84141 w 293741"/>
                  <a:gd name="connsiteY84" fmla="*/ 758536 h 1110476"/>
                  <a:gd name="connsiteX85" fmla="*/ 94532 w 293741"/>
                  <a:gd name="connsiteY85" fmla="*/ 755072 h 1110476"/>
                  <a:gd name="connsiteX86" fmla="*/ 101459 w 293741"/>
                  <a:gd name="connsiteY86" fmla="*/ 762000 h 1110476"/>
                  <a:gd name="connsiteX87" fmla="*/ 91068 w 293741"/>
                  <a:gd name="connsiteY87" fmla="*/ 772391 h 1110476"/>
                  <a:gd name="connsiteX88" fmla="*/ 73750 w 293741"/>
                  <a:gd name="connsiteY88" fmla="*/ 807027 h 1110476"/>
                  <a:gd name="connsiteX89" fmla="*/ 63359 w 293741"/>
                  <a:gd name="connsiteY89" fmla="*/ 813954 h 1110476"/>
                  <a:gd name="connsiteX90" fmla="*/ 49504 w 293741"/>
                  <a:gd name="connsiteY90" fmla="*/ 827809 h 1110476"/>
                  <a:gd name="connsiteX91" fmla="*/ 28723 w 293741"/>
                  <a:gd name="connsiteY91" fmla="*/ 841663 h 1110476"/>
                  <a:gd name="connsiteX92" fmla="*/ 25259 w 293741"/>
                  <a:gd name="connsiteY92" fmla="*/ 852054 h 1110476"/>
                  <a:gd name="connsiteX93" fmla="*/ 4477 w 293741"/>
                  <a:gd name="connsiteY93" fmla="*/ 865909 h 1110476"/>
                  <a:gd name="connsiteX94" fmla="*/ 1013 w 293741"/>
                  <a:gd name="connsiteY94" fmla="*/ 876300 h 1110476"/>
                  <a:gd name="connsiteX95" fmla="*/ 77213 w 293741"/>
                  <a:gd name="connsiteY95" fmla="*/ 876300 h 1110476"/>
                  <a:gd name="connsiteX96" fmla="*/ 80677 w 293741"/>
                  <a:gd name="connsiteY96" fmla="*/ 865909 h 1110476"/>
                  <a:gd name="connsiteX97" fmla="*/ 91068 w 293741"/>
                  <a:gd name="connsiteY97" fmla="*/ 862445 h 1110476"/>
                  <a:gd name="connsiteX98" fmla="*/ 87604 w 293741"/>
                  <a:gd name="connsiteY98" fmla="*/ 872836 h 1110476"/>
                  <a:gd name="connsiteX99" fmla="*/ 91068 w 293741"/>
                  <a:gd name="connsiteY99" fmla="*/ 904009 h 1110476"/>
                  <a:gd name="connsiteX100" fmla="*/ 111850 w 293741"/>
                  <a:gd name="connsiteY100" fmla="*/ 907472 h 1110476"/>
                  <a:gd name="connsiteX101" fmla="*/ 118777 w 293741"/>
                  <a:gd name="connsiteY101" fmla="*/ 914400 h 1110476"/>
                  <a:gd name="connsiteX102" fmla="*/ 111850 w 293741"/>
                  <a:gd name="connsiteY102" fmla="*/ 924791 h 1110476"/>
                  <a:gd name="connsiteX103" fmla="*/ 91068 w 293741"/>
                  <a:gd name="connsiteY103" fmla="*/ 931718 h 1110476"/>
                  <a:gd name="connsiteX104" fmla="*/ 80677 w 293741"/>
                  <a:gd name="connsiteY104" fmla="*/ 938645 h 1110476"/>
                  <a:gd name="connsiteX105" fmla="*/ 73750 w 293741"/>
                  <a:gd name="connsiteY105" fmla="*/ 949036 h 1110476"/>
                  <a:gd name="connsiteX106" fmla="*/ 63359 w 293741"/>
                  <a:gd name="connsiteY106" fmla="*/ 952500 h 1110476"/>
                  <a:gd name="connsiteX107" fmla="*/ 80677 w 293741"/>
                  <a:gd name="connsiteY107" fmla="*/ 955963 h 1110476"/>
                  <a:gd name="connsiteX108" fmla="*/ 122241 w 293741"/>
                  <a:gd name="connsiteY108" fmla="*/ 959427 h 1110476"/>
                  <a:gd name="connsiteX109" fmla="*/ 108386 w 293741"/>
                  <a:gd name="connsiteY109" fmla="*/ 980209 h 1110476"/>
                  <a:gd name="connsiteX110" fmla="*/ 101459 w 293741"/>
                  <a:gd name="connsiteY110" fmla="*/ 1004454 h 1110476"/>
                  <a:gd name="connsiteX111" fmla="*/ 94532 w 293741"/>
                  <a:gd name="connsiteY111" fmla="*/ 1011382 h 1110476"/>
                  <a:gd name="connsiteX112" fmla="*/ 108386 w 293741"/>
                  <a:gd name="connsiteY112" fmla="*/ 1014845 h 1110476"/>
                  <a:gd name="connsiteX113" fmla="*/ 125704 w 293741"/>
                  <a:gd name="connsiteY113" fmla="*/ 1028700 h 1110476"/>
                  <a:gd name="connsiteX114" fmla="*/ 136095 w 293741"/>
                  <a:gd name="connsiteY114" fmla="*/ 1032163 h 1110476"/>
                  <a:gd name="connsiteX115" fmla="*/ 160341 w 293741"/>
                  <a:gd name="connsiteY115" fmla="*/ 1049482 h 1110476"/>
                  <a:gd name="connsiteX116" fmla="*/ 181123 w 293741"/>
                  <a:gd name="connsiteY116" fmla="*/ 1063336 h 1110476"/>
                  <a:gd name="connsiteX117" fmla="*/ 201904 w 293741"/>
                  <a:gd name="connsiteY117" fmla="*/ 1087582 h 1110476"/>
                  <a:gd name="connsiteX118" fmla="*/ 212295 w 293741"/>
                  <a:gd name="connsiteY118" fmla="*/ 1094509 h 1110476"/>
                  <a:gd name="connsiteX119" fmla="*/ 226150 w 293741"/>
                  <a:gd name="connsiteY119" fmla="*/ 1097972 h 1110476"/>
                  <a:gd name="connsiteX120" fmla="*/ 278104 w 293741"/>
                  <a:gd name="connsiteY120" fmla="*/ 1101436 h 1110476"/>
                  <a:gd name="connsiteX121" fmla="*/ 274641 w 293741"/>
                  <a:gd name="connsiteY121" fmla="*/ 1091045 h 1110476"/>
                  <a:gd name="connsiteX122" fmla="*/ 264250 w 293741"/>
                  <a:gd name="connsiteY122" fmla="*/ 1087582 h 1110476"/>
                  <a:gd name="connsiteX123" fmla="*/ 236541 w 293741"/>
                  <a:gd name="connsiteY123" fmla="*/ 1066800 h 1110476"/>
                  <a:gd name="connsiteX124" fmla="*/ 226150 w 293741"/>
                  <a:gd name="connsiteY124" fmla="*/ 1063336 h 1110476"/>
                  <a:gd name="connsiteX125" fmla="*/ 201904 w 293741"/>
                  <a:gd name="connsiteY125" fmla="*/ 1052945 h 1110476"/>
                  <a:gd name="connsiteX126" fmla="*/ 194977 w 293741"/>
                  <a:gd name="connsiteY126" fmla="*/ 1042554 h 1110476"/>
                  <a:gd name="connsiteX127" fmla="*/ 177659 w 293741"/>
                  <a:gd name="connsiteY127" fmla="*/ 1025236 h 1110476"/>
                  <a:gd name="connsiteX128" fmla="*/ 170732 w 293741"/>
                  <a:gd name="connsiteY128" fmla="*/ 997527 h 1110476"/>
                  <a:gd name="connsiteX129" fmla="*/ 163804 w 293741"/>
                  <a:gd name="connsiteY129" fmla="*/ 990600 h 1110476"/>
                  <a:gd name="connsiteX130" fmla="*/ 167268 w 293741"/>
                  <a:gd name="connsiteY130" fmla="*/ 945572 h 1110476"/>
                  <a:gd name="connsiteX131" fmla="*/ 184586 w 293741"/>
                  <a:gd name="connsiteY131" fmla="*/ 949036 h 1110476"/>
                  <a:gd name="connsiteX132" fmla="*/ 177659 w 293741"/>
                  <a:gd name="connsiteY132" fmla="*/ 938645 h 1110476"/>
                  <a:gd name="connsiteX133" fmla="*/ 160341 w 293741"/>
                  <a:gd name="connsiteY133" fmla="*/ 917863 h 1110476"/>
                  <a:gd name="connsiteX134" fmla="*/ 156877 w 293741"/>
                  <a:gd name="connsiteY134" fmla="*/ 907472 h 1110476"/>
                  <a:gd name="connsiteX135" fmla="*/ 160341 w 293741"/>
                  <a:gd name="connsiteY135" fmla="*/ 872836 h 1110476"/>
                  <a:gd name="connsiteX136" fmla="*/ 181123 w 293741"/>
                  <a:gd name="connsiteY136" fmla="*/ 879763 h 1110476"/>
                  <a:gd name="connsiteX137" fmla="*/ 243468 w 293741"/>
                  <a:gd name="connsiteY137" fmla="*/ 883227 h 1110476"/>
                  <a:gd name="connsiteX138" fmla="*/ 267713 w 293741"/>
                  <a:gd name="connsiteY138" fmla="*/ 879763 h 1110476"/>
                  <a:gd name="connsiteX139" fmla="*/ 257323 w 293741"/>
                  <a:gd name="connsiteY139" fmla="*/ 872836 h 1110476"/>
                  <a:gd name="connsiteX140" fmla="*/ 246932 w 293741"/>
                  <a:gd name="connsiteY140" fmla="*/ 869372 h 1110476"/>
                  <a:gd name="connsiteX141" fmla="*/ 229613 w 293741"/>
                  <a:gd name="connsiteY141" fmla="*/ 858982 h 1110476"/>
                  <a:gd name="connsiteX142" fmla="*/ 215759 w 293741"/>
                  <a:gd name="connsiteY142" fmla="*/ 841663 h 1110476"/>
                  <a:gd name="connsiteX143" fmla="*/ 194977 w 293741"/>
                  <a:gd name="connsiteY143" fmla="*/ 824345 h 1110476"/>
                  <a:gd name="connsiteX144" fmla="*/ 177659 w 293741"/>
                  <a:gd name="connsiteY144" fmla="*/ 810491 h 1110476"/>
                  <a:gd name="connsiteX145" fmla="*/ 167268 w 293741"/>
                  <a:gd name="connsiteY145" fmla="*/ 800100 h 1110476"/>
                  <a:gd name="connsiteX146" fmla="*/ 156877 w 293741"/>
                  <a:gd name="connsiteY146" fmla="*/ 793172 h 1110476"/>
                  <a:gd name="connsiteX147" fmla="*/ 156877 w 293741"/>
                  <a:gd name="connsiteY147" fmla="*/ 748145 h 1110476"/>
                  <a:gd name="connsiteX148" fmla="*/ 167268 w 293741"/>
                  <a:gd name="connsiteY148" fmla="*/ 741218 h 1110476"/>
                  <a:gd name="connsiteX149" fmla="*/ 174195 w 293741"/>
                  <a:gd name="connsiteY149" fmla="*/ 689263 h 1110476"/>
                  <a:gd name="connsiteX150" fmla="*/ 177659 w 293741"/>
                  <a:gd name="connsiteY150" fmla="*/ 678872 h 1110476"/>
                  <a:gd name="connsiteX151" fmla="*/ 188050 w 293741"/>
                  <a:gd name="connsiteY151" fmla="*/ 671945 h 1110476"/>
                  <a:gd name="connsiteX152" fmla="*/ 215759 w 293741"/>
                  <a:gd name="connsiteY152" fmla="*/ 682336 h 1110476"/>
                  <a:gd name="connsiteX153" fmla="*/ 236541 w 293741"/>
                  <a:gd name="connsiteY153" fmla="*/ 689263 h 1110476"/>
                  <a:gd name="connsiteX154" fmla="*/ 246932 w 293741"/>
                  <a:gd name="connsiteY154" fmla="*/ 696191 h 1110476"/>
                  <a:gd name="connsiteX155" fmla="*/ 253859 w 293741"/>
                  <a:gd name="connsiteY155" fmla="*/ 706582 h 1110476"/>
                  <a:gd name="connsiteX156" fmla="*/ 250395 w 293741"/>
                  <a:gd name="connsiteY156" fmla="*/ 696191 h 1110476"/>
                  <a:gd name="connsiteX157" fmla="*/ 229613 w 293741"/>
                  <a:gd name="connsiteY157" fmla="*/ 689263 h 1110476"/>
                  <a:gd name="connsiteX158" fmla="*/ 208832 w 293741"/>
                  <a:gd name="connsiteY158" fmla="*/ 675409 h 1110476"/>
                  <a:gd name="connsiteX159" fmla="*/ 201904 w 293741"/>
                  <a:gd name="connsiteY159" fmla="*/ 668482 h 1110476"/>
                  <a:gd name="connsiteX160" fmla="*/ 181123 w 293741"/>
                  <a:gd name="connsiteY160" fmla="*/ 651163 h 1110476"/>
                  <a:gd name="connsiteX161" fmla="*/ 177659 w 293741"/>
                  <a:gd name="connsiteY161" fmla="*/ 640772 h 1110476"/>
                  <a:gd name="connsiteX162" fmla="*/ 188050 w 293741"/>
                  <a:gd name="connsiteY162" fmla="*/ 633845 h 1110476"/>
                  <a:gd name="connsiteX163" fmla="*/ 229613 w 293741"/>
                  <a:gd name="connsiteY163" fmla="*/ 630382 h 1110476"/>
                  <a:gd name="connsiteX164" fmla="*/ 208832 w 293741"/>
                  <a:gd name="connsiteY164" fmla="*/ 619991 h 1110476"/>
                  <a:gd name="connsiteX165" fmla="*/ 198441 w 293741"/>
                  <a:gd name="connsiteY165" fmla="*/ 616527 h 1110476"/>
                  <a:gd name="connsiteX166" fmla="*/ 184586 w 293741"/>
                  <a:gd name="connsiteY166" fmla="*/ 585354 h 1110476"/>
                  <a:gd name="connsiteX167" fmla="*/ 170732 w 293741"/>
                  <a:gd name="connsiteY167" fmla="*/ 557645 h 1110476"/>
                  <a:gd name="connsiteX168" fmla="*/ 167268 w 293741"/>
                  <a:gd name="connsiteY168" fmla="*/ 533400 h 1110476"/>
                  <a:gd name="connsiteX169" fmla="*/ 170732 w 293741"/>
                  <a:gd name="connsiteY169" fmla="*/ 523009 h 1110476"/>
                  <a:gd name="connsiteX170" fmla="*/ 184586 w 293741"/>
                  <a:gd name="connsiteY170" fmla="*/ 509154 h 1110476"/>
                  <a:gd name="connsiteX171" fmla="*/ 194977 w 293741"/>
                  <a:gd name="connsiteY171" fmla="*/ 505691 h 1110476"/>
                  <a:gd name="connsiteX172" fmla="*/ 229613 w 293741"/>
                  <a:gd name="connsiteY172" fmla="*/ 502227 h 1110476"/>
                  <a:gd name="connsiteX173" fmla="*/ 271177 w 293741"/>
                  <a:gd name="connsiteY173" fmla="*/ 498763 h 1110476"/>
                  <a:gd name="connsiteX174" fmla="*/ 291959 w 293741"/>
                  <a:gd name="connsiteY174" fmla="*/ 491836 h 1110476"/>
                  <a:gd name="connsiteX175" fmla="*/ 271177 w 293741"/>
                  <a:gd name="connsiteY175" fmla="*/ 471054 h 1110476"/>
                  <a:gd name="connsiteX176" fmla="*/ 233077 w 293741"/>
                  <a:gd name="connsiteY176" fmla="*/ 484909 h 1110476"/>
                  <a:gd name="connsiteX177" fmla="*/ 229613 w 293741"/>
                  <a:gd name="connsiteY177" fmla="*/ 495300 h 1110476"/>
                  <a:gd name="connsiteX178" fmla="*/ 208832 w 293741"/>
                  <a:gd name="connsiteY178" fmla="*/ 502227 h 1110476"/>
                  <a:gd name="connsiteX179" fmla="*/ 198441 w 293741"/>
                  <a:gd name="connsiteY179" fmla="*/ 505691 h 1110476"/>
                  <a:gd name="connsiteX180" fmla="*/ 188050 w 293741"/>
                  <a:gd name="connsiteY180" fmla="*/ 498763 h 1110476"/>
                  <a:gd name="connsiteX181" fmla="*/ 177659 w 293741"/>
                  <a:gd name="connsiteY181" fmla="*/ 471054 h 1110476"/>
                  <a:gd name="connsiteX182" fmla="*/ 174195 w 293741"/>
                  <a:gd name="connsiteY182" fmla="*/ 460663 h 1110476"/>
                  <a:gd name="connsiteX183" fmla="*/ 167268 w 293741"/>
                  <a:gd name="connsiteY183" fmla="*/ 432954 h 1110476"/>
                  <a:gd name="connsiteX184" fmla="*/ 170732 w 293741"/>
                  <a:gd name="connsiteY184" fmla="*/ 422563 h 1110476"/>
                  <a:gd name="connsiteX185" fmla="*/ 184586 w 293741"/>
                  <a:gd name="connsiteY185" fmla="*/ 419100 h 1110476"/>
                  <a:gd name="connsiteX186" fmla="*/ 201904 w 293741"/>
                  <a:gd name="connsiteY186" fmla="*/ 415636 h 1110476"/>
                  <a:gd name="connsiteX187" fmla="*/ 215759 w 293741"/>
                  <a:gd name="connsiteY187" fmla="*/ 412172 h 1110476"/>
                  <a:gd name="connsiteX188" fmla="*/ 257323 w 293741"/>
                  <a:gd name="connsiteY188" fmla="*/ 408709 h 1110476"/>
                  <a:gd name="connsiteX189" fmla="*/ 236541 w 293741"/>
                  <a:gd name="connsiteY189" fmla="*/ 401782 h 1110476"/>
                  <a:gd name="connsiteX190" fmla="*/ 229613 w 293741"/>
                  <a:gd name="connsiteY190" fmla="*/ 394854 h 1110476"/>
                  <a:gd name="connsiteX191" fmla="*/ 219223 w 293741"/>
                  <a:gd name="connsiteY191" fmla="*/ 391391 h 1110476"/>
                  <a:gd name="connsiteX192" fmla="*/ 212295 w 293741"/>
                  <a:gd name="connsiteY192" fmla="*/ 370609 h 1110476"/>
                  <a:gd name="connsiteX193" fmla="*/ 208832 w 293741"/>
                  <a:gd name="connsiteY193" fmla="*/ 360218 h 1110476"/>
                  <a:gd name="connsiteX194" fmla="*/ 219223 w 293741"/>
                  <a:gd name="connsiteY194" fmla="*/ 353291 h 1110476"/>
                  <a:gd name="connsiteX195" fmla="*/ 246932 w 293741"/>
                  <a:gd name="connsiteY195" fmla="*/ 360218 h 1110476"/>
                  <a:gd name="connsiteX196" fmla="*/ 291959 w 293741"/>
                  <a:gd name="connsiteY196" fmla="*/ 356754 h 1110476"/>
                  <a:gd name="connsiteX197" fmla="*/ 257323 w 293741"/>
                  <a:gd name="connsiteY197" fmla="*/ 339436 h 1110476"/>
                  <a:gd name="connsiteX198" fmla="*/ 246932 w 293741"/>
                  <a:gd name="connsiteY198" fmla="*/ 335972 h 1110476"/>
                  <a:gd name="connsiteX199" fmla="*/ 240004 w 293741"/>
                  <a:gd name="connsiteY199" fmla="*/ 329045 h 1110476"/>
                  <a:gd name="connsiteX200" fmla="*/ 226150 w 293741"/>
                  <a:gd name="connsiteY200" fmla="*/ 322118 h 1110476"/>
                  <a:gd name="connsiteX201" fmla="*/ 177659 w 293741"/>
                  <a:gd name="connsiteY201" fmla="*/ 277091 h 1110476"/>
                  <a:gd name="connsiteX202" fmla="*/ 177659 w 293741"/>
                  <a:gd name="connsiteY202" fmla="*/ 266700 h 1110476"/>
                  <a:gd name="connsiteX203" fmla="*/ 177659 w 293741"/>
                  <a:gd name="connsiteY203" fmla="*/ 266700 h 1110476"/>
                  <a:gd name="connsiteX204" fmla="*/ 281568 w 293741"/>
                  <a:gd name="connsiteY204" fmla="*/ 290945 h 1110476"/>
                  <a:gd name="connsiteX205" fmla="*/ 250395 w 293741"/>
                  <a:gd name="connsiteY205" fmla="*/ 284018 h 1110476"/>
                  <a:gd name="connsiteX206" fmla="*/ 226150 w 293741"/>
                  <a:gd name="connsiteY206" fmla="*/ 270163 h 1110476"/>
                  <a:gd name="connsiteX207" fmla="*/ 181123 w 293741"/>
                  <a:gd name="connsiteY207" fmla="*/ 235527 h 1110476"/>
                  <a:gd name="connsiteX208" fmla="*/ 194977 w 293741"/>
                  <a:gd name="connsiteY208" fmla="*/ 169718 h 1110476"/>
                  <a:gd name="connsiteX209" fmla="*/ 205368 w 293741"/>
                  <a:gd name="connsiteY209" fmla="*/ 173182 h 1110476"/>
                  <a:gd name="connsiteX210" fmla="*/ 212295 w 293741"/>
                  <a:gd name="connsiteY210" fmla="*/ 183572 h 1110476"/>
                  <a:gd name="connsiteX211" fmla="*/ 222686 w 293741"/>
                  <a:gd name="connsiteY211" fmla="*/ 187036 h 1110476"/>
                  <a:gd name="connsiteX212" fmla="*/ 226150 w 293741"/>
                  <a:gd name="connsiteY212" fmla="*/ 197427 h 1110476"/>
                  <a:gd name="connsiteX213" fmla="*/ 240004 w 293741"/>
                  <a:gd name="connsiteY213" fmla="*/ 200891 h 1110476"/>
                  <a:gd name="connsiteX214" fmla="*/ 250395 w 293741"/>
                  <a:gd name="connsiteY214" fmla="*/ 204354 h 1110476"/>
                  <a:gd name="connsiteX215" fmla="*/ 260786 w 293741"/>
                  <a:gd name="connsiteY215" fmla="*/ 200891 h 1110476"/>
                  <a:gd name="connsiteX216" fmla="*/ 250395 w 293741"/>
                  <a:gd name="connsiteY216" fmla="*/ 169718 h 1110476"/>
                  <a:gd name="connsiteX217" fmla="*/ 240004 w 293741"/>
                  <a:gd name="connsiteY217" fmla="*/ 162791 h 1110476"/>
                  <a:gd name="connsiteX218" fmla="*/ 184586 w 293741"/>
                  <a:gd name="connsiteY218" fmla="*/ 155863 h 1110476"/>
                  <a:gd name="connsiteX219" fmla="*/ 167268 w 293741"/>
                  <a:gd name="connsiteY219" fmla="*/ 135082 h 1110476"/>
                  <a:gd name="connsiteX220" fmla="*/ 170732 w 293741"/>
                  <a:gd name="connsiteY220" fmla="*/ 124691 h 1110476"/>
                  <a:gd name="connsiteX221" fmla="*/ 174195 w 293741"/>
                  <a:gd name="connsiteY221" fmla="*/ 86591 h 1110476"/>
                  <a:gd name="connsiteX222" fmla="*/ 191513 w 293741"/>
                  <a:gd name="connsiteY222" fmla="*/ 69272 h 1110476"/>
                  <a:gd name="connsiteX223" fmla="*/ 198441 w 293741"/>
                  <a:gd name="connsiteY223" fmla="*/ 62345 h 1110476"/>
                  <a:gd name="connsiteX224" fmla="*/ 191513 w 293741"/>
                  <a:gd name="connsiteY224" fmla="*/ 55418 h 1110476"/>
                  <a:gd name="connsiteX225" fmla="*/ 181123 w 293741"/>
                  <a:gd name="connsiteY225" fmla="*/ 51954 h 1110476"/>
                  <a:gd name="connsiteX226" fmla="*/ 167268 w 293741"/>
                  <a:gd name="connsiteY226" fmla="*/ 27709 h 1110476"/>
                  <a:gd name="connsiteX227" fmla="*/ 167268 w 293741"/>
                  <a:gd name="connsiteY227" fmla="*/ 0 h 111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293741" h="1110476">
                    <a:moveTo>
                      <a:pt x="167268" y="0"/>
                    </a:moveTo>
                    <a:lnTo>
                      <a:pt x="167268" y="0"/>
                    </a:lnTo>
                    <a:cubicBezTo>
                      <a:pt x="159186" y="5773"/>
                      <a:pt x="150863" y="11221"/>
                      <a:pt x="143023" y="17318"/>
                    </a:cubicBezTo>
                    <a:cubicBezTo>
                      <a:pt x="113421" y="40341"/>
                      <a:pt x="163963" y="5667"/>
                      <a:pt x="125704" y="31172"/>
                    </a:cubicBezTo>
                    <a:cubicBezTo>
                      <a:pt x="124550" y="34636"/>
                      <a:pt x="121641" y="37962"/>
                      <a:pt x="122241" y="41563"/>
                    </a:cubicBezTo>
                    <a:cubicBezTo>
                      <a:pt x="122925" y="45669"/>
                      <a:pt x="125638" y="49748"/>
                      <a:pt x="129168" y="51954"/>
                    </a:cubicBezTo>
                    <a:cubicBezTo>
                      <a:pt x="137443" y="57126"/>
                      <a:pt x="157375" y="60367"/>
                      <a:pt x="167268" y="62345"/>
                    </a:cubicBezTo>
                    <a:cubicBezTo>
                      <a:pt x="166113" y="65809"/>
                      <a:pt x="166085" y="69885"/>
                      <a:pt x="163804" y="72736"/>
                    </a:cubicBezTo>
                    <a:cubicBezTo>
                      <a:pt x="161203" y="75987"/>
                      <a:pt x="155619" y="76133"/>
                      <a:pt x="153413" y="79663"/>
                    </a:cubicBezTo>
                    <a:cubicBezTo>
                      <a:pt x="132804" y="112637"/>
                      <a:pt x="159611" y="91695"/>
                      <a:pt x="136095" y="107372"/>
                    </a:cubicBezTo>
                    <a:cubicBezTo>
                      <a:pt x="132950" y="112090"/>
                      <a:pt x="127723" y="121402"/>
                      <a:pt x="122241" y="124691"/>
                    </a:cubicBezTo>
                    <a:cubicBezTo>
                      <a:pt x="118365" y="127017"/>
                      <a:pt x="101008" y="130714"/>
                      <a:pt x="97995" y="131618"/>
                    </a:cubicBezTo>
                    <a:cubicBezTo>
                      <a:pt x="91001" y="133716"/>
                      <a:pt x="77213" y="138545"/>
                      <a:pt x="77213" y="138545"/>
                    </a:cubicBezTo>
                    <a:cubicBezTo>
                      <a:pt x="73750" y="140854"/>
                      <a:pt x="69423" y="142222"/>
                      <a:pt x="66823" y="145472"/>
                    </a:cubicBezTo>
                    <a:cubicBezTo>
                      <a:pt x="64542" y="148323"/>
                      <a:pt x="65941" y="153281"/>
                      <a:pt x="63359" y="155863"/>
                    </a:cubicBezTo>
                    <a:cubicBezTo>
                      <a:pt x="60777" y="158445"/>
                      <a:pt x="56324" y="157889"/>
                      <a:pt x="52968" y="159327"/>
                    </a:cubicBezTo>
                    <a:cubicBezTo>
                      <a:pt x="48222" y="161361"/>
                      <a:pt x="43731" y="163945"/>
                      <a:pt x="39113" y="166254"/>
                    </a:cubicBezTo>
                    <a:cubicBezTo>
                      <a:pt x="41422" y="169718"/>
                      <a:pt x="42511" y="174439"/>
                      <a:pt x="46041" y="176645"/>
                    </a:cubicBezTo>
                    <a:cubicBezTo>
                      <a:pt x="52233" y="180515"/>
                      <a:pt x="59896" y="181263"/>
                      <a:pt x="66823" y="183572"/>
                    </a:cubicBezTo>
                    <a:cubicBezTo>
                      <a:pt x="81739" y="188544"/>
                      <a:pt x="73659" y="186147"/>
                      <a:pt x="91068" y="190500"/>
                    </a:cubicBezTo>
                    <a:cubicBezTo>
                      <a:pt x="95967" y="188867"/>
                      <a:pt x="110965" y="183572"/>
                      <a:pt x="115313" y="183572"/>
                    </a:cubicBezTo>
                    <a:cubicBezTo>
                      <a:pt x="120073" y="183572"/>
                      <a:pt x="124550" y="185881"/>
                      <a:pt x="129168" y="187036"/>
                    </a:cubicBezTo>
                    <a:cubicBezTo>
                      <a:pt x="130323" y="190500"/>
                      <a:pt x="132632" y="193776"/>
                      <a:pt x="132632" y="197427"/>
                    </a:cubicBezTo>
                    <a:cubicBezTo>
                      <a:pt x="132632" y="204450"/>
                      <a:pt x="132309" y="211928"/>
                      <a:pt x="129168" y="218209"/>
                    </a:cubicBezTo>
                    <a:cubicBezTo>
                      <a:pt x="125860" y="224825"/>
                      <a:pt x="113849" y="225868"/>
                      <a:pt x="108386" y="228600"/>
                    </a:cubicBezTo>
                    <a:cubicBezTo>
                      <a:pt x="104663" y="230462"/>
                      <a:pt x="101459" y="233218"/>
                      <a:pt x="97995" y="235527"/>
                    </a:cubicBezTo>
                    <a:cubicBezTo>
                      <a:pt x="96841" y="238991"/>
                      <a:pt x="94532" y="242267"/>
                      <a:pt x="94532" y="245918"/>
                    </a:cubicBezTo>
                    <a:cubicBezTo>
                      <a:pt x="94532" y="267726"/>
                      <a:pt x="120538" y="258358"/>
                      <a:pt x="136095" y="259772"/>
                    </a:cubicBezTo>
                    <a:cubicBezTo>
                      <a:pt x="130974" y="295630"/>
                      <a:pt x="137706" y="273406"/>
                      <a:pt x="125704" y="294409"/>
                    </a:cubicBezTo>
                    <a:cubicBezTo>
                      <a:pt x="122330" y="300313"/>
                      <a:pt x="119257" y="311488"/>
                      <a:pt x="111850" y="315191"/>
                    </a:cubicBezTo>
                    <a:cubicBezTo>
                      <a:pt x="105319" y="318457"/>
                      <a:pt x="97995" y="319809"/>
                      <a:pt x="91068" y="322118"/>
                    </a:cubicBezTo>
                    <a:lnTo>
                      <a:pt x="70286" y="329045"/>
                    </a:lnTo>
                    <a:lnTo>
                      <a:pt x="59895" y="332509"/>
                    </a:lnTo>
                    <a:lnTo>
                      <a:pt x="49504" y="335972"/>
                    </a:lnTo>
                    <a:cubicBezTo>
                      <a:pt x="48350" y="339436"/>
                      <a:pt x="44408" y="343098"/>
                      <a:pt x="46041" y="346363"/>
                    </a:cubicBezTo>
                    <a:cubicBezTo>
                      <a:pt x="47674" y="349629"/>
                      <a:pt x="52781" y="349827"/>
                      <a:pt x="56432" y="349827"/>
                    </a:cubicBezTo>
                    <a:cubicBezTo>
                      <a:pt x="72637" y="349827"/>
                      <a:pt x="88759" y="347518"/>
                      <a:pt x="104923" y="346363"/>
                    </a:cubicBezTo>
                    <a:cubicBezTo>
                      <a:pt x="108386" y="347518"/>
                      <a:pt x="116468" y="346364"/>
                      <a:pt x="115313" y="349827"/>
                    </a:cubicBezTo>
                    <a:cubicBezTo>
                      <a:pt x="112731" y="357572"/>
                      <a:pt x="103768" y="361372"/>
                      <a:pt x="97995" y="367145"/>
                    </a:cubicBezTo>
                    <a:cubicBezTo>
                      <a:pt x="86465" y="378675"/>
                      <a:pt x="94645" y="375253"/>
                      <a:pt x="87604" y="387927"/>
                    </a:cubicBezTo>
                    <a:cubicBezTo>
                      <a:pt x="67754" y="423657"/>
                      <a:pt x="78124" y="395588"/>
                      <a:pt x="70286" y="419100"/>
                    </a:cubicBezTo>
                    <a:cubicBezTo>
                      <a:pt x="71441" y="423718"/>
                      <a:pt x="69112" y="431884"/>
                      <a:pt x="73750" y="432954"/>
                    </a:cubicBezTo>
                    <a:cubicBezTo>
                      <a:pt x="111165" y="441588"/>
                      <a:pt x="110085" y="437332"/>
                      <a:pt x="122241" y="419100"/>
                    </a:cubicBezTo>
                    <a:cubicBezTo>
                      <a:pt x="123395" y="415636"/>
                      <a:pt x="123826" y="411840"/>
                      <a:pt x="125704" y="408709"/>
                    </a:cubicBezTo>
                    <a:cubicBezTo>
                      <a:pt x="127384" y="405909"/>
                      <a:pt x="129915" y="399971"/>
                      <a:pt x="132632" y="401782"/>
                    </a:cubicBezTo>
                    <a:cubicBezTo>
                      <a:pt x="136593" y="404422"/>
                      <a:pt x="134941" y="411018"/>
                      <a:pt x="136095" y="415636"/>
                    </a:cubicBezTo>
                    <a:cubicBezTo>
                      <a:pt x="134941" y="421409"/>
                      <a:pt x="134951" y="427543"/>
                      <a:pt x="132632" y="432954"/>
                    </a:cubicBezTo>
                    <a:cubicBezTo>
                      <a:pt x="131346" y="435956"/>
                      <a:pt x="127744" y="437332"/>
                      <a:pt x="125704" y="439882"/>
                    </a:cubicBezTo>
                    <a:cubicBezTo>
                      <a:pt x="123104" y="443132"/>
                      <a:pt x="121377" y="447022"/>
                      <a:pt x="118777" y="450272"/>
                    </a:cubicBezTo>
                    <a:cubicBezTo>
                      <a:pt x="116737" y="452822"/>
                      <a:pt x="113890" y="454650"/>
                      <a:pt x="111850" y="457200"/>
                    </a:cubicBezTo>
                    <a:cubicBezTo>
                      <a:pt x="109250" y="460451"/>
                      <a:pt x="107524" y="464340"/>
                      <a:pt x="104923" y="467591"/>
                    </a:cubicBezTo>
                    <a:cubicBezTo>
                      <a:pt x="102883" y="470141"/>
                      <a:pt x="100916" y="473058"/>
                      <a:pt x="97995" y="474518"/>
                    </a:cubicBezTo>
                    <a:cubicBezTo>
                      <a:pt x="91464" y="477783"/>
                      <a:pt x="77213" y="481445"/>
                      <a:pt x="77213" y="481445"/>
                    </a:cubicBezTo>
                    <a:cubicBezTo>
                      <a:pt x="85786" y="507160"/>
                      <a:pt x="71535" y="474828"/>
                      <a:pt x="108386" y="495300"/>
                    </a:cubicBezTo>
                    <a:cubicBezTo>
                      <a:pt x="112547" y="497612"/>
                      <a:pt x="110695" y="504536"/>
                      <a:pt x="111850" y="509154"/>
                    </a:cubicBezTo>
                    <a:cubicBezTo>
                      <a:pt x="110695" y="516081"/>
                      <a:pt x="111870" y="523838"/>
                      <a:pt x="108386" y="529936"/>
                    </a:cubicBezTo>
                    <a:cubicBezTo>
                      <a:pt x="106575" y="533106"/>
                      <a:pt x="101261" y="531767"/>
                      <a:pt x="97995" y="533400"/>
                    </a:cubicBezTo>
                    <a:cubicBezTo>
                      <a:pt x="94272" y="535262"/>
                      <a:pt x="91408" y="538636"/>
                      <a:pt x="87604" y="540327"/>
                    </a:cubicBezTo>
                    <a:cubicBezTo>
                      <a:pt x="80932" y="543292"/>
                      <a:pt x="66823" y="547254"/>
                      <a:pt x="66823" y="547254"/>
                    </a:cubicBezTo>
                    <a:cubicBezTo>
                      <a:pt x="63359" y="549563"/>
                      <a:pt x="60258" y="552542"/>
                      <a:pt x="56432" y="554182"/>
                    </a:cubicBezTo>
                    <a:cubicBezTo>
                      <a:pt x="52056" y="556057"/>
                      <a:pt x="42577" y="552885"/>
                      <a:pt x="42577" y="557645"/>
                    </a:cubicBezTo>
                    <a:cubicBezTo>
                      <a:pt x="42577" y="562808"/>
                      <a:pt x="51638" y="562654"/>
                      <a:pt x="56432" y="564572"/>
                    </a:cubicBezTo>
                    <a:cubicBezTo>
                      <a:pt x="56473" y="564588"/>
                      <a:pt x="82388" y="573225"/>
                      <a:pt x="87604" y="574963"/>
                    </a:cubicBezTo>
                    <a:cubicBezTo>
                      <a:pt x="95349" y="577544"/>
                      <a:pt x="103768" y="577272"/>
                      <a:pt x="111850" y="578427"/>
                    </a:cubicBezTo>
                    <a:cubicBezTo>
                      <a:pt x="96025" y="588977"/>
                      <a:pt x="104403" y="582410"/>
                      <a:pt x="87604" y="599209"/>
                    </a:cubicBezTo>
                    <a:cubicBezTo>
                      <a:pt x="73273" y="613540"/>
                      <a:pt x="69114" y="607700"/>
                      <a:pt x="59895" y="619991"/>
                    </a:cubicBezTo>
                    <a:cubicBezTo>
                      <a:pt x="41369" y="644692"/>
                      <a:pt x="55100" y="637752"/>
                      <a:pt x="35650" y="644236"/>
                    </a:cubicBezTo>
                    <a:cubicBezTo>
                      <a:pt x="34495" y="647700"/>
                      <a:pt x="34768" y="652045"/>
                      <a:pt x="32186" y="654627"/>
                    </a:cubicBezTo>
                    <a:cubicBezTo>
                      <a:pt x="26299" y="660514"/>
                      <a:pt x="11404" y="668482"/>
                      <a:pt x="11404" y="668482"/>
                    </a:cubicBezTo>
                    <a:cubicBezTo>
                      <a:pt x="14868" y="669636"/>
                      <a:pt x="18144" y="671945"/>
                      <a:pt x="21795" y="671945"/>
                    </a:cubicBezTo>
                    <a:cubicBezTo>
                      <a:pt x="47268" y="671945"/>
                      <a:pt x="34744" y="665622"/>
                      <a:pt x="56432" y="651163"/>
                    </a:cubicBezTo>
                    <a:cubicBezTo>
                      <a:pt x="79930" y="635498"/>
                      <a:pt x="71326" y="643195"/>
                      <a:pt x="84141" y="630382"/>
                    </a:cubicBezTo>
                    <a:cubicBezTo>
                      <a:pt x="102614" y="631536"/>
                      <a:pt x="121491" y="629830"/>
                      <a:pt x="139559" y="633845"/>
                    </a:cubicBezTo>
                    <a:cubicBezTo>
                      <a:pt x="143623" y="634748"/>
                      <a:pt x="144795" y="640432"/>
                      <a:pt x="146486" y="644236"/>
                    </a:cubicBezTo>
                    <a:cubicBezTo>
                      <a:pt x="149452" y="650909"/>
                      <a:pt x="153413" y="665018"/>
                      <a:pt x="153413" y="665018"/>
                    </a:cubicBezTo>
                    <a:cubicBezTo>
                      <a:pt x="152259" y="670791"/>
                      <a:pt x="152871" y="677225"/>
                      <a:pt x="149950" y="682336"/>
                    </a:cubicBezTo>
                    <a:cubicBezTo>
                      <a:pt x="146353" y="688631"/>
                      <a:pt x="134885" y="690277"/>
                      <a:pt x="129168" y="692727"/>
                    </a:cubicBezTo>
                    <a:cubicBezTo>
                      <a:pt x="86636" y="710955"/>
                      <a:pt x="139727" y="689180"/>
                      <a:pt x="104923" y="706582"/>
                    </a:cubicBezTo>
                    <a:cubicBezTo>
                      <a:pt x="99362" y="709363"/>
                      <a:pt x="93165" y="710729"/>
                      <a:pt x="87604" y="713509"/>
                    </a:cubicBezTo>
                    <a:cubicBezTo>
                      <a:pt x="60738" y="726941"/>
                      <a:pt x="92946" y="715191"/>
                      <a:pt x="66823" y="723900"/>
                    </a:cubicBezTo>
                    <a:cubicBezTo>
                      <a:pt x="64514" y="726209"/>
                      <a:pt x="62612" y="729016"/>
                      <a:pt x="59895" y="730827"/>
                    </a:cubicBezTo>
                    <a:cubicBezTo>
                      <a:pt x="51335" y="736533"/>
                      <a:pt x="44886" y="738139"/>
                      <a:pt x="35650" y="741218"/>
                    </a:cubicBezTo>
                    <a:cubicBezTo>
                      <a:pt x="33341" y="744682"/>
                      <a:pt x="28723" y="747446"/>
                      <a:pt x="28723" y="751609"/>
                    </a:cubicBezTo>
                    <a:cubicBezTo>
                      <a:pt x="28723" y="755772"/>
                      <a:pt x="31519" y="761484"/>
                      <a:pt x="35650" y="762000"/>
                    </a:cubicBezTo>
                    <a:cubicBezTo>
                      <a:pt x="51730" y="764010"/>
                      <a:pt x="67977" y="759691"/>
                      <a:pt x="84141" y="758536"/>
                    </a:cubicBezTo>
                    <a:cubicBezTo>
                      <a:pt x="87605" y="757381"/>
                      <a:pt x="90952" y="754356"/>
                      <a:pt x="94532" y="755072"/>
                    </a:cubicBezTo>
                    <a:cubicBezTo>
                      <a:pt x="97734" y="755713"/>
                      <a:pt x="102099" y="758798"/>
                      <a:pt x="101459" y="762000"/>
                    </a:cubicBezTo>
                    <a:cubicBezTo>
                      <a:pt x="100498" y="766803"/>
                      <a:pt x="94532" y="768927"/>
                      <a:pt x="91068" y="772391"/>
                    </a:cubicBezTo>
                    <a:cubicBezTo>
                      <a:pt x="87943" y="784890"/>
                      <a:pt x="86120" y="798781"/>
                      <a:pt x="73750" y="807027"/>
                    </a:cubicBezTo>
                    <a:cubicBezTo>
                      <a:pt x="70286" y="809336"/>
                      <a:pt x="66520" y="811245"/>
                      <a:pt x="63359" y="813954"/>
                    </a:cubicBezTo>
                    <a:cubicBezTo>
                      <a:pt x="58400" y="818204"/>
                      <a:pt x="54938" y="824186"/>
                      <a:pt x="49504" y="827809"/>
                    </a:cubicBezTo>
                    <a:lnTo>
                      <a:pt x="28723" y="841663"/>
                    </a:lnTo>
                    <a:cubicBezTo>
                      <a:pt x="27568" y="845127"/>
                      <a:pt x="27841" y="849472"/>
                      <a:pt x="25259" y="852054"/>
                    </a:cubicBezTo>
                    <a:cubicBezTo>
                      <a:pt x="19372" y="857941"/>
                      <a:pt x="4477" y="865909"/>
                      <a:pt x="4477" y="865909"/>
                    </a:cubicBezTo>
                    <a:cubicBezTo>
                      <a:pt x="3322" y="869373"/>
                      <a:pt x="-2253" y="874667"/>
                      <a:pt x="1013" y="876300"/>
                    </a:cubicBezTo>
                    <a:cubicBezTo>
                      <a:pt x="16047" y="883817"/>
                      <a:pt x="66540" y="877121"/>
                      <a:pt x="77213" y="876300"/>
                    </a:cubicBezTo>
                    <a:cubicBezTo>
                      <a:pt x="78368" y="872836"/>
                      <a:pt x="78095" y="868491"/>
                      <a:pt x="80677" y="865909"/>
                    </a:cubicBezTo>
                    <a:cubicBezTo>
                      <a:pt x="83259" y="863327"/>
                      <a:pt x="88486" y="859863"/>
                      <a:pt x="91068" y="862445"/>
                    </a:cubicBezTo>
                    <a:cubicBezTo>
                      <a:pt x="93650" y="865027"/>
                      <a:pt x="88759" y="869372"/>
                      <a:pt x="87604" y="872836"/>
                    </a:cubicBezTo>
                    <a:cubicBezTo>
                      <a:pt x="88759" y="883227"/>
                      <a:pt x="85072" y="895444"/>
                      <a:pt x="91068" y="904009"/>
                    </a:cubicBezTo>
                    <a:cubicBezTo>
                      <a:pt x="95095" y="909762"/>
                      <a:pt x="105274" y="905006"/>
                      <a:pt x="111850" y="907472"/>
                    </a:cubicBezTo>
                    <a:cubicBezTo>
                      <a:pt x="114908" y="908619"/>
                      <a:pt x="116468" y="912091"/>
                      <a:pt x="118777" y="914400"/>
                    </a:cubicBezTo>
                    <a:cubicBezTo>
                      <a:pt x="116468" y="917864"/>
                      <a:pt x="115380" y="922585"/>
                      <a:pt x="111850" y="924791"/>
                    </a:cubicBezTo>
                    <a:cubicBezTo>
                      <a:pt x="105658" y="928661"/>
                      <a:pt x="97144" y="927668"/>
                      <a:pt x="91068" y="931718"/>
                    </a:cubicBezTo>
                    <a:lnTo>
                      <a:pt x="80677" y="938645"/>
                    </a:lnTo>
                    <a:cubicBezTo>
                      <a:pt x="78368" y="942109"/>
                      <a:pt x="77001" y="946435"/>
                      <a:pt x="73750" y="949036"/>
                    </a:cubicBezTo>
                    <a:cubicBezTo>
                      <a:pt x="70899" y="951317"/>
                      <a:pt x="60777" y="949918"/>
                      <a:pt x="63359" y="952500"/>
                    </a:cubicBezTo>
                    <a:cubicBezTo>
                      <a:pt x="67522" y="956663"/>
                      <a:pt x="74830" y="955275"/>
                      <a:pt x="80677" y="955963"/>
                    </a:cubicBezTo>
                    <a:cubicBezTo>
                      <a:pt x="94484" y="957587"/>
                      <a:pt x="108386" y="958272"/>
                      <a:pt x="122241" y="959427"/>
                    </a:cubicBezTo>
                    <a:cubicBezTo>
                      <a:pt x="114004" y="984137"/>
                      <a:pt x="125685" y="954260"/>
                      <a:pt x="108386" y="980209"/>
                    </a:cubicBezTo>
                    <a:cubicBezTo>
                      <a:pt x="104987" y="985308"/>
                      <a:pt x="103763" y="999846"/>
                      <a:pt x="101459" y="1004454"/>
                    </a:cubicBezTo>
                    <a:cubicBezTo>
                      <a:pt x="99999" y="1007375"/>
                      <a:pt x="96841" y="1009073"/>
                      <a:pt x="94532" y="1011382"/>
                    </a:cubicBezTo>
                    <a:cubicBezTo>
                      <a:pt x="99150" y="1012536"/>
                      <a:pt x="104011" y="1012970"/>
                      <a:pt x="108386" y="1014845"/>
                    </a:cubicBezTo>
                    <a:cubicBezTo>
                      <a:pt x="132653" y="1025244"/>
                      <a:pt x="107080" y="1017525"/>
                      <a:pt x="125704" y="1028700"/>
                    </a:cubicBezTo>
                    <a:cubicBezTo>
                      <a:pt x="128835" y="1030578"/>
                      <a:pt x="132631" y="1031009"/>
                      <a:pt x="136095" y="1032163"/>
                    </a:cubicBezTo>
                    <a:cubicBezTo>
                      <a:pt x="163107" y="1059175"/>
                      <a:pt x="128433" y="1026691"/>
                      <a:pt x="160341" y="1049482"/>
                    </a:cubicBezTo>
                    <a:cubicBezTo>
                      <a:pt x="183042" y="1065697"/>
                      <a:pt x="158834" y="1055905"/>
                      <a:pt x="181123" y="1063336"/>
                    </a:cubicBezTo>
                    <a:cubicBezTo>
                      <a:pt x="184782" y="1067910"/>
                      <a:pt x="195155" y="1082182"/>
                      <a:pt x="201904" y="1087582"/>
                    </a:cubicBezTo>
                    <a:cubicBezTo>
                      <a:pt x="205155" y="1090183"/>
                      <a:pt x="208469" y="1092869"/>
                      <a:pt x="212295" y="1094509"/>
                    </a:cubicBezTo>
                    <a:cubicBezTo>
                      <a:pt x="216671" y="1096384"/>
                      <a:pt x="221532" y="1096818"/>
                      <a:pt x="226150" y="1097972"/>
                    </a:cubicBezTo>
                    <a:cubicBezTo>
                      <a:pt x="241706" y="1113531"/>
                      <a:pt x="239105" y="1114436"/>
                      <a:pt x="278104" y="1101436"/>
                    </a:cubicBezTo>
                    <a:cubicBezTo>
                      <a:pt x="281568" y="1100281"/>
                      <a:pt x="277223" y="1093627"/>
                      <a:pt x="274641" y="1091045"/>
                    </a:cubicBezTo>
                    <a:cubicBezTo>
                      <a:pt x="272059" y="1088463"/>
                      <a:pt x="267714" y="1088736"/>
                      <a:pt x="264250" y="1087582"/>
                    </a:cubicBezTo>
                    <a:cubicBezTo>
                      <a:pt x="251436" y="1074767"/>
                      <a:pt x="260040" y="1082465"/>
                      <a:pt x="236541" y="1066800"/>
                    </a:cubicBezTo>
                    <a:cubicBezTo>
                      <a:pt x="233503" y="1064775"/>
                      <a:pt x="229416" y="1064969"/>
                      <a:pt x="226150" y="1063336"/>
                    </a:cubicBezTo>
                    <a:cubicBezTo>
                      <a:pt x="202231" y="1051377"/>
                      <a:pt x="230738" y="1060154"/>
                      <a:pt x="201904" y="1052945"/>
                    </a:cubicBezTo>
                    <a:cubicBezTo>
                      <a:pt x="199595" y="1049481"/>
                      <a:pt x="197921" y="1045498"/>
                      <a:pt x="194977" y="1042554"/>
                    </a:cubicBezTo>
                    <a:cubicBezTo>
                      <a:pt x="181121" y="1028698"/>
                      <a:pt x="186896" y="1043711"/>
                      <a:pt x="177659" y="1025236"/>
                    </a:cubicBezTo>
                    <a:cubicBezTo>
                      <a:pt x="167564" y="1005046"/>
                      <a:pt x="182601" y="1025221"/>
                      <a:pt x="170732" y="997527"/>
                    </a:cubicBezTo>
                    <a:cubicBezTo>
                      <a:pt x="169446" y="994525"/>
                      <a:pt x="166113" y="992909"/>
                      <a:pt x="163804" y="990600"/>
                    </a:cubicBezTo>
                    <a:cubicBezTo>
                      <a:pt x="156277" y="945435"/>
                      <a:pt x="143552" y="953478"/>
                      <a:pt x="167268" y="945572"/>
                    </a:cubicBezTo>
                    <a:lnTo>
                      <a:pt x="184586" y="949036"/>
                    </a:lnTo>
                    <a:cubicBezTo>
                      <a:pt x="182277" y="945572"/>
                      <a:pt x="180324" y="941843"/>
                      <a:pt x="177659" y="938645"/>
                    </a:cubicBezTo>
                    <a:cubicBezTo>
                      <a:pt x="168082" y="927153"/>
                      <a:pt x="166792" y="930764"/>
                      <a:pt x="160341" y="917863"/>
                    </a:cubicBezTo>
                    <a:cubicBezTo>
                      <a:pt x="158708" y="914597"/>
                      <a:pt x="158032" y="910936"/>
                      <a:pt x="156877" y="907472"/>
                    </a:cubicBezTo>
                    <a:cubicBezTo>
                      <a:pt x="158032" y="895927"/>
                      <a:pt x="152700" y="881568"/>
                      <a:pt x="160341" y="872836"/>
                    </a:cubicBezTo>
                    <a:cubicBezTo>
                      <a:pt x="165149" y="867341"/>
                      <a:pt x="173832" y="879358"/>
                      <a:pt x="181123" y="879763"/>
                    </a:cubicBezTo>
                    <a:lnTo>
                      <a:pt x="243468" y="883227"/>
                    </a:lnTo>
                    <a:cubicBezTo>
                      <a:pt x="251550" y="882072"/>
                      <a:pt x="261182" y="884661"/>
                      <a:pt x="267713" y="879763"/>
                    </a:cubicBezTo>
                    <a:cubicBezTo>
                      <a:pt x="271043" y="877266"/>
                      <a:pt x="261046" y="874698"/>
                      <a:pt x="257323" y="872836"/>
                    </a:cubicBezTo>
                    <a:cubicBezTo>
                      <a:pt x="254057" y="871203"/>
                      <a:pt x="250396" y="870527"/>
                      <a:pt x="246932" y="869372"/>
                    </a:cubicBezTo>
                    <a:cubicBezTo>
                      <a:pt x="229373" y="851816"/>
                      <a:pt x="252101" y="872475"/>
                      <a:pt x="229613" y="858982"/>
                    </a:cubicBezTo>
                    <a:cubicBezTo>
                      <a:pt x="222897" y="854952"/>
                      <a:pt x="220477" y="847324"/>
                      <a:pt x="215759" y="841663"/>
                    </a:cubicBezTo>
                    <a:cubicBezTo>
                      <a:pt x="207425" y="831662"/>
                      <a:pt x="205194" y="831156"/>
                      <a:pt x="194977" y="824345"/>
                    </a:cubicBezTo>
                    <a:cubicBezTo>
                      <a:pt x="179485" y="801106"/>
                      <a:pt x="197735" y="823874"/>
                      <a:pt x="177659" y="810491"/>
                    </a:cubicBezTo>
                    <a:cubicBezTo>
                      <a:pt x="173583" y="807774"/>
                      <a:pt x="171031" y="803236"/>
                      <a:pt x="167268" y="800100"/>
                    </a:cubicBezTo>
                    <a:cubicBezTo>
                      <a:pt x="164070" y="797435"/>
                      <a:pt x="160341" y="795481"/>
                      <a:pt x="156877" y="793172"/>
                    </a:cubicBezTo>
                    <a:cubicBezTo>
                      <a:pt x="151148" y="775988"/>
                      <a:pt x="148585" y="773022"/>
                      <a:pt x="156877" y="748145"/>
                    </a:cubicBezTo>
                    <a:cubicBezTo>
                      <a:pt x="158193" y="744196"/>
                      <a:pt x="163804" y="743527"/>
                      <a:pt x="167268" y="741218"/>
                    </a:cubicBezTo>
                    <a:cubicBezTo>
                      <a:pt x="169431" y="719591"/>
                      <a:pt x="169414" y="708387"/>
                      <a:pt x="174195" y="689263"/>
                    </a:cubicBezTo>
                    <a:cubicBezTo>
                      <a:pt x="175080" y="685721"/>
                      <a:pt x="175378" y="681723"/>
                      <a:pt x="177659" y="678872"/>
                    </a:cubicBezTo>
                    <a:cubicBezTo>
                      <a:pt x="180260" y="675621"/>
                      <a:pt x="184586" y="674254"/>
                      <a:pt x="188050" y="671945"/>
                    </a:cubicBezTo>
                    <a:cubicBezTo>
                      <a:pt x="211274" y="683557"/>
                      <a:pt x="192181" y="675263"/>
                      <a:pt x="215759" y="682336"/>
                    </a:cubicBezTo>
                    <a:cubicBezTo>
                      <a:pt x="222753" y="684434"/>
                      <a:pt x="236541" y="689263"/>
                      <a:pt x="236541" y="689263"/>
                    </a:cubicBezTo>
                    <a:cubicBezTo>
                      <a:pt x="240005" y="691572"/>
                      <a:pt x="243988" y="693247"/>
                      <a:pt x="246932" y="696191"/>
                    </a:cubicBezTo>
                    <a:cubicBezTo>
                      <a:pt x="249875" y="699135"/>
                      <a:pt x="249696" y="706582"/>
                      <a:pt x="253859" y="706582"/>
                    </a:cubicBezTo>
                    <a:cubicBezTo>
                      <a:pt x="257510" y="706582"/>
                      <a:pt x="253366" y="698313"/>
                      <a:pt x="250395" y="696191"/>
                    </a:cubicBezTo>
                    <a:cubicBezTo>
                      <a:pt x="244453" y="691947"/>
                      <a:pt x="235689" y="693313"/>
                      <a:pt x="229613" y="689263"/>
                    </a:cubicBezTo>
                    <a:cubicBezTo>
                      <a:pt x="222686" y="684645"/>
                      <a:pt x="214719" y="681295"/>
                      <a:pt x="208832" y="675409"/>
                    </a:cubicBezTo>
                    <a:cubicBezTo>
                      <a:pt x="206523" y="673100"/>
                      <a:pt x="204413" y="670573"/>
                      <a:pt x="201904" y="668482"/>
                    </a:cubicBezTo>
                    <a:cubicBezTo>
                      <a:pt x="177217" y="647910"/>
                      <a:pt x="196782" y="666824"/>
                      <a:pt x="181123" y="651163"/>
                    </a:cubicBezTo>
                    <a:cubicBezTo>
                      <a:pt x="179968" y="647699"/>
                      <a:pt x="176303" y="644162"/>
                      <a:pt x="177659" y="640772"/>
                    </a:cubicBezTo>
                    <a:cubicBezTo>
                      <a:pt x="179205" y="636907"/>
                      <a:pt x="183968" y="634661"/>
                      <a:pt x="188050" y="633845"/>
                    </a:cubicBezTo>
                    <a:cubicBezTo>
                      <a:pt x="201682" y="631119"/>
                      <a:pt x="215759" y="631536"/>
                      <a:pt x="229613" y="630382"/>
                    </a:cubicBezTo>
                    <a:cubicBezTo>
                      <a:pt x="203495" y="621674"/>
                      <a:pt x="235692" y="633421"/>
                      <a:pt x="208832" y="619991"/>
                    </a:cubicBezTo>
                    <a:cubicBezTo>
                      <a:pt x="205566" y="618358"/>
                      <a:pt x="201905" y="617682"/>
                      <a:pt x="198441" y="616527"/>
                    </a:cubicBezTo>
                    <a:cubicBezTo>
                      <a:pt x="187462" y="600061"/>
                      <a:pt x="192829" y="610085"/>
                      <a:pt x="184586" y="585354"/>
                    </a:cubicBezTo>
                    <a:cubicBezTo>
                      <a:pt x="181321" y="575557"/>
                      <a:pt x="170732" y="557645"/>
                      <a:pt x="170732" y="557645"/>
                    </a:cubicBezTo>
                    <a:cubicBezTo>
                      <a:pt x="169577" y="549563"/>
                      <a:pt x="167268" y="541564"/>
                      <a:pt x="167268" y="533400"/>
                    </a:cubicBezTo>
                    <a:cubicBezTo>
                      <a:pt x="167268" y="529749"/>
                      <a:pt x="168610" y="525980"/>
                      <a:pt x="170732" y="523009"/>
                    </a:cubicBezTo>
                    <a:cubicBezTo>
                      <a:pt x="174528" y="517694"/>
                      <a:pt x="179271" y="512950"/>
                      <a:pt x="184586" y="509154"/>
                    </a:cubicBezTo>
                    <a:cubicBezTo>
                      <a:pt x="187557" y="507032"/>
                      <a:pt x="191368" y="506246"/>
                      <a:pt x="194977" y="505691"/>
                    </a:cubicBezTo>
                    <a:cubicBezTo>
                      <a:pt x="206445" y="503927"/>
                      <a:pt x="218058" y="503278"/>
                      <a:pt x="229613" y="502227"/>
                    </a:cubicBezTo>
                    <a:lnTo>
                      <a:pt x="271177" y="498763"/>
                    </a:lnTo>
                    <a:lnTo>
                      <a:pt x="291959" y="491836"/>
                    </a:lnTo>
                    <a:cubicBezTo>
                      <a:pt x="301253" y="488738"/>
                      <a:pt x="271177" y="471054"/>
                      <a:pt x="271177" y="471054"/>
                    </a:cubicBezTo>
                    <a:cubicBezTo>
                      <a:pt x="244326" y="474038"/>
                      <a:pt x="242435" y="466193"/>
                      <a:pt x="233077" y="484909"/>
                    </a:cubicBezTo>
                    <a:cubicBezTo>
                      <a:pt x="231444" y="488175"/>
                      <a:pt x="232584" y="493178"/>
                      <a:pt x="229613" y="495300"/>
                    </a:cubicBezTo>
                    <a:cubicBezTo>
                      <a:pt x="223671" y="499544"/>
                      <a:pt x="215759" y="499918"/>
                      <a:pt x="208832" y="502227"/>
                    </a:cubicBezTo>
                    <a:lnTo>
                      <a:pt x="198441" y="505691"/>
                    </a:lnTo>
                    <a:cubicBezTo>
                      <a:pt x="194977" y="503382"/>
                      <a:pt x="190715" y="501961"/>
                      <a:pt x="188050" y="498763"/>
                    </a:cubicBezTo>
                    <a:cubicBezTo>
                      <a:pt x="181032" y="490341"/>
                      <a:pt x="180496" y="480983"/>
                      <a:pt x="177659" y="471054"/>
                    </a:cubicBezTo>
                    <a:cubicBezTo>
                      <a:pt x="176656" y="467543"/>
                      <a:pt x="175156" y="464185"/>
                      <a:pt x="174195" y="460663"/>
                    </a:cubicBezTo>
                    <a:cubicBezTo>
                      <a:pt x="171690" y="451478"/>
                      <a:pt x="167268" y="432954"/>
                      <a:pt x="167268" y="432954"/>
                    </a:cubicBezTo>
                    <a:cubicBezTo>
                      <a:pt x="168423" y="429490"/>
                      <a:pt x="167881" y="424844"/>
                      <a:pt x="170732" y="422563"/>
                    </a:cubicBezTo>
                    <a:cubicBezTo>
                      <a:pt x="174449" y="419589"/>
                      <a:pt x="179939" y="420133"/>
                      <a:pt x="184586" y="419100"/>
                    </a:cubicBezTo>
                    <a:cubicBezTo>
                      <a:pt x="190333" y="417823"/>
                      <a:pt x="196157" y="416913"/>
                      <a:pt x="201904" y="415636"/>
                    </a:cubicBezTo>
                    <a:cubicBezTo>
                      <a:pt x="206551" y="414603"/>
                      <a:pt x="211035" y="412762"/>
                      <a:pt x="215759" y="412172"/>
                    </a:cubicBezTo>
                    <a:cubicBezTo>
                      <a:pt x="229554" y="410448"/>
                      <a:pt x="243468" y="409863"/>
                      <a:pt x="257323" y="408709"/>
                    </a:cubicBezTo>
                    <a:lnTo>
                      <a:pt x="236541" y="401782"/>
                    </a:lnTo>
                    <a:cubicBezTo>
                      <a:pt x="233443" y="400749"/>
                      <a:pt x="232413" y="396534"/>
                      <a:pt x="229613" y="394854"/>
                    </a:cubicBezTo>
                    <a:cubicBezTo>
                      <a:pt x="226483" y="392976"/>
                      <a:pt x="222686" y="392545"/>
                      <a:pt x="219223" y="391391"/>
                    </a:cubicBezTo>
                    <a:lnTo>
                      <a:pt x="212295" y="370609"/>
                    </a:lnTo>
                    <a:lnTo>
                      <a:pt x="208832" y="360218"/>
                    </a:lnTo>
                    <a:cubicBezTo>
                      <a:pt x="212296" y="357909"/>
                      <a:pt x="215092" y="353807"/>
                      <a:pt x="219223" y="353291"/>
                    </a:cubicBezTo>
                    <a:cubicBezTo>
                      <a:pt x="225305" y="352531"/>
                      <a:pt x="240145" y="357956"/>
                      <a:pt x="246932" y="360218"/>
                    </a:cubicBezTo>
                    <a:cubicBezTo>
                      <a:pt x="261941" y="359063"/>
                      <a:pt x="279710" y="365504"/>
                      <a:pt x="291959" y="356754"/>
                    </a:cubicBezTo>
                    <a:cubicBezTo>
                      <a:pt x="302753" y="349044"/>
                      <a:pt x="258936" y="339897"/>
                      <a:pt x="257323" y="339436"/>
                    </a:cubicBezTo>
                    <a:cubicBezTo>
                      <a:pt x="253812" y="338433"/>
                      <a:pt x="250396" y="337127"/>
                      <a:pt x="246932" y="335972"/>
                    </a:cubicBezTo>
                    <a:cubicBezTo>
                      <a:pt x="244623" y="333663"/>
                      <a:pt x="242804" y="330725"/>
                      <a:pt x="240004" y="329045"/>
                    </a:cubicBezTo>
                    <a:cubicBezTo>
                      <a:pt x="220112" y="317111"/>
                      <a:pt x="235750" y="331721"/>
                      <a:pt x="226150" y="322118"/>
                    </a:cubicBezTo>
                    <a:lnTo>
                      <a:pt x="177659" y="277091"/>
                    </a:lnTo>
                    <a:lnTo>
                      <a:pt x="177659" y="266700"/>
                    </a:lnTo>
                    <a:lnTo>
                      <a:pt x="177659" y="266700"/>
                    </a:lnTo>
                    <a:lnTo>
                      <a:pt x="281568" y="290945"/>
                    </a:lnTo>
                    <a:cubicBezTo>
                      <a:pt x="271177" y="288636"/>
                      <a:pt x="260680" y="286761"/>
                      <a:pt x="250395" y="284018"/>
                    </a:cubicBezTo>
                    <a:cubicBezTo>
                      <a:pt x="228057" y="278061"/>
                      <a:pt x="232562" y="282991"/>
                      <a:pt x="226150" y="270163"/>
                    </a:cubicBezTo>
                    <a:lnTo>
                      <a:pt x="181123" y="235527"/>
                    </a:lnTo>
                    <a:cubicBezTo>
                      <a:pt x="186166" y="129604"/>
                      <a:pt x="164152" y="154306"/>
                      <a:pt x="194977" y="169718"/>
                    </a:cubicBezTo>
                    <a:cubicBezTo>
                      <a:pt x="198243" y="171351"/>
                      <a:pt x="201904" y="172027"/>
                      <a:pt x="205368" y="173182"/>
                    </a:cubicBezTo>
                    <a:cubicBezTo>
                      <a:pt x="207677" y="176645"/>
                      <a:pt x="209045" y="180972"/>
                      <a:pt x="212295" y="183572"/>
                    </a:cubicBezTo>
                    <a:cubicBezTo>
                      <a:pt x="215146" y="185853"/>
                      <a:pt x="220104" y="184454"/>
                      <a:pt x="222686" y="187036"/>
                    </a:cubicBezTo>
                    <a:cubicBezTo>
                      <a:pt x="225268" y="189618"/>
                      <a:pt x="223299" y="195146"/>
                      <a:pt x="226150" y="197427"/>
                    </a:cubicBezTo>
                    <a:cubicBezTo>
                      <a:pt x="229867" y="200401"/>
                      <a:pt x="235427" y="199583"/>
                      <a:pt x="240004" y="200891"/>
                    </a:cubicBezTo>
                    <a:cubicBezTo>
                      <a:pt x="243514" y="201894"/>
                      <a:pt x="246931" y="203200"/>
                      <a:pt x="250395" y="204354"/>
                    </a:cubicBezTo>
                    <a:cubicBezTo>
                      <a:pt x="253859" y="203200"/>
                      <a:pt x="259900" y="204433"/>
                      <a:pt x="260786" y="200891"/>
                    </a:cubicBezTo>
                    <a:cubicBezTo>
                      <a:pt x="264535" y="185898"/>
                      <a:pt x="260027" y="177423"/>
                      <a:pt x="250395" y="169718"/>
                    </a:cubicBezTo>
                    <a:cubicBezTo>
                      <a:pt x="247144" y="167118"/>
                      <a:pt x="243727" y="164653"/>
                      <a:pt x="240004" y="162791"/>
                    </a:cubicBezTo>
                    <a:cubicBezTo>
                      <a:pt x="225050" y="155314"/>
                      <a:pt x="193188" y="156525"/>
                      <a:pt x="184586" y="155863"/>
                    </a:cubicBezTo>
                    <a:cubicBezTo>
                      <a:pt x="181466" y="152743"/>
                      <a:pt x="168232" y="140868"/>
                      <a:pt x="167268" y="135082"/>
                    </a:cubicBezTo>
                    <a:cubicBezTo>
                      <a:pt x="166668" y="131481"/>
                      <a:pt x="169577" y="128155"/>
                      <a:pt x="170732" y="124691"/>
                    </a:cubicBezTo>
                    <a:cubicBezTo>
                      <a:pt x="171886" y="111991"/>
                      <a:pt x="169718" y="98531"/>
                      <a:pt x="174195" y="86591"/>
                    </a:cubicBezTo>
                    <a:cubicBezTo>
                      <a:pt x="177061" y="78947"/>
                      <a:pt x="185740" y="75045"/>
                      <a:pt x="191513" y="69272"/>
                    </a:cubicBezTo>
                    <a:lnTo>
                      <a:pt x="198441" y="62345"/>
                    </a:lnTo>
                    <a:cubicBezTo>
                      <a:pt x="196132" y="60036"/>
                      <a:pt x="194313" y="57098"/>
                      <a:pt x="191513" y="55418"/>
                    </a:cubicBezTo>
                    <a:cubicBezTo>
                      <a:pt x="188383" y="53540"/>
                      <a:pt x="183974" y="54235"/>
                      <a:pt x="181123" y="51954"/>
                    </a:cubicBezTo>
                    <a:cubicBezTo>
                      <a:pt x="176059" y="47903"/>
                      <a:pt x="170192" y="32096"/>
                      <a:pt x="167268" y="27709"/>
                    </a:cubicBezTo>
                    <a:cubicBezTo>
                      <a:pt x="165457" y="24992"/>
                      <a:pt x="167268" y="4618"/>
                      <a:pt x="167268" y="0"/>
                    </a:cubicBez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7" name="Straight Connector 16">
                <a:extLst>
                  <a:ext uri="{FF2B5EF4-FFF2-40B4-BE49-F238E27FC236}">
                    <a16:creationId xmlns:a16="http://schemas.microsoft.com/office/drawing/2014/main" id="{D622D08D-9FE0-11B5-1890-AA9BB1B9AD38}"/>
                  </a:ext>
                </a:extLst>
              </p:cNvPr>
              <p:cNvCxnSpPr/>
              <p:nvPr/>
            </p:nvCxnSpPr>
            <p:spPr>
              <a:xfrm flipV="1">
                <a:off x="7721421" y="4817102"/>
                <a:ext cx="1" cy="127707"/>
              </a:xfrm>
              <a:prstGeom prst="line">
                <a:avLst/>
              </a:prstGeom>
              <a:ln w="9525">
                <a:solidFill>
                  <a:srgbClr val="CC6600"/>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8750F741-8582-27A4-A72A-4A0258E93040}"/>
                  </a:ext>
                </a:extLst>
              </p:cNvPr>
              <p:cNvSpPr/>
              <p:nvPr/>
            </p:nvSpPr>
            <p:spPr>
              <a:xfrm>
                <a:off x="7674591" y="4726939"/>
                <a:ext cx="80099" cy="150660"/>
              </a:xfrm>
              <a:custGeom>
                <a:avLst/>
                <a:gdLst>
                  <a:gd name="connsiteX0" fmla="*/ 35338 w 80099"/>
                  <a:gd name="connsiteY0" fmla="*/ 102069 h 150660"/>
                  <a:gd name="connsiteX1" fmla="*/ 35338 w 80099"/>
                  <a:gd name="connsiteY1" fmla="*/ 102069 h 150660"/>
                  <a:gd name="connsiteX2" fmla="*/ 24295 w 80099"/>
                  <a:gd name="connsiteY2" fmla="*/ 117530 h 150660"/>
                  <a:gd name="connsiteX3" fmla="*/ 17668 w 80099"/>
                  <a:gd name="connsiteY3" fmla="*/ 119738 h 150660"/>
                  <a:gd name="connsiteX4" fmla="*/ 15460 w 80099"/>
                  <a:gd name="connsiteY4" fmla="*/ 126364 h 150660"/>
                  <a:gd name="connsiteX5" fmla="*/ 4416 w 80099"/>
                  <a:gd name="connsiteY5" fmla="*/ 135199 h 150660"/>
                  <a:gd name="connsiteX6" fmla="*/ 24295 w 80099"/>
                  <a:gd name="connsiteY6" fmla="*/ 146243 h 150660"/>
                  <a:gd name="connsiteX7" fmla="*/ 30921 w 80099"/>
                  <a:gd name="connsiteY7" fmla="*/ 141825 h 150660"/>
                  <a:gd name="connsiteX8" fmla="*/ 48590 w 80099"/>
                  <a:gd name="connsiteY8" fmla="*/ 137408 h 150660"/>
                  <a:gd name="connsiteX9" fmla="*/ 55216 w 80099"/>
                  <a:gd name="connsiteY9" fmla="*/ 135199 h 150660"/>
                  <a:gd name="connsiteX10" fmla="*/ 61842 w 80099"/>
                  <a:gd name="connsiteY10" fmla="*/ 137408 h 150660"/>
                  <a:gd name="connsiteX11" fmla="*/ 64051 w 80099"/>
                  <a:gd name="connsiteY11" fmla="*/ 144034 h 150660"/>
                  <a:gd name="connsiteX12" fmla="*/ 72886 w 80099"/>
                  <a:gd name="connsiteY12" fmla="*/ 146243 h 150660"/>
                  <a:gd name="connsiteX13" fmla="*/ 79512 w 80099"/>
                  <a:gd name="connsiteY13" fmla="*/ 150660 h 150660"/>
                  <a:gd name="connsiteX14" fmla="*/ 66260 w 80099"/>
                  <a:gd name="connsiteY14" fmla="*/ 139617 h 150660"/>
                  <a:gd name="connsiteX15" fmla="*/ 59634 w 80099"/>
                  <a:gd name="connsiteY15" fmla="*/ 135199 h 150660"/>
                  <a:gd name="connsiteX16" fmla="*/ 44173 w 80099"/>
                  <a:gd name="connsiteY16" fmla="*/ 121947 h 150660"/>
                  <a:gd name="connsiteX17" fmla="*/ 44173 w 80099"/>
                  <a:gd name="connsiteY17" fmla="*/ 104277 h 150660"/>
                  <a:gd name="connsiteX18" fmla="*/ 50799 w 80099"/>
                  <a:gd name="connsiteY18" fmla="*/ 102069 h 150660"/>
                  <a:gd name="connsiteX19" fmla="*/ 57425 w 80099"/>
                  <a:gd name="connsiteY19" fmla="*/ 97651 h 150660"/>
                  <a:gd name="connsiteX20" fmla="*/ 70677 w 80099"/>
                  <a:gd name="connsiteY20" fmla="*/ 95443 h 150660"/>
                  <a:gd name="connsiteX21" fmla="*/ 64051 w 80099"/>
                  <a:gd name="connsiteY21" fmla="*/ 91025 h 150660"/>
                  <a:gd name="connsiteX22" fmla="*/ 48590 w 80099"/>
                  <a:gd name="connsiteY22" fmla="*/ 82191 h 150660"/>
                  <a:gd name="connsiteX23" fmla="*/ 44173 w 80099"/>
                  <a:gd name="connsiteY23" fmla="*/ 75564 h 150660"/>
                  <a:gd name="connsiteX24" fmla="*/ 41964 w 80099"/>
                  <a:gd name="connsiteY24" fmla="*/ 42434 h 150660"/>
                  <a:gd name="connsiteX25" fmla="*/ 46382 w 80099"/>
                  <a:gd name="connsiteY25" fmla="*/ 29182 h 150660"/>
                  <a:gd name="connsiteX26" fmla="*/ 44173 w 80099"/>
                  <a:gd name="connsiteY26" fmla="*/ 469 h 150660"/>
                  <a:gd name="connsiteX27" fmla="*/ 41964 w 80099"/>
                  <a:gd name="connsiteY27" fmla="*/ 7095 h 150660"/>
                  <a:gd name="connsiteX28" fmla="*/ 33129 w 80099"/>
                  <a:gd name="connsiteY28" fmla="*/ 29182 h 150660"/>
                  <a:gd name="connsiteX29" fmla="*/ 28712 w 80099"/>
                  <a:gd name="connsiteY29" fmla="*/ 53477 h 150660"/>
                  <a:gd name="connsiteX30" fmla="*/ 24295 w 80099"/>
                  <a:gd name="connsiteY30" fmla="*/ 57895 h 150660"/>
                  <a:gd name="connsiteX31" fmla="*/ 17668 w 80099"/>
                  <a:gd name="connsiteY31" fmla="*/ 68938 h 150660"/>
                  <a:gd name="connsiteX32" fmla="*/ 15460 w 80099"/>
                  <a:gd name="connsiteY32" fmla="*/ 75564 h 150660"/>
                  <a:gd name="connsiteX33" fmla="*/ 19877 w 80099"/>
                  <a:gd name="connsiteY33" fmla="*/ 79982 h 150660"/>
                  <a:gd name="connsiteX34" fmla="*/ 28712 w 80099"/>
                  <a:gd name="connsiteY34" fmla="*/ 82191 h 150660"/>
                  <a:gd name="connsiteX35" fmla="*/ 35338 w 80099"/>
                  <a:gd name="connsiteY35" fmla="*/ 84399 h 150660"/>
                  <a:gd name="connsiteX36" fmla="*/ 35338 w 80099"/>
                  <a:gd name="connsiteY36" fmla="*/ 102069 h 15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9" h="150660">
                    <a:moveTo>
                      <a:pt x="35338" y="102069"/>
                    </a:moveTo>
                    <a:lnTo>
                      <a:pt x="35338" y="102069"/>
                    </a:lnTo>
                    <a:cubicBezTo>
                      <a:pt x="31657" y="107223"/>
                      <a:pt x="28773" y="113052"/>
                      <a:pt x="24295" y="117530"/>
                    </a:cubicBezTo>
                    <a:cubicBezTo>
                      <a:pt x="22649" y="119176"/>
                      <a:pt x="19315" y="118092"/>
                      <a:pt x="17668" y="119738"/>
                    </a:cubicBezTo>
                    <a:cubicBezTo>
                      <a:pt x="16022" y="121384"/>
                      <a:pt x="16658" y="124368"/>
                      <a:pt x="15460" y="126364"/>
                    </a:cubicBezTo>
                    <a:cubicBezTo>
                      <a:pt x="13362" y="129861"/>
                      <a:pt x="7426" y="133192"/>
                      <a:pt x="4416" y="135199"/>
                    </a:cubicBezTo>
                    <a:cubicBezTo>
                      <a:pt x="-2572" y="156166"/>
                      <a:pt x="-4638" y="148872"/>
                      <a:pt x="24295" y="146243"/>
                    </a:cubicBezTo>
                    <a:cubicBezTo>
                      <a:pt x="26504" y="144770"/>
                      <a:pt x="28547" y="143012"/>
                      <a:pt x="30921" y="141825"/>
                    </a:cubicBezTo>
                    <a:cubicBezTo>
                      <a:pt x="35965" y="139303"/>
                      <a:pt x="43558" y="138666"/>
                      <a:pt x="48590" y="137408"/>
                    </a:cubicBezTo>
                    <a:cubicBezTo>
                      <a:pt x="50849" y="136843"/>
                      <a:pt x="53007" y="135935"/>
                      <a:pt x="55216" y="135199"/>
                    </a:cubicBezTo>
                    <a:cubicBezTo>
                      <a:pt x="57425" y="135935"/>
                      <a:pt x="60196" y="135762"/>
                      <a:pt x="61842" y="137408"/>
                    </a:cubicBezTo>
                    <a:cubicBezTo>
                      <a:pt x="63488" y="139054"/>
                      <a:pt x="62233" y="142580"/>
                      <a:pt x="64051" y="144034"/>
                    </a:cubicBezTo>
                    <a:cubicBezTo>
                      <a:pt x="66421" y="145930"/>
                      <a:pt x="69941" y="145507"/>
                      <a:pt x="72886" y="146243"/>
                    </a:cubicBezTo>
                    <a:cubicBezTo>
                      <a:pt x="75095" y="147715"/>
                      <a:pt x="82166" y="150660"/>
                      <a:pt x="79512" y="150660"/>
                    </a:cubicBezTo>
                    <a:cubicBezTo>
                      <a:pt x="70034" y="150660"/>
                      <a:pt x="71107" y="144465"/>
                      <a:pt x="66260" y="139617"/>
                    </a:cubicBezTo>
                    <a:cubicBezTo>
                      <a:pt x="64383" y="137740"/>
                      <a:pt x="61649" y="136927"/>
                      <a:pt x="59634" y="135199"/>
                    </a:cubicBezTo>
                    <a:cubicBezTo>
                      <a:pt x="40895" y="119136"/>
                      <a:pt x="59381" y="132085"/>
                      <a:pt x="44173" y="121947"/>
                    </a:cubicBezTo>
                    <a:cubicBezTo>
                      <a:pt x="42062" y="115616"/>
                      <a:pt x="39434" y="111385"/>
                      <a:pt x="44173" y="104277"/>
                    </a:cubicBezTo>
                    <a:cubicBezTo>
                      <a:pt x="45464" y="102340"/>
                      <a:pt x="48590" y="102805"/>
                      <a:pt x="50799" y="102069"/>
                    </a:cubicBezTo>
                    <a:cubicBezTo>
                      <a:pt x="53008" y="100596"/>
                      <a:pt x="54907" y="98490"/>
                      <a:pt x="57425" y="97651"/>
                    </a:cubicBezTo>
                    <a:cubicBezTo>
                      <a:pt x="61673" y="96235"/>
                      <a:pt x="67510" y="98610"/>
                      <a:pt x="70677" y="95443"/>
                    </a:cubicBezTo>
                    <a:cubicBezTo>
                      <a:pt x="72554" y="93566"/>
                      <a:pt x="66356" y="92342"/>
                      <a:pt x="64051" y="91025"/>
                    </a:cubicBezTo>
                    <a:cubicBezTo>
                      <a:pt x="44422" y="79808"/>
                      <a:pt x="64744" y="92959"/>
                      <a:pt x="48590" y="82191"/>
                    </a:cubicBezTo>
                    <a:cubicBezTo>
                      <a:pt x="47118" y="79982"/>
                      <a:pt x="45831" y="77637"/>
                      <a:pt x="44173" y="75564"/>
                    </a:cubicBezTo>
                    <a:cubicBezTo>
                      <a:pt x="33788" y="62583"/>
                      <a:pt x="35808" y="81417"/>
                      <a:pt x="41964" y="42434"/>
                    </a:cubicBezTo>
                    <a:cubicBezTo>
                      <a:pt x="42690" y="37835"/>
                      <a:pt x="46382" y="29182"/>
                      <a:pt x="46382" y="29182"/>
                    </a:cubicBezTo>
                    <a:cubicBezTo>
                      <a:pt x="45646" y="19611"/>
                      <a:pt x="46056" y="9882"/>
                      <a:pt x="44173" y="469"/>
                    </a:cubicBezTo>
                    <a:cubicBezTo>
                      <a:pt x="43716" y="-1814"/>
                      <a:pt x="42577" y="4849"/>
                      <a:pt x="41964" y="7095"/>
                    </a:cubicBezTo>
                    <a:cubicBezTo>
                      <a:pt x="36426" y="27400"/>
                      <a:pt x="42051" y="20260"/>
                      <a:pt x="33129" y="29182"/>
                    </a:cubicBezTo>
                    <a:cubicBezTo>
                      <a:pt x="32824" y="31624"/>
                      <a:pt x="31939" y="48099"/>
                      <a:pt x="28712" y="53477"/>
                    </a:cubicBezTo>
                    <a:cubicBezTo>
                      <a:pt x="27641" y="55263"/>
                      <a:pt x="25767" y="56422"/>
                      <a:pt x="24295" y="57895"/>
                    </a:cubicBezTo>
                    <a:cubicBezTo>
                      <a:pt x="18035" y="76671"/>
                      <a:pt x="26766" y="53774"/>
                      <a:pt x="17668" y="68938"/>
                    </a:cubicBezTo>
                    <a:cubicBezTo>
                      <a:pt x="16470" y="70934"/>
                      <a:pt x="16196" y="73355"/>
                      <a:pt x="15460" y="75564"/>
                    </a:cubicBezTo>
                    <a:cubicBezTo>
                      <a:pt x="16932" y="77037"/>
                      <a:pt x="18014" y="79051"/>
                      <a:pt x="19877" y="79982"/>
                    </a:cubicBezTo>
                    <a:cubicBezTo>
                      <a:pt x="22592" y="81340"/>
                      <a:pt x="25793" y="81357"/>
                      <a:pt x="28712" y="82191"/>
                    </a:cubicBezTo>
                    <a:cubicBezTo>
                      <a:pt x="30951" y="82831"/>
                      <a:pt x="33129" y="83663"/>
                      <a:pt x="35338" y="84399"/>
                    </a:cubicBezTo>
                    <a:lnTo>
                      <a:pt x="35338" y="102069"/>
                    </a:ln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9" name="Straight Connector 18">
                <a:extLst>
                  <a:ext uri="{FF2B5EF4-FFF2-40B4-BE49-F238E27FC236}">
                    <a16:creationId xmlns:a16="http://schemas.microsoft.com/office/drawing/2014/main" id="{5E1A3BD7-B0C5-ABFB-6966-6E87A1A78282}"/>
                  </a:ext>
                </a:extLst>
              </p:cNvPr>
              <p:cNvCxnSpPr/>
              <p:nvPr/>
            </p:nvCxnSpPr>
            <p:spPr>
              <a:xfrm flipH="1" flipV="1">
                <a:off x="7780954" y="4563889"/>
                <a:ext cx="7676" cy="389886"/>
              </a:xfrm>
              <a:prstGeom prst="line">
                <a:avLst/>
              </a:prstGeom>
              <a:ln w="12700">
                <a:solidFill>
                  <a:srgbClr val="CC6600"/>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845FE66F-2177-1949-B403-36345CAAC94B}"/>
                  </a:ext>
                </a:extLst>
              </p:cNvPr>
              <p:cNvSpPr/>
              <p:nvPr/>
            </p:nvSpPr>
            <p:spPr>
              <a:xfrm>
                <a:off x="7693935" y="4133269"/>
                <a:ext cx="172947" cy="547756"/>
              </a:xfrm>
              <a:custGeom>
                <a:avLst/>
                <a:gdLst>
                  <a:gd name="connsiteX0" fmla="*/ 108759 w 172947"/>
                  <a:gd name="connsiteY0" fmla="*/ 0 h 547756"/>
                  <a:gd name="connsiteX1" fmla="*/ 108759 w 172947"/>
                  <a:gd name="connsiteY1" fmla="*/ 0 h 547756"/>
                  <a:gd name="connsiteX2" fmla="*/ 106551 w 172947"/>
                  <a:gd name="connsiteY2" fmla="*/ 28713 h 547756"/>
                  <a:gd name="connsiteX3" fmla="*/ 104342 w 172947"/>
                  <a:gd name="connsiteY3" fmla="*/ 37547 h 547756"/>
                  <a:gd name="connsiteX4" fmla="*/ 97716 w 172947"/>
                  <a:gd name="connsiteY4" fmla="*/ 41965 h 547756"/>
                  <a:gd name="connsiteX5" fmla="*/ 88881 w 172947"/>
                  <a:gd name="connsiteY5" fmla="*/ 50800 h 547756"/>
                  <a:gd name="connsiteX6" fmla="*/ 88881 w 172947"/>
                  <a:gd name="connsiteY6" fmla="*/ 72887 h 547756"/>
                  <a:gd name="connsiteX7" fmla="*/ 91090 w 172947"/>
                  <a:gd name="connsiteY7" fmla="*/ 83930 h 547756"/>
                  <a:gd name="connsiteX8" fmla="*/ 102133 w 172947"/>
                  <a:gd name="connsiteY8" fmla="*/ 86139 h 547756"/>
                  <a:gd name="connsiteX9" fmla="*/ 95507 w 172947"/>
                  <a:gd name="connsiteY9" fmla="*/ 99391 h 547756"/>
                  <a:gd name="connsiteX10" fmla="*/ 88881 w 172947"/>
                  <a:gd name="connsiteY10" fmla="*/ 103808 h 547756"/>
                  <a:gd name="connsiteX11" fmla="*/ 84464 w 172947"/>
                  <a:gd name="connsiteY11" fmla="*/ 110434 h 547756"/>
                  <a:gd name="connsiteX12" fmla="*/ 77838 w 172947"/>
                  <a:gd name="connsiteY12" fmla="*/ 123687 h 547756"/>
                  <a:gd name="connsiteX13" fmla="*/ 75629 w 172947"/>
                  <a:gd name="connsiteY13" fmla="*/ 132521 h 547756"/>
                  <a:gd name="connsiteX14" fmla="*/ 82255 w 172947"/>
                  <a:gd name="connsiteY14" fmla="*/ 134730 h 547756"/>
                  <a:gd name="connsiteX15" fmla="*/ 110968 w 172947"/>
                  <a:gd name="connsiteY15" fmla="*/ 136939 h 547756"/>
                  <a:gd name="connsiteX16" fmla="*/ 104342 w 172947"/>
                  <a:gd name="connsiteY16" fmla="*/ 154608 h 547756"/>
                  <a:gd name="connsiteX17" fmla="*/ 93298 w 172947"/>
                  <a:gd name="connsiteY17" fmla="*/ 163443 h 547756"/>
                  <a:gd name="connsiteX18" fmla="*/ 82255 w 172947"/>
                  <a:gd name="connsiteY18" fmla="*/ 170069 h 547756"/>
                  <a:gd name="connsiteX19" fmla="*/ 86672 w 172947"/>
                  <a:gd name="connsiteY19" fmla="*/ 181113 h 547756"/>
                  <a:gd name="connsiteX20" fmla="*/ 93298 w 172947"/>
                  <a:gd name="connsiteY20" fmla="*/ 183321 h 547756"/>
                  <a:gd name="connsiteX21" fmla="*/ 102133 w 172947"/>
                  <a:gd name="connsiteY21" fmla="*/ 185530 h 547756"/>
                  <a:gd name="connsiteX22" fmla="*/ 106551 w 172947"/>
                  <a:gd name="connsiteY22" fmla="*/ 189947 h 547756"/>
                  <a:gd name="connsiteX23" fmla="*/ 104342 w 172947"/>
                  <a:gd name="connsiteY23" fmla="*/ 198782 h 547756"/>
                  <a:gd name="connsiteX24" fmla="*/ 97716 w 172947"/>
                  <a:gd name="connsiteY24" fmla="*/ 212034 h 547756"/>
                  <a:gd name="connsiteX25" fmla="*/ 95507 w 172947"/>
                  <a:gd name="connsiteY25" fmla="*/ 218661 h 547756"/>
                  <a:gd name="connsiteX26" fmla="*/ 88881 w 172947"/>
                  <a:gd name="connsiteY26" fmla="*/ 220869 h 547756"/>
                  <a:gd name="connsiteX27" fmla="*/ 77838 w 172947"/>
                  <a:gd name="connsiteY27" fmla="*/ 227495 h 547756"/>
                  <a:gd name="connsiteX28" fmla="*/ 66794 w 172947"/>
                  <a:gd name="connsiteY28" fmla="*/ 238539 h 547756"/>
                  <a:gd name="connsiteX29" fmla="*/ 55751 w 172947"/>
                  <a:gd name="connsiteY29" fmla="*/ 251791 h 547756"/>
                  <a:gd name="connsiteX30" fmla="*/ 66794 w 172947"/>
                  <a:gd name="connsiteY30" fmla="*/ 256208 h 547756"/>
                  <a:gd name="connsiteX31" fmla="*/ 75629 w 172947"/>
                  <a:gd name="connsiteY31" fmla="*/ 251791 h 547756"/>
                  <a:gd name="connsiteX32" fmla="*/ 84464 w 172947"/>
                  <a:gd name="connsiteY32" fmla="*/ 249582 h 547756"/>
                  <a:gd name="connsiteX33" fmla="*/ 91090 w 172947"/>
                  <a:gd name="connsiteY33" fmla="*/ 247374 h 547756"/>
                  <a:gd name="connsiteX34" fmla="*/ 110968 w 172947"/>
                  <a:gd name="connsiteY34" fmla="*/ 249582 h 547756"/>
                  <a:gd name="connsiteX35" fmla="*/ 102133 w 172947"/>
                  <a:gd name="connsiteY35" fmla="*/ 258417 h 547756"/>
                  <a:gd name="connsiteX36" fmla="*/ 99924 w 172947"/>
                  <a:gd name="connsiteY36" fmla="*/ 265043 h 547756"/>
                  <a:gd name="connsiteX37" fmla="*/ 86672 w 172947"/>
                  <a:gd name="connsiteY37" fmla="*/ 276087 h 547756"/>
                  <a:gd name="connsiteX38" fmla="*/ 82255 w 172947"/>
                  <a:gd name="connsiteY38" fmla="*/ 282713 h 547756"/>
                  <a:gd name="connsiteX39" fmla="*/ 77838 w 172947"/>
                  <a:gd name="connsiteY39" fmla="*/ 291547 h 547756"/>
                  <a:gd name="connsiteX40" fmla="*/ 73420 w 172947"/>
                  <a:gd name="connsiteY40" fmla="*/ 295965 h 547756"/>
                  <a:gd name="connsiteX41" fmla="*/ 77838 w 172947"/>
                  <a:gd name="connsiteY41" fmla="*/ 304800 h 547756"/>
                  <a:gd name="connsiteX42" fmla="*/ 73420 w 172947"/>
                  <a:gd name="connsiteY42" fmla="*/ 309217 h 547756"/>
                  <a:gd name="connsiteX43" fmla="*/ 55751 w 172947"/>
                  <a:gd name="connsiteY43" fmla="*/ 313634 h 547756"/>
                  <a:gd name="connsiteX44" fmla="*/ 49124 w 172947"/>
                  <a:gd name="connsiteY44" fmla="*/ 315843 h 547756"/>
                  <a:gd name="connsiteX45" fmla="*/ 40290 w 172947"/>
                  <a:gd name="connsiteY45" fmla="*/ 318052 h 547756"/>
                  <a:gd name="connsiteX46" fmla="*/ 49124 w 172947"/>
                  <a:gd name="connsiteY46" fmla="*/ 322469 h 547756"/>
                  <a:gd name="connsiteX47" fmla="*/ 91090 w 172947"/>
                  <a:gd name="connsiteY47" fmla="*/ 318052 h 547756"/>
                  <a:gd name="connsiteX48" fmla="*/ 84464 w 172947"/>
                  <a:gd name="connsiteY48" fmla="*/ 333513 h 547756"/>
                  <a:gd name="connsiteX49" fmla="*/ 80046 w 172947"/>
                  <a:gd name="connsiteY49" fmla="*/ 337930 h 547756"/>
                  <a:gd name="connsiteX50" fmla="*/ 75629 w 172947"/>
                  <a:gd name="connsiteY50" fmla="*/ 351182 h 547756"/>
                  <a:gd name="connsiteX51" fmla="*/ 73420 w 172947"/>
                  <a:gd name="connsiteY51" fmla="*/ 360017 h 547756"/>
                  <a:gd name="connsiteX52" fmla="*/ 64585 w 172947"/>
                  <a:gd name="connsiteY52" fmla="*/ 371061 h 547756"/>
                  <a:gd name="connsiteX53" fmla="*/ 57959 w 172947"/>
                  <a:gd name="connsiteY53" fmla="*/ 379895 h 547756"/>
                  <a:gd name="connsiteX54" fmla="*/ 51333 w 172947"/>
                  <a:gd name="connsiteY54" fmla="*/ 382104 h 547756"/>
                  <a:gd name="connsiteX55" fmla="*/ 29246 w 172947"/>
                  <a:gd name="connsiteY55" fmla="*/ 397565 h 547756"/>
                  <a:gd name="connsiteX56" fmla="*/ 24829 w 172947"/>
                  <a:gd name="connsiteY56" fmla="*/ 404191 h 547756"/>
                  <a:gd name="connsiteX57" fmla="*/ 22620 w 172947"/>
                  <a:gd name="connsiteY57" fmla="*/ 410817 h 547756"/>
                  <a:gd name="connsiteX58" fmla="*/ 15994 w 172947"/>
                  <a:gd name="connsiteY58" fmla="*/ 415234 h 547756"/>
                  <a:gd name="connsiteX59" fmla="*/ 2742 w 172947"/>
                  <a:gd name="connsiteY59" fmla="*/ 426278 h 547756"/>
                  <a:gd name="connsiteX60" fmla="*/ 2742 w 172947"/>
                  <a:gd name="connsiteY60" fmla="*/ 441739 h 547756"/>
                  <a:gd name="connsiteX61" fmla="*/ 15994 w 172947"/>
                  <a:gd name="connsiteY61" fmla="*/ 439530 h 547756"/>
                  <a:gd name="connsiteX62" fmla="*/ 33664 w 172947"/>
                  <a:gd name="connsiteY62" fmla="*/ 435113 h 547756"/>
                  <a:gd name="connsiteX63" fmla="*/ 42498 w 172947"/>
                  <a:gd name="connsiteY63" fmla="*/ 432904 h 547756"/>
                  <a:gd name="connsiteX64" fmla="*/ 51333 w 172947"/>
                  <a:gd name="connsiteY64" fmla="*/ 430695 h 547756"/>
                  <a:gd name="connsiteX65" fmla="*/ 57959 w 172947"/>
                  <a:gd name="connsiteY65" fmla="*/ 428487 h 547756"/>
                  <a:gd name="connsiteX66" fmla="*/ 71211 w 172947"/>
                  <a:gd name="connsiteY66" fmla="*/ 419652 h 547756"/>
                  <a:gd name="connsiteX67" fmla="*/ 77838 w 172947"/>
                  <a:gd name="connsiteY67" fmla="*/ 424069 h 547756"/>
                  <a:gd name="connsiteX68" fmla="*/ 69003 w 172947"/>
                  <a:gd name="connsiteY68" fmla="*/ 435113 h 547756"/>
                  <a:gd name="connsiteX69" fmla="*/ 57959 w 172947"/>
                  <a:gd name="connsiteY69" fmla="*/ 443947 h 547756"/>
                  <a:gd name="connsiteX70" fmla="*/ 55751 w 172947"/>
                  <a:gd name="connsiteY70" fmla="*/ 450574 h 547756"/>
                  <a:gd name="connsiteX71" fmla="*/ 53542 w 172947"/>
                  <a:gd name="connsiteY71" fmla="*/ 468243 h 547756"/>
                  <a:gd name="connsiteX72" fmla="*/ 49124 w 172947"/>
                  <a:gd name="connsiteY72" fmla="*/ 477078 h 547756"/>
                  <a:gd name="connsiteX73" fmla="*/ 38081 w 172947"/>
                  <a:gd name="connsiteY73" fmla="*/ 494747 h 547756"/>
                  <a:gd name="connsiteX74" fmla="*/ 35872 w 172947"/>
                  <a:gd name="connsiteY74" fmla="*/ 501374 h 547756"/>
                  <a:gd name="connsiteX75" fmla="*/ 33664 w 172947"/>
                  <a:gd name="connsiteY75" fmla="*/ 510208 h 547756"/>
                  <a:gd name="connsiteX76" fmla="*/ 29246 w 172947"/>
                  <a:gd name="connsiteY76" fmla="*/ 516834 h 547756"/>
                  <a:gd name="connsiteX77" fmla="*/ 24829 w 172947"/>
                  <a:gd name="connsiteY77" fmla="*/ 532295 h 547756"/>
                  <a:gd name="connsiteX78" fmla="*/ 27038 w 172947"/>
                  <a:gd name="connsiteY78" fmla="*/ 547756 h 547756"/>
                  <a:gd name="connsiteX79" fmla="*/ 29246 w 172947"/>
                  <a:gd name="connsiteY79" fmla="*/ 538921 h 547756"/>
                  <a:gd name="connsiteX80" fmla="*/ 33664 w 172947"/>
                  <a:gd name="connsiteY80" fmla="*/ 534504 h 547756"/>
                  <a:gd name="connsiteX81" fmla="*/ 35872 w 172947"/>
                  <a:gd name="connsiteY81" fmla="*/ 525669 h 547756"/>
                  <a:gd name="connsiteX82" fmla="*/ 38081 w 172947"/>
                  <a:gd name="connsiteY82" fmla="*/ 519043 h 547756"/>
                  <a:gd name="connsiteX83" fmla="*/ 40290 w 172947"/>
                  <a:gd name="connsiteY83" fmla="*/ 508000 h 547756"/>
                  <a:gd name="connsiteX84" fmla="*/ 44707 w 172947"/>
                  <a:gd name="connsiteY84" fmla="*/ 503582 h 547756"/>
                  <a:gd name="connsiteX85" fmla="*/ 49124 w 172947"/>
                  <a:gd name="connsiteY85" fmla="*/ 490330 h 547756"/>
                  <a:gd name="connsiteX86" fmla="*/ 60168 w 172947"/>
                  <a:gd name="connsiteY86" fmla="*/ 483704 h 547756"/>
                  <a:gd name="connsiteX87" fmla="*/ 66794 w 172947"/>
                  <a:gd name="connsiteY87" fmla="*/ 479287 h 547756"/>
                  <a:gd name="connsiteX88" fmla="*/ 82255 w 172947"/>
                  <a:gd name="connsiteY88" fmla="*/ 474869 h 547756"/>
                  <a:gd name="connsiteX89" fmla="*/ 91090 w 172947"/>
                  <a:gd name="connsiteY89" fmla="*/ 477078 h 547756"/>
                  <a:gd name="connsiteX90" fmla="*/ 104342 w 172947"/>
                  <a:gd name="connsiteY90" fmla="*/ 468243 h 547756"/>
                  <a:gd name="connsiteX91" fmla="*/ 106551 w 172947"/>
                  <a:gd name="connsiteY91" fmla="*/ 461617 h 547756"/>
                  <a:gd name="connsiteX92" fmla="*/ 126429 w 172947"/>
                  <a:gd name="connsiteY92" fmla="*/ 470452 h 547756"/>
                  <a:gd name="connsiteX93" fmla="*/ 144098 w 172947"/>
                  <a:gd name="connsiteY93" fmla="*/ 474869 h 547756"/>
                  <a:gd name="connsiteX94" fmla="*/ 148516 w 172947"/>
                  <a:gd name="connsiteY94" fmla="*/ 479287 h 547756"/>
                  <a:gd name="connsiteX95" fmla="*/ 170603 w 172947"/>
                  <a:gd name="connsiteY95" fmla="*/ 483704 h 547756"/>
                  <a:gd name="connsiteX96" fmla="*/ 159559 w 172947"/>
                  <a:gd name="connsiteY96" fmla="*/ 472661 h 547756"/>
                  <a:gd name="connsiteX97" fmla="*/ 155142 w 172947"/>
                  <a:gd name="connsiteY97" fmla="*/ 466034 h 547756"/>
                  <a:gd name="connsiteX98" fmla="*/ 146307 w 172947"/>
                  <a:gd name="connsiteY98" fmla="*/ 461617 h 547756"/>
                  <a:gd name="connsiteX99" fmla="*/ 139681 w 172947"/>
                  <a:gd name="connsiteY99" fmla="*/ 457200 h 547756"/>
                  <a:gd name="connsiteX100" fmla="*/ 122011 w 172947"/>
                  <a:gd name="connsiteY100" fmla="*/ 450574 h 547756"/>
                  <a:gd name="connsiteX101" fmla="*/ 117594 w 172947"/>
                  <a:gd name="connsiteY101" fmla="*/ 446156 h 547756"/>
                  <a:gd name="connsiteX102" fmla="*/ 113177 w 172947"/>
                  <a:gd name="connsiteY102" fmla="*/ 432904 h 547756"/>
                  <a:gd name="connsiteX103" fmla="*/ 110968 w 172947"/>
                  <a:gd name="connsiteY103" fmla="*/ 388730 h 547756"/>
                  <a:gd name="connsiteX104" fmla="*/ 108759 w 172947"/>
                  <a:gd name="connsiteY104" fmla="*/ 382104 h 547756"/>
                  <a:gd name="connsiteX105" fmla="*/ 119803 w 172947"/>
                  <a:gd name="connsiteY105" fmla="*/ 375478 h 547756"/>
                  <a:gd name="connsiteX106" fmla="*/ 137472 w 172947"/>
                  <a:gd name="connsiteY106" fmla="*/ 382104 h 547756"/>
                  <a:gd name="connsiteX107" fmla="*/ 146307 w 172947"/>
                  <a:gd name="connsiteY107" fmla="*/ 386521 h 547756"/>
                  <a:gd name="connsiteX108" fmla="*/ 152933 w 172947"/>
                  <a:gd name="connsiteY108" fmla="*/ 388730 h 547756"/>
                  <a:gd name="connsiteX109" fmla="*/ 168394 w 172947"/>
                  <a:gd name="connsiteY109" fmla="*/ 395356 h 547756"/>
                  <a:gd name="connsiteX110" fmla="*/ 172811 w 172947"/>
                  <a:gd name="connsiteY110" fmla="*/ 388730 h 547756"/>
                  <a:gd name="connsiteX111" fmla="*/ 166185 w 172947"/>
                  <a:gd name="connsiteY111" fmla="*/ 375478 h 547756"/>
                  <a:gd name="connsiteX112" fmla="*/ 159559 w 172947"/>
                  <a:gd name="connsiteY112" fmla="*/ 371061 h 547756"/>
                  <a:gd name="connsiteX113" fmla="*/ 146307 w 172947"/>
                  <a:gd name="connsiteY113" fmla="*/ 366643 h 547756"/>
                  <a:gd name="connsiteX114" fmla="*/ 135264 w 172947"/>
                  <a:gd name="connsiteY114" fmla="*/ 357808 h 547756"/>
                  <a:gd name="connsiteX115" fmla="*/ 115385 w 172947"/>
                  <a:gd name="connsiteY115" fmla="*/ 348974 h 547756"/>
                  <a:gd name="connsiteX116" fmla="*/ 110968 w 172947"/>
                  <a:gd name="connsiteY116" fmla="*/ 333513 h 547756"/>
                  <a:gd name="connsiteX117" fmla="*/ 113177 w 172947"/>
                  <a:gd name="connsiteY117" fmla="*/ 302591 h 547756"/>
                  <a:gd name="connsiteX118" fmla="*/ 122011 w 172947"/>
                  <a:gd name="connsiteY118" fmla="*/ 291547 h 547756"/>
                  <a:gd name="connsiteX119" fmla="*/ 126429 w 172947"/>
                  <a:gd name="connsiteY119" fmla="*/ 298174 h 547756"/>
                  <a:gd name="connsiteX120" fmla="*/ 141890 w 172947"/>
                  <a:gd name="connsiteY120" fmla="*/ 304800 h 547756"/>
                  <a:gd name="connsiteX121" fmla="*/ 155142 w 172947"/>
                  <a:gd name="connsiteY121" fmla="*/ 302591 h 547756"/>
                  <a:gd name="connsiteX122" fmla="*/ 137472 w 172947"/>
                  <a:gd name="connsiteY122" fmla="*/ 287130 h 547756"/>
                  <a:gd name="connsiteX123" fmla="*/ 133055 w 172947"/>
                  <a:gd name="connsiteY123" fmla="*/ 280504 h 547756"/>
                  <a:gd name="connsiteX124" fmla="*/ 122011 w 172947"/>
                  <a:gd name="connsiteY124" fmla="*/ 269461 h 547756"/>
                  <a:gd name="connsiteX125" fmla="*/ 119803 w 172947"/>
                  <a:gd name="connsiteY125" fmla="*/ 262834 h 547756"/>
                  <a:gd name="connsiteX126" fmla="*/ 135264 w 172947"/>
                  <a:gd name="connsiteY126" fmla="*/ 256208 h 547756"/>
                  <a:gd name="connsiteX127" fmla="*/ 133055 w 172947"/>
                  <a:gd name="connsiteY127" fmla="*/ 247374 h 547756"/>
                  <a:gd name="connsiteX128" fmla="*/ 128638 w 172947"/>
                  <a:gd name="connsiteY128" fmla="*/ 234121 h 547756"/>
                  <a:gd name="connsiteX129" fmla="*/ 130846 w 172947"/>
                  <a:gd name="connsiteY129" fmla="*/ 216452 h 547756"/>
                  <a:gd name="connsiteX130" fmla="*/ 150724 w 172947"/>
                  <a:gd name="connsiteY130" fmla="*/ 218661 h 547756"/>
                  <a:gd name="connsiteX131" fmla="*/ 166185 w 172947"/>
                  <a:gd name="connsiteY131" fmla="*/ 216452 h 547756"/>
                  <a:gd name="connsiteX132" fmla="*/ 163977 w 172947"/>
                  <a:gd name="connsiteY132" fmla="*/ 200991 h 547756"/>
                  <a:gd name="connsiteX133" fmla="*/ 159559 w 172947"/>
                  <a:gd name="connsiteY133" fmla="*/ 196574 h 547756"/>
                  <a:gd name="connsiteX134" fmla="*/ 150724 w 172947"/>
                  <a:gd name="connsiteY134" fmla="*/ 187739 h 547756"/>
                  <a:gd name="connsiteX135" fmla="*/ 137472 w 172947"/>
                  <a:gd name="connsiteY135" fmla="*/ 178904 h 547756"/>
                  <a:gd name="connsiteX136" fmla="*/ 133055 w 172947"/>
                  <a:gd name="connsiteY136" fmla="*/ 163443 h 547756"/>
                  <a:gd name="connsiteX137" fmla="*/ 128638 w 172947"/>
                  <a:gd name="connsiteY137" fmla="*/ 147982 h 547756"/>
                  <a:gd name="connsiteX138" fmla="*/ 130846 w 172947"/>
                  <a:gd name="connsiteY138" fmla="*/ 141356 h 547756"/>
                  <a:gd name="connsiteX139" fmla="*/ 146307 w 172947"/>
                  <a:gd name="connsiteY139" fmla="*/ 128104 h 547756"/>
                  <a:gd name="connsiteX140" fmla="*/ 139681 w 172947"/>
                  <a:gd name="connsiteY140" fmla="*/ 123687 h 547756"/>
                  <a:gd name="connsiteX141" fmla="*/ 135264 w 172947"/>
                  <a:gd name="connsiteY141" fmla="*/ 114852 h 547756"/>
                  <a:gd name="connsiteX142" fmla="*/ 130846 w 172947"/>
                  <a:gd name="connsiteY142" fmla="*/ 110434 h 547756"/>
                  <a:gd name="connsiteX143" fmla="*/ 124220 w 172947"/>
                  <a:gd name="connsiteY143" fmla="*/ 99391 h 547756"/>
                  <a:gd name="connsiteX144" fmla="*/ 119803 w 172947"/>
                  <a:gd name="connsiteY144" fmla="*/ 44174 h 547756"/>
                  <a:gd name="connsiteX145" fmla="*/ 115385 w 172947"/>
                  <a:gd name="connsiteY145" fmla="*/ 35339 h 547756"/>
                  <a:gd name="connsiteX146" fmla="*/ 108759 w 172947"/>
                  <a:gd name="connsiteY146" fmla="*/ 0 h 54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72947" h="547756">
                    <a:moveTo>
                      <a:pt x="108759" y="0"/>
                    </a:moveTo>
                    <a:lnTo>
                      <a:pt x="108759" y="0"/>
                    </a:lnTo>
                    <a:cubicBezTo>
                      <a:pt x="108023" y="9571"/>
                      <a:pt x="107673" y="19179"/>
                      <a:pt x="106551" y="28713"/>
                    </a:cubicBezTo>
                    <a:cubicBezTo>
                      <a:pt x="106196" y="31728"/>
                      <a:pt x="106026" y="35021"/>
                      <a:pt x="104342" y="37547"/>
                    </a:cubicBezTo>
                    <a:cubicBezTo>
                      <a:pt x="102869" y="39756"/>
                      <a:pt x="99731" y="40237"/>
                      <a:pt x="97716" y="41965"/>
                    </a:cubicBezTo>
                    <a:cubicBezTo>
                      <a:pt x="94554" y="44676"/>
                      <a:pt x="88881" y="50800"/>
                      <a:pt x="88881" y="50800"/>
                    </a:cubicBezTo>
                    <a:cubicBezTo>
                      <a:pt x="85152" y="61986"/>
                      <a:pt x="86061" y="55967"/>
                      <a:pt x="88881" y="72887"/>
                    </a:cubicBezTo>
                    <a:cubicBezTo>
                      <a:pt x="89498" y="76590"/>
                      <a:pt x="88436" y="81276"/>
                      <a:pt x="91090" y="83930"/>
                    </a:cubicBezTo>
                    <a:cubicBezTo>
                      <a:pt x="93744" y="86584"/>
                      <a:pt x="98452" y="85403"/>
                      <a:pt x="102133" y="86139"/>
                    </a:cubicBezTo>
                    <a:cubicBezTo>
                      <a:pt x="100337" y="91527"/>
                      <a:pt x="99788" y="95110"/>
                      <a:pt x="95507" y="99391"/>
                    </a:cubicBezTo>
                    <a:cubicBezTo>
                      <a:pt x="93630" y="101268"/>
                      <a:pt x="91090" y="102336"/>
                      <a:pt x="88881" y="103808"/>
                    </a:cubicBezTo>
                    <a:cubicBezTo>
                      <a:pt x="87409" y="106017"/>
                      <a:pt x="85651" y="108060"/>
                      <a:pt x="84464" y="110434"/>
                    </a:cubicBezTo>
                    <a:cubicBezTo>
                      <a:pt x="75320" y="128723"/>
                      <a:pt x="90495" y="104700"/>
                      <a:pt x="77838" y="123687"/>
                    </a:cubicBezTo>
                    <a:cubicBezTo>
                      <a:pt x="77102" y="126632"/>
                      <a:pt x="74502" y="129703"/>
                      <a:pt x="75629" y="132521"/>
                    </a:cubicBezTo>
                    <a:cubicBezTo>
                      <a:pt x="76494" y="134683"/>
                      <a:pt x="79945" y="134441"/>
                      <a:pt x="82255" y="134730"/>
                    </a:cubicBezTo>
                    <a:cubicBezTo>
                      <a:pt x="91780" y="135921"/>
                      <a:pt x="101397" y="136203"/>
                      <a:pt x="110968" y="136939"/>
                    </a:cubicBezTo>
                    <a:cubicBezTo>
                      <a:pt x="98291" y="155957"/>
                      <a:pt x="115809" y="127855"/>
                      <a:pt x="104342" y="154608"/>
                    </a:cubicBezTo>
                    <a:cubicBezTo>
                      <a:pt x="102950" y="157855"/>
                      <a:pt x="95408" y="161755"/>
                      <a:pt x="93298" y="163443"/>
                    </a:cubicBezTo>
                    <a:cubicBezTo>
                      <a:pt x="84635" y="170374"/>
                      <a:pt x="93763" y="166234"/>
                      <a:pt x="82255" y="170069"/>
                    </a:cubicBezTo>
                    <a:cubicBezTo>
                      <a:pt x="83727" y="173750"/>
                      <a:pt x="84134" y="178067"/>
                      <a:pt x="86672" y="181113"/>
                    </a:cubicBezTo>
                    <a:cubicBezTo>
                      <a:pt x="88162" y="182901"/>
                      <a:pt x="91059" y="182681"/>
                      <a:pt x="93298" y="183321"/>
                    </a:cubicBezTo>
                    <a:cubicBezTo>
                      <a:pt x="96217" y="184155"/>
                      <a:pt x="99188" y="184794"/>
                      <a:pt x="102133" y="185530"/>
                    </a:cubicBezTo>
                    <a:cubicBezTo>
                      <a:pt x="103606" y="187002"/>
                      <a:pt x="106209" y="187893"/>
                      <a:pt x="106551" y="189947"/>
                    </a:cubicBezTo>
                    <a:cubicBezTo>
                      <a:pt x="107050" y="192941"/>
                      <a:pt x="105176" y="195863"/>
                      <a:pt x="104342" y="198782"/>
                    </a:cubicBezTo>
                    <a:cubicBezTo>
                      <a:pt x="100640" y="211736"/>
                      <a:pt x="104169" y="199127"/>
                      <a:pt x="97716" y="212034"/>
                    </a:cubicBezTo>
                    <a:cubicBezTo>
                      <a:pt x="96675" y="214117"/>
                      <a:pt x="97153" y="217015"/>
                      <a:pt x="95507" y="218661"/>
                    </a:cubicBezTo>
                    <a:cubicBezTo>
                      <a:pt x="93861" y="220307"/>
                      <a:pt x="91090" y="220133"/>
                      <a:pt x="88881" y="220869"/>
                    </a:cubicBezTo>
                    <a:cubicBezTo>
                      <a:pt x="70005" y="239749"/>
                      <a:pt x="100764" y="210301"/>
                      <a:pt x="77838" y="227495"/>
                    </a:cubicBezTo>
                    <a:cubicBezTo>
                      <a:pt x="73673" y="230619"/>
                      <a:pt x="70475" y="234858"/>
                      <a:pt x="66794" y="238539"/>
                    </a:cubicBezTo>
                    <a:cubicBezTo>
                      <a:pt x="58291" y="247042"/>
                      <a:pt x="61901" y="242566"/>
                      <a:pt x="55751" y="251791"/>
                    </a:cubicBezTo>
                    <a:cubicBezTo>
                      <a:pt x="59432" y="253263"/>
                      <a:pt x="62829" y="256208"/>
                      <a:pt x="66794" y="256208"/>
                    </a:cubicBezTo>
                    <a:cubicBezTo>
                      <a:pt x="70087" y="256208"/>
                      <a:pt x="72546" y="252947"/>
                      <a:pt x="75629" y="251791"/>
                    </a:cubicBezTo>
                    <a:cubicBezTo>
                      <a:pt x="78471" y="250725"/>
                      <a:pt x="81545" y="250416"/>
                      <a:pt x="84464" y="249582"/>
                    </a:cubicBezTo>
                    <a:cubicBezTo>
                      <a:pt x="86703" y="248942"/>
                      <a:pt x="88881" y="248110"/>
                      <a:pt x="91090" y="247374"/>
                    </a:cubicBezTo>
                    <a:cubicBezTo>
                      <a:pt x="97716" y="248110"/>
                      <a:pt x="106254" y="244868"/>
                      <a:pt x="110968" y="249582"/>
                    </a:cubicBezTo>
                    <a:lnTo>
                      <a:pt x="102133" y="258417"/>
                    </a:lnTo>
                    <a:cubicBezTo>
                      <a:pt x="101397" y="260626"/>
                      <a:pt x="101122" y="263047"/>
                      <a:pt x="99924" y="265043"/>
                    </a:cubicBezTo>
                    <a:cubicBezTo>
                      <a:pt x="98008" y="268237"/>
                      <a:pt x="88151" y="274978"/>
                      <a:pt x="86672" y="276087"/>
                    </a:cubicBezTo>
                    <a:cubicBezTo>
                      <a:pt x="85200" y="278296"/>
                      <a:pt x="83572" y="280408"/>
                      <a:pt x="82255" y="282713"/>
                    </a:cubicBezTo>
                    <a:cubicBezTo>
                      <a:pt x="80622" y="285571"/>
                      <a:pt x="79664" y="288808"/>
                      <a:pt x="77838" y="291547"/>
                    </a:cubicBezTo>
                    <a:cubicBezTo>
                      <a:pt x="76683" y="293280"/>
                      <a:pt x="74893" y="294492"/>
                      <a:pt x="73420" y="295965"/>
                    </a:cubicBezTo>
                    <a:cubicBezTo>
                      <a:pt x="66548" y="316577"/>
                      <a:pt x="72929" y="290076"/>
                      <a:pt x="77838" y="304800"/>
                    </a:cubicBezTo>
                    <a:cubicBezTo>
                      <a:pt x="78497" y="306776"/>
                      <a:pt x="75354" y="308444"/>
                      <a:pt x="73420" y="309217"/>
                    </a:cubicBezTo>
                    <a:cubicBezTo>
                      <a:pt x="67783" y="311472"/>
                      <a:pt x="61641" y="312162"/>
                      <a:pt x="55751" y="313634"/>
                    </a:cubicBezTo>
                    <a:cubicBezTo>
                      <a:pt x="53492" y="314199"/>
                      <a:pt x="51363" y="315203"/>
                      <a:pt x="49124" y="315843"/>
                    </a:cubicBezTo>
                    <a:cubicBezTo>
                      <a:pt x="46205" y="316677"/>
                      <a:pt x="43235" y="317316"/>
                      <a:pt x="40290" y="318052"/>
                    </a:cubicBezTo>
                    <a:cubicBezTo>
                      <a:pt x="43235" y="319524"/>
                      <a:pt x="45836" y="322296"/>
                      <a:pt x="49124" y="322469"/>
                    </a:cubicBezTo>
                    <a:cubicBezTo>
                      <a:pt x="71033" y="323622"/>
                      <a:pt x="75426" y="321968"/>
                      <a:pt x="91090" y="318052"/>
                    </a:cubicBezTo>
                    <a:cubicBezTo>
                      <a:pt x="89127" y="323939"/>
                      <a:pt x="88101" y="328057"/>
                      <a:pt x="84464" y="333513"/>
                    </a:cubicBezTo>
                    <a:cubicBezTo>
                      <a:pt x="83309" y="335246"/>
                      <a:pt x="81519" y="336458"/>
                      <a:pt x="80046" y="337930"/>
                    </a:cubicBezTo>
                    <a:cubicBezTo>
                      <a:pt x="78574" y="342347"/>
                      <a:pt x="76758" y="346665"/>
                      <a:pt x="75629" y="351182"/>
                    </a:cubicBezTo>
                    <a:cubicBezTo>
                      <a:pt x="74893" y="354127"/>
                      <a:pt x="74616" y="357227"/>
                      <a:pt x="73420" y="360017"/>
                    </a:cubicBezTo>
                    <a:cubicBezTo>
                      <a:pt x="70529" y="366763"/>
                      <a:pt x="68776" y="366032"/>
                      <a:pt x="64585" y="371061"/>
                    </a:cubicBezTo>
                    <a:cubicBezTo>
                      <a:pt x="62228" y="373889"/>
                      <a:pt x="60787" y="377539"/>
                      <a:pt x="57959" y="379895"/>
                    </a:cubicBezTo>
                    <a:cubicBezTo>
                      <a:pt x="56170" y="381385"/>
                      <a:pt x="53368" y="380973"/>
                      <a:pt x="51333" y="382104"/>
                    </a:cubicBezTo>
                    <a:cubicBezTo>
                      <a:pt x="44343" y="385987"/>
                      <a:pt x="35862" y="392603"/>
                      <a:pt x="29246" y="397565"/>
                    </a:cubicBezTo>
                    <a:cubicBezTo>
                      <a:pt x="27774" y="399774"/>
                      <a:pt x="26016" y="401817"/>
                      <a:pt x="24829" y="404191"/>
                    </a:cubicBezTo>
                    <a:cubicBezTo>
                      <a:pt x="23788" y="406273"/>
                      <a:pt x="24074" y="408999"/>
                      <a:pt x="22620" y="410817"/>
                    </a:cubicBezTo>
                    <a:cubicBezTo>
                      <a:pt x="20962" y="412890"/>
                      <a:pt x="18033" y="413535"/>
                      <a:pt x="15994" y="415234"/>
                    </a:cubicBezTo>
                    <a:cubicBezTo>
                      <a:pt x="-1012" y="429406"/>
                      <a:pt x="19192" y="415312"/>
                      <a:pt x="2742" y="426278"/>
                    </a:cubicBezTo>
                    <a:cubicBezTo>
                      <a:pt x="1789" y="429137"/>
                      <a:pt x="-2921" y="439312"/>
                      <a:pt x="2742" y="441739"/>
                    </a:cubicBezTo>
                    <a:cubicBezTo>
                      <a:pt x="6858" y="443503"/>
                      <a:pt x="11615" y="440468"/>
                      <a:pt x="15994" y="439530"/>
                    </a:cubicBezTo>
                    <a:cubicBezTo>
                      <a:pt x="21930" y="438258"/>
                      <a:pt x="27774" y="436585"/>
                      <a:pt x="33664" y="435113"/>
                    </a:cubicBezTo>
                    <a:lnTo>
                      <a:pt x="42498" y="432904"/>
                    </a:lnTo>
                    <a:cubicBezTo>
                      <a:pt x="45443" y="432168"/>
                      <a:pt x="48453" y="431655"/>
                      <a:pt x="51333" y="430695"/>
                    </a:cubicBezTo>
                    <a:lnTo>
                      <a:pt x="57959" y="428487"/>
                    </a:lnTo>
                    <a:cubicBezTo>
                      <a:pt x="61674" y="422915"/>
                      <a:pt x="62531" y="418412"/>
                      <a:pt x="71211" y="419652"/>
                    </a:cubicBezTo>
                    <a:cubicBezTo>
                      <a:pt x="73839" y="420027"/>
                      <a:pt x="75629" y="422597"/>
                      <a:pt x="77838" y="424069"/>
                    </a:cubicBezTo>
                    <a:cubicBezTo>
                      <a:pt x="64637" y="432870"/>
                      <a:pt x="76117" y="423257"/>
                      <a:pt x="69003" y="435113"/>
                    </a:cubicBezTo>
                    <a:cubicBezTo>
                      <a:pt x="66906" y="438608"/>
                      <a:pt x="60967" y="441942"/>
                      <a:pt x="57959" y="443947"/>
                    </a:cubicBezTo>
                    <a:cubicBezTo>
                      <a:pt x="57223" y="446156"/>
                      <a:pt x="56167" y="448283"/>
                      <a:pt x="55751" y="450574"/>
                    </a:cubicBezTo>
                    <a:cubicBezTo>
                      <a:pt x="54689" y="456414"/>
                      <a:pt x="54982" y="462485"/>
                      <a:pt x="53542" y="468243"/>
                    </a:cubicBezTo>
                    <a:cubicBezTo>
                      <a:pt x="52743" y="471437"/>
                      <a:pt x="50783" y="474234"/>
                      <a:pt x="49124" y="477078"/>
                    </a:cubicBezTo>
                    <a:cubicBezTo>
                      <a:pt x="45624" y="483077"/>
                      <a:pt x="40277" y="488158"/>
                      <a:pt x="38081" y="494747"/>
                    </a:cubicBezTo>
                    <a:cubicBezTo>
                      <a:pt x="37345" y="496956"/>
                      <a:pt x="36512" y="499135"/>
                      <a:pt x="35872" y="501374"/>
                    </a:cubicBezTo>
                    <a:cubicBezTo>
                      <a:pt x="35038" y="504292"/>
                      <a:pt x="34860" y="507418"/>
                      <a:pt x="33664" y="510208"/>
                    </a:cubicBezTo>
                    <a:cubicBezTo>
                      <a:pt x="32618" y="512648"/>
                      <a:pt x="30719" y="514625"/>
                      <a:pt x="29246" y="516834"/>
                    </a:cubicBezTo>
                    <a:cubicBezTo>
                      <a:pt x="28206" y="519954"/>
                      <a:pt x="24829" y="529527"/>
                      <a:pt x="24829" y="532295"/>
                    </a:cubicBezTo>
                    <a:cubicBezTo>
                      <a:pt x="24829" y="537501"/>
                      <a:pt x="26302" y="542602"/>
                      <a:pt x="27038" y="547756"/>
                    </a:cubicBezTo>
                    <a:cubicBezTo>
                      <a:pt x="27774" y="544811"/>
                      <a:pt x="27888" y="541636"/>
                      <a:pt x="29246" y="538921"/>
                    </a:cubicBezTo>
                    <a:cubicBezTo>
                      <a:pt x="30177" y="537058"/>
                      <a:pt x="32733" y="536367"/>
                      <a:pt x="33664" y="534504"/>
                    </a:cubicBezTo>
                    <a:cubicBezTo>
                      <a:pt x="35022" y="531789"/>
                      <a:pt x="35038" y="528588"/>
                      <a:pt x="35872" y="525669"/>
                    </a:cubicBezTo>
                    <a:cubicBezTo>
                      <a:pt x="36512" y="523430"/>
                      <a:pt x="37516" y="521302"/>
                      <a:pt x="38081" y="519043"/>
                    </a:cubicBezTo>
                    <a:cubicBezTo>
                      <a:pt x="38992" y="515401"/>
                      <a:pt x="38811" y="511450"/>
                      <a:pt x="40290" y="508000"/>
                    </a:cubicBezTo>
                    <a:cubicBezTo>
                      <a:pt x="41110" y="506086"/>
                      <a:pt x="43235" y="505055"/>
                      <a:pt x="44707" y="503582"/>
                    </a:cubicBezTo>
                    <a:lnTo>
                      <a:pt x="49124" y="490330"/>
                    </a:lnTo>
                    <a:cubicBezTo>
                      <a:pt x="50849" y="485155"/>
                      <a:pt x="56418" y="485579"/>
                      <a:pt x="60168" y="483704"/>
                    </a:cubicBezTo>
                    <a:cubicBezTo>
                      <a:pt x="62542" y="482517"/>
                      <a:pt x="64420" y="480474"/>
                      <a:pt x="66794" y="479287"/>
                    </a:cubicBezTo>
                    <a:cubicBezTo>
                      <a:pt x="69964" y="477702"/>
                      <a:pt x="79423" y="475577"/>
                      <a:pt x="82255" y="474869"/>
                    </a:cubicBezTo>
                    <a:cubicBezTo>
                      <a:pt x="85200" y="475605"/>
                      <a:pt x="88078" y="477454"/>
                      <a:pt x="91090" y="477078"/>
                    </a:cubicBezTo>
                    <a:cubicBezTo>
                      <a:pt x="97202" y="476314"/>
                      <a:pt x="100496" y="472089"/>
                      <a:pt x="104342" y="468243"/>
                    </a:cubicBezTo>
                    <a:cubicBezTo>
                      <a:pt x="105078" y="466034"/>
                      <a:pt x="104389" y="462482"/>
                      <a:pt x="106551" y="461617"/>
                    </a:cubicBezTo>
                    <a:cubicBezTo>
                      <a:pt x="111429" y="459666"/>
                      <a:pt x="124269" y="469621"/>
                      <a:pt x="126429" y="470452"/>
                    </a:cubicBezTo>
                    <a:cubicBezTo>
                      <a:pt x="132095" y="472631"/>
                      <a:pt x="144098" y="474869"/>
                      <a:pt x="144098" y="474869"/>
                    </a:cubicBezTo>
                    <a:cubicBezTo>
                      <a:pt x="145571" y="476342"/>
                      <a:pt x="146653" y="478356"/>
                      <a:pt x="148516" y="479287"/>
                    </a:cubicBezTo>
                    <a:cubicBezTo>
                      <a:pt x="151807" y="480932"/>
                      <a:pt x="168945" y="483428"/>
                      <a:pt x="170603" y="483704"/>
                    </a:cubicBezTo>
                    <a:cubicBezTo>
                      <a:pt x="158816" y="466026"/>
                      <a:pt x="174290" y="487393"/>
                      <a:pt x="159559" y="472661"/>
                    </a:cubicBezTo>
                    <a:cubicBezTo>
                      <a:pt x="157682" y="470784"/>
                      <a:pt x="157181" y="467734"/>
                      <a:pt x="155142" y="466034"/>
                    </a:cubicBezTo>
                    <a:cubicBezTo>
                      <a:pt x="152613" y="463926"/>
                      <a:pt x="149166" y="463250"/>
                      <a:pt x="146307" y="461617"/>
                    </a:cubicBezTo>
                    <a:cubicBezTo>
                      <a:pt x="144002" y="460300"/>
                      <a:pt x="142055" y="458387"/>
                      <a:pt x="139681" y="457200"/>
                    </a:cubicBezTo>
                    <a:cubicBezTo>
                      <a:pt x="134387" y="454553"/>
                      <a:pt x="127753" y="452487"/>
                      <a:pt x="122011" y="450574"/>
                    </a:cubicBezTo>
                    <a:cubicBezTo>
                      <a:pt x="120539" y="449101"/>
                      <a:pt x="118525" y="448019"/>
                      <a:pt x="117594" y="446156"/>
                    </a:cubicBezTo>
                    <a:cubicBezTo>
                      <a:pt x="115512" y="441991"/>
                      <a:pt x="113177" y="432904"/>
                      <a:pt x="113177" y="432904"/>
                    </a:cubicBezTo>
                    <a:cubicBezTo>
                      <a:pt x="112441" y="418179"/>
                      <a:pt x="112245" y="403418"/>
                      <a:pt x="110968" y="388730"/>
                    </a:cubicBezTo>
                    <a:cubicBezTo>
                      <a:pt x="110766" y="386411"/>
                      <a:pt x="108302" y="384387"/>
                      <a:pt x="108759" y="382104"/>
                    </a:cubicBezTo>
                    <a:cubicBezTo>
                      <a:pt x="109625" y="377774"/>
                      <a:pt x="117013" y="376408"/>
                      <a:pt x="119803" y="375478"/>
                    </a:cubicBezTo>
                    <a:cubicBezTo>
                      <a:pt x="144402" y="387776"/>
                      <a:pt x="113414" y="373082"/>
                      <a:pt x="137472" y="382104"/>
                    </a:cubicBezTo>
                    <a:cubicBezTo>
                      <a:pt x="140555" y="383260"/>
                      <a:pt x="143281" y="385224"/>
                      <a:pt x="146307" y="386521"/>
                    </a:cubicBezTo>
                    <a:cubicBezTo>
                      <a:pt x="148447" y="387438"/>
                      <a:pt x="150793" y="387813"/>
                      <a:pt x="152933" y="388730"/>
                    </a:cubicBezTo>
                    <a:cubicBezTo>
                      <a:pt x="172038" y="396918"/>
                      <a:pt x="152855" y="390176"/>
                      <a:pt x="168394" y="395356"/>
                    </a:cubicBezTo>
                    <a:cubicBezTo>
                      <a:pt x="169866" y="393147"/>
                      <a:pt x="172436" y="391358"/>
                      <a:pt x="172811" y="388730"/>
                    </a:cubicBezTo>
                    <a:cubicBezTo>
                      <a:pt x="173679" y="382652"/>
                      <a:pt x="170293" y="378764"/>
                      <a:pt x="166185" y="375478"/>
                    </a:cubicBezTo>
                    <a:cubicBezTo>
                      <a:pt x="164112" y="373820"/>
                      <a:pt x="161985" y="372139"/>
                      <a:pt x="159559" y="371061"/>
                    </a:cubicBezTo>
                    <a:cubicBezTo>
                      <a:pt x="155304" y="369170"/>
                      <a:pt x="150724" y="368116"/>
                      <a:pt x="146307" y="366643"/>
                    </a:cubicBezTo>
                    <a:cubicBezTo>
                      <a:pt x="130580" y="361400"/>
                      <a:pt x="147338" y="363845"/>
                      <a:pt x="135264" y="357808"/>
                    </a:cubicBezTo>
                    <a:cubicBezTo>
                      <a:pt x="103712" y="342032"/>
                      <a:pt x="134881" y="361971"/>
                      <a:pt x="115385" y="348974"/>
                    </a:cubicBezTo>
                    <a:cubicBezTo>
                      <a:pt x="114345" y="345854"/>
                      <a:pt x="110968" y="336281"/>
                      <a:pt x="110968" y="333513"/>
                    </a:cubicBezTo>
                    <a:cubicBezTo>
                      <a:pt x="110968" y="323179"/>
                      <a:pt x="112036" y="312861"/>
                      <a:pt x="113177" y="302591"/>
                    </a:cubicBezTo>
                    <a:cubicBezTo>
                      <a:pt x="114350" y="292030"/>
                      <a:pt x="113732" y="294307"/>
                      <a:pt x="122011" y="291547"/>
                    </a:cubicBezTo>
                    <a:cubicBezTo>
                      <a:pt x="123484" y="293756"/>
                      <a:pt x="124552" y="296297"/>
                      <a:pt x="126429" y="298174"/>
                    </a:cubicBezTo>
                    <a:cubicBezTo>
                      <a:pt x="131513" y="303258"/>
                      <a:pt x="135132" y="303110"/>
                      <a:pt x="141890" y="304800"/>
                    </a:cubicBezTo>
                    <a:lnTo>
                      <a:pt x="155142" y="302591"/>
                    </a:lnTo>
                    <a:cubicBezTo>
                      <a:pt x="155788" y="298714"/>
                      <a:pt x="141513" y="289824"/>
                      <a:pt x="137472" y="287130"/>
                    </a:cubicBezTo>
                    <a:cubicBezTo>
                      <a:pt x="136000" y="284921"/>
                      <a:pt x="134803" y="282502"/>
                      <a:pt x="133055" y="280504"/>
                    </a:cubicBezTo>
                    <a:cubicBezTo>
                      <a:pt x="129627" y="276586"/>
                      <a:pt x="122011" y="269461"/>
                      <a:pt x="122011" y="269461"/>
                    </a:cubicBezTo>
                    <a:cubicBezTo>
                      <a:pt x="121275" y="267252"/>
                      <a:pt x="118938" y="264996"/>
                      <a:pt x="119803" y="262834"/>
                    </a:cubicBezTo>
                    <a:cubicBezTo>
                      <a:pt x="121498" y="258598"/>
                      <a:pt x="132382" y="256929"/>
                      <a:pt x="135264" y="256208"/>
                    </a:cubicBezTo>
                    <a:cubicBezTo>
                      <a:pt x="134528" y="253263"/>
                      <a:pt x="133927" y="250281"/>
                      <a:pt x="133055" y="247374"/>
                    </a:cubicBezTo>
                    <a:cubicBezTo>
                      <a:pt x="131717" y="242914"/>
                      <a:pt x="128638" y="234121"/>
                      <a:pt x="128638" y="234121"/>
                    </a:cubicBezTo>
                    <a:cubicBezTo>
                      <a:pt x="129374" y="228231"/>
                      <a:pt x="125983" y="219856"/>
                      <a:pt x="130846" y="216452"/>
                    </a:cubicBezTo>
                    <a:cubicBezTo>
                      <a:pt x="136308" y="212629"/>
                      <a:pt x="144057" y="218661"/>
                      <a:pt x="150724" y="218661"/>
                    </a:cubicBezTo>
                    <a:cubicBezTo>
                      <a:pt x="155930" y="218661"/>
                      <a:pt x="161031" y="217188"/>
                      <a:pt x="166185" y="216452"/>
                    </a:cubicBezTo>
                    <a:cubicBezTo>
                      <a:pt x="165449" y="211298"/>
                      <a:pt x="165623" y="205930"/>
                      <a:pt x="163977" y="200991"/>
                    </a:cubicBezTo>
                    <a:cubicBezTo>
                      <a:pt x="163318" y="199015"/>
                      <a:pt x="160630" y="198360"/>
                      <a:pt x="159559" y="196574"/>
                    </a:cubicBezTo>
                    <a:cubicBezTo>
                      <a:pt x="153669" y="186756"/>
                      <a:pt x="162506" y="191665"/>
                      <a:pt x="150724" y="187739"/>
                    </a:cubicBezTo>
                    <a:cubicBezTo>
                      <a:pt x="146307" y="184794"/>
                      <a:pt x="139150" y="183941"/>
                      <a:pt x="137472" y="178904"/>
                    </a:cubicBezTo>
                    <a:cubicBezTo>
                      <a:pt x="132171" y="162997"/>
                      <a:pt x="138610" y="182883"/>
                      <a:pt x="133055" y="163443"/>
                    </a:cubicBezTo>
                    <a:cubicBezTo>
                      <a:pt x="126728" y="141302"/>
                      <a:pt x="135528" y="175549"/>
                      <a:pt x="128638" y="147982"/>
                    </a:cubicBezTo>
                    <a:cubicBezTo>
                      <a:pt x="129374" y="145773"/>
                      <a:pt x="128719" y="142302"/>
                      <a:pt x="130846" y="141356"/>
                    </a:cubicBezTo>
                    <a:cubicBezTo>
                      <a:pt x="141228" y="136742"/>
                      <a:pt x="156645" y="146194"/>
                      <a:pt x="146307" y="128104"/>
                    </a:cubicBezTo>
                    <a:cubicBezTo>
                      <a:pt x="144990" y="125799"/>
                      <a:pt x="141890" y="125159"/>
                      <a:pt x="139681" y="123687"/>
                    </a:cubicBezTo>
                    <a:cubicBezTo>
                      <a:pt x="138209" y="120742"/>
                      <a:pt x="137090" y="117592"/>
                      <a:pt x="135264" y="114852"/>
                    </a:cubicBezTo>
                    <a:cubicBezTo>
                      <a:pt x="134109" y="113119"/>
                      <a:pt x="131917" y="112220"/>
                      <a:pt x="130846" y="110434"/>
                    </a:cubicBezTo>
                    <a:cubicBezTo>
                      <a:pt x="122246" y="96100"/>
                      <a:pt x="135413" y="110581"/>
                      <a:pt x="124220" y="99391"/>
                    </a:cubicBezTo>
                    <a:cubicBezTo>
                      <a:pt x="116101" y="75038"/>
                      <a:pt x="127563" y="111427"/>
                      <a:pt x="119803" y="44174"/>
                    </a:cubicBezTo>
                    <a:cubicBezTo>
                      <a:pt x="119426" y="40903"/>
                      <a:pt x="117211" y="38079"/>
                      <a:pt x="115385" y="35339"/>
                    </a:cubicBezTo>
                    <a:cubicBezTo>
                      <a:pt x="110448" y="27933"/>
                      <a:pt x="109863" y="5890"/>
                      <a:pt x="108759" y="0"/>
                    </a:cubicBezTo>
                    <a:close/>
                  </a:path>
                </a:pathLst>
              </a:custGeom>
              <a:solidFill>
                <a:srgbClr val="00B050"/>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6" name="Rectangle 5">
              <a:extLst>
                <a:ext uri="{FF2B5EF4-FFF2-40B4-BE49-F238E27FC236}">
                  <a16:creationId xmlns:a16="http://schemas.microsoft.com/office/drawing/2014/main" id="{679D521E-5531-8440-BEA2-909024EBD651}"/>
                </a:ext>
              </a:extLst>
            </p:cNvPr>
            <p:cNvSpPr/>
            <p:nvPr/>
          </p:nvSpPr>
          <p:spPr>
            <a:xfrm flipV="1">
              <a:off x="7503653" y="4930433"/>
              <a:ext cx="860644" cy="51777"/>
            </a:xfrm>
            <a:prstGeom prst="rect">
              <a:avLst/>
            </a:prstGeom>
            <a:gradFill flip="none" rotWithShape="1">
              <a:gsLst>
                <a:gs pos="0">
                  <a:srgbClr val="00CC00"/>
                </a:gs>
                <a:gs pos="27000">
                  <a:srgbClr val="008000"/>
                </a:gs>
                <a:gs pos="100000">
                  <a:srgbClr val="5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1" name="Group 20">
            <a:extLst>
              <a:ext uri="{FF2B5EF4-FFF2-40B4-BE49-F238E27FC236}">
                <a16:creationId xmlns:a16="http://schemas.microsoft.com/office/drawing/2014/main" id="{62F42DD5-07EB-C5DE-4859-0131E8FC7C99}"/>
              </a:ext>
            </a:extLst>
          </p:cNvPr>
          <p:cNvGrpSpPr/>
          <p:nvPr/>
        </p:nvGrpSpPr>
        <p:grpSpPr>
          <a:xfrm>
            <a:off x="7002130" y="4307590"/>
            <a:ext cx="860644" cy="2231191"/>
            <a:chOff x="2207487" y="2864513"/>
            <a:chExt cx="860644" cy="2231191"/>
          </a:xfrm>
          <a:effectLst>
            <a:outerShdw blurRad="50800" dist="38100" dir="2700000" algn="tl" rotWithShape="0">
              <a:prstClr val="black">
                <a:alpha val="40000"/>
              </a:prstClr>
            </a:outerShdw>
          </a:effectLst>
        </p:grpSpPr>
        <p:grpSp>
          <p:nvGrpSpPr>
            <p:cNvPr id="22" name="Group 21">
              <a:extLst>
                <a:ext uri="{FF2B5EF4-FFF2-40B4-BE49-F238E27FC236}">
                  <a16:creationId xmlns:a16="http://schemas.microsoft.com/office/drawing/2014/main" id="{542FC7C5-52B2-5319-7140-3BE3AB66F694}"/>
                </a:ext>
              </a:extLst>
            </p:cNvPr>
            <p:cNvGrpSpPr/>
            <p:nvPr/>
          </p:nvGrpSpPr>
          <p:grpSpPr>
            <a:xfrm>
              <a:off x="2354953" y="2864513"/>
              <a:ext cx="624577" cy="2211421"/>
              <a:chOff x="2354953" y="2864513"/>
              <a:chExt cx="624577" cy="2211421"/>
            </a:xfrm>
          </p:grpSpPr>
          <p:sp>
            <p:nvSpPr>
              <p:cNvPr id="24" name="Freeform 23">
                <a:extLst>
                  <a:ext uri="{FF2B5EF4-FFF2-40B4-BE49-F238E27FC236}">
                    <a16:creationId xmlns:a16="http://schemas.microsoft.com/office/drawing/2014/main" id="{FB8C5AE2-6458-AEE0-93F0-59558ADCBAA3}"/>
                  </a:ext>
                </a:extLst>
              </p:cNvPr>
              <p:cNvSpPr/>
              <p:nvPr/>
            </p:nvSpPr>
            <p:spPr>
              <a:xfrm>
                <a:off x="2730296" y="2864513"/>
                <a:ext cx="56173" cy="2211421"/>
              </a:xfrm>
              <a:custGeom>
                <a:avLst/>
                <a:gdLst>
                  <a:gd name="connsiteX0" fmla="*/ 0 w 107811"/>
                  <a:gd name="connsiteY0" fmla="*/ 559022 h 563015"/>
                  <a:gd name="connsiteX1" fmla="*/ 107811 w 107811"/>
                  <a:gd name="connsiteY1" fmla="*/ 563015 h 563015"/>
                  <a:gd name="connsiteX2" fmla="*/ 107811 w 107811"/>
                  <a:gd name="connsiteY2" fmla="*/ 527078 h 563015"/>
                  <a:gd name="connsiteX3" fmla="*/ 99825 w 107811"/>
                  <a:gd name="connsiteY3" fmla="*/ 27951 h 563015"/>
                  <a:gd name="connsiteX4" fmla="*/ 55902 w 107811"/>
                  <a:gd name="connsiteY4" fmla="*/ 0 h 563015"/>
                  <a:gd name="connsiteX5" fmla="*/ 59895 w 107811"/>
                  <a:gd name="connsiteY5" fmla="*/ 71874 h 563015"/>
                  <a:gd name="connsiteX6" fmla="*/ 67881 w 107811"/>
                  <a:gd name="connsiteY6" fmla="*/ 139755 h 563015"/>
                  <a:gd name="connsiteX7" fmla="*/ 15972 w 107811"/>
                  <a:gd name="connsiteY7" fmla="*/ 167706 h 563015"/>
                  <a:gd name="connsiteX8" fmla="*/ 31944 w 107811"/>
                  <a:gd name="connsiteY8" fmla="*/ 343399 h 563015"/>
                  <a:gd name="connsiteX9" fmla="*/ 27951 w 107811"/>
                  <a:gd name="connsiteY9" fmla="*/ 391315 h 563015"/>
                  <a:gd name="connsiteX10" fmla="*/ 23958 w 107811"/>
                  <a:gd name="connsiteY10" fmla="*/ 403294 h 563015"/>
                  <a:gd name="connsiteX11" fmla="*/ 0 w 107811"/>
                  <a:gd name="connsiteY11" fmla="*/ 559022 h 5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11" h="563015">
                    <a:moveTo>
                      <a:pt x="0" y="559022"/>
                    </a:moveTo>
                    <a:lnTo>
                      <a:pt x="107811" y="563015"/>
                    </a:lnTo>
                    <a:lnTo>
                      <a:pt x="107811" y="527078"/>
                    </a:lnTo>
                    <a:lnTo>
                      <a:pt x="99825" y="27951"/>
                    </a:lnTo>
                    <a:lnTo>
                      <a:pt x="55902" y="0"/>
                    </a:lnTo>
                    <a:cubicBezTo>
                      <a:pt x="60558" y="55874"/>
                      <a:pt x="59895" y="31889"/>
                      <a:pt x="59895" y="71874"/>
                    </a:cubicBezTo>
                    <a:lnTo>
                      <a:pt x="67881" y="139755"/>
                    </a:lnTo>
                    <a:lnTo>
                      <a:pt x="15972" y="167706"/>
                    </a:lnTo>
                    <a:lnTo>
                      <a:pt x="31944" y="343399"/>
                    </a:lnTo>
                    <a:cubicBezTo>
                      <a:pt x="30613" y="359371"/>
                      <a:pt x="30069" y="375428"/>
                      <a:pt x="27951" y="391315"/>
                    </a:cubicBezTo>
                    <a:cubicBezTo>
                      <a:pt x="27395" y="395487"/>
                      <a:pt x="23958" y="403294"/>
                      <a:pt x="23958" y="403294"/>
                    </a:cubicBezTo>
                    <a:lnTo>
                      <a:pt x="0" y="559022"/>
                    </a:lnTo>
                    <a:close/>
                  </a:path>
                </a:pathLst>
              </a:custGeom>
              <a:solidFill>
                <a:srgbClr val="993300"/>
              </a:solidFill>
              <a:ln w="9525">
                <a:solidFill>
                  <a:srgbClr val="9933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Freeform 24">
                <a:extLst>
                  <a:ext uri="{FF2B5EF4-FFF2-40B4-BE49-F238E27FC236}">
                    <a16:creationId xmlns:a16="http://schemas.microsoft.com/office/drawing/2014/main" id="{796056E8-A1CE-16B0-43A5-C35C68F1EBB8}"/>
                  </a:ext>
                </a:extLst>
              </p:cNvPr>
              <p:cNvSpPr/>
              <p:nvPr/>
            </p:nvSpPr>
            <p:spPr>
              <a:xfrm flipH="1">
                <a:off x="2817641" y="3031511"/>
                <a:ext cx="161889" cy="2044423"/>
              </a:xfrm>
              <a:custGeom>
                <a:avLst/>
                <a:gdLst>
                  <a:gd name="connsiteX0" fmla="*/ 59895 w 259545"/>
                  <a:gd name="connsiteY0" fmla="*/ 1685052 h 1689045"/>
                  <a:gd name="connsiteX1" fmla="*/ 135762 w 259545"/>
                  <a:gd name="connsiteY1" fmla="*/ 1689045 h 1689045"/>
                  <a:gd name="connsiteX2" fmla="*/ 123783 w 259545"/>
                  <a:gd name="connsiteY2" fmla="*/ 774645 h 1689045"/>
                  <a:gd name="connsiteX3" fmla="*/ 151734 w 259545"/>
                  <a:gd name="connsiteY3" fmla="*/ 251560 h 1689045"/>
                  <a:gd name="connsiteX4" fmla="*/ 259545 w 259545"/>
                  <a:gd name="connsiteY4" fmla="*/ 279511 h 1689045"/>
                  <a:gd name="connsiteX5" fmla="*/ 155727 w 259545"/>
                  <a:gd name="connsiteY5" fmla="*/ 239581 h 1689045"/>
                  <a:gd name="connsiteX6" fmla="*/ 143748 w 259545"/>
                  <a:gd name="connsiteY6" fmla="*/ 103818 h 1689045"/>
                  <a:gd name="connsiteX7" fmla="*/ 251559 w 259545"/>
                  <a:gd name="connsiteY7" fmla="*/ 135763 h 1689045"/>
                  <a:gd name="connsiteX8" fmla="*/ 219615 w 259545"/>
                  <a:gd name="connsiteY8" fmla="*/ 115798 h 1689045"/>
                  <a:gd name="connsiteX9" fmla="*/ 251559 w 259545"/>
                  <a:gd name="connsiteY9" fmla="*/ 59895 h 1689045"/>
                  <a:gd name="connsiteX10" fmla="*/ 199650 w 259545"/>
                  <a:gd name="connsiteY10" fmla="*/ 103818 h 1689045"/>
                  <a:gd name="connsiteX11" fmla="*/ 155727 w 259545"/>
                  <a:gd name="connsiteY11" fmla="*/ 91839 h 1689045"/>
                  <a:gd name="connsiteX12" fmla="*/ 163713 w 259545"/>
                  <a:gd name="connsiteY12" fmla="*/ 47916 h 1689045"/>
                  <a:gd name="connsiteX13" fmla="*/ 115797 w 259545"/>
                  <a:gd name="connsiteY13" fmla="*/ 0 h 1689045"/>
                  <a:gd name="connsiteX14" fmla="*/ 119790 w 259545"/>
                  <a:gd name="connsiteY14" fmla="*/ 191665 h 1689045"/>
                  <a:gd name="connsiteX15" fmla="*/ 35937 w 259545"/>
                  <a:gd name="connsiteY15" fmla="*/ 231595 h 1689045"/>
                  <a:gd name="connsiteX16" fmla="*/ 0 w 259545"/>
                  <a:gd name="connsiteY16" fmla="*/ 247567 h 1689045"/>
                  <a:gd name="connsiteX17" fmla="*/ 103818 w 259545"/>
                  <a:gd name="connsiteY17" fmla="*/ 215623 h 1689045"/>
                  <a:gd name="connsiteX18" fmla="*/ 111804 w 259545"/>
                  <a:gd name="connsiteY18" fmla="*/ 287497 h 1689045"/>
                  <a:gd name="connsiteX19" fmla="*/ 55902 w 259545"/>
                  <a:gd name="connsiteY19" fmla="*/ 323434 h 1689045"/>
                  <a:gd name="connsiteX20" fmla="*/ 103818 w 259545"/>
                  <a:gd name="connsiteY20" fmla="*/ 303469 h 1689045"/>
                  <a:gd name="connsiteX21" fmla="*/ 99825 w 259545"/>
                  <a:gd name="connsiteY21" fmla="*/ 934365 h 1689045"/>
                  <a:gd name="connsiteX22" fmla="*/ 71874 w 259545"/>
                  <a:gd name="connsiteY22" fmla="*/ 1297729 h 1689045"/>
                  <a:gd name="connsiteX23" fmla="*/ 83853 w 259545"/>
                  <a:gd name="connsiteY23" fmla="*/ 1373597 h 1689045"/>
                  <a:gd name="connsiteX24" fmla="*/ 59895 w 259545"/>
                  <a:gd name="connsiteY24" fmla="*/ 1685052 h 168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9545" h="1689045">
                    <a:moveTo>
                      <a:pt x="59895" y="1685052"/>
                    </a:moveTo>
                    <a:lnTo>
                      <a:pt x="135762" y="1689045"/>
                    </a:lnTo>
                    <a:lnTo>
                      <a:pt x="123783" y="774645"/>
                    </a:lnTo>
                    <a:lnTo>
                      <a:pt x="151734" y="251560"/>
                    </a:lnTo>
                    <a:lnTo>
                      <a:pt x="259545" y="279511"/>
                    </a:lnTo>
                    <a:lnTo>
                      <a:pt x="155727" y="239581"/>
                    </a:lnTo>
                    <a:lnTo>
                      <a:pt x="143748" y="103818"/>
                    </a:lnTo>
                    <a:lnTo>
                      <a:pt x="251559" y="135763"/>
                    </a:lnTo>
                    <a:lnTo>
                      <a:pt x="219615" y="115798"/>
                    </a:lnTo>
                    <a:lnTo>
                      <a:pt x="251559" y="59895"/>
                    </a:lnTo>
                    <a:lnTo>
                      <a:pt x="199650" y="103818"/>
                    </a:lnTo>
                    <a:lnTo>
                      <a:pt x="155727" y="91839"/>
                    </a:lnTo>
                    <a:lnTo>
                      <a:pt x="163713" y="47916"/>
                    </a:lnTo>
                    <a:lnTo>
                      <a:pt x="115797" y="0"/>
                    </a:lnTo>
                    <a:lnTo>
                      <a:pt x="119790" y="191665"/>
                    </a:lnTo>
                    <a:lnTo>
                      <a:pt x="35937" y="231595"/>
                    </a:lnTo>
                    <a:lnTo>
                      <a:pt x="0" y="247567"/>
                    </a:lnTo>
                    <a:lnTo>
                      <a:pt x="103818" y="215623"/>
                    </a:lnTo>
                    <a:lnTo>
                      <a:pt x="111804" y="287497"/>
                    </a:lnTo>
                    <a:lnTo>
                      <a:pt x="55902" y="323434"/>
                    </a:lnTo>
                    <a:lnTo>
                      <a:pt x="103818" y="303469"/>
                    </a:lnTo>
                    <a:lnTo>
                      <a:pt x="99825" y="934365"/>
                    </a:lnTo>
                    <a:lnTo>
                      <a:pt x="71874" y="1297729"/>
                    </a:lnTo>
                    <a:cubicBezTo>
                      <a:pt x="88994" y="1343382"/>
                      <a:pt x="83853" y="1318301"/>
                      <a:pt x="83853" y="1373597"/>
                    </a:cubicBezTo>
                    <a:lnTo>
                      <a:pt x="59895" y="1685052"/>
                    </a:lnTo>
                    <a:close/>
                  </a:path>
                </a:pathLst>
              </a:custGeom>
              <a:solidFill>
                <a:srgbClr val="993300"/>
              </a:solidFill>
              <a:ln w="9525">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Freeform 25">
                <a:extLst>
                  <a:ext uri="{FF2B5EF4-FFF2-40B4-BE49-F238E27FC236}">
                    <a16:creationId xmlns:a16="http://schemas.microsoft.com/office/drawing/2014/main" id="{63CA9C24-8BFB-2BB0-12CD-1387140F231E}"/>
                  </a:ext>
                </a:extLst>
              </p:cNvPr>
              <p:cNvSpPr/>
              <p:nvPr/>
            </p:nvSpPr>
            <p:spPr>
              <a:xfrm>
                <a:off x="2354953" y="3025973"/>
                <a:ext cx="375344" cy="2048416"/>
              </a:xfrm>
              <a:custGeom>
                <a:avLst/>
                <a:gdLst>
                  <a:gd name="connsiteX0" fmla="*/ 0 w 375344"/>
                  <a:gd name="connsiteY0" fmla="*/ 2048416 h 2048416"/>
                  <a:gd name="connsiteX1" fmla="*/ 0 w 375344"/>
                  <a:gd name="connsiteY1" fmla="*/ 2048416 h 2048416"/>
                  <a:gd name="connsiteX2" fmla="*/ 103819 w 375344"/>
                  <a:gd name="connsiteY2" fmla="*/ 2048416 h 2048416"/>
                  <a:gd name="connsiteX3" fmla="*/ 199651 w 375344"/>
                  <a:gd name="connsiteY3" fmla="*/ 2048416 h 2048416"/>
                  <a:gd name="connsiteX4" fmla="*/ 211630 w 375344"/>
                  <a:gd name="connsiteY4" fmla="*/ 1142002 h 2048416"/>
                  <a:gd name="connsiteX5" fmla="*/ 211630 w 375344"/>
                  <a:gd name="connsiteY5" fmla="*/ 1086100 h 2048416"/>
                  <a:gd name="connsiteX6" fmla="*/ 267532 w 375344"/>
                  <a:gd name="connsiteY6" fmla="*/ 786624 h 2048416"/>
                  <a:gd name="connsiteX7" fmla="*/ 339407 w 375344"/>
                  <a:gd name="connsiteY7" fmla="*/ 794610 h 2048416"/>
                  <a:gd name="connsiteX8" fmla="*/ 255553 w 375344"/>
                  <a:gd name="connsiteY8" fmla="*/ 758672 h 2048416"/>
                  <a:gd name="connsiteX9" fmla="*/ 263539 w 375344"/>
                  <a:gd name="connsiteY9" fmla="*/ 463190 h 2048416"/>
                  <a:gd name="connsiteX10" fmla="*/ 327427 w 375344"/>
                  <a:gd name="connsiteY10" fmla="*/ 479162 h 2048416"/>
                  <a:gd name="connsiteX11" fmla="*/ 355379 w 375344"/>
                  <a:gd name="connsiteY11" fmla="*/ 523085 h 2048416"/>
                  <a:gd name="connsiteX12" fmla="*/ 355379 w 375344"/>
                  <a:gd name="connsiteY12" fmla="*/ 471176 h 2048416"/>
                  <a:gd name="connsiteX13" fmla="*/ 355379 w 375344"/>
                  <a:gd name="connsiteY13" fmla="*/ 471176 h 2048416"/>
                  <a:gd name="connsiteX14" fmla="*/ 319441 w 375344"/>
                  <a:gd name="connsiteY14" fmla="*/ 463190 h 2048416"/>
                  <a:gd name="connsiteX15" fmla="*/ 283504 w 375344"/>
                  <a:gd name="connsiteY15" fmla="*/ 447217 h 2048416"/>
                  <a:gd name="connsiteX16" fmla="*/ 291490 w 375344"/>
                  <a:gd name="connsiteY16" fmla="*/ 343399 h 2048416"/>
                  <a:gd name="connsiteX17" fmla="*/ 367358 w 375344"/>
                  <a:gd name="connsiteY17" fmla="*/ 363364 h 2048416"/>
                  <a:gd name="connsiteX18" fmla="*/ 355379 w 375344"/>
                  <a:gd name="connsiteY18" fmla="*/ 347392 h 2048416"/>
                  <a:gd name="connsiteX19" fmla="*/ 287497 w 375344"/>
                  <a:gd name="connsiteY19" fmla="*/ 343399 h 2048416"/>
                  <a:gd name="connsiteX20" fmla="*/ 287497 w 375344"/>
                  <a:gd name="connsiteY20" fmla="*/ 243574 h 2048416"/>
                  <a:gd name="connsiteX21" fmla="*/ 323434 w 375344"/>
                  <a:gd name="connsiteY21" fmla="*/ 251560 h 2048416"/>
                  <a:gd name="connsiteX22" fmla="*/ 295483 w 375344"/>
                  <a:gd name="connsiteY22" fmla="*/ 231595 h 2048416"/>
                  <a:gd name="connsiteX23" fmla="*/ 295483 w 375344"/>
                  <a:gd name="connsiteY23" fmla="*/ 191665 h 2048416"/>
                  <a:gd name="connsiteX24" fmla="*/ 335414 w 375344"/>
                  <a:gd name="connsiteY24" fmla="*/ 207637 h 2048416"/>
                  <a:gd name="connsiteX25" fmla="*/ 291490 w 375344"/>
                  <a:gd name="connsiteY25" fmla="*/ 183679 h 2048416"/>
                  <a:gd name="connsiteX26" fmla="*/ 319441 w 375344"/>
                  <a:gd name="connsiteY26" fmla="*/ 147741 h 2048416"/>
                  <a:gd name="connsiteX27" fmla="*/ 363365 w 375344"/>
                  <a:gd name="connsiteY27" fmla="*/ 199651 h 2048416"/>
                  <a:gd name="connsiteX28" fmla="*/ 343400 w 375344"/>
                  <a:gd name="connsiteY28" fmla="*/ 163714 h 2048416"/>
                  <a:gd name="connsiteX29" fmla="*/ 375344 w 375344"/>
                  <a:gd name="connsiteY29" fmla="*/ 135762 h 2048416"/>
                  <a:gd name="connsiteX30" fmla="*/ 323434 w 375344"/>
                  <a:gd name="connsiteY30" fmla="*/ 151734 h 2048416"/>
                  <a:gd name="connsiteX31" fmla="*/ 323434 w 375344"/>
                  <a:gd name="connsiteY31" fmla="*/ 151734 h 2048416"/>
                  <a:gd name="connsiteX32" fmla="*/ 315448 w 375344"/>
                  <a:gd name="connsiteY32" fmla="*/ 91839 h 2048416"/>
                  <a:gd name="connsiteX33" fmla="*/ 295483 w 375344"/>
                  <a:gd name="connsiteY33" fmla="*/ 0 h 2048416"/>
                  <a:gd name="connsiteX34" fmla="*/ 263539 w 375344"/>
                  <a:gd name="connsiteY34" fmla="*/ 23958 h 2048416"/>
                  <a:gd name="connsiteX35" fmla="*/ 271525 w 375344"/>
                  <a:gd name="connsiteY35" fmla="*/ 151734 h 2048416"/>
                  <a:gd name="connsiteX36" fmla="*/ 159721 w 375344"/>
                  <a:gd name="connsiteY36" fmla="*/ 215623 h 2048416"/>
                  <a:gd name="connsiteX37" fmla="*/ 255553 w 375344"/>
                  <a:gd name="connsiteY37" fmla="*/ 191665 h 2048416"/>
                  <a:gd name="connsiteX38" fmla="*/ 255553 w 375344"/>
                  <a:gd name="connsiteY38" fmla="*/ 191665 h 2048416"/>
                  <a:gd name="connsiteX39" fmla="*/ 163714 w 375344"/>
                  <a:gd name="connsiteY39" fmla="*/ 263539 h 2048416"/>
                  <a:gd name="connsiteX40" fmla="*/ 251560 w 375344"/>
                  <a:gd name="connsiteY40" fmla="*/ 243574 h 2048416"/>
                  <a:gd name="connsiteX41" fmla="*/ 247567 w 375344"/>
                  <a:gd name="connsiteY41" fmla="*/ 319441 h 2048416"/>
                  <a:gd name="connsiteX42" fmla="*/ 159721 w 375344"/>
                  <a:gd name="connsiteY42" fmla="*/ 367357 h 2048416"/>
                  <a:gd name="connsiteX43" fmla="*/ 115798 w 375344"/>
                  <a:gd name="connsiteY43" fmla="*/ 359371 h 2048416"/>
                  <a:gd name="connsiteX44" fmla="*/ 151735 w 375344"/>
                  <a:gd name="connsiteY44" fmla="*/ 371350 h 2048416"/>
                  <a:gd name="connsiteX45" fmla="*/ 95833 w 375344"/>
                  <a:gd name="connsiteY45" fmla="*/ 399301 h 2048416"/>
                  <a:gd name="connsiteX46" fmla="*/ 231595 w 375344"/>
                  <a:gd name="connsiteY46" fmla="*/ 347392 h 2048416"/>
                  <a:gd name="connsiteX47" fmla="*/ 231595 w 375344"/>
                  <a:gd name="connsiteY47" fmla="*/ 471176 h 2048416"/>
                  <a:gd name="connsiteX48" fmla="*/ 163714 w 375344"/>
                  <a:gd name="connsiteY48" fmla="*/ 519092 h 2048416"/>
                  <a:gd name="connsiteX49" fmla="*/ 223609 w 375344"/>
                  <a:gd name="connsiteY49" fmla="*/ 491141 h 2048416"/>
                  <a:gd name="connsiteX50" fmla="*/ 215623 w 375344"/>
                  <a:gd name="connsiteY50" fmla="*/ 571001 h 2048416"/>
                  <a:gd name="connsiteX51" fmla="*/ 171700 w 375344"/>
                  <a:gd name="connsiteY51" fmla="*/ 626903 h 2048416"/>
                  <a:gd name="connsiteX52" fmla="*/ 219616 w 375344"/>
                  <a:gd name="connsiteY52" fmla="*/ 594959 h 2048416"/>
                  <a:gd name="connsiteX53" fmla="*/ 159721 w 375344"/>
                  <a:gd name="connsiteY53" fmla="*/ 986274 h 2048416"/>
                  <a:gd name="connsiteX54" fmla="*/ 123784 w 375344"/>
                  <a:gd name="connsiteY54" fmla="*/ 1345645 h 2048416"/>
                  <a:gd name="connsiteX55" fmla="*/ 87847 w 375344"/>
                  <a:gd name="connsiteY55" fmla="*/ 1569254 h 2048416"/>
                  <a:gd name="connsiteX56" fmla="*/ 63889 w 375344"/>
                  <a:gd name="connsiteY56" fmla="*/ 1804842 h 2048416"/>
                  <a:gd name="connsiteX57" fmla="*/ 55903 w 375344"/>
                  <a:gd name="connsiteY57" fmla="*/ 1844772 h 2048416"/>
                  <a:gd name="connsiteX58" fmla="*/ 51910 w 375344"/>
                  <a:gd name="connsiteY58" fmla="*/ 1856751 h 2048416"/>
                  <a:gd name="connsiteX59" fmla="*/ 51910 w 375344"/>
                  <a:gd name="connsiteY59" fmla="*/ 1884702 h 2048416"/>
                  <a:gd name="connsiteX60" fmla="*/ 35938 w 375344"/>
                  <a:gd name="connsiteY60" fmla="*/ 1908660 h 2048416"/>
                  <a:gd name="connsiteX61" fmla="*/ 0 w 375344"/>
                  <a:gd name="connsiteY61" fmla="*/ 2048416 h 204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5344" h="2048416">
                    <a:moveTo>
                      <a:pt x="0" y="2048416"/>
                    </a:moveTo>
                    <a:lnTo>
                      <a:pt x="0" y="2048416"/>
                    </a:lnTo>
                    <a:lnTo>
                      <a:pt x="103819" y="2048416"/>
                    </a:lnTo>
                    <a:lnTo>
                      <a:pt x="199651" y="2048416"/>
                    </a:lnTo>
                    <a:lnTo>
                      <a:pt x="211630" y="1142002"/>
                    </a:lnTo>
                    <a:lnTo>
                      <a:pt x="211630" y="1086100"/>
                    </a:lnTo>
                    <a:lnTo>
                      <a:pt x="267532" y="786624"/>
                    </a:lnTo>
                    <a:lnTo>
                      <a:pt x="339407" y="794610"/>
                    </a:lnTo>
                    <a:lnTo>
                      <a:pt x="255553" y="758672"/>
                    </a:lnTo>
                    <a:lnTo>
                      <a:pt x="263539" y="463190"/>
                    </a:lnTo>
                    <a:lnTo>
                      <a:pt x="327427" y="479162"/>
                    </a:lnTo>
                    <a:lnTo>
                      <a:pt x="355379" y="523085"/>
                    </a:lnTo>
                    <a:lnTo>
                      <a:pt x="355379" y="471176"/>
                    </a:lnTo>
                    <a:lnTo>
                      <a:pt x="355379" y="471176"/>
                    </a:lnTo>
                    <a:lnTo>
                      <a:pt x="319441" y="463190"/>
                    </a:lnTo>
                    <a:lnTo>
                      <a:pt x="283504" y="447217"/>
                    </a:lnTo>
                    <a:lnTo>
                      <a:pt x="291490" y="343399"/>
                    </a:lnTo>
                    <a:lnTo>
                      <a:pt x="367358" y="363364"/>
                    </a:lnTo>
                    <a:lnTo>
                      <a:pt x="355379" y="347392"/>
                    </a:lnTo>
                    <a:lnTo>
                      <a:pt x="287497" y="343399"/>
                    </a:lnTo>
                    <a:lnTo>
                      <a:pt x="287497" y="243574"/>
                    </a:lnTo>
                    <a:lnTo>
                      <a:pt x="323434" y="251560"/>
                    </a:lnTo>
                    <a:lnTo>
                      <a:pt x="295483" y="231595"/>
                    </a:lnTo>
                    <a:lnTo>
                      <a:pt x="295483" y="191665"/>
                    </a:lnTo>
                    <a:lnTo>
                      <a:pt x="335414" y="207637"/>
                    </a:lnTo>
                    <a:lnTo>
                      <a:pt x="291490" y="183679"/>
                    </a:lnTo>
                    <a:lnTo>
                      <a:pt x="319441" y="147741"/>
                    </a:lnTo>
                    <a:lnTo>
                      <a:pt x="363365" y="199651"/>
                    </a:lnTo>
                    <a:lnTo>
                      <a:pt x="343400" y="163714"/>
                    </a:lnTo>
                    <a:lnTo>
                      <a:pt x="375344" y="135762"/>
                    </a:lnTo>
                    <a:lnTo>
                      <a:pt x="323434" y="151734"/>
                    </a:lnTo>
                    <a:lnTo>
                      <a:pt x="323434" y="151734"/>
                    </a:lnTo>
                    <a:lnTo>
                      <a:pt x="315448" y="91839"/>
                    </a:lnTo>
                    <a:lnTo>
                      <a:pt x="295483" y="0"/>
                    </a:lnTo>
                    <a:lnTo>
                      <a:pt x="263539" y="23958"/>
                    </a:lnTo>
                    <a:lnTo>
                      <a:pt x="271525" y="151734"/>
                    </a:lnTo>
                    <a:lnTo>
                      <a:pt x="159721" y="215623"/>
                    </a:lnTo>
                    <a:lnTo>
                      <a:pt x="255553" y="191665"/>
                    </a:lnTo>
                    <a:lnTo>
                      <a:pt x="255553" y="191665"/>
                    </a:lnTo>
                    <a:lnTo>
                      <a:pt x="163714" y="263539"/>
                    </a:lnTo>
                    <a:lnTo>
                      <a:pt x="251560" y="243574"/>
                    </a:lnTo>
                    <a:lnTo>
                      <a:pt x="247567" y="319441"/>
                    </a:lnTo>
                    <a:lnTo>
                      <a:pt x="159721" y="367357"/>
                    </a:lnTo>
                    <a:lnTo>
                      <a:pt x="115798" y="359371"/>
                    </a:lnTo>
                    <a:lnTo>
                      <a:pt x="151735" y="371350"/>
                    </a:lnTo>
                    <a:lnTo>
                      <a:pt x="95833" y="399301"/>
                    </a:lnTo>
                    <a:lnTo>
                      <a:pt x="231595" y="347392"/>
                    </a:lnTo>
                    <a:lnTo>
                      <a:pt x="231595" y="471176"/>
                    </a:lnTo>
                    <a:lnTo>
                      <a:pt x="163714" y="519092"/>
                    </a:lnTo>
                    <a:lnTo>
                      <a:pt x="223609" y="491141"/>
                    </a:lnTo>
                    <a:lnTo>
                      <a:pt x="215623" y="571001"/>
                    </a:lnTo>
                    <a:lnTo>
                      <a:pt x="171700" y="626903"/>
                    </a:lnTo>
                    <a:lnTo>
                      <a:pt x="219616" y="594959"/>
                    </a:lnTo>
                    <a:lnTo>
                      <a:pt x="159721" y="986274"/>
                    </a:lnTo>
                    <a:lnTo>
                      <a:pt x="123784" y="1345645"/>
                    </a:lnTo>
                    <a:lnTo>
                      <a:pt x="87847" y="1569254"/>
                    </a:lnTo>
                    <a:lnTo>
                      <a:pt x="63889" y="1804842"/>
                    </a:lnTo>
                    <a:cubicBezTo>
                      <a:pt x="61227" y="1818152"/>
                      <a:pt x="58955" y="1831546"/>
                      <a:pt x="55903" y="1844772"/>
                    </a:cubicBezTo>
                    <a:cubicBezTo>
                      <a:pt x="54957" y="1848873"/>
                      <a:pt x="52329" y="1852563"/>
                      <a:pt x="51910" y="1856751"/>
                    </a:cubicBezTo>
                    <a:cubicBezTo>
                      <a:pt x="50983" y="1866022"/>
                      <a:pt x="51910" y="1875385"/>
                      <a:pt x="51910" y="1884702"/>
                    </a:cubicBezTo>
                    <a:lnTo>
                      <a:pt x="35938" y="1908660"/>
                    </a:lnTo>
                    <a:lnTo>
                      <a:pt x="0" y="2048416"/>
                    </a:lnTo>
                    <a:close/>
                  </a:path>
                </a:pathLst>
              </a:custGeom>
              <a:solidFill>
                <a:srgbClr val="993300"/>
              </a:solidFill>
              <a:ln w="9525">
                <a:solidFill>
                  <a:srgbClr val="9933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3" name="Rectangle 22">
              <a:extLst>
                <a:ext uri="{FF2B5EF4-FFF2-40B4-BE49-F238E27FC236}">
                  <a16:creationId xmlns:a16="http://schemas.microsoft.com/office/drawing/2014/main" id="{C05DCD38-2B31-5EE3-8FEC-010D7B4BDEE7}"/>
                </a:ext>
              </a:extLst>
            </p:cNvPr>
            <p:cNvSpPr/>
            <p:nvPr/>
          </p:nvSpPr>
          <p:spPr>
            <a:xfrm flipV="1">
              <a:off x="2207487" y="5043927"/>
              <a:ext cx="860644" cy="51777"/>
            </a:xfrm>
            <a:prstGeom prst="rect">
              <a:avLst/>
            </a:prstGeom>
            <a:gradFill flip="none" rotWithShape="1">
              <a:gsLst>
                <a:gs pos="0">
                  <a:srgbClr val="00CC00"/>
                </a:gs>
                <a:gs pos="27000">
                  <a:srgbClr val="008000"/>
                </a:gs>
                <a:gs pos="100000">
                  <a:srgbClr val="5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7" name="Group 26">
            <a:extLst>
              <a:ext uri="{FF2B5EF4-FFF2-40B4-BE49-F238E27FC236}">
                <a16:creationId xmlns:a16="http://schemas.microsoft.com/office/drawing/2014/main" id="{6125DBA2-FF67-6EE4-274D-68D23750E645}"/>
              </a:ext>
            </a:extLst>
          </p:cNvPr>
          <p:cNvGrpSpPr/>
          <p:nvPr/>
        </p:nvGrpSpPr>
        <p:grpSpPr>
          <a:xfrm>
            <a:off x="6649509" y="6368707"/>
            <a:ext cx="1720355" cy="184857"/>
            <a:chOff x="4240829" y="4260690"/>
            <a:chExt cx="1720355" cy="184857"/>
          </a:xfrm>
          <a:effectLst>
            <a:outerShdw blurRad="50800" dist="38100" dir="2700000" algn="tl" rotWithShape="0">
              <a:prstClr val="black">
                <a:alpha val="40000"/>
              </a:prstClr>
            </a:outerShdw>
          </a:effectLst>
        </p:grpSpPr>
        <p:grpSp>
          <p:nvGrpSpPr>
            <p:cNvPr id="28" name="Group 27">
              <a:extLst>
                <a:ext uri="{FF2B5EF4-FFF2-40B4-BE49-F238E27FC236}">
                  <a16:creationId xmlns:a16="http://schemas.microsoft.com/office/drawing/2014/main" id="{91BCFAB3-B507-9BBE-8D42-E72937E9865F}"/>
                </a:ext>
              </a:extLst>
            </p:cNvPr>
            <p:cNvGrpSpPr/>
            <p:nvPr/>
          </p:nvGrpSpPr>
          <p:grpSpPr>
            <a:xfrm>
              <a:off x="4304468" y="4260690"/>
              <a:ext cx="1581233" cy="143749"/>
              <a:chOff x="5119043" y="5861743"/>
              <a:chExt cx="1581233" cy="143749"/>
            </a:xfrm>
          </p:grpSpPr>
          <p:sp>
            <p:nvSpPr>
              <p:cNvPr id="30" name="Freeform 29">
                <a:extLst>
                  <a:ext uri="{FF2B5EF4-FFF2-40B4-BE49-F238E27FC236}">
                    <a16:creationId xmlns:a16="http://schemas.microsoft.com/office/drawing/2014/main" id="{B542FA16-95BF-ADBF-2BBE-32FB9BD73205}"/>
                  </a:ext>
                </a:extLst>
              </p:cNvPr>
              <p:cNvSpPr/>
              <p:nvPr/>
            </p:nvSpPr>
            <p:spPr>
              <a:xfrm>
                <a:off x="5119043" y="5951786"/>
                <a:ext cx="539057" cy="45719"/>
              </a:xfrm>
              <a:custGeom>
                <a:avLst/>
                <a:gdLst>
                  <a:gd name="connsiteX0" fmla="*/ 0 w 539057"/>
                  <a:gd name="connsiteY0" fmla="*/ 0 h 83854"/>
                  <a:gd name="connsiteX1" fmla="*/ 31944 w 539057"/>
                  <a:gd name="connsiteY1" fmla="*/ 47917 h 83854"/>
                  <a:gd name="connsiteX2" fmla="*/ 35937 w 539057"/>
                  <a:gd name="connsiteY2" fmla="*/ 79861 h 83854"/>
                  <a:gd name="connsiteX3" fmla="*/ 539057 w 539057"/>
                  <a:gd name="connsiteY3" fmla="*/ 83854 h 83854"/>
                  <a:gd name="connsiteX4" fmla="*/ 539057 w 539057"/>
                  <a:gd name="connsiteY4" fmla="*/ 15972 h 83854"/>
                  <a:gd name="connsiteX5" fmla="*/ 483154 w 539057"/>
                  <a:gd name="connsiteY5" fmla="*/ 11979 h 83854"/>
                  <a:gd name="connsiteX6" fmla="*/ 455203 w 539057"/>
                  <a:gd name="connsiteY6" fmla="*/ 7986 h 83854"/>
                  <a:gd name="connsiteX7" fmla="*/ 211629 w 539057"/>
                  <a:gd name="connsiteY7" fmla="*/ 7986 h 83854"/>
                  <a:gd name="connsiteX8" fmla="*/ 163713 w 539057"/>
                  <a:gd name="connsiteY8" fmla="*/ 7986 h 83854"/>
                  <a:gd name="connsiteX9" fmla="*/ 0 w 539057"/>
                  <a:gd name="connsiteY9" fmla="*/ 0 h 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057" h="83854">
                    <a:moveTo>
                      <a:pt x="0" y="0"/>
                    </a:moveTo>
                    <a:lnTo>
                      <a:pt x="31944" y="47917"/>
                    </a:lnTo>
                    <a:lnTo>
                      <a:pt x="35937" y="79861"/>
                    </a:lnTo>
                    <a:lnTo>
                      <a:pt x="539057" y="83854"/>
                    </a:lnTo>
                    <a:lnTo>
                      <a:pt x="539057" y="15972"/>
                    </a:lnTo>
                    <a:cubicBezTo>
                      <a:pt x="520423" y="14641"/>
                      <a:pt x="501722" y="14042"/>
                      <a:pt x="483154" y="11979"/>
                    </a:cubicBezTo>
                    <a:cubicBezTo>
                      <a:pt x="438500" y="7018"/>
                      <a:pt x="490720" y="7986"/>
                      <a:pt x="455203" y="7986"/>
                    </a:cubicBezTo>
                    <a:lnTo>
                      <a:pt x="211629" y="7986"/>
                    </a:lnTo>
                    <a:lnTo>
                      <a:pt x="163713" y="7986"/>
                    </a:lnTo>
                    <a:lnTo>
                      <a:pt x="0" y="0"/>
                    </a:lnTo>
                    <a:close/>
                  </a:path>
                </a:pathLst>
              </a:custGeom>
              <a:solidFill>
                <a:srgbClr val="993300"/>
              </a:solidFill>
              <a:ln w="9525">
                <a:solidFill>
                  <a:srgbClr val="9933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1" name="Freeform 30">
                <a:extLst>
                  <a:ext uri="{FF2B5EF4-FFF2-40B4-BE49-F238E27FC236}">
                    <a16:creationId xmlns:a16="http://schemas.microsoft.com/office/drawing/2014/main" id="{7F6A784B-1C65-5ECB-4DD9-7626C3EE8FDF}"/>
                  </a:ext>
                </a:extLst>
              </p:cNvPr>
              <p:cNvSpPr/>
              <p:nvPr/>
            </p:nvSpPr>
            <p:spPr>
              <a:xfrm>
                <a:off x="5694037" y="5950226"/>
                <a:ext cx="95832" cy="47280"/>
              </a:xfrm>
              <a:custGeom>
                <a:avLst/>
                <a:gdLst>
                  <a:gd name="connsiteX0" fmla="*/ 0 w 95832"/>
                  <a:gd name="connsiteY0" fmla="*/ 0 h 79861"/>
                  <a:gd name="connsiteX1" fmla="*/ 0 w 95832"/>
                  <a:gd name="connsiteY1" fmla="*/ 0 h 79861"/>
                  <a:gd name="connsiteX2" fmla="*/ 19965 w 95832"/>
                  <a:gd name="connsiteY2" fmla="*/ 75868 h 79861"/>
                  <a:gd name="connsiteX3" fmla="*/ 95832 w 95832"/>
                  <a:gd name="connsiteY3" fmla="*/ 79861 h 79861"/>
                  <a:gd name="connsiteX4" fmla="*/ 95832 w 95832"/>
                  <a:gd name="connsiteY4" fmla="*/ 19965 h 79861"/>
                  <a:gd name="connsiteX5" fmla="*/ 0 w 95832"/>
                  <a:gd name="connsiteY5" fmla="*/ 0 h 7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32" h="79861">
                    <a:moveTo>
                      <a:pt x="0" y="0"/>
                    </a:moveTo>
                    <a:lnTo>
                      <a:pt x="0" y="0"/>
                    </a:lnTo>
                    <a:lnTo>
                      <a:pt x="19965" y="75868"/>
                    </a:lnTo>
                    <a:lnTo>
                      <a:pt x="95832" y="79861"/>
                    </a:lnTo>
                    <a:lnTo>
                      <a:pt x="95832" y="19965"/>
                    </a:lnTo>
                    <a:lnTo>
                      <a:pt x="0" y="0"/>
                    </a:lnTo>
                    <a:close/>
                  </a:path>
                </a:pathLst>
              </a:custGeom>
              <a:solidFill>
                <a:srgbClr val="993300"/>
              </a:solidFill>
              <a:ln w="9525">
                <a:solidFill>
                  <a:srgbClr val="CC66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 name="Freeform 31">
                <a:extLst>
                  <a:ext uri="{FF2B5EF4-FFF2-40B4-BE49-F238E27FC236}">
                    <a16:creationId xmlns:a16="http://schemas.microsoft.com/office/drawing/2014/main" id="{425ED699-9DA6-712C-FE7B-3849FC38EC99}"/>
                  </a:ext>
                </a:extLst>
              </p:cNvPr>
              <p:cNvSpPr/>
              <p:nvPr/>
            </p:nvSpPr>
            <p:spPr>
              <a:xfrm>
                <a:off x="5885701" y="5861743"/>
                <a:ext cx="379337" cy="139756"/>
              </a:xfrm>
              <a:custGeom>
                <a:avLst/>
                <a:gdLst>
                  <a:gd name="connsiteX0" fmla="*/ 0 w 379337"/>
                  <a:gd name="connsiteY0" fmla="*/ 79860 h 139756"/>
                  <a:gd name="connsiteX1" fmla="*/ 0 w 379337"/>
                  <a:gd name="connsiteY1" fmla="*/ 135763 h 139756"/>
                  <a:gd name="connsiteX2" fmla="*/ 379337 w 379337"/>
                  <a:gd name="connsiteY2" fmla="*/ 139756 h 139756"/>
                  <a:gd name="connsiteX3" fmla="*/ 351385 w 379337"/>
                  <a:gd name="connsiteY3" fmla="*/ 107812 h 139756"/>
                  <a:gd name="connsiteX4" fmla="*/ 251560 w 379337"/>
                  <a:gd name="connsiteY4" fmla="*/ 95833 h 139756"/>
                  <a:gd name="connsiteX5" fmla="*/ 223609 w 379337"/>
                  <a:gd name="connsiteY5" fmla="*/ 39930 h 139756"/>
                  <a:gd name="connsiteX6" fmla="*/ 243574 w 379337"/>
                  <a:gd name="connsiteY6" fmla="*/ 87847 h 139756"/>
                  <a:gd name="connsiteX7" fmla="*/ 143749 w 379337"/>
                  <a:gd name="connsiteY7" fmla="*/ 75867 h 139756"/>
                  <a:gd name="connsiteX8" fmla="*/ 103819 w 379337"/>
                  <a:gd name="connsiteY8" fmla="*/ 0 h 139756"/>
                  <a:gd name="connsiteX9" fmla="*/ 119791 w 379337"/>
                  <a:gd name="connsiteY9" fmla="*/ 71874 h 139756"/>
                  <a:gd name="connsiteX10" fmla="*/ 0 w 379337"/>
                  <a:gd name="connsiteY10" fmla="*/ 79860 h 13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37" h="139756">
                    <a:moveTo>
                      <a:pt x="0" y="79860"/>
                    </a:moveTo>
                    <a:lnTo>
                      <a:pt x="0" y="135763"/>
                    </a:lnTo>
                    <a:lnTo>
                      <a:pt x="379337" y="139756"/>
                    </a:lnTo>
                    <a:lnTo>
                      <a:pt x="351385" y="107812"/>
                    </a:lnTo>
                    <a:lnTo>
                      <a:pt x="251560" y="95833"/>
                    </a:lnTo>
                    <a:lnTo>
                      <a:pt x="223609" y="39930"/>
                    </a:lnTo>
                    <a:lnTo>
                      <a:pt x="243574" y="87847"/>
                    </a:lnTo>
                    <a:lnTo>
                      <a:pt x="143749" y="75867"/>
                    </a:lnTo>
                    <a:lnTo>
                      <a:pt x="103819" y="0"/>
                    </a:lnTo>
                    <a:lnTo>
                      <a:pt x="119791" y="71874"/>
                    </a:lnTo>
                    <a:lnTo>
                      <a:pt x="0" y="79860"/>
                    </a:lnTo>
                    <a:close/>
                  </a:path>
                </a:pathLst>
              </a:custGeom>
              <a:solidFill>
                <a:srgbClr val="993300"/>
              </a:solidFill>
              <a:ln w="9525">
                <a:solidFill>
                  <a:srgbClr val="9933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 name="Freeform 32">
                <a:extLst>
                  <a:ext uri="{FF2B5EF4-FFF2-40B4-BE49-F238E27FC236}">
                    <a16:creationId xmlns:a16="http://schemas.microsoft.com/office/drawing/2014/main" id="{8F5254BF-7C34-A99C-D090-270742C41323}"/>
                  </a:ext>
                </a:extLst>
              </p:cNvPr>
              <p:cNvSpPr/>
              <p:nvPr/>
            </p:nvSpPr>
            <p:spPr>
              <a:xfrm>
                <a:off x="6476667" y="5925631"/>
                <a:ext cx="223609" cy="79861"/>
              </a:xfrm>
              <a:custGeom>
                <a:avLst/>
                <a:gdLst>
                  <a:gd name="connsiteX0" fmla="*/ 0 w 223609"/>
                  <a:gd name="connsiteY0" fmla="*/ 0 h 79861"/>
                  <a:gd name="connsiteX1" fmla="*/ 39930 w 223609"/>
                  <a:gd name="connsiteY1" fmla="*/ 47917 h 79861"/>
                  <a:gd name="connsiteX2" fmla="*/ 15972 w 223609"/>
                  <a:gd name="connsiteY2" fmla="*/ 79861 h 79861"/>
                  <a:gd name="connsiteX3" fmla="*/ 223609 w 223609"/>
                  <a:gd name="connsiteY3" fmla="*/ 71875 h 79861"/>
                  <a:gd name="connsiteX4" fmla="*/ 207637 w 223609"/>
                  <a:gd name="connsiteY4" fmla="*/ 0 h 79861"/>
                  <a:gd name="connsiteX5" fmla="*/ 0 w 223609"/>
                  <a:gd name="connsiteY5" fmla="*/ 0 h 7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609" h="79861">
                    <a:moveTo>
                      <a:pt x="0" y="0"/>
                    </a:moveTo>
                    <a:lnTo>
                      <a:pt x="39930" y="47917"/>
                    </a:lnTo>
                    <a:lnTo>
                      <a:pt x="15972" y="79861"/>
                    </a:lnTo>
                    <a:lnTo>
                      <a:pt x="223609" y="71875"/>
                    </a:lnTo>
                    <a:lnTo>
                      <a:pt x="207637" y="0"/>
                    </a:lnTo>
                    <a:lnTo>
                      <a:pt x="0" y="0"/>
                    </a:lnTo>
                    <a:close/>
                  </a:path>
                </a:pathLst>
              </a:custGeom>
              <a:solidFill>
                <a:srgbClr val="993300"/>
              </a:solidFill>
              <a:ln w="9525">
                <a:solidFill>
                  <a:srgbClr val="9933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9" name="Rectangle 28">
              <a:extLst>
                <a:ext uri="{FF2B5EF4-FFF2-40B4-BE49-F238E27FC236}">
                  <a16:creationId xmlns:a16="http://schemas.microsoft.com/office/drawing/2014/main" id="{6E402C74-148F-B282-7C4D-7C5CE9E001D0}"/>
                </a:ext>
              </a:extLst>
            </p:cNvPr>
            <p:cNvSpPr/>
            <p:nvPr/>
          </p:nvSpPr>
          <p:spPr>
            <a:xfrm flipV="1">
              <a:off x="4240829" y="4393770"/>
              <a:ext cx="1720355" cy="51777"/>
            </a:xfrm>
            <a:prstGeom prst="rect">
              <a:avLst/>
            </a:prstGeom>
            <a:gradFill flip="none" rotWithShape="1">
              <a:gsLst>
                <a:gs pos="0">
                  <a:srgbClr val="00CC00"/>
                </a:gs>
                <a:gs pos="27000">
                  <a:srgbClr val="008000"/>
                </a:gs>
                <a:gs pos="100000">
                  <a:srgbClr val="5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4">
            <a:extLst>
              <a:ext uri="{FF2B5EF4-FFF2-40B4-BE49-F238E27FC236}">
                <a16:creationId xmlns:a16="http://schemas.microsoft.com/office/drawing/2014/main" id="{D13BA9A6-BCD8-106B-E3A6-206A77F5C829}"/>
              </a:ext>
            </a:extLst>
          </p:cNvPr>
          <p:cNvGrpSpPr>
            <a:grpSpLocks/>
          </p:cNvGrpSpPr>
          <p:nvPr/>
        </p:nvGrpSpPr>
        <p:grpSpPr bwMode="auto">
          <a:xfrm>
            <a:off x="1425575" y="1044575"/>
            <a:ext cx="6438900" cy="5526088"/>
            <a:chOff x="1795540" y="1027332"/>
            <a:chExt cx="6438445" cy="5525868"/>
          </a:xfrm>
        </p:grpSpPr>
        <p:grpSp>
          <p:nvGrpSpPr>
            <p:cNvPr id="62472" name="Group 12">
              <a:extLst>
                <a:ext uri="{FF2B5EF4-FFF2-40B4-BE49-F238E27FC236}">
                  <a16:creationId xmlns:a16="http://schemas.microsoft.com/office/drawing/2014/main" id="{8ADCB3EF-125F-F40B-0EF1-A40199D34A66}"/>
                </a:ext>
              </a:extLst>
            </p:cNvPr>
            <p:cNvGrpSpPr>
              <a:grpSpLocks/>
            </p:cNvGrpSpPr>
            <p:nvPr/>
          </p:nvGrpSpPr>
          <p:grpSpPr bwMode="auto">
            <a:xfrm>
              <a:off x="1795540" y="1027332"/>
              <a:ext cx="6438445" cy="5525868"/>
              <a:chOff x="1066800" y="76200"/>
              <a:chExt cx="7977804" cy="6705600"/>
            </a:xfrm>
          </p:grpSpPr>
          <p:sp>
            <p:nvSpPr>
              <p:cNvPr id="3" name="Rectangle 2">
                <a:extLst>
                  <a:ext uri="{FF2B5EF4-FFF2-40B4-BE49-F238E27FC236}">
                    <a16:creationId xmlns:a16="http://schemas.microsoft.com/office/drawing/2014/main" id="{B9D46AEC-0070-BFA7-5D4A-E75033867288}"/>
                  </a:ext>
                </a:extLst>
              </p:cNvPr>
              <p:cNvSpPr/>
              <p:nvPr/>
            </p:nvSpPr>
            <p:spPr>
              <a:xfrm>
                <a:off x="1066800" y="76200"/>
                <a:ext cx="7977804" cy="6705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2507" name="Group 1">
                <a:extLst>
                  <a:ext uri="{FF2B5EF4-FFF2-40B4-BE49-F238E27FC236}">
                    <a16:creationId xmlns:a16="http://schemas.microsoft.com/office/drawing/2014/main" id="{6631E0C6-554E-1F57-A87E-748632742B5B}"/>
                  </a:ext>
                </a:extLst>
              </p:cNvPr>
              <p:cNvGrpSpPr>
                <a:grpSpLocks/>
              </p:cNvGrpSpPr>
              <p:nvPr/>
            </p:nvGrpSpPr>
            <p:grpSpPr bwMode="auto">
              <a:xfrm>
                <a:off x="2220946" y="838201"/>
                <a:ext cx="5301208" cy="4768000"/>
                <a:chOff x="2220946" y="838201"/>
                <a:chExt cx="5301208" cy="4768000"/>
              </a:xfrm>
            </p:grpSpPr>
            <p:grpSp>
              <p:nvGrpSpPr>
                <p:cNvPr id="62508" name="Group 6">
                  <a:extLst>
                    <a:ext uri="{FF2B5EF4-FFF2-40B4-BE49-F238E27FC236}">
                      <a16:creationId xmlns:a16="http://schemas.microsoft.com/office/drawing/2014/main" id="{182DDC95-A8A2-81F4-7683-D0A7F909A537}"/>
                    </a:ext>
                  </a:extLst>
                </p:cNvPr>
                <p:cNvGrpSpPr>
                  <a:grpSpLocks/>
                </p:cNvGrpSpPr>
                <p:nvPr/>
              </p:nvGrpSpPr>
              <p:grpSpPr bwMode="auto">
                <a:xfrm>
                  <a:off x="2220946" y="838201"/>
                  <a:ext cx="5301208" cy="4768000"/>
                  <a:chOff x="2064025" y="741977"/>
                  <a:chExt cx="5287620" cy="4848380"/>
                </a:xfrm>
              </p:grpSpPr>
              <p:grpSp>
                <p:nvGrpSpPr>
                  <p:cNvPr id="46" name="Group 45">
                    <a:extLst>
                      <a:ext uri="{FF2B5EF4-FFF2-40B4-BE49-F238E27FC236}">
                        <a16:creationId xmlns:a16="http://schemas.microsoft.com/office/drawing/2014/main" id="{5B93A911-B32F-A813-A465-E231AC31B7B6}"/>
                      </a:ext>
                    </a:extLst>
                  </p:cNvPr>
                  <p:cNvGrpSpPr/>
                  <p:nvPr/>
                </p:nvGrpSpPr>
                <p:grpSpPr>
                  <a:xfrm>
                    <a:off x="2064025" y="741977"/>
                    <a:ext cx="5287620" cy="4848380"/>
                    <a:chOff x="1752600" y="533400"/>
                    <a:chExt cx="5791200" cy="5105400"/>
                  </a:xfrm>
                  <a:solidFill>
                    <a:schemeClr val="bg1"/>
                  </a:solidFill>
                </p:grpSpPr>
                <p:sp>
                  <p:nvSpPr>
                    <p:cNvPr id="4" name="Rectangle 3">
                      <a:extLst>
                        <a:ext uri="{FF2B5EF4-FFF2-40B4-BE49-F238E27FC236}">
                          <a16:creationId xmlns:a16="http://schemas.microsoft.com/office/drawing/2014/main" id="{7AAEAD6B-9F13-4D38-12F6-BEAEC269A06A}"/>
                        </a:ext>
                      </a:extLst>
                    </p:cNvPr>
                    <p:cNvSpPr/>
                    <p:nvPr/>
                  </p:nvSpPr>
                  <p:spPr>
                    <a:xfrm>
                      <a:off x="1752600" y="533400"/>
                      <a:ext cx="5791200" cy="5105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Arrow Connector 7">
                      <a:extLst>
                        <a:ext uri="{FF2B5EF4-FFF2-40B4-BE49-F238E27FC236}">
                          <a16:creationId xmlns:a16="http://schemas.microsoft.com/office/drawing/2014/main" id="{13024769-EB8E-25E5-5195-F82B38121D4A}"/>
                        </a:ext>
                      </a:extLst>
                    </p:cNvPr>
                    <p:cNvCxnSpPr/>
                    <p:nvPr/>
                  </p:nvCxnSpPr>
                  <p:spPr>
                    <a:xfrm flipH="1" flipV="1">
                      <a:off x="2684941" y="1556465"/>
                      <a:ext cx="1369855"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DB1408D-6528-013C-9313-860153B1DF5E}"/>
                        </a:ext>
                      </a:extLst>
                    </p:cNvPr>
                    <p:cNvCxnSpPr/>
                    <p:nvPr/>
                  </p:nvCxnSpPr>
                  <p:spPr>
                    <a:xfrm>
                      <a:off x="4953000" y="3352800"/>
                      <a:ext cx="1472371" cy="1341799"/>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32F828E-EBB3-A364-7134-85047DC43532}"/>
                        </a:ext>
                      </a:extLst>
                    </p:cNvPr>
                    <p:cNvCxnSpPr/>
                    <p:nvPr/>
                  </p:nvCxnSpPr>
                  <p:spPr>
                    <a:xfrm flipV="1">
                      <a:off x="5029468" y="1556464"/>
                      <a:ext cx="1340768" cy="11444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8B306F-0522-22B0-5999-2545634FD82B}"/>
                        </a:ext>
                      </a:extLst>
                    </p:cNvPr>
                    <p:cNvCxnSpPr/>
                    <p:nvPr/>
                  </p:nvCxnSpPr>
                  <p:spPr>
                    <a:xfrm>
                      <a:off x="1828800" y="3052465"/>
                      <a:ext cx="5486400"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640E17-DFDA-91A0-2D9C-0591342C9A54}"/>
                        </a:ext>
                      </a:extLst>
                    </p:cNvPr>
                    <p:cNvCxnSpPr/>
                    <p:nvPr/>
                  </p:nvCxnSpPr>
                  <p:spPr>
                    <a:xfrm>
                      <a:off x="4572000" y="685800"/>
                      <a:ext cx="76200" cy="4572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DD5B88-52DF-2D1A-C95B-12E92461651E}"/>
                        </a:ext>
                      </a:extLst>
                    </p:cNvPr>
                    <p:cNvSpPr txBox="1"/>
                    <p:nvPr/>
                  </p:nvSpPr>
                  <p:spPr>
                    <a:xfrm>
                      <a:off x="1808702" y="2400962"/>
                      <a:ext cx="1562099" cy="599871"/>
                    </a:xfrm>
                    <a:prstGeom prst="rect">
                      <a:avLst/>
                    </a:prstGeom>
                    <a:grpFill/>
                  </p:spPr>
                  <p:txBody>
                    <a:bodyPr>
                      <a:spAutoFit/>
                    </a:bodyPr>
                    <a:lstStyle/>
                    <a:p>
                      <a:pPr fontAlgn="auto">
                        <a:spcBef>
                          <a:spcPts val="0"/>
                        </a:spcBef>
                        <a:spcAft>
                          <a:spcPts val="0"/>
                        </a:spcAft>
                        <a:defRPr/>
                      </a:pPr>
                      <a:r>
                        <a:rPr lang="en-US" sz="800" dirty="0">
                          <a:latin typeface="+mn-lt"/>
                          <a:ea typeface="+mn-ea"/>
                        </a:rPr>
                        <a:t>Infilling, understory re-initiation,  loss of big trees</a:t>
                      </a:r>
                    </a:p>
                  </p:txBody>
                </p:sp>
                <p:sp>
                  <p:nvSpPr>
                    <p:cNvPr id="41" name="TextBox 40">
                      <a:extLst>
                        <a:ext uri="{FF2B5EF4-FFF2-40B4-BE49-F238E27FC236}">
                          <a16:creationId xmlns:a16="http://schemas.microsoft.com/office/drawing/2014/main" id="{53EFE97F-30E7-659A-459C-C77F881695DF}"/>
                        </a:ext>
                      </a:extLst>
                    </p:cNvPr>
                    <p:cNvSpPr txBox="1"/>
                    <p:nvPr/>
                  </p:nvSpPr>
                  <p:spPr>
                    <a:xfrm>
                      <a:off x="2693375" y="4914552"/>
                      <a:ext cx="1916726" cy="599871"/>
                    </a:xfrm>
                    <a:prstGeom prst="rect">
                      <a:avLst/>
                    </a:prstGeom>
                    <a:grpFill/>
                  </p:spPr>
                  <p:txBody>
                    <a:bodyPr>
                      <a:spAutoFit/>
                    </a:bodyPr>
                    <a:lstStyle/>
                    <a:p>
                      <a:pPr fontAlgn="auto">
                        <a:spcBef>
                          <a:spcPts val="0"/>
                        </a:spcBef>
                        <a:spcAft>
                          <a:spcPts val="0"/>
                        </a:spcAft>
                        <a:defRPr/>
                      </a:pPr>
                      <a:r>
                        <a:rPr lang="en-US" sz="800" dirty="0">
                          <a:latin typeface="+mn-lt"/>
                          <a:ea typeface="+mn-ea"/>
                        </a:rPr>
                        <a:t>“Top down” mortality, stand initiation, release of advanced regeneration </a:t>
                      </a:r>
                    </a:p>
                  </p:txBody>
                </p:sp>
                <p:sp>
                  <p:nvSpPr>
                    <p:cNvPr id="42" name="TextBox 41">
                      <a:extLst>
                        <a:ext uri="{FF2B5EF4-FFF2-40B4-BE49-F238E27FC236}">
                          <a16:creationId xmlns:a16="http://schemas.microsoft.com/office/drawing/2014/main" id="{8EEE0BE6-7184-18E5-559A-3453F1CC18F3}"/>
                        </a:ext>
                      </a:extLst>
                    </p:cNvPr>
                    <p:cNvSpPr txBox="1"/>
                    <p:nvPr/>
                  </p:nvSpPr>
                  <p:spPr>
                    <a:xfrm>
                      <a:off x="4844551" y="4877880"/>
                      <a:ext cx="1764762" cy="599871"/>
                    </a:xfrm>
                    <a:prstGeom prst="rect">
                      <a:avLst/>
                    </a:prstGeom>
                    <a:grpFill/>
                  </p:spPr>
                  <p:txBody>
                    <a:bodyPr>
                      <a:spAutoFit/>
                    </a:bodyPr>
                    <a:lstStyle/>
                    <a:p>
                      <a:pPr fontAlgn="auto">
                        <a:spcBef>
                          <a:spcPts val="0"/>
                        </a:spcBef>
                        <a:spcAft>
                          <a:spcPts val="0"/>
                        </a:spcAft>
                        <a:defRPr/>
                      </a:pPr>
                      <a:r>
                        <a:rPr lang="en-US" sz="800" dirty="0">
                          <a:latin typeface="+mn-lt"/>
                          <a:ea typeface="+mn-ea"/>
                        </a:rPr>
                        <a:t>“Bottom up” mortality, asymmetric competition, low severity fire</a:t>
                      </a:r>
                    </a:p>
                  </p:txBody>
                </p:sp>
                <p:sp>
                  <p:nvSpPr>
                    <p:cNvPr id="43" name="TextBox 42">
                      <a:extLst>
                        <a:ext uri="{FF2B5EF4-FFF2-40B4-BE49-F238E27FC236}">
                          <a16:creationId xmlns:a16="http://schemas.microsoft.com/office/drawing/2014/main" id="{13A9B703-1D37-7991-99C7-34A82257FB04}"/>
                        </a:ext>
                      </a:extLst>
                    </p:cNvPr>
                    <p:cNvSpPr txBox="1"/>
                    <p:nvPr/>
                  </p:nvSpPr>
                  <p:spPr>
                    <a:xfrm>
                      <a:off x="5425271" y="2603233"/>
                      <a:ext cx="1889929" cy="279940"/>
                    </a:xfrm>
                    <a:prstGeom prst="rect">
                      <a:avLst/>
                    </a:prstGeom>
                    <a:grpFill/>
                  </p:spPr>
                  <p:txBody>
                    <a:bodyPr>
                      <a:spAutoFit/>
                    </a:bodyPr>
                    <a:lstStyle/>
                    <a:p>
                      <a:pPr fontAlgn="auto">
                        <a:spcBef>
                          <a:spcPts val="0"/>
                        </a:spcBef>
                        <a:spcAft>
                          <a:spcPts val="0"/>
                        </a:spcAft>
                        <a:defRPr/>
                      </a:pPr>
                      <a:r>
                        <a:rPr lang="en-US" sz="800" dirty="0">
                          <a:latin typeface="+mn-lt"/>
                          <a:ea typeface="+mn-ea"/>
                        </a:rPr>
                        <a:t>Growth and recruitment</a:t>
                      </a:r>
                    </a:p>
                  </p:txBody>
                </p:sp>
                <p:cxnSp>
                  <p:nvCxnSpPr>
                    <p:cNvPr id="10" name="Straight Arrow Connector 9">
                      <a:extLst>
                        <a:ext uri="{FF2B5EF4-FFF2-40B4-BE49-F238E27FC236}">
                          <a16:creationId xmlns:a16="http://schemas.microsoft.com/office/drawing/2014/main" id="{A27F55AC-4430-26F9-558F-9D4F737DAE79}"/>
                        </a:ext>
                      </a:extLst>
                    </p:cNvPr>
                    <p:cNvCxnSpPr/>
                    <p:nvPr/>
                  </p:nvCxnSpPr>
                  <p:spPr>
                    <a:xfrm flipH="1">
                      <a:off x="2822448" y="3486483"/>
                      <a:ext cx="1252614" cy="1189831"/>
                    </a:xfrm>
                    <a:prstGeom prst="straightConnector1">
                      <a:avLst/>
                    </a:prstGeom>
                    <a:grpFill/>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62511" name="TextBox 20">
                    <a:extLst>
                      <a:ext uri="{FF2B5EF4-FFF2-40B4-BE49-F238E27FC236}">
                        <a16:creationId xmlns:a16="http://schemas.microsoft.com/office/drawing/2014/main" id="{2F197729-B427-DC00-297E-01D66E794415}"/>
                      </a:ext>
                    </a:extLst>
                  </p:cNvPr>
                  <p:cNvSpPr txBox="1">
                    <a:spLocks noChangeArrowheads="1"/>
                  </p:cNvSpPr>
                  <p:nvPr/>
                </p:nvSpPr>
                <p:spPr bwMode="auto">
                  <a:xfrm>
                    <a:off x="4072327" y="2712274"/>
                    <a:ext cx="552190"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2512" name="TextBox 21">
                    <a:extLst>
                      <a:ext uri="{FF2B5EF4-FFF2-40B4-BE49-F238E27FC236}">
                        <a16:creationId xmlns:a16="http://schemas.microsoft.com/office/drawing/2014/main" id="{718A0525-70C0-EC73-148E-D04736DA34E6}"/>
                      </a:ext>
                    </a:extLst>
                  </p:cNvPr>
                  <p:cNvSpPr txBox="1">
                    <a:spLocks noChangeArrowheads="1"/>
                  </p:cNvSpPr>
                  <p:nvPr/>
                </p:nvSpPr>
                <p:spPr bwMode="auto">
                  <a:xfrm>
                    <a:off x="4171017" y="3128635"/>
                    <a:ext cx="553382"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2513" name="TextBox 22">
                    <a:extLst>
                      <a:ext uri="{FF2B5EF4-FFF2-40B4-BE49-F238E27FC236}">
                        <a16:creationId xmlns:a16="http://schemas.microsoft.com/office/drawing/2014/main" id="{0258066D-0DB7-38A9-BBEA-F047CCE733E5}"/>
                      </a:ext>
                    </a:extLst>
                  </p:cNvPr>
                  <p:cNvSpPr txBox="1">
                    <a:spLocks noChangeArrowheads="1"/>
                  </p:cNvSpPr>
                  <p:nvPr/>
                </p:nvSpPr>
                <p:spPr bwMode="auto">
                  <a:xfrm>
                    <a:off x="4724400" y="2716581"/>
                    <a:ext cx="51535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2514" name="TextBox 23">
                    <a:extLst>
                      <a:ext uri="{FF2B5EF4-FFF2-40B4-BE49-F238E27FC236}">
                        <a16:creationId xmlns:a16="http://schemas.microsoft.com/office/drawing/2014/main" id="{25FE4882-0019-90F3-2A78-189F707B2DAE}"/>
                      </a:ext>
                    </a:extLst>
                  </p:cNvPr>
                  <p:cNvSpPr txBox="1">
                    <a:spLocks noChangeArrowheads="1"/>
                  </p:cNvSpPr>
                  <p:nvPr/>
                </p:nvSpPr>
                <p:spPr bwMode="auto">
                  <a:xfrm>
                    <a:off x="4656043" y="3134227"/>
                    <a:ext cx="501917"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1</a:t>
                    </a:r>
                    <a:endParaRPr lang="en-US" altLang="en-US"/>
                  </a:p>
                </p:txBody>
              </p:sp>
              <p:sp>
                <p:nvSpPr>
                  <p:cNvPr id="62515" name="TextBox 24">
                    <a:extLst>
                      <a:ext uri="{FF2B5EF4-FFF2-40B4-BE49-F238E27FC236}">
                        <a16:creationId xmlns:a16="http://schemas.microsoft.com/office/drawing/2014/main" id="{15350810-6222-70EB-922A-290B392E0609}"/>
                      </a:ext>
                    </a:extLst>
                  </p:cNvPr>
                  <p:cNvSpPr txBox="1">
                    <a:spLocks noChangeArrowheads="1"/>
                  </p:cNvSpPr>
                  <p:nvPr/>
                </p:nvSpPr>
                <p:spPr bwMode="auto">
                  <a:xfrm>
                    <a:off x="2552155" y="1490364"/>
                    <a:ext cx="578749"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2516" name="TextBox 25">
                    <a:extLst>
                      <a:ext uri="{FF2B5EF4-FFF2-40B4-BE49-F238E27FC236}">
                        <a16:creationId xmlns:a16="http://schemas.microsoft.com/office/drawing/2014/main" id="{E532ED21-3669-4094-73FA-8D6C20EDF42A}"/>
                      </a:ext>
                    </a:extLst>
                  </p:cNvPr>
                  <p:cNvSpPr txBox="1">
                    <a:spLocks noChangeArrowheads="1"/>
                  </p:cNvSpPr>
                  <p:nvPr/>
                </p:nvSpPr>
                <p:spPr bwMode="auto">
                  <a:xfrm>
                    <a:off x="6328254" y="1544835"/>
                    <a:ext cx="474876"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2517" name="TextBox 26">
                    <a:extLst>
                      <a:ext uri="{FF2B5EF4-FFF2-40B4-BE49-F238E27FC236}">
                        <a16:creationId xmlns:a16="http://schemas.microsoft.com/office/drawing/2014/main" id="{1092D240-146B-19EC-CA11-138C04CEDA6E}"/>
                      </a:ext>
                    </a:extLst>
                  </p:cNvPr>
                  <p:cNvSpPr txBox="1">
                    <a:spLocks noChangeArrowheads="1"/>
                  </p:cNvSpPr>
                  <p:nvPr/>
                </p:nvSpPr>
                <p:spPr bwMode="auto">
                  <a:xfrm>
                    <a:off x="6465786" y="4484811"/>
                    <a:ext cx="493024"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sp>
                <p:nvSpPr>
                  <p:cNvPr id="62518" name="TextBox 27">
                    <a:extLst>
                      <a:ext uri="{FF2B5EF4-FFF2-40B4-BE49-F238E27FC236}">
                        <a16:creationId xmlns:a16="http://schemas.microsoft.com/office/drawing/2014/main" id="{932A29C9-1D15-0C74-BF66-6A40D8E90505}"/>
                      </a:ext>
                    </a:extLst>
                  </p:cNvPr>
                  <p:cNvSpPr txBox="1">
                    <a:spLocks noChangeArrowheads="1"/>
                  </p:cNvSpPr>
                  <p:nvPr/>
                </p:nvSpPr>
                <p:spPr bwMode="auto">
                  <a:xfrm>
                    <a:off x="2444068" y="4658864"/>
                    <a:ext cx="581593" cy="4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t</a:t>
                    </a:r>
                    <a:r>
                      <a:rPr lang="en-US" altLang="en-US" sz="1600" baseline="-25000"/>
                      <a:t>2</a:t>
                    </a:r>
                    <a:endParaRPr lang="en-US" altLang="en-US"/>
                  </a:p>
                </p:txBody>
              </p:sp>
            </p:grpSp>
            <p:sp>
              <p:nvSpPr>
                <p:cNvPr id="62509" name="TextBox 34">
                  <a:extLst>
                    <a:ext uri="{FF2B5EF4-FFF2-40B4-BE49-F238E27FC236}">
                      <a16:creationId xmlns:a16="http://schemas.microsoft.com/office/drawing/2014/main" id="{B3B38127-B160-0103-9931-C5248777BCEF}"/>
                    </a:ext>
                  </a:extLst>
                </p:cNvPr>
                <p:cNvSpPr txBox="1">
                  <a:spLocks noChangeArrowheads="1"/>
                </p:cNvSpPr>
                <p:nvPr/>
              </p:nvSpPr>
              <p:spPr bwMode="auto">
                <a:xfrm>
                  <a:off x="2601966" y="882377"/>
                  <a:ext cx="1752600" cy="7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“Densifying”</a:t>
                  </a:r>
                </a:p>
                <a:p>
                  <a:pPr algn="ctr"/>
                  <a:r>
                    <a:rPr lang="en-US" altLang="en-US" sz="1600"/>
                    <a:t>+TPH  -QMD</a:t>
                  </a:r>
                </a:p>
              </p:txBody>
            </p:sp>
          </p:grpSp>
        </p:grpSp>
        <p:sp>
          <p:nvSpPr>
            <p:cNvPr id="62473" name="TextBox 43">
              <a:extLst>
                <a:ext uri="{FF2B5EF4-FFF2-40B4-BE49-F238E27FC236}">
                  <a16:creationId xmlns:a16="http://schemas.microsoft.com/office/drawing/2014/main" id="{46F0B669-0AEC-6ED8-324A-2B093D15D30F}"/>
                </a:ext>
              </a:extLst>
            </p:cNvPr>
            <p:cNvSpPr txBox="1">
              <a:spLocks noChangeArrowheads="1"/>
            </p:cNvSpPr>
            <p:nvPr/>
          </p:nvSpPr>
          <p:spPr bwMode="auto">
            <a:xfrm>
              <a:off x="4981586" y="1717458"/>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“Aggrading”</a:t>
              </a:r>
            </a:p>
            <a:p>
              <a:pPr algn="ctr"/>
              <a:r>
                <a:rPr lang="en-US" altLang="en-US" sz="1600"/>
                <a:t>+TPH  +QMD</a:t>
              </a:r>
            </a:p>
          </p:txBody>
        </p:sp>
        <p:sp>
          <p:nvSpPr>
            <p:cNvPr id="62474" name="TextBox 47">
              <a:extLst>
                <a:ext uri="{FF2B5EF4-FFF2-40B4-BE49-F238E27FC236}">
                  <a16:creationId xmlns:a16="http://schemas.microsoft.com/office/drawing/2014/main" id="{2B83A5C7-61F8-34A1-F421-6D465C7EE216}"/>
                </a:ext>
              </a:extLst>
            </p:cNvPr>
            <p:cNvSpPr txBox="1">
              <a:spLocks noChangeArrowheads="1"/>
            </p:cNvSpPr>
            <p:nvPr/>
          </p:nvSpPr>
          <p:spPr bwMode="auto">
            <a:xfrm>
              <a:off x="2840286" y="3585029"/>
              <a:ext cx="1369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“Die-back”</a:t>
              </a:r>
            </a:p>
            <a:p>
              <a:pPr algn="ctr"/>
              <a:r>
                <a:rPr lang="en-US" altLang="en-US" sz="1600"/>
                <a:t>-TPH  -QMD</a:t>
              </a:r>
            </a:p>
          </p:txBody>
        </p:sp>
        <p:sp>
          <p:nvSpPr>
            <p:cNvPr id="62475" name="TextBox 48">
              <a:extLst>
                <a:ext uri="{FF2B5EF4-FFF2-40B4-BE49-F238E27FC236}">
                  <a16:creationId xmlns:a16="http://schemas.microsoft.com/office/drawing/2014/main" id="{23FFD52E-5707-1FF9-16D2-16D2DBE53B4E}"/>
                </a:ext>
              </a:extLst>
            </p:cNvPr>
            <p:cNvSpPr txBox="1">
              <a:spLocks noChangeArrowheads="1"/>
            </p:cNvSpPr>
            <p:nvPr/>
          </p:nvSpPr>
          <p:spPr bwMode="auto">
            <a:xfrm>
              <a:off x="5276151" y="3587896"/>
              <a:ext cx="15407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a:t>“Self-thinning”</a:t>
              </a:r>
            </a:p>
            <a:p>
              <a:pPr algn="ctr"/>
              <a:r>
                <a:rPr lang="en-US" altLang="en-US" sz="1600"/>
                <a:t>-TPH  +QMD</a:t>
              </a:r>
            </a:p>
          </p:txBody>
        </p:sp>
        <p:pic>
          <p:nvPicPr>
            <p:cNvPr id="62476" name="Picture 2">
              <a:extLst>
                <a:ext uri="{FF2B5EF4-FFF2-40B4-BE49-F238E27FC236}">
                  <a16:creationId xmlns:a16="http://schemas.microsoft.com/office/drawing/2014/main" id="{5EC66695-975E-445C-C2C3-C16E2D58F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4" y="1496394"/>
              <a:ext cx="95038" cy="2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7" name="Picture 2">
              <a:extLst>
                <a:ext uri="{FF2B5EF4-FFF2-40B4-BE49-F238E27FC236}">
                  <a16:creationId xmlns:a16="http://schemas.microsoft.com/office/drawing/2014/main" id="{4ECF8E78-7544-DBF6-4F5A-97A9EF430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609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8" name="Picture 2">
              <a:extLst>
                <a:ext uri="{FF2B5EF4-FFF2-40B4-BE49-F238E27FC236}">
                  <a16:creationId xmlns:a16="http://schemas.microsoft.com/office/drawing/2014/main" id="{8FB8F7B4-48FC-FF92-3C3E-7783F7FA2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4561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9" name="Picture 2">
              <a:extLst>
                <a:ext uri="{FF2B5EF4-FFF2-40B4-BE49-F238E27FC236}">
                  <a16:creationId xmlns:a16="http://schemas.microsoft.com/office/drawing/2014/main" id="{F1658770-6DCB-51D4-4562-CB68411DC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684762"/>
              <a:ext cx="127662" cy="3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0" name="Picture 2">
              <a:extLst>
                <a:ext uri="{FF2B5EF4-FFF2-40B4-BE49-F238E27FC236}">
                  <a16:creationId xmlns:a16="http://schemas.microsoft.com/office/drawing/2014/main" id="{91711BCA-3C63-1B76-FA36-3CE020C8F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822" y="4263667"/>
              <a:ext cx="476015"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481" name="Group 74">
              <a:extLst>
                <a:ext uri="{FF2B5EF4-FFF2-40B4-BE49-F238E27FC236}">
                  <a16:creationId xmlns:a16="http://schemas.microsoft.com/office/drawing/2014/main" id="{D7E0FAA5-5F95-4075-A47C-256890B769B4}"/>
                </a:ext>
              </a:extLst>
            </p:cNvPr>
            <p:cNvGrpSpPr>
              <a:grpSpLocks/>
            </p:cNvGrpSpPr>
            <p:nvPr/>
          </p:nvGrpSpPr>
          <p:grpSpPr bwMode="auto">
            <a:xfrm>
              <a:off x="2083061" y="1265124"/>
              <a:ext cx="550311" cy="802597"/>
              <a:chOff x="2025141" y="1062370"/>
              <a:chExt cx="562657" cy="828593"/>
            </a:xfrm>
          </p:grpSpPr>
          <p:pic>
            <p:nvPicPr>
              <p:cNvPr id="62495" name="Picture 2">
                <a:extLst>
                  <a:ext uri="{FF2B5EF4-FFF2-40B4-BE49-F238E27FC236}">
                    <a16:creationId xmlns:a16="http://schemas.microsoft.com/office/drawing/2014/main" id="{0E8B6DF0-BF85-3BA1-1D2F-82A6846169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983" y="1201438"/>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96" name="Picture 2">
                <a:extLst>
                  <a:ext uri="{FF2B5EF4-FFF2-40B4-BE49-F238E27FC236}">
                    <a16:creationId xmlns:a16="http://schemas.microsoft.com/office/drawing/2014/main" id="{FBA91BDF-C5B2-4454-5949-E7B0A7BC84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5104" y="140458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97" name="Picture 2">
                <a:extLst>
                  <a:ext uri="{FF2B5EF4-FFF2-40B4-BE49-F238E27FC236}">
                    <a16:creationId xmlns:a16="http://schemas.microsoft.com/office/drawing/2014/main" id="{BD1D272C-01F6-887C-0691-FBD02D214A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552" y="1412606"/>
                <a:ext cx="94094" cy="2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98" name="Picture 2">
                <a:extLst>
                  <a:ext uri="{FF2B5EF4-FFF2-40B4-BE49-F238E27FC236}">
                    <a16:creationId xmlns:a16="http://schemas.microsoft.com/office/drawing/2014/main" id="{55B447A2-3058-54C5-FDB9-6E38378AFC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386" y="129634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99" name="Picture 2">
                <a:extLst>
                  <a:ext uri="{FF2B5EF4-FFF2-40B4-BE49-F238E27FC236}">
                    <a16:creationId xmlns:a16="http://schemas.microsoft.com/office/drawing/2014/main" id="{23759624-5F4A-33FB-6B3A-CA91483413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4316" y="1625946"/>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500" name="Picture 2">
                <a:extLst>
                  <a:ext uri="{FF2B5EF4-FFF2-40B4-BE49-F238E27FC236}">
                    <a16:creationId xmlns:a16="http://schemas.microsoft.com/office/drawing/2014/main" id="{14D89DB7-BD52-839F-9AFC-31301A5856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2441" y="165123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501" name="Picture 2">
                <a:extLst>
                  <a:ext uri="{FF2B5EF4-FFF2-40B4-BE49-F238E27FC236}">
                    <a16:creationId xmlns:a16="http://schemas.microsoft.com/office/drawing/2014/main" id="{A270A9D1-D365-C925-F166-ECD84ED5E1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9850" y="163657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502" name="Picture 2">
                <a:extLst>
                  <a:ext uri="{FF2B5EF4-FFF2-40B4-BE49-F238E27FC236}">
                    <a16:creationId xmlns:a16="http://schemas.microsoft.com/office/drawing/2014/main" id="{43F125B0-6426-DF7F-358D-AD7DDE063E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269" y="1128119"/>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503" name="Picture 2">
                <a:extLst>
                  <a:ext uri="{FF2B5EF4-FFF2-40B4-BE49-F238E27FC236}">
                    <a16:creationId xmlns:a16="http://schemas.microsoft.com/office/drawing/2014/main" id="{B6985096-C0D6-AEA1-8CD3-F75C3C370D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4236" y="1062370"/>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504" name="Picture 2">
                <a:extLst>
                  <a:ext uri="{FF2B5EF4-FFF2-40B4-BE49-F238E27FC236}">
                    <a16:creationId xmlns:a16="http://schemas.microsoft.com/office/drawing/2014/main" id="{EC05E72D-CF2B-C613-7DE9-C3B272E6B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5141" y="1480303"/>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505" name="Picture 2">
                <a:extLst>
                  <a:ext uri="{FF2B5EF4-FFF2-40B4-BE49-F238E27FC236}">
                    <a16:creationId xmlns:a16="http://schemas.microsoft.com/office/drawing/2014/main" id="{2CC5D7A3-EC52-E69A-9BBE-8F8461079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6451" y="1250677"/>
                <a:ext cx="91347" cy="23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2482" name="Picture 2">
              <a:extLst>
                <a:ext uri="{FF2B5EF4-FFF2-40B4-BE49-F238E27FC236}">
                  <a16:creationId xmlns:a16="http://schemas.microsoft.com/office/drawing/2014/main" id="{06C290B3-374E-0534-80FA-40E102D25C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5101312"/>
              <a:ext cx="492167" cy="129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3" name="Picture 2">
              <a:extLst>
                <a:ext uri="{FF2B5EF4-FFF2-40B4-BE49-F238E27FC236}">
                  <a16:creationId xmlns:a16="http://schemas.microsoft.com/office/drawing/2014/main" id="{DCA9843D-0E2C-989C-FE1D-449E77594D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6302" y="5121929"/>
              <a:ext cx="408282" cy="10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4" name="Picture 2">
              <a:extLst>
                <a:ext uri="{FF2B5EF4-FFF2-40B4-BE49-F238E27FC236}">
                  <a16:creationId xmlns:a16="http://schemas.microsoft.com/office/drawing/2014/main" id="{950F2816-24AB-35D7-1A84-3740EC03CC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7550" y="11794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5" name="Picture 2">
              <a:extLst>
                <a:ext uri="{FF2B5EF4-FFF2-40B4-BE49-F238E27FC236}">
                  <a16:creationId xmlns:a16="http://schemas.microsoft.com/office/drawing/2014/main" id="{F5FAAA84-C519-9503-C063-9A00E5E48E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5279" y="13318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6" name="Picture 2">
              <a:extLst>
                <a:ext uri="{FF2B5EF4-FFF2-40B4-BE49-F238E27FC236}">
                  <a16:creationId xmlns:a16="http://schemas.microsoft.com/office/drawing/2014/main" id="{452B5228-277C-2DDE-AFFB-4796AEA88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7679" y="14842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7" name="Picture 2">
              <a:extLst>
                <a:ext uri="{FF2B5EF4-FFF2-40B4-BE49-F238E27FC236}">
                  <a16:creationId xmlns:a16="http://schemas.microsoft.com/office/drawing/2014/main" id="{2EFF4E5B-E12F-F47C-43CA-673D6FF1E5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0079" y="1636647"/>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88" name="Picture 2">
              <a:extLst>
                <a:ext uri="{FF2B5EF4-FFF2-40B4-BE49-F238E27FC236}">
                  <a16:creationId xmlns:a16="http://schemas.microsoft.com/office/drawing/2014/main" id="{F198B650-11AD-EB1E-DD23-52A055BE9F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518" y="1722800"/>
              <a:ext cx="89343" cy="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489" name="Group 86">
              <a:extLst>
                <a:ext uri="{FF2B5EF4-FFF2-40B4-BE49-F238E27FC236}">
                  <a16:creationId xmlns:a16="http://schemas.microsoft.com/office/drawing/2014/main" id="{F60907C9-9561-7BBF-43C7-68EE4F410AB8}"/>
                </a:ext>
              </a:extLst>
            </p:cNvPr>
            <p:cNvGrpSpPr>
              <a:grpSpLocks/>
            </p:cNvGrpSpPr>
            <p:nvPr/>
          </p:nvGrpSpPr>
          <p:grpSpPr bwMode="auto">
            <a:xfrm>
              <a:off x="3107654" y="5765456"/>
              <a:ext cx="3579795" cy="369332"/>
              <a:chOff x="247911" y="3985138"/>
              <a:chExt cx="3179915" cy="369332"/>
            </a:xfrm>
          </p:grpSpPr>
          <p:cxnSp>
            <p:nvCxnSpPr>
              <p:cNvPr id="84" name="Straight Arrow Connector 83">
                <a:extLst>
                  <a:ext uri="{FF2B5EF4-FFF2-40B4-BE49-F238E27FC236}">
                    <a16:creationId xmlns:a16="http://schemas.microsoft.com/office/drawing/2014/main" id="{FDB0B725-B784-78DD-8FAC-A0D6CD27F82D}"/>
                  </a:ext>
                </a:extLst>
              </p:cNvPr>
              <p:cNvCxnSpPr/>
              <p:nvPr/>
            </p:nvCxnSpPr>
            <p:spPr>
              <a:xfrm flipV="1">
                <a:off x="248494" y="4147431"/>
                <a:ext cx="317970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494" name="TextBox 85">
                <a:extLst>
                  <a:ext uri="{FF2B5EF4-FFF2-40B4-BE49-F238E27FC236}">
                    <a16:creationId xmlns:a16="http://schemas.microsoft.com/office/drawing/2014/main" id="{A80D79FA-16AA-92DB-2BF5-6098BA199E97}"/>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mean tree size (QMD)</a:t>
                </a:r>
              </a:p>
            </p:txBody>
          </p:sp>
        </p:grpSp>
        <p:grpSp>
          <p:nvGrpSpPr>
            <p:cNvPr id="62490" name="Group 89">
              <a:extLst>
                <a:ext uri="{FF2B5EF4-FFF2-40B4-BE49-F238E27FC236}">
                  <a16:creationId xmlns:a16="http://schemas.microsoft.com/office/drawing/2014/main" id="{88CCEDB5-3B18-421C-F2CA-84E6FCE7196C}"/>
                </a:ext>
              </a:extLst>
            </p:cNvPr>
            <p:cNvGrpSpPr>
              <a:grpSpLocks/>
            </p:cNvGrpSpPr>
            <p:nvPr/>
          </p:nvGrpSpPr>
          <p:grpSpPr bwMode="auto">
            <a:xfrm rot="-5400000">
              <a:off x="776103" y="3556997"/>
              <a:ext cx="3099087" cy="369332"/>
              <a:chOff x="299672" y="3985138"/>
              <a:chExt cx="3155463" cy="369332"/>
            </a:xfrm>
          </p:grpSpPr>
          <p:cxnSp>
            <p:nvCxnSpPr>
              <p:cNvPr id="91" name="Straight Arrow Connector 90">
                <a:extLst>
                  <a:ext uri="{FF2B5EF4-FFF2-40B4-BE49-F238E27FC236}">
                    <a16:creationId xmlns:a16="http://schemas.microsoft.com/office/drawing/2014/main" id="{262B3188-F7B8-3990-A802-3210AB687F60}"/>
                  </a:ext>
                </a:extLst>
              </p:cNvPr>
              <p:cNvCxnSpPr/>
              <p:nvPr/>
            </p:nvCxnSpPr>
            <p:spPr>
              <a:xfrm rot="5400000" flipV="1">
                <a:off x="1864515" y="2605061"/>
                <a:ext cx="25398" cy="3155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492" name="TextBox 91">
                <a:extLst>
                  <a:ext uri="{FF2B5EF4-FFF2-40B4-BE49-F238E27FC236}">
                    <a16:creationId xmlns:a16="http://schemas.microsoft.com/office/drawing/2014/main" id="{A61EC9AC-5B51-4FD1-7BB3-D3C09158CC7A}"/>
                  </a:ext>
                </a:extLst>
              </p:cNvPr>
              <p:cNvSpPr txBox="1">
                <a:spLocks noChangeArrowheads="1"/>
              </p:cNvSpPr>
              <p:nvPr/>
            </p:nvSpPr>
            <p:spPr bwMode="auto">
              <a:xfrm>
                <a:off x="756448" y="3985138"/>
                <a:ext cx="2122844" cy="36933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 tree/ha (TPH)</a:t>
                </a:r>
              </a:p>
            </p:txBody>
          </p:sp>
        </p:grpSp>
      </p:grpSp>
      <p:sp>
        <p:nvSpPr>
          <p:cNvPr id="62466" name="TextBox 67">
            <a:extLst>
              <a:ext uri="{FF2B5EF4-FFF2-40B4-BE49-F238E27FC236}">
                <a16:creationId xmlns:a16="http://schemas.microsoft.com/office/drawing/2014/main" id="{92995568-978A-DE5E-BE3A-446743AAF4DC}"/>
              </a:ext>
            </a:extLst>
          </p:cNvPr>
          <p:cNvSpPr txBox="1">
            <a:spLocks noChangeArrowheads="1"/>
          </p:cNvSpPr>
          <p:nvPr/>
        </p:nvSpPr>
        <p:spPr bwMode="auto">
          <a:xfrm>
            <a:off x="2065338" y="287338"/>
            <a:ext cx="506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solidFill>
                  <a:srgbClr val="FFFF00"/>
                </a:solidFill>
              </a:rPr>
              <a:t>Douglas-fir - White Fir/Grand Fir</a:t>
            </a:r>
          </a:p>
        </p:txBody>
      </p:sp>
      <p:sp>
        <p:nvSpPr>
          <p:cNvPr id="6" name="TextBox 5">
            <a:extLst>
              <a:ext uri="{FF2B5EF4-FFF2-40B4-BE49-F238E27FC236}">
                <a16:creationId xmlns:a16="http://schemas.microsoft.com/office/drawing/2014/main" id="{5120708A-0F7D-0236-F665-D593B74C0538}"/>
              </a:ext>
            </a:extLst>
          </p:cNvPr>
          <p:cNvSpPr txBox="1"/>
          <p:nvPr/>
        </p:nvSpPr>
        <p:spPr>
          <a:xfrm>
            <a:off x="3221038" y="2740025"/>
            <a:ext cx="609600" cy="368300"/>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23%</a:t>
            </a:r>
          </a:p>
        </p:txBody>
      </p:sp>
      <p:sp>
        <p:nvSpPr>
          <p:cNvPr id="69" name="TextBox 68">
            <a:extLst>
              <a:ext uri="{FF2B5EF4-FFF2-40B4-BE49-F238E27FC236}">
                <a16:creationId xmlns:a16="http://schemas.microsoft.com/office/drawing/2014/main" id="{9CA13E35-A8C9-3271-89F4-AA2FB9123F7C}"/>
              </a:ext>
            </a:extLst>
          </p:cNvPr>
          <p:cNvSpPr txBox="1"/>
          <p:nvPr/>
        </p:nvSpPr>
        <p:spPr>
          <a:xfrm>
            <a:off x="5045075" y="2716213"/>
            <a:ext cx="609600" cy="369887"/>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9%</a:t>
            </a:r>
          </a:p>
        </p:txBody>
      </p:sp>
      <p:sp>
        <p:nvSpPr>
          <p:cNvPr id="70" name="TextBox 69">
            <a:extLst>
              <a:ext uri="{FF2B5EF4-FFF2-40B4-BE49-F238E27FC236}">
                <a16:creationId xmlns:a16="http://schemas.microsoft.com/office/drawing/2014/main" id="{4B86504B-8B16-DF2E-0B98-58D6A11013E6}"/>
              </a:ext>
            </a:extLst>
          </p:cNvPr>
          <p:cNvSpPr txBox="1"/>
          <p:nvPr/>
        </p:nvSpPr>
        <p:spPr>
          <a:xfrm>
            <a:off x="3309938" y="4187825"/>
            <a:ext cx="530225" cy="369888"/>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6%</a:t>
            </a:r>
          </a:p>
        </p:txBody>
      </p:sp>
      <p:sp>
        <p:nvSpPr>
          <p:cNvPr id="83" name="TextBox 82">
            <a:extLst>
              <a:ext uri="{FF2B5EF4-FFF2-40B4-BE49-F238E27FC236}">
                <a16:creationId xmlns:a16="http://schemas.microsoft.com/office/drawing/2014/main" id="{26A990A3-FDE8-BD22-CF03-ED531D5DCB18}"/>
              </a:ext>
            </a:extLst>
          </p:cNvPr>
          <p:cNvSpPr txBox="1"/>
          <p:nvPr/>
        </p:nvSpPr>
        <p:spPr>
          <a:xfrm>
            <a:off x="4994275" y="4219575"/>
            <a:ext cx="609600" cy="368300"/>
          </a:xfrm>
          <a:prstGeom prst="rect">
            <a:avLst/>
          </a:prstGeom>
          <a:solidFill>
            <a:schemeClr val="bg1">
              <a:lumMod val="75000"/>
            </a:schemeClr>
          </a:solidFill>
        </p:spPr>
        <p:txBody>
          <a:bodyPr>
            <a:spAutoFit/>
          </a:bodyPr>
          <a:lstStyle/>
          <a:p>
            <a:pPr fontAlgn="auto">
              <a:spcBef>
                <a:spcPts val="0"/>
              </a:spcBef>
              <a:spcAft>
                <a:spcPts val="0"/>
              </a:spcAft>
              <a:defRPr/>
            </a:pPr>
            <a:r>
              <a:rPr lang="en-US" dirty="0">
                <a:latin typeface="+mn-lt"/>
                <a:ea typeface="+mn-ea"/>
              </a:rPr>
              <a:t>62%</a:t>
            </a:r>
          </a:p>
        </p:txBody>
      </p:sp>
      <p:pic>
        <p:nvPicPr>
          <p:cNvPr id="62471" name="Picture 87">
            <a:extLst>
              <a:ext uri="{FF2B5EF4-FFF2-40B4-BE49-F238E27FC236}">
                <a16:creationId xmlns:a16="http://schemas.microsoft.com/office/drawing/2014/main" id="{C8845AA2-5930-653D-17BC-D4CB2CC783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45959"/>
          <a:stretch>
            <a:fillRect/>
          </a:stretch>
        </p:blipFill>
        <p:spPr bwMode="auto">
          <a:xfrm>
            <a:off x="6731000" y="846138"/>
            <a:ext cx="22653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7">
            <a:extLst>
              <a:ext uri="{FF2B5EF4-FFF2-40B4-BE49-F238E27FC236}">
                <a16:creationId xmlns:a16="http://schemas.microsoft.com/office/drawing/2014/main" id="{210467C5-9CAA-519B-099C-462F2A326B7A}"/>
              </a:ext>
            </a:extLst>
          </p:cNvPr>
          <p:cNvPicPr>
            <a:picLocks noChangeAspect="1"/>
          </p:cNvPicPr>
          <p:nvPr/>
        </p:nvPicPr>
        <p:blipFill>
          <a:blip r:embed="rId2">
            <a:extLst>
              <a:ext uri="{28A0092B-C50C-407E-A947-70E740481C1C}">
                <a14:useLocalDpi xmlns:a14="http://schemas.microsoft.com/office/drawing/2010/main" val="0"/>
              </a:ext>
            </a:extLst>
          </a:blip>
          <a:srcRect r="18951"/>
          <a:stretch>
            <a:fillRect/>
          </a:stretch>
        </p:blipFill>
        <p:spPr bwMode="auto">
          <a:xfrm>
            <a:off x="1423988" y="1262063"/>
            <a:ext cx="61341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itle 1">
            <a:extLst>
              <a:ext uri="{FF2B5EF4-FFF2-40B4-BE49-F238E27FC236}">
                <a16:creationId xmlns:a16="http://schemas.microsoft.com/office/drawing/2014/main" id="{D1F18AAB-C512-5299-C0E4-2070FB02F8B4}"/>
              </a:ext>
            </a:extLst>
          </p:cNvPr>
          <p:cNvSpPr>
            <a:spLocks noGrp="1"/>
          </p:cNvSpPr>
          <p:nvPr>
            <p:ph type="title"/>
          </p:nvPr>
        </p:nvSpPr>
        <p:spPr/>
        <p:txBody>
          <a:bodyPr/>
          <a:lstStyle/>
          <a:p>
            <a:r>
              <a:rPr lang="en-US" altLang="en-US" sz="3600">
                <a:solidFill>
                  <a:srgbClr val="FFFF00"/>
                </a:solidFill>
              </a:rPr>
              <a:t>Trajectories of Structural Change</a:t>
            </a:r>
          </a:p>
        </p:txBody>
      </p:sp>
      <p:grpSp>
        <p:nvGrpSpPr>
          <p:cNvPr id="63491" name="Group 2">
            <a:extLst>
              <a:ext uri="{FF2B5EF4-FFF2-40B4-BE49-F238E27FC236}">
                <a16:creationId xmlns:a16="http://schemas.microsoft.com/office/drawing/2014/main" id="{DF679F4F-D206-1C22-125E-0BEB8E7CB3D1}"/>
              </a:ext>
            </a:extLst>
          </p:cNvPr>
          <p:cNvGrpSpPr>
            <a:grpSpLocks/>
          </p:cNvGrpSpPr>
          <p:nvPr/>
        </p:nvGrpSpPr>
        <p:grpSpPr bwMode="auto">
          <a:xfrm>
            <a:off x="7700963" y="2212975"/>
            <a:ext cx="1111250" cy="1214438"/>
            <a:chOff x="7115666" y="3156696"/>
            <a:chExt cx="1110792" cy="1215577"/>
          </a:xfrm>
        </p:grpSpPr>
        <p:pic>
          <p:nvPicPr>
            <p:cNvPr id="63494" name="Picture 5">
              <a:extLst>
                <a:ext uri="{FF2B5EF4-FFF2-40B4-BE49-F238E27FC236}">
                  <a16:creationId xmlns:a16="http://schemas.microsoft.com/office/drawing/2014/main" id="{5439B802-B680-F1D7-36A7-D38619318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666" y="3156696"/>
              <a:ext cx="1110792" cy="121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495" name="Group 4">
              <a:extLst>
                <a:ext uri="{FF2B5EF4-FFF2-40B4-BE49-F238E27FC236}">
                  <a16:creationId xmlns:a16="http://schemas.microsoft.com/office/drawing/2014/main" id="{8C1DBEEA-73B3-9C9C-23DA-60AD46A02622}"/>
                </a:ext>
              </a:extLst>
            </p:cNvPr>
            <p:cNvGrpSpPr>
              <a:grpSpLocks/>
            </p:cNvGrpSpPr>
            <p:nvPr/>
          </p:nvGrpSpPr>
          <p:grpSpPr bwMode="auto">
            <a:xfrm>
              <a:off x="7232515" y="3444407"/>
              <a:ext cx="193487" cy="805589"/>
              <a:chOff x="7232515" y="3444407"/>
              <a:chExt cx="193487" cy="805589"/>
            </a:xfrm>
          </p:grpSpPr>
          <p:cxnSp>
            <p:nvCxnSpPr>
              <p:cNvPr id="6" name="Straight Arrow Connector 5">
                <a:extLst>
                  <a:ext uri="{FF2B5EF4-FFF2-40B4-BE49-F238E27FC236}">
                    <a16:creationId xmlns:a16="http://schemas.microsoft.com/office/drawing/2014/main" id="{7D00996E-6024-0245-FC0E-4E2B04D0E9E6}"/>
                  </a:ext>
                </a:extLst>
              </p:cNvPr>
              <p:cNvCxnSpPr/>
              <p:nvPr/>
            </p:nvCxnSpPr>
            <p:spPr>
              <a:xfrm flipH="1" flipV="1">
                <a:off x="7233093" y="3444304"/>
                <a:ext cx="176139" cy="1144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71832BE-CC73-C84E-11CB-2230B99BF06B}"/>
                  </a:ext>
                </a:extLst>
              </p:cNvPr>
              <p:cNvCxnSpPr/>
              <p:nvPr/>
            </p:nvCxnSpPr>
            <p:spPr>
              <a:xfrm flipV="1">
                <a:off x="7250548" y="3661995"/>
                <a:ext cx="176140" cy="1016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BC17367-B162-900A-DADA-BBC469997B0F}"/>
                  </a:ext>
                </a:extLst>
              </p:cNvPr>
              <p:cNvCxnSpPr/>
              <p:nvPr/>
            </p:nvCxnSpPr>
            <p:spPr>
              <a:xfrm>
                <a:off x="7261656" y="3846318"/>
                <a:ext cx="165032" cy="173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B606E8-328F-BE8B-1900-8981BC4080F0}"/>
                  </a:ext>
                </a:extLst>
              </p:cNvPr>
              <p:cNvCxnSpPr/>
              <p:nvPr/>
            </p:nvCxnSpPr>
            <p:spPr>
              <a:xfrm flipH="1">
                <a:off x="7233093" y="4076722"/>
                <a:ext cx="180900" cy="1731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63492" name="Picture 11">
            <a:extLst>
              <a:ext uri="{FF2B5EF4-FFF2-40B4-BE49-F238E27FC236}">
                <a16:creationId xmlns:a16="http://schemas.microsoft.com/office/drawing/2014/main" id="{B5CD0770-0A03-0C30-D882-DB8B7F2B86D3}"/>
              </a:ext>
            </a:extLst>
          </p:cNvPr>
          <p:cNvPicPr>
            <a:picLocks noChangeAspect="1"/>
          </p:cNvPicPr>
          <p:nvPr/>
        </p:nvPicPr>
        <p:blipFill>
          <a:blip r:embed="rId4">
            <a:extLst>
              <a:ext uri="{28A0092B-C50C-407E-A947-70E740481C1C}">
                <a14:useLocalDpi xmlns:a14="http://schemas.microsoft.com/office/drawing/2010/main" val="0"/>
              </a:ext>
            </a:extLst>
          </a:blip>
          <a:srcRect r="26218"/>
          <a:stretch>
            <a:fillRect/>
          </a:stretch>
        </p:blipFill>
        <p:spPr bwMode="auto">
          <a:xfrm>
            <a:off x="3300413" y="4240213"/>
            <a:ext cx="30686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2">
            <a:extLst>
              <a:ext uri="{FF2B5EF4-FFF2-40B4-BE49-F238E27FC236}">
                <a16:creationId xmlns:a16="http://schemas.microsoft.com/office/drawing/2014/main" id="{C7971471-5CA3-0B05-BF74-5256A2C994B5}"/>
              </a:ext>
            </a:extLst>
          </p:cNvPr>
          <p:cNvPicPr>
            <a:picLocks noChangeAspect="1"/>
          </p:cNvPicPr>
          <p:nvPr/>
        </p:nvPicPr>
        <p:blipFill>
          <a:blip r:embed="rId5">
            <a:extLst>
              <a:ext uri="{28A0092B-C50C-407E-A947-70E740481C1C}">
                <a14:useLocalDpi xmlns:a14="http://schemas.microsoft.com/office/drawing/2010/main" val="0"/>
              </a:ext>
            </a:extLst>
          </a:blip>
          <a:srcRect l="73643" t="30121" r="10484" b="26915"/>
          <a:stretch>
            <a:fillRect/>
          </a:stretch>
        </p:blipFill>
        <p:spPr bwMode="auto">
          <a:xfrm>
            <a:off x="5399088" y="4697413"/>
            <a:ext cx="55562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2FFCD5E-274C-FE87-08D3-1CB785EDA43D}"/>
              </a:ext>
            </a:extLst>
          </p:cNvPr>
          <p:cNvSpPr>
            <a:spLocks noGrp="1"/>
          </p:cNvSpPr>
          <p:nvPr>
            <p:ph type="title"/>
          </p:nvPr>
        </p:nvSpPr>
        <p:spPr/>
        <p:txBody>
          <a:bodyPr/>
          <a:lstStyle/>
          <a:p>
            <a:r>
              <a:rPr lang="en-US" altLang="en-US" sz="3600">
                <a:solidFill>
                  <a:srgbClr val="FFFF00"/>
                </a:solidFill>
              </a:rPr>
              <a:t>Trajectories of Structural Change</a:t>
            </a:r>
          </a:p>
        </p:txBody>
      </p:sp>
      <p:grpSp>
        <p:nvGrpSpPr>
          <p:cNvPr id="64514" name="Group 2">
            <a:extLst>
              <a:ext uri="{FF2B5EF4-FFF2-40B4-BE49-F238E27FC236}">
                <a16:creationId xmlns:a16="http://schemas.microsoft.com/office/drawing/2014/main" id="{96818A2F-6A20-3842-58E0-C721E4554C2F}"/>
              </a:ext>
            </a:extLst>
          </p:cNvPr>
          <p:cNvGrpSpPr>
            <a:grpSpLocks/>
          </p:cNvGrpSpPr>
          <p:nvPr/>
        </p:nvGrpSpPr>
        <p:grpSpPr bwMode="auto">
          <a:xfrm>
            <a:off x="7670800" y="2197100"/>
            <a:ext cx="1111250" cy="1216025"/>
            <a:chOff x="7115666" y="3156696"/>
            <a:chExt cx="1110792" cy="1215577"/>
          </a:xfrm>
        </p:grpSpPr>
        <p:pic>
          <p:nvPicPr>
            <p:cNvPr id="64518" name="Picture 5">
              <a:extLst>
                <a:ext uri="{FF2B5EF4-FFF2-40B4-BE49-F238E27FC236}">
                  <a16:creationId xmlns:a16="http://schemas.microsoft.com/office/drawing/2014/main" id="{97920F9F-DD88-14A0-7324-2D339D3B9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666" y="3156696"/>
              <a:ext cx="1110792" cy="121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519" name="Group 4">
              <a:extLst>
                <a:ext uri="{FF2B5EF4-FFF2-40B4-BE49-F238E27FC236}">
                  <a16:creationId xmlns:a16="http://schemas.microsoft.com/office/drawing/2014/main" id="{40D890B4-8246-4F1B-5513-A16F8A9E8E12}"/>
                </a:ext>
              </a:extLst>
            </p:cNvPr>
            <p:cNvGrpSpPr>
              <a:grpSpLocks/>
            </p:cNvGrpSpPr>
            <p:nvPr/>
          </p:nvGrpSpPr>
          <p:grpSpPr bwMode="auto">
            <a:xfrm>
              <a:off x="7232515" y="3444407"/>
              <a:ext cx="193487" cy="805589"/>
              <a:chOff x="7232515" y="3444407"/>
              <a:chExt cx="193487" cy="805589"/>
            </a:xfrm>
          </p:grpSpPr>
          <p:cxnSp>
            <p:nvCxnSpPr>
              <p:cNvPr id="6" name="Straight Arrow Connector 5">
                <a:extLst>
                  <a:ext uri="{FF2B5EF4-FFF2-40B4-BE49-F238E27FC236}">
                    <a16:creationId xmlns:a16="http://schemas.microsoft.com/office/drawing/2014/main" id="{6FE0370B-6D53-4E00-C702-A6753D84EAD8}"/>
                  </a:ext>
                </a:extLst>
              </p:cNvPr>
              <p:cNvCxnSpPr/>
              <p:nvPr/>
            </p:nvCxnSpPr>
            <p:spPr>
              <a:xfrm flipH="1" flipV="1">
                <a:off x="7233093" y="3443928"/>
                <a:ext cx="176140" cy="1158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F5E6B3-C5B1-2BC3-1670-B7C1B2D2B9E1}"/>
                  </a:ext>
                </a:extLst>
              </p:cNvPr>
              <p:cNvCxnSpPr/>
              <p:nvPr/>
            </p:nvCxnSpPr>
            <p:spPr>
              <a:xfrm flipV="1">
                <a:off x="7250549" y="3661335"/>
                <a:ext cx="176139" cy="103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B53389-FECA-9365-F6E3-2FF04A275183}"/>
                  </a:ext>
                </a:extLst>
              </p:cNvPr>
              <p:cNvCxnSpPr/>
              <p:nvPr/>
            </p:nvCxnSpPr>
            <p:spPr>
              <a:xfrm>
                <a:off x="7261656" y="3847005"/>
                <a:ext cx="165032" cy="1729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871FD0-275A-4E14-2AC4-59DCE4CF09E8}"/>
                  </a:ext>
                </a:extLst>
              </p:cNvPr>
              <p:cNvCxnSpPr/>
              <p:nvPr/>
            </p:nvCxnSpPr>
            <p:spPr>
              <a:xfrm flipH="1">
                <a:off x="7233093" y="4077107"/>
                <a:ext cx="180900" cy="1729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64515" name="Picture 16">
            <a:extLst>
              <a:ext uri="{FF2B5EF4-FFF2-40B4-BE49-F238E27FC236}">
                <a16:creationId xmlns:a16="http://schemas.microsoft.com/office/drawing/2014/main" id="{D0E38B26-019E-C223-15AA-0D38C8A9F694}"/>
              </a:ext>
            </a:extLst>
          </p:cNvPr>
          <p:cNvPicPr>
            <a:picLocks noChangeAspect="1"/>
          </p:cNvPicPr>
          <p:nvPr/>
        </p:nvPicPr>
        <p:blipFill>
          <a:blip r:embed="rId3">
            <a:extLst>
              <a:ext uri="{28A0092B-C50C-407E-A947-70E740481C1C}">
                <a14:useLocalDpi xmlns:a14="http://schemas.microsoft.com/office/drawing/2010/main" val="0"/>
              </a:ext>
            </a:extLst>
          </a:blip>
          <a:srcRect t="6328" r="18674"/>
          <a:stretch>
            <a:fillRect/>
          </a:stretch>
        </p:blipFill>
        <p:spPr bwMode="auto">
          <a:xfrm>
            <a:off x="1397000" y="1408113"/>
            <a:ext cx="61309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11">
            <a:extLst>
              <a:ext uri="{FF2B5EF4-FFF2-40B4-BE49-F238E27FC236}">
                <a16:creationId xmlns:a16="http://schemas.microsoft.com/office/drawing/2014/main" id="{9CCF7C96-F8B4-AE5B-8905-06D31A5BE56A}"/>
              </a:ext>
            </a:extLst>
          </p:cNvPr>
          <p:cNvPicPr>
            <a:picLocks noChangeAspect="1"/>
          </p:cNvPicPr>
          <p:nvPr/>
        </p:nvPicPr>
        <p:blipFill>
          <a:blip r:embed="rId4">
            <a:extLst>
              <a:ext uri="{28A0092B-C50C-407E-A947-70E740481C1C}">
                <a14:useLocalDpi xmlns:a14="http://schemas.microsoft.com/office/drawing/2010/main" val="0"/>
              </a:ext>
            </a:extLst>
          </a:blip>
          <a:srcRect r="26921"/>
          <a:stretch>
            <a:fillRect/>
          </a:stretch>
        </p:blipFill>
        <p:spPr bwMode="auto">
          <a:xfrm>
            <a:off x="3203575" y="4205288"/>
            <a:ext cx="307816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2">
            <a:extLst>
              <a:ext uri="{FF2B5EF4-FFF2-40B4-BE49-F238E27FC236}">
                <a16:creationId xmlns:a16="http://schemas.microsoft.com/office/drawing/2014/main" id="{8B531A79-6725-3518-4158-ACE2635F744A}"/>
              </a:ext>
            </a:extLst>
          </p:cNvPr>
          <p:cNvPicPr>
            <a:picLocks noChangeAspect="1"/>
          </p:cNvPicPr>
          <p:nvPr/>
        </p:nvPicPr>
        <p:blipFill>
          <a:blip r:embed="rId4">
            <a:extLst>
              <a:ext uri="{28A0092B-C50C-407E-A947-70E740481C1C}">
                <a14:useLocalDpi xmlns:a14="http://schemas.microsoft.com/office/drawing/2010/main" val="0"/>
              </a:ext>
            </a:extLst>
          </a:blip>
          <a:srcRect l="72916" t="29799" r="11465" b="27376"/>
          <a:stretch>
            <a:fillRect/>
          </a:stretch>
        </p:blipFill>
        <p:spPr bwMode="auto">
          <a:xfrm>
            <a:off x="5495925" y="4646613"/>
            <a:ext cx="5715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596568F6-46EE-A490-20EB-B9A40D9BF2DE}"/>
              </a:ext>
            </a:extLst>
          </p:cNvPr>
          <p:cNvSpPr>
            <a:spLocks noGrp="1"/>
          </p:cNvSpPr>
          <p:nvPr>
            <p:ph type="title"/>
          </p:nvPr>
        </p:nvSpPr>
        <p:spPr>
          <a:xfrm>
            <a:off x="209550" y="341313"/>
            <a:ext cx="8229600" cy="1143000"/>
          </a:xfrm>
        </p:spPr>
        <p:txBody>
          <a:bodyPr/>
          <a:lstStyle/>
          <a:p>
            <a:r>
              <a:rPr lang="en-US" altLang="en-US" sz="3200">
                <a:solidFill>
                  <a:srgbClr val="FFFF00"/>
                </a:solidFill>
              </a:rPr>
              <a:t>Review</a:t>
            </a:r>
          </a:p>
        </p:txBody>
      </p:sp>
      <p:sp>
        <p:nvSpPr>
          <p:cNvPr id="65538" name="TextBox 2">
            <a:extLst>
              <a:ext uri="{FF2B5EF4-FFF2-40B4-BE49-F238E27FC236}">
                <a16:creationId xmlns:a16="http://schemas.microsoft.com/office/drawing/2014/main" id="{2C413C8F-90B0-2BCD-F7E4-BBBE0CA7CC44}"/>
              </a:ext>
            </a:extLst>
          </p:cNvPr>
          <p:cNvSpPr txBox="1">
            <a:spLocks noChangeArrowheads="1"/>
          </p:cNvSpPr>
          <p:nvPr/>
        </p:nvSpPr>
        <p:spPr bwMode="auto">
          <a:xfrm>
            <a:off x="792163" y="1471613"/>
            <a:ext cx="7239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800">
                <a:solidFill>
                  <a:srgbClr val="FFFF00"/>
                </a:solidFill>
              </a:rPr>
              <a:t>Relatively high levels of mortality compared to published rates</a:t>
            </a:r>
          </a:p>
          <a:p>
            <a:pPr>
              <a:buFont typeface="Arial" panose="020B0604020202020204" pitchFamily="34" charset="0"/>
              <a:buChar char="•"/>
            </a:pPr>
            <a:r>
              <a:rPr lang="en-US" altLang="en-US" sz="2800">
                <a:solidFill>
                  <a:srgbClr val="FFFF00"/>
                </a:solidFill>
              </a:rPr>
              <a:t>Effects of fire are tremendously variable around the region</a:t>
            </a:r>
          </a:p>
          <a:p>
            <a:pPr>
              <a:buFont typeface="Arial" panose="020B0604020202020204" pitchFamily="34" charset="0"/>
              <a:buChar char="•"/>
            </a:pPr>
            <a:r>
              <a:rPr lang="en-US" altLang="en-US" sz="2800">
                <a:solidFill>
                  <a:srgbClr val="FFFF00"/>
                </a:solidFill>
              </a:rPr>
              <a:t>Region-wide thinning episode?</a:t>
            </a:r>
          </a:p>
          <a:p>
            <a:pPr>
              <a:buFont typeface="Arial" panose="020B0604020202020204" pitchFamily="34" charset="0"/>
              <a:buChar char="•"/>
            </a:pPr>
            <a:r>
              <a:rPr lang="en-US" altLang="en-US" sz="2800">
                <a:solidFill>
                  <a:srgbClr val="FFFF00"/>
                </a:solidFill>
              </a:rPr>
              <a:t>Future change will vary depending on the relative importance of  background mortality and disturbance driven mortality</a:t>
            </a:r>
          </a:p>
          <a:p>
            <a:pPr>
              <a:buFont typeface="Arial" panose="020B0604020202020204" pitchFamily="34" charset="0"/>
              <a:buChar char="•"/>
            </a:pPr>
            <a:endParaRPr lang="en-US" altLang="en-US" sz="2800">
              <a:solidFill>
                <a:srgbClr val="FFFF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AE1EFAB2-3675-2C8C-2327-C3639F6A9D6E}"/>
              </a:ext>
            </a:extLst>
          </p:cNvPr>
          <p:cNvSpPr>
            <a:spLocks noGrp="1"/>
          </p:cNvSpPr>
          <p:nvPr>
            <p:ph type="title"/>
          </p:nvPr>
        </p:nvSpPr>
        <p:spPr/>
        <p:txBody>
          <a:bodyPr/>
          <a:lstStyle/>
          <a:p>
            <a:r>
              <a:rPr lang="en-US" altLang="en-US">
                <a:solidFill>
                  <a:srgbClr val="FFFF00"/>
                </a:solidFill>
              </a:rPr>
              <a:t>Acknowledgements</a:t>
            </a:r>
          </a:p>
        </p:txBody>
      </p:sp>
      <p:sp>
        <p:nvSpPr>
          <p:cNvPr id="66562" name="TextBox 2">
            <a:extLst>
              <a:ext uri="{FF2B5EF4-FFF2-40B4-BE49-F238E27FC236}">
                <a16:creationId xmlns:a16="http://schemas.microsoft.com/office/drawing/2014/main" id="{1417A4DA-5CAF-AA34-8B19-102A4F0F7C3D}"/>
              </a:ext>
            </a:extLst>
          </p:cNvPr>
          <p:cNvSpPr txBox="1">
            <a:spLocks noChangeArrowheads="1"/>
          </p:cNvSpPr>
          <p:nvPr/>
        </p:nvSpPr>
        <p:spPr bwMode="auto">
          <a:xfrm>
            <a:off x="625475" y="1597025"/>
            <a:ext cx="73501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400">
                <a:solidFill>
                  <a:srgbClr val="FFFF00"/>
                </a:solidFill>
              </a:rPr>
              <a:t>Funding from Northwest Forest Plan monitoring under a special agreement w/ USDA Forest Service Region 6 with Ray Davis</a:t>
            </a:r>
          </a:p>
          <a:p>
            <a:pPr>
              <a:buFont typeface="Arial" panose="020B0604020202020204" pitchFamily="34" charset="0"/>
              <a:buChar char="•"/>
            </a:pPr>
            <a:r>
              <a:rPr lang="en-US" altLang="en-US" sz="2400">
                <a:solidFill>
                  <a:srgbClr val="FFFF00"/>
                </a:solidFill>
              </a:rPr>
              <a:t>Landscape Ecology Modeling, Mapping, and Analysis (LEMMA) Team - Janet Ohmann, Matt Gregory, Heather Roberts</a:t>
            </a:r>
          </a:p>
          <a:p>
            <a:pPr>
              <a:buFont typeface="Arial" panose="020B0604020202020204" pitchFamily="34" charset="0"/>
              <a:buChar char="•"/>
            </a:pPr>
            <a:r>
              <a:rPr lang="en-US" altLang="en-US" sz="2400">
                <a:solidFill>
                  <a:srgbClr val="FFFF00"/>
                </a:solidFill>
              </a:rPr>
              <a:t>Tom Spies, Alan Tepley, Andy Gray, Catherine Ronnenberg</a:t>
            </a:r>
          </a:p>
          <a:p>
            <a:pPr>
              <a:buFont typeface="Arial" panose="020B0604020202020204" pitchFamily="34" charset="0"/>
              <a:buChar char="•"/>
            </a:pPr>
            <a:endParaRPr lang="en-US" altLang="en-US" sz="2400">
              <a:solidFill>
                <a:srgbClr val="FFFF00"/>
              </a:solidFill>
            </a:endParaRPr>
          </a:p>
          <a:p>
            <a:pPr>
              <a:buFont typeface="Arial" panose="020B0604020202020204" pitchFamily="34" charset="0"/>
              <a:buChar char="•"/>
            </a:pPr>
            <a:endParaRPr lang="en-US" altLang="en-US" sz="240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52AC6381-C8F8-B335-3758-0FB642EF0650}"/>
              </a:ext>
            </a:extLst>
          </p:cNvPr>
          <p:cNvSpPr>
            <a:spLocks noGrp="1"/>
          </p:cNvSpPr>
          <p:nvPr>
            <p:ph type="title"/>
          </p:nvPr>
        </p:nvSpPr>
        <p:spPr>
          <a:xfrm>
            <a:off x="6350" y="0"/>
            <a:ext cx="9144000" cy="914400"/>
          </a:xfrm>
        </p:spPr>
        <p:txBody>
          <a:bodyPr/>
          <a:lstStyle/>
          <a:p>
            <a:r>
              <a:rPr lang="en-US" altLang="en-US" sz="3600">
                <a:solidFill>
                  <a:srgbClr val="F4EE00"/>
                </a:solidFill>
              </a:rPr>
              <a:t>Processes affecting Development Pathways</a:t>
            </a:r>
          </a:p>
        </p:txBody>
      </p:sp>
      <p:sp>
        <p:nvSpPr>
          <p:cNvPr id="3" name="Content Placeholder 2">
            <a:extLst>
              <a:ext uri="{FF2B5EF4-FFF2-40B4-BE49-F238E27FC236}">
                <a16:creationId xmlns:a16="http://schemas.microsoft.com/office/drawing/2014/main" id="{E2B6D516-ACDB-E0EB-D5BF-BEB96696F384}"/>
              </a:ext>
            </a:extLst>
          </p:cNvPr>
          <p:cNvSpPr>
            <a:spLocks noGrp="1"/>
          </p:cNvSpPr>
          <p:nvPr>
            <p:ph idx="1"/>
          </p:nvPr>
        </p:nvSpPr>
        <p:spPr>
          <a:xfrm>
            <a:off x="163513" y="1465263"/>
            <a:ext cx="3124200" cy="4525962"/>
          </a:xfrm>
        </p:spPr>
        <p:txBody>
          <a:bodyPr rtlCol="0">
            <a:normAutofit fontScale="92500" lnSpcReduction="10000"/>
          </a:bodyPr>
          <a:lstStyle/>
          <a:p>
            <a:pPr fontAlgn="auto">
              <a:spcAft>
                <a:spcPts val="0"/>
              </a:spcAft>
              <a:defRPr/>
            </a:pPr>
            <a:r>
              <a:rPr lang="en-US" sz="2800" dirty="0">
                <a:solidFill>
                  <a:srgbClr val="F4EE00"/>
                </a:solidFill>
                <a:ea typeface="+mn-ea"/>
              </a:rPr>
              <a:t>Growth</a:t>
            </a:r>
          </a:p>
          <a:p>
            <a:pPr lvl="1" fontAlgn="auto">
              <a:spcAft>
                <a:spcPts val="0"/>
              </a:spcAft>
              <a:defRPr/>
            </a:pPr>
            <a:r>
              <a:rPr lang="en-US" sz="2400" dirty="0">
                <a:solidFill>
                  <a:srgbClr val="F4EE00"/>
                </a:solidFill>
                <a:ea typeface="+mn-ea"/>
              </a:rPr>
              <a:t>Climate and environment</a:t>
            </a:r>
          </a:p>
          <a:p>
            <a:pPr lvl="1" fontAlgn="auto">
              <a:spcAft>
                <a:spcPts val="0"/>
              </a:spcAft>
              <a:defRPr/>
            </a:pPr>
            <a:r>
              <a:rPr lang="en-US" sz="2400" dirty="0">
                <a:solidFill>
                  <a:srgbClr val="F4EE00"/>
                </a:solidFill>
                <a:ea typeface="+mn-ea"/>
              </a:rPr>
              <a:t>species 	composition</a:t>
            </a:r>
          </a:p>
          <a:p>
            <a:pPr lvl="1" fontAlgn="auto">
              <a:spcAft>
                <a:spcPts val="0"/>
              </a:spcAft>
              <a:defRPr/>
            </a:pPr>
            <a:endParaRPr lang="en-US" sz="2400" dirty="0">
              <a:solidFill>
                <a:srgbClr val="F4EE00"/>
              </a:solidFill>
              <a:ea typeface="+mn-ea"/>
            </a:endParaRPr>
          </a:p>
          <a:p>
            <a:pPr fontAlgn="auto">
              <a:spcAft>
                <a:spcPts val="0"/>
              </a:spcAft>
              <a:defRPr/>
            </a:pPr>
            <a:r>
              <a:rPr lang="en-US" sz="2800" dirty="0">
                <a:solidFill>
                  <a:srgbClr val="F4EE00"/>
                </a:solidFill>
                <a:ea typeface="+mn-ea"/>
              </a:rPr>
              <a:t>Mortality</a:t>
            </a:r>
          </a:p>
          <a:p>
            <a:pPr lvl="1" fontAlgn="auto">
              <a:spcAft>
                <a:spcPts val="0"/>
              </a:spcAft>
              <a:defRPr/>
            </a:pPr>
            <a:r>
              <a:rPr lang="en-US" sz="2400" dirty="0">
                <a:solidFill>
                  <a:srgbClr val="F4EE00"/>
                </a:solidFill>
                <a:ea typeface="+mn-ea"/>
              </a:rPr>
              <a:t>Fire</a:t>
            </a:r>
          </a:p>
          <a:p>
            <a:pPr lvl="1" fontAlgn="auto">
              <a:spcAft>
                <a:spcPts val="0"/>
              </a:spcAft>
              <a:defRPr/>
            </a:pPr>
            <a:r>
              <a:rPr lang="en-US" sz="2400" dirty="0">
                <a:solidFill>
                  <a:srgbClr val="F4EE00"/>
                </a:solidFill>
                <a:ea typeface="+mn-ea"/>
              </a:rPr>
              <a:t>Wind</a:t>
            </a:r>
          </a:p>
          <a:p>
            <a:pPr lvl="1" fontAlgn="auto">
              <a:spcAft>
                <a:spcPts val="0"/>
              </a:spcAft>
              <a:defRPr/>
            </a:pPr>
            <a:r>
              <a:rPr lang="en-US" sz="2400" dirty="0">
                <a:solidFill>
                  <a:srgbClr val="F4EE00"/>
                </a:solidFill>
                <a:ea typeface="+mn-ea"/>
              </a:rPr>
              <a:t>Competition</a:t>
            </a:r>
          </a:p>
          <a:p>
            <a:pPr lvl="1" fontAlgn="auto">
              <a:spcAft>
                <a:spcPts val="0"/>
              </a:spcAft>
              <a:defRPr/>
            </a:pPr>
            <a:r>
              <a:rPr lang="en-US" sz="2400" dirty="0">
                <a:solidFill>
                  <a:srgbClr val="F4EE00"/>
                </a:solidFill>
                <a:ea typeface="+mn-ea"/>
              </a:rPr>
              <a:t>Pathogens</a:t>
            </a:r>
          </a:p>
          <a:p>
            <a:pPr lvl="1" fontAlgn="auto">
              <a:spcAft>
                <a:spcPts val="0"/>
              </a:spcAft>
              <a:defRPr/>
            </a:pPr>
            <a:r>
              <a:rPr lang="en-US" sz="2400" dirty="0">
                <a:solidFill>
                  <a:srgbClr val="F4EE00"/>
                </a:solidFill>
                <a:ea typeface="+mn-ea"/>
              </a:rPr>
              <a:t>Insects</a:t>
            </a:r>
          </a:p>
        </p:txBody>
      </p:sp>
      <p:pic>
        <p:nvPicPr>
          <p:cNvPr id="4" name="Picture 3">
            <a:extLst>
              <a:ext uri="{FF2B5EF4-FFF2-40B4-BE49-F238E27FC236}">
                <a16:creationId xmlns:a16="http://schemas.microsoft.com/office/drawing/2014/main" id="{BAED9E71-126A-6DFB-3A7A-A84310C6C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5345" y="1287500"/>
            <a:ext cx="1522698" cy="1535430"/>
          </a:xfrm>
          <a:prstGeom prst="rect">
            <a:avLst/>
          </a:prstGeom>
          <a:effectLst>
            <a:softEdge rad="63500"/>
          </a:effectLst>
        </p:spPr>
      </p:pic>
      <p:pic>
        <p:nvPicPr>
          <p:cNvPr id="5" name="Picture 4">
            <a:extLst>
              <a:ext uri="{FF2B5EF4-FFF2-40B4-BE49-F238E27FC236}">
                <a16:creationId xmlns:a16="http://schemas.microsoft.com/office/drawing/2014/main" id="{0FABAC22-3D80-3CF9-3528-7ED6A979D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9794" y="1300637"/>
            <a:ext cx="2667000" cy="1807517"/>
          </a:xfrm>
          <a:prstGeom prst="rect">
            <a:avLst/>
          </a:prstGeom>
          <a:effectLst>
            <a:softEdge rad="63500"/>
          </a:effectLst>
        </p:spPr>
      </p:pic>
      <p:sp>
        <p:nvSpPr>
          <p:cNvPr id="8197" name="Rectangle 8">
            <a:extLst>
              <a:ext uri="{FF2B5EF4-FFF2-40B4-BE49-F238E27FC236}">
                <a16:creationId xmlns:a16="http://schemas.microsoft.com/office/drawing/2014/main" id="{3157FBA9-7674-BBBD-95CC-EAB6CD6FB6EA}"/>
              </a:ext>
            </a:extLst>
          </p:cNvPr>
          <p:cNvSpPr>
            <a:spLocks noChangeArrowheads="1"/>
          </p:cNvSpPr>
          <p:nvPr/>
        </p:nvSpPr>
        <p:spPr bwMode="auto">
          <a:xfrm>
            <a:off x="6049963" y="607695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000">
                <a:solidFill>
                  <a:srgbClr val="FFFF00"/>
                </a:solidFill>
              </a:rPr>
              <a:t>Ronald F Billings, Texas Forest Service and </a:t>
            </a:r>
            <a:r>
              <a:rPr lang="en-US" altLang="en-US" sz="800">
                <a:solidFill>
                  <a:srgbClr val="FFFF00"/>
                </a:solidFill>
              </a:rPr>
              <a:t>USDA</a:t>
            </a:r>
            <a:r>
              <a:rPr lang="en-US" altLang="en-US" sz="1000">
                <a:solidFill>
                  <a:srgbClr val="FFFF00"/>
                </a:solidFill>
              </a:rPr>
              <a:t> Forest Service, Region 2, Rocky Mountain Region Archive, </a:t>
            </a:r>
          </a:p>
        </p:txBody>
      </p:sp>
      <p:pic>
        <p:nvPicPr>
          <p:cNvPr id="10" name="Picture 9">
            <a:extLst>
              <a:ext uri="{FF2B5EF4-FFF2-40B4-BE49-F238E27FC236}">
                <a16:creationId xmlns:a16="http://schemas.microsoft.com/office/drawing/2014/main" id="{6AE45472-2C3F-C8FD-E8FC-FE4379253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9794" y="4191000"/>
            <a:ext cx="3048000" cy="1866900"/>
          </a:xfrm>
          <a:prstGeom prst="rect">
            <a:avLst/>
          </a:prstGeom>
          <a:effectLst>
            <a:softEdge rad="63500"/>
          </a:effectLst>
        </p:spPr>
      </p:pic>
      <p:pic>
        <p:nvPicPr>
          <p:cNvPr id="8" name="Picture 7">
            <a:extLst>
              <a:ext uri="{FF2B5EF4-FFF2-40B4-BE49-F238E27FC236}">
                <a16:creationId xmlns:a16="http://schemas.microsoft.com/office/drawing/2014/main" id="{6332230D-6F35-2832-0E68-ADE7C9A397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8702"/>
          <a:stretch/>
        </p:blipFill>
        <p:spPr>
          <a:xfrm>
            <a:off x="5249694" y="2312104"/>
            <a:ext cx="2133600" cy="2569723"/>
          </a:xfrm>
          <a:prstGeom prst="rect">
            <a:avLst/>
          </a:prstGeom>
          <a:effectLst>
            <a:softEdge rad="63500"/>
          </a:effectLst>
        </p:spPr>
      </p:pic>
      <p:pic>
        <p:nvPicPr>
          <p:cNvPr id="11" name="Picture 10">
            <a:extLst>
              <a:ext uri="{FF2B5EF4-FFF2-40B4-BE49-F238E27FC236}">
                <a16:creationId xmlns:a16="http://schemas.microsoft.com/office/drawing/2014/main" id="{EEAA2FAC-4B06-1CEA-439E-C4EC1FCAE0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3194" y="4853021"/>
            <a:ext cx="2667000" cy="1778000"/>
          </a:xfrm>
          <a:prstGeom prst="rect">
            <a:avLst/>
          </a:prstGeom>
          <a:effectLst>
            <a:softEdge rad="63500"/>
          </a:effectLst>
        </p:spPr>
      </p:pic>
      <p:pic>
        <p:nvPicPr>
          <p:cNvPr id="12" name="Picture 2" descr="http://blog.oregonlive.com/breakingnews/2008/03/large_trees.JPG">
            <a:extLst>
              <a:ext uri="{FF2B5EF4-FFF2-40B4-BE49-F238E27FC236}">
                <a16:creationId xmlns:a16="http://schemas.microsoft.com/office/drawing/2014/main" id="{C4B3742D-61F2-A837-5C89-7D3E4069F2AA}"/>
              </a:ext>
            </a:extLst>
          </p:cNvPr>
          <p:cNvPicPr>
            <a:picLocks noChangeAspect="1" noChangeArrowheads="1"/>
          </p:cNvPicPr>
          <p:nvPr/>
        </p:nvPicPr>
        <p:blipFill>
          <a:blip r:embed="rId8" cstate="print"/>
          <a:srcRect/>
          <a:stretch>
            <a:fillRect/>
          </a:stretch>
        </p:blipFill>
        <p:spPr bwMode="auto">
          <a:xfrm>
            <a:off x="2963694" y="2971800"/>
            <a:ext cx="2286000" cy="1513907"/>
          </a:xfrm>
          <a:prstGeom prst="rect">
            <a:avLst/>
          </a:prstGeom>
          <a:noFill/>
          <a:effectLst>
            <a:softEdge rad="63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7E89986B-9DD5-B8D2-E8A1-DE35E09E877D}"/>
              </a:ext>
            </a:extLst>
          </p:cNvPr>
          <p:cNvSpPr>
            <a:spLocks noGrp="1"/>
          </p:cNvSpPr>
          <p:nvPr>
            <p:ph type="title"/>
          </p:nvPr>
        </p:nvSpPr>
        <p:spPr>
          <a:xfrm>
            <a:off x="0" y="0"/>
            <a:ext cx="9144000" cy="1143000"/>
          </a:xfrm>
        </p:spPr>
        <p:txBody>
          <a:bodyPr/>
          <a:lstStyle/>
          <a:p>
            <a:r>
              <a:rPr lang="en-US" altLang="en-US" sz="3600">
                <a:solidFill>
                  <a:srgbClr val="F4EE00"/>
                </a:solidFill>
              </a:rPr>
              <a:t>Paleoclimate and Vegetation Composition</a:t>
            </a:r>
            <a:r>
              <a:rPr lang="en-US" altLang="en-US" sz="2800">
                <a:solidFill>
                  <a:srgbClr val="F4EE00"/>
                </a:solidFill>
              </a:rPr>
              <a:t> Little Lake, Oregon Coast Range</a:t>
            </a:r>
          </a:p>
        </p:txBody>
      </p:sp>
      <p:pic>
        <p:nvPicPr>
          <p:cNvPr id="3" name="Picture 2">
            <a:extLst>
              <a:ext uri="{FF2B5EF4-FFF2-40B4-BE49-F238E27FC236}">
                <a16:creationId xmlns:a16="http://schemas.microsoft.com/office/drawing/2014/main" id="{4110FC67-BC9B-92C6-3DA1-96297515F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81" t="15451" r="32061" b="22977"/>
          <a:stretch/>
        </p:blipFill>
        <p:spPr>
          <a:xfrm>
            <a:off x="457200" y="1641475"/>
            <a:ext cx="4881563" cy="4881563"/>
          </a:xfrm>
          <a:prstGeom prst="rect">
            <a:avLst/>
          </a:prstGeom>
          <a:ln w="28575">
            <a:solidFill>
              <a:schemeClr val="bg1">
                <a:lumMod val="65000"/>
              </a:schemeClr>
            </a:solidFill>
          </a:ln>
        </p:spPr>
      </p:pic>
      <p:sp>
        <p:nvSpPr>
          <p:cNvPr id="9219" name="TextBox 3">
            <a:extLst>
              <a:ext uri="{FF2B5EF4-FFF2-40B4-BE49-F238E27FC236}">
                <a16:creationId xmlns:a16="http://schemas.microsoft.com/office/drawing/2014/main" id="{A1D3D542-EA02-D956-D2A7-D980B13181CA}"/>
              </a:ext>
            </a:extLst>
          </p:cNvPr>
          <p:cNvSpPr txBox="1">
            <a:spLocks noChangeArrowheads="1"/>
          </p:cNvSpPr>
          <p:nvPr/>
        </p:nvSpPr>
        <p:spPr bwMode="auto">
          <a:xfrm>
            <a:off x="5486400" y="6262688"/>
            <a:ext cx="358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solidFill>
                  <a:srgbClr val="F4EE00"/>
                </a:solidFill>
              </a:rPr>
              <a:t>Long et al Can J. For. Res. 1998  </a:t>
            </a:r>
          </a:p>
        </p:txBody>
      </p:sp>
      <p:grpSp>
        <p:nvGrpSpPr>
          <p:cNvPr id="9220" name="Group 28">
            <a:extLst>
              <a:ext uri="{FF2B5EF4-FFF2-40B4-BE49-F238E27FC236}">
                <a16:creationId xmlns:a16="http://schemas.microsoft.com/office/drawing/2014/main" id="{9EAA5004-8C74-8619-F267-06E450A36AF4}"/>
              </a:ext>
            </a:extLst>
          </p:cNvPr>
          <p:cNvGrpSpPr>
            <a:grpSpLocks/>
          </p:cNvGrpSpPr>
          <p:nvPr/>
        </p:nvGrpSpPr>
        <p:grpSpPr bwMode="auto">
          <a:xfrm>
            <a:off x="1624013" y="2819400"/>
            <a:ext cx="3252787" cy="3297238"/>
            <a:chOff x="1623645" y="2819400"/>
            <a:chExt cx="3253155" cy="3297906"/>
          </a:xfrm>
        </p:grpSpPr>
        <p:sp>
          <p:nvSpPr>
            <p:cNvPr id="15" name="Oval 14">
              <a:extLst>
                <a:ext uri="{FF2B5EF4-FFF2-40B4-BE49-F238E27FC236}">
                  <a16:creationId xmlns:a16="http://schemas.microsoft.com/office/drawing/2014/main" id="{07F152B4-8BEB-32DD-D317-0601C6138B93}"/>
                </a:ext>
              </a:extLst>
            </p:cNvPr>
            <p:cNvSpPr/>
            <p:nvPr/>
          </p:nvSpPr>
          <p:spPr>
            <a:xfrm>
              <a:off x="1623645" y="5105863"/>
              <a:ext cx="914503" cy="9780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Oval 18">
              <a:extLst>
                <a:ext uri="{FF2B5EF4-FFF2-40B4-BE49-F238E27FC236}">
                  <a16:creationId xmlns:a16="http://schemas.microsoft.com/office/drawing/2014/main" id="{FF904415-DF87-387A-0C8B-2FB18B93AD0D}"/>
                </a:ext>
              </a:extLst>
            </p:cNvPr>
            <p:cNvSpPr/>
            <p:nvPr/>
          </p:nvSpPr>
          <p:spPr>
            <a:xfrm>
              <a:off x="3962297" y="2819400"/>
              <a:ext cx="914503" cy="9145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Oval 19">
              <a:extLst>
                <a:ext uri="{FF2B5EF4-FFF2-40B4-BE49-F238E27FC236}">
                  <a16:creationId xmlns:a16="http://schemas.microsoft.com/office/drawing/2014/main" id="{FD5C7C0B-AE49-8551-4DA9-C4E994B8F7FC}"/>
                </a:ext>
              </a:extLst>
            </p:cNvPr>
            <p:cNvSpPr/>
            <p:nvPr/>
          </p:nvSpPr>
          <p:spPr>
            <a:xfrm>
              <a:off x="3809879" y="4040435"/>
              <a:ext cx="838295" cy="10654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Oval 21">
              <a:extLst>
                <a:ext uri="{FF2B5EF4-FFF2-40B4-BE49-F238E27FC236}">
                  <a16:creationId xmlns:a16="http://schemas.microsoft.com/office/drawing/2014/main" id="{A30BD462-1130-1B22-023D-AEFBCC826A14}"/>
                </a:ext>
              </a:extLst>
            </p:cNvPr>
            <p:cNvSpPr/>
            <p:nvPr/>
          </p:nvSpPr>
          <p:spPr>
            <a:xfrm>
              <a:off x="3476467" y="5137620"/>
              <a:ext cx="569977" cy="9796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16" name="Straight Connector 15">
            <a:extLst>
              <a:ext uri="{FF2B5EF4-FFF2-40B4-BE49-F238E27FC236}">
                <a16:creationId xmlns:a16="http://schemas.microsoft.com/office/drawing/2014/main" id="{DD3E000B-9FB8-1326-443A-1D12827F51B0}"/>
              </a:ext>
            </a:extLst>
          </p:cNvPr>
          <p:cNvCxnSpPr/>
          <p:nvPr/>
        </p:nvCxnSpPr>
        <p:spPr>
          <a:xfrm>
            <a:off x="5797550" y="3871913"/>
            <a:ext cx="3352800" cy="0"/>
          </a:xfrm>
          <a:prstGeom prst="line">
            <a:avLst/>
          </a:prstGeom>
          <a:ln w="12700">
            <a:solidFill>
              <a:schemeClr val="bg2">
                <a:lumMod val="1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AD0390-AA6A-14F9-4212-6174705594E9}"/>
              </a:ext>
            </a:extLst>
          </p:cNvPr>
          <p:cNvCxnSpPr/>
          <p:nvPr/>
        </p:nvCxnSpPr>
        <p:spPr>
          <a:xfrm>
            <a:off x="4876800" y="5334000"/>
            <a:ext cx="3506788" cy="0"/>
          </a:xfrm>
          <a:prstGeom prst="line">
            <a:avLst/>
          </a:prstGeom>
          <a:ln w="12700">
            <a:solidFill>
              <a:schemeClr val="bg2">
                <a:lumMod val="1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5EF7C1-EA28-B9B3-1942-E64B41D76808}"/>
              </a:ext>
            </a:extLst>
          </p:cNvPr>
          <p:cNvCxnSpPr/>
          <p:nvPr/>
        </p:nvCxnSpPr>
        <p:spPr>
          <a:xfrm>
            <a:off x="5715000" y="2819400"/>
            <a:ext cx="3354388" cy="0"/>
          </a:xfrm>
          <a:prstGeom prst="line">
            <a:avLst/>
          </a:prstGeom>
          <a:ln w="12700">
            <a:solidFill>
              <a:schemeClr val="bg2">
                <a:lumMod val="1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 name="Right Arrow 7">
            <a:extLst>
              <a:ext uri="{FF2B5EF4-FFF2-40B4-BE49-F238E27FC236}">
                <a16:creationId xmlns:a16="http://schemas.microsoft.com/office/drawing/2014/main" id="{0C747018-4DB6-6046-A4EA-3C8695C4FBC9}"/>
              </a:ext>
            </a:extLst>
          </p:cNvPr>
          <p:cNvSpPr/>
          <p:nvPr/>
        </p:nvSpPr>
        <p:spPr>
          <a:xfrm>
            <a:off x="5338763" y="53340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25" name="TextBox 16">
            <a:extLst>
              <a:ext uri="{FF2B5EF4-FFF2-40B4-BE49-F238E27FC236}">
                <a16:creationId xmlns:a16="http://schemas.microsoft.com/office/drawing/2014/main" id="{26C0F4DA-16B6-860D-B616-BF46315FC24A}"/>
              </a:ext>
            </a:extLst>
          </p:cNvPr>
          <p:cNvSpPr txBox="1">
            <a:spLocks noChangeArrowheads="1"/>
          </p:cNvSpPr>
          <p:nvPr/>
        </p:nvSpPr>
        <p:spPr bwMode="auto">
          <a:xfrm>
            <a:off x="6299200" y="533400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Warm/Dry</a:t>
            </a:r>
          </a:p>
        </p:txBody>
      </p:sp>
      <p:sp>
        <p:nvSpPr>
          <p:cNvPr id="27" name="Right Arrow 26">
            <a:extLst>
              <a:ext uri="{FF2B5EF4-FFF2-40B4-BE49-F238E27FC236}">
                <a16:creationId xmlns:a16="http://schemas.microsoft.com/office/drawing/2014/main" id="{0F49BE33-216C-972C-7513-2B7E5593B183}"/>
              </a:ext>
            </a:extLst>
          </p:cNvPr>
          <p:cNvSpPr/>
          <p:nvPr/>
        </p:nvSpPr>
        <p:spPr>
          <a:xfrm>
            <a:off x="5373688" y="4176713"/>
            <a:ext cx="97948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27" name="TextBox 20">
            <a:extLst>
              <a:ext uri="{FF2B5EF4-FFF2-40B4-BE49-F238E27FC236}">
                <a16:creationId xmlns:a16="http://schemas.microsoft.com/office/drawing/2014/main" id="{E2A6E84E-066C-AB44-0C17-4AA56E1FF072}"/>
              </a:ext>
            </a:extLst>
          </p:cNvPr>
          <p:cNvSpPr txBox="1">
            <a:spLocks noChangeArrowheads="1"/>
          </p:cNvSpPr>
          <p:nvPr/>
        </p:nvSpPr>
        <p:spPr bwMode="auto">
          <a:xfrm>
            <a:off x="6357938" y="41910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Cool/Humid</a:t>
            </a:r>
          </a:p>
        </p:txBody>
      </p:sp>
      <p:sp>
        <p:nvSpPr>
          <p:cNvPr id="30" name="Right Arrow 29">
            <a:extLst>
              <a:ext uri="{FF2B5EF4-FFF2-40B4-BE49-F238E27FC236}">
                <a16:creationId xmlns:a16="http://schemas.microsoft.com/office/drawing/2014/main" id="{E1CEF2C9-20E8-ED5E-8976-474FEB71B461}"/>
              </a:ext>
            </a:extLst>
          </p:cNvPr>
          <p:cNvSpPr/>
          <p:nvPr/>
        </p:nvSpPr>
        <p:spPr>
          <a:xfrm>
            <a:off x="5373688" y="3033713"/>
            <a:ext cx="97948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29" name="TextBox 22">
            <a:extLst>
              <a:ext uri="{FF2B5EF4-FFF2-40B4-BE49-F238E27FC236}">
                <a16:creationId xmlns:a16="http://schemas.microsoft.com/office/drawing/2014/main" id="{58AFA84B-7353-4BDC-4291-58452ABB80C4}"/>
              </a:ext>
            </a:extLst>
          </p:cNvPr>
          <p:cNvSpPr txBox="1">
            <a:spLocks noChangeArrowheads="1"/>
          </p:cNvSpPr>
          <p:nvPr/>
        </p:nvSpPr>
        <p:spPr bwMode="auto">
          <a:xfrm>
            <a:off x="6357938" y="3048000"/>
            <a:ext cx="271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FFFF00"/>
                </a:solidFill>
              </a:rPr>
              <a:t>Cooler/more humid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7C74A59C-D11A-C80D-2879-409AED99C4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151"/>
          <a:stretch/>
        </p:blipFill>
        <p:spPr bwMode="auto">
          <a:xfrm>
            <a:off x="1794025" y="1524000"/>
            <a:ext cx="1899926" cy="180988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1">
            <a:extLst>
              <a:ext uri="{FF2B5EF4-FFF2-40B4-BE49-F238E27FC236}">
                <a16:creationId xmlns:a16="http://schemas.microsoft.com/office/drawing/2014/main" id="{80127E23-391E-426F-849D-771D56038D10}"/>
              </a:ext>
            </a:extLst>
          </p:cNvPr>
          <p:cNvSpPr txBox="1">
            <a:spLocks/>
          </p:cNvSpPr>
          <p:nvPr/>
        </p:nvSpPr>
        <p:spPr>
          <a:xfrm>
            <a:off x="0" y="76200"/>
            <a:ext cx="4038600" cy="1143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solidFill>
                  <a:srgbClr val="F4EE00"/>
                </a:solidFill>
              </a:rPr>
              <a:t>Potential Vegetation Zones</a:t>
            </a:r>
          </a:p>
        </p:txBody>
      </p:sp>
      <p:pic>
        <p:nvPicPr>
          <p:cNvPr id="9" name="Picture 4" descr="http://www.tarleton.edu/Departments/range/Ram%20Pictures/04121old%20growth%20cascade.jpg">
            <a:extLst>
              <a:ext uri="{FF2B5EF4-FFF2-40B4-BE49-F238E27FC236}">
                <a16:creationId xmlns:a16="http://schemas.microsoft.com/office/drawing/2014/main" id="{53F94CEA-2A85-2AAE-F2E8-2B415E4B0F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54" t="2530" r="2925"/>
          <a:stretch/>
        </p:blipFill>
        <p:spPr bwMode="auto">
          <a:xfrm>
            <a:off x="120447" y="3276502"/>
            <a:ext cx="1910576" cy="183324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 name="Picture 6" descr="http://www.redwoodhikes.com/Home1.jpg">
            <a:extLst>
              <a:ext uri="{FF2B5EF4-FFF2-40B4-BE49-F238E27FC236}">
                <a16:creationId xmlns:a16="http://schemas.microsoft.com/office/drawing/2014/main" id="{E6DC13F6-2949-A34D-D039-7192AC364AB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47" r="17780"/>
          <a:stretch/>
        </p:blipFill>
        <p:spPr bwMode="auto">
          <a:xfrm>
            <a:off x="1828800" y="4953000"/>
            <a:ext cx="1954782" cy="175057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0B51FF23-0648-DC23-4B26-13CA2805F1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367553"/>
            <a:ext cx="4779818" cy="6185647"/>
          </a:xfrm>
          <a:prstGeom prst="rect">
            <a:avLst/>
          </a:prstGeom>
          <a:effectLst>
            <a:softEdge rad="63500"/>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8101</TotalTime>
  <Words>3858</Words>
  <Application>Microsoft Office PowerPoint</Application>
  <PresentationFormat>On-screen Show (4:3)</PresentationFormat>
  <Paragraphs>557</Paragraphs>
  <Slides>64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Calibri</vt:lpstr>
      <vt:lpstr>MS PGothic</vt:lpstr>
      <vt:lpstr>Arial</vt:lpstr>
      <vt:lpstr>Times New Roman</vt:lpstr>
      <vt:lpstr>Office Theme</vt:lpstr>
      <vt:lpstr>PowerPoint Presentation</vt:lpstr>
      <vt:lpstr>Presentation Outline </vt:lpstr>
      <vt:lpstr>Where did they come from?</vt:lpstr>
      <vt:lpstr>Forest Development</vt:lpstr>
      <vt:lpstr>PowerPoint Presentation</vt:lpstr>
      <vt:lpstr>Components Used to Describe Stand Development Stages </vt:lpstr>
      <vt:lpstr>Processes affecting Development Pathways</vt:lpstr>
      <vt:lpstr>Paleoclimate and Vegetation Composition Little Lake, Oregon Coast Range</vt:lpstr>
      <vt:lpstr>PowerPoint Presentation</vt:lpstr>
      <vt:lpstr>Fire </vt:lpstr>
      <vt:lpstr>Paleoclimate, Vegetation and Fire  Little Lake, Oregon Coast Range</vt:lpstr>
      <vt:lpstr>Fire History Studies: Westside Regional Signal  </vt:lpstr>
      <vt:lpstr>Fire Regimes </vt:lpstr>
      <vt:lpstr>PowerPoint Presentation</vt:lpstr>
      <vt:lpstr>PowerPoint Presentation</vt:lpstr>
      <vt:lpstr>PowerPoint Presentation</vt:lpstr>
      <vt:lpstr>PowerPoint Presentation</vt:lpstr>
      <vt:lpstr>Mixed Severity Fire Regimes </vt:lpstr>
      <vt:lpstr>PowerPoint Presentation</vt:lpstr>
      <vt:lpstr>PowerPoint Presentation</vt:lpstr>
      <vt:lpstr>Precipitation, Topography and Mixed Severity Fires </vt:lpstr>
      <vt:lpstr>PowerPoint Presentation</vt:lpstr>
      <vt:lpstr>Frequent Low Severity Fire Regimes </vt:lpstr>
      <vt:lpstr>PowerPoint Presentation</vt:lpstr>
      <vt:lpstr>PowerPoint Presentation</vt:lpstr>
      <vt:lpstr>PowerPoint Presentation</vt:lpstr>
      <vt:lpstr>PowerPoint Presentation</vt:lpstr>
      <vt:lpstr>Where are we now? </vt:lpstr>
      <vt:lpstr>Age Class Distribution by Vegetation Zone</vt:lpstr>
      <vt:lpstr>Age Class Distribution by Vegetation Zone</vt:lpstr>
      <vt:lpstr>Multiple Components of Forest Structure</vt:lpstr>
      <vt:lpstr>Structure-Based Framework</vt:lpstr>
      <vt:lpstr>Approach</vt:lpstr>
      <vt:lpstr>Approach</vt:lpstr>
      <vt:lpstr>Approach</vt:lpstr>
      <vt:lpstr>Regional Structural Classification</vt:lpstr>
      <vt:lpstr>Regional Structural Classification</vt:lpstr>
      <vt:lpstr>Distribution of &gt;80 forests by structural class</vt:lpstr>
      <vt:lpstr>Class 8: High Live Biomass &amp; Density</vt:lpstr>
      <vt:lpstr>Type 8.2: High Live Biomass &amp; Density w/ Very High Biomass of Dead and Downed Wood</vt:lpstr>
      <vt:lpstr>Class 11: Extremely High Live Biomass w/ Giant Trees</vt:lpstr>
      <vt:lpstr>Class 11: Extremely High Live Biomass w/ Giant Trees</vt:lpstr>
      <vt:lpstr>Class 6: Moderate Biomass &amp; Density w/ Big Trees and Snags</vt:lpstr>
      <vt:lpstr>Class 6: Moderate Biomass &amp; Density w/ Big Trees and Snags</vt:lpstr>
      <vt:lpstr>PowerPoint Presentation</vt:lpstr>
      <vt:lpstr>Interpreting Developmental Stages</vt:lpstr>
      <vt:lpstr>Review</vt:lpstr>
      <vt:lpstr>Where are we going? </vt:lpstr>
      <vt:lpstr>Field Data</vt:lpstr>
      <vt:lpstr>“Background” mortality on USFS lands  mid-1990’s to mid-2000s</vt:lpstr>
      <vt:lpstr>Disturbance and Mortality in Stands &gt;80 yrs</vt:lpstr>
      <vt:lpstr>Disturbance and Mortality in Stands &gt;80 yrs</vt:lpstr>
      <vt:lpstr>Framework for Assessing Structural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Trajectories of Structural Change</vt:lpstr>
      <vt:lpstr>Trajectories of Structural Change</vt:lpstr>
      <vt:lpstr>Review</vt:lpstr>
      <vt:lpstr>Acknowledgements</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and Compositional Dynamics in mature Douglas-fir forests of Oregon and Washington</dc:title>
  <dc:creator>Reilly, Matthew J</dc:creator>
  <cp:lastModifiedBy>Lum-Naihe, Christof Jurh duk - FS, AZ</cp:lastModifiedBy>
  <cp:revision>131</cp:revision>
  <dcterms:created xsi:type="dcterms:W3CDTF">2015-05-14T03:07:17Z</dcterms:created>
  <dcterms:modified xsi:type="dcterms:W3CDTF">2025-08-04T15:23:26Z</dcterms:modified>
</cp:coreProperties>
</file>