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6" r:id="rId2"/>
    <p:sldId id="335" r:id="rId3"/>
    <p:sldId id="267" r:id="rId4"/>
    <p:sldId id="348" r:id="rId5"/>
    <p:sldId id="271" r:id="rId6"/>
    <p:sldId id="338" r:id="rId7"/>
    <p:sldId id="340" r:id="rId8"/>
    <p:sldId id="341" r:id="rId9"/>
    <p:sldId id="321" r:id="rId10"/>
    <p:sldId id="342" r:id="rId11"/>
    <p:sldId id="344" r:id="rId12"/>
    <p:sldId id="343" r:id="rId13"/>
    <p:sldId id="346" r:id="rId14"/>
    <p:sldId id="347" r:id="rId15"/>
    <p:sldId id="290"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A9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5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Ross\Documents\WPWIN.DAT\USFS\FS%20Spreadsheets\USFS%202014%20Ross%20Report%20V1.0.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dirty="0">
                <a:latin typeface="Arial" pitchFamily="34" charset="0"/>
                <a:cs typeface="Arial" pitchFamily="34" charset="0"/>
              </a:rPr>
              <a:t>Willamette </a:t>
            </a:r>
          </a:p>
          <a:p>
            <a:pPr>
              <a:defRPr/>
            </a:pPr>
            <a:r>
              <a:rPr lang="en-US" sz="1400" dirty="0">
                <a:latin typeface="Arial" pitchFamily="34" charset="0"/>
                <a:cs typeface="Arial" pitchFamily="34" charset="0"/>
              </a:rPr>
              <a:t>Target vs. Awarded – </a:t>
            </a:r>
          </a:p>
          <a:p>
            <a:pPr>
              <a:defRPr/>
            </a:pPr>
            <a:r>
              <a:rPr lang="en-US" sz="1400" dirty="0">
                <a:latin typeface="Arial" pitchFamily="34" charset="0"/>
                <a:cs typeface="Arial" pitchFamily="34" charset="0"/>
              </a:rPr>
              <a:t>*Slide courtesy of AFRC*</a:t>
            </a:r>
          </a:p>
        </c:rich>
      </c:tx>
      <c:overlay val="0"/>
    </c:title>
    <c:autoTitleDeleted val="0"/>
    <c:view3D>
      <c:rotX val="10"/>
      <c:rotY val="10"/>
      <c:rAngAx val="0"/>
    </c:view3D>
    <c:floor>
      <c:thickness val="0"/>
      <c:spPr>
        <a:solidFill>
          <a:srgbClr val="1F497D">
            <a:lumMod val="20000"/>
            <a:lumOff val="80000"/>
          </a:srgbClr>
        </a:solidFill>
      </c:spPr>
    </c:floor>
    <c:sideWall>
      <c:thickness val="0"/>
      <c:spPr>
        <a:solidFill>
          <a:schemeClr val="tx2">
            <a:lumMod val="20000"/>
            <a:lumOff val="80000"/>
          </a:schemeClr>
        </a:solidFill>
      </c:spPr>
    </c:sideWall>
    <c:backWall>
      <c:thickness val="0"/>
      <c:spPr>
        <a:solidFill>
          <a:schemeClr val="tx2">
            <a:lumMod val="20000"/>
            <a:lumOff val="80000"/>
          </a:schemeClr>
        </a:solidFill>
      </c:spPr>
    </c:backWall>
    <c:plotArea>
      <c:layout>
        <c:manualLayout>
          <c:layoutTarget val="inner"/>
          <c:xMode val="edge"/>
          <c:yMode val="edge"/>
          <c:x val="3.9455958827320101E-2"/>
          <c:y val="1.2530342798059301E-2"/>
          <c:w val="0.94588502320453904"/>
          <c:h val="0.94898146822556295"/>
        </c:manualLayout>
      </c:layout>
      <c:line3DChart>
        <c:grouping val="standard"/>
        <c:varyColors val="0"/>
        <c:ser>
          <c:idx val="0"/>
          <c:order val="0"/>
          <c:tx>
            <c:strRef>
              <c:f>Will!$A$7</c:f>
              <c:strCache>
                <c:ptCount val="1"/>
                <c:pt idx="0">
                  <c:v>Financed Target (mmbf)</c:v>
                </c:pt>
              </c:strCache>
            </c:strRef>
          </c:tx>
          <c:spPr>
            <a:solidFill>
              <a:schemeClr val="accent3">
                <a:lumMod val="50000"/>
              </a:schemeClr>
            </a:solidFill>
            <a:ln>
              <a:solidFill>
                <a:srgbClr val="00B050"/>
              </a:solidFill>
            </a:ln>
          </c:spPr>
          <c:cat>
            <c:numRef>
              <c:f>Will!$B$5:$U$5</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Will!$B$7:$U$7</c:f>
              <c:numCache>
                <c:formatCode>#,##0.0</c:formatCode>
                <c:ptCount val="20"/>
                <c:pt idx="0">
                  <c:v>102.4</c:v>
                </c:pt>
                <c:pt idx="1">
                  <c:v>136.5</c:v>
                </c:pt>
                <c:pt idx="2">
                  <c:v>123.8</c:v>
                </c:pt>
                <c:pt idx="3">
                  <c:v>118</c:v>
                </c:pt>
                <c:pt idx="4">
                  <c:v>105</c:v>
                </c:pt>
                <c:pt idx="5">
                  <c:v>105</c:v>
                </c:pt>
                <c:pt idx="6">
                  <c:v>63.68</c:v>
                </c:pt>
                <c:pt idx="7">
                  <c:v>61.08</c:v>
                </c:pt>
                <c:pt idx="8">
                  <c:v>53.220000000000013</c:v>
                </c:pt>
                <c:pt idx="9">
                  <c:v>44.8</c:v>
                </c:pt>
                <c:pt idx="10">
                  <c:v>55.2</c:v>
                </c:pt>
                <c:pt idx="11">
                  <c:v>79.7</c:v>
                </c:pt>
                <c:pt idx="12">
                  <c:v>69.3</c:v>
                </c:pt>
                <c:pt idx="13">
                  <c:v>67.61</c:v>
                </c:pt>
                <c:pt idx="14">
                  <c:v>74.3</c:v>
                </c:pt>
                <c:pt idx="15">
                  <c:v>69.5</c:v>
                </c:pt>
                <c:pt idx="16">
                  <c:v>79.5</c:v>
                </c:pt>
                <c:pt idx="17">
                  <c:v>74.2</c:v>
                </c:pt>
                <c:pt idx="18">
                  <c:v>77.7</c:v>
                </c:pt>
                <c:pt idx="19" formatCode="General">
                  <c:v>70.400000000000006</c:v>
                </c:pt>
              </c:numCache>
            </c:numRef>
          </c:val>
          <c:smooth val="0"/>
          <c:extLst>
            <c:ext xmlns:c16="http://schemas.microsoft.com/office/drawing/2014/chart" uri="{C3380CC4-5D6E-409C-BE32-E72D297353CC}">
              <c16:uniqueId val="{00000000-D219-4839-9185-E84CFFDC6C96}"/>
            </c:ext>
          </c:extLst>
        </c:ser>
        <c:ser>
          <c:idx val="2"/>
          <c:order val="1"/>
          <c:tx>
            <c:strRef>
              <c:f>Will!$A$9</c:f>
              <c:strCache>
                <c:ptCount val="1"/>
                <c:pt idx="0">
                  <c:v>Volume Awarded (mmbf)</c:v>
                </c:pt>
              </c:strCache>
            </c:strRef>
          </c:tx>
          <c:spPr>
            <a:solidFill>
              <a:srgbClr val="C0504D"/>
            </a:solidFill>
            <a:ln>
              <a:solidFill>
                <a:srgbClr val="C0504D"/>
              </a:solidFill>
            </a:ln>
          </c:spPr>
          <c:cat>
            <c:numRef>
              <c:f>Will!$B$5:$U$5</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Will!$B$9:$U$9</c:f>
              <c:numCache>
                <c:formatCode>#,##0.0</c:formatCode>
                <c:ptCount val="20"/>
                <c:pt idx="0">
                  <c:v>124.5</c:v>
                </c:pt>
                <c:pt idx="1">
                  <c:v>72.099999999999994</c:v>
                </c:pt>
                <c:pt idx="2">
                  <c:v>87</c:v>
                </c:pt>
                <c:pt idx="3">
                  <c:v>34.4</c:v>
                </c:pt>
                <c:pt idx="4">
                  <c:v>2</c:v>
                </c:pt>
                <c:pt idx="5">
                  <c:v>18.3</c:v>
                </c:pt>
                <c:pt idx="6">
                  <c:v>59.2</c:v>
                </c:pt>
                <c:pt idx="7">
                  <c:v>85.4</c:v>
                </c:pt>
                <c:pt idx="8">
                  <c:v>48.2</c:v>
                </c:pt>
                <c:pt idx="9">
                  <c:v>39.4</c:v>
                </c:pt>
                <c:pt idx="10">
                  <c:v>76.5</c:v>
                </c:pt>
                <c:pt idx="11">
                  <c:v>74.3</c:v>
                </c:pt>
                <c:pt idx="12">
                  <c:v>72.8</c:v>
                </c:pt>
                <c:pt idx="13">
                  <c:v>70.87</c:v>
                </c:pt>
                <c:pt idx="14">
                  <c:v>72.900000000000006</c:v>
                </c:pt>
                <c:pt idx="15">
                  <c:v>61.5</c:v>
                </c:pt>
                <c:pt idx="16">
                  <c:v>74.099999999999994</c:v>
                </c:pt>
                <c:pt idx="17">
                  <c:v>84.5</c:v>
                </c:pt>
                <c:pt idx="18">
                  <c:v>80.2</c:v>
                </c:pt>
              </c:numCache>
            </c:numRef>
          </c:val>
          <c:smooth val="0"/>
          <c:extLst>
            <c:ext xmlns:c16="http://schemas.microsoft.com/office/drawing/2014/chart" uri="{C3380CC4-5D6E-409C-BE32-E72D297353CC}">
              <c16:uniqueId val="{00000001-D219-4839-9185-E84CFFDC6C96}"/>
            </c:ext>
          </c:extLst>
        </c:ser>
        <c:ser>
          <c:idx val="1"/>
          <c:order val="2"/>
          <c:tx>
            <c:strRef>
              <c:f>Will!$A$10</c:f>
              <c:strCache>
                <c:ptCount val="1"/>
                <c:pt idx="0">
                  <c:v>PSQ (MMBF)</c:v>
                </c:pt>
              </c:strCache>
            </c:strRef>
          </c:tx>
          <c:spPr>
            <a:solidFill>
              <a:schemeClr val="bg2">
                <a:lumMod val="25000"/>
              </a:schemeClr>
            </a:solidFill>
          </c:spPr>
          <c:cat>
            <c:numRef>
              <c:f>Will!$B$5:$U$5</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Will!$B$10:$U$10</c:f>
              <c:numCache>
                <c:formatCode>#,##0.0</c:formatCode>
                <c:ptCount val="20"/>
                <c:pt idx="0">
                  <c:v>116</c:v>
                </c:pt>
                <c:pt idx="1">
                  <c:v>116</c:v>
                </c:pt>
                <c:pt idx="2">
                  <c:v>116</c:v>
                </c:pt>
                <c:pt idx="3">
                  <c:v>116</c:v>
                </c:pt>
                <c:pt idx="4">
                  <c:v>116</c:v>
                </c:pt>
                <c:pt idx="5">
                  <c:v>116</c:v>
                </c:pt>
                <c:pt idx="6">
                  <c:v>116</c:v>
                </c:pt>
                <c:pt idx="7">
                  <c:v>116</c:v>
                </c:pt>
                <c:pt idx="8">
                  <c:v>116</c:v>
                </c:pt>
                <c:pt idx="9">
                  <c:v>116</c:v>
                </c:pt>
                <c:pt idx="10">
                  <c:v>116</c:v>
                </c:pt>
                <c:pt idx="11">
                  <c:v>116</c:v>
                </c:pt>
                <c:pt idx="12">
                  <c:v>116</c:v>
                </c:pt>
                <c:pt idx="13">
                  <c:v>116</c:v>
                </c:pt>
                <c:pt idx="14">
                  <c:v>116</c:v>
                </c:pt>
                <c:pt idx="15">
                  <c:v>116</c:v>
                </c:pt>
                <c:pt idx="16">
                  <c:v>116</c:v>
                </c:pt>
                <c:pt idx="17">
                  <c:v>116</c:v>
                </c:pt>
                <c:pt idx="18">
                  <c:v>116</c:v>
                </c:pt>
                <c:pt idx="19">
                  <c:v>116</c:v>
                </c:pt>
              </c:numCache>
            </c:numRef>
          </c:val>
          <c:smooth val="0"/>
          <c:extLst>
            <c:ext xmlns:c16="http://schemas.microsoft.com/office/drawing/2014/chart" uri="{C3380CC4-5D6E-409C-BE32-E72D297353CC}">
              <c16:uniqueId val="{00000002-D219-4839-9185-E84CFFDC6C96}"/>
            </c:ext>
          </c:extLst>
        </c:ser>
        <c:dLbls>
          <c:showLegendKey val="0"/>
          <c:showVal val="0"/>
          <c:showCatName val="0"/>
          <c:showSerName val="0"/>
          <c:showPercent val="0"/>
          <c:showBubbleSize val="0"/>
        </c:dLbls>
        <c:axId val="-2044103192"/>
        <c:axId val="-2044101784"/>
        <c:axId val="-2044113880"/>
      </c:line3DChart>
      <c:catAx>
        <c:axId val="-2044103192"/>
        <c:scaling>
          <c:orientation val="minMax"/>
        </c:scaling>
        <c:delete val="0"/>
        <c:axPos val="b"/>
        <c:numFmt formatCode="General" sourceLinked="1"/>
        <c:majorTickMark val="none"/>
        <c:minorTickMark val="none"/>
        <c:tickLblPos val="nextTo"/>
        <c:crossAx val="-2044101784"/>
        <c:crosses val="autoZero"/>
        <c:auto val="1"/>
        <c:lblAlgn val="ctr"/>
        <c:lblOffset val="100"/>
        <c:noMultiLvlLbl val="0"/>
      </c:catAx>
      <c:valAx>
        <c:axId val="-2044101784"/>
        <c:scaling>
          <c:orientation val="minMax"/>
        </c:scaling>
        <c:delete val="0"/>
        <c:axPos val="l"/>
        <c:majorGridlines/>
        <c:numFmt formatCode="#,##0" sourceLinked="0"/>
        <c:majorTickMark val="none"/>
        <c:minorTickMark val="none"/>
        <c:tickLblPos val="nextTo"/>
        <c:spPr>
          <a:ln w="9525">
            <a:noFill/>
          </a:ln>
        </c:spPr>
        <c:crossAx val="-2044103192"/>
        <c:crosses val="autoZero"/>
        <c:crossBetween val="between"/>
      </c:valAx>
      <c:serAx>
        <c:axId val="-2044113880"/>
        <c:scaling>
          <c:orientation val="minMax"/>
        </c:scaling>
        <c:delete val="1"/>
        <c:axPos val="b"/>
        <c:majorTickMark val="out"/>
        <c:minorTickMark val="none"/>
        <c:tickLblPos val="none"/>
        <c:crossAx val="-2044101784"/>
        <c:crosses val="autoZero"/>
      </c:serAx>
    </c:plotArea>
    <c:legend>
      <c:legendPos val="b"/>
      <c:overlay val="0"/>
      <c:txPr>
        <a:bodyPr/>
        <a:lstStyle/>
        <a:p>
          <a:pPr>
            <a:defRPr>
              <a:latin typeface="Arial" pitchFamily="34" charset="0"/>
              <a:cs typeface="Arial" pitchFamily="34" charset="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lrMapOvr bg1="lt1" tx1="dk1" bg2="lt2" tx2="dk2" accent1="accent1" accent2="accent2" accent3="accent3" accent4="accent4" accent5="accent5" accent6="accent6" hlink="hlink" folHlink="folHlink"/>
  <c:chart>
    <c:title>
      <c:tx>
        <c:rich>
          <a:bodyPr/>
          <a:lstStyle/>
          <a:p>
            <a:pPr>
              <a:defRPr>
                <a:solidFill>
                  <a:schemeClr val="lt1"/>
                </a:solidFill>
                <a:latin typeface="+mn-lt"/>
                <a:ea typeface="+mn-ea"/>
                <a:cs typeface="+mn-cs"/>
              </a:defRPr>
            </a:pPr>
            <a:r>
              <a:rPr lang="en-US">
                <a:solidFill>
                  <a:schemeClr val="lt1"/>
                </a:solidFill>
                <a:latin typeface="+mn-lt"/>
                <a:ea typeface="+mn-ea"/>
                <a:cs typeface="+mn-cs"/>
              </a:rPr>
              <a:t>Willamette Volume Ouput with Managed Stand Thinning Only</a:t>
            </a:r>
            <a:endParaRPr lang="en-US"/>
          </a:p>
        </c:rich>
      </c:tx>
      <c:overlay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title>
    <c:autoTitleDeleted val="0"/>
    <c:view3D>
      <c:rotX val="0"/>
      <c:rotY val="0"/>
      <c:rAngAx val="0"/>
      <c:perspective val="200"/>
    </c:view3D>
    <c:floor>
      <c:thickness val="0"/>
    </c:floor>
    <c:sideWall>
      <c:thickness val="0"/>
    </c:sideWall>
    <c:backWall>
      <c:thickness val="0"/>
    </c:backWall>
    <c:plotArea>
      <c:layout>
        <c:manualLayout>
          <c:layoutTarget val="inner"/>
          <c:xMode val="edge"/>
          <c:yMode val="edge"/>
          <c:x val="4.5496213600976998E-2"/>
          <c:y val="0.124003002706261"/>
          <c:w val="0.93662982797524597"/>
          <c:h val="0.79195890156254001"/>
        </c:manualLayout>
      </c:layout>
      <c:line3DChart>
        <c:grouping val="standard"/>
        <c:varyColors val="0"/>
        <c:ser>
          <c:idx val="3"/>
          <c:order val="0"/>
          <c:tx>
            <c:strRef>
              <c:f>'Acres by year'!$T$81</c:f>
              <c:strCache>
                <c:ptCount val="1"/>
                <c:pt idx="0">
                  <c:v>Volume MMBF</c:v>
                </c:pt>
              </c:strCache>
            </c:strRef>
          </c:tx>
          <c:cat>
            <c:numRef>
              <c:f>'Acres by year'!$Q$82:$Q$148</c:f>
              <c:numCache>
                <c:formatCode>General</c:formatCode>
                <c:ptCount val="67"/>
                <c:pt idx="0">
                  <c:v>2014</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pt idx="17">
                  <c:v>2031</c:v>
                </c:pt>
                <c:pt idx="18">
                  <c:v>2032</c:v>
                </c:pt>
                <c:pt idx="19">
                  <c:v>2033</c:v>
                </c:pt>
                <c:pt idx="20">
                  <c:v>2034</c:v>
                </c:pt>
                <c:pt idx="21">
                  <c:v>2035</c:v>
                </c:pt>
                <c:pt idx="22">
                  <c:v>2036</c:v>
                </c:pt>
                <c:pt idx="23">
                  <c:v>2037</c:v>
                </c:pt>
                <c:pt idx="24">
                  <c:v>2038</c:v>
                </c:pt>
                <c:pt idx="25">
                  <c:v>2039</c:v>
                </c:pt>
                <c:pt idx="26">
                  <c:v>2040</c:v>
                </c:pt>
                <c:pt idx="27">
                  <c:v>2041</c:v>
                </c:pt>
                <c:pt idx="28">
                  <c:v>2042</c:v>
                </c:pt>
                <c:pt idx="29">
                  <c:v>2043</c:v>
                </c:pt>
                <c:pt idx="30">
                  <c:v>2044</c:v>
                </c:pt>
                <c:pt idx="31">
                  <c:v>2045</c:v>
                </c:pt>
                <c:pt idx="32">
                  <c:v>2046</c:v>
                </c:pt>
                <c:pt idx="33">
                  <c:v>2047</c:v>
                </c:pt>
                <c:pt idx="34">
                  <c:v>2048</c:v>
                </c:pt>
                <c:pt idx="35">
                  <c:v>2049</c:v>
                </c:pt>
                <c:pt idx="36">
                  <c:v>2050</c:v>
                </c:pt>
                <c:pt idx="37">
                  <c:v>2051</c:v>
                </c:pt>
                <c:pt idx="38">
                  <c:v>2052</c:v>
                </c:pt>
                <c:pt idx="39">
                  <c:v>2053</c:v>
                </c:pt>
                <c:pt idx="40">
                  <c:v>2054</c:v>
                </c:pt>
                <c:pt idx="41">
                  <c:v>2055</c:v>
                </c:pt>
                <c:pt idx="42">
                  <c:v>2056</c:v>
                </c:pt>
                <c:pt idx="43">
                  <c:v>2057</c:v>
                </c:pt>
                <c:pt idx="44">
                  <c:v>2058</c:v>
                </c:pt>
                <c:pt idx="45">
                  <c:v>2059</c:v>
                </c:pt>
                <c:pt idx="46">
                  <c:v>2060</c:v>
                </c:pt>
                <c:pt idx="47">
                  <c:v>2061</c:v>
                </c:pt>
                <c:pt idx="48">
                  <c:v>2062</c:v>
                </c:pt>
                <c:pt idx="49">
                  <c:v>2063</c:v>
                </c:pt>
                <c:pt idx="50">
                  <c:v>2064</c:v>
                </c:pt>
                <c:pt idx="51">
                  <c:v>2065</c:v>
                </c:pt>
                <c:pt idx="52">
                  <c:v>2066</c:v>
                </c:pt>
                <c:pt idx="53">
                  <c:v>2067</c:v>
                </c:pt>
                <c:pt idx="54">
                  <c:v>2068</c:v>
                </c:pt>
                <c:pt idx="55">
                  <c:v>2069</c:v>
                </c:pt>
                <c:pt idx="56">
                  <c:v>2070</c:v>
                </c:pt>
                <c:pt idx="57">
                  <c:v>2071</c:v>
                </c:pt>
                <c:pt idx="58">
                  <c:v>2072</c:v>
                </c:pt>
                <c:pt idx="59">
                  <c:v>2073</c:v>
                </c:pt>
                <c:pt idx="60">
                  <c:v>2074</c:v>
                </c:pt>
                <c:pt idx="61">
                  <c:v>2075</c:v>
                </c:pt>
                <c:pt idx="62">
                  <c:v>2076</c:v>
                </c:pt>
                <c:pt idx="63">
                  <c:v>2077</c:v>
                </c:pt>
                <c:pt idx="64">
                  <c:v>2078</c:v>
                </c:pt>
                <c:pt idx="65">
                  <c:v>2079</c:v>
                </c:pt>
                <c:pt idx="66">
                  <c:v>2080</c:v>
                </c:pt>
              </c:numCache>
            </c:numRef>
          </c:cat>
          <c:val>
            <c:numRef>
              <c:f>'Acres by year'!$T$82:$T$148</c:f>
              <c:numCache>
                <c:formatCode>General</c:formatCode>
                <c:ptCount val="67"/>
                <c:pt idx="0">
                  <c:v>29.631906000000011</c:v>
                </c:pt>
                <c:pt idx="1">
                  <c:v>43.058142000000011</c:v>
                </c:pt>
                <c:pt idx="2">
                  <c:v>29.27178000000001</c:v>
                </c:pt>
                <c:pt idx="3">
                  <c:v>31.552578</c:v>
                </c:pt>
                <c:pt idx="4">
                  <c:v>45.108090000000011</c:v>
                </c:pt>
                <c:pt idx="5">
                  <c:v>78.562871999999984</c:v>
                </c:pt>
                <c:pt idx="6">
                  <c:v>61.572312000000011</c:v>
                </c:pt>
                <c:pt idx="7">
                  <c:v>66.734118000000024</c:v>
                </c:pt>
                <c:pt idx="8">
                  <c:v>83.503062000000014</c:v>
                </c:pt>
                <c:pt idx="9">
                  <c:v>69.051852000000011</c:v>
                </c:pt>
                <c:pt idx="10">
                  <c:v>87.547554000000062</c:v>
                </c:pt>
                <c:pt idx="11">
                  <c:v>99.090054000000023</c:v>
                </c:pt>
                <c:pt idx="12">
                  <c:v>78.655212000000006</c:v>
                </c:pt>
                <c:pt idx="13">
                  <c:v>81.213030000000003</c:v>
                </c:pt>
                <c:pt idx="14">
                  <c:v>75.330971999999974</c:v>
                </c:pt>
                <c:pt idx="15">
                  <c:v>70.446186000000026</c:v>
                </c:pt>
                <c:pt idx="16">
                  <c:v>70.732439999999983</c:v>
                </c:pt>
                <c:pt idx="17">
                  <c:v>59.217641999999998</c:v>
                </c:pt>
                <c:pt idx="18">
                  <c:v>76.891518000000005</c:v>
                </c:pt>
                <c:pt idx="19">
                  <c:v>112.05459</c:v>
                </c:pt>
                <c:pt idx="20">
                  <c:v>87.741468000000026</c:v>
                </c:pt>
                <c:pt idx="21">
                  <c:v>86.651856000000009</c:v>
                </c:pt>
                <c:pt idx="22">
                  <c:v>75.958884000000012</c:v>
                </c:pt>
                <c:pt idx="23">
                  <c:v>78.359724</c:v>
                </c:pt>
                <c:pt idx="24">
                  <c:v>100.74294</c:v>
                </c:pt>
                <c:pt idx="25">
                  <c:v>157.83676199999999</c:v>
                </c:pt>
                <c:pt idx="26">
                  <c:v>104.399604</c:v>
                </c:pt>
                <c:pt idx="27">
                  <c:v>104.35343399999999</c:v>
                </c:pt>
                <c:pt idx="28">
                  <c:v>79.292357999999979</c:v>
                </c:pt>
                <c:pt idx="29">
                  <c:v>126.496566</c:v>
                </c:pt>
                <c:pt idx="30">
                  <c:v>86.374836000000002</c:v>
                </c:pt>
                <c:pt idx="31">
                  <c:v>123.34777200000001</c:v>
                </c:pt>
                <c:pt idx="32">
                  <c:v>115.443468</c:v>
                </c:pt>
                <c:pt idx="33">
                  <c:v>114.0399</c:v>
                </c:pt>
                <c:pt idx="34">
                  <c:v>117.77967</c:v>
                </c:pt>
                <c:pt idx="35">
                  <c:v>132.12007200000011</c:v>
                </c:pt>
                <c:pt idx="36">
                  <c:v>81.656261999999998</c:v>
                </c:pt>
                <c:pt idx="37">
                  <c:v>73.807362000000012</c:v>
                </c:pt>
                <c:pt idx="38">
                  <c:v>45.976086000000002</c:v>
                </c:pt>
                <c:pt idx="39">
                  <c:v>28.708506</c:v>
                </c:pt>
                <c:pt idx="40">
                  <c:v>20.11165200000001</c:v>
                </c:pt>
                <c:pt idx="41">
                  <c:v>13.167684</c:v>
                </c:pt>
                <c:pt idx="42">
                  <c:v>12.632111999999999</c:v>
                </c:pt>
                <c:pt idx="43">
                  <c:v>14.017212000000001</c:v>
                </c:pt>
                <c:pt idx="44">
                  <c:v>5.5219320000000014</c:v>
                </c:pt>
                <c:pt idx="45">
                  <c:v>6.2329500000000024</c:v>
                </c:pt>
                <c:pt idx="46">
                  <c:v>0.34165800000000002</c:v>
                </c:pt>
                <c:pt idx="47">
                  <c:v>4.0260239999999996</c:v>
                </c:pt>
                <c:pt idx="48">
                  <c:v>0.64637999999999995</c:v>
                </c:pt>
                <c:pt idx="49">
                  <c:v>6.6207779999999996</c:v>
                </c:pt>
                <c:pt idx="50">
                  <c:v>2.483946</c:v>
                </c:pt>
                <c:pt idx="51">
                  <c:v>0.24931800000000001</c:v>
                </c:pt>
                <c:pt idx="52">
                  <c:v>0.97880400000000001</c:v>
                </c:pt>
                <c:pt idx="53">
                  <c:v>8.3105999999999999E-2</c:v>
                </c:pt>
                <c:pt idx="54">
                  <c:v>0.15697800000000001</c:v>
                </c:pt>
                <c:pt idx="55">
                  <c:v>1.8467999999999998E-2</c:v>
                </c:pt>
                <c:pt idx="56">
                  <c:v>0</c:v>
                </c:pt>
                <c:pt idx="57">
                  <c:v>0.21238199999999999</c:v>
                </c:pt>
                <c:pt idx="58">
                  <c:v>0</c:v>
                </c:pt>
                <c:pt idx="59">
                  <c:v>6.4638000000000001E-2</c:v>
                </c:pt>
                <c:pt idx="60">
                  <c:v>0</c:v>
                </c:pt>
                <c:pt idx="61">
                  <c:v>0</c:v>
                </c:pt>
                <c:pt idx="62">
                  <c:v>0</c:v>
                </c:pt>
                <c:pt idx="63">
                  <c:v>0</c:v>
                </c:pt>
                <c:pt idx="64">
                  <c:v>0</c:v>
                </c:pt>
                <c:pt idx="65">
                  <c:v>0.27362102000400002</c:v>
                </c:pt>
                <c:pt idx="66">
                  <c:v>0.39759888322800002</c:v>
                </c:pt>
              </c:numCache>
            </c:numRef>
          </c:val>
          <c:smooth val="0"/>
          <c:extLst>
            <c:ext xmlns:c16="http://schemas.microsoft.com/office/drawing/2014/chart" uri="{C3380CC4-5D6E-409C-BE32-E72D297353CC}">
              <c16:uniqueId val="{00000000-BFF7-4AF0-804E-75A77A7F5FD6}"/>
            </c:ext>
          </c:extLst>
        </c:ser>
        <c:dLbls>
          <c:showLegendKey val="0"/>
          <c:showVal val="0"/>
          <c:showCatName val="0"/>
          <c:showSerName val="0"/>
          <c:showPercent val="0"/>
          <c:showBubbleSize val="0"/>
        </c:dLbls>
        <c:axId val="-2045087624"/>
        <c:axId val="-2043477352"/>
        <c:axId val="-2043471544"/>
      </c:line3DChart>
      <c:catAx>
        <c:axId val="-2045087624"/>
        <c:scaling>
          <c:orientation val="minMax"/>
        </c:scaling>
        <c:delete val="0"/>
        <c:axPos val="b"/>
        <c:title>
          <c:tx>
            <c:rich>
              <a:bodyPr/>
              <a:lstStyle/>
              <a:p>
                <a:pPr>
                  <a:defRPr/>
                </a:pPr>
                <a:r>
                  <a:rPr lang="en-US" dirty="0"/>
                  <a:t>Year</a:t>
                </a:r>
              </a:p>
            </c:rich>
          </c:tx>
          <c:layout>
            <c:manualLayout>
              <c:xMode val="edge"/>
              <c:yMode val="edge"/>
              <c:x val="0.488214557895781"/>
              <c:y val="0.78711105805980697"/>
            </c:manualLayout>
          </c:layout>
          <c:overlay val="0"/>
        </c:title>
        <c:numFmt formatCode="General" sourceLinked="1"/>
        <c:majorTickMark val="none"/>
        <c:minorTickMark val="none"/>
        <c:tickLblPos val="nextTo"/>
        <c:crossAx val="-2043477352"/>
        <c:crosses val="autoZero"/>
        <c:auto val="1"/>
        <c:lblAlgn val="ctr"/>
        <c:lblOffset val="100"/>
        <c:noMultiLvlLbl val="0"/>
      </c:catAx>
      <c:valAx>
        <c:axId val="-2043477352"/>
        <c:scaling>
          <c:orientation val="minMax"/>
        </c:scaling>
        <c:delete val="0"/>
        <c:axPos val="l"/>
        <c:majorGridlines/>
        <c:numFmt formatCode="General" sourceLinked="1"/>
        <c:majorTickMark val="none"/>
        <c:minorTickMark val="none"/>
        <c:tickLblPos val="nextTo"/>
        <c:crossAx val="-2045087624"/>
        <c:crosses val="autoZero"/>
        <c:crossBetween val="between"/>
      </c:valAx>
      <c:serAx>
        <c:axId val="-2043471544"/>
        <c:scaling>
          <c:orientation val="minMax"/>
        </c:scaling>
        <c:delete val="1"/>
        <c:axPos val="b"/>
        <c:majorTickMark val="none"/>
        <c:minorTickMark val="none"/>
        <c:tickLblPos val="nextTo"/>
        <c:crossAx val="-2043477352"/>
        <c:crosses val="autoZero"/>
      </c:serAx>
      <c:spPr>
        <a:ln>
          <a:solidFill>
            <a:schemeClr val="accent1"/>
          </a:solidFill>
        </a:ln>
      </c:spPr>
    </c:plotArea>
    <c:legend>
      <c:legendPos val="r"/>
      <c:layout>
        <c:manualLayout>
          <c:xMode val="edge"/>
          <c:yMode val="edge"/>
          <c:x val="5.13760778104543E-2"/>
          <c:y val="0.343021736150735"/>
          <c:w val="0.18643182064712599"/>
          <c:h val="4.67225238033004E-2"/>
        </c:manualLayout>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AF7AF3-31D8-3993-1F7A-679E10B2636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A1C0A9E4-1C0F-CC34-0059-1DBCC9030AF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424F248-1170-4C25-A74E-175CCE63C57A}"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D9D6F827-349D-1208-75FC-D49B3A9D218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2F1F749-18EB-001B-8F78-C6C16261B31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C5BE20F-9B34-8747-E3E5-4FF8585F531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AE4F9295-C8B7-F97B-7062-5902C529622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69EFD6D-A863-4890-953A-952B0AE03C6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1038437-AA33-64AE-45E4-8D9680292BE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79B38354-52F6-3526-75CD-BF534C04C6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6563" name="Slide Number Placeholder 3">
            <a:extLst>
              <a:ext uri="{FF2B5EF4-FFF2-40B4-BE49-F238E27FC236}">
                <a16:creationId xmlns:a16="http://schemas.microsoft.com/office/drawing/2014/main" id="{6CB1A0A5-2765-255A-2BBB-F37D03011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30A762-17DE-4170-90BA-BE02987BC412}"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E5D82C-C738-8556-7951-98A49DA258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457200" y="4876800"/>
            <a:ext cx="6553200" cy="838200"/>
          </a:xfrm>
          <a:prstGeom prst="rect">
            <a:avLst/>
          </a:prstGeom>
        </p:spPr>
        <p:txBody>
          <a:bodyPr/>
          <a:lstStyle>
            <a:lvl1pPr>
              <a:defRPr baseline="0"/>
            </a:lvl1pPr>
          </a:lstStyle>
          <a:p>
            <a:pPr lvl="0"/>
            <a:r>
              <a:rPr lang="en-US"/>
              <a:t>Click to edit Master text styles</a:t>
            </a:r>
          </a:p>
        </p:txBody>
      </p:sp>
      <p:sp>
        <p:nvSpPr>
          <p:cNvPr id="7" name="Text Placeholder 6"/>
          <p:cNvSpPr>
            <a:spLocks noGrp="1"/>
          </p:cNvSpPr>
          <p:nvPr>
            <p:ph type="body" sz="quarter" idx="11"/>
          </p:nvPr>
        </p:nvSpPr>
        <p:spPr>
          <a:xfrm>
            <a:off x="457200" y="5791200"/>
            <a:ext cx="4191000" cy="457200"/>
          </a:xfrm>
          <a:prstGeom prst="rect">
            <a:avLst/>
          </a:prstGeom>
        </p:spPr>
        <p:txBody>
          <a:bodyPr>
            <a:norm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21228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41755CB2-B0A0-1088-E427-8DFBAB3907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457200" y="2220912"/>
            <a:ext cx="7620000" cy="3494088"/>
          </a:xfrm>
          <a:prstGeom prst="rect">
            <a:avLst/>
          </a:prstGeom>
        </p:spPr>
        <p:txBody>
          <a:bodyPr/>
          <a:lstStyle>
            <a:lvl1pPr>
              <a:defRPr sz="2400" baseline="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3315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0375C9A4-C600-CB05-8846-5E2471EAE4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762000" y="3700462"/>
            <a:ext cx="69342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92430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30D628D-6CE8-374B-9682-37DAACBC7E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9"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969812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97B3085-2A72-DE0E-6A6C-C3FEAB221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39107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1D589071-0384-81FE-D2DF-26AB9C9EB2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11"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457200" y="2220912"/>
            <a:ext cx="7620000" cy="3494088"/>
          </a:xfrm>
          <a:prstGeom prst="rect">
            <a:avLst/>
          </a:prstGeom>
        </p:spPr>
        <p:txBody>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8527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B06553E4-2B15-E010-C0BF-BE2DA8FD1F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1"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53006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383C0470-8AAC-2C0A-8E09-DFAA9D1317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9"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67028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77B70959-0E90-4629-BA13-154B13B1A1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260973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79990529-C889-C30A-5F20-867138CE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57200" y="274638"/>
            <a:ext cx="75438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5438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543800" cy="3494088"/>
          </a:xfrm>
          <a:prstGeom prst="rect">
            <a:avLst/>
          </a:prstGeom>
        </p:spPr>
        <p:txBody>
          <a:bodyPr/>
          <a:lstStyle>
            <a:lvl1pPr>
              <a:defRPr sz="2400" baseline="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05874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B7F2C276-E8C0-77DA-FBB9-25662B129F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1"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92752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32EF4-07AC-9D5E-64C9-19791EBB62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933DD61-6B66-F77C-2CE6-3D3E72DADB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p:cNvSpPr>
            <a:spLocks noGrp="1"/>
          </p:cNvSpPr>
          <p:nvPr>
            <p:ph type="body" sz="quarter" idx="10"/>
          </p:nvPr>
        </p:nvSpPr>
        <p:spPr>
          <a:xfrm>
            <a:off x="457200" y="4876800"/>
            <a:ext cx="6553200" cy="838200"/>
          </a:xfrm>
          <a:prstGeom prst="rect">
            <a:avLst/>
          </a:prstGeom>
        </p:spPr>
        <p:txBody>
          <a:bodyPr/>
          <a:lstStyle/>
          <a:p>
            <a:pPr lvl="0"/>
            <a:r>
              <a:rPr lang="en-US"/>
              <a:t>Click to edit Master text styles</a:t>
            </a:r>
          </a:p>
        </p:txBody>
      </p:sp>
      <p:sp>
        <p:nvSpPr>
          <p:cNvPr id="5" name="Text Placeholder 6"/>
          <p:cNvSpPr>
            <a:spLocks noGrp="1"/>
          </p:cNvSpPr>
          <p:nvPr>
            <p:ph type="body" sz="quarter" idx="11"/>
          </p:nvPr>
        </p:nvSpPr>
        <p:spPr>
          <a:xfrm>
            <a:off x="457200" y="5791200"/>
            <a:ext cx="4191000" cy="457200"/>
          </a:xfrm>
          <a:prstGeom prst="rect">
            <a:avLst/>
          </a:prstGeom>
        </p:spPr>
        <p:txBody>
          <a:bodyPr>
            <a:norm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907183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01953506-A99E-4C2E-A3F3-BCC1AD01BD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9"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333271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94C5C533-931A-5244-E723-B6D0F77166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4136911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C5D23B9A-C051-7254-C6F3-51C6127805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620000" cy="3570288"/>
          </a:xfrm>
          <a:prstGeom prst="rect">
            <a:avLst/>
          </a:prstGeom>
        </p:spPr>
        <p:txBody>
          <a:bodyPr/>
          <a:lstStyle>
            <a:lvl1pPr>
              <a:defRPr sz="2400" baseline="0"/>
            </a:lvl1pPr>
            <a:lvl2pPr>
              <a:defRPr sz="22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43190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1983CF8B-554C-CCD6-4DEE-4365921946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878360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E76B974C-AC23-C9C9-336E-1401FC1665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10"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204797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F2845EB-CDEB-A627-99D9-60676D3D40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1267341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82D51E2-ECDB-879C-5346-D57E151E34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620000" cy="3570288"/>
          </a:xfrm>
          <a:prstGeom prst="rect">
            <a:avLst/>
          </a:prstGeom>
        </p:spPr>
        <p:txBody>
          <a:bodyPr/>
          <a:lstStyle>
            <a:lvl1pPr>
              <a:defRPr sz="2400" baseline="0"/>
            </a:lvl1pPr>
            <a:lvl2pPr>
              <a:defRPr sz="22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7442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2BEB400-63B6-E3EB-E2AC-E63C6D39E1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667249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9B8DDB98-8E2A-EE17-CFDB-4E8E6B47D3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10"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820976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B6EB8893-A815-9281-C40C-CA81105278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423449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96BFC-5ED6-9CDF-F2EF-173D1920B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2B6BD1A-8917-A5C0-BD02-A39B91F82D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p:cNvSpPr>
            <a:spLocks noGrp="1"/>
          </p:cNvSpPr>
          <p:nvPr>
            <p:ph type="body" sz="quarter" idx="10"/>
          </p:nvPr>
        </p:nvSpPr>
        <p:spPr>
          <a:xfrm>
            <a:off x="457200" y="4876800"/>
            <a:ext cx="6553200" cy="838200"/>
          </a:xfrm>
          <a:prstGeom prst="rect">
            <a:avLst/>
          </a:prstGeom>
        </p:spPr>
        <p:txBody>
          <a:bodyPr/>
          <a:lstStyle/>
          <a:p>
            <a:pPr lvl="0"/>
            <a:r>
              <a:rPr lang="en-US"/>
              <a:t>Click to edit Master text styles</a:t>
            </a:r>
          </a:p>
        </p:txBody>
      </p:sp>
      <p:sp>
        <p:nvSpPr>
          <p:cNvPr id="5" name="Text Placeholder 6"/>
          <p:cNvSpPr>
            <a:spLocks noGrp="1"/>
          </p:cNvSpPr>
          <p:nvPr>
            <p:ph type="body" sz="quarter" idx="11"/>
          </p:nvPr>
        </p:nvSpPr>
        <p:spPr>
          <a:xfrm>
            <a:off x="457200" y="5791200"/>
            <a:ext cx="4191000" cy="457200"/>
          </a:xfrm>
          <a:prstGeom prst="rect">
            <a:avLst/>
          </a:prstGeom>
        </p:spPr>
        <p:txBody>
          <a:bodyPr>
            <a:normAutofit/>
          </a:bodyPr>
          <a:lstStyle>
            <a:lvl1pPr>
              <a:defRPr sz="1600" baseline="0"/>
            </a:lvl1pPr>
          </a:lstStyle>
          <a:p>
            <a:pPr lvl="0"/>
            <a:r>
              <a:rPr lang="en-US"/>
              <a:t>Click to edit Master text styles</a:t>
            </a:r>
          </a:p>
        </p:txBody>
      </p:sp>
    </p:spTree>
    <p:extLst>
      <p:ext uri="{BB962C8B-B14F-4D97-AF65-F5344CB8AC3E}">
        <p14:creationId xmlns:p14="http://schemas.microsoft.com/office/powerpoint/2010/main" val="725973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6BE07AC6-D523-E1AD-5BFA-C8E4EA794A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620000" cy="3570288"/>
          </a:xfrm>
          <a:prstGeom prst="rect">
            <a:avLst/>
          </a:prstGeom>
        </p:spPr>
        <p:txBody>
          <a:bodyPr/>
          <a:lstStyle>
            <a:lvl1pPr>
              <a:defRPr sz="2400" baseline="0"/>
            </a:lvl1pPr>
            <a:lvl2pPr>
              <a:defRPr sz="22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3163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9C01F71F-644C-C91F-39F8-8203575D0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242235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0B2AF6A7-0C1A-BF94-713D-D2CF6A3E50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10"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34386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CF0F8D63-81D2-3E21-46C4-B359C7E104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3909077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9FD495AC-46D4-D9AF-734F-7DE930B6B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620000" cy="3570288"/>
          </a:xfrm>
          <a:prstGeom prst="rect">
            <a:avLst/>
          </a:prstGeom>
        </p:spPr>
        <p:txBody>
          <a:bodyPr/>
          <a:lstStyle>
            <a:lvl1pPr>
              <a:defRPr sz="2400" baseline="0"/>
            </a:lvl1pPr>
            <a:lvl2pPr>
              <a:defRPr sz="22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8869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46661151-D5B5-12BD-4DE7-8ED8A059DF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567563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5E1CBD76-4825-A8F8-C38E-4AEE8FDD4C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10"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99327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21899819-D04F-A642-5649-A426A6AB52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2301914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B41C249-79F3-945A-B565-11750967EB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620000" cy="3570288"/>
          </a:xfrm>
          <a:prstGeom prst="rect">
            <a:avLst/>
          </a:prstGeom>
        </p:spPr>
        <p:txBody>
          <a:bodyPr/>
          <a:lstStyle>
            <a:lvl1pPr>
              <a:defRPr sz="2400" baseline="0"/>
            </a:lvl1pPr>
            <a:lvl2pPr>
              <a:defRPr sz="22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14648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4463AC0-31E9-199A-2F94-A1BB0C68C5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818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290D98-4068-234F-C64D-B34D9C8134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B326D9-70EB-866F-5DB2-86CAFC2CB5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4"/>
          <p:cNvSpPr>
            <a:spLocks noGrp="1"/>
          </p:cNvSpPr>
          <p:nvPr>
            <p:ph type="body" sz="quarter" idx="10"/>
          </p:nvPr>
        </p:nvSpPr>
        <p:spPr>
          <a:xfrm>
            <a:off x="457200" y="4876800"/>
            <a:ext cx="6553200" cy="838200"/>
          </a:xfrm>
          <a:prstGeom prst="rect">
            <a:avLst/>
          </a:prstGeom>
        </p:spPr>
        <p:txBody>
          <a:bodyPr/>
          <a:lstStyle>
            <a:lvl1pPr>
              <a:defRPr baseline="0"/>
            </a:lvl1pPr>
          </a:lstStyle>
          <a:p>
            <a:pPr lvl="0"/>
            <a:r>
              <a:rPr lang="en-US"/>
              <a:t>Click to edit Master text styles</a:t>
            </a:r>
          </a:p>
        </p:txBody>
      </p:sp>
      <p:sp>
        <p:nvSpPr>
          <p:cNvPr id="5" name="Text Placeholder 6"/>
          <p:cNvSpPr>
            <a:spLocks noGrp="1"/>
          </p:cNvSpPr>
          <p:nvPr>
            <p:ph type="body" sz="quarter" idx="11"/>
          </p:nvPr>
        </p:nvSpPr>
        <p:spPr>
          <a:xfrm>
            <a:off x="457200" y="5791200"/>
            <a:ext cx="4191000" cy="457200"/>
          </a:xfrm>
          <a:prstGeom prst="rect">
            <a:avLst/>
          </a:prstGeom>
        </p:spPr>
        <p:txBody>
          <a:bodyPr>
            <a:norm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96948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26A0DCE8-754A-D0F5-8711-9B3AC06534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10"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794622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5B1B8060-C06C-EA5C-6E90-CEB3F13ABA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1321901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Conten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641904BC-41B6-F465-8B81-E46C53CD2C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274638"/>
            <a:ext cx="7620000" cy="1143000"/>
          </a:xfrm>
          <a:prstGeom prst="rect">
            <a:avLst/>
          </a:prstGeom>
        </p:spPr>
        <p:txBody>
          <a:bodyPr/>
          <a:lstStyle>
            <a:lvl1pPr algn="l">
              <a:defRPr/>
            </a:lvl1pPr>
          </a:lstStyle>
          <a:p>
            <a:r>
              <a:rPr lang="en-US"/>
              <a:t>Click to edit Master title style</a:t>
            </a:r>
            <a:endParaRPr lang="en-US" dirty="0"/>
          </a:p>
        </p:txBody>
      </p:sp>
      <p:sp>
        <p:nvSpPr>
          <p:cNvPr id="9" name="Text Placeholder 2"/>
          <p:cNvSpPr>
            <a:spLocks noGrp="1"/>
          </p:cNvSpPr>
          <p:nvPr>
            <p:ph type="body" idx="1"/>
          </p:nvPr>
        </p:nvSpPr>
        <p:spPr>
          <a:xfrm>
            <a:off x="457200" y="1493838"/>
            <a:ext cx="76200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220912"/>
            <a:ext cx="7620000" cy="3570288"/>
          </a:xfrm>
          <a:prstGeom prst="rect">
            <a:avLst/>
          </a:prstGeom>
        </p:spPr>
        <p:txBody>
          <a:bodyPr/>
          <a:lstStyle>
            <a:lvl1pPr>
              <a:defRPr sz="2400" baseline="0"/>
            </a:lvl1pPr>
            <a:lvl2pPr>
              <a:defRPr sz="2200" baseline="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96822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icture Section Break">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F1AEAC2C-58AC-9D74-F06D-EF7E0B68D1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762000" y="3700462"/>
            <a:ext cx="78486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10"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87185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6104F1C7-789A-FEDB-6E70-A63FFAF55C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14"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
        <p:nvSpPr>
          <p:cNvPr id="10"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972996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FA5FB-EE57-44F0-31AE-B13D6415734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97749FA-B45C-43AC-B225-0F1BC80C2F2A}"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FABF7B6-D9AD-E0DC-6E54-238387A8AA6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B447885-E188-A661-2D5D-A0715C3D964D}"/>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1E40239-15C2-4A5E-BA83-5B4BEFC75653}" type="slidenum">
              <a:rPr lang="en-US" altLang="en-US"/>
              <a:pPr/>
              <a:t>‹#›</a:t>
            </a:fld>
            <a:endParaRPr lang="en-US" altLang="en-US"/>
          </a:p>
        </p:txBody>
      </p:sp>
    </p:spTree>
    <p:extLst>
      <p:ext uri="{BB962C8B-B14F-4D97-AF65-F5344CB8AC3E}">
        <p14:creationId xmlns:p14="http://schemas.microsoft.com/office/powerpoint/2010/main" val="546728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74676-6C8F-7182-DB69-73202587ECFF}"/>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622A54-142B-41ED-B125-4D56A26B5CF6}" type="datetimeFigureOut">
              <a:rPr lang="en-US" altLang="en-US"/>
              <a:pPr/>
              <a:t>8/4/2025</a:t>
            </a:fld>
            <a:endParaRPr lang="en-US" altLang="en-US"/>
          </a:p>
        </p:txBody>
      </p:sp>
      <p:sp>
        <p:nvSpPr>
          <p:cNvPr id="3" name="Footer Placeholder 2">
            <a:extLst>
              <a:ext uri="{FF2B5EF4-FFF2-40B4-BE49-F238E27FC236}">
                <a16:creationId xmlns:a16="http://schemas.microsoft.com/office/drawing/2014/main" id="{CAA7065D-50E3-292B-674D-5E2B25F8E1F3}"/>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A4E706CC-3276-520B-9F6B-690695ACC14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70D870-F396-4BF3-9364-24C47DAEDF9F}" type="slidenum">
              <a:rPr lang="en-US" altLang="en-US"/>
              <a:pPr/>
              <a:t>‹#›</a:t>
            </a:fld>
            <a:endParaRPr lang="en-US" altLang="en-US"/>
          </a:p>
        </p:txBody>
      </p:sp>
    </p:spTree>
    <p:extLst>
      <p:ext uri="{BB962C8B-B14F-4D97-AF65-F5344CB8AC3E}">
        <p14:creationId xmlns:p14="http://schemas.microsoft.com/office/powerpoint/2010/main" val="472035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3AD5AED-5582-1A39-FC30-14631C62FAB9}"/>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19FD156-FD18-4416-987F-FBC2E6A1470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9620A715-5374-5AA9-E179-FD6BC91C8818}"/>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A5E0C9C1-984E-C23B-862D-FC339ECEAEED}"/>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C94C97F-22CC-4D53-A661-500FCAD1241D}" type="slidenum">
              <a:rPr lang="en-US" altLang="en-US"/>
              <a:pPr/>
              <a:t>‹#›</a:t>
            </a:fld>
            <a:endParaRPr lang="en-US" altLang="en-US"/>
          </a:p>
        </p:txBody>
      </p:sp>
    </p:spTree>
    <p:extLst>
      <p:ext uri="{BB962C8B-B14F-4D97-AF65-F5344CB8AC3E}">
        <p14:creationId xmlns:p14="http://schemas.microsoft.com/office/powerpoint/2010/main" val="207001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5" descr="USFS_swoosh_sheild_ONLY_101912-01.png">
            <a:extLst>
              <a:ext uri="{FF2B5EF4-FFF2-40B4-BE49-F238E27FC236}">
                <a16:creationId xmlns:a16="http://schemas.microsoft.com/office/drawing/2014/main" id="{143F1505-D88A-4BA7-915B-5A05F35A02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92922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5" name="Picture 1" descr="USFS_swoosh_sheild_ONLY_101912-01.png">
            <a:extLst>
              <a:ext uri="{FF2B5EF4-FFF2-40B4-BE49-F238E27FC236}">
                <a16:creationId xmlns:a16="http://schemas.microsoft.com/office/drawing/2014/main" id="{27855071-8EFE-7444-2753-1DADAE249D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543800" cy="1143000"/>
          </a:xfrm>
          <a:prstGeom prst="rect">
            <a:avLst/>
          </a:prstGeom>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93838"/>
            <a:ext cx="7543800" cy="639762"/>
          </a:xfrm>
          <a:prstGeom prst="rect">
            <a:avLst/>
          </a:prstGeom>
        </p:spPr>
        <p:txBody>
          <a:bodyPr anchor="b">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20912"/>
            <a:ext cx="7543800" cy="3494088"/>
          </a:xfrm>
          <a:prstGeom prst="rect">
            <a:avLst/>
          </a:prstGeom>
        </p:spPr>
        <p:txBody>
          <a:bodyPr/>
          <a:lstStyle>
            <a:lvl1pPr>
              <a:defRPr sz="2400" baseline="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867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ection Break">
    <p:spTree>
      <p:nvGrpSpPr>
        <p:cNvPr id="1" name=""/>
        <p:cNvGrpSpPr/>
        <p:nvPr/>
      </p:nvGrpSpPr>
      <p:grpSpPr>
        <a:xfrm>
          <a:off x="0" y="0"/>
          <a:ext cx="0" cy="0"/>
          <a:chOff x="0" y="0"/>
          <a:chExt cx="0" cy="0"/>
        </a:xfrm>
      </p:grpSpPr>
      <p:pic>
        <p:nvPicPr>
          <p:cNvPr id="3" name="Picture 1" descr="USFS_swoosh_sheild_ONLY_101912-01.png">
            <a:extLst>
              <a:ext uri="{FF2B5EF4-FFF2-40B4-BE49-F238E27FC236}">
                <a16:creationId xmlns:a16="http://schemas.microsoft.com/office/drawing/2014/main" id="{FFC1E473-6A43-563E-7251-AEFE4DADBB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3700462"/>
            <a:ext cx="6934200" cy="1633538"/>
          </a:xfrm>
          <a:prstGeom prst="rect">
            <a:avLst/>
          </a:prstGeom>
        </p:spPr>
        <p:txBody>
          <a:bodyPr anchor="b">
            <a:noAutofit/>
          </a:bodyPr>
          <a:lstStyle>
            <a:lvl1pPr algn="l">
              <a:defRPr sz="5500" b="0"/>
            </a:lvl1pPr>
          </a:lstStyle>
          <a:p>
            <a:r>
              <a:rPr lang="en-US"/>
              <a:t>Click to edit Master title style</a:t>
            </a:r>
            <a:endParaRPr lang="en-US" dirty="0"/>
          </a:p>
        </p:txBody>
      </p:sp>
      <p:sp>
        <p:nvSpPr>
          <p:cNvPr id="4" name="Text Placeholder 3"/>
          <p:cNvSpPr>
            <a:spLocks noGrp="1"/>
          </p:cNvSpPr>
          <p:nvPr>
            <p:ph type="body" sz="half" idx="2"/>
          </p:nvPr>
        </p:nvSpPr>
        <p:spPr>
          <a:xfrm>
            <a:off x="762000" y="5486400"/>
            <a:ext cx="5486400" cy="804862"/>
          </a:xfrm>
          <a:prstGeom prst="rect">
            <a:avLst/>
          </a:prstGeo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Picture Placeholder 2"/>
          <p:cNvSpPr>
            <a:spLocks noGrp="1" noChangeAspect="1"/>
          </p:cNvSpPr>
          <p:nvPr>
            <p:ph type="pic" idx="1"/>
          </p:nvPr>
        </p:nvSpPr>
        <p:spPr>
          <a:xfrm>
            <a:off x="0" y="0"/>
            <a:ext cx="8877300" cy="3657600"/>
          </a:xfrm>
          <a:custGeom>
            <a:avLst/>
            <a:gdLst>
              <a:gd name="connsiteX0" fmla="*/ 0 w 9144000"/>
              <a:gd name="connsiteY0" fmla="*/ 0 h 3657600"/>
              <a:gd name="connsiteX1" fmla="*/ 9144000 w 9144000"/>
              <a:gd name="connsiteY1" fmla="*/ 0 h 3657600"/>
              <a:gd name="connsiteX2" fmla="*/ 91440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9144000"/>
              <a:gd name="connsiteY0" fmla="*/ 0 h 3657600"/>
              <a:gd name="connsiteX1" fmla="*/ 9144000 w 9144000"/>
              <a:gd name="connsiteY1" fmla="*/ 0 h 3657600"/>
              <a:gd name="connsiteX2" fmla="*/ 8534400 w 9144000"/>
              <a:gd name="connsiteY2" fmla="*/ 3657600 h 3657600"/>
              <a:gd name="connsiteX3" fmla="*/ 0 w 9144000"/>
              <a:gd name="connsiteY3" fmla="*/ 3657600 h 3657600"/>
              <a:gd name="connsiteX4" fmla="*/ 0 w 91440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703733"/>
              <a:gd name="connsiteY0" fmla="*/ 0 h 3657600"/>
              <a:gd name="connsiteX1" fmla="*/ 8686800 w 8703733"/>
              <a:gd name="connsiteY1" fmla="*/ 0 h 3657600"/>
              <a:gd name="connsiteX2" fmla="*/ 8534400 w 8703733"/>
              <a:gd name="connsiteY2" fmla="*/ 3657600 h 3657600"/>
              <a:gd name="connsiteX3" fmla="*/ 0 w 8703733"/>
              <a:gd name="connsiteY3" fmla="*/ 3657600 h 3657600"/>
              <a:gd name="connsiteX4" fmla="*/ 0 w 8703733"/>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5344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686800"/>
              <a:gd name="connsiteY0" fmla="*/ 0 h 3657600"/>
              <a:gd name="connsiteX1" fmla="*/ 8686800 w 8686800"/>
              <a:gd name="connsiteY1" fmla="*/ 0 h 3657600"/>
              <a:gd name="connsiteX2" fmla="*/ 8458200 w 8686800"/>
              <a:gd name="connsiteY2" fmla="*/ 3657600 h 3657600"/>
              <a:gd name="connsiteX3" fmla="*/ 0 w 8686800"/>
              <a:gd name="connsiteY3" fmla="*/ 3657600 h 3657600"/>
              <a:gd name="connsiteX4" fmla="*/ 0 w 86868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5344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458200 w 8763000"/>
              <a:gd name="connsiteY2" fmla="*/ 3657600 h 3657600"/>
              <a:gd name="connsiteX3" fmla="*/ 0 w 8763000"/>
              <a:gd name="connsiteY3" fmla="*/ 3657600 h 3657600"/>
              <a:gd name="connsiteX4" fmla="*/ 0 w 8763000"/>
              <a:gd name="connsiteY4" fmla="*/ 0 h 3657600"/>
              <a:gd name="connsiteX0" fmla="*/ 0 w 8763000"/>
              <a:gd name="connsiteY0" fmla="*/ 0 h 3657600"/>
              <a:gd name="connsiteX1" fmla="*/ 8763000 w 8763000"/>
              <a:gd name="connsiteY1" fmla="*/ 0 h 3657600"/>
              <a:gd name="connsiteX2" fmla="*/ 8610600 w 8763000"/>
              <a:gd name="connsiteY2" fmla="*/ 3657600 h 3657600"/>
              <a:gd name="connsiteX3" fmla="*/ 0 w 8763000"/>
              <a:gd name="connsiteY3" fmla="*/ 3657600 h 3657600"/>
              <a:gd name="connsiteX4" fmla="*/ 0 w 87630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39200"/>
              <a:gd name="connsiteY0" fmla="*/ 0 h 3657600"/>
              <a:gd name="connsiteX1" fmla="*/ 8839200 w 8839200"/>
              <a:gd name="connsiteY1" fmla="*/ 0 h 3657600"/>
              <a:gd name="connsiteX2" fmla="*/ 8610600 w 8839200"/>
              <a:gd name="connsiteY2" fmla="*/ 3657600 h 3657600"/>
              <a:gd name="connsiteX3" fmla="*/ 0 w 8839200"/>
              <a:gd name="connsiteY3" fmla="*/ 3657600 h 3657600"/>
              <a:gd name="connsiteX4" fmla="*/ 0 w 88392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 name="connsiteX0" fmla="*/ 0 w 8877300"/>
              <a:gd name="connsiteY0" fmla="*/ 0 h 3657600"/>
              <a:gd name="connsiteX1" fmla="*/ 8877300 w 8877300"/>
              <a:gd name="connsiteY1" fmla="*/ 0 h 3657600"/>
              <a:gd name="connsiteX2" fmla="*/ 8610600 w 8877300"/>
              <a:gd name="connsiteY2" fmla="*/ 3657600 h 3657600"/>
              <a:gd name="connsiteX3" fmla="*/ 0 w 8877300"/>
              <a:gd name="connsiteY3" fmla="*/ 3657600 h 3657600"/>
              <a:gd name="connsiteX4" fmla="*/ 0 w 8877300"/>
              <a:gd name="connsiteY4" fmla="*/ 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00" h="3657600">
                <a:moveTo>
                  <a:pt x="0" y="0"/>
                </a:moveTo>
                <a:lnTo>
                  <a:pt x="8877300" y="0"/>
                </a:lnTo>
                <a:cubicBezTo>
                  <a:pt x="7950199" y="1297518"/>
                  <a:pt x="8296276" y="2625725"/>
                  <a:pt x="8610600" y="3657600"/>
                </a:cubicBezTo>
                <a:lnTo>
                  <a:pt x="0" y="3657600"/>
                </a:lnTo>
                <a:lnTo>
                  <a:pt x="0" y="0"/>
                </a:lnTo>
                <a:close/>
              </a:path>
            </a:pathLst>
          </a:custGeo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77647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descr="S-curve-362.tif">
            <a:extLst>
              <a:ext uri="{FF2B5EF4-FFF2-40B4-BE49-F238E27FC236}">
                <a16:creationId xmlns:a16="http://schemas.microsoft.com/office/drawing/2014/main" id="{D6EB41FB-074F-2EA8-5589-80AC697D75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noChangeAspect="1"/>
          </p:cNvSpPr>
          <p:nvPr>
            <p:ph type="pic" idx="1"/>
          </p:nvPr>
        </p:nvSpPr>
        <p:spPr>
          <a:xfrm>
            <a:off x="0" y="0"/>
            <a:ext cx="8886825" cy="4648200"/>
          </a:xfrm>
          <a:custGeom>
            <a:avLst/>
            <a:gdLst>
              <a:gd name="connsiteX0" fmla="*/ 0 w 9144000"/>
              <a:gd name="connsiteY0" fmla="*/ 0 h 4648200"/>
              <a:gd name="connsiteX1" fmla="*/ 9144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9144000"/>
              <a:gd name="connsiteY0" fmla="*/ 0 h 4648200"/>
              <a:gd name="connsiteX1" fmla="*/ 8763000 w 9144000"/>
              <a:gd name="connsiteY1" fmla="*/ 0 h 4648200"/>
              <a:gd name="connsiteX2" fmla="*/ 9144000 w 9144000"/>
              <a:gd name="connsiteY2" fmla="*/ 4648200 h 4648200"/>
              <a:gd name="connsiteX3" fmla="*/ 0 w 9144000"/>
              <a:gd name="connsiteY3" fmla="*/ 4648200 h 4648200"/>
              <a:gd name="connsiteX4" fmla="*/ 0 w 9144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763000"/>
              <a:gd name="connsiteY0" fmla="*/ 0 h 4648200"/>
              <a:gd name="connsiteX1" fmla="*/ 8763000 w 8763000"/>
              <a:gd name="connsiteY1" fmla="*/ 0 h 4648200"/>
              <a:gd name="connsiteX2" fmla="*/ 8763000 w 8763000"/>
              <a:gd name="connsiteY2" fmla="*/ 4648200 h 4648200"/>
              <a:gd name="connsiteX3" fmla="*/ 0 w 8763000"/>
              <a:gd name="connsiteY3" fmla="*/ 4648200 h 4648200"/>
              <a:gd name="connsiteX4" fmla="*/ 0 w 8763000"/>
              <a:gd name="connsiteY4" fmla="*/ 0 h 4648200"/>
              <a:gd name="connsiteX0" fmla="*/ 0 w 8874125"/>
              <a:gd name="connsiteY0" fmla="*/ 0 h 4648200"/>
              <a:gd name="connsiteX1" fmla="*/ 8874125 w 8874125"/>
              <a:gd name="connsiteY1" fmla="*/ 0 h 4648200"/>
              <a:gd name="connsiteX2" fmla="*/ 8763000 w 8874125"/>
              <a:gd name="connsiteY2" fmla="*/ 4648200 h 4648200"/>
              <a:gd name="connsiteX3" fmla="*/ 0 w 8874125"/>
              <a:gd name="connsiteY3" fmla="*/ 4648200 h 4648200"/>
              <a:gd name="connsiteX4" fmla="*/ 0 w 88741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 name="connsiteX0" fmla="*/ 0 w 8886825"/>
              <a:gd name="connsiteY0" fmla="*/ 0 h 4648200"/>
              <a:gd name="connsiteX1" fmla="*/ 8874125 w 8886825"/>
              <a:gd name="connsiteY1" fmla="*/ 0 h 4648200"/>
              <a:gd name="connsiteX2" fmla="*/ 8886825 w 8886825"/>
              <a:gd name="connsiteY2" fmla="*/ 4648200 h 4648200"/>
              <a:gd name="connsiteX3" fmla="*/ 0 w 8886825"/>
              <a:gd name="connsiteY3" fmla="*/ 4648200 h 4648200"/>
              <a:gd name="connsiteX4" fmla="*/ 0 w 888682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25" h="4648200">
                <a:moveTo>
                  <a:pt x="0" y="0"/>
                </a:moveTo>
                <a:lnTo>
                  <a:pt x="8874125" y="0"/>
                </a:lnTo>
                <a:cubicBezTo>
                  <a:pt x="7778750" y="1657350"/>
                  <a:pt x="8445500" y="2892425"/>
                  <a:pt x="8886825" y="4648200"/>
                </a:cubicBezTo>
                <a:lnTo>
                  <a:pt x="0" y="46482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7" name="Title 1"/>
          <p:cNvSpPr>
            <a:spLocks noGrp="1"/>
          </p:cNvSpPr>
          <p:nvPr>
            <p:ph type="title"/>
          </p:nvPr>
        </p:nvSpPr>
        <p:spPr>
          <a:xfrm>
            <a:off x="457200" y="4724400"/>
            <a:ext cx="8229600" cy="838200"/>
          </a:xfrm>
          <a:prstGeom prst="rect">
            <a:avLst/>
          </a:prstGeom>
        </p:spPr>
        <p:txBody>
          <a:bodyPr/>
          <a:lstStyle>
            <a:lvl1pPr algn="l">
              <a:defRPr baseline="0"/>
            </a:lvl1pPr>
          </a:lstStyle>
          <a:p>
            <a:r>
              <a:rPr lang="en-US"/>
              <a:t>Click to edit Master title style</a:t>
            </a:r>
            <a:endParaRPr lang="en-US" dirty="0"/>
          </a:p>
        </p:txBody>
      </p:sp>
      <p:sp>
        <p:nvSpPr>
          <p:cNvPr id="9" name="Text Placeholder 10"/>
          <p:cNvSpPr>
            <a:spLocks noGrp="1"/>
          </p:cNvSpPr>
          <p:nvPr>
            <p:ph type="body" sz="quarter" idx="10"/>
          </p:nvPr>
        </p:nvSpPr>
        <p:spPr>
          <a:xfrm>
            <a:off x="457200" y="5562600"/>
            <a:ext cx="6369050" cy="914400"/>
          </a:xfrm>
          <a:prstGeom prst="rect">
            <a:avLst/>
          </a:prstGeom>
        </p:spPr>
        <p:txBody>
          <a:bodyPr vert="horz"/>
          <a:lstStyle>
            <a:lvl1pPr>
              <a:defRPr sz="2200" baseline="0"/>
            </a:lvl1pPr>
          </a:lstStyle>
          <a:p>
            <a:pPr lvl="0"/>
            <a:r>
              <a:rPr lang="en-US"/>
              <a:t>Click to edit Master text styles</a:t>
            </a:r>
          </a:p>
        </p:txBody>
      </p:sp>
    </p:spTree>
    <p:extLst>
      <p:ext uri="{BB962C8B-B14F-4D97-AF65-F5344CB8AC3E}">
        <p14:creationId xmlns:p14="http://schemas.microsoft.com/office/powerpoint/2010/main" val="3396537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S-curve-1805.tif">
            <a:extLst>
              <a:ext uri="{FF2B5EF4-FFF2-40B4-BE49-F238E27FC236}">
                <a16:creationId xmlns:a16="http://schemas.microsoft.com/office/drawing/2014/main" id="{0DA74731-C18E-2CCB-5F69-FD8C4E75D1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685800" y="4114800"/>
            <a:ext cx="6400800" cy="762000"/>
          </a:xfrm>
          <a:prstGeom prst="rect">
            <a:avLst/>
          </a:prstGeom>
        </p:spPr>
        <p:txBody>
          <a:bodyPr>
            <a:normAutofit/>
          </a:bodyPr>
          <a:lstStyle>
            <a:lvl1pPr marL="0" indent="0" algn="l">
              <a:buNone/>
              <a:defRPr sz="26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1"/>
          <p:cNvSpPr>
            <a:spLocks noGrp="1"/>
          </p:cNvSpPr>
          <p:nvPr>
            <p:ph type="title"/>
          </p:nvPr>
        </p:nvSpPr>
        <p:spPr>
          <a:xfrm>
            <a:off x="685800" y="2328862"/>
            <a:ext cx="5981700" cy="1633538"/>
          </a:xfrm>
          <a:prstGeom prst="rect">
            <a:avLst/>
          </a:prstGeom>
        </p:spPr>
        <p:txBody>
          <a:bodyPr anchor="b">
            <a:noAutofit/>
          </a:bodyPr>
          <a:lstStyle>
            <a:lvl1pPr algn="l">
              <a:defRPr sz="5500" b="0"/>
            </a:lvl1pPr>
          </a:lstStyle>
          <a:p>
            <a:r>
              <a:rPr lang="en-US"/>
              <a:t>Click to edit Master title style</a:t>
            </a:r>
            <a:endParaRPr lang="en-US" dirty="0"/>
          </a:p>
        </p:txBody>
      </p:sp>
    </p:spTree>
    <p:extLst>
      <p:ext uri="{BB962C8B-B14F-4D97-AF65-F5344CB8AC3E}">
        <p14:creationId xmlns:p14="http://schemas.microsoft.com/office/powerpoint/2010/main" val="33235365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defRPr sz="2600" kern="1200">
          <a:solidFill>
            <a:srgbClr val="000000"/>
          </a:solidFill>
          <a:latin typeface="+mn-lt"/>
          <a:ea typeface="MS PGothic" panose="020B0600070205080204" pitchFamily="34" charset="-128"/>
          <a:cs typeface="+mn-cs"/>
        </a:defRPr>
      </a:lvl1pPr>
      <a:lvl2pPr marL="742950" indent="-285750" algn="l" defTabSz="457200" rtl="0" fontAlgn="base">
        <a:spcBef>
          <a:spcPct val="20000"/>
        </a:spcBef>
        <a:spcAft>
          <a:spcPct val="0"/>
        </a:spcAft>
        <a:buClr>
          <a:srgbClr val="4A9E33"/>
        </a:buClr>
        <a:buFont typeface="Arial" panose="020B0604020202020204" pitchFamily="34" charset="0"/>
        <a:buChar char="•"/>
        <a:defRPr sz="2400" kern="1200">
          <a:solidFill>
            <a:srgbClr val="000000"/>
          </a:solidFill>
          <a:latin typeface="+mn-lt"/>
          <a:ea typeface="MS PGothic" panose="020B0600070205080204" pitchFamily="34" charset="-128"/>
          <a:cs typeface="+mn-cs"/>
        </a:defRPr>
      </a:lvl2pPr>
      <a:lvl3pPr marL="1143000" indent="-228600" algn="l" defTabSz="457200" rtl="0" fontAlgn="base">
        <a:spcBef>
          <a:spcPct val="20000"/>
        </a:spcBef>
        <a:spcAft>
          <a:spcPct val="0"/>
        </a:spcAft>
        <a:buClr>
          <a:srgbClr val="4A9E33"/>
        </a:buClr>
        <a:buFont typeface="Arial" panose="020B0604020202020204" pitchFamily="34" charset="0"/>
        <a:buChar char="•"/>
        <a:defRPr sz="2400" kern="1200">
          <a:solidFill>
            <a:srgbClr val="000000"/>
          </a:solidFill>
          <a:latin typeface="+mn-lt"/>
          <a:ea typeface="MS PGothic" panose="020B0600070205080204" pitchFamily="34" charset="-128"/>
          <a:cs typeface="+mn-cs"/>
        </a:defRPr>
      </a:lvl3pPr>
      <a:lvl4pPr marL="1600200" indent="-228600" algn="l" defTabSz="457200" rtl="0" fontAlgn="base">
        <a:spcBef>
          <a:spcPct val="20000"/>
        </a:spcBef>
        <a:spcAft>
          <a:spcPct val="0"/>
        </a:spcAft>
        <a:buClr>
          <a:srgbClr val="4A9E33"/>
        </a:buClr>
        <a:buFont typeface="Arial" panose="020B0604020202020204" pitchFamily="34" charset="0"/>
        <a:buChar char="–"/>
        <a:defRPr sz="2000" kern="1200">
          <a:solidFill>
            <a:srgbClr val="000000"/>
          </a:solidFill>
          <a:latin typeface="+mn-lt"/>
          <a:ea typeface="MS PGothic" panose="020B0600070205080204" pitchFamily="34" charset="-128"/>
          <a:cs typeface="+mn-cs"/>
        </a:defRPr>
      </a:lvl4pPr>
      <a:lvl5pPr marL="2057400" indent="-228600" algn="l" defTabSz="457200" rtl="0" fontAlgn="base">
        <a:spcBef>
          <a:spcPct val="20000"/>
        </a:spcBef>
        <a:spcAft>
          <a:spcPct val="0"/>
        </a:spcAft>
        <a:buClr>
          <a:srgbClr val="4A9E33"/>
        </a:buClr>
        <a:buFont typeface="Arial" panose="020B0604020202020204" pitchFamily="34" charset="0"/>
        <a:buChar char="»"/>
        <a:defRPr sz="2000" kern="1200">
          <a:solidFill>
            <a:srgbClr val="000000"/>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24.png"/><Relationship Id="rId5" Type="http://schemas.openxmlformats.org/officeDocument/2006/relationships/oleObject" Target="../embeddings/oleObject3.bin"/><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1.bin"/><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Placeholder 3">
            <a:extLst>
              <a:ext uri="{FF2B5EF4-FFF2-40B4-BE49-F238E27FC236}">
                <a16:creationId xmlns:a16="http://schemas.microsoft.com/office/drawing/2014/main" id="{4F1BB706-AEA6-9013-5EC1-016254A51FE5}"/>
              </a:ext>
            </a:extLst>
          </p:cNvPr>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sz="2000"/>
              <a:t>     What forests are being actively managed, and what are being “deferred?”  What are the consequences?</a:t>
            </a:r>
          </a:p>
          <a:p>
            <a:pPr marL="0" indent="0"/>
            <a:endParaRPr lang="en-US" altLang="en-US"/>
          </a:p>
        </p:txBody>
      </p:sp>
      <p:sp>
        <p:nvSpPr>
          <p:cNvPr id="5" name="Text Placeholder 4">
            <a:extLst>
              <a:ext uri="{FF2B5EF4-FFF2-40B4-BE49-F238E27FC236}">
                <a16:creationId xmlns:a16="http://schemas.microsoft.com/office/drawing/2014/main" id="{CEB73E27-3B31-382A-0F78-F1CBBE06F76B}"/>
              </a:ext>
            </a:extLst>
          </p:cNvPr>
          <p:cNvSpPr>
            <a:spLocks noGrp="1"/>
          </p:cNvSpPr>
          <p:nvPr>
            <p:ph type="body" sz="quarter" idx="11"/>
          </p:nvPr>
        </p:nvSpPr>
        <p:spPr>
          <a:xfrm>
            <a:off x="457200" y="5715000"/>
            <a:ext cx="5224463" cy="762000"/>
          </a:xfrm>
        </p:spPr>
        <p:txBody>
          <a:bodyPr vert="horz" wrap="square" lIns="91440" tIns="45720" rIns="91440" bIns="45720" numCol="1" anchor="t" anchorCtr="0" compatLnSpc="1">
            <a:prstTxWarp prst="textNoShape">
              <a:avLst/>
            </a:prstTxWarp>
          </a:bodyPr>
          <a:lstStyle/>
          <a:p>
            <a:pPr marL="0" indent="0">
              <a:lnSpc>
                <a:spcPct val="90000"/>
              </a:lnSpc>
            </a:pPr>
            <a:r>
              <a:rPr lang="en-US" altLang="en-US" sz="1400"/>
              <a:t>Kris Sexton, Natural Resources Staff Officer, Umpqua NF</a:t>
            </a:r>
          </a:p>
          <a:p>
            <a:pPr marL="0" indent="0">
              <a:lnSpc>
                <a:spcPct val="90000"/>
              </a:lnSpc>
            </a:pPr>
            <a:r>
              <a:rPr lang="en-US" altLang="en-US" sz="1400"/>
              <a:t>Tim Lahey, Forest Products Program Manager, Willamette NF</a:t>
            </a:r>
          </a:p>
          <a:p>
            <a:pPr marL="0" indent="0">
              <a:lnSpc>
                <a:spcPct val="90000"/>
              </a:lnSpc>
            </a:pPr>
            <a:r>
              <a:rPr lang="en-US" altLang="en-US" sz="1400"/>
              <a:t>June 2015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A2DD3E6B-684B-FF82-EBEE-335E02B72154}"/>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3" name="Subtitle 2">
            <a:extLst>
              <a:ext uri="{FF2B5EF4-FFF2-40B4-BE49-F238E27FC236}">
                <a16:creationId xmlns:a16="http://schemas.microsoft.com/office/drawing/2014/main" id="{B21C5215-1EF9-3BB2-5DF2-427346AF56E2}"/>
              </a:ext>
            </a:extLst>
          </p:cNvPr>
          <p:cNvSpPr>
            <a:spLocks noGrp="1"/>
          </p:cNvSpPr>
          <p:nvPr>
            <p:ph type="subTitle" idx="1"/>
          </p:nvPr>
        </p:nvSpPr>
        <p:spPr>
          <a:xfrm>
            <a:off x="304800" y="5105400"/>
            <a:ext cx="8610600" cy="1295400"/>
          </a:xfrm>
        </p:spPr>
        <p:txBody>
          <a:bodyPr>
            <a:noAutofit/>
          </a:bodyPr>
          <a:lstStyle/>
          <a:p>
            <a:pPr algn="l" fontAlgn="auto">
              <a:spcAft>
                <a:spcPts val="0"/>
              </a:spcAft>
              <a:buFont typeface="Arial"/>
              <a:buNone/>
              <a:defRPr/>
            </a:pPr>
            <a:r>
              <a:rPr lang="en-US" sz="1600" b="1" dirty="0">
                <a:solidFill>
                  <a:srgbClr val="000000"/>
                </a:solidFill>
                <a:ea typeface="+mn-ea"/>
              </a:rPr>
              <a:t>Analysis Assumptions</a:t>
            </a:r>
          </a:p>
          <a:p>
            <a:pPr marL="171450" indent="-171450" algn="l" fontAlgn="auto">
              <a:spcAft>
                <a:spcPts val="0"/>
              </a:spcAft>
              <a:buFont typeface="Wingdings" panose="05000000000000000000" pitchFamily="2" charset="2"/>
              <a:buChar char="Ø"/>
              <a:defRPr/>
            </a:pPr>
            <a:r>
              <a:rPr lang="en-US" sz="1600" dirty="0">
                <a:solidFill>
                  <a:srgbClr val="000000"/>
                </a:solidFill>
                <a:ea typeface="+mn-ea"/>
              </a:rPr>
              <a:t>Stands at 60 years old get thinned, with only one entry </a:t>
            </a:r>
          </a:p>
          <a:p>
            <a:pPr marL="171450" indent="-171450" algn="l" fontAlgn="auto">
              <a:spcAft>
                <a:spcPts val="0"/>
              </a:spcAft>
              <a:buFont typeface="Wingdings" panose="05000000000000000000" pitchFamily="2" charset="2"/>
              <a:buChar char="Ø"/>
              <a:defRPr/>
            </a:pPr>
            <a:r>
              <a:rPr lang="en-US" sz="1600" dirty="0">
                <a:solidFill>
                  <a:srgbClr val="000000"/>
                </a:solidFill>
                <a:ea typeface="+mn-ea"/>
              </a:rPr>
              <a:t>Approximately 50% of previous harvest acres are unavailable for a variety of reasons</a:t>
            </a:r>
          </a:p>
          <a:p>
            <a:pPr marL="171450" indent="-171450" algn="l" fontAlgn="auto">
              <a:spcAft>
                <a:spcPts val="0"/>
              </a:spcAft>
              <a:buFont typeface="Wingdings" panose="05000000000000000000" pitchFamily="2" charset="2"/>
              <a:buChar char="Ø"/>
              <a:defRPr/>
            </a:pPr>
            <a:r>
              <a:rPr lang="en-US" sz="1600" dirty="0">
                <a:solidFill>
                  <a:srgbClr val="000000"/>
                </a:solidFill>
                <a:ea typeface="+mn-ea"/>
              </a:rPr>
              <a:t>Approximately 34 CCF/acre is harvested with current thinning treatments</a:t>
            </a:r>
          </a:p>
          <a:p>
            <a:pPr algn="l" fontAlgn="auto">
              <a:spcAft>
                <a:spcPts val="0"/>
              </a:spcAft>
              <a:buFont typeface="Arial"/>
              <a:buNone/>
              <a:defRPr/>
            </a:pPr>
            <a:endParaRPr lang="en-US" sz="1000" dirty="0">
              <a:solidFill>
                <a:schemeClr val="tx1"/>
              </a:solidFill>
              <a:ea typeface="+mn-ea"/>
            </a:endParaRPr>
          </a:p>
        </p:txBody>
      </p:sp>
      <p:graphicFrame>
        <p:nvGraphicFramePr>
          <p:cNvPr id="4" name="Chart 3">
            <a:extLst>
              <a:ext uri="{FF2B5EF4-FFF2-40B4-BE49-F238E27FC236}">
                <a16:creationId xmlns:a16="http://schemas.microsoft.com/office/drawing/2014/main" id="{0FE04D70-0843-E9F5-B7B5-5A9A8F17BF04}"/>
              </a:ext>
            </a:extLst>
          </p:cNvPr>
          <p:cNvGraphicFramePr>
            <a:graphicFrameLocks noGrp="1"/>
          </p:cNvGraphicFramePr>
          <p:nvPr/>
        </p:nvGraphicFramePr>
        <p:xfrm>
          <a:off x="304800" y="304800"/>
          <a:ext cx="8686800" cy="4800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FEC6549C-B63D-D609-D872-1C1FA09709BA}"/>
              </a:ext>
            </a:extLst>
          </p:cNvPr>
          <p:cNvSpPr>
            <a:spLocks noGrp="1"/>
          </p:cNvSpPr>
          <p:nvPr>
            <p:ph type="subTitle" idx="1"/>
          </p:nvPr>
        </p:nvSpPr>
        <p:spPr>
          <a:xfrm>
            <a:off x="685800" y="1143000"/>
            <a:ext cx="7521575" cy="5181600"/>
          </a:xfrm>
        </p:spPr>
        <p:txBody>
          <a:bodyPr vert="horz" wrap="square" lIns="91440" tIns="45720" rIns="91440" bIns="45720" numCol="1" anchor="t" anchorCtr="0" compatLnSpc="1">
            <a:prstTxWarp prst="textNoShape">
              <a:avLst/>
            </a:prstTxWarp>
          </a:bodyPr>
          <a:lstStyle/>
          <a:p>
            <a:pPr marL="171450" indent="-171450">
              <a:buFont typeface="Wingdings" panose="05000000000000000000" pitchFamily="2" charset="2"/>
              <a:buChar char="Ø"/>
            </a:pPr>
            <a:r>
              <a:rPr lang="en-US" altLang="en-US" sz="2400"/>
              <a:t>We can maintain our current strategy until approximately 2050</a:t>
            </a:r>
          </a:p>
          <a:p>
            <a:pPr marL="171450" indent="-171450">
              <a:buFont typeface="Wingdings" panose="05000000000000000000" pitchFamily="2" charset="2"/>
              <a:buChar char="Ø"/>
            </a:pPr>
            <a:r>
              <a:rPr lang="en-US" altLang="en-US" sz="2400"/>
              <a:t>During the 2000’s and 2010’s we have been harvesting stands earlier, taking acres from subsequent years</a:t>
            </a:r>
          </a:p>
          <a:p>
            <a:pPr marL="171450" indent="-171450">
              <a:buFont typeface="Wingdings" panose="05000000000000000000" pitchFamily="2" charset="2"/>
              <a:buChar char="Ø"/>
            </a:pPr>
            <a:r>
              <a:rPr lang="en-US" altLang="en-US" sz="2400"/>
              <a:t>Acreage available for harvest under this scenario is 10% of the 1.7 million acre Forest.</a:t>
            </a:r>
          </a:p>
          <a:p>
            <a:pPr marL="171450" indent="-171450">
              <a:buFont typeface="Wingdings" panose="05000000000000000000" pitchFamily="2" charset="2"/>
              <a:buChar char="Ø"/>
            </a:pPr>
            <a:r>
              <a:rPr lang="en-US" altLang="en-US" sz="2400"/>
              <a:t>Some Districts on the Forest are already running out of plantations to thin to meet obligations, causing a shift in volume to other Districts</a:t>
            </a:r>
          </a:p>
          <a:p>
            <a:pPr marL="171450" indent="-171450"/>
            <a:endParaRPr lang="en-US" altLang="en-US" sz="1600" b="1">
              <a:latin typeface="Times New Roman" panose="02020603050405020304" pitchFamily="18" charset="0"/>
              <a:cs typeface="Times New Roman" panose="02020603050405020304" pitchFamily="18" charset="0"/>
            </a:endParaRPr>
          </a:p>
        </p:txBody>
      </p:sp>
      <p:sp>
        <p:nvSpPr>
          <p:cNvPr id="60418" name="Title 7">
            <a:extLst>
              <a:ext uri="{FF2B5EF4-FFF2-40B4-BE49-F238E27FC236}">
                <a16:creationId xmlns:a16="http://schemas.microsoft.com/office/drawing/2014/main" id="{471BD508-AAD4-54C1-82F3-5936C9C54F86}"/>
              </a:ext>
            </a:extLst>
          </p:cNvPr>
          <p:cNvSpPr>
            <a:spLocks noGrp="1"/>
          </p:cNvSpPr>
          <p:nvPr>
            <p:ph type="title"/>
          </p:nvPr>
        </p:nvSpPr>
        <p:spPr bwMode="auto">
          <a:xfrm>
            <a:off x="152400" y="228600"/>
            <a:ext cx="7848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a:t>Conclusions</a:t>
            </a:r>
            <a:endParaRPr lang="en-US" altLang="en-US" sz="36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56F6-4CAE-AC5F-A266-5BD7A72BFF1A}"/>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no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FF"/>
                </a:solidFill>
              </a:rPr>
              <a:t>Willamette Timber Volume Sold – </a:t>
            </a:r>
            <a:r>
              <a:rPr lang="en-US" altLang="en-US" sz="3600" i="1">
                <a:solidFill>
                  <a:srgbClr val="FFFFFF"/>
                </a:solidFill>
              </a:rPr>
              <a:t>Where Are We Going?</a:t>
            </a:r>
          </a:p>
        </p:txBody>
      </p:sp>
      <p:graphicFrame>
        <p:nvGraphicFramePr>
          <p:cNvPr id="61444" name="Content Placeholder 4">
            <a:extLst>
              <a:ext uri="{FF2B5EF4-FFF2-40B4-BE49-F238E27FC236}">
                <a16:creationId xmlns:a16="http://schemas.microsoft.com/office/drawing/2014/main" id="{E25F3E24-63FC-7751-1FF0-BB3B619F01F9}"/>
              </a:ext>
            </a:extLst>
          </p:cNvPr>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r:id="rId3" imgW="8326448" imgH="4626482" progId="Excel.Chart.8">
                  <p:embed/>
                </p:oleObj>
              </mc:Choice>
              <mc:Fallback>
                <p:oleObj r:id="rId3" imgW="8326448" imgH="4626482"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5" name="Chart 5">
            <a:extLst>
              <a:ext uri="{FF2B5EF4-FFF2-40B4-BE49-F238E27FC236}">
                <a16:creationId xmlns:a16="http://schemas.microsoft.com/office/drawing/2014/main" id="{68EE6CE6-37AA-E97B-2C74-6A160E75019A}"/>
              </a:ext>
            </a:extLst>
          </p:cNvPr>
          <p:cNvGraphicFramePr>
            <a:graphicFrameLocks/>
          </p:cNvGraphicFramePr>
          <p:nvPr/>
        </p:nvGraphicFramePr>
        <p:xfrm>
          <a:off x="406400" y="1549400"/>
          <a:ext cx="8331200" cy="4826000"/>
        </p:xfrm>
        <a:graphic>
          <a:graphicData uri="http://schemas.openxmlformats.org/presentationml/2006/ole">
            <mc:AlternateContent xmlns:mc="http://schemas.openxmlformats.org/markup-compatibility/2006">
              <mc:Choice xmlns:v="urn:schemas-microsoft-com:vml" Requires="v">
                <p:oleObj r:id="rId5" imgW="8326448" imgH="4827633" progId="Excel.Chart.8">
                  <p:embed/>
                </p:oleObj>
              </mc:Choice>
              <mc:Fallback>
                <p:oleObj r:id="rId5" imgW="8326448" imgH="4827633" progId="Excel.Chart.8">
                  <p:embed/>
                  <p:pic>
                    <p:nvPicPr>
                      <p:cNvPr id="0" name="Char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1549400"/>
                        <a:ext cx="8331200" cy="482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46" name="TextBox 2">
            <a:extLst>
              <a:ext uri="{FF2B5EF4-FFF2-40B4-BE49-F238E27FC236}">
                <a16:creationId xmlns:a16="http://schemas.microsoft.com/office/drawing/2014/main" id="{BB578023-52F5-D868-E9F0-C2C388A852D9}"/>
              </a:ext>
            </a:extLst>
          </p:cNvPr>
          <p:cNvSpPr txBox="1">
            <a:spLocks noChangeArrowheads="1"/>
          </p:cNvSpPr>
          <p:nvPr/>
        </p:nvSpPr>
        <p:spPr bwMode="auto">
          <a:xfrm>
            <a:off x="4941888" y="4702175"/>
            <a:ext cx="3298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rgbClr val="FF0000"/>
                </a:solidFill>
              </a:rPr>
              <a:t>116 MMBF PSQ</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D072BE1-BEF2-993E-F7D7-10473109298A}"/>
              </a:ext>
            </a:extLst>
          </p:cNvPr>
          <p:cNvSpPr>
            <a:spLocks noGrp="1"/>
          </p:cNvSpPr>
          <p:nvPr>
            <p:ph type="subTitle" idx="1"/>
          </p:nvPr>
        </p:nvSpPr>
        <p:spPr>
          <a:xfrm>
            <a:off x="685800" y="1143000"/>
            <a:ext cx="7086600" cy="4735513"/>
          </a:xfrm>
        </p:spPr>
        <p:txBody>
          <a:bodyPr vert="horz" wrap="square" lIns="91440" tIns="45720" rIns="91440" bIns="45720" numCol="1" anchor="t" anchorCtr="0" compatLnSpc="1">
            <a:prstTxWarp prst="textNoShape">
              <a:avLst/>
            </a:prstTxWarp>
          </a:bodyPr>
          <a:lstStyle/>
          <a:p>
            <a:pPr marL="457200" indent="-457200">
              <a:lnSpc>
                <a:spcPct val="90000"/>
              </a:lnSpc>
              <a:buFont typeface="Wingdings" panose="05000000000000000000" pitchFamily="2" charset="2"/>
              <a:buChar char="Ø"/>
            </a:pPr>
            <a:r>
              <a:rPr lang="en-US" altLang="en-US" sz="2400"/>
              <a:t>Federal Forest in Oregon make up 60% of Oregon’s forests*</a:t>
            </a:r>
          </a:p>
          <a:p>
            <a:pPr marL="457200" indent="-457200">
              <a:lnSpc>
                <a:spcPct val="90000"/>
              </a:lnSpc>
              <a:buFont typeface="Wingdings" panose="05000000000000000000" pitchFamily="2" charset="2"/>
              <a:buChar char="Ø"/>
            </a:pPr>
            <a:r>
              <a:rPr lang="en-US" altLang="en-US" sz="2400"/>
              <a:t>Federal forests account for 12% of statewide harvest*</a:t>
            </a:r>
          </a:p>
          <a:p>
            <a:pPr marL="457200" indent="-457200">
              <a:lnSpc>
                <a:spcPct val="90000"/>
              </a:lnSpc>
              <a:buFont typeface="Wingdings" panose="05000000000000000000" pitchFamily="2" charset="2"/>
              <a:buChar char="Ø"/>
            </a:pPr>
            <a:r>
              <a:rPr lang="en-US" altLang="en-US" sz="2400"/>
              <a:t>In western Oregon, timber harvest on federal forests is 11% of annual growth*</a:t>
            </a:r>
          </a:p>
          <a:p>
            <a:pPr marL="457200" indent="-457200">
              <a:lnSpc>
                <a:spcPct val="90000"/>
              </a:lnSpc>
              <a:buFont typeface="Wingdings" panose="05000000000000000000" pitchFamily="2" charset="2"/>
              <a:buChar char="Ø"/>
            </a:pPr>
            <a:r>
              <a:rPr lang="en-US" altLang="en-US" sz="2400"/>
              <a:t>In the central Willamette market area 5.9% of the region’s employment and 9.6% of the economic base is tied to the forest sector*</a:t>
            </a:r>
          </a:p>
          <a:p>
            <a:pPr marL="457200" indent="-457200">
              <a:lnSpc>
                <a:spcPct val="90000"/>
              </a:lnSpc>
              <a:buFont typeface="Wingdings" panose="05000000000000000000" pitchFamily="2" charset="2"/>
              <a:buChar char="Ø"/>
            </a:pPr>
            <a:r>
              <a:rPr lang="en-US" altLang="en-US" sz="2400"/>
              <a:t>Forest Service employment in the forest management sector in Oregon accounts for 4,046 jobs and $191,293,085 in total income*</a:t>
            </a:r>
          </a:p>
          <a:p>
            <a:pPr marL="457200" indent="-457200">
              <a:lnSpc>
                <a:spcPct val="90000"/>
              </a:lnSpc>
              <a:buFont typeface="Wingdings" panose="05000000000000000000" pitchFamily="2" charset="2"/>
              <a:buChar char="Ø"/>
            </a:pPr>
            <a:endParaRPr lang="en-US" altLang="en-US" sz="2400"/>
          </a:p>
          <a:p>
            <a:pPr marL="457200" indent="-457200">
              <a:lnSpc>
                <a:spcPct val="90000"/>
              </a:lnSpc>
            </a:pPr>
            <a:endParaRPr lang="en-US" altLang="en-US" sz="2400"/>
          </a:p>
        </p:txBody>
      </p:sp>
      <p:sp>
        <p:nvSpPr>
          <p:cNvPr id="62466" name="Title 2">
            <a:extLst>
              <a:ext uri="{FF2B5EF4-FFF2-40B4-BE49-F238E27FC236}">
                <a16:creationId xmlns:a16="http://schemas.microsoft.com/office/drawing/2014/main" id="{81C497E3-D04F-5081-206E-A051DAB2FB20}"/>
              </a:ext>
            </a:extLst>
          </p:cNvPr>
          <p:cNvSpPr>
            <a:spLocks noGrp="1"/>
          </p:cNvSpPr>
          <p:nvPr>
            <p:ph type="title"/>
          </p:nvPr>
        </p:nvSpPr>
        <p:spPr bwMode="auto">
          <a:xfrm>
            <a:off x="685800" y="315913"/>
            <a:ext cx="5981700" cy="620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4000"/>
              <a:t>Economic Consequences</a:t>
            </a:r>
            <a:br>
              <a:rPr lang="en-US" altLang="en-US" sz="4000"/>
            </a:br>
            <a:r>
              <a:rPr lang="en-US" altLang="en-US" sz="2400"/>
              <a:t>*Numbers courtesy of OFRI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95DF80F-E3C5-01C6-2B5D-867AB350B166}"/>
              </a:ext>
            </a:extLst>
          </p:cNvPr>
          <p:cNvSpPr>
            <a:spLocks noGrp="1"/>
          </p:cNvSpPr>
          <p:nvPr>
            <p:ph type="subTitle" idx="1"/>
          </p:nvPr>
        </p:nvSpPr>
        <p:spPr>
          <a:xfrm>
            <a:off x="685800" y="1154113"/>
            <a:ext cx="7489825" cy="4495800"/>
          </a:xfrm>
        </p:spPr>
        <p:txBody>
          <a:bodyPr vert="horz" wrap="square" lIns="91440" tIns="45720" rIns="91440" bIns="45720" numCol="1" anchor="t" anchorCtr="0" compatLnSpc="1">
            <a:prstTxWarp prst="textNoShape">
              <a:avLst/>
            </a:prstTxWarp>
          </a:bodyPr>
          <a:lstStyle/>
          <a:p>
            <a:pPr marL="457200" indent="-457200">
              <a:lnSpc>
                <a:spcPct val="80000"/>
              </a:lnSpc>
              <a:buFont typeface="Wingdings" panose="05000000000000000000" pitchFamily="2" charset="2"/>
              <a:buChar char="Ø"/>
            </a:pPr>
            <a:r>
              <a:rPr lang="en-US" altLang="en-US" sz="2400"/>
              <a:t>The Willamette National Forest currently has 250 million board feet under contract, ranging from 80 to 100 contracts at any given time.</a:t>
            </a:r>
          </a:p>
          <a:p>
            <a:pPr marL="457200" indent="-457200">
              <a:lnSpc>
                <a:spcPct val="80000"/>
              </a:lnSpc>
              <a:buFont typeface="Wingdings" panose="05000000000000000000" pitchFamily="2" charset="2"/>
              <a:buChar char="Ø"/>
            </a:pPr>
            <a:r>
              <a:rPr lang="en-US" altLang="en-US" sz="2400"/>
              <a:t>Approximately 40% of the Willamette budget is tied directly to appropriated timber dollars or timber receipts. </a:t>
            </a:r>
          </a:p>
          <a:p>
            <a:pPr marL="457200" indent="-457200">
              <a:lnSpc>
                <a:spcPct val="80000"/>
              </a:lnSpc>
              <a:buFont typeface="Wingdings" panose="05000000000000000000" pitchFamily="2" charset="2"/>
              <a:buChar char="Ø"/>
            </a:pPr>
            <a:r>
              <a:rPr lang="en-US" altLang="en-US" sz="2400"/>
              <a:t>After the downturn in volume sold in the early 90’s, employment on the Willamette was cut in half from over 800 employees to approximately 400.</a:t>
            </a:r>
          </a:p>
          <a:p>
            <a:pPr marL="457200" indent="-457200">
              <a:lnSpc>
                <a:spcPct val="80000"/>
              </a:lnSpc>
              <a:buFont typeface="Wingdings" panose="05000000000000000000" pitchFamily="2" charset="2"/>
              <a:buChar char="Ø"/>
            </a:pPr>
            <a:r>
              <a:rPr lang="en-US" altLang="en-US" sz="2400"/>
              <a:t>Districts consolidated, resulting in a loss of relevance to local communities.</a:t>
            </a:r>
          </a:p>
          <a:p>
            <a:pPr marL="457200" indent="-457200">
              <a:lnSpc>
                <a:spcPct val="80000"/>
              </a:lnSpc>
              <a:buFont typeface="Wingdings" panose="05000000000000000000" pitchFamily="2" charset="2"/>
              <a:buChar char="Ø"/>
            </a:pPr>
            <a:r>
              <a:rPr lang="en-US" altLang="en-US" sz="2400"/>
              <a:t>Forest Service employment in rural economies is often one of the highest paid sectors meaning those jobs are particularly important. </a:t>
            </a:r>
          </a:p>
          <a:p>
            <a:pPr marL="457200" indent="-457200">
              <a:lnSpc>
                <a:spcPct val="80000"/>
              </a:lnSpc>
              <a:buFont typeface="Wingdings" panose="05000000000000000000" pitchFamily="2" charset="2"/>
              <a:buChar char="Ø"/>
            </a:pPr>
            <a:endParaRPr lang="en-US" altLang="en-US" sz="1000"/>
          </a:p>
          <a:p>
            <a:pPr marL="457200" indent="-457200">
              <a:lnSpc>
                <a:spcPct val="80000"/>
              </a:lnSpc>
              <a:buFont typeface="Wingdings" panose="05000000000000000000" pitchFamily="2" charset="2"/>
              <a:buChar char="Ø"/>
            </a:pPr>
            <a:endParaRPr lang="en-US" altLang="en-US" sz="1000"/>
          </a:p>
        </p:txBody>
      </p:sp>
      <p:sp>
        <p:nvSpPr>
          <p:cNvPr id="63490" name="Title 2">
            <a:extLst>
              <a:ext uri="{FF2B5EF4-FFF2-40B4-BE49-F238E27FC236}">
                <a16:creationId xmlns:a16="http://schemas.microsoft.com/office/drawing/2014/main" id="{BD7570F0-7224-86D4-BA0B-0797597DF2F7}"/>
              </a:ext>
            </a:extLst>
          </p:cNvPr>
          <p:cNvSpPr>
            <a:spLocks noGrp="1"/>
          </p:cNvSpPr>
          <p:nvPr>
            <p:ph type="title"/>
          </p:nvPr>
        </p:nvSpPr>
        <p:spPr bwMode="auto">
          <a:xfrm>
            <a:off x="685800" y="293688"/>
            <a:ext cx="5981700" cy="860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a:t>Economic Consequences, cont.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1E3DEF-6A3F-3A8C-6B8B-2CC26506DB43}"/>
              </a:ext>
            </a:extLst>
          </p:cNvPr>
          <p:cNvSpPr>
            <a:spLocks noGrp="1"/>
          </p:cNvSpPr>
          <p:nvPr>
            <p:ph type="body" idx="1"/>
          </p:nvPr>
        </p:nvSpPr>
        <p:spPr>
          <a:xfrm>
            <a:off x="396875" y="1328738"/>
            <a:ext cx="7620000" cy="2057400"/>
          </a:xfrm>
        </p:spPr>
        <p:txBody>
          <a:bodyPr>
            <a:normAutofit fontScale="55000" lnSpcReduction="20000"/>
          </a:bodyPr>
          <a:lstStyle/>
          <a:p>
            <a:pPr marL="457200" indent="-457200" fontAlgn="auto">
              <a:spcAft>
                <a:spcPts val="0"/>
              </a:spcAft>
              <a:buFont typeface="Wingdings" panose="05000000000000000000" pitchFamily="2" charset="2"/>
              <a:buChar char="Ø"/>
              <a:defRPr/>
            </a:pPr>
            <a:r>
              <a:rPr lang="en-US" sz="3300" dirty="0">
                <a:ea typeface="+mn-ea"/>
              </a:rPr>
              <a:t>The NWFP has never been fully implemented on the Willamette National Forest in terms of timber output.  The path we are on is not sustainable long term and provides no method to increase the pace and scale of restoration treatments.</a:t>
            </a:r>
          </a:p>
          <a:p>
            <a:pPr marL="457200" indent="-457200" fontAlgn="auto">
              <a:spcAft>
                <a:spcPts val="0"/>
              </a:spcAft>
              <a:buFont typeface="Wingdings" panose="05000000000000000000" pitchFamily="2" charset="2"/>
              <a:buChar char="Ø"/>
              <a:defRPr/>
            </a:pPr>
            <a:r>
              <a:rPr lang="en-US" sz="3300" dirty="0">
                <a:ea typeface="+mn-ea"/>
              </a:rPr>
              <a:t>We need to get out of the management box we have found ourselves in which means more than just plantation thinning must be on the table. </a:t>
            </a:r>
          </a:p>
          <a:p>
            <a:pPr marL="457200" indent="-457200" fontAlgn="auto">
              <a:spcAft>
                <a:spcPts val="0"/>
              </a:spcAft>
              <a:buFont typeface="Wingdings" panose="05000000000000000000" pitchFamily="2" charset="2"/>
              <a:buChar char="Ø"/>
              <a:defRPr/>
            </a:pPr>
            <a:endParaRPr lang="en-US" dirty="0">
              <a:ea typeface="+mn-ea"/>
            </a:endParaRPr>
          </a:p>
        </p:txBody>
      </p:sp>
      <p:sp>
        <p:nvSpPr>
          <p:cNvPr id="64514" name="Title 4">
            <a:extLst>
              <a:ext uri="{FF2B5EF4-FFF2-40B4-BE49-F238E27FC236}">
                <a16:creationId xmlns:a16="http://schemas.microsoft.com/office/drawing/2014/main" id="{D6E50807-E37B-EF9A-8990-8396C9AE84F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Conclusions</a:t>
            </a:r>
          </a:p>
        </p:txBody>
      </p:sp>
      <p:pic>
        <p:nvPicPr>
          <p:cNvPr id="7" name="Content Placeholder 6">
            <a:extLst>
              <a:ext uri="{FF2B5EF4-FFF2-40B4-BE49-F238E27FC236}">
                <a16:creationId xmlns:a16="http://schemas.microsoft.com/office/drawing/2014/main" id="{A87721C1-8AE3-DB7C-ADE4-6C9E33C0916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73629" y="3385457"/>
            <a:ext cx="6324600" cy="3156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0149-BDF0-641E-D697-52574D1B60F5}"/>
              </a:ext>
            </a:extLst>
          </p:cNvPr>
          <p:cNvSpPr>
            <a:spLocks noGrp="1"/>
          </p:cNvSpPr>
          <p:nvPr>
            <p:ph type="title"/>
          </p:nvPr>
        </p:nvSpPr>
        <p:spPr>
          <a:xfrm>
            <a:off x="348343" y="190818"/>
            <a:ext cx="8447313" cy="1143000"/>
          </a:xfrm>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no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FF"/>
                </a:solidFill>
              </a:rPr>
              <a:t>Willamette National Forest Timber Program – Past, Present and Future</a:t>
            </a:r>
          </a:p>
        </p:txBody>
      </p:sp>
      <p:pic>
        <p:nvPicPr>
          <p:cNvPr id="16" name="Content Placeholder 15">
            <a:extLst>
              <a:ext uri="{FF2B5EF4-FFF2-40B4-BE49-F238E27FC236}">
                <a16:creationId xmlns:a16="http://schemas.microsoft.com/office/drawing/2014/main" id="{69DF881A-D633-DB6F-CFA3-5F7DFFA041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26768"/>
            <a:ext cx="8229600" cy="4850231"/>
          </a:xfrm>
          <a:ln w="88900" cap="sq" cmpd="thickThin">
            <a:solidFill>
              <a:srgbClr val="000000"/>
            </a:solidFill>
            <a:miter lim="800000"/>
          </a:ln>
          <a:effectLst>
            <a:innerShdw blurRad="76200">
              <a:srgbClr val="000000"/>
            </a:inn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ubtitle 1">
            <a:extLst>
              <a:ext uri="{FF2B5EF4-FFF2-40B4-BE49-F238E27FC236}">
                <a16:creationId xmlns:a16="http://schemas.microsoft.com/office/drawing/2014/main" id="{5CE56DBE-9B50-785B-F81C-63AB723DF4E5}"/>
              </a:ext>
            </a:extLst>
          </p:cNvPr>
          <p:cNvSpPr>
            <a:spLocks noGrp="1"/>
          </p:cNvSpPr>
          <p:nvPr>
            <p:ph type="subTitle" idx="1"/>
          </p:nvPr>
        </p:nvSpPr>
        <p:spPr bwMode="auto">
          <a:xfrm>
            <a:off x="685800" y="2552700"/>
            <a:ext cx="6400800"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br>
              <a:rPr lang="en-US" altLang="en-US" sz="2800">
                <a:latin typeface="Times New Roman" panose="02020603050405020304" pitchFamily="18" charset="0"/>
                <a:ea typeface="Calibri" panose="020F0502020204030204" pitchFamily="34" charset="0"/>
              </a:rPr>
            </a:br>
            <a:endParaRPr lang="en-US" alt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226" name="Title 2">
            <a:extLst>
              <a:ext uri="{FF2B5EF4-FFF2-40B4-BE49-F238E27FC236}">
                <a16:creationId xmlns:a16="http://schemas.microsoft.com/office/drawing/2014/main" id="{79C95177-A7DD-2AEB-0131-CB37FF8A1482}"/>
              </a:ext>
            </a:extLst>
          </p:cNvPr>
          <p:cNvSpPr>
            <a:spLocks noGrp="1"/>
          </p:cNvSpPr>
          <p:nvPr>
            <p:ph type="title"/>
          </p:nvPr>
        </p:nvSpPr>
        <p:spPr bwMode="auto">
          <a:xfrm>
            <a:off x="685800" y="446088"/>
            <a:ext cx="5981700"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a:t>Two Questions</a:t>
            </a:r>
          </a:p>
        </p:txBody>
      </p:sp>
      <p:sp>
        <p:nvSpPr>
          <p:cNvPr id="4" name="Rectangle 3">
            <a:extLst>
              <a:ext uri="{FF2B5EF4-FFF2-40B4-BE49-F238E27FC236}">
                <a16:creationId xmlns:a16="http://schemas.microsoft.com/office/drawing/2014/main" id="{3A976835-A62F-C6BE-AD19-AB94F6DA4182}"/>
              </a:ext>
            </a:extLst>
          </p:cNvPr>
          <p:cNvSpPr/>
          <p:nvPr/>
        </p:nvSpPr>
        <p:spPr>
          <a:xfrm>
            <a:off x="685800" y="1490663"/>
            <a:ext cx="6900863" cy="5078412"/>
          </a:xfrm>
          <a:prstGeom prst="rect">
            <a:avLst/>
          </a:prstGeom>
        </p:spPr>
        <p:txBody>
          <a:bodyPr>
            <a:spAutoFit/>
          </a:bodyPr>
          <a:lstStyle/>
          <a:p>
            <a:pPr marL="742950" indent="-742950" fontAlgn="auto">
              <a:spcBef>
                <a:spcPts val="0"/>
              </a:spcBef>
              <a:spcAft>
                <a:spcPts val="0"/>
              </a:spcAft>
              <a:buFont typeface="+mj-lt"/>
              <a:buAutoNum type="arabicPeriod"/>
              <a:defRPr/>
            </a:pPr>
            <a:r>
              <a:rPr lang="en-US" sz="3600" dirty="0">
                <a:solidFill>
                  <a:srgbClr val="000000"/>
                </a:solidFill>
                <a:latin typeface="+mn-lt"/>
                <a:ea typeface="+mn-ea"/>
              </a:rPr>
              <a:t>Are the Willamette and Umpqua National Forest timber programs sustainable given the current management paradigm?</a:t>
            </a:r>
          </a:p>
          <a:p>
            <a:pPr fontAlgn="auto">
              <a:spcBef>
                <a:spcPts val="0"/>
              </a:spcBef>
              <a:spcAft>
                <a:spcPts val="0"/>
              </a:spcAft>
              <a:defRPr/>
            </a:pPr>
            <a:endParaRPr lang="en-US" sz="3600" dirty="0">
              <a:solidFill>
                <a:srgbClr val="000000"/>
              </a:solidFill>
              <a:latin typeface="+mn-lt"/>
              <a:ea typeface="+mn-ea"/>
            </a:endParaRPr>
          </a:p>
          <a:p>
            <a:pPr fontAlgn="auto">
              <a:spcBef>
                <a:spcPts val="0"/>
              </a:spcBef>
              <a:spcAft>
                <a:spcPts val="0"/>
              </a:spcAft>
              <a:defRPr/>
            </a:pPr>
            <a:r>
              <a:rPr lang="en-US" sz="3600" dirty="0">
                <a:solidFill>
                  <a:srgbClr val="000000"/>
                </a:solidFill>
                <a:latin typeface="+mn-lt"/>
                <a:ea typeface="+mn-ea"/>
              </a:rPr>
              <a:t>Answer:</a:t>
            </a:r>
          </a:p>
          <a:p>
            <a:pPr fontAlgn="auto">
              <a:spcBef>
                <a:spcPts val="0"/>
              </a:spcBef>
              <a:spcAft>
                <a:spcPts val="0"/>
              </a:spcAft>
              <a:defRPr/>
            </a:pPr>
            <a:r>
              <a:rPr lang="en-US" sz="3600" dirty="0">
                <a:solidFill>
                  <a:srgbClr val="000000"/>
                </a:solidFill>
                <a:latin typeface="+mn-lt"/>
                <a:ea typeface="+mn-ea"/>
              </a:rPr>
              <a:t>No. Thank you, any questions?</a:t>
            </a:r>
          </a:p>
          <a:p>
            <a:pPr fontAlgn="auto">
              <a:spcBef>
                <a:spcPts val="0"/>
              </a:spcBef>
              <a:spcAft>
                <a:spcPts val="0"/>
              </a:spcAft>
              <a:defRPr/>
            </a:pPr>
            <a:endParaRPr lang="en-US" sz="3600" dirty="0">
              <a:latin typeface="+mn-lt"/>
              <a:ea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B4DFE2-0B4F-E85A-46EE-F3A6DBC97339}"/>
              </a:ext>
            </a:extLst>
          </p:cNvPr>
          <p:cNvSpPr>
            <a:spLocks noGrp="1"/>
          </p:cNvSpPr>
          <p:nvPr>
            <p:ph type="body" idx="1"/>
          </p:nvPr>
        </p:nvSpPr>
        <p:spPr>
          <a:xfrm>
            <a:off x="396875" y="1328738"/>
            <a:ext cx="7620000" cy="2057400"/>
          </a:xfrm>
        </p:spPr>
        <p:txBody>
          <a:bodyPr/>
          <a:lstStyle/>
          <a:p>
            <a:pPr fontAlgn="auto">
              <a:spcAft>
                <a:spcPts val="0"/>
              </a:spcAft>
              <a:buFont typeface="Arial"/>
              <a:buNone/>
              <a:defRPr/>
            </a:pPr>
            <a:r>
              <a:rPr lang="en-US" sz="3600" dirty="0">
                <a:ea typeface="+mn-ea"/>
              </a:rPr>
              <a:t>2.  What are the economic consequences of continued less than 80 year old plantation thinning?</a:t>
            </a:r>
          </a:p>
          <a:p>
            <a:pPr marL="457200" indent="-457200" fontAlgn="auto">
              <a:spcAft>
                <a:spcPts val="0"/>
              </a:spcAft>
              <a:buFont typeface="Wingdings" panose="05000000000000000000" pitchFamily="2" charset="2"/>
              <a:buChar char="Ø"/>
              <a:defRPr/>
            </a:pPr>
            <a:endParaRPr lang="en-US" dirty="0">
              <a:ea typeface="+mn-ea"/>
            </a:endParaRPr>
          </a:p>
        </p:txBody>
      </p:sp>
      <p:sp>
        <p:nvSpPr>
          <p:cNvPr id="53250" name="Title 4">
            <a:extLst>
              <a:ext uri="{FF2B5EF4-FFF2-40B4-BE49-F238E27FC236}">
                <a16:creationId xmlns:a16="http://schemas.microsoft.com/office/drawing/2014/main" id="{AB181414-998A-4764-3F26-913B9E5C74C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Questions, cont.</a:t>
            </a:r>
          </a:p>
        </p:txBody>
      </p:sp>
      <p:pic>
        <p:nvPicPr>
          <p:cNvPr id="4" name="Content Placeholder 3">
            <a:extLst>
              <a:ext uri="{FF2B5EF4-FFF2-40B4-BE49-F238E27FC236}">
                <a16:creationId xmlns:a16="http://schemas.microsoft.com/office/drawing/2014/main" id="{03AE065B-EDF4-1A48-D43D-2DEB0E138D1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56657" y="2917370"/>
            <a:ext cx="5279572" cy="317863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80921AA-7BF8-5022-5F53-519399AA0700}"/>
              </a:ext>
            </a:extLst>
          </p:cNvPr>
          <p:cNvSpPr>
            <a:spLocks noGrp="1"/>
          </p:cNvSpPr>
          <p:nvPr>
            <p:ph type="subTitle" idx="1"/>
          </p:nvPr>
        </p:nvSpPr>
        <p:spPr>
          <a:xfrm>
            <a:off x="685800" y="1279525"/>
            <a:ext cx="6523038" cy="5395913"/>
          </a:xfrm>
        </p:spPr>
        <p:txBody>
          <a:bodyPr vert="horz" wrap="square" lIns="91440" tIns="45720" rIns="91440" bIns="45720" numCol="1" anchor="t" anchorCtr="0" compatLnSpc="1">
            <a:prstTxWarp prst="textNoShape">
              <a:avLst/>
            </a:prstTxWarp>
          </a:bodyPr>
          <a:lstStyle/>
          <a:p>
            <a:pPr lvl="1"/>
            <a:endParaRPr lang="en-US" altLang="en-US">
              <a:solidFill>
                <a:srgbClr val="95BD8F"/>
              </a:solidFill>
            </a:endParaRPr>
          </a:p>
          <a:p>
            <a:r>
              <a:rPr lang="en-US" altLang="en-US" sz="2000"/>
              <a:t>Forest – 1,700,000 acres</a:t>
            </a:r>
          </a:p>
          <a:p>
            <a:endParaRPr lang="en-US" altLang="en-US" sz="2000"/>
          </a:p>
          <a:p>
            <a:pPr>
              <a:buFont typeface="Wingdings" panose="05000000000000000000" pitchFamily="2" charset="2"/>
              <a:buChar char="Ø"/>
            </a:pPr>
            <a:r>
              <a:rPr lang="en-US" altLang="en-US" sz="2000"/>
              <a:t>Matrix – 298,000 acres </a:t>
            </a:r>
            <a:r>
              <a:rPr lang="en-US" altLang="en-US" sz="2000" b="1"/>
              <a:t>(17.5%)</a:t>
            </a:r>
          </a:p>
          <a:p>
            <a:pPr>
              <a:buFont typeface="Wingdings" panose="05000000000000000000" pitchFamily="2" charset="2"/>
              <a:buChar char="Ø"/>
            </a:pPr>
            <a:r>
              <a:rPr lang="en-US" altLang="en-US" sz="2000"/>
              <a:t>Late Successional Reserves – 373,000 acres </a:t>
            </a:r>
            <a:r>
              <a:rPr lang="en-US" altLang="en-US" sz="2000" b="1"/>
              <a:t>(22%)</a:t>
            </a:r>
          </a:p>
          <a:p>
            <a:pPr>
              <a:buFont typeface="Wingdings" panose="05000000000000000000" pitchFamily="2" charset="2"/>
              <a:buChar char="Ø"/>
            </a:pPr>
            <a:r>
              <a:rPr lang="en-US" altLang="en-US" sz="2000"/>
              <a:t>Wilderness – 309,000 acres </a:t>
            </a:r>
            <a:r>
              <a:rPr lang="en-US" altLang="en-US" sz="2000" b="1"/>
              <a:t>(18%)</a:t>
            </a:r>
          </a:p>
          <a:p>
            <a:pPr>
              <a:buFont typeface="Wingdings" panose="05000000000000000000" pitchFamily="2" charset="2"/>
              <a:buChar char="Ø"/>
            </a:pPr>
            <a:r>
              <a:rPr lang="en-US" altLang="en-US" sz="2000"/>
              <a:t>Riparian Reserves – 143,000 acres </a:t>
            </a:r>
            <a:r>
              <a:rPr lang="en-US" altLang="en-US" sz="2000" b="1"/>
              <a:t>(8.5%)</a:t>
            </a:r>
          </a:p>
          <a:p>
            <a:pPr>
              <a:buFont typeface="Wingdings" panose="05000000000000000000" pitchFamily="2" charset="2"/>
              <a:buChar char="Ø"/>
            </a:pPr>
            <a:r>
              <a:rPr lang="en-US" altLang="en-US" sz="2000"/>
              <a:t>Adaptive Management Areas – 99,000 acres </a:t>
            </a:r>
            <a:r>
              <a:rPr lang="en-US" altLang="en-US" sz="2000" b="1"/>
              <a:t>(6%)</a:t>
            </a:r>
          </a:p>
          <a:p>
            <a:pPr>
              <a:buFont typeface="Wingdings" panose="05000000000000000000" pitchFamily="2" charset="2"/>
              <a:buChar char="Ø"/>
            </a:pPr>
            <a:r>
              <a:rPr lang="en-US" altLang="en-US" sz="2000"/>
              <a:t>Water, non-forest, roads - 161,000 acres </a:t>
            </a:r>
            <a:r>
              <a:rPr lang="en-US" altLang="en-US" sz="2000" b="1"/>
              <a:t>(9%)</a:t>
            </a:r>
          </a:p>
          <a:p>
            <a:pPr>
              <a:buFont typeface="Wingdings" panose="05000000000000000000" pitchFamily="2" charset="2"/>
              <a:buChar char="Ø"/>
            </a:pPr>
            <a:r>
              <a:rPr lang="en-US" altLang="en-US" sz="2000"/>
              <a:t>Other management designations – 320,000 acres </a:t>
            </a:r>
            <a:r>
              <a:rPr lang="en-US" altLang="en-US" sz="2000" b="1"/>
              <a:t>(19%)</a:t>
            </a:r>
          </a:p>
          <a:p>
            <a:r>
              <a:rPr lang="en-US" altLang="en-US" sz="2000"/>
              <a:t>*all numbers are rounded</a:t>
            </a:r>
          </a:p>
          <a:p>
            <a:pPr>
              <a:lnSpc>
                <a:spcPct val="80000"/>
              </a:lnSpc>
            </a:pPr>
            <a:endParaRPr lang="en-US" altLang="en-US" sz="1400"/>
          </a:p>
          <a:p>
            <a:endParaRPr lang="en-US" altLang="en-US"/>
          </a:p>
        </p:txBody>
      </p:sp>
      <p:sp>
        <p:nvSpPr>
          <p:cNvPr id="54274" name="Title 2">
            <a:extLst>
              <a:ext uri="{FF2B5EF4-FFF2-40B4-BE49-F238E27FC236}">
                <a16:creationId xmlns:a16="http://schemas.microsoft.com/office/drawing/2014/main" id="{E61DF0D3-202D-E43A-1492-22B991711B4B}"/>
              </a:ext>
            </a:extLst>
          </p:cNvPr>
          <p:cNvSpPr>
            <a:spLocks noGrp="1"/>
          </p:cNvSpPr>
          <p:nvPr>
            <p:ph type="title"/>
          </p:nvPr>
        </p:nvSpPr>
        <p:spPr bwMode="auto">
          <a:xfrm>
            <a:off x="685800" y="244475"/>
            <a:ext cx="5981700" cy="958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a:t>Willamette National Forest - Fast Facts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1963-377D-5BB2-9D59-1754D1A19FCA}"/>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norm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FF"/>
                </a:solidFill>
              </a:rPr>
              <a:t>Willamette National Forest Timber Volume Sold – </a:t>
            </a:r>
            <a:r>
              <a:rPr lang="en-US" altLang="en-US" sz="3600" i="1">
                <a:solidFill>
                  <a:srgbClr val="FFFFFF"/>
                </a:solidFill>
              </a:rPr>
              <a:t>Where Have We </a:t>
            </a:r>
            <a:r>
              <a:rPr lang="en-US" altLang="en-US" sz="4000" i="1">
                <a:solidFill>
                  <a:srgbClr val="FFFFFF"/>
                </a:solidFill>
              </a:rPr>
              <a:t>Been?</a:t>
            </a:r>
          </a:p>
        </p:txBody>
      </p:sp>
      <p:graphicFrame>
        <p:nvGraphicFramePr>
          <p:cNvPr id="55300" name="Content Placeholder 3">
            <a:extLst>
              <a:ext uri="{FF2B5EF4-FFF2-40B4-BE49-F238E27FC236}">
                <a16:creationId xmlns:a16="http://schemas.microsoft.com/office/drawing/2014/main" id="{1C6C6EB6-E144-5416-B534-B04BFCAF0F3B}"/>
              </a:ext>
            </a:extLst>
          </p:cNvPr>
          <p:cNvGraphicFramePr>
            <a:graphicFrameLocks noGrp="1"/>
          </p:cNvGraphicFramePr>
          <p:nvPr>
            <p:ph idx="1"/>
          </p:nvPr>
        </p:nvGraphicFramePr>
        <p:xfrm>
          <a:off x="330200" y="1549400"/>
          <a:ext cx="8331200" cy="4521200"/>
        </p:xfrm>
        <a:graphic>
          <a:graphicData uri="http://schemas.openxmlformats.org/presentationml/2006/ole">
            <mc:AlternateContent xmlns:mc="http://schemas.openxmlformats.org/markup-compatibility/2006">
              <mc:Choice xmlns:v="urn:schemas-microsoft-com:vml" Requires="v">
                <p:oleObj r:id="rId2" imgW="8332543" imgH="4522858" progId="Excel.Chart.8">
                  <p:embed/>
                </p:oleObj>
              </mc:Choice>
              <mc:Fallback>
                <p:oleObj r:id="rId2" imgW="8332543" imgH="4522858" progId="Excel.Chart.8">
                  <p:embed/>
                  <p:pic>
                    <p:nvPicPr>
                      <p:cNvPr id="0" name="Content Placeholder 3"/>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49400"/>
                        <a:ext cx="8331200" cy="452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4">
            <a:extLst>
              <a:ext uri="{FF2B5EF4-FFF2-40B4-BE49-F238E27FC236}">
                <a16:creationId xmlns:a16="http://schemas.microsoft.com/office/drawing/2014/main" id="{4F15F537-EF44-7A7B-0B31-899D2897E6A1}"/>
              </a:ext>
            </a:extLst>
          </p:cNvPr>
          <p:cNvCxnSpPr>
            <a:cxnSpLocks noChangeShapeType="1"/>
          </p:cNvCxnSpPr>
          <p:nvPr/>
        </p:nvCxnSpPr>
        <p:spPr bwMode="auto">
          <a:xfrm>
            <a:off x="7315200" y="4800600"/>
            <a:ext cx="827088" cy="0"/>
          </a:xfrm>
          <a:prstGeom prst="line">
            <a:avLst/>
          </a:prstGeom>
          <a:noFill/>
          <a:ln w="38100">
            <a:solidFill>
              <a:schemeClr val="accent2"/>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48E85841-44D0-88C1-6ED8-472221AFA486}"/>
              </a:ext>
            </a:extLst>
          </p:cNvPr>
          <p:cNvSpPr txBox="1"/>
          <p:nvPr/>
        </p:nvSpPr>
        <p:spPr>
          <a:xfrm>
            <a:off x="7126230" y="4343400"/>
            <a:ext cx="1213794"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116 MMBF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429FFBB-B727-AAA7-C10F-B115C4A7908A}"/>
              </a:ext>
            </a:extLst>
          </p:cNvPr>
          <p:cNvGraphicFramePr>
            <a:graphicFrameLocks noGrp="1"/>
          </p:cNvGraphicFramePr>
          <p:nvPr/>
        </p:nvGraphicFramePr>
        <p:xfrm>
          <a:off x="240195" y="285750"/>
          <a:ext cx="8663609" cy="62865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DB79-7E66-E037-C3F4-0F9EED63831D}"/>
              </a:ext>
            </a:extLst>
          </p:cNvPr>
          <p:cNvSpPr>
            <a:spLocks noGrp="1"/>
          </p:cNvSpPr>
          <p:nvPr>
            <p:ph type="ctrTitle"/>
          </p:nvPr>
        </p:nvSpPr>
        <p:spPr>
          <a:xfrm>
            <a:off x="533400" y="228600"/>
            <a:ext cx="7772400" cy="1371600"/>
          </a:xfrm>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norm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solidFill>
                  <a:srgbClr val="FFFFFF"/>
                </a:solidFill>
              </a:rPr>
              <a:t>Willamette National Forest Timber Volume Sold – </a:t>
            </a:r>
            <a:br>
              <a:rPr lang="en-US" altLang="en-US" sz="2800" b="1">
                <a:solidFill>
                  <a:srgbClr val="FFFFFF"/>
                </a:solidFill>
              </a:rPr>
            </a:br>
            <a:r>
              <a:rPr lang="en-US" altLang="en-US" sz="2800" b="1">
                <a:solidFill>
                  <a:srgbClr val="FFFFFF"/>
                </a:solidFill>
              </a:rPr>
              <a:t>Where Are We Now?</a:t>
            </a:r>
          </a:p>
        </p:txBody>
      </p:sp>
      <p:sp>
        <p:nvSpPr>
          <p:cNvPr id="3" name="Subtitle 2">
            <a:extLst>
              <a:ext uri="{FF2B5EF4-FFF2-40B4-BE49-F238E27FC236}">
                <a16:creationId xmlns:a16="http://schemas.microsoft.com/office/drawing/2014/main" id="{C7364DF4-F2B1-DF75-087B-9FCD4E4524C1}"/>
              </a:ext>
            </a:extLst>
          </p:cNvPr>
          <p:cNvSpPr>
            <a:spLocks noGrp="1"/>
          </p:cNvSpPr>
          <p:nvPr>
            <p:ph type="subTitle" idx="1"/>
          </p:nvPr>
        </p:nvSpPr>
        <p:spPr>
          <a:xfrm>
            <a:off x="457200" y="1752600"/>
            <a:ext cx="8545513" cy="4572000"/>
          </a:xfrm>
        </p:spPr>
        <p:txBody>
          <a:bodyPr vert="horz" wrap="square" lIns="91440" tIns="45720" rIns="91440" bIns="45720" numCol="1" anchor="t" anchorCtr="0" compatLnSpc="1">
            <a:prstTxWarp prst="textNoShape">
              <a:avLst/>
            </a:prstTxWarp>
            <a:normAutofit/>
          </a:bodyPr>
          <a:lstStyle/>
          <a:p>
            <a:pPr marL="457200" indent="-457200" algn="l">
              <a:lnSpc>
                <a:spcPct val="80000"/>
              </a:lnSpc>
              <a:buFont typeface="Wingdings" panose="05000000000000000000" pitchFamily="2" charset="2"/>
              <a:buChar char="Ø"/>
            </a:pPr>
            <a:endParaRPr lang="en-US" altLang="en-US" sz="1400" b="1">
              <a:solidFill>
                <a:srgbClr val="FFFF00"/>
              </a:solidFill>
            </a:endParaRPr>
          </a:p>
          <a:p>
            <a:pPr marL="457200" indent="-457200" algn="l">
              <a:lnSpc>
                <a:spcPct val="80000"/>
              </a:lnSpc>
            </a:pPr>
            <a:r>
              <a:rPr lang="en-US" altLang="en-US" sz="1500" u="sng">
                <a:solidFill>
                  <a:srgbClr val="000000"/>
                </a:solidFill>
              </a:rPr>
              <a:t>Year							MMBF Sold					National Ranking</a:t>
            </a:r>
            <a:r>
              <a:rPr lang="en-US" altLang="en-US" sz="1500">
                <a:solidFill>
                  <a:srgbClr val="000000"/>
                </a:solidFill>
              </a:rPr>
              <a:t>	</a:t>
            </a:r>
          </a:p>
          <a:p>
            <a:pPr marL="457200" indent="-457200" algn="l">
              <a:lnSpc>
                <a:spcPct val="80000"/>
              </a:lnSpc>
            </a:pPr>
            <a:r>
              <a:rPr lang="en-US" altLang="en-US" sz="1500">
                <a:solidFill>
                  <a:srgbClr val="000000"/>
                </a:solidFill>
              </a:rPr>
              <a:t>2004							48.2							15th</a:t>
            </a:r>
          </a:p>
          <a:p>
            <a:pPr marL="457200" indent="-457200" algn="l">
              <a:lnSpc>
                <a:spcPct val="80000"/>
              </a:lnSpc>
            </a:pPr>
            <a:r>
              <a:rPr lang="en-US" altLang="en-US" sz="1500">
                <a:solidFill>
                  <a:srgbClr val="000000"/>
                </a:solidFill>
              </a:rPr>
              <a:t>2005							39.4							21st		</a:t>
            </a:r>
          </a:p>
          <a:p>
            <a:pPr marL="457200" indent="-457200" algn="l">
              <a:lnSpc>
                <a:spcPct val="80000"/>
              </a:lnSpc>
            </a:pPr>
            <a:r>
              <a:rPr lang="en-US" altLang="en-US" sz="1500">
                <a:solidFill>
                  <a:srgbClr val="000000"/>
                </a:solidFill>
              </a:rPr>
              <a:t>2006							75.3							5th</a:t>
            </a:r>
          </a:p>
          <a:p>
            <a:pPr marL="457200" indent="-457200" algn="l">
              <a:lnSpc>
                <a:spcPct val="80000"/>
              </a:lnSpc>
            </a:pPr>
            <a:r>
              <a:rPr lang="en-US" altLang="en-US" sz="1500">
                <a:solidFill>
                  <a:srgbClr val="000000"/>
                </a:solidFill>
              </a:rPr>
              <a:t>2007							61.1							7th</a:t>
            </a:r>
          </a:p>
          <a:p>
            <a:pPr marL="457200" indent="-457200" algn="l">
              <a:lnSpc>
                <a:spcPct val="80000"/>
              </a:lnSpc>
            </a:pPr>
            <a:r>
              <a:rPr lang="en-US" altLang="en-US" sz="1500">
                <a:solidFill>
                  <a:srgbClr val="000000"/>
                </a:solidFill>
              </a:rPr>
              <a:t>2008							71.9							3rd</a:t>
            </a:r>
          </a:p>
          <a:p>
            <a:pPr marL="457200" indent="-457200" algn="l">
              <a:lnSpc>
                <a:spcPct val="80000"/>
              </a:lnSpc>
            </a:pPr>
            <a:r>
              <a:rPr lang="en-US" altLang="en-US" sz="1500">
                <a:solidFill>
                  <a:srgbClr val="000000"/>
                </a:solidFill>
              </a:rPr>
              <a:t>2009							70.8							5th</a:t>
            </a:r>
          </a:p>
          <a:p>
            <a:pPr marL="457200" indent="-457200" algn="l">
              <a:lnSpc>
                <a:spcPct val="80000"/>
              </a:lnSpc>
            </a:pPr>
            <a:r>
              <a:rPr lang="en-US" altLang="en-US" sz="1500">
                <a:solidFill>
                  <a:srgbClr val="000000"/>
                </a:solidFill>
              </a:rPr>
              <a:t>2010							72.6							5th</a:t>
            </a:r>
          </a:p>
          <a:p>
            <a:pPr marL="457200" indent="-457200" algn="l">
              <a:lnSpc>
                <a:spcPct val="80000"/>
              </a:lnSpc>
            </a:pPr>
            <a:r>
              <a:rPr lang="en-US" altLang="en-US" sz="1500">
                <a:solidFill>
                  <a:srgbClr val="000000"/>
                </a:solidFill>
              </a:rPr>
              <a:t>2011							61.5							8th</a:t>
            </a:r>
          </a:p>
          <a:p>
            <a:pPr marL="457200" indent="-457200" algn="l">
              <a:lnSpc>
                <a:spcPct val="80000"/>
              </a:lnSpc>
            </a:pPr>
            <a:r>
              <a:rPr lang="en-US" altLang="en-US" sz="1500">
                <a:solidFill>
                  <a:srgbClr val="000000"/>
                </a:solidFill>
              </a:rPr>
              <a:t>2012							74.1							3rd</a:t>
            </a:r>
          </a:p>
          <a:p>
            <a:pPr marL="457200" indent="-457200" algn="l">
              <a:lnSpc>
                <a:spcPct val="80000"/>
              </a:lnSpc>
            </a:pPr>
            <a:r>
              <a:rPr lang="en-US" altLang="en-US" sz="1500">
                <a:solidFill>
                  <a:srgbClr val="000000"/>
                </a:solidFill>
              </a:rPr>
              <a:t>2013							84.1							2nd</a:t>
            </a:r>
          </a:p>
          <a:p>
            <a:pPr marL="457200" indent="-457200" algn="l">
              <a:lnSpc>
                <a:spcPct val="80000"/>
              </a:lnSpc>
              <a:buFont typeface="Wingdings" panose="05000000000000000000" pitchFamily="2" charset="2"/>
              <a:buChar char="Ø"/>
            </a:pPr>
            <a:endParaRPr lang="en-US" altLang="en-US" sz="1500">
              <a:solidFill>
                <a:srgbClr val="000000"/>
              </a:solidFill>
            </a:endParaRPr>
          </a:p>
          <a:p>
            <a:pPr marL="457200" indent="-457200" algn="l">
              <a:lnSpc>
                <a:spcPct val="80000"/>
              </a:lnSpc>
              <a:buFont typeface="Wingdings" panose="05000000000000000000" pitchFamily="2" charset="2"/>
              <a:buChar char="Ø"/>
            </a:pPr>
            <a:r>
              <a:rPr lang="en-US" altLang="en-US" sz="1800">
                <a:solidFill>
                  <a:srgbClr val="000000"/>
                </a:solidFill>
              </a:rPr>
              <a:t>Average sawlog volume produced per year for ten year period – 66 Million Board Feet</a:t>
            </a:r>
          </a:p>
          <a:p>
            <a:pPr marL="457200" indent="-457200" algn="l">
              <a:lnSpc>
                <a:spcPct val="80000"/>
              </a:lnSpc>
              <a:buFont typeface="Wingdings" panose="05000000000000000000" pitchFamily="2" charset="2"/>
              <a:buChar char="Ø"/>
            </a:pPr>
            <a:r>
              <a:rPr lang="en-US" altLang="en-US" sz="1800">
                <a:solidFill>
                  <a:srgbClr val="000000"/>
                </a:solidFill>
              </a:rPr>
              <a:t>Average timber revenue per year for ten year period – $5.6 Million</a:t>
            </a:r>
          </a:p>
          <a:p>
            <a:pPr marL="457200" indent="-457200" algn="l">
              <a:lnSpc>
                <a:spcPct val="80000"/>
              </a:lnSpc>
              <a:buFont typeface="Wingdings" panose="05000000000000000000" pitchFamily="2" charset="2"/>
              <a:buChar char="Ø"/>
            </a:pPr>
            <a:r>
              <a:rPr lang="en-US" altLang="en-US" sz="1800">
                <a:solidFill>
                  <a:srgbClr val="000000"/>
                </a:solidFill>
              </a:rPr>
              <a:t>Average direct private forest sector jobs produced per year using a factor of 11 jobs per 1 MMBF – 726 Jobs</a:t>
            </a:r>
          </a:p>
          <a:p>
            <a:pPr marL="457200" indent="-457200" algn="l">
              <a:lnSpc>
                <a:spcPct val="80000"/>
              </a:lnSpc>
              <a:buFont typeface="Wingdings" panose="05000000000000000000" pitchFamily="2" charset="2"/>
              <a:buChar char="Ø"/>
            </a:pPr>
            <a:endParaRPr lang="en-US" altLang="en-US" sz="1400">
              <a:solidFill>
                <a:schemeClr val="tx1"/>
              </a:solidFill>
            </a:endParaRPr>
          </a:p>
          <a:p>
            <a:pPr marL="457200" indent="-457200" algn="l">
              <a:lnSpc>
                <a:spcPct val="80000"/>
              </a:lnSpc>
              <a:buFont typeface="Wingdings" panose="05000000000000000000" pitchFamily="2" charset="2"/>
              <a:buChar char="Ø"/>
            </a:pPr>
            <a:endParaRPr lang="en-US" altLang="en-US" sz="1400">
              <a:solidFill>
                <a:schemeClr val="tx1"/>
              </a:solidFill>
            </a:endParaRPr>
          </a:p>
          <a:p>
            <a:pPr marL="457200" indent="-457200" algn="l">
              <a:lnSpc>
                <a:spcPct val="80000"/>
              </a:lnSpc>
            </a:pPr>
            <a:endParaRPr lang="en-US" altLang="en-US" sz="1400">
              <a:solidFill>
                <a:schemeClr val="tx1"/>
              </a:solidFill>
            </a:endParaRPr>
          </a:p>
          <a:p>
            <a:pPr marL="457200" indent="-457200" algn="l">
              <a:lnSpc>
                <a:spcPct val="80000"/>
              </a:lnSpc>
              <a:buFont typeface="Wingdings" panose="05000000000000000000" pitchFamily="2" charset="2"/>
              <a:buChar char="Ø"/>
            </a:pPr>
            <a:endParaRPr lang="en-US" altLang="en-US" sz="1400">
              <a:solidFill>
                <a:schemeClr val="tx1"/>
              </a:solidFill>
            </a:endParaRPr>
          </a:p>
          <a:p>
            <a:pPr marL="457200" indent="-457200" algn="l">
              <a:lnSpc>
                <a:spcPct val="80000"/>
              </a:lnSpc>
            </a:pPr>
            <a:endParaRPr lang="en-US" altLang="en-US" sz="1400">
              <a:solidFill>
                <a:schemeClr val="tx1"/>
              </a:solidFill>
            </a:endParaRPr>
          </a:p>
          <a:p>
            <a:pPr marL="457200" indent="-457200" algn="l">
              <a:lnSpc>
                <a:spcPct val="80000"/>
              </a:lnSpc>
            </a:pPr>
            <a:endParaRPr lang="en-US" altLang="en-US" sz="1400">
              <a:solidFill>
                <a:schemeClr val="tx1"/>
              </a:solidFill>
            </a:endParaRPr>
          </a:p>
        </p:txBody>
      </p:sp>
      <p:pic>
        <p:nvPicPr>
          <p:cNvPr id="57349" name="Picture 6">
            <a:extLst>
              <a:ext uri="{FF2B5EF4-FFF2-40B4-BE49-F238E27FC236}">
                <a16:creationId xmlns:a16="http://schemas.microsoft.com/office/drawing/2014/main" id="{DDFE7C4A-59B3-121B-632E-69D52F371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2239963"/>
            <a:ext cx="21875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7">
            <a:extLst>
              <a:ext uri="{FF2B5EF4-FFF2-40B4-BE49-F238E27FC236}">
                <a16:creationId xmlns:a16="http://schemas.microsoft.com/office/drawing/2014/main" id="{A6249702-347B-CE81-854B-E753201463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1825" y="2239963"/>
            <a:ext cx="23828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1A1C5D1D-7468-632C-D7AD-5A237E6E5D1B}"/>
              </a:ext>
            </a:extLst>
          </p:cNvPr>
          <p:cNvSpPr>
            <a:spLocks noGrp="1"/>
          </p:cNvSpPr>
          <p:nvPr>
            <p:ph type="subTitle" idx="1"/>
          </p:nvPr>
        </p:nvSpPr>
        <p:spPr>
          <a:xfrm>
            <a:off x="685800" y="1143000"/>
            <a:ext cx="7521575" cy="5181600"/>
          </a:xfrm>
        </p:spPr>
        <p:txBody>
          <a:bodyPr/>
          <a:lstStyle/>
          <a:p>
            <a:pPr marL="457200" indent="-457200" fontAlgn="auto">
              <a:spcAft>
                <a:spcPts val="0"/>
              </a:spcAft>
              <a:buFont typeface="Wingdings" panose="05000000000000000000" pitchFamily="2" charset="2"/>
              <a:buChar char="Ø"/>
              <a:defRPr/>
            </a:pPr>
            <a:r>
              <a:rPr lang="en-US" sz="3200" dirty="0">
                <a:ea typeface="+mn-ea"/>
              </a:rPr>
              <a:t>Past timber harvest (predominantly regeneration) ~350,000 acres or </a:t>
            </a:r>
            <a:r>
              <a:rPr lang="en-US" sz="3200" b="1" dirty="0">
                <a:ea typeface="+mn-ea"/>
              </a:rPr>
              <a:t>21%</a:t>
            </a:r>
          </a:p>
          <a:p>
            <a:pPr marL="457200" indent="-457200" fontAlgn="auto">
              <a:spcAft>
                <a:spcPts val="0"/>
              </a:spcAft>
              <a:buFont typeface="Wingdings" panose="05000000000000000000" pitchFamily="2" charset="2"/>
              <a:buChar char="Ø"/>
              <a:defRPr/>
            </a:pPr>
            <a:r>
              <a:rPr lang="en-US" sz="3200" dirty="0">
                <a:ea typeface="+mn-ea"/>
              </a:rPr>
              <a:t>Current annual harvest (predominantly plantation thinning with small gaps) ~4,000 acres or </a:t>
            </a:r>
            <a:r>
              <a:rPr lang="en-US" sz="3200" b="1" dirty="0">
                <a:ea typeface="+mn-ea"/>
              </a:rPr>
              <a:t>0.2% </a:t>
            </a:r>
            <a:r>
              <a:rPr lang="en-US" sz="3200" dirty="0">
                <a:ea typeface="+mn-ea"/>
              </a:rPr>
              <a:t>of Forest</a:t>
            </a:r>
          </a:p>
          <a:p>
            <a:pPr fontAlgn="auto">
              <a:spcAft>
                <a:spcPts val="0"/>
              </a:spcAft>
              <a:buFont typeface="Arial"/>
              <a:buNone/>
              <a:defRPr/>
            </a:pPr>
            <a:endParaRPr lang="en-US" sz="1600" b="1" dirty="0">
              <a:latin typeface="Times New Roman" panose="02020603050405020304" pitchFamily="18" charset="0"/>
              <a:ea typeface="+mn-ea"/>
              <a:cs typeface="Times New Roman" panose="02020603050405020304" pitchFamily="18" charset="0"/>
            </a:endParaRPr>
          </a:p>
        </p:txBody>
      </p:sp>
      <p:sp>
        <p:nvSpPr>
          <p:cNvPr id="58370" name="Title 7">
            <a:extLst>
              <a:ext uri="{FF2B5EF4-FFF2-40B4-BE49-F238E27FC236}">
                <a16:creationId xmlns:a16="http://schemas.microsoft.com/office/drawing/2014/main" id="{3B627B2F-BEFF-682F-FE7A-B47F9CD6DB58}"/>
              </a:ext>
            </a:extLst>
          </p:cNvPr>
          <p:cNvSpPr>
            <a:spLocks noGrp="1"/>
          </p:cNvSpPr>
          <p:nvPr>
            <p:ph type="title"/>
          </p:nvPr>
        </p:nvSpPr>
        <p:spPr bwMode="auto">
          <a:xfrm>
            <a:off x="152400" y="228600"/>
            <a:ext cx="7848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3600"/>
              <a:t>Past and Current Harvest in Acres</a:t>
            </a:r>
            <a:endParaRPr lang="en-US" altLang="en-US" sz="3600" b="1"/>
          </a:p>
        </p:txBody>
      </p:sp>
    </p:spTree>
  </p:cSld>
  <p:clrMapOvr>
    <a:masterClrMapping/>
  </p:clrMapOvr>
</p:sld>
</file>

<file path=ppt/theme/theme1.xml><?xml version="1.0" encoding="utf-8"?>
<a:theme xmlns:a="http://schemas.openxmlformats.org/drawingml/2006/main" name="DISTRICT STEWY TOUR FINAL">
  <a:themeElements>
    <a:clrScheme name="USFS">
      <a:dk1>
        <a:srgbClr val="4A9E33"/>
      </a:dk1>
      <a:lt1>
        <a:sysClr val="window" lastClr="FFFFFF"/>
      </a:lt1>
      <a:dk2>
        <a:srgbClr val="1F497D"/>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USFS">
    <a:dk1>
      <a:srgbClr val="4A9E33"/>
    </a:dk1>
    <a:lt1>
      <a:sysClr val="window" lastClr="FFFFFF"/>
    </a:lt1>
    <a:dk2>
      <a:srgbClr val="1F497D"/>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USFS">
    <a:dk1>
      <a:srgbClr val="4A9E33"/>
    </a:dk1>
    <a:lt1>
      <a:sysClr val="window" lastClr="FFFFFF"/>
    </a:lt1>
    <a:dk2>
      <a:srgbClr val="1F497D"/>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DISTRICT STEWY TOUR FINAL</Template>
  <TotalTime>262</TotalTime>
  <Words>896</Words>
  <Application>Microsoft Office PowerPoint</Application>
  <PresentationFormat>On-screen Show (4:3)</PresentationFormat>
  <Paragraphs>83</Paragraphs>
  <Slides>15</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MS PGothic</vt:lpstr>
      <vt:lpstr>Calibri</vt:lpstr>
      <vt:lpstr>Times New Roman</vt:lpstr>
      <vt:lpstr>Wingdings</vt:lpstr>
      <vt:lpstr>DISTRICT STEWY TOUR FINAL</vt:lpstr>
      <vt:lpstr>Excel.Chart.8</vt:lpstr>
      <vt:lpstr>PowerPoint Presentation</vt:lpstr>
      <vt:lpstr>Willamette National Forest Timber Program – Past, Present and Future</vt:lpstr>
      <vt:lpstr>Two Questions</vt:lpstr>
      <vt:lpstr>Questions, cont.</vt:lpstr>
      <vt:lpstr>Willamette National Forest - Fast Facts</vt:lpstr>
      <vt:lpstr>Willamette National Forest Timber Volume Sold – Where Have We Been?</vt:lpstr>
      <vt:lpstr>PowerPoint Presentation</vt:lpstr>
      <vt:lpstr>Willamette National Forest Timber Volume Sold –  Where Are We Now?</vt:lpstr>
      <vt:lpstr>Past and Current Harvest in Acres</vt:lpstr>
      <vt:lpstr>PowerPoint Presentation</vt:lpstr>
      <vt:lpstr>Conclusions</vt:lpstr>
      <vt:lpstr>Willamette Timber Volume Sold – Where Are We Going?</vt:lpstr>
      <vt:lpstr>Economic Consequences *Numbers courtesy of OFRI</vt:lpstr>
      <vt:lpstr>Economic Consequences, cont.</vt:lpstr>
      <vt:lpstr>Conclusions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Lum-Naihe, Christof Jurh duk - FS, AZ</cp:lastModifiedBy>
  <cp:revision>20</cp:revision>
  <dcterms:created xsi:type="dcterms:W3CDTF">2015-06-02T03:21:58Z</dcterms:created>
  <dcterms:modified xsi:type="dcterms:W3CDTF">2025-08-04T15:23:48Z</dcterms:modified>
</cp:coreProperties>
</file>