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07" r:id="rId3"/>
    <p:sldId id="320" r:id="rId4"/>
    <p:sldId id="321" r:id="rId5"/>
    <p:sldId id="318" r:id="rId6"/>
    <p:sldId id="329" r:id="rId7"/>
    <p:sldId id="330" r:id="rId8"/>
    <p:sldId id="331" r:id="rId9"/>
    <p:sldId id="322" r:id="rId10"/>
    <p:sldId id="324" r:id="rId11"/>
    <p:sldId id="325" r:id="rId12"/>
    <p:sldId id="326" r:id="rId13"/>
    <p:sldId id="333" r:id="rId14"/>
    <p:sldId id="332" r:id="rId15"/>
    <p:sldId id="327" r:id="rId16"/>
    <p:sldId id="309" r:id="rId17"/>
    <p:sldId id="310" r:id="rId18"/>
    <p:sldId id="314" r:id="rId19"/>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E3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7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ifw1pdxs-shares\bglenn$\BarredOwl\WorksheetforCoastRangeBarredOwlSpottedOwlgraph.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b="1">
                <a:solidFill>
                  <a:schemeClr val="tx1"/>
                </a:solidFill>
              </a:defRPr>
            </a:pPr>
            <a:r>
              <a:rPr lang="en-US" sz="2400" b="1" dirty="0">
                <a:solidFill>
                  <a:schemeClr val="tx1"/>
                </a:solidFill>
              </a:rPr>
              <a:t>Territory</a:t>
            </a:r>
            <a:r>
              <a:rPr lang="en-US" sz="2400" b="1" baseline="0" dirty="0">
                <a:solidFill>
                  <a:schemeClr val="tx1"/>
                </a:solidFill>
              </a:rPr>
              <a:t> Occupancy – Spotted Owls vs. Barred Owls</a:t>
            </a:r>
          </a:p>
          <a:p>
            <a:pPr>
              <a:defRPr b="1">
                <a:solidFill>
                  <a:schemeClr val="tx1"/>
                </a:solidFill>
              </a:defRPr>
            </a:pPr>
            <a:r>
              <a:rPr lang="en-US" sz="2400" b="1" baseline="0" dirty="0">
                <a:solidFill>
                  <a:schemeClr val="tx1"/>
                </a:solidFill>
              </a:rPr>
              <a:t>Oregon Coast Ranges</a:t>
            </a:r>
            <a:br>
              <a:rPr lang="en-US" sz="2400" b="1" baseline="0" dirty="0">
                <a:solidFill>
                  <a:schemeClr val="tx1"/>
                </a:solidFill>
              </a:rPr>
            </a:br>
            <a:r>
              <a:rPr lang="en-US" sz="2400" b="1" baseline="0" dirty="0">
                <a:solidFill>
                  <a:schemeClr val="tx1"/>
                </a:solidFill>
              </a:rPr>
              <a:t>1990-2013</a:t>
            </a:r>
            <a:endParaRPr lang="en-US" sz="2400" b="1" dirty="0">
              <a:solidFill>
                <a:schemeClr val="tx1"/>
              </a:solidFill>
            </a:endParaRPr>
          </a:p>
        </c:rich>
      </c:tx>
      <c:layout>
        <c:manualLayout>
          <c:xMode val="edge"/>
          <c:yMode val="edge"/>
          <c:x val="0.19187281474413001"/>
          <c:y val="1.61616161616162E-2"/>
        </c:manualLayout>
      </c:layout>
      <c:overlay val="1"/>
    </c:title>
    <c:autoTitleDeleted val="0"/>
    <c:plotArea>
      <c:layout>
        <c:manualLayout>
          <c:layoutTarget val="inner"/>
          <c:xMode val="edge"/>
          <c:yMode val="edge"/>
          <c:x val="0.122696373998561"/>
          <c:y val="0.20822285850632299"/>
          <c:w val="0.85238080771688896"/>
          <c:h val="0.630390996579973"/>
        </c:manualLayout>
      </c:layout>
      <c:lineChart>
        <c:grouping val="standard"/>
        <c:varyColors val="0"/>
        <c:ser>
          <c:idx val="0"/>
          <c:order val="0"/>
          <c:tx>
            <c:strRef>
              <c:f>Sheet1!$B$1</c:f>
              <c:strCache>
                <c:ptCount val="1"/>
                <c:pt idx="0">
                  <c:v>Spotted Owl</c:v>
                </c:pt>
              </c:strCache>
            </c:strRef>
          </c:tx>
          <c:spPr>
            <a:ln w="66675"/>
          </c:spPr>
          <c:marker>
            <c:spPr>
              <a:solidFill>
                <a:schemeClr val="accent1">
                  <a:lumMod val="90000"/>
                  <a:lumOff val="10000"/>
                </a:schemeClr>
              </a:solidFill>
            </c:spPr>
          </c:marke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Sheet1!$B$2:$B$25</c:f>
              <c:numCache>
                <c:formatCode>General</c:formatCode>
                <c:ptCount val="24"/>
                <c:pt idx="0">
                  <c:v>80</c:v>
                </c:pt>
                <c:pt idx="1">
                  <c:v>85</c:v>
                </c:pt>
                <c:pt idx="2">
                  <c:v>81</c:v>
                </c:pt>
                <c:pt idx="3">
                  <c:v>82</c:v>
                </c:pt>
                <c:pt idx="4">
                  <c:v>83</c:v>
                </c:pt>
                <c:pt idx="5">
                  <c:v>75</c:v>
                </c:pt>
                <c:pt idx="6">
                  <c:v>75</c:v>
                </c:pt>
                <c:pt idx="7">
                  <c:v>76</c:v>
                </c:pt>
                <c:pt idx="8">
                  <c:v>77</c:v>
                </c:pt>
                <c:pt idx="9">
                  <c:v>72</c:v>
                </c:pt>
                <c:pt idx="10">
                  <c:v>69</c:v>
                </c:pt>
                <c:pt idx="11">
                  <c:v>65</c:v>
                </c:pt>
                <c:pt idx="12">
                  <c:v>62</c:v>
                </c:pt>
                <c:pt idx="13">
                  <c:v>58</c:v>
                </c:pt>
                <c:pt idx="14">
                  <c:v>57</c:v>
                </c:pt>
                <c:pt idx="15">
                  <c:v>52</c:v>
                </c:pt>
                <c:pt idx="16">
                  <c:v>52</c:v>
                </c:pt>
                <c:pt idx="17">
                  <c:v>50</c:v>
                </c:pt>
                <c:pt idx="18">
                  <c:v>43</c:v>
                </c:pt>
                <c:pt idx="19">
                  <c:v>42</c:v>
                </c:pt>
                <c:pt idx="20">
                  <c:v>41</c:v>
                </c:pt>
                <c:pt idx="21">
                  <c:v>32</c:v>
                </c:pt>
                <c:pt idx="22">
                  <c:v>33</c:v>
                </c:pt>
                <c:pt idx="23">
                  <c:v>32</c:v>
                </c:pt>
              </c:numCache>
            </c:numRef>
          </c:val>
          <c:smooth val="0"/>
          <c:extLst>
            <c:ext xmlns:c16="http://schemas.microsoft.com/office/drawing/2014/chart" uri="{C3380CC4-5D6E-409C-BE32-E72D297353CC}">
              <c16:uniqueId val="{00000000-9617-49F5-9153-E533C0C0546F}"/>
            </c:ext>
          </c:extLst>
        </c:ser>
        <c:ser>
          <c:idx val="1"/>
          <c:order val="1"/>
          <c:tx>
            <c:strRef>
              <c:f>Sheet1!$C$1</c:f>
              <c:strCache>
                <c:ptCount val="1"/>
                <c:pt idx="0">
                  <c:v>Barred Owl</c:v>
                </c:pt>
              </c:strCache>
            </c:strRef>
          </c:tx>
          <c:spPr>
            <a:ln w="66675">
              <a:solidFill>
                <a:srgbClr val="FF0000"/>
              </a:solidFill>
            </a:ln>
          </c:spPr>
          <c:marker>
            <c:spPr>
              <a:solidFill>
                <a:srgbClr val="FF0000"/>
              </a:solidFill>
              <a:ln>
                <a:noFill/>
              </a:ln>
            </c:spPr>
          </c:marke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Sheet1!$C$2:$C$25</c:f>
              <c:numCache>
                <c:formatCode>General</c:formatCode>
                <c:ptCount val="24"/>
                <c:pt idx="0">
                  <c:v>2</c:v>
                </c:pt>
                <c:pt idx="1">
                  <c:v>4</c:v>
                </c:pt>
                <c:pt idx="2">
                  <c:v>6</c:v>
                </c:pt>
                <c:pt idx="3">
                  <c:v>8</c:v>
                </c:pt>
                <c:pt idx="4">
                  <c:v>10</c:v>
                </c:pt>
                <c:pt idx="5">
                  <c:v>12</c:v>
                </c:pt>
                <c:pt idx="6">
                  <c:v>15</c:v>
                </c:pt>
                <c:pt idx="7">
                  <c:v>18</c:v>
                </c:pt>
                <c:pt idx="8">
                  <c:v>20</c:v>
                </c:pt>
                <c:pt idx="9">
                  <c:v>21</c:v>
                </c:pt>
                <c:pt idx="10">
                  <c:v>28</c:v>
                </c:pt>
                <c:pt idx="11">
                  <c:v>35</c:v>
                </c:pt>
                <c:pt idx="12">
                  <c:v>38</c:v>
                </c:pt>
                <c:pt idx="13">
                  <c:v>48</c:v>
                </c:pt>
                <c:pt idx="14">
                  <c:v>45</c:v>
                </c:pt>
                <c:pt idx="15">
                  <c:v>63</c:v>
                </c:pt>
                <c:pt idx="16">
                  <c:v>60</c:v>
                </c:pt>
                <c:pt idx="17">
                  <c:v>62</c:v>
                </c:pt>
                <c:pt idx="18">
                  <c:v>64</c:v>
                </c:pt>
                <c:pt idx="19">
                  <c:v>62</c:v>
                </c:pt>
                <c:pt idx="20">
                  <c:v>67</c:v>
                </c:pt>
                <c:pt idx="21">
                  <c:v>76</c:v>
                </c:pt>
                <c:pt idx="22">
                  <c:v>81</c:v>
                </c:pt>
                <c:pt idx="23">
                  <c:v>84</c:v>
                </c:pt>
              </c:numCache>
            </c:numRef>
          </c:val>
          <c:smooth val="0"/>
          <c:extLst>
            <c:ext xmlns:c16="http://schemas.microsoft.com/office/drawing/2014/chart" uri="{C3380CC4-5D6E-409C-BE32-E72D297353CC}">
              <c16:uniqueId val="{00000001-9617-49F5-9153-E533C0C0546F}"/>
            </c:ext>
          </c:extLst>
        </c:ser>
        <c:ser>
          <c:idx val="2"/>
          <c:order val="2"/>
          <c:tx>
            <c:strRef>
              <c:f>Sheet1!$D$1</c:f>
              <c:strCache>
                <c:ptCount val="1"/>
                <c:pt idx="0">
                  <c:v>Column1</c:v>
                </c:pt>
              </c:strCache>
            </c:strRef>
          </c:tx>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Sheet1!$D$2:$D$25</c:f>
              <c:numCache>
                <c:formatCode>General</c:formatCode>
                <c:ptCount val="24"/>
              </c:numCache>
            </c:numRef>
          </c:val>
          <c:smooth val="0"/>
          <c:extLst>
            <c:ext xmlns:c16="http://schemas.microsoft.com/office/drawing/2014/chart" uri="{C3380CC4-5D6E-409C-BE32-E72D297353CC}">
              <c16:uniqueId val="{00000002-9617-49F5-9153-E533C0C0546F}"/>
            </c:ext>
          </c:extLst>
        </c:ser>
        <c:dLbls>
          <c:showLegendKey val="0"/>
          <c:showVal val="0"/>
          <c:showCatName val="0"/>
          <c:showSerName val="0"/>
          <c:showPercent val="0"/>
          <c:showBubbleSize val="0"/>
        </c:dLbls>
        <c:marker val="1"/>
        <c:smooth val="0"/>
        <c:axId val="-1976717416"/>
        <c:axId val="1835319800"/>
      </c:lineChart>
      <c:catAx>
        <c:axId val="-1976717416"/>
        <c:scaling>
          <c:orientation val="minMax"/>
        </c:scaling>
        <c:delete val="0"/>
        <c:axPos val="b"/>
        <c:numFmt formatCode="General" sourceLinked="1"/>
        <c:majorTickMark val="out"/>
        <c:minorTickMark val="none"/>
        <c:tickLblPos val="nextTo"/>
        <c:txPr>
          <a:bodyPr/>
          <a:lstStyle/>
          <a:p>
            <a:pPr>
              <a:defRPr sz="2000" b="1">
                <a:solidFill>
                  <a:schemeClr val="tx1"/>
                </a:solidFill>
              </a:defRPr>
            </a:pPr>
            <a:endParaRPr lang="en-US"/>
          </a:p>
        </c:txPr>
        <c:crossAx val="1835319800"/>
        <c:crosses val="autoZero"/>
        <c:auto val="1"/>
        <c:lblAlgn val="ctr"/>
        <c:lblOffset val="100"/>
        <c:noMultiLvlLbl val="0"/>
      </c:catAx>
      <c:valAx>
        <c:axId val="1835319800"/>
        <c:scaling>
          <c:orientation val="minMax"/>
        </c:scaling>
        <c:delete val="0"/>
        <c:axPos val="l"/>
        <c:title>
          <c:tx>
            <c:rich>
              <a:bodyPr rot="-5400000" vert="horz"/>
              <a:lstStyle/>
              <a:p>
                <a:pPr>
                  <a:defRPr sz="2800" b="1">
                    <a:solidFill>
                      <a:schemeClr val="tx1"/>
                    </a:solidFill>
                  </a:defRPr>
                </a:pPr>
                <a:r>
                  <a:rPr lang="en-US" sz="2800" b="1" dirty="0">
                    <a:solidFill>
                      <a:schemeClr val="tx1"/>
                    </a:solidFill>
                  </a:rPr>
                  <a:t>% spotted owl territories</a:t>
                </a:r>
              </a:p>
            </c:rich>
          </c:tx>
          <c:overlay val="0"/>
        </c:title>
        <c:numFmt formatCode="General" sourceLinked="1"/>
        <c:majorTickMark val="out"/>
        <c:minorTickMark val="none"/>
        <c:tickLblPos val="nextTo"/>
        <c:txPr>
          <a:bodyPr/>
          <a:lstStyle/>
          <a:p>
            <a:pPr>
              <a:defRPr sz="2400" b="1">
                <a:solidFill>
                  <a:schemeClr val="tx1"/>
                </a:solidFill>
              </a:defRPr>
            </a:pPr>
            <a:endParaRPr lang="en-US"/>
          </a:p>
        </c:txPr>
        <c:crossAx val="-1976717416"/>
        <c:crosses val="autoZero"/>
        <c:crossBetween val="between"/>
      </c:valAx>
      <c:spPr>
        <a:solidFill>
          <a:schemeClr val="tx1">
            <a:lumMod val="85000"/>
            <a:alpha val="71000"/>
          </a:schemeClr>
        </a:solidFill>
      </c:spPr>
    </c:plotArea>
    <c:legend>
      <c:legendPos val="r"/>
      <c:legendEntry>
        <c:idx val="0"/>
        <c:txPr>
          <a:bodyPr/>
          <a:lstStyle/>
          <a:p>
            <a:pPr>
              <a:defRPr sz="2000" b="1" i="0" u="none" strike="noStrike" baseline="0">
                <a:solidFill>
                  <a:schemeClr val="bg1"/>
                </a:solidFill>
                <a:latin typeface="Calibri"/>
                <a:ea typeface="Calibri"/>
                <a:cs typeface="Calibri"/>
              </a:defRPr>
            </a:pPr>
            <a:endParaRPr lang="en-US"/>
          </a:p>
        </c:txPr>
      </c:legendEntry>
      <c:legendEntry>
        <c:idx val="1"/>
        <c:txPr>
          <a:bodyPr/>
          <a:lstStyle/>
          <a:p>
            <a:pPr>
              <a:defRPr sz="2000" b="1" i="0" u="none" strike="noStrike" baseline="0">
                <a:solidFill>
                  <a:schemeClr val="bg1"/>
                </a:solidFill>
                <a:latin typeface="Calibri"/>
                <a:ea typeface="Calibri"/>
                <a:cs typeface="Calibri"/>
              </a:defRPr>
            </a:pPr>
            <a:endParaRPr lang="en-US"/>
          </a:p>
        </c:txPr>
      </c:legendEntry>
      <c:legendEntry>
        <c:idx val="2"/>
        <c:delete val="1"/>
      </c:legendEntry>
      <c:layout>
        <c:manualLayout>
          <c:xMode val="edge"/>
          <c:yMode val="edge"/>
          <c:x val="0.61404360109952805"/>
          <c:y val="0.63558936126983201"/>
          <c:w val="0.35218900132110198"/>
          <c:h val="0.15893198320388099"/>
        </c:manualLayout>
      </c:layout>
      <c:overlay val="0"/>
      <c:txPr>
        <a:bodyPr/>
        <a:lstStyle/>
        <a:p>
          <a:pPr>
            <a:defRPr sz="2000" b="1" i="0" u="none" strike="noStrike" baseline="0">
              <a:solidFill>
                <a:schemeClr val="bg1"/>
              </a:solidFill>
              <a:latin typeface="Calibri"/>
              <a:ea typeface="Calibri"/>
              <a:cs typeface="Calibri"/>
            </a:defRPr>
          </a:pPr>
          <a:endParaRPr lang="en-US"/>
        </a:p>
      </c:txPr>
    </c:legend>
    <c:plotVisOnly val="1"/>
    <c:dispBlanksAs val="gap"/>
    <c:showDLblsOverMax val="0"/>
  </c:chart>
  <c:spPr>
    <a:ln>
      <a:noFill/>
    </a:ln>
  </c:spPr>
  <c:txPr>
    <a:bodyPr/>
    <a:lstStyle/>
    <a:p>
      <a:pPr>
        <a:defRPr sz="18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0.70245</cdr:x>
      <cdr:y>0.79091</cdr:y>
    </cdr:from>
    <cdr:to>
      <cdr:x>0.93839</cdr:x>
      <cdr:y>0.87576</cdr:y>
    </cdr:to>
    <cdr:sp macro="" textlink="">
      <cdr:nvSpPr>
        <cdr:cNvPr id="2" name="TextBox 1"/>
        <cdr:cNvSpPr txBox="1"/>
      </cdr:nvSpPr>
      <cdr:spPr>
        <a:xfrm xmlns:a="http://schemas.openxmlformats.org/drawingml/2006/main">
          <a:off x="6081184" y="4972050"/>
          <a:ext cx="2042615" cy="5334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Forsman et al. (2014)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CEA121-F87E-5E62-D557-0E3F154A2EFF}"/>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ea typeface="+mn-ea"/>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378FFEC1-C8C1-9239-2F23-746CD0CDDA24}"/>
              </a:ext>
            </a:extLst>
          </p:cNvPr>
          <p:cNvSpPr>
            <a:spLocks noGrp="1"/>
          </p:cNvSpPr>
          <p:nvPr>
            <p:ph type="dt" sz="quarter"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C5956A63-1C80-4A63-BA8D-AE0B5726548F}" type="datetimeFigureOut">
              <a:rPr lang="en-US" altLang="en-US"/>
              <a:pPr/>
              <a:t>8/4/2025</a:t>
            </a:fld>
            <a:endParaRPr lang="en-US" altLang="en-US"/>
          </a:p>
        </p:txBody>
      </p:sp>
      <p:sp>
        <p:nvSpPr>
          <p:cNvPr id="4" name="Footer Placeholder 3">
            <a:extLst>
              <a:ext uri="{FF2B5EF4-FFF2-40B4-BE49-F238E27FC236}">
                <a16:creationId xmlns:a16="http://schemas.microsoft.com/office/drawing/2014/main" id="{42B211F1-44B5-A415-D885-8F5235ABE302}"/>
              </a:ext>
            </a:extLst>
          </p:cNvPr>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a:defRPr sz="1200">
                <a:ea typeface="+mn-ea"/>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4E8805CE-2B50-30C2-E10E-3061836FB270}"/>
              </a:ext>
            </a:extLst>
          </p:cNvPr>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DBD81649-B2DC-48B4-82FA-675675E8B61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8B89E8-8838-C734-8F63-918C4537D956}"/>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40D17D1-35FB-AB3D-76A2-C1A1655833CA}"/>
              </a:ext>
            </a:extLst>
          </p:cNvPr>
          <p:cNvSpPr>
            <a:spLocks noGrp="1"/>
          </p:cNvSpPr>
          <p:nvPr>
            <p:ph type="dt"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38828AFA-D0EF-42B0-A1F5-39644E8ABB39}" type="datetimeFigureOut">
              <a:rPr lang="en-US" altLang="en-US"/>
              <a:pPr/>
              <a:t>8/4/2025</a:t>
            </a:fld>
            <a:endParaRPr lang="en-US" altLang="en-US"/>
          </a:p>
        </p:txBody>
      </p:sp>
      <p:sp>
        <p:nvSpPr>
          <p:cNvPr id="4" name="Slide Image Placeholder 3">
            <a:extLst>
              <a:ext uri="{FF2B5EF4-FFF2-40B4-BE49-F238E27FC236}">
                <a16:creationId xmlns:a16="http://schemas.microsoft.com/office/drawing/2014/main" id="{8F676E63-07E7-C5EE-4D7D-8DBB61779800}"/>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A52C63CC-D2E8-8985-B843-79F3D6A9E9BB}"/>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EDCD2A-2D0D-90C6-5348-C21AB2F558CC}"/>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A419A3C-B212-D1F0-3AA5-0198A33AB4E1}"/>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B53361C9-DD2C-4E83-BFCA-C0FC4DC8665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DB4FE2CE-C8A5-8904-E034-7F7A1917E82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D9DF2CFB-0BF8-B89A-0319-F6013C7383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4622D12-5B07-52A3-EECF-0D452AA78AE2}"/>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EC157BA-0F86-48EE-BEDD-506E5E0BCF06}"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B86CCA6D-90E1-4689-00E5-D5AF44C377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5E95F61-52E9-8F46-50DE-855F9C66D7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64B4BDAA-4536-A6DB-ABB7-12FCE2D5DB40}"/>
              </a:ext>
            </a:extLst>
          </p:cNvPr>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ABF819B-DBA1-4F27-9DA4-3B2892901CA4}" type="slidenum">
              <a:rPr lang="en-US" altLang="en-US" sz="1200">
                <a:latin typeface="Arial" panose="020B0604020202020204" pitchFamily="34" charset="0"/>
              </a:rPr>
              <a:pPr eaLnBrk="1" hangingPunct="1"/>
              <a:t>10</a:t>
            </a:fld>
            <a:endParaRPr lang="en-US" altLang="en-US"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669445EB-70AB-BD99-8549-8CAE48F6D2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21C546A-878B-DC63-1974-6528B9B07108}"/>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endParaRPr lang="en-US" altLang="en-US" sz="1000" dirty="0">
              <a:ea typeface="+mn-ea"/>
            </a:endParaRPr>
          </a:p>
        </p:txBody>
      </p:sp>
      <p:sp>
        <p:nvSpPr>
          <p:cNvPr id="51204" name="Slide Number Placeholder 3">
            <a:extLst>
              <a:ext uri="{FF2B5EF4-FFF2-40B4-BE49-F238E27FC236}">
                <a16:creationId xmlns:a16="http://schemas.microsoft.com/office/drawing/2014/main" id="{6EE2694A-AB71-7929-30ED-72EC44A0C62C}"/>
              </a:ext>
            </a:extLst>
          </p:cNvPr>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1748807-9CCA-4D1C-BF30-E3A8AB322886}" type="slidenum">
              <a:rPr lang="en-US" altLang="en-US" sz="1200">
                <a:latin typeface="Arial" panose="020B0604020202020204" pitchFamily="34" charset="0"/>
              </a:rPr>
              <a:pPr eaLnBrk="1" hangingPunct="1"/>
              <a:t>11</a:t>
            </a:fld>
            <a:endParaRPr lang="en-US" altLang="en-US"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2C0ADBA8-3AB7-D13F-1525-3D8E22376F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8835F428-584D-338D-A1C9-04B4433B55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517194B0-EFF9-9745-D145-A7C5D1CCCD39}"/>
              </a:ext>
            </a:extLst>
          </p:cNvPr>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A625EA6-D991-49F1-8AE2-CFFCE6B3D8D7}" type="slidenum">
              <a:rPr lang="en-US" altLang="en-US" sz="1200">
                <a:latin typeface="Arial" panose="020B0604020202020204" pitchFamily="34" charset="0"/>
              </a:rPr>
              <a:pPr eaLnBrk="1" hangingPunct="1"/>
              <a:t>12</a:t>
            </a:fld>
            <a:endParaRPr lang="en-US" altLang="en-US" sz="12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6EE58865-6592-F687-044F-24995D74A2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719594F2-411A-8410-4222-C879512F7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6A485FEF-5E33-332B-8FC2-B49A6DC2AD63}"/>
              </a:ext>
            </a:extLst>
          </p:cNvPr>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552DEF9-1EDF-4901-8B05-B0A2D0796285}" type="slidenum">
              <a:rPr lang="en-US" altLang="en-US" sz="1200">
                <a:latin typeface="Arial" panose="020B0604020202020204" pitchFamily="34" charset="0"/>
              </a:rPr>
              <a:pPr eaLnBrk="1" hangingPunct="1"/>
              <a:t>13</a:t>
            </a:fld>
            <a:endParaRPr lang="en-US" altLang="en-US" sz="12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7B333C30-AF93-2668-CC76-6F035EEE2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C5FA37E2-6E31-D43A-84E2-8F7125BFD0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2B6D0363-CBFC-A05B-0C87-411A12DC3622}"/>
              </a:ext>
            </a:extLst>
          </p:cNvPr>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556F406-C6EE-4E41-8112-3F4232B2335B}" type="slidenum">
              <a:rPr lang="en-US" altLang="en-US" sz="1200">
                <a:latin typeface="Arial" panose="020B0604020202020204" pitchFamily="34" charset="0"/>
              </a:rPr>
              <a:pPr eaLnBrk="1" hangingPunct="1"/>
              <a:t>14</a:t>
            </a:fld>
            <a:endParaRPr lang="en-US" altLang="en-US" sz="12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454B0194-6838-D6E8-241F-A96461683F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0D494AC0-9E59-0065-D50D-9E2BA784B0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1EF455E0-7D14-175A-7B59-692E7A42E2C5}"/>
              </a:ext>
            </a:extLst>
          </p:cNvPr>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3C92579-4B31-486A-82F0-42FE71904529}" type="slidenum">
              <a:rPr lang="en-US" altLang="en-US" sz="1200">
                <a:latin typeface="Arial" panose="020B0604020202020204" pitchFamily="34" charset="0"/>
              </a:rPr>
              <a:pPr eaLnBrk="1" hangingPunct="1"/>
              <a:t>15</a:t>
            </a:fld>
            <a:endParaRPr lang="en-US" altLang="en-US" sz="12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2D503625-E826-1F77-F6DE-C414C6AA1DD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EDEA305F-F74E-F9C3-D11E-C646BE706B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47DA7C0-5DB6-482E-D76C-CE2BE5B61A87}"/>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37C2C55-2E93-408D-B90A-2165CCB78353}" type="slidenum">
              <a:rPr lang="en-US" altLang="en-US" sz="1200"/>
              <a:pPr eaLnBrk="1" hangingPunct="1"/>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3E9547C-02CE-38EE-6C2B-EFA4DD2CD94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1E895A99-8312-1FA9-1BE9-B94B0C3D70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6E11EE2-5777-AA42-4B9E-ED37BE8C0972}"/>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9F2141E-06D4-4DD0-946D-95D6152AA949}" type="slidenum">
              <a:rPr lang="en-US" altLang="en-US" sz="1200"/>
              <a:pPr eaLnBrk="1" hangingPunct="1"/>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A0D89F71-01FA-14F4-9CAB-628E116B781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9739E621-246E-B8BE-4A73-A28854F253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7A59EEA-55EA-0AA5-F15F-4333E2706246}"/>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B3F1136-C62C-4720-993A-2616CB300176}" type="slidenum">
              <a:rPr lang="en-US" altLang="en-US" sz="1200"/>
              <a:pPr eaLnBrk="1" hangingPunct="1"/>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14981C38-2EBB-5CE2-112E-926530E456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8301F26E-A914-0445-7114-709A1878CB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945BB16-B094-2786-6833-F22C9ED9F706}"/>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C6FB196-E875-4FEE-AA70-BBD7F2964B54}" type="slidenum">
              <a:rPr lang="en-US" altLang="en-US" sz="1200">
                <a:solidFill>
                  <a:srgbClr val="000000"/>
                </a:solidFill>
              </a:rPr>
              <a:pPr eaLnBrk="1" hangingPunct="1"/>
              <a:t>2</a:t>
            </a:fld>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8B0619EA-5B28-D3E5-6D11-5E9A8E979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2435A02-B647-6D02-3147-797B0D9E37F7}"/>
              </a:ext>
            </a:extLst>
          </p:cNvPr>
          <p:cNvSpPr>
            <a:spLocks noGrp="1"/>
          </p:cNvSpPr>
          <p:nvPr>
            <p:ph type="body" idx="1"/>
          </p:nvPr>
        </p:nvSpPr>
        <p:spPr bwMode="auto">
          <a:xfrm>
            <a:off x="701675" y="4422775"/>
            <a:ext cx="5951538" cy="44338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endParaRPr lang="en-US" dirty="0">
              <a:ea typeface="+mn-ea"/>
            </a:endParaRPr>
          </a:p>
        </p:txBody>
      </p:sp>
      <p:sp>
        <p:nvSpPr>
          <p:cNvPr id="30724" name="Slide Number Placeholder 3">
            <a:extLst>
              <a:ext uri="{FF2B5EF4-FFF2-40B4-BE49-F238E27FC236}">
                <a16:creationId xmlns:a16="http://schemas.microsoft.com/office/drawing/2014/main" id="{E4059BCB-DEDA-A154-D749-62A727D70EBF}"/>
              </a:ext>
            </a:extLst>
          </p:cNvPr>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E4A8AB2-1FBB-48E5-9AE5-8B9A5417C1B5}" type="slidenum">
              <a:rPr lang="en-US" altLang="en-US" sz="1200">
                <a:latin typeface="Arial" panose="020B0604020202020204" pitchFamily="34" charset="0"/>
              </a:rPr>
              <a:pPr eaLnBrk="1" hangingPunct="1"/>
              <a:t>3</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EB2A631C-4ECC-3E5F-F209-DFB874A94A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6CF2D661-E317-4175-6737-2F9AD15F96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41B90A20-A21A-9CD9-BBFC-028CCFAABEA0}"/>
              </a:ext>
            </a:extLst>
          </p:cNvPr>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751DCA9-FABB-41A5-94AA-E86729EF0622}"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CF58DD0D-12B1-6800-5808-C3D3C8EEB3A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FF248979-AD01-2560-E6E7-E42C42756C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75C066D-B751-3EC8-EB13-D9A73CC55251}"/>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0DECA6F-FB95-404F-8A94-79294F6EA2FD}"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1F2660F-4F3A-695A-BAD6-98FFFB90B0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A3DBA89-A764-7F0C-142F-687A8EE90365}"/>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endParaRPr lang="en-US" dirty="0">
              <a:ea typeface="+mn-ea"/>
            </a:endParaRPr>
          </a:p>
        </p:txBody>
      </p:sp>
      <p:sp>
        <p:nvSpPr>
          <p:cNvPr id="33796" name="Slide Number Placeholder 3">
            <a:extLst>
              <a:ext uri="{FF2B5EF4-FFF2-40B4-BE49-F238E27FC236}">
                <a16:creationId xmlns:a16="http://schemas.microsoft.com/office/drawing/2014/main" id="{81162C4E-670C-2B0D-E7AA-ADC33D672CB3}"/>
              </a:ext>
            </a:extLst>
          </p:cNvPr>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24D6E46-4A3B-455C-9961-695FA90B9762}" type="slidenum">
              <a:rPr lang="en-US" altLang="en-US" sz="1200">
                <a:latin typeface="Arial" panose="020B0604020202020204" pitchFamily="34" charset="0"/>
              </a:rPr>
              <a:pPr eaLnBrk="1" hangingPunct="1"/>
              <a:t>6</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B7562C5E-11B0-DB71-F002-F52975C44F1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1264FEBA-1A20-349D-5CC8-32E254608E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6C8D0FA-F2FC-59CD-BFDF-5DBD4741C37E}"/>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8AB0AC9-B3A6-49D0-9ED0-235FD96E16DF}"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C95AECBA-5F6C-ECCD-58A1-9AD5F28E6FE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A4E55761-37B6-35B8-5965-58DDB08353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082F236-59F1-379A-0EC1-28071413CC92}"/>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F53A38D-6B05-4FA6-A3B8-43C4D7977BF1}"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4256ABE-E743-9701-3EF9-9960B278BF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3DE3FE5-A630-780F-09DD-F5512E463D5A}"/>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defTabSz="917932">
              <a:defRPr/>
            </a:pPr>
            <a:endParaRPr lang="en-US" sz="1100" dirty="0">
              <a:ea typeface="+mn-ea"/>
            </a:endParaRPr>
          </a:p>
        </p:txBody>
      </p:sp>
      <p:sp>
        <p:nvSpPr>
          <p:cNvPr id="37892" name="Slide Number Placeholder 3">
            <a:extLst>
              <a:ext uri="{FF2B5EF4-FFF2-40B4-BE49-F238E27FC236}">
                <a16:creationId xmlns:a16="http://schemas.microsoft.com/office/drawing/2014/main" id="{DC179237-F765-7E5F-BAEE-B9410F3FA9F9}"/>
              </a:ext>
            </a:extLst>
          </p:cNvPr>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203CB44-0A35-41C4-A75F-C634812C32D6}" type="slidenum">
              <a:rPr lang="en-US" altLang="en-US" sz="1200">
                <a:latin typeface="Arial" panose="020B0604020202020204" pitchFamily="34" charset="0"/>
              </a:rPr>
              <a:pPr eaLnBrk="1" hangingPunct="1"/>
              <a:t>9</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2F95955-40E0-8171-AD45-3DF507AD6375}"/>
              </a:ext>
            </a:extLst>
          </p:cNvPr>
          <p:cNvSpPr>
            <a:spLocks noGrp="1"/>
          </p:cNvSpPr>
          <p:nvPr>
            <p:ph type="dt" sz="half" idx="10"/>
          </p:nvPr>
        </p:nvSpPr>
        <p:spPr/>
        <p:txBody>
          <a:bodyPr/>
          <a:lstStyle>
            <a:lvl1pPr>
              <a:defRPr/>
            </a:lvl1pPr>
          </a:lstStyle>
          <a:p>
            <a:fld id="{B7114B17-EE4E-4FB1-A49A-7F77EF68A4B1}"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DAECEDFF-EBC6-8A88-3536-70E3488836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40A6B3-3AA4-C08C-F063-EAD00016C2E8}"/>
              </a:ext>
            </a:extLst>
          </p:cNvPr>
          <p:cNvSpPr>
            <a:spLocks noGrp="1"/>
          </p:cNvSpPr>
          <p:nvPr>
            <p:ph type="sldNum" sz="quarter" idx="12"/>
          </p:nvPr>
        </p:nvSpPr>
        <p:spPr/>
        <p:txBody>
          <a:bodyPr/>
          <a:lstStyle>
            <a:lvl1pPr>
              <a:defRPr/>
            </a:lvl1pPr>
          </a:lstStyle>
          <a:p>
            <a:fld id="{651C6455-4E23-40D9-A1D2-144E41410629}" type="slidenum">
              <a:rPr lang="en-US" altLang="en-US"/>
              <a:pPr/>
              <a:t>‹#›</a:t>
            </a:fld>
            <a:endParaRPr lang="en-US" altLang="en-US"/>
          </a:p>
        </p:txBody>
      </p:sp>
    </p:spTree>
    <p:extLst>
      <p:ext uri="{BB962C8B-B14F-4D97-AF65-F5344CB8AC3E}">
        <p14:creationId xmlns:p14="http://schemas.microsoft.com/office/powerpoint/2010/main" val="354191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5CCA1-8C05-E0CD-55DA-A84B9D494CAB}"/>
              </a:ext>
            </a:extLst>
          </p:cNvPr>
          <p:cNvSpPr>
            <a:spLocks noGrp="1"/>
          </p:cNvSpPr>
          <p:nvPr>
            <p:ph type="dt" sz="half" idx="10"/>
          </p:nvPr>
        </p:nvSpPr>
        <p:spPr/>
        <p:txBody>
          <a:bodyPr/>
          <a:lstStyle>
            <a:lvl1pPr>
              <a:defRPr/>
            </a:lvl1pPr>
          </a:lstStyle>
          <a:p>
            <a:fld id="{020AD3A2-4284-423E-8746-C822485405FE}"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05E191E5-3B80-1984-0406-109BE7C0E9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304A44-B084-7A66-092E-585BAAA77F79}"/>
              </a:ext>
            </a:extLst>
          </p:cNvPr>
          <p:cNvSpPr>
            <a:spLocks noGrp="1"/>
          </p:cNvSpPr>
          <p:nvPr>
            <p:ph type="sldNum" sz="quarter" idx="12"/>
          </p:nvPr>
        </p:nvSpPr>
        <p:spPr/>
        <p:txBody>
          <a:bodyPr/>
          <a:lstStyle>
            <a:lvl1pPr>
              <a:defRPr/>
            </a:lvl1pPr>
          </a:lstStyle>
          <a:p>
            <a:fld id="{E6594EE2-231D-4DE7-BCBB-31EB84650130}" type="slidenum">
              <a:rPr lang="en-US" altLang="en-US"/>
              <a:pPr/>
              <a:t>‹#›</a:t>
            </a:fld>
            <a:endParaRPr lang="en-US" altLang="en-US"/>
          </a:p>
        </p:txBody>
      </p:sp>
    </p:spTree>
    <p:extLst>
      <p:ext uri="{BB962C8B-B14F-4D97-AF65-F5344CB8AC3E}">
        <p14:creationId xmlns:p14="http://schemas.microsoft.com/office/powerpoint/2010/main" val="26568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FF671-DC4D-D255-BB98-32E81ED466A1}"/>
              </a:ext>
            </a:extLst>
          </p:cNvPr>
          <p:cNvSpPr>
            <a:spLocks noGrp="1"/>
          </p:cNvSpPr>
          <p:nvPr>
            <p:ph type="dt" sz="half" idx="10"/>
          </p:nvPr>
        </p:nvSpPr>
        <p:spPr/>
        <p:txBody>
          <a:bodyPr/>
          <a:lstStyle>
            <a:lvl1pPr>
              <a:defRPr/>
            </a:lvl1pPr>
          </a:lstStyle>
          <a:p>
            <a:fld id="{34BDCD88-8A1B-4CC2-8909-F2D9E5626745}"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9C7EC904-3C4F-70D6-1D2D-476045049C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A0C4AA-5D57-F3FB-9C34-96C6165B10F8}"/>
              </a:ext>
            </a:extLst>
          </p:cNvPr>
          <p:cNvSpPr>
            <a:spLocks noGrp="1"/>
          </p:cNvSpPr>
          <p:nvPr>
            <p:ph type="sldNum" sz="quarter" idx="12"/>
          </p:nvPr>
        </p:nvSpPr>
        <p:spPr/>
        <p:txBody>
          <a:bodyPr/>
          <a:lstStyle>
            <a:lvl1pPr>
              <a:defRPr/>
            </a:lvl1pPr>
          </a:lstStyle>
          <a:p>
            <a:fld id="{2B568AF0-556C-4246-AA8B-DCACC1065F3E}" type="slidenum">
              <a:rPr lang="en-US" altLang="en-US"/>
              <a:pPr/>
              <a:t>‹#›</a:t>
            </a:fld>
            <a:endParaRPr lang="en-US" altLang="en-US"/>
          </a:p>
        </p:txBody>
      </p:sp>
    </p:spTree>
    <p:extLst>
      <p:ext uri="{BB962C8B-B14F-4D97-AF65-F5344CB8AC3E}">
        <p14:creationId xmlns:p14="http://schemas.microsoft.com/office/powerpoint/2010/main" val="269338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20237-B101-C44D-4066-58BD0DADC374}"/>
              </a:ext>
            </a:extLst>
          </p:cNvPr>
          <p:cNvSpPr>
            <a:spLocks noGrp="1"/>
          </p:cNvSpPr>
          <p:nvPr>
            <p:ph type="dt" sz="half" idx="10"/>
          </p:nvPr>
        </p:nvSpPr>
        <p:spPr/>
        <p:txBody>
          <a:bodyPr/>
          <a:lstStyle>
            <a:lvl1pPr>
              <a:defRPr/>
            </a:lvl1pPr>
          </a:lstStyle>
          <a:p>
            <a:fld id="{FECB04A1-25DF-4A74-8353-5A6FB47F3772}"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19F4B5D8-A827-91A4-1BFB-F562A8A40B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8D12AB-3DB2-1738-A2F4-182B33659C1F}"/>
              </a:ext>
            </a:extLst>
          </p:cNvPr>
          <p:cNvSpPr>
            <a:spLocks noGrp="1"/>
          </p:cNvSpPr>
          <p:nvPr>
            <p:ph type="sldNum" sz="quarter" idx="12"/>
          </p:nvPr>
        </p:nvSpPr>
        <p:spPr/>
        <p:txBody>
          <a:bodyPr/>
          <a:lstStyle>
            <a:lvl1pPr>
              <a:defRPr/>
            </a:lvl1pPr>
          </a:lstStyle>
          <a:p>
            <a:fld id="{5F016640-B6E8-4D1D-BB7D-384C9EDEE13D}" type="slidenum">
              <a:rPr lang="en-US" altLang="en-US"/>
              <a:pPr/>
              <a:t>‹#›</a:t>
            </a:fld>
            <a:endParaRPr lang="en-US" altLang="en-US"/>
          </a:p>
        </p:txBody>
      </p:sp>
    </p:spTree>
    <p:extLst>
      <p:ext uri="{BB962C8B-B14F-4D97-AF65-F5344CB8AC3E}">
        <p14:creationId xmlns:p14="http://schemas.microsoft.com/office/powerpoint/2010/main" val="163443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FDD22D-A85A-6360-D4E3-8B0B08B4F232}"/>
              </a:ext>
            </a:extLst>
          </p:cNvPr>
          <p:cNvSpPr>
            <a:spLocks noGrp="1"/>
          </p:cNvSpPr>
          <p:nvPr>
            <p:ph type="dt" sz="half" idx="10"/>
          </p:nvPr>
        </p:nvSpPr>
        <p:spPr/>
        <p:txBody>
          <a:bodyPr/>
          <a:lstStyle>
            <a:lvl1pPr>
              <a:defRPr/>
            </a:lvl1pPr>
          </a:lstStyle>
          <a:p>
            <a:fld id="{F1DF8753-A74D-4DA4-8568-ED42348C109B}"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103B1163-9D4E-027A-08F4-0AD28B7776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382312-1070-8553-82C6-7A5FD4A038C6}"/>
              </a:ext>
            </a:extLst>
          </p:cNvPr>
          <p:cNvSpPr>
            <a:spLocks noGrp="1"/>
          </p:cNvSpPr>
          <p:nvPr>
            <p:ph type="sldNum" sz="quarter" idx="12"/>
          </p:nvPr>
        </p:nvSpPr>
        <p:spPr/>
        <p:txBody>
          <a:bodyPr/>
          <a:lstStyle>
            <a:lvl1pPr>
              <a:defRPr/>
            </a:lvl1pPr>
          </a:lstStyle>
          <a:p>
            <a:fld id="{FA766DEB-A807-44BE-93FF-3D0DED4213F1}" type="slidenum">
              <a:rPr lang="en-US" altLang="en-US"/>
              <a:pPr/>
              <a:t>‹#›</a:t>
            </a:fld>
            <a:endParaRPr lang="en-US" altLang="en-US"/>
          </a:p>
        </p:txBody>
      </p:sp>
    </p:spTree>
    <p:extLst>
      <p:ext uri="{BB962C8B-B14F-4D97-AF65-F5344CB8AC3E}">
        <p14:creationId xmlns:p14="http://schemas.microsoft.com/office/powerpoint/2010/main" val="18741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E827FD6-040A-C240-F90C-46C2F7705D7C}"/>
              </a:ext>
            </a:extLst>
          </p:cNvPr>
          <p:cNvSpPr>
            <a:spLocks noGrp="1"/>
          </p:cNvSpPr>
          <p:nvPr>
            <p:ph type="dt" sz="half" idx="10"/>
          </p:nvPr>
        </p:nvSpPr>
        <p:spPr/>
        <p:txBody>
          <a:bodyPr/>
          <a:lstStyle>
            <a:lvl1pPr>
              <a:defRPr/>
            </a:lvl1pPr>
          </a:lstStyle>
          <a:p>
            <a:fld id="{B4E559D6-2350-45E4-881E-2DB8FF901735}"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F49C9C32-88BC-6CED-2171-D89139E585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AC7E9B-B6F9-4A8D-21FB-3CC6150B3B22}"/>
              </a:ext>
            </a:extLst>
          </p:cNvPr>
          <p:cNvSpPr>
            <a:spLocks noGrp="1"/>
          </p:cNvSpPr>
          <p:nvPr>
            <p:ph type="sldNum" sz="quarter" idx="12"/>
          </p:nvPr>
        </p:nvSpPr>
        <p:spPr/>
        <p:txBody>
          <a:bodyPr/>
          <a:lstStyle>
            <a:lvl1pPr>
              <a:defRPr/>
            </a:lvl1pPr>
          </a:lstStyle>
          <a:p>
            <a:fld id="{04621468-18B8-4F43-AF1D-1091CE281705}" type="slidenum">
              <a:rPr lang="en-US" altLang="en-US"/>
              <a:pPr/>
              <a:t>‹#›</a:t>
            </a:fld>
            <a:endParaRPr lang="en-US" altLang="en-US"/>
          </a:p>
        </p:txBody>
      </p:sp>
    </p:spTree>
    <p:extLst>
      <p:ext uri="{BB962C8B-B14F-4D97-AF65-F5344CB8AC3E}">
        <p14:creationId xmlns:p14="http://schemas.microsoft.com/office/powerpoint/2010/main" val="240540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53C67E5-C15A-EB78-B47A-6A49D4CD88F0}"/>
              </a:ext>
            </a:extLst>
          </p:cNvPr>
          <p:cNvSpPr>
            <a:spLocks noGrp="1"/>
          </p:cNvSpPr>
          <p:nvPr>
            <p:ph type="dt" sz="half" idx="10"/>
          </p:nvPr>
        </p:nvSpPr>
        <p:spPr/>
        <p:txBody>
          <a:bodyPr/>
          <a:lstStyle>
            <a:lvl1pPr>
              <a:defRPr/>
            </a:lvl1pPr>
          </a:lstStyle>
          <a:p>
            <a:fld id="{75848AAA-35AD-441F-9626-E383B170B92F}" type="datetimeFigureOut">
              <a:rPr lang="en-US" altLang="en-US"/>
              <a:pPr/>
              <a:t>8/4/2025</a:t>
            </a:fld>
            <a:endParaRPr lang="en-US" altLang="en-US"/>
          </a:p>
        </p:txBody>
      </p:sp>
      <p:sp>
        <p:nvSpPr>
          <p:cNvPr id="8" name="Footer Placeholder 4">
            <a:extLst>
              <a:ext uri="{FF2B5EF4-FFF2-40B4-BE49-F238E27FC236}">
                <a16:creationId xmlns:a16="http://schemas.microsoft.com/office/drawing/2014/main" id="{CC0ACC77-E776-FCCD-6A37-8F860C8A32A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EE7900B-1D34-AA7E-64CF-24BECED6654A}"/>
              </a:ext>
            </a:extLst>
          </p:cNvPr>
          <p:cNvSpPr>
            <a:spLocks noGrp="1"/>
          </p:cNvSpPr>
          <p:nvPr>
            <p:ph type="sldNum" sz="quarter" idx="12"/>
          </p:nvPr>
        </p:nvSpPr>
        <p:spPr/>
        <p:txBody>
          <a:bodyPr/>
          <a:lstStyle>
            <a:lvl1pPr>
              <a:defRPr/>
            </a:lvl1pPr>
          </a:lstStyle>
          <a:p>
            <a:fld id="{521AA048-FD1C-4FEC-BE85-BB5325DBAC9F}" type="slidenum">
              <a:rPr lang="en-US" altLang="en-US"/>
              <a:pPr/>
              <a:t>‹#›</a:t>
            </a:fld>
            <a:endParaRPr lang="en-US" altLang="en-US"/>
          </a:p>
        </p:txBody>
      </p:sp>
    </p:spTree>
    <p:extLst>
      <p:ext uri="{BB962C8B-B14F-4D97-AF65-F5344CB8AC3E}">
        <p14:creationId xmlns:p14="http://schemas.microsoft.com/office/powerpoint/2010/main" val="20567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2E1DD06-0D45-56D8-2297-59FA56937A67}"/>
              </a:ext>
            </a:extLst>
          </p:cNvPr>
          <p:cNvSpPr>
            <a:spLocks noGrp="1"/>
          </p:cNvSpPr>
          <p:nvPr>
            <p:ph type="dt" sz="half" idx="10"/>
          </p:nvPr>
        </p:nvSpPr>
        <p:spPr/>
        <p:txBody>
          <a:bodyPr/>
          <a:lstStyle>
            <a:lvl1pPr>
              <a:defRPr/>
            </a:lvl1pPr>
          </a:lstStyle>
          <a:p>
            <a:fld id="{C2EC07B3-72E1-427C-AA28-8FFD534759A3}" type="datetimeFigureOut">
              <a:rPr lang="en-US" altLang="en-US"/>
              <a:pPr/>
              <a:t>8/4/2025</a:t>
            </a:fld>
            <a:endParaRPr lang="en-US" altLang="en-US"/>
          </a:p>
        </p:txBody>
      </p:sp>
      <p:sp>
        <p:nvSpPr>
          <p:cNvPr id="4" name="Footer Placeholder 4">
            <a:extLst>
              <a:ext uri="{FF2B5EF4-FFF2-40B4-BE49-F238E27FC236}">
                <a16:creationId xmlns:a16="http://schemas.microsoft.com/office/drawing/2014/main" id="{8EFA1757-BCD5-AFE9-D92F-7F244687BD8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3DC11DE-0747-557B-62A9-D9F7AC3CA076}"/>
              </a:ext>
            </a:extLst>
          </p:cNvPr>
          <p:cNvSpPr>
            <a:spLocks noGrp="1"/>
          </p:cNvSpPr>
          <p:nvPr>
            <p:ph type="sldNum" sz="quarter" idx="12"/>
          </p:nvPr>
        </p:nvSpPr>
        <p:spPr/>
        <p:txBody>
          <a:bodyPr/>
          <a:lstStyle>
            <a:lvl1pPr>
              <a:defRPr/>
            </a:lvl1pPr>
          </a:lstStyle>
          <a:p>
            <a:fld id="{7E305948-306E-4813-827D-BF6C2DD3C9A2}" type="slidenum">
              <a:rPr lang="en-US" altLang="en-US"/>
              <a:pPr/>
              <a:t>‹#›</a:t>
            </a:fld>
            <a:endParaRPr lang="en-US" altLang="en-US"/>
          </a:p>
        </p:txBody>
      </p:sp>
    </p:spTree>
    <p:extLst>
      <p:ext uri="{BB962C8B-B14F-4D97-AF65-F5344CB8AC3E}">
        <p14:creationId xmlns:p14="http://schemas.microsoft.com/office/powerpoint/2010/main" val="186424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DC2E041-D4F1-21C4-82FA-6189DD8B7922}"/>
              </a:ext>
            </a:extLst>
          </p:cNvPr>
          <p:cNvSpPr>
            <a:spLocks noGrp="1"/>
          </p:cNvSpPr>
          <p:nvPr>
            <p:ph type="dt" sz="half" idx="10"/>
          </p:nvPr>
        </p:nvSpPr>
        <p:spPr/>
        <p:txBody>
          <a:bodyPr/>
          <a:lstStyle>
            <a:lvl1pPr>
              <a:defRPr/>
            </a:lvl1pPr>
          </a:lstStyle>
          <a:p>
            <a:fld id="{7C572439-5B96-4A8B-86C8-F91224192BEF}"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C724E82E-51EE-EE83-2651-2EFCC609854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517285A-10F5-9632-3A56-D555B922B95D}"/>
              </a:ext>
            </a:extLst>
          </p:cNvPr>
          <p:cNvSpPr>
            <a:spLocks noGrp="1"/>
          </p:cNvSpPr>
          <p:nvPr>
            <p:ph type="sldNum" sz="quarter" idx="12"/>
          </p:nvPr>
        </p:nvSpPr>
        <p:spPr/>
        <p:txBody>
          <a:bodyPr/>
          <a:lstStyle>
            <a:lvl1pPr>
              <a:defRPr/>
            </a:lvl1pPr>
          </a:lstStyle>
          <a:p>
            <a:fld id="{1C87A858-CBCB-49D8-A98A-6F534FF9A0BD}" type="slidenum">
              <a:rPr lang="en-US" altLang="en-US"/>
              <a:pPr/>
              <a:t>‹#›</a:t>
            </a:fld>
            <a:endParaRPr lang="en-US" altLang="en-US"/>
          </a:p>
        </p:txBody>
      </p:sp>
    </p:spTree>
    <p:extLst>
      <p:ext uri="{BB962C8B-B14F-4D97-AF65-F5344CB8AC3E}">
        <p14:creationId xmlns:p14="http://schemas.microsoft.com/office/powerpoint/2010/main" val="382536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FA0EFC3-3140-590F-80A8-5443971CF87F}"/>
              </a:ext>
            </a:extLst>
          </p:cNvPr>
          <p:cNvSpPr>
            <a:spLocks noGrp="1"/>
          </p:cNvSpPr>
          <p:nvPr>
            <p:ph type="dt" sz="half" idx="10"/>
          </p:nvPr>
        </p:nvSpPr>
        <p:spPr/>
        <p:txBody>
          <a:bodyPr/>
          <a:lstStyle>
            <a:lvl1pPr>
              <a:defRPr/>
            </a:lvl1pPr>
          </a:lstStyle>
          <a:p>
            <a:fld id="{D7AF8AD2-1C5B-4B26-B128-CE3CC50789D2}"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4AA173A3-AFAF-3A5D-EB83-9BEE992926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821C43-4E79-8DB0-7214-011309779625}"/>
              </a:ext>
            </a:extLst>
          </p:cNvPr>
          <p:cNvSpPr>
            <a:spLocks noGrp="1"/>
          </p:cNvSpPr>
          <p:nvPr>
            <p:ph type="sldNum" sz="quarter" idx="12"/>
          </p:nvPr>
        </p:nvSpPr>
        <p:spPr/>
        <p:txBody>
          <a:bodyPr/>
          <a:lstStyle>
            <a:lvl1pPr>
              <a:defRPr/>
            </a:lvl1pPr>
          </a:lstStyle>
          <a:p>
            <a:fld id="{9878880F-8DD7-437F-9565-2C07186868BC}" type="slidenum">
              <a:rPr lang="en-US" altLang="en-US"/>
              <a:pPr/>
              <a:t>‹#›</a:t>
            </a:fld>
            <a:endParaRPr lang="en-US" altLang="en-US"/>
          </a:p>
        </p:txBody>
      </p:sp>
    </p:spTree>
    <p:extLst>
      <p:ext uri="{BB962C8B-B14F-4D97-AF65-F5344CB8AC3E}">
        <p14:creationId xmlns:p14="http://schemas.microsoft.com/office/powerpoint/2010/main" val="275964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393D144-99DF-271C-08EB-BC36EF43BF03}"/>
              </a:ext>
            </a:extLst>
          </p:cNvPr>
          <p:cNvSpPr>
            <a:spLocks noGrp="1"/>
          </p:cNvSpPr>
          <p:nvPr>
            <p:ph type="dt" sz="half" idx="10"/>
          </p:nvPr>
        </p:nvSpPr>
        <p:spPr/>
        <p:txBody>
          <a:bodyPr/>
          <a:lstStyle>
            <a:lvl1pPr>
              <a:defRPr/>
            </a:lvl1pPr>
          </a:lstStyle>
          <a:p>
            <a:fld id="{6A66FAF8-B55A-4351-AE07-388C24B161F6}"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2A7D68DC-5F4F-6024-3248-2DB82F18EC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B7A73B-232F-8CDC-0FB9-E13F33967EF8}"/>
              </a:ext>
            </a:extLst>
          </p:cNvPr>
          <p:cNvSpPr>
            <a:spLocks noGrp="1"/>
          </p:cNvSpPr>
          <p:nvPr>
            <p:ph type="sldNum" sz="quarter" idx="12"/>
          </p:nvPr>
        </p:nvSpPr>
        <p:spPr/>
        <p:txBody>
          <a:bodyPr/>
          <a:lstStyle>
            <a:lvl1pPr>
              <a:defRPr/>
            </a:lvl1pPr>
          </a:lstStyle>
          <a:p>
            <a:fld id="{188B011E-9FB5-41FD-BC1D-EEDF9C9B27D0}" type="slidenum">
              <a:rPr lang="en-US" altLang="en-US"/>
              <a:pPr/>
              <a:t>‹#›</a:t>
            </a:fld>
            <a:endParaRPr lang="en-US" altLang="en-US"/>
          </a:p>
        </p:txBody>
      </p:sp>
    </p:spTree>
    <p:extLst>
      <p:ext uri="{BB962C8B-B14F-4D97-AF65-F5344CB8AC3E}">
        <p14:creationId xmlns:p14="http://schemas.microsoft.com/office/powerpoint/2010/main" val="63113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CF233C1-972B-D095-9237-01CCFA6ECD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199E4CF-BB05-27EC-1735-866B0EEBEEF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7828AA-5F24-C4D4-F161-17B88F8B72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909CBD87-A266-48AF-B10D-4874223931AF}"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2D798DEB-50F8-B3B1-981E-6F5C979530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4C5044E-9ECD-D579-56AE-654EF0BDEF6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22606C8D-311A-40A6-86D8-1E603DD287A3}"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gif"/><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BAD4388-1F0E-8ADA-7703-35A8AB3EC66D}"/>
              </a:ext>
            </a:extLst>
          </p:cNvPr>
          <p:cNvSpPr txBox="1">
            <a:spLocks noChangeArrowheads="1"/>
          </p:cNvSpPr>
          <p:nvPr/>
        </p:nvSpPr>
        <p:spPr>
          <a:xfrm>
            <a:off x="152400" y="914400"/>
            <a:ext cx="8839200" cy="2690813"/>
          </a:xfrm>
          <a:prstGeom prst="rect">
            <a:avLst/>
          </a:prstGeom>
        </p:spPr>
        <p:txBody>
          <a:bodyPr anchor="ctr"/>
          <a:lstStyle/>
          <a:p>
            <a:pPr algn="ctr" fontAlgn="auto">
              <a:spcAft>
                <a:spcPts val="0"/>
              </a:spcAft>
              <a:defRPr/>
            </a:pPr>
            <a:r>
              <a:rPr lang="en-US" sz="3600" dirty="0">
                <a:solidFill>
                  <a:srgbClr val="FFC000"/>
                </a:solidFill>
                <a:ea typeface="+mn-ea"/>
                <a:cs typeface="Arial" pitchFamily="34" charset="0"/>
              </a:rPr>
              <a:t>What Does it Mean When &gt;80 Equals Spotted Owl Habitat?  </a:t>
            </a:r>
          </a:p>
          <a:p>
            <a:pPr algn="ctr" fontAlgn="auto">
              <a:spcAft>
                <a:spcPts val="0"/>
              </a:spcAft>
              <a:defRPr/>
            </a:pPr>
            <a:r>
              <a:rPr lang="en-US" dirty="0">
                <a:solidFill>
                  <a:srgbClr val="FFC000"/>
                </a:solidFill>
                <a:ea typeface="+mn-ea"/>
                <a:cs typeface="Arial" pitchFamily="34" charset="0"/>
              </a:rPr>
              <a:t>Recovery Plan and Critical Habitat Designation:  Stand and Landscape Considerations</a:t>
            </a:r>
            <a:endParaRPr lang="en-US" spc="-150" dirty="0">
              <a:solidFill>
                <a:srgbClr val="FFC000"/>
              </a:solidFill>
              <a:latin typeface="Univers 57 Condensed" pitchFamily="34" charset="0"/>
              <a:ea typeface="+mj-ea"/>
              <a:cs typeface="+mj-cs"/>
            </a:endParaRPr>
          </a:p>
        </p:txBody>
      </p:sp>
      <p:pic>
        <p:nvPicPr>
          <p:cNvPr id="2050" name="Picture 25" descr="fws_col logo">
            <a:extLst>
              <a:ext uri="{FF2B5EF4-FFF2-40B4-BE49-F238E27FC236}">
                <a16:creationId xmlns:a16="http://schemas.microsoft.com/office/drawing/2014/main" id="{606A9779-4520-E278-38E8-7C9E73160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9863"/>
            <a:ext cx="892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6" descr="DOI_COL">
            <a:extLst>
              <a:ext uri="{FF2B5EF4-FFF2-40B4-BE49-F238E27FC236}">
                <a16:creationId xmlns:a16="http://schemas.microsoft.com/office/drawing/2014/main" id="{B5D87C95-F2A3-15FD-BC65-74D89C700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17303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a:extLst>
              <a:ext uri="{FF2B5EF4-FFF2-40B4-BE49-F238E27FC236}">
                <a16:creationId xmlns:a16="http://schemas.microsoft.com/office/drawing/2014/main" id="{F81983C6-0195-C7D6-4A36-DDF1218C30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20975" y="3429000"/>
            <a:ext cx="2103438" cy="31496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2" name="Picture 22" descr="esa book">
            <a:extLst>
              <a:ext uri="{FF2B5EF4-FFF2-40B4-BE49-F238E27FC236}">
                <a16:creationId xmlns:a16="http://schemas.microsoft.com/office/drawing/2014/main" id="{F6D5634E-C0E8-5CCE-6429-C07F88D27281}"/>
              </a:ext>
            </a:extLst>
          </p:cNvPr>
          <p:cNvPicPr>
            <a:picLocks noChangeAspect="1" noChangeArrowheads="1"/>
          </p:cNvPicPr>
          <p:nvPr/>
        </p:nvPicPr>
        <p:blipFill>
          <a:blip r:embed="rId6">
            <a:clrChange>
              <a:clrFrom>
                <a:srgbClr val="3399CC"/>
              </a:clrFrom>
              <a:clrTo>
                <a:srgbClr val="3399CC">
                  <a:alpha val="0"/>
                </a:srgbClr>
              </a:clrTo>
            </a:clrChange>
            <a:lum bright="-30000" contrast="12000"/>
            <a:extLst>
              <a:ext uri="{28A0092B-C50C-407E-A947-70E740481C1C}">
                <a14:useLocalDpi xmlns:a14="http://schemas.microsoft.com/office/drawing/2010/main" val="0"/>
              </a:ext>
            </a:extLst>
          </a:blip>
          <a:srcRect/>
          <a:stretch>
            <a:fillRect/>
          </a:stretch>
        </p:blipFill>
        <p:spPr bwMode="auto">
          <a:xfrm>
            <a:off x="4138613" y="3930650"/>
            <a:ext cx="16764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a:extLst>
              <a:ext uri="{FF2B5EF4-FFF2-40B4-BE49-F238E27FC236}">
                <a16:creationId xmlns:a16="http://schemas.microsoft.com/office/drawing/2014/main" id="{82FDB925-17EE-001A-F0E4-6EE03AFD4296}"/>
              </a:ext>
            </a:extLst>
          </p:cNvPr>
          <p:cNvSpPr txBox="1">
            <a:spLocks noChangeArrowheads="1"/>
          </p:cNvSpPr>
          <p:nvPr/>
        </p:nvSpPr>
        <p:spPr bwMode="auto">
          <a:xfrm>
            <a:off x="3429000" y="0"/>
            <a:ext cx="57150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a:t>U.S. Fish and Wildlife Service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18696-9431-DAF4-58EE-A75AEBA483C6}"/>
              </a:ext>
            </a:extLst>
          </p:cNvPr>
          <p:cNvSpPr>
            <a:spLocks noChangeArrowheads="1"/>
          </p:cNvSpPr>
          <p:nvPr/>
        </p:nvSpPr>
        <p:spPr bwMode="auto">
          <a:xfrm>
            <a:off x="152400" y="152400"/>
            <a:ext cx="8915400" cy="144780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3200" b="1" dirty="0">
                <a:solidFill>
                  <a:srgbClr val="FFC000"/>
                </a:solidFill>
                <a:latin typeface="+mn-lt"/>
                <a:ea typeface="+mn-ea"/>
              </a:rPr>
              <a:t>2011 Revised Recovery Plan / 2012 Critical  Habitat Rule - Forest Management Goals</a:t>
            </a:r>
          </a:p>
        </p:txBody>
      </p:sp>
      <p:sp>
        <p:nvSpPr>
          <p:cNvPr id="6" name="TextBox 5">
            <a:extLst>
              <a:ext uri="{FF2B5EF4-FFF2-40B4-BE49-F238E27FC236}">
                <a16:creationId xmlns:a16="http://schemas.microsoft.com/office/drawing/2014/main" id="{9637F0A0-7251-A529-8021-2CB5A1676507}"/>
              </a:ext>
            </a:extLst>
          </p:cNvPr>
          <p:cNvSpPr txBox="1">
            <a:spLocks noChangeArrowheads="1"/>
          </p:cNvSpPr>
          <p:nvPr/>
        </p:nvSpPr>
        <p:spPr bwMode="auto">
          <a:xfrm>
            <a:off x="533400" y="1905000"/>
            <a:ext cx="8229600"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3200" b="1"/>
              <a:t>“to provide a means whereby the ecosystems upon which endangered and threatened species depend may be conserved.”   </a:t>
            </a:r>
          </a:p>
          <a:p>
            <a:pPr eaLnBrk="1" hangingPunct="1"/>
            <a:endParaRPr lang="en-US" altLang="en-US" sz="3200"/>
          </a:p>
          <a:p>
            <a:pPr eaLnBrk="1" hangingPunct="1">
              <a:buFont typeface="Arial" panose="020B0604020202020204" pitchFamily="34" charset="0"/>
              <a:buChar char="•"/>
            </a:pPr>
            <a:r>
              <a:rPr lang="en-US" altLang="en-US" sz="3200" b="1"/>
              <a:t>Consistent with the basic tenets of the Northwest Forest Plan</a:t>
            </a:r>
            <a:r>
              <a:rPr lang="en-US" altLang="en-US" sz="3200"/>
              <a:t>.  </a:t>
            </a:r>
          </a:p>
          <a:p>
            <a:pPr eaLnBrk="1" hangingPunct="1">
              <a:buFont typeface="Arial" panose="020B0604020202020204" pitchFamily="34" charset="0"/>
              <a:buChar char="•"/>
            </a:pPr>
            <a:endParaRPr lang="en-US" altLang="en-US" sz="2800"/>
          </a:p>
          <a:p>
            <a:pPr eaLnBrk="1" hangingPunct="1">
              <a:buFont typeface="Arial" panose="020B0604020202020204" pitchFamily="34" charset="0"/>
              <a:buChar char="•"/>
            </a:pPr>
            <a:r>
              <a:rPr lang="en-US" altLang="en-US" sz="3200" b="1"/>
              <a:t>Address multiple management goals in an integrated fashion.  </a:t>
            </a:r>
          </a:p>
          <a:p>
            <a:pPr eaLnBrk="1" hangingPunct="1">
              <a:buFont typeface="Arial" panose="020B0604020202020204" pitchFamily="34" charset="0"/>
              <a:buChar char="•"/>
            </a:pPr>
            <a:endParaRPr lang="en-US" altLang="en-US">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2508C4-C81D-A6EE-8235-6C736E89E928}"/>
              </a:ext>
            </a:extLst>
          </p:cNvPr>
          <p:cNvSpPr>
            <a:spLocks noChangeArrowheads="1"/>
          </p:cNvSpPr>
          <p:nvPr/>
        </p:nvSpPr>
        <p:spPr bwMode="auto">
          <a:xfrm>
            <a:off x="249238" y="152400"/>
            <a:ext cx="8675687" cy="12160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4000" b="1" dirty="0">
                <a:solidFill>
                  <a:srgbClr val="FFC000"/>
                </a:solidFill>
                <a:latin typeface="+mn-lt"/>
                <a:ea typeface="+mn-ea"/>
              </a:rPr>
              <a:t>2011 Revised Recovery Plan</a:t>
            </a:r>
          </a:p>
        </p:txBody>
      </p:sp>
      <p:sp>
        <p:nvSpPr>
          <p:cNvPr id="6" name="TextBox 5">
            <a:extLst>
              <a:ext uri="{FF2B5EF4-FFF2-40B4-BE49-F238E27FC236}">
                <a16:creationId xmlns:a16="http://schemas.microsoft.com/office/drawing/2014/main" id="{E1A4512E-6FBA-5BE9-0259-AE7204F9BA24}"/>
              </a:ext>
            </a:extLst>
          </p:cNvPr>
          <p:cNvSpPr txBox="1">
            <a:spLocks noChangeArrowheads="1"/>
          </p:cNvSpPr>
          <p:nvPr/>
        </p:nvSpPr>
        <p:spPr bwMode="auto">
          <a:xfrm>
            <a:off x="26988" y="1408113"/>
            <a:ext cx="6489700" cy="5908675"/>
          </a:xfrm>
          <a:prstGeom prst="rect">
            <a:avLst/>
          </a:prstGeom>
          <a:noFill/>
          <a:ln>
            <a:noFill/>
          </a:ln>
        </p:spPr>
        <p:txBody>
          <a:bodyPr>
            <a:spAutoFit/>
          </a:bodyPr>
          <a:lstStyle>
            <a:lvl1pPr marL="285750" indent="-28575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2200" b="1">
                <a:cs typeface="Calibri" panose="020F0502020204030204" pitchFamily="34" charset="0"/>
                <a:sym typeface="Wingdings" panose="05000000000000000000" pitchFamily="2" charset="2"/>
              </a:rPr>
              <a:t>Recovery Action 10 – </a:t>
            </a:r>
            <a:r>
              <a:rPr lang="en-US" altLang="en-US" sz="2200" i="1">
                <a:cs typeface="Calibri" panose="020F0502020204030204" pitchFamily="34" charset="0"/>
                <a:sym typeface="Wingdings" panose="05000000000000000000" pitchFamily="2" charset="2"/>
              </a:rPr>
              <a:t>Conserve spotted owl sites and high value habitat to provide additional demographic support to the spotted owl population  </a:t>
            </a:r>
          </a:p>
          <a:p>
            <a:pPr eaLnBrk="1" hangingPunct="1"/>
            <a:endParaRPr lang="en-US" altLang="en-US" sz="2200" b="1">
              <a:cs typeface="Calibri" panose="020F0502020204030204" pitchFamily="34" charset="0"/>
              <a:sym typeface="Wingdings" panose="05000000000000000000" pitchFamily="2" charset="2"/>
            </a:endParaRPr>
          </a:p>
          <a:p>
            <a:pPr eaLnBrk="1" hangingPunct="1">
              <a:buFont typeface="Arial" panose="020B0604020202020204" pitchFamily="34" charset="0"/>
              <a:buChar char="•"/>
            </a:pPr>
            <a:r>
              <a:rPr lang="en-US" altLang="en-US" sz="2200" b="1">
                <a:cs typeface="Calibri" panose="020F0502020204030204" pitchFamily="34" charset="0"/>
                <a:sym typeface="Wingdings" panose="05000000000000000000" pitchFamily="2" charset="2"/>
              </a:rPr>
              <a:t>Recovery Action  32 – </a:t>
            </a:r>
            <a:r>
              <a:rPr lang="en-US" altLang="en-US" sz="2200">
                <a:cs typeface="Calibri" panose="020F0502020204030204" pitchFamily="34" charset="0"/>
                <a:sym typeface="Wingdings" panose="05000000000000000000" pitchFamily="2" charset="2"/>
              </a:rPr>
              <a:t>Maintain/restore structurally-complex, multilayered conifer forest with large diameter trees, high amounts of canopy cover,  downed wood, and legacy structures  while allowing threats such as fire and insects to be addressed through restoration activities</a:t>
            </a:r>
          </a:p>
          <a:p>
            <a:pPr eaLnBrk="1" hangingPunct="1">
              <a:buFont typeface="Arial" panose="020B0604020202020204" pitchFamily="34" charset="0"/>
              <a:buChar char="•"/>
            </a:pPr>
            <a:endParaRPr lang="en-US" altLang="en-US" sz="2200">
              <a:cs typeface="Calibri" panose="020F0502020204030204" pitchFamily="34" charset="0"/>
              <a:sym typeface="Wingdings" panose="05000000000000000000" pitchFamily="2" charset="2"/>
            </a:endParaRPr>
          </a:p>
          <a:p>
            <a:pPr eaLnBrk="1" hangingPunct="1">
              <a:buFont typeface="Arial" panose="020B0604020202020204" pitchFamily="34" charset="0"/>
              <a:buChar char="•"/>
            </a:pPr>
            <a:r>
              <a:rPr lang="en-US" altLang="en-US" sz="2200" b="1">
                <a:cs typeface="Calibri" panose="020F0502020204030204" pitchFamily="34" charset="0"/>
                <a:sym typeface="Wingdings" panose="05000000000000000000" pitchFamily="2" charset="2"/>
              </a:rPr>
              <a:t>Recovery Action  11 –  </a:t>
            </a:r>
            <a:r>
              <a:rPr lang="en-US" altLang="en-US" sz="2200">
                <a:cs typeface="Calibri" panose="020F0502020204030204" pitchFamily="34" charset="0"/>
                <a:sym typeface="Wingdings" panose="05000000000000000000" pitchFamily="2" charset="2"/>
              </a:rPr>
              <a:t>When conducting vegetation management to restore or enhance NSO habitat, design/conduct experiments to better understand how these actions affect spotted owls</a:t>
            </a:r>
            <a:endParaRPr lang="en-US" altLang="en-US" sz="2200" b="1">
              <a:cs typeface="Calibri" panose="020F0502020204030204" pitchFamily="34" charset="0"/>
              <a:sym typeface="Wingdings" panose="05000000000000000000" pitchFamily="2" charset="2"/>
            </a:endParaRPr>
          </a:p>
          <a:p>
            <a:pPr eaLnBrk="1" hangingPunct="1">
              <a:buFont typeface="Arial" panose="020B0604020202020204" pitchFamily="34" charset="0"/>
              <a:buChar char="•"/>
            </a:pPr>
            <a:endParaRPr lang="en-US" altLang="en-US" sz="2200">
              <a:cs typeface="Calibri" panose="020F0502020204030204" pitchFamily="34" charset="0"/>
              <a:sym typeface="Wingdings" panose="05000000000000000000" pitchFamily="2" charset="2"/>
            </a:endParaRPr>
          </a:p>
          <a:p>
            <a:pPr eaLnBrk="1" hangingPunct="1"/>
            <a:endParaRPr lang="en-US" altLang="en-US" sz="2600" b="1">
              <a:cs typeface="Calibri" panose="020F0502020204030204" pitchFamily="34" charset="0"/>
              <a:sym typeface="Wingdings" panose="05000000000000000000" pitchFamily="2" charset="2"/>
            </a:endParaRPr>
          </a:p>
        </p:txBody>
      </p:sp>
      <p:pic>
        <p:nvPicPr>
          <p:cNvPr id="12291" name="Picture 4">
            <a:extLst>
              <a:ext uri="{FF2B5EF4-FFF2-40B4-BE49-F238E27FC236}">
                <a16:creationId xmlns:a16="http://schemas.microsoft.com/office/drawing/2014/main" id="{1DFD876E-9B03-56D5-8724-A0F025E44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900" y="4648200"/>
            <a:ext cx="2081213"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descr="dreamweaver4C.jpg">
            <a:extLst>
              <a:ext uri="{FF2B5EF4-FFF2-40B4-BE49-F238E27FC236}">
                <a16:creationId xmlns:a16="http://schemas.microsoft.com/office/drawing/2014/main" id="{4538981E-91F6-0D2E-1B6A-432361170E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4988" y="1981200"/>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8F91056C-602E-0DCD-861E-3526BAE6ECD5}"/>
              </a:ext>
            </a:extLst>
          </p:cNvPr>
          <p:cNvSpPr txBox="1">
            <a:spLocks noChangeArrowheads="1"/>
          </p:cNvSpPr>
          <p:nvPr/>
        </p:nvSpPr>
        <p:spPr bwMode="auto">
          <a:xfrm>
            <a:off x="422275" y="1676400"/>
            <a:ext cx="8416925"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6350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1" eaLnBrk="1" hangingPunct="1"/>
            <a:endParaRPr lang="en-US" altLang="en-US" sz="1800" i="1"/>
          </a:p>
          <a:p>
            <a:pPr lvl="1" eaLnBrk="1" hangingPunct="1"/>
            <a:r>
              <a:rPr lang="en-US" altLang="en-US" sz="3200" i="1"/>
              <a:t>“..is a specific geographic area(s) that contains features essential for the conservation of a threatened or endangered species and that may require special management and protection.”</a:t>
            </a:r>
            <a:br>
              <a:rPr lang="en-US" altLang="ja-JP" sz="1600" i="1">
                <a:latin typeface="Arial" panose="020B0604020202020204" pitchFamily="34" charset="0"/>
              </a:rPr>
            </a:br>
            <a:endParaRPr lang="en-US" altLang="ja-JP" sz="2800" i="1">
              <a:latin typeface="Arial" panose="020B0604020202020204" pitchFamily="34" charset="0"/>
            </a:endParaRPr>
          </a:p>
          <a:p>
            <a:pPr lvl="1" eaLnBrk="1" hangingPunct="1"/>
            <a:endParaRPr lang="en-US" altLang="en-US" sz="1600" b="1" i="1"/>
          </a:p>
        </p:txBody>
      </p:sp>
      <p:sp>
        <p:nvSpPr>
          <p:cNvPr id="4" name="Rectangle 3">
            <a:extLst>
              <a:ext uri="{FF2B5EF4-FFF2-40B4-BE49-F238E27FC236}">
                <a16:creationId xmlns:a16="http://schemas.microsoft.com/office/drawing/2014/main" id="{F2014FBA-C756-2B45-B173-921AF734A7E2}"/>
              </a:ext>
            </a:extLst>
          </p:cNvPr>
          <p:cNvSpPr>
            <a:spLocks noChangeArrowheads="1"/>
          </p:cNvSpPr>
          <p:nvPr/>
        </p:nvSpPr>
        <p:spPr bwMode="auto">
          <a:xfrm>
            <a:off x="304800" y="304800"/>
            <a:ext cx="8534400" cy="12160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6600" b="1" dirty="0">
                <a:solidFill>
                  <a:srgbClr val="FFC000"/>
                </a:solidFill>
                <a:ea typeface="+mn-ea"/>
                <a:cs typeface="Calibri" pitchFamily="34" charset="0"/>
              </a:rPr>
              <a:t>Critical Habitat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FF9C6DC1-FC54-380E-EC4A-67F61BAB5D1C}"/>
              </a:ext>
            </a:extLst>
          </p:cNvPr>
          <p:cNvSpPr txBox="1">
            <a:spLocks noChangeArrowheads="1"/>
          </p:cNvSpPr>
          <p:nvPr/>
        </p:nvSpPr>
        <p:spPr bwMode="auto">
          <a:xfrm>
            <a:off x="3200400" y="1371600"/>
            <a:ext cx="5778500" cy="569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3492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1" eaLnBrk="1" hangingPunct="1">
              <a:buFont typeface="Arial" panose="020B0604020202020204" pitchFamily="34" charset="0"/>
              <a:buChar char="•"/>
            </a:pPr>
            <a:r>
              <a:rPr lang="en-US" altLang="en-US" sz="2800"/>
              <a:t>9.6  million acres</a:t>
            </a:r>
            <a:br>
              <a:rPr lang="en-US" altLang="en-US" sz="2800"/>
            </a:br>
            <a:endParaRPr lang="en-US" altLang="en-US" sz="2800"/>
          </a:p>
          <a:p>
            <a:pPr lvl="1" eaLnBrk="1" hangingPunct="1">
              <a:buFont typeface="Arial" panose="020B0604020202020204" pitchFamily="34" charset="0"/>
              <a:buChar char="•"/>
            </a:pPr>
            <a:r>
              <a:rPr lang="en-US" altLang="en-US" sz="2800"/>
              <a:t>Sufficient habitat to support stable, healthy populations</a:t>
            </a:r>
            <a:br>
              <a:rPr lang="en-US" altLang="en-US" sz="2800"/>
            </a:br>
            <a:endParaRPr lang="en-US" altLang="en-US" sz="2800"/>
          </a:p>
          <a:p>
            <a:pPr lvl="1" eaLnBrk="1" hangingPunct="1">
              <a:buFont typeface="Arial" panose="020B0604020202020204" pitchFamily="34" charset="0"/>
              <a:buChar char="•"/>
            </a:pPr>
            <a:r>
              <a:rPr lang="en-US" altLang="en-US" sz="2800"/>
              <a:t>Incorporate uncertainty – barred owls, climate change, wildfire</a:t>
            </a:r>
            <a:br>
              <a:rPr lang="en-US" altLang="en-US" sz="2800"/>
            </a:br>
            <a:endParaRPr lang="en-US" altLang="en-US" sz="2800"/>
          </a:p>
          <a:p>
            <a:pPr lvl="1" eaLnBrk="1" hangingPunct="1">
              <a:buFont typeface="Arial" panose="020B0604020202020204" pitchFamily="34" charset="0"/>
              <a:buChar char="•"/>
            </a:pPr>
            <a:r>
              <a:rPr lang="en-US" altLang="en-US" sz="2800"/>
              <a:t>Recognition that barred owl threat needs to be addressed</a:t>
            </a:r>
          </a:p>
          <a:p>
            <a:pPr lvl="1" eaLnBrk="1" hangingPunct="1">
              <a:buFont typeface="Arial" panose="020B0604020202020204" pitchFamily="34" charset="0"/>
              <a:buChar char="•"/>
            </a:pPr>
            <a:endParaRPr lang="en-US" altLang="en-US" sz="2800" i="1">
              <a:latin typeface="Arial" panose="020B0604020202020204" pitchFamily="34" charset="0"/>
            </a:endParaRPr>
          </a:p>
          <a:p>
            <a:pPr lvl="1" eaLnBrk="1" hangingPunct="1">
              <a:buFont typeface="Arial" panose="020B0604020202020204" pitchFamily="34" charset="0"/>
              <a:buChar char="•"/>
            </a:pPr>
            <a:endParaRPr lang="en-US" altLang="en-US" sz="2800" i="1">
              <a:latin typeface="Arial" panose="020B0604020202020204" pitchFamily="34" charset="0"/>
            </a:endParaRPr>
          </a:p>
          <a:p>
            <a:pPr lvl="1" eaLnBrk="1" hangingPunct="1">
              <a:buFont typeface="Arial" panose="020B0604020202020204" pitchFamily="34" charset="0"/>
              <a:buChar char="•"/>
            </a:pPr>
            <a:endParaRPr lang="en-US" altLang="en-US" sz="2800">
              <a:latin typeface="Arial" panose="020B0604020202020204" pitchFamily="34" charset="0"/>
            </a:endParaRPr>
          </a:p>
        </p:txBody>
      </p:sp>
      <p:sp>
        <p:nvSpPr>
          <p:cNvPr id="4" name="Rectangle 3">
            <a:extLst>
              <a:ext uri="{FF2B5EF4-FFF2-40B4-BE49-F238E27FC236}">
                <a16:creationId xmlns:a16="http://schemas.microsoft.com/office/drawing/2014/main" id="{DD0A6B72-148E-6F8D-EF57-9161ADEB65E7}"/>
              </a:ext>
            </a:extLst>
          </p:cNvPr>
          <p:cNvSpPr>
            <a:spLocks noChangeArrowheads="1"/>
          </p:cNvSpPr>
          <p:nvPr/>
        </p:nvSpPr>
        <p:spPr bwMode="auto">
          <a:xfrm>
            <a:off x="273050" y="152400"/>
            <a:ext cx="8534400" cy="99060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4800" b="1" dirty="0">
                <a:solidFill>
                  <a:srgbClr val="FFC000"/>
                </a:solidFill>
                <a:ea typeface="+mn-ea"/>
                <a:cs typeface="Calibri" pitchFamily="34" charset="0"/>
              </a:rPr>
              <a:t>2012 Revised Critical Habitat</a:t>
            </a:r>
          </a:p>
        </p:txBody>
      </p:sp>
      <p:pic>
        <p:nvPicPr>
          <p:cNvPr id="14339" name="Picture 1">
            <a:extLst>
              <a:ext uri="{FF2B5EF4-FFF2-40B4-BE49-F238E27FC236}">
                <a16:creationId xmlns:a16="http://schemas.microsoft.com/office/drawing/2014/main" id="{7345FE44-7BAF-6D03-859C-711F5C6D5A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063" y="1371600"/>
            <a:ext cx="235426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70B33A8A-D25A-8751-9EB0-6681D4AE077B}"/>
              </a:ext>
            </a:extLst>
          </p:cNvPr>
          <p:cNvSpPr txBox="1">
            <a:spLocks noChangeArrowheads="1"/>
          </p:cNvSpPr>
          <p:nvPr/>
        </p:nvSpPr>
        <p:spPr bwMode="auto">
          <a:xfrm>
            <a:off x="142875" y="1449388"/>
            <a:ext cx="8696325" cy="561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indent="-39370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1" eaLnBrk="1" hangingPunct="1">
              <a:buFont typeface="Arial" panose="020B0604020202020204" pitchFamily="34" charset="0"/>
              <a:buChar char="•"/>
            </a:pPr>
            <a:r>
              <a:rPr lang="en-US" altLang="en-US"/>
              <a:t>Many areas of critical habitat do not need active management</a:t>
            </a:r>
            <a:br>
              <a:rPr lang="en-US" altLang="en-US"/>
            </a:br>
            <a:endParaRPr lang="en-US" altLang="en-US"/>
          </a:p>
          <a:p>
            <a:pPr lvl="1" eaLnBrk="1" hangingPunct="1">
              <a:buFont typeface="Arial" panose="020B0604020202020204" pitchFamily="34" charset="0"/>
              <a:buChar char="•"/>
            </a:pPr>
            <a:r>
              <a:rPr lang="en-US" altLang="en-US"/>
              <a:t>Some areas not currently functioning as habitat</a:t>
            </a:r>
            <a:br>
              <a:rPr lang="en-US" altLang="en-US"/>
            </a:br>
            <a:endParaRPr lang="en-US" altLang="en-US"/>
          </a:p>
          <a:p>
            <a:pPr lvl="1" eaLnBrk="1" hangingPunct="1">
              <a:buFont typeface="Arial" panose="020B0604020202020204" pitchFamily="34" charset="0"/>
              <a:buChar char="•"/>
            </a:pPr>
            <a:r>
              <a:rPr lang="en-US" altLang="en-US"/>
              <a:t>Encourage management actions that maintain and restore ecological function – where appropriate</a:t>
            </a:r>
            <a:br>
              <a:rPr lang="en-US" altLang="en-US"/>
            </a:br>
            <a:endParaRPr lang="en-US" altLang="en-US"/>
          </a:p>
          <a:p>
            <a:pPr lvl="2" eaLnBrk="1" hangingPunct="1">
              <a:buFont typeface="Arial" panose="020B0604020202020204" pitchFamily="34" charset="0"/>
              <a:buChar char="•"/>
            </a:pPr>
            <a:r>
              <a:rPr lang="en-US" altLang="en-US"/>
              <a:t>Critical habitat is not a reserve</a:t>
            </a:r>
          </a:p>
          <a:p>
            <a:pPr lvl="2" eaLnBrk="1" hangingPunct="1">
              <a:buFont typeface="Arial" panose="020B0604020202020204" pitchFamily="34" charset="0"/>
              <a:buChar char="•"/>
            </a:pPr>
            <a:r>
              <a:rPr lang="en-US" altLang="en-US"/>
              <a:t>Disease/Insects/Fire</a:t>
            </a:r>
          </a:p>
          <a:p>
            <a:pPr lvl="2" eaLnBrk="1" hangingPunct="1">
              <a:buFont typeface="Arial" panose="020B0604020202020204" pitchFamily="34" charset="0"/>
              <a:buChar char="•"/>
            </a:pPr>
            <a:r>
              <a:rPr lang="en-US" altLang="en-US"/>
              <a:t>Ecological processes disrupted by human activity</a:t>
            </a:r>
          </a:p>
          <a:p>
            <a:pPr lvl="2" eaLnBrk="1" hangingPunct="1">
              <a:buFont typeface="Arial" panose="020B0604020202020204" pitchFamily="34" charset="0"/>
              <a:buChar char="•"/>
            </a:pPr>
            <a:r>
              <a:rPr lang="en-US" altLang="en-US"/>
              <a:t>Ecological processes disrupted by climate change</a:t>
            </a:r>
            <a:br>
              <a:rPr lang="en-US" altLang="en-US"/>
            </a:br>
            <a:endParaRPr lang="en-US" altLang="en-US" b="1"/>
          </a:p>
          <a:p>
            <a:pPr lvl="1" eaLnBrk="1" hangingPunct="1">
              <a:buFont typeface="Arial" panose="020B0604020202020204" pitchFamily="34" charset="0"/>
              <a:buChar char="•"/>
            </a:pPr>
            <a:r>
              <a:rPr lang="en-US" altLang="en-US"/>
              <a:t>Actions that promote restoration at appropriate scales </a:t>
            </a:r>
            <a:r>
              <a:rPr lang="en-US" altLang="en-US">
                <a:sym typeface="Wingdings" panose="05000000000000000000" pitchFamily="2" charset="2"/>
              </a:rPr>
              <a:t> consistent with spotted owl recovery</a:t>
            </a:r>
            <a:endParaRPr lang="en-US" altLang="en-US"/>
          </a:p>
          <a:p>
            <a:pPr lvl="2" eaLnBrk="1" hangingPunct="1">
              <a:buFont typeface="Arial" panose="020B0604020202020204" pitchFamily="34" charset="0"/>
              <a:buChar char="•"/>
            </a:pPr>
            <a:endParaRPr lang="en-US" altLang="en-US" sz="2300" b="1" i="1"/>
          </a:p>
        </p:txBody>
      </p:sp>
      <p:sp>
        <p:nvSpPr>
          <p:cNvPr id="4" name="Rectangle 3">
            <a:extLst>
              <a:ext uri="{FF2B5EF4-FFF2-40B4-BE49-F238E27FC236}">
                <a16:creationId xmlns:a16="http://schemas.microsoft.com/office/drawing/2014/main" id="{BED39CC2-8C7F-4373-B366-8E2F57AB45A5}"/>
              </a:ext>
            </a:extLst>
          </p:cNvPr>
          <p:cNvSpPr>
            <a:spLocks noChangeArrowheads="1"/>
          </p:cNvSpPr>
          <p:nvPr/>
        </p:nvSpPr>
        <p:spPr bwMode="auto">
          <a:xfrm>
            <a:off x="304800" y="215900"/>
            <a:ext cx="8534400" cy="12160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5400" b="1" dirty="0">
                <a:solidFill>
                  <a:srgbClr val="FFC000"/>
                </a:solidFill>
                <a:ea typeface="+mn-ea"/>
                <a:cs typeface="Calibri" pitchFamily="34" charset="0"/>
              </a:rPr>
              <a:t>Critical Habitat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0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CCBA0707-3124-C194-2205-D075121FDA7D}"/>
              </a:ext>
            </a:extLst>
          </p:cNvPr>
          <p:cNvSpPr txBox="1">
            <a:spLocks noChangeArrowheads="1"/>
          </p:cNvSpPr>
          <p:nvPr/>
        </p:nvSpPr>
        <p:spPr bwMode="auto">
          <a:xfrm>
            <a:off x="268288" y="1487488"/>
            <a:ext cx="8875712" cy="514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025525" indent="-222250" eaLnBrk="0" hangingPunct="0">
              <a:defRPr>
                <a:solidFill>
                  <a:schemeClr val="tx1"/>
                </a:solidFill>
                <a:latin typeface="Arial" pitchFamily="34" charset="0"/>
              </a:defRPr>
            </a:lvl1pPr>
            <a:lvl2pPr indent="-3937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63500" lvl="1" indent="0" eaLnBrk="1" hangingPunct="1">
              <a:defRPr/>
            </a:pPr>
            <a:r>
              <a:rPr lang="en-US" sz="2800" b="1" dirty="0">
                <a:latin typeface="+mn-lt"/>
                <a:ea typeface="+mn-ea"/>
                <a:cs typeface="Arial" pitchFamily="34" charset="0"/>
              </a:rPr>
              <a:t>Recommendations for forest management in critical habitat:</a:t>
            </a:r>
          </a:p>
          <a:p>
            <a:pPr lvl="1" eaLnBrk="1" hangingPunct="1">
              <a:buFont typeface="Arial" pitchFamily="34" charset="0"/>
              <a:buChar char="•"/>
              <a:defRPr/>
            </a:pPr>
            <a:r>
              <a:rPr lang="en-US" sz="2800" dirty="0">
                <a:latin typeface="+mn-lt"/>
                <a:ea typeface="+mn-ea"/>
                <a:cs typeface="Arial" pitchFamily="34" charset="0"/>
              </a:rPr>
              <a:t>Actions that do not turn habitat into non-habitat</a:t>
            </a:r>
          </a:p>
          <a:p>
            <a:pPr lvl="1" eaLnBrk="1" hangingPunct="1">
              <a:buFont typeface="Arial" pitchFamily="34" charset="0"/>
              <a:buChar char="•"/>
              <a:defRPr/>
            </a:pPr>
            <a:r>
              <a:rPr lang="en-US" sz="2800" dirty="0">
                <a:latin typeface="+mn-lt"/>
                <a:ea typeface="+mn-ea"/>
                <a:cs typeface="Arial" pitchFamily="34" charset="0"/>
              </a:rPr>
              <a:t>Actions that maintain site occupancy/productivity</a:t>
            </a:r>
          </a:p>
          <a:p>
            <a:pPr marL="63500" lvl="1" indent="0" eaLnBrk="1" hangingPunct="1">
              <a:defRPr/>
            </a:pPr>
            <a:endParaRPr lang="en-US" sz="2800" b="1" i="1" dirty="0">
              <a:latin typeface="+mn-lt"/>
              <a:ea typeface="+mn-ea"/>
              <a:cs typeface="Arial" pitchFamily="34" charset="0"/>
            </a:endParaRPr>
          </a:p>
          <a:p>
            <a:pPr marL="850900" lvl="1" eaLnBrk="1" hangingPunct="1">
              <a:buFont typeface="Arial" pitchFamily="34" charset="0"/>
              <a:buChar char="•"/>
              <a:defRPr/>
            </a:pPr>
            <a:r>
              <a:rPr lang="en-US" dirty="0">
                <a:latin typeface="+mn-lt"/>
                <a:ea typeface="+mn-ea"/>
                <a:cs typeface="Arial" pitchFamily="34" charset="0"/>
              </a:rPr>
              <a:t>Not all critical habitat is occupied by spotted owls</a:t>
            </a:r>
          </a:p>
          <a:p>
            <a:pPr marL="850900" lvl="1" eaLnBrk="1" hangingPunct="1">
              <a:buFont typeface="Arial" pitchFamily="34" charset="0"/>
              <a:buChar char="•"/>
              <a:defRPr/>
            </a:pPr>
            <a:r>
              <a:rPr lang="en-US" dirty="0">
                <a:latin typeface="+mn-lt"/>
                <a:ea typeface="+mn-ea"/>
                <a:cs typeface="Arial" pitchFamily="34" charset="0"/>
              </a:rPr>
              <a:t>Not all critical habitat &gt;80 years is high quality NSO habitat</a:t>
            </a:r>
          </a:p>
          <a:p>
            <a:pPr marL="850900" lvl="1" eaLnBrk="1" hangingPunct="1">
              <a:buFont typeface="Arial" pitchFamily="34" charset="0"/>
              <a:buChar char="•"/>
              <a:defRPr/>
            </a:pPr>
            <a:r>
              <a:rPr lang="en-US" dirty="0">
                <a:latin typeface="+mn-lt"/>
                <a:ea typeface="+mn-ea"/>
                <a:cs typeface="Arial" pitchFamily="34" charset="0"/>
              </a:rPr>
              <a:t>Critical habitat is not a reserve </a:t>
            </a:r>
            <a:r>
              <a:rPr lang="en-US" dirty="0">
                <a:latin typeface="+mn-lt"/>
                <a:ea typeface="+mn-ea"/>
                <a:cs typeface="Arial" pitchFamily="34" charset="0"/>
                <a:sym typeface="Wingdings" panose="05000000000000000000" pitchFamily="2" charset="2"/>
              </a:rPr>
              <a:t> </a:t>
            </a:r>
            <a:r>
              <a:rPr lang="en-US" dirty="0">
                <a:latin typeface="+mn-lt"/>
                <a:ea typeface="+mn-ea"/>
                <a:cs typeface="Arial" pitchFamily="34" charset="0"/>
              </a:rPr>
              <a:t>Designated critical habitat does not prevent active management</a:t>
            </a:r>
          </a:p>
          <a:p>
            <a:pPr marL="850900" lvl="1" eaLnBrk="1" hangingPunct="1">
              <a:buFont typeface="Arial" pitchFamily="34" charset="0"/>
              <a:buChar char="•"/>
              <a:defRPr/>
            </a:pPr>
            <a:r>
              <a:rPr lang="en-US" dirty="0">
                <a:latin typeface="+mn-lt"/>
                <a:ea typeface="+mn-ea"/>
                <a:cs typeface="Arial" pitchFamily="34" charset="0"/>
              </a:rPr>
              <a:t>Some areas need active management to maintain NSO habitat</a:t>
            </a:r>
          </a:p>
          <a:p>
            <a:pPr marL="850900" lvl="1" eaLnBrk="1" hangingPunct="1">
              <a:buFont typeface="Arial" pitchFamily="34" charset="0"/>
              <a:buChar char="•"/>
              <a:defRPr/>
            </a:pPr>
            <a:r>
              <a:rPr lang="en-US" dirty="0">
                <a:latin typeface="+mn-lt"/>
                <a:ea typeface="+mn-ea"/>
                <a:cs typeface="Arial" pitchFamily="34" charset="0"/>
              </a:rPr>
              <a:t>Restoration forestry /ecological forestry</a:t>
            </a:r>
          </a:p>
          <a:p>
            <a:pPr lvl="1" eaLnBrk="1" hangingPunct="1">
              <a:buFont typeface="Arial" pitchFamily="34" charset="0"/>
              <a:buChar char="•"/>
              <a:defRPr/>
            </a:pPr>
            <a:endParaRPr lang="en-US" sz="2800" dirty="0">
              <a:latin typeface="+mn-lt"/>
              <a:ea typeface="+mn-ea"/>
              <a:cs typeface="Arial" pitchFamily="34" charset="0"/>
            </a:endParaRPr>
          </a:p>
          <a:p>
            <a:pPr marL="63500" lvl="1" indent="0" eaLnBrk="1" hangingPunct="1">
              <a:defRPr/>
            </a:pPr>
            <a:endParaRPr lang="en-US" sz="1600" b="1" i="1" dirty="0">
              <a:latin typeface="+mn-lt"/>
              <a:ea typeface="+mn-ea"/>
              <a:cs typeface="Arial" pitchFamily="34" charset="0"/>
            </a:endParaRPr>
          </a:p>
        </p:txBody>
      </p:sp>
      <p:sp>
        <p:nvSpPr>
          <p:cNvPr id="4" name="Rectangle 3">
            <a:extLst>
              <a:ext uri="{FF2B5EF4-FFF2-40B4-BE49-F238E27FC236}">
                <a16:creationId xmlns:a16="http://schemas.microsoft.com/office/drawing/2014/main" id="{5996EB9F-02FC-C981-EE0D-934621501326}"/>
              </a:ext>
            </a:extLst>
          </p:cNvPr>
          <p:cNvSpPr>
            <a:spLocks noChangeArrowheads="1"/>
          </p:cNvSpPr>
          <p:nvPr/>
        </p:nvSpPr>
        <p:spPr bwMode="auto">
          <a:xfrm>
            <a:off x="304800" y="152400"/>
            <a:ext cx="8534400" cy="12160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3600" b="1" dirty="0">
                <a:solidFill>
                  <a:srgbClr val="FFC000"/>
                </a:solidFill>
                <a:ea typeface="+mn-ea"/>
                <a:cs typeface="Calibri" pitchFamily="34" charset="0"/>
              </a:rPr>
              <a:t>Critical Habitat and Forest Management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500"/>
                                        <p:tgtEl>
                                          <p:spTgt spid="25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fade">
                                      <p:cBhvr>
                                        <p:cTn id="12" dur="500"/>
                                        <p:tgtEl>
                                          <p:spTgt spid="256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fade">
                                      <p:cBhvr>
                                        <p:cTn id="17" dur="500"/>
                                        <p:tgtEl>
                                          <p:spTgt spid="256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602">
                                            <p:txEl>
                                              <p:pRg st="4" end="4"/>
                                            </p:txEl>
                                          </p:spTgt>
                                        </p:tgtEl>
                                        <p:attrNameLst>
                                          <p:attrName>style.visibility</p:attrName>
                                        </p:attrNameLst>
                                      </p:cBhvr>
                                      <p:to>
                                        <p:strVal val="visible"/>
                                      </p:to>
                                    </p:set>
                                    <p:animEffect transition="in" filter="fade">
                                      <p:cBhvr>
                                        <p:cTn id="22" dur="500"/>
                                        <p:tgtEl>
                                          <p:spTgt spid="2560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5602">
                                            <p:txEl>
                                              <p:pRg st="5" end="5"/>
                                            </p:txEl>
                                          </p:spTgt>
                                        </p:tgtEl>
                                        <p:attrNameLst>
                                          <p:attrName>style.visibility</p:attrName>
                                        </p:attrNameLst>
                                      </p:cBhvr>
                                      <p:to>
                                        <p:strVal val="visible"/>
                                      </p:to>
                                    </p:set>
                                    <p:animEffect transition="in" filter="fade">
                                      <p:cBhvr>
                                        <p:cTn id="27" dur="500"/>
                                        <p:tgtEl>
                                          <p:spTgt spid="2560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5602">
                                            <p:txEl>
                                              <p:pRg st="6" end="6"/>
                                            </p:txEl>
                                          </p:spTgt>
                                        </p:tgtEl>
                                        <p:attrNameLst>
                                          <p:attrName>style.visibility</p:attrName>
                                        </p:attrNameLst>
                                      </p:cBhvr>
                                      <p:to>
                                        <p:strVal val="visible"/>
                                      </p:to>
                                    </p:set>
                                    <p:animEffect transition="in" filter="fade">
                                      <p:cBhvr>
                                        <p:cTn id="32" dur="500"/>
                                        <p:tgtEl>
                                          <p:spTgt spid="25602">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5602">
                                            <p:txEl>
                                              <p:pRg st="7" end="7"/>
                                            </p:txEl>
                                          </p:spTgt>
                                        </p:tgtEl>
                                        <p:attrNameLst>
                                          <p:attrName>style.visibility</p:attrName>
                                        </p:attrNameLst>
                                      </p:cBhvr>
                                      <p:to>
                                        <p:strVal val="visible"/>
                                      </p:to>
                                    </p:set>
                                    <p:animEffect transition="in" filter="fade">
                                      <p:cBhvr>
                                        <p:cTn id="37" dur="500"/>
                                        <p:tgtEl>
                                          <p:spTgt spid="25602">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5602">
                                            <p:txEl>
                                              <p:pRg st="8" end="8"/>
                                            </p:txEl>
                                          </p:spTgt>
                                        </p:tgtEl>
                                        <p:attrNameLst>
                                          <p:attrName>style.visibility</p:attrName>
                                        </p:attrNameLst>
                                      </p:cBhvr>
                                      <p:to>
                                        <p:strVal val="visible"/>
                                      </p:to>
                                    </p:set>
                                    <p:animEffect transition="in" filter="fade">
                                      <p:cBhvr>
                                        <p:cTn id="42" dur="500"/>
                                        <p:tgtEl>
                                          <p:spTgt spid="256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9101B-1A36-82EE-3B64-E8227D13506B}"/>
              </a:ext>
            </a:extLst>
          </p:cNvPr>
          <p:cNvSpPr txBox="1"/>
          <p:nvPr/>
        </p:nvSpPr>
        <p:spPr>
          <a:xfrm>
            <a:off x="457200" y="1524000"/>
            <a:ext cx="8305800" cy="5232400"/>
          </a:xfrm>
          <a:prstGeom prst="rect">
            <a:avLst/>
          </a:prstGeom>
          <a:noFill/>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a:p>
            <a:pPr eaLnBrk="1" hangingPunct="1">
              <a:buFontTx/>
              <a:buAutoNum type="arabicPeriod"/>
            </a:pPr>
            <a:r>
              <a:rPr lang="en-US" altLang="en-US" sz="3200"/>
              <a:t>Retain existing habitat and high quality habitat</a:t>
            </a:r>
            <a:br>
              <a:rPr lang="en-US" altLang="en-US" sz="3200"/>
            </a:br>
            <a:endParaRPr lang="en-US" altLang="en-US" sz="3200"/>
          </a:p>
          <a:p>
            <a:pPr eaLnBrk="1" hangingPunct="1">
              <a:buFontTx/>
              <a:buAutoNum type="arabicPeriod"/>
            </a:pPr>
            <a:r>
              <a:rPr lang="en-US" altLang="en-US" sz="3200"/>
              <a:t>Focus restoration on adapting to climate change and restoring habitats altered by past management </a:t>
            </a:r>
            <a:br>
              <a:rPr lang="en-US" altLang="en-US" sz="3200"/>
            </a:br>
            <a:endParaRPr lang="en-US" altLang="en-US" sz="3200"/>
          </a:p>
          <a:p>
            <a:pPr eaLnBrk="1" hangingPunct="1">
              <a:buFontTx/>
              <a:buAutoNum type="arabicPeriod"/>
            </a:pPr>
            <a:r>
              <a:rPr lang="en-US" altLang="en-US" sz="3200"/>
              <a:t>Emphasis on meeting NSO recovery and long-term ecosystem restoration</a:t>
            </a:r>
            <a:br>
              <a:rPr lang="en-US" altLang="en-US" sz="2800"/>
            </a:br>
            <a:endParaRPr lang="en-US" altLang="en-US" sz="2800"/>
          </a:p>
        </p:txBody>
      </p:sp>
      <p:sp>
        <p:nvSpPr>
          <p:cNvPr id="4" name="Rectangle 3">
            <a:extLst>
              <a:ext uri="{FF2B5EF4-FFF2-40B4-BE49-F238E27FC236}">
                <a16:creationId xmlns:a16="http://schemas.microsoft.com/office/drawing/2014/main" id="{1ACD4CB4-01A2-4B40-ED29-1FAB7071079B}"/>
              </a:ext>
            </a:extLst>
          </p:cNvPr>
          <p:cNvSpPr>
            <a:spLocks noChangeArrowheads="1"/>
          </p:cNvSpPr>
          <p:nvPr/>
        </p:nvSpPr>
        <p:spPr bwMode="auto">
          <a:xfrm>
            <a:off x="223838" y="200025"/>
            <a:ext cx="8772525" cy="12160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a:defRPr/>
            </a:pPr>
            <a:r>
              <a:rPr lang="en-US" altLang="en-US" sz="4400" b="1" dirty="0">
                <a:solidFill>
                  <a:srgbClr val="FFC000"/>
                </a:solidFill>
                <a:latin typeface="+mn-lt"/>
                <a:ea typeface="+mn-ea"/>
              </a:rPr>
              <a:t>Special Management Considerations</a:t>
            </a:r>
            <a:endParaRPr lang="en-US" altLang="en-US" sz="4400" b="1" dirty="0">
              <a:solidFill>
                <a:srgbClr val="FFC000"/>
              </a:solidFill>
              <a:latin typeface="AvantGarde Bk B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F43F18-33AC-BCB7-9B17-B5CB50685BA5}"/>
              </a:ext>
            </a:extLst>
          </p:cNvPr>
          <p:cNvSpPr txBox="1"/>
          <p:nvPr/>
        </p:nvSpPr>
        <p:spPr>
          <a:xfrm>
            <a:off x="228600" y="1416050"/>
            <a:ext cx="8767763" cy="5448300"/>
          </a:xfrm>
          <a:prstGeom prst="rect">
            <a:avLst/>
          </a:prstGeom>
          <a:noFill/>
        </p:spPr>
        <p:txBody>
          <a:bodyPr>
            <a:spAutoFit/>
          </a:bodyPr>
          <a:lstStyle>
            <a:lvl1pPr marL="341313" indent="-34131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a:t>4. Focus vegetation management outside of occupied sites and high-value habitat where consistent with overall landscape project goals</a:t>
            </a:r>
          </a:p>
          <a:p>
            <a:pPr eaLnBrk="1" hangingPunct="1"/>
            <a:endParaRPr lang="en-US" altLang="en-US" sz="3200"/>
          </a:p>
          <a:p>
            <a:pPr eaLnBrk="1" hangingPunct="1">
              <a:buFont typeface="Calibri" panose="020F0502020204030204" pitchFamily="34" charset="0"/>
              <a:buAutoNum type="arabicPeriod" startAt="5"/>
            </a:pPr>
            <a:r>
              <a:rPr lang="en-US" altLang="en-US" sz="3200"/>
              <a:t>Design and implement restoration treatments at the landscape level (coordinated strategic effort)</a:t>
            </a:r>
            <a:br>
              <a:rPr lang="en-US" altLang="en-US" sz="3200"/>
            </a:br>
            <a:endParaRPr lang="en-US" altLang="en-US" sz="3200"/>
          </a:p>
          <a:p>
            <a:pPr eaLnBrk="1" hangingPunct="1">
              <a:buFont typeface="Calibri" panose="020F0502020204030204" pitchFamily="34" charset="0"/>
              <a:buAutoNum type="arabicPeriod" startAt="5"/>
            </a:pPr>
            <a:r>
              <a:rPr lang="en-US" altLang="en-US" sz="3200"/>
              <a:t>Retain and restore key structural components and heterogeneity within and among forest stands</a:t>
            </a:r>
            <a:br>
              <a:rPr lang="en-US" altLang="en-US" sz="2800"/>
            </a:br>
            <a:endParaRPr lang="en-US" altLang="en-US" sz="2800"/>
          </a:p>
        </p:txBody>
      </p:sp>
      <p:sp>
        <p:nvSpPr>
          <p:cNvPr id="6" name="Rectangle 5">
            <a:extLst>
              <a:ext uri="{FF2B5EF4-FFF2-40B4-BE49-F238E27FC236}">
                <a16:creationId xmlns:a16="http://schemas.microsoft.com/office/drawing/2014/main" id="{9B45E24E-76CD-1E29-C677-209ABA30A477}"/>
              </a:ext>
            </a:extLst>
          </p:cNvPr>
          <p:cNvSpPr>
            <a:spLocks noChangeArrowheads="1"/>
          </p:cNvSpPr>
          <p:nvPr/>
        </p:nvSpPr>
        <p:spPr bwMode="auto">
          <a:xfrm>
            <a:off x="223838" y="200025"/>
            <a:ext cx="8772525" cy="12160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a:defRPr/>
            </a:pPr>
            <a:r>
              <a:rPr lang="en-US" altLang="en-US" sz="4400" b="1" dirty="0">
                <a:solidFill>
                  <a:srgbClr val="FFC000"/>
                </a:solidFill>
                <a:latin typeface="+mn-lt"/>
                <a:ea typeface="+mn-ea"/>
              </a:rPr>
              <a:t>Special Management Considerations</a:t>
            </a:r>
            <a:endParaRPr lang="en-US" altLang="en-US" sz="4400" b="1" dirty="0">
              <a:solidFill>
                <a:srgbClr val="FFC000"/>
              </a:solidFill>
              <a:latin typeface="AvantGarde Bk B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C07FB-1ECF-8DF9-2514-9941FA9516F7}"/>
              </a:ext>
            </a:extLst>
          </p:cNvPr>
          <p:cNvSpPr>
            <a:spLocks noGrp="1"/>
          </p:cNvSpPr>
          <p:nvPr>
            <p:ph idx="1"/>
          </p:nvPr>
        </p:nvSpPr>
        <p:spPr>
          <a:xfrm>
            <a:off x="231775" y="1676400"/>
            <a:ext cx="8759825" cy="4800600"/>
          </a:xfrm>
        </p:spPr>
        <p:txBody>
          <a:bodyPr/>
          <a:lstStyle/>
          <a:p>
            <a:pPr>
              <a:defRPr/>
            </a:pPr>
            <a:r>
              <a:rPr lang="en-US" dirty="0">
                <a:ea typeface="+mn-ea"/>
              </a:rPr>
              <a:t>&gt;80 years  with structure that supports spotted owls = good owl habitat </a:t>
            </a:r>
          </a:p>
          <a:p>
            <a:pPr>
              <a:defRPr/>
            </a:pPr>
            <a:r>
              <a:rPr lang="en-US" dirty="0">
                <a:ea typeface="+mn-ea"/>
              </a:rPr>
              <a:t>Maintaining high quality older forest </a:t>
            </a:r>
            <a:r>
              <a:rPr lang="en-US" dirty="0">
                <a:ea typeface="+mn-ea"/>
                <a:sym typeface="Wingdings" panose="05000000000000000000" pitchFamily="2" charset="2"/>
              </a:rPr>
              <a:t> essential for NSOs when barred owls are present</a:t>
            </a:r>
            <a:endParaRPr lang="en-US" dirty="0">
              <a:ea typeface="+mn-ea"/>
            </a:endParaRPr>
          </a:p>
          <a:p>
            <a:pPr>
              <a:defRPr/>
            </a:pPr>
            <a:r>
              <a:rPr lang="en-US" dirty="0">
                <a:ea typeface="+mn-ea"/>
              </a:rPr>
              <a:t>&gt;80 years , but lacking conditions to support  spotted owls </a:t>
            </a:r>
            <a:r>
              <a:rPr lang="en-US" dirty="0">
                <a:ea typeface="+mn-ea"/>
                <a:sym typeface="Wingdings" panose="05000000000000000000" pitchFamily="2" charset="2"/>
              </a:rPr>
              <a:t> Restoration actions</a:t>
            </a:r>
          </a:p>
          <a:p>
            <a:pPr>
              <a:defRPr/>
            </a:pPr>
            <a:r>
              <a:rPr lang="en-US" dirty="0">
                <a:ea typeface="+mn-ea"/>
                <a:sym typeface="Wingdings" panose="05000000000000000000" pitchFamily="2" charset="2"/>
              </a:rPr>
              <a:t>Restoration activities also needed in &lt;80 year old stands </a:t>
            </a:r>
          </a:p>
          <a:p>
            <a:pPr>
              <a:defRPr/>
            </a:pPr>
            <a:r>
              <a:rPr lang="en-US" dirty="0">
                <a:ea typeface="+mn-ea"/>
              </a:rPr>
              <a:t>Focus activities in  unoccupied areas</a:t>
            </a:r>
          </a:p>
          <a:p>
            <a:pPr marL="0" indent="0">
              <a:buFont typeface="Arial" panose="020B0604020202020204" pitchFamily="34" charset="0"/>
              <a:buNone/>
              <a:defRPr/>
            </a:pPr>
            <a:endParaRPr lang="en-US" dirty="0">
              <a:ea typeface="+mn-ea"/>
            </a:endParaRPr>
          </a:p>
        </p:txBody>
      </p:sp>
      <p:sp>
        <p:nvSpPr>
          <p:cNvPr id="4" name="Rectangle 3">
            <a:extLst>
              <a:ext uri="{FF2B5EF4-FFF2-40B4-BE49-F238E27FC236}">
                <a16:creationId xmlns:a16="http://schemas.microsoft.com/office/drawing/2014/main" id="{BECDAD7F-B6FD-2DDB-3256-A6F4391EF979}"/>
              </a:ext>
            </a:extLst>
          </p:cNvPr>
          <p:cNvSpPr>
            <a:spLocks noChangeArrowheads="1"/>
          </p:cNvSpPr>
          <p:nvPr/>
        </p:nvSpPr>
        <p:spPr bwMode="auto">
          <a:xfrm>
            <a:off x="363538" y="228600"/>
            <a:ext cx="8772525" cy="12160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a:defRPr/>
            </a:pPr>
            <a:r>
              <a:rPr lang="en-US" altLang="en-US" sz="6000" b="1" dirty="0">
                <a:solidFill>
                  <a:srgbClr val="FFC000"/>
                </a:solidFill>
                <a:latin typeface="+mn-lt"/>
                <a:ea typeface="+mn-ea"/>
              </a:rPr>
              <a:t>Summary</a:t>
            </a:r>
            <a:endParaRPr lang="en-US" altLang="en-US" sz="6000" b="1" dirty="0">
              <a:solidFill>
                <a:srgbClr val="FFC000"/>
              </a:solidFill>
              <a:latin typeface="AvantGarde Bk B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6" descr="Reed Creek 024">
            <a:extLst>
              <a:ext uri="{FF2B5EF4-FFF2-40B4-BE49-F238E27FC236}">
                <a16:creationId xmlns:a16="http://schemas.microsoft.com/office/drawing/2014/main" id="{E3921978-ECC9-9014-F736-B7D55BB42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76" name="Picture 12" descr="N:\WebStuff\_Public\OregonFWO\Species\Data\DuskyTreeVole\Images\Vole-CBD.gif">
            <a:extLst>
              <a:ext uri="{FF2B5EF4-FFF2-40B4-BE49-F238E27FC236}">
                <a16:creationId xmlns:a16="http://schemas.microsoft.com/office/drawing/2014/main" id="{AC9F5B8A-884C-6487-7674-7FBDD5A3CB34}"/>
              </a:ext>
            </a:extLst>
          </p:cNvPr>
          <p:cNvPicPr>
            <a:picLocks noChangeAspect="1" noChangeArrowheads="1"/>
          </p:cNvPicPr>
          <p:nvPr/>
        </p:nvPicPr>
        <p:blipFill>
          <a:blip r:embed="rId4"/>
          <a:srcRect/>
          <a:stretch>
            <a:fillRect/>
          </a:stretch>
        </p:blipFill>
        <p:spPr bwMode="auto">
          <a:xfrm>
            <a:off x="6819419" y="570659"/>
            <a:ext cx="2248382" cy="1600200"/>
          </a:xfrm>
          <a:prstGeom prst="rect">
            <a:avLst/>
          </a:prstGeom>
          <a:ln>
            <a:noFill/>
          </a:ln>
          <a:effectLst>
            <a:softEdge rad="88900"/>
          </a:effectLst>
        </p:spPr>
      </p:pic>
      <p:pic>
        <p:nvPicPr>
          <p:cNvPr id="77829" name="Picture 2" descr="C:\Users\phenson\Documents\TWS Presentation\NSO-OFWO.8.27.10\4-OwlFamily-FWS.jpg">
            <a:extLst>
              <a:ext uri="{FF2B5EF4-FFF2-40B4-BE49-F238E27FC236}">
                <a16:creationId xmlns:a16="http://schemas.microsoft.com/office/drawing/2014/main" id="{CDD62BD8-A8BE-F72C-5CC0-8535AFDFF6FA}"/>
              </a:ext>
            </a:extLst>
          </p:cNvPr>
          <p:cNvPicPr>
            <a:picLocks noChangeAspect="1" noChangeArrowheads="1"/>
          </p:cNvPicPr>
          <p:nvPr/>
        </p:nvPicPr>
        <p:blipFill>
          <a:blip r:embed="rId5"/>
          <a:srcRect/>
          <a:stretch>
            <a:fillRect/>
          </a:stretch>
        </p:blipFill>
        <p:spPr bwMode="auto">
          <a:xfrm>
            <a:off x="1600200" y="5105400"/>
            <a:ext cx="2133600" cy="1610562"/>
          </a:xfrm>
          <a:prstGeom prst="rect">
            <a:avLst/>
          </a:prstGeom>
          <a:noFill/>
          <a:ln>
            <a:noFill/>
          </a:ln>
          <a:effectLst>
            <a:softEdge rad="88900"/>
          </a:effectLst>
        </p:spPr>
      </p:pic>
      <p:pic>
        <p:nvPicPr>
          <p:cNvPr id="77830" name="Picture 4" descr="C:\Users\phenson\Documents\TWS Presentation\MURMAR-1.jpg">
            <a:extLst>
              <a:ext uri="{FF2B5EF4-FFF2-40B4-BE49-F238E27FC236}">
                <a16:creationId xmlns:a16="http://schemas.microsoft.com/office/drawing/2014/main" id="{5A02F6E8-8D4C-72C0-20C2-2DA43E7911C9}"/>
              </a:ext>
            </a:extLst>
          </p:cNvPr>
          <p:cNvPicPr>
            <a:picLocks noChangeAspect="1" noChangeArrowheads="1"/>
          </p:cNvPicPr>
          <p:nvPr/>
        </p:nvPicPr>
        <p:blipFill>
          <a:blip r:embed="rId6"/>
          <a:srcRect/>
          <a:stretch>
            <a:fillRect/>
          </a:stretch>
        </p:blipFill>
        <p:spPr bwMode="auto">
          <a:xfrm>
            <a:off x="7162800" y="4155662"/>
            <a:ext cx="1752600" cy="1460500"/>
          </a:xfrm>
          <a:prstGeom prst="rect">
            <a:avLst/>
          </a:prstGeom>
          <a:noFill/>
          <a:ln>
            <a:noFill/>
          </a:ln>
          <a:effectLst>
            <a:softEdge rad="88900"/>
          </a:effectLst>
        </p:spPr>
      </p:pic>
      <p:pic>
        <p:nvPicPr>
          <p:cNvPr id="77831" name="Picture 3" descr="C:\Users\phenson\Documents\TWS Presentation\Wolverine1.WolverineFoundaton.jpg">
            <a:extLst>
              <a:ext uri="{FF2B5EF4-FFF2-40B4-BE49-F238E27FC236}">
                <a16:creationId xmlns:a16="http://schemas.microsoft.com/office/drawing/2014/main" id="{1004A2DF-6111-2404-27F3-5F0BC180C7A1}"/>
              </a:ext>
            </a:extLst>
          </p:cNvPr>
          <p:cNvPicPr>
            <a:picLocks noChangeAspect="1" noChangeArrowheads="1"/>
          </p:cNvPicPr>
          <p:nvPr/>
        </p:nvPicPr>
        <p:blipFill>
          <a:blip r:embed="rId7"/>
          <a:srcRect/>
          <a:stretch>
            <a:fillRect/>
          </a:stretch>
        </p:blipFill>
        <p:spPr bwMode="auto">
          <a:xfrm>
            <a:off x="838200" y="509526"/>
            <a:ext cx="2122488" cy="1460500"/>
          </a:xfrm>
          <a:prstGeom prst="rect">
            <a:avLst/>
          </a:prstGeom>
          <a:noFill/>
          <a:ln>
            <a:noFill/>
          </a:ln>
          <a:effectLst>
            <a:softEdge rad="88900"/>
          </a:effectLst>
        </p:spPr>
      </p:pic>
      <p:pic>
        <p:nvPicPr>
          <p:cNvPr id="77832" name="Picture 7" descr="C:\Users\phenson\Documents\TWS Presentation\Marten Tree 6Rivers (from Nancy Finley).jpg">
            <a:extLst>
              <a:ext uri="{FF2B5EF4-FFF2-40B4-BE49-F238E27FC236}">
                <a16:creationId xmlns:a16="http://schemas.microsoft.com/office/drawing/2014/main" id="{8CBAABDB-0E84-A6E2-D177-FAC5E5142798}"/>
              </a:ext>
            </a:extLst>
          </p:cNvPr>
          <p:cNvPicPr>
            <a:picLocks noChangeAspect="1" noChangeArrowheads="1"/>
          </p:cNvPicPr>
          <p:nvPr/>
        </p:nvPicPr>
        <p:blipFill>
          <a:blip r:embed="rId8" cstate="print"/>
          <a:srcRect/>
          <a:stretch>
            <a:fillRect/>
          </a:stretch>
        </p:blipFill>
        <p:spPr bwMode="auto">
          <a:xfrm>
            <a:off x="4038599" y="4853040"/>
            <a:ext cx="2287201" cy="1526244"/>
          </a:xfrm>
          <a:prstGeom prst="rect">
            <a:avLst/>
          </a:prstGeom>
          <a:noFill/>
          <a:ln>
            <a:noFill/>
          </a:ln>
          <a:effectLst>
            <a:softEdge rad="88900"/>
          </a:effectLst>
        </p:spPr>
      </p:pic>
      <p:sp>
        <p:nvSpPr>
          <p:cNvPr id="91144" name="TextBox 1">
            <a:extLst>
              <a:ext uri="{FF2B5EF4-FFF2-40B4-BE49-F238E27FC236}">
                <a16:creationId xmlns:a16="http://schemas.microsoft.com/office/drawing/2014/main" id="{FC6BEDA1-D6D1-7FF8-3561-866C8494E9FA}"/>
              </a:ext>
            </a:extLst>
          </p:cNvPr>
          <p:cNvSpPr txBox="1">
            <a:spLocks noChangeArrowheads="1"/>
          </p:cNvSpPr>
          <p:nvPr/>
        </p:nvSpPr>
        <p:spPr bwMode="auto">
          <a:xfrm>
            <a:off x="76200" y="2170113"/>
            <a:ext cx="8991600" cy="1755775"/>
          </a:xfrm>
          <a:prstGeom prst="rect">
            <a:avLst/>
          </a:prstGeom>
          <a:solidFill>
            <a:schemeClr val="accent5">
              <a:lumMod val="60000"/>
              <a:lumOff val="40000"/>
            </a:schemeClr>
          </a:solidFill>
          <a:ln w="9525">
            <a:noFill/>
            <a:miter lim="800000"/>
            <a:headEnd/>
            <a:tailEnd/>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600" b="1">
                <a:solidFill>
                  <a:srgbClr val="FFC000"/>
                </a:solidFill>
                <a:effectLst>
                  <a:outerShdw blurRad="38100" dist="38100" dir="2700000" algn="tl">
                    <a:srgbClr val="000000"/>
                  </a:outerShdw>
                </a:effectLst>
                <a:latin typeface="Kabel Bk BT" charset="0"/>
              </a:rPr>
              <a:t>Purpose of Endangered Species Act (</a:t>
            </a:r>
            <a:r>
              <a:rPr lang="en-US" altLang="en-US" sz="3600" b="1">
                <a:solidFill>
                  <a:srgbClr val="FFC000"/>
                </a:solidFill>
                <a:effectLst>
                  <a:outerShdw blurRad="38100" dist="38100" dir="2700000" algn="tl">
                    <a:srgbClr val="000000"/>
                  </a:outerShdw>
                </a:effectLst>
              </a:rPr>
              <a:t>ESA</a:t>
            </a:r>
            <a:r>
              <a:rPr lang="en-US" altLang="en-US" sz="3600" b="1">
                <a:solidFill>
                  <a:srgbClr val="FFC000"/>
                </a:solidFill>
                <a:effectLst>
                  <a:outerShdw blurRad="38100" dist="38100" dir="2700000" algn="tl">
                    <a:srgbClr val="000000"/>
                  </a:outerShdw>
                </a:effectLst>
                <a:latin typeface="Kabel Bk BT" charset="0"/>
              </a:rPr>
              <a:t>): “Conserve the species and the ecosystems upon which they depend”</a:t>
            </a:r>
          </a:p>
        </p:txBody>
      </p:sp>
      <p:pic>
        <p:nvPicPr>
          <p:cNvPr id="10" name="Picture 14" descr="canadalynx">
            <a:extLst>
              <a:ext uri="{FF2B5EF4-FFF2-40B4-BE49-F238E27FC236}">
                <a16:creationId xmlns:a16="http://schemas.microsoft.com/office/drawing/2014/main" id="{F9911BC8-2F4B-3C21-D835-7B12AF77BD98}"/>
              </a:ext>
            </a:extLst>
          </p:cNvPr>
          <p:cNvPicPr>
            <a:picLocks noChangeAspect="1" noChangeArrowheads="1"/>
          </p:cNvPicPr>
          <p:nvPr/>
        </p:nvPicPr>
        <p:blipFill>
          <a:blip r:embed="rId9" cstate="print"/>
          <a:srcRect l="3848" t="21155" r="1924" b="1923"/>
          <a:stretch>
            <a:fillRect/>
          </a:stretch>
        </p:blipFill>
        <p:spPr bwMode="auto">
          <a:xfrm>
            <a:off x="3923700" y="381000"/>
            <a:ext cx="1296601" cy="1589026"/>
          </a:xfrm>
          <a:prstGeom prst="rect">
            <a:avLst/>
          </a:prstGeom>
          <a:noFill/>
          <a:ln w="9525">
            <a:noFill/>
            <a:miter lim="800000"/>
            <a:headEnd/>
            <a:tailEnd/>
          </a:ln>
          <a:effectLst>
            <a:softEdge rad="88900"/>
          </a:effectLst>
        </p:spPr>
      </p:pic>
      <p:pic>
        <p:nvPicPr>
          <p:cNvPr id="77834" name="Picture 10" descr="O:\EndangeredSpecies\Species Data\Fisher\Photos, Graphics &amp; Website\Fisher portrait - face.jpg">
            <a:extLst>
              <a:ext uri="{FF2B5EF4-FFF2-40B4-BE49-F238E27FC236}">
                <a16:creationId xmlns:a16="http://schemas.microsoft.com/office/drawing/2014/main" id="{6E5E586F-0B68-4B46-92F5-DDBFE546C7F0}"/>
              </a:ext>
            </a:extLst>
          </p:cNvPr>
          <p:cNvPicPr>
            <a:picLocks noChangeAspect="1" noChangeArrowheads="1"/>
          </p:cNvPicPr>
          <p:nvPr/>
        </p:nvPicPr>
        <p:blipFill>
          <a:blip r:embed="rId10" cstate="print"/>
          <a:srcRect/>
          <a:stretch>
            <a:fillRect/>
          </a:stretch>
        </p:blipFill>
        <p:spPr bwMode="auto">
          <a:xfrm>
            <a:off x="385641" y="3886156"/>
            <a:ext cx="1124912" cy="1479550"/>
          </a:xfrm>
          <a:prstGeom prst="rect">
            <a:avLst/>
          </a:prstGeom>
          <a:noFill/>
          <a:effectLst>
            <a:softEdge rad="88900"/>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7C22FF-68A6-C1DB-F12E-5EC47ADC124E}"/>
              </a:ext>
            </a:extLst>
          </p:cNvPr>
          <p:cNvSpPr>
            <a:spLocks noChangeArrowheads="1"/>
          </p:cNvSpPr>
          <p:nvPr/>
        </p:nvSpPr>
        <p:spPr bwMode="auto">
          <a:xfrm>
            <a:off x="228600" y="314325"/>
            <a:ext cx="8675688" cy="121602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3600" b="1" dirty="0">
                <a:solidFill>
                  <a:srgbClr val="FFC000"/>
                </a:solidFill>
                <a:latin typeface="AvantGarde Bk BT" pitchFamily="34" charset="0"/>
                <a:ea typeface="+mn-ea"/>
              </a:rPr>
              <a:t>Northern Spotted Owl - Key Threats</a:t>
            </a:r>
          </a:p>
        </p:txBody>
      </p:sp>
      <p:sp>
        <p:nvSpPr>
          <p:cNvPr id="6" name="TextBox 5">
            <a:extLst>
              <a:ext uri="{FF2B5EF4-FFF2-40B4-BE49-F238E27FC236}">
                <a16:creationId xmlns:a16="http://schemas.microsoft.com/office/drawing/2014/main" id="{B9ABA0F3-A1EB-2FAA-1375-02A0A0689F70}"/>
              </a:ext>
            </a:extLst>
          </p:cNvPr>
          <p:cNvSpPr txBox="1"/>
          <p:nvPr/>
        </p:nvSpPr>
        <p:spPr>
          <a:xfrm>
            <a:off x="552450" y="1538288"/>
            <a:ext cx="8515350" cy="5540375"/>
          </a:xfrm>
          <a:prstGeom prst="rect">
            <a:avLst/>
          </a:prstGeom>
          <a:noFill/>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a:t>1990</a:t>
            </a:r>
            <a:r>
              <a:rPr lang="en-US" altLang="en-US" sz="3200"/>
              <a:t> </a:t>
            </a:r>
            <a:br>
              <a:rPr lang="en-US" altLang="en-US" sz="3200"/>
            </a:br>
            <a:endParaRPr lang="en-US" altLang="en-US" sz="1400"/>
          </a:p>
          <a:p>
            <a:pPr eaLnBrk="1" hangingPunct="1">
              <a:lnSpc>
                <a:spcPct val="150000"/>
              </a:lnSpc>
              <a:buFont typeface="Calibri" panose="020F0502020204030204" pitchFamily="34" charset="0"/>
              <a:buAutoNum type="arabicPeriod"/>
            </a:pPr>
            <a:r>
              <a:rPr lang="en-US" altLang="en-US" sz="2800"/>
              <a:t>Widespread habitat loss across the species’ range</a:t>
            </a:r>
          </a:p>
          <a:p>
            <a:pPr eaLnBrk="1" hangingPunct="1">
              <a:lnSpc>
                <a:spcPct val="150000"/>
              </a:lnSpc>
              <a:buFont typeface="Calibri" panose="020F0502020204030204" pitchFamily="34" charset="0"/>
              <a:buAutoNum type="arabicPeriod"/>
            </a:pPr>
            <a:r>
              <a:rPr lang="en-US" altLang="en-US" sz="2800"/>
              <a:t>Inadequate regulatory mechanisms to conserve the owl/habitat</a:t>
            </a:r>
            <a:br>
              <a:rPr lang="en-US" altLang="en-US" sz="2800"/>
            </a:br>
            <a:endParaRPr lang="en-US" altLang="en-US" sz="1600"/>
          </a:p>
          <a:p>
            <a:pPr lvl="1" eaLnBrk="1" hangingPunct="1">
              <a:buFont typeface="Arial" panose="020B0604020202020204" pitchFamily="34" charset="0"/>
              <a:buChar char="•"/>
            </a:pPr>
            <a:r>
              <a:rPr lang="en-US" altLang="en-US"/>
              <a:t>Low population sizes/declining populations</a:t>
            </a:r>
          </a:p>
          <a:p>
            <a:pPr lvl="1" eaLnBrk="1" hangingPunct="1">
              <a:buFont typeface="Arial" panose="020B0604020202020204" pitchFamily="34" charset="0"/>
              <a:buChar char="•"/>
            </a:pPr>
            <a:r>
              <a:rPr lang="en-US" altLang="en-US"/>
              <a:t>Limited habitat/declining habitat</a:t>
            </a:r>
          </a:p>
          <a:p>
            <a:pPr lvl="1" eaLnBrk="1" hangingPunct="1">
              <a:buFont typeface="Arial" panose="020B0604020202020204" pitchFamily="34" charset="0"/>
              <a:buChar char="•"/>
            </a:pPr>
            <a:r>
              <a:rPr lang="en-US" altLang="en-US"/>
              <a:t>Inadequate distribution/isolation of habitat and populations</a:t>
            </a:r>
          </a:p>
          <a:p>
            <a:pPr lvl="1" eaLnBrk="1" hangingPunct="1">
              <a:buFont typeface="Arial" panose="020B0604020202020204" pitchFamily="34" charset="0"/>
              <a:buChar char="•"/>
            </a:pPr>
            <a:r>
              <a:rPr lang="en-US" altLang="en-US"/>
              <a:t>Vulnerability to natural disturbance</a:t>
            </a:r>
          </a:p>
          <a:p>
            <a:pPr lvl="1" eaLnBrk="1" hangingPunct="1">
              <a:buFont typeface="Arial" panose="020B0604020202020204" pitchFamily="34" charset="0"/>
              <a:buChar char="•"/>
            </a:pPr>
            <a:r>
              <a:rPr lang="en-US" altLang="en-US"/>
              <a:t>Predation/competition (barred owls???)</a:t>
            </a:r>
          </a:p>
          <a:p>
            <a:pPr lvl="1" eaLnBrk="1" hangingPunct="1">
              <a:buFont typeface="Arial" panose="020B0604020202020204" pitchFamily="34" charset="0"/>
              <a:buChar char="•"/>
            </a:pPr>
            <a:endParaRPr lang="en-US" altLang="en-US" sz="2000"/>
          </a:p>
          <a:p>
            <a:pPr eaLnBrk="1" hangingPunct="1"/>
            <a:endParaRPr lang="en-US" altLang="en-US" sz="18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A564AF-6C9C-9063-E965-ABB2D03F0DD4}"/>
              </a:ext>
            </a:extLst>
          </p:cNvPr>
          <p:cNvSpPr>
            <a:spLocks noChangeArrowheads="1"/>
          </p:cNvSpPr>
          <p:nvPr/>
        </p:nvSpPr>
        <p:spPr bwMode="auto">
          <a:xfrm>
            <a:off x="201613" y="314325"/>
            <a:ext cx="8637587" cy="1057275"/>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3600" b="1" dirty="0">
                <a:solidFill>
                  <a:srgbClr val="FFC000"/>
                </a:solidFill>
                <a:latin typeface="AvantGarde Bk BT" pitchFamily="34" charset="0"/>
                <a:ea typeface="+mn-ea"/>
              </a:rPr>
              <a:t>Northern Spotted Owl - Key Threats</a:t>
            </a:r>
          </a:p>
        </p:txBody>
      </p:sp>
      <p:sp>
        <p:nvSpPr>
          <p:cNvPr id="6" name="TextBox 5">
            <a:extLst>
              <a:ext uri="{FF2B5EF4-FFF2-40B4-BE49-F238E27FC236}">
                <a16:creationId xmlns:a16="http://schemas.microsoft.com/office/drawing/2014/main" id="{AD6C246B-4B44-C257-A0B7-87320C4B19E1}"/>
              </a:ext>
            </a:extLst>
          </p:cNvPr>
          <p:cNvSpPr txBox="1"/>
          <p:nvPr/>
        </p:nvSpPr>
        <p:spPr>
          <a:xfrm>
            <a:off x="865188" y="1560513"/>
            <a:ext cx="7821612" cy="4462462"/>
          </a:xfrm>
          <a:prstGeom prst="rect">
            <a:avLst/>
          </a:prstGeom>
          <a:noFill/>
        </p:spPr>
        <p:txBody>
          <a:bodyPr>
            <a:spAutoFit/>
          </a:bodyPr>
          <a:lstStyle/>
          <a:p>
            <a:pPr>
              <a:defRPr/>
            </a:pPr>
            <a:r>
              <a:rPr lang="en-US" sz="3600" b="1" dirty="0">
                <a:ea typeface="+mn-ea"/>
                <a:cs typeface="Arial" pitchFamily="34" charset="0"/>
              </a:rPr>
              <a:t>2011</a:t>
            </a:r>
          </a:p>
          <a:p>
            <a:pPr marL="342900" indent="-342900">
              <a:buFont typeface="+mj-lt"/>
              <a:buAutoNum type="arabicPeriod"/>
              <a:defRPr/>
            </a:pPr>
            <a:r>
              <a:rPr lang="en-US" sz="3600" dirty="0">
                <a:ea typeface="+mn-ea"/>
                <a:cs typeface="Arial" pitchFamily="34" charset="0"/>
              </a:rPr>
              <a:t>  Past habitat loss</a:t>
            </a:r>
          </a:p>
          <a:p>
            <a:pPr marL="342900" indent="-342900">
              <a:buFont typeface="+mj-lt"/>
              <a:buAutoNum type="arabicPeriod"/>
              <a:defRPr/>
            </a:pPr>
            <a:r>
              <a:rPr lang="en-US" sz="3600" dirty="0">
                <a:ea typeface="+mn-ea"/>
                <a:cs typeface="Arial" pitchFamily="34" charset="0"/>
              </a:rPr>
              <a:t>  Current habitat loss</a:t>
            </a:r>
          </a:p>
          <a:p>
            <a:pPr marL="342900" indent="-342900">
              <a:buFont typeface="+mj-lt"/>
              <a:buAutoNum type="arabicPeriod"/>
              <a:defRPr/>
            </a:pPr>
            <a:r>
              <a:rPr lang="en-US" sz="3600" dirty="0">
                <a:ea typeface="+mn-ea"/>
                <a:cs typeface="Arial" pitchFamily="34" charset="0"/>
              </a:rPr>
              <a:t>  Barred owls</a:t>
            </a:r>
          </a:p>
          <a:p>
            <a:pPr>
              <a:defRPr/>
            </a:pPr>
            <a:endParaRPr lang="en-US" sz="3600" dirty="0">
              <a:ea typeface="+mn-ea"/>
              <a:cs typeface="Arial" pitchFamily="34" charset="0"/>
            </a:endParaRPr>
          </a:p>
          <a:p>
            <a:pPr marL="742950" lvl="1" indent="-285750">
              <a:buFont typeface="Arial" pitchFamily="34" charset="0"/>
              <a:buChar char="•"/>
              <a:defRPr/>
            </a:pPr>
            <a:r>
              <a:rPr lang="en-US" sz="3600" dirty="0">
                <a:ea typeface="+mn-ea"/>
                <a:cs typeface="Arial" pitchFamily="34" charset="0"/>
              </a:rPr>
              <a:t>Disease</a:t>
            </a:r>
          </a:p>
          <a:p>
            <a:pPr marL="742950" lvl="1" indent="-285750">
              <a:buFont typeface="Arial" pitchFamily="34" charset="0"/>
              <a:buChar char="•"/>
              <a:defRPr/>
            </a:pPr>
            <a:r>
              <a:rPr lang="en-US" sz="3600" dirty="0">
                <a:ea typeface="+mn-ea"/>
                <a:cs typeface="Arial" pitchFamily="34" charset="0"/>
              </a:rPr>
              <a:t>Climate change</a:t>
            </a:r>
          </a:p>
          <a:p>
            <a:pPr marL="285750" indent="-285750">
              <a:buFont typeface="Arial" pitchFamily="34" charset="0"/>
              <a:buChar char="•"/>
              <a:defRPr/>
            </a:pPr>
            <a:endParaRPr lang="en-US" sz="3200" dirty="0">
              <a:ea typeface="+mn-ea"/>
              <a:cs typeface="Arial" pitchFamily="34" charset="0"/>
            </a:endParaRPr>
          </a:p>
        </p:txBody>
      </p:sp>
      <p:pic>
        <p:nvPicPr>
          <p:cNvPr id="5" name="Picture 4">
            <a:extLst>
              <a:ext uri="{FF2B5EF4-FFF2-40B4-BE49-F238E27FC236}">
                <a16:creationId xmlns:a16="http://schemas.microsoft.com/office/drawing/2014/main" id="{74F548ED-DAAD-2B4F-8C0B-4720778A03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05000"/>
            <a:ext cx="2133600" cy="4106863"/>
          </a:xfrm>
          <a:prstGeom prst="rect">
            <a:avLst/>
          </a:prstGeom>
          <a:noFill/>
          <a:ln>
            <a:noFill/>
          </a:ln>
          <a:effectLst>
            <a:outerShdw blurRad="127000" dist="101600" dir="3599997"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6CD6AF-0359-5EF5-343C-0572EDAF1C32}"/>
              </a:ext>
            </a:extLst>
          </p:cNvPr>
          <p:cNvSpPr>
            <a:spLocks noGrp="1"/>
          </p:cNvSpPr>
          <p:nvPr>
            <p:ph idx="1"/>
          </p:nvPr>
        </p:nvSpPr>
        <p:spPr/>
        <p:txBody>
          <a:bodyPr/>
          <a:lstStyle/>
          <a:p>
            <a:r>
              <a:rPr lang="en-US" altLang="en-US"/>
              <a:t>Late Successional Forest</a:t>
            </a:r>
          </a:p>
          <a:p>
            <a:r>
              <a:rPr lang="en-US" altLang="en-US"/>
              <a:t>Large Home Ranges (&gt; 1500 ha)</a:t>
            </a:r>
          </a:p>
          <a:p>
            <a:r>
              <a:rPr lang="en-US" altLang="en-US"/>
              <a:t>Complex  Forest Structure</a:t>
            </a:r>
          </a:p>
          <a:p>
            <a:r>
              <a:rPr lang="en-US" altLang="en-US"/>
              <a:t>Central Place Forager</a:t>
            </a:r>
          </a:p>
          <a:p>
            <a:r>
              <a:rPr lang="en-US" altLang="en-US"/>
              <a:t>Forest composition varies across range</a:t>
            </a:r>
          </a:p>
          <a:p>
            <a:r>
              <a:rPr lang="en-US" altLang="en-US"/>
              <a:t>Small openings can be beneficial, particularly where there are woodrats</a:t>
            </a:r>
          </a:p>
          <a:p>
            <a:endParaRPr lang="en-US" altLang="en-US"/>
          </a:p>
        </p:txBody>
      </p:sp>
      <p:sp>
        <p:nvSpPr>
          <p:cNvPr id="4" name="Rectangle 3">
            <a:extLst>
              <a:ext uri="{FF2B5EF4-FFF2-40B4-BE49-F238E27FC236}">
                <a16:creationId xmlns:a16="http://schemas.microsoft.com/office/drawing/2014/main" id="{2CCA222E-EFEC-4CF4-3965-43973A213939}"/>
              </a:ext>
            </a:extLst>
          </p:cNvPr>
          <p:cNvSpPr>
            <a:spLocks noChangeArrowheads="1"/>
          </p:cNvSpPr>
          <p:nvPr/>
        </p:nvSpPr>
        <p:spPr bwMode="auto">
          <a:xfrm>
            <a:off x="457200" y="304800"/>
            <a:ext cx="8537575" cy="121285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3600" b="1" dirty="0">
                <a:solidFill>
                  <a:srgbClr val="FFC000"/>
                </a:solidFill>
                <a:latin typeface="AvantGarde Bk BT" pitchFamily="34" charset="0"/>
                <a:ea typeface="+mn-ea"/>
              </a:rPr>
              <a:t>Spotted Owl Habitat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9426F3-2B2F-E143-CC28-3BE58D71AC87}"/>
              </a:ext>
            </a:extLst>
          </p:cNvPr>
          <p:cNvSpPr>
            <a:spLocks noChangeArrowheads="1"/>
          </p:cNvSpPr>
          <p:nvPr/>
        </p:nvSpPr>
        <p:spPr bwMode="auto">
          <a:xfrm>
            <a:off x="228600" y="304800"/>
            <a:ext cx="8610600" cy="106680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200" b="1">
                <a:solidFill>
                  <a:srgbClr val="FFFFFF"/>
                </a:solidFill>
                <a:latin typeface="AvantGarde Bk BT" charset="0"/>
              </a:rPr>
              <a:t>       </a:t>
            </a:r>
            <a:r>
              <a:rPr lang="en-US" altLang="en-US" sz="3600" b="1">
                <a:latin typeface="AvantGarde Bk BT" charset="0"/>
              </a:rPr>
              <a:t>Northern Spotted Owl – Current Status: 1990-2008</a:t>
            </a:r>
          </a:p>
        </p:txBody>
      </p:sp>
      <p:graphicFrame>
        <p:nvGraphicFramePr>
          <p:cNvPr id="7" name="Table 6">
            <a:extLst>
              <a:ext uri="{FF2B5EF4-FFF2-40B4-BE49-F238E27FC236}">
                <a16:creationId xmlns:a16="http://schemas.microsoft.com/office/drawing/2014/main" id="{C21D10D6-A252-8752-0649-1DEE3788A160}"/>
              </a:ext>
            </a:extLst>
          </p:cNvPr>
          <p:cNvGraphicFramePr>
            <a:graphicFrameLocks noGrp="1"/>
          </p:cNvGraphicFramePr>
          <p:nvPr/>
        </p:nvGraphicFramePr>
        <p:xfrm>
          <a:off x="609600" y="1584325"/>
          <a:ext cx="8077200" cy="4664075"/>
        </p:xfrm>
        <a:graphic>
          <a:graphicData uri="http://schemas.openxmlformats.org/drawingml/2006/table">
            <a:tbl>
              <a:tblPr/>
              <a:tblGrid>
                <a:gridCol w="808038">
                  <a:extLst>
                    <a:ext uri="{9D8B030D-6E8A-4147-A177-3AD203B41FA5}">
                      <a16:colId xmlns:a16="http://schemas.microsoft.com/office/drawing/2014/main" val="1090182377"/>
                    </a:ext>
                  </a:extLst>
                </a:gridCol>
                <a:gridCol w="1614487">
                  <a:extLst>
                    <a:ext uri="{9D8B030D-6E8A-4147-A177-3AD203B41FA5}">
                      <a16:colId xmlns:a16="http://schemas.microsoft.com/office/drawing/2014/main" val="521799618"/>
                    </a:ext>
                  </a:extLst>
                </a:gridCol>
                <a:gridCol w="2586038">
                  <a:extLst>
                    <a:ext uri="{9D8B030D-6E8A-4147-A177-3AD203B41FA5}">
                      <a16:colId xmlns:a16="http://schemas.microsoft.com/office/drawing/2014/main" val="3442268984"/>
                    </a:ext>
                  </a:extLst>
                </a:gridCol>
                <a:gridCol w="1211262">
                  <a:extLst>
                    <a:ext uri="{9D8B030D-6E8A-4147-A177-3AD203B41FA5}">
                      <a16:colId xmlns:a16="http://schemas.microsoft.com/office/drawing/2014/main" val="1758021081"/>
                    </a:ext>
                  </a:extLst>
                </a:gridCol>
                <a:gridCol w="1857375">
                  <a:extLst>
                    <a:ext uri="{9D8B030D-6E8A-4147-A177-3AD203B41FA5}">
                      <a16:colId xmlns:a16="http://schemas.microsoft.com/office/drawing/2014/main" val="3150647830"/>
                    </a:ext>
                  </a:extLst>
                </a:gridCol>
              </a:tblGrid>
              <a:tr h="6397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Study Area</a:t>
                      </a: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Fecundity</a:t>
                      </a: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Survival</a:t>
                      </a: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λ</a:t>
                      </a:r>
                      <a:r>
                        <a:rPr kumimoji="0" lang="en-US" altLang="en-US" sz="1800" b="1" i="0" u="none" strike="noStrike" cap="none" normalizeH="0" baseline="-25000">
                          <a:ln>
                            <a:noFill/>
                          </a:ln>
                          <a:solidFill>
                            <a:schemeClr val="tx1"/>
                          </a:solidFill>
                          <a:effectLst/>
                          <a:latin typeface="Calibri" panose="020F0502020204030204" pitchFamily="34" charset="0"/>
                          <a:ea typeface="MS PGothic" panose="020B0600070205080204" pitchFamily="34" charset="-128"/>
                        </a:rPr>
                        <a:t>RJS</a:t>
                      </a:r>
                      <a:endParaRPr kumimoji="0" lang="el-GR"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Population change</a:t>
                      </a: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3741709"/>
                  </a:ext>
                </a:extLst>
              </a:tr>
              <a:tr h="3651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CLE</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Stable</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0.937</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894476529"/>
                  </a:ext>
                </a:extLst>
              </a:tr>
              <a:tr h="3651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RAI</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00B050"/>
                          </a:solidFill>
                          <a:effectLst/>
                          <a:latin typeface="Calibri" panose="020F0502020204030204" pitchFamily="34" charset="0"/>
                          <a:ea typeface="MS PGothic" panose="020B0600070205080204" pitchFamily="34" charset="-128"/>
                        </a:rPr>
                        <a:t>Increasing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0.929</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90153299"/>
                  </a:ext>
                </a:extLst>
              </a:tr>
              <a:tr h="3651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OLY</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Stable</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0.957</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585135295"/>
                  </a:ext>
                </a:extLst>
              </a:tr>
              <a:tr h="3651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COA</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00B050"/>
                          </a:solidFill>
                          <a:effectLst/>
                          <a:latin typeface="Calibri" panose="020F0502020204030204" pitchFamily="34" charset="0"/>
                          <a:ea typeface="MS PGothic" panose="020B0600070205080204" pitchFamily="34" charset="-128"/>
                        </a:rPr>
                        <a:t>Increasing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 since 1988</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0.966</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51759272"/>
                  </a:ext>
                </a:extLst>
              </a:tr>
              <a:tr h="3651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HJA</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00B050"/>
                          </a:solidFill>
                          <a:effectLst/>
                          <a:latin typeface="Calibri" panose="020F0502020204030204" pitchFamily="34" charset="0"/>
                          <a:ea typeface="MS PGothic" panose="020B0600070205080204" pitchFamily="34" charset="-128"/>
                        </a:rPr>
                        <a:t>Increasing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 </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0.997</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49632554"/>
                  </a:ext>
                </a:extLst>
              </a:tr>
              <a:tr h="3651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TYE</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Stable</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 since 2000</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0.996</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Stationary</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83865563"/>
                  </a:ext>
                </a:extLst>
              </a:tr>
              <a:tr h="3651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KLA</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Stable</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0.990</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Stationary</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4024459"/>
                  </a:ext>
                </a:extLst>
              </a:tr>
              <a:tr h="3651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CAS</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 since 2000</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0.982</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Stationary</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39898144"/>
                  </a:ext>
                </a:extLst>
              </a:tr>
              <a:tr h="3651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NWC</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0.983</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16625986"/>
                  </a:ext>
                </a:extLst>
              </a:tr>
              <a:tr h="3651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HUP</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Stable</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 since 2004</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0.989</a:t>
                      </a:r>
                    </a:p>
                  </a:txBody>
                  <a:tcPr marT="45729" marB="45729"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Stationary</a:t>
                      </a:r>
                      <a:r>
                        <a:rPr kumimoji="0" lang="en-US" altLang="en-US" sz="1800" b="1" i="0" u="none" strike="noStrike" cap="none" normalizeH="0" baseline="0">
                          <a:ln>
                            <a:noFill/>
                          </a:ln>
                          <a:solidFill>
                            <a:srgbClr val="000000"/>
                          </a:solidFill>
                          <a:effectLst/>
                          <a:latin typeface="Calibri" panose="020F0502020204030204" pitchFamily="34" charset="0"/>
                          <a:ea typeface="MS PGothic" panose="020B0600070205080204" pitchFamily="34" charset="-128"/>
                        </a:rPr>
                        <a:t>y</a:t>
                      </a:r>
                    </a:p>
                  </a:txBody>
                  <a:tcPr marT="45729" marB="457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07741237"/>
                  </a:ext>
                </a:extLst>
              </a:tr>
              <a:tr h="3651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GDR</a:t>
                      </a:r>
                    </a:p>
                  </a:txBody>
                  <a:tcPr marT="45729" marB="4572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0.972</a:t>
                      </a:r>
                    </a:p>
                  </a:txBody>
                  <a:tcPr marT="45729" marB="4572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1800" b="1" i="0" u="none" strike="noStrike" cap="none" normalizeH="0" baseline="0">
                          <a:ln>
                            <a:noFill/>
                          </a:ln>
                          <a:solidFill>
                            <a:srgbClr val="FF0000"/>
                          </a:solidFill>
                          <a:effectLst/>
                          <a:latin typeface="Calibri" panose="020F0502020204030204" pitchFamily="34" charset="0"/>
                          <a:ea typeface="MS PGothic" panose="020B0600070205080204" pitchFamily="34" charset="-128"/>
                        </a:rPr>
                        <a:t>Declining</a:t>
                      </a:r>
                    </a:p>
                  </a:txBody>
                  <a:tcPr marT="45729" marB="4572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4865117"/>
                  </a:ext>
                </a:extLst>
              </a:tr>
            </a:tbl>
          </a:graphicData>
        </a:graphic>
      </p:graphicFrame>
      <p:sp>
        <p:nvSpPr>
          <p:cNvPr id="7234" name="Rectangle 5">
            <a:extLst>
              <a:ext uri="{FF2B5EF4-FFF2-40B4-BE49-F238E27FC236}">
                <a16:creationId xmlns:a16="http://schemas.microsoft.com/office/drawing/2014/main" id="{DCBAF372-8650-E85F-01A5-FD20A49C2416}"/>
              </a:ext>
            </a:extLst>
          </p:cNvPr>
          <p:cNvSpPr>
            <a:spLocks noChangeArrowheads="1"/>
          </p:cNvSpPr>
          <p:nvPr/>
        </p:nvSpPr>
        <p:spPr bwMode="auto">
          <a:xfrm>
            <a:off x="5943600" y="6356350"/>
            <a:ext cx="250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Forsman et al. (</a:t>
            </a:r>
            <a:r>
              <a:rPr lang="en-US" altLang="en-US" sz="1800" i="1"/>
              <a:t>2011). </a:t>
            </a:r>
            <a:endParaRPr lang="en-US" altLang="en-US" sz="180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2EE777C-6639-4462-CBAE-D83242F2E9F4}"/>
              </a:ext>
            </a:extLst>
          </p:cNvPr>
          <p:cNvGraphicFramePr>
            <a:graphicFrameLocks noGrp="1"/>
          </p:cNvGraphicFramePr>
          <p:nvPr/>
        </p:nvGraphicFramePr>
        <p:xfrm>
          <a:off x="243416" y="285750"/>
          <a:ext cx="8657167" cy="6286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8FD180-AFC0-16EA-23A0-5BF7073D26D7}"/>
              </a:ext>
            </a:extLst>
          </p:cNvPr>
          <p:cNvSpPr>
            <a:spLocks noChangeArrowheads="1"/>
          </p:cNvSpPr>
          <p:nvPr/>
        </p:nvSpPr>
        <p:spPr bwMode="auto">
          <a:xfrm>
            <a:off x="325438" y="152400"/>
            <a:ext cx="8534400" cy="114300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200" b="1">
                <a:solidFill>
                  <a:srgbClr val="FFC000"/>
                </a:solidFill>
              </a:rPr>
              <a:t>Spotted Owl – Barred Owl Interactions </a:t>
            </a:r>
            <a:endParaRPr lang="en-US" altLang="en-US" sz="3600" b="1">
              <a:solidFill>
                <a:srgbClr val="FFC000"/>
              </a:solidFill>
            </a:endParaRPr>
          </a:p>
        </p:txBody>
      </p:sp>
      <p:sp>
        <p:nvSpPr>
          <p:cNvPr id="11269" name="TextBox 7">
            <a:extLst>
              <a:ext uri="{FF2B5EF4-FFF2-40B4-BE49-F238E27FC236}">
                <a16:creationId xmlns:a16="http://schemas.microsoft.com/office/drawing/2014/main" id="{954B9839-EC3D-EDE8-3CBD-9B14E00636F3}"/>
              </a:ext>
            </a:extLst>
          </p:cNvPr>
          <p:cNvSpPr txBox="1">
            <a:spLocks noChangeArrowheads="1"/>
          </p:cNvSpPr>
          <p:nvPr/>
        </p:nvSpPr>
        <p:spPr bwMode="auto">
          <a:xfrm>
            <a:off x="2743200" y="1336675"/>
            <a:ext cx="6400800" cy="6186488"/>
          </a:xfrm>
          <a:prstGeom prst="rect">
            <a:avLst/>
          </a:prstGeom>
          <a:noFill/>
          <a:ln>
            <a:noFill/>
          </a:ln>
        </p:spPr>
        <p:txBody>
          <a:bodyPr>
            <a:spAutoFit/>
          </a:bodyPr>
          <a:lstStyle>
            <a:lvl1pPr marL="285750" indent="-28575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2200" b="1"/>
              <a:t>Interference competition – aggressive interactions (Wiens et al. 2014)</a:t>
            </a:r>
            <a:br>
              <a:rPr lang="en-US" altLang="en-US" sz="2200" b="1"/>
            </a:br>
            <a:endParaRPr lang="en-US" altLang="en-US" sz="2200" b="1"/>
          </a:p>
          <a:p>
            <a:pPr eaLnBrk="1" hangingPunct="1">
              <a:buFont typeface="Arial" panose="020B0604020202020204" pitchFamily="34" charset="0"/>
              <a:buChar char="•"/>
            </a:pPr>
            <a:r>
              <a:rPr lang="en-US" altLang="en-US" sz="2200" b="1"/>
              <a:t>Similar habitat preferences, but NSOs on steeper slopes, BO on more level areas w/more hardwoods (Wiens et al. 2014, Singleton 2013)</a:t>
            </a:r>
          </a:p>
          <a:p>
            <a:pPr eaLnBrk="1" hangingPunct="1">
              <a:buFont typeface="Arial" panose="020B0604020202020204" pitchFamily="34" charset="0"/>
              <a:buChar char="•"/>
            </a:pPr>
            <a:endParaRPr lang="en-US" altLang="en-US" sz="2200" b="1"/>
          </a:p>
          <a:p>
            <a:pPr eaLnBrk="1" hangingPunct="1">
              <a:buFont typeface="Arial" panose="020B0604020202020204" pitchFamily="34" charset="0"/>
              <a:buChar char="•"/>
            </a:pPr>
            <a:r>
              <a:rPr lang="en-US" altLang="en-US" sz="2200" b="1"/>
              <a:t>Prey Overlap (Gremel 2005, Wiens et al. 2014)</a:t>
            </a:r>
          </a:p>
          <a:p>
            <a:pPr eaLnBrk="1" hangingPunct="1"/>
            <a:endParaRPr lang="en-US" altLang="en-US" sz="2200" b="1"/>
          </a:p>
          <a:p>
            <a:pPr eaLnBrk="1" hangingPunct="1">
              <a:buFont typeface="Arial" panose="020B0604020202020204" pitchFamily="34" charset="0"/>
              <a:buChar char="•"/>
            </a:pPr>
            <a:r>
              <a:rPr lang="en-US" altLang="en-US" sz="2200" b="1"/>
              <a:t>Higher survival of both NSOs and BOs in areas with more old (&gt;120 yo) forest (Wiens et al. 2014)</a:t>
            </a:r>
          </a:p>
          <a:p>
            <a:pPr eaLnBrk="1" hangingPunct="1">
              <a:buFont typeface="Arial" panose="020B0604020202020204" pitchFamily="34" charset="0"/>
              <a:buChar char="•"/>
            </a:pPr>
            <a:endParaRPr lang="en-US" altLang="en-US" sz="2200" b="1"/>
          </a:p>
          <a:p>
            <a:pPr eaLnBrk="1" hangingPunct="1">
              <a:buFont typeface="Arial" panose="020B0604020202020204" pitchFamily="34" charset="0"/>
              <a:buChar char="•"/>
            </a:pPr>
            <a:r>
              <a:rPr lang="en-US" altLang="en-US" sz="2200" b="1"/>
              <a:t>Availability of old forest and associated prey species appeared to be most strongly limiting factors in competitive interactions between NSOs and BOs (Wiens et al. 2014)</a:t>
            </a:r>
          </a:p>
          <a:p>
            <a:pPr eaLnBrk="1" hangingPunct="1">
              <a:buFont typeface="Arial" panose="020B0604020202020204" pitchFamily="34" charset="0"/>
              <a:buChar char="•"/>
            </a:pPr>
            <a:endParaRPr lang="en-US" altLang="en-US" sz="2200" b="1">
              <a:latin typeface="Arial" panose="020B0604020202020204" pitchFamily="34" charset="0"/>
            </a:endParaRPr>
          </a:p>
          <a:p>
            <a:pPr eaLnBrk="1" hangingPunct="1">
              <a:buFont typeface="Arial" panose="020B0604020202020204" pitchFamily="34" charset="0"/>
              <a:buChar char="•"/>
            </a:pPr>
            <a:endParaRPr lang="en-US" altLang="en-US" sz="2200">
              <a:latin typeface="Arial" panose="020B0604020202020204" pitchFamily="34" charset="0"/>
            </a:endParaRPr>
          </a:p>
        </p:txBody>
      </p:sp>
      <p:pic>
        <p:nvPicPr>
          <p:cNvPr id="9219" name="Picture 4">
            <a:extLst>
              <a:ext uri="{FF2B5EF4-FFF2-40B4-BE49-F238E27FC236}">
                <a16:creationId xmlns:a16="http://schemas.microsoft.com/office/drawing/2014/main" id="{9D799379-68A1-3BBE-92E7-B2B0550541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13" y="2895600"/>
            <a:ext cx="2225675"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EA78EF-3D1D-4DEF-6AEB-4B5D7660587D}"/>
              </a:ext>
            </a:extLst>
          </p:cNvPr>
          <p:cNvSpPr>
            <a:spLocks noChangeArrowheads="1"/>
          </p:cNvSpPr>
          <p:nvPr/>
        </p:nvSpPr>
        <p:spPr bwMode="auto">
          <a:xfrm>
            <a:off x="304800" y="304800"/>
            <a:ext cx="8537575" cy="1212850"/>
          </a:xfrm>
          <a:prstGeom prst="rect">
            <a:avLst/>
          </a:prstGeom>
          <a:blipFill dpi="0" rotWithShape="1">
            <a:blip r:embed="rId3"/>
            <a:srcRect/>
            <a:stretch>
              <a:fillRect/>
            </a:stretch>
          </a:blipFill>
          <a:ln w="53340">
            <a:solidFill>
              <a:srgbClr val="2F4557"/>
            </a:solidFill>
            <a:miter lim="800000"/>
            <a:headEnd/>
            <a:tailEnd/>
          </a:ln>
          <a:effectLst>
            <a:outerShdw blurRad="50800" dist="38100" algn="l" rotWithShape="0">
              <a:srgbClr val="808080">
                <a:alpha val="39999"/>
              </a:srgbClr>
            </a:outerShdw>
          </a:effectLst>
        </p:spPr>
        <p:txBody>
          <a:bodyPr anchor="ctr"/>
          <a:lstStyle/>
          <a:p>
            <a:pPr algn="ctr" fontAlgn="auto">
              <a:spcBef>
                <a:spcPts val="0"/>
              </a:spcBef>
              <a:spcAft>
                <a:spcPts val="0"/>
              </a:spcAft>
              <a:defRPr/>
            </a:pPr>
            <a:r>
              <a:rPr lang="en-US" sz="4000" b="1" dirty="0">
                <a:solidFill>
                  <a:srgbClr val="FFC000"/>
                </a:solidFill>
                <a:latin typeface="+mn-lt"/>
                <a:ea typeface="+mn-ea"/>
              </a:rPr>
              <a:t>Recovery Objectives</a:t>
            </a:r>
          </a:p>
        </p:txBody>
      </p:sp>
      <p:sp>
        <p:nvSpPr>
          <p:cNvPr id="13315" name="TextBox 2">
            <a:extLst>
              <a:ext uri="{FF2B5EF4-FFF2-40B4-BE49-F238E27FC236}">
                <a16:creationId xmlns:a16="http://schemas.microsoft.com/office/drawing/2014/main" id="{3D69221A-1B45-A8F7-2CD1-EFCC27F28FFA}"/>
              </a:ext>
            </a:extLst>
          </p:cNvPr>
          <p:cNvSpPr txBox="1">
            <a:spLocks noChangeArrowheads="1"/>
          </p:cNvSpPr>
          <p:nvPr/>
        </p:nvSpPr>
        <p:spPr bwMode="auto">
          <a:xfrm>
            <a:off x="3733800" y="1681163"/>
            <a:ext cx="5410200" cy="520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eaLnBrk="1" hangingPunct="1">
              <a:buFontTx/>
              <a:buAutoNum type="arabicPeriod"/>
              <a:defRPr/>
            </a:pPr>
            <a:r>
              <a:rPr lang="en-US" b="1" dirty="0">
                <a:latin typeface="Calibri" pitchFamily="34" charset="0"/>
                <a:ea typeface="+mn-ea"/>
                <a:cs typeface="Arial" pitchFamily="34" charset="0"/>
              </a:rPr>
              <a:t>Populations sufficiently large and distributed such that the species no longer requires listing.</a:t>
            </a:r>
            <a:br>
              <a:rPr lang="en-US" b="1" dirty="0">
                <a:latin typeface="Calibri" pitchFamily="34" charset="0"/>
                <a:ea typeface="+mn-ea"/>
                <a:cs typeface="Arial" pitchFamily="34" charset="0"/>
              </a:rPr>
            </a:br>
            <a:endParaRPr lang="en-US" b="1" dirty="0">
              <a:latin typeface="Calibri" pitchFamily="34" charset="0"/>
              <a:ea typeface="+mn-ea"/>
              <a:cs typeface="Arial" pitchFamily="34" charset="0"/>
            </a:endParaRPr>
          </a:p>
          <a:p>
            <a:pPr marL="457200" indent="-457200" eaLnBrk="1" hangingPunct="1">
              <a:buFontTx/>
              <a:buAutoNum type="arabicPeriod"/>
              <a:defRPr/>
            </a:pPr>
            <a:r>
              <a:rPr lang="en-US" b="1" dirty="0">
                <a:latin typeface="Calibri" pitchFamily="34" charset="0"/>
                <a:ea typeface="+mn-ea"/>
                <a:cs typeface="Arial" pitchFamily="34" charset="0"/>
              </a:rPr>
              <a:t>Adequate habitat is available and will continue to exist to allow the species to persist without protection of the ESA.</a:t>
            </a:r>
            <a:br>
              <a:rPr lang="en-US" b="1" dirty="0">
                <a:latin typeface="Calibri" pitchFamily="34" charset="0"/>
                <a:ea typeface="+mn-ea"/>
                <a:cs typeface="Arial" pitchFamily="34" charset="0"/>
              </a:rPr>
            </a:br>
            <a:endParaRPr lang="en-US" b="1" dirty="0">
              <a:latin typeface="Calibri" pitchFamily="34" charset="0"/>
              <a:ea typeface="+mn-ea"/>
              <a:cs typeface="Arial" pitchFamily="34" charset="0"/>
            </a:endParaRPr>
          </a:p>
          <a:p>
            <a:pPr marL="457200" indent="-457200" eaLnBrk="1" hangingPunct="1">
              <a:buFontTx/>
              <a:buAutoNum type="arabicPeriod"/>
              <a:defRPr/>
            </a:pPr>
            <a:r>
              <a:rPr lang="en-US" b="1" dirty="0">
                <a:latin typeface="Calibri" pitchFamily="34" charset="0"/>
                <a:ea typeface="+mn-ea"/>
                <a:cs typeface="Arial" pitchFamily="34" charset="0"/>
              </a:rPr>
              <a:t>Effects of threats have been reduced or eliminated such that populations are stable or increasing. </a:t>
            </a:r>
          </a:p>
          <a:p>
            <a:pPr eaLnBrk="1" hangingPunct="1">
              <a:defRPr/>
            </a:pPr>
            <a:endParaRPr lang="en-US" sz="2200" b="1" dirty="0">
              <a:latin typeface="Calibri" pitchFamily="34" charset="0"/>
              <a:ea typeface="+mn-ea"/>
              <a:cs typeface="Arial" pitchFamily="34" charset="0"/>
            </a:endParaRPr>
          </a:p>
          <a:p>
            <a:pPr eaLnBrk="1" hangingPunct="1">
              <a:defRPr/>
            </a:pPr>
            <a:endParaRPr lang="en-US" sz="2200" b="1" dirty="0">
              <a:latin typeface="Calibri" pitchFamily="34" charset="0"/>
              <a:ea typeface="+mn-ea"/>
              <a:cs typeface="Arial" pitchFamily="34" charset="0"/>
            </a:endParaRPr>
          </a:p>
        </p:txBody>
      </p:sp>
      <p:pic>
        <p:nvPicPr>
          <p:cNvPr id="10243" name="Picture 2" descr="O:\EndangeredSpecies\Species Data\NorthernSpottedOwl\Photos &amp;  Calls\JaredHobbsPhotos\bSPOW pair Vert fav_8797.jpg">
            <a:extLst>
              <a:ext uri="{FF2B5EF4-FFF2-40B4-BE49-F238E27FC236}">
                <a16:creationId xmlns:a16="http://schemas.microsoft.com/office/drawing/2014/main" id="{6E112A1C-DDA2-BC52-B377-942B55198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2057400"/>
            <a:ext cx="25908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4415</TotalTime>
  <Words>974</Words>
  <Application>Microsoft Office PowerPoint</Application>
  <PresentationFormat>On-screen Show (4:3)</PresentationFormat>
  <Paragraphs>181</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MS PGothic</vt:lpstr>
      <vt:lpstr>Arial</vt:lpstr>
      <vt:lpstr>Univers 57 Condensed</vt:lpstr>
      <vt:lpstr>Kabel Bk BT</vt:lpstr>
      <vt:lpstr>AvantGarde Bk BT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Fish &amp; Wildlife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rtoland</dc:creator>
  <cp:lastModifiedBy>Lum-Naihe, Christof Jurh duk - FS, AZ</cp:lastModifiedBy>
  <cp:revision>210</cp:revision>
  <cp:lastPrinted>2015-05-28T15:29:22Z</cp:lastPrinted>
  <dcterms:created xsi:type="dcterms:W3CDTF">2012-05-23T19:56:56Z</dcterms:created>
  <dcterms:modified xsi:type="dcterms:W3CDTF">2025-08-04T15:24:08Z</dcterms:modified>
</cp:coreProperties>
</file>