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843" r:id="rId2"/>
    <p:sldMasterId id="2147483855" r:id="rId3"/>
    <p:sldMasterId id="2147483904" r:id="rId4"/>
    <p:sldMasterId id="2147483916" r:id="rId5"/>
  </p:sldMasterIdLst>
  <p:notesMasterIdLst>
    <p:notesMasterId r:id="rId29"/>
  </p:notesMasterIdLst>
  <p:handoutMasterIdLst>
    <p:handoutMasterId r:id="rId30"/>
  </p:handoutMasterIdLst>
  <p:sldIdLst>
    <p:sldId id="725" r:id="rId6"/>
    <p:sldId id="598" r:id="rId7"/>
    <p:sldId id="395" r:id="rId8"/>
    <p:sldId id="721" r:id="rId9"/>
    <p:sldId id="722" r:id="rId10"/>
    <p:sldId id="723" r:id="rId11"/>
    <p:sldId id="694" r:id="rId12"/>
    <p:sldId id="733" r:id="rId13"/>
    <p:sldId id="682" r:id="rId14"/>
    <p:sldId id="684" r:id="rId15"/>
    <p:sldId id="687" r:id="rId16"/>
    <p:sldId id="685" r:id="rId17"/>
    <p:sldId id="686" r:id="rId18"/>
    <p:sldId id="688" r:id="rId19"/>
    <p:sldId id="689" r:id="rId20"/>
    <p:sldId id="690" r:id="rId21"/>
    <p:sldId id="691" r:id="rId22"/>
    <p:sldId id="632" r:id="rId23"/>
    <p:sldId id="637" r:id="rId24"/>
    <p:sldId id="635" r:id="rId25"/>
    <p:sldId id="724" r:id="rId26"/>
    <p:sldId id="730" r:id="rId27"/>
    <p:sldId id="572" r:id="rId2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45BA"/>
    <a:srgbClr val="00FF00"/>
    <a:srgbClr val="FF0000"/>
    <a:srgbClr val="FF3300"/>
    <a:srgbClr val="0000FF"/>
    <a:srgbClr val="DDDDD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8" d="100"/>
          <a:sy n="108" d="100"/>
        </p:scale>
        <p:origin x="-1626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40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Coastal/North </a:t>
            </a:r>
          </a:p>
          <a:p>
            <a:pPr>
              <a:defRPr/>
            </a:pPr>
            <a:r>
              <a:rPr lang="en-US" sz="1400"/>
              <a:t>Forest Acres by Age Class - 2013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31E-438F-8AC9-CC4DF644B98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31E-438F-8AC9-CC4DF644B985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A31E-438F-8AC9-CC4DF644B98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A31E-438F-8AC9-CC4DF644B98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A31E-438F-8AC9-CC4DF644B98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A31E-438F-8AC9-CC4DF644B985}"/>
              </c:ext>
            </c:extLst>
          </c:dPt>
          <c:cat>
            <c:strRef>
              <c:f>Sheet1!$D$4:$I$4</c:f>
              <c:strCache>
                <c:ptCount val="6"/>
                <c:pt idx="0">
                  <c:v>0-10</c:v>
                </c:pt>
                <c:pt idx="1">
                  <c:v>20-40</c:v>
                </c:pt>
                <c:pt idx="2">
                  <c:v>50-70</c:v>
                </c:pt>
                <c:pt idx="3">
                  <c:v>80-110</c:v>
                </c:pt>
                <c:pt idx="4">
                  <c:v>120-150</c:v>
                </c:pt>
                <c:pt idx="5">
                  <c:v>160+</c:v>
                </c:pt>
              </c:strCache>
            </c:strRef>
          </c:cat>
          <c:val>
            <c:numRef>
              <c:f>Sheet1!$D$5:$I$5</c:f>
              <c:numCache>
                <c:formatCode>General</c:formatCode>
                <c:ptCount val="6"/>
                <c:pt idx="0">
                  <c:v>8363.7426267999999</c:v>
                </c:pt>
                <c:pt idx="1">
                  <c:v>259716.01552543999</c:v>
                </c:pt>
                <c:pt idx="2">
                  <c:v>315323.40128384012</c:v>
                </c:pt>
                <c:pt idx="3">
                  <c:v>127676.9901970002</c:v>
                </c:pt>
                <c:pt idx="4">
                  <c:v>111641.39726339999</c:v>
                </c:pt>
                <c:pt idx="5">
                  <c:v>152922.90543179991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31E-438F-8AC9-CC4DF644B9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75877736"/>
        <c:axId val="-2097196328"/>
      </c:barChart>
      <c:catAx>
        <c:axId val="-1975877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97196328"/>
        <c:crosses val="autoZero"/>
        <c:auto val="1"/>
        <c:lblAlgn val="ctr"/>
        <c:lblOffset val="100"/>
        <c:noMultiLvlLbl val="0"/>
      </c:catAx>
      <c:valAx>
        <c:axId val="-2097196328"/>
        <c:scaling>
          <c:orientation val="minMax"/>
          <c:max val="3600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-1975877736"/>
        <c:crosses val="autoZero"/>
        <c:crossBetween val="between"/>
        <c:minorUnit val="20000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Interior/South</a:t>
            </a:r>
          </a:p>
          <a:p>
            <a:pPr>
              <a:defRPr/>
            </a:pPr>
            <a:r>
              <a:rPr lang="en-US" sz="1400"/>
              <a:t>Forest Acres by Age Class - 2013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206-46D4-B504-61AC5643C3EE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206-46D4-B504-61AC5643C3EE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8206-46D4-B504-61AC5643C3E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8206-46D4-B504-61AC5643C3E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8206-46D4-B504-61AC5643C3E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8206-46D4-B504-61AC5643C3EE}"/>
              </c:ext>
            </c:extLst>
          </c:dPt>
          <c:cat>
            <c:strRef>
              <c:f>Sheet1!$D$6:$I$6</c:f>
              <c:strCache>
                <c:ptCount val="6"/>
                <c:pt idx="0">
                  <c:v>0-10</c:v>
                </c:pt>
                <c:pt idx="1">
                  <c:v>20-40</c:v>
                </c:pt>
                <c:pt idx="2">
                  <c:v>50-70</c:v>
                </c:pt>
                <c:pt idx="3">
                  <c:v>80-110</c:v>
                </c:pt>
                <c:pt idx="4">
                  <c:v>120-150</c:v>
                </c:pt>
                <c:pt idx="5">
                  <c:v>160+</c:v>
                </c:pt>
              </c:strCache>
            </c:strRef>
          </c:cat>
          <c:val>
            <c:numRef>
              <c:f>Sheet1!$D$7:$I$7</c:f>
              <c:numCache>
                <c:formatCode>General</c:formatCode>
                <c:ptCount val="6"/>
                <c:pt idx="0">
                  <c:v>25398.403360039989</c:v>
                </c:pt>
                <c:pt idx="1">
                  <c:v>216673.9379279197</c:v>
                </c:pt>
                <c:pt idx="2">
                  <c:v>175187.08600311971</c:v>
                </c:pt>
                <c:pt idx="3">
                  <c:v>192711.40881539989</c:v>
                </c:pt>
                <c:pt idx="4">
                  <c:v>223860.25279915961</c:v>
                </c:pt>
                <c:pt idx="5">
                  <c:v>352223.50133583968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206-46D4-B504-61AC5643C3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0070248"/>
        <c:axId val="1838095400"/>
      </c:barChart>
      <c:catAx>
        <c:axId val="1810070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38095400"/>
        <c:crosses val="autoZero"/>
        <c:auto val="1"/>
        <c:lblAlgn val="ctr"/>
        <c:lblOffset val="100"/>
        <c:noMultiLvlLbl val="0"/>
      </c:catAx>
      <c:valAx>
        <c:axId val="1838095400"/>
        <c:scaling>
          <c:orientation val="minMax"/>
          <c:max val="3600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810070248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Sheet1!$L$5</c:f>
              <c:strCache>
                <c:ptCount val="1"/>
                <c:pt idx="0">
                  <c:v>Coastal/North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EB5-4C5D-A71D-7EA669C935DD}"/>
              </c:ext>
            </c:extLst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EB5-4C5D-A71D-7EA669C935DD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Sheet1!$M$4:$N$4</c:f>
              <c:strCache>
                <c:ptCount val="2"/>
                <c:pt idx="0">
                  <c:v>&lt;80</c:v>
                </c:pt>
                <c:pt idx="1">
                  <c:v>≥80</c:v>
                </c:pt>
              </c:strCache>
            </c:strRef>
          </c:cat>
          <c:val>
            <c:numRef>
              <c:f>Sheet1!$M$5:$N$5</c:f>
              <c:numCache>
                <c:formatCode>General</c:formatCode>
                <c:ptCount val="2"/>
                <c:pt idx="0">
                  <c:v>583403.15943608014</c:v>
                </c:pt>
                <c:pt idx="1">
                  <c:v>392241.29289220012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B5-4C5D-A71D-7EA669C935D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Sheet1!$L$7</c:f>
              <c:strCache>
                <c:ptCount val="1"/>
                <c:pt idx="0">
                  <c:v>Interior/South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BAE-44CA-AD66-AC266B73BEA3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Sheet1!$M$6:$N$6</c:f>
              <c:strCache>
                <c:ptCount val="2"/>
                <c:pt idx="0">
                  <c:v>&lt;80</c:v>
                </c:pt>
                <c:pt idx="1">
                  <c:v>≥80</c:v>
                </c:pt>
              </c:strCache>
            </c:strRef>
          </c:cat>
          <c:val>
            <c:numRef>
              <c:f>Sheet1!$M$7:$N$7</c:f>
              <c:numCache>
                <c:formatCode>General</c:formatCode>
                <c:ptCount val="2"/>
                <c:pt idx="0">
                  <c:v>417259.42729107942</c:v>
                </c:pt>
                <c:pt idx="1">
                  <c:v>768795.16295039922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AE-44CA-AD66-AC266B73BEA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dirty="0"/>
              <a:t>Harvest Land Base </a:t>
            </a:r>
          </a:p>
          <a:p>
            <a:pPr>
              <a:defRPr/>
            </a:pPr>
            <a:r>
              <a:rPr lang="en-US" dirty="0"/>
              <a:t>2013 Percent by Structural Stage Category and Alternative</a:t>
            </a:r>
          </a:p>
        </c:rich>
      </c:tx>
      <c:layout>
        <c:manualLayout>
          <c:xMode val="edge"/>
          <c:yMode val="edge"/>
          <c:x val="0.120416553534257"/>
          <c:y val="1.23457589953155E-2"/>
        </c:manualLayout>
      </c:layout>
      <c:overlay val="0"/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Sheet2!$B$22</c:f>
              <c:strCache>
                <c:ptCount val="1"/>
                <c:pt idx="0">
                  <c:v>Structurally Complex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Sheet2!$C$21:$I$21</c:f>
              <c:strCache>
                <c:ptCount val="7"/>
                <c:pt idx="0">
                  <c:v>NAA</c:v>
                </c:pt>
                <c:pt idx="1">
                  <c:v>A</c:v>
                </c:pt>
                <c:pt idx="2">
                  <c:v>B</c:v>
                </c:pt>
                <c:pt idx="3">
                  <c:v>Sub B</c:v>
                </c:pt>
                <c:pt idx="4">
                  <c:v>C</c:v>
                </c:pt>
                <c:pt idx="5">
                  <c:v>Sub C</c:v>
                </c:pt>
                <c:pt idx="6">
                  <c:v>D</c:v>
                </c:pt>
              </c:strCache>
            </c:strRef>
          </c:cat>
          <c:val>
            <c:numRef>
              <c:f>Sheet2!$C$22:$I$22</c:f>
              <c:numCache>
                <c:formatCode>General</c:formatCode>
                <c:ptCount val="7"/>
                <c:pt idx="0">
                  <c:v>177241.95677263991</c:v>
                </c:pt>
                <c:pt idx="1">
                  <c:v>18027.353239359989</c:v>
                </c:pt>
                <c:pt idx="2">
                  <c:v>81866.651427159944</c:v>
                </c:pt>
                <c:pt idx="3">
                  <c:v>35324.241161879967</c:v>
                </c:pt>
                <c:pt idx="4">
                  <c:v>81345.780062400023</c:v>
                </c:pt>
                <c:pt idx="5">
                  <c:v>3231.0877135200012</c:v>
                </c:pt>
                <c:pt idx="6">
                  <c:v>50167.604786360003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A4-479E-888A-6377075C79F7}"/>
            </c:ext>
          </c:extLst>
        </c:ser>
        <c:ser>
          <c:idx val="1"/>
          <c:order val="1"/>
          <c:tx>
            <c:strRef>
              <c:f>Sheet2!$B$23</c:f>
              <c:strCache>
                <c:ptCount val="1"/>
                <c:pt idx="0">
                  <c:v>Mature</c:v>
                </c:pt>
              </c:strCache>
            </c:strRef>
          </c:tx>
          <c:spPr>
            <a:pattFill prst="shingle">
              <a:fgClr>
                <a:schemeClr val="accent3">
                  <a:lumMod val="75000"/>
                </a:schemeClr>
              </a:fgClr>
              <a:bgClr>
                <a:schemeClr val="accent3">
                  <a:lumMod val="60000"/>
                  <a:lumOff val="40000"/>
                </a:schemeClr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Sheet2!$C$21:$I$21</c:f>
              <c:strCache>
                <c:ptCount val="7"/>
                <c:pt idx="0">
                  <c:v>NAA</c:v>
                </c:pt>
                <c:pt idx="1">
                  <c:v>A</c:v>
                </c:pt>
                <c:pt idx="2">
                  <c:v>B</c:v>
                </c:pt>
                <c:pt idx="3">
                  <c:v>Sub B</c:v>
                </c:pt>
                <c:pt idx="4">
                  <c:v>C</c:v>
                </c:pt>
                <c:pt idx="5">
                  <c:v>Sub C</c:v>
                </c:pt>
                <c:pt idx="6">
                  <c:v>D</c:v>
                </c:pt>
              </c:strCache>
            </c:strRef>
          </c:cat>
          <c:val>
            <c:numRef>
              <c:f>Sheet2!$C$23:$I$23</c:f>
              <c:numCache>
                <c:formatCode>General</c:formatCode>
                <c:ptCount val="7"/>
                <c:pt idx="0">
                  <c:v>217823.96180551979</c:v>
                </c:pt>
                <c:pt idx="1">
                  <c:v>94412.685444839983</c:v>
                </c:pt>
                <c:pt idx="2">
                  <c:v>175256.0528411601</c:v>
                </c:pt>
                <c:pt idx="3">
                  <c:v>89609.890195119966</c:v>
                </c:pt>
                <c:pt idx="4">
                  <c:v>232424.79246140021</c:v>
                </c:pt>
                <c:pt idx="5">
                  <c:v>84731.332736360011</c:v>
                </c:pt>
                <c:pt idx="6">
                  <c:v>219062.32550611999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A4-479E-888A-6377075C79F7}"/>
            </c:ext>
          </c:extLst>
        </c:ser>
        <c:ser>
          <c:idx val="2"/>
          <c:order val="2"/>
          <c:tx>
            <c:strRef>
              <c:f>Sheet2!$B$24</c:f>
              <c:strCache>
                <c:ptCount val="1"/>
                <c:pt idx="0">
                  <c:v>Young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Sheet2!$C$21:$I$21</c:f>
              <c:strCache>
                <c:ptCount val="7"/>
                <c:pt idx="0">
                  <c:v>NAA</c:v>
                </c:pt>
                <c:pt idx="1">
                  <c:v>A</c:v>
                </c:pt>
                <c:pt idx="2">
                  <c:v>B</c:v>
                </c:pt>
                <c:pt idx="3">
                  <c:v>Sub B</c:v>
                </c:pt>
                <c:pt idx="4">
                  <c:v>C</c:v>
                </c:pt>
                <c:pt idx="5">
                  <c:v>Sub C</c:v>
                </c:pt>
                <c:pt idx="6">
                  <c:v>D</c:v>
                </c:pt>
              </c:strCache>
            </c:strRef>
          </c:cat>
          <c:val>
            <c:numRef>
              <c:f>Sheet2!$C$24:$I$24</c:f>
              <c:numCache>
                <c:formatCode>General</c:formatCode>
                <c:ptCount val="7"/>
                <c:pt idx="0">
                  <c:v>442707.15268936002</c:v>
                </c:pt>
                <c:pt idx="1">
                  <c:v>284864.07741784002</c:v>
                </c:pt>
                <c:pt idx="2">
                  <c:v>448125.97920827958</c:v>
                </c:pt>
                <c:pt idx="3">
                  <c:v>301192.41493412008</c:v>
                </c:pt>
                <c:pt idx="4">
                  <c:v>552559.29170279996</c:v>
                </c:pt>
                <c:pt idx="5">
                  <c:v>447439.86913123971</c:v>
                </c:pt>
                <c:pt idx="6">
                  <c:v>563528.20659791958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A4-479E-888A-6377075C79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-2035087624"/>
        <c:axId val="-2042173672"/>
      </c:barChart>
      <c:catAx>
        <c:axId val="-2035087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42173672"/>
        <c:crosses val="autoZero"/>
        <c:auto val="1"/>
        <c:lblAlgn val="ctr"/>
        <c:lblOffset val="100"/>
        <c:noMultiLvlLbl val="0"/>
      </c:catAx>
      <c:valAx>
        <c:axId val="-20421736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03508762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100"/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dirty="0"/>
              <a:t>Harvest Land Base</a:t>
            </a:r>
          </a:p>
          <a:p>
            <a:pPr>
              <a:defRPr/>
            </a:pPr>
            <a:r>
              <a:rPr lang="en-US" dirty="0"/>
              <a:t>2013 Proportion by Age Class Category and Alternative</a:t>
            </a:r>
          </a:p>
        </c:rich>
      </c:tx>
      <c:overlay val="0"/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Sheet2!$E$40</c:f>
              <c:strCache>
                <c:ptCount val="1"/>
                <c:pt idx="0">
                  <c:v>160+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Sheet2!$D$41:$D$47</c:f>
              <c:strCache>
                <c:ptCount val="7"/>
                <c:pt idx="0">
                  <c:v>NAA</c:v>
                </c:pt>
                <c:pt idx="1">
                  <c:v>A</c:v>
                </c:pt>
                <c:pt idx="2">
                  <c:v>B</c:v>
                </c:pt>
                <c:pt idx="3">
                  <c:v>Sub B</c:v>
                </c:pt>
                <c:pt idx="4">
                  <c:v>C</c:v>
                </c:pt>
                <c:pt idx="5">
                  <c:v>Sub C</c:v>
                </c:pt>
                <c:pt idx="6">
                  <c:v>D</c:v>
                </c:pt>
              </c:strCache>
            </c:strRef>
          </c:cat>
          <c:val>
            <c:numRef>
              <c:f>Sheet2!$E$41:$E$47</c:f>
              <c:numCache>
                <c:formatCode>General</c:formatCode>
                <c:ptCount val="7"/>
                <c:pt idx="0">
                  <c:v>147014.4909651604</c:v>
                </c:pt>
                <c:pt idx="2">
                  <c:v>63286.327961479918</c:v>
                </c:pt>
                <c:pt idx="3">
                  <c:v>33883.424826359951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C-46CC-B051-55E7DC5E9D5F}"/>
            </c:ext>
          </c:extLst>
        </c:ser>
        <c:ser>
          <c:idx val="1"/>
          <c:order val="1"/>
          <c:tx>
            <c:strRef>
              <c:f>Sheet2!$F$40</c:f>
              <c:strCache>
                <c:ptCount val="1"/>
                <c:pt idx="0">
                  <c:v>120-150</c:v>
                </c:pt>
              </c:strCache>
            </c:strRef>
          </c:tx>
          <c:spPr>
            <a:pattFill prst="shingle">
              <a:fgClr>
                <a:schemeClr val="accent3">
                  <a:lumMod val="75000"/>
                </a:schemeClr>
              </a:fgClr>
              <a:bgClr>
                <a:schemeClr val="accent3">
                  <a:lumMod val="60000"/>
                  <a:lumOff val="40000"/>
                </a:schemeClr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Sheet2!$D$41:$D$47</c:f>
              <c:strCache>
                <c:ptCount val="7"/>
                <c:pt idx="0">
                  <c:v>NAA</c:v>
                </c:pt>
                <c:pt idx="1">
                  <c:v>A</c:v>
                </c:pt>
                <c:pt idx="2">
                  <c:v>B</c:v>
                </c:pt>
                <c:pt idx="3">
                  <c:v>Sub B</c:v>
                </c:pt>
                <c:pt idx="4">
                  <c:v>C</c:v>
                </c:pt>
                <c:pt idx="5">
                  <c:v>Sub C</c:v>
                </c:pt>
                <c:pt idx="6">
                  <c:v>D</c:v>
                </c:pt>
              </c:strCache>
            </c:strRef>
          </c:cat>
          <c:val>
            <c:numRef>
              <c:f>Sheet2!$F$41:$F$47</c:f>
              <c:numCache>
                <c:formatCode>General</c:formatCode>
                <c:ptCount val="7"/>
                <c:pt idx="0">
                  <c:v>139589.05316603999</c:v>
                </c:pt>
                <c:pt idx="2">
                  <c:v>91853.499305359903</c:v>
                </c:pt>
                <c:pt idx="3">
                  <c:v>55831.287055239947</c:v>
                </c:pt>
                <c:pt idx="4">
                  <c:v>152992.49003083969</c:v>
                </c:pt>
                <c:pt idx="5">
                  <c:v>0</c:v>
                </c:pt>
                <c:pt idx="6">
                  <c:v>89685.232326679907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6C-46CC-B051-55E7DC5E9D5F}"/>
            </c:ext>
          </c:extLst>
        </c:ser>
        <c:ser>
          <c:idx val="2"/>
          <c:order val="2"/>
          <c:tx>
            <c:strRef>
              <c:f>Sheet2!$G$40</c:f>
              <c:strCache>
                <c:ptCount val="1"/>
                <c:pt idx="0">
                  <c:v>80-110</c:v>
                </c:pt>
              </c:strCache>
            </c:strRef>
          </c:tx>
          <c:spPr>
            <a:pattFill prst="shingle">
              <a:fgClr>
                <a:schemeClr val="accent3">
                  <a:lumMod val="75000"/>
                </a:schemeClr>
              </a:fgClr>
              <a:bgClr>
                <a:schemeClr val="accent3">
                  <a:lumMod val="40000"/>
                  <a:lumOff val="60000"/>
                </a:schemeClr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Sheet2!$D$41:$D$47</c:f>
              <c:strCache>
                <c:ptCount val="7"/>
                <c:pt idx="0">
                  <c:v>NAA</c:v>
                </c:pt>
                <c:pt idx="1">
                  <c:v>A</c:v>
                </c:pt>
                <c:pt idx="2">
                  <c:v>B</c:v>
                </c:pt>
                <c:pt idx="3">
                  <c:v>Sub B</c:v>
                </c:pt>
                <c:pt idx="4">
                  <c:v>C</c:v>
                </c:pt>
                <c:pt idx="5">
                  <c:v>Sub C</c:v>
                </c:pt>
                <c:pt idx="6">
                  <c:v>D</c:v>
                </c:pt>
              </c:strCache>
            </c:strRef>
          </c:cat>
          <c:val>
            <c:numRef>
              <c:f>Sheet2!$G$41:$G$47</c:f>
              <c:numCache>
                <c:formatCode>#,##0</c:formatCode>
                <c:ptCount val="7"/>
                <c:pt idx="0" formatCode="General">
                  <c:v>157109.79296451999</c:v>
                </c:pt>
                <c:pt idx="1">
                  <c:v>104238.69306908001</c:v>
                </c:pt>
                <c:pt idx="2" formatCode="General">
                  <c:v>138916.28672659991</c:v>
                </c:pt>
                <c:pt idx="3" formatCode="General">
                  <c:v>82868.610348279966</c:v>
                </c:pt>
                <c:pt idx="4" formatCode="General">
                  <c:v>177935.0846146399</c:v>
                </c:pt>
                <c:pt idx="5" formatCode="General">
                  <c:v>0</c:v>
                </c:pt>
                <c:pt idx="6" formatCode="General">
                  <c:v>180677.25156231999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6C-46CC-B051-55E7DC5E9D5F}"/>
            </c:ext>
          </c:extLst>
        </c:ser>
        <c:ser>
          <c:idx val="3"/>
          <c:order val="3"/>
          <c:tx>
            <c:strRef>
              <c:f>Sheet2!$H$40</c:f>
              <c:strCache>
                <c:ptCount val="1"/>
                <c:pt idx="0">
                  <c:v>0-70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Sheet2!$D$41:$D$47</c:f>
              <c:strCache>
                <c:ptCount val="7"/>
                <c:pt idx="0">
                  <c:v>NAA</c:v>
                </c:pt>
                <c:pt idx="1">
                  <c:v>A</c:v>
                </c:pt>
                <c:pt idx="2">
                  <c:v>B</c:v>
                </c:pt>
                <c:pt idx="3">
                  <c:v>Sub B</c:v>
                </c:pt>
                <c:pt idx="4">
                  <c:v>C</c:v>
                </c:pt>
                <c:pt idx="5">
                  <c:v>Sub C</c:v>
                </c:pt>
                <c:pt idx="6">
                  <c:v>D</c:v>
                </c:pt>
              </c:strCache>
            </c:strRef>
          </c:cat>
          <c:val>
            <c:numRef>
              <c:f>Sheet2!$H$41:$H$47</c:f>
              <c:numCache>
                <c:formatCode>General</c:formatCode>
                <c:ptCount val="7"/>
                <c:pt idx="0">
                  <c:v>394068.9758763595</c:v>
                </c:pt>
                <c:pt idx="1">
                  <c:v>293065.42303295998</c:v>
                </c:pt>
                <c:pt idx="2">
                  <c:v>411201.8111877201</c:v>
                </c:pt>
                <c:pt idx="3">
                  <c:v>253543.22406123971</c:v>
                </c:pt>
                <c:pt idx="4">
                  <c:v>535402.28958112025</c:v>
                </c:pt>
                <c:pt idx="5">
                  <c:v>535402.28958112001</c:v>
                </c:pt>
                <c:pt idx="6">
                  <c:v>562395.65300139948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6C-46CC-B051-55E7DC5E9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-1995927048"/>
        <c:axId val="-2043944792"/>
      </c:barChart>
      <c:catAx>
        <c:axId val="-1995927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43944792"/>
        <c:crosses val="autoZero"/>
        <c:auto val="1"/>
        <c:lblAlgn val="ctr"/>
        <c:lblOffset val="100"/>
        <c:noMultiLvlLbl val="0"/>
      </c:catAx>
      <c:valAx>
        <c:axId val="-20439447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199592704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100"/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0.20339</cdr:x>
      <cdr:y>0.81013</cdr:y>
    </cdr:from>
    <cdr:to>
      <cdr:x>0.37288</cdr:x>
      <cdr:y>0.94055</cdr:y>
    </cdr:to>
    <cdr:sp macro="" textlink="">
      <cdr:nvSpPr>
        <cdr:cNvPr id="2" name="Oval 1"/>
        <cdr:cNvSpPr/>
      </cdr:nvSpPr>
      <cdr:spPr>
        <a:xfrm xmlns:a="http://schemas.openxmlformats.org/drawingml/2006/main">
          <a:off x="914400" y="4876799"/>
          <a:ext cx="762000" cy="78514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545BA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ctr" rtl="0" fontAlgn="base">
            <a:spcBef>
              <a:spcPct val="0"/>
            </a:spcBef>
            <a:spcAft>
              <a:spcPct val="0"/>
            </a:spcAft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ctr" rtl="0" fontAlgn="base">
            <a:spcBef>
              <a:spcPct val="0"/>
            </a:spcBef>
            <a:spcAft>
              <a:spcPct val="0"/>
            </a:spcAft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ctr" rtl="0" fontAlgn="base">
            <a:spcBef>
              <a:spcPct val="0"/>
            </a:spcBef>
            <a:spcAft>
              <a:spcPct val="0"/>
            </a:spcAft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ctr" rtl="0" fontAlgn="base">
            <a:spcBef>
              <a:spcPct val="0"/>
            </a:spcBef>
            <a:spcAft>
              <a:spcPct val="0"/>
            </a:spcAft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ctr" rtl="0" fontAlgn="base">
            <a:spcBef>
              <a:spcPct val="0"/>
            </a:spcBef>
            <a:spcAft>
              <a:spcPct val="0"/>
            </a:spcAft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0.7069</cdr:x>
      <cdr:y>0.73434</cdr:y>
    </cdr:from>
    <cdr:to>
      <cdr:x>0.86207</cdr:x>
      <cdr:y>0.93671</cdr:y>
    </cdr:to>
    <cdr:sp macro="" textlink="">
      <cdr:nvSpPr>
        <cdr:cNvPr id="2" name="Oval 1"/>
        <cdr:cNvSpPr/>
      </cdr:nvSpPr>
      <cdr:spPr>
        <a:xfrm xmlns:a="http://schemas.openxmlformats.org/drawingml/2006/main">
          <a:off x="3124200" y="4420565"/>
          <a:ext cx="685800" cy="121823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545BA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ctr" rtl="0" fontAlgn="base">
            <a:spcBef>
              <a:spcPct val="0"/>
            </a:spcBef>
            <a:spcAft>
              <a:spcPct val="0"/>
            </a:spcAft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ctr" rtl="0" fontAlgn="base">
            <a:spcBef>
              <a:spcPct val="0"/>
            </a:spcBef>
            <a:spcAft>
              <a:spcPct val="0"/>
            </a:spcAft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ctr" rtl="0" fontAlgn="base">
            <a:spcBef>
              <a:spcPct val="0"/>
            </a:spcBef>
            <a:spcAft>
              <a:spcPct val="0"/>
            </a:spcAft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ctr" rtl="0" fontAlgn="base">
            <a:spcBef>
              <a:spcPct val="0"/>
            </a:spcBef>
            <a:spcAft>
              <a:spcPct val="0"/>
            </a:spcAft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ctr" rtl="0" fontAlgn="base">
            <a:spcBef>
              <a:spcPct val="0"/>
            </a:spcBef>
            <a:spcAft>
              <a:spcPct val="0"/>
            </a:spcAft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3600" b="1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0.2069</cdr:x>
      <cdr:y>0.80628</cdr:y>
    </cdr:from>
    <cdr:to>
      <cdr:x>0.39655</cdr:x>
      <cdr:y>0.93671</cdr:y>
    </cdr:to>
    <cdr:sp macro="" textlink="">
      <cdr:nvSpPr>
        <cdr:cNvPr id="3" name="Oval 2"/>
        <cdr:cNvSpPr/>
      </cdr:nvSpPr>
      <cdr:spPr>
        <a:xfrm xmlns:a="http://schemas.openxmlformats.org/drawingml/2006/main">
          <a:off x="914400" y="4853651"/>
          <a:ext cx="838200" cy="78514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545BA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0.08621</cdr:x>
      <cdr:y>0.48101</cdr:y>
    </cdr:from>
    <cdr:to>
      <cdr:x>0.24138</cdr:x>
      <cdr:y>0.91139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381000" y="2895600"/>
          <a:ext cx="685800" cy="25908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F545BA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08EEFCB6-E6E8-401E-AEE6-D1CF1CC8655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CF81932B-C44D-0CE9-B267-8F47A9AFA6B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5ABFFA3A-CE8E-2C83-B931-3F433AEDC45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C33ABD35-8DC8-39EE-6AEA-A9D1C33DBD0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96CBB77A-BD27-4BDE-B7FC-A9C867DDC6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E340CEB0-7CB9-A085-C914-55B07380005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A1B75F0C-809F-47B3-4723-D13565DA43C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5677B1F5-1F05-EFAE-E350-A8EC056AC29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8F90179C-ED0D-7154-8B22-11F3AA69A80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BD674139-C623-E291-8754-2BF842A61F6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51" name="Rectangle 7">
            <a:extLst>
              <a:ext uri="{FF2B5EF4-FFF2-40B4-BE49-F238E27FC236}">
                <a16:creationId xmlns:a16="http://schemas.microsoft.com/office/drawing/2014/main" id="{11A2FEE2-010F-230F-2C8A-9446195A1A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F58A4489-26C1-4DEC-8641-D5B6C24892C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>
            <a:extLst>
              <a:ext uri="{FF2B5EF4-FFF2-40B4-BE49-F238E27FC236}">
                <a16:creationId xmlns:a16="http://schemas.microsoft.com/office/drawing/2014/main" id="{C6FFE949-6E94-8773-458A-DA31CBB66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>
            <a:extLst>
              <a:ext uri="{FF2B5EF4-FFF2-40B4-BE49-F238E27FC236}">
                <a16:creationId xmlns:a16="http://schemas.microsoft.com/office/drawing/2014/main" id="{8CBA4344-0CE4-02FD-7DB7-355FE4A8D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80 years-old</a:t>
            </a:r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179B2F56-84F3-DE40-A5E3-5B430150D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0660ECD7-74DC-407B-AFFE-8389E0DA0C83}" type="slidenum">
              <a:rPr lang="en-US" altLang="en-US" sz="1200" b="0"/>
              <a:pPr algn="r" eaLnBrk="1" hangingPunct="1"/>
              <a:t>9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C28A7C36-876D-0456-2270-6EF14B510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36398BBB-ECCC-076A-A4AA-41400008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These allocations are mapped and fixed to achieve management certainty and predictability.</a:t>
            </a:r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CF156D69-2372-B82A-7ED2-C6F1FFF13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3040ABC0-F6A1-4400-AAA1-38E1E6F23163}" type="slidenum">
              <a:rPr lang="en-US" altLang="en-US" sz="1200" b="0"/>
              <a:pPr algn="r" eaLnBrk="1" hangingPunct="1"/>
              <a:t>23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>
            <a:extLst>
              <a:ext uri="{FF2B5EF4-FFF2-40B4-BE49-F238E27FC236}">
                <a16:creationId xmlns:a16="http://schemas.microsoft.com/office/drawing/2014/main" id="{4B9D46B3-3BB6-CB8C-A427-FC4D973EC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6" name="Notes Placeholder 2">
            <a:extLst>
              <a:ext uri="{FF2B5EF4-FFF2-40B4-BE49-F238E27FC236}">
                <a16:creationId xmlns:a16="http://schemas.microsoft.com/office/drawing/2014/main" id="{94860E94-781E-C978-9323-FDAEE6480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110</a:t>
            </a:r>
          </a:p>
        </p:txBody>
      </p:sp>
      <p:sp>
        <p:nvSpPr>
          <p:cNvPr id="77827" name="Slide Number Placeholder 3">
            <a:extLst>
              <a:ext uri="{FF2B5EF4-FFF2-40B4-BE49-F238E27FC236}">
                <a16:creationId xmlns:a16="http://schemas.microsoft.com/office/drawing/2014/main" id="{050A3F2F-0FBC-7AF1-EC37-EDFF1077A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0CA85C53-54BD-4D50-B66C-82E1E73BA1D6}" type="slidenum">
              <a:rPr lang="en-US" altLang="en-US" sz="1200" b="0"/>
              <a:pPr algn="r" eaLnBrk="1" hangingPunct="1"/>
              <a:t>10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A9A1BE71-7242-3D30-9191-6F30A09B7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DB6227AE-933E-EC07-94D8-63D87A3D9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110</a:t>
            </a: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879A58DC-44C5-3A1B-A64D-F62336B5F3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97FA8FE8-3195-40F7-83F2-68974BF434C7}" type="slidenum">
              <a:rPr lang="en-US" altLang="en-US" sz="1200" b="0"/>
              <a:pPr algn="r" eaLnBrk="1" hangingPunct="1"/>
              <a:t>11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>
            <a:extLst>
              <a:ext uri="{FF2B5EF4-FFF2-40B4-BE49-F238E27FC236}">
                <a16:creationId xmlns:a16="http://schemas.microsoft.com/office/drawing/2014/main" id="{3AF0734E-158C-5400-8884-4BDA1308C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>
            <a:extLst>
              <a:ext uri="{FF2B5EF4-FFF2-40B4-BE49-F238E27FC236}">
                <a16:creationId xmlns:a16="http://schemas.microsoft.com/office/drawing/2014/main" id="{BE0137BC-E142-4612-DC68-165E2F5CC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130</a:t>
            </a:r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C525EACA-2B3F-2E39-A7E3-4B13CF0CB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8DFC71B2-9F41-42BD-BE0B-0BB02FA92E5D}" type="slidenum">
              <a:rPr lang="en-US" altLang="en-US" sz="1200" b="0"/>
              <a:pPr algn="r" eaLnBrk="1" hangingPunct="1"/>
              <a:t>12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>
            <a:extLst>
              <a:ext uri="{FF2B5EF4-FFF2-40B4-BE49-F238E27FC236}">
                <a16:creationId xmlns:a16="http://schemas.microsoft.com/office/drawing/2014/main" id="{1230AEC3-47B2-E6CA-57D5-D18303BD4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>
            <a:extLst>
              <a:ext uri="{FF2B5EF4-FFF2-40B4-BE49-F238E27FC236}">
                <a16:creationId xmlns:a16="http://schemas.microsoft.com/office/drawing/2014/main" id="{C56B189E-8B07-D55B-C606-2D533AD0E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140</a:t>
            </a:r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FCED8DB7-C78C-CBE6-22FD-646E4303F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C0D3ADBE-5CA9-4DD3-A1A7-D6954297AD00}" type="slidenum">
              <a:rPr lang="en-US" altLang="en-US" sz="1200" b="0"/>
              <a:pPr algn="r" eaLnBrk="1" hangingPunct="1"/>
              <a:t>13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AB116A99-C536-18D9-B8DF-6850B0F7E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E7C1A61C-A033-13FF-24F5-E76BE8F0B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140</a:t>
            </a: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E921DEF3-9206-C009-9C5B-02F01DE940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7059ADEC-3987-4BD0-9234-458A1940D7D2}" type="slidenum">
              <a:rPr lang="en-US" altLang="en-US" sz="1200" b="0"/>
              <a:pPr algn="r" eaLnBrk="1" hangingPunct="1"/>
              <a:t>14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>
            <a:extLst>
              <a:ext uri="{FF2B5EF4-FFF2-40B4-BE49-F238E27FC236}">
                <a16:creationId xmlns:a16="http://schemas.microsoft.com/office/drawing/2014/main" id="{A341CA82-80D0-550F-25F6-788797CF07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6" name="Notes Placeholder 2">
            <a:extLst>
              <a:ext uri="{FF2B5EF4-FFF2-40B4-BE49-F238E27FC236}">
                <a16:creationId xmlns:a16="http://schemas.microsoft.com/office/drawing/2014/main" id="{1610D1FD-B4C2-6EA8-F542-0005F621F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200+</a:t>
            </a:r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43BC59DC-D1FB-BB28-57B8-320413BE4B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3AE05E10-CC55-4DAD-872E-A7DEE64AE48A}" type="slidenum">
              <a:rPr lang="en-US" altLang="en-US" sz="1200" b="0"/>
              <a:pPr algn="r" eaLnBrk="1" hangingPunct="1"/>
              <a:t>15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73159E3D-D97A-436C-C373-374027B25F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49A933A3-464D-4073-5626-4A1BD9E65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200+</a:t>
            </a:r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16B73005-A23D-FD96-A504-D804D60FA9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1D79AD71-0233-4171-B17E-01510ED1F89E}" type="slidenum">
              <a:rPr lang="en-US" altLang="en-US" sz="1200" b="0"/>
              <a:pPr algn="r" eaLnBrk="1" hangingPunct="1"/>
              <a:t>16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>
            <a:extLst>
              <a:ext uri="{FF2B5EF4-FFF2-40B4-BE49-F238E27FC236}">
                <a16:creationId xmlns:a16="http://schemas.microsoft.com/office/drawing/2014/main" id="{0978BE19-C646-5B05-54FE-CDD199437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4" name="Notes Placeholder 2">
            <a:extLst>
              <a:ext uri="{FF2B5EF4-FFF2-40B4-BE49-F238E27FC236}">
                <a16:creationId xmlns:a16="http://schemas.microsoft.com/office/drawing/2014/main" id="{43B03C21-DEA3-98CF-1FD7-F292AB20B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160</a:t>
            </a:r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712FD16B-03FC-01FE-9EF6-9D27E7A320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958A8416-9B0D-423A-A8F9-3251B1517461}" type="slidenum">
              <a:rPr lang="en-US" altLang="en-US" sz="1200" b="0"/>
              <a:pPr algn="r" eaLnBrk="1" hangingPunct="1"/>
              <a:t>17</a:t>
            </a:fld>
            <a:endParaRPr lang="en-US" altLang="en-US" sz="1200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D23AB-352A-5B03-6BDD-6C390AE82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0C7CE8-E4CF-4794-9ADA-B8FE62F1D9FB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D4BD3-FCA4-BA8D-00D8-A1EA33B1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3F3CD-1658-0DCA-34FA-021BE0325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A934F-4702-49DC-A1C6-97B6575D4B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808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C2542-893B-A474-C1E3-FB6D91E54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61963E-521C-421F-A4BC-DD4CCE778FFB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F739F-F054-3676-F22E-66A8E52B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B4FC2-0F35-691B-E345-723F49F5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19B6D-DBD0-420D-B532-CAC6E0C625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201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B00EE-FC6C-C7BB-D9AE-DABBEED7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911AB9-0B92-40D8-A0D4-17B1F5FF5A38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19601-0C89-3A05-63BF-217F13A2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A7BB3-A5C3-D8CB-D0E7-D8B55DAB3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14B77-E576-4135-B934-883069A136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087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C0983-542F-CEAB-8628-C4D60133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509F9847-EC3D-4A4D-B516-26ED755D426B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AD2A5-900D-FE0C-F825-CD052BDC0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3BBB6-FF80-AD66-09EA-214D44F1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FE920CA3-E600-439C-9670-128E53AEA6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853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6C8B5-31F8-62FE-5F8B-CA7C5277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867E658-BA00-4002-BDD9-3E7C4E2A8671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EAD41-6C82-342D-8F0A-732FD5FE5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24ADB-65A6-772B-0BFD-53AD8600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31C33AB1-04BF-48A2-B33F-B1DED893B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88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016B2-8D40-17F4-31F7-6FFF31C3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6F01F380-8A41-4DA1-BEB5-AC9358BFF0FC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1B250-E152-10A3-1928-EBA3DDEA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19191-DF83-4B45-15DA-A009070E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11F68F6-7F5D-490C-9B5A-A3E12FEF26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4497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0880E-F941-5036-D48F-4617554B1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A17E83BF-A279-4002-847C-8AD7FD7E2B3B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FBDFF-A90F-BFF6-8D9E-4CF5522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2FC77A-EEE3-3301-040F-AE93FE1A7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3EB266C4-5E35-4F95-832B-13A3991118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475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11E193-192D-004F-6D84-DA112AF5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97611CE6-4111-4F64-A647-9CA409BFC8FA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E11D28-0DBA-62B3-3BEF-10C51BACF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4657F-9CC5-49EE-DC8E-1AEBB71E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3BBE3A57-771E-452B-BD3A-6F3E004AA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594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0BFB67-809E-01EC-A480-AD4B98BAE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79322702-4E9C-4560-B649-FCED31CE1EAE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6855CF-A92C-84FE-B500-258A42CC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D75FA-3D6A-3A24-8BF5-937A69E58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33CE91BF-97D6-452F-8413-8E2276B6BC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390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D4BAA-4F15-6B1E-90DC-25C75CE76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D21F28B3-5BDC-410A-AA86-944A88649588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2719A2-56DE-E64B-A891-ACCA0C2C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F3F21-1AED-327E-138E-60F42C24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79EC9767-E78F-420E-9E52-4F3ED4671A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799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19B3D-7A42-0650-8228-0297FE529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F8C78AD9-89A6-43D6-8244-2C3E64840EA9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61FA7-E984-24B3-F511-227B66312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6ACF2-C30C-26F2-6AD1-C279E2094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9C09A5A5-33C6-48C3-BDAD-D4D3012E66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84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F29C1-AE57-52DD-1579-0C733D0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3C0D91-A42D-49D7-BF10-290D7B5ADAD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6EDA2-2C1F-C4F7-51A9-EF014CAF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D7554-8DFF-D8AC-1F3C-38A2461E4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52E09-FEC4-4133-8174-2EE58F1A3D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228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8820F-F1E4-2E3C-D7B6-9DB389AFD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98052AA6-8C95-4ABC-A55C-AEF737F909F9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25728-7F97-E7C4-B437-26AD239E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DDCB9-0A72-362E-E7AB-C04CCB07B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E8C1B3AD-C205-430D-B998-C7270B2D3E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554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15928-B2E0-67C9-7B43-9AB0A937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9E02CF45-B031-44F8-ABB4-160BF0DBF39C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8C87E-4560-077E-BC06-9ED8626B3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B7F6A-0A5E-C3B2-20E9-8A60972B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39A4D156-5599-464C-AB86-B89A2AAB63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560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92432-FC77-B0FC-BFAE-082DF280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57C1BD89-5A09-4CD1-8832-BF2B32BD5747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276C7-82EB-0706-1FB7-4D4EFD52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A2242-6F0F-A769-349A-79C60869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C30AD821-17B4-455F-8203-102831F76E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615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0618F-0325-7510-8E3B-DB0DB9D0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C3A02D67-851B-49C2-A33A-788351BFD2E9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8B544-84EF-99B7-ADC5-4E2D3B997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CBE67-C0EE-0C68-4DFD-769954519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A9AAA263-2AD7-49FB-8D5B-8D5000D7A5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918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73166-01ED-F1ED-A814-43BC8E6D7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F582DA7F-854A-4868-BF4E-F990A5078BE9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9E8E6-71E5-2840-D363-97553E632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33A90-0AA3-5609-1CEA-DBDC3973B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69B64343-5A11-4CF7-A60B-95DAF7EBF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564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5A109-81B8-E211-F543-4656AE761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C0FD04F2-77F2-425F-A784-EE31EDF222B2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80D22-4DEA-F451-2256-6E0E86B83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9CEC4-A466-392C-E32D-945CA3E75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FAC1BF1B-29BB-4565-BE38-F014E07206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100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A1F16-A2DD-EBFB-209B-58864E81B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78D290D5-95F1-43EA-BFB1-10CD968046D3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EF4F2-40B7-9FB6-0ECA-11834D76F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09005-9A92-1138-5BA5-F85D718DB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66AF16D1-8275-4B5B-8ACC-05C82B2CA1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486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A1C8FB-E4E0-521A-C25E-F60EF2E2F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D00AE85E-8C7E-4E92-8309-71B3C7F34FEA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65B26-FC80-0AD8-B97C-3498D5D48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FF8E23-65F4-FE62-6943-77C5BD0E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F0CAC99E-F05A-47B3-A1C5-90F825FFA8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893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2CC8F0-CA31-88E3-6663-ED54019B8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C376C71A-FD2D-4A0A-9C21-CB85739D652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5644E8-8044-58E7-5F43-D210C4516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33E495-AC1B-06F5-7C6F-F6A119233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76941602-FE49-47E4-BAA2-68450C21F8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737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337C4-2C56-DFD6-E10A-C8F16376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6A1010C4-6FAB-4211-B245-C44BFB532991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EE835-F654-D853-0900-55010EFB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7B0B4-4ACF-8A6A-647D-C9E4F979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A3F0A6E1-B34E-46E8-9A4A-341027EEA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02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55D4C-9ADC-597E-EC3F-87FEB403F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FE9CED-8BAA-48B2-A6E6-BE707AF70571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F184D-35F5-0138-9588-ABA6010A8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03105-6EB4-3DD5-1DDF-70304334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B67D4-95F7-417D-8264-0204CF81A3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891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6DEC-5890-F416-3121-FAD71976E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6E18F34F-1B7B-4F09-8642-1EEDE262C584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07254-5D9B-7E9D-5C2A-4BA739F8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BAEDF-937C-939B-7E8B-7A6E54849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EA584AF5-8070-430F-8BCA-20FFDA0789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9729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2D422-905C-B211-3AF8-20F2A1FB8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18D51DC0-78C4-49EF-869F-4CD1CB1CAB44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D17BC-A45C-0AE9-D6F1-55F84643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3C0F8-4710-CBE4-C8C5-29907D9D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60E4B34F-2BA1-4808-93D4-FCA4790939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50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A2D2E-3C3C-5D05-D177-D3BF2A378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CB4DE914-D2AC-45EA-956F-0A57D4FE229B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AB278-4DD9-91BA-29F1-2C4B59401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4859D-BF61-199E-9243-AEC7408E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336D97AD-E8A8-45CE-A608-4F2928DF3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47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9133D-D499-14DB-37B3-826B6B33C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123F863E-052C-4C7F-91A5-668F8E35AD16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27EDC-64E3-2C19-39A2-BFD9BE09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AA19A-894A-CA8D-4109-3B944B7B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70ACDA9E-0CB6-471E-9993-F9D00FB42F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448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D3F46-04D7-98B8-D6AD-25AA6275E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515123A7-B971-40F3-9466-D49380BE16B1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894EE-9D5B-6E5B-D176-C811DE6689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dirty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D1757-FF38-9401-5408-A90C5652BD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2446A38-AA38-4AE4-8429-404F800FBA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909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38A15-D2B1-10CB-8A39-EB4E0EE24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1E882A72-B1FB-46C7-A701-7002683FAF1A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0F883-0B19-2A5E-A7AB-92BF05A1C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D7A6C-4C40-2D21-4ADA-5361DAB3E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6EEE584D-2112-4E59-B972-95A09A31C9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212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81C23-62B0-30AF-7BBE-78088B1F5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C68662D1-11C2-41A6-9910-DFD22203084A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923D2-5F0A-E87D-F50C-422E8C09F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B5806-DFDB-A61D-111A-4DD08C30E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29FB9452-60E3-40F2-B81D-0CBC66D7A1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600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C3610-C4EA-82BB-131B-C0D4D02D8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D0FF8427-FD27-469C-A06F-E1B6E25C49DA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A727F-7A09-5453-024F-AEEE77D03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E16DC-EE26-BFD5-1C34-BBE72E2A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B17948D-1FB6-4280-BAD8-9EB321BE46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673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8E7AB-08CB-0C66-001E-7DC95552A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A1807B31-FCA5-4769-ABBC-775083170E1F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320B2-FB5D-0A04-DAF5-2531853B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B95F9-4EBE-5125-7740-5D09B0416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F03EFB17-03AA-4FD3-BABA-A50F2CCDC6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4289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5DEAB-5B2F-0D6B-321A-801111A40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67A9F064-1391-40A5-827E-1A56D7872B9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AC37B-195F-39A3-5547-3EBBDC182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93633D-32FA-482A-A081-1ECE9DA4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6DCD04B0-816B-4F75-B342-6B9040823C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183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C1DCF3-F237-C31F-3BB5-03532123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D6A3C7-ECEE-4C01-98E5-977AD20D3B6C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8BEF90-2807-81EB-D41F-136094F57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E6C414-8B30-A5E2-DE53-3C49DF72C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04CFD-B0DB-41C1-B1AD-642DD9ECF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0960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7AE0F0-FB5F-6894-8379-86AE09AA8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8A2F0072-2110-446A-B13B-C3A2334CB74D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3DFF1-3E0B-EDC3-E22F-3B738233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67543-30BF-98EA-ABDB-B5F742E0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43A7FF41-12A0-4163-9FCB-09F88D9614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939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F7270-5CB1-AAF3-23E8-D4CE2F5B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B3EE1A5-29E8-449F-BBF7-797A6514885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D8BF68-CCE3-053E-79FF-11B7256FB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90A11-E438-EAAC-0E29-170C4ACF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9301F9F0-7918-4442-BD8F-5EC2DFE35C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7719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47C49-E98A-9665-0C09-A4400023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B498705-2B93-4C51-A5ED-15B60E06F189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A7A18-CDBB-D5AB-6698-72930875C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5BF5F-324F-5FD6-DC19-5C24D877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4E40FBFA-2F3D-40F4-9A7D-612361C5A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824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527B9-A052-06FF-432A-53934BB2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ABF23919-667B-47D9-9E21-D187A99CE7CB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036F1-1785-CEB0-E013-35B74A441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2F341-0912-458C-35FE-21C77139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4CEC773C-C8E7-4420-AA90-6BFB582204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595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29A47-E865-EA11-58AB-2F2D1B1B8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D04D6C3E-8473-45BD-A16C-1572B11C2CD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30D20-59BF-9FE0-83B2-3DBF88BD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73E5B-E90D-B03C-53A4-2B45F463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C55DE276-7F42-4F80-810E-5FBB1218E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7212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7C19F-C128-6C42-E7A0-9D976FF94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E97170CF-A6C9-42E5-B373-49C09EBA3A5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523AC-526B-0D9E-3C7C-E6EFEDD3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1E425-AED6-655D-8578-DD251373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BE54ECA-4171-43BB-9A0E-CDD13CCF4E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465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732EC-8C64-0F42-F3C2-810F338F3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43607B0C-14AA-4597-9D02-105F65B93956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C8CCB-7EF7-CCA7-7BBE-C44D036A3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2A444-3BBF-35A7-3144-CD510B85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9BFACC6C-EE76-45CC-AD7D-C82FA33B62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203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B6644-DD21-64F4-193E-39A2637B9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F231B7E-77EA-4D58-B269-28B0CA1E4D2A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BCE1D-1B3A-A54B-7B12-AB50D329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90207-F387-42B4-A5A4-7F4D5199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1007D98C-9240-466C-9472-4C56C82836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273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33F07-CE43-4FB7-BAD5-5B498F943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AC613B03-87E5-407A-9FB8-F7CD7D16BD2E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25FD6-D058-F7A4-0774-90B197AC2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7279D-ED70-DCB9-3817-ADB289FA7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AE68A2DD-11F0-4D77-A669-E8327E8DF9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5936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B7F4A-B884-AF59-BB0B-1EA2A929B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806F45D5-6E5E-47A1-9A61-0557167CE4FC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09FE5-527E-3876-DBC3-AEEA3B78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C2078-503F-119D-C1AA-EBDC1871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70C0C92-3F70-4A73-96CB-1D86FF13AE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740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8576618-AE61-6635-54B6-C22FC4CD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DD524B-E70E-433F-B68A-51F5B31EA3D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74E30F2-75C9-20BF-F563-93C1DA9B2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B7BC69-69CB-E82E-84EF-D22A3ED0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7ABCB-FD6F-479F-B2BB-F82D69ED48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929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502965-4B5D-BCC7-09F2-ED27832B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EC14573-86B1-4585-A1CE-67D8D0A7D5A6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FBFE89-5AB8-FF06-8158-9F396344E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8D5503-D77C-51ED-08C9-453FE48A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E0220829-02D1-4CDE-AF04-41B403DCA8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023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793E9-82BD-F685-66B4-E1117678C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AEA7F25-9BE1-47A9-AA2A-C1CA9DCA6816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B910E-C2E0-1769-F3A9-12BD5271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1E80F-59E7-B58F-F945-90B9D441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528F3C6C-9907-4AF9-82EA-86976D363E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9391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75EBE-B9DA-8B96-8EA4-184B4986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7AE5D58-E12A-4D64-B4C6-708AE140467F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C0551E-66A8-988C-26C0-E03F9B661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01AAE-5755-73CE-92E3-3EDE2A45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25026013-A952-4C08-BEFE-EAF47AC92F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0812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F9976-8082-1F6A-44D4-295EE3DB5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33207273-C441-4B2A-BEA5-793AED2C35AB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8F7E8-559B-3158-C2B9-3B5AC027B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445D3-B763-5F0D-3FF5-E1251E207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699A0A41-F1BC-424E-901D-D3D76EC923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8075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4C81F-604D-6182-711E-B30C13662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D49A78E1-F8C0-4421-A27C-4F1E7E144E66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C4B3E-B5F6-7D3F-E6E9-C2895CDD3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71DEB-0F5D-C15E-26A6-BBB0CACFF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3D54F020-B70E-49B8-8DFC-CD206CDC3C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216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BE907-D279-C962-5179-C798978D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F6150C05-CE5C-4869-90B9-50A631613AED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C6399-5C46-85DB-D85A-EB008E36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273F8-5D4C-9593-EAAC-3D62DFDEA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A099212A-B058-465C-8854-8A52AABE28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1861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3E969-D2BE-96A5-922F-EB8E53FB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45E94272-0D15-42A7-A87F-302393079BD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B88AB-EDA4-BA53-9A7F-B71F75DD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F9500-5B39-1244-0CC4-2D6F5381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C822C94E-C5AD-4A02-8DE7-52CEE1458B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75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1FDCA47-CBF5-ACE5-01CE-0A65B63A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DB5959-F956-4CA4-A78E-56762E4B5B12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2D0BBB-58A4-0E6F-9F8E-4CC500761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69C5F9-7219-C2FC-990F-BECFFB07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082EF-C5D8-4500-9CDC-82CFDA9788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05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8A2A456-40C0-F3CB-78C3-A7960D58A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EA4DD2-DB48-464C-8368-0EC3B133DEE8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6203BF6-E600-3481-337C-BE939485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186776-AEDE-BEC5-FDC4-40CCEE30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ECABD-EA3D-45F2-B470-A882F93EA6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93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3E1F9C-CB69-415E-25E4-B4EE30961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85D448-ABCB-4539-86AC-11C787EB39A9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6BDE15-1EA9-57CA-C7D2-44891AC8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75B041-B362-125B-3C74-D243BBEC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58C65-813B-4379-B47F-784BC10269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395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3D60E1-815A-978B-74AF-2BA93711B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413E60-5CB5-4E04-886E-2AE571207A14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E12908-CE10-0F62-6661-852E6588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4FB92E-52A7-4616-94B9-5E242193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F77D7-0141-4793-8740-316BCB95CA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95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304FED9-30A6-7BEC-E618-5C9BED39F4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7AC3EFA-E15F-84A3-D97D-11A7CE5CDA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00DCF-CDBB-D99A-76DF-8767488AE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2345CF3B-7601-4FF1-B01E-87F26484E6A4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93E72-484C-B012-CC00-E0A821A6D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74E94-9CB6-3B27-F1DE-BC4FFFC54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F59C57B-5EBC-4AB2-B90F-55B941E3469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AB219575-9C0E-6E68-87EA-DF59790CAF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DA478-25C0-A041-02D5-B895AC98A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467FA-6639-2B7F-5E97-B734B18BA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95731A2-0CF4-47C2-AC4D-B9E6D1FA98FC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1B839-E38A-67F7-CC1A-768F06AC7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72EED-79B7-2A8C-57FB-973935934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62614C4-7132-4B1B-8641-ABA6864ED55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hf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A943EF3A-F768-FE78-E4E9-075186C0DA4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E8598070-E7DA-A931-6D5A-9769AF5188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B43DA-5888-2E7B-31C1-F81EEE736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3AC44A3-9E30-4FE7-97BE-11AD04900B28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380DA-6140-3819-AAE2-4BD34866C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2C17B-46C3-4C66-C75A-8A4CF282B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60FA4DC-F789-4940-AA13-A94CE3739C7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C4F4B9D5-6167-B1D5-8C74-CDE3F08F64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BD790EEB-0226-AC7E-7C0C-C1E52AE86D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81FDD-2975-58D3-DCC6-C4450CA730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52DDBB6-1977-49A4-B9A3-16326BBFF886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EB7BD-C4CE-2C53-0E6D-AF237690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4592D-919B-5ED2-D8D5-7213125A8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3F5D941-F25F-4D2B-99EB-D830BFDF563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A0CAE1D2-23C7-80EC-8860-91EC6B63F8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C2E9AEE9-0E1B-10D4-C135-F905EDAD76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E0E5A-858F-461A-1BEF-E80E4C1E2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898989"/>
                </a:solidFill>
                <a:latin typeface="Century Gothic" panose="020B0502020202020204" pitchFamily="34" charset="0"/>
              </a:defRPr>
            </a:lvl1pPr>
          </a:lstStyle>
          <a:p>
            <a:fld id="{A12DD8F9-0621-4FD7-A9CE-7689F981D699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AF0F9-923B-4674-A0B2-38A12DB6A1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entury Gothic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F79C5-0A1A-A91F-DDFB-D146F8830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entury Gothic" panose="020B0502020202020204" pitchFamily="34" charset="0"/>
              </a:defRPr>
            </a:lvl1pPr>
          </a:lstStyle>
          <a:p>
            <a:fld id="{2E0C549A-41CE-40FA-A1ED-72364736008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51666-9FCA-B4F0-A096-972EA9D30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609600"/>
            <a:ext cx="7772400" cy="1470025"/>
          </a:xfrm>
        </p:spPr>
        <p:txBody>
          <a:bodyPr rtlCol="0">
            <a:noAutofit/>
          </a:bodyPr>
          <a:lstStyle/>
          <a:p>
            <a:pPr algn="l" defTabSz="6858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b="1" dirty="0">
                <a:ln w="25400">
                  <a:noFill/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</a:rPr>
              <a:t>Western Oregon BLM Draft </a:t>
            </a:r>
            <a:br>
              <a:rPr lang="en-US" altLang="en-US" b="1" dirty="0">
                <a:ln w="25400">
                  <a:noFill/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</a:rPr>
            </a:br>
            <a:r>
              <a:rPr lang="en-US" altLang="en-US" b="1" dirty="0">
                <a:ln w="25400">
                  <a:noFill/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</a:rPr>
              <a:t>RMP/EIS Concepts for </a:t>
            </a:r>
            <a:br>
              <a:rPr lang="en-US" altLang="en-US" b="1" dirty="0">
                <a:ln w="25400">
                  <a:noFill/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</a:rPr>
            </a:br>
            <a:r>
              <a:rPr lang="en-US" altLang="en-US" b="1" dirty="0">
                <a:ln w="25400">
                  <a:noFill/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</a:rPr>
              <a:t>Stands ≥ 80 years-old</a:t>
            </a:r>
            <a:endParaRPr lang="en-US" b="1" dirty="0">
              <a:ln w="25400">
                <a:noFill/>
              </a:ln>
              <a:solidFill>
                <a:srgbClr val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n-lt"/>
              <a:ea typeface="+mj-ea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834ED-5499-E16C-EC8D-2DC087502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25" y="4606925"/>
            <a:ext cx="6400800" cy="1389063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June 03, 2015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1800" dirty="0">
                <a:latin typeface="Century Gothic" panose="020B0502020202020204" pitchFamily="34" charset="0"/>
                <a:ea typeface="+mn-ea"/>
              </a:rPr>
              <a:t>Corvallis, Oregon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</a:rPr>
              <a:t>Abe Wheeler &amp; Craig </a:t>
            </a:r>
            <a:r>
              <a:rPr lang="en-US" sz="1800" b="1" dirty="0" err="1">
                <a:solidFill>
                  <a:srgbClr val="C00000"/>
                </a:solidFill>
                <a:latin typeface="Century Gothic" panose="020B0502020202020204" pitchFamily="34" charset="0"/>
                <a:ea typeface="+mn-ea"/>
              </a:rPr>
              <a:t>Kintop</a:t>
            </a:r>
            <a:endParaRPr lang="en-US" sz="1800" b="1" dirty="0">
              <a:solidFill>
                <a:srgbClr val="C00000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DBF1D9-A8CE-6D2A-05F8-56334552DC71}"/>
              </a:ext>
            </a:extLst>
          </p:cNvPr>
          <p:cNvSpPr/>
          <p:nvPr/>
        </p:nvSpPr>
        <p:spPr>
          <a:xfrm>
            <a:off x="8458200" y="228600"/>
            <a:ext cx="381000" cy="640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Calibri" panose="020F0502020204030204" pitchFamily="34" charset="0"/>
              </a:rPr>
              <a:t>    </a:t>
            </a:r>
            <a:r>
              <a:rPr lang="en-US" alt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Cambria" panose="02040503050406030204" pitchFamily="18" charset="0"/>
              </a:rPr>
              <a:t>BLM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19C19F-468C-62F5-B07C-BF87D51DCDE0}"/>
              </a:ext>
            </a:extLst>
          </p:cNvPr>
          <p:cNvSpPr/>
          <p:nvPr/>
        </p:nvSpPr>
        <p:spPr>
          <a:xfrm>
            <a:off x="8077200" y="228600"/>
            <a:ext cx="381000" cy="640080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</a:rPr>
              <a:t>Resource Management Plans for Western Oregon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1F4773-D9C0-E9D4-A5D0-260A7D5AA24A}"/>
              </a:ext>
            </a:extLst>
          </p:cNvPr>
          <p:cNvSpPr/>
          <p:nvPr/>
        </p:nvSpPr>
        <p:spPr>
          <a:xfrm>
            <a:off x="152400" y="6248400"/>
            <a:ext cx="83058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231" name="Slide Number Placeholder 7">
            <a:extLst>
              <a:ext uri="{FF2B5EF4-FFF2-40B4-BE49-F238E27FC236}">
                <a16:creationId xmlns:a16="http://schemas.microsoft.com/office/drawing/2014/main" id="{799A3FCE-FF73-7BE8-8110-5720A578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642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AAECB9B0-2C69-4B21-90AE-49AA38DB806A}" type="slidenum">
              <a:rPr lang="en-US" altLang="en-US" sz="1200">
                <a:solidFill>
                  <a:srgbClr val="FFFFFF"/>
                </a:solidFill>
              </a:rPr>
              <a:pPr algn="r" eaLnBrk="1" hangingPunct="1"/>
              <a:t>1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grpSp>
        <p:nvGrpSpPr>
          <p:cNvPr id="52232" name="Group 8">
            <a:extLst>
              <a:ext uri="{FF2B5EF4-FFF2-40B4-BE49-F238E27FC236}">
                <a16:creationId xmlns:a16="http://schemas.microsoft.com/office/drawing/2014/main" id="{74EEBEBD-CF7A-FD1F-7E71-669F35FFD0F7}"/>
              </a:ext>
            </a:extLst>
          </p:cNvPr>
          <p:cNvGrpSpPr>
            <a:grpSpLocks/>
          </p:cNvGrpSpPr>
          <p:nvPr/>
        </p:nvGrpSpPr>
        <p:grpSpPr bwMode="auto">
          <a:xfrm>
            <a:off x="314325" y="3840163"/>
            <a:ext cx="7696200" cy="304800"/>
            <a:chOff x="304800" y="3733800"/>
            <a:chExt cx="7696200" cy="304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12CE4B-86F8-5773-34D0-3E0DCBC932B8}"/>
                </a:ext>
              </a:extLst>
            </p:cNvPr>
            <p:cNvSpPr/>
            <p:nvPr/>
          </p:nvSpPr>
          <p:spPr>
            <a:xfrm>
              <a:off x="304800" y="3733800"/>
              <a:ext cx="7696200" cy="304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C87D8F-7A1C-FD4D-8B8D-4CDE8A91F917}"/>
                </a:ext>
              </a:extLst>
            </p:cNvPr>
            <p:cNvCxnSpPr/>
            <p:nvPr/>
          </p:nvCxnSpPr>
          <p:spPr>
            <a:xfrm>
              <a:off x="457200" y="3886200"/>
              <a:ext cx="73914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233" name="Picture 11">
            <a:extLst>
              <a:ext uri="{FF2B5EF4-FFF2-40B4-BE49-F238E27FC236}">
                <a16:creationId xmlns:a16="http://schemas.microsoft.com/office/drawing/2014/main" id="{187F26B9-2D0D-3A3A-7B33-0D5A12416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306388"/>
            <a:ext cx="728662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12">
            <a:extLst>
              <a:ext uri="{FF2B5EF4-FFF2-40B4-BE49-F238E27FC236}">
                <a16:creationId xmlns:a16="http://schemas.microsoft.com/office/drawing/2014/main" id="{19CE1B16-DA2C-B848-3034-2A3D65B43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73313"/>
            <a:ext cx="3357562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E9BD2E-1AA1-90B6-221C-7834F432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7F58ABB4-3AAB-48F5-8B15-404EA9EF1FF9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1443" name="Content Placeholder 1">
            <a:extLst>
              <a:ext uri="{FF2B5EF4-FFF2-40B4-BE49-F238E27FC236}">
                <a16:creationId xmlns:a16="http://schemas.microsoft.com/office/drawing/2014/main" id="{09BF94BC-AA65-3CD5-7197-24F5F0DFABF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20675"/>
            <a:ext cx="7315200" cy="54864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A96CE7-B9D0-65DA-98AB-2F7AC2EF3137}"/>
              </a:ext>
            </a:extLst>
          </p:cNvPr>
          <p:cNvSpPr/>
          <p:nvPr/>
        </p:nvSpPr>
        <p:spPr>
          <a:xfrm>
            <a:off x="2188947" y="5791200"/>
            <a:ext cx="467390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</a:rPr>
              <a:t>110 Years Old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95E2FB-B714-6E3A-740C-7AB52184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BF77B538-DC25-46B9-BFE6-6EA2CFB63884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2467" name="Content Placeholder 1">
            <a:extLst>
              <a:ext uri="{FF2B5EF4-FFF2-40B4-BE49-F238E27FC236}">
                <a16:creationId xmlns:a16="http://schemas.microsoft.com/office/drawing/2014/main" id="{8612EF72-E15C-59A4-97AC-8CAF7DA18E1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685800"/>
            <a:ext cx="7848600" cy="52324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B06CBB-62C5-353A-69AE-3511AB8720ED}"/>
              </a:ext>
            </a:extLst>
          </p:cNvPr>
          <p:cNvSpPr/>
          <p:nvPr/>
        </p:nvSpPr>
        <p:spPr>
          <a:xfrm>
            <a:off x="2188947" y="5791200"/>
            <a:ext cx="467390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</a:rPr>
              <a:t>110 Years Old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9274A-075B-A636-0085-0D06CBEA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81BDD550-CFEE-44DE-9B75-73533B32D084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3491" name="Content Placeholder 1">
            <a:extLst>
              <a:ext uri="{FF2B5EF4-FFF2-40B4-BE49-F238E27FC236}">
                <a16:creationId xmlns:a16="http://schemas.microsoft.com/office/drawing/2014/main" id="{958A9AB5-1280-B5C4-C507-5EB07F39E1B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536575"/>
            <a:ext cx="7848600" cy="5254625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87ABE6-4C57-C49A-6DFA-A3AE49C6D64E}"/>
              </a:ext>
            </a:extLst>
          </p:cNvPr>
          <p:cNvSpPr/>
          <p:nvPr/>
        </p:nvSpPr>
        <p:spPr>
          <a:xfrm>
            <a:off x="2169841" y="5791200"/>
            <a:ext cx="471212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</a:rPr>
              <a:t>130 Years Old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9AFBE4-4E25-1103-0A15-7EF49294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104DA126-A61D-4191-9908-059E5CB9FD4A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4515" name="Content Placeholder 1">
            <a:extLst>
              <a:ext uri="{FF2B5EF4-FFF2-40B4-BE49-F238E27FC236}">
                <a16:creationId xmlns:a16="http://schemas.microsoft.com/office/drawing/2014/main" id="{EEE559AF-F8AA-3D30-D836-AADF81A8CCA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04800"/>
            <a:ext cx="7543800" cy="565626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497E3B-EC40-F3E1-165A-117F41165556}"/>
              </a:ext>
            </a:extLst>
          </p:cNvPr>
          <p:cNvSpPr/>
          <p:nvPr/>
        </p:nvSpPr>
        <p:spPr>
          <a:xfrm>
            <a:off x="2169840" y="5818208"/>
            <a:ext cx="471212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</a:rPr>
              <a:t>140 Years Old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6A8379-C446-1BE1-C1AE-8674A32A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642EDA6D-3398-4E0B-A925-C6A5C3C52073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5539" name="Content Placeholder 1">
            <a:extLst>
              <a:ext uri="{FF2B5EF4-FFF2-40B4-BE49-F238E27FC236}">
                <a16:creationId xmlns:a16="http://schemas.microsoft.com/office/drawing/2014/main" id="{B8C119ED-23CD-00D7-66DF-0FD1AD8104D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58763"/>
            <a:ext cx="4572000" cy="6097587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D81948-29D3-2467-C782-714BE1703FB3}"/>
              </a:ext>
            </a:extLst>
          </p:cNvPr>
          <p:cNvSpPr/>
          <p:nvPr/>
        </p:nvSpPr>
        <p:spPr>
          <a:xfrm>
            <a:off x="2169840" y="5791200"/>
            <a:ext cx="471212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</a:rPr>
              <a:t>140 Years Old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8DED8-AEA3-466F-080B-B1932E18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BB2A3C2B-0B7E-4EFD-BAD0-C85DF64FE04D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6563" name="Content Placeholder 1">
            <a:extLst>
              <a:ext uri="{FF2B5EF4-FFF2-40B4-BE49-F238E27FC236}">
                <a16:creationId xmlns:a16="http://schemas.microsoft.com/office/drawing/2014/main" id="{5E973431-57C6-52C8-F9D9-3E8B1EAC9D5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609600"/>
            <a:ext cx="7999413" cy="5334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CCF71B-8667-4DA9-8677-C50DFA57E161}"/>
              </a:ext>
            </a:extLst>
          </p:cNvPr>
          <p:cNvSpPr/>
          <p:nvPr/>
        </p:nvSpPr>
        <p:spPr>
          <a:xfrm>
            <a:off x="1967862" y="5791200"/>
            <a:ext cx="511608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</a:rPr>
              <a:t>200+ Years Old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77F5F0-9758-C02E-565C-30E4AC179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097F34AA-F6C2-4895-ABC6-468E1E3253AA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7587" name="Content Placeholder 1">
            <a:extLst>
              <a:ext uri="{FF2B5EF4-FFF2-40B4-BE49-F238E27FC236}">
                <a16:creationId xmlns:a16="http://schemas.microsoft.com/office/drawing/2014/main" id="{BDECFEA2-E7D3-83B0-DE5E-33E960C1B4F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685800"/>
            <a:ext cx="7924800" cy="52832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CE97A-F203-AD3E-18BB-D7EFE3A7D068}"/>
              </a:ext>
            </a:extLst>
          </p:cNvPr>
          <p:cNvSpPr/>
          <p:nvPr/>
        </p:nvSpPr>
        <p:spPr>
          <a:xfrm>
            <a:off x="1967862" y="5791200"/>
            <a:ext cx="511608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</a:rPr>
              <a:t>200+ Years Old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F06BA5-07DE-9076-0CAE-9AD51A87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DB76C52F-0012-46EA-A315-EB6DB43043DA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8611" name="Content Placeholder 1">
            <a:extLst>
              <a:ext uri="{FF2B5EF4-FFF2-40B4-BE49-F238E27FC236}">
                <a16:creationId xmlns:a16="http://schemas.microsoft.com/office/drawing/2014/main" id="{EF0C3652-C03B-6D53-07BE-85183D43B85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4763" y="457200"/>
            <a:ext cx="3962400" cy="594518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1CC05C-ADE5-6FA3-36A2-E37A189573FD}"/>
              </a:ext>
            </a:extLst>
          </p:cNvPr>
          <p:cNvSpPr/>
          <p:nvPr/>
        </p:nvSpPr>
        <p:spPr>
          <a:xfrm>
            <a:off x="2169840" y="5791200"/>
            <a:ext cx="471212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</a:rPr>
              <a:t>160 Years Old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21BEC-16F7-1C4B-CCFD-96F5BFBB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</a:rPr>
              <a:t>Action 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4D0D8-E3FD-879D-D842-E47452A28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700"/>
              <a:t>A range of silvicultural systems will be applied across a range of ages, including stands currently over 80-years-old</a:t>
            </a:r>
          </a:p>
          <a:p>
            <a:r>
              <a:rPr lang="en-US" altLang="en-US" sz="3700"/>
              <a:t>Maximum ages affected depends on land use objectives (allocation) and the definition of “older” stands by Alternative.</a:t>
            </a:r>
            <a:endParaRPr lang="en-US" altLang="en-US" sz="3000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CBF6EA1B-762C-3F80-1547-70141386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C3CA01E5-8130-42EB-9CFD-00BB18F98386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13219DE-CA65-F170-52DC-25A05D6850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84473"/>
            <a:ext cx="8229600" cy="923330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cap="all" dirty="0">
                <a:ln>
                  <a:solidFill>
                    <a:srgbClr val="5B9BD5"/>
                  </a:solidFill>
                </a:ln>
                <a:solidFill>
                  <a:srgbClr val="00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ea typeface="+mj-ea"/>
                <a:cs typeface="Calibri" panose="020F0502020204030204" pitchFamily="34" charset="0"/>
              </a:rPr>
              <a:t>Silvicultural Systems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1FBE1-8A59-A98E-1958-76AA81047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b="1" dirty="0">
                <a:ea typeface="+mn-ea"/>
              </a:rPr>
              <a:t>Even-aged </a:t>
            </a:r>
            <a:r>
              <a:rPr lang="en-US" sz="4400" dirty="0">
                <a:ea typeface="+mn-ea"/>
              </a:rPr>
              <a:t>[clearcut]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400" b="1" i="1" dirty="0">
                <a:solidFill>
                  <a:schemeClr val="tx1">
                    <a:lumMod val="50000"/>
                  </a:schemeClr>
                </a:solidFill>
                <a:ea typeface="+mn-ea"/>
              </a:rPr>
              <a:t>Two-aged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tx1">
                    <a:lumMod val="50000"/>
                  </a:schemeClr>
                </a:solidFill>
                <a:ea typeface="+mn-ea"/>
              </a:rPr>
              <a:t>Low Retention </a:t>
            </a:r>
            <a:endParaRPr lang="en-US" sz="4400" b="1" dirty="0">
              <a:solidFill>
                <a:schemeClr val="tx1">
                  <a:lumMod val="50000"/>
                </a:schemeClr>
              </a:solidFill>
              <a:ea typeface="+mn-ea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tx1">
                    <a:lumMod val="50000"/>
                  </a:schemeClr>
                </a:solidFill>
                <a:ea typeface="+mn-ea"/>
              </a:rPr>
              <a:t>Moderate Retention</a:t>
            </a:r>
            <a:endParaRPr lang="en-US" sz="4400" b="1" dirty="0">
              <a:solidFill>
                <a:schemeClr val="bg1"/>
              </a:solidFill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4400" b="1" i="1" dirty="0">
                <a:solidFill>
                  <a:prstClr val="black"/>
                </a:solidFill>
                <a:ea typeface="+mn-ea"/>
              </a:rPr>
              <a:t>Uneven-aged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tx1">
                    <a:lumMod val="50000"/>
                  </a:schemeClr>
                </a:solidFill>
                <a:ea typeface="+mn-ea"/>
              </a:rPr>
              <a:t>Owl Habitat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tx1">
                    <a:lumMod val="50000"/>
                  </a:schemeClr>
                </a:solidFill>
                <a:ea typeface="+mn-ea"/>
              </a:rPr>
              <a:t>Forest Resistance/Resiliency</a:t>
            </a:r>
          </a:p>
          <a:p>
            <a:pPr lvl="1" fontAlgn="auto"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ea typeface="+mn-ea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</p:txBody>
      </p:sp>
      <p:sp>
        <p:nvSpPr>
          <p:cNvPr id="70660" name="Slide Number Placeholder 1">
            <a:extLst>
              <a:ext uri="{FF2B5EF4-FFF2-40B4-BE49-F238E27FC236}">
                <a16:creationId xmlns:a16="http://schemas.microsoft.com/office/drawing/2014/main" id="{712AFA9F-C9D9-8630-3818-1965645B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78F46468-D4E0-4FE9-8F54-E443A3751A23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DDF6C-BE1A-96B2-0710-D60B06001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601"/>
            <a:ext cx="7886700" cy="990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</a:rPr>
              <a:t>Introduction</a:t>
            </a:r>
          </a:p>
        </p:txBody>
      </p:sp>
      <p:sp>
        <p:nvSpPr>
          <p:cNvPr id="53251" name="Content Placeholder 2">
            <a:extLst>
              <a:ext uri="{FF2B5EF4-FFF2-40B4-BE49-F238E27FC236}">
                <a16:creationId xmlns:a16="http://schemas.microsoft.com/office/drawing/2014/main" id="{143989E6-D40B-4483-464C-56048B0E945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28650" y="1295400"/>
            <a:ext cx="7886700" cy="51816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>
                <a:solidFill>
                  <a:srgbClr val="000000"/>
                </a:solidFill>
              </a:rPr>
              <a:t>BLM manages approximately 2.5 million acres, primarily forested lands in western Oregon</a:t>
            </a:r>
          </a:p>
          <a:p>
            <a:r>
              <a:rPr lang="en-US" altLang="en-US" sz="3200">
                <a:solidFill>
                  <a:srgbClr val="000000"/>
                </a:solidFill>
              </a:rPr>
              <a:t> Most lands interspersed in a checkerboard fashion with other ownerships</a:t>
            </a:r>
          </a:p>
          <a:p>
            <a:r>
              <a:rPr lang="en-US" altLang="en-US" sz="3200">
                <a:solidFill>
                  <a:srgbClr val="000000"/>
                </a:solidFill>
              </a:rPr>
              <a:t>Broad ecological gradient from north (“moist” forest) to south (“dry” forest)</a:t>
            </a:r>
          </a:p>
          <a:p>
            <a:r>
              <a:rPr lang="en-US" altLang="en-US" sz="3200">
                <a:solidFill>
                  <a:srgbClr val="000000"/>
                </a:solidFill>
              </a:rPr>
              <a:t>Substantial proportion of stands over 80-years-old</a:t>
            </a:r>
          </a:p>
          <a:p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6751D938-7BCD-84EE-BCB2-6176F02C5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7C7C2A23-B7FF-4076-B57F-037E428CC9DC}" type="slidenum">
              <a:rPr lang="en-US" altLang="en-US" sz="900">
                <a:solidFill>
                  <a:srgbClr val="898989"/>
                </a:solidFill>
              </a:rPr>
              <a:pPr algn="r" eaLnBrk="1" hangingPunct="1"/>
              <a:t>2</a:t>
            </a:fld>
            <a:endParaRPr lang="en-US" altLang="en-US" sz="900">
              <a:solidFill>
                <a:srgbClr val="898989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E2812-E370-A33D-B3E3-DEC71C901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</a:rPr>
              <a:t>Silvicultural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B6BF1-CA4D-AEBF-F6F2-6FB62A27B59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8229600" cy="5334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Range of possibilities</a:t>
            </a:r>
          </a:p>
        </p:txBody>
      </p:sp>
      <p:pic>
        <p:nvPicPr>
          <p:cNvPr id="71684" name="Content Placeholder 3">
            <a:extLst>
              <a:ext uri="{FF2B5EF4-FFF2-40B4-BE49-F238E27FC236}">
                <a16:creationId xmlns:a16="http://schemas.microsoft.com/office/drawing/2014/main" id="{FA37890B-46D0-6C25-CE33-0137FDB567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688" y="2057400"/>
            <a:ext cx="7583487" cy="3810000"/>
          </a:xfrm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685" name="Slide Number Placeholder 4">
            <a:extLst>
              <a:ext uri="{FF2B5EF4-FFF2-40B4-BE49-F238E27FC236}">
                <a16:creationId xmlns:a16="http://schemas.microsoft.com/office/drawing/2014/main" id="{F9954A94-C095-0729-6203-C679FCD5D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684EBB97-FFC3-4406-9072-1ACD2AD3E8C9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7">
            <a:extLst>
              <a:ext uri="{FF2B5EF4-FFF2-40B4-BE49-F238E27FC236}">
                <a16:creationId xmlns:a16="http://schemas.microsoft.com/office/drawing/2014/main" id="{DB72D09D-6700-F27E-4591-3FEA46E7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8526E1F1-B74D-4A4B-A3E4-62AB91525CC5}" type="slidenum">
              <a:rPr lang="en-US" altLang="en-US" sz="1200">
                <a:solidFill>
                  <a:srgbClr val="FFFFFF"/>
                </a:solidFill>
              </a:rPr>
              <a:pPr algn="r" eaLnBrk="1" hangingPunct="1"/>
              <a:t>21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72707" name="Picture 2">
            <a:extLst>
              <a:ext uri="{FF2B5EF4-FFF2-40B4-BE49-F238E27FC236}">
                <a16:creationId xmlns:a16="http://schemas.microsoft.com/office/drawing/2014/main" id="{63846953-1390-0F82-561C-CC94C0107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62000"/>
            <a:ext cx="7699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8" name="Date Placeholder 6">
            <a:extLst>
              <a:ext uri="{FF2B5EF4-FFF2-40B4-BE49-F238E27FC236}">
                <a16:creationId xmlns:a16="http://schemas.microsoft.com/office/drawing/2014/main" id="{08F7DA17-AA3A-7931-5DAB-48ECA7F6AFEA}"/>
              </a:ext>
            </a:extLst>
          </p:cNvPr>
          <p:cNvSpPr txBox="1">
            <a:spLocks/>
          </p:cNvSpPr>
          <p:nvPr/>
        </p:nvSpPr>
        <p:spPr bwMode="auto">
          <a:xfrm>
            <a:off x="152400" y="6324600"/>
            <a:ext cx="800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fld id="{C6967D35-67D9-4A19-A8CE-A37C0946C7E7}" type="datetime1">
              <a:rPr lang="en-US" altLang="en-US" sz="1200">
                <a:solidFill>
                  <a:srgbClr val="FFFFFF"/>
                </a:solidFill>
                <a:latin typeface="Century Gothic" panose="020B0502020202020204" pitchFamily="34" charset="0"/>
              </a:rPr>
              <a:pPr algn="l" eaLnBrk="1" hangingPunct="1"/>
              <a:t>8/4/2025</a:t>
            </a:fld>
            <a:r>
              <a:rPr lang="en-US" altLang="en-US" sz="1200">
                <a:solidFill>
                  <a:srgbClr val="FFFFFF"/>
                </a:solidFill>
                <a:latin typeface="Century Gothic" panose="020B0502020202020204" pitchFamily="34" charset="0"/>
              </a:rPr>
              <a:t>				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A9E086E-029D-8A33-3DAE-0EF0F002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6200"/>
            <a:ext cx="7775728" cy="762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Intensity of Management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C49D923-25FC-F536-E9C4-6F7843D862A4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771525"/>
          <a:ext cx="8686800" cy="5984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8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4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905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Land Use Allocation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Management Regime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Intensity Ranking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81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HLB-HITA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High Intensity Timber Area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(ALT A and C)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Even-aged Management,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Clearcuts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no retention trees,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rapid reforestation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ntique Olive Compact" pitchFamily="34" charset="0"/>
                        </a:rPr>
                        <a:t>7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96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HLB-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MITA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, Moderate Intensity Timber Area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(Alt B and D), 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GFMA/NGFMA 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(NAA)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Two-aged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Management,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Variable-retention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regeneration harvest, 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5-15% retention VRH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, delayed canopy closure in B/ prompt reforestation in 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ntique Olive Compact" pitchFamily="34" charset="0"/>
                        </a:rPr>
                        <a:t>6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81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HLB-LITA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Low Intensity Timber Area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(Alt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B), 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SGFMA/CONN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(NAA)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Two-aged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Management,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Variable-retention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regeneration harvest,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15-30% retention VRH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delayed canopy closure, natural regeneration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ntique Olive Compact" pitchFamily="34" charset="0"/>
                        </a:rPr>
                        <a:t>5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181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HLB-UTA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Uneven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-aged Timber Area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(Alts A, B, C, and D)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Uneven-aged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Management,  Selection Harvest,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reduced stand densities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, increase fire resiliency/forest health, while producing timber.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ntique Olive Compact" pitchFamily="34" charset="0"/>
                        </a:rPr>
                        <a:t>4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181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HLB-OHTA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Owl Habitat Timber Area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(Alt D)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Uneven-aged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Management,  Selection Harvest,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promote and maintain owl habitat 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while producing timber.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ntique Olive Compact" pitchFamily="34" charset="0"/>
                        </a:rPr>
                        <a:t>3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181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Reserves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Active Management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(Alts A, B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, C, and D)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Light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to moderate intensity treatments; in moist forests tapering off to zero, in dry forests continuing on a regular cycle.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ntique Olive Compact" pitchFamily="34" charset="0"/>
                        </a:rPr>
                        <a:t>2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181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Reserves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Passive Management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(All Alternatives)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No Commercial Treatments.  Uninterrupted forest successional pathways.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ntique Olive Compact" pitchFamily="34" charset="0"/>
                        </a:rPr>
                        <a:t>1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7">
            <a:extLst>
              <a:ext uri="{FF2B5EF4-FFF2-40B4-BE49-F238E27FC236}">
                <a16:creationId xmlns:a16="http://schemas.microsoft.com/office/drawing/2014/main" id="{7EC28AD7-591F-25E9-5E73-F93AC617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452DFB13-C95A-4139-AC24-7BE7B47AA11E}" type="slidenum">
              <a:rPr lang="en-US" altLang="en-US" sz="1200">
                <a:solidFill>
                  <a:srgbClr val="FFFFFF"/>
                </a:solidFill>
              </a:rPr>
              <a:pPr algn="r" eaLnBrk="1" hangingPunct="1"/>
              <a:t>22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FC91C68-F05B-8F99-3251-DF50DECA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316787" cy="9144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Analytical Results: </a:t>
            </a:r>
            <a:b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2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Intensity of Management; contribution to ASQ timber harvest</a:t>
            </a:r>
          </a:p>
        </p:txBody>
      </p:sp>
      <p:graphicFrame>
        <p:nvGraphicFramePr>
          <p:cNvPr id="73732" name="Chart 16">
            <a:extLst>
              <a:ext uri="{FF2B5EF4-FFF2-40B4-BE49-F238E27FC236}">
                <a16:creationId xmlns:a16="http://schemas.microsoft.com/office/drawing/2014/main" id="{B2028096-C15A-F68D-707E-CD46F3B26DB9}"/>
              </a:ext>
            </a:extLst>
          </p:cNvPr>
          <p:cNvGraphicFramePr>
            <a:graphicFrameLocks/>
          </p:cNvGraphicFramePr>
          <p:nvPr/>
        </p:nvGraphicFramePr>
        <p:xfrm>
          <a:off x="863600" y="1092200"/>
          <a:ext cx="7264400" cy="525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7259736" imgH="5260413" progId="Excel.Chart.8">
                  <p:embed/>
                </p:oleObj>
              </mc:Choice>
              <mc:Fallback>
                <p:oleObj r:id="rId2" imgW="7259736" imgH="5260413" progId="Excel.Chart.8">
                  <p:embed/>
                  <p:pic>
                    <p:nvPicPr>
                      <p:cNvPr id="0" name="Chart 16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" y="1092200"/>
                        <a:ext cx="7264400" cy="525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3" name="Picture 2">
            <a:extLst>
              <a:ext uri="{FF2B5EF4-FFF2-40B4-BE49-F238E27FC236}">
                <a16:creationId xmlns:a16="http://schemas.microsoft.com/office/drawing/2014/main" id="{B3B0E2CB-3E7E-7668-1441-B2E877EC2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17663"/>
            <a:ext cx="1681163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AD90C0-9D3D-B3B6-1600-428FDE55DB5B}"/>
              </a:ext>
            </a:extLst>
          </p:cNvPr>
          <p:cNvCxnSpPr/>
          <p:nvPr/>
        </p:nvCxnSpPr>
        <p:spPr>
          <a:xfrm flipV="1">
            <a:off x="6711950" y="2057400"/>
            <a:ext cx="292100" cy="803275"/>
          </a:xfrm>
          <a:prstGeom prst="straightConnector1">
            <a:avLst/>
          </a:prstGeom>
          <a:ln w="38100">
            <a:solidFill>
              <a:srgbClr val="FF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8171A18-6498-D254-5BF4-00B61F25FBBB}"/>
              </a:ext>
            </a:extLst>
          </p:cNvPr>
          <p:cNvSpPr txBox="1"/>
          <p:nvPr/>
        </p:nvSpPr>
        <p:spPr>
          <a:xfrm>
            <a:off x="2222500" y="6419850"/>
            <a:ext cx="4205288" cy="276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ea typeface="+mn-ea"/>
              </a:rPr>
              <a:t>Draft RMP/EIS pg. 263-265; Figure 3-72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185D0B21-637B-52EC-7751-90041CF0D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3" t="15797" r="6386" b="11594"/>
          <a:stretch>
            <a:fillRect/>
          </a:stretch>
        </p:blipFill>
        <p:spPr bwMode="auto">
          <a:xfrm>
            <a:off x="152400" y="1447800"/>
            <a:ext cx="8826500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B4F9EC64-DE7F-6268-B805-9A9308750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16667" r="6358" b="10725"/>
          <a:stretch>
            <a:fillRect/>
          </a:stretch>
        </p:blipFill>
        <p:spPr bwMode="auto">
          <a:xfrm>
            <a:off x="158750" y="1468438"/>
            <a:ext cx="88265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B0619586-5304-1BDF-F055-A75F79223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2" t="16618" r="6168" b="11497"/>
          <a:stretch>
            <a:fillRect/>
          </a:stretch>
        </p:blipFill>
        <p:spPr bwMode="auto">
          <a:xfrm>
            <a:off x="182563" y="1468438"/>
            <a:ext cx="8824912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28C4E977-AC55-43AA-15F5-9418AB577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t="16667" r="6223" b="11884"/>
          <a:stretch>
            <a:fillRect/>
          </a:stretch>
        </p:blipFill>
        <p:spPr bwMode="auto">
          <a:xfrm>
            <a:off x="182563" y="1468438"/>
            <a:ext cx="8824912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70D603CD-5252-D9C3-B080-D51BEFEB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3" t="16667" r="6712" b="11884"/>
          <a:stretch>
            <a:fillRect/>
          </a:stretch>
        </p:blipFill>
        <p:spPr bwMode="auto">
          <a:xfrm>
            <a:off x="196850" y="1468438"/>
            <a:ext cx="87503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73019F-F0C8-0EDB-1DDF-CD42C3C044D6}"/>
              </a:ext>
            </a:extLst>
          </p:cNvPr>
          <p:cNvSpPr/>
          <p:nvPr/>
        </p:nvSpPr>
        <p:spPr>
          <a:xfrm>
            <a:off x="762000" y="457200"/>
            <a:ext cx="75438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  <a:effectLst>
                  <a:glow rad="139700">
                    <a:srgbClr val="0070C0">
                      <a:satMod val="175000"/>
                      <a:alpha val="40000"/>
                    </a:srgbClr>
                  </a:glow>
                </a:effectLst>
                <a:latin typeface="Gill Sans MT"/>
                <a:ea typeface="+mn-ea"/>
              </a:rPr>
              <a:t>Mapped Land Use Allocations</a:t>
            </a:r>
            <a:endParaRPr lang="en-US" sz="3200" b="0" dirty="0">
              <a:solidFill>
                <a:srgbClr val="0070C0"/>
              </a:solidFill>
              <a:latin typeface="Gill Sans MT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5DD09C-236B-9A33-2845-315AAF14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BE487CC9-6FAD-488E-B0CA-F244FCBAC118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>
            <a:extLst>
              <a:ext uri="{FF2B5EF4-FFF2-40B4-BE49-F238E27FC236}">
                <a16:creationId xmlns:a16="http://schemas.microsoft.com/office/drawing/2014/main" id="{0D8D80BB-6048-660C-4E15-6540AA0CE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CF4C83-B3A0-FD95-C241-275E847B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CE4E6961-C0E9-4AC6-8B45-D43A47FE27F6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44B6-E524-4BEF-F24B-AF5B4FF95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defTabSz="6858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</a:rPr>
              <a:t>Acres by Age Class</a:t>
            </a:r>
            <a:br>
              <a:rPr lang="en-US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</a:rPr>
            </a:br>
            <a:r>
              <a:rPr lang="en-US" sz="28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</a:rPr>
              <a:t>Coastal/North vs. Interior/South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E526AF2-4F9F-FF05-D482-E3088B61452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40386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EAFA396-1497-E5A8-153D-B4DD89304877}"/>
              </a:ext>
            </a:extLst>
          </p:cNvPr>
          <p:cNvGraphicFramePr>
            <a:graphicFrameLocks/>
          </p:cNvGraphicFramePr>
          <p:nvPr/>
        </p:nvGraphicFramePr>
        <p:xfrm>
          <a:off x="4724400" y="1600200"/>
          <a:ext cx="3962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3370876-7036-F749-4124-1AE6C48407C2}"/>
              </a:ext>
            </a:extLst>
          </p:cNvPr>
          <p:cNvGraphicFramePr>
            <a:graphicFrameLocks/>
          </p:cNvGraphicFramePr>
          <p:nvPr/>
        </p:nvGraphicFramePr>
        <p:xfrm>
          <a:off x="2743200" y="2286000"/>
          <a:ext cx="1752600" cy="16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8BC4AC7-F44F-BE14-9DB9-EFBF1EAA1747}"/>
              </a:ext>
            </a:extLst>
          </p:cNvPr>
          <p:cNvGraphicFramePr>
            <a:graphicFrameLocks/>
          </p:cNvGraphicFramePr>
          <p:nvPr/>
        </p:nvGraphicFramePr>
        <p:xfrm>
          <a:off x="6019800" y="2286000"/>
          <a:ext cx="1828800" cy="16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41BD44-725E-D551-A9E9-67E844EC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2593A8D1-7A2C-4B24-856B-9E331CF949A5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28757-69AC-E25E-2EEA-F2D62143F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defTabSz="6858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</a:rPr>
              <a:t>Alternative Approaches </a:t>
            </a:r>
            <a:br>
              <a:rPr lang="en-US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</a:rPr>
            </a:br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</a:rPr>
              <a:t>to Older Forest Protection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2F238-D9DD-BD70-3AC3-D642EE88D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6388"/>
            <a:ext cx="8077200" cy="452596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Protected Older Forests, Outside of Large NSO Blocks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No Action Alternative; no special protection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Alt A; All stands &gt;120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Alt B; District-specific structurally complex map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Sub-Alt B; District-specific structurally complex map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Alt C; All stands &gt;160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Sub-Alt C; All stands &gt;80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Alt D; All stands &gt;120, 140, 160 on site class 1-2, 3-4, and 5, respectively. </a:t>
            </a:r>
          </a:p>
        </p:txBody>
      </p:sp>
      <p:sp>
        <p:nvSpPr>
          <p:cNvPr id="56324" name="TextBox 3">
            <a:extLst>
              <a:ext uri="{FF2B5EF4-FFF2-40B4-BE49-F238E27FC236}">
                <a16:creationId xmlns:a16="http://schemas.microsoft.com/office/drawing/2014/main" id="{302E789D-51E5-729E-C98E-32227E528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297613"/>
            <a:ext cx="4430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 b="0">
                <a:solidFill>
                  <a:srgbClr val="000000"/>
                </a:solidFill>
                <a:latin typeface="Calibri" panose="020F0502020204030204" pitchFamily="34" charset="0"/>
              </a:rPr>
              <a:t>Draft RMP/EIS pages 239 – 242 and chapter 2</a:t>
            </a:r>
          </a:p>
        </p:txBody>
      </p:sp>
      <p:sp>
        <p:nvSpPr>
          <p:cNvPr id="56325" name="Slide Number Placeholder 4">
            <a:extLst>
              <a:ext uri="{FF2B5EF4-FFF2-40B4-BE49-F238E27FC236}">
                <a16:creationId xmlns:a16="http://schemas.microsoft.com/office/drawing/2014/main" id="{3663A35A-FEF2-8277-87CC-3D09E633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BA42A557-03BB-4406-836E-0BAAE2BC6A5E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5C82BA-D7EF-1D8B-5732-4C6F2FA1F5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0" y="685800"/>
          <a:ext cx="44958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24C0FF-099D-AB45-7146-A11539C236F5}"/>
              </a:ext>
            </a:extLst>
          </p:cNvPr>
          <p:cNvGraphicFramePr>
            <a:graphicFrameLocks/>
          </p:cNvGraphicFramePr>
          <p:nvPr/>
        </p:nvGraphicFramePr>
        <p:xfrm>
          <a:off x="152400" y="685800"/>
          <a:ext cx="44196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33A12E8B-FEA0-2EA8-7706-5E5B6BC64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685800"/>
          </a:xfrm>
        </p:spPr>
        <p:txBody>
          <a:bodyPr rtlCol="0">
            <a:noAutofit/>
          </a:bodyPr>
          <a:lstStyle/>
          <a:p>
            <a:pPr defTabSz="6858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</a:rPr>
              <a:t>Age         vs.         Structure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6A3599E-62F8-5417-7838-AF690810E215}"/>
              </a:ext>
            </a:extLst>
          </p:cNvPr>
          <p:cNvSpPr/>
          <p:nvPr/>
        </p:nvSpPr>
        <p:spPr>
          <a:xfrm>
            <a:off x="7696200" y="5105400"/>
            <a:ext cx="762000" cy="1219200"/>
          </a:xfrm>
          <a:prstGeom prst="ellipse">
            <a:avLst/>
          </a:prstGeom>
          <a:noFill/>
          <a:ln w="38100">
            <a:solidFill>
              <a:srgbClr val="F545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4E02F-7B9A-8107-EBAB-59E7B995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03F6DF06-1153-4B9C-91F8-720D9BA76E55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BD791E-3A79-436A-1FBA-54EB8FE0B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</a:rPr>
              <a:t>80-years-old &amp; Greater Stands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EBD46-CCED-E8AF-AEB2-50CE92AF9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600"/>
              <a:t>A broad range of “older” aged stands with variable species composition and structures exist on BLM administered lands </a:t>
            </a:r>
          </a:p>
          <a:p>
            <a:pPr>
              <a:lnSpc>
                <a:spcPct val="90000"/>
              </a:lnSpc>
            </a:pPr>
            <a:r>
              <a:rPr lang="en-US" altLang="en-US" sz="3600"/>
              <a:t>Age is only one descriptive attribute of a forest stand and can be misleading in assumptions about the actual stand structural state</a:t>
            </a:r>
          </a:p>
          <a:p>
            <a:pPr>
              <a:lnSpc>
                <a:spcPct val="90000"/>
              </a:lnSpc>
            </a:pPr>
            <a:endParaRPr lang="en-US" altLang="en-US" sz="36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E083E-06A8-FE8A-0CCA-D0EB6586F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E6CF39EE-EDB8-4800-AAD6-64DB8402E137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318C-3698-77F4-D0E5-49FB7BA6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14300"/>
            <a:ext cx="8382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Dry Forest Legacy Tree Protection/Release </a:t>
            </a:r>
            <a:br>
              <a:rPr lang="en-US" sz="36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</a:br>
            <a:r>
              <a:rPr lang="en-US" sz="36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in all Action 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83233-FB73-F09B-8E2E-E78D11BCD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5638800" cy="46482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600" b="1"/>
              <a:t>Uneven-aged Timber Area, and Dry Forests in LSR and Owl Habitat Timber Area</a:t>
            </a:r>
          </a:p>
          <a:p>
            <a:pPr marL="0" indent="0">
              <a:lnSpc>
                <a:spcPct val="80000"/>
              </a:lnSpc>
            </a:pPr>
            <a:r>
              <a:rPr lang="en-US" altLang="en-US" sz="2500"/>
              <a:t>Protect shade intolerant trees established prior to 1850, unless removal is necessary for safety or operational reasons. </a:t>
            </a:r>
          </a:p>
          <a:p>
            <a:pPr marL="0" indent="0">
              <a:lnSpc>
                <a:spcPct val="80000"/>
              </a:lnSpc>
            </a:pPr>
            <a:r>
              <a:rPr lang="en-US" altLang="en-US" sz="2500"/>
              <a:t>Protect and develop these “legacy trees” on the landscape, by reducing competition.</a:t>
            </a:r>
          </a:p>
          <a:p>
            <a:pPr lvl="1">
              <a:lnSpc>
                <a:spcPct val="80000"/>
              </a:lnSpc>
            </a:pPr>
            <a:r>
              <a:rPr lang="en-US" altLang="en-US" sz="2200"/>
              <a:t>Release “legacy trees” that originated prior to 1850 in order to improve vigor and resistance to fire, drought, disease and other disturbances.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200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96774FAC-FEA3-5AC4-E30B-15E72AC73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C0C949DC-25C4-4A98-9924-BE3905B9A1D1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C021CC-740C-F0CA-B62D-D01DE8A87612}"/>
              </a:ext>
            </a:extLst>
          </p:cNvPr>
          <p:cNvSpPr txBox="1"/>
          <p:nvPr/>
        </p:nvSpPr>
        <p:spPr>
          <a:xfrm>
            <a:off x="3276600" y="6300788"/>
            <a:ext cx="3122613" cy="276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ea typeface="+mn-ea"/>
              </a:rPr>
              <a:t>Draft RMP/EIS pg. 919</a:t>
            </a:r>
          </a:p>
        </p:txBody>
      </p:sp>
      <p:pic>
        <p:nvPicPr>
          <p:cNvPr id="59398" name="Picture 7">
            <a:extLst>
              <a:ext uri="{FF2B5EF4-FFF2-40B4-BE49-F238E27FC236}">
                <a16:creationId xmlns:a16="http://schemas.microsoft.com/office/drawing/2014/main" id="{357E218B-C135-0453-49CB-3CF719C3F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1600"/>
            <a:ext cx="3203575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88B64C-39C4-EF9E-3EA7-C82936F5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845782BE-3938-412E-8CA0-5816941B6007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0419" name="Content Placeholder 6">
            <a:extLst>
              <a:ext uri="{FF2B5EF4-FFF2-40B4-BE49-F238E27FC236}">
                <a16:creationId xmlns:a16="http://schemas.microsoft.com/office/drawing/2014/main" id="{908750D8-A625-17EC-CE93-2DCE4511FA6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788" y="381000"/>
            <a:ext cx="7372350" cy="552926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537693-6E30-7D36-DCE5-71A886DBADF3}"/>
              </a:ext>
            </a:extLst>
          </p:cNvPr>
          <p:cNvSpPr/>
          <p:nvPr/>
        </p:nvSpPr>
        <p:spPr>
          <a:xfrm>
            <a:off x="2362200" y="5791200"/>
            <a:ext cx="43274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</a:rPr>
              <a:t>80 Years Old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7512</TotalTime>
  <Words>791</Words>
  <Application>Microsoft Office PowerPoint</Application>
  <PresentationFormat>On-screen Show (4:3)</PresentationFormat>
  <Paragraphs>142</Paragraphs>
  <Slides>23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MS PGothic</vt:lpstr>
      <vt:lpstr>Calibri</vt:lpstr>
      <vt:lpstr>Calibri Light</vt:lpstr>
      <vt:lpstr>Book Antiqua</vt:lpstr>
      <vt:lpstr>Century Gothic</vt:lpstr>
      <vt:lpstr>Cambria</vt:lpstr>
      <vt:lpstr>Antique Olive Compact</vt:lpstr>
      <vt:lpstr>Office Theme</vt:lpstr>
      <vt:lpstr>2_Office Theme</vt:lpstr>
      <vt:lpstr>4_Office Theme</vt:lpstr>
      <vt:lpstr>1_Office Theme</vt:lpstr>
      <vt:lpstr>5_Office Theme</vt:lpstr>
      <vt:lpstr>Excel.Chart.8</vt:lpstr>
      <vt:lpstr>Western Oregon BLM Draft  RMP/EIS Concepts for  Stands ≥ 80 years-old</vt:lpstr>
      <vt:lpstr>Introduction</vt:lpstr>
      <vt:lpstr>PowerPoint Presentation</vt:lpstr>
      <vt:lpstr>Acres by Age Class Coastal/North vs. Interior/South</vt:lpstr>
      <vt:lpstr>Alternative Approaches  to Older Forest Protection</vt:lpstr>
      <vt:lpstr>Age         vs.         Structure</vt:lpstr>
      <vt:lpstr>80-years-old &amp; Greater Stands</vt:lpstr>
      <vt:lpstr>Dry Forest Legacy Tree Protection/Release  in all Action Alternatives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 Alternatives</vt:lpstr>
      <vt:lpstr>Silvicultural Systems</vt:lpstr>
      <vt:lpstr>Silvicultural Systems</vt:lpstr>
      <vt:lpstr>Intensity of Management</vt:lpstr>
      <vt:lpstr>Analytical Results:  Intensity of Management; contribution to ASQ timber harvest</vt:lpstr>
      <vt:lpstr>PowerPoint Presentation</vt:lpstr>
    </vt:vector>
  </TitlesOfParts>
  <Company>Bureau of Land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George McFadden</dc:creator>
  <cp:lastModifiedBy>Lum-Naihe, Christof Jurh duk - FS, AZ</cp:lastModifiedBy>
  <cp:revision>433</cp:revision>
  <cp:lastPrinted>2015-06-02T20:59:37Z</cp:lastPrinted>
  <dcterms:created xsi:type="dcterms:W3CDTF">2008-01-02T15:35:18Z</dcterms:created>
  <dcterms:modified xsi:type="dcterms:W3CDTF">2025-08-04T15:24:38Z</dcterms:modified>
</cp:coreProperties>
</file>