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30" r:id="rId2"/>
    <p:sldId id="331" r:id="rId3"/>
    <p:sldId id="332" r:id="rId4"/>
    <p:sldId id="333" r:id="rId5"/>
    <p:sldId id="334" r:id="rId6"/>
    <p:sldId id="335" r:id="rId7"/>
    <p:sldId id="336" r:id="rId8"/>
    <p:sldId id="337" r:id="rId9"/>
    <p:sldId id="338" r:id="rId10"/>
    <p:sldId id="339" r:id="rId11"/>
    <p:sldId id="340" r:id="rId12"/>
    <p:sldId id="341" r:id="rId13"/>
    <p:sldId id="297" r:id="rId14"/>
    <p:sldId id="299" r:id="rId15"/>
    <p:sldId id="303" r:id="rId16"/>
    <p:sldId id="304" r:id="rId17"/>
    <p:sldId id="305" r:id="rId18"/>
    <p:sldId id="311" r:id="rId19"/>
    <p:sldId id="315" r:id="rId20"/>
    <p:sldId id="318" r:id="rId21"/>
    <p:sldId id="329" r:id="rId22"/>
    <p:sldId id="309" r:id="rId23"/>
    <p:sldId id="300"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5" d="100"/>
          <a:sy n="15" d="100"/>
        </p:scale>
        <p:origin x="1680" y="24"/>
      </p:cViewPr>
      <p:guideLst>
        <p:guide orient="horz" pos="2160"/>
        <p:guide pos="2880"/>
      </p:guideLst>
    </p:cSldViewPr>
  </p:slideViewPr>
  <p:notesTextViewPr>
    <p:cViewPr>
      <p:scale>
        <a:sx n="75" d="100"/>
        <a:sy n="75" d="100"/>
      </p:scale>
      <p:origin x="0" y="0"/>
    </p:cViewPr>
  </p:notesTextViewPr>
  <p:sorterViewPr>
    <p:cViewPr varScale="1">
      <p:scale>
        <a:sx n="1" d="1"/>
        <a:sy n="1" d="1"/>
      </p:scale>
      <p:origin x="0" y="0"/>
    </p:cViewPr>
  </p:sorterViewPr>
  <p:notesViewPr>
    <p:cSldViewPr>
      <p:cViewPr varScale="1">
        <p:scale>
          <a:sx n="60" d="100"/>
          <a:sy n="60" d="100"/>
        </p:scale>
        <p:origin x="-259"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186629-C6DF-3DC5-5CA2-9B04E809112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B5406726-D739-357C-36F8-8B61C776078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045C5E99-E94F-442D-B967-FAD32A329E35}"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8A19D3C1-71E9-DBBD-05BF-EDD38469E51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DC35094-3F55-401D-8560-1C2C939B111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70D5681-88BD-089D-C1E8-FBC94944C64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C402F3E7-A8CB-899B-B758-75CB7A7D02C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50FBBBE-36E1-4A8C-8C4F-29D3988C0CD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ADBA667C-30C9-E592-DA53-C8B2AE6D0D8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D45CB618-D9DB-58FE-572C-D4C1765EE3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723" name="Slide Number Placeholder 3">
            <a:extLst>
              <a:ext uri="{FF2B5EF4-FFF2-40B4-BE49-F238E27FC236}">
                <a16:creationId xmlns:a16="http://schemas.microsoft.com/office/drawing/2014/main" id="{4F17A5A4-FE86-91E8-A62D-9A9DB0A4EB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254B5D-8ABC-44A7-BF18-197CE6852E82}"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F8E63549-7758-D6A7-1062-78CB77C0ADD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88FE3DF3-B815-DC12-BA12-552A663FE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Although we shouldn’t necessarily restrict even-aged regen methods to any given structural condition, or apply them too widely across any set of structural conditions, dense older stands seem like good candidates for a number of reasons.</a:t>
            </a:r>
          </a:p>
        </p:txBody>
      </p:sp>
      <p:sp>
        <p:nvSpPr>
          <p:cNvPr id="39939" name="Slide Number Placeholder 3">
            <a:extLst>
              <a:ext uri="{FF2B5EF4-FFF2-40B4-BE49-F238E27FC236}">
                <a16:creationId xmlns:a16="http://schemas.microsoft.com/office/drawing/2014/main" id="{D8B77BB9-A7A1-1275-0EF3-1F82A9FA54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677118E-0DD7-4DDA-A87D-53F630DE4011}" type="slidenum">
              <a:rPr lang="en-US" altLang="en-US">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E5F1267D-1B17-E872-4F58-D673DBD2E4E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852FB07-5A93-649E-C616-4E0B1997B7BF}"/>
              </a:ext>
            </a:extLst>
          </p:cNvPr>
          <p:cNvSpPr>
            <a:spLocks noGrp="1"/>
          </p:cNvSpPr>
          <p:nvPr>
            <p:ph type="body" idx="1"/>
          </p:nvPr>
        </p:nvSpPr>
        <p:spPr/>
        <p:txBody>
          <a:bodyPr wrap="square" numCol="1" anchor="t" anchorCtr="0" compatLnSpc="1">
            <a:prstTxWarp prst="textNoShape">
              <a:avLst/>
            </a:prstTxWarp>
          </a:bodyPr>
          <a:lstStyle/>
          <a:p>
            <a:pPr marL="171450" indent="-171450">
              <a:spcBef>
                <a:spcPct val="0"/>
              </a:spcBef>
              <a:buFontTx/>
              <a:buChar char="•"/>
            </a:pPr>
            <a:r>
              <a:rPr lang="en-US" altLang="en-US"/>
              <a:t>One benefit/rationale of doing even-aged management on longer rotations is that it creates opportunities to provide legacies in an early seral environment that simply can’t be generated by restricting even-aged regen treatments to younger stands.</a:t>
            </a:r>
          </a:p>
          <a:p>
            <a:pPr marL="171450" indent="-171450">
              <a:spcBef>
                <a:spcPct val="0"/>
              </a:spcBef>
              <a:buFontTx/>
              <a:buChar char="•"/>
            </a:pPr>
            <a:r>
              <a:rPr lang="en-US" altLang="en-US"/>
              <a:t>Applying irregular shelterwood/variable retention harvest approaches that incorporate and build on existing variability and structural features offers a method for generating complex structures in regen harvests that address multiple objectives.</a:t>
            </a:r>
          </a:p>
          <a:p>
            <a:pPr marL="171450" indent="-171450">
              <a:spcBef>
                <a:spcPct val="0"/>
              </a:spcBef>
              <a:buFontTx/>
              <a:buChar char="•"/>
            </a:pPr>
            <a:r>
              <a:rPr lang="en-US" altLang="en-US"/>
              <a:t>In these examples on the Coquille tribe’s forest, legacy retention included maintaining most representatives of an older (~200 year) 2</a:t>
            </a:r>
            <a:r>
              <a:rPr lang="en-US" altLang="en-US" baseline="30000"/>
              <a:t>nd</a:t>
            </a:r>
            <a:r>
              <a:rPr lang="en-US" altLang="en-US"/>
              <a:t> cohort of very large trees with complex canopies along with pockets of deadwood and shade tolerant understory conifers.</a:t>
            </a:r>
          </a:p>
          <a:p>
            <a:pPr marL="171450" indent="-171450">
              <a:spcBef>
                <a:spcPct val="0"/>
              </a:spcBef>
            </a:pPr>
            <a:endParaRPr lang="en-US" altLang="en-US"/>
          </a:p>
        </p:txBody>
      </p:sp>
      <p:sp>
        <p:nvSpPr>
          <p:cNvPr id="40963" name="Slide Number Placeholder 3">
            <a:extLst>
              <a:ext uri="{FF2B5EF4-FFF2-40B4-BE49-F238E27FC236}">
                <a16:creationId xmlns:a16="http://schemas.microsoft.com/office/drawing/2014/main" id="{722155D8-10C4-46CE-819F-F8FCFF36A1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5DF81A5-0624-42AF-8EF7-E927C130C4E1}" type="slidenum">
              <a:rPr lang="en-US" altLang="en-US">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3BAA6F35-32DF-DC11-EFE1-CF19EAF9C76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7C04378-DE5A-D810-C51C-51F67916B544}"/>
              </a:ext>
            </a:extLst>
          </p:cNvPr>
          <p:cNvSpPr>
            <a:spLocks noGrp="1"/>
          </p:cNvSpPr>
          <p:nvPr>
            <p:ph type="body" idx="1"/>
          </p:nvPr>
        </p:nvSpPr>
        <p:spPr/>
        <p:txBody>
          <a:bodyPr/>
          <a:lstStyle/>
          <a:p>
            <a:pPr fontAlgn="auto">
              <a:spcBef>
                <a:spcPts val="0"/>
              </a:spcBef>
              <a:spcAft>
                <a:spcPts val="0"/>
              </a:spcAft>
              <a:buFont typeface="Arial" panose="020B0604020202020204" pitchFamily="34" charset="0"/>
              <a:buNone/>
              <a:defRPr/>
            </a:pPr>
            <a:r>
              <a:rPr lang="en-US" dirty="0">
                <a:ea typeface="+mn-ea"/>
              </a:rPr>
              <a:t>The point is, we need to consider deadwood creation when developing </a:t>
            </a:r>
            <a:r>
              <a:rPr lang="en-US" dirty="0" err="1">
                <a:ea typeface="+mn-ea"/>
              </a:rPr>
              <a:t>silvicultural</a:t>
            </a:r>
            <a:r>
              <a:rPr lang="en-US" dirty="0">
                <a:ea typeface="+mn-ea"/>
              </a:rPr>
              <a:t> treatments in mature stands just as much as we do during regeneration harvests.</a:t>
            </a:r>
          </a:p>
          <a:p>
            <a:pPr marL="171450" indent="-171450" fontAlgn="auto">
              <a:spcBef>
                <a:spcPts val="0"/>
              </a:spcBef>
              <a:spcAft>
                <a:spcPts val="0"/>
              </a:spcAft>
              <a:buFont typeface="Arial" panose="020B0604020202020204" pitchFamily="34" charset="0"/>
              <a:buChar char="•"/>
              <a:defRPr/>
            </a:pPr>
            <a:r>
              <a:rPr lang="en-US" dirty="0" err="1">
                <a:ea typeface="+mn-ea"/>
              </a:rPr>
              <a:t>Silvicultural</a:t>
            </a:r>
            <a:r>
              <a:rPr lang="en-US" dirty="0">
                <a:ea typeface="+mn-ea"/>
              </a:rPr>
              <a:t> treatments grow bigger green trees more rapidly, but also reduce deadwood inputs by keeping stands below the self-thinning threshold.</a:t>
            </a:r>
          </a:p>
          <a:p>
            <a:pPr marL="171450" indent="-171450" fontAlgn="auto">
              <a:spcBef>
                <a:spcPts val="0"/>
              </a:spcBef>
              <a:spcAft>
                <a:spcPts val="0"/>
              </a:spcAft>
              <a:buFont typeface="Arial" panose="020B0604020202020204" pitchFamily="34" charset="0"/>
              <a:buChar char="•"/>
              <a:defRPr/>
            </a:pPr>
            <a:r>
              <a:rPr lang="en-US" dirty="0">
                <a:ea typeface="+mn-ea"/>
              </a:rPr>
              <a:t>However, we have opportunities to actively create long-lasting, large-diameter deadwood </a:t>
            </a:r>
            <a:r>
              <a:rPr lang="en-US" dirty="0" err="1">
                <a:ea typeface="+mn-ea"/>
              </a:rPr>
              <a:t>silviculturally</a:t>
            </a:r>
            <a:r>
              <a:rPr lang="en-US" dirty="0">
                <a:ea typeface="+mn-ea"/>
              </a:rPr>
              <a:t> at a faster pace than natural processes might generate.</a:t>
            </a:r>
          </a:p>
        </p:txBody>
      </p:sp>
      <p:sp>
        <p:nvSpPr>
          <p:cNvPr id="41987" name="Slide Number Placeholder 3">
            <a:extLst>
              <a:ext uri="{FF2B5EF4-FFF2-40B4-BE49-F238E27FC236}">
                <a16:creationId xmlns:a16="http://schemas.microsoft.com/office/drawing/2014/main" id="{27FB70F9-FB4E-7427-2728-E315218D04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4681823-71AD-4ECD-9250-AF16636D4108}" type="slidenum">
              <a:rPr lang="en-US" altLang="en-US">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33844F3F-391F-0904-F6E1-AEC2E8CA0D6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AD8D4B45-9F6C-0952-1E95-1524FBE32B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3011" name="Slide Number Placeholder 3">
            <a:extLst>
              <a:ext uri="{FF2B5EF4-FFF2-40B4-BE49-F238E27FC236}">
                <a16:creationId xmlns:a16="http://schemas.microsoft.com/office/drawing/2014/main" id="{B11427B0-8D0B-789B-3319-5FE3E9FCED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131E5F0-C5F9-4AFC-8A7C-0BF0EEB0B7BE}"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91298154-8E62-6B80-78AA-2C421F599F3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2E12B423-1E1D-2C13-57DE-C05BEC3626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4035" name="Slide Number Placeholder 3">
            <a:extLst>
              <a:ext uri="{FF2B5EF4-FFF2-40B4-BE49-F238E27FC236}">
                <a16:creationId xmlns:a16="http://schemas.microsoft.com/office/drawing/2014/main" id="{5F251796-B829-E5BE-CFF7-4B5DE2E40C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1CD8DCB-055E-4CF8-93FE-29E360CBEBF4}" type="slidenum">
              <a:rPr lang="en-US" altLang="en-US">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3B0BF82F-8A11-1FEA-3B46-F8B5A59830D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56904F32-B81D-884C-C87A-7D4F7A6573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5059" name="Slide Number Placeholder 3">
            <a:extLst>
              <a:ext uri="{FF2B5EF4-FFF2-40B4-BE49-F238E27FC236}">
                <a16:creationId xmlns:a16="http://schemas.microsoft.com/office/drawing/2014/main" id="{30584DED-1848-DFD4-24D0-73994DBA30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C133BE5-ABD1-4203-96E1-39750E54D57A}" type="slidenum">
              <a:rPr lang="en-US" altLang="en-US">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681C0638-B287-80D9-03A9-2F427964E7E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A601B10E-44DE-8A36-6EFD-1201BDE4B0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6083" name="Slide Number Placeholder 3">
            <a:extLst>
              <a:ext uri="{FF2B5EF4-FFF2-40B4-BE49-F238E27FC236}">
                <a16:creationId xmlns:a16="http://schemas.microsoft.com/office/drawing/2014/main" id="{52F15655-7556-2485-763B-E23A52B5C2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F3F6C7D-6536-42CD-AA68-949994F8EA31}" type="slidenum">
              <a:rPr lang="en-US" altLang="en-US">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C6C43584-7BBC-BDDE-D07B-3CF3FB7E35F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EDA81D18-7E46-ED8B-8DFA-0524EE73B9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7107" name="Slide Number Placeholder 3">
            <a:extLst>
              <a:ext uri="{FF2B5EF4-FFF2-40B4-BE49-F238E27FC236}">
                <a16:creationId xmlns:a16="http://schemas.microsoft.com/office/drawing/2014/main" id="{CC59AFA7-C82C-961E-B9AB-4634B4B74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D9B2814-7EF5-45D2-BFAD-C913D83E2A28}" type="slidenum">
              <a:rPr lang="en-US" altLang="en-US">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8D2ED407-E3CB-3E08-1B22-BC0C2767B2E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F54C0952-77EA-AEC6-A3BE-404695321E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8131" name="Slide Number Placeholder 3">
            <a:extLst>
              <a:ext uri="{FF2B5EF4-FFF2-40B4-BE49-F238E27FC236}">
                <a16:creationId xmlns:a16="http://schemas.microsoft.com/office/drawing/2014/main" id="{DD512C67-29E0-FFF4-DEB7-729C22EEA6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0B88AAF-F687-4A6A-A1CD-3E275003224B}" type="slidenum">
              <a:rPr lang="en-US" altLang="en-US">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75BA932D-EF76-5E4B-E504-400B39DFA29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F0355D62-27DC-9129-E3B1-3089F7D645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9155" name="Slide Number Placeholder 3">
            <a:extLst>
              <a:ext uri="{FF2B5EF4-FFF2-40B4-BE49-F238E27FC236}">
                <a16:creationId xmlns:a16="http://schemas.microsoft.com/office/drawing/2014/main" id="{E3C4BD44-D2E4-ACBC-96B2-CC0C0C27DB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09A087E-91DF-4991-B9EC-E2A783E2A0BA}" type="slidenum">
              <a:rPr lang="en-US" altLang="en-US">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22AB134A-E13E-C916-4717-5CC45380302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B0D9EC9-E24D-4429-0D2A-EF556CE3CFC8}"/>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en-US"/>
              <a:t>“Mature” forests come in many different structural conditions.  Take, for instance, this sequence of ~100-110 year-old stands.</a:t>
            </a:r>
          </a:p>
          <a:p>
            <a:pPr>
              <a:spcBef>
                <a:spcPct val="0"/>
              </a:spcBef>
              <a:buFontTx/>
              <a:buChar char="•"/>
            </a:pPr>
            <a:r>
              <a:rPr lang="en-US" altLang="en-US"/>
              <a:t>Fairly dense stand with patchy areas of hemlock recruitment and other areas of limited understory development.  Deadwood is largely absent.</a:t>
            </a:r>
          </a:p>
          <a:p>
            <a:pPr>
              <a:spcBef>
                <a:spcPct val="0"/>
              </a:spcBef>
              <a:buFontTx/>
              <a:buChar char="•"/>
            </a:pPr>
            <a:r>
              <a:rPr lang="en-US" altLang="en-US"/>
              <a:t>Root rot gap in the same stand as previous image with abundant vine maple, hemlock, oceanspray, and huckleberry, and large-diameter deadwood.</a:t>
            </a:r>
          </a:p>
          <a:p>
            <a:pPr>
              <a:spcBef>
                <a:spcPct val="0"/>
              </a:spcBef>
              <a:buFontTx/>
              <a:buChar char="•"/>
            </a:pPr>
            <a:r>
              <a:rPr lang="en-US" altLang="en-US"/>
              <a:t>40-50 TPA “Crop Tree” treatment at Black Rock with &gt;30” diameter overstory trees, dense, self-thinning hemlock midstory, virtually no ground-layer vegetation, and lots of skinny deadwood.</a:t>
            </a:r>
          </a:p>
          <a:p>
            <a:pPr>
              <a:spcBef>
                <a:spcPct val="0"/>
              </a:spcBef>
              <a:buFontTx/>
              <a:buChar char="•"/>
            </a:pPr>
            <a:r>
              <a:rPr lang="en-US" altLang="en-US"/>
              <a:t>Another thinning treatment at Black Rock after four entries with 125 TPA moderate understory development, and even pockets of suppressed PSME regeneration.</a:t>
            </a:r>
          </a:p>
        </p:txBody>
      </p:sp>
      <p:sp>
        <p:nvSpPr>
          <p:cNvPr id="31747" name="Slide Number Placeholder 3">
            <a:extLst>
              <a:ext uri="{FF2B5EF4-FFF2-40B4-BE49-F238E27FC236}">
                <a16:creationId xmlns:a16="http://schemas.microsoft.com/office/drawing/2014/main" id="{9E453BC0-DE4E-D383-ED28-5E5E744DCA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70CA51F-8C24-4E8A-BCAD-ACAD8CFA8EA8}"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B7E9DA5E-5F02-46B2-42A7-D5BBA7EE934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A677DE7D-EA1D-C205-92C8-16A60506DA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0179" name="Slide Number Placeholder 3">
            <a:extLst>
              <a:ext uri="{FF2B5EF4-FFF2-40B4-BE49-F238E27FC236}">
                <a16:creationId xmlns:a16="http://schemas.microsoft.com/office/drawing/2014/main" id="{D5846B2C-1A09-9CD4-0E58-471F94BA55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2CB63A8-D86E-4838-AF2B-22F7070BEEA9}" type="slidenum">
              <a:rPr lang="en-US" altLang="en-US">
                <a:latin typeface="Calibri" panose="020F0502020204030204" pitchFamily="34" charset="0"/>
              </a:rPr>
              <a:pPr/>
              <a:t>20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560E1E02-D405-27FB-9634-F4EC1DA866C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4CA3F3FB-125D-1903-B9A3-F48D8A3DB9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1203" name="Slide Number Placeholder 3">
            <a:extLst>
              <a:ext uri="{FF2B5EF4-FFF2-40B4-BE49-F238E27FC236}">
                <a16:creationId xmlns:a16="http://schemas.microsoft.com/office/drawing/2014/main" id="{D3BB78D3-D30A-D2D7-DBF1-326C6964E2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CAE2D70-FFA8-4F16-A6C5-F617E158C63B}" type="slidenum">
              <a:rPr lang="en-US" altLang="en-US">
                <a:latin typeface="Calibri" panose="020F0502020204030204" pitchFamily="34" charset="0"/>
              </a:rPr>
              <a:pPr/>
              <a:t>21</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DE939B44-C78B-9A08-9F22-BC2EDBFCB43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93AB275A-BAED-50C5-6C46-DE35F0F694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2227" name="Slide Number Placeholder 3">
            <a:extLst>
              <a:ext uri="{FF2B5EF4-FFF2-40B4-BE49-F238E27FC236}">
                <a16:creationId xmlns:a16="http://schemas.microsoft.com/office/drawing/2014/main" id="{CA4219AD-BA69-E8F3-9F0E-54006E3F0B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B8B07AB-790F-4D97-9A56-8BD03E26AE11}" type="slidenum">
              <a:rPr lang="en-US" altLang="en-US">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A864CE3D-006E-2598-6A30-21DB6FCDE29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55DB62FF-E155-6D0E-ED0E-A71669AEEE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3251" name="Slide Number Placeholder 3">
            <a:extLst>
              <a:ext uri="{FF2B5EF4-FFF2-40B4-BE49-F238E27FC236}">
                <a16:creationId xmlns:a16="http://schemas.microsoft.com/office/drawing/2014/main" id="{C964C63E-D60B-04F8-7A6A-2175816248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6FBCBF-C343-4FAF-8ABC-0F9730CD91A3}" type="slidenum">
              <a:rPr lang="en-US" altLang="en-US">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ECDE6586-C7D9-129F-8DEC-E65C65F4FA9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5C951651-7C95-F0E5-B1B0-F08ADC7B69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-There is no single, magical value for the “biological rotation”.</a:t>
            </a:r>
          </a:p>
          <a:p>
            <a:pPr>
              <a:spcBef>
                <a:spcPct val="0"/>
              </a:spcBef>
            </a:pPr>
            <a:r>
              <a:rPr lang="en-US" altLang="en-US"/>
              <a:t>-It is important to recognize that thinning (or any partial canopy disturbance) delays CMAI, so managing on longer rotations doesn’t necessarily result in a significant reduction in productivity.</a:t>
            </a:r>
          </a:p>
          <a:p>
            <a:pPr>
              <a:spcBef>
                <a:spcPct val="0"/>
              </a:spcBef>
            </a:pPr>
            <a:r>
              <a:rPr lang="en-US" altLang="en-US"/>
              <a:t>-In west-side Douglas-fir, CMAI in stands that have been repeatedly thinned appears to culminate at ages &gt;100-120 years with slow declines thereafter.</a:t>
            </a:r>
          </a:p>
        </p:txBody>
      </p:sp>
      <p:sp>
        <p:nvSpPr>
          <p:cNvPr id="32771" name="Slide Number Placeholder 3">
            <a:extLst>
              <a:ext uri="{FF2B5EF4-FFF2-40B4-BE49-F238E27FC236}">
                <a16:creationId xmlns:a16="http://schemas.microsoft.com/office/drawing/2014/main" id="{47C353CF-2543-3D2E-909C-DFF566484F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F383A5B-7EB4-4689-BF5D-89D088837174}" type="slidenum">
              <a:rPr lang="en-US" altLang="en-US">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695E4EDE-253F-4CCF-1415-A0D8D5F28BB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F2DD1D8-9B98-7CE3-B01C-3D08A529DBDB}"/>
              </a:ext>
            </a:extLst>
          </p:cNvPr>
          <p:cNvSpPr>
            <a:spLocks noGrp="1"/>
          </p:cNvSpPr>
          <p:nvPr>
            <p:ph type="body" idx="1"/>
          </p:nvPr>
        </p:nvSpPr>
        <p:spPr/>
        <p:txBody>
          <a:bodyPr/>
          <a:lstStyle/>
          <a:p>
            <a:pPr fontAlgn="auto">
              <a:spcBef>
                <a:spcPts val="0"/>
              </a:spcBef>
              <a:spcAft>
                <a:spcPts val="0"/>
              </a:spcAft>
              <a:defRPr/>
            </a:pPr>
            <a:r>
              <a:rPr lang="en-US" dirty="0">
                <a:ea typeface="+mn-ea"/>
              </a:rPr>
              <a:t>We know that thinning in younger (less than 80 year-old stands) can:</a:t>
            </a:r>
          </a:p>
          <a:p>
            <a:pPr marL="171450" indent="-171450" fontAlgn="auto">
              <a:spcBef>
                <a:spcPts val="0"/>
              </a:spcBef>
              <a:spcAft>
                <a:spcPts val="0"/>
              </a:spcAft>
              <a:buFont typeface="Arial" panose="020B0604020202020204" pitchFamily="34" charset="0"/>
              <a:buChar char="•"/>
              <a:defRPr/>
            </a:pPr>
            <a:r>
              <a:rPr lang="en-US" dirty="0">
                <a:ea typeface="+mn-ea"/>
              </a:rPr>
              <a:t>Promote understory diversity and accelerate development of LSOF understory veg communities.</a:t>
            </a:r>
          </a:p>
          <a:p>
            <a:pPr marL="171450" indent="-171450" fontAlgn="auto">
              <a:spcBef>
                <a:spcPts val="0"/>
              </a:spcBef>
              <a:spcAft>
                <a:spcPts val="0"/>
              </a:spcAft>
              <a:buFont typeface="Arial" panose="020B0604020202020204" pitchFamily="34" charset="0"/>
              <a:buChar char="•"/>
              <a:defRPr/>
            </a:pPr>
            <a:r>
              <a:rPr lang="en-US" dirty="0">
                <a:ea typeface="+mn-ea"/>
              </a:rPr>
              <a:t>Foster recruitment of shade tolerant tree species.</a:t>
            </a:r>
          </a:p>
          <a:p>
            <a:pPr marL="171450" indent="-171450" fontAlgn="auto">
              <a:spcBef>
                <a:spcPts val="0"/>
              </a:spcBef>
              <a:spcAft>
                <a:spcPts val="0"/>
              </a:spcAft>
              <a:buFont typeface="Arial" panose="020B0604020202020204" pitchFamily="34" charset="0"/>
              <a:buChar char="•"/>
              <a:defRPr/>
            </a:pPr>
            <a:r>
              <a:rPr lang="en-US" dirty="0">
                <a:ea typeface="+mn-ea"/>
              </a:rPr>
              <a:t>Delay crown recession, promote vertical layering, &amp; accelerate development of (and retention of) large limbs.</a:t>
            </a:r>
          </a:p>
          <a:p>
            <a:pPr marL="171450" indent="-171450" fontAlgn="auto">
              <a:spcBef>
                <a:spcPts val="0"/>
              </a:spcBef>
              <a:spcAft>
                <a:spcPts val="0"/>
              </a:spcAft>
              <a:buFont typeface="Arial" panose="020B0604020202020204" pitchFamily="34" charset="0"/>
              <a:buChar char="•"/>
              <a:defRPr/>
            </a:pPr>
            <a:r>
              <a:rPr lang="en-US" dirty="0">
                <a:ea typeface="+mn-ea"/>
              </a:rPr>
              <a:t>Increase residual tree diameter growth (get big trees faster!).</a:t>
            </a:r>
          </a:p>
          <a:p>
            <a:pPr marL="171450" indent="-171450" fontAlgn="auto">
              <a:spcBef>
                <a:spcPts val="0"/>
              </a:spcBef>
              <a:spcAft>
                <a:spcPts val="0"/>
              </a:spcAft>
              <a:buFont typeface="Arial" panose="020B0604020202020204" pitchFamily="34" charset="0"/>
              <a:buChar char="•"/>
              <a:defRPr/>
            </a:pPr>
            <a:r>
              <a:rPr lang="en-US" dirty="0">
                <a:ea typeface="+mn-ea"/>
              </a:rPr>
              <a:t>On a downside, tends to slow deadwood recruitment, but also creates opportunities to generate larger-diameter deadwood </a:t>
            </a:r>
            <a:r>
              <a:rPr lang="en-US" dirty="0" err="1">
                <a:ea typeface="+mn-ea"/>
              </a:rPr>
              <a:t>silviculturally</a:t>
            </a:r>
            <a:r>
              <a:rPr lang="en-US" dirty="0">
                <a:ea typeface="+mn-ea"/>
              </a:rPr>
              <a:t>.</a:t>
            </a:r>
          </a:p>
        </p:txBody>
      </p:sp>
      <p:sp>
        <p:nvSpPr>
          <p:cNvPr id="33795" name="Slide Number Placeholder 3">
            <a:extLst>
              <a:ext uri="{FF2B5EF4-FFF2-40B4-BE49-F238E27FC236}">
                <a16:creationId xmlns:a16="http://schemas.microsoft.com/office/drawing/2014/main" id="{EDAA5866-88C3-045F-E2F8-07C511CDD0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EFC8301-D9E0-45BA-97EB-EDB53310193F}"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2E2A9D23-0C04-1A31-D0CD-BE5AD515D72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1DE22F3D-48F0-3A2D-64DF-BF71561E20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also know that residual tree crown expansion can rapidly fill gaps created by light to moderate thinning, which limits understory development in these situations.</a:t>
            </a:r>
          </a:p>
          <a:p>
            <a:pPr>
              <a:spcBef>
                <a:spcPct val="0"/>
              </a:spcBef>
            </a:pPr>
            <a:r>
              <a:rPr lang="en-US" altLang="en-US"/>
              <a:t>-Even after a single, heavy early thinning treatment (e.g., from 500 TPA down to 40-50 TPA at age 48), residual trees will gradually expand their crowns sufficiently to cause significant understory dieback without follow-up treatments or natural disturbances to further manage overstory stocking levels.</a:t>
            </a:r>
          </a:p>
          <a:p>
            <a:pPr>
              <a:spcBef>
                <a:spcPct val="0"/>
              </a:spcBef>
            </a:pPr>
            <a:r>
              <a:rPr lang="en-US" altLang="en-US"/>
              <a:t>-The point is:  repeated treatments are necessary to generate and tend a multi-cohort stand structure over time by managing growing space allocation across cohorts.</a:t>
            </a:r>
          </a:p>
        </p:txBody>
      </p:sp>
      <p:sp>
        <p:nvSpPr>
          <p:cNvPr id="34819" name="Slide Number Placeholder 3">
            <a:extLst>
              <a:ext uri="{FF2B5EF4-FFF2-40B4-BE49-F238E27FC236}">
                <a16:creationId xmlns:a16="http://schemas.microsoft.com/office/drawing/2014/main" id="{FB584A0A-9C41-A9BE-C6C0-B654AF651D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645F76A-95DB-4E43-830B-19B03657BEF5}" type="slidenum">
              <a:rPr lang="en-US" altLang="en-US">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8916DAF2-87A5-01B5-86D3-D27C50FE62D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71A21F7A-2F45-9C48-B6E9-96FB938D8D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-Don’t base your information off a single case study though.  </a:t>
            </a:r>
          </a:p>
          <a:p>
            <a:pPr>
              <a:spcBef>
                <a:spcPct val="0"/>
              </a:spcBef>
            </a:pPr>
            <a:r>
              <a:rPr lang="en-US" altLang="en-US"/>
              <a:t>-There are many examples of studies that have reached similar conclusions based on well-replicated retrospective data or simulations.</a:t>
            </a:r>
          </a:p>
          <a:p>
            <a:pPr>
              <a:spcBef>
                <a:spcPct val="0"/>
              </a:spcBef>
            </a:pPr>
            <a:r>
              <a:rPr lang="en-US" altLang="en-US"/>
              <a:t>-These are just a handful of examples.</a:t>
            </a:r>
          </a:p>
        </p:txBody>
      </p:sp>
      <p:sp>
        <p:nvSpPr>
          <p:cNvPr id="35843" name="Slide Number Placeholder 3">
            <a:extLst>
              <a:ext uri="{FF2B5EF4-FFF2-40B4-BE49-F238E27FC236}">
                <a16:creationId xmlns:a16="http://schemas.microsoft.com/office/drawing/2014/main" id="{059C31E3-6FFC-4479-BB8A-A5D0E1F5F5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34A6CA3-B8D0-4656-8FAA-8A5B2808A625}" type="slidenum">
              <a:rPr lang="en-US" altLang="en-US">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8AD2FCD4-C074-6F68-BA26-D3319AC4133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BE50D6E3-332B-3CF6-E9F0-197157B07D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a:t>No action approaches are most likely to produce LSOG stand structures by age 160 when repeated treatments at earlier ages or natural disturbances or low initial stand densities have already set the stand on a developmental trajectory that promotes characteristics like multi-cohort structures, large overstory trees, spatially variable structure, deep crowns, and an abundant, species rich shrub layer.</a:t>
            </a:r>
          </a:p>
          <a:p>
            <a:pPr marL="171450" indent="-171450">
              <a:spcBef>
                <a:spcPct val="0"/>
              </a:spcBef>
              <a:buFontTx/>
              <a:buChar char="•"/>
            </a:pPr>
            <a:r>
              <a:rPr lang="en-US" altLang="en-US"/>
              <a:t>No action approaches have a low probability of producing LSOG structure if the current condition is a dense stand with limited understory development.  These stands take a much longer, more torturous route to old-growth that involves a prolonged period of self-thinning in which shade tolerant trees establish in the understory until self-thinning eventually gives way to density-independent disturbance processes that release the shade tolerant cohorts in the understory from overhead competition.  Although deadwood is generated during the long self-thinning process, it is generally smaller-diameter wood with more limited wildlife value until these stands reach very old ages.</a:t>
            </a:r>
          </a:p>
          <a:p>
            <a:pPr marL="171450" indent="-171450">
              <a:spcBef>
                <a:spcPct val="0"/>
              </a:spcBef>
              <a:buFontTx/>
              <a:buChar char="•"/>
            </a:pPr>
            <a:r>
              <a:rPr lang="en-US" altLang="en-US"/>
              <a:t>Even dense stands with limited LSOG characteristics, however, may provide important ecosystem services like storing large amounts of C, providing NSO dispersal habitat, or red tree vole and flying squirrel habitat.</a:t>
            </a:r>
          </a:p>
        </p:txBody>
      </p:sp>
      <p:sp>
        <p:nvSpPr>
          <p:cNvPr id="36867" name="Slide Number Placeholder 3">
            <a:extLst>
              <a:ext uri="{FF2B5EF4-FFF2-40B4-BE49-F238E27FC236}">
                <a16:creationId xmlns:a16="http://schemas.microsoft.com/office/drawing/2014/main" id="{F708DD3C-DDDB-4545-1252-C1992DCB69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8E6232E-919B-4CCE-B6F5-7E83EFF27F3B}" type="slidenum">
              <a:rPr lang="en-US" altLang="en-US">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C0775F73-228A-6FD1-CA7F-1DAD87CDF83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F31422A-EA5E-E376-87DF-4C7F8B88D80F}"/>
              </a:ext>
            </a:extLst>
          </p:cNvPr>
          <p:cNvSpPr>
            <a:spLocks noGrp="1"/>
          </p:cNvSpPr>
          <p:nvPr>
            <p:ph type="body" idx="1"/>
          </p:nvPr>
        </p:nvSpPr>
        <p:spPr/>
        <p:txBody>
          <a:bodyPr/>
          <a:lstStyle/>
          <a:p>
            <a:pPr fontAlgn="auto">
              <a:spcBef>
                <a:spcPts val="0"/>
              </a:spcBef>
              <a:spcAft>
                <a:spcPts val="0"/>
              </a:spcAft>
              <a:defRPr/>
            </a:pPr>
            <a:r>
              <a:rPr lang="en-US" dirty="0">
                <a:ea typeface="+mn-ea"/>
              </a:rPr>
              <a:t>We are talking here about light-moderate intensity thinning treatments that would maintain stands within the range of what would generally be considered full stocking.</a:t>
            </a:r>
          </a:p>
          <a:p>
            <a:pPr marL="171450" indent="-171450" fontAlgn="auto">
              <a:spcBef>
                <a:spcPts val="0"/>
              </a:spcBef>
              <a:spcAft>
                <a:spcPts val="0"/>
              </a:spcAft>
              <a:buFont typeface="Arial" panose="020B0604020202020204" pitchFamily="34" charset="0"/>
              <a:buChar char="•"/>
              <a:defRPr/>
            </a:pPr>
            <a:r>
              <a:rPr lang="en-US" dirty="0">
                <a:ea typeface="+mn-ea"/>
              </a:rPr>
              <a:t>This may be most appropriate on matrix-type lands where broader management goals call for/allow for wood production and economic outcomes as drivers of management.</a:t>
            </a:r>
          </a:p>
        </p:txBody>
      </p:sp>
      <p:sp>
        <p:nvSpPr>
          <p:cNvPr id="37891" name="Slide Number Placeholder 3">
            <a:extLst>
              <a:ext uri="{FF2B5EF4-FFF2-40B4-BE49-F238E27FC236}">
                <a16:creationId xmlns:a16="http://schemas.microsoft.com/office/drawing/2014/main" id="{C4ED0279-567D-191D-3508-E4E55C1686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0318532-302C-4843-927B-4D61748D8951}" type="slidenum">
              <a:rPr lang="en-US" altLang="en-US">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67B5C212-2D4E-FD22-C7AC-0A055E70376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5DE7BDF1-1BBC-54A0-DCEB-16DB092250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may be a good option to continue LSOG structural development in &gt;80 stands that have received conventional thinning or gap-based VDT treatments earlier in their lives, but could also be applied to relatively uniform &gt;80 stands to generate heterogeneity and/or build on existing patches of heterogeneity.</a:t>
            </a:r>
          </a:p>
          <a:p>
            <a:pPr>
              <a:spcBef>
                <a:spcPct val="0"/>
              </a:spcBef>
            </a:pPr>
            <a:r>
              <a:rPr lang="en-US" altLang="en-US"/>
              <a:t>-Structural development responses will probably be more limited or gradual when dealing with dense, unthinned stands.</a:t>
            </a:r>
          </a:p>
          <a:p>
            <a:pPr>
              <a:spcBef>
                <a:spcPct val="0"/>
              </a:spcBef>
            </a:pPr>
            <a:r>
              <a:rPr lang="en-US" altLang="en-US"/>
              <a:t>-Can theoretically be applied on matrix or LSR lands in the absence of age restrictions.</a:t>
            </a:r>
          </a:p>
        </p:txBody>
      </p:sp>
      <p:sp>
        <p:nvSpPr>
          <p:cNvPr id="38915" name="Slide Number Placeholder 3">
            <a:extLst>
              <a:ext uri="{FF2B5EF4-FFF2-40B4-BE49-F238E27FC236}">
                <a16:creationId xmlns:a16="http://schemas.microsoft.com/office/drawing/2014/main" id="{85733F54-6684-5B3D-1AC5-8C60C29569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965AD8F-2580-4D1C-A414-66A2F473F7EA}" type="slidenum">
              <a:rPr lang="en-US" altLang="en-US">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E958345-8C8D-61FB-38D7-BFA1021637F7}"/>
              </a:ext>
            </a:extLst>
          </p:cNvPr>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F97CE610-B051-087F-D895-7FDF80DD1C9C}"/>
              </a:ext>
            </a:extLst>
          </p:cNvPr>
          <p:cNvSpPr>
            <a:spLocks noGrp="1"/>
          </p:cNvSpPr>
          <p:nvPr>
            <p:ph type="dt" sz="half" idx="10"/>
          </p:nvPr>
        </p:nvSpPr>
        <p:spPr/>
        <p:txBody>
          <a:bodyPr/>
          <a:lstStyle>
            <a:lvl1pPr>
              <a:defRPr/>
            </a:lvl1pPr>
          </a:lstStyle>
          <a:p>
            <a:fld id="{41863903-82BB-439C-A60C-F1AB9A2AC6E0}"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8EC8F772-F365-C16E-0F39-796A33C405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653520-826D-5EED-39AE-527730650C1F}"/>
              </a:ext>
            </a:extLst>
          </p:cNvPr>
          <p:cNvSpPr>
            <a:spLocks noGrp="1"/>
          </p:cNvSpPr>
          <p:nvPr>
            <p:ph type="sldNum" sz="quarter" idx="12"/>
          </p:nvPr>
        </p:nvSpPr>
        <p:spPr/>
        <p:txBody>
          <a:bodyPr/>
          <a:lstStyle>
            <a:lvl1pPr>
              <a:defRPr/>
            </a:lvl1pPr>
          </a:lstStyle>
          <a:p>
            <a:fld id="{027FDA86-BF25-419A-806C-7632F8F0FF7C}" type="slidenum">
              <a:rPr lang="en-US" altLang="en-US"/>
              <a:pPr/>
              <a:t>‹#›</a:t>
            </a:fld>
            <a:endParaRPr lang="en-US" altLang="en-US"/>
          </a:p>
        </p:txBody>
      </p:sp>
    </p:spTree>
    <p:extLst>
      <p:ext uri="{BB962C8B-B14F-4D97-AF65-F5344CB8AC3E}">
        <p14:creationId xmlns:p14="http://schemas.microsoft.com/office/powerpoint/2010/main" val="209479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12175-3A03-469B-F909-3B70D749A3A2}"/>
              </a:ext>
            </a:extLst>
          </p:cNvPr>
          <p:cNvSpPr>
            <a:spLocks noGrp="1"/>
          </p:cNvSpPr>
          <p:nvPr>
            <p:ph type="dt" sz="half" idx="10"/>
          </p:nvPr>
        </p:nvSpPr>
        <p:spPr/>
        <p:txBody>
          <a:bodyPr/>
          <a:lstStyle>
            <a:lvl1pPr>
              <a:defRPr/>
            </a:lvl1pPr>
          </a:lstStyle>
          <a:p>
            <a:fld id="{A5A9DCE4-5138-4184-9F80-E7E6EA9613FD}"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A50F947E-0B4E-610F-C173-6C6B357E1B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335BFD-EBC8-D35A-1223-D5A3481E0020}"/>
              </a:ext>
            </a:extLst>
          </p:cNvPr>
          <p:cNvSpPr>
            <a:spLocks noGrp="1"/>
          </p:cNvSpPr>
          <p:nvPr>
            <p:ph type="sldNum" sz="quarter" idx="12"/>
          </p:nvPr>
        </p:nvSpPr>
        <p:spPr/>
        <p:txBody>
          <a:bodyPr/>
          <a:lstStyle>
            <a:lvl1pPr>
              <a:defRPr/>
            </a:lvl1pPr>
          </a:lstStyle>
          <a:p>
            <a:fld id="{D6C3DC6E-9438-4C00-A536-5993C45630D4}" type="slidenum">
              <a:rPr lang="en-US" altLang="en-US"/>
              <a:pPr/>
              <a:t>‹#›</a:t>
            </a:fld>
            <a:endParaRPr lang="en-US" altLang="en-US"/>
          </a:p>
        </p:txBody>
      </p:sp>
    </p:spTree>
    <p:extLst>
      <p:ext uri="{BB962C8B-B14F-4D97-AF65-F5344CB8AC3E}">
        <p14:creationId xmlns:p14="http://schemas.microsoft.com/office/powerpoint/2010/main" val="80106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6F0911-56E6-D4A7-AC8D-81AE077F5F6A}"/>
              </a:ext>
            </a:extLst>
          </p:cNvPr>
          <p:cNvSpPr>
            <a:spLocks noGrp="1"/>
          </p:cNvSpPr>
          <p:nvPr>
            <p:ph type="dt" sz="half" idx="10"/>
          </p:nvPr>
        </p:nvSpPr>
        <p:spPr/>
        <p:txBody>
          <a:bodyPr/>
          <a:lstStyle>
            <a:lvl1pPr>
              <a:defRPr/>
            </a:lvl1pPr>
          </a:lstStyle>
          <a:p>
            <a:fld id="{40E16795-7E19-443C-89C5-0838B34DB57D}"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349F4E8C-608A-2DA3-9465-7CE8C81341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30990E-A61C-F5F2-8E06-F154B138FCEF}"/>
              </a:ext>
            </a:extLst>
          </p:cNvPr>
          <p:cNvSpPr>
            <a:spLocks noGrp="1"/>
          </p:cNvSpPr>
          <p:nvPr>
            <p:ph type="sldNum" sz="quarter" idx="12"/>
          </p:nvPr>
        </p:nvSpPr>
        <p:spPr/>
        <p:txBody>
          <a:bodyPr/>
          <a:lstStyle>
            <a:lvl1pPr>
              <a:defRPr/>
            </a:lvl1pPr>
          </a:lstStyle>
          <a:p>
            <a:fld id="{B08D2BB9-BCBC-4BCB-B586-4E87905783E7}" type="slidenum">
              <a:rPr lang="en-US" altLang="en-US"/>
              <a:pPr/>
              <a:t>‹#›</a:t>
            </a:fld>
            <a:endParaRPr lang="en-US" altLang="en-US"/>
          </a:p>
        </p:txBody>
      </p:sp>
    </p:spTree>
    <p:extLst>
      <p:ext uri="{BB962C8B-B14F-4D97-AF65-F5344CB8AC3E}">
        <p14:creationId xmlns:p14="http://schemas.microsoft.com/office/powerpoint/2010/main" val="303198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3D433-211B-EEB1-439A-43E32F429EAD}"/>
              </a:ext>
            </a:extLst>
          </p:cNvPr>
          <p:cNvSpPr>
            <a:spLocks noGrp="1"/>
          </p:cNvSpPr>
          <p:nvPr>
            <p:ph type="dt" sz="half" idx="10"/>
          </p:nvPr>
        </p:nvSpPr>
        <p:spPr/>
        <p:txBody>
          <a:bodyPr/>
          <a:lstStyle>
            <a:lvl1pPr>
              <a:defRPr/>
            </a:lvl1pPr>
          </a:lstStyle>
          <a:p>
            <a:fld id="{EC911E46-2050-4E48-A440-776A3E2E0F5A}"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EA6CC3AB-5573-FF8D-ACF5-2FE835AA41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6C4372-4E23-F530-4900-E2CDE66607C2}"/>
              </a:ext>
            </a:extLst>
          </p:cNvPr>
          <p:cNvSpPr>
            <a:spLocks noGrp="1"/>
          </p:cNvSpPr>
          <p:nvPr>
            <p:ph type="sldNum" sz="quarter" idx="12"/>
          </p:nvPr>
        </p:nvSpPr>
        <p:spPr/>
        <p:txBody>
          <a:bodyPr/>
          <a:lstStyle>
            <a:lvl1pPr>
              <a:defRPr/>
            </a:lvl1pPr>
          </a:lstStyle>
          <a:p>
            <a:fld id="{70240AE4-6F6F-4CB7-AB5C-74E492B935DD}" type="slidenum">
              <a:rPr lang="en-US" altLang="en-US"/>
              <a:pPr/>
              <a:t>‹#›</a:t>
            </a:fld>
            <a:endParaRPr lang="en-US" altLang="en-US"/>
          </a:p>
        </p:txBody>
      </p:sp>
    </p:spTree>
    <p:extLst>
      <p:ext uri="{BB962C8B-B14F-4D97-AF65-F5344CB8AC3E}">
        <p14:creationId xmlns:p14="http://schemas.microsoft.com/office/powerpoint/2010/main" val="330131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07FCBE6-BFD6-6D8D-F591-B4667425FF8A}"/>
              </a:ext>
            </a:extLst>
          </p:cNvPr>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356E3365-C3D6-C7CE-7A85-4B8507A5C436}"/>
              </a:ext>
            </a:extLst>
          </p:cNvPr>
          <p:cNvSpPr>
            <a:spLocks noGrp="1"/>
          </p:cNvSpPr>
          <p:nvPr>
            <p:ph type="dt" sz="half" idx="10"/>
          </p:nvPr>
        </p:nvSpPr>
        <p:spPr/>
        <p:txBody>
          <a:bodyPr/>
          <a:lstStyle>
            <a:lvl1pPr>
              <a:defRPr/>
            </a:lvl1pPr>
          </a:lstStyle>
          <a:p>
            <a:fld id="{0094EC7D-13C7-46D3-8311-9C606661B671}"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9301833D-4512-EEFE-3FE4-1581227250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C61995-0956-5B6C-957B-CA24D64E525E}"/>
              </a:ext>
            </a:extLst>
          </p:cNvPr>
          <p:cNvSpPr>
            <a:spLocks noGrp="1"/>
          </p:cNvSpPr>
          <p:nvPr>
            <p:ph type="sldNum" sz="quarter" idx="12"/>
          </p:nvPr>
        </p:nvSpPr>
        <p:spPr/>
        <p:txBody>
          <a:bodyPr/>
          <a:lstStyle>
            <a:lvl1pPr>
              <a:defRPr/>
            </a:lvl1pPr>
          </a:lstStyle>
          <a:p>
            <a:fld id="{B38B7CD5-9E61-4C17-A138-E1702E9A13DD}" type="slidenum">
              <a:rPr lang="en-US" altLang="en-US"/>
              <a:pPr/>
              <a:t>‹#›</a:t>
            </a:fld>
            <a:endParaRPr lang="en-US" altLang="en-US"/>
          </a:p>
        </p:txBody>
      </p:sp>
    </p:spTree>
    <p:extLst>
      <p:ext uri="{BB962C8B-B14F-4D97-AF65-F5344CB8AC3E}">
        <p14:creationId xmlns:p14="http://schemas.microsoft.com/office/powerpoint/2010/main" val="143023694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A87458E-D582-D81D-8A4F-786A7E8B6FF5}"/>
              </a:ext>
            </a:extLst>
          </p:cNvPr>
          <p:cNvSpPr>
            <a:spLocks noGrp="1"/>
          </p:cNvSpPr>
          <p:nvPr>
            <p:ph type="dt" sz="half" idx="10"/>
          </p:nvPr>
        </p:nvSpPr>
        <p:spPr/>
        <p:txBody>
          <a:bodyPr/>
          <a:lstStyle>
            <a:lvl1pPr>
              <a:defRPr/>
            </a:lvl1pPr>
          </a:lstStyle>
          <a:p>
            <a:fld id="{863783C9-7095-4E1D-867B-58B01210F673}"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67F75E4F-F189-CA0B-EDB0-25F6C6BFA3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4A97B9-03C0-61EE-528A-0BC0F141D4AE}"/>
              </a:ext>
            </a:extLst>
          </p:cNvPr>
          <p:cNvSpPr>
            <a:spLocks noGrp="1"/>
          </p:cNvSpPr>
          <p:nvPr>
            <p:ph type="sldNum" sz="quarter" idx="12"/>
          </p:nvPr>
        </p:nvSpPr>
        <p:spPr/>
        <p:txBody>
          <a:bodyPr/>
          <a:lstStyle>
            <a:lvl1pPr>
              <a:defRPr/>
            </a:lvl1pPr>
          </a:lstStyle>
          <a:p>
            <a:fld id="{8449A972-58CB-423B-BABA-C6F0820DCEFD}" type="slidenum">
              <a:rPr lang="en-US" altLang="en-US"/>
              <a:pPr/>
              <a:t>‹#›</a:t>
            </a:fld>
            <a:endParaRPr lang="en-US" altLang="en-US"/>
          </a:p>
        </p:txBody>
      </p:sp>
    </p:spTree>
    <p:extLst>
      <p:ext uri="{BB962C8B-B14F-4D97-AF65-F5344CB8AC3E}">
        <p14:creationId xmlns:p14="http://schemas.microsoft.com/office/powerpoint/2010/main" val="19984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9D5F9B8-87E5-424D-4BAD-A325C6DA2293}"/>
              </a:ext>
            </a:extLst>
          </p:cNvPr>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937573F-0C1B-FA31-BBD6-124B93A43886}"/>
              </a:ext>
            </a:extLst>
          </p:cNvPr>
          <p:cNvSpPr>
            <a:spLocks noGrp="1"/>
          </p:cNvSpPr>
          <p:nvPr>
            <p:ph type="dt" sz="half" idx="10"/>
          </p:nvPr>
        </p:nvSpPr>
        <p:spPr/>
        <p:txBody>
          <a:bodyPr/>
          <a:lstStyle>
            <a:lvl1pPr>
              <a:defRPr/>
            </a:lvl1pPr>
          </a:lstStyle>
          <a:p>
            <a:fld id="{A7A770AF-7139-4E8D-B704-E2DCB2B42F68}" type="datetimeFigureOut">
              <a:rPr lang="en-US" altLang="en-US"/>
              <a:pPr/>
              <a:t>8/4/2025</a:t>
            </a:fld>
            <a:endParaRPr lang="en-US" altLang="en-US"/>
          </a:p>
        </p:txBody>
      </p:sp>
      <p:sp>
        <p:nvSpPr>
          <p:cNvPr id="9" name="Footer Placeholder 7">
            <a:extLst>
              <a:ext uri="{FF2B5EF4-FFF2-40B4-BE49-F238E27FC236}">
                <a16:creationId xmlns:a16="http://schemas.microsoft.com/office/drawing/2014/main" id="{E159FD75-EF44-C66D-323A-8AC2BC0895D3}"/>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45B839E9-8F55-8765-4DD3-267F36A3E390}"/>
              </a:ext>
            </a:extLst>
          </p:cNvPr>
          <p:cNvSpPr>
            <a:spLocks noGrp="1"/>
          </p:cNvSpPr>
          <p:nvPr>
            <p:ph type="sldNum" sz="quarter" idx="12"/>
          </p:nvPr>
        </p:nvSpPr>
        <p:spPr/>
        <p:txBody>
          <a:bodyPr/>
          <a:lstStyle>
            <a:lvl1pPr>
              <a:defRPr/>
            </a:lvl1pPr>
          </a:lstStyle>
          <a:p>
            <a:fld id="{8598929A-F47C-4141-9162-4682F42FD51F}" type="slidenum">
              <a:rPr lang="en-US" altLang="en-US"/>
              <a:pPr/>
              <a:t>‹#›</a:t>
            </a:fld>
            <a:endParaRPr lang="en-US" altLang="en-US"/>
          </a:p>
        </p:txBody>
      </p:sp>
    </p:spTree>
    <p:extLst>
      <p:ext uri="{BB962C8B-B14F-4D97-AF65-F5344CB8AC3E}">
        <p14:creationId xmlns:p14="http://schemas.microsoft.com/office/powerpoint/2010/main" val="4096502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78895E1-ABA7-3A9D-3152-1A043FA08E2E}"/>
              </a:ext>
            </a:extLst>
          </p:cNvPr>
          <p:cNvSpPr>
            <a:spLocks noGrp="1"/>
          </p:cNvSpPr>
          <p:nvPr>
            <p:ph type="dt" sz="half" idx="10"/>
          </p:nvPr>
        </p:nvSpPr>
        <p:spPr/>
        <p:txBody>
          <a:bodyPr/>
          <a:lstStyle>
            <a:lvl1pPr>
              <a:defRPr/>
            </a:lvl1pPr>
          </a:lstStyle>
          <a:p>
            <a:fld id="{9B24536A-355D-42ED-8E8D-651C55246B6A}"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EA64C50B-3937-1CC8-7B16-DF0C98FD849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19C88B1-0696-6E40-49B3-A6D08263B328}"/>
              </a:ext>
            </a:extLst>
          </p:cNvPr>
          <p:cNvSpPr>
            <a:spLocks noGrp="1"/>
          </p:cNvSpPr>
          <p:nvPr>
            <p:ph type="sldNum" sz="quarter" idx="12"/>
          </p:nvPr>
        </p:nvSpPr>
        <p:spPr/>
        <p:txBody>
          <a:bodyPr/>
          <a:lstStyle>
            <a:lvl1pPr>
              <a:defRPr/>
            </a:lvl1pPr>
          </a:lstStyle>
          <a:p>
            <a:fld id="{D38944CF-94CD-4C13-ADCA-8E06C3151684}" type="slidenum">
              <a:rPr lang="en-US" altLang="en-US"/>
              <a:pPr/>
              <a:t>‹#›</a:t>
            </a:fld>
            <a:endParaRPr lang="en-US" altLang="en-US"/>
          </a:p>
        </p:txBody>
      </p:sp>
    </p:spTree>
    <p:extLst>
      <p:ext uri="{BB962C8B-B14F-4D97-AF65-F5344CB8AC3E}">
        <p14:creationId xmlns:p14="http://schemas.microsoft.com/office/powerpoint/2010/main" val="345303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84BC98-9666-890E-BB8F-E4B77818E087}"/>
              </a:ext>
            </a:extLst>
          </p:cNvPr>
          <p:cNvSpPr>
            <a:spLocks noGrp="1"/>
          </p:cNvSpPr>
          <p:nvPr>
            <p:ph type="dt" sz="half" idx="10"/>
          </p:nvPr>
        </p:nvSpPr>
        <p:spPr/>
        <p:txBody>
          <a:bodyPr/>
          <a:lstStyle>
            <a:lvl1pPr>
              <a:defRPr/>
            </a:lvl1pPr>
          </a:lstStyle>
          <a:p>
            <a:fld id="{045F8C3F-F0B9-4CD5-8168-85D0EBB5F6E6}"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CBC3C47D-3A66-8F1E-E7BA-98C936F3D0E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EE03974-D885-2E84-915E-16E7767CB177}"/>
              </a:ext>
            </a:extLst>
          </p:cNvPr>
          <p:cNvSpPr>
            <a:spLocks noGrp="1"/>
          </p:cNvSpPr>
          <p:nvPr>
            <p:ph type="sldNum" sz="quarter" idx="12"/>
          </p:nvPr>
        </p:nvSpPr>
        <p:spPr/>
        <p:txBody>
          <a:bodyPr/>
          <a:lstStyle>
            <a:lvl1pPr>
              <a:defRPr/>
            </a:lvl1pPr>
          </a:lstStyle>
          <a:p>
            <a:fld id="{53AFBBB4-056F-438C-9C66-CCE76F9E9678}" type="slidenum">
              <a:rPr lang="en-US" altLang="en-US"/>
              <a:pPr/>
              <a:t>‹#›</a:t>
            </a:fld>
            <a:endParaRPr lang="en-US" altLang="en-US"/>
          </a:p>
        </p:txBody>
      </p:sp>
    </p:spTree>
    <p:extLst>
      <p:ext uri="{BB962C8B-B14F-4D97-AF65-F5344CB8AC3E}">
        <p14:creationId xmlns:p14="http://schemas.microsoft.com/office/powerpoint/2010/main" val="466800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0D01AA-D709-92EA-0712-6182F2CF5429}"/>
              </a:ext>
            </a:extLst>
          </p:cNvPr>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71E7CB96-D65A-B75A-B8DA-14907D16B99C}"/>
              </a:ext>
            </a:extLst>
          </p:cNvPr>
          <p:cNvSpPr>
            <a:spLocks noGrp="1"/>
          </p:cNvSpPr>
          <p:nvPr>
            <p:ph type="dt" sz="half" idx="10"/>
          </p:nvPr>
        </p:nvSpPr>
        <p:spPr/>
        <p:txBody>
          <a:bodyPr/>
          <a:lstStyle>
            <a:lvl1pPr>
              <a:defRPr/>
            </a:lvl1pPr>
          </a:lstStyle>
          <a:p>
            <a:fld id="{03A7A41C-8949-468A-BAAC-3EECBE434E69}" type="datetimeFigureOut">
              <a:rPr lang="en-US" altLang="en-US"/>
              <a:pPr/>
              <a:t>8/4/2025</a:t>
            </a:fld>
            <a:endParaRPr lang="en-US" altLang="en-US"/>
          </a:p>
        </p:txBody>
      </p:sp>
      <p:sp>
        <p:nvSpPr>
          <p:cNvPr id="7" name="Footer Placeholder 5">
            <a:extLst>
              <a:ext uri="{FF2B5EF4-FFF2-40B4-BE49-F238E27FC236}">
                <a16:creationId xmlns:a16="http://schemas.microsoft.com/office/drawing/2014/main" id="{F85A5A67-BD4E-B67A-917F-DF323AEE142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99CE8D1-02B0-C1F3-C234-14CAC7FB016E}"/>
              </a:ext>
            </a:extLst>
          </p:cNvPr>
          <p:cNvSpPr>
            <a:spLocks noGrp="1"/>
          </p:cNvSpPr>
          <p:nvPr>
            <p:ph type="sldNum" sz="quarter" idx="12"/>
          </p:nvPr>
        </p:nvSpPr>
        <p:spPr/>
        <p:txBody>
          <a:bodyPr/>
          <a:lstStyle>
            <a:lvl1pPr>
              <a:defRPr/>
            </a:lvl1pPr>
          </a:lstStyle>
          <a:p>
            <a:fld id="{4F6999D0-1046-41F8-8C2E-C45C7532C897}" type="slidenum">
              <a:rPr lang="en-US" altLang="en-US"/>
              <a:pPr/>
              <a:t>‹#›</a:t>
            </a:fld>
            <a:endParaRPr lang="en-US" altLang="en-US"/>
          </a:p>
        </p:txBody>
      </p:sp>
    </p:spTree>
    <p:extLst>
      <p:ext uri="{BB962C8B-B14F-4D97-AF65-F5344CB8AC3E}">
        <p14:creationId xmlns:p14="http://schemas.microsoft.com/office/powerpoint/2010/main" val="13259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D267D4-4381-617D-826A-1A2A749B8F18}"/>
              </a:ext>
            </a:extLst>
          </p:cNvPr>
          <p:cNvSpPr>
            <a:spLocks noGrp="1"/>
          </p:cNvSpPr>
          <p:nvPr>
            <p:ph type="dt" sz="half" idx="10"/>
          </p:nvPr>
        </p:nvSpPr>
        <p:spPr/>
        <p:txBody>
          <a:bodyPr/>
          <a:lstStyle>
            <a:lvl1pPr>
              <a:defRPr/>
            </a:lvl1pPr>
          </a:lstStyle>
          <a:p>
            <a:fld id="{947E18A6-8C74-48CA-9C17-1BFDF1E611F1}"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51748348-317F-0901-9D58-9424BD165B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A91023-AAB7-61CA-2EE5-8B6672F6BBCE}"/>
              </a:ext>
            </a:extLst>
          </p:cNvPr>
          <p:cNvSpPr>
            <a:spLocks noGrp="1"/>
          </p:cNvSpPr>
          <p:nvPr>
            <p:ph type="sldNum" sz="quarter" idx="12"/>
          </p:nvPr>
        </p:nvSpPr>
        <p:spPr/>
        <p:txBody>
          <a:bodyPr/>
          <a:lstStyle>
            <a:lvl1pPr>
              <a:defRPr/>
            </a:lvl1pPr>
          </a:lstStyle>
          <a:p>
            <a:fld id="{4EB14644-489B-419B-8C4B-BEFBD107441C}" type="slidenum">
              <a:rPr lang="en-US" altLang="en-US"/>
              <a:pPr/>
              <a:t>‹#›</a:t>
            </a:fld>
            <a:endParaRPr lang="en-US" altLang="en-US"/>
          </a:p>
        </p:txBody>
      </p:sp>
    </p:spTree>
    <p:extLst>
      <p:ext uri="{BB962C8B-B14F-4D97-AF65-F5344CB8AC3E}">
        <p14:creationId xmlns:p14="http://schemas.microsoft.com/office/powerpoint/2010/main" val="926723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D44E86-3B6B-2073-B988-5C3A8F5D7DE3}"/>
              </a:ext>
            </a:extLst>
          </p:cNvPr>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a:extLst>
              <a:ext uri="{FF2B5EF4-FFF2-40B4-BE49-F238E27FC236}">
                <a16:creationId xmlns:a16="http://schemas.microsoft.com/office/drawing/2014/main" id="{3568825D-926D-FB38-81A3-6928BF1936BA}"/>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56B4BDC2-C6AC-8537-49D6-F75FD07FE380}"/>
              </a:ext>
            </a:extLst>
          </p:cNvPr>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F80129A7-EA40-CB67-E8B1-1ACA13BC6913}"/>
              </a:ext>
            </a:extLst>
          </p:cNvPr>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ate Placeholder 3">
            <a:extLst>
              <a:ext uri="{FF2B5EF4-FFF2-40B4-BE49-F238E27FC236}">
                <a16:creationId xmlns:a16="http://schemas.microsoft.com/office/drawing/2014/main" id="{CBAE217C-CCDD-4342-09C4-BB9B475237E6}"/>
              </a:ext>
            </a:extLst>
          </p:cNvPr>
          <p:cNvSpPr>
            <a:spLocks noGrp="1"/>
          </p:cNvSpPr>
          <p:nvPr>
            <p:ph type="dt" sz="half" idx="2"/>
          </p:nvPr>
        </p:nvSpPr>
        <p:spPr>
          <a:xfrm>
            <a:off x="457200" y="19050"/>
            <a:ext cx="2895600" cy="3286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297574B6-4BEB-4306-A3F3-EAE2D1649005}"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B5460E4A-F0F5-C3A4-CEF2-9AA5DC0D8CAE}"/>
              </a:ext>
            </a:extLst>
          </p:cNvPr>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056B089B-486C-F092-05F3-60FCF39CFC7E}"/>
              </a:ext>
            </a:extLst>
          </p:cNvPr>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defRPr>
            </a:lvl1pPr>
          </a:lstStyle>
          <a:p>
            <a:fld id="{722D1711-DD81-4DFF-961D-F240A0F80E6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3" r:id="rId1"/>
    <p:sldLayoutId id="2147483676" r:id="rId2"/>
    <p:sldLayoutId id="2147483684" r:id="rId3"/>
    <p:sldLayoutId id="2147483677" r:id="rId4"/>
    <p:sldLayoutId id="2147483685" r:id="rId5"/>
    <p:sldLayoutId id="2147483678" r:id="rId6"/>
    <p:sldLayoutId id="2147483679" r:id="rId7"/>
    <p:sldLayoutId id="2147483686" r:id="rId8"/>
    <p:sldLayoutId id="2147483680" r:id="rId9"/>
    <p:sldLayoutId id="2147483681" r:id="rId10"/>
    <p:sldLayoutId id="2147483682" r:id="rId11"/>
  </p:sldLayoutIdLst>
  <p:txStyles>
    <p:titleStyle>
      <a:lvl1pPr algn="l" rtl="0" fontAlgn="base">
        <a:spcBef>
          <a:spcPct val="0"/>
        </a:spcBef>
        <a:spcAft>
          <a:spcPct val="0"/>
        </a:spcAft>
        <a:defRPr sz="4000" kern="1200" spc="-100">
          <a:solidFill>
            <a:schemeClr val="tx2"/>
          </a:solidFill>
          <a:latin typeface="+mj-lt"/>
          <a:ea typeface="MS PGothic" panose="020B0600070205080204" pitchFamily="34" charset="-128"/>
          <a:cs typeface="+mj-cs"/>
        </a:defRPr>
      </a:lvl1pPr>
      <a:lvl2pPr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2pPr>
      <a:lvl3pPr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3pPr>
      <a:lvl4pPr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4pPr>
      <a:lvl5pPr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5pPr>
      <a:lvl6pPr marL="457200"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6pPr>
      <a:lvl7pPr marL="914400"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7pPr>
      <a:lvl8pPr marL="1371600"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8pPr>
      <a:lvl9pPr marL="1828800"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9pPr>
    </p:titleStyle>
    <p:bodyStyle>
      <a:lvl1pPr marL="182563" indent="-182563" algn="l" rtl="0" fontAlgn="base">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S PGothic" panose="020B0600070205080204" pitchFamily="34" charset="-128"/>
          <a:cs typeface="+mn-cs"/>
        </a:defRPr>
      </a:lvl1pPr>
      <a:lvl2pPr marL="457200" indent="-182563" algn="l" rtl="0" fontAlgn="base">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S PGothic" panose="020B0600070205080204" pitchFamily="34" charset="-128"/>
          <a:cs typeface="+mn-cs"/>
        </a:defRPr>
      </a:lvl2pPr>
      <a:lvl3pPr marL="730250" indent="-182563" algn="l" rtl="0" fontAlgn="base">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S PGothic" panose="020B0600070205080204" pitchFamily="34" charset="-128"/>
          <a:cs typeface="+mn-cs"/>
        </a:defRPr>
      </a:lvl3pPr>
      <a:lvl4pPr marL="1004888" indent="-182563" algn="l" rtl="0" fontAlgn="base">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S PGothic" panose="020B0600070205080204" pitchFamily="34" charset="-128"/>
          <a:cs typeface="+mn-cs"/>
        </a:defRPr>
      </a:lvl4pPr>
      <a:lvl5pPr marL="1187450" indent="-136525" algn="l" rtl="0" fontAlgn="base">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S PGothic" panose="020B0600070205080204" pitchFamily="34" charset="-128"/>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g"/><Relationship Id="rId10" Type="http://schemas.openxmlformats.org/officeDocument/2006/relationships/image" Target="../media/image59.png"/><Relationship Id="rId4" Type="http://schemas.openxmlformats.org/officeDocument/2006/relationships/image" Target="../media/image53.jpg"/><Relationship Id="rId9"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9F953E-EDEC-E057-7DF6-89239EEE20F4}"/>
              </a:ext>
            </a:extLst>
          </p:cNvPr>
          <p:cNvSpPr/>
          <p:nvPr/>
        </p:nvSpPr>
        <p:spPr>
          <a:xfrm>
            <a:off x="481013" y="3840163"/>
            <a:ext cx="8154987" cy="2408237"/>
          </a:xfrm>
          <a:prstGeom prst="rect">
            <a:avLst/>
          </a:prstGeom>
          <a:solidFill>
            <a:schemeClr val="bg1">
              <a:alpha val="85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a:extLst>
              <a:ext uri="{FF2B5EF4-FFF2-40B4-BE49-F238E27FC236}">
                <a16:creationId xmlns:a16="http://schemas.microsoft.com/office/drawing/2014/main" id="{92127A95-7482-5836-E06C-0F7174669A59}"/>
              </a:ext>
            </a:extLst>
          </p:cNvPr>
          <p:cNvSpPr>
            <a:spLocks noGrp="1"/>
          </p:cNvSpPr>
          <p:nvPr>
            <p:ph type="ctrTitle"/>
          </p:nvPr>
        </p:nvSpPr>
        <p:spPr>
          <a:xfrm>
            <a:off x="495300" y="914400"/>
            <a:ext cx="8153400" cy="1927225"/>
          </a:xfrm>
          <a:solidFill>
            <a:schemeClr val="bg1">
              <a:alpha val="85000"/>
            </a:schemeClr>
          </a:solidFill>
          <a:ln w="19050">
            <a:solidFill>
              <a:schemeClr val="accent1">
                <a:lumMod val="75000"/>
              </a:schemeClr>
            </a:solidFill>
          </a:ln>
        </p:spPr>
        <p:txBody>
          <a:bodyPr wrap="square" numCol="1" anchorCtr="0" compatLnSpc="1">
            <a:prstTxWarp prst="textNoShape">
              <a:avLst/>
            </a:prstTxWarp>
          </a:bodyPr>
          <a:lstStyle/>
          <a:p>
            <a:pPr algn="ctr"/>
            <a:r>
              <a:rPr lang="en-US" altLang="en-US" sz="3600" b="1" cap="none">
                <a:effectLst>
                  <a:outerShdw blurRad="38100" dist="38100" dir="2700000" algn="tl">
                    <a:srgbClr val="C0C0C0"/>
                  </a:outerShdw>
                </a:effectLst>
                <a:latin typeface="Aharoni" panose="020F0502020204030204" pitchFamily="2" charset="-79"/>
              </a:rPr>
              <a:t>Stand-Level Silviculture to meet Stand and landscape-level objectives </a:t>
            </a:r>
            <a:br>
              <a:rPr lang="en-US" altLang="en-US" sz="3600" b="1" cap="none">
                <a:effectLst>
                  <a:outerShdw blurRad="38100" dist="38100" dir="2700000" algn="tl">
                    <a:srgbClr val="C0C0C0"/>
                  </a:outerShdw>
                </a:effectLst>
                <a:latin typeface="Aharoni" panose="020F0502020204030204" pitchFamily="2" charset="-79"/>
              </a:rPr>
            </a:br>
            <a:r>
              <a:rPr lang="en-US" altLang="en-US" sz="3600" b="1" cap="none">
                <a:effectLst>
                  <a:outerShdw blurRad="38100" dist="38100" dir="2700000" algn="tl">
                    <a:srgbClr val="C0C0C0"/>
                  </a:outerShdw>
                </a:effectLst>
                <a:latin typeface="Aharoni" panose="020F0502020204030204" pitchFamily="2" charset="-79"/>
              </a:rPr>
              <a:t>in &gt; </a:t>
            </a:r>
            <a:r>
              <a:rPr lang="en-US" altLang="en-US" sz="3900" b="1" cap="none">
                <a:effectLst>
                  <a:outerShdw blurRad="38100" dist="38100" dir="2700000" algn="tl">
                    <a:srgbClr val="C0C0C0"/>
                  </a:outerShdw>
                </a:effectLst>
                <a:latin typeface="Aharoni" panose="020F0502020204030204" pitchFamily="2" charset="-79"/>
              </a:rPr>
              <a:t>80-</a:t>
            </a:r>
            <a:r>
              <a:rPr lang="en-US" altLang="en-US" sz="3600" b="1" cap="none">
                <a:effectLst>
                  <a:outerShdw blurRad="38100" dist="38100" dir="2700000" algn="tl">
                    <a:srgbClr val="C0C0C0"/>
                  </a:outerShdw>
                </a:effectLst>
                <a:latin typeface="Aharoni" panose="020F0502020204030204" pitchFamily="2" charset="-79"/>
              </a:rPr>
              <a:t>year-old stands</a:t>
            </a:r>
          </a:p>
        </p:txBody>
      </p:sp>
      <p:sp>
        <p:nvSpPr>
          <p:cNvPr id="3" name="Subtitle 2">
            <a:extLst>
              <a:ext uri="{FF2B5EF4-FFF2-40B4-BE49-F238E27FC236}">
                <a16:creationId xmlns:a16="http://schemas.microsoft.com/office/drawing/2014/main" id="{BE2BD1B0-0220-0B20-D51A-5AF9077935C5}"/>
              </a:ext>
            </a:extLst>
          </p:cNvPr>
          <p:cNvSpPr>
            <a:spLocks noGrp="1"/>
          </p:cNvSpPr>
          <p:nvPr>
            <p:ph type="subTitle" idx="1"/>
          </p:nvPr>
        </p:nvSpPr>
        <p:spPr>
          <a:xfrm>
            <a:off x="457200" y="3962400"/>
            <a:ext cx="3962400" cy="1865313"/>
          </a:xfrm>
        </p:spPr>
        <p:txBody>
          <a:bodyPr rtlCol="0">
            <a:normAutofit fontScale="92500"/>
          </a:bodyPr>
          <a:lstStyle/>
          <a:p>
            <a:pPr algn="ctr" fontAlgn="auto">
              <a:spcBef>
                <a:spcPts val="500"/>
              </a:spcBef>
              <a:spcAft>
                <a:spcPts val="0"/>
              </a:spcAft>
              <a:defRPr/>
            </a:pPr>
            <a:r>
              <a:rPr lang="en-US" sz="2600" b="1" cap="small" dirty="0">
                <a:effectLst>
                  <a:outerShdw blurRad="38100" dist="38100" dir="2700000" algn="tl">
                    <a:srgbClr val="000000">
                      <a:alpha val="43137"/>
                    </a:srgbClr>
                  </a:outerShdw>
                </a:effectLst>
                <a:latin typeface="Aharoni" panose="02010803020104030203" pitchFamily="2" charset="-79"/>
                <a:ea typeface="+mn-ea"/>
                <a:cs typeface="Aharoni" panose="02010803020104030203" pitchFamily="2" charset="-79"/>
              </a:rPr>
              <a:t>Matt Powers</a:t>
            </a:r>
          </a:p>
          <a:p>
            <a:pPr algn="ctr" fontAlgn="auto">
              <a:spcBef>
                <a:spcPts val="500"/>
              </a:spcBef>
              <a:spcAft>
                <a:spcPts val="0"/>
              </a:spcAft>
              <a:defRPr/>
            </a:pPr>
            <a:r>
              <a:rPr lang="en-US" sz="1900" b="1" dirty="0">
                <a:latin typeface="Aharoni" panose="02010803020104030203" pitchFamily="2" charset="-79"/>
                <a:ea typeface="+mn-ea"/>
                <a:cs typeface="Aharoni" panose="02010803020104030203" pitchFamily="2" charset="-79"/>
              </a:rPr>
              <a:t>Assistant Professor</a:t>
            </a:r>
          </a:p>
          <a:p>
            <a:pPr algn="ctr" fontAlgn="auto">
              <a:spcBef>
                <a:spcPts val="500"/>
              </a:spcBef>
              <a:spcAft>
                <a:spcPts val="0"/>
              </a:spcAft>
              <a:defRPr/>
            </a:pPr>
            <a:r>
              <a:rPr lang="en-US" sz="1900" dirty="0">
                <a:latin typeface="Aharoni" panose="02010803020104030203" pitchFamily="2" charset="-79"/>
                <a:ea typeface="+mn-ea"/>
                <a:cs typeface="Aharoni" panose="02010803020104030203" pitchFamily="2" charset="-79"/>
              </a:rPr>
              <a:t>Department of Forest Engineering, </a:t>
            </a:r>
          </a:p>
          <a:p>
            <a:pPr algn="ctr" fontAlgn="auto">
              <a:spcBef>
                <a:spcPts val="500"/>
              </a:spcBef>
              <a:spcAft>
                <a:spcPts val="0"/>
              </a:spcAft>
              <a:defRPr/>
            </a:pPr>
            <a:r>
              <a:rPr lang="en-US" sz="1900" dirty="0">
                <a:latin typeface="Aharoni" panose="02010803020104030203" pitchFamily="2" charset="-79"/>
                <a:ea typeface="+mn-ea"/>
                <a:cs typeface="Aharoni" panose="02010803020104030203" pitchFamily="2" charset="-79"/>
              </a:rPr>
              <a:t>Resources and Management </a:t>
            </a:r>
          </a:p>
          <a:p>
            <a:pPr algn="ctr" fontAlgn="auto">
              <a:spcBef>
                <a:spcPts val="500"/>
              </a:spcBef>
              <a:spcAft>
                <a:spcPts val="0"/>
              </a:spcAft>
              <a:defRPr/>
            </a:pPr>
            <a:r>
              <a:rPr lang="en-US" sz="1900" dirty="0">
                <a:latin typeface="Aharoni" panose="02010803020104030203" pitchFamily="2" charset="-79"/>
                <a:ea typeface="+mn-ea"/>
                <a:cs typeface="Aharoni" panose="02010803020104030203" pitchFamily="2" charset="-79"/>
              </a:rPr>
              <a:t>Oregon State University</a:t>
            </a:r>
          </a:p>
          <a:p>
            <a:pPr algn="ctr" fontAlgn="auto">
              <a:spcAft>
                <a:spcPts val="0"/>
              </a:spcAft>
              <a:defRPr/>
            </a:pPr>
            <a:endParaRPr lang="en-US" sz="1800" b="1" dirty="0">
              <a:effectLst>
                <a:outerShdw blurRad="38100" dist="38100" dir="2700000" algn="tl">
                  <a:srgbClr val="000000">
                    <a:alpha val="43137"/>
                  </a:srgbClr>
                </a:outerShdw>
              </a:effectLst>
              <a:latin typeface="Aharoni" panose="02010803020104030203" pitchFamily="2" charset="-79"/>
              <a:ea typeface="+mn-ea"/>
              <a:cs typeface="Aharoni" panose="02010803020104030203" pitchFamily="2" charset="-79"/>
            </a:endParaRPr>
          </a:p>
        </p:txBody>
      </p:sp>
      <p:pic>
        <p:nvPicPr>
          <p:cNvPr id="6148" name="Picture 1027" descr="osu_logo">
            <a:extLst>
              <a:ext uri="{FF2B5EF4-FFF2-40B4-BE49-F238E27FC236}">
                <a16:creationId xmlns:a16="http://schemas.microsoft.com/office/drawing/2014/main" id="{24BB50B9-A499-23E3-BFD0-3D4C4B68E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838" y="5715000"/>
            <a:ext cx="365125" cy="457200"/>
          </a:xfrm>
          <a:prstGeom prst="rect">
            <a:avLst/>
          </a:prstGeom>
          <a:noFill/>
          <a:ln>
            <a:noFill/>
          </a:ln>
          <a:extLst>
            <a:ext uri="{909E8E84-426E-40DD-AFC4-6F175D3DCCD1}">
              <a14:hiddenFill xmlns:a14="http://schemas.microsoft.com/office/drawing/2010/main">
                <a:solidFill>
                  <a:schemeClr val="tx2">
                    <a:alpha val="67058"/>
                  </a:scheme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DD17180D-0276-6CC8-6A4C-05F413A38E9C}"/>
              </a:ext>
            </a:extLst>
          </p:cNvPr>
          <p:cNvSpPr txBox="1">
            <a:spLocks/>
          </p:cNvSpPr>
          <p:nvPr/>
        </p:nvSpPr>
        <p:spPr>
          <a:xfrm>
            <a:off x="4724400" y="3962400"/>
            <a:ext cx="3924300" cy="1865313"/>
          </a:xfrm>
          <a:prstGeom prst="rect">
            <a:avLst/>
          </a:prstGeom>
        </p:spPr>
        <p:txBody>
          <a:bodyPr>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fontAlgn="auto">
              <a:lnSpc>
                <a:spcPct val="80000"/>
              </a:lnSpc>
              <a:spcBef>
                <a:spcPts val="500"/>
              </a:spcBef>
              <a:spcAft>
                <a:spcPts val="0"/>
              </a:spcAft>
              <a:defRPr/>
            </a:pPr>
            <a:r>
              <a:rPr lang="en-US" b="1" cap="small"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Stephanie Wessell</a:t>
            </a:r>
          </a:p>
          <a:p>
            <a:pPr algn="ctr" fontAlgn="auto">
              <a:spcBef>
                <a:spcPts val="500"/>
              </a:spcBef>
              <a:spcAft>
                <a:spcPts val="0"/>
              </a:spcAft>
              <a:defRPr/>
            </a:pPr>
            <a:r>
              <a:rPr lang="en-US" sz="1800" b="1" dirty="0">
                <a:latin typeface="Aharoni" panose="02010803020104030203" pitchFamily="2" charset="-79"/>
                <a:cs typeface="Aharoni" panose="02010803020104030203" pitchFamily="2" charset="-79"/>
              </a:rPr>
              <a:t>Silviculturist</a:t>
            </a:r>
          </a:p>
          <a:p>
            <a:pPr algn="ctr" fontAlgn="auto">
              <a:spcBef>
                <a:spcPts val="500"/>
              </a:spcBef>
              <a:spcAft>
                <a:spcPts val="0"/>
              </a:spcAft>
              <a:defRPr/>
            </a:pPr>
            <a:r>
              <a:rPr lang="en-US" sz="1800" dirty="0" err="1">
                <a:latin typeface="Aharoni" panose="02010803020104030203" pitchFamily="2" charset="-79"/>
                <a:cs typeface="Aharoni" panose="02010803020104030203" pitchFamily="2" charset="-79"/>
              </a:rPr>
              <a:t>Marys</a:t>
            </a:r>
            <a:r>
              <a:rPr lang="en-US" sz="1800" dirty="0">
                <a:latin typeface="Aharoni" panose="02010803020104030203" pitchFamily="2" charset="-79"/>
                <a:cs typeface="Aharoni" panose="02010803020104030203" pitchFamily="2" charset="-79"/>
              </a:rPr>
              <a:t> Peak Resource Area</a:t>
            </a:r>
            <a:endParaRPr lang="en-US" sz="1800" b="1" cap="small"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fontAlgn="auto">
              <a:spcBef>
                <a:spcPts val="500"/>
              </a:spcBef>
              <a:spcAft>
                <a:spcPts val="0"/>
              </a:spcAft>
              <a:defRPr/>
            </a:pPr>
            <a:r>
              <a:rPr lang="en-US" sz="1800" dirty="0">
                <a:latin typeface="Aharoni" panose="02010803020104030203" pitchFamily="2" charset="-79"/>
                <a:cs typeface="Aharoni" panose="02010803020104030203" pitchFamily="2" charset="-79"/>
              </a:rPr>
              <a:t>Salem District Office</a:t>
            </a:r>
          </a:p>
          <a:p>
            <a:pPr algn="ctr" fontAlgn="auto">
              <a:spcBef>
                <a:spcPts val="500"/>
              </a:spcBef>
              <a:spcAft>
                <a:spcPts val="0"/>
              </a:spcAft>
              <a:defRPr/>
            </a:pPr>
            <a:r>
              <a:rPr lang="en-US" sz="1800" dirty="0">
                <a:latin typeface="Aharoni" panose="02010803020104030203" pitchFamily="2" charset="-79"/>
                <a:cs typeface="Aharoni" panose="02010803020104030203" pitchFamily="2" charset="-79"/>
              </a:rPr>
              <a:t>Bureau of Land Management</a:t>
            </a:r>
          </a:p>
          <a:p>
            <a:pPr algn="ctr" fontAlgn="auto">
              <a:spcBef>
                <a:spcPts val="500"/>
              </a:spcBef>
              <a:spcAft>
                <a:spcPts val="0"/>
              </a:spcAft>
              <a:defRPr/>
            </a:pPr>
            <a:endParaRPr lang="en-US" sz="1800" dirty="0">
              <a:latin typeface="Aharoni" panose="02010803020104030203" pitchFamily="2" charset="-79"/>
              <a:cs typeface="Aharoni" panose="02010803020104030203" pitchFamily="2" charset="-79"/>
            </a:endParaRPr>
          </a:p>
        </p:txBody>
      </p:sp>
      <p:pic>
        <p:nvPicPr>
          <p:cNvPr id="6150" name="Picture 1040" descr="BLM">
            <a:extLst>
              <a:ext uri="{FF2B5EF4-FFF2-40B4-BE49-F238E27FC236}">
                <a16:creationId xmlns:a16="http://schemas.microsoft.com/office/drawing/2014/main" id="{AFFB72B8-A8D4-3DBA-A575-E5C0619D3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438" y="5715000"/>
            <a:ext cx="53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D69B-35AA-5D6C-E634-2F0768578CB6}"/>
              </a:ext>
            </a:extLst>
          </p:cNvPr>
          <p:cNvSpPr>
            <a:spLocks noGrp="1"/>
          </p:cNvSpPr>
          <p:nvPr>
            <p:ph type="title"/>
          </p:nvPr>
        </p:nvSpPr>
        <p:spPr/>
        <p:txBody>
          <a:bodyPr wrap="square" numCol="1" anchorCtr="0" compatLnSpc="1">
            <a:prstTxWarp prst="textNoShape">
              <a:avLst/>
            </a:prstTxWarp>
          </a:bodyPr>
          <a:lstStyle/>
          <a:p>
            <a:r>
              <a:rPr lang="en-US" altLang="en-US" b="1">
                <a:effectLst>
                  <a:outerShdw blurRad="38100" dist="38100" dir="2700000" algn="tl">
                    <a:srgbClr val="C0C0C0"/>
                  </a:outerShdw>
                </a:effectLst>
              </a:rPr>
              <a:t>Even-Aged Regen in Older Stands</a:t>
            </a:r>
          </a:p>
        </p:txBody>
      </p:sp>
      <p:sp>
        <p:nvSpPr>
          <p:cNvPr id="3" name="Content Placeholder 2">
            <a:extLst>
              <a:ext uri="{FF2B5EF4-FFF2-40B4-BE49-F238E27FC236}">
                <a16:creationId xmlns:a16="http://schemas.microsoft.com/office/drawing/2014/main" id="{B0F5D423-2B8F-1230-00AB-C8A3BD23A29D}"/>
              </a:ext>
            </a:extLst>
          </p:cNvPr>
          <p:cNvSpPr>
            <a:spLocks noGrp="1"/>
          </p:cNvSpPr>
          <p:nvPr>
            <p:ph idx="1"/>
          </p:nvPr>
        </p:nvSpPr>
        <p:spPr>
          <a:xfrm>
            <a:off x="457200" y="1600200"/>
            <a:ext cx="4495800" cy="4876800"/>
          </a:xfrm>
        </p:spPr>
        <p:txBody>
          <a:bodyPr rtlCol="0">
            <a:normAutofit/>
          </a:bodyPr>
          <a:lstStyle/>
          <a:p>
            <a:pPr marL="0" indent="0" fontAlgn="auto">
              <a:spcAft>
                <a:spcPts val="0"/>
              </a:spcAft>
              <a:buFont typeface="Arial" panose="020B0604020202020204" pitchFamily="34" charset="0"/>
              <a:buNone/>
              <a:defRPr/>
            </a:pPr>
            <a:r>
              <a:rPr lang="en-US" dirty="0">
                <a:ea typeface="+mn-ea"/>
              </a:rPr>
              <a:t>Dense, older stands with limited complexity may be good candidates:</a:t>
            </a:r>
          </a:p>
          <a:p>
            <a:pPr marL="182880" indent="-182880" fontAlgn="auto">
              <a:spcAft>
                <a:spcPts val="0"/>
              </a:spcAft>
              <a:defRPr/>
            </a:pPr>
            <a:r>
              <a:rPr lang="en-US" dirty="0">
                <a:ea typeface="+mn-ea"/>
              </a:rPr>
              <a:t>Limited loss of current or potential future LSOG habitat</a:t>
            </a:r>
          </a:p>
          <a:p>
            <a:pPr marL="182880" indent="-182880" fontAlgn="auto">
              <a:spcAft>
                <a:spcPts val="0"/>
              </a:spcAft>
              <a:defRPr/>
            </a:pPr>
            <a:r>
              <a:rPr lang="en-US" dirty="0">
                <a:ea typeface="+mn-ea"/>
              </a:rPr>
              <a:t>Few species are </a:t>
            </a:r>
            <a:r>
              <a:rPr lang="en-US" i="1" dirty="0">
                <a:ea typeface="+mn-ea"/>
              </a:rPr>
              <a:t>dependent</a:t>
            </a:r>
            <a:r>
              <a:rPr lang="en-US" dirty="0">
                <a:ea typeface="+mn-ea"/>
              </a:rPr>
              <a:t> on these stand structures</a:t>
            </a:r>
          </a:p>
          <a:p>
            <a:pPr marL="182880" indent="-182880" fontAlgn="auto">
              <a:spcAft>
                <a:spcPts val="0"/>
              </a:spcAft>
              <a:defRPr/>
            </a:pPr>
            <a:r>
              <a:rPr lang="en-US" dirty="0">
                <a:ea typeface="+mn-ea"/>
              </a:rPr>
              <a:t>Generate economic stimulus, and early seral habitat with limited impact on LSOG</a:t>
            </a:r>
          </a:p>
          <a:p>
            <a:pPr marL="0" indent="0" fontAlgn="auto">
              <a:spcAft>
                <a:spcPts val="0"/>
              </a:spcAft>
              <a:buFont typeface="Arial" panose="020B0604020202020204" pitchFamily="34" charset="0"/>
              <a:buNone/>
              <a:defRPr/>
            </a:pPr>
            <a:endParaRPr lang="en-US" dirty="0">
              <a:ea typeface="+mn-ea"/>
            </a:endParaRPr>
          </a:p>
        </p:txBody>
      </p:sp>
      <p:pic>
        <p:nvPicPr>
          <p:cNvPr id="15363" name="Picture 2" descr="C:\Users\powersma\Desktop\MDP Files\Pictures\Images\Travels in Beaverland\IMG_3081_1024.jpg">
            <a:extLst>
              <a:ext uri="{FF2B5EF4-FFF2-40B4-BE49-F238E27FC236}">
                <a16:creationId xmlns:a16="http://schemas.microsoft.com/office/drawing/2014/main" id="{0CBC5F7C-61C6-30CC-057D-759D7959B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1606550"/>
            <a:ext cx="3538537" cy="4718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7C37-96A7-370F-D26D-EF5F8953FD4B}"/>
              </a:ext>
            </a:extLst>
          </p:cNvPr>
          <p:cNvSpPr>
            <a:spLocks noGrp="1"/>
          </p:cNvSpPr>
          <p:nvPr>
            <p:ph type="title"/>
          </p:nvPr>
        </p:nvSpPr>
        <p:spPr>
          <a:xfrm>
            <a:off x="-20638" y="533400"/>
            <a:ext cx="9159876" cy="990600"/>
          </a:xfrm>
        </p:spPr>
        <p:txBody>
          <a:bodyPr wrap="square" numCol="1" anchorCtr="0" compatLnSpc="1">
            <a:prstTxWarp prst="textNoShape">
              <a:avLst/>
            </a:prstTxWarp>
          </a:bodyPr>
          <a:lstStyle/>
          <a:p>
            <a:r>
              <a:rPr lang="en-US" altLang="en-US" sz="3600" b="1">
                <a:effectLst>
                  <a:outerShdw blurRad="38100" dist="38100" dir="2700000" algn="tl">
                    <a:srgbClr val="C0C0C0"/>
                  </a:outerShdw>
                </a:effectLst>
              </a:rPr>
              <a:t>Legacies From Regen Cuts in Older Stands</a:t>
            </a:r>
          </a:p>
        </p:txBody>
      </p:sp>
      <p:pic>
        <p:nvPicPr>
          <p:cNvPr id="16386" name="Picture 3" descr="C:\Users\powersma\Desktop\MDP Files\Pictures\Images\Travels in Beaverland\IMG_3095_1024.jpg">
            <a:extLst>
              <a:ext uri="{FF2B5EF4-FFF2-40B4-BE49-F238E27FC236}">
                <a16:creationId xmlns:a16="http://schemas.microsoft.com/office/drawing/2014/main" id="{3FBA97CC-2C7C-7088-1502-74A3107A7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8417"/>
          <a:stretch>
            <a:fillRect/>
          </a:stretch>
        </p:blipFill>
        <p:spPr bwMode="auto">
          <a:xfrm>
            <a:off x="160338" y="1676400"/>
            <a:ext cx="5097462" cy="4686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2" descr="C:\Users\powersma\Desktop\MDP Files\Pictures\Images\Travels in Beaverland\IMG_3079_1024.jpg">
            <a:extLst>
              <a:ext uri="{FF2B5EF4-FFF2-40B4-BE49-F238E27FC236}">
                <a16:creationId xmlns:a16="http://schemas.microsoft.com/office/drawing/2014/main" id="{D4B707C2-750D-3BF4-3D50-B5B38CEE6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27" r="26196"/>
          <a:stretch>
            <a:fillRect/>
          </a:stretch>
        </p:blipFill>
        <p:spPr bwMode="auto">
          <a:xfrm>
            <a:off x="5334000" y="1685925"/>
            <a:ext cx="3621088" cy="4676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35FAF-AD22-9D1A-AC5C-F482F8156270}"/>
              </a:ext>
            </a:extLst>
          </p:cNvPr>
          <p:cNvSpPr>
            <a:spLocks noGrp="1"/>
          </p:cNvSpPr>
          <p:nvPr>
            <p:ph type="title"/>
          </p:nvPr>
        </p:nvSpPr>
        <p:spPr/>
        <p:txBody>
          <a:bodyPr wrap="square" numCol="1" anchorCtr="0" compatLnSpc="1">
            <a:prstTxWarp prst="textNoShape">
              <a:avLst/>
            </a:prstTxWarp>
          </a:bodyPr>
          <a:lstStyle/>
          <a:p>
            <a:r>
              <a:rPr lang="en-US" altLang="en-US" b="1">
                <a:effectLst>
                  <a:outerShdw blurRad="38100" dist="38100" dir="2700000" algn="tl">
                    <a:srgbClr val="C0C0C0"/>
                  </a:outerShdw>
                </a:effectLst>
              </a:rPr>
              <a:t>Deadwood Considerations</a:t>
            </a:r>
          </a:p>
        </p:txBody>
      </p:sp>
      <p:sp>
        <p:nvSpPr>
          <p:cNvPr id="11" name="Content Placeholder 10">
            <a:extLst>
              <a:ext uri="{FF2B5EF4-FFF2-40B4-BE49-F238E27FC236}">
                <a16:creationId xmlns:a16="http://schemas.microsoft.com/office/drawing/2014/main" id="{9F718058-A95A-45B0-D4F1-1431603A3099}"/>
              </a:ext>
            </a:extLst>
          </p:cNvPr>
          <p:cNvSpPr>
            <a:spLocks noGrp="1"/>
          </p:cNvSpPr>
          <p:nvPr>
            <p:ph idx="1"/>
          </p:nvPr>
        </p:nvSpPr>
        <p:spPr>
          <a:xfrm>
            <a:off x="457200" y="1600200"/>
            <a:ext cx="4114800" cy="4876800"/>
          </a:xfrm>
        </p:spPr>
        <p:txBody>
          <a:bodyPr rtlCol="0">
            <a:normAutofit/>
          </a:bodyPr>
          <a:lstStyle/>
          <a:p>
            <a:pPr marL="0" indent="0" fontAlgn="auto">
              <a:spcAft>
                <a:spcPts val="0"/>
              </a:spcAft>
              <a:buFont typeface="Arial" panose="020B0604020202020204" pitchFamily="34" charset="0"/>
              <a:buNone/>
              <a:defRPr/>
            </a:pPr>
            <a:r>
              <a:rPr lang="en-US" dirty="0">
                <a:ea typeface="+mn-ea"/>
              </a:rPr>
              <a:t>Deadwood creation is an important element of managing older stands, too!</a:t>
            </a:r>
          </a:p>
          <a:p>
            <a:pPr marL="0" indent="0" fontAlgn="auto">
              <a:spcAft>
                <a:spcPts val="0"/>
              </a:spcAft>
              <a:buFont typeface="Arial" panose="020B0604020202020204" pitchFamily="34" charset="0"/>
              <a:buNone/>
              <a:defRPr/>
            </a:pPr>
            <a:endParaRPr lang="en-US" dirty="0">
              <a:ea typeface="+mn-ea"/>
            </a:endParaRPr>
          </a:p>
          <a:p>
            <a:pPr marL="182880" indent="-182880" fontAlgn="auto">
              <a:spcAft>
                <a:spcPts val="0"/>
              </a:spcAft>
              <a:defRPr/>
            </a:pPr>
            <a:r>
              <a:rPr lang="en-US" dirty="0">
                <a:ea typeface="+mn-ea"/>
              </a:rPr>
              <a:t>Management limits deadwood recruitment</a:t>
            </a:r>
          </a:p>
          <a:p>
            <a:pPr marL="182880" indent="-182880" fontAlgn="auto">
              <a:spcAft>
                <a:spcPts val="0"/>
              </a:spcAft>
              <a:defRPr/>
            </a:pPr>
            <a:r>
              <a:rPr lang="en-US" dirty="0">
                <a:ea typeface="+mn-ea"/>
              </a:rPr>
              <a:t>Generates large-diameter green trees faster</a:t>
            </a:r>
          </a:p>
          <a:p>
            <a:pPr marL="182880" indent="-182880" fontAlgn="auto">
              <a:spcAft>
                <a:spcPts val="0"/>
              </a:spcAft>
              <a:defRPr/>
            </a:pPr>
            <a:r>
              <a:rPr lang="en-US" dirty="0">
                <a:ea typeface="+mn-ea"/>
              </a:rPr>
              <a:t>Opportunities for active deadwood creation</a:t>
            </a:r>
          </a:p>
        </p:txBody>
      </p:sp>
      <p:pic>
        <p:nvPicPr>
          <p:cNvPr id="17411" name="Picture 2">
            <a:extLst>
              <a:ext uri="{FF2B5EF4-FFF2-40B4-BE49-F238E27FC236}">
                <a16:creationId xmlns:a16="http://schemas.microsoft.com/office/drawing/2014/main" id="{9616A4DA-BD4C-5402-85A9-4EC4899ED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19563" cy="4410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B39B-DCED-91A0-2000-016BD4D5DE99}"/>
              </a:ext>
            </a:extLst>
          </p:cNvPr>
          <p:cNvSpPr>
            <a:spLocks noGrp="1"/>
          </p:cNvSpPr>
          <p:nvPr>
            <p:ph type="title"/>
          </p:nvPr>
        </p:nvSpPr>
        <p:spPr/>
        <p:txBody>
          <a:bodyPr wrap="square" numCol="1" anchorCtr="0" compatLnSpc="1">
            <a:prstTxWarp prst="textNoShape">
              <a:avLst/>
            </a:prstTxWarp>
          </a:bodyPr>
          <a:lstStyle/>
          <a:p>
            <a:r>
              <a:rPr lang="en-US" altLang="en-US" b="1">
                <a:effectLst>
                  <a:outerShdw blurRad="38100" dist="38100" dir="2700000" algn="tl">
                    <a:srgbClr val="C0C0C0"/>
                  </a:outerShdw>
                </a:effectLst>
              </a:rPr>
              <a:t>Management Considerations</a:t>
            </a:r>
          </a:p>
        </p:txBody>
      </p:sp>
      <p:pic>
        <p:nvPicPr>
          <p:cNvPr id="6" name="Picture 16">
            <a:extLst>
              <a:ext uri="{FF2B5EF4-FFF2-40B4-BE49-F238E27FC236}">
                <a16:creationId xmlns:a16="http://schemas.microsoft.com/office/drawing/2014/main" id="{68EFBB5A-9EAF-039C-02B9-2AB72669F3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416" y="1475936"/>
            <a:ext cx="7848780" cy="5212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386A6FA-1E9B-C5CB-53D1-3222C1DC1425}"/>
              </a:ext>
            </a:extLst>
          </p:cNvPr>
          <p:cNvSpPr>
            <a:spLocks noGrp="1"/>
          </p:cNvSpPr>
          <p:nvPr>
            <p:ph type="title"/>
          </p:nvPr>
        </p:nvSpPr>
        <p:spPr/>
        <p:txBody>
          <a:bodyPr wrap="square" numCol="1" anchorCtr="0" compatLnSpc="1">
            <a:prstTxWarp prst="textNoShape">
              <a:avLst/>
            </a:prstTxWarp>
          </a:bodyPr>
          <a:lstStyle/>
          <a:p>
            <a:r>
              <a:rPr lang="en-US" altLang="en-US" b="1">
                <a:effectLst>
                  <a:outerShdw blurRad="38100" dist="38100" dir="2700000" algn="tl">
                    <a:srgbClr val="C0C0C0"/>
                  </a:outerShdw>
                </a:effectLst>
              </a:rPr>
              <a:t>Federal Land Management Context</a:t>
            </a:r>
          </a:p>
        </p:txBody>
      </p:sp>
      <p:sp>
        <p:nvSpPr>
          <p:cNvPr id="19458" name="Content Placeholder 2">
            <a:extLst>
              <a:ext uri="{FF2B5EF4-FFF2-40B4-BE49-F238E27FC236}">
                <a16:creationId xmlns:a16="http://schemas.microsoft.com/office/drawing/2014/main" id="{B03E58BD-4340-4602-CA57-B70EC2AF73D8}"/>
              </a:ext>
            </a:extLst>
          </p:cNvPr>
          <p:cNvSpPr txBox="1">
            <a:spLocks/>
          </p:cNvSpPr>
          <p:nvPr/>
        </p:nvSpPr>
        <p:spPr bwMode="auto">
          <a:xfrm>
            <a:off x="3711575" y="2106613"/>
            <a:ext cx="357187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Clr>
                <a:schemeClr val="tx1"/>
              </a:buClr>
              <a:buFont typeface="Wingdings" panose="05000000000000000000" pitchFamily="2" charset="2"/>
              <a:buChar char=""/>
            </a:pPr>
            <a:endParaRPr lang="en-US" altLang="en-US" sz="1000">
              <a:latin typeface="Gill Sans MT" panose="020B0502020104020203" pitchFamily="34" charset="0"/>
            </a:endParaRPr>
          </a:p>
        </p:txBody>
      </p:sp>
      <p:sp>
        <p:nvSpPr>
          <p:cNvPr id="19459" name="Content Placeholder 2">
            <a:extLst>
              <a:ext uri="{FF2B5EF4-FFF2-40B4-BE49-F238E27FC236}">
                <a16:creationId xmlns:a16="http://schemas.microsoft.com/office/drawing/2014/main" id="{52BBECA9-62E6-A67C-3251-57D2E1D1B2B1}"/>
              </a:ext>
            </a:extLst>
          </p:cNvPr>
          <p:cNvSpPr txBox="1">
            <a:spLocks/>
          </p:cNvSpPr>
          <p:nvPr/>
        </p:nvSpPr>
        <p:spPr bwMode="auto">
          <a:xfrm>
            <a:off x="3711575" y="1885950"/>
            <a:ext cx="35718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Clr>
                <a:schemeClr val="tx1"/>
              </a:buClr>
              <a:buFont typeface="Wingdings" panose="05000000000000000000" pitchFamily="2" charset="2"/>
              <a:buChar char=""/>
            </a:pPr>
            <a:endParaRPr lang="en-US" altLang="en-US" sz="1000">
              <a:latin typeface="Gill Sans MT" panose="020B0502020104020203" pitchFamily="34" charset="0"/>
            </a:endParaRPr>
          </a:p>
        </p:txBody>
      </p:sp>
      <p:pic>
        <p:nvPicPr>
          <p:cNvPr id="19460" name="Picture 29">
            <a:extLst>
              <a:ext uri="{FF2B5EF4-FFF2-40B4-BE49-F238E27FC236}">
                <a16:creationId xmlns:a16="http://schemas.microsoft.com/office/drawing/2014/main" id="{B34C25CF-08B4-91FD-4AA7-8A3B4D86D8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87475"/>
            <a:ext cx="7162800"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a:extLst>
              <a:ext uri="{FF2B5EF4-FFF2-40B4-BE49-F238E27FC236}">
                <a16:creationId xmlns:a16="http://schemas.microsoft.com/office/drawing/2014/main" id="{D06B5B46-47B0-67D9-83AF-406C3D81D451}"/>
              </a:ext>
            </a:extLst>
          </p:cNvPr>
          <p:cNvSpPr>
            <a:spLocks noGrp="1"/>
          </p:cNvSpPr>
          <p:nvPr>
            <p:ph sz="half" idx="1"/>
          </p:nvPr>
        </p:nvSpPr>
        <p:spPr>
          <a:xfrm>
            <a:off x="1371600" y="1731963"/>
            <a:ext cx="3897313" cy="777875"/>
          </a:xfrm>
        </p:spPr>
        <p:txBody>
          <a:bodyPr/>
          <a:lstStyle/>
          <a:p>
            <a:pPr marL="0" indent="0" algn="r">
              <a:buFont typeface="Arial" panose="020B0604020202020204" pitchFamily="34" charset="0"/>
              <a:buNone/>
            </a:pPr>
            <a:r>
              <a:rPr lang="en-US" altLang="en-US" b="1"/>
              <a:t>Law, policy and regulatory framework</a:t>
            </a:r>
          </a:p>
          <a:p>
            <a:pPr marL="273050" lvl="1" indent="0" algn="r">
              <a:buFont typeface="Arial" panose="020B0604020202020204" pitchFamily="34" charset="0"/>
              <a:buNone/>
            </a:pPr>
            <a:endParaRPr lang="en-US" altLang="en-US" sz="2800"/>
          </a:p>
        </p:txBody>
      </p:sp>
      <p:sp>
        <p:nvSpPr>
          <p:cNvPr id="12" name="Title 1">
            <a:extLst>
              <a:ext uri="{FF2B5EF4-FFF2-40B4-BE49-F238E27FC236}">
                <a16:creationId xmlns:a16="http://schemas.microsoft.com/office/drawing/2014/main" id="{C9A7B0A1-1AFE-8EF1-CFE9-E58B449263D7}"/>
              </a:ext>
            </a:extLst>
          </p:cNvPr>
          <p:cNvSpPr>
            <a:spLocks noGrp="1"/>
          </p:cNvSpPr>
          <p:nvPr>
            <p:ph type="title"/>
          </p:nvPr>
        </p:nvSpPr>
        <p:spPr/>
        <p:txBody>
          <a:bodyPr wrap="square" numCol="1" anchorCtr="0" compatLnSpc="1">
            <a:prstTxWarp prst="textNoShape">
              <a:avLst/>
            </a:prstTxWarp>
          </a:bodyPr>
          <a:lstStyle/>
          <a:p>
            <a:r>
              <a:rPr lang="en-US" altLang="en-US" b="1">
                <a:effectLst>
                  <a:outerShdw blurRad="38100" dist="38100" dir="2700000" algn="tl">
                    <a:srgbClr val="C0C0C0"/>
                  </a:outerShdw>
                </a:effectLst>
              </a:rPr>
              <a:t>Federal Land Management Context</a:t>
            </a:r>
          </a:p>
        </p:txBody>
      </p:sp>
      <p:sp>
        <p:nvSpPr>
          <p:cNvPr id="22" name="Content Placeholder 2">
            <a:extLst>
              <a:ext uri="{FF2B5EF4-FFF2-40B4-BE49-F238E27FC236}">
                <a16:creationId xmlns:a16="http://schemas.microsoft.com/office/drawing/2014/main" id="{455A7CF0-922E-4A7F-CAF4-47255EC96C7E}"/>
              </a:ext>
            </a:extLst>
          </p:cNvPr>
          <p:cNvSpPr txBox="1">
            <a:spLocks/>
          </p:cNvSpPr>
          <p:nvPr/>
        </p:nvSpPr>
        <p:spPr bwMode="auto">
          <a:xfrm>
            <a:off x="5484813" y="1304925"/>
            <a:ext cx="3430587" cy="5400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182563" indent="-182563">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Clr>
                <a:schemeClr val="tx1"/>
              </a:buClr>
              <a:buFont typeface="Wingdings" panose="05000000000000000000" pitchFamily="2" charset="2"/>
              <a:buChar char=""/>
            </a:pPr>
            <a:r>
              <a:rPr lang="en-US" altLang="en-US" sz="500">
                <a:latin typeface="Gill Sans MT" panose="020B0502020104020203" pitchFamily="34" charset="0"/>
              </a:rPr>
              <a:t>Right of Eminent Domain (1888)</a:t>
            </a:r>
          </a:p>
          <a:p>
            <a:pPr>
              <a:buClr>
                <a:schemeClr val="tx1"/>
              </a:buClr>
              <a:buFont typeface="Wingdings" panose="05000000000000000000" pitchFamily="2" charset="2"/>
              <a:buChar char=""/>
            </a:pPr>
            <a:r>
              <a:rPr lang="en-US" altLang="en-US" sz="500">
                <a:latin typeface="Gill Sans MT" panose="020B0502020104020203" pitchFamily="34" charset="0"/>
              </a:rPr>
              <a:t>Organic Administration Act (1897) </a:t>
            </a:r>
          </a:p>
          <a:p>
            <a:pPr>
              <a:buClr>
                <a:schemeClr val="tx1"/>
              </a:buClr>
              <a:buFont typeface="Wingdings" panose="05000000000000000000" pitchFamily="2" charset="2"/>
              <a:buChar char=""/>
            </a:pPr>
            <a:r>
              <a:rPr lang="en-US" altLang="en-US" sz="500">
                <a:latin typeface="Gill Sans MT" panose="020B0502020104020203" pitchFamily="34" charset="0"/>
              </a:rPr>
              <a:t>Transfer Act (1905)</a:t>
            </a:r>
          </a:p>
          <a:p>
            <a:pPr>
              <a:buClr>
                <a:schemeClr val="tx1"/>
              </a:buClr>
              <a:buFont typeface="Wingdings" panose="05000000000000000000" pitchFamily="2" charset="2"/>
              <a:buChar char=""/>
            </a:pPr>
            <a:r>
              <a:rPr lang="en-US" altLang="en-US" sz="500">
                <a:latin typeface="Gill Sans MT" panose="020B0502020104020203" pitchFamily="34" charset="0"/>
              </a:rPr>
              <a:t>Disposition of Receipts from National Forest Revenues (1907)</a:t>
            </a:r>
          </a:p>
          <a:p>
            <a:pPr>
              <a:buClr>
                <a:schemeClr val="tx1"/>
              </a:buClr>
              <a:buFont typeface="Wingdings" panose="05000000000000000000" pitchFamily="2" charset="2"/>
              <a:buChar char=""/>
            </a:pPr>
            <a:r>
              <a:rPr lang="en-US" altLang="en-US" sz="500">
                <a:latin typeface="Gill Sans MT" panose="020B0502020104020203" pitchFamily="34" charset="0"/>
              </a:rPr>
              <a:t>Weeks Law (1911)</a:t>
            </a:r>
          </a:p>
          <a:p>
            <a:pPr>
              <a:buClr>
                <a:schemeClr val="tx1"/>
              </a:buClr>
              <a:buFont typeface="Wingdings" panose="05000000000000000000" pitchFamily="2" charset="2"/>
              <a:buChar char=""/>
            </a:pPr>
            <a:r>
              <a:rPr lang="en-US" altLang="en-US" sz="500">
                <a:latin typeface="Gill Sans MT" panose="020B0502020104020203" pitchFamily="34" charset="0"/>
              </a:rPr>
              <a:t>Cooperative Funds (1914)</a:t>
            </a:r>
          </a:p>
          <a:p>
            <a:pPr>
              <a:buClr>
                <a:schemeClr val="tx1"/>
              </a:buClr>
              <a:buFont typeface="Wingdings" panose="05000000000000000000" pitchFamily="2" charset="2"/>
              <a:buChar char=""/>
            </a:pPr>
            <a:r>
              <a:rPr lang="en-US" altLang="en-US" sz="500">
                <a:latin typeface="Gill Sans MT" panose="020B0502020104020203" pitchFamily="34" charset="0"/>
              </a:rPr>
              <a:t>Brush Removal Fund (1916) </a:t>
            </a:r>
          </a:p>
          <a:p>
            <a:pPr>
              <a:buClr>
                <a:schemeClr val="tx1"/>
              </a:buClr>
              <a:buFont typeface="Wingdings" panose="05000000000000000000" pitchFamily="2" charset="2"/>
              <a:buChar char=""/>
            </a:pPr>
            <a:r>
              <a:rPr lang="en-US" altLang="en-US" sz="500">
                <a:latin typeface="Gill Sans MT" panose="020B0502020104020203" pitchFamily="34" charset="0"/>
              </a:rPr>
              <a:t>Minerals Resources on Weeks Lands (1917)</a:t>
            </a:r>
          </a:p>
          <a:p>
            <a:pPr>
              <a:buClr>
                <a:schemeClr val="tx1"/>
              </a:buClr>
              <a:buFont typeface="Wingdings" panose="05000000000000000000" pitchFamily="2" charset="2"/>
              <a:buChar char=""/>
            </a:pPr>
            <a:r>
              <a:rPr lang="en-US" altLang="en-US" sz="500">
                <a:latin typeface="Gill Sans MT" panose="020B0502020104020203" pitchFamily="34" charset="0"/>
              </a:rPr>
              <a:t>Migratory Bird Treaty Act (1918)</a:t>
            </a:r>
          </a:p>
          <a:p>
            <a:pPr>
              <a:buClr>
                <a:schemeClr val="tx1"/>
              </a:buClr>
              <a:buFont typeface="Wingdings" panose="05000000000000000000" pitchFamily="2" charset="2"/>
              <a:buChar char=""/>
            </a:pPr>
            <a:r>
              <a:rPr lang="en-US" altLang="en-US" sz="500">
                <a:latin typeface="Gill Sans MT" panose="020B0502020104020203" pitchFamily="34" charset="0"/>
              </a:rPr>
              <a:t>Mineral Leasing Act (1920) </a:t>
            </a:r>
          </a:p>
          <a:p>
            <a:pPr>
              <a:buClr>
                <a:schemeClr val="tx1"/>
              </a:buClr>
              <a:buFont typeface="Wingdings" panose="05000000000000000000" pitchFamily="2" charset="2"/>
              <a:buChar char=""/>
            </a:pPr>
            <a:r>
              <a:rPr lang="en-US" altLang="en-US" sz="500">
                <a:latin typeface="Gill Sans MT" panose="020B0502020104020203" pitchFamily="34" charset="0"/>
              </a:rPr>
              <a:t>General Exchange Act (1922)</a:t>
            </a:r>
          </a:p>
          <a:p>
            <a:pPr>
              <a:buClr>
                <a:schemeClr val="tx1"/>
              </a:buClr>
              <a:buFont typeface="Wingdings" panose="05000000000000000000" pitchFamily="2" charset="2"/>
              <a:buChar char=""/>
            </a:pPr>
            <a:r>
              <a:rPr lang="en-US" altLang="en-US" sz="500">
                <a:latin typeface="Gill Sans MT" panose="020B0502020104020203" pitchFamily="34" charset="0"/>
              </a:rPr>
              <a:t>Clarke-McNary Act (1924)</a:t>
            </a:r>
          </a:p>
          <a:p>
            <a:pPr>
              <a:buClr>
                <a:schemeClr val="tx1"/>
              </a:buClr>
              <a:buFont typeface="Wingdings" panose="05000000000000000000" pitchFamily="2" charset="2"/>
              <a:buChar char=""/>
            </a:pPr>
            <a:r>
              <a:rPr lang="en-US" altLang="en-US" sz="500">
                <a:latin typeface="Gill Sans MT" panose="020B0502020104020203" pitchFamily="34" charset="0"/>
              </a:rPr>
              <a:t>Facilitate and Simplify Work of Forest Service and to Promote Reforestation (1925) </a:t>
            </a:r>
          </a:p>
          <a:p>
            <a:pPr>
              <a:buClr>
                <a:schemeClr val="tx1"/>
              </a:buClr>
              <a:buFont typeface="Wingdings" panose="05000000000000000000" pitchFamily="2" charset="2"/>
              <a:buChar char=""/>
            </a:pPr>
            <a:r>
              <a:rPr lang="en-US" altLang="en-US" sz="500">
                <a:latin typeface="Gill Sans MT" panose="020B0502020104020203" pitchFamily="34" charset="0"/>
              </a:rPr>
              <a:t>Migratory Bird Conservation Act (1929)</a:t>
            </a:r>
          </a:p>
          <a:p>
            <a:pPr>
              <a:buClr>
                <a:schemeClr val="tx1"/>
              </a:buClr>
              <a:buFont typeface="Wingdings" panose="05000000000000000000" pitchFamily="2" charset="2"/>
              <a:buChar char=""/>
            </a:pPr>
            <a:r>
              <a:rPr lang="en-US" altLang="en-US" sz="500">
                <a:latin typeface="Gill Sans MT" panose="020B0502020104020203" pitchFamily="34" charset="0"/>
              </a:rPr>
              <a:t>Knutson-Vandenburg Act (1930)</a:t>
            </a:r>
          </a:p>
          <a:p>
            <a:pPr>
              <a:buClr>
                <a:schemeClr val="tx1"/>
              </a:buClr>
              <a:buFont typeface="Wingdings" panose="05000000000000000000" pitchFamily="2" charset="2"/>
              <a:buChar char=""/>
            </a:pPr>
            <a:r>
              <a:rPr lang="en-US" altLang="en-US" sz="500">
                <a:latin typeface="Gill Sans MT" panose="020B0502020104020203" pitchFamily="34" charset="0"/>
              </a:rPr>
              <a:t>Bankhead-Jones Farm Tenant Act (1937)</a:t>
            </a:r>
          </a:p>
          <a:p>
            <a:pPr>
              <a:buClr>
                <a:schemeClr val="tx1"/>
              </a:buClr>
              <a:buFont typeface="Wingdings" panose="05000000000000000000" pitchFamily="2" charset="2"/>
              <a:buChar char=""/>
            </a:pPr>
            <a:r>
              <a:rPr lang="en-US" altLang="en-US" sz="500">
                <a:latin typeface="Gill Sans MT" panose="020B0502020104020203" pitchFamily="34" charset="0"/>
              </a:rPr>
              <a:t>Domestic Water Supply (1940)</a:t>
            </a:r>
          </a:p>
          <a:p>
            <a:pPr>
              <a:buClr>
                <a:schemeClr val="tx1"/>
              </a:buClr>
              <a:buFont typeface="Wingdings" panose="05000000000000000000" pitchFamily="2" charset="2"/>
              <a:buChar char=""/>
            </a:pPr>
            <a:r>
              <a:rPr lang="en-US" altLang="en-US" sz="500">
                <a:latin typeface="Gill Sans MT" panose="020B0502020104020203" pitchFamily="34" charset="0"/>
              </a:rPr>
              <a:t>Bald and Golden Eagle Protection Act (1940)</a:t>
            </a:r>
          </a:p>
          <a:p>
            <a:pPr>
              <a:buClr>
                <a:schemeClr val="tx1"/>
              </a:buClr>
              <a:buFont typeface="Wingdings" panose="05000000000000000000" pitchFamily="2" charset="2"/>
              <a:buChar char=""/>
            </a:pPr>
            <a:r>
              <a:rPr lang="en-US" altLang="en-US" sz="500">
                <a:latin typeface="Gill Sans MT" panose="020B0502020104020203" pitchFamily="34" charset="0"/>
              </a:rPr>
              <a:t>Sustained-Yield Forest Management Act (1944)</a:t>
            </a:r>
          </a:p>
          <a:p>
            <a:pPr>
              <a:buClr>
                <a:schemeClr val="tx1"/>
              </a:buClr>
              <a:buFont typeface="Wingdings" panose="05000000000000000000" pitchFamily="2" charset="2"/>
              <a:buChar char=""/>
            </a:pPr>
            <a:r>
              <a:rPr lang="en-US" altLang="en-US" sz="500">
                <a:latin typeface="Gill Sans MT" panose="020B0502020104020203" pitchFamily="34" charset="0"/>
              </a:rPr>
              <a:t>Department of Agriculture Organic Act (1944)</a:t>
            </a:r>
          </a:p>
          <a:p>
            <a:pPr>
              <a:buClr>
                <a:schemeClr val="tx1"/>
              </a:buClr>
              <a:buFont typeface="Wingdings" panose="05000000000000000000" pitchFamily="2" charset="2"/>
              <a:buChar char=""/>
            </a:pPr>
            <a:r>
              <a:rPr lang="en-US" altLang="en-US" sz="500">
                <a:latin typeface="Gill Sans MT" panose="020B0502020104020203" pitchFamily="34" charset="0"/>
              </a:rPr>
              <a:t>Minerals Act (1947)</a:t>
            </a:r>
          </a:p>
          <a:p>
            <a:pPr>
              <a:buClr>
                <a:schemeClr val="tx1"/>
              </a:buClr>
              <a:buFont typeface="Wingdings" panose="05000000000000000000" pitchFamily="2" charset="2"/>
              <a:buChar char=""/>
            </a:pPr>
            <a:r>
              <a:rPr lang="en-US" altLang="en-US" sz="500">
                <a:latin typeface="Gill Sans MT" panose="020B0502020104020203" pitchFamily="34" charset="0"/>
              </a:rPr>
              <a:t>Federal Water Pollution Control Act (1948)</a:t>
            </a:r>
          </a:p>
          <a:p>
            <a:pPr>
              <a:buClr>
                <a:schemeClr val="tx1"/>
              </a:buClr>
              <a:buFont typeface="Wingdings" panose="05000000000000000000" pitchFamily="2" charset="2"/>
              <a:buChar char=""/>
            </a:pPr>
            <a:r>
              <a:rPr lang="en-US" altLang="en-US" sz="500">
                <a:latin typeface="Gill Sans MT" panose="020B0502020104020203" pitchFamily="34" charset="0"/>
              </a:rPr>
              <a:t>Ganger-Thye Act (1950)</a:t>
            </a:r>
          </a:p>
          <a:p>
            <a:pPr>
              <a:buClr>
                <a:schemeClr val="tx1"/>
              </a:buClr>
              <a:buFont typeface="Wingdings" panose="05000000000000000000" pitchFamily="2" charset="2"/>
              <a:buChar char=""/>
            </a:pPr>
            <a:r>
              <a:rPr lang="en-US" altLang="en-US" sz="500">
                <a:latin typeface="Gill Sans MT" panose="020B0502020104020203" pitchFamily="34" charset="0"/>
              </a:rPr>
              <a:t>Watershed Protection and Flood Prevention (1954)</a:t>
            </a:r>
          </a:p>
          <a:p>
            <a:pPr>
              <a:buClr>
                <a:schemeClr val="tx1"/>
              </a:buClr>
              <a:buFont typeface="Wingdings" panose="05000000000000000000" pitchFamily="2" charset="2"/>
              <a:buChar char=""/>
            </a:pPr>
            <a:r>
              <a:rPr lang="en-US" altLang="en-US" sz="500">
                <a:latin typeface="Gill Sans MT" panose="020B0502020104020203" pitchFamily="34" charset="0"/>
              </a:rPr>
              <a:t>Clean Air Act (1955) </a:t>
            </a:r>
          </a:p>
          <a:p>
            <a:pPr>
              <a:buClr>
                <a:schemeClr val="tx1"/>
              </a:buClr>
              <a:buFont typeface="Wingdings" panose="05000000000000000000" pitchFamily="2" charset="2"/>
              <a:buChar char=""/>
            </a:pPr>
            <a:r>
              <a:rPr lang="en-US" altLang="en-US" sz="500">
                <a:latin typeface="Gill Sans MT" panose="020B0502020104020203" pitchFamily="34" charset="0"/>
              </a:rPr>
              <a:t>Multiple Use Mining Act (1955)</a:t>
            </a:r>
          </a:p>
          <a:p>
            <a:pPr>
              <a:buClr>
                <a:schemeClr val="tx1"/>
              </a:buClr>
              <a:buFont typeface="Wingdings" panose="05000000000000000000" pitchFamily="2" charset="2"/>
              <a:buChar char=""/>
            </a:pPr>
            <a:r>
              <a:rPr lang="en-US" altLang="en-US" sz="500">
                <a:latin typeface="Gill Sans MT" panose="020B0502020104020203" pitchFamily="34" charset="0"/>
              </a:rPr>
              <a:t>Agriculture Organic Act (1956) </a:t>
            </a:r>
          </a:p>
          <a:p>
            <a:pPr>
              <a:buClr>
                <a:schemeClr val="tx1"/>
              </a:buClr>
              <a:buFont typeface="Wingdings" panose="05000000000000000000" pitchFamily="2" charset="2"/>
              <a:buChar char=""/>
            </a:pPr>
            <a:r>
              <a:rPr lang="en-US" altLang="en-US" sz="500">
                <a:latin typeface="Gill Sans MT" panose="020B0502020104020203" pitchFamily="34" charset="0"/>
              </a:rPr>
              <a:t>Forest Service Omnibus Act (1958) </a:t>
            </a:r>
          </a:p>
          <a:p>
            <a:pPr>
              <a:buClr>
                <a:schemeClr val="tx1"/>
              </a:buClr>
              <a:buFont typeface="Wingdings" panose="05000000000000000000" pitchFamily="2" charset="2"/>
              <a:buChar char=""/>
            </a:pPr>
            <a:r>
              <a:rPr lang="en-US" altLang="en-US" sz="500">
                <a:latin typeface="Gill Sans MT" panose="020B0502020104020203" pitchFamily="34" charset="0"/>
              </a:rPr>
              <a:t>Weeks Act Status of Certain Lands (1958)</a:t>
            </a:r>
          </a:p>
          <a:p>
            <a:pPr>
              <a:buClr>
                <a:schemeClr val="tx1"/>
              </a:buClr>
              <a:buFont typeface="Wingdings" panose="05000000000000000000" pitchFamily="2" charset="2"/>
              <a:buChar char=""/>
            </a:pPr>
            <a:r>
              <a:rPr lang="en-US" altLang="en-US" sz="500">
                <a:latin typeface="Gill Sans MT" panose="020B0502020104020203" pitchFamily="34" charset="0"/>
              </a:rPr>
              <a:t>Multiple-Use Sustained-Yield Act (1960)</a:t>
            </a:r>
          </a:p>
          <a:p>
            <a:pPr>
              <a:buClr>
                <a:schemeClr val="tx1"/>
              </a:buClr>
              <a:buFont typeface="Wingdings" panose="05000000000000000000" pitchFamily="2" charset="2"/>
              <a:buChar char=""/>
            </a:pPr>
            <a:r>
              <a:rPr lang="en-US" altLang="en-US" sz="500">
                <a:latin typeface="Gill Sans MT" panose="020B0502020104020203" pitchFamily="34" charset="0"/>
              </a:rPr>
              <a:t>Sikes Improvement Act (1960) </a:t>
            </a:r>
          </a:p>
          <a:p>
            <a:pPr>
              <a:buClr>
                <a:schemeClr val="tx1"/>
              </a:buClr>
              <a:buFont typeface="Wingdings" panose="05000000000000000000" pitchFamily="2" charset="2"/>
              <a:buChar char=""/>
            </a:pPr>
            <a:r>
              <a:rPr lang="en-US" altLang="en-US" sz="500">
                <a:latin typeface="Gill Sans MT" panose="020B0502020104020203" pitchFamily="34" charset="0"/>
              </a:rPr>
              <a:t>McIntyre-Stennis Act (1962)</a:t>
            </a:r>
          </a:p>
          <a:p>
            <a:pPr>
              <a:buClr>
                <a:schemeClr val="tx1"/>
              </a:buClr>
              <a:buFont typeface="Wingdings" panose="05000000000000000000" pitchFamily="2" charset="2"/>
              <a:buChar char=""/>
            </a:pPr>
            <a:r>
              <a:rPr lang="en-US" altLang="en-US" sz="500">
                <a:latin typeface="Gill Sans MT" panose="020B0502020104020203" pitchFamily="34" charset="0"/>
              </a:rPr>
              <a:t>Wilderness Act (1964)</a:t>
            </a:r>
          </a:p>
          <a:p>
            <a:pPr>
              <a:buClr>
                <a:schemeClr val="tx1"/>
              </a:buClr>
              <a:buFont typeface="Wingdings" panose="05000000000000000000" pitchFamily="2" charset="2"/>
              <a:buChar char=""/>
            </a:pPr>
            <a:r>
              <a:rPr lang="en-US" altLang="en-US" sz="500">
                <a:latin typeface="Gill Sans MT" panose="020B0502020104020203" pitchFamily="34" charset="0"/>
              </a:rPr>
              <a:t>Land and Water Conservation Fund (1964)</a:t>
            </a:r>
          </a:p>
          <a:p>
            <a:pPr>
              <a:buClr>
                <a:schemeClr val="tx1"/>
              </a:buClr>
              <a:buFont typeface="Wingdings" panose="05000000000000000000" pitchFamily="2" charset="2"/>
              <a:buChar char=""/>
            </a:pPr>
            <a:r>
              <a:rPr lang="en-US" altLang="en-US" sz="500">
                <a:latin typeface="Gill Sans MT" panose="020B0502020104020203" pitchFamily="34" charset="0"/>
              </a:rPr>
              <a:t>National Forest Roads and Trails Act (1964)</a:t>
            </a:r>
          </a:p>
          <a:p>
            <a:pPr>
              <a:buClr>
                <a:schemeClr val="tx1"/>
              </a:buClr>
              <a:buFont typeface="Wingdings" panose="05000000000000000000" pitchFamily="2" charset="2"/>
              <a:buChar char=""/>
            </a:pPr>
            <a:r>
              <a:rPr lang="en-US" altLang="en-US" sz="500">
                <a:latin typeface="Gill Sans MT" panose="020B0502020104020203" pitchFamily="34" charset="0"/>
              </a:rPr>
              <a:t>Federal Water Project Recreation Act (1965)</a:t>
            </a:r>
          </a:p>
          <a:p>
            <a:pPr>
              <a:buClr>
                <a:schemeClr val="tx1"/>
              </a:buClr>
              <a:buFont typeface="Wingdings" panose="05000000000000000000" pitchFamily="2" charset="2"/>
              <a:buChar char=""/>
            </a:pPr>
            <a:r>
              <a:rPr lang="en-US" altLang="en-US" sz="500">
                <a:latin typeface="Gill Sans MT" panose="020B0502020104020203" pitchFamily="34" charset="0"/>
              </a:rPr>
              <a:t>National Historic Preservation Act (1966) </a:t>
            </a:r>
          </a:p>
          <a:p>
            <a:pPr>
              <a:buClr>
                <a:schemeClr val="tx1"/>
              </a:buClr>
              <a:buFont typeface="Wingdings" panose="05000000000000000000" pitchFamily="2" charset="2"/>
              <a:buChar char=""/>
            </a:pPr>
            <a:r>
              <a:rPr lang="en-US" altLang="en-US" sz="500">
                <a:latin typeface="Gill Sans MT" panose="020B0502020104020203" pitchFamily="34" charset="0"/>
              </a:rPr>
              <a:t>Sisk Act (1967)</a:t>
            </a:r>
          </a:p>
          <a:p>
            <a:pPr>
              <a:buClr>
                <a:schemeClr val="tx1"/>
              </a:buClr>
              <a:buFont typeface="Wingdings" panose="05000000000000000000" pitchFamily="2" charset="2"/>
              <a:buChar char=""/>
            </a:pPr>
            <a:r>
              <a:rPr lang="en-US" altLang="en-US" sz="500">
                <a:latin typeface="Gill Sans MT" panose="020B0502020104020203" pitchFamily="34" charset="0"/>
              </a:rPr>
              <a:t>Wild and Scenic Rivers Act (1968)</a:t>
            </a:r>
          </a:p>
          <a:p>
            <a:pPr>
              <a:buClr>
                <a:schemeClr val="tx1"/>
              </a:buClr>
              <a:buFont typeface="Wingdings" panose="05000000000000000000" pitchFamily="2" charset="2"/>
              <a:buChar char=""/>
            </a:pPr>
            <a:r>
              <a:rPr lang="en-US" altLang="en-US" sz="500">
                <a:latin typeface="Gill Sans MT" panose="020B0502020104020203" pitchFamily="34" charset="0"/>
              </a:rPr>
              <a:t>National Trails System Act (1968) </a:t>
            </a:r>
          </a:p>
          <a:p>
            <a:pPr>
              <a:buClr>
                <a:schemeClr val="tx1"/>
              </a:buClr>
              <a:buFont typeface="Wingdings" panose="05000000000000000000" pitchFamily="2" charset="2"/>
              <a:buChar char=""/>
            </a:pPr>
            <a:r>
              <a:rPr lang="en-US" altLang="en-US" sz="500" b="1">
                <a:solidFill>
                  <a:srgbClr val="C00000"/>
                </a:solidFill>
                <a:latin typeface="Gill Sans MT" panose="020B0502020104020203" pitchFamily="34" charset="0"/>
              </a:rPr>
              <a:t>National Environmental Policy Act (1969)</a:t>
            </a:r>
            <a:endParaRPr lang="en-US" altLang="en-US" sz="500">
              <a:latin typeface="Gill Sans MT" panose="020B0502020104020203" pitchFamily="34" charset="0"/>
            </a:endParaRPr>
          </a:p>
          <a:p>
            <a:pPr>
              <a:buClr>
                <a:schemeClr val="tx1"/>
              </a:buClr>
              <a:buFont typeface="Wingdings" panose="05000000000000000000" pitchFamily="2" charset="2"/>
              <a:buChar char=""/>
            </a:pPr>
            <a:r>
              <a:rPr lang="en-US" altLang="en-US" sz="500">
                <a:latin typeface="Gill Sans MT" panose="020B0502020104020203" pitchFamily="34" charset="0"/>
              </a:rPr>
              <a:t>Federal Advisory Committee Act (1972)</a:t>
            </a:r>
          </a:p>
          <a:p>
            <a:pPr>
              <a:buClr>
                <a:schemeClr val="tx1"/>
              </a:buClr>
              <a:buFont typeface="Wingdings" panose="05000000000000000000" pitchFamily="2" charset="2"/>
              <a:buChar char=""/>
            </a:pPr>
            <a:r>
              <a:rPr lang="en-US" altLang="en-US" sz="500" b="1">
                <a:solidFill>
                  <a:srgbClr val="C00000"/>
                </a:solidFill>
                <a:latin typeface="Gill Sans MT" panose="020B0502020104020203" pitchFamily="34" charset="0"/>
              </a:rPr>
              <a:t>Endangered Species Act (1973)</a:t>
            </a:r>
          </a:p>
          <a:p>
            <a:pPr>
              <a:buClr>
                <a:schemeClr val="tx1"/>
              </a:buClr>
              <a:buFont typeface="Wingdings" panose="05000000000000000000" pitchFamily="2" charset="2"/>
              <a:buChar char=""/>
            </a:pPr>
            <a:r>
              <a:rPr lang="en-US" altLang="en-US" sz="500">
                <a:latin typeface="Gill Sans MT" panose="020B0502020104020203" pitchFamily="34" charset="0"/>
              </a:rPr>
              <a:t>Preservation of Historical and Archeological Data (1974)</a:t>
            </a:r>
          </a:p>
          <a:p>
            <a:pPr>
              <a:buClr>
                <a:schemeClr val="tx1"/>
              </a:buClr>
              <a:buFont typeface="Wingdings" panose="05000000000000000000" pitchFamily="2" charset="2"/>
              <a:buChar char=""/>
            </a:pPr>
            <a:r>
              <a:rPr lang="en-US" altLang="en-US" sz="500">
                <a:latin typeface="Gill Sans MT" panose="020B0502020104020203" pitchFamily="34" charset="0"/>
              </a:rPr>
              <a:t>Federal Noxious Weed Act (1974) </a:t>
            </a:r>
          </a:p>
          <a:p>
            <a:pPr>
              <a:buClr>
                <a:schemeClr val="tx1"/>
              </a:buClr>
              <a:buFont typeface="Wingdings" panose="05000000000000000000" pitchFamily="2" charset="2"/>
              <a:buChar char=""/>
            </a:pPr>
            <a:r>
              <a:rPr lang="en-US" altLang="en-US" sz="500">
                <a:latin typeface="Gill Sans MT" panose="020B0502020104020203" pitchFamily="34" charset="0"/>
              </a:rPr>
              <a:t>Cooperative Funds and Deposits (1975)</a:t>
            </a:r>
          </a:p>
          <a:p>
            <a:pPr>
              <a:buClr>
                <a:schemeClr val="tx1"/>
              </a:buClr>
              <a:buFont typeface="Wingdings" panose="05000000000000000000" pitchFamily="2" charset="2"/>
              <a:buChar char=""/>
            </a:pPr>
            <a:r>
              <a:rPr lang="en-US" altLang="en-US" sz="500">
                <a:latin typeface="Gill Sans MT" panose="020B0502020104020203" pitchFamily="34" charset="0"/>
              </a:rPr>
              <a:t>Forest Ecosystems and Atmospheric Pollution Research Act (1976)  </a:t>
            </a:r>
          </a:p>
          <a:p>
            <a:pPr>
              <a:buClr>
                <a:schemeClr val="tx1"/>
              </a:buClr>
              <a:buFont typeface="Wingdings" panose="05000000000000000000" pitchFamily="2" charset="2"/>
              <a:buChar char=""/>
            </a:pPr>
            <a:r>
              <a:rPr lang="en-US" altLang="en-US" sz="500" b="1">
                <a:solidFill>
                  <a:srgbClr val="C00000"/>
                </a:solidFill>
                <a:latin typeface="Gill Sans MT" panose="020B0502020104020203" pitchFamily="34" charset="0"/>
              </a:rPr>
              <a:t>Federal Land Policy and Management Act (1976)</a:t>
            </a:r>
          </a:p>
          <a:p>
            <a:pPr>
              <a:buClr>
                <a:schemeClr val="tx1"/>
              </a:buClr>
              <a:buFont typeface="Wingdings" panose="05000000000000000000" pitchFamily="2" charset="2"/>
              <a:buChar char=""/>
            </a:pPr>
            <a:r>
              <a:rPr lang="en-US" altLang="en-US" sz="500" b="1">
                <a:solidFill>
                  <a:srgbClr val="C00000"/>
                </a:solidFill>
                <a:latin typeface="Gill Sans MT" panose="020B0502020104020203" pitchFamily="34" charset="0"/>
              </a:rPr>
              <a:t>National Forest Management Policy Act (1976) </a:t>
            </a:r>
          </a:p>
          <a:p>
            <a:pPr>
              <a:buClr>
                <a:schemeClr val="tx1"/>
              </a:buClr>
              <a:buFont typeface="Wingdings" panose="05000000000000000000" pitchFamily="2" charset="2"/>
              <a:buChar char=""/>
            </a:pPr>
            <a:r>
              <a:rPr lang="en-US" altLang="en-US" sz="500">
                <a:latin typeface="Gill Sans MT" panose="020B0502020104020203" pitchFamily="34" charset="0"/>
              </a:rPr>
              <a:t>Department of Agriculture Advisory Committees (1977)</a:t>
            </a:r>
          </a:p>
          <a:p>
            <a:pPr>
              <a:buClr>
                <a:schemeClr val="tx1"/>
              </a:buClr>
              <a:buFont typeface="Wingdings" panose="05000000000000000000" pitchFamily="2" charset="2"/>
              <a:buChar char=""/>
            </a:pPr>
            <a:r>
              <a:rPr lang="en-US" altLang="en-US" sz="500">
                <a:latin typeface="Gill Sans MT" panose="020B0502020104020203" pitchFamily="34" charset="0"/>
              </a:rPr>
              <a:t>Soil and Water Resources Conservation Act (1977)</a:t>
            </a:r>
          </a:p>
          <a:p>
            <a:pPr>
              <a:buClr>
                <a:schemeClr val="tx1"/>
              </a:buClr>
              <a:buFont typeface="Wingdings" panose="05000000000000000000" pitchFamily="2" charset="2"/>
              <a:buChar char=""/>
            </a:pPr>
            <a:r>
              <a:rPr lang="en-US" altLang="en-US" sz="500">
                <a:latin typeface="Gill Sans MT" panose="020B0502020104020203" pitchFamily="34" charset="0"/>
              </a:rPr>
              <a:t>Renewable Resources Extension Act (1978)</a:t>
            </a:r>
          </a:p>
          <a:p>
            <a:pPr>
              <a:buClr>
                <a:schemeClr val="tx1"/>
              </a:buClr>
              <a:buFont typeface="Wingdings" panose="05000000000000000000" pitchFamily="2" charset="2"/>
              <a:buChar char=""/>
            </a:pPr>
            <a:r>
              <a:rPr lang="en-US" altLang="en-US" sz="500">
                <a:latin typeface="Gill Sans MT" panose="020B0502020104020203" pitchFamily="34" charset="0"/>
              </a:rPr>
              <a:t>Forest and Rangeland Renewable Resources Research Act (1978)  </a:t>
            </a:r>
          </a:p>
          <a:p>
            <a:pPr>
              <a:buClr>
                <a:schemeClr val="tx1"/>
              </a:buClr>
              <a:buFont typeface="Wingdings" panose="05000000000000000000" pitchFamily="2" charset="2"/>
              <a:buChar char=""/>
            </a:pPr>
            <a:r>
              <a:rPr lang="en-US" altLang="en-US" sz="500">
                <a:latin typeface="Gill Sans MT" panose="020B0502020104020203" pitchFamily="34" charset="0"/>
              </a:rPr>
              <a:t>Cooperative Forestry Assistance Act (1978)</a:t>
            </a:r>
          </a:p>
          <a:p>
            <a:pPr>
              <a:buClr>
                <a:schemeClr val="tx1"/>
              </a:buClr>
              <a:buFont typeface="Wingdings" panose="05000000000000000000" pitchFamily="2" charset="2"/>
              <a:buChar char=""/>
            </a:pPr>
            <a:r>
              <a:rPr lang="en-US" altLang="en-US" sz="500">
                <a:latin typeface="Gill Sans MT" panose="020B0502020104020203" pitchFamily="34" charset="0"/>
              </a:rPr>
              <a:t>Public Rangelands Improvement Act (1978)</a:t>
            </a:r>
          </a:p>
          <a:p>
            <a:pPr>
              <a:buClr>
                <a:schemeClr val="tx1"/>
              </a:buClr>
              <a:buFont typeface="Wingdings" panose="05000000000000000000" pitchFamily="2" charset="2"/>
              <a:buChar char=""/>
            </a:pPr>
            <a:r>
              <a:rPr lang="en-US" altLang="en-US" sz="500">
                <a:latin typeface="Gill Sans MT" panose="020B0502020104020203" pitchFamily="34" charset="0"/>
              </a:rPr>
              <a:t>Archaeological Resources Protection Act (1979) </a:t>
            </a:r>
          </a:p>
          <a:p>
            <a:pPr>
              <a:buClr>
                <a:schemeClr val="tx1"/>
              </a:buClr>
              <a:buFont typeface="Wingdings" panose="05000000000000000000" pitchFamily="2" charset="2"/>
              <a:buChar char=""/>
            </a:pPr>
            <a:r>
              <a:rPr lang="en-US" altLang="en-US" sz="500">
                <a:latin typeface="Gill Sans MT" panose="020B0502020104020203" pitchFamily="34" charset="0"/>
              </a:rPr>
              <a:t>Reforestation Tax Incentives and Trust Fund (1980)</a:t>
            </a:r>
          </a:p>
          <a:p>
            <a:pPr>
              <a:buClr>
                <a:schemeClr val="tx1"/>
              </a:buClr>
              <a:buFont typeface="Wingdings" panose="05000000000000000000" pitchFamily="2" charset="2"/>
              <a:buChar char=""/>
            </a:pPr>
            <a:r>
              <a:rPr lang="en-US" altLang="en-US" sz="500">
                <a:latin typeface="Gill Sans MT" panose="020B0502020104020203" pitchFamily="34" charset="0"/>
              </a:rPr>
              <a:t>Alaska National Interest Lands Conservation Act (1980)</a:t>
            </a:r>
          </a:p>
          <a:p>
            <a:pPr>
              <a:buClr>
                <a:schemeClr val="tx1"/>
              </a:buClr>
              <a:buFont typeface="Wingdings" panose="05000000000000000000" pitchFamily="2" charset="2"/>
              <a:buChar char=""/>
            </a:pPr>
            <a:r>
              <a:rPr lang="en-US" altLang="en-US" sz="500">
                <a:latin typeface="Gill Sans MT" panose="020B0502020104020203" pitchFamily="34" charset="0"/>
              </a:rPr>
              <a:t>Forest and Rangeland Renewable Resources Planning Act (1980) </a:t>
            </a:r>
          </a:p>
          <a:p>
            <a:pPr>
              <a:buClr>
                <a:schemeClr val="tx1"/>
              </a:buClr>
              <a:buFont typeface="Wingdings" panose="05000000000000000000" pitchFamily="2" charset="2"/>
              <a:buChar char=""/>
            </a:pPr>
            <a:r>
              <a:rPr lang="en-US" altLang="en-US" sz="500">
                <a:latin typeface="Gill Sans MT" panose="020B0502020104020203" pitchFamily="34" charset="0"/>
              </a:rPr>
              <a:t>Forest Resources Conservation and Shortage Relief Act (1990)</a:t>
            </a:r>
          </a:p>
          <a:p>
            <a:pPr>
              <a:buClr>
                <a:schemeClr val="tx1"/>
              </a:buClr>
              <a:buFont typeface="Wingdings" panose="05000000000000000000" pitchFamily="2" charset="2"/>
              <a:buChar char=""/>
            </a:pPr>
            <a:r>
              <a:rPr lang="en-US" altLang="en-US" sz="500">
                <a:latin typeface="Gill Sans MT" panose="020B0502020104020203" pitchFamily="34" charset="0"/>
              </a:rPr>
              <a:t>National Forest Foundation Act (1990)</a:t>
            </a:r>
          </a:p>
          <a:p>
            <a:pPr>
              <a:buClr>
                <a:schemeClr val="tx1"/>
              </a:buClr>
              <a:buFont typeface="Wingdings" panose="05000000000000000000" pitchFamily="2" charset="2"/>
              <a:buChar char=""/>
            </a:pPr>
            <a:r>
              <a:rPr lang="en-US" altLang="en-US" sz="500">
                <a:latin typeface="Gill Sans MT" panose="020B0502020104020203" pitchFamily="34" charset="0"/>
              </a:rPr>
              <a:t>Native American Graves Protection and Repatriation Act (1990)</a:t>
            </a:r>
          </a:p>
          <a:p>
            <a:pPr>
              <a:buClr>
                <a:schemeClr val="tx1"/>
              </a:buClr>
              <a:buFont typeface="Wingdings" panose="05000000000000000000" pitchFamily="2" charset="2"/>
              <a:buChar char=""/>
            </a:pPr>
            <a:r>
              <a:rPr lang="en-US" altLang="en-US" sz="500">
                <a:latin typeface="Gill Sans MT" panose="020B0502020104020203" pitchFamily="34" charset="0"/>
              </a:rPr>
              <a:t>Food, Agriculture, Conservation, and Trade Act (1990)</a:t>
            </a:r>
          </a:p>
          <a:p>
            <a:pPr>
              <a:buClr>
                <a:schemeClr val="tx1"/>
              </a:buClr>
              <a:buFont typeface="Wingdings" panose="05000000000000000000" pitchFamily="2" charset="2"/>
              <a:buChar char=""/>
            </a:pPr>
            <a:r>
              <a:rPr lang="en-US" altLang="en-US" sz="500">
                <a:latin typeface="Gill Sans MT" panose="020B0502020104020203" pitchFamily="34" charset="0"/>
              </a:rPr>
              <a:t>National Indian Forest Resources Management Act (1990) </a:t>
            </a:r>
          </a:p>
          <a:p>
            <a:pPr>
              <a:buClr>
                <a:schemeClr val="tx1"/>
              </a:buClr>
              <a:buFont typeface="Wingdings" panose="05000000000000000000" pitchFamily="2" charset="2"/>
              <a:buChar char=""/>
            </a:pPr>
            <a:r>
              <a:rPr lang="en-US" altLang="en-US" sz="500">
                <a:latin typeface="Gill Sans MT" panose="020B0502020104020203" pitchFamily="34" charset="0"/>
              </a:rPr>
              <a:t>Department of the Interior and Related Agencies Appropriations Act, Forest Service Decisionmaking and Appeals Reform (1993)</a:t>
            </a:r>
          </a:p>
          <a:p>
            <a:pPr>
              <a:buClr>
                <a:schemeClr val="tx1"/>
              </a:buClr>
              <a:buFont typeface="Wingdings" panose="05000000000000000000" pitchFamily="2" charset="2"/>
              <a:buChar char=""/>
            </a:pPr>
            <a:r>
              <a:rPr lang="en-US" altLang="en-US" sz="500">
                <a:latin typeface="Gill Sans MT" panose="020B0502020104020203" pitchFamily="34" charset="0"/>
              </a:rPr>
              <a:t>Stewardship End Result Contracting Projects, Department of the Interior and Related Agencies Appropriations Act of Omnibus Consolidated and Emergency Supplemental Appropriations Act (1999)</a:t>
            </a:r>
          </a:p>
          <a:p>
            <a:pPr>
              <a:buClr>
                <a:schemeClr val="tx1"/>
              </a:buClr>
              <a:buFont typeface="Wingdings" panose="05000000000000000000" pitchFamily="2" charset="2"/>
              <a:buChar char=""/>
            </a:pPr>
            <a:r>
              <a:rPr lang="en-US" altLang="en-US" sz="500">
                <a:latin typeface="Gill Sans MT" panose="020B0502020104020203" pitchFamily="34" charset="0"/>
              </a:rPr>
              <a:t>Secure Rural Schools and Community Self-Determination Act (2000)</a:t>
            </a:r>
          </a:p>
          <a:p>
            <a:pPr>
              <a:buClr>
                <a:schemeClr val="tx1"/>
              </a:buClr>
              <a:buFont typeface="Wingdings" panose="05000000000000000000" pitchFamily="2" charset="2"/>
              <a:buChar char=""/>
            </a:pPr>
            <a:r>
              <a:rPr lang="en-US" altLang="en-US" sz="500">
                <a:latin typeface="Gill Sans MT" panose="020B0502020104020203" pitchFamily="34" charset="0"/>
              </a:rPr>
              <a:t>Healthy Forests Restoration Act (2003)</a:t>
            </a:r>
          </a:p>
          <a:p>
            <a:pPr>
              <a:buClr>
                <a:schemeClr val="tx1"/>
              </a:buClr>
              <a:buFont typeface="Wingdings" panose="05000000000000000000" pitchFamily="2" charset="2"/>
              <a:buChar char=""/>
            </a:pPr>
            <a:endParaRPr lang="en-US" altLang="en-US" sz="500">
              <a:latin typeface="Gill Sans MT" panose="020B0502020104020203" pitchFamily="34" charset="0"/>
            </a:endParaRPr>
          </a:p>
        </p:txBody>
      </p:sp>
      <p:sp>
        <p:nvSpPr>
          <p:cNvPr id="20484" name="Content Placeholder 2">
            <a:extLst>
              <a:ext uri="{FF2B5EF4-FFF2-40B4-BE49-F238E27FC236}">
                <a16:creationId xmlns:a16="http://schemas.microsoft.com/office/drawing/2014/main" id="{11FB9040-509E-21E4-DCC1-ABB995A1D977}"/>
              </a:ext>
            </a:extLst>
          </p:cNvPr>
          <p:cNvSpPr txBox="1">
            <a:spLocks/>
          </p:cNvSpPr>
          <p:nvPr/>
        </p:nvSpPr>
        <p:spPr bwMode="auto">
          <a:xfrm>
            <a:off x="3711575" y="1885950"/>
            <a:ext cx="35718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Clr>
                <a:schemeClr val="tx1"/>
              </a:buClr>
              <a:buFont typeface="Wingdings" panose="05000000000000000000" pitchFamily="2" charset="2"/>
              <a:buChar char=""/>
            </a:pPr>
            <a:endParaRPr lang="en-US" altLang="en-US" sz="1000">
              <a:latin typeface="Gill Sans MT" panose="020B0502020104020203" pitchFamily="34" charset="0"/>
            </a:endParaRPr>
          </a:p>
        </p:txBody>
      </p:sp>
      <p:pic>
        <p:nvPicPr>
          <p:cNvPr id="20485" name="Picture 29">
            <a:extLst>
              <a:ext uri="{FF2B5EF4-FFF2-40B4-BE49-F238E27FC236}">
                <a16:creationId xmlns:a16="http://schemas.microsoft.com/office/drawing/2014/main" id="{8E060C42-C883-5ED9-CF05-0270B12E31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55900"/>
            <a:ext cx="524192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A1796BB9-DAD9-59D1-5CED-959193393D81}"/>
              </a:ext>
            </a:extLst>
          </p:cNvPr>
          <p:cNvSpPr/>
          <p:nvPr/>
        </p:nvSpPr>
        <p:spPr>
          <a:xfrm rot="20662208">
            <a:off x="300033" y="1475085"/>
            <a:ext cx="2327688" cy="6924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900" b="1" cap="sm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rPr>
              <a:t>Evolving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a:extLst>
              <a:ext uri="{FF2B5EF4-FFF2-40B4-BE49-F238E27FC236}">
                <a16:creationId xmlns:a16="http://schemas.microsoft.com/office/drawing/2014/main" id="{D4442298-3169-AE94-EF94-332A68D21B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97025"/>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AAC17BDB-A68C-B62E-D369-4F3A70737467}"/>
              </a:ext>
            </a:extLst>
          </p:cNvPr>
          <p:cNvSpPr>
            <a:spLocks noGrp="1"/>
          </p:cNvSpPr>
          <p:nvPr>
            <p:ph type="title"/>
          </p:nvPr>
        </p:nvSpPr>
        <p:spPr/>
        <p:txBody>
          <a:bodyPr wrap="square" numCol="1" anchorCtr="0" compatLnSpc="1">
            <a:prstTxWarp prst="textNoShape">
              <a:avLst/>
            </a:prstTxWarp>
          </a:bodyPr>
          <a:lstStyle/>
          <a:p>
            <a:r>
              <a:rPr lang="en-US" altLang="en-US" b="1">
                <a:effectLst>
                  <a:outerShdw blurRad="38100" dist="38100" dir="2700000" algn="tl">
                    <a:srgbClr val="C0C0C0"/>
                  </a:outerShdw>
                </a:effectLst>
              </a:rPr>
              <a:t>Federal Land Management Context</a:t>
            </a:r>
          </a:p>
        </p:txBody>
      </p:sp>
      <p:sp>
        <p:nvSpPr>
          <p:cNvPr id="21507" name="Content Placeholder 2">
            <a:extLst>
              <a:ext uri="{FF2B5EF4-FFF2-40B4-BE49-F238E27FC236}">
                <a16:creationId xmlns:a16="http://schemas.microsoft.com/office/drawing/2014/main" id="{F0975CD8-0C84-104F-C9CD-BD3E007C50B2}"/>
              </a:ext>
            </a:extLst>
          </p:cNvPr>
          <p:cNvSpPr txBox="1">
            <a:spLocks/>
          </p:cNvSpPr>
          <p:nvPr/>
        </p:nvSpPr>
        <p:spPr bwMode="auto">
          <a:xfrm>
            <a:off x="3711575" y="2106613"/>
            <a:ext cx="357187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Clr>
                <a:schemeClr val="tx1"/>
              </a:buClr>
              <a:buFont typeface="Wingdings" panose="05000000000000000000" pitchFamily="2" charset="2"/>
              <a:buChar char=""/>
            </a:pPr>
            <a:endParaRPr lang="en-US" altLang="en-US" sz="1000">
              <a:latin typeface="Gill Sans MT" panose="020B0502020104020203" pitchFamily="34" charset="0"/>
            </a:endParaRPr>
          </a:p>
        </p:txBody>
      </p:sp>
      <p:sp>
        <p:nvSpPr>
          <p:cNvPr id="21508" name="Content Placeholder 2">
            <a:extLst>
              <a:ext uri="{FF2B5EF4-FFF2-40B4-BE49-F238E27FC236}">
                <a16:creationId xmlns:a16="http://schemas.microsoft.com/office/drawing/2014/main" id="{549879C8-FF11-8C59-45CF-280026DA193F}"/>
              </a:ext>
            </a:extLst>
          </p:cNvPr>
          <p:cNvSpPr txBox="1">
            <a:spLocks/>
          </p:cNvSpPr>
          <p:nvPr/>
        </p:nvSpPr>
        <p:spPr bwMode="auto">
          <a:xfrm>
            <a:off x="3711575" y="1885950"/>
            <a:ext cx="35718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Clr>
                <a:schemeClr val="tx1"/>
              </a:buClr>
              <a:buFont typeface="Wingdings" panose="05000000000000000000" pitchFamily="2" charset="2"/>
              <a:buChar char=""/>
            </a:pPr>
            <a:endParaRPr lang="en-US" altLang="en-US" sz="1000">
              <a:latin typeface="Gill Sans MT" panose="020B0502020104020203" pitchFamily="34" charset="0"/>
            </a:endParaRPr>
          </a:p>
        </p:txBody>
      </p:sp>
      <p:pic>
        <p:nvPicPr>
          <p:cNvPr id="1028" name="Picture 4">
            <a:extLst>
              <a:ext uri="{FF2B5EF4-FFF2-40B4-BE49-F238E27FC236}">
                <a16:creationId xmlns:a16="http://schemas.microsoft.com/office/drawing/2014/main" id="{9E2BBFE2-BFD6-CA87-70DC-838225E7A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752" t="9682" r="34625" b="16080"/>
          <a:stretch>
            <a:fillRect/>
          </a:stretch>
        </p:blipFill>
        <p:spPr bwMode="auto">
          <a:xfrm>
            <a:off x="612775" y="1676400"/>
            <a:ext cx="1795463" cy="228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15">
            <a:extLst>
              <a:ext uri="{FF2B5EF4-FFF2-40B4-BE49-F238E27FC236}">
                <a16:creationId xmlns:a16="http://schemas.microsoft.com/office/drawing/2014/main" id="{71E362B2-13B3-FDEB-46F6-C5B3242E0B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743200"/>
            <a:ext cx="1766888"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767639B-DA39-29B9-B72B-DDCAEE6B09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11688" y="2743200"/>
            <a:ext cx="1765300"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Content Placeholder 7">
            <a:extLst>
              <a:ext uri="{FF2B5EF4-FFF2-40B4-BE49-F238E27FC236}">
                <a16:creationId xmlns:a16="http://schemas.microsoft.com/office/drawing/2014/main" id="{6EEE6F16-3462-C037-BC4C-6344FD3DC82B}"/>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6651625" y="1676400"/>
            <a:ext cx="1762125" cy="2286000"/>
          </a:xfrm>
          <a:ln w="12700">
            <a:solidFill>
              <a:schemeClr val="tx1"/>
            </a:solidFill>
            <a:miter lim="800000"/>
            <a:headEnd/>
            <a:tailEnd/>
          </a:ln>
        </p:spPr>
      </p:pic>
      <p:sp>
        <p:nvSpPr>
          <p:cNvPr id="19" name="Rectangle 18">
            <a:extLst>
              <a:ext uri="{FF2B5EF4-FFF2-40B4-BE49-F238E27FC236}">
                <a16:creationId xmlns:a16="http://schemas.microsoft.com/office/drawing/2014/main" id="{3EA94E0C-FFDC-1093-6CC9-FC65F65E686A}"/>
              </a:ext>
            </a:extLst>
          </p:cNvPr>
          <p:cNvSpPr>
            <a:spLocks noChangeArrowheads="1"/>
          </p:cNvSpPr>
          <p:nvPr/>
        </p:nvSpPr>
        <p:spPr bwMode="auto">
          <a:xfrm>
            <a:off x="2765425" y="1506538"/>
            <a:ext cx="3613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b="1" i="1">
                <a:latin typeface="Times New Roman" panose="02020603050405020304" pitchFamily="18" charset="0"/>
                <a:cs typeface="Times New Roman" panose="02020603050405020304" pitchFamily="18" charset="0"/>
              </a:rPr>
              <a:t>“The Northwest Forest Plan was not intended to be a static creation. </a:t>
            </a:r>
          </a:p>
          <a:p>
            <a:pPr algn="ctr"/>
            <a:r>
              <a:rPr lang="en-US" altLang="en-US" b="1" i="1">
                <a:latin typeface="Times New Roman" panose="02020603050405020304" pitchFamily="18" charset="0"/>
                <a:cs typeface="Times New Roman" panose="02020603050405020304" pitchFamily="18" charset="0"/>
              </a:rPr>
              <a:t>It was intended to evolve.” </a:t>
            </a:r>
          </a:p>
          <a:p>
            <a:pPr algn="ctr"/>
            <a:r>
              <a:rPr lang="en-US" altLang="en-US" b="1" i="1">
                <a:latin typeface="Times New Roman" panose="02020603050405020304" pitchFamily="18" charset="0"/>
                <a:cs typeface="Times New Roman" panose="02020603050405020304" pitchFamily="18" charset="0"/>
              </a:rPr>
              <a:t>-Pipkin, 1998</a:t>
            </a:r>
          </a:p>
        </p:txBody>
      </p:sp>
      <p:pic>
        <p:nvPicPr>
          <p:cNvPr id="24" name="Picture 23">
            <a:extLst>
              <a:ext uri="{FF2B5EF4-FFF2-40B4-BE49-F238E27FC236}">
                <a16:creationId xmlns:a16="http://schemas.microsoft.com/office/drawing/2014/main" id="{618B6A46-70D6-195D-DD13-EFB36038C5D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89100" y="5181600"/>
            <a:ext cx="1041400" cy="1371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F1DDCC53-F0C9-61DC-8E9B-9E343B113C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575" y="4953000"/>
            <a:ext cx="1012825" cy="1371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4879A66-63F4-7E25-EF9F-6F832CEEB32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94613" y="4953000"/>
            <a:ext cx="1058862" cy="1371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CE2B369-B844-FE5B-F4AF-966EC82C7CA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5410200"/>
            <a:ext cx="1028700" cy="1371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E31E6226-0804-EAA3-2197-5E2B9C4BA0E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883150" y="5410200"/>
            <a:ext cx="1060450" cy="1371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76330DA9-E443-071F-BA50-202896D4E38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88088" y="5181600"/>
            <a:ext cx="1060450" cy="1371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7E454-8812-DBBA-198E-A2AB5EBFE692}"/>
              </a:ext>
            </a:extLst>
          </p:cNvPr>
          <p:cNvSpPr>
            <a:spLocks noGrp="1"/>
          </p:cNvSpPr>
          <p:nvPr>
            <p:ph type="title"/>
          </p:nvPr>
        </p:nvSpPr>
        <p:spPr>
          <a:xfrm>
            <a:off x="914400" y="533400"/>
            <a:ext cx="8153400" cy="990600"/>
          </a:xfrm>
        </p:spPr>
        <p:txBody>
          <a:bodyPr wrap="square" numCol="1" anchorCtr="0" compatLnSpc="1">
            <a:prstTxWarp prst="textNoShape">
              <a:avLst/>
            </a:prstTxWarp>
          </a:bodyPr>
          <a:lstStyle/>
          <a:p>
            <a:r>
              <a:rPr lang="en-US" altLang="en-US" sz="3600" b="1">
                <a:effectLst>
                  <a:outerShdw blurRad="38100" dist="38100" dir="2700000" algn="tl">
                    <a:srgbClr val="C0C0C0"/>
                  </a:outerShdw>
                </a:effectLst>
              </a:rPr>
              <a:t>Western Oregon BLM Districts:</a:t>
            </a:r>
            <a:br>
              <a:rPr lang="en-US" altLang="en-US" sz="3600" b="1">
                <a:effectLst>
                  <a:outerShdw blurRad="38100" dist="38100" dir="2700000" algn="tl">
                    <a:srgbClr val="C0C0C0"/>
                  </a:outerShdw>
                </a:effectLst>
              </a:rPr>
            </a:br>
            <a:r>
              <a:rPr lang="en-US" altLang="en-US" sz="3600" b="1">
                <a:effectLst>
                  <a:outerShdw blurRad="38100" dist="38100" dir="2700000" algn="tl">
                    <a:srgbClr val="C0C0C0"/>
                  </a:outerShdw>
                </a:effectLst>
              </a:rPr>
              <a:t>Draft Resource Management Plan/EIS</a:t>
            </a:r>
          </a:p>
        </p:txBody>
      </p:sp>
      <p:pic>
        <p:nvPicPr>
          <p:cNvPr id="22530" name="Content Placeholder 7">
            <a:extLst>
              <a:ext uri="{FF2B5EF4-FFF2-40B4-BE49-F238E27FC236}">
                <a16:creationId xmlns:a16="http://schemas.microsoft.com/office/drawing/2014/main" id="{9EA9415E-C5E7-03A1-28DF-839C4C51A1DE}"/>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14300" y="533400"/>
            <a:ext cx="762000" cy="989013"/>
          </a:xfrm>
          <a:ln w="12700">
            <a:solidFill>
              <a:schemeClr val="tx1"/>
            </a:solidFill>
            <a:miter lim="800000"/>
            <a:headEnd/>
            <a:tailEnd/>
          </a:ln>
        </p:spPr>
      </p:pic>
      <p:pic>
        <p:nvPicPr>
          <p:cNvPr id="22531" name="Picture 2">
            <a:extLst>
              <a:ext uri="{FF2B5EF4-FFF2-40B4-BE49-F238E27FC236}">
                <a16:creationId xmlns:a16="http://schemas.microsoft.com/office/drawing/2014/main" id="{EADB191F-69DC-8BA0-CE79-8E154A294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156" t="33429" r="42155" b="20232"/>
          <a:stretch>
            <a:fillRect/>
          </a:stretch>
        </p:blipFill>
        <p:spPr bwMode="auto">
          <a:xfrm>
            <a:off x="304800" y="1666875"/>
            <a:ext cx="3276600" cy="493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a:extLst>
              <a:ext uri="{FF2B5EF4-FFF2-40B4-BE49-F238E27FC236}">
                <a16:creationId xmlns:a16="http://schemas.microsoft.com/office/drawing/2014/main" id="{4867FEB2-289C-16C2-494A-2D1ACCF5E224}"/>
              </a:ext>
            </a:extLst>
          </p:cNvPr>
          <p:cNvSpPr/>
          <p:nvPr/>
        </p:nvSpPr>
        <p:spPr>
          <a:xfrm>
            <a:off x="304800" y="6396038"/>
            <a:ext cx="4114800" cy="431800"/>
          </a:xfrm>
          <a:prstGeom prst="rect">
            <a:avLst/>
          </a:prstGeom>
          <a:solidFill>
            <a:schemeClr val="bg1"/>
          </a:solidFill>
        </p:spPr>
        <p:txBody>
          <a:bodyPr>
            <a:spAutoFit/>
          </a:bodyPr>
          <a:lstStyle/>
          <a:p>
            <a:pPr fontAlgn="auto">
              <a:spcBef>
                <a:spcPts val="0"/>
              </a:spcBef>
              <a:spcAft>
                <a:spcPts val="0"/>
              </a:spcAft>
              <a:defRPr/>
            </a:pPr>
            <a:r>
              <a:rPr lang="en-US" sz="1100" i="1" dirty="0">
                <a:latin typeface="+mj-lt"/>
                <a:ea typeface="+mn-ea"/>
              </a:rPr>
              <a:t>BLM RMP Interactive Map Viewer:</a:t>
            </a:r>
          </a:p>
          <a:p>
            <a:pPr fontAlgn="auto">
              <a:spcBef>
                <a:spcPts val="0"/>
              </a:spcBef>
              <a:spcAft>
                <a:spcPts val="0"/>
              </a:spcAft>
              <a:defRPr/>
            </a:pPr>
            <a:r>
              <a:rPr lang="en-US" sz="1100" dirty="0">
                <a:latin typeface="+mj-lt"/>
                <a:ea typeface="+mn-ea"/>
              </a:rPr>
              <a:t>https://</a:t>
            </a:r>
            <a:r>
              <a:rPr lang="en-US" sz="1000" dirty="0">
                <a:latin typeface="+mj-lt"/>
                <a:ea typeface="+mn-ea"/>
              </a:rPr>
              <a:t>rmpwo.geocortex.com/Html5Viewer/Index.html?viewer=rmpwo</a:t>
            </a:r>
          </a:p>
        </p:txBody>
      </p:sp>
      <p:pic>
        <p:nvPicPr>
          <p:cNvPr id="22533" name="Picture 3">
            <a:extLst>
              <a:ext uri="{FF2B5EF4-FFF2-40B4-BE49-F238E27FC236}">
                <a16:creationId xmlns:a16="http://schemas.microsoft.com/office/drawing/2014/main" id="{042A12B2-FFDB-1D93-2DE4-90BEA7451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4" t="8215" r="80228" b="85796"/>
          <a:stretch>
            <a:fillRect/>
          </a:stretch>
        </p:blipFill>
        <p:spPr bwMode="auto">
          <a:xfrm>
            <a:off x="2743200" y="6388100"/>
            <a:ext cx="1447800" cy="24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4" name="Rectangle 1">
            <a:extLst>
              <a:ext uri="{FF2B5EF4-FFF2-40B4-BE49-F238E27FC236}">
                <a16:creationId xmlns:a16="http://schemas.microsoft.com/office/drawing/2014/main" id="{358C02C2-8EC6-8BE0-5483-17DFC68701B5}"/>
              </a:ext>
            </a:extLst>
          </p:cNvPr>
          <p:cNvSpPr>
            <a:spLocks noChangeArrowheads="1"/>
          </p:cNvSpPr>
          <p:nvPr/>
        </p:nvSpPr>
        <p:spPr bwMode="auto">
          <a:xfrm>
            <a:off x="4159250" y="1192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br>
              <a:rPr lang="en-US" altLang="en-US">
                <a:cs typeface="Arial" panose="020B0604020202020204" pitchFamily="34" charset="0"/>
              </a:rPr>
            </a:br>
            <a:endParaRPr lang="en-US" altLang="en-US">
              <a:cs typeface="Arial" panose="020B0604020202020204" pitchFamily="34" charset="0"/>
            </a:endParaRPr>
          </a:p>
        </p:txBody>
      </p:sp>
      <p:sp>
        <p:nvSpPr>
          <p:cNvPr id="22535" name="Rectangle 4">
            <a:extLst>
              <a:ext uri="{FF2B5EF4-FFF2-40B4-BE49-F238E27FC236}">
                <a16:creationId xmlns:a16="http://schemas.microsoft.com/office/drawing/2014/main" id="{E8B49BF6-2B0F-AECD-BD49-95D1AC24E000}"/>
              </a:ext>
            </a:extLst>
          </p:cNvPr>
          <p:cNvSpPr>
            <a:spLocks noChangeArrowheads="1"/>
          </p:cNvSpPr>
          <p:nvPr/>
        </p:nvSpPr>
        <p:spPr bwMode="auto">
          <a:xfrm>
            <a:off x="717550"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br>
              <a:rPr lang="en-US" altLang="en-US">
                <a:cs typeface="Arial" panose="020B0604020202020204" pitchFamily="34" charset="0"/>
              </a:rPr>
            </a:br>
            <a:endParaRPr lang="en-US" altLang="en-US">
              <a:cs typeface="Arial" panose="020B0604020202020204" pitchFamily="34" charset="0"/>
            </a:endParaRPr>
          </a:p>
        </p:txBody>
      </p:sp>
      <p:sp>
        <p:nvSpPr>
          <p:cNvPr id="32" name="Content Placeholder 10">
            <a:extLst>
              <a:ext uri="{FF2B5EF4-FFF2-40B4-BE49-F238E27FC236}">
                <a16:creationId xmlns:a16="http://schemas.microsoft.com/office/drawing/2014/main" id="{55C0C108-8F58-4FAB-CD10-415368C6EE0E}"/>
              </a:ext>
            </a:extLst>
          </p:cNvPr>
          <p:cNvSpPr>
            <a:spLocks noGrp="1"/>
          </p:cNvSpPr>
          <p:nvPr>
            <p:ph idx="1"/>
          </p:nvPr>
        </p:nvSpPr>
        <p:spPr>
          <a:xfrm>
            <a:off x="3886200" y="1600200"/>
            <a:ext cx="5105400" cy="5075238"/>
          </a:xfrm>
        </p:spPr>
        <p:txBody>
          <a:bodyPr>
            <a:noAutofit/>
          </a:bodyPr>
          <a:lstStyle/>
          <a:p>
            <a:pPr marL="0" indent="0">
              <a:buFont typeface="Arial" panose="020B0604020202020204" pitchFamily="34" charset="0"/>
              <a:buNone/>
            </a:pPr>
            <a:r>
              <a:rPr lang="en-US" altLang="en-US" sz="1600" b="1"/>
              <a:t>Western Oregon BLM Districts: </a:t>
            </a:r>
            <a:endParaRPr lang="en-US" altLang="en-US" sz="1600"/>
          </a:p>
          <a:p>
            <a:pPr marL="0" indent="0"/>
            <a:r>
              <a:rPr lang="en-US" altLang="en-US" sz="1600"/>
              <a:t>Coos Bay, Eugene, Medford, Roseburg, and Salem Districts and Lakeview District’s Klamath Falls Field Office</a:t>
            </a:r>
            <a:endParaRPr lang="en-US" altLang="en-US" sz="1600" b="1"/>
          </a:p>
          <a:p>
            <a:pPr marL="0" indent="0">
              <a:buFont typeface="Arial" panose="020B0604020202020204" pitchFamily="34" charset="0"/>
              <a:buNone/>
            </a:pPr>
            <a:endParaRPr lang="en-US" altLang="en-US" sz="1600" b="1"/>
          </a:p>
          <a:p>
            <a:pPr marL="0" indent="0">
              <a:buFont typeface="Arial" panose="020B0604020202020204" pitchFamily="34" charset="0"/>
              <a:buNone/>
            </a:pPr>
            <a:r>
              <a:rPr lang="en-US" altLang="en-US" sz="1600" b="1"/>
              <a:t>Purpose of RMP Revision: </a:t>
            </a:r>
          </a:p>
          <a:p>
            <a:pPr marL="0" indent="0"/>
            <a:r>
              <a:rPr lang="en-US" altLang="en-US" sz="1600"/>
              <a:t>Contribute to conservation and recovery of threatened and endangered species, including maintaining network of large blocks of forest to be managed for late-successional forests and maintaining older and more structurally complex multi-layered conifer forests</a:t>
            </a:r>
          </a:p>
          <a:p>
            <a:pPr marL="0" indent="0"/>
            <a:r>
              <a:rPr lang="en-US" altLang="en-US" sz="1600"/>
              <a:t>Provide sustained yield of timber</a:t>
            </a:r>
          </a:p>
          <a:p>
            <a:pPr marL="0" indent="0"/>
            <a:r>
              <a:rPr lang="en-US" altLang="en-US" sz="1600"/>
              <a:t>Provide clean water in watersheds</a:t>
            </a:r>
          </a:p>
          <a:p>
            <a:pPr marL="0" indent="0"/>
            <a:r>
              <a:rPr lang="en-US" altLang="en-US" sz="1600"/>
              <a:t>Restore fire-adapted ecosystems</a:t>
            </a:r>
          </a:p>
          <a:p>
            <a:pPr marL="0" indent="0"/>
            <a:r>
              <a:rPr lang="en-US" altLang="en-US" sz="1600"/>
              <a:t>Provide recreation opportunities</a:t>
            </a:r>
          </a:p>
          <a:p>
            <a:pPr marL="0" indent="0"/>
            <a:r>
              <a:rPr lang="en-US" altLang="en-US" sz="1600"/>
              <a:t>Coordinate management of lands surrounding the Coquille Forest with the Coquille Tribe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32">
                                            <p:txEl>
                                              <p:pRg st="4" end="4"/>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47EE2-CFF2-D142-E65E-CCBD207118EF}"/>
              </a:ext>
            </a:extLst>
          </p:cNvPr>
          <p:cNvSpPr>
            <a:spLocks noGrp="1"/>
          </p:cNvSpPr>
          <p:nvPr>
            <p:ph type="title"/>
          </p:nvPr>
        </p:nvSpPr>
        <p:spPr>
          <a:xfrm>
            <a:off x="914400" y="533400"/>
            <a:ext cx="8153400" cy="990600"/>
          </a:xfrm>
        </p:spPr>
        <p:txBody>
          <a:bodyPr wrap="square" numCol="1" anchorCtr="0" compatLnSpc="1">
            <a:prstTxWarp prst="textNoShape">
              <a:avLst/>
            </a:prstTxWarp>
          </a:bodyPr>
          <a:lstStyle/>
          <a:p>
            <a:r>
              <a:rPr lang="en-US" altLang="en-US" sz="3600" b="1">
                <a:effectLst>
                  <a:outerShdw blurRad="38100" dist="38100" dir="2700000" algn="tl">
                    <a:srgbClr val="C0C0C0"/>
                  </a:outerShdw>
                </a:effectLst>
              </a:rPr>
              <a:t>Western Oregon BLM Districts:</a:t>
            </a:r>
            <a:br>
              <a:rPr lang="en-US" altLang="en-US" sz="3600" b="1">
                <a:effectLst>
                  <a:outerShdw blurRad="38100" dist="38100" dir="2700000" algn="tl">
                    <a:srgbClr val="C0C0C0"/>
                  </a:outerShdw>
                </a:effectLst>
              </a:rPr>
            </a:br>
            <a:r>
              <a:rPr lang="en-US" altLang="en-US" sz="3600" b="1">
                <a:effectLst>
                  <a:outerShdw blurRad="38100" dist="38100" dir="2700000" algn="tl">
                    <a:srgbClr val="C0C0C0"/>
                  </a:outerShdw>
                </a:effectLst>
              </a:rPr>
              <a:t>Draft Resource Management Plan/EIS</a:t>
            </a:r>
          </a:p>
        </p:txBody>
      </p:sp>
      <p:pic>
        <p:nvPicPr>
          <p:cNvPr id="23554" name="Content Placeholder 7">
            <a:extLst>
              <a:ext uri="{FF2B5EF4-FFF2-40B4-BE49-F238E27FC236}">
                <a16:creationId xmlns:a16="http://schemas.microsoft.com/office/drawing/2014/main" id="{3C853B69-B1C4-ECFC-B83A-03E93474F600}"/>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14300" y="533400"/>
            <a:ext cx="762000" cy="989013"/>
          </a:xfrm>
          <a:ln w="12700">
            <a:solidFill>
              <a:schemeClr val="tx1"/>
            </a:solidFill>
            <a:miter lim="800000"/>
            <a:headEnd/>
            <a:tailEnd/>
          </a:ln>
        </p:spPr>
      </p:pic>
      <p:sp>
        <p:nvSpPr>
          <p:cNvPr id="23555" name="Rectangle 1">
            <a:extLst>
              <a:ext uri="{FF2B5EF4-FFF2-40B4-BE49-F238E27FC236}">
                <a16:creationId xmlns:a16="http://schemas.microsoft.com/office/drawing/2014/main" id="{40AAC7D4-B8A2-B01B-CAA5-811A62E7848E}"/>
              </a:ext>
            </a:extLst>
          </p:cNvPr>
          <p:cNvSpPr>
            <a:spLocks noChangeArrowheads="1"/>
          </p:cNvSpPr>
          <p:nvPr/>
        </p:nvSpPr>
        <p:spPr bwMode="auto">
          <a:xfrm>
            <a:off x="4159250" y="1192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br>
              <a:rPr lang="en-US" altLang="en-US">
                <a:cs typeface="Arial" panose="020B0604020202020204" pitchFamily="34" charset="0"/>
              </a:rPr>
            </a:br>
            <a:endParaRPr lang="en-US" altLang="en-US">
              <a:cs typeface="Arial" panose="020B0604020202020204" pitchFamily="34" charset="0"/>
            </a:endParaRPr>
          </a:p>
        </p:txBody>
      </p:sp>
      <p:graphicFrame>
        <p:nvGraphicFramePr>
          <p:cNvPr id="26" name="Table 25">
            <a:extLst>
              <a:ext uri="{FF2B5EF4-FFF2-40B4-BE49-F238E27FC236}">
                <a16:creationId xmlns:a16="http://schemas.microsoft.com/office/drawing/2014/main" id="{0AE8727D-43BF-2187-8A3A-BEF86326ED05}"/>
              </a:ext>
            </a:extLst>
          </p:cNvPr>
          <p:cNvGraphicFramePr>
            <a:graphicFrameLocks noGrp="1"/>
          </p:cNvGraphicFramePr>
          <p:nvPr/>
        </p:nvGraphicFramePr>
        <p:xfrm>
          <a:off x="328613" y="1752600"/>
          <a:ext cx="8458200" cy="4822825"/>
        </p:xfrm>
        <a:graphic>
          <a:graphicData uri="http://schemas.openxmlformats.org/drawingml/2006/table">
            <a:tbl>
              <a:tblPr/>
              <a:tblGrid>
                <a:gridCol w="838200">
                  <a:extLst>
                    <a:ext uri="{9D8B030D-6E8A-4147-A177-3AD203B41FA5}">
                      <a16:colId xmlns:a16="http://schemas.microsoft.com/office/drawing/2014/main" val="2727573381"/>
                    </a:ext>
                  </a:extLst>
                </a:gridCol>
                <a:gridCol w="990600">
                  <a:extLst>
                    <a:ext uri="{9D8B030D-6E8A-4147-A177-3AD203B41FA5}">
                      <a16:colId xmlns:a16="http://schemas.microsoft.com/office/drawing/2014/main" val="4215893423"/>
                    </a:ext>
                  </a:extLst>
                </a:gridCol>
                <a:gridCol w="1981200">
                  <a:extLst>
                    <a:ext uri="{9D8B030D-6E8A-4147-A177-3AD203B41FA5}">
                      <a16:colId xmlns:a16="http://schemas.microsoft.com/office/drawing/2014/main" val="1133892798"/>
                    </a:ext>
                  </a:extLst>
                </a:gridCol>
                <a:gridCol w="1447800">
                  <a:extLst>
                    <a:ext uri="{9D8B030D-6E8A-4147-A177-3AD203B41FA5}">
                      <a16:colId xmlns:a16="http://schemas.microsoft.com/office/drawing/2014/main" val="4255253301"/>
                    </a:ext>
                  </a:extLst>
                </a:gridCol>
                <a:gridCol w="1600200">
                  <a:extLst>
                    <a:ext uri="{9D8B030D-6E8A-4147-A177-3AD203B41FA5}">
                      <a16:colId xmlns:a16="http://schemas.microsoft.com/office/drawing/2014/main" val="2430379010"/>
                    </a:ext>
                  </a:extLst>
                </a:gridCol>
                <a:gridCol w="1600200">
                  <a:extLst>
                    <a:ext uri="{9D8B030D-6E8A-4147-A177-3AD203B41FA5}">
                      <a16:colId xmlns:a16="http://schemas.microsoft.com/office/drawing/2014/main" val="3025635658"/>
                    </a:ext>
                  </a:extLst>
                </a:gridCol>
              </a:tblGrid>
              <a:tr h="5413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Alternative</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Total Late-Successional Reserve (Acres)</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Riparian Reserve</a:t>
                      </a:r>
                      <a:b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b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(Total Width)</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Riparian Reserve (Inner Zone Width)</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Marbled Murrelet Survey and Protection</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Protection of Structurally-Complex Forest</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96050017"/>
                  </a:ext>
                </a:extLst>
              </a:tr>
              <a:tr h="90328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No Action</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478,860</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2 SPTH on fish-bearing streams; 1 SPTH on non-fish-bearing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None specified</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Survey in Zones 1&amp;2; protect contiguous recruitment and existing habitat within ½-mile of sites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None specified</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481938002"/>
                  </a:ext>
                </a:extLst>
              </a:tr>
              <a:tr h="722313">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Alt. A</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1,147,527</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 SPTH on all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120’ on perennial and fish-bearing streams; 50’ on non-fish-bearing intermittent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None</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 120 years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124406650"/>
                  </a:ext>
                </a:extLst>
              </a:tr>
              <a:tr h="180975">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Alt. B</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1,127,320</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 SPTH on perennial and fish-bearing streams; 100’ on debris-flow-prone non-fish-bearing intermittent streams; 50’ on other non-fish-bearing intermittent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100’ on perennial and fish-bearing streams; 50’ on non-fish-bearing intermittent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Survey in Zone 1; protect contiguous habitat within 300’ of sites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District-defined map based on existing, district-specific information</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993248940"/>
                  </a:ext>
                </a:extLst>
              </a:tr>
              <a:tr h="500063">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Sub. B</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1,422,933</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98955249"/>
                  </a:ext>
                </a:extLst>
              </a:tr>
              <a:tr h="5413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Alt. C</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949,279</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150’ on fish-bearing streams; 50’ on non-fish-bearing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60’ on fish-bearing streams; 50’ on non-fish-bearing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Survey stands &gt;120 years; protect contiguous habitat within 300’ of sites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 160 years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811476320"/>
                  </a:ext>
                </a:extLst>
              </a:tr>
              <a:tr h="180975">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Sub. C</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1,373,206</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endParaRPr lang="en-US"/>
                    </a:p>
                  </a:txBody>
                  <a:tcPr/>
                </a:tc>
                <a:tc vMerge="1">
                  <a:txBody>
                    <a:bodyPr/>
                    <a:lstStyle/>
                    <a:p>
                      <a:endParaRPr lang="en-US"/>
                    </a:p>
                  </a:txBody>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None</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 80 years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4154144106"/>
                  </a:ext>
                </a:extLst>
              </a:tr>
              <a:tr h="722313">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Alt. D</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714,292</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 SPTH on all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120’ on all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Survey in Zones 1 and 2; protect habitat within ½-mile of sites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 120/140/160 years on high/moderate/low productivity sites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501405537"/>
                  </a:ext>
                </a:extLst>
              </a:tr>
            </a:tbl>
          </a:graphicData>
        </a:graphic>
      </p:graphicFrame>
      <p:sp>
        <p:nvSpPr>
          <p:cNvPr id="23616" name="Rectangle 4">
            <a:extLst>
              <a:ext uri="{FF2B5EF4-FFF2-40B4-BE49-F238E27FC236}">
                <a16:creationId xmlns:a16="http://schemas.microsoft.com/office/drawing/2014/main" id="{16D8168E-9E55-98D4-ABC0-E68ACE05A7B9}"/>
              </a:ext>
            </a:extLst>
          </p:cNvPr>
          <p:cNvSpPr>
            <a:spLocks noChangeArrowheads="1"/>
          </p:cNvSpPr>
          <p:nvPr/>
        </p:nvSpPr>
        <p:spPr bwMode="auto">
          <a:xfrm>
            <a:off x="717550"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br>
              <a:rPr lang="en-US" altLang="en-US">
                <a:cs typeface="Arial" panose="020B0604020202020204" pitchFamily="34" charset="0"/>
              </a:rPr>
            </a:br>
            <a:endParaRPr lang="en-US" altLang="en-US">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F1C66-7F2A-4902-2695-279A6257CC46}"/>
              </a:ext>
            </a:extLst>
          </p:cNvPr>
          <p:cNvSpPr>
            <a:spLocks noGrp="1"/>
          </p:cNvSpPr>
          <p:nvPr>
            <p:ph type="title"/>
          </p:nvPr>
        </p:nvSpPr>
        <p:spPr>
          <a:xfrm>
            <a:off x="914400" y="533400"/>
            <a:ext cx="8153400" cy="990600"/>
          </a:xfrm>
        </p:spPr>
        <p:txBody>
          <a:bodyPr wrap="square" numCol="1" anchorCtr="0" compatLnSpc="1">
            <a:prstTxWarp prst="textNoShape">
              <a:avLst/>
            </a:prstTxWarp>
          </a:bodyPr>
          <a:lstStyle/>
          <a:p>
            <a:r>
              <a:rPr lang="en-US" altLang="en-US" sz="3600" b="1">
                <a:effectLst>
                  <a:outerShdw blurRad="38100" dist="38100" dir="2700000" algn="tl">
                    <a:srgbClr val="C0C0C0"/>
                  </a:outerShdw>
                </a:effectLst>
              </a:rPr>
              <a:t>Western Oregon BLM Districts:</a:t>
            </a:r>
            <a:br>
              <a:rPr lang="en-US" altLang="en-US" sz="3600" b="1">
                <a:effectLst>
                  <a:outerShdw blurRad="38100" dist="38100" dir="2700000" algn="tl">
                    <a:srgbClr val="C0C0C0"/>
                  </a:outerShdw>
                </a:effectLst>
              </a:rPr>
            </a:br>
            <a:r>
              <a:rPr lang="en-US" altLang="en-US" sz="3600" b="1">
                <a:effectLst>
                  <a:outerShdw blurRad="38100" dist="38100" dir="2700000" algn="tl">
                    <a:srgbClr val="C0C0C0"/>
                  </a:outerShdw>
                </a:effectLst>
              </a:rPr>
              <a:t>Draft Resource Management Plan/EIS</a:t>
            </a:r>
          </a:p>
        </p:txBody>
      </p:sp>
      <p:pic>
        <p:nvPicPr>
          <p:cNvPr id="24578" name="Content Placeholder 7">
            <a:extLst>
              <a:ext uri="{FF2B5EF4-FFF2-40B4-BE49-F238E27FC236}">
                <a16:creationId xmlns:a16="http://schemas.microsoft.com/office/drawing/2014/main" id="{328310A9-5DA8-14A6-5B64-328C9504ABCA}"/>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14300" y="533400"/>
            <a:ext cx="762000" cy="989013"/>
          </a:xfrm>
          <a:ln w="12700">
            <a:solidFill>
              <a:schemeClr val="tx1"/>
            </a:solidFill>
            <a:miter lim="800000"/>
            <a:headEnd/>
            <a:tailEnd/>
          </a:ln>
        </p:spPr>
      </p:pic>
      <p:sp>
        <p:nvSpPr>
          <p:cNvPr id="24579" name="Rectangle 1">
            <a:extLst>
              <a:ext uri="{FF2B5EF4-FFF2-40B4-BE49-F238E27FC236}">
                <a16:creationId xmlns:a16="http://schemas.microsoft.com/office/drawing/2014/main" id="{7E8F84A6-9FC1-197F-D5A7-40CC670AF4F7}"/>
              </a:ext>
            </a:extLst>
          </p:cNvPr>
          <p:cNvSpPr>
            <a:spLocks noChangeArrowheads="1"/>
          </p:cNvSpPr>
          <p:nvPr/>
        </p:nvSpPr>
        <p:spPr bwMode="auto">
          <a:xfrm>
            <a:off x="4159250" y="1192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br>
              <a:rPr lang="en-US" altLang="en-US">
                <a:cs typeface="Arial" panose="020B0604020202020204" pitchFamily="34" charset="0"/>
              </a:rPr>
            </a:br>
            <a:endParaRPr lang="en-US" altLang="en-US">
              <a:cs typeface="Arial" panose="020B0604020202020204" pitchFamily="34" charset="0"/>
            </a:endParaRPr>
          </a:p>
        </p:txBody>
      </p:sp>
      <p:graphicFrame>
        <p:nvGraphicFramePr>
          <p:cNvPr id="26" name="Table 25">
            <a:extLst>
              <a:ext uri="{FF2B5EF4-FFF2-40B4-BE49-F238E27FC236}">
                <a16:creationId xmlns:a16="http://schemas.microsoft.com/office/drawing/2014/main" id="{70779ED1-C64B-47B4-CDE8-27BDF4A0CA04}"/>
              </a:ext>
            </a:extLst>
          </p:cNvPr>
          <p:cNvGraphicFramePr>
            <a:graphicFrameLocks noGrp="1"/>
          </p:cNvGraphicFramePr>
          <p:nvPr/>
        </p:nvGraphicFramePr>
        <p:xfrm>
          <a:off x="328613" y="1752600"/>
          <a:ext cx="8458200" cy="4822825"/>
        </p:xfrm>
        <a:graphic>
          <a:graphicData uri="http://schemas.openxmlformats.org/drawingml/2006/table">
            <a:tbl>
              <a:tblPr/>
              <a:tblGrid>
                <a:gridCol w="838200">
                  <a:extLst>
                    <a:ext uri="{9D8B030D-6E8A-4147-A177-3AD203B41FA5}">
                      <a16:colId xmlns:a16="http://schemas.microsoft.com/office/drawing/2014/main" val="775997021"/>
                    </a:ext>
                  </a:extLst>
                </a:gridCol>
                <a:gridCol w="990600">
                  <a:extLst>
                    <a:ext uri="{9D8B030D-6E8A-4147-A177-3AD203B41FA5}">
                      <a16:colId xmlns:a16="http://schemas.microsoft.com/office/drawing/2014/main" val="1929158104"/>
                    </a:ext>
                  </a:extLst>
                </a:gridCol>
                <a:gridCol w="1981200">
                  <a:extLst>
                    <a:ext uri="{9D8B030D-6E8A-4147-A177-3AD203B41FA5}">
                      <a16:colId xmlns:a16="http://schemas.microsoft.com/office/drawing/2014/main" val="3577863773"/>
                    </a:ext>
                  </a:extLst>
                </a:gridCol>
                <a:gridCol w="1447800">
                  <a:extLst>
                    <a:ext uri="{9D8B030D-6E8A-4147-A177-3AD203B41FA5}">
                      <a16:colId xmlns:a16="http://schemas.microsoft.com/office/drawing/2014/main" val="3927170383"/>
                    </a:ext>
                  </a:extLst>
                </a:gridCol>
                <a:gridCol w="1600200">
                  <a:extLst>
                    <a:ext uri="{9D8B030D-6E8A-4147-A177-3AD203B41FA5}">
                      <a16:colId xmlns:a16="http://schemas.microsoft.com/office/drawing/2014/main" val="3170795464"/>
                    </a:ext>
                  </a:extLst>
                </a:gridCol>
                <a:gridCol w="1600200">
                  <a:extLst>
                    <a:ext uri="{9D8B030D-6E8A-4147-A177-3AD203B41FA5}">
                      <a16:colId xmlns:a16="http://schemas.microsoft.com/office/drawing/2014/main" val="1417476673"/>
                    </a:ext>
                  </a:extLst>
                </a:gridCol>
              </a:tblGrid>
              <a:tr h="5413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Alternative</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Total Late-Successional Reserve (Acres)</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Riparian Reserve</a:t>
                      </a:r>
                      <a:b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b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(Total Width)</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Riparian Reserve (Inner Zone Width)</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Marbled Murrelet Survey and Protection</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C00000"/>
                          </a:solidFill>
                          <a:effectLst/>
                          <a:latin typeface="Arial" panose="020B0604020202020204" pitchFamily="34" charset="0"/>
                          <a:ea typeface="MS PGothic" panose="020B0600070205080204" pitchFamily="34" charset="-128"/>
                        </a:rPr>
                        <a:t>Protection of Structurally-Complex Forest</a:t>
                      </a:r>
                      <a:endParaRPr kumimoji="0" lang="en-US" altLang="en-US" sz="1000" b="1" i="0" u="none" strike="noStrike" cap="none" normalizeH="0" baseline="0">
                        <a:ln>
                          <a:noFill/>
                        </a:ln>
                        <a:solidFill>
                          <a:srgbClr val="C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987617031"/>
                  </a:ext>
                </a:extLst>
              </a:tr>
              <a:tr h="90328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No Action</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478,860</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2 SPTH on fish-bearing streams; 1 SPTH on non-fish-bearing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None specified</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Survey in Zones 1&amp;2; protect contiguous recruitment and existing habitat within ½-mile of sites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None specified</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161005246"/>
                  </a:ext>
                </a:extLst>
              </a:tr>
              <a:tr h="722313">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Alt. A</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1,147,527</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 SPTH on all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120’ on perennial and fish-bearing streams; 50’ on non-fish-bearing intermittent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None</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C00000"/>
                          </a:solidFill>
                          <a:effectLst/>
                          <a:latin typeface="Arial" panose="020B0604020202020204" pitchFamily="34" charset="0"/>
                          <a:ea typeface="MS PGothic" panose="020B0600070205080204" pitchFamily="34" charset="-128"/>
                        </a:rPr>
                        <a:t>≥ 120 years</a:t>
                      </a:r>
                      <a:endParaRPr kumimoji="0" lang="en-US" altLang="en-US" sz="1000" b="0" i="0" u="none" strike="noStrike" cap="none" normalizeH="0" baseline="0">
                        <a:ln>
                          <a:noFill/>
                        </a:ln>
                        <a:solidFill>
                          <a:srgbClr val="C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217735643"/>
                  </a:ext>
                </a:extLst>
              </a:tr>
              <a:tr h="180975">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Alt. B</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1,127,320</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 SPTH on perennial and fish-bearing streams; 100’ on debris-flow-prone non-fish-bearing intermittent streams; 50’ on other non-fish-bearing intermittent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100’ on perennial and fish-bearing streams; 50’ on non-fish-bearing intermittent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Survey in Zone 1; protect contiguous habitat within 300’ of sites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District-defined map based on existing, district-specific information</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311885968"/>
                  </a:ext>
                </a:extLst>
              </a:tr>
              <a:tr h="500063">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Sub. B</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1,422,933</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39755990"/>
                  </a:ext>
                </a:extLst>
              </a:tr>
              <a:tr h="5413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Alt. C</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949,279</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150’ on fish-bearing streams; 50’ on non-fish-bearing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60’ on fish-bearing streams; 50’ on non-fish-bearing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Survey stands &gt;120 years; protect contiguous habitat within 300’ of sites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C00000"/>
                          </a:solidFill>
                          <a:effectLst/>
                          <a:latin typeface="Arial" panose="020B0604020202020204" pitchFamily="34" charset="0"/>
                          <a:ea typeface="MS PGothic" panose="020B0600070205080204" pitchFamily="34" charset="-128"/>
                        </a:rPr>
                        <a:t>≥ 160 years</a:t>
                      </a:r>
                      <a:endParaRPr kumimoji="0" lang="en-US" altLang="en-US" sz="1000" b="0" i="0" u="none" strike="noStrike" cap="none" normalizeH="0" baseline="0">
                        <a:ln>
                          <a:noFill/>
                        </a:ln>
                        <a:solidFill>
                          <a:srgbClr val="C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750512039"/>
                  </a:ext>
                </a:extLst>
              </a:tr>
              <a:tr h="180975">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Sub. C</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1,373,206</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endParaRPr lang="en-US"/>
                    </a:p>
                  </a:txBody>
                  <a:tcPr/>
                </a:tc>
                <a:tc vMerge="1">
                  <a:txBody>
                    <a:bodyPr/>
                    <a:lstStyle/>
                    <a:p>
                      <a:endParaRPr lang="en-US"/>
                    </a:p>
                  </a:txBody>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None</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C00000"/>
                          </a:solidFill>
                          <a:effectLst/>
                          <a:latin typeface="Arial" panose="020B0604020202020204" pitchFamily="34" charset="0"/>
                          <a:ea typeface="MS PGothic" panose="020B0600070205080204" pitchFamily="34" charset="-128"/>
                        </a:rPr>
                        <a:t>≥ 80 years</a:t>
                      </a:r>
                      <a:endParaRPr kumimoji="0" lang="en-US" altLang="en-US" sz="1000" b="0" i="0" u="none" strike="noStrike" cap="none" normalizeH="0" baseline="0">
                        <a:ln>
                          <a:noFill/>
                        </a:ln>
                        <a:solidFill>
                          <a:srgbClr val="C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731327364"/>
                  </a:ext>
                </a:extLst>
              </a:tr>
              <a:tr h="722313">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Alt. D</a:t>
                      </a:r>
                      <a:endParaRPr kumimoji="0" lang="en-US" altLang="en-US" sz="10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714,292</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 SPTH on all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120’ on all streams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Survey in Zones 1 and 2; protect habitat within ½-mile of sites</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a:ln>
                            <a:noFill/>
                          </a:ln>
                          <a:solidFill>
                            <a:srgbClr val="C00000"/>
                          </a:solidFill>
                          <a:effectLst/>
                          <a:latin typeface="Arial" panose="020B0604020202020204" pitchFamily="34" charset="0"/>
                          <a:ea typeface="MS PGothic" panose="020B0600070205080204" pitchFamily="34" charset="-128"/>
                        </a:rPr>
                        <a:t>≥ 120/140/160 years on high/moderate/low productivity sites</a:t>
                      </a:r>
                      <a:endParaRPr kumimoji="0" lang="en-US" altLang="en-US" sz="1000" b="0" i="0" u="none" strike="noStrike" cap="none" normalizeH="0" baseline="0">
                        <a:ln>
                          <a:noFill/>
                        </a:ln>
                        <a:solidFill>
                          <a:srgbClr val="C00000"/>
                        </a:solidFill>
                        <a:effectLst/>
                        <a:latin typeface="Calibri" panose="020F0502020204030204" pitchFamily="34" charset="0"/>
                        <a:ea typeface="Calibri" panose="020F0502020204030204" pitchFamily="34" charset="0"/>
                      </a:endParaRPr>
                    </a:p>
                  </a:txBody>
                  <a:tcPr marL="64253" marR="6425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254605744"/>
                  </a:ext>
                </a:extLst>
              </a:tr>
            </a:tbl>
          </a:graphicData>
        </a:graphic>
      </p:graphicFrame>
      <p:sp>
        <p:nvSpPr>
          <p:cNvPr id="24640" name="Rectangle 4">
            <a:extLst>
              <a:ext uri="{FF2B5EF4-FFF2-40B4-BE49-F238E27FC236}">
                <a16:creationId xmlns:a16="http://schemas.microsoft.com/office/drawing/2014/main" id="{4EE7B951-7BA1-13B2-9394-93564957755D}"/>
              </a:ext>
            </a:extLst>
          </p:cNvPr>
          <p:cNvSpPr>
            <a:spLocks noChangeArrowheads="1"/>
          </p:cNvSpPr>
          <p:nvPr/>
        </p:nvSpPr>
        <p:spPr bwMode="auto">
          <a:xfrm>
            <a:off x="717550"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br>
              <a:rPr lang="en-US" altLang="en-US">
                <a:cs typeface="Arial" panose="020B0604020202020204" pitchFamily="34" charset="0"/>
              </a:rPr>
            </a:br>
            <a:endParaRPr lang="en-US" altLang="en-US">
              <a:cs typeface="Arial" panose="020B0604020202020204" pitchFamily="34" charset="0"/>
            </a:endParaRPr>
          </a:p>
        </p:txBody>
      </p:sp>
      <p:sp>
        <p:nvSpPr>
          <p:cNvPr id="7" name="Rectangle 6">
            <a:extLst>
              <a:ext uri="{FF2B5EF4-FFF2-40B4-BE49-F238E27FC236}">
                <a16:creationId xmlns:a16="http://schemas.microsoft.com/office/drawing/2014/main" id="{6D569BC6-65A8-1C50-A70B-D68BFA9F1368}"/>
              </a:ext>
            </a:extLst>
          </p:cNvPr>
          <p:cNvSpPr/>
          <p:nvPr/>
        </p:nvSpPr>
        <p:spPr>
          <a:xfrm>
            <a:off x="7162800" y="1600200"/>
            <a:ext cx="1676400" cy="5181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Oval 2">
            <a:extLst>
              <a:ext uri="{FF2B5EF4-FFF2-40B4-BE49-F238E27FC236}">
                <a16:creationId xmlns:a16="http://schemas.microsoft.com/office/drawing/2014/main" id="{AA105F4B-DC5A-0C03-14E8-05590A325136}"/>
              </a:ext>
            </a:extLst>
          </p:cNvPr>
          <p:cNvSpPr/>
          <p:nvPr/>
        </p:nvSpPr>
        <p:spPr>
          <a:xfrm>
            <a:off x="7467600" y="5638800"/>
            <a:ext cx="10668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a:extLst>
              <a:ext uri="{FF2B5EF4-FFF2-40B4-BE49-F238E27FC236}">
                <a16:creationId xmlns:a16="http://schemas.microsoft.com/office/drawing/2014/main" id="{A49F6286-88F4-4A1D-6B1F-0FB9B82EA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25575"/>
            <a:ext cx="6243638" cy="4686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0AEFECF-1F82-97EB-FB97-1A5CFB46AA38}"/>
              </a:ext>
            </a:extLst>
          </p:cNvPr>
          <p:cNvSpPr>
            <a:spLocks noGrp="1"/>
          </p:cNvSpPr>
          <p:nvPr>
            <p:ph type="title"/>
          </p:nvPr>
        </p:nvSpPr>
        <p:spPr>
          <a:xfrm>
            <a:off x="152400" y="381000"/>
            <a:ext cx="8839200" cy="990600"/>
          </a:xfrm>
        </p:spPr>
        <p:txBody>
          <a:bodyPr wrap="square" numCol="1" anchorCtr="0" compatLnSpc="1">
            <a:prstTxWarp prst="textNoShape">
              <a:avLst/>
            </a:prstTxWarp>
          </a:bodyPr>
          <a:lstStyle/>
          <a:p>
            <a:pPr algn="ctr"/>
            <a:r>
              <a:rPr lang="en-US" altLang="en-US" sz="3600" b="1">
                <a:effectLst>
                  <a:outerShdw blurRad="38100" dist="38100" dir="2700000" algn="tl">
                    <a:srgbClr val="C0C0C0"/>
                  </a:outerShdw>
                </a:effectLst>
              </a:rPr>
              <a:t>“Mature” Forests Are Structurally Variable</a:t>
            </a:r>
          </a:p>
        </p:txBody>
      </p:sp>
      <p:pic>
        <p:nvPicPr>
          <p:cNvPr id="3077" name="Picture 5">
            <a:extLst>
              <a:ext uri="{FF2B5EF4-FFF2-40B4-BE49-F238E27FC236}">
                <a16:creationId xmlns:a16="http://schemas.microsoft.com/office/drawing/2014/main" id="{7B225D18-ACAF-C5C6-4BA9-EB5B3F5BE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600200"/>
            <a:ext cx="6248400" cy="4686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a:extLst>
              <a:ext uri="{FF2B5EF4-FFF2-40B4-BE49-F238E27FC236}">
                <a16:creationId xmlns:a16="http://schemas.microsoft.com/office/drawing/2014/main" id="{7DE0814E-38D9-BDEF-F113-7E9F39899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675" y="1798638"/>
            <a:ext cx="6232525" cy="4678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a:extLst>
              <a:ext uri="{FF2B5EF4-FFF2-40B4-BE49-F238E27FC236}">
                <a16:creationId xmlns:a16="http://schemas.microsoft.com/office/drawing/2014/main" id="{41893AAB-EEE5-FDE6-4CC8-1DAABF0DA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981200"/>
            <a:ext cx="6324600" cy="4746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5">
            <a:extLst>
              <a:ext uri="{FF2B5EF4-FFF2-40B4-BE49-F238E27FC236}">
                <a16:creationId xmlns:a16="http://schemas.microsoft.com/office/drawing/2014/main" id="{A532BEEC-F14B-A3D1-499C-45DDAEC426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0363" y="4294188"/>
            <a:ext cx="2743200" cy="17033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2" name="Content Placeholder 4">
            <a:extLst>
              <a:ext uri="{FF2B5EF4-FFF2-40B4-BE49-F238E27FC236}">
                <a16:creationId xmlns:a16="http://schemas.microsoft.com/office/drawing/2014/main" id="{147E7A43-6EC5-EE11-AD57-9FA38A5F37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38" y="4191000"/>
            <a:ext cx="2743200" cy="1806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6">
            <a:extLst>
              <a:ext uri="{FF2B5EF4-FFF2-40B4-BE49-F238E27FC236}">
                <a16:creationId xmlns:a16="http://schemas.microsoft.com/office/drawing/2014/main" id="{A1FD299F-52B4-405B-FC65-8AD453BC72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8" y="1471613"/>
            <a:ext cx="2743200" cy="18049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6">
            <a:extLst>
              <a:ext uri="{FF2B5EF4-FFF2-40B4-BE49-F238E27FC236}">
                <a16:creationId xmlns:a16="http://schemas.microsoft.com/office/drawing/2014/main" id="{48F921D9-D422-B29C-43E6-3874C8193E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40363" y="1309688"/>
            <a:ext cx="2743200" cy="19954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63573DB-583B-9E18-C2FE-14F684789C79}"/>
              </a:ext>
            </a:extLst>
          </p:cNvPr>
          <p:cNvSpPr txBox="1"/>
          <p:nvPr/>
        </p:nvSpPr>
        <p:spPr>
          <a:xfrm>
            <a:off x="-98425" y="3376613"/>
            <a:ext cx="4452938" cy="738187"/>
          </a:xfrm>
          <a:prstGeom prst="rect">
            <a:avLst/>
          </a:prstGeom>
          <a:noFill/>
        </p:spPr>
        <p:txBody>
          <a:bodyPr>
            <a:spAutoFit/>
          </a:bodyPr>
          <a:lstStyle/>
          <a:p>
            <a:pPr algn="ctr" fontAlgn="auto">
              <a:spcBef>
                <a:spcPts val="0"/>
              </a:spcBef>
              <a:spcAft>
                <a:spcPts val="0"/>
              </a:spcAft>
              <a:defRPr/>
            </a:pPr>
            <a:r>
              <a:rPr lang="en-US" sz="1400" b="1" cap="small" dirty="0">
                <a:latin typeface="+mn-lt"/>
                <a:ea typeface="+mn-ea"/>
              </a:rPr>
              <a:t>Low Intensity Timber Area: 15-30% retention</a:t>
            </a:r>
          </a:p>
          <a:p>
            <a:pPr algn="ctr" fontAlgn="auto">
              <a:spcBef>
                <a:spcPts val="0"/>
              </a:spcBef>
              <a:spcAft>
                <a:spcPts val="0"/>
              </a:spcAft>
              <a:defRPr/>
            </a:pPr>
            <a:r>
              <a:rPr lang="en-US" sz="1400" dirty="0">
                <a:latin typeface="+mn-lt"/>
                <a:ea typeface="+mn-ea"/>
              </a:rPr>
              <a:t>-Variable Retention</a:t>
            </a:r>
          </a:p>
          <a:p>
            <a:pPr algn="ctr" fontAlgn="auto">
              <a:spcBef>
                <a:spcPts val="0"/>
              </a:spcBef>
              <a:spcAft>
                <a:spcPts val="0"/>
              </a:spcAft>
              <a:defRPr/>
            </a:pPr>
            <a:r>
              <a:rPr lang="en-US" sz="1400" dirty="0">
                <a:latin typeface="+mn-lt"/>
                <a:ea typeface="+mn-ea"/>
              </a:rPr>
              <a:t>-Two-Aged (Emphasis on Aggregates)</a:t>
            </a:r>
          </a:p>
        </p:txBody>
      </p:sp>
      <p:sp>
        <p:nvSpPr>
          <p:cNvPr id="36" name="TextBox 35">
            <a:extLst>
              <a:ext uri="{FF2B5EF4-FFF2-40B4-BE49-F238E27FC236}">
                <a16:creationId xmlns:a16="http://schemas.microsoft.com/office/drawing/2014/main" id="{79AF4CE7-2080-3959-7C38-112961B8C879}"/>
              </a:ext>
            </a:extLst>
          </p:cNvPr>
          <p:cNvSpPr txBox="1"/>
          <p:nvPr/>
        </p:nvSpPr>
        <p:spPr>
          <a:xfrm>
            <a:off x="4800600" y="3376613"/>
            <a:ext cx="4024313" cy="738187"/>
          </a:xfrm>
          <a:prstGeom prst="rect">
            <a:avLst/>
          </a:prstGeom>
          <a:noFill/>
        </p:spPr>
        <p:txBody>
          <a:bodyPr wrap="none">
            <a:spAutoFit/>
          </a:bodyPr>
          <a:lstStyle/>
          <a:p>
            <a:pPr algn="ctr" fontAlgn="auto">
              <a:spcBef>
                <a:spcPts val="0"/>
              </a:spcBef>
              <a:spcAft>
                <a:spcPts val="0"/>
              </a:spcAft>
              <a:defRPr/>
            </a:pPr>
            <a:r>
              <a:rPr lang="en-US" sz="1400" b="1" cap="small" dirty="0">
                <a:latin typeface="+mn-lt"/>
                <a:ea typeface="+mn-ea"/>
              </a:rPr>
              <a:t>Uneven-Aged and Owl Habitat Timber Areas:</a:t>
            </a:r>
          </a:p>
          <a:p>
            <a:pPr algn="ctr" fontAlgn="auto">
              <a:spcBef>
                <a:spcPts val="0"/>
              </a:spcBef>
              <a:spcAft>
                <a:spcPts val="0"/>
              </a:spcAft>
              <a:defRPr/>
            </a:pPr>
            <a:r>
              <a:rPr lang="en-US" sz="1400" dirty="0">
                <a:latin typeface="+mn-lt"/>
                <a:ea typeface="+mn-ea"/>
              </a:rPr>
              <a:t>-Group Selection</a:t>
            </a:r>
          </a:p>
          <a:p>
            <a:pPr algn="ctr" fontAlgn="auto">
              <a:spcBef>
                <a:spcPts val="0"/>
              </a:spcBef>
              <a:spcAft>
                <a:spcPts val="0"/>
              </a:spcAft>
              <a:defRPr/>
            </a:pPr>
            <a:r>
              <a:rPr lang="en-US" sz="1400" dirty="0">
                <a:latin typeface="+mn-lt"/>
                <a:ea typeface="+mn-ea"/>
              </a:rPr>
              <a:t>-Uneven-Aged</a:t>
            </a:r>
          </a:p>
        </p:txBody>
      </p:sp>
      <p:sp>
        <p:nvSpPr>
          <p:cNvPr id="37" name="TextBox 36">
            <a:extLst>
              <a:ext uri="{FF2B5EF4-FFF2-40B4-BE49-F238E27FC236}">
                <a16:creationId xmlns:a16="http://schemas.microsoft.com/office/drawing/2014/main" id="{89C48637-32CB-F5AA-8A35-642E6AAAC58C}"/>
              </a:ext>
            </a:extLst>
          </p:cNvPr>
          <p:cNvSpPr txBox="1"/>
          <p:nvPr/>
        </p:nvSpPr>
        <p:spPr>
          <a:xfrm>
            <a:off x="5565775" y="6043613"/>
            <a:ext cx="2493963" cy="738187"/>
          </a:xfrm>
          <a:prstGeom prst="rect">
            <a:avLst/>
          </a:prstGeom>
          <a:noFill/>
        </p:spPr>
        <p:txBody>
          <a:bodyPr wrap="none">
            <a:spAutoFit/>
          </a:bodyPr>
          <a:lstStyle/>
          <a:p>
            <a:pPr algn="ctr" fontAlgn="auto">
              <a:spcBef>
                <a:spcPts val="0"/>
              </a:spcBef>
              <a:spcAft>
                <a:spcPts val="0"/>
              </a:spcAft>
              <a:defRPr/>
            </a:pPr>
            <a:r>
              <a:rPr lang="en-US" sz="1400" b="1" cap="small" dirty="0">
                <a:latin typeface="+mn-lt"/>
                <a:ea typeface="+mn-ea"/>
              </a:rPr>
              <a:t>High </a:t>
            </a:r>
            <a:r>
              <a:rPr lang="en-US" sz="1400" b="1" cap="small" dirty="0" err="1">
                <a:latin typeface="+mn-lt"/>
                <a:ea typeface="+mn-ea"/>
              </a:rPr>
              <a:t>IntensityTimber</a:t>
            </a:r>
            <a:r>
              <a:rPr lang="en-US" sz="1400" b="1" cap="small" dirty="0">
                <a:latin typeface="+mn-lt"/>
                <a:ea typeface="+mn-ea"/>
              </a:rPr>
              <a:t> Area:</a:t>
            </a:r>
          </a:p>
          <a:p>
            <a:pPr algn="ctr" fontAlgn="auto">
              <a:spcBef>
                <a:spcPts val="0"/>
              </a:spcBef>
              <a:spcAft>
                <a:spcPts val="0"/>
              </a:spcAft>
              <a:defRPr/>
            </a:pPr>
            <a:r>
              <a:rPr lang="en-US" sz="1400" dirty="0">
                <a:latin typeface="+mn-lt"/>
                <a:ea typeface="+mn-ea"/>
              </a:rPr>
              <a:t>-</a:t>
            </a:r>
            <a:r>
              <a:rPr lang="en-US" sz="1400" dirty="0" err="1">
                <a:latin typeface="+mn-lt"/>
                <a:ea typeface="+mn-ea"/>
              </a:rPr>
              <a:t>Clearcut</a:t>
            </a:r>
            <a:endParaRPr lang="en-US" sz="1400" dirty="0">
              <a:latin typeface="+mn-lt"/>
              <a:ea typeface="+mn-ea"/>
            </a:endParaRPr>
          </a:p>
          <a:p>
            <a:pPr algn="ctr" fontAlgn="auto">
              <a:spcBef>
                <a:spcPts val="0"/>
              </a:spcBef>
              <a:spcAft>
                <a:spcPts val="0"/>
              </a:spcAft>
              <a:defRPr/>
            </a:pPr>
            <a:r>
              <a:rPr lang="en-US" sz="1400" dirty="0">
                <a:latin typeface="+mn-lt"/>
                <a:ea typeface="+mn-ea"/>
              </a:rPr>
              <a:t>-Even-Aged</a:t>
            </a:r>
          </a:p>
        </p:txBody>
      </p:sp>
      <p:sp>
        <p:nvSpPr>
          <p:cNvPr id="38" name="TextBox 37">
            <a:extLst>
              <a:ext uri="{FF2B5EF4-FFF2-40B4-BE49-F238E27FC236}">
                <a16:creationId xmlns:a16="http://schemas.microsoft.com/office/drawing/2014/main" id="{BD26E282-AF27-88B0-C5C6-C4B74F6FBC04}"/>
              </a:ext>
            </a:extLst>
          </p:cNvPr>
          <p:cNvSpPr txBox="1"/>
          <p:nvPr/>
        </p:nvSpPr>
        <p:spPr>
          <a:xfrm>
            <a:off x="-96838" y="6043613"/>
            <a:ext cx="4449763" cy="738187"/>
          </a:xfrm>
          <a:prstGeom prst="rect">
            <a:avLst/>
          </a:prstGeom>
          <a:noFill/>
        </p:spPr>
        <p:txBody>
          <a:bodyPr wrap="none">
            <a:spAutoFit/>
          </a:bodyPr>
          <a:lstStyle/>
          <a:p>
            <a:pPr algn="ctr" fontAlgn="auto">
              <a:spcBef>
                <a:spcPts val="0"/>
              </a:spcBef>
              <a:spcAft>
                <a:spcPts val="0"/>
              </a:spcAft>
              <a:defRPr/>
            </a:pPr>
            <a:r>
              <a:rPr lang="en-US" sz="1400" b="1" cap="small" dirty="0">
                <a:latin typeface="+mn-lt"/>
                <a:ea typeface="+mn-ea"/>
              </a:rPr>
              <a:t>Moderate Intensity Timber Area: 5-15% retention</a:t>
            </a:r>
          </a:p>
          <a:p>
            <a:pPr algn="ctr" fontAlgn="auto">
              <a:spcBef>
                <a:spcPts val="0"/>
              </a:spcBef>
              <a:spcAft>
                <a:spcPts val="0"/>
              </a:spcAft>
              <a:defRPr/>
            </a:pPr>
            <a:r>
              <a:rPr lang="en-US" sz="1400" dirty="0">
                <a:latin typeface="+mn-lt"/>
                <a:ea typeface="+mn-ea"/>
              </a:rPr>
              <a:t>-Variable Retention</a:t>
            </a:r>
          </a:p>
          <a:p>
            <a:pPr algn="ctr" fontAlgn="auto">
              <a:spcBef>
                <a:spcPts val="0"/>
              </a:spcBef>
              <a:spcAft>
                <a:spcPts val="0"/>
              </a:spcAft>
              <a:defRPr/>
            </a:pPr>
            <a:r>
              <a:rPr lang="en-US" sz="1400" dirty="0">
                <a:latin typeface="+mn-lt"/>
                <a:ea typeface="+mn-ea"/>
              </a:rPr>
              <a:t>-Two-Aged (Emphasis on Dispersed Trees)</a:t>
            </a:r>
          </a:p>
        </p:txBody>
      </p:sp>
      <p:sp>
        <p:nvSpPr>
          <p:cNvPr id="40" name="Title 1">
            <a:extLst>
              <a:ext uri="{FF2B5EF4-FFF2-40B4-BE49-F238E27FC236}">
                <a16:creationId xmlns:a16="http://schemas.microsoft.com/office/drawing/2014/main" id="{8E1FFAA9-A311-6491-7E3E-41D844912445}"/>
              </a:ext>
            </a:extLst>
          </p:cNvPr>
          <p:cNvSpPr txBox="1">
            <a:spLocks/>
          </p:cNvSpPr>
          <p:nvPr/>
        </p:nvSpPr>
        <p:spPr>
          <a:xfrm>
            <a:off x="0" y="419100"/>
            <a:ext cx="8991600" cy="990600"/>
          </a:xfrm>
          <a:prstGeom prst="rect">
            <a:avLst/>
          </a:prstGeom>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4000" b="1">
                <a:solidFill>
                  <a:schemeClr val="tx2"/>
                </a:solidFill>
                <a:effectLst>
                  <a:outerShdw blurRad="38100" dist="38100" dir="2700000" algn="tl">
                    <a:srgbClr val="C0C0C0"/>
                  </a:outerShdw>
                </a:effectLst>
              </a:rPr>
              <a:t>Silvicultural Toolbox</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a:extLst>
              <a:ext uri="{FF2B5EF4-FFF2-40B4-BE49-F238E27FC236}">
                <a16:creationId xmlns:a16="http://schemas.microsoft.com/office/drawing/2014/main" id="{DC21A077-AFAC-94C3-3338-7BDCFC72D538}"/>
              </a:ext>
            </a:extLst>
          </p:cNvPr>
          <p:cNvPicPr>
            <a:picLocks noChangeAspect="1"/>
          </p:cNvPicPr>
          <p:nvPr/>
        </p:nvPicPr>
        <p:blipFill>
          <a:blip r:embed="rId3">
            <a:extLst>
              <a:ext uri="{28A0092B-C50C-407E-A947-70E740481C1C}">
                <a14:useLocalDpi xmlns:a14="http://schemas.microsoft.com/office/drawing/2010/main" val="0"/>
              </a:ext>
            </a:extLst>
          </a:blip>
          <a:srcRect l="6229" t="9868"/>
          <a:stretch>
            <a:fillRect/>
          </a:stretch>
        </p:blipFill>
        <p:spPr bwMode="auto">
          <a:xfrm>
            <a:off x="696913" y="5049838"/>
            <a:ext cx="32766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3544FBB-CCD1-8C22-8767-2BC1D648A2AA}"/>
              </a:ext>
            </a:extLst>
          </p:cNvPr>
          <p:cNvSpPr>
            <a:spLocks noGrp="1"/>
          </p:cNvSpPr>
          <p:nvPr>
            <p:ph type="title"/>
          </p:nvPr>
        </p:nvSpPr>
        <p:spPr>
          <a:xfrm>
            <a:off x="0" y="457200"/>
            <a:ext cx="8991600" cy="990600"/>
          </a:xfrm>
        </p:spPr>
        <p:txBody>
          <a:bodyPr wrap="square" numCol="1" anchorCtr="0" compatLnSpc="1">
            <a:prstTxWarp prst="textNoShape">
              <a:avLst/>
            </a:prstTxWarp>
            <a:noAutofit/>
          </a:bodyPr>
          <a:lstStyle/>
          <a:p>
            <a:r>
              <a:rPr lang="en-US" altLang="en-US" b="1">
                <a:effectLst>
                  <a:outerShdw blurRad="38100" dist="38100" dir="2700000" algn="tl">
                    <a:srgbClr val="C0C0C0"/>
                  </a:outerShdw>
                </a:effectLst>
              </a:rPr>
              <a:t>Silvicultural Toolbox</a:t>
            </a:r>
          </a:p>
        </p:txBody>
      </p:sp>
      <p:pic>
        <p:nvPicPr>
          <p:cNvPr id="11" name="Picture 10">
            <a:extLst>
              <a:ext uri="{FF2B5EF4-FFF2-40B4-BE49-F238E27FC236}">
                <a16:creationId xmlns:a16="http://schemas.microsoft.com/office/drawing/2014/main" id="{AB432F7A-CB78-31C1-3562-7E7458954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05400" y="3200400"/>
            <a:ext cx="3323967" cy="3323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C9B39C80-D01E-18A0-A940-719A461CC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294169"/>
            <a:ext cx="3907899" cy="27166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629" name="Picture 6">
            <a:extLst>
              <a:ext uri="{FF2B5EF4-FFF2-40B4-BE49-F238E27FC236}">
                <a16:creationId xmlns:a16="http://schemas.microsoft.com/office/drawing/2014/main" id="{70792E07-B363-F96B-27B9-34AE5418029A}"/>
              </a:ext>
            </a:extLst>
          </p:cNvPr>
          <p:cNvPicPr>
            <a:picLocks noChangeAspect="1"/>
          </p:cNvPicPr>
          <p:nvPr/>
        </p:nvPicPr>
        <p:blipFill>
          <a:blip r:embed="rId6">
            <a:extLst>
              <a:ext uri="{28A0092B-C50C-407E-A947-70E740481C1C}">
                <a14:useLocalDpi xmlns:a14="http://schemas.microsoft.com/office/drawing/2010/main" val="0"/>
              </a:ext>
            </a:extLst>
          </a:blip>
          <a:srcRect l="23946" t="54298" r="23759" b="23865"/>
          <a:stretch>
            <a:fillRect/>
          </a:stretch>
        </p:blipFill>
        <p:spPr bwMode="auto">
          <a:xfrm>
            <a:off x="5105400" y="1287463"/>
            <a:ext cx="311785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Content Placeholder 5">
            <a:extLst>
              <a:ext uri="{FF2B5EF4-FFF2-40B4-BE49-F238E27FC236}">
                <a16:creationId xmlns:a16="http://schemas.microsoft.com/office/drawing/2014/main" id="{4C7C2647-9429-0393-E0D4-CD40C95C142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13138" y="1287463"/>
            <a:ext cx="882650" cy="549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1" name="Content Placeholder 4">
            <a:extLst>
              <a:ext uri="{FF2B5EF4-FFF2-40B4-BE49-F238E27FC236}">
                <a16:creationId xmlns:a16="http://schemas.microsoft.com/office/drawing/2014/main" id="{AE8E6484-26F0-08D3-443C-8AB1345ED6B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16175" y="1287463"/>
            <a:ext cx="833438" cy="549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2" name="Picture 6">
            <a:extLst>
              <a:ext uri="{FF2B5EF4-FFF2-40B4-BE49-F238E27FC236}">
                <a16:creationId xmlns:a16="http://schemas.microsoft.com/office/drawing/2014/main" id="{561DF068-0B2B-AFB1-339D-8BE84DAFD8A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287463"/>
            <a:ext cx="833438" cy="549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3" name="Picture 6">
            <a:extLst>
              <a:ext uri="{FF2B5EF4-FFF2-40B4-BE49-F238E27FC236}">
                <a16:creationId xmlns:a16="http://schemas.microsoft.com/office/drawing/2014/main" id="{415780DB-21D1-A3C2-3038-24D4FAE153E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00175" y="1287463"/>
            <a:ext cx="754063" cy="549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CDB9-87CB-EA53-C659-86D779CC0AD2}"/>
              </a:ext>
            </a:extLst>
          </p:cNvPr>
          <p:cNvSpPr>
            <a:spLocks noGrp="1"/>
          </p:cNvSpPr>
          <p:nvPr>
            <p:ph type="title"/>
          </p:nvPr>
        </p:nvSpPr>
        <p:spPr>
          <a:xfrm>
            <a:off x="65088" y="533400"/>
            <a:ext cx="8991600" cy="990600"/>
          </a:xfrm>
        </p:spPr>
        <p:txBody>
          <a:bodyPr wrap="square" numCol="1" anchorCtr="0" compatLnSpc="1">
            <a:prstTxWarp prst="textNoShape">
              <a:avLst/>
            </a:prstTxWarp>
            <a:noAutofit/>
          </a:bodyPr>
          <a:lstStyle/>
          <a:p>
            <a:r>
              <a:rPr lang="en-US" altLang="en-US" b="1">
                <a:effectLst>
                  <a:outerShdw blurRad="38100" dist="38100" dir="2700000" algn="tl">
                    <a:srgbClr val="C0C0C0"/>
                  </a:outerShdw>
                </a:effectLst>
              </a:rPr>
              <a:t>Management Tradeoffs: </a:t>
            </a:r>
            <a:br>
              <a:rPr lang="en-US" altLang="en-US" b="1">
                <a:effectLst>
                  <a:outerShdw blurRad="38100" dist="38100" dir="2700000" algn="tl">
                    <a:srgbClr val="C0C0C0"/>
                  </a:outerShdw>
                </a:effectLst>
              </a:rPr>
            </a:br>
            <a:r>
              <a:rPr lang="en-US" altLang="en-US" b="1">
                <a:effectLst>
                  <a:outerShdw blurRad="38100" dist="38100" dir="2700000" algn="tl">
                    <a:srgbClr val="C0C0C0"/>
                  </a:outerShdw>
                </a:effectLst>
              </a:rPr>
              <a:t>Opportunities and Constraints</a:t>
            </a:r>
          </a:p>
        </p:txBody>
      </p:sp>
      <p:sp>
        <p:nvSpPr>
          <p:cNvPr id="27650" name="Content Placeholder 10">
            <a:extLst>
              <a:ext uri="{FF2B5EF4-FFF2-40B4-BE49-F238E27FC236}">
                <a16:creationId xmlns:a16="http://schemas.microsoft.com/office/drawing/2014/main" id="{EC98D041-9856-A1A1-824E-23B901172DE6}"/>
              </a:ext>
            </a:extLst>
          </p:cNvPr>
          <p:cNvSpPr>
            <a:spLocks noGrp="1"/>
          </p:cNvSpPr>
          <p:nvPr>
            <p:ph idx="1"/>
          </p:nvPr>
        </p:nvSpPr>
        <p:spPr>
          <a:xfrm>
            <a:off x="152400" y="1665288"/>
            <a:ext cx="5715000" cy="4876800"/>
          </a:xfrm>
        </p:spPr>
        <p:txBody>
          <a:bodyPr/>
          <a:lstStyle/>
          <a:p>
            <a:pPr marL="0" indent="0">
              <a:buFont typeface="Arial" panose="020B0604020202020204" pitchFamily="34" charset="0"/>
              <a:buNone/>
            </a:pPr>
            <a:r>
              <a:rPr lang="en-US" altLang="en-US" sz="2000" b="1"/>
              <a:t>Ecological, economic and social implications:</a:t>
            </a:r>
          </a:p>
          <a:p>
            <a:pPr lvl="1"/>
            <a:r>
              <a:rPr lang="en-US" altLang="en-US"/>
              <a:t>Management opportunities and constraints:</a:t>
            </a:r>
          </a:p>
          <a:p>
            <a:pPr lvl="2"/>
            <a:r>
              <a:rPr lang="en-US" altLang="en-US"/>
              <a:t>Silvicultural “toolbox”</a:t>
            </a:r>
          </a:p>
          <a:p>
            <a:pPr lvl="2"/>
            <a:r>
              <a:rPr lang="en-US" altLang="en-US"/>
              <a:t>Single vs. multiple entries and NEPA process</a:t>
            </a:r>
            <a:endParaRPr lang="en-US" altLang="en-US" b="1"/>
          </a:p>
          <a:p>
            <a:pPr lvl="1"/>
            <a:r>
              <a:rPr lang="en-US" altLang="en-US"/>
              <a:t>Land Use Allocations</a:t>
            </a:r>
          </a:p>
          <a:p>
            <a:pPr lvl="1"/>
            <a:r>
              <a:rPr lang="en-US" altLang="en-US"/>
              <a:t>Stand- and Landscape-Scale Resiliency</a:t>
            </a:r>
          </a:p>
          <a:p>
            <a:pPr lvl="1"/>
            <a:r>
              <a:rPr lang="en-US" altLang="en-US"/>
              <a:t>Structural Variability</a:t>
            </a:r>
          </a:p>
          <a:p>
            <a:pPr lvl="1"/>
            <a:r>
              <a:rPr lang="en-US" altLang="en-US"/>
              <a:t>Species Diversity</a:t>
            </a:r>
          </a:p>
          <a:p>
            <a:pPr lvl="1"/>
            <a:r>
              <a:rPr lang="en-US" altLang="en-US"/>
              <a:t>Tree Vigor and Stand Productivity</a:t>
            </a:r>
          </a:p>
          <a:p>
            <a:pPr lvl="1"/>
            <a:r>
              <a:rPr lang="en-US" altLang="en-US"/>
              <a:t>Coarse Wood Recruitment</a:t>
            </a:r>
          </a:p>
          <a:p>
            <a:pPr lvl="1"/>
            <a:r>
              <a:rPr lang="en-US" altLang="en-US"/>
              <a:t>Wildlife Habitat</a:t>
            </a:r>
          </a:p>
          <a:p>
            <a:pPr lvl="1"/>
            <a:r>
              <a:rPr lang="en-US" altLang="en-US"/>
              <a:t>Socioeconomic implications</a:t>
            </a:r>
          </a:p>
          <a:p>
            <a:pPr marL="0" indent="0">
              <a:buFont typeface="Arial" panose="020B0604020202020204" pitchFamily="34" charset="0"/>
              <a:buNone/>
            </a:pPr>
            <a:endParaRPr lang="en-US" altLang="en-US"/>
          </a:p>
          <a:p>
            <a:pPr marL="0" indent="0">
              <a:buFont typeface="Arial" panose="020B0604020202020204" pitchFamily="34" charset="0"/>
              <a:buNone/>
            </a:pPr>
            <a:endParaRPr lang="en-US" altLang="en-US"/>
          </a:p>
        </p:txBody>
      </p:sp>
      <p:pic>
        <p:nvPicPr>
          <p:cNvPr id="8" name="Content Placeholder 16">
            <a:extLst>
              <a:ext uri="{FF2B5EF4-FFF2-40B4-BE49-F238E27FC236}">
                <a16:creationId xmlns:a16="http://schemas.microsoft.com/office/drawing/2014/main" id="{F037AAB5-CB2C-8961-C3F0-BDD01C137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5729" y="2133600"/>
            <a:ext cx="3143250" cy="4191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2EB8845-DAEA-C2BD-F893-6EF6C728DFEA}"/>
              </a:ext>
            </a:extLst>
          </p:cNvPr>
          <p:cNvSpPr txBox="1">
            <a:spLocks/>
          </p:cNvSpPr>
          <p:nvPr/>
        </p:nvSpPr>
        <p:spPr>
          <a:xfrm>
            <a:off x="1203325" y="2011363"/>
            <a:ext cx="6818313" cy="4206875"/>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fontAlgn="auto">
              <a:spcAft>
                <a:spcPts val="0"/>
              </a:spcAft>
              <a:buFont typeface="Arial" pitchFamily="34" charset="0"/>
              <a:buNone/>
              <a:defRPr/>
            </a:pPr>
            <a:endParaRPr lang="en-US" sz="2400" b="1" dirty="0">
              <a:solidFill>
                <a:srgbClr val="FF0000"/>
              </a:solidFill>
            </a:endParaRPr>
          </a:p>
          <a:p>
            <a:pPr fontAlgn="auto">
              <a:spcAft>
                <a:spcPts val="0"/>
              </a:spcAft>
              <a:defRPr/>
            </a:pPr>
            <a:endParaRPr lang="en-US" sz="2400" dirty="0">
              <a:solidFill>
                <a:srgbClr val="FF0000"/>
              </a:solidFill>
            </a:endParaRPr>
          </a:p>
          <a:p>
            <a:pPr fontAlgn="auto">
              <a:spcAft>
                <a:spcPts val="0"/>
              </a:spcAft>
              <a:defRPr/>
            </a:pPr>
            <a:endParaRPr lang="en-US" dirty="0"/>
          </a:p>
        </p:txBody>
      </p:sp>
      <p:pic>
        <p:nvPicPr>
          <p:cNvPr id="21" name="Picture 2" descr="Leave Island Canopy 2">
            <a:extLst>
              <a:ext uri="{FF2B5EF4-FFF2-40B4-BE49-F238E27FC236}">
                <a16:creationId xmlns:a16="http://schemas.microsoft.com/office/drawing/2014/main" id="{2BE20CFA-8097-BF7F-0091-0C19120A51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114" y="562807"/>
            <a:ext cx="8189772" cy="61427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4" name="TextBox 23">
            <a:extLst>
              <a:ext uri="{FF2B5EF4-FFF2-40B4-BE49-F238E27FC236}">
                <a16:creationId xmlns:a16="http://schemas.microsoft.com/office/drawing/2014/main" id="{3D5C5354-C4A8-2CA8-45E5-F0426647F93E}"/>
              </a:ext>
            </a:extLst>
          </p:cNvPr>
          <p:cNvSpPr txBox="1"/>
          <p:nvPr/>
        </p:nvSpPr>
        <p:spPr>
          <a:xfrm>
            <a:off x="609600" y="5864225"/>
            <a:ext cx="2673350" cy="708025"/>
          </a:xfrm>
          <a:prstGeom prst="rect">
            <a:avLst/>
          </a:prstGeom>
          <a:solidFill>
            <a:schemeClr val="bg1"/>
          </a:solidFill>
          <a:ln>
            <a:solidFill>
              <a:schemeClr val="tx2"/>
            </a:solidFill>
          </a:ln>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4000" b="1" i="1">
                <a:solidFill>
                  <a:schemeClr val="tx2"/>
                </a:solidFill>
                <a:effectLst>
                  <a:outerShdw blurRad="38100" dist="38100" dir="2700000" algn="tl">
                    <a:srgbClr val="C0C0C0"/>
                  </a:outerShdw>
                </a:effectLst>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333F-4513-3399-6B33-3C2A2CD136C7}"/>
              </a:ext>
            </a:extLst>
          </p:cNvPr>
          <p:cNvSpPr>
            <a:spLocks noGrp="1"/>
          </p:cNvSpPr>
          <p:nvPr>
            <p:ph type="title"/>
          </p:nvPr>
        </p:nvSpPr>
        <p:spPr/>
        <p:txBody>
          <a:bodyPr wrap="square" numCol="1" anchorCtr="0" compatLnSpc="1">
            <a:prstTxWarp prst="textNoShape">
              <a:avLst/>
            </a:prstTxWarp>
          </a:bodyPr>
          <a:lstStyle/>
          <a:p>
            <a:pPr algn="ctr"/>
            <a:r>
              <a:rPr lang="en-US" altLang="en-US" b="1">
                <a:effectLst>
                  <a:outerShdw blurRad="38100" dist="38100" dir="2700000" algn="tl">
                    <a:srgbClr val="C0C0C0"/>
                  </a:outerShdw>
                </a:effectLst>
              </a:rPr>
              <a:t>Management &amp; Stand Productivity</a:t>
            </a:r>
          </a:p>
        </p:txBody>
      </p:sp>
      <p:sp>
        <p:nvSpPr>
          <p:cNvPr id="3" name="Content Placeholder 2">
            <a:extLst>
              <a:ext uri="{FF2B5EF4-FFF2-40B4-BE49-F238E27FC236}">
                <a16:creationId xmlns:a16="http://schemas.microsoft.com/office/drawing/2014/main" id="{277CCBB8-3327-A7DF-BD7B-CE8268E1BFFB}"/>
              </a:ext>
            </a:extLst>
          </p:cNvPr>
          <p:cNvSpPr>
            <a:spLocks noGrp="1"/>
          </p:cNvSpPr>
          <p:nvPr>
            <p:ph idx="1"/>
          </p:nvPr>
        </p:nvSpPr>
        <p:spPr>
          <a:xfrm>
            <a:off x="457200" y="1600200"/>
            <a:ext cx="4356100" cy="4876800"/>
          </a:xfrm>
        </p:spPr>
        <p:txBody>
          <a:bodyPr rtlCol="0">
            <a:normAutofit/>
          </a:bodyPr>
          <a:lstStyle/>
          <a:p>
            <a:pPr marL="0" indent="0" fontAlgn="auto">
              <a:spcAft>
                <a:spcPts val="0"/>
              </a:spcAft>
              <a:buFont typeface="Arial" panose="020B0604020202020204" pitchFamily="34" charset="0"/>
              <a:buNone/>
              <a:defRPr/>
            </a:pPr>
            <a:r>
              <a:rPr lang="en-US" b="1" dirty="0">
                <a:ea typeface="+mn-ea"/>
              </a:rPr>
              <a:t>The age at which the culmination of MAI (CMAI) occurs is variable. </a:t>
            </a:r>
          </a:p>
          <a:p>
            <a:pPr marL="0" indent="0" fontAlgn="auto">
              <a:spcAft>
                <a:spcPts val="0"/>
              </a:spcAft>
              <a:buFont typeface="Arial" panose="020B0604020202020204" pitchFamily="34" charset="0"/>
              <a:buNone/>
              <a:defRPr/>
            </a:pPr>
            <a:endParaRPr lang="en-US" b="1" dirty="0">
              <a:ea typeface="+mn-ea"/>
            </a:endParaRPr>
          </a:p>
          <a:p>
            <a:pPr marL="0" indent="0" fontAlgn="auto">
              <a:spcAft>
                <a:spcPts val="0"/>
              </a:spcAft>
              <a:buFont typeface="Arial" panose="020B0604020202020204" pitchFamily="34" charset="0"/>
              <a:buNone/>
              <a:defRPr/>
            </a:pPr>
            <a:r>
              <a:rPr lang="en-US" dirty="0">
                <a:ea typeface="+mn-ea"/>
              </a:rPr>
              <a:t>Several factors influence the timing of CMAI:</a:t>
            </a:r>
          </a:p>
          <a:p>
            <a:pPr marL="182880" indent="-182880" fontAlgn="auto">
              <a:spcAft>
                <a:spcPts val="0"/>
              </a:spcAft>
              <a:defRPr/>
            </a:pPr>
            <a:r>
              <a:rPr lang="en-US" dirty="0">
                <a:ea typeface="+mn-ea"/>
              </a:rPr>
              <a:t>Site quality</a:t>
            </a:r>
          </a:p>
          <a:p>
            <a:pPr marL="182880" indent="-182880" fontAlgn="auto">
              <a:spcAft>
                <a:spcPts val="0"/>
              </a:spcAft>
              <a:defRPr/>
            </a:pPr>
            <a:r>
              <a:rPr lang="en-US" dirty="0">
                <a:ea typeface="+mn-ea"/>
              </a:rPr>
              <a:t>Initial stand densities</a:t>
            </a:r>
          </a:p>
          <a:p>
            <a:pPr marL="182880" indent="-182880" fontAlgn="auto">
              <a:spcAft>
                <a:spcPts val="0"/>
              </a:spcAft>
              <a:defRPr/>
            </a:pPr>
            <a:r>
              <a:rPr lang="en-US" dirty="0">
                <a:ea typeface="+mn-ea"/>
              </a:rPr>
              <a:t>Disturbance history and severity (e.g., thinning regimes)</a:t>
            </a:r>
          </a:p>
          <a:p>
            <a:pPr marL="182880" indent="-182880" fontAlgn="auto">
              <a:spcAft>
                <a:spcPts val="0"/>
              </a:spcAft>
              <a:defRPr/>
            </a:pPr>
            <a:endParaRPr lang="en-US" dirty="0">
              <a:ea typeface="+mn-ea"/>
            </a:endParaRPr>
          </a:p>
        </p:txBody>
      </p:sp>
      <p:pic>
        <p:nvPicPr>
          <p:cNvPr id="8195" name="Picture 3">
            <a:extLst>
              <a:ext uri="{FF2B5EF4-FFF2-40B4-BE49-F238E27FC236}">
                <a16:creationId xmlns:a16="http://schemas.microsoft.com/office/drawing/2014/main" id="{5CC04BD1-2D1B-6F02-773E-CB7FC463A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39888"/>
            <a:ext cx="3849688" cy="247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a:extLst>
              <a:ext uri="{FF2B5EF4-FFF2-40B4-BE49-F238E27FC236}">
                <a16:creationId xmlns:a16="http://schemas.microsoft.com/office/drawing/2014/main" id="{0B992608-823A-72DE-240C-F2EE99E7C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414838"/>
            <a:ext cx="3717925" cy="23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7" name="TextBox 8">
            <a:extLst>
              <a:ext uri="{FF2B5EF4-FFF2-40B4-BE49-F238E27FC236}">
                <a16:creationId xmlns:a16="http://schemas.microsoft.com/office/drawing/2014/main" id="{5089E370-3781-2F32-3EDE-B1E537DF55E9}"/>
              </a:ext>
            </a:extLst>
          </p:cNvPr>
          <p:cNvSpPr txBox="1">
            <a:spLocks noChangeArrowheads="1"/>
          </p:cNvSpPr>
          <p:nvPr/>
        </p:nvSpPr>
        <p:spPr bwMode="auto">
          <a:xfrm>
            <a:off x="7239000" y="6553200"/>
            <a:ext cx="1905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altLang="en-US" sz="1200" i="1"/>
              <a:t>Curtis 1995</a:t>
            </a:r>
          </a:p>
        </p:txBody>
      </p:sp>
      <p:sp>
        <p:nvSpPr>
          <p:cNvPr id="8198" name="TextBox 3">
            <a:extLst>
              <a:ext uri="{FF2B5EF4-FFF2-40B4-BE49-F238E27FC236}">
                <a16:creationId xmlns:a16="http://schemas.microsoft.com/office/drawing/2014/main" id="{F9FEFEE3-8C36-B4FE-48C6-055B0D36C351}"/>
              </a:ext>
            </a:extLst>
          </p:cNvPr>
          <p:cNvSpPr txBox="1">
            <a:spLocks noChangeArrowheads="1"/>
          </p:cNvSpPr>
          <p:nvPr/>
        </p:nvSpPr>
        <p:spPr bwMode="auto">
          <a:xfrm>
            <a:off x="5562600" y="1444625"/>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400" b="1"/>
              <a:t>Unmanaged Stand</a:t>
            </a:r>
          </a:p>
        </p:txBody>
      </p:sp>
      <p:sp>
        <p:nvSpPr>
          <p:cNvPr id="8199" name="TextBox 9">
            <a:extLst>
              <a:ext uri="{FF2B5EF4-FFF2-40B4-BE49-F238E27FC236}">
                <a16:creationId xmlns:a16="http://schemas.microsoft.com/office/drawing/2014/main" id="{66459911-45EC-05F8-0F10-BBE688F25225}"/>
              </a:ext>
            </a:extLst>
          </p:cNvPr>
          <p:cNvSpPr txBox="1">
            <a:spLocks noChangeArrowheads="1"/>
          </p:cNvSpPr>
          <p:nvPr/>
        </p:nvSpPr>
        <p:spPr bwMode="auto">
          <a:xfrm>
            <a:off x="5562600" y="419100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400" b="1"/>
              <a:t>Thinned Stand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6">
            <a:extLst>
              <a:ext uri="{FF2B5EF4-FFF2-40B4-BE49-F238E27FC236}">
                <a16:creationId xmlns:a16="http://schemas.microsoft.com/office/drawing/2014/main" id="{9DC396D6-DF47-F3E0-2B9D-12B0C35F5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84225"/>
            <a:ext cx="8799513" cy="195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hosk9">
            <a:extLst>
              <a:ext uri="{FF2B5EF4-FFF2-40B4-BE49-F238E27FC236}">
                <a16:creationId xmlns:a16="http://schemas.microsoft.com/office/drawing/2014/main" id="{85B20B53-68C3-1B6A-CD48-5D99F09A4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5840"/>
          <a:stretch>
            <a:fillRect/>
          </a:stretch>
        </p:blipFill>
        <p:spPr bwMode="auto">
          <a:xfrm>
            <a:off x="344488" y="2871788"/>
            <a:ext cx="2725737"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hosk7">
            <a:extLst>
              <a:ext uri="{FF2B5EF4-FFF2-40B4-BE49-F238E27FC236}">
                <a16:creationId xmlns:a16="http://schemas.microsoft.com/office/drawing/2014/main" id="{1305D2DC-C46D-DAA8-01ED-01D743A22A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424"/>
          <a:stretch>
            <a:fillRect/>
          </a:stretch>
        </p:blipFill>
        <p:spPr bwMode="auto">
          <a:xfrm>
            <a:off x="3201988" y="2871788"/>
            <a:ext cx="2746375"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descr="Hosk1">
            <a:extLst>
              <a:ext uri="{FF2B5EF4-FFF2-40B4-BE49-F238E27FC236}">
                <a16:creationId xmlns:a16="http://schemas.microsoft.com/office/drawing/2014/main" id="{24010CC1-785D-FF8C-482D-CF4CCA1264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5525"/>
          <a:stretch>
            <a:fillRect/>
          </a:stretch>
        </p:blipFill>
        <p:spPr bwMode="auto">
          <a:xfrm>
            <a:off x="6097588" y="2871788"/>
            <a:ext cx="2741612"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7">
            <a:extLst>
              <a:ext uri="{FF2B5EF4-FFF2-40B4-BE49-F238E27FC236}">
                <a16:creationId xmlns:a16="http://schemas.microsoft.com/office/drawing/2014/main" id="{A4022F96-A55E-BE4F-CB22-0B045AFCE5B8}"/>
              </a:ext>
            </a:extLst>
          </p:cNvPr>
          <p:cNvSpPr txBox="1">
            <a:spLocks noChangeArrowheads="1"/>
          </p:cNvSpPr>
          <p:nvPr/>
        </p:nvSpPr>
        <p:spPr bwMode="auto">
          <a:xfrm>
            <a:off x="344488" y="6324600"/>
            <a:ext cx="272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b="1"/>
              <a:t>Control (9)</a:t>
            </a:r>
          </a:p>
        </p:txBody>
      </p:sp>
      <p:sp>
        <p:nvSpPr>
          <p:cNvPr id="9222" name="TextBox 13">
            <a:extLst>
              <a:ext uri="{FF2B5EF4-FFF2-40B4-BE49-F238E27FC236}">
                <a16:creationId xmlns:a16="http://schemas.microsoft.com/office/drawing/2014/main" id="{48BF3566-DCF9-2888-6A5B-EC873F5F5753}"/>
              </a:ext>
            </a:extLst>
          </p:cNvPr>
          <p:cNvSpPr txBox="1">
            <a:spLocks noChangeArrowheads="1"/>
          </p:cNvSpPr>
          <p:nvPr/>
        </p:nvSpPr>
        <p:spPr bwMode="auto">
          <a:xfrm>
            <a:off x="3200400" y="6324600"/>
            <a:ext cx="272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b="1"/>
              <a:t>Light Thin (7)</a:t>
            </a:r>
          </a:p>
        </p:txBody>
      </p:sp>
      <p:sp>
        <p:nvSpPr>
          <p:cNvPr id="9223" name="TextBox 14">
            <a:extLst>
              <a:ext uri="{FF2B5EF4-FFF2-40B4-BE49-F238E27FC236}">
                <a16:creationId xmlns:a16="http://schemas.microsoft.com/office/drawing/2014/main" id="{9AC17B8A-6734-5EE3-0EE8-47FE10EF711D}"/>
              </a:ext>
            </a:extLst>
          </p:cNvPr>
          <p:cNvSpPr txBox="1">
            <a:spLocks noChangeArrowheads="1"/>
          </p:cNvSpPr>
          <p:nvPr/>
        </p:nvSpPr>
        <p:spPr bwMode="auto">
          <a:xfrm>
            <a:off x="6096000" y="6324600"/>
            <a:ext cx="272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b="1"/>
              <a:t>Heavy Thin (1)</a:t>
            </a:r>
          </a:p>
        </p:txBody>
      </p:sp>
      <p:sp>
        <p:nvSpPr>
          <p:cNvPr id="9224" name="TextBox 8">
            <a:extLst>
              <a:ext uri="{FF2B5EF4-FFF2-40B4-BE49-F238E27FC236}">
                <a16:creationId xmlns:a16="http://schemas.microsoft.com/office/drawing/2014/main" id="{A2951F49-2BF3-7C65-0B36-70CB42E9C228}"/>
              </a:ext>
            </a:extLst>
          </p:cNvPr>
          <p:cNvSpPr txBox="1">
            <a:spLocks noChangeArrowheads="1"/>
          </p:cNvSpPr>
          <p:nvPr/>
        </p:nvSpPr>
        <p:spPr bwMode="auto">
          <a:xfrm>
            <a:off x="4419600" y="2514600"/>
            <a:ext cx="4402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altLang="en-US" sz="1400" i="1"/>
              <a:t>Photos:  Tappeiner et al. 2015</a:t>
            </a:r>
          </a:p>
        </p:txBody>
      </p:sp>
      <p:sp>
        <p:nvSpPr>
          <p:cNvPr id="9225" name="TextBox 12">
            <a:extLst>
              <a:ext uri="{FF2B5EF4-FFF2-40B4-BE49-F238E27FC236}">
                <a16:creationId xmlns:a16="http://schemas.microsoft.com/office/drawing/2014/main" id="{E74AFC6A-F5F9-D736-423E-22AA4B707220}"/>
              </a:ext>
            </a:extLst>
          </p:cNvPr>
          <p:cNvSpPr txBox="1">
            <a:spLocks noChangeArrowheads="1"/>
          </p:cNvSpPr>
          <p:nvPr/>
        </p:nvSpPr>
        <p:spPr bwMode="auto">
          <a:xfrm>
            <a:off x="228600" y="468313"/>
            <a:ext cx="866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b="1"/>
              <a:t>Structural Characteristics of Treatments in the Hoskins LOGS Study at Age 55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07A1-1160-1845-CCA8-612A2113F6D8}"/>
              </a:ext>
            </a:extLst>
          </p:cNvPr>
          <p:cNvSpPr>
            <a:spLocks noGrp="1"/>
          </p:cNvSpPr>
          <p:nvPr>
            <p:ph type="title"/>
          </p:nvPr>
        </p:nvSpPr>
        <p:spPr>
          <a:xfrm>
            <a:off x="457200" y="228600"/>
            <a:ext cx="8229600" cy="990600"/>
          </a:xfrm>
        </p:spPr>
        <p:txBody>
          <a:bodyPr wrap="square" numCol="1" anchorCtr="0" compatLnSpc="1">
            <a:prstTxWarp prst="textNoShape">
              <a:avLst/>
            </a:prstTxWarp>
          </a:bodyPr>
          <a:lstStyle/>
          <a:p>
            <a:pPr algn="ctr"/>
            <a:r>
              <a:rPr lang="en-US" altLang="en-US" b="1">
                <a:effectLst>
                  <a:outerShdw blurRad="38100" dist="38100" dir="2700000" algn="tl">
                    <a:srgbClr val="C0C0C0"/>
                  </a:outerShdw>
                </a:effectLst>
              </a:rPr>
              <a:t>Issues with One-Entry Treatments</a:t>
            </a:r>
          </a:p>
        </p:txBody>
      </p:sp>
      <p:pic>
        <p:nvPicPr>
          <p:cNvPr id="10242" name="Picture 6" descr="Image9">
            <a:extLst>
              <a:ext uri="{FF2B5EF4-FFF2-40B4-BE49-F238E27FC236}">
                <a16:creationId xmlns:a16="http://schemas.microsoft.com/office/drawing/2014/main" id="{3A979122-ECEA-752F-CCE5-3ABCCA52A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9" t="1869" r="2580" b="5154"/>
          <a:stretch>
            <a:fillRect/>
          </a:stretch>
        </p:blipFill>
        <p:spPr bwMode="auto">
          <a:xfrm>
            <a:off x="682625" y="1143000"/>
            <a:ext cx="335597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C:\Users\powersma\Desktop\MDP Files\Pictures\Images\Travels in Beaverland\IMG_2568.JPG">
            <a:extLst>
              <a:ext uri="{FF2B5EF4-FFF2-40B4-BE49-F238E27FC236}">
                <a16:creationId xmlns:a16="http://schemas.microsoft.com/office/drawing/2014/main" id="{638C8735-B923-AF8E-672B-762380B07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392" r="17300"/>
          <a:stretch>
            <a:fillRect/>
          </a:stretch>
        </p:blipFill>
        <p:spPr bwMode="auto">
          <a:xfrm>
            <a:off x="4470400" y="1143000"/>
            <a:ext cx="42926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5">
            <a:extLst>
              <a:ext uri="{FF2B5EF4-FFF2-40B4-BE49-F238E27FC236}">
                <a16:creationId xmlns:a16="http://schemas.microsoft.com/office/drawing/2014/main" id="{33E05218-879D-6A15-FB80-F6838926C257}"/>
              </a:ext>
            </a:extLst>
          </p:cNvPr>
          <p:cNvSpPr txBox="1">
            <a:spLocks noChangeArrowheads="1"/>
          </p:cNvSpPr>
          <p:nvPr/>
        </p:nvSpPr>
        <p:spPr bwMode="auto">
          <a:xfrm>
            <a:off x="457200" y="6135688"/>
            <a:ext cx="381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a:t>Circa 2005: 47-48 years after thinning and underplanting</a:t>
            </a:r>
          </a:p>
        </p:txBody>
      </p:sp>
      <p:sp>
        <p:nvSpPr>
          <p:cNvPr id="10245" name="TextBox 6">
            <a:extLst>
              <a:ext uri="{FF2B5EF4-FFF2-40B4-BE49-F238E27FC236}">
                <a16:creationId xmlns:a16="http://schemas.microsoft.com/office/drawing/2014/main" id="{F5E49671-4263-B08B-8EDE-F39DA2BD64FC}"/>
              </a:ext>
            </a:extLst>
          </p:cNvPr>
          <p:cNvSpPr txBox="1">
            <a:spLocks noChangeArrowheads="1"/>
          </p:cNvSpPr>
          <p:nvPr/>
        </p:nvSpPr>
        <p:spPr bwMode="auto">
          <a:xfrm>
            <a:off x="5105400" y="6135688"/>
            <a:ext cx="3355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a:t>2014:  56 years after thinning and underplanting</a:t>
            </a:r>
          </a:p>
        </p:txBody>
      </p:sp>
      <p:sp>
        <p:nvSpPr>
          <p:cNvPr id="10246" name="TextBox 2">
            <a:extLst>
              <a:ext uri="{FF2B5EF4-FFF2-40B4-BE49-F238E27FC236}">
                <a16:creationId xmlns:a16="http://schemas.microsoft.com/office/drawing/2014/main" id="{C9E0B96B-D9E0-6C0F-FB3B-E8190D97BDC0}"/>
              </a:ext>
            </a:extLst>
          </p:cNvPr>
          <p:cNvSpPr txBox="1">
            <a:spLocks noChangeArrowheads="1"/>
          </p:cNvSpPr>
          <p:nvPr/>
        </p:nvSpPr>
        <p:spPr bwMode="auto">
          <a:xfrm>
            <a:off x="1828800" y="578802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altLang="en-US" sz="1400" i="1">
                <a:solidFill>
                  <a:schemeClr val="bg1"/>
                </a:solidFill>
              </a:rPr>
              <a:t>John Tappeiner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6A8645-67E2-A027-A555-43ED14CC8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74838"/>
            <a:ext cx="6934200" cy="2936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266" name="TextBox 1">
            <a:extLst>
              <a:ext uri="{FF2B5EF4-FFF2-40B4-BE49-F238E27FC236}">
                <a16:creationId xmlns:a16="http://schemas.microsoft.com/office/drawing/2014/main" id="{B79C8985-23FC-4BC6-37E8-EDFA82EF9CB6}"/>
              </a:ext>
            </a:extLst>
          </p:cNvPr>
          <p:cNvSpPr txBox="1">
            <a:spLocks noChangeArrowheads="1"/>
          </p:cNvSpPr>
          <p:nvPr/>
        </p:nvSpPr>
        <p:spPr bwMode="auto">
          <a:xfrm>
            <a:off x="307975" y="609600"/>
            <a:ext cx="86836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t>Multiple entries are likely needed to promote long-term growth of understory trees and shrubs.</a:t>
            </a:r>
          </a:p>
        </p:txBody>
      </p:sp>
      <p:pic>
        <p:nvPicPr>
          <p:cNvPr id="1028" name="Picture 4">
            <a:extLst>
              <a:ext uri="{FF2B5EF4-FFF2-40B4-BE49-F238E27FC236}">
                <a16:creationId xmlns:a16="http://schemas.microsoft.com/office/drawing/2014/main" id="{B8A9C5C4-B53A-502E-E9BB-1D80FCE75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90800"/>
            <a:ext cx="8458200" cy="2266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a:extLst>
              <a:ext uri="{FF2B5EF4-FFF2-40B4-BE49-F238E27FC236}">
                <a16:creationId xmlns:a16="http://schemas.microsoft.com/office/drawing/2014/main" id="{91C29D57-950B-D4B3-2313-DF49261F8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765550"/>
            <a:ext cx="8534400" cy="2101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a:extLst>
              <a:ext uri="{FF2B5EF4-FFF2-40B4-BE49-F238E27FC236}">
                <a16:creationId xmlns:a16="http://schemas.microsoft.com/office/drawing/2014/main" id="{A910D6BA-7C88-5710-7E0C-597A5A75F5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689475"/>
            <a:ext cx="8077200" cy="19542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E5EF-4B49-5AB0-D200-5B9DC7068BAE}"/>
              </a:ext>
            </a:extLst>
          </p:cNvPr>
          <p:cNvSpPr>
            <a:spLocks noGrp="1"/>
          </p:cNvSpPr>
          <p:nvPr>
            <p:ph type="title"/>
          </p:nvPr>
        </p:nvSpPr>
        <p:spPr>
          <a:xfrm>
            <a:off x="457200" y="304800"/>
            <a:ext cx="8229600" cy="990600"/>
          </a:xfrm>
        </p:spPr>
        <p:txBody>
          <a:bodyPr wrap="square" numCol="1" anchorCtr="0" compatLnSpc="1">
            <a:prstTxWarp prst="textNoShape">
              <a:avLst/>
            </a:prstTxWarp>
          </a:bodyPr>
          <a:lstStyle/>
          <a:p>
            <a:r>
              <a:rPr lang="en-US" altLang="en-US" b="1">
                <a:effectLst>
                  <a:outerShdw blurRad="38100" dist="38100" dir="2700000" algn="tl">
                    <a:srgbClr val="C0C0C0"/>
                  </a:outerShdw>
                </a:effectLst>
              </a:rPr>
              <a:t>No Action Approaches</a:t>
            </a:r>
          </a:p>
        </p:txBody>
      </p:sp>
      <p:pic>
        <p:nvPicPr>
          <p:cNvPr id="12290" name="Picture 7">
            <a:extLst>
              <a:ext uri="{FF2B5EF4-FFF2-40B4-BE49-F238E27FC236}">
                <a16:creationId xmlns:a16="http://schemas.microsoft.com/office/drawing/2014/main" id="{648A80B8-9D77-E6F8-BFF3-5112CCAE4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35052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11">
            <a:extLst>
              <a:ext uri="{FF2B5EF4-FFF2-40B4-BE49-F238E27FC236}">
                <a16:creationId xmlns:a16="http://schemas.microsoft.com/office/drawing/2014/main" id="{155915DC-607E-FC3A-DB0D-2E8B24BA2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114800"/>
            <a:ext cx="35052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a:extLst>
              <a:ext uri="{FF2B5EF4-FFF2-40B4-BE49-F238E27FC236}">
                <a16:creationId xmlns:a16="http://schemas.microsoft.com/office/drawing/2014/main" id="{9F266CB3-846B-E692-66A2-8B12AD8C8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295400"/>
            <a:ext cx="3511550" cy="2635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6" name="Picture 14" descr="C:\Users\powersma\Desktop\MDP Files\Pictures\Images\Travels in Beaverland\IMG_2878.jpg">
            <a:extLst>
              <a:ext uri="{FF2B5EF4-FFF2-40B4-BE49-F238E27FC236}">
                <a16:creationId xmlns:a16="http://schemas.microsoft.com/office/drawing/2014/main" id="{980917BF-B6B9-BAF3-D79C-B29307953E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483" b="5960"/>
          <a:stretch>
            <a:fillRect/>
          </a:stretch>
        </p:blipFill>
        <p:spPr bwMode="auto">
          <a:xfrm>
            <a:off x="5035550" y="4138613"/>
            <a:ext cx="3454400"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6C0E41A0-06F3-98D2-CE86-C28451D3F9F8}"/>
              </a:ext>
            </a:extLst>
          </p:cNvPr>
          <p:cNvCxnSpPr/>
          <p:nvPr/>
        </p:nvCxnSpPr>
        <p:spPr>
          <a:xfrm>
            <a:off x="2362200" y="3429000"/>
            <a:ext cx="0" cy="106680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AF2441A-3CF5-F745-A21E-194A36D619C2}"/>
              </a:ext>
            </a:extLst>
          </p:cNvPr>
          <p:cNvCxnSpPr/>
          <p:nvPr/>
        </p:nvCxnSpPr>
        <p:spPr>
          <a:xfrm>
            <a:off x="6788150" y="3429000"/>
            <a:ext cx="0" cy="106680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E4AB64C-F5A0-6D27-D17F-8D6193DC37E4}"/>
              </a:ext>
            </a:extLst>
          </p:cNvPr>
          <p:cNvCxnSpPr/>
          <p:nvPr/>
        </p:nvCxnSpPr>
        <p:spPr>
          <a:xfrm flipH="1" flipV="1">
            <a:off x="3962400" y="2743200"/>
            <a:ext cx="1524000" cy="289560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F56A1-3A77-C737-3127-05906282BF94}"/>
              </a:ext>
            </a:extLst>
          </p:cNvPr>
          <p:cNvSpPr>
            <a:spLocks noGrp="1"/>
          </p:cNvSpPr>
          <p:nvPr>
            <p:ph type="title"/>
          </p:nvPr>
        </p:nvSpPr>
        <p:spPr>
          <a:xfrm>
            <a:off x="0" y="533400"/>
            <a:ext cx="9144000" cy="990600"/>
          </a:xfrm>
        </p:spPr>
        <p:txBody>
          <a:bodyPr wrap="square" numCol="1" anchorCtr="0" compatLnSpc="1">
            <a:prstTxWarp prst="textNoShape">
              <a:avLst/>
            </a:prstTxWarp>
            <a:noAutofit/>
          </a:bodyPr>
          <a:lstStyle/>
          <a:p>
            <a:r>
              <a:rPr lang="en-US" altLang="en-US" sz="3800" b="1">
                <a:effectLst>
                  <a:outerShdw blurRad="38100" dist="38100" dir="2700000" algn="tl">
                    <a:srgbClr val="C0C0C0"/>
                  </a:outerShdw>
                </a:effectLst>
              </a:rPr>
              <a:t>Commercial Thinning on Long Rotations</a:t>
            </a:r>
          </a:p>
        </p:txBody>
      </p:sp>
      <p:sp>
        <p:nvSpPr>
          <p:cNvPr id="3" name="Content Placeholder 2">
            <a:extLst>
              <a:ext uri="{FF2B5EF4-FFF2-40B4-BE49-F238E27FC236}">
                <a16:creationId xmlns:a16="http://schemas.microsoft.com/office/drawing/2014/main" id="{E65AB993-2365-8BEB-AAE9-AC627CED9C90}"/>
              </a:ext>
            </a:extLst>
          </p:cNvPr>
          <p:cNvSpPr>
            <a:spLocks noGrp="1"/>
          </p:cNvSpPr>
          <p:nvPr>
            <p:ph idx="1"/>
          </p:nvPr>
        </p:nvSpPr>
        <p:spPr>
          <a:xfrm>
            <a:off x="457200" y="1600200"/>
            <a:ext cx="5638800" cy="4876800"/>
          </a:xfrm>
        </p:spPr>
        <p:txBody>
          <a:bodyPr rtlCol="0">
            <a:normAutofit/>
          </a:bodyPr>
          <a:lstStyle/>
          <a:p>
            <a:pPr marL="0" indent="0" fontAlgn="auto">
              <a:spcAft>
                <a:spcPts val="0"/>
              </a:spcAft>
              <a:buFont typeface="Arial" panose="020B0604020202020204" pitchFamily="34" charset="0"/>
              <a:buNone/>
              <a:defRPr/>
            </a:pPr>
            <a:r>
              <a:rPr lang="en-US" b="1" dirty="0">
                <a:ea typeface="+mn-ea"/>
              </a:rPr>
              <a:t>Pros:</a:t>
            </a:r>
          </a:p>
          <a:p>
            <a:pPr marL="182880" indent="-182880" fontAlgn="auto">
              <a:spcAft>
                <a:spcPts val="0"/>
              </a:spcAft>
              <a:defRPr/>
            </a:pPr>
            <a:r>
              <a:rPr lang="en-US" dirty="0">
                <a:ea typeface="+mn-ea"/>
              </a:rPr>
              <a:t>Accelerates residual tree growth</a:t>
            </a:r>
          </a:p>
          <a:p>
            <a:pPr marL="182880" indent="-182880" fontAlgn="auto">
              <a:spcAft>
                <a:spcPts val="0"/>
              </a:spcAft>
              <a:defRPr/>
            </a:pPr>
            <a:r>
              <a:rPr lang="en-US" dirty="0">
                <a:ea typeface="+mn-ea"/>
              </a:rPr>
              <a:t>Delays crown recession</a:t>
            </a:r>
          </a:p>
          <a:p>
            <a:pPr marL="182880" indent="-182880" fontAlgn="auto">
              <a:spcAft>
                <a:spcPts val="0"/>
              </a:spcAft>
              <a:defRPr/>
            </a:pPr>
            <a:r>
              <a:rPr lang="en-US" dirty="0">
                <a:ea typeface="+mn-ea"/>
              </a:rPr>
              <a:t>Delays CMAI</a:t>
            </a:r>
          </a:p>
          <a:p>
            <a:pPr marL="182880" indent="-182880" fontAlgn="auto">
              <a:spcAft>
                <a:spcPts val="0"/>
              </a:spcAft>
              <a:defRPr/>
            </a:pPr>
            <a:r>
              <a:rPr lang="en-US" dirty="0">
                <a:ea typeface="+mn-ea"/>
              </a:rPr>
              <a:t>Produces wood products to support local economies</a:t>
            </a:r>
          </a:p>
          <a:p>
            <a:pPr marL="0" indent="0" fontAlgn="auto">
              <a:spcAft>
                <a:spcPts val="0"/>
              </a:spcAft>
              <a:buFont typeface="Arial" panose="020B0604020202020204" pitchFamily="34" charset="0"/>
              <a:buNone/>
              <a:defRPr/>
            </a:pPr>
            <a:r>
              <a:rPr lang="en-US" b="1" dirty="0">
                <a:ea typeface="+mn-ea"/>
              </a:rPr>
              <a:t>Cons:</a:t>
            </a:r>
          </a:p>
          <a:p>
            <a:pPr marL="182880" indent="-182880" fontAlgn="auto">
              <a:spcAft>
                <a:spcPts val="0"/>
              </a:spcAft>
              <a:defRPr/>
            </a:pPr>
            <a:r>
              <a:rPr lang="en-US" dirty="0">
                <a:ea typeface="+mn-ea"/>
              </a:rPr>
              <a:t>Slow understory development</a:t>
            </a:r>
          </a:p>
          <a:p>
            <a:pPr marL="182880" indent="-182880" fontAlgn="auto">
              <a:spcAft>
                <a:spcPts val="0"/>
              </a:spcAft>
              <a:defRPr/>
            </a:pPr>
            <a:r>
              <a:rPr lang="en-US" dirty="0">
                <a:ea typeface="+mn-ea"/>
              </a:rPr>
              <a:t>Limited opportunities to recruit shade intolerant species</a:t>
            </a:r>
          </a:p>
          <a:p>
            <a:pPr marL="182880" indent="-182880" fontAlgn="auto">
              <a:spcAft>
                <a:spcPts val="0"/>
              </a:spcAft>
              <a:defRPr/>
            </a:pPr>
            <a:r>
              <a:rPr lang="en-US" dirty="0">
                <a:ea typeface="+mn-ea"/>
              </a:rPr>
              <a:t>Prevents deadwood recruitment</a:t>
            </a:r>
          </a:p>
        </p:txBody>
      </p:sp>
      <p:pic>
        <p:nvPicPr>
          <p:cNvPr id="13315" name="Picture 4" descr="C:\Users\powersma\Desktop\MDP Files\Pictures\Images\Travels in Beaverland\IMG_0407.JPG">
            <a:extLst>
              <a:ext uri="{FF2B5EF4-FFF2-40B4-BE49-F238E27FC236}">
                <a16:creationId xmlns:a16="http://schemas.microsoft.com/office/drawing/2014/main" id="{9E8502C4-2FFE-7754-993B-9F42EDFFE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00200"/>
            <a:ext cx="29972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28F9A54D-55D4-E138-8161-976407F9C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962400"/>
            <a:ext cx="2997200" cy="2249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a:extLst>
              <a:ext uri="{FF2B5EF4-FFF2-40B4-BE49-F238E27FC236}">
                <a16:creationId xmlns:a16="http://schemas.microsoft.com/office/drawing/2014/main" id="{5C1D513D-92AA-155C-BD41-721411315DE6}"/>
              </a:ext>
            </a:extLst>
          </p:cNvPr>
          <p:cNvCxnSpPr/>
          <p:nvPr/>
        </p:nvCxnSpPr>
        <p:spPr>
          <a:xfrm>
            <a:off x="7366000" y="3429000"/>
            <a:ext cx="0" cy="106680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a:extLst>
              <a:ext uri="{FF2B5EF4-FFF2-40B4-BE49-F238E27FC236}">
                <a16:creationId xmlns:a16="http://schemas.microsoft.com/office/drawing/2014/main" id="{06EF1BE2-9855-6577-1226-8EDCE78A7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132" t="17471" r="12958" b="5627"/>
          <a:stretch>
            <a:fillRect/>
          </a:stretch>
        </p:blipFill>
        <p:spPr bwMode="auto">
          <a:xfrm>
            <a:off x="4419600" y="3000375"/>
            <a:ext cx="2414588" cy="186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6">
            <a:extLst>
              <a:ext uri="{FF2B5EF4-FFF2-40B4-BE49-F238E27FC236}">
                <a16:creationId xmlns:a16="http://schemas.microsoft.com/office/drawing/2014/main" id="{956B5F14-99C8-3590-BFD1-1C2539993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15" t="21758" r="13991" b="5821"/>
          <a:stretch>
            <a:fillRect/>
          </a:stretch>
        </p:blipFill>
        <p:spPr bwMode="auto">
          <a:xfrm>
            <a:off x="4419600" y="1184275"/>
            <a:ext cx="2301875" cy="175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7">
            <a:extLst>
              <a:ext uri="{FF2B5EF4-FFF2-40B4-BE49-F238E27FC236}">
                <a16:creationId xmlns:a16="http://schemas.microsoft.com/office/drawing/2014/main" id="{807CE2F4-1ABD-4C44-93EE-8291DDDC7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154" t="19740" r="12856" b="6177"/>
          <a:stretch>
            <a:fillRect/>
          </a:stretch>
        </p:blipFill>
        <p:spPr bwMode="auto">
          <a:xfrm>
            <a:off x="6694488" y="1143000"/>
            <a:ext cx="2449512" cy="179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8">
            <a:extLst>
              <a:ext uri="{FF2B5EF4-FFF2-40B4-BE49-F238E27FC236}">
                <a16:creationId xmlns:a16="http://schemas.microsoft.com/office/drawing/2014/main" id="{620B6A10-5362-1A7C-E175-A71F7407E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000" t="17644" r="7407" b="1157"/>
          <a:stretch>
            <a:fillRect/>
          </a:stretch>
        </p:blipFill>
        <p:spPr bwMode="auto">
          <a:xfrm>
            <a:off x="6675438" y="2971800"/>
            <a:ext cx="2468562" cy="1966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9">
            <a:extLst>
              <a:ext uri="{FF2B5EF4-FFF2-40B4-BE49-F238E27FC236}">
                <a16:creationId xmlns:a16="http://schemas.microsoft.com/office/drawing/2014/main" id="{7366FAA6-8A03-C8E4-A36F-78BA0D7B07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716" t="14238" r="12679" b="4549"/>
          <a:stretch>
            <a:fillRect/>
          </a:stretch>
        </p:blipFill>
        <p:spPr bwMode="auto">
          <a:xfrm>
            <a:off x="5562600" y="4891088"/>
            <a:ext cx="2339975" cy="196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a:extLst>
              <a:ext uri="{FF2B5EF4-FFF2-40B4-BE49-F238E27FC236}">
                <a16:creationId xmlns:a16="http://schemas.microsoft.com/office/drawing/2014/main" id="{15CF6D28-B01F-9139-874B-9E47B780A7FC}"/>
              </a:ext>
            </a:extLst>
          </p:cNvPr>
          <p:cNvCxnSpPr/>
          <p:nvPr/>
        </p:nvCxnSpPr>
        <p:spPr>
          <a:xfrm flipH="1">
            <a:off x="6629400" y="2667000"/>
            <a:ext cx="533400" cy="457200"/>
          </a:xfrm>
          <a:prstGeom prst="straightConnector1">
            <a:avLst/>
          </a:prstGeom>
          <a:ln w="635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CF118AA-C07C-BCB9-449F-FC5179B521F1}"/>
              </a:ext>
            </a:extLst>
          </p:cNvPr>
          <p:cNvCxnSpPr/>
          <p:nvPr/>
        </p:nvCxnSpPr>
        <p:spPr>
          <a:xfrm flipH="1">
            <a:off x="6781800" y="4572000"/>
            <a:ext cx="533400" cy="457200"/>
          </a:xfrm>
          <a:prstGeom prst="straightConnector1">
            <a:avLst/>
          </a:prstGeom>
          <a:ln w="635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0296271-2C5D-E23C-BB0F-2B903275D794}"/>
              </a:ext>
            </a:extLst>
          </p:cNvPr>
          <p:cNvCxnSpPr/>
          <p:nvPr/>
        </p:nvCxnSpPr>
        <p:spPr>
          <a:xfrm>
            <a:off x="6553200" y="2286000"/>
            <a:ext cx="647700" cy="0"/>
          </a:xfrm>
          <a:prstGeom prst="straightConnector1">
            <a:avLst/>
          </a:prstGeom>
          <a:ln w="635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BC03636-1C93-CE23-A6B7-399C1F28619B}"/>
              </a:ext>
            </a:extLst>
          </p:cNvPr>
          <p:cNvCxnSpPr/>
          <p:nvPr/>
        </p:nvCxnSpPr>
        <p:spPr>
          <a:xfrm>
            <a:off x="6477000" y="4267200"/>
            <a:ext cx="647700" cy="0"/>
          </a:xfrm>
          <a:prstGeom prst="straightConnector1">
            <a:avLst/>
          </a:prstGeom>
          <a:ln w="635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4448AC-C10E-9353-768A-8E3B26DE6098}"/>
              </a:ext>
            </a:extLst>
          </p:cNvPr>
          <p:cNvSpPr>
            <a:spLocks noGrp="1"/>
          </p:cNvSpPr>
          <p:nvPr>
            <p:ph type="title"/>
          </p:nvPr>
        </p:nvSpPr>
        <p:spPr>
          <a:xfrm>
            <a:off x="26988" y="533400"/>
            <a:ext cx="9067800" cy="990600"/>
          </a:xfrm>
        </p:spPr>
        <p:txBody>
          <a:bodyPr wrap="square" numCol="1" anchorCtr="0" compatLnSpc="1">
            <a:prstTxWarp prst="textNoShape">
              <a:avLst/>
            </a:prstTxWarp>
            <a:noAutofit/>
          </a:bodyPr>
          <a:lstStyle/>
          <a:p>
            <a:r>
              <a:rPr lang="en-US" altLang="en-US" sz="3800" b="1">
                <a:effectLst>
                  <a:outerShdw blurRad="38100" dist="38100" dir="2700000" algn="tl">
                    <a:srgbClr val="C0C0C0"/>
                  </a:outerShdw>
                </a:effectLst>
              </a:rPr>
              <a:t>Two-Aged &amp; Uneven-Aged Approaches</a:t>
            </a:r>
          </a:p>
        </p:txBody>
      </p:sp>
      <p:sp>
        <p:nvSpPr>
          <p:cNvPr id="3" name="Content Placeholder 2">
            <a:extLst>
              <a:ext uri="{FF2B5EF4-FFF2-40B4-BE49-F238E27FC236}">
                <a16:creationId xmlns:a16="http://schemas.microsoft.com/office/drawing/2014/main" id="{9919C4AA-B3C5-A513-59D9-B11F8C3B1D61}"/>
              </a:ext>
            </a:extLst>
          </p:cNvPr>
          <p:cNvSpPr>
            <a:spLocks noGrp="1"/>
          </p:cNvSpPr>
          <p:nvPr>
            <p:ph idx="1"/>
          </p:nvPr>
        </p:nvSpPr>
        <p:spPr>
          <a:xfrm>
            <a:off x="304800" y="1600200"/>
            <a:ext cx="4343400" cy="4876800"/>
          </a:xfrm>
        </p:spPr>
        <p:txBody>
          <a:bodyPr rtlCol="0">
            <a:normAutofit/>
          </a:bodyPr>
          <a:lstStyle/>
          <a:p>
            <a:pPr marL="0" indent="0" fontAlgn="auto">
              <a:spcAft>
                <a:spcPts val="0"/>
              </a:spcAft>
              <a:buFont typeface="Arial" panose="020B0604020202020204" pitchFamily="34" charset="0"/>
              <a:buNone/>
              <a:defRPr/>
            </a:pPr>
            <a:r>
              <a:rPr lang="en-US" b="1" dirty="0">
                <a:ea typeface="+mn-ea"/>
              </a:rPr>
              <a:t>Pros:</a:t>
            </a:r>
          </a:p>
          <a:p>
            <a:pPr marL="182880" indent="-182880" fontAlgn="auto">
              <a:spcAft>
                <a:spcPts val="0"/>
              </a:spcAft>
              <a:defRPr/>
            </a:pPr>
            <a:r>
              <a:rPr lang="en-US" dirty="0">
                <a:ea typeface="+mn-ea"/>
              </a:rPr>
              <a:t>Continues LSOG development following earlier thinning</a:t>
            </a:r>
          </a:p>
          <a:p>
            <a:pPr marL="182880" indent="-182880" fontAlgn="auto">
              <a:spcAft>
                <a:spcPts val="0"/>
              </a:spcAft>
              <a:defRPr/>
            </a:pPr>
            <a:r>
              <a:rPr lang="en-US" dirty="0">
                <a:ea typeface="+mn-ea"/>
              </a:rPr>
              <a:t>Stewardship contracting</a:t>
            </a:r>
          </a:p>
          <a:p>
            <a:pPr marL="0" indent="0" fontAlgn="auto">
              <a:spcAft>
                <a:spcPts val="0"/>
              </a:spcAft>
              <a:buFont typeface="Arial" panose="020B0604020202020204" pitchFamily="34" charset="0"/>
              <a:buNone/>
              <a:defRPr/>
            </a:pPr>
            <a:r>
              <a:rPr lang="en-US" b="1" dirty="0">
                <a:ea typeface="+mn-ea"/>
              </a:rPr>
              <a:t>Cons:</a:t>
            </a:r>
          </a:p>
          <a:p>
            <a:pPr marL="182880" indent="-182880" fontAlgn="auto">
              <a:spcAft>
                <a:spcPts val="0"/>
              </a:spcAft>
              <a:defRPr/>
            </a:pPr>
            <a:r>
              <a:rPr lang="en-US" dirty="0">
                <a:ea typeface="+mn-ea"/>
              </a:rPr>
              <a:t>Complex to implement</a:t>
            </a:r>
          </a:p>
          <a:p>
            <a:pPr marL="182880" indent="-182880" fontAlgn="auto">
              <a:spcAft>
                <a:spcPts val="0"/>
              </a:spcAft>
              <a:defRPr/>
            </a:pPr>
            <a:r>
              <a:rPr lang="en-US" dirty="0">
                <a:ea typeface="+mn-ea"/>
              </a:rPr>
              <a:t>Tending multiple cohorts may require more frequent entries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Clarity</Template>
  <TotalTime>4191</TotalTime>
  <Words>2700</Words>
  <Application>Microsoft Office PowerPoint</Application>
  <PresentationFormat>On-screen Show (4:3)</PresentationFormat>
  <Paragraphs>331</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MS PGothic</vt:lpstr>
      <vt:lpstr>Calibri</vt:lpstr>
      <vt:lpstr>Aharoni</vt:lpstr>
      <vt:lpstr>Gill Sans MT</vt:lpstr>
      <vt:lpstr>Wingdings</vt:lpstr>
      <vt:lpstr>Times New Roman</vt:lpstr>
      <vt:lpstr>Clarity</vt:lpstr>
      <vt:lpstr>Stand-Level Silviculture to meet Stand and landscape-level objectives  in &gt; 80-year-old stands</vt:lpstr>
      <vt:lpstr>“Mature” Forests Are Structurally Variable</vt:lpstr>
      <vt:lpstr>Management &amp; Stand Productivity</vt:lpstr>
      <vt:lpstr>PowerPoint Presentation</vt:lpstr>
      <vt:lpstr>Issues with One-Entry Treatments</vt:lpstr>
      <vt:lpstr>PowerPoint Presentation</vt:lpstr>
      <vt:lpstr>No Action Approaches</vt:lpstr>
      <vt:lpstr>Commercial Thinning on Long Rotations</vt:lpstr>
      <vt:lpstr>Two-Aged &amp; Uneven-Aged Approaches</vt:lpstr>
      <vt:lpstr>Even-Aged Regen in Older Stands</vt:lpstr>
      <vt:lpstr>Legacies From Regen Cuts in Older Stands</vt:lpstr>
      <vt:lpstr>Deadwood Considerations</vt:lpstr>
      <vt:lpstr>Management Considerations</vt:lpstr>
      <vt:lpstr>Federal Land Management Context</vt:lpstr>
      <vt:lpstr>Federal Land Management Context</vt:lpstr>
      <vt:lpstr>Federal Land Management Context</vt:lpstr>
      <vt:lpstr>Western Oregon BLM Districts: Draft Resource Management Plan/EIS</vt:lpstr>
      <vt:lpstr>Western Oregon BLM Districts: Draft Resource Management Plan/EIS</vt:lpstr>
      <vt:lpstr>Western Oregon BLM Districts: Draft Resource Management Plan/EIS</vt:lpstr>
      <vt:lpstr>PowerPoint Presentation</vt:lpstr>
      <vt:lpstr>Silvicultural Toolbox</vt:lpstr>
      <vt:lpstr>Management Tradeoffs:  Opportunities and Constraints</vt:lpstr>
      <vt:lpstr>PowerPoint Presentation</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Stand-Level Silviculture to meet Stand and landscape-level objectives in &gt; 80-year-old stands</dc:title>
  <dc:creator>Matthew D Powers</dc:creator>
  <cp:lastModifiedBy>Lum-Naihe, Christof Jurh duk - FS, AZ</cp:lastModifiedBy>
  <cp:revision>166</cp:revision>
  <dcterms:created xsi:type="dcterms:W3CDTF">2015-05-25T15:37:46Z</dcterms:created>
  <dcterms:modified xsi:type="dcterms:W3CDTF">2025-08-04T15:24:15Z</dcterms:modified>
</cp:coreProperties>
</file>