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  <p:sldMasterId id="2147483855" r:id="rId2"/>
    <p:sldMasterId id="2147483916" r:id="rId3"/>
  </p:sldMasterIdLst>
  <p:notesMasterIdLst>
    <p:notesMasterId r:id="rId27"/>
  </p:notesMasterIdLst>
  <p:handoutMasterIdLst>
    <p:handoutMasterId r:id="rId28"/>
  </p:handoutMasterIdLst>
  <p:sldIdLst>
    <p:sldId id="726" r:id="rId4"/>
    <p:sldId id="640" r:id="rId5"/>
    <p:sldId id="727" r:id="rId6"/>
    <p:sldId id="728" r:id="rId7"/>
    <p:sldId id="729" r:id="rId8"/>
    <p:sldId id="732" r:id="rId9"/>
    <p:sldId id="645" r:id="rId10"/>
    <p:sldId id="738" r:id="rId11"/>
    <p:sldId id="646" r:id="rId12"/>
    <p:sldId id="739" r:id="rId13"/>
    <p:sldId id="656" r:id="rId14"/>
    <p:sldId id="659" r:id="rId15"/>
    <p:sldId id="740" r:id="rId16"/>
    <p:sldId id="741" r:id="rId17"/>
    <p:sldId id="742" r:id="rId18"/>
    <p:sldId id="662" r:id="rId19"/>
    <p:sldId id="719" r:id="rId20"/>
    <p:sldId id="660" r:id="rId21"/>
    <p:sldId id="736" r:id="rId22"/>
    <p:sldId id="731" r:id="rId23"/>
    <p:sldId id="514" r:id="rId24"/>
    <p:sldId id="735" r:id="rId25"/>
    <p:sldId id="666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5BA"/>
    <a:srgbClr val="00FF00"/>
    <a:srgbClr val="FF0000"/>
    <a:srgbClr val="FF3300"/>
    <a:srgbClr val="0000FF"/>
    <a:srgbClr val="DDDDD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62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40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84C8642-6B2F-4155-3207-7C7E8CE81B8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C46DF4E-8BA9-E3C0-4201-11E73B8CA2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93BA24B7-FEF5-63FA-D33B-8AF2F5D9A82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6A3D3F37-B803-A3F6-753C-82673E21A07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36C5790-E5E9-4DA8-AFAD-EF4691611F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825B5ED5-A948-B574-2A36-C752BA5B76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FA3E9BAF-C6AA-8571-5F9E-DAD7707E0FD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42803954-1882-E1CF-0D12-38E865B2290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790CBC64-A5E6-7DF4-D6BE-4179E2A2A9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15F54869-8BFC-3960-1810-0CAA6FD3BD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781FF032-5BA5-C2F1-2364-517AE3B264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40" tIns="45820" rIns="91640" bIns="458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91B55365-64AC-40A9-94FF-2929848F0A2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EE07ACE3-0017-2282-A818-7E851BB7E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582F1A17-C022-4AD5-7244-3C0A27325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Large amount of young stands in NSO large blocks (includes over 80 stands in some alternatives) might be managed on sustained yield basis without compromising objective of large block</a:t>
            </a: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A5ED73F5-B769-F3DD-C83D-051C52A87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45DD7718-D1DA-4919-823E-0C4F57E425DF}" type="slidenum">
              <a:rPr lang="en-US" altLang="en-US" sz="1200" b="0"/>
              <a:pPr algn="r" eaLnBrk="1" hangingPunct="1"/>
              <a:t>18</a:t>
            </a:fld>
            <a:endParaRPr lang="en-US" altLang="en-US" sz="1200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12638-247C-7EA2-F2CC-C265235E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A5B2BA3-F38B-4E94-893D-49A468A8ECF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522AE-9EDE-DC88-CF92-8A21D382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47F3B-361F-DAFC-35A8-40633C14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FF92EFE-A97A-412E-B42D-FFCF863B3C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16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88B4-F51F-5C62-4DD8-28E9342E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795A418-0593-4284-B764-797C08E8316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79A46-47DF-13EF-9CB1-DD9CFC85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62FBC-C6E2-0742-CCB1-C03C1A63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D1A87FC-0EBA-4129-82FA-59EAB739B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423FD-2CF0-FAA5-3910-B7F7F8C5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C8F5CAA-89C7-4D76-97C6-50D52AB78A8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26E5A-0A5E-E6A9-BD76-96E2687C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4798-B83A-7A02-6E99-70683AED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C805821-292F-45A1-8D7A-DD05FB8870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9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4731F-ADE9-D911-CDDB-EF972A6B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92029E0-A41F-4020-9DAE-F7240358AB1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AEB59-5CF1-E240-4787-162AFD38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70A78-9FB4-A5E0-1375-5D9DAA16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01597B28-D2A3-4D3A-BF50-F6A17E15BA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090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FA601-BD1B-7FA0-88BC-6BC77135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DF83EBF-A65A-4B7B-A2C1-9B59D1A84C53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0D747-F195-1B52-4BD1-CE4747A7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62602-2B86-AC65-F5EA-D126A887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D755AF8-34F0-4ADD-9BAB-D8EA547413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31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B5336-8237-041B-7AE4-BE3959F9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09815B7-A3CD-4516-87F7-F3DE3248640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06A78-968A-DDEC-8B5E-D12636F3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7006E-B4DF-0651-88F5-DB0B424B9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AAEA4E1-A5ED-40E1-9BDF-DE959EEF9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290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6B7EA-A14B-6D98-1F2F-582F1C54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0E35DC0-62CF-40EF-A20D-315EDDB42BE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F1B77-90E9-7AE0-CD85-465A884E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429B8-C436-D2F7-16BF-B3A24674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7E5E993-31B4-4424-8A69-57C6125D2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764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714A9-113E-6F6D-6186-E904DB445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5C6607A-5277-4B12-B9FE-DBE28323D1B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6910DD-098A-0A4D-E0D7-B213AA5D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2BA3FC-FAD0-93E1-5BEC-8B925F39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93B9E24-4993-4695-8885-7575689D1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696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873AE5-2A4E-EA05-3C4E-58467129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A287FBE-1356-4A0C-B59B-FB66A519F54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61221-83B5-99BB-8E9D-E8F4C301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0DCCA-E766-B912-2E7F-4E31D2E6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E034469-E86D-450D-9CCB-9B47E0577B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846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F89C6-310A-AE0B-CC37-E12FCECFC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276286B-8F23-4850-8F1F-988671933D23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2F928-24EC-ACD2-9C72-0CA1C6D9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807E1-3C03-8D46-D8C7-4EF62DFB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0F4EE7B-1014-478F-9F7A-645194BC12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30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8C9EE-D9C6-EA50-95FA-7DA6D8FAF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CB9FE9E-B55F-4071-A939-CAE81BF5696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FDA96-240B-4D41-C78A-117E9E3F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144CC-0831-ED54-42C5-E2CEED6F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B54AEFE-308F-48C5-8868-EC4E8F98C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2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1C924-4683-C0F3-6A79-9DD2349EF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1FDB3B6-83AF-4B76-BDCE-96DE6314020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5D914-AECF-DB81-56C2-95911FEC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1F0CC-7671-0D14-93FA-E83A5C69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3C252CC-78BD-45AF-AA58-7337E5DA0E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597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73262-F880-7D3B-82D3-6E60C94C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02176D08-D895-4D6C-AB78-370269094FA3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BC426-970E-889D-5800-0E117F4B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CA243-0A7D-4FCA-6BF8-E40E3C6A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D6C23A85-AC8B-45B2-A989-C974E1DA25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530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8D011-BB2D-6A50-C38E-1990834A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47802CF-42C6-4BAB-B907-CBA206DF9D3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AAFBE-AB9E-984E-85C2-5E38B6463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55C2E-2FE5-8B78-CBA4-C37BB377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0E3055F5-949D-4D52-ACAA-9E6416A991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23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3CE55-51CC-123D-F46B-158ADA28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EC75DF0-630F-4965-9013-F04B9CBD13B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97B5D-02E4-D5B7-58A1-9762F426A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37081-CA3F-288E-950F-71088770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A775FCC-ADF2-461B-BB62-2C208C2CB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217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73EFC-A6F1-AFCD-2B2A-8FE512899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39A13A0-D777-47B1-8936-070C2D0D1BF5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97972-231D-0166-4634-D6F7365D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D8A7F-234B-C878-A14E-8E63EE12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ED14DEC-CFCA-41FB-853C-5E717EB93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328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393D1-3AAF-3F8F-7B51-A50F04E9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0E54F78F-9112-47E7-A603-629A450CC11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87747-398D-0833-9E50-DB02176A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27DBD-A71D-0D7F-CB7A-999092E5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03A09E29-9D99-4B64-B62D-FF4983E22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109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CC552-3891-7F57-4144-15745BF0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B64A412-7C2D-4E78-9571-AF4CA939504F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16F3E-45CE-AAC2-0D50-24F24CD7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00B91-B9EE-33AD-5CF3-F3FEBD44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9D5A84C-B452-4101-8DFE-BECFBF1B44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62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B9399-EBCB-9670-2B6E-45882CA4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5A727F1-0589-44D3-BA8D-960CBAD00B3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7E14F-880E-23AE-FEEF-AA53FA01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4EBEA-FA8E-87CF-E391-B6829BBC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9899370-12FF-46C3-9385-A05C585076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165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390F8-D51E-17A8-B9AA-2B6B4402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72D602C-16B0-44E0-AD21-C034FC1DD79D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08878C-4760-F1D5-FF9C-D89BB1B3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48C3F-C1C2-BA16-D287-CF3FBA31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4B96333-2D56-4AB8-9BDC-74F3D3769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731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C0B75-8734-C28C-7727-EC05CD51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51F8235-6EB8-45FB-B04A-69DE265B381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0287-2E21-B366-F655-428ECEFF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28B9F-C7C4-681A-242B-BBE567BC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83D042A3-E82D-440A-86EC-7B9A579D2A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03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117584-A5B1-DB40-6413-4C642E8D8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7802494D-194C-4A80-A023-D261FD5C3473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BEABE-D722-9825-452E-4DC824A8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4C162-BE07-1942-9F97-2580C5FF2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0A1DBEF0-920E-437F-ABB9-327CBD78A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32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0C5EB-EE05-BBF3-B841-912A3065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C246325B-263E-4F15-BCE5-5C0F9D0ACA8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FC932-8EDA-97B5-6CE8-D17519484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6CA50-07F1-5C85-D884-117FE581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52B2CA12-8A47-4372-AD39-F6C6D400B3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853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3569C-AF05-40F0-A0BF-3B6D75B7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210D980-85AD-4C73-A237-E27D032D40FE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87AD5-1598-996D-CCA2-80925B6E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382E8-E03A-3941-BB3A-DD30DC4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FC0D2AD8-5612-4038-84C3-FDC31183F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35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5902D-CA07-DD8A-4BCF-E6FB06090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B96235F-55F4-4BE6-A2F9-60C0AC2BC96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65E3B-FB69-40FF-27E1-7A0AF36F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BC1ED-AA51-1B3D-6ED7-EB161471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D9ABF811-4748-46E8-B114-A22DCFC67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48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4D9BB-927D-26AB-D2D8-64C7C8F2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08CE7427-833B-462E-8A29-CDB40A21407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D9F18-3456-E5FC-019E-C86421881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5D4E-0B60-F83F-4D9F-C5D2724F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C9EE2E1-F29F-48EF-9B08-895B6744BC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061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78C09-0FF1-0523-9BC1-734F64086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DF7FC40-B128-4433-BCF2-3E24A479215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A54C4-E958-4AC6-D4E2-6381D9CB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6209E-9965-6CE5-7AF5-C267587C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3B270549-6073-45EF-8C3F-3CA662D370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11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26378-7C49-4841-9B91-E27FACCA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B36280D-F3C1-43F6-BDB4-11F77113EDE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A72CE-660A-A3ED-38AD-4E51D46DE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2106B-D8CA-4041-364E-DE194FDE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87A927A-D0E5-4A6A-A523-1ADD1640C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37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12AA7-6CAA-292D-4E55-88CFA0A50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41150B2E-9CA9-45BC-B34C-AEB6F502B952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0DBE8-258A-051C-BAE5-F3C8014F4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8838B-1A14-D4F2-33B9-B6A2A799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2857D426-53D9-4AA4-8D49-0C0DFF9AF9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2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B3A3C-7D3C-4321-085E-C183B077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12D9A8E9-D4CB-4D52-8E4E-C494CF52ABD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A21B1-54CC-35A7-A91D-0BA613C6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BDB7F-3A4A-BB78-363C-86081C52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5C8D2347-9A70-400F-A9E9-715B83285C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7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B859F8-0E91-D204-3E92-8E956CC5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B757BB14-465D-40F7-868F-A2A4021B4A1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779F14-7861-3BD8-9503-8289FE89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41B3B-48EB-1162-FC06-077B7B6D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09D3B5C-54EE-4A0C-9A00-8DB28CC7C1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73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6E0AB-3820-DA42-6932-D42C74E0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ADD0BE87-CD29-43EC-B97F-DFEC79E0083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F4734-6557-8C49-0708-0BAB02C5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855AB-DAAC-E4B9-CF6B-4F5BB4E4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E8A440E1-CDE8-482E-AA42-E9A5CD640E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86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EC7A-FA19-765D-47A3-B35B0240B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6F6CAD5C-298E-4A38-B0A6-64DB5DA4D72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E5B35-5E50-E9A4-32C2-B03340569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9F87D-C8F3-A01D-B4E2-636D098E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fld id="{94590058-D274-4BE6-A73D-C665A3B5F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62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D13C185-F2C1-2A3A-6178-CD9DA87586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A4FE5-10C3-AF45-4F6B-624EE9F72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91B38-4549-FE90-3773-8BB96D790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E98E34D-9D90-4A1F-9E42-96F6D54EE15C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75199-8DFD-6E0A-B2B4-3AF73B243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D234F-177E-E633-852D-FA6920605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0C5D9AF-A83A-418E-9607-1A26F17CB8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04E3832E-36A0-A1B0-B169-59A0E390A7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304C192-2410-4675-A086-E61DC91E17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15EF4-DE24-595E-7D53-390D199F7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FA3F05C-04FF-4041-AA70-0043C5B41B6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4E22E-A3BF-4F12-03BA-3ACB269BB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1D161-1F72-2C9C-EE40-E5AC6E2FF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B00FED3-B53C-4B31-9C37-2CF6BDCD24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4E0C29AC-CB6F-3D8F-6549-0F7B673146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7DE11BE-3A62-8EED-0624-1C3620FF76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EDBE9-6058-5A85-87D9-E1A1FA595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fld id="{F1807E38-3F27-4B08-B62B-9EEE532FBF00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5578F-BDA3-CEC2-01EB-3849B24458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entury Gothic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6B76B-E846-6323-FBF8-9226B9FCF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fld id="{23FC63D7-F577-4611-854C-2BFB95BB7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 Antiqua" panose="02040602050305030304" pitchFamily="18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blm_or_rmpwo_comments@blm.gov" TargetMode="Externa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4888B7-296F-F300-6176-7FD6BC25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36" y="228600"/>
            <a:ext cx="7775728" cy="914400"/>
          </a:xfrm>
          <a:solidFill>
            <a:srgbClr val="FA4451">
              <a:alpha val="62000"/>
            </a:srgbClr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High intensity Timber Area (HITA)</a:t>
            </a:r>
            <a:br>
              <a:rPr lang="en-US" sz="4000" dirty="0">
                <a:ln w="0"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No retention = </a:t>
            </a:r>
            <a:r>
              <a:rPr lang="en-US" sz="2700" dirty="0" err="1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clearcut</a:t>
            </a: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– Even-aged</a:t>
            </a:r>
            <a:endParaRPr lang="en-US" sz="27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7891" name="Picture 13">
            <a:extLst>
              <a:ext uri="{FF2B5EF4-FFF2-40B4-BE49-F238E27FC236}">
                <a16:creationId xmlns:a16="http://schemas.microsoft.com/office/drawing/2014/main" id="{EDADB06A-3438-79CD-BBF3-3A666E43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09700"/>
            <a:ext cx="5943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5">
            <a:extLst>
              <a:ext uri="{FF2B5EF4-FFF2-40B4-BE49-F238E27FC236}">
                <a16:creationId xmlns:a16="http://schemas.microsoft.com/office/drawing/2014/main" id="{4BCC1158-819C-02D9-651E-5FBD0C15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00225"/>
            <a:ext cx="72390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7">
            <a:extLst>
              <a:ext uri="{FF2B5EF4-FFF2-40B4-BE49-F238E27FC236}">
                <a16:creationId xmlns:a16="http://schemas.microsoft.com/office/drawing/2014/main" id="{FCFF90FD-DEEB-2F52-052C-38C07B2A6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57738"/>
            <a:ext cx="6015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Outside Large Blocks, Inside &amp; Outside Critical Habitat</a:t>
            </a:r>
          </a:p>
        </p:txBody>
      </p:sp>
      <p:sp>
        <p:nvSpPr>
          <p:cNvPr id="37894" name="Rectangle 17">
            <a:extLst>
              <a:ext uri="{FF2B5EF4-FFF2-40B4-BE49-F238E27FC236}">
                <a16:creationId xmlns:a16="http://schemas.microsoft.com/office/drawing/2014/main" id="{193D6580-6FEC-0664-9888-87059FE90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254625"/>
            <a:ext cx="278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 u="sng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Management Hypothesis </a:t>
            </a:r>
            <a:endParaRPr lang="en-US" altLang="en-US" sz="1800" b="0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7895" name="Rectangle 26">
            <a:extLst>
              <a:ext uri="{FF2B5EF4-FFF2-40B4-BE49-F238E27FC236}">
                <a16:creationId xmlns:a16="http://schemas.microsoft.com/office/drawing/2014/main" id="{AACC6BB4-547A-14EE-E121-E4DB734CE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649913"/>
            <a:ext cx="54102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Highest timber production yields. </a:t>
            </a:r>
            <a:endParaRPr lang="en-US" altLang="en-US" sz="1800" b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Produces uniform stand conditions.</a:t>
            </a:r>
          </a:p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Shorter Rotations, Trend towards 60-90</a:t>
            </a:r>
            <a:endParaRPr lang="en-US" altLang="en-US" sz="18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7896" name="Slide Number Placeholder 1">
            <a:extLst>
              <a:ext uri="{FF2B5EF4-FFF2-40B4-BE49-F238E27FC236}">
                <a16:creationId xmlns:a16="http://schemas.microsoft.com/office/drawing/2014/main" id="{3FED76A1-3C9A-8561-2C8C-FC2C6F1A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565BCC1-68CD-4A65-A61D-EE7036ADDE7F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A771-20AB-078B-B28D-56C5CB942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239000" cy="8991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Uneven-aged Management</a:t>
            </a:r>
          </a:p>
        </p:txBody>
      </p:sp>
      <p:pic>
        <p:nvPicPr>
          <p:cNvPr id="47107" name="Content Placeholder 5">
            <a:extLst>
              <a:ext uri="{FF2B5EF4-FFF2-40B4-BE49-F238E27FC236}">
                <a16:creationId xmlns:a16="http://schemas.microsoft.com/office/drawing/2014/main" id="{7B4672FB-E0C2-19BE-2D86-D23943973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4138" y="1295400"/>
            <a:ext cx="4792662" cy="4981575"/>
          </a:xfrm>
        </p:spPr>
      </p:pic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FABA4365-2261-AB7E-D083-3C8110B1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173DD85-9D48-46AA-B67E-5781453C0C83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7109" name="Picture 2">
            <a:extLst>
              <a:ext uri="{FF2B5EF4-FFF2-40B4-BE49-F238E27FC236}">
                <a16:creationId xmlns:a16="http://schemas.microsoft.com/office/drawing/2014/main" id="{60E32365-7364-98D5-E4FF-A49226F2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24000"/>
            <a:ext cx="3190875" cy="239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2">
            <a:extLst>
              <a:ext uri="{FF2B5EF4-FFF2-40B4-BE49-F238E27FC236}">
                <a16:creationId xmlns:a16="http://schemas.microsoft.com/office/drawing/2014/main" id="{F3C3CEA0-1C0F-8B21-31EF-C4409BE81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4038600"/>
            <a:ext cx="33496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96E892-21AB-F728-AF3D-7A3B73C1894D}"/>
              </a:ext>
            </a:extLst>
          </p:cNvPr>
          <p:cNvCxnSpPr>
            <a:stCxn id="47110" idx="3"/>
          </p:cNvCxnSpPr>
          <p:nvPr/>
        </p:nvCxnSpPr>
        <p:spPr>
          <a:xfrm>
            <a:off x="3770313" y="5170488"/>
            <a:ext cx="1411287" cy="239712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775B48C-75F3-E7C5-1CD1-08B85A5637AF}"/>
              </a:ext>
            </a:extLst>
          </p:cNvPr>
          <p:cNvCxnSpPr>
            <a:stCxn id="47110" idx="3"/>
          </p:cNvCxnSpPr>
          <p:nvPr/>
        </p:nvCxnSpPr>
        <p:spPr>
          <a:xfrm flipV="1">
            <a:off x="3770313" y="3429000"/>
            <a:ext cx="2239962" cy="174148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94CFB86-1F2C-46FC-7913-268A951A3C78}"/>
              </a:ext>
            </a:extLst>
          </p:cNvPr>
          <p:cNvCxnSpPr>
            <a:stCxn id="47109" idx="3"/>
          </p:cNvCxnSpPr>
          <p:nvPr/>
        </p:nvCxnSpPr>
        <p:spPr>
          <a:xfrm>
            <a:off x="3690938" y="2720975"/>
            <a:ext cx="1947862" cy="327025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D5F262-3DBC-41FB-B3E1-4473BC7F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Uneven-aged management </a:t>
            </a:r>
            <a:b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</a:b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in Large Blocks (NSO)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CF460AC0-9CE8-1F18-196D-0A11B99E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F07D3C06-90B4-4D1D-A211-E1F37F6EE0D7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8132" name="Content Placeholder 9" descr="RMA_OMH_FULL.gif">
            <a:extLst>
              <a:ext uri="{FF2B5EF4-FFF2-40B4-BE49-F238E27FC236}">
                <a16:creationId xmlns:a16="http://schemas.microsoft.com/office/drawing/2014/main" id="{0C69C04B-B0D8-7104-20CB-BD1C09A5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57400"/>
            <a:ext cx="34369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Spotted%20Owl.jpg">
            <a:extLst>
              <a:ext uri="{FF2B5EF4-FFF2-40B4-BE49-F238E27FC236}">
                <a16:creationId xmlns:a16="http://schemas.microsoft.com/office/drawing/2014/main" id="{8B4573DA-1278-52AA-E027-B872EA1A8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68513"/>
            <a:ext cx="336867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F028E-74FF-B79A-635C-B41BC5932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8991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VDT or Uneven-aged Management?</a:t>
            </a:r>
          </a:p>
        </p:txBody>
      </p:sp>
      <p:pic>
        <p:nvPicPr>
          <p:cNvPr id="49155" name="Content Placeholder 5">
            <a:extLst>
              <a:ext uri="{FF2B5EF4-FFF2-40B4-BE49-F238E27FC236}">
                <a16:creationId xmlns:a16="http://schemas.microsoft.com/office/drawing/2014/main" id="{AE32CD69-6C99-1BA1-50C5-5C141FE4E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95400"/>
            <a:ext cx="6113463" cy="4343400"/>
          </a:xfrm>
        </p:spPr>
      </p:pic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E23D0A26-B4FC-EAC7-2C09-0A70B502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28EDE38-5806-4169-B5ED-71F52F66530B}" type="slidenum">
              <a:rPr lang="en-US" altLang="en-US" sz="1200">
                <a:solidFill>
                  <a:srgbClr val="B13F9A"/>
                </a:solidFill>
              </a:rPr>
              <a:pPr algn="r" eaLnBrk="1" hangingPunct="1"/>
              <a:t>12</a:t>
            </a:fld>
            <a:endParaRPr lang="en-US" altLang="en-US" sz="1200">
              <a:solidFill>
                <a:srgbClr val="B13F9A"/>
              </a:solidFill>
            </a:endParaRPr>
          </a:p>
        </p:txBody>
      </p:sp>
      <p:sp>
        <p:nvSpPr>
          <p:cNvPr id="49157" name="TextBox 2">
            <a:extLst>
              <a:ext uri="{FF2B5EF4-FFF2-40B4-BE49-F238E27FC236}">
                <a16:creationId xmlns:a16="http://schemas.microsoft.com/office/drawing/2014/main" id="{D8A3BD16-FD53-AC1A-F7DD-23791016E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6265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Visually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and operationally 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the Uneven-aged approach would look similar in many respects to a complex Variable-density thinning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7CB5-A2E5-85DF-BAE2-307CF905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8991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VDT or Uneven-aged Management?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1DDB38D5-27A2-C5A9-36B6-638C6F48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57B219EF-FA55-4F8B-AF4F-2698DEAB4F8F}" type="slidenum">
              <a:rPr lang="en-US" altLang="en-US" sz="1200">
                <a:solidFill>
                  <a:srgbClr val="B13F9A"/>
                </a:solidFill>
              </a:rPr>
              <a:pPr algn="r" eaLnBrk="1" hangingPunct="1"/>
              <a:t>13</a:t>
            </a:fld>
            <a:endParaRPr lang="en-US" altLang="en-US" sz="1200">
              <a:solidFill>
                <a:srgbClr val="B13F9A"/>
              </a:solidFill>
            </a:endParaRPr>
          </a:p>
        </p:txBody>
      </p:sp>
      <p:sp>
        <p:nvSpPr>
          <p:cNvPr id="50180" name="TextBox 2">
            <a:extLst>
              <a:ext uri="{FF2B5EF4-FFF2-40B4-BE49-F238E27FC236}">
                <a16:creationId xmlns:a16="http://schemas.microsoft.com/office/drawing/2014/main" id="{5BD149FC-9CFF-3D48-AAA6-8FE3E5A12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6265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Visually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and operationally 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the Uneven-aged approach would look similar in many respects to a complex Variable-density thinning </a:t>
            </a:r>
          </a:p>
        </p:txBody>
      </p:sp>
      <p:pic>
        <p:nvPicPr>
          <p:cNvPr id="50181" name="Content Placeholder 6">
            <a:extLst>
              <a:ext uri="{FF2B5EF4-FFF2-40B4-BE49-F238E27FC236}">
                <a16:creationId xmlns:a16="http://schemas.microsoft.com/office/drawing/2014/main" id="{B38C16A8-D304-0D8D-FD55-0E4290AAC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1246188"/>
            <a:ext cx="7912100" cy="4365625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FA10D-EB7D-77E3-CCCF-BCD3FCDEC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8991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VDT or Uneven-aged Management?</a:t>
            </a: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D1EA3674-DFC2-FB50-63E2-03CA2220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40DD622-763A-4634-B711-681D9359CD1F}" type="slidenum">
              <a:rPr lang="en-US" altLang="en-US" sz="1200">
                <a:solidFill>
                  <a:srgbClr val="B13F9A"/>
                </a:solidFill>
              </a:rPr>
              <a:pPr algn="r" eaLnBrk="1" hangingPunct="1"/>
              <a:t>14</a:t>
            </a:fld>
            <a:endParaRPr lang="en-US" altLang="en-US" sz="1200">
              <a:solidFill>
                <a:srgbClr val="B13F9A"/>
              </a:solidFill>
            </a:endParaRPr>
          </a:p>
        </p:txBody>
      </p:sp>
      <p:sp>
        <p:nvSpPr>
          <p:cNvPr id="51204" name="TextBox 2">
            <a:extLst>
              <a:ext uri="{FF2B5EF4-FFF2-40B4-BE49-F238E27FC236}">
                <a16:creationId xmlns:a16="http://schemas.microsoft.com/office/drawing/2014/main" id="{2284D1A8-71F5-4C8B-3859-B86AE176D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6265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Visually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and operationally 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the Uneven-aged approach would look similar in many respects to a complex Variable-density thinning </a:t>
            </a:r>
          </a:p>
        </p:txBody>
      </p:sp>
      <p:pic>
        <p:nvPicPr>
          <p:cNvPr id="51205" name="Content Placeholder 6">
            <a:extLst>
              <a:ext uri="{FF2B5EF4-FFF2-40B4-BE49-F238E27FC236}">
                <a16:creationId xmlns:a16="http://schemas.microsoft.com/office/drawing/2014/main" id="{712B37AB-B9B9-EFC1-19F5-E28CB71BB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165225"/>
            <a:ext cx="72421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55692-B50A-79F2-8517-0F23A0C9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8991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VDT or Uneven-aged Management?</a:t>
            </a: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D2047804-5E6B-0D15-AD69-D719E687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E963555-4FDD-47C1-8981-381707386474}" type="slidenum">
              <a:rPr lang="en-US" altLang="en-US" sz="1200">
                <a:solidFill>
                  <a:srgbClr val="B13F9A"/>
                </a:solidFill>
              </a:rPr>
              <a:pPr algn="r" eaLnBrk="1" hangingPunct="1"/>
              <a:t>15</a:t>
            </a:fld>
            <a:endParaRPr lang="en-US" altLang="en-US" sz="1200">
              <a:solidFill>
                <a:srgbClr val="B13F9A"/>
              </a:solidFill>
            </a:endParaRPr>
          </a:p>
        </p:txBody>
      </p:sp>
      <p:sp>
        <p:nvSpPr>
          <p:cNvPr id="52228" name="TextBox 2">
            <a:extLst>
              <a:ext uri="{FF2B5EF4-FFF2-40B4-BE49-F238E27FC236}">
                <a16:creationId xmlns:a16="http://schemas.microsoft.com/office/drawing/2014/main" id="{BDDB1EB3-E5BC-6191-8A9E-9F7110564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62650"/>
            <a:ext cx="693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Visually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altLang="en-US" sz="1800" b="0" i="1">
                <a:solidFill>
                  <a:srgbClr val="000000"/>
                </a:solidFill>
                <a:latin typeface="Trebuchet MS" panose="020B0603020202020204" pitchFamily="34" charset="0"/>
              </a:rPr>
              <a:t>and operationally </a:t>
            </a:r>
            <a:r>
              <a:rPr lang="en-US" altLang="en-US" sz="1800" b="0">
                <a:solidFill>
                  <a:srgbClr val="000000"/>
                </a:solidFill>
                <a:latin typeface="Trebuchet MS" panose="020B0603020202020204" pitchFamily="34" charset="0"/>
              </a:rPr>
              <a:t>the Uneven-aged approach would look similar in many respects to a complex Variable-density thinning </a:t>
            </a:r>
          </a:p>
        </p:txBody>
      </p:sp>
      <p:pic>
        <p:nvPicPr>
          <p:cNvPr id="52229" name="Content Placeholder 6">
            <a:extLst>
              <a:ext uri="{FF2B5EF4-FFF2-40B4-BE49-F238E27FC236}">
                <a16:creationId xmlns:a16="http://schemas.microsoft.com/office/drawing/2014/main" id="{A3B7EA14-4EEB-8FC9-521A-ACCB101E8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913" y="1219200"/>
            <a:ext cx="7242175" cy="4525963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0D88-89C3-242E-DC8A-12FEBD91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Uneven-aged Management in </a:t>
            </a:r>
            <a:b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</a:b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“Young” Stands in NSO Habitat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697E2-D959-BA4D-9EDD-067DB94D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r>
              <a:rPr lang="en-US" altLang="en-US" sz="2800"/>
              <a:t>In younger structurally-simple stands (dispersal habitat) apply silvicultural treatments to </a:t>
            </a:r>
            <a:r>
              <a:rPr lang="en-US" altLang="en-US" sz="2800" b="1"/>
              <a:t>speed the develop-ment</a:t>
            </a:r>
            <a:r>
              <a:rPr lang="en-US" altLang="en-US" sz="2800"/>
              <a:t> of structurally-complex forest or improve the quality of NSO habitat in the stand and adjacent stands</a:t>
            </a:r>
          </a:p>
          <a:p>
            <a:pPr lvl="1"/>
            <a:r>
              <a:rPr lang="en-US" altLang="en-US" sz="2400" b="1" i="1"/>
              <a:t>Do not preclude or delay by 20 years or more </a:t>
            </a:r>
            <a:r>
              <a:rPr lang="en-US" altLang="en-US" sz="2400"/>
              <a:t>the development of northern spotted owl nesting-roosting habitat in the stand and in adjacent stands  </a:t>
            </a:r>
            <a:endParaRPr lang="en-US" altLang="en-US"/>
          </a:p>
          <a:p>
            <a:r>
              <a:rPr lang="en-US" altLang="en-US" sz="2800"/>
              <a:t>In stands that are currently Nesting Roosting Habitat, </a:t>
            </a:r>
            <a:r>
              <a:rPr lang="en-US" altLang="en-US" sz="2800" b="1"/>
              <a:t>maintain</a:t>
            </a:r>
            <a:r>
              <a:rPr lang="en-US" altLang="en-US" sz="2800"/>
              <a:t> nesting-roosting habitat function regardless of northern spotted owl occupancy</a:t>
            </a:r>
          </a:p>
          <a:p>
            <a:endParaRPr lang="en-US" altLang="en-US" sz="2800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C37A5D56-4994-6D55-20C8-5EA2F1CB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47C7ED18-35AC-4AFE-AF8E-A7299361AEEC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7BD28-D2FE-C0E8-F9EB-9E11ECB4C2DA}"/>
              </a:ext>
            </a:extLst>
          </p:cNvPr>
          <p:cNvSpPr txBox="1"/>
          <p:nvPr/>
        </p:nvSpPr>
        <p:spPr>
          <a:xfrm>
            <a:off x="2362200" y="6280150"/>
            <a:ext cx="4205288" cy="277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a typeface="+mn-ea"/>
              </a:rPr>
              <a:t>Draft RMP/EIS pg. 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7E3F-FBDD-CCD3-E4DD-09EA69D7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848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Potential for Sustained Yield Harvest in Large Blocks for NSO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C055CCEC-620F-F229-9F40-EE5A2CCE2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4000"/>
              <a:t>Concept derived from collaborative efforts and observations of current variable-density thinning (VDT) outcomes and research  studies</a:t>
            </a:r>
          </a:p>
          <a:p>
            <a:r>
              <a:rPr lang="en-US" altLang="en-US" sz="4000"/>
              <a:t>Sustainable version of the “thinning only” approach. </a:t>
            </a: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14FADE8A-FEEE-4428-9412-08571656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1350456-C5E3-465A-8675-6E8E8D0F2A32}" type="slidenum">
              <a:rPr lang="en-US" altLang="en-US" sz="1200">
                <a:solidFill>
                  <a:srgbClr val="B13F9A"/>
                </a:solidFill>
              </a:rPr>
              <a:pPr algn="r" eaLnBrk="1" hangingPunct="1"/>
              <a:t>17</a:t>
            </a:fld>
            <a:endParaRPr lang="en-US" altLang="en-US" sz="1200">
              <a:solidFill>
                <a:srgbClr val="B13F9A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9686DBF-5A44-A44D-707C-C167795FD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33710" r="25940" b="19707"/>
          <a:stretch>
            <a:fillRect/>
          </a:stretch>
        </p:blipFill>
        <p:spPr bwMode="auto">
          <a:xfrm>
            <a:off x="3962400" y="2827338"/>
            <a:ext cx="43592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6D1D65-FE4D-A057-9AFA-6BA86AEC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59436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Owl Habitat Timber Area (ASQ) Orange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9D83A-E5B2-C30A-8B10-CB29A010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38" y="1219200"/>
            <a:ext cx="7210425" cy="16002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ea typeface="+mn-ea"/>
              </a:rPr>
              <a:t>Contributes to function </a:t>
            </a:r>
            <a:r>
              <a:rPr lang="en-US" dirty="0">
                <a:ea typeface="+mn-ea"/>
              </a:rPr>
              <a:t>of the large block, </a:t>
            </a:r>
            <a:r>
              <a:rPr lang="en-US" b="1" dirty="0">
                <a:solidFill>
                  <a:srgbClr val="FF0000"/>
                </a:solidFill>
                <a:ea typeface="+mn-ea"/>
              </a:rPr>
              <a:t>but are not reserved</a:t>
            </a:r>
            <a:r>
              <a:rPr lang="en-US" dirty="0">
                <a:ea typeface="+mn-ea"/>
              </a:rPr>
              <a:t> from sustainable timber harvest.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Volume counts towards timber targets (ASQ). 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Potentially Larger Harvest Land Base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</p:txBody>
      </p:sp>
      <p:sp>
        <p:nvSpPr>
          <p:cNvPr id="55301" name="Slide Number Placeholder 3">
            <a:extLst>
              <a:ext uri="{FF2B5EF4-FFF2-40B4-BE49-F238E27FC236}">
                <a16:creationId xmlns:a16="http://schemas.microsoft.com/office/drawing/2014/main" id="{54F0EA5B-7444-F151-3DFB-5EC9BEE2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96A2BBC3-AEAB-4BB6-994E-D2734598B51A}" type="slidenum">
              <a:rPr lang="en-US" altLang="en-US" sz="1200">
                <a:solidFill>
                  <a:srgbClr val="B13F9A"/>
                </a:solidFill>
              </a:rPr>
              <a:pPr algn="r" eaLnBrk="1" hangingPunct="1"/>
              <a:t>18</a:t>
            </a:fld>
            <a:endParaRPr lang="en-US" altLang="en-US" sz="1200">
              <a:solidFill>
                <a:srgbClr val="B13F9A"/>
              </a:solidFill>
            </a:endParaRPr>
          </a:p>
        </p:txBody>
      </p:sp>
      <p:sp>
        <p:nvSpPr>
          <p:cNvPr id="55302" name="Content Placeholder 2">
            <a:extLst>
              <a:ext uri="{FF2B5EF4-FFF2-40B4-BE49-F238E27FC236}">
                <a16:creationId xmlns:a16="http://schemas.microsoft.com/office/drawing/2014/main" id="{037F5145-72FE-0158-D5CC-172D004EEEEA}"/>
              </a:ext>
            </a:extLst>
          </p:cNvPr>
          <p:cNvSpPr txBox="1">
            <a:spLocks/>
          </p:cNvSpPr>
          <p:nvPr/>
        </p:nvSpPr>
        <p:spPr bwMode="auto">
          <a:xfrm>
            <a:off x="379413" y="2827338"/>
            <a:ext cx="32337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spcBef>
                <a:spcPts val="600"/>
              </a:spcBef>
              <a:buClr>
                <a:srgbClr val="B13F9A"/>
              </a:buClr>
              <a:buSzPct val="73000"/>
              <a:buFont typeface="Arial" panose="020B0604020202020204" pitchFamily="34" charset="0"/>
              <a:buChar char="•"/>
            </a:pPr>
            <a:r>
              <a:rPr lang="en-US" altLang="en-US" sz="2600" b="0">
                <a:solidFill>
                  <a:srgbClr val="000000"/>
                </a:solidFill>
                <a:latin typeface="Calibri" panose="020F0502020204030204" pitchFamily="34" charset="0"/>
              </a:rPr>
              <a:t>Uneven-aged management = Habitat Creation and Maintenance</a:t>
            </a:r>
          </a:p>
          <a:p>
            <a:pPr algn="l" eaLnBrk="1" hangingPunct="1">
              <a:spcBef>
                <a:spcPts val="600"/>
              </a:spcBef>
              <a:buClr>
                <a:srgbClr val="B13F9A"/>
              </a:buClr>
              <a:buSzPct val="73000"/>
              <a:buFont typeface="Arial" panose="020B0604020202020204" pitchFamily="34" charset="0"/>
              <a:buChar char="•"/>
            </a:pPr>
            <a:r>
              <a:rPr lang="en-US" altLang="en-US" sz="2600" b="0">
                <a:solidFill>
                  <a:srgbClr val="000000"/>
                </a:solidFill>
                <a:latin typeface="Calibri" panose="020F0502020204030204" pitchFamily="34" charset="0"/>
              </a:rPr>
              <a:t>perpetual source of  Timber, albeit at a relatively low level.  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4A8CF9A-4CAC-3578-4FC9-86F0E0D34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 t="34254" r="26172" b="20177"/>
          <a:stretch>
            <a:fillRect/>
          </a:stretch>
        </p:blipFill>
        <p:spPr bwMode="auto">
          <a:xfrm>
            <a:off x="4040188" y="2852738"/>
            <a:ext cx="4267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012B7A9E-D430-016F-740B-8A197E41C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12" y="251392"/>
            <a:ext cx="8692388" cy="89916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Analytical Results: 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</a:br>
            <a:r>
              <a:rPr lang="en-US" sz="2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Proportion of owl habitat management areas achieving Mature Multiple Canopy or Structurally Complex status</a:t>
            </a:r>
            <a:br>
              <a:rPr lang="en-US" sz="1100" dirty="0">
                <a:solidFill>
                  <a:srgbClr val="000000"/>
                </a:solidFill>
                <a:ea typeface="+mj-ea"/>
              </a:rPr>
            </a:br>
            <a:endParaRPr lang="en-US" sz="1100" dirty="0">
              <a:solidFill>
                <a:srgbClr val="000000"/>
              </a:solidFill>
              <a:ea typeface="+mj-ea"/>
            </a:endParaRPr>
          </a:p>
        </p:txBody>
      </p:sp>
      <p:sp>
        <p:nvSpPr>
          <p:cNvPr id="56323" name="Slide Number Placeholder 7">
            <a:extLst>
              <a:ext uri="{FF2B5EF4-FFF2-40B4-BE49-F238E27FC236}">
                <a16:creationId xmlns:a16="http://schemas.microsoft.com/office/drawing/2014/main" id="{49C8230E-E0BB-6704-5714-AE1EECAC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DE4008D-816A-448A-B373-E9C631DF5F36}" type="slidenum">
              <a:rPr lang="en-US" altLang="en-US" sz="1200">
                <a:solidFill>
                  <a:srgbClr val="FFFFFF"/>
                </a:solidFill>
              </a:rPr>
              <a:pPr algn="r" eaLnBrk="1" hangingPunct="1"/>
              <a:t>19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graphicFrame>
        <p:nvGraphicFramePr>
          <p:cNvPr id="56324" name="Chart 15">
            <a:extLst>
              <a:ext uri="{FF2B5EF4-FFF2-40B4-BE49-F238E27FC236}">
                <a16:creationId xmlns:a16="http://schemas.microsoft.com/office/drawing/2014/main" id="{4DBDC00D-0381-829E-A5F9-C6F029B20EBC}"/>
              </a:ext>
            </a:extLst>
          </p:cNvPr>
          <p:cNvGraphicFramePr>
            <a:graphicFrameLocks/>
          </p:cNvGraphicFramePr>
          <p:nvPr/>
        </p:nvGraphicFramePr>
        <p:xfrm>
          <a:off x="330200" y="1168400"/>
          <a:ext cx="825500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53302" imgH="4973925" progId="Excel.Chart.8">
                  <p:embed/>
                </p:oleObj>
              </mc:Choice>
              <mc:Fallback>
                <p:oleObj r:id="rId3" imgW="8253302" imgH="4973925" progId="Excel.Chart.8">
                  <p:embed/>
                  <p:pic>
                    <p:nvPicPr>
                      <p:cNvPr id="0" name="Char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200" y="1168400"/>
                        <a:ext cx="8255000" cy="497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B7F039B2-2CD9-A9DB-1F58-5A7528DE5B9E}"/>
              </a:ext>
            </a:extLst>
          </p:cNvPr>
          <p:cNvSpPr/>
          <p:nvPr/>
        </p:nvSpPr>
        <p:spPr>
          <a:xfrm>
            <a:off x="7391400" y="1219200"/>
            <a:ext cx="1143000" cy="4953000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26" name="TextBox 18">
            <a:extLst>
              <a:ext uri="{FF2B5EF4-FFF2-40B4-BE49-F238E27FC236}">
                <a16:creationId xmlns:a16="http://schemas.microsoft.com/office/drawing/2014/main" id="{F8070062-2292-D60E-74F9-8C3985ABD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69038"/>
            <a:ext cx="3059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Strongly Selected For by NSO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39FD2-B157-F4DA-A295-B36CA24451A6}"/>
              </a:ext>
            </a:extLst>
          </p:cNvPr>
          <p:cNvSpPr txBox="1"/>
          <p:nvPr/>
        </p:nvSpPr>
        <p:spPr>
          <a:xfrm>
            <a:off x="4535488" y="6300788"/>
            <a:ext cx="3486150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a typeface="+mn-ea"/>
              </a:rPr>
              <a:t>Draft RMP/EIS pg. 254; Figure 3-68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A248FCB7-74E1-FE7F-7928-33A8EF2EA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7620000" cy="533400"/>
          </a:xfrm>
        </p:spPr>
        <p:txBody>
          <a:bodyPr/>
          <a:lstStyle/>
          <a:p>
            <a:r>
              <a:rPr lang="en-US" altLang="en-US" sz="4000"/>
              <a:t>        </a:t>
            </a:r>
          </a:p>
        </p:txBody>
      </p:sp>
      <p:pic>
        <p:nvPicPr>
          <p:cNvPr id="38915" name="Picture 2">
            <a:extLst>
              <a:ext uri="{FF2B5EF4-FFF2-40B4-BE49-F238E27FC236}">
                <a16:creationId xmlns:a16="http://schemas.microsoft.com/office/drawing/2014/main" id="{70B0CD86-D64C-4184-0DCA-3018020F69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990600"/>
            <a:ext cx="7239000" cy="4843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0164C2-3AE2-6C87-21B0-517AE3D82972}"/>
              </a:ext>
            </a:extLst>
          </p:cNvPr>
          <p:cNvSpPr txBox="1">
            <a:spLocks/>
          </p:cNvSpPr>
          <p:nvPr/>
        </p:nvSpPr>
        <p:spPr>
          <a:xfrm>
            <a:off x="281940" y="6080095"/>
            <a:ext cx="7620000" cy="533400"/>
          </a:xfrm>
          <a:prstGeom prst="rect">
            <a:avLst/>
          </a:prstGeom>
        </p:spPr>
        <p:txBody>
          <a:bodyPr lIns="45720" tIns="0" rIns="45720" bIns="0" anchor="b"/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</a:rPr>
              <a:t>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CCEB47-B150-397E-87B4-8EBF470F4E6C}"/>
              </a:ext>
            </a:extLst>
          </p:cNvPr>
          <p:cNvSpPr/>
          <p:nvPr/>
        </p:nvSpPr>
        <p:spPr>
          <a:xfrm>
            <a:off x="457200" y="152400"/>
            <a:ext cx="8001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Two-aged — Variable-retention harvest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CE4064-4170-8598-1C1D-ECAE937BD86E}"/>
              </a:ext>
            </a:extLst>
          </p:cNvPr>
          <p:cNvSpPr/>
          <p:nvPr/>
        </p:nvSpPr>
        <p:spPr>
          <a:xfrm>
            <a:off x="838200" y="5985449"/>
            <a:ext cx="723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Two levels of retention proposed </a:t>
            </a:r>
          </a:p>
        </p:txBody>
      </p:sp>
      <p:sp>
        <p:nvSpPr>
          <p:cNvPr id="38919" name="Slide Number Placeholder 5">
            <a:extLst>
              <a:ext uri="{FF2B5EF4-FFF2-40B4-BE49-F238E27FC236}">
                <a16:creationId xmlns:a16="http://schemas.microsoft.com/office/drawing/2014/main" id="{3ADE0976-E516-C112-CA70-62C935AF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200106B-AE8D-4D5F-89A7-89B6C41B6DDC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28D0642-82D2-C8A6-8080-599D122B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Analytical Results: </a:t>
            </a:r>
            <a:b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</a:br>
            <a:r>
              <a:rPr lang="en-US" sz="40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Non-ASQ harvest flow; coastal/north vs. interior/south. Alternative B example</a:t>
            </a:r>
          </a:p>
        </p:txBody>
      </p:sp>
      <p:graphicFrame>
        <p:nvGraphicFramePr>
          <p:cNvPr id="57347" name="Chart 16">
            <a:extLst>
              <a:ext uri="{FF2B5EF4-FFF2-40B4-BE49-F238E27FC236}">
                <a16:creationId xmlns:a16="http://schemas.microsoft.com/office/drawing/2014/main" id="{C580DC17-0C77-F69E-A0DC-A0297EAB5643}"/>
              </a:ext>
            </a:extLst>
          </p:cNvPr>
          <p:cNvGraphicFramePr>
            <a:graphicFrameLocks/>
          </p:cNvGraphicFramePr>
          <p:nvPr/>
        </p:nvGraphicFramePr>
        <p:xfrm>
          <a:off x="482600" y="3835400"/>
          <a:ext cx="5130800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32408" imgH="2310193" progId="Excel.Chart.8">
                  <p:embed/>
                </p:oleObj>
              </mc:Choice>
              <mc:Fallback>
                <p:oleObj r:id="rId2" imgW="5132408" imgH="2310193" progId="Excel.Chart.8">
                  <p:embed/>
                  <p:pic>
                    <p:nvPicPr>
                      <p:cNvPr id="0" name="Char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3835400"/>
                        <a:ext cx="5130800" cy="231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8" name="Chart 17">
            <a:extLst>
              <a:ext uri="{FF2B5EF4-FFF2-40B4-BE49-F238E27FC236}">
                <a16:creationId xmlns:a16="http://schemas.microsoft.com/office/drawing/2014/main" id="{5948EA35-2D1C-106D-45AF-4AADEE88DD28}"/>
              </a:ext>
            </a:extLst>
          </p:cNvPr>
          <p:cNvGraphicFramePr>
            <a:graphicFrameLocks/>
          </p:cNvGraphicFramePr>
          <p:nvPr/>
        </p:nvGraphicFramePr>
        <p:xfrm>
          <a:off x="482600" y="1320800"/>
          <a:ext cx="5130800" cy="246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132408" imgH="2462580" progId="Excel.Chart.8">
                  <p:embed/>
                </p:oleObj>
              </mc:Choice>
              <mc:Fallback>
                <p:oleObj r:id="rId4" imgW="5132408" imgH="2462580" progId="Excel.Chart.8">
                  <p:embed/>
                  <p:pic>
                    <p:nvPicPr>
                      <p:cNvPr id="0" name="Chart 1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1320800"/>
                        <a:ext cx="5130800" cy="246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02E3815-CC8C-846F-DC7C-D43C0BBE4EF5}"/>
              </a:ext>
            </a:extLst>
          </p:cNvPr>
          <p:cNvSpPr txBox="1"/>
          <p:nvPr/>
        </p:nvSpPr>
        <p:spPr>
          <a:xfrm>
            <a:off x="3276600" y="6300788"/>
            <a:ext cx="3122613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a typeface="+mn-ea"/>
              </a:rPr>
              <a:t>Draft RMP/EIS pg. 273-274; Table 3-65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FF39BB-AA0A-1949-FA12-87F3E975A39F}"/>
              </a:ext>
            </a:extLst>
          </p:cNvPr>
          <p:cNvSpPr txBox="1"/>
          <p:nvPr/>
        </p:nvSpPr>
        <p:spPr>
          <a:xfrm>
            <a:off x="5767388" y="1524000"/>
            <a:ext cx="3224212" cy="3662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 u="sng" dirty="0">
                <a:latin typeface="+mn-lt"/>
                <a:ea typeface="+mn-ea"/>
              </a:rPr>
              <a:t>Strict age limits: </a:t>
            </a:r>
            <a:r>
              <a:rPr lang="en-US" sz="2400" b="0" dirty="0">
                <a:latin typeface="+mn-lt"/>
                <a:ea typeface="+mn-ea"/>
              </a:rPr>
              <a:t>(e.g. protect all current and future stands &gt;80 years old):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b="0" dirty="0">
                <a:latin typeface="+mn-lt"/>
                <a:ea typeface="+mn-ea"/>
              </a:rPr>
              <a:t>leads to reduction in timber harvest to zero in time</a:t>
            </a:r>
          </a:p>
        </p:txBody>
      </p:sp>
      <p:sp>
        <p:nvSpPr>
          <p:cNvPr id="57351" name="Slide Number Placeholder 2">
            <a:extLst>
              <a:ext uri="{FF2B5EF4-FFF2-40B4-BE49-F238E27FC236}">
                <a16:creationId xmlns:a16="http://schemas.microsoft.com/office/drawing/2014/main" id="{C9C92158-2421-E69C-73A1-F3A833BB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C15FB7A0-E207-4227-AE3E-4BDB2264A825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5">
            <a:extLst>
              <a:ext uri="{FF2B5EF4-FFF2-40B4-BE49-F238E27FC236}">
                <a16:creationId xmlns:a16="http://schemas.microsoft.com/office/drawing/2014/main" id="{24124B9A-7408-8C22-A620-7AB980A350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00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4B8170-F238-C2DB-20D9-0E6A99AE4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229600" cy="5410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The draft RMP/EIS alternatives: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Test a variety of approaches to protect older/structurally complex forests.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Test a variety of silvicultural systems to achieve sustained yield timber harvest and ecological objectives.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Stand Age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Is more reliable/useful in even-aged stands (moist forest) than uneven-aged stands (dry forest)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Strict age limits (e.g. protecting all current and future trees &gt;80 years old)  precludes long-term sustained yield timber harvest. 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</p:txBody>
      </p:sp>
      <p:sp>
        <p:nvSpPr>
          <p:cNvPr id="58372" name="Slide Number Placeholder 5">
            <a:extLst>
              <a:ext uri="{FF2B5EF4-FFF2-40B4-BE49-F238E27FC236}">
                <a16:creationId xmlns:a16="http://schemas.microsoft.com/office/drawing/2014/main" id="{F56D1521-4872-B8E6-36BE-4D64DC302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803DFBDE-DD0F-4DC6-9F2A-BAC02E2C1F6F}" type="slidenum">
              <a:rPr lang="en-US" altLang="en-US" sz="1400" b="0"/>
              <a:pPr algn="r" eaLnBrk="1" hangingPunct="1"/>
              <a:t>21</a:t>
            </a:fld>
            <a:endParaRPr lang="en-US" altLang="en-US" sz="1400" b="0"/>
          </a:p>
        </p:txBody>
      </p:sp>
      <p:pic>
        <p:nvPicPr>
          <p:cNvPr id="58373" name="Picture 2" descr="C:\Users\A2wheele\AppData\Local\Microsoft\Windows\Temporary Internet Files\Content.IE5\OQIE1ISH\multiple-options[1].jpg">
            <a:extLst>
              <a:ext uri="{FF2B5EF4-FFF2-40B4-BE49-F238E27FC236}">
                <a16:creationId xmlns:a16="http://schemas.microsoft.com/office/drawing/2014/main" id="{D00BCEF7-A83A-AB93-673C-DE724D79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10011"/>
          <a:stretch>
            <a:fillRect/>
          </a:stretch>
        </p:blipFill>
        <p:spPr bwMode="auto">
          <a:xfrm>
            <a:off x="6386513" y="101600"/>
            <a:ext cx="272256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5">
            <a:extLst>
              <a:ext uri="{FF2B5EF4-FFF2-40B4-BE49-F238E27FC236}">
                <a16:creationId xmlns:a16="http://schemas.microsoft.com/office/drawing/2014/main" id="{3F6D9B08-00FF-1616-9D4A-2CF416C2C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400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PUBLIC COMMENT</a:t>
            </a:r>
          </a:p>
        </p:txBody>
      </p:sp>
      <p:sp>
        <p:nvSpPr>
          <p:cNvPr id="59395" name="Content Placeholder 1">
            <a:extLst>
              <a:ext uri="{FF2B5EF4-FFF2-40B4-BE49-F238E27FC236}">
                <a16:creationId xmlns:a16="http://schemas.microsoft.com/office/drawing/2014/main" id="{80455D95-C948-84FF-0665-C4E9AA18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altLang="en-US"/>
              <a:t>The public comment period goes through July 23, 2015: </a:t>
            </a:r>
          </a:p>
          <a:p>
            <a:pPr lvl="1"/>
            <a:r>
              <a:rPr lang="en-US" altLang="en-US"/>
              <a:t>RMPs for Western Oregon</a:t>
            </a:r>
            <a:br>
              <a:rPr lang="en-US" altLang="en-US"/>
            </a:br>
            <a:r>
              <a:rPr lang="en-US" altLang="en-US"/>
              <a:t>Bureau of Land Management</a:t>
            </a:r>
            <a:br>
              <a:rPr lang="en-US" altLang="en-US"/>
            </a:br>
            <a:r>
              <a:rPr lang="en-US" altLang="en-US"/>
              <a:t>P.O. Box 2965</a:t>
            </a:r>
            <a:br>
              <a:rPr lang="en-US" altLang="en-US"/>
            </a:br>
            <a:r>
              <a:rPr lang="en-US" altLang="en-US"/>
              <a:t>Portland, Oregon 97208</a:t>
            </a:r>
          </a:p>
          <a:p>
            <a:pPr lvl="1"/>
            <a:r>
              <a:rPr lang="en-US" altLang="en-US"/>
              <a:t>Electronic mail (email):</a:t>
            </a:r>
            <a:br>
              <a:rPr lang="en-US" altLang="en-US"/>
            </a:br>
            <a:r>
              <a:rPr lang="en-US" altLang="en-US">
                <a:hlinkClick r:id="rId3" tooltip="Send email"/>
              </a:rPr>
              <a:t>blm_or_rmpwo_comments@blm.gov</a:t>
            </a:r>
            <a:endParaRPr lang="en-US" altLang="en-US"/>
          </a:p>
          <a:p>
            <a:endParaRPr lang="en-US" altLang="en-US"/>
          </a:p>
          <a:p>
            <a:pPr lvl="1"/>
            <a:endParaRPr lang="en-US" altLang="en-US"/>
          </a:p>
          <a:p>
            <a:endParaRPr lang="en-US" altLang="en-US"/>
          </a:p>
        </p:txBody>
      </p:sp>
      <p:sp>
        <p:nvSpPr>
          <p:cNvPr id="59396" name="Slide Number Placeholder 5">
            <a:extLst>
              <a:ext uri="{FF2B5EF4-FFF2-40B4-BE49-F238E27FC236}">
                <a16:creationId xmlns:a16="http://schemas.microsoft.com/office/drawing/2014/main" id="{B6A69E3B-0F26-41C2-E284-A4DDEC39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F9B7366C-2942-4EEB-88E3-90CBB946D44F}" type="slidenum">
              <a:rPr lang="en-US" altLang="en-US" sz="1400" b="0"/>
              <a:pPr algn="r" eaLnBrk="1" hangingPunct="1"/>
              <a:t>22</a:t>
            </a:fld>
            <a:endParaRPr lang="en-US" altLang="en-US" sz="1400" b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BE5875BF-DCA3-CA90-2235-3DDBAAB0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98525"/>
          </a:xfrm>
        </p:spPr>
        <p:txBody>
          <a:bodyPr/>
          <a:lstStyle/>
          <a:p>
            <a:r>
              <a:rPr lang="en-US" altLang="en-US"/>
              <a:t>Questions?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1E548F2E-8501-70DB-A94B-1B21BDE8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5A68D26-8CFF-4674-A3CA-52413A3408C8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6485DEF6-6860-C19B-7F07-D70298CF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371600"/>
            <a:ext cx="60293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7">
            <a:extLst>
              <a:ext uri="{FF2B5EF4-FFF2-40B4-BE49-F238E27FC236}">
                <a16:creationId xmlns:a16="http://schemas.microsoft.com/office/drawing/2014/main" id="{FA4F8D10-AC70-CB87-2802-236970B0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22266E4-12F5-4D24-8DCC-B6E4354BB829}" type="slidenum">
              <a:rPr lang="en-US" altLang="en-US" sz="1200">
                <a:solidFill>
                  <a:srgbClr val="FFFFFF"/>
                </a:solidFill>
              </a:rPr>
              <a:pPr algn="r" eaLnBrk="1" hangingPunct="1"/>
              <a:t>3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39939" name="Date Placeholder 6">
            <a:extLst>
              <a:ext uri="{FF2B5EF4-FFF2-40B4-BE49-F238E27FC236}">
                <a16:creationId xmlns:a16="http://schemas.microsoft.com/office/drawing/2014/main" id="{F07A040F-6F77-0BF2-8360-B4A17F7F415F}"/>
              </a:ext>
            </a:extLst>
          </p:cNvPr>
          <p:cNvSpPr txBox="1">
            <a:spLocks/>
          </p:cNvSpPr>
          <p:nvPr/>
        </p:nvSpPr>
        <p:spPr bwMode="auto">
          <a:xfrm>
            <a:off x="152400" y="6324600"/>
            <a:ext cx="800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fld id="{3EB60237-D4FC-4BAC-B44F-1F2A4F419418}" type="datetime1">
              <a:rPr lang="en-US" altLang="en-US" sz="1200">
                <a:solidFill>
                  <a:srgbClr val="FFFFFF"/>
                </a:solidFill>
                <a:latin typeface="Century Gothic" panose="020B0502020202020204" pitchFamily="34" charset="0"/>
              </a:rPr>
              <a:pPr algn="l" eaLnBrk="1" hangingPunct="1"/>
              <a:t>8/4/2025</a:t>
            </a:fld>
            <a:r>
              <a:rPr lang="en-US" altLang="en-US" sz="1200">
                <a:solidFill>
                  <a:srgbClr val="FFFFFF"/>
                </a:solidFill>
                <a:latin typeface="Century Gothic" panose="020B0502020202020204" pitchFamily="34" charset="0"/>
              </a:rPr>
              <a:t>				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AA9A444-2242-AF7D-471C-4211FF939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76" y="152400"/>
            <a:ext cx="7775728" cy="1066800"/>
          </a:xfrm>
          <a:solidFill>
            <a:srgbClr val="FF33CC">
              <a:alpha val="62000"/>
            </a:srgb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Moderate Intensity Timber Area (MITA)</a:t>
            </a:r>
            <a:br>
              <a:rPr lang="en-US" sz="2000" dirty="0">
                <a:ln>
                  <a:solidFill>
                    <a:schemeClr val="accent1"/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8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5-15%  Retention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 Variable-retention Regeneration Harvest (VRH) – Two Aged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Somewhat equivalent to GFMA/NGFMA in NAA</a:t>
            </a:r>
            <a:endParaRPr lang="en-US" sz="14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9941" name="Picture 14">
            <a:extLst>
              <a:ext uri="{FF2B5EF4-FFF2-40B4-BE49-F238E27FC236}">
                <a16:creationId xmlns:a16="http://schemas.microsoft.com/office/drawing/2014/main" id="{84200359-3A2F-5D83-DE70-DE287FF9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330325"/>
            <a:ext cx="5943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9">
            <a:extLst>
              <a:ext uri="{FF2B5EF4-FFF2-40B4-BE49-F238E27FC236}">
                <a16:creationId xmlns:a16="http://schemas.microsoft.com/office/drawing/2014/main" id="{ED496C51-8215-B95B-F5E8-765DA3D6D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51000"/>
            <a:ext cx="73914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>
            <a:extLst>
              <a:ext uri="{FF2B5EF4-FFF2-40B4-BE49-F238E27FC236}">
                <a16:creationId xmlns:a16="http://schemas.microsoft.com/office/drawing/2014/main" id="{9FCEEECF-E937-A727-9576-A74472168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4991100"/>
            <a:ext cx="5053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>
                <a:solidFill>
                  <a:srgbClr val="000000"/>
                </a:solidFill>
                <a:cs typeface="Arial" panose="020B0604020202020204" pitchFamily="34" charset="0"/>
              </a:rPr>
              <a:t>Outside Large Blocks, Outside Critical Habitat</a:t>
            </a:r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C45D2F63-F85F-53D2-83C6-2710F46E2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5346700"/>
            <a:ext cx="2782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 u="sng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Management Hypothesis:</a:t>
            </a:r>
            <a:endParaRPr lang="en-US" altLang="en-US" sz="1800" b="0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945" name="Rectangle 12">
            <a:extLst>
              <a:ext uri="{FF2B5EF4-FFF2-40B4-BE49-F238E27FC236}">
                <a16:creationId xmlns:a16="http://schemas.microsoft.com/office/drawing/2014/main" id="{33E58D1C-EFFC-DD06-C095-D36848F3B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5705475"/>
            <a:ext cx="6716712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Provides moderate timber production yields. </a:t>
            </a:r>
          </a:p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Produces compositionally/structurally complex stand conditions.</a:t>
            </a:r>
          </a:p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Longer Rotations, Trend towards 80-140</a:t>
            </a:r>
            <a:endParaRPr lang="en-US" altLang="en-US" sz="18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7">
            <a:extLst>
              <a:ext uri="{FF2B5EF4-FFF2-40B4-BE49-F238E27FC236}">
                <a16:creationId xmlns:a16="http://schemas.microsoft.com/office/drawing/2014/main" id="{F5281B2C-6EF5-A279-EC60-2CF4AF21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D81F2839-8B5B-4ED2-84FF-E6704EC4B43C}" type="slidenum">
              <a:rPr lang="en-US" altLang="en-US" sz="1200">
                <a:solidFill>
                  <a:srgbClr val="FFFFFF"/>
                </a:solidFill>
              </a:rPr>
              <a:pPr algn="r" eaLnBrk="1" hangingPunct="1"/>
              <a:t>4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46C3B7B-033D-38ED-8325-F90E86C38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98" y="152400"/>
            <a:ext cx="7890028" cy="914400"/>
          </a:xfrm>
          <a:solidFill>
            <a:srgbClr val="FF99FF">
              <a:alpha val="35000"/>
            </a:srgb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Low Intensity Timber Area (LITA)</a:t>
            </a:r>
            <a:b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15-30% Retention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 Variable-retention Regeneration Harvest (VRH) -  Two Aged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Somewhat equivalent to Connectivity/SGFMA in NAA</a:t>
            </a:r>
            <a:endParaRPr lang="en-US" sz="20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0964" name="Picture 15">
            <a:extLst>
              <a:ext uri="{FF2B5EF4-FFF2-40B4-BE49-F238E27FC236}">
                <a16:creationId xmlns:a16="http://schemas.microsoft.com/office/drawing/2014/main" id="{65B2C10B-B9E8-C278-8600-5E55E536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57313"/>
            <a:ext cx="59436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6">
            <a:extLst>
              <a:ext uri="{FF2B5EF4-FFF2-40B4-BE49-F238E27FC236}">
                <a16:creationId xmlns:a16="http://schemas.microsoft.com/office/drawing/2014/main" id="{B105AB90-5BF4-6D2E-9C2A-89CAE3CC2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23885" r="27187" b="17226"/>
          <a:stretch>
            <a:fillRect/>
          </a:stretch>
        </p:blipFill>
        <p:spPr bwMode="auto">
          <a:xfrm>
            <a:off x="1130300" y="1847850"/>
            <a:ext cx="31369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7">
            <a:extLst>
              <a:ext uri="{FF2B5EF4-FFF2-40B4-BE49-F238E27FC236}">
                <a16:creationId xmlns:a16="http://schemas.microsoft.com/office/drawing/2014/main" id="{2D0540EF-43E0-F0C8-B95E-6B7083DA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r="-1257"/>
          <a:stretch>
            <a:fillRect/>
          </a:stretch>
        </p:blipFill>
        <p:spPr bwMode="auto">
          <a:xfrm>
            <a:off x="4267200" y="1874838"/>
            <a:ext cx="38862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18">
            <a:extLst>
              <a:ext uri="{FF2B5EF4-FFF2-40B4-BE49-F238E27FC236}">
                <a16:creationId xmlns:a16="http://schemas.microsoft.com/office/drawing/2014/main" id="{6E689EDD-62C9-6482-118F-5FE01915E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4862513"/>
            <a:ext cx="5803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800">
                <a:solidFill>
                  <a:srgbClr val="000000"/>
                </a:solidFill>
                <a:latin typeface="Century Gothic" panose="020B0502020202020204" pitchFamily="34" charset="0"/>
              </a:rPr>
              <a:t>Outside Large Blocks, Inside Critical Habitat</a:t>
            </a:r>
          </a:p>
        </p:txBody>
      </p:sp>
      <p:sp>
        <p:nvSpPr>
          <p:cNvPr id="40968" name="Rectangle 11">
            <a:extLst>
              <a:ext uri="{FF2B5EF4-FFF2-40B4-BE49-F238E27FC236}">
                <a16:creationId xmlns:a16="http://schemas.microsoft.com/office/drawing/2014/main" id="{A6EA76B5-F597-10E4-E54D-347A40EC5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5267325"/>
            <a:ext cx="268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 u="sng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Management Hypothesis:</a:t>
            </a:r>
            <a:endParaRPr lang="en-US" altLang="en-US" sz="1800" b="0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969" name="Rectangle 12">
            <a:extLst>
              <a:ext uri="{FF2B5EF4-FFF2-40B4-BE49-F238E27FC236}">
                <a16:creationId xmlns:a16="http://schemas.microsoft.com/office/drawing/2014/main" id="{52768664-D130-AB3C-0559-0DC6CBFB8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5656263"/>
            <a:ext cx="671830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Provides moderate timber production yields. </a:t>
            </a:r>
          </a:p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Produces compositionally/structurally complex stand conditions.</a:t>
            </a:r>
          </a:p>
          <a:p>
            <a:pPr algn="l" eaLnBrk="1" hangingPunct="1"/>
            <a:r>
              <a:rPr lang="en-US" altLang="en-US" sz="2000" b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Longest Rotations, Trend towards 100-160</a:t>
            </a:r>
            <a:endParaRPr lang="en-US" altLang="en-US" sz="18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7">
            <a:extLst>
              <a:ext uri="{FF2B5EF4-FFF2-40B4-BE49-F238E27FC236}">
                <a16:creationId xmlns:a16="http://schemas.microsoft.com/office/drawing/2014/main" id="{46E1921A-44A8-EA09-BEA7-148AD25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31BA05E0-C83F-4D60-9924-186511273CB7}" type="slidenum">
              <a:rPr lang="en-US" altLang="en-US" sz="1200">
                <a:solidFill>
                  <a:srgbClr val="FFFFFF"/>
                </a:solidFill>
              </a:rPr>
              <a:pPr algn="r" eaLnBrk="1" hangingPunct="1"/>
              <a:t>5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63CF06-660E-1DD4-AA8E-610C37185F21}"/>
              </a:ext>
            </a:extLst>
          </p:cNvPr>
          <p:cNvSpPr txBox="1"/>
          <p:nvPr/>
        </p:nvSpPr>
        <p:spPr>
          <a:xfrm>
            <a:off x="523894" y="153313"/>
            <a:ext cx="8010506" cy="707886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Uneven-aged Timber Area(UTA)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Fire/drought/insect resiliency focused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0" dirty="0">
              <a:solidFill>
                <a:srgbClr val="000000"/>
              </a:solidFill>
              <a:latin typeface="Book Antiqua"/>
              <a:ea typeface="+mn-ea"/>
            </a:endParaRPr>
          </a:p>
        </p:txBody>
      </p:sp>
      <p:pic>
        <p:nvPicPr>
          <p:cNvPr id="41988" name="Content Placeholder 5">
            <a:extLst>
              <a:ext uri="{FF2B5EF4-FFF2-40B4-BE49-F238E27FC236}">
                <a16:creationId xmlns:a16="http://schemas.microsoft.com/office/drawing/2014/main" id="{5D043848-9D92-BA8E-1E95-7E29625AF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5" y="1435100"/>
            <a:ext cx="6113463" cy="4343400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E3D3D6B-2BF6-C481-772C-4C61FA65260E}"/>
              </a:ext>
            </a:extLst>
          </p:cNvPr>
          <p:cNvSpPr txBox="1"/>
          <p:nvPr/>
        </p:nvSpPr>
        <p:spPr>
          <a:xfrm>
            <a:off x="228600" y="1752600"/>
            <a:ext cx="1733550" cy="3933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Uneven-aged Management: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b="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Lowest long-term timber yields.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b="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Creates and maintains complex late successional conditions.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1600" b="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</a:rPr>
              <a:t>No rotation age. Variable re-entry cycle.  </a:t>
            </a:r>
          </a:p>
        </p:txBody>
      </p:sp>
      <p:sp>
        <p:nvSpPr>
          <p:cNvPr id="41990" name="TextBox 27">
            <a:extLst>
              <a:ext uri="{FF2B5EF4-FFF2-40B4-BE49-F238E27FC236}">
                <a16:creationId xmlns:a16="http://schemas.microsoft.com/office/drawing/2014/main" id="{1971EA1D-5C80-6162-9E99-CAF98EBE3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5954713"/>
            <a:ext cx="6324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1600" b="0" i="1">
                <a:solidFill>
                  <a:srgbClr val="000000"/>
                </a:solidFill>
                <a:latin typeface="Century Gothic" panose="020B0502020202020204" pitchFamily="34" charset="0"/>
              </a:rPr>
              <a:t>Visually</a:t>
            </a:r>
            <a:r>
              <a:rPr lang="en-US" altLang="en-US" sz="1600" b="0">
                <a:solidFill>
                  <a:srgbClr val="000000"/>
                </a:solidFill>
                <a:latin typeface="Century Gothic" panose="020B0502020202020204" pitchFamily="34" charset="0"/>
              </a:rPr>
              <a:t> the approach would look similar in many respects to a complex variable-density thinning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AE1F69-FE26-91B2-B3BF-55DF972F492E}"/>
              </a:ext>
            </a:extLst>
          </p:cNvPr>
          <p:cNvSpPr txBox="1"/>
          <p:nvPr/>
        </p:nvSpPr>
        <p:spPr>
          <a:xfrm>
            <a:off x="533400" y="778116"/>
            <a:ext cx="8000999" cy="523220"/>
          </a:xfrm>
          <a:prstGeom prst="rect">
            <a:avLst/>
          </a:prstGeom>
          <a:solidFill>
            <a:srgbClr val="2CF83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Owl Habitat Timber Area (OHTA)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Owl habitat focused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305C528-8D39-56A1-D8CD-2620B9C2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88" y="609600"/>
            <a:ext cx="4495800" cy="89916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Uneven-aged </a:t>
            </a:r>
            <a:b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Management 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F3E5DCFD-DF4C-EDBC-33BD-287FA5D38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981200"/>
            <a:ext cx="5454650" cy="4191000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Slide Number Placeholder 7">
            <a:extLst>
              <a:ext uri="{FF2B5EF4-FFF2-40B4-BE49-F238E27FC236}">
                <a16:creationId xmlns:a16="http://schemas.microsoft.com/office/drawing/2014/main" id="{41BC5573-CB90-240E-13CF-A48B47E2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7373C3C-17FF-42D7-9A86-2AEA6AE870B3}" type="slidenum">
              <a:rPr lang="en-US" altLang="en-US" sz="900">
                <a:solidFill>
                  <a:srgbClr val="FFFFFF"/>
                </a:solidFill>
              </a:rPr>
              <a:pPr algn="r" eaLnBrk="1" hangingPunct="1"/>
              <a:t>6</a:t>
            </a:fld>
            <a:endParaRPr lang="en-US" altLang="en-US" sz="900">
              <a:solidFill>
                <a:srgbClr val="FFFFFF"/>
              </a:solidFill>
            </a:endParaRPr>
          </a:p>
        </p:txBody>
      </p:sp>
      <p:sp>
        <p:nvSpPr>
          <p:cNvPr id="43013" name="Date Placeholder 6">
            <a:extLst>
              <a:ext uri="{FF2B5EF4-FFF2-40B4-BE49-F238E27FC236}">
                <a16:creationId xmlns:a16="http://schemas.microsoft.com/office/drawing/2014/main" id="{95252710-D864-02D7-39E4-8E1018DB641D}"/>
              </a:ext>
            </a:extLst>
          </p:cNvPr>
          <p:cNvSpPr txBox="1">
            <a:spLocks/>
          </p:cNvSpPr>
          <p:nvPr/>
        </p:nvSpPr>
        <p:spPr bwMode="auto">
          <a:xfrm>
            <a:off x="152400" y="6324600"/>
            <a:ext cx="8001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fld id="{087A1571-3713-4196-860E-7BE85F02D491}" type="datetime1"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</a:rPr>
              <a:pPr algn="l" eaLnBrk="1" hangingPunct="1"/>
              <a:t>8/4/2025</a:t>
            </a:fld>
            <a:r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</a:rPr>
              <a:t>				</a:t>
            </a:r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E7016655-F12A-6DBD-9184-6769290B4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04775"/>
            <a:ext cx="113506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>
            <a:extLst>
              <a:ext uri="{FF2B5EF4-FFF2-40B4-BE49-F238E27FC236}">
                <a16:creationId xmlns:a16="http://schemas.microsoft.com/office/drawing/2014/main" id="{C084A2B4-81FC-C5C3-025F-1AEBE683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1" r="17484"/>
          <a:stretch>
            <a:fillRect/>
          </a:stretch>
        </p:blipFill>
        <p:spPr bwMode="auto">
          <a:xfrm>
            <a:off x="5037138" y="104775"/>
            <a:ext cx="1171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>
            <a:extLst>
              <a:ext uri="{FF2B5EF4-FFF2-40B4-BE49-F238E27FC236}">
                <a16:creationId xmlns:a16="http://schemas.microsoft.com/office/drawing/2014/main" id="{0C3CAA7B-4CE9-A0B0-1DBE-4EC112B4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11734"/>
          <a:stretch>
            <a:fillRect/>
          </a:stretch>
        </p:blipFill>
        <p:spPr bwMode="auto">
          <a:xfrm>
            <a:off x="6275388" y="23813"/>
            <a:ext cx="13430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0EF1743-130B-123F-EDB7-4DE6BDD0567A}"/>
              </a:ext>
            </a:extLst>
          </p:cNvPr>
          <p:cNvSpPr txBox="1">
            <a:spLocks/>
          </p:cNvSpPr>
          <p:nvPr/>
        </p:nvSpPr>
        <p:spPr>
          <a:xfrm>
            <a:off x="5959475" y="4287838"/>
            <a:ext cx="3048000" cy="181133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lIns="0" rIns="0">
            <a:normAutofit fontScale="55000" lnSpcReduction="2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b="0" dirty="0">
                <a:solidFill>
                  <a:srgbClr val="000000"/>
                </a:solidFill>
                <a:cs typeface="Calibri" panose="020F0502020204030204" pitchFamily="34" charset="0"/>
              </a:rPr>
              <a:t>Uneven-aged Timber Area (UTA)</a:t>
            </a:r>
          </a:p>
          <a:p>
            <a:pPr lvl="1">
              <a:defRPr/>
            </a:pPr>
            <a:r>
              <a:rPr lang="en-US" sz="2800" b="0" dirty="0">
                <a:solidFill>
                  <a:srgbClr val="000000"/>
                </a:solidFill>
                <a:cs typeface="Calibri" panose="020F0502020204030204" pitchFamily="34" charset="0"/>
              </a:rPr>
              <a:t>Heavier treatments to reduce stand densities, increase fire resiliency/ forest health and produce wood. </a:t>
            </a:r>
          </a:p>
          <a:p>
            <a:pPr lvl="1">
              <a:defRPr/>
            </a:pPr>
            <a:r>
              <a:rPr lang="en-US" sz="2800" b="0" dirty="0">
                <a:solidFill>
                  <a:srgbClr val="000000"/>
                </a:solidFill>
                <a:cs typeface="Calibri" panose="020F0502020204030204" pitchFamily="34" charset="0"/>
              </a:rPr>
              <a:t>Alts A, B, C, and D</a:t>
            </a:r>
          </a:p>
          <a:p>
            <a:pPr lvl="2">
              <a:defRPr/>
            </a:pPr>
            <a:endParaRPr lang="en-US" sz="2600" dirty="0">
              <a:solidFill>
                <a:schemeClr val="bg2"/>
              </a:solidFill>
            </a:endParaRPr>
          </a:p>
          <a:p>
            <a:pPr marL="868680" lvl="2" indent="0">
              <a:buFont typeface="Wingdings 3" pitchFamily="18" charset="2"/>
              <a:buNone/>
              <a:defRPr/>
            </a:pPr>
            <a:endParaRPr lang="en-US" sz="2600" dirty="0">
              <a:solidFill>
                <a:schemeClr val="bg2"/>
              </a:solidFill>
            </a:endParaRPr>
          </a:p>
          <a:p>
            <a:pPr lvl="1">
              <a:defRPr/>
            </a:pPr>
            <a:endParaRPr lang="en-US" sz="2800" dirty="0">
              <a:solidFill>
                <a:schemeClr val="bg2"/>
              </a:solidFill>
            </a:endParaRPr>
          </a:p>
          <a:p>
            <a:pPr marL="468630" lvl="1" indent="0">
              <a:buFont typeface="Wingdings 3" pitchFamily="18" charset="2"/>
              <a:buNone/>
              <a:defRPr/>
            </a:pPr>
            <a:endParaRPr lang="en-US" sz="2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41AAC-ABF4-F08C-DD4F-0BE8953E480A}"/>
              </a:ext>
            </a:extLst>
          </p:cNvPr>
          <p:cNvSpPr/>
          <p:nvPr/>
        </p:nvSpPr>
        <p:spPr>
          <a:xfrm>
            <a:off x="5943600" y="1905000"/>
            <a:ext cx="3048000" cy="201930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lIns="0" rIns="0"/>
          <a:lstStyle/>
          <a:p>
            <a:pPr marL="342900" indent="-274320"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Owl Habitat Timber Area (OHTA)</a:t>
            </a:r>
          </a:p>
          <a:p>
            <a:pPr marL="741363" lvl="1" indent="-271463"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Lighter touch treatments to restore/ maintain NSO habitat and produce wood. </a:t>
            </a:r>
          </a:p>
          <a:p>
            <a:pPr marL="742950" lvl="1" indent="-274320"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/>
            </a:pP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Alt. D only.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EC06D67-8D96-85A4-0A91-C9E14FC627C6}"/>
              </a:ext>
            </a:extLst>
          </p:cNvPr>
          <p:cNvCxnSpPr/>
          <p:nvPr/>
        </p:nvCxnSpPr>
        <p:spPr>
          <a:xfrm rot="10800000" flipV="1">
            <a:off x="4267200" y="2552700"/>
            <a:ext cx="1776413" cy="266700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4625DDC8-2A96-AA93-13BC-05482E5D6EC7}"/>
              </a:ext>
            </a:extLst>
          </p:cNvPr>
          <p:cNvCxnSpPr/>
          <p:nvPr/>
        </p:nvCxnSpPr>
        <p:spPr>
          <a:xfrm rot="10800000">
            <a:off x="4267200" y="3352800"/>
            <a:ext cx="1776413" cy="1447800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1" name="TextBox 28">
            <a:extLst>
              <a:ext uri="{FF2B5EF4-FFF2-40B4-BE49-F238E27FC236}">
                <a16:creationId xmlns:a16="http://schemas.microsoft.com/office/drawing/2014/main" id="{F57A5B3B-AF5A-1051-9980-5D236B93E79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485775" y="3836988"/>
            <a:ext cx="2014537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Stand Density</a:t>
            </a:r>
          </a:p>
        </p:txBody>
      </p:sp>
      <p:sp>
        <p:nvSpPr>
          <p:cNvPr id="43022" name="TextBox 29">
            <a:extLst>
              <a:ext uri="{FF2B5EF4-FFF2-40B4-BE49-F238E27FC236}">
                <a16:creationId xmlns:a16="http://schemas.microsoft.com/office/drawing/2014/main" id="{F0434B61-23EE-0EA9-9250-7B651B75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5868988"/>
            <a:ext cx="2608263" cy="4603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</a:rPr>
              <a:t>Time in Decades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9FC5-126D-FCCC-1061-43988A73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Uneven-aged Management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9354B6FA-C7B5-C058-900E-FD08AFDE3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Concept is a </a:t>
            </a:r>
            <a:r>
              <a:rPr lang="en-US" altLang="en-US" i="1">
                <a:solidFill>
                  <a:srgbClr val="FF0000"/>
                </a:solidFill>
              </a:rPr>
              <a:t>modified</a:t>
            </a:r>
            <a:r>
              <a:rPr lang="en-US" altLang="en-US"/>
              <a:t> uneven-aged management technique</a:t>
            </a:r>
          </a:p>
          <a:p>
            <a:r>
              <a:rPr lang="en-US" altLang="en-US" i="1">
                <a:solidFill>
                  <a:srgbClr val="FF0000"/>
                </a:solidFill>
              </a:rPr>
              <a:t>modified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/>
              <a:t>because </a:t>
            </a:r>
            <a:r>
              <a:rPr lang="en-US" altLang="en-US">
                <a:solidFill>
                  <a:srgbClr val="FF0000"/>
                </a:solidFill>
              </a:rPr>
              <a:t>a portion of the stand</a:t>
            </a:r>
            <a:r>
              <a:rPr lang="en-US" altLang="en-US"/>
              <a:t> </a:t>
            </a:r>
            <a:r>
              <a:rPr lang="en-US" altLang="en-US">
                <a:solidFill>
                  <a:srgbClr val="FF0000"/>
                </a:solidFill>
              </a:rPr>
              <a:t>is permanently retained</a:t>
            </a:r>
            <a:r>
              <a:rPr lang="en-US" altLang="en-US"/>
              <a:t>, i.e., green-tree retention with emphasis on aggregates that are not subject to group select (patch) cutting</a:t>
            </a:r>
          </a:p>
          <a:p>
            <a:r>
              <a:rPr lang="en-US" altLang="en-US"/>
              <a:t>permanent retention ≈ variable depending on whether fire resiliency or owls is the objective   </a:t>
            </a: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F69289E3-E5C9-3176-3BF4-F098FDB4C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2B1E8EC9-DC07-42D2-8B2A-8A07AD8F8FC6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5D980-3AC5-ABA0-D21D-389FC94C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Uneven-aged Example</a:t>
            </a:r>
            <a:br>
              <a:rPr lang="en-US" dirty="0">
                <a:ea typeface="+mj-ea"/>
              </a:rPr>
            </a:br>
            <a:endParaRPr lang="en-US" sz="2200" dirty="0">
              <a:ea typeface="+mj-ea"/>
            </a:endParaRP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AE5786FD-55DD-B4FB-233A-12CA8943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317625"/>
            <a:ext cx="4122737" cy="363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11F74305-E7DF-37D2-3BA4-A4E517A21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17625"/>
            <a:ext cx="3970337" cy="3659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Box 5">
            <a:extLst>
              <a:ext uri="{FF2B5EF4-FFF2-40B4-BE49-F238E27FC236}">
                <a16:creationId xmlns:a16="http://schemas.microsoft.com/office/drawing/2014/main" id="{837FA962-8B5F-D32D-C9E8-0FAAC58D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400"/>
              <a:t>Harvest activities over a 100 year period starting at age 80 managed on a 40 year harvest cycle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400"/>
              <a:t>Different treatments are applied to discreet areas depending on the stand prescription</a:t>
            </a:r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altLang="en-US" sz="1400"/>
              <a:t>Commercial and non-commercial activities may occur at the scheduled time or non-commercial activities at appropriate times</a:t>
            </a:r>
          </a:p>
        </p:txBody>
      </p:sp>
      <p:sp>
        <p:nvSpPr>
          <p:cNvPr id="45061" name="Slide Number Placeholder 4">
            <a:extLst>
              <a:ext uri="{FF2B5EF4-FFF2-40B4-BE49-F238E27FC236}">
                <a16:creationId xmlns:a16="http://schemas.microsoft.com/office/drawing/2014/main" id="{5943E1D2-2B7E-9118-3E18-7468545E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D43850FD-12C9-4764-8593-C32A968FB053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DD09-CB11-8B60-D2A7-E8887B52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01000" cy="990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ea typeface="+mj-ea"/>
                <a:cs typeface="Calibri" panose="020F0502020204030204" pitchFamily="34" charset="0"/>
              </a:rPr>
              <a:t>Uneven-aged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40406-D155-AA60-5598-6844FED99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51609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ea typeface="+mn-ea"/>
              </a:rPr>
              <a:t>Harvest treatments may include varying amounts of: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sz="3200" dirty="0">
                <a:ea typeface="+mn-ea"/>
              </a:rPr>
              <a:t> </a:t>
            </a:r>
            <a:r>
              <a:rPr lang="en-US" dirty="0">
                <a:ea typeface="+mn-ea"/>
              </a:rPr>
              <a:t>thinning (intermediate cuts and/or single-tree selection)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sz="3200" dirty="0">
                <a:ea typeface="+mn-ea"/>
              </a:rPr>
              <a:t> group selections</a:t>
            </a:r>
          </a:p>
          <a:p>
            <a:pPr lvl="2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sz="3200" dirty="0">
                <a:ea typeface="+mn-ea"/>
              </a:rPr>
              <a:t> </a:t>
            </a:r>
            <a:r>
              <a:rPr lang="en-US" sz="2800" dirty="0">
                <a:ea typeface="+mn-ea"/>
              </a:rPr>
              <a:t>may vary in size and shape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ea typeface="+mn-ea"/>
              </a:rPr>
              <a:t>Objectives include: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dirty="0">
                <a:ea typeface="+mn-ea"/>
              </a:rPr>
              <a:t>Fire resistance/resilience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dirty="0">
                <a:ea typeface="+mn-ea"/>
              </a:rPr>
              <a:t>Old growth tree release and cultivation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dirty="0">
                <a:ea typeface="+mn-ea"/>
              </a:rPr>
              <a:t>Forest Health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dirty="0">
                <a:ea typeface="+mn-ea"/>
              </a:rPr>
              <a:t>Species and structural diversity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dirty="0">
                <a:ea typeface="+mn-ea"/>
              </a:rPr>
              <a:t>Timber production</a:t>
            </a:r>
          </a:p>
          <a:p>
            <a:pPr lvl="1" fontAlgn="auto">
              <a:spcAft>
                <a:spcPts val="0"/>
              </a:spcAft>
              <a:buFont typeface="Calibri" panose="020F0502020204030204" pitchFamily="34" charset="0"/>
              <a:buChar char="―"/>
              <a:defRPr/>
            </a:pPr>
            <a:r>
              <a:rPr lang="en-US" dirty="0">
                <a:ea typeface="+mn-ea"/>
              </a:rPr>
              <a:t>Late successional habitat development</a:t>
            </a: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5F9C754B-2A06-1BD2-BCDD-45F718E6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627C077F-FF4B-490A-B36B-572BC50FD54C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7511</TotalTime>
  <Words>1047</Words>
  <Application>Microsoft Office PowerPoint</Application>
  <PresentationFormat>On-screen Show (4:3)</PresentationFormat>
  <Paragraphs>133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MS PGothic</vt:lpstr>
      <vt:lpstr>Calibri Light</vt:lpstr>
      <vt:lpstr>Calibri</vt:lpstr>
      <vt:lpstr>Book Antiqua</vt:lpstr>
      <vt:lpstr>Century Gothic</vt:lpstr>
      <vt:lpstr>Wingdings 3</vt:lpstr>
      <vt:lpstr>Trebuchet MS</vt:lpstr>
      <vt:lpstr>2_Office Theme</vt:lpstr>
      <vt:lpstr>4_Office Theme</vt:lpstr>
      <vt:lpstr>5_Office Theme</vt:lpstr>
      <vt:lpstr>Excel.Chart.8</vt:lpstr>
      <vt:lpstr>High intensity Timber Area (HITA)  No retention = clearcut – Even-aged</vt:lpstr>
      <vt:lpstr>        </vt:lpstr>
      <vt:lpstr>Moderate Intensity Timber Area (MITA)  5-15%  Retention = Variable-retention Regeneration Harvest (VRH) – Two Aged Somewhat equivalent to GFMA/NGFMA in NAA</vt:lpstr>
      <vt:lpstr>Low Intensity Timber Area (LITA)  15-30% Retention = Variable-retention Regeneration Harvest (VRH) -  Two Aged Somewhat equivalent to Connectivity/SGFMA in NAA</vt:lpstr>
      <vt:lpstr>PowerPoint Presentation</vt:lpstr>
      <vt:lpstr>Uneven-aged  Management </vt:lpstr>
      <vt:lpstr>Uneven-aged Management</vt:lpstr>
      <vt:lpstr>Uneven-aged Example </vt:lpstr>
      <vt:lpstr>Uneven-aged Management</vt:lpstr>
      <vt:lpstr>Uneven-aged Management</vt:lpstr>
      <vt:lpstr>Uneven-aged management  in Large Blocks (NSO)</vt:lpstr>
      <vt:lpstr>VDT or Uneven-aged Management?</vt:lpstr>
      <vt:lpstr>VDT or Uneven-aged Management?</vt:lpstr>
      <vt:lpstr>VDT or Uneven-aged Management?</vt:lpstr>
      <vt:lpstr>VDT or Uneven-aged Management?</vt:lpstr>
      <vt:lpstr>Uneven-aged Management in  “Young” Stands in NSO Habitat Blocks</vt:lpstr>
      <vt:lpstr>Potential for Sustained Yield Harvest in Large Blocks for NSO</vt:lpstr>
      <vt:lpstr>Owl Habitat Timber Area (ASQ) Orange</vt:lpstr>
      <vt:lpstr>Analytical Results:  Proportion of owl habitat management areas achieving Mature Multiple Canopy or Structurally Complex status </vt:lpstr>
      <vt:lpstr>Analytical Results:  Non-ASQ harvest flow; coastal/north vs. interior/south. Alternative B example</vt:lpstr>
      <vt:lpstr>SUMMARY</vt:lpstr>
      <vt:lpstr>PUBLIC COMMENT</vt:lpstr>
      <vt:lpstr>Questions?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McFadden</dc:creator>
  <cp:lastModifiedBy>Lum-Naihe, Christof Jurh duk - FS, AZ</cp:lastModifiedBy>
  <cp:revision>433</cp:revision>
  <cp:lastPrinted>2015-06-02T20:59:37Z</cp:lastPrinted>
  <dcterms:created xsi:type="dcterms:W3CDTF">2008-01-02T15:35:18Z</dcterms:created>
  <dcterms:modified xsi:type="dcterms:W3CDTF">2025-08-04T15:24:56Z</dcterms:modified>
</cp:coreProperties>
</file>