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305" r:id="rId3"/>
    <p:sldId id="322" r:id="rId4"/>
    <p:sldId id="324" r:id="rId5"/>
    <p:sldId id="325" r:id="rId6"/>
    <p:sldId id="326" r:id="rId7"/>
    <p:sldId id="327" r:id="rId8"/>
    <p:sldId id="328" r:id="rId9"/>
    <p:sldId id="329" r:id="rId10"/>
    <p:sldId id="330" r:id="rId11"/>
    <p:sldId id="374" r:id="rId12"/>
    <p:sldId id="332" r:id="rId13"/>
    <p:sldId id="335" r:id="rId14"/>
    <p:sldId id="333" r:id="rId15"/>
    <p:sldId id="334" r:id="rId16"/>
    <p:sldId id="336" r:id="rId17"/>
    <p:sldId id="339" r:id="rId18"/>
    <p:sldId id="340" r:id="rId19"/>
    <p:sldId id="391" r:id="rId20"/>
    <p:sldId id="342" r:id="rId21"/>
    <p:sldId id="353" r:id="rId22"/>
    <p:sldId id="390" r:id="rId23"/>
    <p:sldId id="358" r:id="rId24"/>
    <p:sldId id="351" r:id="rId25"/>
    <p:sldId id="384" r:id="rId26"/>
    <p:sldId id="386" r:id="rId27"/>
    <p:sldId id="387" r:id="rId28"/>
    <p:sldId id="366" r:id="rId29"/>
    <p:sldId id="378" r:id="rId30"/>
    <p:sldId id="392" r:id="rId31"/>
    <p:sldId id="346" r:id="rId32"/>
    <p:sldId id="402" r:id="rId33"/>
    <p:sldId id="379" r:id="rId34"/>
    <p:sldId id="343" r:id="rId35"/>
    <p:sldId id="380" r:id="rId36"/>
    <p:sldId id="344" r:id="rId37"/>
    <p:sldId id="338" r:id="rId38"/>
    <p:sldId id="347" r:id="rId39"/>
    <p:sldId id="381" r:id="rId40"/>
    <p:sldId id="394" r:id="rId41"/>
    <p:sldId id="363" r:id="rId42"/>
    <p:sldId id="393" r:id="rId43"/>
    <p:sldId id="369" r:id="rId44"/>
    <p:sldId id="348" r:id="rId45"/>
    <p:sldId id="395" r:id="rId46"/>
    <p:sldId id="396" r:id="rId47"/>
    <p:sldId id="370" r:id="rId48"/>
    <p:sldId id="371" r:id="rId49"/>
    <p:sldId id="389" r:id="rId50"/>
    <p:sldId id="372" r:id="rId51"/>
    <p:sldId id="388" r:id="rId52"/>
    <p:sldId id="400" r:id="rId53"/>
    <p:sldId id="401" r:id="rId54"/>
  </p:sldIdLst>
  <p:sldSz cx="9144000" cy="6858000" type="letter"/>
  <p:notesSz cx="6845300" cy="9015413"/>
  <p:defaultTextStyle>
    <a:defPPr>
      <a:defRPr lang="en-US"/>
    </a:defPPr>
    <a:lvl1pPr algn="ctr" rtl="0" fontAlgn="base">
      <a:spcBef>
        <a:spcPct val="20000"/>
      </a:spcBef>
      <a:spcAft>
        <a:spcPct val="0"/>
      </a:spcAft>
      <a:defRPr sz="2800" b="1" kern="1200">
        <a:solidFill>
          <a:schemeClr val="bg1"/>
        </a:solidFill>
        <a:latin typeface="Arial Narrow" panose="020B0606020202030204" pitchFamily="34" charset="0"/>
        <a:ea typeface="+mn-ea"/>
        <a:cs typeface="+mn-cs"/>
      </a:defRPr>
    </a:lvl1pPr>
    <a:lvl2pPr marL="457200" algn="ctr" rtl="0" fontAlgn="base">
      <a:spcBef>
        <a:spcPct val="20000"/>
      </a:spcBef>
      <a:spcAft>
        <a:spcPct val="0"/>
      </a:spcAft>
      <a:defRPr sz="2800" b="1" kern="1200">
        <a:solidFill>
          <a:schemeClr val="bg1"/>
        </a:solidFill>
        <a:latin typeface="Arial Narrow" panose="020B0606020202030204" pitchFamily="34" charset="0"/>
        <a:ea typeface="+mn-ea"/>
        <a:cs typeface="+mn-cs"/>
      </a:defRPr>
    </a:lvl2pPr>
    <a:lvl3pPr marL="914400" algn="ctr" rtl="0" fontAlgn="base">
      <a:spcBef>
        <a:spcPct val="20000"/>
      </a:spcBef>
      <a:spcAft>
        <a:spcPct val="0"/>
      </a:spcAft>
      <a:defRPr sz="2800" b="1" kern="1200">
        <a:solidFill>
          <a:schemeClr val="bg1"/>
        </a:solidFill>
        <a:latin typeface="Arial Narrow" panose="020B0606020202030204" pitchFamily="34" charset="0"/>
        <a:ea typeface="+mn-ea"/>
        <a:cs typeface="+mn-cs"/>
      </a:defRPr>
    </a:lvl3pPr>
    <a:lvl4pPr marL="1371600" algn="ctr" rtl="0" fontAlgn="base">
      <a:spcBef>
        <a:spcPct val="20000"/>
      </a:spcBef>
      <a:spcAft>
        <a:spcPct val="0"/>
      </a:spcAft>
      <a:defRPr sz="2800" b="1" kern="1200">
        <a:solidFill>
          <a:schemeClr val="bg1"/>
        </a:solidFill>
        <a:latin typeface="Arial Narrow" panose="020B0606020202030204" pitchFamily="34" charset="0"/>
        <a:ea typeface="+mn-ea"/>
        <a:cs typeface="+mn-cs"/>
      </a:defRPr>
    </a:lvl4pPr>
    <a:lvl5pPr marL="1828800" algn="ctr" rtl="0" fontAlgn="base">
      <a:spcBef>
        <a:spcPct val="20000"/>
      </a:spcBef>
      <a:spcAft>
        <a:spcPct val="0"/>
      </a:spcAft>
      <a:defRPr sz="2800" b="1" kern="1200">
        <a:solidFill>
          <a:schemeClr val="bg1"/>
        </a:solidFill>
        <a:latin typeface="Arial Narrow" panose="020B0606020202030204" pitchFamily="34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bg1"/>
        </a:solidFill>
        <a:latin typeface="Arial Narrow" panose="020B0606020202030204" pitchFamily="34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bg1"/>
        </a:solidFill>
        <a:latin typeface="Arial Narrow" panose="020B0606020202030204" pitchFamily="34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bg1"/>
        </a:solidFill>
        <a:latin typeface="Arial Narrow" panose="020B0606020202030204" pitchFamily="34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bg1"/>
        </a:solidFill>
        <a:latin typeface="Arial Narrow" panose="020B0606020202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003300"/>
    <a:srgbClr val="6600CC"/>
    <a:srgbClr val="0099CC"/>
    <a:srgbClr val="FFFF00"/>
    <a:srgbClr val="669900"/>
    <a:srgbClr val="CCEC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6" autoAdjust="0"/>
    <p:restoredTop sz="95598" autoAdjust="0"/>
  </p:normalViewPr>
  <p:slideViewPr>
    <p:cSldViewPr snapToGrid="0">
      <p:cViewPr varScale="1">
        <p:scale>
          <a:sx n="68" d="100"/>
          <a:sy n="68" d="100"/>
        </p:scale>
        <p:origin x="1590" y="78"/>
      </p:cViewPr>
      <p:guideLst>
        <p:guide orient="horz" pos="211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D2C3C3EE-7BD3-08E0-797B-68E99E43764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7038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24" tIns="45312" rIns="90624" bIns="45312" numCol="1" anchor="t" anchorCtr="0" compatLnSpc="1">
            <a:prstTxWarp prst="textNoShape">
              <a:avLst/>
            </a:prstTxWarp>
          </a:bodyPr>
          <a:lstStyle>
            <a:lvl1pPr algn="l" defTabSz="906463">
              <a:spcBef>
                <a:spcPct val="0"/>
              </a:spcBef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D7E0CA71-26BF-84E8-1F6F-A01DC641293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8263" y="0"/>
            <a:ext cx="29670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24" tIns="45312" rIns="90624" bIns="45312" numCol="1" anchor="t" anchorCtr="0" compatLnSpc="1">
            <a:prstTxWarp prst="textNoShape">
              <a:avLst/>
            </a:prstTxWarp>
          </a:bodyPr>
          <a:lstStyle>
            <a:lvl1pPr algn="r" defTabSz="906463">
              <a:spcBef>
                <a:spcPct val="0"/>
              </a:spcBef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>
            <a:extLst>
              <a:ext uri="{FF2B5EF4-FFF2-40B4-BE49-F238E27FC236}">
                <a16:creationId xmlns:a16="http://schemas.microsoft.com/office/drawing/2014/main" id="{266A46AF-6EC5-35F0-FE6C-7649C734F30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64563"/>
            <a:ext cx="2967038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24" tIns="45312" rIns="90624" bIns="45312" numCol="1" anchor="b" anchorCtr="0" compatLnSpc="1">
            <a:prstTxWarp prst="textNoShape">
              <a:avLst/>
            </a:prstTxWarp>
          </a:bodyPr>
          <a:lstStyle>
            <a:lvl1pPr algn="l" defTabSz="906463">
              <a:spcBef>
                <a:spcPct val="0"/>
              </a:spcBef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5" name="Rectangle 5">
            <a:extLst>
              <a:ext uri="{FF2B5EF4-FFF2-40B4-BE49-F238E27FC236}">
                <a16:creationId xmlns:a16="http://schemas.microsoft.com/office/drawing/2014/main" id="{EAFFC9AF-882E-BFF2-B564-CBD918FEFF3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8263" y="8564563"/>
            <a:ext cx="29670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24" tIns="45312" rIns="90624" bIns="45312" numCol="1" anchor="b" anchorCtr="0" compatLnSpc="1">
            <a:prstTxWarp prst="textNoShape">
              <a:avLst/>
            </a:prstTxWarp>
          </a:bodyPr>
          <a:lstStyle>
            <a:lvl1pPr algn="r" defTabSz="906463"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EDD4ED6E-7722-4DF3-906A-036325557B1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CF58D1C7-5FBA-75BC-8791-4BAE662D352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7038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24" tIns="45312" rIns="90624" bIns="45312" numCol="1" anchor="t" anchorCtr="0" compatLnSpc="1">
            <a:prstTxWarp prst="textNoShape">
              <a:avLst/>
            </a:prstTxWarp>
          </a:bodyPr>
          <a:lstStyle>
            <a:lvl1pPr algn="l" defTabSz="906463">
              <a:spcBef>
                <a:spcPct val="0"/>
              </a:spcBef>
              <a:defRPr sz="1200" b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2FE665BD-A92F-39EE-2E55-0857C5FC8C8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78263" y="0"/>
            <a:ext cx="29670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24" tIns="45312" rIns="90624" bIns="45312" numCol="1" anchor="t" anchorCtr="0" compatLnSpc="1">
            <a:prstTxWarp prst="textNoShape">
              <a:avLst/>
            </a:prstTxWarp>
          </a:bodyPr>
          <a:lstStyle>
            <a:lvl1pPr algn="r" defTabSz="906463">
              <a:spcBef>
                <a:spcPct val="0"/>
              </a:spcBef>
              <a:defRPr sz="1200" b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2" name="Rectangle 4">
            <a:extLst>
              <a:ext uri="{FF2B5EF4-FFF2-40B4-BE49-F238E27FC236}">
                <a16:creationId xmlns:a16="http://schemas.microsoft.com/office/drawing/2014/main" id="{F5A41655-9254-7408-A45F-E352C470BDAB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68400" y="676275"/>
            <a:ext cx="4508500" cy="3381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4241B2DF-D697-08F9-88C0-BC428251143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283075"/>
            <a:ext cx="5019675" cy="405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24" tIns="45312" rIns="90624" bIns="453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4" name="Rectangle 6">
            <a:extLst>
              <a:ext uri="{FF2B5EF4-FFF2-40B4-BE49-F238E27FC236}">
                <a16:creationId xmlns:a16="http://schemas.microsoft.com/office/drawing/2014/main" id="{C4DB9E12-B0DF-45D9-95F8-248A6D2915A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64563"/>
            <a:ext cx="2967038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24" tIns="45312" rIns="90624" bIns="45312" numCol="1" anchor="b" anchorCtr="0" compatLnSpc="1">
            <a:prstTxWarp prst="textNoShape">
              <a:avLst/>
            </a:prstTxWarp>
          </a:bodyPr>
          <a:lstStyle>
            <a:lvl1pPr algn="l" defTabSz="906463">
              <a:spcBef>
                <a:spcPct val="0"/>
              </a:spcBef>
              <a:defRPr sz="1200" b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5" name="Rectangle 7">
            <a:extLst>
              <a:ext uri="{FF2B5EF4-FFF2-40B4-BE49-F238E27FC236}">
                <a16:creationId xmlns:a16="http://schemas.microsoft.com/office/drawing/2014/main" id="{7BD7CFE3-9319-F599-4D3E-E55C2DBAB3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8263" y="8564563"/>
            <a:ext cx="29670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24" tIns="45312" rIns="90624" bIns="45312" numCol="1" anchor="b" anchorCtr="0" compatLnSpc="1">
            <a:prstTxWarp prst="textNoShape">
              <a:avLst/>
            </a:prstTxWarp>
          </a:bodyPr>
          <a:lstStyle>
            <a:lvl1pPr algn="r" defTabSz="906463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1355FCC3-446D-4E3F-A7C3-F7B87A34C6C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>
            <a:extLst>
              <a:ext uri="{FF2B5EF4-FFF2-40B4-BE49-F238E27FC236}">
                <a16:creationId xmlns:a16="http://schemas.microsoft.com/office/drawing/2014/main" id="{C04709FE-7FE6-DF0F-155D-65644B501B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>
            <a:extLst>
              <a:ext uri="{FF2B5EF4-FFF2-40B4-BE49-F238E27FC236}">
                <a16:creationId xmlns:a16="http://schemas.microsoft.com/office/drawing/2014/main" id="{FE3CA4BF-4D28-DAF8-7C69-47700B983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Brown with no hatch: commercial thinning opportunities in plantations</a:t>
            </a:r>
          </a:p>
        </p:txBody>
      </p:sp>
      <p:sp>
        <p:nvSpPr>
          <p:cNvPr id="69636" name="Slide Number Placeholder 3">
            <a:extLst>
              <a:ext uri="{FF2B5EF4-FFF2-40B4-BE49-F238E27FC236}">
                <a16:creationId xmlns:a16="http://schemas.microsoft.com/office/drawing/2014/main" id="{D3B42890-2A24-ADC7-736D-2458CD8475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064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9064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9064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9064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9064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27327DD-E82A-490C-B2DF-5CD0769C64B4}" type="slidenum">
              <a:rPr lang="en-US" altLang="en-US"/>
              <a:pPr algn="r" eaLnBrk="1" hangingPunct="1">
                <a:spcBef>
                  <a:spcPct val="0"/>
                </a:spcBef>
              </a:pPr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>
            <a:extLst>
              <a:ext uri="{FF2B5EF4-FFF2-40B4-BE49-F238E27FC236}">
                <a16:creationId xmlns:a16="http://schemas.microsoft.com/office/drawing/2014/main" id="{16C16A5F-2E06-B16B-885F-F7B1D1C591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>
            <a:extLst>
              <a:ext uri="{FF2B5EF4-FFF2-40B4-BE49-F238E27FC236}">
                <a16:creationId xmlns:a16="http://schemas.microsoft.com/office/drawing/2014/main" id="{3AA8F9A9-0586-85FE-6852-976C7F414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1970-2008</a:t>
            </a:r>
          </a:p>
        </p:txBody>
      </p:sp>
      <p:sp>
        <p:nvSpPr>
          <p:cNvPr id="70660" name="Slide Number Placeholder 3">
            <a:extLst>
              <a:ext uri="{FF2B5EF4-FFF2-40B4-BE49-F238E27FC236}">
                <a16:creationId xmlns:a16="http://schemas.microsoft.com/office/drawing/2014/main" id="{FCA3D91C-024E-4474-0FAE-5A8B8F1DAB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064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9064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9064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9064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9064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3160033-F7BE-420D-A4C7-1A2415305C69}" type="slidenum">
              <a:rPr lang="en-US" altLang="en-US"/>
              <a:pPr algn="r" eaLnBrk="1" hangingPunct="1">
                <a:spcBef>
                  <a:spcPct val="0"/>
                </a:spcBef>
              </a:pPr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A2C446FB-F961-F858-6D00-9740A1FC41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064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9064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9064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9064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9064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A816622-A9D9-425D-B820-E53787E9D733}" type="slidenum">
              <a:rPr lang="en-US" altLang="en-US"/>
              <a:pPr algn="r" eaLnBrk="1" hangingPunct="1"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4E81599B-548A-1086-0F93-03FF0C7C59C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169988" y="674688"/>
            <a:ext cx="4508500" cy="3381375"/>
          </a:xfrm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D9F284B5-DE1C-B78E-CDE4-486F465486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4283075"/>
            <a:ext cx="5476875" cy="4057650"/>
          </a:xfrm>
          <a:noFill/>
        </p:spPr>
        <p:txBody>
          <a:bodyPr/>
          <a:lstStyle/>
          <a:p>
            <a:r>
              <a:rPr lang="en-US" altLang="en-US"/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E0CA522-5951-C41B-FE02-A45C530CAE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1F5AFD-78A8-AE6A-B0A2-E69E4B8DD1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CD224C-941E-1E42-117A-F1E2E0E9F5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FBD1FD-07AD-494D-B4E8-8277A31EEC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72999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D226397-BE15-5E97-DD8F-1562F546A1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61F75D-99E7-C190-49F6-6E4A166B3B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C75695-A9D8-0FE2-B04D-4BDC998AC6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661534-1570-46C4-947F-7D2DFA728E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410825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35CB59-E7BA-95DD-CFD6-619DEFAA27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090666-5799-7FD8-96F1-6BB8C94D14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474C9E-FDAF-018D-16E7-614C3B1736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A1BBF-91FB-4B2A-88DF-5D9EEE094B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086230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576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47F6B0-EFD5-A748-68E0-59690F4E42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511C33-E923-E8CA-F5F5-B7A5806375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0D24A7-35A7-3DE2-C0A3-46D2E2DB5C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10094F-2AC6-4E94-99F6-ABD19D6778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72610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993DB9-0871-4428-2AD6-A160D39A69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6D8EB6-BC6E-6BCC-95E8-3ADA13F38A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C97B1C-9B51-C96C-D15F-1AC0540E43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2CFD10-E74A-4FCB-802F-E335739DF0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420765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FC99F2-2939-4B89-C49C-B45CC89D56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9A1CC1-5889-2BF0-C648-551FBF4F46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2E5734-3871-656A-B7DF-4BEBE12D41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1733E7-3FFB-44E5-8A86-D82C8B8B10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81378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8E75B8-5F5C-3B0C-6922-2DB7482CF6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127724-69EF-D152-5475-D284F32466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1B8ADA-DCED-D1A0-D2ED-35C1A15B05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90C42B-E9BF-4500-80F0-365B2D3472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302533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6E4E3A6-46E8-86A9-D840-470909C14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65A1928-D6C4-E3DB-E78C-EFEB7985B7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BF47146-43CD-1844-C237-7017CB5324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D942EA-200B-4DFA-9453-A4C7604019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892825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350A414-6886-ED21-914D-7847C6D6D6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4ADC7A5-82E0-3495-DF30-8411661C91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BC9F96C-298F-63B6-547A-589667882A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C20ADB-1AE9-41EE-BCFE-BCB6BA244A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888629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9CB7963-9E21-5C40-2213-4C4D994C18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B4B9582-6782-AD16-3598-5F3D024062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D78F7F5-7B94-81AA-54D6-360D90CBC8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95F7AC-4B31-4BAA-841A-3C0D157622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755771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8C4B2E-445B-E252-1267-F35324AA96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E924D-08E6-F513-8039-8F9AB9B5A5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220EE-8181-07AE-5EFD-6C7974CF78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55B167-8761-4268-89A7-7B3B887E3C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908216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64B820-880F-2632-CA51-F8165819C9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2E6F4-5784-1F2F-0FE7-18E27D5279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23DF5C-E54E-B298-BED6-1D0570C253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46A361-8EBD-4068-A6C4-A6D55418E9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353733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3399"/>
            </a:gs>
            <a:gs pos="100000">
              <a:srgbClr val="008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3AD6978-699E-0D97-BD69-900EF58032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4CD7B18-86B8-5D46-E2EE-B782D1AA7C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0D9388E-7CEF-C62B-A0D3-C42315AB67C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1187A25-9A1B-D714-2139-4DF9468C9C4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3F397AA-5603-66B1-EC90-FC4F19D36F2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A4959CFB-E317-4960-A2DE-6679D6E8458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  <p:sldLayoutId id="214748414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CC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CC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CC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CC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C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1">
            <a:extLst>
              <a:ext uri="{FF2B5EF4-FFF2-40B4-BE49-F238E27FC236}">
                <a16:creationId xmlns:a16="http://schemas.microsoft.com/office/drawing/2014/main" id="{1591BDA1-E16F-3710-AE9B-7127F243B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" t="2345" r="1715" b="161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65" name="Text Box 17">
            <a:extLst>
              <a:ext uri="{FF2B5EF4-FFF2-40B4-BE49-F238E27FC236}">
                <a16:creationId xmlns:a16="http://schemas.microsoft.com/office/drawing/2014/main" id="{316F8744-8A6C-6697-43B7-EF3F1D1BA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150" y="785813"/>
            <a:ext cx="5940425" cy="3416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“Restoration”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Opportunities in “Over 80” on the 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Mesic Westside</a:t>
            </a:r>
            <a:endParaRPr lang="en-US" sz="6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ligrapher" pitchFamily="2" charset="0"/>
            </a:endParaRPr>
          </a:p>
        </p:txBody>
      </p:sp>
    </p:spTree>
  </p:cSld>
  <p:clrMapOvr>
    <a:masterClrMapping/>
  </p:clrMapOvr>
  <p:transition advTm="12324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C8CCFF2B-45B5-C91C-85B4-3C77BC447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Hierachical Approach </a:t>
            </a:r>
            <a:br>
              <a:rPr lang="en-US" altLang="en-US"/>
            </a:br>
            <a:r>
              <a:rPr lang="en-US" altLang="en-US"/>
              <a:t>Scale-Based</a:t>
            </a:r>
            <a:br>
              <a:rPr lang="en-US" altLang="en-US"/>
            </a:br>
            <a:r>
              <a:rPr lang="en-US" altLang="en-US"/>
              <a:t>(Admittedly Owl Centric)</a:t>
            </a:r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C02CF11A-7A91-D1CB-F55E-E75ADA886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338" y="2255838"/>
            <a:ext cx="7772400" cy="4114800"/>
          </a:xfrm>
        </p:spPr>
        <p:txBody>
          <a:bodyPr/>
          <a:lstStyle/>
          <a:p>
            <a:r>
              <a:rPr lang="en-US" altLang="en-US"/>
              <a:t>CHU </a:t>
            </a:r>
          </a:p>
          <a:p>
            <a:r>
              <a:rPr lang="en-US" altLang="en-US"/>
              <a:t>Watershed</a:t>
            </a:r>
          </a:p>
          <a:p>
            <a:r>
              <a:rPr lang="en-US" altLang="en-US"/>
              <a:t>Owl Sites</a:t>
            </a:r>
          </a:p>
          <a:p>
            <a:pPr marL="457200" lvl="1" indent="0">
              <a:buFontTx/>
              <a:buNone/>
            </a:pPr>
            <a:endParaRPr lang="en-US" altLang="en-US"/>
          </a:p>
          <a:p>
            <a:pPr marL="457200" lvl="1" indent="0">
              <a:buFontTx/>
              <a:buNone/>
            </a:pPr>
            <a:endParaRPr lang="en-US" altLang="en-US"/>
          </a:p>
          <a:p>
            <a:pPr marL="457200" lvl="1" indent="0">
              <a:buFontTx/>
              <a:buNone/>
            </a:pPr>
            <a:r>
              <a:rPr lang="en-US" altLang="en-US" sz="3600"/>
              <a:t>Forest Restoration Opportunities</a:t>
            </a:r>
          </a:p>
          <a:p>
            <a:pPr marL="457200" lvl="1" indent="0">
              <a:buFontTx/>
              <a:buNone/>
            </a:pPr>
            <a:r>
              <a:rPr lang="en-US" altLang="en-US" sz="3600"/>
              <a:t>(Processes and Structures)</a:t>
            </a:r>
          </a:p>
        </p:txBody>
      </p:sp>
      <p:pic>
        <p:nvPicPr>
          <p:cNvPr id="23556" name="Picture 2" descr="C:\Users\cfriesen\AppData\Local\Microsoft\Windows\Temporary Internet Files\Content.IE5\0GL1Z1OZ\traffic_lights[1].jpg">
            <a:extLst>
              <a:ext uri="{FF2B5EF4-FFF2-40B4-BE49-F238E27FC236}">
                <a16:creationId xmlns:a16="http://schemas.microsoft.com/office/drawing/2014/main" id="{DCF6B0B5-E203-8A21-2CEC-406E9ABA0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3" y="2439988"/>
            <a:ext cx="422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" descr="C:\Users\cfriesen\AppData\Local\Microsoft\Windows\Temporary Internet Files\Content.IE5\0GL1Z1OZ\traffic_lights[1].jpg">
            <a:extLst>
              <a:ext uri="{FF2B5EF4-FFF2-40B4-BE49-F238E27FC236}">
                <a16:creationId xmlns:a16="http://schemas.microsoft.com/office/drawing/2014/main" id="{C1754846-5932-3F8B-A09A-A67F2EF00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13" y="2960688"/>
            <a:ext cx="422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" descr="C:\Users\cfriesen\AppData\Local\Microsoft\Windows\Temporary Internet Files\Content.IE5\0GL1Z1OZ\traffic_lights[1].jpg">
            <a:extLst>
              <a:ext uri="{FF2B5EF4-FFF2-40B4-BE49-F238E27FC236}">
                <a16:creationId xmlns:a16="http://schemas.microsoft.com/office/drawing/2014/main" id="{074DD457-CFB5-147A-57E6-E4F9F9B88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38" y="3562350"/>
            <a:ext cx="4206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" descr="C:\Users\cfriesen\AppData\Local\Microsoft\Windows\Temporary Internet Files\Content.IE5\JCGZN3EB\TrafficLight3YELLOW[1].gif">
            <a:extLst>
              <a:ext uri="{FF2B5EF4-FFF2-40B4-BE49-F238E27FC236}">
                <a16:creationId xmlns:a16="http://schemas.microsoft.com/office/drawing/2014/main" id="{1D1E0B77-3F6A-B0AB-5339-99FF2E2E4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88" y="4110038"/>
            <a:ext cx="873125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432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reeform 4">
            <a:extLst>
              <a:ext uri="{FF2B5EF4-FFF2-40B4-BE49-F238E27FC236}">
                <a16:creationId xmlns:a16="http://schemas.microsoft.com/office/drawing/2014/main" id="{DDE4530E-F18C-3AAA-C078-225954321BE2}"/>
              </a:ext>
            </a:extLst>
          </p:cNvPr>
          <p:cNvSpPr>
            <a:spLocks/>
          </p:cNvSpPr>
          <p:nvPr/>
        </p:nvSpPr>
        <p:spPr bwMode="auto">
          <a:xfrm>
            <a:off x="1841500" y="881063"/>
            <a:ext cx="403225" cy="169862"/>
          </a:xfrm>
          <a:custGeom>
            <a:avLst/>
            <a:gdLst>
              <a:gd name="T0" fmla="*/ 2147483647 w 1015"/>
              <a:gd name="T1" fmla="*/ 2147483647 h 428"/>
              <a:gd name="T2" fmla="*/ 2147483647 w 1015"/>
              <a:gd name="T3" fmla="*/ 2147483647 h 428"/>
              <a:gd name="T4" fmla="*/ 2147483647 w 1015"/>
              <a:gd name="T5" fmla="*/ 2147483647 h 428"/>
              <a:gd name="T6" fmla="*/ 2147483647 w 1015"/>
              <a:gd name="T7" fmla="*/ 2147483647 h 428"/>
              <a:gd name="T8" fmla="*/ 2147483647 w 1015"/>
              <a:gd name="T9" fmla="*/ 2147483647 h 428"/>
              <a:gd name="T10" fmla="*/ 0 w 1015"/>
              <a:gd name="T11" fmla="*/ 2147483647 h 428"/>
              <a:gd name="T12" fmla="*/ 2147483647 w 1015"/>
              <a:gd name="T13" fmla="*/ 2147483647 h 428"/>
              <a:gd name="T14" fmla="*/ 2147483647 w 1015"/>
              <a:gd name="T15" fmla="*/ 2147483647 h 428"/>
              <a:gd name="T16" fmla="*/ 2147483647 w 1015"/>
              <a:gd name="T17" fmla="*/ 2147483647 h 428"/>
              <a:gd name="T18" fmla="*/ 2147483647 w 1015"/>
              <a:gd name="T19" fmla="*/ 2147483647 h 428"/>
              <a:gd name="T20" fmla="*/ 2147483647 w 1015"/>
              <a:gd name="T21" fmla="*/ 0 h 428"/>
              <a:gd name="T22" fmla="*/ 2147483647 w 1015"/>
              <a:gd name="T23" fmla="*/ 2147483647 h 42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15" h="428">
                <a:moveTo>
                  <a:pt x="8" y="247"/>
                </a:moveTo>
                <a:lnTo>
                  <a:pt x="71" y="209"/>
                </a:lnTo>
                <a:lnTo>
                  <a:pt x="164" y="428"/>
                </a:lnTo>
                <a:lnTo>
                  <a:pt x="96" y="278"/>
                </a:lnTo>
                <a:lnTo>
                  <a:pt x="155" y="278"/>
                </a:lnTo>
                <a:lnTo>
                  <a:pt x="0" y="151"/>
                </a:lnTo>
                <a:lnTo>
                  <a:pt x="207" y="71"/>
                </a:lnTo>
                <a:lnTo>
                  <a:pt x="213" y="223"/>
                </a:lnTo>
                <a:lnTo>
                  <a:pt x="346" y="201"/>
                </a:lnTo>
                <a:lnTo>
                  <a:pt x="554" y="155"/>
                </a:lnTo>
                <a:lnTo>
                  <a:pt x="717" y="0"/>
                </a:lnTo>
                <a:lnTo>
                  <a:pt x="1015" y="278"/>
                </a:lnTo>
              </a:path>
            </a:pathLst>
          </a:custGeom>
          <a:noFill/>
          <a:ln w="20638">
            <a:solidFill>
              <a:srgbClr val="00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79" name="Freeform 5">
            <a:extLst>
              <a:ext uri="{FF2B5EF4-FFF2-40B4-BE49-F238E27FC236}">
                <a16:creationId xmlns:a16="http://schemas.microsoft.com/office/drawing/2014/main" id="{4D208DE5-C29F-671B-C601-1DD88B110CF7}"/>
              </a:ext>
            </a:extLst>
          </p:cNvPr>
          <p:cNvSpPr>
            <a:spLocks/>
          </p:cNvSpPr>
          <p:nvPr/>
        </p:nvSpPr>
        <p:spPr bwMode="auto">
          <a:xfrm>
            <a:off x="2244725" y="950913"/>
            <a:ext cx="2819400" cy="771525"/>
          </a:xfrm>
          <a:custGeom>
            <a:avLst/>
            <a:gdLst>
              <a:gd name="T0" fmla="*/ 2147483647 w 7104"/>
              <a:gd name="T1" fmla="*/ 2147483647 h 1944"/>
              <a:gd name="T2" fmla="*/ 2147483647 w 7104"/>
              <a:gd name="T3" fmla="*/ 2147483647 h 1944"/>
              <a:gd name="T4" fmla="*/ 2147483647 w 7104"/>
              <a:gd name="T5" fmla="*/ 2147483647 h 1944"/>
              <a:gd name="T6" fmla="*/ 2147483647 w 7104"/>
              <a:gd name="T7" fmla="*/ 2147483647 h 1944"/>
              <a:gd name="T8" fmla="*/ 2147483647 w 7104"/>
              <a:gd name="T9" fmla="*/ 2147483647 h 1944"/>
              <a:gd name="T10" fmla="*/ 2147483647 w 7104"/>
              <a:gd name="T11" fmla="*/ 2147483647 h 1944"/>
              <a:gd name="T12" fmla="*/ 2147483647 w 7104"/>
              <a:gd name="T13" fmla="*/ 2147483647 h 1944"/>
              <a:gd name="T14" fmla="*/ 2147483647 w 7104"/>
              <a:gd name="T15" fmla="*/ 2147483647 h 1944"/>
              <a:gd name="T16" fmla="*/ 2147483647 w 7104"/>
              <a:gd name="T17" fmla="*/ 2147483647 h 1944"/>
              <a:gd name="T18" fmla="*/ 2147483647 w 7104"/>
              <a:gd name="T19" fmla="*/ 2147483647 h 1944"/>
              <a:gd name="T20" fmla="*/ 2147483647 w 7104"/>
              <a:gd name="T21" fmla="*/ 2147483647 h 1944"/>
              <a:gd name="T22" fmla="*/ 2147483647 w 7104"/>
              <a:gd name="T23" fmla="*/ 2147483647 h 1944"/>
              <a:gd name="T24" fmla="*/ 2147483647 w 7104"/>
              <a:gd name="T25" fmla="*/ 2147483647 h 1944"/>
              <a:gd name="T26" fmla="*/ 2147483647 w 7104"/>
              <a:gd name="T27" fmla="*/ 2147483647 h 1944"/>
              <a:gd name="T28" fmla="*/ 2147483647 w 7104"/>
              <a:gd name="T29" fmla="*/ 2147483647 h 1944"/>
              <a:gd name="T30" fmla="*/ 2147483647 w 7104"/>
              <a:gd name="T31" fmla="*/ 2147483647 h 1944"/>
              <a:gd name="T32" fmla="*/ 2147483647 w 7104"/>
              <a:gd name="T33" fmla="*/ 2147483647 h 1944"/>
              <a:gd name="T34" fmla="*/ 2147483647 w 7104"/>
              <a:gd name="T35" fmla="*/ 2147483647 h 1944"/>
              <a:gd name="T36" fmla="*/ 2147483647 w 7104"/>
              <a:gd name="T37" fmla="*/ 2147483647 h 1944"/>
              <a:gd name="T38" fmla="*/ 2147483647 w 7104"/>
              <a:gd name="T39" fmla="*/ 0 h 1944"/>
              <a:gd name="T40" fmla="*/ 2147483647 w 7104"/>
              <a:gd name="T41" fmla="*/ 2147483647 h 1944"/>
              <a:gd name="T42" fmla="*/ 0 w 7104"/>
              <a:gd name="T43" fmla="*/ 2147483647 h 194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7104" h="1944">
                <a:moveTo>
                  <a:pt x="7104" y="1021"/>
                </a:moveTo>
                <a:lnTo>
                  <a:pt x="6657" y="1304"/>
                </a:lnTo>
                <a:lnTo>
                  <a:pt x="6087" y="1417"/>
                </a:lnTo>
                <a:lnTo>
                  <a:pt x="5931" y="1281"/>
                </a:lnTo>
                <a:lnTo>
                  <a:pt x="5772" y="1262"/>
                </a:lnTo>
                <a:lnTo>
                  <a:pt x="5217" y="1604"/>
                </a:lnTo>
                <a:lnTo>
                  <a:pt x="4865" y="1578"/>
                </a:lnTo>
                <a:lnTo>
                  <a:pt x="4681" y="1736"/>
                </a:lnTo>
                <a:lnTo>
                  <a:pt x="4557" y="1548"/>
                </a:lnTo>
                <a:lnTo>
                  <a:pt x="4333" y="1446"/>
                </a:lnTo>
                <a:lnTo>
                  <a:pt x="3830" y="1397"/>
                </a:lnTo>
                <a:lnTo>
                  <a:pt x="3210" y="1467"/>
                </a:lnTo>
                <a:lnTo>
                  <a:pt x="2672" y="1823"/>
                </a:lnTo>
                <a:lnTo>
                  <a:pt x="2204" y="1944"/>
                </a:lnTo>
                <a:lnTo>
                  <a:pt x="1289" y="1613"/>
                </a:lnTo>
                <a:lnTo>
                  <a:pt x="1222" y="1002"/>
                </a:lnTo>
                <a:lnTo>
                  <a:pt x="1071" y="1183"/>
                </a:lnTo>
                <a:lnTo>
                  <a:pt x="1214" y="973"/>
                </a:lnTo>
                <a:lnTo>
                  <a:pt x="982" y="306"/>
                </a:lnTo>
                <a:lnTo>
                  <a:pt x="412" y="0"/>
                </a:lnTo>
                <a:lnTo>
                  <a:pt x="256" y="133"/>
                </a:lnTo>
                <a:lnTo>
                  <a:pt x="0" y="99"/>
                </a:lnTo>
              </a:path>
            </a:pathLst>
          </a:custGeom>
          <a:noFill/>
          <a:ln w="20638">
            <a:solidFill>
              <a:srgbClr val="00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0" name="Freeform 6">
            <a:extLst>
              <a:ext uri="{FF2B5EF4-FFF2-40B4-BE49-F238E27FC236}">
                <a16:creationId xmlns:a16="http://schemas.microsoft.com/office/drawing/2014/main" id="{F46A1886-3360-7B21-6222-567FE1FA2802}"/>
              </a:ext>
            </a:extLst>
          </p:cNvPr>
          <p:cNvSpPr>
            <a:spLocks/>
          </p:cNvSpPr>
          <p:nvPr/>
        </p:nvSpPr>
        <p:spPr bwMode="auto">
          <a:xfrm>
            <a:off x="1695450" y="884238"/>
            <a:ext cx="149225" cy="1473200"/>
          </a:xfrm>
          <a:custGeom>
            <a:avLst/>
            <a:gdLst>
              <a:gd name="T0" fmla="*/ 0 w 378"/>
              <a:gd name="T1" fmla="*/ 2147483647 h 3711"/>
              <a:gd name="T2" fmla="*/ 2147483647 w 378"/>
              <a:gd name="T3" fmla="*/ 2147483647 h 3711"/>
              <a:gd name="T4" fmla="*/ 2147483647 w 378"/>
              <a:gd name="T5" fmla="*/ 2147483647 h 3711"/>
              <a:gd name="T6" fmla="*/ 2147483647 w 378"/>
              <a:gd name="T7" fmla="*/ 2147483647 h 3711"/>
              <a:gd name="T8" fmla="*/ 2147483647 w 378"/>
              <a:gd name="T9" fmla="*/ 2147483647 h 3711"/>
              <a:gd name="T10" fmla="*/ 2147483647 w 378"/>
              <a:gd name="T11" fmla="*/ 2147483647 h 3711"/>
              <a:gd name="T12" fmla="*/ 2147483647 w 378"/>
              <a:gd name="T13" fmla="*/ 2147483647 h 3711"/>
              <a:gd name="T14" fmla="*/ 2147483647 w 378"/>
              <a:gd name="T15" fmla="*/ 2147483647 h 3711"/>
              <a:gd name="T16" fmla="*/ 2147483647 w 378"/>
              <a:gd name="T17" fmla="*/ 2147483647 h 3711"/>
              <a:gd name="T18" fmla="*/ 2147483647 w 378"/>
              <a:gd name="T19" fmla="*/ 2147483647 h 3711"/>
              <a:gd name="T20" fmla="*/ 2147483647 w 378"/>
              <a:gd name="T21" fmla="*/ 2147483647 h 3711"/>
              <a:gd name="T22" fmla="*/ 2147483647 w 378"/>
              <a:gd name="T23" fmla="*/ 2147483647 h 3711"/>
              <a:gd name="T24" fmla="*/ 2147483647 w 378"/>
              <a:gd name="T25" fmla="*/ 2147483647 h 3711"/>
              <a:gd name="T26" fmla="*/ 2147483647 w 378"/>
              <a:gd name="T27" fmla="*/ 2147483647 h 3711"/>
              <a:gd name="T28" fmla="*/ 2147483647 w 378"/>
              <a:gd name="T29" fmla="*/ 2147483647 h 3711"/>
              <a:gd name="T30" fmla="*/ 2147483647 w 378"/>
              <a:gd name="T31" fmla="*/ 2147483647 h 3711"/>
              <a:gd name="T32" fmla="*/ 2147483647 w 378"/>
              <a:gd name="T33" fmla="*/ 2147483647 h 3711"/>
              <a:gd name="T34" fmla="*/ 2147483647 w 378"/>
              <a:gd name="T35" fmla="*/ 2147483647 h 3711"/>
              <a:gd name="T36" fmla="*/ 2147483647 w 378"/>
              <a:gd name="T37" fmla="*/ 2147483647 h 3711"/>
              <a:gd name="T38" fmla="*/ 2147483647 w 378"/>
              <a:gd name="T39" fmla="*/ 2147483647 h 3711"/>
              <a:gd name="T40" fmla="*/ 2147483647 w 378"/>
              <a:gd name="T41" fmla="*/ 2147483647 h 3711"/>
              <a:gd name="T42" fmla="*/ 2147483647 w 378"/>
              <a:gd name="T43" fmla="*/ 2147483647 h 3711"/>
              <a:gd name="T44" fmla="*/ 2147483647 w 378"/>
              <a:gd name="T45" fmla="*/ 2147483647 h 3711"/>
              <a:gd name="T46" fmla="*/ 2147483647 w 378"/>
              <a:gd name="T47" fmla="*/ 2147483647 h 3711"/>
              <a:gd name="T48" fmla="*/ 2147483647 w 378"/>
              <a:gd name="T49" fmla="*/ 2147483647 h 3711"/>
              <a:gd name="T50" fmla="*/ 2147483647 w 378"/>
              <a:gd name="T51" fmla="*/ 2147483647 h 3711"/>
              <a:gd name="T52" fmla="*/ 2147483647 w 378"/>
              <a:gd name="T53" fmla="*/ 0 h 3711"/>
              <a:gd name="T54" fmla="*/ 2147483647 w 378"/>
              <a:gd name="T55" fmla="*/ 2147483647 h 3711"/>
              <a:gd name="T56" fmla="*/ 2147483647 w 378"/>
              <a:gd name="T57" fmla="*/ 2147483647 h 3711"/>
              <a:gd name="T58" fmla="*/ 2147483647 w 378"/>
              <a:gd name="T59" fmla="*/ 2147483647 h 371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78" h="3711">
                <a:moveTo>
                  <a:pt x="0" y="3711"/>
                </a:moveTo>
                <a:lnTo>
                  <a:pt x="83" y="3314"/>
                </a:lnTo>
                <a:lnTo>
                  <a:pt x="170" y="3253"/>
                </a:lnTo>
                <a:lnTo>
                  <a:pt x="115" y="3142"/>
                </a:lnTo>
                <a:lnTo>
                  <a:pt x="85" y="3284"/>
                </a:lnTo>
                <a:lnTo>
                  <a:pt x="76" y="3116"/>
                </a:lnTo>
                <a:lnTo>
                  <a:pt x="179" y="2885"/>
                </a:lnTo>
                <a:lnTo>
                  <a:pt x="123" y="2942"/>
                </a:lnTo>
                <a:lnTo>
                  <a:pt x="94" y="2755"/>
                </a:lnTo>
                <a:lnTo>
                  <a:pt x="22" y="2747"/>
                </a:lnTo>
                <a:lnTo>
                  <a:pt x="126" y="2468"/>
                </a:lnTo>
                <a:lnTo>
                  <a:pt x="117" y="2627"/>
                </a:lnTo>
                <a:lnTo>
                  <a:pt x="182" y="2554"/>
                </a:lnTo>
                <a:lnTo>
                  <a:pt x="87" y="2292"/>
                </a:lnTo>
                <a:lnTo>
                  <a:pt x="128" y="2184"/>
                </a:lnTo>
                <a:lnTo>
                  <a:pt x="269" y="2340"/>
                </a:lnTo>
                <a:lnTo>
                  <a:pt x="345" y="2244"/>
                </a:lnTo>
                <a:lnTo>
                  <a:pt x="278" y="2218"/>
                </a:lnTo>
                <a:lnTo>
                  <a:pt x="275" y="2056"/>
                </a:lnTo>
                <a:lnTo>
                  <a:pt x="135" y="2026"/>
                </a:lnTo>
                <a:lnTo>
                  <a:pt x="302" y="1546"/>
                </a:lnTo>
                <a:lnTo>
                  <a:pt x="187" y="1754"/>
                </a:lnTo>
                <a:lnTo>
                  <a:pt x="97" y="1434"/>
                </a:lnTo>
                <a:lnTo>
                  <a:pt x="152" y="1011"/>
                </a:lnTo>
                <a:lnTo>
                  <a:pt x="78" y="872"/>
                </a:lnTo>
                <a:lnTo>
                  <a:pt x="251" y="673"/>
                </a:lnTo>
                <a:lnTo>
                  <a:pt x="45" y="0"/>
                </a:lnTo>
                <a:lnTo>
                  <a:pt x="356" y="228"/>
                </a:lnTo>
                <a:lnTo>
                  <a:pt x="330" y="348"/>
                </a:lnTo>
                <a:lnTo>
                  <a:pt x="378" y="236"/>
                </a:lnTo>
              </a:path>
            </a:pathLst>
          </a:custGeom>
          <a:noFill/>
          <a:ln w="20638">
            <a:solidFill>
              <a:srgbClr val="00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1" name="Freeform 7">
            <a:extLst>
              <a:ext uri="{FF2B5EF4-FFF2-40B4-BE49-F238E27FC236}">
                <a16:creationId xmlns:a16="http://schemas.microsoft.com/office/drawing/2014/main" id="{C1598767-0FA9-FCCC-3AF9-3FA017F952E6}"/>
              </a:ext>
            </a:extLst>
          </p:cNvPr>
          <p:cNvSpPr>
            <a:spLocks/>
          </p:cNvSpPr>
          <p:nvPr/>
        </p:nvSpPr>
        <p:spPr bwMode="auto">
          <a:xfrm>
            <a:off x="5064125" y="976313"/>
            <a:ext cx="2979738" cy="2092325"/>
          </a:xfrm>
          <a:custGeom>
            <a:avLst/>
            <a:gdLst>
              <a:gd name="T0" fmla="*/ 0 w 7509"/>
              <a:gd name="T1" fmla="*/ 2147483647 h 5276"/>
              <a:gd name="T2" fmla="*/ 2147483647 w 7509"/>
              <a:gd name="T3" fmla="*/ 2147483647 h 5276"/>
              <a:gd name="T4" fmla="*/ 2147483647 w 7509"/>
              <a:gd name="T5" fmla="*/ 2147483647 h 5276"/>
              <a:gd name="T6" fmla="*/ 2147483647 w 7509"/>
              <a:gd name="T7" fmla="*/ 2147483647 h 5276"/>
              <a:gd name="T8" fmla="*/ 2147483647 w 7509"/>
              <a:gd name="T9" fmla="*/ 2147483647 h 5276"/>
              <a:gd name="T10" fmla="*/ 2147483647 w 7509"/>
              <a:gd name="T11" fmla="*/ 2147483647 h 5276"/>
              <a:gd name="T12" fmla="*/ 2147483647 w 7509"/>
              <a:gd name="T13" fmla="*/ 2147483647 h 5276"/>
              <a:gd name="T14" fmla="*/ 2147483647 w 7509"/>
              <a:gd name="T15" fmla="*/ 0 h 5276"/>
              <a:gd name="T16" fmla="*/ 2147483647 w 7509"/>
              <a:gd name="T17" fmla="*/ 2147483647 h 5276"/>
              <a:gd name="T18" fmla="*/ 2147483647 w 7509"/>
              <a:gd name="T19" fmla="*/ 2147483647 h 5276"/>
              <a:gd name="T20" fmla="*/ 2147483647 w 7509"/>
              <a:gd name="T21" fmla="*/ 2147483647 h 5276"/>
              <a:gd name="T22" fmla="*/ 2147483647 w 7509"/>
              <a:gd name="T23" fmla="*/ 2147483647 h 5276"/>
              <a:gd name="T24" fmla="*/ 2147483647 w 7509"/>
              <a:gd name="T25" fmla="*/ 2147483647 h 5276"/>
              <a:gd name="T26" fmla="*/ 2147483647 w 7509"/>
              <a:gd name="T27" fmla="*/ 2147483647 h 5276"/>
              <a:gd name="T28" fmla="*/ 2147483647 w 7509"/>
              <a:gd name="T29" fmla="*/ 2147483647 h 5276"/>
              <a:gd name="T30" fmla="*/ 2147483647 w 7509"/>
              <a:gd name="T31" fmla="*/ 2147483647 h 5276"/>
              <a:gd name="T32" fmla="*/ 2147483647 w 7509"/>
              <a:gd name="T33" fmla="*/ 2147483647 h 5276"/>
              <a:gd name="T34" fmla="*/ 2147483647 w 7509"/>
              <a:gd name="T35" fmla="*/ 2147483647 h 5276"/>
              <a:gd name="T36" fmla="*/ 2147483647 w 7509"/>
              <a:gd name="T37" fmla="*/ 2147483647 h 5276"/>
              <a:gd name="T38" fmla="*/ 2147483647 w 7509"/>
              <a:gd name="T39" fmla="*/ 2147483647 h 5276"/>
              <a:gd name="T40" fmla="*/ 2147483647 w 7509"/>
              <a:gd name="T41" fmla="*/ 2147483647 h 5276"/>
              <a:gd name="T42" fmla="*/ 2147483647 w 7509"/>
              <a:gd name="T43" fmla="*/ 2147483647 h 5276"/>
              <a:gd name="T44" fmla="*/ 2147483647 w 7509"/>
              <a:gd name="T45" fmla="*/ 2147483647 h 5276"/>
              <a:gd name="T46" fmla="*/ 2147483647 w 7509"/>
              <a:gd name="T47" fmla="*/ 2147483647 h 527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509" h="5276">
                <a:moveTo>
                  <a:pt x="0" y="961"/>
                </a:moveTo>
                <a:lnTo>
                  <a:pt x="693" y="792"/>
                </a:lnTo>
                <a:lnTo>
                  <a:pt x="855" y="578"/>
                </a:lnTo>
                <a:lnTo>
                  <a:pt x="1050" y="633"/>
                </a:lnTo>
                <a:lnTo>
                  <a:pt x="1459" y="513"/>
                </a:lnTo>
                <a:lnTo>
                  <a:pt x="1798" y="533"/>
                </a:lnTo>
                <a:lnTo>
                  <a:pt x="2113" y="287"/>
                </a:lnTo>
                <a:lnTo>
                  <a:pt x="6452" y="0"/>
                </a:lnTo>
                <a:lnTo>
                  <a:pt x="6783" y="501"/>
                </a:lnTo>
                <a:lnTo>
                  <a:pt x="6927" y="483"/>
                </a:lnTo>
                <a:lnTo>
                  <a:pt x="7036" y="616"/>
                </a:lnTo>
                <a:lnTo>
                  <a:pt x="7294" y="704"/>
                </a:lnTo>
                <a:lnTo>
                  <a:pt x="7509" y="1127"/>
                </a:lnTo>
                <a:lnTo>
                  <a:pt x="7131" y="2030"/>
                </a:lnTo>
                <a:lnTo>
                  <a:pt x="7057" y="2593"/>
                </a:lnTo>
                <a:lnTo>
                  <a:pt x="6835" y="2986"/>
                </a:lnTo>
                <a:lnTo>
                  <a:pt x="6848" y="3411"/>
                </a:lnTo>
                <a:lnTo>
                  <a:pt x="6694" y="3745"/>
                </a:lnTo>
                <a:lnTo>
                  <a:pt x="6437" y="3937"/>
                </a:lnTo>
                <a:lnTo>
                  <a:pt x="6290" y="4540"/>
                </a:lnTo>
                <a:lnTo>
                  <a:pt x="6137" y="4732"/>
                </a:lnTo>
                <a:lnTo>
                  <a:pt x="6125" y="5021"/>
                </a:lnTo>
                <a:lnTo>
                  <a:pt x="6243" y="5179"/>
                </a:lnTo>
                <a:lnTo>
                  <a:pt x="6183" y="5276"/>
                </a:lnTo>
              </a:path>
            </a:pathLst>
          </a:custGeom>
          <a:noFill/>
          <a:ln w="20638">
            <a:solidFill>
              <a:srgbClr val="00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2" name="Freeform 8">
            <a:extLst>
              <a:ext uri="{FF2B5EF4-FFF2-40B4-BE49-F238E27FC236}">
                <a16:creationId xmlns:a16="http://schemas.microsoft.com/office/drawing/2014/main" id="{31C245A5-AC9D-71C1-C022-D861FC1054B1}"/>
              </a:ext>
            </a:extLst>
          </p:cNvPr>
          <p:cNvSpPr>
            <a:spLocks/>
          </p:cNvSpPr>
          <p:nvPr/>
        </p:nvSpPr>
        <p:spPr bwMode="auto">
          <a:xfrm>
            <a:off x="1550988" y="2357438"/>
            <a:ext cx="180975" cy="1419225"/>
          </a:xfrm>
          <a:custGeom>
            <a:avLst/>
            <a:gdLst>
              <a:gd name="T0" fmla="*/ 0 w 454"/>
              <a:gd name="T1" fmla="*/ 2147483647 h 3575"/>
              <a:gd name="T2" fmla="*/ 2147483647 w 454"/>
              <a:gd name="T3" fmla="*/ 2147483647 h 3575"/>
              <a:gd name="T4" fmla="*/ 2147483647 w 454"/>
              <a:gd name="T5" fmla="*/ 2147483647 h 3575"/>
              <a:gd name="T6" fmla="*/ 2147483647 w 454"/>
              <a:gd name="T7" fmla="*/ 2147483647 h 3575"/>
              <a:gd name="T8" fmla="*/ 2147483647 w 454"/>
              <a:gd name="T9" fmla="*/ 2147483647 h 3575"/>
              <a:gd name="T10" fmla="*/ 2147483647 w 454"/>
              <a:gd name="T11" fmla="*/ 2147483647 h 3575"/>
              <a:gd name="T12" fmla="*/ 2147483647 w 454"/>
              <a:gd name="T13" fmla="*/ 2147483647 h 3575"/>
              <a:gd name="T14" fmla="*/ 2147483647 w 454"/>
              <a:gd name="T15" fmla="*/ 2147483647 h 3575"/>
              <a:gd name="T16" fmla="*/ 2147483647 w 454"/>
              <a:gd name="T17" fmla="*/ 2147483647 h 3575"/>
              <a:gd name="T18" fmla="*/ 2147483647 w 454"/>
              <a:gd name="T19" fmla="*/ 2147483647 h 3575"/>
              <a:gd name="T20" fmla="*/ 2147483647 w 454"/>
              <a:gd name="T21" fmla="*/ 2147483647 h 3575"/>
              <a:gd name="T22" fmla="*/ 2147483647 w 454"/>
              <a:gd name="T23" fmla="*/ 2147483647 h 3575"/>
              <a:gd name="T24" fmla="*/ 2147483647 w 454"/>
              <a:gd name="T25" fmla="*/ 2147483647 h 3575"/>
              <a:gd name="T26" fmla="*/ 2147483647 w 454"/>
              <a:gd name="T27" fmla="*/ 2147483647 h 3575"/>
              <a:gd name="T28" fmla="*/ 2147483647 w 454"/>
              <a:gd name="T29" fmla="*/ 2147483647 h 3575"/>
              <a:gd name="T30" fmla="*/ 2147483647 w 454"/>
              <a:gd name="T31" fmla="*/ 2147483647 h 3575"/>
              <a:gd name="T32" fmla="*/ 2147483647 w 454"/>
              <a:gd name="T33" fmla="*/ 2147483647 h 3575"/>
              <a:gd name="T34" fmla="*/ 2147483647 w 454"/>
              <a:gd name="T35" fmla="*/ 2147483647 h 3575"/>
              <a:gd name="T36" fmla="*/ 2147483647 w 454"/>
              <a:gd name="T37" fmla="*/ 2147483647 h 3575"/>
              <a:gd name="T38" fmla="*/ 2147483647 w 454"/>
              <a:gd name="T39" fmla="*/ 2147483647 h 3575"/>
              <a:gd name="T40" fmla="*/ 2147483647 w 454"/>
              <a:gd name="T41" fmla="*/ 2147483647 h 3575"/>
              <a:gd name="T42" fmla="*/ 2147483647 w 454"/>
              <a:gd name="T43" fmla="*/ 2147483647 h 3575"/>
              <a:gd name="T44" fmla="*/ 2147483647 w 454"/>
              <a:gd name="T45" fmla="*/ 0 h 357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54" h="3575">
                <a:moveTo>
                  <a:pt x="0" y="3575"/>
                </a:moveTo>
                <a:lnTo>
                  <a:pt x="57" y="3109"/>
                </a:lnTo>
                <a:lnTo>
                  <a:pt x="107" y="3270"/>
                </a:lnTo>
                <a:lnTo>
                  <a:pt x="234" y="3232"/>
                </a:lnTo>
                <a:lnTo>
                  <a:pt x="208" y="3176"/>
                </a:lnTo>
                <a:lnTo>
                  <a:pt x="96" y="3248"/>
                </a:lnTo>
                <a:lnTo>
                  <a:pt x="51" y="3090"/>
                </a:lnTo>
                <a:lnTo>
                  <a:pt x="179" y="1868"/>
                </a:lnTo>
                <a:lnTo>
                  <a:pt x="390" y="1880"/>
                </a:lnTo>
                <a:lnTo>
                  <a:pt x="266" y="1768"/>
                </a:lnTo>
                <a:lnTo>
                  <a:pt x="187" y="1838"/>
                </a:lnTo>
                <a:lnTo>
                  <a:pt x="215" y="1363"/>
                </a:lnTo>
                <a:lnTo>
                  <a:pt x="274" y="1236"/>
                </a:lnTo>
                <a:lnTo>
                  <a:pt x="326" y="1369"/>
                </a:lnTo>
                <a:lnTo>
                  <a:pt x="454" y="1376"/>
                </a:lnTo>
                <a:lnTo>
                  <a:pt x="333" y="1352"/>
                </a:lnTo>
                <a:lnTo>
                  <a:pt x="344" y="1224"/>
                </a:lnTo>
                <a:lnTo>
                  <a:pt x="229" y="1236"/>
                </a:lnTo>
                <a:lnTo>
                  <a:pt x="202" y="1068"/>
                </a:lnTo>
                <a:lnTo>
                  <a:pt x="235" y="590"/>
                </a:lnTo>
                <a:lnTo>
                  <a:pt x="326" y="319"/>
                </a:lnTo>
                <a:lnTo>
                  <a:pt x="363" y="390"/>
                </a:lnTo>
                <a:lnTo>
                  <a:pt x="361" y="0"/>
                </a:lnTo>
              </a:path>
            </a:pathLst>
          </a:custGeom>
          <a:noFill/>
          <a:ln w="20638">
            <a:solidFill>
              <a:srgbClr val="00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3" name="Freeform 9">
            <a:extLst>
              <a:ext uri="{FF2B5EF4-FFF2-40B4-BE49-F238E27FC236}">
                <a16:creationId xmlns:a16="http://schemas.microsoft.com/office/drawing/2014/main" id="{2E346FB1-BFB1-91EF-7B92-4197F03C3BCF}"/>
              </a:ext>
            </a:extLst>
          </p:cNvPr>
          <p:cNvSpPr>
            <a:spLocks/>
          </p:cNvSpPr>
          <p:nvPr/>
        </p:nvSpPr>
        <p:spPr bwMode="auto">
          <a:xfrm>
            <a:off x="1250950" y="3776663"/>
            <a:ext cx="485775" cy="1108075"/>
          </a:xfrm>
          <a:custGeom>
            <a:avLst/>
            <a:gdLst>
              <a:gd name="T0" fmla="*/ 0 w 1222"/>
              <a:gd name="T1" fmla="*/ 2147483647 h 2790"/>
              <a:gd name="T2" fmla="*/ 2147483647 w 1222"/>
              <a:gd name="T3" fmla="*/ 2147483647 h 2790"/>
              <a:gd name="T4" fmla="*/ 2147483647 w 1222"/>
              <a:gd name="T5" fmla="*/ 2147483647 h 2790"/>
              <a:gd name="T6" fmla="*/ 2147483647 w 1222"/>
              <a:gd name="T7" fmla="*/ 2147483647 h 2790"/>
              <a:gd name="T8" fmla="*/ 2147483647 w 1222"/>
              <a:gd name="T9" fmla="*/ 2147483647 h 2790"/>
              <a:gd name="T10" fmla="*/ 2147483647 w 1222"/>
              <a:gd name="T11" fmla="*/ 2147483647 h 2790"/>
              <a:gd name="T12" fmla="*/ 2147483647 w 1222"/>
              <a:gd name="T13" fmla="*/ 2147483647 h 2790"/>
              <a:gd name="T14" fmla="*/ 2147483647 w 1222"/>
              <a:gd name="T15" fmla="*/ 2147483647 h 2790"/>
              <a:gd name="T16" fmla="*/ 2147483647 w 1222"/>
              <a:gd name="T17" fmla="*/ 2147483647 h 2790"/>
              <a:gd name="T18" fmla="*/ 2147483647 w 1222"/>
              <a:gd name="T19" fmla="*/ 2147483647 h 2790"/>
              <a:gd name="T20" fmla="*/ 2147483647 w 1222"/>
              <a:gd name="T21" fmla="*/ 2147483647 h 2790"/>
              <a:gd name="T22" fmla="*/ 2147483647 w 1222"/>
              <a:gd name="T23" fmla="*/ 2147483647 h 2790"/>
              <a:gd name="T24" fmla="*/ 2147483647 w 1222"/>
              <a:gd name="T25" fmla="*/ 2147483647 h 2790"/>
              <a:gd name="T26" fmla="*/ 2147483647 w 1222"/>
              <a:gd name="T27" fmla="*/ 2147483647 h 2790"/>
              <a:gd name="T28" fmla="*/ 2147483647 w 1222"/>
              <a:gd name="T29" fmla="*/ 2147483647 h 2790"/>
              <a:gd name="T30" fmla="*/ 2147483647 w 1222"/>
              <a:gd name="T31" fmla="*/ 2147483647 h 2790"/>
              <a:gd name="T32" fmla="*/ 2147483647 w 1222"/>
              <a:gd name="T33" fmla="*/ 2147483647 h 2790"/>
              <a:gd name="T34" fmla="*/ 2147483647 w 1222"/>
              <a:gd name="T35" fmla="*/ 2147483647 h 2790"/>
              <a:gd name="T36" fmla="*/ 2147483647 w 1222"/>
              <a:gd name="T37" fmla="*/ 2147483647 h 2790"/>
              <a:gd name="T38" fmla="*/ 2147483647 w 1222"/>
              <a:gd name="T39" fmla="*/ 2147483647 h 2790"/>
              <a:gd name="T40" fmla="*/ 2147483647 w 1222"/>
              <a:gd name="T41" fmla="*/ 2147483647 h 2790"/>
              <a:gd name="T42" fmla="*/ 2147483647 w 1222"/>
              <a:gd name="T43" fmla="*/ 2147483647 h 2790"/>
              <a:gd name="T44" fmla="*/ 2147483647 w 1222"/>
              <a:gd name="T45" fmla="*/ 2147483647 h 2790"/>
              <a:gd name="T46" fmla="*/ 2147483647 w 1222"/>
              <a:gd name="T47" fmla="*/ 2147483647 h 2790"/>
              <a:gd name="T48" fmla="*/ 2147483647 w 1222"/>
              <a:gd name="T49" fmla="*/ 2147483647 h 2790"/>
              <a:gd name="T50" fmla="*/ 2147483647 w 1222"/>
              <a:gd name="T51" fmla="*/ 2147483647 h 2790"/>
              <a:gd name="T52" fmla="*/ 2147483647 w 1222"/>
              <a:gd name="T53" fmla="*/ 2147483647 h 2790"/>
              <a:gd name="T54" fmla="*/ 2147483647 w 1222"/>
              <a:gd name="T55" fmla="*/ 0 h 279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222" h="2790">
                <a:moveTo>
                  <a:pt x="0" y="2790"/>
                </a:moveTo>
                <a:lnTo>
                  <a:pt x="116" y="2292"/>
                </a:lnTo>
                <a:lnTo>
                  <a:pt x="290" y="2144"/>
                </a:lnTo>
                <a:lnTo>
                  <a:pt x="327" y="2229"/>
                </a:lnTo>
                <a:lnTo>
                  <a:pt x="298" y="2137"/>
                </a:lnTo>
                <a:lnTo>
                  <a:pt x="135" y="2260"/>
                </a:lnTo>
                <a:lnTo>
                  <a:pt x="237" y="1628"/>
                </a:lnTo>
                <a:lnTo>
                  <a:pt x="360" y="1573"/>
                </a:lnTo>
                <a:lnTo>
                  <a:pt x="402" y="1779"/>
                </a:lnTo>
                <a:lnTo>
                  <a:pt x="384" y="1634"/>
                </a:lnTo>
                <a:lnTo>
                  <a:pt x="452" y="1628"/>
                </a:lnTo>
                <a:lnTo>
                  <a:pt x="384" y="1577"/>
                </a:lnTo>
                <a:lnTo>
                  <a:pt x="553" y="1349"/>
                </a:lnTo>
                <a:lnTo>
                  <a:pt x="712" y="1543"/>
                </a:lnTo>
                <a:lnTo>
                  <a:pt x="599" y="1307"/>
                </a:lnTo>
                <a:lnTo>
                  <a:pt x="648" y="1218"/>
                </a:lnTo>
                <a:lnTo>
                  <a:pt x="345" y="1548"/>
                </a:lnTo>
                <a:lnTo>
                  <a:pt x="628" y="886"/>
                </a:lnTo>
                <a:lnTo>
                  <a:pt x="653" y="603"/>
                </a:lnTo>
                <a:lnTo>
                  <a:pt x="807" y="394"/>
                </a:lnTo>
                <a:lnTo>
                  <a:pt x="848" y="519"/>
                </a:lnTo>
                <a:lnTo>
                  <a:pt x="1222" y="557"/>
                </a:lnTo>
                <a:lnTo>
                  <a:pt x="915" y="477"/>
                </a:lnTo>
                <a:lnTo>
                  <a:pt x="1070" y="325"/>
                </a:lnTo>
                <a:lnTo>
                  <a:pt x="902" y="453"/>
                </a:lnTo>
                <a:lnTo>
                  <a:pt x="756" y="362"/>
                </a:lnTo>
                <a:lnTo>
                  <a:pt x="650" y="573"/>
                </a:lnTo>
                <a:lnTo>
                  <a:pt x="756" y="0"/>
                </a:lnTo>
              </a:path>
            </a:pathLst>
          </a:custGeom>
          <a:noFill/>
          <a:ln w="20638">
            <a:solidFill>
              <a:srgbClr val="00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4" name="Freeform 10">
            <a:extLst>
              <a:ext uri="{FF2B5EF4-FFF2-40B4-BE49-F238E27FC236}">
                <a16:creationId xmlns:a16="http://schemas.microsoft.com/office/drawing/2014/main" id="{115B7FA8-A047-5675-AF24-919EEF907106}"/>
              </a:ext>
            </a:extLst>
          </p:cNvPr>
          <p:cNvSpPr>
            <a:spLocks/>
          </p:cNvSpPr>
          <p:nvPr/>
        </p:nvSpPr>
        <p:spPr bwMode="auto">
          <a:xfrm>
            <a:off x="5230813" y="3068638"/>
            <a:ext cx="2647950" cy="2949575"/>
          </a:xfrm>
          <a:custGeom>
            <a:avLst/>
            <a:gdLst>
              <a:gd name="T0" fmla="*/ 2147483647 w 6674"/>
              <a:gd name="T1" fmla="*/ 0 h 7431"/>
              <a:gd name="T2" fmla="*/ 2147483647 w 6674"/>
              <a:gd name="T3" fmla="*/ 2147483647 h 7431"/>
              <a:gd name="T4" fmla="*/ 2147483647 w 6674"/>
              <a:gd name="T5" fmla="*/ 2147483647 h 7431"/>
              <a:gd name="T6" fmla="*/ 2147483647 w 6674"/>
              <a:gd name="T7" fmla="*/ 2147483647 h 7431"/>
              <a:gd name="T8" fmla="*/ 2147483647 w 6674"/>
              <a:gd name="T9" fmla="*/ 2147483647 h 7431"/>
              <a:gd name="T10" fmla="*/ 2147483647 w 6674"/>
              <a:gd name="T11" fmla="*/ 2147483647 h 7431"/>
              <a:gd name="T12" fmla="*/ 2147483647 w 6674"/>
              <a:gd name="T13" fmla="*/ 2147483647 h 7431"/>
              <a:gd name="T14" fmla="*/ 2147483647 w 6674"/>
              <a:gd name="T15" fmla="*/ 2147483647 h 7431"/>
              <a:gd name="T16" fmla="*/ 2147483647 w 6674"/>
              <a:gd name="T17" fmla="*/ 2147483647 h 7431"/>
              <a:gd name="T18" fmla="*/ 2147483647 w 6674"/>
              <a:gd name="T19" fmla="*/ 2147483647 h 7431"/>
              <a:gd name="T20" fmla="*/ 2147483647 w 6674"/>
              <a:gd name="T21" fmla="*/ 2147483647 h 7431"/>
              <a:gd name="T22" fmla="*/ 2147483647 w 6674"/>
              <a:gd name="T23" fmla="*/ 2147483647 h 7431"/>
              <a:gd name="T24" fmla="*/ 2147483647 w 6674"/>
              <a:gd name="T25" fmla="*/ 2147483647 h 7431"/>
              <a:gd name="T26" fmla="*/ 2147483647 w 6674"/>
              <a:gd name="T27" fmla="*/ 2147483647 h 7431"/>
              <a:gd name="T28" fmla="*/ 0 w 6674"/>
              <a:gd name="T29" fmla="*/ 2147483647 h 743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6674" h="7431">
                <a:moveTo>
                  <a:pt x="5764" y="0"/>
                </a:moveTo>
                <a:lnTo>
                  <a:pt x="5868" y="118"/>
                </a:lnTo>
                <a:lnTo>
                  <a:pt x="6021" y="56"/>
                </a:lnTo>
                <a:lnTo>
                  <a:pt x="6154" y="192"/>
                </a:lnTo>
                <a:lnTo>
                  <a:pt x="6305" y="137"/>
                </a:lnTo>
                <a:lnTo>
                  <a:pt x="6329" y="282"/>
                </a:lnTo>
                <a:lnTo>
                  <a:pt x="6502" y="365"/>
                </a:lnTo>
                <a:lnTo>
                  <a:pt x="6452" y="563"/>
                </a:lnTo>
                <a:lnTo>
                  <a:pt x="6345" y="630"/>
                </a:lnTo>
                <a:lnTo>
                  <a:pt x="6449" y="925"/>
                </a:lnTo>
                <a:lnTo>
                  <a:pt x="6368" y="1006"/>
                </a:lnTo>
                <a:lnTo>
                  <a:pt x="6410" y="1164"/>
                </a:lnTo>
                <a:lnTo>
                  <a:pt x="6293" y="1516"/>
                </a:lnTo>
                <a:lnTo>
                  <a:pt x="6674" y="7079"/>
                </a:lnTo>
                <a:lnTo>
                  <a:pt x="0" y="7431"/>
                </a:lnTo>
              </a:path>
            </a:pathLst>
          </a:custGeom>
          <a:noFill/>
          <a:ln w="20638">
            <a:solidFill>
              <a:srgbClr val="00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5" name="Line 11">
            <a:extLst>
              <a:ext uri="{FF2B5EF4-FFF2-40B4-BE49-F238E27FC236}">
                <a16:creationId xmlns:a16="http://schemas.microsoft.com/office/drawing/2014/main" id="{317563C1-66D5-37BE-6294-4E021F88BC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89288" y="6018213"/>
            <a:ext cx="2041525" cy="30162"/>
          </a:xfrm>
          <a:prstGeom prst="line">
            <a:avLst/>
          </a:prstGeom>
          <a:noFill/>
          <a:ln w="20638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6" name="Freeform 12">
            <a:extLst>
              <a:ext uri="{FF2B5EF4-FFF2-40B4-BE49-F238E27FC236}">
                <a16:creationId xmlns:a16="http://schemas.microsoft.com/office/drawing/2014/main" id="{C9DC5247-2470-DB98-6016-ACA80F97102E}"/>
              </a:ext>
            </a:extLst>
          </p:cNvPr>
          <p:cNvSpPr>
            <a:spLocks/>
          </p:cNvSpPr>
          <p:nvPr/>
        </p:nvSpPr>
        <p:spPr bwMode="auto">
          <a:xfrm>
            <a:off x="1176338" y="4884738"/>
            <a:ext cx="2012950" cy="1176337"/>
          </a:xfrm>
          <a:custGeom>
            <a:avLst/>
            <a:gdLst>
              <a:gd name="T0" fmla="*/ 2147483647 w 5075"/>
              <a:gd name="T1" fmla="*/ 2147483647 h 2964"/>
              <a:gd name="T2" fmla="*/ 2147483647 w 5075"/>
              <a:gd name="T3" fmla="*/ 2147483647 h 2964"/>
              <a:gd name="T4" fmla="*/ 2147483647 w 5075"/>
              <a:gd name="T5" fmla="*/ 2147483647 h 2964"/>
              <a:gd name="T6" fmla="*/ 2147483647 w 5075"/>
              <a:gd name="T7" fmla="*/ 2147483647 h 2964"/>
              <a:gd name="T8" fmla="*/ 2147483647 w 5075"/>
              <a:gd name="T9" fmla="*/ 2147483647 h 2964"/>
              <a:gd name="T10" fmla="*/ 2147483647 w 5075"/>
              <a:gd name="T11" fmla="*/ 2147483647 h 2964"/>
              <a:gd name="T12" fmla="*/ 2147483647 w 5075"/>
              <a:gd name="T13" fmla="*/ 2147483647 h 2964"/>
              <a:gd name="T14" fmla="*/ 2147483647 w 5075"/>
              <a:gd name="T15" fmla="*/ 2147483647 h 2964"/>
              <a:gd name="T16" fmla="*/ 2147483647 w 5075"/>
              <a:gd name="T17" fmla="*/ 2147483647 h 2964"/>
              <a:gd name="T18" fmla="*/ 2147483647 w 5075"/>
              <a:gd name="T19" fmla="*/ 2147483647 h 2964"/>
              <a:gd name="T20" fmla="*/ 2147483647 w 5075"/>
              <a:gd name="T21" fmla="*/ 2147483647 h 2964"/>
              <a:gd name="T22" fmla="*/ 2147483647 w 5075"/>
              <a:gd name="T23" fmla="*/ 2147483647 h 2964"/>
              <a:gd name="T24" fmla="*/ 0 w 5075"/>
              <a:gd name="T25" fmla="*/ 2147483647 h 2964"/>
              <a:gd name="T26" fmla="*/ 2147483647 w 5075"/>
              <a:gd name="T27" fmla="*/ 0 h 296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075" h="2964">
                <a:moveTo>
                  <a:pt x="5075" y="2936"/>
                </a:moveTo>
                <a:lnTo>
                  <a:pt x="745" y="2964"/>
                </a:lnTo>
                <a:lnTo>
                  <a:pt x="649" y="2738"/>
                </a:lnTo>
                <a:lnTo>
                  <a:pt x="579" y="2821"/>
                </a:lnTo>
                <a:lnTo>
                  <a:pt x="438" y="2632"/>
                </a:lnTo>
                <a:lnTo>
                  <a:pt x="266" y="1947"/>
                </a:lnTo>
                <a:lnTo>
                  <a:pt x="281" y="1650"/>
                </a:lnTo>
                <a:lnTo>
                  <a:pt x="395" y="1597"/>
                </a:lnTo>
                <a:lnTo>
                  <a:pt x="265" y="1596"/>
                </a:lnTo>
                <a:lnTo>
                  <a:pt x="350" y="1010"/>
                </a:lnTo>
                <a:lnTo>
                  <a:pt x="199" y="697"/>
                </a:lnTo>
                <a:lnTo>
                  <a:pt x="111" y="679"/>
                </a:lnTo>
                <a:lnTo>
                  <a:pt x="0" y="347"/>
                </a:lnTo>
                <a:lnTo>
                  <a:pt x="191" y="0"/>
                </a:lnTo>
              </a:path>
            </a:pathLst>
          </a:custGeom>
          <a:noFill/>
          <a:ln w="20638">
            <a:solidFill>
              <a:srgbClr val="00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7" name="Freeform 14">
            <a:extLst>
              <a:ext uri="{FF2B5EF4-FFF2-40B4-BE49-F238E27FC236}">
                <a16:creationId xmlns:a16="http://schemas.microsoft.com/office/drawing/2014/main" id="{57DAF6EB-5B42-22E7-56D9-3C20F7F68FD2}"/>
              </a:ext>
            </a:extLst>
          </p:cNvPr>
          <p:cNvSpPr>
            <a:spLocks/>
          </p:cNvSpPr>
          <p:nvPr/>
        </p:nvSpPr>
        <p:spPr bwMode="auto">
          <a:xfrm>
            <a:off x="1841500" y="881063"/>
            <a:ext cx="403225" cy="169862"/>
          </a:xfrm>
          <a:custGeom>
            <a:avLst/>
            <a:gdLst>
              <a:gd name="T0" fmla="*/ 2147483647 w 1015"/>
              <a:gd name="T1" fmla="*/ 2147483647 h 428"/>
              <a:gd name="T2" fmla="*/ 2147483647 w 1015"/>
              <a:gd name="T3" fmla="*/ 2147483647 h 428"/>
              <a:gd name="T4" fmla="*/ 2147483647 w 1015"/>
              <a:gd name="T5" fmla="*/ 2147483647 h 428"/>
              <a:gd name="T6" fmla="*/ 2147483647 w 1015"/>
              <a:gd name="T7" fmla="*/ 2147483647 h 428"/>
              <a:gd name="T8" fmla="*/ 2147483647 w 1015"/>
              <a:gd name="T9" fmla="*/ 2147483647 h 428"/>
              <a:gd name="T10" fmla="*/ 0 w 1015"/>
              <a:gd name="T11" fmla="*/ 2147483647 h 428"/>
              <a:gd name="T12" fmla="*/ 2147483647 w 1015"/>
              <a:gd name="T13" fmla="*/ 2147483647 h 428"/>
              <a:gd name="T14" fmla="*/ 2147483647 w 1015"/>
              <a:gd name="T15" fmla="*/ 2147483647 h 428"/>
              <a:gd name="T16" fmla="*/ 2147483647 w 1015"/>
              <a:gd name="T17" fmla="*/ 2147483647 h 428"/>
              <a:gd name="T18" fmla="*/ 2147483647 w 1015"/>
              <a:gd name="T19" fmla="*/ 2147483647 h 428"/>
              <a:gd name="T20" fmla="*/ 2147483647 w 1015"/>
              <a:gd name="T21" fmla="*/ 0 h 428"/>
              <a:gd name="T22" fmla="*/ 2147483647 w 1015"/>
              <a:gd name="T23" fmla="*/ 2147483647 h 42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15" h="428">
                <a:moveTo>
                  <a:pt x="8" y="247"/>
                </a:moveTo>
                <a:lnTo>
                  <a:pt x="71" y="209"/>
                </a:lnTo>
                <a:lnTo>
                  <a:pt x="164" y="428"/>
                </a:lnTo>
                <a:lnTo>
                  <a:pt x="96" y="278"/>
                </a:lnTo>
                <a:lnTo>
                  <a:pt x="155" y="278"/>
                </a:lnTo>
                <a:lnTo>
                  <a:pt x="0" y="151"/>
                </a:lnTo>
                <a:lnTo>
                  <a:pt x="207" y="71"/>
                </a:lnTo>
                <a:lnTo>
                  <a:pt x="213" y="223"/>
                </a:lnTo>
                <a:lnTo>
                  <a:pt x="346" y="201"/>
                </a:lnTo>
                <a:lnTo>
                  <a:pt x="554" y="155"/>
                </a:lnTo>
                <a:lnTo>
                  <a:pt x="717" y="0"/>
                </a:lnTo>
                <a:lnTo>
                  <a:pt x="1015" y="278"/>
                </a:lnTo>
              </a:path>
            </a:pathLst>
          </a:custGeom>
          <a:noFill/>
          <a:ln w="20638">
            <a:solidFill>
              <a:srgbClr val="00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8" name="Freeform 15">
            <a:extLst>
              <a:ext uri="{FF2B5EF4-FFF2-40B4-BE49-F238E27FC236}">
                <a16:creationId xmlns:a16="http://schemas.microsoft.com/office/drawing/2014/main" id="{634A024C-707C-C181-FCAB-DC41507EAB6B}"/>
              </a:ext>
            </a:extLst>
          </p:cNvPr>
          <p:cNvSpPr>
            <a:spLocks/>
          </p:cNvSpPr>
          <p:nvPr/>
        </p:nvSpPr>
        <p:spPr bwMode="auto">
          <a:xfrm>
            <a:off x="2244725" y="950913"/>
            <a:ext cx="2819400" cy="771525"/>
          </a:xfrm>
          <a:custGeom>
            <a:avLst/>
            <a:gdLst>
              <a:gd name="T0" fmla="*/ 2147483647 w 7104"/>
              <a:gd name="T1" fmla="*/ 2147483647 h 1944"/>
              <a:gd name="T2" fmla="*/ 2147483647 w 7104"/>
              <a:gd name="T3" fmla="*/ 2147483647 h 1944"/>
              <a:gd name="T4" fmla="*/ 2147483647 w 7104"/>
              <a:gd name="T5" fmla="*/ 2147483647 h 1944"/>
              <a:gd name="T6" fmla="*/ 2147483647 w 7104"/>
              <a:gd name="T7" fmla="*/ 2147483647 h 1944"/>
              <a:gd name="T8" fmla="*/ 2147483647 w 7104"/>
              <a:gd name="T9" fmla="*/ 2147483647 h 1944"/>
              <a:gd name="T10" fmla="*/ 2147483647 w 7104"/>
              <a:gd name="T11" fmla="*/ 2147483647 h 1944"/>
              <a:gd name="T12" fmla="*/ 2147483647 w 7104"/>
              <a:gd name="T13" fmla="*/ 2147483647 h 1944"/>
              <a:gd name="T14" fmla="*/ 2147483647 w 7104"/>
              <a:gd name="T15" fmla="*/ 2147483647 h 1944"/>
              <a:gd name="T16" fmla="*/ 2147483647 w 7104"/>
              <a:gd name="T17" fmla="*/ 2147483647 h 1944"/>
              <a:gd name="T18" fmla="*/ 2147483647 w 7104"/>
              <a:gd name="T19" fmla="*/ 2147483647 h 1944"/>
              <a:gd name="T20" fmla="*/ 2147483647 w 7104"/>
              <a:gd name="T21" fmla="*/ 2147483647 h 1944"/>
              <a:gd name="T22" fmla="*/ 2147483647 w 7104"/>
              <a:gd name="T23" fmla="*/ 2147483647 h 1944"/>
              <a:gd name="T24" fmla="*/ 2147483647 w 7104"/>
              <a:gd name="T25" fmla="*/ 2147483647 h 1944"/>
              <a:gd name="T26" fmla="*/ 2147483647 w 7104"/>
              <a:gd name="T27" fmla="*/ 2147483647 h 1944"/>
              <a:gd name="T28" fmla="*/ 2147483647 w 7104"/>
              <a:gd name="T29" fmla="*/ 2147483647 h 1944"/>
              <a:gd name="T30" fmla="*/ 2147483647 w 7104"/>
              <a:gd name="T31" fmla="*/ 2147483647 h 1944"/>
              <a:gd name="T32" fmla="*/ 2147483647 w 7104"/>
              <a:gd name="T33" fmla="*/ 2147483647 h 1944"/>
              <a:gd name="T34" fmla="*/ 2147483647 w 7104"/>
              <a:gd name="T35" fmla="*/ 2147483647 h 1944"/>
              <a:gd name="T36" fmla="*/ 2147483647 w 7104"/>
              <a:gd name="T37" fmla="*/ 2147483647 h 1944"/>
              <a:gd name="T38" fmla="*/ 2147483647 w 7104"/>
              <a:gd name="T39" fmla="*/ 0 h 1944"/>
              <a:gd name="T40" fmla="*/ 2147483647 w 7104"/>
              <a:gd name="T41" fmla="*/ 2147483647 h 1944"/>
              <a:gd name="T42" fmla="*/ 0 w 7104"/>
              <a:gd name="T43" fmla="*/ 2147483647 h 194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7104" h="1944">
                <a:moveTo>
                  <a:pt x="7104" y="1021"/>
                </a:moveTo>
                <a:lnTo>
                  <a:pt x="6657" y="1304"/>
                </a:lnTo>
                <a:lnTo>
                  <a:pt x="6087" y="1417"/>
                </a:lnTo>
                <a:lnTo>
                  <a:pt x="5931" y="1281"/>
                </a:lnTo>
                <a:lnTo>
                  <a:pt x="5772" y="1262"/>
                </a:lnTo>
                <a:lnTo>
                  <a:pt x="5217" y="1604"/>
                </a:lnTo>
                <a:lnTo>
                  <a:pt x="4865" y="1578"/>
                </a:lnTo>
                <a:lnTo>
                  <a:pt x="4681" y="1736"/>
                </a:lnTo>
                <a:lnTo>
                  <a:pt x="4557" y="1548"/>
                </a:lnTo>
                <a:lnTo>
                  <a:pt x="4333" y="1446"/>
                </a:lnTo>
                <a:lnTo>
                  <a:pt x="3830" y="1397"/>
                </a:lnTo>
                <a:lnTo>
                  <a:pt x="3210" y="1467"/>
                </a:lnTo>
                <a:lnTo>
                  <a:pt x="2672" y="1823"/>
                </a:lnTo>
                <a:lnTo>
                  <a:pt x="2204" y="1944"/>
                </a:lnTo>
                <a:lnTo>
                  <a:pt x="1289" y="1613"/>
                </a:lnTo>
                <a:lnTo>
                  <a:pt x="1222" y="1002"/>
                </a:lnTo>
                <a:lnTo>
                  <a:pt x="1071" y="1183"/>
                </a:lnTo>
                <a:lnTo>
                  <a:pt x="1214" y="973"/>
                </a:lnTo>
                <a:lnTo>
                  <a:pt x="982" y="306"/>
                </a:lnTo>
                <a:lnTo>
                  <a:pt x="412" y="0"/>
                </a:lnTo>
                <a:lnTo>
                  <a:pt x="256" y="133"/>
                </a:lnTo>
                <a:lnTo>
                  <a:pt x="0" y="99"/>
                </a:lnTo>
              </a:path>
            </a:pathLst>
          </a:custGeom>
          <a:noFill/>
          <a:ln w="20638">
            <a:solidFill>
              <a:srgbClr val="00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9" name="Freeform 16">
            <a:extLst>
              <a:ext uri="{FF2B5EF4-FFF2-40B4-BE49-F238E27FC236}">
                <a16:creationId xmlns:a16="http://schemas.microsoft.com/office/drawing/2014/main" id="{F4D5BEB1-0712-1F0E-6C6B-C36756D9497E}"/>
              </a:ext>
            </a:extLst>
          </p:cNvPr>
          <p:cNvSpPr>
            <a:spLocks/>
          </p:cNvSpPr>
          <p:nvPr/>
        </p:nvSpPr>
        <p:spPr bwMode="auto">
          <a:xfrm>
            <a:off x="1695450" y="884238"/>
            <a:ext cx="149225" cy="1473200"/>
          </a:xfrm>
          <a:custGeom>
            <a:avLst/>
            <a:gdLst>
              <a:gd name="T0" fmla="*/ 0 w 378"/>
              <a:gd name="T1" fmla="*/ 2147483647 h 3711"/>
              <a:gd name="T2" fmla="*/ 2147483647 w 378"/>
              <a:gd name="T3" fmla="*/ 2147483647 h 3711"/>
              <a:gd name="T4" fmla="*/ 2147483647 w 378"/>
              <a:gd name="T5" fmla="*/ 2147483647 h 3711"/>
              <a:gd name="T6" fmla="*/ 2147483647 w 378"/>
              <a:gd name="T7" fmla="*/ 2147483647 h 3711"/>
              <a:gd name="T8" fmla="*/ 2147483647 w 378"/>
              <a:gd name="T9" fmla="*/ 2147483647 h 3711"/>
              <a:gd name="T10" fmla="*/ 2147483647 w 378"/>
              <a:gd name="T11" fmla="*/ 2147483647 h 3711"/>
              <a:gd name="T12" fmla="*/ 2147483647 w 378"/>
              <a:gd name="T13" fmla="*/ 2147483647 h 3711"/>
              <a:gd name="T14" fmla="*/ 2147483647 w 378"/>
              <a:gd name="T15" fmla="*/ 2147483647 h 3711"/>
              <a:gd name="T16" fmla="*/ 2147483647 w 378"/>
              <a:gd name="T17" fmla="*/ 2147483647 h 3711"/>
              <a:gd name="T18" fmla="*/ 2147483647 w 378"/>
              <a:gd name="T19" fmla="*/ 2147483647 h 3711"/>
              <a:gd name="T20" fmla="*/ 2147483647 w 378"/>
              <a:gd name="T21" fmla="*/ 2147483647 h 3711"/>
              <a:gd name="T22" fmla="*/ 2147483647 w 378"/>
              <a:gd name="T23" fmla="*/ 2147483647 h 3711"/>
              <a:gd name="T24" fmla="*/ 2147483647 w 378"/>
              <a:gd name="T25" fmla="*/ 2147483647 h 3711"/>
              <a:gd name="T26" fmla="*/ 2147483647 w 378"/>
              <a:gd name="T27" fmla="*/ 2147483647 h 3711"/>
              <a:gd name="T28" fmla="*/ 2147483647 w 378"/>
              <a:gd name="T29" fmla="*/ 2147483647 h 3711"/>
              <a:gd name="T30" fmla="*/ 2147483647 w 378"/>
              <a:gd name="T31" fmla="*/ 2147483647 h 3711"/>
              <a:gd name="T32" fmla="*/ 2147483647 w 378"/>
              <a:gd name="T33" fmla="*/ 2147483647 h 3711"/>
              <a:gd name="T34" fmla="*/ 2147483647 w 378"/>
              <a:gd name="T35" fmla="*/ 2147483647 h 3711"/>
              <a:gd name="T36" fmla="*/ 2147483647 w 378"/>
              <a:gd name="T37" fmla="*/ 2147483647 h 3711"/>
              <a:gd name="T38" fmla="*/ 2147483647 w 378"/>
              <a:gd name="T39" fmla="*/ 2147483647 h 3711"/>
              <a:gd name="T40" fmla="*/ 2147483647 w 378"/>
              <a:gd name="T41" fmla="*/ 2147483647 h 3711"/>
              <a:gd name="T42" fmla="*/ 2147483647 w 378"/>
              <a:gd name="T43" fmla="*/ 2147483647 h 3711"/>
              <a:gd name="T44" fmla="*/ 2147483647 w 378"/>
              <a:gd name="T45" fmla="*/ 2147483647 h 3711"/>
              <a:gd name="T46" fmla="*/ 2147483647 w 378"/>
              <a:gd name="T47" fmla="*/ 2147483647 h 3711"/>
              <a:gd name="T48" fmla="*/ 2147483647 w 378"/>
              <a:gd name="T49" fmla="*/ 2147483647 h 3711"/>
              <a:gd name="T50" fmla="*/ 2147483647 w 378"/>
              <a:gd name="T51" fmla="*/ 2147483647 h 3711"/>
              <a:gd name="T52" fmla="*/ 2147483647 w 378"/>
              <a:gd name="T53" fmla="*/ 0 h 3711"/>
              <a:gd name="T54" fmla="*/ 2147483647 w 378"/>
              <a:gd name="T55" fmla="*/ 2147483647 h 3711"/>
              <a:gd name="T56" fmla="*/ 2147483647 w 378"/>
              <a:gd name="T57" fmla="*/ 2147483647 h 3711"/>
              <a:gd name="T58" fmla="*/ 2147483647 w 378"/>
              <a:gd name="T59" fmla="*/ 2147483647 h 371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78" h="3711">
                <a:moveTo>
                  <a:pt x="0" y="3711"/>
                </a:moveTo>
                <a:lnTo>
                  <a:pt x="83" y="3314"/>
                </a:lnTo>
                <a:lnTo>
                  <a:pt x="170" y="3253"/>
                </a:lnTo>
                <a:lnTo>
                  <a:pt x="115" y="3142"/>
                </a:lnTo>
                <a:lnTo>
                  <a:pt x="85" y="3284"/>
                </a:lnTo>
                <a:lnTo>
                  <a:pt x="76" y="3116"/>
                </a:lnTo>
                <a:lnTo>
                  <a:pt x="179" y="2885"/>
                </a:lnTo>
                <a:lnTo>
                  <a:pt x="123" y="2942"/>
                </a:lnTo>
                <a:lnTo>
                  <a:pt x="94" y="2755"/>
                </a:lnTo>
                <a:lnTo>
                  <a:pt x="22" y="2747"/>
                </a:lnTo>
                <a:lnTo>
                  <a:pt x="126" y="2468"/>
                </a:lnTo>
                <a:lnTo>
                  <a:pt x="117" y="2627"/>
                </a:lnTo>
                <a:lnTo>
                  <a:pt x="182" y="2554"/>
                </a:lnTo>
                <a:lnTo>
                  <a:pt x="87" y="2292"/>
                </a:lnTo>
                <a:lnTo>
                  <a:pt x="128" y="2184"/>
                </a:lnTo>
                <a:lnTo>
                  <a:pt x="269" y="2340"/>
                </a:lnTo>
                <a:lnTo>
                  <a:pt x="345" y="2244"/>
                </a:lnTo>
                <a:lnTo>
                  <a:pt x="278" y="2218"/>
                </a:lnTo>
                <a:lnTo>
                  <a:pt x="275" y="2056"/>
                </a:lnTo>
                <a:lnTo>
                  <a:pt x="135" y="2026"/>
                </a:lnTo>
                <a:lnTo>
                  <a:pt x="302" y="1546"/>
                </a:lnTo>
                <a:lnTo>
                  <a:pt x="187" y="1754"/>
                </a:lnTo>
                <a:lnTo>
                  <a:pt x="97" y="1434"/>
                </a:lnTo>
                <a:lnTo>
                  <a:pt x="152" y="1011"/>
                </a:lnTo>
                <a:lnTo>
                  <a:pt x="78" y="872"/>
                </a:lnTo>
                <a:lnTo>
                  <a:pt x="251" y="673"/>
                </a:lnTo>
                <a:lnTo>
                  <a:pt x="45" y="0"/>
                </a:lnTo>
                <a:lnTo>
                  <a:pt x="356" y="228"/>
                </a:lnTo>
                <a:lnTo>
                  <a:pt x="330" y="348"/>
                </a:lnTo>
                <a:lnTo>
                  <a:pt x="378" y="236"/>
                </a:lnTo>
              </a:path>
            </a:pathLst>
          </a:custGeom>
          <a:noFill/>
          <a:ln w="20638">
            <a:solidFill>
              <a:srgbClr val="00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0" name="Freeform 17">
            <a:extLst>
              <a:ext uri="{FF2B5EF4-FFF2-40B4-BE49-F238E27FC236}">
                <a16:creationId xmlns:a16="http://schemas.microsoft.com/office/drawing/2014/main" id="{0E7AACC4-2E3C-9291-47A6-A1C74A88217A}"/>
              </a:ext>
            </a:extLst>
          </p:cNvPr>
          <p:cNvSpPr>
            <a:spLocks/>
          </p:cNvSpPr>
          <p:nvPr/>
        </p:nvSpPr>
        <p:spPr bwMode="auto">
          <a:xfrm>
            <a:off x="5064125" y="976313"/>
            <a:ext cx="2979738" cy="2092325"/>
          </a:xfrm>
          <a:custGeom>
            <a:avLst/>
            <a:gdLst>
              <a:gd name="T0" fmla="*/ 0 w 7509"/>
              <a:gd name="T1" fmla="*/ 2147483647 h 5276"/>
              <a:gd name="T2" fmla="*/ 2147483647 w 7509"/>
              <a:gd name="T3" fmla="*/ 2147483647 h 5276"/>
              <a:gd name="T4" fmla="*/ 2147483647 w 7509"/>
              <a:gd name="T5" fmla="*/ 2147483647 h 5276"/>
              <a:gd name="T6" fmla="*/ 2147483647 w 7509"/>
              <a:gd name="T7" fmla="*/ 2147483647 h 5276"/>
              <a:gd name="T8" fmla="*/ 2147483647 w 7509"/>
              <a:gd name="T9" fmla="*/ 2147483647 h 5276"/>
              <a:gd name="T10" fmla="*/ 2147483647 w 7509"/>
              <a:gd name="T11" fmla="*/ 2147483647 h 5276"/>
              <a:gd name="T12" fmla="*/ 2147483647 w 7509"/>
              <a:gd name="T13" fmla="*/ 2147483647 h 5276"/>
              <a:gd name="T14" fmla="*/ 2147483647 w 7509"/>
              <a:gd name="T15" fmla="*/ 0 h 5276"/>
              <a:gd name="T16" fmla="*/ 2147483647 w 7509"/>
              <a:gd name="T17" fmla="*/ 2147483647 h 5276"/>
              <a:gd name="T18" fmla="*/ 2147483647 w 7509"/>
              <a:gd name="T19" fmla="*/ 2147483647 h 5276"/>
              <a:gd name="T20" fmla="*/ 2147483647 w 7509"/>
              <a:gd name="T21" fmla="*/ 2147483647 h 5276"/>
              <a:gd name="T22" fmla="*/ 2147483647 w 7509"/>
              <a:gd name="T23" fmla="*/ 2147483647 h 5276"/>
              <a:gd name="T24" fmla="*/ 2147483647 w 7509"/>
              <a:gd name="T25" fmla="*/ 2147483647 h 5276"/>
              <a:gd name="T26" fmla="*/ 2147483647 w 7509"/>
              <a:gd name="T27" fmla="*/ 2147483647 h 5276"/>
              <a:gd name="T28" fmla="*/ 2147483647 w 7509"/>
              <a:gd name="T29" fmla="*/ 2147483647 h 5276"/>
              <a:gd name="T30" fmla="*/ 2147483647 w 7509"/>
              <a:gd name="T31" fmla="*/ 2147483647 h 5276"/>
              <a:gd name="T32" fmla="*/ 2147483647 w 7509"/>
              <a:gd name="T33" fmla="*/ 2147483647 h 5276"/>
              <a:gd name="T34" fmla="*/ 2147483647 w 7509"/>
              <a:gd name="T35" fmla="*/ 2147483647 h 5276"/>
              <a:gd name="T36" fmla="*/ 2147483647 w 7509"/>
              <a:gd name="T37" fmla="*/ 2147483647 h 5276"/>
              <a:gd name="T38" fmla="*/ 2147483647 w 7509"/>
              <a:gd name="T39" fmla="*/ 2147483647 h 5276"/>
              <a:gd name="T40" fmla="*/ 2147483647 w 7509"/>
              <a:gd name="T41" fmla="*/ 2147483647 h 5276"/>
              <a:gd name="T42" fmla="*/ 2147483647 w 7509"/>
              <a:gd name="T43" fmla="*/ 2147483647 h 5276"/>
              <a:gd name="T44" fmla="*/ 2147483647 w 7509"/>
              <a:gd name="T45" fmla="*/ 2147483647 h 5276"/>
              <a:gd name="T46" fmla="*/ 2147483647 w 7509"/>
              <a:gd name="T47" fmla="*/ 2147483647 h 527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509" h="5276">
                <a:moveTo>
                  <a:pt x="0" y="961"/>
                </a:moveTo>
                <a:lnTo>
                  <a:pt x="693" y="792"/>
                </a:lnTo>
                <a:lnTo>
                  <a:pt x="855" y="578"/>
                </a:lnTo>
                <a:lnTo>
                  <a:pt x="1050" y="633"/>
                </a:lnTo>
                <a:lnTo>
                  <a:pt x="1459" y="513"/>
                </a:lnTo>
                <a:lnTo>
                  <a:pt x="1798" y="533"/>
                </a:lnTo>
                <a:lnTo>
                  <a:pt x="2113" y="287"/>
                </a:lnTo>
                <a:lnTo>
                  <a:pt x="6452" y="0"/>
                </a:lnTo>
                <a:lnTo>
                  <a:pt x="6783" y="501"/>
                </a:lnTo>
                <a:lnTo>
                  <a:pt x="6927" y="483"/>
                </a:lnTo>
                <a:lnTo>
                  <a:pt x="7036" y="616"/>
                </a:lnTo>
                <a:lnTo>
                  <a:pt x="7294" y="704"/>
                </a:lnTo>
                <a:lnTo>
                  <a:pt x="7509" y="1127"/>
                </a:lnTo>
                <a:lnTo>
                  <a:pt x="7131" y="2030"/>
                </a:lnTo>
                <a:lnTo>
                  <a:pt x="7057" y="2593"/>
                </a:lnTo>
                <a:lnTo>
                  <a:pt x="6835" y="2986"/>
                </a:lnTo>
                <a:lnTo>
                  <a:pt x="6848" y="3411"/>
                </a:lnTo>
                <a:lnTo>
                  <a:pt x="6694" y="3745"/>
                </a:lnTo>
                <a:lnTo>
                  <a:pt x="6437" y="3937"/>
                </a:lnTo>
                <a:lnTo>
                  <a:pt x="6290" y="4540"/>
                </a:lnTo>
                <a:lnTo>
                  <a:pt x="6137" y="4732"/>
                </a:lnTo>
                <a:lnTo>
                  <a:pt x="6125" y="5021"/>
                </a:lnTo>
                <a:lnTo>
                  <a:pt x="6243" y="5179"/>
                </a:lnTo>
                <a:lnTo>
                  <a:pt x="6183" y="5276"/>
                </a:lnTo>
              </a:path>
            </a:pathLst>
          </a:custGeom>
          <a:noFill/>
          <a:ln w="20638">
            <a:solidFill>
              <a:srgbClr val="00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1" name="Freeform 18">
            <a:extLst>
              <a:ext uri="{FF2B5EF4-FFF2-40B4-BE49-F238E27FC236}">
                <a16:creationId xmlns:a16="http://schemas.microsoft.com/office/drawing/2014/main" id="{EE4074FE-39D6-6314-A62F-19E7A311AF64}"/>
              </a:ext>
            </a:extLst>
          </p:cNvPr>
          <p:cNvSpPr>
            <a:spLocks/>
          </p:cNvSpPr>
          <p:nvPr/>
        </p:nvSpPr>
        <p:spPr bwMode="auto">
          <a:xfrm>
            <a:off x="1550988" y="2357438"/>
            <a:ext cx="180975" cy="1419225"/>
          </a:xfrm>
          <a:custGeom>
            <a:avLst/>
            <a:gdLst>
              <a:gd name="T0" fmla="*/ 0 w 454"/>
              <a:gd name="T1" fmla="*/ 2147483647 h 3575"/>
              <a:gd name="T2" fmla="*/ 2147483647 w 454"/>
              <a:gd name="T3" fmla="*/ 2147483647 h 3575"/>
              <a:gd name="T4" fmla="*/ 2147483647 w 454"/>
              <a:gd name="T5" fmla="*/ 2147483647 h 3575"/>
              <a:gd name="T6" fmla="*/ 2147483647 w 454"/>
              <a:gd name="T7" fmla="*/ 2147483647 h 3575"/>
              <a:gd name="T8" fmla="*/ 2147483647 w 454"/>
              <a:gd name="T9" fmla="*/ 2147483647 h 3575"/>
              <a:gd name="T10" fmla="*/ 2147483647 w 454"/>
              <a:gd name="T11" fmla="*/ 2147483647 h 3575"/>
              <a:gd name="T12" fmla="*/ 2147483647 w 454"/>
              <a:gd name="T13" fmla="*/ 2147483647 h 3575"/>
              <a:gd name="T14" fmla="*/ 2147483647 w 454"/>
              <a:gd name="T15" fmla="*/ 2147483647 h 3575"/>
              <a:gd name="T16" fmla="*/ 2147483647 w 454"/>
              <a:gd name="T17" fmla="*/ 2147483647 h 3575"/>
              <a:gd name="T18" fmla="*/ 2147483647 w 454"/>
              <a:gd name="T19" fmla="*/ 2147483647 h 3575"/>
              <a:gd name="T20" fmla="*/ 2147483647 w 454"/>
              <a:gd name="T21" fmla="*/ 2147483647 h 3575"/>
              <a:gd name="T22" fmla="*/ 2147483647 w 454"/>
              <a:gd name="T23" fmla="*/ 2147483647 h 3575"/>
              <a:gd name="T24" fmla="*/ 2147483647 w 454"/>
              <a:gd name="T25" fmla="*/ 2147483647 h 3575"/>
              <a:gd name="T26" fmla="*/ 2147483647 w 454"/>
              <a:gd name="T27" fmla="*/ 2147483647 h 3575"/>
              <a:gd name="T28" fmla="*/ 2147483647 w 454"/>
              <a:gd name="T29" fmla="*/ 2147483647 h 3575"/>
              <a:gd name="T30" fmla="*/ 2147483647 w 454"/>
              <a:gd name="T31" fmla="*/ 2147483647 h 3575"/>
              <a:gd name="T32" fmla="*/ 2147483647 w 454"/>
              <a:gd name="T33" fmla="*/ 2147483647 h 3575"/>
              <a:gd name="T34" fmla="*/ 2147483647 w 454"/>
              <a:gd name="T35" fmla="*/ 2147483647 h 3575"/>
              <a:gd name="T36" fmla="*/ 2147483647 w 454"/>
              <a:gd name="T37" fmla="*/ 2147483647 h 3575"/>
              <a:gd name="T38" fmla="*/ 2147483647 w 454"/>
              <a:gd name="T39" fmla="*/ 2147483647 h 3575"/>
              <a:gd name="T40" fmla="*/ 2147483647 w 454"/>
              <a:gd name="T41" fmla="*/ 2147483647 h 3575"/>
              <a:gd name="T42" fmla="*/ 2147483647 w 454"/>
              <a:gd name="T43" fmla="*/ 2147483647 h 3575"/>
              <a:gd name="T44" fmla="*/ 2147483647 w 454"/>
              <a:gd name="T45" fmla="*/ 0 h 357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54" h="3575">
                <a:moveTo>
                  <a:pt x="0" y="3575"/>
                </a:moveTo>
                <a:lnTo>
                  <a:pt x="57" y="3109"/>
                </a:lnTo>
                <a:lnTo>
                  <a:pt x="107" y="3270"/>
                </a:lnTo>
                <a:lnTo>
                  <a:pt x="234" y="3232"/>
                </a:lnTo>
                <a:lnTo>
                  <a:pt x="208" y="3176"/>
                </a:lnTo>
                <a:lnTo>
                  <a:pt x="96" y="3248"/>
                </a:lnTo>
                <a:lnTo>
                  <a:pt x="51" y="3090"/>
                </a:lnTo>
                <a:lnTo>
                  <a:pt x="179" y="1868"/>
                </a:lnTo>
                <a:lnTo>
                  <a:pt x="390" y="1880"/>
                </a:lnTo>
                <a:lnTo>
                  <a:pt x="266" y="1768"/>
                </a:lnTo>
                <a:lnTo>
                  <a:pt x="187" y="1838"/>
                </a:lnTo>
                <a:lnTo>
                  <a:pt x="215" y="1363"/>
                </a:lnTo>
                <a:lnTo>
                  <a:pt x="274" y="1236"/>
                </a:lnTo>
                <a:lnTo>
                  <a:pt x="326" y="1369"/>
                </a:lnTo>
                <a:lnTo>
                  <a:pt x="454" y="1376"/>
                </a:lnTo>
                <a:lnTo>
                  <a:pt x="333" y="1352"/>
                </a:lnTo>
                <a:lnTo>
                  <a:pt x="344" y="1224"/>
                </a:lnTo>
                <a:lnTo>
                  <a:pt x="229" y="1236"/>
                </a:lnTo>
                <a:lnTo>
                  <a:pt x="202" y="1068"/>
                </a:lnTo>
                <a:lnTo>
                  <a:pt x="235" y="590"/>
                </a:lnTo>
                <a:lnTo>
                  <a:pt x="326" y="319"/>
                </a:lnTo>
                <a:lnTo>
                  <a:pt x="363" y="390"/>
                </a:lnTo>
                <a:lnTo>
                  <a:pt x="361" y="0"/>
                </a:lnTo>
              </a:path>
            </a:pathLst>
          </a:custGeom>
          <a:noFill/>
          <a:ln w="20638">
            <a:solidFill>
              <a:srgbClr val="00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2" name="Freeform 19">
            <a:extLst>
              <a:ext uri="{FF2B5EF4-FFF2-40B4-BE49-F238E27FC236}">
                <a16:creationId xmlns:a16="http://schemas.microsoft.com/office/drawing/2014/main" id="{BD1A3A15-7A86-B637-CA53-095D938FB6C5}"/>
              </a:ext>
            </a:extLst>
          </p:cNvPr>
          <p:cNvSpPr>
            <a:spLocks/>
          </p:cNvSpPr>
          <p:nvPr/>
        </p:nvSpPr>
        <p:spPr bwMode="auto">
          <a:xfrm>
            <a:off x="1254125" y="3822700"/>
            <a:ext cx="485775" cy="1108075"/>
          </a:xfrm>
          <a:custGeom>
            <a:avLst/>
            <a:gdLst>
              <a:gd name="T0" fmla="*/ 0 w 1222"/>
              <a:gd name="T1" fmla="*/ 2147483647 h 2790"/>
              <a:gd name="T2" fmla="*/ 2147483647 w 1222"/>
              <a:gd name="T3" fmla="*/ 2147483647 h 2790"/>
              <a:gd name="T4" fmla="*/ 2147483647 w 1222"/>
              <a:gd name="T5" fmla="*/ 2147483647 h 2790"/>
              <a:gd name="T6" fmla="*/ 2147483647 w 1222"/>
              <a:gd name="T7" fmla="*/ 2147483647 h 2790"/>
              <a:gd name="T8" fmla="*/ 2147483647 w 1222"/>
              <a:gd name="T9" fmla="*/ 2147483647 h 2790"/>
              <a:gd name="T10" fmla="*/ 2147483647 w 1222"/>
              <a:gd name="T11" fmla="*/ 2147483647 h 2790"/>
              <a:gd name="T12" fmla="*/ 2147483647 w 1222"/>
              <a:gd name="T13" fmla="*/ 2147483647 h 2790"/>
              <a:gd name="T14" fmla="*/ 2147483647 w 1222"/>
              <a:gd name="T15" fmla="*/ 2147483647 h 2790"/>
              <a:gd name="T16" fmla="*/ 2147483647 w 1222"/>
              <a:gd name="T17" fmla="*/ 2147483647 h 2790"/>
              <a:gd name="T18" fmla="*/ 2147483647 w 1222"/>
              <a:gd name="T19" fmla="*/ 2147483647 h 2790"/>
              <a:gd name="T20" fmla="*/ 2147483647 w 1222"/>
              <a:gd name="T21" fmla="*/ 2147483647 h 2790"/>
              <a:gd name="T22" fmla="*/ 2147483647 w 1222"/>
              <a:gd name="T23" fmla="*/ 2147483647 h 2790"/>
              <a:gd name="T24" fmla="*/ 2147483647 w 1222"/>
              <a:gd name="T25" fmla="*/ 2147483647 h 2790"/>
              <a:gd name="T26" fmla="*/ 2147483647 w 1222"/>
              <a:gd name="T27" fmla="*/ 2147483647 h 2790"/>
              <a:gd name="T28" fmla="*/ 2147483647 w 1222"/>
              <a:gd name="T29" fmla="*/ 2147483647 h 2790"/>
              <a:gd name="T30" fmla="*/ 2147483647 w 1222"/>
              <a:gd name="T31" fmla="*/ 2147483647 h 2790"/>
              <a:gd name="T32" fmla="*/ 2147483647 w 1222"/>
              <a:gd name="T33" fmla="*/ 2147483647 h 2790"/>
              <a:gd name="T34" fmla="*/ 2147483647 w 1222"/>
              <a:gd name="T35" fmla="*/ 2147483647 h 2790"/>
              <a:gd name="T36" fmla="*/ 2147483647 w 1222"/>
              <a:gd name="T37" fmla="*/ 2147483647 h 2790"/>
              <a:gd name="T38" fmla="*/ 2147483647 w 1222"/>
              <a:gd name="T39" fmla="*/ 2147483647 h 2790"/>
              <a:gd name="T40" fmla="*/ 2147483647 w 1222"/>
              <a:gd name="T41" fmla="*/ 2147483647 h 2790"/>
              <a:gd name="T42" fmla="*/ 2147483647 w 1222"/>
              <a:gd name="T43" fmla="*/ 2147483647 h 2790"/>
              <a:gd name="T44" fmla="*/ 2147483647 w 1222"/>
              <a:gd name="T45" fmla="*/ 2147483647 h 2790"/>
              <a:gd name="T46" fmla="*/ 2147483647 w 1222"/>
              <a:gd name="T47" fmla="*/ 2147483647 h 2790"/>
              <a:gd name="T48" fmla="*/ 2147483647 w 1222"/>
              <a:gd name="T49" fmla="*/ 2147483647 h 2790"/>
              <a:gd name="T50" fmla="*/ 2147483647 w 1222"/>
              <a:gd name="T51" fmla="*/ 2147483647 h 2790"/>
              <a:gd name="T52" fmla="*/ 2147483647 w 1222"/>
              <a:gd name="T53" fmla="*/ 2147483647 h 2790"/>
              <a:gd name="T54" fmla="*/ 2147483647 w 1222"/>
              <a:gd name="T55" fmla="*/ 0 h 279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222" h="2790">
                <a:moveTo>
                  <a:pt x="0" y="2790"/>
                </a:moveTo>
                <a:lnTo>
                  <a:pt x="116" y="2292"/>
                </a:lnTo>
                <a:lnTo>
                  <a:pt x="290" y="2144"/>
                </a:lnTo>
                <a:lnTo>
                  <a:pt x="327" y="2229"/>
                </a:lnTo>
                <a:lnTo>
                  <a:pt x="298" y="2137"/>
                </a:lnTo>
                <a:lnTo>
                  <a:pt x="135" y="2260"/>
                </a:lnTo>
                <a:lnTo>
                  <a:pt x="237" y="1628"/>
                </a:lnTo>
                <a:lnTo>
                  <a:pt x="360" y="1573"/>
                </a:lnTo>
                <a:lnTo>
                  <a:pt x="402" y="1779"/>
                </a:lnTo>
                <a:lnTo>
                  <a:pt x="384" y="1634"/>
                </a:lnTo>
                <a:lnTo>
                  <a:pt x="452" y="1628"/>
                </a:lnTo>
                <a:lnTo>
                  <a:pt x="384" y="1577"/>
                </a:lnTo>
                <a:lnTo>
                  <a:pt x="553" y="1349"/>
                </a:lnTo>
                <a:lnTo>
                  <a:pt x="712" y="1543"/>
                </a:lnTo>
                <a:lnTo>
                  <a:pt x="599" y="1307"/>
                </a:lnTo>
                <a:lnTo>
                  <a:pt x="648" y="1218"/>
                </a:lnTo>
                <a:lnTo>
                  <a:pt x="345" y="1548"/>
                </a:lnTo>
                <a:lnTo>
                  <a:pt x="628" y="886"/>
                </a:lnTo>
                <a:lnTo>
                  <a:pt x="653" y="603"/>
                </a:lnTo>
                <a:lnTo>
                  <a:pt x="807" y="394"/>
                </a:lnTo>
                <a:lnTo>
                  <a:pt x="848" y="519"/>
                </a:lnTo>
                <a:lnTo>
                  <a:pt x="1222" y="557"/>
                </a:lnTo>
                <a:lnTo>
                  <a:pt x="915" y="477"/>
                </a:lnTo>
                <a:lnTo>
                  <a:pt x="1070" y="325"/>
                </a:lnTo>
                <a:lnTo>
                  <a:pt x="902" y="453"/>
                </a:lnTo>
                <a:lnTo>
                  <a:pt x="756" y="362"/>
                </a:lnTo>
                <a:lnTo>
                  <a:pt x="650" y="573"/>
                </a:lnTo>
                <a:lnTo>
                  <a:pt x="756" y="0"/>
                </a:lnTo>
              </a:path>
            </a:pathLst>
          </a:custGeom>
          <a:noFill/>
          <a:ln w="20638">
            <a:solidFill>
              <a:srgbClr val="00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3" name="Freeform 20">
            <a:extLst>
              <a:ext uri="{FF2B5EF4-FFF2-40B4-BE49-F238E27FC236}">
                <a16:creationId xmlns:a16="http://schemas.microsoft.com/office/drawing/2014/main" id="{1C75A3DC-C3D7-B674-10A5-4D2B730CA1E7}"/>
              </a:ext>
            </a:extLst>
          </p:cNvPr>
          <p:cNvSpPr>
            <a:spLocks/>
          </p:cNvSpPr>
          <p:nvPr/>
        </p:nvSpPr>
        <p:spPr bwMode="auto">
          <a:xfrm>
            <a:off x="5230813" y="3068638"/>
            <a:ext cx="2647950" cy="2949575"/>
          </a:xfrm>
          <a:custGeom>
            <a:avLst/>
            <a:gdLst>
              <a:gd name="T0" fmla="*/ 2147483647 w 6674"/>
              <a:gd name="T1" fmla="*/ 0 h 7431"/>
              <a:gd name="T2" fmla="*/ 2147483647 w 6674"/>
              <a:gd name="T3" fmla="*/ 2147483647 h 7431"/>
              <a:gd name="T4" fmla="*/ 2147483647 w 6674"/>
              <a:gd name="T5" fmla="*/ 2147483647 h 7431"/>
              <a:gd name="T6" fmla="*/ 2147483647 w 6674"/>
              <a:gd name="T7" fmla="*/ 2147483647 h 7431"/>
              <a:gd name="T8" fmla="*/ 2147483647 w 6674"/>
              <a:gd name="T9" fmla="*/ 2147483647 h 7431"/>
              <a:gd name="T10" fmla="*/ 2147483647 w 6674"/>
              <a:gd name="T11" fmla="*/ 2147483647 h 7431"/>
              <a:gd name="T12" fmla="*/ 2147483647 w 6674"/>
              <a:gd name="T13" fmla="*/ 2147483647 h 7431"/>
              <a:gd name="T14" fmla="*/ 2147483647 w 6674"/>
              <a:gd name="T15" fmla="*/ 2147483647 h 7431"/>
              <a:gd name="T16" fmla="*/ 2147483647 w 6674"/>
              <a:gd name="T17" fmla="*/ 2147483647 h 7431"/>
              <a:gd name="T18" fmla="*/ 2147483647 w 6674"/>
              <a:gd name="T19" fmla="*/ 2147483647 h 7431"/>
              <a:gd name="T20" fmla="*/ 2147483647 w 6674"/>
              <a:gd name="T21" fmla="*/ 2147483647 h 7431"/>
              <a:gd name="T22" fmla="*/ 2147483647 w 6674"/>
              <a:gd name="T23" fmla="*/ 2147483647 h 7431"/>
              <a:gd name="T24" fmla="*/ 2147483647 w 6674"/>
              <a:gd name="T25" fmla="*/ 2147483647 h 7431"/>
              <a:gd name="T26" fmla="*/ 2147483647 w 6674"/>
              <a:gd name="T27" fmla="*/ 2147483647 h 7431"/>
              <a:gd name="T28" fmla="*/ 0 w 6674"/>
              <a:gd name="T29" fmla="*/ 2147483647 h 743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6674" h="7431">
                <a:moveTo>
                  <a:pt x="5764" y="0"/>
                </a:moveTo>
                <a:lnTo>
                  <a:pt x="5868" y="118"/>
                </a:lnTo>
                <a:lnTo>
                  <a:pt x="6021" y="56"/>
                </a:lnTo>
                <a:lnTo>
                  <a:pt x="6154" y="192"/>
                </a:lnTo>
                <a:lnTo>
                  <a:pt x="6305" y="137"/>
                </a:lnTo>
                <a:lnTo>
                  <a:pt x="6329" y="282"/>
                </a:lnTo>
                <a:lnTo>
                  <a:pt x="6502" y="365"/>
                </a:lnTo>
                <a:lnTo>
                  <a:pt x="6452" y="563"/>
                </a:lnTo>
                <a:lnTo>
                  <a:pt x="6345" y="630"/>
                </a:lnTo>
                <a:lnTo>
                  <a:pt x="6449" y="925"/>
                </a:lnTo>
                <a:lnTo>
                  <a:pt x="6368" y="1006"/>
                </a:lnTo>
                <a:lnTo>
                  <a:pt x="6410" y="1164"/>
                </a:lnTo>
                <a:lnTo>
                  <a:pt x="6293" y="1516"/>
                </a:lnTo>
                <a:lnTo>
                  <a:pt x="6674" y="7079"/>
                </a:lnTo>
                <a:lnTo>
                  <a:pt x="0" y="7431"/>
                </a:lnTo>
              </a:path>
            </a:pathLst>
          </a:custGeom>
          <a:noFill/>
          <a:ln w="20638">
            <a:solidFill>
              <a:srgbClr val="00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4" name="Line 21">
            <a:extLst>
              <a:ext uri="{FF2B5EF4-FFF2-40B4-BE49-F238E27FC236}">
                <a16:creationId xmlns:a16="http://schemas.microsoft.com/office/drawing/2014/main" id="{C8B9C386-B426-F8C1-D60A-D231DFA116D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89275" y="6048375"/>
            <a:ext cx="2041525" cy="30163"/>
          </a:xfrm>
          <a:prstGeom prst="line">
            <a:avLst/>
          </a:prstGeom>
          <a:noFill/>
          <a:ln w="20638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5" name="Freeform 22">
            <a:extLst>
              <a:ext uri="{FF2B5EF4-FFF2-40B4-BE49-F238E27FC236}">
                <a16:creationId xmlns:a16="http://schemas.microsoft.com/office/drawing/2014/main" id="{54AEB91D-DA1A-970F-46FA-F7FA6B0176D1}"/>
              </a:ext>
            </a:extLst>
          </p:cNvPr>
          <p:cNvSpPr>
            <a:spLocks/>
          </p:cNvSpPr>
          <p:nvPr/>
        </p:nvSpPr>
        <p:spPr bwMode="auto">
          <a:xfrm>
            <a:off x="1176338" y="4884738"/>
            <a:ext cx="2012950" cy="1176337"/>
          </a:xfrm>
          <a:custGeom>
            <a:avLst/>
            <a:gdLst>
              <a:gd name="T0" fmla="*/ 2147483647 w 5075"/>
              <a:gd name="T1" fmla="*/ 2147483647 h 2964"/>
              <a:gd name="T2" fmla="*/ 2147483647 w 5075"/>
              <a:gd name="T3" fmla="*/ 2147483647 h 2964"/>
              <a:gd name="T4" fmla="*/ 2147483647 w 5075"/>
              <a:gd name="T5" fmla="*/ 2147483647 h 2964"/>
              <a:gd name="T6" fmla="*/ 2147483647 w 5075"/>
              <a:gd name="T7" fmla="*/ 2147483647 h 2964"/>
              <a:gd name="T8" fmla="*/ 2147483647 w 5075"/>
              <a:gd name="T9" fmla="*/ 2147483647 h 2964"/>
              <a:gd name="T10" fmla="*/ 2147483647 w 5075"/>
              <a:gd name="T11" fmla="*/ 2147483647 h 2964"/>
              <a:gd name="T12" fmla="*/ 2147483647 w 5075"/>
              <a:gd name="T13" fmla="*/ 2147483647 h 2964"/>
              <a:gd name="T14" fmla="*/ 2147483647 w 5075"/>
              <a:gd name="T15" fmla="*/ 2147483647 h 2964"/>
              <a:gd name="T16" fmla="*/ 2147483647 w 5075"/>
              <a:gd name="T17" fmla="*/ 2147483647 h 2964"/>
              <a:gd name="T18" fmla="*/ 2147483647 w 5075"/>
              <a:gd name="T19" fmla="*/ 2147483647 h 2964"/>
              <a:gd name="T20" fmla="*/ 2147483647 w 5075"/>
              <a:gd name="T21" fmla="*/ 2147483647 h 2964"/>
              <a:gd name="T22" fmla="*/ 2147483647 w 5075"/>
              <a:gd name="T23" fmla="*/ 2147483647 h 2964"/>
              <a:gd name="T24" fmla="*/ 0 w 5075"/>
              <a:gd name="T25" fmla="*/ 2147483647 h 2964"/>
              <a:gd name="T26" fmla="*/ 2147483647 w 5075"/>
              <a:gd name="T27" fmla="*/ 0 h 296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075" h="2964">
                <a:moveTo>
                  <a:pt x="5075" y="2936"/>
                </a:moveTo>
                <a:lnTo>
                  <a:pt x="745" y="2964"/>
                </a:lnTo>
                <a:lnTo>
                  <a:pt x="649" y="2738"/>
                </a:lnTo>
                <a:lnTo>
                  <a:pt x="579" y="2821"/>
                </a:lnTo>
                <a:lnTo>
                  <a:pt x="438" y="2632"/>
                </a:lnTo>
                <a:lnTo>
                  <a:pt x="266" y="1947"/>
                </a:lnTo>
                <a:lnTo>
                  <a:pt x="281" y="1650"/>
                </a:lnTo>
                <a:lnTo>
                  <a:pt x="395" y="1597"/>
                </a:lnTo>
                <a:lnTo>
                  <a:pt x="265" y="1596"/>
                </a:lnTo>
                <a:lnTo>
                  <a:pt x="350" y="1010"/>
                </a:lnTo>
                <a:lnTo>
                  <a:pt x="199" y="697"/>
                </a:lnTo>
                <a:lnTo>
                  <a:pt x="111" y="679"/>
                </a:lnTo>
                <a:lnTo>
                  <a:pt x="0" y="347"/>
                </a:lnTo>
                <a:lnTo>
                  <a:pt x="191" y="0"/>
                </a:lnTo>
              </a:path>
            </a:pathLst>
          </a:custGeom>
          <a:noFill/>
          <a:ln w="20638">
            <a:solidFill>
              <a:srgbClr val="00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6" name="Freeform 23">
            <a:extLst>
              <a:ext uri="{FF2B5EF4-FFF2-40B4-BE49-F238E27FC236}">
                <a16:creationId xmlns:a16="http://schemas.microsoft.com/office/drawing/2014/main" id="{46E49D88-EB6C-7AC7-24F2-1333539559B2}"/>
              </a:ext>
            </a:extLst>
          </p:cNvPr>
          <p:cNvSpPr>
            <a:spLocks/>
          </p:cNvSpPr>
          <p:nvPr/>
        </p:nvSpPr>
        <p:spPr bwMode="auto">
          <a:xfrm>
            <a:off x="2786063" y="1692275"/>
            <a:ext cx="111125" cy="114300"/>
          </a:xfrm>
          <a:custGeom>
            <a:avLst/>
            <a:gdLst>
              <a:gd name="T0" fmla="*/ 2147483647 w 283"/>
              <a:gd name="T1" fmla="*/ 0 h 287"/>
              <a:gd name="T2" fmla="*/ 2147483647 w 283"/>
              <a:gd name="T3" fmla="*/ 2147483647 h 287"/>
              <a:gd name="T4" fmla="*/ 2147483647 w 283"/>
              <a:gd name="T5" fmla="*/ 2147483647 h 287"/>
              <a:gd name="T6" fmla="*/ 2147483647 w 283"/>
              <a:gd name="T7" fmla="*/ 2147483647 h 287"/>
              <a:gd name="T8" fmla="*/ 2147483647 w 283"/>
              <a:gd name="T9" fmla="*/ 2147483647 h 287"/>
              <a:gd name="T10" fmla="*/ 2147483647 w 283"/>
              <a:gd name="T11" fmla="*/ 2147483647 h 287"/>
              <a:gd name="T12" fmla="*/ 2147483647 w 283"/>
              <a:gd name="T13" fmla="*/ 2147483647 h 287"/>
              <a:gd name="T14" fmla="*/ 2147483647 w 283"/>
              <a:gd name="T15" fmla="*/ 2147483647 h 287"/>
              <a:gd name="T16" fmla="*/ 2147483647 w 283"/>
              <a:gd name="T17" fmla="*/ 2147483647 h 287"/>
              <a:gd name="T18" fmla="*/ 2147483647 w 283"/>
              <a:gd name="T19" fmla="*/ 2147483647 h 287"/>
              <a:gd name="T20" fmla="*/ 2147483647 w 283"/>
              <a:gd name="T21" fmla="*/ 2147483647 h 287"/>
              <a:gd name="T22" fmla="*/ 2147483647 w 283"/>
              <a:gd name="T23" fmla="*/ 2147483647 h 287"/>
              <a:gd name="T24" fmla="*/ 2147483647 w 283"/>
              <a:gd name="T25" fmla="*/ 2147483647 h 287"/>
              <a:gd name="T26" fmla="*/ 2147483647 w 283"/>
              <a:gd name="T27" fmla="*/ 2147483647 h 287"/>
              <a:gd name="T28" fmla="*/ 2147483647 w 283"/>
              <a:gd name="T29" fmla="*/ 2147483647 h 287"/>
              <a:gd name="T30" fmla="*/ 2147483647 w 283"/>
              <a:gd name="T31" fmla="*/ 2147483647 h 287"/>
              <a:gd name="T32" fmla="*/ 2147483647 w 283"/>
              <a:gd name="T33" fmla="*/ 2147483647 h 287"/>
              <a:gd name="T34" fmla="*/ 2147483647 w 283"/>
              <a:gd name="T35" fmla="*/ 2147483647 h 287"/>
              <a:gd name="T36" fmla="*/ 2147483647 w 283"/>
              <a:gd name="T37" fmla="*/ 2147483647 h 287"/>
              <a:gd name="T38" fmla="*/ 2147483647 w 283"/>
              <a:gd name="T39" fmla="*/ 2147483647 h 287"/>
              <a:gd name="T40" fmla="*/ 2147483647 w 283"/>
              <a:gd name="T41" fmla="*/ 2147483647 h 287"/>
              <a:gd name="T42" fmla="*/ 2147483647 w 283"/>
              <a:gd name="T43" fmla="*/ 2147483647 h 287"/>
              <a:gd name="T44" fmla="*/ 2147483647 w 283"/>
              <a:gd name="T45" fmla="*/ 2147483647 h 287"/>
              <a:gd name="T46" fmla="*/ 2147483647 w 283"/>
              <a:gd name="T47" fmla="*/ 2147483647 h 287"/>
              <a:gd name="T48" fmla="*/ 2147483647 w 283"/>
              <a:gd name="T49" fmla="*/ 2147483647 h 287"/>
              <a:gd name="T50" fmla="*/ 2147483647 w 283"/>
              <a:gd name="T51" fmla="*/ 2147483647 h 287"/>
              <a:gd name="T52" fmla="*/ 2147483647 w 283"/>
              <a:gd name="T53" fmla="*/ 2147483647 h 287"/>
              <a:gd name="T54" fmla="*/ 2147483647 w 283"/>
              <a:gd name="T55" fmla="*/ 2147483647 h 287"/>
              <a:gd name="T56" fmla="*/ 2147483647 w 283"/>
              <a:gd name="T57" fmla="*/ 2147483647 h 287"/>
              <a:gd name="T58" fmla="*/ 2147483647 w 283"/>
              <a:gd name="T59" fmla="*/ 2147483647 h 287"/>
              <a:gd name="T60" fmla="*/ 2147483647 w 283"/>
              <a:gd name="T61" fmla="*/ 2147483647 h 287"/>
              <a:gd name="T62" fmla="*/ 2147483647 w 283"/>
              <a:gd name="T63" fmla="*/ 2147483647 h 287"/>
              <a:gd name="T64" fmla="*/ 2147483647 w 283"/>
              <a:gd name="T65" fmla="*/ 2147483647 h 287"/>
              <a:gd name="T66" fmla="*/ 2147483647 w 283"/>
              <a:gd name="T67" fmla="*/ 2147483647 h 287"/>
              <a:gd name="T68" fmla="*/ 2147483647 w 283"/>
              <a:gd name="T69" fmla="*/ 2147483647 h 287"/>
              <a:gd name="T70" fmla="*/ 2147483647 w 283"/>
              <a:gd name="T71" fmla="*/ 2147483647 h 287"/>
              <a:gd name="T72" fmla="*/ 0 w 283"/>
              <a:gd name="T73" fmla="*/ 2147483647 h 287"/>
              <a:gd name="T74" fmla="*/ 2147483647 w 283"/>
              <a:gd name="T75" fmla="*/ 2147483647 h 287"/>
              <a:gd name="T76" fmla="*/ 2147483647 w 283"/>
              <a:gd name="T77" fmla="*/ 2147483647 h 287"/>
              <a:gd name="T78" fmla="*/ 2147483647 w 283"/>
              <a:gd name="T79" fmla="*/ 2147483647 h 287"/>
              <a:gd name="T80" fmla="*/ 2147483647 w 283"/>
              <a:gd name="T81" fmla="*/ 2147483647 h 287"/>
              <a:gd name="T82" fmla="*/ 2147483647 w 283"/>
              <a:gd name="T83" fmla="*/ 2147483647 h 287"/>
              <a:gd name="T84" fmla="*/ 2147483647 w 283"/>
              <a:gd name="T85" fmla="*/ 2147483647 h 287"/>
              <a:gd name="T86" fmla="*/ 2147483647 w 283"/>
              <a:gd name="T87" fmla="*/ 2147483647 h 287"/>
              <a:gd name="T88" fmla="*/ 2147483647 w 283"/>
              <a:gd name="T89" fmla="*/ 2147483647 h 287"/>
              <a:gd name="T90" fmla="*/ 2147483647 w 283"/>
              <a:gd name="T91" fmla="*/ 2147483647 h 287"/>
              <a:gd name="T92" fmla="*/ 2147483647 w 283"/>
              <a:gd name="T93" fmla="*/ 2147483647 h 287"/>
              <a:gd name="T94" fmla="*/ 2147483647 w 283"/>
              <a:gd name="T95" fmla="*/ 2147483647 h 287"/>
              <a:gd name="T96" fmla="*/ 2147483647 w 283"/>
              <a:gd name="T97" fmla="*/ 2147483647 h 287"/>
              <a:gd name="T98" fmla="*/ 2147483647 w 283"/>
              <a:gd name="T99" fmla="*/ 0 h 28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283" h="287">
                <a:moveTo>
                  <a:pt x="142" y="0"/>
                </a:moveTo>
                <a:lnTo>
                  <a:pt x="169" y="3"/>
                </a:lnTo>
                <a:lnTo>
                  <a:pt x="182" y="6"/>
                </a:lnTo>
                <a:lnTo>
                  <a:pt x="196" y="10"/>
                </a:lnTo>
                <a:lnTo>
                  <a:pt x="209" y="17"/>
                </a:lnTo>
                <a:lnTo>
                  <a:pt x="219" y="24"/>
                </a:lnTo>
                <a:lnTo>
                  <a:pt x="229" y="31"/>
                </a:lnTo>
                <a:lnTo>
                  <a:pt x="241" y="42"/>
                </a:lnTo>
                <a:lnTo>
                  <a:pt x="258" y="62"/>
                </a:lnTo>
                <a:lnTo>
                  <a:pt x="266" y="76"/>
                </a:lnTo>
                <a:lnTo>
                  <a:pt x="271" y="87"/>
                </a:lnTo>
                <a:lnTo>
                  <a:pt x="276" y="101"/>
                </a:lnTo>
                <a:lnTo>
                  <a:pt x="279" y="113"/>
                </a:lnTo>
                <a:lnTo>
                  <a:pt x="282" y="127"/>
                </a:lnTo>
                <a:lnTo>
                  <a:pt x="283" y="142"/>
                </a:lnTo>
                <a:lnTo>
                  <a:pt x="281" y="169"/>
                </a:lnTo>
                <a:lnTo>
                  <a:pt x="276" y="184"/>
                </a:lnTo>
                <a:lnTo>
                  <a:pt x="271" y="199"/>
                </a:lnTo>
                <a:lnTo>
                  <a:pt x="259" y="224"/>
                </a:lnTo>
                <a:lnTo>
                  <a:pt x="242" y="245"/>
                </a:lnTo>
                <a:lnTo>
                  <a:pt x="221" y="263"/>
                </a:lnTo>
                <a:lnTo>
                  <a:pt x="196" y="277"/>
                </a:lnTo>
                <a:lnTo>
                  <a:pt x="184" y="281"/>
                </a:lnTo>
                <a:lnTo>
                  <a:pt x="157" y="287"/>
                </a:lnTo>
                <a:lnTo>
                  <a:pt x="128" y="287"/>
                </a:lnTo>
                <a:lnTo>
                  <a:pt x="114" y="284"/>
                </a:lnTo>
                <a:lnTo>
                  <a:pt x="99" y="281"/>
                </a:lnTo>
                <a:lnTo>
                  <a:pt x="87" y="277"/>
                </a:lnTo>
                <a:lnTo>
                  <a:pt x="74" y="269"/>
                </a:lnTo>
                <a:lnTo>
                  <a:pt x="54" y="256"/>
                </a:lnTo>
                <a:lnTo>
                  <a:pt x="43" y="247"/>
                </a:lnTo>
                <a:lnTo>
                  <a:pt x="26" y="225"/>
                </a:lnTo>
                <a:lnTo>
                  <a:pt x="17" y="211"/>
                </a:lnTo>
                <a:lnTo>
                  <a:pt x="12" y="200"/>
                </a:lnTo>
                <a:lnTo>
                  <a:pt x="8" y="185"/>
                </a:lnTo>
                <a:lnTo>
                  <a:pt x="2" y="157"/>
                </a:lnTo>
                <a:lnTo>
                  <a:pt x="0" y="146"/>
                </a:lnTo>
                <a:lnTo>
                  <a:pt x="3" y="118"/>
                </a:lnTo>
                <a:lnTo>
                  <a:pt x="6" y="105"/>
                </a:lnTo>
                <a:lnTo>
                  <a:pt x="11" y="92"/>
                </a:lnTo>
                <a:lnTo>
                  <a:pt x="23" y="66"/>
                </a:lnTo>
                <a:lnTo>
                  <a:pt x="32" y="53"/>
                </a:lnTo>
                <a:lnTo>
                  <a:pt x="41" y="43"/>
                </a:lnTo>
                <a:lnTo>
                  <a:pt x="52" y="32"/>
                </a:lnTo>
                <a:lnTo>
                  <a:pt x="64" y="24"/>
                </a:lnTo>
                <a:lnTo>
                  <a:pt x="76" y="16"/>
                </a:lnTo>
                <a:lnTo>
                  <a:pt x="87" y="10"/>
                </a:lnTo>
                <a:lnTo>
                  <a:pt x="102" y="5"/>
                </a:lnTo>
                <a:lnTo>
                  <a:pt x="114" y="3"/>
                </a:lnTo>
                <a:lnTo>
                  <a:pt x="14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7" name="Freeform 24">
            <a:extLst>
              <a:ext uri="{FF2B5EF4-FFF2-40B4-BE49-F238E27FC236}">
                <a16:creationId xmlns:a16="http://schemas.microsoft.com/office/drawing/2014/main" id="{801087CD-398E-0B3F-3DA8-6088F10ED209}"/>
              </a:ext>
            </a:extLst>
          </p:cNvPr>
          <p:cNvSpPr>
            <a:spLocks/>
          </p:cNvSpPr>
          <p:nvPr/>
        </p:nvSpPr>
        <p:spPr bwMode="auto">
          <a:xfrm>
            <a:off x="2786063" y="1692275"/>
            <a:ext cx="111125" cy="114300"/>
          </a:xfrm>
          <a:custGeom>
            <a:avLst/>
            <a:gdLst>
              <a:gd name="T0" fmla="*/ 2147483647 w 281"/>
              <a:gd name="T1" fmla="*/ 0 h 288"/>
              <a:gd name="T2" fmla="*/ 2147483647 w 281"/>
              <a:gd name="T3" fmla="*/ 2147483647 h 288"/>
              <a:gd name="T4" fmla="*/ 2147483647 w 281"/>
              <a:gd name="T5" fmla="*/ 2147483647 h 288"/>
              <a:gd name="T6" fmla="*/ 2147483647 w 281"/>
              <a:gd name="T7" fmla="*/ 2147483647 h 288"/>
              <a:gd name="T8" fmla="*/ 2147483647 w 281"/>
              <a:gd name="T9" fmla="*/ 2147483647 h 288"/>
              <a:gd name="T10" fmla="*/ 2147483647 w 281"/>
              <a:gd name="T11" fmla="*/ 2147483647 h 288"/>
              <a:gd name="T12" fmla="*/ 2147483647 w 281"/>
              <a:gd name="T13" fmla="*/ 2147483647 h 288"/>
              <a:gd name="T14" fmla="*/ 2147483647 w 281"/>
              <a:gd name="T15" fmla="*/ 2147483647 h 288"/>
              <a:gd name="T16" fmla="*/ 2147483647 w 281"/>
              <a:gd name="T17" fmla="*/ 2147483647 h 288"/>
              <a:gd name="T18" fmla="*/ 2147483647 w 281"/>
              <a:gd name="T19" fmla="*/ 2147483647 h 288"/>
              <a:gd name="T20" fmla="*/ 2147483647 w 281"/>
              <a:gd name="T21" fmla="*/ 2147483647 h 288"/>
              <a:gd name="T22" fmla="*/ 2147483647 w 281"/>
              <a:gd name="T23" fmla="*/ 2147483647 h 288"/>
              <a:gd name="T24" fmla="*/ 2147483647 w 281"/>
              <a:gd name="T25" fmla="*/ 2147483647 h 288"/>
              <a:gd name="T26" fmla="*/ 2147483647 w 281"/>
              <a:gd name="T27" fmla="*/ 2147483647 h 288"/>
              <a:gd name="T28" fmla="*/ 2147483647 w 281"/>
              <a:gd name="T29" fmla="*/ 2147483647 h 288"/>
              <a:gd name="T30" fmla="*/ 2147483647 w 281"/>
              <a:gd name="T31" fmla="*/ 2147483647 h 288"/>
              <a:gd name="T32" fmla="*/ 2147483647 w 281"/>
              <a:gd name="T33" fmla="*/ 2147483647 h 288"/>
              <a:gd name="T34" fmla="*/ 2147483647 w 281"/>
              <a:gd name="T35" fmla="*/ 2147483647 h 288"/>
              <a:gd name="T36" fmla="*/ 2147483647 w 281"/>
              <a:gd name="T37" fmla="*/ 2147483647 h 288"/>
              <a:gd name="T38" fmla="*/ 2147483647 w 281"/>
              <a:gd name="T39" fmla="*/ 2147483647 h 288"/>
              <a:gd name="T40" fmla="*/ 2147483647 w 281"/>
              <a:gd name="T41" fmla="*/ 2147483647 h 288"/>
              <a:gd name="T42" fmla="*/ 2147483647 w 281"/>
              <a:gd name="T43" fmla="*/ 2147483647 h 288"/>
              <a:gd name="T44" fmla="*/ 2147483647 w 281"/>
              <a:gd name="T45" fmla="*/ 2147483647 h 288"/>
              <a:gd name="T46" fmla="*/ 2147483647 w 281"/>
              <a:gd name="T47" fmla="*/ 2147483647 h 288"/>
              <a:gd name="T48" fmla="*/ 2147483647 w 281"/>
              <a:gd name="T49" fmla="*/ 2147483647 h 288"/>
              <a:gd name="T50" fmla="*/ 2147483647 w 281"/>
              <a:gd name="T51" fmla="*/ 2147483647 h 288"/>
              <a:gd name="T52" fmla="*/ 2147483647 w 281"/>
              <a:gd name="T53" fmla="*/ 2147483647 h 288"/>
              <a:gd name="T54" fmla="*/ 2147483647 w 281"/>
              <a:gd name="T55" fmla="*/ 2147483647 h 288"/>
              <a:gd name="T56" fmla="*/ 2147483647 w 281"/>
              <a:gd name="T57" fmla="*/ 2147483647 h 288"/>
              <a:gd name="T58" fmla="*/ 2147483647 w 281"/>
              <a:gd name="T59" fmla="*/ 2147483647 h 288"/>
              <a:gd name="T60" fmla="*/ 2147483647 w 281"/>
              <a:gd name="T61" fmla="*/ 2147483647 h 288"/>
              <a:gd name="T62" fmla="*/ 2147483647 w 281"/>
              <a:gd name="T63" fmla="*/ 2147483647 h 288"/>
              <a:gd name="T64" fmla="*/ 2147483647 w 281"/>
              <a:gd name="T65" fmla="*/ 2147483647 h 288"/>
              <a:gd name="T66" fmla="*/ 2147483647 w 281"/>
              <a:gd name="T67" fmla="*/ 2147483647 h 288"/>
              <a:gd name="T68" fmla="*/ 2147483647 w 281"/>
              <a:gd name="T69" fmla="*/ 2147483647 h 288"/>
              <a:gd name="T70" fmla="*/ 2147483647 w 281"/>
              <a:gd name="T71" fmla="*/ 2147483647 h 288"/>
              <a:gd name="T72" fmla="*/ 0 w 281"/>
              <a:gd name="T73" fmla="*/ 2147483647 h 288"/>
              <a:gd name="T74" fmla="*/ 2147483647 w 281"/>
              <a:gd name="T75" fmla="*/ 2147483647 h 288"/>
              <a:gd name="T76" fmla="*/ 2147483647 w 281"/>
              <a:gd name="T77" fmla="*/ 2147483647 h 288"/>
              <a:gd name="T78" fmla="*/ 2147483647 w 281"/>
              <a:gd name="T79" fmla="*/ 2147483647 h 288"/>
              <a:gd name="T80" fmla="*/ 2147483647 w 281"/>
              <a:gd name="T81" fmla="*/ 2147483647 h 288"/>
              <a:gd name="T82" fmla="*/ 2147483647 w 281"/>
              <a:gd name="T83" fmla="*/ 2147483647 h 288"/>
              <a:gd name="T84" fmla="*/ 2147483647 w 281"/>
              <a:gd name="T85" fmla="*/ 2147483647 h 288"/>
              <a:gd name="T86" fmla="*/ 2147483647 w 281"/>
              <a:gd name="T87" fmla="*/ 2147483647 h 288"/>
              <a:gd name="T88" fmla="*/ 2147483647 w 281"/>
              <a:gd name="T89" fmla="*/ 2147483647 h 288"/>
              <a:gd name="T90" fmla="*/ 2147483647 w 281"/>
              <a:gd name="T91" fmla="*/ 2147483647 h 288"/>
              <a:gd name="T92" fmla="*/ 2147483647 w 281"/>
              <a:gd name="T93" fmla="*/ 2147483647 h 288"/>
              <a:gd name="T94" fmla="*/ 2147483647 w 281"/>
              <a:gd name="T95" fmla="*/ 2147483647 h 288"/>
              <a:gd name="T96" fmla="*/ 2147483647 w 281"/>
              <a:gd name="T97" fmla="*/ 2147483647 h 288"/>
              <a:gd name="T98" fmla="*/ 2147483647 w 281"/>
              <a:gd name="T99" fmla="*/ 0 h 28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281" h="288">
                <a:moveTo>
                  <a:pt x="141" y="0"/>
                </a:moveTo>
                <a:lnTo>
                  <a:pt x="167" y="3"/>
                </a:lnTo>
                <a:lnTo>
                  <a:pt x="180" y="8"/>
                </a:lnTo>
                <a:lnTo>
                  <a:pt x="194" y="11"/>
                </a:lnTo>
                <a:lnTo>
                  <a:pt x="207" y="17"/>
                </a:lnTo>
                <a:lnTo>
                  <a:pt x="218" y="25"/>
                </a:lnTo>
                <a:lnTo>
                  <a:pt x="228" y="31"/>
                </a:lnTo>
                <a:lnTo>
                  <a:pt x="239" y="42"/>
                </a:lnTo>
                <a:lnTo>
                  <a:pt x="257" y="62"/>
                </a:lnTo>
                <a:lnTo>
                  <a:pt x="264" y="76"/>
                </a:lnTo>
                <a:lnTo>
                  <a:pt x="270" y="87"/>
                </a:lnTo>
                <a:lnTo>
                  <a:pt x="275" y="101"/>
                </a:lnTo>
                <a:lnTo>
                  <a:pt x="277" y="114"/>
                </a:lnTo>
                <a:lnTo>
                  <a:pt x="280" y="129"/>
                </a:lnTo>
                <a:lnTo>
                  <a:pt x="281" y="143"/>
                </a:lnTo>
                <a:lnTo>
                  <a:pt x="279" y="171"/>
                </a:lnTo>
                <a:lnTo>
                  <a:pt x="275" y="185"/>
                </a:lnTo>
                <a:lnTo>
                  <a:pt x="270" y="200"/>
                </a:lnTo>
                <a:lnTo>
                  <a:pt x="258" y="224"/>
                </a:lnTo>
                <a:lnTo>
                  <a:pt x="241" y="246"/>
                </a:lnTo>
                <a:lnTo>
                  <a:pt x="219" y="263"/>
                </a:lnTo>
                <a:lnTo>
                  <a:pt x="194" y="277"/>
                </a:lnTo>
                <a:lnTo>
                  <a:pt x="182" y="281"/>
                </a:lnTo>
                <a:lnTo>
                  <a:pt x="157" y="288"/>
                </a:lnTo>
                <a:lnTo>
                  <a:pt x="128" y="288"/>
                </a:lnTo>
                <a:lnTo>
                  <a:pt x="113" y="285"/>
                </a:lnTo>
                <a:lnTo>
                  <a:pt x="99" y="281"/>
                </a:lnTo>
                <a:lnTo>
                  <a:pt x="87" y="277"/>
                </a:lnTo>
                <a:lnTo>
                  <a:pt x="73" y="271"/>
                </a:lnTo>
                <a:lnTo>
                  <a:pt x="52" y="257"/>
                </a:lnTo>
                <a:lnTo>
                  <a:pt x="42" y="247"/>
                </a:lnTo>
                <a:lnTo>
                  <a:pt x="24" y="226"/>
                </a:lnTo>
                <a:lnTo>
                  <a:pt x="17" y="213"/>
                </a:lnTo>
                <a:lnTo>
                  <a:pt x="10" y="202"/>
                </a:lnTo>
                <a:lnTo>
                  <a:pt x="6" y="187"/>
                </a:lnTo>
                <a:lnTo>
                  <a:pt x="1" y="158"/>
                </a:lnTo>
                <a:lnTo>
                  <a:pt x="0" y="146"/>
                </a:lnTo>
                <a:lnTo>
                  <a:pt x="2" y="118"/>
                </a:lnTo>
                <a:lnTo>
                  <a:pt x="4" y="105"/>
                </a:lnTo>
                <a:lnTo>
                  <a:pt x="9" y="92"/>
                </a:lnTo>
                <a:lnTo>
                  <a:pt x="21" y="67"/>
                </a:lnTo>
                <a:lnTo>
                  <a:pt x="31" y="55"/>
                </a:lnTo>
                <a:lnTo>
                  <a:pt x="39" y="43"/>
                </a:lnTo>
                <a:lnTo>
                  <a:pt x="50" y="32"/>
                </a:lnTo>
                <a:lnTo>
                  <a:pt x="62" y="25"/>
                </a:lnTo>
                <a:lnTo>
                  <a:pt x="76" y="16"/>
                </a:lnTo>
                <a:lnTo>
                  <a:pt x="87" y="11"/>
                </a:lnTo>
                <a:lnTo>
                  <a:pt x="101" y="6"/>
                </a:lnTo>
                <a:lnTo>
                  <a:pt x="113" y="3"/>
                </a:lnTo>
                <a:lnTo>
                  <a:pt x="141" y="0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8" name="Freeform 25">
            <a:extLst>
              <a:ext uri="{FF2B5EF4-FFF2-40B4-BE49-F238E27FC236}">
                <a16:creationId xmlns:a16="http://schemas.microsoft.com/office/drawing/2014/main" id="{AF065880-EBBE-9E51-154F-F2F21303B3E3}"/>
              </a:ext>
            </a:extLst>
          </p:cNvPr>
          <p:cNvSpPr>
            <a:spLocks/>
          </p:cNvSpPr>
          <p:nvPr/>
        </p:nvSpPr>
        <p:spPr bwMode="auto">
          <a:xfrm>
            <a:off x="2473325" y="2420938"/>
            <a:ext cx="112713" cy="114300"/>
          </a:xfrm>
          <a:custGeom>
            <a:avLst/>
            <a:gdLst>
              <a:gd name="T0" fmla="*/ 2147483647 w 283"/>
              <a:gd name="T1" fmla="*/ 0 h 286"/>
              <a:gd name="T2" fmla="*/ 2147483647 w 283"/>
              <a:gd name="T3" fmla="*/ 2147483647 h 286"/>
              <a:gd name="T4" fmla="*/ 2147483647 w 283"/>
              <a:gd name="T5" fmla="*/ 2147483647 h 286"/>
              <a:gd name="T6" fmla="*/ 2147483647 w 283"/>
              <a:gd name="T7" fmla="*/ 2147483647 h 286"/>
              <a:gd name="T8" fmla="*/ 2147483647 w 283"/>
              <a:gd name="T9" fmla="*/ 2147483647 h 286"/>
              <a:gd name="T10" fmla="*/ 2147483647 w 283"/>
              <a:gd name="T11" fmla="*/ 2147483647 h 286"/>
              <a:gd name="T12" fmla="*/ 2147483647 w 283"/>
              <a:gd name="T13" fmla="*/ 2147483647 h 286"/>
              <a:gd name="T14" fmla="*/ 2147483647 w 283"/>
              <a:gd name="T15" fmla="*/ 2147483647 h 286"/>
              <a:gd name="T16" fmla="*/ 2147483647 w 283"/>
              <a:gd name="T17" fmla="*/ 2147483647 h 286"/>
              <a:gd name="T18" fmla="*/ 2147483647 w 283"/>
              <a:gd name="T19" fmla="*/ 2147483647 h 286"/>
              <a:gd name="T20" fmla="*/ 2147483647 w 283"/>
              <a:gd name="T21" fmla="*/ 2147483647 h 286"/>
              <a:gd name="T22" fmla="*/ 2147483647 w 283"/>
              <a:gd name="T23" fmla="*/ 2147483647 h 286"/>
              <a:gd name="T24" fmla="*/ 2147483647 w 283"/>
              <a:gd name="T25" fmla="*/ 2147483647 h 286"/>
              <a:gd name="T26" fmla="*/ 2147483647 w 283"/>
              <a:gd name="T27" fmla="*/ 2147483647 h 286"/>
              <a:gd name="T28" fmla="*/ 2147483647 w 283"/>
              <a:gd name="T29" fmla="*/ 2147483647 h 286"/>
              <a:gd name="T30" fmla="*/ 2147483647 w 283"/>
              <a:gd name="T31" fmla="*/ 2147483647 h 286"/>
              <a:gd name="T32" fmla="*/ 2147483647 w 283"/>
              <a:gd name="T33" fmla="*/ 2147483647 h 286"/>
              <a:gd name="T34" fmla="*/ 2147483647 w 283"/>
              <a:gd name="T35" fmla="*/ 2147483647 h 286"/>
              <a:gd name="T36" fmla="*/ 2147483647 w 283"/>
              <a:gd name="T37" fmla="*/ 2147483647 h 286"/>
              <a:gd name="T38" fmla="*/ 2147483647 w 283"/>
              <a:gd name="T39" fmla="*/ 2147483647 h 286"/>
              <a:gd name="T40" fmla="*/ 2147483647 w 283"/>
              <a:gd name="T41" fmla="*/ 2147483647 h 286"/>
              <a:gd name="T42" fmla="*/ 2147483647 w 283"/>
              <a:gd name="T43" fmla="*/ 2147483647 h 286"/>
              <a:gd name="T44" fmla="*/ 2147483647 w 283"/>
              <a:gd name="T45" fmla="*/ 2147483647 h 286"/>
              <a:gd name="T46" fmla="*/ 2147483647 w 283"/>
              <a:gd name="T47" fmla="*/ 2147483647 h 286"/>
              <a:gd name="T48" fmla="*/ 2147483647 w 283"/>
              <a:gd name="T49" fmla="*/ 2147483647 h 286"/>
              <a:gd name="T50" fmla="*/ 2147483647 w 283"/>
              <a:gd name="T51" fmla="*/ 2147483647 h 286"/>
              <a:gd name="T52" fmla="*/ 2147483647 w 283"/>
              <a:gd name="T53" fmla="*/ 2147483647 h 286"/>
              <a:gd name="T54" fmla="*/ 2147483647 w 283"/>
              <a:gd name="T55" fmla="*/ 2147483647 h 286"/>
              <a:gd name="T56" fmla="*/ 2147483647 w 283"/>
              <a:gd name="T57" fmla="*/ 2147483647 h 286"/>
              <a:gd name="T58" fmla="*/ 2147483647 w 283"/>
              <a:gd name="T59" fmla="*/ 2147483647 h 286"/>
              <a:gd name="T60" fmla="*/ 2147483647 w 283"/>
              <a:gd name="T61" fmla="*/ 2147483647 h 286"/>
              <a:gd name="T62" fmla="*/ 2147483647 w 283"/>
              <a:gd name="T63" fmla="*/ 2147483647 h 286"/>
              <a:gd name="T64" fmla="*/ 2147483647 w 283"/>
              <a:gd name="T65" fmla="*/ 2147483647 h 286"/>
              <a:gd name="T66" fmla="*/ 2147483647 w 283"/>
              <a:gd name="T67" fmla="*/ 2147483647 h 286"/>
              <a:gd name="T68" fmla="*/ 2147483647 w 283"/>
              <a:gd name="T69" fmla="*/ 2147483647 h 286"/>
              <a:gd name="T70" fmla="*/ 2147483647 w 283"/>
              <a:gd name="T71" fmla="*/ 2147483647 h 286"/>
              <a:gd name="T72" fmla="*/ 0 w 283"/>
              <a:gd name="T73" fmla="*/ 2147483647 h 286"/>
              <a:gd name="T74" fmla="*/ 2147483647 w 283"/>
              <a:gd name="T75" fmla="*/ 2147483647 h 286"/>
              <a:gd name="T76" fmla="*/ 2147483647 w 283"/>
              <a:gd name="T77" fmla="*/ 2147483647 h 286"/>
              <a:gd name="T78" fmla="*/ 2147483647 w 283"/>
              <a:gd name="T79" fmla="*/ 2147483647 h 286"/>
              <a:gd name="T80" fmla="*/ 2147483647 w 283"/>
              <a:gd name="T81" fmla="*/ 2147483647 h 286"/>
              <a:gd name="T82" fmla="*/ 2147483647 w 283"/>
              <a:gd name="T83" fmla="*/ 2147483647 h 286"/>
              <a:gd name="T84" fmla="*/ 2147483647 w 283"/>
              <a:gd name="T85" fmla="*/ 2147483647 h 286"/>
              <a:gd name="T86" fmla="*/ 2147483647 w 283"/>
              <a:gd name="T87" fmla="*/ 2147483647 h 286"/>
              <a:gd name="T88" fmla="*/ 2147483647 w 283"/>
              <a:gd name="T89" fmla="*/ 2147483647 h 286"/>
              <a:gd name="T90" fmla="*/ 2147483647 w 283"/>
              <a:gd name="T91" fmla="*/ 2147483647 h 286"/>
              <a:gd name="T92" fmla="*/ 2147483647 w 283"/>
              <a:gd name="T93" fmla="*/ 2147483647 h 286"/>
              <a:gd name="T94" fmla="*/ 2147483647 w 283"/>
              <a:gd name="T95" fmla="*/ 2147483647 h 286"/>
              <a:gd name="T96" fmla="*/ 2147483647 w 283"/>
              <a:gd name="T97" fmla="*/ 2147483647 h 286"/>
              <a:gd name="T98" fmla="*/ 2147483647 w 283"/>
              <a:gd name="T99" fmla="*/ 0 h 28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283" h="286">
                <a:moveTo>
                  <a:pt x="142" y="0"/>
                </a:moveTo>
                <a:lnTo>
                  <a:pt x="170" y="2"/>
                </a:lnTo>
                <a:lnTo>
                  <a:pt x="182" y="6"/>
                </a:lnTo>
                <a:lnTo>
                  <a:pt x="196" y="9"/>
                </a:lnTo>
                <a:lnTo>
                  <a:pt x="209" y="17"/>
                </a:lnTo>
                <a:lnTo>
                  <a:pt x="220" y="23"/>
                </a:lnTo>
                <a:lnTo>
                  <a:pt x="229" y="30"/>
                </a:lnTo>
                <a:lnTo>
                  <a:pt x="241" y="40"/>
                </a:lnTo>
                <a:lnTo>
                  <a:pt x="258" y="61"/>
                </a:lnTo>
                <a:lnTo>
                  <a:pt x="266" y="75"/>
                </a:lnTo>
                <a:lnTo>
                  <a:pt x="271" y="85"/>
                </a:lnTo>
                <a:lnTo>
                  <a:pt x="277" y="101"/>
                </a:lnTo>
                <a:lnTo>
                  <a:pt x="279" y="112"/>
                </a:lnTo>
                <a:lnTo>
                  <a:pt x="282" y="127"/>
                </a:lnTo>
                <a:lnTo>
                  <a:pt x="283" y="142"/>
                </a:lnTo>
                <a:lnTo>
                  <a:pt x="281" y="169"/>
                </a:lnTo>
                <a:lnTo>
                  <a:pt x="277" y="184"/>
                </a:lnTo>
                <a:lnTo>
                  <a:pt x="271" y="198"/>
                </a:lnTo>
                <a:lnTo>
                  <a:pt x="259" y="223"/>
                </a:lnTo>
                <a:lnTo>
                  <a:pt x="242" y="244"/>
                </a:lnTo>
                <a:lnTo>
                  <a:pt x="221" y="263"/>
                </a:lnTo>
                <a:lnTo>
                  <a:pt x="196" y="275"/>
                </a:lnTo>
                <a:lnTo>
                  <a:pt x="184" y="280"/>
                </a:lnTo>
                <a:lnTo>
                  <a:pt x="157" y="286"/>
                </a:lnTo>
                <a:lnTo>
                  <a:pt x="128" y="286"/>
                </a:lnTo>
                <a:lnTo>
                  <a:pt x="114" y="284"/>
                </a:lnTo>
                <a:lnTo>
                  <a:pt x="99" y="280"/>
                </a:lnTo>
                <a:lnTo>
                  <a:pt x="87" y="275"/>
                </a:lnTo>
                <a:lnTo>
                  <a:pt x="74" y="269"/>
                </a:lnTo>
                <a:lnTo>
                  <a:pt x="54" y="255"/>
                </a:lnTo>
                <a:lnTo>
                  <a:pt x="43" y="245"/>
                </a:lnTo>
                <a:lnTo>
                  <a:pt x="26" y="224"/>
                </a:lnTo>
                <a:lnTo>
                  <a:pt x="17" y="211"/>
                </a:lnTo>
                <a:lnTo>
                  <a:pt x="13" y="200"/>
                </a:lnTo>
                <a:lnTo>
                  <a:pt x="8" y="185"/>
                </a:lnTo>
                <a:lnTo>
                  <a:pt x="2" y="156"/>
                </a:lnTo>
                <a:lnTo>
                  <a:pt x="0" y="145"/>
                </a:lnTo>
                <a:lnTo>
                  <a:pt x="3" y="117"/>
                </a:lnTo>
                <a:lnTo>
                  <a:pt x="6" y="105"/>
                </a:lnTo>
                <a:lnTo>
                  <a:pt x="11" y="91"/>
                </a:lnTo>
                <a:lnTo>
                  <a:pt x="23" y="65"/>
                </a:lnTo>
                <a:lnTo>
                  <a:pt x="32" y="53"/>
                </a:lnTo>
                <a:lnTo>
                  <a:pt x="41" y="43"/>
                </a:lnTo>
                <a:lnTo>
                  <a:pt x="52" y="32"/>
                </a:lnTo>
                <a:lnTo>
                  <a:pt x="64" y="23"/>
                </a:lnTo>
                <a:lnTo>
                  <a:pt x="78" y="16"/>
                </a:lnTo>
                <a:lnTo>
                  <a:pt x="87" y="9"/>
                </a:lnTo>
                <a:lnTo>
                  <a:pt x="102" y="5"/>
                </a:lnTo>
                <a:lnTo>
                  <a:pt x="114" y="2"/>
                </a:lnTo>
                <a:lnTo>
                  <a:pt x="14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9" name="Freeform 26">
            <a:extLst>
              <a:ext uri="{FF2B5EF4-FFF2-40B4-BE49-F238E27FC236}">
                <a16:creationId xmlns:a16="http://schemas.microsoft.com/office/drawing/2014/main" id="{5CA6C1EA-55BE-EB4F-FE60-967E02C0B5E1}"/>
              </a:ext>
            </a:extLst>
          </p:cNvPr>
          <p:cNvSpPr>
            <a:spLocks/>
          </p:cNvSpPr>
          <p:nvPr/>
        </p:nvSpPr>
        <p:spPr bwMode="auto">
          <a:xfrm>
            <a:off x="2474913" y="2420938"/>
            <a:ext cx="111125" cy="114300"/>
          </a:xfrm>
          <a:custGeom>
            <a:avLst/>
            <a:gdLst>
              <a:gd name="T0" fmla="*/ 2147483647 w 282"/>
              <a:gd name="T1" fmla="*/ 0 h 287"/>
              <a:gd name="T2" fmla="*/ 2147483647 w 282"/>
              <a:gd name="T3" fmla="*/ 2147483647 h 287"/>
              <a:gd name="T4" fmla="*/ 2147483647 w 282"/>
              <a:gd name="T5" fmla="*/ 2147483647 h 287"/>
              <a:gd name="T6" fmla="*/ 2147483647 w 282"/>
              <a:gd name="T7" fmla="*/ 2147483647 h 287"/>
              <a:gd name="T8" fmla="*/ 2147483647 w 282"/>
              <a:gd name="T9" fmla="*/ 2147483647 h 287"/>
              <a:gd name="T10" fmla="*/ 2147483647 w 282"/>
              <a:gd name="T11" fmla="*/ 2147483647 h 287"/>
              <a:gd name="T12" fmla="*/ 2147483647 w 282"/>
              <a:gd name="T13" fmla="*/ 2147483647 h 287"/>
              <a:gd name="T14" fmla="*/ 2147483647 w 282"/>
              <a:gd name="T15" fmla="*/ 2147483647 h 287"/>
              <a:gd name="T16" fmla="*/ 2147483647 w 282"/>
              <a:gd name="T17" fmla="*/ 2147483647 h 287"/>
              <a:gd name="T18" fmla="*/ 2147483647 w 282"/>
              <a:gd name="T19" fmla="*/ 2147483647 h 287"/>
              <a:gd name="T20" fmla="*/ 2147483647 w 282"/>
              <a:gd name="T21" fmla="*/ 2147483647 h 287"/>
              <a:gd name="T22" fmla="*/ 2147483647 w 282"/>
              <a:gd name="T23" fmla="*/ 2147483647 h 287"/>
              <a:gd name="T24" fmla="*/ 2147483647 w 282"/>
              <a:gd name="T25" fmla="*/ 2147483647 h 287"/>
              <a:gd name="T26" fmla="*/ 2147483647 w 282"/>
              <a:gd name="T27" fmla="*/ 2147483647 h 287"/>
              <a:gd name="T28" fmla="*/ 2147483647 w 282"/>
              <a:gd name="T29" fmla="*/ 2147483647 h 287"/>
              <a:gd name="T30" fmla="*/ 2147483647 w 282"/>
              <a:gd name="T31" fmla="*/ 2147483647 h 287"/>
              <a:gd name="T32" fmla="*/ 2147483647 w 282"/>
              <a:gd name="T33" fmla="*/ 2147483647 h 287"/>
              <a:gd name="T34" fmla="*/ 2147483647 w 282"/>
              <a:gd name="T35" fmla="*/ 2147483647 h 287"/>
              <a:gd name="T36" fmla="*/ 2147483647 w 282"/>
              <a:gd name="T37" fmla="*/ 2147483647 h 287"/>
              <a:gd name="T38" fmla="*/ 2147483647 w 282"/>
              <a:gd name="T39" fmla="*/ 2147483647 h 287"/>
              <a:gd name="T40" fmla="*/ 2147483647 w 282"/>
              <a:gd name="T41" fmla="*/ 2147483647 h 287"/>
              <a:gd name="T42" fmla="*/ 2147483647 w 282"/>
              <a:gd name="T43" fmla="*/ 2147483647 h 287"/>
              <a:gd name="T44" fmla="*/ 2147483647 w 282"/>
              <a:gd name="T45" fmla="*/ 2147483647 h 287"/>
              <a:gd name="T46" fmla="*/ 2147483647 w 282"/>
              <a:gd name="T47" fmla="*/ 2147483647 h 287"/>
              <a:gd name="T48" fmla="*/ 2147483647 w 282"/>
              <a:gd name="T49" fmla="*/ 2147483647 h 287"/>
              <a:gd name="T50" fmla="*/ 2147483647 w 282"/>
              <a:gd name="T51" fmla="*/ 2147483647 h 287"/>
              <a:gd name="T52" fmla="*/ 2147483647 w 282"/>
              <a:gd name="T53" fmla="*/ 2147483647 h 287"/>
              <a:gd name="T54" fmla="*/ 2147483647 w 282"/>
              <a:gd name="T55" fmla="*/ 2147483647 h 287"/>
              <a:gd name="T56" fmla="*/ 2147483647 w 282"/>
              <a:gd name="T57" fmla="*/ 2147483647 h 287"/>
              <a:gd name="T58" fmla="*/ 2147483647 w 282"/>
              <a:gd name="T59" fmla="*/ 2147483647 h 287"/>
              <a:gd name="T60" fmla="*/ 2147483647 w 282"/>
              <a:gd name="T61" fmla="*/ 2147483647 h 287"/>
              <a:gd name="T62" fmla="*/ 2147483647 w 282"/>
              <a:gd name="T63" fmla="*/ 2147483647 h 287"/>
              <a:gd name="T64" fmla="*/ 2147483647 w 282"/>
              <a:gd name="T65" fmla="*/ 2147483647 h 287"/>
              <a:gd name="T66" fmla="*/ 2147483647 w 282"/>
              <a:gd name="T67" fmla="*/ 2147483647 h 287"/>
              <a:gd name="T68" fmla="*/ 2147483647 w 282"/>
              <a:gd name="T69" fmla="*/ 2147483647 h 287"/>
              <a:gd name="T70" fmla="*/ 2147483647 w 282"/>
              <a:gd name="T71" fmla="*/ 2147483647 h 287"/>
              <a:gd name="T72" fmla="*/ 0 w 282"/>
              <a:gd name="T73" fmla="*/ 2147483647 h 287"/>
              <a:gd name="T74" fmla="*/ 2147483647 w 282"/>
              <a:gd name="T75" fmla="*/ 2147483647 h 287"/>
              <a:gd name="T76" fmla="*/ 2147483647 w 282"/>
              <a:gd name="T77" fmla="*/ 2147483647 h 287"/>
              <a:gd name="T78" fmla="*/ 2147483647 w 282"/>
              <a:gd name="T79" fmla="*/ 2147483647 h 287"/>
              <a:gd name="T80" fmla="*/ 2147483647 w 282"/>
              <a:gd name="T81" fmla="*/ 2147483647 h 287"/>
              <a:gd name="T82" fmla="*/ 2147483647 w 282"/>
              <a:gd name="T83" fmla="*/ 2147483647 h 287"/>
              <a:gd name="T84" fmla="*/ 2147483647 w 282"/>
              <a:gd name="T85" fmla="*/ 2147483647 h 287"/>
              <a:gd name="T86" fmla="*/ 2147483647 w 282"/>
              <a:gd name="T87" fmla="*/ 2147483647 h 287"/>
              <a:gd name="T88" fmla="*/ 2147483647 w 282"/>
              <a:gd name="T89" fmla="*/ 2147483647 h 287"/>
              <a:gd name="T90" fmla="*/ 2147483647 w 282"/>
              <a:gd name="T91" fmla="*/ 2147483647 h 287"/>
              <a:gd name="T92" fmla="*/ 2147483647 w 282"/>
              <a:gd name="T93" fmla="*/ 2147483647 h 287"/>
              <a:gd name="T94" fmla="*/ 2147483647 w 282"/>
              <a:gd name="T95" fmla="*/ 2147483647 h 287"/>
              <a:gd name="T96" fmla="*/ 2147483647 w 282"/>
              <a:gd name="T97" fmla="*/ 2147483647 h 287"/>
              <a:gd name="T98" fmla="*/ 2147483647 w 282"/>
              <a:gd name="T99" fmla="*/ 0 h 28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282" h="287">
                <a:moveTo>
                  <a:pt x="141" y="0"/>
                </a:moveTo>
                <a:lnTo>
                  <a:pt x="169" y="2"/>
                </a:lnTo>
                <a:lnTo>
                  <a:pt x="180" y="7"/>
                </a:lnTo>
                <a:lnTo>
                  <a:pt x="194" y="11"/>
                </a:lnTo>
                <a:lnTo>
                  <a:pt x="207" y="17"/>
                </a:lnTo>
                <a:lnTo>
                  <a:pt x="218" y="24"/>
                </a:lnTo>
                <a:lnTo>
                  <a:pt x="228" y="30"/>
                </a:lnTo>
                <a:lnTo>
                  <a:pt x="240" y="42"/>
                </a:lnTo>
                <a:lnTo>
                  <a:pt x="257" y="61"/>
                </a:lnTo>
                <a:lnTo>
                  <a:pt x="264" y="75"/>
                </a:lnTo>
                <a:lnTo>
                  <a:pt x="270" y="86"/>
                </a:lnTo>
                <a:lnTo>
                  <a:pt x="275" y="101"/>
                </a:lnTo>
                <a:lnTo>
                  <a:pt x="277" y="113"/>
                </a:lnTo>
                <a:lnTo>
                  <a:pt x="280" y="128"/>
                </a:lnTo>
                <a:lnTo>
                  <a:pt x="282" y="143"/>
                </a:lnTo>
                <a:lnTo>
                  <a:pt x="279" y="170"/>
                </a:lnTo>
                <a:lnTo>
                  <a:pt x="275" y="185"/>
                </a:lnTo>
                <a:lnTo>
                  <a:pt x="270" y="200"/>
                </a:lnTo>
                <a:lnTo>
                  <a:pt x="258" y="223"/>
                </a:lnTo>
                <a:lnTo>
                  <a:pt x="241" y="245"/>
                </a:lnTo>
                <a:lnTo>
                  <a:pt x="219" y="263"/>
                </a:lnTo>
                <a:lnTo>
                  <a:pt x="194" y="276"/>
                </a:lnTo>
                <a:lnTo>
                  <a:pt x="183" y="280"/>
                </a:lnTo>
                <a:lnTo>
                  <a:pt x="157" y="287"/>
                </a:lnTo>
                <a:lnTo>
                  <a:pt x="128" y="287"/>
                </a:lnTo>
                <a:lnTo>
                  <a:pt x="113" y="285"/>
                </a:lnTo>
                <a:lnTo>
                  <a:pt x="99" y="280"/>
                </a:lnTo>
                <a:lnTo>
                  <a:pt x="87" y="276"/>
                </a:lnTo>
                <a:lnTo>
                  <a:pt x="73" y="270"/>
                </a:lnTo>
                <a:lnTo>
                  <a:pt x="52" y="256"/>
                </a:lnTo>
                <a:lnTo>
                  <a:pt x="42" y="247"/>
                </a:lnTo>
                <a:lnTo>
                  <a:pt x="25" y="224"/>
                </a:lnTo>
                <a:lnTo>
                  <a:pt x="17" y="212"/>
                </a:lnTo>
                <a:lnTo>
                  <a:pt x="12" y="201"/>
                </a:lnTo>
                <a:lnTo>
                  <a:pt x="6" y="186"/>
                </a:lnTo>
                <a:lnTo>
                  <a:pt x="1" y="158"/>
                </a:lnTo>
                <a:lnTo>
                  <a:pt x="0" y="145"/>
                </a:lnTo>
                <a:lnTo>
                  <a:pt x="2" y="117"/>
                </a:lnTo>
                <a:lnTo>
                  <a:pt x="4" y="105"/>
                </a:lnTo>
                <a:lnTo>
                  <a:pt x="11" y="91"/>
                </a:lnTo>
                <a:lnTo>
                  <a:pt x="21" y="66"/>
                </a:lnTo>
                <a:lnTo>
                  <a:pt x="31" y="54"/>
                </a:lnTo>
                <a:lnTo>
                  <a:pt x="41" y="43"/>
                </a:lnTo>
                <a:lnTo>
                  <a:pt x="50" y="32"/>
                </a:lnTo>
                <a:lnTo>
                  <a:pt x="62" y="24"/>
                </a:lnTo>
                <a:lnTo>
                  <a:pt x="76" y="16"/>
                </a:lnTo>
                <a:lnTo>
                  <a:pt x="87" y="11"/>
                </a:lnTo>
                <a:lnTo>
                  <a:pt x="101" y="5"/>
                </a:lnTo>
                <a:lnTo>
                  <a:pt x="113" y="2"/>
                </a:lnTo>
                <a:lnTo>
                  <a:pt x="141" y="0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0" name="Freeform 27">
            <a:extLst>
              <a:ext uri="{FF2B5EF4-FFF2-40B4-BE49-F238E27FC236}">
                <a16:creationId xmlns:a16="http://schemas.microsoft.com/office/drawing/2014/main" id="{AB3BC05D-D97E-F35A-8BF2-EFB4AA18A566}"/>
              </a:ext>
            </a:extLst>
          </p:cNvPr>
          <p:cNvSpPr>
            <a:spLocks/>
          </p:cNvSpPr>
          <p:nvPr/>
        </p:nvSpPr>
        <p:spPr bwMode="auto">
          <a:xfrm>
            <a:off x="2408238" y="3490913"/>
            <a:ext cx="111125" cy="114300"/>
          </a:xfrm>
          <a:custGeom>
            <a:avLst/>
            <a:gdLst>
              <a:gd name="T0" fmla="*/ 2147483647 w 281"/>
              <a:gd name="T1" fmla="*/ 0 h 288"/>
              <a:gd name="T2" fmla="*/ 2147483647 w 281"/>
              <a:gd name="T3" fmla="*/ 2147483647 h 288"/>
              <a:gd name="T4" fmla="*/ 2147483647 w 281"/>
              <a:gd name="T5" fmla="*/ 2147483647 h 288"/>
              <a:gd name="T6" fmla="*/ 2147483647 w 281"/>
              <a:gd name="T7" fmla="*/ 2147483647 h 288"/>
              <a:gd name="T8" fmla="*/ 2147483647 w 281"/>
              <a:gd name="T9" fmla="*/ 2147483647 h 288"/>
              <a:gd name="T10" fmla="*/ 2147483647 w 281"/>
              <a:gd name="T11" fmla="*/ 2147483647 h 288"/>
              <a:gd name="T12" fmla="*/ 2147483647 w 281"/>
              <a:gd name="T13" fmla="*/ 2147483647 h 288"/>
              <a:gd name="T14" fmla="*/ 2147483647 w 281"/>
              <a:gd name="T15" fmla="*/ 2147483647 h 288"/>
              <a:gd name="T16" fmla="*/ 2147483647 w 281"/>
              <a:gd name="T17" fmla="*/ 2147483647 h 288"/>
              <a:gd name="T18" fmla="*/ 2147483647 w 281"/>
              <a:gd name="T19" fmla="*/ 2147483647 h 288"/>
              <a:gd name="T20" fmla="*/ 2147483647 w 281"/>
              <a:gd name="T21" fmla="*/ 2147483647 h 288"/>
              <a:gd name="T22" fmla="*/ 2147483647 w 281"/>
              <a:gd name="T23" fmla="*/ 2147483647 h 288"/>
              <a:gd name="T24" fmla="*/ 2147483647 w 281"/>
              <a:gd name="T25" fmla="*/ 2147483647 h 288"/>
              <a:gd name="T26" fmla="*/ 2147483647 w 281"/>
              <a:gd name="T27" fmla="*/ 2147483647 h 288"/>
              <a:gd name="T28" fmla="*/ 2147483647 w 281"/>
              <a:gd name="T29" fmla="*/ 2147483647 h 288"/>
              <a:gd name="T30" fmla="*/ 2147483647 w 281"/>
              <a:gd name="T31" fmla="*/ 2147483647 h 288"/>
              <a:gd name="T32" fmla="*/ 2147483647 w 281"/>
              <a:gd name="T33" fmla="*/ 2147483647 h 288"/>
              <a:gd name="T34" fmla="*/ 2147483647 w 281"/>
              <a:gd name="T35" fmla="*/ 2147483647 h 288"/>
              <a:gd name="T36" fmla="*/ 2147483647 w 281"/>
              <a:gd name="T37" fmla="*/ 2147483647 h 288"/>
              <a:gd name="T38" fmla="*/ 2147483647 w 281"/>
              <a:gd name="T39" fmla="*/ 2147483647 h 288"/>
              <a:gd name="T40" fmla="*/ 2147483647 w 281"/>
              <a:gd name="T41" fmla="*/ 2147483647 h 288"/>
              <a:gd name="T42" fmla="*/ 2147483647 w 281"/>
              <a:gd name="T43" fmla="*/ 2147483647 h 288"/>
              <a:gd name="T44" fmla="*/ 2147483647 w 281"/>
              <a:gd name="T45" fmla="*/ 2147483647 h 288"/>
              <a:gd name="T46" fmla="*/ 2147483647 w 281"/>
              <a:gd name="T47" fmla="*/ 2147483647 h 288"/>
              <a:gd name="T48" fmla="*/ 2147483647 w 281"/>
              <a:gd name="T49" fmla="*/ 2147483647 h 288"/>
              <a:gd name="T50" fmla="*/ 2147483647 w 281"/>
              <a:gd name="T51" fmla="*/ 2147483647 h 288"/>
              <a:gd name="T52" fmla="*/ 2147483647 w 281"/>
              <a:gd name="T53" fmla="*/ 2147483647 h 288"/>
              <a:gd name="T54" fmla="*/ 2147483647 w 281"/>
              <a:gd name="T55" fmla="*/ 2147483647 h 288"/>
              <a:gd name="T56" fmla="*/ 2147483647 w 281"/>
              <a:gd name="T57" fmla="*/ 2147483647 h 288"/>
              <a:gd name="T58" fmla="*/ 2147483647 w 281"/>
              <a:gd name="T59" fmla="*/ 2147483647 h 288"/>
              <a:gd name="T60" fmla="*/ 2147483647 w 281"/>
              <a:gd name="T61" fmla="*/ 2147483647 h 288"/>
              <a:gd name="T62" fmla="*/ 2147483647 w 281"/>
              <a:gd name="T63" fmla="*/ 2147483647 h 288"/>
              <a:gd name="T64" fmla="*/ 2147483647 w 281"/>
              <a:gd name="T65" fmla="*/ 2147483647 h 288"/>
              <a:gd name="T66" fmla="*/ 2147483647 w 281"/>
              <a:gd name="T67" fmla="*/ 2147483647 h 288"/>
              <a:gd name="T68" fmla="*/ 2147483647 w 281"/>
              <a:gd name="T69" fmla="*/ 2147483647 h 288"/>
              <a:gd name="T70" fmla="*/ 2147483647 w 281"/>
              <a:gd name="T71" fmla="*/ 2147483647 h 288"/>
              <a:gd name="T72" fmla="*/ 0 w 281"/>
              <a:gd name="T73" fmla="*/ 2147483647 h 288"/>
              <a:gd name="T74" fmla="*/ 2147483647 w 281"/>
              <a:gd name="T75" fmla="*/ 2147483647 h 288"/>
              <a:gd name="T76" fmla="*/ 2147483647 w 281"/>
              <a:gd name="T77" fmla="*/ 2147483647 h 288"/>
              <a:gd name="T78" fmla="*/ 2147483647 w 281"/>
              <a:gd name="T79" fmla="*/ 2147483647 h 288"/>
              <a:gd name="T80" fmla="*/ 2147483647 w 281"/>
              <a:gd name="T81" fmla="*/ 2147483647 h 288"/>
              <a:gd name="T82" fmla="*/ 2147483647 w 281"/>
              <a:gd name="T83" fmla="*/ 2147483647 h 288"/>
              <a:gd name="T84" fmla="*/ 2147483647 w 281"/>
              <a:gd name="T85" fmla="*/ 2147483647 h 288"/>
              <a:gd name="T86" fmla="*/ 2147483647 w 281"/>
              <a:gd name="T87" fmla="*/ 2147483647 h 288"/>
              <a:gd name="T88" fmla="*/ 2147483647 w 281"/>
              <a:gd name="T89" fmla="*/ 2147483647 h 288"/>
              <a:gd name="T90" fmla="*/ 2147483647 w 281"/>
              <a:gd name="T91" fmla="*/ 2147483647 h 288"/>
              <a:gd name="T92" fmla="*/ 2147483647 w 281"/>
              <a:gd name="T93" fmla="*/ 2147483647 h 288"/>
              <a:gd name="T94" fmla="*/ 2147483647 w 281"/>
              <a:gd name="T95" fmla="*/ 2147483647 h 288"/>
              <a:gd name="T96" fmla="*/ 2147483647 w 281"/>
              <a:gd name="T97" fmla="*/ 2147483647 h 288"/>
              <a:gd name="T98" fmla="*/ 2147483647 w 281"/>
              <a:gd name="T99" fmla="*/ 0 h 28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281" h="288">
                <a:moveTo>
                  <a:pt x="141" y="0"/>
                </a:moveTo>
                <a:lnTo>
                  <a:pt x="168" y="2"/>
                </a:lnTo>
                <a:lnTo>
                  <a:pt x="180" y="6"/>
                </a:lnTo>
                <a:lnTo>
                  <a:pt x="194" y="11"/>
                </a:lnTo>
                <a:lnTo>
                  <a:pt x="208" y="17"/>
                </a:lnTo>
                <a:lnTo>
                  <a:pt x="219" y="25"/>
                </a:lnTo>
                <a:lnTo>
                  <a:pt x="228" y="31"/>
                </a:lnTo>
                <a:lnTo>
                  <a:pt x="239" y="42"/>
                </a:lnTo>
                <a:lnTo>
                  <a:pt x="257" y="62"/>
                </a:lnTo>
                <a:lnTo>
                  <a:pt x="264" y="75"/>
                </a:lnTo>
                <a:lnTo>
                  <a:pt x="270" y="86"/>
                </a:lnTo>
                <a:lnTo>
                  <a:pt x="275" y="101"/>
                </a:lnTo>
                <a:lnTo>
                  <a:pt x="278" y="113"/>
                </a:lnTo>
                <a:lnTo>
                  <a:pt x="280" y="128"/>
                </a:lnTo>
                <a:lnTo>
                  <a:pt x="281" y="143"/>
                </a:lnTo>
                <a:lnTo>
                  <a:pt x="279" y="170"/>
                </a:lnTo>
                <a:lnTo>
                  <a:pt x="275" y="185"/>
                </a:lnTo>
                <a:lnTo>
                  <a:pt x="270" y="200"/>
                </a:lnTo>
                <a:lnTo>
                  <a:pt x="258" y="223"/>
                </a:lnTo>
                <a:lnTo>
                  <a:pt x="242" y="246"/>
                </a:lnTo>
                <a:lnTo>
                  <a:pt x="220" y="263"/>
                </a:lnTo>
                <a:lnTo>
                  <a:pt x="194" y="277"/>
                </a:lnTo>
                <a:lnTo>
                  <a:pt x="182" y="280"/>
                </a:lnTo>
                <a:lnTo>
                  <a:pt x="157" y="288"/>
                </a:lnTo>
                <a:lnTo>
                  <a:pt x="128" y="288"/>
                </a:lnTo>
                <a:lnTo>
                  <a:pt x="113" y="284"/>
                </a:lnTo>
                <a:lnTo>
                  <a:pt x="99" y="280"/>
                </a:lnTo>
                <a:lnTo>
                  <a:pt x="87" y="277"/>
                </a:lnTo>
                <a:lnTo>
                  <a:pt x="74" y="269"/>
                </a:lnTo>
                <a:lnTo>
                  <a:pt x="52" y="256"/>
                </a:lnTo>
                <a:lnTo>
                  <a:pt x="42" y="247"/>
                </a:lnTo>
                <a:lnTo>
                  <a:pt x="24" y="225"/>
                </a:lnTo>
                <a:lnTo>
                  <a:pt x="17" y="211"/>
                </a:lnTo>
                <a:lnTo>
                  <a:pt x="11" y="201"/>
                </a:lnTo>
                <a:lnTo>
                  <a:pt x="6" y="186"/>
                </a:lnTo>
                <a:lnTo>
                  <a:pt x="1" y="158"/>
                </a:lnTo>
                <a:lnTo>
                  <a:pt x="0" y="146"/>
                </a:lnTo>
                <a:lnTo>
                  <a:pt x="2" y="117"/>
                </a:lnTo>
                <a:lnTo>
                  <a:pt x="5" y="105"/>
                </a:lnTo>
                <a:lnTo>
                  <a:pt x="10" y="91"/>
                </a:lnTo>
                <a:lnTo>
                  <a:pt x="22" y="65"/>
                </a:lnTo>
                <a:lnTo>
                  <a:pt x="31" y="54"/>
                </a:lnTo>
                <a:lnTo>
                  <a:pt x="41" y="43"/>
                </a:lnTo>
                <a:lnTo>
                  <a:pt x="51" y="32"/>
                </a:lnTo>
                <a:lnTo>
                  <a:pt x="63" y="25"/>
                </a:lnTo>
                <a:lnTo>
                  <a:pt x="76" y="16"/>
                </a:lnTo>
                <a:lnTo>
                  <a:pt x="87" y="11"/>
                </a:lnTo>
                <a:lnTo>
                  <a:pt x="101" y="5"/>
                </a:lnTo>
                <a:lnTo>
                  <a:pt x="113" y="2"/>
                </a:lnTo>
                <a:lnTo>
                  <a:pt x="14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1" name="Freeform 28">
            <a:extLst>
              <a:ext uri="{FF2B5EF4-FFF2-40B4-BE49-F238E27FC236}">
                <a16:creationId xmlns:a16="http://schemas.microsoft.com/office/drawing/2014/main" id="{6B5BA204-7371-257A-FEE1-6F7450A5C8BE}"/>
              </a:ext>
            </a:extLst>
          </p:cNvPr>
          <p:cNvSpPr>
            <a:spLocks/>
          </p:cNvSpPr>
          <p:nvPr/>
        </p:nvSpPr>
        <p:spPr bwMode="auto">
          <a:xfrm>
            <a:off x="2408238" y="3490913"/>
            <a:ext cx="112712" cy="114300"/>
          </a:xfrm>
          <a:custGeom>
            <a:avLst/>
            <a:gdLst>
              <a:gd name="T0" fmla="*/ 2147483647 w 283"/>
              <a:gd name="T1" fmla="*/ 0 h 288"/>
              <a:gd name="T2" fmla="*/ 2147483647 w 283"/>
              <a:gd name="T3" fmla="*/ 2147483647 h 288"/>
              <a:gd name="T4" fmla="*/ 2147483647 w 283"/>
              <a:gd name="T5" fmla="*/ 2147483647 h 288"/>
              <a:gd name="T6" fmla="*/ 2147483647 w 283"/>
              <a:gd name="T7" fmla="*/ 2147483647 h 288"/>
              <a:gd name="T8" fmla="*/ 2147483647 w 283"/>
              <a:gd name="T9" fmla="*/ 2147483647 h 288"/>
              <a:gd name="T10" fmla="*/ 2147483647 w 283"/>
              <a:gd name="T11" fmla="*/ 2147483647 h 288"/>
              <a:gd name="T12" fmla="*/ 2147483647 w 283"/>
              <a:gd name="T13" fmla="*/ 2147483647 h 288"/>
              <a:gd name="T14" fmla="*/ 2147483647 w 283"/>
              <a:gd name="T15" fmla="*/ 2147483647 h 288"/>
              <a:gd name="T16" fmla="*/ 2147483647 w 283"/>
              <a:gd name="T17" fmla="*/ 2147483647 h 288"/>
              <a:gd name="T18" fmla="*/ 2147483647 w 283"/>
              <a:gd name="T19" fmla="*/ 2147483647 h 288"/>
              <a:gd name="T20" fmla="*/ 2147483647 w 283"/>
              <a:gd name="T21" fmla="*/ 2147483647 h 288"/>
              <a:gd name="T22" fmla="*/ 2147483647 w 283"/>
              <a:gd name="T23" fmla="*/ 2147483647 h 288"/>
              <a:gd name="T24" fmla="*/ 2147483647 w 283"/>
              <a:gd name="T25" fmla="*/ 2147483647 h 288"/>
              <a:gd name="T26" fmla="*/ 2147483647 w 283"/>
              <a:gd name="T27" fmla="*/ 2147483647 h 288"/>
              <a:gd name="T28" fmla="*/ 2147483647 w 283"/>
              <a:gd name="T29" fmla="*/ 2147483647 h 288"/>
              <a:gd name="T30" fmla="*/ 2147483647 w 283"/>
              <a:gd name="T31" fmla="*/ 2147483647 h 288"/>
              <a:gd name="T32" fmla="*/ 2147483647 w 283"/>
              <a:gd name="T33" fmla="*/ 2147483647 h 288"/>
              <a:gd name="T34" fmla="*/ 2147483647 w 283"/>
              <a:gd name="T35" fmla="*/ 2147483647 h 288"/>
              <a:gd name="T36" fmla="*/ 2147483647 w 283"/>
              <a:gd name="T37" fmla="*/ 2147483647 h 288"/>
              <a:gd name="T38" fmla="*/ 2147483647 w 283"/>
              <a:gd name="T39" fmla="*/ 2147483647 h 288"/>
              <a:gd name="T40" fmla="*/ 2147483647 w 283"/>
              <a:gd name="T41" fmla="*/ 2147483647 h 288"/>
              <a:gd name="T42" fmla="*/ 2147483647 w 283"/>
              <a:gd name="T43" fmla="*/ 2147483647 h 288"/>
              <a:gd name="T44" fmla="*/ 2147483647 w 283"/>
              <a:gd name="T45" fmla="*/ 2147483647 h 288"/>
              <a:gd name="T46" fmla="*/ 2147483647 w 283"/>
              <a:gd name="T47" fmla="*/ 2147483647 h 288"/>
              <a:gd name="T48" fmla="*/ 2147483647 w 283"/>
              <a:gd name="T49" fmla="*/ 2147483647 h 288"/>
              <a:gd name="T50" fmla="*/ 2147483647 w 283"/>
              <a:gd name="T51" fmla="*/ 2147483647 h 288"/>
              <a:gd name="T52" fmla="*/ 2147483647 w 283"/>
              <a:gd name="T53" fmla="*/ 2147483647 h 288"/>
              <a:gd name="T54" fmla="*/ 2147483647 w 283"/>
              <a:gd name="T55" fmla="*/ 2147483647 h 288"/>
              <a:gd name="T56" fmla="*/ 2147483647 w 283"/>
              <a:gd name="T57" fmla="*/ 2147483647 h 288"/>
              <a:gd name="T58" fmla="*/ 2147483647 w 283"/>
              <a:gd name="T59" fmla="*/ 2147483647 h 288"/>
              <a:gd name="T60" fmla="*/ 2147483647 w 283"/>
              <a:gd name="T61" fmla="*/ 2147483647 h 288"/>
              <a:gd name="T62" fmla="*/ 2147483647 w 283"/>
              <a:gd name="T63" fmla="*/ 2147483647 h 288"/>
              <a:gd name="T64" fmla="*/ 2147483647 w 283"/>
              <a:gd name="T65" fmla="*/ 2147483647 h 288"/>
              <a:gd name="T66" fmla="*/ 2147483647 w 283"/>
              <a:gd name="T67" fmla="*/ 2147483647 h 288"/>
              <a:gd name="T68" fmla="*/ 2147483647 w 283"/>
              <a:gd name="T69" fmla="*/ 2147483647 h 288"/>
              <a:gd name="T70" fmla="*/ 2147483647 w 283"/>
              <a:gd name="T71" fmla="*/ 2147483647 h 288"/>
              <a:gd name="T72" fmla="*/ 0 w 283"/>
              <a:gd name="T73" fmla="*/ 2147483647 h 288"/>
              <a:gd name="T74" fmla="*/ 2147483647 w 283"/>
              <a:gd name="T75" fmla="*/ 2147483647 h 288"/>
              <a:gd name="T76" fmla="*/ 2147483647 w 283"/>
              <a:gd name="T77" fmla="*/ 2147483647 h 288"/>
              <a:gd name="T78" fmla="*/ 2147483647 w 283"/>
              <a:gd name="T79" fmla="*/ 2147483647 h 288"/>
              <a:gd name="T80" fmla="*/ 2147483647 w 283"/>
              <a:gd name="T81" fmla="*/ 2147483647 h 288"/>
              <a:gd name="T82" fmla="*/ 2147483647 w 283"/>
              <a:gd name="T83" fmla="*/ 2147483647 h 288"/>
              <a:gd name="T84" fmla="*/ 2147483647 w 283"/>
              <a:gd name="T85" fmla="*/ 2147483647 h 288"/>
              <a:gd name="T86" fmla="*/ 2147483647 w 283"/>
              <a:gd name="T87" fmla="*/ 2147483647 h 288"/>
              <a:gd name="T88" fmla="*/ 2147483647 w 283"/>
              <a:gd name="T89" fmla="*/ 2147483647 h 288"/>
              <a:gd name="T90" fmla="*/ 2147483647 w 283"/>
              <a:gd name="T91" fmla="*/ 2147483647 h 288"/>
              <a:gd name="T92" fmla="*/ 2147483647 w 283"/>
              <a:gd name="T93" fmla="*/ 2147483647 h 288"/>
              <a:gd name="T94" fmla="*/ 2147483647 w 283"/>
              <a:gd name="T95" fmla="*/ 2147483647 h 288"/>
              <a:gd name="T96" fmla="*/ 2147483647 w 283"/>
              <a:gd name="T97" fmla="*/ 2147483647 h 288"/>
              <a:gd name="T98" fmla="*/ 2147483647 w 283"/>
              <a:gd name="T99" fmla="*/ 0 h 28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283" h="288">
                <a:moveTo>
                  <a:pt x="141" y="0"/>
                </a:moveTo>
                <a:lnTo>
                  <a:pt x="169" y="4"/>
                </a:lnTo>
                <a:lnTo>
                  <a:pt x="181" y="7"/>
                </a:lnTo>
                <a:lnTo>
                  <a:pt x="196" y="11"/>
                </a:lnTo>
                <a:lnTo>
                  <a:pt x="209" y="18"/>
                </a:lnTo>
                <a:lnTo>
                  <a:pt x="219" y="25"/>
                </a:lnTo>
                <a:lnTo>
                  <a:pt x="228" y="32"/>
                </a:lnTo>
                <a:lnTo>
                  <a:pt x="240" y="42"/>
                </a:lnTo>
                <a:lnTo>
                  <a:pt x="257" y="63"/>
                </a:lnTo>
                <a:lnTo>
                  <a:pt x="266" y="76"/>
                </a:lnTo>
                <a:lnTo>
                  <a:pt x="270" y="86"/>
                </a:lnTo>
                <a:lnTo>
                  <a:pt x="275" y="101"/>
                </a:lnTo>
                <a:lnTo>
                  <a:pt x="279" y="113"/>
                </a:lnTo>
                <a:lnTo>
                  <a:pt x="281" y="128"/>
                </a:lnTo>
                <a:lnTo>
                  <a:pt x="283" y="143"/>
                </a:lnTo>
                <a:lnTo>
                  <a:pt x="280" y="170"/>
                </a:lnTo>
                <a:lnTo>
                  <a:pt x="275" y="185"/>
                </a:lnTo>
                <a:lnTo>
                  <a:pt x="270" y="200"/>
                </a:lnTo>
                <a:lnTo>
                  <a:pt x="258" y="225"/>
                </a:lnTo>
                <a:lnTo>
                  <a:pt x="242" y="246"/>
                </a:lnTo>
                <a:lnTo>
                  <a:pt x="221" y="263"/>
                </a:lnTo>
                <a:lnTo>
                  <a:pt x="196" y="277"/>
                </a:lnTo>
                <a:lnTo>
                  <a:pt x="184" y="281"/>
                </a:lnTo>
                <a:lnTo>
                  <a:pt x="157" y="288"/>
                </a:lnTo>
                <a:lnTo>
                  <a:pt x="128" y="288"/>
                </a:lnTo>
                <a:lnTo>
                  <a:pt x="113" y="285"/>
                </a:lnTo>
                <a:lnTo>
                  <a:pt x="99" y="281"/>
                </a:lnTo>
                <a:lnTo>
                  <a:pt x="87" y="277"/>
                </a:lnTo>
                <a:lnTo>
                  <a:pt x="74" y="270"/>
                </a:lnTo>
                <a:lnTo>
                  <a:pt x="53" y="257"/>
                </a:lnTo>
                <a:lnTo>
                  <a:pt x="42" y="247"/>
                </a:lnTo>
                <a:lnTo>
                  <a:pt x="25" y="226"/>
                </a:lnTo>
                <a:lnTo>
                  <a:pt x="17" y="212"/>
                </a:lnTo>
                <a:lnTo>
                  <a:pt x="12" y="201"/>
                </a:lnTo>
                <a:lnTo>
                  <a:pt x="7" y="186"/>
                </a:lnTo>
                <a:lnTo>
                  <a:pt x="1" y="158"/>
                </a:lnTo>
                <a:lnTo>
                  <a:pt x="0" y="146"/>
                </a:lnTo>
                <a:lnTo>
                  <a:pt x="2" y="117"/>
                </a:lnTo>
                <a:lnTo>
                  <a:pt x="6" y="106"/>
                </a:lnTo>
                <a:lnTo>
                  <a:pt x="11" y="92"/>
                </a:lnTo>
                <a:lnTo>
                  <a:pt x="23" y="67"/>
                </a:lnTo>
                <a:lnTo>
                  <a:pt x="31" y="54"/>
                </a:lnTo>
                <a:lnTo>
                  <a:pt x="41" y="43"/>
                </a:lnTo>
                <a:lnTo>
                  <a:pt x="52" y="33"/>
                </a:lnTo>
                <a:lnTo>
                  <a:pt x="64" y="25"/>
                </a:lnTo>
                <a:lnTo>
                  <a:pt x="77" y="17"/>
                </a:lnTo>
                <a:lnTo>
                  <a:pt x="87" y="11"/>
                </a:lnTo>
                <a:lnTo>
                  <a:pt x="101" y="6"/>
                </a:lnTo>
                <a:lnTo>
                  <a:pt x="113" y="4"/>
                </a:lnTo>
                <a:lnTo>
                  <a:pt x="141" y="0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2" name="Freeform 29">
            <a:extLst>
              <a:ext uri="{FF2B5EF4-FFF2-40B4-BE49-F238E27FC236}">
                <a16:creationId xmlns:a16="http://schemas.microsoft.com/office/drawing/2014/main" id="{79B67D0F-F2EB-7E13-8B84-C93E55D609CF}"/>
              </a:ext>
            </a:extLst>
          </p:cNvPr>
          <p:cNvSpPr>
            <a:spLocks noEditPoints="1"/>
          </p:cNvSpPr>
          <p:nvPr/>
        </p:nvSpPr>
        <p:spPr bwMode="auto">
          <a:xfrm>
            <a:off x="2062163" y="1685925"/>
            <a:ext cx="90487" cy="160338"/>
          </a:xfrm>
          <a:custGeom>
            <a:avLst/>
            <a:gdLst>
              <a:gd name="T0" fmla="*/ 0 w 229"/>
              <a:gd name="T1" fmla="*/ 0 h 405"/>
              <a:gd name="T2" fmla="*/ 2147483647 w 229"/>
              <a:gd name="T3" fmla="*/ 2147483647 h 405"/>
              <a:gd name="T4" fmla="*/ 2147483647 w 229"/>
              <a:gd name="T5" fmla="*/ 2147483647 h 405"/>
              <a:gd name="T6" fmla="*/ 2147483647 w 229"/>
              <a:gd name="T7" fmla="*/ 2147483647 h 405"/>
              <a:gd name="T8" fmla="*/ 2147483647 w 229"/>
              <a:gd name="T9" fmla="*/ 2147483647 h 405"/>
              <a:gd name="T10" fmla="*/ 2147483647 w 229"/>
              <a:gd name="T11" fmla="*/ 2147483647 h 405"/>
              <a:gd name="T12" fmla="*/ 2147483647 w 229"/>
              <a:gd name="T13" fmla="*/ 2147483647 h 405"/>
              <a:gd name="T14" fmla="*/ 2147483647 w 229"/>
              <a:gd name="T15" fmla="*/ 2147483647 h 405"/>
              <a:gd name="T16" fmla="*/ 2147483647 w 229"/>
              <a:gd name="T17" fmla="*/ 2147483647 h 405"/>
              <a:gd name="T18" fmla="*/ 2147483647 w 229"/>
              <a:gd name="T19" fmla="*/ 2147483647 h 405"/>
              <a:gd name="T20" fmla="*/ 2147483647 w 229"/>
              <a:gd name="T21" fmla="*/ 2147483647 h 405"/>
              <a:gd name="T22" fmla="*/ 2147483647 w 229"/>
              <a:gd name="T23" fmla="*/ 2147483647 h 405"/>
              <a:gd name="T24" fmla="*/ 2147483647 w 229"/>
              <a:gd name="T25" fmla="*/ 2147483647 h 405"/>
              <a:gd name="T26" fmla="*/ 2147483647 w 229"/>
              <a:gd name="T27" fmla="*/ 2147483647 h 405"/>
              <a:gd name="T28" fmla="*/ 2147483647 w 229"/>
              <a:gd name="T29" fmla="*/ 2147483647 h 405"/>
              <a:gd name="T30" fmla="*/ 2147483647 w 229"/>
              <a:gd name="T31" fmla="*/ 2147483647 h 405"/>
              <a:gd name="T32" fmla="*/ 2147483647 w 229"/>
              <a:gd name="T33" fmla="*/ 2147483647 h 405"/>
              <a:gd name="T34" fmla="*/ 2147483647 w 229"/>
              <a:gd name="T35" fmla="*/ 2147483647 h 405"/>
              <a:gd name="T36" fmla="*/ 2147483647 w 229"/>
              <a:gd name="T37" fmla="*/ 2147483647 h 405"/>
              <a:gd name="T38" fmla="*/ 2147483647 w 229"/>
              <a:gd name="T39" fmla="*/ 2147483647 h 405"/>
              <a:gd name="T40" fmla="*/ 2147483647 w 229"/>
              <a:gd name="T41" fmla="*/ 2147483647 h 405"/>
              <a:gd name="T42" fmla="*/ 2147483647 w 229"/>
              <a:gd name="T43" fmla="*/ 2147483647 h 405"/>
              <a:gd name="T44" fmla="*/ 2147483647 w 229"/>
              <a:gd name="T45" fmla="*/ 2147483647 h 405"/>
              <a:gd name="T46" fmla="*/ 2147483647 w 229"/>
              <a:gd name="T47" fmla="*/ 2147483647 h 405"/>
              <a:gd name="T48" fmla="*/ 2147483647 w 229"/>
              <a:gd name="T49" fmla="*/ 2147483647 h 405"/>
              <a:gd name="T50" fmla="*/ 2147483647 w 229"/>
              <a:gd name="T51" fmla="*/ 2147483647 h 405"/>
              <a:gd name="T52" fmla="*/ 0 w 229"/>
              <a:gd name="T53" fmla="*/ 2147483647 h 405"/>
              <a:gd name="T54" fmla="*/ 2147483647 w 229"/>
              <a:gd name="T55" fmla="*/ 2147483647 h 405"/>
              <a:gd name="T56" fmla="*/ 2147483647 w 229"/>
              <a:gd name="T57" fmla="*/ 2147483647 h 405"/>
              <a:gd name="T58" fmla="*/ 2147483647 w 229"/>
              <a:gd name="T59" fmla="*/ 2147483647 h 405"/>
              <a:gd name="T60" fmla="*/ 2147483647 w 229"/>
              <a:gd name="T61" fmla="*/ 2147483647 h 405"/>
              <a:gd name="T62" fmla="*/ 2147483647 w 229"/>
              <a:gd name="T63" fmla="*/ 2147483647 h 405"/>
              <a:gd name="T64" fmla="*/ 2147483647 w 229"/>
              <a:gd name="T65" fmla="*/ 2147483647 h 405"/>
              <a:gd name="T66" fmla="*/ 2147483647 w 229"/>
              <a:gd name="T67" fmla="*/ 2147483647 h 405"/>
              <a:gd name="T68" fmla="*/ 2147483647 w 229"/>
              <a:gd name="T69" fmla="*/ 2147483647 h 405"/>
              <a:gd name="T70" fmla="*/ 2147483647 w 229"/>
              <a:gd name="T71" fmla="*/ 2147483647 h 405"/>
              <a:gd name="T72" fmla="*/ 2147483647 w 229"/>
              <a:gd name="T73" fmla="*/ 2147483647 h 405"/>
              <a:gd name="T74" fmla="*/ 2147483647 w 229"/>
              <a:gd name="T75" fmla="*/ 2147483647 h 405"/>
              <a:gd name="T76" fmla="*/ 2147483647 w 229"/>
              <a:gd name="T77" fmla="*/ 2147483647 h 405"/>
              <a:gd name="T78" fmla="*/ 2147483647 w 229"/>
              <a:gd name="T79" fmla="*/ 2147483647 h 405"/>
              <a:gd name="T80" fmla="*/ 2147483647 w 229"/>
              <a:gd name="T81" fmla="*/ 2147483647 h 405"/>
              <a:gd name="T82" fmla="*/ 2147483647 w 229"/>
              <a:gd name="T83" fmla="*/ 2147483647 h 405"/>
              <a:gd name="T84" fmla="*/ 2147483647 w 229"/>
              <a:gd name="T85" fmla="*/ 2147483647 h 405"/>
              <a:gd name="T86" fmla="*/ 2147483647 w 229"/>
              <a:gd name="T87" fmla="*/ 2147483647 h 405"/>
              <a:gd name="T88" fmla="*/ 2147483647 w 229"/>
              <a:gd name="T89" fmla="*/ 2147483647 h 40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29" h="405">
                <a:moveTo>
                  <a:pt x="0" y="405"/>
                </a:moveTo>
                <a:lnTo>
                  <a:pt x="0" y="0"/>
                </a:lnTo>
                <a:lnTo>
                  <a:pt x="96" y="0"/>
                </a:lnTo>
                <a:lnTo>
                  <a:pt x="109" y="1"/>
                </a:lnTo>
                <a:lnTo>
                  <a:pt x="122" y="1"/>
                </a:lnTo>
                <a:lnTo>
                  <a:pt x="133" y="2"/>
                </a:lnTo>
                <a:lnTo>
                  <a:pt x="142" y="4"/>
                </a:lnTo>
                <a:lnTo>
                  <a:pt x="151" y="4"/>
                </a:lnTo>
                <a:lnTo>
                  <a:pt x="159" y="6"/>
                </a:lnTo>
                <a:lnTo>
                  <a:pt x="165" y="9"/>
                </a:lnTo>
                <a:lnTo>
                  <a:pt x="173" y="11"/>
                </a:lnTo>
                <a:lnTo>
                  <a:pt x="179" y="13"/>
                </a:lnTo>
                <a:lnTo>
                  <a:pt x="185" y="17"/>
                </a:lnTo>
                <a:lnTo>
                  <a:pt x="192" y="21"/>
                </a:lnTo>
                <a:lnTo>
                  <a:pt x="197" y="27"/>
                </a:lnTo>
                <a:lnTo>
                  <a:pt x="203" y="32"/>
                </a:lnTo>
                <a:lnTo>
                  <a:pt x="208" y="38"/>
                </a:lnTo>
                <a:lnTo>
                  <a:pt x="211" y="43"/>
                </a:lnTo>
                <a:lnTo>
                  <a:pt x="215" y="49"/>
                </a:lnTo>
                <a:lnTo>
                  <a:pt x="218" y="55"/>
                </a:lnTo>
                <a:lnTo>
                  <a:pt x="221" y="62"/>
                </a:lnTo>
                <a:lnTo>
                  <a:pt x="223" y="70"/>
                </a:lnTo>
                <a:lnTo>
                  <a:pt x="226" y="78"/>
                </a:lnTo>
                <a:lnTo>
                  <a:pt x="228" y="86"/>
                </a:lnTo>
                <a:lnTo>
                  <a:pt x="229" y="96"/>
                </a:lnTo>
                <a:lnTo>
                  <a:pt x="229" y="105"/>
                </a:lnTo>
                <a:lnTo>
                  <a:pt x="229" y="115"/>
                </a:lnTo>
                <a:lnTo>
                  <a:pt x="229" y="123"/>
                </a:lnTo>
                <a:lnTo>
                  <a:pt x="229" y="133"/>
                </a:lnTo>
                <a:lnTo>
                  <a:pt x="228" y="143"/>
                </a:lnTo>
                <a:lnTo>
                  <a:pt x="226" y="152"/>
                </a:lnTo>
                <a:lnTo>
                  <a:pt x="223" y="160"/>
                </a:lnTo>
                <a:lnTo>
                  <a:pt x="221" y="169"/>
                </a:lnTo>
                <a:lnTo>
                  <a:pt x="218" y="177"/>
                </a:lnTo>
                <a:lnTo>
                  <a:pt x="215" y="183"/>
                </a:lnTo>
                <a:lnTo>
                  <a:pt x="211" y="189"/>
                </a:lnTo>
                <a:lnTo>
                  <a:pt x="208" y="195"/>
                </a:lnTo>
                <a:lnTo>
                  <a:pt x="202" y="201"/>
                </a:lnTo>
                <a:lnTo>
                  <a:pt x="197" y="207"/>
                </a:lnTo>
                <a:lnTo>
                  <a:pt x="192" y="212"/>
                </a:lnTo>
                <a:lnTo>
                  <a:pt x="186" y="216"/>
                </a:lnTo>
                <a:lnTo>
                  <a:pt x="180" y="221"/>
                </a:lnTo>
                <a:lnTo>
                  <a:pt x="174" y="223"/>
                </a:lnTo>
                <a:lnTo>
                  <a:pt x="168" y="226"/>
                </a:lnTo>
                <a:lnTo>
                  <a:pt x="162" y="228"/>
                </a:lnTo>
                <a:lnTo>
                  <a:pt x="153" y="230"/>
                </a:lnTo>
                <a:lnTo>
                  <a:pt x="145" y="231"/>
                </a:lnTo>
                <a:lnTo>
                  <a:pt x="136" y="232"/>
                </a:lnTo>
                <a:lnTo>
                  <a:pt x="125" y="233"/>
                </a:lnTo>
                <a:lnTo>
                  <a:pt x="113" y="233"/>
                </a:lnTo>
                <a:lnTo>
                  <a:pt x="101" y="233"/>
                </a:lnTo>
                <a:lnTo>
                  <a:pt x="46" y="233"/>
                </a:lnTo>
                <a:lnTo>
                  <a:pt x="46" y="405"/>
                </a:lnTo>
                <a:lnTo>
                  <a:pt x="0" y="405"/>
                </a:lnTo>
                <a:close/>
                <a:moveTo>
                  <a:pt x="46" y="41"/>
                </a:moveTo>
                <a:lnTo>
                  <a:pt x="46" y="194"/>
                </a:lnTo>
                <a:lnTo>
                  <a:pt x="104" y="194"/>
                </a:lnTo>
                <a:lnTo>
                  <a:pt x="115" y="193"/>
                </a:lnTo>
                <a:lnTo>
                  <a:pt x="124" y="191"/>
                </a:lnTo>
                <a:lnTo>
                  <a:pt x="133" y="190"/>
                </a:lnTo>
                <a:lnTo>
                  <a:pt x="141" y="188"/>
                </a:lnTo>
                <a:lnTo>
                  <a:pt x="147" y="186"/>
                </a:lnTo>
                <a:lnTo>
                  <a:pt x="153" y="183"/>
                </a:lnTo>
                <a:lnTo>
                  <a:pt x="159" y="179"/>
                </a:lnTo>
                <a:lnTo>
                  <a:pt x="164" y="174"/>
                </a:lnTo>
                <a:lnTo>
                  <a:pt x="168" y="169"/>
                </a:lnTo>
                <a:lnTo>
                  <a:pt x="173" y="163"/>
                </a:lnTo>
                <a:lnTo>
                  <a:pt x="175" y="157"/>
                </a:lnTo>
                <a:lnTo>
                  <a:pt x="179" y="149"/>
                </a:lnTo>
                <a:lnTo>
                  <a:pt x="181" y="142"/>
                </a:lnTo>
                <a:lnTo>
                  <a:pt x="182" y="133"/>
                </a:lnTo>
                <a:lnTo>
                  <a:pt x="183" y="123"/>
                </a:lnTo>
                <a:lnTo>
                  <a:pt x="183" y="114"/>
                </a:lnTo>
                <a:lnTo>
                  <a:pt x="183" y="105"/>
                </a:lnTo>
                <a:lnTo>
                  <a:pt x="182" y="96"/>
                </a:lnTo>
                <a:lnTo>
                  <a:pt x="180" y="89"/>
                </a:lnTo>
                <a:lnTo>
                  <a:pt x="179" y="81"/>
                </a:lnTo>
                <a:lnTo>
                  <a:pt x="175" y="75"/>
                </a:lnTo>
                <a:lnTo>
                  <a:pt x="173" y="69"/>
                </a:lnTo>
                <a:lnTo>
                  <a:pt x="168" y="63"/>
                </a:lnTo>
                <a:lnTo>
                  <a:pt x="164" y="58"/>
                </a:lnTo>
                <a:lnTo>
                  <a:pt x="159" y="54"/>
                </a:lnTo>
                <a:lnTo>
                  <a:pt x="153" y="51"/>
                </a:lnTo>
                <a:lnTo>
                  <a:pt x="147" y="48"/>
                </a:lnTo>
                <a:lnTo>
                  <a:pt x="142" y="46"/>
                </a:lnTo>
                <a:lnTo>
                  <a:pt x="134" y="44"/>
                </a:lnTo>
                <a:lnTo>
                  <a:pt x="125" y="43"/>
                </a:lnTo>
                <a:lnTo>
                  <a:pt x="117" y="42"/>
                </a:lnTo>
                <a:lnTo>
                  <a:pt x="107" y="41"/>
                </a:lnTo>
                <a:lnTo>
                  <a:pt x="46" y="4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3" name="Freeform 30">
            <a:extLst>
              <a:ext uri="{FF2B5EF4-FFF2-40B4-BE49-F238E27FC236}">
                <a16:creationId xmlns:a16="http://schemas.microsoft.com/office/drawing/2014/main" id="{D9E7313E-C5A4-84D6-F5EF-2A986639C176}"/>
              </a:ext>
            </a:extLst>
          </p:cNvPr>
          <p:cNvSpPr>
            <a:spLocks noEditPoints="1"/>
          </p:cNvSpPr>
          <p:nvPr/>
        </p:nvSpPr>
        <p:spPr bwMode="auto">
          <a:xfrm>
            <a:off x="2173288" y="1722438"/>
            <a:ext cx="80962" cy="127000"/>
          </a:xfrm>
          <a:custGeom>
            <a:avLst/>
            <a:gdLst>
              <a:gd name="T0" fmla="*/ 0 w 204"/>
              <a:gd name="T1" fmla="*/ 2147483647 h 317"/>
              <a:gd name="T2" fmla="*/ 2147483647 w 204"/>
              <a:gd name="T3" fmla="*/ 2147483647 h 317"/>
              <a:gd name="T4" fmla="*/ 2147483647 w 204"/>
              <a:gd name="T5" fmla="*/ 2147483647 h 317"/>
              <a:gd name="T6" fmla="*/ 2147483647 w 204"/>
              <a:gd name="T7" fmla="*/ 2147483647 h 317"/>
              <a:gd name="T8" fmla="*/ 2147483647 w 204"/>
              <a:gd name="T9" fmla="*/ 2147483647 h 317"/>
              <a:gd name="T10" fmla="*/ 2147483647 w 204"/>
              <a:gd name="T11" fmla="*/ 2147483647 h 317"/>
              <a:gd name="T12" fmla="*/ 2147483647 w 204"/>
              <a:gd name="T13" fmla="*/ 2147483647 h 317"/>
              <a:gd name="T14" fmla="*/ 2147483647 w 204"/>
              <a:gd name="T15" fmla="*/ 0 h 317"/>
              <a:gd name="T16" fmla="*/ 2147483647 w 204"/>
              <a:gd name="T17" fmla="*/ 2147483647 h 317"/>
              <a:gd name="T18" fmla="*/ 2147483647 w 204"/>
              <a:gd name="T19" fmla="*/ 2147483647 h 317"/>
              <a:gd name="T20" fmla="*/ 2147483647 w 204"/>
              <a:gd name="T21" fmla="*/ 2147483647 h 317"/>
              <a:gd name="T22" fmla="*/ 2147483647 w 204"/>
              <a:gd name="T23" fmla="*/ 2147483647 h 317"/>
              <a:gd name="T24" fmla="*/ 2147483647 w 204"/>
              <a:gd name="T25" fmla="*/ 2147483647 h 317"/>
              <a:gd name="T26" fmla="*/ 2147483647 w 204"/>
              <a:gd name="T27" fmla="*/ 2147483647 h 317"/>
              <a:gd name="T28" fmla="*/ 2147483647 w 204"/>
              <a:gd name="T29" fmla="*/ 2147483647 h 317"/>
              <a:gd name="T30" fmla="*/ 2147483647 w 204"/>
              <a:gd name="T31" fmla="*/ 2147483647 h 317"/>
              <a:gd name="T32" fmla="*/ 2147483647 w 204"/>
              <a:gd name="T33" fmla="*/ 2147483647 h 317"/>
              <a:gd name="T34" fmla="*/ 2147483647 w 204"/>
              <a:gd name="T35" fmla="*/ 2147483647 h 317"/>
              <a:gd name="T36" fmla="*/ 2147483647 w 204"/>
              <a:gd name="T37" fmla="*/ 2147483647 h 317"/>
              <a:gd name="T38" fmla="*/ 2147483647 w 204"/>
              <a:gd name="T39" fmla="*/ 2147483647 h 317"/>
              <a:gd name="T40" fmla="*/ 2147483647 w 204"/>
              <a:gd name="T41" fmla="*/ 2147483647 h 317"/>
              <a:gd name="T42" fmla="*/ 2147483647 w 204"/>
              <a:gd name="T43" fmla="*/ 2147483647 h 317"/>
              <a:gd name="T44" fmla="*/ 2147483647 w 204"/>
              <a:gd name="T45" fmla="*/ 2147483647 h 317"/>
              <a:gd name="T46" fmla="*/ 2147483647 w 204"/>
              <a:gd name="T47" fmla="*/ 2147483647 h 317"/>
              <a:gd name="T48" fmla="*/ 2147483647 w 204"/>
              <a:gd name="T49" fmla="*/ 2147483647 h 317"/>
              <a:gd name="T50" fmla="*/ 2147483647 w 204"/>
              <a:gd name="T51" fmla="*/ 2147483647 h 317"/>
              <a:gd name="T52" fmla="*/ 2147483647 w 204"/>
              <a:gd name="T53" fmla="*/ 2147483647 h 317"/>
              <a:gd name="T54" fmla="*/ 2147483647 w 204"/>
              <a:gd name="T55" fmla="*/ 2147483647 h 317"/>
              <a:gd name="T56" fmla="*/ 2147483647 w 204"/>
              <a:gd name="T57" fmla="*/ 2147483647 h 317"/>
              <a:gd name="T58" fmla="*/ 2147483647 w 204"/>
              <a:gd name="T59" fmla="*/ 2147483647 h 317"/>
              <a:gd name="T60" fmla="*/ 2147483647 w 204"/>
              <a:gd name="T61" fmla="*/ 2147483647 h 317"/>
              <a:gd name="T62" fmla="*/ 0 w 204"/>
              <a:gd name="T63" fmla="*/ 2147483647 h 317"/>
              <a:gd name="T64" fmla="*/ 2147483647 w 204"/>
              <a:gd name="T65" fmla="*/ 2147483647 h 317"/>
              <a:gd name="T66" fmla="*/ 2147483647 w 204"/>
              <a:gd name="T67" fmla="*/ 2147483647 h 317"/>
              <a:gd name="T68" fmla="*/ 2147483647 w 204"/>
              <a:gd name="T69" fmla="*/ 2147483647 h 317"/>
              <a:gd name="T70" fmla="*/ 2147483647 w 204"/>
              <a:gd name="T71" fmla="*/ 2147483647 h 317"/>
              <a:gd name="T72" fmla="*/ 2147483647 w 204"/>
              <a:gd name="T73" fmla="*/ 2147483647 h 317"/>
              <a:gd name="T74" fmla="*/ 2147483647 w 204"/>
              <a:gd name="T75" fmla="*/ 2147483647 h 317"/>
              <a:gd name="T76" fmla="*/ 2147483647 w 204"/>
              <a:gd name="T77" fmla="*/ 2147483647 h 317"/>
              <a:gd name="T78" fmla="*/ 2147483647 w 204"/>
              <a:gd name="T79" fmla="*/ 2147483647 h 317"/>
              <a:gd name="T80" fmla="*/ 2147483647 w 204"/>
              <a:gd name="T81" fmla="*/ 2147483647 h 317"/>
              <a:gd name="T82" fmla="*/ 2147483647 w 204"/>
              <a:gd name="T83" fmla="*/ 2147483647 h 317"/>
              <a:gd name="T84" fmla="*/ 2147483647 w 204"/>
              <a:gd name="T85" fmla="*/ 2147483647 h 317"/>
              <a:gd name="T86" fmla="*/ 2147483647 w 204"/>
              <a:gd name="T87" fmla="*/ 2147483647 h 317"/>
              <a:gd name="T88" fmla="*/ 2147483647 w 204"/>
              <a:gd name="T89" fmla="*/ 2147483647 h 317"/>
              <a:gd name="T90" fmla="*/ 2147483647 w 204"/>
              <a:gd name="T91" fmla="*/ 2147483647 h 317"/>
              <a:gd name="T92" fmla="*/ 2147483647 w 204"/>
              <a:gd name="T93" fmla="*/ 2147483647 h 317"/>
              <a:gd name="T94" fmla="*/ 2147483647 w 204"/>
              <a:gd name="T95" fmla="*/ 2147483647 h 317"/>
              <a:gd name="T96" fmla="*/ 2147483647 w 204"/>
              <a:gd name="T97" fmla="*/ 2147483647 h 317"/>
              <a:gd name="T98" fmla="*/ 2147483647 w 204"/>
              <a:gd name="T99" fmla="*/ 2147483647 h 317"/>
              <a:gd name="T100" fmla="*/ 2147483647 w 204"/>
              <a:gd name="T101" fmla="*/ 2147483647 h 317"/>
              <a:gd name="T102" fmla="*/ 2147483647 w 204"/>
              <a:gd name="T103" fmla="*/ 2147483647 h 317"/>
              <a:gd name="T104" fmla="*/ 2147483647 w 204"/>
              <a:gd name="T105" fmla="*/ 2147483647 h 317"/>
              <a:gd name="T106" fmla="*/ 2147483647 w 204"/>
              <a:gd name="T107" fmla="*/ 2147483647 h 317"/>
              <a:gd name="T108" fmla="*/ 2147483647 w 204"/>
              <a:gd name="T109" fmla="*/ 2147483647 h 317"/>
              <a:gd name="T110" fmla="*/ 2147483647 w 204"/>
              <a:gd name="T111" fmla="*/ 2147483647 h 317"/>
              <a:gd name="T112" fmla="*/ 2147483647 w 204"/>
              <a:gd name="T113" fmla="*/ 2147483647 h 317"/>
              <a:gd name="T114" fmla="*/ 2147483647 w 204"/>
              <a:gd name="T115" fmla="*/ 2147483647 h 317"/>
              <a:gd name="T116" fmla="*/ 2147483647 w 204"/>
              <a:gd name="T117" fmla="*/ 2147483647 h 31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04" h="317">
                <a:moveTo>
                  <a:pt x="0" y="154"/>
                </a:moveTo>
                <a:lnTo>
                  <a:pt x="0" y="142"/>
                </a:lnTo>
                <a:lnTo>
                  <a:pt x="0" y="131"/>
                </a:lnTo>
                <a:lnTo>
                  <a:pt x="1" y="120"/>
                </a:lnTo>
                <a:lnTo>
                  <a:pt x="2" y="110"/>
                </a:lnTo>
                <a:lnTo>
                  <a:pt x="4" y="99"/>
                </a:lnTo>
                <a:lnTo>
                  <a:pt x="5" y="89"/>
                </a:lnTo>
                <a:lnTo>
                  <a:pt x="6" y="82"/>
                </a:lnTo>
                <a:lnTo>
                  <a:pt x="8" y="72"/>
                </a:lnTo>
                <a:lnTo>
                  <a:pt x="12" y="64"/>
                </a:lnTo>
                <a:lnTo>
                  <a:pt x="15" y="56"/>
                </a:lnTo>
                <a:lnTo>
                  <a:pt x="18" y="48"/>
                </a:lnTo>
                <a:lnTo>
                  <a:pt x="22" y="42"/>
                </a:lnTo>
                <a:lnTo>
                  <a:pt x="27" y="35"/>
                </a:lnTo>
                <a:lnTo>
                  <a:pt x="31" y="28"/>
                </a:lnTo>
                <a:lnTo>
                  <a:pt x="37" y="23"/>
                </a:lnTo>
                <a:lnTo>
                  <a:pt x="43" y="17"/>
                </a:lnTo>
                <a:lnTo>
                  <a:pt x="50" y="14"/>
                </a:lnTo>
                <a:lnTo>
                  <a:pt x="56" y="10"/>
                </a:lnTo>
                <a:lnTo>
                  <a:pt x="63" y="6"/>
                </a:lnTo>
                <a:lnTo>
                  <a:pt x="70" y="4"/>
                </a:lnTo>
                <a:lnTo>
                  <a:pt x="77" y="2"/>
                </a:lnTo>
                <a:lnTo>
                  <a:pt x="86" y="1"/>
                </a:lnTo>
                <a:lnTo>
                  <a:pt x="93" y="0"/>
                </a:lnTo>
                <a:lnTo>
                  <a:pt x="101" y="0"/>
                </a:lnTo>
                <a:lnTo>
                  <a:pt x="110" y="0"/>
                </a:lnTo>
                <a:lnTo>
                  <a:pt x="120" y="1"/>
                </a:lnTo>
                <a:lnTo>
                  <a:pt x="128" y="2"/>
                </a:lnTo>
                <a:lnTo>
                  <a:pt x="135" y="4"/>
                </a:lnTo>
                <a:lnTo>
                  <a:pt x="141" y="6"/>
                </a:lnTo>
                <a:lnTo>
                  <a:pt x="149" y="10"/>
                </a:lnTo>
                <a:lnTo>
                  <a:pt x="155" y="12"/>
                </a:lnTo>
                <a:lnTo>
                  <a:pt x="161" y="17"/>
                </a:lnTo>
                <a:lnTo>
                  <a:pt x="167" y="21"/>
                </a:lnTo>
                <a:lnTo>
                  <a:pt x="173" y="27"/>
                </a:lnTo>
                <a:lnTo>
                  <a:pt x="178" y="33"/>
                </a:lnTo>
                <a:lnTo>
                  <a:pt x="181" y="41"/>
                </a:lnTo>
                <a:lnTo>
                  <a:pt x="186" y="48"/>
                </a:lnTo>
                <a:lnTo>
                  <a:pt x="190" y="56"/>
                </a:lnTo>
                <a:lnTo>
                  <a:pt x="192" y="63"/>
                </a:lnTo>
                <a:lnTo>
                  <a:pt x="194" y="69"/>
                </a:lnTo>
                <a:lnTo>
                  <a:pt x="197" y="77"/>
                </a:lnTo>
                <a:lnTo>
                  <a:pt x="198" y="83"/>
                </a:lnTo>
                <a:lnTo>
                  <a:pt x="200" y="94"/>
                </a:lnTo>
                <a:lnTo>
                  <a:pt x="202" y="104"/>
                </a:lnTo>
                <a:lnTo>
                  <a:pt x="203" y="114"/>
                </a:lnTo>
                <a:lnTo>
                  <a:pt x="203" y="127"/>
                </a:lnTo>
                <a:lnTo>
                  <a:pt x="204" y="141"/>
                </a:lnTo>
                <a:lnTo>
                  <a:pt x="204" y="153"/>
                </a:lnTo>
                <a:lnTo>
                  <a:pt x="204" y="164"/>
                </a:lnTo>
                <a:lnTo>
                  <a:pt x="204" y="177"/>
                </a:lnTo>
                <a:lnTo>
                  <a:pt x="203" y="188"/>
                </a:lnTo>
                <a:lnTo>
                  <a:pt x="203" y="198"/>
                </a:lnTo>
                <a:lnTo>
                  <a:pt x="202" y="207"/>
                </a:lnTo>
                <a:lnTo>
                  <a:pt x="200" y="217"/>
                </a:lnTo>
                <a:lnTo>
                  <a:pt x="199" y="226"/>
                </a:lnTo>
                <a:lnTo>
                  <a:pt x="196" y="237"/>
                </a:lnTo>
                <a:lnTo>
                  <a:pt x="193" y="246"/>
                </a:lnTo>
                <a:lnTo>
                  <a:pt x="191" y="254"/>
                </a:lnTo>
                <a:lnTo>
                  <a:pt x="186" y="264"/>
                </a:lnTo>
                <a:lnTo>
                  <a:pt x="181" y="273"/>
                </a:lnTo>
                <a:lnTo>
                  <a:pt x="178" y="279"/>
                </a:lnTo>
                <a:lnTo>
                  <a:pt x="173" y="287"/>
                </a:lnTo>
                <a:lnTo>
                  <a:pt x="167" y="293"/>
                </a:lnTo>
                <a:lnTo>
                  <a:pt x="162" y="298"/>
                </a:lnTo>
                <a:lnTo>
                  <a:pt x="156" y="301"/>
                </a:lnTo>
                <a:lnTo>
                  <a:pt x="150" y="305"/>
                </a:lnTo>
                <a:lnTo>
                  <a:pt x="143" y="309"/>
                </a:lnTo>
                <a:lnTo>
                  <a:pt x="135" y="311"/>
                </a:lnTo>
                <a:lnTo>
                  <a:pt x="128" y="314"/>
                </a:lnTo>
                <a:lnTo>
                  <a:pt x="120" y="316"/>
                </a:lnTo>
                <a:lnTo>
                  <a:pt x="110" y="317"/>
                </a:lnTo>
                <a:lnTo>
                  <a:pt x="101" y="317"/>
                </a:lnTo>
                <a:lnTo>
                  <a:pt x="93" y="317"/>
                </a:lnTo>
                <a:lnTo>
                  <a:pt x="85" y="316"/>
                </a:lnTo>
                <a:lnTo>
                  <a:pt x="76" y="314"/>
                </a:lnTo>
                <a:lnTo>
                  <a:pt x="69" y="312"/>
                </a:lnTo>
                <a:lnTo>
                  <a:pt x="63" y="310"/>
                </a:lnTo>
                <a:lnTo>
                  <a:pt x="56" y="308"/>
                </a:lnTo>
                <a:lnTo>
                  <a:pt x="50" y="304"/>
                </a:lnTo>
                <a:lnTo>
                  <a:pt x="45" y="300"/>
                </a:lnTo>
                <a:lnTo>
                  <a:pt x="39" y="296"/>
                </a:lnTo>
                <a:lnTo>
                  <a:pt x="34" y="290"/>
                </a:lnTo>
                <a:lnTo>
                  <a:pt x="28" y="284"/>
                </a:lnTo>
                <a:lnTo>
                  <a:pt x="23" y="277"/>
                </a:lnTo>
                <a:lnTo>
                  <a:pt x="19" y="269"/>
                </a:lnTo>
                <a:lnTo>
                  <a:pt x="16" y="262"/>
                </a:lnTo>
                <a:lnTo>
                  <a:pt x="12" y="254"/>
                </a:lnTo>
                <a:lnTo>
                  <a:pt x="10" y="247"/>
                </a:lnTo>
                <a:lnTo>
                  <a:pt x="7" y="238"/>
                </a:lnTo>
                <a:lnTo>
                  <a:pt x="6" y="230"/>
                </a:lnTo>
                <a:lnTo>
                  <a:pt x="5" y="221"/>
                </a:lnTo>
                <a:lnTo>
                  <a:pt x="2" y="210"/>
                </a:lnTo>
                <a:lnTo>
                  <a:pt x="1" y="199"/>
                </a:lnTo>
                <a:lnTo>
                  <a:pt x="1" y="188"/>
                </a:lnTo>
                <a:lnTo>
                  <a:pt x="0" y="177"/>
                </a:lnTo>
                <a:lnTo>
                  <a:pt x="0" y="166"/>
                </a:lnTo>
                <a:lnTo>
                  <a:pt x="0" y="154"/>
                </a:lnTo>
                <a:close/>
                <a:moveTo>
                  <a:pt x="42" y="161"/>
                </a:moveTo>
                <a:lnTo>
                  <a:pt x="43" y="172"/>
                </a:lnTo>
                <a:lnTo>
                  <a:pt x="43" y="184"/>
                </a:lnTo>
                <a:lnTo>
                  <a:pt x="43" y="195"/>
                </a:lnTo>
                <a:lnTo>
                  <a:pt x="45" y="206"/>
                </a:lnTo>
                <a:lnTo>
                  <a:pt x="46" y="216"/>
                </a:lnTo>
                <a:lnTo>
                  <a:pt x="48" y="226"/>
                </a:lnTo>
                <a:lnTo>
                  <a:pt x="50" y="233"/>
                </a:lnTo>
                <a:lnTo>
                  <a:pt x="51" y="240"/>
                </a:lnTo>
                <a:lnTo>
                  <a:pt x="53" y="246"/>
                </a:lnTo>
                <a:lnTo>
                  <a:pt x="57" y="253"/>
                </a:lnTo>
                <a:lnTo>
                  <a:pt x="59" y="259"/>
                </a:lnTo>
                <a:lnTo>
                  <a:pt x="64" y="264"/>
                </a:lnTo>
                <a:lnTo>
                  <a:pt x="69" y="269"/>
                </a:lnTo>
                <a:lnTo>
                  <a:pt x="74" y="273"/>
                </a:lnTo>
                <a:lnTo>
                  <a:pt x="80" y="275"/>
                </a:lnTo>
                <a:lnTo>
                  <a:pt x="86" y="279"/>
                </a:lnTo>
                <a:lnTo>
                  <a:pt x="92" y="279"/>
                </a:lnTo>
                <a:lnTo>
                  <a:pt x="97" y="280"/>
                </a:lnTo>
                <a:lnTo>
                  <a:pt x="101" y="280"/>
                </a:lnTo>
                <a:lnTo>
                  <a:pt x="107" y="280"/>
                </a:lnTo>
                <a:lnTo>
                  <a:pt x="112" y="279"/>
                </a:lnTo>
                <a:lnTo>
                  <a:pt x="117" y="279"/>
                </a:lnTo>
                <a:lnTo>
                  <a:pt x="122" y="277"/>
                </a:lnTo>
                <a:lnTo>
                  <a:pt x="127" y="274"/>
                </a:lnTo>
                <a:lnTo>
                  <a:pt x="130" y="272"/>
                </a:lnTo>
                <a:lnTo>
                  <a:pt x="136" y="268"/>
                </a:lnTo>
                <a:lnTo>
                  <a:pt x="140" y="263"/>
                </a:lnTo>
                <a:lnTo>
                  <a:pt x="145" y="257"/>
                </a:lnTo>
                <a:lnTo>
                  <a:pt x="149" y="251"/>
                </a:lnTo>
                <a:lnTo>
                  <a:pt x="151" y="243"/>
                </a:lnTo>
                <a:lnTo>
                  <a:pt x="153" y="237"/>
                </a:lnTo>
                <a:lnTo>
                  <a:pt x="156" y="228"/>
                </a:lnTo>
                <a:lnTo>
                  <a:pt x="157" y="221"/>
                </a:lnTo>
                <a:lnTo>
                  <a:pt x="158" y="210"/>
                </a:lnTo>
                <a:lnTo>
                  <a:pt x="159" y="199"/>
                </a:lnTo>
                <a:lnTo>
                  <a:pt x="159" y="188"/>
                </a:lnTo>
                <a:lnTo>
                  <a:pt x="161" y="177"/>
                </a:lnTo>
                <a:lnTo>
                  <a:pt x="162" y="166"/>
                </a:lnTo>
                <a:lnTo>
                  <a:pt x="162" y="153"/>
                </a:lnTo>
                <a:lnTo>
                  <a:pt x="162" y="142"/>
                </a:lnTo>
                <a:lnTo>
                  <a:pt x="161" y="131"/>
                </a:lnTo>
                <a:lnTo>
                  <a:pt x="159" y="120"/>
                </a:lnTo>
                <a:lnTo>
                  <a:pt x="159" y="111"/>
                </a:lnTo>
                <a:lnTo>
                  <a:pt x="158" y="101"/>
                </a:lnTo>
                <a:lnTo>
                  <a:pt x="157" y="91"/>
                </a:lnTo>
                <a:lnTo>
                  <a:pt x="156" y="84"/>
                </a:lnTo>
                <a:lnTo>
                  <a:pt x="153" y="78"/>
                </a:lnTo>
                <a:lnTo>
                  <a:pt x="151" y="70"/>
                </a:lnTo>
                <a:lnTo>
                  <a:pt x="147" y="63"/>
                </a:lnTo>
                <a:lnTo>
                  <a:pt x="144" y="58"/>
                </a:lnTo>
                <a:lnTo>
                  <a:pt x="140" y="52"/>
                </a:lnTo>
                <a:lnTo>
                  <a:pt x="135" y="48"/>
                </a:lnTo>
                <a:lnTo>
                  <a:pt x="130" y="43"/>
                </a:lnTo>
                <a:lnTo>
                  <a:pt x="124" y="41"/>
                </a:lnTo>
                <a:lnTo>
                  <a:pt x="120" y="38"/>
                </a:lnTo>
                <a:lnTo>
                  <a:pt x="114" y="38"/>
                </a:lnTo>
                <a:lnTo>
                  <a:pt x="109" y="37"/>
                </a:lnTo>
                <a:lnTo>
                  <a:pt x="103" y="37"/>
                </a:lnTo>
                <a:lnTo>
                  <a:pt x="98" y="37"/>
                </a:lnTo>
                <a:lnTo>
                  <a:pt x="92" y="38"/>
                </a:lnTo>
                <a:lnTo>
                  <a:pt x="86" y="40"/>
                </a:lnTo>
                <a:lnTo>
                  <a:pt x="81" y="41"/>
                </a:lnTo>
                <a:lnTo>
                  <a:pt x="76" y="43"/>
                </a:lnTo>
                <a:lnTo>
                  <a:pt x="72" y="46"/>
                </a:lnTo>
                <a:lnTo>
                  <a:pt x="68" y="49"/>
                </a:lnTo>
                <a:lnTo>
                  <a:pt x="64" y="54"/>
                </a:lnTo>
                <a:lnTo>
                  <a:pt x="59" y="59"/>
                </a:lnTo>
                <a:lnTo>
                  <a:pt x="56" y="67"/>
                </a:lnTo>
                <a:lnTo>
                  <a:pt x="53" y="73"/>
                </a:lnTo>
                <a:lnTo>
                  <a:pt x="51" y="79"/>
                </a:lnTo>
                <a:lnTo>
                  <a:pt x="48" y="88"/>
                </a:lnTo>
                <a:lnTo>
                  <a:pt x="47" y="96"/>
                </a:lnTo>
                <a:lnTo>
                  <a:pt x="46" y="106"/>
                </a:lnTo>
                <a:lnTo>
                  <a:pt x="45" y="116"/>
                </a:lnTo>
                <a:lnTo>
                  <a:pt x="43" y="127"/>
                </a:lnTo>
                <a:lnTo>
                  <a:pt x="43" y="138"/>
                </a:lnTo>
                <a:lnTo>
                  <a:pt x="43" y="149"/>
                </a:lnTo>
                <a:lnTo>
                  <a:pt x="42" y="16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4" name="Freeform 31">
            <a:extLst>
              <a:ext uri="{FF2B5EF4-FFF2-40B4-BE49-F238E27FC236}">
                <a16:creationId xmlns:a16="http://schemas.microsoft.com/office/drawing/2014/main" id="{ACDC6943-FFD8-F394-047C-D46A0CC325F0}"/>
              </a:ext>
            </a:extLst>
          </p:cNvPr>
          <p:cNvSpPr>
            <a:spLocks/>
          </p:cNvSpPr>
          <p:nvPr/>
        </p:nvSpPr>
        <p:spPr bwMode="auto">
          <a:xfrm>
            <a:off x="2282825" y="1722438"/>
            <a:ext cx="50800" cy="123825"/>
          </a:xfrm>
          <a:custGeom>
            <a:avLst/>
            <a:gdLst>
              <a:gd name="T0" fmla="*/ 0 w 125"/>
              <a:gd name="T1" fmla="*/ 2147483647 h 310"/>
              <a:gd name="T2" fmla="*/ 2147483647 w 125"/>
              <a:gd name="T3" fmla="*/ 2147483647 h 310"/>
              <a:gd name="T4" fmla="*/ 2147483647 w 125"/>
              <a:gd name="T5" fmla="*/ 2147483647 h 310"/>
              <a:gd name="T6" fmla="*/ 2147483647 w 125"/>
              <a:gd name="T7" fmla="*/ 2147483647 h 310"/>
              <a:gd name="T8" fmla="*/ 2147483647 w 125"/>
              <a:gd name="T9" fmla="*/ 2147483647 h 310"/>
              <a:gd name="T10" fmla="*/ 2147483647 w 125"/>
              <a:gd name="T11" fmla="*/ 2147483647 h 310"/>
              <a:gd name="T12" fmla="*/ 2147483647 w 125"/>
              <a:gd name="T13" fmla="*/ 2147483647 h 310"/>
              <a:gd name="T14" fmla="*/ 2147483647 w 125"/>
              <a:gd name="T15" fmla="*/ 2147483647 h 310"/>
              <a:gd name="T16" fmla="*/ 2147483647 w 125"/>
              <a:gd name="T17" fmla="*/ 2147483647 h 310"/>
              <a:gd name="T18" fmla="*/ 2147483647 w 125"/>
              <a:gd name="T19" fmla="*/ 2147483647 h 310"/>
              <a:gd name="T20" fmla="*/ 2147483647 w 125"/>
              <a:gd name="T21" fmla="*/ 2147483647 h 310"/>
              <a:gd name="T22" fmla="*/ 2147483647 w 125"/>
              <a:gd name="T23" fmla="*/ 2147483647 h 310"/>
              <a:gd name="T24" fmla="*/ 2147483647 w 125"/>
              <a:gd name="T25" fmla="*/ 2147483647 h 310"/>
              <a:gd name="T26" fmla="*/ 2147483647 w 125"/>
              <a:gd name="T27" fmla="*/ 2147483647 h 310"/>
              <a:gd name="T28" fmla="*/ 2147483647 w 125"/>
              <a:gd name="T29" fmla="*/ 2147483647 h 310"/>
              <a:gd name="T30" fmla="*/ 2147483647 w 125"/>
              <a:gd name="T31" fmla="*/ 0 h 310"/>
              <a:gd name="T32" fmla="*/ 2147483647 w 125"/>
              <a:gd name="T33" fmla="*/ 0 h 310"/>
              <a:gd name="T34" fmla="*/ 2147483647 w 125"/>
              <a:gd name="T35" fmla="*/ 0 h 310"/>
              <a:gd name="T36" fmla="*/ 2147483647 w 125"/>
              <a:gd name="T37" fmla="*/ 0 h 310"/>
              <a:gd name="T38" fmla="*/ 2147483647 w 125"/>
              <a:gd name="T39" fmla="*/ 2147483647 h 310"/>
              <a:gd name="T40" fmla="*/ 2147483647 w 125"/>
              <a:gd name="T41" fmla="*/ 2147483647 h 310"/>
              <a:gd name="T42" fmla="*/ 2147483647 w 125"/>
              <a:gd name="T43" fmla="*/ 2147483647 h 310"/>
              <a:gd name="T44" fmla="*/ 2147483647 w 125"/>
              <a:gd name="T45" fmla="*/ 2147483647 h 310"/>
              <a:gd name="T46" fmla="*/ 2147483647 w 125"/>
              <a:gd name="T47" fmla="*/ 2147483647 h 310"/>
              <a:gd name="T48" fmla="*/ 2147483647 w 125"/>
              <a:gd name="T49" fmla="*/ 2147483647 h 310"/>
              <a:gd name="T50" fmla="*/ 2147483647 w 125"/>
              <a:gd name="T51" fmla="*/ 2147483647 h 310"/>
              <a:gd name="T52" fmla="*/ 2147483647 w 125"/>
              <a:gd name="T53" fmla="*/ 2147483647 h 310"/>
              <a:gd name="T54" fmla="*/ 2147483647 w 125"/>
              <a:gd name="T55" fmla="*/ 2147483647 h 310"/>
              <a:gd name="T56" fmla="*/ 2147483647 w 125"/>
              <a:gd name="T57" fmla="*/ 2147483647 h 310"/>
              <a:gd name="T58" fmla="*/ 2147483647 w 125"/>
              <a:gd name="T59" fmla="*/ 2147483647 h 310"/>
              <a:gd name="T60" fmla="*/ 2147483647 w 125"/>
              <a:gd name="T61" fmla="*/ 2147483647 h 310"/>
              <a:gd name="T62" fmla="*/ 2147483647 w 125"/>
              <a:gd name="T63" fmla="*/ 2147483647 h 310"/>
              <a:gd name="T64" fmla="*/ 2147483647 w 125"/>
              <a:gd name="T65" fmla="*/ 2147483647 h 310"/>
              <a:gd name="T66" fmla="*/ 2147483647 w 125"/>
              <a:gd name="T67" fmla="*/ 2147483647 h 310"/>
              <a:gd name="T68" fmla="*/ 2147483647 w 125"/>
              <a:gd name="T69" fmla="*/ 2147483647 h 310"/>
              <a:gd name="T70" fmla="*/ 2147483647 w 125"/>
              <a:gd name="T71" fmla="*/ 2147483647 h 310"/>
              <a:gd name="T72" fmla="*/ 2147483647 w 125"/>
              <a:gd name="T73" fmla="*/ 2147483647 h 310"/>
              <a:gd name="T74" fmla="*/ 2147483647 w 125"/>
              <a:gd name="T75" fmla="*/ 2147483647 h 310"/>
              <a:gd name="T76" fmla="*/ 2147483647 w 125"/>
              <a:gd name="T77" fmla="*/ 2147483647 h 310"/>
              <a:gd name="T78" fmla="*/ 2147483647 w 125"/>
              <a:gd name="T79" fmla="*/ 2147483647 h 310"/>
              <a:gd name="T80" fmla="*/ 2147483647 w 125"/>
              <a:gd name="T81" fmla="*/ 2147483647 h 310"/>
              <a:gd name="T82" fmla="*/ 0 w 125"/>
              <a:gd name="T83" fmla="*/ 2147483647 h 310"/>
              <a:gd name="T84" fmla="*/ 0 w 125"/>
              <a:gd name="T85" fmla="*/ 2147483647 h 31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25" h="310">
                <a:moveTo>
                  <a:pt x="0" y="7"/>
                </a:moveTo>
                <a:lnTo>
                  <a:pt x="41" y="7"/>
                </a:lnTo>
                <a:lnTo>
                  <a:pt x="41" y="54"/>
                </a:lnTo>
                <a:lnTo>
                  <a:pt x="43" y="49"/>
                </a:lnTo>
                <a:lnTo>
                  <a:pt x="46" y="44"/>
                </a:lnTo>
                <a:lnTo>
                  <a:pt x="49" y="38"/>
                </a:lnTo>
                <a:lnTo>
                  <a:pt x="53" y="32"/>
                </a:lnTo>
                <a:lnTo>
                  <a:pt x="57" y="26"/>
                </a:lnTo>
                <a:lnTo>
                  <a:pt x="61" y="21"/>
                </a:lnTo>
                <a:lnTo>
                  <a:pt x="66" y="16"/>
                </a:lnTo>
                <a:lnTo>
                  <a:pt x="72" y="12"/>
                </a:lnTo>
                <a:lnTo>
                  <a:pt x="78" y="9"/>
                </a:lnTo>
                <a:lnTo>
                  <a:pt x="86" y="5"/>
                </a:lnTo>
                <a:lnTo>
                  <a:pt x="93" y="2"/>
                </a:lnTo>
                <a:lnTo>
                  <a:pt x="100" y="1"/>
                </a:lnTo>
                <a:lnTo>
                  <a:pt x="106" y="0"/>
                </a:lnTo>
                <a:lnTo>
                  <a:pt x="113" y="0"/>
                </a:lnTo>
                <a:lnTo>
                  <a:pt x="118" y="0"/>
                </a:lnTo>
                <a:lnTo>
                  <a:pt x="125" y="0"/>
                </a:lnTo>
                <a:lnTo>
                  <a:pt x="125" y="44"/>
                </a:lnTo>
                <a:lnTo>
                  <a:pt x="118" y="43"/>
                </a:lnTo>
                <a:lnTo>
                  <a:pt x="113" y="43"/>
                </a:lnTo>
                <a:lnTo>
                  <a:pt x="106" y="43"/>
                </a:lnTo>
                <a:lnTo>
                  <a:pt x="98" y="46"/>
                </a:lnTo>
                <a:lnTo>
                  <a:pt x="92" y="47"/>
                </a:lnTo>
                <a:lnTo>
                  <a:pt x="84" y="49"/>
                </a:lnTo>
                <a:lnTo>
                  <a:pt x="77" y="53"/>
                </a:lnTo>
                <a:lnTo>
                  <a:pt x="71" y="58"/>
                </a:lnTo>
                <a:lnTo>
                  <a:pt x="66" y="62"/>
                </a:lnTo>
                <a:lnTo>
                  <a:pt x="63" y="65"/>
                </a:lnTo>
                <a:lnTo>
                  <a:pt x="59" y="70"/>
                </a:lnTo>
                <a:lnTo>
                  <a:pt x="54" y="75"/>
                </a:lnTo>
                <a:lnTo>
                  <a:pt x="52" y="83"/>
                </a:lnTo>
                <a:lnTo>
                  <a:pt x="49" y="89"/>
                </a:lnTo>
                <a:lnTo>
                  <a:pt x="47" y="95"/>
                </a:lnTo>
                <a:lnTo>
                  <a:pt x="46" y="103"/>
                </a:lnTo>
                <a:lnTo>
                  <a:pt x="44" y="110"/>
                </a:lnTo>
                <a:lnTo>
                  <a:pt x="43" y="119"/>
                </a:lnTo>
                <a:lnTo>
                  <a:pt x="43" y="127"/>
                </a:lnTo>
                <a:lnTo>
                  <a:pt x="43" y="141"/>
                </a:lnTo>
                <a:lnTo>
                  <a:pt x="43" y="310"/>
                </a:lnTo>
                <a:lnTo>
                  <a:pt x="0" y="310"/>
                </a:lnTo>
                <a:lnTo>
                  <a:pt x="0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5" name="Freeform 32">
            <a:extLst>
              <a:ext uri="{FF2B5EF4-FFF2-40B4-BE49-F238E27FC236}">
                <a16:creationId xmlns:a16="http://schemas.microsoft.com/office/drawing/2014/main" id="{1662582D-6115-8A04-E52F-3BA99ECEC4F1}"/>
              </a:ext>
            </a:extLst>
          </p:cNvPr>
          <p:cNvSpPr>
            <a:spLocks/>
          </p:cNvSpPr>
          <p:nvPr/>
        </p:nvSpPr>
        <p:spPr bwMode="auto">
          <a:xfrm>
            <a:off x="2338388" y="1697038"/>
            <a:ext cx="52387" cy="152400"/>
          </a:xfrm>
          <a:custGeom>
            <a:avLst/>
            <a:gdLst>
              <a:gd name="T0" fmla="*/ 0 w 132"/>
              <a:gd name="T1" fmla="*/ 2147483647 h 381"/>
              <a:gd name="T2" fmla="*/ 2147483647 w 132"/>
              <a:gd name="T3" fmla="*/ 2147483647 h 381"/>
              <a:gd name="T4" fmla="*/ 2147483647 w 132"/>
              <a:gd name="T5" fmla="*/ 0 h 381"/>
              <a:gd name="T6" fmla="*/ 2147483647 w 132"/>
              <a:gd name="T7" fmla="*/ 0 h 381"/>
              <a:gd name="T8" fmla="*/ 2147483647 w 132"/>
              <a:gd name="T9" fmla="*/ 2147483647 h 381"/>
              <a:gd name="T10" fmla="*/ 2147483647 w 132"/>
              <a:gd name="T11" fmla="*/ 2147483647 h 381"/>
              <a:gd name="T12" fmla="*/ 2147483647 w 132"/>
              <a:gd name="T13" fmla="*/ 2147483647 h 381"/>
              <a:gd name="T14" fmla="*/ 2147483647 w 132"/>
              <a:gd name="T15" fmla="*/ 2147483647 h 381"/>
              <a:gd name="T16" fmla="*/ 2147483647 w 132"/>
              <a:gd name="T17" fmla="*/ 2147483647 h 381"/>
              <a:gd name="T18" fmla="*/ 2147483647 w 132"/>
              <a:gd name="T19" fmla="*/ 2147483647 h 381"/>
              <a:gd name="T20" fmla="*/ 2147483647 w 132"/>
              <a:gd name="T21" fmla="*/ 2147483647 h 381"/>
              <a:gd name="T22" fmla="*/ 2147483647 w 132"/>
              <a:gd name="T23" fmla="*/ 2147483647 h 381"/>
              <a:gd name="T24" fmla="*/ 2147483647 w 132"/>
              <a:gd name="T25" fmla="*/ 2147483647 h 381"/>
              <a:gd name="T26" fmla="*/ 2147483647 w 132"/>
              <a:gd name="T27" fmla="*/ 2147483647 h 381"/>
              <a:gd name="T28" fmla="*/ 2147483647 w 132"/>
              <a:gd name="T29" fmla="*/ 2147483647 h 381"/>
              <a:gd name="T30" fmla="*/ 2147483647 w 132"/>
              <a:gd name="T31" fmla="*/ 2147483647 h 381"/>
              <a:gd name="T32" fmla="*/ 2147483647 w 132"/>
              <a:gd name="T33" fmla="*/ 2147483647 h 381"/>
              <a:gd name="T34" fmla="*/ 2147483647 w 132"/>
              <a:gd name="T35" fmla="*/ 2147483647 h 381"/>
              <a:gd name="T36" fmla="*/ 2147483647 w 132"/>
              <a:gd name="T37" fmla="*/ 2147483647 h 381"/>
              <a:gd name="T38" fmla="*/ 2147483647 w 132"/>
              <a:gd name="T39" fmla="*/ 2147483647 h 381"/>
              <a:gd name="T40" fmla="*/ 2147483647 w 132"/>
              <a:gd name="T41" fmla="*/ 2147483647 h 381"/>
              <a:gd name="T42" fmla="*/ 2147483647 w 132"/>
              <a:gd name="T43" fmla="*/ 2147483647 h 381"/>
              <a:gd name="T44" fmla="*/ 2147483647 w 132"/>
              <a:gd name="T45" fmla="*/ 2147483647 h 381"/>
              <a:gd name="T46" fmla="*/ 2147483647 w 132"/>
              <a:gd name="T47" fmla="*/ 2147483647 h 381"/>
              <a:gd name="T48" fmla="*/ 2147483647 w 132"/>
              <a:gd name="T49" fmla="*/ 2147483647 h 381"/>
              <a:gd name="T50" fmla="*/ 2147483647 w 132"/>
              <a:gd name="T51" fmla="*/ 2147483647 h 381"/>
              <a:gd name="T52" fmla="*/ 2147483647 w 132"/>
              <a:gd name="T53" fmla="*/ 2147483647 h 381"/>
              <a:gd name="T54" fmla="*/ 2147483647 w 132"/>
              <a:gd name="T55" fmla="*/ 2147483647 h 381"/>
              <a:gd name="T56" fmla="*/ 2147483647 w 132"/>
              <a:gd name="T57" fmla="*/ 2147483647 h 381"/>
              <a:gd name="T58" fmla="*/ 2147483647 w 132"/>
              <a:gd name="T59" fmla="*/ 2147483647 h 381"/>
              <a:gd name="T60" fmla="*/ 2147483647 w 132"/>
              <a:gd name="T61" fmla="*/ 2147483647 h 381"/>
              <a:gd name="T62" fmla="*/ 2147483647 w 132"/>
              <a:gd name="T63" fmla="*/ 2147483647 h 381"/>
              <a:gd name="T64" fmla="*/ 2147483647 w 132"/>
              <a:gd name="T65" fmla="*/ 2147483647 h 381"/>
              <a:gd name="T66" fmla="*/ 2147483647 w 132"/>
              <a:gd name="T67" fmla="*/ 2147483647 h 381"/>
              <a:gd name="T68" fmla="*/ 2147483647 w 132"/>
              <a:gd name="T69" fmla="*/ 2147483647 h 381"/>
              <a:gd name="T70" fmla="*/ 2147483647 w 132"/>
              <a:gd name="T71" fmla="*/ 2147483647 h 381"/>
              <a:gd name="T72" fmla="*/ 2147483647 w 132"/>
              <a:gd name="T73" fmla="*/ 2147483647 h 381"/>
              <a:gd name="T74" fmla="*/ 2147483647 w 132"/>
              <a:gd name="T75" fmla="*/ 2147483647 h 381"/>
              <a:gd name="T76" fmla="*/ 2147483647 w 132"/>
              <a:gd name="T77" fmla="*/ 2147483647 h 381"/>
              <a:gd name="T78" fmla="*/ 2147483647 w 132"/>
              <a:gd name="T79" fmla="*/ 2147483647 h 381"/>
              <a:gd name="T80" fmla="*/ 2147483647 w 132"/>
              <a:gd name="T81" fmla="*/ 2147483647 h 381"/>
              <a:gd name="T82" fmla="*/ 2147483647 w 132"/>
              <a:gd name="T83" fmla="*/ 2147483647 h 381"/>
              <a:gd name="T84" fmla="*/ 0 w 132"/>
              <a:gd name="T85" fmla="*/ 2147483647 h 381"/>
              <a:gd name="T86" fmla="*/ 0 w 132"/>
              <a:gd name="T87" fmla="*/ 2147483647 h 38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32" h="381">
                <a:moveTo>
                  <a:pt x="0" y="71"/>
                </a:moveTo>
                <a:lnTo>
                  <a:pt x="41" y="71"/>
                </a:lnTo>
                <a:lnTo>
                  <a:pt x="41" y="0"/>
                </a:lnTo>
                <a:lnTo>
                  <a:pt x="83" y="0"/>
                </a:lnTo>
                <a:lnTo>
                  <a:pt x="83" y="71"/>
                </a:lnTo>
                <a:lnTo>
                  <a:pt x="132" y="71"/>
                </a:lnTo>
                <a:lnTo>
                  <a:pt x="132" y="108"/>
                </a:lnTo>
                <a:lnTo>
                  <a:pt x="83" y="108"/>
                </a:lnTo>
                <a:lnTo>
                  <a:pt x="83" y="310"/>
                </a:lnTo>
                <a:lnTo>
                  <a:pt x="83" y="320"/>
                </a:lnTo>
                <a:lnTo>
                  <a:pt x="84" y="325"/>
                </a:lnTo>
                <a:lnTo>
                  <a:pt x="84" y="330"/>
                </a:lnTo>
                <a:lnTo>
                  <a:pt x="88" y="334"/>
                </a:lnTo>
                <a:lnTo>
                  <a:pt x="90" y="338"/>
                </a:lnTo>
                <a:lnTo>
                  <a:pt x="93" y="341"/>
                </a:lnTo>
                <a:lnTo>
                  <a:pt x="98" y="342"/>
                </a:lnTo>
                <a:lnTo>
                  <a:pt x="100" y="343"/>
                </a:lnTo>
                <a:lnTo>
                  <a:pt x="106" y="344"/>
                </a:lnTo>
                <a:lnTo>
                  <a:pt x="112" y="344"/>
                </a:lnTo>
                <a:lnTo>
                  <a:pt x="118" y="344"/>
                </a:lnTo>
                <a:lnTo>
                  <a:pt x="125" y="343"/>
                </a:lnTo>
                <a:lnTo>
                  <a:pt x="132" y="343"/>
                </a:lnTo>
                <a:lnTo>
                  <a:pt x="132" y="380"/>
                </a:lnTo>
                <a:lnTo>
                  <a:pt x="123" y="380"/>
                </a:lnTo>
                <a:lnTo>
                  <a:pt x="111" y="381"/>
                </a:lnTo>
                <a:lnTo>
                  <a:pt x="99" y="381"/>
                </a:lnTo>
                <a:lnTo>
                  <a:pt x="92" y="381"/>
                </a:lnTo>
                <a:lnTo>
                  <a:pt x="86" y="380"/>
                </a:lnTo>
                <a:lnTo>
                  <a:pt x="80" y="380"/>
                </a:lnTo>
                <a:lnTo>
                  <a:pt x="75" y="378"/>
                </a:lnTo>
                <a:lnTo>
                  <a:pt x="69" y="376"/>
                </a:lnTo>
                <a:lnTo>
                  <a:pt x="63" y="374"/>
                </a:lnTo>
                <a:lnTo>
                  <a:pt x="57" y="370"/>
                </a:lnTo>
                <a:lnTo>
                  <a:pt x="53" y="367"/>
                </a:lnTo>
                <a:lnTo>
                  <a:pt x="49" y="363"/>
                </a:lnTo>
                <a:lnTo>
                  <a:pt x="47" y="359"/>
                </a:lnTo>
                <a:lnTo>
                  <a:pt x="45" y="353"/>
                </a:lnTo>
                <a:lnTo>
                  <a:pt x="42" y="347"/>
                </a:lnTo>
                <a:lnTo>
                  <a:pt x="41" y="338"/>
                </a:lnTo>
                <a:lnTo>
                  <a:pt x="41" y="330"/>
                </a:lnTo>
                <a:lnTo>
                  <a:pt x="41" y="310"/>
                </a:lnTo>
                <a:lnTo>
                  <a:pt x="41" y="108"/>
                </a:lnTo>
                <a:lnTo>
                  <a:pt x="0" y="108"/>
                </a:lnTo>
                <a:lnTo>
                  <a:pt x="0" y="7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6" name="Freeform 33">
            <a:extLst>
              <a:ext uri="{FF2B5EF4-FFF2-40B4-BE49-F238E27FC236}">
                <a16:creationId xmlns:a16="http://schemas.microsoft.com/office/drawing/2014/main" id="{C226C9D4-5BD2-CC62-CFAF-AE1A2DBA87A4}"/>
              </a:ext>
            </a:extLst>
          </p:cNvPr>
          <p:cNvSpPr>
            <a:spLocks/>
          </p:cNvSpPr>
          <p:nvPr/>
        </p:nvSpPr>
        <p:spPr bwMode="auto">
          <a:xfrm>
            <a:off x="2409825" y="1685925"/>
            <a:ext cx="15875" cy="160338"/>
          </a:xfrm>
          <a:custGeom>
            <a:avLst/>
            <a:gdLst>
              <a:gd name="T0" fmla="*/ 0 w 42"/>
              <a:gd name="T1" fmla="*/ 0 h 405"/>
              <a:gd name="T2" fmla="*/ 2147483647 w 42"/>
              <a:gd name="T3" fmla="*/ 0 h 405"/>
              <a:gd name="T4" fmla="*/ 2147483647 w 42"/>
              <a:gd name="T5" fmla="*/ 2147483647 h 405"/>
              <a:gd name="T6" fmla="*/ 0 w 42"/>
              <a:gd name="T7" fmla="*/ 2147483647 h 405"/>
              <a:gd name="T8" fmla="*/ 0 w 42"/>
              <a:gd name="T9" fmla="*/ 0 h 405"/>
              <a:gd name="T10" fmla="*/ 0 w 42"/>
              <a:gd name="T11" fmla="*/ 0 h 40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2" h="405">
                <a:moveTo>
                  <a:pt x="0" y="0"/>
                </a:moveTo>
                <a:lnTo>
                  <a:pt x="42" y="0"/>
                </a:lnTo>
                <a:lnTo>
                  <a:pt x="42" y="405"/>
                </a:lnTo>
                <a:lnTo>
                  <a:pt x="0" y="40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7" name="Freeform 34">
            <a:extLst>
              <a:ext uri="{FF2B5EF4-FFF2-40B4-BE49-F238E27FC236}">
                <a16:creationId xmlns:a16="http://schemas.microsoft.com/office/drawing/2014/main" id="{71620BCC-DD01-DACF-3B9A-8F6C7C8BBBD1}"/>
              </a:ext>
            </a:extLst>
          </p:cNvPr>
          <p:cNvSpPr>
            <a:spLocks noEditPoints="1"/>
          </p:cNvSpPr>
          <p:nvPr/>
        </p:nvSpPr>
        <p:spPr bwMode="auto">
          <a:xfrm>
            <a:off x="2451100" y="1722438"/>
            <a:ext cx="80963" cy="127000"/>
          </a:xfrm>
          <a:custGeom>
            <a:avLst/>
            <a:gdLst>
              <a:gd name="T0" fmla="*/ 2147483647 w 201"/>
              <a:gd name="T1" fmla="*/ 2147483647 h 317"/>
              <a:gd name="T2" fmla="*/ 2147483647 w 201"/>
              <a:gd name="T3" fmla="*/ 2147483647 h 317"/>
              <a:gd name="T4" fmla="*/ 2147483647 w 201"/>
              <a:gd name="T5" fmla="*/ 2147483647 h 317"/>
              <a:gd name="T6" fmla="*/ 2147483647 w 201"/>
              <a:gd name="T7" fmla="*/ 2147483647 h 317"/>
              <a:gd name="T8" fmla="*/ 2147483647 w 201"/>
              <a:gd name="T9" fmla="*/ 0 h 317"/>
              <a:gd name="T10" fmla="*/ 2147483647 w 201"/>
              <a:gd name="T11" fmla="*/ 2147483647 h 317"/>
              <a:gd name="T12" fmla="*/ 2147483647 w 201"/>
              <a:gd name="T13" fmla="*/ 2147483647 h 317"/>
              <a:gd name="T14" fmla="*/ 2147483647 w 201"/>
              <a:gd name="T15" fmla="*/ 2147483647 h 317"/>
              <a:gd name="T16" fmla="*/ 2147483647 w 201"/>
              <a:gd name="T17" fmla="*/ 2147483647 h 317"/>
              <a:gd name="T18" fmla="*/ 2147483647 w 201"/>
              <a:gd name="T19" fmla="*/ 2147483647 h 317"/>
              <a:gd name="T20" fmla="*/ 2147483647 w 201"/>
              <a:gd name="T21" fmla="*/ 2147483647 h 317"/>
              <a:gd name="T22" fmla="*/ 2147483647 w 201"/>
              <a:gd name="T23" fmla="*/ 2147483647 h 317"/>
              <a:gd name="T24" fmla="*/ 2147483647 w 201"/>
              <a:gd name="T25" fmla="*/ 2147483647 h 317"/>
              <a:gd name="T26" fmla="*/ 2147483647 w 201"/>
              <a:gd name="T27" fmla="*/ 2147483647 h 317"/>
              <a:gd name="T28" fmla="*/ 2147483647 w 201"/>
              <a:gd name="T29" fmla="*/ 2147483647 h 317"/>
              <a:gd name="T30" fmla="*/ 2147483647 w 201"/>
              <a:gd name="T31" fmla="*/ 2147483647 h 317"/>
              <a:gd name="T32" fmla="*/ 2147483647 w 201"/>
              <a:gd name="T33" fmla="*/ 2147483647 h 317"/>
              <a:gd name="T34" fmla="*/ 2147483647 w 201"/>
              <a:gd name="T35" fmla="*/ 2147483647 h 317"/>
              <a:gd name="T36" fmla="*/ 2147483647 w 201"/>
              <a:gd name="T37" fmla="*/ 2147483647 h 317"/>
              <a:gd name="T38" fmla="*/ 2147483647 w 201"/>
              <a:gd name="T39" fmla="*/ 2147483647 h 317"/>
              <a:gd name="T40" fmla="*/ 2147483647 w 201"/>
              <a:gd name="T41" fmla="*/ 2147483647 h 317"/>
              <a:gd name="T42" fmla="*/ 2147483647 w 201"/>
              <a:gd name="T43" fmla="*/ 2147483647 h 317"/>
              <a:gd name="T44" fmla="*/ 2147483647 w 201"/>
              <a:gd name="T45" fmla="*/ 2147483647 h 317"/>
              <a:gd name="T46" fmla="*/ 0 w 201"/>
              <a:gd name="T47" fmla="*/ 2147483647 h 317"/>
              <a:gd name="T48" fmla="*/ 2147483647 w 201"/>
              <a:gd name="T49" fmla="*/ 2147483647 h 317"/>
              <a:gd name="T50" fmla="*/ 2147483647 w 201"/>
              <a:gd name="T51" fmla="*/ 2147483647 h 317"/>
              <a:gd name="T52" fmla="*/ 2147483647 w 201"/>
              <a:gd name="T53" fmla="*/ 2147483647 h 317"/>
              <a:gd name="T54" fmla="*/ 2147483647 w 201"/>
              <a:gd name="T55" fmla="*/ 2147483647 h 317"/>
              <a:gd name="T56" fmla="*/ 2147483647 w 201"/>
              <a:gd name="T57" fmla="*/ 2147483647 h 317"/>
              <a:gd name="T58" fmla="*/ 2147483647 w 201"/>
              <a:gd name="T59" fmla="*/ 2147483647 h 317"/>
              <a:gd name="T60" fmla="*/ 2147483647 w 201"/>
              <a:gd name="T61" fmla="*/ 2147483647 h 317"/>
              <a:gd name="T62" fmla="*/ 2147483647 w 201"/>
              <a:gd name="T63" fmla="*/ 2147483647 h 317"/>
              <a:gd name="T64" fmla="*/ 2147483647 w 201"/>
              <a:gd name="T65" fmla="*/ 2147483647 h 317"/>
              <a:gd name="T66" fmla="*/ 2147483647 w 201"/>
              <a:gd name="T67" fmla="*/ 2147483647 h 317"/>
              <a:gd name="T68" fmla="*/ 2147483647 w 201"/>
              <a:gd name="T69" fmla="*/ 2147483647 h 317"/>
              <a:gd name="T70" fmla="*/ 2147483647 w 201"/>
              <a:gd name="T71" fmla="*/ 2147483647 h 317"/>
              <a:gd name="T72" fmla="*/ 2147483647 w 201"/>
              <a:gd name="T73" fmla="*/ 2147483647 h 317"/>
              <a:gd name="T74" fmla="*/ 2147483647 w 201"/>
              <a:gd name="T75" fmla="*/ 2147483647 h 317"/>
              <a:gd name="T76" fmla="*/ 2147483647 w 201"/>
              <a:gd name="T77" fmla="*/ 2147483647 h 317"/>
              <a:gd name="T78" fmla="*/ 2147483647 w 201"/>
              <a:gd name="T79" fmla="*/ 2147483647 h 317"/>
              <a:gd name="T80" fmla="*/ 2147483647 w 201"/>
              <a:gd name="T81" fmla="*/ 2147483647 h 317"/>
              <a:gd name="T82" fmla="*/ 2147483647 w 201"/>
              <a:gd name="T83" fmla="*/ 2147483647 h 317"/>
              <a:gd name="T84" fmla="*/ 2147483647 w 201"/>
              <a:gd name="T85" fmla="*/ 2147483647 h 317"/>
              <a:gd name="T86" fmla="*/ 2147483647 w 201"/>
              <a:gd name="T87" fmla="*/ 2147483647 h 317"/>
              <a:gd name="T88" fmla="*/ 2147483647 w 201"/>
              <a:gd name="T89" fmla="*/ 2147483647 h 317"/>
              <a:gd name="T90" fmla="*/ 2147483647 w 201"/>
              <a:gd name="T91" fmla="*/ 2147483647 h 317"/>
              <a:gd name="T92" fmla="*/ 2147483647 w 201"/>
              <a:gd name="T93" fmla="*/ 2147483647 h 317"/>
              <a:gd name="T94" fmla="*/ 2147483647 w 201"/>
              <a:gd name="T95" fmla="*/ 2147483647 h 317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01" h="317">
                <a:moveTo>
                  <a:pt x="8" y="89"/>
                </a:moveTo>
                <a:lnTo>
                  <a:pt x="8" y="78"/>
                </a:lnTo>
                <a:lnTo>
                  <a:pt x="8" y="68"/>
                </a:lnTo>
                <a:lnTo>
                  <a:pt x="11" y="59"/>
                </a:lnTo>
                <a:lnTo>
                  <a:pt x="12" y="51"/>
                </a:lnTo>
                <a:lnTo>
                  <a:pt x="14" y="43"/>
                </a:lnTo>
                <a:lnTo>
                  <a:pt x="18" y="38"/>
                </a:lnTo>
                <a:lnTo>
                  <a:pt x="21" y="32"/>
                </a:lnTo>
                <a:lnTo>
                  <a:pt x="25" y="27"/>
                </a:lnTo>
                <a:lnTo>
                  <a:pt x="29" y="22"/>
                </a:lnTo>
                <a:lnTo>
                  <a:pt x="33" y="19"/>
                </a:lnTo>
                <a:lnTo>
                  <a:pt x="40" y="15"/>
                </a:lnTo>
                <a:lnTo>
                  <a:pt x="46" y="11"/>
                </a:lnTo>
                <a:lnTo>
                  <a:pt x="52" y="9"/>
                </a:lnTo>
                <a:lnTo>
                  <a:pt x="59" y="5"/>
                </a:lnTo>
                <a:lnTo>
                  <a:pt x="66" y="4"/>
                </a:lnTo>
                <a:lnTo>
                  <a:pt x="73" y="2"/>
                </a:lnTo>
                <a:lnTo>
                  <a:pt x="82" y="1"/>
                </a:lnTo>
                <a:lnTo>
                  <a:pt x="90" y="0"/>
                </a:lnTo>
                <a:lnTo>
                  <a:pt x="99" y="0"/>
                </a:lnTo>
                <a:lnTo>
                  <a:pt x="106" y="0"/>
                </a:lnTo>
                <a:lnTo>
                  <a:pt x="114" y="1"/>
                </a:lnTo>
                <a:lnTo>
                  <a:pt x="122" y="2"/>
                </a:lnTo>
                <a:lnTo>
                  <a:pt x="129" y="4"/>
                </a:lnTo>
                <a:lnTo>
                  <a:pt x="136" y="6"/>
                </a:lnTo>
                <a:lnTo>
                  <a:pt x="143" y="10"/>
                </a:lnTo>
                <a:lnTo>
                  <a:pt x="149" y="14"/>
                </a:lnTo>
                <a:lnTo>
                  <a:pt x="154" y="17"/>
                </a:lnTo>
                <a:lnTo>
                  <a:pt x="159" y="21"/>
                </a:lnTo>
                <a:lnTo>
                  <a:pt x="163" y="26"/>
                </a:lnTo>
                <a:lnTo>
                  <a:pt x="165" y="31"/>
                </a:lnTo>
                <a:lnTo>
                  <a:pt x="169" y="36"/>
                </a:lnTo>
                <a:lnTo>
                  <a:pt x="170" y="41"/>
                </a:lnTo>
                <a:lnTo>
                  <a:pt x="172" y="47"/>
                </a:lnTo>
                <a:lnTo>
                  <a:pt x="174" y="54"/>
                </a:lnTo>
                <a:lnTo>
                  <a:pt x="175" y="61"/>
                </a:lnTo>
                <a:lnTo>
                  <a:pt x="176" y="73"/>
                </a:lnTo>
                <a:lnTo>
                  <a:pt x="176" y="88"/>
                </a:lnTo>
                <a:lnTo>
                  <a:pt x="176" y="232"/>
                </a:lnTo>
                <a:lnTo>
                  <a:pt x="176" y="248"/>
                </a:lnTo>
                <a:lnTo>
                  <a:pt x="176" y="253"/>
                </a:lnTo>
                <a:lnTo>
                  <a:pt x="177" y="259"/>
                </a:lnTo>
                <a:lnTo>
                  <a:pt x="178" y="266"/>
                </a:lnTo>
                <a:lnTo>
                  <a:pt x="180" y="270"/>
                </a:lnTo>
                <a:lnTo>
                  <a:pt x="181" y="274"/>
                </a:lnTo>
                <a:lnTo>
                  <a:pt x="184" y="277"/>
                </a:lnTo>
                <a:lnTo>
                  <a:pt x="187" y="279"/>
                </a:lnTo>
                <a:lnTo>
                  <a:pt x="190" y="280"/>
                </a:lnTo>
                <a:lnTo>
                  <a:pt x="195" y="280"/>
                </a:lnTo>
                <a:lnTo>
                  <a:pt x="198" y="280"/>
                </a:lnTo>
                <a:lnTo>
                  <a:pt x="201" y="279"/>
                </a:lnTo>
                <a:lnTo>
                  <a:pt x="201" y="314"/>
                </a:lnTo>
                <a:lnTo>
                  <a:pt x="194" y="316"/>
                </a:lnTo>
                <a:lnTo>
                  <a:pt x="186" y="317"/>
                </a:lnTo>
                <a:lnTo>
                  <a:pt x="178" y="317"/>
                </a:lnTo>
                <a:lnTo>
                  <a:pt x="172" y="317"/>
                </a:lnTo>
                <a:lnTo>
                  <a:pt x="165" y="316"/>
                </a:lnTo>
                <a:lnTo>
                  <a:pt x="161" y="314"/>
                </a:lnTo>
                <a:lnTo>
                  <a:pt x="157" y="311"/>
                </a:lnTo>
                <a:lnTo>
                  <a:pt x="152" y="309"/>
                </a:lnTo>
                <a:lnTo>
                  <a:pt x="148" y="306"/>
                </a:lnTo>
                <a:lnTo>
                  <a:pt x="146" y="303"/>
                </a:lnTo>
                <a:lnTo>
                  <a:pt x="142" y="298"/>
                </a:lnTo>
                <a:lnTo>
                  <a:pt x="141" y="293"/>
                </a:lnTo>
                <a:lnTo>
                  <a:pt x="139" y="288"/>
                </a:lnTo>
                <a:lnTo>
                  <a:pt x="137" y="283"/>
                </a:lnTo>
                <a:lnTo>
                  <a:pt x="136" y="277"/>
                </a:lnTo>
                <a:lnTo>
                  <a:pt x="130" y="285"/>
                </a:lnTo>
                <a:lnTo>
                  <a:pt x="126" y="290"/>
                </a:lnTo>
                <a:lnTo>
                  <a:pt x="123" y="295"/>
                </a:lnTo>
                <a:lnTo>
                  <a:pt x="118" y="299"/>
                </a:lnTo>
                <a:lnTo>
                  <a:pt x="113" y="303"/>
                </a:lnTo>
                <a:lnTo>
                  <a:pt x="110" y="306"/>
                </a:lnTo>
                <a:lnTo>
                  <a:pt x="105" y="309"/>
                </a:lnTo>
                <a:lnTo>
                  <a:pt x="100" y="311"/>
                </a:lnTo>
                <a:lnTo>
                  <a:pt x="94" y="314"/>
                </a:lnTo>
                <a:lnTo>
                  <a:pt x="89" y="315"/>
                </a:lnTo>
                <a:lnTo>
                  <a:pt x="83" y="316"/>
                </a:lnTo>
                <a:lnTo>
                  <a:pt x="76" y="317"/>
                </a:lnTo>
                <a:lnTo>
                  <a:pt x="70" y="317"/>
                </a:lnTo>
                <a:lnTo>
                  <a:pt x="61" y="317"/>
                </a:lnTo>
                <a:lnTo>
                  <a:pt x="54" y="316"/>
                </a:lnTo>
                <a:lnTo>
                  <a:pt x="47" y="314"/>
                </a:lnTo>
                <a:lnTo>
                  <a:pt x="40" y="311"/>
                </a:lnTo>
                <a:lnTo>
                  <a:pt x="32" y="308"/>
                </a:lnTo>
                <a:lnTo>
                  <a:pt x="26" y="304"/>
                </a:lnTo>
                <a:lnTo>
                  <a:pt x="20" y="299"/>
                </a:lnTo>
                <a:lnTo>
                  <a:pt x="15" y="294"/>
                </a:lnTo>
                <a:lnTo>
                  <a:pt x="12" y="289"/>
                </a:lnTo>
                <a:lnTo>
                  <a:pt x="9" y="283"/>
                </a:lnTo>
                <a:lnTo>
                  <a:pt x="6" y="275"/>
                </a:lnTo>
                <a:lnTo>
                  <a:pt x="4" y="269"/>
                </a:lnTo>
                <a:lnTo>
                  <a:pt x="2" y="262"/>
                </a:lnTo>
                <a:lnTo>
                  <a:pt x="1" y="252"/>
                </a:lnTo>
                <a:lnTo>
                  <a:pt x="0" y="243"/>
                </a:lnTo>
                <a:lnTo>
                  <a:pt x="0" y="233"/>
                </a:lnTo>
                <a:lnTo>
                  <a:pt x="0" y="222"/>
                </a:lnTo>
                <a:lnTo>
                  <a:pt x="1" y="212"/>
                </a:lnTo>
                <a:lnTo>
                  <a:pt x="2" y="205"/>
                </a:lnTo>
                <a:lnTo>
                  <a:pt x="4" y="199"/>
                </a:lnTo>
                <a:lnTo>
                  <a:pt x="7" y="191"/>
                </a:lnTo>
                <a:lnTo>
                  <a:pt x="9" y="185"/>
                </a:lnTo>
                <a:lnTo>
                  <a:pt x="13" y="179"/>
                </a:lnTo>
                <a:lnTo>
                  <a:pt x="18" y="174"/>
                </a:lnTo>
                <a:lnTo>
                  <a:pt x="21" y="169"/>
                </a:lnTo>
                <a:lnTo>
                  <a:pt x="27" y="164"/>
                </a:lnTo>
                <a:lnTo>
                  <a:pt x="32" y="159"/>
                </a:lnTo>
                <a:lnTo>
                  <a:pt x="38" y="157"/>
                </a:lnTo>
                <a:lnTo>
                  <a:pt x="44" y="152"/>
                </a:lnTo>
                <a:lnTo>
                  <a:pt x="52" y="149"/>
                </a:lnTo>
                <a:lnTo>
                  <a:pt x="60" y="146"/>
                </a:lnTo>
                <a:lnTo>
                  <a:pt x="69" y="143"/>
                </a:lnTo>
                <a:lnTo>
                  <a:pt x="88" y="136"/>
                </a:lnTo>
                <a:lnTo>
                  <a:pt x="105" y="130"/>
                </a:lnTo>
                <a:lnTo>
                  <a:pt x="113" y="127"/>
                </a:lnTo>
                <a:lnTo>
                  <a:pt x="120" y="124"/>
                </a:lnTo>
                <a:lnTo>
                  <a:pt x="125" y="121"/>
                </a:lnTo>
                <a:lnTo>
                  <a:pt x="128" y="119"/>
                </a:lnTo>
                <a:lnTo>
                  <a:pt x="129" y="115"/>
                </a:lnTo>
                <a:lnTo>
                  <a:pt x="130" y="112"/>
                </a:lnTo>
                <a:lnTo>
                  <a:pt x="133" y="106"/>
                </a:lnTo>
                <a:lnTo>
                  <a:pt x="134" y="101"/>
                </a:lnTo>
                <a:lnTo>
                  <a:pt x="134" y="96"/>
                </a:lnTo>
                <a:lnTo>
                  <a:pt x="134" y="86"/>
                </a:lnTo>
                <a:lnTo>
                  <a:pt x="134" y="77"/>
                </a:lnTo>
                <a:lnTo>
                  <a:pt x="133" y="67"/>
                </a:lnTo>
                <a:lnTo>
                  <a:pt x="131" y="62"/>
                </a:lnTo>
                <a:lnTo>
                  <a:pt x="129" y="56"/>
                </a:lnTo>
                <a:lnTo>
                  <a:pt x="126" y="52"/>
                </a:lnTo>
                <a:lnTo>
                  <a:pt x="123" y="47"/>
                </a:lnTo>
                <a:lnTo>
                  <a:pt x="119" y="43"/>
                </a:lnTo>
                <a:lnTo>
                  <a:pt x="113" y="41"/>
                </a:lnTo>
                <a:lnTo>
                  <a:pt x="108" y="40"/>
                </a:lnTo>
                <a:lnTo>
                  <a:pt x="105" y="38"/>
                </a:lnTo>
                <a:lnTo>
                  <a:pt x="99" y="37"/>
                </a:lnTo>
                <a:lnTo>
                  <a:pt x="94" y="37"/>
                </a:lnTo>
                <a:lnTo>
                  <a:pt x="84" y="38"/>
                </a:lnTo>
                <a:lnTo>
                  <a:pt x="76" y="40"/>
                </a:lnTo>
                <a:lnTo>
                  <a:pt x="70" y="42"/>
                </a:lnTo>
                <a:lnTo>
                  <a:pt x="65" y="46"/>
                </a:lnTo>
                <a:lnTo>
                  <a:pt x="61" y="49"/>
                </a:lnTo>
                <a:lnTo>
                  <a:pt x="58" y="53"/>
                </a:lnTo>
                <a:lnTo>
                  <a:pt x="55" y="59"/>
                </a:lnTo>
                <a:lnTo>
                  <a:pt x="53" y="65"/>
                </a:lnTo>
                <a:lnTo>
                  <a:pt x="52" y="70"/>
                </a:lnTo>
                <a:lnTo>
                  <a:pt x="50" y="77"/>
                </a:lnTo>
                <a:lnTo>
                  <a:pt x="50" y="82"/>
                </a:lnTo>
                <a:lnTo>
                  <a:pt x="50" y="89"/>
                </a:lnTo>
                <a:lnTo>
                  <a:pt x="8" y="89"/>
                </a:lnTo>
                <a:close/>
                <a:moveTo>
                  <a:pt x="134" y="152"/>
                </a:moveTo>
                <a:lnTo>
                  <a:pt x="126" y="157"/>
                </a:lnTo>
                <a:lnTo>
                  <a:pt x="117" y="162"/>
                </a:lnTo>
                <a:lnTo>
                  <a:pt x="108" y="166"/>
                </a:lnTo>
                <a:lnTo>
                  <a:pt x="84" y="174"/>
                </a:lnTo>
                <a:lnTo>
                  <a:pt x="76" y="178"/>
                </a:lnTo>
                <a:lnTo>
                  <a:pt x="67" y="182"/>
                </a:lnTo>
                <a:lnTo>
                  <a:pt x="62" y="185"/>
                </a:lnTo>
                <a:lnTo>
                  <a:pt x="58" y="189"/>
                </a:lnTo>
                <a:lnTo>
                  <a:pt x="54" y="194"/>
                </a:lnTo>
                <a:lnTo>
                  <a:pt x="50" y="199"/>
                </a:lnTo>
                <a:lnTo>
                  <a:pt x="48" y="204"/>
                </a:lnTo>
                <a:lnTo>
                  <a:pt x="47" y="209"/>
                </a:lnTo>
                <a:lnTo>
                  <a:pt x="44" y="214"/>
                </a:lnTo>
                <a:lnTo>
                  <a:pt x="43" y="222"/>
                </a:lnTo>
                <a:lnTo>
                  <a:pt x="43" y="232"/>
                </a:lnTo>
                <a:lnTo>
                  <a:pt x="43" y="240"/>
                </a:lnTo>
                <a:lnTo>
                  <a:pt x="43" y="246"/>
                </a:lnTo>
                <a:lnTo>
                  <a:pt x="44" y="251"/>
                </a:lnTo>
                <a:lnTo>
                  <a:pt x="46" y="257"/>
                </a:lnTo>
                <a:lnTo>
                  <a:pt x="48" y="262"/>
                </a:lnTo>
                <a:lnTo>
                  <a:pt x="50" y="267"/>
                </a:lnTo>
                <a:lnTo>
                  <a:pt x="53" y="269"/>
                </a:lnTo>
                <a:lnTo>
                  <a:pt x="56" y="274"/>
                </a:lnTo>
                <a:lnTo>
                  <a:pt x="61" y="277"/>
                </a:lnTo>
                <a:lnTo>
                  <a:pt x="66" y="279"/>
                </a:lnTo>
                <a:lnTo>
                  <a:pt x="72" y="280"/>
                </a:lnTo>
                <a:lnTo>
                  <a:pt x="79" y="280"/>
                </a:lnTo>
                <a:lnTo>
                  <a:pt x="85" y="280"/>
                </a:lnTo>
                <a:lnTo>
                  <a:pt x="91" y="279"/>
                </a:lnTo>
                <a:lnTo>
                  <a:pt x="96" y="277"/>
                </a:lnTo>
                <a:lnTo>
                  <a:pt x="101" y="275"/>
                </a:lnTo>
                <a:lnTo>
                  <a:pt x="106" y="273"/>
                </a:lnTo>
                <a:lnTo>
                  <a:pt x="111" y="269"/>
                </a:lnTo>
                <a:lnTo>
                  <a:pt x="114" y="266"/>
                </a:lnTo>
                <a:lnTo>
                  <a:pt x="118" y="261"/>
                </a:lnTo>
                <a:lnTo>
                  <a:pt x="122" y="257"/>
                </a:lnTo>
                <a:lnTo>
                  <a:pt x="125" y="251"/>
                </a:lnTo>
                <a:lnTo>
                  <a:pt x="128" y="246"/>
                </a:lnTo>
                <a:lnTo>
                  <a:pt x="129" y="242"/>
                </a:lnTo>
                <a:lnTo>
                  <a:pt x="131" y="232"/>
                </a:lnTo>
                <a:lnTo>
                  <a:pt x="133" y="222"/>
                </a:lnTo>
                <a:lnTo>
                  <a:pt x="134" y="209"/>
                </a:lnTo>
                <a:lnTo>
                  <a:pt x="134" y="15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8" name="Freeform 35">
            <a:extLst>
              <a:ext uri="{FF2B5EF4-FFF2-40B4-BE49-F238E27FC236}">
                <a16:creationId xmlns:a16="http://schemas.microsoft.com/office/drawing/2014/main" id="{4D042A00-6E0C-AF96-EED8-ED1B11E9AB58}"/>
              </a:ext>
            </a:extLst>
          </p:cNvPr>
          <p:cNvSpPr>
            <a:spLocks/>
          </p:cNvSpPr>
          <p:nvPr/>
        </p:nvSpPr>
        <p:spPr bwMode="auto">
          <a:xfrm>
            <a:off x="2551113" y="1722438"/>
            <a:ext cx="73025" cy="123825"/>
          </a:xfrm>
          <a:custGeom>
            <a:avLst/>
            <a:gdLst>
              <a:gd name="T0" fmla="*/ 0 w 186"/>
              <a:gd name="T1" fmla="*/ 2147483647 h 310"/>
              <a:gd name="T2" fmla="*/ 2147483647 w 186"/>
              <a:gd name="T3" fmla="*/ 2147483647 h 310"/>
              <a:gd name="T4" fmla="*/ 2147483647 w 186"/>
              <a:gd name="T5" fmla="*/ 2147483647 h 310"/>
              <a:gd name="T6" fmla="*/ 2147483647 w 186"/>
              <a:gd name="T7" fmla="*/ 2147483647 h 310"/>
              <a:gd name="T8" fmla="*/ 2147483647 w 186"/>
              <a:gd name="T9" fmla="*/ 2147483647 h 310"/>
              <a:gd name="T10" fmla="*/ 2147483647 w 186"/>
              <a:gd name="T11" fmla="*/ 2147483647 h 310"/>
              <a:gd name="T12" fmla="*/ 2147483647 w 186"/>
              <a:gd name="T13" fmla="*/ 2147483647 h 310"/>
              <a:gd name="T14" fmla="*/ 2147483647 w 186"/>
              <a:gd name="T15" fmla="*/ 0 h 310"/>
              <a:gd name="T16" fmla="*/ 2147483647 w 186"/>
              <a:gd name="T17" fmla="*/ 2147483647 h 310"/>
              <a:gd name="T18" fmla="*/ 2147483647 w 186"/>
              <a:gd name="T19" fmla="*/ 2147483647 h 310"/>
              <a:gd name="T20" fmla="*/ 2147483647 w 186"/>
              <a:gd name="T21" fmla="*/ 2147483647 h 310"/>
              <a:gd name="T22" fmla="*/ 2147483647 w 186"/>
              <a:gd name="T23" fmla="*/ 2147483647 h 310"/>
              <a:gd name="T24" fmla="*/ 2147483647 w 186"/>
              <a:gd name="T25" fmla="*/ 2147483647 h 310"/>
              <a:gd name="T26" fmla="*/ 2147483647 w 186"/>
              <a:gd name="T27" fmla="*/ 2147483647 h 310"/>
              <a:gd name="T28" fmla="*/ 2147483647 w 186"/>
              <a:gd name="T29" fmla="*/ 2147483647 h 310"/>
              <a:gd name="T30" fmla="*/ 2147483647 w 186"/>
              <a:gd name="T31" fmla="*/ 2147483647 h 310"/>
              <a:gd name="T32" fmla="*/ 2147483647 w 186"/>
              <a:gd name="T33" fmla="*/ 2147483647 h 310"/>
              <a:gd name="T34" fmla="*/ 2147483647 w 186"/>
              <a:gd name="T35" fmla="*/ 2147483647 h 310"/>
              <a:gd name="T36" fmla="*/ 2147483647 w 186"/>
              <a:gd name="T37" fmla="*/ 2147483647 h 310"/>
              <a:gd name="T38" fmla="*/ 2147483647 w 186"/>
              <a:gd name="T39" fmla="*/ 2147483647 h 310"/>
              <a:gd name="T40" fmla="*/ 2147483647 w 186"/>
              <a:gd name="T41" fmla="*/ 2147483647 h 310"/>
              <a:gd name="T42" fmla="*/ 2147483647 w 186"/>
              <a:gd name="T43" fmla="*/ 2147483647 h 310"/>
              <a:gd name="T44" fmla="*/ 2147483647 w 186"/>
              <a:gd name="T45" fmla="*/ 2147483647 h 310"/>
              <a:gd name="T46" fmla="*/ 2147483647 w 186"/>
              <a:gd name="T47" fmla="*/ 2147483647 h 310"/>
              <a:gd name="T48" fmla="*/ 2147483647 w 186"/>
              <a:gd name="T49" fmla="*/ 2147483647 h 310"/>
              <a:gd name="T50" fmla="*/ 2147483647 w 186"/>
              <a:gd name="T51" fmla="*/ 2147483647 h 310"/>
              <a:gd name="T52" fmla="*/ 2147483647 w 186"/>
              <a:gd name="T53" fmla="*/ 2147483647 h 310"/>
              <a:gd name="T54" fmla="*/ 2147483647 w 186"/>
              <a:gd name="T55" fmla="*/ 2147483647 h 310"/>
              <a:gd name="T56" fmla="*/ 2147483647 w 186"/>
              <a:gd name="T57" fmla="*/ 2147483647 h 310"/>
              <a:gd name="T58" fmla="*/ 2147483647 w 186"/>
              <a:gd name="T59" fmla="*/ 2147483647 h 310"/>
              <a:gd name="T60" fmla="*/ 2147483647 w 186"/>
              <a:gd name="T61" fmla="*/ 2147483647 h 310"/>
              <a:gd name="T62" fmla="*/ 2147483647 w 186"/>
              <a:gd name="T63" fmla="*/ 2147483647 h 310"/>
              <a:gd name="T64" fmla="*/ 0 w 186"/>
              <a:gd name="T65" fmla="*/ 2147483647 h 31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86" h="310">
                <a:moveTo>
                  <a:pt x="0" y="310"/>
                </a:moveTo>
                <a:lnTo>
                  <a:pt x="0" y="7"/>
                </a:lnTo>
                <a:lnTo>
                  <a:pt x="41" y="7"/>
                </a:lnTo>
                <a:lnTo>
                  <a:pt x="41" y="40"/>
                </a:lnTo>
                <a:lnTo>
                  <a:pt x="46" y="33"/>
                </a:lnTo>
                <a:lnTo>
                  <a:pt x="49" y="28"/>
                </a:lnTo>
                <a:lnTo>
                  <a:pt x="54" y="23"/>
                </a:lnTo>
                <a:lnTo>
                  <a:pt x="60" y="19"/>
                </a:lnTo>
                <a:lnTo>
                  <a:pt x="65" y="15"/>
                </a:lnTo>
                <a:lnTo>
                  <a:pt x="70" y="11"/>
                </a:lnTo>
                <a:lnTo>
                  <a:pt x="76" y="9"/>
                </a:lnTo>
                <a:lnTo>
                  <a:pt x="82" y="5"/>
                </a:lnTo>
                <a:lnTo>
                  <a:pt x="89" y="2"/>
                </a:lnTo>
                <a:lnTo>
                  <a:pt x="98" y="1"/>
                </a:lnTo>
                <a:lnTo>
                  <a:pt x="106" y="0"/>
                </a:lnTo>
                <a:lnTo>
                  <a:pt x="115" y="0"/>
                </a:lnTo>
                <a:lnTo>
                  <a:pt x="123" y="0"/>
                </a:lnTo>
                <a:lnTo>
                  <a:pt x="131" y="1"/>
                </a:lnTo>
                <a:lnTo>
                  <a:pt x="140" y="4"/>
                </a:lnTo>
                <a:lnTo>
                  <a:pt x="147" y="5"/>
                </a:lnTo>
                <a:lnTo>
                  <a:pt x="152" y="9"/>
                </a:lnTo>
                <a:lnTo>
                  <a:pt x="157" y="11"/>
                </a:lnTo>
                <a:lnTo>
                  <a:pt x="162" y="14"/>
                </a:lnTo>
                <a:lnTo>
                  <a:pt x="165" y="17"/>
                </a:lnTo>
                <a:lnTo>
                  <a:pt x="169" y="21"/>
                </a:lnTo>
                <a:lnTo>
                  <a:pt x="173" y="25"/>
                </a:lnTo>
                <a:lnTo>
                  <a:pt x="176" y="30"/>
                </a:lnTo>
                <a:lnTo>
                  <a:pt x="179" y="35"/>
                </a:lnTo>
                <a:lnTo>
                  <a:pt x="181" y="41"/>
                </a:lnTo>
                <a:lnTo>
                  <a:pt x="183" y="48"/>
                </a:lnTo>
                <a:lnTo>
                  <a:pt x="185" y="54"/>
                </a:lnTo>
                <a:lnTo>
                  <a:pt x="186" y="62"/>
                </a:lnTo>
                <a:lnTo>
                  <a:pt x="186" y="69"/>
                </a:lnTo>
                <a:lnTo>
                  <a:pt x="186" y="77"/>
                </a:lnTo>
                <a:lnTo>
                  <a:pt x="186" y="310"/>
                </a:lnTo>
                <a:lnTo>
                  <a:pt x="144" y="310"/>
                </a:lnTo>
                <a:lnTo>
                  <a:pt x="144" y="98"/>
                </a:lnTo>
                <a:lnTo>
                  <a:pt x="144" y="86"/>
                </a:lnTo>
                <a:lnTo>
                  <a:pt x="144" y="80"/>
                </a:lnTo>
                <a:lnTo>
                  <a:pt x="142" y="75"/>
                </a:lnTo>
                <a:lnTo>
                  <a:pt x="142" y="69"/>
                </a:lnTo>
                <a:lnTo>
                  <a:pt x="141" y="64"/>
                </a:lnTo>
                <a:lnTo>
                  <a:pt x="139" y="59"/>
                </a:lnTo>
                <a:lnTo>
                  <a:pt x="136" y="54"/>
                </a:lnTo>
                <a:lnTo>
                  <a:pt x="133" y="49"/>
                </a:lnTo>
                <a:lnTo>
                  <a:pt x="128" y="44"/>
                </a:lnTo>
                <a:lnTo>
                  <a:pt x="122" y="42"/>
                </a:lnTo>
                <a:lnTo>
                  <a:pt x="118" y="40"/>
                </a:lnTo>
                <a:lnTo>
                  <a:pt x="113" y="38"/>
                </a:lnTo>
                <a:lnTo>
                  <a:pt x="107" y="37"/>
                </a:lnTo>
                <a:lnTo>
                  <a:pt x="103" y="37"/>
                </a:lnTo>
                <a:lnTo>
                  <a:pt x="96" y="37"/>
                </a:lnTo>
                <a:lnTo>
                  <a:pt x="90" y="38"/>
                </a:lnTo>
                <a:lnTo>
                  <a:pt x="84" y="40"/>
                </a:lnTo>
                <a:lnTo>
                  <a:pt x="80" y="42"/>
                </a:lnTo>
                <a:lnTo>
                  <a:pt x="75" y="44"/>
                </a:lnTo>
                <a:lnTo>
                  <a:pt x="69" y="47"/>
                </a:lnTo>
                <a:lnTo>
                  <a:pt x="64" y="52"/>
                </a:lnTo>
                <a:lnTo>
                  <a:pt x="60" y="54"/>
                </a:lnTo>
                <a:lnTo>
                  <a:pt x="55" y="61"/>
                </a:lnTo>
                <a:lnTo>
                  <a:pt x="52" y="67"/>
                </a:lnTo>
                <a:lnTo>
                  <a:pt x="48" y="72"/>
                </a:lnTo>
                <a:lnTo>
                  <a:pt x="46" y="79"/>
                </a:lnTo>
                <a:lnTo>
                  <a:pt x="43" y="88"/>
                </a:lnTo>
                <a:lnTo>
                  <a:pt x="43" y="310"/>
                </a:lnTo>
                <a:lnTo>
                  <a:pt x="0" y="3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9" name="Freeform 36">
            <a:extLst>
              <a:ext uri="{FF2B5EF4-FFF2-40B4-BE49-F238E27FC236}">
                <a16:creationId xmlns:a16="http://schemas.microsoft.com/office/drawing/2014/main" id="{45F66127-7156-E25A-F140-152483B1B250}"/>
              </a:ext>
            </a:extLst>
          </p:cNvPr>
          <p:cNvSpPr>
            <a:spLocks noEditPoints="1"/>
          </p:cNvSpPr>
          <p:nvPr/>
        </p:nvSpPr>
        <p:spPr bwMode="auto">
          <a:xfrm>
            <a:off x="2652713" y="1685925"/>
            <a:ext cx="79375" cy="163513"/>
          </a:xfrm>
          <a:custGeom>
            <a:avLst/>
            <a:gdLst>
              <a:gd name="T0" fmla="*/ 2147483647 w 200"/>
              <a:gd name="T1" fmla="*/ 0 h 412"/>
              <a:gd name="T2" fmla="*/ 2147483647 w 200"/>
              <a:gd name="T3" fmla="*/ 2147483647 h 412"/>
              <a:gd name="T4" fmla="*/ 2147483647 w 200"/>
              <a:gd name="T5" fmla="*/ 2147483647 h 412"/>
              <a:gd name="T6" fmla="*/ 2147483647 w 200"/>
              <a:gd name="T7" fmla="*/ 2147483647 h 412"/>
              <a:gd name="T8" fmla="*/ 2147483647 w 200"/>
              <a:gd name="T9" fmla="*/ 2147483647 h 412"/>
              <a:gd name="T10" fmla="*/ 2147483647 w 200"/>
              <a:gd name="T11" fmla="*/ 2147483647 h 412"/>
              <a:gd name="T12" fmla="*/ 2147483647 w 200"/>
              <a:gd name="T13" fmla="*/ 2147483647 h 412"/>
              <a:gd name="T14" fmla="*/ 2147483647 w 200"/>
              <a:gd name="T15" fmla="*/ 2147483647 h 412"/>
              <a:gd name="T16" fmla="*/ 2147483647 w 200"/>
              <a:gd name="T17" fmla="*/ 2147483647 h 412"/>
              <a:gd name="T18" fmla="*/ 2147483647 w 200"/>
              <a:gd name="T19" fmla="*/ 2147483647 h 412"/>
              <a:gd name="T20" fmla="*/ 2147483647 w 200"/>
              <a:gd name="T21" fmla="*/ 2147483647 h 412"/>
              <a:gd name="T22" fmla="*/ 2147483647 w 200"/>
              <a:gd name="T23" fmla="*/ 2147483647 h 412"/>
              <a:gd name="T24" fmla="*/ 2147483647 w 200"/>
              <a:gd name="T25" fmla="*/ 2147483647 h 412"/>
              <a:gd name="T26" fmla="*/ 0 w 200"/>
              <a:gd name="T27" fmla="*/ 2147483647 h 412"/>
              <a:gd name="T28" fmla="*/ 2147483647 w 200"/>
              <a:gd name="T29" fmla="*/ 2147483647 h 412"/>
              <a:gd name="T30" fmla="*/ 2147483647 w 200"/>
              <a:gd name="T31" fmla="*/ 2147483647 h 412"/>
              <a:gd name="T32" fmla="*/ 2147483647 w 200"/>
              <a:gd name="T33" fmla="*/ 2147483647 h 412"/>
              <a:gd name="T34" fmla="*/ 2147483647 w 200"/>
              <a:gd name="T35" fmla="*/ 2147483647 h 412"/>
              <a:gd name="T36" fmla="*/ 2147483647 w 200"/>
              <a:gd name="T37" fmla="*/ 2147483647 h 412"/>
              <a:gd name="T38" fmla="*/ 2147483647 w 200"/>
              <a:gd name="T39" fmla="*/ 2147483647 h 412"/>
              <a:gd name="T40" fmla="*/ 2147483647 w 200"/>
              <a:gd name="T41" fmla="*/ 2147483647 h 412"/>
              <a:gd name="T42" fmla="*/ 2147483647 w 200"/>
              <a:gd name="T43" fmla="*/ 2147483647 h 412"/>
              <a:gd name="T44" fmla="*/ 2147483647 w 200"/>
              <a:gd name="T45" fmla="*/ 2147483647 h 412"/>
              <a:gd name="T46" fmla="*/ 2147483647 w 200"/>
              <a:gd name="T47" fmla="*/ 2147483647 h 412"/>
              <a:gd name="T48" fmla="*/ 2147483647 w 200"/>
              <a:gd name="T49" fmla="*/ 2147483647 h 412"/>
              <a:gd name="T50" fmla="*/ 2147483647 w 200"/>
              <a:gd name="T51" fmla="*/ 2147483647 h 412"/>
              <a:gd name="T52" fmla="*/ 2147483647 w 200"/>
              <a:gd name="T53" fmla="*/ 2147483647 h 412"/>
              <a:gd name="T54" fmla="*/ 2147483647 w 200"/>
              <a:gd name="T55" fmla="*/ 2147483647 h 412"/>
              <a:gd name="T56" fmla="*/ 2147483647 w 200"/>
              <a:gd name="T57" fmla="*/ 2147483647 h 412"/>
              <a:gd name="T58" fmla="*/ 2147483647 w 200"/>
              <a:gd name="T59" fmla="*/ 2147483647 h 412"/>
              <a:gd name="T60" fmla="*/ 2147483647 w 200"/>
              <a:gd name="T61" fmla="*/ 2147483647 h 412"/>
              <a:gd name="T62" fmla="*/ 2147483647 w 200"/>
              <a:gd name="T63" fmla="*/ 2147483647 h 412"/>
              <a:gd name="T64" fmla="*/ 2147483647 w 200"/>
              <a:gd name="T65" fmla="*/ 2147483647 h 412"/>
              <a:gd name="T66" fmla="*/ 2147483647 w 200"/>
              <a:gd name="T67" fmla="*/ 2147483647 h 412"/>
              <a:gd name="T68" fmla="*/ 2147483647 w 200"/>
              <a:gd name="T69" fmla="*/ 2147483647 h 412"/>
              <a:gd name="T70" fmla="*/ 2147483647 w 200"/>
              <a:gd name="T71" fmla="*/ 2147483647 h 412"/>
              <a:gd name="T72" fmla="*/ 2147483647 w 200"/>
              <a:gd name="T73" fmla="*/ 2147483647 h 412"/>
              <a:gd name="T74" fmla="*/ 2147483647 w 200"/>
              <a:gd name="T75" fmla="*/ 2147483647 h 412"/>
              <a:gd name="T76" fmla="*/ 2147483647 w 200"/>
              <a:gd name="T77" fmla="*/ 2147483647 h 412"/>
              <a:gd name="T78" fmla="*/ 2147483647 w 200"/>
              <a:gd name="T79" fmla="*/ 2147483647 h 412"/>
              <a:gd name="T80" fmla="*/ 2147483647 w 200"/>
              <a:gd name="T81" fmla="*/ 2147483647 h 412"/>
              <a:gd name="T82" fmla="*/ 2147483647 w 200"/>
              <a:gd name="T83" fmla="*/ 2147483647 h 412"/>
              <a:gd name="T84" fmla="*/ 2147483647 w 200"/>
              <a:gd name="T85" fmla="*/ 2147483647 h 412"/>
              <a:gd name="T86" fmla="*/ 2147483647 w 200"/>
              <a:gd name="T87" fmla="*/ 2147483647 h 412"/>
              <a:gd name="T88" fmla="*/ 2147483647 w 200"/>
              <a:gd name="T89" fmla="*/ 2147483647 h 412"/>
              <a:gd name="T90" fmla="*/ 2147483647 w 200"/>
              <a:gd name="T91" fmla="*/ 2147483647 h 412"/>
              <a:gd name="T92" fmla="*/ 2147483647 w 200"/>
              <a:gd name="T93" fmla="*/ 2147483647 h 412"/>
              <a:gd name="T94" fmla="*/ 2147483647 w 200"/>
              <a:gd name="T95" fmla="*/ 2147483647 h 412"/>
              <a:gd name="T96" fmla="*/ 2147483647 w 200"/>
              <a:gd name="T97" fmla="*/ 2147483647 h 412"/>
              <a:gd name="T98" fmla="*/ 2147483647 w 200"/>
              <a:gd name="T99" fmla="*/ 2147483647 h 412"/>
              <a:gd name="T100" fmla="*/ 2147483647 w 200"/>
              <a:gd name="T101" fmla="*/ 2147483647 h 4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200" h="412">
                <a:moveTo>
                  <a:pt x="158" y="130"/>
                </a:moveTo>
                <a:lnTo>
                  <a:pt x="158" y="0"/>
                </a:lnTo>
                <a:lnTo>
                  <a:pt x="200" y="0"/>
                </a:lnTo>
                <a:lnTo>
                  <a:pt x="200" y="405"/>
                </a:lnTo>
                <a:lnTo>
                  <a:pt x="161" y="405"/>
                </a:lnTo>
                <a:lnTo>
                  <a:pt x="161" y="367"/>
                </a:lnTo>
                <a:lnTo>
                  <a:pt x="157" y="374"/>
                </a:lnTo>
                <a:lnTo>
                  <a:pt x="154" y="378"/>
                </a:lnTo>
                <a:lnTo>
                  <a:pt x="150" y="384"/>
                </a:lnTo>
                <a:lnTo>
                  <a:pt x="145" y="390"/>
                </a:lnTo>
                <a:lnTo>
                  <a:pt x="141" y="395"/>
                </a:lnTo>
                <a:lnTo>
                  <a:pt x="135" y="399"/>
                </a:lnTo>
                <a:lnTo>
                  <a:pt x="130" y="404"/>
                </a:lnTo>
                <a:lnTo>
                  <a:pt x="124" y="406"/>
                </a:lnTo>
                <a:lnTo>
                  <a:pt x="117" y="409"/>
                </a:lnTo>
                <a:lnTo>
                  <a:pt x="110" y="411"/>
                </a:lnTo>
                <a:lnTo>
                  <a:pt x="101" y="412"/>
                </a:lnTo>
                <a:lnTo>
                  <a:pt x="93" y="412"/>
                </a:lnTo>
                <a:lnTo>
                  <a:pt x="86" y="412"/>
                </a:lnTo>
                <a:lnTo>
                  <a:pt x="78" y="411"/>
                </a:lnTo>
                <a:lnTo>
                  <a:pt x="71" y="410"/>
                </a:lnTo>
                <a:lnTo>
                  <a:pt x="65" y="409"/>
                </a:lnTo>
                <a:lnTo>
                  <a:pt x="60" y="406"/>
                </a:lnTo>
                <a:lnTo>
                  <a:pt x="55" y="405"/>
                </a:lnTo>
                <a:lnTo>
                  <a:pt x="49" y="401"/>
                </a:lnTo>
                <a:lnTo>
                  <a:pt x="45" y="398"/>
                </a:lnTo>
                <a:lnTo>
                  <a:pt x="39" y="394"/>
                </a:lnTo>
                <a:lnTo>
                  <a:pt x="35" y="389"/>
                </a:lnTo>
                <a:lnTo>
                  <a:pt x="30" y="384"/>
                </a:lnTo>
                <a:lnTo>
                  <a:pt x="26" y="378"/>
                </a:lnTo>
                <a:lnTo>
                  <a:pt x="23" y="372"/>
                </a:lnTo>
                <a:lnTo>
                  <a:pt x="19" y="364"/>
                </a:lnTo>
                <a:lnTo>
                  <a:pt x="16" y="359"/>
                </a:lnTo>
                <a:lnTo>
                  <a:pt x="13" y="352"/>
                </a:lnTo>
                <a:lnTo>
                  <a:pt x="12" y="346"/>
                </a:lnTo>
                <a:lnTo>
                  <a:pt x="8" y="336"/>
                </a:lnTo>
                <a:lnTo>
                  <a:pt x="7" y="326"/>
                </a:lnTo>
                <a:lnTo>
                  <a:pt x="5" y="315"/>
                </a:lnTo>
                <a:lnTo>
                  <a:pt x="2" y="304"/>
                </a:lnTo>
                <a:lnTo>
                  <a:pt x="2" y="291"/>
                </a:lnTo>
                <a:lnTo>
                  <a:pt x="1" y="279"/>
                </a:lnTo>
                <a:lnTo>
                  <a:pt x="0" y="265"/>
                </a:lnTo>
                <a:lnTo>
                  <a:pt x="0" y="252"/>
                </a:lnTo>
                <a:lnTo>
                  <a:pt x="0" y="241"/>
                </a:lnTo>
                <a:lnTo>
                  <a:pt x="1" y="230"/>
                </a:lnTo>
                <a:lnTo>
                  <a:pt x="1" y="219"/>
                </a:lnTo>
                <a:lnTo>
                  <a:pt x="2" y="209"/>
                </a:lnTo>
                <a:lnTo>
                  <a:pt x="4" y="200"/>
                </a:lnTo>
                <a:lnTo>
                  <a:pt x="5" y="190"/>
                </a:lnTo>
                <a:lnTo>
                  <a:pt x="7" y="180"/>
                </a:lnTo>
                <a:lnTo>
                  <a:pt x="10" y="170"/>
                </a:lnTo>
                <a:lnTo>
                  <a:pt x="13" y="162"/>
                </a:lnTo>
                <a:lnTo>
                  <a:pt x="16" y="152"/>
                </a:lnTo>
                <a:lnTo>
                  <a:pt x="20" y="143"/>
                </a:lnTo>
                <a:lnTo>
                  <a:pt x="25" y="135"/>
                </a:lnTo>
                <a:lnTo>
                  <a:pt x="30" y="128"/>
                </a:lnTo>
                <a:lnTo>
                  <a:pt x="35" y="121"/>
                </a:lnTo>
                <a:lnTo>
                  <a:pt x="41" y="116"/>
                </a:lnTo>
                <a:lnTo>
                  <a:pt x="46" y="111"/>
                </a:lnTo>
                <a:lnTo>
                  <a:pt x="52" y="106"/>
                </a:lnTo>
                <a:lnTo>
                  <a:pt x="59" y="104"/>
                </a:lnTo>
                <a:lnTo>
                  <a:pt x="64" y="100"/>
                </a:lnTo>
                <a:lnTo>
                  <a:pt x="70" y="99"/>
                </a:lnTo>
                <a:lnTo>
                  <a:pt x="76" y="97"/>
                </a:lnTo>
                <a:lnTo>
                  <a:pt x="83" y="96"/>
                </a:lnTo>
                <a:lnTo>
                  <a:pt x="89" y="95"/>
                </a:lnTo>
                <a:lnTo>
                  <a:pt x="97" y="95"/>
                </a:lnTo>
                <a:lnTo>
                  <a:pt x="105" y="95"/>
                </a:lnTo>
                <a:lnTo>
                  <a:pt x="112" y="96"/>
                </a:lnTo>
                <a:lnTo>
                  <a:pt x="118" y="97"/>
                </a:lnTo>
                <a:lnTo>
                  <a:pt x="124" y="100"/>
                </a:lnTo>
                <a:lnTo>
                  <a:pt x="129" y="101"/>
                </a:lnTo>
                <a:lnTo>
                  <a:pt x="134" y="105"/>
                </a:lnTo>
                <a:lnTo>
                  <a:pt x="138" y="107"/>
                </a:lnTo>
                <a:lnTo>
                  <a:pt x="142" y="112"/>
                </a:lnTo>
                <a:lnTo>
                  <a:pt x="146" y="116"/>
                </a:lnTo>
                <a:lnTo>
                  <a:pt x="151" y="121"/>
                </a:lnTo>
                <a:lnTo>
                  <a:pt x="158" y="130"/>
                </a:lnTo>
                <a:close/>
                <a:moveTo>
                  <a:pt x="43" y="257"/>
                </a:moveTo>
                <a:lnTo>
                  <a:pt x="43" y="278"/>
                </a:lnTo>
                <a:lnTo>
                  <a:pt x="43" y="286"/>
                </a:lnTo>
                <a:lnTo>
                  <a:pt x="45" y="295"/>
                </a:lnTo>
                <a:lnTo>
                  <a:pt x="45" y="304"/>
                </a:lnTo>
                <a:lnTo>
                  <a:pt x="46" y="311"/>
                </a:lnTo>
                <a:lnTo>
                  <a:pt x="48" y="320"/>
                </a:lnTo>
                <a:lnTo>
                  <a:pt x="49" y="326"/>
                </a:lnTo>
                <a:lnTo>
                  <a:pt x="52" y="333"/>
                </a:lnTo>
                <a:lnTo>
                  <a:pt x="54" y="341"/>
                </a:lnTo>
                <a:lnTo>
                  <a:pt x="57" y="346"/>
                </a:lnTo>
                <a:lnTo>
                  <a:pt x="59" y="351"/>
                </a:lnTo>
                <a:lnTo>
                  <a:pt x="63" y="356"/>
                </a:lnTo>
                <a:lnTo>
                  <a:pt x="66" y="362"/>
                </a:lnTo>
                <a:lnTo>
                  <a:pt x="72" y="367"/>
                </a:lnTo>
                <a:lnTo>
                  <a:pt x="76" y="369"/>
                </a:lnTo>
                <a:lnTo>
                  <a:pt x="80" y="372"/>
                </a:lnTo>
                <a:lnTo>
                  <a:pt x="84" y="373"/>
                </a:lnTo>
                <a:lnTo>
                  <a:pt x="89" y="374"/>
                </a:lnTo>
                <a:lnTo>
                  <a:pt x="94" y="375"/>
                </a:lnTo>
                <a:lnTo>
                  <a:pt x="100" y="375"/>
                </a:lnTo>
                <a:lnTo>
                  <a:pt x="105" y="375"/>
                </a:lnTo>
                <a:lnTo>
                  <a:pt x="110" y="374"/>
                </a:lnTo>
                <a:lnTo>
                  <a:pt x="115" y="374"/>
                </a:lnTo>
                <a:lnTo>
                  <a:pt x="121" y="370"/>
                </a:lnTo>
                <a:lnTo>
                  <a:pt x="127" y="368"/>
                </a:lnTo>
                <a:lnTo>
                  <a:pt x="132" y="363"/>
                </a:lnTo>
                <a:lnTo>
                  <a:pt x="136" y="359"/>
                </a:lnTo>
                <a:lnTo>
                  <a:pt x="141" y="353"/>
                </a:lnTo>
                <a:lnTo>
                  <a:pt x="145" y="346"/>
                </a:lnTo>
                <a:lnTo>
                  <a:pt x="148" y="338"/>
                </a:lnTo>
                <a:lnTo>
                  <a:pt x="151" y="331"/>
                </a:lnTo>
                <a:lnTo>
                  <a:pt x="152" y="323"/>
                </a:lnTo>
                <a:lnTo>
                  <a:pt x="154" y="315"/>
                </a:lnTo>
                <a:lnTo>
                  <a:pt x="156" y="305"/>
                </a:lnTo>
                <a:lnTo>
                  <a:pt x="157" y="295"/>
                </a:lnTo>
                <a:lnTo>
                  <a:pt x="158" y="283"/>
                </a:lnTo>
                <a:lnTo>
                  <a:pt x="158" y="272"/>
                </a:lnTo>
                <a:lnTo>
                  <a:pt x="159" y="259"/>
                </a:lnTo>
                <a:lnTo>
                  <a:pt x="159" y="247"/>
                </a:lnTo>
                <a:lnTo>
                  <a:pt x="159" y="236"/>
                </a:lnTo>
                <a:lnTo>
                  <a:pt x="158" y="225"/>
                </a:lnTo>
                <a:lnTo>
                  <a:pt x="158" y="216"/>
                </a:lnTo>
                <a:lnTo>
                  <a:pt x="157" y="207"/>
                </a:lnTo>
                <a:lnTo>
                  <a:pt x="156" y="198"/>
                </a:lnTo>
                <a:lnTo>
                  <a:pt x="154" y="188"/>
                </a:lnTo>
                <a:lnTo>
                  <a:pt x="152" y="179"/>
                </a:lnTo>
                <a:lnTo>
                  <a:pt x="150" y="172"/>
                </a:lnTo>
                <a:lnTo>
                  <a:pt x="146" y="164"/>
                </a:lnTo>
                <a:lnTo>
                  <a:pt x="142" y="157"/>
                </a:lnTo>
                <a:lnTo>
                  <a:pt x="138" y="151"/>
                </a:lnTo>
                <a:lnTo>
                  <a:pt x="134" y="144"/>
                </a:lnTo>
                <a:lnTo>
                  <a:pt x="129" y="141"/>
                </a:lnTo>
                <a:lnTo>
                  <a:pt x="124" y="137"/>
                </a:lnTo>
                <a:lnTo>
                  <a:pt x="119" y="135"/>
                </a:lnTo>
                <a:lnTo>
                  <a:pt x="113" y="133"/>
                </a:lnTo>
                <a:lnTo>
                  <a:pt x="107" y="132"/>
                </a:lnTo>
                <a:lnTo>
                  <a:pt x="101" y="132"/>
                </a:lnTo>
                <a:lnTo>
                  <a:pt x="95" y="132"/>
                </a:lnTo>
                <a:lnTo>
                  <a:pt x="90" y="133"/>
                </a:lnTo>
                <a:lnTo>
                  <a:pt x="84" y="135"/>
                </a:lnTo>
                <a:lnTo>
                  <a:pt x="78" y="137"/>
                </a:lnTo>
                <a:lnTo>
                  <a:pt x="74" y="141"/>
                </a:lnTo>
                <a:lnTo>
                  <a:pt x="69" y="144"/>
                </a:lnTo>
                <a:lnTo>
                  <a:pt x="64" y="149"/>
                </a:lnTo>
                <a:lnTo>
                  <a:pt x="60" y="156"/>
                </a:lnTo>
                <a:lnTo>
                  <a:pt x="57" y="162"/>
                </a:lnTo>
                <a:lnTo>
                  <a:pt x="53" y="168"/>
                </a:lnTo>
                <a:lnTo>
                  <a:pt x="51" y="178"/>
                </a:lnTo>
                <a:lnTo>
                  <a:pt x="48" y="188"/>
                </a:lnTo>
                <a:lnTo>
                  <a:pt x="46" y="200"/>
                </a:lnTo>
                <a:lnTo>
                  <a:pt x="45" y="211"/>
                </a:lnTo>
                <a:lnTo>
                  <a:pt x="45" y="222"/>
                </a:lnTo>
                <a:lnTo>
                  <a:pt x="43" y="233"/>
                </a:lnTo>
                <a:lnTo>
                  <a:pt x="43" y="246"/>
                </a:lnTo>
                <a:lnTo>
                  <a:pt x="43" y="25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0" name="Freeform 37">
            <a:extLst>
              <a:ext uri="{FF2B5EF4-FFF2-40B4-BE49-F238E27FC236}">
                <a16:creationId xmlns:a16="http://schemas.microsoft.com/office/drawing/2014/main" id="{C2AAF3FA-954C-367F-78C6-9166C1C3ACFE}"/>
              </a:ext>
            </a:extLst>
          </p:cNvPr>
          <p:cNvSpPr>
            <a:spLocks/>
          </p:cNvSpPr>
          <p:nvPr/>
        </p:nvSpPr>
        <p:spPr bwMode="auto">
          <a:xfrm>
            <a:off x="1909763" y="2400300"/>
            <a:ext cx="95250" cy="166688"/>
          </a:xfrm>
          <a:custGeom>
            <a:avLst/>
            <a:gdLst>
              <a:gd name="T0" fmla="*/ 2147483647 w 240"/>
              <a:gd name="T1" fmla="*/ 2147483647 h 420"/>
              <a:gd name="T2" fmla="*/ 2147483647 w 240"/>
              <a:gd name="T3" fmla="*/ 2147483647 h 420"/>
              <a:gd name="T4" fmla="*/ 2147483647 w 240"/>
              <a:gd name="T5" fmla="*/ 2147483647 h 420"/>
              <a:gd name="T6" fmla="*/ 2147483647 w 240"/>
              <a:gd name="T7" fmla="*/ 2147483647 h 420"/>
              <a:gd name="T8" fmla="*/ 2147483647 w 240"/>
              <a:gd name="T9" fmla="*/ 2147483647 h 420"/>
              <a:gd name="T10" fmla="*/ 2147483647 w 240"/>
              <a:gd name="T11" fmla="*/ 2147483647 h 420"/>
              <a:gd name="T12" fmla="*/ 2147483647 w 240"/>
              <a:gd name="T13" fmla="*/ 2147483647 h 420"/>
              <a:gd name="T14" fmla="*/ 2147483647 w 240"/>
              <a:gd name="T15" fmla="*/ 2147483647 h 420"/>
              <a:gd name="T16" fmla="*/ 2147483647 w 240"/>
              <a:gd name="T17" fmla="*/ 2147483647 h 420"/>
              <a:gd name="T18" fmla="*/ 2147483647 w 240"/>
              <a:gd name="T19" fmla="*/ 2147483647 h 420"/>
              <a:gd name="T20" fmla="*/ 2147483647 w 240"/>
              <a:gd name="T21" fmla="*/ 2147483647 h 420"/>
              <a:gd name="T22" fmla="*/ 2147483647 w 240"/>
              <a:gd name="T23" fmla="*/ 2147483647 h 420"/>
              <a:gd name="T24" fmla="*/ 2147483647 w 240"/>
              <a:gd name="T25" fmla="*/ 2147483647 h 420"/>
              <a:gd name="T26" fmla="*/ 2147483647 w 240"/>
              <a:gd name="T27" fmla="*/ 2147483647 h 420"/>
              <a:gd name="T28" fmla="*/ 2147483647 w 240"/>
              <a:gd name="T29" fmla="*/ 2147483647 h 420"/>
              <a:gd name="T30" fmla="*/ 2147483647 w 240"/>
              <a:gd name="T31" fmla="*/ 2147483647 h 420"/>
              <a:gd name="T32" fmla="*/ 2147483647 w 240"/>
              <a:gd name="T33" fmla="*/ 2147483647 h 420"/>
              <a:gd name="T34" fmla="*/ 2147483647 w 240"/>
              <a:gd name="T35" fmla="*/ 2147483647 h 420"/>
              <a:gd name="T36" fmla="*/ 2147483647 w 240"/>
              <a:gd name="T37" fmla="*/ 2147483647 h 420"/>
              <a:gd name="T38" fmla="*/ 2147483647 w 240"/>
              <a:gd name="T39" fmla="*/ 2147483647 h 420"/>
              <a:gd name="T40" fmla="*/ 2147483647 w 240"/>
              <a:gd name="T41" fmla="*/ 2147483647 h 420"/>
              <a:gd name="T42" fmla="*/ 2147483647 w 240"/>
              <a:gd name="T43" fmla="*/ 2147483647 h 420"/>
              <a:gd name="T44" fmla="*/ 2147483647 w 240"/>
              <a:gd name="T45" fmla="*/ 0 h 420"/>
              <a:gd name="T46" fmla="*/ 2147483647 w 240"/>
              <a:gd name="T47" fmla="*/ 2147483647 h 420"/>
              <a:gd name="T48" fmla="*/ 2147483647 w 240"/>
              <a:gd name="T49" fmla="*/ 2147483647 h 420"/>
              <a:gd name="T50" fmla="*/ 2147483647 w 240"/>
              <a:gd name="T51" fmla="*/ 2147483647 h 420"/>
              <a:gd name="T52" fmla="*/ 2147483647 w 240"/>
              <a:gd name="T53" fmla="*/ 2147483647 h 420"/>
              <a:gd name="T54" fmla="*/ 2147483647 w 240"/>
              <a:gd name="T55" fmla="*/ 2147483647 h 420"/>
              <a:gd name="T56" fmla="*/ 2147483647 w 240"/>
              <a:gd name="T57" fmla="*/ 2147483647 h 420"/>
              <a:gd name="T58" fmla="*/ 2147483647 w 240"/>
              <a:gd name="T59" fmla="*/ 2147483647 h 420"/>
              <a:gd name="T60" fmla="*/ 2147483647 w 240"/>
              <a:gd name="T61" fmla="*/ 2147483647 h 420"/>
              <a:gd name="T62" fmla="*/ 2147483647 w 240"/>
              <a:gd name="T63" fmla="*/ 2147483647 h 420"/>
              <a:gd name="T64" fmla="*/ 2147483647 w 240"/>
              <a:gd name="T65" fmla="*/ 2147483647 h 420"/>
              <a:gd name="T66" fmla="*/ 2147483647 w 240"/>
              <a:gd name="T67" fmla="*/ 2147483647 h 420"/>
              <a:gd name="T68" fmla="*/ 2147483647 w 240"/>
              <a:gd name="T69" fmla="*/ 2147483647 h 420"/>
              <a:gd name="T70" fmla="*/ 2147483647 w 240"/>
              <a:gd name="T71" fmla="*/ 2147483647 h 420"/>
              <a:gd name="T72" fmla="*/ 2147483647 w 240"/>
              <a:gd name="T73" fmla="*/ 2147483647 h 420"/>
              <a:gd name="T74" fmla="*/ 2147483647 w 240"/>
              <a:gd name="T75" fmla="*/ 2147483647 h 420"/>
              <a:gd name="T76" fmla="*/ 2147483647 w 240"/>
              <a:gd name="T77" fmla="*/ 2147483647 h 420"/>
              <a:gd name="T78" fmla="*/ 2147483647 w 240"/>
              <a:gd name="T79" fmla="*/ 2147483647 h 420"/>
              <a:gd name="T80" fmla="*/ 2147483647 w 240"/>
              <a:gd name="T81" fmla="*/ 2147483647 h 420"/>
              <a:gd name="T82" fmla="*/ 2147483647 w 240"/>
              <a:gd name="T83" fmla="*/ 2147483647 h 420"/>
              <a:gd name="T84" fmla="*/ 2147483647 w 240"/>
              <a:gd name="T85" fmla="*/ 2147483647 h 420"/>
              <a:gd name="T86" fmla="*/ 2147483647 w 240"/>
              <a:gd name="T87" fmla="*/ 2147483647 h 420"/>
              <a:gd name="T88" fmla="*/ 2147483647 w 240"/>
              <a:gd name="T89" fmla="*/ 2147483647 h 420"/>
              <a:gd name="T90" fmla="*/ 2147483647 w 240"/>
              <a:gd name="T91" fmla="*/ 2147483647 h 420"/>
              <a:gd name="T92" fmla="*/ 2147483647 w 240"/>
              <a:gd name="T93" fmla="*/ 2147483647 h 420"/>
              <a:gd name="T94" fmla="*/ 2147483647 w 240"/>
              <a:gd name="T95" fmla="*/ 2147483647 h 420"/>
              <a:gd name="T96" fmla="*/ 2147483647 w 240"/>
              <a:gd name="T97" fmla="*/ 2147483647 h 420"/>
              <a:gd name="T98" fmla="*/ 2147483647 w 240"/>
              <a:gd name="T99" fmla="*/ 2147483647 h 420"/>
              <a:gd name="T100" fmla="*/ 2147483647 w 240"/>
              <a:gd name="T101" fmla="*/ 2147483647 h 420"/>
              <a:gd name="T102" fmla="*/ 2147483647 w 240"/>
              <a:gd name="T103" fmla="*/ 2147483647 h 420"/>
              <a:gd name="T104" fmla="*/ 2147483647 w 240"/>
              <a:gd name="T105" fmla="*/ 2147483647 h 420"/>
              <a:gd name="T106" fmla="*/ 2147483647 w 240"/>
              <a:gd name="T107" fmla="*/ 2147483647 h 420"/>
              <a:gd name="T108" fmla="*/ 2147483647 w 240"/>
              <a:gd name="T109" fmla="*/ 2147483647 h 420"/>
              <a:gd name="T110" fmla="*/ 0 w 240"/>
              <a:gd name="T111" fmla="*/ 2147483647 h 42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40" h="420">
                <a:moveTo>
                  <a:pt x="47" y="283"/>
                </a:moveTo>
                <a:lnTo>
                  <a:pt x="47" y="295"/>
                </a:lnTo>
                <a:lnTo>
                  <a:pt x="47" y="305"/>
                </a:lnTo>
                <a:lnTo>
                  <a:pt x="48" y="316"/>
                </a:lnTo>
                <a:lnTo>
                  <a:pt x="49" y="326"/>
                </a:lnTo>
                <a:lnTo>
                  <a:pt x="52" y="333"/>
                </a:lnTo>
                <a:lnTo>
                  <a:pt x="54" y="341"/>
                </a:lnTo>
                <a:lnTo>
                  <a:pt x="58" y="347"/>
                </a:lnTo>
                <a:lnTo>
                  <a:pt x="63" y="353"/>
                </a:lnTo>
                <a:lnTo>
                  <a:pt x="66" y="359"/>
                </a:lnTo>
                <a:lnTo>
                  <a:pt x="72" y="363"/>
                </a:lnTo>
                <a:lnTo>
                  <a:pt x="78" y="368"/>
                </a:lnTo>
                <a:lnTo>
                  <a:pt x="86" y="370"/>
                </a:lnTo>
                <a:lnTo>
                  <a:pt x="92" y="373"/>
                </a:lnTo>
                <a:lnTo>
                  <a:pt x="98" y="375"/>
                </a:lnTo>
                <a:lnTo>
                  <a:pt x="104" y="376"/>
                </a:lnTo>
                <a:lnTo>
                  <a:pt x="108" y="376"/>
                </a:lnTo>
                <a:lnTo>
                  <a:pt x="116" y="378"/>
                </a:lnTo>
                <a:lnTo>
                  <a:pt x="122" y="378"/>
                </a:lnTo>
                <a:lnTo>
                  <a:pt x="131" y="378"/>
                </a:lnTo>
                <a:lnTo>
                  <a:pt x="141" y="376"/>
                </a:lnTo>
                <a:lnTo>
                  <a:pt x="148" y="374"/>
                </a:lnTo>
                <a:lnTo>
                  <a:pt x="157" y="373"/>
                </a:lnTo>
                <a:lnTo>
                  <a:pt x="162" y="369"/>
                </a:lnTo>
                <a:lnTo>
                  <a:pt x="168" y="367"/>
                </a:lnTo>
                <a:lnTo>
                  <a:pt x="171" y="363"/>
                </a:lnTo>
                <a:lnTo>
                  <a:pt x="176" y="359"/>
                </a:lnTo>
                <a:lnTo>
                  <a:pt x="180" y="354"/>
                </a:lnTo>
                <a:lnTo>
                  <a:pt x="183" y="350"/>
                </a:lnTo>
                <a:lnTo>
                  <a:pt x="186" y="344"/>
                </a:lnTo>
                <a:lnTo>
                  <a:pt x="188" y="339"/>
                </a:lnTo>
                <a:lnTo>
                  <a:pt x="191" y="332"/>
                </a:lnTo>
                <a:lnTo>
                  <a:pt x="193" y="323"/>
                </a:lnTo>
                <a:lnTo>
                  <a:pt x="194" y="315"/>
                </a:lnTo>
                <a:lnTo>
                  <a:pt x="194" y="305"/>
                </a:lnTo>
                <a:lnTo>
                  <a:pt x="194" y="295"/>
                </a:lnTo>
                <a:lnTo>
                  <a:pt x="193" y="284"/>
                </a:lnTo>
                <a:lnTo>
                  <a:pt x="192" y="278"/>
                </a:lnTo>
                <a:lnTo>
                  <a:pt x="189" y="270"/>
                </a:lnTo>
                <a:lnTo>
                  <a:pt x="187" y="265"/>
                </a:lnTo>
                <a:lnTo>
                  <a:pt x="185" y="259"/>
                </a:lnTo>
                <a:lnTo>
                  <a:pt x="180" y="255"/>
                </a:lnTo>
                <a:lnTo>
                  <a:pt x="176" y="250"/>
                </a:lnTo>
                <a:lnTo>
                  <a:pt x="171" y="247"/>
                </a:lnTo>
                <a:lnTo>
                  <a:pt x="165" y="244"/>
                </a:lnTo>
                <a:lnTo>
                  <a:pt x="158" y="239"/>
                </a:lnTo>
                <a:lnTo>
                  <a:pt x="152" y="237"/>
                </a:lnTo>
                <a:lnTo>
                  <a:pt x="142" y="234"/>
                </a:lnTo>
                <a:lnTo>
                  <a:pt x="133" y="231"/>
                </a:lnTo>
                <a:lnTo>
                  <a:pt x="119" y="226"/>
                </a:lnTo>
                <a:lnTo>
                  <a:pt x="105" y="221"/>
                </a:lnTo>
                <a:lnTo>
                  <a:pt x="92" y="216"/>
                </a:lnTo>
                <a:lnTo>
                  <a:pt x="78" y="212"/>
                </a:lnTo>
                <a:lnTo>
                  <a:pt x="71" y="208"/>
                </a:lnTo>
                <a:lnTo>
                  <a:pt x="63" y="206"/>
                </a:lnTo>
                <a:lnTo>
                  <a:pt x="55" y="202"/>
                </a:lnTo>
                <a:lnTo>
                  <a:pt x="49" y="199"/>
                </a:lnTo>
                <a:lnTo>
                  <a:pt x="42" y="194"/>
                </a:lnTo>
                <a:lnTo>
                  <a:pt x="36" y="187"/>
                </a:lnTo>
                <a:lnTo>
                  <a:pt x="30" y="182"/>
                </a:lnTo>
                <a:lnTo>
                  <a:pt x="26" y="176"/>
                </a:lnTo>
                <a:lnTo>
                  <a:pt x="22" y="169"/>
                </a:lnTo>
                <a:lnTo>
                  <a:pt x="18" y="161"/>
                </a:lnTo>
                <a:lnTo>
                  <a:pt x="14" y="154"/>
                </a:lnTo>
                <a:lnTo>
                  <a:pt x="13" y="147"/>
                </a:lnTo>
                <a:lnTo>
                  <a:pt x="12" y="141"/>
                </a:lnTo>
                <a:lnTo>
                  <a:pt x="11" y="133"/>
                </a:lnTo>
                <a:lnTo>
                  <a:pt x="8" y="123"/>
                </a:lnTo>
                <a:lnTo>
                  <a:pt x="8" y="112"/>
                </a:lnTo>
                <a:lnTo>
                  <a:pt x="8" y="103"/>
                </a:lnTo>
                <a:lnTo>
                  <a:pt x="9" y="94"/>
                </a:lnTo>
                <a:lnTo>
                  <a:pt x="11" y="84"/>
                </a:lnTo>
                <a:lnTo>
                  <a:pt x="12" y="76"/>
                </a:lnTo>
                <a:lnTo>
                  <a:pt x="14" y="69"/>
                </a:lnTo>
                <a:lnTo>
                  <a:pt x="18" y="61"/>
                </a:lnTo>
                <a:lnTo>
                  <a:pt x="20" y="55"/>
                </a:lnTo>
                <a:lnTo>
                  <a:pt x="23" y="49"/>
                </a:lnTo>
                <a:lnTo>
                  <a:pt x="25" y="44"/>
                </a:lnTo>
                <a:lnTo>
                  <a:pt x="29" y="39"/>
                </a:lnTo>
                <a:lnTo>
                  <a:pt x="34" y="34"/>
                </a:lnTo>
                <a:lnTo>
                  <a:pt x="37" y="31"/>
                </a:lnTo>
                <a:lnTo>
                  <a:pt x="41" y="26"/>
                </a:lnTo>
                <a:lnTo>
                  <a:pt x="46" y="22"/>
                </a:lnTo>
                <a:lnTo>
                  <a:pt x="51" y="18"/>
                </a:lnTo>
                <a:lnTo>
                  <a:pt x="55" y="16"/>
                </a:lnTo>
                <a:lnTo>
                  <a:pt x="60" y="12"/>
                </a:lnTo>
                <a:lnTo>
                  <a:pt x="65" y="10"/>
                </a:lnTo>
                <a:lnTo>
                  <a:pt x="75" y="7"/>
                </a:lnTo>
                <a:lnTo>
                  <a:pt x="83" y="3"/>
                </a:lnTo>
                <a:lnTo>
                  <a:pt x="93" y="2"/>
                </a:lnTo>
                <a:lnTo>
                  <a:pt x="101" y="1"/>
                </a:lnTo>
                <a:lnTo>
                  <a:pt x="112" y="0"/>
                </a:lnTo>
                <a:lnTo>
                  <a:pt x="121" y="0"/>
                </a:lnTo>
                <a:lnTo>
                  <a:pt x="133" y="0"/>
                </a:lnTo>
                <a:lnTo>
                  <a:pt x="142" y="0"/>
                </a:lnTo>
                <a:lnTo>
                  <a:pt x="152" y="2"/>
                </a:lnTo>
                <a:lnTo>
                  <a:pt x="162" y="3"/>
                </a:lnTo>
                <a:lnTo>
                  <a:pt x="169" y="6"/>
                </a:lnTo>
                <a:lnTo>
                  <a:pt x="177" y="10"/>
                </a:lnTo>
                <a:lnTo>
                  <a:pt x="185" y="12"/>
                </a:lnTo>
                <a:lnTo>
                  <a:pt x="192" y="17"/>
                </a:lnTo>
                <a:lnTo>
                  <a:pt x="198" y="23"/>
                </a:lnTo>
                <a:lnTo>
                  <a:pt x="203" y="27"/>
                </a:lnTo>
                <a:lnTo>
                  <a:pt x="208" y="32"/>
                </a:lnTo>
                <a:lnTo>
                  <a:pt x="211" y="38"/>
                </a:lnTo>
                <a:lnTo>
                  <a:pt x="215" y="44"/>
                </a:lnTo>
                <a:lnTo>
                  <a:pt x="220" y="52"/>
                </a:lnTo>
                <a:lnTo>
                  <a:pt x="223" y="60"/>
                </a:lnTo>
                <a:lnTo>
                  <a:pt x="226" y="70"/>
                </a:lnTo>
                <a:lnTo>
                  <a:pt x="228" y="79"/>
                </a:lnTo>
                <a:lnTo>
                  <a:pt x="229" y="89"/>
                </a:lnTo>
                <a:lnTo>
                  <a:pt x="229" y="97"/>
                </a:lnTo>
                <a:lnTo>
                  <a:pt x="229" y="113"/>
                </a:lnTo>
                <a:lnTo>
                  <a:pt x="183" y="113"/>
                </a:lnTo>
                <a:lnTo>
                  <a:pt x="183" y="99"/>
                </a:lnTo>
                <a:lnTo>
                  <a:pt x="182" y="90"/>
                </a:lnTo>
                <a:lnTo>
                  <a:pt x="180" y="81"/>
                </a:lnTo>
                <a:lnTo>
                  <a:pt x="179" y="75"/>
                </a:lnTo>
                <a:lnTo>
                  <a:pt x="176" y="69"/>
                </a:lnTo>
                <a:lnTo>
                  <a:pt x="172" y="64"/>
                </a:lnTo>
                <a:lnTo>
                  <a:pt x="170" y="60"/>
                </a:lnTo>
                <a:lnTo>
                  <a:pt x="165" y="55"/>
                </a:lnTo>
                <a:lnTo>
                  <a:pt x="160" y="52"/>
                </a:lnTo>
                <a:lnTo>
                  <a:pt x="156" y="48"/>
                </a:lnTo>
                <a:lnTo>
                  <a:pt x="148" y="45"/>
                </a:lnTo>
                <a:lnTo>
                  <a:pt x="142" y="43"/>
                </a:lnTo>
                <a:lnTo>
                  <a:pt x="135" y="42"/>
                </a:lnTo>
                <a:lnTo>
                  <a:pt x="128" y="40"/>
                </a:lnTo>
                <a:lnTo>
                  <a:pt x="119" y="40"/>
                </a:lnTo>
                <a:lnTo>
                  <a:pt x="113" y="40"/>
                </a:lnTo>
                <a:lnTo>
                  <a:pt x="107" y="40"/>
                </a:lnTo>
                <a:lnTo>
                  <a:pt x="101" y="42"/>
                </a:lnTo>
                <a:lnTo>
                  <a:pt x="93" y="44"/>
                </a:lnTo>
                <a:lnTo>
                  <a:pt x="86" y="47"/>
                </a:lnTo>
                <a:lnTo>
                  <a:pt x="81" y="50"/>
                </a:lnTo>
                <a:lnTo>
                  <a:pt x="76" y="54"/>
                </a:lnTo>
                <a:lnTo>
                  <a:pt x="71" y="59"/>
                </a:lnTo>
                <a:lnTo>
                  <a:pt x="66" y="64"/>
                </a:lnTo>
                <a:lnTo>
                  <a:pt x="64" y="69"/>
                </a:lnTo>
                <a:lnTo>
                  <a:pt x="61" y="75"/>
                </a:lnTo>
                <a:lnTo>
                  <a:pt x="58" y="82"/>
                </a:lnTo>
                <a:lnTo>
                  <a:pt x="57" y="91"/>
                </a:lnTo>
                <a:lnTo>
                  <a:pt x="55" y="99"/>
                </a:lnTo>
                <a:lnTo>
                  <a:pt x="54" y="107"/>
                </a:lnTo>
                <a:lnTo>
                  <a:pt x="55" y="115"/>
                </a:lnTo>
                <a:lnTo>
                  <a:pt x="55" y="122"/>
                </a:lnTo>
                <a:lnTo>
                  <a:pt x="57" y="128"/>
                </a:lnTo>
                <a:lnTo>
                  <a:pt x="58" y="134"/>
                </a:lnTo>
                <a:lnTo>
                  <a:pt x="60" y="141"/>
                </a:lnTo>
                <a:lnTo>
                  <a:pt x="64" y="144"/>
                </a:lnTo>
                <a:lnTo>
                  <a:pt x="66" y="149"/>
                </a:lnTo>
                <a:lnTo>
                  <a:pt x="71" y="153"/>
                </a:lnTo>
                <a:lnTo>
                  <a:pt x="77" y="157"/>
                </a:lnTo>
                <a:lnTo>
                  <a:pt x="83" y="161"/>
                </a:lnTo>
                <a:lnTo>
                  <a:pt x="90" y="164"/>
                </a:lnTo>
                <a:lnTo>
                  <a:pt x="99" y="168"/>
                </a:lnTo>
                <a:lnTo>
                  <a:pt x="106" y="171"/>
                </a:lnTo>
                <a:lnTo>
                  <a:pt x="118" y="175"/>
                </a:lnTo>
                <a:lnTo>
                  <a:pt x="130" y="180"/>
                </a:lnTo>
                <a:lnTo>
                  <a:pt x="150" y="186"/>
                </a:lnTo>
                <a:lnTo>
                  <a:pt x="171" y="194"/>
                </a:lnTo>
                <a:lnTo>
                  <a:pt x="182" y="199"/>
                </a:lnTo>
                <a:lnTo>
                  <a:pt x="193" y="205"/>
                </a:lnTo>
                <a:lnTo>
                  <a:pt x="199" y="207"/>
                </a:lnTo>
                <a:lnTo>
                  <a:pt x="205" y="212"/>
                </a:lnTo>
                <a:lnTo>
                  <a:pt x="211" y="216"/>
                </a:lnTo>
                <a:lnTo>
                  <a:pt x="216" y="221"/>
                </a:lnTo>
                <a:lnTo>
                  <a:pt x="220" y="224"/>
                </a:lnTo>
                <a:lnTo>
                  <a:pt x="223" y="231"/>
                </a:lnTo>
                <a:lnTo>
                  <a:pt x="228" y="237"/>
                </a:lnTo>
                <a:lnTo>
                  <a:pt x="230" y="243"/>
                </a:lnTo>
                <a:lnTo>
                  <a:pt x="234" y="252"/>
                </a:lnTo>
                <a:lnTo>
                  <a:pt x="236" y="259"/>
                </a:lnTo>
                <a:lnTo>
                  <a:pt x="238" y="268"/>
                </a:lnTo>
                <a:lnTo>
                  <a:pt x="240" y="278"/>
                </a:lnTo>
                <a:lnTo>
                  <a:pt x="240" y="287"/>
                </a:lnTo>
                <a:lnTo>
                  <a:pt x="240" y="296"/>
                </a:lnTo>
                <a:lnTo>
                  <a:pt x="240" y="307"/>
                </a:lnTo>
                <a:lnTo>
                  <a:pt x="239" y="318"/>
                </a:lnTo>
                <a:lnTo>
                  <a:pt x="238" y="329"/>
                </a:lnTo>
                <a:lnTo>
                  <a:pt x="235" y="338"/>
                </a:lnTo>
                <a:lnTo>
                  <a:pt x="233" y="347"/>
                </a:lnTo>
                <a:lnTo>
                  <a:pt x="229" y="355"/>
                </a:lnTo>
                <a:lnTo>
                  <a:pt x="228" y="362"/>
                </a:lnTo>
                <a:lnTo>
                  <a:pt x="226" y="367"/>
                </a:lnTo>
                <a:lnTo>
                  <a:pt x="222" y="373"/>
                </a:lnTo>
                <a:lnTo>
                  <a:pt x="218" y="376"/>
                </a:lnTo>
                <a:lnTo>
                  <a:pt x="215" y="381"/>
                </a:lnTo>
                <a:lnTo>
                  <a:pt x="210" y="386"/>
                </a:lnTo>
                <a:lnTo>
                  <a:pt x="206" y="390"/>
                </a:lnTo>
                <a:lnTo>
                  <a:pt x="201" y="395"/>
                </a:lnTo>
                <a:lnTo>
                  <a:pt x="197" y="399"/>
                </a:lnTo>
                <a:lnTo>
                  <a:pt x="192" y="401"/>
                </a:lnTo>
                <a:lnTo>
                  <a:pt x="187" y="405"/>
                </a:lnTo>
                <a:lnTo>
                  <a:pt x="181" y="407"/>
                </a:lnTo>
                <a:lnTo>
                  <a:pt x="171" y="411"/>
                </a:lnTo>
                <a:lnTo>
                  <a:pt x="163" y="413"/>
                </a:lnTo>
                <a:lnTo>
                  <a:pt x="152" y="416"/>
                </a:lnTo>
                <a:lnTo>
                  <a:pt x="142" y="417"/>
                </a:lnTo>
                <a:lnTo>
                  <a:pt x="131" y="418"/>
                </a:lnTo>
                <a:lnTo>
                  <a:pt x="121" y="420"/>
                </a:lnTo>
                <a:lnTo>
                  <a:pt x="111" y="418"/>
                </a:lnTo>
                <a:lnTo>
                  <a:pt x="101" y="418"/>
                </a:lnTo>
                <a:lnTo>
                  <a:pt x="92" y="417"/>
                </a:lnTo>
                <a:lnTo>
                  <a:pt x="83" y="415"/>
                </a:lnTo>
                <a:lnTo>
                  <a:pt x="75" y="412"/>
                </a:lnTo>
                <a:lnTo>
                  <a:pt x="66" y="410"/>
                </a:lnTo>
                <a:lnTo>
                  <a:pt x="61" y="407"/>
                </a:lnTo>
                <a:lnTo>
                  <a:pt x="55" y="405"/>
                </a:lnTo>
                <a:lnTo>
                  <a:pt x="49" y="402"/>
                </a:lnTo>
                <a:lnTo>
                  <a:pt x="43" y="399"/>
                </a:lnTo>
                <a:lnTo>
                  <a:pt x="38" y="395"/>
                </a:lnTo>
                <a:lnTo>
                  <a:pt x="34" y="390"/>
                </a:lnTo>
                <a:lnTo>
                  <a:pt x="28" y="384"/>
                </a:lnTo>
                <a:lnTo>
                  <a:pt x="22" y="378"/>
                </a:lnTo>
                <a:lnTo>
                  <a:pt x="17" y="370"/>
                </a:lnTo>
                <a:lnTo>
                  <a:pt x="13" y="363"/>
                </a:lnTo>
                <a:lnTo>
                  <a:pt x="9" y="354"/>
                </a:lnTo>
                <a:lnTo>
                  <a:pt x="6" y="346"/>
                </a:lnTo>
                <a:lnTo>
                  <a:pt x="5" y="337"/>
                </a:lnTo>
                <a:lnTo>
                  <a:pt x="2" y="326"/>
                </a:lnTo>
                <a:lnTo>
                  <a:pt x="1" y="315"/>
                </a:lnTo>
                <a:lnTo>
                  <a:pt x="0" y="304"/>
                </a:lnTo>
                <a:lnTo>
                  <a:pt x="0" y="283"/>
                </a:lnTo>
                <a:lnTo>
                  <a:pt x="47" y="28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1" name="Freeform 38">
            <a:extLst>
              <a:ext uri="{FF2B5EF4-FFF2-40B4-BE49-F238E27FC236}">
                <a16:creationId xmlns:a16="http://schemas.microsoft.com/office/drawing/2014/main" id="{8178FCD9-134D-565F-0B65-7814D4DA6C79}"/>
              </a:ext>
            </a:extLst>
          </p:cNvPr>
          <p:cNvSpPr>
            <a:spLocks noEditPoints="1"/>
          </p:cNvSpPr>
          <p:nvPr/>
        </p:nvSpPr>
        <p:spPr bwMode="auto">
          <a:xfrm>
            <a:off x="2025650" y="2441575"/>
            <a:ext cx="79375" cy="125413"/>
          </a:xfrm>
          <a:custGeom>
            <a:avLst/>
            <a:gdLst>
              <a:gd name="T0" fmla="*/ 2147483647 w 201"/>
              <a:gd name="T1" fmla="*/ 2147483647 h 318"/>
              <a:gd name="T2" fmla="*/ 2147483647 w 201"/>
              <a:gd name="T3" fmla="*/ 2147483647 h 318"/>
              <a:gd name="T4" fmla="*/ 2147483647 w 201"/>
              <a:gd name="T5" fmla="*/ 2147483647 h 318"/>
              <a:gd name="T6" fmla="*/ 2147483647 w 201"/>
              <a:gd name="T7" fmla="*/ 2147483647 h 318"/>
              <a:gd name="T8" fmla="*/ 2147483647 w 201"/>
              <a:gd name="T9" fmla="*/ 0 h 318"/>
              <a:gd name="T10" fmla="*/ 2147483647 w 201"/>
              <a:gd name="T11" fmla="*/ 2147483647 h 318"/>
              <a:gd name="T12" fmla="*/ 2147483647 w 201"/>
              <a:gd name="T13" fmla="*/ 2147483647 h 318"/>
              <a:gd name="T14" fmla="*/ 2147483647 w 201"/>
              <a:gd name="T15" fmla="*/ 2147483647 h 318"/>
              <a:gd name="T16" fmla="*/ 2147483647 w 201"/>
              <a:gd name="T17" fmla="*/ 2147483647 h 318"/>
              <a:gd name="T18" fmla="*/ 2147483647 w 201"/>
              <a:gd name="T19" fmla="*/ 2147483647 h 318"/>
              <a:gd name="T20" fmla="*/ 2147483647 w 201"/>
              <a:gd name="T21" fmla="*/ 2147483647 h 318"/>
              <a:gd name="T22" fmla="*/ 2147483647 w 201"/>
              <a:gd name="T23" fmla="*/ 2147483647 h 318"/>
              <a:gd name="T24" fmla="*/ 2147483647 w 201"/>
              <a:gd name="T25" fmla="*/ 2147483647 h 318"/>
              <a:gd name="T26" fmla="*/ 2147483647 w 201"/>
              <a:gd name="T27" fmla="*/ 2147483647 h 318"/>
              <a:gd name="T28" fmla="*/ 2147483647 w 201"/>
              <a:gd name="T29" fmla="*/ 2147483647 h 318"/>
              <a:gd name="T30" fmla="*/ 2147483647 w 201"/>
              <a:gd name="T31" fmla="*/ 2147483647 h 318"/>
              <a:gd name="T32" fmla="*/ 2147483647 w 201"/>
              <a:gd name="T33" fmla="*/ 2147483647 h 318"/>
              <a:gd name="T34" fmla="*/ 2147483647 w 201"/>
              <a:gd name="T35" fmla="*/ 2147483647 h 318"/>
              <a:gd name="T36" fmla="*/ 2147483647 w 201"/>
              <a:gd name="T37" fmla="*/ 2147483647 h 318"/>
              <a:gd name="T38" fmla="*/ 2147483647 w 201"/>
              <a:gd name="T39" fmla="*/ 2147483647 h 318"/>
              <a:gd name="T40" fmla="*/ 2147483647 w 201"/>
              <a:gd name="T41" fmla="*/ 2147483647 h 318"/>
              <a:gd name="T42" fmla="*/ 2147483647 w 201"/>
              <a:gd name="T43" fmla="*/ 2147483647 h 318"/>
              <a:gd name="T44" fmla="*/ 2147483647 w 201"/>
              <a:gd name="T45" fmla="*/ 2147483647 h 318"/>
              <a:gd name="T46" fmla="*/ 0 w 201"/>
              <a:gd name="T47" fmla="*/ 2147483647 h 318"/>
              <a:gd name="T48" fmla="*/ 2147483647 w 201"/>
              <a:gd name="T49" fmla="*/ 2147483647 h 318"/>
              <a:gd name="T50" fmla="*/ 2147483647 w 201"/>
              <a:gd name="T51" fmla="*/ 2147483647 h 318"/>
              <a:gd name="T52" fmla="*/ 2147483647 w 201"/>
              <a:gd name="T53" fmla="*/ 2147483647 h 318"/>
              <a:gd name="T54" fmla="*/ 2147483647 w 201"/>
              <a:gd name="T55" fmla="*/ 2147483647 h 318"/>
              <a:gd name="T56" fmla="*/ 2147483647 w 201"/>
              <a:gd name="T57" fmla="*/ 2147483647 h 318"/>
              <a:gd name="T58" fmla="*/ 2147483647 w 201"/>
              <a:gd name="T59" fmla="*/ 2147483647 h 318"/>
              <a:gd name="T60" fmla="*/ 2147483647 w 201"/>
              <a:gd name="T61" fmla="*/ 2147483647 h 318"/>
              <a:gd name="T62" fmla="*/ 2147483647 w 201"/>
              <a:gd name="T63" fmla="*/ 2147483647 h 318"/>
              <a:gd name="T64" fmla="*/ 2147483647 w 201"/>
              <a:gd name="T65" fmla="*/ 2147483647 h 318"/>
              <a:gd name="T66" fmla="*/ 2147483647 w 201"/>
              <a:gd name="T67" fmla="*/ 2147483647 h 318"/>
              <a:gd name="T68" fmla="*/ 2147483647 w 201"/>
              <a:gd name="T69" fmla="*/ 2147483647 h 318"/>
              <a:gd name="T70" fmla="*/ 2147483647 w 201"/>
              <a:gd name="T71" fmla="*/ 2147483647 h 318"/>
              <a:gd name="T72" fmla="*/ 2147483647 w 201"/>
              <a:gd name="T73" fmla="*/ 2147483647 h 318"/>
              <a:gd name="T74" fmla="*/ 2147483647 w 201"/>
              <a:gd name="T75" fmla="*/ 2147483647 h 318"/>
              <a:gd name="T76" fmla="*/ 2147483647 w 201"/>
              <a:gd name="T77" fmla="*/ 2147483647 h 318"/>
              <a:gd name="T78" fmla="*/ 2147483647 w 201"/>
              <a:gd name="T79" fmla="*/ 2147483647 h 318"/>
              <a:gd name="T80" fmla="*/ 2147483647 w 201"/>
              <a:gd name="T81" fmla="*/ 2147483647 h 318"/>
              <a:gd name="T82" fmla="*/ 2147483647 w 201"/>
              <a:gd name="T83" fmla="*/ 2147483647 h 318"/>
              <a:gd name="T84" fmla="*/ 2147483647 w 201"/>
              <a:gd name="T85" fmla="*/ 2147483647 h 318"/>
              <a:gd name="T86" fmla="*/ 2147483647 w 201"/>
              <a:gd name="T87" fmla="*/ 2147483647 h 318"/>
              <a:gd name="T88" fmla="*/ 2147483647 w 201"/>
              <a:gd name="T89" fmla="*/ 2147483647 h 318"/>
              <a:gd name="T90" fmla="*/ 2147483647 w 201"/>
              <a:gd name="T91" fmla="*/ 2147483647 h 318"/>
              <a:gd name="T92" fmla="*/ 2147483647 w 201"/>
              <a:gd name="T93" fmla="*/ 2147483647 h 318"/>
              <a:gd name="T94" fmla="*/ 2147483647 w 201"/>
              <a:gd name="T95" fmla="*/ 2147483647 h 31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01" h="318">
                <a:moveTo>
                  <a:pt x="8" y="89"/>
                </a:moveTo>
                <a:lnTo>
                  <a:pt x="8" y="77"/>
                </a:lnTo>
                <a:lnTo>
                  <a:pt x="9" y="68"/>
                </a:lnTo>
                <a:lnTo>
                  <a:pt x="11" y="59"/>
                </a:lnTo>
                <a:lnTo>
                  <a:pt x="12" y="51"/>
                </a:lnTo>
                <a:lnTo>
                  <a:pt x="15" y="43"/>
                </a:lnTo>
                <a:lnTo>
                  <a:pt x="18" y="37"/>
                </a:lnTo>
                <a:lnTo>
                  <a:pt x="21" y="31"/>
                </a:lnTo>
                <a:lnTo>
                  <a:pt x="26" y="26"/>
                </a:lnTo>
                <a:lnTo>
                  <a:pt x="29" y="22"/>
                </a:lnTo>
                <a:lnTo>
                  <a:pt x="34" y="19"/>
                </a:lnTo>
                <a:lnTo>
                  <a:pt x="40" y="15"/>
                </a:lnTo>
                <a:lnTo>
                  <a:pt x="46" y="10"/>
                </a:lnTo>
                <a:lnTo>
                  <a:pt x="52" y="8"/>
                </a:lnTo>
                <a:lnTo>
                  <a:pt x="61" y="5"/>
                </a:lnTo>
                <a:lnTo>
                  <a:pt x="68" y="3"/>
                </a:lnTo>
                <a:lnTo>
                  <a:pt x="75" y="1"/>
                </a:lnTo>
                <a:lnTo>
                  <a:pt x="82" y="0"/>
                </a:lnTo>
                <a:lnTo>
                  <a:pt x="91" y="0"/>
                </a:lnTo>
                <a:lnTo>
                  <a:pt x="98" y="0"/>
                </a:lnTo>
                <a:lnTo>
                  <a:pt x="107" y="0"/>
                </a:lnTo>
                <a:lnTo>
                  <a:pt x="115" y="0"/>
                </a:lnTo>
                <a:lnTo>
                  <a:pt x="122" y="1"/>
                </a:lnTo>
                <a:lnTo>
                  <a:pt x="129" y="4"/>
                </a:lnTo>
                <a:lnTo>
                  <a:pt x="137" y="6"/>
                </a:lnTo>
                <a:lnTo>
                  <a:pt x="144" y="9"/>
                </a:lnTo>
                <a:lnTo>
                  <a:pt x="150" y="13"/>
                </a:lnTo>
                <a:lnTo>
                  <a:pt x="155" y="18"/>
                </a:lnTo>
                <a:lnTo>
                  <a:pt x="158" y="21"/>
                </a:lnTo>
                <a:lnTo>
                  <a:pt x="163" y="26"/>
                </a:lnTo>
                <a:lnTo>
                  <a:pt x="166" y="31"/>
                </a:lnTo>
                <a:lnTo>
                  <a:pt x="169" y="35"/>
                </a:lnTo>
                <a:lnTo>
                  <a:pt x="171" y="41"/>
                </a:lnTo>
                <a:lnTo>
                  <a:pt x="173" y="47"/>
                </a:lnTo>
                <a:lnTo>
                  <a:pt x="174" y="53"/>
                </a:lnTo>
                <a:lnTo>
                  <a:pt x="175" y="61"/>
                </a:lnTo>
                <a:lnTo>
                  <a:pt x="177" y="73"/>
                </a:lnTo>
                <a:lnTo>
                  <a:pt x="177" y="88"/>
                </a:lnTo>
                <a:lnTo>
                  <a:pt x="177" y="232"/>
                </a:lnTo>
                <a:lnTo>
                  <a:pt x="177" y="248"/>
                </a:lnTo>
                <a:lnTo>
                  <a:pt x="177" y="253"/>
                </a:lnTo>
                <a:lnTo>
                  <a:pt x="178" y="260"/>
                </a:lnTo>
                <a:lnTo>
                  <a:pt x="178" y="266"/>
                </a:lnTo>
                <a:lnTo>
                  <a:pt x="179" y="271"/>
                </a:lnTo>
                <a:lnTo>
                  <a:pt x="183" y="274"/>
                </a:lnTo>
                <a:lnTo>
                  <a:pt x="184" y="276"/>
                </a:lnTo>
                <a:lnTo>
                  <a:pt x="186" y="278"/>
                </a:lnTo>
                <a:lnTo>
                  <a:pt x="191" y="279"/>
                </a:lnTo>
                <a:lnTo>
                  <a:pt x="195" y="281"/>
                </a:lnTo>
                <a:lnTo>
                  <a:pt x="198" y="281"/>
                </a:lnTo>
                <a:lnTo>
                  <a:pt x="201" y="279"/>
                </a:lnTo>
                <a:lnTo>
                  <a:pt x="201" y="315"/>
                </a:lnTo>
                <a:lnTo>
                  <a:pt x="195" y="316"/>
                </a:lnTo>
                <a:lnTo>
                  <a:pt x="186" y="316"/>
                </a:lnTo>
                <a:lnTo>
                  <a:pt x="179" y="318"/>
                </a:lnTo>
                <a:lnTo>
                  <a:pt x="172" y="316"/>
                </a:lnTo>
                <a:lnTo>
                  <a:pt x="166" y="315"/>
                </a:lnTo>
                <a:lnTo>
                  <a:pt x="162" y="314"/>
                </a:lnTo>
                <a:lnTo>
                  <a:pt x="157" y="311"/>
                </a:lnTo>
                <a:lnTo>
                  <a:pt x="154" y="309"/>
                </a:lnTo>
                <a:lnTo>
                  <a:pt x="149" y="305"/>
                </a:lnTo>
                <a:lnTo>
                  <a:pt x="145" y="302"/>
                </a:lnTo>
                <a:lnTo>
                  <a:pt x="143" y="297"/>
                </a:lnTo>
                <a:lnTo>
                  <a:pt x="140" y="293"/>
                </a:lnTo>
                <a:lnTo>
                  <a:pt x="139" y="288"/>
                </a:lnTo>
                <a:lnTo>
                  <a:pt x="138" y="283"/>
                </a:lnTo>
                <a:lnTo>
                  <a:pt x="137" y="277"/>
                </a:lnTo>
                <a:lnTo>
                  <a:pt x="131" y="286"/>
                </a:lnTo>
                <a:lnTo>
                  <a:pt x="127" y="289"/>
                </a:lnTo>
                <a:lnTo>
                  <a:pt x="122" y="294"/>
                </a:lnTo>
                <a:lnTo>
                  <a:pt x="119" y="299"/>
                </a:lnTo>
                <a:lnTo>
                  <a:pt x="114" y="303"/>
                </a:lnTo>
                <a:lnTo>
                  <a:pt x="109" y="305"/>
                </a:lnTo>
                <a:lnTo>
                  <a:pt x="105" y="309"/>
                </a:lnTo>
                <a:lnTo>
                  <a:pt x="100" y="311"/>
                </a:lnTo>
                <a:lnTo>
                  <a:pt x="94" y="313"/>
                </a:lnTo>
                <a:lnTo>
                  <a:pt x="90" y="315"/>
                </a:lnTo>
                <a:lnTo>
                  <a:pt x="84" y="316"/>
                </a:lnTo>
                <a:lnTo>
                  <a:pt x="76" y="316"/>
                </a:lnTo>
                <a:lnTo>
                  <a:pt x="70" y="318"/>
                </a:lnTo>
                <a:lnTo>
                  <a:pt x="62" y="316"/>
                </a:lnTo>
                <a:lnTo>
                  <a:pt x="55" y="315"/>
                </a:lnTo>
                <a:lnTo>
                  <a:pt x="47" y="313"/>
                </a:lnTo>
                <a:lnTo>
                  <a:pt x="40" y="311"/>
                </a:lnTo>
                <a:lnTo>
                  <a:pt x="33" y="308"/>
                </a:lnTo>
                <a:lnTo>
                  <a:pt x="27" y="303"/>
                </a:lnTo>
                <a:lnTo>
                  <a:pt x="21" y="298"/>
                </a:lnTo>
                <a:lnTo>
                  <a:pt x="16" y="294"/>
                </a:lnTo>
                <a:lnTo>
                  <a:pt x="12" y="288"/>
                </a:lnTo>
                <a:lnTo>
                  <a:pt x="9" y="283"/>
                </a:lnTo>
                <a:lnTo>
                  <a:pt x="6" y="276"/>
                </a:lnTo>
                <a:lnTo>
                  <a:pt x="5" y="268"/>
                </a:lnTo>
                <a:lnTo>
                  <a:pt x="3" y="262"/>
                </a:lnTo>
                <a:lnTo>
                  <a:pt x="1" y="252"/>
                </a:lnTo>
                <a:lnTo>
                  <a:pt x="0" y="242"/>
                </a:lnTo>
                <a:lnTo>
                  <a:pt x="0" y="232"/>
                </a:lnTo>
                <a:lnTo>
                  <a:pt x="0" y="223"/>
                </a:lnTo>
                <a:lnTo>
                  <a:pt x="1" y="213"/>
                </a:lnTo>
                <a:lnTo>
                  <a:pt x="3" y="205"/>
                </a:lnTo>
                <a:lnTo>
                  <a:pt x="5" y="198"/>
                </a:lnTo>
                <a:lnTo>
                  <a:pt x="6" y="192"/>
                </a:lnTo>
                <a:lnTo>
                  <a:pt x="10" y="185"/>
                </a:lnTo>
                <a:lnTo>
                  <a:pt x="14" y="179"/>
                </a:lnTo>
                <a:lnTo>
                  <a:pt x="17" y="173"/>
                </a:lnTo>
                <a:lnTo>
                  <a:pt x="22" y="168"/>
                </a:lnTo>
                <a:lnTo>
                  <a:pt x="27" y="164"/>
                </a:lnTo>
                <a:lnTo>
                  <a:pt x="33" y="160"/>
                </a:lnTo>
                <a:lnTo>
                  <a:pt x="38" y="156"/>
                </a:lnTo>
                <a:lnTo>
                  <a:pt x="45" y="152"/>
                </a:lnTo>
                <a:lnTo>
                  <a:pt x="51" y="150"/>
                </a:lnTo>
                <a:lnTo>
                  <a:pt x="61" y="146"/>
                </a:lnTo>
                <a:lnTo>
                  <a:pt x="69" y="142"/>
                </a:lnTo>
                <a:lnTo>
                  <a:pt x="87" y="136"/>
                </a:lnTo>
                <a:lnTo>
                  <a:pt x="105" y="130"/>
                </a:lnTo>
                <a:lnTo>
                  <a:pt x="114" y="127"/>
                </a:lnTo>
                <a:lnTo>
                  <a:pt x="121" y="124"/>
                </a:lnTo>
                <a:lnTo>
                  <a:pt x="125" y="121"/>
                </a:lnTo>
                <a:lnTo>
                  <a:pt x="128" y="119"/>
                </a:lnTo>
                <a:lnTo>
                  <a:pt x="129" y="115"/>
                </a:lnTo>
                <a:lnTo>
                  <a:pt x="131" y="113"/>
                </a:lnTo>
                <a:lnTo>
                  <a:pt x="133" y="106"/>
                </a:lnTo>
                <a:lnTo>
                  <a:pt x="133" y="100"/>
                </a:lnTo>
                <a:lnTo>
                  <a:pt x="134" y="97"/>
                </a:lnTo>
                <a:lnTo>
                  <a:pt x="134" y="87"/>
                </a:lnTo>
                <a:lnTo>
                  <a:pt x="134" y="77"/>
                </a:lnTo>
                <a:lnTo>
                  <a:pt x="133" y="67"/>
                </a:lnTo>
                <a:lnTo>
                  <a:pt x="131" y="61"/>
                </a:lnTo>
                <a:lnTo>
                  <a:pt x="129" y="56"/>
                </a:lnTo>
                <a:lnTo>
                  <a:pt x="127" y="51"/>
                </a:lnTo>
                <a:lnTo>
                  <a:pt x="123" y="47"/>
                </a:lnTo>
                <a:lnTo>
                  <a:pt x="119" y="42"/>
                </a:lnTo>
                <a:lnTo>
                  <a:pt x="114" y="40"/>
                </a:lnTo>
                <a:lnTo>
                  <a:pt x="109" y="39"/>
                </a:lnTo>
                <a:lnTo>
                  <a:pt x="104" y="37"/>
                </a:lnTo>
                <a:lnTo>
                  <a:pt x="99" y="37"/>
                </a:lnTo>
                <a:lnTo>
                  <a:pt x="94" y="37"/>
                </a:lnTo>
                <a:lnTo>
                  <a:pt x="85" y="37"/>
                </a:lnTo>
                <a:lnTo>
                  <a:pt x="76" y="40"/>
                </a:lnTo>
                <a:lnTo>
                  <a:pt x="70" y="42"/>
                </a:lnTo>
                <a:lnTo>
                  <a:pt x="65" y="46"/>
                </a:lnTo>
                <a:lnTo>
                  <a:pt x="62" y="48"/>
                </a:lnTo>
                <a:lnTo>
                  <a:pt x="58" y="53"/>
                </a:lnTo>
                <a:lnTo>
                  <a:pt x="56" y="58"/>
                </a:lnTo>
                <a:lnTo>
                  <a:pt x="53" y="66"/>
                </a:lnTo>
                <a:lnTo>
                  <a:pt x="52" y="71"/>
                </a:lnTo>
                <a:lnTo>
                  <a:pt x="51" y="76"/>
                </a:lnTo>
                <a:lnTo>
                  <a:pt x="51" y="82"/>
                </a:lnTo>
                <a:lnTo>
                  <a:pt x="51" y="89"/>
                </a:lnTo>
                <a:lnTo>
                  <a:pt x="8" y="89"/>
                </a:lnTo>
                <a:close/>
                <a:moveTo>
                  <a:pt x="133" y="153"/>
                </a:moveTo>
                <a:lnTo>
                  <a:pt x="126" y="157"/>
                </a:lnTo>
                <a:lnTo>
                  <a:pt x="116" y="162"/>
                </a:lnTo>
                <a:lnTo>
                  <a:pt x="108" y="166"/>
                </a:lnTo>
                <a:lnTo>
                  <a:pt x="84" y="174"/>
                </a:lnTo>
                <a:lnTo>
                  <a:pt x="76" y="178"/>
                </a:lnTo>
                <a:lnTo>
                  <a:pt x="68" y="182"/>
                </a:lnTo>
                <a:lnTo>
                  <a:pt x="63" y="185"/>
                </a:lnTo>
                <a:lnTo>
                  <a:pt x="58" y="189"/>
                </a:lnTo>
                <a:lnTo>
                  <a:pt x="55" y="194"/>
                </a:lnTo>
                <a:lnTo>
                  <a:pt x="50" y="199"/>
                </a:lnTo>
                <a:lnTo>
                  <a:pt x="49" y="204"/>
                </a:lnTo>
                <a:lnTo>
                  <a:pt x="46" y="209"/>
                </a:lnTo>
                <a:lnTo>
                  <a:pt x="45" y="214"/>
                </a:lnTo>
                <a:lnTo>
                  <a:pt x="44" y="223"/>
                </a:lnTo>
                <a:lnTo>
                  <a:pt x="43" y="232"/>
                </a:lnTo>
                <a:lnTo>
                  <a:pt x="43" y="239"/>
                </a:lnTo>
                <a:lnTo>
                  <a:pt x="44" y="245"/>
                </a:lnTo>
                <a:lnTo>
                  <a:pt x="45" y="251"/>
                </a:lnTo>
                <a:lnTo>
                  <a:pt x="46" y="256"/>
                </a:lnTo>
                <a:lnTo>
                  <a:pt x="49" y="261"/>
                </a:lnTo>
                <a:lnTo>
                  <a:pt x="51" y="266"/>
                </a:lnTo>
                <a:lnTo>
                  <a:pt x="53" y="269"/>
                </a:lnTo>
                <a:lnTo>
                  <a:pt x="57" y="273"/>
                </a:lnTo>
                <a:lnTo>
                  <a:pt x="62" y="276"/>
                </a:lnTo>
                <a:lnTo>
                  <a:pt x="65" y="278"/>
                </a:lnTo>
                <a:lnTo>
                  <a:pt x="73" y="279"/>
                </a:lnTo>
                <a:lnTo>
                  <a:pt x="80" y="281"/>
                </a:lnTo>
                <a:lnTo>
                  <a:pt x="86" y="279"/>
                </a:lnTo>
                <a:lnTo>
                  <a:pt x="91" y="279"/>
                </a:lnTo>
                <a:lnTo>
                  <a:pt x="97" y="277"/>
                </a:lnTo>
                <a:lnTo>
                  <a:pt x="102" y="274"/>
                </a:lnTo>
                <a:lnTo>
                  <a:pt x="107" y="272"/>
                </a:lnTo>
                <a:lnTo>
                  <a:pt x="111" y="269"/>
                </a:lnTo>
                <a:lnTo>
                  <a:pt x="115" y="266"/>
                </a:lnTo>
                <a:lnTo>
                  <a:pt x="119" y="261"/>
                </a:lnTo>
                <a:lnTo>
                  <a:pt x="122" y="256"/>
                </a:lnTo>
                <a:lnTo>
                  <a:pt x="126" y="251"/>
                </a:lnTo>
                <a:lnTo>
                  <a:pt x="127" y="246"/>
                </a:lnTo>
                <a:lnTo>
                  <a:pt x="129" y="241"/>
                </a:lnTo>
                <a:lnTo>
                  <a:pt x="132" y="232"/>
                </a:lnTo>
                <a:lnTo>
                  <a:pt x="133" y="223"/>
                </a:lnTo>
                <a:lnTo>
                  <a:pt x="133" y="209"/>
                </a:lnTo>
                <a:lnTo>
                  <a:pt x="133" y="15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2" name="Freeform 39">
            <a:extLst>
              <a:ext uri="{FF2B5EF4-FFF2-40B4-BE49-F238E27FC236}">
                <a16:creationId xmlns:a16="http://schemas.microsoft.com/office/drawing/2014/main" id="{33B56957-D0EE-FE1A-4181-E11D4D8F4DF7}"/>
              </a:ext>
            </a:extLst>
          </p:cNvPr>
          <p:cNvSpPr>
            <a:spLocks/>
          </p:cNvSpPr>
          <p:nvPr/>
        </p:nvSpPr>
        <p:spPr bwMode="auto">
          <a:xfrm>
            <a:off x="2125663" y="2403475"/>
            <a:ext cx="17462" cy="160338"/>
          </a:xfrm>
          <a:custGeom>
            <a:avLst/>
            <a:gdLst>
              <a:gd name="T0" fmla="*/ 0 w 43"/>
              <a:gd name="T1" fmla="*/ 0 h 404"/>
              <a:gd name="T2" fmla="*/ 2147483647 w 43"/>
              <a:gd name="T3" fmla="*/ 0 h 404"/>
              <a:gd name="T4" fmla="*/ 2147483647 w 43"/>
              <a:gd name="T5" fmla="*/ 2147483647 h 404"/>
              <a:gd name="T6" fmla="*/ 0 w 43"/>
              <a:gd name="T7" fmla="*/ 2147483647 h 404"/>
              <a:gd name="T8" fmla="*/ 0 w 43"/>
              <a:gd name="T9" fmla="*/ 0 h 404"/>
              <a:gd name="T10" fmla="*/ 0 w 43"/>
              <a:gd name="T11" fmla="*/ 0 h 4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3" h="404">
                <a:moveTo>
                  <a:pt x="0" y="0"/>
                </a:moveTo>
                <a:lnTo>
                  <a:pt x="43" y="0"/>
                </a:lnTo>
                <a:lnTo>
                  <a:pt x="43" y="404"/>
                </a:lnTo>
                <a:lnTo>
                  <a:pt x="0" y="40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3" name="Freeform 40">
            <a:extLst>
              <a:ext uri="{FF2B5EF4-FFF2-40B4-BE49-F238E27FC236}">
                <a16:creationId xmlns:a16="http://schemas.microsoft.com/office/drawing/2014/main" id="{FEBDCF46-74F9-73B0-3ED8-018D9D6E1209}"/>
              </a:ext>
            </a:extLst>
          </p:cNvPr>
          <p:cNvSpPr>
            <a:spLocks noEditPoints="1"/>
          </p:cNvSpPr>
          <p:nvPr/>
        </p:nvSpPr>
        <p:spPr bwMode="auto">
          <a:xfrm>
            <a:off x="2166938" y="2441575"/>
            <a:ext cx="74612" cy="125413"/>
          </a:xfrm>
          <a:custGeom>
            <a:avLst/>
            <a:gdLst>
              <a:gd name="T0" fmla="*/ 2147483647 w 186"/>
              <a:gd name="T1" fmla="*/ 2147483647 h 318"/>
              <a:gd name="T2" fmla="*/ 2147483647 w 186"/>
              <a:gd name="T3" fmla="*/ 2147483647 h 318"/>
              <a:gd name="T4" fmla="*/ 2147483647 w 186"/>
              <a:gd name="T5" fmla="*/ 2147483647 h 318"/>
              <a:gd name="T6" fmla="*/ 2147483647 w 186"/>
              <a:gd name="T7" fmla="*/ 2147483647 h 318"/>
              <a:gd name="T8" fmla="*/ 2147483647 w 186"/>
              <a:gd name="T9" fmla="*/ 2147483647 h 318"/>
              <a:gd name="T10" fmla="*/ 2147483647 w 186"/>
              <a:gd name="T11" fmla="*/ 2147483647 h 318"/>
              <a:gd name="T12" fmla="*/ 2147483647 w 186"/>
              <a:gd name="T13" fmla="*/ 2147483647 h 318"/>
              <a:gd name="T14" fmla="*/ 2147483647 w 186"/>
              <a:gd name="T15" fmla="*/ 2147483647 h 318"/>
              <a:gd name="T16" fmla="*/ 2147483647 w 186"/>
              <a:gd name="T17" fmla="*/ 2147483647 h 318"/>
              <a:gd name="T18" fmla="*/ 2147483647 w 186"/>
              <a:gd name="T19" fmla="*/ 2147483647 h 318"/>
              <a:gd name="T20" fmla="*/ 2147483647 w 186"/>
              <a:gd name="T21" fmla="*/ 2147483647 h 318"/>
              <a:gd name="T22" fmla="*/ 2147483647 w 186"/>
              <a:gd name="T23" fmla="*/ 2147483647 h 318"/>
              <a:gd name="T24" fmla="*/ 2147483647 w 186"/>
              <a:gd name="T25" fmla="*/ 2147483647 h 318"/>
              <a:gd name="T26" fmla="*/ 2147483647 w 186"/>
              <a:gd name="T27" fmla="*/ 2147483647 h 318"/>
              <a:gd name="T28" fmla="*/ 0 w 186"/>
              <a:gd name="T29" fmla="*/ 2147483647 h 318"/>
              <a:gd name="T30" fmla="*/ 2147483647 w 186"/>
              <a:gd name="T31" fmla="*/ 2147483647 h 318"/>
              <a:gd name="T32" fmla="*/ 2147483647 w 186"/>
              <a:gd name="T33" fmla="*/ 2147483647 h 318"/>
              <a:gd name="T34" fmla="*/ 2147483647 w 186"/>
              <a:gd name="T35" fmla="*/ 2147483647 h 318"/>
              <a:gd name="T36" fmla="*/ 2147483647 w 186"/>
              <a:gd name="T37" fmla="*/ 2147483647 h 318"/>
              <a:gd name="T38" fmla="*/ 2147483647 w 186"/>
              <a:gd name="T39" fmla="*/ 2147483647 h 318"/>
              <a:gd name="T40" fmla="*/ 2147483647 w 186"/>
              <a:gd name="T41" fmla="*/ 2147483647 h 318"/>
              <a:gd name="T42" fmla="*/ 2147483647 w 186"/>
              <a:gd name="T43" fmla="*/ 2147483647 h 318"/>
              <a:gd name="T44" fmla="*/ 2147483647 w 186"/>
              <a:gd name="T45" fmla="*/ 0 h 318"/>
              <a:gd name="T46" fmla="*/ 2147483647 w 186"/>
              <a:gd name="T47" fmla="*/ 2147483647 h 318"/>
              <a:gd name="T48" fmla="*/ 2147483647 w 186"/>
              <a:gd name="T49" fmla="*/ 2147483647 h 318"/>
              <a:gd name="T50" fmla="*/ 2147483647 w 186"/>
              <a:gd name="T51" fmla="*/ 2147483647 h 318"/>
              <a:gd name="T52" fmla="*/ 2147483647 w 186"/>
              <a:gd name="T53" fmla="*/ 2147483647 h 318"/>
              <a:gd name="T54" fmla="*/ 2147483647 w 186"/>
              <a:gd name="T55" fmla="*/ 2147483647 h 318"/>
              <a:gd name="T56" fmla="*/ 2147483647 w 186"/>
              <a:gd name="T57" fmla="*/ 2147483647 h 318"/>
              <a:gd name="T58" fmla="*/ 2147483647 w 186"/>
              <a:gd name="T59" fmla="*/ 2147483647 h 318"/>
              <a:gd name="T60" fmla="*/ 2147483647 w 186"/>
              <a:gd name="T61" fmla="*/ 2147483647 h 318"/>
              <a:gd name="T62" fmla="*/ 2147483647 w 186"/>
              <a:gd name="T63" fmla="*/ 2147483647 h 318"/>
              <a:gd name="T64" fmla="*/ 2147483647 w 186"/>
              <a:gd name="T65" fmla="*/ 2147483647 h 318"/>
              <a:gd name="T66" fmla="*/ 2147483647 w 186"/>
              <a:gd name="T67" fmla="*/ 2147483647 h 318"/>
              <a:gd name="T68" fmla="*/ 2147483647 w 186"/>
              <a:gd name="T69" fmla="*/ 2147483647 h 318"/>
              <a:gd name="T70" fmla="*/ 2147483647 w 186"/>
              <a:gd name="T71" fmla="*/ 2147483647 h 318"/>
              <a:gd name="T72" fmla="*/ 2147483647 w 186"/>
              <a:gd name="T73" fmla="*/ 2147483647 h 318"/>
              <a:gd name="T74" fmla="*/ 2147483647 w 186"/>
              <a:gd name="T75" fmla="*/ 2147483647 h 318"/>
              <a:gd name="T76" fmla="*/ 2147483647 w 186"/>
              <a:gd name="T77" fmla="*/ 2147483647 h 318"/>
              <a:gd name="T78" fmla="*/ 2147483647 w 186"/>
              <a:gd name="T79" fmla="*/ 2147483647 h 318"/>
              <a:gd name="T80" fmla="*/ 2147483647 w 186"/>
              <a:gd name="T81" fmla="*/ 2147483647 h 318"/>
              <a:gd name="T82" fmla="*/ 2147483647 w 186"/>
              <a:gd name="T83" fmla="*/ 2147483647 h 318"/>
              <a:gd name="T84" fmla="*/ 2147483647 w 186"/>
              <a:gd name="T85" fmla="*/ 2147483647 h 318"/>
              <a:gd name="T86" fmla="*/ 2147483647 w 186"/>
              <a:gd name="T87" fmla="*/ 2147483647 h 318"/>
              <a:gd name="T88" fmla="*/ 2147483647 w 186"/>
              <a:gd name="T89" fmla="*/ 2147483647 h 318"/>
              <a:gd name="T90" fmla="*/ 2147483647 w 186"/>
              <a:gd name="T91" fmla="*/ 2147483647 h 318"/>
              <a:gd name="T92" fmla="*/ 2147483647 w 186"/>
              <a:gd name="T93" fmla="*/ 2147483647 h 318"/>
              <a:gd name="T94" fmla="*/ 2147483647 w 186"/>
              <a:gd name="T95" fmla="*/ 2147483647 h 318"/>
              <a:gd name="T96" fmla="*/ 2147483647 w 186"/>
              <a:gd name="T97" fmla="*/ 2147483647 h 318"/>
              <a:gd name="T98" fmla="*/ 2147483647 w 186"/>
              <a:gd name="T99" fmla="*/ 2147483647 h 318"/>
              <a:gd name="T100" fmla="*/ 2147483647 w 186"/>
              <a:gd name="T101" fmla="*/ 2147483647 h 318"/>
              <a:gd name="T102" fmla="*/ 2147483647 w 186"/>
              <a:gd name="T103" fmla="*/ 2147483647 h 318"/>
              <a:gd name="T104" fmla="*/ 2147483647 w 186"/>
              <a:gd name="T105" fmla="*/ 2147483647 h 31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86" h="318">
                <a:moveTo>
                  <a:pt x="141" y="210"/>
                </a:moveTo>
                <a:lnTo>
                  <a:pt x="183" y="210"/>
                </a:lnTo>
                <a:lnTo>
                  <a:pt x="183" y="220"/>
                </a:lnTo>
                <a:lnTo>
                  <a:pt x="182" y="230"/>
                </a:lnTo>
                <a:lnTo>
                  <a:pt x="180" y="241"/>
                </a:lnTo>
                <a:lnTo>
                  <a:pt x="178" y="251"/>
                </a:lnTo>
                <a:lnTo>
                  <a:pt x="175" y="260"/>
                </a:lnTo>
                <a:lnTo>
                  <a:pt x="171" y="268"/>
                </a:lnTo>
                <a:lnTo>
                  <a:pt x="168" y="276"/>
                </a:lnTo>
                <a:lnTo>
                  <a:pt x="163" y="283"/>
                </a:lnTo>
                <a:lnTo>
                  <a:pt x="158" y="290"/>
                </a:lnTo>
                <a:lnTo>
                  <a:pt x="152" y="297"/>
                </a:lnTo>
                <a:lnTo>
                  <a:pt x="147" y="302"/>
                </a:lnTo>
                <a:lnTo>
                  <a:pt x="141" y="305"/>
                </a:lnTo>
                <a:lnTo>
                  <a:pt x="134" y="310"/>
                </a:lnTo>
                <a:lnTo>
                  <a:pt x="129" y="311"/>
                </a:lnTo>
                <a:lnTo>
                  <a:pt x="124" y="313"/>
                </a:lnTo>
                <a:lnTo>
                  <a:pt x="118" y="315"/>
                </a:lnTo>
                <a:lnTo>
                  <a:pt x="111" y="316"/>
                </a:lnTo>
                <a:lnTo>
                  <a:pt x="104" y="316"/>
                </a:lnTo>
                <a:lnTo>
                  <a:pt x="95" y="318"/>
                </a:lnTo>
                <a:lnTo>
                  <a:pt x="87" y="316"/>
                </a:lnTo>
                <a:lnTo>
                  <a:pt x="78" y="316"/>
                </a:lnTo>
                <a:lnTo>
                  <a:pt x="70" y="315"/>
                </a:lnTo>
                <a:lnTo>
                  <a:pt x="64" y="313"/>
                </a:lnTo>
                <a:lnTo>
                  <a:pt x="58" y="311"/>
                </a:lnTo>
                <a:lnTo>
                  <a:pt x="53" y="309"/>
                </a:lnTo>
                <a:lnTo>
                  <a:pt x="47" y="304"/>
                </a:lnTo>
                <a:lnTo>
                  <a:pt x="41" y="300"/>
                </a:lnTo>
                <a:lnTo>
                  <a:pt x="35" y="295"/>
                </a:lnTo>
                <a:lnTo>
                  <a:pt x="30" y="290"/>
                </a:lnTo>
                <a:lnTo>
                  <a:pt x="25" y="283"/>
                </a:lnTo>
                <a:lnTo>
                  <a:pt x="20" y="277"/>
                </a:lnTo>
                <a:lnTo>
                  <a:pt x="17" y="269"/>
                </a:lnTo>
                <a:lnTo>
                  <a:pt x="13" y="262"/>
                </a:lnTo>
                <a:lnTo>
                  <a:pt x="12" y="255"/>
                </a:lnTo>
                <a:lnTo>
                  <a:pt x="8" y="246"/>
                </a:lnTo>
                <a:lnTo>
                  <a:pt x="7" y="239"/>
                </a:lnTo>
                <a:lnTo>
                  <a:pt x="6" y="230"/>
                </a:lnTo>
                <a:lnTo>
                  <a:pt x="3" y="221"/>
                </a:lnTo>
                <a:lnTo>
                  <a:pt x="2" y="211"/>
                </a:lnTo>
                <a:lnTo>
                  <a:pt x="1" y="198"/>
                </a:lnTo>
                <a:lnTo>
                  <a:pt x="0" y="184"/>
                </a:lnTo>
                <a:lnTo>
                  <a:pt x="0" y="169"/>
                </a:lnTo>
                <a:lnTo>
                  <a:pt x="0" y="155"/>
                </a:lnTo>
                <a:lnTo>
                  <a:pt x="0" y="141"/>
                </a:lnTo>
                <a:lnTo>
                  <a:pt x="0" y="127"/>
                </a:lnTo>
                <a:lnTo>
                  <a:pt x="1" y="114"/>
                </a:lnTo>
                <a:lnTo>
                  <a:pt x="2" y="103"/>
                </a:lnTo>
                <a:lnTo>
                  <a:pt x="5" y="92"/>
                </a:lnTo>
                <a:lnTo>
                  <a:pt x="6" y="80"/>
                </a:lnTo>
                <a:lnTo>
                  <a:pt x="8" y="71"/>
                </a:lnTo>
                <a:lnTo>
                  <a:pt x="12" y="61"/>
                </a:lnTo>
                <a:lnTo>
                  <a:pt x="15" y="52"/>
                </a:lnTo>
                <a:lnTo>
                  <a:pt x="19" y="45"/>
                </a:lnTo>
                <a:lnTo>
                  <a:pt x="23" y="37"/>
                </a:lnTo>
                <a:lnTo>
                  <a:pt x="28" y="32"/>
                </a:lnTo>
                <a:lnTo>
                  <a:pt x="32" y="26"/>
                </a:lnTo>
                <a:lnTo>
                  <a:pt x="36" y="21"/>
                </a:lnTo>
                <a:lnTo>
                  <a:pt x="42" y="16"/>
                </a:lnTo>
                <a:lnTo>
                  <a:pt x="47" y="13"/>
                </a:lnTo>
                <a:lnTo>
                  <a:pt x="53" y="9"/>
                </a:lnTo>
                <a:lnTo>
                  <a:pt x="59" y="6"/>
                </a:lnTo>
                <a:lnTo>
                  <a:pt x="64" y="4"/>
                </a:lnTo>
                <a:lnTo>
                  <a:pt x="70" y="3"/>
                </a:lnTo>
                <a:lnTo>
                  <a:pt x="76" y="1"/>
                </a:lnTo>
                <a:lnTo>
                  <a:pt x="83" y="0"/>
                </a:lnTo>
                <a:lnTo>
                  <a:pt x="89" y="0"/>
                </a:lnTo>
                <a:lnTo>
                  <a:pt x="96" y="0"/>
                </a:lnTo>
                <a:lnTo>
                  <a:pt x="104" y="0"/>
                </a:lnTo>
                <a:lnTo>
                  <a:pt x="110" y="0"/>
                </a:lnTo>
                <a:lnTo>
                  <a:pt x="116" y="1"/>
                </a:lnTo>
                <a:lnTo>
                  <a:pt x="122" y="3"/>
                </a:lnTo>
                <a:lnTo>
                  <a:pt x="128" y="4"/>
                </a:lnTo>
                <a:lnTo>
                  <a:pt x="133" y="8"/>
                </a:lnTo>
                <a:lnTo>
                  <a:pt x="140" y="11"/>
                </a:lnTo>
                <a:lnTo>
                  <a:pt x="147" y="16"/>
                </a:lnTo>
                <a:lnTo>
                  <a:pt x="153" y="21"/>
                </a:lnTo>
                <a:lnTo>
                  <a:pt x="158" y="26"/>
                </a:lnTo>
                <a:lnTo>
                  <a:pt x="163" y="32"/>
                </a:lnTo>
                <a:lnTo>
                  <a:pt x="168" y="40"/>
                </a:lnTo>
                <a:lnTo>
                  <a:pt x="171" y="47"/>
                </a:lnTo>
                <a:lnTo>
                  <a:pt x="175" y="55"/>
                </a:lnTo>
                <a:lnTo>
                  <a:pt x="176" y="63"/>
                </a:lnTo>
                <a:lnTo>
                  <a:pt x="178" y="73"/>
                </a:lnTo>
                <a:lnTo>
                  <a:pt x="182" y="84"/>
                </a:lnTo>
                <a:lnTo>
                  <a:pt x="183" y="95"/>
                </a:lnTo>
                <a:lnTo>
                  <a:pt x="185" y="106"/>
                </a:lnTo>
                <a:lnTo>
                  <a:pt x="185" y="118"/>
                </a:lnTo>
                <a:lnTo>
                  <a:pt x="186" y="129"/>
                </a:lnTo>
                <a:lnTo>
                  <a:pt x="186" y="141"/>
                </a:lnTo>
                <a:lnTo>
                  <a:pt x="186" y="148"/>
                </a:lnTo>
                <a:lnTo>
                  <a:pt x="185" y="163"/>
                </a:lnTo>
                <a:lnTo>
                  <a:pt x="42" y="163"/>
                </a:lnTo>
                <a:lnTo>
                  <a:pt x="42" y="176"/>
                </a:lnTo>
                <a:lnTo>
                  <a:pt x="43" y="193"/>
                </a:lnTo>
                <a:lnTo>
                  <a:pt x="44" y="213"/>
                </a:lnTo>
                <a:lnTo>
                  <a:pt x="46" y="223"/>
                </a:lnTo>
                <a:lnTo>
                  <a:pt x="48" y="232"/>
                </a:lnTo>
                <a:lnTo>
                  <a:pt x="50" y="241"/>
                </a:lnTo>
                <a:lnTo>
                  <a:pt x="53" y="250"/>
                </a:lnTo>
                <a:lnTo>
                  <a:pt x="56" y="256"/>
                </a:lnTo>
                <a:lnTo>
                  <a:pt x="60" y="263"/>
                </a:lnTo>
                <a:lnTo>
                  <a:pt x="65" y="268"/>
                </a:lnTo>
                <a:lnTo>
                  <a:pt x="70" y="273"/>
                </a:lnTo>
                <a:lnTo>
                  <a:pt x="76" y="276"/>
                </a:lnTo>
                <a:lnTo>
                  <a:pt x="81" y="278"/>
                </a:lnTo>
                <a:lnTo>
                  <a:pt x="87" y="279"/>
                </a:lnTo>
                <a:lnTo>
                  <a:pt x="93" y="281"/>
                </a:lnTo>
                <a:lnTo>
                  <a:pt x="99" y="279"/>
                </a:lnTo>
                <a:lnTo>
                  <a:pt x="104" y="279"/>
                </a:lnTo>
                <a:lnTo>
                  <a:pt x="107" y="278"/>
                </a:lnTo>
                <a:lnTo>
                  <a:pt x="113" y="276"/>
                </a:lnTo>
                <a:lnTo>
                  <a:pt x="118" y="272"/>
                </a:lnTo>
                <a:lnTo>
                  <a:pt x="122" y="268"/>
                </a:lnTo>
                <a:lnTo>
                  <a:pt x="125" y="266"/>
                </a:lnTo>
                <a:lnTo>
                  <a:pt x="128" y="262"/>
                </a:lnTo>
                <a:lnTo>
                  <a:pt x="130" y="257"/>
                </a:lnTo>
                <a:lnTo>
                  <a:pt x="133" y="253"/>
                </a:lnTo>
                <a:lnTo>
                  <a:pt x="135" y="248"/>
                </a:lnTo>
                <a:lnTo>
                  <a:pt x="136" y="244"/>
                </a:lnTo>
                <a:lnTo>
                  <a:pt x="137" y="237"/>
                </a:lnTo>
                <a:lnTo>
                  <a:pt x="139" y="230"/>
                </a:lnTo>
                <a:lnTo>
                  <a:pt x="140" y="224"/>
                </a:lnTo>
                <a:lnTo>
                  <a:pt x="141" y="210"/>
                </a:lnTo>
                <a:close/>
                <a:moveTo>
                  <a:pt x="43" y="126"/>
                </a:moveTo>
                <a:lnTo>
                  <a:pt x="142" y="126"/>
                </a:lnTo>
                <a:lnTo>
                  <a:pt x="141" y="111"/>
                </a:lnTo>
                <a:lnTo>
                  <a:pt x="141" y="100"/>
                </a:lnTo>
                <a:lnTo>
                  <a:pt x="140" y="92"/>
                </a:lnTo>
                <a:lnTo>
                  <a:pt x="137" y="83"/>
                </a:lnTo>
                <a:lnTo>
                  <a:pt x="136" y="74"/>
                </a:lnTo>
                <a:lnTo>
                  <a:pt x="135" y="69"/>
                </a:lnTo>
                <a:lnTo>
                  <a:pt x="133" y="63"/>
                </a:lnTo>
                <a:lnTo>
                  <a:pt x="130" y="58"/>
                </a:lnTo>
                <a:lnTo>
                  <a:pt x="128" y="55"/>
                </a:lnTo>
                <a:lnTo>
                  <a:pt x="125" y="51"/>
                </a:lnTo>
                <a:lnTo>
                  <a:pt x="122" y="47"/>
                </a:lnTo>
                <a:lnTo>
                  <a:pt x="118" y="43"/>
                </a:lnTo>
                <a:lnTo>
                  <a:pt x="114" y="41"/>
                </a:lnTo>
                <a:lnTo>
                  <a:pt x="111" y="40"/>
                </a:lnTo>
                <a:lnTo>
                  <a:pt x="106" y="39"/>
                </a:lnTo>
                <a:lnTo>
                  <a:pt x="100" y="37"/>
                </a:lnTo>
                <a:lnTo>
                  <a:pt x="94" y="37"/>
                </a:lnTo>
                <a:lnTo>
                  <a:pt x="88" y="37"/>
                </a:lnTo>
                <a:lnTo>
                  <a:pt x="81" y="39"/>
                </a:lnTo>
                <a:lnTo>
                  <a:pt x="75" y="41"/>
                </a:lnTo>
                <a:lnTo>
                  <a:pt x="69" y="46"/>
                </a:lnTo>
                <a:lnTo>
                  <a:pt x="65" y="48"/>
                </a:lnTo>
                <a:lnTo>
                  <a:pt x="61" y="52"/>
                </a:lnTo>
                <a:lnTo>
                  <a:pt x="59" y="56"/>
                </a:lnTo>
                <a:lnTo>
                  <a:pt x="56" y="61"/>
                </a:lnTo>
                <a:lnTo>
                  <a:pt x="54" y="66"/>
                </a:lnTo>
                <a:lnTo>
                  <a:pt x="52" y="71"/>
                </a:lnTo>
                <a:lnTo>
                  <a:pt x="49" y="80"/>
                </a:lnTo>
                <a:lnTo>
                  <a:pt x="47" y="89"/>
                </a:lnTo>
                <a:lnTo>
                  <a:pt x="46" y="97"/>
                </a:lnTo>
                <a:lnTo>
                  <a:pt x="44" y="104"/>
                </a:lnTo>
                <a:lnTo>
                  <a:pt x="43" y="113"/>
                </a:lnTo>
                <a:lnTo>
                  <a:pt x="43" y="12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4" name="Freeform 41">
            <a:extLst>
              <a:ext uri="{FF2B5EF4-FFF2-40B4-BE49-F238E27FC236}">
                <a16:creationId xmlns:a16="http://schemas.microsoft.com/office/drawing/2014/main" id="{B94E1780-5575-06A6-D8DB-A2D671281334}"/>
              </a:ext>
            </a:extLst>
          </p:cNvPr>
          <p:cNvSpPr>
            <a:spLocks/>
          </p:cNvSpPr>
          <p:nvPr/>
        </p:nvSpPr>
        <p:spPr bwMode="auto">
          <a:xfrm>
            <a:off x="2268538" y="2441575"/>
            <a:ext cx="131762" cy="122238"/>
          </a:xfrm>
          <a:custGeom>
            <a:avLst/>
            <a:gdLst>
              <a:gd name="T0" fmla="*/ 2147483647 w 329"/>
              <a:gd name="T1" fmla="*/ 2147483647 h 309"/>
              <a:gd name="T2" fmla="*/ 2147483647 w 329"/>
              <a:gd name="T3" fmla="*/ 2147483647 h 309"/>
              <a:gd name="T4" fmla="*/ 2147483647 w 329"/>
              <a:gd name="T5" fmla="*/ 2147483647 h 309"/>
              <a:gd name="T6" fmla="*/ 2147483647 w 329"/>
              <a:gd name="T7" fmla="*/ 2147483647 h 309"/>
              <a:gd name="T8" fmla="*/ 2147483647 w 329"/>
              <a:gd name="T9" fmla="*/ 2147483647 h 309"/>
              <a:gd name="T10" fmla="*/ 2147483647 w 329"/>
              <a:gd name="T11" fmla="*/ 2147483647 h 309"/>
              <a:gd name="T12" fmla="*/ 2147483647 w 329"/>
              <a:gd name="T13" fmla="*/ 0 h 309"/>
              <a:gd name="T14" fmla="*/ 2147483647 w 329"/>
              <a:gd name="T15" fmla="*/ 0 h 309"/>
              <a:gd name="T16" fmla="*/ 2147483647 w 329"/>
              <a:gd name="T17" fmla="*/ 0 h 309"/>
              <a:gd name="T18" fmla="*/ 2147483647 w 329"/>
              <a:gd name="T19" fmla="*/ 2147483647 h 309"/>
              <a:gd name="T20" fmla="*/ 2147483647 w 329"/>
              <a:gd name="T21" fmla="*/ 2147483647 h 309"/>
              <a:gd name="T22" fmla="*/ 2147483647 w 329"/>
              <a:gd name="T23" fmla="*/ 2147483647 h 309"/>
              <a:gd name="T24" fmla="*/ 2147483647 w 329"/>
              <a:gd name="T25" fmla="*/ 2147483647 h 309"/>
              <a:gd name="T26" fmla="*/ 2147483647 w 329"/>
              <a:gd name="T27" fmla="*/ 2147483647 h 309"/>
              <a:gd name="T28" fmla="*/ 2147483647 w 329"/>
              <a:gd name="T29" fmla="*/ 2147483647 h 309"/>
              <a:gd name="T30" fmla="*/ 2147483647 w 329"/>
              <a:gd name="T31" fmla="*/ 2147483647 h 309"/>
              <a:gd name="T32" fmla="*/ 2147483647 w 329"/>
              <a:gd name="T33" fmla="*/ 2147483647 h 309"/>
              <a:gd name="T34" fmla="*/ 2147483647 w 329"/>
              <a:gd name="T35" fmla="*/ 2147483647 h 309"/>
              <a:gd name="T36" fmla="*/ 2147483647 w 329"/>
              <a:gd name="T37" fmla="*/ 2147483647 h 309"/>
              <a:gd name="T38" fmla="*/ 2147483647 w 329"/>
              <a:gd name="T39" fmla="*/ 2147483647 h 309"/>
              <a:gd name="T40" fmla="*/ 2147483647 w 329"/>
              <a:gd name="T41" fmla="*/ 0 h 309"/>
              <a:gd name="T42" fmla="*/ 2147483647 w 329"/>
              <a:gd name="T43" fmla="*/ 0 h 309"/>
              <a:gd name="T44" fmla="*/ 2147483647 w 329"/>
              <a:gd name="T45" fmla="*/ 2147483647 h 309"/>
              <a:gd name="T46" fmla="*/ 2147483647 w 329"/>
              <a:gd name="T47" fmla="*/ 2147483647 h 309"/>
              <a:gd name="T48" fmla="*/ 2147483647 w 329"/>
              <a:gd name="T49" fmla="*/ 2147483647 h 309"/>
              <a:gd name="T50" fmla="*/ 2147483647 w 329"/>
              <a:gd name="T51" fmla="*/ 2147483647 h 309"/>
              <a:gd name="T52" fmla="*/ 2147483647 w 329"/>
              <a:gd name="T53" fmla="*/ 2147483647 h 309"/>
              <a:gd name="T54" fmla="*/ 2147483647 w 329"/>
              <a:gd name="T55" fmla="*/ 2147483647 h 309"/>
              <a:gd name="T56" fmla="*/ 2147483647 w 329"/>
              <a:gd name="T57" fmla="*/ 2147483647 h 309"/>
              <a:gd name="T58" fmla="*/ 2147483647 w 329"/>
              <a:gd name="T59" fmla="*/ 2147483647 h 309"/>
              <a:gd name="T60" fmla="*/ 2147483647 w 329"/>
              <a:gd name="T61" fmla="*/ 2147483647 h 309"/>
              <a:gd name="T62" fmla="*/ 2147483647 w 329"/>
              <a:gd name="T63" fmla="*/ 2147483647 h 309"/>
              <a:gd name="T64" fmla="*/ 2147483647 w 329"/>
              <a:gd name="T65" fmla="*/ 2147483647 h 309"/>
              <a:gd name="T66" fmla="*/ 2147483647 w 329"/>
              <a:gd name="T67" fmla="*/ 2147483647 h 309"/>
              <a:gd name="T68" fmla="*/ 2147483647 w 329"/>
              <a:gd name="T69" fmla="*/ 2147483647 h 309"/>
              <a:gd name="T70" fmla="*/ 2147483647 w 329"/>
              <a:gd name="T71" fmla="*/ 2147483647 h 309"/>
              <a:gd name="T72" fmla="*/ 2147483647 w 329"/>
              <a:gd name="T73" fmla="*/ 2147483647 h 309"/>
              <a:gd name="T74" fmla="*/ 2147483647 w 329"/>
              <a:gd name="T75" fmla="*/ 2147483647 h 309"/>
              <a:gd name="T76" fmla="*/ 2147483647 w 329"/>
              <a:gd name="T77" fmla="*/ 2147483647 h 309"/>
              <a:gd name="T78" fmla="*/ 2147483647 w 329"/>
              <a:gd name="T79" fmla="*/ 2147483647 h 309"/>
              <a:gd name="T80" fmla="*/ 2147483647 w 329"/>
              <a:gd name="T81" fmla="*/ 2147483647 h 309"/>
              <a:gd name="T82" fmla="*/ 2147483647 w 329"/>
              <a:gd name="T83" fmla="*/ 2147483647 h 309"/>
              <a:gd name="T84" fmla="*/ 2147483647 w 329"/>
              <a:gd name="T85" fmla="*/ 2147483647 h 309"/>
              <a:gd name="T86" fmla="*/ 2147483647 w 329"/>
              <a:gd name="T87" fmla="*/ 2147483647 h 309"/>
              <a:gd name="T88" fmla="*/ 2147483647 w 329"/>
              <a:gd name="T89" fmla="*/ 2147483647 h 309"/>
              <a:gd name="T90" fmla="*/ 2147483647 w 329"/>
              <a:gd name="T91" fmla="*/ 2147483647 h 309"/>
              <a:gd name="T92" fmla="*/ 2147483647 w 329"/>
              <a:gd name="T93" fmla="*/ 2147483647 h 309"/>
              <a:gd name="T94" fmla="*/ 2147483647 w 329"/>
              <a:gd name="T95" fmla="*/ 2147483647 h 309"/>
              <a:gd name="T96" fmla="*/ 2147483647 w 329"/>
              <a:gd name="T97" fmla="*/ 2147483647 h 309"/>
              <a:gd name="T98" fmla="*/ 2147483647 w 329"/>
              <a:gd name="T99" fmla="*/ 2147483647 h 309"/>
              <a:gd name="T100" fmla="*/ 2147483647 w 329"/>
              <a:gd name="T101" fmla="*/ 2147483647 h 309"/>
              <a:gd name="T102" fmla="*/ 2147483647 w 329"/>
              <a:gd name="T103" fmla="*/ 2147483647 h 309"/>
              <a:gd name="T104" fmla="*/ 2147483647 w 329"/>
              <a:gd name="T105" fmla="*/ 2147483647 h 309"/>
              <a:gd name="T106" fmla="*/ 2147483647 w 329"/>
              <a:gd name="T107" fmla="*/ 2147483647 h 309"/>
              <a:gd name="T108" fmla="*/ 2147483647 w 329"/>
              <a:gd name="T109" fmla="*/ 2147483647 h 309"/>
              <a:gd name="T110" fmla="*/ 2147483647 w 329"/>
              <a:gd name="T111" fmla="*/ 2147483647 h 309"/>
              <a:gd name="T112" fmla="*/ 2147483647 w 329"/>
              <a:gd name="T113" fmla="*/ 2147483647 h 309"/>
              <a:gd name="T114" fmla="*/ 2147483647 w 329"/>
              <a:gd name="T115" fmla="*/ 2147483647 h 309"/>
              <a:gd name="T116" fmla="*/ 2147483647 w 329"/>
              <a:gd name="T117" fmla="*/ 2147483647 h 309"/>
              <a:gd name="T118" fmla="*/ 2147483647 w 329"/>
              <a:gd name="T119" fmla="*/ 2147483647 h 309"/>
              <a:gd name="T120" fmla="*/ 2147483647 w 329"/>
              <a:gd name="T121" fmla="*/ 2147483647 h 309"/>
              <a:gd name="T122" fmla="*/ 2147483647 w 329"/>
              <a:gd name="T123" fmla="*/ 2147483647 h 309"/>
              <a:gd name="T124" fmla="*/ 0 w 329"/>
              <a:gd name="T125" fmla="*/ 2147483647 h 30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329" h="309">
                <a:moveTo>
                  <a:pt x="0" y="8"/>
                </a:moveTo>
                <a:lnTo>
                  <a:pt x="40" y="8"/>
                </a:lnTo>
                <a:lnTo>
                  <a:pt x="40" y="45"/>
                </a:lnTo>
                <a:lnTo>
                  <a:pt x="44" y="37"/>
                </a:lnTo>
                <a:lnTo>
                  <a:pt x="50" y="31"/>
                </a:lnTo>
                <a:lnTo>
                  <a:pt x="57" y="25"/>
                </a:lnTo>
                <a:lnTo>
                  <a:pt x="63" y="19"/>
                </a:lnTo>
                <a:lnTo>
                  <a:pt x="67" y="15"/>
                </a:lnTo>
                <a:lnTo>
                  <a:pt x="72" y="11"/>
                </a:lnTo>
                <a:lnTo>
                  <a:pt x="78" y="8"/>
                </a:lnTo>
                <a:lnTo>
                  <a:pt x="84" y="5"/>
                </a:lnTo>
                <a:lnTo>
                  <a:pt x="89" y="3"/>
                </a:lnTo>
                <a:lnTo>
                  <a:pt x="95" y="1"/>
                </a:lnTo>
                <a:lnTo>
                  <a:pt x="101" y="0"/>
                </a:lnTo>
                <a:lnTo>
                  <a:pt x="108" y="0"/>
                </a:lnTo>
                <a:lnTo>
                  <a:pt x="116" y="0"/>
                </a:lnTo>
                <a:lnTo>
                  <a:pt x="122" y="0"/>
                </a:lnTo>
                <a:lnTo>
                  <a:pt x="128" y="0"/>
                </a:lnTo>
                <a:lnTo>
                  <a:pt x="134" y="1"/>
                </a:lnTo>
                <a:lnTo>
                  <a:pt x="140" y="3"/>
                </a:lnTo>
                <a:lnTo>
                  <a:pt x="145" y="5"/>
                </a:lnTo>
                <a:lnTo>
                  <a:pt x="150" y="8"/>
                </a:lnTo>
                <a:lnTo>
                  <a:pt x="156" y="10"/>
                </a:lnTo>
                <a:lnTo>
                  <a:pt x="160" y="15"/>
                </a:lnTo>
                <a:lnTo>
                  <a:pt x="165" y="19"/>
                </a:lnTo>
                <a:lnTo>
                  <a:pt x="170" y="24"/>
                </a:lnTo>
                <a:lnTo>
                  <a:pt x="172" y="30"/>
                </a:lnTo>
                <a:lnTo>
                  <a:pt x="176" y="35"/>
                </a:lnTo>
                <a:lnTo>
                  <a:pt x="177" y="40"/>
                </a:lnTo>
                <a:lnTo>
                  <a:pt x="180" y="45"/>
                </a:lnTo>
                <a:lnTo>
                  <a:pt x="185" y="37"/>
                </a:lnTo>
                <a:lnTo>
                  <a:pt x="188" y="31"/>
                </a:lnTo>
                <a:lnTo>
                  <a:pt x="194" y="25"/>
                </a:lnTo>
                <a:lnTo>
                  <a:pt x="199" y="20"/>
                </a:lnTo>
                <a:lnTo>
                  <a:pt x="205" y="15"/>
                </a:lnTo>
                <a:lnTo>
                  <a:pt x="210" y="11"/>
                </a:lnTo>
                <a:lnTo>
                  <a:pt x="216" y="8"/>
                </a:lnTo>
                <a:lnTo>
                  <a:pt x="222" y="5"/>
                </a:lnTo>
                <a:lnTo>
                  <a:pt x="228" y="3"/>
                </a:lnTo>
                <a:lnTo>
                  <a:pt x="234" y="1"/>
                </a:lnTo>
                <a:lnTo>
                  <a:pt x="241" y="0"/>
                </a:lnTo>
                <a:lnTo>
                  <a:pt x="249" y="0"/>
                </a:lnTo>
                <a:lnTo>
                  <a:pt x="256" y="0"/>
                </a:lnTo>
                <a:lnTo>
                  <a:pt x="263" y="0"/>
                </a:lnTo>
                <a:lnTo>
                  <a:pt x="270" y="0"/>
                </a:lnTo>
                <a:lnTo>
                  <a:pt x="276" y="1"/>
                </a:lnTo>
                <a:lnTo>
                  <a:pt x="282" y="3"/>
                </a:lnTo>
                <a:lnTo>
                  <a:pt x="288" y="5"/>
                </a:lnTo>
                <a:lnTo>
                  <a:pt x="293" y="8"/>
                </a:lnTo>
                <a:lnTo>
                  <a:pt x="300" y="10"/>
                </a:lnTo>
                <a:lnTo>
                  <a:pt x="305" y="15"/>
                </a:lnTo>
                <a:lnTo>
                  <a:pt x="310" y="19"/>
                </a:lnTo>
                <a:lnTo>
                  <a:pt x="315" y="24"/>
                </a:lnTo>
                <a:lnTo>
                  <a:pt x="317" y="29"/>
                </a:lnTo>
                <a:lnTo>
                  <a:pt x="321" y="35"/>
                </a:lnTo>
                <a:lnTo>
                  <a:pt x="323" y="41"/>
                </a:lnTo>
                <a:lnTo>
                  <a:pt x="325" y="47"/>
                </a:lnTo>
                <a:lnTo>
                  <a:pt x="327" y="56"/>
                </a:lnTo>
                <a:lnTo>
                  <a:pt x="328" y="66"/>
                </a:lnTo>
                <a:lnTo>
                  <a:pt x="328" y="79"/>
                </a:lnTo>
                <a:lnTo>
                  <a:pt x="329" y="87"/>
                </a:lnTo>
                <a:lnTo>
                  <a:pt x="329" y="309"/>
                </a:lnTo>
                <a:lnTo>
                  <a:pt x="286" y="309"/>
                </a:lnTo>
                <a:lnTo>
                  <a:pt x="286" y="90"/>
                </a:lnTo>
                <a:lnTo>
                  <a:pt x="286" y="82"/>
                </a:lnTo>
                <a:lnTo>
                  <a:pt x="286" y="76"/>
                </a:lnTo>
                <a:lnTo>
                  <a:pt x="285" y="69"/>
                </a:lnTo>
                <a:lnTo>
                  <a:pt x="284" y="63"/>
                </a:lnTo>
                <a:lnTo>
                  <a:pt x="282" y="58"/>
                </a:lnTo>
                <a:lnTo>
                  <a:pt x="280" y="55"/>
                </a:lnTo>
                <a:lnTo>
                  <a:pt x="278" y="51"/>
                </a:lnTo>
                <a:lnTo>
                  <a:pt x="274" y="46"/>
                </a:lnTo>
                <a:lnTo>
                  <a:pt x="270" y="42"/>
                </a:lnTo>
                <a:lnTo>
                  <a:pt x="265" y="41"/>
                </a:lnTo>
                <a:lnTo>
                  <a:pt x="261" y="39"/>
                </a:lnTo>
                <a:lnTo>
                  <a:pt x="257" y="39"/>
                </a:lnTo>
                <a:lnTo>
                  <a:pt x="251" y="37"/>
                </a:lnTo>
                <a:lnTo>
                  <a:pt x="246" y="37"/>
                </a:lnTo>
                <a:lnTo>
                  <a:pt x="239" y="37"/>
                </a:lnTo>
                <a:lnTo>
                  <a:pt x="232" y="39"/>
                </a:lnTo>
                <a:lnTo>
                  <a:pt x="224" y="41"/>
                </a:lnTo>
                <a:lnTo>
                  <a:pt x="218" y="45"/>
                </a:lnTo>
                <a:lnTo>
                  <a:pt x="212" y="47"/>
                </a:lnTo>
                <a:lnTo>
                  <a:pt x="207" y="52"/>
                </a:lnTo>
                <a:lnTo>
                  <a:pt x="203" y="56"/>
                </a:lnTo>
                <a:lnTo>
                  <a:pt x="198" y="62"/>
                </a:lnTo>
                <a:lnTo>
                  <a:pt x="194" y="67"/>
                </a:lnTo>
                <a:lnTo>
                  <a:pt x="192" y="74"/>
                </a:lnTo>
                <a:lnTo>
                  <a:pt x="189" y="78"/>
                </a:lnTo>
                <a:lnTo>
                  <a:pt x="188" y="84"/>
                </a:lnTo>
                <a:lnTo>
                  <a:pt x="187" y="90"/>
                </a:lnTo>
                <a:lnTo>
                  <a:pt x="186" y="97"/>
                </a:lnTo>
                <a:lnTo>
                  <a:pt x="186" y="103"/>
                </a:lnTo>
                <a:lnTo>
                  <a:pt x="186" y="110"/>
                </a:lnTo>
                <a:lnTo>
                  <a:pt x="186" y="309"/>
                </a:lnTo>
                <a:lnTo>
                  <a:pt x="143" y="309"/>
                </a:lnTo>
                <a:lnTo>
                  <a:pt x="143" y="99"/>
                </a:lnTo>
                <a:lnTo>
                  <a:pt x="143" y="90"/>
                </a:lnTo>
                <a:lnTo>
                  <a:pt x="142" y="82"/>
                </a:lnTo>
                <a:lnTo>
                  <a:pt x="142" y="74"/>
                </a:lnTo>
                <a:lnTo>
                  <a:pt x="141" y="68"/>
                </a:lnTo>
                <a:lnTo>
                  <a:pt x="140" y="63"/>
                </a:lnTo>
                <a:lnTo>
                  <a:pt x="139" y="59"/>
                </a:lnTo>
                <a:lnTo>
                  <a:pt x="136" y="55"/>
                </a:lnTo>
                <a:lnTo>
                  <a:pt x="134" y="52"/>
                </a:lnTo>
                <a:lnTo>
                  <a:pt x="131" y="48"/>
                </a:lnTo>
                <a:lnTo>
                  <a:pt x="129" y="46"/>
                </a:lnTo>
                <a:lnTo>
                  <a:pt x="122" y="41"/>
                </a:lnTo>
                <a:lnTo>
                  <a:pt x="117" y="39"/>
                </a:lnTo>
                <a:lnTo>
                  <a:pt x="113" y="39"/>
                </a:lnTo>
                <a:lnTo>
                  <a:pt x="108" y="37"/>
                </a:lnTo>
                <a:lnTo>
                  <a:pt x="102" y="37"/>
                </a:lnTo>
                <a:lnTo>
                  <a:pt x="98" y="37"/>
                </a:lnTo>
                <a:lnTo>
                  <a:pt x="90" y="39"/>
                </a:lnTo>
                <a:lnTo>
                  <a:pt x="84" y="40"/>
                </a:lnTo>
                <a:lnTo>
                  <a:pt x="78" y="42"/>
                </a:lnTo>
                <a:lnTo>
                  <a:pt x="72" y="46"/>
                </a:lnTo>
                <a:lnTo>
                  <a:pt x="67" y="50"/>
                </a:lnTo>
                <a:lnTo>
                  <a:pt x="63" y="53"/>
                </a:lnTo>
                <a:lnTo>
                  <a:pt x="58" y="59"/>
                </a:lnTo>
                <a:lnTo>
                  <a:pt x="52" y="66"/>
                </a:lnTo>
                <a:lnTo>
                  <a:pt x="49" y="73"/>
                </a:lnTo>
                <a:lnTo>
                  <a:pt x="46" y="78"/>
                </a:lnTo>
                <a:lnTo>
                  <a:pt x="43" y="88"/>
                </a:lnTo>
                <a:lnTo>
                  <a:pt x="43" y="309"/>
                </a:lnTo>
                <a:lnTo>
                  <a:pt x="0" y="309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5" name="Freeform 42">
            <a:extLst>
              <a:ext uri="{FF2B5EF4-FFF2-40B4-BE49-F238E27FC236}">
                <a16:creationId xmlns:a16="http://schemas.microsoft.com/office/drawing/2014/main" id="{575AE4BF-A947-E6E5-C31A-D4BD05D9F591}"/>
              </a:ext>
            </a:extLst>
          </p:cNvPr>
          <p:cNvSpPr>
            <a:spLocks/>
          </p:cNvSpPr>
          <p:nvPr/>
        </p:nvSpPr>
        <p:spPr bwMode="auto">
          <a:xfrm>
            <a:off x="1739900" y="3473450"/>
            <a:ext cx="79375" cy="160338"/>
          </a:xfrm>
          <a:custGeom>
            <a:avLst/>
            <a:gdLst>
              <a:gd name="T0" fmla="*/ 0 w 198"/>
              <a:gd name="T1" fmla="*/ 0 h 405"/>
              <a:gd name="T2" fmla="*/ 2147483647 w 198"/>
              <a:gd name="T3" fmla="*/ 0 h 405"/>
              <a:gd name="T4" fmla="*/ 2147483647 w 198"/>
              <a:gd name="T5" fmla="*/ 2147483647 h 405"/>
              <a:gd name="T6" fmla="*/ 2147483647 w 198"/>
              <a:gd name="T7" fmla="*/ 2147483647 h 405"/>
              <a:gd name="T8" fmla="*/ 2147483647 w 198"/>
              <a:gd name="T9" fmla="*/ 2147483647 h 405"/>
              <a:gd name="T10" fmla="*/ 2147483647 w 198"/>
              <a:gd name="T11" fmla="*/ 2147483647 h 405"/>
              <a:gd name="T12" fmla="*/ 2147483647 w 198"/>
              <a:gd name="T13" fmla="*/ 2147483647 h 405"/>
              <a:gd name="T14" fmla="*/ 2147483647 w 198"/>
              <a:gd name="T15" fmla="*/ 2147483647 h 405"/>
              <a:gd name="T16" fmla="*/ 2147483647 w 198"/>
              <a:gd name="T17" fmla="*/ 2147483647 h 405"/>
              <a:gd name="T18" fmla="*/ 2147483647 w 198"/>
              <a:gd name="T19" fmla="*/ 2147483647 h 405"/>
              <a:gd name="T20" fmla="*/ 2147483647 w 198"/>
              <a:gd name="T21" fmla="*/ 2147483647 h 405"/>
              <a:gd name="T22" fmla="*/ 0 w 198"/>
              <a:gd name="T23" fmla="*/ 2147483647 h 405"/>
              <a:gd name="T24" fmla="*/ 0 w 198"/>
              <a:gd name="T25" fmla="*/ 0 h 40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98" h="405">
                <a:moveTo>
                  <a:pt x="0" y="0"/>
                </a:moveTo>
                <a:lnTo>
                  <a:pt x="198" y="0"/>
                </a:lnTo>
                <a:lnTo>
                  <a:pt x="198" y="42"/>
                </a:lnTo>
                <a:lnTo>
                  <a:pt x="46" y="42"/>
                </a:lnTo>
                <a:lnTo>
                  <a:pt x="46" y="173"/>
                </a:lnTo>
                <a:lnTo>
                  <a:pt x="188" y="173"/>
                </a:lnTo>
                <a:lnTo>
                  <a:pt x="188" y="213"/>
                </a:lnTo>
                <a:lnTo>
                  <a:pt x="46" y="213"/>
                </a:lnTo>
                <a:lnTo>
                  <a:pt x="46" y="363"/>
                </a:lnTo>
                <a:lnTo>
                  <a:pt x="198" y="363"/>
                </a:lnTo>
                <a:lnTo>
                  <a:pt x="198" y="405"/>
                </a:lnTo>
                <a:lnTo>
                  <a:pt x="0" y="40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6" name="Freeform 43">
            <a:extLst>
              <a:ext uri="{FF2B5EF4-FFF2-40B4-BE49-F238E27FC236}">
                <a16:creationId xmlns:a16="http://schemas.microsoft.com/office/drawing/2014/main" id="{24B04BE7-0E41-0D36-91C3-1228BA8CD99A}"/>
              </a:ext>
            </a:extLst>
          </p:cNvPr>
          <p:cNvSpPr>
            <a:spLocks/>
          </p:cNvSpPr>
          <p:nvPr/>
        </p:nvSpPr>
        <p:spPr bwMode="auto">
          <a:xfrm>
            <a:off x="1851025" y="3514725"/>
            <a:ext cx="73025" cy="122238"/>
          </a:xfrm>
          <a:custGeom>
            <a:avLst/>
            <a:gdLst>
              <a:gd name="T0" fmla="*/ 2147483647 w 186"/>
              <a:gd name="T1" fmla="*/ 0 h 310"/>
              <a:gd name="T2" fmla="*/ 2147483647 w 186"/>
              <a:gd name="T3" fmla="*/ 2147483647 h 310"/>
              <a:gd name="T4" fmla="*/ 2147483647 w 186"/>
              <a:gd name="T5" fmla="*/ 2147483647 h 310"/>
              <a:gd name="T6" fmla="*/ 2147483647 w 186"/>
              <a:gd name="T7" fmla="*/ 2147483647 h 310"/>
              <a:gd name="T8" fmla="*/ 2147483647 w 186"/>
              <a:gd name="T9" fmla="*/ 2147483647 h 310"/>
              <a:gd name="T10" fmla="*/ 2147483647 w 186"/>
              <a:gd name="T11" fmla="*/ 2147483647 h 310"/>
              <a:gd name="T12" fmla="*/ 2147483647 w 186"/>
              <a:gd name="T13" fmla="*/ 2147483647 h 310"/>
              <a:gd name="T14" fmla="*/ 2147483647 w 186"/>
              <a:gd name="T15" fmla="*/ 2147483647 h 310"/>
              <a:gd name="T16" fmla="*/ 2147483647 w 186"/>
              <a:gd name="T17" fmla="*/ 2147483647 h 310"/>
              <a:gd name="T18" fmla="*/ 2147483647 w 186"/>
              <a:gd name="T19" fmla="*/ 2147483647 h 310"/>
              <a:gd name="T20" fmla="*/ 2147483647 w 186"/>
              <a:gd name="T21" fmla="*/ 2147483647 h 310"/>
              <a:gd name="T22" fmla="*/ 2147483647 w 186"/>
              <a:gd name="T23" fmla="*/ 2147483647 h 310"/>
              <a:gd name="T24" fmla="*/ 2147483647 w 186"/>
              <a:gd name="T25" fmla="*/ 2147483647 h 310"/>
              <a:gd name="T26" fmla="*/ 2147483647 w 186"/>
              <a:gd name="T27" fmla="*/ 2147483647 h 310"/>
              <a:gd name="T28" fmla="*/ 2147483647 w 186"/>
              <a:gd name="T29" fmla="*/ 2147483647 h 310"/>
              <a:gd name="T30" fmla="*/ 2147483647 w 186"/>
              <a:gd name="T31" fmla="*/ 2147483647 h 310"/>
              <a:gd name="T32" fmla="*/ 2147483647 w 186"/>
              <a:gd name="T33" fmla="*/ 0 h 310"/>
              <a:gd name="T34" fmla="*/ 2147483647 w 186"/>
              <a:gd name="T35" fmla="*/ 2147483647 h 310"/>
              <a:gd name="T36" fmla="*/ 2147483647 w 186"/>
              <a:gd name="T37" fmla="*/ 2147483647 h 310"/>
              <a:gd name="T38" fmla="*/ 2147483647 w 186"/>
              <a:gd name="T39" fmla="*/ 2147483647 h 310"/>
              <a:gd name="T40" fmla="*/ 2147483647 w 186"/>
              <a:gd name="T41" fmla="*/ 2147483647 h 310"/>
              <a:gd name="T42" fmla="*/ 2147483647 w 186"/>
              <a:gd name="T43" fmla="*/ 2147483647 h 310"/>
              <a:gd name="T44" fmla="*/ 2147483647 w 186"/>
              <a:gd name="T45" fmla="*/ 2147483647 h 310"/>
              <a:gd name="T46" fmla="*/ 2147483647 w 186"/>
              <a:gd name="T47" fmla="*/ 2147483647 h 310"/>
              <a:gd name="T48" fmla="*/ 2147483647 w 186"/>
              <a:gd name="T49" fmla="*/ 2147483647 h 310"/>
              <a:gd name="T50" fmla="*/ 2147483647 w 186"/>
              <a:gd name="T51" fmla="*/ 2147483647 h 310"/>
              <a:gd name="T52" fmla="*/ 2147483647 w 186"/>
              <a:gd name="T53" fmla="*/ 2147483647 h 310"/>
              <a:gd name="T54" fmla="*/ 2147483647 w 186"/>
              <a:gd name="T55" fmla="*/ 2147483647 h 310"/>
              <a:gd name="T56" fmla="*/ 2147483647 w 186"/>
              <a:gd name="T57" fmla="*/ 2147483647 h 310"/>
              <a:gd name="T58" fmla="*/ 2147483647 w 186"/>
              <a:gd name="T59" fmla="*/ 2147483647 h 310"/>
              <a:gd name="T60" fmla="*/ 2147483647 w 186"/>
              <a:gd name="T61" fmla="*/ 2147483647 h 310"/>
              <a:gd name="T62" fmla="*/ 2147483647 w 186"/>
              <a:gd name="T63" fmla="*/ 2147483647 h 310"/>
              <a:gd name="T64" fmla="*/ 0 w 186"/>
              <a:gd name="T65" fmla="*/ 2147483647 h 310"/>
              <a:gd name="T66" fmla="*/ 0 w 186"/>
              <a:gd name="T67" fmla="*/ 2147483647 h 31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10">
                <a:moveTo>
                  <a:pt x="0" y="0"/>
                </a:moveTo>
                <a:lnTo>
                  <a:pt x="44" y="0"/>
                </a:lnTo>
                <a:lnTo>
                  <a:pt x="44" y="200"/>
                </a:lnTo>
                <a:lnTo>
                  <a:pt x="44" y="229"/>
                </a:lnTo>
                <a:lnTo>
                  <a:pt x="44" y="236"/>
                </a:lnTo>
                <a:lnTo>
                  <a:pt x="45" y="245"/>
                </a:lnTo>
                <a:lnTo>
                  <a:pt x="46" y="248"/>
                </a:lnTo>
                <a:lnTo>
                  <a:pt x="48" y="253"/>
                </a:lnTo>
                <a:lnTo>
                  <a:pt x="50" y="258"/>
                </a:lnTo>
                <a:lnTo>
                  <a:pt x="52" y="262"/>
                </a:lnTo>
                <a:lnTo>
                  <a:pt x="57" y="266"/>
                </a:lnTo>
                <a:lnTo>
                  <a:pt x="62" y="268"/>
                </a:lnTo>
                <a:lnTo>
                  <a:pt x="67" y="271"/>
                </a:lnTo>
                <a:lnTo>
                  <a:pt x="71" y="272"/>
                </a:lnTo>
                <a:lnTo>
                  <a:pt x="77" y="273"/>
                </a:lnTo>
                <a:lnTo>
                  <a:pt x="81" y="273"/>
                </a:lnTo>
                <a:lnTo>
                  <a:pt x="89" y="273"/>
                </a:lnTo>
                <a:lnTo>
                  <a:pt x="96" y="271"/>
                </a:lnTo>
                <a:lnTo>
                  <a:pt x="103" y="269"/>
                </a:lnTo>
                <a:lnTo>
                  <a:pt x="110" y="266"/>
                </a:lnTo>
                <a:lnTo>
                  <a:pt x="116" y="262"/>
                </a:lnTo>
                <a:lnTo>
                  <a:pt x="121" y="258"/>
                </a:lnTo>
                <a:lnTo>
                  <a:pt x="126" y="253"/>
                </a:lnTo>
                <a:lnTo>
                  <a:pt x="130" y="250"/>
                </a:lnTo>
                <a:lnTo>
                  <a:pt x="133" y="245"/>
                </a:lnTo>
                <a:lnTo>
                  <a:pt x="136" y="240"/>
                </a:lnTo>
                <a:lnTo>
                  <a:pt x="139" y="232"/>
                </a:lnTo>
                <a:lnTo>
                  <a:pt x="141" y="225"/>
                </a:lnTo>
                <a:lnTo>
                  <a:pt x="142" y="218"/>
                </a:lnTo>
                <a:lnTo>
                  <a:pt x="143" y="209"/>
                </a:lnTo>
                <a:lnTo>
                  <a:pt x="144" y="201"/>
                </a:lnTo>
                <a:lnTo>
                  <a:pt x="144" y="185"/>
                </a:lnTo>
                <a:lnTo>
                  <a:pt x="144" y="0"/>
                </a:lnTo>
                <a:lnTo>
                  <a:pt x="186" y="0"/>
                </a:lnTo>
                <a:lnTo>
                  <a:pt x="186" y="303"/>
                </a:lnTo>
                <a:lnTo>
                  <a:pt x="147" y="303"/>
                </a:lnTo>
                <a:lnTo>
                  <a:pt x="147" y="267"/>
                </a:lnTo>
                <a:lnTo>
                  <a:pt x="139" y="276"/>
                </a:lnTo>
                <a:lnTo>
                  <a:pt x="137" y="281"/>
                </a:lnTo>
                <a:lnTo>
                  <a:pt x="132" y="285"/>
                </a:lnTo>
                <a:lnTo>
                  <a:pt x="127" y="290"/>
                </a:lnTo>
                <a:lnTo>
                  <a:pt x="122" y="295"/>
                </a:lnTo>
                <a:lnTo>
                  <a:pt x="116" y="299"/>
                </a:lnTo>
                <a:lnTo>
                  <a:pt x="110" y="303"/>
                </a:lnTo>
                <a:lnTo>
                  <a:pt x="104" y="305"/>
                </a:lnTo>
                <a:lnTo>
                  <a:pt x="97" y="306"/>
                </a:lnTo>
                <a:lnTo>
                  <a:pt x="90" y="309"/>
                </a:lnTo>
                <a:lnTo>
                  <a:pt x="81" y="310"/>
                </a:lnTo>
                <a:lnTo>
                  <a:pt x="73" y="310"/>
                </a:lnTo>
                <a:lnTo>
                  <a:pt x="66" y="310"/>
                </a:lnTo>
                <a:lnTo>
                  <a:pt x="58" y="309"/>
                </a:lnTo>
                <a:lnTo>
                  <a:pt x="50" y="306"/>
                </a:lnTo>
                <a:lnTo>
                  <a:pt x="44" y="305"/>
                </a:lnTo>
                <a:lnTo>
                  <a:pt x="38" y="303"/>
                </a:lnTo>
                <a:lnTo>
                  <a:pt x="32" y="299"/>
                </a:lnTo>
                <a:lnTo>
                  <a:pt x="26" y="295"/>
                </a:lnTo>
                <a:lnTo>
                  <a:pt x="21" y="292"/>
                </a:lnTo>
                <a:lnTo>
                  <a:pt x="17" y="288"/>
                </a:lnTo>
                <a:lnTo>
                  <a:pt x="13" y="283"/>
                </a:lnTo>
                <a:lnTo>
                  <a:pt x="10" y="277"/>
                </a:lnTo>
                <a:lnTo>
                  <a:pt x="6" y="272"/>
                </a:lnTo>
                <a:lnTo>
                  <a:pt x="5" y="267"/>
                </a:lnTo>
                <a:lnTo>
                  <a:pt x="3" y="261"/>
                </a:lnTo>
                <a:lnTo>
                  <a:pt x="3" y="255"/>
                </a:lnTo>
                <a:lnTo>
                  <a:pt x="2" y="247"/>
                </a:lnTo>
                <a:lnTo>
                  <a:pt x="0" y="239"/>
                </a:lnTo>
                <a:lnTo>
                  <a:pt x="0" y="229"/>
                </a:lnTo>
                <a:lnTo>
                  <a:pt x="0" y="19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7" name="Freeform 44">
            <a:extLst>
              <a:ext uri="{FF2B5EF4-FFF2-40B4-BE49-F238E27FC236}">
                <a16:creationId xmlns:a16="http://schemas.microsoft.com/office/drawing/2014/main" id="{37165229-008B-E270-8589-D02DB627DCFA}"/>
              </a:ext>
            </a:extLst>
          </p:cNvPr>
          <p:cNvSpPr>
            <a:spLocks noEditPoints="1"/>
          </p:cNvSpPr>
          <p:nvPr/>
        </p:nvSpPr>
        <p:spPr bwMode="auto">
          <a:xfrm>
            <a:off x="1951038" y="3511550"/>
            <a:ext cx="79375" cy="163513"/>
          </a:xfrm>
          <a:custGeom>
            <a:avLst/>
            <a:gdLst>
              <a:gd name="T0" fmla="*/ 2147483647 w 201"/>
              <a:gd name="T1" fmla="*/ 2147483647 h 411"/>
              <a:gd name="T2" fmla="*/ 2147483647 w 201"/>
              <a:gd name="T3" fmla="*/ 2147483647 h 411"/>
              <a:gd name="T4" fmla="*/ 2147483647 w 201"/>
              <a:gd name="T5" fmla="*/ 2147483647 h 411"/>
              <a:gd name="T6" fmla="*/ 2147483647 w 201"/>
              <a:gd name="T7" fmla="*/ 2147483647 h 411"/>
              <a:gd name="T8" fmla="*/ 2147483647 w 201"/>
              <a:gd name="T9" fmla="*/ 2147483647 h 411"/>
              <a:gd name="T10" fmla="*/ 2147483647 w 201"/>
              <a:gd name="T11" fmla="*/ 2147483647 h 411"/>
              <a:gd name="T12" fmla="*/ 2147483647 w 201"/>
              <a:gd name="T13" fmla="*/ 2147483647 h 411"/>
              <a:gd name="T14" fmla="*/ 2147483647 w 201"/>
              <a:gd name="T15" fmla="*/ 2147483647 h 411"/>
              <a:gd name="T16" fmla="*/ 2147483647 w 201"/>
              <a:gd name="T17" fmla="*/ 2147483647 h 411"/>
              <a:gd name="T18" fmla="*/ 2147483647 w 201"/>
              <a:gd name="T19" fmla="*/ 2147483647 h 411"/>
              <a:gd name="T20" fmla="*/ 2147483647 w 201"/>
              <a:gd name="T21" fmla="*/ 2147483647 h 411"/>
              <a:gd name="T22" fmla="*/ 2147483647 w 201"/>
              <a:gd name="T23" fmla="*/ 2147483647 h 411"/>
              <a:gd name="T24" fmla="*/ 2147483647 w 201"/>
              <a:gd name="T25" fmla="*/ 2147483647 h 411"/>
              <a:gd name="T26" fmla="*/ 2147483647 w 201"/>
              <a:gd name="T27" fmla="*/ 2147483647 h 411"/>
              <a:gd name="T28" fmla="*/ 2147483647 w 201"/>
              <a:gd name="T29" fmla="*/ 2147483647 h 411"/>
              <a:gd name="T30" fmla="*/ 0 w 201"/>
              <a:gd name="T31" fmla="*/ 2147483647 h 411"/>
              <a:gd name="T32" fmla="*/ 2147483647 w 201"/>
              <a:gd name="T33" fmla="*/ 2147483647 h 411"/>
              <a:gd name="T34" fmla="*/ 2147483647 w 201"/>
              <a:gd name="T35" fmla="*/ 2147483647 h 411"/>
              <a:gd name="T36" fmla="*/ 2147483647 w 201"/>
              <a:gd name="T37" fmla="*/ 2147483647 h 411"/>
              <a:gd name="T38" fmla="*/ 2147483647 w 201"/>
              <a:gd name="T39" fmla="*/ 2147483647 h 411"/>
              <a:gd name="T40" fmla="*/ 2147483647 w 201"/>
              <a:gd name="T41" fmla="*/ 2147483647 h 411"/>
              <a:gd name="T42" fmla="*/ 2147483647 w 201"/>
              <a:gd name="T43" fmla="*/ 0 h 411"/>
              <a:gd name="T44" fmla="*/ 2147483647 w 201"/>
              <a:gd name="T45" fmla="*/ 2147483647 h 411"/>
              <a:gd name="T46" fmla="*/ 2147483647 w 201"/>
              <a:gd name="T47" fmla="*/ 2147483647 h 411"/>
              <a:gd name="T48" fmla="*/ 2147483647 w 201"/>
              <a:gd name="T49" fmla="*/ 2147483647 h 411"/>
              <a:gd name="T50" fmla="*/ 2147483647 w 201"/>
              <a:gd name="T51" fmla="*/ 2147483647 h 411"/>
              <a:gd name="T52" fmla="*/ 2147483647 w 201"/>
              <a:gd name="T53" fmla="*/ 2147483647 h 411"/>
              <a:gd name="T54" fmla="*/ 2147483647 w 201"/>
              <a:gd name="T55" fmla="*/ 2147483647 h 411"/>
              <a:gd name="T56" fmla="*/ 2147483647 w 201"/>
              <a:gd name="T57" fmla="*/ 2147483647 h 411"/>
              <a:gd name="T58" fmla="*/ 2147483647 w 201"/>
              <a:gd name="T59" fmla="*/ 2147483647 h 411"/>
              <a:gd name="T60" fmla="*/ 2147483647 w 201"/>
              <a:gd name="T61" fmla="*/ 2147483647 h 411"/>
              <a:gd name="T62" fmla="*/ 2147483647 w 201"/>
              <a:gd name="T63" fmla="*/ 2147483647 h 411"/>
              <a:gd name="T64" fmla="*/ 2147483647 w 201"/>
              <a:gd name="T65" fmla="*/ 2147483647 h 411"/>
              <a:gd name="T66" fmla="*/ 2147483647 w 201"/>
              <a:gd name="T67" fmla="*/ 2147483647 h 411"/>
              <a:gd name="T68" fmla="*/ 2147483647 w 201"/>
              <a:gd name="T69" fmla="*/ 2147483647 h 411"/>
              <a:gd name="T70" fmla="*/ 2147483647 w 201"/>
              <a:gd name="T71" fmla="*/ 2147483647 h 411"/>
              <a:gd name="T72" fmla="*/ 2147483647 w 201"/>
              <a:gd name="T73" fmla="*/ 2147483647 h 411"/>
              <a:gd name="T74" fmla="*/ 2147483647 w 201"/>
              <a:gd name="T75" fmla="*/ 2147483647 h 411"/>
              <a:gd name="T76" fmla="*/ 2147483647 w 201"/>
              <a:gd name="T77" fmla="*/ 2147483647 h 411"/>
              <a:gd name="T78" fmla="*/ 2147483647 w 201"/>
              <a:gd name="T79" fmla="*/ 2147483647 h 411"/>
              <a:gd name="T80" fmla="*/ 2147483647 w 201"/>
              <a:gd name="T81" fmla="*/ 2147483647 h 411"/>
              <a:gd name="T82" fmla="*/ 2147483647 w 201"/>
              <a:gd name="T83" fmla="*/ 2147483647 h 411"/>
              <a:gd name="T84" fmla="*/ 2147483647 w 201"/>
              <a:gd name="T85" fmla="*/ 2147483647 h 411"/>
              <a:gd name="T86" fmla="*/ 2147483647 w 201"/>
              <a:gd name="T87" fmla="*/ 2147483647 h 411"/>
              <a:gd name="T88" fmla="*/ 2147483647 w 201"/>
              <a:gd name="T89" fmla="*/ 2147483647 h 411"/>
              <a:gd name="T90" fmla="*/ 2147483647 w 201"/>
              <a:gd name="T91" fmla="*/ 2147483647 h 411"/>
              <a:gd name="T92" fmla="*/ 2147483647 w 201"/>
              <a:gd name="T93" fmla="*/ 2147483647 h 411"/>
              <a:gd name="T94" fmla="*/ 2147483647 w 201"/>
              <a:gd name="T95" fmla="*/ 2147483647 h 411"/>
              <a:gd name="T96" fmla="*/ 2147483647 w 201"/>
              <a:gd name="T97" fmla="*/ 2147483647 h 411"/>
              <a:gd name="T98" fmla="*/ 2147483647 w 201"/>
              <a:gd name="T99" fmla="*/ 2147483647 h 411"/>
              <a:gd name="T100" fmla="*/ 2147483647 w 201"/>
              <a:gd name="T101" fmla="*/ 2147483647 h 411"/>
              <a:gd name="T102" fmla="*/ 2147483647 w 201"/>
              <a:gd name="T103" fmla="*/ 2147483647 h 411"/>
              <a:gd name="T104" fmla="*/ 2147483647 w 201"/>
              <a:gd name="T105" fmla="*/ 2147483647 h 411"/>
              <a:gd name="T106" fmla="*/ 2147483647 w 201"/>
              <a:gd name="T107" fmla="*/ 2147483647 h 41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01" h="411">
                <a:moveTo>
                  <a:pt x="7" y="339"/>
                </a:moveTo>
                <a:lnTo>
                  <a:pt x="51" y="339"/>
                </a:lnTo>
                <a:lnTo>
                  <a:pt x="51" y="343"/>
                </a:lnTo>
                <a:lnTo>
                  <a:pt x="52" y="347"/>
                </a:lnTo>
                <a:lnTo>
                  <a:pt x="53" y="350"/>
                </a:lnTo>
                <a:lnTo>
                  <a:pt x="56" y="354"/>
                </a:lnTo>
                <a:lnTo>
                  <a:pt x="58" y="358"/>
                </a:lnTo>
                <a:lnTo>
                  <a:pt x="62" y="362"/>
                </a:lnTo>
                <a:lnTo>
                  <a:pt x="65" y="364"/>
                </a:lnTo>
                <a:lnTo>
                  <a:pt x="69" y="367"/>
                </a:lnTo>
                <a:lnTo>
                  <a:pt x="76" y="370"/>
                </a:lnTo>
                <a:lnTo>
                  <a:pt x="82" y="371"/>
                </a:lnTo>
                <a:lnTo>
                  <a:pt x="91" y="373"/>
                </a:lnTo>
                <a:lnTo>
                  <a:pt x="98" y="374"/>
                </a:lnTo>
                <a:lnTo>
                  <a:pt x="104" y="373"/>
                </a:lnTo>
                <a:lnTo>
                  <a:pt x="110" y="373"/>
                </a:lnTo>
                <a:lnTo>
                  <a:pt x="116" y="371"/>
                </a:lnTo>
                <a:lnTo>
                  <a:pt x="123" y="369"/>
                </a:lnTo>
                <a:lnTo>
                  <a:pt x="129" y="365"/>
                </a:lnTo>
                <a:lnTo>
                  <a:pt x="134" y="363"/>
                </a:lnTo>
                <a:lnTo>
                  <a:pt x="139" y="358"/>
                </a:lnTo>
                <a:lnTo>
                  <a:pt x="143" y="354"/>
                </a:lnTo>
                <a:lnTo>
                  <a:pt x="146" y="348"/>
                </a:lnTo>
                <a:lnTo>
                  <a:pt x="150" y="342"/>
                </a:lnTo>
                <a:lnTo>
                  <a:pt x="151" y="336"/>
                </a:lnTo>
                <a:lnTo>
                  <a:pt x="153" y="328"/>
                </a:lnTo>
                <a:lnTo>
                  <a:pt x="155" y="321"/>
                </a:lnTo>
                <a:lnTo>
                  <a:pt x="156" y="311"/>
                </a:lnTo>
                <a:lnTo>
                  <a:pt x="157" y="301"/>
                </a:lnTo>
                <a:lnTo>
                  <a:pt x="157" y="280"/>
                </a:lnTo>
                <a:lnTo>
                  <a:pt x="155" y="285"/>
                </a:lnTo>
                <a:lnTo>
                  <a:pt x="152" y="289"/>
                </a:lnTo>
                <a:lnTo>
                  <a:pt x="149" y="292"/>
                </a:lnTo>
                <a:lnTo>
                  <a:pt x="144" y="297"/>
                </a:lnTo>
                <a:lnTo>
                  <a:pt x="139" y="302"/>
                </a:lnTo>
                <a:lnTo>
                  <a:pt x="135" y="305"/>
                </a:lnTo>
                <a:lnTo>
                  <a:pt x="129" y="309"/>
                </a:lnTo>
                <a:lnTo>
                  <a:pt x="124" y="311"/>
                </a:lnTo>
                <a:lnTo>
                  <a:pt x="117" y="313"/>
                </a:lnTo>
                <a:lnTo>
                  <a:pt x="110" y="316"/>
                </a:lnTo>
                <a:lnTo>
                  <a:pt x="102" y="317"/>
                </a:lnTo>
                <a:lnTo>
                  <a:pt x="93" y="317"/>
                </a:lnTo>
                <a:lnTo>
                  <a:pt x="86" y="317"/>
                </a:lnTo>
                <a:lnTo>
                  <a:pt x="79" y="316"/>
                </a:lnTo>
                <a:lnTo>
                  <a:pt x="71" y="315"/>
                </a:lnTo>
                <a:lnTo>
                  <a:pt x="65" y="313"/>
                </a:lnTo>
                <a:lnTo>
                  <a:pt x="59" y="311"/>
                </a:lnTo>
                <a:lnTo>
                  <a:pt x="53" y="309"/>
                </a:lnTo>
                <a:lnTo>
                  <a:pt x="47" y="305"/>
                </a:lnTo>
                <a:lnTo>
                  <a:pt x="41" y="300"/>
                </a:lnTo>
                <a:lnTo>
                  <a:pt x="34" y="295"/>
                </a:lnTo>
                <a:lnTo>
                  <a:pt x="29" y="289"/>
                </a:lnTo>
                <a:lnTo>
                  <a:pt x="24" y="283"/>
                </a:lnTo>
                <a:lnTo>
                  <a:pt x="21" y="276"/>
                </a:lnTo>
                <a:lnTo>
                  <a:pt x="17" y="268"/>
                </a:lnTo>
                <a:lnTo>
                  <a:pt x="13" y="258"/>
                </a:lnTo>
                <a:lnTo>
                  <a:pt x="10" y="249"/>
                </a:lnTo>
                <a:lnTo>
                  <a:pt x="7" y="238"/>
                </a:lnTo>
                <a:lnTo>
                  <a:pt x="5" y="226"/>
                </a:lnTo>
                <a:lnTo>
                  <a:pt x="2" y="215"/>
                </a:lnTo>
                <a:lnTo>
                  <a:pt x="1" y="201"/>
                </a:lnTo>
                <a:lnTo>
                  <a:pt x="0" y="187"/>
                </a:lnTo>
                <a:lnTo>
                  <a:pt x="0" y="174"/>
                </a:lnTo>
                <a:lnTo>
                  <a:pt x="0" y="160"/>
                </a:lnTo>
                <a:lnTo>
                  <a:pt x="0" y="147"/>
                </a:lnTo>
                <a:lnTo>
                  <a:pt x="0" y="133"/>
                </a:lnTo>
                <a:lnTo>
                  <a:pt x="1" y="120"/>
                </a:lnTo>
                <a:lnTo>
                  <a:pt x="2" y="105"/>
                </a:lnTo>
                <a:lnTo>
                  <a:pt x="5" y="95"/>
                </a:lnTo>
                <a:lnTo>
                  <a:pt x="6" y="85"/>
                </a:lnTo>
                <a:lnTo>
                  <a:pt x="9" y="76"/>
                </a:lnTo>
                <a:lnTo>
                  <a:pt x="10" y="68"/>
                </a:lnTo>
                <a:lnTo>
                  <a:pt x="13" y="60"/>
                </a:lnTo>
                <a:lnTo>
                  <a:pt x="16" y="53"/>
                </a:lnTo>
                <a:lnTo>
                  <a:pt x="19" y="45"/>
                </a:lnTo>
                <a:lnTo>
                  <a:pt x="23" y="38"/>
                </a:lnTo>
                <a:lnTo>
                  <a:pt x="28" y="32"/>
                </a:lnTo>
                <a:lnTo>
                  <a:pt x="33" y="26"/>
                </a:lnTo>
                <a:lnTo>
                  <a:pt x="38" y="21"/>
                </a:lnTo>
                <a:lnTo>
                  <a:pt x="44" y="16"/>
                </a:lnTo>
                <a:lnTo>
                  <a:pt x="50" y="11"/>
                </a:lnTo>
                <a:lnTo>
                  <a:pt x="56" y="7"/>
                </a:lnTo>
                <a:lnTo>
                  <a:pt x="62" y="5"/>
                </a:lnTo>
                <a:lnTo>
                  <a:pt x="66" y="3"/>
                </a:lnTo>
                <a:lnTo>
                  <a:pt x="73" y="2"/>
                </a:lnTo>
                <a:lnTo>
                  <a:pt x="80" y="0"/>
                </a:lnTo>
                <a:lnTo>
                  <a:pt x="87" y="0"/>
                </a:lnTo>
                <a:lnTo>
                  <a:pt x="94" y="0"/>
                </a:lnTo>
                <a:lnTo>
                  <a:pt x="103" y="0"/>
                </a:lnTo>
                <a:lnTo>
                  <a:pt x="110" y="1"/>
                </a:lnTo>
                <a:lnTo>
                  <a:pt x="116" y="2"/>
                </a:lnTo>
                <a:lnTo>
                  <a:pt x="122" y="5"/>
                </a:lnTo>
                <a:lnTo>
                  <a:pt x="128" y="7"/>
                </a:lnTo>
                <a:lnTo>
                  <a:pt x="134" y="11"/>
                </a:lnTo>
                <a:lnTo>
                  <a:pt x="139" y="16"/>
                </a:lnTo>
                <a:lnTo>
                  <a:pt x="145" y="21"/>
                </a:lnTo>
                <a:lnTo>
                  <a:pt x="150" y="27"/>
                </a:lnTo>
                <a:lnTo>
                  <a:pt x="155" y="33"/>
                </a:lnTo>
                <a:lnTo>
                  <a:pt x="159" y="40"/>
                </a:lnTo>
                <a:lnTo>
                  <a:pt x="159" y="7"/>
                </a:lnTo>
                <a:lnTo>
                  <a:pt x="201" y="7"/>
                </a:lnTo>
                <a:lnTo>
                  <a:pt x="201" y="273"/>
                </a:lnTo>
                <a:lnTo>
                  <a:pt x="199" y="291"/>
                </a:lnTo>
                <a:lnTo>
                  <a:pt x="199" y="306"/>
                </a:lnTo>
                <a:lnTo>
                  <a:pt x="198" y="318"/>
                </a:lnTo>
                <a:lnTo>
                  <a:pt x="197" y="327"/>
                </a:lnTo>
                <a:lnTo>
                  <a:pt x="196" y="336"/>
                </a:lnTo>
                <a:lnTo>
                  <a:pt x="193" y="343"/>
                </a:lnTo>
                <a:lnTo>
                  <a:pt x="191" y="352"/>
                </a:lnTo>
                <a:lnTo>
                  <a:pt x="187" y="358"/>
                </a:lnTo>
                <a:lnTo>
                  <a:pt x="184" y="365"/>
                </a:lnTo>
                <a:lnTo>
                  <a:pt x="180" y="371"/>
                </a:lnTo>
                <a:lnTo>
                  <a:pt x="175" y="378"/>
                </a:lnTo>
                <a:lnTo>
                  <a:pt x="170" y="384"/>
                </a:lnTo>
                <a:lnTo>
                  <a:pt x="166" y="389"/>
                </a:lnTo>
                <a:lnTo>
                  <a:pt x="159" y="394"/>
                </a:lnTo>
                <a:lnTo>
                  <a:pt x="155" y="397"/>
                </a:lnTo>
                <a:lnTo>
                  <a:pt x="147" y="401"/>
                </a:lnTo>
                <a:lnTo>
                  <a:pt x="140" y="404"/>
                </a:lnTo>
                <a:lnTo>
                  <a:pt x="134" y="406"/>
                </a:lnTo>
                <a:lnTo>
                  <a:pt x="127" y="407"/>
                </a:lnTo>
                <a:lnTo>
                  <a:pt x="121" y="409"/>
                </a:lnTo>
                <a:lnTo>
                  <a:pt x="114" y="410"/>
                </a:lnTo>
                <a:lnTo>
                  <a:pt x="105" y="411"/>
                </a:lnTo>
                <a:lnTo>
                  <a:pt x="98" y="411"/>
                </a:lnTo>
                <a:lnTo>
                  <a:pt x="88" y="411"/>
                </a:lnTo>
                <a:lnTo>
                  <a:pt x="79" y="410"/>
                </a:lnTo>
                <a:lnTo>
                  <a:pt x="70" y="407"/>
                </a:lnTo>
                <a:lnTo>
                  <a:pt x="62" y="406"/>
                </a:lnTo>
                <a:lnTo>
                  <a:pt x="56" y="404"/>
                </a:lnTo>
                <a:lnTo>
                  <a:pt x="48" y="400"/>
                </a:lnTo>
                <a:lnTo>
                  <a:pt x="42" y="397"/>
                </a:lnTo>
                <a:lnTo>
                  <a:pt x="36" y="392"/>
                </a:lnTo>
                <a:lnTo>
                  <a:pt x="31" y="388"/>
                </a:lnTo>
                <a:lnTo>
                  <a:pt x="27" y="384"/>
                </a:lnTo>
                <a:lnTo>
                  <a:pt x="22" y="378"/>
                </a:lnTo>
                <a:lnTo>
                  <a:pt x="18" y="371"/>
                </a:lnTo>
                <a:lnTo>
                  <a:pt x="15" y="365"/>
                </a:lnTo>
                <a:lnTo>
                  <a:pt x="12" y="360"/>
                </a:lnTo>
                <a:lnTo>
                  <a:pt x="10" y="354"/>
                </a:lnTo>
                <a:lnTo>
                  <a:pt x="9" y="347"/>
                </a:lnTo>
                <a:lnTo>
                  <a:pt x="9" y="344"/>
                </a:lnTo>
                <a:lnTo>
                  <a:pt x="7" y="339"/>
                </a:lnTo>
                <a:close/>
                <a:moveTo>
                  <a:pt x="42" y="164"/>
                </a:moveTo>
                <a:lnTo>
                  <a:pt x="42" y="175"/>
                </a:lnTo>
                <a:lnTo>
                  <a:pt x="44" y="186"/>
                </a:lnTo>
                <a:lnTo>
                  <a:pt x="44" y="196"/>
                </a:lnTo>
                <a:lnTo>
                  <a:pt x="45" y="206"/>
                </a:lnTo>
                <a:lnTo>
                  <a:pt x="46" y="216"/>
                </a:lnTo>
                <a:lnTo>
                  <a:pt x="47" y="226"/>
                </a:lnTo>
                <a:lnTo>
                  <a:pt x="50" y="232"/>
                </a:lnTo>
                <a:lnTo>
                  <a:pt x="51" y="239"/>
                </a:lnTo>
                <a:lnTo>
                  <a:pt x="53" y="246"/>
                </a:lnTo>
                <a:lnTo>
                  <a:pt x="56" y="253"/>
                </a:lnTo>
                <a:lnTo>
                  <a:pt x="59" y="258"/>
                </a:lnTo>
                <a:lnTo>
                  <a:pt x="63" y="264"/>
                </a:lnTo>
                <a:lnTo>
                  <a:pt x="69" y="269"/>
                </a:lnTo>
                <a:lnTo>
                  <a:pt x="73" y="273"/>
                </a:lnTo>
                <a:lnTo>
                  <a:pt x="79" y="275"/>
                </a:lnTo>
                <a:lnTo>
                  <a:pt x="85" y="278"/>
                </a:lnTo>
                <a:lnTo>
                  <a:pt x="92" y="280"/>
                </a:lnTo>
                <a:lnTo>
                  <a:pt x="98" y="280"/>
                </a:lnTo>
                <a:lnTo>
                  <a:pt x="103" y="280"/>
                </a:lnTo>
                <a:lnTo>
                  <a:pt x="109" y="279"/>
                </a:lnTo>
                <a:lnTo>
                  <a:pt x="114" y="278"/>
                </a:lnTo>
                <a:lnTo>
                  <a:pt x="118" y="275"/>
                </a:lnTo>
                <a:lnTo>
                  <a:pt x="122" y="274"/>
                </a:lnTo>
                <a:lnTo>
                  <a:pt x="127" y="270"/>
                </a:lnTo>
                <a:lnTo>
                  <a:pt x="132" y="267"/>
                </a:lnTo>
                <a:lnTo>
                  <a:pt x="137" y="262"/>
                </a:lnTo>
                <a:lnTo>
                  <a:pt x="141" y="255"/>
                </a:lnTo>
                <a:lnTo>
                  <a:pt x="145" y="248"/>
                </a:lnTo>
                <a:lnTo>
                  <a:pt x="149" y="241"/>
                </a:lnTo>
                <a:lnTo>
                  <a:pt x="150" y="234"/>
                </a:lnTo>
                <a:lnTo>
                  <a:pt x="152" y="226"/>
                </a:lnTo>
                <a:lnTo>
                  <a:pt x="153" y="218"/>
                </a:lnTo>
                <a:lnTo>
                  <a:pt x="155" y="208"/>
                </a:lnTo>
                <a:lnTo>
                  <a:pt x="156" y="199"/>
                </a:lnTo>
                <a:lnTo>
                  <a:pt x="157" y="189"/>
                </a:lnTo>
                <a:lnTo>
                  <a:pt x="157" y="176"/>
                </a:lnTo>
                <a:lnTo>
                  <a:pt x="158" y="164"/>
                </a:lnTo>
                <a:lnTo>
                  <a:pt x="158" y="152"/>
                </a:lnTo>
                <a:lnTo>
                  <a:pt x="158" y="141"/>
                </a:lnTo>
                <a:lnTo>
                  <a:pt x="157" y="128"/>
                </a:lnTo>
                <a:lnTo>
                  <a:pt x="156" y="117"/>
                </a:lnTo>
                <a:lnTo>
                  <a:pt x="155" y="105"/>
                </a:lnTo>
                <a:lnTo>
                  <a:pt x="152" y="92"/>
                </a:lnTo>
                <a:lnTo>
                  <a:pt x="151" y="85"/>
                </a:lnTo>
                <a:lnTo>
                  <a:pt x="149" y="79"/>
                </a:lnTo>
                <a:lnTo>
                  <a:pt x="146" y="71"/>
                </a:lnTo>
                <a:lnTo>
                  <a:pt x="143" y="64"/>
                </a:lnTo>
                <a:lnTo>
                  <a:pt x="139" y="58"/>
                </a:lnTo>
                <a:lnTo>
                  <a:pt x="134" y="53"/>
                </a:lnTo>
                <a:lnTo>
                  <a:pt x="129" y="48"/>
                </a:lnTo>
                <a:lnTo>
                  <a:pt x="123" y="44"/>
                </a:lnTo>
                <a:lnTo>
                  <a:pt x="118" y="40"/>
                </a:lnTo>
                <a:lnTo>
                  <a:pt x="112" y="39"/>
                </a:lnTo>
                <a:lnTo>
                  <a:pt x="106" y="37"/>
                </a:lnTo>
                <a:lnTo>
                  <a:pt x="99" y="37"/>
                </a:lnTo>
                <a:lnTo>
                  <a:pt x="92" y="38"/>
                </a:lnTo>
                <a:lnTo>
                  <a:pt x="85" y="39"/>
                </a:lnTo>
                <a:lnTo>
                  <a:pt x="79" y="42"/>
                </a:lnTo>
                <a:lnTo>
                  <a:pt x="73" y="45"/>
                </a:lnTo>
                <a:lnTo>
                  <a:pt x="69" y="49"/>
                </a:lnTo>
                <a:lnTo>
                  <a:pt x="64" y="54"/>
                </a:lnTo>
                <a:lnTo>
                  <a:pt x="59" y="60"/>
                </a:lnTo>
                <a:lnTo>
                  <a:pt x="57" y="65"/>
                </a:lnTo>
                <a:lnTo>
                  <a:pt x="53" y="73"/>
                </a:lnTo>
                <a:lnTo>
                  <a:pt x="52" y="79"/>
                </a:lnTo>
                <a:lnTo>
                  <a:pt x="50" y="86"/>
                </a:lnTo>
                <a:lnTo>
                  <a:pt x="48" y="95"/>
                </a:lnTo>
                <a:lnTo>
                  <a:pt x="46" y="106"/>
                </a:lnTo>
                <a:lnTo>
                  <a:pt x="45" y="118"/>
                </a:lnTo>
                <a:lnTo>
                  <a:pt x="44" y="129"/>
                </a:lnTo>
                <a:lnTo>
                  <a:pt x="44" y="141"/>
                </a:lnTo>
                <a:lnTo>
                  <a:pt x="42" y="152"/>
                </a:lnTo>
                <a:lnTo>
                  <a:pt x="42" y="16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8" name="Freeform 45">
            <a:extLst>
              <a:ext uri="{FF2B5EF4-FFF2-40B4-BE49-F238E27FC236}">
                <a16:creationId xmlns:a16="http://schemas.microsoft.com/office/drawing/2014/main" id="{22F74063-A0FB-A7E6-F0A3-73EEAF8465E9}"/>
              </a:ext>
            </a:extLst>
          </p:cNvPr>
          <p:cNvSpPr>
            <a:spLocks noEditPoints="1"/>
          </p:cNvSpPr>
          <p:nvPr/>
        </p:nvSpPr>
        <p:spPr bwMode="auto">
          <a:xfrm>
            <a:off x="2055813" y="3511550"/>
            <a:ext cx="73025" cy="125413"/>
          </a:xfrm>
          <a:custGeom>
            <a:avLst/>
            <a:gdLst>
              <a:gd name="T0" fmla="*/ 2147483647 w 186"/>
              <a:gd name="T1" fmla="*/ 2147483647 h 317"/>
              <a:gd name="T2" fmla="*/ 2147483647 w 186"/>
              <a:gd name="T3" fmla="*/ 2147483647 h 317"/>
              <a:gd name="T4" fmla="*/ 2147483647 w 186"/>
              <a:gd name="T5" fmla="*/ 2147483647 h 317"/>
              <a:gd name="T6" fmla="*/ 2147483647 w 186"/>
              <a:gd name="T7" fmla="*/ 2147483647 h 317"/>
              <a:gd name="T8" fmla="*/ 2147483647 w 186"/>
              <a:gd name="T9" fmla="*/ 2147483647 h 317"/>
              <a:gd name="T10" fmla="*/ 2147483647 w 186"/>
              <a:gd name="T11" fmla="*/ 2147483647 h 317"/>
              <a:gd name="T12" fmla="*/ 2147483647 w 186"/>
              <a:gd name="T13" fmla="*/ 2147483647 h 317"/>
              <a:gd name="T14" fmla="*/ 2147483647 w 186"/>
              <a:gd name="T15" fmla="*/ 2147483647 h 317"/>
              <a:gd name="T16" fmla="*/ 2147483647 w 186"/>
              <a:gd name="T17" fmla="*/ 2147483647 h 317"/>
              <a:gd name="T18" fmla="*/ 2147483647 w 186"/>
              <a:gd name="T19" fmla="*/ 2147483647 h 317"/>
              <a:gd name="T20" fmla="*/ 2147483647 w 186"/>
              <a:gd name="T21" fmla="*/ 2147483647 h 317"/>
              <a:gd name="T22" fmla="*/ 2147483647 w 186"/>
              <a:gd name="T23" fmla="*/ 2147483647 h 317"/>
              <a:gd name="T24" fmla="*/ 2147483647 w 186"/>
              <a:gd name="T25" fmla="*/ 2147483647 h 317"/>
              <a:gd name="T26" fmla="*/ 2147483647 w 186"/>
              <a:gd name="T27" fmla="*/ 2147483647 h 317"/>
              <a:gd name="T28" fmla="*/ 0 w 186"/>
              <a:gd name="T29" fmla="*/ 2147483647 h 317"/>
              <a:gd name="T30" fmla="*/ 2147483647 w 186"/>
              <a:gd name="T31" fmla="*/ 2147483647 h 317"/>
              <a:gd name="T32" fmla="*/ 2147483647 w 186"/>
              <a:gd name="T33" fmla="*/ 2147483647 h 317"/>
              <a:gd name="T34" fmla="*/ 2147483647 w 186"/>
              <a:gd name="T35" fmla="*/ 2147483647 h 317"/>
              <a:gd name="T36" fmla="*/ 2147483647 w 186"/>
              <a:gd name="T37" fmla="*/ 2147483647 h 317"/>
              <a:gd name="T38" fmla="*/ 2147483647 w 186"/>
              <a:gd name="T39" fmla="*/ 2147483647 h 317"/>
              <a:gd name="T40" fmla="*/ 2147483647 w 186"/>
              <a:gd name="T41" fmla="*/ 2147483647 h 317"/>
              <a:gd name="T42" fmla="*/ 2147483647 w 186"/>
              <a:gd name="T43" fmla="*/ 2147483647 h 317"/>
              <a:gd name="T44" fmla="*/ 2147483647 w 186"/>
              <a:gd name="T45" fmla="*/ 0 h 317"/>
              <a:gd name="T46" fmla="*/ 2147483647 w 186"/>
              <a:gd name="T47" fmla="*/ 2147483647 h 317"/>
              <a:gd name="T48" fmla="*/ 2147483647 w 186"/>
              <a:gd name="T49" fmla="*/ 2147483647 h 317"/>
              <a:gd name="T50" fmla="*/ 2147483647 w 186"/>
              <a:gd name="T51" fmla="*/ 2147483647 h 317"/>
              <a:gd name="T52" fmla="*/ 2147483647 w 186"/>
              <a:gd name="T53" fmla="*/ 2147483647 h 317"/>
              <a:gd name="T54" fmla="*/ 2147483647 w 186"/>
              <a:gd name="T55" fmla="*/ 2147483647 h 317"/>
              <a:gd name="T56" fmla="*/ 2147483647 w 186"/>
              <a:gd name="T57" fmla="*/ 2147483647 h 317"/>
              <a:gd name="T58" fmla="*/ 2147483647 w 186"/>
              <a:gd name="T59" fmla="*/ 2147483647 h 317"/>
              <a:gd name="T60" fmla="*/ 2147483647 w 186"/>
              <a:gd name="T61" fmla="*/ 2147483647 h 317"/>
              <a:gd name="T62" fmla="*/ 2147483647 w 186"/>
              <a:gd name="T63" fmla="*/ 2147483647 h 317"/>
              <a:gd name="T64" fmla="*/ 2147483647 w 186"/>
              <a:gd name="T65" fmla="*/ 2147483647 h 317"/>
              <a:gd name="T66" fmla="*/ 2147483647 w 186"/>
              <a:gd name="T67" fmla="*/ 2147483647 h 317"/>
              <a:gd name="T68" fmla="*/ 2147483647 w 186"/>
              <a:gd name="T69" fmla="*/ 2147483647 h 317"/>
              <a:gd name="T70" fmla="*/ 2147483647 w 186"/>
              <a:gd name="T71" fmla="*/ 2147483647 h 317"/>
              <a:gd name="T72" fmla="*/ 2147483647 w 186"/>
              <a:gd name="T73" fmla="*/ 2147483647 h 317"/>
              <a:gd name="T74" fmla="*/ 2147483647 w 186"/>
              <a:gd name="T75" fmla="*/ 2147483647 h 317"/>
              <a:gd name="T76" fmla="*/ 2147483647 w 186"/>
              <a:gd name="T77" fmla="*/ 2147483647 h 317"/>
              <a:gd name="T78" fmla="*/ 2147483647 w 186"/>
              <a:gd name="T79" fmla="*/ 2147483647 h 317"/>
              <a:gd name="T80" fmla="*/ 2147483647 w 186"/>
              <a:gd name="T81" fmla="*/ 2147483647 h 317"/>
              <a:gd name="T82" fmla="*/ 2147483647 w 186"/>
              <a:gd name="T83" fmla="*/ 2147483647 h 317"/>
              <a:gd name="T84" fmla="*/ 2147483647 w 186"/>
              <a:gd name="T85" fmla="*/ 2147483647 h 317"/>
              <a:gd name="T86" fmla="*/ 2147483647 w 186"/>
              <a:gd name="T87" fmla="*/ 2147483647 h 317"/>
              <a:gd name="T88" fmla="*/ 2147483647 w 186"/>
              <a:gd name="T89" fmla="*/ 2147483647 h 317"/>
              <a:gd name="T90" fmla="*/ 2147483647 w 186"/>
              <a:gd name="T91" fmla="*/ 2147483647 h 317"/>
              <a:gd name="T92" fmla="*/ 2147483647 w 186"/>
              <a:gd name="T93" fmla="*/ 2147483647 h 317"/>
              <a:gd name="T94" fmla="*/ 2147483647 w 186"/>
              <a:gd name="T95" fmla="*/ 2147483647 h 317"/>
              <a:gd name="T96" fmla="*/ 2147483647 w 186"/>
              <a:gd name="T97" fmla="*/ 2147483647 h 317"/>
              <a:gd name="T98" fmla="*/ 2147483647 w 186"/>
              <a:gd name="T99" fmla="*/ 2147483647 h 317"/>
              <a:gd name="T100" fmla="*/ 2147483647 w 186"/>
              <a:gd name="T101" fmla="*/ 2147483647 h 317"/>
              <a:gd name="T102" fmla="*/ 2147483647 w 186"/>
              <a:gd name="T103" fmla="*/ 2147483647 h 317"/>
              <a:gd name="T104" fmla="*/ 2147483647 w 186"/>
              <a:gd name="T105" fmla="*/ 2147483647 h 317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86" h="317">
                <a:moveTo>
                  <a:pt x="140" y="210"/>
                </a:moveTo>
                <a:lnTo>
                  <a:pt x="184" y="210"/>
                </a:lnTo>
                <a:lnTo>
                  <a:pt x="182" y="220"/>
                </a:lnTo>
                <a:lnTo>
                  <a:pt x="181" y="231"/>
                </a:lnTo>
                <a:lnTo>
                  <a:pt x="180" y="241"/>
                </a:lnTo>
                <a:lnTo>
                  <a:pt x="179" y="250"/>
                </a:lnTo>
                <a:lnTo>
                  <a:pt x="175" y="260"/>
                </a:lnTo>
                <a:lnTo>
                  <a:pt x="172" y="268"/>
                </a:lnTo>
                <a:lnTo>
                  <a:pt x="168" y="276"/>
                </a:lnTo>
                <a:lnTo>
                  <a:pt x="163" y="284"/>
                </a:lnTo>
                <a:lnTo>
                  <a:pt x="158" y="291"/>
                </a:lnTo>
                <a:lnTo>
                  <a:pt x="152" y="296"/>
                </a:lnTo>
                <a:lnTo>
                  <a:pt x="146" y="302"/>
                </a:lnTo>
                <a:lnTo>
                  <a:pt x="140" y="306"/>
                </a:lnTo>
                <a:lnTo>
                  <a:pt x="134" y="310"/>
                </a:lnTo>
                <a:lnTo>
                  <a:pt x="129" y="312"/>
                </a:lnTo>
                <a:lnTo>
                  <a:pt x="123" y="313"/>
                </a:lnTo>
                <a:lnTo>
                  <a:pt x="118" y="315"/>
                </a:lnTo>
                <a:lnTo>
                  <a:pt x="110" y="316"/>
                </a:lnTo>
                <a:lnTo>
                  <a:pt x="103" y="317"/>
                </a:lnTo>
                <a:lnTo>
                  <a:pt x="94" y="317"/>
                </a:lnTo>
                <a:lnTo>
                  <a:pt x="87" y="317"/>
                </a:lnTo>
                <a:lnTo>
                  <a:pt x="79" y="316"/>
                </a:lnTo>
                <a:lnTo>
                  <a:pt x="69" y="315"/>
                </a:lnTo>
                <a:lnTo>
                  <a:pt x="63" y="313"/>
                </a:lnTo>
                <a:lnTo>
                  <a:pt x="58" y="311"/>
                </a:lnTo>
                <a:lnTo>
                  <a:pt x="52" y="309"/>
                </a:lnTo>
                <a:lnTo>
                  <a:pt x="46" y="305"/>
                </a:lnTo>
                <a:lnTo>
                  <a:pt x="40" y="301"/>
                </a:lnTo>
                <a:lnTo>
                  <a:pt x="35" y="296"/>
                </a:lnTo>
                <a:lnTo>
                  <a:pt x="30" y="290"/>
                </a:lnTo>
                <a:lnTo>
                  <a:pt x="24" y="284"/>
                </a:lnTo>
                <a:lnTo>
                  <a:pt x="19" y="276"/>
                </a:lnTo>
                <a:lnTo>
                  <a:pt x="17" y="269"/>
                </a:lnTo>
                <a:lnTo>
                  <a:pt x="13" y="262"/>
                </a:lnTo>
                <a:lnTo>
                  <a:pt x="11" y="254"/>
                </a:lnTo>
                <a:lnTo>
                  <a:pt x="9" y="247"/>
                </a:lnTo>
                <a:lnTo>
                  <a:pt x="7" y="239"/>
                </a:lnTo>
                <a:lnTo>
                  <a:pt x="5" y="229"/>
                </a:lnTo>
                <a:lnTo>
                  <a:pt x="4" y="221"/>
                </a:lnTo>
                <a:lnTo>
                  <a:pt x="3" y="211"/>
                </a:lnTo>
                <a:lnTo>
                  <a:pt x="1" y="197"/>
                </a:lnTo>
                <a:lnTo>
                  <a:pt x="0" y="185"/>
                </a:lnTo>
                <a:lnTo>
                  <a:pt x="0" y="170"/>
                </a:lnTo>
                <a:lnTo>
                  <a:pt x="0" y="154"/>
                </a:lnTo>
                <a:lnTo>
                  <a:pt x="0" y="141"/>
                </a:lnTo>
                <a:lnTo>
                  <a:pt x="0" y="127"/>
                </a:lnTo>
                <a:lnTo>
                  <a:pt x="1" y="115"/>
                </a:lnTo>
                <a:lnTo>
                  <a:pt x="3" y="102"/>
                </a:lnTo>
                <a:lnTo>
                  <a:pt x="4" y="91"/>
                </a:lnTo>
                <a:lnTo>
                  <a:pt x="5" y="80"/>
                </a:lnTo>
                <a:lnTo>
                  <a:pt x="9" y="70"/>
                </a:lnTo>
                <a:lnTo>
                  <a:pt x="11" y="61"/>
                </a:lnTo>
                <a:lnTo>
                  <a:pt x="16" y="53"/>
                </a:lnTo>
                <a:lnTo>
                  <a:pt x="19" y="44"/>
                </a:lnTo>
                <a:lnTo>
                  <a:pt x="23" y="38"/>
                </a:lnTo>
                <a:lnTo>
                  <a:pt x="27" y="32"/>
                </a:lnTo>
                <a:lnTo>
                  <a:pt x="32" y="26"/>
                </a:lnTo>
                <a:lnTo>
                  <a:pt x="36" y="21"/>
                </a:lnTo>
                <a:lnTo>
                  <a:pt x="41" y="17"/>
                </a:lnTo>
                <a:lnTo>
                  <a:pt x="47" y="13"/>
                </a:lnTo>
                <a:lnTo>
                  <a:pt x="52" y="10"/>
                </a:lnTo>
                <a:lnTo>
                  <a:pt x="58" y="6"/>
                </a:lnTo>
                <a:lnTo>
                  <a:pt x="64" y="5"/>
                </a:lnTo>
                <a:lnTo>
                  <a:pt x="70" y="2"/>
                </a:lnTo>
                <a:lnTo>
                  <a:pt x="75" y="2"/>
                </a:lnTo>
                <a:lnTo>
                  <a:pt x="82" y="0"/>
                </a:lnTo>
                <a:lnTo>
                  <a:pt x="90" y="0"/>
                </a:lnTo>
                <a:lnTo>
                  <a:pt x="96" y="0"/>
                </a:lnTo>
                <a:lnTo>
                  <a:pt x="103" y="0"/>
                </a:lnTo>
                <a:lnTo>
                  <a:pt x="110" y="0"/>
                </a:lnTo>
                <a:lnTo>
                  <a:pt x="116" y="2"/>
                </a:lnTo>
                <a:lnTo>
                  <a:pt x="122" y="3"/>
                </a:lnTo>
                <a:lnTo>
                  <a:pt x="127" y="5"/>
                </a:lnTo>
                <a:lnTo>
                  <a:pt x="132" y="7"/>
                </a:lnTo>
                <a:lnTo>
                  <a:pt x="140" y="11"/>
                </a:lnTo>
                <a:lnTo>
                  <a:pt x="146" y="16"/>
                </a:lnTo>
                <a:lnTo>
                  <a:pt x="154" y="21"/>
                </a:lnTo>
                <a:lnTo>
                  <a:pt x="158" y="27"/>
                </a:lnTo>
                <a:lnTo>
                  <a:pt x="163" y="33"/>
                </a:lnTo>
                <a:lnTo>
                  <a:pt x="167" y="39"/>
                </a:lnTo>
                <a:lnTo>
                  <a:pt x="170" y="47"/>
                </a:lnTo>
                <a:lnTo>
                  <a:pt x="174" y="55"/>
                </a:lnTo>
                <a:lnTo>
                  <a:pt x="176" y="63"/>
                </a:lnTo>
                <a:lnTo>
                  <a:pt x="179" y="73"/>
                </a:lnTo>
                <a:lnTo>
                  <a:pt x="181" y="84"/>
                </a:lnTo>
                <a:lnTo>
                  <a:pt x="182" y="95"/>
                </a:lnTo>
                <a:lnTo>
                  <a:pt x="184" y="106"/>
                </a:lnTo>
                <a:lnTo>
                  <a:pt x="185" y="118"/>
                </a:lnTo>
                <a:lnTo>
                  <a:pt x="186" y="129"/>
                </a:lnTo>
                <a:lnTo>
                  <a:pt x="186" y="141"/>
                </a:lnTo>
                <a:lnTo>
                  <a:pt x="185" y="148"/>
                </a:lnTo>
                <a:lnTo>
                  <a:pt x="185" y="164"/>
                </a:lnTo>
                <a:lnTo>
                  <a:pt x="42" y="164"/>
                </a:lnTo>
                <a:lnTo>
                  <a:pt x="42" y="175"/>
                </a:lnTo>
                <a:lnTo>
                  <a:pt x="44" y="194"/>
                </a:lnTo>
                <a:lnTo>
                  <a:pt x="45" y="212"/>
                </a:lnTo>
                <a:lnTo>
                  <a:pt x="46" y="222"/>
                </a:lnTo>
                <a:lnTo>
                  <a:pt x="47" y="233"/>
                </a:lnTo>
                <a:lnTo>
                  <a:pt x="50" y="241"/>
                </a:lnTo>
                <a:lnTo>
                  <a:pt x="52" y="249"/>
                </a:lnTo>
                <a:lnTo>
                  <a:pt x="56" y="255"/>
                </a:lnTo>
                <a:lnTo>
                  <a:pt x="59" y="263"/>
                </a:lnTo>
                <a:lnTo>
                  <a:pt x="64" y="268"/>
                </a:lnTo>
                <a:lnTo>
                  <a:pt x="69" y="273"/>
                </a:lnTo>
                <a:lnTo>
                  <a:pt x="75" y="275"/>
                </a:lnTo>
                <a:lnTo>
                  <a:pt x="81" y="278"/>
                </a:lnTo>
                <a:lnTo>
                  <a:pt x="87" y="280"/>
                </a:lnTo>
                <a:lnTo>
                  <a:pt x="93" y="280"/>
                </a:lnTo>
                <a:lnTo>
                  <a:pt x="98" y="280"/>
                </a:lnTo>
                <a:lnTo>
                  <a:pt x="103" y="279"/>
                </a:lnTo>
                <a:lnTo>
                  <a:pt x="108" y="278"/>
                </a:lnTo>
                <a:lnTo>
                  <a:pt x="112" y="275"/>
                </a:lnTo>
                <a:lnTo>
                  <a:pt x="117" y="273"/>
                </a:lnTo>
                <a:lnTo>
                  <a:pt x="122" y="269"/>
                </a:lnTo>
                <a:lnTo>
                  <a:pt x="125" y="265"/>
                </a:lnTo>
                <a:lnTo>
                  <a:pt x="127" y="262"/>
                </a:lnTo>
                <a:lnTo>
                  <a:pt x="131" y="258"/>
                </a:lnTo>
                <a:lnTo>
                  <a:pt x="133" y="253"/>
                </a:lnTo>
                <a:lnTo>
                  <a:pt x="134" y="248"/>
                </a:lnTo>
                <a:lnTo>
                  <a:pt x="137" y="243"/>
                </a:lnTo>
                <a:lnTo>
                  <a:pt x="138" y="237"/>
                </a:lnTo>
                <a:lnTo>
                  <a:pt x="139" y="231"/>
                </a:lnTo>
                <a:lnTo>
                  <a:pt x="139" y="225"/>
                </a:lnTo>
                <a:lnTo>
                  <a:pt x="140" y="210"/>
                </a:lnTo>
                <a:close/>
                <a:moveTo>
                  <a:pt x="44" y="127"/>
                </a:moveTo>
                <a:lnTo>
                  <a:pt x="141" y="127"/>
                </a:lnTo>
                <a:lnTo>
                  <a:pt x="140" y="111"/>
                </a:lnTo>
                <a:lnTo>
                  <a:pt x="140" y="101"/>
                </a:lnTo>
                <a:lnTo>
                  <a:pt x="139" y="91"/>
                </a:lnTo>
                <a:lnTo>
                  <a:pt x="138" y="82"/>
                </a:lnTo>
                <a:lnTo>
                  <a:pt x="137" y="75"/>
                </a:lnTo>
                <a:lnTo>
                  <a:pt x="134" y="69"/>
                </a:lnTo>
                <a:lnTo>
                  <a:pt x="133" y="64"/>
                </a:lnTo>
                <a:lnTo>
                  <a:pt x="131" y="58"/>
                </a:lnTo>
                <a:lnTo>
                  <a:pt x="127" y="54"/>
                </a:lnTo>
                <a:lnTo>
                  <a:pt x="125" y="50"/>
                </a:lnTo>
                <a:lnTo>
                  <a:pt x="122" y="47"/>
                </a:lnTo>
                <a:lnTo>
                  <a:pt x="118" y="43"/>
                </a:lnTo>
                <a:lnTo>
                  <a:pt x="115" y="42"/>
                </a:lnTo>
                <a:lnTo>
                  <a:pt x="110" y="39"/>
                </a:lnTo>
                <a:lnTo>
                  <a:pt x="105" y="38"/>
                </a:lnTo>
                <a:lnTo>
                  <a:pt x="100" y="37"/>
                </a:lnTo>
                <a:lnTo>
                  <a:pt x="94" y="37"/>
                </a:lnTo>
                <a:lnTo>
                  <a:pt x="87" y="38"/>
                </a:lnTo>
                <a:lnTo>
                  <a:pt x="81" y="39"/>
                </a:lnTo>
                <a:lnTo>
                  <a:pt x="74" y="42"/>
                </a:lnTo>
                <a:lnTo>
                  <a:pt x="68" y="45"/>
                </a:lnTo>
                <a:lnTo>
                  <a:pt x="65" y="48"/>
                </a:lnTo>
                <a:lnTo>
                  <a:pt x="62" y="52"/>
                </a:lnTo>
                <a:lnTo>
                  <a:pt x="58" y="55"/>
                </a:lnTo>
                <a:lnTo>
                  <a:pt x="56" y="60"/>
                </a:lnTo>
                <a:lnTo>
                  <a:pt x="53" y="65"/>
                </a:lnTo>
                <a:lnTo>
                  <a:pt x="51" y="70"/>
                </a:lnTo>
                <a:lnTo>
                  <a:pt x="48" y="80"/>
                </a:lnTo>
                <a:lnTo>
                  <a:pt x="46" y="90"/>
                </a:lnTo>
                <a:lnTo>
                  <a:pt x="45" y="97"/>
                </a:lnTo>
                <a:lnTo>
                  <a:pt x="45" y="105"/>
                </a:lnTo>
                <a:lnTo>
                  <a:pt x="44" y="112"/>
                </a:lnTo>
                <a:lnTo>
                  <a:pt x="44" y="12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9" name="Freeform 46">
            <a:extLst>
              <a:ext uri="{FF2B5EF4-FFF2-40B4-BE49-F238E27FC236}">
                <a16:creationId xmlns:a16="http://schemas.microsoft.com/office/drawing/2014/main" id="{7A5B2586-B696-2C3E-83A3-14A0AD3D8E6D}"/>
              </a:ext>
            </a:extLst>
          </p:cNvPr>
          <p:cNvSpPr>
            <a:spLocks/>
          </p:cNvSpPr>
          <p:nvPr/>
        </p:nvSpPr>
        <p:spPr bwMode="auto">
          <a:xfrm>
            <a:off x="2155825" y="3511550"/>
            <a:ext cx="73025" cy="122238"/>
          </a:xfrm>
          <a:custGeom>
            <a:avLst/>
            <a:gdLst>
              <a:gd name="T0" fmla="*/ 0 w 186"/>
              <a:gd name="T1" fmla="*/ 2147483647 h 310"/>
              <a:gd name="T2" fmla="*/ 2147483647 w 186"/>
              <a:gd name="T3" fmla="*/ 2147483647 h 310"/>
              <a:gd name="T4" fmla="*/ 2147483647 w 186"/>
              <a:gd name="T5" fmla="*/ 2147483647 h 310"/>
              <a:gd name="T6" fmla="*/ 2147483647 w 186"/>
              <a:gd name="T7" fmla="*/ 2147483647 h 310"/>
              <a:gd name="T8" fmla="*/ 2147483647 w 186"/>
              <a:gd name="T9" fmla="*/ 2147483647 h 310"/>
              <a:gd name="T10" fmla="*/ 2147483647 w 186"/>
              <a:gd name="T11" fmla="*/ 2147483647 h 310"/>
              <a:gd name="T12" fmla="*/ 2147483647 w 186"/>
              <a:gd name="T13" fmla="*/ 2147483647 h 310"/>
              <a:gd name="T14" fmla="*/ 2147483647 w 186"/>
              <a:gd name="T15" fmla="*/ 0 h 310"/>
              <a:gd name="T16" fmla="*/ 2147483647 w 186"/>
              <a:gd name="T17" fmla="*/ 2147483647 h 310"/>
              <a:gd name="T18" fmla="*/ 2147483647 w 186"/>
              <a:gd name="T19" fmla="*/ 2147483647 h 310"/>
              <a:gd name="T20" fmla="*/ 2147483647 w 186"/>
              <a:gd name="T21" fmla="*/ 2147483647 h 310"/>
              <a:gd name="T22" fmla="*/ 2147483647 w 186"/>
              <a:gd name="T23" fmla="*/ 2147483647 h 310"/>
              <a:gd name="T24" fmla="*/ 2147483647 w 186"/>
              <a:gd name="T25" fmla="*/ 2147483647 h 310"/>
              <a:gd name="T26" fmla="*/ 2147483647 w 186"/>
              <a:gd name="T27" fmla="*/ 2147483647 h 310"/>
              <a:gd name="T28" fmla="*/ 2147483647 w 186"/>
              <a:gd name="T29" fmla="*/ 2147483647 h 310"/>
              <a:gd name="T30" fmla="*/ 2147483647 w 186"/>
              <a:gd name="T31" fmla="*/ 2147483647 h 310"/>
              <a:gd name="T32" fmla="*/ 2147483647 w 186"/>
              <a:gd name="T33" fmla="*/ 2147483647 h 310"/>
              <a:gd name="T34" fmla="*/ 2147483647 w 186"/>
              <a:gd name="T35" fmla="*/ 2147483647 h 310"/>
              <a:gd name="T36" fmla="*/ 2147483647 w 186"/>
              <a:gd name="T37" fmla="*/ 2147483647 h 310"/>
              <a:gd name="T38" fmla="*/ 2147483647 w 186"/>
              <a:gd name="T39" fmla="*/ 2147483647 h 310"/>
              <a:gd name="T40" fmla="*/ 2147483647 w 186"/>
              <a:gd name="T41" fmla="*/ 2147483647 h 310"/>
              <a:gd name="T42" fmla="*/ 2147483647 w 186"/>
              <a:gd name="T43" fmla="*/ 2147483647 h 310"/>
              <a:gd name="T44" fmla="*/ 2147483647 w 186"/>
              <a:gd name="T45" fmla="*/ 2147483647 h 310"/>
              <a:gd name="T46" fmla="*/ 2147483647 w 186"/>
              <a:gd name="T47" fmla="*/ 2147483647 h 310"/>
              <a:gd name="T48" fmla="*/ 2147483647 w 186"/>
              <a:gd name="T49" fmla="*/ 2147483647 h 310"/>
              <a:gd name="T50" fmla="*/ 2147483647 w 186"/>
              <a:gd name="T51" fmla="*/ 2147483647 h 310"/>
              <a:gd name="T52" fmla="*/ 2147483647 w 186"/>
              <a:gd name="T53" fmla="*/ 2147483647 h 310"/>
              <a:gd name="T54" fmla="*/ 2147483647 w 186"/>
              <a:gd name="T55" fmla="*/ 2147483647 h 310"/>
              <a:gd name="T56" fmla="*/ 2147483647 w 186"/>
              <a:gd name="T57" fmla="*/ 2147483647 h 310"/>
              <a:gd name="T58" fmla="*/ 2147483647 w 186"/>
              <a:gd name="T59" fmla="*/ 2147483647 h 310"/>
              <a:gd name="T60" fmla="*/ 2147483647 w 186"/>
              <a:gd name="T61" fmla="*/ 2147483647 h 310"/>
              <a:gd name="T62" fmla="*/ 2147483647 w 186"/>
              <a:gd name="T63" fmla="*/ 2147483647 h 310"/>
              <a:gd name="T64" fmla="*/ 0 w 186"/>
              <a:gd name="T65" fmla="*/ 2147483647 h 31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86" h="310">
                <a:moveTo>
                  <a:pt x="0" y="310"/>
                </a:moveTo>
                <a:lnTo>
                  <a:pt x="0" y="7"/>
                </a:lnTo>
                <a:lnTo>
                  <a:pt x="41" y="7"/>
                </a:lnTo>
                <a:lnTo>
                  <a:pt x="41" y="40"/>
                </a:lnTo>
                <a:lnTo>
                  <a:pt x="46" y="33"/>
                </a:lnTo>
                <a:lnTo>
                  <a:pt x="50" y="28"/>
                </a:lnTo>
                <a:lnTo>
                  <a:pt x="55" y="23"/>
                </a:lnTo>
                <a:lnTo>
                  <a:pt x="60" y="18"/>
                </a:lnTo>
                <a:lnTo>
                  <a:pt x="66" y="15"/>
                </a:lnTo>
                <a:lnTo>
                  <a:pt x="70" y="11"/>
                </a:lnTo>
                <a:lnTo>
                  <a:pt x="76" y="7"/>
                </a:lnTo>
                <a:lnTo>
                  <a:pt x="82" y="5"/>
                </a:lnTo>
                <a:lnTo>
                  <a:pt x="90" y="3"/>
                </a:lnTo>
                <a:lnTo>
                  <a:pt x="97" y="1"/>
                </a:lnTo>
                <a:lnTo>
                  <a:pt x="107" y="0"/>
                </a:lnTo>
                <a:lnTo>
                  <a:pt x="115" y="0"/>
                </a:lnTo>
                <a:lnTo>
                  <a:pt x="124" y="0"/>
                </a:lnTo>
                <a:lnTo>
                  <a:pt x="132" y="1"/>
                </a:lnTo>
                <a:lnTo>
                  <a:pt x="139" y="3"/>
                </a:lnTo>
                <a:lnTo>
                  <a:pt x="148" y="6"/>
                </a:lnTo>
                <a:lnTo>
                  <a:pt x="152" y="7"/>
                </a:lnTo>
                <a:lnTo>
                  <a:pt x="157" y="11"/>
                </a:lnTo>
                <a:lnTo>
                  <a:pt x="162" y="13"/>
                </a:lnTo>
                <a:lnTo>
                  <a:pt x="166" y="17"/>
                </a:lnTo>
                <a:lnTo>
                  <a:pt x="169" y="21"/>
                </a:lnTo>
                <a:lnTo>
                  <a:pt x="173" y="24"/>
                </a:lnTo>
                <a:lnTo>
                  <a:pt x="177" y="29"/>
                </a:lnTo>
                <a:lnTo>
                  <a:pt x="179" y="36"/>
                </a:lnTo>
                <a:lnTo>
                  <a:pt x="181" y="40"/>
                </a:lnTo>
                <a:lnTo>
                  <a:pt x="184" y="48"/>
                </a:lnTo>
                <a:lnTo>
                  <a:pt x="185" y="54"/>
                </a:lnTo>
                <a:lnTo>
                  <a:pt x="186" y="61"/>
                </a:lnTo>
                <a:lnTo>
                  <a:pt x="186" y="69"/>
                </a:lnTo>
                <a:lnTo>
                  <a:pt x="186" y="76"/>
                </a:lnTo>
                <a:lnTo>
                  <a:pt x="186" y="310"/>
                </a:lnTo>
                <a:lnTo>
                  <a:pt x="144" y="310"/>
                </a:lnTo>
                <a:lnTo>
                  <a:pt x="144" y="97"/>
                </a:lnTo>
                <a:lnTo>
                  <a:pt x="144" y="87"/>
                </a:lnTo>
                <a:lnTo>
                  <a:pt x="144" y="80"/>
                </a:lnTo>
                <a:lnTo>
                  <a:pt x="143" y="75"/>
                </a:lnTo>
                <a:lnTo>
                  <a:pt x="143" y="69"/>
                </a:lnTo>
                <a:lnTo>
                  <a:pt x="140" y="64"/>
                </a:lnTo>
                <a:lnTo>
                  <a:pt x="139" y="59"/>
                </a:lnTo>
                <a:lnTo>
                  <a:pt x="137" y="54"/>
                </a:lnTo>
                <a:lnTo>
                  <a:pt x="132" y="49"/>
                </a:lnTo>
                <a:lnTo>
                  <a:pt x="128" y="44"/>
                </a:lnTo>
                <a:lnTo>
                  <a:pt x="122" y="42"/>
                </a:lnTo>
                <a:lnTo>
                  <a:pt x="117" y="39"/>
                </a:lnTo>
                <a:lnTo>
                  <a:pt x="114" y="38"/>
                </a:lnTo>
                <a:lnTo>
                  <a:pt x="108" y="37"/>
                </a:lnTo>
                <a:lnTo>
                  <a:pt x="103" y="37"/>
                </a:lnTo>
                <a:lnTo>
                  <a:pt x="97" y="37"/>
                </a:lnTo>
                <a:lnTo>
                  <a:pt x="91" y="38"/>
                </a:lnTo>
                <a:lnTo>
                  <a:pt x="86" y="39"/>
                </a:lnTo>
                <a:lnTo>
                  <a:pt x="80" y="42"/>
                </a:lnTo>
                <a:lnTo>
                  <a:pt x="74" y="44"/>
                </a:lnTo>
                <a:lnTo>
                  <a:pt x="69" y="48"/>
                </a:lnTo>
                <a:lnTo>
                  <a:pt x="64" y="50"/>
                </a:lnTo>
                <a:lnTo>
                  <a:pt x="61" y="55"/>
                </a:lnTo>
                <a:lnTo>
                  <a:pt x="56" y="60"/>
                </a:lnTo>
                <a:lnTo>
                  <a:pt x="52" y="65"/>
                </a:lnTo>
                <a:lnTo>
                  <a:pt x="49" y="71"/>
                </a:lnTo>
                <a:lnTo>
                  <a:pt x="46" y="79"/>
                </a:lnTo>
                <a:lnTo>
                  <a:pt x="44" y="87"/>
                </a:lnTo>
                <a:lnTo>
                  <a:pt x="44" y="310"/>
                </a:lnTo>
                <a:lnTo>
                  <a:pt x="0" y="3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20" name="Freeform 47">
            <a:extLst>
              <a:ext uri="{FF2B5EF4-FFF2-40B4-BE49-F238E27FC236}">
                <a16:creationId xmlns:a16="http://schemas.microsoft.com/office/drawing/2014/main" id="{34BA0449-0195-58CF-F965-BC1AD40FF5BC}"/>
              </a:ext>
            </a:extLst>
          </p:cNvPr>
          <p:cNvSpPr>
            <a:spLocks noEditPoints="1"/>
          </p:cNvSpPr>
          <p:nvPr/>
        </p:nvSpPr>
        <p:spPr bwMode="auto">
          <a:xfrm>
            <a:off x="2255838" y="3511550"/>
            <a:ext cx="73025" cy="125413"/>
          </a:xfrm>
          <a:custGeom>
            <a:avLst/>
            <a:gdLst>
              <a:gd name="T0" fmla="*/ 2147483647 w 186"/>
              <a:gd name="T1" fmla="*/ 2147483647 h 317"/>
              <a:gd name="T2" fmla="*/ 2147483647 w 186"/>
              <a:gd name="T3" fmla="*/ 2147483647 h 317"/>
              <a:gd name="T4" fmla="*/ 2147483647 w 186"/>
              <a:gd name="T5" fmla="*/ 2147483647 h 317"/>
              <a:gd name="T6" fmla="*/ 2147483647 w 186"/>
              <a:gd name="T7" fmla="*/ 2147483647 h 317"/>
              <a:gd name="T8" fmla="*/ 2147483647 w 186"/>
              <a:gd name="T9" fmla="*/ 2147483647 h 317"/>
              <a:gd name="T10" fmla="*/ 2147483647 w 186"/>
              <a:gd name="T11" fmla="*/ 2147483647 h 317"/>
              <a:gd name="T12" fmla="*/ 2147483647 w 186"/>
              <a:gd name="T13" fmla="*/ 2147483647 h 317"/>
              <a:gd name="T14" fmla="*/ 2147483647 w 186"/>
              <a:gd name="T15" fmla="*/ 2147483647 h 317"/>
              <a:gd name="T16" fmla="*/ 2147483647 w 186"/>
              <a:gd name="T17" fmla="*/ 2147483647 h 317"/>
              <a:gd name="T18" fmla="*/ 2147483647 w 186"/>
              <a:gd name="T19" fmla="*/ 2147483647 h 317"/>
              <a:gd name="T20" fmla="*/ 2147483647 w 186"/>
              <a:gd name="T21" fmla="*/ 2147483647 h 317"/>
              <a:gd name="T22" fmla="*/ 2147483647 w 186"/>
              <a:gd name="T23" fmla="*/ 2147483647 h 317"/>
              <a:gd name="T24" fmla="*/ 2147483647 w 186"/>
              <a:gd name="T25" fmla="*/ 2147483647 h 317"/>
              <a:gd name="T26" fmla="*/ 2147483647 w 186"/>
              <a:gd name="T27" fmla="*/ 2147483647 h 317"/>
              <a:gd name="T28" fmla="*/ 0 w 186"/>
              <a:gd name="T29" fmla="*/ 2147483647 h 317"/>
              <a:gd name="T30" fmla="*/ 2147483647 w 186"/>
              <a:gd name="T31" fmla="*/ 2147483647 h 317"/>
              <a:gd name="T32" fmla="*/ 2147483647 w 186"/>
              <a:gd name="T33" fmla="*/ 2147483647 h 317"/>
              <a:gd name="T34" fmla="*/ 2147483647 w 186"/>
              <a:gd name="T35" fmla="*/ 2147483647 h 317"/>
              <a:gd name="T36" fmla="*/ 2147483647 w 186"/>
              <a:gd name="T37" fmla="*/ 2147483647 h 317"/>
              <a:gd name="T38" fmla="*/ 2147483647 w 186"/>
              <a:gd name="T39" fmla="*/ 2147483647 h 317"/>
              <a:gd name="T40" fmla="*/ 2147483647 w 186"/>
              <a:gd name="T41" fmla="*/ 2147483647 h 317"/>
              <a:gd name="T42" fmla="*/ 2147483647 w 186"/>
              <a:gd name="T43" fmla="*/ 2147483647 h 317"/>
              <a:gd name="T44" fmla="*/ 2147483647 w 186"/>
              <a:gd name="T45" fmla="*/ 0 h 317"/>
              <a:gd name="T46" fmla="*/ 2147483647 w 186"/>
              <a:gd name="T47" fmla="*/ 2147483647 h 317"/>
              <a:gd name="T48" fmla="*/ 2147483647 w 186"/>
              <a:gd name="T49" fmla="*/ 2147483647 h 317"/>
              <a:gd name="T50" fmla="*/ 2147483647 w 186"/>
              <a:gd name="T51" fmla="*/ 2147483647 h 317"/>
              <a:gd name="T52" fmla="*/ 2147483647 w 186"/>
              <a:gd name="T53" fmla="*/ 2147483647 h 317"/>
              <a:gd name="T54" fmla="*/ 2147483647 w 186"/>
              <a:gd name="T55" fmla="*/ 2147483647 h 317"/>
              <a:gd name="T56" fmla="*/ 2147483647 w 186"/>
              <a:gd name="T57" fmla="*/ 2147483647 h 317"/>
              <a:gd name="T58" fmla="*/ 2147483647 w 186"/>
              <a:gd name="T59" fmla="*/ 2147483647 h 317"/>
              <a:gd name="T60" fmla="*/ 2147483647 w 186"/>
              <a:gd name="T61" fmla="*/ 2147483647 h 317"/>
              <a:gd name="T62" fmla="*/ 2147483647 w 186"/>
              <a:gd name="T63" fmla="*/ 2147483647 h 317"/>
              <a:gd name="T64" fmla="*/ 2147483647 w 186"/>
              <a:gd name="T65" fmla="*/ 2147483647 h 317"/>
              <a:gd name="T66" fmla="*/ 2147483647 w 186"/>
              <a:gd name="T67" fmla="*/ 2147483647 h 317"/>
              <a:gd name="T68" fmla="*/ 2147483647 w 186"/>
              <a:gd name="T69" fmla="*/ 2147483647 h 317"/>
              <a:gd name="T70" fmla="*/ 2147483647 w 186"/>
              <a:gd name="T71" fmla="*/ 2147483647 h 317"/>
              <a:gd name="T72" fmla="*/ 2147483647 w 186"/>
              <a:gd name="T73" fmla="*/ 2147483647 h 317"/>
              <a:gd name="T74" fmla="*/ 2147483647 w 186"/>
              <a:gd name="T75" fmla="*/ 2147483647 h 317"/>
              <a:gd name="T76" fmla="*/ 2147483647 w 186"/>
              <a:gd name="T77" fmla="*/ 2147483647 h 317"/>
              <a:gd name="T78" fmla="*/ 2147483647 w 186"/>
              <a:gd name="T79" fmla="*/ 2147483647 h 317"/>
              <a:gd name="T80" fmla="*/ 2147483647 w 186"/>
              <a:gd name="T81" fmla="*/ 2147483647 h 317"/>
              <a:gd name="T82" fmla="*/ 2147483647 w 186"/>
              <a:gd name="T83" fmla="*/ 2147483647 h 317"/>
              <a:gd name="T84" fmla="*/ 2147483647 w 186"/>
              <a:gd name="T85" fmla="*/ 2147483647 h 317"/>
              <a:gd name="T86" fmla="*/ 2147483647 w 186"/>
              <a:gd name="T87" fmla="*/ 2147483647 h 317"/>
              <a:gd name="T88" fmla="*/ 2147483647 w 186"/>
              <a:gd name="T89" fmla="*/ 2147483647 h 317"/>
              <a:gd name="T90" fmla="*/ 2147483647 w 186"/>
              <a:gd name="T91" fmla="*/ 2147483647 h 317"/>
              <a:gd name="T92" fmla="*/ 2147483647 w 186"/>
              <a:gd name="T93" fmla="*/ 2147483647 h 317"/>
              <a:gd name="T94" fmla="*/ 2147483647 w 186"/>
              <a:gd name="T95" fmla="*/ 2147483647 h 317"/>
              <a:gd name="T96" fmla="*/ 2147483647 w 186"/>
              <a:gd name="T97" fmla="*/ 2147483647 h 317"/>
              <a:gd name="T98" fmla="*/ 2147483647 w 186"/>
              <a:gd name="T99" fmla="*/ 2147483647 h 317"/>
              <a:gd name="T100" fmla="*/ 2147483647 w 186"/>
              <a:gd name="T101" fmla="*/ 2147483647 h 317"/>
              <a:gd name="T102" fmla="*/ 2147483647 w 186"/>
              <a:gd name="T103" fmla="*/ 2147483647 h 317"/>
              <a:gd name="T104" fmla="*/ 2147483647 w 186"/>
              <a:gd name="T105" fmla="*/ 2147483647 h 317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86" h="317">
                <a:moveTo>
                  <a:pt x="141" y="210"/>
                </a:moveTo>
                <a:lnTo>
                  <a:pt x="185" y="210"/>
                </a:lnTo>
                <a:lnTo>
                  <a:pt x="183" y="220"/>
                </a:lnTo>
                <a:lnTo>
                  <a:pt x="183" y="231"/>
                </a:lnTo>
                <a:lnTo>
                  <a:pt x="181" y="241"/>
                </a:lnTo>
                <a:lnTo>
                  <a:pt x="178" y="250"/>
                </a:lnTo>
                <a:lnTo>
                  <a:pt x="176" y="260"/>
                </a:lnTo>
                <a:lnTo>
                  <a:pt x="172" y="268"/>
                </a:lnTo>
                <a:lnTo>
                  <a:pt x="169" y="276"/>
                </a:lnTo>
                <a:lnTo>
                  <a:pt x="164" y="284"/>
                </a:lnTo>
                <a:lnTo>
                  <a:pt x="158" y="291"/>
                </a:lnTo>
                <a:lnTo>
                  <a:pt x="153" y="296"/>
                </a:lnTo>
                <a:lnTo>
                  <a:pt x="147" y="302"/>
                </a:lnTo>
                <a:lnTo>
                  <a:pt x="141" y="306"/>
                </a:lnTo>
                <a:lnTo>
                  <a:pt x="135" y="310"/>
                </a:lnTo>
                <a:lnTo>
                  <a:pt x="130" y="312"/>
                </a:lnTo>
                <a:lnTo>
                  <a:pt x="124" y="313"/>
                </a:lnTo>
                <a:lnTo>
                  <a:pt x="119" y="315"/>
                </a:lnTo>
                <a:lnTo>
                  <a:pt x="112" y="316"/>
                </a:lnTo>
                <a:lnTo>
                  <a:pt x="104" y="317"/>
                </a:lnTo>
                <a:lnTo>
                  <a:pt x="95" y="317"/>
                </a:lnTo>
                <a:lnTo>
                  <a:pt x="87" y="317"/>
                </a:lnTo>
                <a:lnTo>
                  <a:pt x="78" y="316"/>
                </a:lnTo>
                <a:lnTo>
                  <a:pt x="71" y="315"/>
                </a:lnTo>
                <a:lnTo>
                  <a:pt x="65" y="313"/>
                </a:lnTo>
                <a:lnTo>
                  <a:pt x="59" y="311"/>
                </a:lnTo>
                <a:lnTo>
                  <a:pt x="54" y="309"/>
                </a:lnTo>
                <a:lnTo>
                  <a:pt x="47" y="305"/>
                </a:lnTo>
                <a:lnTo>
                  <a:pt x="41" y="301"/>
                </a:lnTo>
                <a:lnTo>
                  <a:pt x="36" y="296"/>
                </a:lnTo>
                <a:lnTo>
                  <a:pt x="30" y="290"/>
                </a:lnTo>
                <a:lnTo>
                  <a:pt x="26" y="284"/>
                </a:lnTo>
                <a:lnTo>
                  <a:pt x="21" y="276"/>
                </a:lnTo>
                <a:lnTo>
                  <a:pt x="17" y="269"/>
                </a:lnTo>
                <a:lnTo>
                  <a:pt x="14" y="262"/>
                </a:lnTo>
                <a:lnTo>
                  <a:pt x="12" y="254"/>
                </a:lnTo>
                <a:lnTo>
                  <a:pt x="9" y="247"/>
                </a:lnTo>
                <a:lnTo>
                  <a:pt x="7" y="239"/>
                </a:lnTo>
                <a:lnTo>
                  <a:pt x="6" y="229"/>
                </a:lnTo>
                <a:lnTo>
                  <a:pt x="5" y="221"/>
                </a:lnTo>
                <a:lnTo>
                  <a:pt x="2" y="211"/>
                </a:lnTo>
                <a:lnTo>
                  <a:pt x="2" y="197"/>
                </a:lnTo>
                <a:lnTo>
                  <a:pt x="1" y="185"/>
                </a:lnTo>
                <a:lnTo>
                  <a:pt x="1" y="170"/>
                </a:lnTo>
                <a:lnTo>
                  <a:pt x="0" y="154"/>
                </a:lnTo>
                <a:lnTo>
                  <a:pt x="1" y="141"/>
                </a:lnTo>
                <a:lnTo>
                  <a:pt x="1" y="127"/>
                </a:lnTo>
                <a:lnTo>
                  <a:pt x="2" y="115"/>
                </a:lnTo>
                <a:lnTo>
                  <a:pt x="2" y="102"/>
                </a:lnTo>
                <a:lnTo>
                  <a:pt x="5" y="91"/>
                </a:lnTo>
                <a:lnTo>
                  <a:pt x="7" y="80"/>
                </a:lnTo>
                <a:lnTo>
                  <a:pt x="9" y="70"/>
                </a:lnTo>
                <a:lnTo>
                  <a:pt x="12" y="61"/>
                </a:lnTo>
                <a:lnTo>
                  <a:pt x="15" y="53"/>
                </a:lnTo>
                <a:lnTo>
                  <a:pt x="20" y="44"/>
                </a:lnTo>
                <a:lnTo>
                  <a:pt x="24" y="38"/>
                </a:lnTo>
                <a:lnTo>
                  <a:pt x="28" y="32"/>
                </a:lnTo>
                <a:lnTo>
                  <a:pt x="32" y="26"/>
                </a:lnTo>
                <a:lnTo>
                  <a:pt x="37" y="21"/>
                </a:lnTo>
                <a:lnTo>
                  <a:pt x="42" y="17"/>
                </a:lnTo>
                <a:lnTo>
                  <a:pt x="48" y="13"/>
                </a:lnTo>
                <a:lnTo>
                  <a:pt x="54" y="10"/>
                </a:lnTo>
                <a:lnTo>
                  <a:pt x="59" y="6"/>
                </a:lnTo>
                <a:lnTo>
                  <a:pt x="65" y="5"/>
                </a:lnTo>
                <a:lnTo>
                  <a:pt x="71" y="2"/>
                </a:lnTo>
                <a:lnTo>
                  <a:pt x="77" y="2"/>
                </a:lnTo>
                <a:lnTo>
                  <a:pt x="83" y="0"/>
                </a:lnTo>
                <a:lnTo>
                  <a:pt x="90" y="0"/>
                </a:lnTo>
                <a:lnTo>
                  <a:pt x="96" y="0"/>
                </a:lnTo>
                <a:lnTo>
                  <a:pt x="104" y="0"/>
                </a:lnTo>
                <a:lnTo>
                  <a:pt x="110" y="0"/>
                </a:lnTo>
                <a:lnTo>
                  <a:pt x="117" y="2"/>
                </a:lnTo>
                <a:lnTo>
                  <a:pt x="123" y="3"/>
                </a:lnTo>
                <a:lnTo>
                  <a:pt x="128" y="5"/>
                </a:lnTo>
                <a:lnTo>
                  <a:pt x="134" y="7"/>
                </a:lnTo>
                <a:lnTo>
                  <a:pt x="141" y="11"/>
                </a:lnTo>
                <a:lnTo>
                  <a:pt x="148" y="16"/>
                </a:lnTo>
                <a:lnTo>
                  <a:pt x="154" y="21"/>
                </a:lnTo>
                <a:lnTo>
                  <a:pt x="159" y="27"/>
                </a:lnTo>
                <a:lnTo>
                  <a:pt x="164" y="33"/>
                </a:lnTo>
                <a:lnTo>
                  <a:pt x="168" y="39"/>
                </a:lnTo>
                <a:lnTo>
                  <a:pt x="171" y="47"/>
                </a:lnTo>
                <a:lnTo>
                  <a:pt x="175" y="55"/>
                </a:lnTo>
                <a:lnTo>
                  <a:pt x="177" y="63"/>
                </a:lnTo>
                <a:lnTo>
                  <a:pt x="180" y="73"/>
                </a:lnTo>
                <a:lnTo>
                  <a:pt x="182" y="84"/>
                </a:lnTo>
                <a:lnTo>
                  <a:pt x="183" y="95"/>
                </a:lnTo>
                <a:lnTo>
                  <a:pt x="185" y="106"/>
                </a:lnTo>
                <a:lnTo>
                  <a:pt x="186" y="118"/>
                </a:lnTo>
                <a:lnTo>
                  <a:pt x="186" y="129"/>
                </a:lnTo>
                <a:lnTo>
                  <a:pt x="186" y="141"/>
                </a:lnTo>
                <a:lnTo>
                  <a:pt x="186" y="148"/>
                </a:lnTo>
                <a:lnTo>
                  <a:pt x="186" y="164"/>
                </a:lnTo>
                <a:lnTo>
                  <a:pt x="43" y="164"/>
                </a:lnTo>
                <a:lnTo>
                  <a:pt x="43" y="175"/>
                </a:lnTo>
                <a:lnTo>
                  <a:pt x="43" y="194"/>
                </a:lnTo>
                <a:lnTo>
                  <a:pt x="44" y="212"/>
                </a:lnTo>
                <a:lnTo>
                  <a:pt x="47" y="222"/>
                </a:lnTo>
                <a:lnTo>
                  <a:pt x="48" y="233"/>
                </a:lnTo>
                <a:lnTo>
                  <a:pt x="50" y="241"/>
                </a:lnTo>
                <a:lnTo>
                  <a:pt x="54" y="249"/>
                </a:lnTo>
                <a:lnTo>
                  <a:pt x="56" y="255"/>
                </a:lnTo>
                <a:lnTo>
                  <a:pt x="61" y="263"/>
                </a:lnTo>
                <a:lnTo>
                  <a:pt x="65" y="268"/>
                </a:lnTo>
                <a:lnTo>
                  <a:pt x="71" y="273"/>
                </a:lnTo>
                <a:lnTo>
                  <a:pt x="76" y="275"/>
                </a:lnTo>
                <a:lnTo>
                  <a:pt x="81" y="278"/>
                </a:lnTo>
                <a:lnTo>
                  <a:pt x="88" y="280"/>
                </a:lnTo>
                <a:lnTo>
                  <a:pt x="94" y="280"/>
                </a:lnTo>
                <a:lnTo>
                  <a:pt x="99" y="280"/>
                </a:lnTo>
                <a:lnTo>
                  <a:pt x="104" y="279"/>
                </a:lnTo>
                <a:lnTo>
                  <a:pt x="107" y="278"/>
                </a:lnTo>
                <a:lnTo>
                  <a:pt x="113" y="275"/>
                </a:lnTo>
                <a:lnTo>
                  <a:pt x="119" y="273"/>
                </a:lnTo>
                <a:lnTo>
                  <a:pt x="122" y="269"/>
                </a:lnTo>
                <a:lnTo>
                  <a:pt x="127" y="265"/>
                </a:lnTo>
                <a:lnTo>
                  <a:pt x="129" y="262"/>
                </a:lnTo>
                <a:lnTo>
                  <a:pt x="131" y="258"/>
                </a:lnTo>
                <a:lnTo>
                  <a:pt x="134" y="253"/>
                </a:lnTo>
                <a:lnTo>
                  <a:pt x="135" y="248"/>
                </a:lnTo>
                <a:lnTo>
                  <a:pt x="136" y="243"/>
                </a:lnTo>
                <a:lnTo>
                  <a:pt x="137" y="237"/>
                </a:lnTo>
                <a:lnTo>
                  <a:pt x="140" y="231"/>
                </a:lnTo>
                <a:lnTo>
                  <a:pt x="140" y="225"/>
                </a:lnTo>
                <a:lnTo>
                  <a:pt x="141" y="210"/>
                </a:lnTo>
                <a:close/>
                <a:moveTo>
                  <a:pt x="43" y="127"/>
                </a:moveTo>
                <a:lnTo>
                  <a:pt x="142" y="127"/>
                </a:lnTo>
                <a:lnTo>
                  <a:pt x="142" y="111"/>
                </a:lnTo>
                <a:lnTo>
                  <a:pt x="141" y="101"/>
                </a:lnTo>
                <a:lnTo>
                  <a:pt x="140" y="91"/>
                </a:lnTo>
                <a:lnTo>
                  <a:pt x="139" y="82"/>
                </a:lnTo>
                <a:lnTo>
                  <a:pt x="136" y="75"/>
                </a:lnTo>
                <a:lnTo>
                  <a:pt x="135" y="69"/>
                </a:lnTo>
                <a:lnTo>
                  <a:pt x="134" y="64"/>
                </a:lnTo>
                <a:lnTo>
                  <a:pt x="130" y="58"/>
                </a:lnTo>
                <a:lnTo>
                  <a:pt x="129" y="54"/>
                </a:lnTo>
                <a:lnTo>
                  <a:pt x="125" y="50"/>
                </a:lnTo>
                <a:lnTo>
                  <a:pt x="122" y="47"/>
                </a:lnTo>
                <a:lnTo>
                  <a:pt x="119" y="43"/>
                </a:lnTo>
                <a:lnTo>
                  <a:pt x="116" y="42"/>
                </a:lnTo>
                <a:lnTo>
                  <a:pt x="111" y="39"/>
                </a:lnTo>
                <a:lnTo>
                  <a:pt x="106" y="38"/>
                </a:lnTo>
                <a:lnTo>
                  <a:pt x="101" y="37"/>
                </a:lnTo>
                <a:lnTo>
                  <a:pt x="95" y="37"/>
                </a:lnTo>
                <a:lnTo>
                  <a:pt x="88" y="38"/>
                </a:lnTo>
                <a:lnTo>
                  <a:pt x="81" y="39"/>
                </a:lnTo>
                <a:lnTo>
                  <a:pt x="76" y="42"/>
                </a:lnTo>
                <a:lnTo>
                  <a:pt x="70" y="45"/>
                </a:lnTo>
                <a:lnTo>
                  <a:pt x="65" y="48"/>
                </a:lnTo>
                <a:lnTo>
                  <a:pt x="63" y="52"/>
                </a:lnTo>
                <a:lnTo>
                  <a:pt x="59" y="55"/>
                </a:lnTo>
                <a:lnTo>
                  <a:pt x="56" y="60"/>
                </a:lnTo>
                <a:lnTo>
                  <a:pt x="54" y="65"/>
                </a:lnTo>
                <a:lnTo>
                  <a:pt x="52" y="70"/>
                </a:lnTo>
                <a:lnTo>
                  <a:pt x="49" y="80"/>
                </a:lnTo>
                <a:lnTo>
                  <a:pt x="47" y="90"/>
                </a:lnTo>
                <a:lnTo>
                  <a:pt x="47" y="97"/>
                </a:lnTo>
                <a:lnTo>
                  <a:pt x="44" y="105"/>
                </a:lnTo>
                <a:lnTo>
                  <a:pt x="44" y="112"/>
                </a:lnTo>
                <a:lnTo>
                  <a:pt x="43" y="12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21" name="Line 54">
            <a:extLst>
              <a:ext uri="{FF2B5EF4-FFF2-40B4-BE49-F238E27FC236}">
                <a16:creationId xmlns:a16="http://schemas.microsoft.com/office/drawing/2014/main" id="{FF2CDDAD-F2CA-AC25-03AC-67ECF3CC3E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06738" y="2586038"/>
            <a:ext cx="4762" cy="4762"/>
          </a:xfrm>
          <a:prstGeom prst="line">
            <a:avLst/>
          </a:prstGeom>
          <a:noFill/>
          <a:ln w="20638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22" name="Freeform 55">
            <a:extLst>
              <a:ext uri="{FF2B5EF4-FFF2-40B4-BE49-F238E27FC236}">
                <a16:creationId xmlns:a16="http://schemas.microsoft.com/office/drawing/2014/main" id="{6A6B320C-7A03-0022-B81D-82CF24EB88F2}"/>
              </a:ext>
            </a:extLst>
          </p:cNvPr>
          <p:cNvSpPr>
            <a:spLocks/>
          </p:cNvSpPr>
          <p:nvPr/>
        </p:nvSpPr>
        <p:spPr bwMode="auto">
          <a:xfrm>
            <a:off x="3111500" y="2514600"/>
            <a:ext cx="177800" cy="84138"/>
          </a:xfrm>
          <a:custGeom>
            <a:avLst/>
            <a:gdLst>
              <a:gd name="T0" fmla="*/ 0 w 451"/>
              <a:gd name="T1" fmla="*/ 2147483647 h 213"/>
              <a:gd name="T2" fmla="*/ 2147483647 w 451"/>
              <a:gd name="T3" fmla="*/ 0 h 213"/>
              <a:gd name="T4" fmla="*/ 2147483647 w 451"/>
              <a:gd name="T5" fmla="*/ 2147483647 h 213"/>
              <a:gd name="T6" fmla="*/ 2147483647 w 451"/>
              <a:gd name="T7" fmla="*/ 2147483647 h 213"/>
              <a:gd name="T8" fmla="*/ 2147483647 w 451"/>
              <a:gd name="T9" fmla="*/ 2147483647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51" h="213">
                <a:moveTo>
                  <a:pt x="0" y="180"/>
                </a:moveTo>
                <a:lnTo>
                  <a:pt x="195" y="0"/>
                </a:lnTo>
                <a:lnTo>
                  <a:pt x="296" y="108"/>
                </a:lnTo>
                <a:lnTo>
                  <a:pt x="451" y="104"/>
                </a:lnTo>
                <a:lnTo>
                  <a:pt x="438" y="213"/>
                </a:lnTo>
              </a:path>
            </a:pathLst>
          </a:custGeom>
          <a:noFill/>
          <a:ln w="20638">
            <a:solidFill>
              <a:srgbClr val="00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23" name="Line 56">
            <a:extLst>
              <a:ext uri="{FF2B5EF4-FFF2-40B4-BE49-F238E27FC236}">
                <a16:creationId xmlns:a16="http://schemas.microsoft.com/office/drawing/2014/main" id="{25B1C593-2837-0625-B354-D233765E5A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89300" y="2578100"/>
            <a:ext cx="98425" cy="25400"/>
          </a:xfrm>
          <a:prstGeom prst="line">
            <a:avLst/>
          </a:prstGeom>
          <a:noFill/>
          <a:ln w="20638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24" name="Line 57">
            <a:extLst>
              <a:ext uri="{FF2B5EF4-FFF2-40B4-BE49-F238E27FC236}">
                <a16:creationId xmlns:a16="http://schemas.microsoft.com/office/drawing/2014/main" id="{A36D267A-FCAF-EAE5-8080-E13D8D4145D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4538" y="2598738"/>
            <a:ext cx="4762" cy="4762"/>
          </a:xfrm>
          <a:prstGeom prst="line">
            <a:avLst/>
          </a:prstGeom>
          <a:noFill/>
          <a:ln w="20638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25" name="Freeform 58">
            <a:extLst>
              <a:ext uri="{FF2B5EF4-FFF2-40B4-BE49-F238E27FC236}">
                <a16:creationId xmlns:a16="http://schemas.microsoft.com/office/drawing/2014/main" id="{F3BC53A8-B251-3623-F6E4-F9B288585FE7}"/>
              </a:ext>
            </a:extLst>
          </p:cNvPr>
          <p:cNvSpPr>
            <a:spLocks/>
          </p:cNvSpPr>
          <p:nvPr/>
        </p:nvSpPr>
        <p:spPr bwMode="auto">
          <a:xfrm>
            <a:off x="3387725" y="2578100"/>
            <a:ext cx="173038" cy="122238"/>
          </a:xfrm>
          <a:custGeom>
            <a:avLst/>
            <a:gdLst>
              <a:gd name="T0" fmla="*/ 2147483647 w 433"/>
              <a:gd name="T1" fmla="*/ 2147483647 h 307"/>
              <a:gd name="T2" fmla="*/ 2147483647 w 433"/>
              <a:gd name="T3" fmla="*/ 2147483647 h 307"/>
              <a:gd name="T4" fmla="*/ 2147483647 w 433"/>
              <a:gd name="T5" fmla="*/ 2147483647 h 307"/>
              <a:gd name="T6" fmla="*/ 0 w 433"/>
              <a:gd name="T7" fmla="*/ 0 h 30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33" h="307">
                <a:moveTo>
                  <a:pt x="433" y="307"/>
                </a:moveTo>
                <a:lnTo>
                  <a:pt x="308" y="110"/>
                </a:lnTo>
                <a:lnTo>
                  <a:pt x="59" y="81"/>
                </a:lnTo>
                <a:lnTo>
                  <a:pt x="0" y="0"/>
                </a:lnTo>
              </a:path>
            </a:pathLst>
          </a:custGeom>
          <a:noFill/>
          <a:ln w="20638">
            <a:solidFill>
              <a:srgbClr val="00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26" name="Line 59">
            <a:extLst>
              <a:ext uri="{FF2B5EF4-FFF2-40B4-BE49-F238E27FC236}">
                <a16:creationId xmlns:a16="http://schemas.microsoft.com/office/drawing/2014/main" id="{C857F673-AF71-AF70-0E7B-9FFFD6220C0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49600" y="2771775"/>
            <a:ext cx="4763" cy="3175"/>
          </a:xfrm>
          <a:prstGeom prst="line">
            <a:avLst/>
          </a:prstGeom>
          <a:noFill/>
          <a:ln w="20638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27" name="Line 60">
            <a:extLst>
              <a:ext uri="{FF2B5EF4-FFF2-40B4-BE49-F238E27FC236}">
                <a16:creationId xmlns:a16="http://schemas.microsoft.com/office/drawing/2014/main" id="{CAD6327C-D3BD-4E21-8ACC-D7F788363D8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54363" y="2774950"/>
            <a:ext cx="1587" cy="9525"/>
          </a:xfrm>
          <a:prstGeom prst="line">
            <a:avLst/>
          </a:prstGeom>
          <a:noFill/>
          <a:ln w="20638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28" name="Line 61">
            <a:extLst>
              <a:ext uri="{FF2B5EF4-FFF2-40B4-BE49-F238E27FC236}">
                <a16:creationId xmlns:a16="http://schemas.microsoft.com/office/drawing/2014/main" id="{EF1EB2EC-5B59-2F5B-FD8E-950D071972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54363" y="2784475"/>
            <a:ext cx="1587" cy="4763"/>
          </a:xfrm>
          <a:prstGeom prst="line">
            <a:avLst/>
          </a:prstGeom>
          <a:noFill/>
          <a:ln w="20638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29" name="Freeform 62">
            <a:extLst>
              <a:ext uri="{FF2B5EF4-FFF2-40B4-BE49-F238E27FC236}">
                <a16:creationId xmlns:a16="http://schemas.microsoft.com/office/drawing/2014/main" id="{86B8A978-FCC8-C9CF-B961-C5F99A4A4E0F}"/>
              </a:ext>
            </a:extLst>
          </p:cNvPr>
          <p:cNvSpPr>
            <a:spLocks/>
          </p:cNvSpPr>
          <p:nvPr/>
        </p:nvSpPr>
        <p:spPr bwMode="auto">
          <a:xfrm>
            <a:off x="3121025" y="2763838"/>
            <a:ext cx="28575" cy="42862"/>
          </a:xfrm>
          <a:custGeom>
            <a:avLst/>
            <a:gdLst>
              <a:gd name="T0" fmla="*/ 2147483647 w 74"/>
              <a:gd name="T1" fmla="*/ 2147483647 h 107"/>
              <a:gd name="T2" fmla="*/ 0 w 74"/>
              <a:gd name="T3" fmla="*/ 0 h 107"/>
              <a:gd name="T4" fmla="*/ 2147483647 w 74"/>
              <a:gd name="T5" fmla="*/ 2147483647 h 10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4" h="107">
                <a:moveTo>
                  <a:pt x="74" y="20"/>
                </a:moveTo>
                <a:lnTo>
                  <a:pt x="0" y="0"/>
                </a:lnTo>
                <a:lnTo>
                  <a:pt x="24" y="107"/>
                </a:lnTo>
              </a:path>
            </a:pathLst>
          </a:custGeom>
          <a:noFill/>
          <a:ln w="20638">
            <a:solidFill>
              <a:srgbClr val="00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30" name="Line 63">
            <a:extLst>
              <a:ext uri="{FF2B5EF4-FFF2-40B4-BE49-F238E27FC236}">
                <a16:creationId xmlns:a16="http://schemas.microsoft.com/office/drawing/2014/main" id="{064CAEEC-110E-17A4-F71D-75930215C6DB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0550" y="2806700"/>
            <a:ext cx="1588" cy="1588"/>
          </a:xfrm>
          <a:prstGeom prst="line">
            <a:avLst/>
          </a:prstGeom>
          <a:noFill/>
          <a:ln w="20638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31" name="Freeform 64">
            <a:extLst>
              <a:ext uri="{FF2B5EF4-FFF2-40B4-BE49-F238E27FC236}">
                <a16:creationId xmlns:a16="http://schemas.microsoft.com/office/drawing/2014/main" id="{1BB36C83-8385-CFB5-D8BD-D0EF321AC0C3}"/>
              </a:ext>
            </a:extLst>
          </p:cNvPr>
          <p:cNvSpPr>
            <a:spLocks/>
          </p:cNvSpPr>
          <p:nvPr/>
        </p:nvSpPr>
        <p:spPr bwMode="auto">
          <a:xfrm>
            <a:off x="3101975" y="2590800"/>
            <a:ext cx="88900" cy="223838"/>
          </a:xfrm>
          <a:custGeom>
            <a:avLst/>
            <a:gdLst>
              <a:gd name="T0" fmla="*/ 2147483647 w 224"/>
              <a:gd name="T1" fmla="*/ 2147483647 h 563"/>
              <a:gd name="T2" fmla="*/ 2147483647 w 224"/>
              <a:gd name="T3" fmla="*/ 2147483647 h 563"/>
              <a:gd name="T4" fmla="*/ 2147483647 w 224"/>
              <a:gd name="T5" fmla="*/ 2147483647 h 563"/>
              <a:gd name="T6" fmla="*/ 0 w 224"/>
              <a:gd name="T7" fmla="*/ 2147483647 h 563"/>
              <a:gd name="T8" fmla="*/ 2147483647 w 224"/>
              <a:gd name="T9" fmla="*/ 0 h 56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4" h="563">
                <a:moveTo>
                  <a:pt x="135" y="500"/>
                </a:moveTo>
                <a:lnTo>
                  <a:pt x="224" y="563"/>
                </a:lnTo>
                <a:lnTo>
                  <a:pt x="212" y="117"/>
                </a:lnTo>
                <a:lnTo>
                  <a:pt x="0" y="132"/>
                </a:lnTo>
                <a:lnTo>
                  <a:pt x="14" y="0"/>
                </a:lnTo>
              </a:path>
            </a:pathLst>
          </a:custGeom>
          <a:noFill/>
          <a:ln w="20638">
            <a:solidFill>
              <a:srgbClr val="00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32" name="Freeform 65">
            <a:extLst>
              <a:ext uri="{FF2B5EF4-FFF2-40B4-BE49-F238E27FC236}">
                <a16:creationId xmlns:a16="http://schemas.microsoft.com/office/drawing/2014/main" id="{220C11A5-1BAD-7A7F-E177-5253C2D23F81}"/>
              </a:ext>
            </a:extLst>
          </p:cNvPr>
          <p:cNvSpPr>
            <a:spLocks/>
          </p:cNvSpPr>
          <p:nvPr/>
        </p:nvSpPr>
        <p:spPr bwMode="auto">
          <a:xfrm>
            <a:off x="3551238" y="2700338"/>
            <a:ext cx="38100" cy="298450"/>
          </a:xfrm>
          <a:custGeom>
            <a:avLst/>
            <a:gdLst>
              <a:gd name="T0" fmla="*/ 0 w 93"/>
              <a:gd name="T1" fmla="*/ 2147483647 h 755"/>
              <a:gd name="T2" fmla="*/ 2147483647 w 93"/>
              <a:gd name="T3" fmla="*/ 2147483647 h 755"/>
              <a:gd name="T4" fmla="*/ 2147483647 w 93"/>
              <a:gd name="T5" fmla="*/ 2147483647 h 755"/>
              <a:gd name="T6" fmla="*/ 2147483647 w 93"/>
              <a:gd name="T7" fmla="*/ 0 h 75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3" h="755">
                <a:moveTo>
                  <a:pt x="0" y="755"/>
                </a:moveTo>
                <a:lnTo>
                  <a:pt x="81" y="464"/>
                </a:lnTo>
                <a:lnTo>
                  <a:pt x="93" y="67"/>
                </a:lnTo>
                <a:lnTo>
                  <a:pt x="22" y="0"/>
                </a:lnTo>
              </a:path>
            </a:pathLst>
          </a:custGeom>
          <a:noFill/>
          <a:ln w="20638">
            <a:solidFill>
              <a:srgbClr val="00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33" name="Freeform 66">
            <a:extLst>
              <a:ext uri="{FF2B5EF4-FFF2-40B4-BE49-F238E27FC236}">
                <a16:creationId xmlns:a16="http://schemas.microsoft.com/office/drawing/2014/main" id="{4437E245-F6DF-50CF-63EC-1C6D490BA27A}"/>
              </a:ext>
            </a:extLst>
          </p:cNvPr>
          <p:cNvSpPr>
            <a:spLocks/>
          </p:cNvSpPr>
          <p:nvPr/>
        </p:nvSpPr>
        <p:spPr bwMode="auto">
          <a:xfrm>
            <a:off x="3113088" y="2806700"/>
            <a:ext cx="69850" cy="230188"/>
          </a:xfrm>
          <a:custGeom>
            <a:avLst/>
            <a:gdLst>
              <a:gd name="T0" fmla="*/ 2147483647 w 178"/>
              <a:gd name="T1" fmla="*/ 2147483647 h 578"/>
              <a:gd name="T2" fmla="*/ 2147483647 w 178"/>
              <a:gd name="T3" fmla="*/ 2147483647 h 578"/>
              <a:gd name="T4" fmla="*/ 2147483647 w 178"/>
              <a:gd name="T5" fmla="*/ 2147483647 h 578"/>
              <a:gd name="T6" fmla="*/ 0 w 178"/>
              <a:gd name="T7" fmla="*/ 2147483647 h 578"/>
              <a:gd name="T8" fmla="*/ 2147483647 w 178"/>
              <a:gd name="T9" fmla="*/ 0 h 5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" h="578">
                <a:moveTo>
                  <a:pt x="92" y="578"/>
                </a:moveTo>
                <a:lnTo>
                  <a:pt x="178" y="574"/>
                </a:lnTo>
                <a:lnTo>
                  <a:pt x="173" y="351"/>
                </a:lnTo>
                <a:lnTo>
                  <a:pt x="0" y="311"/>
                </a:lnTo>
                <a:lnTo>
                  <a:pt x="49" y="0"/>
                </a:lnTo>
              </a:path>
            </a:pathLst>
          </a:custGeom>
          <a:noFill/>
          <a:ln w="20638">
            <a:solidFill>
              <a:srgbClr val="00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34" name="Line 67">
            <a:extLst>
              <a:ext uri="{FF2B5EF4-FFF2-40B4-BE49-F238E27FC236}">
                <a16:creationId xmlns:a16="http://schemas.microsoft.com/office/drawing/2014/main" id="{C7C4B1C9-DCA8-A6F9-0181-091BAFCA9F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32138" y="3036888"/>
            <a:ext cx="17462" cy="1587"/>
          </a:xfrm>
          <a:prstGeom prst="line">
            <a:avLst/>
          </a:prstGeom>
          <a:noFill/>
          <a:ln w="20638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35" name="Line 68">
            <a:extLst>
              <a:ext uri="{FF2B5EF4-FFF2-40B4-BE49-F238E27FC236}">
                <a16:creationId xmlns:a16="http://schemas.microsoft.com/office/drawing/2014/main" id="{A8AF8EA7-7E1D-4E55-7438-540896678C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40125" y="2998788"/>
            <a:ext cx="11113" cy="88900"/>
          </a:xfrm>
          <a:prstGeom prst="line">
            <a:avLst/>
          </a:prstGeom>
          <a:noFill/>
          <a:ln w="20638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36" name="Freeform 69">
            <a:extLst>
              <a:ext uri="{FF2B5EF4-FFF2-40B4-BE49-F238E27FC236}">
                <a16:creationId xmlns:a16="http://schemas.microsoft.com/office/drawing/2014/main" id="{CD7B8B08-F5D1-6A07-61CF-5D64443C6B09}"/>
              </a:ext>
            </a:extLst>
          </p:cNvPr>
          <p:cNvSpPr>
            <a:spLocks/>
          </p:cNvSpPr>
          <p:nvPr/>
        </p:nvSpPr>
        <p:spPr bwMode="auto">
          <a:xfrm>
            <a:off x="3540125" y="3087688"/>
            <a:ext cx="52388" cy="215900"/>
          </a:xfrm>
          <a:custGeom>
            <a:avLst/>
            <a:gdLst>
              <a:gd name="T0" fmla="*/ 2147483647 w 132"/>
              <a:gd name="T1" fmla="*/ 2147483647 h 543"/>
              <a:gd name="T2" fmla="*/ 2147483647 w 132"/>
              <a:gd name="T3" fmla="*/ 2147483647 h 543"/>
              <a:gd name="T4" fmla="*/ 0 w 132"/>
              <a:gd name="T5" fmla="*/ 0 h 54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2" h="543">
                <a:moveTo>
                  <a:pt x="132" y="543"/>
                </a:moveTo>
                <a:lnTo>
                  <a:pt x="23" y="437"/>
                </a:lnTo>
                <a:lnTo>
                  <a:pt x="0" y="0"/>
                </a:lnTo>
              </a:path>
            </a:pathLst>
          </a:custGeom>
          <a:noFill/>
          <a:ln w="20638">
            <a:solidFill>
              <a:srgbClr val="00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37" name="Freeform 70">
            <a:extLst>
              <a:ext uri="{FF2B5EF4-FFF2-40B4-BE49-F238E27FC236}">
                <a16:creationId xmlns:a16="http://schemas.microsoft.com/office/drawing/2014/main" id="{385680BC-D4AB-1558-1504-25E7D0A4F485}"/>
              </a:ext>
            </a:extLst>
          </p:cNvPr>
          <p:cNvSpPr>
            <a:spLocks/>
          </p:cNvSpPr>
          <p:nvPr/>
        </p:nvSpPr>
        <p:spPr bwMode="auto">
          <a:xfrm>
            <a:off x="3030538" y="3036888"/>
            <a:ext cx="101600" cy="323850"/>
          </a:xfrm>
          <a:custGeom>
            <a:avLst/>
            <a:gdLst>
              <a:gd name="T0" fmla="*/ 2147483647 w 256"/>
              <a:gd name="T1" fmla="*/ 2147483647 h 814"/>
              <a:gd name="T2" fmla="*/ 2147483647 w 256"/>
              <a:gd name="T3" fmla="*/ 2147483647 h 814"/>
              <a:gd name="T4" fmla="*/ 2147483647 w 256"/>
              <a:gd name="T5" fmla="*/ 2147483647 h 814"/>
              <a:gd name="T6" fmla="*/ 0 w 256"/>
              <a:gd name="T7" fmla="*/ 2147483647 h 814"/>
              <a:gd name="T8" fmla="*/ 2147483647 w 256"/>
              <a:gd name="T9" fmla="*/ 0 h 8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6" h="814">
                <a:moveTo>
                  <a:pt x="141" y="814"/>
                </a:moveTo>
                <a:lnTo>
                  <a:pt x="133" y="352"/>
                </a:lnTo>
                <a:lnTo>
                  <a:pt x="2" y="309"/>
                </a:lnTo>
                <a:lnTo>
                  <a:pt x="0" y="6"/>
                </a:lnTo>
                <a:lnTo>
                  <a:pt x="256" y="0"/>
                </a:lnTo>
              </a:path>
            </a:pathLst>
          </a:custGeom>
          <a:noFill/>
          <a:ln w="20638">
            <a:solidFill>
              <a:srgbClr val="00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38" name="Line 71">
            <a:extLst>
              <a:ext uri="{FF2B5EF4-FFF2-40B4-BE49-F238E27FC236}">
                <a16:creationId xmlns:a16="http://schemas.microsoft.com/office/drawing/2014/main" id="{EE8FE37C-4669-B969-B604-6548C0279C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13075" y="3360738"/>
            <a:ext cx="74613" cy="47625"/>
          </a:xfrm>
          <a:prstGeom prst="line">
            <a:avLst/>
          </a:prstGeom>
          <a:noFill/>
          <a:ln w="20638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39" name="Line 72">
            <a:extLst>
              <a:ext uri="{FF2B5EF4-FFF2-40B4-BE49-F238E27FC236}">
                <a16:creationId xmlns:a16="http://schemas.microsoft.com/office/drawing/2014/main" id="{DBDCAB64-4DCA-1748-4CC2-AB7FD84FAC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17850" y="3416300"/>
            <a:ext cx="1588" cy="3175"/>
          </a:xfrm>
          <a:prstGeom prst="line">
            <a:avLst/>
          </a:prstGeom>
          <a:noFill/>
          <a:ln w="20638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40" name="Line 73">
            <a:extLst>
              <a:ext uri="{FF2B5EF4-FFF2-40B4-BE49-F238E27FC236}">
                <a16:creationId xmlns:a16="http://schemas.microsoft.com/office/drawing/2014/main" id="{F3D3AF13-954D-8771-16FD-514F79F83E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71800" y="3408363"/>
            <a:ext cx="41275" cy="15875"/>
          </a:xfrm>
          <a:prstGeom prst="line">
            <a:avLst/>
          </a:prstGeom>
          <a:noFill/>
          <a:ln w="20638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41" name="Line 74">
            <a:extLst>
              <a:ext uri="{FF2B5EF4-FFF2-40B4-BE49-F238E27FC236}">
                <a16:creationId xmlns:a16="http://schemas.microsoft.com/office/drawing/2014/main" id="{2D8A0BAC-02AD-66D6-6069-BC2873BC7C8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68625" y="3424238"/>
            <a:ext cx="3175" cy="4762"/>
          </a:xfrm>
          <a:prstGeom prst="line">
            <a:avLst/>
          </a:prstGeom>
          <a:noFill/>
          <a:ln w="20638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42" name="Line 75">
            <a:extLst>
              <a:ext uri="{FF2B5EF4-FFF2-40B4-BE49-F238E27FC236}">
                <a16:creationId xmlns:a16="http://schemas.microsoft.com/office/drawing/2014/main" id="{EC77FF91-CB64-29E3-A608-FC74874A54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68625" y="3416300"/>
            <a:ext cx="44450" cy="12700"/>
          </a:xfrm>
          <a:prstGeom prst="line">
            <a:avLst/>
          </a:prstGeom>
          <a:noFill/>
          <a:ln w="20638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43" name="Line 76">
            <a:extLst>
              <a:ext uri="{FF2B5EF4-FFF2-40B4-BE49-F238E27FC236}">
                <a16:creationId xmlns:a16="http://schemas.microsoft.com/office/drawing/2014/main" id="{94BD593F-4B6A-4ACD-82A2-D1F9168F3524}"/>
              </a:ext>
            </a:extLst>
          </p:cNvPr>
          <p:cNvSpPr>
            <a:spLocks noChangeShapeType="1"/>
          </p:cNvSpPr>
          <p:nvPr/>
        </p:nvSpPr>
        <p:spPr bwMode="auto">
          <a:xfrm>
            <a:off x="3013075" y="3416300"/>
            <a:ext cx="47625" cy="30163"/>
          </a:xfrm>
          <a:prstGeom prst="line">
            <a:avLst/>
          </a:prstGeom>
          <a:noFill/>
          <a:ln w="20638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44" name="Line 77">
            <a:extLst>
              <a:ext uri="{FF2B5EF4-FFF2-40B4-BE49-F238E27FC236}">
                <a16:creationId xmlns:a16="http://schemas.microsoft.com/office/drawing/2014/main" id="{ED3DF692-C912-CA38-D0A3-59927AABCA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5463" y="3419475"/>
            <a:ext cx="52387" cy="26988"/>
          </a:xfrm>
          <a:prstGeom prst="line">
            <a:avLst/>
          </a:prstGeom>
          <a:noFill/>
          <a:ln w="20638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45" name="Line 78">
            <a:extLst>
              <a:ext uri="{FF2B5EF4-FFF2-40B4-BE49-F238E27FC236}">
                <a16:creationId xmlns:a16="http://schemas.microsoft.com/office/drawing/2014/main" id="{77398982-E358-5EC9-8569-AF64A3B888E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92513" y="3303588"/>
            <a:ext cx="20637" cy="153987"/>
          </a:xfrm>
          <a:prstGeom prst="line">
            <a:avLst/>
          </a:prstGeom>
          <a:noFill/>
          <a:ln w="20638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46" name="Line 79">
            <a:extLst>
              <a:ext uri="{FF2B5EF4-FFF2-40B4-BE49-F238E27FC236}">
                <a16:creationId xmlns:a16="http://schemas.microsoft.com/office/drawing/2014/main" id="{5859A96A-29A4-EF7D-9E82-22AF66827C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60700" y="3446463"/>
            <a:ext cx="4763" cy="1587"/>
          </a:xfrm>
          <a:prstGeom prst="line">
            <a:avLst/>
          </a:prstGeom>
          <a:noFill/>
          <a:ln w="20638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47" name="Line 80">
            <a:extLst>
              <a:ext uri="{FF2B5EF4-FFF2-40B4-BE49-F238E27FC236}">
                <a16:creationId xmlns:a16="http://schemas.microsoft.com/office/drawing/2014/main" id="{584DF77D-E4AD-F83A-7E7F-B6053ED2BE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49588" y="3511550"/>
            <a:ext cx="20637" cy="34925"/>
          </a:xfrm>
          <a:prstGeom prst="line">
            <a:avLst/>
          </a:prstGeom>
          <a:noFill/>
          <a:ln w="20638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48" name="Line 81">
            <a:extLst>
              <a:ext uri="{FF2B5EF4-FFF2-40B4-BE49-F238E27FC236}">
                <a16:creationId xmlns:a16="http://schemas.microsoft.com/office/drawing/2014/main" id="{A20430B4-9C2F-4356-AD0E-7B4613E361E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70225" y="3511550"/>
            <a:ext cx="14288" cy="39688"/>
          </a:xfrm>
          <a:prstGeom prst="line">
            <a:avLst/>
          </a:prstGeom>
          <a:noFill/>
          <a:ln w="20638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49" name="Line 82">
            <a:extLst>
              <a:ext uri="{FF2B5EF4-FFF2-40B4-BE49-F238E27FC236}">
                <a16:creationId xmlns:a16="http://schemas.microsoft.com/office/drawing/2014/main" id="{E8A54372-C897-0BD0-A582-25C7CB4440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49588" y="3546475"/>
            <a:ext cx="1587" cy="4763"/>
          </a:xfrm>
          <a:prstGeom prst="line">
            <a:avLst/>
          </a:prstGeom>
          <a:noFill/>
          <a:ln w="20638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50" name="Line 83">
            <a:extLst>
              <a:ext uri="{FF2B5EF4-FFF2-40B4-BE49-F238E27FC236}">
                <a16:creationId xmlns:a16="http://schemas.microsoft.com/office/drawing/2014/main" id="{9C87DE57-45DF-868E-8274-6F3A993BE05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84513" y="3551238"/>
            <a:ext cx="1587" cy="3175"/>
          </a:xfrm>
          <a:prstGeom prst="line">
            <a:avLst/>
          </a:prstGeom>
          <a:noFill/>
          <a:ln w="20638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51" name="Freeform 84">
            <a:extLst>
              <a:ext uri="{FF2B5EF4-FFF2-40B4-BE49-F238E27FC236}">
                <a16:creationId xmlns:a16="http://schemas.microsoft.com/office/drawing/2014/main" id="{47450C48-D4BF-1B09-7D68-61F6C8747B5E}"/>
              </a:ext>
            </a:extLst>
          </p:cNvPr>
          <p:cNvSpPr>
            <a:spLocks/>
          </p:cNvSpPr>
          <p:nvPr/>
        </p:nvSpPr>
        <p:spPr bwMode="auto">
          <a:xfrm>
            <a:off x="3117850" y="3378200"/>
            <a:ext cx="69850" cy="185738"/>
          </a:xfrm>
          <a:custGeom>
            <a:avLst/>
            <a:gdLst>
              <a:gd name="T0" fmla="*/ 2147483647 w 175"/>
              <a:gd name="T1" fmla="*/ 2147483647 h 467"/>
              <a:gd name="T2" fmla="*/ 2147483647 w 175"/>
              <a:gd name="T3" fmla="*/ 2147483647 h 467"/>
              <a:gd name="T4" fmla="*/ 2147483647 w 175"/>
              <a:gd name="T5" fmla="*/ 2147483647 h 467"/>
              <a:gd name="T6" fmla="*/ 2147483647 w 175"/>
              <a:gd name="T7" fmla="*/ 0 h 467"/>
              <a:gd name="T8" fmla="*/ 2147483647 w 175"/>
              <a:gd name="T9" fmla="*/ 2147483647 h 467"/>
              <a:gd name="T10" fmla="*/ 2147483647 w 175"/>
              <a:gd name="T11" fmla="*/ 2147483647 h 467"/>
              <a:gd name="T12" fmla="*/ 2147483647 w 175"/>
              <a:gd name="T13" fmla="*/ 2147483647 h 467"/>
              <a:gd name="T14" fmla="*/ 2147483647 w 175"/>
              <a:gd name="T15" fmla="*/ 2147483647 h 467"/>
              <a:gd name="T16" fmla="*/ 0 w 175"/>
              <a:gd name="T17" fmla="*/ 2147483647 h 46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75" h="467">
                <a:moveTo>
                  <a:pt x="170" y="467"/>
                </a:moveTo>
                <a:lnTo>
                  <a:pt x="175" y="107"/>
                </a:lnTo>
                <a:lnTo>
                  <a:pt x="108" y="106"/>
                </a:lnTo>
                <a:lnTo>
                  <a:pt x="175" y="0"/>
                </a:lnTo>
                <a:lnTo>
                  <a:pt x="111" y="96"/>
                </a:lnTo>
                <a:lnTo>
                  <a:pt x="33" y="117"/>
                </a:lnTo>
                <a:lnTo>
                  <a:pt x="100" y="45"/>
                </a:lnTo>
                <a:lnTo>
                  <a:pt x="26" y="27"/>
                </a:lnTo>
                <a:lnTo>
                  <a:pt x="0" y="95"/>
                </a:lnTo>
              </a:path>
            </a:pathLst>
          </a:custGeom>
          <a:noFill/>
          <a:ln w="20638">
            <a:solidFill>
              <a:srgbClr val="00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52" name="Line 85">
            <a:extLst>
              <a:ext uri="{FF2B5EF4-FFF2-40B4-BE49-F238E27FC236}">
                <a16:creationId xmlns:a16="http://schemas.microsoft.com/office/drawing/2014/main" id="{5546C7D8-DC08-7277-870E-86BBD2873082}"/>
              </a:ext>
            </a:extLst>
          </p:cNvPr>
          <p:cNvSpPr>
            <a:spLocks noChangeShapeType="1"/>
          </p:cNvSpPr>
          <p:nvPr/>
        </p:nvSpPr>
        <p:spPr bwMode="auto">
          <a:xfrm>
            <a:off x="3084513" y="3551238"/>
            <a:ext cx="101600" cy="12700"/>
          </a:xfrm>
          <a:prstGeom prst="line">
            <a:avLst/>
          </a:prstGeom>
          <a:noFill/>
          <a:ln w="20638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53" name="Line 86">
            <a:extLst>
              <a:ext uri="{FF2B5EF4-FFF2-40B4-BE49-F238E27FC236}">
                <a16:creationId xmlns:a16="http://schemas.microsoft.com/office/drawing/2014/main" id="{7915F8DF-2A89-468D-6E27-BBDB13A21E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35300" y="3551238"/>
            <a:ext cx="14288" cy="12700"/>
          </a:xfrm>
          <a:prstGeom prst="line">
            <a:avLst/>
          </a:prstGeom>
          <a:noFill/>
          <a:ln w="20638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54" name="Line 87">
            <a:extLst>
              <a:ext uri="{FF2B5EF4-FFF2-40B4-BE49-F238E27FC236}">
                <a16:creationId xmlns:a16="http://schemas.microsoft.com/office/drawing/2014/main" id="{2C00D90A-B1AA-A518-FECF-1284613A2A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33775" y="3457575"/>
            <a:ext cx="79375" cy="255588"/>
          </a:xfrm>
          <a:prstGeom prst="line">
            <a:avLst/>
          </a:prstGeom>
          <a:noFill/>
          <a:ln w="20638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55" name="Line 88">
            <a:extLst>
              <a:ext uri="{FF2B5EF4-FFF2-40B4-BE49-F238E27FC236}">
                <a16:creationId xmlns:a16="http://schemas.microsoft.com/office/drawing/2014/main" id="{7BA41BBB-9D1F-28DA-12AE-BF812C703A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32188" y="3713163"/>
            <a:ext cx="1587" cy="1587"/>
          </a:xfrm>
          <a:prstGeom prst="line">
            <a:avLst/>
          </a:prstGeom>
          <a:noFill/>
          <a:ln w="20638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56" name="Freeform 89">
            <a:extLst>
              <a:ext uri="{FF2B5EF4-FFF2-40B4-BE49-F238E27FC236}">
                <a16:creationId xmlns:a16="http://schemas.microsoft.com/office/drawing/2014/main" id="{D7EBEC71-BD93-06D6-5579-E053AB8E5402}"/>
              </a:ext>
            </a:extLst>
          </p:cNvPr>
          <p:cNvSpPr>
            <a:spLocks/>
          </p:cNvSpPr>
          <p:nvPr/>
        </p:nvSpPr>
        <p:spPr bwMode="auto">
          <a:xfrm>
            <a:off x="3440113" y="3708400"/>
            <a:ext cx="92075" cy="80963"/>
          </a:xfrm>
          <a:custGeom>
            <a:avLst/>
            <a:gdLst>
              <a:gd name="T0" fmla="*/ 0 w 232"/>
              <a:gd name="T1" fmla="*/ 2147483647 h 204"/>
              <a:gd name="T2" fmla="*/ 2147483647 w 232"/>
              <a:gd name="T3" fmla="*/ 0 h 204"/>
              <a:gd name="T4" fmla="*/ 2147483647 w 232"/>
              <a:gd name="T5" fmla="*/ 2147483647 h 20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2" h="204">
                <a:moveTo>
                  <a:pt x="0" y="204"/>
                </a:moveTo>
                <a:lnTo>
                  <a:pt x="117" y="0"/>
                </a:lnTo>
                <a:lnTo>
                  <a:pt x="232" y="16"/>
                </a:lnTo>
              </a:path>
            </a:pathLst>
          </a:custGeom>
          <a:noFill/>
          <a:ln w="20638">
            <a:solidFill>
              <a:srgbClr val="00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57" name="Freeform 90">
            <a:extLst>
              <a:ext uri="{FF2B5EF4-FFF2-40B4-BE49-F238E27FC236}">
                <a16:creationId xmlns:a16="http://schemas.microsoft.com/office/drawing/2014/main" id="{223D1CF9-F90D-216C-9C99-0B7688BA3073}"/>
              </a:ext>
            </a:extLst>
          </p:cNvPr>
          <p:cNvSpPr>
            <a:spLocks/>
          </p:cNvSpPr>
          <p:nvPr/>
        </p:nvSpPr>
        <p:spPr bwMode="auto">
          <a:xfrm>
            <a:off x="2774950" y="3563938"/>
            <a:ext cx="260350" cy="358775"/>
          </a:xfrm>
          <a:custGeom>
            <a:avLst/>
            <a:gdLst>
              <a:gd name="T0" fmla="*/ 2147483647 w 657"/>
              <a:gd name="T1" fmla="*/ 2147483647 h 905"/>
              <a:gd name="T2" fmla="*/ 0 w 657"/>
              <a:gd name="T3" fmla="*/ 2147483647 h 905"/>
              <a:gd name="T4" fmla="*/ 0 w 657"/>
              <a:gd name="T5" fmla="*/ 2147483647 h 905"/>
              <a:gd name="T6" fmla="*/ 2147483647 w 657"/>
              <a:gd name="T7" fmla="*/ 2147483647 h 905"/>
              <a:gd name="T8" fmla="*/ 2147483647 w 657"/>
              <a:gd name="T9" fmla="*/ 0 h 905"/>
              <a:gd name="T10" fmla="*/ 2147483647 w 657"/>
              <a:gd name="T11" fmla="*/ 2147483647 h 90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57" h="905">
                <a:moveTo>
                  <a:pt x="310" y="905"/>
                </a:moveTo>
                <a:lnTo>
                  <a:pt x="0" y="678"/>
                </a:lnTo>
                <a:lnTo>
                  <a:pt x="0" y="547"/>
                </a:lnTo>
                <a:lnTo>
                  <a:pt x="255" y="545"/>
                </a:lnTo>
                <a:lnTo>
                  <a:pt x="258" y="0"/>
                </a:lnTo>
                <a:lnTo>
                  <a:pt x="657" y="1"/>
                </a:lnTo>
              </a:path>
            </a:pathLst>
          </a:custGeom>
          <a:noFill/>
          <a:ln w="20638">
            <a:solidFill>
              <a:srgbClr val="00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58" name="Line 91">
            <a:extLst>
              <a:ext uri="{FF2B5EF4-FFF2-40B4-BE49-F238E27FC236}">
                <a16:creationId xmlns:a16="http://schemas.microsoft.com/office/drawing/2014/main" id="{C444EBB9-A7E9-B6D2-CBD5-7D0E41DAB55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98775" y="3922713"/>
            <a:ext cx="26988" cy="49212"/>
          </a:xfrm>
          <a:prstGeom prst="line">
            <a:avLst/>
          </a:prstGeom>
          <a:noFill/>
          <a:ln w="20638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59" name="Freeform 92">
            <a:extLst>
              <a:ext uri="{FF2B5EF4-FFF2-40B4-BE49-F238E27FC236}">
                <a16:creationId xmlns:a16="http://schemas.microsoft.com/office/drawing/2014/main" id="{0E2FC0DC-F126-B91B-B1CF-82AEDEFA2E37}"/>
              </a:ext>
            </a:extLst>
          </p:cNvPr>
          <p:cNvSpPr>
            <a:spLocks/>
          </p:cNvSpPr>
          <p:nvPr/>
        </p:nvSpPr>
        <p:spPr bwMode="auto">
          <a:xfrm>
            <a:off x="3421063" y="3789363"/>
            <a:ext cx="31750" cy="284162"/>
          </a:xfrm>
          <a:custGeom>
            <a:avLst/>
            <a:gdLst>
              <a:gd name="T0" fmla="*/ 2147483647 w 80"/>
              <a:gd name="T1" fmla="*/ 0 h 717"/>
              <a:gd name="T2" fmla="*/ 2147483647 w 80"/>
              <a:gd name="T3" fmla="*/ 2147483647 h 717"/>
              <a:gd name="T4" fmla="*/ 0 w 80"/>
              <a:gd name="T5" fmla="*/ 2147483647 h 71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0" h="717">
                <a:moveTo>
                  <a:pt x="47" y="0"/>
                </a:moveTo>
                <a:lnTo>
                  <a:pt x="80" y="704"/>
                </a:lnTo>
                <a:lnTo>
                  <a:pt x="0" y="717"/>
                </a:lnTo>
              </a:path>
            </a:pathLst>
          </a:custGeom>
          <a:noFill/>
          <a:ln w="20638">
            <a:solidFill>
              <a:srgbClr val="00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60" name="Freeform 93">
            <a:extLst>
              <a:ext uri="{FF2B5EF4-FFF2-40B4-BE49-F238E27FC236}">
                <a16:creationId xmlns:a16="http://schemas.microsoft.com/office/drawing/2014/main" id="{89E57D53-F487-E4F9-A0C2-DA104E9867B4}"/>
              </a:ext>
            </a:extLst>
          </p:cNvPr>
          <p:cNvSpPr>
            <a:spLocks/>
          </p:cNvSpPr>
          <p:nvPr/>
        </p:nvSpPr>
        <p:spPr bwMode="auto">
          <a:xfrm>
            <a:off x="2925763" y="3971925"/>
            <a:ext cx="38100" cy="109538"/>
          </a:xfrm>
          <a:custGeom>
            <a:avLst/>
            <a:gdLst>
              <a:gd name="T0" fmla="*/ 2147483647 w 94"/>
              <a:gd name="T1" fmla="*/ 2147483647 h 274"/>
              <a:gd name="T2" fmla="*/ 2147483647 w 94"/>
              <a:gd name="T3" fmla="*/ 2147483647 h 274"/>
              <a:gd name="T4" fmla="*/ 0 w 94"/>
              <a:gd name="T5" fmla="*/ 0 h 27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4" h="274">
                <a:moveTo>
                  <a:pt x="94" y="274"/>
                </a:moveTo>
                <a:lnTo>
                  <a:pt x="15" y="215"/>
                </a:lnTo>
                <a:lnTo>
                  <a:pt x="0" y="0"/>
                </a:lnTo>
              </a:path>
            </a:pathLst>
          </a:custGeom>
          <a:noFill/>
          <a:ln w="20638">
            <a:solidFill>
              <a:srgbClr val="00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61" name="Line 94">
            <a:extLst>
              <a:ext uri="{FF2B5EF4-FFF2-40B4-BE49-F238E27FC236}">
                <a16:creationId xmlns:a16="http://schemas.microsoft.com/office/drawing/2014/main" id="{9FD5CD7B-F69B-5909-86A2-6D908E3A4D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59150" y="4073525"/>
            <a:ext cx="61913" cy="46038"/>
          </a:xfrm>
          <a:prstGeom prst="line">
            <a:avLst/>
          </a:prstGeom>
          <a:noFill/>
          <a:ln w="20638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62" name="Freeform 95">
            <a:extLst>
              <a:ext uri="{FF2B5EF4-FFF2-40B4-BE49-F238E27FC236}">
                <a16:creationId xmlns:a16="http://schemas.microsoft.com/office/drawing/2014/main" id="{80FE0B5C-18BF-C860-474A-5CCB31937E21}"/>
              </a:ext>
            </a:extLst>
          </p:cNvPr>
          <p:cNvSpPr>
            <a:spLocks/>
          </p:cNvSpPr>
          <p:nvPr/>
        </p:nvSpPr>
        <p:spPr bwMode="auto">
          <a:xfrm>
            <a:off x="2932113" y="4081463"/>
            <a:ext cx="58737" cy="130175"/>
          </a:xfrm>
          <a:custGeom>
            <a:avLst/>
            <a:gdLst>
              <a:gd name="T0" fmla="*/ 2147483647 w 150"/>
              <a:gd name="T1" fmla="*/ 2147483647 h 331"/>
              <a:gd name="T2" fmla="*/ 0 w 150"/>
              <a:gd name="T3" fmla="*/ 2147483647 h 331"/>
              <a:gd name="T4" fmla="*/ 2147483647 w 150"/>
              <a:gd name="T5" fmla="*/ 0 h 33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0" h="331">
                <a:moveTo>
                  <a:pt x="150" y="331"/>
                </a:moveTo>
                <a:lnTo>
                  <a:pt x="0" y="123"/>
                </a:lnTo>
                <a:lnTo>
                  <a:pt x="78" y="0"/>
                </a:lnTo>
              </a:path>
            </a:pathLst>
          </a:custGeom>
          <a:noFill/>
          <a:ln w="20638">
            <a:solidFill>
              <a:srgbClr val="00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63" name="Freeform 96">
            <a:extLst>
              <a:ext uri="{FF2B5EF4-FFF2-40B4-BE49-F238E27FC236}">
                <a16:creationId xmlns:a16="http://schemas.microsoft.com/office/drawing/2014/main" id="{2B0FB5EB-6B6E-60BB-8E44-C6110161ED9F}"/>
              </a:ext>
            </a:extLst>
          </p:cNvPr>
          <p:cNvSpPr>
            <a:spLocks/>
          </p:cNvSpPr>
          <p:nvPr/>
        </p:nvSpPr>
        <p:spPr bwMode="auto">
          <a:xfrm>
            <a:off x="3300413" y="4119563"/>
            <a:ext cx="58737" cy="152400"/>
          </a:xfrm>
          <a:custGeom>
            <a:avLst/>
            <a:gdLst>
              <a:gd name="T0" fmla="*/ 2147483647 w 148"/>
              <a:gd name="T1" fmla="*/ 2147483647 h 380"/>
              <a:gd name="T2" fmla="*/ 0 w 148"/>
              <a:gd name="T3" fmla="*/ 2147483647 h 380"/>
              <a:gd name="T4" fmla="*/ 2147483647 w 148"/>
              <a:gd name="T5" fmla="*/ 0 h 3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8" h="380">
                <a:moveTo>
                  <a:pt x="6" y="380"/>
                </a:moveTo>
                <a:lnTo>
                  <a:pt x="0" y="144"/>
                </a:lnTo>
                <a:lnTo>
                  <a:pt x="148" y="0"/>
                </a:lnTo>
              </a:path>
            </a:pathLst>
          </a:custGeom>
          <a:noFill/>
          <a:ln w="20638">
            <a:solidFill>
              <a:srgbClr val="00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64" name="Freeform 97">
            <a:extLst>
              <a:ext uri="{FF2B5EF4-FFF2-40B4-BE49-F238E27FC236}">
                <a16:creationId xmlns:a16="http://schemas.microsoft.com/office/drawing/2014/main" id="{74DB74D7-8D03-EC7D-8AFD-3E6F3CE9AF66}"/>
              </a:ext>
            </a:extLst>
          </p:cNvPr>
          <p:cNvSpPr>
            <a:spLocks/>
          </p:cNvSpPr>
          <p:nvPr/>
        </p:nvSpPr>
        <p:spPr bwMode="auto">
          <a:xfrm>
            <a:off x="3295650" y="4271963"/>
            <a:ext cx="80963" cy="101600"/>
          </a:xfrm>
          <a:custGeom>
            <a:avLst/>
            <a:gdLst>
              <a:gd name="T0" fmla="*/ 2147483647 w 203"/>
              <a:gd name="T1" fmla="*/ 2147483647 h 258"/>
              <a:gd name="T2" fmla="*/ 2147483647 w 203"/>
              <a:gd name="T3" fmla="*/ 2147483647 h 258"/>
              <a:gd name="T4" fmla="*/ 0 w 203"/>
              <a:gd name="T5" fmla="*/ 2147483647 h 258"/>
              <a:gd name="T6" fmla="*/ 2147483647 w 203"/>
              <a:gd name="T7" fmla="*/ 0 h 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3" h="258">
                <a:moveTo>
                  <a:pt x="38" y="258"/>
                </a:moveTo>
                <a:lnTo>
                  <a:pt x="203" y="193"/>
                </a:lnTo>
                <a:lnTo>
                  <a:pt x="0" y="59"/>
                </a:lnTo>
                <a:lnTo>
                  <a:pt x="20" y="0"/>
                </a:lnTo>
              </a:path>
            </a:pathLst>
          </a:custGeom>
          <a:noFill/>
          <a:ln w="20638">
            <a:solidFill>
              <a:srgbClr val="00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65" name="Freeform 98">
            <a:extLst>
              <a:ext uri="{FF2B5EF4-FFF2-40B4-BE49-F238E27FC236}">
                <a16:creationId xmlns:a16="http://schemas.microsoft.com/office/drawing/2014/main" id="{B19E2362-70CF-A1AB-012F-23370E0AFBB0}"/>
              </a:ext>
            </a:extLst>
          </p:cNvPr>
          <p:cNvSpPr>
            <a:spLocks/>
          </p:cNvSpPr>
          <p:nvPr/>
        </p:nvSpPr>
        <p:spPr bwMode="auto">
          <a:xfrm>
            <a:off x="2974975" y="4211638"/>
            <a:ext cx="106363" cy="163512"/>
          </a:xfrm>
          <a:custGeom>
            <a:avLst/>
            <a:gdLst>
              <a:gd name="T0" fmla="*/ 2147483647 w 266"/>
              <a:gd name="T1" fmla="*/ 2147483647 h 409"/>
              <a:gd name="T2" fmla="*/ 2147483647 w 266"/>
              <a:gd name="T3" fmla="*/ 2147483647 h 409"/>
              <a:gd name="T4" fmla="*/ 2147483647 w 266"/>
              <a:gd name="T5" fmla="*/ 2147483647 h 409"/>
              <a:gd name="T6" fmla="*/ 0 w 266"/>
              <a:gd name="T7" fmla="*/ 2147483647 h 409"/>
              <a:gd name="T8" fmla="*/ 2147483647 w 266"/>
              <a:gd name="T9" fmla="*/ 0 h 4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6" h="409">
                <a:moveTo>
                  <a:pt x="266" y="409"/>
                </a:moveTo>
                <a:lnTo>
                  <a:pt x="81" y="331"/>
                </a:lnTo>
                <a:lnTo>
                  <a:pt x="146" y="219"/>
                </a:lnTo>
                <a:lnTo>
                  <a:pt x="0" y="96"/>
                </a:lnTo>
                <a:lnTo>
                  <a:pt x="40" y="0"/>
                </a:lnTo>
              </a:path>
            </a:pathLst>
          </a:custGeom>
          <a:noFill/>
          <a:ln w="20638">
            <a:solidFill>
              <a:srgbClr val="00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66" name="Line 99">
            <a:extLst>
              <a:ext uri="{FF2B5EF4-FFF2-40B4-BE49-F238E27FC236}">
                <a16:creationId xmlns:a16="http://schemas.microsoft.com/office/drawing/2014/main" id="{65C2B285-8681-8020-C468-1ACE0A398F8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81338" y="4375150"/>
            <a:ext cx="6350" cy="1588"/>
          </a:xfrm>
          <a:prstGeom prst="line">
            <a:avLst/>
          </a:prstGeom>
          <a:noFill/>
          <a:ln w="20638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67" name="Freeform 100">
            <a:extLst>
              <a:ext uri="{FF2B5EF4-FFF2-40B4-BE49-F238E27FC236}">
                <a16:creationId xmlns:a16="http://schemas.microsoft.com/office/drawing/2014/main" id="{F1CDB7EB-295D-948E-D3C6-0EE6E03463F3}"/>
              </a:ext>
            </a:extLst>
          </p:cNvPr>
          <p:cNvSpPr>
            <a:spLocks/>
          </p:cNvSpPr>
          <p:nvPr/>
        </p:nvSpPr>
        <p:spPr bwMode="auto">
          <a:xfrm>
            <a:off x="3087688" y="4341813"/>
            <a:ext cx="222250" cy="61912"/>
          </a:xfrm>
          <a:custGeom>
            <a:avLst/>
            <a:gdLst>
              <a:gd name="T0" fmla="*/ 2147483647 w 562"/>
              <a:gd name="T1" fmla="*/ 2147483647 h 157"/>
              <a:gd name="T2" fmla="*/ 2147483647 w 562"/>
              <a:gd name="T3" fmla="*/ 0 h 157"/>
              <a:gd name="T4" fmla="*/ 2147483647 w 562"/>
              <a:gd name="T5" fmla="*/ 2147483647 h 157"/>
              <a:gd name="T6" fmla="*/ 0 w 562"/>
              <a:gd name="T7" fmla="*/ 2147483647 h 15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2" h="157">
                <a:moveTo>
                  <a:pt x="562" y="81"/>
                </a:moveTo>
                <a:lnTo>
                  <a:pt x="412" y="0"/>
                </a:lnTo>
                <a:lnTo>
                  <a:pt x="94" y="157"/>
                </a:lnTo>
                <a:lnTo>
                  <a:pt x="0" y="85"/>
                </a:lnTo>
              </a:path>
            </a:pathLst>
          </a:custGeom>
          <a:noFill/>
          <a:ln w="20638">
            <a:solidFill>
              <a:srgbClr val="00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68" name="Freeform 101">
            <a:extLst>
              <a:ext uri="{FF2B5EF4-FFF2-40B4-BE49-F238E27FC236}">
                <a16:creationId xmlns:a16="http://schemas.microsoft.com/office/drawing/2014/main" id="{F52D9CA6-A975-E243-B9AB-EE557EB39D94}"/>
              </a:ext>
            </a:extLst>
          </p:cNvPr>
          <p:cNvSpPr>
            <a:spLocks/>
          </p:cNvSpPr>
          <p:nvPr/>
        </p:nvSpPr>
        <p:spPr bwMode="auto">
          <a:xfrm>
            <a:off x="2774950" y="2514600"/>
            <a:ext cx="836613" cy="1889125"/>
          </a:xfrm>
          <a:custGeom>
            <a:avLst/>
            <a:gdLst>
              <a:gd name="T0" fmla="*/ 2147483647 w 2111"/>
              <a:gd name="T1" fmla="*/ 2147483647 h 4760"/>
              <a:gd name="T2" fmla="*/ 2147483647 w 2111"/>
              <a:gd name="T3" fmla="*/ 2147483647 h 4760"/>
              <a:gd name="T4" fmla="*/ 2147483647 w 2111"/>
              <a:gd name="T5" fmla="*/ 2147483647 h 4760"/>
              <a:gd name="T6" fmla="*/ 2147483647 w 2111"/>
              <a:gd name="T7" fmla="*/ 2147483647 h 4760"/>
              <a:gd name="T8" fmla="*/ 2147483647 w 2111"/>
              <a:gd name="T9" fmla="*/ 2147483647 h 4760"/>
              <a:gd name="T10" fmla="*/ 2147483647 w 2111"/>
              <a:gd name="T11" fmla="*/ 2147483647 h 4760"/>
              <a:gd name="T12" fmla="*/ 2147483647 w 2111"/>
              <a:gd name="T13" fmla="*/ 2147483647 h 4760"/>
              <a:gd name="T14" fmla="*/ 2147483647 w 2111"/>
              <a:gd name="T15" fmla="*/ 2147483647 h 4760"/>
              <a:gd name="T16" fmla="*/ 2147483647 w 2111"/>
              <a:gd name="T17" fmla="*/ 2147483647 h 4760"/>
              <a:gd name="T18" fmla="*/ 2147483647 w 2111"/>
              <a:gd name="T19" fmla="*/ 2147483647 h 4760"/>
              <a:gd name="T20" fmla="*/ 2147483647 w 2111"/>
              <a:gd name="T21" fmla="*/ 2147483647 h 4760"/>
              <a:gd name="T22" fmla="*/ 2147483647 w 2111"/>
              <a:gd name="T23" fmla="*/ 2147483647 h 4760"/>
              <a:gd name="T24" fmla="*/ 2147483647 w 2111"/>
              <a:gd name="T25" fmla="*/ 2147483647 h 4760"/>
              <a:gd name="T26" fmla="*/ 2147483647 w 2111"/>
              <a:gd name="T27" fmla="*/ 2147483647 h 4760"/>
              <a:gd name="T28" fmla="*/ 2147483647 w 2111"/>
              <a:gd name="T29" fmla="*/ 2147483647 h 4760"/>
              <a:gd name="T30" fmla="*/ 2147483647 w 2111"/>
              <a:gd name="T31" fmla="*/ 2147483647 h 4760"/>
              <a:gd name="T32" fmla="*/ 2147483647 w 2111"/>
              <a:gd name="T33" fmla="*/ 2147483647 h 4760"/>
              <a:gd name="T34" fmla="*/ 2147483647 w 2111"/>
              <a:gd name="T35" fmla="*/ 2147483647 h 4760"/>
              <a:gd name="T36" fmla="*/ 2147483647 w 2111"/>
              <a:gd name="T37" fmla="*/ 2147483647 h 4760"/>
              <a:gd name="T38" fmla="*/ 2147483647 w 2111"/>
              <a:gd name="T39" fmla="*/ 2147483647 h 4760"/>
              <a:gd name="T40" fmla="*/ 2147483647 w 2111"/>
              <a:gd name="T41" fmla="*/ 2147483647 h 4760"/>
              <a:gd name="T42" fmla="*/ 2147483647 w 2111"/>
              <a:gd name="T43" fmla="*/ 2147483647 h 4760"/>
              <a:gd name="T44" fmla="*/ 2147483647 w 2111"/>
              <a:gd name="T45" fmla="*/ 2147483647 h 4760"/>
              <a:gd name="T46" fmla="*/ 2147483647 w 2111"/>
              <a:gd name="T47" fmla="*/ 2147483647 h 4760"/>
              <a:gd name="T48" fmla="*/ 2147483647 w 2111"/>
              <a:gd name="T49" fmla="*/ 2147483647 h 4760"/>
              <a:gd name="T50" fmla="*/ 2147483647 w 2111"/>
              <a:gd name="T51" fmla="*/ 2147483647 h 4760"/>
              <a:gd name="T52" fmla="*/ 2147483647 w 2111"/>
              <a:gd name="T53" fmla="*/ 2147483647 h 4760"/>
              <a:gd name="T54" fmla="*/ 2147483647 w 2111"/>
              <a:gd name="T55" fmla="*/ 2147483647 h 4760"/>
              <a:gd name="T56" fmla="*/ 2147483647 w 2111"/>
              <a:gd name="T57" fmla="*/ 2147483647 h 4760"/>
              <a:gd name="T58" fmla="*/ 2147483647 w 2111"/>
              <a:gd name="T59" fmla="*/ 2147483647 h 4760"/>
              <a:gd name="T60" fmla="*/ 2147483647 w 2111"/>
              <a:gd name="T61" fmla="*/ 2147483647 h 4760"/>
              <a:gd name="T62" fmla="*/ 2147483647 w 2111"/>
              <a:gd name="T63" fmla="*/ 2147483647 h 4760"/>
              <a:gd name="T64" fmla="*/ 2147483647 w 2111"/>
              <a:gd name="T65" fmla="*/ 2147483647 h 4760"/>
              <a:gd name="T66" fmla="*/ 2147483647 w 2111"/>
              <a:gd name="T67" fmla="*/ 2147483647 h 4760"/>
              <a:gd name="T68" fmla="*/ 2147483647 w 2111"/>
              <a:gd name="T69" fmla="*/ 2147483647 h 4760"/>
              <a:gd name="T70" fmla="*/ 2147483647 w 2111"/>
              <a:gd name="T71" fmla="*/ 2147483647 h 4760"/>
              <a:gd name="T72" fmla="*/ 2147483647 w 2111"/>
              <a:gd name="T73" fmla="*/ 2147483647 h 4760"/>
              <a:gd name="T74" fmla="*/ 2147483647 w 2111"/>
              <a:gd name="T75" fmla="*/ 2147483647 h 4760"/>
              <a:gd name="T76" fmla="*/ 2147483647 w 2111"/>
              <a:gd name="T77" fmla="*/ 2147483647 h 4760"/>
              <a:gd name="T78" fmla="*/ 2147483647 w 2111"/>
              <a:gd name="T79" fmla="*/ 2147483647 h 4760"/>
              <a:gd name="T80" fmla="*/ 2147483647 w 2111"/>
              <a:gd name="T81" fmla="*/ 2147483647 h 4760"/>
              <a:gd name="T82" fmla="*/ 2147483647 w 2111"/>
              <a:gd name="T83" fmla="*/ 2147483647 h 4760"/>
              <a:gd name="T84" fmla="*/ 2147483647 w 2111"/>
              <a:gd name="T85" fmla="*/ 2147483647 h 4760"/>
              <a:gd name="T86" fmla="*/ 2147483647 w 2111"/>
              <a:gd name="T87" fmla="*/ 2147483647 h 476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111" h="4760">
                <a:moveTo>
                  <a:pt x="837" y="193"/>
                </a:moveTo>
                <a:lnTo>
                  <a:pt x="846" y="181"/>
                </a:lnTo>
                <a:lnTo>
                  <a:pt x="1041" y="0"/>
                </a:lnTo>
                <a:lnTo>
                  <a:pt x="1143" y="108"/>
                </a:lnTo>
                <a:lnTo>
                  <a:pt x="1297" y="104"/>
                </a:lnTo>
                <a:lnTo>
                  <a:pt x="1283" y="214"/>
                </a:lnTo>
                <a:lnTo>
                  <a:pt x="1297" y="225"/>
                </a:lnTo>
                <a:lnTo>
                  <a:pt x="1547" y="160"/>
                </a:lnTo>
                <a:lnTo>
                  <a:pt x="1605" y="241"/>
                </a:lnTo>
                <a:lnTo>
                  <a:pt x="1855" y="271"/>
                </a:lnTo>
                <a:lnTo>
                  <a:pt x="1979" y="468"/>
                </a:lnTo>
                <a:lnTo>
                  <a:pt x="2050" y="535"/>
                </a:lnTo>
                <a:lnTo>
                  <a:pt x="2039" y="932"/>
                </a:lnTo>
                <a:lnTo>
                  <a:pt x="1958" y="1223"/>
                </a:lnTo>
                <a:lnTo>
                  <a:pt x="1929" y="1445"/>
                </a:lnTo>
                <a:lnTo>
                  <a:pt x="1952" y="1883"/>
                </a:lnTo>
                <a:lnTo>
                  <a:pt x="2060" y="1989"/>
                </a:lnTo>
                <a:lnTo>
                  <a:pt x="2111" y="2377"/>
                </a:lnTo>
                <a:lnTo>
                  <a:pt x="1910" y="3021"/>
                </a:lnTo>
                <a:lnTo>
                  <a:pt x="1909" y="3024"/>
                </a:lnTo>
                <a:lnTo>
                  <a:pt x="1794" y="3008"/>
                </a:lnTo>
                <a:lnTo>
                  <a:pt x="1677" y="3213"/>
                </a:lnTo>
                <a:lnTo>
                  <a:pt x="1708" y="3917"/>
                </a:lnTo>
                <a:lnTo>
                  <a:pt x="1630" y="3929"/>
                </a:lnTo>
                <a:lnTo>
                  <a:pt x="1474" y="4047"/>
                </a:lnTo>
                <a:lnTo>
                  <a:pt x="1324" y="4192"/>
                </a:lnTo>
                <a:lnTo>
                  <a:pt x="1330" y="4428"/>
                </a:lnTo>
                <a:lnTo>
                  <a:pt x="1311" y="4486"/>
                </a:lnTo>
                <a:lnTo>
                  <a:pt x="1514" y="4620"/>
                </a:lnTo>
                <a:lnTo>
                  <a:pt x="1350" y="4686"/>
                </a:lnTo>
                <a:lnTo>
                  <a:pt x="1200" y="4604"/>
                </a:lnTo>
                <a:lnTo>
                  <a:pt x="882" y="4760"/>
                </a:lnTo>
                <a:lnTo>
                  <a:pt x="788" y="4689"/>
                </a:lnTo>
                <a:lnTo>
                  <a:pt x="771" y="4689"/>
                </a:lnTo>
                <a:lnTo>
                  <a:pt x="588" y="4610"/>
                </a:lnTo>
                <a:lnTo>
                  <a:pt x="652" y="4497"/>
                </a:lnTo>
                <a:lnTo>
                  <a:pt x="507" y="4376"/>
                </a:lnTo>
                <a:lnTo>
                  <a:pt x="546" y="4279"/>
                </a:lnTo>
                <a:lnTo>
                  <a:pt x="397" y="4071"/>
                </a:lnTo>
                <a:lnTo>
                  <a:pt x="474" y="3949"/>
                </a:lnTo>
                <a:lnTo>
                  <a:pt x="395" y="3888"/>
                </a:lnTo>
                <a:lnTo>
                  <a:pt x="380" y="3675"/>
                </a:lnTo>
                <a:lnTo>
                  <a:pt x="311" y="3550"/>
                </a:lnTo>
                <a:lnTo>
                  <a:pt x="1" y="3323"/>
                </a:lnTo>
                <a:lnTo>
                  <a:pt x="0" y="3192"/>
                </a:lnTo>
                <a:lnTo>
                  <a:pt x="256" y="3189"/>
                </a:lnTo>
                <a:lnTo>
                  <a:pt x="259" y="2646"/>
                </a:lnTo>
                <a:lnTo>
                  <a:pt x="657" y="2647"/>
                </a:lnTo>
                <a:lnTo>
                  <a:pt x="692" y="2614"/>
                </a:lnTo>
                <a:lnTo>
                  <a:pt x="692" y="2601"/>
                </a:lnTo>
                <a:lnTo>
                  <a:pt x="744" y="2512"/>
                </a:lnTo>
                <a:lnTo>
                  <a:pt x="779" y="2614"/>
                </a:lnTo>
                <a:lnTo>
                  <a:pt x="1035" y="2645"/>
                </a:lnTo>
                <a:lnTo>
                  <a:pt x="1039" y="2285"/>
                </a:lnTo>
                <a:lnTo>
                  <a:pt x="973" y="2284"/>
                </a:lnTo>
                <a:lnTo>
                  <a:pt x="1039" y="2177"/>
                </a:lnTo>
                <a:lnTo>
                  <a:pt x="975" y="2274"/>
                </a:lnTo>
                <a:lnTo>
                  <a:pt x="899" y="2294"/>
                </a:lnTo>
                <a:lnTo>
                  <a:pt x="965" y="2223"/>
                </a:lnTo>
                <a:lnTo>
                  <a:pt x="892" y="2204"/>
                </a:lnTo>
                <a:lnTo>
                  <a:pt x="864" y="2273"/>
                </a:lnTo>
                <a:lnTo>
                  <a:pt x="864" y="2284"/>
                </a:lnTo>
                <a:lnTo>
                  <a:pt x="731" y="2351"/>
                </a:lnTo>
                <a:lnTo>
                  <a:pt x="722" y="2351"/>
                </a:lnTo>
                <a:lnTo>
                  <a:pt x="601" y="2275"/>
                </a:lnTo>
                <a:lnTo>
                  <a:pt x="489" y="2304"/>
                </a:lnTo>
                <a:lnTo>
                  <a:pt x="497" y="2294"/>
                </a:lnTo>
                <a:lnTo>
                  <a:pt x="600" y="2253"/>
                </a:lnTo>
                <a:lnTo>
                  <a:pt x="788" y="2131"/>
                </a:lnTo>
                <a:lnTo>
                  <a:pt x="780" y="1669"/>
                </a:lnTo>
                <a:lnTo>
                  <a:pt x="649" y="1627"/>
                </a:lnTo>
                <a:lnTo>
                  <a:pt x="647" y="1323"/>
                </a:lnTo>
                <a:lnTo>
                  <a:pt x="902" y="1317"/>
                </a:lnTo>
                <a:lnTo>
                  <a:pt x="945" y="1316"/>
                </a:lnTo>
                <a:lnTo>
                  <a:pt x="1031" y="1312"/>
                </a:lnTo>
                <a:lnTo>
                  <a:pt x="1026" y="1090"/>
                </a:lnTo>
                <a:lnTo>
                  <a:pt x="853" y="1050"/>
                </a:lnTo>
                <a:lnTo>
                  <a:pt x="902" y="738"/>
                </a:lnTo>
                <a:lnTo>
                  <a:pt x="895" y="736"/>
                </a:lnTo>
                <a:lnTo>
                  <a:pt x="870" y="629"/>
                </a:lnTo>
                <a:lnTo>
                  <a:pt x="946" y="649"/>
                </a:lnTo>
                <a:lnTo>
                  <a:pt x="957" y="659"/>
                </a:lnTo>
                <a:lnTo>
                  <a:pt x="959" y="681"/>
                </a:lnTo>
                <a:lnTo>
                  <a:pt x="959" y="692"/>
                </a:lnTo>
                <a:lnTo>
                  <a:pt x="1048" y="755"/>
                </a:lnTo>
                <a:lnTo>
                  <a:pt x="1036" y="310"/>
                </a:lnTo>
                <a:lnTo>
                  <a:pt x="823" y="325"/>
                </a:lnTo>
                <a:lnTo>
                  <a:pt x="837" y="193"/>
                </a:lnTo>
                <a:close/>
              </a:path>
            </a:pathLst>
          </a:custGeom>
          <a:solidFill>
            <a:srgbClr val="74C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69" name="Line 102">
            <a:extLst>
              <a:ext uri="{FF2B5EF4-FFF2-40B4-BE49-F238E27FC236}">
                <a16:creationId xmlns:a16="http://schemas.microsoft.com/office/drawing/2014/main" id="{4379E487-408A-8BDB-DBEB-C53F670044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06738" y="2586038"/>
            <a:ext cx="4762" cy="4762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70" name="Freeform 103">
            <a:extLst>
              <a:ext uri="{FF2B5EF4-FFF2-40B4-BE49-F238E27FC236}">
                <a16:creationId xmlns:a16="http://schemas.microsoft.com/office/drawing/2014/main" id="{DA2006BA-16C2-16AC-70E9-B8AA9568823C}"/>
              </a:ext>
            </a:extLst>
          </p:cNvPr>
          <p:cNvSpPr>
            <a:spLocks/>
          </p:cNvSpPr>
          <p:nvPr/>
        </p:nvSpPr>
        <p:spPr bwMode="auto">
          <a:xfrm>
            <a:off x="3111500" y="2514600"/>
            <a:ext cx="177800" cy="84138"/>
          </a:xfrm>
          <a:custGeom>
            <a:avLst/>
            <a:gdLst>
              <a:gd name="T0" fmla="*/ 0 w 451"/>
              <a:gd name="T1" fmla="*/ 2147483647 h 213"/>
              <a:gd name="T2" fmla="*/ 2147483647 w 451"/>
              <a:gd name="T3" fmla="*/ 0 h 213"/>
              <a:gd name="T4" fmla="*/ 2147483647 w 451"/>
              <a:gd name="T5" fmla="*/ 2147483647 h 213"/>
              <a:gd name="T6" fmla="*/ 2147483647 w 451"/>
              <a:gd name="T7" fmla="*/ 2147483647 h 213"/>
              <a:gd name="T8" fmla="*/ 2147483647 w 451"/>
              <a:gd name="T9" fmla="*/ 2147483647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51" h="213">
                <a:moveTo>
                  <a:pt x="0" y="180"/>
                </a:moveTo>
                <a:lnTo>
                  <a:pt x="195" y="0"/>
                </a:lnTo>
                <a:lnTo>
                  <a:pt x="296" y="108"/>
                </a:lnTo>
                <a:lnTo>
                  <a:pt x="451" y="104"/>
                </a:lnTo>
                <a:lnTo>
                  <a:pt x="438" y="213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71" name="Line 104">
            <a:extLst>
              <a:ext uri="{FF2B5EF4-FFF2-40B4-BE49-F238E27FC236}">
                <a16:creationId xmlns:a16="http://schemas.microsoft.com/office/drawing/2014/main" id="{60762A84-5EE1-FBD6-C789-C229B411AE9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89300" y="2578100"/>
            <a:ext cx="98425" cy="25400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72" name="Line 105">
            <a:extLst>
              <a:ext uri="{FF2B5EF4-FFF2-40B4-BE49-F238E27FC236}">
                <a16:creationId xmlns:a16="http://schemas.microsoft.com/office/drawing/2014/main" id="{D5D0BE12-A059-4402-E60E-7CB63192B29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4538" y="2598738"/>
            <a:ext cx="4762" cy="4762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73" name="Freeform 106">
            <a:extLst>
              <a:ext uri="{FF2B5EF4-FFF2-40B4-BE49-F238E27FC236}">
                <a16:creationId xmlns:a16="http://schemas.microsoft.com/office/drawing/2014/main" id="{98F554F3-0413-E48D-0689-EA20B7A17E5F}"/>
              </a:ext>
            </a:extLst>
          </p:cNvPr>
          <p:cNvSpPr>
            <a:spLocks/>
          </p:cNvSpPr>
          <p:nvPr/>
        </p:nvSpPr>
        <p:spPr bwMode="auto">
          <a:xfrm>
            <a:off x="3387725" y="2578100"/>
            <a:ext cx="173038" cy="122238"/>
          </a:xfrm>
          <a:custGeom>
            <a:avLst/>
            <a:gdLst>
              <a:gd name="T0" fmla="*/ 2147483647 w 433"/>
              <a:gd name="T1" fmla="*/ 2147483647 h 307"/>
              <a:gd name="T2" fmla="*/ 2147483647 w 433"/>
              <a:gd name="T3" fmla="*/ 2147483647 h 307"/>
              <a:gd name="T4" fmla="*/ 2147483647 w 433"/>
              <a:gd name="T5" fmla="*/ 2147483647 h 307"/>
              <a:gd name="T6" fmla="*/ 0 w 433"/>
              <a:gd name="T7" fmla="*/ 0 h 30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33" h="307">
                <a:moveTo>
                  <a:pt x="433" y="307"/>
                </a:moveTo>
                <a:lnTo>
                  <a:pt x="308" y="110"/>
                </a:lnTo>
                <a:lnTo>
                  <a:pt x="59" y="81"/>
                </a:lnTo>
                <a:lnTo>
                  <a:pt x="0" y="0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74" name="Line 107">
            <a:extLst>
              <a:ext uri="{FF2B5EF4-FFF2-40B4-BE49-F238E27FC236}">
                <a16:creationId xmlns:a16="http://schemas.microsoft.com/office/drawing/2014/main" id="{7DC4657C-3F8B-90E3-11BA-5B674D08265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49600" y="2771775"/>
            <a:ext cx="4763" cy="3175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75" name="Line 108">
            <a:extLst>
              <a:ext uri="{FF2B5EF4-FFF2-40B4-BE49-F238E27FC236}">
                <a16:creationId xmlns:a16="http://schemas.microsoft.com/office/drawing/2014/main" id="{CBD71353-2452-D66F-7AD4-4C8BF318132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54363" y="2774950"/>
            <a:ext cx="1587" cy="9525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76" name="Line 109">
            <a:extLst>
              <a:ext uri="{FF2B5EF4-FFF2-40B4-BE49-F238E27FC236}">
                <a16:creationId xmlns:a16="http://schemas.microsoft.com/office/drawing/2014/main" id="{F5DF5AAD-7F30-1EA6-6004-B51EB02265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54363" y="2784475"/>
            <a:ext cx="1587" cy="4763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77" name="Freeform 110">
            <a:extLst>
              <a:ext uri="{FF2B5EF4-FFF2-40B4-BE49-F238E27FC236}">
                <a16:creationId xmlns:a16="http://schemas.microsoft.com/office/drawing/2014/main" id="{1352B1AD-D546-0B33-F235-548067E4CD1D}"/>
              </a:ext>
            </a:extLst>
          </p:cNvPr>
          <p:cNvSpPr>
            <a:spLocks/>
          </p:cNvSpPr>
          <p:nvPr/>
        </p:nvSpPr>
        <p:spPr bwMode="auto">
          <a:xfrm>
            <a:off x="3121025" y="2763838"/>
            <a:ext cx="28575" cy="42862"/>
          </a:xfrm>
          <a:custGeom>
            <a:avLst/>
            <a:gdLst>
              <a:gd name="T0" fmla="*/ 2147483647 w 74"/>
              <a:gd name="T1" fmla="*/ 2147483647 h 107"/>
              <a:gd name="T2" fmla="*/ 0 w 74"/>
              <a:gd name="T3" fmla="*/ 0 h 107"/>
              <a:gd name="T4" fmla="*/ 2147483647 w 74"/>
              <a:gd name="T5" fmla="*/ 2147483647 h 10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4" h="107">
                <a:moveTo>
                  <a:pt x="74" y="20"/>
                </a:moveTo>
                <a:lnTo>
                  <a:pt x="0" y="0"/>
                </a:lnTo>
                <a:lnTo>
                  <a:pt x="24" y="107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78" name="Line 111">
            <a:extLst>
              <a:ext uri="{FF2B5EF4-FFF2-40B4-BE49-F238E27FC236}">
                <a16:creationId xmlns:a16="http://schemas.microsoft.com/office/drawing/2014/main" id="{5A4C00E4-27A4-183F-5F79-ADF3D360382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0550" y="2806700"/>
            <a:ext cx="1588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79" name="Freeform 112">
            <a:extLst>
              <a:ext uri="{FF2B5EF4-FFF2-40B4-BE49-F238E27FC236}">
                <a16:creationId xmlns:a16="http://schemas.microsoft.com/office/drawing/2014/main" id="{1AB9CBE9-4BA7-3735-F3DD-5EE29D93B837}"/>
              </a:ext>
            </a:extLst>
          </p:cNvPr>
          <p:cNvSpPr>
            <a:spLocks/>
          </p:cNvSpPr>
          <p:nvPr/>
        </p:nvSpPr>
        <p:spPr bwMode="auto">
          <a:xfrm>
            <a:off x="3101975" y="2590800"/>
            <a:ext cx="88900" cy="223838"/>
          </a:xfrm>
          <a:custGeom>
            <a:avLst/>
            <a:gdLst>
              <a:gd name="T0" fmla="*/ 2147483647 w 224"/>
              <a:gd name="T1" fmla="*/ 2147483647 h 563"/>
              <a:gd name="T2" fmla="*/ 2147483647 w 224"/>
              <a:gd name="T3" fmla="*/ 2147483647 h 563"/>
              <a:gd name="T4" fmla="*/ 2147483647 w 224"/>
              <a:gd name="T5" fmla="*/ 2147483647 h 563"/>
              <a:gd name="T6" fmla="*/ 0 w 224"/>
              <a:gd name="T7" fmla="*/ 2147483647 h 563"/>
              <a:gd name="T8" fmla="*/ 2147483647 w 224"/>
              <a:gd name="T9" fmla="*/ 0 h 56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4" h="563">
                <a:moveTo>
                  <a:pt x="135" y="500"/>
                </a:moveTo>
                <a:lnTo>
                  <a:pt x="224" y="563"/>
                </a:lnTo>
                <a:lnTo>
                  <a:pt x="212" y="117"/>
                </a:lnTo>
                <a:lnTo>
                  <a:pt x="0" y="132"/>
                </a:lnTo>
                <a:lnTo>
                  <a:pt x="14" y="0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80" name="Freeform 113">
            <a:extLst>
              <a:ext uri="{FF2B5EF4-FFF2-40B4-BE49-F238E27FC236}">
                <a16:creationId xmlns:a16="http://schemas.microsoft.com/office/drawing/2014/main" id="{B3879ECF-0227-8527-AB65-1A69730041C8}"/>
              </a:ext>
            </a:extLst>
          </p:cNvPr>
          <p:cNvSpPr>
            <a:spLocks/>
          </p:cNvSpPr>
          <p:nvPr/>
        </p:nvSpPr>
        <p:spPr bwMode="auto">
          <a:xfrm>
            <a:off x="3551238" y="2700338"/>
            <a:ext cx="38100" cy="298450"/>
          </a:xfrm>
          <a:custGeom>
            <a:avLst/>
            <a:gdLst>
              <a:gd name="T0" fmla="*/ 0 w 93"/>
              <a:gd name="T1" fmla="*/ 2147483647 h 755"/>
              <a:gd name="T2" fmla="*/ 2147483647 w 93"/>
              <a:gd name="T3" fmla="*/ 2147483647 h 755"/>
              <a:gd name="T4" fmla="*/ 2147483647 w 93"/>
              <a:gd name="T5" fmla="*/ 2147483647 h 755"/>
              <a:gd name="T6" fmla="*/ 2147483647 w 93"/>
              <a:gd name="T7" fmla="*/ 0 h 75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3" h="755">
                <a:moveTo>
                  <a:pt x="0" y="755"/>
                </a:moveTo>
                <a:lnTo>
                  <a:pt x="81" y="464"/>
                </a:lnTo>
                <a:lnTo>
                  <a:pt x="93" y="67"/>
                </a:lnTo>
                <a:lnTo>
                  <a:pt x="22" y="0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81" name="Freeform 114">
            <a:extLst>
              <a:ext uri="{FF2B5EF4-FFF2-40B4-BE49-F238E27FC236}">
                <a16:creationId xmlns:a16="http://schemas.microsoft.com/office/drawing/2014/main" id="{3D2D4541-0A0C-2764-47DF-96F797D4DE94}"/>
              </a:ext>
            </a:extLst>
          </p:cNvPr>
          <p:cNvSpPr>
            <a:spLocks/>
          </p:cNvSpPr>
          <p:nvPr/>
        </p:nvSpPr>
        <p:spPr bwMode="auto">
          <a:xfrm>
            <a:off x="3113088" y="2806700"/>
            <a:ext cx="69850" cy="230188"/>
          </a:xfrm>
          <a:custGeom>
            <a:avLst/>
            <a:gdLst>
              <a:gd name="T0" fmla="*/ 2147483647 w 178"/>
              <a:gd name="T1" fmla="*/ 2147483647 h 578"/>
              <a:gd name="T2" fmla="*/ 2147483647 w 178"/>
              <a:gd name="T3" fmla="*/ 2147483647 h 578"/>
              <a:gd name="T4" fmla="*/ 2147483647 w 178"/>
              <a:gd name="T5" fmla="*/ 2147483647 h 578"/>
              <a:gd name="T6" fmla="*/ 0 w 178"/>
              <a:gd name="T7" fmla="*/ 2147483647 h 578"/>
              <a:gd name="T8" fmla="*/ 2147483647 w 178"/>
              <a:gd name="T9" fmla="*/ 0 h 5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" h="578">
                <a:moveTo>
                  <a:pt x="92" y="578"/>
                </a:moveTo>
                <a:lnTo>
                  <a:pt x="178" y="574"/>
                </a:lnTo>
                <a:lnTo>
                  <a:pt x="173" y="351"/>
                </a:lnTo>
                <a:lnTo>
                  <a:pt x="0" y="311"/>
                </a:lnTo>
                <a:lnTo>
                  <a:pt x="49" y="0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82" name="Line 115">
            <a:extLst>
              <a:ext uri="{FF2B5EF4-FFF2-40B4-BE49-F238E27FC236}">
                <a16:creationId xmlns:a16="http://schemas.microsoft.com/office/drawing/2014/main" id="{D91D3FC8-A65C-407E-B53B-C216753120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32138" y="3036888"/>
            <a:ext cx="17462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83" name="Line 116">
            <a:extLst>
              <a:ext uri="{FF2B5EF4-FFF2-40B4-BE49-F238E27FC236}">
                <a16:creationId xmlns:a16="http://schemas.microsoft.com/office/drawing/2014/main" id="{524AC067-7180-FBDA-477A-015C74D5DD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40125" y="2998788"/>
            <a:ext cx="11113" cy="88900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84" name="Freeform 117">
            <a:extLst>
              <a:ext uri="{FF2B5EF4-FFF2-40B4-BE49-F238E27FC236}">
                <a16:creationId xmlns:a16="http://schemas.microsoft.com/office/drawing/2014/main" id="{FBD88C0B-3B90-E076-565A-408B6897ACE2}"/>
              </a:ext>
            </a:extLst>
          </p:cNvPr>
          <p:cNvSpPr>
            <a:spLocks/>
          </p:cNvSpPr>
          <p:nvPr/>
        </p:nvSpPr>
        <p:spPr bwMode="auto">
          <a:xfrm>
            <a:off x="3540125" y="3087688"/>
            <a:ext cx="52388" cy="215900"/>
          </a:xfrm>
          <a:custGeom>
            <a:avLst/>
            <a:gdLst>
              <a:gd name="T0" fmla="*/ 2147483647 w 132"/>
              <a:gd name="T1" fmla="*/ 2147483647 h 543"/>
              <a:gd name="T2" fmla="*/ 2147483647 w 132"/>
              <a:gd name="T3" fmla="*/ 2147483647 h 543"/>
              <a:gd name="T4" fmla="*/ 0 w 132"/>
              <a:gd name="T5" fmla="*/ 0 h 54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2" h="543">
                <a:moveTo>
                  <a:pt x="132" y="543"/>
                </a:moveTo>
                <a:lnTo>
                  <a:pt x="23" y="437"/>
                </a:lnTo>
                <a:lnTo>
                  <a:pt x="0" y="0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85" name="Freeform 118">
            <a:extLst>
              <a:ext uri="{FF2B5EF4-FFF2-40B4-BE49-F238E27FC236}">
                <a16:creationId xmlns:a16="http://schemas.microsoft.com/office/drawing/2014/main" id="{54766C48-2AB1-7EC9-4FCE-20B5CE8AA4D2}"/>
              </a:ext>
            </a:extLst>
          </p:cNvPr>
          <p:cNvSpPr>
            <a:spLocks/>
          </p:cNvSpPr>
          <p:nvPr/>
        </p:nvSpPr>
        <p:spPr bwMode="auto">
          <a:xfrm>
            <a:off x="3030538" y="3036888"/>
            <a:ext cx="101600" cy="323850"/>
          </a:xfrm>
          <a:custGeom>
            <a:avLst/>
            <a:gdLst>
              <a:gd name="T0" fmla="*/ 2147483647 w 256"/>
              <a:gd name="T1" fmla="*/ 2147483647 h 814"/>
              <a:gd name="T2" fmla="*/ 2147483647 w 256"/>
              <a:gd name="T3" fmla="*/ 2147483647 h 814"/>
              <a:gd name="T4" fmla="*/ 2147483647 w 256"/>
              <a:gd name="T5" fmla="*/ 2147483647 h 814"/>
              <a:gd name="T6" fmla="*/ 0 w 256"/>
              <a:gd name="T7" fmla="*/ 2147483647 h 814"/>
              <a:gd name="T8" fmla="*/ 2147483647 w 256"/>
              <a:gd name="T9" fmla="*/ 0 h 8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6" h="814">
                <a:moveTo>
                  <a:pt x="141" y="814"/>
                </a:moveTo>
                <a:lnTo>
                  <a:pt x="133" y="352"/>
                </a:lnTo>
                <a:lnTo>
                  <a:pt x="2" y="309"/>
                </a:lnTo>
                <a:lnTo>
                  <a:pt x="0" y="6"/>
                </a:lnTo>
                <a:lnTo>
                  <a:pt x="256" y="0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86" name="Line 119">
            <a:extLst>
              <a:ext uri="{FF2B5EF4-FFF2-40B4-BE49-F238E27FC236}">
                <a16:creationId xmlns:a16="http://schemas.microsoft.com/office/drawing/2014/main" id="{82062C6C-1507-CAD4-77F4-E4C9C0E443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13075" y="3360738"/>
            <a:ext cx="74613" cy="47625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87" name="Line 120">
            <a:extLst>
              <a:ext uri="{FF2B5EF4-FFF2-40B4-BE49-F238E27FC236}">
                <a16:creationId xmlns:a16="http://schemas.microsoft.com/office/drawing/2014/main" id="{E719EC25-A15D-B49A-A2D4-A640F78519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17850" y="3416300"/>
            <a:ext cx="1588" cy="3175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88" name="Line 121">
            <a:extLst>
              <a:ext uri="{FF2B5EF4-FFF2-40B4-BE49-F238E27FC236}">
                <a16:creationId xmlns:a16="http://schemas.microsoft.com/office/drawing/2014/main" id="{63BC11A5-80D9-974E-BAAF-E276844B8E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71800" y="3408363"/>
            <a:ext cx="41275" cy="15875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89" name="Line 122">
            <a:extLst>
              <a:ext uri="{FF2B5EF4-FFF2-40B4-BE49-F238E27FC236}">
                <a16:creationId xmlns:a16="http://schemas.microsoft.com/office/drawing/2014/main" id="{F44FB0F8-6DBD-E359-8B98-993E46A906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68625" y="3424238"/>
            <a:ext cx="3175" cy="4762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90" name="Line 123">
            <a:extLst>
              <a:ext uri="{FF2B5EF4-FFF2-40B4-BE49-F238E27FC236}">
                <a16:creationId xmlns:a16="http://schemas.microsoft.com/office/drawing/2014/main" id="{413BD3B7-8D98-A932-9F77-8C3AE3495D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68625" y="3416300"/>
            <a:ext cx="44450" cy="12700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91" name="Line 124">
            <a:extLst>
              <a:ext uri="{FF2B5EF4-FFF2-40B4-BE49-F238E27FC236}">
                <a16:creationId xmlns:a16="http://schemas.microsoft.com/office/drawing/2014/main" id="{3301EBC5-FBC1-C6C3-4F5C-DBC9E4090F69}"/>
              </a:ext>
            </a:extLst>
          </p:cNvPr>
          <p:cNvSpPr>
            <a:spLocks noChangeShapeType="1"/>
          </p:cNvSpPr>
          <p:nvPr/>
        </p:nvSpPr>
        <p:spPr bwMode="auto">
          <a:xfrm>
            <a:off x="3013075" y="3416300"/>
            <a:ext cx="47625" cy="30163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92" name="Line 125">
            <a:extLst>
              <a:ext uri="{FF2B5EF4-FFF2-40B4-BE49-F238E27FC236}">
                <a16:creationId xmlns:a16="http://schemas.microsoft.com/office/drawing/2014/main" id="{C67C021E-C8AC-A7F6-D0B6-3F11E4D9CF8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5463" y="3419475"/>
            <a:ext cx="52387" cy="269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93" name="Line 126">
            <a:extLst>
              <a:ext uri="{FF2B5EF4-FFF2-40B4-BE49-F238E27FC236}">
                <a16:creationId xmlns:a16="http://schemas.microsoft.com/office/drawing/2014/main" id="{93023BC9-AB40-D39F-154B-548F73D5610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92513" y="3303588"/>
            <a:ext cx="20637" cy="1539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94" name="Line 127">
            <a:extLst>
              <a:ext uri="{FF2B5EF4-FFF2-40B4-BE49-F238E27FC236}">
                <a16:creationId xmlns:a16="http://schemas.microsoft.com/office/drawing/2014/main" id="{191D7939-2942-3BD2-05EA-ABC3E79BC0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60700" y="3446463"/>
            <a:ext cx="4763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95" name="Line 128">
            <a:extLst>
              <a:ext uri="{FF2B5EF4-FFF2-40B4-BE49-F238E27FC236}">
                <a16:creationId xmlns:a16="http://schemas.microsoft.com/office/drawing/2014/main" id="{04210B17-8450-0457-253B-75CC6F414B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49588" y="3511550"/>
            <a:ext cx="20637" cy="34925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96" name="Line 129">
            <a:extLst>
              <a:ext uri="{FF2B5EF4-FFF2-40B4-BE49-F238E27FC236}">
                <a16:creationId xmlns:a16="http://schemas.microsoft.com/office/drawing/2014/main" id="{420AC4C1-426A-C21F-BA7E-F26B8AE9B72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70225" y="3511550"/>
            <a:ext cx="14288" cy="396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97" name="Line 130">
            <a:extLst>
              <a:ext uri="{FF2B5EF4-FFF2-40B4-BE49-F238E27FC236}">
                <a16:creationId xmlns:a16="http://schemas.microsoft.com/office/drawing/2014/main" id="{1EFC4B3D-7D81-C62A-E730-6D5627AE14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49588" y="3546475"/>
            <a:ext cx="1587" cy="4763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98" name="Line 131">
            <a:extLst>
              <a:ext uri="{FF2B5EF4-FFF2-40B4-BE49-F238E27FC236}">
                <a16:creationId xmlns:a16="http://schemas.microsoft.com/office/drawing/2014/main" id="{B1D8AA79-D020-0575-E8A8-0CE7F5D7AB46}"/>
              </a:ext>
            </a:extLst>
          </p:cNvPr>
          <p:cNvSpPr>
            <a:spLocks noChangeShapeType="1"/>
          </p:cNvSpPr>
          <p:nvPr/>
        </p:nvSpPr>
        <p:spPr bwMode="auto">
          <a:xfrm>
            <a:off x="3084513" y="3551238"/>
            <a:ext cx="1587" cy="3175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99" name="Freeform 132">
            <a:extLst>
              <a:ext uri="{FF2B5EF4-FFF2-40B4-BE49-F238E27FC236}">
                <a16:creationId xmlns:a16="http://schemas.microsoft.com/office/drawing/2014/main" id="{37709704-78B8-E21D-5ED7-06360D534D9D}"/>
              </a:ext>
            </a:extLst>
          </p:cNvPr>
          <p:cNvSpPr>
            <a:spLocks/>
          </p:cNvSpPr>
          <p:nvPr/>
        </p:nvSpPr>
        <p:spPr bwMode="auto">
          <a:xfrm>
            <a:off x="3117850" y="3378200"/>
            <a:ext cx="69850" cy="185738"/>
          </a:xfrm>
          <a:custGeom>
            <a:avLst/>
            <a:gdLst>
              <a:gd name="T0" fmla="*/ 2147483647 w 175"/>
              <a:gd name="T1" fmla="*/ 2147483647 h 467"/>
              <a:gd name="T2" fmla="*/ 2147483647 w 175"/>
              <a:gd name="T3" fmla="*/ 2147483647 h 467"/>
              <a:gd name="T4" fmla="*/ 2147483647 w 175"/>
              <a:gd name="T5" fmla="*/ 2147483647 h 467"/>
              <a:gd name="T6" fmla="*/ 2147483647 w 175"/>
              <a:gd name="T7" fmla="*/ 0 h 467"/>
              <a:gd name="T8" fmla="*/ 2147483647 w 175"/>
              <a:gd name="T9" fmla="*/ 2147483647 h 467"/>
              <a:gd name="T10" fmla="*/ 2147483647 w 175"/>
              <a:gd name="T11" fmla="*/ 2147483647 h 467"/>
              <a:gd name="T12" fmla="*/ 2147483647 w 175"/>
              <a:gd name="T13" fmla="*/ 2147483647 h 467"/>
              <a:gd name="T14" fmla="*/ 2147483647 w 175"/>
              <a:gd name="T15" fmla="*/ 2147483647 h 467"/>
              <a:gd name="T16" fmla="*/ 0 w 175"/>
              <a:gd name="T17" fmla="*/ 2147483647 h 46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75" h="467">
                <a:moveTo>
                  <a:pt x="170" y="467"/>
                </a:moveTo>
                <a:lnTo>
                  <a:pt x="175" y="107"/>
                </a:lnTo>
                <a:lnTo>
                  <a:pt x="108" y="106"/>
                </a:lnTo>
                <a:lnTo>
                  <a:pt x="175" y="0"/>
                </a:lnTo>
                <a:lnTo>
                  <a:pt x="111" y="96"/>
                </a:lnTo>
                <a:lnTo>
                  <a:pt x="33" y="117"/>
                </a:lnTo>
                <a:lnTo>
                  <a:pt x="100" y="45"/>
                </a:lnTo>
                <a:lnTo>
                  <a:pt x="26" y="27"/>
                </a:lnTo>
                <a:lnTo>
                  <a:pt x="0" y="95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00" name="Line 133">
            <a:extLst>
              <a:ext uri="{FF2B5EF4-FFF2-40B4-BE49-F238E27FC236}">
                <a16:creationId xmlns:a16="http://schemas.microsoft.com/office/drawing/2014/main" id="{EAC31E13-C82E-7382-1484-27BD250F8E82}"/>
              </a:ext>
            </a:extLst>
          </p:cNvPr>
          <p:cNvSpPr>
            <a:spLocks noChangeShapeType="1"/>
          </p:cNvSpPr>
          <p:nvPr/>
        </p:nvSpPr>
        <p:spPr bwMode="auto">
          <a:xfrm>
            <a:off x="3084513" y="3551238"/>
            <a:ext cx="101600" cy="12700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01" name="Line 134">
            <a:extLst>
              <a:ext uri="{FF2B5EF4-FFF2-40B4-BE49-F238E27FC236}">
                <a16:creationId xmlns:a16="http://schemas.microsoft.com/office/drawing/2014/main" id="{413A9FC6-7061-9A64-E229-CCE96B81F9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35300" y="3551238"/>
            <a:ext cx="14288" cy="12700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02" name="Line 135">
            <a:extLst>
              <a:ext uri="{FF2B5EF4-FFF2-40B4-BE49-F238E27FC236}">
                <a16:creationId xmlns:a16="http://schemas.microsoft.com/office/drawing/2014/main" id="{4670FFE1-98FE-3980-3736-144EB31A5C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33775" y="3457575"/>
            <a:ext cx="79375" cy="255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03" name="Line 136">
            <a:extLst>
              <a:ext uri="{FF2B5EF4-FFF2-40B4-BE49-F238E27FC236}">
                <a16:creationId xmlns:a16="http://schemas.microsoft.com/office/drawing/2014/main" id="{D703B47E-7B63-68A0-97B4-876A4B4478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32188" y="3713163"/>
            <a:ext cx="1587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04" name="Freeform 137">
            <a:extLst>
              <a:ext uri="{FF2B5EF4-FFF2-40B4-BE49-F238E27FC236}">
                <a16:creationId xmlns:a16="http://schemas.microsoft.com/office/drawing/2014/main" id="{E588000D-CDD4-B700-DA19-8BD98DD9B32C}"/>
              </a:ext>
            </a:extLst>
          </p:cNvPr>
          <p:cNvSpPr>
            <a:spLocks/>
          </p:cNvSpPr>
          <p:nvPr/>
        </p:nvSpPr>
        <p:spPr bwMode="auto">
          <a:xfrm>
            <a:off x="3440113" y="3708400"/>
            <a:ext cx="92075" cy="80963"/>
          </a:xfrm>
          <a:custGeom>
            <a:avLst/>
            <a:gdLst>
              <a:gd name="T0" fmla="*/ 0 w 232"/>
              <a:gd name="T1" fmla="*/ 2147483647 h 204"/>
              <a:gd name="T2" fmla="*/ 2147483647 w 232"/>
              <a:gd name="T3" fmla="*/ 0 h 204"/>
              <a:gd name="T4" fmla="*/ 2147483647 w 232"/>
              <a:gd name="T5" fmla="*/ 2147483647 h 20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2" h="204">
                <a:moveTo>
                  <a:pt x="0" y="204"/>
                </a:moveTo>
                <a:lnTo>
                  <a:pt x="117" y="0"/>
                </a:lnTo>
                <a:lnTo>
                  <a:pt x="232" y="16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05" name="Freeform 138">
            <a:extLst>
              <a:ext uri="{FF2B5EF4-FFF2-40B4-BE49-F238E27FC236}">
                <a16:creationId xmlns:a16="http://schemas.microsoft.com/office/drawing/2014/main" id="{C77BBACB-BB4A-EF08-346B-55B207466B51}"/>
              </a:ext>
            </a:extLst>
          </p:cNvPr>
          <p:cNvSpPr>
            <a:spLocks/>
          </p:cNvSpPr>
          <p:nvPr/>
        </p:nvSpPr>
        <p:spPr bwMode="auto">
          <a:xfrm>
            <a:off x="2774950" y="3563938"/>
            <a:ext cx="260350" cy="358775"/>
          </a:xfrm>
          <a:custGeom>
            <a:avLst/>
            <a:gdLst>
              <a:gd name="T0" fmla="*/ 2147483647 w 657"/>
              <a:gd name="T1" fmla="*/ 2147483647 h 905"/>
              <a:gd name="T2" fmla="*/ 0 w 657"/>
              <a:gd name="T3" fmla="*/ 2147483647 h 905"/>
              <a:gd name="T4" fmla="*/ 0 w 657"/>
              <a:gd name="T5" fmla="*/ 2147483647 h 905"/>
              <a:gd name="T6" fmla="*/ 2147483647 w 657"/>
              <a:gd name="T7" fmla="*/ 2147483647 h 905"/>
              <a:gd name="T8" fmla="*/ 2147483647 w 657"/>
              <a:gd name="T9" fmla="*/ 0 h 905"/>
              <a:gd name="T10" fmla="*/ 2147483647 w 657"/>
              <a:gd name="T11" fmla="*/ 2147483647 h 90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57" h="905">
                <a:moveTo>
                  <a:pt x="310" y="905"/>
                </a:moveTo>
                <a:lnTo>
                  <a:pt x="0" y="678"/>
                </a:lnTo>
                <a:lnTo>
                  <a:pt x="0" y="547"/>
                </a:lnTo>
                <a:lnTo>
                  <a:pt x="255" y="545"/>
                </a:lnTo>
                <a:lnTo>
                  <a:pt x="258" y="0"/>
                </a:lnTo>
                <a:lnTo>
                  <a:pt x="657" y="1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06" name="Line 139">
            <a:extLst>
              <a:ext uri="{FF2B5EF4-FFF2-40B4-BE49-F238E27FC236}">
                <a16:creationId xmlns:a16="http://schemas.microsoft.com/office/drawing/2014/main" id="{C735C888-EB58-D96D-90C4-14B0D813E07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98775" y="3922713"/>
            <a:ext cx="26988" cy="49212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07" name="Freeform 140">
            <a:extLst>
              <a:ext uri="{FF2B5EF4-FFF2-40B4-BE49-F238E27FC236}">
                <a16:creationId xmlns:a16="http://schemas.microsoft.com/office/drawing/2014/main" id="{E99D169B-3AFF-9F1D-4116-833E516C5D16}"/>
              </a:ext>
            </a:extLst>
          </p:cNvPr>
          <p:cNvSpPr>
            <a:spLocks/>
          </p:cNvSpPr>
          <p:nvPr/>
        </p:nvSpPr>
        <p:spPr bwMode="auto">
          <a:xfrm>
            <a:off x="3421063" y="3789363"/>
            <a:ext cx="31750" cy="284162"/>
          </a:xfrm>
          <a:custGeom>
            <a:avLst/>
            <a:gdLst>
              <a:gd name="T0" fmla="*/ 2147483647 w 80"/>
              <a:gd name="T1" fmla="*/ 0 h 717"/>
              <a:gd name="T2" fmla="*/ 2147483647 w 80"/>
              <a:gd name="T3" fmla="*/ 2147483647 h 717"/>
              <a:gd name="T4" fmla="*/ 0 w 80"/>
              <a:gd name="T5" fmla="*/ 2147483647 h 71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0" h="717">
                <a:moveTo>
                  <a:pt x="47" y="0"/>
                </a:moveTo>
                <a:lnTo>
                  <a:pt x="80" y="704"/>
                </a:lnTo>
                <a:lnTo>
                  <a:pt x="0" y="717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08" name="Freeform 141">
            <a:extLst>
              <a:ext uri="{FF2B5EF4-FFF2-40B4-BE49-F238E27FC236}">
                <a16:creationId xmlns:a16="http://schemas.microsoft.com/office/drawing/2014/main" id="{DC978919-6D3F-698F-4C49-F57DB49DB681}"/>
              </a:ext>
            </a:extLst>
          </p:cNvPr>
          <p:cNvSpPr>
            <a:spLocks/>
          </p:cNvSpPr>
          <p:nvPr/>
        </p:nvSpPr>
        <p:spPr bwMode="auto">
          <a:xfrm>
            <a:off x="2925763" y="3971925"/>
            <a:ext cx="38100" cy="109538"/>
          </a:xfrm>
          <a:custGeom>
            <a:avLst/>
            <a:gdLst>
              <a:gd name="T0" fmla="*/ 2147483647 w 94"/>
              <a:gd name="T1" fmla="*/ 2147483647 h 274"/>
              <a:gd name="T2" fmla="*/ 2147483647 w 94"/>
              <a:gd name="T3" fmla="*/ 2147483647 h 274"/>
              <a:gd name="T4" fmla="*/ 0 w 94"/>
              <a:gd name="T5" fmla="*/ 0 h 27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4" h="274">
                <a:moveTo>
                  <a:pt x="94" y="274"/>
                </a:moveTo>
                <a:lnTo>
                  <a:pt x="15" y="215"/>
                </a:lnTo>
                <a:lnTo>
                  <a:pt x="0" y="0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09" name="Line 142">
            <a:extLst>
              <a:ext uri="{FF2B5EF4-FFF2-40B4-BE49-F238E27FC236}">
                <a16:creationId xmlns:a16="http://schemas.microsoft.com/office/drawing/2014/main" id="{836FF88B-E461-937A-BF13-6D84874D36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59150" y="4073525"/>
            <a:ext cx="61913" cy="4603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10" name="Freeform 143">
            <a:extLst>
              <a:ext uri="{FF2B5EF4-FFF2-40B4-BE49-F238E27FC236}">
                <a16:creationId xmlns:a16="http://schemas.microsoft.com/office/drawing/2014/main" id="{B577E52C-26FF-E3FB-F666-C8484681678E}"/>
              </a:ext>
            </a:extLst>
          </p:cNvPr>
          <p:cNvSpPr>
            <a:spLocks/>
          </p:cNvSpPr>
          <p:nvPr/>
        </p:nvSpPr>
        <p:spPr bwMode="auto">
          <a:xfrm>
            <a:off x="2932113" y="4081463"/>
            <a:ext cx="58737" cy="130175"/>
          </a:xfrm>
          <a:custGeom>
            <a:avLst/>
            <a:gdLst>
              <a:gd name="T0" fmla="*/ 2147483647 w 150"/>
              <a:gd name="T1" fmla="*/ 2147483647 h 331"/>
              <a:gd name="T2" fmla="*/ 0 w 150"/>
              <a:gd name="T3" fmla="*/ 2147483647 h 331"/>
              <a:gd name="T4" fmla="*/ 2147483647 w 150"/>
              <a:gd name="T5" fmla="*/ 0 h 33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0" h="331">
                <a:moveTo>
                  <a:pt x="150" y="331"/>
                </a:moveTo>
                <a:lnTo>
                  <a:pt x="0" y="123"/>
                </a:lnTo>
                <a:lnTo>
                  <a:pt x="78" y="0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11" name="Freeform 144">
            <a:extLst>
              <a:ext uri="{FF2B5EF4-FFF2-40B4-BE49-F238E27FC236}">
                <a16:creationId xmlns:a16="http://schemas.microsoft.com/office/drawing/2014/main" id="{C109E1F0-C990-1A62-3F3E-1E5BA6A374CD}"/>
              </a:ext>
            </a:extLst>
          </p:cNvPr>
          <p:cNvSpPr>
            <a:spLocks/>
          </p:cNvSpPr>
          <p:nvPr/>
        </p:nvSpPr>
        <p:spPr bwMode="auto">
          <a:xfrm>
            <a:off x="3300413" y="4119563"/>
            <a:ext cx="58737" cy="152400"/>
          </a:xfrm>
          <a:custGeom>
            <a:avLst/>
            <a:gdLst>
              <a:gd name="T0" fmla="*/ 2147483647 w 148"/>
              <a:gd name="T1" fmla="*/ 2147483647 h 380"/>
              <a:gd name="T2" fmla="*/ 0 w 148"/>
              <a:gd name="T3" fmla="*/ 2147483647 h 380"/>
              <a:gd name="T4" fmla="*/ 2147483647 w 148"/>
              <a:gd name="T5" fmla="*/ 0 h 3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8" h="380">
                <a:moveTo>
                  <a:pt x="6" y="380"/>
                </a:moveTo>
                <a:lnTo>
                  <a:pt x="0" y="144"/>
                </a:lnTo>
                <a:lnTo>
                  <a:pt x="148" y="0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12" name="Freeform 145">
            <a:extLst>
              <a:ext uri="{FF2B5EF4-FFF2-40B4-BE49-F238E27FC236}">
                <a16:creationId xmlns:a16="http://schemas.microsoft.com/office/drawing/2014/main" id="{0582DD77-29AB-37FB-11C9-87BB1EF38364}"/>
              </a:ext>
            </a:extLst>
          </p:cNvPr>
          <p:cNvSpPr>
            <a:spLocks/>
          </p:cNvSpPr>
          <p:nvPr/>
        </p:nvSpPr>
        <p:spPr bwMode="auto">
          <a:xfrm>
            <a:off x="3295650" y="4271963"/>
            <a:ext cx="80963" cy="101600"/>
          </a:xfrm>
          <a:custGeom>
            <a:avLst/>
            <a:gdLst>
              <a:gd name="T0" fmla="*/ 2147483647 w 203"/>
              <a:gd name="T1" fmla="*/ 2147483647 h 258"/>
              <a:gd name="T2" fmla="*/ 2147483647 w 203"/>
              <a:gd name="T3" fmla="*/ 2147483647 h 258"/>
              <a:gd name="T4" fmla="*/ 0 w 203"/>
              <a:gd name="T5" fmla="*/ 2147483647 h 258"/>
              <a:gd name="T6" fmla="*/ 2147483647 w 203"/>
              <a:gd name="T7" fmla="*/ 0 h 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3" h="258">
                <a:moveTo>
                  <a:pt x="38" y="258"/>
                </a:moveTo>
                <a:lnTo>
                  <a:pt x="203" y="193"/>
                </a:lnTo>
                <a:lnTo>
                  <a:pt x="0" y="59"/>
                </a:lnTo>
                <a:lnTo>
                  <a:pt x="20" y="0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13" name="Freeform 146">
            <a:extLst>
              <a:ext uri="{FF2B5EF4-FFF2-40B4-BE49-F238E27FC236}">
                <a16:creationId xmlns:a16="http://schemas.microsoft.com/office/drawing/2014/main" id="{3EB737DD-BD95-5B35-5938-9F9A04BC8899}"/>
              </a:ext>
            </a:extLst>
          </p:cNvPr>
          <p:cNvSpPr>
            <a:spLocks/>
          </p:cNvSpPr>
          <p:nvPr/>
        </p:nvSpPr>
        <p:spPr bwMode="auto">
          <a:xfrm>
            <a:off x="2974975" y="4211638"/>
            <a:ext cx="106363" cy="163512"/>
          </a:xfrm>
          <a:custGeom>
            <a:avLst/>
            <a:gdLst>
              <a:gd name="T0" fmla="*/ 2147483647 w 266"/>
              <a:gd name="T1" fmla="*/ 2147483647 h 409"/>
              <a:gd name="T2" fmla="*/ 2147483647 w 266"/>
              <a:gd name="T3" fmla="*/ 2147483647 h 409"/>
              <a:gd name="T4" fmla="*/ 2147483647 w 266"/>
              <a:gd name="T5" fmla="*/ 2147483647 h 409"/>
              <a:gd name="T6" fmla="*/ 0 w 266"/>
              <a:gd name="T7" fmla="*/ 2147483647 h 409"/>
              <a:gd name="T8" fmla="*/ 2147483647 w 266"/>
              <a:gd name="T9" fmla="*/ 0 h 4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6" h="409">
                <a:moveTo>
                  <a:pt x="266" y="409"/>
                </a:moveTo>
                <a:lnTo>
                  <a:pt x="81" y="331"/>
                </a:lnTo>
                <a:lnTo>
                  <a:pt x="146" y="219"/>
                </a:lnTo>
                <a:lnTo>
                  <a:pt x="0" y="96"/>
                </a:lnTo>
                <a:lnTo>
                  <a:pt x="40" y="0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14" name="Line 147">
            <a:extLst>
              <a:ext uri="{FF2B5EF4-FFF2-40B4-BE49-F238E27FC236}">
                <a16:creationId xmlns:a16="http://schemas.microsoft.com/office/drawing/2014/main" id="{9E10D9AF-12D8-EF96-E47E-79BF1C07574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81338" y="4375150"/>
            <a:ext cx="6350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15" name="Freeform 148">
            <a:extLst>
              <a:ext uri="{FF2B5EF4-FFF2-40B4-BE49-F238E27FC236}">
                <a16:creationId xmlns:a16="http://schemas.microsoft.com/office/drawing/2014/main" id="{C991CDF5-47CA-A861-DACF-E5070E80D8DD}"/>
              </a:ext>
            </a:extLst>
          </p:cNvPr>
          <p:cNvSpPr>
            <a:spLocks/>
          </p:cNvSpPr>
          <p:nvPr/>
        </p:nvSpPr>
        <p:spPr bwMode="auto">
          <a:xfrm>
            <a:off x="3087688" y="4341813"/>
            <a:ext cx="222250" cy="61912"/>
          </a:xfrm>
          <a:custGeom>
            <a:avLst/>
            <a:gdLst>
              <a:gd name="T0" fmla="*/ 2147483647 w 562"/>
              <a:gd name="T1" fmla="*/ 2147483647 h 157"/>
              <a:gd name="T2" fmla="*/ 2147483647 w 562"/>
              <a:gd name="T3" fmla="*/ 0 h 157"/>
              <a:gd name="T4" fmla="*/ 2147483647 w 562"/>
              <a:gd name="T5" fmla="*/ 2147483647 h 157"/>
              <a:gd name="T6" fmla="*/ 0 w 562"/>
              <a:gd name="T7" fmla="*/ 2147483647 h 15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2" h="157">
                <a:moveTo>
                  <a:pt x="562" y="81"/>
                </a:moveTo>
                <a:lnTo>
                  <a:pt x="412" y="0"/>
                </a:lnTo>
                <a:lnTo>
                  <a:pt x="94" y="157"/>
                </a:lnTo>
                <a:lnTo>
                  <a:pt x="0" y="85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16" name="Freeform 149">
            <a:extLst>
              <a:ext uri="{FF2B5EF4-FFF2-40B4-BE49-F238E27FC236}">
                <a16:creationId xmlns:a16="http://schemas.microsoft.com/office/drawing/2014/main" id="{5F6E4E69-E39C-C6F6-6099-B99CB8A004DE}"/>
              </a:ext>
            </a:extLst>
          </p:cNvPr>
          <p:cNvSpPr>
            <a:spLocks/>
          </p:cNvSpPr>
          <p:nvPr/>
        </p:nvSpPr>
        <p:spPr bwMode="auto">
          <a:xfrm>
            <a:off x="3133725" y="3019425"/>
            <a:ext cx="14288" cy="22225"/>
          </a:xfrm>
          <a:custGeom>
            <a:avLst/>
            <a:gdLst>
              <a:gd name="T0" fmla="*/ 2147483647 w 39"/>
              <a:gd name="T1" fmla="*/ 0 h 58"/>
              <a:gd name="T2" fmla="*/ 0 w 39"/>
              <a:gd name="T3" fmla="*/ 2147483647 h 58"/>
              <a:gd name="T4" fmla="*/ 2147483647 w 39"/>
              <a:gd name="T5" fmla="*/ 0 h 58"/>
              <a:gd name="T6" fmla="*/ 2147483647 w 39"/>
              <a:gd name="T7" fmla="*/ 0 h 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9" h="58">
                <a:moveTo>
                  <a:pt x="39" y="0"/>
                </a:moveTo>
                <a:lnTo>
                  <a:pt x="0" y="58"/>
                </a:lnTo>
                <a:lnTo>
                  <a:pt x="39" y="0"/>
                </a:lnTo>
                <a:close/>
              </a:path>
            </a:pathLst>
          </a:custGeom>
          <a:solidFill>
            <a:srgbClr val="BB79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17" name="Rectangle 150">
            <a:extLst>
              <a:ext uri="{FF2B5EF4-FFF2-40B4-BE49-F238E27FC236}">
                <a16:creationId xmlns:a16="http://schemas.microsoft.com/office/drawing/2014/main" id="{37A246E3-6EE3-4AFC-92B2-F2CD40BC6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750" y="3171825"/>
            <a:ext cx="4763" cy="1588"/>
          </a:xfrm>
          <a:prstGeom prst="rect">
            <a:avLst/>
          </a:prstGeom>
          <a:solidFill>
            <a:srgbClr val="BB79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buChar char="•"/>
              <a:defRPr sz="3200">
                <a:solidFill>
                  <a:srgbClr val="FFFF00"/>
                </a:solidFill>
                <a:latin typeface="Arial Narrow" panose="020B0606020202030204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algn="l" eaLnBrk="0" hangingPunct="0">
              <a:buChar char="•"/>
              <a:defRPr sz="2400">
                <a:solidFill>
                  <a:srgbClr val="FFFF00"/>
                </a:solidFill>
                <a:latin typeface="Arial Narrow" panose="020B0606020202030204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en-US" altLang="en-US" sz="2800">
              <a:solidFill>
                <a:schemeClr val="bg1"/>
              </a:solidFill>
            </a:endParaRPr>
          </a:p>
        </p:txBody>
      </p:sp>
      <p:sp>
        <p:nvSpPr>
          <p:cNvPr id="24718" name="Freeform 151">
            <a:extLst>
              <a:ext uri="{FF2B5EF4-FFF2-40B4-BE49-F238E27FC236}">
                <a16:creationId xmlns:a16="http://schemas.microsoft.com/office/drawing/2014/main" id="{E083533A-EEE3-9DEA-726D-B2D26AA1F5FE}"/>
              </a:ext>
            </a:extLst>
          </p:cNvPr>
          <p:cNvSpPr>
            <a:spLocks/>
          </p:cNvSpPr>
          <p:nvPr/>
        </p:nvSpPr>
        <p:spPr bwMode="auto">
          <a:xfrm>
            <a:off x="3168650" y="3192463"/>
            <a:ext cx="9525" cy="14287"/>
          </a:xfrm>
          <a:custGeom>
            <a:avLst/>
            <a:gdLst>
              <a:gd name="T0" fmla="*/ 2147483647 w 23"/>
              <a:gd name="T1" fmla="*/ 2147483647 h 33"/>
              <a:gd name="T2" fmla="*/ 2147483647 w 23"/>
              <a:gd name="T3" fmla="*/ 2147483647 h 33"/>
              <a:gd name="T4" fmla="*/ 2147483647 w 23"/>
              <a:gd name="T5" fmla="*/ 2147483647 h 33"/>
              <a:gd name="T6" fmla="*/ 2147483647 w 23"/>
              <a:gd name="T7" fmla="*/ 2147483647 h 33"/>
              <a:gd name="T8" fmla="*/ 0 w 23"/>
              <a:gd name="T9" fmla="*/ 0 h 33"/>
              <a:gd name="T10" fmla="*/ 2147483647 w 23"/>
              <a:gd name="T11" fmla="*/ 2147483647 h 3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3" h="33">
                <a:moveTo>
                  <a:pt x="12" y="1"/>
                </a:moveTo>
                <a:lnTo>
                  <a:pt x="21" y="11"/>
                </a:lnTo>
                <a:lnTo>
                  <a:pt x="23" y="22"/>
                </a:lnTo>
                <a:lnTo>
                  <a:pt x="1" y="33"/>
                </a:lnTo>
                <a:lnTo>
                  <a:pt x="0" y="0"/>
                </a:lnTo>
                <a:lnTo>
                  <a:pt x="12" y="1"/>
                </a:lnTo>
                <a:close/>
              </a:path>
            </a:pathLst>
          </a:custGeom>
          <a:solidFill>
            <a:srgbClr val="BB79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19" name="Freeform 152">
            <a:extLst>
              <a:ext uri="{FF2B5EF4-FFF2-40B4-BE49-F238E27FC236}">
                <a16:creationId xmlns:a16="http://schemas.microsoft.com/office/drawing/2014/main" id="{D10BBD6B-B339-8AB8-E958-7FF226AA55F6}"/>
              </a:ext>
            </a:extLst>
          </p:cNvPr>
          <p:cNvSpPr>
            <a:spLocks/>
          </p:cNvSpPr>
          <p:nvPr/>
        </p:nvSpPr>
        <p:spPr bwMode="auto">
          <a:xfrm>
            <a:off x="3148013" y="3192463"/>
            <a:ext cx="22225" cy="14287"/>
          </a:xfrm>
          <a:custGeom>
            <a:avLst/>
            <a:gdLst>
              <a:gd name="T0" fmla="*/ 0 w 53"/>
              <a:gd name="T1" fmla="*/ 2147483647 h 33"/>
              <a:gd name="T2" fmla="*/ 2147483647 w 53"/>
              <a:gd name="T3" fmla="*/ 0 h 33"/>
              <a:gd name="T4" fmla="*/ 2147483647 w 53"/>
              <a:gd name="T5" fmla="*/ 2147483647 h 33"/>
              <a:gd name="T6" fmla="*/ 2147483647 w 53"/>
              <a:gd name="T7" fmla="*/ 2147483647 h 33"/>
              <a:gd name="T8" fmla="*/ 0 w 53"/>
              <a:gd name="T9" fmla="*/ 2147483647 h 33"/>
              <a:gd name="T10" fmla="*/ 0 w 53"/>
              <a:gd name="T11" fmla="*/ 2147483647 h 3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3" h="33">
                <a:moveTo>
                  <a:pt x="0" y="15"/>
                </a:moveTo>
                <a:lnTo>
                  <a:pt x="52" y="0"/>
                </a:lnTo>
                <a:lnTo>
                  <a:pt x="53" y="33"/>
                </a:lnTo>
                <a:lnTo>
                  <a:pt x="17" y="33"/>
                </a:lnTo>
                <a:lnTo>
                  <a:pt x="0" y="21"/>
                </a:lnTo>
                <a:lnTo>
                  <a:pt x="0" y="15"/>
                </a:lnTo>
                <a:close/>
              </a:path>
            </a:pathLst>
          </a:custGeom>
          <a:solidFill>
            <a:srgbClr val="BB79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20" name="Freeform 153">
            <a:extLst>
              <a:ext uri="{FF2B5EF4-FFF2-40B4-BE49-F238E27FC236}">
                <a16:creationId xmlns:a16="http://schemas.microsoft.com/office/drawing/2014/main" id="{206B9319-01F2-973E-F56B-8F40E34BCDDD}"/>
              </a:ext>
            </a:extLst>
          </p:cNvPr>
          <p:cNvSpPr>
            <a:spLocks/>
          </p:cNvSpPr>
          <p:nvPr/>
        </p:nvSpPr>
        <p:spPr bwMode="auto">
          <a:xfrm>
            <a:off x="3173413" y="3194050"/>
            <a:ext cx="4762" cy="3175"/>
          </a:xfrm>
          <a:custGeom>
            <a:avLst/>
            <a:gdLst>
              <a:gd name="T0" fmla="*/ 0 w 11"/>
              <a:gd name="T1" fmla="*/ 0 h 10"/>
              <a:gd name="T2" fmla="*/ 2147483647 w 11"/>
              <a:gd name="T3" fmla="*/ 2147483647 h 10"/>
              <a:gd name="T4" fmla="*/ 2147483647 w 11"/>
              <a:gd name="T5" fmla="*/ 2147483647 h 10"/>
              <a:gd name="T6" fmla="*/ 0 w 11"/>
              <a:gd name="T7" fmla="*/ 0 h 10"/>
              <a:gd name="T8" fmla="*/ 0 w 11"/>
              <a:gd name="T9" fmla="*/ 0 h 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" h="10">
                <a:moveTo>
                  <a:pt x="0" y="0"/>
                </a:moveTo>
                <a:lnTo>
                  <a:pt x="11" y="10"/>
                </a:lnTo>
                <a:lnTo>
                  <a:pt x="0" y="0"/>
                </a:lnTo>
                <a:close/>
              </a:path>
            </a:pathLst>
          </a:custGeom>
          <a:solidFill>
            <a:srgbClr val="BB79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21" name="Rectangle 154">
            <a:extLst>
              <a:ext uri="{FF2B5EF4-FFF2-40B4-BE49-F238E27FC236}">
                <a16:creationId xmlns:a16="http://schemas.microsoft.com/office/drawing/2014/main" id="{1DD96048-2D5B-27D2-0A9E-3209F98F2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8013" y="3198813"/>
            <a:ext cx="1587" cy="3175"/>
          </a:xfrm>
          <a:prstGeom prst="rect">
            <a:avLst/>
          </a:prstGeom>
          <a:solidFill>
            <a:srgbClr val="BB79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buChar char="•"/>
              <a:defRPr sz="3200">
                <a:solidFill>
                  <a:srgbClr val="FFFF00"/>
                </a:solidFill>
                <a:latin typeface="Arial Narrow" panose="020B0606020202030204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algn="l" eaLnBrk="0" hangingPunct="0">
              <a:buChar char="•"/>
              <a:defRPr sz="2400">
                <a:solidFill>
                  <a:srgbClr val="FFFF00"/>
                </a:solidFill>
                <a:latin typeface="Arial Narrow" panose="020B0606020202030204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en-US" altLang="en-US" sz="2800">
              <a:solidFill>
                <a:schemeClr val="bg1"/>
              </a:solidFill>
            </a:endParaRPr>
          </a:p>
        </p:txBody>
      </p:sp>
      <p:sp>
        <p:nvSpPr>
          <p:cNvPr id="24722" name="Rectangle 155">
            <a:extLst>
              <a:ext uri="{FF2B5EF4-FFF2-40B4-BE49-F238E27FC236}">
                <a16:creationId xmlns:a16="http://schemas.microsoft.com/office/drawing/2014/main" id="{006ABBED-94EE-B85B-A196-98347D7FBA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150" y="3341688"/>
            <a:ext cx="1588" cy="1587"/>
          </a:xfrm>
          <a:prstGeom prst="rect">
            <a:avLst/>
          </a:prstGeom>
          <a:solidFill>
            <a:srgbClr val="BB79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buChar char="•"/>
              <a:defRPr sz="3200">
                <a:solidFill>
                  <a:srgbClr val="FFFF00"/>
                </a:solidFill>
                <a:latin typeface="Arial Narrow" panose="020B0606020202030204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algn="l" eaLnBrk="0" hangingPunct="0">
              <a:buChar char="•"/>
              <a:defRPr sz="2400">
                <a:solidFill>
                  <a:srgbClr val="FFFF00"/>
                </a:solidFill>
                <a:latin typeface="Arial Narrow" panose="020B0606020202030204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en-US" altLang="en-US" sz="2800">
              <a:solidFill>
                <a:schemeClr val="bg1"/>
              </a:solidFill>
            </a:endParaRPr>
          </a:p>
        </p:txBody>
      </p:sp>
      <p:sp>
        <p:nvSpPr>
          <p:cNvPr id="24723" name="Freeform 156">
            <a:extLst>
              <a:ext uri="{FF2B5EF4-FFF2-40B4-BE49-F238E27FC236}">
                <a16:creationId xmlns:a16="http://schemas.microsoft.com/office/drawing/2014/main" id="{A323724A-95FB-B2C0-9ECD-303872395C77}"/>
              </a:ext>
            </a:extLst>
          </p:cNvPr>
          <p:cNvSpPr>
            <a:spLocks/>
          </p:cNvSpPr>
          <p:nvPr/>
        </p:nvSpPr>
        <p:spPr bwMode="auto">
          <a:xfrm>
            <a:off x="2894013" y="3390900"/>
            <a:ext cx="33337" cy="36513"/>
          </a:xfrm>
          <a:custGeom>
            <a:avLst/>
            <a:gdLst>
              <a:gd name="T0" fmla="*/ 2147483647 w 87"/>
              <a:gd name="T1" fmla="*/ 2147483647 h 90"/>
              <a:gd name="T2" fmla="*/ 2147483647 w 87"/>
              <a:gd name="T3" fmla="*/ 2147483647 h 90"/>
              <a:gd name="T4" fmla="*/ 0 w 87"/>
              <a:gd name="T5" fmla="*/ 0 h 90"/>
              <a:gd name="T6" fmla="*/ 2147483647 w 87"/>
              <a:gd name="T7" fmla="*/ 2147483647 h 90"/>
              <a:gd name="T8" fmla="*/ 2147483647 w 87"/>
              <a:gd name="T9" fmla="*/ 2147483647 h 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7" h="90">
                <a:moveTo>
                  <a:pt x="87" y="44"/>
                </a:moveTo>
                <a:lnTo>
                  <a:pt x="45" y="90"/>
                </a:lnTo>
                <a:lnTo>
                  <a:pt x="0" y="0"/>
                </a:lnTo>
                <a:lnTo>
                  <a:pt x="87" y="44"/>
                </a:lnTo>
                <a:close/>
              </a:path>
            </a:pathLst>
          </a:custGeom>
          <a:solidFill>
            <a:srgbClr val="BB79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24" name="Rectangle 157">
            <a:extLst>
              <a:ext uri="{FF2B5EF4-FFF2-40B4-BE49-F238E27FC236}">
                <a16:creationId xmlns:a16="http://schemas.microsoft.com/office/drawing/2014/main" id="{D078F845-5B63-895C-79F7-00A42AE13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350" y="3408363"/>
            <a:ext cx="17463" cy="1587"/>
          </a:xfrm>
          <a:prstGeom prst="rect">
            <a:avLst/>
          </a:prstGeom>
          <a:solidFill>
            <a:srgbClr val="BB79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buChar char="•"/>
              <a:defRPr sz="3200">
                <a:solidFill>
                  <a:srgbClr val="FFFF00"/>
                </a:solidFill>
                <a:latin typeface="Arial Narrow" panose="020B0606020202030204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algn="l" eaLnBrk="0" hangingPunct="0">
              <a:buChar char="•"/>
              <a:defRPr sz="2400">
                <a:solidFill>
                  <a:srgbClr val="FFFF00"/>
                </a:solidFill>
                <a:latin typeface="Arial Narrow" panose="020B0606020202030204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en-US" altLang="en-US" sz="2800">
              <a:solidFill>
                <a:schemeClr val="bg1"/>
              </a:solidFill>
            </a:endParaRPr>
          </a:p>
        </p:txBody>
      </p:sp>
      <p:sp>
        <p:nvSpPr>
          <p:cNvPr id="24725" name="Freeform 158">
            <a:extLst>
              <a:ext uri="{FF2B5EF4-FFF2-40B4-BE49-F238E27FC236}">
                <a16:creationId xmlns:a16="http://schemas.microsoft.com/office/drawing/2014/main" id="{1F76CD26-CDBF-2477-3E03-E320E46E6C5E}"/>
              </a:ext>
            </a:extLst>
          </p:cNvPr>
          <p:cNvSpPr>
            <a:spLocks/>
          </p:cNvSpPr>
          <p:nvPr/>
        </p:nvSpPr>
        <p:spPr bwMode="auto">
          <a:xfrm>
            <a:off x="2876550" y="3408363"/>
            <a:ext cx="17463" cy="19050"/>
          </a:xfrm>
          <a:custGeom>
            <a:avLst/>
            <a:gdLst>
              <a:gd name="T0" fmla="*/ 0 w 42"/>
              <a:gd name="T1" fmla="*/ 0 h 47"/>
              <a:gd name="T2" fmla="*/ 2147483647 w 42"/>
              <a:gd name="T3" fmla="*/ 2147483647 h 47"/>
              <a:gd name="T4" fmla="*/ 2147483647 w 42"/>
              <a:gd name="T5" fmla="*/ 2147483647 h 47"/>
              <a:gd name="T6" fmla="*/ 0 w 42"/>
              <a:gd name="T7" fmla="*/ 0 h 4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" h="47">
                <a:moveTo>
                  <a:pt x="0" y="0"/>
                </a:moveTo>
                <a:lnTo>
                  <a:pt x="42" y="47"/>
                </a:lnTo>
                <a:lnTo>
                  <a:pt x="1" y="41"/>
                </a:lnTo>
                <a:lnTo>
                  <a:pt x="0" y="0"/>
                </a:lnTo>
                <a:close/>
              </a:path>
            </a:pathLst>
          </a:custGeom>
          <a:solidFill>
            <a:srgbClr val="BB79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26" name="Freeform 159">
            <a:extLst>
              <a:ext uri="{FF2B5EF4-FFF2-40B4-BE49-F238E27FC236}">
                <a16:creationId xmlns:a16="http://schemas.microsoft.com/office/drawing/2014/main" id="{206EF6BA-67BB-FAB7-B6B0-56A2C37F86C3}"/>
              </a:ext>
            </a:extLst>
          </p:cNvPr>
          <p:cNvSpPr>
            <a:spLocks/>
          </p:cNvSpPr>
          <p:nvPr/>
        </p:nvSpPr>
        <p:spPr bwMode="auto">
          <a:xfrm>
            <a:off x="2944813" y="3408363"/>
            <a:ext cx="20637" cy="14287"/>
          </a:xfrm>
          <a:custGeom>
            <a:avLst/>
            <a:gdLst>
              <a:gd name="T0" fmla="*/ 0 w 53"/>
              <a:gd name="T1" fmla="*/ 0 h 35"/>
              <a:gd name="T2" fmla="*/ 2147483647 w 53"/>
              <a:gd name="T3" fmla="*/ 2147483647 h 35"/>
              <a:gd name="T4" fmla="*/ 0 w 53"/>
              <a:gd name="T5" fmla="*/ 0 h 35"/>
              <a:gd name="T6" fmla="*/ 0 w 53"/>
              <a:gd name="T7" fmla="*/ 0 h 3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3" h="35">
                <a:moveTo>
                  <a:pt x="0" y="0"/>
                </a:moveTo>
                <a:lnTo>
                  <a:pt x="53" y="35"/>
                </a:lnTo>
                <a:lnTo>
                  <a:pt x="0" y="0"/>
                </a:lnTo>
                <a:close/>
              </a:path>
            </a:pathLst>
          </a:custGeom>
          <a:solidFill>
            <a:srgbClr val="BB79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27" name="Freeform 160">
            <a:extLst>
              <a:ext uri="{FF2B5EF4-FFF2-40B4-BE49-F238E27FC236}">
                <a16:creationId xmlns:a16="http://schemas.microsoft.com/office/drawing/2014/main" id="{7C1AF887-EB17-6B73-B40C-002AD661AEF2}"/>
              </a:ext>
            </a:extLst>
          </p:cNvPr>
          <p:cNvSpPr>
            <a:spLocks/>
          </p:cNvSpPr>
          <p:nvPr/>
        </p:nvSpPr>
        <p:spPr bwMode="auto">
          <a:xfrm>
            <a:off x="2855913" y="3424238"/>
            <a:ext cx="20637" cy="22225"/>
          </a:xfrm>
          <a:custGeom>
            <a:avLst/>
            <a:gdLst>
              <a:gd name="T0" fmla="*/ 2147483647 w 52"/>
              <a:gd name="T1" fmla="*/ 0 h 56"/>
              <a:gd name="T2" fmla="*/ 0 w 52"/>
              <a:gd name="T3" fmla="*/ 2147483647 h 56"/>
              <a:gd name="T4" fmla="*/ 2147483647 w 52"/>
              <a:gd name="T5" fmla="*/ 0 h 56"/>
              <a:gd name="T6" fmla="*/ 2147483647 w 52"/>
              <a:gd name="T7" fmla="*/ 0 h 5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2" h="56">
                <a:moveTo>
                  <a:pt x="52" y="0"/>
                </a:moveTo>
                <a:lnTo>
                  <a:pt x="0" y="56"/>
                </a:lnTo>
                <a:lnTo>
                  <a:pt x="52" y="0"/>
                </a:lnTo>
                <a:close/>
              </a:path>
            </a:pathLst>
          </a:custGeom>
          <a:solidFill>
            <a:srgbClr val="BB79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28" name="Freeform 161">
            <a:extLst>
              <a:ext uri="{FF2B5EF4-FFF2-40B4-BE49-F238E27FC236}">
                <a16:creationId xmlns:a16="http://schemas.microsoft.com/office/drawing/2014/main" id="{7C675F3C-E2A1-9952-E9CE-4D055C32F040}"/>
              </a:ext>
            </a:extLst>
          </p:cNvPr>
          <p:cNvSpPr>
            <a:spLocks/>
          </p:cNvSpPr>
          <p:nvPr/>
        </p:nvSpPr>
        <p:spPr bwMode="auto">
          <a:xfrm>
            <a:off x="2944813" y="3454400"/>
            <a:ext cx="85725" cy="58738"/>
          </a:xfrm>
          <a:custGeom>
            <a:avLst/>
            <a:gdLst>
              <a:gd name="T0" fmla="*/ 2147483647 w 217"/>
              <a:gd name="T1" fmla="*/ 2147483647 h 149"/>
              <a:gd name="T2" fmla="*/ 2147483647 w 217"/>
              <a:gd name="T3" fmla="*/ 2147483647 h 149"/>
              <a:gd name="T4" fmla="*/ 0 w 217"/>
              <a:gd name="T5" fmla="*/ 2147483647 h 149"/>
              <a:gd name="T6" fmla="*/ 2147483647 w 217"/>
              <a:gd name="T7" fmla="*/ 0 h 149"/>
              <a:gd name="T8" fmla="*/ 2147483647 w 217"/>
              <a:gd name="T9" fmla="*/ 2147483647 h 1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7" h="149">
                <a:moveTo>
                  <a:pt x="217" y="71"/>
                </a:moveTo>
                <a:lnTo>
                  <a:pt x="126" y="149"/>
                </a:lnTo>
                <a:lnTo>
                  <a:pt x="0" y="60"/>
                </a:lnTo>
                <a:lnTo>
                  <a:pt x="131" y="0"/>
                </a:lnTo>
                <a:lnTo>
                  <a:pt x="217" y="71"/>
                </a:lnTo>
                <a:close/>
              </a:path>
            </a:pathLst>
          </a:custGeom>
          <a:solidFill>
            <a:srgbClr val="BB79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29" name="Freeform 162">
            <a:extLst>
              <a:ext uri="{FF2B5EF4-FFF2-40B4-BE49-F238E27FC236}">
                <a16:creationId xmlns:a16="http://schemas.microsoft.com/office/drawing/2014/main" id="{BFF9428D-F826-EDFA-9D32-378EE65BCF44}"/>
              </a:ext>
            </a:extLst>
          </p:cNvPr>
          <p:cNvSpPr>
            <a:spLocks/>
          </p:cNvSpPr>
          <p:nvPr/>
        </p:nvSpPr>
        <p:spPr bwMode="auto">
          <a:xfrm>
            <a:off x="3065463" y="3473450"/>
            <a:ext cx="31750" cy="22225"/>
          </a:xfrm>
          <a:custGeom>
            <a:avLst/>
            <a:gdLst>
              <a:gd name="T0" fmla="*/ 2147483647 w 78"/>
              <a:gd name="T1" fmla="*/ 0 h 57"/>
              <a:gd name="T2" fmla="*/ 2147483647 w 78"/>
              <a:gd name="T3" fmla="*/ 2147483647 h 57"/>
              <a:gd name="T4" fmla="*/ 0 w 78"/>
              <a:gd name="T5" fmla="*/ 2147483647 h 57"/>
              <a:gd name="T6" fmla="*/ 2147483647 w 78"/>
              <a:gd name="T7" fmla="*/ 0 h 5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8" h="57">
                <a:moveTo>
                  <a:pt x="66" y="0"/>
                </a:moveTo>
                <a:lnTo>
                  <a:pt x="78" y="57"/>
                </a:lnTo>
                <a:lnTo>
                  <a:pt x="0" y="14"/>
                </a:lnTo>
                <a:lnTo>
                  <a:pt x="66" y="0"/>
                </a:lnTo>
                <a:close/>
              </a:path>
            </a:pathLst>
          </a:custGeom>
          <a:solidFill>
            <a:srgbClr val="BB79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30" name="Freeform 163">
            <a:extLst>
              <a:ext uri="{FF2B5EF4-FFF2-40B4-BE49-F238E27FC236}">
                <a16:creationId xmlns:a16="http://schemas.microsoft.com/office/drawing/2014/main" id="{12B8540A-893C-BED1-8116-45562EA4ED18}"/>
              </a:ext>
            </a:extLst>
          </p:cNvPr>
          <p:cNvSpPr>
            <a:spLocks/>
          </p:cNvSpPr>
          <p:nvPr/>
        </p:nvSpPr>
        <p:spPr bwMode="auto">
          <a:xfrm>
            <a:off x="3032125" y="3482975"/>
            <a:ext cx="22225" cy="6350"/>
          </a:xfrm>
          <a:custGeom>
            <a:avLst/>
            <a:gdLst>
              <a:gd name="T0" fmla="*/ 0 w 56"/>
              <a:gd name="T1" fmla="*/ 0 h 18"/>
              <a:gd name="T2" fmla="*/ 2147483647 w 56"/>
              <a:gd name="T3" fmla="*/ 2147483647 h 18"/>
              <a:gd name="T4" fmla="*/ 0 w 56"/>
              <a:gd name="T5" fmla="*/ 0 h 18"/>
              <a:gd name="T6" fmla="*/ 0 w 56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" h="18">
                <a:moveTo>
                  <a:pt x="0" y="0"/>
                </a:moveTo>
                <a:lnTo>
                  <a:pt x="56" y="18"/>
                </a:lnTo>
                <a:lnTo>
                  <a:pt x="0" y="0"/>
                </a:lnTo>
                <a:close/>
              </a:path>
            </a:pathLst>
          </a:custGeom>
          <a:solidFill>
            <a:srgbClr val="BB79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31" name="Freeform 164">
            <a:extLst>
              <a:ext uri="{FF2B5EF4-FFF2-40B4-BE49-F238E27FC236}">
                <a16:creationId xmlns:a16="http://schemas.microsoft.com/office/drawing/2014/main" id="{7085DAC3-EE02-BAB0-14B2-FB6AA207EA3E}"/>
              </a:ext>
            </a:extLst>
          </p:cNvPr>
          <p:cNvSpPr>
            <a:spLocks/>
          </p:cNvSpPr>
          <p:nvPr/>
        </p:nvSpPr>
        <p:spPr bwMode="auto">
          <a:xfrm>
            <a:off x="3052763" y="3514725"/>
            <a:ext cx="22225" cy="39688"/>
          </a:xfrm>
          <a:custGeom>
            <a:avLst/>
            <a:gdLst>
              <a:gd name="T0" fmla="*/ 2147483647 w 55"/>
              <a:gd name="T1" fmla="*/ 2147483647 h 103"/>
              <a:gd name="T2" fmla="*/ 2147483647 w 55"/>
              <a:gd name="T3" fmla="*/ 2147483647 h 103"/>
              <a:gd name="T4" fmla="*/ 0 w 55"/>
              <a:gd name="T5" fmla="*/ 2147483647 h 103"/>
              <a:gd name="T6" fmla="*/ 2147483647 w 55"/>
              <a:gd name="T7" fmla="*/ 0 h 103"/>
              <a:gd name="T8" fmla="*/ 2147483647 w 55"/>
              <a:gd name="T9" fmla="*/ 2147483647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5" h="103">
                <a:moveTo>
                  <a:pt x="55" y="36"/>
                </a:moveTo>
                <a:lnTo>
                  <a:pt x="44" y="80"/>
                </a:lnTo>
                <a:lnTo>
                  <a:pt x="0" y="103"/>
                </a:lnTo>
                <a:lnTo>
                  <a:pt x="43" y="0"/>
                </a:lnTo>
                <a:lnTo>
                  <a:pt x="55" y="36"/>
                </a:lnTo>
                <a:close/>
              </a:path>
            </a:pathLst>
          </a:custGeom>
          <a:solidFill>
            <a:srgbClr val="BB79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32" name="Freeform 165">
            <a:extLst>
              <a:ext uri="{FF2B5EF4-FFF2-40B4-BE49-F238E27FC236}">
                <a16:creationId xmlns:a16="http://schemas.microsoft.com/office/drawing/2014/main" id="{0CB84317-46AA-6114-FCD2-786181929EC1}"/>
              </a:ext>
            </a:extLst>
          </p:cNvPr>
          <p:cNvSpPr>
            <a:spLocks/>
          </p:cNvSpPr>
          <p:nvPr/>
        </p:nvSpPr>
        <p:spPr bwMode="auto">
          <a:xfrm>
            <a:off x="3041650" y="3556000"/>
            <a:ext cx="7938" cy="3175"/>
          </a:xfrm>
          <a:custGeom>
            <a:avLst/>
            <a:gdLst>
              <a:gd name="T0" fmla="*/ 2147483647 w 22"/>
              <a:gd name="T1" fmla="*/ 0 h 8"/>
              <a:gd name="T2" fmla="*/ 0 w 22"/>
              <a:gd name="T3" fmla="*/ 2147483647 h 8"/>
              <a:gd name="T4" fmla="*/ 0 w 22"/>
              <a:gd name="T5" fmla="*/ 2147483647 h 8"/>
              <a:gd name="T6" fmla="*/ 2147483647 w 22"/>
              <a:gd name="T7" fmla="*/ 0 h 8"/>
              <a:gd name="T8" fmla="*/ 2147483647 w 22"/>
              <a:gd name="T9" fmla="*/ 0 h 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" h="8">
                <a:moveTo>
                  <a:pt x="22" y="0"/>
                </a:moveTo>
                <a:lnTo>
                  <a:pt x="0" y="8"/>
                </a:lnTo>
                <a:lnTo>
                  <a:pt x="22" y="0"/>
                </a:lnTo>
                <a:close/>
              </a:path>
            </a:pathLst>
          </a:custGeom>
          <a:solidFill>
            <a:srgbClr val="BB79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33" name="Freeform 166">
            <a:extLst>
              <a:ext uri="{FF2B5EF4-FFF2-40B4-BE49-F238E27FC236}">
                <a16:creationId xmlns:a16="http://schemas.microsoft.com/office/drawing/2014/main" id="{1805FC22-D8FF-BF9F-555E-D50878D19024}"/>
              </a:ext>
            </a:extLst>
          </p:cNvPr>
          <p:cNvSpPr>
            <a:spLocks/>
          </p:cNvSpPr>
          <p:nvPr/>
        </p:nvSpPr>
        <p:spPr bwMode="auto">
          <a:xfrm>
            <a:off x="3041650" y="3556000"/>
            <a:ext cx="7938" cy="3175"/>
          </a:xfrm>
          <a:custGeom>
            <a:avLst/>
            <a:gdLst>
              <a:gd name="T0" fmla="*/ 2147483647 w 22"/>
              <a:gd name="T1" fmla="*/ 0 h 8"/>
              <a:gd name="T2" fmla="*/ 0 w 22"/>
              <a:gd name="T3" fmla="*/ 2147483647 h 8"/>
              <a:gd name="T4" fmla="*/ 0 w 22"/>
              <a:gd name="T5" fmla="*/ 2147483647 h 8"/>
              <a:gd name="T6" fmla="*/ 2147483647 w 22"/>
              <a:gd name="T7" fmla="*/ 0 h 8"/>
              <a:gd name="T8" fmla="*/ 2147483647 w 22"/>
              <a:gd name="T9" fmla="*/ 0 h 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" h="8">
                <a:moveTo>
                  <a:pt x="22" y="0"/>
                </a:moveTo>
                <a:lnTo>
                  <a:pt x="0" y="8"/>
                </a:lnTo>
                <a:lnTo>
                  <a:pt x="22" y="0"/>
                </a:lnTo>
                <a:close/>
              </a:path>
            </a:pathLst>
          </a:custGeom>
          <a:solidFill>
            <a:srgbClr val="BB79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34" name="Freeform 167">
            <a:extLst>
              <a:ext uri="{FF2B5EF4-FFF2-40B4-BE49-F238E27FC236}">
                <a16:creationId xmlns:a16="http://schemas.microsoft.com/office/drawing/2014/main" id="{FFBF70B9-298F-1104-0DE5-BD489D3747E6}"/>
              </a:ext>
            </a:extLst>
          </p:cNvPr>
          <p:cNvSpPr>
            <a:spLocks/>
          </p:cNvSpPr>
          <p:nvPr/>
        </p:nvSpPr>
        <p:spPr bwMode="auto">
          <a:xfrm>
            <a:off x="3032125" y="3036888"/>
            <a:ext cx="95250" cy="133350"/>
          </a:xfrm>
          <a:custGeom>
            <a:avLst/>
            <a:gdLst>
              <a:gd name="T0" fmla="*/ 2147483647 w 238"/>
              <a:gd name="T1" fmla="*/ 2147483647 h 336"/>
              <a:gd name="T2" fmla="*/ 2147483647 w 238"/>
              <a:gd name="T3" fmla="*/ 0 h 336"/>
              <a:gd name="T4" fmla="*/ 2147483647 w 238"/>
              <a:gd name="T5" fmla="*/ 2147483647 h 336"/>
              <a:gd name="T6" fmla="*/ 2147483647 w 238"/>
              <a:gd name="T7" fmla="*/ 2147483647 h 336"/>
              <a:gd name="T8" fmla="*/ 2147483647 w 238"/>
              <a:gd name="T9" fmla="*/ 2147483647 h 336"/>
              <a:gd name="T10" fmla="*/ 2147483647 w 238"/>
              <a:gd name="T11" fmla="*/ 2147483647 h 336"/>
              <a:gd name="T12" fmla="*/ 2147483647 w 238"/>
              <a:gd name="T13" fmla="*/ 2147483647 h 336"/>
              <a:gd name="T14" fmla="*/ 2147483647 w 238"/>
              <a:gd name="T15" fmla="*/ 2147483647 h 336"/>
              <a:gd name="T16" fmla="*/ 0 w 238"/>
              <a:gd name="T17" fmla="*/ 2147483647 h 336"/>
              <a:gd name="T18" fmla="*/ 2147483647 w 238"/>
              <a:gd name="T19" fmla="*/ 2147483647 h 336"/>
              <a:gd name="T20" fmla="*/ 2147483647 w 238"/>
              <a:gd name="T21" fmla="*/ 2147483647 h 336"/>
              <a:gd name="T22" fmla="*/ 2147483647 w 238"/>
              <a:gd name="T23" fmla="*/ 2147483647 h 336"/>
              <a:gd name="T24" fmla="*/ 2147483647 w 238"/>
              <a:gd name="T25" fmla="*/ 2147483647 h 3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38" h="336">
                <a:moveTo>
                  <a:pt x="127" y="45"/>
                </a:moveTo>
                <a:lnTo>
                  <a:pt x="238" y="0"/>
                </a:lnTo>
                <a:lnTo>
                  <a:pt x="209" y="78"/>
                </a:lnTo>
                <a:lnTo>
                  <a:pt x="204" y="170"/>
                </a:lnTo>
                <a:lnTo>
                  <a:pt x="145" y="218"/>
                </a:lnTo>
                <a:lnTo>
                  <a:pt x="197" y="336"/>
                </a:lnTo>
                <a:lnTo>
                  <a:pt x="131" y="336"/>
                </a:lnTo>
                <a:lnTo>
                  <a:pt x="72" y="261"/>
                </a:lnTo>
                <a:lnTo>
                  <a:pt x="0" y="293"/>
                </a:lnTo>
                <a:lnTo>
                  <a:pt x="27" y="229"/>
                </a:lnTo>
                <a:lnTo>
                  <a:pt x="2" y="219"/>
                </a:lnTo>
                <a:lnTo>
                  <a:pt x="26" y="97"/>
                </a:lnTo>
                <a:lnTo>
                  <a:pt x="127" y="45"/>
                </a:lnTo>
                <a:close/>
              </a:path>
            </a:pathLst>
          </a:custGeom>
          <a:solidFill>
            <a:srgbClr val="BB79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35" name="Freeform 168">
            <a:extLst>
              <a:ext uri="{FF2B5EF4-FFF2-40B4-BE49-F238E27FC236}">
                <a16:creationId xmlns:a16="http://schemas.microsoft.com/office/drawing/2014/main" id="{A54D3134-DACF-A84C-4786-D6D871AF5DEE}"/>
              </a:ext>
            </a:extLst>
          </p:cNvPr>
          <p:cNvSpPr>
            <a:spLocks/>
          </p:cNvSpPr>
          <p:nvPr/>
        </p:nvSpPr>
        <p:spPr bwMode="auto">
          <a:xfrm>
            <a:off x="2962275" y="3187700"/>
            <a:ext cx="412750" cy="365125"/>
          </a:xfrm>
          <a:custGeom>
            <a:avLst/>
            <a:gdLst>
              <a:gd name="T0" fmla="*/ 2147483647 w 1042"/>
              <a:gd name="T1" fmla="*/ 2147483647 h 916"/>
              <a:gd name="T2" fmla="*/ 2147483647 w 1042"/>
              <a:gd name="T3" fmla="*/ 2147483647 h 916"/>
              <a:gd name="T4" fmla="*/ 2147483647 w 1042"/>
              <a:gd name="T5" fmla="*/ 2147483647 h 916"/>
              <a:gd name="T6" fmla="*/ 2147483647 w 1042"/>
              <a:gd name="T7" fmla="*/ 2147483647 h 916"/>
              <a:gd name="T8" fmla="*/ 2147483647 w 1042"/>
              <a:gd name="T9" fmla="*/ 2147483647 h 916"/>
              <a:gd name="T10" fmla="*/ 2147483647 w 1042"/>
              <a:gd name="T11" fmla="*/ 2147483647 h 916"/>
              <a:gd name="T12" fmla="*/ 2147483647 w 1042"/>
              <a:gd name="T13" fmla="*/ 2147483647 h 916"/>
              <a:gd name="T14" fmla="*/ 2147483647 w 1042"/>
              <a:gd name="T15" fmla="*/ 2147483647 h 916"/>
              <a:gd name="T16" fmla="*/ 2147483647 w 1042"/>
              <a:gd name="T17" fmla="*/ 2147483647 h 916"/>
              <a:gd name="T18" fmla="*/ 2147483647 w 1042"/>
              <a:gd name="T19" fmla="*/ 2147483647 h 916"/>
              <a:gd name="T20" fmla="*/ 2147483647 w 1042"/>
              <a:gd name="T21" fmla="*/ 2147483647 h 916"/>
              <a:gd name="T22" fmla="*/ 2147483647 w 1042"/>
              <a:gd name="T23" fmla="*/ 2147483647 h 916"/>
              <a:gd name="T24" fmla="*/ 2147483647 w 1042"/>
              <a:gd name="T25" fmla="*/ 2147483647 h 916"/>
              <a:gd name="T26" fmla="*/ 2147483647 w 1042"/>
              <a:gd name="T27" fmla="*/ 2147483647 h 916"/>
              <a:gd name="T28" fmla="*/ 2147483647 w 1042"/>
              <a:gd name="T29" fmla="*/ 2147483647 h 916"/>
              <a:gd name="T30" fmla="*/ 0 w 1042"/>
              <a:gd name="T31" fmla="*/ 2147483647 h 916"/>
              <a:gd name="T32" fmla="*/ 2147483647 w 1042"/>
              <a:gd name="T33" fmla="*/ 2147483647 h 916"/>
              <a:gd name="T34" fmla="*/ 2147483647 w 1042"/>
              <a:gd name="T35" fmla="*/ 2147483647 h 916"/>
              <a:gd name="T36" fmla="*/ 2147483647 w 1042"/>
              <a:gd name="T37" fmla="*/ 2147483647 h 916"/>
              <a:gd name="T38" fmla="*/ 2147483647 w 1042"/>
              <a:gd name="T39" fmla="*/ 2147483647 h 916"/>
              <a:gd name="T40" fmla="*/ 2147483647 w 1042"/>
              <a:gd name="T41" fmla="*/ 2147483647 h 916"/>
              <a:gd name="T42" fmla="*/ 2147483647 w 1042"/>
              <a:gd name="T43" fmla="*/ 2147483647 h 916"/>
              <a:gd name="T44" fmla="*/ 2147483647 w 1042"/>
              <a:gd name="T45" fmla="*/ 2147483647 h 916"/>
              <a:gd name="T46" fmla="*/ 2147483647 w 1042"/>
              <a:gd name="T47" fmla="*/ 2147483647 h 916"/>
              <a:gd name="T48" fmla="*/ 2147483647 w 1042"/>
              <a:gd name="T49" fmla="*/ 2147483647 h 916"/>
              <a:gd name="T50" fmla="*/ 2147483647 w 1042"/>
              <a:gd name="T51" fmla="*/ 2147483647 h 916"/>
              <a:gd name="T52" fmla="*/ 2147483647 w 1042"/>
              <a:gd name="T53" fmla="*/ 2147483647 h 916"/>
              <a:gd name="T54" fmla="*/ 2147483647 w 1042"/>
              <a:gd name="T55" fmla="*/ 2147483647 h 916"/>
              <a:gd name="T56" fmla="*/ 2147483647 w 1042"/>
              <a:gd name="T57" fmla="*/ 2147483647 h 916"/>
              <a:gd name="T58" fmla="*/ 2147483647 w 1042"/>
              <a:gd name="T59" fmla="*/ 2147483647 h 916"/>
              <a:gd name="T60" fmla="*/ 2147483647 w 1042"/>
              <a:gd name="T61" fmla="*/ 2147483647 h 916"/>
              <a:gd name="T62" fmla="*/ 2147483647 w 1042"/>
              <a:gd name="T63" fmla="*/ 2147483647 h 916"/>
              <a:gd name="T64" fmla="*/ 2147483647 w 1042"/>
              <a:gd name="T65" fmla="*/ 2147483647 h 916"/>
              <a:gd name="T66" fmla="*/ 2147483647 w 1042"/>
              <a:gd name="T67" fmla="*/ 2147483647 h 916"/>
              <a:gd name="T68" fmla="*/ 2147483647 w 1042"/>
              <a:gd name="T69" fmla="*/ 2147483647 h 916"/>
              <a:gd name="T70" fmla="*/ 2147483647 w 1042"/>
              <a:gd name="T71" fmla="*/ 2147483647 h 916"/>
              <a:gd name="T72" fmla="*/ 2147483647 w 1042"/>
              <a:gd name="T73" fmla="*/ 2147483647 h 91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042" h="916">
                <a:moveTo>
                  <a:pt x="770" y="527"/>
                </a:moveTo>
                <a:lnTo>
                  <a:pt x="618" y="506"/>
                </a:lnTo>
                <a:lnTo>
                  <a:pt x="618" y="628"/>
                </a:lnTo>
                <a:lnTo>
                  <a:pt x="694" y="584"/>
                </a:lnTo>
                <a:lnTo>
                  <a:pt x="629" y="540"/>
                </a:lnTo>
                <a:lnTo>
                  <a:pt x="705" y="536"/>
                </a:lnTo>
                <a:lnTo>
                  <a:pt x="764" y="664"/>
                </a:lnTo>
                <a:lnTo>
                  <a:pt x="665" y="759"/>
                </a:lnTo>
                <a:lnTo>
                  <a:pt x="664" y="826"/>
                </a:lnTo>
                <a:lnTo>
                  <a:pt x="617" y="916"/>
                </a:lnTo>
                <a:lnTo>
                  <a:pt x="570" y="850"/>
                </a:lnTo>
                <a:lnTo>
                  <a:pt x="570" y="704"/>
                </a:lnTo>
                <a:lnTo>
                  <a:pt x="514" y="663"/>
                </a:lnTo>
                <a:lnTo>
                  <a:pt x="483" y="685"/>
                </a:lnTo>
                <a:lnTo>
                  <a:pt x="517" y="758"/>
                </a:lnTo>
                <a:lnTo>
                  <a:pt x="559" y="758"/>
                </a:lnTo>
                <a:lnTo>
                  <a:pt x="494" y="769"/>
                </a:lnTo>
                <a:lnTo>
                  <a:pt x="449" y="759"/>
                </a:lnTo>
                <a:lnTo>
                  <a:pt x="461" y="662"/>
                </a:lnTo>
                <a:lnTo>
                  <a:pt x="394" y="695"/>
                </a:lnTo>
                <a:lnTo>
                  <a:pt x="396" y="641"/>
                </a:lnTo>
                <a:lnTo>
                  <a:pt x="547" y="541"/>
                </a:lnTo>
                <a:lnTo>
                  <a:pt x="546" y="506"/>
                </a:lnTo>
                <a:lnTo>
                  <a:pt x="524" y="533"/>
                </a:lnTo>
                <a:lnTo>
                  <a:pt x="426" y="577"/>
                </a:lnTo>
                <a:lnTo>
                  <a:pt x="478" y="523"/>
                </a:lnTo>
                <a:lnTo>
                  <a:pt x="415" y="511"/>
                </a:lnTo>
                <a:lnTo>
                  <a:pt x="345" y="596"/>
                </a:lnTo>
                <a:lnTo>
                  <a:pt x="261" y="619"/>
                </a:lnTo>
                <a:lnTo>
                  <a:pt x="217" y="631"/>
                </a:lnTo>
                <a:lnTo>
                  <a:pt x="135" y="711"/>
                </a:lnTo>
                <a:lnTo>
                  <a:pt x="0" y="643"/>
                </a:lnTo>
                <a:lnTo>
                  <a:pt x="130" y="575"/>
                </a:lnTo>
                <a:lnTo>
                  <a:pt x="180" y="531"/>
                </a:lnTo>
                <a:lnTo>
                  <a:pt x="309" y="465"/>
                </a:lnTo>
                <a:lnTo>
                  <a:pt x="308" y="428"/>
                </a:lnTo>
                <a:lnTo>
                  <a:pt x="304" y="376"/>
                </a:lnTo>
                <a:lnTo>
                  <a:pt x="304" y="348"/>
                </a:lnTo>
                <a:lnTo>
                  <a:pt x="345" y="341"/>
                </a:lnTo>
                <a:lnTo>
                  <a:pt x="349" y="341"/>
                </a:lnTo>
                <a:lnTo>
                  <a:pt x="304" y="275"/>
                </a:lnTo>
                <a:lnTo>
                  <a:pt x="303" y="175"/>
                </a:lnTo>
                <a:lnTo>
                  <a:pt x="363" y="101"/>
                </a:lnTo>
                <a:lnTo>
                  <a:pt x="443" y="146"/>
                </a:lnTo>
                <a:lnTo>
                  <a:pt x="460" y="123"/>
                </a:lnTo>
                <a:lnTo>
                  <a:pt x="396" y="101"/>
                </a:lnTo>
                <a:lnTo>
                  <a:pt x="427" y="47"/>
                </a:lnTo>
                <a:lnTo>
                  <a:pt x="459" y="0"/>
                </a:lnTo>
                <a:lnTo>
                  <a:pt x="546" y="33"/>
                </a:lnTo>
                <a:lnTo>
                  <a:pt x="544" y="22"/>
                </a:lnTo>
                <a:lnTo>
                  <a:pt x="535" y="12"/>
                </a:lnTo>
                <a:lnTo>
                  <a:pt x="523" y="11"/>
                </a:lnTo>
                <a:lnTo>
                  <a:pt x="471" y="26"/>
                </a:lnTo>
                <a:lnTo>
                  <a:pt x="471" y="32"/>
                </a:lnTo>
                <a:lnTo>
                  <a:pt x="488" y="44"/>
                </a:lnTo>
                <a:lnTo>
                  <a:pt x="524" y="44"/>
                </a:lnTo>
                <a:lnTo>
                  <a:pt x="552" y="66"/>
                </a:lnTo>
                <a:lnTo>
                  <a:pt x="628" y="78"/>
                </a:lnTo>
                <a:lnTo>
                  <a:pt x="685" y="81"/>
                </a:lnTo>
                <a:lnTo>
                  <a:pt x="738" y="49"/>
                </a:lnTo>
                <a:lnTo>
                  <a:pt x="755" y="47"/>
                </a:lnTo>
                <a:lnTo>
                  <a:pt x="849" y="3"/>
                </a:lnTo>
                <a:lnTo>
                  <a:pt x="978" y="100"/>
                </a:lnTo>
                <a:lnTo>
                  <a:pt x="1002" y="220"/>
                </a:lnTo>
                <a:lnTo>
                  <a:pt x="994" y="333"/>
                </a:lnTo>
                <a:lnTo>
                  <a:pt x="1023" y="416"/>
                </a:lnTo>
                <a:lnTo>
                  <a:pt x="1042" y="468"/>
                </a:lnTo>
                <a:lnTo>
                  <a:pt x="945" y="469"/>
                </a:lnTo>
                <a:lnTo>
                  <a:pt x="995" y="498"/>
                </a:lnTo>
                <a:lnTo>
                  <a:pt x="901" y="553"/>
                </a:lnTo>
                <a:lnTo>
                  <a:pt x="825" y="527"/>
                </a:lnTo>
                <a:lnTo>
                  <a:pt x="922" y="483"/>
                </a:lnTo>
                <a:lnTo>
                  <a:pt x="770" y="527"/>
                </a:lnTo>
                <a:close/>
              </a:path>
            </a:pathLst>
          </a:custGeom>
          <a:solidFill>
            <a:srgbClr val="BB79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36" name="Freeform 169">
            <a:extLst>
              <a:ext uri="{FF2B5EF4-FFF2-40B4-BE49-F238E27FC236}">
                <a16:creationId xmlns:a16="http://schemas.microsoft.com/office/drawing/2014/main" id="{D9EA1DB2-3E09-0EAA-06AF-B406ACA44D1D}"/>
              </a:ext>
            </a:extLst>
          </p:cNvPr>
          <p:cNvSpPr>
            <a:spLocks/>
          </p:cNvSpPr>
          <p:nvPr/>
        </p:nvSpPr>
        <p:spPr bwMode="auto">
          <a:xfrm>
            <a:off x="2884488" y="3460750"/>
            <a:ext cx="60325" cy="25400"/>
          </a:xfrm>
          <a:custGeom>
            <a:avLst/>
            <a:gdLst>
              <a:gd name="T0" fmla="*/ 2147483647 w 151"/>
              <a:gd name="T1" fmla="*/ 0 h 67"/>
              <a:gd name="T2" fmla="*/ 2147483647 w 151"/>
              <a:gd name="T3" fmla="*/ 2147483647 h 67"/>
              <a:gd name="T4" fmla="*/ 2147483647 w 151"/>
              <a:gd name="T5" fmla="*/ 2147483647 h 67"/>
              <a:gd name="T6" fmla="*/ 0 w 151"/>
              <a:gd name="T7" fmla="*/ 2147483647 h 67"/>
              <a:gd name="T8" fmla="*/ 2147483647 w 151"/>
              <a:gd name="T9" fmla="*/ 0 h 67"/>
              <a:gd name="T10" fmla="*/ 2147483647 w 151"/>
              <a:gd name="T11" fmla="*/ 0 h 6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51" h="67">
                <a:moveTo>
                  <a:pt x="107" y="0"/>
                </a:moveTo>
                <a:lnTo>
                  <a:pt x="151" y="45"/>
                </a:lnTo>
                <a:lnTo>
                  <a:pt x="85" y="45"/>
                </a:lnTo>
                <a:lnTo>
                  <a:pt x="0" y="67"/>
                </a:lnTo>
                <a:lnTo>
                  <a:pt x="64" y="0"/>
                </a:lnTo>
                <a:lnTo>
                  <a:pt x="107" y="0"/>
                </a:lnTo>
                <a:close/>
              </a:path>
            </a:pathLst>
          </a:custGeom>
          <a:solidFill>
            <a:srgbClr val="BB79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37" name="Freeform 170">
            <a:extLst>
              <a:ext uri="{FF2B5EF4-FFF2-40B4-BE49-F238E27FC236}">
                <a16:creationId xmlns:a16="http://schemas.microsoft.com/office/drawing/2014/main" id="{D164B7E2-CFF8-07AC-51DC-91153BEFA0A7}"/>
              </a:ext>
            </a:extLst>
          </p:cNvPr>
          <p:cNvSpPr>
            <a:spLocks/>
          </p:cNvSpPr>
          <p:nvPr/>
        </p:nvSpPr>
        <p:spPr bwMode="auto">
          <a:xfrm>
            <a:off x="3173413" y="3194050"/>
            <a:ext cx="4762" cy="3175"/>
          </a:xfrm>
          <a:custGeom>
            <a:avLst/>
            <a:gdLst>
              <a:gd name="T0" fmla="*/ 0 w 11"/>
              <a:gd name="T1" fmla="*/ 0 h 10"/>
              <a:gd name="T2" fmla="*/ 0 w 11"/>
              <a:gd name="T3" fmla="*/ 2147483647 h 10"/>
              <a:gd name="T4" fmla="*/ 2147483647 w 11"/>
              <a:gd name="T5" fmla="*/ 2147483647 h 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" h="10">
                <a:moveTo>
                  <a:pt x="0" y="0"/>
                </a:moveTo>
                <a:lnTo>
                  <a:pt x="0" y="10"/>
                </a:lnTo>
                <a:lnTo>
                  <a:pt x="11" y="1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38" name="Freeform 171">
            <a:extLst>
              <a:ext uri="{FF2B5EF4-FFF2-40B4-BE49-F238E27FC236}">
                <a16:creationId xmlns:a16="http://schemas.microsoft.com/office/drawing/2014/main" id="{F0C6C758-A53D-C693-6033-66FC7D5319ED}"/>
              </a:ext>
            </a:extLst>
          </p:cNvPr>
          <p:cNvSpPr>
            <a:spLocks/>
          </p:cNvSpPr>
          <p:nvPr/>
        </p:nvSpPr>
        <p:spPr bwMode="auto">
          <a:xfrm>
            <a:off x="3148013" y="3198813"/>
            <a:ext cx="7937" cy="3175"/>
          </a:xfrm>
          <a:custGeom>
            <a:avLst/>
            <a:gdLst>
              <a:gd name="T0" fmla="*/ 0 w 17"/>
              <a:gd name="T1" fmla="*/ 2147483647 h 9"/>
              <a:gd name="T2" fmla="*/ 2147483647 w 17"/>
              <a:gd name="T3" fmla="*/ 0 h 9"/>
              <a:gd name="T4" fmla="*/ 2147483647 w 17"/>
              <a:gd name="T5" fmla="*/ 2147483647 h 9"/>
              <a:gd name="T6" fmla="*/ 2147483647 w 17"/>
              <a:gd name="T7" fmla="*/ 2147483647 h 9"/>
              <a:gd name="T8" fmla="*/ 0 w 17"/>
              <a:gd name="T9" fmla="*/ 2147483647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" h="9">
                <a:moveTo>
                  <a:pt x="0" y="3"/>
                </a:moveTo>
                <a:lnTo>
                  <a:pt x="12" y="0"/>
                </a:lnTo>
                <a:lnTo>
                  <a:pt x="17" y="3"/>
                </a:lnTo>
                <a:lnTo>
                  <a:pt x="14" y="5"/>
                </a:lnTo>
                <a:lnTo>
                  <a:pt x="0" y="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39" name="Freeform 172">
            <a:extLst>
              <a:ext uri="{FF2B5EF4-FFF2-40B4-BE49-F238E27FC236}">
                <a16:creationId xmlns:a16="http://schemas.microsoft.com/office/drawing/2014/main" id="{067E50A7-6E0B-8970-94EA-D6C05FC1FBE5}"/>
              </a:ext>
            </a:extLst>
          </p:cNvPr>
          <p:cNvSpPr>
            <a:spLocks/>
          </p:cNvSpPr>
          <p:nvPr/>
        </p:nvSpPr>
        <p:spPr bwMode="auto">
          <a:xfrm>
            <a:off x="3165475" y="3194050"/>
            <a:ext cx="4763" cy="12700"/>
          </a:xfrm>
          <a:custGeom>
            <a:avLst/>
            <a:gdLst>
              <a:gd name="T0" fmla="*/ 2147483647 w 11"/>
              <a:gd name="T1" fmla="*/ 2147483647 h 32"/>
              <a:gd name="T2" fmla="*/ 2147483647 w 11"/>
              <a:gd name="T3" fmla="*/ 2147483647 h 32"/>
              <a:gd name="T4" fmla="*/ 0 w 11"/>
              <a:gd name="T5" fmla="*/ 2147483647 h 32"/>
              <a:gd name="T6" fmla="*/ 0 w 11"/>
              <a:gd name="T7" fmla="*/ 2147483647 h 32"/>
              <a:gd name="T8" fmla="*/ 2147483647 w 11"/>
              <a:gd name="T9" fmla="*/ 2147483647 h 32"/>
              <a:gd name="T10" fmla="*/ 2147483647 w 11"/>
              <a:gd name="T11" fmla="*/ 0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" h="32">
                <a:moveTo>
                  <a:pt x="11" y="32"/>
                </a:moveTo>
                <a:lnTo>
                  <a:pt x="11" y="22"/>
                </a:lnTo>
                <a:lnTo>
                  <a:pt x="0" y="22"/>
                </a:lnTo>
                <a:lnTo>
                  <a:pt x="0" y="11"/>
                </a:lnTo>
                <a:lnTo>
                  <a:pt x="10" y="11"/>
                </a:lnTo>
                <a:lnTo>
                  <a:pt x="11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40" name="Line 173">
            <a:extLst>
              <a:ext uri="{FF2B5EF4-FFF2-40B4-BE49-F238E27FC236}">
                <a16:creationId xmlns:a16="http://schemas.microsoft.com/office/drawing/2014/main" id="{01273D3D-A0E1-743E-B6F9-BE73F10C714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5150" y="3341688"/>
            <a:ext cx="1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41" name="Freeform 174">
            <a:extLst>
              <a:ext uri="{FF2B5EF4-FFF2-40B4-BE49-F238E27FC236}">
                <a16:creationId xmlns:a16="http://schemas.microsoft.com/office/drawing/2014/main" id="{C3983C92-2E54-9183-9ABD-4B35C9729861}"/>
              </a:ext>
            </a:extLst>
          </p:cNvPr>
          <p:cNvSpPr>
            <a:spLocks/>
          </p:cNvSpPr>
          <p:nvPr/>
        </p:nvSpPr>
        <p:spPr bwMode="auto">
          <a:xfrm>
            <a:off x="3109913" y="3354388"/>
            <a:ext cx="6350" cy="4762"/>
          </a:xfrm>
          <a:custGeom>
            <a:avLst/>
            <a:gdLst>
              <a:gd name="T0" fmla="*/ 2147483647 w 14"/>
              <a:gd name="T1" fmla="*/ 2147483647 h 11"/>
              <a:gd name="T2" fmla="*/ 2147483647 w 14"/>
              <a:gd name="T3" fmla="*/ 2147483647 h 11"/>
              <a:gd name="T4" fmla="*/ 2147483647 w 14"/>
              <a:gd name="T5" fmla="*/ 2147483647 h 11"/>
              <a:gd name="T6" fmla="*/ 2147483647 w 14"/>
              <a:gd name="T7" fmla="*/ 2147483647 h 11"/>
              <a:gd name="T8" fmla="*/ 2147483647 w 14"/>
              <a:gd name="T9" fmla="*/ 2147483647 h 11"/>
              <a:gd name="T10" fmla="*/ 2147483647 w 14"/>
              <a:gd name="T11" fmla="*/ 2147483647 h 11"/>
              <a:gd name="T12" fmla="*/ 2147483647 w 14"/>
              <a:gd name="T13" fmla="*/ 2147483647 h 11"/>
              <a:gd name="T14" fmla="*/ 0 w 14"/>
              <a:gd name="T15" fmla="*/ 0 h 11"/>
              <a:gd name="T16" fmla="*/ 0 w 14"/>
              <a:gd name="T17" fmla="*/ 2147483647 h 11"/>
              <a:gd name="T18" fmla="*/ 2147483647 w 14"/>
              <a:gd name="T19" fmla="*/ 2147483647 h 1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4" h="11">
                <a:moveTo>
                  <a:pt x="5" y="11"/>
                </a:moveTo>
                <a:lnTo>
                  <a:pt x="14" y="5"/>
                </a:lnTo>
                <a:lnTo>
                  <a:pt x="12" y="3"/>
                </a:lnTo>
                <a:lnTo>
                  <a:pt x="12" y="5"/>
                </a:lnTo>
                <a:lnTo>
                  <a:pt x="7" y="6"/>
                </a:lnTo>
                <a:lnTo>
                  <a:pt x="6" y="1"/>
                </a:lnTo>
                <a:lnTo>
                  <a:pt x="1" y="1"/>
                </a:lnTo>
                <a:lnTo>
                  <a:pt x="0" y="0"/>
                </a:lnTo>
                <a:lnTo>
                  <a:pt x="0" y="3"/>
                </a:lnTo>
                <a:lnTo>
                  <a:pt x="5" y="1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42" name="Freeform 175">
            <a:extLst>
              <a:ext uri="{FF2B5EF4-FFF2-40B4-BE49-F238E27FC236}">
                <a16:creationId xmlns:a16="http://schemas.microsoft.com/office/drawing/2014/main" id="{728A2BAE-038F-F359-7EDC-3FC316F49FE2}"/>
              </a:ext>
            </a:extLst>
          </p:cNvPr>
          <p:cNvSpPr>
            <a:spLocks/>
          </p:cNvSpPr>
          <p:nvPr/>
        </p:nvSpPr>
        <p:spPr bwMode="auto">
          <a:xfrm>
            <a:off x="3082925" y="3473450"/>
            <a:ext cx="4763" cy="4763"/>
          </a:xfrm>
          <a:custGeom>
            <a:avLst/>
            <a:gdLst>
              <a:gd name="T0" fmla="*/ 2147483647 w 12"/>
              <a:gd name="T1" fmla="*/ 2147483647 h 11"/>
              <a:gd name="T2" fmla="*/ 2147483647 w 12"/>
              <a:gd name="T3" fmla="*/ 0 h 11"/>
              <a:gd name="T4" fmla="*/ 0 w 12"/>
              <a:gd name="T5" fmla="*/ 0 h 11"/>
              <a:gd name="T6" fmla="*/ 0 w 12"/>
              <a:gd name="T7" fmla="*/ 2147483647 h 11"/>
              <a:gd name="T8" fmla="*/ 2147483647 w 12"/>
              <a:gd name="T9" fmla="*/ 2147483647 h 11"/>
              <a:gd name="T10" fmla="*/ 2147483647 w 12"/>
              <a:gd name="T11" fmla="*/ 2147483647 h 1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11">
                <a:moveTo>
                  <a:pt x="10" y="1"/>
                </a:moveTo>
                <a:lnTo>
                  <a:pt x="10" y="0"/>
                </a:lnTo>
                <a:lnTo>
                  <a:pt x="0" y="0"/>
                </a:lnTo>
                <a:lnTo>
                  <a:pt x="0" y="11"/>
                </a:lnTo>
                <a:lnTo>
                  <a:pt x="12" y="11"/>
                </a:lnTo>
                <a:lnTo>
                  <a:pt x="10" y="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43" name="Freeform 176">
            <a:extLst>
              <a:ext uri="{FF2B5EF4-FFF2-40B4-BE49-F238E27FC236}">
                <a16:creationId xmlns:a16="http://schemas.microsoft.com/office/drawing/2014/main" id="{7FA8FF9B-E344-75C1-B297-91A65921927D}"/>
              </a:ext>
            </a:extLst>
          </p:cNvPr>
          <p:cNvSpPr>
            <a:spLocks/>
          </p:cNvSpPr>
          <p:nvPr/>
        </p:nvSpPr>
        <p:spPr bwMode="auto">
          <a:xfrm>
            <a:off x="3041650" y="3556000"/>
            <a:ext cx="7938" cy="3175"/>
          </a:xfrm>
          <a:custGeom>
            <a:avLst/>
            <a:gdLst>
              <a:gd name="T0" fmla="*/ 2147483647 w 22"/>
              <a:gd name="T1" fmla="*/ 0 h 8"/>
              <a:gd name="T2" fmla="*/ 0 w 22"/>
              <a:gd name="T3" fmla="*/ 0 h 8"/>
              <a:gd name="T4" fmla="*/ 0 w 22"/>
              <a:gd name="T5" fmla="*/ 2147483647 h 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" h="8">
                <a:moveTo>
                  <a:pt x="22" y="0"/>
                </a:moveTo>
                <a:lnTo>
                  <a:pt x="0" y="0"/>
                </a:lnTo>
                <a:lnTo>
                  <a:pt x="0" y="8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44" name="Freeform 177">
            <a:extLst>
              <a:ext uri="{FF2B5EF4-FFF2-40B4-BE49-F238E27FC236}">
                <a16:creationId xmlns:a16="http://schemas.microsoft.com/office/drawing/2014/main" id="{9DE5B952-353F-4918-A2AD-D50A16F9453C}"/>
              </a:ext>
            </a:extLst>
          </p:cNvPr>
          <p:cNvSpPr>
            <a:spLocks/>
          </p:cNvSpPr>
          <p:nvPr/>
        </p:nvSpPr>
        <p:spPr bwMode="auto">
          <a:xfrm>
            <a:off x="3132138" y="3017838"/>
            <a:ext cx="17462" cy="23812"/>
          </a:xfrm>
          <a:custGeom>
            <a:avLst/>
            <a:gdLst>
              <a:gd name="T0" fmla="*/ 2147483647 w 46"/>
              <a:gd name="T1" fmla="*/ 2147483647 h 60"/>
              <a:gd name="T2" fmla="*/ 0 w 46"/>
              <a:gd name="T3" fmla="*/ 0 h 60"/>
              <a:gd name="T4" fmla="*/ 2147483647 w 46"/>
              <a:gd name="T5" fmla="*/ 2147483647 h 60"/>
              <a:gd name="T6" fmla="*/ 2147483647 w 46"/>
              <a:gd name="T7" fmla="*/ 2147483647 h 60"/>
              <a:gd name="T8" fmla="*/ 2147483647 w 46"/>
              <a:gd name="T9" fmla="*/ 2147483647 h 60"/>
              <a:gd name="T10" fmla="*/ 2147483647 w 46"/>
              <a:gd name="T11" fmla="*/ 2147483647 h 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6" h="60">
                <a:moveTo>
                  <a:pt x="44" y="2"/>
                </a:moveTo>
                <a:lnTo>
                  <a:pt x="0" y="0"/>
                </a:lnTo>
                <a:lnTo>
                  <a:pt x="5" y="60"/>
                </a:lnTo>
                <a:lnTo>
                  <a:pt x="26" y="47"/>
                </a:lnTo>
                <a:lnTo>
                  <a:pt x="46" y="46"/>
                </a:lnTo>
                <a:lnTo>
                  <a:pt x="44" y="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45" name="Freeform 178">
            <a:extLst>
              <a:ext uri="{FF2B5EF4-FFF2-40B4-BE49-F238E27FC236}">
                <a16:creationId xmlns:a16="http://schemas.microsoft.com/office/drawing/2014/main" id="{EB13239B-AACC-E6A3-1358-A9F549835046}"/>
              </a:ext>
            </a:extLst>
          </p:cNvPr>
          <p:cNvSpPr>
            <a:spLocks/>
          </p:cNvSpPr>
          <p:nvPr/>
        </p:nvSpPr>
        <p:spPr bwMode="auto">
          <a:xfrm>
            <a:off x="3082925" y="3036888"/>
            <a:ext cx="44450" cy="19050"/>
          </a:xfrm>
          <a:custGeom>
            <a:avLst/>
            <a:gdLst>
              <a:gd name="T0" fmla="*/ 0 w 114"/>
              <a:gd name="T1" fmla="*/ 2147483647 h 47"/>
              <a:gd name="T2" fmla="*/ 2147483647 w 114"/>
              <a:gd name="T3" fmla="*/ 2147483647 h 47"/>
              <a:gd name="T4" fmla="*/ 2147483647 w 114"/>
              <a:gd name="T5" fmla="*/ 2147483647 h 47"/>
              <a:gd name="T6" fmla="*/ 2147483647 w 114"/>
              <a:gd name="T7" fmla="*/ 0 h 47"/>
              <a:gd name="T8" fmla="*/ 2147483647 w 114"/>
              <a:gd name="T9" fmla="*/ 2147483647 h 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4" h="47">
                <a:moveTo>
                  <a:pt x="0" y="47"/>
                </a:moveTo>
                <a:lnTo>
                  <a:pt x="22" y="46"/>
                </a:lnTo>
                <a:lnTo>
                  <a:pt x="19" y="4"/>
                </a:lnTo>
                <a:lnTo>
                  <a:pt x="114" y="0"/>
                </a:lnTo>
                <a:lnTo>
                  <a:pt x="112" y="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46" name="Freeform 179">
            <a:extLst>
              <a:ext uri="{FF2B5EF4-FFF2-40B4-BE49-F238E27FC236}">
                <a16:creationId xmlns:a16="http://schemas.microsoft.com/office/drawing/2014/main" id="{71A7DF01-AE0C-B7DE-B7C7-F3DCDB9BD284}"/>
              </a:ext>
            </a:extLst>
          </p:cNvPr>
          <p:cNvSpPr>
            <a:spLocks/>
          </p:cNvSpPr>
          <p:nvPr/>
        </p:nvSpPr>
        <p:spPr bwMode="auto">
          <a:xfrm>
            <a:off x="3114675" y="3036888"/>
            <a:ext cx="12700" cy="31750"/>
          </a:xfrm>
          <a:custGeom>
            <a:avLst/>
            <a:gdLst>
              <a:gd name="T0" fmla="*/ 2147483647 w 30"/>
              <a:gd name="T1" fmla="*/ 0 h 78"/>
              <a:gd name="T2" fmla="*/ 2147483647 w 30"/>
              <a:gd name="T3" fmla="*/ 2147483647 h 78"/>
              <a:gd name="T4" fmla="*/ 2147483647 w 30"/>
              <a:gd name="T5" fmla="*/ 2147483647 h 78"/>
              <a:gd name="T6" fmla="*/ 2147483647 w 30"/>
              <a:gd name="T7" fmla="*/ 2147483647 h 78"/>
              <a:gd name="T8" fmla="*/ 2147483647 w 30"/>
              <a:gd name="T9" fmla="*/ 2147483647 h 78"/>
              <a:gd name="T10" fmla="*/ 2147483647 w 30"/>
              <a:gd name="T11" fmla="*/ 2147483647 h 78"/>
              <a:gd name="T12" fmla="*/ 2147483647 w 30"/>
              <a:gd name="T13" fmla="*/ 2147483647 h 78"/>
              <a:gd name="T14" fmla="*/ 2147483647 w 30"/>
              <a:gd name="T15" fmla="*/ 2147483647 h 78"/>
              <a:gd name="T16" fmla="*/ 0 w 30"/>
              <a:gd name="T17" fmla="*/ 2147483647 h 7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" h="78">
                <a:moveTo>
                  <a:pt x="30" y="0"/>
                </a:moveTo>
                <a:lnTo>
                  <a:pt x="23" y="10"/>
                </a:lnTo>
                <a:lnTo>
                  <a:pt x="23" y="20"/>
                </a:lnTo>
                <a:lnTo>
                  <a:pt x="16" y="29"/>
                </a:lnTo>
                <a:lnTo>
                  <a:pt x="29" y="39"/>
                </a:lnTo>
                <a:lnTo>
                  <a:pt x="30" y="45"/>
                </a:lnTo>
                <a:lnTo>
                  <a:pt x="6" y="45"/>
                </a:lnTo>
                <a:lnTo>
                  <a:pt x="6" y="78"/>
                </a:lnTo>
                <a:lnTo>
                  <a:pt x="0" y="78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47" name="Freeform 180">
            <a:extLst>
              <a:ext uri="{FF2B5EF4-FFF2-40B4-BE49-F238E27FC236}">
                <a16:creationId xmlns:a16="http://schemas.microsoft.com/office/drawing/2014/main" id="{6489D57B-30F9-2D62-5F45-E9132475A4F5}"/>
              </a:ext>
            </a:extLst>
          </p:cNvPr>
          <p:cNvSpPr>
            <a:spLocks/>
          </p:cNvSpPr>
          <p:nvPr/>
        </p:nvSpPr>
        <p:spPr bwMode="auto">
          <a:xfrm>
            <a:off x="3043238" y="3054350"/>
            <a:ext cx="39687" cy="20638"/>
          </a:xfrm>
          <a:custGeom>
            <a:avLst/>
            <a:gdLst>
              <a:gd name="T0" fmla="*/ 0 w 100"/>
              <a:gd name="T1" fmla="*/ 2147483647 h 55"/>
              <a:gd name="T2" fmla="*/ 2147483647 w 100"/>
              <a:gd name="T3" fmla="*/ 2147483647 h 55"/>
              <a:gd name="T4" fmla="*/ 2147483647 w 100"/>
              <a:gd name="T5" fmla="*/ 2147483647 h 55"/>
              <a:gd name="T6" fmla="*/ 2147483647 w 100"/>
              <a:gd name="T7" fmla="*/ 2147483647 h 55"/>
              <a:gd name="T8" fmla="*/ 2147483647 w 100"/>
              <a:gd name="T9" fmla="*/ 2147483647 h 55"/>
              <a:gd name="T10" fmla="*/ 2147483647 w 100"/>
              <a:gd name="T11" fmla="*/ 2147483647 h 55"/>
              <a:gd name="T12" fmla="*/ 2147483647 w 100"/>
              <a:gd name="T13" fmla="*/ 2147483647 h 55"/>
              <a:gd name="T14" fmla="*/ 2147483647 w 100"/>
              <a:gd name="T15" fmla="*/ 2147483647 h 55"/>
              <a:gd name="T16" fmla="*/ 2147483647 w 100"/>
              <a:gd name="T17" fmla="*/ 0 h 55"/>
              <a:gd name="T18" fmla="*/ 2147483647 w 100"/>
              <a:gd name="T19" fmla="*/ 2147483647 h 55"/>
              <a:gd name="T20" fmla="*/ 2147483647 w 100"/>
              <a:gd name="T21" fmla="*/ 2147483647 h 55"/>
              <a:gd name="T22" fmla="*/ 2147483647 w 100"/>
              <a:gd name="T23" fmla="*/ 2147483647 h 55"/>
              <a:gd name="T24" fmla="*/ 2147483647 w 100"/>
              <a:gd name="T25" fmla="*/ 2147483647 h 55"/>
              <a:gd name="T26" fmla="*/ 2147483647 w 100"/>
              <a:gd name="T27" fmla="*/ 2147483647 h 55"/>
              <a:gd name="T28" fmla="*/ 2147483647 w 100"/>
              <a:gd name="T29" fmla="*/ 2147483647 h 55"/>
              <a:gd name="T30" fmla="*/ 2147483647 w 100"/>
              <a:gd name="T31" fmla="*/ 2147483647 h 5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00" h="55">
                <a:moveTo>
                  <a:pt x="0" y="55"/>
                </a:moveTo>
                <a:lnTo>
                  <a:pt x="5" y="55"/>
                </a:lnTo>
                <a:lnTo>
                  <a:pt x="5" y="44"/>
                </a:lnTo>
                <a:lnTo>
                  <a:pt x="36" y="44"/>
                </a:lnTo>
                <a:lnTo>
                  <a:pt x="35" y="10"/>
                </a:lnTo>
                <a:lnTo>
                  <a:pt x="46" y="11"/>
                </a:lnTo>
                <a:lnTo>
                  <a:pt x="46" y="23"/>
                </a:lnTo>
                <a:lnTo>
                  <a:pt x="55" y="23"/>
                </a:lnTo>
                <a:lnTo>
                  <a:pt x="55" y="0"/>
                </a:lnTo>
                <a:lnTo>
                  <a:pt x="66" y="2"/>
                </a:lnTo>
                <a:lnTo>
                  <a:pt x="68" y="34"/>
                </a:lnTo>
                <a:lnTo>
                  <a:pt x="77" y="35"/>
                </a:lnTo>
                <a:lnTo>
                  <a:pt x="77" y="13"/>
                </a:lnTo>
                <a:lnTo>
                  <a:pt x="99" y="15"/>
                </a:lnTo>
                <a:lnTo>
                  <a:pt x="98" y="4"/>
                </a:lnTo>
                <a:lnTo>
                  <a:pt x="100" y="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48" name="Freeform 181">
            <a:extLst>
              <a:ext uri="{FF2B5EF4-FFF2-40B4-BE49-F238E27FC236}">
                <a16:creationId xmlns:a16="http://schemas.microsoft.com/office/drawing/2014/main" id="{06D3F271-1EF0-FCA1-D13E-A2A9EDAE1F9A}"/>
              </a:ext>
            </a:extLst>
          </p:cNvPr>
          <p:cNvSpPr>
            <a:spLocks/>
          </p:cNvSpPr>
          <p:nvPr/>
        </p:nvSpPr>
        <p:spPr bwMode="auto">
          <a:xfrm>
            <a:off x="3105150" y="3063875"/>
            <a:ext cx="9525" cy="41275"/>
          </a:xfrm>
          <a:custGeom>
            <a:avLst/>
            <a:gdLst>
              <a:gd name="T0" fmla="*/ 2147483647 w 26"/>
              <a:gd name="T1" fmla="*/ 2147483647 h 104"/>
              <a:gd name="T2" fmla="*/ 2147483647 w 26"/>
              <a:gd name="T3" fmla="*/ 2147483647 h 104"/>
              <a:gd name="T4" fmla="*/ 2147483647 w 26"/>
              <a:gd name="T5" fmla="*/ 0 h 104"/>
              <a:gd name="T6" fmla="*/ 2147483647 w 26"/>
              <a:gd name="T7" fmla="*/ 0 h 104"/>
              <a:gd name="T8" fmla="*/ 2147483647 w 26"/>
              <a:gd name="T9" fmla="*/ 0 h 104"/>
              <a:gd name="T10" fmla="*/ 2147483647 w 26"/>
              <a:gd name="T11" fmla="*/ 2147483647 h 104"/>
              <a:gd name="T12" fmla="*/ 0 w 26"/>
              <a:gd name="T13" fmla="*/ 2147483647 h 104"/>
              <a:gd name="T14" fmla="*/ 0 w 26"/>
              <a:gd name="T15" fmla="*/ 2147483647 h 104"/>
              <a:gd name="T16" fmla="*/ 2147483647 w 26"/>
              <a:gd name="T17" fmla="*/ 2147483647 h 104"/>
              <a:gd name="T18" fmla="*/ 2147483647 w 26"/>
              <a:gd name="T19" fmla="*/ 2147483647 h 104"/>
              <a:gd name="T20" fmla="*/ 2147483647 w 26"/>
              <a:gd name="T21" fmla="*/ 2147483647 h 104"/>
              <a:gd name="T22" fmla="*/ 2147483647 w 26"/>
              <a:gd name="T23" fmla="*/ 2147483647 h 104"/>
              <a:gd name="T24" fmla="*/ 2147483647 w 26"/>
              <a:gd name="T25" fmla="*/ 2147483647 h 10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6" h="104">
                <a:moveTo>
                  <a:pt x="26" y="11"/>
                </a:moveTo>
                <a:lnTo>
                  <a:pt x="21" y="11"/>
                </a:lnTo>
                <a:lnTo>
                  <a:pt x="21" y="0"/>
                </a:lnTo>
                <a:lnTo>
                  <a:pt x="18" y="0"/>
                </a:lnTo>
                <a:lnTo>
                  <a:pt x="11" y="0"/>
                </a:lnTo>
                <a:lnTo>
                  <a:pt x="11" y="11"/>
                </a:lnTo>
                <a:lnTo>
                  <a:pt x="0" y="11"/>
                </a:lnTo>
                <a:lnTo>
                  <a:pt x="0" y="66"/>
                </a:lnTo>
                <a:lnTo>
                  <a:pt x="11" y="66"/>
                </a:lnTo>
                <a:lnTo>
                  <a:pt x="11" y="88"/>
                </a:lnTo>
                <a:lnTo>
                  <a:pt x="15" y="88"/>
                </a:lnTo>
                <a:lnTo>
                  <a:pt x="24" y="103"/>
                </a:lnTo>
                <a:lnTo>
                  <a:pt x="21" y="10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49" name="Freeform 182">
            <a:extLst>
              <a:ext uri="{FF2B5EF4-FFF2-40B4-BE49-F238E27FC236}">
                <a16:creationId xmlns:a16="http://schemas.microsoft.com/office/drawing/2014/main" id="{B8D0FA8F-E0BF-45CB-3947-B34BDAF478EF}"/>
              </a:ext>
            </a:extLst>
          </p:cNvPr>
          <p:cNvSpPr>
            <a:spLocks/>
          </p:cNvSpPr>
          <p:nvPr/>
        </p:nvSpPr>
        <p:spPr bwMode="auto">
          <a:xfrm>
            <a:off x="3032125" y="3074988"/>
            <a:ext cx="11113" cy="49212"/>
          </a:xfrm>
          <a:custGeom>
            <a:avLst/>
            <a:gdLst>
              <a:gd name="T0" fmla="*/ 2147483647 w 27"/>
              <a:gd name="T1" fmla="*/ 2147483647 h 123"/>
              <a:gd name="T2" fmla="*/ 0 w 27"/>
              <a:gd name="T3" fmla="*/ 2147483647 h 123"/>
              <a:gd name="T4" fmla="*/ 0 w 27"/>
              <a:gd name="T5" fmla="*/ 2147483647 h 123"/>
              <a:gd name="T6" fmla="*/ 2147483647 w 27"/>
              <a:gd name="T7" fmla="*/ 2147483647 h 123"/>
              <a:gd name="T8" fmla="*/ 2147483647 w 27"/>
              <a:gd name="T9" fmla="*/ 0 h 123"/>
              <a:gd name="T10" fmla="*/ 2147483647 w 27"/>
              <a:gd name="T11" fmla="*/ 0 h 1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7" h="123">
                <a:moveTo>
                  <a:pt x="3" y="123"/>
                </a:moveTo>
                <a:lnTo>
                  <a:pt x="0" y="123"/>
                </a:lnTo>
                <a:lnTo>
                  <a:pt x="0" y="22"/>
                </a:lnTo>
                <a:lnTo>
                  <a:pt x="10" y="22"/>
                </a:lnTo>
                <a:lnTo>
                  <a:pt x="10" y="0"/>
                </a:lnTo>
                <a:lnTo>
                  <a:pt x="27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50" name="Freeform 183">
            <a:extLst>
              <a:ext uri="{FF2B5EF4-FFF2-40B4-BE49-F238E27FC236}">
                <a16:creationId xmlns:a16="http://schemas.microsoft.com/office/drawing/2014/main" id="{52F3473E-0462-E17C-D6D8-4D8F5FDCFEEB}"/>
              </a:ext>
            </a:extLst>
          </p:cNvPr>
          <p:cNvSpPr>
            <a:spLocks/>
          </p:cNvSpPr>
          <p:nvPr/>
        </p:nvSpPr>
        <p:spPr bwMode="auto">
          <a:xfrm>
            <a:off x="3033713" y="3124200"/>
            <a:ext cx="11112" cy="4763"/>
          </a:xfrm>
          <a:custGeom>
            <a:avLst/>
            <a:gdLst>
              <a:gd name="T0" fmla="*/ 2147483647 w 29"/>
              <a:gd name="T1" fmla="*/ 2147483647 h 11"/>
              <a:gd name="T2" fmla="*/ 2147483647 w 29"/>
              <a:gd name="T3" fmla="*/ 2147483647 h 11"/>
              <a:gd name="T4" fmla="*/ 2147483647 w 29"/>
              <a:gd name="T5" fmla="*/ 0 h 11"/>
              <a:gd name="T6" fmla="*/ 0 w 29"/>
              <a:gd name="T7" fmla="*/ 2147483647 h 1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" h="11">
                <a:moveTo>
                  <a:pt x="24" y="11"/>
                </a:moveTo>
                <a:lnTo>
                  <a:pt x="29" y="11"/>
                </a:lnTo>
                <a:lnTo>
                  <a:pt x="29" y="0"/>
                </a:lnTo>
                <a:lnTo>
                  <a:pt x="0" y="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51" name="Freeform 184">
            <a:extLst>
              <a:ext uri="{FF2B5EF4-FFF2-40B4-BE49-F238E27FC236}">
                <a16:creationId xmlns:a16="http://schemas.microsoft.com/office/drawing/2014/main" id="{2A1F6F30-3FAE-D23C-1169-EA94730CF20E}"/>
              </a:ext>
            </a:extLst>
          </p:cNvPr>
          <p:cNvSpPr>
            <a:spLocks/>
          </p:cNvSpPr>
          <p:nvPr/>
        </p:nvSpPr>
        <p:spPr bwMode="auto">
          <a:xfrm>
            <a:off x="3032125" y="3128963"/>
            <a:ext cx="28575" cy="25400"/>
          </a:xfrm>
          <a:custGeom>
            <a:avLst/>
            <a:gdLst>
              <a:gd name="T0" fmla="*/ 2147483647 w 72"/>
              <a:gd name="T1" fmla="*/ 2147483647 h 63"/>
              <a:gd name="T2" fmla="*/ 2147483647 w 72"/>
              <a:gd name="T3" fmla="*/ 2147483647 h 63"/>
              <a:gd name="T4" fmla="*/ 2147483647 w 72"/>
              <a:gd name="T5" fmla="*/ 2147483647 h 63"/>
              <a:gd name="T6" fmla="*/ 2147483647 w 72"/>
              <a:gd name="T7" fmla="*/ 2147483647 h 63"/>
              <a:gd name="T8" fmla="*/ 2147483647 w 72"/>
              <a:gd name="T9" fmla="*/ 2147483647 h 63"/>
              <a:gd name="T10" fmla="*/ 2147483647 w 72"/>
              <a:gd name="T11" fmla="*/ 2147483647 h 63"/>
              <a:gd name="T12" fmla="*/ 2147483647 w 72"/>
              <a:gd name="T13" fmla="*/ 2147483647 h 63"/>
              <a:gd name="T14" fmla="*/ 2147483647 w 72"/>
              <a:gd name="T15" fmla="*/ 2147483647 h 63"/>
              <a:gd name="T16" fmla="*/ 0 w 72"/>
              <a:gd name="T17" fmla="*/ 2147483647 h 63"/>
              <a:gd name="T18" fmla="*/ 2147483647 w 72"/>
              <a:gd name="T19" fmla="*/ 2147483647 h 63"/>
              <a:gd name="T20" fmla="*/ 2147483647 w 72"/>
              <a:gd name="T21" fmla="*/ 2147483647 h 63"/>
              <a:gd name="T22" fmla="*/ 2147483647 w 72"/>
              <a:gd name="T23" fmla="*/ 0 h 6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72" h="63">
                <a:moveTo>
                  <a:pt x="72" y="32"/>
                </a:moveTo>
                <a:lnTo>
                  <a:pt x="44" y="32"/>
                </a:lnTo>
                <a:lnTo>
                  <a:pt x="44" y="21"/>
                </a:lnTo>
                <a:lnTo>
                  <a:pt x="33" y="21"/>
                </a:lnTo>
                <a:lnTo>
                  <a:pt x="33" y="32"/>
                </a:lnTo>
                <a:lnTo>
                  <a:pt x="22" y="32"/>
                </a:lnTo>
                <a:lnTo>
                  <a:pt x="23" y="63"/>
                </a:lnTo>
                <a:lnTo>
                  <a:pt x="2" y="63"/>
                </a:lnTo>
                <a:lnTo>
                  <a:pt x="0" y="12"/>
                </a:lnTo>
                <a:lnTo>
                  <a:pt x="10" y="11"/>
                </a:lnTo>
                <a:lnTo>
                  <a:pt x="10" y="1"/>
                </a:lnTo>
                <a:lnTo>
                  <a:pt x="27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52" name="Freeform 185">
            <a:extLst>
              <a:ext uri="{FF2B5EF4-FFF2-40B4-BE49-F238E27FC236}">
                <a16:creationId xmlns:a16="http://schemas.microsoft.com/office/drawing/2014/main" id="{18BCD353-8868-8CBB-F894-26071367EAD6}"/>
              </a:ext>
            </a:extLst>
          </p:cNvPr>
          <p:cNvSpPr>
            <a:spLocks/>
          </p:cNvSpPr>
          <p:nvPr/>
        </p:nvSpPr>
        <p:spPr bwMode="auto">
          <a:xfrm>
            <a:off x="3084513" y="3101975"/>
            <a:ext cx="28575" cy="69850"/>
          </a:xfrm>
          <a:custGeom>
            <a:avLst/>
            <a:gdLst>
              <a:gd name="T0" fmla="*/ 2147483647 w 72"/>
              <a:gd name="T1" fmla="*/ 2147483647 h 176"/>
              <a:gd name="T2" fmla="*/ 2147483647 w 72"/>
              <a:gd name="T3" fmla="*/ 2147483647 h 176"/>
              <a:gd name="T4" fmla="*/ 2147483647 w 72"/>
              <a:gd name="T5" fmla="*/ 0 h 176"/>
              <a:gd name="T6" fmla="*/ 2147483647 w 72"/>
              <a:gd name="T7" fmla="*/ 2147483647 h 176"/>
              <a:gd name="T8" fmla="*/ 2147483647 w 72"/>
              <a:gd name="T9" fmla="*/ 2147483647 h 176"/>
              <a:gd name="T10" fmla="*/ 2147483647 w 72"/>
              <a:gd name="T11" fmla="*/ 2147483647 h 176"/>
              <a:gd name="T12" fmla="*/ 2147483647 w 72"/>
              <a:gd name="T13" fmla="*/ 2147483647 h 176"/>
              <a:gd name="T14" fmla="*/ 2147483647 w 72"/>
              <a:gd name="T15" fmla="*/ 2147483647 h 176"/>
              <a:gd name="T16" fmla="*/ 2147483647 w 72"/>
              <a:gd name="T17" fmla="*/ 2147483647 h 176"/>
              <a:gd name="T18" fmla="*/ 2147483647 w 72"/>
              <a:gd name="T19" fmla="*/ 2147483647 h 176"/>
              <a:gd name="T20" fmla="*/ 2147483647 w 72"/>
              <a:gd name="T21" fmla="*/ 2147483647 h 176"/>
              <a:gd name="T22" fmla="*/ 2147483647 w 72"/>
              <a:gd name="T23" fmla="*/ 2147483647 h 176"/>
              <a:gd name="T24" fmla="*/ 2147483647 w 72"/>
              <a:gd name="T25" fmla="*/ 2147483647 h 176"/>
              <a:gd name="T26" fmla="*/ 2147483647 w 72"/>
              <a:gd name="T27" fmla="*/ 2147483647 h 176"/>
              <a:gd name="T28" fmla="*/ 2147483647 w 72"/>
              <a:gd name="T29" fmla="*/ 2147483647 h 176"/>
              <a:gd name="T30" fmla="*/ 2147483647 w 72"/>
              <a:gd name="T31" fmla="*/ 2147483647 h 176"/>
              <a:gd name="T32" fmla="*/ 2147483647 w 72"/>
              <a:gd name="T33" fmla="*/ 2147483647 h 176"/>
              <a:gd name="T34" fmla="*/ 2147483647 w 72"/>
              <a:gd name="T35" fmla="*/ 2147483647 h 176"/>
              <a:gd name="T36" fmla="*/ 2147483647 w 72"/>
              <a:gd name="T37" fmla="*/ 2147483647 h 176"/>
              <a:gd name="T38" fmla="*/ 2147483647 w 72"/>
              <a:gd name="T39" fmla="*/ 2147483647 h 176"/>
              <a:gd name="T40" fmla="*/ 2147483647 w 72"/>
              <a:gd name="T41" fmla="*/ 2147483647 h 176"/>
              <a:gd name="T42" fmla="*/ 2147483647 w 72"/>
              <a:gd name="T43" fmla="*/ 2147483647 h 176"/>
              <a:gd name="T44" fmla="*/ 2147483647 w 72"/>
              <a:gd name="T45" fmla="*/ 2147483647 h 176"/>
              <a:gd name="T46" fmla="*/ 2147483647 w 72"/>
              <a:gd name="T47" fmla="*/ 2147483647 h 176"/>
              <a:gd name="T48" fmla="*/ 2147483647 w 72"/>
              <a:gd name="T49" fmla="*/ 2147483647 h 176"/>
              <a:gd name="T50" fmla="*/ 2147483647 w 72"/>
              <a:gd name="T51" fmla="*/ 2147483647 h 176"/>
              <a:gd name="T52" fmla="*/ 2147483647 w 72"/>
              <a:gd name="T53" fmla="*/ 2147483647 h 176"/>
              <a:gd name="T54" fmla="*/ 2147483647 w 72"/>
              <a:gd name="T55" fmla="*/ 2147483647 h 176"/>
              <a:gd name="T56" fmla="*/ 2147483647 w 72"/>
              <a:gd name="T57" fmla="*/ 2147483647 h 176"/>
              <a:gd name="T58" fmla="*/ 2147483647 w 72"/>
              <a:gd name="T59" fmla="*/ 2147483647 h 176"/>
              <a:gd name="T60" fmla="*/ 2147483647 w 72"/>
              <a:gd name="T61" fmla="*/ 2147483647 h 176"/>
              <a:gd name="T62" fmla="*/ 2147483647 w 72"/>
              <a:gd name="T63" fmla="*/ 2147483647 h 176"/>
              <a:gd name="T64" fmla="*/ 2147483647 w 72"/>
              <a:gd name="T65" fmla="*/ 2147483647 h 176"/>
              <a:gd name="T66" fmla="*/ 2147483647 w 72"/>
              <a:gd name="T67" fmla="*/ 2147483647 h 176"/>
              <a:gd name="T68" fmla="*/ 2147483647 w 72"/>
              <a:gd name="T69" fmla="*/ 2147483647 h 176"/>
              <a:gd name="T70" fmla="*/ 2147483647 w 72"/>
              <a:gd name="T71" fmla="*/ 2147483647 h 176"/>
              <a:gd name="T72" fmla="*/ 2147483647 w 72"/>
              <a:gd name="T73" fmla="*/ 2147483647 h 176"/>
              <a:gd name="T74" fmla="*/ 2147483647 w 72"/>
              <a:gd name="T75" fmla="*/ 2147483647 h 176"/>
              <a:gd name="T76" fmla="*/ 2147483647 w 72"/>
              <a:gd name="T77" fmla="*/ 2147483647 h 176"/>
              <a:gd name="T78" fmla="*/ 2147483647 w 72"/>
              <a:gd name="T79" fmla="*/ 2147483647 h 176"/>
              <a:gd name="T80" fmla="*/ 2147483647 w 72"/>
              <a:gd name="T81" fmla="*/ 2147483647 h 176"/>
              <a:gd name="T82" fmla="*/ 0 w 72"/>
              <a:gd name="T83" fmla="*/ 2147483647 h 17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2" h="176">
                <a:moveTo>
                  <a:pt x="72" y="9"/>
                </a:moveTo>
                <a:lnTo>
                  <a:pt x="62" y="8"/>
                </a:lnTo>
                <a:lnTo>
                  <a:pt x="57" y="0"/>
                </a:lnTo>
                <a:lnTo>
                  <a:pt x="46" y="9"/>
                </a:lnTo>
                <a:lnTo>
                  <a:pt x="37" y="19"/>
                </a:lnTo>
                <a:lnTo>
                  <a:pt x="35" y="27"/>
                </a:lnTo>
                <a:lnTo>
                  <a:pt x="22" y="34"/>
                </a:lnTo>
                <a:lnTo>
                  <a:pt x="23" y="38"/>
                </a:lnTo>
                <a:lnTo>
                  <a:pt x="21" y="41"/>
                </a:lnTo>
                <a:lnTo>
                  <a:pt x="19" y="40"/>
                </a:lnTo>
                <a:lnTo>
                  <a:pt x="16" y="42"/>
                </a:lnTo>
                <a:lnTo>
                  <a:pt x="13" y="57"/>
                </a:lnTo>
                <a:lnTo>
                  <a:pt x="13" y="59"/>
                </a:lnTo>
                <a:lnTo>
                  <a:pt x="23" y="71"/>
                </a:lnTo>
                <a:lnTo>
                  <a:pt x="25" y="73"/>
                </a:lnTo>
                <a:lnTo>
                  <a:pt x="30" y="73"/>
                </a:lnTo>
                <a:lnTo>
                  <a:pt x="24" y="79"/>
                </a:lnTo>
                <a:lnTo>
                  <a:pt x="22" y="90"/>
                </a:lnTo>
                <a:lnTo>
                  <a:pt x="17" y="90"/>
                </a:lnTo>
                <a:lnTo>
                  <a:pt x="17" y="93"/>
                </a:lnTo>
                <a:lnTo>
                  <a:pt x="23" y="95"/>
                </a:lnTo>
                <a:lnTo>
                  <a:pt x="24" y="101"/>
                </a:lnTo>
                <a:lnTo>
                  <a:pt x="28" y="103"/>
                </a:lnTo>
                <a:lnTo>
                  <a:pt x="30" y="101"/>
                </a:lnTo>
                <a:lnTo>
                  <a:pt x="35" y="106"/>
                </a:lnTo>
                <a:lnTo>
                  <a:pt x="43" y="109"/>
                </a:lnTo>
                <a:lnTo>
                  <a:pt x="47" y="121"/>
                </a:lnTo>
                <a:lnTo>
                  <a:pt x="53" y="127"/>
                </a:lnTo>
                <a:lnTo>
                  <a:pt x="53" y="132"/>
                </a:lnTo>
                <a:lnTo>
                  <a:pt x="47" y="138"/>
                </a:lnTo>
                <a:lnTo>
                  <a:pt x="54" y="152"/>
                </a:lnTo>
                <a:lnTo>
                  <a:pt x="58" y="152"/>
                </a:lnTo>
                <a:lnTo>
                  <a:pt x="63" y="155"/>
                </a:lnTo>
                <a:lnTo>
                  <a:pt x="64" y="163"/>
                </a:lnTo>
                <a:lnTo>
                  <a:pt x="62" y="166"/>
                </a:lnTo>
                <a:lnTo>
                  <a:pt x="62" y="169"/>
                </a:lnTo>
                <a:lnTo>
                  <a:pt x="65" y="174"/>
                </a:lnTo>
                <a:lnTo>
                  <a:pt x="54" y="176"/>
                </a:lnTo>
                <a:lnTo>
                  <a:pt x="53" y="164"/>
                </a:lnTo>
                <a:lnTo>
                  <a:pt x="31" y="164"/>
                </a:lnTo>
                <a:lnTo>
                  <a:pt x="31" y="174"/>
                </a:lnTo>
                <a:lnTo>
                  <a:pt x="0" y="17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53" name="Freeform 186">
            <a:extLst>
              <a:ext uri="{FF2B5EF4-FFF2-40B4-BE49-F238E27FC236}">
                <a16:creationId xmlns:a16="http://schemas.microsoft.com/office/drawing/2014/main" id="{EC8994C7-F551-C431-2221-E5E9DB2EF25B}"/>
              </a:ext>
            </a:extLst>
          </p:cNvPr>
          <p:cNvSpPr>
            <a:spLocks/>
          </p:cNvSpPr>
          <p:nvPr/>
        </p:nvSpPr>
        <p:spPr bwMode="auto">
          <a:xfrm>
            <a:off x="3060700" y="3141663"/>
            <a:ext cx="23813" cy="30162"/>
          </a:xfrm>
          <a:custGeom>
            <a:avLst/>
            <a:gdLst>
              <a:gd name="T0" fmla="*/ 2147483647 w 60"/>
              <a:gd name="T1" fmla="*/ 2147483647 h 76"/>
              <a:gd name="T2" fmla="*/ 2147483647 w 60"/>
              <a:gd name="T3" fmla="*/ 2147483647 h 76"/>
              <a:gd name="T4" fmla="*/ 2147483647 w 60"/>
              <a:gd name="T5" fmla="*/ 2147483647 h 76"/>
              <a:gd name="T6" fmla="*/ 2147483647 w 60"/>
              <a:gd name="T7" fmla="*/ 2147483647 h 76"/>
              <a:gd name="T8" fmla="*/ 2147483647 w 60"/>
              <a:gd name="T9" fmla="*/ 2147483647 h 76"/>
              <a:gd name="T10" fmla="*/ 2147483647 w 60"/>
              <a:gd name="T11" fmla="*/ 2147483647 h 76"/>
              <a:gd name="T12" fmla="*/ 2147483647 w 60"/>
              <a:gd name="T13" fmla="*/ 2147483647 h 76"/>
              <a:gd name="T14" fmla="*/ 2147483647 w 60"/>
              <a:gd name="T15" fmla="*/ 2147483647 h 76"/>
              <a:gd name="T16" fmla="*/ 2147483647 w 60"/>
              <a:gd name="T17" fmla="*/ 2147483647 h 76"/>
              <a:gd name="T18" fmla="*/ 2147483647 w 60"/>
              <a:gd name="T19" fmla="*/ 0 h 76"/>
              <a:gd name="T20" fmla="*/ 0 w 60"/>
              <a:gd name="T21" fmla="*/ 0 h 7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0" h="76">
                <a:moveTo>
                  <a:pt x="60" y="76"/>
                </a:moveTo>
                <a:lnTo>
                  <a:pt x="59" y="53"/>
                </a:lnTo>
                <a:lnTo>
                  <a:pt x="37" y="53"/>
                </a:lnTo>
                <a:lnTo>
                  <a:pt x="37" y="43"/>
                </a:lnTo>
                <a:lnTo>
                  <a:pt x="59" y="43"/>
                </a:lnTo>
                <a:lnTo>
                  <a:pt x="59" y="19"/>
                </a:lnTo>
                <a:lnTo>
                  <a:pt x="15" y="20"/>
                </a:lnTo>
                <a:lnTo>
                  <a:pt x="15" y="10"/>
                </a:lnTo>
                <a:lnTo>
                  <a:pt x="4" y="10"/>
                </a:lnTo>
                <a:lnTo>
                  <a:pt x="4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54" name="Line 187">
            <a:extLst>
              <a:ext uri="{FF2B5EF4-FFF2-40B4-BE49-F238E27FC236}">
                <a16:creationId xmlns:a16="http://schemas.microsoft.com/office/drawing/2014/main" id="{4CBF4D59-E92A-5DF2-B118-7BD1B541D43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9750" y="3171825"/>
            <a:ext cx="476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55" name="Freeform 188">
            <a:extLst>
              <a:ext uri="{FF2B5EF4-FFF2-40B4-BE49-F238E27FC236}">
                <a16:creationId xmlns:a16="http://schemas.microsoft.com/office/drawing/2014/main" id="{789F9534-8777-67C3-85F4-F1825AB64F24}"/>
              </a:ext>
            </a:extLst>
          </p:cNvPr>
          <p:cNvSpPr>
            <a:spLocks/>
          </p:cNvSpPr>
          <p:nvPr/>
        </p:nvSpPr>
        <p:spPr bwMode="auto">
          <a:xfrm>
            <a:off x="3074988" y="3167063"/>
            <a:ext cx="4762" cy="4762"/>
          </a:xfrm>
          <a:custGeom>
            <a:avLst/>
            <a:gdLst>
              <a:gd name="T0" fmla="*/ 2147483647 w 12"/>
              <a:gd name="T1" fmla="*/ 2147483647 h 12"/>
              <a:gd name="T2" fmla="*/ 2147483647 w 12"/>
              <a:gd name="T3" fmla="*/ 2147483647 h 12"/>
              <a:gd name="T4" fmla="*/ 0 w 12"/>
              <a:gd name="T5" fmla="*/ 0 h 12"/>
              <a:gd name="T6" fmla="*/ 2147483647 w 12"/>
              <a:gd name="T7" fmla="*/ 0 h 12"/>
              <a:gd name="T8" fmla="*/ 2147483647 w 12"/>
              <a:gd name="T9" fmla="*/ 2147483647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" h="12">
                <a:moveTo>
                  <a:pt x="12" y="12"/>
                </a:moveTo>
                <a:lnTo>
                  <a:pt x="1" y="12"/>
                </a:lnTo>
                <a:lnTo>
                  <a:pt x="0" y="0"/>
                </a:lnTo>
                <a:lnTo>
                  <a:pt x="12" y="0"/>
                </a:lnTo>
                <a:lnTo>
                  <a:pt x="12" y="1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56" name="Freeform 189">
            <a:extLst>
              <a:ext uri="{FF2B5EF4-FFF2-40B4-BE49-F238E27FC236}">
                <a16:creationId xmlns:a16="http://schemas.microsoft.com/office/drawing/2014/main" id="{6D9787F6-6E15-CB29-6680-4C1A25BC3D42}"/>
              </a:ext>
            </a:extLst>
          </p:cNvPr>
          <p:cNvSpPr>
            <a:spLocks/>
          </p:cNvSpPr>
          <p:nvPr/>
        </p:nvSpPr>
        <p:spPr bwMode="auto">
          <a:xfrm>
            <a:off x="3079750" y="3171825"/>
            <a:ext cx="4763" cy="3175"/>
          </a:xfrm>
          <a:custGeom>
            <a:avLst/>
            <a:gdLst>
              <a:gd name="T0" fmla="*/ 2147483647 w 11"/>
              <a:gd name="T1" fmla="*/ 0 h 11"/>
              <a:gd name="T2" fmla="*/ 2147483647 w 11"/>
              <a:gd name="T3" fmla="*/ 2147483647 h 11"/>
              <a:gd name="T4" fmla="*/ 2147483647 w 11"/>
              <a:gd name="T5" fmla="*/ 2147483647 h 11"/>
              <a:gd name="T6" fmla="*/ 0 w 11"/>
              <a:gd name="T7" fmla="*/ 0 h 1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" h="11">
                <a:moveTo>
                  <a:pt x="11" y="0"/>
                </a:moveTo>
                <a:lnTo>
                  <a:pt x="11" y="11"/>
                </a:lnTo>
                <a:lnTo>
                  <a:pt x="1" y="11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57" name="Freeform 190">
            <a:extLst>
              <a:ext uri="{FF2B5EF4-FFF2-40B4-BE49-F238E27FC236}">
                <a16:creationId xmlns:a16="http://schemas.microsoft.com/office/drawing/2014/main" id="{5B51EB96-966F-FEB7-7A77-4286A8E04533}"/>
              </a:ext>
            </a:extLst>
          </p:cNvPr>
          <p:cNvSpPr>
            <a:spLocks/>
          </p:cNvSpPr>
          <p:nvPr/>
        </p:nvSpPr>
        <p:spPr bwMode="auto">
          <a:xfrm>
            <a:off x="3170238" y="3192463"/>
            <a:ext cx="3175" cy="1587"/>
          </a:xfrm>
          <a:custGeom>
            <a:avLst/>
            <a:gdLst>
              <a:gd name="T0" fmla="*/ 2147483647 w 11"/>
              <a:gd name="T1" fmla="*/ 2147483647 h 2"/>
              <a:gd name="T2" fmla="*/ 2147483647 w 11"/>
              <a:gd name="T3" fmla="*/ 0 h 2"/>
              <a:gd name="T4" fmla="*/ 0 w 11"/>
              <a:gd name="T5" fmla="*/ 2147483647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" h="2">
                <a:moveTo>
                  <a:pt x="11" y="2"/>
                </a:moveTo>
                <a:lnTo>
                  <a:pt x="6" y="0"/>
                </a:lnTo>
                <a:lnTo>
                  <a:pt x="0" y="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58" name="Freeform 191">
            <a:extLst>
              <a:ext uri="{FF2B5EF4-FFF2-40B4-BE49-F238E27FC236}">
                <a16:creationId xmlns:a16="http://schemas.microsoft.com/office/drawing/2014/main" id="{151A3DD6-7E28-BF2C-8E9D-1D6C127564C4}"/>
              </a:ext>
            </a:extLst>
          </p:cNvPr>
          <p:cNvSpPr>
            <a:spLocks/>
          </p:cNvSpPr>
          <p:nvPr/>
        </p:nvSpPr>
        <p:spPr bwMode="auto">
          <a:xfrm>
            <a:off x="3173413" y="3194050"/>
            <a:ext cx="4762" cy="3175"/>
          </a:xfrm>
          <a:custGeom>
            <a:avLst/>
            <a:gdLst>
              <a:gd name="T0" fmla="*/ 2147483647 w 11"/>
              <a:gd name="T1" fmla="*/ 2147483647 h 10"/>
              <a:gd name="T2" fmla="*/ 2147483647 w 11"/>
              <a:gd name="T3" fmla="*/ 0 h 10"/>
              <a:gd name="T4" fmla="*/ 0 w 11"/>
              <a:gd name="T5" fmla="*/ 0 h 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" h="10">
                <a:moveTo>
                  <a:pt x="11" y="10"/>
                </a:moveTo>
                <a:lnTo>
                  <a:pt x="11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59" name="Freeform 192">
            <a:extLst>
              <a:ext uri="{FF2B5EF4-FFF2-40B4-BE49-F238E27FC236}">
                <a16:creationId xmlns:a16="http://schemas.microsoft.com/office/drawing/2014/main" id="{8583413F-6C6D-9359-0A21-AD2A501A06FD}"/>
              </a:ext>
            </a:extLst>
          </p:cNvPr>
          <p:cNvSpPr>
            <a:spLocks/>
          </p:cNvSpPr>
          <p:nvPr/>
        </p:nvSpPr>
        <p:spPr bwMode="auto">
          <a:xfrm>
            <a:off x="3148013" y="3194050"/>
            <a:ext cx="22225" cy="4763"/>
          </a:xfrm>
          <a:custGeom>
            <a:avLst/>
            <a:gdLst>
              <a:gd name="T0" fmla="*/ 2147483647 w 53"/>
              <a:gd name="T1" fmla="*/ 0 h 15"/>
              <a:gd name="T2" fmla="*/ 0 w 53"/>
              <a:gd name="T3" fmla="*/ 0 h 15"/>
              <a:gd name="T4" fmla="*/ 0 w 53"/>
              <a:gd name="T5" fmla="*/ 2147483647 h 1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3" h="15">
                <a:moveTo>
                  <a:pt x="53" y="0"/>
                </a:moveTo>
                <a:lnTo>
                  <a:pt x="0" y="0"/>
                </a:lnTo>
                <a:lnTo>
                  <a:pt x="0" y="1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60" name="Line 193">
            <a:extLst>
              <a:ext uri="{FF2B5EF4-FFF2-40B4-BE49-F238E27FC236}">
                <a16:creationId xmlns:a16="http://schemas.microsoft.com/office/drawing/2014/main" id="{DBC39E81-B4DE-72B4-FE7B-669E33F7A8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8013" y="3198813"/>
            <a:ext cx="1587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61" name="Line 194">
            <a:extLst>
              <a:ext uri="{FF2B5EF4-FFF2-40B4-BE49-F238E27FC236}">
                <a16:creationId xmlns:a16="http://schemas.microsoft.com/office/drawing/2014/main" id="{94995232-559A-74BA-9C4A-AA3D18937C8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78175" y="3197225"/>
            <a:ext cx="1588" cy="47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62" name="Freeform 195">
            <a:extLst>
              <a:ext uri="{FF2B5EF4-FFF2-40B4-BE49-F238E27FC236}">
                <a16:creationId xmlns:a16="http://schemas.microsoft.com/office/drawing/2014/main" id="{7BCEE6F8-211C-C8FD-4D4D-D0948C73E07E}"/>
              </a:ext>
            </a:extLst>
          </p:cNvPr>
          <p:cNvSpPr>
            <a:spLocks/>
          </p:cNvSpPr>
          <p:nvPr/>
        </p:nvSpPr>
        <p:spPr bwMode="auto">
          <a:xfrm>
            <a:off x="3135313" y="3186113"/>
            <a:ext cx="44450" cy="15875"/>
          </a:xfrm>
          <a:custGeom>
            <a:avLst/>
            <a:gdLst>
              <a:gd name="T0" fmla="*/ 2147483647 w 114"/>
              <a:gd name="T1" fmla="*/ 2147483647 h 42"/>
              <a:gd name="T2" fmla="*/ 0 w 114"/>
              <a:gd name="T3" fmla="*/ 2147483647 h 42"/>
              <a:gd name="T4" fmla="*/ 2147483647 w 114"/>
              <a:gd name="T5" fmla="*/ 0 h 42"/>
              <a:gd name="T6" fmla="*/ 2147483647 w 114"/>
              <a:gd name="T7" fmla="*/ 0 h 42"/>
              <a:gd name="T8" fmla="*/ 2147483647 w 114"/>
              <a:gd name="T9" fmla="*/ 2147483647 h 42"/>
              <a:gd name="T10" fmla="*/ 2147483647 w 114"/>
              <a:gd name="T11" fmla="*/ 2147483647 h 42"/>
              <a:gd name="T12" fmla="*/ 2147483647 w 114"/>
              <a:gd name="T13" fmla="*/ 2147483647 h 42"/>
              <a:gd name="T14" fmla="*/ 2147483647 w 114"/>
              <a:gd name="T15" fmla="*/ 2147483647 h 42"/>
              <a:gd name="T16" fmla="*/ 2147483647 w 114"/>
              <a:gd name="T17" fmla="*/ 2147483647 h 42"/>
              <a:gd name="T18" fmla="*/ 2147483647 w 114"/>
              <a:gd name="T19" fmla="*/ 2147483647 h 42"/>
              <a:gd name="T20" fmla="*/ 2147483647 w 114"/>
              <a:gd name="T21" fmla="*/ 2147483647 h 42"/>
              <a:gd name="T22" fmla="*/ 2147483647 w 114"/>
              <a:gd name="T23" fmla="*/ 2147483647 h 42"/>
              <a:gd name="T24" fmla="*/ 2147483647 w 114"/>
              <a:gd name="T25" fmla="*/ 2147483647 h 42"/>
              <a:gd name="T26" fmla="*/ 2147483647 w 114"/>
              <a:gd name="T27" fmla="*/ 2147483647 h 42"/>
              <a:gd name="T28" fmla="*/ 2147483647 w 114"/>
              <a:gd name="T29" fmla="*/ 2147483647 h 4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14" h="42">
                <a:moveTo>
                  <a:pt x="23" y="9"/>
                </a:moveTo>
                <a:lnTo>
                  <a:pt x="0" y="9"/>
                </a:lnTo>
                <a:lnTo>
                  <a:pt x="1" y="0"/>
                </a:lnTo>
                <a:lnTo>
                  <a:pt x="12" y="0"/>
                </a:lnTo>
                <a:lnTo>
                  <a:pt x="29" y="7"/>
                </a:lnTo>
                <a:lnTo>
                  <a:pt x="54" y="9"/>
                </a:lnTo>
                <a:lnTo>
                  <a:pt x="64" y="15"/>
                </a:lnTo>
                <a:lnTo>
                  <a:pt x="82" y="10"/>
                </a:lnTo>
                <a:lnTo>
                  <a:pt x="106" y="15"/>
                </a:lnTo>
                <a:lnTo>
                  <a:pt x="106" y="13"/>
                </a:lnTo>
                <a:lnTo>
                  <a:pt x="107" y="13"/>
                </a:lnTo>
                <a:lnTo>
                  <a:pt x="112" y="20"/>
                </a:lnTo>
                <a:lnTo>
                  <a:pt x="111" y="37"/>
                </a:lnTo>
                <a:lnTo>
                  <a:pt x="114" y="42"/>
                </a:lnTo>
                <a:lnTo>
                  <a:pt x="110" y="4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63" name="Freeform 196">
            <a:extLst>
              <a:ext uri="{FF2B5EF4-FFF2-40B4-BE49-F238E27FC236}">
                <a16:creationId xmlns:a16="http://schemas.microsoft.com/office/drawing/2014/main" id="{99B29E85-04E5-6684-BF0C-C314CB231247}"/>
              </a:ext>
            </a:extLst>
          </p:cNvPr>
          <p:cNvSpPr>
            <a:spLocks/>
          </p:cNvSpPr>
          <p:nvPr/>
        </p:nvSpPr>
        <p:spPr bwMode="auto">
          <a:xfrm>
            <a:off x="3170238" y="3201988"/>
            <a:ext cx="7937" cy="4762"/>
          </a:xfrm>
          <a:custGeom>
            <a:avLst/>
            <a:gdLst>
              <a:gd name="T0" fmla="*/ 0 w 23"/>
              <a:gd name="T1" fmla="*/ 2147483647 h 10"/>
              <a:gd name="T2" fmla="*/ 2147483647 w 23"/>
              <a:gd name="T3" fmla="*/ 2147483647 h 10"/>
              <a:gd name="T4" fmla="*/ 2147483647 w 23"/>
              <a:gd name="T5" fmla="*/ 0 h 10"/>
              <a:gd name="T6" fmla="*/ 2147483647 w 23"/>
              <a:gd name="T7" fmla="*/ 0 h 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3" h="10">
                <a:moveTo>
                  <a:pt x="0" y="10"/>
                </a:moveTo>
                <a:lnTo>
                  <a:pt x="11" y="10"/>
                </a:lnTo>
                <a:lnTo>
                  <a:pt x="11" y="0"/>
                </a:lnTo>
                <a:lnTo>
                  <a:pt x="23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64" name="Line 197">
            <a:extLst>
              <a:ext uri="{FF2B5EF4-FFF2-40B4-BE49-F238E27FC236}">
                <a16:creationId xmlns:a16="http://schemas.microsoft.com/office/drawing/2014/main" id="{0E117B54-001A-D5F2-07AF-DA3D9F27E8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55950" y="3206750"/>
            <a:ext cx="142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65" name="Freeform 198">
            <a:extLst>
              <a:ext uri="{FF2B5EF4-FFF2-40B4-BE49-F238E27FC236}">
                <a16:creationId xmlns:a16="http://schemas.microsoft.com/office/drawing/2014/main" id="{117E9D42-85E4-62A5-CD32-9C5C395843E6}"/>
              </a:ext>
            </a:extLst>
          </p:cNvPr>
          <p:cNvSpPr>
            <a:spLocks/>
          </p:cNvSpPr>
          <p:nvPr/>
        </p:nvSpPr>
        <p:spPr bwMode="auto">
          <a:xfrm>
            <a:off x="3148013" y="3201988"/>
            <a:ext cx="7937" cy="4762"/>
          </a:xfrm>
          <a:custGeom>
            <a:avLst/>
            <a:gdLst>
              <a:gd name="T0" fmla="*/ 0 w 17"/>
              <a:gd name="T1" fmla="*/ 0 h 12"/>
              <a:gd name="T2" fmla="*/ 2147483647 w 17"/>
              <a:gd name="T3" fmla="*/ 2147483647 h 12"/>
              <a:gd name="T4" fmla="*/ 2147483647 w 17"/>
              <a:gd name="T5" fmla="*/ 2147483647 h 1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" h="12">
                <a:moveTo>
                  <a:pt x="0" y="0"/>
                </a:moveTo>
                <a:lnTo>
                  <a:pt x="1" y="12"/>
                </a:lnTo>
                <a:lnTo>
                  <a:pt x="17" y="1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66" name="Freeform 199">
            <a:extLst>
              <a:ext uri="{FF2B5EF4-FFF2-40B4-BE49-F238E27FC236}">
                <a16:creationId xmlns:a16="http://schemas.microsoft.com/office/drawing/2014/main" id="{F39E613E-6501-0F7C-7696-A28688E8B2B6}"/>
              </a:ext>
            </a:extLst>
          </p:cNvPr>
          <p:cNvSpPr>
            <a:spLocks/>
          </p:cNvSpPr>
          <p:nvPr/>
        </p:nvSpPr>
        <p:spPr bwMode="auto">
          <a:xfrm>
            <a:off x="3130550" y="3189288"/>
            <a:ext cx="14288" cy="17462"/>
          </a:xfrm>
          <a:custGeom>
            <a:avLst/>
            <a:gdLst>
              <a:gd name="T0" fmla="*/ 2147483647 w 34"/>
              <a:gd name="T1" fmla="*/ 2147483647 h 47"/>
              <a:gd name="T2" fmla="*/ 0 w 34"/>
              <a:gd name="T3" fmla="*/ 2147483647 h 47"/>
              <a:gd name="T4" fmla="*/ 2147483647 w 34"/>
              <a:gd name="T5" fmla="*/ 2147483647 h 47"/>
              <a:gd name="T6" fmla="*/ 2147483647 w 34"/>
              <a:gd name="T7" fmla="*/ 0 h 4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4" h="47">
                <a:moveTo>
                  <a:pt x="1" y="47"/>
                </a:moveTo>
                <a:lnTo>
                  <a:pt x="0" y="11"/>
                </a:lnTo>
                <a:lnTo>
                  <a:pt x="34" y="11"/>
                </a:lnTo>
                <a:lnTo>
                  <a:pt x="34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67" name="Freeform 200">
            <a:extLst>
              <a:ext uri="{FF2B5EF4-FFF2-40B4-BE49-F238E27FC236}">
                <a16:creationId xmlns:a16="http://schemas.microsoft.com/office/drawing/2014/main" id="{27040451-25FD-B384-77FB-957E718FE47D}"/>
              </a:ext>
            </a:extLst>
          </p:cNvPr>
          <p:cNvSpPr>
            <a:spLocks/>
          </p:cNvSpPr>
          <p:nvPr/>
        </p:nvSpPr>
        <p:spPr bwMode="auto">
          <a:xfrm>
            <a:off x="3254375" y="3206750"/>
            <a:ext cx="6350" cy="3175"/>
          </a:xfrm>
          <a:custGeom>
            <a:avLst/>
            <a:gdLst>
              <a:gd name="T0" fmla="*/ 0 w 16"/>
              <a:gd name="T1" fmla="*/ 2147483647 h 5"/>
              <a:gd name="T2" fmla="*/ 0 w 16"/>
              <a:gd name="T3" fmla="*/ 0 h 5"/>
              <a:gd name="T4" fmla="*/ 2147483647 w 16"/>
              <a:gd name="T5" fmla="*/ 2147483647 h 5"/>
              <a:gd name="T6" fmla="*/ 2147483647 w 16"/>
              <a:gd name="T7" fmla="*/ 2147483647 h 5"/>
              <a:gd name="T8" fmla="*/ 2147483647 w 16"/>
              <a:gd name="T9" fmla="*/ 0 h 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" h="5">
                <a:moveTo>
                  <a:pt x="0" y="1"/>
                </a:moveTo>
                <a:lnTo>
                  <a:pt x="0" y="0"/>
                </a:lnTo>
                <a:lnTo>
                  <a:pt x="12" y="5"/>
                </a:lnTo>
                <a:lnTo>
                  <a:pt x="14" y="4"/>
                </a:lnTo>
                <a:lnTo>
                  <a:pt x="16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68" name="Freeform 201">
            <a:extLst>
              <a:ext uri="{FF2B5EF4-FFF2-40B4-BE49-F238E27FC236}">
                <a16:creationId xmlns:a16="http://schemas.microsoft.com/office/drawing/2014/main" id="{C09C0569-644F-12AA-8D72-341B8C2C93C2}"/>
              </a:ext>
            </a:extLst>
          </p:cNvPr>
          <p:cNvSpPr>
            <a:spLocks/>
          </p:cNvSpPr>
          <p:nvPr/>
        </p:nvSpPr>
        <p:spPr bwMode="auto">
          <a:xfrm>
            <a:off x="3135313" y="3206750"/>
            <a:ext cx="4762" cy="4763"/>
          </a:xfrm>
          <a:custGeom>
            <a:avLst/>
            <a:gdLst>
              <a:gd name="T0" fmla="*/ 0 w 11"/>
              <a:gd name="T1" fmla="*/ 2147483647 h 12"/>
              <a:gd name="T2" fmla="*/ 0 w 11"/>
              <a:gd name="T3" fmla="*/ 0 h 12"/>
              <a:gd name="T4" fmla="*/ 2147483647 w 11"/>
              <a:gd name="T5" fmla="*/ 0 h 12"/>
              <a:gd name="T6" fmla="*/ 2147483647 w 11"/>
              <a:gd name="T7" fmla="*/ 2147483647 h 12"/>
              <a:gd name="T8" fmla="*/ 0 w 11"/>
              <a:gd name="T9" fmla="*/ 2147483647 h 12"/>
              <a:gd name="T10" fmla="*/ 0 w 11"/>
              <a:gd name="T11" fmla="*/ 2147483647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" h="12">
                <a:moveTo>
                  <a:pt x="0" y="4"/>
                </a:moveTo>
                <a:lnTo>
                  <a:pt x="0" y="0"/>
                </a:lnTo>
                <a:lnTo>
                  <a:pt x="11" y="0"/>
                </a:lnTo>
                <a:lnTo>
                  <a:pt x="11" y="12"/>
                </a:lnTo>
                <a:lnTo>
                  <a:pt x="0" y="12"/>
                </a:lnTo>
                <a:lnTo>
                  <a:pt x="0" y="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69" name="Freeform 202">
            <a:extLst>
              <a:ext uri="{FF2B5EF4-FFF2-40B4-BE49-F238E27FC236}">
                <a16:creationId xmlns:a16="http://schemas.microsoft.com/office/drawing/2014/main" id="{BF48EEB9-0BC1-2FA9-1D27-E1AF2BDB31B5}"/>
              </a:ext>
            </a:extLst>
          </p:cNvPr>
          <p:cNvSpPr>
            <a:spLocks/>
          </p:cNvSpPr>
          <p:nvPr/>
        </p:nvSpPr>
        <p:spPr bwMode="auto">
          <a:xfrm>
            <a:off x="3170238" y="3206750"/>
            <a:ext cx="11112" cy="7938"/>
          </a:xfrm>
          <a:custGeom>
            <a:avLst/>
            <a:gdLst>
              <a:gd name="T0" fmla="*/ 0 w 28"/>
              <a:gd name="T1" fmla="*/ 0 h 22"/>
              <a:gd name="T2" fmla="*/ 2147483647 w 28"/>
              <a:gd name="T3" fmla="*/ 2147483647 h 22"/>
              <a:gd name="T4" fmla="*/ 2147483647 w 28"/>
              <a:gd name="T5" fmla="*/ 2147483647 h 2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" h="22">
                <a:moveTo>
                  <a:pt x="0" y="0"/>
                </a:moveTo>
                <a:lnTo>
                  <a:pt x="1" y="22"/>
                </a:lnTo>
                <a:lnTo>
                  <a:pt x="28" y="2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70" name="Freeform 203">
            <a:extLst>
              <a:ext uri="{FF2B5EF4-FFF2-40B4-BE49-F238E27FC236}">
                <a16:creationId xmlns:a16="http://schemas.microsoft.com/office/drawing/2014/main" id="{4F0A0C02-B68F-2E20-ECE3-DEDCDC1CA3E5}"/>
              </a:ext>
            </a:extLst>
          </p:cNvPr>
          <p:cNvSpPr>
            <a:spLocks/>
          </p:cNvSpPr>
          <p:nvPr/>
        </p:nvSpPr>
        <p:spPr bwMode="auto">
          <a:xfrm>
            <a:off x="3127375" y="3214688"/>
            <a:ext cx="17463" cy="4762"/>
          </a:xfrm>
          <a:custGeom>
            <a:avLst/>
            <a:gdLst>
              <a:gd name="T0" fmla="*/ 2147483647 w 43"/>
              <a:gd name="T1" fmla="*/ 0 h 11"/>
              <a:gd name="T2" fmla="*/ 2147483647 w 43"/>
              <a:gd name="T3" fmla="*/ 0 h 11"/>
              <a:gd name="T4" fmla="*/ 2147483647 w 43"/>
              <a:gd name="T5" fmla="*/ 2147483647 h 11"/>
              <a:gd name="T6" fmla="*/ 0 w 43"/>
              <a:gd name="T7" fmla="*/ 2147483647 h 11"/>
              <a:gd name="T8" fmla="*/ 0 w 43"/>
              <a:gd name="T9" fmla="*/ 0 h 11"/>
              <a:gd name="T10" fmla="*/ 2147483647 w 43"/>
              <a:gd name="T11" fmla="*/ 0 h 1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3" h="11">
                <a:moveTo>
                  <a:pt x="3" y="0"/>
                </a:moveTo>
                <a:lnTo>
                  <a:pt x="43" y="0"/>
                </a:lnTo>
                <a:lnTo>
                  <a:pt x="43" y="11"/>
                </a:lnTo>
                <a:lnTo>
                  <a:pt x="0" y="11"/>
                </a:lnTo>
                <a:lnTo>
                  <a:pt x="0" y="0"/>
                </a:lnTo>
                <a:lnTo>
                  <a:pt x="3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71" name="Freeform 204">
            <a:extLst>
              <a:ext uri="{FF2B5EF4-FFF2-40B4-BE49-F238E27FC236}">
                <a16:creationId xmlns:a16="http://schemas.microsoft.com/office/drawing/2014/main" id="{7D1C66EA-69CB-45F0-3D6B-9F8943A0150D}"/>
              </a:ext>
            </a:extLst>
          </p:cNvPr>
          <p:cNvSpPr>
            <a:spLocks/>
          </p:cNvSpPr>
          <p:nvPr/>
        </p:nvSpPr>
        <p:spPr bwMode="auto">
          <a:xfrm>
            <a:off x="3211513" y="3214688"/>
            <a:ext cx="22225" cy="6350"/>
          </a:xfrm>
          <a:custGeom>
            <a:avLst/>
            <a:gdLst>
              <a:gd name="T0" fmla="*/ 0 w 57"/>
              <a:gd name="T1" fmla="*/ 2147483647 h 17"/>
              <a:gd name="T2" fmla="*/ 2147483647 w 57"/>
              <a:gd name="T3" fmla="*/ 2147483647 h 17"/>
              <a:gd name="T4" fmla="*/ 2147483647 w 57"/>
              <a:gd name="T5" fmla="*/ 0 h 17"/>
              <a:gd name="T6" fmla="*/ 2147483647 w 57"/>
              <a:gd name="T7" fmla="*/ 0 h 17"/>
              <a:gd name="T8" fmla="*/ 2147483647 w 57"/>
              <a:gd name="T9" fmla="*/ 2147483647 h 17"/>
              <a:gd name="T10" fmla="*/ 2147483647 w 57"/>
              <a:gd name="T11" fmla="*/ 2147483647 h 17"/>
              <a:gd name="T12" fmla="*/ 2147483647 w 57"/>
              <a:gd name="T13" fmla="*/ 2147483647 h 17"/>
              <a:gd name="T14" fmla="*/ 2147483647 w 57"/>
              <a:gd name="T15" fmla="*/ 2147483647 h 17"/>
              <a:gd name="T16" fmla="*/ 2147483647 w 57"/>
              <a:gd name="T17" fmla="*/ 2147483647 h 17"/>
              <a:gd name="T18" fmla="*/ 2147483647 w 57"/>
              <a:gd name="T19" fmla="*/ 2147483647 h 17"/>
              <a:gd name="T20" fmla="*/ 2147483647 w 57"/>
              <a:gd name="T21" fmla="*/ 2147483647 h 1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7" h="17">
                <a:moveTo>
                  <a:pt x="0" y="12"/>
                </a:moveTo>
                <a:lnTo>
                  <a:pt x="12" y="12"/>
                </a:lnTo>
                <a:lnTo>
                  <a:pt x="12" y="0"/>
                </a:lnTo>
                <a:lnTo>
                  <a:pt x="19" y="0"/>
                </a:lnTo>
                <a:lnTo>
                  <a:pt x="29" y="3"/>
                </a:lnTo>
                <a:lnTo>
                  <a:pt x="36" y="8"/>
                </a:lnTo>
                <a:lnTo>
                  <a:pt x="40" y="17"/>
                </a:lnTo>
                <a:lnTo>
                  <a:pt x="45" y="17"/>
                </a:lnTo>
                <a:lnTo>
                  <a:pt x="47" y="14"/>
                </a:lnTo>
                <a:lnTo>
                  <a:pt x="56" y="14"/>
                </a:lnTo>
                <a:lnTo>
                  <a:pt x="57" y="1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72" name="Freeform 205">
            <a:extLst>
              <a:ext uri="{FF2B5EF4-FFF2-40B4-BE49-F238E27FC236}">
                <a16:creationId xmlns:a16="http://schemas.microsoft.com/office/drawing/2014/main" id="{BD6DF554-4228-A365-F43A-225875038C4E}"/>
              </a:ext>
            </a:extLst>
          </p:cNvPr>
          <p:cNvSpPr>
            <a:spLocks/>
          </p:cNvSpPr>
          <p:nvPr/>
        </p:nvSpPr>
        <p:spPr bwMode="auto">
          <a:xfrm>
            <a:off x="3181350" y="3209925"/>
            <a:ext cx="30163" cy="12700"/>
          </a:xfrm>
          <a:custGeom>
            <a:avLst/>
            <a:gdLst>
              <a:gd name="T0" fmla="*/ 0 w 77"/>
              <a:gd name="T1" fmla="*/ 2147483647 h 31"/>
              <a:gd name="T2" fmla="*/ 2147483647 w 77"/>
              <a:gd name="T3" fmla="*/ 2147483647 h 31"/>
              <a:gd name="T4" fmla="*/ 2147483647 w 77"/>
              <a:gd name="T5" fmla="*/ 2147483647 h 31"/>
              <a:gd name="T6" fmla="*/ 2147483647 w 77"/>
              <a:gd name="T7" fmla="*/ 0 h 31"/>
              <a:gd name="T8" fmla="*/ 2147483647 w 77"/>
              <a:gd name="T9" fmla="*/ 2147483647 h 31"/>
              <a:gd name="T10" fmla="*/ 2147483647 w 77"/>
              <a:gd name="T11" fmla="*/ 2147483647 h 31"/>
              <a:gd name="T12" fmla="*/ 2147483647 w 77"/>
              <a:gd name="T13" fmla="*/ 2147483647 h 31"/>
              <a:gd name="T14" fmla="*/ 2147483647 w 77"/>
              <a:gd name="T15" fmla="*/ 2147483647 h 31"/>
              <a:gd name="T16" fmla="*/ 2147483647 w 77"/>
              <a:gd name="T17" fmla="*/ 2147483647 h 31"/>
              <a:gd name="T18" fmla="*/ 2147483647 w 77"/>
              <a:gd name="T19" fmla="*/ 2147483647 h 31"/>
              <a:gd name="T20" fmla="*/ 2147483647 w 77"/>
              <a:gd name="T21" fmla="*/ 2147483647 h 3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77" h="31">
                <a:moveTo>
                  <a:pt x="0" y="11"/>
                </a:moveTo>
                <a:lnTo>
                  <a:pt x="6" y="11"/>
                </a:lnTo>
                <a:lnTo>
                  <a:pt x="6" y="2"/>
                </a:lnTo>
                <a:lnTo>
                  <a:pt x="20" y="0"/>
                </a:lnTo>
                <a:lnTo>
                  <a:pt x="23" y="23"/>
                </a:lnTo>
                <a:lnTo>
                  <a:pt x="30" y="23"/>
                </a:lnTo>
                <a:lnTo>
                  <a:pt x="36" y="25"/>
                </a:lnTo>
                <a:lnTo>
                  <a:pt x="41" y="31"/>
                </a:lnTo>
                <a:lnTo>
                  <a:pt x="48" y="31"/>
                </a:lnTo>
                <a:lnTo>
                  <a:pt x="46" y="24"/>
                </a:lnTo>
                <a:lnTo>
                  <a:pt x="77" y="2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73" name="Freeform 206">
            <a:extLst>
              <a:ext uri="{FF2B5EF4-FFF2-40B4-BE49-F238E27FC236}">
                <a16:creationId xmlns:a16="http://schemas.microsoft.com/office/drawing/2014/main" id="{CAA0B02C-2BC8-BEBA-CB9B-0C3AD6E7771B}"/>
              </a:ext>
            </a:extLst>
          </p:cNvPr>
          <p:cNvSpPr>
            <a:spLocks/>
          </p:cNvSpPr>
          <p:nvPr/>
        </p:nvSpPr>
        <p:spPr bwMode="auto">
          <a:xfrm>
            <a:off x="3233738" y="3208338"/>
            <a:ext cx="20637" cy="19050"/>
          </a:xfrm>
          <a:custGeom>
            <a:avLst/>
            <a:gdLst>
              <a:gd name="T0" fmla="*/ 0 w 53"/>
              <a:gd name="T1" fmla="*/ 2147483647 h 48"/>
              <a:gd name="T2" fmla="*/ 0 w 53"/>
              <a:gd name="T3" fmla="*/ 2147483647 h 48"/>
              <a:gd name="T4" fmla="*/ 2147483647 w 53"/>
              <a:gd name="T5" fmla="*/ 2147483647 h 48"/>
              <a:gd name="T6" fmla="*/ 2147483647 w 53"/>
              <a:gd name="T7" fmla="*/ 2147483647 h 48"/>
              <a:gd name="T8" fmla="*/ 2147483647 w 53"/>
              <a:gd name="T9" fmla="*/ 2147483647 h 48"/>
              <a:gd name="T10" fmla="*/ 2147483647 w 53"/>
              <a:gd name="T11" fmla="*/ 2147483647 h 48"/>
              <a:gd name="T12" fmla="*/ 2147483647 w 53"/>
              <a:gd name="T13" fmla="*/ 0 h 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3" h="48">
                <a:moveTo>
                  <a:pt x="0" y="32"/>
                </a:moveTo>
                <a:lnTo>
                  <a:pt x="0" y="47"/>
                </a:lnTo>
                <a:lnTo>
                  <a:pt x="42" y="48"/>
                </a:lnTo>
                <a:lnTo>
                  <a:pt x="42" y="9"/>
                </a:lnTo>
                <a:lnTo>
                  <a:pt x="42" y="11"/>
                </a:lnTo>
                <a:lnTo>
                  <a:pt x="48" y="11"/>
                </a:lnTo>
                <a:lnTo>
                  <a:pt x="53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74" name="Freeform 207">
            <a:extLst>
              <a:ext uri="{FF2B5EF4-FFF2-40B4-BE49-F238E27FC236}">
                <a16:creationId xmlns:a16="http://schemas.microsoft.com/office/drawing/2014/main" id="{4954339F-CC5E-482B-0226-200B426CB185}"/>
              </a:ext>
            </a:extLst>
          </p:cNvPr>
          <p:cNvSpPr>
            <a:spLocks/>
          </p:cNvSpPr>
          <p:nvPr/>
        </p:nvSpPr>
        <p:spPr bwMode="auto">
          <a:xfrm>
            <a:off x="3260725" y="3190875"/>
            <a:ext cx="88900" cy="38100"/>
          </a:xfrm>
          <a:custGeom>
            <a:avLst/>
            <a:gdLst>
              <a:gd name="T0" fmla="*/ 0 w 223"/>
              <a:gd name="T1" fmla="*/ 2147483647 h 96"/>
              <a:gd name="T2" fmla="*/ 2147483647 w 223"/>
              <a:gd name="T3" fmla="*/ 2147483647 h 96"/>
              <a:gd name="T4" fmla="*/ 2147483647 w 223"/>
              <a:gd name="T5" fmla="*/ 2147483647 h 96"/>
              <a:gd name="T6" fmla="*/ 2147483647 w 223"/>
              <a:gd name="T7" fmla="*/ 2147483647 h 96"/>
              <a:gd name="T8" fmla="*/ 2147483647 w 223"/>
              <a:gd name="T9" fmla="*/ 2147483647 h 96"/>
              <a:gd name="T10" fmla="*/ 2147483647 w 223"/>
              <a:gd name="T11" fmla="*/ 2147483647 h 96"/>
              <a:gd name="T12" fmla="*/ 2147483647 w 223"/>
              <a:gd name="T13" fmla="*/ 2147483647 h 96"/>
              <a:gd name="T14" fmla="*/ 2147483647 w 223"/>
              <a:gd name="T15" fmla="*/ 2147483647 h 96"/>
              <a:gd name="T16" fmla="*/ 2147483647 w 223"/>
              <a:gd name="T17" fmla="*/ 2147483647 h 96"/>
              <a:gd name="T18" fmla="*/ 2147483647 w 223"/>
              <a:gd name="T19" fmla="*/ 2147483647 h 96"/>
              <a:gd name="T20" fmla="*/ 2147483647 w 223"/>
              <a:gd name="T21" fmla="*/ 2147483647 h 96"/>
              <a:gd name="T22" fmla="*/ 2147483647 w 223"/>
              <a:gd name="T23" fmla="*/ 2147483647 h 96"/>
              <a:gd name="T24" fmla="*/ 2147483647 w 223"/>
              <a:gd name="T25" fmla="*/ 0 h 96"/>
              <a:gd name="T26" fmla="*/ 2147483647 w 223"/>
              <a:gd name="T27" fmla="*/ 0 h 96"/>
              <a:gd name="T28" fmla="*/ 2147483647 w 223"/>
              <a:gd name="T29" fmla="*/ 2147483647 h 96"/>
              <a:gd name="T30" fmla="*/ 2147483647 w 223"/>
              <a:gd name="T31" fmla="*/ 2147483647 h 96"/>
              <a:gd name="T32" fmla="*/ 2147483647 w 223"/>
              <a:gd name="T33" fmla="*/ 2147483647 h 96"/>
              <a:gd name="T34" fmla="*/ 2147483647 w 223"/>
              <a:gd name="T35" fmla="*/ 2147483647 h 96"/>
              <a:gd name="T36" fmla="*/ 2147483647 w 223"/>
              <a:gd name="T37" fmla="*/ 2147483647 h 96"/>
              <a:gd name="T38" fmla="*/ 2147483647 w 223"/>
              <a:gd name="T39" fmla="*/ 2147483647 h 96"/>
              <a:gd name="T40" fmla="*/ 2147483647 w 223"/>
              <a:gd name="T41" fmla="*/ 2147483647 h 96"/>
              <a:gd name="T42" fmla="*/ 2147483647 w 223"/>
              <a:gd name="T43" fmla="*/ 2147483647 h 96"/>
              <a:gd name="T44" fmla="*/ 2147483647 w 223"/>
              <a:gd name="T45" fmla="*/ 2147483647 h 96"/>
              <a:gd name="T46" fmla="*/ 2147483647 w 223"/>
              <a:gd name="T47" fmla="*/ 2147483647 h 96"/>
              <a:gd name="T48" fmla="*/ 2147483647 w 223"/>
              <a:gd name="T49" fmla="*/ 2147483647 h 96"/>
              <a:gd name="T50" fmla="*/ 2147483647 w 223"/>
              <a:gd name="T51" fmla="*/ 2147483647 h 96"/>
              <a:gd name="T52" fmla="*/ 2147483647 w 223"/>
              <a:gd name="T53" fmla="*/ 2147483647 h 96"/>
              <a:gd name="T54" fmla="*/ 2147483647 w 223"/>
              <a:gd name="T55" fmla="*/ 2147483647 h 96"/>
              <a:gd name="T56" fmla="*/ 2147483647 w 223"/>
              <a:gd name="T57" fmla="*/ 2147483647 h 96"/>
              <a:gd name="T58" fmla="*/ 2147483647 w 223"/>
              <a:gd name="T59" fmla="*/ 2147483647 h 96"/>
              <a:gd name="T60" fmla="*/ 2147483647 w 223"/>
              <a:gd name="T61" fmla="*/ 2147483647 h 96"/>
              <a:gd name="T62" fmla="*/ 2147483647 w 223"/>
              <a:gd name="T63" fmla="*/ 2147483647 h 9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23" h="96">
                <a:moveTo>
                  <a:pt x="0" y="43"/>
                </a:moveTo>
                <a:lnTo>
                  <a:pt x="13" y="43"/>
                </a:lnTo>
                <a:lnTo>
                  <a:pt x="15" y="28"/>
                </a:lnTo>
                <a:lnTo>
                  <a:pt x="25" y="22"/>
                </a:lnTo>
                <a:lnTo>
                  <a:pt x="35" y="18"/>
                </a:lnTo>
                <a:lnTo>
                  <a:pt x="47" y="21"/>
                </a:lnTo>
                <a:lnTo>
                  <a:pt x="52" y="16"/>
                </a:lnTo>
                <a:lnTo>
                  <a:pt x="56" y="16"/>
                </a:lnTo>
                <a:lnTo>
                  <a:pt x="62" y="8"/>
                </a:lnTo>
                <a:lnTo>
                  <a:pt x="70" y="10"/>
                </a:lnTo>
                <a:lnTo>
                  <a:pt x="81" y="1"/>
                </a:lnTo>
                <a:lnTo>
                  <a:pt x="82" y="5"/>
                </a:lnTo>
                <a:lnTo>
                  <a:pt x="90" y="0"/>
                </a:lnTo>
                <a:lnTo>
                  <a:pt x="95" y="0"/>
                </a:lnTo>
                <a:lnTo>
                  <a:pt x="97" y="2"/>
                </a:lnTo>
                <a:lnTo>
                  <a:pt x="97" y="8"/>
                </a:lnTo>
                <a:lnTo>
                  <a:pt x="101" y="13"/>
                </a:lnTo>
                <a:lnTo>
                  <a:pt x="114" y="13"/>
                </a:lnTo>
                <a:lnTo>
                  <a:pt x="120" y="18"/>
                </a:lnTo>
                <a:lnTo>
                  <a:pt x="120" y="23"/>
                </a:lnTo>
                <a:lnTo>
                  <a:pt x="124" y="26"/>
                </a:lnTo>
                <a:lnTo>
                  <a:pt x="122" y="31"/>
                </a:lnTo>
                <a:lnTo>
                  <a:pt x="129" y="32"/>
                </a:lnTo>
                <a:lnTo>
                  <a:pt x="130" y="38"/>
                </a:lnTo>
                <a:lnTo>
                  <a:pt x="148" y="40"/>
                </a:lnTo>
                <a:lnTo>
                  <a:pt x="157" y="47"/>
                </a:lnTo>
                <a:lnTo>
                  <a:pt x="170" y="59"/>
                </a:lnTo>
                <a:lnTo>
                  <a:pt x="175" y="60"/>
                </a:lnTo>
                <a:lnTo>
                  <a:pt x="176" y="59"/>
                </a:lnTo>
                <a:lnTo>
                  <a:pt x="189" y="63"/>
                </a:lnTo>
                <a:lnTo>
                  <a:pt x="195" y="73"/>
                </a:lnTo>
                <a:lnTo>
                  <a:pt x="223" y="9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75" name="Freeform 208">
            <a:extLst>
              <a:ext uri="{FF2B5EF4-FFF2-40B4-BE49-F238E27FC236}">
                <a16:creationId xmlns:a16="http://schemas.microsoft.com/office/drawing/2014/main" id="{1D57B91E-51D7-4159-FC65-4533683521E2}"/>
              </a:ext>
            </a:extLst>
          </p:cNvPr>
          <p:cNvSpPr>
            <a:spLocks/>
          </p:cNvSpPr>
          <p:nvPr/>
        </p:nvSpPr>
        <p:spPr bwMode="auto">
          <a:xfrm>
            <a:off x="3114675" y="3206750"/>
            <a:ext cx="17463" cy="22225"/>
          </a:xfrm>
          <a:custGeom>
            <a:avLst/>
            <a:gdLst>
              <a:gd name="T0" fmla="*/ 2147483647 w 42"/>
              <a:gd name="T1" fmla="*/ 2147483647 h 53"/>
              <a:gd name="T2" fmla="*/ 2147483647 w 42"/>
              <a:gd name="T3" fmla="*/ 2147483647 h 53"/>
              <a:gd name="T4" fmla="*/ 0 w 42"/>
              <a:gd name="T5" fmla="*/ 2147483647 h 53"/>
              <a:gd name="T6" fmla="*/ 2147483647 w 42"/>
              <a:gd name="T7" fmla="*/ 2147483647 h 53"/>
              <a:gd name="T8" fmla="*/ 2147483647 w 42"/>
              <a:gd name="T9" fmla="*/ 0 h 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" h="53">
                <a:moveTo>
                  <a:pt x="11" y="53"/>
                </a:moveTo>
                <a:lnTo>
                  <a:pt x="1" y="53"/>
                </a:lnTo>
                <a:lnTo>
                  <a:pt x="0" y="9"/>
                </a:lnTo>
                <a:lnTo>
                  <a:pt x="42" y="9"/>
                </a:lnTo>
                <a:lnTo>
                  <a:pt x="4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76" name="Freeform 209">
            <a:extLst>
              <a:ext uri="{FF2B5EF4-FFF2-40B4-BE49-F238E27FC236}">
                <a16:creationId xmlns:a16="http://schemas.microsoft.com/office/drawing/2014/main" id="{8139E424-A4B6-110D-F71C-55CC4E8C2D5C}"/>
              </a:ext>
            </a:extLst>
          </p:cNvPr>
          <p:cNvSpPr>
            <a:spLocks/>
          </p:cNvSpPr>
          <p:nvPr/>
        </p:nvSpPr>
        <p:spPr bwMode="auto">
          <a:xfrm>
            <a:off x="3122613" y="3224213"/>
            <a:ext cx="4762" cy="4762"/>
          </a:xfrm>
          <a:custGeom>
            <a:avLst/>
            <a:gdLst>
              <a:gd name="T0" fmla="*/ 0 w 11"/>
              <a:gd name="T1" fmla="*/ 2147483647 h 11"/>
              <a:gd name="T2" fmla="*/ 0 w 11"/>
              <a:gd name="T3" fmla="*/ 0 h 11"/>
              <a:gd name="T4" fmla="*/ 2147483647 w 11"/>
              <a:gd name="T5" fmla="*/ 0 h 11"/>
              <a:gd name="T6" fmla="*/ 2147483647 w 11"/>
              <a:gd name="T7" fmla="*/ 2147483647 h 11"/>
              <a:gd name="T8" fmla="*/ 0 w 11"/>
              <a:gd name="T9" fmla="*/ 2147483647 h 11"/>
              <a:gd name="T10" fmla="*/ 0 w 11"/>
              <a:gd name="T11" fmla="*/ 2147483647 h 1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" h="11">
                <a:moveTo>
                  <a:pt x="0" y="4"/>
                </a:moveTo>
                <a:lnTo>
                  <a:pt x="0" y="0"/>
                </a:lnTo>
                <a:lnTo>
                  <a:pt x="11" y="0"/>
                </a:lnTo>
                <a:lnTo>
                  <a:pt x="11" y="11"/>
                </a:lnTo>
                <a:lnTo>
                  <a:pt x="0" y="11"/>
                </a:lnTo>
                <a:lnTo>
                  <a:pt x="0" y="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77" name="Freeform 210">
            <a:extLst>
              <a:ext uri="{FF2B5EF4-FFF2-40B4-BE49-F238E27FC236}">
                <a16:creationId xmlns:a16="http://schemas.microsoft.com/office/drawing/2014/main" id="{CA3271FA-E543-3A9D-8A9C-52BDC4951A70}"/>
              </a:ext>
            </a:extLst>
          </p:cNvPr>
          <p:cNvSpPr>
            <a:spLocks/>
          </p:cNvSpPr>
          <p:nvPr/>
        </p:nvSpPr>
        <p:spPr bwMode="auto">
          <a:xfrm>
            <a:off x="3119438" y="3228975"/>
            <a:ext cx="25400" cy="12700"/>
          </a:xfrm>
          <a:custGeom>
            <a:avLst/>
            <a:gdLst>
              <a:gd name="T0" fmla="*/ 2147483647 w 65"/>
              <a:gd name="T1" fmla="*/ 2147483647 h 35"/>
              <a:gd name="T2" fmla="*/ 2147483647 w 65"/>
              <a:gd name="T3" fmla="*/ 2147483647 h 35"/>
              <a:gd name="T4" fmla="*/ 2147483647 w 65"/>
              <a:gd name="T5" fmla="*/ 2147483647 h 35"/>
              <a:gd name="T6" fmla="*/ 0 w 65"/>
              <a:gd name="T7" fmla="*/ 2147483647 h 35"/>
              <a:gd name="T8" fmla="*/ 0 w 65"/>
              <a:gd name="T9" fmla="*/ 0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5" h="35">
                <a:moveTo>
                  <a:pt x="65" y="24"/>
                </a:moveTo>
                <a:lnTo>
                  <a:pt x="23" y="24"/>
                </a:lnTo>
                <a:lnTo>
                  <a:pt x="22" y="35"/>
                </a:lnTo>
                <a:lnTo>
                  <a:pt x="0" y="35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78" name="Freeform 211">
            <a:extLst>
              <a:ext uri="{FF2B5EF4-FFF2-40B4-BE49-F238E27FC236}">
                <a16:creationId xmlns:a16="http://schemas.microsoft.com/office/drawing/2014/main" id="{77A55D22-DF27-577D-D290-811BA99C5042}"/>
              </a:ext>
            </a:extLst>
          </p:cNvPr>
          <p:cNvSpPr>
            <a:spLocks/>
          </p:cNvSpPr>
          <p:nvPr/>
        </p:nvSpPr>
        <p:spPr bwMode="auto">
          <a:xfrm>
            <a:off x="3106738" y="3228975"/>
            <a:ext cx="31750" cy="17463"/>
          </a:xfrm>
          <a:custGeom>
            <a:avLst/>
            <a:gdLst>
              <a:gd name="T0" fmla="*/ 0 w 80"/>
              <a:gd name="T1" fmla="*/ 0 h 46"/>
              <a:gd name="T2" fmla="*/ 2147483647 w 80"/>
              <a:gd name="T3" fmla="*/ 2147483647 h 46"/>
              <a:gd name="T4" fmla="*/ 2147483647 w 80"/>
              <a:gd name="T5" fmla="*/ 2147483647 h 4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0" h="46">
                <a:moveTo>
                  <a:pt x="0" y="0"/>
                </a:moveTo>
                <a:lnTo>
                  <a:pt x="2" y="46"/>
                </a:lnTo>
                <a:lnTo>
                  <a:pt x="80" y="4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79" name="Freeform 212">
            <a:extLst>
              <a:ext uri="{FF2B5EF4-FFF2-40B4-BE49-F238E27FC236}">
                <a16:creationId xmlns:a16="http://schemas.microsoft.com/office/drawing/2014/main" id="{D1800AF6-063B-5B1F-888D-17CD867E61C7}"/>
              </a:ext>
            </a:extLst>
          </p:cNvPr>
          <p:cNvSpPr>
            <a:spLocks/>
          </p:cNvSpPr>
          <p:nvPr/>
        </p:nvSpPr>
        <p:spPr bwMode="auto">
          <a:xfrm>
            <a:off x="3138488" y="3233738"/>
            <a:ext cx="19050" cy="12700"/>
          </a:xfrm>
          <a:custGeom>
            <a:avLst/>
            <a:gdLst>
              <a:gd name="T0" fmla="*/ 0 w 52"/>
              <a:gd name="T1" fmla="*/ 2147483647 h 34"/>
              <a:gd name="T2" fmla="*/ 2147483647 w 52"/>
              <a:gd name="T3" fmla="*/ 2147483647 h 34"/>
              <a:gd name="T4" fmla="*/ 2147483647 w 52"/>
              <a:gd name="T5" fmla="*/ 2147483647 h 34"/>
              <a:gd name="T6" fmla="*/ 2147483647 w 52"/>
              <a:gd name="T7" fmla="*/ 2147483647 h 34"/>
              <a:gd name="T8" fmla="*/ 2147483647 w 52"/>
              <a:gd name="T9" fmla="*/ 2147483647 h 34"/>
              <a:gd name="T10" fmla="*/ 2147483647 w 52"/>
              <a:gd name="T11" fmla="*/ 2147483647 h 34"/>
              <a:gd name="T12" fmla="*/ 2147483647 w 52"/>
              <a:gd name="T13" fmla="*/ 0 h 34"/>
              <a:gd name="T14" fmla="*/ 2147483647 w 52"/>
              <a:gd name="T15" fmla="*/ 0 h 34"/>
              <a:gd name="T16" fmla="*/ 2147483647 w 52"/>
              <a:gd name="T17" fmla="*/ 2147483647 h 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2" h="34">
                <a:moveTo>
                  <a:pt x="0" y="34"/>
                </a:moveTo>
                <a:lnTo>
                  <a:pt x="52" y="34"/>
                </a:lnTo>
                <a:lnTo>
                  <a:pt x="52" y="23"/>
                </a:lnTo>
                <a:lnTo>
                  <a:pt x="40" y="23"/>
                </a:lnTo>
                <a:lnTo>
                  <a:pt x="40" y="12"/>
                </a:lnTo>
                <a:lnTo>
                  <a:pt x="30" y="12"/>
                </a:lnTo>
                <a:lnTo>
                  <a:pt x="29" y="0"/>
                </a:lnTo>
                <a:lnTo>
                  <a:pt x="18" y="0"/>
                </a:lnTo>
                <a:lnTo>
                  <a:pt x="18" y="1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80" name="Freeform 213">
            <a:extLst>
              <a:ext uri="{FF2B5EF4-FFF2-40B4-BE49-F238E27FC236}">
                <a16:creationId xmlns:a16="http://schemas.microsoft.com/office/drawing/2014/main" id="{BAA78A00-F81A-5E4D-0975-43DB11F7577B}"/>
              </a:ext>
            </a:extLst>
          </p:cNvPr>
          <p:cNvSpPr>
            <a:spLocks/>
          </p:cNvSpPr>
          <p:nvPr/>
        </p:nvSpPr>
        <p:spPr bwMode="auto">
          <a:xfrm>
            <a:off x="3082925" y="3228975"/>
            <a:ext cx="23813" cy="30163"/>
          </a:xfrm>
          <a:custGeom>
            <a:avLst/>
            <a:gdLst>
              <a:gd name="T0" fmla="*/ 0 w 59"/>
              <a:gd name="T1" fmla="*/ 2147483647 h 75"/>
              <a:gd name="T2" fmla="*/ 0 w 59"/>
              <a:gd name="T3" fmla="*/ 2147483647 h 75"/>
              <a:gd name="T4" fmla="*/ 2147483647 w 59"/>
              <a:gd name="T5" fmla="*/ 2147483647 h 75"/>
              <a:gd name="T6" fmla="*/ 2147483647 w 59"/>
              <a:gd name="T7" fmla="*/ 0 h 75"/>
              <a:gd name="T8" fmla="*/ 2147483647 w 59"/>
              <a:gd name="T9" fmla="*/ 0 h 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9" h="75">
                <a:moveTo>
                  <a:pt x="0" y="75"/>
                </a:moveTo>
                <a:lnTo>
                  <a:pt x="0" y="45"/>
                </a:lnTo>
                <a:lnTo>
                  <a:pt x="5" y="45"/>
                </a:lnTo>
                <a:lnTo>
                  <a:pt x="5" y="0"/>
                </a:lnTo>
                <a:lnTo>
                  <a:pt x="59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81" name="Freeform 214">
            <a:extLst>
              <a:ext uri="{FF2B5EF4-FFF2-40B4-BE49-F238E27FC236}">
                <a16:creationId xmlns:a16="http://schemas.microsoft.com/office/drawing/2014/main" id="{290BAB0D-5254-E75E-C063-C9E1600896B0}"/>
              </a:ext>
            </a:extLst>
          </p:cNvPr>
          <p:cNvSpPr>
            <a:spLocks/>
          </p:cNvSpPr>
          <p:nvPr/>
        </p:nvSpPr>
        <p:spPr bwMode="auto">
          <a:xfrm>
            <a:off x="3349625" y="3228975"/>
            <a:ext cx="14288" cy="47625"/>
          </a:xfrm>
          <a:custGeom>
            <a:avLst/>
            <a:gdLst>
              <a:gd name="T0" fmla="*/ 0 w 34"/>
              <a:gd name="T1" fmla="*/ 0 h 120"/>
              <a:gd name="T2" fmla="*/ 2147483647 w 34"/>
              <a:gd name="T3" fmla="*/ 2147483647 h 120"/>
              <a:gd name="T4" fmla="*/ 2147483647 w 34"/>
              <a:gd name="T5" fmla="*/ 2147483647 h 120"/>
              <a:gd name="T6" fmla="*/ 2147483647 w 34"/>
              <a:gd name="T7" fmla="*/ 2147483647 h 120"/>
              <a:gd name="T8" fmla="*/ 2147483647 w 34"/>
              <a:gd name="T9" fmla="*/ 2147483647 h 120"/>
              <a:gd name="T10" fmla="*/ 2147483647 w 34"/>
              <a:gd name="T11" fmla="*/ 2147483647 h 120"/>
              <a:gd name="T12" fmla="*/ 2147483647 w 34"/>
              <a:gd name="T13" fmla="*/ 2147483647 h 120"/>
              <a:gd name="T14" fmla="*/ 2147483647 w 34"/>
              <a:gd name="T15" fmla="*/ 2147483647 h 12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4" h="120">
                <a:moveTo>
                  <a:pt x="0" y="0"/>
                </a:moveTo>
                <a:lnTo>
                  <a:pt x="6" y="4"/>
                </a:lnTo>
                <a:lnTo>
                  <a:pt x="18" y="20"/>
                </a:lnTo>
                <a:lnTo>
                  <a:pt x="22" y="35"/>
                </a:lnTo>
                <a:lnTo>
                  <a:pt x="23" y="68"/>
                </a:lnTo>
                <a:lnTo>
                  <a:pt x="34" y="84"/>
                </a:lnTo>
                <a:lnTo>
                  <a:pt x="30" y="111"/>
                </a:lnTo>
                <a:lnTo>
                  <a:pt x="24" y="12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82" name="Line 215">
            <a:extLst>
              <a:ext uri="{FF2B5EF4-FFF2-40B4-BE49-F238E27FC236}">
                <a16:creationId xmlns:a16="http://schemas.microsoft.com/office/drawing/2014/main" id="{2BA78931-9D15-43C3-2E0A-06F7400717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82925" y="3259138"/>
            <a:ext cx="1588" cy="39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83" name="Freeform 216">
            <a:extLst>
              <a:ext uri="{FF2B5EF4-FFF2-40B4-BE49-F238E27FC236}">
                <a16:creationId xmlns:a16="http://schemas.microsoft.com/office/drawing/2014/main" id="{2C1891B0-318A-1CE8-139E-D62B2A261B3D}"/>
              </a:ext>
            </a:extLst>
          </p:cNvPr>
          <p:cNvSpPr>
            <a:spLocks/>
          </p:cNvSpPr>
          <p:nvPr/>
        </p:nvSpPr>
        <p:spPr bwMode="auto">
          <a:xfrm>
            <a:off x="3349625" y="3276600"/>
            <a:ext cx="9525" cy="44450"/>
          </a:xfrm>
          <a:custGeom>
            <a:avLst/>
            <a:gdLst>
              <a:gd name="T0" fmla="*/ 2147483647 w 24"/>
              <a:gd name="T1" fmla="*/ 0 h 112"/>
              <a:gd name="T2" fmla="*/ 2147483647 w 24"/>
              <a:gd name="T3" fmla="*/ 2147483647 h 112"/>
              <a:gd name="T4" fmla="*/ 0 w 24"/>
              <a:gd name="T5" fmla="*/ 2147483647 h 112"/>
              <a:gd name="T6" fmla="*/ 2147483647 w 24"/>
              <a:gd name="T7" fmla="*/ 2147483647 h 112"/>
              <a:gd name="T8" fmla="*/ 2147483647 w 24"/>
              <a:gd name="T9" fmla="*/ 2147483647 h 1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" h="112">
                <a:moveTo>
                  <a:pt x="24" y="0"/>
                </a:moveTo>
                <a:lnTo>
                  <a:pt x="1" y="4"/>
                </a:lnTo>
                <a:lnTo>
                  <a:pt x="0" y="22"/>
                </a:lnTo>
                <a:lnTo>
                  <a:pt x="2" y="58"/>
                </a:lnTo>
                <a:lnTo>
                  <a:pt x="16" y="11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84" name="Line 217">
            <a:extLst>
              <a:ext uri="{FF2B5EF4-FFF2-40B4-BE49-F238E27FC236}">
                <a16:creationId xmlns:a16="http://schemas.microsoft.com/office/drawing/2014/main" id="{70A119BC-FC94-5841-C0E6-A33901BBEEB2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8800" y="3324225"/>
            <a:ext cx="1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85" name="Line 218">
            <a:extLst>
              <a:ext uri="{FF2B5EF4-FFF2-40B4-BE49-F238E27FC236}">
                <a16:creationId xmlns:a16="http://schemas.microsoft.com/office/drawing/2014/main" id="{3A44F723-0CC0-AF33-45CF-7DB404AF69C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8800" y="3324225"/>
            <a:ext cx="1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86" name="Freeform 219">
            <a:extLst>
              <a:ext uri="{FF2B5EF4-FFF2-40B4-BE49-F238E27FC236}">
                <a16:creationId xmlns:a16="http://schemas.microsoft.com/office/drawing/2014/main" id="{62FEA83B-0F04-B9F7-1551-5237E2D890B1}"/>
              </a:ext>
            </a:extLst>
          </p:cNvPr>
          <p:cNvSpPr>
            <a:spLocks/>
          </p:cNvSpPr>
          <p:nvPr/>
        </p:nvSpPr>
        <p:spPr bwMode="auto">
          <a:xfrm>
            <a:off x="3082925" y="3298825"/>
            <a:ext cx="17463" cy="25400"/>
          </a:xfrm>
          <a:custGeom>
            <a:avLst/>
            <a:gdLst>
              <a:gd name="T0" fmla="*/ 2147483647 w 46"/>
              <a:gd name="T1" fmla="*/ 2147483647 h 65"/>
              <a:gd name="T2" fmla="*/ 2147483647 w 46"/>
              <a:gd name="T3" fmla="*/ 2147483647 h 65"/>
              <a:gd name="T4" fmla="*/ 0 w 46"/>
              <a:gd name="T5" fmla="*/ 2147483647 h 65"/>
              <a:gd name="T6" fmla="*/ 0 w 46"/>
              <a:gd name="T7" fmla="*/ 0 h 6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6" h="65">
                <a:moveTo>
                  <a:pt x="46" y="65"/>
                </a:moveTo>
                <a:lnTo>
                  <a:pt x="46" y="21"/>
                </a:lnTo>
                <a:lnTo>
                  <a:pt x="0" y="21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87" name="Line 220">
            <a:extLst>
              <a:ext uri="{FF2B5EF4-FFF2-40B4-BE49-F238E27FC236}">
                <a16:creationId xmlns:a16="http://schemas.microsoft.com/office/drawing/2014/main" id="{22DB2DD8-6303-B8EB-41AA-A31C4CE7678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98800" y="3324225"/>
            <a:ext cx="1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88" name="Freeform 221">
            <a:extLst>
              <a:ext uri="{FF2B5EF4-FFF2-40B4-BE49-F238E27FC236}">
                <a16:creationId xmlns:a16="http://schemas.microsoft.com/office/drawing/2014/main" id="{D6C6E80B-D80A-C9B6-1F32-B5D680D22834}"/>
              </a:ext>
            </a:extLst>
          </p:cNvPr>
          <p:cNvSpPr>
            <a:spLocks/>
          </p:cNvSpPr>
          <p:nvPr/>
        </p:nvSpPr>
        <p:spPr bwMode="auto">
          <a:xfrm>
            <a:off x="3082925" y="3324225"/>
            <a:ext cx="15875" cy="3175"/>
          </a:xfrm>
          <a:custGeom>
            <a:avLst/>
            <a:gdLst>
              <a:gd name="T0" fmla="*/ 0 w 41"/>
              <a:gd name="T1" fmla="*/ 2147483647 h 8"/>
              <a:gd name="T2" fmla="*/ 0 w 41"/>
              <a:gd name="T3" fmla="*/ 0 h 8"/>
              <a:gd name="T4" fmla="*/ 2147483647 w 41"/>
              <a:gd name="T5" fmla="*/ 0 h 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1" h="8">
                <a:moveTo>
                  <a:pt x="0" y="8"/>
                </a:moveTo>
                <a:lnTo>
                  <a:pt x="0" y="0"/>
                </a:lnTo>
                <a:lnTo>
                  <a:pt x="41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89" name="Line 222">
            <a:extLst>
              <a:ext uri="{FF2B5EF4-FFF2-40B4-BE49-F238E27FC236}">
                <a16:creationId xmlns:a16="http://schemas.microsoft.com/office/drawing/2014/main" id="{D492AC7D-790A-71F5-5EFE-C2A4E6B872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82925" y="3327400"/>
            <a:ext cx="1588" cy="111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90" name="Line 223">
            <a:extLst>
              <a:ext uri="{FF2B5EF4-FFF2-40B4-BE49-F238E27FC236}">
                <a16:creationId xmlns:a16="http://schemas.microsoft.com/office/drawing/2014/main" id="{B37D3AB1-B69E-437F-05DA-10894E66EC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05150" y="3341688"/>
            <a:ext cx="1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91" name="Freeform 224">
            <a:extLst>
              <a:ext uri="{FF2B5EF4-FFF2-40B4-BE49-F238E27FC236}">
                <a16:creationId xmlns:a16="http://schemas.microsoft.com/office/drawing/2014/main" id="{52B8380B-A8E9-C1B8-CF51-944EECE31064}"/>
              </a:ext>
            </a:extLst>
          </p:cNvPr>
          <p:cNvSpPr>
            <a:spLocks/>
          </p:cNvSpPr>
          <p:nvPr/>
        </p:nvSpPr>
        <p:spPr bwMode="auto">
          <a:xfrm>
            <a:off x="3355975" y="3321050"/>
            <a:ext cx="11113" cy="34925"/>
          </a:xfrm>
          <a:custGeom>
            <a:avLst/>
            <a:gdLst>
              <a:gd name="T0" fmla="*/ 0 w 29"/>
              <a:gd name="T1" fmla="*/ 0 h 88"/>
              <a:gd name="T2" fmla="*/ 2147483647 w 29"/>
              <a:gd name="T3" fmla="*/ 2147483647 h 88"/>
              <a:gd name="T4" fmla="*/ 2147483647 w 29"/>
              <a:gd name="T5" fmla="*/ 2147483647 h 88"/>
              <a:gd name="T6" fmla="*/ 2147483647 w 29"/>
              <a:gd name="T7" fmla="*/ 2147483647 h 88"/>
              <a:gd name="T8" fmla="*/ 2147483647 w 29"/>
              <a:gd name="T9" fmla="*/ 2147483647 h 88"/>
              <a:gd name="T10" fmla="*/ 2147483647 w 29"/>
              <a:gd name="T11" fmla="*/ 2147483647 h 88"/>
              <a:gd name="T12" fmla="*/ 2147483647 w 29"/>
              <a:gd name="T13" fmla="*/ 2147483647 h 88"/>
              <a:gd name="T14" fmla="*/ 2147483647 w 29"/>
              <a:gd name="T15" fmla="*/ 2147483647 h 88"/>
              <a:gd name="T16" fmla="*/ 2147483647 w 29"/>
              <a:gd name="T17" fmla="*/ 2147483647 h 8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9" h="88">
                <a:moveTo>
                  <a:pt x="0" y="0"/>
                </a:moveTo>
                <a:lnTo>
                  <a:pt x="2" y="8"/>
                </a:lnTo>
                <a:lnTo>
                  <a:pt x="7" y="79"/>
                </a:lnTo>
                <a:lnTo>
                  <a:pt x="11" y="85"/>
                </a:lnTo>
                <a:lnTo>
                  <a:pt x="14" y="87"/>
                </a:lnTo>
                <a:lnTo>
                  <a:pt x="19" y="88"/>
                </a:lnTo>
                <a:lnTo>
                  <a:pt x="19" y="78"/>
                </a:lnTo>
                <a:lnTo>
                  <a:pt x="21" y="76"/>
                </a:lnTo>
                <a:lnTo>
                  <a:pt x="29" y="8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92" name="Freeform 225">
            <a:extLst>
              <a:ext uri="{FF2B5EF4-FFF2-40B4-BE49-F238E27FC236}">
                <a16:creationId xmlns:a16="http://schemas.microsoft.com/office/drawing/2014/main" id="{F6435E7C-55E1-5FC5-7E01-A3F4C6316C00}"/>
              </a:ext>
            </a:extLst>
          </p:cNvPr>
          <p:cNvSpPr>
            <a:spLocks/>
          </p:cNvSpPr>
          <p:nvPr/>
        </p:nvSpPr>
        <p:spPr bwMode="auto">
          <a:xfrm>
            <a:off x="3095625" y="3341688"/>
            <a:ext cx="11113" cy="14287"/>
          </a:xfrm>
          <a:custGeom>
            <a:avLst/>
            <a:gdLst>
              <a:gd name="T0" fmla="*/ 2147483647 w 27"/>
              <a:gd name="T1" fmla="*/ 0 h 35"/>
              <a:gd name="T2" fmla="*/ 2147483647 w 27"/>
              <a:gd name="T3" fmla="*/ 2147483647 h 35"/>
              <a:gd name="T4" fmla="*/ 2147483647 w 27"/>
              <a:gd name="T5" fmla="*/ 2147483647 h 35"/>
              <a:gd name="T6" fmla="*/ 2147483647 w 27"/>
              <a:gd name="T7" fmla="*/ 2147483647 h 35"/>
              <a:gd name="T8" fmla="*/ 0 w 27"/>
              <a:gd name="T9" fmla="*/ 2147483647 h 35"/>
              <a:gd name="T10" fmla="*/ 2147483647 w 27"/>
              <a:gd name="T11" fmla="*/ 2147483647 h 35"/>
              <a:gd name="T12" fmla="*/ 2147483647 w 27"/>
              <a:gd name="T13" fmla="*/ 2147483647 h 35"/>
              <a:gd name="T14" fmla="*/ 2147483647 w 27"/>
              <a:gd name="T15" fmla="*/ 2147483647 h 35"/>
              <a:gd name="T16" fmla="*/ 2147483647 w 27"/>
              <a:gd name="T17" fmla="*/ 2147483647 h 35"/>
              <a:gd name="T18" fmla="*/ 2147483647 w 27"/>
              <a:gd name="T19" fmla="*/ 2147483647 h 35"/>
              <a:gd name="T20" fmla="*/ 2147483647 w 27"/>
              <a:gd name="T21" fmla="*/ 2147483647 h 35"/>
              <a:gd name="T22" fmla="*/ 2147483647 w 27"/>
              <a:gd name="T23" fmla="*/ 2147483647 h 35"/>
              <a:gd name="T24" fmla="*/ 2147483647 w 27"/>
              <a:gd name="T25" fmla="*/ 2147483647 h 35"/>
              <a:gd name="T26" fmla="*/ 2147483647 w 27"/>
              <a:gd name="T27" fmla="*/ 0 h 3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7" h="35">
                <a:moveTo>
                  <a:pt x="6" y="0"/>
                </a:moveTo>
                <a:lnTo>
                  <a:pt x="1" y="2"/>
                </a:lnTo>
                <a:lnTo>
                  <a:pt x="8" y="11"/>
                </a:lnTo>
                <a:lnTo>
                  <a:pt x="2" y="7"/>
                </a:lnTo>
                <a:lnTo>
                  <a:pt x="0" y="12"/>
                </a:lnTo>
                <a:lnTo>
                  <a:pt x="7" y="17"/>
                </a:lnTo>
                <a:lnTo>
                  <a:pt x="13" y="26"/>
                </a:lnTo>
                <a:lnTo>
                  <a:pt x="15" y="23"/>
                </a:lnTo>
                <a:lnTo>
                  <a:pt x="23" y="35"/>
                </a:lnTo>
                <a:lnTo>
                  <a:pt x="27" y="32"/>
                </a:lnTo>
                <a:lnTo>
                  <a:pt x="19" y="21"/>
                </a:lnTo>
                <a:lnTo>
                  <a:pt x="21" y="18"/>
                </a:lnTo>
                <a:lnTo>
                  <a:pt x="12" y="11"/>
                </a:lnTo>
                <a:lnTo>
                  <a:pt x="6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93" name="Freeform 226">
            <a:extLst>
              <a:ext uri="{FF2B5EF4-FFF2-40B4-BE49-F238E27FC236}">
                <a16:creationId xmlns:a16="http://schemas.microsoft.com/office/drawing/2014/main" id="{114EAAE2-8EB9-0580-0EB3-2F3F9FC6603A}"/>
              </a:ext>
            </a:extLst>
          </p:cNvPr>
          <p:cNvSpPr>
            <a:spLocks/>
          </p:cNvSpPr>
          <p:nvPr/>
        </p:nvSpPr>
        <p:spPr bwMode="auto">
          <a:xfrm>
            <a:off x="3082925" y="3338513"/>
            <a:ext cx="1588" cy="20637"/>
          </a:xfrm>
          <a:custGeom>
            <a:avLst/>
            <a:gdLst>
              <a:gd name="T0" fmla="*/ 2147483647 w 5"/>
              <a:gd name="T1" fmla="*/ 2147483647 h 54"/>
              <a:gd name="T2" fmla="*/ 2147483647 w 5"/>
              <a:gd name="T3" fmla="*/ 2147483647 h 54"/>
              <a:gd name="T4" fmla="*/ 0 w 5"/>
              <a:gd name="T5" fmla="*/ 0 h 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" h="54">
                <a:moveTo>
                  <a:pt x="5" y="54"/>
                </a:moveTo>
                <a:lnTo>
                  <a:pt x="3" y="54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94" name="Freeform 227">
            <a:extLst>
              <a:ext uri="{FF2B5EF4-FFF2-40B4-BE49-F238E27FC236}">
                <a16:creationId xmlns:a16="http://schemas.microsoft.com/office/drawing/2014/main" id="{E07F2B55-34BA-A30B-A428-C01711842E20}"/>
              </a:ext>
            </a:extLst>
          </p:cNvPr>
          <p:cNvSpPr>
            <a:spLocks/>
          </p:cNvSpPr>
          <p:nvPr/>
        </p:nvSpPr>
        <p:spPr bwMode="auto">
          <a:xfrm>
            <a:off x="3103563" y="3341688"/>
            <a:ext cx="20637" cy="23812"/>
          </a:xfrm>
          <a:custGeom>
            <a:avLst/>
            <a:gdLst>
              <a:gd name="T0" fmla="*/ 2147483647 w 53"/>
              <a:gd name="T1" fmla="*/ 0 h 56"/>
              <a:gd name="T2" fmla="*/ 0 w 53"/>
              <a:gd name="T3" fmla="*/ 2147483647 h 56"/>
              <a:gd name="T4" fmla="*/ 2147483647 w 53"/>
              <a:gd name="T5" fmla="*/ 2147483647 h 56"/>
              <a:gd name="T6" fmla="*/ 2147483647 w 53"/>
              <a:gd name="T7" fmla="*/ 2147483647 h 56"/>
              <a:gd name="T8" fmla="*/ 2147483647 w 53"/>
              <a:gd name="T9" fmla="*/ 2147483647 h 56"/>
              <a:gd name="T10" fmla="*/ 2147483647 w 53"/>
              <a:gd name="T11" fmla="*/ 2147483647 h 56"/>
              <a:gd name="T12" fmla="*/ 2147483647 w 53"/>
              <a:gd name="T13" fmla="*/ 2147483647 h 56"/>
              <a:gd name="T14" fmla="*/ 2147483647 w 53"/>
              <a:gd name="T15" fmla="*/ 2147483647 h 56"/>
              <a:gd name="T16" fmla="*/ 2147483647 w 53"/>
              <a:gd name="T17" fmla="*/ 2147483647 h 56"/>
              <a:gd name="T18" fmla="*/ 2147483647 w 53"/>
              <a:gd name="T19" fmla="*/ 2147483647 h 56"/>
              <a:gd name="T20" fmla="*/ 2147483647 w 53"/>
              <a:gd name="T21" fmla="*/ 2147483647 h 56"/>
              <a:gd name="T22" fmla="*/ 2147483647 w 53"/>
              <a:gd name="T23" fmla="*/ 2147483647 h 56"/>
              <a:gd name="T24" fmla="*/ 2147483647 w 53"/>
              <a:gd name="T25" fmla="*/ 2147483647 h 56"/>
              <a:gd name="T26" fmla="*/ 2147483647 w 53"/>
              <a:gd name="T27" fmla="*/ 2147483647 h 56"/>
              <a:gd name="T28" fmla="*/ 2147483647 w 53"/>
              <a:gd name="T29" fmla="*/ 2147483647 h 56"/>
              <a:gd name="T30" fmla="*/ 2147483647 w 53"/>
              <a:gd name="T31" fmla="*/ 2147483647 h 56"/>
              <a:gd name="T32" fmla="*/ 2147483647 w 53"/>
              <a:gd name="T33" fmla="*/ 2147483647 h 56"/>
              <a:gd name="T34" fmla="*/ 2147483647 w 53"/>
              <a:gd name="T35" fmla="*/ 2147483647 h 56"/>
              <a:gd name="T36" fmla="*/ 2147483647 w 53"/>
              <a:gd name="T37" fmla="*/ 2147483647 h 56"/>
              <a:gd name="T38" fmla="*/ 2147483647 w 53"/>
              <a:gd name="T39" fmla="*/ 2147483647 h 56"/>
              <a:gd name="T40" fmla="*/ 2147483647 w 53"/>
              <a:gd name="T41" fmla="*/ 2147483647 h 56"/>
              <a:gd name="T42" fmla="*/ 2147483647 w 53"/>
              <a:gd name="T43" fmla="*/ 2147483647 h 56"/>
              <a:gd name="T44" fmla="*/ 2147483647 w 53"/>
              <a:gd name="T45" fmla="*/ 2147483647 h 56"/>
              <a:gd name="T46" fmla="*/ 2147483647 w 53"/>
              <a:gd name="T47" fmla="*/ 2147483647 h 56"/>
              <a:gd name="T48" fmla="*/ 2147483647 w 53"/>
              <a:gd name="T49" fmla="*/ 2147483647 h 56"/>
              <a:gd name="T50" fmla="*/ 2147483647 w 53"/>
              <a:gd name="T51" fmla="*/ 2147483647 h 56"/>
              <a:gd name="T52" fmla="*/ 2147483647 w 53"/>
              <a:gd name="T53" fmla="*/ 2147483647 h 56"/>
              <a:gd name="T54" fmla="*/ 2147483647 w 53"/>
              <a:gd name="T55" fmla="*/ 2147483647 h 56"/>
              <a:gd name="T56" fmla="*/ 2147483647 w 53"/>
              <a:gd name="T57" fmla="*/ 2147483647 h 56"/>
              <a:gd name="T58" fmla="*/ 2147483647 w 53"/>
              <a:gd name="T59" fmla="*/ 2147483647 h 56"/>
              <a:gd name="T60" fmla="*/ 2147483647 w 53"/>
              <a:gd name="T61" fmla="*/ 2147483647 h 56"/>
              <a:gd name="T62" fmla="*/ 2147483647 w 53"/>
              <a:gd name="T63" fmla="*/ 2147483647 h 56"/>
              <a:gd name="T64" fmla="*/ 2147483647 w 53"/>
              <a:gd name="T65" fmla="*/ 2147483647 h 56"/>
              <a:gd name="T66" fmla="*/ 2147483647 w 53"/>
              <a:gd name="T67" fmla="*/ 2147483647 h 56"/>
              <a:gd name="T68" fmla="*/ 2147483647 w 53"/>
              <a:gd name="T69" fmla="*/ 0 h 5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3" h="56">
                <a:moveTo>
                  <a:pt x="4" y="0"/>
                </a:moveTo>
                <a:lnTo>
                  <a:pt x="0" y="1"/>
                </a:lnTo>
                <a:lnTo>
                  <a:pt x="7" y="12"/>
                </a:lnTo>
                <a:lnTo>
                  <a:pt x="12" y="14"/>
                </a:lnTo>
                <a:lnTo>
                  <a:pt x="10" y="17"/>
                </a:lnTo>
                <a:lnTo>
                  <a:pt x="6" y="11"/>
                </a:lnTo>
                <a:lnTo>
                  <a:pt x="4" y="17"/>
                </a:lnTo>
                <a:lnTo>
                  <a:pt x="10" y="26"/>
                </a:lnTo>
                <a:lnTo>
                  <a:pt x="7" y="27"/>
                </a:lnTo>
                <a:lnTo>
                  <a:pt x="10" y="33"/>
                </a:lnTo>
                <a:lnTo>
                  <a:pt x="9" y="34"/>
                </a:lnTo>
                <a:lnTo>
                  <a:pt x="11" y="40"/>
                </a:lnTo>
                <a:lnTo>
                  <a:pt x="10" y="44"/>
                </a:lnTo>
                <a:lnTo>
                  <a:pt x="16" y="55"/>
                </a:lnTo>
                <a:lnTo>
                  <a:pt x="22" y="53"/>
                </a:lnTo>
                <a:lnTo>
                  <a:pt x="16" y="43"/>
                </a:lnTo>
                <a:lnTo>
                  <a:pt x="19" y="42"/>
                </a:lnTo>
                <a:lnTo>
                  <a:pt x="23" y="50"/>
                </a:lnTo>
                <a:lnTo>
                  <a:pt x="30" y="56"/>
                </a:lnTo>
                <a:lnTo>
                  <a:pt x="36" y="49"/>
                </a:lnTo>
                <a:lnTo>
                  <a:pt x="39" y="51"/>
                </a:lnTo>
                <a:lnTo>
                  <a:pt x="47" y="44"/>
                </a:lnTo>
                <a:lnTo>
                  <a:pt x="50" y="45"/>
                </a:lnTo>
                <a:lnTo>
                  <a:pt x="53" y="43"/>
                </a:lnTo>
                <a:lnTo>
                  <a:pt x="47" y="38"/>
                </a:lnTo>
                <a:lnTo>
                  <a:pt x="50" y="37"/>
                </a:lnTo>
                <a:lnTo>
                  <a:pt x="33" y="27"/>
                </a:lnTo>
                <a:lnTo>
                  <a:pt x="19" y="9"/>
                </a:lnTo>
                <a:lnTo>
                  <a:pt x="23" y="11"/>
                </a:lnTo>
                <a:lnTo>
                  <a:pt x="23" y="6"/>
                </a:lnTo>
                <a:lnTo>
                  <a:pt x="13" y="1"/>
                </a:lnTo>
                <a:lnTo>
                  <a:pt x="12" y="3"/>
                </a:lnTo>
                <a:lnTo>
                  <a:pt x="9" y="1"/>
                </a:lnTo>
                <a:lnTo>
                  <a:pt x="7" y="3"/>
                </a:lnTo>
                <a:lnTo>
                  <a:pt x="5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95" name="Freeform 228">
            <a:extLst>
              <a:ext uri="{FF2B5EF4-FFF2-40B4-BE49-F238E27FC236}">
                <a16:creationId xmlns:a16="http://schemas.microsoft.com/office/drawing/2014/main" id="{F7D9BB06-AE21-ED42-229B-D00A8D1068D6}"/>
              </a:ext>
            </a:extLst>
          </p:cNvPr>
          <p:cNvSpPr>
            <a:spLocks/>
          </p:cNvSpPr>
          <p:nvPr/>
        </p:nvSpPr>
        <p:spPr bwMode="auto">
          <a:xfrm>
            <a:off x="3152775" y="3359150"/>
            <a:ext cx="4763" cy="6350"/>
          </a:xfrm>
          <a:custGeom>
            <a:avLst/>
            <a:gdLst>
              <a:gd name="T0" fmla="*/ 2147483647 w 13"/>
              <a:gd name="T1" fmla="*/ 2147483647 h 17"/>
              <a:gd name="T2" fmla="*/ 2147483647 w 13"/>
              <a:gd name="T3" fmla="*/ 2147483647 h 17"/>
              <a:gd name="T4" fmla="*/ 2147483647 w 13"/>
              <a:gd name="T5" fmla="*/ 0 h 17"/>
              <a:gd name="T6" fmla="*/ 0 w 13"/>
              <a:gd name="T7" fmla="*/ 2147483647 h 17"/>
              <a:gd name="T8" fmla="*/ 0 w 13"/>
              <a:gd name="T9" fmla="*/ 2147483647 h 17"/>
              <a:gd name="T10" fmla="*/ 2147483647 w 13"/>
              <a:gd name="T11" fmla="*/ 2147483647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" h="17">
                <a:moveTo>
                  <a:pt x="7" y="17"/>
                </a:moveTo>
                <a:lnTo>
                  <a:pt x="13" y="17"/>
                </a:lnTo>
                <a:lnTo>
                  <a:pt x="13" y="0"/>
                </a:lnTo>
                <a:lnTo>
                  <a:pt x="0" y="1"/>
                </a:lnTo>
                <a:lnTo>
                  <a:pt x="0" y="17"/>
                </a:lnTo>
                <a:lnTo>
                  <a:pt x="7" y="1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96" name="Freeform 229">
            <a:extLst>
              <a:ext uri="{FF2B5EF4-FFF2-40B4-BE49-F238E27FC236}">
                <a16:creationId xmlns:a16="http://schemas.microsoft.com/office/drawing/2014/main" id="{8E34E28E-C944-D3E4-CE9C-DED937D6AB31}"/>
              </a:ext>
            </a:extLst>
          </p:cNvPr>
          <p:cNvSpPr>
            <a:spLocks/>
          </p:cNvSpPr>
          <p:nvPr/>
        </p:nvSpPr>
        <p:spPr bwMode="auto">
          <a:xfrm>
            <a:off x="3095625" y="3352800"/>
            <a:ext cx="14288" cy="14288"/>
          </a:xfrm>
          <a:custGeom>
            <a:avLst/>
            <a:gdLst>
              <a:gd name="T0" fmla="*/ 2147483647 w 34"/>
              <a:gd name="T1" fmla="*/ 2147483647 h 35"/>
              <a:gd name="T2" fmla="*/ 2147483647 w 34"/>
              <a:gd name="T3" fmla="*/ 0 h 35"/>
              <a:gd name="T4" fmla="*/ 0 w 34"/>
              <a:gd name="T5" fmla="*/ 2147483647 h 35"/>
              <a:gd name="T6" fmla="*/ 2147483647 w 34"/>
              <a:gd name="T7" fmla="*/ 2147483647 h 35"/>
              <a:gd name="T8" fmla="*/ 2147483647 w 34"/>
              <a:gd name="T9" fmla="*/ 2147483647 h 35"/>
              <a:gd name="T10" fmla="*/ 2147483647 w 34"/>
              <a:gd name="T11" fmla="*/ 2147483647 h 35"/>
              <a:gd name="T12" fmla="*/ 2147483647 w 34"/>
              <a:gd name="T13" fmla="*/ 2147483647 h 35"/>
              <a:gd name="T14" fmla="*/ 2147483647 w 34"/>
              <a:gd name="T15" fmla="*/ 2147483647 h 35"/>
              <a:gd name="T16" fmla="*/ 2147483647 w 34"/>
              <a:gd name="T17" fmla="*/ 2147483647 h 35"/>
              <a:gd name="T18" fmla="*/ 2147483647 w 34"/>
              <a:gd name="T19" fmla="*/ 2147483647 h 35"/>
              <a:gd name="T20" fmla="*/ 2147483647 w 34"/>
              <a:gd name="T21" fmla="*/ 2147483647 h 35"/>
              <a:gd name="T22" fmla="*/ 2147483647 w 34"/>
              <a:gd name="T23" fmla="*/ 2147483647 h 3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4" h="35">
                <a:moveTo>
                  <a:pt x="14" y="9"/>
                </a:moveTo>
                <a:lnTo>
                  <a:pt x="2" y="0"/>
                </a:lnTo>
                <a:lnTo>
                  <a:pt x="0" y="2"/>
                </a:lnTo>
                <a:lnTo>
                  <a:pt x="5" y="8"/>
                </a:lnTo>
                <a:lnTo>
                  <a:pt x="10" y="21"/>
                </a:lnTo>
                <a:lnTo>
                  <a:pt x="14" y="17"/>
                </a:lnTo>
                <a:lnTo>
                  <a:pt x="21" y="32"/>
                </a:lnTo>
                <a:lnTo>
                  <a:pt x="23" y="30"/>
                </a:lnTo>
                <a:lnTo>
                  <a:pt x="29" y="35"/>
                </a:lnTo>
                <a:lnTo>
                  <a:pt x="34" y="30"/>
                </a:lnTo>
                <a:lnTo>
                  <a:pt x="27" y="25"/>
                </a:lnTo>
                <a:lnTo>
                  <a:pt x="14" y="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97" name="Line 230">
            <a:extLst>
              <a:ext uri="{FF2B5EF4-FFF2-40B4-BE49-F238E27FC236}">
                <a16:creationId xmlns:a16="http://schemas.microsoft.com/office/drawing/2014/main" id="{F64253BA-CB40-1C65-1790-C4C3841FA8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84513" y="3359150"/>
            <a:ext cx="1587" cy="142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98" name="Freeform 231">
            <a:extLst>
              <a:ext uri="{FF2B5EF4-FFF2-40B4-BE49-F238E27FC236}">
                <a16:creationId xmlns:a16="http://schemas.microsoft.com/office/drawing/2014/main" id="{172BA7F4-2BEC-2444-6DE6-B048FCC7AC0F}"/>
              </a:ext>
            </a:extLst>
          </p:cNvPr>
          <p:cNvSpPr>
            <a:spLocks/>
          </p:cNvSpPr>
          <p:nvPr/>
        </p:nvSpPr>
        <p:spPr bwMode="auto">
          <a:xfrm>
            <a:off x="3178175" y="3370263"/>
            <a:ext cx="4763" cy="3175"/>
          </a:xfrm>
          <a:custGeom>
            <a:avLst/>
            <a:gdLst>
              <a:gd name="T0" fmla="*/ 2147483647 w 11"/>
              <a:gd name="T1" fmla="*/ 2147483647 h 11"/>
              <a:gd name="T2" fmla="*/ 0 w 11"/>
              <a:gd name="T3" fmla="*/ 2147483647 h 11"/>
              <a:gd name="T4" fmla="*/ 0 w 11"/>
              <a:gd name="T5" fmla="*/ 0 h 11"/>
              <a:gd name="T6" fmla="*/ 2147483647 w 11"/>
              <a:gd name="T7" fmla="*/ 0 h 11"/>
              <a:gd name="T8" fmla="*/ 2147483647 w 11"/>
              <a:gd name="T9" fmla="*/ 2147483647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" h="11">
                <a:moveTo>
                  <a:pt x="11" y="10"/>
                </a:moveTo>
                <a:lnTo>
                  <a:pt x="0" y="11"/>
                </a:lnTo>
                <a:lnTo>
                  <a:pt x="0" y="0"/>
                </a:lnTo>
                <a:lnTo>
                  <a:pt x="11" y="0"/>
                </a:lnTo>
                <a:lnTo>
                  <a:pt x="11" y="1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99" name="Freeform 232">
            <a:extLst>
              <a:ext uri="{FF2B5EF4-FFF2-40B4-BE49-F238E27FC236}">
                <a16:creationId xmlns:a16="http://schemas.microsoft.com/office/drawing/2014/main" id="{7910356A-6969-48D9-5622-76E6AA97ED8B}"/>
              </a:ext>
            </a:extLst>
          </p:cNvPr>
          <p:cNvSpPr>
            <a:spLocks/>
          </p:cNvSpPr>
          <p:nvPr/>
        </p:nvSpPr>
        <p:spPr bwMode="auto">
          <a:xfrm>
            <a:off x="3336925" y="3354388"/>
            <a:ext cx="41275" cy="31750"/>
          </a:xfrm>
          <a:custGeom>
            <a:avLst/>
            <a:gdLst>
              <a:gd name="T0" fmla="*/ 2147483647 w 103"/>
              <a:gd name="T1" fmla="*/ 0 h 83"/>
              <a:gd name="T2" fmla="*/ 2147483647 w 103"/>
              <a:gd name="T3" fmla="*/ 2147483647 h 83"/>
              <a:gd name="T4" fmla="*/ 2147483647 w 103"/>
              <a:gd name="T5" fmla="*/ 2147483647 h 83"/>
              <a:gd name="T6" fmla="*/ 2147483647 w 103"/>
              <a:gd name="T7" fmla="*/ 2147483647 h 83"/>
              <a:gd name="T8" fmla="*/ 0 w 103"/>
              <a:gd name="T9" fmla="*/ 2147483647 h 83"/>
              <a:gd name="T10" fmla="*/ 0 w 103"/>
              <a:gd name="T11" fmla="*/ 2147483647 h 83"/>
              <a:gd name="T12" fmla="*/ 2147483647 w 103"/>
              <a:gd name="T13" fmla="*/ 2147483647 h 83"/>
              <a:gd name="T14" fmla="*/ 2147483647 w 103"/>
              <a:gd name="T15" fmla="*/ 2147483647 h 83"/>
              <a:gd name="T16" fmla="*/ 2147483647 w 103"/>
              <a:gd name="T17" fmla="*/ 2147483647 h 83"/>
              <a:gd name="T18" fmla="*/ 2147483647 w 103"/>
              <a:gd name="T19" fmla="*/ 2147483647 h 83"/>
              <a:gd name="T20" fmla="*/ 2147483647 w 103"/>
              <a:gd name="T21" fmla="*/ 2147483647 h 83"/>
              <a:gd name="T22" fmla="*/ 2147483647 w 103"/>
              <a:gd name="T23" fmla="*/ 2147483647 h 83"/>
              <a:gd name="T24" fmla="*/ 2147483647 w 103"/>
              <a:gd name="T25" fmla="*/ 2147483647 h 83"/>
              <a:gd name="T26" fmla="*/ 2147483647 w 103"/>
              <a:gd name="T27" fmla="*/ 2147483647 h 83"/>
              <a:gd name="T28" fmla="*/ 2147483647 w 103"/>
              <a:gd name="T29" fmla="*/ 2147483647 h 83"/>
              <a:gd name="T30" fmla="*/ 2147483647 w 103"/>
              <a:gd name="T31" fmla="*/ 2147483647 h 83"/>
              <a:gd name="T32" fmla="*/ 2147483647 w 103"/>
              <a:gd name="T33" fmla="*/ 2147483647 h 83"/>
              <a:gd name="T34" fmla="*/ 2147483647 w 103"/>
              <a:gd name="T35" fmla="*/ 2147483647 h 83"/>
              <a:gd name="T36" fmla="*/ 2147483647 w 103"/>
              <a:gd name="T37" fmla="*/ 2147483647 h 8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03" h="83">
                <a:moveTo>
                  <a:pt x="78" y="0"/>
                </a:moveTo>
                <a:lnTo>
                  <a:pt x="103" y="25"/>
                </a:lnTo>
                <a:lnTo>
                  <a:pt x="98" y="37"/>
                </a:lnTo>
                <a:lnTo>
                  <a:pt x="98" y="53"/>
                </a:lnTo>
                <a:lnTo>
                  <a:pt x="0" y="54"/>
                </a:lnTo>
                <a:lnTo>
                  <a:pt x="0" y="80"/>
                </a:lnTo>
                <a:lnTo>
                  <a:pt x="23" y="79"/>
                </a:lnTo>
                <a:lnTo>
                  <a:pt x="23" y="70"/>
                </a:lnTo>
                <a:lnTo>
                  <a:pt x="34" y="70"/>
                </a:lnTo>
                <a:lnTo>
                  <a:pt x="40" y="74"/>
                </a:lnTo>
                <a:lnTo>
                  <a:pt x="44" y="74"/>
                </a:lnTo>
                <a:lnTo>
                  <a:pt x="50" y="72"/>
                </a:lnTo>
                <a:lnTo>
                  <a:pt x="50" y="65"/>
                </a:lnTo>
                <a:lnTo>
                  <a:pt x="55" y="61"/>
                </a:lnTo>
                <a:lnTo>
                  <a:pt x="56" y="67"/>
                </a:lnTo>
                <a:lnTo>
                  <a:pt x="75" y="67"/>
                </a:lnTo>
                <a:lnTo>
                  <a:pt x="75" y="69"/>
                </a:lnTo>
                <a:lnTo>
                  <a:pt x="64" y="73"/>
                </a:lnTo>
                <a:lnTo>
                  <a:pt x="50" y="8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00" name="Freeform 233">
            <a:extLst>
              <a:ext uri="{FF2B5EF4-FFF2-40B4-BE49-F238E27FC236}">
                <a16:creationId xmlns:a16="http://schemas.microsoft.com/office/drawing/2014/main" id="{F816B2F5-9374-7874-86FE-7C6332CCF88A}"/>
              </a:ext>
            </a:extLst>
          </p:cNvPr>
          <p:cNvSpPr>
            <a:spLocks/>
          </p:cNvSpPr>
          <p:nvPr/>
        </p:nvSpPr>
        <p:spPr bwMode="auto">
          <a:xfrm>
            <a:off x="3254375" y="3394075"/>
            <a:ext cx="14288" cy="4763"/>
          </a:xfrm>
          <a:custGeom>
            <a:avLst/>
            <a:gdLst>
              <a:gd name="T0" fmla="*/ 2147483647 w 34"/>
              <a:gd name="T1" fmla="*/ 2147483647 h 11"/>
              <a:gd name="T2" fmla="*/ 2147483647 w 34"/>
              <a:gd name="T3" fmla="*/ 2147483647 h 11"/>
              <a:gd name="T4" fmla="*/ 2147483647 w 34"/>
              <a:gd name="T5" fmla="*/ 2147483647 h 11"/>
              <a:gd name="T6" fmla="*/ 2147483647 w 34"/>
              <a:gd name="T7" fmla="*/ 0 h 11"/>
              <a:gd name="T8" fmla="*/ 0 w 34"/>
              <a:gd name="T9" fmla="*/ 0 h 11"/>
              <a:gd name="T10" fmla="*/ 2147483647 w 34"/>
              <a:gd name="T11" fmla="*/ 2147483647 h 11"/>
              <a:gd name="T12" fmla="*/ 2147483647 w 34"/>
              <a:gd name="T13" fmla="*/ 2147483647 h 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4" h="11">
                <a:moveTo>
                  <a:pt x="34" y="11"/>
                </a:moveTo>
                <a:lnTo>
                  <a:pt x="34" y="5"/>
                </a:lnTo>
                <a:lnTo>
                  <a:pt x="12" y="6"/>
                </a:lnTo>
                <a:lnTo>
                  <a:pt x="12" y="0"/>
                </a:lnTo>
                <a:lnTo>
                  <a:pt x="0" y="0"/>
                </a:lnTo>
                <a:lnTo>
                  <a:pt x="1" y="11"/>
                </a:lnTo>
                <a:lnTo>
                  <a:pt x="34" y="1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01" name="Freeform 234">
            <a:extLst>
              <a:ext uri="{FF2B5EF4-FFF2-40B4-BE49-F238E27FC236}">
                <a16:creationId xmlns:a16="http://schemas.microsoft.com/office/drawing/2014/main" id="{D788B13C-0868-03B8-CA40-1FAA59FCD291}"/>
              </a:ext>
            </a:extLst>
          </p:cNvPr>
          <p:cNvSpPr>
            <a:spLocks/>
          </p:cNvSpPr>
          <p:nvPr/>
        </p:nvSpPr>
        <p:spPr bwMode="auto">
          <a:xfrm>
            <a:off x="3033713" y="3373438"/>
            <a:ext cx="50800" cy="26987"/>
          </a:xfrm>
          <a:custGeom>
            <a:avLst/>
            <a:gdLst>
              <a:gd name="T0" fmla="*/ 0 w 129"/>
              <a:gd name="T1" fmla="*/ 2147483647 h 65"/>
              <a:gd name="T2" fmla="*/ 2147483647 w 129"/>
              <a:gd name="T3" fmla="*/ 2147483647 h 65"/>
              <a:gd name="T4" fmla="*/ 2147483647 w 129"/>
              <a:gd name="T5" fmla="*/ 2147483647 h 65"/>
              <a:gd name="T6" fmla="*/ 2147483647 w 129"/>
              <a:gd name="T7" fmla="*/ 2147483647 h 65"/>
              <a:gd name="T8" fmla="*/ 2147483647 w 129"/>
              <a:gd name="T9" fmla="*/ 2147483647 h 65"/>
              <a:gd name="T10" fmla="*/ 2147483647 w 129"/>
              <a:gd name="T11" fmla="*/ 2147483647 h 65"/>
              <a:gd name="T12" fmla="*/ 2147483647 w 129"/>
              <a:gd name="T13" fmla="*/ 2147483647 h 65"/>
              <a:gd name="T14" fmla="*/ 2147483647 w 129"/>
              <a:gd name="T15" fmla="*/ 2147483647 h 65"/>
              <a:gd name="T16" fmla="*/ 2147483647 w 129"/>
              <a:gd name="T17" fmla="*/ 2147483647 h 65"/>
              <a:gd name="T18" fmla="*/ 2147483647 w 129"/>
              <a:gd name="T19" fmla="*/ 2147483647 h 65"/>
              <a:gd name="T20" fmla="*/ 2147483647 w 129"/>
              <a:gd name="T21" fmla="*/ 2147483647 h 65"/>
              <a:gd name="T22" fmla="*/ 2147483647 w 129"/>
              <a:gd name="T23" fmla="*/ 2147483647 h 65"/>
              <a:gd name="T24" fmla="*/ 2147483647 w 129"/>
              <a:gd name="T25" fmla="*/ 0 h 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9" h="65">
                <a:moveTo>
                  <a:pt x="0" y="65"/>
                </a:moveTo>
                <a:lnTo>
                  <a:pt x="25" y="64"/>
                </a:lnTo>
                <a:lnTo>
                  <a:pt x="25" y="53"/>
                </a:lnTo>
                <a:lnTo>
                  <a:pt x="45" y="53"/>
                </a:lnTo>
                <a:lnTo>
                  <a:pt x="45" y="43"/>
                </a:lnTo>
                <a:lnTo>
                  <a:pt x="57" y="43"/>
                </a:lnTo>
                <a:lnTo>
                  <a:pt x="57" y="31"/>
                </a:lnTo>
                <a:lnTo>
                  <a:pt x="66" y="31"/>
                </a:lnTo>
                <a:lnTo>
                  <a:pt x="66" y="19"/>
                </a:lnTo>
                <a:lnTo>
                  <a:pt x="105" y="18"/>
                </a:lnTo>
                <a:lnTo>
                  <a:pt x="105" y="8"/>
                </a:lnTo>
                <a:lnTo>
                  <a:pt x="129" y="8"/>
                </a:lnTo>
                <a:lnTo>
                  <a:pt x="12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02" name="Freeform 235">
            <a:extLst>
              <a:ext uri="{FF2B5EF4-FFF2-40B4-BE49-F238E27FC236}">
                <a16:creationId xmlns:a16="http://schemas.microsoft.com/office/drawing/2014/main" id="{77BCBD8A-1791-A2B6-7287-2DD0E2296B15}"/>
              </a:ext>
            </a:extLst>
          </p:cNvPr>
          <p:cNvSpPr>
            <a:spLocks/>
          </p:cNvSpPr>
          <p:nvPr/>
        </p:nvSpPr>
        <p:spPr bwMode="auto">
          <a:xfrm>
            <a:off x="3162300" y="3382963"/>
            <a:ext cx="15875" cy="17462"/>
          </a:xfrm>
          <a:custGeom>
            <a:avLst/>
            <a:gdLst>
              <a:gd name="T0" fmla="*/ 2147483647 w 44"/>
              <a:gd name="T1" fmla="*/ 2147483647 h 45"/>
              <a:gd name="T2" fmla="*/ 2147483647 w 44"/>
              <a:gd name="T3" fmla="*/ 2147483647 h 45"/>
              <a:gd name="T4" fmla="*/ 2147483647 w 44"/>
              <a:gd name="T5" fmla="*/ 2147483647 h 45"/>
              <a:gd name="T6" fmla="*/ 2147483647 w 44"/>
              <a:gd name="T7" fmla="*/ 0 h 45"/>
              <a:gd name="T8" fmla="*/ 2147483647 w 44"/>
              <a:gd name="T9" fmla="*/ 0 h 45"/>
              <a:gd name="T10" fmla="*/ 2147483647 w 44"/>
              <a:gd name="T11" fmla="*/ 2147483647 h 45"/>
              <a:gd name="T12" fmla="*/ 0 w 44"/>
              <a:gd name="T13" fmla="*/ 2147483647 h 45"/>
              <a:gd name="T14" fmla="*/ 0 w 44"/>
              <a:gd name="T15" fmla="*/ 2147483647 h 45"/>
              <a:gd name="T16" fmla="*/ 2147483647 w 44"/>
              <a:gd name="T17" fmla="*/ 2147483647 h 45"/>
              <a:gd name="T18" fmla="*/ 2147483647 w 44"/>
              <a:gd name="T19" fmla="*/ 2147483647 h 4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4" h="45">
                <a:moveTo>
                  <a:pt x="44" y="17"/>
                </a:moveTo>
                <a:lnTo>
                  <a:pt x="44" y="22"/>
                </a:lnTo>
                <a:lnTo>
                  <a:pt x="33" y="22"/>
                </a:lnTo>
                <a:lnTo>
                  <a:pt x="33" y="0"/>
                </a:lnTo>
                <a:lnTo>
                  <a:pt x="22" y="0"/>
                </a:lnTo>
                <a:lnTo>
                  <a:pt x="22" y="11"/>
                </a:lnTo>
                <a:lnTo>
                  <a:pt x="0" y="11"/>
                </a:lnTo>
                <a:lnTo>
                  <a:pt x="0" y="22"/>
                </a:lnTo>
                <a:lnTo>
                  <a:pt x="22" y="22"/>
                </a:lnTo>
                <a:lnTo>
                  <a:pt x="22" y="4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03" name="Freeform 236">
            <a:extLst>
              <a:ext uri="{FF2B5EF4-FFF2-40B4-BE49-F238E27FC236}">
                <a16:creationId xmlns:a16="http://schemas.microsoft.com/office/drawing/2014/main" id="{FEE7CA07-D949-BFBE-ED40-8EFA5C30214F}"/>
              </a:ext>
            </a:extLst>
          </p:cNvPr>
          <p:cNvSpPr>
            <a:spLocks/>
          </p:cNvSpPr>
          <p:nvPr/>
        </p:nvSpPr>
        <p:spPr bwMode="auto">
          <a:xfrm>
            <a:off x="3178175" y="3378200"/>
            <a:ext cx="9525" cy="25400"/>
          </a:xfrm>
          <a:custGeom>
            <a:avLst/>
            <a:gdLst>
              <a:gd name="T0" fmla="*/ 0 w 22"/>
              <a:gd name="T1" fmla="*/ 2147483647 h 64"/>
              <a:gd name="T2" fmla="*/ 0 w 22"/>
              <a:gd name="T3" fmla="*/ 2147483647 h 64"/>
              <a:gd name="T4" fmla="*/ 2147483647 w 22"/>
              <a:gd name="T5" fmla="*/ 2147483647 h 64"/>
              <a:gd name="T6" fmla="*/ 2147483647 w 22"/>
              <a:gd name="T7" fmla="*/ 2147483647 h 64"/>
              <a:gd name="T8" fmla="*/ 2147483647 w 22"/>
              <a:gd name="T9" fmla="*/ 2147483647 h 64"/>
              <a:gd name="T10" fmla="*/ 2147483647 w 22"/>
              <a:gd name="T11" fmla="*/ 0 h 64"/>
              <a:gd name="T12" fmla="*/ 2147483647 w 22"/>
              <a:gd name="T13" fmla="*/ 2147483647 h 64"/>
              <a:gd name="T14" fmla="*/ 2147483647 w 22"/>
              <a:gd name="T15" fmla="*/ 2147483647 h 64"/>
              <a:gd name="T16" fmla="*/ 0 w 22"/>
              <a:gd name="T17" fmla="*/ 2147483647 h 64"/>
              <a:gd name="T18" fmla="*/ 0 w 22"/>
              <a:gd name="T19" fmla="*/ 2147483647 h 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2" h="64">
                <a:moveTo>
                  <a:pt x="0" y="64"/>
                </a:moveTo>
                <a:lnTo>
                  <a:pt x="0" y="45"/>
                </a:lnTo>
                <a:lnTo>
                  <a:pt x="11" y="45"/>
                </a:lnTo>
                <a:lnTo>
                  <a:pt x="11" y="34"/>
                </a:lnTo>
                <a:lnTo>
                  <a:pt x="22" y="33"/>
                </a:lnTo>
                <a:lnTo>
                  <a:pt x="22" y="0"/>
                </a:lnTo>
                <a:lnTo>
                  <a:pt x="11" y="1"/>
                </a:lnTo>
                <a:lnTo>
                  <a:pt x="11" y="12"/>
                </a:lnTo>
                <a:lnTo>
                  <a:pt x="0" y="12"/>
                </a:lnTo>
                <a:lnTo>
                  <a:pt x="0" y="2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04" name="Freeform 237">
            <a:extLst>
              <a:ext uri="{FF2B5EF4-FFF2-40B4-BE49-F238E27FC236}">
                <a16:creationId xmlns:a16="http://schemas.microsoft.com/office/drawing/2014/main" id="{C072D0AD-000B-7506-747F-3BEFB44355D0}"/>
              </a:ext>
            </a:extLst>
          </p:cNvPr>
          <p:cNvSpPr>
            <a:spLocks/>
          </p:cNvSpPr>
          <p:nvPr/>
        </p:nvSpPr>
        <p:spPr bwMode="auto">
          <a:xfrm>
            <a:off x="3127375" y="3387725"/>
            <a:ext cx="23813" cy="17463"/>
          </a:xfrm>
          <a:custGeom>
            <a:avLst/>
            <a:gdLst>
              <a:gd name="T0" fmla="*/ 2147483647 w 62"/>
              <a:gd name="T1" fmla="*/ 2147483647 h 43"/>
              <a:gd name="T2" fmla="*/ 2147483647 w 62"/>
              <a:gd name="T3" fmla="*/ 2147483647 h 43"/>
              <a:gd name="T4" fmla="*/ 2147483647 w 62"/>
              <a:gd name="T5" fmla="*/ 2147483647 h 43"/>
              <a:gd name="T6" fmla="*/ 2147483647 w 62"/>
              <a:gd name="T7" fmla="*/ 2147483647 h 43"/>
              <a:gd name="T8" fmla="*/ 2147483647 w 62"/>
              <a:gd name="T9" fmla="*/ 2147483647 h 43"/>
              <a:gd name="T10" fmla="*/ 2147483647 w 62"/>
              <a:gd name="T11" fmla="*/ 2147483647 h 43"/>
              <a:gd name="T12" fmla="*/ 2147483647 w 62"/>
              <a:gd name="T13" fmla="*/ 2147483647 h 43"/>
              <a:gd name="T14" fmla="*/ 2147483647 w 62"/>
              <a:gd name="T15" fmla="*/ 2147483647 h 43"/>
              <a:gd name="T16" fmla="*/ 2147483647 w 62"/>
              <a:gd name="T17" fmla="*/ 2147483647 h 43"/>
              <a:gd name="T18" fmla="*/ 2147483647 w 62"/>
              <a:gd name="T19" fmla="*/ 2147483647 h 43"/>
              <a:gd name="T20" fmla="*/ 2147483647 w 62"/>
              <a:gd name="T21" fmla="*/ 2147483647 h 43"/>
              <a:gd name="T22" fmla="*/ 2147483647 w 62"/>
              <a:gd name="T23" fmla="*/ 2147483647 h 43"/>
              <a:gd name="T24" fmla="*/ 2147483647 w 62"/>
              <a:gd name="T25" fmla="*/ 2147483647 h 43"/>
              <a:gd name="T26" fmla="*/ 2147483647 w 62"/>
              <a:gd name="T27" fmla="*/ 2147483647 h 43"/>
              <a:gd name="T28" fmla="*/ 2147483647 w 62"/>
              <a:gd name="T29" fmla="*/ 2147483647 h 43"/>
              <a:gd name="T30" fmla="*/ 2147483647 w 62"/>
              <a:gd name="T31" fmla="*/ 0 h 43"/>
              <a:gd name="T32" fmla="*/ 0 w 62"/>
              <a:gd name="T33" fmla="*/ 2147483647 h 4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2" h="43">
                <a:moveTo>
                  <a:pt x="62" y="21"/>
                </a:moveTo>
                <a:lnTo>
                  <a:pt x="55" y="21"/>
                </a:lnTo>
                <a:lnTo>
                  <a:pt x="55" y="31"/>
                </a:lnTo>
                <a:lnTo>
                  <a:pt x="43" y="32"/>
                </a:lnTo>
                <a:lnTo>
                  <a:pt x="43" y="43"/>
                </a:lnTo>
                <a:lnTo>
                  <a:pt x="22" y="43"/>
                </a:lnTo>
                <a:lnTo>
                  <a:pt x="22" y="21"/>
                </a:lnTo>
                <a:lnTo>
                  <a:pt x="33" y="21"/>
                </a:lnTo>
                <a:lnTo>
                  <a:pt x="33" y="10"/>
                </a:lnTo>
                <a:lnTo>
                  <a:pt x="42" y="6"/>
                </a:lnTo>
                <a:lnTo>
                  <a:pt x="42" y="3"/>
                </a:lnTo>
                <a:lnTo>
                  <a:pt x="28" y="6"/>
                </a:lnTo>
                <a:lnTo>
                  <a:pt x="16" y="16"/>
                </a:lnTo>
                <a:lnTo>
                  <a:pt x="7" y="8"/>
                </a:lnTo>
                <a:lnTo>
                  <a:pt x="5" y="2"/>
                </a:lnTo>
                <a:lnTo>
                  <a:pt x="3" y="0"/>
                </a:lnTo>
                <a:lnTo>
                  <a:pt x="0" y="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05" name="Freeform 238">
            <a:extLst>
              <a:ext uri="{FF2B5EF4-FFF2-40B4-BE49-F238E27FC236}">
                <a16:creationId xmlns:a16="http://schemas.microsoft.com/office/drawing/2014/main" id="{23D4F156-8752-CCA9-B2AE-6862B254A778}"/>
              </a:ext>
            </a:extLst>
          </p:cNvPr>
          <p:cNvSpPr>
            <a:spLocks/>
          </p:cNvSpPr>
          <p:nvPr/>
        </p:nvSpPr>
        <p:spPr bwMode="auto">
          <a:xfrm>
            <a:off x="3319463" y="3386138"/>
            <a:ext cx="36512" cy="22225"/>
          </a:xfrm>
          <a:custGeom>
            <a:avLst/>
            <a:gdLst>
              <a:gd name="T0" fmla="*/ 2147483647 w 94"/>
              <a:gd name="T1" fmla="*/ 0 h 54"/>
              <a:gd name="T2" fmla="*/ 2147483647 w 94"/>
              <a:gd name="T3" fmla="*/ 2147483647 h 54"/>
              <a:gd name="T4" fmla="*/ 2147483647 w 94"/>
              <a:gd name="T5" fmla="*/ 2147483647 h 54"/>
              <a:gd name="T6" fmla="*/ 2147483647 w 94"/>
              <a:gd name="T7" fmla="*/ 2147483647 h 54"/>
              <a:gd name="T8" fmla="*/ 2147483647 w 94"/>
              <a:gd name="T9" fmla="*/ 2147483647 h 54"/>
              <a:gd name="T10" fmla="*/ 2147483647 w 94"/>
              <a:gd name="T11" fmla="*/ 2147483647 h 54"/>
              <a:gd name="T12" fmla="*/ 2147483647 w 94"/>
              <a:gd name="T13" fmla="*/ 2147483647 h 54"/>
              <a:gd name="T14" fmla="*/ 0 w 94"/>
              <a:gd name="T15" fmla="*/ 2147483647 h 5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94" h="54">
                <a:moveTo>
                  <a:pt x="94" y="0"/>
                </a:moveTo>
                <a:lnTo>
                  <a:pt x="90" y="3"/>
                </a:lnTo>
                <a:lnTo>
                  <a:pt x="90" y="6"/>
                </a:lnTo>
                <a:lnTo>
                  <a:pt x="81" y="11"/>
                </a:lnTo>
                <a:lnTo>
                  <a:pt x="73" y="21"/>
                </a:lnTo>
                <a:lnTo>
                  <a:pt x="61" y="32"/>
                </a:lnTo>
                <a:lnTo>
                  <a:pt x="18" y="42"/>
                </a:lnTo>
                <a:lnTo>
                  <a:pt x="0" y="5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06" name="Freeform 239">
            <a:extLst>
              <a:ext uri="{FF2B5EF4-FFF2-40B4-BE49-F238E27FC236}">
                <a16:creationId xmlns:a16="http://schemas.microsoft.com/office/drawing/2014/main" id="{3BCB11DB-B42A-748B-743F-F1A1C04C712B}"/>
              </a:ext>
            </a:extLst>
          </p:cNvPr>
          <p:cNvSpPr>
            <a:spLocks/>
          </p:cNvSpPr>
          <p:nvPr/>
        </p:nvSpPr>
        <p:spPr bwMode="auto">
          <a:xfrm>
            <a:off x="2862263" y="3398838"/>
            <a:ext cx="14287" cy="9525"/>
          </a:xfrm>
          <a:custGeom>
            <a:avLst/>
            <a:gdLst>
              <a:gd name="T0" fmla="*/ 2147483647 w 37"/>
              <a:gd name="T1" fmla="*/ 2147483647 h 23"/>
              <a:gd name="T2" fmla="*/ 2147483647 w 37"/>
              <a:gd name="T3" fmla="*/ 0 h 23"/>
              <a:gd name="T4" fmla="*/ 2147483647 w 37"/>
              <a:gd name="T5" fmla="*/ 0 h 23"/>
              <a:gd name="T6" fmla="*/ 2147483647 w 37"/>
              <a:gd name="T7" fmla="*/ 2147483647 h 23"/>
              <a:gd name="T8" fmla="*/ 0 w 37"/>
              <a:gd name="T9" fmla="*/ 2147483647 h 23"/>
              <a:gd name="T10" fmla="*/ 0 w 37"/>
              <a:gd name="T11" fmla="*/ 2147483647 h 23"/>
              <a:gd name="T12" fmla="*/ 2147483647 w 37"/>
              <a:gd name="T13" fmla="*/ 2147483647 h 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7" h="23">
                <a:moveTo>
                  <a:pt x="37" y="23"/>
                </a:moveTo>
                <a:lnTo>
                  <a:pt x="35" y="0"/>
                </a:lnTo>
                <a:lnTo>
                  <a:pt x="12" y="0"/>
                </a:lnTo>
                <a:lnTo>
                  <a:pt x="12" y="11"/>
                </a:lnTo>
                <a:lnTo>
                  <a:pt x="0" y="12"/>
                </a:lnTo>
                <a:lnTo>
                  <a:pt x="0" y="23"/>
                </a:lnTo>
                <a:lnTo>
                  <a:pt x="37" y="2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07" name="Freeform 240">
            <a:extLst>
              <a:ext uri="{FF2B5EF4-FFF2-40B4-BE49-F238E27FC236}">
                <a16:creationId xmlns:a16="http://schemas.microsoft.com/office/drawing/2014/main" id="{9516E121-ABCC-A846-0DDA-43DF49BE5C79}"/>
              </a:ext>
            </a:extLst>
          </p:cNvPr>
          <p:cNvSpPr>
            <a:spLocks/>
          </p:cNvSpPr>
          <p:nvPr/>
        </p:nvSpPr>
        <p:spPr bwMode="auto">
          <a:xfrm>
            <a:off x="2927350" y="3398838"/>
            <a:ext cx="17463" cy="9525"/>
          </a:xfrm>
          <a:custGeom>
            <a:avLst/>
            <a:gdLst>
              <a:gd name="T0" fmla="*/ 2147483647 w 44"/>
              <a:gd name="T1" fmla="*/ 2147483647 h 23"/>
              <a:gd name="T2" fmla="*/ 2147483647 w 44"/>
              <a:gd name="T3" fmla="*/ 2147483647 h 23"/>
              <a:gd name="T4" fmla="*/ 2147483647 w 44"/>
              <a:gd name="T5" fmla="*/ 2147483647 h 23"/>
              <a:gd name="T6" fmla="*/ 2147483647 w 44"/>
              <a:gd name="T7" fmla="*/ 0 h 23"/>
              <a:gd name="T8" fmla="*/ 0 w 44"/>
              <a:gd name="T9" fmla="*/ 2147483647 h 23"/>
              <a:gd name="T10" fmla="*/ 0 w 44"/>
              <a:gd name="T11" fmla="*/ 2147483647 h 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4" h="23">
                <a:moveTo>
                  <a:pt x="44" y="23"/>
                </a:moveTo>
                <a:lnTo>
                  <a:pt x="44" y="11"/>
                </a:lnTo>
                <a:lnTo>
                  <a:pt x="22" y="11"/>
                </a:lnTo>
                <a:lnTo>
                  <a:pt x="22" y="0"/>
                </a:lnTo>
                <a:lnTo>
                  <a:pt x="0" y="1"/>
                </a:lnTo>
                <a:lnTo>
                  <a:pt x="0" y="2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08" name="Line 241">
            <a:extLst>
              <a:ext uri="{FF2B5EF4-FFF2-40B4-BE49-F238E27FC236}">
                <a16:creationId xmlns:a16="http://schemas.microsoft.com/office/drawing/2014/main" id="{3F1EC52A-AB14-B326-8004-5CE65D55290C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7350" y="3408363"/>
            <a:ext cx="1746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09" name="Freeform 242">
            <a:extLst>
              <a:ext uri="{FF2B5EF4-FFF2-40B4-BE49-F238E27FC236}">
                <a16:creationId xmlns:a16="http://schemas.microsoft.com/office/drawing/2014/main" id="{809E71BC-4151-D05F-DF40-124AC4882096}"/>
              </a:ext>
            </a:extLst>
          </p:cNvPr>
          <p:cNvSpPr>
            <a:spLocks/>
          </p:cNvSpPr>
          <p:nvPr/>
        </p:nvSpPr>
        <p:spPr bwMode="auto">
          <a:xfrm>
            <a:off x="3268663" y="3379788"/>
            <a:ext cx="60325" cy="34925"/>
          </a:xfrm>
          <a:custGeom>
            <a:avLst/>
            <a:gdLst>
              <a:gd name="T0" fmla="*/ 2147483647 w 152"/>
              <a:gd name="T1" fmla="*/ 2147483647 h 87"/>
              <a:gd name="T2" fmla="*/ 2147483647 w 152"/>
              <a:gd name="T3" fmla="*/ 2147483647 h 87"/>
              <a:gd name="T4" fmla="*/ 2147483647 w 152"/>
              <a:gd name="T5" fmla="*/ 2147483647 h 87"/>
              <a:gd name="T6" fmla="*/ 2147483647 w 152"/>
              <a:gd name="T7" fmla="*/ 2147483647 h 87"/>
              <a:gd name="T8" fmla="*/ 2147483647 w 152"/>
              <a:gd name="T9" fmla="*/ 2147483647 h 87"/>
              <a:gd name="T10" fmla="*/ 2147483647 w 152"/>
              <a:gd name="T11" fmla="*/ 2147483647 h 87"/>
              <a:gd name="T12" fmla="*/ 2147483647 w 152"/>
              <a:gd name="T13" fmla="*/ 2147483647 h 87"/>
              <a:gd name="T14" fmla="*/ 2147483647 w 152"/>
              <a:gd name="T15" fmla="*/ 2147483647 h 87"/>
              <a:gd name="T16" fmla="*/ 2147483647 w 152"/>
              <a:gd name="T17" fmla="*/ 2147483647 h 87"/>
              <a:gd name="T18" fmla="*/ 2147483647 w 152"/>
              <a:gd name="T19" fmla="*/ 2147483647 h 87"/>
              <a:gd name="T20" fmla="*/ 2147483647 w 152"/>
              <a:gd name="T21" fmla="*/ 2147483647 h 87"/>
              <a:gd name="T22" fmla="*/ 2147483647 w 152"/>
              <a:gd name="T23" fmla="*/ 2147483647 h 87"/>
              <a:gd name="T24" fmla="*/ 2147483647 w 152"/>
              <a:gd name="T25" fmla="*/ 2147483647 h 87"/>
              <a:gd name="T26" fmla="*/ 2147483647 w 152"/>
              <a:gd name="T27" fmla="*/ 2147483647 h 87"/>
              <a:gd name="T28" fmla="*/ 2147483647 w 152"/>
              <a:gd name="T29" fmla="*/ 2147483647 h 87"/>
              <a:gd name="T30" fmla="*/ 2147483647 w 152"/>
              <a:gd name="T31" fmla="*/ 2147483647 h 87"/>
              <a:gd name="T32" fmla="*/ 2147483647 w 152"/>
              <a:gd name="T33" fmla="*/ 2147483647 h 87"/>
              <a:gd name="T34" fmla="*/ 2147483647 w 152"/>
              <a:gd name="T35" fmla="*/ 2147483647 h 87"/>
              <a:gd name="T36" fmla="*/ 2147483647 w 152"/>
              <a:gd name="T37" fmla="*/ 2147483647 h 87"/>
              <a:gd name="T38" fmla="*/ 2147483647 w 152"/>
              <a:gd name="T39" fmla="*/ 2147483647 h 87"/>
              <a:gd name="T40" fmla="*/ 2147483647 w 152"/>
              <a:gd name="T41" fmla="*/ 2147483647 h 87"/>
              <a:gd name="T42" fmla="*/ 2147483647 w 152"/>
              <a:gd name="T43" fmla="*/ 2147483647 h 87"/>
              <a:gd name="T44" fmla="*/ 2147483647 w 152"/>
              <a:gd name="T45" fmla="*/ 2147483647 h 87"/>
              <a:gd name="T46" fmla="*/ 2147483647 w 152"/>
              <a:gd name="T47" fmla="*/ 2147483647 h 87"/>
              <a:gd name="T48" fmla="*/ 2147483647 w 152"/>
              <a:gd name="T49" fmla="*/ 2147483647 h 87"/>
              <a:gd name="T50" fmla="*/ 2147483647 w 152"/>
              <a:gd name="T51" fmla="*/ 0 h 87"/>
              <a:gd name="T52" fmla="*/ 2147483647 w 152"/>
              <a:gd name="T53" fmla="*/ 2147483647 h 87"/>
              <a:gd name="T54" fmla="*/ 2147483647 w 152"/>
              <a:gd name="T55" fmla="*/ 2147483647 h 87"/>
              <a:gd name="T56" fmla="*/ 2147483647 w 152"/>
              <a:gd name="T57" fmla="*/ 2147483647 h 87"/>
              <a:gd name="T58" fmla="*/ 2147483647 w 152"/>
              <a:gd name="T59" fmla="*/ 2147483647 h 87"/>
              <a:gd name="T60" fmla="*/ 2147483647 w 152"/>
              <a:gd name="T61" fmla="*/ 2147483647 h 87"/>
              <a:gd name="T62" fmla="*/ 2147483647 w 152"/>
              <a:gd name="T63" fmla="*/ 2147483647 h 87"/>
              <a:gd name="T64" fmla="*/ 2147483647 w 152"/>
              <a:gd name="T65" fmla="*/ 2147483647 h 87"/>
              <a:gd name="T66" fmla="*/ 2147483647 w 152"/>
              <a:gd name="T67" fmla="*/ 2147483647 h 87"/>
              <a:gd name="T68" fmla="*/ 0 w 152"/>
              <a:gd name="T69" fmla="*/ 2147483647 h 8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52" h="87">
                <a:moveTo>
                  <a:pt x="129" y="70"/>
                </a:moveTo>
                <a:lnTo>
                  <a:pt x="118" y="85"/>
                </a:lnTo>
                <a:lnTo>
                  <a:pt x="109" y="87"/>
                </a:lnTo>
                <a:lnTo>
                  <a:pt x="108" y="66"/>
                </a:lnTo>
                <a:lnTo>
                  <a:pt x="119" y="66"/>
                </a:lnTo>
                <a:lnTo>
                  <a:pt x="119" y="55"/>
                </a:lnTo>
                <a:lnTo>
                  <a:pt x="97" y="55"/>
                </a:lnTo>
                <a:lnTo>
                  <a:pt x="97" y="44"/>
                </a:lnTo>
                <a:lnTo>
                  <a:pt x="73" y="44"/>
                </a:lnTo>
                <a:lnTo>
                  <a:pt x="74" y="57"/>
                </a:lnTo>
                <a:lnTo>
                  <a:pt x="65" y="57"/>
                </a:lnTo>
                <a:lnTo>
                  <a:pt x="65" y="66"/>
                </a:lnTo>
                <a:lnTo>
                  <a:pt x="59" y="66"/>
                </a:lnTo>
                <a:lnTo>
                  <a:pt x="59" y="63"/>
                </a:lnTo>
                <a:lnTo>
                  <a:pt x="54" y="63"/>
                </a:lnTo>
                <a:lnTo>
                  <a:pt x="54" y="44"/>
                </a:lnTo>
                <a:lnTo>
                  <a:pt x="64" y="44"/>
                </a:lnTo>
                <a:lnTo>
                  <a:pt x="73" y="42"/>
                </a:lnTo>
                <a:lnTo>
                  <a:pt x="73" y="34"/>
                </a:lnTo>
                <a:lnTo>
                  <a:pt x="84" y="33"/>
                </a:lnTo>
                <a:lnTo>
                  <a:pt x="84" y="39"/>
                </a:lnTo>
                <a:lnTo>
                  <a:pt x="86" y="38"/>
                </a:lnTo>
                <a:lnTo>
                  <a:pt x="97" y="29"/>
                </a:lnTo>
                <a:lnTo>
                  <a:pt x="97" y="22"/>
                </a:lnTo>
                <a:lnTo>
                  <a:pt x="152" y="23"/>
                </a:lnTo>
                <a:lnTo>
                  <a:pt x="152" y="0"/>
                </a:lnTo>
                <a:lnTo>
                  <a:pt x="83" y="1"/>
                </a:lnTo>
                <a:lnTo>
                  <a:pt x="83" y="23"/>
                </a:lnTo>
                <a:lnTo>
                  <a:pt x="64" y="23"/>
                </a:lnTo>
                <a:lnTo>
                  <a:pt x="64" y="11"/>
                </a:lnTo>
                <a:lnTo>
                  <a:pt x="42" y="12"/>
                </a:lnTo>
                <a:lnTo>
                  <a:pt x="42" y="33"/>
                </a:lnTo>
                <a:lnTo>
                  <a:pt x="9" y="34"/>
                </a:lnTo>
                <a:lnTo>
                  <a:pt x="9" y="44"/>
                </a:lnTo>
                <a:lnTo>
                  <a:pt x="0" y="4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10" name="Freeform 243">
            <a:extLst>
              <a:ext uri="{FF2B5EF4-FFF2-40B4-BE49-F238E27FC236}">
                <a16:creationId xmlns:a16="http://schemas.microsoft.com/office/drawing/2014/main" id="{1305BDD1-4610-6355-FE7F-3A9E967C19D7}"/>
              </a:ext>
            </a:extLst>
          </p:cNvPr>
          <p:cNvSpPr>
            <a:spLocks/>
          </p:cNvSpPr>
          <p:nvPr/>
        </p:nvSpPr>
        <p:spPr bwMode="auto">
          <a:xfrm>
            <a:off x="3178175" y="3406775"/>
            <a:ext cx="9525" cy="7938"/>
          </a:xfrm>
          <a:custGeom>
            <a:avLst/>
            <a:gdLst>
              <a:gd name="T0" fmla="*/ 2147483647 w 22"/>
              <a:gd name="T1" fmla="*/ 2147483647 h 21"/>
              <a:gd name="T2" fmla="*/ 2147483647 w 22"/>
              <a:gd name="T3" fmla="*/ 0 h 21"/>
              <a:gd name="T4" fmla="*/ 0 w 22"/>
              <a:gd name="T5" fmla="*/ 0 h 21"/>
              <a:gd name="T6" fmla="*/ 0 w 22"/>
              <a:gd name="T7" fmla="*/ 2147483647 h 21"/>
              <a:gd name="T8" fmla="*/ 2147483647 w 22"/>
              <a:gd name="T9" fmla="*/ 2147483647 h 21"/>
              <a:gd name="T10" fmla="*/ 2147483647 w 22"/>
              <a:gd name="T11" fmla="*/ 2147483647 h 21"/>
              <a:gd name="T12" fmla="*/ 2147483647 w 22"/>
              <a:gd name="T13" fmla="*/ 2147483647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" h="21">
                <a:moveTo>
                  <a:pt x="22" y="2"/>
                </a:moveTo>
                <a:lnTo>
                  <a:pt x="22" y="0"/>
                </a:lnTo>
                <a:lnTo>
                  <a:pt x="0" y="0"/>
                </a:lnTo>
                <a:lnTo>
                  <a:pt x="0" y="8"/>
                </a:lnTo>
                <a:lnTo>
                  <a:pt x="11" y="7"/>
                </a:lnTo>
                <a:lnTo>
                  <a:pt x="22" y="21"/>
                </a:lnTo>
                <a:lnTo>
                  <a:pt x="22" y="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11" name="Freeform 244">
            <a:extLst>
              <a:ext uri="{FF2B5EF4-FFF2-40B4-BE49-F238E27FC236}">
                <a16:creationId xmlns:a16="http://schemas.microsoft.com/office/drawing/2014/main" id="{62711C1C-2D6F-5579-AC13-263CE60643BB}"/>
              </a:ext>
            </a:extLst>
          </p:cNvPr>
          <p:cNvSpPr>
            <a:spLocks/>
          </p:cNvSpPr>
          <p:nvPr/>
        </p:nvSpPr>
        <p:spPr bwMode="auto">
          <a:xfrm>
            <a:off x="3013075" y="3400425"/>
            <a:ext cx="20638" cy="17463"/>
          </a:xfrm>
          <a:custGeom>
            <a:avLst/>
            <a:gdLst>
              <a:gd name="T0" fmla="*/ 0 w 51"/>
              <a:gd name="T1" fmla="*/ 2147483647 h 45"/>
              <a:gd name="T2" fmla="*/ 0 w 51"/>
              <a:gd name="T3" fmla="*/ 2147483647 h 45"/>
              <a:gd name="T4" fmla="*/ 2147483647 w 51"/>
              <a:gd name="T5" fmla="*/ 2147483647 h 45"/>
              <a:gd name="T6" fmla="*/ 2147483647 w 51"/>
              <a:gd name="T7" fmla="*/ 0 h 45"/>
              <a:gd name="T8" fmla="*/ 2147483647 w 51"/>
              <a:gd name="T9" fmla="*/ 0 h 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1" h="45">
                <a:moveTo>
                  <a:pt x="0" y="45"/>
                </a:moveTo>
                <a:lnTo>
                  <a:pt x="0" y="22"/>
                </a:lnTo>
                <a:lnTo>
                  <a:pt x="43" y="22"/>
                </a:lnTo>
                <a:lnTo>
                  <a:pt x="43" y="0"/>
                </a:lnTo>
                <a:lnTo>
                  <a:pt x="51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12" name="Freeform 245">
            <a:extLst>
              <a:ext uri="{FF2B5EF4-FFF2-40B4-BE49-F238E27FC236}">
                <a16:creationId xmlns:a16="http://schemas.microsoft.com/office/drawing/2014/main" id="{BA8176F4-B7EE-F75D-C58B-03687CBD91C7}"/>
              </a:ext>
            </a:extLst>
          </p:cNvPr>
          <p:cNvSpPr>
            <a:spLocks/>
          </p:cNvSpPr>
          <p:nvPr/>
        </p:nvSpPr>
        <p:spPr bwMode="auto">
          <a:xfrm>
            <a:off x="3130550" y="3397250"/>
            <a:ext cx="26988" cy="20638"/>
          </a:xfrm>
          <a:custGeom>
            <a:avLst/>
            <a:gdLst>
              <a:gd name="T0" fmla="*/ 0 w 68"/>
              <a:gd name="T1" fmla="*/ 2147483647 h 52"/>
              <a:gd name="T2" fmla="*/ 0 w 68"/>
              <a:gd name="T3" fmla="*/ 2147483647 h 52"/>
              <a:gd name="T4" fmla="*/ 2147483647 w 68"/>
              <a:gd name="T5" fmla="*/ 2147483647 h 52"/>
              <a:gd name="T6" fmla="*/ 2147483647 w 68"/>
              <a:gd name="T7" fmla="*/ 2147483647 h 52"/>
              <a:gd name="T8" fmla="*/ 2147483647 w 68"/>
              <a:gd name="T9" fmla="*/ 2147483647 h 52"/>
              <a:gd name="T10" fmla="*/ 2147483647 w 68"/>
              <a:gd name="T11" fmla="*/ 2147483647 h 52"/>
              <a:gd name="T12" fmla="*/ 2147483647 w 68"/>
              <a:gd name="T13" fmla="*/ 2147483647 h 52"/>
              <a:gd name="T14" fmla="*/ 2147483647 w 68"/>
              <a:gd name="T15" fmla="*/ 2147483647 h 52"/>
              <a:gd name="T16" fmla="*/ 2147483647 w 68"/>
              <a:gd name="T17" fmla="*/ 2147483647 h 52"/>
              <a:gd name="T18" fmla="*/ 2147483647 w 68"/>
              <a:gd name="T19" fmla="*/ 2147483647 h 52"/>
              <a:gd name="T20" fmla="*/ 2147483647 w 68"/>
              <a:gd name="T21" fmla="*/ 2147483647 h 52"/>
              <a:gd name="T22" fmla="*/ 2147483647 w 68"/>
              <a:gd name="T23" fmla="*/ 0 h 52"/>
              <a:gd name="T24" fmla="*/ 2147483647 w 68"/>
              <a:gd name="T25" fmla="*/ 0 h 5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8" h="52">
                <a:moveTo>
                  <a:pt x="0" y="52"/>
                </a:moveTo>
                <a:lnTo>
                  <a:pt x="0" y="40"/>
                </a:lnTo>
                <a:lnTo>
                  <a:pt x="12" y="40"/>
                </a:lnTo>
                <a:lnTo>
                  <a:pt x="12" y="29"/>
                </a:lnTo>
                <a:lnTo>
                  <a:pt x="22" y="29"/>
                </a:lnTo>
                <a:lnTo>
                  <a:pt x="23" y="36"/>
                </a:lnTo>
                <a:lnTo>
                  <a:pt x="33" y="36"/>
                </a:lnTo>
                <a:lnTo>
                  <a:pt x="33" y="29"/>
                </a:lnTo>
                <a:lnTo>
                  <a:pt x="56" y="28"/>
                </a:lnTo>
                <a:lnTo>
                  <a:pt x="56" y="23"/>
                </a:lnTo>
                <a:lnTo>
                  <a:pt x="68" y="23"/>
                </a:lnTo>
                <a:lnTo>
                  <a:pt x="67" y="0"/>
                </a:lnTo>
                <a:lnTo>
                  <a:pt x="5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13" name="Freeform 246">
            <a:extLst>
              <a:ext uri="{FF2B5EF4-FFF2-40B4-BE49-F238E27FC236}">
                <a16:creationId xmlns:a16="http://schemas.microsoft.com/office/drawing/2014/main" id="{E0B2DD84-D0D5-DAFE-7999-34B2CA2D4E81}"/>
              </a:ext>
            </a:extLst>
          </p:cNvPr>
          <p:cNvSpPr>
            <a:spLocks/>
          </p:cNvSpPr>
          <p:nvPr/>
        </p:nvSpPr>
        <p:spPr bwMode="auto">
          <a:xfrm>
            <a:off x="2944813" y="3408363"/>
            <a:ext cx="20637" cy="14287"/>
          </a:xfrm>
          <a:custGeom>
            <a:avLst/>
            <a:gdLst>
              <a:gd name="T0" fmla="*/ 0 w 53"/>
              <a:gd name="T1" fmla="*/ 0 h 35"/>
              <a:gd name="T2" fmla="*/ 0 w 53"/>
              <a:gd name="T3" fmla="*/ 2147483647 h 35"/>
              <a:gd name="T4" fmla="*/ 2147483647 w 53"/>
              <a:gd name="T5" fmla="*/ 2147483647 h 35"/>
              <a:gd name="T6" fmla="*/ 2147483647 w 53"/>
              <a:gd name="T7" fmla="*/ 2147483647 h 35"/>
              <a:gd name="T8" fmla="*/ 2147483647 w 53"/>
              <a:gd name="T9" fmla="*/ 2147483647 h 35"/>
              <a:gd name="T10" fmla="*/ 2147483647 w 53"/>
              <a:gd name="T11" fmla="*/ 2147483647 h 35"/>
              <a:gd name="T12" fmla="*/ 2147483647 w 53"/>
              <a:gd name="T13" fmla="*/ 2147483647 h 35"/>
              <a:gd name="T14" fmla="*/ 2147483647 w 53"/>
              <a:gd name="T15" fmla="*/ 2147483647 h 35"/>
              <a:gd name="T16" fmla="*/ 2147483647 w 53"/>
              <a:gd name="T17" fmla="*/ 2147483647 h 35"/>
              <a:gd name="T18" fmla="*/ 2147483647 w 53"/>
              <a:gd name="T19" fmla="*/ 2147483647 h 35"/>
              <a:gd name="T20" fmla="*/ 0 w 53"/>
              <a:gd name="T21" fmla="*/ 0 h 3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3" h="35">
                <a:moveTo>
                  <a:pt x="0" y="0"/>
                </a:moveTo>
                <a:lnTo>
                  <a:pt x="0" y="23"/>
                </a:lnTo>
                <a:lnTo>
                  <a:pt x="20" y="24"/>
                </a:lnTo>
                <a:lnTo>
                  <a:pt x="21" y="35"/>
                </a:lnTo>
                <a:lnTo>
                  <a:pt x="53" y="35"/>
                </a:lnTo>
                <a:lnTo>
                  <a:pt x="53" y="24"/>
                </a:lnTo>
                <a:lnTo>
                  <a:pt x="42" y="24"/>
                </a:lnTo>
                <a:lnTo>
                  <a:pt x="42" y="13"/>
                </a:lnTo>
                <a:lnTo>
                  <a:pt x="31" y="13"/>
                </a:lnTo>
                <a:lnTo>
                  <a:pt x="31" y="2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14" name="Line 247">
            <a:extLst>
              <a:ext uri="{FF2B5EF4-FFF2-40B4-BE49-F238E27FC236}">
                <a16:creationId xmlns:a16="http://schemas.microsoft.com/office/drawing/2014/main" id="{14A2423B-B8DC-AECE-49EC-1B9C76F5F2C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76550" y="3408363"/>
            <a:ext cx="1588" cy="158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15" name="Freeform 248">
            <a:extLst>
              <a:ext uri="{FF2B5EF4-FFF2-40B4-BE49-F238E27FC236}">
                <a16:creationId xmlns:a16="http://schemas.microsoft.com/office/drawing/2014/main" id="{A27BE931-4A0A-F7A1-1C67-188D5464E9FE}"/>
              </a:ext>
            </a:extLst>
          </p:cNvPr>
          <p:cNvSpPr>
            <a:spLocks/>
          </p:cNvSpPr>
          <p:nvPr/>
        </p:nvSpPr>
        <p:spPr bwMode="auto">
          <a:xfrm>
            <a:off x="3098800" y="3390900"/>
            <a:ext cx="30163" cy="34925"/>
          </a:xfrm>
          <a:custGeom>
            <a:avLst/>
            <a:gdLst>
              <a:gd name="T0" fmla="*/ 0 w 76"/>
              <a:gd name="T1" fmla="*/ 2147483647 h 85"/>
              <a:gd name="T2" fmla="*/ 2147483647 w 76"/>
              <a:gd name="T3" fmla="*/ 2147483647 h 85"/>
              <a:gd name="T4" fmla="*/ 2147483647 w 76"/>
              <a:gd name="T5" fmla="*/ 2147483647 h 85"/>
              <a:gd name="T6" fmla="*/ 2147483647 w 76"/>
              <a:gd name="T7" fmla="*/ 2147483647 h 85"/>
              <a:gd name="T8" fmla="*/ 2147483647 w 76"/>
              <a:gd name="T9" fmla="*/ 2147483647 h 85"/>
              <a:gd name="T10" fmla="*/ 2147483647 w 76"/>
              <a:gd name="T11" fmla="*/ 2147483647 h 85"/>
              <a:gd name="T12" fmla="*/ 2147483647 w 76"/>
              <a:gd name="T13" fmla="*/ 2147483647 h 85"/>
              <a:gd name="T14" fmla="*/ 2147483647 w 76"/>
              <a:gd name="T15" fmla="*/ 2147483647 h 85"/>
              <a:gd name="T16" fmla="*/ 2147483647 w 76"/>
              <a:gd name="T17" fmla="*/ 2147483647 h 85"/>
              <a:gd name="T18" fmla="*/ 2147483647 w 76"/>
              <a:gd name="T19" fmla="*/ 2147483647 h 85"/>
              <a:gd name="T20" fmla="*/ 2147483647 w 76"/>
              <a:gd name="T21" fmla="*/ 2147483647 h 85"/>
              <a:gd name="T22" fmla="*/ 2147483647 w 76"/>
              <a:gd name="T23" fmla="*/ 2147483647 h 85"/>
              <a:gd name="T24" fmla="*/ 2147483647 w 76"/>
              <a:gd name="T25" fmla="*/ 2147483647 h 85"/>
              <a:gd name="T26" fmla="*/ 2147483647 w 76"/>
              <a:gd name="T27" fmla="*/ 0 h 8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6" h="85">
                <a:moveTo>
                  <a:pt x="0" y="85"/>
                </a:moveTo>
                <a:lnTo>
                  <a:pt x="16" y="85"/>
                </a:lnTo>
                <a:lnTo>
                  <a:pt x="17" y="74"/>
                </a:lnTo>
                <a:lnTo>
                  <a:pt x="49" y="73"/>
                </a:lnTo>
                <a:lnTo>
                  <a:pt x="47" y="62"/>
                </a:lnTo>
                <a:lnTo>
                  <a:pt x="36" y="62"/>
                </a:lnTo>
                <a:lnTo>
                  <a:pt x="36" y="53"/>
                </a:lnTo>
                <a:lnTo>
                  <a:pt x="47" y="53"/>
                </a:lnTo>
                <a:lnTo>
                  <a:pt x="47" y="42"/>
                </a:lnTo>
                <a:lnTo>
                  <a:pt x="69" y="43"/>
                </a:lnTo>
                <a:lnTo>
                  <a:pt x="65" y="25"/>
                </a:lnTo>
                <a:lnTo>
                  <a:pt x="63" y="19"/>
                </a:lnTo>
                <a:lnTo>
                  <a:pt x="76" y="16"/>
                </a:lnTo>
                <a:lnTo>
                  <a:pt x="71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16" name="Freeform 249">
            <a:extLst>
              <a:ext uri="{FF2B5EF4-FFF2-40B4-BE49-F238E27FC236}">
                <a16:creationId xmlns:a16="http://schemas.microsoft.com/office/drawing/2014/main" id="{C862192D-CC17-1DD8-700E-7B75F9927363}"/>
              </a:ext>
            </a:extLst>
          </p:cNvPr>
          <p:cNvSpPr>
            <a:spLocks/>
          </p:cNvSpPr>
          <p:nvPr/>
        </p:nvSpPr>
        <p:spPr bwMode="auto">
          <a:xfrm>
            <a:off x="3130550" y="3400425"/>
            <a:ext cx="39688" cy="25400"/>
          </a:xfrm>
          <a:custGeom>
            <a:avLst/>
            <a:gdLst>
              <a:gd name="T0" fmla="*/ 2147483647 w 99"/>
              <a:gd name="T1" fmla="*/ 0 h 61"/>
              <a:gd name="T2" fmla="*/ 2147483647 w 99"/>
              <a:gd name="T3" fmla="*/ 0 h 61"/>
              <a:gd name="T4" fmla="*/ 2147483647 w 99"/>
              <a:gd name="T5" fmla="*/ 2147483647 h 61"/>
              <a:gd name="T6" fmla="*/ 2147483647 w 99"/>
              <a:gd name="T7" fmla="*/ 2147483647 h 61"/>
              <a:gd name="T8" fmla="*/ 2147483647 w 99"/>
              <a:gd name="T9" fmla="*/ 2147483647 h 61"/>
              <a:gd name="T10" fmla="*/ 2147483647 w 99"/>
              <a:gd name="T11" fmla="*/ 2147483647 h 61"/>
              <a:gd name="T12" fmla="*/ 2147483647 w 99"/>
              <a:gd name="T13" fmla="*/ 2147483647 h 61"/>
              <a:gd name="T14" fmla="*/ 2147483647 w 99"/>
              <a:gd name="T15" fmla="*/ 2147483647 h 61"/>
              <a:gd name="T16" fmla="*/ 2147483647 w 99"/>
              <a:gd name="T17" fmla="*/ 2147483647 h 61"/>
              <a:gd name="T18" fmla="*/ 2147483647 w 99"/>
              <a:gd name="T19" fmla="*/ 2147483647 h 61"/>
              <a:gd name="T20" fmla="*/ 2147483647 w 99"/>
              <a:gd name="T21" fmla="*/ 2147483647 h 61"/>
              <a:gd name="T22" fmla="*/ 2147483647 w 99"/>
              <a:gd name="T23" fmla="*/ 2147483647 h 61"/>
              <a:gd name="T24" fmla="*/ 2147483647 w 99"/>
              <a:gd name="T25" fmla="*/ 2147483647 h 61"/>
              <a:gd name="T26" fmla="*/ 0 w 99"/>
              <a:gd name="T27" fmla="*/ 2147483647 h 61"/>
              <a:gd name="T28" fmla="*/ 0 w 99"/>
              <a:gd name="T29" fmla="*/ 2147483647 h 6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9" h="61">
                <a:moveTo>
                  <a:pt x="99" y="0"/>
                </a:moveTo>
                <a:lnTo>
                  <a:pt x="88" y="0"/>
                </a:lnTo>
                <a:lnTo>
                  <a:pt x="88" y="11"/>
                </a:lnTo>
                <a:lnTo>
                  <a:pt x="99" y="11"/>
                </a:lnTo>
                <a:lnTo>
                  <a:pt x="99" y="16"/>
                </a:lnTo>
                <a:lnTo>
                  <a:pt x="88" y="18"/>
                </a:lnTo>
                <a:lnTo>
                  <a:pt x="88" y="28"/>
                </a:lnTo>
                <a:lnTo>
                  <a:pt x="77" y="28"/>
                </a:lnTo>
                <a:lnTo>
                  <a:pt x="77" y="39"/>
                </a:lnTo>
                <a:lnTo>
                  <a:pt x="56" y="39"/>
                </a:lnTo>
                <a:lnTo>
                  <a:pt x="56" y="50"/>
                </a:lnTo>
                <a:lnTo>
                  <a:pt x="33" y="50"/>
                </a:lnTo>
                <a:lnTo>
                  <a:pt x="34" y="61"/>
                </a:lnTo>
                <a:lnTo>
                  <a:pt x="0" y="61"/>
                </a:lnTo>
                <a:lnTo>
                  <a:pt x="0" y="4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17" name="Freeform 250">
            <a:extLst>
              <a:ext uri="{FF2B5EF4-FFF2-40B4-BE49-F238E27FC236}">
                <a16:creationId xmlns:a16="http://schemas.microsoft.com/office/drawing/2014/main" id="{CC34F9AC-5C1E-C4DC-18BD-0451D843F6DF}"/>
              </a:ext>
            </a:extLst>
          </p:cNvPr>
          <p:cNvSpPr>
            <a:spLocks/>
          </p:cNvSpPr>
          <p:nvPr/>
        </p:nvSpPr>
        <p:spPr bwMode="auto">
          <a:xfrm>
            <a:off x="2970213" y="3417888"/>
            <a:ext cx="9525" cy="9525"/>
          </a:xfrm>
          <a:custGeom>
            <a:avLst/>
            <a:gdLst>
              <a:gd name="T0" fmla="*/ 2147483647 w 21"/>
              <a:gd name="T1" fmla="*/ 0 h 23"/>
              <a:gd name="T2" fmla="*/ 2147483647 w 21"/>
              <a:gd name="T3" fmla="*/ 2147483647 h 23"/>
              <a:gd name="T4" fmla="*/ 2147483647 w 21"/>
              <a:gd name="T5" fmla="*/ 2147483647 h 23"/>
              <a:gd name="T6" fmla="*/ 0 w 21"/>
              <a:gd name="T7" fmla="*/ 2147483647 h 23"/>
              <a:gd name="T8" fmla="*/ 2147483647 w 21"/>
              <a:gd name="T9" fmla="*/ 2147483647 h 23"/>
              <a:gd name="T10" fmla="*/ 2147483647 w 21"/>
              <a:gd name="T11" fmla="*/ 2147483647 h 23"/>
              <a:gd name="T12" fmla="*/ 2147483647 w 21"/>
              <a:gd name="T13" fmla="*/ 0 h 23"/>
              <a:gd name="T14" fmla="*/ 2147483647 w 21"/>
              <a:gd name="T15" fmla="*/ 0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" h="23">
                <a:moveTo>
                  <a:pt x="18" y="0"/>
                </a:moveTo>
                <a:lnTo>
                  <a:pt x="10" y="1"/>
                </a:lnTo>
                <a:lnTo>
                  <a:pt x="10" y="12"/>
                </a:lnTo>
                <a:lnTo>
                  <a:pt x="0" y="12"/>
                </a:lnTo>
                <a:lnTo>
                  <a:pt x="1" y="23"/>
                </a:lnTo>
                <a:lnTo>
                  <a:pt x="21" y="22"/>
                </a:lnTo>
                <a:lnTo>
                  <a:pt x="20" y="0"/>
                </a:lnTo>
                <a:lnTo>
                  <a:pt x="1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18" name="Freeform 251">
            <a:extLst>
              <a:ext uri="{FF2B5EF4-FFF2-40B4-BE49-F238E27FC236}">
                <a16:creationId xmlns:a16="http://schemas.microsoft.com/office/drawing/2014/main" id="{37CECF0F-6D9B-DA2D-F483-F43DB24E22E1}"/>
              </a:ext>
            </a:extLst>
          </p:cNvPr>
          <p:cNvSpPr>
            <a:spLocks/>
          </p:cNvSpPr>
          <p:nvPr/>
        </p:nvSpPr>
        <p:spPr bwMode="auto">
          <a:xfrm>
            <a:off x="2894013" y="3390900"/>
            <a:ext cx="33337" cy="36513"/>
          </a:xfrm>
          <a:custGeom>
            <a:avLst/>
            <a:gdLst>
              <a:gd name="T0" fmla="*/ 2147483647 w 87"/>
              <a:gd name="T1" fmla="*/ 2147483647 h 90"/>
              <a:gd name="T2" fmla="*/ 2147483647 w 87"/>
              <a:gd name="T3" fmla="*/ 2147483647 h 90"/>
              <a:gd name="T4" fmla="*/ 2147483647 w 87"/>
              <a:gd name="T5" fmla="*/ 2147483647 h 90"/>
              <a:gd name="T6" fmla="*/ 2147483647 w 87"/>
              <a:gd name="T7" fmla="*/ 2147483647 h 90"/>
              <a:gd name="T8" fmla="*/ 2147483647 w 87"/>
              <a:gd name="T9" fmla="*/ 2147483647 h 90"/>
              <a:gd name="T10" fmla="*/ 2147483647 w 87"/>
              <a:gd name="T11" fmla="*/ 2147483647 h 90"/>
              <a:gd name="T12" fmla="*/ 2147483647 w 87"/>
              <a:gd name="T13" fmla="*/ 0 h 90"/>
              <a:gd name="T14" fmla="*/ 0 w 87"/>
              <a:gd name="T15" fmla="*/ 0 h 90"/>
              <a:gd name="T16" fmla="*/ 2147483647 w 87"/>
              <a:gd name="T17" fmla="*/ 2147483647 h 90"/>
              <a:gd name="T18" fmla="*/ 2147483647 w 87"/>
              <a:gd name="T19" fmla="*/ 2147483647 h 90"/>
              <a:gd name="T20" fmla="*/ 2147483647 w 87"/>
              <a:gd name="T21" fmla="*/ 2147483647 h 90"/>
              <a:gd name="T22" fmla="*/ 2147483647 w 87"/>
              <a:gd name="T23" fmla="*/ 2147483647 h 90"/>
              <a:gd name="T24" fmla="*/ 2147483647 w 87"/>
              <a:gd name="T25" fmla="*/ 2147483647 h 90"/>
              <a:gd name="T26" fmla="*/ 2147483647 w 87"/>
              <a:gd name="T27" fmla="*/ 2147483647 h 90"/>
              <a:gd name="T28" fmla="*/ 2147483647 w 87"/>
              <a:gd name="T29" fmla="*/ 2147483647 h 90"/>
              <a:gd name="T30" fmla="*/ 2147483647 w 87"/>
              <a:gd name="T31" fmla="*/ 2147483647 h 90"/>
              <a:gd name="T32" fmla="*/ 2147483647 w 87"/>
              <a:gd name="T33" fmla="*/ 2147483647 h 90"/>
              <a:gd name="T34" fmla="*/ 2147483647 w 87"/>
              <a:gd name="T35" fmla="*/ 2147483647 h 90"/>
              <a:gd name="T36" fmla="*/ 2147483647 w 87"/>
              <a:gd name="T37" fmla="*/ 2147483647 h 90"/>
              <a:gd name="T38" fmla="*/ 2147483647 w 87"/>
              <a:gd name="T39" fmla="*/ 2147483647 h 90"/>
              <a:gd name="T40" fmla="*/ 2147483647 w 87"/>
              <a:gd name="T41" fmla="*/ 2147483647 h 9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87" h="90">
                <a:moveTo>
                  <a:pt x="87" y="44"/>
                </a:moveTo>
                <a:lnTo>
                  <a:pt x="44" y="46"/>
                </a:lnTo>
                <a:lnTo>
                  <a:pt x="41" y="22"/>
                </a:lnTo>
                <a:lnTo>
                  <a:pt x="32" y="22"/>
                </a:lnTo>
                <a:lnTo>
                  <a:pt x="32" y="11"/>
                </a:lnTo>
                <a:lnTo>
                  <a:pt x="22" y="11"/>
                </a:lnTo>
                <a:lnTo>
                  <a:pt x="22" y="0"/>
                </a:lnTo>
                <a:lnTo>
                  <a:pt x="0" y="0"/>
                </a:lnTo>
                <a:lnTo>
                  <a:pt x="3" y="44"/>
                </a:lnTo>
                <a:lnTo>
                  <a:pt x="23" y="44"/>
                </a:lnTo>
                <a:lnTo>
                  <a:pt x="23" y="55"/>
                </a:lnTo>
                <a:lnTo>
                  <a:pt x="33" y="55"/>
                </a:lnTo>
                <a:lnTo>
                  <a:pt x="33" y="68"/>
                </a:lnTo>
                <a:lnTo>
                  <a:pt x="44" y="68"/>
                </a:lnTo>
                <a:lnTo>
                  <a:pt x="45" y="90"/>
                </a:lnTo>
                <a:lnTo>
                  <a:pt x="65" y="90"/>
                </a:lnTo>
                <a:lnTo>
                  <a:pt x="65" y="79"/>
                </a:lnTo>
                <a:lnTo>
                  <a:pt x="76" y="79"/>
                </a:lnTo>
                <a:lnTo>
                  <a:pt x="75" y="55"/>
                </a:lnTo>
                <a:lnTo>
                  <a:pt x="87" y="55"/>
                </a:lnTo>
                <a:lnTo>
                  <a:pt x="87" y="4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19" name="Freeform 252">
            <a:extLst>
              <a:ext uri="{FF2B5EF4-FFF2-40B4-BE49-F238E27FC236}">
                <a16:creationId xmlns:a16="http://schemas.microsoft.com/office/drawing/2014/main" id="{5F555256-240D-CAF3-6021-EDC2BA58D767}"/>
              </a:ext>
            </a:extLst>
          </p:cNvPr>
          <p:cNvSpPr>
            <a:spLocks/>
          </p:cNvSpPr>
          <p:nvPr/>
        </p:nvSpPr>
        <p:spPr bwMode="auto">
          <a:xfrm>
            <a:off x="2876550" y="3408363"/>
            <a:ext cx="17463" cy="19050"/>
          </a:xfrm>
          <a:custGeom>
            <a:avLst/>
            <a:gdLst>
              <a:gd name="T0" fmla="*/ 2147483647 w 44"/>
              <a:gd name="T1" fmla="*/ 2147483647 h 46"/>
              <a:gd name="T2" fmla="*/ 2147483647 w 44"/>
              <a:gd name="T3" fmla="*/ 2147483647 h 46"/>
              <a:gd name="T4" fmla="*/ 2147483647 w 44"/>
              <a:gd name="T5" fmla="*/ 2147483647 h 46"/>
              <a:gd name="T6" fmla="*/ 2147483647 w 44"/>
              <a:gd name="T7" fmla="*/ 0 h 46"/>
              <a:gd name="T8" fmla="*/ 0 w 44"/>
              <a:gd name="T9" fmla="*/ 0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4" h="46">
                <a:moveTo>
                  <a:pt x="42" y="46"/>
                </a:moveTo>
                <a:lnTo>
                  <a:pt x="44" y="11"/>
                </a:lnTo>
                <a:lnTo>
                  <a:pt x="22" y="10"/>
                </a:lnTo>
                <a:lnTo>
                  <a:pt x="22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20" name="Line 253">
            <a:extLst>
              <a:ext uri="{FF2B5EF4-FFF2-40B4-BE49-F238E27FC236}">
                <a16:creationId xmlns:a16="http://schemas.microsoft.com/office/drawing/2014/main" id="{E388EA20-0263-0F18-83C8-9E9D6B16B9E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76550" y="3424238"/>
            <a:ext cx="17463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21" name="Freeform 254">
            <a:extLst>
              <a:ext uri="{FF2B5EF4-FFF2-40B4-BE49-F238E27FC236}">
                <a16:creationId xmlns:a16="http://schemas.microsoft.com/office/drawing/2014/main" id="{6DC06572-C55E-356C-17EF-F2AE09FEB708}"/>
              </a:ext>
            </a:extLst>
          </p:cNvPr>
          <p:cNvSpPr>
            <a:spLocks/>
          </p:cNvSpPr>
          <p:nvPr/>
        </p:nvSpPr>
        <p:spPr bwMode="auto">
          <a:xfrm>
            <a:off x="2932113" y="3425825"/>
            <a:ext cx="4762" cy="4763"/>
          </a:xfrm>
          <a:custGeom>
            <a:avLst/>
            <a:gdLst>
              <a:gd name="T0" fmla="*/ 2147483647 w 11"/>
              <a:gd name="T1" fmla="*/ 0 h 11"/>
              <a:gd name="T2" fmla="*/ 0 w 11"/>
              <a:gd name="T3" fmla="*/ 0 h 11"/>
              <a:gd name="T4" fmla="*/ 0 w 11"/>
              <a:gd name="T5" fmla="*/ 2147483647 h 11"/>
              <a:gd name="T6" fmla="*/ 2147483647 w 11"/>
              <a:gd name="T7" fmla="*/ 2147483647 h 11"/>
              <a:gd name="T8" fmla="*/ 2147483647 w 11"/>
              <a:gd name="T9" fmla="*/ 0 h 11"/>
              <a:gd name="T10" fmla="*/ 2147483647 w 11"/>
              <a:gd name="T11" fmla="*/ 0 h 1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" h="11">
                <a:moveTo>
                  <a:pt x="7" y="0"/>
                </a:moveTo>
                <a:lnTo>
                  <a:pt x="0" y="0"/>
                </a:lnTo>
                <a:lnTo>
                  <a:pt x="0" y="11"/>
                </a:lnTo>
                <a:lnTo>
                  <a:pt x="11" y="11"/>
                </a:lnTo>
                <a:lnTo>
                  <a:pt x="11" y="0"/>
                </a:lnTo>
                <a:lnTo>
                  <a:pt x="7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22" name="Rectangle 255">
            <a:extLst>
              <a:ext uri="{FF2B5EF4-FFF2-40B4-BE49-F238E27FC236}">
                <a16:creationId xmlns:a16="http://schemas.microsoft.com/office/drawing/2014/main" id="{9A130A66-B44C-C44C-9D03-A12F060E5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4013" y="3427413"/>
            <a:ext cx="12700" cy="31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buChar char="•"/>
              <a:defRPr sz="3200">
                <a:solidFill>
                  <a:srgbClr val="FFFF00"/>
                </a:solidFill>
                <a:latin typeface="Arial Narrow" panose="020B0606020202030204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algn="l" eaLnBrk="0" hangingPunct="0">
              <a:buChar char="•"/>
              <a:defRPr sz="2400">
                <a:solidFill>
                  <a:srgbClr val="FFFF00"/>
                </a:solidFill>
                <a:latin typeface="Arial Narrow" panose="020B0606020202030204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en-US" altLang="en-US" sz="2800">
              <a:solidFill>
                <a:schemeClr val="bg1"/>
              </a:solidFill>
            </a:endParaRPr>
          </a:p>
        </p:txBody>
      </p:sp>
      <p:sp>
        <p:nvSpPr>
          <p:cNvPr id="24823" name="Freeform 256">
            <a:extLst>
              <a:ext uri="{FF2B5EF4-FFF2-40B4-BE49-F238E27FC236}">
                <a16:creationId xmlns:a16="http://schemas.microsoft.com/office/drawing/2014/main" id="{9C8701FE-95B9-C976-E0F2-F414CFB29F82}"/>
              </a:ext>
            </a:extLst>
          </p:cNvPr>
          <p:cNvSpPr>
            <a:spLocks/>
          </p:cNvSpPr>
          <p:nvPr/>
        </p:nvSpPr>
        <p:spPr bwMode="auto">
          <a:xfrm>
            <a:off x="3065463" y="3425825"/>
            <a:ext cx="33337" cy="7938"/>
          </a:xfrm>
          <a:custGeom>
            <a:avLst/>
            <a:gdLst>
              <a:gd name="T0" fmla="*/ 0 w 83"/>
              <a:gd name="T1" fmla="*/ 2147483647 h 24"/>
              <a:gd name="T2" fmla="*/ 2147483647 w 83"/>
              <a:gd name="T3" fmla="*/ 2147483647 h 24"/>
              <a:gd name="T4" fmla="*/ 2147483647 w 83"/>
              <a:gd name="T5" fmla="*/ 2147483647 h 24"/>
              <a:gd name="T6" fmla="*/ 2147483647 w 83"/>
              <a:gd name="T7" fmla="*/ 2147483647 h 24"/>
              <a:gd name="T8" fmla="*/ 2147483647 w 83"/>
              <a:gd name="T9" fmla="*/ 0 h 24"/>
              <a:gd name="T10" fmla="*/ 2147483647 w 83"/>
              <a:gd name="T11" fmla="*/ 0 h 24"/>
              <a:gd name="T12" fmla="*/ 2147483647 w 83"/>
              <a:gd name="T13" fmla="*/ 2147483647 h 24"/>
              <a:gd name="T14" fmla="*/ 2147483647 w 83"/>
              <a:gd name="T15" fmla="*/ 2147483647 h 24"/>
              <a:gd name="T16" fmla="*/ 2147483647 w 83"/>
              <a:gd name="T17" fmla="*/ 0 h 24"/>
              <a:gd name="T18" fmla="*/ 2147483647 w 83"/>
              <a:gd name="T19" fmla="*/ 0 h 2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83" h="24">
                <a:moveTo>
                  <a:pt x="0" y="23"/>
                </a:moveTo>
                <a:lnTo>
                  <a:pt x="20" y="24"/>
                </a:lnTo>
                <a:lnTo>
                  <a:pt x="20" y="13"/>
                </a:lnTo>
                <a:lnTo>
                  <a:pt x="55" y="11"/>
                </a:lnTo>
                <a:lnTo>
                  <a:pt x="55" y="0"/>
                </a:lnTo>
                <a:lnTo>
                  <a:pt x="68" y="0"/>
                </a:lnTo>
                <a:lnTo>
                  <a:pt x="66" y="11"/>
                </a:lnTo>
                <a:lnTo>
                  <a:pt x="77" y="11"/>
                </a:lnTo>
                <a:lnTo>
                  <a:pt x="77" y="0"/>
                </a:lnTo>
                <a:lnTo>
                  <a:pt x="83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24" name="Freeform 257">
            <a:extLst>
              <a:ext uri="{FF2B5EF4-FFF2-40B4-BE49-F238E27FC236}">
                <a16:creationId xmlns:a16="http://schemas.microsoft.com/office/drawing/2014/main" id="{0FC193B4-B392-7610-A349-38C5A2A77A00}"/>
              </a:ext>
            </a:extLst>
          </p:cNvPr>
          <p:cNvSpPr>
            <a:spLocks/>
          </p:cNvSpPr>
          <p:nvPr/>
        </p:nvSpPr>
        <p:spPr bwMode="auto">
          <a:xfrm>
            <a:off x="3190875" y="3429000"/>
            <a:ext cx="3175" cy="9525"/>
          </a:xfrm>
          <a:custGeom>
            <a:avLst/>
            <a:gdLst>
              <a:gd name="T0" fmla="*/ 2147483647 w 11"/>
              <a:gd name="T1" fmla="*/ 0 h 23"/>
              <a:gd name="T2" fmla="*/ 2147483647 w 11"/>
              <a:gd name="T3" fmla="*/ 0 h 23"/>
              <a:gd name="T4" fmla="*/ 2147483647 w 11"/>
              <a:gd name="T5" fmla="*/ 2147483647 h 23"/>
              <a:gd name="T6" fmla="*/ 0 w 11"/>
              <a:gd name="T7" fmla="*/ 2147483647 h 23"/>
              <a:gd name="T8" fmla="*/ 0 w 11"/>
              <a:gd name="T9" fmla="*/ 0 h 23"/>
              <a:gd name="T10" fmla="*/ 2147483647 w 11"/>
              <a:gd name="T11" fmla="*/ 0 h 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" h="23">
                <a:moveTo>
                  <a:pt x="6" y="0"/>
                </a:moveTo>
                <a:lnTo>
                  <a:pt x="10" y="0"/>
                </a:lnTo>
                <a:lnTo>
                  <a:pt x="11" y="23"/>
                </a:lnTo>
                <a:lnTo>
                  <a:pt x="0" y="23"/>
                </a:lnTo>
                <a:lnTo>
                  <a:pt x="0" y="0"/>
                </a:lnTo>
                <a:lnTo>
                  <a:pt x="6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25" name="Freeform 258">
            <a:extLst>
              <a:ext uri="{FF2B5EF4-FFF2-40B4-BE49-F238E27FC236}">
                <a16:creationId xmlns:a16="http://schemas.microsoft.com/office/drawing/2014/main" id="{C03784A0-4549-1116-DDF7-EA8E301F0817}"/>
              </a:ext>
            </a:extLst>
          </p:cNvPr>
          <p:cNvSpPr>
            <a:spLocks/>
          </p:cNvSpPr>
          <p:nvPr/>
        </p:nvSpPr>
        <p:spPr bwMode="auto">
          <a:xfrm>
            <a:off x="3108325" y="3403600"/>
            <a:ext cx="69850" cy="39688"/>
          </a:xfrm>
          <a:custGeom>
            <a:avLst/>
            <a:gdLst>
              <a:gd name="T0" fmla="*/ 2147483647 w 176"/>
              <a:gd name="T1" fmla="*/ 2147483647 h 99"/>
              <a:gd name="T2" fmla="*/ 2147483647 w 176"/>
              <a:gd name="T3" fmla="*/ 2147483647 h 99"/>
              <a:gd name="T4" fmla="*/ 2147483647 w 176"/>
              <a:gd name="T5" fmla="*/ 2147483647 h 99"/>
              <a:gd name="T6" fmla="*/ 0 w 176"/>
              <a:gd name="T7" fmla="*/ 2147483647 h 99"/>
              <a:gd name="T8" fmla="*/ 0 w 176"/>
              <a:gd name="T9" fmla="*/ 2147483647 h 99"/>
              <a:gd name="T10" fmla="*/ 2147483647 w 176"/>
              <a:gd name="T11" fmla="*/ 2147483647 h 99"/>
              <a:gd name="T12" fmla="*/ 2147483647 w 176"/>
              <a:gd name="T13" fmla="*/ 2147483647 h 99"/>
              <a:gd name="T14" fmla="*/ 2147483647 w 176"/>
              <a:gd name="T15" fmla="*/ 2147483647 h 99"/>
              <a:gd name="T16" fmla="*/ 2147483647 w 176"/>
              <a:gd name="T17" fmla="*/ 2147483647 h 99"/>
              <a:gd name="T18" fmla="*/ 2147483647 w 176"/>
              <a:gd name="T19" fmla="*/ 2147483647 h 99"/>
              <a:gd name="T20" fmla="*/ 2147483647 w 176"/>
              <a:gd name="T21" fmla="*/ 2147483647 h 99"/>
              <a:gd name="T22" fmla="*/ 2147483647 w 176"/>
              <a:gd name="T23" fmla="*/ 2147483647 h 99"/>
              <a:gd name="T24" fmla="*/ 2147483647 w 176"/>
              <a:gd name="T25" fmla="*/ 2147483647 h 99"/>
              <a:gd name="T26" fmla="*/ 2147483647 w 176"/>
              <a:gd name="T27" fmla="*/ 2147483647 h 99"/>
              <a:gd name="T28" fmla="*/ 2147483647 w 176"/>
              <a:gd name="T29" fmla="*/ 2147483647 h 99"/>
              <a:gd name="T30" fmla="*/ 2147483647 w 176"/>
              <a:gd name="T31" fmla="*/ 2147483647 h 99"/>
              <a:gd name="T32" fmla="*/ 2147483647 w 176"/>
              <a:gd name="T33" fmla="*/ 2147483647 h 99"/>
              <a:gd name="T34" fmla="*/ 2147483647 w 176"/>
              <a:gd name="T35" fmla="*/ 2147483647 h 99"/>
              <a:gd name="T36" fmla="*/ 2147483647 w 176"/>
              <a:gd name="T37" fmla="*/ 2147483647 h 99"/>
              <a:gd name="T38" fmla="*/ 2147483647 w 176"/>
              <a:gd name="T39" fmla="*/ 2147483647 h 99"/>
              <a:gd name="T40" fmla="*/ 2147483647 w 176"/>
              <a:gd name="T41" fmla="*/ 2147483647 h 99"/>
              <a:gd name="T42" fmla="*/ 2147483647 w 176"/>
              <a:gd name="T43" fmla="*/ 2147483647 h 99"/>
              <a:gd name="T44" fmla="*/ 2147483647 w 176"/>
              <a:gd name="T45" fmla="*/ 2147483647 h 99"/>
              <a:gd name="T46" fmla="*/ 2147483647 w 176"/>
              <a:gd name="T47" fmla="*/ 2147483647 h 99"/>
              <a:gd name="T48" fmla="*/ 2147483647 w 176"/>
              <a:gd name="T49" fmla="*/ 2147483647 h 99"/>
              <a:gd name="T50" fmla="*/ 2147483647 w 176"/>
              <a:gd name="T51" fmla="*/ 0 h 9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76" h="99">
                <a:moveTo>
                  <a:pt x="26" y="99"/>
                </a:moveTo>
                <a:lnTo>
                  <a:pt x="24" y="99"/>
                </a:lnTo>
                <a:lnTo>
                  <a:pt x="24" y="77"/>
                </a:lnTo>
                <a:lnTo>
                  <a:pt x="0" y="77"/>
                </a:lnTo>
                <a:lnTo>
                  <a:pt x="0" y="70"/>
                </a:lnTo>
                <a:lnTo>
                  <a:pt x="6" y="63"/>
                </a:lnTo>
                <a:lnTo>
                  <a:pt x="20" y="63"/>
                </a:lnTo>
                <a:lnTo>
                  <a:pt x="26" y="68"/>
                </a:lnTo>
                <a:lnTo>
                  <a:pt x="52" y="65"/>
                </a:lnTo>
                <a:lnTo>
                  <a:pt x="62" y="70"/>
                </a:lnTo>
                <a:lnTo>
                  <a:pt x="61" y="72"/>
                </a:lnTo>
                <a:lnTo>
                  <a:pt x="62" y="73"/>
                </a:lnTo>
                <a:lnTo>
                  <a:pt x="78" y="70"/>
                </a:lnTo>
                <a:lnTo>
                  <a:pt x="109" y="46"/>
                </a:lnTo>
                <a:lnTo>
                  <a:pt x="120" y="42"/>
                </a:lnTo>
                <a:lnTo>
                  <a:pt x="130" y="43"/>
                </a:lnTo>
                <a:lnTo>
                  <a:pt x="134" y="42"/>
                </a:lnTo>
                <a:lnTo>
                  <a:pt x="140" y="35"/>
                </a:lnTo>
                <a:lnTo>
                  <a:pt x="141" y="26"/>
                </a:lnTo>
                <a:lnTo>
                  <a:pt x="145" y="23"/>
                </a:lnTo>
                <a:lnTo>
                  <a:pt x="160" y="19"/>
                </a:lnTo>
                <a:lnTo>
                  <a:pt x="160" y="21"/>
                </a:lnTo>
                <a:lnTo>
                  <a:pt x="165" y="21"/>
                </a:lnTo>
                <a:lnTo>
                  <a:pt x="165" y="4"/>
                </a:lnTo>
                <a:lnTo>
                  <a:pt x="176" y="4"/>
                </a:lnTo>
                <a:lnTo>
                  <a:pt x="176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26" name="Freeform 259">
            <a:extLst>
              <a:ext uri="{FF2B5EF4-FFF2-40B4-BE49-F238E27FC236}">
                <a16:creationId xmlns:a16="http://schemas.microsoft.com/office/drawing/2014/main" id="{E4295954-E632-8209-47FF-FD3C4A42094E}"/>
              </a:ext>
            </a:extLst>
          </p:cNvPr>
          <p:cNvSpPr>
            <a:spLocks/>
          </p:cNvSpPr>
          <p:nvPr/>
        </p:nvSpPr>
        <p:spPr bwMode="auto">
          <a:xfrm>
            <a:off x="2936875" y="3440113"/>
            <a:ext cx="7938" cy="3175"/>
          </a:xfrm>
          <a:custGeom>
            <a:avLst/>
            <a:gdLst>
              <a:gd name="T0" fmla="*/ 0 w 22"/>
              <a:gd name="T1" fmla="*/ 2147483647 h 11"/>
              <a:gd name="T2" fmla="*/ 0 w 22"/>
              <a:gd name="T3" fmla="*/ 2147483647 h 11"/>
              <a:gd name="T4" fmla="*/ 2147483647 w 22"/>
              <a:gd name="T5" fmla="*/ 2147483647 h 11"/>
              <a:gd name="T6" fmla="*/ 2147483647 w 22"/>
              <a:gd name="T7" fmla="*/ 0 h 11"/>
              <a:gd name="T8" fmla="*/ 0 w 22"/>
              <a:gd name="T9" fmla="*/ 0 h 11"/>
              <a:gd name="T10" fmla="*/ 0 w 22"/>
              <a:gd name="T11" fmla="*/ 2147483647 h 1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2" h="11">
                <a:moveTo>
                  <a:pt x="0" y="6"/>
                </a:moveTo>
                <a:lnTo>
                  <a:pt x="0" y="11"/>
                </a:lnTo>
                <a:lnTo>
                  <a:pt x="22" y="11"/>
                </a:lnTo>
                <a:lnTo>
                  <a:pt x="22" y="0"/>
                </a:lnTo>
                <a:lnTo>
                  <a:pt x="0" y="0"/>
                </a:lnTo>
                <a:lnTo>
                  <a:pt x="0" y="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27" name="Freeform 260">
            <a:extLst>
              <a:ext uri="{FF2B5EF4-FFF2-40B4-BE49-F238E27FC236}">
                <a16:creationId xmlns:a16="http://schemas.microsoft.com/office/drawing/2014/main" id="{3EFC0E0C-D55A-5D23-7AF9-19B17334E4C7}"/>
              </a:ext>
            </a:extLst>
          </p:cNvPr>
          <p:cNvSpPr>
            <a:spLocks/>
          </p:cNvSpPr>
          <p:nvPr/>
        </p:nvSpPr>
        <p:spPr bwMode="auto">
          <a:xfrm>
            <a:off x="2855913" y="3424238"/>
            <a:ext cx="25400" cy="22225"/>
          </a:xfrm>
          <a:custGeom>
            <a:avLst/>
            <a:gdLst>
              <a:gd name="T0" fmla="*/ 2147483647 w 63"/>
              <a:gd name="T1" fmla="*/ 0 h 56"/>
              <a:gd name="T2" fmla="*/ 2147483647 w 63"/>
              <a:gd name="T3" fmla="*/ 2147483647 h 56"/>
              <a:gd name="T4" fmla="*/ 0 w 63"/>
              <a:gd name="T5" fmla="*/ 2147483647 h 56"/>
              <a:gd name="T6" fmla="*/ 2147483647 w 63"/>
              <a:gd name="T7" fmla="*/ 2147483647 h 56"/>
              <a:gd name="T8" fmla="*/ 2147483647 w 63"/>
              <a:gd name="T9" fmla="*/ 2147483647 h 56"/>
              <a:gd name="T10" fmla="*/ 2147483647 w 63"/>
              <a:gd name="T11" fmla="*/ 2147483647 h 56"/>
              <a:gd name="T12" fmla="*/ 2147483647 w 63"/>
              <a:gd name="T13" fmla="*/ 2147483647 h 56"/>
              <a:gd name="T14" fmla="*/ 2147483647 w 63"/>
              <a:gd name="T15" fmla="*/ 2147483647 h 56"/>
              <a:gd name="T16" fmla="*/ 2147483647 w 63"/>
              <a:gd name="T17" fmla="*/ 0 h 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3" h="56">
                <a:moveTo>
                  <a:pt x="52" y="0"/>
                </a:moveTo>
                <a:lnTo>
                  <a:pt x="1" y="5"/>
                </a:lnTo>
                <a:lnTo>
                  <a:pt x="0" y="56"/>
                </a:lnTo>
                <a:lnTo>
                  <a:pt x="52" y="47"/>
                </a:lnTo>
                <a:lnTo>
                  <a:pt x="52" y="35"/>
                </a:lnTo>
                <a:lnTo>
                  <a:pt x="63" y="36"/>
                </a:lnTo>
                <a:lnTo>
                  <a:pt x="63" y="12"/>
                </a:lnTo>
                <a:lnTo>
                  <a:pt x="52" y="11"/>
                </a:lnTo>
                <a:lnTo>
                  <a:pt x="5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28" name="Freeform 261">
            <a:extLst>
              <a:ext uri="{FF2B5EF4-FFF2-40B4-BE49-F238E27FC236}">
                <a16:creationId xmlns:a16="http://schemas.microsoft.com/office/drawing/2014/main" id="{7D84EA5A-83F4-0147-8B7E-33DD38AD1739}"/>
              </a:ext>
            </a:extLst>
          </p:cNvPr>
          <p:cNvSpPr>
            <a:spLocks/>
          </p:cNvSpPr>
          <p:nvPr/>
        </p:nvSpPr>
        <p:spPr bwMode="auto">
          <a:xfrm>
            <a:off x="3048000" y="3433763"/>
            <a:ext cx="17463" cy="12700"/>
          </a:xfrm>
          <a:custGeom>
            <a:avLst/>
            <a:gdLst>
              <a:gd name="T0" fmla="*/ 0 w 45"/>
              <a:gd name="T1" fmla="*/ 2147483647 h 32"/>
              <a:gd name="T2" fmla="*/ 2147483647 w 45"/>
              <a:gd name="T3" fmla="*/ 2147483647 h 32"/>
              <a:gd name="T4" fmla="*/ 2147483647 w 45"/>
              <a:gd name="T5" fmla="*/ 2147483647 h 32"/>
              <a:gd name="T6" fmla="*/ 2147483647 w 45"/>
              <a:gd name="T7" fmla="*/ 2147483647 h 32"/>
              <a:gd name="T8" fmla="*/ 2147483647 w 45"/>
              <a:gd name="T9" fmla="*/ 0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5" h="32">
                <a:moveTo>
                  <a:pt x="0" y="12"/>
                </a:moveTo>
                <a:lnTo>
                  <a:pt x="34" y="12"/>
                </a:lnTo>
                <a:lnTo>
                  <a:pt x="34" y="32"/>
                </a:lnTo>
                <a:lnTo>
                  <a:pt x="44" y="32"/>
                </a:lnTo>
                <a:lnTo>
                  <a:pt x="45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29" name="Freeform 262">
            <a:extLst>
              <a:ext uri="{FF2B5EF4-FFF2-40B4-BE49-F238E27FC236}">
                <a16:creationId xmlns:a16="http://schemas.microsoft.com/office/drawing/2014/main" id="{3AF44391-8C71-49F6-F25A-3DD710C90721}"/>
              </a:ext>
            </a:extLst>
          </p:cNvPr>
          <p:cNvSpPr>
            <a:spLocks/>
          </p:cNvSpPr>
          <p:nvPr/>
        </p:nvSpPr>
        <p:spPr bwMode="auto">
          <a:xfrm>
            <a:off x="2919413" y="3443288"/>
            <a:ext cx="4762" cy="4762"/>
          </a:xfrm>
          <a:custGeom>
            <a:avLst/>
            <a:gdLst>
              <a:gd name="T0" fmla="*/ 2147483647 w 11"/>
              <a:gd name="T1" fmla="*/ 2147483647 h 11"/>
              <a:gd name="T2" fmla="*/ 2147483647 w 11"/>
              <a:gd name="T3" fmla="*/ 2147483647 h 11"/>
              <a:gd name="T4" fmla="*/ 2147483647 w 11"/>
              <a:gd name="T5" fmla="*/ 2147483647 h 11"/>
              <a:gd name="T6" fmla="*/ 2147483647 w 11"/>
              <a:gd name="T7" fmla="*/ 0 h 11"/>
              <a:gd name="T8" fmla="*/ 2147483647 w 11"/>
              <a:gd name="T9" fmla="*/ 2147483647 h 11"/>
              <a:gd name="T10" fmla="*/ 2147483647 w 11"/>
              <a:gd name="T11" fmla="*/ 2147483647 h 11"/>
              <a:gd name="T12" fmla="*/ 0 w 11"/>
              <a:gd name="T13" fmla="*/ 0 h 11"/>
              <a:gd name="T14" fmla="*/ 2147483647 w 11"/>
              <a:gd name="T15" fmla="*/ 2147483647 h 1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1" h="11">
                <a:moveTo>
                  <a:pt x="2" y="6"/>
                </a:moveTo>
                <a:lnTo>
                  <a:pt x="2" y="11"/>
                </a:lnTo>
                <a:lnTo>
                  <a:pt x="11" y="10"/>
                </a:lnTo>
                <a:lnTo>
                  <a:pt x="11" y="0"/>
                </a:lnTo>
                <a:lnTo>
                  <a:pt x="10" y="4"/>
                </a:lnTo>
                <a:lnTo>
                  <a:pt x="3" y="4"/>
                </a:lnTo>
                <a:lnTo>
                  <a:pt x="0" y="0"/>
                </a:lnTo>
                <a:lnTo>
                  <a:pt x="2" y="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30" name="Freeform 263">
            <a:extLst>
              <a:ext uri="{FF2B5EF4-FFF2-40B4-BE49-F238E27FC236}">
                <a16:creationId xmlns:a16="http://schemas.microsoft.com/office/drawing/2014/main" id="{4D288640-A2E3-88AD-47FD-C439C7A7D161}"/>
              </a:ext>
            </a:extLst>
          </p:cNvPr>
          <p:cNvSpPr>
            <a:spLocks/>
          </p:cNvSpPr>
          <p:nvPr/>
        </p:nvSpPr>
        <p:spPr bwMode="auto">
          <a:xfrm>
            <a:off x="3130550" y="3446463"/>
            <a:ext cx="4763" cy="4762"/>
          </a:xfrm>
          <a:custGeom>
            <a:avLst/>
            <a:gdLst>
              <a:gd name="T0" fmla="*/ 2147483647 w 11"/>
              <a:gd name="T1" fmla="*/ 2147483647 h 11"/>
              <a:gd name="T2" fmla="*/ 2147483647 w 11"/>
              <a:gd name="T3" fmla="*/ 2147483647 h 11"/>
              <a:gd name="T4" fmla="*/ 2147483647 w 11"/>
              <a:gd name="T5" fmla="*/ 0 h 11"/>
              <a:gd name="T6" fmla="*/ 0 w 11"/>
              <a:gd name="T7" fmla="*/ 0 h 11"/>
              <a:gd name="T8" fmla="*/ 0 w 11"/>
              <a:gd name="T9" fmla="*/ 2147483647 h 11"/>
              <a:gd name="T10" fmla="*/ 2147483647 w 11"/>
              <a:gd name="T11" fmla="*/ 2147483647 h 1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" h="11">
                <a:moveTo>
                  <a:pt x="9" y="11"/>
                </a:moveTo>
                <a:lnTo>
                  <a:pt x="11" y="11"/>
                </a:lnTo>
                <a:lnTo>
                  <a:pt x="11" y="0"/>
                </a:lnTo>
                <a:lnTo>
                  <a:pt x="0" y="0"/>
                </a:lnTo>
                <a:lnTo>
                  <a:pt x="0" y="11"/>
                </a:lnTo>
                <a:lnTo>
                  <a:pt x="9" y="1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31" name="Freeform 264">
            <a:extLst>
              <a:ext uri="{FF2B5EF4-FFF2-40B4-BE49-F238E27FC236}">
                <a16:creationId xmlns:a16="http://schemas.microsoft.com/office/drawing/2014/main" id="{1B3D88C2-1591-34C3-CFA7-9FEF940EAE77}"/>
              </a:ext>
            </a:extLst>
          </p:cNvPr>
          <p:cNvSpPr>
            <a:spLocks/>
          </p:cNvSpPr>
          <p:nvPr/>
        </p:nvSpPr>
        <p:spPr bwMode="auto">
          <a:xfrm>
            <a:off x="3152775" y="3443288"/>
            <a:ext cx="12700" cy="17462"/>
          </a:xfrm>
          <a:custGeom>
            <a:avLst/>
            <a:gdLst>
              <a:gd name="T0" fmla="*/ 2147483647 w 32"/>
              <a:gd name="T1" fmla="*/ 2147483647 h 44"/>
              <a:gd name="T2" fmla="*/ 2147483647 w 32"/>
              <a:gd name="T3" fmla="*/ 2147483647 h 44"/>
              <a:gd name="T4" fmla="*/ 2147483647 w 32"/>
              <a:gd name="T5" fmla="*/ 0 h 44"/>
              <a:gd name="T6" fmla="*/ 2147483647 w 32"/>
              <a:gd name="T7" fmla="*/ 0 h 44"/>
              <a:gd name="T8" fmla="*/ 2147483647 w 32"/>
              <a:gd name="T9" fmla="*/ 2147483647 h 44"/>
              <a:gd name="T10" fmla="*/ 0 w 32"/>
              <a:gd name="T11" fmla="*/ 2147483647 h 44"/>
              <a:gd name="T12" fmla="*/ 2147483647 w 32"/>
              <a:gd name="T13" fmla="*/ 2147483647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2" h="44">
                <a:moveTo>
                  <a:pt x="32" y="22"/>
                </a:moveTo>
                <a:lnTo>
                  <a:pt x="23" y="22"/>
                </a:lnTo>
                <a:lnTo>
                  <a:pt x="21" y="0"/>
                </a:lnTo>
                <a:lnTo>
                  <a:pt x="11" y="0"/>
                </a:lnTo>
                <a:lnTo>
                  <a:pt x="12" y="11"/>
                </a:lnTo>
                <a:lnTo>
                  <a:pt x="0" y="11"/>
                </a:lnTo>
                <a:lnTo>
                  <a:pt x="1" y="4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32" name="Freeform 265">
            <a:extLst>
              <a:ext uri="{FF2B5EF4-FFF2-40B4-BE49-F238E27FC236}">
                <a16:creationId xmlns:a16="http://schemas.microsoft.com/office/drawing/2014/main" id="{9B74A4CD-2AAF-0B53-CAE2-DB625CF046F2}"/>
              </a:ext>
            </a:extLst>
          </p:cNvPr>
          <p:cNvSpPr>
            <a:spLocks/>
          </p:cNvSpPr>
          <p:nvPr/>
        </p:nvSpPr>
        <p:spPr bwMode="auto">
          <a:xfrm>
            <a:off x="2911475" y="3452813"/>
            <a:ext cx="17463" cy="7937"/>
          </a:xfrm>
          <a:custGeom>
            <a:avLst/>
            <a:gdLst>
              <a:gd name="T0" fmla="*/ 2147483647 w 43"/>
              <a:gd name="T1" fmla="*/ 2147483647 h 23"/>
              <a:gd name="T2" fmla="*/ 2147483647 w 43"/>
              <a:gd name="T3" fmla="*/ 0 h 23"/>
              <a:gd name="T4" fmla="*/ 0 w 43"/>
              <a:gd name="T5" fmla="*/ 2147483647 h 23"/>
              <a:gd name="T6" fmla="*/ 0 w 43"/>
              <a:gd name="T7" fmla="*/ 2147483647 h 2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3" h="23">
                <a:moveTo>
                  <a:pt x="43" y="23"/>
                </a:moveTo>
                <a:lnTo>
                  <a:pt x="43" y="0"/>
                </a:lnTo>
                <a:lnTo>
                  <a:pt x="0" y="2"/>
                </a:lnTo>
                <a:lnTo>
                  <a:pt x="0" y="2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33" name="Freeform 266">
            <a:extLst>
              <a:ext uri="{FF2B5EF4-FFF2-40B4-BE49-F238E27FC236}">
                <a16:creationId xmlns:a16="http://schemas.microsoft.com/office/drawing/2014/main" id="{A9294B73-4DA5-736E-B818-4AD1D4354D17}"/>
              </a:ext>
            </a:extLst>
          </p:cNvPr>
          <p:cNvSpPr>
            <a:spLocks/>
          </p:cNvSpPr>
          <p:nvPr/>
        </p:nvSpPr>
        <p:spPr bwMode="auto">
          <a:xfrm>
            <a:off x="3165475" y="3443288"/>
            <a:ext cx="23813" cy="23812"/>
          </a:xfrm>
          <a:custGeom>
            <a:avLst/>
            <a:gdLst>
              <a:gd name="T0" fmla="*/ 2147483647 w 57"/>
              <a:gd name="T1" fmla="*/ 2147483647 h 63"/>
              <a:gd name="T2" fmla="*/ 2147483647 w 57"/>
              <a:gd name="T3" fmla="*/ 0 h 63"/>
              <a:gd name="T4" fmla="*/ 2147483647 w 57"/>
              <a:gd name="T5" fmla="*/ 0 h 63"/>
              <a:gd name="T6" fmla="*/ 2147483647 w 57"/>
              <a:gd name="T7" fmla="*/ 2147483647 h 63"/>
              <a:gd name="T8" fmla="*/ 0 w 57"/>
              <a:gd name="T9" fmla="*/ 2147483647 h 6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63">
                <a:moveTo>
                  <a:pt x="57" y="63"/>
                </a:moveTo>
                <a:lnTo>
                  <a:pt x="55" y="0"/>
                </a:lnTo>
                <a:lnTo>
                  <a:pt x="11" y="0"/>
                </a:lnTo>
                <a:lnTo>
                  <a:pt x="12" y="22"/>
                </a:lnTo>
                <a:lnTo>
                  <a:pt x="0" y="2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34" name="Freeform 267">
            <a:extLst>
              <a:ext uri="{FF2B5EF4-FFF2-40B4-BE49-F238E27FC236}">
                <a16:creationId xmlns:a16="http://schemas.microsoft.com/office/drawing/2014/main" id="{E1398ECF-DFE5-271B-6EBA-0FC3024BCBB3}"/>
              </a:ext>
            </a:extLst>
          </p:cNvPr>
          <p:cNvSpPr>
            <a:spLocks/>
          </p:cNvSpPr>
          <p:nvPr/>
        </p:nvSpPr>
        <p:spPr bwMode="auto">
          <a:xfrm>
            <a:off x="3109913" y="3443288"/>
            <a:ext cx="14287" cy="25400"/>
          </a:xfrm>
          <a:custGeom>
            <a:avLst/>
            <a:gdLst>
              <a:gd name="T0" fmla="*/ 2147483647 w 34"/>
              <a:gd name="T1" fmla="*/ 2147483647 h 65"/>
              <a:gd name="T2" fmla="*/ 2147483647 w 34"/>
              <a:gd name="T3" fmla="*/ 2147483647 h 65"/>
              <a:gd name="T4" fmla="*/ 2147483647 w 34"/>
              <a:gd name="T5" fmla="*/ 2147483647 h 65"/>
              <a:gd name="T6" fmla="*/ 0 w 34"/>
              <a:gd name="T7" fmla="*/ 2147483647 h 65"/>
              <a:gd name="T8" fmla="*/ 2147483647 w 34"/>
              <a:gd name="T9" fmla="*/ 2147483647 h 65"/>
              <a:gd name="T10" fmla="*/ 2147483647 w 34"/>
              <a:gd name="T11" fmla="*/ 2147483647 h 65"/>
              <a:gd name="T12" fmla="*/ 2147483647 w 34"/>
              <a:gd name="T13" fmla="*/ 2147483647 h 65"/>
              <a:gd name="T14" fmla="*/ 2147483647 w 34"/>
              <a:gd name="T15" fmla="*/ 2147483647 h 65"/>
              <a:gd name="T16" fmla="*/ 2147483647 w 34"/>
              <a:gd name="T17" fmla="*/ 2147483647 h 65"/>
              <a:gd name="T18" fmla="*/ 2147483647 w 34"/>
              <a:gd name="T19" fmla="*/ 2147483647 h 65"/>
              <a:gd name="T20" fmla="*/ 2147483647 w 34"/>
              <a:gd name="T21" fmla="*/ 0 h 65"/>
              <a:gd name="T22" fmla="*/ 2147483647 w 34"/>
              <a:gd name="T23" fmla="*/ 0 h 6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4" h="65">
                <a:moveTo>
                  <a:pt x="20" y="55"/>
                </a:moveTo>
                <a:lnTo>
                  <a:pt x="11" y="55"/>
                </a:lnTo>
                <a:lnTo>
                  <a:pt x="10" y="65"/>
                </a:lnTo>
                <a:lnTo>
                  <a:pt x="0" y="65"/>
                </a:lnTo>
                <a:lnTo>
                  <a:pt x="1" y="33"/>
                </a:lnTo>
                <a:lnTo>
                  <a:pt x="30" y="32"/>
                </a:lnTo>
                <a:lnTo>
                  <a:pt x="30" y="31"/>
                </a:lnTo>
                <a:lnTo>
                  <a:pt x="34" y="31"/>
                </a:lnTo>
                <a:lnTo>
                  <a:pt x="34" y="27"/>
                </a:lnTo>
                <a:lnTo>
                  <a:pt x="30" y="27"/>
                </a:lnTo>
                <a:lnTo>
                  <a:pt x="30" y="0"/>
                </a:lnTo>
                <a:lnTo>
                  <a:pt x="23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35" name="Freeform 268">
            <a:extLst>
              <a:ext uri="{FF2B5EF4-FFF2-40B4-BE49-F238E27FC236}">
                <a16:creationId xmlns:a16="http://schemas.microsoft.com/office/drawing/2014/main" id="{3234E005-6CF0-3C55-163D-1A2D7A78C450}"/>
              </a:ext>
            </a:extLst>
          </p:cNvPr>
          <p:cNvSpPr>
            <a:spLocks/>
          </p:cNvSpPr>
          <p:nvPr/>
        </p:nvSpPr>
        <p:spPr bwMode="auto">
          <a:xfrm>
            <a:off x="2962275" y="3417888"/>
            <a:ext cx="85725" cy="53975"/>
          </a:xfrm>
          <a:custGeom>
            <a:avLst/>
            <a:gdLst>
              <a:gd name="T0" fmla="*/ 2147483647 w 217"/>
              <a:gd name="T1" fmla="*/ 0 h 135"/>
              <a:gd name="T2" fmla="*/ 2147483647 w 217"/>
              <a:gd name="T3" fmla="*/ 2147483647 h 135"/>
              <a:gd name="T4" fmla="*/ 2147483647 w 217"/>
              <a:gd name="T5" fmla="*/ 2147483647 h 135"/>
              <a:gd name="T6" fmla="*/ 2147483647 w 217"/>
              <a:gd name="T7" fmla="*/ 2147483647 h 135"/>
              <a:gd name="T8" fmla="*/ 2147483647 w 217"/>
              <a:gd name="T9" fmla="*/ 2147483647 h 135"/>
              <a:gd name="T10" fmla="*/ 2147483647 w 217"/>
              <a:gd name="T11" fmla="*/ 2147483647 h 135"/>
              <a:gd name="T12" fmla="*/ 2147483647 w 217"/>
              <a:gd name="T13" fmla="*/ 2147483647 h 135"/>
              <a:gd name="T14" fmla="*/ 2147483647 w 217"/>
              <a:gd name="T15" fmla="*/ 2147483647 h 135"/>
              <a:gd name="T16" fmla="*/ 0 w 217"/>
              <a:gd name="T17" fmla="*/ 2147483647 h 135"/>
              <a:gd name="T18" fmla="*/ 0 w 217"/>
              <a:gd name="T19" fmla="*/ 2147483647 h 135"/>
              <a:gd name="T20" fmla="*/ 2147483647 w 217"/>
              <a:gd name="T21" fmla="*/ 2147483647 h 135"/>
              <a:gd name="T22" fmla="*/ 2147483647 w 217"/>
              <a:gd name="T23" fmla="*/ 2147483647 h 135"/>
              <a:gd name="T24" fmla="*/ 2147483647 w 217"/>
              <a:gd name="T25" fmla="*/ 2147483647 h 135"/>
              <a:gd name="T26" fmla="*/ 2147483647 w 217"/>
              <a:gd name="T27" fmla="*/ 2147483647 h 135"/>
              <a:gd name="T28" fmla="*/ 2147483647 w 217"/>
              <a:gd name="T29" fmla="*/ 2147483647 h 135"/>
              <a:gd name="T30" fmla="*/ 2147483647 w 217"/>
              <a:gd name="T31" fmla="*/ 2147483647 h 135"/>
              <a:gd name="T32" fmla="*/ 2147483647 w 217"/>
              <a:gd name="T33" fmla="*/ 2147483647 h 135"/>
              <a:gd name="T34" fmla="*/ 2147483647 w 217"/>
              <a:gd name="T35" fmla="*/ 2147483647 h 135"/>
              <a:gd name="T36" fmla="*/ 2147483647 w 217"/>
              <a:gd name="T37" fmla="*/ 2147483647 h 135"/>
              <a:gd name="T38" fmla="*/ 2147483647 w 217"/>
              <a:gd name="T39" fmla="*/ 2147483647 h 135"/>
              <a:gd name="T40" fmla="*/ 2147483647 w 217"/>
              <a:gd name="T41" fmla="*/ 2147483647 h 135"/>
              <a:gd name="T42" fmla="*/ 2147483647 w 217"/>
              <a:gd name="T43" fmla="*/ 2147483647 h 135"/>
              <a:gd name="T44" fmla="*/ 2147483647 w 217"/>
              <a:gd name="T45" fmla="*/ 2147483647 h 135"/>
              <a:gd name="T46" fmla="*/ 2147483647 w 217"/>
              <a:gd name="T47" fmla="*/ 2147483647 h 135"/>
              <a:gd name="T48" fmla="*/ 2147483647 w 217"/>
              <a:gd name="T49" fmla="*/ 2147483647 h 135"/>
              <a:gd name="T50" fmla="*/ 2147483647 w 217"/>
              <a:gd name="T51" fmla="*/ 2147483647 h 135"/>
              <a:gd name="T52" fmla="*/ 2147483647 w 217"/>
              <a:gd name="T53" fmla="*/ 2147483647 h 135"/>
              <a:gd name="T54" fmla="*/ 2147483647 w 217"/>
              <a:gd name="T55" fmla="*/ 2147483647 h 135"/>
              <a:gd name="T56" fmla="*/ 2147483647 w 217"/>
              <a:gd name="T57" fmla="*/ 2147483647 h 135"/>
              <a:gd name="T58" fmla="*/ 2147483647 w 217"/>
              <a:gd name="T59" fmla="*/ 2147483647 h 135"/>
              <a:gd name="T60" fmla="*/ 2147483647 w 217"/>
              <a:gd name="T61" fmla="*/ 2147483647 h 135"/>
              <a:gd name="T62" fmla="*/ 2147483647 w 217"/>
              <a:gd name="T63" fmla="*/ 2147483647 h 135"/>
              <a:gd name="T64" fmla="*/ 2147483647 w 217"/>
              <a:gd name="T65" fmla="*/ 2147483647 h 135"/>
              <a:gd name="T66" fmla="*/ 2147483647 w 217"/>
              <a:gd name="T67" fmla="*/ 2147483647 h 135"/>
              <a:gd name="T68" fmla="*/ 2147483647 w 217"/>
              <a:gd name="T69" fmla="*/ 2147483647 h 135"/>
              <a:gd name="T70" fmla="*/ 2147483647 w 217"/>
              <a:gd name="T71" fmla="*/ 2147483647 h 13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17" h="135">
                <a:moveTo>
                  <a:pt x="130" y="0"/>
                </a:moveTo>
                <a:lnTo>
                  <a:pt x="130" y="22"/>
                </a:lnTo>
                <a:lnTo>
                  <a:pt x="88" y="22"/>
                </a:lnTo>
                <a:lnTo>
                  <a:pt x="88" y="32"/>
                </a:lnTo>
                <a:lnTo>
                  <a:pt x="54" y="33"/>
                </a:lnTo>
                <a:lnTo>
                  <a:pt x="53" y="44"/>
                </a:lnTo>
                <a:lnTo>
                  <a:pt x="32" y="44"/>
                </a:lnTo>
                <a:lnTo>
                  <a:pt x="32" y="55"/>
                </a:lnTo>
                <a:lnTo>
                  <a:pt x="0" y="55"/>
                </a:lnTo>
                <a:lnTo>
                  <a:pt x="0" y="66"/>
                </a:lnTo>
                <a:lnTo>
                  <a:pt x="43" y="66"/>
                </a:lnTo>
                <a:lnTo>
                  <a:pt x="43" y="89"/>
                </a:lnTo>
                <a:lnTo>
                  <a:pt x="53" y="87"/>
                </a:lnTo>
                <a:lnTo>
                  <a:pt x="53" y="76"/>
                </a:lnTo>
                <a:lnTo>
                  <a:pt x="63" y="76"/>
                </a:lnTo>
                <a:lnTo>
                  <a:pt x="86" y="75"/>
                </a:lnTo>
                <a:lnTo>
                  <a:pt x="86" y="86"/>
                </a:lnTo>
                <a:lnTo>
                  <a:pt x="107" y="87"/>
                </a:lnTo>
                <a:lnTo>
                  <a:pt x="109" y="97"/>
                </a:lnTo>
                <a:lnTo>
                  <a:pt x="118" y="97"/>
                </a:lnTo>
                <a:lnTo>
                  <a:pt x="118" y="110"/>
                </a:lnTo>
                <a:lnTo>
                  <a:pt x="115" y="110"/>
                </a:lnTo>
                <a:lnTo>
                  <a:pt x="121" y="112"/>
                </a:lnTo>
                <a:lnTo>
                  <a:pt x="133" y="129"/>
                </a:lnTo>
                <a:lnTo>
                  <a:pt x="135" y="129"/>
                </a:lnTo>
                <a:lnTo>
                  <a:pt x="133" y="129"/>
                </a:lnTo>
                <a:lnTo>
                  <a:pt x="136" y="135"/>
                </a:lnTo>
                <a:lnTo>
                  <a:pt x="136" y="132"/>
                </a:lnTo>
                <a:lnTo>
                  <a:pt x="140" y="132"/>
                </a:lnTo>
                <a:lnTo>
                  <a:pt x="140" y="110"/>
                </a:lnTo>
                <a:lnTo>
                  <a:pt x="174" y="110"/>
                </a:lnTo>
                <a:lnTo>
                  <a:pt x="174" y="86"/>
                </a:lnTo>
                <a:lnTo>
                  <a:pt x="208" y="86"/>
                </a:lnTo>
                <a:lnTo>
                  <a:pt x="208" y="97"/>
                </a:lnTo>
                <a:lnTo>
                  <a:pt x="217" y="97"/>
                </a:lnTo>
                <a:lnTo>
                  <a:pt x="217" y="5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36" name="Freeform 269">
            <a:extLst>
              <a:ext uri="{FF2B5EF4-FFF2-40B4-BE49-F238E27FC236}">
                <a16:creationId xmlns:a16="http://schemas.microsoft.com/office/drawing/2014/main" id="{69EE37F0-BA38-7FC0-F2D3-6BB89FBE1B4B}"/>
              </a:ext>
            </a:extLst>
          </p:cNvPr>
          <p:cNvSpPr>
            <a:spLocks/>
          </p:cNvSpPr>
          <p:nvPr/>
        </p:nvSpPr>
        <p:spPr bwMode="auto">
          <a:xfrm>
            <a:off x="3030538" y="3470275"/>
            <a:ext cx="4762" cy="4763"/>
          </a:xfrm>
          <a:custGeom>
            <a:avLst/>
            <a:gdLst>
              <a:gd name="T0" fmla="*/ 0 w 12"/>
              <a:gd name="T1" fmla="*/ 0 h 12"/>
              <a:gd name="T2" fmla="*/ 0 w 12"/>
              <a:gd name="T3" fmla="*/ 2147483647 h 12"/>
              <a:gd name="T4" fmla="*/ 2147483647 w 12"/>
              <a:gd name="T5" fmla="*/ 2147483647 h 12"/>
              <a:gd name="T6" fmla="*/ 2147483647 w 12"/>
              <a:gd name="T7" fmla="*/ 0 h 12"/>
              <a:gd name="T8" fmla="*/ 0 w 12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" h="12">
                <a:moveTo>
                  <a:pt x="0" y="0"/>
                </a:moveTo>
                <a:lnTo>
                  <a:pt x="0" y="12"/>
                </a:lnTo>
                <a:lnTo>
                  <a:pt x="12" y="11"/>
                </a:lnTo>
                <a:lnTo>
                  <a:pt x="10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37" name="Freeform 270">
            <a:extLst>
              <a:ext uri="{FF2B5EF4-FFF2-40B4-BE49-F238E27FC236}">
                <a16:creationId xmlns:a16="http://schemas.microsoft.com/office/drawing/2014/main" id="{77F63441-4E42-958B-C28B-9ED6CBD58FB8}"/>
              </a:ext>
            </a:extLst>
          </p:cNvPr>
          <p:cNvSpPr>
            <a:spLocks/>
          </p:cNvSpPr>
          <p:nvPr/>
        </p:nvSpPr>
        <p:spPr bwMode="auto">
          <a:xfrm>
            <a:off x="2928938" y="3455988"/>
            <a:ext cx="22225" cy="22225"/>
          </a:xfrm>
          <a:custGeom>
            <a:avLst/>
            <a:gdLst>
              <a:gd name="T0" fmla="*/ 2147483647 w 57"/>
              <a:gd name="T1" fmla="*/ 2147483647 h 55"/>
              <a:gd name="T2" fmla="*/ 2147483647 w 57"/>
              <a:gd name="T3" fmla="*/ 2147483647 h 55"/>
              <a:gd name="T4" fmla="*/ 2147483647 w 57"/>
              <a:gd name="T5" fmla="*/ 2147483647 h 55"/>
              <a:gd name="T6" fmla="*/ 2147483647 w 57"/>
              <a:gd name="T7" fmla="*/ 2147483647 h 55"/>
              <a:gd name="T8" fmla="*/ 2147483647 w 57"/>
              <a:gd name="T9" fmla="*/ 2147483647 h 55"/>
              <a:gd name="T10" fmla="*/ 2147483647 w 57"/>
              <a:gd name="T11" fmla="*/ 0 h 55"/>
              <a:gd name="T12" fmla="*/ 2147483647 w 57"/>
              <a:gd name="T13" fmla="*/ 0 h 55"/>
              <a:gd name="T14" fmla="*/ 2147483647 w 57"/>
              <a:gd name="T15" fmla="*/ 2147483647 h 55"/>
              <a:gd name="T16" fmla="*/ 0 w 57"/>
              <a:gd name="T17" fmla="*/ 2147483647 h 5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" h="55">
                <a:moveTo>
                  <a:pt x="44" y="55"/>
                </a:moveTo>
                <a:lnTo>
                  <a:pt x="44" y="33"/>
                </a:lnTo>
                <a:lnTo>
                  <a:pt x="53" y="33"/>
                </a:lnTo>
                <a:lnTo>
                  <a:pt x="53" y="10"/>
                </a:lnTo>
                <a:lnTo>
                  <a:pt x="57" y="10"/>
                </a:lnTo>
                <a:lnTo>
                  <a:pt x="41" y="0"/>
                </a:lnTo>
                <a:lnTo>
                  <a:pt x="22" y="0"/>
                </a:lnTo>
                <a:lnTo>
                  <a:pt x="22" y="10"/>
                </a:lnTo>
                <a:lnTo>
                  <a:pt x="0" y="1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38" name="Freeform 271">
            <a:extLst>
              <a:ext uri="{FF2B5EF4-FFF2-40B4-BE49-F238E27FC236}">
                <a16:creationId xmlns:a16="http://schemas.microsoft.com/office/drawing/2014/main" id="{BE0EA4E9-0CF7-7DE3-6B07-2DA81EBB75A3}"/>
              </a:ext>
            </a:extLst>
          </p:cNvPr>
          <p:cNvSpPr>
            <a:spLocks/>
          </p:cNvSpPr>
          <p:nvPr/>
        </p:nvSpPr>
        <p:spPr bwMode="auto">
          <a:xfrm>
            <a:off x="3117850" y="3451225"/>
            <a:ext cx="26988" cy="26988"/>
          </a:xfrm>
          <a:custGeom>
            <a:avLst/>
            <a:gdLst>
              <a:gd name="T0" fmla="*/ 2147483647 w 67"/>
              <a:gd name="T1" fmla="*/ 0 h 67"/>
              <a:gd name="T2" fmla="*/ 2147483647 w 67"/>
              <a:gd name="T3" fmla="*/ 0 h 67"/>
              <a:gd name="T4" fmla="*/ 2147483647 w 67"/>
              <a:gd name="T5" fmla="*/ 2147483647 h 67"/>
              <a:gd name="T6" fmla="*/ 2147483647 w 67"/>
              <a:gd name="T7" fmla="*/ 2147483647 h 67"/>
              <a:gd name="T8" fmla="*/ 2147483647 w 67"/>
              <a:gd name="T9" fmla="*/ 2147483647 h 67"/>
              <a:gd name="T10" fmla="*/ 2147483647 w 67"/>
              <a:gd name="T11" fmla="*/ 2147483647 h 67"/>
              <a:gd name="T12" fmla="*/ 2147483647 w 67"/>
              <a:gd name="T13" fmla="*/ 2147483647 h 67"/>
              <a:gd name="T14" fmla="*/ 2147483647 w 67"/>
              <a:gd name="T15" fmla="*/ 2147483647 h 67"/>
              <a:gd name="T16" fmla="*/ 2147483647 w 67"/>
              <a:gd name="T17" fmla="*/ 2147483647 h 67"/>
              <a:gd name="T18" fmla="*/ 2147483647 w 67"/>
              <a:gd name="T19" fmla="*/ 2147483647 h 67"/>
              <a:gd name="T20" fmla="*/ 2147483647 w 67"/>
              <a:gd name="T21" fmla="*/ 2147483647 h 67"/>
              <a:gd name="T22" fmla="*/ 2147483647 w 67"/>
              <a:gd name="T23" fmla="*/ 2147483647 h 67"/>
              <a:gd name="T24" fmla="*/ 2147483647 w 67"/>
              <a:gd name="T25" fmla="*/ 2147483647 h 67"/>
              <a:gd name="T26" fmla="*/ 0 w 67"/>
              <a:gd name="T27" fmla="*/ 2147483647 h 6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67" h="67">
                <a:moveTo>
                  <a:pt x="67" y="0"/>
                </a:moveTo>
                <a:lnTo>
                  <a:pt x="55" y="0"/>
                </a:lnTo>
                <a:lnTo>
                  <a:pt x="55" y="11"/>
                </a:lnTo>
                <a:lnTo>
                  <a:pt x="44" y="11"/>
                </a:lnTo>
                <a:lnTo>
                  <a:pt x="44" y="22"/>
                </a:lnTo>
                <a:lnTo>
                  <a:pt x="56" y="22"/>
                </a:lnTo>
                <a:lnTo>
                  <a:pt x="56" y="32"/>
                </a:lnTo>
                <a:lnTo>
                  <a:pt x="33" y="33"/>
                </a:lnTo>
                <a:lnTo>
                  <a:pt x="33" y="45"/>
                </a:lnTo>
                <a:lnTo>
                  <a:pt x="22" y="45"/>
                </a:lnTo>
                <a:lnTo>
                  <a:pt x="22" y="67"/>
                </a:lnTo>
                <a:lnTo>
                  <a:pt x="12" y="67"/>
                </a:lnTo>
                <a:lnTo>
                  <a:pt x="12" y="33"/>
                </a:lnTo>
                <a:lnTo>
                  <a:pt x="0" y="3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39" name="Line 272">
            <a:extLst>
              <a:ext uri="{FF2B5EF4-FFF2-40B4-BE49-F238E27FC236}">
                <a16:creationId xmlns:a16="http://schemas.microsoft.com/office/drawing/2014/main" id="{E99C8B71-F39D-DA88-EC42-DE8B898AE38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19413" y="3478213"/>
            <a:ext cx="25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40" name="Freeform 273">
            <a:extLst>
              <a:ext uri="{FF2B5EF4-FFF2-40B4-BE49-F238E27FC236}">
                <a16:creationId xmlns:a16="http://schemas.microsoft.com/office/drawing/2014/main" id="{D5AF2E76-EA4D-D749-7E42-6600A8F25C05}"/>
              </a:ext>
            </a:extLst>
          </p:cNvPr>
          <p:cNvSpPr>
            <a:spLocks/>
          </p:cNvSpPr>
          <p:nvPr/>
        </p:nvSpPr>
        <p:spPr bwMode="auto">
          <a:xfrm>
            <a:off x="2944813" y="3454400"/>
            <a:ext cx="87312" cy="28575"/>
          </a:xfrm>
          <a:custGeom>
            <a:avLst/>
            <a:gdLst>
              <a:gd name="T0" fmla="*/ 2147483647 w 217"/>
              <a:gd name="T1" fmla="*/ 2147483647 h 69"/>
              <a:gd name="T2" fmla="*/ 2147483647 w 217"/>
              <a:gd name="T3" fmla="*/ 2147483647 h 69"/>
              <a:gd name="T4" fmla="*/ 2147483647 w 217"/>
              <a:gd name="T5" fmla="*/ 2147483647 h 69"/>
              <a:gd name="T6" fmla="*/ 2147483647 w 217"/>
              <a:gd name="T7" fmla="*/ 2147483647 h 69"/>
              <a:gd name="T8" fmla="*/ 2147483647 w 217"/>
              <a:gd name="T9" fmla="*/ 2147483647 h 69"/>
              <a:gd name="T10" fmla="*/ 2147483647 w 217"/>
              <a:gd name="T11" fmla="*/ 2147483647 h 69"/>
              <a:gd name="T12" fmla="*/ 2147483647 w 217"/>
              <a:gd name="T13" fmla="*/ 2147483647 h 69"/>
              <a:gd name="T14" fmla="*/ 2147483647 w 217"/>
              <a:gd name="T15" fmla="*/ 2147483647 h 69"/>
              <a:gd name="T16" fmla="*/ 2147483647 w 217"/>
              <a:gd name="T17" fmla="*/ 2147483647 h 69"/>
              <a:gd name="T18" fmla="*/ 2147483647 w 217"/>
              <a:gd name="T19" fmla="*/ 0 h 69"/>
              <a:gd name="T20" fmla="*/ 2147483647 w 217"/>
              <a:gd name="T21" fmla="*/ 2147483647 h 69"/>
              <a:gd name="T22" fmla="*/ 2147483647 w 217"/>
              <a:gd name="T23" fmla="*/ 2147483647 h 69"/>
              <a:gd name="T24" fmla="*/ 2147483647 w 217"/>
              <a:gd name="T25" fmla="*/ 2147483647 h 69"/>
              <a:gd name="T26" fmla="*/ 2147483647 w 217"/>
              <a:gd name="T27" fmla="*/ 2147483647 h 69"/>
              <a:gd name="T28" fmla="*/ 2147483647 w 217"/>
              <a:gd name="T29" fmla="*/ 2147483647 h 69"/>
              <a:gd name="T30" fmla="*/ 2147483647 w 217"/>
              <a:gd name="T31" fmla="*/ 2147483647 h 69"/>
              <a:gd name="T32" fmla="*/ 2147483647 w 217"/>
              <a:gd name="T33" fmla="*/ 2147483647 h 69"/>
              <a:gd name="T34" fmla="*/ 2147483647 w 217"/>
              <a:gd name="T35" fmla="*/ 2147483647 h 69"/>
              <a:gd name="T36" fmla="*/ 0 w 217"/>
              <a:gd name="T37" fmla="*/ 2147483647 h 6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17" h="69">
                <a:moveTo>
                  <a:pt x="217" y="69"/>
                </a:moveTo>
                <a:lnTo>
                  <a:pt x="194" y="69"/>
                </a:lnTo>
                <a:lnTo>
                  <a:pt x="194" y="65"/>
                </a:lnTo>
                <a:lnTo>
                  <a:pt x="189" y="66"/>
                </a:lnTo>
                <a:lnTo>
                  <a:pt x="186" y="64"/>
                </a:lnTo>
                <a:lnTo>
                  <a:pt x="181" y="59"/>
                </a:lnTo>
                <a:lnTo>
                  <a:pt x="171" y="29"/>
                </a:lnTo>
                <a:lnTo>
                  <a:pt x="159" y="19"/>
                </a:lnTo>
                <a:lnTo>
                  <a:pt x="143" y="12"/>
                </a:lnTo>
                <a:lnTo>
                  <a:pt x="130" y="0"/>
                </a:lnTo>
                <a:lnTo>
                  <a:pt x="108" y="3"/>
                </a:lnTo>
                <a:lnTo>
                  <a:pt x="95" y="2"/>
                </a:lnTo>
                <a:lnTo>
                  <a:pt x="88" y="7"/>
                </a:lnTo>
                <a:lnTo>
                  <a:pt x="84" y="7"/>
                </a:lnTo>
                <a:lnTo>
                  <a:pt x="84" y="12"/>
                </a:lnTo>
                <a:lnTo>
                  <a:pt x="48" y="13"/>
                </a:lnTo>
                <a:lnTo>
                  <a:pt x="42" y="15"/>
                </a:lnTo>
                <a:lnTo>
                  <a:pt x="42" y="58"/>
                </a:lnTo>
                <a:lnTo>
                  <a:pt x="0" y="58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41" name="Freeform 274">
            <a:extLst>
              <a:ext uri="{FF2B5EF4-FFF2-40B4-BE49-F238E27FC236}">
                <a16:creationId xmlns:a16="http://schemas.microsoft.com/office/drawing/2014/main" id="{7F2A48C7-DC87-F598-0803-7E24BAA5EA34}"/>
              </a:ext>
            </a:extLst>
          </p:cNvPr>
          <p:cNvSpPr>
            <a:spLocks/>
          </p:cNvSpPr>
          <p:nvPr/>
        </p:nvSpPr>
        <p:spPr bwMode="auto">
          <a:xfrm>
            <a:off x="2884488" y="3460750"/>
            <a:ext cx="34925" cy="26988"/>
          </a:xfrm>
          <a:custGeom>
            <a:avLst/>
            <a:gdLst>
              <a:gd name="T0" fmla="*/ 2147483647 w 87"/>
              <a:gd name="T1" fmla="*/ 0 h 66"/>
              <a:gd name="T2" fmla="*/ 2147483647 w 87"/>
              <a:gd name="T3" fmla="*/ 0 h 66"/>
              <a:gd name="T4" fmla="*/ 2147483647 w 87"/>
              <a:gd name="T5" fmla="*/ 2147483647 h 66"/>
              <a:gd name="T6" fmla="*/ 2147483647 w 87"/>
              <a:gd name="T7" fmla="*/ 2147483647 h 66"/>
              <a:gd name="T8" fmla="*/ 2147483647 w 87"/>
              <a:gd name="T9" fmla="*/ 2147483647 h 66"/>
              <a:gd name="T10" fmla="*/ 2147483647 w 87"/>
              <a:gd name="T11" fmla="*/ 2147483647 h 66"/>
              <a:gd name="T12" fmla="*/ 2147483647 w 87"/>
              <a:gd name="T13" fmla="*/ 2147483647 h 66"/>
              <a:gd name="T14" fmla="*/ 0 w 87"/>
              <a:gd name="T15" fmla="*/ 2147483647 h 66"/>
              <a:gd name="T16" fmla="*/ 0 w 87"/>
              <a:gd name="T17" fmla="*/ 2147483647 h 66"/>
              <a:gd name="T18" fmla="*/ 2147483647 w 87"/>
              <a:gd name="T19" fmla="*/ 2147483647 h 66"/>
              <a:gd name="T20" fmla="*/ 2147483647 w 87"/>
              <a:gd name="T21" fmla="*/ 2147483647 h 66"/>
              <a:gd name="T22" fmla="*/ 2147483647 w 87"/>
              <a:gd name="T23" fmla="*/ 2147483647 h 66"/>
              <a:gd name="T24" fmla="*/ 2147483647 w 87"/>
              <a:gd name="T25" fmla="*/ 2147483647 h 66"/>
              <a:gd name="T26" fmla="*/ 2147483647 w 87"/>
              <a:gd name="T27" fmla="*/ 2147483647 h 66"/>
              <a:gd name="T28" fmla="*/ 2147483647 w 87"/>
              <a:gd name="T29" fmla="*/ 2147483647 h 66"/>
              <a:gd name="T30" fmla="*/ 2147483647 w 87"/>
              <a:gd name="T31" fmla="*/ 2147483647 h 66"/>
              <a:gd name="T32" fmla="*/ 2147483647 w 87"/>
              <a:gd name="T33" fmla="*/ 2147483647 h 6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87" h="66">
                <a:moveTo>
                  <a:pt x="65" y="0"/>
                </a:moveTo>
                <a:lnTo>
                  <a:pt x="43" y="0"/>
                </a:lnTo>
                <a:lnTo>
                  <a:pt x="43" y="22"/>
                </a:lnTo>
                <a:lnTo>
                  <a:pt x="21" y="22"/>
                </a:lnTo>
                <a:lnTo>
                  <a:pt x="21" y="44"/>
                </a:lnTo>
                <a:lnTo>
                  <a:pt x="10" y="44"/>
                </a:lnTo>
                <a:lnTo>
                  <a:pt x="10" y="55"/>
                </a:lnTo>
                <a:lnTo>
                  <a:pt x="0" y="55"/>
                </a:lnTo>
                <a:lnTo>
                  <a:pt x="0" y="65"/>
                </a:lnTo>
                <a:lnTo>
                  <a:pt x="21" y="66"/>
                </a:lnTo>
                <a:lnTo>
                  <a:pt x="21" y="55"/>
                </a:lnTo>
                <a:lnTo>
                  <a:pt x="43" y="54"/>
                </a:lnTo>
                <a:lnTo>
                  <a:pt x="43" y="44"/>
                </a:lnTo>
                <a:lnTo>
                  <a:pt x="65" y="44"/>
                </a:lnTo>
                <a:lnTo>
                  <a:pt x="65" y="54"/>
                </a:lnTo>
                <a:lnTo>
                  <a:pt x="87" y="54"/>
                </a:lnTo>
                <a:lnTo>
                  <a:pt x="87" y="4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42" name="Freeform 275">
            <a:extLst>
              <a:ext uri="{FF2B5EF4-FFF2-40B4-BE49-F238E27FC236}">
                <a16:creationId xmlns:a16="http://schemas.microsoft.com/office/drawing/2014/main" id="{F2B9FC68-1741-28FE-2C99-661750840D09}"/>
              </a:ext>
            </a:extLst>
          </p:cNvPr>
          <p:cNvSpPr>
            <a:spLocks/>
          </p:cNvSpPr>
          <p:nvPr/>
        </p:nvSpPr>
        <p:spPr bwMode="auto">
          <a:xfrm>
            <a:off x="3167063" y="3484563"/>
            <a:ext cx="15875" cy="4762"/>
          </a:xfrm>
          <a:custGeom>
            <a:avLst/>
            <a:gdLst>
              <a:gd name="T0" fmla="*/ 0 w 42"/>
              <a:gd name="T1" fmla="*/ 2147483647 h 13"/>
              <a:gd name="T2" fmla="*/ 2147483647 w 42"/>
              <a:gd name="T3" fmla="*/ 2147483647 h 13"/>
              <a:gd name="T4" fmla="*/ 2147483647 w 42"/>
              <a:gd name="T5" fmla="*/ 0 h 13"/>
              <a:gd name="T6" fmla="*/ 2147483647 w 42"/>
              <a:gd name="T7" fmla="*/ 0 h 13"/>
              <a:gd name="T8" fmla="*/ 2147483647 w 42"/>
              <a:gd name="T9" fmla="*/ 2147483647 h 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" h="13">
                <a:moveTo>
                  <a:pt x="0" y="13"/>
                </a:moveTo>
                <a:lnTo>
                  <a:pt x="9" y="13"/>
                </a:lnTo>
                <a:lnTo>
                  <a:pt x="9" y="0"/>
                </a:lnTo>
                <a:lnTo>
                  <a:pt x="42" y="0"/>
                </a:lnTo>
                <a:lnTo>
                  <a:pt x="42" y="1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43" name="Freeform 276">
            <a:extLst>
              <a:ext uri="{FF2B5EF4-FFF2-40B4-BE49-F238E27FC236}">
                <a16:creationId xmlns:a16="http://schemas.microsoft.com/office/drawing/2014/main" id="{B9DAAB00-E01C-CCC2-16EB-920B5C48836B}"/>
              </a:ext>
            </a:extLst>
          </p:cNvPr>
          <p:cNvSpPr>
            <a:spLocks/>
          </p:cNvSpPr>
          <p:nvPr/>
        </p:nvSpPr>
        <p:spPr bwMode="auto">
          <a:xfrm>
            <a:off x="3152775" y="3460750"/>
            <a:ext cx="14288" cy="28575"/>
          </a:xfrm>
          <a:custGeom>
            <a:avLst/>
            <a:gdLst>
              <a:gd name="T0" fmla="*/ 0 w 34"/>
              <a:gd name="T1" fmla="*/ 0 h 74"/>
              <a:gd name="T2" fmla="*/ 2147483647 w 34"/>
              <a:gd name="T3" fmla="*/ 2147483647 h 74"/>
              <a:gd name="T4" fmla="*/ 2147483647 w 34"/>
              <a:gd name="T5" fmla="*/ 2147483647 h 74"/>
              <a:gd name="T6" fmla="*/ 2147483647 w 34"/>
              <a:gd name="T7" fmla="*/ 2147483647 h 74"/>
              <a:gd name="T8" fmla="*/ 2147483647 w 34"/>
              <a:gd name="T9" fmla="*/ 2147483647 h 74"/>
              <a:gd name="T10" fmla="*/ 2147483647 w 34"/>
              <a:gd name="T11" fmla="*/ 2147483647 h 74"/>
              <a:gd name="T12" fmla="*/ 2147483647 w 34"/>
              <a:gd name="T13" fmla="*/ 2147483647 h 7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4" h="74">
                <a:moveTo>
                  <a:pt x="0" y="0"/>
                </a:moveTo>
                <a:lnTo>
                  <a:pt x="1" y="31"/>
                </a:lnTo>
                <a:lnTo>
                  <a:pt x="11" y="31"/>
                </a:lnTo>
                <a:lnTo>
                  <a:pt x="12" y="61"/>
                </a:lnTo>
                <a:lnTo>
                  <a:pt x="33" y="61"/>
                </a:lnTo>
                <a:lnTo>
                  <a:pt x="33" y="74"/>
                </a:lnTo>
                <a:lnTo>
                  <a:pt x="34" y="7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44" name="Freeform 277">
            <a:extLst>
              <a:ext uri="{FF2B5EF4-FFF2-40B4-BE49-F238E27FC236}">
                <a16:creationId xmlns:a16="http://schemas.microsoft.com/office/drawing/2014/main" id="{6C54E180-5A46-5180-9ED0-24EA24649A6C}"/>
              </a:ext>
            </a:extLst>
          </p:cNvPr>
          <p:cNvSpPr>
            <a:spLocks/>
          </p:cNvSpPr>
          <p:nvPr/>
        </p:nvSpPr>
        <p:spPr bwMode="auto">
          <a:xfrm>
            <a:off x="3140075" y="3451225"/>
            <a:ext cx="9525" cy="39688"/>
          </a:xfrm>
          <a:custGeom>
            <a:avLst/>
            <a:gdLst>
              <a:gd name="T0" fmla="*/ 2147483647 w 23"/>
              <a:gd name="T1" fmla="*/ 2147483647 h 98"/>
              <a:gd name="T2" fmla="*/ 0 w 23"/>
              <a:gd name="T3" fmla="*/ 2147483647 h 98"/>
              <a:gd name="T4" fmla="*/ 2147483647 w 23"/>
              <a:gd name="T5" fmla="*/ 2147483647 h 98"/>
              <a:gd name="T6" fmla="*/ 2147483647 w 23"/>
              <a:gd name="T7" fmla="*/ 2147483647 h 98"/>
              <a:gd name="T8" fmla="*/ 2147483647 w 23"/>
              <a:gd name="T9" fmla="*/ 2147483647 h 98"/>
              <a:gd name="T10" fmla="*/ 2147483647 w 23"/>
              <a:gd name="T11" fmla="*/ 2147483647 h 98"/>
              <a:gd name="T12" fmla="*/ 2147483647 w 23"/>
              <a:gd name="T13" fmla="*/ 2147483647 h 98"/>
              <a:gd name="T14" fmla="*/ 2147483647 w 23"/>
              <a:gd name="T15" fmla="*/ 0 h 9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3" h="98">
                <a:moveTo>
                  <a:pt x="1" y="98"/>
                </a:moveTo>
                <a:lnTo>
                  <a:pt x="0" y="78"/>
                </a:lnTo>
                <a:lnTo>
                  <a:pt x="12" y="77"/>
                </a:lnTo>
                <a:lnTo>
                  <a:pt x="12" y="53"/>
                </a:lnTo>
                <a:lnTo>
                  <a:pt x="23" y="52"/>
                </a:lnTo>
                <a:lnTo>
                  <a:pt x="23" y="43"/>
                </a:lnTo>
                <a:lnTo>
                  <a:pt x="12" y="45"/>
                </a:lnTo>
                <a:lnTo>
                  <a:pt x="1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45" name="Freeform 278">
            <a:extLst>
              <a:ext uri="{FF2B5EF4-FFF2-40B4-BE49-F238E27FC236}">
                <a16:creationId xmlns:a16="http://schemas.microsoft.com/office/drawing/2014/main" id="{FA59DA28-574C-1C44-EC29-3598F3101DB5}"/>
              </a:ext>
            </a:extLst>
          </p:cNvPr>
          <p:cNvSpPr>
            <a:spLocks/>
          </p:cNvSpPr>
          <p:nvPr/>
        </p:nvSpPr>
        <p:spPr bwMode="auto">
          <a:xfrm>
            <a:off x="3200400" y="3389313"/>
            <a:ext cx="68263" cy="101600"/>
          </a:xfrm>
          <a:custGeom>
            <a:avLst/>
            <a:gdLst>
              <a:gd name="T0" fmla="*/ 2147483647 w 172"/>
              <a:gd name="T1" fmla="*/ 2147483647 h 255"/>
              <a:gd name="T2" fmla="*/ 2147483647 w 172"/>
              <a:gd name="T3" fmla="*/ 2147483647 h 255"/>
              <a:gd name="T4" fmla="*/ 2147483647 w 172"/>
              <a:gd name="T5" fmla="*/ 2147483647 h 255"/>
              <a:gd name="T6" fmla="*/ 2147483647 w 172"/>
              <a:gd name="T7" fmla="*/ 2147483647 h 255"/>
              <a:gd name="T8" fmla="*/ 2147483647 w 172"/>
              <a:gd name="T9" fmla="*/ 2147483647 h 255"/>
              <a:gd name="T10" fmla="*/ 2147483647 w 172"/>
              <a:gd name="T11" fmla="*/ 2147483647 h 255"/>
              <a:gd name="T12" fmla="*/ 2147483647 w 172"/>
              <a:gd name="T13" fmla="*/ 2147483647 h 255"/>
              <a:gd name="T14" fmla="*/ 2147483647 w 172"/>
              <a:gd name="T15" fmla="*/ 0 h 255"/>
              <a:gd name="T16" fmla="*/ 2147483647 w 172"/>
              <a:gd name="T17" fmla="*/ 2147483647 h 255"/>
              <a:gd name="T18" fmla="*/ 2147483647 w 172"/>
              <a:gd name="T19" fmla="*/ 2147483647 h 255"/>
              <a:gd name="T20" fmla="*/ 0 w 172"/>
              <a:gd name="T21" fmla="*/ 2147483647 h 255"/>
              <a:gd name="T22" fmla="*/ 2147483647 w 172"/>
              <a:gd name="T23" fmla="*/ 2147483647 h 255"/>
              <a:gd name="T24" fmla="*/ 2147483647 w 172"/>
              <a:gd name="T25" fmla="*/ 2147483647 h 255"/>
              <a:gd name="T26" fmla="*/ 2147483647 w 172"/>
              <a:gd name="T27" fmla="*/ 2147483647 h 255"/>
              <a:gd name="T28" fmla="*/ 2147483647 w 172"/>
              <a:gd name="T29" fmla="*/ 2147483647 h 255"/>
              <a:gd name="T30" fmla="*/ 2147483647 w 172"/>
              <a:gd name="T31" fmla="*/ 2147483647 h 255"/>
              <a:gd name="T32" fmla="*/ 2147483647 w 172"/>
              <a:gd name="T33" fmla="*/ 2147483647 h 255"/>
              <a:gd name="T34" fmla="*/ 2147483647 w 172"/>
              <a:gd name="T35" fmla="*/ 2147483647 h 255"/>
              <a:gd name="T36" fmla="*/ 2147483647 w 172"/>
              <a:gd name="T37" fmla="*/ 2147483647 h 255"/>
              <a:gd name="T38" fmla="*/ 2147483647 w 172"/>
              <a:gd name="T39" fmla="*/ 2147483647 h 255"/>
              <a:gd name="T40" fmla="*/ 2147483647 w 172"/>
              <a:gd name="T41" fmla="*/ 2147483647 h 255"/>
              <a:gd name="T42" fmla="*/ 2147483647 w 172"/>
              <a:gd name="T43" fmla="*/ 2147483647 h 255"/>
              <a:gd name="T44" fmla="*/ 2147483647 w 172"/>
              <a:gd name="T45" fmla="*/ 2147483647 h 255"/>
              <a:gd name="T46" fmla="*/ 2147483647 w 172"/>
              <a:gd name="T47" fmla="*/ 2147483647 h 255"/>
              <a:gd name="T48" fmla="*/ 2147483647 w 172"/>
              <a:gd name="T49" fmla="*/ 2147483647 h 255"/>
              <a:gd name="T50" fmla="*/ 2147483647 w 172"/>
              <a:gd name="T51" fmla="*/ 2147483647 h 255"/>
              <a:gd name="T52" fmla="*/ 2147483647 w 172"/>
              <a:gd name="T53" fmla="*/ 2147483647 h 255"/>
              <a:gd name="T54" fmla="*/ 2147483647 w 172"/>
              <a:gd name="T55" fmla="*/ 2147483647 h 255"/>
              <a:gd name="T56" fmla="*/ 2147483647 w 172"/>
              <a:gd name="T57" fmla="*/ 2147483647 h 255"/>
              <a:gd name="T58" fmla="*/ 2147483647 w 172"/>
              <a:gd name="T59" fmla="*/ 2147483647 h 255"/>
              <a:gd name="T60" fmla="*/ 2147483647 w 172"/>
              <a:gd name="T61" fmla="*/ 2147483647 h 255"/>
              <a:gd name="T62" fmla="*/ 2147483647 w 172"/>
              <a:gd name="T63" fmla="*/ 2147483647 h 255"/>
              <a:gd name="T64" fmla="*/ 2147483647 w 172"/>
              <a:gd name="T65" fmla="*/ 2147483647 h 255"/>
              <a:gd name="T66" fmla="*/ 2147483647 w 172"/>
              <a:gd name="T67" fmla="*/ 2147483647 h 255"/>
              <a:gd name="T68" fmla="*/ 2147483647 w 172"/>
              <a:gd name="T69" fmla="*/ 2147483647 h 255"/>
              <a:gd name="T70" fmla="*/ 2147483647 w 172"/>
              <a:gd name="T71" fmla="*/ 2147483647 h 255"/>
              <a:gd name="T72" fmla="*/ 2147483647 w 172"/>
              <a:gd name="T73" fmla="*/ 2147483647 h 255"/>
              <a:gd name="T74" fmla="*/ 2147483647 w 172"/>
              <a:gd name="T75" fmla="*/ 2147483647 h 255"/>
              <a:gd name="T76" fmla="*/ 2147483647 w 172"/>
              <a:gd name="T77" fmla="*/ 2147483647 h 255"/>
              <a:gd name="T78" fmla="*/ 2147483647 w 172"/>
              <a:gd name="T79" fmla="*/ 2147483647 h 255"/>
              <a:gd name="T80" fmla="*/ 2147483647 w 172"/>
              <a:gd name="T81" fmla="*/ 2147483647 h 255"/>
              <a:gd name="T82" fmla="*/ 2147483647 w 172"/>
              <a:gd name="T83" fmla="*/ 2147483647 h 255"/>
              <a:gd name="T84" fmla="*/ 2147483647 w 172"/>
              <a:gd name="T85" fmla="*/ 2147483647 h 255"/>
              <a:gd name="T86" fmla="*/ 2147483647 w 172"/>
              <a:gd name="T87" fmla="*/ 2147483647 h 255"/>
              <a:gd name="T88" fmla="*/ 2147483647 w 172"/>
              <a:gd name="T89" fmla="*/ 2147483647 h 25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72" h="255">
                <a:moveTo>
                  <a:pt x="172" y="22"/>
                </a:moveTo>
                <a:lnTo>
                  <a:pt x="172" y="67"/>
                </a:lnTo>
                <a:lnTo>
                  <a:pt x="151" y="67"/>
                </a:lnTo>
                <a:lnTo>
                  <a:pt x="150" y="43"/>
                </a:lnTo>
                <a:lnTo>
                  <a:pt x="139" y="45"/>
                </a:lnTo>
                <a:lnTo>
                  <a:pt x="139" y="40"/>
                </a:lnTo>
                <a:lnTo>
                  <a:pt x="117" y="40"/>
                </a:lnTo>
                <a:lnTo>
                  <a:pt x="117" y="34"/>
                </a:lnTo>
                <a:lnTo>
                  <a:pt x="128" y="34"/>
                </a:lnTo>
                <a:lnTo>
                  <a:pt x="128" y="29"/>
                </a:lnTo>
                <a:lnTo>
                  <a:pt x="138" y="22"/>
                </a:lnTo>
                <a:lnTo>
                  <a:pt x="117" y="22"/>
                </a:lnTo>
                <a:lnTo>
                  <a:pt x="117" y="13"/>
                </a:lnTo>
                <a:lnTo>
                  <a:pt x="106" y="11"/>
                </a:lnTo>
                <a:lnTo>
                  <a:pt x="106" y="0"/>
                </a:lnTo>
                <a:lnTo>
                  <a:pt x="18" y="0"/>
                </a:lnTo>
                <a:lnTo>
                  <a:pt x="18" y="11"/>
                </a:lnTo>
                <a:lnTo>
                  <a:pt x="30" y="11"/>
                </a:lnTo>
                <a:lnTo>
                  <a:pt x="30" y="26"/>
                </a:lnTo>
                <a:lnTo>
                  <a:pt x="19" y="26"/>
                </a:lnTo>
                <a:lnTo>
                  <a:pt x="19" y="56"/>
                </a:lnTo>
                <a:lnTo>
                  <a:pt x="0" y="56"/>
                </a:lnTo>
                <a:lnTo>
                  <a:pt x="0" y="90"/>
                </a:lnTo>
                <a:lnTo>
                  <a:pt x="10" y="90"/>
                </a:lnTo>
                <a:lnTo>
                  <a:pt x="10" y="100"/>
                </a:lnTo>
                <a:lnTo>
                  <a:pt x="19" y="100"/>
                </a:lnTo>
                <a:lnTo>
                  <a:pt x="19" y="124"/>
                </a:lnTo>
                <a:lnTo>
                  <a:pt x="29" y="124"/>
                </a:lnTo>
                <a:lnTo>
                  <a:pt x="29" y="135"/>
                </a:lnTo>
                <a:lnTo>
                  <a:pt x="52" y="134"/>
                </a:lnTo>
                <a:lnTo>
                  <a:pt x="52" y="90"/>
                </a:lnTo>
                <a:lnTo>
                  <a:pt x="85" y="90"/>
                </a:lnTo>
                <a:lnTo>
                  <a:pt x="85" y="79"/>
                </a:lnTo>
                <a:lnTo>
                  <a:pt x="95" y="79"/>
                </a:lnTo>
                <a:lnTo>
                  <a:pt x="95" y="67"/>
                </a:lnTo>
                <a:lnTo>
                  <a:pt x="41" y="67"/>
                </a:lnTo>
                <a:lnTo>
                  <a:pt x="41" y="53"/>
                </a:lnTo>
                <a:lnTo>
                  <a:pt x="30" y="55"/>
                </a:lnTo>
                <a:lnTo>
                  <a:pt x="30" y="35"/>
                </a:lnTo>
                <a:lnTo>
                  <a:pt x="41" y="34"/>
                </a:lnTo>
                <a:lnTo>
                  <a:pt x="41" y="51"/>
                </a:lnTo>
                <a:lnTo>
                  <a:pt x="44" y="51"/>
                </a:lnTo>
                <a:lnTo>
                  <a:pt x="44" y="53"/>
                </a:lnTo>
                <a:lnTo>
                  <a:pt x="52" y="53"/>
                </a:lnTo>
                <a:lnTo>
                  <a:pt x="52" y="45"/>
                </a:lnTo>
                <a:lnTo>
                  <a:pt x="58" y="45"/>
                </a:lnTo>
                <a:lnTo>
                  <a:pt x="58" y="51"/>
                </a:lnTo>
                <a:lnTo>
                  <a:pt x="63" y="51"/>
                </a:lnTo>
                <a:lnTo>
                  <a:pt x="63" y="45"/>
                </a:lnTo>
                <a:lnTo>
                  <a:pt x="68" y="45"/>
                </a:lnTo>
                <a:lnTo>
                  <a:pt x="68" y="35"/>
                </a:lnTo>
                <a:lnTo>
                  <a:pt x="95" y="38"/>
                </a:lnTo>
                <a:lnTo>
                  <a:pt x="105" y="31"/>
                </a:lnTo>
                <a:lnTo>
                  <a:pt x="106" y="45"/>
                </a:lnTo>
                <a:lnTo>
                  <a:pt x="85" y="45"/>
                </a:lnTo>
                <a:lnTo>
                  <a:pt x="85" y="56"/>
                </a:lnTo>
                <a:lnTo>
                  <a:pt x="128" y="55"/>
                </a:lnTo>
                <a:lnTo>
                  <a:pt x="128" y="67"/>
                </a:lnTo>
                <a:lnTo>
                  <a:pt x="139" y="67"/>
                </a:lnTo>
                <a:lnTo>
                  <a:pt x="139" y="78"/>
                </a:lnTo>
                <a:lnTo>
                  <a:pt x="117" y="79"/>
                </a:lnTo>
                <a:lnTo>
                  <a:pt x="117" y="90"/>
                </a:lnTo>
                <a:lnTo>
                  <a:pt x="128" y="90"/>
                </a:lnTo>
                <a:lnTo>
                  <a:pt x="129" y="101"/>
                </a:lnTo>
                <a:lnTo>
                  <a:pt x="140" y="101"/>
                </a:lnTo>
                <a:lnTo>
                  <a:pt x="140" y="111"/>
                </a:lnTo>
                <a:lnTo>
                  <a:pt x="132" y="143"/>
                </a:lnTo>
                <a:lnTo>
                  <a:pt x="137" y="150"/>
                </a:lnTo>
                <a:lnTo>
                  <a:pt x="146" y="155"/>
                </a:lnTo>
                <a:lnTo>
                  <a:pt x="165" y="160"/>
                </a:lnTo>
                <a:lnTo>
                  <a:pt x="164" y="168"/>
                </a:lnTo>
                <a:lnTo>
                  <a:pt x="158" y="171"/>
                </a:lnTo>
                <a:lnTo>
                  <a:pt x="150" y="171"/>
                </a:lnTo>
                <a:lnTo>
                  <a:pt x="133" y="166"/>
                </a:lnTo>
                <a:lnTo>
                  <a:pt x="117" y="168"/>
                </a:lnTo>
                <a:lnTo>
                  <a:pt x="104" y="167"/>
                </a:lnTo>
                <a:lnTo>
                  <a:pt x="95" y="169"/>
                </a:lnTo>
                <a:lnTo>
                  <a:pt x="77" y="195"/>
                </a:lnTo>
                <a:lnTo>
                  <a:pt x="91" y="203"/>
                </a:lnTo>
                <a:lnTo>
                  <a:pt x="98" y="203"/>
                </a:lnTo>
                <a:lnTo>
                  <a:pt x="98" y="213"/>
                </a:lnTo>
                <a:lnTo>
                  <a:pt x="79" y="214"/>
                </a:lnTo>
                <a:lnTo>
                  <a:pt x="65" y="211"/>
                </a:lnTo>
                <a:lnTo>
                  <a:pt x="56" y="214"/>
                </a:lnTo>
                <a:lnTo>
                  <a:pt x="59" y="226"/>
                </a:lnTo>
                <a:lnTo>
                  <a:pt x="57" y="235"/>
                </a:lnTo>
                <a:lnTo>
                  <a:pt x="69" y="239"/>
                </a:lnTo>
                <a:lnTo>
                  <a:pt x="79" y="247"/>
                </a:lnTo>
                <a:lnTo>
                  <a:pt x="69" y="250"/>
                </a:lnTo>
                <a:lnTo>
                  <a:pt x="66" y="25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46" name="Freeform 279">
            <a:extLst>
              <a:ext uri="{FF2B5EF4-FFF2-40B4-BE49-F238E27FC236}">
                <a16:creationId xmlns:a16="http://schemas.microsoft.com/office/drawing/2014/main" id="{8316E1BE-3DA3-26F0-18A7-E18DD8042020}"/>
              </a:ext>
            </a:extLst>
          </p:cNvPr>
          <p:cNvSpPr>
            <a:spLocks/>
          </p:cNvSpPr>
          <p:nvPr/>
        </p:nvSpPr>
        <p:spPr bwMode="auto">
          <a:xfrm>
            <a:off x="3032125" y="3478213"/>
            <a:ext cx="22225" cy="12700"/>
          </a:xfrm>
          <a:custGeom>
            <a:avLst/>
            <a:gdLst>
              <a:gd name="T0" fmla="*/ 0 w 56"/>
              <a:gd name="T1" fmla="*/ 2147483647 h 32"/>
              <a:gd name="T2" fmla="*/ 2147483647 w 56"/>
              <a:gd name="T3" fmla="*/ 2147483647 h 32"/>
              <a:gd name="T4" fmla="*/ 2147483647 w 56"/>
              <a:gd name="T5" fmla="*/ 2147483647 h 32"/>
              <a:gd name="T6" fmla="*/ 2147483647 w 56"/>
              <a:gd name="T7" fmla="*/ 2147483647 h 32"/>
              <a:gd name="T8" fmla="*/ 2147483647 w 56"/>
              <a:gd name="T9" fmla="*/ 2147483647 h 32"/>
              <a:gd name="T10" fmla="*/ 2147483647 w 56"/>
              <a:gd name="T11" fmla="*/ 2147483647 h 32"/>
              <a:gd name="T12" fmla="*/ 2147483647 w 56"/>
              <a:gd name="T13" fmla="*/ 2147483647 h 32"/>
              <a:gd name="T14" fmla="*/ 2147483647 w 56"/>
              <a:gd name="T15" fmla="*/ 2147483647 h 32"/>
              <a:gd name="T16" fmla="*/ 2147483647 w 56"/>
              <a:gd name="T17" fmla="*/ 2147483647 h 32"/>
              <a:gd name="T18" fmla="*/ 2147483647 w 56"/>
              <a:gd name="T19" fmla="*/ 2147483647 h 32"/>
              <a:gd name="T20" fmla="*/ 2147483647 w 56"/>
              <a:gd name="T21" fmla="*/ 2147483647 h 32"/>
              <a:gd name="T22" fmla="*/ 2147483647 w 56"/>
              <a:gd name="T23" fmla="*/ 2147483647 h 32"/>
              <a:gd name="T24" fmla="*/ 2147483647 w 56"/>
              <a:gd name="T25" fmla="*/ 2147483647 h 32"/>
              <a:gd name="T26" fmla="*/ 2147483647 w 56"/>
              <a:gd name="T27" fmla="*/ 0 h 32"/>
              <a:gd name="T28" fmla="*/ 0 w 56"/>
              <a:gd name="T29" fmla="*/ 0 h 32"/>
              <a:gd name="T30" fmla="*/ 0 w 56"/>
              <a:gd name="T31" fmla="*/ 2147483647 h 3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6" h="32">
                <a:moveTo>
                  <a:pt x="0" y="11"/>
                </a:moveTo>
                <a:lnTo>
                  <a:pt x="10" y="11"/>
                </a:lnTo>
                <a:lnTo>
                  <a:pt x="11" y="23"/>
                </a:lnTo>
                <a:lnTo>
                  <a:pt x="22" y="22"/>
                </a:lnTo>
                <a:lnTo>
                  <a:pt x="22" y="26"/>
                </a:lnTo>
                <a:lnTo>
                  <a:pt x="26" y="28"/>
                </a:lnTo>
                <a:lnTo>
                  <a:pt x="28" y="26"/>
                </a:lnTo>
                <a:lnTo>
                  <a:pt x="35" y="27"/>
                </a:lnTo>
                <a:lnTo>
                  <a:pt x="46" y="32"/>
                </a:lnTo>
                <a:lnTo>
                  <a:pt x="56" y="29"/>
                </a:lnTo>
                <a:lnTo>
                  <a:pt x="56" y="22"/>
                </a:lnTo>
                <a:lnTo>
                  <a:pt x="45" y="22"/>
                </a:lnTo>
                <a:lnTo>
                  <a:pt x="27" y="15"/>
                </a:lnTo>
                <a:lnTo>
                  <a:pt x="17" y="0"/>
                </a:lnTo>
                <a:lnTo>
                  <a:pt x="0" y="0"/>
                </a:lnTo>
                <a:lnTo>
                  <a:pt x="0" y="1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47" name="Freeform 280">
            <a:extLst>
              <a:ext uri="{FF2B5EF4-FFF2-40B4-BE49-F238E27FC236}">
                <a16:creationId xmlns:a16="http://schemas.microsoft.com/office/drawing/2014/main" id="{F9906D7A-65BD-992F-2038-2DE03EA0A13B}"/>
              </a:ext>
            </a:extLst>
          </p:cNvPr>
          <p:cNvSpPr>
            <a:spLocks/>
          </p:cNvSpPr>
          <p:nvPr/>
        </p:nvSpPr>
        <p:spPr bwMode="auto">
          <a:xfrm>
            <a:off x="3157538" y="3489325"/>
            <a:ext cx="25400" cy="4763"/>
          </a:xfrm>
          <a:custGeom>
            <a:avLst/>
            <a:gdLst>
              <a:gd name="T0" fmla="*/ 2147483647 w 64"/>
              <a:gd name="T1" fmla="*/ 0 h 12"/>
              <a:gd name="T2" fmla="*/ 2147483647 w 64"/>
              <a:gd name="T3" fmla="*/ 0 h 12"/>
              <a:gd name="T4" fmla="*/ 2147483647 w 64"/>
              <a:gd name="T5" fmla="*/ 2147483647 h 12"/>
              <a:gd name="T6" fmla="*/ 0 w 64"/>
              <a:gd name="T7" fmla="*/ 2147483647 h 1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4" h="12">
                <a:moveTo>
                  <a:pt x="64" y="0"/>
                </a:moveTo>
                <a:lnTo>
                  <a:pt x="53" y="0"/>
                </a:lnTo>
                <a:lnTo>
                  <a:pt x="53" y="11"/>
                </a:lnTo>
                <a:lnTo>
                  <a:pt x="0" y="1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48" name="Freeform 281">
            <a:extLst>
              <a:ext uri="{FF2B5EF4-FFF2-40B4-BE49-F238E27FC236}">
                <a16:creationId xmlns:a16="http://schemas.microsoft.com/office/drawing/2014/main" id="{F99837CE-7568-06D1-C351-B1D33E951D98}"/>
              </a:ext>
            </a:extLst>
          </p:cNvPr>
          <p:cNvSpPr>
            <a:spLocks/>
          </p:cNvSpPr>
          <p:nvPr/>
        </p:nvSpPr>
        <p:spPr bwMode="auto">
          <a:xfrm>
            <a:off x="3092450" y="3473450"/>
            <a:ext cx="17463" cy="22225"/>
          </a:xfrm>
          <a:custGeom>
            <a:avLst/>
            <a:gdLst>
              <a:gd name="T0" fmla="*/ 0 w 44"/>
              <a:gd name="T1" fmla="*/ 0 h 56"/>
              <a:gd name="T2" fmla="*/ 2147483647 w 44"/>
              <a:gd name="T3" fmla="*/ 0 h 56"/>
              <a:gd name="T4" fmla="*/ 2147483647 w 44"/>
              <a:gd name="T5" fmla="*/ 2147483647 h 56"/>
              <a:gd name="T6" fmla="*/ 2147483647 w 44"/>
              <a:gd name="T7" fmla="*/ 2147483647 h 56"/>
              <a:gd name="T8" fmla="*/ 2147483647 w 44"/>
              <a:gd name="T9" fmla="*/ 2147483647 h 56"/>
              <a:gd name="T10" fmla="*/ 2147483647 w 44"/>
              <a:gd name="T11" fmla="*/ 2147483647 h 56"/>
              <a:gd name="T12" fmla="*/ 2147483647 w 44"/>
              <a:gd name="T13" fmla="*/ 2147483647 h 56"/>
              <a:gd name="T14" fmla="*/ 2147483647 w 44"/>
              <a:gd name="T15" fmla="*/ 2147483647 h 56"/>
              <a:gd name="T16" fmla="*/ 2147483647 w 44"/>
              <a:gd name="T17" fmla="*/ 2147483647 h 56"/>
              <a:gd name="T18" fmla="*/ 2147483647 w 44"/>
              <a:gd name="T19" fmla="*/ 2147483647 h 5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4" h="56">
                <a:moveTo>
                  <a:pt x="0" y="0"/>
                </a:moveTo>
                <a:lnTo>
                  <a:pt x="7" y="0"/>
                </a:lnTo>
                <a:lnTo>
                  <a:pt x="7" y="14"/>
                </a:lnTo>
                <a:lnTo>
                  <a:pt x="20" y="14"/>
                </a:lnTo>
                <a:lnTo>
                  <a:pt x="21" y="24"/>
                </a:lnTo>
                <a:lnTo>
                  <a:pt x="32" y="24"/>
                </a:lnTo>
                <a:lnTo>
                  <a:pt x="33" y="47"/>
                </a:lnTo>
                <a:lnTo>
                  <a:pt x="44" y="47"/>
                </a:lnTo>
                <a:lnTo>
                  <a:pt x="44" y="55"/>
                </a:lnTo>
                <a:lnTo>
                  <a:pt x="10" y="5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49" name="Freeform 282">
            <a:extLst>
              <a:ext uri="{FF2B5EF4-FFF2-40B4-BE49-F238E27FC236}">
                <a16:creationId xmlns:a16="http://schemas.microsoft.com/office/drawing/2014/main" id="{950E0E01-7AAE-40EB-A5FF-A251EA0EEC90}"/>
              </a:ext>
            </a:extLst>
          </p:cNvPr>
          <p:cNvSpPr>
            <a:spLocks/>
          </p:cNvSpPr>
          <p:nvPr/>
        </p:nvSpPr>
        <p:spPr bwMode="auto">
          <a:xfrm>
            <a:off x="3065463" y="3465513"/>
            <a:ext cx="31750" cy="30162"/>
          </a:xfrm>
          <a:custGeom>
            <a:avLst/>
            <a:gdLst>
              <a:gd name="T0" fmla="*/ 2147483647 w 79"/>
              <a:gd name="T1" fmla="*/ 2147483647 h 74"/>
              <a:gd name="T2" fmla="*/ 2147483647 w 79"/>
              <a:gd name="T3" fmla="*/ 2147483647 h 74"/>
              <a:gd name="T4" fmla="*/ 2147483647 w 79"/>
              <a:gd name="T5" fmla="*/ 2147483647 h 74"/>
              <a:gd name="T6" fmla="*/ 2147483647 w 79"/>
              <a:gd name="T7" fmla="*/ 2147483647 h 74"/>
              <a:gd name="T8" fmla="*/ 2147483647 w 79"/>
              <a:gd name="T9" fmla="*/ 2147483647 h 74"/>
              <a:gd name="T10" fmla="*/ 2147483647 w 79"/>
              <a:gd name="T11" fmla="*/ 2147483647 h 74"/>
              <a:gd name="T12" fmla="*/ 2147483647 w 79"/>
              <a:gd name="T13" fmla="*/ 2147483647 h 74"/>
              <a:gd name="T14" fmla="*/ 2147483647 w 79"/>
              <a:gd name="T15" fmla="*/ 2147483647 h 74"/>
              <a:gd name="T16" fmla="*/ 0 w 79"/>
              <a:gd name="T17" fmla="*/ 2147483647 h 74"/>
              <a:gd name="T18" fmla="*/ 2147483647 w 79"/>
              <a:gd name="T19" fmla="*/ 2147483647 h 74"/>
              <a:gd name="T20" fmla="*/ 2147483647 w 79"/>
              <a:gd name="T21" fmla="*/ 0 h 74"/>
              <a:gd name="T22" fmla="*/ 2147483647 w 79"/>
              <a:gd name="T23" fmla="*/ 2147483647 h 74"/>
              <a:gd name="T24" fmla="*/ 2147483647 w 79"/>
              <a:gd name="T25" fmla="*/ 2147483647 h 74"/>
              <a:gd name="T26" fmla="*/ 2147483647 w 79"/>
              <a:gd name="T27" fmla="*/ 2147483647 h 74"/>
              <a:gd name="T28" fmla="*/ 2147483647 w 79"/>
              <a:gd name="T29" fmla="*/ 2147483647 h 7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9" h="74">
                <a:moveTo>
                  <a:pt x="79" y="74"/>
                </a:moveTo>
                <a:lnTo>
                  <a:pt x="46" y="74"/>
                </a:lnTo>
                <a:lnTo>
                  <a:pt x="46" y="62"/>
                </a:lnTo>
                <a:lnTo>
                  <a:pt x="24" y="63"/>
                </a:lnTo>
                <a:lnTo>
                  <a:pt x="24" y="52"/>
                </a:lnTo>
                <a:lnTo>
                  <a:pt x="13" y="52"/>
                </a:lnTo>
                <a:lnTo>
                  <a:pt x="13" y="32"/>
                </a:lnTo>
                <a:lnTo>
                  <a:pt x="2" y="32"/>
                </a:lnTo>
                <a:lnTo>
                  <a:pt x="0" y="1"/>
                </a:lnTo>
                <a:lnTo>
                  <a:pt x="32" y="4"/>
                </a:lnTo>
                <a:lnTo>
                  <a:pt x="46" y="0"/>
                </a:lnTo>
                <a:lnTo>
                  <a:pt x="46" y="9"/>
                </a:lnTo>
                <a:lnTo>
                  <a:pt x="65" y="10"/>
                </a:lnTo>
                <a:lnTo>
                  <a:pt x="65" y="18"/>
                </a:lnTo>
                <a:lnTo>
                  <a:pt x="69" y="18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50" name="Freeform 283">
            <a:extLst>
              <a:ext uri="{FF2B5EF4-FFF2-40B4-BE49-F238E27FC236}">
                <a16:creationId xmlns:a16="http://schemas.microsoft.com/office/drawing/2014/main" id="{6D811E0D-D36A-3EA2-4037-33789123650D}"/>
              </a:ext>
            </a:extLst>
          </p:cNvPr>
          <p:cNvSpPr>
            <a:spLocks/>
          </p:cNvSpPr>
          <p:nvPr/>
        </p:nvSpPr>
        <p:spPr bwMode="auto">
          <a:xfrm>
            <a:off x="3140075" y="3490913"/>
            <a:ext cx="17463" cy="7937"/>
          </a:xfrm>
          <a:custGeom>
            <a:avLst/>
            <a:gdLst>
              <a:gd name="T0" fmla="*/ 2147483647 w 45"/>
              <a:gd name="T1" fmla="*/ 2147483647 h 21"/>
              <a:gd name="T2" fmla="*/ 2147483647 w 45"/>
              <a:gd name="T3" fmla="*/ 2147483647 h 21"/>
              <a:gd name="T4" fmla="*/ 2147483647 w 45"/>
              <a:gd name="T5" fmla="*/ 2147483647 h 21"/>
              <a:gd name="T6" fmla="*/ 2147483647 w 45"/>
              <a:gd name="T7" fmla="*/ 2147483647 h 21"/>
              <a:gd name="T8" fmla="*/ 2147483647 w 45"/>
              <a:gd name="T9" fmla="*/ 0 h 21"/>
              <a:gd name="T10" fmla="*/ 0 w 45"/>
              <a:gd name="T11" fmla="*/ 0 h 2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5" h="21">
                <a:moveTo>
                  <a:pt x="45" y="9"/>
                </a:moveTo>
                <a:lnTo>
                  <a:pt x="33" y="9"/>
                </a:lnTo>
                <a:lnTo>
                  <a:pt x="33" y="21"/>
                </a:lnTo>
                <a:lnTo>
                  <a:pt x="22" y="21"/>
                </a:lnTo>
                <a:lnTo>
                  <a:pt x="22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51" name="Freeform 284">
            <a:extLst>
              <a:ext uri="{FF2B5EF4-FFF2-40B4-BE49-F238E27FC236}">
                <a16:creationId xmlns:a16="http://schemas.microsoft.com/office/drawing/2014/main" id="{A32D504F-FC9D-9171-24C2-11A4D79E5240}"/>
              </a:ext>
            </a:extLst>
          </p:cNvPr>
          <p:cNvSpPr>
            <a:spLocks/>
          </p:cNvSpPr>
          <p:nvPr/>
        </p:nvSpPr>
        <p:spPr bwMode="auto">
          <a:xfrm>
            <a:off x="3079750" y="3505200"/>
            <a:ext cx="4763" cy="4763"/>
          </a:xfrm>
          <a:custGeom>
            <a:avLst/>
            <a:gdLst>
              <a:gd name="T0" fmla="*/ 2147483647 w 14"/>
              <a:gd name="T1" fmla="*/ 2147483647 h 12"/>
              <a:gd name="T2" fmla="*/ 2147483647 w 14"/>
              <a:gd name="T3" fmla="*/ 0 h 12"/>
              <a:gd name="T4" fmla="*/ 0 w 14"/>
              <a:gd name="T5" fmla="*/ 0 h 12"/>
              <a:gd name="T6" fmla="*/ 0 w 14"/>
              <a:gd name="T7" fmla="*/ 2147483647 h 12"/>
              <a:gd name="T8" fmla="*/ 2147483647 w 14"/>
              <a:gd name="T9" fmla="*/ 2147483647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" h="12">
                <a:moveTo>
                  <a:pt x="14" y="12"/>
                </a:moveTo>
                <a:lnTo>
                  <a:pt x="13" y="0"/>
                </a:lnTo>
                <a:lnTo>
                  <a:pt x="0" y="0"/>
                </a:lnTo>
                <a:lnTo>
                  <a:pt x="0" y="12"/>
                </a:lnTo>
                <a:lnTo>
                  <a:pt x="14" y="1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52" name="Freeform 285">
            <a:extLst>
              <a:ext uri="{FF2B5EF4-FFF2-40B4-BE49-F238E27FC236}">
                <a16:creationId xmlns:a16="http://schemas.microsoft.com/office/drawing/2014/main" id="{586F9224-6DC8-B55E-909B-6913D51490DE}"/>
              </a:ext>
            </a:extLst>
          </p:cNvPr>
          <p:cNvSpPr>
            <a:spLocks/>
          </p:cNvSpPr>
          <p:nvPr/>
        </p:nvSpPr>
        <p:spPr bwMode="auto">
          <a:xfrm>
            <a:off x="2944813" y="3478213"/>
            <a:ext cx="92075" cy="34925"/>
          </a:xfrm>
          <a:custGeom>
            <a:avLst/>
            <a:gdLst>
              <a:gd name="T0" fmla="*/ 0 w 228"/>
              <a:gd name="T1" fmla="*/ 0 h 89"/>
              <a:gd name="T2" fmla="*/ 0 w 228"/>
              <a:gd name="T3" fmla="*/ 2147483647 h 89"/>
              <a:gd name="T4" fmla="*/ 2147483647 w 228"/>
              <a:gd name="T5" fmla="*/ 2147483647 h 89"/>
              <a:gd name="T6" fmla="*/ 2147483647 w 228"/>
              <a:gd name="T7" fmla="*/ 2147483647 h 89"/>
              <a:gd name="T8" fmla="*/ 2147483647 w 228"/>
              <a:gd name="T9" fmla="*/ 2147483647 h 89"/>
              <a:gd name="T10" fmla="*/ 2147483647 w 228"/>
              <a:gd name="T11" fmla="*/ 2147483647 h 89"/>
              <a:gd name="T12" fmla="*/ 2147483647 w 228"/>
              <a:gd name="T13" fmla="*/ 2147483647 h 89"/>
              <a:gd name="T14" fmla="*/ 2147483647 w 228"/>
              <a:gd name="T15" fmla="*/ 2147483647 h 89"/>
              <a:gd name="T16" fmla="*/ 2147483647 w 228"/>
              <a:gd name="T17" fmla="*/ 2147483647 h 89"/>
              <a:gd name="T18" fmla="*/ 2147483647 w 228"/>
              <a:gd name="T19" fmla="*/ 2147483647 h 89"/>
              <a:gd name="T20" fmla="*/ 2147483647 w 228"/>
              <a:gd name="T21" fmla="*/ 2147483647 h 89"/>
              <a:gd name="T22" fmla="*/ 2147483647 w 228"/>
              <a:gd name="T23" fmla="*/ 2147483647 h 89"/>
              <a:gd name="T24" fmla="*/ 2147483647 w 228"/>
              <a:gd name="T25" fmla="*/ 2147483647 h 89"/>
              <a:gd name="T26" fmla="*/ 2147483647 w 228"/>
              <a:gd name="T27" fmla="*/ 2147483647 h 89"/>
              <a:gd name="T28" fmla="*/ 2147483647 w 228"/>
              <a:gd name="T29" fmla="*/ 2147483647 h 89"/>
              <a:gd name="T30" fmla="*/ 2147483647 w 228"/>
              <a:gd name="T31" fmla="*/ 2147483647 h 89"/>
              <a:gd name="T32" fmla="*/ 2147483647 w 228"/>
              <a:gd name="T33" fmla="*/ 2147483647 h 89"/>
              <a:gd name="T34" fmla="*/ 2147483647 w 228"/>
              <a:gd name="T35" fmla="*/ 2147483647 h 8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28" h="89">
                <a:moveTo>
                  <a:pt x="0" y="0"/>
                </a:moveTo>
                <a:lnTo>
                  <a:pt x="0" y="44"/>
                </a:lnTo>
                <a:lnTo>
                  <a:pt x="86" y="43"/>
                </a:lnTo>
                <a:lnTo>
                  <a:pt x="86" y="64"/>
                </a:lnTo>
                <a:lnTo>
                  <a:pt x="96" y="65"/>
                </a:lnTo>
                <a:lnTo>
                  <a:pt x="96" y="54"/>
                </a:lnTo>
                <a:lnTo>
                  <a:pt x="107" y="54"/>
                </a:lnTo>
                <a:lnTo>
                  <a:pt x="107" y="66"/>
                </a:lnTo>
                <a:lnTo>
                  <a:pt x="123" y="66"/>
                </a:lnTo>
                <a:lnTo>
                  <a:pt x="122" y="75"/>
                </a:lnTo>
                <a:lnTo>
                  <a:pt x="125" y="89"/>
                </a:lnTo>
                <a:lnTo>
                  <a:pt x="177" y="89"/>
                </a:lnTo>
                <a:lnTo>
                  <a:pt x="177" y="66"/>
                </a:lnTo>
                <a:lnTo>
                  <a:pt x="174" y="44"/>
                </a:lnTo>
                <a:lnTo>
                  <a:pt x="228" y="44"/>
                </a:lnTo>
                <a:lnTo>
                  <a:pt x="228" y="33"/>
                </a:lnTo>
                <a:lnTo>
                  <a:pt x="217" y="33"/>
                </a:lnTo>
                <a:lnTo>
                  <a:pt x="217" y="1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53" name="Freeform 286">
            <a:extLst>
              <a:ext uri="{FF2B5EF4-FFF2-40B4-BE49-F238E27FC236}">
                <a16:creationId xmlns:a16="http://schemas.microsoft.com/office/drawing/2014/main" id="{7249F6A6-CBCF-C480-6ED1-8FA21728CEF0}"/>
              </a:ext>
            </a:extLst>
          </p:cNvPr>
          <p:cNvSpPr>
            <a:spLocks/>
          </p:cNvSpPr>
          <p:nvPr/>
        </p:nvSpPr>
        <p:spPr bwMode="auto">
          <a:xfrm>
            <a:off x="3222625" y="3489325"/>
            <a:ext cx="4763" cy="26988"/>
          </a:xfrm>
          <a:custGeom>
            <a:avLst/>
            <a:gdLst>
              <a:gd name="T0" fmla="*/ 2147483647 w 10"/>
              <a:gd name="T1" fmla="*/ 2147483647 h 67"/>
              <a:gd name="T2" fmla="*/ 0 w 10"/>
              <a:gd name="T3" fmla="*/ 0 h 67"/>
              <a:gd name="T4" fmla="*/ 2147483647 w 10"/>
              <a:gd name="T5" fmla="*/ 2147483647 h 67"/>
              <a:gd name="T6" fmla="*/ 2147483647 w 10"/>
              <a:gd name="T7" fmla="*/ 2147483647 h 67"/>
              <a:gd name="T8" fmla="*/ 2147483647 w 10"/>
              <a:gd name="T9" fmla="*/ 2147483647 h 67"/>
              <a:gd name="T10" fmla="*/ 2147483647 w 10"/>
              <a:gd name="T11" fmla="*/ 2147483647 h 67"/>
              <a:gd name="T12" fmla="*/ 2147483647 w 10"/>
              <a:gd name="T13" fmla="*/ 2147483647 h 67"/>
              <a:gd name="T14" fmla="*/ 2147483647 w 10"/>
              <a:gd name="T15" fmla="*/ 2147483647 h 67"/>
              <a:gd name="T16" fmla="*/ 2147483647 w 10"/>
              <a:gd name="T17" fmla="*/ 2147483647 h 67"/>
              <a:gd name="T18" fmla="*/ 2147483647 w 10"/>
              <a:gd name="T19" fmla="*/ 2147483647 h 67"/>
              <a:gd name="T20" fmla="*/ 2147483647 w 10"/>
              <a:gd name="T21" fmla="*/ 2147483647 h 67"/>
              <a:gd name="T22" fmla="*/ 2147483647 w 10"/>
              <a:gd name="T23" fmla="*/ 2147483647 h 67"/>
              <a:gd name="T24" fmla="*/ 2147483647 w 10"/>
              <a:gd name="T25" fmla="*/ 2147483647 h 67"/>
              <a:gd name="T26" fmla="*/ 2147483647 w 10"/>
              <a:gd name="T27" fmla="*/ 2147483647 h 67"/>
              <a:gd name="T28" fmla="*/ 2147483647 w 10"/>
              <a:gd name="T29" fmla="*/ 2147483647 h 67"/>
              <a:gd name="T30" fmla="*/ 2147483647 w 10"/>
              <a:gd name="T31" fmla="*/ 2147483647 h 6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0" h="67">
                <a:moveTo>
                  <a:pt x="8" y="2"/>
                </a:moveTo>
                <a:lnTo>
                  <a:pt x="0" y="0"/>
                </a:lnTo>
                <a:lnTo>
                  <a:pt x="1" y="3"/>
                </a:lnTo>
                <a:lnTo>
                  <a:pt x="1" y="18"/>
                </a:lnTo>
                <a:lnTo>
                  <a:pt x="2" y="19"/>
                </a:lnTo>
                <a:lnTo>
                  <a:pt x="5" y="26"/>
                </a:lnTo>
                <a:lnTo>
                  <a:pt x="7" y="29"/>
                </a:lnTo>
                <a:lnTo>
                  <a:pt x="6" y="32"/>
                </a:lnTo>
                <a:lnTo>
                  <a:pt x="8" y="37"/>
                </a:lnTo>
                <a:lnTo>
                  <a:pt x="6" y="39"/>
                </a:lnTo>
                <a:lnTo>
                  <a:pt x="7" y="47"/>
                </a:lnTo>
                <a:lnTo>
                  <a:pt x="4" y="51"/>
                </a:lnTo>
                <a:lnTo>
                  <a:pt x="8" y="52"/>
                </a:lnTo>
                <a:lnTo>
                  <a:pt x="10" y="57"/>
                </a:lnTo>
                <a:lnTo>
                  <a:pt x="4" y="61"/>
                </a:lnTo>
                <a:lnTo>
                  <a:pt x="6" y="6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54" name="Freeform 287">
            <a:extLst>
              <a:ext uri="{FF2B5EF4-FFF2-40B4-BE49-F238E27FC236}">
                <a16:creationId xmlns:a16="http://schemas.microsoft.com/office/drawing/2014/main" id="{DAB9FEA6-50BD-0E64-A845-07AFEFB12770}"/>
              </a:ext>
            </a:extLst>
          </p:cNvPr>
          <p:cNvSpPr>
            <a:spLocks/>
          </p:cNvSpPr>
          <p:nvPr/>
        </p:nvSpPr>
        <p:spPr bwMode="auto">
          <a:xfrm>
            <a:off x="3179763" y="3467100"/>
            <a:ext cx="9525" cy="58738"/>
          </a:xfrm>
          <a:custGeom>
            <a:avLst/>
            <a:gdLst>
              <a:gd name="T0" fmla="*/ 2147483647 w 22"/>
              <a:gd name="T1" fmla="*/ 2147483647 h 146"/>
              <a:gd name="T2" fmla="*/ 2147483647 w 22"/>
              <a:gd name="T3" fmla="*/ 2147483647 h 146"/>
              <a:gd name="T4" fmla="*/ 0 w 22"/>
              <a:gd name="T5" fmla="*/ 2147483647 h 146"/>
              <a:gd name="T6" fmla="*/ 0 w 22"/>
              <a:gd name="T7" fmla="*/ 2147483647 h 146"/>
              <a:gd name="T8" fmla="*/ 2147483647 w 22"/>
              <a:gd name="T9" fmla="*/ 2147483647 h 146"/>
              <a:gd name="T10" fmla="*/ 2147483647 w 22"/>
              <a:gd name="T11" fmla="*/ 2147483647 h 146"/>
              <a:gd name="T12" fmla="*/ 2147483647 w 22"/>
              <a:gd name="T13" fmla="*/ 2147483647 h 146"/>
              <a:gd name="T14" fmla="*/ 2147483647 w 22"/>
              <a:gd name="T15" fmla="*/ 0 h 14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2" h="146">
                <a:moveTo>
                  <a:pt x="22" y="146"/>
                </a:moveTo>
                <a:lnTo>
                  <a:pt x="22" y="107"/>
                </a:lnTo>
                <a:lnTo>
                  <a:pt x="0" y="108"/>
                </a:lnTo>
                <a:lnTo>
                  <a:pt x="0" y="97"/>
                </a:lnTo>
                <a:lnTo>
                  <a:pt x="10" y="96"/>
                </a:lnTo>
                <a:lnTo>
                  <a:pt x="10" y="86"/>
                </a:lnTo>
                <a:lnTo>
                  <a:pt x="22" y="86"/>
                </a:lnTo>
                <a:lnTo>
                  <a:pt x="2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55" name="Freeform 288">
            <a:extLst>
              <a:ext uri="{FF2B5EF4-FFF2-40B4-BE49-F238E27FC236}">
                <a16:creationId xmlns:a16="http://schemas.microsoft.com/office/drawing/2014/main" id="{E531FFE7-EA78-E032-EB29-1E2FF7A42233}"/>
              </a:ext>
            </a:extLst>
          </p:cNvPr>
          <p:cNvSpPr>
            <a:spLocks/>
          </p:cNvSpPr>
          <p:nvPr/>
        </p:nvSpPr>
        <p:spPr bwMode="auto">
          <a:xfrm>
            <a:off x="3070225" y="3514725"/>
            <a:ext cx="4763" cy="14288"/>
          </a:xfrm>
          <a:custGeom>
            <a:avLst/>
            <a:gdLst>
              <a:gd name="T0" fmla="*/ 2147483647 w 11"/>
              <a:gd name="T1" fmla="*/ 2147483647 h 37"/>
              <a:gd name="T2" fmla="*/ 0 w 11"/>
              <a:gd name="T3" fmla="*/ 2147483647 h 37"/>
              <a:gd name="T4" fmla="*/ 0 w 11"/>
              <a:gd name="T5" fmla="*/ 0 h 3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" h="37">
                <a:moveTo>
                  <a:pt x="11" y="37"/>
                </a:moveTo>
                <a:lnTo>
                  <a:pt x="0" y="37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56" name="Freeform 289">
            <a:extLst>
              <a:ext uri="{FF2B5EF4-FFF2-40B4-BE49-F238E27FC236}">
                <a16:creationId xmlns:a16="http://schemas.microsoft.com/office/drawing/2014/main" id="{C7EE50F8-492F-5AD7-65BC-176C0C4781A9}"/>
              </a:ext>
            </a:extLst>
          </p:cNvPr>
          <p:cNvSpPr>
            <a:spLocks/>
          </p:cNvSpPr>
          <p:nvPr/>
        </p:nvSpPr>
        <p:spPr bwMode="auto">
          <a:xfrm>
            <a:off x="3070225" y="3529013"/>
            <a:ext cx="4763" cy="17462"/>
          </a:xfrm>
          <a:custGeom>
            <a:avLst/>
            <a:gdLst>
              <a:gd name="T0" fmla="*/ 0 w 11"/>
              <a:gd name="T1" fmla="*/ 2147483647 h 43"/>
              <a:gd name="T2" fmla="*/ 0 w 11"/>
              <a:gd name="T3" fmla="*/ 2147483647 h 43"/>
              <a:gd name="T4" fmla="*/ 2147483647 w 11"/>
              <a:gd name="T5" fmla="*/ 2147483647 h 43"/>
              <a:gd name="T6" fmla="*/ 2147483647 w 11"/>
              <a:gd name="T7" fmla="*/ 0 h 4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" h="43">
                <a:moveTo>
                  <a:pt x="0" y="43"/>
                </a:moveTo>
                <a:lnTo>
                  <a:pt x="0" y="21"/>
                </a:lnTo>
                <a:lnTo>
                  <a:pt x="11" y="21"/>
                </a:lnTo>
                <a:lnTo>
                  <a:pt x="11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57" name="Freeform 290">
            <a:extLst>
              <a:ext uri="{FF2B5EF4-FFF2-40B4-BE49-F238E27FC236}">
                <a16:creationId xmlns:a16="http://schemas.microsoft.com/office/drawing/2014/main" id="{B506877F-BE07-4A5B-565A-292BDC2F0511}"/>
              </a:ext>
            </a:extLst>
          </p:cNvPr>
          <p:cNvSpPr>
            <a:spLocks/>
          </p:cNvSpPr>
          <p:nvPr/>
        </p:nvSpPr>
        <p:spPr bwMode="auto">
          <a:xfrm>
            <a:off x="3206750" y="3516313"/>
            <a:ext cx="26988" cy="36512"/>
          </a:xfrm>
          <a:custGeom>
            <a:avLst/>
            <a:gdLst>
              <a:gd name="T0" fmla="*/ 2147483647 w 69"/>
              <a:gd name="T1" fmla="*/ 0 h 90"/>
              <a:gd name="T2" fmla="*/ 2147483647 w 69"/>
              <a:gd name="T3" fmla="*/ 2147483647 h 90"/>
              <a:gd name="T4" fmla="*/ 2147483647 w 69"/>
              <a:gd name="T5" fmla="*/ 2147483647 h 90"/>
              <a:gd name="T6" fmla="*/ 2147483647 w 69"/>
              <a:gd name="T7" fmla="*/ 2147483647 h 90"/>
              <a:gd name="T8" fmla="*/ 2147483647 w 69"/>
              <a:gd name="T9" fmla="*/ 2147483647 h 90"/>
              <a:gd name="T10" fmla="*/ 2147483647 w 69"/>
              <a:gd name="T11" fmla="*/ 2147483647 h 90"/>
              <a:gd name="T12" fmla="*/ 2147483647 w 69"/>
              <a:gd name="T13" fmla="*/ 2147483647 h 90"/>
              <a:gd name="T14" fmla="*/ 2147483647 w 69"/>
              <a:gd name="T15" fmla="*/ 2147483647 h 90"/>
              <a:gd name="T16" fmla="*/ 2147483647 w 69"/>
              <a:gd name="T17" fmla="*/ 2147483647 h 90"/>
              <a:gd name="T18" fmla="*/ 2147483647 w 69"/>
              <a:gd name="T19" fmla="*/ 2147483647 h 90"/>
              <a:gd name="T20" fmla="*/ 2147483647 w 69"/>
              <a:gd name="T21" fmla="*/ 2147483647 h 90"/>
              <a:gd name="T22" fmla="*/ 2147483647 w 69"/>
              <a:gd name="T23" fmla="*/ 2147483647 h 90"/>
              <a:gd name="T24" fmla="*/ 2147483647 w 69"/>
              <a:gd name="T25" fmla="*/ 2147483647 h 90"/>
              <a:gd name="T26" fmla="*/ 2147483647 w 69"/>
              <a:gd name="T27" fmla="*/ 2147483647 h 90"/>
              <a:gd name="T28" fmla="*/ 2147483647 w 69"/>
              <a:gd name="T29" fmla="*/ 2147483647 h 90"/>
              <a:gd name="T30" fmla="*/ 2147483647 w 69"/>
              <a:gd name="T31" fmla="*/ 2147483647 h 90"/>
              <a:gd name="T32" fmla="*/ 0 w 69"/>
              <a:gd name="T33" fmla="*/ 2147483647 h 9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9" h="90">
                <a:moveTo>
                  <a:pt x="46" y="0"/>
                </a:moveTo>
                <a:lnTo>
                  <a:pt x="50" y="7"/>
                </a:lnTo>
                <a:lnTo>
                  <a:pt x="48" y="12"/>
                </a:lnTo>
                <a:lnTo>
                  <a:pt x="56" y="16"/>
                </a:lnTo>
                <a:lnTo>
                  <a:pt x="62" y="16"/>
                </a:lnTo>
                <a:lnTo>
                  <a:pt x="56" y="20"/>
                </a:lnTo>
                <a:lnTo>
                  <a:pt x="57" y="30"/>
                </a:lnTo>
                <a:lnTo>
                  <a:pt x="55" y="33"/>
                </a:lnTo>
                <a:lnTo>
                  <a:pt x="56" y="40"/>
                </a:lnTo>
                <a:lnTo>
                  <a:pt x="69" y="43"/>
                </a:lnTo>
                <a:lnTo>
                  <a:pt x="58" y="51"/>
                </a:lnTo>
                <a:lnTo>
                  <a:pt x="61" y="66"/>
                </a:lnTo>
                <a:lnTo>
                  <a:pt x="48" y="64"/>
                </a:lnTo>
                <a:lnTo>
                  <a:pt x="46" y="70"/>
                </a:lnTo>
                <a:lnTo>
                  <a:pt x="24" y="78"/>
                </a:lnTo>
                <a:lnTo>
                  <a:pt x="15" y="88"/>
                </a:lnTo>
                <a:lnTo>
                  <a:pt x="0" y="9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58" name="Freeform 291">
            <a:extLst>
              <a:ext uri="{FF2B5EF4-FFF2-40B4-BE49-F238E27FC236}">
                <a16:creationId xmlns:a16="http://schemas.microsoft.com/office/drawing/2014/main" id="{C0017E9F-0DC6-33CE-53D7-6D764817CCEF}"/>
              </a:ext>
            </a:extLst>
          </p:cNvPr>
          <p:cNvSpPr>
            <a:spLocks/>
          </p:cNvSpPr>
          <p:nvPr/>
        </p:nvSpPr>
        <p:spPr bwMode="auto">
          <a:xfrm>
            <a:off x="3049588" y="3506788"/>
            <a:ext cx="20637" cy="47625"/>
          </a:xfrm>
          <a:custGeom>
            <a:avLst/>
            <a:gdLst>
              <a:gd name="T0" fmla="*/ 2147483647 w 53"/>
              <a:gd name="T1" fmla="*/ 2147483647 h 120"/>
              <a:gd name="T2" fmla="*/ 2147483647 w 53"/>
              <a:gd name="T3" fmla="*/ 0 h 120"/>
              <a:gd name="T4" fmla="*/ 2147483647 w 53"/>
              <a:gd name="T5" fmla="*/ 2147483647 h 120"/>
              <a:gd name="T6" fmla="*/ 2147483647 w 53"/>
              <a:gd name="T7" fmla="*/ 2147483647 h 120"/>
              <a:gd name="T8" fmla="*/ 2147483647 w 53"/>
              <a:gd name="T9" fmla="*/ 2147483647 h 120"/>
              <a:gd name="T10" fmla="*/ 2147483647 w 53"/>
              <a:gd name="T11" fmla="*/ 2147483647 h 120"/>
              <a:gd name="T12" fmla="*/ 2147483647 w 53"/>
              <a:gd name="T13" fmla="*/ 2147483647 h 120"/>
              <a:gd name="T14" fmla="*/ 2147483647 w 53"/>
              <a:gd name="T15" fmla="*/ 2147483647 h 120"/>
              <a:gd name="T16" fmla="*/ 0 w 53"/>
              <a:gd name="T17" fmla="*/ 2147483647 h 120"/>
              <a:gd name="T18" fmla="*/ 0 w 53"/>
              <a:gd name="T19" fmla="*/ 2147483647 h 120"/>
              <a:gd name="T20" fmla="*/ 2147483647 w 53"/>
              <a:gd name="T21" fmla="*/ 2147483647 h 120"/>
              <a:gd name="T22" fmla="*/ 2147483647 w 53"/>
              <a:gd name="T23" fmla="*/ 2147483647 h 12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3" h="120">
                <a:moveTo>
                  <a:pt x="53" y="17"/>
                </a:moveTo>
                <a:lnTo>
                  <a:pt x="53" y="0"/>
                </a:lnTo>
                <a:lnTo>
                  <a:pt x="42" y="1"/>
                </a:lnTo>
                <a:lnTo>
                  <a:pt x="42" y="12"/>
                </a:lnTo>
                <a:lnTo>
                  <a:pt x="20" y="12"/>
                </a:lnTo>
                <a:lnTo>
                  <a:pt x="22" y="23"/>
                </a:lnTo>
                <a:lnTo>
                  <a:pt x="11" y="23"/>
                </a:lnTo>
                <a:lnTo>
                  <a:pt x="11" y="12"/>
                </a:lnTo>
                <a:lnTo>
                  <a:pt x="0" y="12"/>
                </a:lnTo>
                <a:lnTo>
                  <a:pt x="0" y="99"/>
                </a:lnTo>
                <a:lnTo>
                  <a:pt x="11" y="99"/>
                </a:lnTo>
                <a:lnTo>
                  <a:pt x="11" y="12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59" name="Freeform 292">
            <a:extLst>
              <a:ext uri="{FF2B5EF4-FFF2-40B4-BE49-F238E27FC236}">
                <a16:creationId xmlns:a16="http://schemas.microsoft.com/office/drawing/2014/main" id="{43B014D6-D241-ED34-4822-511AE7DB1800}"/>
              </a:ext>
            </a:extLst>
          </p:cNvPr>
          <p:cNvSpPr>
            <a:spLocks/>
          </p:cNvSpPr>
          <p:nvPr/>
        </p:nvSpPr>
        <p:spPr bwMode="auto">
          <a:xfrm>
            <a:off x="3189288" y="3525838"/>
            <a:ext cx="17462" cy="31750"/>
          </a:xfrm>
          <a:custGeom>
            <a:avLst/>
            <a:gdLst>
              <a:gd name="T0" fmla="*/ 2147483647 w 47"/>
              <a:gd name="T1" fmla="*/ 2147483647 h 80"/>
              <a:gd name="T2" fmla="*/ 2147483647 w 47"/>
              <a:gd name="T3" fmla="*/ 2147483647 h 80"/>
              <a:gd name="T4" fmla="*/ 2147483647 w 47"/>
              <a:gd name="T5" fmla="*/ 2147483647 h 80"/>
              <a:gd name="T6" fmla="*/ 2147483647 w 47"/>
              <a:gd name="T7" fmla="*/ 2147483647 h 80"/>
              <a:gd name="T8" fmla="*/ 0 w 47"/>
              <a:gd name="T9" fmla="*/ 0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" h="80">
                <a:moveTo>
                  <a:pt x="47" y="66"/>
                </a:moveTo>
                <a:lnTo>
                  <a:pt x="33" y="66"/>
                </a:lnTo>
                <a:lnTo>
                  <a:pt x="16" y="72"/>
                </a:lnTo>
                <a:lnTo>
                  <a:pt x="1" y="8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60" name="Freeform 293">
            <a:extLst>
              <a:ext uri="{FF2B5EF4-FFF2-40B4-BE49-F238E27FC236}">
                <a16:creationId xmlns:a16="http://schemas.microsoft.com/office/drawing/2014/main" id="{C34F3B36-57E1-C9D0-DB20-514B083BEEB4}"/>
              </a:ext>
            </a:extLst>
          </p:cNvPr>
          <p:cNvSpPr>
            <a:spLocks/>
          </p:cNvSpPr>
          <p:nvPr/>
        </p:nvSpPr>
        <p:spPr bwMode="auto">
          <a:xfrm>
            <a:off x="3041650" y="3556000"/>
            <a:ext cx="7938" cy="4763"/>
          </a:xfrm>
          <a:custGeom>
            <a:avLst/>
            <a:gdLst>
              <a:gd name="T0" fmla="*/ 0 w 22"/>
              <a:gd name="T1" fmla="*/ 2147483647 h 12"/>
              <a:gd name="T2" fmla="*/ 2147483647 w 22"/>
              <a:gd name="T3" fmla="*/ 2147483647 h 12"/>
              <a:gd name="T4" fmla="*/ 2147483647 w 22"/>
              <a:gd name="T5" fmla="*/ 2147483647 h 12"/>
              <a:gd name="T6" fmla="*/ 2147483647 w 22"/>
              <a:gd name="T7" fmla="*/ 2147483647 h 12"/>
              <a:gd name="T8" fmla="*/ 2147483647 w 22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" h="12">
                <a:moveTo>
                  <a:pt x="0" y="8"/>
                </a:moveTo>
                <a:lnTo>
                  <a:pt x="3" y="4"/>
                </a:lnTo>
                <a:lnTo>
                  <a:pt x="15" y="4"/>
                </a:lnTo>
                <a:lnTo>
                  <a:pt x="22" y="12"/>
                </a:lnTo>
                <a:lnTo>
                  <a:pt x="2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61" name="Freeform 294">
            <a:extLst>
              <a:ext uri="{FF2B5EF4-FFF2-40B4-BE49-F238E27FC236}">
                <a16:creationId xmlns:a16="http://schemas.microsoft.com/office/drawing/2014/main" id="{2B2761B1-0F08-523C-3BD7-CA122B40EA8C}"/>
              </a:ext>
            </a:extLst>
          </p:cNvPr>
          <p:cNvSpPr>
            <a:spLocks/>
          </p:cNvSpPr>
          <p:nvPr/>
        </p:nvSpPr>
        <p:spPr bwMode="auto">
          <a:xfrm>
            <a:off x="3054350" y="3546475"/>
            <a:ext cx="15875" cy="15875"/>
          </a:xfrm>
          <a:custGeom>
            <a:avLst/>
            <a:gdLst>
              <a:gd name="T0" fmla="*/ 0 w 42"/>
              <a:gd name="T1" fmla="*/ 2147483647 h 41"/>
              <a:gd name="T2" fmla="*/ 0 w 42"/>
              <a:gd name="T3" fmla="*/ 2147483647 h 41"/>
              <a:gd name="T4" fmla="*/ 2147483647 w 42"/>
              <a:gd name="T5" fmla="*/ 2147483647 h 41"/>
              <a:gd name="T6" fmla="*/ 2147483647 w 42"/>
              <a:gd name="T7" fmla="*/ 2147483647 h 41"/>
              <a:gd name="T8" fmla="*/ 2147483647 w 42"/>
              <a:gd name="T9" fmla="*/ 2147483647 h 41"/>
              <a:gd name="T10" fmla="*/ 2147483647 w 42"/>
              <a:gd name="T11" fmla="*/ 2147483647 h 41"/>
              <a:gd name="T12" fmla="*/ 2147483647 w 42"/>
              <a:gd name="T13" fmla="*/ 0 h 41"/>
              <a:gd name="T14" fmla="*/ 2147483647 w 42"/>
              <a:gd name="T15" fmla="*/ 0 h 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41">
                <a:moveTo>
                  <a:pt x="0" y="23"/>
                </a:moveTo>
                <a:lnTo>
                  <a:pt x="0" y="36"/>
                </a:lnTo>
                <a:lnTo>
                  <a:pt x="15" y="41"/>
                </a:lnTo>
                <a:lnTo>
                  <a:pt x="24" y="39"/>
                </a:lnTo>
                <a:lnTo>
                  <a:pt x="29" y="40"/>
                </a:lnTo>
                <a:lnTo>
                  <a:pt x="32" y="36"/>
                </a:lnTo>
                <a:lnTo>
                  <a:pt x="32" y="0"/>
                </a:lnTo>
                <a:lnTo>
                  <a:pt x="42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62" name="Freeform 295">
            <a:extLst>
              <a:ext uri="{FF2B5EF4-FFF2-40B4-BE49-F238E27FC236}">
                <a16:creationId xmlns:a16="http://schemas.microsoft.com/office/drawing/2014/main" id="{058CAA36-35BA-F45F-9845-6011F01A2951}"/>
              </a:ext>
            </a:extLst>
          </p:cNvPr>
          <p:cNvSpPr>
            <a:spLocks/>
          </p:cNvSpPr>
          <p:nvPr/>
        </p:nvSpPr>
        <p:spPr bwMode="auto">
          <a:xfrm>
            <a:off x="3036888" y="3551238"/>
            <a:ext cx="12700" cy="12700"/>
          </a:xfrm>
          <a:custGeom>
            <a:avLst/>
            <a:gdLst>
              <a:gd name="T0" fmla="*/ 2147483647 w 34"/>
              <a:gd name="T1" fmla="*/ 2147483647 h 33"/>
              <a:gd name="T2" fmla="*/ 2147483647 w 34"/>
              <a:gd name="T3" fmla="*/ 2147483647 h 33"/>
              <a:gd name="T4" fmla="*/ 0 w 34"/>
              <a:gd name="T5" fmla="*/ 2147483647 h 33"/>
              <a:gd name="T6" fmla="*/ 0 w 34"/>
              <a:gd name="T7" fmla="*/ 0 h 33"/>
              <a:gd name="T8" fmla="*/ 2147483647 w 34"/>
              <a:gd name="T9" fmla="*/ 0 h 33"/>
              <a:gd name="T10" fmla="*/ 2147483647 w 34"/>
              <a:gd name="T11" fmla="*/ 2147483647 h 3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" h="33">
                <a:moveTo>
                  <a:pt x="12" y="20"/>
                </a:moveTo>
                <a:lnTo>
                  <a:pt x="6" y="32"/>
                </a:lnTo>
                <a:lnTo>
                  <a:pt x="0" y="33"/>
                </a:lnTo>
                <a:lnTo>
                  <a:pt x="0" y="0"/>
                </a:lnTo>
                <a:lnTo>
                  <a:pt x="34" y="0"/>
                </a:lnTo>
                <a:lnTo>
                  <a:pt x="34" y="1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63" name="Title 1">
            <a:extLst>
              <a:ext uri="{FF2B5EF4-FFF2-40B4-BE49-F238E27FC236}">
                <a16:creationId xmlns:a16="http://schemas.microsoft.com/office/drawing/2014/main" id="{E3FA8B0E-E230-C67F-25BD-A03F525F8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Case Study:  Willamette NF </a:t>
            </a:r>
            <a:br>
              <a:rPr lang="en-US" altLang="en-US"/>
            </a:br>
            <a:r>
              <a:rPr lang="en-US" altLang="en-US"/>
              <a:t>Blue River Watershed</a:t>
            </a:r>
            <a:br>
              <a:rPr lang="en-US" altLang="en-US"/>
            </a:br>
            <a:r>
              <a:rPr lang="en-US" altLang="en-US"/>
              <a:t>within CCAMA</a:t>
            </a:r>
          </a:p>
        </p:txBody>
      </p:sp>
      <p:pic>
        <p:nvPicPr>
          <p:cNvPr id="24864" name="Picture 288">
            <a:extLst>
              <a:ext uri="{FF2B5EF4-FFF2-40B4-BE49-F238E27FC236}">
                <a16:creationId xmlns:a16="http://schemas.microsoft.com/office/drawing/2014/main" id="{D839242D-9CF4-8E26-9886-17AB33B91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3675063"/>
            <a:ext cx="24463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865" name="Straight Arrow Connector 2">
            <a:extLst>
              <a:ext uri="{FF2B5EF4-FFF2-40B4-BE49-F238E27FC236}">
                <a16:creationId xmlns:a16="http://schemas.microsoft.com/office/drawing/2014/main" id="{E2450C4A-B0C4-50A7-2E72-088FBF93848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89300" y="3327400"/>
            <a:ext cx="2057400" cy="1363663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advTm="7388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8533DA41-D7C7-A2F1-F886-9AF78A6B51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81000"/>
            <a:ext cx="7772400" cy="1143000"/>
          </a:xfrm>
        </p:spPr>
        <p:txBody>
          <a:bodyPr/>
          <a:lstStyle/>
          <a:p>
            <a:r>
              <a:rPr lang="en-US" altLang="en-US"/>
              <a:t>      </a:t>
            </a:r>
            <a:r>
              <a:rPr lang="en-US" altLang="en-US" sz="6000" b="1" u="sng"/>
              <a:t>Critical Habitat Unit</a:t>
            </a:r>
          </a:p>
        </p:txBody>
      </p:sp>
      <p:pic>
        <p:nvPicPr>
          <p:cNvPr id="25603" name="Content Placeholder 1">
            <a:extLst>
              <a:ext uri="{FF2B5EF4-FFF2-40B4-BE49-F238E27FC236}">
                <a16:creationId xmlns:a16="http://schemas.microsoft.com/office/drawing/2014/main" id="{EBD96232-AE12-C0FC-7C44-EB0BBD42958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0450" y="1511300"/>
            <a:ext cx="3956050" cy="5121275"/>
          </a:xfrm>
        </p:spPr>
      </p:pic>
      <p:pic>
        <p:nvPicPr>
          <p:cNvPr id="25604" name="Picture 2" descr="C:\Users\cfriesen\AppData\Local\Microsoft\Windows\Temporary Internet Files\Content.IE5\0GL1Z1OZ\traffic_lights[1].jpg">
            <a:extLst>
              <a:ext uri="{FF2B5EF4-FFF2-40B4-BE49-F238E27FC236}">
                <a16:creationId xmlns:a16="http://schemas.microsoft.com/office/drawing/2014/main" id="{255EA926-461C-3887-8117-7C9A5E9B7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25413"/>
            <a:ext cx="10541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>
            <a:extLst>
              <a:ext uri="{FF2B5EF4-FFF2-40B4-BE49-F238E27FC236}">
                <a16:creationId xmlns:a16="http://schemas.microsoft.com/office/drawing/2014/main" id="{89343BEB-E6ED-E073-5AEE-CFEA32F8E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971675"/>
            <a:ext cx="3627437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2117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6CCC932F-ED21-5E66-DA5D-DD146E52A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CHU WCS-3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56AF4-FD2F-A644-68A9-89D9616FC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defRPr/>
            </a:pPr>
            <a:r>
              <a:rPr lang="en-US" sz="3200" dirty="0"/>
              <a:t>85% of area covered by owl home ranges</a:t>
            </a:r>
          </a:p>
          <a:p>
            <a:pPr marL="457200" lvl="1" indent="0">
              <a:buFontTx/>
              <a:buNone/>
              <a:defRPr/>
            </a:pPr>
            <a:endParaRPr lang="en-US" sz="3200" dirty="0"/>
          </a:p>
          <a:p>
            <a:pPr lvl="1">
              <a:defRPr/>
            </a:pPr>
            <a:r>
              <a:rPr lang="en-US" sz="3200" dirty="0"/>
              <a:t>All unoccupied and likely occupied habitat essential for the conservation of the species to meet recovery.  </a:t>
            </a:r>
          </a:p>
          <a:p>
            <a:pPr lvl="1">
              <a:defRPr/>
            </a:pPr>
            <a:endParaRPr lang="en-US" dirty="0"/>
          </a:p>
          <a:p>
            <a:pPr lvl="2"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 advTm="15165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566F00C6-4FA3-7610-711E-EB8F7C9FD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CHU Subunit WCS-3 Objectives</a:t>
            </a:r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9368F6F6-14BD-5424-9873-B057674C3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altLang="en-US" sz="3600"/>
              <a:t>Function for demographic support to the overall population</a:t>
            </a:r>
          </a:p>
          <a:p>
            <a:pPr lvl="1"/>
            <a:r>
              <a:rPr lang="en-US" altLang="en-US" sz="3600"/>
              <a:t>Provide north south connectivity between subunits</a:t>
            </a:r>
          </a:p>
        </p:txBody>
      </p:sp>
      <p:pic>
        <p:nvPicPr>
          <p:cNvPr id="27652" name="Picture 4" descr="nso2fa">
            <a:extLst>
              <a:ext uri="{FF2B5EF4-FFF2-40B4-BE49-F238E27FC236}">
                <a16:creationId xmlns:a16="http://schemas.microsoft.com/office/drawing/2014/main" id="{6A26DD1C-B4C8-9591-9FBB-A47218AF9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4583113"/>
            <a:ext cx="2932113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1">
            <a:extLst>
              <a:ext uri="{FF2B5EF4-FFF2-40B4-BE49-F238E27FC236}">
                <a16:creationId xmlns:a16="http://schemas.microsoft.com/office/drawing/2014/main" id="{F59E797D-6F14-66E4-4B9C-251D59773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8513" y="6269038"/>
            <a:ext cx="4051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•"/>
              <a:defRPr sz="3200">
                <a:solidFill>
                  <a:srgbClr val="FFFF00"/>
                </a:solidFill>
                <a:latin typeface="Arial Narrow" panose="020B0606020202030204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algn="l" eaLnBrk="0" hangingPunct="0">
              <a:buChar char="•"/>
              <a:defRPr sz="2400">
                <a:solidFill>
                  <a:srgbClr val="FFFF00"/>
                </a:solidFill>
                <a:latin typeface="Arial Narrow" panose="020B0606020202030204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000" b="0" i="1"/>
              <a:t>Photo: David Roelofs, Medford BLM</a:t>
            </a:r>
            <a:endParaRPr lang="en-US" altLang="en-US" sz="2000" b="0" i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2174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BB82CFFC-EAE4-556A-45DD-978F20D71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/>
            <a:r>
              <a:rPr lang="en-US" altLang="en-US" sz="4000"/>
              <a:t>Continue to maintain and</a:t>
            </a:r>
            <a:br>
              <a:rPr lang="en-US" altLang="en-US" sz="4000"/>
            </a:br>
            <a:r>
              <a:rPr lang="en-US" altLang="en-US" sz="4000"/>
              <a:t>recruit NSO habitat</a:t>
            </a:r>
            <a:br>
              <a:rPr lang="en-US" altLang="en-US" sz="4000"/>
            </a:br>
            <a:endParaRPr lang="en-US" altLang="en-US"/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F076F012-8066-3CEA-EDE3-D842E2921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Encourage management actions that will maintain and </a:t>
            </a:r>
            <a:r>
              <a:rPr lang="en-US" altLang="en-US" u="sng"/>
              <a:t>restore ecological function </a:t>
            </a:r>
            <a:r>
              <a:rPr lang="en-US" altLang="en-US"/>
              <a:t>… </a:t>
            </a:r>
          </a:p>
          <a:p>
            <a:r>
              <a:rPr lang="en-US" altLang="en-US"/>
              <a:t>Focus active management in younger forest and lower quality owl habitat, </a:t>
            </a:r>
          </a:p>
          <a:p>
            <a:pPr lvl="1"/>
            <a:r>
              <a:rPr lang="en-US" altLang="en-US"/>
              <a:t>or where ecological conditions are most departed from the natural or desired range of variability.</a:t>
            </a:r>
          </a:p>
          <a:p>
            <a:r>
              <a:rPr lang="en-US" altLang="en-US"/>
              <a:t>We do not recommend actions in older forest stands or areas that  currently contain owl habitat.</a:t>
            </a:r>
          </a:p>
        </p:txBody>
      </p:sp>
      <p:pic>
        <p:nvPicPr>
          <p:cNvPr id="28676" name="Picture 1" descr="C:\Users\cfriesen\AppData\Local\Microsoft\Windows\Temporary Internet Files\Content.IE5\JCGZN3EB\TrafficLight3YELLOW[1].gif">
            <a:extLst>
              <a:ext uri="{FF2B5EF4-FFF2-40B4-BE49-F238E27FC236}">
                <a16:creationId xmlns:a16="http://schemas.microsoft.com/office/drawing/2014/main" id="{F4763E87-4430-C48B-2962-F11817F60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5" y="4819650"/>
            <a:ext cx="874713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2436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8F6DEE1B-753D-E9BA-64F6-9BA07550D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 b="1" u="sng"/>
              <a:t>Watershed</a:t>
            </a:r>
          </a:p>
        </p:txBody>
      </p:sp>
      <p:sp>
        <p:nvSpPr>
          <p:cNvPr id="29699" name="Content Placeholder 2">
            <a:extLst>
              <a:ext uri="{FF2B5EF4-FFF2-40B4-BE49-F238E27FC236}">
                <a16:creationId xmlns:a16="http://schemas.microsoft.com/office/drawing/2014/main" id="{7DB83BE2-8B5C-E6B7-9395-0EB3E5394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Watershed position within CHU</a:t>
            </a:r>
          </a:p>
          <a:p>
            <a:r>
              <a:rPr lang="en-US" altLang="en-US"/>
              <a:t>Existing condition</a:t>
            </a:r>
          </a:p>
          <a:p>
            <a:r>
              <a:rPr lang="en-US" altLang="en-US"/>
              <a:t>Historic processes and condition</a:t>
            </a:r>
          </a:p>
          <a:p>
            <a:endParaRPr lang="en-US" altLang="en-US"/>
          </a:p>
        </p:txBody>
      </p:sp>
      <p:pic>
        <p:nvPicPr>
          <p:cNvPr id="29700" name="Picture 2" descr="C:\Users\cfriesen\AppData\Local\Microsoft\Windows\Temporary Internet Files\Content.IE5\0GL1Z1OZ\traffic_lights[1].jpg">
            <a:extLst>
              <a:ext uri="{FF2B5EF4-FFF2-40B4-BE49-F238E27FC236}">
                <a16:creationId xmlns:a16="http://schemas.microsoft.com/office/drawing/2014/main" id="{F233E6DC-ADF8-E1AF-5D72-2BD18884F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330200"/>
            <a:ext cx="10556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6292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4842D796-3BBF-63CD-B82A-C625E855F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/>
              <a:t>Watershed position w/in CHU</a:t>
            </a:r>
          </a:p>
        </p:txBody>
      </p:sp>
      <p:pic>
        <p:nvPicPr>
          <p:cNvPr id="30723" name="Content Placeholder 1">
            <a:extLst>
              <a:ext uri="{FF2B5EF4-FFF2-40B4-BE49-F238E27FC236}">
                <a16:creationId xmlns:a16="http://schemas.microsoft.com/office/drawing/2014/main" id="{EFF2A0B2-125F-A075-26BD-A2CCE18B0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6625" y="1371600"/>
            <a:ext cx="4240213" cy="5486400"/>
          </a:xfrm>
        </p:spPr>
      </p:pic>
      <p:sp>
        <p:nvSpPr>
          <p:cNvPr id="30724" name="TextBox 1">
            <a:extLst>
              <a:ext uri="{FF2B5EF4-FFF2-40B4-BE49-F238E27FC236}">
                <a16:creationId xmlns:a16="http://schemas.microsoft.com/office/drawing/2014/main" id="{EA3F8AFE-13C5-571E-48B6-F9BD42608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8475" y="2146300"/>
            <a:ext cx="2036763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•"/>
              <a:defRPr sz="3200">
                <a:solidFill>
                  <a:srgbClr val="FFFF00"/>
                </a:solidFill>
                <a:latin typeface="Arial Narrow" panose="020B0606020202030204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algn="l" eaLnBrk="0" hangingPunct="0">
              <a:buChar char="•"/>
              <a:defRPr sz="2400">
                <a:solidFill>
                  <a:srgbClr val="FFFF00"/>
                </a:solidFill>
                <a:latin typeface="Arial Narrow" panose="020B0606020202030204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N / S</a:t>
            </a:r>
          </a:p>
          <a:p>
            <a:pPr algn="ctr" eaLnBrk="1" hangingPunct="1"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E / W</a:t>
            </a:r>
          </a:p>
          <a:p>
            <a:pPr algn="ctr" eaLnBrk="1" hangingPunct="1"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Connectivity</a:t>
            </a:r>
          </a:p>
        </p:txBody>
      </p:sp>
    </p:spTree>
  </p:cSld>
  <p:clrMapOvr>
    <a:masterClrMapping/>
  </p:clrMapOvr>
  <p:transition advTm="10736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02BD0231-4E35-1D4E-BBAB-6472DE096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8438"/>
            <a:ext cx="7772400" cy="1325562"/>
          </a:xfrm>
        </p:spPr>
        <p:txBody>
          <a:bodyPr/>
          <a:lstStyle/>
          <a:p>
            <a:r>
              <a:rPr lang="en-US" altLang="en-US"/>
              <a:t>Current Vegetation </a:t>
            </a:r>
          </a:p>
        </p:txBody>
      </p:sp>
      <p:pic>
        <p:nvPicPr>
          <p:cNvPr id="31747" name="Picture 5" descr="C:\Users\cfriesen\AppData\Local\Microsoft\Windows\Temporary Internet Files\Content.Outlook\9S0BUW2E\Vegetation (2).jpg">
            <a:extLst>
              <a:ext uri="{FF2B5EF4-FFF2-40B4-BE49-F238E27FC236}">
                <a16:creationId xmlns:a16="http://schemas.microsoft.com/office/drawing/2014/main" id="{B6F6A46D-9B69-66B0-F71E-A270F84E4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1271588"/>
            <a:ext cx="70993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1718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cfriesen\AppData\Local\Microsoft\Windows\Temporary Internet Files\Content.Outlook\9S0BUW2E\OldClearCutsMcKenzie.jpg">
            <a:extLst>
              <a:ext uri="{FF2B5EF4-FFF2-40B4-BE49-F238E27FC236}">
                <a16:creationId xmlns:a16="http://schemas.microsoft.com/office/drawing/2014/main" id="{B30C66E3-D86A-E6F6-7EFA-18AAECC4E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3" t="1788" r="3435" b="47227"/>
          <a:stretch>
            <a:fillRect/>
          </a:stretch>
        </p:blipFill>
        <p:spPr bwMode="auto">
          <a:xfrm>
            <a:off x="2255838" y="960438"/>
            <a:ext cx="5537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1">
            <a:extLst>
              <a:ext uri="{FF2B5EF4-FFF2-40B4-BE49-F238E27FC236}">
                <a16:creationId xmlns:a16="http://schemas.microsoft.com/office/drawing/2014/main" id="{6BAB4174-5A97-50B0-A5E5-8D2AC0B8C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0" y="5197475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•"/>
              <a:defRPr sz="3200">
                <a:solidFill>
                  <a:srgbClr val="FFFF00"/>
                </a:solidFill>
                <a:latin typeface="Arial Narrow" panose="020B0606020202030204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algn="l" eaLnBrk="0" hangingPunct="0">
              <a:buChar char="•"/>
              <a:defRPr sz="2400">
                <a:solidFill>
                  <a:srgbClr val="FFFF00"/>
                </a:solidFill>
                <a:latin typeface="Arial Narrow" panose="020B0606020202030204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en-US" altLang="en-US" sz="2800">
              <a:solidFill>
                <a:schemeClr val="bg1"/>
              </a:solidFill>
            </a:endParaRPr>
          </a:p>
        </p:txBody>
      </p:sp>
      <p:sp>
        <p:nvSpPr>
          <p:cNvPr id="32772" name="TextBox 2">
            <a:extLst>
              <a:ext uri="{FF2B5EF4-FFF2-40B4-BE49-F238E27FC236}">
                <a16:creationId xmlns:a16="http://schemas.microsoft.com/office/drawing/2014/main" id="{94669766-445B-C21E-65A4-0B32C1145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700" y="436563"/>
            <a:ext cx="5495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•"/>
              <a:defRPr sz="3200">
                <a:solidFill>
                  <a:srgbClr val="FFFF00"/>
                </a:solidFill>
                <a:latin typeface="Arial Narrow" panose="020B0606020202030204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algn="l" eaLnBrk="0" hangingPunct="0">
              <a:buChar char="•"/>
              <a:defRPr sz="2400">
                <a:solidFill>
                  <a:srgbClr val="FFFF00"/>
                </a:solidFill>
                <a:latin typeface="Arial Narrow" panose="020B0606020202030204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Very little clearcutting prior to 1935</a:t>
            </a:r>
          </a:p>
        </p:txBody>
      </p:sp>
      <p:pic>
        <p:nvPicPr>
          <p:cNvPr id="32773" name="Picture 2" descr="C:\Users\cfriesen\AppData\Local\Microsoft\Windows\Temporary Internet Files\Content.IE5\2PWOYUKH\4048620757_3a21d6fc46_z[1].jpg">
            <a:extLst>
              <a:ext uri="{FF2B5EF4-FFF2-40B4-BE49-F238E27FC236}">
                <a16:creationId xmlns:a16="http://schemas.microsoft.com/office/drawing/2014/main" id="{D7BB7F2C-BBEC-73FE-A431-307ADDE5A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840413"/>
            <a:ext cx="11128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2546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>
            <a:extLst>
              <a:ext uri="{FF2B5EF4-FFF2-40B4-BE49-F238E27FC236}">
                <a16:creationId xmlns:a16="http://schemas.microsoft.com/office/drawing/2014/main" id="{AE182960-3C45-C5A4-78CE-E877C8A8A5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9088" y="390525"/>
            <a:ext cx="8696325" cy="1143000"/>
          </a:xfrm>
        </p:spPr>
        <p:txBody>
          <a:bodyPr/>
          <a:lstStyle/>
          <a:p>
            <a:pPr eaLnBrk="1" hangingPunct="1"/>
            <a:r>
              <a:rPr lang="en-US" altLang="en-US" sz="4000" b="1"/>
              <a:t>Legacy:  harvest technique dominated by clearcutting + fire suppression</a:t>
            </a:r>
          </a:p>
        </p:txBody>
      </p:sp>
      <p:sp>
        <p:nvSpPr>
          <p:cNvPr id="15363" name="Rectangle 7">
            <a:extLst>
              <a:ext uri="{FF2B5EF4-FFF2-40B4-BE49-F238E27FC236}">
                <a16:creationId xmlns:a16="http://schemas.microsoft.com/office/drawing/2014/main" id="{C041A7E7-07B6-6005-1547-402F984A8B8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15938" y="5843588"/>
            <a:ext cx="8093075" cy="1981200"/>
          </a:xfrm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chemeClr val="bg1"/>
                </a:solidFill>
              </a:rPr>
              <a:t>Staggered settings:  good for big game and Doug-fir!</a:t>
            </a:r>
          </a:p>
        </p:txBody>
      </p:sp>
      <p:pic>
        <p:nvPicPr>
          <p:cNvPr id="15364" name="Picture 8" descr="81997c">
            <a:extLst>
              <a:ext uri="{FF2B5EF4-FFF2-40B4-BE49-F238E27FC236}">
                <a16:creationId xmlns:a16="http://schemas.microsoft.com/office/drawing/2014/main" id="{D26BC1DE-DE61-C977-EABA-969B10306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2608263"/>
            <a:ext cx="3154363" cy="287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9" descr="arial">
            <a:extLst>
              <a:ext uri="{FF2B5EF4-FFF2-40B4-BE49-F238E27FC236}">
                <a16:creationId xmlns:a16="http://schemas.microsoft.com/office/drawing/2014/main" id="{40276960-5DEE-9B00-B23E-17FDC8CEC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3" y="1785938"/>
            <a:ext cx="5475287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3" descr="C:\Documents and Settings\cfriesen\Local Settings\Temporary Internet Files\Content.IE5\OZQUMG90\MP900409227[1].jpg">
            <a:extLst>
              <a:ext uri="{FF2B5EF4-FFF2-40B4-BE49-F238E27FC236}">
                <a16:creationId xmlns:a16="http://schemas.microsoft.com/office/drawing/2014/main" id="{6D6CC5E8-DA69-2F67-ECF2-BB92D6DD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475163"/>
            <a:ext cx="20558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6" descr="C:\Users\cfriesen\AppData\Local\Microsoft\Windows\Temporary Internet Files\Content.IE5\AM0Z2D6J\smiley-face[1].jpg">
            <a:extLst>
              <a:ext uri="{FF2B5EF4-FFF2-40B4-BE49-F238E27FC236}">
                <a16:creationId xmlns:a16="http://schemas.microsoft.com/office/drawing/2014/main" id="{E9ACC02A-C66D-3163-D040-F0239D05E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483225"/>
            <a:ext cx="593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343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3CA4DA55-127A-C09B-1493-B7CBFEE8D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/>
            </a:br>
            <a:br>
              <a:rPr lang="en-US" altLang="en-US"/>
            </a:br>
            <a:br>
              <a:rPr lang="en-US" altLang="en-US"/>
            </a:br>
            <a:r>
              <a:rPr lang="en-US" altLang="en-US"/>
              <a:t>Historic Natural Processes  </a:t>
            </a:r>
            <a:br>
              <a:rPr lang="en-US" altLang="en-US"/>
            </a:br>
            <a:r>
              <a:rPr lang="en-US" altLang="en-US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92A3F-7E45-DBF5-A636-74945A650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02"/>
          <a:stretch/>
        </p:blipFill>
        <p:spPr>
          <a:xfrm>
            <a:off x="3589826" y="3005929"/>
            <a:ext cx="2133600" cy="2569723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advTm="887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>
            <a:extLst>
              <a:ext uri="{FF2B5EF4-FFF2-40B4-BE49-F238E27FC236}">
                <a16:creationId xmlns:a16="http://schemas.microsoft.com/office/drawing/2014/main" id="{195D1998-9C40-8A63-AF4F-4ADD6534C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13" y="1223963"/>
            <a:ext cx="710088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itle 2">
            <a:extLst>
              <a:ext uri="{FF2B5EF4-FFF2-40B4-BE49-F238E27FC236}">
                <a16:creationId xmlns:a16="http://schemas.microsoft.com/office/drawing/2014/main" id="{73165336-76E9-80F3-9621-FA24C8FAE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524000"/>
          </a:xfrm>
        </p:spPr>
        <p:txBody>
          <a:bodyPr/>
          <a:lstStyle/>
          <a:p>
            <a:r>
              <a:rPr lang="en-US" altLang="en-US"/>
              <a:t>Fire Starts 1970- 2008</a:t>
            </a:r>
          </a:p>
        </p:txBody>
      </p:sp>
    </p:spTree>
  </p:cSld>
  <p:clrMapOvr>
    <a:masterClrMapping/>
  </p:clrMapOvr>
  <p:transition advTm="15813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cfriesen\AppData\Local\Microsoft\Windows\Temporary Internet Files\Content.Outlook\9S0BUW2E\HistoricFire_Final (2).jpg">
            <a:extLst>
              <a:ext uri="{FF2B5EF4-FFF2-40B4-BE49-F238E27FC236}">
                <a16:creationId xmlns:a16="http://schemas.microsoft.com/office/drawing/2014/main" id="{53BC3056-D262-0BCA-6A3C-BD36D8A07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1003300"/>
            <a:ext cx="710088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940431-43E2-163D-1B9A-FF53E41252A2}"/>
              </a:ext>
            </a:extLst>
          </p:cNvPr>
          <p:cNvSpPr txBox="1"/>
          <p:nvPr/>
        </p:nvSpPr>
        <p:spPr>
          <a:xfrm>
            <a:off x="1077913" y="149225"/>
            <a:ext cx="7539037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Early 20th Century Fires</a:t>
            </a:r>
          </a:p>
        </p:txBody>
      </p:sp>
    </p:spTree>
  </p:cSld>
  <p:clrMapOvr>
    <a:masterClrMapping/>
  </p:clrMapOvr>
  <p:transition advTm="16818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BBEFF3DC-5871-C1EC-420D-71287DF97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6" t="20935" r="37616" b="8290"/>
          <a:stretch>
            <a:fillRect/>
          </a:stretch>
        </p:blipFill>
        <p:spPr bwMode="auto">
          <a:xfrm>
            <a:off x="4141788" y="2662238"/>
            <a:ext cx="3822700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67" name="Group 3">
            <a:extLst>
              <a:ext uri="{FF2B5EF4-FFF2-40B4-BE49-F238E27FC236}">
                <a16:creationId xmlns:a16="http://schemas.microsoft.com/office/drawing/2014/main" id="{AA02D32C-C2F0-41A3-BD76-483E2229BE8F}"/>
              </a:ext>
            </a:extLst>
          </p:cNvPr>
          <p:cNvGrpSpPr>
            <a:grpSpLocks/>
          </p:cNvGrpSpPr>
          <p:nvPr/>
        </p:nvGrpSpPr>
        <p:grpSpPr bwMode="auto">
          <a:xfrm>
            <a:off x="4279900" y="1352550"/>
            <a:ext cx="2309813" cy="1035050"/>
            <a:chOff x="2649" y="672"/>
            <a:chExt cx="1455" cy="652"/>
          </a:xfrm>
        </p:grpSpPr>
        <p:sp>
          <p:nvSpPr>
            <p:cNvPr id="36874" name="Oval 4">
              <a:extLst>
                <a:ext uri="{FF2B5EF4-FFF2-40B4-BE49-F238E27FC236}">
                  <a16:creationId xmlns:a16="http://schemas.microsoft.com/office/drawing/2014/main" id="{1B3BC68A-89C6-5F3B-1C86-FBA1500C6D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9" y="807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buChar char="•"/>
                <a:defRPr sz="3200">
                  <a:solidFill>
                    <a:srgbClr val="FFFF00"/>
                  </a:solidFill>
                  <a:latin typeface="Arial Narrow" panose="020B0606020202030204" pitchFamily="34" charset="0"/>
                </a:defRPr>
              </a:lvl1pPr>
              <a:lvl2pPr marL="742950" indent="-285750" algn="l" eaLnBrk="0" hangingPunct="0">
                <a:buChar char="–"/>
                <a:defRPr sz="2800">
                  <a:solidFill>
                    <a:schemeClr val="bg1"/>
                  </a:solidFill>
                  <a:latin typeface="Arial Narrow" panose="020B0606020202030204" pitchFamily="34" charset="0"/>
                </a:defRPr>
              </a:lvl2pPr>
              <a:lvl3pPr marL="1143000" indent="-228600" algn="l" eaLnBrk="0" hangingPunct="0">
                <a:buChar char="•"/>
                <a:defRPr sz="2400">
                  <a:solidFill>
                    <a:srgbClr val="FFFF00"/>
                  </a:solidFill>
                  <a:latin typeface="Arial Narrow" panose="020B0606020202030204" pitchFamily="34" charset="0"/>
                </a:defRPr>
              </a:lvl3pPr>
              <a:lvl4pPr marL="1600200" indent="-228600" algn="l" eaLnBrk="0" hangingPunct="0">
                <a:buChar char="–"/>
                <a:defRPr sz="2000">
                  <a:solidFill>
                    <a:schemeClr val="bg1"/>
                  </a:solidFill>
                  <a:latin typeface="Arial Narrow" panose="020B0606020202030204" pitchFamily="34" charset="0"/>
                </a:defRPr>
              </a:lvl4pPr>
              <a:lvl5pPr marL="2057400" indent="-228600" algn="l" eaLnBrk="0" hangingPunct="0">
                <a:buChar char="»"/>
                <a:defRPr sz="2000">
                  <a:solidFill>
                    <a:srgbClr val="FFFFCC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Arial Narrow" panose="020B060602020203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en-US" sz="2800">
                <a:solidFill>
                  <a:schemeClr val="bg1"/>
                </a:solidFill>
              </a:endParaRPr>
            </a:p>
          </p:txBody>
        </p:sp>
        <p:sp>
          <p:nvSpPr>
            <p:cNvPr id="36875" name="AutoShape 5">
              <a:extLst>
                <a:ext uri="{FF2B5EF4-FFF2-40B4-BE49-F238E27FC236}">
                  <a16:creationId xmlns:a16="http://schemas.microsoft.com/office/drawing/2014/main" id="{A3BC40F1-CF40-ADF2-C1B3-17F054A34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9" y="1241"/>
              <a:ext cx="96" cy="83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buChar char="•"/>
                <a:defRPr sz="3200">
                  <a:solidFill>
                    <a:srgbClr val="FFFF00"/>
                  </a:solidFill>
                  <a:latin typeface="Arial Narrow" panose="020B0606020202030204" pitchFamily="34" charset="0"/>
                </a:defRPr>
              </a:lvl1pPr>
              <a:lvl2pPr marL="742950" indent="-285750" algn="l" eaLnBrk="0" hangingPunct="0">
                <a:buChar char="–"/>
                <a:defRPr sz="2800">
                  <a:solidFill>
                    <a:schemeClr val="bg1"/>
                  </a:solidFill>
                  <a:latin typeface="Arial Narrow" panose="020B0606020202030204" pitchFamily="34" charset="0"/>
                </a:defRPr>
              </a:lvl2pPr>
              <a:lvl3pPr marL="1143000" indent="-228600" algn="l" eaLnBrk="0" hangingPunct="0">
                <a:buChar char="•"/>
                <a:defRPr sz="2400">
                  <a:solidFill>
                    <a:srgbClr val="FFFF00"/>
                  </a:solidFill>
                  <a:latin typeface="Arial Narrow" panose="020B0606020202030204" pitchFamily="34" charset="0"/>
                </a:defRPr>
              </a:lvl3pPr>
              <a:lvl4pPr marL="1600200" indent="-228600" algn="l" eaLnBrk="0" hangingPunct="0">
                <a:buChar char="–"/>
                <a:defRPr sz="2000">
                  <a:solidFill>
                    <a:schemeClr val="bg1"/>
                  </a:solidFill>
                  <a:latin typeface="Arial Narrow" panose="020B0606020202030204" pitchFamily="34" charset="0"/>
                </a:defRPr>
              </a:lvl4pPr>
              <a:lvl5pPr marL="2057400" indent="-228600" algn="l" eaLnBrk="0" hangingPunct="0">
                <a:buChar char="»"/>
                <a:defRPr sz="2000">
                  <a:solidFill>
                    <a:srgbClr val="FFFFCC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Arial Narrow" panose="020B060602020203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en-US" sz="2800">
                <a:solidFill>
                  <a:schemeClr val="bg1"/>
                </a:solidFill>
              </a:endParaRPr>
            </a:p>
          </p:txBody>
        </p:sp>
        <p:sp>
          <p:nvSpPr>
            <p:cNvPr id="36876" name="Text Box 6">
              <a:extLst>
                <a:ext uri="{FF2B5EF4-FFF2-40B4-BE49-F238E27FC236}">
                  <a16:creationId xmlns:a16="http://schemas.microsoft.com/office/drawing/2014/main" id="{FBDB9295-14FD-1036-F3A9-2B8D4427DC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3" y="672"/>
              <a:ext cx="95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buChar char="•"/>
                <a:defRPr sz="3200">
                  <a:solidFill>
                    <a:srgbClr val="FFFF00"/>
                  </a:solidFill>
                  <a:latin typeface="Arial Narrow" panose="020B0606020202030204" pitchFamily="34" charset="0"/>
                </a:defRPr>
              </a:lvl1pPr>
              <a:lvl2pPr marL="742950" indent="-285750" algn="l" eaLnBrk="0" hangingPunct="0">
                <a:buChar char="–"/>
                <a:defRPr sz="2800">
                  <a:solidFill>
                    <a:schemeClr val="bg1"/>
                  </a:solidFill>
                  <a:latin typeface="Arial Narrow" panose="020B0606020202030204" pitchFamily="34" charset="0"/>
                </a:defRPr>
              </a:lvl2pPr>
              <a:lvl3pPr marL="1143000" indent="-228600" algn="l" eaLnBrk="0" hangingPunct="0">
                <a:buChar char="•"/>
                <a:defRPr sz="2400">
                  <a:solidFill>
                    <a:srgbClr val="FFFF00"/>
                  </a:solidFill>
                  <a:latin typeface="Arial Narrow" panose="020B0606020202030204" pitchFamily="34" charset="0"/>
                </a:defRPr>
              </a:lvl3pPr>
              <a:lvl4pPr marL="1600200" indent="-228600" algn="l" eaLnBrk="0" hangingPunct="0">
                <a:buChar char="–"/>
                <a:defRPr sz="2000">
                  <a:solidFill>
                    <a:schemeClr val="bg1"/>
                  </a:solidFill>
                  <a:latin typeface="Arial Narrow" panose="020B0606020202030204" pitchFamily="34" charset="0"/>
                </a:defRPr>
              </a:lvl4pPr>
              <a:lvl5pPr marL="2057400" indent="-228600" algn="l" eaLnBrk="0" hangingPunct="0">
                <a:buChar char="»"/>
                <a:defRPr sz="2000">
                  <a:solidFill>
                    <a:srgbClr val="FFFFCC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Arial Narrow" panose="020B0606020202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>
                  <a:solidFill>
                    <a:schemeClr val="bg1"/>
                  </a:solidFill>
                </a:rPr>
                <a:t>Sampled sites</a:t>
              </a:r>
            </a:p>
          </p:txBody>
        </p:sp>
        <p:sp>
          <p:nvSpPr>
            <p:cNvPr id="36877" name="Text Box 7">
              <a:extLst>
                <a:ext uri="{FF2B5EF4-FFF2-40B4-BE49-F238E27FC236}">
                  <a16:creationId xmlns:a16="http://schemas.microsoft.com/office/drawing/2014/main" id="{65DC072F-524D-C272-F0C3-66DF82C8AF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3" y="1100"/>
              <a:ext cx="131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eaLnBrk="0" hangingPunct="0">
                <a:buChar char="•"/>
                <a:defRPr sz="3200">
                  <a:solidFill>
                    <a:srgbClr val="FFFF00"/>
                  </a:solidFill>
                  <a:latin typeface="Arial Narrow" panose="020B0606020202030204" pitchFamily="34" charset="0"/>
                </a:defRPr>
              </a:lvl1pPr>
              <a:lvl2pPr marL="742950" indent="-285750" algn="l" eaLnBrk="0" hangingPunct="0">
                <a:buChar char="–"/>
                <a:defRPr sz="2800">
                  <a:solidFill>
                    <a:schemeClr val="bg1"/>
                  </a:solidFill>
                  <a:latin typeface="Arial Narrow" panose="020B0606020202030204" pitchFamily="34" charset="0"/>
                </a:defRPr>
              </a:lvl2pPr>
              <a:lvl3pPr marL="1143000" indent="-228600" algn="l" eaLnBrk="0" hangingPunct="0">
                <a:buChar char="•"/>
                <a:defRPr sz="2400">
                  <a:solidFill>
                    <a:srgbClr val="FFFF00"/>
                  </a:solidFill>
                  <a:latin typeface="Arial Narrow" panose="020B0606020202030204" pitchFamily="34" charset="0"/>
                </a:defRPr>
              </a:lvl3pPr>
              <a:lvl4pPr marL="1600200" indent="-228600" algn="l" eaLnBrk="0" hangingPunct="0">
                <a:buChar char="–"/>
                <a:defRPr sz="2000">
                  <a:solidFill>
                    <a:schemeClr val="bg1"/>
                  </a:solidFill>
                  <a:latin typeface="Arial Narrow" panose="020B0606020202030204" pitchFamily="34" charset="0"/>
                </a:defRPr>
              </a:lvl4pPr>
              <a:lvl5pPr marL="2057400" indent="-228600" algn="l" eaLnBrk="0" hangingPunct="0">
                <a:buChar char="»"/>
                <a:defRPr sz="2000">
                  <a:solidFill>
                    <a:srgbClr val="FFFFCC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Arial Narrow" panose="020B0606020202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>
                  <a:solidFill>
                    <a:schemeClr val="bg1"/>
                  </a:solidFill>
                </a:rPr>
                <a:t>Opportunistic  sites</a:t>
              </a:r>
            </a:p>
          </p:txBody>
        </p:sp>
      </p:grpSp>
      <p:sp>
        <p:nvSpPr>
          <p:cNvPr id="13320" name="Rectangle 8">
            <a:extLst>
              <a:ext uri="{FF2B5EF4-FFF2-40B4-BE49-F238E27FC236}">
                <a16:creationId xmlns:a16="http://schemas.microsoft.com/office/drawing/2014/main" id="{A749FF87-3B67-D8A6-BDAF-2482CCEFE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240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n-US" altLang="en-US" sz="4000" dirty="0">
                <a:solidFill>
                  <a:schemeClr val="bg1"/>
                </a:solidFill>
              </a:rPr>
              <a:t>Fire History Studies</a:t>
            </a:r>
          </a:p>
        </p:txBody>
      </p:sp>
      <p:pic>
        <p:nvPicPr>
          <p:cNvPr id="36869" name="Picture 9" descr="pete">
            <a:extLst>
              <a:ext uri="{FF2B5EF4-FFF2-40B4-BE49-F238E27FC236}">
                <a16:creationId xmlns:a16="http://schemas.microsoft.com/office/drawing/2014/main" id="{6F041E7A-F59D-E053-EE27-89F3EB41B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00"/>
          <a:stretch>
            <a:fillRect/>
          </a:stretch>
        </p:blipFill>
        <p:spPr bwMode="auto">
          <a:xfrm>
            <a:off x="228600" y="914400"/>
            <a:ext cx="388620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70" name="Group 10">
            <a:extLst>
              <a:ext uri="{FF2B5EF4-FFF2-40B4-BE49-F238E27FC236}">
                <a16:creationId xmlns:a16="http://schemas.microsoft.com/office/drawing/2014/main" id="{249036A1-DD4D-F2CB-EFE9-9825B0064447}"/>
              </a:ext>
            </a:extLst>
          </p:cNvPr>
          <p:cNvGrpSpPr>
            <a:grpSpLocks/>
          </p:cNvGrpSpPr>
          <p:nvPr/>
        </p:nvGrpSpPr>
        <p:grpSpPr bwMode="auto">
          <a:xfrm>
            <a:off x="260350" y="4121150"/>
            <a:ext cx="3854450" cy="2557463"/>
            <a:chOff x="240" y="2256"/>
            <a:chExt cx="1968" cy="1288"/>
          </a:xfrm>
        </p:grpSpPr>
        <p:pic>
          <p:nvPicPr>
            <p:cNvPr id="36872" name="Picture 11" descr="scar">
              <a:extLst>
                <a:ext uri="{FF2B5EF4-FFF2-40B4-BE49-F238E27FC236}">
                  <a16:creationId xmlns:a16="http://schemas.microsoft.com/office/drawing/2014/main" id="{27FC9FA0-0F0D-5EAC-7B36-E08A582914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256"/>
              <a:ext cx="1968" cy="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3" name="Line 12">
              <a:extLst>
                <a:ext uri="{FF2B5EF4-FFF2-40B4-BE49-F238E27FC236}">
                  <a16:creationId xmlns:a16="http://schemas.microsoft.com/office/drawing/2014/main" id="{691BC716-3098-22B7-A5C3-62FDB07717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28" y="2496"/>
              <a:ext cx="240" cy="576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pic>
        <p:nvPicPr>
          <p:cNvPr id="36871" name="Picture 13" descr="sawyer">
            <a:extLst>
              <a:ext uri="{FF2B5EF4-FFF2-40B4-BE49-F238E27FC236}">
                <a16:creationId xmlns:a16="http://schemas.microsoft.com/office/drawing/2014/main" id="{C9B8018C-C538-D92D-10BC-2CDAD503C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5"/>
          <a:stretch>
            <a:fillRect/>
          </a:stretch>
        </p:blipFill>
        <p:spPr bwMode="auto">
          <a:xfrm>
            <a:off x="6400800" y="0"/>
            <a:ext cx="274320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8654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BR_hill_LA">
            <a:extLst>
              <a:ext uri="{FF2B5EF4-FFF2-40B4-BE49-F238E27FC236}">
                <a16:creationId xmlns:a16="http://schemas.microsoft.com/office/drawing/2014/main" id="{230DE97D-881B-3BE6-D689-F14426D35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0584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1">
            <a:extLst>
              <a:ext uri="{FF2B5EF4-FFF2-40B4-BE49-F238E27FC236}">
                <a16:creationId xmlns:a16="http://schemas.microsoft.com/office/drawing/2014/main" id="{EE5ABD5B-04C1-BECB-6609-EA3BB80FF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0700" y="5434013"/>
            <a:ext cx="3440113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•"/>
              <a:defRPr sz="3200">
                <a:solidFill>
                  <a:srgbClr val="FFFF00"/>
                </a:solidFill>
                <a:latin typeface="Arial Narrow" panose="020B0606020202030204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algn="l" eaLnBrk="0" hangingPunct="0">
              <a:buChar char="•"/>
              <a:defRPr sz="2400">
                <a:solidFill>
                  <a:srgbClr val="FFFF00"/>
                </a:solidFill>
                <a:latin typeface="Arial Narrow" panose="020B0606020202030204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Blue: ~100</a:t>
            </a:r>
          </a:p>
          <a:p>
            <a:pPr algn="ctr" eaLnBrk="1" hangingPunct="1"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Yellow: ~180</a:t>
            </a:r>
          </a:p>
          <a:p>
            <a:pPr algn="ctr" eaLnBrk="1" hangingPunct="1"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Pink:  ~260 </a:t>
            </a:r>
          </a:p>
        </p:txBody>
      </p:sp>
      <p:sp>
        <p:nvSpPr>
          <p:cNvPr id="37892" name="TextBox 2">
            <a:extLst>
              <a:ext uri="{FF2B5EF4-FFF2-40B4-BE49-F238E27FC236}">
                <a16:creationId xmlns:a16="http://schemas.microsoft.com/office/drawing/2014/main" id="{51342189-D242-9244-7AFF-DBE37549A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2325" y="4926013"/>
            <a:ext cx="30543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•"/>
              <a:defRPr sz="3200">
                <a:solidFill>
                  <a:srgbClr val="FFFF00"/>
                </a:solidFill>
                <a:latin typeface="Arial Narrow" panose="020B0606020202030204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algn="l" eaLnBrk="0" hangingPunct="0">
              <a:buChar char="•"/>
              <a:defRPr sz="2400">
                <a:solidFill>
                  <a:srgbClr val="FFFF00"/>
                </a:solidFill>
                <a:latin typeface="Arial Narrow" panose="020B0606020202030204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Stand Replacement </a:t>
            </a:r>
          </a:p>
        </p:txBody>
      </p:sp>
    </p:spTree>
  </p:cSld>
  <p:clrMapOvr>
    <a:masterClrMapping/>
  </p:clrMapOvr>
  <p:transition advTm="9557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6717DD72-1D76-C7E2-2E3C-8525600E0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br>
              <a:rPr lang="en-US" altLang="en-US"/>
            </a:br>
            <a:br>
              <a:rPr lang="en-US" altLang="en-US"/>
            </a:br>
            <a:br>
              <a:rPr lang="en-US" altLang="en-US"/>
            </a:br>
            <a:r>
              <a:rPr lang="en-US" altLang="en-US"/>
              <a:t>Mixed </a:t>
            </a:r>
            <a:br>
              <a:rPr lang="en-US" altLang="en-US"/>
            </a:br>
            <a:r>
              <a:rPr lang="en-US" altLang="en-US"/>
              <a:t>Severity </a:t>
            </a:r>
            <a:br>
              <a:rPr lang="en-US" altLang="en-US"/>
            </a:br>
            <a:r>
              <a:rPr lang="en-US" altLang="en-US"/>
              <a:t>Environment</a:t>
            </a:r>
          </a:p>
        </p:txBody>
      </p:sp>
      <p:pic>
        <p:nvPicPr>
          <p:cNvPr id="38915" name="Picture 2" descr="C:\Users\cfriesen\AppData\Local\Microsoft\Windows\Temporary Internet Files\Content.Outlook\9S0BUW2E\willamette_fireregimes.png">
            <a:extLst>
              <a:ext uri="{FF2B5EF4-FFF2-40B4-BE49-F238E27FC236}">
                <a16:creationId xmlns:a16="http://schemas.microsoft.com/office/drawing/2014/main" id="{444666ED-0782-0948-2087-7E74CA536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63" y="98425"/>
            <a:ext cx="5070475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9438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74C1C634-19D5-3C58-4775-BDB439141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38" y="184150"/>
            <a:ext cx="2017712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>
            <a:extLst>
              <a:ext uri="{FF2B5EF4-FFF2-40B4-BE49-F238E27FC236}">
                <a16:creationId xmlns:a16="http://schemas.microsoft.com/office/drawing/2014/main" id="{4A72C22D-7FF0-B8E0-2415-A44FDA3BC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13"/>
            <a:ext cx="6400800" cy="679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Box 1">
            <a:extLst>
              <a:ext uri="{FF2B5EF4-FFF2-40B4-BE49-F238E27FC236}">
                <a16:creationId xmlns:a16="http://schemas.microsoft.com/office/drawing/2014/main" id="{90D3B150-AAE4-1B05-A1CC-95AE783B9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8138" y="5005388"/>
            <a:ext cx="2300287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•"/>
              <a:defRPr sz="3200">
                <a:solidFill>
                  <a:srgbClr val="FFFF00"/>
                </a:solidFill>
                <a:latin typeface="Arial Narrow" panose="020B0606020202030204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algn="l" eaLnBrk="0" hangingPunct="0">
              <a:buChar char="•"/>
              <a:defRPr sz="2400">
                <a:solidFill>
                  <a:srgbClr val="FFFF00"/>
                </a:solidFill>
                <a:latin typeface="Arial Narrow" panose="020B0606020202030204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Chronic</a:t>
            </a:r>
          </a:p>
          <a:p>
            <a:pPr algn="ctr" eaLnBrk="1" hangingPunct="1"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Episodic</a:t>
            </a:r>
          </a:p>
          <a:p>
            <a:pPr algn="ctr" eaLnBrk="1" hangingPunct="1"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Infrequent</a:t>
            </a:r>
          </a:p>
        </p:txBody>
      </p:sp>
    </p:spTree>
  </p:cSld>
  <p:clrMapOvr>
    <a:masterClrMapping/>
  </p:clrMapOvr>
  <p:transition advTm="12424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5B681A34-0963-9DC7-0BE2-B5DC3C4DB8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758825"/>
            <a:ext cx="7772400" cy="2841625"/>
          </a:xfrm>
        </p:spPr>
        <p:txBody>
          <a:bodyPr/>
          <a:lstStyle/>
          <a:p>
            <a:r>
              <a:rPr lang="en-US" altLang="en-US" sz="5400"/>
              <a:t>Ridgetops</a:t>
            </a:r>
            <a:br>
              <a:rPr lang="en-US" altLang="en-US"/>
            </a:br>
            <a:r>
              <a:rPr lang="en-US" altLang="en-US"/>
              <a:t>“Chronic Fires”</a:t>
            </a:r>
            <a:br>
              <a:rPr lang="en-US" altLang="en-US"/>
            </a:br>
            <a:br>
              <a:rPr lang="en-US" altLang="en-US"/>
            </a:br>
            <a:r>
              <a:rPr lang="en-US" altLang="en-US"/>
              <a:t>.</a:t>
            </a:r>
          </a:p>
        </p:txBody>
      </p:sp>
      <p:sp>
        <p:nvSpPr>
          <p:cNvPr id="40963" name="Subtitle 2">
            <a:extLst>
              <a:ext uri="{FF2B5EF4-FFF2-40B4-BE49-F238E27FC236}">
                <a16:creationId xmlns:a16="http://schemas.microsoft.com/office/drawing/2014/main" id="{47E909BD-9FCB-6D99-B9FD-77A0727C4D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3513" y="2805113"/>
            <a:ext cx="7073900" cy="1752600"/>
          </a:xfrm>
        </p:spPr>
        <p:txBody>
          <a:bodyPr/>
          <a:lstStyle/>
          <a:p>
            <a:pPr>
              <a:defRPr/>
            </a:pPr>
            <a:endParaRPr lang="en-US" altLang="en-US" sz="4400" dirty="0"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en-US" altLang="en-US" sz="4400" dirty="0">
                <a:latin typeface="+mj-lt"/>
                <a:ea typeface="+mj-ea"/>
                <a:cs typeface="+mj-cs"/>
              </a:rPr>
              <a:t>Decrease in probability that multi-storied, diverse stands </a:t>
            </a:r>
            <a:br>
              <a:rPr lang="en-US" altLang="en-US" sz="4400" dirty="0">
                <a:latin typeface="+mj-lt"/>
                <a:ea typeface="+mj-ea"/>
                <a:cs typeface="+mj-cs"/>
              </a:rPr>
            </a:br>
            <a:r>
              <a:rPr lang="en-US" altLang="en-US" sz="4400" dirty="0">
                <a:latin typeface="+mj-lt"/>
                <a:ea typeface="+mj-ea"/>
                <a:cs typeface="+mj-cs"/>
              </a:rPr>
              <a:t>will persist</a:t>
            </a:r>
            <a:br>
              <a:rPr lang="en-US" altLang="en-US" sz="4400" dirty="0">
                <a:latin typeface="+mj-lt"/>
                <a:ea typeface="+mj-ea"/>
                <a:cs typeface="+mj-cs"/>
              </a:rPr>
            </a:br>
            <a:endParaRPr lang="en-US" altLang="en-US" sz="4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Tm="17627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B4F8F812-3A0C-1DE4-5695-321FE2F6AE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5400"/>
              <a:t>Mid-Slope</a:t>
            </a:r>
            <a:br>
              <a:rPr lang="en-US" altLang="en-US"/>
            </a:br>
            <a:r>
              <a:rPr lang="en-US" altLang="en-US"/>
              <a:t>“Episodic Fires”</a:t>
            </a:r>
            <a:br>
              <a:rPr lang="en-US" altLang="en-US"/>
            </a:br>
            <a:r>
              <a:rPr lang="en-US" altLang="en-US" i="1"/>
              <a:t>Mixed Severity Fire Effects </a:t>
            </a:r>
            <a:br>
              <a:rPr lang="en-US" altLang="en-US"/>
            </a:br>
            <a:br>
              <a:rPr lang="en-US" altLang="en-US"/>
            </a:br>
            <a:r>
              <a:rPr lang="en-US" altLang="en-US"/>
              <a:t>we probably put vast majority of them out over the past 80 years.</a:t>
            </a:r>
          </a:p>
        </p:txBody>
      </p:sp>
      <p:pic>
        <p:nvPicPr>
          <p:cNvPr id="41987" name="Picture 4">
            <a:extLst>
              <a:ext uri="{FF2B5EF4-FFF2-40B4-BE49-F238E27FC236}">
                <a16:creationId xmlns:a16="http://schemas.microsoft.com/office/drawing/2014/main" id="{DD8B3201-AD48-E9C3-DEB5-62A6360AC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5029200"/>
            <a:ext cx="1371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-Up Arrow 1">
            <a:extLst>
              <a:ext uri="{FF2B5EF4-FFF2-40B4-BE49-F238E27FC236}">
                <a16:creationId xmlns:a16="http://schemas.microsoft.com/office/drawing/2014/main" id="{6D7D2392-4A80-3301-E3C0-7B2EFC320A0A}"/>
              </a:ext>
            </a:extLst>
          </p:cNvPr>
          <p:cNvSpPr/>
          <p:nvPr/>
        </p:nvSpPr>
        <p:spPr bwMode="auto">
          <a:xfrm>
            <a:off x="4075113" y="5586413"/>
            <a:ext cx="850900" cy="849312"/>
          </a:xfrm>
          <a:prstGeom prst="leftUp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989" name="Picture 6" descr="C:\Users\cfriesen\AppData\Local\Microsoft\Windows\Temporary Internet Files\Content.IE5\YPOMQVFL\7VpBI[1].png">
            <a:extLst>
              <a:ext uri="{FF2B5EF4-FFF2-40B4-BE49-F238E27FC236}">
                <a16:creationId xmlns:a16="http://schemas.microsoft.com/office/drawing/2014/main" id="{DAF08D4A-73B4-EA59-4BDC-9C35A502C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5357813"/>
            <a:ext cx="1128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Box 5">
            <a:extLst>
              <a:ext uri="{FF2B5EF4-FFF2-40B4-BE49-F238E27FC236}">
                <a16:creationId xmlns:a16="http://schemas.microsoft.com/office/drawing/2014/main" id="{C5DBBE6D-8D7E-E2CD-316E-E9E86A2D4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5357813"/>
            <a:ext cx="31115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•"/>
              <a:defRPr sz="3200">
                <a:solidFill>
                  <a:srgbClr val="FFFF00"/>
                </a:solidFill>
                <a:latin typeface="Arial Narrow" panose="020B0606020202030204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algn="l" eaLnBrk="0" hangingPunct="0">
              <a:buChar char="•"/>
              <a:defRPr sz="2400">
                <a:solidFill>
                  <a:srgbClr val="FFFF00"/>
                </a:solidFill>
                <a:latin typeface="Arial Narrow" panose="020B0606020202030204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Might mean some of these stands are less complex</a:t>
            </a:r>
          </a:p>
        </p:txBody>
      </p:sp>
    </p:spTree>
  </p:cSld>
  <p:clrMapOvr>
    <a:masterClrMapping/>
  </p:clrMapOvr>
  <p:transition advTm="28003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2">
            <a:extLst>
              <a:ext uri="{FF2B5EF4-FFF2-40B4-BE49-F238E27FC236}">
                <a16:creationId xmlns:a16="http://schemas.microsoft.com/office/drawing/2014/main" id="{B6FBCA60-366E-BD4D-E812-F22F9DEFC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2767013"/>
            <a:ext cx="7772400" cy="1143000"/>
          </a:xfrm>
        </p:spPr>
        <p:txBody>
          <a:bodyPr/>
          <a:lstStyle/>
          <a:p>
            <a:br>
              <a:rPr lang="en-US" altLang="en-US" sz="5400"/>
            </a:br>
            <a:br>
              <a:rPr lang="en-US" altLang="en-US" sz="5400"/>
            </a:br>
            <a:r>
              <a:rPr lang="en-US" altLang="en-US" sz="5400"/>
              <a:t>Valley bottoms and </a:t>
            </a:r>
            <a:br>
              <a:rPr lang="en-US" altLang="en-US" sz="5400"/>
            </a:br>
            <a:r>
              <a:rPr lang="en-US" altLang="en-US" sz="5400"/>
              <a:t>toe-slopes</a:t>
            </a:r>
            <a:br>
              <a:rPr lang="en-US" altLang="en-US" sz="5400"/>
            </a:br>
            <a:r>
              <a:rPr lang="en-US" altLang="en-US" sz="5400"/>
              <a:t>“</a:t>
            </a:r>
            <a:r>
              <a:rPr lang="en-US" altLang="en-US" i="1"/>
              <a:t>Infrequent Fires</a:t>
            </a:r>
            <a:r>
              <a:rPr lang="en-US" altLang="en-US"/>
              <a:t>”</a:t>
            </a:r>
            <a:br>
              <a:rPr lang="en-US" altLang="en-US"/>
            </a:br>
            <a:br>
              <a:rPr lang="en-US" altLang="en-US"/>
            </a:br>
            <a:r>
              <a:rPr lang="en-US" altLang="en-US"/>
              <a:t>Increased probability that restored multi-storied, </a:t>
            </a:r>
            <a:br>
              <a:rPr lang="en-US" altLang="en-US"/>
            </a:br>
            <a:r>
              <a:rPr lang="en-US" altLang="en-US"/>
              <a:t>diverse habitat will persist </a:t>
            </a:r>
            <a:br>
              <a:rPr lang="en-US" altLang="en-US"/>
            </a:br>
            <a:r>
              <a:rPr lang="en-US" altLang="en-US"/>
              <a:t> </a:t>
            </a:r>
            <a:r>
              <a:rPr lang="en-US" altLang="en-US" i="1">
                <a:solidFill>
                  <a:schemeClr val="bg1"/>
                </a:solidFill>
              </a:rPr>
              <a:t>Historically, time was the </a:t>
            </a:r>
            <a:br>
              <a:rPr lang="en-US" altLang="en-US" i="1">
                <a:solidFill>
                  <a:schemeClr val="bg1"/>
                </a:solidFill>
              </a:rPr>
            </a:br>
            <a:r>
              <a:rPr lang="en-US" altLang="en-US" i="1">
                <a:solidFill>
                  <a:schemeClr val="bg1"/>
                </a:solidFill>
              </a:rPr>
              <a:t>main process – J.Kertis</a:t>
            </a:r>
            <a:br>
              <a:rPr lang="en-US" altLang="en-US" i="1"/>
            </a:br>
            <a:br>
              <a:rPr lang="en-US" altLang="en-US"/>
            </a:br>
            <a:endParaRPr lang="en-US" altLang="en-US"/>
          </a:p>
        </p:txBody>
      </p:sp>
      <p:pic>
        <p:nvPicPr>
          <p:cNvPr id="43011" name="Picture 5">
            <a:extLst>
              <a:ext uri="{FF2B5EF4-FFF2-40B4-BE49-F238E27FC236}">
                <a16:creationId xmlns:a16="http://schemas.microsoft.com/office/drawing/2014/main" id="{565382BF-AD91-7C38-D310-BA5775E64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338" y="5794375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2784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887CA68B-1919-289C-F6CB-8302A8796C0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728663"/>
            <a:ext cx="9004300" cy="1470025"/>
          </a:xfrm>
        </p:spPr>
        <p:txBody>
          <a:bodyPr/>
          <a:lstStyle/>
          <a:p>
            <a:r>
              <a:rPr lang="en-US" altLang="en-US"/>
              <a:t>2 Drivers:</a:t>
            </a:r>
            <a:br>
              <a:rPr lang="en-US" altLang="en-US"/>
            </a:br>
            <a:r>
              <a:rPr lang="en-US" altLang="en-US"/>
              <a:t>Road Location</a:t>
            </a:r>
            <a:br>
              <a:rPr lang="en-US" altLang="en-US"/>
            </a:br>
            <a:r>
              <a:rPr lang="en-US" altLang="en-US"/>
              <a:t>Highest Volume/Acre      </a:t>
            </a:r>
            <a:br>
              <a:rPr lang="en-US" altLang="en-US"/>
            </a:br>
            <a:endParaRPr lang="en-US" altLang="en-US"/>
          </a:p>
        </p:txBody>
      </p:sp>
      <p:pic>
        <p:nvPicPr>
          <p:cNvPr id="16387" name="Picture 10" descr="old-groth-mth">
            <a:extLst>
              <a:ext uri="{FF2B5EF4-FFF2-40B4-BE49-F238E27FC236}">
                <a16:creationId xmlns:a16="http://schemas.microsoft.com/office/drawing/2014/main" id="{A107416A-2B9E-5EF4-E301-1EF9C1E5C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2257425"/>
            <a:ext cx="33194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4">
            <a:extLst>
              <a:ext uri="{FF2B5EF4-FFF2-40B4-BE49-F238E27FC236}">
                <a16:creationId xmlns:a16="http://schemas.microsoft.com/office/drawing/2014/main" id="{72A2A674-B56E-6CE1-8A76-7E5467FCC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6013450"/>
            <a:ext cx="77819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•"/>
              <a:defRPr sz="3200">
                <a:solidFill>
                  <a:srgbClr val="FFFF00"/>
                </a:solidFill>
                <a:latin typeface="Arial Narrow" panose="020B0606020202030204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algn="l" eaLnBrk="0" hangingPunct="0">
              <a:buChar char="•"/>
              <a:defRPr sz="2400">
                <a:solidFill>
                  <a:srgbClr val="FFFF00"/>
                </a:solidFill>
                <a:latin typeface="Arial Narrow" panose="020B0606020202030204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Model technology of the day:  DFSIM and SNAP</a:t>
            </a:r>
          </a:p>
        </p:txBody>
      </p:sp>
      <p:pic>
        <p:nvPicPr>
          <p:cNvPr id="16389" name="Picture 2">
            <a:extLst>
              <a:ext uri="{FF2B5EF4-FFF2-40B4-BE49-F238E27FC236}">
                <a16:creationId xmlns:a16="http://schemas.microsoft.com/office/drawing/2014/main" id="{39C95396-CB7C-9525-0201-EC6BCB056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2185988"/>
            <a:ext cx="5051425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2">
            <a:extLst>
              <a:ext uri="{FF2B5EF4-FFF2-40B4-BE49-F238E27FC236}">
                <a16:creationId xmlns:a16="http://schemas.microsoft.com/office/drawing/2014/main" id="{FB91B94C-9969-9567-C6A0-67C591470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913" y="3270250"/>
            <a:ext cx="40100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7293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30EA0265-6551-A897-E8DB-94376E2EC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55563"/>
            <a:ext cx="7772400" cy="1143000"/>
          </a:xfrm>
        </p:spPr>
        <p:txBody>
          <a:bodyPr/>
          <a:lstStyle/>
          <a:p>
            <a:r>
              <a:rPr lang="en-US" altLang="en-US"/>
              <a:t>Toe-slope and drainages;</a:t>
            </a:r>
            <a:br>
              <a:rPr lang="en-US" altLang="en-US"/>
            </a:br>
            <a:r>
              <a:rPr lang="en-US" altLang="en-US"/>
              <a:t>mid-slope; ridgetops  </a:t>
            </a:r>
          </a:p>
        </p:txBody>
      </p:sp>
      <p:pic>
        <p:nvPicPr>
          <p:cNvPr id="44035" name="Picture 6" descr="C:\Users\cfriesen\AppData\Local\Microsoft\Windows\Temporary Internet Files\Content.Outlook\9S0BUW2E\SlopePosition_Final.jpg">
            <a:extLst>
              <a:ext uri="{FF2B5EF4-FFF2-40B4-BE49-F238E27FC236}">
                <a16:creationId xmlns:a16="http://schemas.microsoft.com/office/drawing/2014/main" id="{01DA3506-9179-577A-AF29-9125D8EE9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243013"/>
            <a:ext cx="70993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1" descr="C:\Users\cfriesen\AppData\Local\Microsoft\Windows\Temporary Internet Files\Content.IE5\JCGZN3EB\TrafficLight3YELLOW[1].gif">
            <a:extLst>
              <a:ext uri="{FF2B5EF4-FFF2-40B4-BE49-F238E27FC236}">
                <a16:creationId xmlns:a16="http://schemas.microsoft.com/office/drawing/2014/main" id="{31463A36-4FB3-DE41-8080-38C1C10F9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4621213"/>
            <a:ext cx="874713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2793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>
            <a:extLst>
              <a:ext uri="{FF2B5EF4-FFF2-40B4-BE49-F238E27FC236}">
                <a16:creationId xmlns:a16="http://schemas.microsoft.com/office/drawing/2014/main" id="{09D554DB-97B2-088F-11EC-291E702CA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 b="1" u="sng"/>
              <a:t>Spotted Owl Sites</a:t>
            </a:r>
          </a:p>
        </p:txBody>
      </p:sp>
      <p:pic>
        <p:nvPicPr>
          <p:cNvPr id="45059" name="Picture 2">
            <a:extLst>
              <a:ext uri="{FF2B5EF4-FFF2-40B4-BE49-F238E27FC236}">
                <a16:creationId xmlns:a16="http://schemas.microsoft.com/office/drawing/2014/main" id="{52932A39-56FA-0D7C-075A-25D96A0942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2025" y="1895475"/>
            <a:ext cx="2139950" cy="3371850"/>
          </a:xfrm>
          <a:noFill/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accent2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0" name="Picture 2" descr="C:\Users\cfriesen\AppData\Local\Microsoft\Windows\Temporary Internet Files\Content.IE5\0GL1Z1OZ\traffic_lights[1].jpg">
            <a:extLst>
              <a:ext uri="{FF2B5EF4-FFF2-40B4-BE49-F238E27FC236}">
                <a16:creationId xmlns:a16="http://schemas.microsoft.com/office/drawing/2014/main" id="{DE67E500-C00B-89D3-56ED-F2107B1E5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427038"/>
            <a:ext cx="949325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6534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>
            <a:extLst>
              <a:ext uri="{FF2B5EF4-FFF2-40B4-BE49-F238E27FC236}">
                <a16:creationId xmlns:a16="http://schemas.microsoft.com/office/drawing/2014/main" id="{6E32DF9B-1E29-F2B8-185A-00C10C6DB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12725"/>
            <a:ext cx="7772400" cy="1311275"/>
          </a:xfrm>
        </p:spPr>
        <p:txBody>
          <a:bodyPr/>
          <a:lstStyle/>
          <a:p>
            <a:r>
              <a:rPr lang="en-US" altLang="en-US"/>
              <a:t>Spotted owl Habitat</a:t>
            </a:r>
            <a:br>
              <a:rPr lang="en-US" altLang="en-US"/>
            </a:br>
            <a:endParaRPr lang="en-US" altLang="en-US"/>
          </a:p>
        </p:txBody>
      </p:sp>
      <p:pic>
        <p:nvPicPr>
          <p:cNvPr id="46083" name="Picture 2" descr="C:\Users\cfriesen\AppData\Local\Microsoft\Windows\Temporary Internet Files\Content.Outlook\9S0BUW2E\SpottedOwlHabitat.jpg">
            <a:extLst>
              <a:ext uri="{FF2B5EF4-FFF2-40B4-BE49-F238E27FC236}">
                <a16:creationId xmlns:a16="http://schemas.microsoft.com/office/drawing/2014/main" id="{C17B7232-0115-0182-A078-D8625BBC7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908050"/>
            <a:ext cx="7454900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4122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>
            <a:extLst>
              <a:ext uri="{FF2B5EF4-FFF2-40B4-BE49-F238E27FC236}">
                <a16:creationId xmlns:a16="http://schemas.microsoft.com/office/drawing/2014/main" id="{7D88D9FB-508D-C75B-0D0A-AEB59B7EF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5240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47107" name="Picture 1">
            <a:extLst>
              <a:ext uri="{FF2B5EF4-FFF2-40B4-BE49-F238E27FC236}">
                <a16:creationId xmlns:a16="http://schemas.microsoft.com/office/drawing/2014/main" id="{936F43A4-B1E8-9B0B-1829-2938B1090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1166813"/>
            <a:ext cx="70993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Box 1">
            <a:extLst>
              <a:ext uri="{FF2B5EF4-FFF2-40B4-BE49-F238E27FC236}">
                <a16:creationId xmlns:a16="http://schemas.microsoft.com/office/drawing/2014/main" id="{E2722294-3F7C-CF17-CE80-824A23758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2075" y="1590675"/>
            <a:ext cx="1292225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•"/>
              <a:defRPr sz="3200">
                <a:solidFill>
                  <a:srgbClr val="FFFF00"/>
                </a:solidFill>
                <a:latin typeface="Arial Narrow" panose="020B0606020202030204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algn="l" eaLnBrk="0" hangingPunct="0">
              <a:buChar char="•"/>
              <a:defRPr sz="2400">
                <a:solidFill>
                  <a:srgbClr val="FFFF00"/>
                </a:solidFill>
                <a:latin typeface="Arial Narrow" panose="020B0606020202030204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RA10</a:t>
            </a:r>
          </a:p>
          <a:p>
            <a:pPr algn="ctr" eaLnBrk="1" hangingPunct="1">
              <a:buFontTx/>
              <a:buNone/>
            </a:pPr>
            <a:endParaRPr lang="en-US" altLang="en-US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25422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C:\Users\cfriesen\AppData\Local\Microsoft\Windows\Temporary Internet Files\Content.Outlook\9S0BUW2E\BR_NSO_Cons_value.jpg">
            <a:extLst>
              <a:ext uri="{FF2B5EF4-FFF2-40B4-BE49-F238E27FC236}">
                <a16:creationId xmlns:a16="http://schemas.microsoft.com/office/drawing/2014/main" id="{A01BE197-23E0-B586-6448-30F8BC4ED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588"/>
            <a:ext cx="9136063" cy="563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Box 2">
            <a:extLst>
              <a:ext uri="{FF2B5EF4-FFF2-40B4-BE49-F238E27FC236}">
                <a16:creationId xmlns:a16="http://schemas.microsoft.com/office/drawing/2014/main" id="{0C8B556C-0895-38DD-E52C-B2C62A284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475" y="6272213"/>
            <a:ext cx="6615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•"/>
              <a:defRPr sz="3200">
                <a:solidFill>
                  <a:srgbClr val="FFFF00"/>
                </a:solidFill>
                <a:latin typeface="Arial Narrow" panose="020B0606020202030204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algn="l" eaLnBrk="0" hangingPunct="0">
              <a:buChar char="•"/>
              <a:defRPr sz="2400">
                <a:solidFill>
                  <a:srgbClr val="FFFF00"/>
                </a:solidFill>
                <a:latin typeface="Arial Narrow" panose="020B0606020202030204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Cons_Value = (Pair_occ) * (Succ_Repro + 1)</a:t>
            </a:r>
          </a:p>
        </p:txBody>
      </p:sp>
      <p:sp>
        <p:nvSpPr>
          <p:cNvPr id="48132" name="TextBox 1">
            <a:extLst>
              <a:ext uri="{FF2B5EF4-FFF2-40B4-BE49-F238E27FC236}">
                <a16:creationId xmlns:a16="http://schemas.microsoft.com/office/drawing/2014/main" id="{05579617-EFFA-E32E-2A5E-B43A707A4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3475" y="2130425"/>
            <a:ext cx="2660650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•"/>
              <a:defRPr sz="3200">
                <a:solidFill>
                  <a:srgbClr val="FFFF00"/>
                </a:solidFill>
                <a:latin typeface="Arial Narrow" panose="020B0606020202030204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algn="l" eaLnBrk="0" hangingPunct="0">
              <a:buChar char="•"/>
              <a:defRPr sz="2400">
                <a:solidFill>
                  <a:srgbClr val="FFFF00"/>
                </a:solidFill>
                <a:latin typeface="Arial Narrow" panose="020B0606020202030204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Conservation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Value --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Yellow = 0      Orange &lt;= 10  </a:t>
            </a:r>
            <a:endParaRPr lang="en-US" altLang="en-US" sz="28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Red &gt; 10</a:t>
            </a:r>
            <a:endParaRPr lang="en-US" altLang="en-US" sz="28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Tm="28668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AC4BED-866B-F906-536F-B92EDCB61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538" y="238125"/>
            <a:ext cx="7772400" cy="41148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3600" dirty="0"/>
              <a:t>      Red sites = high conservation value,</a:t>
            </a:r>
          </a:p>
          <a:p>
            <a:pPr marL="0" indent="0">
              <a:buFontTx/>
              <a:buNone/>
              <a:defRPr/>
            </a:pPr>
            <a:r>
              <a:rPr lang="en-US" sz="3600" dirty="0"/>
              <a:t>      highly  functioning  in current state.</a:t>
            </a:r>
          </a:p>
          <a:p>
            <a:pPr marL="457200" lvl="1" indent="0">
              <a:buFontTx/>
              <a:buNone/>
              <a:defRPr/>
            </a:pPr>
            <a:r>
              <a:rPr lang="en-US" sz="3600" dirty="0"/>
              <a:t>	-- Not a high priority for  </a:t>
            </a:r>
          </a:p>
          <a:p>
            <a:pPr marL="457200" lvl="1" indent="0">
              <a:buFontTx/>
              <a:buNone/>
              <a:defRPr/>
            </a:pPr>
            <a:r>
              <a:rPr lang="en-US" sz="3600" dirty="0"/>
              <a:t>        habitat restoration –</a:t>
            </a:r>
          </a:p>
          <a:p>
            <a:pPr marL="457200" lvl="1" indent="0">
              <a:buFontTx/>
              <a:buNone/>
              <a:defRPr/>
            </a:pPr>
            <a:endParaRPr lang="en-US" sz="3600" dirty="0">
              <a:solidFill>
                <a:srgbClr val="FFFF00"/>
              </a:solidFill>
              <a:ea typeface="+mn-ea"/>
              <a:cs typeface="+mn-cs"/>
            </a:endParaRPr>
          </a:p>
          <a:p>
            <a:pPr marL="457200" lvl="1" indent="0">
              <a:buFontTx/>
              <a:buNone/>
              <a:defRPr/>
            </a:pPr>
            <a:r>
              <a:rPr lang="en-US" sz="3600" dirty="0">
                <a:solidFill>
                  <a:srgbClr val="FFFF00"/>
                </a:solidFill>
                <a:ea typeface="+mn-ea"/>
                <a:cs typeface="+mn-cs"/>
              </a:rPr>
              <a:t> Yellow sites = low conservation value, </a:t>
            </a:r>
          </a:p>
          <a:p>
            <a:pPr marL="457200" lvl="1" indent="0">
              <a:buFontTx/>
              <a:buNone/>
              <a:defRPr/>
            </a:pPr>
            <a:r>
              <a:rPr lang="en-US" sz="3600" dirty="0">
                <a:solidFill>
                  <a:srgbClr val="FFFF00"/>
                </a:solidFill>
                <a:ea typeface="+mn-ea"/>
                <a:cs typeface="+mn-cs"/>
              </a:rPr>
              <a:t> not  functioning highly at present.</a:t>
            </a:r>
          </a:p>
          <a:p>
            <a:pPr marL="457200" lvl="1" indent="0">
              <a:buFontTx/>
              <a:buNone/>
              <a:defRPr/>
            </a:pPr>
            <a:r>
              <a:rPr lang="en-US" sz="3600" dirty="0"/>
              <a:t>	 -- May be areas to focus restoration </a:t>
            </a:r>
          </a:p>
          <a:p>
            <a:pPr marL="457200" lvl="1" indent="0">
              <a:buFontTx/>
              <a:buNone/>
              <a:defRPr/>
            </a:pPr>
            <a:r>
              <a:rPr lang="en-US" sz="3600" dirty="0"/>
              <a:t>         of late successional OR early seral </a:t>
            </a:r>
          </a:p>
          <a:p>
            <a:pPr marL="457200" lvl="1" indent="0">
              <a:buFontTx/>
              <a:buNone/>
              <a:defRPr/>
            </a:pPr>
            <a:r>
              <a:rPr lang="en-US" sz="3600" dirty="0"/>
              <a:t>         habitat –</a:t>
            </a:r>
          </a:p>
          <a:p>
            <a:pPr marL="457200" lvl="1" indent="0">
              <a:buFontTx/>
              <a:buNone/>
              <a:defRPr/>
            </a:pPr>
            <a:r>
              <a:rPr lang="en-US" dirty="0"/>
              <a:t>	</a:t>
            </a:r>
          </a:p>
        </p:txBody>
      </p:sp>
    </p:spTree>
  </p:cSld>
  <p:clrMapOvr>
    <a:masterClrMapping/>
  </p:clrMapOvr>
  <p:transition advTm="18508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>
            <a:extLst>
              <a:ext uri="{FF2B5EF4-FFF2-40B4-BE49-F238E27FC236}">
                <a16:creationId xmlns:a16="http://schemas.microsoft.com/office/drawing/2014/main" id="{5887282E-D516-08A1-DC24-83A718F34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RA32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46083" name="Content Placeholder 2">
            <a:extLst>
              <a:ext uri="{FF2B5EF4-FFF2-40B4-BE49-F238E27FC236}">
                <a16:creationId xmlns:a16="http://schemas.microsoft.com/office/drawing/2014/main" id="{BEC28B4E-01BA-2D8D-835B-7D649675CBB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5240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WCS-3:</a:t>
            </a:r>
          </a:p>
          <a:p>
            <a:pPr marL="0" indent="0">
              <a:buFontTx/>
              <a:buNone/>
              <a:defRPr/>
            </a:pPr>
            <a:endParaRPr lang="en-US" altLang="en-US" dirty="0"/>
          </a:p>
          <a:p>
            <a:pPr marL="0" indent="0">
              <a:buFontTx/>
              <a:buNone/>
              <a:defRPr/>
            </a:pPr>
            <a:endParaRPr lang="en-US" altLang="en-US" dirty="0"/>
          </a:p>
          <a:p>
            <a:pPr marL="0" indent="0">
              <a:buFontTx/>
              <a:buNone/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907D91F-FF92-8FEB-77A7-0637D5E8DEB6}"/>
              </a:ext>
            </a:extLst>
          </p:cNvPr>
          <p:cNvSpPr txBox="1">
            <a:spLocks/>
          </p:cNvSpPr>
          <p:nvPr/>
        </p:nvSpPr>
        <p:spPr bwMode="auto">
          <a:xfrm>
            <a:off x="838200" y="16764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</a:defRPr>
            </a:lvl9pPr>
          </a:lstStyle>
          <a:p>
            <a:pPr>
              <a:defRPr/>
            </a:pPr>
            <a:endParaRPr lang="en-US" altLang="en-US" b="0" kern="0" dirty="0"/>
          </a:p>
          <a:p>
            <a:pPr marL="0" indent="0">
              <a:buFontTx/>
              <a:buNone/>
              <a:defRPr/>
            </a:pPr>
            <a:r>
              <a:rPr lang="en-US" altLang="en-US" b="0" kern="0" dirty="0"/>
              <a:t>“We do not recommend actions in older forest stands or areas that  currently contain owl habitat”</a:t>
            </a:r>
          </a:p>
          <a:p>
            <a:pPr marL="0" indent="0">
              <a:buFontTx/>
              <a:buNone/>
              <a:defRPr/>
            </a:pPr>
            <a:endParaRPr lang="en-US" altLang="en-US" b="0" kern="0" dirty="0"/>
          </a:p>
          <a:p>
            <a:pPr marL="0" indent="0" algn="ctr">
              <a:buFontTx/>
              <a:buNone/>
              <a:defRPr/>
            </a:pPr>
            <a:r>
              <a:rPr lang="en-US" altLang="en-US" kern="0" dirty="0">
                <a:solidFill>
                  <a:schemeClr val="bg1"/>
                </a:solidFill>
              </a:rPr>
              <a:t>Not a priority for restoration of </a:t>
            </a:r>
          </a:p>
          <a:p>
            <a:pPr marL="0" indent="0" algn="ctr">
              <a:buFontTx/>
              <a:buNone/>
              <a:defRPr/>
            </a:pPr>
            <a:r>
              <a:rPr lang="en-US" altLang="en-US" kern="0" dirty="0">
                <a:solidFill>
                  <a:schemeClr val="bg1"/>
                </a:solidFill>
              </a:rPr>
              <a:t>late successional habitat </a:t>
            </a:r>
          </a:p>
        </p:txBody>
      </p:sp>
      <p:pic>
        <p:nvPicPr>
          <p:cNvPr id="50181" name="Picture 1" descr="C:\Users\cfriesen\AppData\Local\Microsoft\Windows\Temporary Internet Files\Content.IE5\JCGZN3EB\TrafficLight3YELLOW[1].gif">
            <a:extLst>
              <a:ext uri="{FF2B5EF4-FFF2-40B4-BE49-F238E27FC236}">
                <a16:creationId xmlns:a16="http://schemas.microsoft.com/office/drawing/2014/main" id="{73A256CD-B717-CF5E-086C-9A370D7C0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4681538"/>
            <a:ext cx="874713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3028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58EDC789-1331-D567-77B7-3D4D67187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Restoration Opportunities</a:t>
            </a:r>
          </a:p>
        </p:txBody>
      </p:sp>
      <p:sp>
        <p:nvSpPr>
          <p:cNvPr id="51203" name="Content Placeholder 2">
            <a:extLst>
              <a:ext uri="{FF2B5EF4-FFF2-40B4-BE49-F238E27FC236}">
                <a16:creationId xmlns:a16="http://schemas.microsoft.com/office/drawing/2014/main" id="{ECCFB630-A934-5E6D-1ACB-EBE9AE706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Low diversity stands</a:t>
            </a:r>
          </a:p>
          <a:p>
            <a:r>
              <a:rPr lang="en-US" altLang="en-US"/>
              <a:t>Stands at high risk of disturbance  </a:t>
            </a:r>
          </a:p>
          <a:p>
            <a:r>
              <a:rPr lang="en-US" altLang="en-US"/>
              <a:t>Stands lacking key components like standing and down wood</a:t>
            </a:r>
          </a:p>
          <a:p>
            <a:r>
              <a:rPr lang="en-US" altLang="en-US"/>
              <a:t>Stands to help buffer fire spread</a:t>
            </a:r>
          </a:p>
          <a:p>
            <a:endParaRPr lang="en-US" altLang="en-US"/>
          </a:p>
        </p:txBody>
      </p:sp>
      <p:pic>
        <p:nvPicPr>
          <p:cNvPr id="51204" name="Picture 2" descr="C:\Users\cfriesen\AppData\Local\Microsoft\Windows\Temporary Internet Files\Content.IE5\0GL1Z1OZ\traffic_lights[1].jpg">
            <a:extLst>
              <a:ext uri="{FF2B5EF4-FFF2-40B4-BE49-F238E27FC236}">
                <a16:creationId xmlns:a16="http://schemas.microsoft.com/office/drawing/2014/main" id="{79342AA0-12EC-B279-B5E0-6E1990298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276225"/>
            <a:ext cx="9493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3044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>
            <a:extLst>
              <a:ext uri="{FF2B5EF4-FFF2-40B4-BE49-F238E27FC236}">
                <a16:creationId xmlns:a16="http://schemas.microsoft.com/office/drawing/2014/main" id="{DFEFAD9C-9D5A-0F15-2B5B-A225E1862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Finding Low Diversity Stands &gt;80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52227" name="Content Placeholder 2">
            <a:extLst>
              <a:ext uri="{FF2B5EF4-FFF2-40B4-BE49-F238E27FC236}">
                <a16:creationId xmlns:a16="http://schemas.microsoft.com/office/drawing/2014/main" id="{C1886F59-0B56-6607-D3D2-2E1C891F2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525" y="15240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OGSI Low (often originated from clearcutting or  stand replacing fires with re-burns &gt;80 years ago.</a:t>
            </a:r>
          </a:p>
          <a:p>
            <a:pPr>
              <a:defRPr/>
            </a:pPr>
            <a:endParaRPr lang="en-US" altLang="en-US" dirty="0"/>
          </a:p>
          <a:p>
            <a:pPr marL="0" indent="0">
              <a:buFontTx/>
              <a:buNone/>
              <a:defRPr/>
            </a:pPr>
            <a:r>
              <a:rPr lang="en-US" altLang="en-US" dirty="0"/>
              <a:t> </a:t>
            </a:r>
          </a:p>
        </p:txBody>
      </p:sp>
      <p:pic>
        <p:nvPicPr>
          <p:cNvPr id="52228" name="Picture 5" descr="C:\Users\cfriesen\AppData\Local\Microsoft\Windows\Temporary Internet Files\Content.Outlook\9S0BUW2E\GNN_OGSI (3).jpg">
            <a:extLst>
              <a:ext uri="{FF2B5EF4-FFF2-40B4-BE49-F238E27FC236}">
                <a16:creationId xmlns:a16="http://schemas.microsoft.com/office/drawing/2014/main" id="{3855A395-9D13-820F-80D8-63E2B77D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338" y="2752725"/>
            <a:ext cx="473233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Box 1">
            <a:extLst>
              <a:ext uri="{FF2B5EF4-FFF2-40B4-BE49-F238E27FC236}">
                <a16:creationId xmlns:a16="http://schemas.microsoft.com/office/drawing/2014/main" id="{42B40060-7ACD-0A5D-8AAE-4BA1AA278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8" y="4144963"/>
            <a:ext cx="1908175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•"/>
              <a:defRPr sz="3200">
                <a:solidFill>
                  <a:srgbClr val="FFFF00"/>
                </a:solidFill>
                <a:latin typeface="Arial Narrow" panose="020B0606020202030204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algn="l" eaLnBrk="0" hangingPunct="0">
              <a:buChar char="•"/>
              <a:defRPr sz="2400">
                <a:solidFill>
                  <a:srgbClr val="FFFF00"/>
                </a:solidFill>
                <a:latin typeface="Arial Narrow" panose="020B0606020202030204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May also be in areas we have suppressed fire activity</a:t>
            </a:r>
          </a:p>
        </p:txBody>
      </p:sp>
    </p:spTree>
  </p:cSld>
  <p:clrMapOvr>
    <a:masterClrMapping/>
  </p:clrMapOvr>
  <p:transition advTm="23848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Content Placeholder 2">
            <a:extLst>
              <a:ext uri="{FF2B5EF4-FFF2-40B4-BE49-F238E27FC236}">
                <a16:creationId xmlns:a16="http://schemas.microsoft.com/office/drawing/2014/main" id="{F2E18232-D521-ADCA-5EAD-C749326C4AE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530225"/>
            <a:ext cx="7593013" cy="4170363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en-US" altLang="en-US" sz="4000" dirty="0"/>
              <a:t>           RX’s Low Diversity Stands &gt;80</a:t>
            </a:r>
          </a:p>
          <a:p>
            <a:pPr marL="457200" lvl="1" indent="0">
              <a:buFontTx/>
              <a:buNone/>
              <a:defRPr/>
            </a:pPr>
            <a:r>
              <a:rPr lang="en-US" altLang="en-US" sz="3600" b="1" kern="1200" dirty="0">
                <a:ea typeface="+mn-ea"/>
                <a:cs typeface="+mn-cs"/>
              </a:rPr>
              <a:t>Thinning   </a:t>
            </a:r>
          </a:p>
          <a:p>
            <a:pPr lvl="2">
              <a:defRPr/>
            </a:pPr>
            <a:r>
              <a:rPr lang="en-US" altLang="en-US" sz="2800" dirty="0"/>
              <a:t>Short Term:   if now dispersal, may lose that function.</a:t>
            </a:r>
          </a:p>
          <a:p>
            <a:pPr lvl="2">
              <a:defRPr/>
            </a:pPr>
            <a:r>
              <a:rPr lang="en-US" altLang="en-US" sz="2800" dirty="0"/>
              <a:t>Long Term:  may not succeed in</a:t>
            </a:r>
          </a:p>
          <a:p>
            <a:pPr marL="914400" lvl="2" indent="0">
              <a:buFontTx/>
              <a:buNone/>
              <a:defRPr/>
            </a:pPr>
            <a:r>
              <a:rPr lang="en-US" altLang="en-US" sz="2800" dirty="0"/>
              <a:t>   multi-storied restoration over time.</a:t>
            </a:r>
            <a:endParaRPr lang="en-US" altLang="en-US" dirty="0"/>
          </a:p>
        </p:txBody>
      </p:sp>
      <p:pic>
        <p:nvPicPr>
          <p:cNvPr id="53251" name="Picture 2">
            <a:extLst>
              <a:ext uri="{FF2B5EF4-FFF2-40B4-BE49-F238E27FC236}">
                <a16:creationId xmlns:a16="http://schemas.microsoft.com/office/drawing/2014/main" id="{6FCF7B28-7DF3-02BB-CD50-025213DA0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38" y="2898775"/>
            <a:ext cx="2447925" cy="36576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053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 descr="001">
            <a:extLst>
              <a:ext uri="{FF2B5EF4-FFF2-40B4-BE49-F238E27FC236}">
                <a16:creationId xmlns:a16="http://schemas.microsoft.com/office/drawing/2014/main" id="{499BD4B9-ABFE-52D3-3F90-B026E2515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319088"/>
            <a:ext cx="3084512" cy="265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1" name="Picture 4" descr="LMPMap">
            <a:extLst>
              <a:ext uri="{FF2B5EF4-FFF2-40B4-BE49-F238E27FC236}">
                <a16:creationId xmlns:a16="http://schemas.microsoft.com/office/drawing/2014/main" id="{3F85D7BD-DA0A-1BC8-FAAE-E6FEB8505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538" y="9525"/>
            <a:ext cx="52927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5">
            <a:extLst>
              <a:ext uri="{FF2B5EF4-FFF2-40B4-BE49-F238E27FC236}">
                <a16:creationId xmlns:a16="http://schemas.microsoft.com/office/drawing/2014/main" id="{DD5C407F-87CC-B0B7-C3C9-23E0CD928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3433763"/>
            <a:ext cx="3084512" cy="328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•"/>
              <a:defRPr sz="3200">
                <a:solidFill>
                  <a:srgbClr val="FFFF00"/>
                </a:solidFill>
                <a:latin typeface="Arial Narrow" panose="020B0606020202030204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algn="l" eaLnBrk="0" hangingPunct="0">
              <a:buChar char="•"/>
              <a:defRPr sz="2400">
                <a:solidFill>
                  <a:srgbClr val="FFFF00"/>
                </a:solidFill>
                <a:latin typeface="Arial Narrow" panose="020B0606020202030204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Obviously Much More Complicated Today </a:t>
            </a:r>
          </a:p>
          <a:p>
            <a:pPr algn="ctr" eaLnBrk="1" hangingPunct="1">
              <a:buFontTx/>
              <a:buNone/>
            </a:pPr>
            <a:endParaRPr lang="en-US" altLang="en-US" sz="280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WNF Plan as amended by the NWFP</a:t>
            </a:r>
          </a:p>
        </p:txBody>
      </p:sp>
    </p:spTree>
  </p:cSld>
  <p:clrMapOvr>
    <a:masterClrMapping/>
  </p:clrMapOvr>
  <p:transition advTm="15019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9B78AA-7BBF-1E02-393F-E2F41D26791D}"/>
              </a:ext>
            </a:extLst>
          </p:cNvPr>
          <p:cNvSpPr/>
          <p:nvPr/>
        </p:nvSpPr>
        <p:spPr>
          <a:xfrm>
            <a:off x="128588" y="809625"/>
            <a:ext cx="8399462" cy="4278313"/>
          </a:xfrm>
          <a:prstGeom prst="rect">
            <a:avLst/>
          </a:prstGeom>
        </p:spPr>
        <p:txBody>
          <a:bodyPr>
            <a:spAutoFit/>
          </a:bodyPr>
          <a:lstStyle/>
          <a:p>
            <a:pPr lvl="2">
              <a:defRPr/>
            </a:pPr>
            <a:r>
              <a:rPr lang="en-US" altLang="en-US" sz="4000" b="0" dirty="0">
                <a:solidFill>
                  <a:srgbClr val="FFFF00"/>
                </a:solidFill>
                <a:latin typeface="+mn-lt"/>
              </a:rPr>
              <a:t>RX’s Low Diversity Stands &gt;80</a:t>
            </a:r>
          </a:p>
          <a:p>
            <a:pPr lvl="2">
              <a:defRPr/>
            </a:pPr>
            <a:endParaRPr lang="en-US" altLang="en-US" dirty="0"/>
          </a:p>
          <a:p>
            <a:pPr lvl="1" algn="l">
              <a:defRPr/>
            </a:pPr>
            <a:r>
              <a:rPr lang="en-US" altLang="en-US" sz="3600" dirty="0">
                <a:latin typeface="+mn-lt"/>
              </a:rPr>
              <a:t>“Gapping”  </a:t>
            </a:r>
          </a:p>
          <a:p>
            <a:pPr marL="1143000" lvl="2" indent="-228600" algn="l" eaLnBrk="0" hangingPunct="0">
              <a:buFont typeface="Arial" charset="0"/>
              <a:buChar char="•"/>
              <a:defRPr/>
            </a:pPr>
            <a:r>
              <a:rPr lang="en-US" altLang="en-US" b="0" dirty="0">
                <a:solidFill>
                  <a:srgbClr val="FFFF00"/>
                </a:solidFill>
                <a:latin typeface="+mn-lt"/>
              </a:rPr>
              <a:t>Short Term:  if now dispersal, may be able to retain that function.  Gap size would have to be large enough to stimulate shade intolerants.</a:t>
            </a:r>
          </a:p>
          <a:p>
            <a:pPr marL="1143000" lvl="2" indent="-228600" algn="l" eaLnBrk="0" hangingPunct="0">
              <a:buFont typeface="Arial" charset="0"/>
              <a:buChar char="•"/>
              <a:defRPr/>
            </a:pPr>
            <a:r>
              <a:rPr lang="en-US" altLang="en-US" b="0" dirty="0">
                <a:solidFill>
                  <a:srgbClr val="FFFF00"/>
                </a:solidFill>
                <a:latin typeface="+mn-lt"/>
              </a:rPr>
              <a:t>Long Term: may not succeed in multi-storied restoration over time.</a:t>
            </a:r>
          </a:p>
        </p:txBody>
      </p:sp>
      <p:pic>
        <p:nvPicPr>
          <p:cNvPr id="54275" name="Picture 2">
            <a:extLst>
              <a:ext uri="{FF2B5EF4-FFF2-40B4-BE49-F238E27FC236}">
                <a16:creationId xmlns:a16="http://schemas.microsoft.com/office/drawing/2014/main" id="{C773B055-6DA9-7B76-38FB-473987218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0" y="4700588"/>
            <a:ext cx="2484438" cy="18288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E72B35-D041-6339-0380-3BD88AF41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4070" y="4601818"/>
            <a:ext cx="1710350" cy="1828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9315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4">
            <a:extLst>
              <a:ext uri="{FF2B5EF4-FFF2-40B4-BE49-F238E27FC236}">
                <a16:creationId xmlns:a16="http://schemas.microsoft.com/office/drawing/2014/main" id="{C32D2809-DA75-BCCE-C4EC-D34578138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RX’s Low Diversity Stands &gt;80</a:t>
            </a:r>
          </a:p>
        </p:txBody>
      </p:sp>
      <p:sp>
        <p:nvSpPr>
          <p:cNvPr id="56323" name="Content Placeholder 5">
            <a:extLst>
              <a:ext uri="{FF2B5EF4-FFF2-40B4-BE49-F238E27FC236}">
                <a16:creationId xmlns:a16="http://schemas.microsoft.com/office/drawing/2014/main" id="{088F7AE2-D92C-44FD-EA4B-6B0C0B5BF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24000"/>
            <a:ext cx="8458200" cy="4114800"/>
          </a:xfrm>
        </p:spPr>
        <p:txBody>
          <a:bodyPr/>
          <a:lstStyle/>
          <a:p>
            <a:pPr marL="457200" lvl="1" indent="0">
              <a:buFontTx/>
              <a:buNone/>
              <a:defRPr/>
            </a:pPr>
            <a:r>
              <a:rPr lang="en-US" altLang="en-US" sz="3600" dirty="0"/>
              <a:t>Restoring Early Seral Habitat:  </a:t>
            </a:r>
          </a:p>
          <a:p>
            <a:pPr lvl="2">
              <a:defRPr/>
            </a:pPr>
            <a:r>
              <a:rPr lang="en-US" altLang="en-US" sz="3200" dirty="0"/>
              <a:t>Short term: would lose current function.</a:t>
            </a:r>
          </a:p>
          <a:p>
            <a:pPr lvl="2">
              <a:defRPr/>
            </a:pPr>
            <a:r>
              <a:rPr lang="en-US" altLang="en-US" sz="3200" dirty="0"/>
              <a:t>Long term: could create multi-storied stands</a:t>
            </a:r>
          </a:p>
          <a:p>
            <a:pPr marL="457200" lvl="1" indent="0">
              <a:buFontTx/>
              <a:buNone/>
              <a:defRPr/>
            </a:pPr>
            <a:r>
              <a:rPr lang="en-US" altLang="en-US" sz="3600" dirty="0"/>
              <a:t>Restoring structure with multiple entries:  </a:t>
            </a:r>
          </a:p>
          <a:p>
            <a:pPr lvl="2">
              <a:defRPr/>
            </a:pPr>
            <a:r>
              <a:rPr lang="en-US" altLang="en-US" sz="3200" dirty="0"/>
              <a:t>Short term:  would lose current </a:t>
            </a:r>
          </a:p>
          <a:p>
            <a:pPr marL="914400" lvl="2" indent="0">
              <a:buFontTx/>
              <a:buNone/>
              <a:defRPr/>
            </a:pPr>
            <a:r>
              <a:rPr lang="en-US" altLang="en-US" sz="3200" dirty="0"/>
              <a:t>  dispersal function.</a:t>
            </a:r>
          </a:p>
          <a:p>
            <a:pPr lvl="2">
              <a:defRPr/>
            </a:pPr>
            <a:r>
              <a:rPr lang="en-US" altLang="en-US" sz="3200" dirty="0"/>
              <a:t>Long term:  could create </a:t>
            </a:r>
          </a:p>
          <a:p>
            <a:pPr marL="914400" lvl="2" indent="0">
              <a:buFontTx/>
              <a:buNone/>
              <a:defRPr/>
            </a:pPr>
            <a:r>
              <a:rPr lang="en-US" altLang="en-US" sz="3200" dirty="0"/>
              <a:t>   multi-storied stands</a:t>
            </a:r>
          </a:p>
          <a:p>
            <a:pPr>
              <a:defRPr/>
            </a:pPr>
            <a:endParaRPr lang="en-US" altLang="en-US" dirty="0"/>
          </a:p>
        </p:txBody>
      </p:sp>
      <p:pic>
        <p:nvPicPr>
          <p:cNvPr id="55300" name="Picture 4">
            <a:extLst>
              <a:ext uri="{FF2B5EF4-FFF2-40B4-BE49-F238E27FC236}">
                <a16:creationId xmlns:a16="http://schemas.microsoft.com/office/drawing/2014/main" id="{7ADC0B97-9A3F-C95F-3753-9634EA8E1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13" y="4564063"/>
            <a:ext cx="3278187" cy="21939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2677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A71478CB-D145-9B1F-B653-CFAEC97DF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RX’s Low Diversity Stands &gt;80</a:t>
            </a:r>
          </a:p>
        </p:txBody>
      </p:sp>
      <p:sp>
        <p:nvSpPr>
          <p:cNvPr id="56323" name="Content Placeholder 2">
            <a:extLst>
              <a:ext uri="{FF2B5EF4-FFF2-40B4-BE49-F238E27FC236}">
                <a16:creationId xmlns:a16="http://schemas.microsoft.com/office/drawing/2014/main" id="{DDDE5ABB-9648-0346-28F2-EFCB75A57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altLang="en-US"/>
          </a:p>
          <a:p>
            <a:pPr lvl="1"/>
            <a:r>
              <a:rPr lang="en-US" altLang="en-US" sz="3600"/>
              <a:t>Restoring Snag and down wood: </a:t>
            </a:r>
          </a:p>
          <a:p>
            <a:pPr lvl="2"/>
            <a:r>
              <a:rPr lang="en-US" altLang="en-US"/>
              <a:t> </a:t>
            </a:r>
            <a:r>
              <a:rPr lang="en-US" altLang="en-US" sz="3200"/>
              <a:t>Short term: improve current function. </a:t>
            </a:r>
          </a:p>
          <a:p>
            <a:pPr lvl="2"/>
            <a:r>
              <a:rPr lang="en-US" altLang="en-US" sz="3200"/>
              <a:t> Long term:  Won’t help meet multi-storied objectives.</a:t>
            </a:r>
          </a:p>
          <a:p>
            <a:pPr marL="0" indent="0">
              <a:buFontTx/>
              <a:buNone/>
            </a:pPr>
            <a:endParaRPr lang="en-US" altLang="en-US"/>
          </a:p>
        </p:txBody>
      </p:sp>
    </p:spTree>
  </p:cSld>
  <p:clrMapOvr>
    <a:masterClrMapping/>
  </p:clrMapOvr>
  <p:transition advTm="1381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A56EBE06-0C43-1A0B-1A55-DAD83B171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RX’s Low Diversity Stands &gt;80</a:t>
            </a:r>
          </a:p>
        </p:txBody>
      </p:sp>
      <p:sp>
        <p:nvSpPr>
          <p:cNvPr id="57347" name="Content Placeholder 2">
            <a:extLst>
              <a:ext uri="{FF2B5EF4-FFF2-40B4-BE49-F238E27FC236}">
                <a16:creationId xmlns:a16="http://schemas.microsoft.com/office/drawing/2014/main" id="{7E018F7F-3371-3D48-48FC-AEC644C35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FontTx/>
              <a:buNone/>
            </a:pPr>
            <a:r>
              <a:rPr lang="en-US" altLang="en-US" sz="3600" b="1"/>
              <a:t>Restoring Fire </a:t>
            </a:r>
          </a:p>
          <a:p>
            <a:pPr lvl="2"/>
            <a:r>
              <a:rPr lang="en-US" altLang="en-US" sz="3200"/>
              <a:t>Short term:  Could improve current function if creates some mortality.  </a:t>
            </a:r>
          </a:p>
          <a:p>
            <a:pPr lvl="2"/>
            <a:r>
              <a:rPr lang="en-US" altLang="en-US" sz="3200"/>
              <a:t>Long term:  May not help with multi-storied objectives</a:t>
            </a:r>
          </a:p>
          <a:p>
            <a:pPr lvl="4"/>
            <a:r>
              <a:rPr lang="en-US" altLang="en-US" sz="2800"/>
              <a:t>Could be part of a staged treatment coupled with other management tools</a:t>
            </a:r>
            <a:endParaRPr lang="en-US" altLang="en-US"/>
          </a:p>
        </p:txBody>
      </p:sp>
      <p:pic>
        <p:nvPicPr>
          <p:cNvPr id="57348" name="Picture 4" descr="p001557">
            <a:extLst>
              <a:ext uri="{FF2B5EF4-FFF2-40B4-BE49-F238E27FC236}">
                <a16:creationId xmlns:a16="http://schemas.microsoft.com/office/drawing/2014/main" id="{C27DEAF7-2D6E-167C-8225-2D39AB362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4937125"/>
            <a:ext cx="256063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9634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>
            <a:extLst>
              <a:ext uri="{FF2B5EF4-FFF2-40B4-BE49-F238E27FC236}">
                <a16:creationId xmlns:a16="http://schemas.microsoft.com/office/drawing/2014/main" id="{3686CFBD-01D1-6D3D-9CD3-0B9AB29AAF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371475"/>
            <a:ext cx="7772400" cy="1143000"/>
          </a:xfrm>
        </p:spPr>
        <p:txBody>
          <a:bodyPr/>
          <a:lstStyle/>
          <a:p>
            <a:br>
              <a:rPr lang="en-US" altLang="en-US"/>
            </a:br>
            <a:r>
              <a:rPr lang="en-US" altLang="en-US"/>
              <a:t>Finding stands at high risk of disturbance </a:t>
            </a:r>
            <a:br>
              <a:rPr lang="en-US" altLang="en-US"/>
            </a:br>
            <a:r>
              <a:rPr lang="en-US" altLang="en-US"/>
              <a:t>    Fire Suitability Index </a:t>
            </a:r>
          </a:p>
        </p:txBody>
      </p:sp>
      <p:sp>
        <p:nvSpPr>
          <p:cNvPr id="57347" name="Content Placeholder 2">
            <a:extLst>
              <a:ext uri="{FF2B5EF4-FFF2-40B4-BE49-F238E27FC236}">
                <a16:creationId xmlns:a16="http://schemas.microsoft.com/office/drawing/2014/main" id="{76A6A912-EE40-3998-8E67-5D090FCD6C7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74725" y="1849438"/>
            <a:ext cx="8169275" cy="4127500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endParaRPr lang="en-US" altLang="en-US" dirty="0"/>
          </a:p>
          <a:p>
            <a:pPr marL="0" indent="0" algn="ctr">
              <a:buFontTx/>
              <a:buNone/>
              <a:defRPr/>
            </a:pPr>
            <a:r>
              <a:rPr lang="en-US" altLang="en-US" dirty="0"/>
              <a:t>Treat to help buffer fire spread</a:t>
            </a:r>
            <a:br>
              <a:rPr lang="en-US" altLang="en-US" dirty="0"/>
            </a:br>
            <a:br>
              <a:rPr lang="en-US" altLang="en-US" dirty="0"/>
            </a:br>
            <a:endParaRPr lang="en-US" altLang="en-US" dirty="0"/>
          </a:p>
          <a:p>
            <a:pPr>
              <a:defRPr/>
            </a:pPr>
            <a:r>
              <a:rPr lang="en-US" altLang="en-US" dirty="0">
                <a:solidFill>
                  <a:schemeClr val="bg1"/>
                </a:solidFill>
              </a:rPr>
              <a:t>Slope Position</a:t>
            </a:r>
          </a:p>
          <a:p>
            <a:pPr>
              <a:defRPr/>
            </a:pPr>
            <a:r>
              <a:rPr lang="en-US" altLang="en-US" dirty="0">
                <a:solidFill>
                  <a:schemeClr val="bg1"/>
                </a:solidFill>
              </a:rPr>
              <a:t>Wind Patterns</a:t>
            </a:r>
          </a:p>
          <a:p>
            <a:pPr>
              <a:defRPr/>
            </a:pPr>
            <a:r>
              <a:rPr lang="en-US" altLang="en-US" dirty="0">
                <a:solidFill>
                  <a:schemeClr val="bg1"/>
                </a:solidFill>
              </a:rPr>
              <a:t>Human Use </a:t>
            </a:r>
          </a:p>
        </p:txBody>
      </p:sp>
      <p:pic>
        <p:nvPicPr>
          <p:cNvPr id="58372" name="Picture 2" descr="C:\Users\cfriesen\AppData\Local\Microsoft\Windows\Temporary Internet Files\Content.Outlook\9S0BUW2E\FireSuitability.jpg">
            <a:extLst>
              <a:ext uri="{FF2B5EF4-FFF2-40B4-BE49-F238E27FC236}">
                <a16:creationId xmlns:a16="http://schemas.microsoft.com/office/drawing/2014/main" id="{037BEAB1-7845-5E05-BAD1-034298137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738" y="3051175"/>
            <a:ext cx="473233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1308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F5429E9C-FF2F-B084-36C7-31886065F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/>
            </a:br>
            <a:br>
              <a:rPr lang="en-US" altLang="en-US"/>
            </a:br>
            <a:r>
              <a:rPr lang="en-US" altLang="en-US"/>
              <a:t>Example of Stand</a:t>
            </a:r>
            <a:br>
              <a:rPr lang="en-US" altLang="en-US"/>
            </a:br>
            <a:r>
              <a:rPr lang="en-US" altLang="en-US"/>
              <a:t>to Investigate Further</a:t>
            </a:r>
          </a:p>
        </p:txBody>
      </p:sp>
      <p:pic>
        <p:nvPicPr>
          <p:cNvPr id="59395" name="Picture 1" descr="C:\Users\cfriesen\AppData\Local\Microsoft\Windows\Temporary Internet Files\Content.IE5\JCGZN3EB\TrafficLight3YELLOW[1].gif">
            <a:extLst>
              <a:ext uri="{FF2B5EF4-FFF2-40B4-BE49-F238E27FC236}">
                <a16:creationId xmlns:a16="http://schemas.microsoft.com/office/drawing/2014/main" id="{F00051F2-553A-1409-17CC-6E3519577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838450"/>
            <a:ext cx="1289050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421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>
            <a:extLst>
              <a:ext uri="{FF2B5EF4-FFF2-40B4-BE49-F238E27FC236}">
                <a16:creationId xmlns:a16="http://schemas.microsoft.com/office/drawing/2014/main" id="{50151B47-1127-30B7-2B7E-25AD7D0B0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3538"/>
            <a:ext cx="338296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6">
            <a:extLst>
              <a:ext uri="{FF2B5EF4-FFF2-40B4-BE49-F238E27FC236}">
                <a16:creationId xmlns:a16="http://schemas.microsoft.com/office/drawing/2014/main" id="{1433AA9B-B75B-695A-77D5-03DC9EA4F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51213"/>
            <a:ext cx="63246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8">
            <a:extLst>
              <a:ext uri="{FF2B5EF4-FFF2-40B4-BE49-F238E27FC236}">
                <a16:creationId xmlns:a16="http://schemas.microsoft.com/office/drawing/2014/main" id="{2BCFA1EA-26B9-8A22-51FC-FF4F1E415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20" b="28844"/>
          <a:stretch>
            <a:fillRect/>
          </a:stretch>
        </p:blipFill>
        <p:spPr bwMode="auto">
          <a:xfrm rot="-847490">
            <a:off x="50800" y="2163763"/>
            <a:ext cx="8818563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Box 1">
            <a:extLst>
              <a:ext uri="{FF2B5EF4-FFF2-40B4-BE49-F238E27FC236}">
                <a16:creationId xmlns:a16="http://schemas.microsoft.com/office/drawing/2014/main" id="{3FAB5BCE-EF28-1AD8-59D3-8F61C2F00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6213" y="258763"/>
            <a:ext cx="4600575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•"/>
              <a:defRPr sz="3200">
                <a:solidFill>
                  <a:srgbClr val="FFFF00"/>
                </a:solidFill>
                <a:latin typeface="Arial Narrow" panose="020B0606020202030204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algn="l" eaLnBrk="0" hangingPunct="0">
              <a:buChar char="•"/>
              <a:defRPr sz="2400">
                <a:solidFill>
                  <a:srgbClr val="FFFF00"/>
                </a:solidFill>
                <a:latin typeface="Arial Narrow" panose="020B0606020202030204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w / in low conservation value </a:t>
            </a:r>
          </a:p>
          <a:p>
            <a:pPr algn="ctr" eaLnBrk="1" hangingPunct="1"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owl site</a:t>
            </a:r>
          </a:p>
        </p:txBody>
      </p:sp>
      <p:sp>
        <p:nvSpPr>
          <p:cNvPr id="60422" name="TextBox 4">
            <a:extLst>
              <a:ext uri="{FF2B5EF4-FFF2-40B4-BE49-F238E27FC236}">
                <a16:creationId xmlns:a16="http://schemas.microsoft.com/office/drawing/2014/main" id="{FA9A781B-9C7F-99DC-CAB1-359EDCF7E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7850" y="3503613"/>
            <a:ext cx="207645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•"/>
              <a:defRPr sz="3200">
                <a:solidFill>
                  <a:srgbClr val="FFFF00"/>
                </a:solidFill>
                <a:latin typeface="Arial Narrow" panose="020B0606020202030204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algn="l" eaLnBrk="0" hangingPunct="0">
              <a:buChar char="•"/>
              <a:defRPr sz="2400">
                <a:solidFill>
                  <a:srgbClr val="FFFF00"/>
                </a:solidFill>
                <a:latin typeface="Arial Narrow" panose="020B0606020202030204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1910 burn</a:t>
            </a:r>
          </a:p>
          <a:p>
            <a:pPr algn="ctr" eaLnBrk="1" hangingPunct="1">
              <a:buFontTx/>
              <a:buNone/>
            </a:pPr>
            <a:endParaRPr lang="en-US" altLang="en-US" sz="280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Low OGSI</a:t>
            </a:r>
          </a:p>
        </p:txBody>
      </p:sp>
      <p:pic>
        <p:nvPicPr>
          <p:cNvPr id="60423" name="Picture 1" descr="C:\Users\cfriesen\AppData\Local\Microsoft\Windows\Temporary Internet Files\Content.IE5\JCGZN3EB\TrafficLight3YELLOW[1].gif">
            <a:extLst>
              <a:ext uri="{FF2B5EF4-FFF2-40B4-BE49-F238E27FC236}">
                <a16:creationId xmlns:a16="http://schemas.microsoft.com/office/drawing/2014/main" id="{BDAD9C6E-6531-D0CD-976B-A034EC9D4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050" y="5213350"/>
            <a:ext cx="6905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868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>
            <a:extLst>
              <a:ext uri="{FF2B5EF4-FFF2-40B4-BE49-F238E27FC236}">
                <a16:creationId xmlns:a16="http://schemas.microsoft.com/office/drawing/2014/main" id="{4F527642-BDF9-DF15-6439-E09CBB29B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825" y="292100"/>
            <a:ext cx="8418513" cy="1143000"/>
          </a:xfrm>
        </p:spPr>
        <p:txBody>
          <a:bodyPr/>
          <a:lstStyle/>
          <a:p>
            <a:r>
              <a:rPr lang="en-US" altLang="en-US" sz="4000"/>
              <a:t>Other Land Allocation Considerations</a:t>
            </a:r>
          </a:p>
        </p:txBody>
      </p:sp>
      <p:sp>
        <p:nvSpPr>
          <p:cNvPr id="61443" name="Content Placeholder 2">
            <a:extLst>
              <a:ext uri="{FF2B5EF4-FFF2-40B4-BE49-F238E27FC236}">
                <a16:creationId xmlns:a16="http://schemas.microsoft.com/office/drawing/2014/main" id="{597729AB-A61E-A316-D5AB-DE732BB6B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57413"/>
            <a:ext cx="7772400" cy="3481387"/>
          </a:xfrm>
        </p:spPr>
        <p:txBody>
          <a:bodyPr/>
          <a:lstStyle/>
          <a:p>
            <a:r>
              <a:rPr lang="en-US" altLang="en-US"/>
              <a:t> </a:t>
            </a:r>
          </a:p>
        </p:txBody>
      </p:sp>
      <p:pic>
        <p:nvPicPr>
          <p:cNvPr id="61444" name="Picture 2">
            <a:extLst>
              <a:ext uri="{FF2B5EF4-FFF2-40B4-BE49-F238E27FC236}">
                <a16:creationId xmlns:a16="http://schemas.microsoft.com/office/drawing/2014/main" id="{6985980C-83AB-4ECC-8619-55DE8F810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1176338"/>
            <a:ext cx="4097337" cy="530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TextBox 1">
            <a:extLst>
              <a:ext uri="{FF2B5EF4-FFF2-40B4-BE49-F238E27FC236}">
                <a16:creationId xmlns:a16="http://schemas.microsoft.com/office/drawing/2014/main" id="{5CE51F90-5946-D7F6-C46E-370027F3D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8788" y="2025650"/>
            <a:ext cx="3335337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•"/>
              <a:defRPr sz="3200">
                <a:solidFill>
                  <a:srgbClr val="FFFF00"/>
                </a:solidFill>
                <a:latin typeface="Arial Narrow" panose="020B0606020202030204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algn="l" eaLnBrk="0" hangingPunct="0">
              <a:buChar char="•"/>
              <a:defRPr sz="2400">
                <a:solidFill>
                  <a:srgbClr val="FFFF00"/>
                </a:solidFill>
                <a:latin typeface="Arial Narrow" panose="020B0606020202030204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AMA</a:t>
            </a:r>
          </a:p>
          <a:p>
            <a:pPr algn="ctr" eaLnBrk="1" hangingPunct="1"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Visuals</a:t>
            </a:r>
          </a:p>
          <a:p>
            <a:pPr algn="ctr" eaLnBrk="1" hangingPunct="1"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Special Interest Areas</a:t>
            </a:r>
          </a:p>
        </p:txBody>
      </p:sp>
      <p:pic>
        <p:nvPicPr>
          <p:cNvPr id="61446" name="Picture 1" descr="C:\Users\cfriesen\AppData\Local\Microsoft\Windows\Temporary Internet Files\Content.IE5\JCGZN3EB\TrafficLight3YELLOW[1].gif">
            <a:extLst>
              <a:ext uri="{FF2B5EF4-FFF2-40B4-BE49-F238E27FC236}">
                <a16:creationId xmlns:a16="http://schemas.microsoft.com/office/drawing/2014/main" id="{682DA728-27C3-15BD-9D08-EFB0EE645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050" y="4219575"/>
            <a:ext cx="6905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9598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8FDBD45F-0710-4919-2E83-BDD6B2AE3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Survey and Manage</a:t>
            </a:r>
            <a:br>
              <a:rPr lang="en-US" altLang="en-US"/>
            </a:br>
            <a:r>
              <a:rPr lang="en-US" altLang="en-US"/>
              <a:t>RTV</a:t>
            </a:r>
            <a:br>
              <a:rPr lang="en-US" altLang="en-US"/>
            </a:br>
            <a:r>
              <a:rPr lang="en-US" altLang="en-US" i="1"/>
              <a:t>Megomphix</a:t>
            </a:r>
          </a:p>
        </p:txBody>
      </p:sp>
      <p:pic>
        <p:nvPicPr>
          <p:cNvPr id="62467" name="Picture 3" descr="C:\Users\cfriesen\AppData\Local\Microsoft\Windows\Temporary Internet Files\Content.Outlook\9S0BUW2E\RTVSuitableHabitat (2).jpg">
            <a:extLst>
              <a:ext uri="{FF2B5EF4-FFF2-40B4-BE49-F238E27FC236}">
                <a16:creationId xmlns:a16="http://schemas.microsoft.com/office/drawing/2014/main" id="{25CEAB56-6E8C-03FE-5380-6EAD6960C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1371600"/>
            <a:ext cx="710088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1" descr="C:\Users\cfriesen\AppData\Local\Microsoft\Windows\Temporary Internet Files\Content.IE5\JCGZN3EB\TrafficLight3YELLOW[1].gif">
            <a:extLst>
              <a:ext uri="{FF2B5EF4-FFF2-40B4-BE49-F238E27FC236}">
                <a16:creationId xmlns:a16="http://schemas.microsoft.com/office/drawing/2014/main" id="{4304C46E-34B1-15A5-FF4F-1B8A73257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38" y="4695825"/>
            <a:ext cx="69056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3528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>
            <a:extLst>
              <a:ext uri="{FF2B5EF4-FFF2-40B4-BE49-F238E27FC236}">
                <a16:creationId xmlns:a16="http://schemas.microsoft.com/office/drawing/2014/main" id="{C07855D1-EB7A-6706-035E-C38900032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3491" name="Picture 2">
            <a:extLst>
              <a:ext uri="{FF2B5EF4-FFF2-40B4-BE49-F238E27FC236}">
                <a16:creationId xmlns:a16="http://schemas.microsoft.com/office/drawing/2014/main" id="{6AA01B5F-D2DE-0AEA-BFB3-335F29321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55563"/>
            <a:ext cx="8458200" cy="660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9367-0825-BFAF-11C1-660991038BE7}"/>
              </a:ext>
            </a:extLst>
          </p:cNvPr>
          <p:cNvSpPr txBox="1"/>
          <p:nvPr/>
        </p:nvSpPr>
        <p:spPr>
          <a:xfrm>
            <a:off x="904875" y="685800"/>
            <a:ext cx="6757988" cy="2259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Survey and Manage: </a:t>
            </a:r>
            <a:r>
              <a:rPr lang="en-US" sz="44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Axetail</a:t>
            </a:r>
            <a:r>
              <a:rPr lang="en-US" sz="44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Slug</a:t>
            </a:r>
          </a:p>
          <a:p>
            <a:pPr>
              <a:defRPr/>
            </a:pPr>
            <a:r>
              <a:rPr lang="en-US" sz="44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Riparian Reserves</a:t>
            </a:r>
          </a:p>
        </p:txBody>
      </p:sp>
      <p:pic>
        <p:nvPicPr>
          <p:cNvPr id="63493" name="Picture 2" descr="C:\Users\cfriesen\AppData\Local\Microsoft\Windows\Temporary Internet Files\Content.IE5\NO18MFUM\snail_icon[1].jpg">
            <a:extLst>
              <a:ext uri="{FF2B5EF4-FFF2-40B4-BE49-F238E27FC236}">
                <a16:creationId xmlns:a16="http://schemas.microsoft.com/office/drawing/2014/main" id="{4DA835A7-D05D-2B87-BD01-9278865ED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00" y="5741988"/>
            <a:ext cx="12795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1" descr="C:\Users\cfriesen\AppData\Local\Microsoft\Windows\Temporary Internet Files\Content.IE5\JCGZN3EB\TrafficLight3YELLOW[1].gif">
            <a:extLst>
              <a:ext uri="{FF2B5EF4-FFF2-40B4-BE49-F238E27FC236}">
                <a16:creationId xmlns:a16="http://schemas.microsoft.com/office/drawing/2014/main" id="{2B457D7F-2AD8-FB1E-C5A2-F9EDB3D35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163" y="3841750"/>
            <a:ext cx="6921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406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3">
            <a:extLst>
              <a:ext uri="{FF2B5EF4-FFF2-40B4-BE49-F238E27FC236}">
                <a16:creationId xmlns:a16="http://schemas.microsoft.com/office/drawing/2014/main" id="{27501407-770A-3AD7-DFE9-2301F16EF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Spotted Owl Critical Habitat</a:t>
            </a:r>
            <a:br>
              <a:rPr lang="en-US" altLang="en-US"/>
            </a:br>
            <a:endParaRPr lang="en-US" altLang="en-US"/>
          </a:p>
        </p:txBody>
      </p:sp>
      <p:pic>
        <p:nvPicPr>
          <p:cNvPr id="18435" name="Picture 4">
            <a:extLst>
              <a:ext uri="{FF2B5EF4-FFF2-40B4-BE49-F238E27FC236}">
                <a16:creationId xmlns:a16="http://schemas.microsoft.com/office/drawing/2014/main" id="{197FA1C3-838F-BDA3-1D87-C7AB4F9C6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1474788"/>
            <a:ext cx="362743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10264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>
            <a:extLst>
              <a:ext uri="{FF2B5EF4-FFF2-40B4-BE49-F238E27FC236}">
                <a16:creationId xmlns:a16="http://schemas.microsoft.com/office/drawing/2014/main" id="{A4AC675B-C419-73CF-5EFD-D849264F3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Rest of the IDT</a:t>
            </a:r>
            <a:br>
              <a:rPr lang="en-US" altLang="en-US"/>
            </a:br>
            <a:r>
              <a:rPr lang="en-US" altLang="en-US"/>
              <a:t>and Stakeholders</a:t>
            </a:r>
          </a:p>
        </p:txBody>
      </p:sp>
      <p:pic>
        <p:nvPicPr>
          <p:cNvPr id="64515" name="Picture 14" descr="people-woods">
            <a:extLst>
              <a:ext uri="{FF2B5EF4-FFF2-40B4-BE49-F238E27FC236}">
                <a16:creationId xmlns:a16="http://schemas.microsoft.com/office/drawing/2014/main" id="{440E7331-6FE5-6D68-9BD6-D73E77AA1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2863850"/>
            <a:ext cx="2886075" cy="2311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33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1" descr="C:\Users\cfriesen\AppData\Local\Microsoft\Windows\Temporary Internet Files\Content.IE5\JCGZN3EB\TrafficLight3YELLOW[1].gif">
            <a:extLst>
              <a:ext uri="{FF2B5EF4-FFF2-40B4-BE49-F238E27FC236}">
                <a16:creationId xmlns:a16="http://schemas.microsoft.com/office/drawing/2014/main" id="{815142FD-66A3-DDEE-97FC-B957C7264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1874838"/>
            <a:ext cx="1289050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TextBox 1">
            <a:extLst>
              <a:ext uri="{FF2B5EF4-FFF2-40B4-BE49-F238E27FC236}">
                <a16:creationId xmlns:a16="http://schemas.microsoft.com/office/drawing/2014/main" id="{A99DE252-1D6E-2E8B-8743-5FD72A7FF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1900" y="5715000"/>
            <a:ext cx="6799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•"/>
              <a:defRPr sz="3200">
                <a:solidFill>
                  <a:srgbClr val="FFFF00"/>
                </a:solidFill>
                <a:latin typeface="Arial Narrow" panose="020B0606020202030204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algn="l" eaLnBrk="0" hangingPunct="0">
              <a:buChar char="•"/>
              <a:defRPr sz="2400">
                <a:solidFill>
                  <a:srgbClr val="FFFF00"/>
                </a:solidFill>
                <a:latin typeface="Arial Narrow" panose="020B0606020202030204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Why here, why now?</a:t>
            </a:r>
          </a:p>
        </p:txBody>
      </p:sp>
    </p:spTree>
  </p:cSld>
  <p:clrMapOvr>
    <a:masterClrMapping/>
  </p:clrMapOvr>
  <p:transition advTm="1261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cfriesen\AppData\Local\Microsoft\Windows\Temporary Internet Files\Content.IE5\YPOMQVFL\3908956843_d715da9e9d_z[1].jpg">
            <a:extLst>
              <a:ext uri="{FF2B5EF4-FFF2-40B4-BE49-F238E27FC236}">
                <a16:creationId xmlns:a16="http://schemas.microsoft.com/office/drawing/2014/main" id="{3D76F9A1-36CD-0294-2D09-82B904AEC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388" y="1831975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5">
            <a:extLst>
              <a:ext uri="{FF2B5EF4-FFF2-40B4-BE49-F238E27FC236}">
                <a16:creationId xmlns:a16="http://schemas.microsoft.com/office/drawing/2014/main" id="{95029043-1CC2-D93F-5FA6-B6953776E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849313"/>
            <a:ext cx="3416300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6" descr="C:\Users\cfriesen\AppData\Local\Microsoft\Windows\Temporary Internet Files\Content.IE5\0GL1Z1OZ\8641476453_ff0e7d9ddb_z[1].jpg">
            <a:extLst>
              <a:ext uri="{FF2B5EF4-FFF2-40B4-BE49-F238E27FC236}">
                <a16:creationId xmlns:a16="http://schemas.microsoft.com/office/drawing/2014/main" id="{AB09FA5B-F1B7-C6BA-D0C0-EEB5E5EDD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25" y="4706938"/>
            <a:ext cx="1951038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11CC29-9280-F2CF-077B-1AF3302810CC}"/>
              </a:ext>
            </a:extLst>
          </p:cNvPr>
          <p:cNvSpPr txBox="1"/>
          <p:nvPr/>
        </p:nvSpPr>
        <p:spPr>
          <a:xfrm>
            <a:off x="467139" y="6334780"/>
            <a:ext cx="379674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trike="sngStrike" dirty="0"/>
              <a:t>Dichotomous key </a:t>
            </a:r>
          </a:p>
        </p:txBody>
      </p:sp>
      <p:sp>
        <p:nvSpPr>
          <p:cNvPr id="65542" name="TextBox 2">
            <a:extLst>
              <a:ext uri="{FF2B5EF4-FFF2-40B4-BE49-F238E27FC236}">
                <a16:creationId xmlns:a16="http://schemas.microsoft.com/office/drawing/2014/main" id="{6177F141-03B8-5143-4762-D58D4BF9E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2613" y="536575"/>
            <a:ext cx="42545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•"/>
              <a:defRPr sz="3200">
                <a:solidFill>
                  <a:srgbClr val="FFFF00"/>
                </a:solidFill>
                <a:latin typeface="Arial Narrow" panose="020B0606020202030204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algn="l" eaLnBrk="0" hangingPunct="0">
              <a:buChar char="•"/>
              <a:defRPr sz="2400">
                <a:solidFill>
                  <a:srgbClr val="FFFF00"/>
                </a:solidFill>
                <a:latin typeface="Arial Narrow" panose="020B0606020202030204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 i="1">
                <a:solidFill>
                  <a:schemeClr val="bg1"/>
                </a:solidFill>
              </a:rPr>
              <a:t>Tonan intersection of truncated cubes</a:t>
            </a:r>
          </a:p>
        </p:txBody>
      </p:sp>
    </p:spTree>
  </p:cSld>
  <p:clrMapOvr>
    <a:masterClrMapping/>
  </p:clrMapOvr>
  <p:transition advTm="42935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>
            <a:extLst>
              <a:ext uri="{FF2B5EF4-FFF2-40B4-BE49-F238E27FC236}">
                <a16:creationId xmlns:a16="http://schemas.microsoft.com/office/drawing/2014/main" id="{04531A10-5F2E-6D22-C7A9-1D5B50DE2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Hierachical Approach </a:t>
            </a:r>
            <a:br>
              <a:rPr lang="en-US" altLang="en-US"/>
            </a:br>
            <a:r>
              <a:rPr lang="en-US" altLang="en-US"/>
              <a:t>Scale-Based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66563" name="Content Placeholder 2">
            <a:extLst>
              <a:ext uri="{FF2B5EF4-FFF2-40B4-BE49-F238E27FC236}">
                <a16:creationId xmlns:a16="http://schemas.microsoft.com/office/drawing/2014/main" id="{15AB1029-3036-8BE2-ADD2-1C13AD9E0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863" y="1990725"/>
            <a:ext cx="7772400" cy="4114800"/>
          </a:xfrm>
        </p:spPr>
        <p:txBody>
          <a:bodyPr/>
          <a:lstStyle/>
          <a:p>
            <a:r>
              <a:rPr lang="en-US" altLang="en-US" sz="4400"/>
              <a:t>CHU </a:t>
            </a:r>
          </a:p>
          <a:p>
            <a:r>
              <a:rPr lang="en-US" altLang="en-US" sz="4400"/>
              <a:t>Watershed</a:t>
            </a:r>
          </a:p>
          <a:p>
            <a:r>
              <a:rPr lang="en-US" altLang="en-US" sz="4400"/>
              <a:t>Owl Sites</a:t>
            </a:r>
          </a:p>
          <a:p>
            <a:pPr marL="457200" lvl="1" indent="0">
              <a:buFontTx/>
              <a:buNone/>
            </a:pPr>
            <a:endParaRPr lang="en-US" altLang="en-US"/>
          </a:p>
          <a:p>
            <a:pPr marL="457200" lvl="1" indent="0">
              <a:buFontTx/>
              <a:buNone/>
            </a:pPr>
            <a:endParaRPr lang="en-US" altLang="en-US"/>
          </a:p>
          <a:p>
            <a:pPr marL="457200" lvl="1" indent="0">
              <a:buFontTx/>
              <a:buNone/>
            </a:pPr>
            <a:r>
              <a:rPr lang="en-US" altLang="en-US" sz="3600"/>
              <a:t>Forest Restoration Opportunities</a:t>
            </a:r>
          </a:p>
          <a:p>
            <a:pPr marL="457200" lvl="1" indent="0">
              <a:buFontTx/>
              <a:buNone/>
            </a:pPr>
            <a:r>
              <a:rPr lang="en-US" altLang="en-US" sz="3600"/>
              <a:t>(Processes and Structures)</a:t>
            </a:r>
          </a:p>
        </p:txBody>
      </p:sp>
      <p:pic>
        <p:nvPicPr>
          <p:cNvPr id="66564" name="Picture 2" descr="C:\Users\cfriesen\AppData\Local\Microsoft\Windows\Temporary Internet Files\Content.IE5\0GL1Z1OZ\traffic_lights[1].jpg">
            <a:extLst>
              <a:ext uri="{FF2B5EF4-FFF2-40B4-BE49-F238E27FC236}">
                <a16:creationId xmlns:a16="http://schemas.microsoft.com/office/drawing/2014/main" id="{E85E939A-3D6A-93F1-3E4D-E86FC4EA8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975" y="2073275"/>
            <a:ext cx="4222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2" descr="C:\Users\cfriesen\AppData\Local\Microsoft\Windows\Temporary Internet Files\Content.IE5\0GL1Z1OZ\traffic_lights[1].jpg">
            <a:extLst>
              <a:ext uri="{FF2B5EF4-FFF2-40B4-BE49-F238E27FC236}">
                <a16:creationId xmlns:a16="http://schemas.microsoft.com/office/drawing/2014/main" id="{4AF22919-EA9B-4278-027B-C3547EDFA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3063875"/>
            <a:ext cx="4222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2" descr="C:\Users\cfriesen\AppData\Local\Microsoft\Windows\Temporary Internet Files\Content.IE5\0GL1Z1OZ\traffic_lights[1].jpg">
            <a:extLst>
              <a:ext uri="{FF2B5EF4-FFF2-40B4-BE49-F238E27FC236}">
                <a16:creationId xmlns:a16="http://schemas.microsoft.com/office/drawing/2014/main" id="{89E1A38D-956D-AB64-EDCC-168F377C3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925" y="3867150"/>
            <a:ext cx="4206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1" descr="C:\Users\cfriesen\AppData\Local\Microsoft\Windows\Temporary Internet Files\Content.IE5\JCGZN3EB\TrafficLight3YELLOW[1].gif">
            <a:extLst>
              <a:ext uri="{FF2B5EF4-FFF2-40B4-BE49-F238E27FC236}">
                <a16:creationId xmlns:a16="http://schemas.microsoft.com/office/drawing/2014/main" id="{B4BFB45D-D5C7-7C20-1021-6A971BF66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88" y="4110038"/>
            <a:ext cx="873125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6525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>
            <a:extLst>
              <a:ext uri="{FF2B5EF4-FFF2-40B4-BE49-F238E27FC236}">
                <a16:creationId xmlns:a16="http://schemas.microsoft.com/office/drawing/2014/main" id="{03940EB8-8CEC-9244-32A2-5F0D164CC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CHU Squad/Scenario Playing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64B33-AD2B-F88A-1E9D-07B8A4841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8125" y="1524000"/>
            <a:ext cx="4257675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 </a:t>
            </a:r>
            <a:r>
              <a:rPr lang="en-US" sz="2400" dirty="0"/>
              <a:t>Joe Doerr, USFS</a:t>
            </a:r>
          </a:p>
          <a:p>
            <a:pPr>
              <a:defRPr/>
            </a:pPr>
            <a:r>
              <a:rPr lang="en-US" sz="2400" dirty="0"/>
              <a:t>Steve </a:t>
            </a:r>
            <a:r>
              <a:rPr lang="en-US" sz="2400" dirty="0" err="1"/>
              <a:t>Ackers</a:t>
            </a:r>
            <a:r>
              <a:rPr lang="en-US" sz="2400" dirty="0"/>
              <a:t>, OSU</a:t>
            </a:r>
          </a:p>
          <a:p>
            <a:pPr>
              <a:defRPr/>
            </a:pPr>
            <a:r>
              <a:rPr lang="en-US" sz="2400" dirty="0"/>
              <a:t>Josh Chapman, USFS</a:t>
            </a:r>
          </a:p>
          <a:p>
            <a:pPr>
              <a:defRPr/>
            </a:pPr>
            <a:r>
              <a:rPr lang="en-US" sz="2400" dirty="0"/>
              <a:t>Bridgette </a:t>
            </a:r>
            <a:r>
              <a:rPr lang="en-US" sz="2400" dirty="0" err="1"/>
              <a:t>Tueller</a:t>
            </a:r>
            <a:r>
              <a:rPr lang="en-US" sz="2400" dirty="0"/>
              <a:t>, USFWS</a:t>
            </a:r>
          </a:p>
          <a:p>
            <a:pPr>
              <a:defRPr/>
            </a:pPr>
            <a:r>
              <a:rPr lang="en-US" sz="2400" dirty="0"/>
              <a:t>Trish Wilson, USFS</a:t>
            </a:r>
          </a:p>
          <a:p>
            <a:pPr>
              <a:defRPr/>
            </a:pPr>
            <a:r>
              <a:rPr lang="en-US" sz="2400" dirty="0"/>
              <a:t>Ruby Seitz, USFS</a:t>
            </a:r>
          </a:p>
          <a:p>
            <a:pPr>
              <a:defRPr/>
            </a:pPr>
            <a:r>
              <a:rPr lang="en-US" sz="2400" dirty="0"/>
              <a:t>Shane Kamrath, USFS</a:t>
            </a:r>
          </a:p>
          <a:p>
            <a:pPr>
              <a:defRPr/>
            </a:pPr>
            <a:r>
              <a:rPr lang="en-US" sz="2400" dirty="0"/>
              <a:t>Paul Bridges, USFWS</a:t>
            </a:r>
          </a:p>
          <a:p>
            <a:pPr>
              <a:defRPr/>
            </a:pPr>
            <a:r>
              <a:rPr lang="en-US" sz="2400" dirty="0"/>
              <a:t>Lisa Helmig, SUFS</a:t>
            </a:r>
          </a:p>
          <a:p>
            <a:pPr>
              <a:defRPr/>
            </a:pPr>
            <a:r>
              <a:rPr lang="en-US" sz="2400" dirty="0"/>
              <a:t>James Rudisill, USFS</a:t>
            </a:r>
          </a:p>
          <a:p>
            <a:pPr>
              <a:defRPr/>
            </a:pPr>
            <a:r>
              <a:rPr lang="en-US" sz="2400" dirty="0"/>
              <a:t>Guenther Castillon, USFS</a:t>
            </a:r>
          </a:p>
          <a:p>
            <a:pPr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r>
              <a:rPr lang="en-US" dirty="0"/>
              <a:t>			</a:t>
            </a:r>
          </a:p>
        </p:txBody>
      </p:sp>
      <p:sp>
        <p:nvSpPr>
          <p:cNvPr id="67588" name="Content Placeholder 3">
            <a:extLst>
              <a:ext uri="{FF2B5EF4-FFF2-40B4-BE49-F238E27FC236}">
                <a16:creationId xmlns:a16="http://schemas.microsoft.com/office/drawing/2014/main" id="{7C65DF7D-327D-37A9-677D-984445265F0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sz="2400"/>
              <a:t>Jane Kertis, USFS</a:t>
            </a:r>
          </a:p>
          <a:p>
            <a:r>
              <a:rPr lang="en-US" altLang="en-US" sz="2400"/>
              <a:t>Ray Davis, USFS</a:t>
            </a:r>
          </a:p>
          <a:p>
            <a:r>
              <a:rPr lang="en-US" altLang="en-US" sz="2400"/>
              <a:t>Stephanie Wessell, BLM </a:t>
            </a:r>
          </a:p>
        </p:txBody>
      </p:sp>
    </p:spTree>
  </p:cSld>
  <p:clrMapOvr>
    <a:masterClrMapping/>
  </p:clrMapOvr>
  <p:transition advTm="1097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Placeholder 2">
            <a:extLst>
              <a:ext uri="{FF2B5EF4-FFF2-40B4-BE49-F238E27FC236}">
                <a16:creationId xmlns:a16="http://schemas.microsoft.com/office/drawing/2014/main" id="{4093E256-49BE-607C-A479-0E03FAA744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 </a:t>
            </a:r>
          </a:p>
        </p:txBody>
      </p:sp>
      <p:pic>
        <p:nvPicPr>
          <p:cNvPr id="19459" name="Picture 5">
            <a:extLst>
              <a:ext uri="{FF2B5EF4-FFF2-40B4-BE49-F238E27FC236}">
                <a16:creationId xmlns:a16="http://schemas.microsoft.com/office/drawing/2014/main" id="{D382C046-B050-0FCE-AB68-EF6B4230B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850" y="1355725"/>
            <a:ext cx="3416300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3">
            <a:extLst>
              <a:ext uri="{FF2B5EF4-FFF2-40B4-BE49-F238E27FC236}">
                <a16:creationId xmlns:a16="http://schemas.microsoft.com/office/drawing/2014/main" id="{C7F2FFFC-2167-3BD8-AE4C-2460B8E7C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260350"/>
            <a:ext cx="796925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•"/>
              <a:defRPr sz="3200">
                <a:solidFill>
                  <a:srgbClr val="FFFF00"/>
                </a:solidFill>
                <a:latin typeface="Arial Narrow" panose="020B0606020202030204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algn="l" eaLnBrk="0" hangingPunct="0">
              <a:buChar char="•"/>
              <a:defRPr sz="2400">
                <a:solidFill>
                  <a:srgbClr val="FFFF00"/>
                </a:solidFill>
                <a:latin typeface="Arial Narrow" panose="020B0606020202030204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 Zoologist answer to everything: </a:t>
            </a:r>
          </a:p>
          <a:p>
            <a:pPr algn="ctr" eaLnBrk="1" hangingPunct="1"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build a dichotomous key!</a:t>
            </a:r>
          </a:p>
        </p:txBody>
      </p:sp>
    </p:spTree>
  </p:cSld>
  <p:clrMapOvr>
    <a:masterClrMapping/>
  </p:clrMapOvr>
  <p:transition advTm="11872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27A2E3A0-B33D-A64C-23E9-0A5EF87533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“Keys” assume there is only one correct answer.</a:t>
            </a:r>
          </a:p>
        </p:txBody>
      </p:sp>
      <p:pic>
        <p:nvPicPr>
          <p:cNvPr id="20483" name="Picture 5" descr="C:\Users\cfriesen\AppData\Local\Microsoft\Windows\Temporary Internet Files\Content.IE5\AM0Z2D6J\Num-1[1].png">
            <a:extLst>
              <a:ext uri="{FF2B5EF4-FFF2-40B4-BE49-F238E27FC236}">
                <a16:creationId xmlns:a16="http://schemas.microsoft.com/office/drawing/2014/main" id="{D4F388D6-195B-D28A-C615-3C6F8F047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3678238"/>
            <a:ext cx="2054225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27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D64A1C4D-EC6D-B4C8-FAD9-44E1B6399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One Answer: Highly Unlikely</a:t>
            </a:r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19CDFE2A-EE6F-3F39-0ACF-598E37A03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3" y="1739900"/>
            <a:ext cx="5475287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8" name="TextBox 1">
            <a:extLst>
              <a:ext uri="{FF2B5EF4-FFF2-40B4-BE49-F238E27FC236}">
                <a16:creationId xmlns:a16="http://schemas.microsoft.com/office/drawing/2014/main" id="{EC3A186B-F817-6ED0-0817-22B2B8AC2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" y="5754688"/>
            <a:ext cx="7454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•"/>
              <a:defRPr sz="3200">
                <a:solidFill>
                  <a:srgbClr val="FFFF00"/>
                </a:solidFill>
                <a:latin typeface="Arial Narrow" panose="020B0606020202030204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algn="l" eaLnBrk="0" hangingPunct="0">
              <a:buChar char="•"/>
              <a:defRPr sz="2400">
                <a:solidFill>
                  <a:srgbClr val="FFFF00"/>
                </a:solidFill>
                <a:latin typeface="Arial Narrow" panose="020B0606020202030204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multiple pathways and tradeoffs</a:t>
            </a:r>
          </a:p>
        </p:txBody>
      </p:sp>
    </p:spTree>
  </p:cSld>
  <p:clrMapOvr>
    <a:masterClrMapping/>
  </p:clrMapOvr>
  <p:transition advTm="8125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C:\Users\cfriesen\AppData\Local\Microsoft\Windows\Temporary Internet Files\Content.IE5\JCGZN3EB\TrafficLight3YELLOW[1].gif">
            <a:extLst>
              <a:ext uri="{FF2B5EF4-FFF2-40B4-BE49-F238E27FC236}">
                <a16:creationId xmlns:a16="http://schemas.microsoft.com/office/drawing/2014/main" id="{4672B6EF-7996-57A8-39FA-680788EB0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50" y="2460625"/>
            <a:ext cx="1289050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" descr="C:\Users\cfriesen\AppData\Local\Microsoft\Windows\Temporary Internet Files\Content.IE5\0GL1Z1OZ\traffic_lights[1].jpg">
            <a:extLst>
              <a:ext uri="{FF2B5EF4-FFF2-40B4-BE49-F238E27FC236}">
                <a16:creationId xmlns:a16="http://schemas.microsoft.com/office/drawing/2014/main" id="{6BB1293C-7A05-C16D-ED56-F3EDA704B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088" y="3341688"/>
            <a:ext cx="1371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3">
            <a:extLst>
              <a:ext uri="{FF2B5EF4-FFF2-40B4-BE49-F238E27FC236}">
                <a16:creationId xmlns:a16="http://schemas.microsoft.com/office/drawing/2014/main" id="{046A510A-AD27-CDA2-801E-F9E5941AC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" y="557213"/>
            <a:ext cx="79914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•"/>
              <a:defRPr sz="3200">
                <a:solidFill>
                  <a:srgbClr val="FFFF00"/>
                </a:solidFill>
                <a:latin typeface="Arial Narrow" panose="020B0606020202030204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algn="l" eaLnBrk="0" hangingPunct="0">
              <a:buChar char="•"/>
              <a:defRPr sz="2400">
                <a:solidFill>
                  <a:srgbClr val="FFFF00"/>
                </a:solidFill>
                <a:latin typeface="Arial Narrow" panose="020B0606020202030204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600">
                <a:solidFill>
                  <a:schemeClr val="bg1"/>
                </a:solidFill>
              </a:rPr>
              <a:t>“PAUSE POINTS” </a:t>
            </a:r>
          </a:p>
          <a:p>
            <a:pPr algn="ctr" eaLnBrk="1" hangingPunct="1">
              <a:buFontTx/>
              <a:buNone/>
            </a:pPr>
            <a:r>
              <a:rPr lang="en-US" altLang="en-US" sz="3600">
                <a:solidFill>
                  <a:schemeClr val="bg1"/>
                </a:solidFill>
              </a:rPr>
              <a:t>for LANDSCAPE PLANNING</a:t>
            </a:r>
          </a:p>
        </p:txBody>
      </p:sp>
      <p:sp>
        <p:nvSpPr>
          <p:cNvPr id="22533" name="TextBox 1">
            <a:extLst>
              <a:ext uri="{FF2B5EF4-FFF2-40B4-BE49-F238E27FC236}">
                <a16:creationId xmlns:a16="http://schemas.microsoft.com/office/drawing/2014/main" id="{2A13E4D8-4C35-15BB-F290-3395EAD48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150" y="5426075"/>
            <a:ext cx="7096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•"/>
              <a:defRPr sz="3200">
                <a:solidFill>
                  <a:srgbClr val="FFFF00"/>
                </a:solidFill>
                <a:latin typeface="Arial Narrow" panose="020B0606020202030204" pitchFamily="34" charset="0"/>
              </a:defRPr>
            </a:lvl1pPr>
            <a:lvl2pPr marL="742950" indent="-285750" algn="l" eaLnBrk="0" hangingPunct="0">
              <a:buChar char="–"/>
              <a:defRPr sz="28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algn="l" eaLnBrk="0" hangingPunct="0">
              <a:buChar char="•"/>
              <a:defRPr sz="2400">
                <a:solidFill>
                  <a:srgbClr val="FFFF00"/>
                </a:solidFill>
                <a:latin typeface="Arial Narrow" panose="020B0606020202030204" pitchFamily="34" charset="0"/>
              </a:defRPr>
            </a:lvl3pPr>
            <a:lvl4pPr marL="1600200" indent="-228600" algn="l" eaLnBrk="0" hangingPunct="0">
              <a:buChar char="–"/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algn="l" eaLnBrk="0" hangingPunct="0"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Assumes line officer has said let’s explore</a:t>
            </a:r>
          </a:p>
        </p:txBody>
      </p:sp>
    </p:spTree>
  </p:cSld>
  <p:clrMapOvr>
    <a:masterClrMapping/>
  </p:clrMapOvr>
  <p:transition advTm="26880"/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16015</TotalTime>
  <Words>1045</Words>
  <Application>Microsoft Office PowerPoint</Application>
  <PresentationFormat>Letter Paper (8.5x11 in)</PresentationFormat>
  <Paragraphs>197</Paragraphs>
  <Slides>53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Arial Narrow</vt:lpstr>
      <vt:lpstr>Arial</vt:lpstr>
      <vt:lpstr>Times New Roman</vt:lpstr>
      <vt:lpstr>Calligrapher</vt:lpstr>
      <vt:lpstr>Calibri</vt:lpstr>
      <vt:lpstr>Default Design</vt:lpstr>
      <vt:lpstr>PowerPoint Presentation</vt:lpstr>
      <vt:lpstr>Legacy:  harvest technique dominated by clearcutting + fire suppression</vt:lpstr>
      <vt:lpstr>2 Drivers: Road Location Highest Volume/Acre       </vt:lpstr>
      <vt:lpstr>PowerPoint Presentation</vt:lpstr>
      <vt:lpstr>Spotted Owl Critical Habitat </vt:lpstr>
      <vt:lpstr>PowerPoint Presentation</vt:lpstr>
      <vt:lpstr>“Keys” assume there is only one correct answer.</vt:lpstr>
      <vt:lpstr>One Answer: Highly Unlikely</vt:lpstr>
      <vt:lpstr>PowerPoint Presentation</vt:lpstr>
      <vt:lpstr>Hierachical Approach  Scale-Based (Admittedly Owl Centric)</vt:lpstr>
      <vt:lpstr>Case Study:  Willamette NF  Blue River Watershed within CCAMA</vt:lpstr>
      <vt:lpstr>      Critical Habitat Unit</vt:lpstr>
      <vt:lpstr>CHU WCS-3</vt:lpstr>
      <vt:lpstr>CHU Subunit WCS-3 Objectives</vt:lpstr>
      <vt:lpstr>Continue to maintain and recruit NSO habitat </vt:lpstr>
      <vt:lpstr>Watershed</vt:lpstr>
      <vt:lpstr>Watershed position w/in CHU</vt:lpstr>
      <vt:lpstr>Current Vegetation </vt:lpstr>
      <vt:lpstr>PowerPoint Presentation</vt:lpstr>
      <vt:lpstr>   Historic Natural Processes    </vt:lpstr>
      <vt:lpstr>Fire Starts 1970- 2008</vt:lpstr>
      <vt:lpstr>PowerPoint Presentation</vt:lpstr>
      <vt:lpstr>PowerPoint Presentation</vt:lpstr>
      <vt:lpstr>PowerPoint Presentation</vt:lpstr>
      <vt:lpstr>   Mixed  Severity  Environment</vt:lpstr>
      <vt:lpstr>PowerPoint Presentation</vt:lpstr>
      <vt:lpstr>Ridgetops “Chronic Fires”  .</vt:lpstr>
      <vt:lpstr>Mid-Slope “Episodic Fires” Mixed Severity Fire Effects   we probably put vast majority of them out over the past 80 years.</vt:lpstr>
      <vt:lpstr>  Valley bottoms and  toe-slopes “Infrequent Fires”  Increased probability that restored multi-storied,  diverse habitat will persist   Historically, time was the  main process – J.Kertis  </vt:lpstr>
      <vt:lpstr>Toe-slope and drainages; mid-slope; ridgetops  </vt:lpstr>
      <vt:lpstr>Spotted Owl Sites</vt:lpstr>
      <vt:lpstr>Spotted owl Habitat </vt:lpstr>
      <vt:lpstr>PowerPoint Presentation</vt:lpstr>
      <vt:lpstr>PowerPoint Presentation</vt:lpstr>
      <vt:lpstr>PowerPoint Presentation</vt:lpstr>
      <vt:lpstr>RA32 </vt:lpstr>
      <vt:lpstr>Restoration Opportunities</vt:lpstr>
      <vt:lpstr>Finding Low Diversity Stands &gt;80 </vt:lpstr>
      <vt:lpstr>PowerPoint Presentation</vt:lpstr>
      <vt:lpstr>PowerPoint Presentation</vt:lpstr>
      <vt:lpstr>RX’s Low Diversity Stands &gt;80</vt:lpstr>
      <vt:lpstr>RX’s Low Diversity Stands &gt;80</vt:lpstr>
      <vt:lpstr>RX’s Low Diversity Stands &gt;80</vt:lpstr>
      <vt:lpstr> Finding stands at high risk of disturbance      Fire Suitability Index </vt:lpstr>
      <vt:lpstr>  Example of Stand to Investigate Further</vt:lpstr>
      <vt:lpstr>PowerPoint Presentation</vt:lpstr>
      <vt:lpstr>Other Land Allocation Considerations</vt:lpstr>
      <vt:lpstr>Survey and Manage RTV Megomphix</vt:lpstr>
      <vt:lpstr>PowerPoint Presentation</vt:lpstr>
      <vt:lpstr>Rest of the IDT and Stakeholders</vt:lpstr>
      <vt:lpstr>PowerPoint Presentation</vt:lpstr>
      <vt:lpstr>Hierachical Approach  Scale-Based </vt:lpstr>
      <vt:lpstr>CHU Squad/Scenario Playing</vt:lpstr>
    </vt:vector>
  </TitlesOfParts>
  <Company>US Bureau of Land Management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Northwest Forest Plan</dc:title>
  <dc:creator>kcollier</dc:creator>
  <cp:lastModifiedBy>Lum-Naihe, Christof Jurh duk - FS, AZ</cp:lastModifiedBy>
  <cp:revision>404</cp:revision>
  <dcterms:created xsi:type="dcterms:W3CDTF">2001-03-23T16:52:38Z</dcterms:created>
  <dcterms:modified xsi:type="dcterms:W3CDTF">2025-08-04T15:25:05Z</dcterms:modified>
</cp:coreProperties>
</file>