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sldIdLst>
    <p:sldId id="256" r:id="rId9"/>
    <p:sldId id="259" r:id="rId10"/>
    <p:sldId id="260" r:id="rId11"/>
    <p:sldId id="263" r:id="rId12"/>
    <p:sldId id="264" r:id="rId13"/>
    <p:sldId id="265" r:id="rId14"/>
    <p:sldId id="266" r:id="rId15"/>
    <p:sldId id="267" r:id="rId16"/>
    <p:sldId id="268" r:id="rId17"/>
    <p:sldId id="288" r:id="rId18"/>
    <p:sldId id="262" r:id="rId19"/>
    <p:sldId id="258" r:id="rId20"/>
    <p:sldId id="276" r:id="rId21"/>
    <p:sldId id="281" r:id="rId22"/>
    <p:sldId id="270" r:id="rId23"/>
    <p:sldId id="282" r:id="rId24"/>
    <p:sldId id="287" r:id="rId25"/>
    <p:sldId id="271" r:id="rId26"/>
    <p:sldId id="272" r:id="rId27"/>
    <p:sldId id="273" r:id="rId28"/>
    <p:sldId id="274" r:id="rId29"/>
    <p:sldId id="277" r:id="rId30"/>
    <p:sldId id="278" r:id="rId31"/>
    <p:sldId id="279" r:id="rId32"/>
    <p:sldId id="280" r:id="rId33"/>
    <p:sldId id="275" r:id="rId3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AF0FA-5898-B978-03B1-2B3F5E6D9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C1CFD6-9823-44BD-AB28-564E79966C4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7CC743-E538-6F1D-4592-A956ABE9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65FC9-EE14-3F73-6DFA-64AD94C24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B89B8-E70B-499C-90FA-2131959E7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24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5DC9B-0928-F492-2A96-E298CABCD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E303FE-A063-4429-8820-2CB86FFC5906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1D4F37-C4D5-C6C4-53B5-DE8D0BDCE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A04B0-B382-2701-07B9-2E12FB5FB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A1D84-6929-4D19-8D01-1BBBDE0F53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755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4C303-913E-B26D-8F9A-B3E19D4BC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5DF8B50-255E-40A5-A0FD-B5293F18DB8D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68F66-E4A6-7B77-14DD-AC39A3669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FBC259-0A86-25A8-F974-0EA9715F3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A4C30-95DD-47EB-AEF8-92AC5D696B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28908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7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57" indent="0" algn="ctr">
              <a:buNone/>
              <a:defRPr/>
            </a:lvl2pPr>
            <a:lvl3pPr marL="642915" indent="0" algn="ctr">
              <a:buNone/>
              <a:defRPr/>
            </a:lvl3pPr>
            <a:lvl4pPr marL="964372" indent="0" algn="ctr">
              <a:buNone/>
              <a:defRPr/>
            </a:lvl4pPr>
            <a:lvl5pPr marL="1285829" indent="0" algn="ctr">
              <a:buNone/>
              <a:defRPr/>
            </a:lvl5pPr>
            <a:lvl6pPr marL="1607287" indent="0" algn="ctr">
              <a:buNone/>
              <a:defRPr/>
            </a:lvl6pPr>
            <a:lvl7pPr marL="1928744" indent="0" algn="ctr">
              <a:buNone/>
              <a:defRPr/>
            </a:lvl7pPr>
            <a:lvl8pPr marL="2250201" indent="0" algn="ctr">
              <a:buNone/>
              <a:defRPr/>
            </a:lvl8pPr>
            <a:lvl9pPr marL="257165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7009325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055765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4406801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57" indent="0">
              <a:buNone/>
              <a:defRPr sz="1300"/>
            </a:lvl2pPr>
            <a:lvl3pPr marL="642915" indent="0">
              <a:buNone/>
              <a:defRPr sz="1100"/>
            </a:lvl3pPr>
            <a:lvl4pPr marL="964372" indent="0">
              <a:buNone/>
              <a:defRPr sz="1000"/>
            </a:lvl4pPr>
            <a:lvl5pPr marL="1285829" indent="0">
              <a:buNone/>
              <a:defRPr sz="1000"/>
            </a:lvl5pPr>
            <a:lvl6pPr marL="1607287" indent="0">
              <a:buNone/>
              <a:defRPr sz="1000"/>
            </a:lvl6pPr>
            <a:lvl7pPr marL="1928744" indent="0">
              <a:buNone/>
              <a:defRPr sz="1000"/>
            </a:lvl7pPr>
            <a:lvl8pPr marL="2250201" indent="0">
              <a:buNone/>
              <a:defRPr sz="1000"/>
            </a:lvl8pPr>
            <a:lvl9pPr marL="257165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181804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969" y="1946672"/>
            <a:ext cx="3625453" cy="402728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578" y="1946672"/>
            <a:ext cx="3625453" cy="402728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355304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57" indent="0">
              <a:buNone/>
              <a:defRPr sz="1400" b="1"/>
            </a:lvl2pPr>
            <a:lvl3pPr marL="642915" indent="0">
              <a:buNone/>
              <a:defRPr sz="1300" b="1"/>
            </a:lvl3pPr>
            <a:lvl4pPr marL="964372" indent="0">
              <a:buNone/>
              <a:defRPr sz="1100" b="1"/>
            </a:lvl4pPr>
            <a:lvl5pPr marL="1285829" indent="0">
              <a:buNone/>
              <a:defRPr sz="1100" b="1"/>
            </a:lvl5pPr>
            <a:lvl6pPr marL="1607287" indent="0">
              <a:buNone/>
              <a:defRPr sz="1100" b="1"/>
            </a:lvl6pPr>
            <a:lvl7pPr marL="1928744" indent="0">
              <a:buNone/>
              <a:defRPr sz="1100" b="1"/>
            </a:lvl7pPr>
            <a:lvl8pPr marL="2250201" indent="0">
              <a:buNone/>
              <a:defRPr sz="1100" b="1"/>
            </a:lvl8pPr>
            <a:lvl9pPr marL="2571659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4282051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71521666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5178129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3473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2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7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274881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3F720-9CAC-E518-A31C-AF26BEBEF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9DEABB-3CD4-48A7-A8D5-C3D06B889BE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74D85-6113-B92C-6575-E0CD7A6E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C07DB-F9B7-6E2C-2A1F-83C3D6BB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71C38-B035-406F-ACB2-2A5CD72EFB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90578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5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5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57" indent="0">
              <a:buNone/>
              <a:defRPr sz="2000"/>
            </a:lvl2pPr>
            <a:lvl3pPr marL="642915" indent="0">
              <a:buNone/>
              <a:defRPr sz="1700"/>
            </a:lvl3pPr>
            <a:lvl4pPr marL="964372" indent="0">
              <a:buNone/>
              <a:defRPr sz="1400"/>
            </a:lvl4pPr>
            <a:lvl5pPr marL="1285829" indent="0">
              <a:buNone/>
              <a:defRPr sz="1400"/>
            </a:lvl5pPr>
            <a:lvl6pPr marL="1607287" indent="0">
              <a:buNone/>
              <a:defRPr sz="1400"/>
            </a:lvl6pPr>
            <a:lvl7pPr marL="1928744" indent="0">
              <a:buNone/>
              <a:defRPr sz="1400"/>
            </a:lvl7pPr>
            <a:lvl8pPr marL="2250201" indent="0">
              <a:buNone/>
              <a:defRPr sz="1400"/>
            </a:lvl8pPr>
            <a:lvl9pPr marL="2571659" indent="0">
              <a:buNone/>
              <a:defRPr sz="14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5" y="5367859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57" indent="0">
              <a:buNone/>
              <a:defRPr sz="800"/>
            </a:lvl2pPr>
            <a:lvl3pPr marL="642915" indent="0">
              <a:buNone/>
              <a:defRPr sz="700"/>
            </a:lvl3pPr>
            <a:lvl4pPr marL="964372" indent="0">
              <a:buNone/>
              <a:defRPr sz="600"/>
            </a:lvl4pPr>
            <a:lvl5pPr marL="1285829" indent="0">
              <a:buNone/>
              <a:defRPr sz="600"/>
            </a:lvl5pPr>
            <a:lvl6pPr marL="1607287" indent="0">
              <a:buNone/>
              <a:defRPr sz="600"/>
            </a:lvl6pPr>
            <a:lvl7pPr marL="1928744" indent="0">
              <a:buNone/>
              <a:defRPr sz="600"/>
            </a:lvl7pPr>
            <a:lvl8pPr marL="2250201" indent="0">
              <a:buNone/>
              <a:defRPr sz="600"/>
            </a:lvl8pPr>
            <a:lvl9pPr marL="2571659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636585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17024766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1515" y="178594"/>
            <a:ext cx="1839516" cy="5795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2969" y="178594"/>
            <a:ext cx="5411391" cy="5795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6919304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54" y="2130848"/>
            <a:ext cx="7773293" cy="14700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824" y="3886648"/>
            <a:ext cx="6400354" cy="1752451"/>
          </a:xfrm>
        </p:spPr>
        <p:txBody>
          <a:bodyPr/>
          <a:lstStyle>
            <a:lvl1pPr marL="0" indent="0" algn="ctr">
              <a:buNone/>
              <a:defRPr/>
            </a:lvl1pPr>
            <a:lvl2pPr marL="321440" indent="0" algn="ctr">
              <a:buNone/>
              <a:defRPr/>
            </a:lvl2pPr>
            <a:lvl3pPr marL="642882" indent="0" algn="ctr">
              <a:buNone/>
              <a:defRPr/>
            </a:lvl3pPr>
            <a:lvl4pPr marL="964323" indent="0" algn="ctr">
              <a:buNone/>
              <a:defRPr/>
            </a:lvl4pPr>
            <a:lvl5pPr marL="1285763" indent="0" algn="ctr">
              <a:buNone/>
              <a:defRPr/>
            </a:lvl5pPr>
            <a:lvl6pPr marL="1607205" indent="0" algn="ctr">
              <a:buNone/>
              <a:defRPr/>
            </a:lvl6pPr>
            <a:lvl7pPr marL="1928645" indent="0" algn="ctr">
              <a:buNone/>
              <a:defRPr/>
            </a:lvl7pPr>
            <a:lvl8pPr marL="2250086" indent="0" algn="ctr">
              <a:buNone/>
              <a:defRPr/>
            </a:lvl8pPr>
            <a:lvl9pPr marL="257152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567513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46596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189" y="4406802"/>
            <a:ext cx="7772176" cy="1361777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189" y="2906613"/>
            <a:ext cx="7772176" cy="1500188"/>
          </a:xfrm>
        </p:spPr>
        <p:txBody>
          <a:bodyPr anchor="b"/>
          <a:lstStyle>
            <a:lvl1pPr marL="0" indent="0">
              <a:buNone/>
              <a:defRPr sz="1400"/>
            </a:lvl1pPr>
            <a:lvl2pPr marL="321440" indent="0">
              <a:buNone/>
              <a:defRPr sz="1300"/>
            </a:lvl2pPr>
            <a:lvl3pPr marL="642882" indent="0">
              <a:buNone/>
              <a:defRPr sz="1100"/>
            </a:lvl3pPr>
            <a:lvl4pPr marL="964323" indent="0">
              <a:buNone/>
              <a:defRPr sz="1000"/>
            </a:lvl4pPr>
            <a:lvl5pPr marL="1285763" indent="0">
              <a:buNone/>
              <a:defRPr sz="1000"/>
            </a:lvl5pPr>
            <a:lvl6pPr marL="1607205" indent="0">
              <a:buNone/>
              <a:defRPr sz="1000"/>
            </a:lvl6pPr>
            <a:lvl7pPr marL="1928645" indent="0">
              <a:buNone/>
              <a:defRPr sz="1000"/>
            </a:lvl7pPr>
            <a:lvl8pPr marL="2250086" indent="0">
              <a:buNone/>
              <a:defRPr sz="1000"/>
            </a:lvl8pPr>
            <a:lvl9pPr marL="257152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679851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2970" y="1946673"/>
            <a:ext cx="3625453" cy="402728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5578" y="1946673"/>
            <a:ext cx="3625453" cy="4027289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708128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7" y="274588"/>
            <a:ext cx="8228707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647" y="1534791"/>
            <a:ext cx="4039568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40" indent="0">
              <a:buNone/>
              <a:defRPr sz="1400" b="1"/>
            </a:lvl2pPr>
            <a:lvl3pPr marL="642882" indent="0">
              <a:buNone/>
              <a:defRPr sz="1300" b="1"/>
            </a:lvl3pPr>
            <a:lvl4pPr marL="964323" indent="0">
              <a:buNone/>
              <a:defRPr sz="1100" b="1"/>
            </a:lvl4pPr>
            <a:lvl5pPr marL="1285763" indent="0">
              <a:buNone/>
              <a:defRPr sz="1100" b="1"/>
            </a:lvl5pPr>
            <a:lvl6pPr marL="1607205" indent="0">
              <a:buNone/>
              <a:defRPr sz="1100" b="1"/>
            </a:lvl6pPr>
            <a:lvl7pPr marL="1928645" indent="0">
              <a:buNone/>
              <a:defRPr sz="1100" b="1"/>
            </a:lvl7pPr>
            <a:lvl8pPr marL="2250086" indent="0">
              <a:buNone/>
              <a:defRPr sz="1100" b="1"/>
            </a:lvl8pPr>
            <a:lvl9pPr marL="257152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647" y="2174379"/>
            <a:ext cx="4039568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555" y="1534791"/>
            <a:ext cx="4041799" cy="639589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1440" indent="0">
              <a:buNone/>
              <a:defRPr sz="1400" b="1"/>
            </a:lvl2pPr>
            <a:lvl3pPr marL="642882" indent="0">
              <a:buNone/>
              <a:defRPr sz="1300" b="1"/>
            </a:lvl3pPr>
            <a:lvl4pPr marL="964323" indent="0">
              <a:buNone/>
              <a:defRPr sz="1100" b="1"/>
            </a:lvl4pPr>
            <a:lvl5pPr marL="1285763" indent="0">
              <a:buNone/>
              <a:defRPr sz="1100" b="1"/>
            </a:lvl5pPr>
            <a:lvl6pPr marL="1607205" indent="0">
              <a:buNone/>
              <a:defRPr sz="1100" b="1"/>
            </a:lvl6pPr>
            <a:lvl7pPr marL="1928645" indent="0">
              <a:buNone/>
              <a:defRPr sz="1100" b="1"/>
            </a:lvl7pPr>
            <a:lvl8pPr marL="2250086" indent="0">
              <a:buNone/>
              <a:defRPr sz="1100" b="1"/>
            </a:lvl8pPr>
            <a:lvl9pPr marL="257152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4555" y="2174379"/>
            <a:ext cx="4041799" cy="3951387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3395504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0240087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78268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015D-8837-4071-02B3-83F79798D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6A2529-C638-4A59-8BD1-A589A8ECAA0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1CA9B-E797-BE13-B2EC-CDFC06FF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6E0EA-97F2-665E-2FD3-4E9085F44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1B5A31-C774-46A0-B969-A5AB3360CA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732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648" y="273474"/>
            <a:ext cx="3008189" cy="116197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224" y="273473"/>
            <a:ext cx="5111130" cy="585229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648" y="1435448"/>
            <a:ext cx="3008189" cy="4690318"/>
          </a:xfrm>
        </p:spPr>
        <p:txBody>
          <a:bodyPr/>
          <a:lstStyle>
            <a:lvl1pPr marL="0" indent="0">
              <a:buNone/>
              <a:defRPr sz="1000"/>
            </a:lvl1pPr>
            <a:lvl2pPr marL="321440" indent="0">
              <a:buNone/>
              <a:defRPr sz="800"/>
            </a:lvl2pPr>
            <a:lvl3pPr marL="642882" indent="0">
              <a:buNone/>
              <a:defRPr sz="700"/>
            </a:lvl3pPr>
            <a:lvl4pPr marL="964323" indent="0">
              <a:buNone/>
              <a:defRPr sz="600"/>
            </a:lvl4pPr>
            <a:lvl5pPr marL="1285763" indent="0">
              <a:buNone/>
              <a:defRPr sz="600"/>
            </a:lvl5pPr>
            <a:lvl6pPr marL="1607205" indent="0">
              <a:buNone/>
              <a:defRPr sz="600"/>
            </a:lvl6pPr>
            <a:lvl7pPr marL="1928645" indent="0">
              <a:buNone/>
              <a:defRPr sz="600"/>
            </a:lvl7pPr>
            <a:lvl8pPr marL="2250086" indent="0">
              <a:buNone/>
              <a:defRPr sz="600"/>
            </a:lvl8pPr>
            <a:lvl9pPr marL="257152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594501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636" y="4800824"/>
            <a:ext cx="5486177" cy="567035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36" y="612800"/>
            <a:ext cx="5486177" cy="4114354"/>
          </a:xfrm>
        </p:spPr>
        <p:txBody>
          <a:bodyPr/>
          <a:lstStyle>
            <a:lvl1pPr marL="0" indent="0">
              <a:buNone/>
              <a:defRPr sz="2200"/>
            </a:lvl1pPr>
            <a:lvl2pPr marL="321440" indent="0">
              <a:buNone/>
              <a:defRPr sz="2000"/>
            </a:lvl2pPr>
            <a:lvl3pPr marL="642882" indent="0">
              <a:buNone/>
              <a:defRPr sz="1700"/>
            </a:lvl3pPr>
            <a:lvl4pPr marL="964323" indent="0">
              <a:buNone/>
              <a:defRPr sz="1400"/>
            </a:lvl4pPr>
            <a:lvl5pPr marL="1285763" indent="0">
              <a:buNone/>
              <a:defRPr sz="1400"/>
            </a:lvl5pPr>
            <a:lvl6pPr marL="1607205" indent="0">
              <a:buNone/>
              <a:defRPr sz="1400"/>
            </a:lvl6pPr>
            <a:lvl7pPr marL="1928645" indent="0">
              <a:buNone/>
              <a:defRPr sz="1400"/>
            </a:lvl7pPr>
            <a:lvl8pPr marL="2250086" indent="0">
              <a:buNone/>
              <a:defRPr sz="1400"/>
            </a:lvl8pPr>
            <a:lvl9pPr marL="2571527" indent="0">
              <a:buNone/>
              <a:defRPr sz="1400"/>
            </a:lvl9pPr>
          </a:lstStyle>
          <a:p>
            <a:pPr lvl="0"/>
            <a:endParaRPr lang="en-US" noProof="0">
              <a:sym typeface="Gill Sans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636" y="5367860"/>
            <a:ext cx="5486177" cy="804788"/>
          </a:xfrm>
        </p:spPr>
        <p:txBody>
          <a:bodyPr/>
          <a:lstStyle>
            <a:lvl1pPr marL="0" indent="0">
              <a:buNone/>
              <a:defRPr sz="1000"/>
            </a:lvl1pPr>
            <a:lvl2pPr marL="321440" indent="0">
              <a:buNone/>
              <a:defRPr sz="800"/>
            </a:lvl2pPr>
            <a:lvl3pPr marL="642882" indent="0">
              <a:buNone/>
              <a:defRPr sz="700"/>
            </a:lvl3pPr>
            <a:lvl4pPr marL="964323" indent="0">
              <a:buNone/>
              <a:defRPr sz="600"/>
            </a:lvl4pPr>
            <a:lvl5pPr marL="1285763" indent="0">
              <a:buNone/>
              <a:defRPr sz="600"/>
            </a:lvl5pPr>
            <a:lvl6pPr marL="1607205" indent="0">
              <a:buNone/>
              <a:defRPr sz="600"/>
            </a:lvl6pPr>
            <a:lvl7pPr marL="1928645" indent="0">
              <a:buNone/>
              <a:defRPr sz="600"/>
            </a:lvl7pPr>
            <a:lvl8pPr marL="2250086" indent="0">
              <a:buNone/>
              <a:defRPr sz="600"/>
            </a:lvl8pPr>
            <a:lvl9pPr marL="257152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2851994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9327386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11515" y="178595"/>
            <a:ext cx="1839516" cy="5795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2970" y="178595"/>
            <a:ext cx="5411391" cy="5795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88759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1431C-740E-519E-F3D7-3DCA5170E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50595B-A085-440C-9F59-38D02AD3514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26D428-D627-6390-7C73-B1608BC8D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0A9DA-563B-134E-C502-F51B7C7D5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469AF-EF71-4270-B0FD-77EBFEE680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46790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18B49-A543-54C0-934D-970D4FBD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4E6A65-E60D-4DE7-AB99-6D03C7070EB1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B3824-A58F-6ED1-8956-331E04A3A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27A78-C698-D58D-FA2A-7C1335820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69991-5685-4029-A602-01FEFDACFA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63550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08384-F649-EC9A-0C9A-6669A8A93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BF588B-4250-421A-8FDC-BDCC24D6254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FF65F7-ED5A-3D8A-022E-9D2E731E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4F03E-DD9D-F40F-6F63-89029905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A1983-7AD5-40B7-AEC5-7AC8CBF5FC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310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48BF15-3CBB-D9BF-EC56-B1003648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65CFE1-98FF-4CE7-9C70-F89E5EF99E8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E8EEE8-E750-0083-A4AD-7AB863D84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153237A-97B4-D6CA-BDC2-42F41E65E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87E1F7-9DF5-4F60-933E-DC31FF4C31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943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33C049-9080-B98B-A370-92B413254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BE929C-5412-4076-B50A-F6367A2757C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1A4818-9828-E619-60AC-1D87500F3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B973D9A-A02E-88B7-7071-834A06F9C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2AFC9-5970-48FC-BE1B-3E03F628A7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6802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5B92FE6-51D5-128D-3EA2-CA86FF6FE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C6355-5B72-40B4-83C6-4EC8D0DA5366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24ADA2A-3EC3-980B-7B24-5170CA2E5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76D583-9566-3311-D6DB-DAB12E7A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CDF515-6F2C-4AA6-96A3-E2F600F861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921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E00412-A326-4A30-5A6E-254FEFB4E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51B644-CD9E-4356-92BF-6AA4698B0D6D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CC8888-6ACF-0E52-1939-39BF8C771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55F172-31B6-6D12-54F3-E4E8467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A9DA20-F9B2-415D-9934-B62CCDA95D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0025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E20F143-C729-018E-4E3C-AE41F28A8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2EE5EB-10C1-46DF-99E0-AA3D0CD7D3D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6B4B92-223E-B9D1-40FE-A5B130420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E061826-7F49-3458-69DA-2F885C20B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583FCA-945D-4F66-8A60-0B00F38A3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242345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E6D31F-CD39-253C-1586-A11B56865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58717D-EEB0-496C-9156-44F561919EF6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58E59E2-D7BA-ECC8-AA12-0F743468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B8B9B8-6AE9-8D0F-87D5-3494FD3E9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C0DD35-CDFA-4700-814D-F759D19360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16777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EA8FE1C-19CE-562F-3DB8-B14279445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46C63E-FB4F-4313-92CB-340A63F18FD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8E4235-6102-A9E9-AEDF-64CFE4327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B79FAEF-654B-374D-4A9A-5DB7D4B61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BD8E5-46FD-41AF-8192-7B7D327ADB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6176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062B9-1277-0E09-5A35-A24FE7C92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D04310-E88B-42E0-8396-C1388417A34E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371F5-43ED-B212-09F3-329A20E9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4BCB2-B05C-F5CB-E2C3-459205C6F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649654-4D3C-41DD-BD8B-FE8385ECAB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68846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6253D-92D3-8502-F4BA-E25749A1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439747-5A38-4A86-ADF6-18AFC58CADF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006C5D-37A4-2F3B-8E79-F236C34D5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734979-2A5D-F604-CA7A-661408B2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C5C53-BF29-4466-ABE4-3AACC256A5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316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9F5D14-8603-E5DC-0391-ED5E94414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44A7F8-38E5-4651-A1E8-7939F493C512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44BF6-4601-9260-EB15-377565A3D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9C8CE2-8B6F-8C23-AE4E-7CA169CF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707B8-C89D-4CE1-ACB2-B0D1B0B60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83066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F2AAF-6FFE-5CB3-52B6-A179E0218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B9154E-D1CD-4ABF-8A45-735710CFA18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946B9A-B779-670C-62E9-1B8BE12B1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748FC-CC84-72D4-E838-CC0C7FCC4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A9B4A-9FFE-4DB3-84F4-85AF2DDF3F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81677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D205C-1CEE-9AD3-B6A5-26F0166C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FBE9701-BBDE-418B-B7F1-7384679CD9E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3EB62-BEE9-32A6-62A9-DC447428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DF18FC-AA60-ACC4-F8F3-9FE0429C3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F8303-3CAC-4DC9-A10A-84988A0527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6184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0AF0C0-4883-B99F-63A1-3C15A00D0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8261E6-F82E-42B1-B17A-775C172F5F6F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6125E65-BEE7-9529-DF94-15CD318C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1F993F5-0332-4D21-DD4E-AE944EC39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75DF94-E9FF-4244-AD50-C7F76AB16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3875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8D4F193-0E23-DDF9-6347-1D1C7B358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A80390-3941-427E-B51A-19740A18CC5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C6FCD94-09E2-3868-7D64-C0718BD72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D681A51-68BA-8E11-6C3D-70168C856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CDDE1-F29B-461D-8AC5-4B7D12887C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2565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0C879-0DC5-D7D2-8721-F029E86B5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654768-B94E-4FD0-A3B8-86B73A62808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18DA254-0EF0-6319-F732-F6B5FF129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99819A-FFDD-71E2-071E-9CBA36720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EE4422-EB4F-444B-A550-F22C3D3172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14601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3E87171-6025-717B-0E74-7B3A980A8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21BC7B-04FA-45BA-B7B4-0B1F1D1D519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107948F-B691-7A3E-C0F2-947A9F651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38530B-63D7-8B4A-A333-6052537D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0B7A9-0FE2-4AFF-A7FB-B3342E60AA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1986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66F97D6-F2B3-F5C2-1E2F-375918BF0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6AD23A-A5F5-422D-8C40-9458659A8C52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CA682BE-E68A-15ED-7DA5-3AAD7159D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3286B26-A398-FBAD-7CA3-9F6DCE755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47B57A-E553-487A-8892-37624E6CA3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474658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14D9654-FFCE-57B9-9FE5-CDCD117D5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4B5C57-8793-4B26-A6A8-9FC9A3E1AC8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56E5EE-7ED7-0C78-3D5A-9D7422602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E98A346-4876-FB9F-5BD3-32E680DC0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F25CA-4883-4378-8616-FD7D91D2AE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95932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C65E9BC-C272-E0AD-C99A-2846B1E74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7F65D0-F0AC-45A0-96CE-D75AE7B65B9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34AB81-39BC-2A93-F3E4-8832BEA44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6E738E1-4F04-E978-6CCE-B95B645FC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F87F9-7240-4952-8988-70275158C3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3208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928AA-C0B1-252D-85B1-D48D3AD6F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E7D11E-EF75-4B79-B418-9D401D6B05F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0854E-1156-4C11-171E-2058E0993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5CB1F-765F-DF8B-20C5-26E58122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168517-DDFE-4D08-9C80-6206B90B64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6969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CE965-4C89-6AC5-F710-06B71C4B9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4D1AFF-B720-4B97-9E53-D0DF03EFD94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47D27-ED43-1126-7AAD-C178C84E6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E80374-D89C-C6A3-1233-F1B1ED5E7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1CE60C-6005-42E4-9C7F-89C943CB3A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393222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95C9E-23E2-F1A0-56A5-13529F45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1B7437-2704-4EDE-9B65-87143D9AD8C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689801-9212-BFFE-3610-1DBD850F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51154-38F7-1220-DDA9-D3E538ACC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BD5E3-AC39-4D19-8060-953B9F6ED2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8605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75FAFE-C5E3-69F9-067F-D5CB6527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A9DA66-C6C3-4F8F-BD18-02CDE82C2B4E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24EEB-FBBC-F57E-4903-218C8D61C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C8EF6-BBC7-F9DE-6FA5-7B1933E5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CB62B-D483-425A-87BF-FD2F28816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54858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FF2E6-ACC2-BA1E-0E32-135EC5C09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C8EFFD-2EC0-4808-8B03-E49926E83F8F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1B9C48-0A46-F3AD-87B2-53B84BA3D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2FF7-3A15-0888-4EB0-25C1B04F9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9C62F-603D-423F-AF46-6A7102C97F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8180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09B12A-7939-07FA-DBDC-F98A67C56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80DBD1-FF4B-4AAB-9FCE-B8043797E9D2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AEC49C-BBB6-6E42-794F-3139A58B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5BDD88C-B482-0C64-19C5-E33A0900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C1119-F9DA-414F-B394-0FACD94E765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623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FACD46-4364-78FC-2B5C-B0D2EEFBC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BCC4A25-895A-4EB2-B3AA-DC29BA6F4653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4A683DD-B9C3-869C-CBA8-5838539F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36CE98-6B77-43E9-0234-0029E4A1F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5B92C-A951-4FC8-A968-B6D4A77A80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186668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817BA5-F7B5-DE4C-5FEE-C1B74413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1C9703-C289-40AF-8286-F776EBA23E9A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0AF0C1-6DEE-FA57-815E-202BD5A23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C165C83-551D-C5A3-B52C-427039E92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57B60-9386-4F42-8B5C-ECC80719E5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4264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784DA04-BC14-3E7E-B5A4-08A3CD3AF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8A7BD3-E03D-426E-9DAE-B758F9BF1ED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2AF9583-7957-82F6-4312-3E6DA9047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21BFDA-D4DE-3DE0-D6D7-653670790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FE0648-F040-43AA-AA2C-E1E69BB7EA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08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62D50C1-BD0A-E95E-DA1E-C465DDB14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DBDCF7-8A08-4CB1-B9ED-E8C324AF02BA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7778FD4-7C16-458C-2EC4-64302C7D7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6FD2661-9B8A-B86D-9727-59E76A11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348190-7EBA-4FD5-9EE0-3D09CE6982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140391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5C83AB-FAA3-144D-D4BC-CF3C4EED9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D0AFB2-0B67-451B-93B4-F0C1D75E7ED9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F11C3C7-8159-6ECD-EA98-644D401E3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D05022-5B0C-8139-22F5-99B9DFAAF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289836-5C10-4D3F-A2DF-FAD1B1153F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90921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E142061-91CE-2516-1E11-9FA007D0D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266FBB-CD6F-4511-A72F-D6B5B9DFAE09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5724C41-DF42-083E-72CE-28AE0CC8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C52C8E-A43F-FBE8-18CB-288569B5E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DF082-5AF5-4625-8101-0BBCABCE38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2584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05EEF-709F-E963-CA2B-65C05AA5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57C222-26DD-42C9-8597-199F1F562C71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36D87-DA80-0236-0282-08B565133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F6544-246D-A1B2-F369-F8F10169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E468A-0E81-4961-ACE5-DFB5ADAE3C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144961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5EB74-76C6-07D4-E788-F1388A6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5E064C-169A-4D36-B1F1-19FC2885AB53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03B614-4545-E111-2175-6B53C8807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C9952-4130-0C6C-B2A8-F201D8164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6538C-4ED6-43DB-A913-BBC6A554D7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62661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1B44B8-EF99-49B5-E83E-644587F84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C8EC8B-35D9-44D7-82D7-ABE5BE0F03E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EC655-88CD-3D7D-5CAC-9BBF42FE2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EB3B8-BEF9-8C61-1918-E1F4368A9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DC96D4-F508-41A5-BE38-DA7619DC8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041474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9ADF5-A7B7-A5C0-736C-8503E48F7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0CDA853-02AB-4115-895D-9893C0AF2AAD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DD47F-8713-C059-A181-6A173F282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D5966-C502-E58D-6BDD-13FA37377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547F32-3FE8-47F2-A7AC-7A1296256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95269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0664E-2B0C-5FCC-FC70-B3A374ABB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B11724-7174-4232-90F0-B6C83B3D626A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C3BE2-08B2-C659-2A8B-DBF2F2585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B2D65-4AE1-0887-8839-0090AAC44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5A8F1-E7AF-4D21-974C-5824EC6D23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200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BF0BDBE-1156-3502-7400-F955941E1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151794-0077-4911-9DF3-6FDC1A0608B9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143D29-E45E-6248-995F-1E72D2A95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4A5C96-7F39-B4FA-721C-D224C51EE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4595A-D9C9-4CA7-A4EC-9E25D9A6D0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75018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0D8CC57-5BED-E1DF-DBFA-27920E6E5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2AA6AD-0F61-4E90-A4CB-ADB62939CC2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8932B87-A563-948E-582E-BB0ED9A15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4CFFDCA-75C7-D660-50CB-C58A0A1D7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F2824D-C530-499B-846C-8BE1B2D91D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9864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82064AB-2103-063D-64CC-0F5845ABF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2DBA0D-2DB7-4BC6-A190-6265F3E841F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F661DA5-2E39-8155-4208-299B7B3AE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47D6E09-D88E-B057-47D9-DAE6CE1AA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94F0EB-B985-4605-BF0E-11FA59D64E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52613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843FAE1-DA07-466C-5461-977176C2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2DC2FB-FF47-41BD-8E4C-82D3EFBD860D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6A45F9F-48D2-2B2E-FADC-81BC7FC22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3436A45-CFA3-9284-43B1-54AC0CED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C3234-37CB-495B-A734-EA1B4FBC65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84433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E4CD686-7B68-EB74-B8DE-669D8235A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DEE729-944B-4C1B-AA4E-CF49BD470C6F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DB5E756-58D4-A998-A19D-DAA5316D1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EDAE2FE-4E15-A6F5-613D-F763F644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2BE237-813D-4F89-A9D8-B7CB6F1D9F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77904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3D5D682-E7E7-1B86-0BD9-E08783B8C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025792-5ACD-44B0-BD3D-B4E0706C5D8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7A5C5-7FB8-1F37-DD0C-7BDB9B43C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CA78C89-8DF3-E38A-DFDE-A1A683A0E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9F163-27CF-404C-B575-FC7FDE179F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718927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DC415F-BF68-4EFA-EBF9-C21A31968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273C0A-BC75-43F6-B942-475B830E46A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D05E1EF-AB69-0564-8687-8536A6AED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643452-7E3F-12EB-9ED5-8B7659FF2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6B4A2C-2175-4AD4-B9EA-6AF1049A93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300928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CCA2C-F53D-D670-A1A5-7811ABA06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155859-3F9D-4EFA-AEB5-86372E0FEC3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650EA-CC3E-A9BB-7125-DB17AD6D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69E4-6303-B68E-6FA6-F1C84431C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96B9A-F4FC-4CE0-B3BA-276B04A7AD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36366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97473-2980-8715-A595-84A935A83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5CA5484-A73E-4FE3-B5EB-08D2AEB205E1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090EF-4F95-6777-91E8-DA1404D5B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D5207-3ED6-C56E-91F5-7C5C694BA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868DE-7DB9-4D14-A9B6-A676B93B5D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22488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6FEEA0-00B0-7925-6A37-7C73438A9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79D58-7891-41ED-9ED6-547FA7613C9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6B71A-BACE-35F6-EC8B-53158584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0326D-1FFA-9EAD-1944-821899B5C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02141-C4D8-48F2-8721-D70731C7D3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8053753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9DD29-D5C9-D081-89BE-D7BBABBA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6E2B37-8ED4-4618-8C0C-7F9B791EB01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995B2-7C92-9517-E2A2-99FC57970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68933-249F-CBEB-9349-295112A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8F2E19-616E-4D15-B397-0B4BE64A96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5837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8B092D3-19A3-6081-DF76-B2CE3DDDE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37C74-F8DF-4127-BC0A-083358A38E8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4FA293B-8E4F-F308-DB46-17F333D33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225B0DF-A4AC-6C55-97A5-601AB66FA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60CF2-1477-4E34-9007-56E4B71BC7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696606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99C69-4CBE-7FD7-23F1-464EFD359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5C8A66-06CD-4797-83A2-405DE1F60F4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6A092-B985-AFAC-889A-9C31D6BD5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995C20-D6F9-753D-474B-0F058D74A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0B1072-F053-45F6-BF7A-B2F9381880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692974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F22A86-4595-9C06-105B-F75941902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303BF49-3A7F-4485-A593-60BFD0246EAF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7A5A02-FD5D-7309-B314-623509D6D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E0627A7-EF29-24A4-24D2-9B815B906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40056D-2A68-4BA0-A407-9BD962BFE3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943789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15B2EDB-EEDF-1456-293A-3BF05AB2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D79095-B80E-449A-94EA-A029BB70CAB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7F50C-B5DD-B36A-679E-0BF483DF5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D90F339-2241-E774-AA6B-6CA25840E0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A6E1C-4AD9-4999-A85D-6EAEA750A8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38978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734C23C-AE65-5CFB-919F-018CB5B6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3D7C7E-4650-4A0E-9661-EADF823BF45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0665A-E382-8757-65D9-988ADB3F5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A5FD41E-FEA8-34A0-7B6E-2CDA94A62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59DEC-44B7-49FC-90DC-B630EA981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70400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63BD428-601F-B54B-3907-6376157B9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CE00B4-D03E-4384-8DC5-834F6D6FB89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8C00AD0-8373-BE1D-28FC-CA780629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643ED5F-0D56-59E8-39B9-83816653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938998-EDF6-4366-91E1-3BE5BF7A73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369366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E983022-4FB0-3D4A-8009-CE15D5DFA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DD16FAF-6568-4640-875C-2D5DFBBB889C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C31339-8494-3B44-22FE-8DB83A92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9583B3-28B3-D8C2-4408-8E0DCAFB7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4C290-57FC-4974-9F1C-D6CA025BD8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96209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F50B6C5-3363-965D-371A-8941509E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6BC5B6-3BA5-4253-B2C4-4B683582AB64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2F9AD5F-ED76-DA36-2A5B-743E42364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4D81DE-1933-54F0-8D54-1C5DF190D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9379A4-D8E6-49F8-A7A5-8EDEB27624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82538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57C58-1A8D-0359-63AF-6F9EB5AE4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82D39-3A8F-42EA-9354-B9625CDAC35B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99D85-E8E5-015C-71F9-91C81DA0B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7CB508-C23C-2B2E-E075-67DA90196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BAF7A1-8575-4E90-8A86-96920EBBD8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9103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6C8DC-4BC6-F02F-2B09-E8889541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6207A4-386D-4391-BA78-16DD60007B5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93958-B7BE-070C-75F7-41F87AA03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39D923-4B6D-85C6-C3EA-1CE5CC16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8C9228-84DF-4594-B3A9-CBB4009036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84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5721BD4-4BAF-F4CD-8116-E69D71F1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8DFAF4-D541-4B89-9787-9D203440B430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BF8B8F-60A6-06D7-3183-CD67024AD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D980EF2-3900-503D-BC2C-B8E54E06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F00AAD-21AB-491C-8B4E-F61BEE4E7D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7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6F9CB9-307C-D752-EA65-6B31BB47A4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8254AA5-64CD-FC77-E51C-E09D7E78D8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111AB-D5EA-4FA1-0760-9246EEC19A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0AA5DEF2-D26D-41EB-BDC7-6C3E98EE3B1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1554DC-E284-8876-E7E0-38EDBFE6F0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D183C-DBA0-8580-501F-471661433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95F4672-7614-43F9-93ED-C6301B77B4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098A7A15-24F6-0A2A-923D-415B70E9CA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79388"/>
            <a:ext cx="7358062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8" tIns="26788" rIns="26788" bIns="267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CD169CB9-C56D-97B3-D996-37A60E8F72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1946275"/>
            <a:ext cx="7358062" cy="402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8" tIns="26788" rIns="26788" bIns="267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57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915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72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829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4635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048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9461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195388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436688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759086" indent="-312528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080543" indent="-312528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402001" indent="-312528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2723458" indent="-312528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5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915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72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82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87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744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201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659" algn="l" defTabSz="32145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>
            <a:extLst>
              <a:ext uri="{FF2B5EF4-FFF2-40B4-BE49-F238E27FC236}">
                <a16:creationId xmlns:a16="http://schemas.microsoft.com/office/drawing/2014/main" id="{8D9D5BD1-BD57-C245-53FC-9107AA5F2E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93763" y="179388"/>
            <a:ext cx="7358062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7" tIns="26787" rIns="26787" bIns="267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A75CE678-F893-0769-8881-4EE17D576C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93763" y="1946275"/>
            <a:ext cx="7358062" cy="4027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26787" tIns="26787" rIns="26787" bIns="2678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2144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42882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964323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285763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4635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7048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946150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195388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436688" indent="-311150" algn="l" rtl="0" eaLnBrk="0" fontAlgn="base" hangingPunct="0">
        <a:spcBef>
          <a:spcPts val="1613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1758996" indent="-312512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080436" indent="-312512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2401878" indent="-312512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2723319" indent="-312512" algn="l" rtl="0" fontAlgn="base">
        <a:spcBef>
          <a:spcPts val="1617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1440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2882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4323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85763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07205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28645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50086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71527" algn="l" defTabSz="321440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CAEE50F5-7EE7-7269-B226-92AC3542A88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716A2CCD-75B9-6D92-EC5E-49E365577D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A0BB8-785F-CE7C-6D90-8FEC10B178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B98FDDBF-C38F-4F0A-B7B1-12EEB584A258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B9582-1AC3-00EF-FC71-DF16E6E15E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5AE32-3696-5B25-3A23-A50A3CB42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7DD80C9-DCD9-43ED-8A12-F14DFCAEF29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CD0387E1-884C-FAEF-DD4F-499A76987B6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E466F63C-71EF-487D-B533-9CE5036183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DA8F8E-E8CB-CB98-F8B6-7CE1DD976D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23180D0-7D15-4C32-8E99-390E4A86A5CD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3AF2A-522B-2BDD-FD66-94BFEC923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44CFC-DED9-9B76-9F0A-B244D1F2E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C54AE6B5-B530-4A70-8160-F7A78657785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FBCB9B56-41D6-6651-D19C-7E1266E749E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DF113832-A588-D013-0AD4-9F77208C55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554DF-9C06-E0B2-58E7-06BBB3FA20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C351662-63F0-432D-A2E3-550DAF1413C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03C673-D58E-45B8-A76F-243735C95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EBC2F-4C3D-529C-9F1E-9783C3D2D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71F2A4F-A52D-4405-A77E-BEF45FBFCB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6C372391-F3DD-86F0-A241-1D8BCA22A30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4354BCA5-7F12-20EF-7DFA-A256862AC3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C4E86-C4CF-24C5-7AF9-F7489121EA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CC998C14-9C40-496A-AC26-9FDFDD40D275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B1707-8480-2C39-B49D-9ACD8039DA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B8BF-618D-3959-078C-F76A5242C0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6297BBF-5A2E-4665-A699-F0B9368AEAB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>
            <a:extLst>
              <a:ext uri="{FF2B5EF4-FFF2-40B4-BE49-F238E27FC236}">
                <a16:creationId xmlns:a16="http://schemas.microsoft.com/office/drawing/2014/main" id="{3016AA7F-839F-E415-568A-0B00169A9A6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195" name="Text Placeholder 2">
            <a:extLst>
              <a:ext uri="{FF2B5EF4-FFF2-40B4-BE49-F238E27FC236}">
                <a16:creationId xmlns:a16="http://schemas.microsoft.com/office/drawing/2014/main" id="{C72017E2-7420-E576-972B-176813F52E0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FEB9E-B8CE-3C43-62BC-244FECAED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548B5AAC-1E73-46FD-824D-035FE4729F97}" type="datetimeFigureOut">
              <a:rPr lang="en-US" altLang="en-US"/>
              <a:pPr/>
              <a:t>8/4/2025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24E6A-D714-C9F0-4159-A1E8FD6131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A026D-4865-EEEB-368F-B95004BD3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CA17E72-83D8-4123-97CB-03B0EB1786C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3">
            <a:extLst>
              <a:ext uri="{FF2B5EF4-FFF2-40B4-BE49-F238E27FC236}">
                <a16:creationId xmlns:a16="http://schemas.microsoft.com/office/drawing/2014/main" id="{A8902F67-A863-5033-FD59-A57A0CD644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077913"/>
            <a:ext cx="37973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Shape 46">
            <a:extLst>
              <a:ext uri="{FF2B5EF4-FFF2-40B4-BE49-F238E27FC236}">
                <a16:creationId xmlns:a16="http://schemas.microsoft.com/office/drawing/2014/main" id="{BBB9E1F1-D776-405D-B60F-611B3A1E8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Michael Paul Nelson and Chelsea Batavia</a:t>
            </a:r>
          </a:p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Department of Forest Ecosystems and Society</a:t>
            </a:r>
          </a:p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Oregon State University</a:t>
            </a:r>
          </a:p>
        </p:txBody>
      </p:sp>
      <p:sp>
        <p:nvSpPr>
          <p:cNvPr id="9219" name="Shape 47">
            <a:extLst>
              <a:ext uri="{FF2B5EF4-FFF2-40B4-BE49-F238E27FC236}">
                <a16:creationId xmlns:a16="http://schemas.microsoft.com/office/drawing/2014/main" id="{1559AA13-CF4B-D3CB-FC0B-126526156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8" y="292100"/>
            <a:ext cx="8488362" cy="296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4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Actively Managing in Stands &gt;80:</a:t>
            </a:r>
          </a:p>
          <a:p>
            <a:r>
              <a:rPr lang="en-US" altLang="en-US" sz="30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Using argument analysis to </a:t>
            </a:r>
          </a:p>
          <a:p>
            <a:r>
              <a:rPr lang="en-US" altLang="en-US" sz="30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poke a monster in the eye   </a:t>
            </a:r>
          </a:p>
          <a:p>
            <a:endParaRPr lang="en-US" altLang="en-US" sz="1200" b="1">
              <a:solidFill>
                <a:srgbClr val="8EB4E3"/>
              </a:solidFill>
            </a:endParaRPr>
          </a:p>
          <a:p>
            <a:r>
              <a:rPr lang="en-US" altLang="en-US" sz="2000" b="1">
                <a:solidFill>
                  <a:srgbClr val="8EB4E3"/>
                </a:solidFill>
              </a:rPr>
              <a:t>Ecological, Economic, and Social Objectives</a:t>
            </a:r>
          </a:p>
          <a:p>
            <a:r>
              <a:rPr lang="en-US" altLang="en-US" sz="2000" b="1">
                <a:solidFill>
                  <a:srgbClr val="8EB4E3"/>
                </a:solidFill>
              </a:rPr>
              <a:t>   for Managing Stands </a:t>
            </a:r>
            <a:r>
              <a:rPr lang="en-US" altLang="en-US" sz="2000" b="1" i="1">
                <a:solidFill>
                  <a:srgbClr val="8EB4E3"/>
                </a:solidFill>
              </a:rPr>
              <a:t>“over 80”</a:t>
            </a:r>
            <a:endParaRPr lang="en-US" altLang="ja-JP" sz="2000" b="1">
              <a:solidFill>
                <a:srgbClr val="8EB4E3"/>
              </a:solidFill>
              <a:cs typeface="Calibri" panose="020F0502020204030204" pitchFamily="34" charset="0"/>
              <a:sym typeface="Calibri" panose="020F0502020204030204" pitchFamily="34" charset="0"/>
            </a:endParaRPr>
          </a:p>
          <a:p>
            <a:r>
              <a:rPr lang="en-US" altLang="en-US" sz="2000" b="1">
                <a:solidFill>
                  <a:srgbClr val="8EB4E3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Oregon State University</a:t>
            </a:r>
          </a:p>
          <a:p>
            <a:r>
              <a:rPr lang="en-US" altLang="en-US" sz="2000" b="1">
                <a:solidFill>
                  <a:srgbClr val="8EB4E3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June 3, 2015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100D1A-9D09-5B85-FDC8-78875EB0840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601788" y="3794125"/>
            <a:ext cx="1482725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Line 1">
            <a:extLst>
              <a:ext uri="{FF2B5EF4-FFF2-40B4-BE49-F238E27FC236}">
                <a16:creationId xmlns:a16="http://schemas.microsoft.com/office/drawing/2014/main" id="{BF1C778D-61D6-ABA1-052C-03F586CB7E1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1347788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02200221-A80F-E888-44DE-0A142B3ECCE5}"/>
              </a:ext>
            </a:extLst>
          </p:cNvPr>
          <p:cNvSpPr>
            <a:spLocks/>
          </p:cNvSpPr>
          <p:nvPr/>
        </p:nvSpPr>
        <p:spPr bwMode="auto">
          <a:xfrm>
            <a:off x="295275" y="214313"/>
            <a:ext cx="88312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2D99"/>
                </a:solidFill>
                <a:latin typeface="Arial Bold" panose="020B0704020202020204" pitchFamily="34" charset="0"/>
                <a:ea typeface="ヒラギノ角ゴ ProN W3" charset="-128"/>
                <a:sym typeface="Arial Bold" panose="020B0704020202020204" pitchFamily="34" charset="0"/>
              </a:rPr>
              <a:t>Is there a missing premise that would be necessary to arrive at the conclusion?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48EC95B-69F4-039B-04BA-C2D1F8F2CF46}"/>
              </a:ext>
            </a:extLst>
          </p:cNvPr>
          <p:cNvSpPr>
            <a:spLocks/>
          </p:cNvSpPr>
          <p:nvPr/>
        </p:nvSpPr>
        <p:spPr bwMode="auto">
          <a:xfrm>
            <a:off x="615950" y="1619250"/>
            <a:ext cx="8188325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P1. Prostitution promotes economic development.</a:t>
            </a:r>
          </a:p>
          <a:p>
            <a:endParaRPr lang="en-US" altLang="en-US" sz="280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15366AB7-D75B-E906-69F3-18CE0C93440F}"/>
              </a:ext>
            </a:extLst>
          </p:cNvPr>
          <p:cNvSpPr>
            <a:spLocks/>
          </p:cNvSpPr>
          <p:nvPr/>
        </p:nvSpPr>
        <p:spPr bwMode="auto">
          <a:xfrm>
            <a:off x="695325" y="4357688"/>
            <a:ext cx="8402638" cy="44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C. We should promote prostitution.</a:t>
            </a:r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59DFCB3D-D6AC-D467-5709-CC538DB5C295}"/>
              </a:ext>
            </a:extLst>
          </p:cNvPr>
          <p:cNvSpPr>
            <a:spLocks/>
          </p:cNvSpPr>
          <p:nvPr/>
        </p:nvSpPr>
        <p:spPr bwMode="auto">
          <a:xfrm>
            <a:off x="615950" y="3062288"/>
            <a:ext cx="8099425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P2. We should do anything and everything that </a:t>
            </a:r>
          </a:p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       promotes economic development.</a:t>
            </a:r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E1DE6A1A-59F5-11E8-511A-274D59DEB709}"/>
              </a:ext>
            </a:extLst>
          </p:cNvPr>
          <p:cNvSpPr>
            <a:spLocks/>
          </p:cNvSpPr>
          <p:nvPr/>
        </p:nvSpPr>
        <p:spPr bwMode="auto">
          <a:xfrm>
            <a:off x="1301750" y="5653088"/>
            <a:ext cx="627697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200" b="1" i="1">
                <a:solidFill>
                  <a:srgbClr val="002D99"/>
                </a:solidFill>
                <a:latin typeface="Gill Sans" charset="0"/>
                <a:ea typeface="ヒラギノ角ゴ ProN W3" charset="-128"/>
                <a:sym typeface="Gill Sans" charset="0"/>
              </a:rPr>
              <a:t>Missing or misstated premises frequently hide critical flaws.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utoUpdateAnimBg="0"/>
      <p:bldP spid="3175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0EB5AF9-44BC-2C51-3330-8568031EA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00" y="26988"/>
            <a:ext cx="6111875" cy="6099175"/>
          </a:xfrm>
          <a:prstGeom prst="ellipse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5D2B75-50C8-336B-B9A3-CCB07885F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1075" y="5329238"/>
            <a:ext cx="180975" cy="196850"/>
          </a:xfrm>
          <a:prstGeom prst="ellipse">
            <a:avLst/>
          </a:prstGeom>
          <a:solidFill>
            <a:srgbClr val="E46C0A"/>
          </a:solidFill>
          <a:ln w="9525">
            <a:solidFill>
              <a:srgbClr val="E46C0A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Left Arrow 7">
            <a:extLst>
              <a:ext uri="{FF2B5EF4-FFF2-40B4-BE49-F238E27FC236}">
                <a16:creationId xmlns:a16="http://schemas.microsoft.com/office/drawing/2014/main" id="{E7A82B1E-20C1-9D33-6F0C-5B0384E483F5}"/>
              </a:ext>
            </a:extLst>
          </p:cNvPr>
          <p:cNvSpPr>
            <a:spLocks noChangeArrowheads="1"/>
          </p:cNvSpPr>
          <p:nvPr/>
        </p:nvSpPr>
        <p:spPr bwMode="auto">
          <a:xfrm rot="-1257073">
            <a:off x="5849938" y="1182688"/>
            <a:ext cx="838200" cy="820737"/>
          </a:xfrm>
          <a:prstGeom prst="leftArrow">
            <a:avLst>
              <a:gd name="adj1" fmla="val 50000"/>
              <a:gd name="adj2" fmla="val 49986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9461" name="TextBox 8">
            <a:extLst>
              <a:ext uri="{FF2B5EF4-FFF2-40B4-BE49-F238E27FC236}">
                <a16:creationId xmlns:a16="http://schemas.microsoft.com/office/drawing/2014/main" id="{2E9E33EA-0727-546E-0404-548BB3F74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4013" y="927100"/>
            <a:ext cx="2227262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200" b="1">
                <a:solidFill>
                  <a:srgbClr val="000000"/>
                </a:solidFill>
              </a:rPr>
              <a:t>Set of </a:t>
            </a:r>
            <a:r>
              <a:rPr lang="en-US" altLang="en-US" sz="2200" b="1" u="sng">
                <a:solidFill>
                  <a:srgbClr val="000000"/>
                </a:solidFill>
              </a:rPr>
              <a:t>all</a:t>
            </a:r>
            <a:r>
              <a:rPr lang="en-US" altLang="en-US" sz="2200" b="1">
                <a:solidFill>
                  <a:srgbClr val="000000"/>
                </a:solidFill>
              </a:rPr>
              <a:t> possible</a:t>
            </a:r>
          </a:p>
          <a:p>
            <a:r>
              <a:rPr lang="en-US" altLang="en-US" sz="2200" b="1">
                <a:solidFill>
                  <a:srgbClr val="000000"/>
                </a:solidFill>
              </a:rPr>
              <a:t>arguments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B381A50-0D1D-69CF-A9E6-18730BADD0A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116513" y="5480050"/>
            <a:ext cx="1587500" cy="0"/>
          </a:xfrm>
          <a:prstGeom prst="straightConnector1">
            <a:avLst/>
          </a:prstGeom>
          <a:noFill/>
          <a:ln w="381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0D38A9FE-50A5-7B7C-7A93-27F14C15A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9750" y="5126038"/>
            <a:ext cx="15144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200" b="1">
                <a:solidFill>
                  <a:srgbClr val="000000"/>
                </a:solidFill>
              </a:rPr>
              <a:t>Set of </a:t>
            </a:r>
            <a:r>
              <a:rPr lang="en-US" altLang="en-US" sz="2200" b="1" u="sng">
                <a:solidFill>
                  <a:srgbClr val="000000"/>
                </a:solidFill>
              </a:rPr>
              <a:t>good </a:t>
            </a:r>
          </a:p>
          <a:p>
            <a:r>
              <a:rPr lang="en-US" altLang="en-US" sz="2200" b="1">
                <a:solidFill>
                  <a:srgbClr val="000000"/>
                </a:solidFill>
              </a:rPr>
              <a:t>arguments</a:t>
            </a:r>
          </a:p>
        </p:txBody>
      </p:sp>
      <p:sp>
        <p:nvSpPr>
          <p:cNvPr id="19464" name="TextBox 15">
            <a:extLst>
              <a:ext uri="{FF2B5EF4-FFF2-40B4-BE49-F238E27FC236}">
                <a16:creationId xmlns:a16="http://schemas.microsoft.com/office/drawing/2014/main" id="{B5513725-8D39-C094-B389-797AB87B93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3" y="6327775"/>
            <a:ext cx="53419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200">
                <a:solidFill>
                  <a:srgbClr val="660066"/>
                </a:solidFill>
              </a:rPr>
              <a:t>* Philosopher’s Diagram - Not drawn to scale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30AD034-8E22-3A89-DFB3-8AFF9189F305}"/>
              </a:ext>
            </a:extLst>
          </p:cNvPr>
          <p:cNvGraphicFramePr>
            <a:graphicFrameLocks noGrp="1"/>
          </p:cNvGraphicFramePr>
          <p:nvPr/>
        </p:nvGraphicFramePr>
        <p:xfrm>
          <a:off x="0" y="-39688"/>
          <a:ext cx="9144000" cy="6897688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4060848579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017515175"/>
                    </a:ext>
                  </a:extLst>
                </a:gridCol>
              </a:tblGrid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 not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0921903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AM in stands &gt;80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AM in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old growth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Mandate of NWFP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1 mil. Acres)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446589"/>
                  </a:ext>
                </a:extLst>
              </a:tr>
              <a:tr h="801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We can be trusted to maintain emergent properties in stands &gt;80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*AM will enhance fire resilience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955143"/>
                  </a:ext>
                </a:extLst>
              </a:tr>
              <a:tr h="793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Will harm species dependent on mature and old growth stands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will encourage “true old growth”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957770"/>
                  </a:ext>
                </a:extLst>
              </a:tr>
              <a:tr h="768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Violates Land Ethic: “integrity, stability, and beauty of the biotic community”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Market niche for big logs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384957"/>
                  </a:ext>
                </a:extLst>
              </a:tr>
              <a:tr h="785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Cannot trust those who would harvest to do it properly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Forests could be more financially productive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6305172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Important values (carbon, aesthetic value) lost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807628"/>
                  </a:ext>
                </a:extLst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Not needed, private lands taking care of need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61863"/>
                  </a:ext>
                </a:extLst>
              </a:tr>
              <a:tr h="541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Mature forests on the right trajectory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OG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069002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Harvesting mature/OG was wrong in the past still wrong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964063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C7F2EE6-7DAF-668D-110C-8C514CF42E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-39688"/>
            <a:ext cx="0" cy="6897688"/>
          </a:xfrm>
          <a:prstGeom prst="line">
            <a:avLst/>
          </a:prstGeom>
          <a:noFill/>
          <a:ln w="25400">
            <a:solidFill>
              <a:srgbClr val="7F7F7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" name="Frame 19">
            <a:extLst>
              <a:ext uri="{FF2B5EF4-FFF2-40B4-BE49-F238E27FC236}">
                <a16:creationId xmlns:a16="http://schemas.microsoft.com/office/drawing/2014/main" id="{61A67B3B-8829-9634-8984-093FC03FDE2E}"/>
              </a:ext>
            </a:extLst>
          </p:cNvPr>
          <p:cNvSpPr>
            <a:spLocks/>
          </p:cNvSpPr>
          <p:nvPr/>
        </p:nvSpPr>
        <p:spPr bwMode="auto">
          <a:xfrm>
            <a:off x="4471988" y="1393825"/>
            <a:ext cx="4672012" cy="925513"/>
          </a:xfrm>
          <a:custGeom>
            <a:avLst/>
            <a:gdLst>
              <a:gd name="T0" fmla="*/ 0 w 4671222"/>
              <a:gd name="T1" fmla="*/ 0 h 924985"/>
              <a:gd name="T2" fmla="*/ 4671222 w 4671222"/>
              <a:gd name="T3" fmla="*/ 0 h 924985"/>
              <a:gd name="T4" fmla="*/ 4671222 w 4671222"/>
              <a:gd name="T5" fmla="*/ 924985 h 924985"/>
              <a:gd name="T6" fmla="*/ 0 w 4671222"/>
              <a:gd name="T7" fmla="*/ 924985 h 924985"/>
              <a:gd name="T8" fmla="*/ 0 w 4671222"/>
              <a:gd name="T9" fmla="*/ 0 h 924985"/>
              <a:gd name="T10" fmla="*/ 115623 w 4671222"/>
              <a:gd name="T11" fmla="*/ 115623 h 924985"/>
              <a:gd name="T12" fmla="*/ 115623 w 4671222"/>
              <a:gd name="T13" fmla="*/ 809362 h 924985"/>
              <a:gd name="T14" fmla="*/ 4555599 w 4671222"/>
              <a:gd name="T15" fmla="*/ 809362 h 924985"/>
              <a:gd name="T16" fmla="*/ 4555599 w 4671222"/>
              <a:gd name="T17" fmla="*/ 115623 h 924985"/>
              <a:gd name="T18" fmla="*/ 115623 w 4671222"/>
              <a:gd name="T19" fmla="*/ 115623 h 92498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71222" h="924985">
                <a:moveTo>
                  <a:pt x="0" y="0"/>
                </a:moveTo>
                <a:lnTo>
                  <a:pt x="4671222" y="0"/>
                </a:lnTo>
                <a:lnTo>
                  <a:pt x="4671222" y="924985"/>
                </a:lnTo>
                <a:lnTo>
                  <a:pt x="0" y="924985"/>
                </a:lnTo>
                <a:lnTo>
                  <a:pt x="0" y="0"/>
                </a:lnTo>
                <a:close/>
                <a:moveTo>
                  <a:pt x="115623" y="115623"/>
                </a:moveTo>
                <a:lnTo>
                  <a:pt x="115623" y="809362"/>
                </a:lnTo>
                <a:lnTo>
                  <a:pt x="4555599" y="809362"/>
                </a:lnTo>
                <a:lnTo>
                  <a:pt x="4555599" y="115623"/>
                </a:lnTo>
                <a:lnTo>
                  <a:pt x="115623" y="115623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B3EA2EA-911C-EB37-BAB5-5E9448C90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03238"/>
            <a:ext cx="9144000" cy="52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Enhancing Fire Resilience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Historically, LSOG stands would not be as dense/fire prone as 	 they are today due to fire exclusion.</a:t>
            </a:r>
          </a:p>
          <a:p>
            <a:r>
              <a:rPr lang="en-US" altLang="en-US" sz="2600"/>
              <a:t>P2. Dense fire-prone forests are a threat to human health and well 	 being – especially in a warming, drying climate.</a:t>
            </a:r>
          </a:p>
          <a:p>
            <a:r>
              <a:rPr lang="en-US" altLang="en-US" sz="2600"/>
              <a:t>P3. Threats to human health and well being should be eliminated 	 when it is possible and reasonable to do so.</a:t>
            </a:r>
          </a:p>
          <a:p>
            <a:r>
              <a:rPr lang="en-US" altLang="en-US" sz="2600"/>
              <a:t>P4. It is both possible and reasonable to reduce uncharacteristic 	 	 fuel loadings by harvesting in select older stands, for the 	 	 	 purpose of building fire resilience.</a:t>
            </a:r>
          </a:p>
          <a:p>
            <a:r>
              <a:rPr lang="en-US" altLang="en-US" sz="2600"/>
              <a:t>C. Therefore, we should harvest in older stands to build fire 	resilience.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E1F4532-40BB-0869-51D4-36C80BB28862}"/>
              </a:ext>
            </a:extLst>
          </p:cNvPr>
          <p:cNvGraphicFramePr>
            <a:graphicFrameLocks noGrp="1"/>
          </p:cNvGraphicFramePr>
          <p:nvPr/>
        </p:nvGraphicFramePr>
        <p:xfrm>
          <a:off x="0" y="-39688"/>
          <a:ext cx="9144000" cy="6897688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300561776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1972224906"/>
                    </a:ext>
                  </a:extLst>
                </a:gridCol>
              </a:tblGrid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 not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211288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AM in stands &gt;80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AM in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old growth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Mandate of NWFP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1 mil. Acres)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44504"/>
                  </a:ext>
                </a:extLst>
              </a:tr>
              <a:tr h="801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We can be trusted to maintain emergent properties in stands &gt;80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*AM will enhance fire resilience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673651"/>
                  </a:ext>
                </a:extLst>
              </a:tr>
              <a:tr h="793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Will harm species dependent on mature and old growth stands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will encourage “true old growth”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175865"/>
                  </a:ext>
                </a:extLst>
              </a:tr>
              <a:tr h="768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Violates Land Ethic: “integrity, stability, and beauty of the biotic community”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Market niche for big logs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398092"/>
                  </a:ext>
                </a:extLst>
              </a:tr>
              <a:tr h="785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Cannot trust those who would harvest to do it properly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Forests could be more financially productive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281283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Important values (carbon, aesthetic value) lost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2889848"/>
                  </a:ext>
                </a:extLst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Not needed, private lands taking care of need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32973"/>
                  </a:ext>
                </a:extLst>
              </a:tr>
              <a:tr h="541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Mature forests on the right trajectory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OG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125837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Harvesting mature/OG was wrong in the past still wrong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26182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1329CBE-9D9B-FE34-0CEC-C13D08D6C9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-39688"/>
            <a:ext cx="0" cy="6897688"/>
          </a:xfrm>
          <a:prstGeom prst="line">
            <a:avLst/>
          </a:prstGeom>
          <a:noFill/>
          <a:ln w="25400">
            <a:solidFill>
              <a:srgbClr val="7F7F7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Frame 4">
            <a:extLst>
              <a:ext uri="{FF2B5EF4-FFF2-40B4-BE49-F238E27FC236}">
                <a16:creationId xmlns:a16="http://schemas.microsoft.com/office/drawing/2014/main" id="{AF32297C-7A8F-FD40-A517-1381858D461C}"/>
              </a:ext>
            </a:extLst>
          </p:cNvPr>
          <p:cNvSpPr>
            <a:spLocks/>
          </p:cNvSpPr>
          <p:nvPr/>
        </p:nvSpPr>
        <p:spPr bwMode="auto">
          <a:xfrm>
            <a:off x="-26988" y="773113"/>
            <a:ext cx="4670426" cy="800100"/>
          </a:xfrm>
          <a:custGeom>
            <a:avLst/>
            <a:gdLst>
              <a:gd name="T0" fmla="*/ 0 w 4671222"/>
              <a:gd name="T1" fmla="*/ 0 h 800733"/>
              <a:gd name="T2" fmla="*/ 4671222 w 4671222"/>
              <a:gd name="T3" fmla="*/ 0 h 800733"/>
              <a:gd name="T4" fmla="*/ 4671222 w 4671222"/>
              <a:gd name="T5" fmla="*/ 800733 h 800733"/>
              <a:gd name="T6" fmla="*/ 0 w 4671222"/>
              <a:gd name="T7" fmla="*/ 800733 h 800733"/>
              <a:gd name="T8" fmla="*/ 0 w 4671222"/>
              <a:gd name="T9" fmla="*/ 0 h 800733"/>
              <a:gd name="T10" fmla="*/ 100092 w 4671222"/>
              <a:gd name="T11" fmla="*/ 100092 h 800733"/>
              <a:gd name="T12" fmla="*/ 100092 w 4671222"/>
              <a:gd name="T13" fmla="*/ 700641 h 800733"/>
              <a:gd name="T14" fmla="*/ 4571130 w 4671222"/>
              <a:gd name="T15" fmla="*/ 700641 h 800733"/>
              <a:gd name="T16" fmla="*/ 4571130 w 4671222"/>
              <a:gd name="T17" fmla="*/ 100092 h 800733"/>
              <a:gd name="T18" fmla="*/ 100092 w 4671222"/>
              <a:gd name="T19" fmla="*/ 100092 h 80073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71222" h="800733">
                <a:moveTo>
                  <a:pt x="0" y="0"/>
                </a:moveTo>
                <a:lnTo>
                  <a:pt x="4671222" y="0"/>
                </a:lnTo>
                <a:lnTo>
                  <a:pt x="4671222" y="800733"/>
                </a:lnTo>
                <a:lnTo>
                  <a:pt x="0" y="800733"/>
                </a:lnTo>
                <a:lnTo>
                  <a:pt x="0" y="0"/>
                </a:lnTo>
                <a:close/>
                <a:moveTo>
                  <a:pt x="100092" y="100092"/>
                </a:moveTo>
                <a:lnTo>
                  <a:pt x="100092" y="700641"/>
                </a:lnTo>
                <a:lnTo>
                  <a:pt x="4571130" y="700641"/>
                </a:lnTo>
                <a:lnTo>
                  <a:pt x="4571130" y="100092"/>
                </a:lnTo>
                <a:lnTo>
                  <a:pt x="100092" y="100092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7F61AF-A0EA-0CC5-E3DF-B6B250887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54000"/>
            <a:ext cx="9144000" cy="597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Slippery slope</a:t>
            </a:r>
            <a:r>
              <a:rPr lang="en-US" altLang="en-US" sz="2600" b="1">
                <a:solidFill>
                  <a:srgbClr val="0000FF"/>
                </a:solidFill>
              </a:rPr>
              <a:t> </a:t>
            </a:r>
            <a:r>
              <a:rPr lang="en-US" altLang="en-US" sz="2400">
                <a:solidFill>
                  <a:srgbClr val="0000FF"/>
                </a:solidFill>
              </a:rPr>
              <a:t>(AM in stands &gt;80 </a:t>
            </a:r>
            <a:r>
              <a:rPr lang="en-US" altLang="en-US" sz="2400">
                <a:solidFill>
                  <a:srgbClr val="0000FF"/>
                </a:solidFill>
                <a:sym typeface="Wingdings" panose="05000000000000000000" pitchFamily="2" charset="2"/>
              </a:rPr>
              <a:t> AM in </a:t>
            </a:r>
            <a:r>
              <a:rPr lang="en-US" altLang="en-US" sz="2400">
                <a:solidFill>
                  <a:srgbClr val="0000FF"/>
                </a:solidFill>
              </a:rPr>
              <a:t>old growth)</a:t>
            </a:r>
          </a:p>
          <a:p>
            <a:endParaRPr lang="en-US" altLang="en-US"/>
          </a:p>
          <a:p>
            <a:r>
              <a:rPr lang="en-US" altLang="en-US" sz="2600"/>
              <a:t>P1. Federal forests &gt;80 should not be actively managed without 	 	 good reason.</a:t>
            </a:r>
          </a:p>
          <a:p>
            <a:r>
              <a:rPr lang="en-US" altLang="en-US" sz="2600"/>
              <a:t>P2. There are a small handful of good reasons for active 	 	 	 	 management in federal forests &gt;80.</a:t>
            </a:r>
          </a:p>
          <a:p>
            <a:r>
              <a:rPr lang="en-US" altLang="en-US" sz="2600"/>
              <a:t>P3. Allowing active management in federal forests &gt;80 for any or 	 all of those good reasons brings with it the risk that OG forests 	 will be actively managed for the same reasons, causing 	 	 	 significant harms to OG.</a:t>
            </a:r>
          </a:p>
          <a:p>
            <a:r>
              <a:rPr lang="en-US" altLang="en-US" sz="2600"/>
              <a:t>P4. The potential benefits of active management in federal forests 	 &gt;80 do not outweigh the potential risks to OG.</a:t>
            </a:r>
          </a:p>
          <a:p>
            <a:r>
              <a:rPr lang="en-US" altLang="en-US" sz="2600"/>
              <a:t>P5. Management practices whose potential risks outweigh its 	 	 potential benefits should not be pursued.</a:t>
            </a:r>
          </a:p>
          <a:p>
            <a:r>
              <a:rPr lang="en-US" altLang="en-US" sz="2600"/>
              <a:t>C.  Therefore, federal forests &gt;80 should not be actively managed.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8ADF404-73EF-A0E6-D6A1-9490EFFA8420}"/>
              </a:ext>
            </a:extLst>
          </p:cNvPr>
          <p:cNvGraphicFramePr>
            <a:graphicFrameLocks noGrp="1"/>
          </p:cNvGraphicFramePr>
          <p:nvPr/>
        </p:nvGraphicFramePr>
        <p:xfrm>
          <a:off x="0" y="-39688"/>
          <a:ext cx="9144000" cy="6897688"/>
        </p:xfrm>
        <a:graphic>
          <a:graphicData uri="http://schemas.openxmlformats.org/drawingml/2006/table">
            <a:tbl>
              <a:tblPr/>
              <a:tblGrid>
                <a:gridCol w="4572000">
                  <a:extLst>
                    <a:ext uri="{9D8B030D-6E8A-4147-A177-3AD203B41FA5}">
                      <a16:colId xmlns:a16="http://schemas.microsoft.com/office/drawing/2014/main" val="2560516164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888914574"/>
                    </a:ext>
                  </a:extLst>
                </a:gridCol>
              </a:tblGrid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 not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  We </a:t>
                      </a:r>
                      <a:r>
                        <a:rPr kumimoji="0" lang="en-US" altLang="en-US" sz="2200" b="1" i="1" u="sng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should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22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in stands &gt;80?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11503"/>
                  </a:ext>
                </a:extLst>
              </a:tr>
              <a:tr h="6302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AM in stands &gt;80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AM in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old growth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Mandate of NWFP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 1 mil. Acres)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750054"/>
                  </a:ext>
                </a:extLst>
              </a:tr>
              <a:tr h="8016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We can be trusted to maintain emergent properties in stands &gt;80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*AM will enhance fire resilience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331538"/>
                  </a:ext>
                </a:extLst>
              </a:tr>
              <a:tr h="793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Will harm species dependent on mature and old growth stands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AM will encourage “true old growth”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480772"/>
                  </a:ext>
                </a:extLst>
              </a:tr>
              <a:tr h="7683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Violates Land Ethic: “integrity, stability, and beauty of the biotic community”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Market niche for big logs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301414"/>
                  </a:ext>
                </a:extLst>
              </a:tr>
              <a:tr h="7858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Cannot trust those who would harvest to do it properly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Forests could be more financially productive (</a:t>
                      </a:r>
                      <a:r>
                        <a:rPr kumimoji="0" lang="en-US" altLang="en-US" sz="1800" b="0" i="0" u="sng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56922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Important values (carbon, aesthetic value) lost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46798"/>
                  </a:ext>
                </a:extLst>
              </a:tr>
              <a:tr h="523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Not needed, private lands taking care of need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9644794"/>
                  </a:ext>
                </a:extLst>
              </a:tr>
              <a:tr h="541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* Mature forests on the right trajectory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  <a:sym typeface="Wingdings" panose="05000000000000000000" pitchFamily="2" charset="2"/>
                        </a:rPr>
                        <a:t> OG</a:t>
                      </a: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319948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Harvesting mature/OG was wrong in the past still wrong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PGothic" panose="020B0600070205080204" pitchFamily="34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542276"/>
                  </a:ext>
                </a:extLst>
              </a:tr>
            </a:tbl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3AC4932-E207-6A58-9E23-0C31AA1E06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-39688"/>
            <a:ext cx="0" cy="6897688"/>
          </a:xfrm>
          <a:prstGeom prst="line">
            <a:avLst/>
          </a:prstGeom>
          <a:noFill/>
          <a:ln w="25400">
            <a:solidFill>
              <a:srgbClr val="7F7F7F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" name="Frame 4">
            <a:extLst>
              <a:ext uri="{FF2B5EF4-FFF2-40B4-BE49-F238E27FC236}">
                <a16:creationId xmlns:a16="http://schemas.microsoft.com/office/drawing/2014/main" id="{B77DD7BC-FAAF-0054-62BA-57D1F1659027}"/>
              </a:ext>
            </a:extLst>
          </p:cNvPr>
          <p:cNvSpPr>
            <a:spLocks/>
          </p:cNvSpPr>
          <p:nvPr/>
        </p:nvSpPr>
        <p:spPr bwMode="auto">
          <a:xfrm>
            <a:off x="-14288" y="5481638"/>
            <a:ext cx="4572001" cy="814387"/>
          </a:xfrm>
          <a:custGeom>
            <a:avLst/>
            <a:gdLst>
              <a:gd name="T0" fmla="*/ 0 w 4572000"/>
              <a:gd name="T1" fmla="*/ 0 h 814539"/>
              <a:gd name="T2" fmla="*/ 4572000 w 4572000"/>
              <a:gd name="T3" fmla="*/ 0 h 814539"/>
              <a:gd name="T4" fmla="*/ 4572000 w 4572000"/>
              <a:gd name="T5" fmla="*/ 814539 h 814539"/>
              <a:gd name="T6" fmla="*/ 0 w 4572000"/>
              <a:gd name="T7" fmla="*/ 814539 h 814539"/>
              <a:gd name="T8" fmla="*/ 0 w 4572000"/>
              <a:gd name="T9" fmla="*/ 0 h 814539"/>
              <a:gd name="T10" fmla="*/ 101817 w 4572000"/>
              <a:gd name="T11" fmla="*/ 101817 h 814539"/>
              <a:gd name="T12" fmla="*/ 101817 w 4572000"/>
              <a:gd name="T13" fmla="*/ 712722 h 814539"/>
              <a:gd name="T14" fmla="*/ 4470183 w 4572000"/>
              <a:gd name="T15" fmla="*/ 712722 h 814539"/>
              <a:gd name="T16" fmla="*/ 4470183 w 4572000"/>
              <a:gd name="T17" fmla="*/ 101817 h 814539"/>
              <a:gd name="T18" fmla="*/ 101817 w 4572000"/>
              <a:gd name="T19" fmla="*/ 101817 h 81453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572000" h="814539">
                <a:moveTo>
                  <a:pt x="0" y="0"/>
                </a:moveTo>
                <a:lnTo>
                  <a:pt x="4572000" y="0"/>
                </a:lnTo>
                <a:lnTo>
                  <a:pt x="4572000" y="814539"/>
                </a:lnTo>
                <a:lnTo>
                  <a:pt x="0" y="814539"/>
                </a:lnTo>
                <a:lnTo>
                  <a:pt x="0" y="0"/>
                </a:lnTo>
                <a:close/>
                <a:moveTo>
                  <a:pt x="101817" y="101817"/>
                </a:moveTo>
                <a:lnTo>
                  <a:pt x="101817" y="712722"/>
                </a:lnTo>
                <a:lnTo>
                  <a:pt x="4470183" y="712722"/>
                </a:lnTo>
                <a:lnTo>
                  <a:pt x="4470183" y="101817"/>
                </a:lnTo>
                <a:lnTo>
                  <a:pt x="101817" y="101817"/>
                </a:lnTo>
                <a:close/>
              </a:path>
            </a:pathLst>
          </a:cu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F22272B-168A-A954-650A-55515223F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3338"/>
            <a:ext cx="9144000" cy="65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Future OG</a:t>
            </a:r>
          </a:p>
          <a:p>
            <a:endParaRPr lang="en-US" altLang="en-US" sz="1600"/>
          </a:p>
          <a:p>
            <a:r>
              <a:rPr lang="en-US" altLang="en-US" sz="2500"/>
              <a:t>P1. There is currently a critical shortage of LSOG forest on the 	 	 	 landscape.</a:t>
            </a:r>
          </a:p>
          <a:p>
            <a:r>
              <a:rPr lang="en-US" altLang="en-US" sz="2500"/>
              <a:t>P2. Forests &gt;80 on federal lands represent the most promising for 	 	 recruitment into future LSOG in the shortest amount of time.</a:t>
            </a:r>
          </a:p>
          <a:p>
            <a:r>
              <a:rPr lang="en-US" altLang="en-US" sz="2500"/>
              <a:t>P3. Private lands currently sustain most of the timber industry in the 	 region.</a:t>
            </a:r>
          </a:p>
          <a:p>
            <a:r>
              <a:rPr lang="en-US" altLang="en-US" sz="2500"/>
              <a:t>P4. Because private lands prioritize economic objectives, there must 	 be a counterbalance on federal lands prioritizing ecological 	 	 	 objectives.</a:t>
            </a:r>
          </a:p>
          <a:p>
            <a:r>
              <a:rPr lang="en-US" altLang="en-US" sz="2500"/>
              <a:t>C1. Therefore, restoration of LSOG should be prioritized over timber 	 production on federal lands.</a:t>
            </a:r>
          </a:p>
          <a:p>
            <a:r>
              <a:rPr lang="en-US" altLang="en-US" sz="2500"/>
              <a:t>P5. Harvesting forests &gt;80 would prioritize economic timber 	 	 	 objectives over ecological LSOG restoration objectives.</a:t>
            </a:r>
          </a:p>
          <a:p>
            <a:r>
              <a:rPr lang="en-US" altLang="en-US" sz="2500"/>
              <a:t>C2. Therefore, forests &gt;80 should not be harvested on federal 	 	 	 lands.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A7B4089-66BA-F4A1-865C-CDFF677AE4D6}"/>
              </a:ext>
            </a:extLst>
          </p:cNvPr>
          <p:cNvSpPr/>
          <p:nvPr/>
        </p:nvSpPr>
        <p:spPr>
          <a:xfrm>
            <a:off x="0" y="1173163"/>
            <a:ext cx="9144000" cy="3694112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NWFP mandate (harvesting LSOG)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NWFP mandates harvest of LSOG forest.</a:t>
            </a:r>
          </a:p>
          <a:p>
            <a:r>
              <a:rPr lang="en-US" altLang="en-US" sz="2600"/>
              <a:t>P2. ESA mandates protection of threatened/endangered species.</a:t>
            </a:r>
          </a:p>
          <a:p>
            <a:r>
              <a:rPr lang="en-US" altLang="en-US" sz="2600"/>
              <a:t>P3. Federal forest management should not break any relevant 		 laws.</a:t>
            </a:r>
          </a:p>
          <a:p>
            <a:r>
              <a:rPr lang="en-US" altLang="en-US" sz="2600"/>
              <a:t>P4. Harvest of LSOG does not necessarily go against the ESA.</a:t>
            </a:r>
          </a:p>
          <a:p>
            <a:r>
              <a:rPr lang="en-US" altLang="en-US" sz="2600"/>
              <a:t>P5. Not harvesting LSOG does go against NWFP</a:t>
            </a:r>
          </a:p>
          <a:p>
            <a:r>
              <a:rPr lang="en-US" altLang="en-US" sz="2600"/>
              <a:t>C.   Therefore, we ought to harvest LSOG.</a:t>
            </a:r>
          </a:p>
        </p:txBody>
      </p:sp>
      <p:pic>
        <p:nvPicPr>
          <p:cNvPr id="26627" name="Picture 2">
            <a:extLst>
              <a:ext uri="{FF2B5EF4-FFF2-40B4-BE49-F238E27FC236}">
                <a16:creationId xmlns:a16="http://schemas.microsoft.com/office/drawing/2014/main" id="{DC5C5E86-3BAC-4D6B-E74B-7A25743017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>
            <a:extLst>
              <a:ext uri="{FF2B5EF4-FFF2-40B4-BE49-F238E27FC236}">
                <a16:creationId xmlns:a16="http://schemas.microsoft.com/office/drawing/2014/main" id="{982ECACB-3E1C-5082-0346-E373FC17E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57325"/>
            <a:ext cx="9144000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NWFP moral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NWFP committed us to supporting sustainable timber supply 	 to local communities.</a:t>
            </a:r>
          </a:p>
          <a:p>
            <a:r>
              <a:rPr lang="en-US" altLang="en-US" sz="2600"/>
              <a:t>P2. It is wrong to renege on a commitment.</a:t>
            </a:r>
          </a:p>
          <a:p>
            <a:r>
              <a:rPr lang="en-US" altLang="en-US" sz="2600"/>
              <a:t>C1. Therefore, we ought to support a sustainable timber supply to  	 local communities.</a:t>
            </a:r>
          </a:p>
          <a:p>
            <a:r>
              <a:rPr lang="en-US" altLang="en-US" sz="2600"/>
              <a:t>P3. By and large we have not supported a sustainable timber 	 	 	 supply to local communities.</a:t>
            </a:r>
          </a:p>
          <a:p>
            <a:r>
              <a:rPr lang="en-US" altLang="en-US" sz="2600"/>
              <a:t>P4. Only by harvesting LSOG can we support a sustainable timber 	 supply to local communities.</a:t>
            </a:r>
          </a:p>
          <a:p>
            <a:r>
              <a:rPr lang="en-US" altLang="en-US" sz="2600"/>
              <a:t>C2. Therefore, we ought to harvest LSOG.</a:t>
            </a:r>
          </a:p>
        </p:txBody>
      </p:sp>
      <p:pic>
        <p:nvPicPr>
          <p:cNvPr id="27651" name="Picture 2">
            <a:extLst>
              <a:ext uri="{FF2B5EF4-FFF2-40B4-BE49-F238E27FC236}">
                <a16:creationId xmlns:a16="http://schemas.microsoft.com/office/drawing/2014/main" id="{DEF2827D-47CA-C3EC-4C32-6261E77B33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7E8A3B-48E8-314A-5F9D-8C47E0CA6AAC}"/>
              </a:ext>
            </a:extLst>
          </p:cNvPr>
          <p:cNvSpPr txBox="1"/>
          <p:nvPr/>
        </p:nvSpPr>
        <p:spPr>
          <a:xfrm>
            <a:off x="4152900" y="608013"/>
            <a:ext cx="984250" cy="5857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Do X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10D130-D097-D7DD-04B5-5C9A38EB821A}"/>
              </a:ext>
            </a:extLst>
          </p:cNvPr>
          <p:cNvSpPr txBox="1"/>
          <p:nvPr/>
        </p:nvSpPr>
        <p:spPr>
          <a:xfrm>
            <a:off x="2633663" y="3024188"/>
            <a:ext cx="41846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Justification for doing X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94E5E5E2-7C67-1AD6-B20A-9152A8D29B9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603750" y="1257300"/>
            <a:ext cx="25400" cy="1701800"/>
          </a:xfrm>
          <a:prstGeom prst="straightConnector1">
            <a:avLst/>
          </a:prstGeom>
          <a:noFill/>
          <a:ln w="69850">
            <a:solidFill>
              <a:srgbClr val="0000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1088E50-53BB-599C-6817-456FA837D094}"/>
              </a:ext>
            </a:extLst>
          </p:cNvPr>
          <p:cNvSpPr txBox="1"/>
          <p:nvPr/>
        </p:nvSpPr>
        <p:spPr>
          <a:xfrm>
            <a:off x="2606675" y="5440363"/>
            <a:ext cx="4184650" cy="10763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Evaluation of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</a:rPr>
              <a:t>Justification for doing X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7CB09E9-0587-5FEA-EDAF-776F3EBA170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576763" y="3673475"/>
            <a:ext cx="25400" cy="1701800"/>
          </a:xfrm>
          <a:prstGeom prst="straightConnector1">
            <a:avLst/>
          </a:prstGeom>
          <a:noFill/>
          <a:ln w="69850">
            <a:solidFill>
              <a:srgbClr val="0000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>
            <a:extLst>
              <a:ext uri="{FF2B5EF4-FFF2-40B4-BE49-F238E27FC236}">
                <a16:creationId xmlns:a16="http://schemas.microsoft.com/office/drawing/2014/main" id="{30DE6599-F8E1-E3D0-0EFD-8F1BF1BECD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60488"/>
            <a:ext cx="91440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Economic market niche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There is a significant market for large diameter logs.</a:t>
            </a:r>
          </a:p>
          <a:p>
            <a:r>
              <a:rPr lang="en-US" altLang="en-US" sz="2600"/>
              <a:t>P2. Because harvest on federal lands is restricted to young forests 	 and private lands we generate mostly small-diameter logs.</a:t>
            </a:r>
          </a:p>
          <a:p>
            <a:r>
              <a:rPr lang="en-US" altLang="en-US" sz="2600"/>
              <a:t>C1. Therefore, we are not capitalizing on a market niche on.</a:t>
            </a:r>
          </a:p>
          <a:p>
            <a:r>
              <a:rPr lang="en-US" altLang="en-US" sz="2600"/>
              <a:t>P3. By harvesting LSOG forests on federal lands, we can capitalize 	 on this niche market.</a:t>
            </a:r>
          </a:p>
          <a:p>
            <a:r>
              <a:rPr lang="en-US" altLang="en-US" sz="2600"/>
              <a:t>P4. The benefit of capitalizing on this market niche outweighs any 	 and all impacts of harvesting LSOG.</a:t>
            </a:r>
          </a:p>
          <a:p>
            <a:r>
              <a:rPr lang="en-US" altLang="en-US" sz="2600"/>
              <a:t>C2. Therefore, we should capitalize on the large log market by 	 	harvesting LSOG on federal lands.</a:t>
            </a:r>
          </a:p>
        </p:txBody>
      </p:sp>
      <p:pic>
        <p:nvPicPr>
          <p:cNvPr id="28675" name="Picture 2">
            <a:extLst>
              <a:ext uri="{FF2B5EF4-FFF2-40B4-BE49-F238E27FC236}">
                <a16:creationId xmlns:a16="http://schemas.microsoft.com/office/drawing/2014/main" id="{4BE83C82-6D88-BDB5-8F64-5957B487B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>
            <a:extLst>
              <a:ext uri="{FF2B5EF4-FFF2-40B4-BE49-F238E27FC236}">
                <a16:creationId xmlns:a16="http://schemas.microsoft.com/office/drawing/2014/main" id="{335B4E2B-C853-B909-A5ED-046F10907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699" name="Rectangle 2">
            <a:extLst>
              <a:ext uri="{FF2B5EF4-FFF2-40B4-BE49-F238E27FC236}">
                <a16:creationId xmlns:a16="http://schemas.microsoft.com/office/drawing/2014/main" id="{24C6CCB9-D800-588A-2EB8-E50D9B1C2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57325"/>
            <a:ext cx="9144000" cy="409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Economic underperformance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Large diameter logs represent a valuable source of revenue.</a:t>
            </a:r>
          </a:p>
          <a:p>
            <a:r>
              <a:rPr lang="en-US" altLang="en-US" sz="2600"/>
              <a:t>P2. By failing to harvest LSOG and produce large diameter logs, we 	 are not capitalizing on the full economic potential of federal 	 	 lands. </a:t>
            </a:r>
          </a:p>
          <a:p>
            <a:r>
              <a:rPr lang="en-US" altLang="en-US" sz="2600"/>
              <a:t>P3. Federal forests ought to be managed for maximum revenue.</a:t>
            </a:r>
          </a:p>
          <a:p>
            <a:r>
              <a:rPr lang="en-US" altLang="en-US" sz="2600"/>
              <a:t>P4. By harvesting LSOG, federal forests can meet their potential 	 	 for maximum revenue.</a:t>
            </a:r>
          </a:p>
          <a:p>
            <a:r>
              <a:rPr lang="en-US" altLang="en-US" sz="2600"/>
              <a:t>C. 	 Therefore, we ought to harvest LSOG on federal forests.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>
            <a:extLst>
              <a:ext uri="{FF2B5EF4-FFF2-40B4-BE49-F238E27FC236}">
                <a16:creationId xmlns:a16="http://schemas.microsoft.com/office/drawing/2014/main" id="{DB63C345-7B72-C1F2-B56E-2ECB5D987B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3" name="TextBox 2">
            <a:extLst>
              <a:ext uri="{FF2B5EF4-FFF2-40B4-BE49-F238E27FC236}">
                <a16:creationId xmlns:a16="http://schemas.microsoft.com/office/drawing/2014/main" id="{CE4A321A-1F6E-E37B-488C-F95289745C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30300"/>
            <a:ext cx="9144000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Economic legal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400"/>
              <a:t>P1. Federal forests are mandated to create revenue.</a:t>
            </a:r>
          </a:p>
          <a:p>
            <a:r>
              <a:rPr lang="en-US" altLang="en-US" sz="2400"/>
              <a:t>P2. Currently federal forests are creating only a fraction of the revenue 	 of which they are capable.</a:t>
            </a:r>
          </a:p>
          <a:p>
            <a:r>
              <a:rPr lang="en-US" altLang="en-US" sz="2400"/>
              <a:t>P3. The current amount of revenue being created by harvest on federal 	forests is insufficient to meet the legal mandate for which the USFS  	was formed.</a:t>
            </a:r>
          </a:p>
          <a:p>
            <a:r>
              <a:rPr lang="en-US" altLang="en-US" sz="2400"/>
              <a:t>P4. Federal agencies ought to meet their legal mandates.</a:t>
            </a:r>
          </a:p>
          <a:p>
            <a:r>
              <a:rPr lang="en-US" altLang="en-US" sz="2400"/>
              <a:t>C1. Therefore, federal forests ought to create revenue sufficient to  	 	 meet their legal mandate.</a:t>
            </a:r>
          </a:p>
          <a:p>
            <a:r>
              <a:rPr lang="en-US" altLang="en-US" sz="2400"/>
              <a:t>P5. Only by harvesting LSOG can federal forests meet their legal 	 	 	 mandate.</a:t>
            </a:r>
          </a:p>
          <a:p>
            <a:r>
              <a:rPr lang="en-US" altLang="en-US" sz="2400"/>
              <a:t>C2. Therefore, LSOG in federal forests ought to be harvested.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>
            <a:extLst>
              <a:ext uri="{FF2B5EF4-FFF2-40B4-BE49-F238E27FC236}">
                <a16:creationId xmlns:a16="http://schemas.microsoft.com/office/drawing/2014/main" id="{8D4DC8CE-6B3D-4664-2A79-BBF0E0C7C2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47" name="Rectangle 2">
            <a:extLst>
              <a:ext uri="{FF2B5EF4-FFF2-40B4-BE49-F238E27FC236}">
                <a16:creationId xmlns:a16="http://schemas.microsoft.com/office/drawing/2014/main" id="{E1B9C98E-02CE-C7CA-6039-A62CFD45FD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1550"/>
            <a:ext cx="9144000" cy="569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Unnatural OG clearcut version</a:t>
            </a:r>
          </a:p>
          <a:p>
            <a:r>
              <a:rPr lang="en-US" altLang="en-US" sz="2600"/>
              <a:t> </a:t>
            </a:r>
          </a:p>
          <a:p>
            <a:r>
              <a:rPr lang="en-US" altLang="en-US" sz="2600"/>
              <a:t>P1. Some stands &gt;80 originated from clearcuts.</a:t>
            </a:r>
          </a:p>
          <a:p>
            <a:r>
              <a:rPr lang="en-US" altLang="en-US" sz="2600"/>
              <a:t>P2. Even-aged stands originating from clearcuts do not provide the 	 same structural features/habitat of natural OG.</a:t>
            </a:r>
          </a:p>
          <a:p>
            <a:r>
              <a:rPr lang="en-US" altLang="en-US" sz="2600"/>
              <a:t>P3. These stands could be actively managed for the same 	 	 	 	 structural features/habitat associated with naturally created 	 OG.</a:t>
            </a:r>
          </a:p>
          <a:p>
            <a:r>
              <a:rPr lang="en-US" altLang="en-US" sz="2600"/>
              <a:t>P4. The structural features/habitat of natural OG are more likely 	 	 to support biodiversity than OG of clearcut origin.</a:t>
            </a:r>
          </a:p>
          <a:p>
            <a:r>
              <a:rPr lang="en-US" altLang="en-US" sz="2600"/>
              <a:t>P5. We ought to manage federal forests in whichever way is most 	 likely to support biodiversity.</a:t>
            </a:r>
          </a:p>
          <a:p>
            <a:r>
              <a:rPr lang="en-US" altLang="en-US" sz="2600"/>
              <a:t>C. Therefore, we ought to actively manage stands &gt;80 for the 	structural features/habitat of natural OG.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">
            <a:extLst>
              <a:ext uri="{FF2B5EF4-FFF2-40B4-BE49-F238E27FC236}">
                <a16:creationId xmlns:a16="http://schemas.microsoft.com/office/drawing/2014/main" id="{CB7E6B90-22F1-2B9C-618C-58EEA4052D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1" name="Rectangle 2">
            <a:extLst>
              <a:ext uri="{FF2B5EF4-FFF2-40B4-BE49-F238E27FC236}">
                <a16:creationId xmlns:a16="http://schemas.microsoft.com/office/drawing/2014/main" id="{2490DE3E-78AC-8157-F9B7-A61DE875F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3338"/>
            <a:ext cx="9144000" cy="566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500" b="1" u="sng">
                <a:solidFill>
                  <a:srgbClr val="0000FF"/>
                </a:solidFill>
              </a:rPr>
              <a:t>Unnatural OG structure fire version</a:t>
            </a:r>
          </a:p>
          <a:p>
            <a:endParaRPr lang="en-US" altLang="en-US"/>
          </a:p>
          <a:p>
            <a:r>
              <a:rPr lang="en-US" altLang="en-US" sz="2400"/>
              <a:t>P1. Prior to European settlement OG would have experienced a handful 	 of small mix-severity fires, creating gaps that led to a mixture of size 	 and age classes.</a:t>
            </a:r>
          </a:p>
          <a:p>
            <a:r>
              <a:rPr lang="en-US" altLang="en-US" sz="2400"/>
              <a:t>P2. Humans have largely suppressed fires for the past century, leaving 	 some OG stands in unnatural even-aged conditions.</a:t>
            </a:r>
          </a:p>
          <a:p>
            <a:r>
              <a:rPr lang="en-US" altLang="en-US" sz="2400"/>
              <a:t>P3. OG forests ought to exist as they existed historically, prior to 	 	 	 European settlement.</a:t>
            </a:r>
          </a:p>
          <a:p>
            <a:r>
              <a:rPr lang="en-US" altLang="en-US" sz="2400"/>
              <a:t>C1. Therefore, OG ought to have gaps, such as those created by small 	mixed-severity fires.</a:t>
            </a:r>
          </a:p>
          <a:p>
            <a:r>
              <a:rPr lang="en-US" altLang="en-US" sz="2400"/>
              <a:t>P4. The only way to create gaps is to use silviculture and actively 	 	 	 manage these stands &gt;80.</a:t>
            </a:r>
          </a:p>
          <a:p>
            <a:r>
              <a:rPr lang="en-US" altLang="en-US" sz="2400"/>
              <a:t>C2. Therefore, we ought to actively manage stands &gt;80 to created 	 	gaps such as were historically created by small mixed-severity fires.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">
            <a:extLst>
              <a:ext uri="{FF2B5EF4-FFF2-40B4-BE49-F238E27FC236}">
                <a16:creationId xmlns:a16="http://schemas.microsoft.com/office/drawing/2014/main" id="{FD391176-E905-0B67-0B47-1A321F196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17463"/>
            <a:ext cx="2711450" cy="2027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5" name="Rectangle 2">
            <a:extLst>
              <a:ext uri="{FF2B5EF4-FFF2-40B4-BE49-F238E27FC236}">
                <a16:creationId xmlns:a16="http://schemas.microsoft.com/office/drawing/2014/main" id="{1967E4F9-37B6-434D-0B47-7025CE8E6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04913"/>
            <a:ext cx="9144000" cy="517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600" b="1" u="sng">
                <a:solidFill>
                  <a:srgbClr val="0000FF"/>
                </a:solidFill>
              </a:rPr>
              <a:t>Unnatural OG composition fire version</a:t>
            </a:r>
          </a:p>
          <a:p>
            <a:r>
              <a:rPr lang="en-US" altLang="en-US" sz="2500">
                <a:solidFill>
                  <a:srgbClr val="0000FF"/>
                </a:solidFill>
              </a:rPr>
              <a:t> </a:t>
            </a:r>
          </a:p>
          <a:p>
            <a:r>
              <a:rPr lang="en-US" altLang="en-US" sz="2000"/>
              <a:t>P1. Under a natural fire regime, certain westside ecosystems would be dominated by 	various species (oak savannah, pine).</a:t>
            </a:r>
          </a:p>
          <a:p>
            <a:r>
              <a:rPr lang="en-US" altLang="en-US" sz="2000"/>
              <a:t>P2. Human fire suppression has shifted these ecosystems to dominance by Douglas fir.</a:t>
            </a:r>
          </a:p>
          <a:p>
            <a:r>
              <a:rPr lang="en-US" altLang="en-US" sz="2000"/>
              <a:t>P3. Ecosystems ought to exist as they exist naturally.</a:t>
            </a:r>
          </a:p>
          <a:p>
            <a:r>
              <a:rPr lang="en-US" altLang="en-US" sz="2000"/>
              <a:t>C1. Therefore, ecosystems currently but not historically dominated by Douglas fir 	ought to be dominated by whichever species dominated historically.</a:t>
            </a:r>
          </a:p>
          <a:p>
            <a:r>
              <a:rPr lang="en-US" altLang="en-US" sz="2000"/>
              <a:t>P4. Some of the Doug fir forests occurring where they did not historically occur are 	&gt;80 years old.</a:t>
            </a:r>
          </a:p>
          <a:p>
            <a:r>
              <a:rPr lang="en-US" altLang="en-US" sz="2000"/>
              <a:t>P5. Restoring historic species compositions can only be accomplished by harvesting 	some of these older Doug fir forests.</a:t>
            </a:r>
          </a:p>
          <a:p>
            <a:r>
              <a:rPr lang="en-US" altLang="en-US" sz="2000"/>
              <a:t>P6. Restoring a natural species composition is more important than managing for 	LSOG forest.</a:t>
            </a:r>
          </a:p>
          <a:p>
            <a:r>
              <a:rPr lang="en-US" altLang="en-US" sz="2000"/>
              <a:t>C2. Therefore, we ought to harvest older Doug fir forests to restore historic species 	compositions.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3">
            <a:extLst>
              <a:ext uri="{FF2B5EF4-FFF2-40B4-BE49-F238E27FC236}">
                <a16:creationId xmlns:a16="http://schemas.microsoft.com/office/drawing/2014/main" id="{ADD7D579-B6A1-7986-A1F5-FFB24B3EE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700" y="1077913"/>
            <a:ext cx="3797300" cy="370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8" name="Shape 46">
            <a:extLst>
              <a:ext uri="{FF2B5EF4-FFF2-40B4-BE49-F238E27FC236}">
                <a16:creationId xmlns:a16="http://schemas.microsoft.com/office/drawing/2014/main" id="{87588022-749B-AFEE-46CD-0A6C05EBD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87975"/>
            <a:ext cx="9144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Michael Paul Nelson and Chelsea Batavia</a:t>
            </a:r>
          </a:p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Department of Forest Ecosystems and Society</a:t>
            </a:r>
          </a:p>
          <a:p>
            <a:pPr algn="ctr"/>
            <a:r>
              <a:rPr lang="en-US" altLang="en-US" sz="2400">
                <a:solidFill>
                  <a:srgbClr val="FAA757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Oregon State University</a:t>
            </a:r>
          </a:p>
        </p:txBody>
      </p:sp>
      <p:sp>
        <p:nvSpPr>
          <p:cNvPr id="34819" name="Shape 47">
            <a:extLst>
              <a:ext uri="{FF2B5EF4-FFF2-40B4-BE49-F238E27FC236}">
                <a16:creationId xmlns:a16="http://schemas.microsoft.com/office/drawing/2014/main" id="{28E181BB-91FA-3786-7F9D-617E9BFD3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8" y="292100"/>
            <a:ext cx="8488362" cy="296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4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Actively Managing in Stands &gt;80:</a:t>
            </a:r>
          </a:p>
          <a:p>
            <a:r>
              <a:rPr lang="en-US" altLang="en-US" sz="30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Using argument analysis to </a:t>
            </a:r>
          </a:p>
          <a:p>
            <a:r>
              <a:rPr lang="en-US" altLang="en-US" sz="3000" b="1">
                <a:solidFill>
                  <a:srgbClr val="FFFFFF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poke a monster in the eye   </a:t>
            </a:r>
          </a:p>
          <a:p>
            <a:endParaRPr lang="en-US" altLang="en-US" sz="1200" b="1">
              <a:solidFill>
                <a:srgbClr val="8EB4E3"/>
              </a:solidFill>
            </a:endParaRPr>
          </a:p>
          <a:p>
            <a:r>
              <a:rPr lang="en-US" altLang="en-US" sz="2000" b="1">
                <a:solidFill>
                  <a:srgbClr val="8EB4E3"/>
                </a:solidFill>
              </a:rPr>
              <a:t>Ecological, Economic, and Social Objectives</a:t>
            </a:r>
          </a:p>
          <a:p>
            <a:r>
              <a:rPr lang="en-US" altLang="en-US" sz="2000" b="1">
                <a:solidFill>
                  <a:srgbClr val="8EB4E3"/>
                </a:solidFill>
              </a:rPr>
              <a:t>   for Managing Stands </a:t>
            </a:r>
            <a:r>
              <a:rPr lang="en-US" altLang="en-US" sz="2000" b="1" i="1">
                <a:solidFill>
                  <a:srgbClr val="8EB4E3"/>
                </a:solidFill>
              </a:rPr>
              <a:t>“over 80”</a:t>
            </a:r>
            <a:endParaRPr lang="en-US" altLang="ja-JP" sz="2000" b="1">
              <a:solidFill>
                <a:srgbClr val="8EB4E3"/>
              </a:solidFill>
              <a:cs typeface="Calibri" panose="020F0502020204030204" pitchFamily="34" charset="0"/>
              <a:sym typeface="Calibri" panose="020F0502020204030204" pitchFamily="34" charset="0"/>
            </a:endParaRPr>
          </a:p>
          <a:p>
            <a:r>
              <a:rPr lang="en-US" altLang="en-US" sz="2000" b="1">
                <a:solidFill>
                  <a:srgbClr val="8EB4E3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Oregon State University</a:t>
            </a:r>
          </a:p>
          <a:p>
            <a:r>
              <a:rPr lang="en-US" altLang="en-US" sz="2000" b="1">
                <a:solidFill>
                  <a:srgbClr val="8EB4E3"/>
                </a:solidFill>
                <a:cs typeface="Calibri" panose="020F0502020204030204" pitchFamily="34" charset="0"/>
                <a:sym typeface="Calibri" panose="020F0502020204030204" pitchFamily="34" charset="0"/>
              </a:rPr>
              <a:t>June 3, 2015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DE67E2F-9947-F683-8347-83608142D0A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601788" y="3794125"/>
            <a:ext cx="1482725" cy="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95C1EA6-5078-DE95-AA82-8A9FED263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" y="1122363"/>
            <a:ext cx="8797925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/>
              <a:t>Should we actively manage in forests &gt;80?</a:t>
            </a:r>
          </a:p>
          <a:p>
            <a:endParaRPr lang="en-US" altLang="en-US" sz="1200"/>
          </a:p>
          <a:p>
            <a:r>
              <a:rPr lang="en-US" altLang="en-US" sz="2400"/>
              <a:t>Should we think about actively managing in forests &gt;80?</a:t>
            </a:r>
          </a:p>
          <a:p>
            <a:endParaRPr lang="en-US" altLang="en-US" sz="1200"/>
          </a:p>
          <a:p>
            <a:r>
              <a:rPr lang="en-US" altLang="en-US" sz="2400"/>
              <a:t>Should we actively manage </a:t>
            </a:r>
            <a:r>
              <a:rPr lang="en-US" altLang="en-US" sz="2400" u="sng"/>
              <a:t>some</a:t>
            </a:r>
            <a:r>
              <a:rPr lang="en-US" altLang="en-US" sz="2400"/>
              <a:t> forests &gt;80?, which and why?</a:t>
            </a:r>
          </a:p>
          <a:p>
            <a:endParaRPr lang="en-US" altLang="en-US" sz="1200"/>
          </a:p>
          <a:p>
            <a:r>
              <a:rPr lang="en-US" altLang="en-US" sz="2400"/>
              <a:t>Should we actively manage </a:t>
            </a:r>
            <a:r>
              <a:rPr lang="en-US" altLang="en-US" sz="2400" u="sng"/>
              <a:t>all</a:t>
            </a:r>
            <a:r>
              <a:rPr lang="en-US" altLang="en-US" sz="2400"/>
              <a:t> forests &gt;80?</a:t>
            </a:r>
          </a:p>
          <a:p>
            <a:endParaRPr lang="en-US" altLang="en-US" sz="1200"/>
          </a:p>
          <a:p>
            <a:r>
              <a:rPr lang="en-US" altLang="en-US" sz="2400"/>
              <a:t>Is 80 the right age cut off?</a:t>
            </a:r>
          </a:p>
          <a:p>
            <a:endParaRPr lang="en-US" altLang="en-US" sz="1200"/>
          </a:p>
          <a:p>
            <a:r>
              <a:rPr lang="en-US" altLang="en-US" sz="2400"/>
              <a:t>Are we talking about active management or logging/timber harvest?</a:t>
            </a:r>
          </a:p>
          <a:p>
            <a:endParaRPr lang="en-US" altLang="en-US" sz="1200"/>
          </a:p>
          <a:p>
            <a:r>
              <a:rPr lang="en-US" altLang="en-US" sz="2400"/>
              <a:t>Are we talking about &gt;80, or LSOG forests?</a:t>
            </a:r>
          </a:p>
        </p:txBody>
      </p:sp>
      <p:sp>
        <p:nvSpPr>
          <p:cNvPr id="11267" name="TextBox 3">
            <a:extLst>
              <a:ext uri="{FF2B5EF4-FFF2-40B4-BE49-F238E27FC236}">
                <a16:creationId xmlns:a16="http://schemas.microsoft.com/office/drawing/2014/main" id="{01B3D100-BA13-94E9-4024-A89D187FCF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9500" y="309563"/>
            <a:ext cx="6691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200" b="1">
                <a:solidFill>
                  <a:srgbClr val="FF6600"/>
                </a:solidFill>
              </a:rPr>
              <a:t>What is the X we are proposing to do?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>
            <a:extLst>
              <a:ext uri="{FF2B5EF4-FFF2-40B4-BE49-F238E27FC236}">
                <a16:creationId xmlns:a16="http://schemas.microsoft.com/office/drawing/2014/main" id="{D632C1FB-B431-BEDA-47F3-812D5B96090E}"/>
              </a:ext>
            </a:extLst>
          </p:cNvPr>
          <p:cNvSpPr>
            <a:spLocks/>
          </p:cNvSpPr>
          <p:nvPr/>
        </p:nvSpPr>
        <p:spPr bwMode="auto">
          <a:xfrm>
            <a:off x="2593975" y="2446338"/>
            <a:ext cx="16430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800">
                <a:solidFill>
                  <a:srgbClr val="8000FF"/>
                </a:solidFill>
                <a:latin typeface="Gill Sans" charset="0"/>
                <a:ea typeface="ヒラギノ角ゴ ProN W3" charset="-128"/>
                <a:sym typeface="Gill Sans" charset="0"/>
              </a:rPr>
              <a:t>Conclusion</a:t>
            </a:r>
          </a:p>
        </p:txBody>
      </p:sp>
      <p:grpSp>
        <p:nvGrpSpPr>
          <p:cNvPr id="25608" name="Group 8">
            <a:extLst>
              <a:ext uri="{FF2B5EF4-FFF2-40B4-BE49-F238E27FC236}">
                <a16:creationId xmlns:a16="http://schemas.microsoft.com/office/drawing/2014/main" id="{C7FF0D21-956F-1028-477B-D102EAFFB2C5}"/>
              </a:ext>
            </a:extLst>
          </p:cNvPr>
          <p:cNvGrpSpPr>
            <a:grpSpLocks/>
          </p:cNvGrpSpPr>
          <p:nvPr/>
        </p:nvGrpSpPr>
        <p:grpSpPr bwMode="auto">
          <a:xfrm>
            <a:off x="31750" y="1246188"/>
            <a:ext cx="2551113" cy="1846262"/>
            <a:chOff x="25" y="0"/>
            <a:chExt cx="2285" cy="1653"/>
          </a:xfrm>
        </p:grpSpPr>
        <p:grpSp>
          <p:nvGrpSpPr>
            <p:cNvPr id="12309" name="Group 4">
              <a:extLst>
                <a:ext uri="{FF2B5EF4-FFF2-40B4-BE49-F238E27FC236}">
                  <a16:creationId xmlns:a16="http://schemas.microsoft.com/office/drawing/2014/main" id="{45A3400B-CDAD-753B-ECC4-39C2906142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" y="593"/>
              <a:ext cx="2091" cy="386"/>
              <a:chOff x="25" y="15"/>
              <a:chExt cx="2091" cy="386"/>
            </a:xfrm>
          </p:grpSpPr>
          <p:sp>
            <p:nvSpPr>
              <p:cNvPr id="12313" name="AutoShape 2">
                <a:extLst>
                  <a:ext uri="{FF2B5EF4-FFF2-40B4-BE49-F238E27FC236}">
                    <a16:creationId xmlns:a16="http://schemas.microsoft.com/office/drawing/2014/main" id="{4E72DA9A-4739-47F1-E7E7-5F70420E89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6" y="48"/>
                <a:ext cx="720" cy="312"/>
              </a:xfrm>
              <a:prstGeom prst="rightArrow">
                <a:avLst>
                  <a:gd name="adj1" fmla="val 32000"/>
                  <a:gd name="adj2" fmla="val 112821"/>
                </a:avLst>
              </a:prstGeom>
              <a:solidFill>
                <a:schemeClr val="accent1"/>
              </a:solidFill>
              <a:ln w="25400">
                <a:solidFill>
                  <a:schemeClr val="tx1">
                    <a:alpha val="0"/>
                  </a:schemeClr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>
                <a:lvl1pPr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3000">
                  <a:solidFill>
                    <a:srgbClr val="000000"/>
                  </a:solidFill>
                  <a:latin typeface="Gill Sans" charset="0"/>
                  <a:ea typeface="ヒラギノ角ゴ ProN W3" charset="-128"/>
                  <a:sym typeface="Gill Sans" charset="0"/>
                </a:endParaRPr>
              </a:p>
            </p:txBody>
          </p:sp>
          <p:sp>
            <p:nvSpPr>
              <p:cNvPr id="12314" name="Rectangle 3">
                <a:extLst>
                  <a:ext uri="{FF2B5EF4-FFF2-40B4-BE49-F238E27FC236}">
                    <a16:creationId xmlns:a16="http://schemas.microsoft.com/office/drawing/2014/main" id="{C8964A01-1D72-F7C8-1091-5E5CC171CE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" y="15"/>
                <a:ext cx="1310" cy="3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 anchor="ctr">
                <a:spAutoFit/>
              </a:bodyPr>
              <a:lstStyle>
                <a:lvl1pPr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 marL="742950" indent="-28575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 marL="11430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 marL="16002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 marL="2057400" indent="-228600" defTabSz="641350"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defTabSz="641350"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800">
                    <a:solidFill>
                      <a:srgbClr val="8000FF"/>
                    </a:solidFill>
                    <a:latin typeface="Gill Sans" charset="0"/>
                    <a:ea typeface="ヒラギノ角ゴ ProN W3" charset="-128"/>
                    <a:sym typeface="Gill Sans" charset="0"/>
                  </a:rPr>
                  <a:t>Argument</a:t>
                </a:r>
              </a:p>
            </p:txBody>
          </p:sp>
        </p:grpSp>
        <p:sp>
          <p:nvSpPr>
            <p:cNvPr id="12310" name="Line 5">
              <a:extLst>
                <a:ext uri="{FF2B5EF4-FFF2-40B4-BE49-F238E27FC236}">
                  <a16:creationId xmlns:a16="http://schemas.microsoft.com/office/drawing/2014/main" id="{93CD0465-6980-260B-4880-2749152EB0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5" y="0"/>
              <a:ext cx="0" cy="1653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311" name="Line 6">
              <a:extLst>
                <a:ext uri="{FF2B5EF4-FFF2-40B4-BE49-F238E27FC236}">
                  <a16:creationId xmlns:a16="http://schemas.microsoft.com/office/drawing/2014/main" id="{56D205AE-6B3F-612C-277A-2E8AB2B6C8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72" y="12"/>
              <a:ext cx="130" cy="0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312" name="Line 7">
              <a:extLst>
                <a:ext uri="{FF2B5EF4-FFF2-40B4-BE49-F238E27FC236}">
                  <a16:creationId xmlns:a16="http://schemas.microsoft.com/office/drawing/2014/main" id="{6F6AC52F-2361-ADD5-A6D9-AE1DEDF3F6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80" y="1621"/>
              <a:ext cx="130" cy="0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25613" name="Group 13">
            <a:extLst>
              <a:ext uri="{FF2B5EF4-FFF2-40B4-BE49-F238E27FC236}">
                <a16:creationId xmlns:a16="http://schemas.microsoft.com/office/drawing/2014/main" id="{564D4120-16AF-291B-73C1-065D060744A3}"/>
              </a:ext>
            </a:extLst>
          </p:cNvPr>
          <p:cNvGrpSpPr>
            <a:grpSpLocks/>
          </p:cNvGrpSpPr>
          <p:nvPr/>
        </p:nvGrpSpPr>
        <p:grpSpPr bwMode="auto">
          <a:xfrm>
            <a:off x="2638425" y="1154113"/>
            <a:ext cx="1587500" cy="928687"/>
            <a:chOff x="25" y="0"/>
            <a:chExt cx="1422" cy="832"/>
          </a:xfrm>
        </p:grpSpPr>
        <p:sp>
          <p:nvSpPr>
            <p:cNvPr id="12305" name="Rectangle 9">
              <a:extLst>
                <a:ext uri="{FF2B5EF4-FFF2-40B4-BE49-F238E27FC236}">
                  <a16:creationId xmlns:a16="http://schemas.microsoft.com/office/drawing/2014/main" id="{9CA98D1C-7362-37EA-7109-927120C4FF0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" y="196"/>
              <a:ext cx="1159" cy="3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 anchor="ctr">
              <a:spAutoFit/>
            </a:bodyPr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800">
                  <a:solidFill>
                    <a:srgbClr val="8000FF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Premises</a:t>
              </a:r>
            </a:p>
          </p:txBody>
        </p:sp>
        <p:sp>
          <p:nvSpPr>
            <p:cNvPr id="12306" name="Line 10">
              <a:extLst>
                <a:ext uri="{FF2B5EF4-FFF2-40B4-BE49-F238E27FC236}">
                  <a16:creationId xmlns:a16="http://schemas.microsoft.com/office/drawing/2014/main" id="{A8F54D85-180F-91B4-B674-C7A8CB05F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27" y="0"/>
              <a:ext cx="0" cy="832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307" name="Line 11">
              <a:extLst>
                <a:ext uri="{FF2B5EF4-FFF2-40B4-BE49-F238E27FC236}">
                  <a16:creationId xmlns:a16="http://schemas.microsoft.com/office/drawing/2014/main" id="{89C9EAB2-AFD6-6C26-D037-CB8D10E4F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6" y="23"/>
              <a:ext cx="131" cy="0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2308" name="Line 12">
              <a:extLst>
                <a:ext uri="{FF2B5EF4-FFF2-40B4-BE49-F238E27FC236}">
                  <a16:creationId xmlns:a16="http://schemas.microsoft.com/office/drawing/2014/main" id="{EC0B5D7D-09B1-CCC9-07F8-FE1E421E5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16" y="799"/>
              <a:ext cx="131" cy="0"/>
            </a:xfrm>
            <a:prstGeom prst="line">
              <a:avLst/>
            </a:prstGeom>
            <a:noFill/>
            <a:ln w="88900">
              <a:solidFill>
                <a:srgbClr val="722CF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12292" name="Rectangle 14">
            <a:extLst>
              <a:ext uri="{FF2B5EF4-FFF2-40B4-BE49-F238E27FC236}">
                <a16:creationId xmlns:a16="http://schemas.microsoft.com/office/drawing/2014/main" id="{A5A4A30A-1986-9572-0B4B-F213B0B7445C}"/>
              </a:ext>
            </a:extLst>
          </p:cNvPr>
          <p:cNvSpPr>
            <a:spLocks/>
          </p:cNvSpPr>
          <p:nvPr/>
        </p:nvSpPr>
        <p:spPr bwMode="auto">
          <a:xfrm>
            <a:off x="4465638" y="1182688"/>
            <a:ext cx="5759450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2638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09838" indent="-544513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67038" indent="-544513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4238" indent="-544513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1438" indent="-544513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500" u="sng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P1</a:t>
            </a:r>
            <a:r>
              <a:rPr lang="en-US" altLang="en-US" sz="25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.   All birds have wings.</a:t>
            </a:r>
          </a:p>
          <a:p>
            <a:r>
              <a:rPr lang="en-US" altLang="en-US" sz="2500" u="sng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P2</a:t>
            </a:r>
            <a:r>
              <a:rPr lang="en-US" altLang="en-US" sz="25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.   Robins are birds.</a:t>
            </a:r>
          </a:p>
          <a:p>
            <a:pPr lvl="4"/>
            <a:endParaRPr lang="en-US" altLang="en-US" sz="250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12293" name="Rectangle 15">
            <a:extLst>
              <a:ext uri="{FF2B5EF4-FFF2-40B4-BE49-F238E27FC236}">
                <a16:creationId xmlns:a16="http://schemas.microsoft.com/office/drawing/2014/main" id="{D8AB0833-1176-6CE2-15A1-320836550815}"/>
              </a:ext>
            </a:extLst>
          </p:cNvPr>
          <p:cNvSpPr>
            <a:spLocks/>
          </p:cNvSpPr>
          <p:nvPr/>
        </p:nvSpPr>
        <p:spPr bwMode="auto">
          <a:xfrm>
            <a:off x="4430713" y="2446338"/>
            <a:ext cx="583088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5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C. Therefore, robins have wings.</a:t>
            </a:r>
          </a:p>
        </p:txBody>
      </p:sp>
      <p:sp>
        <p:nvSpPr>
          <p:cNvPr id="12294" name="Rectangle 16">
            <a:extLst>
              <a:ext uri="{FF2B5EF4-FFF2-40B4-BE49-F238E27FC236}">
                <a16:creationId xmlns:a16="http://schemas.microsoft.com/office/drawing/2014/main" id="{CF64FD67-9F16-2CB3-F970-17B1E46D7E14}"/>
              </a:ext>
            </a:extLst>
          </p:cNvPr>
          <p:cNvSpPr>
            <a:spLocks/>
          </p:cNvSpPr>
          <p:nvPr/>
        </p:nvSpPr>
        <p:spPr bwMode="auto">
          <a:xfrm>
            <a:off x="53975" y="187325"/>
            <a:ext cx="90360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ARGUMENTS:</a:t>
            </a:r>
          </a:p>
        </p:txBody>
      </p:sp>
      <p:sp>
        <p:nvSpPr>
          <p:cNvPr id="12295" name="Line 17">
            <a:extLst>
              <a:ext uri="{FF2B5EF4-FFF2-40B4-BE49-F238E27FC236}">
                <a16:creationId xmlns:a16="http://schemas.microsoft.com/office/drawing/2014/main" id="{6131542B-9E63-41B2-B5DA-F754BF14D7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175" y="795338"/>
            <a:ext cx="8375650" cy="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6" name="Line 18">
            <a:extLst>
              <a:ext uri="{FF2B5EF4-FFF2-40B4-BE49-F238E27FC236}">
                <a16:creationId xmlns:a16="http://schemas.microsoft.com/office/drawing/2014/main" id="{0C9E8F37-0518-67C7-85B9-7228A93AB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785813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622" name="Group 22">
            <a:extLst>
              <a:ext uri="{FF2B5EF4-FFF2-40B4-BE49-F238E27FC236}">
                <a16:creationId xmlns:a16="http://schemas.microsoft.com/office/drawing/2014/main" id="{D6054034-56FF-AB9A-CDA1-E9985BD72A18}"/>
              </a:ext>
            </a:extLst>
          </p:cNvPr>
          <p:cNvGrpSpPr>
            <a:grpSpLocks/>
          </p:cNvGrpSpPr>
          <p:nvPr/>
        </p:nvGrpSpPr>
        <p:grpSpPr bwMode="auto">
          <a:xfrm>
            <a:off x="3268663" y="1776413"/>
            <a:ext cx="5099050" cy="3554412"/>
            <a:chOff x="0" y="0"/>
            <a:chExt cx="4568" cy="3184"/>
          </a:xfrm>
        </p:grpSpPr>
        <p:sp>
          <p:nvSpPr>
            <p:cNvPr id="12302" name="AutoShape 19">
              <a:extLst>
                <a:ext uri="{FF2B5EF4-FFF2-40B4-BE49-F238E27FC236}">
                  <a16:creationId xmlns:a16="http://schemas.microsoft.com/office/drawing/2014/main" id="{DE3FDAEF-ED4C-962A-C4C2-BC32B85867B5}"/>
                </a:ext>
              </a:extLst>
            </p:cNvPr>
            <p:cNvSpPr>
              <a:spLocks/>
            </p:cNvSpPr>
            <p:nvPr/>
          </p:nvSpPr>
          <p:spPr bwMode="auto">
            <a:xfrm rot="-6583336">
              <a:off x="-579" y="928"/>
              <a:ext cx="2190" cy="312"/>
            </a:xfrm>
            <a:prstGeom prst="rightArrow">
              <a:avLst>
                <a:gd name="adj1" fmla="val 32000"/>
                <a:gd name="adj2" fmla="val 112730"/>
              </a:avLst>
            </a:prstGeom>
            <a:solidFill>
              <a:schemeClr val="accent1"/>
            </a:solidFill>
            <a:ln w="25400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2303" name="Rectangle 20">
              <a:extLst>
                <a:ext uri="{FF2B5EF4-FFF2-40B4-BE49-F238E27FC236}">
                  <a16:creationId xmlns:a16="http://schemas.microsoft.com/office/drawing/2014/main" id="{324EA063-342C-AA87-123E-46EDFFB3FDB9}"/>
                </a:ext>
              </a:extLst>
            </p:cNvPr>
            <p:cNvSpPr>
              <a:spLocks/>
            </p:cNvSpPr>
            <p:nvPr/>
          </p:nvSpPr>
          <p:spPr bwMode="auto">
            <a:xfrm>
              <a:off x="800" y="2096"/>
              <a:ext cx="3192" cy="10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2D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2304" name="AutoShape 21">
              <a:extLst>
                <a:ext uri="{FF2B5EF4-FFF2-40B4-BE49-F238E27FC236}">
                  <a16:creationId xmlns:a16="http://schemas.microsoft.com/office/drawing/2014/main" id="{23AF4516-DDF9-D9C8-1AEF-E18F50CC8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" y="2080"/>
              <a:ext cx="3712" cy="1104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700" i="1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Premises are like evidence, needed to support the conclusion.</a:t>
              </a:r>
            </a:p>
          </p:txBody>
        </p:sp>
      </p:grpSp>
      <p:grpSp>
        <p:nvGrpSpPr>
          <p:cNvPr id="25626" name="Group 26">
            <a:extLst>
              <a:ext uri="{FF2B5EF4-FFF2-40B4-BE49-F238E27FC236}">
                <a16:creationId xmlns:a16="http://schemas.microsoft.com/office/drawing/2014/main" id="{372B9C48-4E95-9002-6FEC-DA9AF95CB8F2}"/>
              </a:ext>
            </a:extLst>
          </p:cNvPr>
          <p:cNvGrpSpPr>
            <a:grpSpLocks/>
          </p:cNvGrpSpPr>
          <p:nvPr/>
        </p:nvGrpSpPr>
        <p:grpSpPr bwMode="auto">
          <a:xfrm>
            <a:off x="708025" y="2298700"/>
            <a:ext cx="3105150" cy="3692525"/>
            <a:chOff x="0" y="0"/>
            <a:chExt cx="2780" cy="3307"/>
          </a:xfrm>
        </p:grpSpPr>
        <p:sp>
          <p:nvSpPr>
            <p:cNvPr id="12299" name="AutoShape 23">
              <a:extLst>
                <a:ext uri="{FF2B5EF4-FFF2-40B4-BE49-F238E27FC236}">
                  <a16:creationId xmlns:a16="http://schemas.microsoft.com/office/drawing/2014/main" id="{E5123FE8-AAFE-1622-6692-156E3B64E68F}"/>
                </a:ext>
              </a:extLst>
            </p:cNvPr>
            <p:cNvSpPr>
              <a:spLocks/>
            </p:cNvSpPr>
            <p:nvPr/>
          </p:nvSpPr>
          <p:spPr bwMode="auto">
            <a:xfrm rot="-6583336">
              <a:off x="-579" y="928"/>
              <a:ext cx="2190" cy="312"/>
            </a:xfrm>
            <a:prstGeom prst="rightArrow">
              <a:avLst>
                <a:gd name="adj1" fmla="val 32000"/>
                <a:gd name="adj2" fmla="val 112730"/>
              </a:avLst>
            </a:prstGeom>
            <a:solidFill>
              <a:schemeClr val="accent1"/>
            </a:solidFill>
            <a:ln w="25400">
              <a:solidFill>
                <a:schemeClr val="tx1">
                  <a:alpha val="0"/>
                </a:schemeClr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2300" name="Rectangle 24">
              <a:extLst>
                <a:ext uri="{FF2B5EF4-FFF2-40B4-BE49-F238E27FC236}">
                  <a16:creationId xmlns:a16="http://schemas.microsoft.com/office/drawing/2014/main" id="{C1D87708-0DA6-A6AA-AF35-8BA881C2B89E}"/>
                </a:ext>
              </a:extLst>
            </p:cNvPr>
            <p:cNvSpPr>
              <a:spLocks/>
            </p:cNvSpPr>
            <p:nvPr/>
          </p:nvSpPr>
          <p:spPr bwMode="auto">
            <a:xfrm>
              <a:off x="828" y="2059"/>
              <a:ext cx="1952" cy="1088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2D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2301" name="AutoShape 25">
              <a:extLst>
                <a:ext uri="{FF2B5EF4-FFF2-40B4-BE49-F238E27FC236}">
                  <a16:creationId xmlns:a16="http://schemas.microsoft.com/office/drawing/2014/main" id="{88BB1130-425D-49E5-082C-FEEDED61D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908" y="1907"/>
              <a:ext cx="1816" cy="1400"/>
            </a:xfrm>
            <a:prstGeom prst="roundRect">
              <a:avLst>
                <a:gd name="adj" fmla="val 0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700" i="1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Set of premises and resulting conclusion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Line 1">
            <a:extLst>
              <a:ext uri="{FF2B5EF4-FFF2-40B4-BE49-F238E27FC236}">
                <a16:creationId xmlns:a16="http://schemas.microsoft.com/office/drawing/2014/main" id="{E31679C7-619B-DCC9-5A98-279287AD8C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785813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7CF895B8-08DB-E120-789E-844147795FC3}"/>
              </a:ext>
            </a:extLst>
          </p:cNvPr>
          <p:cNvSpPr>
            <a:spLocks/>
          </p:cNvSpPr>
          <p:nvPr/>
        </p:nvSpPr>
        <p:spPr bwMode="auto">
          <a:xfrm>
            <a:off x="53975" y="187325"/>
            <a:ext cx="9036050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ETHICAL ARGUMENTS: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B329D3A-14FB-831F-3DF5-45A9C04BE9A0}"/>
              </a:ext>
            </a:extLst>
          </p:cNvPr>
          <p:cNvSpPr>
            <a:spLocks/>
          </p:cNvSpPr>
          <p:nvPr/>
        </p:nvSpPr>
        <p:spPr bwMode="auto">
          <a:xfrm>
            <a:off x="3527425" y="2254250"/>
            <a:ext cx="5562600" cy="248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P1. Drunk driving endangers the lives of others.</a:t>
            </a:r>
          </a:p>
          <a:p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P2. You </a:t>
            </a:r>
            <a:r>
              <a:rPr lang="en-US" altLang="en-US" sz="2400" u="sng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should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 not endanger the lives of others.</a:t>
            </a:r>
          </a:p>
          <a:p>
            <a:endParaRPr lang="en-US" altLang="en-US" sz="24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C. Therefore, you </a:t>
            </a:r>
            <a:r>
              <a:rPr lang="en-US" altLang="en-US" sz="2400" u="sng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should</a:t>
            </a:r>
            <a:r>
              <a:rPr lang="en-US" altLang="en-US" sz="24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 not drive drunk.</a:t>
            </a:r>
          </a:p>
        </p:txBody>
      </p:sp>
      <p:grpSp>
        <p:nvGrpSpPr>
          <p:cNvPr id="26631" name="Group 7">
            <a:extLst>
              <a:ext uri="{FF2B5EF4-FFF2-40B4-BE49-F238E27FC236}">
                <a16:creationId xmlns:a16="http://schemas.microsoft.com/office/drawing/2014/main" id="{25552E30-6396-64F8-14E3-B2CBEF052C6D}"/>
              </a:ext>
            </a:extLst>
          </p:cNvPr>
          <p:cNvGrpSpPr>
            <a:grpSpLocks/>
          </p:cNvGrpSpPr>
          <p:nvPr/>
        </p:nvGrpSpPr>
        <p:grpSpPr bwMode="auto">
          <a:xfrm>
            <a:off x="169863" y="3098800"/>
            <a:ext cx="3340100" cy="803275"/>
            <a:chOff x="0" y="0"/>
            <a:chExt cx="2992" cy="720"/>
          </a:xfrm>
        </p:grpSpPr>
        <p:sp>
          <p:nvSpPr>
            <p:cNvPr id="13326" name="Line 4">
              <a:extLst>
                <a:ext uri="{FF2B5EF4-FFF2-40B4-BE49-F238E27FC236}">
                  <a16:creationId xmlns:a16="http://schemas.microsoft.com/office/drawing/2014/main" id="{A80C536C-0855-2487-4C8D-FF7ABDE6DA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40" y="120"/>
              <a:ext cx="552" cy="256"/>
            </a:xfrm>
            <a:prstGeom prst="line">
              <a:avLst/>
            </a:prstGeom>
            <a:noFill/>
            <a:ln w="114300">
              <a:solidFill>
                <a:srgbClr val="002D99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7" name="Rectangle 5">
              <a:extLst>
                <a:ext uri="{FF2B5EF4-FFF2-40B4-BE49-F238E27FC236}">
                  <a16:creationId xmlns:a16="http://schemas.microsoft.com/office/drawing/2014/main" id="{4CB23B69-3BE3-CFFF-1542-ED5BBBEBF5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0"/>
              <a:ext cx="2440" cy="720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002D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3328" name="Rectangle 6">
              <a:extLst>
                <a:ext uri="{FF2B5EF4-FFF2-40B4-BE49-F238E27FC236}">
                  <a16:creationId xmlns:a16="http://schemas.microsoft.com/office/drawing/2014/main" id="{CFABB943-0B31-3B9F-B27F-444F7A497D9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56"/>
              <a:ext cx="2456" cy="6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200" u="sng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ETHICAL PREMISES</a:t>
              </a:r>
            </a:p>
            <a:p>
              <a:pPr algn="ctr"/>
              <a:r>
                <a:rPr lang="en-US" altLang="en-US" sz="2200" i="1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Value statement</a:t>
              </a:r>
            </a:p>
          </p:txBody>
        </p:sp>
      </p:grpSp>
      <p:grpSp>
        <p:nvGrpSpPr>
          <p:cNvPr id="26635" name="Group 11">
            <a:extLst>
              <a:ext uri="{FF2B5EF4-FFF2-40B4-BE49-F238E27FC236}">
                <a16:creationId xmlns:a16="http://schemas.microsoft.com/office/drawing/2014/main" id="{DAA37726-436D-7B7D-7D5C-04065AA33C83}"/>
              </a:ext>
            </a:extLst>
          </p:cNvPr>
          <p:cNvGrpSpPr>
            <a:grpSpLocks/>
          </p:cNvGrpSpPr>
          <p:nvPr/>
        </p:nvGrpSpPr>
        <p:grpSpPr bwMode="auto">
          <a:xfrm>
            <a:off x="187325" y="4249738"/>
            <a:ext cx="3295650" cy="1228725"/>
            <a:chOff x="0" y="0"/>
            <a:chExt cx="2952" cy="1100"/>
          </a:xfrm>
        </p:grpSpPr>
        <p:sp>
          <p:nvSpPr>
            <p:cNvPr id="13323" name="Line 8">
              <a:extLst>
                <a:ext uri="{FF2B5EF4-FFF2-40B4-BE49-F238E27FC236}">
                  <a16:creationId xmlns:a16="http://schemas.microsoft.com/office/drawing/2014/main" id="{75862D72-B267-C4B3-0187-EDE2678643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400" y="0"/>
              <a:ext cx="552" cy="256"/>
            </a:xfrm>
            <a:prstGeom prst="line">
              <a:avLst/>
            </a:prstGeom>
            <a:noFill/>
            <a:ln w="114300">
              <a:solidFill>
                <a:srgbClr val="002D99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4" name="Rectangle 9">
              <a:extLst>
                <a:ext uri="{FF2B5EF4-FFF2-40B4-BE49-F238E27FC236}">
                  <a16:creationId xmlns:a16="http://schemas.microsoft.com/office/drawing/2014/main" id="{9B86DBB9-05E6-2C59-5683-819A38752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8" y="192"/>
              <a:ext cx="2440" cy="8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002D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3325" name="Rectangle 10">
              <a:extLst>
                <a:ext uri="{FF2B5EF4-FFF2-40B4-BE49-F238E27FC236}">
                  <a16:creationId xmlns:a16="http://schemas.microsoft.com/office/drawing/2014/main" id="{3924A349-583E-E2B3-5520-7C6CAA375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204"/>
              <a:ext cx="2456" cy="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200" u="sng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CONCLUSION</a:t>
              </a:r>
              <a:r>
                <a:rPr lang="en-US" altLang="en-US" sz="2200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 </a:t>
              </a:r>
            </a:p>
            <a:p>
              <a:pPr algn="ctr"/>
              <a:r>
                <a:rPr lang="en-US" altLang="en-US" sz="2200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can be expressed as, </a:t>
              </a:r>
            </a:p>
            <a:p>
              <a:pPr algn="ctr"/>
              <a:r>
                <a:rPr lang="ja-JP" altLang="en-US" sz="2200">
                  <a:solidFill>
                    <a:srgbClr val="002D99"/>
                  </a:solidFill>
                  <a:latin typeface="Arial" panose="020B0604020202020204" pitchFamily="34" charset="0"/>
                  <a:ea typeface="ヒラギノ角ゴ ProN W3" charset="-128"/>
                  <a:sym typeface="Gill Sans" charset="0"/>
                </a:rPr>
                <a:t>“</a:t>
              </a:r>
              <a:r>
                <a:rPr lang="en-US" altLang="ja-JP" sz="2200" i="1">
                  <a:solidFill>
                    <a:srgbClr val="002D99"/>
                  </a:solidFill>
                  <a:latin typeface="Gill Sans" charset="0"/>
                  <a:sym typeface="Gill Sans" charset="0"/>
                </a:rPr>
                <a:t>We should..</a:t>
              </a:r>
              <a:r>
                <a:rPr lang="en-US" altLang="ja-JP" sz="2200">
                  <a:solidFill>
                    <a:srgbClr val="002D99"/>
                  </a:solidFill>
                  <a:latin typeface="Gill Sans" charset="0"/>
                  <a:sym typeface="Gill Sans" charset="0"/>
                </a:rPr>
                <a:t>.</a:t>
              </a:r>
              <a:r>
                <a:rPr lang="ja-JP" altLang="en-US" sz="2200">
                  <a:solidFill>
                    <a:srgbClr val="002D99"/>
                  </a:solidFill>
                  <a:latin typeface="Arial" panose="020B0604020202020204" pitchFamily="34" charset="0"/>
                  <a:ea typeface="ヒラギノ角ゴ ProN W3" charset="-128"/>
                  <a:sym typeface="Gill Sans" charset="0"/>
                </a:rPr>
                <a:t>”</a:t>
              </a:r>
              <a:endParaRPr lang="en-US" altLang="en-US" sz="2200">
                <a:solidFill>
                  <a:srgbClr val="002D99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</p:grpSp>
      <p:grpSp>
        <p:nvGrpSpPr>
          <p:cNvPr id="26639" name="Group 15">
            <a:extLst>
              <a:ext uri="{FF2B5EF4-FFF2-40B4-BE49-F238E27FC236}">
                <a16:creationId xmlns:a16="http://schemas.microsoft.com/office/drawing/2014/main" id="{D9377B29-B846-6745-4B52-CA92CFCE6F21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1389063"/>
            <a:ext cx="3311525" cy="1057275"/>
            <a:chOff x="0" y="0"/>
            <a:chExt cx="2968" cy="947"/>
          </a:xfrm>
        </p:grpSpPr>
        <p:sp>
          <p:nvSpPr>
            <p:cNvPr id="13320" name="Line 12">
              <a:extLst>
                <a:ext uri="{FF2B5EF4-FFF2-40B4-BE49-F238E27FC236}">
                  <a16:creationId xmlns:a16="http://schemas.microsoft.com/office/drawing/2014/main" id="{788ABF75-6C7C-20A9-AA64-34CDF2F9F92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00" y="748"/>
              <a:ext cx="568" cy="199"/>
            </a:xfrm>
            <a:prstGeom prst="line">
              <a:avLst/>
            </a:prstGeom>
            <a:noFill/>
            <a:ln w="114300">
              <a:solidFill>
                <a:srgbClr val="002D99"/>
              </a:solidFill>
              <a:miter lim="800000"/>
              <a:headEnd type="stealth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3321" name="Rectangle 13">
              <a:extLst>
                <a:ext uri="{FF2B5EF4-FFF2-40B4-BE49-F238E27FC236}">
                  <a16:creationId xmlns:a16="http://schemas.microsoft.com/office/drawing/2014/main" id="{FC005148-4F5F-1C6E-D925-2B907E92653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2"/>
              <a:ext cx="2440" cy="888"/>
            </a:xfrm>
            <a:prstGeom prst="rect">
              <a:avLst/>
            </a:prstGeom>
            <a:solidFill>
              <a:schemeClr val="accent1"/>
            </a:solidFill>
            <a:ln w="25400">
              <a:solidFill>
                <a:srgbClr val="002D99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30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endParaRPr>
            </a:p>
          </p:txBody>
        </p:sp>
        <p:sp>
          <p:nvSpPr>
            <p:cNvPr id="13322" name="Rectangle 14">
              <a:extLst>
                <a:ext uri="{FF2B5EF4-FFF2-40B4-BE49-F238E27FC236}">
                  <a16:creationId xmlns:a16="http://schemas.microsoft.com/office/drawing/2014/main" id="{847A7A6E-BE2E-99A3-8462-42C692F2A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0"/>
              <a:ext cx="2456" cy="9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 defTabSz="6413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64135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200" u="sng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EMPIRICAL PREMISES</a:t>
              </a:r>
            </a:p>
            <a:p>
              <a:pPr algn="ctr"/>
              <a:r>
                <a:rPr lang="en-US" altLang="en-US" sz="2200" i="1">
                  <a:solidFill>
                    <a:srgbClr val="002D99"/>
                  </a:solidFill>
                  <a:latin typeface="Gill Sans" charset="0"/>
                  <a:ea typeface="ヒラギノ角ゴ ProN W3" charset="-128"/>
                  <a:sym typeface="Gill Sans" charset="0"/>
                </a:rPr>
                <a:t>Descriptions about the way the world is.</a:t>
              </a:r>
            </a:p>
          </p:txBody>
        </p:sp>
      </p:grpSp>
      <p:sp>
        <p:nvSpPr>
          <p:cNvPr id="26640" name="Rectangle 16">
            <a:extLst>
              <a:ext uri="{FF2B5EF4-FFF2-40B4-BE49-F238E27FC236}">
                <a16:creationId xmlns:a16="http://schemas.microsoft.com/office/drawing/2014/main" id="{E2D2AB65-DF87-A1CD-BC8B-F5803610B312}"/>
              </a:ext>
            </a:extLst>
          </p:cNvPr>
          <p:cNvSpPr>
            <a:spLocks/>
          </p:cNvSpPr>
          <p:nvPr/>
        </p:nvSpPr>
        <p:spPr bwMode="auto">
          <a:xfrm>
            <a:off x="-1588" y="6134100"/>
            <a:ext cx="9090026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800" b="1" i="1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MUST HAVE ONE OR MORE ETHICAL PREMISES.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utoUpdateAnimBg="0"/>
      <p:bldP spid="2664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DF7D6174-F31E-4F48-B5C1-D63209984E93}"/>
              </a:ext>
            </a:extLst>
          </p:cNvPr>
          <p:cNvSpPr>
            <a:spLocks/>
          </p:cNvSpPr>
          <p:nvPr/>
        </p:nvSpPr>
        <p:spPr bwMode="auto">
          <a:xfrm>
            <a:off x="234950" y="946150"/>
            <a:ext cx="8796338" cy="399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    </a:t>
            </a:r>
            <a:r>
              <a:rPr lang="en-US" altLang="en-US" sz="31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Gill Sans" charset="0"/>
              </a:rPr>
              <a:t>“</a:t>
            </a:r>
            <a:r>
              <a:rPr lang="en-US" altLang="ja-JP" sz="3100" i="1">
                <a:solidFill>
                  <a:srgbClr val="000000"/>
                </a:solidFill>
                <a:latin typeface="Gill Sans" charset="0"/>
                <a:sym typeface="Gill Sans" charset="0"/>
              </a:rPr>
              <a:t>We should to use these water resources in this way, because...</a:t>
            </a:r>
            <a:r>
              <a:rPr lang="ja-JP" altLang="en-US" sz="3100" i="1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Gill Sans" charset="0"/>
              </a:rPr>
              <a:t>”</a:t>
            </a:r>
            <a:endParaRPr lang="en-US" altLang="ja-JP" sz="3200" i="1">
              <a:solidFill>
                <a:srgbClr val="000000"/>
              </a:solidFill>
              <a:latin typeface="Gill Sans" charset="0"/>
              <a:sym typeface="Gill Sans" charset="0"/>
            </a:endParaRPr>
          </a:p>
          <a:p>
            <a:endParaRPr lang="en-US" altLang="en-US" sz="3200" i="1">
              <a:solidFill>
                <a:srgbClr val="000000"/>
              </a:solidFill>
              <a:latin typeface="Gill Sans" charset="0"/>
              <a:sym typeface="Gill Sans" charset="0"/>
            </a:endParaRPr>
          </a:p>
          <a:p>
            <a:r>
              <a:rPr lang="en-US" altLang="en-US" sz="3200" i="1">
                <a:solidFill>
                  <a:srgbClr val="000000"/>
                </a:solidFill>
                <a:latin typeface="Gill Sans" charset="0"/>
                <a:sym typeface="Gill Sans" charset="0"/>
              </a:rPr>
              <a:t>   </a:t>
            </a:r>
            <a:r>
              <a:rPr lang="en-US" altLang="en-US" sz="3200" i="1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Gill Sans" charset="0"/>
              </a:rPr>
              <a:t>“</a:t>
            </a:r>
            <a:r>
              <a:rPr lang="en-US" altLang="ja-JP" sz="3200" i="1">
                <a:solidFill>
                  <a:srgbClr val="000000"/>
                </a:solidFill>
                <a:latin typeface="Gill Sans" charset="0"/>
                <a:sym typeface="Gill Sans" charset="0"/>
              </a:rPr>
              <a:t>We should to conserve this wildlife population, in this way, because...</a:t>
            </a:r>
            <a:r>
              <a:rPr lang="ja-JP" altLang="en-US" sz="3200" i="1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Gill Sans" charset="0"/>
              </a:rPr>
              <a:t>”</a:t>
            </a:r>
            <a:endParaRPr lang="en-US" altLang="ja-JP" sz="3200" i="1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Gill Sans" charset="0"/>
            </a:endParaRPr>
          </a:p>
          <a:p>
            <a:endParaRPr lang="en-US" altLang="en-US" sz="3200" i="1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Gill Sans" charset="0"/>
            </a:endParaRPr>
          </a:p>
          <a:p>
            <a:r>
              <a:rPr lang="en-US" altLang="en-US" sz="3200" i="1">
                <a:solidFill>
                  <a:srgbClr val="000000"/>
                </a:solidFill>
                <a:latin typeface="Gill Sans" charset="0"/>
                <a:ea typeface="ヒラギノ角ゴ ProN W3" charset="-128"/>
                <a:sym typeface="Gill Sans" charset="0"/>
              </a:rPr>
              <a:t>	“We should engage in active management in stands &gt;80, because…”</a:t>
            </a:r>
          </a:p>
        </p:txBody>
      </p:sp>
      <p:sp>
        <p:nvSpPr>
          <p:cNvPr id="14338" name="Line 2">
            <a:extLst>
              <a:ext uri="{FF2B5EF4-FFF2-40B4-BE49-F238E27FC236}">
                <a16:creationId xmlns:a16="http://schemas.microsoft.com/office/drawing/2014/main" id="{D0318F87-D9FF-0A3C-1E6E-0CDD4DC5E9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5888" y="723900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EFE0211-9F05-A930-4791-71FAC279CB3B}"/>
              </a:ext>
            </a:extLst>
          </p:cNvPr>
          <p:cNvSpPr>
            <a:spLocks/>
          </p:cNvSpPr>
          <p:nvPr/>
        </p:nvSpPr>
        <p:spPr bwMode="auto">
          <a:xfrm>
            <a:off x="179388" y="88900"/>
            <a:ext cx="8910637" cy="65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CONSERVATION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7BE9A875-C109-3066-10EC-4ECFB14918C1}"/>
              </a:ext>
            </a:extLst>
          </p:cNvPr>
          <p:cNvSpPr>
            <a:spLocks/>
          </p:cNvSpPr>
          <p:nvPr/>
        </p:nvSpPr>
        <p:spPr bwMode="auto">
          <a:xfrm>
            <a:off x="0" y="4900613"/>
            <a:ext cx="8912225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CONSERVATION IS </a:t>
            </a:r>
          </a:p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ENVIRONMENTAL ETHICS </a:t>
            </a:r>
          </a:p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IN 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>
            <a:extLst>
              <a:ext uri="{FF2B5EF4-FFF2-40B4-BE49-F238E27FC236}">
                <a16:creationId xmlns:a16="http://schemas.microsoft.com/office/drawing/2014/main" id="{AEADDD88-7C7C-D413-27A2-4CA9AA8F954B}"/>
              </a:ext>
            </a:extLst>
          </p:cNvPr>
          <p:cNvSpPr>
            <a:spLocks/>
          </p:cNvSpPr>
          <p:nvPr/>
        </p:nvSpPr>
        <p:spPr bwMode="auto">
          <a:xfrm>
            <a:off x="438150" y="1993900"/>
            <a:ext cx="8651875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2938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In a formal sense, only two ways:</a:t>
            </a:r>
          </a:p>
          <a:p>
            <a:endParaRPr lang="en-US" altLang="en-US" sz="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1)  Mistake in premise </a:t>
            </a:r>
          </a:p>
          <a:p>
            <a:pPr lvl="3"/>
            <a:r>
              <a:rPr lang="en-US" altLang="en-US" sz="2800">
                <a:solidFill>
                  <a:srgbClr val="000000"/>
                </a:solidFill>
                <a:latin typeface="Arial Italic" panose="020B0604020202090204" pitchFamily="34" charset="0"/>
                <a:ea typeface="ヒラギノ角ゴ ProN W3" charset="-128"/>
                <a:sym typeface="Arial Italic" panose="020B0604020202090204" pitchFamily="34" charset="0"/>
              </a:rPr>
              <a:t>(Are the premises correct?)</a:t>
            </a:r>
          </a:p>
          <a:p>
            <a:pPr lvl="3"/>
            <a:endParaRPr lang="en-US" altLang="en-US" sz="2800">
              <a:solidFill>
                <a:srgbClr val="000000"/>
              </a:solidFill>
              <a:latin typeface="Arial Italic" panose="020B0604020202090204" pitchFamily="34" charset="0"/>
              <a:ea typeface="ヒラギノ角ゴ ProN W3" charset="-128"/>
              <a:sym typeface="Arial Italic" panose="020B0604020202090204" pitchFamily="34" charset="0"/>
            </a:endParaRPr>
          </a:p>
          <a:p>
            <a:endParaRPr lang="en-US" altLang="en-US" sz="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2)  Mistake in inference or missing premise </a:t>
            </a:r>
          </a:p>
          <a:p>
            <a:pPr lvl="3"/>
            <a:r>
              <a:rPr lang="en-US" altLang="en-US" sz="2800">
                <a:solidFill>
                  <a:srgbClr val="000000"/>
                </a:solidFill>
                <a:latin typeface="Arial Italic" panose="020B0604020202090204" pitchFamily="34" charset="0"/>
                <a:ea typeface="ヒラギノ角ゴ ProN W3" charset="-128"/>
                <a:sym typeface="Arial Italic" panose="020B0604020202090204" pitchFamily="34" charset="0"/>
              </a:rPr>
              <a:t>(Does the conclusion follow from the premises?)</a:t>
            </a:r>
          </a:p>
          <a:p>
            <a:endParaRPr lang="en-US" altLang="en-US" sz="2800" i="1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15362" name="Line 2">
            <a:extLst>
              <a:ext uri="{FF2B5EF4-FFF2-40B4-BE49-F238E27FC236}">
                <a16:creationId xmlns:a16="http://schemas.microsoft.com/office/drawing/2014/main" id="{88CE5830-CB20-C6E6-7B94-3A4C0B495B7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1347788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CCBE563-D90C-F770-9E5C-9CDF7382231E}"/>
              </a:ext>
            </a:extLst>
          </p:cNvPr>
          <p:cNvSpPr>
            <a:spLocks/>
          </p:cNvSpPr>
          <p:nvPr/>
        </p:nvSpPr>
        <p:spPr bwMode="auto">
          <a:xfrm>
            <a:off x="179388" y="187325"/>
            <a:ext cx="8910637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ARGUMENT ANALYSIS:</a:t>
            </a:r>
          </a:p>
          <a:p>
            <a:pPr algn="ctr"/>
            <a:r>
              <a:rPr lang="en-US" altLang="en-US" sz="3100">
                <a:solidFill>
                  <a:srgbClr val="002D99"/>
                </a:solidFill>
                <a:latin typeface="Arial Italic" panose="020B0604020202090204" pitchFamily="34" charset="0"/>
                <a:ea typeface="ヒラギノ角ゴ ProN W3" charset="-128"/>
                <a:sym typeface="Arial Italic" panose="020B0604020202090204" pitchFamily="34" charset="0"/>
              </a:rPr>
              <a:t>Criticizing an argument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>
            <a:extLst>
              <a:ext uri="{FF2B5EF4-FFF2-40B4-BE49-F238E27FC236}">
                <a16:creationId xmlns:a16="http://schemas.microsoft.com/office/drawing/2014/main" id="{3619A95B-7B86-8DBB-3213-7CCE0372924B}"/>
              </a:ext>
            </a:extLst>
          </p:cNvPr>
          <p:cNvSpPr>
            <a:spLocks/>
          </p:cNvSpPr>
          <p:nvPr/>
        </p:nvSpPr>
        <p:spPr bwMode="auto">
          <a:xfrm>
            <a:off x="179388" y="187325"/>
            <a:ext cx="8910637" cy="117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3100">
                <a:solidFill>
                  <a:srgbClr val="002D99"/>
                </a:solidFill>
                <a:latin typeface="Arial Black" panose="020B0A04020102020204" pitchFamily="34" charset="0"/>
                <a:ea typeface="ヒラギノ角ゴ ProN W3" charset="-128"/>
                <a:sym typeface="Arial Black" panose="020B0A04020102020204" pitchFamily="34" charset="0"/>
              </a:rPr>
              <a:t>ARGUMENT ANALYSIS:</a:t>
            </a:r>
          </a:p>
          <a:p>
            <a:pPr algn="ctr"/>
            <a:r>
              <a:rPr lang="en-US" altLang="en-US" sz="3100">
                <a:solidFill>
                  <a:srgbClr val="002D99"/>
                </a:solidFill>
                <a:latin typeface="Arial Italic" panose="020B0604020202090204" pitchFamily="34" charset="0"/>
                <a:ea typeface="ヒラギノ角ゴ ProN W3" charset="-128"/>
                <a:sym typeface="Arial Italic" panose="020B0604020202090204" pitchFamily="34" charset="0"/>
              </a:rPr>
              <a:t>Mistake in premise (example)</a:t>
            </a:r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8CDB80F-AEF5-28A1-4E4C-6F41D3D36F9D}"/>
              </a:ext>
            </a:extLst>
          </p:cNvPr>
          <p:cNvSpPr>
            <a:spLocks/>
          </p:cNvSpPr>
          <p:nvPr/>
        </p:nvSpPr>
        <p:spPr bwMode="auto">
          <a:xfrm>
            <a:off x="839788" y="1785938"/>
            <a:ext cx="7232650" cy="315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P1) All U.S. presidents live in the White House</a:t>
            </a:r>
          </a:p>
          <a:p>
            <a:endParaRPr lang="en-US" altLang="en-US" sz="27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P2) Lady Gaga is the president of the U.S.</a:t>
            </a:r>
          </a:p>
          <a:p>
            <a:endParaRPr lang="en-US" altLang="en-US" sz="27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7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C) Therefore, Lady Gaga lives in the White House</a:t>
            </a:r>
          </a:p>
          <a:p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endParaRPr lang="en-US" altLang="en-US" sz="280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16387" name="Line 3">
            <a:extLst>
              <a:ext uri="{FF2B5EF4-FFF2-40B4-BE49-F238E27FC236}">
                <a16:creationId xmlns:a16="http://schemas.microsoft.com/office/drawing/2014/main" id="{206F559A-B4AA-1597-D203-D5308A790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1347788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Line 1">
            <a:extLst>
              <a:ext uri="{FF2B5EF4-FFF2-40B4-BE49-F238E27FC236}">
                <a16:creationId xmlns:a16="http://schemas.microsoft.com/office/drawing/2014/main" id="{6AE14AF8-ACDD-08A7-6435-87694DA22CE0}"/>
              </a:ext>
            </a:extLst>
          </p:cNvPr>
          <p:cNvSpPr>
            <a:spLocks noChangeShapeType="1"/>
          </p:cNvSpPr>
          <p:nvPr/>
        </p:nvSpPr>
        <p:spPr bwMode="auto">
          <a:xfrm>
            <a:off x="88900" y="1347788"/>
            <a:ext cx="8912225" cy="0"/>
          </a:xfrm>
          <a:prstGeom prst="line">
            <a:avLst/>
          </a:prstGeom>
          <a:noFill/>
          <a:ln w="38100">
            <a:solidFill>
              <a:srgbClr val="1207F8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67E51BE-EE93-A06E-5435-8ADA87E4E5C6}"/>
              </a:ext>
            </a:extLst>
          </p:cNvPr>
          <p:cNvSpPr>
            <a:spLocks/>
          </p:cNvSpPr>
          <p:nvPr/>
        </p:nvSpPr>
        <p:spPr bwMode="auto">
          <a:xfrm>
            <a:off x="295275" y="214313"/>
            <a:ext cx="88312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2D99"/>
                </a:solidFill>
                <a:latin typeface="Arial Bold" panose="020B0704020202020204" pitchFamily="34" charset="0"/>
                <a:ea typeface="ヒラギノ角ゴ ProN W3" charset="-128"/>
                <a:sym typeface="Arial Bold" panose="020B0704020202020204" pitchFamily="34" charset="0"/>
              </a:rPr>
              <a:t>Is there a missing premise that would be necessary to arrive at the conclusion?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95526CB-0AD9-460D-8C25-94027BDE43B4}"/>
              </a:ext>
            </a:extLst>
          </p:cNvPr>
          <p:cNvSpPr>
            <a:spLocks/>
          </p:cNvSpPr>
          <p:nvPr/>
        </p:nvSpPr>
        <p:spPr bwMode="auto">
          <a:xfrm>
            <a:off x="615950" y="2108200"/>
            <a:ext cx="8188325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P1. Prostitution promotes economic development. </a:t>
            </a:r>
          </a:p>
          <a:p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P2. We should promote economic development.</a:t>
            </a:r>
          </a:p>
          <a:p>
            <a:endParaRPr lang="en-US" altLang="en-US" sz="2800">
              <a:solidFill>
                <a:srgbClr val="000000"/>
              </a:solidFill>
              <a:latin typeface="Arial" panose="020B0604020202020204" pitchFamily="34" charset="0"/>
              <a:ea typeface="ヒラギノ角ゴ ProN W3" charset="-128"/>
              <a:sym typeface="Arial" panose="020B0604020202020204" pitchFamily="34" charset="0"/>
            </a:endParaRPr>
          </a:p>
          <a:p>
            <a:endParaRPr lang="en-US" altLang="en-US" sz="2800">
              <a:solidFill>
                <a:srgbClr val="000000"/>
              </a:solidFill>
              <a:latin typeface="Gill Sans" charset="0"/>
              <a:ea typeface="ヒラギノ角ゴ ProN W3" charset="-128"/>
              <a:sym typeface="Gill Sans" charset="0"/>
            </a:endParaRP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32FDEEF4-235A-2CA2-82FE-5D257E733F83}"/>
              </a:ext>
            </a:extLst>
          </p:cNvPr>
          <p:cNvSpPr>
            <a:spLocks/>
          </p:cNvSpPr>
          <p:nvPr/>
        </p:nvSpPr>
        <p:spPr bwMode="auto">
          <a:xfrm>
            <a:off x="598488" y="3841750"/>
            <a:ext cx="8402637" cy="44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marL="544513" indent="-544513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defTabSz="6413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6413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>
                <a:solidFill>
                  <a:srgbClr val="000000"/>
                </a:solidFill>
                <a:latin typeface="Arial" panose="020B0604020202020204" pitchFamily="34" charset="0"/>
                <a:ea typeface="ヒラギノ角ゴ ProN W3" charset="-128"/>
                <a:sym typeface="Arial" panose="020B0604020202020204" pitchFamily="34" charset="0"/>
              </a:rPr>
              <a:t>C. We should promote prostitution.</a:t>
            </a:r>
          </a:p>
        </p:txBody>
      </p:sp>
    </p:spTree>
  </p:cSld>
  <p:clrMapOvr>
    <a:masterClrMapping/>
  </p:clrMapOvr>
  <p:transition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itle &amp; Bullets copy 2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2D99"/>
      </a:accent1>
      <a:accent2>
        <a:srgbClr val="333399"/>
      </a:accent2>
      <a:accent3>
        <a:srgbClr val="FFFFFF"/>
      </a:accent3>
      <a:accent4>
        <a:srgbClr val="000000"/>
      </a:accent4>
      <a:accent5>
        <a:srgbClr val="AAADC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copy 2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copy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&amp; Bullets cop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copy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Bullets co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15267</TotalTime>
  <Words>2466</Words>
  <Application>Microsoft Office PowerPoint</Application>
  <PresentationFormat>On-screen Show (4:3)</PresentationFormat>
  <Paragraphs>243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26</vt:i4>
      </vt:variant>
    </vt:vector>
  </HeadingPairs>
  <TitlesOfParts>
    <vt:vector size="43" baseType="lpstr">
      <vt:lpstr>Calibri</vt:lpstr>
      <vt:lpstr>MS PGothic</vt:lpstr>
      <vt:lpstr>Arial</vt:lpstr>
      <vt:lpstr>Gill Sans</vt:lpstr>
      <vt:lpstr>ヒラギノ角ゴ ProN W3</vt:lpstr>
      <vt:lpstr>Arial Black</vt:lpstr>
      <vt:lpstr>Arial Italic</vt:lpstr>
      <vt:lpstr>Arial Bold</vt:lpstr>
      <vt:lpstr>Wingdings</vt:lpstr>
      <vt:lpstr>Office Theme</vt:lpstr>
      <vt:lpstr>Title &amp; Bullets copy 2</vt:lpstr>
      <vt:lpstr>Title &amp; Bullets copy</vt:lpstr>
      <vt:lpstr>1_Office Theme</vt:lpstr>
      <vt:lpstr>2_Office Theme</vt:lpstr>
      <vt:lpstr>3_Office Theme</vt:lpstr>
      <vt:lpstr>4_Office Theme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Nelson</dc:creator>
  <cp:lastModifiedBy>Lum-Naihe, Christof Jurh duk - FS, AZ</cp:lastModifiedBy>
  <cp:revision>48</cp:revision>
  <dcterms:created xsi:type="dcterms:W3CDTF">2015-05-15T22:50:48Z</dcterms:created>
  <dcterms:modified xsi:type="dcterms:W3CDTF">2025-08-04T15:26:46Z</dcterms:modified>
</cp:coreProperties>
</file>