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81" r:id="rId3"/>
    <p:sldId id="288" r:id="rId4"/>
    <p:sldId id="258" r:id="rId5"/>
    <p:sldId id="290" r:id="rId6"/>
    <p:sldId id="296" r:id="rId7"/>
    <p:sldId id="297" r:id="rId8"/>
    <p:sldId id="299" r:id="rId9"/>
    <p:sldId id="303" r:id="rId10"/>
    <p:sldId id="274" r:id="rId11"/>
    <p:sldId id="289" r:id="rId12"/>
    <p:sldId id="260" r:id="rId13"/>
    <p:sldId id="261" r:id="rId14"/>
    <p:sldId id="263" r:id="rId15"/>
    <p:sldId id="262" r:id="rId16"/>
    <p:sldId id="301" r:id="rId17"/>
    <p:sldId id="266" r:id="rId18"/>
    <p:sldId id="267" r:id="rId19"/>
    <p:sldId id="269" r:id="rId20"/>
    <p:sldId id="280" r:id="rId21"/>
    <p:sldId id="285" r:id="rId22"/>
    <p:sldId id="273" r:id="rId23"/>
    <p:sldId id="283" r:id="rId24"/>
    <p:sldId id="272" r:id="rId25"/>
    <p:sldId id="284" r:id="rId26"/>
    <p:sldId id="268" r:id="rId27"/>
    <p:sldId id="271" r:id="rId28"/>
    <p:sldId id="287" r:id="rId29"/>
    <p:sldId id="302" r:id="rId30"/>
    <p:sldId id="294" r:id="rId31"/>
    <p:sldId id="291" r:id="rId32"/>
    <p:sldId id="292" r:id="rId33"/>
    <p:sldId id="293"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outlineViewPr>
    <p:cViewPr>
      <p:scale>
        <a:sx n="33" d="100"/>
        <a:sy n="33" d="100"/>
      </p:scale>
      <p:origin x="5"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DFFDE0-B420-06A7-C619-968459E5A07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0A724B16-8D08-B537-6479-2838617F33AC}"/>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99DE36F-D46C-4640-8259-E2BDC91B4FE0}"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8E90A960-B09A-E7C8-1ED6-9601AD6D1BC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F549EAB2-7BCC-0127-32CC-D2E524EA496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2709ED0-0279-46B0-8FE2-32F884792572}"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38C5A7-EEC0-B160-D15A-3CCBD907559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E1A5F0AA-9ACB-2952-514F-7B3EE77D0A4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3B8A74F-F669-4381-A725-A5620C595F21}"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0826E62F-32C4-A9B1-3BEE-C3DFE946E67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2A7541C-A4BF-3C53-2B43-813EA2E0951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5F9DB2F-F6EB-2D46-BB37-ECCC266EF37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E9277AF-E2DA-8B5D-6811-F60A6F46B0C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21C06FD-4262-47FF-9F1E-937D32948BB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2208E85-B30B-E4D5-8A00-D039AC373E5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7DBE9287-502E-E0EA-E513-4E589C24F1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7" name="Slide Number Placeholder 3">
            <a:extLst>
              <a:ext uri="{FF2B5EF4-FFF2-40B4-BE49-F238E27FC236}">
                <a16:creationId xmlns:a16="http://schemas.microsoft.com/office/drawing/2014/main" id="{7FED4E3A-C7EA-9481-321F-E88C9B9DC9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4A806C2-3306-4788-912D-6E6D18A54018}"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4BDD61A-5BA9-C38F-90A3-08458639EF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F535D5FE-A2E8-25EE-9023-0204D2CE6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Loss of NSO habitat to wildfire exceeds loss by timber harvest on FS lands by a couple of orders of magnitudes. </a:t>
            </a:r>
          </a:p>
          <a:p>
            <a:pPr>
              <a:spcBef>
                <a:spcPct val="0"/>
              </a:spcBef>
            </a:pPr>
            <a:endParaRPr lang="en-US" altLang="en-US" sz="2000"/>
          </a:p>
          <a:p>
            <a:pPr>
              <a:spcBef>
                <a:spcPct val="0"/>
              </a:spcBef>
            </a:pPr>
            <a:r>
              <a:rPr lang="en-US" altLang="en-US" sz="2000"/>
              <a:t>Fires and habitat susceptible to habitat alteration increase in SW Oregon.</a:t>
            </a:r>
          </a:p>
        </p:txBody>
      </p:sp>
      <p:sp>
        <p:nvSpPr>
          <p:cNvPr id="46083" name="Slide Number Placeholder 3">
            <a:extLst>
              <a:ext uri="{FF2B5EF4-FFF2-40B4-BE49-F238E27FC236}">
                <a16:creationId xmlns:a16="http://schemas.microsoft.com/office/drawing/2014/main" id="{B0E069C0-CB72-E5AA-15CF-4588F88019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A1FAE95-743A-4745-8F7F-28592316D17D}"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2DDE92FD-AE1B-11B4-73A7-CB777CA081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4650AA21-508E-5D1C-182C-BE94DF5261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four principle objectives of the Vegetation Restoration Strategy.  </a:t>
            </a:r>
          </a:p>
        </p:txBody>
      </p:sp>
      <p:sp>
        <p:nvSpPr>
          <p:cNvPr id="47107" name="Slide Number Placeholder 3">
            <a:extLst>
              <a:ext uri="{FF2B5EF4-FFF2-40B4-BE49-F238E27FC236}">
                <a16:creationId xmlns:a16="http://schemas.microsoft.com/office/drawing/2014/main" id="{45DC6AC5-BBBC-8B61-9867-D16FDCE01C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0DD8F50-E8C6-44EC-9EA6-87C5988320EB}"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588370B9-212A-ACFD-A5FB-38942411332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A4CAED14-D2F7-4927-6E63-F161EDA54D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After first identifying what restoration opportunities were most urgent, we used these priorities to determine where first to target restoration management planning. </a:t>
            </a:r>
          </a:p>
          <a:p>
            <a:pPr>
              <a:spcBef>
                <a:spcPct val="0"/>
              </a:spcBef>
            </a:pPr>
            <a:r>
              <a:rPr lang="en-US" altLang="en-US"/>
              <a:t>Photo of dead and declining ponderosa pine and oak in the Elk Creek watershed.  </a:t>
            </a:r>
          </a:p>
        </p:txBody>
      </p:sp>
      <p:sp>
        <p:nvSpPr>
          <p:cNvPr id="48131" name="Slide Number Placeholder 3">
            <a:extLst>
              <a:ext uri="{FF2B5EF4-FFF2-40B4-BE49-F238E27FC236}">
                <a16:creationId xmlns:a16="http://schemas.microsoft.com/office/drawing/2014/main" id="{AE00C14F-5905-3437-191B-13337946FE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1673BDE-960E-4FE8-A001-DF4A73FCCD5A}"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EE0C3A98-C8B2-6D6D-4469-4A47ECBF69D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1A441D09-D15C-BEC2-A02E-CB2F9EBCE3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is the un-prioritized list of restoration opportunities.  </a:t>
            </a:r>
          </a:p>
          <a:p>
            <a:pPr>
              <a:spcBef>
                <a:spcPct val="0"/>
              </a:spcBef>
            </a:pPr>
            <a:r>
              <a:rPr lang="en-US" altLang="en-US"/>
              <a:t>There is broad overlap among some of these categories.  </a:t>
            </a:r>
          </a:p>
          <a:p>
            <a:pPr>
              <a:spcBef>
                <a:spcPct val="0"/>
              </a:spcBef>
            </a:pPr>
            <a:r>
              <a:rPr lang="en-US" altLang="en-US"/>
              <a:t>Photo of the Boulder Creek Wilderness Area from near the vicinity of Horse Prairie with Mt. Thielsen and Mt. Bailey in the background. </a:t>
            </a:r>
          </a:p>
        </p:txBody>
      </p:sp>
      <p:sp>
        <p:nvSpPr>
          <p:cNvPr id="49155" name="Slide Number Placeholder 3">
            <a:extLst>
              <a:ext uri="{FF2B5EF4-FFF2-40B4-BE49-F238E27FC236}">
                <a16:creationId xmlns:a16="http://schemas.microsoft.com/office/drawing/2014/main" id="{DEE8E894-57AA-153E-8A93-B13110BC70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AE64E7B-EAD9-43ED-A083-9FD45D63786D}"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45E87201-3AE8-102B-1B5A-C97B98072D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2187BDD8-AABE-2C4E-07D2-C81FEAD2F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Restoration opportunities were evaluated in pairwise fashion using a tool from a well established decision framework known as the Analytical Hierarchy Process.  Each team member analyzed the opportunities individually.  The individual results were tabulated and normalized and then summed into a consensus ranking. </a:t>
            </a:r>
          </a:p>
        </p:txBody>
      </p:sp>
      <p:sp>
        <p:nvSpPr>
          <p:cNvPr id="50179" name="Slide Number Placeholder 3">
            <a:extLst>
              <a:ext uri="{FF2B5EF4-FFF2-40B4-BE49-F238E27FC236}">
                <a16:creationId xmlns:a16="http://schemas.microsoft.com/office/drawing/2014/main" id="{D13B4E09-EF07-D902-FF96-F705288362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98F4DE1-AFDC-40CD-902D-F64F16E37E96}"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515D46BF-3146-AB96-AD10-0F3F73AE266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E7B0CEE3-D2ED-C343-0DB7-8113B5D43C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Here are the ordered results from bottom to top.  </a:t>
            </a:r>
          </a:p>
          <a:p>
            <a:pPr>
              <a:spcBef>
                <a:spcPct val="0"/>
              </a:spcBef>
            </a:pPr>
            <a:endParaRPr lang="en-US" altLang="en-US"/>
          </a:p>
          <a:p>
            <a:pPr>
              <a:spcBef>
                <a:spcPct val="0"/>
              </a:spcBef>
            </a:pPr>
            <a:r>
              <a:rPr lang="en-US" altLang="en-US"/>
              <a:t>Photo is of a cliff on the west side of Quartz Mountain looking north towards Cavitt Mountain. </a:t>
            </a:r>
          </a:p>
        </p:txBody>
      </p:sp>
      <p:sp>
        <p:nvSpPr>
          <p:cNvPr id="51203" name="Slide Number Placeholder 3">
            <a:extLst>
              <a:ext uri="{FF2B5EF4-FFF2-40B4-BE49-F238E27FC236}">
                <a16:creationId xmlns:a16="http://schemas.microsoft.com/office/drawing/2014/main" id="{B1AD1117-2A8C-1A58-83F8-259A35199E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34AF4D8-27D5-4237-8663-D614732D95C5}"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B115DCD-E76E-15EB-3E83-4F339B1A421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B0CFF938-2EFB-2A48-19C2-7BEC65A5EB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Using the top priority restoration categories for which we had suitable spatial data, we determined priority areas for restoration by intersecting presence of the high value features with likelihood of large fire.  </a:t>
            </a:r>
          </a:p>
        </p:txBody>
      </p:sp>
      <p:sp>
        <p:nvSpPr>
          <p:cNvPr id="52227" name="Slide Number Placeholder 3">
            <a:extLst>
              <a:ext uri="{FF2B5EF4-FFF2-40B4-BE49-F238E27FC236}">
                <a16:creationId xmlns:a16="http://schemas.microsoft.com/office/drawing/2014/main" id="{7625F070-B6B6-B035-873D-8CA89E4FE9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E7AB85-D1C5-48B4-93F4-31FAF0E12BD2}"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4BC3B174-250A-2C3B-37E4-C11E3727C55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62E558E8-7E0E-2E22-0855-AA8EB28FD6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3251" name="Slide Number Placeholder 3">
            <a:extLst>
              <a:ext uri="{FF2B5EF4-FFF2-40B4-BE49-F238E27FC236}">
                <a16:creationId xmlns:a16="http://schemas.microsoft.com/office/drawing/2014/main" id="{7218CCDD-C8FA-0203-CD1B-EDCE77176E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B6FFF88-B3D9-498A-A755-A58EEC65B424}"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06D8846-46D5-E14C-E4A7-5429902D509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A369402E-EA6A-8BF1-B019-DB1E187301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4275" name="Slide Number Placeholder 3">
            <a:extLst>
              <a:ext uri="{FF2B5EF4-FFF2-40B4-BE49-F238E27FC236}">
                <a16:creationId xmlns:a16="http://schemas.microsoft.com/office/drawing/2014/main" id="{AB6117D1-9900-CA6E-5C8C-C7C2EEEFBE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CE17539-ABFD-4B0C-A443-376B1A5AFBA0}"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60119D07-8932-C632-AB1D-5A70466DBD9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B3FAA389-3950-010F-6532-D37FA90BB8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Historic fires whole perimeter not shown, just stand replacement patches. Can also show you areas of younger “over 80” stands that may have some density and structure concerns.</a:t>
            </a:r>
          </a:p>
        </p:txBody>
      </p:sp>
      <p:sp>
        <p:nvSpPr>
          <p:cNvPr id="55299" name="Slide Number Placeholder 3">
            <a:extLst>
              <a:ext uri="{FF2B5EF4-FFF2-40B4-BE49-F238E27FC236}">
                <a16:creationId xmlns:a16="http://schemas.microsoft.com/office/drawing/2014/main" id="{2A4944DB-CF51-EE78-71E2-3CAFE6065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AB28092-2BB0-4935-842E-3F47405A2155}"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3890F846-EF3B-8E9B-33DD-0CF9DCC2D69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BE7EF71A-96BD-6413-0195-4DEA3791E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1" name="Slide Number Placeholder 3">
            <a:extLst>
              <a:ext uri="{FF2B5EF4-FFF2-40B4-BE49-F238E27FC236}">
                <a16:creationId xmlns:a16="http://schemas.microsoft.com/office/drawing/2014/main" id="{9FC97796-B18A-B707-3809-7C20929E7C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10D48E4-31E7-4585-98DB-AF8FB93AF207}"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9792F519-E624-AD23-65AD-11208D59FB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3AE73AC-6BA2-B0D1-3845-3B02EFC18F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GNN data was not robust enough to characterize sugar pine habitat on the Umpqua therefore habitat was modeled using known locations of sugar pine and the species distribution model Maxent.  Likelihood of suitable habitat of 50% or more is displayed.  </a:t>
            </a:r>
          </a:p>
        </p:txBody>
      </p:sp>
      <p:sp>
        <p:nvSpPr>
          <p:cNvPr id="56323" name="Slide Number Placeholder 3">
            <a:extLst>
              <a:ext uri="{FF2B5EF4-FFF2-40B4-BE49-F238E27FC236}">
                <a16:creationId xmlns:a16="http://schemas.microsoft.com/office/drawing/2014/main" id="{A177CB24-9A5D-DF99-5317-6BF919B6E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44B6F52-8FC0-4186-BDC2-300E1453138B}"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CE6F910-B936-1889-C201-CDABC885B30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71CF452A-B859-42B5-5B3F-8ECBCE9F7B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Western white pine and, especially, sugar pine decline at stem densities in which Douglas-fir and true firs can still thrive.  For this reason, mortality of these pines typically occurs even while their canopies are above the encroaching firs.  </a:t>
            </a:r>
          </a:p>
          <a:p>
            <a:pPr>
              <a:spcBef>
                <a:spcPct val="0"/>
              </a:spcBef>
            </a:pPr>
            <a:r>
              <a:rPr lang="en-US" altLang="en-US"/>
              <a:t>Both species are five-needle pines that are susceptible to white pine blister rust.  </a:t>
            </a:r>
          </a:p>
          <a:p>
            <a:pPr>
              <a:spcBef>
                <a:spcPct val="0"/>
              </a:spcBef>
            </a:pPr>
            <a:r>
              <a:rPr lang="en-US" altLang="en-US"/>
              <a:t>A dead sugar pine in a unit that was dropped from the Parker-Wyatt Timber Sale.  </a:t>
            </a:r>
          </a:p>
        </p:txBody>
      </p:sp>
      <p:sp>
        <p:nvSpPr>
          <p:cNvPr id="57347" name="Slide Number Placeholder 3">
            <a:extLst>
              <a:ext uri="{FF2B5EF4-FFF2-40B4-BE49-F238E27FC236}">
                <a16:creationId xmlns:a16="http://schemas.microsoft.com/office/drawing/2014/main" id="{04C85FAD-3F04-126D-629A-63BE881608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273BCC4-504A-4F78-8236-91B50162C716}" type="slidenum">
              <a:rPr lang="en-US" altLang="en-US"/>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B5295923-8558-8FB3-647A-48B28916B9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3CED7DD5-E6B4-EDE9-7725-DA3BA923F1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8371" name="Slide Number Placeholder 3">
            <a:extLst>
              <a:ext uri="{FF2B5EF4-FFF2-40B4-BE49-F238E27FC236}">
                <a16:creationId xmlns:a16="http://schemas.microsoft.com/office/drawing/2014/main" id="{E01745DB-8295-9882-B814-E88780CA3B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386DEFB-7380-4D3D-B754-B188FA070596}"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01DE542C-74B3-8FD0-09E2-0C016F24D43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28BFE0EE-F0C9-D580-ED99-DC967F7A8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Fire suppression has resulted in many stands of oaks being overtopped by conifers.  </a:t>
            </a:r>
          </a:p>
          <a:p>
            <a:pPr>
              <a:spcBef>
                <a:spcPct val="0"/>
              </a:spcBef>
            </a:pPr>
            <a:r>
              <a:rPr lang="en-US" altLang="en-US"/>
              <a:t>Even long suppressed oaks can respond through epicormic branching following conifer removal.  </a:t>
            </a:r>
          </a:p>
          <a:p>
            <a:pPr>
              <a:spcBef>
                <a:spcPct val="0"/>
              </a:spcBef>
            </a:pPr>
            <a:r>
              <a:rPr lang="en-US" altLang="en-US"/>
              <a:t>Black oak and white oak have different, albeit overlapping, habitat requirements.</a:t>
            </a:r>
          </a:p>
          <a:p>
            <a:pPr>
              <a:spcBef>
                <a:spcPct val="0"/>
              </a:spcBef>
            </a:pPr>
            <a:r>
              <a:rPr lang="en-US" altLang="en-US"/>
              <a:t>At Oak Flat, old white oak snags under a 70-90 year-old Douglas-fir canopy provide a clear picture of what the stand formerly looked like.  </a:t>
            </a:r>
          </a:p>
        </p:txBody>
      </p:sp>
      <p:sp>
        <p:nvSpPr>
          <p:cNvPr id="59395" name="Slide Number Placeholder 3">
            <a:extLst>
              <a:ext uri="{FF2B5EF4-FFF2-40B4-BE49-F238E27FC236}">
                <a16:creationId xmlns:a16="http://schemas.microsoft.com/office/drawing/2014/main" id="{2BBB697D-2B91-837B-CD1E-C1B4B6127F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1739A5-6987-48B4-9AB2-371D843B8E7C}"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FF5542E-AE25-03F0-18FD-6B80FF20B70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2E958421-8572-C561-34C1-8F10100A3E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AB20114C-8696-38AD-4D27-3E639A92B1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DE520E-2F06-4E55-93C1-C1939D3D2105}" type="slidenum">
              <a:rPr lang="en-US" altLang="en-US"/>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C6ABFDC3-FB97-7B9E-D181-6D3557FC648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7C1AA113-FA71-B829-9FCF-C7A273344F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Ponderosa pine also declines at stem densities in which Douglas-fir and true firs can still thrive.  </a:t>
            </a:r>
          </a:p>
          <a:p>
            <a:pPr>
              <a:spcBef>
                <a:spcPct val="0"/>
              </a:spcBef>
            </a:pPr>
            <a:r>
              <a:rPr lang="en-US" altLang="en-US"/>
              <a:t>Widely planted across the forest because seedlings are more frost tolerant and drought tolerant than Douglas-fir.  </a:t>
            </a:r>
          </a:p>
          <a:p>
            <a:pPr>
              <a:spcBef>
                <a:spcPct val="0"/>
              </a:spcBef>
            </a:pPr>
            <a:r>
              <a:rPr lang="en-US" altLang="en-US"/>
              <a:t>Pre-1966 plantings are typically from off-site stock and prone to stagnation and significant deformities. </a:t>
            </a:r>
          </a:p>
          <a:p>
            <a:pPr>
              <a:spcBef>
                <a:spcPct val="0"/>
              </a:spcBef>
            </a:pPr>
            <a:r>
              <a:rPr lang="en-US" altLang="en-US"/>
              <a:t>In this photo, three live ponderosa pine have been overrun by dog-hair Douglas-fir.  A forth pine has already died.  </a:t>
            </a:r>
          </a:p>
        </p:txBody>
      </p:sp>
      <p:sp>
        <p:nvSpPr>
          <p:cNvPr id="61443" name="Slide Number Placeholder 3">
            <a:extLst>
              <a:ext uri="{FF2B5EF4-FFF2-40B4-BE49-F238E27FC236}">
                <a16:creationId xmlns:a16="http://schemas.microsoft.com/office/drawing/2014/main" id="{EED13E79-AC98-9AA9-3ABD-265C9639BC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076203F-6A0C-4CD9-B9BF-A11C407C09FF}" type="slidenum">
              <a:rPr lang="en-US" altLang="en-US"/>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8B7F958E-8F37-AA6B-A2D1-8AAF7BD62E8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3400C715-A255-912A-B5AA-4D8B605BAB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7" name="Slide Number Placeholder 3">
            <a:extLst>
              <a:ext uri="{FF2B5EF4-FFF2-40B4-BE49-F238E27FC236}">
                <a16:creationId xmlns:a16="http://schemas.microsoft.com/office/drawing/2014/main" id="{A912CBD0-6C23-95B7-D1D2-8D4746818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266D3DA-3A70-4B8F-8896-CCF7C4451323}" type="slidenum">
              <a:rPr lang="en-US" altLang="en-US"/>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C99414C7-9481-3293-728B-C9AFD5E9E97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A878E914-D54A-0D22-B050-D01A92F746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2E407772-C35F-B9E6-3F4E-042EEF93C1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4291349-0B79-4D9C-B7D8-085663BAB3FE}" type="slidenum">
              <a:rPr lang="en-US" altLang="en-US"/>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D29FA7B8-5246-5669-2A3A-E9E5D1E4C75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47BF4ADA-9582-0CFA-ED1F-B3F0650523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Not everywhere needs to be treated, some areas are fine as is and can withstand natural fire on their own. To misquote Kenny Rodgers, “you need to know when to treat them and know when to walk away…”</a:t>
            </a:r>
          </a:p>
        </p:txBody>
      </p:sp>
      <p:sp>
        <p:nvSpPr>
          <p:cNvPr id="64515" name="Slide Number Placeholder 3">
            <a:extLst>
              <a:ext uri="{FF2B5EF4-FFF2-40B4-BE49-F238E27FC236}">
                <a16:creationId xmlns:a16="http://schemas.microsoft.com/office/drawing/2014/main" id="{147626D1-73F5-59DF-A065-14E82937BB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DE694BC-E3F4-4709-90EE-7EF822DE36DF}"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36BBBB1F-F90D-EB93-999C-7B06C4122A4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3721F0DB-CF1B-BCDB-FE2F-C6DA0EBE2C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Using the top priority restoration categories for which we had suitable spatial data, we determined priority areas for restoration by intersecting presence of the high value features with likelihood of large fire.  </a:t>
            </a:r>
          </a:p>
        </p:txBody>
      </p:sp>
      <p:sp>
        <p:nvSpPr>
          <p:cNvPr id="65539" name="Slide Number Placeholder 3">
            <a:extLst>
              <a:ext uri="{FF2B5EF4-FFF2-40B4-BE49-F238E27FC236}">
                <a16:creationId xmlns:a16="http://schemas.microsoft.com/office/drawing/2014/main" id="{C129792C-C740-AEAC-AC0B-93DB910DE8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570C1E4-A3F3-4B70-82F4-1D476EEE8FE8}"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29D08C02-AB3D-6AD1-F303-126DC47FE8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D0147362-CFED-7D5C-EC9B-82B61FB11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Context of SW Oregon and where the Umpqua lays and the NWFP Physiographic Boundaries</a:t>
            </a:r>
          </a:p>
        </p:txBody>
      </p:sp>
      <p:sp>
        <p:nvSpPr>
          <p:cNvPr id="38915" name="Slide Number Placeholder 3">
            <a:extLst>
              <a:ext uri="{FF2B5EF4-FFF2-40B4-BE49-F238E27FC236}">
                <a16:creationId xmlns:a16="http://schemas.microsoft.com/office/drawing/2014/main" id="{BD539985-8D87-D1B5-03A2-9677D7DE22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B048DB8-6145-4812-A7AC-9D6A38A35880}"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36B26271-9D0F-7F82-0669-F7E0B22D3D2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37890FA8-0FD3-205C-7242-2A3FD8AD9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EB49F7B3-D1FF-CA80-E85B-E1027C1939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9B16C47-AE88-4DF0-951B-4FE9F0AFBFF1}" type="slidenum">
              <a:rPr lang="en-US" altLang="en-US"/>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FF40DA86-DE6C-4B75-E98A-FFA3CBAB827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B9496D28-AB03-C589-7065-177059DB17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7587" name="Slide Number Placeholder 3">
            <a:extLst>
              <a:ext uri="{FF2B5EF4-FFF2-40B4-BE49-F238E27FC236}">
                <a16:creationId xmlns:a16="http://schemas.microsoft.com/office/drawing/2014/main" id="{E470FD56-7139-5C3F-B88F-A5185159F4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0F2D4EB-D50E-42D7-AF5D-34A3B0C5D68D}"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6AD9F020-5F40-8389-F648-A376E6F3207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7D60E2B1-8212-4D65-4F0D-C97B7F777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8611" name="Slide Number Placeholder 3">
            <a:extLst>
              <a:ext uri="{FF2B5EF4-FFF2-40B4-BE49-F238E27FC236}">
                <a16:creationId xmlns:a16="http://schemas.microsoft.com/office/drawing/2014/main" id="{FCEA6E53-AED7-45AD-7531-F88D97B301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4280B16-A54E-4F72-BF37-039BC6032CB5}"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1ECF98C2-938C-A410-AB7A-7A5202222C4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CF463DED-0D95-45EF-61A4-A327D7D913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5" name="Slide Number Placeholder 3">
            <a:extLst>
              <a:ext uri="{FF2B5EF4-FFF2-40B4-BE49-F238E27FC236}">
                <a16:creationId xmlns:a16="http://schemas.microsoft.com/office/drawing/2014/main" id="{3A16C493-C7EA-54C2-5783-1A6B53BAAB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0759284-D108-4E42-9708-48B1DAF289AC}" type="slidenum">
              <a:rPr lang="en-US" altLang="en-US"/>
              <a:pPr/>
              <a:t>33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AD5978DB-C45D-BD96-8159-DE6B3A82376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9675A268-F96A-DD3A-ED6E-44DC5333F3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Complex planning environment with a high percentage of forest in CHU</a:t>
            </a:r>
          </a:p>
        </p:txBody>
      </p:sp>
      <p:sp>
        <p:nvSpPr>
          <p:cNvPr id="39939" name="Slide Number Placeholder 3">
            <a:extLst>
              <a:ext uri="{FF2B5EF4-FFF2-40B4-BE49-F238E27FC236}">
                <a16:creationId xmlns:a16="http://schemas.microsoft.com/office/drawing/2014/main" id="{2E248CC5-B28A-043F-EE8B-AC331BB43D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3F639BD-804A-45FA-A8F6-2CA493A9EDD2}"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D1EE024E-F39C-8E49-A46F-BE2BEB23013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73DFE87-DF2D-C9AB-B853-7222DB58A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Two different set of management recommendations for these two sub units.</a:t>
            </a:r>
          </a:p>
        </p:txBody>
      </p:sp>
      <p:sp>
        <p:nvSpPr>
          <p:cNvPr id="40963" name="Slide Number Placeholder 3">
            <a:extLst>
              <a:ext uri="{FF2B5EF4-FFF2-40B4-BE49-F238E27FC236}">
                <a16:creationId xmlns:a16="http://schemas.microsoft.com/office/drawing/2014/main" id="{5E2C3EFE-E4CA-7D57-363F-022A532F0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1845BF-B1FD-4F56-8E85-5BA698CDF6DE}"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C6AD959-BA20-6D14-9599-B42F007022D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4914B7B7-C2D6-9F88-25E1-421090B75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987" name="Slide Number Placeholder 3">
            <a:extLst>
              <a:ext uri="{FF2B5EF4-FFF2-40B4-BE49-F238E27FC236}">
                <a16:creationId xmlns:a16="http://schemas.microsoft.com/office/drawing/2014/main" id="{E9D101AE-D59E-0149-2593-0D91409424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9BB7297-09AC-477D-AA50-CE2B3B3EBBE4}"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BC9AF52E-930F-D215-8070-9103D89CA6A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797E7448-478F-9646-FE5A-D4123DD96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1" name="Slide Number Placeholder 3">
            <a:extLst>
              <a:ext uri="{FF2B5EF4-FFF2-40B4-BE49-F238E27FC236}">
                <a16:creationId xmlns:a16="http://schemas.microsoft.com/office/drawing/2014/main" id="{27AB3433-845D-6CE9-271D-85203AE6DC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72F0A5A-497F-4FA4-A814-AC9994A39665}"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D8BFC08-6C9F-C544-38A6-44E9DBF0B68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76D9F2C6-492B-A808-A2EC-A7EBF7ED31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4035" name="Slide Number Placeholder 3">
            <a:extLst>
              <a:ext uri="{FF2B5EF4-FFF2-40B4-BE49-F238E27FC236}">
                <a16:creationId xmlns:a16="http://schemas.microsoft.com/office/drawing/2014/main" id="{516FCD28-1E01-38BA-F430-5167BB9775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5B183AE-7F42-473B-925C-292D55234CD3}"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E5AD2755-8914-9B8E-D76C-38561A89AD2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681F30FF-5E4C-67AB-60A8-C9A1E103D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2000"/>
              <a:t>Everything is not on the table. There are many areas, for a variety of reasons where we walk away from treatment. This is one key reason.</a:t>
            </a:r>
          </a:p>
        </p:txBody>
      </p:sp>
      <p:sp>
        <p:nvSpPr>
          <p:cNvPr id="45059" name="Slide Number Placeholder 3">
            <a:extLst>
              <a:ext uri="{FF2B5EF4-FFF2-40B4-BE49-F238E27FC236}">
                <a16:creationId xmlns:a16="http://schemas.microsoft.com/office/drawing/2014/main" id="{10E4977F-5AEB-3347-F3A8-8938D54147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9A683D5-8D91-4FAB-85A6-505C247B4235}"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9A0C9A1-1EC6-E808-C923-623F4B8122B7}"/>
              </a:ext>
            </a:extLst>
          </p:cNvPr>
          <p:cNvSpPr>
            <a:spLocks noGrp="1"/>
          </p:cNvSpPr>
          <p:nvPr>
            <p:ph type="dt" sz="half" idx="10"/>
          </p:nvPr>
        </p:nvSpPr>
        <p:spPr/>
        <p:txBody>
          <a:bodyPr/>
          <a:lstStyle>
            <a:lvl1pPr>
              <a:defRPr/>
            </a:lvl1pPr>
          </a:lstStyle>
          <a:p>
            <a:fld id="{7AD8A635-82F4-459A-AEB9-4F8E6655CD97}"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EB4C351-AD58-CB1B-BA55-BDC608E91B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BF15DD-C718-4D40-7D41-69707188B38E}"/>
              </a:ext>
            </a:extLst>
          </p:cNvPr>
          <p:cNvSpPr>
            <a:spLocks noGrp="1"/>
          </p:cNvSpPr>
          <p:nvPr>
            <p:ph type="sldNum" sz="quarter" idx="12"/>
          </p:nvPr>
        </p:nvSpPr>
        <p:spPr/>
        <p:txBody>
          <a:bodyPr/>
          <a:lstStyle>
            <a:lvl1pPr>
              <a:defRPr/>
            </a:lvl1pPr>
          </a:lstStyle>
          <a:p>
            <a:fld id="{3E023CAF-5701-4BEC-93D3-7A93F5C4D850}" type="slidenum">
              <a:rPr lang="en-US" altLang="en-US"/>
              <a:pPr/>
              <a:t>‹#›</a:t>
            </a:fld>
            <a:endParaRPr lang="en-US" altLang="en-US"/>
          </a:p>
        </p:txBody>
      </p:sp>
    </p:spTree>
    <p:extLst>
      <p:ext uri="{BB962C8B-B14F-4D97-AF65-F5344CB8AC3E}">
        <p14:creationId xmlns:p14="http://schemas.microsoft.com/office/powerpoint/2010/main" val="262009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563-B431-B091-B1EB-741665D8915A}"/>
              </a:ext>
            </a:extLst>
          </p:cNvPr>
          <p:cNvSpPr>
            <a:spLocks noGrp="1"/>
          </p:cNvSpPr>
          <p:nvPr>
            <p:ph type="dt" sz="half" idx="10"/>
          </p:nvPr>
        </p:nvSpPr>
        <p:spPr/>
        <p:txBody>
          <a:bodyPr/>
          <a:lstStyle>
            <a:lvl1pPr>
              <a:defRPr/>
            </a:lvl1pPr>
          </a:lstStyle>
          <a:p>
            <a:fld id="{13608D60-5844-41A5-B2E8-6911BB106C4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6B832AB-42F4-5CF0-2BD0-881D1617CF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B015FE-56B8-160D-4818-01D0E1338997}"/>
              </a:ext>
            </a:extLst>
          </p:cNvPr>
          <p:cNvSpPr>
            <a:spLocks noGrp="1"/>
          </p:cNvSpPr>
          <p:nvPr>
            <p:ph type="sldNum" sz="quarter" idx="12"/>
          </p:nvPr>
        </p:nvSpPr>
        <p:spPr/>
        <p:txBody>
          <a:bodyPr/>
          <a:lstStyle>
            <a:lvl1pPr>
              <a:defRPr/>
            </a:lvl1pPr>
          </a:lstStyle>
          <a:p>
            <a:fld id="{20A60BCB-E4F3-4E61-B168-471A90566364}" type="slidenum">
              <a:rPr lang="en-US" altLang="en-US"/>
              <a:pPr/>
              <a:t>‹#›</a:t>
            </a:fld>
            <a:endParaRPr lang="en-US" altLang="en-US"/>
          </a:p>
        </p:txBody>
      </p:sp>
    </p:spTree>
    <p:extLst>
      <p:ext uri="{BB962C8B-B14F-4D97-AF65-F5344CB8AC3E}">
        <p14:creationId xmlns:p14="http://schemas.microsoft.com/office/powerpoint/2010/main" val="46956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81AAB-F27B-0673-92C8-F7A7EA2FF760}"/>
              </a:ext>
            </a:extLst>
          </p:cNvPr>
          <p:cNvSpPr>
            <a:spLocks noGrp="1"/>
          </p:cNvSpPr>
          <p:nvPr>
            <p:ph type="dt" sz="half" idx="10"/>
          </p:nvPr>
        </p:nvSpPr>
        <p:spPr/>
        <p:txBody>
          <a:bodyPr/>
          <a:lstStyle>
            <a:lvl1pPr>
              <a:defRPr/>
            </a:lvl1pPr>
          </a:lstStyle>
          <a:p>
            <a:fld id="{5E643E48-2691-4B8C-898D-2035A4619E3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70C8439-EBA8-1AAF-02B4-48CBE2305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FCE955-B33E-B6B5-14A3-F99A0B0B370F}"/>
              </a:ext>
            </a:extLst>
          </p:cNvPr>
          <p:cNvSpPr>
            <a:spLocks noGrp="1"/>
          </p:cNvSpPr>
          <p:nvPr>
            <p:ph type="sldNum" sz="quarter" idx="12"/>
          </p:nvPr>
        </p:nvSpPr>
        <p:spPr/>
        <p:txBody>
          <a:bodyPr/>
          <a:lstStyle>
            <a:lvl1pPr>
              <a:defRPr/>
            </a:lvl1pPr>
          </a:lstStyle>
          <a:p>
            <a:fld id="{8AB6D27F-BAD8-40AC-80DC-16524EFFE8E2}" type="slidenum">
              <a:rPr lang="en-US" altLang="en-US"/>
              <a:pPr/>
              <a:t>‹#›</a:t>
            </a:fld>
            <a:endParaRPr lang="en-US" altLang="en-US"/>
          </a:p>
        </p:txBody>
      </p:sp>
    </p:spTree>
    <p:extLst>
      <p:ext uri="{BB962C8B-B14F-4D97-AF65-F5344CB8AC3E}">
        <p14:creationId xmlns:p14="http://schemas.microsoft.com/office/powerpoint/2010/main" val="422683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3E20C-919B-063D-0106-5C980CA8D4FF}"/>
              </a:ext>
            </a:extLst>
          </p:cNvPr>
          <p:cNvSpPr>
            <a:spLocks noGrp="1"/>
          </p:cNvSpPr>
          <p:nvPr>
            <p:ph type="dt" sz="half" idx="10"/>
          </p:nvPr>
        </p:nvSpPr>
        <p:spPr/>
        <p:txBody>
          <a:bodyPr/>
          <a:lstStyle>
            <a:lvl1pPr>
              <a:defRPr/>
            </a:lvl1pPr>
          </a:lstStyle>
          <a:p>
            <a:fld id="{3EEC9A65-BA00-41F8-A57C-51BDF3A9F2AB}"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F762CCB7-A607-D8CB-C363-92DD40FCDA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B5DA3D-A641-AD1E-2DD4-7A6CD808F4FF}"/>
              </a:ext>
            </a:extLst>
          </p:cNvPr>
          <p:cNvSpPr>
            <a:spLocks noGrp="1"/>
          </p:cNvSpPr>
          <p:nvPr>
            <p:ph type="sldNum" sz="quarter" idx="12"/>
          </p:nvPr>
        </p:nvSpPr>
        <p:spPr/>
        <p:txBody>
          <a:bodyPr/>
          <a:lstStyle>
            <a:lvl1pPr>
              <a:defRPr/>
            </a:lvl1pPr>
          </a:lstStyle>
          <a:p>
            <a:fld id="{3C20E170-5EA1-4EBB-8367-14144FC9E54B}" type="slidenum">
              <a:rPr lang="en-US" altLang="en-US"/>
              <a:pPr/>
              <a:t>‹#›</a:t>
            </a:fld>
            <a:endParaRPr lang="en-US" altLang="en-US"/>
          </a:p>
        </p:txBody>
      </p:sp>
    </p:spTree>
    <p:extLst>
      <p:ext uri="{BB962C8B-B14F-4D97-AF65-F5344CB8AC3E}">
        <p14:creationId xmlns:p14="http://schemas.microsoft.com/office/powerpoint/2010/main" val="338895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B865A-D085-B20B-8C41-678F1666D442}"/>
              </a:ext>
            </a:extLst>
          </p:cNvPr>
          <p:cNvSpPr>
            <a:spLocks noGrp="1"/>
          </p:cNvSpPr>
          <p:nvPr>
            <p:ph type="dt" sz="half" idx="10"/>
          </p:nvPr>
        </p:nvSpPr>
        <p:spPr/>
        <p:txBody>
          <a:bodyPr/>
          <a:lstStyle>
            <a:lvl1pPr>
              <a:defRPr/>
            </a:lvl1pPr>
          </a:lstStyle>
          <a:p>
            <a:fld id="{CB45B7D7-E234-4C18-903F-8FD15903BB0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5A2DE60-D424-1A03-DD74-C9FE025E4A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E1947E-E81E-9E65-CA97-6CEF33B6E949}"/>
              </a:ext>
            </a:extLst>
          </p:cNvPr>
          <p:cNvSpPr>
            <a:spLocks noGrp="1"/>
          </p:cNvSpPr>
          <p:nvPr>
            <p:ph type="sldNum" sz="quarter" idx="12"/>
          </p:nvPr>
        </p:nvSpPr>
        <p:spPr/>
        <p:txBody>
          <a:bodyPr/>
          <a:lstStyle>
            <a:lvl1pPr>
              <a:defRPr/>
            </a:lvl1pPr>
          </a:lstStyle>
          <a:p>
            <a:fld id="{36AB55A4-7A6C-4BE4-8D7F-72D484536BC2}" type="slidenum">
              <a:rPr lang="en-US" altLang="en-US"/>
              <a:pPr/>
              <a:t>‹#›</a:t>
            </a:fld>
            <a:endParaRPr lang="en-US" altLang="en-US"/>
          </a:p>
        </p:txBody>
      </p:sp>
    </p:spTree>
    <p:extLst>
      <p:ext uri="{BB962C8B-B14F-4D97-AF65-F5344CB8AC3E}">
        <p14:creationId xmlns:p14="http://schemas.microsoft.com/office/powerpoint/2010/main" val="54606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2123363-619B-1B4A-8CCC-01287601E7D7}"/>
              </a:ext>
            </a:extLst>
          </p:cNvPr>
          <p:cNvSpPr>
            <a:spLocks noGrp="1"/>
          </p:cNvSpPr>
          <p:nvPr>
            <p:ph type="dt" sz="half" idx="10"/>
          </p:nvPr>
        </p:nvSpPr>
        <p:spPr/>
        <p:txBody>
          <a:bodyPr/>
          <a:lstStyle>
            <a:lvl1pPr>
              <a:defRPr/>
            </a:lvl1pPr>
          </a:lstStyle>
          <a:p>
            <a:fld id="{C0FAB366-C59D-4A28-A877-8E57B60F1D68}"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B9193C0B-8B39-24E7-314B-C530BF3D76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D19B29-D8A8-1F15-3783-559460B1C951}"/>
              </a:ext>
            </a:extLst>
          </p:cNvPr>
          <p:cNvSpPr>
            <a:spLocks noGrp="1"/>
          </p:cNvSpPr>
          <p:nvPr>
            <p:ph type="sldNum" sz="quarter" idx="12"/>
          </p:nvPr>
        </p:nvSpPr>
        <p:spPr/>
        <p:txBody>
          <a:bodyPr/>
          <a:lstStyle>
            <a:lvl1pPr>
              <a:defRPr/>
            </a:lvl1pPr>
          </a:lstStyle>
          <a:p>
            <a:fld id="{9837DBB3-5EF6-4346-A7ED-FD8E9DFF8CF9}" type="slidenum">
              <a:rPr lang="en-US" altLang="en-US"/>
              <a:pPr/>
              <a:t>‹#›</a:t>
            </a:fld>
            <a:endParaRPr lang="en-US" altLang="en-US"/>
          </a:p>
        </p:txBody>
      </p:sp>
    </p:spTree>
    <p:extLst>
      <p:ext uri="{BB962C8B-B14F-4D97-AF65-F5344CB8AC3E}">
        <p14:creationId xmlns:p14="http://schemas.microsoft.com/office/powerpoint/2010/main" val="51152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ED5828-51D1-748D-FA23-42BC670BC019}"/>
              </a:ext>
            </a:extLst>
          </p:cNvPr>
          <p:cNvSpPr>
            <a:spLocks noGrp="1"/>
          </p:cNvSpPr>
          <p:nvPr>
            <p:ph type="dt" sz="half" idx="10"/>
          </p:nvPr>
        </p:nvSpPr>
        <p:spPr/>
        <p:txBody>
          <a:bodyPr/>
          <a:lstStyle>
            <a:lvl1pPr>
              <a:defRPr/>
            </a:lvl1pPr>
          </a:lstStyle>
          <a:p>
            <a:fld id="{B1216D2D-2D46-4EE7-BAD8-C4C941C92FF9}"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846D397E-7310-60B1-7681-303003BB1E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34BD1C-40B7-3B0F-29A9-899F04E7E6DA}"/>
              </a:ext>
            </a:extLst>
          </p:cNvPr>
          <p:cNvSpPr>
            <a:spLocks noGrp="1"/>
          </p:cNvSpPr>
          <p:nvPr>
            <p:ph type="sldNum" sz="quarter" idx="12"/>
          </p:nvPr>
        </p:nvSpPr>
        <p:spPr/>
        <p:txBody>
          <a:bodyPr/>
          <a:lstStyle>
            <a:lvl1pPr>
              <a:defRPr/>
            </a:lvl1pPr>
          </a:lstStyle>
          <a:p>
            <a:fld id="{9096DB32-41A2-4F1C-8088-A654CCE5E31E}" type="slidenum">
              <a:rPr lang="en-US" altLang="en-US"/>
              <a:pPr/>
              <a:t>‹#›</a:t>
            </a:fld>
            <a:endParaRPr lang="en-US" altLang="en-US"/>
          </a:p>
        </p:txBody>
      </p:sp>
    </p:spTree>
    <p:extLst>
      <p:ext uri="{BB962C8B-B14F-4D97-AF65-F5344CB8AC3E}">
        <p14:creationId xmlns:p14="http://schemas.microsoft.com/office/powerpoint/2010/main" val="115126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3A7A87B-DC37-A38C-50BB-9114B7FDE9F4}"/>
              </a:ext>
            </a:extLst>
          </p:cNvPr>
          <p:cNvSpPr>
            <a:spLocks noGrp="1"/>
          </p:cNvSpPr>
          <p:nvPr>
            <p:ph type="dt" sz="half" idx="10"/>
          </p:nvPr>
        </p:nvSpPr>
        <p:spPr/>
        <p:txBody>
          <a:bodyPr/>
          <a:lstStyle>
            <a:lvl1pPr>
              <a:defRPr/>
            </a:lvl1pPr>
          </a:lstStyle>
          <a:p>
            <a:fld id="{5B34A67C-CF3E-4299-8575-463D9DC5F075}"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300B736B-9444-7EF3-DE7D-76A8ED2F46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F113A83-5ABB-DEF0-AC1D-12F7A3A0530A}"/>
              </a:ext>
            </a:extLst>
          </p:cNvPr>
          <p:cNvSpPr>
            <a:spLocks noGrp="1"/>
          </p:cNvSpPr>
          <p:nvPr>
            <p:ph type="sldNum" sz="quarter" idx="12"/>
          </p:nvPr>
        </p:nvSpPr>
        <p:spPr/>
        <p:txBody>
          <a:bodyPr/>
          <a:lstStyle>
            <a:lvl1pPr>
              <a:defRPr/>
            </a:lvl1pPr>
          </a:lstStyle>
          <a:p>
            <a:fld id="{97669A11-7AEF-4784-883F-6C7859FCC82D}" type="slidenum">
              <a:rPr lang="en-US" altLang="en-US"/>
              <a:pPr/>
              <a:t>‹#›</a:t>
            </a:fld>
            <a:endParaRPr lang="en-US" altLang="en-US"/>
          </a:p>
        </p:txBody>
      </p:sp>
    </p:spTree>
    <p:extLst>
      <p:ext uri="{BB962C8B-B14F-4D97-AF65-F5344CB8AC3E}">
        <p14:creationId xmlns:p14="http://schemas.microsoft.com/office/powerpoint/2010/main" val="101574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711937-BB61-E9E7-6D57-EB42AC354FC5}"/>
              </a:ext>
            </a:extLst>
          </p:cNvPr>
          <p:cNvSpPr>
            <a:spLocks noGrp="1"/>
          </p:cNvSpPr>
          <p:nvPr>
            <p:ph type="dt" sz="half" idx="10"/>
          </p:nvPr>
        </p:nvSpPr>
        <p:spPr/>
        <p:txBody>
          <a:bodyPr/>
          <a:lstStyle>
            <a:lvl1pPr>
              <a:defRPr/>
            </a:lvl1pPr>
          </a:lstStyle>
          <a:p>
            <a:fld id="{2F5AA967-F62D-415C-A12A-8E2B967AC3AC}"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696C2702-01DD-4C00-1D93-AE23EF5C8B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E2EA73-201F-E739-5E37-65E5A53BB55A}"/>
              </a:ext>
            </a:extLst>
          </p:cNvPr>
          <p:cNvSpPr>
            <a:spLocks noGrp="1"/>
          </p:cNvSpPr>
          <p:nvPr>
            <p:ph type="sldNum" sz="quarter" idx="12"/>
          </p:nvPr>
        </p:nvSpPr>
        <p:spPr/>
        <p:txBody>
          <a:bodyPr/>
          <a:lstStyle>
            <a:lvl1pPr>
              <a:defRPr/>
            </a:lvl1pPr>
          </a:lstStyle>
          <a:p>
            <a:fld id="{90B8AA93-D203-4C3B-BDA9-F359D81656F5}" type="slidenum">
              <a:rPr lang="en-US" altLang="en-US"/>
              <a:pPr/>
              <a:t>‹#›</a:t>
            </a:fld>
            <a:endParaRPr lang="en-US" altLang="en-US"/>
          </a:p>
        </p:txBody>
      </p:sp>
    </p:spTree>
    <p:extLst>
      <p:ext uri="{BB962C8B-B14F-4D97-AF65-F5344CB8AC3E}">
        <p14:creationId xmlns:p14="http://schemas.microsoft.com/office/powerpoint/2010/main" val="2803060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A2C8A63-7B27-E280-A668-84E938AD2810}"/>
              </a:ext>
            </a:extLst>
          </p:cNvPr>
          <p:cNvSpPr>
            <a:spLocks noGrp="1"/>
          </p:cNvSpPr>
          <p:nvPr>
            <p:ph type="dt" sz="half" idx="10"/>
          </p:nvPr>
        </p:nvSpPr>
        <p:spPr/>
        <p:txBody>
          <a:bodyPr/>
          <a:lstStyle>
            <a:lvl1pPr>
              <a:defRPr/>
            </a:lvl1pPr>
          </a:lstStyle>
          <a:p>
            <a:fld id="{DC42D4F2-964D-4F38-AB53-DE0720705505}"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1A7FE39A-7684-5AF7-4724-BAB7044E38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E4D4C2-EC21-AE14-9BED-29B3C10BECED}"/>
              </a:ext>
            </a:extLst>
          </p:cNvPr>
          <p:cNvSpPr>
            <a:spLocks noGrp="1"/>
          </p:cNvSpPr>
          <p:nvPr>
            <p:ph type="sldNum" sz="quarter" idx="12"/>
          </p:nvPr>
        </p:nvSpPr>
        <p:spPr/>
        <p:txBody>
          <a:bodyPr/>
          <a:lstStyle>
            <a:lvl1pPr>
              <a:defRPr/>
            </a:lvl1pPr>
          </a:lstStyle>
          <a:p>
            <a:fld id="{5CBFA89F-89F0-4214-BFE8-4CC71338A98C}" type="slidenum">
              <a:rPr lang="en-US" altLang="en-US"/>
              <a:pPr/>
              <a:t>‹#›</a:t>
            </a:fld>
            <a:endParaRPr lang="en-US" altLang="en-US"/>
          </a:p>
        </p:txBody>
      </p:sp>
    </p:spTree>
    <p:extLst>
      <p:ext uri="{BB962C8B-B14F-4D97-AF65-F5344CB8AC3E}">
        <p14:creationId xmlns:p14="http://schemas.microsoft.com/office/powerpoint/2010/main" val="3277278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F8D7E2-873E-BA0E-1674-5295CAE3B870}"/>
              </a:ext>
            </a:extLst>
          </p:cNvPr>
          <p:cNvSpPr>
            <a:spLocks noGrp="1"/>
          </p:cNvSpPr>
          <p:nvPr>
            <p:ph type="dt" sz="half" idx="10"/>
          </p:nvPr>
        </p:nvSpPr>
        <p:spPr/>
        <p:txBody>
          <a:bodyPr/>
          <a:lstStyle>
            <a:lvl1pPr>
              <a:defRPr/>
            </a:lvl1pPr>
          </a:lstStyle>
          <a:p>
            <a:fld id="{EE214BDB-4480-4C51-87F1-E05A8CEC9439}"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7C08C401-CAD0-7817-BEEE-6B651C29DD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1AEFAC-B4C4-40D0-5860-102AC1A529CA}"/>
              </a:ext>
            </a:extLst>
          </p:cNvPr>
          <p:cNvSpPr>
            <a:spLocks noGrp="1"/>
          </p:cNvSpPr>
          <p:nvPr>
            <p:ph type="sldNum" sz="quarter" idx="12"/>
          </p:nvPr>
        </p:nvSpPr>
        <p:spPr/>
        <p:txBody>
          <a:bodyPr/>
          <a:lstStyle>
            <a:lvl1pPr>
              <a:defRPr/>
            </a:lvl1pPr>
          </a:lstStyle>
          <a:p>
            <a:fld id="{8C32F06A-7BDD-4D2B-B8BB-89B5D7CFE57F}" type="slidenum">
              <a:rPr lang="en-US" altLang="en-US"/>
              <a:pPr/>
              <a:t>‹#›</a:t>
            </a:fld>
            <a:endParaRPr lang="en-US" altLang="en-US"/>
          </a:p>
        </p:txBody>
      </p:sp>
    </p:spTree>
    <p:extLst>
      <p:ext uri="{BB962C8B-B14F-4D97-AF65-F5344CB8AC3E}">
        <p14:creationId xmlns:p14="http://schemas.microsoft.com/office/powerpoint/2010/main" val="1231370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17966F9-FDB3-6FBD-C097-E3E65710253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803EC97-4763-FCA7-E62F-6E5825C74F3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4A3C4A1-9C23-6BF4-F548-E85976B382D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A29D953-63CB-40C5-B94C-BE23949AE5C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4A7F280-ECF4-B2D7-1EAE-2655393006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FB6942-9A0A-FF33-A34A-18F73763FF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BCE44B1-0611-4AEF-B98B-F12B7BAADA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ADE7-615D-E1E6-4766-4DB7508D9AA8}"/>
              </a:ext>
            </a:extLst>
          </p:cNvPr>
          <p:cNvSpPr>
            <a:spLocks noGrp="1"/>
          </p:cNvSpPr>
          <p:nvPr>
            <p:ph type="ctrTitle"/>
          </p:nvPr>
        </p:nvSpPr>
        <p:spPr/>
        <p:txBody>
          <a:bodyPr>
            <a:normAutofit/>
          </a:bodyPr>
          <a:lstStyle/>
          <a:p>
            <a:r>
              <a:rPr lang="en-US" altLang="en-US" sz="4000">
                <a:latin typeface="Arial Black" panose="020B0A04020102020204" pitchFamily="34" charset="0"/>
              </a:rPr>
              <a:t>What’s left?  An example of landscape restoration considerations on a drier West side forest </a:t>
            </a:r>
          </a:p>
        </p:txBody>
      </p:sp>
      <p:sp>
        <p:nvSpPr>
          <p:cNvPr id="3" name="Subtitle 2">
            <a:extLst>
              <a:ext uri="{FF2B5EF4-FFF2-40B4-BE49-F238E27FC236}">
                <a16:creationId xmlns:a16="http://schemas.microsoft.com/office/drawing/2014/main" id="{D4D38228-CD97-EC18-1387-9E82D16B3D76}"/>
              </a:ext>
            </a:extLst>
          </p:cNvPr>
          <p:cNvSpPr>
            <a:spLocks noGrp="1"/>
          </p:cNvSpPr>
          <p:nvPr>
            <p:ph type="subTitle" idx="1"/>
          </p:nvPr>
        </p:nvSpPr>
        <p:spPr>
          <a:xfrm>
            <a:off x="1371600" y="4800600"/>
            <a:ext cx="6400800" cy="1752600"/>
          </a:xfrm>
        </p:spPr>
        <p:txBody>
          <a:bodyPr rtlCol="0">
            <a:normAutofit fontScale="77500" lnSpcReduction="20000"/>
          </a:bodyPr>
          <a:lstStyle/>
          <a:p>
            <a:pPr fontAlgn="auto">
              <a:spcAft>
                <a:spcPts val="0"/>
              </a:spcAft>
              <a:defRPr/>
            </a:pPr>
            <a:r>
              <a:rPr lang="en-US" dirty="0">
                <a:solidFill>
                  <a:schemeClr val="bg1"/>
                </a:solidFill>
                <a:latin typeface="Arial Rounded MT Bold" panose="020F0704030504030204" pitchFamily="34" charset="0"/>
                <a:ea typeface="+mn-ea"/>
              </a:rPr>
              <a:t>Josh Chapman</a:t>
            </a:r>
          </a:p>
          <a:p>
            <a:pPr fontAlgn="auto">
              <a:spcAft>
                <a:spcPts val="0"/>
              </a:spcAft>
              <a:defRPr/>
            </a:pPr>
            <a:r>
              <a:rPr lang="en-US" dirty="0">
                <a:solidFill>
                  <a:schemeClr val="bg1"/>
                </a:solidFill>
                <a:latin typeface="Arial Rounded MT Bold" panose="020F0704030504030204" pitchFamily="34" charset="0"/>
                <a:ea typeface="+mn-ea"/>
              </a:rPr>
              <a:t>Forest Service Regional Wildlife Biologist with key input from Richard Helliwell Umpqua National Forest Botanist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E649-AF85-4372-7088-329755F1EA55}"/>
              </a:ext>
            </a:extLst>
          </p:cNvPr>
          <p:cNvSpPr>
            <a:spLocks noGrp="1"/>
          </p:cNvSpPr>
          <p:nvPr>
            <p:ph type="title"/>
          </p:nvPr>
        </p:nvSpPr>
        <p:spPr>
          <a:xfrm>
            <a:off x="957263" y="250825"/>
            <a:ext cx="7458075" cy="858838"/>
          </a:xfrm>
        </p:spPr>
        <p:txBody>
          <a:bodyPr rtlCol="0">
            <a:normAutofit fontScale="90000"/>
          </a:bodyPr>
          <a:lstStyle/>
          <a:p>
            <a:pPr fontAlgn="auto">
              <a:spcAft>
                <a:spcPts val="0"/>
              </a:spcAft>
              <a:defRPr/>
            </a:pPr>
            <a:r>
              <a:rPr lang="en-US" sz="4800" dirty="0">
                <a:latin typeface="Arial Black" panose="020B0A04020102020204" pitchFamily="34" charset="0"/>
                <a:ea typeface="+mj-ea"/>
              </a:rPr>
              <a:t>Fire History in SW Oregon</a:t>
            </a:r>
          </a:p>
        </p:txBody>
      </p:sp>
      <p:graphicFrame>
        <p:nvGraphicFramePr>
          <p:cNvPr id="11267" name="Chart 8">
            <a:extLst>
              <a:ext uri="{FF2B5EF4-FFF2-40B4-BE49-F238E27FC236}">
                <a16:creationId xmlns:a16="http://schemas.microsoft.com/office/drawing/2014/main" id="{12B67B63-EF5A-48C7-AFD6-363D79490BC9}"/>
              </a:ext>
            </a:extLst>
          </p:cNvPr>
          <p:cNvGraphicFramePr>
            <a:graphicFrameLocks/>
          </p:cNvGraphicFramePr>
          <p:nvPr/>
        </p:nvGraphicFramePr>
        <p:xfrm>
          <a:off x="-25400" y="1625600"/>
          <a:ext cx="5003800" cy="3086100"/>
        </p:xfrm>
        <a:graphic>
          <a:graphicData uri="http://schemas.openxmlformats.org/presentationml/2006/ole">
            <mc:AlternateContent xmlns:mc="http://schemas.openxmlformats.org/markup-compatibility/2006">
              <mc:Choice xmlns:v="urn:schemas-microsoft-com:vml" Requires="v">
                <p:oleObj r:id="rId3" imgW="5004402" imgH="3084321" progId="Excel.Chart.8">
                  <p:embed/>
                </p:oleObj>
              </mc:Choice>
              <mc:Fallback>
                <p:oleObj r:id="rId3" imgW="5004402" imgH="3084321" progId="Excel.Chart.8">
                  <p:embed/>
                  <p:pic>
                    <p:nvPicPr>
                      <p:cNvPr id="0" name="Chart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625600"/>
                        <a:ext cx="5003800" cy="308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8" name="TextBox 3">
            <a:extLst>
              <a:ext uri="{FF2B5EF4-FFF2-40B4-BE49-F238E27FC236}">
                <a16:creationId xmlns:a16="http://schemas.microsoft.com/office/drawing/2014/main" id="{2A0CA337-2C2E-101F-9391-6F5D76FFEA3F}"/>
              </a:ext>
            </a:extLst>
          </p:cNvPr>
          <p:cNvSpPr txBox="1">
            <a:spLocks noChangeArrowheads="1"/>
          </p:cNvSpPr>
          <p:nvPr/>
        </p:nvSpPr>
        <p:spPr bwMode="auto">
          <a:xfrm>
            <a:off x="457200" y="4953000"/>
            <a:ext cx="449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solidFill>
                  <a:schemeClr val="bg1"/>
                </a:solidFill>
              </a:rPr>
              <a:t>Over 900,000 acres of fire prone NSO habitat occurs in the Oregon Western Cascades, most in the southern portion, </a:t>
            </a:r>
            <a:r>
              <a:rPr lang="en-US" altLang="en-US" sz="2000" b="1" i="1">
                <a:solidFill>
                  <a:schemeClr val="bg1"/>
                </a:solidFill>
              </a:rPr>
              <a:t>Davis 2011</a:t>
            </a:r>
          </a:p>
        </p:txBody>
      </p:sp>
      <p:pic>
        <p:nvPicPr>
          <p:cNvPr id="11269" name="Picture 3">
            <a:extLst>
              <a:ext uri="{FF2B5EF4-FFF2-40B4-BE49-F238E27FC236}">
                <a16:creationId xmlns:a16="http://schemas.microsoft.com/office/drawing/2014/main" id="{8772F9DE-5570-59C7-CF63-044FDB96C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371600"/>
            <a:ext cx="3894138"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1AD5-DB29-E128-3346-18E14904DAE5}"/>
              </a:ext>
            </a:extLst>
          </p:cNvPr>
          <p:cNvSpPr>
            <a:spLocks noGrp="1"/>
          </p:cNvSpPr>
          <p:nvPr>
            <p:ph type="title"/>
          </p:nvPr>
        </p:nvSpPr>
        <p:spPr>
          <a:effectLst>
            <a:outerShdw blurRad="50800" dist="50800" dir="5400000" algn="ctr" rotWithShape="0">
              <a:srgbClr val="404040"/>
            </a:outerShdw>
          </a:effectLst>
        </p:spPr>
        <p:txBody>
          <a:bodyPr/>
          <a:lstStyle/>
          <a:p>
            <a:pPr fontAlgn="auto">
              <a:spcAft>
                <a:spcPts val="0"/>
              </a:spcAft>
              <a:defRPr/>
            </a:pPr>
            <a:r>
              <a:rPr lang="en-US" b="1" dirty="0">
                <a:solidFill>
                  <a:schemeClr val="bg1"/>
                </a:solidFill>
                <a:effectLst>
                  <a:outerShdw blurRad="38100" dist="38100" dir="2700000" algn="tl">
                    <a:srgbClr val="000000">
                      <a:alpha val="43137"/>
                    </a:srgbClr>
                  </a:outerShdw>
                </a:effectLst>
                <a:ea typeface="+mj-ea"/>
              </a:rPr>
              <a:t>Vegetation Restoration Strategy</a:t>
            </a:r>
            <a:br>
              <a:rPr lang="en-US" b="1" dirty="0">
                <a:solidFill>
                  <a:schemeClr val="bg1"/>
                </a:solidFill>
                <a:effectLst>
                  <a:outerShdw blurRad="38100" dist="38100" dir="2700000" algn="tl">
                    <a:srgbClr val="000000">
                      <a:alpha val="43137"/>
                    </a:srgbClr>
                  </a:outerShdw>
                </a:effectLst>
                <a:ea typeface="+mj-ea"/>
              </a:rPr>
            </a:br>
            <a:r>
              <a:rPr lang="en-US" sz="2400" b="1" dirty="0">
                <a:solidFill>
                  <a:schemeClr val="bg1"/>
                </a:solidFill>
                <a:effectLst>
                  <a:outerShdw blurRad="38100" dist="38100" dir="2700000" algn="tl">
                    <a:srgbClr val="000000">
                      <a:alpha val="43137"/>
                    </a:srgbClr>
                  </a:outerShdw>
                </a:effectLst>
                <a:ea typeface="+mj-ea"/>
              </a:rPr>
              <a:t>Umpqua National Forest</a:t>
            </a:r>
            <a:endParaRPr lang="en-US" b="1" dirty="0">
              <a:solidFill>
                <a:schemeClr val="bg1"/>
              </a:solidFill>
              <a:effectLst>
                <a:outerShdw blurRad="38100" dist="38100" dir="2700000" algn="tl">
                  <a:srgbClr val="000000">
                    <a:alpha val="43137"/>
                  </a:srgbClr>
                </a:outerShdw>
              </a:effectLst>
              <a:ea typeface="+mj-ea"/>
            </a:endParaRPr>
          </a:p>
        </p:txBody>
      </p:sp>
      <p:sp>
        <p:nvSpPr>
          <p:cNvPr id="3" name="Content Placeholder 2">
            <a:extLst>
              <a:ext uri="{FF2B5EF4-FFF2-40B4-BE49-F238E27FC236}">
                <a16:creationId xmlns:a16="http://schemas.microsoft.com/office/drawing/2014/main" id="{53F19C4A-139B-91F4-D330-0175C466057B}"/>
              </a:ext>
            </a:extLst>
          </p:cNvPr>
          <p:cNvSpPr>
            <a:spLocks noGrp="1"/>
          </p:cNvSpPr>
          <p:nvPr>
            <p:ph idx="1"/>
          </p:nvPr>
        </p:nvSpPr>
        <p:spPr>
          <a:xfrm>
            <a:off x="457200" y="1981200"/>
            <a:ext cx="8229600" cy="4525963"/>
          </a:xfrm>
          <a:solidFill>
            <a:schemeClr val="bg1">
              <a:alpha val="12157"/>
            </a:schemeClr>
          </a:solidFill>
          <a:effectLst>
            <a:outerShdw blurRad="50800" dist="50800" dir="5400000" algn="ctr" rotWithShape="0">
              <a:srgbClr val="262626"/>
            </a:outerShdw>
          </a:effectLst>
        </p:spPr>
        <p:txBody>
          <a:bodyPr/>
          <a:lstStyle/>
          <a:p>
            <a:pPr>
              <a:lnSpc>
                <a:spcPct val="90000"/>
              </a:lnSpc>
            </a:pPr>
            <a:r>
              <a:rPr lang="en-US" altLang="en-US" b="1">
                <a:solidFill>
                  <a:schemeClr val="bg1"/>
                </a:solidFill>
                <a:effectLst>
                  <a:outerShdw blurRad="38100" dist="38100" dir="2700000" algn="tl">
                    <a:srgbClr val="C0C0C0"/>
                  </a:outerShdw>
                </a:effectLst>
              </a:rPr>
              <a:t>Identify what restoration needs are most urgently needed</a:t>
            </a:r>
          </a:p>
          <a:p>
            <a:pPr>
              <a:lnSpc>
                <a:spcPct val="90000"/>
              </a:lnSpc>
            </a:pPr>
            <a:r>
              <a:rPr lang="en-US" altLang="en-US" b="1">
                <a:solidFill>
                  <a:schemeClr val="bg1"/>
                </a:solidFill>
                <a:effectLst>
                  <a:outerShdw blurRad="38100" dist="38100" dir="2700000" algn="tl">
                    <a:srgbClr val="C0C0C0"/>
                  </a:outerShdw>
                </a:effectLst>
              </a:rPr>
              <a:t>Identify where our most urgent restoration opportunities are</a:t>
            </a:r>
          </a:p>
          <a:p>
            <a:pPr>
              <a:lnSpc>
                <a:spcPct val="90000"/>
              </a:lnSpc>
            </a:pPr>
            <a:r>
              <a:rPr lang="en-US" altLang="en-US" b="1">
                <a:solidFill>
                  <a:schemeClr val="bg1"/>
                </a:solidFill>
                <a:effectLst>
                  <a:outerShdw blurRad="38100" dist="38100" dir="2700000" algn="tl">
                    <a:srgbClr val="C0C0C0"/>
                  </a:outerShdw>
                </a:effectLst>
              </a:rPr>
              <a:t>Identify where there are opportunities for stand-alone timber sales in matrix land allocations</a:t>
            </a:r>
          </a:p>
          <a:p>
            <a:pPr>
              <a:lnSpc>
                <a:spcPct val="90000"/>
              </a:lnSpc>
            </a:pPr>
            <a:r>
              <a:rPr lang="en-US" altLang="en-US" b="1">
                <a:solidFill>
                  <a:schemeClr val="bg1"/>
                </a:solidFill>
                <a:effectLst>
                  <a:outerShdw blurRad="38100" dist="38100" dir="2700000" algn="tl">
                    <a:srgbClr val="C0C0C0"/>
                  </a:outerShdw>
                </a:effectLst>
              </a:rPr>
              <a:t>Identify what vegetation management data needs are and how to acquire them</a:t>
            </a:r>
          </a:p>
        </p:txBody>
      </p:sp>
      <p:sp>
        <p:nvSpPr>
          <p:cNvPr id="6" name="TextBox 5">
            <a:extLst>
              <a:ext uri="{FF2B5EF4-FFF2-40B4-BE49-F238E27FC236}">
                <a16:creationId xmlns:a16="http://schemas.microsoft.com/office/drawing/2014/main" id="{5359DCED-64CC-734F-7EFC-B47A12958604}"/>
              </a:ext>
            </a:extLst>
          </p:cNvPr>
          <p:cNvSpPr txBox="1"/>
          <p:nvPr/>
        </p:nvSpPr>
        <p:spPr>
          <a:xfrm>
            <a:off x="7467600" y="6248400"/>
            <a:ext cx="1295400" cy="3810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Limpy Rock</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a:extLst>
              <a:ext uri="{FF2B5EF4-FFF2-40B4-BE49-F238E27FC236}">
                <a16:creationId xmlns:a16="http://schemas.microsoft.com/office/drawing/2014/main" id="{9B219A2B-3307-571E-6325-56BC9F1521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9D3DD5E-7CC2-CD26-40F6-9F782D484ED8}"/>
              </a:ext>
            </a:extLst>
          </p:cNvPr>
          <p:cNvSpPr>
            <a:spLocks noGrp="1"/>
          </p:cNvSpPr>
          <p:nvPr>
            <p:ph idx="1"/>
          </p:nvPr>
        </p:nvSpPr>
        <p:spPr>
          <a:xfrm>
            <a:off x="457200" y="2057400"/>
            <a:ext cx="8229600" cy="4525963"/>
          </a:xfrm>
          <a:effectLst>
            <a:outerShdw blurRad="50800" dist="50800" dir="5400000" algn="ctr" rotWithShape="0">
              <a:srgbClr val="262626"/>
            </a:outerShdw>
          </a:effectLst>
        </p:spPr>
        <p:txBody>
          <a:bodyPr/>
          <a:lstStyle/>
          <a:p>
            <a:r>
              <a:rPr lang="en-US" altLang="en-US" b="1">
                <a:solidFill>
                  <a:schemeClr val="bg1"/>
                </a:solidFill>
                <a:effectLst>
                  <a:outerShdw blurRad="38100" dist="38100" dir="2700000" algn="tl">
                    <a:srgbClr val="C0C0C0"/>
                  </a:outerShdw>
                </a:effectLst>
              </a:rPr>
              <a:t>Identify </a:t>
            </a:r>
            <a:r>
              <a:rPr lang="en-US" altLang="en-US" b="1" u="sng">
                <a:solidFill>
                  <a:schemeClr val="bg1"/>
                </a:solidFill>
                <a:effectLst>
                  <a:outerShdw blurRad="38100" dist="38100" dir="2700000" algn="tl">
                    <a:srgbClr val="C0C0C0"/>
                  </a:outerShdw>
                </a:effectLst>
              </a:rPr>
              <a:t>what</a:t>
            </a:r>
            <a:r>
              <a:rPr lang="en-US" altLang="en-US" b="1">
                <a:solidFill>
                  <a:schemeClr val="bg1"/>
                </a:solidFill>
                <a:effectLst>
                  <a:outerShdw blurRad="38100" dist="38100" dir="2700000" algn="tl">
                    <a:srgbClr val="C0C0C0"/>
                  </a:outerShdw>
                </a:effectLst>
              </a:rPr>
              <a:t> restoration needs are most urgently needed</a:t>
            </a:r>
          </a:p>
          <a:p>
            <a:r>
              <a:rPr lang="en-US" altLang="en-US" b="1">
                <a:solidFill>
                  <a:schemeClr val="bg1"/>
                </a:solidFill>
                <a:effectLst>
                  <a:outerShdw blurRad="38100" dist="38100" dir="2700000" algn="tl">
                    <a:srgbClr val="C0C0C0"/>
                  </a:outerShdw>
                </a:effectLst>
              </a:rPr>
              <a:t>Identify </a:t>
            </a:r>
            <a:r>
              <a:rPr lang="en-US" altLang="en-US" b="1" u="sng">
                <a:solidFill>
                  <a:schemeClr val="bg1"/>
                </a:solidFill>
                <a:effectLst>
                  <a:outerShdw blurRad="38100" dist="38100" dir="2700000" algn="tl">
                    <a:srgbClr val="C0C0C0"/>
                  </a:outerShdw>
                </a:effectLst>
              </a:rPr>
              <a:t>where</a:t>
            </a:r>
            <a:r>
              <a:rPr lang="en-US" altLang="en-US" b="1">
                <a:solidFill>
                  <a:schemeClr val="bg1"/>
                </a:solidFill>
                <a:effectLst>
                  <a:outerShdw blurRad="38100" dist="38100" dir="2700000" algn="tl">
                    <a:srgbClr val="C0C0C0"/>
                  </a:outerShdw>
                </a:effectLst>
              </a:rPr>
              <a:t> our most urgent restoration opportunities are</a:t>
            </a:r>
          </a:p>
        </p:txBody>
      </p:sp>
      <p:sp>
        <p:nvSpPr>
          <p:cNvPr id="7" name="Title 1">
            <a:extLst>
              <a:ext uri="{FF2B5EF4-FFF2-40B4-BE49-F238E27FC236}">
                <a16:creationId xmlns:a16="http://schemas.microsoft.com/office/drawing/2014/main" id="{BA1AA69A-28AF-8A1F-558C-748FF64409E2}"/>
              </a:ext>
            </a:extLst>
          </p:cNvPr>
          <p:cNvSpPr>
            <a:spLocks noGrp="1"/>
          </p:cNvSpPr>
          <p:nvPr>
            <p:ph type="title"/>
          </p:nvPr>
        </p:nvSpPr>
        <p:spPr>
          <a:effectLst>
            <a:outerShdw blurRad="50800" dist="50800" dir="5400000" algn="ctr" rotWithShape="0">
              <a:srgbClr val="404040"/>
            </a:outerShdw>
          </a:effectLst>
        </p:spPr>
        <p:txBody>
          <a:bodyPr/>
          <a:lstStyle/>
          <a:p>
            <a:pPr fontAlgn="auto">
              <a:spcAft>
                <a:spcPts val="0"/>
              </a:spcAft>
              <a:defRPr/>
            </a:pPr>
            <a:r>
              <a:rPr lang="en-US" b="1" dirty="0">
                <a:solidFill>
                  <a:schemeClr val="bg1"/>
                </a:solidFill>
                <a:effectLst>
                  <a:outerShdw blurRad="38100" dist="38100" dir="2700000" algn="tl">
                    <a:srgbClr val="000000">
                      <a:alpha val="43137"/>
                    </a:srgbClr>
                  </a:outerShdw>
                </a:effectLst>
                <a:ea typeface="+mj-ea"/>
              </a:rPr>
              <a:t>Vegetation Restoration Strategy</a:t>
            </a:r>
            <a:br>
              <a:rPr lang="en-US" b="1" dirty="0">
                <a:solidFill>
                  <a:schemeClr val="bg1"/>
                </a:solidFill>
                <a:effectLst>
                  <a:outerShdw blurRad="38100" dist="38100" dir="2700000" algn="tl">
                    <a:srgbClr val="000000">
                      <a:alpha val="43137"/>
                    </a:srgbClr>
                  </a:outerShdw>
                </a:effectLst>
                <a:ea typeface="+mj-ea"/>
              </a:rPr>
            </a:br>
            <a:r>
              <a:rPr lang="en-US" sz="2400" b="1" dirty="0">
                <a:solidFill>
                  <a:schemeClr val="bg1"/>
                </a:solidFill>
                <a:effectLst>
                  <a:outerShdw blurRad="38100" dist="38100" dir="2700000" algn="tl">
                    <a:srgbClr val="000000">
                      <a:alpha val="43137"/>
                    </a:srgbClr>
                  </a:outerShdw>
                </a:effectLst>
                <a:ea typeface="+mj-ea"/>
              </a:rPr>
              <a:t>Umpqua National Forest</a:t>
            </a:r>
            <a:endParaRPr lang="en-US" b="1" dirty="0">
              <a:solidFill>
                <a:schemeClr val="bg1"/>
              </a:solidFill>
              <a:effectLst>
                <a:outerShdw blurRad="38100" dist="38100" dir="2700000" algn="tl">
                  <a:srgbClr val="000000">
                    <a:alpha val="43137"/>
                  </a:srgbClr>
                </a:outerShdw>
              </a:effectLst>
              <a:ea typeface="+mj-ea"/>
            </a:endParaRPr>
          </a:p>
        </p:txBody>
      </p:sp>
      <p:sp>
        <p:nvSpPr>
          <p:cNvPr id="6" name="TextBox 5">
            <a:extLst>
              <a:ext uri="{FF2B5EF4-FFF2-40B4-BE49-F238E27FC236}">
                <a16:creationId xmlns:a16="http://schemas.microsoft.com/office/drawing/2014/main" id="{017A12CB-C343-5864-6492-7FE9C1DC1244}"/>
              </a:ext>
            </a:extLst>
          </p:cNvPr>
          <p:cNvSpPr txBox="1"/>
          <p:nvPr/>
        </p:nvSpPr>
        <p:spPr>
          <a:xfrm>
            <a:off x="7467600" y="6248400"/>
            <a:ext cx="1295400" cy="3810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Elk Creek</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15BFC33A-771F-4629-F3BC-76FC7D864118}"/>
              </a:ext>
            </a:extLst>
          </p:cNvPr>
          <p:cNvPicPr>
            <a:picLocks noChangeAspect="1"/>
          </p:cNvPicPr>
          <p:nvPr/>
        </p:nvPicPr>
        <p:blipFill>
          <a:blip r:embed="rId3">
            <a:extLst>
              <a:ext uri="{28A0092B-C50C-407E-A947-70E740481C1C}">
                <a14:useLocalDpi xmlns:a14="http://schemas.microsoft.com/office/drawing/2010/main" val="0"/>
              </a:ext>
            </a:extLst>
          </a:blip>
          <a:srcRect l="2222" t="3889"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FEE6067-5463-DEF4-69BF-D021F13E34FF}"/>
              </a:ext>
            </a:extLst>
          </p:cNvPr>
          <p:cNvSpPr>
            <a:spLocks noChangeArrowheads="1"/>
          </p:cNvSpPr>
          <p:nvPr/>
        </p:nvSpPr>
        <p:spPr bwMode="auto">
          <a:xfrm>
            <a:off x="1054100" y="1573213"/>
            <a:ext cx="73152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sz="2000" b="1">
                <a:solidFill>
                  <a:schemeClr val="bg1"/>
                </a:solidFill>
              </a:rPr>
              <a:t>Young Stand Thinning to promote LSOG Characteristics</a:t>
            </a:r>
          </a:p>
          <a:p>
            <a:pPr>
              <a:buFont typeface="Arial" panose="020B0604020202020204" pitchFamily="34" charset="0"/>
              <a:buChar char="•"/>
            </a:pPr>
            <a:r>
              <a:rPr lang="en-US" altLang="en-US" sz="2000" b="1">
                <a:solidFill>
                  <a:schemeClr val="bg1"/>
                </a:solidFill>
              </a:rPr>
              <a:t>Riparian Thinning to promote Diverse Structure and Large Wood Recruitment</a:t>
            </a:r>
          </a:p>
          <a:p>
            <a:pPr>
              <a:buFont typeface="Arial" panose="020B0604020202020204" pitchFamily="34" charset="0"/>
              <a:buChar char="•"/>
            </a:pPr>
            <a:r>
              <a:rPr lang="en-US" altLang="en-US" sz="2000" b="1">
                <a:solidFill>
                  <a:schemeClr val="bg1"/>
                </a:solidFill>
              </a:rPr>
              <a:t>Fire Resiliency of LSOG/Spotted Owl Habitat</a:t>
            </a:r>
          </a:p>
          <a:p>
            <a:pPr>
              <a:buFont typeface="Arial" panose="020B0604020202020204" pitchFamily="34" charset="0"/>
              <a:buChar char="•"/>
            </a:pPr>
            <a:r>
              <a:rPr lang="en-US" altLang="en-US" sz="2000" b="1">
                <a:solidFill>
                  <a:schemeClr val="bg1"/>
                </a:solidFill>
              </a:rPr>
              <a:t>Oak/Hardwood Restoration </a:t>
            </a:r>
          </a:p>
          <a:p>
            <a:pPr>
              <a:buFont typeface="Arial" panose="020B0604020202020204" pitchFamily="34" charset="0"/>
              <a:buChar char="•"/>
            </a:pPr>
            <a:r>
              <a:rPr lang="en-US" altLang="en-US" sz="2000" b="1">
                <a:solidFill>
                  <a:schemeClr val="bg1"/>
                </a:solidFill>
              </a:rPr>
              <a:t>Pine Health</a:t>
            </a:r>
          </a:p>
          <a:p>
            <a:pPr>
              <a:buFont typeface="Arial" panose="020B0604020202020204" pitchFamily="34" charset="0"/>
              <a:buChar char="•"/>
            </a:pPr>
            <a:r>
              <a:rPr lang="en-US" altLang="en-US" sz="2000" b="1">
                <a:solidFill>
                  <a:schemeClr val="bg1"/>
                </a:solidFill>
              </a:rPr>
              <a:t>Meadow Encroachment (Mesic meadows)</a:t>
            </a:r>
          </a:p>
          <a:p>
            <a:pPr>
              <a:buFont typeface="Arial" panose="020B0604020202020204" pitchFamily="34" charset="0"/>
              <a:buChar char="•"/>
            </a:pPr>
            <a:r>
              <a:rPr lang="en-US" altLang="en-US" sz="2000" b="1">
                <a:solidFill>
                  <a:schemeClr val="bg1"/>
                </a:solidFill>
              </a:rPr>
              <a:t>Seral Stage Distribution/Extent (Departure from Reference Conditions)</a:t>
            </a:r>
          </a:p>
          <a:p>
            <a:pPr>
              <a:buFont typeface="Arial" panose="020B0604020202020204" pitchFamily="34" charset="0"/>
              <a:buChar char="•"/>
            </a:pPr>
            <a:r>
              <a:rPr lang="en-US" altLang="en-US" sz="2000" b="1">
                <a:solidFill>
                  <a:schemeClr val="bg1"/>
                </a:solidFill>
              </a:rPr>
              <a:t>Huckleberry/Traditional Use Species Enhancement</a:t>
            </a:r>
          </a:p>
          <a:p>
            <a:pPr>
              <a:buFont typeface="Arial" panose="020B0604020202020204" pitchFamily="34" charset="0"/>
              <a:buChar char="•"/>
            </a:pPr>
            <a:r>
              <a:rPr lang="en-US" altLang="en-US" sz="2000" b="1">
                <a:solidFill>
                  <a:schemeClr val="bg1"/>
                </a:solidFill>
              </a:rPr>
              <a:t>Off-site Conifer Plantation Rehabilitation</a:t>
            </a:r>
          </a:p>
          <a:p>
            <a:pPr>
              <a:buFont typeface="Arial" panose="020B0604020202020204" pitchFamily="34" charset="0"/>
              <a:buChar char="•"/>
            </a:pPr>
            <a:r>
              <a:rPr lang="en-US" altLang="en-US" sz="2000" b="1">
                <a:solidFill>
                  <a:schemeClr val="bg1"/>
                </a:solidFill>
              </a:rPr>
              <a:t>Pest/Pathogen Risk Abatement</a:t>
            </a:r>
          </a:p>
          <a:p>
            <a:pPr>
              <a:buFont typeface="Arial" panose="020B0604020202020204" pitchFamily="34" charset="0"/>
              <a:buChar char="•"/>
            </a:pPr>
            <a:r>
              <a:rPr lang="en-US" altLang="en-US" sz="2000" b="1">
                <a:solidFill>
                  <a:schemeClr val="bg1"/>
                </a:solidFill>
              </a:rPr>
              <a:t>Invasive Species Management</a:t>
            </a:r>
          </a:p>
          <a:p>
            <a:pPr>
              <a:buFont typeface="Arial" panose="020B0604020202020204" pitchFamily="34" charset="0"/>
              <a:buChar char="•"/>
            </a:pPr>
            <a:r>
              <a:rPr lang="en-US" altLang="en-US" sz="2000" b="1">
                <a:solidFill>
                  <a:schemeClr val="bg1"/>
                </a:solidFill>
              </a:rPr>
              <a:t>Soil Compaction Rehabilitation</a:t>
            </a:r>
          </a:p>
          <a:p>
            <a:pPr>
              <a:buFont typeface="Arial" panose="020B0604020202020204" pitchFamily="34" charset="0"/>
              <a:buChar char="•"/>
            </a:pPr>
            <a:r>
              <a:rPr lang="en-US" altLang="en-US" sz="2000" b="1">
                <a:solidFill>
                  <a:schemeClr val="bg1"/>
                </a:solidFill>
              </a:rPr>
              <a:t>Climate Change </a:t>
            </a:r>
          </a:p>
        </p:txBody>
      </p:sp>
      <p:sp>
        <p:nvSpPr>
          <p:cNvPr id="5" name="TextBox 4">
            <a:extLst>
              <a:ext uri="{FF2B5EF4-FFF2-40B4-BE49-F238E27FC236}">
                <a16:creationId xmlns:a16="http://schemas.microsoft.com/office/drawing/2014/main" id="{1010CF86-D444-A702-ED99-8975E76D5C7F}"/>
              </a:ext>
            </a:extLst>
          </p:cNvPr>
          <p:cNvSpPr txBox="1"/>
          <p:nvPr/>
        </p:nvSpPr>
        <p:spPr>
          <a:xfrm>
            <a:off x="914400" y="685800"/>
            <a:ext cx="7239000" cy="708025"/>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b="1">
                <a:solidFill>
                  <a:schemeClr val="bg1"/>
                </a:solidFill>
                <a:effectLst>
                  <a:outerShdw blurRad="38100" dist="38100" dir="2700000" algn="tl">
                    <a:srgbClr val="C0C0C0"/>
                  </a:outerShdw>
                </a:effectLst>
              </a:rPr>
              <a:t>What are the Restoration Needs?</a:t>
            </a:r>
          </a:p>
        </p:txBody>
      </p:sp>
      <p:sp>
        <p:nvSpPr>
          <p:cNvPr id="6" name="TextBox 5">
            <a:extLst>
              <a:ext uri="{FF2B5EF4-FFF2-40B4-BE49-F238E27FC236}">
                <a16:creationId xmlns:a16="http://schemas.microsoft.com/office/drawing/2014/main" id="{CE09CEC6-B05E-76A1-5210-D88468DFAA7C}"/>
              </a:ext>
            </a:extLst>
          </p:cNvPr>
          <p:cNvSpPr txBox="1"/>
          <p:nvPr/>
        </p:nvSpPr>
        <p:spPr>
          <a:xfrm>
            <a:off x="6400800" y="6281738"/>
            <a:ext cx="2590800" cy="3683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Boulder Creek Wilderness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3907E2-3DBB-0AF3-6D6D-0B6FF4A5AC59}"/>
              </a:ext>
            </a:extLst>
          </p:cNvPr>
          <p:cNvGraphicFramePr>
            <a:graphicFrameLocks noGrp="1"/>
          </p:cNvGraphicFramePr>
          <p:nvPr/>
        </p:nvGraphicFramePr>
        <p:xfrm>
          <a:off x="434975" y="4495800"/>
          <a:ext cx="8229600" cy="1855788"/>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20000"/>
                    </a:ext>
                  </a:extLst>
                </a:gridCol>
              </a:tblGrid>
              <a:tr h="192929">
                <a:tc>
                  <a:txBody>
                    <a:bodyPr/>
                    <a:lstStyle/>
                    <a:p>
                      <a:pPr algn="l" fontAlgn="b"/>
                      <a:r>
                        <a:rPr lang="en-US" sz="1100" b="1" i="0" u="none" strike="noStrike" dirty="0">
                          <a:solidFill>
                            <a:srgbClr val="000000"/>
                          </a:solidFill>
                          <a:effectLst/>
                          <a:latin typeface="Calibri"/>
                        </a:rPr>
                        <a:t>Assumptions:</a:t>
                      </a:r>
                    </a:p>
                  </a:txBody>
                  <a:tcPr marL="9185" marR="9185" marT="9187" marB="0" anchor="b">
                    <a:solidFill>
                      <a:schemeClr val="bg1">
                        <a:alpha val="48000"/>
                      </a:schemeClr>
                    </a:solidFill>
                  </a:tcPr>
                </a:tc>
                <a:extLst>
                  <a:ext uri="{0D108BD9-81ED-4DB2-BD59-A6C34878D82A}">
                    <a16:rowId xmlns:a16="http://schemas.microsoft.com/office/drawing/2014/main" val="10000"/>
                  </a:ext>
                </a:extLst>
              </a:tr>
              <a:tr h="183741">
                <a:tc>
                  <a:txBody>
                    <a:bodyPr/>
                    <a:lstStyle/>
                    <a:p>
                      <a:pPr algn="l" fontAlgn="b"/>
                      <a:r>
                        <a:rPr lang="en-US" sz="1100" u="none" strike="noStrike" dirty="0">
                          <a:effectLst/>
                        </a:rPr>
                        <a:t>Based on presumed critical, time-sensitive need</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1"/>
                  </a:ext>
                </a:extLst>
              </a:tr>
              <a:tr h="183741">
                <a:tc>
                  <a:txBody>
                    <a:bodyPr/>
                    <a:lstStyle/>
                    <a:p>
                      <a:pPr algn="l" fontAlgn="b"/>
                      <a:r>
                        <a:rPr lang="en-US" sz="1100" u="none" strike="noStrike" dirty="0">
                          <a:effectLst/>
                        </a:rPr>
                        <a:t>Scale independent </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2"/>
                  </a:ext>
                </a:extLst>
              </a:tr>
              <a:tr h="183741">
                <a:tc>
                  <a:txBody>
                    <a:bodyPr/>
                    <a:lstStyle/>
                    <a:p>
                      <a:pPr algn="l" fontAlgn="b"/>
                      <a:r>
                        <a:rPr lang="en-US" sz="1100" u="none" strike="noStrike" dirty="0">
                          <a:effectLst/>
                        </a:rPr>
                        <a:t>No consideration of cost</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3"/>
                  </a:ext>
                </a:extLst>
              </a:tr>
              <a:tr h="183741">
                <a:tc>
                  <a:txBody>
                    <a:bodyPr/>
                    <a:lstStyle/>
                    <a:p>
                      <a:pPr algn="l" fontAlgn="b"/>
                      <a:r>
                        <a:rPr lang="en-US" sz="1100" u="none" strike="noStrike" dirty="0">
                          <a:effectLst/>
                        </a:rPr>
                        <a:t>No consideration of timber outputs or other assigned targets</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4"/>
                  </a:ext>
                </a:extLst>
              </a:tr>
              <a:tr h="183741">
                <a:tc>
                  <a:txBody>
                    <a:bodyPr/>
                    <a:lstStyle/>
                    <a:p>
                      <a:pPr algn="l" fontAlgn="b"/>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5"/>
                  </a:ext>
                </a:extLst>
              </a:tr>
              <a:tr h="183741">
                <a:tc>
                  <a:txBody>
                    <a:bodyPr/>
                    <a:lstStyle/>
                    <a:p>
                      <a:pPr algn="l" fontAlgn="b"/>
                      <a:r>
                        <a:rPr lang="en-US" sz="1100" b="1" u="none" strike="noStrike" dirty="0">
                          <a:effectLst/>
                        </a:rPr>
                        <a:t>Methodology:</a:t>
                      </a:r>
                      <a:endParaRPr lang="en-US" sz="1100" b="1"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6"/>
                  </a:ext>
                </a:extLst>
              </a:tr>
              <a:tr h="192929">
                <a:tc>
                  <a:txBody>
                    <a:bodyPr/>
                    <a:lstStyle/>
                    <a:p>
                      <a:pPr algn="l" fontAlgn="b"/>
                      <a:r>
                        <a:rPr lang="en-US" sz="1100" u="none" strike="noStrike" dirty="0">
                          <a:effectLst/>
                        </a:rPr>
                        <a:t>The relative value of each criterion are subjectively assigned in pair-wise fashion on a scale of 0.1-9</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7"/>
                  </a:ext>
                </a:extLst>
              </a:tr>
              <a:tr h="183741">
                <a:tc>
                  <a:txBody>
                    <a:bodyPr/>
                    <a:lstStyle/>
                    <a:p>
                      <a:pPr algn="l" fontAlgn="b"/>
                      <a:r>
                        <a:rPr lang="en-US" sz="1100" u="none" strike="noStrike" dirty="0">
                          <a:effectLst/>
                        </a:rPr>
                        <a:t>Values for each criterion are summed and the relative proportion of the total sum are computed</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8"/>
                  </a:ext>
                </a:extLst>
              </a:tr>
              <a:tr h="183741">
                <a:tc>
                  <a:txBody>
                    <a:bodyPr/>
                    <a:lstStyle/>
                    <a:p>
                      <a:pPr algn="l" fontAlgn="b"/>
                      <a:r>
                        <a:rPr lang="en-US" sz="1100" u="none" strike="noStrike" dirty="0">
                          <a:effectLst/>
                        </a:rPr>
                        <a:t>Only the red highlighted values should be edited; values below the grey diagonal line are the reciprocal values that are computed automatically</a:t>
                      </a:r>
                      <a:endParaRPr lang="en-US" sz="1100" b="0" i="0" u="none" strike="noStrike" dirty="0">
                        <a:solidFill>
                          <a:srgbClr val="000000"/>
                        </a:solidFill>
                        <a:effectLst/>
                        <a:latin typeface="Calibri"/>
                      </a:endParaRPr>
                    </a:p>
                  </a:txBody>
                  <a:tcPr marL="9185" marR="9185" marT="9187" marB="0" anchor="b">
                    <a:solidFill>
                      <a:schemeClr val="bg1">
                        <a:alpha val="48000"/>
                      </a:schemeClr>
                    </a:solidFill>
                  </a:tcPr>
                </a:tc>
                <a:extLst>
                  <a:ext uri="{0D108BD9-81ED-4DB2-BD59-A6C34878D82A}">
                    <a16:rowId xmlns:a16="http://schemas.microsoft.com/office/drawing/2014/main" val="10009"/>
                  </a:ext>
                </a:extLst>
              </a:tr>
            </a:tbl>
          </a:graphicData>
        </a:graphic>
      </p:graphicFrame>
      <p:sp>
        <p:nvSpPr>
          <p:cNvPr id="15386" name="TextBox 3">
            <a:extLst>
              <a:ext uri="{FF2B5EF4-FFF2-40B4-BE49-F238E27FC236}">
                <a16:creationId xmlns:a16="http://schemas.microsoft.com/office/drawing/2014/main" id="{CD0DBAD3-8F85-1E5D-13A2-9962FFBA70E6}"/>
              </a:ext>
            </a:extLst>
          </p:cNvPr>
          <p:cNvSpPr txBox="1">
            <a:spLocks noChangeArrowheads="1"/>
          </p:cNvSpPr>
          <p:nvPr/>
        </p:nvSpPr>
        <p:spPr bwMode="auto">
          <a:xfrm>
            <a:off x="1066800" y="361950"/>
            <a:ext cx="7010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b="1">
                <a:latin typeface="Arial Black" panose="020B0A04020102020204" pitchFamily="34" charset="0"/>
              </a:rPr>
              <a:t>Pairwise Comparison Matrix</a:t>
            </a:r>
          </a:p>
        </p:txBody>
      </p:sp>
      <p:pic>
        <p:nvPicPr>
          <p:cNvPr id="15387" name="Picture 1">
            <a:extLst>
              <a:ext uri="{FF2B5EF4-FFF2-40B4-BE49-F238E27FC236}">
                <a16:creationId xmlns:a16="http://schemas.microsoft.com/office/drawing/2014/main" id="{C3958ABA-1C58-BE4E-52E5-DE5CAB95B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8686800" cy="2659063"/>
          </a:xfrm>
          <a:prstGeom prst="rect">
            <a:avLst/>
          </a:prstGeom>
          <a:solidFill>
            <a:schemeClr val="bg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a:extLst>
              <a:ext uri="{FF2B5EF4-FFF2-40B4-BE49-F238E27FC236}">
                <a16:creationId xmlns:a16="http://schemas.microsoft.com/office/drawing/2014/main" id="{CE8D0477-B7FF-09DF-EC0C-72AEDF166BA0}"/>
              </a:ext>
            </a:extLst>
          </p:cNvPr>
          <p:cNvPicPr>
            <a:picLocks noChangeAspect="1"/>
          </p:cNvPicPr>
          <p:nvPr/>
        </p:nvPicPr>
        <p:blipFill>
          <a:blip r:embed="rId3">
            <a:extLst>
              <a:ext uri="{28A0092B-C50C-407E-A947-70E740481C1C}">
                <a14:useLocalDpi xmlns:a14="http://schemas.microsoft.com/office/drawing/2010/main" val="0"/>
              </a:ext>
            </a:extLst>
          </a:blip>
          <a:srcRect l="1358" r="8888"/>
          <a:stretch>
            <a:fillRect/>
          </a:stretch>
        </p:blipFill>
        <p:spPr bwMode="auto">
          <a:xfrm>
            <a:off x="-88900" y="0"/>
            <a:ext cx="923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2A2647A-F5AB-387A-A563-38D9DDC4AD03}"/>
              </a:ext>
            </a:extLst>
          </p:cNvPr>
          <p:cNvSpPr txBox="1"/>
          <p:nvPr/>
        </p:nvSpPr>
        <p:spPr>
          <a:xfrm>
            <a:off x="488950" y="671513"/>
            <a:ext cx="8382000" cy="585787"/>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200" b="1">
                <a:solidFill>
                  <a:schemeClr val="bg1"/>
                </a:solidFill>
                <a:effectLst>
                  <a:outerShdw blurRad="38100" dist="38100" dir="2700000" algn="tl">
                    <a:srgbClr val="C0C0C0"/>
                  </a:outerShdw>
                </a:effectLst>
                <a:latin typeface="Arial Black" panose="020B0A04020102020204" pitchFamily="34" charset="0"/>
              </a:rPr>
              <a:t>Pairwise Comparison Matrix Results</a:t>
            </a:r>
          </a:p>
        </p:txBody>
      </p:sp>
      <p:sp>
        <p:nvSpPr>
          <p:cNvPr id="16387" name="TextBox 5">
            <a:extLst>
              <a:ext uri="{FF2B5EF4-FFF2-40B4-BE49-F238E27FC236}">
                <a16:creationId xmlns:a16="http://schemas.microsoft.com/office/drawing/2014/main" id="{A8BD3310-5101-A011-F609-648A2B233813}"/>
              </a:ext>
            </a:extLst>
          </p:cNvPr>
          <p:cNvSpPr txBox="1">
            <a:spLocks noChangeArrowheads="1"/>
          </p:cNvSpPr>
          <p:nvPr/>
        </p:nvSpPr>
        <p:spPr bwMode="auto">
          <a:xfrm>
            <a:off x="488950" y="1447800"/>
            <a:ext cx="8077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Font typeface="Calibri" panose="020F0502020204030204" pitchFamily="34" charset="0"/>
              <a:buAutoNum type="arabicPeriod"/>
            </a:pPr>
            <a:r>
              <a:rPr lang="en-US" altLang="en-US" sz="2000" b="1">
                <a:solidFill>
                  <a:schemeClr val="bg1"/>
                </a:solidFill>
              </a:rPr>
              <a:t>Fire Resiliency in Northern Spotted Owl Habitat</a:t>
            </a:r>
          </a:p>
          <a:p>
            <a:pPr>
              <a:buFont typeface="Calibri" panose="020F0502020204030204" pitchFamily="34" charset="0"/>
              <a:buAutoNum type="arabicPeriod"/>
            </a:pPr>
            <a:r>
              <a:rPr lang="en-US" altLang="en-US" sz="2000" b="1">
                <a:solidFill>
                  <a:schemeClr val="bg1"/>
                </a:solidFill>
              </a:rPr>
              <a:t>Sugar Pine and Western White Pine Health</a:t>
            </a:r>
          </a:p>
          <a:p>
            <a:pPr>
              <a:buFont typeface="Calibri" panose="020F0502020204030204" pitchFamily="34" charset="0"/>
              <a:buAutoNum type="arabicPeriod"/>
            </a:pPr>
            <a:r>
              <a:rPr lang="en-US" altLang="en-US" sz="2000" b="1">
                <a:solidFill>
                  <a:schemeClr val="bg1"/>
                </a:solidFill>
              </a:rPr>
              <a:t>Whitebark Pine Health</a:t>
            </a:r>
          </a:p>
          <a:p>
            <a:pPr>
              <a:buFont typeface="Calibri" panose="020F0502020204030204" pitchFamily="34" charset="0"/>
              <a:buAutoNum type="arabicPeriod"/>
            </a:pPr>
            <a:r>
              <a:rPr lang="en-US" altLang="en-US" sz="2000" b="1">
                <a:solidFill>
                  <a:schemeClr val="bg1"/>
                </a:solidFill>
              </a:rPr>
              <a:t>Oak Restoration</a:t>
            </a:r>
          </a:p>
          <a:p>
            <a:pPr>
              <a:buFont typeface="Calibri" panose="020F0502020204030204" pitchFamily="34" charset="0"/>
              <a:buAutoNum type="arabicPeriod"/>
            </a:pPr>
            <a:r>
              <a:rPr lang="en-US" altLang="en-US" sz="2000" b="1">
                <a:solidFill>
                  <a:schemeClr val="bg1"/>
                </a:solidFill>
              </a:rPr>
              <a:t>Ponderosa Pine Health</a:t>
            </a:r>
          </a:p>
          <a:p>
            <a:pPr>
              <a:buFont typeface="Calibri" panose="020F0502020204030204" pitchFamily="34" charset="0"/>
              <a:buAutoNum type="arabicPeriod"/>
            </a:pPr>
            <a:r>
              <a:rPr lang="en-US" altLang="en-US" sz="2000" b="1">
                <a:solidFill>
                  <a:schemeClr val="bg1"/>
                </a:solidFill>
              </a:rPr>
              <a:t>Riparian Thinning to promote Diverse Structure and Large Wood Recruitment</a:t>
            </a:r>
          </a:p>
          <a:p>
            <a:pPr>
              <a:buFont typeface="Calibri" panose="020F0502020204030204" pitchFamily="34" charset="0"/>
              <a:buAutoNum type="arabicPeriod"/>
            </a:pPr>
            <a:r>
              <a:rPr lang="en-US" altLang="en-US" sz="2000" b="1">
                <a:solidFill>
                  <a:schemeClr val="bg1"/>
                </a:solidFill>
              </a:rPr>
              <a:t>Jeffrey Pine Health in Serpentine Habitat</a:t>
            </a:r>
          </a:p>
          <a:p>
            <a:pPr>
              <a:buFont typeface="Calibri" panose="020F0502020204030204" pitchFamily="34" charset="0"/>
              <a:buAutoNum type="arabicPeriod"/>
            </a:pPr>
            <a:r>
              <a:rPr lang="en-US" altLang="en-US" sz="2000" b="1">
                <a:solidFill>
                  <a:schemeClr val="bg1"/>
                </a:solidFill>
              </a:rPr>
              <a:t>Meadow Encroachment</a:t>
            </a:r>
          </a:p>
          <a:p>
            <a:pPr>
              <a:buFont typeface="Calibri" panose="020F0502020204030204" pitchFamily="34" charset="0"/>
              <a:buAutoNum type="arabicPeriod"/>
            </a:pPr>
            <a:r>
              <a:rPr lang="en-US" altLang="en-US" sz="2000" b="1">
                <a:solidFill>
                  <a:schemeClr val="bg1"/>
                </a:solidFill>
              </a:rPr>
              <a:t>Seral Stage Distribution/Extent (Departure from Reference Conditions)</a:t>
            </a:r>
          </a:p>
          <a:p>
            <a:pPr>
              <a:buFont typeface="Calibri" panose="020F0502020204030204" pitchFamily="34" charset="0"/>
              <a:buAutoNum type="arabicPeriod"/>
            </a:pPr>
            <a:r>
              <a:rPr lang="en-US" altLang="en-US" sz="2000" b="1">
                <a:solidFill>
                  <a:schemeClr val="bg1"/>
                </a:solidFill>
              </a:rPr>
              <a:t>Young Stand Thinning to promote LSOG Characteristics</a:t>
            </a:r>
          </a:p>
          <a:p>
            <a:pPr>
              <a:buFont typeface="Calibri" panose="020F0502020204030204" pitchFamily="34" charset="0"/>
              <a:buAutoNum type="arabicPeriod"/>
            </a:pPr>
            <a:r>
              <a:rPr lang="en-US" altLang="en-US" sz="2000" b="1">
                <a:solidFill>
                  <a:schemeClr val="bg1"/>
                </a:solidFill>
              </a:rPr>
              <a:t>Invasive Species Management </a:t>
            </a:r>
          </a:p>
          <a:p>
            <a:pPr>
              <a:buFont typeface="Calibri" panose="020F0502020204030204" pitchFamily="34" charset="0"/>
              <a:buAutoNum type="arabicPeriod"/>
            </a:pPr>
            <a:r>
              <a:rPr lang="en-US" altLang="en-US" sz="2000" b="1">
                <a:solidFill>
                  <a:schemeClr val="bg1"/>
                </a:solidFill>
              </a:rPr>
              <a:t>Madrone/Chinquapin Restoration</a:t>
            </a:r>
          </a:p>
          <a:p>
            <a:pPr>
              <a:buFont typeface="Calibri" panose="020F0502020204030204" pitchFamily="34" charset="0"/>
              <a:buAutoNum type="arabicPeriod"/>
            </a:pPr>
            <a:r>
              <a:rPr lang="en-US" altLang="en-US" sz="2000" b="1">
                <a:solidFill>
                  <a:schemeClr val="bg1"/>
                </a:solidFill>
              </a:rPr>
              <a:t>Huckleberry/Traditional Use Species Enhancement</a:t>
            </a:r>
          </a:p>
          <a:p>
            <a:pPr>
              <a:buFont typeface="Calibri" panose="020F0502020204030204" pitchFamily="34" charset="0"/>
              <a:buAutoNum type="arabicPeriod"/>
            </a:pPr>
            <a:r>
              <a:rPr lang="en-US" altLang="en-US" sz="2000" b="1">
                <a:solidFill>
                  <a:schemeClr val="bg1"/>
                </a:solidFill>
              </a:rPr>
              <a:t>Pest/Pathogen Risk Abatement</a:t>
            </a:r>
          </a:p>
          <a:p>
            <a:pPr>
              <a:buFont typeface="Calibri" panose="020F0502020204030204" pitchFamily="34" charset="0"/>
              <a:buAutoNum type="arabicPeriod"/>
            </a:pPr>
            <a:r>
              <a:rPr lang="en-US" altLang="en-US" sz="2000" b="1">
                <a:solidFill>
                  <a:schemeClr val="bg1"/>
                </a:solidFill>
              </a:rPr>
              <a:t>Off-site Conifer Plantation Rehabilitation</a:t>
            </a:r>
          </a:p>
          <a:p>
            <a:pPr>
              <a:buFont typeface="Calibri" panose="020F0502020204030204" pitchFamily="34" charset="0"/>
              <a:buAutoNum type="arabicPeriod"/>
            </a:pPr>
            <a:r>
              <a:rPr lang="en-US" altLang="en-US" sz="2000" b="1">
                <a:solidFill>
                  <a:schemeClr val="bg1"/>
                </a:solidFill>
              </a:rPr>
              <a:t>Soil Compaction Rehabilitation</a:t>
            </a:r>
          </a:p>
        </p:txBody>
      </p:sp>
      <p:sp>
        <p:nvSpPr>
          <p:cNvPr id="16" name="TextBox 15">
            <a:extLst>
              <a:ext uri="{FF2B5EF4-FFF2-40B4-BE49-F238E27FC236}">
                <a16:creationId xmlns:a16="http://schemas.microsoft.com/office/drawing/2014/main" id="{D9D8BAF6-0AD5-C878-3964-FEAA3F0BB083}"/>
              </a:ext>
            </a:extLst>
          </p:cNvPr>
          <p:cNvSpPr txBox="1">
            <a:spLocks noChangeArrowheads="1"/>
          </p:cNvSpPr>
          <p:nvPr/>
        </p:nvSpPr>
        <p:spPr bwMode="auto">
          <a:xfrm>
            <a:off x="6858000" y="6248400"/>
            <a:ext cx="2133600" cy="369888"/>
          </a:xfrm>
          <a:prstGeom prst="rect">
            <a:avLst/>
          </a:prstGeom>
          <a:noFill/>
          <a:ln>
            <a:noFill/>
          </a:ln>
          <a:effectLst>
            <a:outerShdw blurRad="50800" dist="50800" dir="5400000" algn="ctr" rotWithShape="0">
              <a:srgbClr val="40404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West of Quartz Mt.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extBox 4">
            <a:extLst>
              <a:ext uri="{FF2B5EF4-FFF2-40B4-BE49-F238E27FC236}">
                <a16:creationId xmlns:a16="http://schemas.microsoft.com/office/drawing/2014/main" id="{42ABF13C-ABEF-29F2-956B-4229338D83E0}"/>
              </a:ext>
            </a:extLst>
          </p:cNvPr>
          <p:cNvSpPr txBox="1">
            <a:spLocks noChangeArrowheads="1"/>
          </p:cNvSpPr>
          <p:nvPr/>
        </p:nvSpPr>
        <p:spPr bwMode="auto">
          <a:xfrm>
            <a:off x="3429000" y="685800"/>
            <a:ext cx="1828800" cy="12001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b="1"/>
              <a:t>Where is the Highest Restoration Need?</a:t>
            </a:r>
          </a:p>
        </p:txBody>
      </p:sp>
      <p:sp>
        <p:nvSpPr>
          <p:cNvPr id="17411" name="TextBox 6">
            <a:extLst>
              <a:ext uri="{FF2B5EF4-FFF2-40B4-BE49-F238E27FC236}">
                <a16:creationId xmlns:a16="http://schemas.microsoft.com/office/drawing/2014/main" id="{BB82F012-2669-E008-F87D-03C7787D0AEE}"/>
              </a:ext>
            </a:extLst>
          </p:cNvPr>
          <p:cNvSpPr txBox="1">
            <a:spLocks noChangeArrowheads="1"/>
          </p:cNvSpPr>
          <p:nvPr/>
        </p:nvSpPr>
        <p:spPr bwMode="auto">
          <a:xfrm>
            <a:off x="1147763" y="2276475"/>
            <a:ext cx="1828800" cy="6477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Fire Resiliency in Owl Habitat</a:t>
            </a:r>
          </a:p>
        </p:txBody>
      </p:sp>
      <p:sp>
        <p:nvSpPr>
          <p:cNvPr id="17412" name="TextBox 7">
            <a:extLst>
              <a:ext uri="{FF2B5EF4-FFF2-40B4-BE49-F238E27FC236}">
                <a16:creationId xmlns:a16="http://schemas.microsoft.com/office/drawing/2014/main" id="{BEA2FF9B-805F-62CF-0858-0F6DCEC11087}"/>
              </a:ext>
            </a:extLst>
          </p:cNvPr>
          <p:cNvSpPr txBox="1">
            <a:spLocks noChangeArrowheads="1"/>
          </p:cNvSpPr>
          <p:nvPr/>
        </p:nvSpPr>
        <p:spPr bwMode="auto">
          <a:xfrm>
            <a:off x="5884863" y="2416175"/>
            <a:ext cx="1828800" cy="3683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Pine Health</a:t>
            </a:r>
          </a:p>
        </p:txBody>
      </p:sp>
      <p:sp>
        <p:nvSpPr>
          <p:cNvPr id="17413" name="TextBox 8">
            <a:extLst>
              <a:ext uri="{FF2B5EF4-FFF2-40B4-BE49-F238E27FC236}">
                <a16:creationId xmlns:a16="http://schemas.microsoft.com/office/drawing/2014/main" id="{B2B32CE4-A0AA-609A-B391-D3ACB0C40658}"/>
              </a:ext>
            </a:extLst>
          </p:cNvPr>
          <p:cNvSpPr txBox="1">
            <a:spLocks noChangeArrowheads="1"/>
          </p:cNvSpPr>
          <p:nvPr/>
        </p:nvSpPr>
        <p:spPr bwMode="auto">
          <a:xfrm>
            <a:off x="1143000" y="3843338"/>
            <a:ext cx="1828800" cy="3698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Owl Habitat</a:t>
            </a:r>
          </a:p>
        </p:txBody>
      </p:sp>
      <p:sp>
        <p:nvSpPr>
          <p:cNvPr id="17414" name="TextBox 9">
            <a:extLst>
              <a:ext uri="{FF2B5EF4-FFF2-40B4-BE49-F238E27FC236}">
                <a16:creationId xmlns:a16="http://schemas.microsoft.com/office/drawing/2014/main" id="{F7BB8B91-BDA2-4FB3-CE85-3C615D654E60}"/>
              </a:ext>
            </a:extLst>
          </p:cNvPr>
          <p:cNvSpPr txBox="1">
            <a:spLocks noChangeArrowheads="1"/>
          </p:cNvSpPr>
          <p:nvPr/>
        </p:nvSpPr>
        <p:spPr bwMode="auto">
          <a:xfrm>
            <a:off x="5862638" y="3830638"/>
            <a:ext cx="1828800" cy="3698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Pine Presence</a:t>
            </a:r>
          </a:p>
        </p:txBody>
      </p:sp>
      <p:sp>
        <p:nvSpPr>
          <p:cNvPr id="17415" name="TextBox 10">
            <a:extLst>
              <a:ext uri="{FF2B5EF4-FFF2-40B4-BE49-F238E27FC236}">
                <a16:creationId xmlns:a16="http://schemas.microsoft.com/office/drawing/2014/main" id="{B9A6A22E-852D-E88D-A7E1-ED02066EC77B}"/>
              </a:ext>
            </a:extLst>
          </p:cNvPr>
          <p:cNvSpPr txBox="1">
            <a:spLocks noChangeArrowheads="1"/>
          </p:cNvSpPr>
          <p:nvPr/>
        </p:nvSpPr>
        <p:spPr bwMode="auto">
          <a:xfrm>
            <a:off x="104775"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USFWS Model</a:t>
            </a:r>
          </a:p>
        </p:txBody>
      </p:sp>
      <p:sp>
        <p:nvSpPr>
          <p:cNvPr id="17416" name="TextBox 11">
            <a:extLst>
              <a:ext uri="{FF2B5EF4-FFF2-40B4-BE49-F238E27FC236}">
                <a16:creationId xmlns:a16="http://schemas.microsoft.com/office/drawing/2014/main" id="{3DCFDD35-455F-9C9A-4CF4-B77FFB197035}"/>
              </a:ext>
            </a:extLst>
          </p:cNvPr>
          <p:cNvSpPr txBox="1">
            <a:spLocks noChangeArrowheads="1"/>
          </p:cNvSpPr>
          <p:nvPr/>
        </p:nvSpPr>
        <p:spPr bwMode="auto">
          <a:xfrm>
            <a:off x="1314450" y="5562600"/>
            <a:ext cx="1828800" cy="6461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Aspect &amp; Slope Model</a:t>
            </a:r>
          </a:p>
        </p:txBody>
      </p:sp>
      <p:sp>
        <p:nvSpPr>
          <p:cNvPr id="17417" name="TextBox 12">
            <a:extLst>
              <a:ext uri="{FF2B5EF4-FFF2-40B4-BE49-F238E27FC236}">
                <a16:creationId xmlns:a16="http://schemas.microsoft.com/office/drawing/2014/main" id="{00B5EDD9-21D5-7E97-7A77-4FA03C4221CA}"/>
              </a:ext>
            </a:extLst>
          </p:cNvPr>
          <p:cNvSpPr txBox="1">
            <a:spLocks noChangeArrowheads="1"/>
          </p:cNvSpPr>
          <p:nvPr/>
        </p:nvSpPr>
        <p:spPr bwMode="auto">
          <a:xfrm>
            <a:off x="2566988"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NRF Habitat</a:t>
            </a:r>
          </a:p>
        </p:txBody>
      </p:sp>
      <p:sp>
        <p:nvSpPr>
          <p:cNvPr id="17418" name="TextBox 13">
            <a:extLst>
              <a:ext uri="{FF2B5EF4-FFF2-40B4-BE49-F238E27FC236}">
                <a16:creationId xmlns:a16="http://schemas.microsoft.com/office/drawing/2014/main" id="{C9C6D62A-D63C-1814-B2DC-D51C4F31B337}"/>
              </a:ext>
            </a:extLst>
          </p:cNvPr>
          <p:cNvSpPr txBox="1">
            <a:spLocks noChangeArrowheads="1"/>
          </p:cNvSpPr>
          <p:nvPr/>
        </p:nvSpPr>
        <p:spPr bwMode="auto">
          <a:xfrm>
            <a:off x="4860925"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PILA Model</a:t>
            </a:r>
          </a:p>
        </p:txBody>
      </p:sp>
      <p:sp>
        <p:nvSpPr>
          <p:cNvPr id="17419" name="TextBox 14">
            <a:extLst>
              <a:ext uri="{FF2B5EF4-FFF2-40B4-BE49-F238E27FC236}">
                <a16:creationId xmlns:a16="http://schemas.microsoft.com/office/drawing/2014/main" id="{39FAE4B2-EA79-3878-23C2-5252C66B5CF6}"/>
              </a:ext>
            </a:extLst>
          </p:cNvPr>
          <p:cNvSpPr txBox="1">
            <a:spLocks noChangeArrowheads="1"/>
          </p:cNvSpPr>
          <p:nvPr/>
        </p:nvSpPr>
        <p:spPr bwMode="auto">
          <a:xfrm>
            <a:off x="6934200" y="5029200"/>
            <a:ext cx="1828800" cy="3683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ECOG_GNN</a:t>
            </a:r>
          </a:p>
        </p:txBody>
      </p:sp>
      <p:sp>
        <p:nvSpPr>
          <p:cNvPr id="21" name="Down Arrow 20">
            <a:extLst>
              <a:ext uri="{FF2B5EF4-FFF2-40B4-BE49-F238E27FC236}">
                <a16:creationId xmlns:a16="http://schemas.microsoft.com/office/drawing/2014/main" id="{5DEAEC4D-B7DD-A6FA-3F13-663A72A8218F}"/>
              </a:ext>
            </a:extLst>
          </p:cNvPr>
          <p:cNvSpPr/>
          <p:nvPr/>
        </p:nvSpPr>
        <p:spPr>
          <a:xfrm rot="3426087">
            <a:off x="2786856" y="1618457"/>
            <a:ext cx="295275" cy="6969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Down Arrow 22">
            <a:extLst>
              <a:ext uri="{FF2B5EF4-FFF2-40B4-BE49-F238E27FC236}">
                <a16:creationId xmlns:a16="http://schemas.microsoft.com/office/drawing/2014/main" id="{F81C99B7-2999-4C12-BD0B-381B91EF7D1F}"/>
              </a:ext>
            </a:extLst>
          </p:cNvPr>
          <p:cNvSpPr/>
          <p:nvPr/>
        </p:nvSpPr>
        <p:spPr>
          <a:xfrm rot="18873850">
            <a:off x="5628481" y="1691482"/>
            <a:ext cx="295275" cy="6969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Down Arrow 23">
            <a:extLst>
              <a:ext uri="{FF2B5EF4-FFF2-40B4-BE49-F238E27FC236}">
                <a16:creationId xmlns:a16="http://schemas.microsoft.com/office/drawing/2014/main" id="{EB5CD59E-AD2C-5EFE-5234-20C6DDE41479}"/>
              </a:ext>
            </a:extLst>
          </p:cNvPr>
          <p:cNvSpPr/>
          <p:nvPr/>
        </p:nvSpPr>
        <p:spPr>
          <a:xfrm>
            <a:off x="1931988" y="2998788"/>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Down Arrow 24">
            <a:extLst>
              <a:ext uri="{FF2B5EF4-FFF2-40B4-BE49-F238E27FC236}">
                <a16:creationId xmlns:a16="http://schemas.microsoft.com/office/drawing/2014/main" id="{E8DB3D6E-F7AA-0B45-F71C-870252B9731F}"/>
              </a:ext>
            </a:extLst>
          </p:cNvPr>
          <p:cNvSpPr/>
          <p:nvPr/>
        </p:nvSpPr>
        <p:spPr>
          <a:xfrm>
            <a:off x="6535738" y="2998788"/>
            <a:ext cx="295275"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24" name="TextBox 25">
            <a:extLst>
              <a:ext uri="{FF2B5EF4-FFF2-40B4-BE49-F238E27FC236}">
                <a16:creationId xmlns:a16="http://schemas.microsoft.com/office/drawing/2014/main" id="{235B2B6E-3901-6EA5-88D9-D160507F874E}"/>
              </a:ext>
            </a:extLst>
          </p:cNvPr>
          <p:cNvSpPr txBox="1">
            <a:spLocks noChangeArrowheads="1"/>
          </p:cNvSpPr>
          <p:nvPr/>
        </p:nvSpPr>
        <p:spPr bwMode="auto">
          <a:xfrm>
            <a:off x="3462338" y="2643188"/>
            <a:ext cx="1828800" cy="6461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High Probability Large Fire Risk</a:t>
            </a:r>
          </a:p>
        </p:txBody>
      </p:sp>
      <p:sp>
        <p:nvSpPr>
          <p:cNvPr id="27" name="Down Arrow 26">
            <a:extLst>
              <a:ext uri="{FF2B5EF4-FFF2-40B4-BE49-F238E27FC236}">
                <a16:creationId xmlns:a16="http://schemas.microsoft.com/office/drawing/2014/main" id="{075878BC-471B-E057-D430-A6C048422376}"/>
              </a:ext>
            </a:extLst>
          </p:cNvPr>
          <p:cNvSpPr/>
          <p:nvPr/>
        </p:nvSpPr>
        <p:spPr>
          <a:xfrm rot="13952366">
            <a:off x="3077370" y="3307556"/>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Down Arrow 27">
            <a:extLst>
              <a:ext uri="{FF2B5EF4-FFF2-40B4-BE49-F238E27FC236}">
                <a16:creationId xmlns:a16="http://schemas.microsoft.com/office/drawing/2014/main" id="{98D2CF15-F9E6-CBAF-2AF2-CD468899F25B}"/>
              </a:ext>
            </a:extLst>
          </p:cNvPr>
          <p:cNvSpPr/>
          <p:nvPr/>
        </p:nvSpPr>
        <p:spPr>
          <a:xfrm rot="7508643">
            <a:off x="5411787" y="3295651"/>
            <a:ext cx="296863"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Down Arrow 28">
            <a:extLst>
              <a:ext uri="{FF2B5EF4-FFF2-40B4-BE49-F238E27FC236}">
                <a16:creationId xmlns:a16="http://schemas.microsoft.com/office/drawing/2014/main" id="{35986BC3-F093-BCB7-7D9C-AED267F783C4}"/>
              </a:ext>
            </a:extLst>
          </p:cNvPr>
          <p:cNvSpPr/>
          <p:nvPr/>
        </p:nvSpPr>
        <p:spPr>
          <a:xfrm rot="12688804">
            <a:off x="995363" y="4303713"/>
            <a:ext cx="295275"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Down Arrow 29">
            <a:extLst>
              <a:ext uri="{FF2B5EF4-FFF2-40B4-BE49-F238E27FC236}">
                <a16:creationId xmlns:a16="http://schemas.microsoft.com/office/drawing/2014/main" id="{22213BE4-A196-E5BF-DCDE-5F93DF2CABB4}"/>
              </a:ext>
            </a:extLst>
          </p:cNvPr>
          <p:cNvSpPr/>
          <p:nvPr/>
        </p:nvSpPr>
        <p:spPr>
          <a:xfrm rot="10800000">
            <a:off x="2081213" y="4352925"/>
            <a:ext cx="295275" cy="990600"/>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Down Arrow 30">
            <a:extLst>
              <a:ext uri="{FF2B5EF4-FFF2-40B4-BE49-F238E27FC236}">
                <a16:creationId xmlns:a16="http://schemas.microsoft.com/office/drawing/2014/main" id="{08746BD6-B400-44FA-D273-915F2CDBEF79}"/>
              </a:ext>
            </a:extLst>
          </p:cNvPr>
          <p:cNvSpPr/>
          <p:nvPr/>
        </p:nvSpPr>
        <p:spPr>
          <a:xfrm rot="8282107">
            <a:off x="2886075" y="4281488"/>
            <a:ext cx="295275"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Down Arrow 31">
            <a:extLst>
              <a:ext uri="{FF2B5EF4-FFF2-40B4-BE49-F238E27FC236}">
                <a16:creationId xmlns:a16="http://schemas.microsoft.com/office/drawing/2014/main" id="{445D57D7-9299-26DB-2FF5-E942627B78B1}"/>
              </a:ext>
            </a:extLst>
          </p:cNvPr>
          <p:cNvSpPr/>
          <p:nvPr/>
        </p:nvSpPr>
        <p:spPr>
          <a:xfrm rot="12836462">
            <a:off x="5856288" y="4281488"/>
            <a:ext cx="296862"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Down Arrow 32">
            <a:extLst>
              <a:ext uri="{FF2B5EF4-FFF2-40B4-BE49-F238E27FC236}">
                <a16:creationId xmlns:a16="http://schemas.microsoft.com/office/drawing/2014/main" id="{8D178221-A594-AD5F-6B16-3E49AA2B61F1}"/>
              </a:ext>
            </a:extLst>
          </p:cNvPr>
          <p:cNvSpPr/>
          <p:nvPr/>
        </p:nvSpPr>
        <p:spPr>
          <a:xfrm rot="8356451">
            <a:off x="7351713" y="4286250"/>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Down Arrow 33">
            <a:extLst>
              <a:ext uri="{FF2B5EF4-FFF2-40B4-BE49-F238E27FC236}">
                <a16:creationId xmlns:a16="http://schemas.microsoft.com/office/drawing/2014/main" id="{60FDAA3C-4968-4A8E-7C25-D7160EE6416D}"/>
              </a:ext>
            </a:extLst>
          </p:cNvPr>
          <p:cNvSpPr/>
          <p:nvPr/>
        </p:nvSpPr>
        <p:spPr>
          <a:xfrm rot="10800000">
            <a:off x="4195763" y="2039938"/>
            <a:ext cx="295275"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4690-131B-798F-5231-98906234538D}"/>
              </a:ext>
            </a:extLst>
          </p:cNvPr>
          <p:cNvSpPr>
            <a:spLocks noGrp="1"/>
          </p:cNvSpPr>
          <p:nvPr>
            <p:ph type="title"/>
          </p:nvPr>
        </p:nvSpPr>
        <p:spPr>
          <a:xfrm>
            <a:off x="5181600" y="304800"/>
            <a:ext cx="3810000" cy="5486400"/>
          </a:xfrm>
        </p:spPr>
        <p:txBody>
          <a:bodyPr>
            <a:normAutofit/>
          </a:bodyPr>
          <a:lstStyle/>
          <a:p>
            <a:r>
              <a:rPr lang="en-US" altLang="en-US" sz="2400" b="1"/>
              <a:t>Large Fire Suitability and NRF Habitat Model (Davis 2011)</a:t>
            </a:r>
            <a:br>
              <a:rPr lang="en-US" altLang="en-US" sz="2400" b="1"/>
            </a:br>
            <a:br>
              <a:rPr lang="en-US" altLang="en-US" sz="1600"/>
            </a:br>
            <a:r>
              <a:rPr lang="en-US" altLang="en-US" sz="1800" i="1"/>
              <a:t>Model Variables Included</a:t>
            </a:r>
            <a:r>
              <a:rPr lang="en-US" altLang="en-US" sz="1800"/>
              <a:t>:</a:t>
            </a:r>
            <a:br>
              <a:rPr lang="en-US" altLang="en-US" sz="1800"/>
            </a:br>
            <a:r>
              <a:rPr lang="en-US" altLang="en-US" sz="1800" b="1" i="1"/>
              <a:t>August Max Temperature</a:t>
            </a:r>
            <a:br>
              <a:rPr lang="en-US" altLang="en-US" sz="1800" b="1" i="1"/>
            </a:br>
            <a:r>
              <a:rPr lang="en-US" altLang="en-US" sz="1800" b="1" i="1"/>
              <a:t>Slope</a:t>
            </a:r>
            <a:br>
              <a:rPr lang="en-US" altLang="en-US" sz="1800" b="1" i="1"/>
            </a:br>
            <a:r>
              <a:rPr lang="en-US" altLang="en-US" sz="1800" b="1" i="1"/>
              <a:t>Lightning Ignitions</a:t>
            </a:r>
            <a:br>
              <a:rPr lang="en-US" altLang="en-US" sz="1800" b="1" i="1"/>
            </a:br>
            <a:r>
              <a:rPr lang="en-US" altLang="en-US" sz="1800" b="1" i="1"/>
              <a:t>Distance to road</a:t>
            </a:r>
            <a:r>
              <a:rPr lang="en-US" altLang="en-US" sz="1800"/>
              <a:t>*</a:t>
            </a:r>
            <a:br>
              <a:rPr lang="en-US" altLang="en-US" sz="1800"/>
            </a:br>
            <a:r>
              <a:rPr lang="en-US" altLang="en-US" sz="1800"/>
              <a:t>Elevation</a:t>
            </a:r>
            <a:br>
              <a:rPr lang="en-US" altLang="en-US" sz="1800"/>
            </a:br>
            <a:r>
              <a:rPr lang="en-US" altLang="en-US" sz="1800"/>
              <a:t>Summer Precipitation</a:t>
            </a:r>
            <a:br>
              <a:rPr lang="en-US" altLang="en-US" sz="1800"/>
            </a:br>
            <a:r>
              <a:rPr lang="en-US" altLang="en-US" sz="1800"/>
              <a:t>Solar Radiation</a:t>
            </a:r>
            <a:br>
              <a:rPr lang="en-US" altLang="en-US" sz="1800"/>
            </a:br>
            <a:br>
              <a:rPr lang="en-US" altLang="en-US" sz="1600"/>
            </a:br>
            <a:r>
              <a:rPr lang="en-US" altLang="en-US" sz="1600"/>
              <a:t>*Use in conjunction with roads layers</a:t>
            </a:r>
            <a:br>
              <a:rPr lang="en-US" altLang="en-US" sz="1600"/>
            </a:br>
            <a:br>
              <a:rPr lang="en-US" altLang="en-US" sz="1600"/>
            </a:br>
            <a:r>
              <a:rPr lang="en-US" altLang="en-US" sz="1600"/>
              <a:t>Trained by historic wildfire data 1970-2002, </a:t>
            </a:r>
            <a:br>
              <a:rPr lang="en-US" altLang="en-US" sz="1600"/>
            </a:br>
            <a:br>
              <a:rPr lang="en-US" altLang="en-US" sz="1600"/>
            </a:br>
            <a:r>
              <a:rPr lang="en-US" altLang="en-US" sz="1800"/>
              <a:t>Useful at the 5</a:t>
            </a:r>
            <a:r>
              <a:rPr lang="en-US" altLang="en-US" sz="1800" baseline="30000"/>
              <a:t>th</a:t>
            </a:r>
            <a:r>
              <a:rPr lang="en-US" altLang="en-US" sz="1800"/>
              <a:t> field watershed scale (or larger, approximately 20 square miles)</a:t>
            </a:r>
          </a:p>
        </p:txBody>
      </p:sp>
      <p:pic>
        <p:nvPicPr>
          <p:cNvPr id="18435" name="Content Placeholder 4">
            <a:extLst>
              <a:ext uri="{FF2B5EF4-FFF2-40B4-BE49-F238E27FC236}">
                <a16:creationId xmlns:a16="http://schemas.microsoft.com/office/drawing/2014/main" id="{DCFCB71E-2FCA-E497-5798-33503731178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4556" t="2405" r="2998" b="2591"/>
          <a:stretch>
            <a:fillRect/>
          </a:stretch>
        </p:blipFill>
        <p:spPr>
          <a:xfrm>
            <a:off x="0" y="0"/>
            <a:ext cx="5156200" cy="6858000"/>
          </a:xfrm>
        </p:spPr>
      </p:pic>
      <p:pic>
        <p:nvPicPr>
          <p:cNvPr id="18436" name="Picture 2">
            <a:extLst>
              <a:ext uri="{FF2B5EF4-FFF2-40B4-BE49-F238E27FC236}">
                <a16:creationId xmlns:a16="http://schemas.microsoft.com/office/drawing/2014/main" id="{E63B4F0B-4187-60DD-A6A9-5BFE3A4BD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5486400"/>
            <a:ext cx="27162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F8B5-A09D-B704-0323-5FE4EF09A1B7}"/>
              </a:ext>
            </a:extLst>
          </p:cNvPr>
          <p:cNvSpPr>
            <a:spLocks noGrp="1"/>
          </p:cNvSpPr>
          <p:nvPr>
            <p:ph type="title"/>
          </p:nvPr>
        </p:nvSpPr>
        <p:spPr>
          <a:xfrm>
            <a:off x="5238750" y="990600"/>
            <a:ext cx="3810000" cy="4983163"/>
          </a:xfrm>
        </p:spPr>
        <p:txBody>
          <a:bodyPr>
            <a:normAutofit/>
          </a:bodyPr>
          <a:lstStyle/>
          <a:p>
            <a:r>
              <a:rPr lang="en-US" altLang="en-US" sz="2200" b="1"/>
              <a:t>USFWS Relative Habitat Suitability Model</a:t>
            </a:r>
            <a:br>
              <a:rPr lang="en-US" altLang="en-US" sz="2200" b="1"/>
            </a:br>
            <a:br>
              <a:rPr lang="en-US" altLang="en-US" sz="2200" b="1"/>
            </a:br>
            <a:r>
              <a:rPr lang="en-US" altLang="en-US" sz="1600" b="1" i="1"/>
              <a:t>Model Variables Included</a:t>
            </a:r>
            <a:r>
              <a:rPr lang="en-US" altLang="en-US" sz="1600"/>
              <a:t>:</a:t>
            </a:r>
            <a:br>
              <a:rPr lang="en-US" altLang="en-US" sz="1600"/>
            </a:br>
            <a:r>
              <a:rPr lang="en-US" altLang="en-US" sz="1600"/>
              <a:t>Habitat Structure Variables</a:t>
            </a:r>
            <a:br>
              <a:rPr lang="en-US" altLang="en-US" sz="1600"/>
            </a:br>
            <a:r>
              <a:rPr lang="en-US" altLang="en-US" sz="1600"/>
              <a:t>Habitat pattern at Core and Edge of Nesting/Roosting habitat</a:t>
            </a:r>
            <a:br>
              <a:rPr lang="en-US" altLang="en-US" sz="1600"/>
            </a:br>
            <a:r>
              <a:rPr lang="en-US" altLang="en-US" sz="1600"/>
              <a:t>Species Composition Variables</a:t>
            </a:r>
            <a:br>
              <a:rPr lang="en-US" altLang="en-US" sz="1600"/>
            </a:br>
            <a:r>
              <a:rPr lang="en-US" altLang="en-US" sz="1600"/>
              <a:t>Topographic Position (Slope, Curvature, Insolation)</a:t>
            </a:r>
            <a:br>
              <a:rPr lang="en-US" altLang="en-US" sz="1600"/>
            </a:br>
            <a:r>
              <a:rPr lang="en-US" altLang="en-US" sz="1600"/>
              <a:t>Climate/Elevation</a:t>
            </a:r>
            <a:br>
              <a:rPr lang="en-US" altLang="en-US" sz="1600"/>
            </a:br>
            <a:br>
              <a:rPr lang="en-US" altLang="en-US" sz="1600"/>
            </a:br>
            <a:r>
              <a:rPr lang="en-US" altLang="en-US" sz="1600"/>
              <a:t>Model was smoothed at 200 ha scale to simulate habitat at the core use area scale. These larger patches of highly suitable habitat are desirable to maintain where feasible</a:t>
            </a:r>
            <a:br>
              <a:rPr lang="en-US" altLang="en-US" sz="1600"/>
            </a:br>
            <a:br>
              <a:rPr lang="en-US" altLang="en-US" sz="1600"/>
            </a:br>
            <a:br>
              <a:rPr lang="en-US" altLang="en-US" sz="1600" b="1"/>
            </a:br>
            <a:br>
              <a:rPr lang="en-US" altLang="en-US" sz="4000"/>
            </a:br>
            <a:endParaRPr lang="en-US" altLang="en-US" sz="4000"/>
          </a:p>
        </p:txBody>
      </p:sp>
      <p:pic>
        <p:nvPicPr>
          <p:cNvPr id="19459" name="Content Placeholder 3">
            <a:extLst>
              <a:ext uri="{FF2B5EF4-FFF2-40B4-BE49-F238E27FC236}">
                <a16:creationId xmlns:a16="http://schemas.microsoft.com/office/drawing/2014/main" id="{2057DC5E-CDB1-A1AA-E781-2ED22292194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827" t="1743" r="2467" b="2396"/>
          <a:stretch>
            <a:fillRect/>
          </a:stretch>
        </p:blipFill>
        <p:spPr>
          <a:xfrm>
            <a:off x="0" y="0"/>
            <a:ext cx="5233988" cy="6856413"/>
          </a:xfrm>
        </p:spPr>
      </p:pic>
      <p:pic>
        <p:nvPicPr>
          <p:cNvPr id="19460" name="Picture 2">
            <a:extLst>
              <a:ext uri="{FF2B5EF4-FFF2-40B4-BE49-F238E27FC236}">
                <a16:creationId xmlns:a16="http://schemas.microsoft.com/office/drawing/2014/main" id="{983DF2ED-C33A-F157-23FD-B6973118B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772025"/>
            <a:ext cx="1744663"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25049D9-56E9-E1F3-D652-0107FDB9C823}"/>
              </a:ext>
            </a:extLst>
          </p:cNvPr>
          <p:cNvSpPr>
            <a:spLocks noGrp="1"/>
          </p:cNvSpPr>
          <p:nvPr>
            <p:ph type="title"/>
          </p:nvPr>
        </p:nvSpPr>
        <p:spPr>
          <a:xfrm>
            <a:off x="5181600" y="304800"/>
            <a:ext cx="3962400" cy="4983163"/>
          </a:xfrm>
        </p:spPr>
        <p:txBody>
          <a:bodyPr/>
          <a:lstStyle/>
          <a:p>
            <a:r>
              <a:rPr lang="en-US" altLang="en-US"/>
              <a:t>Fire History 1914-2014</a:t>
            </a:r>
            <a:br>
              <a:rPr lang="en-US" altLang="en-US"/>
            </a:br>
            <a:br>
              <a:rPr lang="en-US" altLang="en-US"/>
            </a:br>
            <a:r>
              <a:rPr lang="en-US" altLang="en-US" sz="2000"/>
              <a:t>Consideration of both recent and past fires can help identify landscape patterns of disturbance and areas that may more frequently burn.</a:t>
            </a:r>
            <a:br>
              <a:rPr lang="en-US" altLang="en-US" sz="2000"/>
            </a:br>
            <a:endParaRPr lang="en-US" altLang="en-US" sz="2000"/>
          </a:p>
        </p:txBody>
      </p:sp>
      <p:pic>
        <p:nvPicPr>
          <p:cNvPr id="20483" name="Content Placeholder 3">
            <a:extLst>
              <a:ext uri="{FF2B5EF4-FFF2-40B4-BE49-F238E27FC236}">
                <a16:creationId xmlns:a16="http://schemas.microsoft.com/office/drawing/2014/main" id="{751EC904-1041-2547-D015-1AFC631DE48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959" t="1617" r="2039" b="2170"/>
          <a:stretch>
            <a:fillRect/>
          </a:stretch>
        </p:blipFill>
        <p:spPr>
          <a:xfrm>
            <a:off x="-7938" y="0"/>
            <a:ext cx="5233988" cy="6858000"/>
          </a:xfrm>
        </p:spPr>
      </p:pic>
      <p:pic>
        <p:nvPicPr>
          <p:cNvPr id="20484" name="Picture 2">
            <a:extLst>
              <a:ext uri="{FF2B5EF4-FFF2-40B4-BE49-F238E27FC236}">
                <a16:creationId xmlns:a16="http://schemas.microsoft.com/office/drawing/2014/main" id="{EBD72D3D-60A9-09AD-B0FF-357276963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083175"/>
            <a:ext cx="333216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69088116-4A0C-8C8C-11CF-2D86FAFF3613}"/>
              </a:ext>
            </a:extLst>
          </p:cNvPr>
          <p:cNvSpPr>
            <a:spLocks noGrp="1"/>
          </p:cNvSpPr>
          <p:nvPr>
            <p:ph type="title"/>
          </p:nvPr>
        </p:nvSpPr>
        <p:spPr/>
        <p:txBody>
          <a:bodyPr/>
          <a:lstStyle/>
          <a:p>
            <a:r>
              <a:rPr lang="en-US" altLang="en-US">
                <a:latin typeface="Arial Black" panose="020B0A04020102020204" pitchFamily="34" charset="0"/>
              </a:rPr>
              <a:t>Overview</a:t>
            </a:r>
          </a:p>
        </p:txBody>
      </p:sp>
      <p:sp>
        <p:nvSpPr>
          <p:cNvPr id="3075" name="Content Placeholder 2">
            <a:extLst>
              <a:ext uri="{FF2B5EF4-FFF2-40B4-BE49-F238E27FC236}">
                <a16:creationId xmlns:a16="http://schemas.microsoft.com/office/drawing/2014/main" id="{A8FFED3B-C7F0-AE35-0BD5-BA694EE7AD17}"/>
              </a:ext>
            </a:extLst>
          </p:cNvPr>
          <p:cNvSpPr>
            <a:spLocks noGrp="1"/>
          </p:cNvSpPr>
          <p:nvPr>
            <p:ph idx="1"/>
          </p:nvPr>
        </p:nvSpPr>
        <p:spPr/>
        <p:txBody>
          <a:bodyPr/>
          <a:lstStyle/>
          <a:p>
            <a:r>
              <a:rPr lang="en-US" altLang="en-US">
                <a:latin typeface="Arial Rounded MT Bold" panose="020F0704030504030204" pitchFamily="34" charset="0"/>
              </a:rPr>
              <a:t>Context of SW Oregon and the Umpqua</a:t>
            </a:r>
          </a:p>
          <a:p>
            <a:r>
              <a:rPr lang="en-US" altLang="en-US">
                <a:latin typeface="Arial Rounded MT Bold" panose="020F0704030504030204" pitchFamily="34" charset="0"/>
              </a:rPr>
              <a:t>Northern spotted owl Considerations </a:t>
            </a:r>
          </a:p>
          <a:p>
            <a:r>
              <a:rPr lang="en-US" altLang="en-US">
                <a:latin typeface="Arial Rounded MT Bold" panose="020F0704030504030204" pitchFamily="34" charset="0"/>
              </a:rPr>
              <a:t>Restoration opportunities in SW Oregon</a:t>
            </a:r>
          </a:p>
          <a:p>
            <a:r>
              <a:rPr lang="en-US" altLang="en-US">
                <a:latin typeface="Arial Rounded MT Bold" panose="020F0704030504030204" pitchFamily="34" charset="0"/>
              </a:rPr>
              <a:t>Practical planning considerations</a:t>
            </a:r>
          </a:p>
          <a:p>
            <a:endParaRPr lang="en-US" altLang="en-US"/>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FBFD8610-F4E1-8B6B-D966-E6B9661168A4}"/>
              </a:ext>
            </a:extLst>
          </p:cNvPr>
          <p:cNvPicPr>
            <a:picLocks noChangeAspect="1"/>
          </p:cNvPicPr>
          <p:nvPr/>
        </p:nvPicPr>
        <p:blipFill>
          <a:blip r:embed="rId4">
            <a:extLst>
              <a:ext uri="{28A0092B-C50C-407E-A947-70E740481C1C}">
                <a14:useLocalDpi xmlns:a14="http://schemas.microsoft.com/office/drawing/2010/main" val="0"/>
              </a:ext>
            </a:extLst>
          </a:blip>
          <a:srcRect l="11794" t="8888" r="12613" b="8888"/>
          <a:stretch>
            <a:fillRect/>
          </a:stretch>
        </p:blipFill>
        <p:spPr bwMode="auto">
          <a:xfrm>
            <a:off x="0" y="0"/>
            <a:ext cx="4872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a:extLst>
              <a:ext uri="{FF2B5EF4-FFF2-40B4-BE49-F238E27FC236}">
                <a16:creationId xmlns:a16="http://schemas.microsoft.com/office/drawing/2014/main" id="{D1A1D02A-0760-5451-6D6C-19886BE1E9EB}"/>
              </a:ext>
            </a:extLst>
          </p:cNvPr>
          <p:cNvSpPr>
            <a:spLocks noGrp="1"/>
          </p:cNvSpPr>
          <p:nvPr>
            <p:ph type="title"/>
          </p:nvPr>
        </p:nvSpPr>
        <p:spPr>
          <a:xfrm>
            <a:off x="5181600" y="304800"/>
            <a:ext cx="3810000" cy="6248400"/>
          </a:xfrm>
        </p:spPr>
        <p:txBody>
          <a:bodyPr/>
          <a:lstStyle/>
          <a:p>
            <a:r>
              <a:rPr lang="en-US" altLang="en-US"/>
              <a:t>Sugar Pine Distribution</a:t>
            </a:r>
            <a:br>
              <a:rPr lang="en-US" altLang="en-US"/>
            </a:br>
            <a:br>
              <a:rPr lang="en-US" altLang="en-US"/>
            </a:br>
            <a:r>
              <a:rPr lang="en-US" altLang="en-US" sz="2000"/>
              <a:t>Sugar Pine are a being crowded out of older stands due to lack of fire disturbance. Releasing the legacy sugar pines from encroachment and following up release with prescribed fire is a key restoration activity. </a:t>
            </a:r>
            <a:br>
              <a:rPr lang="en-US" altLang="en-US" sz="2000"/>
            </a:br>
            <a:br>
              <a:rPr lang="en-US" altLang="en-US" sz="2000"/>
            </a:br>
            <a:r>
              <a:rPr lang="en-US" altLang="en-US" sz="2000"/>
              <a:t>Sugar Pine distribution was modeled by Richard Helliwell</a:t>
            </a:r>
            <a:br>
              <a:rPr lang="en-US" altLang="en-US"/>
            </a:br>
            <a:br>
              <a:rPr lang="en-US" altLang="en-US"/>
            </a:br>
            <a:endParaRPr lang="en-US" altLang="en-US" sz="2200" b="1" i="1"/>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E98C80B0-E671-5EF1-A42F-FE74EFDB05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B5038D4-D4A8-CEF3-0C52-1A875F63984B}"/>
              </a:ext>
            </a:extLst>
          </p:cNvPr>
          <p:cNvSpPr txBox="1"/>
          <p:nvPr/>
        </p:nvSpPr>
        <p:spPr>
          <a:xfrm>
            <a:off x="195263" y="5486400"/>
            <a:ext cx="7813675" cy="523875"/>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b="1">
                <a:solidFill>
                  <a:srgbClr val="FFFFFF"/>
                </a:solidFill>
                <a:effectLst>
                  <a:outerShdw blurRad="38100" dist="38100" dir="2700000" algn="tl">
                    <a:srgbClr val="C0C0C0"/>
                  </a:outerShdw>
                </a:effectLst>
                <a:latin typeface="Candara" panose="020E0502030303020204" pitchFamily="34" charset="0"/>
              </a:rPr>
              <a:t>Sugar Pine and  Western White Pine Health</a:t>
            </a:r>
          </a:p>
        </p:txBody>
      </p:sp>
      <p:sp>
        <p:nvSpPr>
          <p:cNvPr id="5" name="TextBox 4">
            <a:extLst>
              <a:ext uri="{FF2B5EF4-FFF2-40B4-BE49-F238E27FC236}">
                <a16:creationId xmlns:a16="http://schemas.microsoft.com/office/drawing/2014/main" id="{2DC86075-BBC3-7A72-57F5-3F9CA5654572}"/>
              </a:ext>
            </a:extLst>
          </p:cNvPr>
          <p:cNvSpPr txBox="1"/>
          <p:nvPr/>
        </p:nvSpPr>
        <p:spPr>
          <a:xfrm>
            <a:off x="7467600" y="6248400"/>
            <a:ext cx="1524000" cy="369888"/>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Layng Creek</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AC5F-8ACC-DA72-515F-FFBC63728BB0}"/>
              </a:ext>
            </a:extLst>
          </p:cNvPr>
          <p:cNvSpPr>
            <a:spLocks noGrp="1"/>
          </p:cNvSpPr>
          <p:nvPr>
            <p:ph type="title"/>
          </p:nvPr>
        </p:nvSpPr>
        <p:spPr>
          <a:xfrm>
            <a:off x="5257800" y="552450"/>
            <a:ext cx="3810000" cy="6248400"/>
          </a:xfrm>
        </p:spPr>
        <p:txBody>
          <a:bodyPr>
            <a:normAutofit/>
          </a:bodyPr>
          <a:lstStyle/>
          <a:p>
            <a:r>
              <a:rPr lang="en-US" altLang="en-US" sz="4000"/>
              <a:t>Oregon White Oak Distribution</a:t>
            </a:r>
            <a:br>
              <a:rPr lang="en-US" altLang="en-US" sz="4000"/>
            </a:br>
            <a:br>
              <a:rPr lang="en-US" altLang="en-US" sz="4000"/>
            </a:br>
            <a:r>
              <a:rPr lang="en-US" altLang="en-US" sz="1800"/>
              <a:t>A more rare species on the Umpqua which in many areas are being encroached upon by conifers due to fire exclusion. They are an important piece of habitat diversity and represent a great opportunities for restoration objectives consistent with the critical habitat rule. Black oak also represents a key habitat feature that is prominent in some locations on the Tiller RD.</a:t>
            </a:r>
            <a:br>
              <a:rPr lang="en-US" altLang="en-US" sz="1800"/>
            </a:br>
            <a:br>
              <a:rPr lang="en-US" altLang="en-US" sz="4000"/>
            </a:br>
            <a:br>
              <a:rPr lang="en-US" altLang="en-US" sz="4000"/>
            </a:br>
            <a:endParaRPr lang="en-US" altLang="en-US" sz="2000" b="1" i="1"/>
          </a:p>
        </p:txBody>
      </p:sp>
      <p:pic>
        <p:nvPicPr>
          <p:cNvPr id="23555" name="Content Placeholder 3">
            <a:extLst>
              <a:ext uri="{FF2B5EF4-FFF2-40B4-BE49-F238E27FC236}">
                <a16:creationId xmlns:a16="http://schemas.microsoft.com/office/drawing/2014/main" id="{64CCB912-CF9C-FE03-03BD-0E6743ACC1A7}"/>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3556" name="Picture 2">
            <a:extLst>
              <a:ext uri="{FF2B5EF4-FFF2-40B4-BE49-F238E27FC236}">
                <a16:creationId xmlns:a16="http://schemas.microsoft.com/office/drawing/2014/main" id="{AE3FDB23-A044-F547-99C5-AACBCDB07597}"/>
              </a:ext>
            </a:extLst>
          </p:cNvPr>
          <p:cNvPicPr>
            <a:picLocks noChangeAspect="1"/>
          </p:cNvPicPr>
          <p:nvPr/>
        </p:nvPicPr>
        <p:blipFill>
          <a:blip r:embed="rId5">
            <a:extLst>
              <a:ext uri="{28A0092B-C50C-407E-A947-70E740481C1C}">
                <a14:useLocalDpi xmlns:a14="http://schemas.microsoft.com/office/drawing/2010/main" val="0"/>
              </a:ext>
            </a:extLst>
          </a:blip>
          <a:srcRect l="2811" t="1413" r="1895" b="2223"/>
          <a:stretch>
            <a:fillRect/>
          </a:stretch>
        </p:blipFill>
        <p:spPr bwMode="auto">
          <a:xfrm>
            <a:off x="14288" y="9525"/>
            <a:ext cx="524351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14720B70-4940-9D1F-CC28-EDEBF747F586}"/>
              </a:ext>
            </a:extLst>
          </p:cNvPr>
          <p:cNvPicPr>
            <a:picLocks noChangeAspect="1"/>
          </p:cNvPicPr>
          <p:nvPr/>
        </p:nvPicPr>
        <p:blipFill>
          <a:blip r:embed="rId6">
            <a:extLst>
              <a:ext uri="{28A0092B-C50C-407E-A947-70E740481C1C}">
                <a14:useLocalDpi xmlns:a14="http://schemas.microsoft.com/office/drawing/2010/main" val="0"/>
              </a:ext>
            </a:extLst>
          </a:blip>
          <a:srcRect l="2353" t="1363" r="2353" b="2121"/>
          <a:stretch>
            <a:fillRect/>
          </a:stretch>
        </p:blipFill>
        <p:spPr bwMode="auto">
          <a:xfrm>
            <a:off x="14288" y="-15875"/>
            <a:ext cx="5243512"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a:extLst>
              <a:ext uri="{FF2B5EF4-FFF2-40B4-BE49-F238E27FC236}">
                <a16:creationId xmlns:a16="http://schemas.microsoft.com/office/drawing/2014/main" id="{94B6E1E1-1309-D09F-BF22-7266D30B4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825" y="5105400"/>
            <a:ext cx="2212975"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F8915E96-2ACC-4A24-4609-574858E5EF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2202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B512706-B178-CAB1-71E4-DF1577B0713B}"/>
              </a:ext>
            </a:extLst>
          </p:cNvPr>
          <p:cNvSpPr txBox="1"/>
          <p:nvPr/>
        </p:nvSpPr>
        <p:spPr>
          <a:xfrm>
            <a:off x="7467600" y="6248400"/>
            <a:ext cx="1295400" cy="381000"/>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Oak Flats</a:t>
            </a:r>
          </a:p>
        </p:txBody>
      </p:sp>
      <p:sp>
        <p:nvSpPr>
          <p:cNvPr id="5" name="TextBox 4">
            <a:extLst>
              <a:ext uri="{FF2B5EF4-FFF2-40B4-BE49-F238E27FC236}">
                <a16:creationId xmlns:a16="http://schemas.microsoft.com/office/drawing/2014/main" id="{CDB3C76D-796A-AE31-0AEA-6FDFD69B7674}"/>
              </a:ext>
            </a:extLst>
          </p:cNvPr>
          <p:cNvSpPr txBox="1">
            <a:spLocks noChangeArrowheads="1"/>
          </p:cNvSpPr>
          <p:nvPr/>
        </p:nvSpPr>
        <p:spPr bwMode="auto">
          <a:xfrm>
            <a:off x="152400" y="5715000"/>
            <a:ext cx="7812088" cy="523875"/>
          </a:xfrm>
          <a:prstGeom prst="rect">
            <a:avLst/>
          </a:prstGeom>
          <a:noFill/>
          <a:ln>
            <a:noFill/>
          </a:ln>
          <a:effectLst>
            <a:outerShdw blurRad="50800" dist="50800" dir="5400000" algn="ctr" rotWithShape="0">
              <a:srgbClr val="26262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b="1">
                <a:solidFill>
                  <a:srgbClr val="FFFFFF"/>
                </a:solidFill>
                <a:effectLst>
                  <a:outerShdw blurRad="38100" dist="38100" dir="2700000" algn="tl">
                    <a:srgbClr val="C0C0C0"/>
                  </a:outerShdw>
                </a:effectLst>
                <a:latin typeface="Candara" panose="020E0502030303020204" pitchFamily="34" charset="0"/>
              </a:rPr>
              <a:t>White Oak and Black Oak Habitat Restoration</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CABCC52-EF01-B284-79AF-D14CC49A4C17}"/>
              </a:ext>
            </a:extLst>
          </p:cNvPr>
          <p:cNvSpPr>
            <a:spLocks noGrp="1"/>
          </p:cNvSpPr>
          <p:nvPr>
            <p:ph type="title"/>
          </p:nvPr>
        </p:nvSpPr>
        <p:spPr>
          <a:xfrm>
            <a:off x="5181600" y="304800"/>
            <a:ext cx="3810000" cy="6248400"/>
          </a:xfrm>
        </p:spPr>
        <p:txBody>
          <a:bodyPr/>
          <a:lstStyle/>
          <a:p>
            <a:r>
              <a:rPr lang="en-US" altLang="en-US"/>
              <a:t>Ponderosa Pine Distribution</a:t>
            </a:r>
            <a:br>
              <a:rPr lang="en-US" altLang="en-US"/>
            </a:br>
            <a:br>
              <a:rPr lang="en-US" altLang="en-US"/>
            </a:br>
            <a:r>
              <a:rPr lang="en-US" altLang="en-US" sz="2200"/>
              <a:t>Ponderosa pine on the Umpqua present opportunities for restoration as many areas they are being encroached upon by other conifers where fire has been excluded. They are also evidence of more frequent fire return interval.</a:t>
            </a:r>
            <a:br>
              <a:rPr lang="en-US" altLang="en-US" sz="2200"/>
            </a:br>
            <a:br>
              <a:rPr lang="en-US" altLang="en-US"/>
            </a:br>
            <a:endParaRPr lang="en-US" altLang="en-US" sz="2200" b="1" i="1"/>
          </a:p>
        </p:txBody>
      </p:sp>
      <p:pic>
        <p:nvPicPr>
          <p:cNvPr id="25603" name="Content Placeholder 3">
            <a:extLst>
              <a:ext uri="{FF2B5EF4-FFF2-40B4-BE49-F238E27FC236}">
                <a16:creationId xmlns:a16="http://schemas.microsoft.com/office/drawing/2014/main" id="{32F5FB0B-6395-4292-1480-AF5943ED640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5604" name="Picture 2">
            <a:extLst>
              <a:ext uri="{FF2B5EF4-FFF2-40B4-BE49-F238E27FC236}">
                <a16:creationId xmlns:a16="http://schemas.microsoft.com/office/drawing/2014/main" id="{6497DA10-9CA9-4373-D081-A181BD3C7695}"/>
              </a:ext>
            </a:extLst>
          </p:cNvPr>
          <p:cNvPicPr>
            <a:picLocks noChangeAspect="1"/>
          </p:cNvPicPr>
          <p:nvPr/>
        </p:nvPicPr>
        <p:blipFill>
          <a:blip r:embed="rId5">
            <a:extLst>
              <a:ext uri="{28A0092B-C50C-407E-A947-70E740481C1C}">
                <a14:useLocalDpi xmlns:a14="http://schemas.microsoft.com/office/drawing/2010/main" val="0"/>
              </a:ext>
            </a:extLst>
          </a:blip>
          <a:srcRect l="2811" t="1413" r="1895" b="2223"/>
          <a:stretch>
            <a:fillRect/>
          </a:stretch>
        </p:blipFill>
        <p:spPr bwMode="auto">
          <a:xfrm>
            <a:off x="14288" y="9525"/>
            <a:ext cx="524351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a:extLst>
              <a:ext uri="{FF2B5EF4-FFF2-40B4-BE49-F238E27FC236}">
                <a16:creationId xmlns:a16="http://schemas.microsoft.com/office/drawing/2014/main" id="{0053E49C-0209-951B-A392-F30617023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953000"/>
            <a:ext cx="21336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FBA07968-EB18-3AE0-1F28-742277BF10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62E5B6E-8DB2-58A5-3C3D-6EC76A615AB4}"/>
              </a:ext>
            </a:extLst>
          </p:cNvPr>
          <p:cNvSpPr txBox="1"/>
          <p:nvPr/>
        </p:nvSpPr>
        <p:spPr>
          <a:xfrm>
            <a:off x="195263" y="5486400"/>
            <a:ext cx="7813675" cy="523875"/>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800" b="1">
                <a:solidFill>
                  <a:srgbClr val="FFFFFF"/>
                </a:solidFill>
                <a:effectLst>
                  <a:outerShdw blurRad="38100" dist="38100" dir="2700000" algn="tl">
                    <a:srgbClr val="C0C0C0"/>
                  </a:outerShdw>
                </a:effectLst>
                <a:latin typeface="Candara" panose="020E0502030303020204" pitchFamily="34" charset="0"/>
              </a:rPr>
              <a:t>Ponderosa Pine Health</a:t>
            </a:r>
          </a:p>
        </p:txBody>
      </p:sp>
      <p:sp>
        <p:nvSpPr>
          <p:cNvPr id="5" name="TextBox 4">
            <a:extLst>
              <a:ext uri="{FF2B5EF4-FFF2-40B4-BE49-F238E27FC236}">
                <a16:creationId xmlns:a16="http://schemas.microsoft.com/office/drawing/2014/main" id="{E6AEF025-454F-745C-37C0-3EA30BE3FB34}"/>
              </a:ext>
            </a:extLst>
          </p:cNvPr>
          <p:cNvSpPr txBox="1"/>
          <p:nvPr/>
        </p:nvSpPr>
        <p:spPr>
          <a:xfrm>
            <a:off x="7467600" y="6248400"/>
            <a:ext cx="1524000" cy="369888"/>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ElkCreek</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ACB-A0EB-DD27-E574-FD37E966C8A3}"/>
              </a:ext>
            </a:extLst>
          </p:cNvPr>
          <p:cNvSpPr>
            <a:spLocks noGrp="1"/>
          </p:cNvSpPr>
          <p:nvPr>
            <p:ph type="title"/>
          </p:nvPr>
        </p:nvSpPr>
        <p:spPr>
          <a:xfrm>
            <a:off x="5334000" y="914400"/>
            <a:ext cx="3810000" cy="4983163"/>
          </a:xfrm>
        </p:spPr>
        <p:txBody>
          <a:bodyPr>
            <a:normAutofit/>
          </a:bodyPr>
          <a:lstStyle/>
          <a:p>
            <a:r>
              <a:rPr lang="en-US" altLang="en-US" sz="4000"/>
              <a:t>Umpqua National Forest Regeneration Harvest History 1913-2002</a:t>
            </a:r>
            <a:br>
              <a:rPr lang="en-US" altLang="en-US" sz="4000"/>
            </a:br>
            <a:br>
              <a:rPr lang="en-US" altLang="en-US" sz="2400"/>
            </a:br>
            <a:r>
              <a:rPr lang="en-US" altLang="en-US" sz="2400" b="1"/>
              <a:t>Consider proximity of older stands to younger stands and these younger stands provide an opportunity to manage for seral stage diversity at a landscape scale</a:t>
            </a:r>
            <a:br>
              <a:rPr lang="en-US" altLang="en-US" sz="4000"/>
            </a:br>
            <a:endParaRPr lang="en-US" altLang="en-US" sz="4000"/>
          </a:p>
        </p:txBody>
      </p:sp>
      <p:pic>
        <p:nvPicPr>
          <p:cNvPr id="27651" name="Content Placeholder 4">
            <a:extLst>
              <a:ext uri="{FF2B5EF4-FFF2-40B4-BE49-F238E27FC236}">
                <a16:creationId xmlns:a16="http://schemas.microsoft.com/office/drawing/2014/main" id="{8C11AFB0-D14B-E44F-8BF5-763968332A3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3191" t="2586" r="1793" b="3294"/>
          <a:stretch>
            <a:fillRect/>
          </a:stretch>
        </p:blipFill>
        <p:spPr>
          <a:xfrm>
            <a:off x="0" y="-9525"/>
            <a:ext cx="5349875" cy="6858000"/>
          </a:xfrm>
        </p:spPr>
      </p:pic>
      <p:pic>
        <p:nvPicPr>
          <p:cNvPr id="27652" name="Picture 2">
            <a:extLst>
              <a:ext uri="{FF2B5EF4-FFF2-40B4-BE49-F238E27FC236}">
                <a16:creationId xmlns:a16="http://schemas.microsoft.com/office/drawing/2014/main" id="{B2ADFA52-7A91-193B-F034-A023B64EA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5486400"/>
            <a:ext cx="251777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E85-424C-A1E7-E761-9F0C963B6609}"/>
              </a:ext>
            </a:extLst>
          </p:cNvPr>
          <p:cNvSpPr>
            <a:spLocks noGrp="1"/>
          </p:cNvSpPr>
          <p:nvPr>
            <p:ph type="title"/>
          </p:nvPr>
        </p:nvSpPr>
        <p:spPr>
          <a:xfrm>
            <a:off x="5181600" y="304800"/>
            <a:ext cx="3810000" cy="6248400"/>
          </a:xfrm>
        </p:spPr>
        <p:txBody>
          <a:bodyPr>
            <a:normAutofit/>
          </a:bodyPr>
          <a:lstStyle/>
          <a:p>
            <a:r>
              <a:rPr lang="en-US" altLang="en-US" sz="4000"/>
              <a:t>“Topography as a template for diversity”</a:t>
            </a:r>
            <a:r>
              <a:rPr lang="en-US" altLang="ja-JP" sz="4000" baseline="30000"/>
              <a:t>1</a:t>
            </a:r>
            <a:br>
              <a:rPr lang="en-US" altLang="ja-JP" sz="4000"/>
            </a:br>
            <a:br>
              <a:rPr lang="en-US" altLang="ja-JP" sz="2000"/>
            </a:br>
            <a:r>
              <a:rPr lang="en-US" altLang="ja-JP" sz="2000"/>
              <a:t>North aspects and in particular North aspects with gentler slopes are areas less likely to burn at moderate to higher severities and are therefore places to consider treating younger stands to accelerate the development of late successional habitat characteristics. </a:t>
            </a:r>
            <a:r>
              <a:rPr lang="en-US" altLang="ja-JP" sz="2000" b="1"/>
              <a:t>Existing habitat should be maintained as these are more likely to be retained in the face of future disturbances.</a:t>
            </a:r>
            <a:br>
              <a:rPr lang="en-US" altLang="ja-JP" sz="2000" b="1"/>
            </a:br>
            <a:br>
              <a:rPr lang="en-US" altLang="ja-JP" sz="2000"/>
            </a:br>
            <a:r>
              <a:rPr lang="en-US" altLang="ja-JP" sz="2000" b="1" i="1"/>
              <a:t>1. Stolen from a Tom Spies talk on moist conifer restoration</a:t>
            </a:r>
            <a:endParaRPr lang="en-US" altLang="en-US" sz="2000" b="1" i="1"/>
          </a:p>
        </p:txBody>
      </p:sp>
      <p:pic>
        <p:nvPicPr>
          <p:cNvPr id="28675" name="Content Placeholder 3">
            <a:extLst>
              <a:ext uri="{FF2B5EF4-FFF2-40B4-BE49-F238E27FC236}">
                <a16:creationId xmlns:a16="http://schemas.microsoft.com/office/drawing/2014/main" id="{0332CDD3-CF09-4D6A-B5E4-83741D32791A}"/>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34" t="1517" r="2383" b="1920"/>
          <a:stretch>
            <a:fillRect/>
          </a:stretch>
        </p:blipFill>
        <p:spPr>
          <a:xfrm>
            <a:off x="9525" y="0"/>
            <a:ext cx="5207000" cy="6858000"/>
          </a:xfrm>
        </p:spPr>
      </p:pic>
      <p:pic>
        <p:nvPicPr>
          <p:cNvPr id="28676" name="Picture 2">
            <a:extLst>
              <a:ext uri="{FF2B5EF4-FFF2-40B4-BE49-F238E27FC236}">
                <a16:creationId xmlns:a16="http://schemas.microsoft.com/office/drawing/2014/main" id="{6D73F4F3-F343-92AC-3381-C2B4F48EBF16}"/>
              </a:ext>
            </a:extLst>
          </p:cNvPr>
          <p:cNvPicPr>
            <a:picLocks noChangeAspect="1"/>
          </p:cNvPicPr>
          <p:nvPr/>
        </p:nvPicPr>
        <p:blipFill>
          <a:blip r:embed="rId5">
            <a:extLst>
              <a:ext uri="{28A0092B-C50C-407E-A947-70E740481C1C}">
                <a14:useLocalDpi xmlns:a14="http://schemas.microsoft.com/office/drawing/2010/main" val="0"/>
              </a:ext>
            </a:extLst>
          </a:blip>
          <a:srcRect l="2905" t="1726" r="2701" b="2118"/>
          <a:stretch>
            <a:fillRect/>
          </a:stretch>
        </p:blipFill>
        <p:spPr bwMode="auto">
          <a:xfrm>
            <a:off x="3175" y="0"/>
            <a:ext cx="520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a:extLst>
              <a:ext uri="{FF2B5EF4-FFF2-40B4-BE49-F238E27FC236}">
                <a16:creationId xmlns:a16="http://schemas.microsoft.com/office/drawing/2014/main" id="{FE027EB4-36FF-4E9E-B185-6E523F4BA7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3938" y="5791200"/>
            <a:ext cx="2946400" cy="9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BF4CB4-2E0C-03E3-3C94-BFED0B08746A}"/>
              </a:ext>
            </a:extLst>
          </p:cNvPr>
          <p:cNvSpPr txBox="1"/>
          <p:nvPr/>
        </p:nvSpPr>
        <p:spPr>
          <a:xfrm>
            <a:off x="6781800" y="6248400"/>
            <a:ext cx="2133600" cy="369888"/>
          </a:xfrm>
          <a:prstGeom prst="rect">
            <a:avLst/>
          </a:prstGeom>
          <a:noFill/>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solidFill>
                  <a:schemeClr val="bg1"/>
                </a:solidFill>
                <a:effectLst>
                  <a:outerShdw blurRad="38100" dist="38100" dir="2700000" algn="tl">
                    <a:srgbClr val="C0C0C0"/>
                  </a:outerShdw>
                </a:effectLst>
              </a:rPr>
              <a:t>2013 Unnamed Fire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extBox 4">
            <a:extLst>
              <a:ext uri="{FF2B5EF4-FFF2-40B4-BE49-F238E27FC236}">
                <a16:creationId xmlns:a16="http://schemas.microsoft.com/office/drawing/2014/main" id="{4A9F3C98-5816-BDF5-6652-1B625CAAF809}"/>
              </a:ext>
            </a:extLst>
          </p:cNvPr>
          <p:cNvSpPr txBox="1">
            <a:spLocks noChangeArrowheads="1"/>
          </p:cNvSpPr>
          <p:nvPr/>
        </p:nvSpPr>
        <p:spPr bwMode="auto">
          <a:xfrm>
            <a:off x="3429000" y="685800"/>
            <a:ext cx="1828800" cy="12001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b="1"/>
              <a:t>Where is the Highest Restoration Need?</a:t>
            </a:r>
          </a:p>
        </p:txBody>
      </p:sp>
      <p:sp>
        <p:nvSpPr>
          <p:cNvPr id="30723" name="TextBox 6">
            <a:extLst>
              <a:ext uri="{FF2B5EF4-FFF2-40B4-BE49-F238E27FC236}">
                <a16:creationId xmlns:a16="http://schemas.microsoft.com/office/drawing/2014/main" id="{4901443E-5C3E-F887-BFE6-439E87BF93BC}"/>
              </a:ext>
            </a:extLst>
          </p:cNvPr>
          <p:cNvSpPr txBox="1">
            <a:spLocks noChangeArrowheads="1"/>
          </p:cNvSpPr>
          <p:nvPr/>
        </p:nvSpPr>
        <p:spPr bwMode="auto">
          <a:xfrm>
            <a:off x="1147763" y="2276475"/>
            <a:ext cx="1828800" cy="6477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Fire Resiliency in Owl Habitat</a:t>
            </a:r>
          </a:p>
        </p:txBody>
      </p:sp>
      <p:sp>
        <p:nvSpPr>
          <p:cNvPr id="30724" name="TextBox 7">
            <a:extLst>
              <a:ext uri="{FF2B5EF4-FFF2-40B4-BE49-F238E27FC236}">
                <a16:creationId xmlns:a16="http://schemas.microsoft.com/office/drawing/2014/main" id="{7233D77E-FC32-480E-4041-5221993D5483}"/>
              </a:ext>
            </a:extLst>
          </p:cNvPr>
          <p:cNvSpPr txBox="1">
            <a:spLocks noChangeArrowheads="1"/>
          </p:cNvSpPr>
          <p:nvPr/>
        </p:nvSpPr>
        <p:spPr bwMode="auto">
          <a:xfrm>
            <a:off x="5884863" y="2416175"/>
            <a:ext cx="1828800" cy="3683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Pine Health</a:t>
            </a:r>
          </a:p>
        </p:txBody>
      </p:sp>
      <p:sp>
        <p:nvSpPr>
          <p:cNvPr id="30725" name="TextBox 8">
            <a:extLst>
              <a:ext uri="{FF2B5EF4-FFF2-40B4-BE49-F238E27FC236}">
                <a16:creationId xmlns:a16="http://schemas.microsoft.com/office/drawing/2014/main" id="{818966E5-7F4F-E2E9-D2A7-3CD662146765}"/>
              </a:ext>
            </a:extLst>
          </p:cNvPr>
          <p:cNvSpPr txBox="1">
            <a:spLocks noChangeArrowheads="1"/>
          </p:cNvSpPr>
          <p:nvPr/>
        </p:nvSpPr>
        <p:spPr bwMode="auto">
          <a:xfrm>
            <a:off x="1143000" y="3843338"/>
            <a:ext cx="1828800" cy="3698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Owl Habitat</a:t>
            </a:r>
          </a:p>
        </p:txBody>
      </p:sp>
      <p:sp>
        <p:nvSpPr>
          <p:cNvPr id="30726" name="TextBox 9">
            <a:extLst>
              <a:ext uri="{FF2B5EF4-FFF2-40B4-BE49-F238E27FC236}">
                <a16:creationId xmlns:a16="http://schemas.microsoft.com/office/drawing/2014/main" id="{53403E74-BD67-7FD8-D977-97F6EC2C5534}"/>
              </a:ext>
            </a:extLst>
          </p:cNvPr>
          <p:cNvSpPr txBox="1">
            <a:spLocks noChangeArrowheads="1"/>
          </p:cNvSpPr>
          <p:nvPr/>
        </p:nvSpPr>
        <p:spPr bwMode="auto">
          <a:xfrm>
            <a:off x="5862638" y="3830638"/>
            <a:ext cx="1828800" cy="3698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Pine Presence</a:t>
            </a:r>
          </a:p>
        </p:txBody>
      </p:sp>
      <p:sp>
        <p:nvSpPr>
          <p:cNvPr id="30727" name="TextBox 10">
            <a:extLst>
              <a:ext uri="{FF2B5EF4-FFF2-40B4-BE49-F238E27FC236}">
                <a16:creationId xmlns:a16="http://schemas.microsoft.com/office/drawing/2014/main" id="{E8ABD351-C4E6-DAB5-791D-132842456B07}"/>
              </a:ext>
            </a:extLst>
          </p:cNvPr>
          <p:cNvSpPr txBox="1">
            <a:spLocks noChangeArrowheads="1"/>
          </p:cNvSpPr>
          <p:nvPr/>
        </p:nvSpPr>
        <p:spPr bwMode="auto">
          <a:xfrm>
            <a:off x="104775"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USFWS Model</a:t>
            </a:r>
          </a:p>
        </p:txBody>
      </p:sp>
      <p:sp>
        <p:nvSpPr>
          <p:cNvPr id="30728" name="TextBox 11">
            <a:extLst>
              <a:ext uri="{FF2B5EF4-FFF2-40B4-BE49-F238E27FC236}">
                <a16:creationId xmlns:a16="http://schemas.microsoft.com/office/drawing/2014/main" id="{B635A829-0876-C34A-3D2D-34B6203CC8EA}"/>
              </a:ext>
            </a:extLst>
          </p:cNvPr>
          <p:cNvSpPr txBox="1">
            <a:spLocks noChangeArrowheads="1"/>
          </p:cNvSpPr>
          <p:nvPr/>
        </p:nvSpPr>
        <p:spPr bwMode="auto">
          <a:xfrm>
            <a:off x="1314450" y="5562600"/>
            <a:ext cx="1828800" cy="6461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Aspect &amp; Slope Model</a:t>
            </a:r>
          </a:p>
        </p:txBody>
      </p:sp>
      <p:sp>
        <p:nvSpPr>
          <p:cNvPr id="30729" name="TextBox 12">
            <a:extLst>
              <a:ext uri="{FF2B5EF4-FFF2-40B4-BE49-F238E27FC236}">
                <a16:creationId xmlns:a16="http://schemas.microsoft.com/office/drawing/2014/main" id="{5A9B6C07-132C-B4D2-1B5E-D453498BD8ED}"/>
              </a:ext>
            </a:extLst>
          </p:cNvPr>
          <p:cNvSpPr txBox="1">
            <a:spLocks noChangeArrowheads="1"/>
          </p:cNvSpPr>
          <p:nvPr/>
        </p:nvSpPr>
        <p:spPr bwMode="auto">
          <a:xfrm>
            <a:off x="2566988"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NRF Habitat</a:t>
            </a:r>
          </a:p>
        </p:txBody>
      </p:sp>
      <p:sp>
        <p:nvSpPr>
          <p:cNvPr id="30730" name="TextBox 13">
            <a:extLst>
              <a:ext uri="{FF2B5EF4-FFF2-40B4-BE49-F238E27FC236}">
                <a16:creationId xmlns:a16="http://schemas.microsoft.com/office/drawing/2014/main" id="{24F8233F-9597-6441-2501-6059A5AFE0D2}"/>
              </a:ext>
            </a:extLst>
          </p:cNvPr>
          <p:cNvSpPr txBox="1">
            <a:spLocks noChangeArrowheads="1"/>
          </p:cNvSpPr>
          <p:nvPr/>
        </p:nvSpPr>
        <p:spPr bwMode="auto">
          <a:xfrm>
            <a:off x="4860925" y="5029200"/>
            <a:ext cx="1828800" cy="3698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PILA Model</a:t>
            </a:r>
          </a:p>
        </p:txBody>
      </p:sp>
      <p:sp>
        <p:nvSpPr>
          <p:cNvPr id="30731" name="TextBox 14">
            <a:extLst>
              <a:ext uri="{FF2B5EF4-FFF2-40B4-BE49-F238E27FC236}">
                <a16:creationId xmlns:a16="http://schemas.microsoft.com/office/drawing/2014/main" id="{834E9BB3-A9A0-EE4E-B90B-548509795530}"/>
              </a:ext>
            </a:extLst>
          </p:cNvPr>
          <p:cNvSpPr txBox="1">
            <a:spLocks noChangeArrowheads="1"/>
          </p:cNvSpPr>
          <p:nvPr/>
        </p:nvSpPr>
        <p:spPr bwMode="auto">
          <a:xfrm>
            <a:off x="6934200" y="5029200"/>
            <a:ext cx="1828800" cy="3683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ECOG_GNN</a:t>
            </a:r>
          </a:p>
        </p:txBody>
      </p:sp>
      <p:sp>
        <p:nvSpPr>
          <p:cNvPr id="21" name="Down Arrow 20">
            <a:extLst>
              <a:ext uri="{FF2B5EF4-FFF2-40B4-BE49-F238E27FC236}">
                <a16:creationId xmlns:a16="http://schemas.microsoft.com/office/drawing/2014/main" id="{41C95D26-9CA0-B033-9A32-98957D6D35DF}"/>
              </a:ext>
            </a:extLst>
          </p:cNvPr>
          <p:cNvSpPr/>
          <p:nvPr/>
        </p:nvSpPr>
        <p:spPr>
          <a:xfrm rot="3426087">
            <a:off x="2786856" y="1618457"/>
            <a:ext cx="295275" cy="6969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Down Arrow 22">
            <a:extLst>
              <a:ext uri="{FF2B5EF4-FFF2-40B4-BE49-F238E27FC236}">
                <a16:creationId xmlns:a16="http://schemas.microsoft.com/office/drawing/2014/main" id="{B06CED3F-F6AD-C644-CDF3-7A49FBAC034D}"/>
              </a:ext>
            </a:extLst>
          </p:cNvPr>
          <p:cNvSpPr/>
          <p:nvPr/>
        </p:nvSpPr>
        <p:spPr>
          <a:xfrm rot="18873850">
            <a:off x="5628481" y="1691482"/>
            <a:ext cx="295275" cy="6969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Down Arrow 23">
            <a:extLst>
              <a:ext uri="{FF2B5EF4-FFF2-40B4-BE49-F238E27FC236}">
                <a16:creationId xmlns:a16="http://schemas.microsoft.com/office/drawing/2014/main" id="{E3554B4C-68F0-7BD8-E374-A1505AFDA2B3}"/>
              </a:ext>
            </a:extLst>
          </p:cNvPr>
          <p:cNvSpPr/>
          <p:nvPr/>
        </p:nvSpPr>
        <p:spPr>
          <a:xfrm>
            <a:off x="1931988" y="2998788"/>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Down Arrow 24">
            <a:extLst>
              <a:ext uri="{FF2B5EF4-FFF2-40B4-BE49-F238E27FC236}">
                <a16:creationId xmlns:a16="http://schemas.microsoft.com/office/drawing/2014/main" id="{1CC62A6F-EC65-8DD7-1BEB-B79347B35C17}"/>
              </a:ext>
            </a:extLst>
          </p:cNvPr>
          <p:cNvSpPr/>
          <p:nvPr/>
        </p:nvSpPr>
        <p:spPr>
          <a:xfrm>
            <a:off x="6535738" y="2998788"/>
            <a:ext cx="295275"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36" name="TextBox 25">
            <a:extLst>
              <a:ext uri="{FF2B5EF4-FFF2-40B4-BE49-F238E27FC236}">
                <a16:creationId xmlns:a16="http://schemas.microsoft.com/office/drawing/2014/main" id="{6423825D-8B68-1081-6C52-29F4A9B03ADE}"/>
              </a:ext>
            </a:extLst>
          </p:cNvPr>
          <p:cNvSpPr txBox="1">
            <a:spLocks noChangeArrowheads="1"/>
          </p:cNvSpPr>
          <p:nvPr/>
        </p:nvSpPr>
        <p:spPr bwMode="auto">
          <a:xfrm>
            <a:off x="3462338" y="2643188"/>
            <a:ext cx="1828800" cy="6461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t>High Probability Large Fire Risk</a:t>
            </a:r>
          </a:p>
        </p:txBody>
      </p:sp>
      <p:sp>
        <p:nvSpPr>
          <p:cNvPr id="27" name="Down Arrow 26">
            <a:extLst>
              <a:ext uri="{FF2B5EF4-FFF2-40B4-BE49-F238E27FC236}">
                <a16:creationId xmlns:a16="http://schemas.microsoft.com/office/drawing/2014/main" id="{9903E7F1-A94B-042F-C042-364AE38CC7EA}"/>
              </a:ext>
            </a:extLst>
          </p:cNvPr>
          <p:cNvSpPr/>
          <p:nvPr/>
        </p:nvSpPr>
        <p:spPr>
          <a:xfrm rot="13952366">
            <a:off x="3077370" y="3307556"/>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Down Arrow 27">
            <a:extLst>
              <a:ext uri="{FF2B5EF4-FFF2-40B4-BE49-F238E27FC236}">
                <a16:creationId xmlns:a16="http://schemas.microsoft.com/office/drawing/2014/main" id="{A990ED19-97F2-8794-3E9F-C1CAFD8F5B7B}"/>
              </a:ext>
            </a:extLst>
          </p:cNvPr>
          <p:cNvSpPr/>
          <p:nvPr/>
        </p:nvSpPr>
        <p:spPr>
          <a:xfrm rot="7508643">
            <a:off x="5411787" y="3295651"/>
            <a:ext cx="296863"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Down Arrow 28">
            <a:extLst>
              <a:ext uri="{FF2B5EF4-FFF2-40B4-BE49-F238E27FC236}">
                <a16:creationId xmlns:a16="http://schemas.microsoft.com/office/drawing/2014/main" id="{133B92E9-D75F-405C-3250-1A90B557BEFC}"/>
              </a:ext>
            </a:extLst>
          </p:cNvPr>
          <p:cNvSpPr/>
          <p:nvPr/>
        </p:nvSpPr>
        <p:spPr>
          <a:xfrm rot="12688804">
            <a:off x="995363" y="4303713"/>
            <a:ext cx="295275"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Down Arrow 29">
            <a:extLst>
              <a:ext uri="{FF2B5EF4-FFF2-40B4-BE49-F238E27FC236}">
                <a16:creationId xmlns:a16="http://schemas.microsoft.com/office/drawing/2014/main" id="{D0A69207-CF38-B57E-FA37-36D4E727207C}"/>
              </a:ext>
            </a:extLst>
          </p:cNvPr>
          <p:cNvSpPr/>
          <p:nvPr/>
        </p:nvSpPr>
        <p:spPr>
          <a:xfrm rot="10800000">
            <a:off x="2081213" y="4352925"/>
            <a:ext cx="295275" cy="990600"/>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Down Arrow 30">
            <a:extLst>
              <a:ext uri="{FF2B5EF4-FFF2-40B4-BE49-F238E27FC236}">
                <a16:creationId xmlns:a16="http://schemas.microsoft.com/office/drawing/2014/main" id="{84BD743A-7885-4B90-A9C9-72391565CAE9}"/>
              </a:ext>
            </a:extLst>
          </p:cNvPr>
          <p:cNvSpPr/>
          <p:nvPr/>
        </p:nvSpPr>
        <p:spPr>
          <a:xfrm rot="8282107">
            <a:off x="2886075" y="4281488"/>
            <a:ext cx="295275"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Down Arrow 31">
            <a:extLst>
              <a:ext uri="{FF2B5EF4-FFF2-40B4-BE49-F238E27FC236}">
                <a16:creationId xmlns:a16="http://schemas.microsoft.com/office/drawing/2014/main" id="{400438D8-713C-831D-A49F-6E2D275E37F1}"/>
              </a:ext>
            </a:extLst>
          </p:cNvPr>
          <p:cNvSpPr/>
          <p:nvPr/>
        </p:nvSpPr>
        <p:spPr>
          <a:xfrm rot="12836462">
            <a:off x="5856288" y="4281488"/>
            <a:ext cx="296862"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Down Arrow 32">
            <a:extLst>
              <a:ext uri="{FF2B5EF4-FFF2-40B4-BE49-F238E27FC236}">
                <a16:creationId xmlns:a16="http://schemas.microsoft.com/office/drawing/2014/main" id="{C7E86E1B-A787-7E29-9EE7-09706EEBC6D4}"/>
              </a:ext>
            </a:extLst>
          </p:cNvPr>
          <p:cNvSpPr/>
          <p:nvPr/>
        </p:nvSpPr>
        <p:spPr>
          <a:xfrm rot="8356451">
            <a:off x="7351713" y="4286250"/>
            <a:ext cx="296862" cy="504825"/>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Down Arrow 33">
            <a:extLst>
              <a:ext uri="{FF2B5EF4-FFF2-40B4-BE49-F238E27FC236}">
                <a16:creationId xmlns:a16="http://schemas.microsoft.com/office/drawing/2014/main" id="{2E5BDFF5-4B23-8623-98FD-26EE28684898}"/>
              </a:ext>
            </a:extLst>
          </p:cNvPr>
          <p:cNvSpPr/>
          <p:nvPr/>
        </p:nvSpPr>
        <p:spPr>
          <a:xfrm rot="10800000">
            <a:off x="4195763" y="2039938"/>
            <a:ext cx="295275" cy="506412"/>
          </a:xfrm>
          <a:prstGeom prst="downArrow">
            <a:avLst>
              <a:gd name="adj1" fmla="val 50000"/>
              <a:gd name="adj2" fmla="val 5735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D7F3A58-1AE5-A5CF-7239-237F55BC8B20}"/>
              </a:ext>
            </a:extLst>
          </p:cNvPr>
          <p:cNvSpPr>
            <a:spLocks noGrp="1"/>
          </p:cNvSpPr>
          <p:nvPr>
            <p:ph type="title"/>
          </p:nvPr>
        </p:nvSpPr>
        <p:spPr/>
        <p:txBody>
          <a:bodyPr/>
          <a:lstStyle/>
          <a:p>
            <a:endParaRPr lang="en-US" altLang="en-US"/>
          </a:p>
        </p:txBody>
      </p:sp>
      <p:pic>
        <p:nvPicPr>
          <p:cNvPr id="4099" name="Picture 4">
            <a:extLst>
              <a:ext uri="{FF2B5EF4-FFF2-40B4-BE49-F238E27FC236}">
                <a16:creationId xmlns:a16="http://schemas.microsoft.com/office/drawing/2014/main" id="{1E7E8BD1-2DC4-06C6-C8C3-D27A859CD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01613"/>
            <a:ext cx="8466137" cy="645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AE0B2EDA-D9AF-FF10-9BAF-525FF7377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24" t="8488" r="11194" b="8813"/>
          <a:stretch>
            <a:fillRect/>
          </a:stretch>
        </p:blipFill>
        <p:spPr bwMode="auto">
          <a:xfrm>
            <a:off x="0" y="-44450"/>
            <a:ext cx="5008563" cy="69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a:extLst>
              <a:ext uri="{FF2B5EF4-FFF2-40B4-BE49-F238E27FC236}">
                <a16:creationId xmlns:a16="http://schemas.microsoft.com/office/drawing/2014/main" id="{575A05E5-E8AD-ABB3-CEDE-498D1EA7D151}"/>
              </a:ext>
            </a:extLst>
          </p:cNvPr>
          <p:cNvSpPr/>
          <p:nvPr/>
        </p:nvSpPr>
        <p:spPr>
          <a:xfrm rot="3518237">
            <a:off x="2923381" y="2986882"/>
            <a:ext cx="493713" cy="86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48" name="Picture 3">
            <a:extLst>
              <a:ext uri="{FF2B5EF4-FFF2-40B4-BE49-F238E27FC236}">
                <a16:creationId xmlns:a16="http://schemas.microsoft.com/office/drawing/2014/main" id="{92040227-9ECC-D9BF-42C5-516D0EF09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76986">
            <a:off x="230982" y="3453606"/>
            <a:ext cx="230505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Box 2">
            <a:extLst>
              <a:ext uri="{FF2B5EF4-FFF2-40B4-BE49-F238E27FC236}">
                <a16:creationId xmlns:a16="http://schemas.microsoft.com/office/drawing/2014/main" id="{2200076B-A62B-1A1A-2BCD-EC71A6F67994}"/>
              </a:ext>
            </a:extLst>
          </p:cNvPr>
          <p:cNvSpPr txBox="1">
            <a:spLocks noChangeArrowheads="1"/>
          </p:cNvSpPr>
          <p:nvPr/>
        </p:nvSpPr>
        <p:spPr bwMode="auto">
          <a:xfrm>
            <a:off x="169863" y="2154238"/>
            <a:ext cx="2605087" cy="36988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Jackson Creek Watershed</a:t>
            </a:r>
          </a:p>
        </p:txBody>
      </p:sp>
      <p:sp>
        <p:nvSpPr>
          <p:cNvPr id="31750" name="TextBox 5">
            <a:extLst>
              <a:ext uri="{FF2B5EF4-FFF2-40B4-BE49-F238E27FC236}">
                <a16:creationId xmlns:a16="http://schemas.microsoft.com/office/drawing/2014/main" id="{7C227454-0B31-8942-7D1A-96E5C41B9A8F}"/>
              </a:ext>
            </a:extLst>
          </p:cNvPr>
          <p:cNvSpPr txBox="1">
            <a:spLocks noChangeArrowheads="1"/>
          </p:cNvSpPr>
          <p:nvPr/>
        </p:nvSpPr>
        <p:spPr bwMode="auto">
          <a:xfrm>
            <a:off x="2362200" y="2667000"/>
            <a:ext cx="2901950" cy="369888"/>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a:t>Calf &amp; Copeland Watersheds</a:t>
            </a:r>
          </a:p>
        </p:txBody>
      </p:sp>
      <p:sp>
        <p:nvSpPr>
          <p:cNvPr id="31751" name="TextBox 3">
            <a:extLst>
              <a:ext uri="{FF2B5EF4-FFF2-40B4-BE49-F238E27FC236}">
                <a16:creationId xmlns:a16="http://schemas.microsoft.com/office/drawing/2014/main" id="{88024DCA-2BFE-F166-DD8C-5B949928A432}"/>
              </a:ext>
            </a:extLst>
          </p:cNvPr>
          <p:cNvSpPr txBox="1">
            <a:spLocks noChangeArrowheads="1"/>
          </p:cNvSpPr>
          <p:nvPr/>
        </p:nvSpPr>
        <p:spPr bwMode="auto">
          <a:xfrm>
            <a:off x="5410200" y="320675"/>
            <a:ext cx="3632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400"/>
              <a:t>Working through the top restoration priorities, and around past fires and other projects these two watersheds jumped out as having large amounts of </a:t>
            </a:r>
          </a:p>
          <a:p>
            <a:r>
              <a:rPr lang="en-US" altLang="en-US" sz="2400"/>
              <a:t>large fire suitability areas with large amounts of NSO habitat along with a greater densities of Sugar and </a:t>
            </a:r>
          </a:p>
          <a:p>
            <a:r>
              <a:rPr lang="en-US" altLang="en-US" sz="2400"/>
              <a:t>Ponderosa Pines.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C353421-1251-F43A-A425-0ACA58D5C4D7}"/>
              </a:ext>
            </a:extLst>
          </p:cNvPr>
          <p:cNvSpPr>
            <a:spLocks noGrp="1"/>
          </p:cNvSpPr>
          <p:nvPr>
            <p:ph type="title"/>
          </p:nvPr>
        </p:nvSpPr>
        <p:spPr>
          <a:xfrm>
            <a:off x="5257800" y="-168275"/>
            <a:ext cx="3810000" cy="6248400"/>
          </a:xfrm>
        </p:spPr>
        <p:txBody>
          <a:bodyPr/>
          <a:lstStyle/>
          <a:p>
            <a:r>
              <a:rPr lang="en-US" altLang="en-US"/>
              <a:t>Recovery Action 10</a:t>
            </a:r>
            <a:br>
              <a:rPr lang="en-US" altLang="en-US"/>
            </a:br>
            <a:br>
              <a:rPr lang="en-US" altLang="en-US"/>
            </a:br>
            <a:r>
              <a:rPr lang="en-US" altLang="en-US" sz="2000"/>
              <a:t>Recovery Action 10 will likely play a larger role in landscape habitat management in the event of an uplisting of the NSO. Maintaining habitat around known sites with reproducing pairs and known sites with pairs will be critical to reducing potential take from restoration driven projects.</a:t>
            </a:r>
            <a:endParaRPr lang="en-US" altLang="en-US" sz="2200" b="1" i="1"/>
          </a:p>
        </p:txBody>
      </p:sp>
      <p:pic>
        <p:nvPicPr>
          <p:cNvPr id="32771" name="Content Placeholder 7">
            <a:extLst>
              <a:ext uri="{FF2B5EF4-FFF2-40B4-BE49-F238E27FC236}">
                <a16:creationId xmlns:a16="http://schemas.microsoft.com/office/drawing/2014/main" id="{83F161FE-3F97-6D59-D5AE-FC7F89ECF3CA}"/>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44450"/>
            <a:ext cx="5334000" cy="6902450"/>
          </a:xfrm>
        </p:spPr>
      </p:pic>
      <p:pic>
        <p:nvPicPr>
          <p:cNvPr id="32772" name="Picture 2">
            <a:extLst>
              <a:ext uri="{FF2B5EF4-FFF2-40B4-BE49-F238E27FC236}">
                <a16:creationId xmlns:a16="http://schemas.microsoft.com/office/drawing/2014/main" id="{A732ADD5-2A54-6B6C-D547-A55C456A45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848350"/>
            <a:ext cx="3071813"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C34F-22AC-5755-809F-33519D5D002D}"/>
              </a:ext>
            </a:extLst>
          </p:cNvPr>
          <p:cNvSpPr>
            <a:spLocks noGrp="1"/>
          </p:cNvSpPr>
          <p:nvPr>
            <p:ph type="title"/>
          </p:nvPr>
        </p:nvSpPr>
        <p:spPr/>
        <p:txBody>
          <a:bodyPr rtlCol="0">
            <a:normAutofit fontScale="90000"/>
          </a:bodyPr>
          <a:lstStyle/>
          <a:p>
            <a:pPr fontAlgn="auto">
              <a:spcAft>
                <a:spcPts val="0"/>
              </a:spcAft>
              <a:defRPr/>
            </a:pPr>
            <a:r>
              <a:rPr lang="en-US" dirty="0">
                <a:latin typeface="Arial Black" panose="020B0A04020102020204" pitchFamily="34" charset="0"/>
                <a:ea typeface="+mj-ea"/>
              </a:rPr>
              <a:t>Other Key Planning Considerations</a:t>
            </a:r>
          </a:p>
        </p:txBody>
      </p:sp>
      <p:sp>
        <p:nvSpPr>
          <p:cNvPr id="3" name="Content Placeholder 2">
            <a:extLst>
              <a:ext uri="{FF2B5EF4-FFF2-40B4-BE49-F238E27FC236}">
                <a16:creationId xmlns:a16="http://schemas.microsoft.com/office/drawing/2014/main" id="{96991D69-097B-95D6-3144-852E3F38A8E6}"/>
              </a:ext>
            </a:extLst>
          </p:cNvPr>
          <p:cNvSpPr>
            <a:spLocks noGrp="1"/>
          </p:cNvSpPr>
          <p:nvPr>
            <p:ph idx="1"/>
          </p:nvPr>
        </p:nvSpPr>
        <p:spPr/>
        <p:txBody>
          <a:bodyPr>
            <a:normAutofit/>
          </a:bodyPr>
          <a:lstStyle/>
          <a:p>
            <a:pPr>
              <a:lnSpc>
                <a:spcPct val="80000"/>
              </a:lnSpc>
            </a:pPr>
            <a:r>
              <a:rPr lang="en-US" altLang="en-US" sz="2700"/>
              <a:t>With NSO surveys, Survey and Manage Surveys and complex analyses, large landscape level projects in stands over 80 takes 3-4 years to plan</a:t>
            </a:r>
          </a:p>
          <a:p>
            <a:pPr>
              <a:lnSpc>
                <a:spcPct val="80000"/>
              </a:lnSpc>
            </a:pPr>
            <a:r>
              <a:rPr lang="en-US" altLang="en-US" sz="2700"/>
              <a:t>Red Tree Voles on the Umpqua are quite common in a wide variety of stand types under around 4,500 ft elevation. Non high priority site management or some other type of large scale habitat conservation plan will need to occur to make these projects feasible and ecologically meaningful to implement</a:t>
            </a:r>
          </a:p>
          <a:p>
            <a:pPr>
              <a:lnSpc>
                <a:spcPct val="80000"/>
              </a:lnSpc>
            </a:pPr>
            <a:r>
              <a:rPr lang="en-US" altLang="en-US" sz="2700" b="1"/>
              <a:t>Extensive work with partners and other interested publics is essential for successful planning and implementation of these types of projects.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6452F5F3-1578-E434-E739-C0D02BA94C4E}"/>
              </a:ext>
            </a:extLst>
          </p:cNvPr>
          <p:cNvSpPr>
            <a:spLocks noGrp="1"/>
          </p:cNvSpPr>
          <p:nvPr>
            <p:ph type="title"/>
          </p:nvPr>
        </p:nvSpPr>
        <p:spPr>
          <a:xfrm>
            <a:off x="457200" y="4495800"/>
            <a:ext cx="8229600" cy="1143000"/>
          </a:xfrm>
        </p:spPr>
        <p:txBody>
          <a:bodyPr/>
          <a:lstStyle/>
          <a:p>
            <a:r>
              <a:rPr lang="en-US" altLang="en-US" b="1">
                <a:solidFill>
                  <a:schemeClr val="bg1"/>
                </a:solidFill>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5122" name="Picture 2" descr="C:\GIS\Maps\NSO CHU Presentation\final_2012_chu_ump_closeup.jpg">
            <a:extLst>
              <a:ext uri="{FF2B5EF4-FFF2-40B4-BE49-F238E27FC236}">
                <a16:creationId xmlns:a16="http://schemas.microsoft.com/office/drawing/2014/main" id="{F115008A-9D3B-7F72-F164-96307C193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3" y="3817938"/>
            <a:ext cx="213518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2">
            <a:extLst>
              <a:ext uri="{FF2B5EF4-FFF2-40B4-BE49-F238E27FC236}">
                <a16:creationId xmlns:a16="http://schemas.microsoft.com/office/drawing/2014/main" id="{F527AB39-0088-0855-2088-39F879A54248}"/>
              </a:ext>
            </a:extLst>
          </p:cNvPr>
          <p:cNvSpPr>
            <a:spLocks noGrp="1"/>
          </p:cNvSpPr>
          <p:nvPr>
            <p:ph type="title"/>
          </p:nvPr>
        </p:nvSpPr>
        <p:spPr>
          <a:xfrm>
            <a:off x="304800" y="76200"/>
            <a:ext cx="8229600" cy="1143000"/>
          </a:xfrm>
        </p:spPr>
        <p:txBody>
          <a:bodyPr/>
          <a:lstStyle/>
          <a:p>
            <a:r>
              <a:rPr lang="en-US" altLang="en-US" sz="3600" b="1">
                <a:latin typeface="Arial Black" panose="020B0A04020102020204" pitchFamily="34" charset="0"/>
              </a:rPr>
              <a:t>Critical Habitat in Oregon and on the Umpqua National Forest</a:t>
            </a:r>
          </a:p>
        </p:txBody>
      </p:sp>
      <p:pic>
        <p:nvPicPr>
          <p:cNvPr id="5124" name="Picture 3">
            <a:extLst>
              <a:ext uri="{FF2B5EF4-FFF2-40B4-BE49-F238E27FC236}">
                <a16:creationId xmlns:a16="http://schemas.microsoft.com/office/drawing/2014/main" id="{0C139EFB-F4A9-5130-547C-212040A2843B}"/>
              </a:ext>
            </a:extLst>
          </p:cNvPr>
          <p:cNvPicPr>
            <a:picLocks noChangeAspect="1"/>
          </p:cNvPicPr>
          <p:nvPr/>
        </p:nvPicPr>
        <p:blipFill>
          <a:blip r:embed="rId4">
            <a:extLst>
              <a:ext uri="{28A0092B-C50C-407E-A947-70E740481C1C}">
                <a14:useLocalDpi xmlns:a14="http://schemas.microsoft.com/office/drawing/2010/main" val="0"/>
              </a:ext>
            </a:extLst>
          </a:blip>
          <a:srcRect l="25716" t="3809" r="28841" b="2618"/>
          <a:stretch>
            <a:fillRect/>
          </a:stretch>
        </p:blipFill>
        <p:spPr bwMode="auto">
          <a:xfrm>
            <a:off x="228600" y="1828800"/>
            <a:ext cx="3044825"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a:extLst>
              <a:ext uri="{FF2B5EF4-FFF2-40B4-BE49-F238E27FC236}">
                <a16:creationId xmlns:a16="http://schemas.microsoft.com/office/drawing/2014/main" id="{21B0DEBD-EA43-DF71-4789-603C65A4ECB6}"/>
              </a:ext>
            </a:extLst>
          </p:cNvPr>
          <p:cNvSpPr txBox="1">
            <a:spLocks noChangeArrowheads="1"/>
          </p:cNvSpPr>
          <p:nvPr/>
        </p:nvSpPr>
        <p:spPr bwMode="auto">
          <a:xfrm>
            <a:off x="2895600" y="48768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b="1"/>
              <a:t>Umpqua National Forest</a:t>
            </a:r>
          </a:p>
        </p:txBody>
      </p:sp>
      <p:sp>
        <p:nvSpPr>
          <p:cNvPr id="7" name="Left Arrow 6">
            <a:extLst>
              <a:ext uri="{FF2B5EF4-FFF2-40B4-BE49-F238E27FC236}">
                <a16:creationId xmlns:a16="http://schemas.microsoft.com/office/drawing/2014/main" id="{3726A281-F2F5-E296-6D28-DB6A72210AB9}"/>
              </a:ext>
            </a:extLst>
          </p:cNvPr>
          <p:cNvSpPr/>
          <p:nvPr/>
        </p:nvSpPr>
        <p:spPr>
          <a:xfrm>
            <a:off x="2566988" y="5257800"/>
            <a:ext cx="889000" cy="13335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9" name="Table 8">
            <a:extLst>
              <a:ext uri="{FF2B5EF4-FFF2-40B4-BE49-F238E27FC236}">
                <a16:creationId xmlns:a16="http://schemas.microsoft.com/office/drawing/2014/main" id="{02AD7DC2-0712-E535-A069-2E16CB76E357}"/>
              </a:ext>
            </a:extLst>
          </p:cNvPr>
          <p:cNvGraphicFramePr>
            <a:graphicFrameLocks noGrp="1"/>
          </p:cNvGraphicFramePr>
          <p:nvPr/>
        </p:nvGraphicFramePr>
        <p:xfrm>
          <a:off x="4038600" y="1447800"/>
          <a:ext cx="4324350" cy="2308225"/>
        </p:xfrm>
        <a:graphic>
          <a:graphicData uri="http://schemas.openxmlformats.org/drawingml/2006/table">
            <a:tbl>
              <a:tblPr/>
              <a:tblGrid>
                <a:gridCol w="1936948">
                  <a:extLst>
                    <a:ext uri="{9D8B030D-6E8A-4147-A177-3AD203B41FA5}">
                      <a16:colId xmlns:a16="http://schemas.microsoft.com/office/drawing/2014/main" val="20000"/>
                    </a:ext>
                  </a:extLst>
                </a:gridCol>
                <a:gridCol w="795801">
                  <a:extLst>
                    <a:ext uri="{9D8B030D-6E8A-4147-A177-3AD203B41FA5}">
                      <a16:colId xmlns:a16="http://schemas.microsoft.com/office/drawing/2014/main" val="20001"/>
                    </a:ext>
                  </a:extLst>
                </a:gridCol>
                <a:gridCol w="795801">
                  <a:extLst>
                    <a:ext uri="{9D8B030D-6E8A-4147-A177-3AD203B41FA5}">
                      <a16:colId xmlns:a16="http://schemas.microsoft.com/office/drawing/2014/main" val="20002"/>
                    </a:ext>
                  </a:extLst>
                </a:gridCol>
                <a:gridCol w="795801">
                  <a:extLst>
                    <a:ext uri="{9D8B030D-6E8A-4147-A177-3AD203B41FA5}">
                      <a16:colId xmlns:a16="http://schemas.microsoft.com/office/drawing/2014/main" val="20003"/>
                    </a:ext>
                  </a:extLst>
                </a:gridCol>
              </a:tblGrid>
              <a:tr h="769408">
                <a:tc>
                  <a:txBody>
                    <a:bodyPr/>
                    <a:lstStyle/>
                    <a:p>
                      <a:pPr algn="ctr" fontAlgn="ctr"/>
                      <a:r>
                        <a:rPr lang="en-US" sz="1100" b="1" i="0" u="none" strike="noStrike" dirty="0">
                          <a:solidFill>
                            <a:srgbClr val="000000"/>
                          </a:solidFill>
                          <a:effectLst/>
                          <a:latin typeface="Calibri"/>
                        </a:rPr>
                        <a:t>Northwest Forest Plan Land Use Allocations on the Umpqua National</a:t>
                      </a:r>
                      <a:r>
                        <a:rPr lang="en-US" sz="1100" b="1" i="0" u="none" strike="noStrike" baseline="0" dirty="0">
                          <a:solidFill>
                            <a:srgbClr val="000000"/>
                          </a:solidFill>
                          <a:effectLst/>
                          <a:latin typeface="Calibri"/>
                        </a:rPr>
                        <a:t> Forest</a:t>
                      </a:r>
                      <a:endParaRPr lang="en-US" sz="1100" b="1" i="0" u="none" strike="noStrike" dirty="0">
                        <a:solidFill>
                          <a:srgbClr val="000000"/>
                        </a:solidFill>
                        <a:effectLst/>
                        <a:latin typeface="Calibri"/>
                      </a:endParaRPr>
                    </a:p>
                  </a:txBody>
                  <a:tcPr marL="7620" marR="7620" marT="76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a:solidFill>
                            <a:srgbClr val="000000"/>
                          </a:solidFill>
                          <a:effectLst/>
                          <a:latin typeface="Calibri"/>
                        </a:rPr>
                        <a:t>Acres of Critical Habitat</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a:solidFill>
                            <a:srgbClr val="000000"/>
                          </a:solidFill>
                          <a:effectLst/>
                          <a:latin typeface="Calibri"/>
                        </a:rPr>
                        <a:t>% of Total Land Use Allocation</a:t>
                      </a:r>
                    </a:p>
                  </a:txBody>
                  <a:tcPr marL="7620" marR="7620" marT="76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100" b="1" i="0" u="none" strike="noStrike">
                          <a:solidFill>
                            <a:srgbClr val="000000"/>
                          </a:solidFill>
                          <a:effectLst/>
                          <a:latin typeface="Calibri"/>
                        </a:rPr>
                        <a:t>Total Umpqua NF Acres</a:t>
                      </a:r>
                    </a:p>
                  </a:txBody>
                  <a:tcPr marL="7620" marR="7620" marT="76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52956">
                <a:tc>
                  <a:txBody>
                    <a:bodyPr/>
                    <a:lstStyle/>
                    <a:p>
                      <a:pPr algn="l" fontAlgn="b"/>
                      <a:r>
                        <a:rPr lang="en-US" sz="1100" b="0" i="0" u="none" strike="noStrike">
                          <a:solidFill>
                            <a:srgbClr val="000000"/>
                          </a:solidFill>
                          <a:effectLst/>
                          <a:latin typeface="Calibri"/>
                        </a:rPr>
                        <a:t>Adaptive Management Area</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30,615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50%</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60,852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2956">
                <a:tc>
                  <a:txBody>
                    <a:bodyPr/>
                    <a:lstStyle/>
                    <a:p>
                      <a:pPr algn="l" fontAlgn="b"/>
                      <a:r>
                        <a:rPr lang="en-US" sz="1100" b="0" i="0" u="none" strike="noStrike">
                          <a:solidFill>
                            <a:srgbClr val="000000"/>
                          </a:solidFill>
                          <a:effectLst/>
                          <a:latin typeface="Calibri"/>
                        </a:rPr>
                        <a:t>Administratively Withdrawn</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14,455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22%</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66,350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2956">
                <a:tc>
                  <a:txBody>
                    <a:bodyPr/>
                    <a:lstStyle/>
                    <a:p>
                      <a:pPr algn="l" fontAlgn="b"/>
                      <a:r>
                        <a:rPr lang="en-US" sz="1100" b="0" i="0" u="none" strike="noStrike">
                          <a:solidFill>
                            <a:srgbClr val="000000"/>
                          </a:solidFill>
                          <a:effectLst/>
                          <a:latin typeface="Calibri"/>
                        </a:rPr>
                        <a:t>Congressionally Reserved</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0%</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71,819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2956">
                <a:tc>
                  <a:txBody>
                    <a:bodyPr/>
                    <a:lstStyle/>
                    <a:p>
                      <a:pPr algn="l" fontAlgn="b"/>
                      <a:r>
                        <a:rPr lang="en-US" sz="1100" b="0" i="0" u="none" strike="noStrike" dirty="0">
                          <a:solidFill>
                            <a:srgbClr val="000000"/>
                          </a:solidFill>
                          <a:effectLst/>
                          <a:latin typeface="Calibri"/>
                        </a:rPr>
                        <a:t>Matrix</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268,233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65%</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411,983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3496">
                <a:tc>
                  <a:txBody>
                    <a:bodyPr/>
                    <a:lstStyle/>
                    <a:p>
                      <a:pPr algn="l" fontAlgn="b"/>
                      <a:r>
                        <a:rPr lang="en-US" sz="1100" b="0" i="0" u="none" strike="noStrike">
                          <a:solidFill>
                            <a:srgbClr val="000000"/>
                          </a:solidFill>
                          <a:effectLst/>
                          <a:latin typeface="Calibri"/>
                        </a:rPr>
                        <a:t>Late Successional Reserves</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282,993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75%</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    375,157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3496">
                <a:tc>
                  <a:txBody>
                    <a:bodyPr/>
                    <a:lstStyle/>
                    <a:p>
                      <a:pPr algn="l" fontAlgn="b"/>
                      <a:r>
                        <a:rPr lang="en-US" sz="1100" b="1" i="0" u="none" strike="noStrike">
                          <a:solidFill>
                            <a:srgbClr val="000000"/>
                          </a:solidFill>
                          <a:effectLst/>
                          <a:latin typeface="Calibri"/>
                        </a:rPr>
                        <a:t>Totals</a:t>
                      </a:r>
                    </a:p>
                  </a:txBody>
                  <a:tcPr marL="7620" marR="7620" marT="76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a:rPr>
                        <a:t>    596,296 </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60%</a:t>
                      </a:r>
                    </a:p>
                  </a:txBody>
                  <a:tcPr marL="7620" marR="7620" marT="76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Calibri"/>
                        </a:rPr>
                        <a:t>    986,160 </a:t>
                      </a:r>
                    </a:p>
                  </a:txBody>
                  <a:tcPr marL="7620" marR="7620" marT="76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173" name="TextBox 9">
            <a:extLst>
              <a:ext uri="{FF2B5EF4-FFF2-40B4-BE49-F238E27FC236}">
                <a16:creationId xmlns:a16="http://schemas.microsoft.com/office/drawing/2014/main" id="{472CA9A3-98C3-9758-7722-32293D00395D}"/>
              </a:ext>
            </a:extLst>
          </p:cNvPr>
          <p:cNvSpPr txBox="1">
            <a:spLocks noChangeArrowheads="1"/>
          </p:cNvSpPr>
          <p:nvPr/>
        </p:nvSpPr>
        <p:spPr bwMode="auto">
          <a:xfrm>
            <a:off x="4144963" y="4098925"/>
            <a:ext cx="176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t>Western Cascades </a:t>
            </a:r>
          </a:p>
          <a:p>
            <a:pPr algn="ctr"/>
            <a:r>
              <a:rPr lang="en-US" altLang="en-US" sz="1600" b="1"/>
              <a:t>Subunit 5</a:t>
            </a:r>
          </a:p>
        </p:txBody>
      </p:sp>
      <p:sp>
        <p:nvSpPr>
          <p:cNvPr id="5174" name="TextBox 10">
            <a:extLst>
              <a:ext uri="{FF2B5EF4-FFF2-40B4-BE49-F238E27FC236}">
                <a16:creationId xmlns:a16="http://schemas.microsoft.com/office/drawing/2014/main" id="{7D32EB93-E7D0-7E34-56B5-AF5E07BF891D}"/>
              </a:ext>
            </a:extLst>
          </p:cNvPr>
          <p:cNvSpPr txBox="1">
            <a:spLocks noChangeArrowheads="1"/>
          </p:cNvSpPr>
          <p:nvPr/>
        </p:nvSpPr>
        <p:spPr bwMode="auto">
          <a:xfrm>
            <a:off x="5694363" y="6146800"/>
            <a:ext cx="1287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t>Klamath East</a:t>
            </a:r>
          </a:p>
          <a:p>
            <a:pPr algn="ctr"/>
            <a:r>
              <a:rPr lang="en-US" altLang="en-US" sz="1600" b="1"/>
              <a:t>Subunit 1</a:t>
            </a:r>
          </a:p>
        </p:txBody>
      </p:sp>
      <p:pic>
        <p:nvPicPr>
          <p:cNvPr id="5175" name="Picture 4">
            <a:extLst>
              <a:ext uri="{FF2B5EF4-FFF2-40B4-BE49-F238E27FC236}">
                <a16:creationId xmlns:a16="http://schemas.microsoft.com/office/drawing/2014/main" id="{416B6969-0979-9BE8-4D96-B47ED3D29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248150" y="5238750"/>
            <a:ext cx="914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299D00A-5565-F85F-2DBE-4AB3626D4745}"/>
              </a:ext>
            </a:extLst>
          </p:cNvPr>
          <p:cNvSpPr>
            <a:spLocks noGrp="1"/>
          </p:cNvSpPr>
          <p:nvPr>
            <p:ph type="title"/>
          </p:nvPr>
        </p:nvSpPr>
        <p:spPr>
          <a:xfrm>
            <a:off x="5257800" y="6350"/>
            <a:ext cx="3810000" cy="4983163"/>
          </a:xfrm>
        </p:spPr>
        <p:txBody>
          <a:bodyPr/>
          <a:lstStyle/>
          <a:p>
            <a:r>
              <a:rPr lang="en-US" altLang="en-US" b="1"/>
              <a:t>Critical Habitat Sub Units on the Umpqua</a:t>
            </a:r>
            <a:br>
              <a:rPr lang="en-US" altLang="en-US" b="1"/>
            </a:br>
            <a:br>
              <a:rPr lang="en-US" altLang="en-US" b="1"/>
            </a:br>
            <a:endParaRPr lang="en-US" altLang="en-US" b="1"/>
          </a:p>
        </p:txBody>
      </p:sp>
      <p:sp>
        <p:nvSpPr>
          <p:cNvPr id="6147" name="Content Placeholder 2">
            <a:extLst>
              <a:ext uri="{FF2B5EF4-FFF2-40B4-BE49-F238E27FC236}">
                <a16:creationId xmlns:a16="http://schemas.microsoft.com/office/drawing/2014/main" id="{EE6D5447-B340-3D84-103B-DE307A1C9160}"/>
              </a:ext>
            </a:extLst>
          </p:cNvPr>
          <p:cNvSpPr>
            <a:spLocks noGrp="1"/>
          </p:cNvSpPr>
          <p:nvPr>
            <p:ph idx="1"/>
          </p:nvPr>
        </p:nvSpPr>
        <p:spPr/>
        <p:txBody>
          <a:bodyPr/>
          <a:lstStyle/>
          <a:p>
            <a:endParaRPr lang="en-US" altLang="en-US"/>
          </a:p>
        </p:txBody>
      </p:sp>
      <p:pic>
        <p:nvPicPr>
          <p:cNvPr id="6148" name="Picture 2">
            <a:extLst>
              <a:ext uri="{FF2B5EF4-FFF2-40B4-BE49-F238E27FC236}">
                <a16:creationId xmlns:a16="http://schemas.microsoft.com/office/drawing/2014/main" id="{5D83462E-1083-CBB5-1E3B-4E3F8C634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38"/>
            <a:ext cx="5619750" cy="727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3">
            <a:extLst>
              <a:ext uri="{FF2B5EF4-FFF2-40B4-BE49-F238E27FC236}">
                <a16:creationId xmlns:a16="http://schemas.microsoft.com/office/drawing/2014/main" id="{42B28657-8724-E400-9390-1FF64750C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763" y="2971800"/>
            <a:ext cx="3535362" cy="3544888"/>
          </a:xfrm>
          <a:prstGeom prst="rect">
            <a:avLst/>
          </a:prstGeom>
          <a:solidFill>
            <a:schemeClr val="bg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6905-6C46-6094-AE69-01DE474EAF3C}"/>
              </a:ext>
            </a:extLst>
          </p:cNvPr>
          <p:cNvSpPr>
            <a:spLocks noGrp="1"/>
          </p:cNvSpPr>
          <p:nvPr>
            <p:ph type="title"/>
          </p:nvPr>
        </p:nvSpPr>
        <p:spPr/>
        <p:txBody>
          <a:bodyPr rtlCol="0">
            <a:normAutofit fontScale="90000"/>
          </a:bodyPr>
          <a:lstStyle/>
          <a:p>
            <a:pPr fontAlgn="auto">
              <a:spcAft>
                <a:spcPts val="0"/>
              </a:spcAft>
              <a:defRPr/>
            </a:pPr>
            <a:r>
              <a:rPr lang="en-US" b="1" dirty="0">
                <a:latin typeface="Arial Black" panose="020B0A04020102020204" pitchFamily="34" charset="0"/>
                <a:ea typeface="+mj-ea"/>
              </a:rPr>
              <a:t>Western Cascades South </a:t>
            </a:r>
            <a:br>
              <a:rPr lang="en-US" b="1" dirty="0">
                <a:latin typeface="Arial Black" panose="020B0A04020102020204" pitchFamily="34" charset="0"/>
                <a:ea typeface="+mj-ea"/>
              </a:rPr>
            </a:br>
            <a:r>
              <a:rPr lang="en-US" b="1" dirty="0">
                <a:latin typeface="Arial Black" panose="020B0A04020102020204" pitchFamily="34" charset="0"/>
                <a:ea typeface="+mj-ea"/>
              </a:rPr>
              <a:t>Subunit 5</a:t>
            </a:r>
          </a:p>
        </p:txBody>
      </p:sp>
      <p:sp>
        <p:nvSpPr>
          <p:cNvPr id="3" name="Content Placeholder 2">
            <a:extLst>
              <a:ext uri="{FF2B5EF4-FFF2-40B4-BE49-F238E27FC236}">
                <a16:creationId xmlns:a16="http://schemas.microsoft.com/office/drawing/2014/main" id="{856F0223-3198-5F50-ECD8-B94957BDB05D}"/>
              </a:ext>
            </a:extLst>
          </p:cNvPr>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b="1" i="1" dirty="0">
                <a:ea typeface="+mn-ea"/>
              </a:rPr>
              <a:t>Special management considerations: </a:t>
            </a:r>
          </a:p>
          <a:p>
            <a:pPr marL="0" indent="0" fontAlgn="auto">
              <a:spcAft>
                <a:spcPts val="0"/>
              </a:spcAft>
              <a:buFont typeface="Arial" panose="020B0604020202020204" pitchFamily="34" charset="0"/>
              <a:buNone/>
              <a:defRPr/>
            </a:pPr>
            <a:endParaRPr lang="en-US" sz="1800" b="1" i="1" dirty="0">
              <a:ea typeface="+mn-ea"/>
            </a:endParaRPr>
          </a:p>
          <a:p>
            <a:pPr marL="914400" lvl="1" indent="-457200" fontAlgn="auto">
              <a:spcAft>
                <a:spcPts val="0"/>
              </a:spcAft>
              <a:buFont typeface="Arial" panose="020B0604020202020204" pitchFamily="34" charset="0"/>
              <a:buAutoNum type="arabicPeriod"/>
              <a:defRPr/>
            </a:pPr>
            <a:r>
              <a:rPr lang="en-US" sz="2000" dirty="0">
                <a:ea typeface="+mn-ea"/>
              </a:rPr>
              <a:t>Conserve older stands that contain the conditions to support  northern spotted owl occupancy or high-value northern spotted owl habitat as described in Recovery Actions 10 and 32.</a:t>
            </a:r>
          </a:p>
          <a:p>
            <a:pPr marL="457200" lvl="1" indent="0" fontAlgn="auto">
              <a:spcAft>
                <a:spcPts val="0"/>
              </a:spcAft>
              <a:buFont typeface="Arial" panose="020B0604020202020204" pitchFamily="34" charset="0"/>
              <a:buNone/>
              <a:defRPr/>
            </a:pPr>
            <a:endParaRPr lang="en-US" sz="2000" dirty="0">
              <a:ea typeface="+mn-ea"/>
            </a:endParaRPr>
          </a:p>
          <a:p>
            <a:pPr marL="457200" lvl="1" indent="0" fontAlgn="auto">
              <a:spcAft>
                <a:spcPts val="0"/>
              </a:spcAft>
              <a:buFont typeface="Arial" panose="020B0604020202020204" pitchFamily="34" charset="0"/>
              <a:buNone/>
              <a:defRPr/>
            </a:pPr>
            <a:r>
              <a:rPr lang="en-US" sz="2000" dirty="0">
                <a:ea typeface="+mn-ea"/>
              </a:rPr>
              <a:t>2.    Management emphasis needs to be placed on meeting northern 	spotted owl recovery goals and long-term ecosystem restoration and 	conservation. </a:t>
            </a:r>
            <a:r>
              <a:rPr lang="en-US" sz="2000" b="1" i="1" dirty="0">
                <a:ea typeface="+mn-ea"/>
              </a:rPr>
              <a:t>When there is a conflict between these goals, actions 	that would disturb or remove the essential physical or biological 	features of northern spotted owl critical habitat need to be 	minimized and reconciled with long-term ecosystem restoration 	goals.</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42A2-C11A-A691-4F36-D95A866AFD96}"/>
              </a:ext>
            </a:extLst>
          </p:cNvPr>
          <p:cNvSpPr>
            <a:spLocks noGrp="1"/>
          </p:cNvSpPr>
          <p:nvPr>
            <p:ph type="title"/>
          </p:nvPr>
        </p:nvSpPr>
        <p:spPr/>
        <p:txBody>
          <a:bodyPr rtlCol="0">
            <a:normAutofit fontScale="90000"/>
          </a:bodyPr>
          <a:lstStyle/>
          <a:p>
            <a:pPr fontAlgn="auto">
              <a:spcAft>
                <a:spcPts val="0"/>
              </a:spcAft>
              <a:defRPr/>
            </a:pPr>
            <a:r>
              <a:rPr lang="en-US" b="1" dirty="0">
                <a:latin typeface="Arial Black" panose="020B0A04020102020204" pitchFamily="34" charset="0"/>
                <a:ea typeface="+mj-ea"/>
              </a:rPr>
              <a:t>Western Cascades South </a:t>
            </a:r>
            <a:br>
              <a:rPr lang="en-US" b="1" dirty="0">
                <a:latin typeface="Arial Black" panose="020B0A04020102020204" pitchFamily="34" charset="0"/>
                <a:ea typeface="+mj-ea"/>
              </a:rPr>
            </a:br>
            <a:r>
              <a:rPr lang="en-US" b="1" dirty="0">
                <a:latin typeface="Arial Black" panose="020B0A04020102020204" pitchFamily="34" charset="0"/>
                <a:ea typeface="+mj-ea"/>
              </a:rPr>
              <a:t>Subunit 5</a:t>
            </a:r>
          </a:p>
        </p:txBody>
      </p:sp>
      <p:sp>
        <p:nvSpPr>
          <p:cNvPr id="8195" name="Content Placeholder 2">
            <a:extLst>
              <a:ext uri="{FF2B5EF4-FFF2-40B4-BE49-F238E27FC236}">
                <a16:creationId xmlns:a16="http://schemas.microsoft.com/office/drawing/2014/main" id="{2AA9AFFF-6744-E0F7-6ED9-2501C1B91FF0}"/>
              </a:ext>
            </a:extLst>
          </p:cNvPr>
          <p:cNvSpPr>
            <a:spLocks noGrp="1"/>
          </p:cNvSpPr>
          <p:nvPr>
            <p:ph idx="1"/>
          </p:nvPr>
        </p:nvSpPr>
        <p:spPr/>
        <p:txBody>
          <a:bodyPr/>
          <a:lstStyle/>
          <a:p>
            <a:pPr marL="0" indent="0">
              <a:buFont typeface="Arial" panose="020B0604020202020204" pitchFamily="34" charset="0"/>
              <a:buNone/>
            </a:pPr>
            <a:r>
              <a:rPr lang="en-US" altLang="en-US" b="1" i="1"/>
              <a:t>Special management considerations: </a:t>
            </a:r>
          </a:p>
          <a:p>
            <a:pPr marL="0" indent="0">
              <a:buFont typeface="Arial" panose="020B0604020202020204" pitchFamily="34" charset="0"/>
              <a:buNone/>
            </a:pPr>
            <a:endParaRPr lang="en-US" altLang="en-US" sz="1800" b="1" i="1"/>
          </a:p>
          <a:p>
            <a:pPr marL="457200" lvl="1" indent="0">
              <a:spcBef>
                <a:spcPct val="0"/>
              </a:spcBef>
              <a:buFont typeface="Arial" panose="020B0604020202020204" pitchFamily="34" charset="0"/>
              <a:buNone/>
            </a:pPr>
            <a:r>
              <a:rPr lang="en-US" altLang="en-US" sz="2000"/>
              <a:t>3. 	Continue to manage for large, continuous blocks of late-successional</a:t>
            </a:r>
          </a:p>
          <a:p>
            <a:pPr marL="457200" lvl="1" indent="0">
              <a:spcBef>
                <a:spcPct val="0"/>
              </a:spcBef>
              <a:buFont typeface="Arial" panose="020B0604020202020204" pitchFamily="34" charset="0"/>
              <a:buNone/>
            </a:pPr>
            <a:r>
              <a:rPr lang="en-US" altLang="en-US" sz="2000"/>
              <a:t>	Forest.</a:t>
            </a:r>
          </a:p>
          <a:p>
            <a:pPr marL="457200" lvl="1" indent="0">
              <a:buFont typeface="Arial" panose="020B0604020202020204" pitchFamily="34" charset="0"/>
              <a:buNone/>
            </a:pPr>
            <a:endParaRPr lang="en-US" altLang="en-US" sz="2000"/>
          </a:p>
          <a:p>
            <a:pPr marL="457200" lvl="1" indent="0">
              <a:spcBef>
                <a:spcPct val="0"/>
              </a:spcBef>
              <a:buFont typeface="Arial" panose="020B0604020202020204" pitchFamily="34" charset="0"/>
              <a:buNone/>
            </a:pPr>
            <a:r>
              <a:rPr lang="en-US" altLang="en-US" sz="2000"/>
              <a:t>4. 	In areas that are not currently late seral forest or high-value habitat 	and where more traditional forest management might be conducted 	(e.g.matrix), these activities should consider applying ecological 	forestry prescriptions.</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068AD0F-F8A8-D518-2062-E58D25802EBD}"/>
              </a:ext>
            </a:extLst>
          </p:cNvPr>
          <p:cNvSpPr>
            <a:spLocks noGrp="1"/>
          </p:cNvSpPr>
          <p:nvPr>
            <p:ph type="title"/>
          </p:nvPr>
        </p:nvSpPr>
        <p:spPr/>
        <p:txBody>
          <a:bodyPr/>
          <a:lstStyle/>
          <a:p>
            <a:r>
              <a:rPr lang="en-US" altLang="en-US" b="1">
                <a:latin typeface="Arial Black" panose="020B0A04020102020204" pitchFamily="34" charset="0"/>
              </a:rPr>
              <a:t>Klamath East Subunit 1</a:t>
            </a:r>
          </a:p>
        </p:txBody>
      </p:sp>
      <p:sp>
        <p:nvSpPr>
          <p:cNvPr id="3" name="Content Placeholder 2">
            <a:extLst>
              <a:ext uri="{FF2B5EF4-FFF2-40B4-BE49-F238E27FC236}">
                <a16:creationId xmlns:a16="http://schemas.microsoft.com/office/drawing/2014/main" id="{2EDBE4A5-AAD0-C2AE-951A-514AA9AB8738}"/>
              </a:ext>
            </a:extLst>
          </p:cNvPr>
          <p:cNvSpPr>
            <a:spLocks noGrp="1"/>
          </p:cNvSpPr>
          <p:nvPr>
            <p:ph idx="1"/>
          </p:nvPr>
        </p:nvSpPr>
        <p:spPr>
          <a:xfrm>
            <a:off x="457200" y="1600200"/>
            <a:ext cx="8229600" cy="4953000"/>
          </a:xfrm>
        </p:spPr>
        <p:txBody>
          <a:bodyPr rtlCol="0">
            <a:normAutofit fontScale="92500" lnSpcReduction="20000"/>
          </a:bodyPr>
          <a:lstStyle/>
          <a:p>
            <a:pPr marL="0" indent="0" fontAlgn="auto">
              <a:spcAft>
                <a:spcPts val="0"/>
              </a:spcAft>
              <a:buFont typeface="Arial" panose="020B0604020202020204" pitchFamily="34" charset="0"/>
              <a:buNone/>
              <a:defRPr/>
            </a:pPr>
            <a:r>
              <a:rPr lang="en-US" b="1" i="1" dirty="0">
                <a:ea typeface="+mn-ea"/>
              </a:rPr>
              <a:t>Special management considerations: </a:t>
            </a:r>
          </a:p>
          <a:p>
            <a:pPr marL="0" indent="0" fontAlgn="auto">
              <a:spcAft>
                <a:spcPts val="0"/>
              </a:spcAft>
              <a:buFont typeface="Arial" panose="020B0604020202020204" pitchFamily="34" charset="0"/>
              <a:buNone/>
              <a:defRPr/>
            </a:pPr>
            <a:endParaRPr lang="en-US" sz="1800" b="1" i="1" dirty="0">
              <a:ea typeface="+mn-ea"/>
            </a:endParaRPr>
          </a:p>
          <a:p>
            <a:pPr marL="457200" lvl="1" indent="0" fontAlgn="auto">
              <a:spcAft>
                <a:spcPts val="0"/>
              </a:spcAft>
              <a:buFont typeface="Arial" panose="020B0604020202020204" pitchFamily="34" charset="0"/>
              <a:buNone/>
              <a:defRPr/>
            </a:pPr>
            <a:r>
              <a:rPr lang="en-US" sz="2600" dirty="0">
                <a:ea typeface="+mn-ea"/>
              </a:rPr>
              <a:t>Combines the moist forest recommendations of the West Cascades Units and dry forest recommendations of the East Cascades. </a:t>
            </a:r>
          </a:p>
          <a:p>
            <a:pPr marL="457200" lvl="1" indent="0" fontAlgn="auto">
              <a:spcAft>
                <a:spcPts val="0"/>
              </a:spcAft>
              <a:buFont typeface="Arial" panose="020B0604020202020204" pitchFamily="34" charset="0"/>
              <a:buNone/>
              <a:defRPr/>
            </a:pPr>
            <a:endParaRPr lang="en-US" sz="2600" dirty="0">
              <a:ea typeface="+mn-ea"/>
            </a:endParaRPr>
          </a:p>
          <a:p>
            <a:pPr marL="457200" lvl="1" indent="-457200" fontAlgn="auto">
              <a:spcAft>
                <a:spcPts val="0"/>
              </a:spcAft>
              <a:buFont typeface="Arial" panose="020B0604020202020204" pitchFamily="34" charset="0"/>
              <a:buNone/>
              <a:defRPr/>
            </a:pPr>
            <a:r>
              <a:rPr lang="en-US" b="1" i="1" dirty="0">
                <a:ea typeface="+mn-ea"/>
              </a:rPr>
              <a:t>Dry Forest Recommendations include: </a:t>
            </a:r>
          </a:p>
          <a:p>
            <a:pPr marL="457200" lvl="1" indent="-457200" fontAlgn="auto">
              <a:spcAft>
                <a:spcPts val="0"/>
              </a:spcAft>
              <a:buFont typeface="Arial" panose="020B0604020202020204" pitchFamily="34" charset="0"/>
              <a:buNone/>
              <a:defRPr/>
            </a:pPr>
            <a:endParaRPr lang="en-US" b="1" i="1" dirty="0">
              <a:ea typeface="+mn-ea"/>
            </a:endParaRPr>
          </a:p>
          <a:p>
            <a:pPr marL="457200" lvl="1" indent="0" fontAlgn="auto">
              <a:spcBef>
                <a:spcPts val="0"/>
              </a:spcBef>
              <a:spcAft>
                <a:spcPts val="0"/>
              </a:spcAft>
              <a:buFont typeface="Arial" panose="020B0604020202020204" pitchFamily="34" charset="0"/>
              <a:buNone/>
              <a:defRPr/>
            </a:pPr>
            <a:r>
              <a:rPr lang="en-US" sz="2600" dirty="0">
                <a:ea typeface="+mn-ea"/>
              </a:rPr>
              <a:t>Vegetation and fuels management in dry and mixed-dry forests may be appropriate both within and outside designated critical habitat where the</a:t>
            </a:r>
          </a:p>
          <a:p>
            <a:pPr marL="457200" lvl="1" indent="0" fontAlgn="auto">
              <a:spcBef>
                <a:spcPts val="0"/>
              </a:spcBef>
              <a:spcAft>
                <a:spcPts val="0"/>
              </a:spcAft>
              <a:buFont typeface="Arial" panose="020B0604020202020204" pitchFamily="34" charset="0"/>
              <a:buNone/>
              <a:defRPr/>
            </a:pPr>
            <a:r>
              <a:rPr lang="en-US" sz="2600" dirty="0">
                <a:ea typeface="+mn-ea"/>
              </a:rPr>
              <a:t>goal of such treatment is to conserve natural ecological processes or restore them (including fire) where they have been modified or suppressed.</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a:extLst>
              <a:ext uri="{FF2B5EF4-FFF2-40B4-BE49-F238E27FC236}">
                <a16:creationId xmlns:a16="http://schemas.microsoft.com/office/drawing/2014/main" id="{57AE3353-7DDA-B32D-1E7F-E8D0FFB52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609600"/>
            <a:ext cx="3665538"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3">
            <a:extLst>
              <a:ext uri="{FF2B5EF4-FFF2-40B4-BE49-F238E27FC236}">
                <a16:creationId xmlns:a16="http://schemas.microsoft.com/office/drawing/2014/main" id="{65249E44-7236-6CDC-6FBC-A80222EA5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73450"/>
            <a:ext cx="2754313"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Content Placeholder 3">
            <a:extLst>
              <a:ext uri="{FF2B5EF4-FFF2-40B4-BE49-F238E27FC236}">
                <a16:creationId xmlns:a16="http://schemas.microsoft.com/office/drawing/2014/main" id="{9C30BAA9-802F-083C-AF67-A59556A5ADD6}"/>
              </a:ext>
            </a:extLst>
          </p:cNvPr>
          <p:cNvSpPr>
            <a:spLocks noGrp="1"/>
          </p:cNvSpPr>
          <p:nvPr>
            <p:ph sz="half" idx="2"/>
          </p:nvPr>
        </p:nvSpPr>
        <p:spPr>
          <a:xfrm>
            <a:off x="3429000" y="228600"/>
            <a:ext cx="5181600" cy="4525963"/>
          </a:xfrm>
        </p:spPr>
        <p:txBody>
          <a:bodyPr/>
          <a:lstStyle/>
          <a:p>
            <a:pPr marL="0" indent="0">
              <a:buFont typeface="Arial" panose="020B0604020202020204" pitchFamily="34" charset="0"/>
              <a:buNone/>
            </a:pPr>
            <a:r>
              <a:rPr lang="en-US" altLang="en-US" b="1" i="1"/>
              <a:t>Recovery Action 32</a:t>
            </a:r>
          </a:p>
          <a:p>
            <a:pPr marL="0" indent="0">
              <a:buFont typeface="Arial" panose="020B0604020202020204" pitchFamily="34" charset="0"/>
              <a:buNone/>
            </a:pPr>
            <a:r>
              <a:rPr lang="en-US" altLang="en-US" sz="2400"/>
              <a:t>Maintain and restore high-quality spotted owl habitat stands are characterized as having large diameter trees, high amounts of canopy cover, and decadence components such as broken-topped live trees, mistletoe, cavities, large snags, and fallen trees.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2293</Words>
  <Application>Microsoft Office PowerPoint</Application>
  <PresentationFormat>On-screen Show (4:3)</PresentationFormat>
  <Paragraphs>236</Paragraphs>
  <Slides>33</Slides>
  <Notes>33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Calibri</vt:lpstr>
      <vt:lpstr>MS PGothic</vt:lpstr>
      <vt:lpstr>Arial</vt:lpstr>
      <vt:lpstr>Arial Black</vt:lpstr>
      <vt:lpstr>Arial Rounded MT Bold</vt:lpstr>
      <vt:lpstr>Candara</vt:lpstr>
      <vt:lpstr>Office Theme</vt:lpstr>
      <vt:lpstr>Excel.Chart.8</vt:lpstr>
      <vt:lpstr>What’s left?  An example of landscape restoration considerations on a drier West side forest </vt:lpstr>
      <vt:lpstr>Overview</vt:lpstr>
      <vt:lpstr>PowerPoint Presentation</vt:lpstr>
      <vt:lpstr>Critical Habitat in Oregon and on the Umpqua National Forest</vt:lpstr>
      <vt:lpstr>Critical Habitat Sub Units on the Umpqua  </vt:lpstr>
      <vt:lpstr>Western Cascades South  Subunit 5</vt:lpstr>
      <vt:lpstr>Western Cascades South  Subunit 5</vt:lpstr>
      <vt:lpstr>Klamath East Subunit 1</vt:lpstr>
      <vt:lpstr>PowerPoint Presentation</vt:lpstr>
      <vt:lpstr>Fire History in SW Oregon</vt:lpstr>
      <vt:lpstr>Vegetation Restoration Strategy Umpqua National Forest</vt:lpstr>
      <vt:lpstr>Vegetation Restoration Strategy Umpqua National Forest</vt:lpstr>
      <vt:lpstr>PowerPoint Presentation</vt:lpstr>
      <vt:lpstr>PowerPoint Presentation</vt:lpstr>
      <vt:lpstr>PowerPoint Presentation</vt:lpstr>
      <vt:lpstr>PowerPoint Presentation</vt:lpstr>
      <vt:lpstr>Large Fire Suitability and NRF Habitat Model (Davis 2011)  Model Variables Included: August Max Temperature Slope Lightning Ignitions Distance to road* Elevation Summer Precipitation Solar Radiation  *Use in conjunction with roads layers  Trained by historic wildfire data 1970-2002,   Useful at the 5th field watershed scale (or larger, approximately 20 square miles)</vt:lpstr>
      <vt:lpstr>USFWS Relative Habitat Suitability Model  Model Variables Included: Habitat Structure Variables Habitat pattern at Core and Edge of Nesting/Roosting habitat Species Composition Variables Topographic Position (Slope, Curvature, Insolation) Climate/Elevation  Model was smoothed at 200 ha scale to simulate habitat at the core use area scale. These larger patches of highly suitable habitat are desirable to maintain where feasible    </vt:lpstr>
      <vt:lpstr>Fire History 1914-2014  Consideration of both recent and past fires can help identify landscape patterns of disturbance and areas that may more frequently burn. </vt:lpstr>
      <vt:lpstr>Sugar Pine Distribution  Sugar Pine are a being crowded out of older stands due to lack of fire disturbance. Releasing the legacy sugar pines from encroachment and following up release with prescribed fire is a key restoration activity.   Sugar Pine distribution was modeled by Richard Helliwell  </vt:lpstr>
      <vt:lpstr>PowerPoint Presentation</vt:lpstr>
      <vt:lpstr>Oregon White Oak Distribution  A more rare species on the Umpqua which in many areas are being encroached upon by conifers due to fire exclusion. They are an important piece of habitat diversity and represent a great opportunities for restoration objectives consistent with the critical habitat rule. Black oak also represents a key habitat feature that is prominent in some locations on the Tiller RD.   </vt:lpstr>
      <vt:lpstr>PowerPoint Presentation</vt:lpstr>
      <vt:lpstr>Ponderosa Pine Distribution  Ponderosa pine on the Umpqua present opportunities for restoration as many areas they are being encroached upon by other conifers where fire has been excluded. They are also evidence of more frequent fire return interval.  </vt:lpstr>
      <vt:lpstr>PowerPoint Presentation</vt:lpstr>
      <vt:lpstr>Umpqua National Forest Regeneration Harvest History 1913-2002  Consider proximity of older stands to younger stands and these younger stands provide an opportunity to manage for seral stage diversity at a landscape scale </vt:lpstr>
      <vt:lpstr>“Topography as a template for diversity”1  North aspects and in particular North aspects with gentler slopes are areas less likely to burn at moderate to higher severities and are therefore places to consider treating younger stands to accelerate the development of late successional habitat characteristics. Existing habitat should be maintained as these are more likely to be retained in the face of future disturbances.  1. Stolen from a Tom Spies talk on moist conifer restoration</vt:lpstr>
      <vt:lpstr>PowerPoint Presentation</vt:lpstr>
      <vt:lpstr>PowerPoint Presentation</vt:lpstr>
      <vt:lpstr>PowerPoint Presentation</vt:lpstr>
      <vt:lpstr>Recovery Action 10  Recovery Action 10 will likely play a larger role in landscape habitat management in the event of an uplisting of the NSO. Maintaining habitat around known sites with reproducing pairs and known sites with pairs will be critical to reducing potential take from restoration driven projects.</vt:lpstr>
      <vt:lpstr>Other Key Planning Considerations</vt:lpstr>
      <vt:lpstr>Questions?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JLC</dc:creator>
  <cp:lastModifiedBy>Lum-Naihe, Christof Jurh duk - FS, AZ</cp:lastModifiedBy>
  <cp:revision>37</cp:revision>
  <dcterms:created xsi:type="dcterms:W3CDTF">2015-05-28T22:18:30Z</dcterms:created>
  <dcterms:modified xsi:type="dcterms:W3CDTF">2025-08-04T15:25:18Z</dcterms:modified>
</cp:coreProperties>
</file>