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6" r:id="rId10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704AE-9064-603A-A943-C958D672C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E4CAE3-4475-4444-9153-3B0AEE3F9C44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FEA39-A677-6704-3A1A-D0B287939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40385-106F-4D85-0FF8-AD4C26817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412A-8A5D-4CC7-974F-9348B268D3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05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987D2-B383-2903-5F0B-47639FD8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B69DCC-EB2F-40F5-B120-C0ED3FB45D44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98C89-414F-427D-002C-C29E8B33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DEBB0-15AF-53AF-C44E-31CA89BE0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085D2-E98C-4F17-8087-B18344CAC6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375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42C5-B769-F78F-BFE5-3991F2C6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750150-0B55-47DB-8505-894F4D0E7DBB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E5C8A-8D4F-5219-2A90-960EBA726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8CE8F-C979-F354-CD03-8CDEC6FD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4E8E8-C7C5-483C-A2D4-88F4A81EA1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56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AC4E5-3940-4E16-4FE7-C84954F26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E5D67E-008F-4723-AC0C-8E8CDA73A8F5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3DB5B-A1A6-CFAD-ED7F-132759244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D8993-1F47-C330-5CA6-52BD82081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5DEE9-2F7F-4EA7-BBF0-FE071F2C0E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532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4B835-2B93-5D9C-DB6F-BFAC3713F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E157B9-461A-4494-B976-F17DD3A1ABAD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6AA71-C7D3-32BE-7D73-627004161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56BF6-91E2-71A8-EED4-EA68E4FA5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399E0-3FB1-4BE4-9AEC-D28F2EB8CC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56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8E2BF9-C11E-C54B-F6D3-547A482DA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C2276-8933-495C-8EAA-09ACA0C60ABF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BE1F7D-B56C-0B0D-36FF-86B31318A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9F0122-D4CF-8B77-530A-35FF9B492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A413E-008F-4F06-AAD7-7329819EB5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70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AE6F4C5-9BF8-489D-EEE0-75C89F7D3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EFEB59-AEE3-4129-AAE8-A017DE96B3D2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BBC6A62-647B-BF90-0244-BF1B9A743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B7BFCE-A8BE-9B3C-3C29-9C0F2B08B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29003-D0B8-4123-87A8-A83CA2C81B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20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F4D79DB-96E9-23EE-F221-3FC63FE6B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E5AE6E-6238-473F-89EE-A6B4D51AE52D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80DC80-E821-A817-CB71-227E5BF2A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9D80CB4-1FBF-AC88-B3B3-55C76BD59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11692-8F14-429F-BE49-2C25DBB9A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99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B8601D1-FAF9-5278-0701-455ACA166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D2B89E-E730-464B-A16E-A6C640113F9A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F66B086-A177-77BD-FE2F-D27C24837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D5054B-278D-5999-A41C-D0359979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804C3-A7C8-4AFC-8379-22A5ADAA60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13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DAFE4C-7B2B-F246-6C9D-DBCC626ED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AD3481-95EB-48A1-A2D3-98B01203D14A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F1C601-CD7D-1F8F-FEC6-AEFE6982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E3F07A-6705-217F-39B3-6A0CE0FAC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CEE85-07D0-4345-A6E4-5C4240998F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17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825F8A-4C32-E067-97FD-C809C8EA6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66711C-181F-4335-AC18-47680D831A54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41438A-A8F7-1F7C-3260-C9C0FF7B7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C45988-3BBF-D3B8-117D-5F5CF17C6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F859A-53D7-4268-94FF-A15A9463C8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87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8F046A7-9E12-D45E-74F4-FBA4012727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6E9AAFD-D7F5-FD5C-1D4F-0332F29C05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F35C0-AA2A-FE0D-0AA2-29AF97813E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673A6FD1-508D-4AD7-B0D9-8ADA1DD9B849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7C32F-E42C-EE29-F132-C8E52DAC5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DDE1B-08DB-57D6-C662-90F45240B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92126A1-F731-4400-AD56-C710DB2A55E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8AEFA5-4E79-43DA-98D6-94EE9EF11086}"/>
              </a:ext>
            </a:extLst>
          </p:cNvPr>
          <p:cNvSpPr txBox="1"/>
          <p:nvPr/>
        </p:nvSpPr>
        <p:spPr>
          <a:xfrm>
            <a:off x="8709303" y="0"/>
            <a:ext cx="43088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vert" lIns="45720" tIns="274320" rIns="45720" bIns="27432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B L 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812529-AD6E-5F1E-3980-24BA35274E97}"/>
              </a:ext>
            </a:extLst>
          </p:cNvPr>
          <p:cNvSpPr txBox="1"/>
          <p:nvPr/>
        </p:nvSpPr>
        <p:spPr>
          <a:xfrm>
            <a:off x="8261836" y="0"/>
            <a:ext cx="46166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vert" lIns="45720" tIns="274320" rIns="45720" bIns="27432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USING LIDAR TO INFORM NEPA </a:t>
            </a:r>
          </a:p>
        </p:txBody>
      </p:sp>
      <p:pic>
        <p:nvPicPr>
          <p:cNvPr id="2051" name="Picture 8" descr="Clear Logo.png">
            <a:extLst>
              <a:ext uri="{FF2B5EF4-FFF2-40B4-BE49-F238E27FC236}">
                <a16:creationId xmlns:a16="http://schemas.microsoft.com/office/drawing/2014/main" id="{245D50DB-CBF7-50D0-561D-791F9945A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6096000"/>
            <a:ext cx="679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2">
            <a:extLst>
              <a:ext uri="{FF2B5EF4-FFF2-40B4-BE49-F238E27FC236}">
                <a16:creationId xmlns:a16="http://schemas.microsoft.com/office/drawing/2014/main" id="{243271C9-78C8-FC79-C885-439327661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8" y="1371600"/>
            <a:ext cx="815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800" b="1"/>
              <a:t>BLM’s LiDAR Strategy</a:t>
            </a:r>
          </a:p>
        </p:txBody>
      </p:sp>
      <p:sp>
        <p:nvSpPr>
          <p:cNvPr id="2053" name="TextBox 1">
            <a:extLst>
              <a:ext uri="{FF2B5EF4-FFF2-40B4-BE49-F238E27FC236}">
                <a16:creationId xmlns:a16="http://schemas.microsoft.com/office/drawing/2014/main" id="{4F76073A-823F-4C52-6F96-315D28BA8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200650"/>
            <a:ext cx="27432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More Info: </a:t>
            </a:r>
          </a:p>
          <a:p>
            <a:r>
              <a:rPr lang="en-US" altLang="en-US"/>
              <a:t>George McFadden</a:t>
            </a:r>
          </a:p>
          <a:p>
            <a:r>
              <a:rPr lang="en-US" altLang="en-US"/>
              <a:t>Oregon SO Silviculturist</a:t>
            </a:r>
          </a:p>
          <a:p>
            <a:r>
              <a:rPr lang="en-US" altLang="en-US"/>
              <a:t>503-808-6107</a:t>
            </a:r>
          </a:p>
          <a:p>
            <a:r>
              <a:rPr lang="en-US" altLang="en-US"/>
              <a:t>gmcfadde@blm.gov</a:t>
            </a:r>
          </a:p>
        </p:txBody>
      </p:sp>
      <p:sp>
        <p:nvSpPr>
          <p:cNvPr id="2054" name="TextBox 9">
            <a:extLst>
              <a:ext uri="{FF2B5EF4-FFF2-40B4-BE49-F238E27FC236}">
                <a16:creationId xmlns:a16="http://schemas.microsoft.com/office/drawing/2014/main" id="{4F1F1D05-31A5-0A40-4AA2-9F37C0C8E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272088"/>
            <a:ext cx="27432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Presenting: </a:t>
            </a:r>
          </a:p>
          <a:p>
            <a:r>
              <a:rPr lang="en-US" altLang="en-US"/>
              <a:t>Maria Fiorella</a:t>
            </a:r>
          </a:p>
          <a:p>
            <a:r>
              <a:rPr lang="en-US" altLang="en-US"/>
              <a:t>Remote Sensing Specialist</a:t>
            </a:r>
          </a:p>
          <a:p>
            <a:r>
              <a:rPr lang="en-US" altLang="en-US"/>
              <a:t>503-808-6271</a:t>
            </a:r>
          </a:p>
          <a:p>
            <a:r>
              <a:rPr lang="en-US" altLang="en-US"/>
              <a:t>mfiorell@blm.gov</a:t>
            </a:r>
          </a:p>
        </p:txBody>
      </p:sp>
      <p:sp>
        <p:nvSpPr>
          <p:cNvPr id="2055" name="TextBox 5">
            <a:extLst>
              <a:ext uri="{FF2B5EF4-FFF2-40B4-BE49-F238E27FC236}">
                <a16:creationId xmlns:a16="http://schemas.microsoft.com/office/drawing/2014/main" id="{F6C3BEDD-85DB-E1FD-E4D4-BFC8B88AB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738" y="251460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b="1"/>
              <a:t>The How, What, Where Strategy for LiDAR Data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BEB746-06CE-F80B-4630-79866168AADF}"/>
              </a:ext>
            </a:extLst>
          </p:cNvPr>
          <p:cNvSpPr txBox="1"/>
          <p:nvPr/>
        </p:nvSpPr>
        <p:spPr>
          <a:xfrm>
            <a:off x="8709303" y="0"/>
            <a:ext cx="43088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vert" lIns="45720" tIns="274320" rIns="45720" bIns="27432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B L 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27B6F-B298-4F20-4B40-7375924B5EBD}"/>
              </a:ext>
            </a:extLst>
          </p:cNvPr>
          <p:cNvSpPr txBox="1"/>
          <p:nvPr/>
        </p:nvSpPr>
        <p:spPr>
          <a:xfrm>
            <a:off x="8261836" y="0"/>
            <a:ext cx="46166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vert" lIns="45720" tIns="274320" rIns="45720" bIns="27432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USING LIDAR TO INFORM NEPA </a:t>
            </a:r>
          </a:p>
        </p:txBody>
      </p:sp>
      <p:pic>
        <p:nvPicPr>
          <p:cNvPr id="3075" name="Picture 8" descr="Clear Logo.png">
            <a:extLst>
              <a:ext uri="{FF2B5EF4-FFF2-40B4-BE49-F238E27FC236}">
                <a16:creationId xmlns:a16="http://schemas.microsoft.com/office/drawing/2014/main" id="{E63BE865-6441-93B1-2241-0761B88D6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6096000"/>
            <a:ext cx="679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2">
            <a:extLst>
              <a:ext uri="{FF2B5EF4-FFF2-40B4-BE49-F238E27FC236}">
                <a16:creationId xmlns:a16="http://schemas.microsoft.com/office/drawing/2014/main" id="{02706DD2-203D-9DDA-63A7-D5F6C28A7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286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600" b="1"/>
              <a:t>BLM’s LiDAR Strategy</a:t>
            </a:r>
          </a:p>
        </p:txBody>
      </p:sp>
      <p:sp>
        <p:nvSpPr>
          <p:cNvPr id="3077" name="TextBox 3">
            <a:extLst>
              <a:ext uri="{FF2B5EF4-FFF2-40B4-BE49-F238E27FC236}">
                <a16:creationId xmlns:a16="http://schemas.microsoft.com/office/drawing/2014/main" id="{2BD57C78-D42A-1615-184A-57BC42717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90600"/>
            <a:ext cx="762000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600" b="1">
                <a:latin typeface="Arial" panose="020B0604020202020204" pitchFamily="34" charset="0"/>
                <a:cs typeface="Arial" panose="020B0604020202020204" pitchFamily="34" charset="0"/>
              </a:rPr>
              <a:t>Acquire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BLM Cooperates with the Oregon LiDAR Consortium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Current Program Focused in Western Oregon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First LiDAR Acquisition 90+ percent complete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Install Ground Correlation Plots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600" b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Currently Completed by Contractors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Will shift to Internal BLM Processing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Increased Need to Train BLM Staff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600" b="1">
                <a:latin typeface="Arial" panose="020B0604020202020204" pitchFamily="34" charset="0"/>
                <a:cs typeface="Arial" panose="020B0604020202020204" pitchFamily="34" charset="0"/>
              </a:rPr>
              <a:t>Inform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Data Currently Stored Off-Line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Will Shift to Greater Access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Will Require Increased IT Infrastructure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43AEF4-4E1F-489B-A484-BA1E03ABDB70}"/>
              </a:ext>
            </a:extLst>
          </p:cNvPr>
          <p:cNvSpPr txBox="1"/>
          <p:nvPr/>
        </p:nvSpPr>
        <p:spPr>
          <a:xfrm>
            <a:off x="8709303" y="0"/>
            <a:ext cx="43088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vert" lIns="45720" tIns="274320" rIns="45720" bIns="27432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white">
                    <a:lumMod val="75000"/>
                  </a:prstClr>
                </a:solidFill>
                <a:latin typeface="+mn-lt"/>
                <a:ea typeface="+mn-ea"/>
              </a:rPr>
              <a:t>B L 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4E71B0-21F3-CDFB-248A-F58DC2881905}"/>
              </a:ext>
            </a:extLst>
          </p:cNvPr>
          <p:cNvSpPr txBox="1"/>
          <p:nvPr/>
        </p:nvSpPr>
        <p:spPr>
          <a:xfrm>
            <a:off x="8261836" y="0"/>
            <a:ext cx="46166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vert" lIns="45720" tIns="274320" rIns="45720" bIns="27432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ea typeface="+mn-ea"/>
              </a:rPr>
              <a:t>USING LIDAR TO INFORM NEPA </a:t>
            </a:r>
          </a:p>
        </p:txBody>
      </p:sp>
      <p:pic>
        <p:nvPicPr>
          <p:cNvPr id="4099" name="Picture 8" descr="Clear Logo.png">
            <a:extLst>
              <a:ext uri="{FF2B5EF4-FFF2-40B4-BE49-F238E27FC236}">
                <a16:creationId xmlns:a16="http://schemas.microsoft.com/office/drawing/2014/main" id="{08C8C177-C7DF-07F9-2B61-A10EE793A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6096000"/>
            <a:ext cx="679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>
            <a:extLst>
              <a:ext uri="{FF2B5EF4-FFF2-40B4-BE49-F238E27FC236}">
                <a16:creationId xmlns:a16="http://schemas.microsoft.com/office/drawing/2014/main" id="{5A8A408F-3476-1623-8D48-2B7713361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56"/>
          <a:stretch>
            <a:fillRect/>
          </a:stretch>
        </p:blipFill>
        <p:spPr bwMode="auto">
          <a:xfrm>
            <a:off x="304800" y="874713"/>
            <a:ext cx="7696200" cy="58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1">
            <a:extLst>
              <a:ext uri="{FF2B5EF4-FFF2-40B4-BE49-F238E27FC236}">
                <a16:creationId xmlns:a16="http://schemas.microsoft.com/office/drawing/2014/main" id="{E686FD77-CA5A-279F-7F7C-DF30E0918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228600"/>
            <a:ext cx="411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b="1"/>
              <a:t>Data Acquisition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57A6A2-5940-C267-673B-0939F983E1E8}"/>
              </a:ext>
            </a:extLst>
          </p:cNvPr>
          <p:cNvSpPr txBox="1"/>
          <p:nvPr/>
        </p:nvSpPr>
        <p:spPr>
          <a:xfrm>
            <a:off x="8709303" y="0"/>
            <a:ext cx="43088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vert" lIns="45720" tIns="274320" rIns="45720" bIns="27432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white">
                    <a:lumMod val="75000"/>
                  </a:prstClr>
                </a:solidFill>
                <a:latin typeface="+mn-lt"/>
                <a:ea typeface="+mn-ea"/>
              </a:rPr>
              <a:t>B L 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3EE516-327F-79D3-51EF-C9148B39D2ED}"/>
              </a:ext>
            </a:extLst>
          </p:cNvPr>
          <p:cNvSpPr txBox="1"/>
          <p:nvPr/>
        </p:nvSpPr>
        <p:spPr>
          <a:xfrm>
            <a:off x="8261836" y="0"/>
            <a:ext cx="46166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vert" lIns="45720" tIns="274320" rIns="45720" bIns="27432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ea typeface="+mn-ea"/>
              </a:rPr>
              <a:t>USING LIDAR TO INFORM NEPA </a:t>
            </a:r>
          </a:p>
        </p:txBody>
      </p:sp>
      <p:pic>
        <p:nvPicPr>
          <p:cNvPr id="5123" name="Picture 8" descr="Clear Logo.png">
            <a:extLst>
              <a:ext uri="{FF2B5EF4-FFF2-40B4-BE49-F238E27FC236}">
                <a16:creationId xmlns:a16="http://schemas.microsoft.com/office/drawing/2014/main" id="{A3C31BB7-BEBC-EF2A-5D26-F34D6AE67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6096000"/>
            <a:ext cx="679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itle 1">
            <a:extLst>
              <a:ext uri="{FF2B5EF4-FFF2-40B4-BE49-F238E27FC236}">
                <a16:creationId xmlns:a16="http://schemas.microsoft.com/office/drawing/2014/main" id="{30CEB7EB-06FD-6D0B-C273-244EB14ADE33}"/>
              </a:ext>
            </a:extLst>
          </p:cNvPr>
          <p:cNvSpPr txBox="1">
            <a:spLocks/>
          </p:cNvSpPr>
          <p:nvPr/>
        </p:nvSpPr>
        <p:spPr bwMode="auto">
          <a:xfrm>
            <a:off x="228600" y="228600"/>
            <a:ext cx="7696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b="1">
                <a:latin typeface="Arial" panose="020B0604020202020204" pitchFamily="34" charset="0"/>
              </a:rPr>
              <a:t>Common Forestry Specifications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0F3D54-ECEB-1ABE-A915-66240B1E6C9E}"/>
              </a:ext>
            </a:extLst>
          </p:cNvPr>
          <p:cNvSpPr/>
          <p:nvPr/>
        </p:nvSpPr>
        <p:spPr>
          <a:xfrm>
            <a:off x="304800" y="1219200"/>
            <a:ext cx="7239000" cy="5262563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400" b="1">
                <a:solidFill>
                  <a:srgbClr val="004A64"/>
                </a:solidFill>
                <a:latin typeface="Arial" panose="020B0604020202020204" pitchFamily="34" charset="0"/>
              </a:rPr>
              <a:t>High Pulse Density (&gt;6 pulses/sq m.)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endParaRPr lang="en-US" altLang="en-US" sz="2400" b="1">
              <a:solidFill>
                <a:srgbClr val="004A64"/>
              </a:solidFill>
              <a:latin typeface="Arial" panose="020B0604020202020204" pitchFamily="34" charset="0"/>
            </a:endParaRP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400" b="1">
                <a:solidFill>
                  <a:srgbClr val="004A64"/>
                </a:solidFill>
                <a:latin typeface="Arial" panose="020B0604020202020204" pitchFamily="34" charset="0"/>
              </a:rPr>
              <a:t>50% side-lap (reduced shadowing/more uniform pulse densities)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endParaRPr lang="en-US" altLang="en-US" sz="2400" b="1">
              <a:solidFill>
                <a:srgbClr val="004A64"/>
              </a:solidFill>
              <a:latin typeface="Arial" panose="020B0604020202020204" pitchFamily="34" charset="0"/>
            </a:endParaRP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400" b="1">
                <a:solidFill>
                  <a:srgbClr val="004A64"/>
                </a:solidFill>
                <a:latin typeface="Arial" panose="020B0604020202020204" pitchFamily="34" charset="0"/>
              </a:rPr>
              <a:t>Narrow Field-of-View (≤ 30</a:t>
            </a:r>
            <a:r>
              <a:rPr lang="en-US" altLang="en-US" sz="2400" b="1" baseline="30000">
                <a:solidFill>
                  <a:srgbClr val="004A64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400" b="1">
                <a:solidFill>
                  <a:srgbClr val="004A64"/>
                </a:solidFill>
                <a:latin typeface="Arial" panose="020B0604020202020204" pitchFamily="34" charset="0"/>
              </a:rPr>
              <a:t>)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endParaRPr lang="en-US" altLang="en-US" sz="2400" b="1">
              <a:solidFill>
                <a:srgbClr val="004A64"/>
              </a:solidFill>
              <a:latin typeface="Arial" panose="020B0604020202020204" pitchFamily="34" charset="0"/>
            </a:endParaRP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400" b="1">
                <a:solidFill>
                  <a:srgbClr val="004A64"/>
                </a:solidFill>
                <a:latin typeface="Arial" panose="020B0604020202020204" pitchFamily="34" charset="0"/>
              </a:rPr>
              <a:t>High Relative Accuracy</a:t>
            </a:r>
          </a:p>
          <a:p>
            <a:pPr eaLnBrk="0" hangingPunct="0">
              <a:spcBef>
                <a:spcPct val="20000"/>
              </a:spcBef>
            </a:pPr>
            <a:endParaRPr lang="en-US" altLang="en-US" sz="2400" b="1">
              <a:solidFill>
                <a:srgbClr val="004A64"/>
              </a:solidFill>
              <a:latin typeface="Arial" panose="020B0604020202020204" pitchFamily="34" charset="0"/>
            </a:endParaRP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400" b="1">
                <a:solidFill>
                  <a:srgbClr val="004A64"/>
                </a:solidFill>
                <a:latin typeface="Arial" panose="020B0604020202020204" pitchFamily="34" charset="0"/>
              </a:rPr>
              <a:t>Leaf-on/Leaf-off considerations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endParaRPr lang="en-US" altLang="en-US" sz="2400" b="1">
              <a:solidFill>
                <a:srgbClr val="004A64"/>
              </a:solidFill>
              <a:latin typeface="Arial" panose="020B0604020202020204" pitchFamily="34" charset="0"/>
            </a:endParaRP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400" b="1">
                <a:solidFill>
                  <a:srgbClr val="004A64"/>
                </a:solidFill>
                <a:latin typeface="Arial" panose="020B0604020202020204" pitchFamily="34" charset="0"/>
              </a:rPr>
              <a:t>Normalized Intensities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4B6E77-2B07-2A5F-3076-9AD576D6DC49}"/>
              </a:ext>
            </a:extLst>
          </p:cNvPr>
          <p:cNvSpPr txBox="1"/>
          <p:nvPr/>
        </p:nvSpPr>
        <p:spPr>
          <a:xfrm>
            <a:off x="8709303" y="0"/>
            <a:ext cx="43088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vert" lIns="45720" tIns="274320" rIns="45720" bIns="27432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white">
                    <a:lumMod val="75000"/>
                  </a:prstClr>
                </a:solidFill>
                <a:latin typeface="+mn-lt"/>
                <a:ea typeface="+mn-ea"/>
              </a:rPr>
              <a:t>B L 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D37ECE-04C8-2DCC-236E-5CDF4BD5732E}"/>
              </a:ext>
            </a:extLst>
          </p:cNvPr>
          <p:cNvSpPr txBox="1"/>
          <p:nvPr/>
        </p:nvSpPr>
        <p:spPr>
          <a:xfrm>
            <a:off x="8261836" y="0"/>
            <a:ext cx="46166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vert" lIns="45720" tIns="274320" rIns="45720" bIns="27432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ea typeface="+mn-ea"/>
              </a:rPr>
              <a:t>USING LIDAR TO INFORM NEPA </a:t>
            </a:r>
          </a:p>
        </p:txBody>
      </p:sp>
      <p:pic>
        <p:nvPicPr>
          <p:cNvPr id="6147" name="Picture 8" descr="Clear Logo.png">
            <a:extLst>
              <a:ext uri="{FF2B5EF4-FFF2-40B4-BE49-F238E27FC236}">
                <a16:creationId xmlns:a16="http://schemas.microsoft.com/office/drawing/2014/main" id="{1F12FC5F-BD35-FA11-E21D-26875E087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6096000"/>
            <a:ext cx="679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2">
            <a:extLst>
              <a:ext uri="{FF2B5EF4-FFF2-40B4-BE49-F238E27FC236}">
                <a16:creationId xmlns:a16="http://schemas.microsoft.com/office/drawing/2014/main" id="{45FB85C7-3DE4-2AE2-D366-4FA9759E8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286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600" b="1">
                <a:solidFill>
                  <a:srgbClr val="000000"/>
                </a:solidFill>
              </a:rPr>
              <a:t>Acquisition Coverage</a:t>
            </a:r>
          </a:p>
        </p:txBody>
      </p:sp>
      <p:sp>
        <p:nvSpPr>
          <p:cNvPr id="6149" name="TextBox 1">
            <a:extLst>
              <a:ext uri="{FF2B5EF4-FFF2-40B4-BE49-F238E27FC236}">
                <a16:creationId xmlns:a16="http://schemas.microsoft.com/office/drawing/2014/main" id="{FF7F00DD-B151-1FE3-1DC1-9C4756BB8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6950"/>
            <a:ext cx="76200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600" b="1">
                <a:latin typeface="Arial" panose="020B0604020202020204" pitchFamily="34" charset="0"/>
                <a:cs typeface="Arial" panose="020B0604020202020204" pitchFamily="34" charset="0"/>
              </a:rPr>
              <a:t>Coverage for All Lands in Western Oregon from Coast east to Forest Service Boundary in Cascade Mountains</a:t>
            </a:r>
          </a:p>
        </p:txBody>
      </p:sp>
      <p:pic>
        <p:nvPicPr>
          <p:cNvPr id="6150" name="Picture 9" descr="Screen Clipping">
            <a:extLst>
              <a:ext uri="{FF2B5EF4-FFF2-40B4-BE49-F238E27FC236}">
                <a16:creationId xmlns:a16="http://schemas.microsoft.com/office/drawing/2014/main" id="{CB8AF329-A140-5649-C652-2B7665EC8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89188"/>
            <a:ext cx="579120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0" descr="Screen Clipping">
            <a:extLst>
              <a:ext uri="{FF2B5EF4-FFF2-40B4-BE49-F238E27FC236}">
                <a16:creationId xmlns:a16="http://schemas.microsoft.com/office/drawing/2014/main" id="{D7D6F925-D5C3-0D16-A133-E45582CAB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16192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F7A018-0AA0-D057-7384-E328411347DE}"/>
              </a:ext>
            </a:extLst>
          </p:cNvPr>
          <p:cNvSpPr txBox="1"/>
          <p:nvPr/>
        </p:nvSpPr>
        <p:spPr>
          <a:xfrm>
            <a:off x="8709303" y="0"/>
            <a:ext cx="43088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vert" lIns="45720" tIns="274320" rIns="45720" bIns="27432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white">
                    <a:lumMod val="75000"/>
                  </a:prstClr>
                </a:solidFill>
                <a:latin typeface="+mn-lt"/>
                <a:ea typeface="+mn-ea"/>
              </a:rPr>
              <a:t>B L 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1D5FB5-AB44-7EFE-96F2-57C30C387E48}"/>
              </a:ext>
            </a:extLst>
          </p:cNvPr>
          <p:cNvSpPr txBox="1"/>
          <p:nvPr/>
        </p:nvSpPr>
        <p:spPr>
          <a:xfrm>
            <a:off x="8261836" y="0"/>
            <a:ext cx="46166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vert" lIns="45720" tIns="274320" rIns="45720" bIns="27432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ea typeface="+mn-ea"/>
              </a:rPr>
              <a:t>USING LIDAR TO INFORM NEPA </a:t>
            </a:r>
          </a:p>
        </p:txBody>
      </p:sp>
      <p:pic>
        <p:nvPicPr>
          <p:cNvPr id="7171" name="Picture 8" descr="Clear Logo.png">
            <a:extLst>
              <a:ext uri="{FF2B5EF4-FFF2-40B4-BE49-F238E27FC236}">
                <a16:creationId xmlns:a16="http://schemas.microsoft.com/office/drawing/2014/main" id="{59D7CFFF-6682-FC4B-F6C8-DF85AB80C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6096000"/>
            <a:ext cx="679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2">
            <a:extLst>
              <a:ext uri="{FF2B5EF4-FFF2-40B4-BE49-F238E27FC236}">
                <a16:creationId xmlns:a16="http://schemas.microsoft.com/office/drawing/2014/main" id="{2DC688A6-F3D0-1DE2-1A00-235AD2CF3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286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600" b="1">
                <a:solidFill>
                  <a:srgbClr val="000000"/>
                </a:solidFill>
              </a:rPr>
              <a:t>Data Processing</a:t>
            </a:r>
          </a:p>
        </p:txBody>
      </p:sp>
      <p:sp>
        <p:nvSpPr>
          <p:cNvPr id="7173" name="TextBox 1">
            <a:extLst>
              <a:ext uri="{FF2B5EF4-FFF2-40B4-BE49-F238E27FC236}">
                <a16:creationId xmlns:a16="http://schemas.microsoft.com/office/drawing/2014/main" id="{46D2AC01-B275-90DF-C790-B65FC9FFE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0"/>
            <a:ext cx="510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9E7411-8FB0-030A-4343-D5A9C5B4CE51}"/>
              </a:ext>
            </a:extLst>
          </p:cNvPr>
          <p:cNvSpPr/>
          <p:nvPr/>
        </p:nvSpPr>
        <p:spPr>
          <a:xfrm>
            <a:off x="333375" y="1143000"/>
            <a:ext cx="7439025" cy="5200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b="1" kern="0" dirty="0">
                <a:solidFill>
                  <a:srgbClr val="004A64"/>
                </a:solidFill>
                <a:latin typeface="Arial"/>
                <a:ea typeface="+mn-ea"/>
              </a:rPr>
              <a:t>Advanced commercial software tools available for analysis and visualization of </a:t>
            </a:r>
            <a:r>
              <a:rPr lang="en-US" sz="2200" b="1" kern="0" dirty="0" err="1">
                <a:solidFill>
                  <a:srgbClr val="004A64"/>
                </a:solidFill>
                <a:latin typeface="Arial"/>
                <a:ea typeface="+mn-ea"/>
              </a:rPr>
              <a:t>LiDAR</a:t>
            </a:r>
            <a:r>
              <a:rPr lang="en-US" sz="2200" b="1" kern="0" dirty="0">
                <a:solidFill>
                  <a:srgbClr val="004A64"/>
                </a:solidFill>
                <a:latin typeface="Arial"/>
                <a:ea typeface="+mn-ea"/>
              </a:rPr>
              <a:t> point cloud data.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b="1" kern="0" dirty="0">
                <a:solidFill>
                  <a:srgbClr val="004A64"/>
                </a:solidFill>
                <a:latin typeface="Arial"/>
                <a:ea typeface="+mn-ea"/>
              </a:rPr>
              <a:t>Most high end software can now handle point cloud data (ArcGIS, ENVI, ERDAS, </a:t>
            </a:r>
            <a:r>
              <a:rPr lang="en-US" sz="2200" b="1" kern="0" dirty="0" err="1">
                <a:solidFill>
                  <a:srgbClr val="004A64"/>
                </a:solidFill>
                <a:latin typeface="Arial"/>
                <a:ea typeface="+mn-ea"/>
              </a:rPr>
              <a:t>Ecognition</a:t>
            </a:r>
            <a:r>
              <a:rPr lang="en-US" sz="2200" b="1" kern="0" dirty="0">
                <a:solidFill>
                  <a:srgbClr val="004A64"/>
                </a:solidFill>
                <a:latin typeface="Arial"/>
                <a:ea typeface="+mn-ea"/>
              </a:rPr>
              <a:t>)</a:t>
            </a:r>
          </a:p>
          <a:p>
            <a:pPr marL="285750" indent="-28575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200" b="1" kern="0" dirty="0">
              <a:solidFill>
                <a:srgbClr val="004A64"/>
              </a:solidFill>
              <a:latin typeface="Arial"/>
              <a:ea typeface="+mn-ea"/>
            </a:endParaRPr>
          </a:p>
          <a:p>
            <a:pPr marL="285750" indent="-28575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b="1" kern="0" dirty="0">
                <a:solidFill>
                  <a:srgbClr val="004A64"/>
                </a:solidFill>
                <a:latin typeface="Arial"/>
                <a:ea typeface="+mn-ea"/>
              </a:rPr>
              <a:t>Powerful software tools available at little or no cost: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b="1" kern="0" dirty="0">
                <a:solidFill>
                  <a:srgbClr val="004A64"/>
                </a:solidFill>
                <a:latin typeface="Arial"/>
                <a:ea typeface="+mn-ea"/>
              </a:rPr>
              <a:t>USFS Fusion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b="1" kern="0" dirty="0">
                <a:solidFill>
                  <a:srgbClr val="004A64"/>
                </a:solidFill>
                <a:latin typeface="Arial"/>
                <a:ea typeface="+mn-ea"/>
              </a:rPr>
              <a:t>LAS Tools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b="1" kern="0" dirty="0">
                <a:solidFill>
                  <a:srgbClr val="004A64"/>
                </a:solidFill>
                <a:latin typeface="Arial"/>
                <a:ea typeface="+mn-ea"/>
              </a:rPr>
              <a:t>Open Source Libraries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endParaRPr lang="en-US" sz="2200" b="1" kern="0" dirty="0">
              <a:solidFill>
                <a:srgbClr val="004A64"/>
              </a:solidFill>
              <a:latin typeface="Arial"/>
              <a:ea typeface="+mn-ea"/>
            </a:endParaRPr>
          </a:p>
          <a:p>
            <a:pPr marL="285750" indent="-28575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b="1" kern="0" dirty="0">
                <a:solidFill>
                  <a:srgbClr val="004A64"/>
                </a:solidFill>
                <a:latin typeface="Arial"/>
                <a:ea typeface="+mn-ea"/>
              </a:rPr>
              <a:t>Improved Processing Techniques for Vegetation Analysis.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b="1" kern="0" dirty="0">
                <a:solidFill>
                  <a:srgbClr val="004A64"/>
                </a:solidFill>
                <a:latin typeface="Arial"/>
                <a:ea typeface="+mn-ea"/>
              </a:rPr>
              <a:t>Object Based Image Analysis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b="1" kern="0" dirty="0">
                <a:solidFill>
                  <a:srgbClr val="004A64"/>
                </a:solidFill>
                <a:latin typeface="Arial"/>
                <a:ea typeface="+mn-ea"/>
              </a:rPr>
              <a:t>Voxel Approaches (volumetric analysis)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b="1" kern="0" dirty="0">
                <a:solidFill>
                  <a:srgbClr val="004A64"/>
                </a:solidFill>
                <a:latin typeface="Arial"/>
                <a:ea typeface="+mn-ea"/>
              </a:rPr>
              <a:t>Ray Tracing Techniques (crown estimation</a:t>
            </a:r>
            <a:r>
              <a:rPr lang="en-US" sz="2400" b="1" kern="0" dirty="0">
                <a:solidFill>
                  <a:srgbClr val="004A64"/>
                </a:solidFill>
                <a:latin typeface="Arial"/>
                <a:ea typeface="+mn-ea"/>
              </a:rPr>
              <a:t>)</a:t>
            </a:r>
            <a:endParaRPr lang="en-US" b="1" kern="0" dirty="0">
              <a:solidFill>
                <a:srgbClr val="004A64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4C54BA-2504-785C-7E02-DC2AF2A77438}"/>
              </a:ext>
            </a:extLst>
          </p:cNvPr>
          <p:cNvSpPr txBox="1"/>
          <p:nvPr/>
        </p:nvSpPr>
        <p:spPr>
          <a:xfrm>
            <a:off x="8709303" y="0"/>
            <a:ext cx="43088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vert" lIns="45720" tIns="274320" rIns="45720" bIns="27432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white">
                    <a:lumMod val="75000"/>
                  </a:prstClr>
                </a:solidFill>
                <a:latin typeface="+mn-lt"/>
                <a:ea typeface="+mn-ea"/>
              </a:rPr>
              <a:t>B L 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D03BCD-3DC0-1C4C-DE05-48C04360F854}"/>
              </a:ext>
            </a:extLst>
          </p:cNvPr>
          <p:cNvSpPr txBox="1"/>
          <p:nvPr/>
        </p:nvSpPr>
        <p:spPr>
          <a:xfrm>
            <a:off x="8261836" y="0"/>
            <a:ext cx="46166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vert" lIns="45720" tIns="274320" rIns="45720" bIns="27432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ea typeface="+mn-ea"/>
              </a:rPr>
              <a:t>USING LIDAR TO INFORM NEPA </a:t>
            </a:r>
          </a:p>
        </p:txBody>
      </p:sp>
      <p:pic>
        <p:nvPicPr>
          <p:cNvPr id="8195" name="Picture 8" descr="Clear Logo.png">
            <a:extLst>
              <a:ext uri="{FF2B5EF4-FFF2-40B4-BE49-F238E27FC236}">
                <a16:creationId xmlns:a16="http://schemas.microsoft.com/office/drawing/2014/main" id="{FBC36C76-798A-A5A2-FBF2-4FE7A5468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6096000"/>
            <a:ext cx="679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2">
            <a:extLst>
              <a:ext uri="{FF2B5EF4-FFF2-40B4-BE49-F238E27FC236}">
                <a16:creationId xmlns:a16="http://schemas.microsoft.com/office/drawing/2014/main" id="{272121E5-5417-0573-F2B8-35AAAA8EB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286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600" b="1">
                <a:solidFill>
                  <a:srgbClr val="000000"/>
                </a:solidFill>
              </a:rPr>
              <a:t>Data Processing / Staff Training</a:t>
            </a:r>
          </a:p>
        </p:txBody>
      </p:sp>
      <p:sp>
        <p:nvSpPr>
          <p:cNvPr id="8197" name="TextBox 1">
            <a:extLst>
              <a:ext uri="{FF2B5EF4-FFF2-40B4-BE49-F238E27FC236}">
                <a16:creationId xmlns:a16="http://schemas.microsoft.com/office/drawing/2014/main" id="{B2BD3AF4-FF44-33EF-A711-64C402248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7239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400" b="1"/>
              <a:t>Reliance </a:t>
            </a: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altLang="en-US" sz="2400" b="1"/>
              <a:t> Contractors has Slowed Staff Skills Development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b="1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b="1"/>
              <a:t>Many Needed Skills Will Be Developed Internally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b="1"/>
              <a:t>Data Processing is a Custom BLM Operation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2400" b="1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b="1"/>
              <a:t>Training will Involve Internal and External Courses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b="1"/>
              <a:t>Internal Training will Require BLM Instructors Teaching use of BLM Methodology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2A783A-42ED-0984-58DF-8526C0240BD8}"/>
              </a:ext>
            </a:extLst>
          </p:cNvPr>
          <p:cNvSpPr txBox="1"/>
          <p:nvPr/>
        </p:nvSpPr>
        <p:spPr>
          <a:xfrm>
            <a:off x="8709303" y="0"/>
            <a:ext cx="43088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vert" lIns="45720" tIns="274320" rIns="45720" bIns="27432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white">
                    <a:lumMod val="75000"/>
                  </a:prstClr>
                </a:solidFill>
                <a:latin typeface="+mn-lt"/>
                <a:ea typeface="+mn-ea"/>
              </a:rPr>
              <a:t>B L 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2F24F1-78CD-500A-ADA1-EB79B3B198D4}"/>
              </a:ext>
            </a:extLst>
          </p:cNvPr>
          <p:cNvSpPr txBox="1"/>
          <p:nvPr/>
        </p:nvSpPr>
        <p:spPr>
          <a:xfrm>
            <a:off x="8261836" y="0"/>
            <a:ext cx="46166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vert" lIns="45720" tIns="274320" rIns="45720" bIns="27432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ea typeface="+mn-ea"/>
              </a:rPr>
              <a:t>USING LIDAR TO INFORM NEPA </a:t>
            </a:r>
          </a:p>
        </p:txBody>
      </p:sp>
      <p:pic>
        <p:nvPicPr>
          <p:cNvPr id="9219" name="Picture 8" descr="Clear Logo.png">
            <a:extLst>
              <a:ext uri="{FF2B5EF4-FFF2-40B4-BE49-F238E27FC236}">
                <a16:creationId xmlns:a16="http://schemas.microsoft.com/office/drawing/2014/main" id="{66871D2B-2832-F612-5E00-8926AA528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6096000"/>
            <a:ext cx="679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2">
            <a:extLst>
              <a:ext uri="{FF2B5EF4-FFF2-40B4-BE49-F238E27FC236}">
                <a16:creationId xmlns:a16="http://schemas.microsoft.com/office/drawing/2014/main" id="{39A286F9-15E5-C3C7-6838-C17A48920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286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600" b="1">
                <a:solidFill>
                  <a:srgbClr val="000000"/>
                </a:solidFill>
              </a:rPr>
              <a:t>Inform / Data Storage and Retrieval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42C1E5-FE42-FBE7-2F5A-0C18C0BE8932}"/>
              </a:ext>
            </a:extLst>
          </p:cNvPr>
          <p:cNvSpPr txBox="1"/>
          <p:nvPr/>
        </p:nvSpPr>
        <p:spPr>
          <a:xfrm>
            <a:off x="381000" y="1203325"/>
            <a:ext cx="7315200" cy="551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Raw LiDAR Data Stores as Log ASCII Standard (.LAS) Files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Approximately 50 TB of Raw Date for Western Oregon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2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Storage Access and Cost are Strong Considerations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2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Infrastructure Upgrade (Potential)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Dedicated LiDAR / Inventory Hard Drive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Process Data on the Cloud but Store Internally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Concentrate on Use of GIS to retrieve and Use Products Derived from LiDAR and Related Data, i.e. Ground Plots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87D2D0-1290-A6DA-891E-EC2EE9F31849}"/>
              </a:ext>
            </a:extLst>
          </p:cNvPr>
          <p:cNvSpPr txBox="1"/>
          <p:nvPr/>
        </p:nvSpPr>
        <p:spPr>
          <a:xfrm>
            <a:off x="8709303" y="0"/>
            <a:ext cx="43088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vert" lIns="45720" tIns="274320" rIns="45720" bIns="27432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white">
                    <a:lumMod val="75000"/>
                  </a:prstClr>
                </a:solidFill>
                <a:latin typeface="+mn-lt"/>
                <a:ea typeface="+mn-ea"/>
              </a:rPr>
              <a:t>B L 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493903-20B0-777B-1ECF-DF816F83C3E9}"/>
              </a:ext>
            </a:extLst>
          </p:cNvPr>
          <p:cNvSpPr txBox="1"/>
          <p:nvPr/>
        </p:nvSpPr>
        <p:spPr>
          <a:xfrm>
            <a:off x="8261836" y="0"/>
            <a:ext cx="46166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vert" lIns="45720" tIns="274320" rIns="45720" bIns="27432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ea typeface="+mn-ea"/>
              </a:rPr>
              <a:t>USING LIDAR TO INFORM NEPA </a:t>
            </a:r>
          </a:p>
        </p:txBody>
      </p:sp>
      <p:pic>
        <p:nvPicPr>
          <p:cNvPr id="10243" name="Picture 8" descr="Clear Logo.png">
            <a:extLst>
              <a:ext uri="{FF2B5EF4-FFF2-40B4-BE49-F238E27FC236}">
                <a16:creationId xmlns:a16="http://schemas.microsoft.com/office/drawing/2014/main" id="{A1B90119-3B32-8D54-8331-FB41A4888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6096000"/>
            <a:ext cx="679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2">
            <a:extLst>
              <a:ext uri="{FF2B5EF4-FFF2-40B4-BE49-F238E27FC236}">
                <a16:creationId xmlns:a16="http://schemas.microsoft.com/office/drawing/2014/main" id="{9C1DE6A4-04B9-B721-971E-86C034F26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286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600" b="1">
                <a:solidFill>
                  <a:srgbClr val="000000"/>
                </a:solidFill>
              </a:rPr>
              <a:t>Inform Managers / NEPA</a:t>
            </a:r>
          </a:p>
        </p:txBody>
      </p:sp>
      <p:sp>
        <p:nvSpPr>
          <p:cNvPr id="10245" name="TextBox 1">
            <a:extLst>
              <a:ext uri="{FF2B5EF4-FFF2-40B4-BE49-F238E27FC236}">
                <a16:creationId xmlns:a16="http://schemas.microsoft.com/office/drawing/2014/main" id="{A70E7B04-B69F-2DA2-3F54-F6CD87FD0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95400"/>
            <a:ext cx="63246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Rely on GIS and Internal GIS Staff, i.e. BLM will not Hire LiDAR Specialists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LiDAR and LiDAR Derived Products Should Become Common GIS Available Products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Ultimately will Determine the Need / Use of Multi-temporal LiDAR Flights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Will Continue Research on the Use of LiDAR to Inform Multiple Resource Decisions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489</Words>
  <Application>Microsoft Office PowerPoint</Application>
  <PresentationFormat>On-screen Show (4:3)</PresentationFormat>
  <Paragraphs>102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MS PGothic</vt:lpstr>
      <vt:lpstr>Arial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Bureau of Land Management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McFadden, George W</dc:creator>
  <cp:lastModifiedBy>Lum-Naihe, Christof Jurh duk - FS, AZ</cp:lastModifiedBy>
  <cp:revision>15</cp:revision>
  <cp:lastPrinted>2015-04-22T19:55:17Z</cp:lastPrinted>
  <dcterms:created xsi:type="dcterms:W3CDTF">2015-04-14T14:40:20Z</dcterms:created>
  <dcterms:modified xsi:type="dcterms:W3CDTF">2025-08-04T17:02:57Z</dcterms:modified>
</cp:coreProperties>
</file>