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9" r:id="rId2"/>
    <p:sldId id="410" r:id="rId3"/>
    <p:sldId id="363" r:id="rId4"/>
    <p:sldId id="415" r:id="rId5"/>
    <p:sldId id="416" r:id="rId6"/>
    <p:sldId id="417" r:id="rId7"/>
    <p:sldId id="413" r:id="rId8"/>
    <p:sldId id="418" r:id="rId9"/>
    <p:sldId id="358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BF8E0"/>
    <a:srgbClr val="E0CCAB"/>
    <a:srgbClr val="5197B0"/>
    <a:srgbClr val="669900"/>
    <a:srgbClr val="86B0A4"/>
    <a:srgbClr val="20130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02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C45E20-275A-805E-6E5D-32F5781D2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694BA-CB6C-305D-27D2-C66B1C4943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898D0B-DE24-477E-AC61-3F1A14FE1AA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5D857-B526-FF7C-5B34-DA595D422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B16F1-FE8A-6225-23BA-37AA0ED916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D924DDA-BE04-4DA5-9A3A-B35097FC65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E85E22-5D97-E462-F6B4-E53EC62635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F667B-0618-EEDA-745A-B0BB54C3EF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E62AEF-F926-4AF9-B591-C8A2B6D088F2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C328E7-7B47-4E68-C86C-A721D247C0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5540B8-6AA3-DEDE-FA00-334427A85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4A86F-D0CF-C0F5-BD68-76F384A683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1EC39-8527-AA68-F535-5E43EFC18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397752-B88F-4CEF-9F1F-5E65FA3350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BDD47D4C-2E9D-BD3E-B272-B1B89C250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7E48F2C7-7AB4-03B4-D762-DFCEA2F4A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85EF4884-30BC-0A05-2465-23B22D3B1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043ECE-AE5C-4104-A5AE-D9DADBDB1A0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1FEAAA53-F373-4962-DACC-A6F0E5ED2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5BA6B028-0532-F487-F42A-3E0CD50A86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A51BE686-5B93-A818-7D08-54D058338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111D7D8-09B9-453A-A4FE-9C05AE3C401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E6438C-6CAA-FDD2-4EA5-D6EA5FBF9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F0373D-8508-1F9D-535B-5377D93A1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F8BFE0-817C-71AA-9710-BC04899EB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232AA-0D1A-452A-A424-FAA1C9B55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8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FE5BC7-AB9D-A898-F922-F10B8F1A9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1D4659-ED5B-ABC2-393C-565C86666A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163DF0-D03D-AA8F-B85B-670E6F4F1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B82C5-C7CB-481C-8015-7F7995A13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70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95107C-2A28-35AB-A7E4-6DB8E2DAC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2CF61-6C01-BF8A-6D49-DA50FE516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2DE44-6E93-40E2-5679-1A6849BDE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A370D-6D1C-4673-9A14-B5866FFE6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89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8B3B59-23A3-B0B3-2247-49DEE1F6F7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1A52358-C7CD-3AE5-2509-E4E88F2AB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A72B300-C412-E6BD-3D32-77683C4BF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E694836-5D4C-58FE-EA0E-885E1C665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C4616-ABAF-4422-A599-CCBDB3BCB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86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3EF79-E684-827F-58F0-18A8F30AA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673ED-A496-6026-3F37-4AC4751B8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7E1FE0-FCF3-2B87-9721-BEEA40F77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685DA-3C15-4446-96C7-1C29AA101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2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7B09CE-CE29-EC9E-AEA0-DC05B5782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78E4E8-5968-A8FE-D597-1519AEDC8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415E49-6A9B-E993-9023-14B61E8CE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D5176-3A29-46A6-A600-535F5D39A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7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D5AF5-32B9-9E89-0DD2-B1960313F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632630-865C-392A-18C6-C9773FA33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3A7EC-F583-3D7D-0D0D-46D744BE6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CB6E1-FC81-4695-9A15-DA6D3975E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68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7ED271-374F-CE93-3BAE-ADAACE75C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1605C3-D9D9-9AFC-CD73-B9721A99C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5332E8-649A-BDC4-45FA-520185F7D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72A30-DED7-4F52-9E52-6772DE75B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67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D88E07-B94A-323E-6697-AFB695F2E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861087-B8B7-F7F4-8437-91C316C3F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85A056-9B60-6B80-54C3-F1B539E78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D2CB3-A9CE-4CD2-A524-9A47F0382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27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6EE1D3-FD36-CF26-6E3B-20681F9CA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66E954-64FC-425B-2DD5-311B2F97F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F3C6BF-7445-BB5C-AF45-EA3416836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876C9-9AD5-4FA9-8F22-6491EBA92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3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1D8C0-BECD-F1FE-FB09-99B907D16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F060D-3891-4170-40AE-4DF984D6C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6BA5F-21CC-AF6D-8315-522EB9937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6C00F-ADC2-4E5F-8913-230A98212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53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9E01A-FEA5-9A4F-8A3F-2B57B613A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B012E-46CD-B191-9C79-43DBBBFAD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A9E28-D151-678C-4DDD-92F784FF6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E7879-06D2-4043-AC91-1D1E8E86E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33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48FBB28A-1868-6B57-D7F9-E955EC69A0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F064D9-C159-D844-53CE-FAB89F1F4B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013DD913-8F61-4238-A136-258928E58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45C20BF-1F79-49B2-9752-CFD51AF26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030" name="Rectangle 10">
            <a:extLst>
              <a:ext uri="{FF2B5EF4-FFF2-40B4-BE49-F238E27FC236}">
                <a16:creationId xmlns:a16="http://schemas.microsoft.com/office/drawing/2014/main" id="{682BA5ED-5F0D-7B8A-E114-6938A14B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C3750FF2-F16E-43DE-B3F1-7E959A7960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4957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32" name="Text Box 14">
            <a:extLst>
              <a:ext uri="{FF2B5EF4-FFF2-40B4-BE49-F238E27FC236}">
                <a16:creationId xmlns:a16="http://schemas.microsoft.com/office/drawing/2014/main" id="{985C87FB-3B8A-9571-11F5-DAF849EFF7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0" y="0"/>
            <a:ext cx="396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Mapping Vegetation on the Copper River Delta</a:t>
            </a:r>
          </a:p>
        </p:txBody>
      </p:sp>
      <p:sp>
        <p:nvSpPr>
          <p:cNvPr id="1033" name="Rectangle 15">
            <a:extLst>
              <a:ext uri="{FF2B5EF4-FFF2-40B4-BE49-F238E27FC236}">
                <a16:creationId xmlns:a16="http://schemas.microsoft.com/office/drawing/2014/main" id="{2B3CE710-D071-43FF-1372-113E2B0763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BD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034" name="Picture 16" descr="usda-fs-shield2">
            <a:extLst>
              <a:ext uri="{FF2B5EF4-FFF2-40B4-BE49-F238E27FC236}">
                <a16:creationId xmlns:a16="http://schemas.microsoft.com/office/drawing/2014/main" id="{8F2D7EB7-5A81-4B71-084F-8D49E41479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584950"/>
            <a:ext cx="685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7" descr="trees">
            <a:extLst>
              <a:ext uri="{FF2B5EF4-FFF2-40B4-BE49-F238E27FC236}">
                <a16:creationId xmlns:a16="http://schemas.microsoft.com/office/drawing/2014/main" id="{CE1DA8ED-3D0D-D092-0B77-CA6F1D9242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8">
            <a:extLst>
              <a:ext uri="{FF2B5EF4-FFF2-40B4-BE49-F238E27FC236}">
                <a16:creationId xmlns:a16="http://schemas.microsoft.com/office/drawing/2014/main" id="{0AEAEB3D-520D-D9B5-948F-3EF0CAE010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8971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4AB968-CCAC-487D-4C2B-8370DEBD895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246FF-8A48-C188-FE0A-3EEE1017D8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utura Md BT" charset="0"/>
              </a:defRPr>
            </a:lvl1pPr>
          </a:lstStyle>
          <a:p>
            <a:fld id="{A188A589-F265-4ACF-BFF0-2EB2921831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lide Number Placeholder 1">
            <a:extLst>
              <a:ext uri="{FF2B5EF4-FFF2-40B4-BE49-F238E27FC236}">
                <a16:creationId xmlns:a16="http://schemas.microsoft.com/office/drawing/2014/main" id="{7263EA18-182B-C6A5-E82C-3B120A9E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12483E-5416-4E0E-BB6D-F5C124DD32AE}" type="slidenum">
              <a:rPr lang="en-US" altLang="en-US" sz="14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8BBEDE-73AC-44E1-9A11-64A85C600002}"/>
              </a:ext>
            </a:extLst>
          </p:cNvPr>
          <p:cNvSpPr txBox="1">
            <a:spLocks/>
          </p:cNvSpPr>
          <p:nvPr/>
        </p:nvSpPr>
        <p:spPr>
          <a:xfrm>
            <a:off x="944563" y="228600"/>
            <a:ext cx="7407275" cy="14716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kern="0" dirty="0">
                <a:solidFill>
                  <a:schemeClr val="tx1"/>
                </a:solidFill>
              </a:rPr>
              <a:t>Lidar Strategy</a:t>
            </a:r>
          </a:p>
          <a:p>
            <a:pPr eaLnBrk="1" hangingPunct="1">
              <a:defRPr/>
            </a:pPr>
            <a:r>
              <a:rPr lang="en-US" altLang="en-US" kern="0" dirty="0">
                <a:solidFill>
                  <a:schemeClr val="tx1"/>
                </a:solidFill>
              </a:rPr>
              <a:t>Pacific Northwest Region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074699E6-AC94-7AD2-15A2-9454646A8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48200"/>
            <a:ext cx="56388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alibri" panose="020F0502020204030204" pitchFamily="34" charset="0"/>
              </a:rPr>
              <a:t>Using LiDAR to Inform NEPA</a:t>
            </a:r>
            <a:endParaRPr lang="en-US" altLang="en-US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1800" b="1">
                <a:latin typeface="Calibri" panose="020F0502020204030204" pitchFamily="34" charset="0"/>
              </a:rPr>
              <a:t>April 23, 2015  </a:t>
            </a:r>
          </a:p>
          <a:p>
            <a:pPr algn="ctr" eaLnBrk="1" hangingPunct="1"/>
            <a:r>
              <a:rPr lang="en-US" altLang="en-US" sz="1800" b="1">
                <a:latin typeface="Calibri" panose="020F0502020204030204" pitchFamily="34" charset="0"/>
              </a:rPr>
              <a:t>BLM Office  |  Salem, OR</a:t>
            </a:r>
          </a:p>
          <a:p>
            <a:pPr algn="ctr" eaLnBrk="1" hangingPunct="1"/>
            <a:endParaRPr lang="en-US" altLang="en-US" sz="18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Mark Riley</a:t>
            </a:r>
          </a:p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Remote Sensing Coordinator </a:t>
            </a:r>
          </a:p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US Forest Service, Region 6, Data Resources Management</a:t>
            </a:r>
          </a:p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Portland, OR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A3218619-2394-1BBC-9F68-F280ADF5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upload.wikimedia.org/wikipedia/commons/thumb/9/98/Forestservice-shield.svg/2000px-Forestservice-shield.svg.png">
            <a:extLst>
              <a:ext uri="{FF2B5EF4-FFF2-40B4-BE49-F238E27FC236}">
                <a16:creationId xmlns:a16="http://schemas.microsoft.com/office/drawing/2014/main" id="{58E74D4B-4848-D0EF-33B5-FF90DE32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64238"/>
            <a:ext cx="755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Number Placeholder 1">
            <a:extLst>
              <a:ext uri="{FF2B5EF4-FFF2-40B4-BE49-F238E27FC236}">
                <a16:creationId xmlns:a16="http://schemas.microsoft.com/office/drawing/2014/main" id="{E5947AC3-E5EB-A4E5-5659-785C88AB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24EE27-C8CB-4340-9C62-6CF63A9E1744}" type="slidenum">
              <a:rPr lang="en-US" altLang="en-US" sz="1400">
                <a:latin typeface="Futura Md BT" charset="0"/>
              </a:rPr>
              <a:pPr eaLnBrk="1" hangingPunct="1"/>
              <a:t>2</a:t>
            </a:fld>
            <a:endParaRPr lang="en-US" altLang="en-US" sz="1400">
              <a:latin typeface="Futura Md BT" charset="0"/>
            </a:endParaRPr>
          </a:p>
        </p:txBody>
      </p:sp>
      <p:pic>
        <p:nvPicPr>
          <p:cNvPr id="4098" name="Picture 2" descr="http://bplusmovieblog.files.wordpress.com/2012/11/goldfinger-29.png">
            <a:extLst>
              <a:ext uri="{FF2B5EF4-FFF2-40B4-BE49-F238E27FC236}">
                <a16:creationId xmlns:a16="http://schemas.microsoft.com/office/drawing/2014/main" id="{5DADC097-9C38-02ED-B7EA-D8083B26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2057400"/>
            <a:ext cx="54530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>
            <a:extLst>
              <a:ext uri="{FF2B5EF4-FFF2-40B4-BE49-F238E27FC236}">
                <a16:creationId xmlns:a16="http://schemas.microsoft.com/office/drawing/2014/main" id="{AE55E586-E5E7-02DD-6F39-7F6903D5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1144588"/>
            <a:ext cx="7148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Lidar has evolved considerably in 50 years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7782F747-F9B3-470A-0BDD-02178EDB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00140"/>
            <a:ext cx="4761843" cy="599309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1">
            <a:extLst>
              <a:ext uri="{FF2B5EF4-FFF2-40B4-BE49-F238E27FC236}">
                <a16:creationId xmlns:a16="http://schemas.microsoft.com/office/drawing/2014/main" id="{08B8797D-B6AC-A8AE-355C-75AB0CC9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4AE773-9C3C-457E-8EAD-6BA8E0DCD1B6}" type="slidenum">
              <a:rPr lang="en-US" altLang="en-US" sz="1400">
                <a:latin typeface="Futura Md BT" charset="0"/>
              </a:rPr>
              <a:pPr eaLnBrk="1" hangingPunct="1"/>
              <a:t>3</a:t>
            </a:fld>
            <a:endParaRPr lang="en-US" altLang="en-US" sz="1400">
              <a:latin typeface="Futura Md BT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D8876-CEBD-3F38-13B4-874098BA5192}"/>
              </a:ext>
            </a:extLst>
          </p:cNvPr>
          <p:cNvSpPr txBox="1"/>
          <p:nvPr/>
        </p:nvSpPr>
        <p:spPr>
          <a:xfrm>
            <a:off x="76200" y="76200"/>
            <a:ext cx="8991600" cy="523875"/>
          </a:xfrm>
          <a:prstGeom prst="rect">
            <a:avLst/>
          </a:prstGeom>
          <a:solidFill>
            <a:srgbClr val="20130D">
              <a:alpha val="77000"/>
            </a:srgbClr>
          </a:solidFill>
          <a:ln w="222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spc="10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REGIONAL STRATEGY TEAM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977856-4EB6-B5B1-063A-BA03144550EB}"/>
              </a:ext>
            </a:extLst>
          </p:cNvPr>
          <p:cNvSpPr txBox="1">
            <a:spLocks/>
          </p:cNvSpPr>
          <p:nvPr/>
        </p:nvSpPr>
        <p:spPr>
          <a:xfrm>
            <a:off x="104775" y="946150"/>
            <a:ext cx="749935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Pete Heinzen, Data Resources Management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Brian Wing, Pacific Southwest Station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Tom DeMeo, Natural Resources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Leah </a:t>
            </a:r>
            <a:r>
              <a:rPr lang="en-US" sz="2800" kern="0" dirty="0" err="1">
                <a:latin typeface="Calibri" panose="020F0502020204030204" pitchFamily="34" charset="0"/>
              </a:rPr>
              <a:t>Rathbun</a:t>
            </a:r>
            <a:r>
              <a:rPr lang="en-US" sz="2800" kern="0" dirty="0">
                <a:latin typeface="Calibri" panose="020F0502020204030204" pitchFamily="34" charset="0"/>
              </a:rPr>
              <a:t>, NR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Kim </a:t>
            </a:r>
            <a:r>
              <a:rPr lang="en-US" sz="2800" kern="0" dirty="0" err="1">
                <a:latin typeface="Calibri" panose="020F0502020204030204" pitchFamily="34" charset="0"/>
              </a:rPr>
              <a:t>Mellen</a:t>
            </a:r>
            <a:r>
              <a:rPr lang="en-US" sz="2800" kern="0" dirty="0">
                <a:latin typeface="Calibri" panose="020F0502020204030204" pitchFamily="34" charset="0"/>
              </a:rPr>
              <a:t>-McLean, NR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Robyn </a:t>
            </a:r>
            <a:r>
              <a:rPr lang="en-US" sz="2800" kern="0" dirty="0" err="1">
                <a:latin typeface="Calibri" panose="020F0502020204030204" pitchFamily="34" charset="0"/>
              </a:rPr>
              <a:t>Darbyshire</a:t>
            </a:r>
            <a:r>
              <a:rPr lang="en-US" sz="2800" kern="0" dirty="0">
                <a:latin typeface="Calibri" panose="020F0502020204030204" pitchFamily="34" charset="0"/>
              </a:rPr>
              <a:t>, NR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Josh Chapman, NR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Dorothy Thomas, DRM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Mike Simpson, Deschutes NF</a:t>
            </a:r>
          </a:p>
          <a:p>
            <a:pPr marL="82296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Mark Riley, DRM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kern="0" dirty="0">
              <a:latin typeface="Calibri" panose="020F050202020403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kern="0" dirty="0">
              <a:latin typeface="Calibri" panose="020F0502020204030204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kern="0" dirty="0">
              <a:latin typeface="Calibri" panose="020F0502020204030204" pitchFamily="34" charset="0"/>
            </a:endParaRPr>
          </a:p>
        </p:txBody>
      </p:sp>
      <p:pic>
        <p:nvPicPr>
          <p:cNvPr id="8" name="Picture 6" descr="sample3">
            <a:extLst>
              <a:ext uri="{FF2B5EF4-FFF2-40B4-BE49-F238E27FC236}">
                <a16:creationId xmlns:a16="http://schemas.microsoft.com/office/drawing/2014/main" id="{746359D4-513C-B25C-F46F-340401F8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429000"/>
            <a:ext cx="982662" cy="2317750"/>
          </a:xfrm>
          <a:prstGeom prst="rect">
            <a:avLst/>
          </a:prstGeom>
          <a:noFill/>
          <a:ln>
            <a:noFill/>
          </a:ln>
          <a:effectLst>
            <a:outerShdw blurRad="152400" dist="1524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ample1">
            <a:extLst>
              <a:ext uri="{FF2B5EF4-FFF2-40B4-BE49-F238E27FC236}">
                <a16:creationId xmlns:a16="http://schemas.microsoft.com/office/drawing/2014/main" id="{8BF028E1-4FE8-6D2F-27C5-AF3D28D4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495800"/>
            <a:ext cx="3941762" cy="2276475"/>
          </a:xfrm>
          <a:prstGeom prst="rect">
            <a:avLst/>
          </a:prstGeom>
          <a:noFill/>
          <a:ln>
            <a:noFill/>
          </a:ln>
          <a:effectLst>
            <a:outerShdw blurRad="152400" dist="1524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Slide Number Placeholder 1">
            <a:extLst>
              <a:ext uri="{FF2B5EF4-FFF2-40B4-BE49-F238E27FC236}">
                <a16:creationId xmlns:a16="http://schemas.microsoft.com/office/drawing/2014/main" id="{F2BEBFF4-1DB4-4D57-0C9A-4441D052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91E95C-C2D8-420B-B360-793812969F95}" type="slidenum">
              <a:rPr lang="en-US" altLang="en-US" sz="1400">
                <a:latin typeface="Futura Md BT" charset="0"/>
              </a:rPr>
              <a:pPr eaLnBrk="1" hangingPunct="1"/>
              <a:t>4</a:t>
            </a:fld>
            <a:endParaRPr lang="en-US" altLang="en-US" sz="1400">
              <a:latin typeface="Futura Md B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F91EE-068F-E7FB-F506-ADEE4F7D9F3B}"/>
              </a:ext>
            </a:extLst>
          </p:cNvPr>
          <p:cNvSpPr txBox="1"/>
          <p:nvPr/>
        </p:nvSpPr>
        <p:spPr>
          <a:xfrm>
            <a:off x="76200" y="76200"/>
            <a:ext cx="8991600" cy="523875"/>
          </a:xfrm>
          <a:prstGeom prst="rect">
            <a:avLst/>
          </a:prstGeom>
          <a:solidFill>
            <a:srgbClr val="20130D">
              <a:alpha val="77000"/>
            </a:srgbClr>
          </a:solidFill>
          <a:ln w="222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spc="10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Lidar strategic framework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6103AE-EE82-A570-2CDA-8778BC186374}"/>
              </a:ext>
            </a:extLst>
          </p:cNvPr>
          <p:cNvSpPr/>
          <p:nvPr/>
        </p:nvSpPr>
        <p:spPr>
          <a:xfrm>
            <a:off x="93663" y="685800"/>
            <a:ext cx="8974137" cy="48323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Pacific Northwest Region has developed a strategic framework for acquiring, processing, and exploiting lidar effectively and efficiently.  To create lidar continuity across the Region it is necessary to: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Explore new processing methods of lidar data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Identify new partnerships and leverage existing ones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Coordinate interdisciplinary efforts across the Region to assess existing natural resource conditions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Monitor outcomes of land management actions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02197-835A-FEE3-9C5A-79DE9103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114800"/>
            <a:ext cx="3144838" cy="2471738"/>
          </a:xfrm>
          <a:prstGeom prst="rect">
            <a:avLst/>
          </a:prstGeom>
          <a:noFill/>
          <a:ln>
            <a:noFill/>
          </a:ln>
          <a:effectLst>
            <a:outerShdw blurRad="152400" dist="1524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Slide Number Placeholder 1">
            <a:extLst>
              <a:ext uri="{FF2B5EF4-FFF2-40B4-BE49-F238E27FC236}">
                <a16:creationId xmlns:a16="http://schemas.microsoft.com/office/drawing/2014/main" id="{C1DF3428-8045-5494-B2A3-AC8796C9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ED699C5-2BDE-4B01-8AC5-26D170A7A093}" type="slidenum">
              <a:rPr lang="en-US" altLang="en-US" sz="1400">
                <a:latin typeface="Futura Md BT" charset="0"/>
              </a:rPr>
              <a:pPr eaLnBrk="1" hangingPunct="1"/>
              <a:t>5</a:t>
            </a:fld>
            <a:endParaRPr lang="en-US" altLang="en-US" sz="1400">
              <a:latin typeface="Futura Md B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548836-B509-0357-5F9B-F97551B520A6}"/>
              </a:ext>
            </a:extLst>
          </p:cNvPr>
          <p:cNvSpPr/>
          <p:nvPr/>
        </p:nvSpPr>
        <p:spPr>
          <a:xfrm>
            <a:off x="152400" y="685800"/>
            <a:ext cx="88392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</a:rPr>
              <a:t>The R6 strategy provides recommendations for:</a:t>
            </a: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</a:rPr>
              <a:t>An efficient procurement processes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</a:rPr>
              <a:t>A protocol to prioritize lidar acquisition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</a:rPr>
              <a:t>A framework for modeling and analysis of lidar data to provide standardized outputs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</a:rPr>
              <a:t>Collecting in-situ field data to validate interpretation of lidar outputs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C9605-9493-4BF0-55A3-D3930B5CA778}"/>
              </a:ext>
            </a:extLst>
          </p:cNvPr>
          <p:cNvSpPr txBox="1"/>
          <p:nvPr/>
        </p:nvSpPr>
        <p:spPr>
          <a:xfrm>
            <a:off x="76200" y="76200"/>
            <a:ext cx="8991600" cy="523875"/>
          </a:xfrm>
          <a:prstGeom prst="rect">
            <a:avLst/>
          </a:prstGeom>
          <a:solidFill>
            <a:srgbClr val="20130D">
              <a:alpha val="77000"/>
            </a:srgbClr>
          </a:solidFill>
          <a:ln w="222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spc="10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Lidar strategic framework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E1E49C1-00E1-4BB6-D0F5-DEAE8A21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73625"/>
            <a:ext cx="22860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sUAS higher order field data collection</a:t>
            </a:r>
            <a:endParaRPr lang="en-US" altLang="en-US" sz="180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609F979-A7BB-7789-48EB-D550145E6E0D}"/>
              </a:ext>
            </a:extLst>
          </p:cNvPr>
          <p:cNvSpPr/>
          <p:nvPr/>
        </p:nvSpPr>
        <p:spPr>
          <a:xfrm rot="16200000">
            <a:off x="2541588" y="4818063"/>
            <a:ext cx="762000" cy="75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" name="Picture 2" descr="http://www.avenza.com/sites/default/files/images/ipad-iphone-pdfmaps-example.png">
            <a:extLst>
              <a:ext uri="{FF2B5EF4-FFF2-40B4-BE49-F238E27FC236}">
                <a16:creationId xmlns:a16="http://schemas.microsoft.com/office/drawing/2014/main" id="{6F914E3F-E251-D8E4-9290-162ED85D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08600"/>
            <a:ext cx="1333500" cy="1304925"/>
          </a:xfrm>
          <a:prstGeom prst="rect">
            <a:avLst/>
          </a:prstGeom>
          <a:noFill/>
          <a:ln>
            <a:noFill/>
          </a:ln>
          <a:effectLst>
            <a:outerShdw blurRad="152400" dist="1524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>
            <a:extLst>
              <a:ext uri="{FF2B5EF4-FFF2-40B4-BE49-F238E27FC236}">
                <a16:creationId xmlns:a16="http://schemas.microsoft.com/office/drawing/2014/main" id="{97C27F54-5D86-3BD7-0437-9A33319DE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857625"/>
            <a:ext cx="2286000" cy="922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Easier, more consistent tablet-based collection </a:t>
            </a:r>
            <a:endParaRPr lang="en-US" altLang="en-US" sz="180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25E586D-69CC-A697-6BC8-B5BC9C797F14}"/>
              </a:ext>
            </a:extLst>
          </p:cNvPr>
          <p:cNvSpPr/>
          <p:nvPr/>
        </p:nvSpPr>
        <p:spPr>
          <a:xfrm>
            <a:off x="7702550" y="4751388"/>
            <a:ext cx="762000" cy="75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1">
            <a:extLst>
              <a:ext uri="{FF2B5EF4-FFF2-40B4-BE49-F238E27FC236}">
                <a16:creationId xmlns:a16="http://schemas.microsoft.com/office/drawing/2014/main" id="{5D2A7B51-8A88-3DB0-481C-5B96F7B7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74690A-F8CC-4F05-9011-4D58E59D2AA0}" type="slidenum">
              <a:rPr lang="en-US" altLang="en-US" sz="1400">
                <a:latin typeface="Futura Md BT" charset="0"/>
              </a:rPr>
              <a:pPr eaLnBrk="1" hangingPunct="1"/>
              <a:t>6</a:t>
            </a:fld>
            <a:endParaRPr lang="en-US" altLang="en-US" sz="1400">
              <a:latin typeface="Futura Md BT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2D1CF4C-1A04-1F26-974B-EE3F064E2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914400"/>
            <a:ext cx="8991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Integrating lidar with Gradient Nearest Neighbor (GNN) existing vegetation mapping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An effective approach for lidar data discovery and distribution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Training of interdisciplinary specialists and managers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1204A-63E9-1856-CE4B-EB89FE6F57A9}"/>
              </a:ext>
            </a:extLst>
          </p:cNvPr>
          <p:cNvSpPr txBox="1"/>
          <p:nvPr/>
        </p:nvSpPr>
        <p:spPr>
          <a:xfrm>
            <a:off x="76200" y="76200"/>
            <a:ext cx="8991600" cy="523875"/>
          </a:xfrm>
          <a:prstGeom prst="rect">
            <a:avLst/>
          </a:prstGeom>
          <a:solidFill>
            <a:srgbClr val="20130D">
              <a:alpha val="77000"/>
            </a:srgbClr>
          </a:solidFill>
          <a:ln w="222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spc="10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Lidar strategic framework</a:t>
            </a:r>
          </a:p>
        </p:txBody>
      </p:sp>
      <p:pic>
        <p:nvPicPr>
          <p:cNvPr id="1026" name="Picture 2" descr="Abies amabilis">
            <a:extLst>
              <a:ext uri="{FF2B5EF4-FFF2-40B4-BE49-F238E27FC236}">
                <a16:creationId xmlns:a16="http://schemas.microsoft.com/office/drawing/2014/main" id="{EAA5C72A-3889-844F-B9D4-DE4FC161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46450"/>
            <a:ext cx="3335338" cy="3200400"/>
          </a:xfrm>
          <a:prstGeom prst="rect">
            <a:avLst/>
          </a:prstGeom>
          <a:noFill/>
          <a:ln>
            <a:noFill/>
          </a:ln>
          <a:effectLst>
            <a:outerShdw blurRad="152400" dist="1524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>
            <a:extLst>
              <a:ext uri="{FF2B5EF4-FFF2-40B4-BE49-F238E27FC236}">
                <a16:creationId xmlns:a16="http://schemas.microsoft.com/office/drawing/2014/main" id="{67EF2F3F-C314-2704-783D-A3AADD6F5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7838"/>
            <a:ext cx="2855913" cy="922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Possible structural component or increase in classification accuracy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ABFE332E-19F0-B3F1-1703-89C1F81EFE59}"/>
              </a:ext>
            </a:extLst>
          </p:cNvPr>
          <p:cNvSpPr/>
          <p:nvPr/>
        </p:nvSpPr>
        <p:spPr>
          <a:xfrm rot="5400000">
            <a:off x="4603750" y="4379913"/>
            <a:ext cx="762000" cy="75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199" name="Rectangle 9">
            <a:extLst>
              <a:ext uri="{FF2B5EF4-FFF2-40B4-BE49-F238E27FC236}">
                <a16:creationId xmlns:a16="http://schemas.microsoft.com/office/drawing/2014/main" id="{D5CCB0C9-5A89-6670-A177-CEA521024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597650"/>
            <a:ext cx="4038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/>
              <a:t>http://lemma.forestry.oregonstate.edu/methods/species-maps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1">
            <a:extLst>
              <a:ext uri="{FF2B5EF4-FFF2-40B4-BE49-F238E27FC236}">
                <a16:creationId xmlns:a16="http://schemas.microsoft.com/office/drawing/2014/main" id="{8B0DE671-2B40-D89E-44FA-03E20FC9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8134717-7647-4936-86E9-4B7F8DA5646E}" type="slidenum">
              <a:rPr lang="en-US" altLang="en-US" sz="1400">
                <a:latin typeface="Futura Md BT" charset="0"/>
              </a:rPr>
              <a:pPr eaLnBrk="1" hangingPunct="1"/>
              <a:t>7</a:t>
            </a:fld>
            <a:endParaRPr lang="en-US" altLang="en-US" sz="1400">
              <a:latin typeface="Futura Md B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8FC7A-0F55-BA9F-E6E9-B9192C0C7E10}"/>
              </a:ext>
            </a:extLst>
          </p:cNvPr>
          <p:cNvSpPr txBox="1"/>
          <p:nvPr/>
        </p:nvSpPr>
        <p:spPr>
          <a:xfrm>
            <a:off x="76200" y="76200"/>
            <a:ext cx="8991600" cy="461963"/>
          </a:xfrm>
          <a:prstGeom prst="rect">
            <a:avLst/>
          </a:prstGeom>
          <a:solidFill>
            <a:srgbClr val="20130D">
              <a:alpha val="77000"/>
            </a:srgbClr>
          </a:solidFill>
          <a:ln w="222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cap="all" spc="10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Data discovery and distribution</a:t>
            </a: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D7DEDD58-C600-2085-4625-72479ED3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914400"/>
            <a:ext cx="8991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New las tools (ArcGIS, Fugro, ERDAS) that will make point clouds less esoteric to a larger community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Huge files that are difficult to store and work with (las, derivatives, and other remotely sensed data sets)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Enterprise T: drive (ds.fs.fed.us\EFS) is a temporary, non-scalable solution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ArcGIS Pro and online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Image server options (remote rendering, remote processing)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OR archived at OSU and DOGAMI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OR and WA LiDAR archived on BLM and FS external hard drives in Portland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>
            <a:extLst>
              <a:ext uri="{FF2B5EF4-FFF2-40B4-BE49-F238E27FC236}">
                <a16:creationId xmlns:a16="http://schemas.microsoft.com/office/drawing/2014/main" id="{D90A3470-CB86-8ED2-B90D-2B8F2886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ED1C512-2763-4853-8F7A-9A44F1A1BF56}" type="slidenum">
              <a:rPr lang="en-US" altLang="en-US" sz="1400">
                <a:latin typeface="Futura Md BT" charset="0"/>
              </a:rPr>
              <a:pPr eaLnBrk="1" hangingPunct="1"/>
              <a:t>8</a:t>
            </a:fld>
            <a:endParaRPr lang="en-US" altLang="en-US" sz="1400">
              <a:latin typeface="Futura Md BT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7E922-7683-4588-5BC1-B0D05C9C7A32}"/>
              </a:ext>
            </a:extLst>
          </p:cNvPr>
          <p:cNvSpPr txBox="1"/>
          <p:nvPr/>
        </p:nvSpPr>
        <p:spPr>
          <a:xfrm>
            <a:off x="76200" y="76200"/>
            <a:ext cx="8991600" cy="461963"/>
          </a:xfrm>
          <a:prstGeom prst="rect">
            <a:avLst/>
          </a:prstGeom>
          <a:solidFill>
            <a:srgbClr val="20130D">
              <a:alpha val="77000"/>
            </a:srgbClr>
          </a:solidFill>
          <a:ln w="222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cap="all" spc="10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Data discovery and distribution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1CD31961-F3A0-3F5E-DDCD-B6DF10DB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839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Cloud-based archiving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Network Access Storage (NAS)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Intranet access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Near-term, low-cost solution (48TB/$7,000; 4TB/$8,700; 96TB/$10,150 at RAID0)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Scalable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Smaller NAS at field office</a:t>
            </a:r>
          </a:p>
        </p:txBody>
      </p:sp>
      <p:pic>
        <p:nvPicPr>
          <p:cNvPr id="10244" name="Picture 4" descr="https://www.qnap.com/i/_images/product/items/126_1.png">
            <a:extLst>
              <a:ext uri="{FF2B5EF4-FFF2-40B4-BE49-F238E27FC236}">
                <a16:creationId xmlns:a16="http://schemas.microsoft.com/office/drawing/2014/main" id="{528BC9FB-EC6E-6FD2-4323-E24EAA1C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71925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s://www.qnap.com/i/_images/product/items/107_1.png">
            <a:extLst>
              <a:ext uri="{FF2B5EF4-FFF2-40B4-BE49-F238E27FC236}">
                <a16:creationId xmlns:a16="http://schemas.microsoft.com/office/drawing/2014/main" id="{CFC2620B-3CB3-8AAE-EEC9-2D6B3271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352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5">
            <a:extLst>
              <a:ext uri="{FF2B5EF4-FFF2-40B4-BE49-F238E27FC236}">
                <a16:creationId xmlns:a16="http://schemas.microsoft.com/office/drawing/2014/main" id="{6BAFE28A-F807-5FBB-6797-27E6CDDF7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5824538"/>
            <a:ext cx="14065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16TB, $2,500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4C6ADA8-6F9F-A6C0-A9B0-A17302000AA3}"/>
              </a:ext>
            </a:extLst>
          </p:cNvPr>
          <p:cNvSpPr/>
          <p:nvPr/>
        </p:nvSpPr>
        <p:spPr>
          <a:xfrm rot="2150597">
            <a:off x="5006975" y="3586163"/>
            <a:ext cx="99218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>
            <a:extLst>
              <a:ext uri="{FF2B5EF4-FFF2-40B4-BE49-F238E27FC236}">
                <a16:creationId xmlns:a16="http://schemas.microsoft.com/office/drawing/2014/main" id="{5B93F127-BB12-3146-EF23-54EFA5E1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20638"/>
            <a:ext cx="1156335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39F39114-21F4-C2DF-B46C-B45D90DD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4AEAF3-E03B-4E51-A49E-CC183AFE218A}" type="slidenum">
              <a:rPr lang="en-US" altLang="en-US" sz="1400">
                <a:latin typeface="Futura Md BT" charset="0"/>
              </a:rPr>
              <a:pPr eaLnBrk="1" hangingPunct="1"/>
              <a:t>9</a:t>
            </a:fld>
            <a:endParaRPr lang="en-US" altLang="en-US" sz="1400">
              <a:latin typeface="Futura Md B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F5A03C-775C-6EF0-3A2A-BC681AE72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7000"/>
            <a:ext cx="3886200" cy="1016000"/>
          </a:xfrm>
          <a:prstGeom prst="rect">
            <a:avLst/>
          </a:prstGeom>
          <a:solidFill>
            <a:srgbClr val="20130D"/>
          </a:solidFill>
          <a:ln w="15875">
            <a:solidFill>
              <a:schemeClr val="bg1"/>
            </a:solidFill>
            <a:miter lim="800000"/>
            <a:headEnd/>
            <a:tailEnd/>
          </a:ln>
          <a:effectLst>
            <a:outerShdw blurRad="139700" dist="50800" dir="13200023" algn="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4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Mark Riley</a:t>
            </a:r>
          </a:p>
          <a:p>
            <a:pPr>
              <a:defRPr/>
            </a:pPr>
            <a:r>
              <a:rPr lang="en-US" sz="1200" spc="4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Remote Sensing Coordinator</a:t>
            </a:r>
          </a:p>
          <a:p>
            <a:pPr>
              <a:defRPr/>
            </a:pPr>
            <a:r>
              <a:rPr lang="en-US" sz="1200" spc="4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markriley@fs.fed.us</a:t>
            </a:r>
          </a:p>
          <a:p>
            <a:pPr>
              <a:defRPr/>
            </a:pPr>
            <a:r>
              <a:rPr lang="en-US" sz="1200" spc="4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USDA Forest Service</a:t>
            </a:r>
          </a:p>
          <a:p>
            <a:pPr>
              <a:defRPr/>
            </a:pPr>
            <a:r>
              <a:rPr lang="en-US" sz="1200" spc="4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Portland, OR </a:t>
            </a:r>
          </a:p>
        </p:txBody>
      </p:sp>
      <p:pic>
        <p:nvPicPr>
          <p:cNvPr id="11268" name="Picture 2" descr="http://upload.wikimedia.org/wikipedia/commons/thumb/9/98/Forestservice-shield.svg/2000px-Forestservice-shield.svg.png">
            <a:extLst>
              <a:ext uri="{FF2B5EF4-FFF2-40B4-BE49-F238E27FC236}">
                <a16:creationId xmlns:a16="http://schemas.microsoft.com/office/drawing/2014/main" id="{D2CBDC11-AA38-1F73-3775-51FA28F1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964238"/>
            <a:ext cx="755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88221</TotalTime>
  <Words>443</Words>
  <Application>Microsoft Office PowerPoint</Application>
  <PresentationFormat>On-screen Show (4:3)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MS PGothic</vt:lpstr>
      <vt:lpstr>Calibri</vt:lpstr>
      <vt:lpstr>Futura Md BT</vt:lpstr>
      <vt:lpstr>Arial Narrow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IGS Federal 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mriley</dc:creator>
  <cp:lastModifiedBy>Lum-Naihe, Christof Jurh duk - FS, AZ</cp:lastModifiedBy>
  <cp:revision>2109</cp:revision>
  <cp:lastPrinted>2014-09-15T22:39:30Z</cp:lastPrinted>
  <dcterms:created xsi:type="dcterms:W3CDTF">2006-10-16T19:36:42Z</dcterms:created>
  <dcterms:modified xsi:type="dcterms:W3CDTF">2025-08-04T17:03:07Z</dcterms:modified>
</cp:coreProperties>
</file>