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notesMasterIdLst>
    <p:notesMasterId r:id="rId16"/>
  </p:notesMasterIdLst>
  <p:sldIdLst>
    <p:sldId id="333" r:id="rId2"/>
    <p:sldId id="334" r:id="rId3"/>
    <p:sldId id="335" r:id="rId4"/>
    <p:sldId id="336" r:id="rId5"/>
    <p:sldId id="339" r:id="rId6"/>
    <p:sldId id="345" r:id="rId7"/>
    <p:sldId id="340" r:id="rId8"/>
    <p:sldId id="320" r:id="rId9"/>
    <p:sldId id="341" r:id="rId10"/>
    <p:sldId id="342" r:id="rId11"/>
    <p:sldId id="323" r:id="rId12"/>
    <p:sldId id="346" r:id="rId13"/>
    <p:sldId id="343" r:id="rId14"/>
    <p:sldId id="344" r:id="rId1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40"/>
    <a:srgbClr val="006600"/>
    <a:srgbClr val="004000"/>
    <a:srgbClr val="008000"/>
    <a:srgbClr val="007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590" y="7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98" d="100"/>
          <a:sy n="98" d="100"/>
        </p:scale>
        <p:origin x="-351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68C43F5-0AA9-E672-822A-44925E881227}"/>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en-US"/>
          </a:p>
        </p:txBody>
      </p:sp>
      <p:sp>
        <p:nvSpPr>
          <p:cNvPr id="3" name="Date Placeholder 2">
            <a:extLst>
              <a:ext uri="{FF2B5EF4-FFF2-40B4-BE49-F238E27FC236}">
                <a16:creationId xmlns:a16="http://schemas.microsoft.com/office/drawing/2014/main" id="{CA748903-8E1F-C88A-3544-9779DCBCA663}"/>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0EEB5489-61E6-46E5-949E-2E9AC7518425}" type="datetimeFigureOut">
              <a:rPr lang="en-US" altLang="en-US"/>
              <a:pPr/>
              <a:t>8/4/2025</a:t>
            </a:fld>
            <a:endParaRPr lang="en-US" altLang="en-US"/>
          </a:p>
        </p:txBody>
      </p:sp>
      <p:sp>
        <p:nvSpPr>
          <p:cNvPr id="4" name="Slide Image Placeholder 3">
            <a:extLst>
              <a:ext uri="{FF2B5EF4-FFF2-40B4-BE49-F238E27FC236}">
                <a16:creationId xmlns:a16="http://schemas.microsoft.com/office/drawing/2014/main" id="{D33DEC1F-E16A-EA64-9AD1-5E1072DA53F6}"/>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3ED76F13-0BD2-1B64-AD61-23456B5EC412}"/>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ED7E61BE-6102-30E2-32AC-20874066AEF8}"/>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en-US"/>
          </a:p>
        </p:txBody>
      </p:sp>
      <p:sp>
        <p:nvSpPr>
          <p:cNvPr id="7" name="Slide Number Placeholder 6">
            <a:extLst>
              <a:ext uri="{FF2B5EF4-FFF2-40B4-BE49-F238E27FC236}">
                <a16:creationId xmlns:a16="http://schemas.microsoft.com/office/drawing/2014/main" id="{538AA02C-7E91-A2F5-A221-17F22783B6E3}"/>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FB422D2D-4D29-4C99-9383-70FD1ECC6FF6}"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S PGothic" panose="020B0600070205080204" pitchFamily="34" charset="-128"/>
        <a:cs typeface="+mn-cs"/>
      </a:defRPr>
    </a:lvl1pPr>
    <a:lvl2pPr marL="457200" algn="l" rtl="0" fontAlgn="base">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rtl="0" fontAlgn="base">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rtl="0" fontAlgn="base">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rtl="0" fontAlgn="base">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a:extLst>
              <a:ext uri="{FF2B5EF4-FFF2-40B4-BE49-F238E27FC236}">
                <a16:creationId xmlns:a16="http://schemas.microsoft.com/office/drawing/2014/main" id="{9490A9FB-1BFA-8F7A-611B-2B5E3E1A8E98}"/>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es Placeholder 2">
            <a:extLst>
              <a:ext uri="{FF2B5EF4-FFF2-40B4-BE49-F238E27FC236}">
                <a16:creationId xmlns:a16="http://schemas.microsoft.com/office/drawing/2014/main" id="{2E4CC170-E35C-B48F-521E-F8A0B1FEF513}"/>
              </a:ext>
            </a:extLst>
          </p:cNvPr>
          <p:cNvSpPr>
            <a:spLocks noGrp="1"/>
          </p:cNvSpPr>
          <p:nvPr>
            <p:ph type="body" idx="1"/>
          </p:nvPr>
        </p:nvSpPr>
        <p:spPr bwMode="auto">
          <a:xfrm>
            <a:off x="228600" y="4343400"/>
            <a:ext cx="64770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z="1800"/>
              <a:t>By using precisely georeferenced and timed observations of direct sun illumination conditions, I managed to determine the accuracy of this approach in the Malheur NF. Please note that precise georeference, one foot or better, is a prerequisite for an unbiased assessment thanks to the high spatial variability of light mentioned earlier. Obtaining such georeferencing precision levels is a difficult and costly operation, especially in the western Cascades and the coastal mountains.  As you can see, the fit is very good especially if the two outliers are removed. The first of the two points farther away from the red 1:1 line corresponds to a location where a defoliator appeared in the one growing season between LiDAR acquisition and field measurements. The second was near a stand profile exposed by thinning that occurred shortly before we went to the field.</a:t>
            </a:r>
          </a:p>
          <a:p>
            <a:pPr>
              <a:spcBef>
                <a:spcPct val="0"/>
              </a:spcBef>
            </a:pPr>
            <a:endParaRPr lang="en-US" altLang="en-US" sz="1800"/>
          </a:p>
          <a:p>
            <a:pPr>
              <a:spcBef>
                <a:spcPct val="0"/>
              </a:spcBef>
            </a:pPr>
            <a:r>
              <a:rPr lang="en-US" altLang="en-US" sz="1800"/>
              <a:t>Next slide please.</a:t>
            </a:r>
          </a:p>
        </p:txBody>
      </p:sp>
      <p:sp>
        <p:nvSpPr>
          <p:cNvPr id="17411" name="Slide Number Placeholder 3">
            <a:extLst>
              <a:ext uri="{FF2B5EF4-FFF2-40B4-BE49-F238E27FC236}">
                <a16:creationId xmlns:a16="http://schemas.microsoft.com/office/drawing/2014/main" id="{A56D5AA0-99DC-5237-A6E4-DD11180923D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0750DCA6-CACA-41AF-962E-758B418F9A1B}" type="slidenum">
              <a:rPr lang="en-US" altLang="en-US"/>
              <a:pPr/>
              <a:t>1</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a:extLst>
              <a:ext uri="{FF2B5EF4-FFF2-40B4-BE49-F238E27FC236}">
                <a16:creationId xmlns:a16="http://schemas.microsoft.com/office/drawing/2014/main" id="{C4444AA2-3896-9450-6F79-206A7A40175E}"/>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4" name="Notes Placeholder 2">
            <a:extLst>
              <a:ext uri="{FF2B5EF4-FFF2-40B4-BE49-F238E27FC236}">
                <a16:creationId xmlns:a16="http://schemas.microsoft.com/office/drawing/2014/main" id="{D5A70A95-394D-59CF-455B-39925A054DDA}"/>
              </a:ext>
            </a:extLst>
          </p:cNvPr>
          <p:cNvSpPr>
            <a:spLocks noGrp="1"/>
          </p:cNvSpPr>
          <p:nvPr>
            <p:ph type="body" idx="1"/>
          </p:nvPr>
        </p:nvSpPr>
        <p:spPr bwMode="auto">
          <a:xfrm>
            <a:off x="228600" y="4343400"/>
            <a:ext cx="64770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z="1800"/>
              <a:t>By using precisely georeferenced and timed observations of direct sun illumination conditions, I managed to determine the accuracy of this approach in the Malheur NF. Please note that precise georeference, one foot or better, is a prerequisite for an unbiased assessment thanks to the high spatial variability of light mentioned earlier. Obtaining such georeferencing precision levels is a difficult and costly operation, especially in the western Cascades and the coastal mountains.  As you can see, the fit is very good especially if the two outliers are removed. The first of the two points farther away from the red 1:1 line corresponds to a location where a defoliator appeared in the one growing season between LiDAR acquisition and field measurements. The second was near a stand profile exposed by thinning that occurred shortly before we went to the field.</a:t>
            </a:r>
          </a:p>
          <a:p>
            <a:pPr>
              <a:spcBef>
                <a:spcPct val="0"/>
              </a:spcBef>
            </a:pPr>
            <a:endParaRPr lang="en-US" altLang="en-US" sz="1800"/>
          </a:p>
          <a:p>
            <a:pPr>
              <a:spcBef>
                <a:spcPct val="0"/>
              </a:spcBef>
            </a:pPr>
            <a:r>
              <a:rPr lang="en-US" altLang="en-US" sz="1800"/>
              <a:t>Next slide please.</a:t>
            </a:r>
          </a:p>
        </p:txBody>
      </p:sp>
      <p:sp>
        <p:nvSpPr>
          <p:cNvPr id="18435" name="Slide Number Placeholder 3">
            <a:extLst>
              <a:ext uri="{FF2B5EF4-FFF2-40B4-BE49-F238E27FC236}">
                <a16:creationId xmlns:a16="http://schemas.microsoft.com/office/drawing/2014/main" id="{E6CAECE4-3855-FDE3-5A9B-43879DE0AEC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CF5CC95C-1B4D-4C58-B083-35C2B65C7CA4}" type="slidenum">
              <a:rPr lang="en-US" altLang="en-US"/>
              <a:pPr/>
              <a:t>8</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a:extLst>
              <a:ext uri="{FF2B5EF4-FFF2-40B4-BE49-F238E27FC236}">
                <a16:creationId xmlns:a16="http://schemas.microsoft.com/office/drawing/2014/main" id="{A5545CA4-9707-B5AB-5489-A26B3D2394D0}"/>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8" name="Notes Placeholder 2">
            <a:extLst>
              <a:ext uri="{FF2B5EF4-FFF2-40B4-BE49-F238E27FC236}">
                <a16:creationId xmlns:a16="http://schemas.microsoft.com/office/drawing/2014/main" id="{DDD1D35F-9566-534E-0020-FE7569A05CA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z="1800"/>
          </a:p>
        </p:txBody>
      </p:sp>
      <p:sp>
        <p:nvSpPr>
          <p:cNvPr id="19459" name="Slide Number Placeholder 3">
            <a:extLst>
              <a:ext uri="{FF2B5EF4-FFF2-40B4-BE49-F238E27FC236}">
                <a16:creationId xmlns:a16="http://schemas.microsoft.com/office/drawing/2014/main" id="{DD0CD853-B86A-9F01-C28F-65B3178442D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956F0183-E99F-4195-B5E0-B994AB3B95CC}" type="slidenum">
              <a:rPr lang="en-US" altLang="en-US"/>
              <a:pPr/>
              <a:t>11</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a:extLst>
              <a:ext uri="{FF2B5EF4-FFF2-40B4-BE49-F238E27FC236}">
                <a16:creationId xmlns:a16="http://schemas.microsoft.com/office/drawing/2014/main" id="{426AEE04-0DB9-82ED-3CBD-8D4E4A726361}"/>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2" name="Notes Placeholder 2">
            <a:extLst>
              <a:ext uri="{FF2B5EF4-FFF2-40B4-BE49-F238E27FC236}">
                <a16:creationId xmlns:a16="http://schemas.microsoft.com/office/drawing/2014/main" id="{4DCC1445-C075-E14F-2BDF-143997D040FB}"/>
              </a:ext>
            </a:extLst>
          </p:cNvPr>
          <p:cNvSpPr>
            <a:spLocks noGrp="1"/>
          </p:cNvSpPr>
          <p:nvPr>
            <p:ph type="body" idx="1"/>
          </p:nvPr>
        </p:nvSpPr>
        <p:spPr bwMode="auto">
          <a:xfrm>
            <a:off x="228600" y="4343400"/>
            <a:ext cx="64770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z="1800"/>
              <a:t>By using precisely georeferenced and timed observations of direct sun illumination conditions, I managed to determine the accuracy of this approach in the Malheur NF. Please note that precise georeference, one foot or better, is a prerequisite for an unbiased assessment thanks to the high spatial variability of light mentioned earlier. Obtaining such georeferencing precision levels is a difficult and costly operation, especially in the western Cascades and the coastal mountains.  As you can see, the fit is very good especially if the two outliers are removed. The first of the two points farther away from the red 1:1 line corresponds to a location where a defoliator appeared in the one growing season between LiDAR acquisition and field measurements. The second was near a stand profile exposed by thinning that occurred shortly before we went to the field.</a:t>
            </a:r>
          </a:p>
          <a:p>
            <a:pPr>
              <a:spcBef>
                <a:spcPct val="0"/>
              </a:spcBef>
            </a:pPr>
            <a:endParaRPr lang="en-US" altLang="en-US" sz="1800"/>
          </a:p>
          <a:p>
            <a:pPr>
              <a:spcBef>
                <a:spcPct val="0"/>
              </a:spcBef>
            </a:pPr>
            <a:r>
              <a:rPr lang="en-US" altLang="en-US" sz="1800"/>
              <a:t>Next slide please.</a:t>
            </a:r>
          </a:p>
        </p:txBody>
      </p:sp>
      <p:sp>
        <p:nvSpPr>
          <p:cNvPr id="20483" name="Slide Number Placeholder 3">
            <a:extLst>
              <a:ext uri="{FF2B5EF4-FFF2-40B4-BE49-F238E27FC236}">
                <a16:creationId xmlns:a16="http://schemas.microsoft.com/office/drawing/2014/main" id="{E7FA6D0A-DE8A-1176-B7DD-2B8E1AA007A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BE182882-4A01-4DA5-B9FF-19E45670E3A5}" type="slidenum">
              <a:rPr lang="en-US" altLang="en-US"/>
              <a:pPr/>
              <a:t>14</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6648AED3-1D0E-4741-8AB6-6541D3C50FDA}"/>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76036289-032C-AA3F-49D3-37E41500597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A9F4738-64BE-A35A-EB74-BEC69890B40E}"/>
              </a:ext>
            </a:extLst>
          </p:cNvPr>
          <p:cNvSpPr>
            <a:spLocks noGrp="1"/>
          </p:cNvSpPr>
          <p:nvPr>
            <p:ph type="sldNum" sz="quarter" idx="12"/>
          </p:nvPr>
        </p:nvSpPr>
        <p:spPr/>
        <p:txBody>
          <a:bodyPr/>
          <a:lstStyle>
            <a:lvl1pPr>
              <a:defRPr/>
            </a:lvl1pPr>
          </a:lstStyle>
          <a:p>
            <a:fld id="{DC2056C5-9137-46C5-8DA1-5E3F3C4E9633}" type="slidenum">
              <a:rPr lang="en-US" altLang="en-US"/>
              <a:pPr/>
              <a:t>‹#›</a:t>
            </a:fld>
            <a:endParaRPr lang="en-US" altLang="en-US"/>
          </a:p>
        </p:txBody>
      </p:sp>
    </p:spTree>
    <p:extLst>
      <p:ext uri="{BB962C8B-B14F-4D97-AF65-F5344CB8AC3E}">
        <p14:creationId xmlns:p14="http://schemas.microsoft.com/office/powerpoint/2010/main" val="3170795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F5A68A-77F7-231A-B404-1A0FECDF4BF7}"/>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6501B663-CCC2-4512-90F4-DD4FF231383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F5AFE50-15F1-B666-5E7F-511A8E927038}"/>
              </a:ext>
            </a:extLst>
          </p:cNvPr>
          <p:cNvSpPr>
            <a:spLocks noGrp="1"/>
          </p:cNvSpPr>
          <p:nvPr>
            <p:ph type="sldNum" sz="quarter" idx="12"/>
          </p:nvPr>
        </p:nvSpPr>
        <p:spPr/>
        <p:txBody>
          <a:bodyPr/>
          <a:lstStyle>
            <a:lvl1pPr>
              <a:defRPr/>
            </a:lvl1pPr>
          </a:lstStyle>
          <a:p>
            <a:fld id="{9DF4914F-7EA2-49EA-AD97-A288D77E2DED}" type="slidenum">
              <a:rPr lang="en-US" altLang="en-US"/>
              <a:pPr/>
              <a:t>‹#›</a:t>
            </a:fld>
            <a:endParaRPr lang="en-US" altLang="en-US"/>
          </a:p>
        </p:txBody>
      </p:sp>
    </p:spTree>
    <p:extLst>
      <p:ext uri="{BB962C8B-B14F-4D97-AF65-F5344CB8AC3E}">
        <p14:creationId xmlns:p14="http://schemas.microsoft.com/office/powerpoint/2010/main" val="38345500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8B4CE5-3D2C-8F12-B287-4CD82C760F1B}"/>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22746CC0-AA5B-DE63-F0A0-9DC7C67D94C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D1EB9A6-0F33-E7FB-58D9-A0B8E1767641}"/>
              </a:ext>
            </a:extLst>
          </p:cNvPr>
          <p:cNvSpPr>
            <a:spLocks noGrp="1"/>
          </p:cNvSpPr>
          <p:nvPr>
            <p:ph type="sldNum" sz="quarter" idx="12"/>
          </p:nvPr>
        </p:nvSpPr>
        <p:spPr/>
        <p:txBody>
          <a:bodyPr/>
          <a:lstStyle>
            <a:lvl1pPr>
              <a:defRPr/>
            </a:lvl1pPr>
          </a:lstStyle>
          <a:p>
            <a:fld id="{C5792E3D-4A27-4260-A72A-5F38BAF11A48}" type="slidenum">
              <a:rPr lang="en-US" altLang="en-US"/>
              <a:pPr/>
              <a:t>‹#›</a:t>
            </a:fld>
            <a:endParaRPr lang="en-US" altLang="en-US"/>
          </a:p>
        </p:txBody>
      </p:sp>
    </p:spTree>
    <p:extLst>
      <p:ext uri="{BB962C8B-B14F-4D97-AF65-F5344CB8AC3E}">
        <p14:creationId xmlns:p14="http://schemas.microsoft.com/office/powerpoint/2010/main" val="3019605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F22CC5-4E20-D019-FD10-63DB45C1618C}"/>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B73B44AF-9A25-EC2B-D93E-B5824EC66A1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8AA47E4-2A4D-EA95-958B-9A085589872A}"/>
              </a:ext>
            </a:extLst>
          </p:cNvPr>
          <p:cNvSpPr>
            <a:spLocks noGrp="1"/>
          </p:cNvSpPr>
          <p:nvPr>
            <p:ph type="sldNum" sz="quarter" idx="12"/>
          </p:nvPr>
        </p:nvSpPr>
        <p:spPr/>
        <p:txBody>
          <a:bodyPr/>
          <a:lstStyle>
            <a:lvl1pPr>
              <a:defRPr/>
            </a:lvl1pPr>
          </a:lstStyle>
          <a:p>
            <a:fld id="{9B3B9CD7-FD13-47DF-A732-C3F3E733A6CE}" type="slidenum">
              <a:rPr lang="en-US" altLang="en-US"/>
              <a:pPr/>
              <a:t>‹#›</a:t>
            </a:fld>
            <a:endParaRPr lang="en-US" altLang="en-US"/>
          </a:p>
        </p:txBody>
      </p:sp>
    </p:spTree>
    <p:extLst>
      <p:ext uri="{BB962C8B-B14F-4D97-AF65-F5344CB8AC3E}">
        <p14:creationId xmlns:p14="http://schemas.microsoft.com/office/powerpoint/2010/main" val="1699966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30D86E4-BF18-E875-B999-3F202DBA1ABA}"/>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C728E392-FDFD-D1F7-D03A-252FF7DB44E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4D9B096-8FAD-DCAE-0216-DEEC59FA82F0}"/>
              </a:ext>
            </a:extLst>
          </p:cNvPr>
          <p:cNvSpPr>
            <a:spLocks noGrp="1"/>
          </p:cNvSpPr>
          <p:nvPr>
            <p:ph type="sldNum" sz="quarter" idx="12"/>
          </p:nvPr>
        </p:nvSpPr>
        <p:spPr/>
        <p:txBody>
          <a:bodyPr/>
          <a:lstStyle>
            <a:lvl1pPr>
              <a:defRPr/>
            </a:lvl1pPr>
          </a:lstStyle>
          <a:p>
            <a:fld id="{4E5538F5-9135-439C-A4B3-18D51BB3BA98}" type="slidenum">
              <a:rPr lang="en-US" altLang="en-US"/>
              <a:pPr/>
              <a:t>‹#›</a:t>
            </a:fld>
            <a:endParaRPr lang="en-US" altLang="en-US"/>
          </a:p>
        </p:txBody>
      </p:sp>
    </p:spTree>
    <p:extLst>
      <p:ext uri="{BB962C8B-B14F-4D97-AF65-F5344CB8AC3E}">
        <p14:creationId xmlns:p14="http://schemas.microsoft.com/office/powerpoint/2010/main" val="673899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2FACE75B-CF05-AC6E-F9B5-1A43878BB8B2}"/>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46FD85A9-EADE-F455-F2E6-6F1BE6ACB37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D74E6C8-B8CF-76C7-1420-011335E7E05C}"/>
              </a:ext>
            </a:extLst>
          </p:cNvPr>
          <p:cNvSpPr>
            <a:spLocks noGrp="1"/>
          </p:cNvSpPr>
          <p:nvPr>
            <p:ph type="sldNum" sz="quarter" idx="12"/>
          </p:nvPr>
        </p:nvSpPr>
        <p:spPr/>
        <p:txBody>
          <a:bodyPr/>
          <a:lstStyle>
            <a:lvl1pPr>
              <a:defRPr/>
            </a:lvl1pPr>
          </a:lstStyle>
          <a:p>
            <a:fld id="{89168192-0D54-429C-A691-7D4733274C4C}" type="slidenum">
              <a:rPr lang="en-US" altLang="en-US"/>
              <a:pPr/>
              <a:t>‹#›</a:t>
            </a:fld>
            <a:endParaRPr lang="en-US" altLang="en-US"/>
          </a:p>
        </p:txBody>
      </p:sp>
    </p:spTree>
    <p:extLst>
      <p:ext uri="{BB962C8B-B14F-4D97-AF65-F5344CB8AC3E}">
        <p14:creationId xmlns:p14="http://schemas.microsoft.com/office/powerpoint/2010/main" val="2673411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40C1C72B-946C-8560-B083-F161EB43F7D1}"/>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2DA637BE-5E63-C1D3-F2AF-BC595D26472A}"/>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BDAFC6B3-3C3E-A690-F267-FA75274046D0}"/>
              </a:ext>
            </a:extLst>
          </p:cNvPr>
          <p:cNvSpPr>
            <a:spLocks noGrp="1"/>
          </p:cNvSpPr>
          <p:nvPr>
            <p:ph type="sldNum" sz="quarter" idx="12"/>
          </p:nvPr>
        </p:nvSpPr>
        <p:spPr/>
        <p:txBody>
          <a:bodyPr/>
          <a:lstStyle>
            <a:lvl1pPr>
              <a:defRPr/>
            </a:lvl1pPr>
          </a:lstStyle>
          <a:p>
            <a:fld id="{0F19BE27-58C0-417C-A5A9-FC0910556B8B}" type="slidenum">
              <a:rPr lang="en-US" altLang="en-US"/>
              <a:pPr/>
              <a:t>‹#›</a:t>
            </a:fld>
            <a:endParaRPr lang="en-US" altLang="en-US"/>
          </a:p>
        </p:txBody>
      </p:sp>
    </p:spTree>
    <p:extLst>
      <p:ext uri="{BB962C8B-B14F-4D97-AF65-F5344CB8AC3E}">
        <p14:creationId xmlns:p14="http://schemas.microsoft.com/office/powerpoint/2010/main" val="3767189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3C1F87C4-CAC8-C1AA-4240-D63559647169}"/>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8A88B4CA-88A6-F26E-8327-8393BB40D021}"/>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62FC4A21-9317-218C-4BF8-D1C31DC795B9}"/>
              </a:ext>
            </a:extLst>
          </p:cNvPr>
          <p:cNvSpPr>
            <a:spLocks noGrp="1"/>
          </p:cNvSpPr>
          <p:nvPr>
            <p:ph type="sldNum" sz="quarter" idx="12"/>
          </p:nvPr>
        </p:nvSpPr>
        <p:spPr/>
        <p:txBody>
          <a:bodyPr/>
          <a:lstStyle>
            <a:lvl1pPr>
              <a:defRPr/>
            </a:lvl1pPr>
          </a:lstStyle>
          <a:p>
            <a:fld id="{D65E8092-E2BF-4E19-ADA2-92F2FC4AFEE5}" type="slidenum">
              <a:rPr lang="en-US" altLang="en-US"/>
              <a:pPr/>
              <a:t>‹#›</a:t>
            </a:fld>
            <a:endParaRPr lang="en-US" altLang="en-US"/>
          </a:p>
        </p:txBody>
      </p:sp>
    </p:spTree>
    <p:extLst>
      <p:ext uri="{BB962C8B-B14F-4D97-AF65-F5344CB8AC3E}">
        <p14:creationId xmlns:p14="http://schemas.microsoft.com/office/powerpoint/2010/main" val="518069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5D5F1540-DE78-38C6-C88D-D29ED70DFF24}"/>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CD1C4B71-A6FA-68C5-4B44-4AD18332A8FF}"/>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595D8B0C-93CD-1151-0B3B-0A335E93A1C0}"/>
              </a:ext>
            </a:extLst>
          </p:cNvPr>
          <p:cNvSpPr>
            <a:spLocks noGrp="1"/>
          </p:cNvSpPr>
          <p:nvPr>
            <p:ph type="sldNum" sz="quarter" idx="12"/>
          </p:nvPr>
        </p:nvSpPr>
        <p:spPr/>
        <p:txBody>
          <a:bodyPr/>
          <a:lstStyle>
            <a:lvl1pPr>
              <a:defRPr/>
            </a:lvl1pPr>
          </a:lstStyle>
          <a:p>
            <a:fld id="{E6E42AAA-0368-4F76-976C-982A2FE3578B}" type="slidenum">
              <a:rPr lang="en-US" altLang="en-US"/>
              <a:pPr/>
              <a:t>‹#›</a:t>
            </a:fld>
            <a:endParaRPr lang="en-US" altLang="en-US"/>
          </a:p>
        </p:txBody>
      </p:sp>
    </p:spTree>
    <p:extLst>
      <p:ext uri="{BB962C8B-B14F-4D97-AF65-F5344CB8AC3E}">
        <p14:creationId xmlns:p14="http://schemas.microsoft.com/office/powerpoint/2010/main" val="17896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74925493-FB92-D9D9-8A6C-D6FA87B6F6EE}"/>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7C881F01-82FE-47D2-5C7E-153330151C2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D5FB20D-A9A1-B5FA-ADB6-AA606E5638FD}"/>
              </a:ext>
            </a:extLst>
          </p:cNvPr>
          <p:cNvSpPr>
            <a:spLocks noGrp="1"/>
          </p:cNvSpPr>
          <p:nvPr>
            <p:ph type="sldNum" sz="quarter" idx="12"/>
          </p:nvPr>
        </p:nvSpPr>
        <p:spPr/>
        <p:txBody>
          <a:bodyPr/>
          <a:lstStyle>
            <a:lvl1pPr>
              <a:defRPr/>
            </a:lvl1pPr>
          </a:lstStyle>
          <a:p>
            <a:fld id="{F64DE4A9-2882-44B0-84BE-DEA440E97B4A}" type="slidenum">
              <a:rPr lang="en-US" altLang="en-US"/>
              <a:pPr/>
              <a:t>‹#›</a:t>
            </a:fld>
            <a:endParaRPr lang="en-US" altLang="en-US"/>
          </a:p>
        </p:txBody>
      </p:sp>
    </p:spTree>
    <p:extLst>
      <p:ext uri="{BB962C8B-B14F-4D97-AF65-F5344CB8AC3E}">
        <p14:creationId xmlns:p14="http://schemas.microsoft.com/office/powerpoint/2010/main" val="2780101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5D8327E5-69E5-E66E-CA01-1DD495304C44}"/>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ECC2D829-21C5-8698-F148-CB82886D83B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8798A56-08AD-9C47-99A2-4E6EF34EAE38}"/>
              </a:ext>
            </a:extLst>
          </p:cNvPr>
          <p:cNvSpPr>
            <a:spLocks noGrp="1"/>
          </p:cNvSpPr>
          <p:nvPr>
            <p:ph type="sldNum" sz="quarter" idx="12"/>
          </p:nvPr>
        </p:nvSpPr>
        <p:spPr/>
        <p:txBody>
          <a:bodyPr/>
          <a:lstStyle>
            <a:lvl1pPr>
              <a:defRPr/>
            </a:lvl1pPr>
          </a:lstStyle>
          <a:p>
            <a:fld id="{39A79FB5-A48F-41F7-A6CB-D14D12456F3C}" type="slidenum">
              <a:rPr lang="en-US" altLang="en-US"/>
              <a:pPr/>
              <a:t>‹#›</a:t>
            </a:fld>
            <a:endParaRPr lang="en-US" altLang="en-US"/>
          </a:p>
        </p:txBody>
      </p:sp>
    </p:spTree>
    <p:extLst>
      <p:ext uri="{BB962C8B-B14F-4D97-AF65-F5344CB8AC3E}">
        <p14:creationId xmlns:p14="http://schemas.microsoft.com/office/powerpoint/2010/main" val="42297972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008000"/>
            </a:gs>
            <a:gs pos="100000">
              <a:srgbClr val="003900"/>
            </a:gs>
          </a:gsLst>
          <a:lin ang="5400000" scaled="1"/>
        </a:gra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FE985B5E-31B4-93CA-B00A-58D1F80F2E22}"/>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DBBC27F8-BCA5-BB7F-6635-2D72C1E4D467}"/>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E0961CCA-5F28-514F-DE94-1602BFFF6510}"/>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ea typeface="+mn-ea"/>
              </a:defRPr>
            </a:lvl1pPr>
          </a:lstStyle>
          <a:p>
            <a:pPr>
              <a:defRPr/>
            </a:pPr>
            <a:endParaRPr lang="en-US"/>
          </a:p>
        </p:txBody>
      </p:sp>
      <p:sp>
        <p:nvSpPr>
          <p:cNvPr id="5" name="Footer Placeholder 4">
            <a:extLst>
              <a:ext uri="{FF2B5EF4-FFF2-40B4-BE49-F238E27FC236}">
                <a16:creationId xmlns:a16="http://schemas.microsoft.com/office/drawing/2014/main" id="{1B4C1C91-6DB2-4E79-1124-91A63F750EC4}"/>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ea typeface="+mn-ea"/>
              </a:defRPr>
            </a:lvl1pPr>
          </a:lstStyle>
          <a:p>
            <a:pPr>
              <a:defRPr/>
            </a:pPr>
            <a:endParaRPr lang="en-US"/>
          </a:p>
        </p:txBody>
      </p:sp>
      <p:sp>
        <p:nvSpPr>
          <p:cNvPr id="6" name="Slide Number Placeholder 5">
            <a:extLst>
              <a:ext uri="{FF2B5EF4-FFF2-40B4-BE49-F238E27FC236}">
                <a16:creationId xmlns:a16="http://schemas.microsoft.com/office/drawing/2014/main" id="{359B3166-989B-84F9-638D-50104D73092E}"/>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39E37A3A-EAB0-4ED2-B692-FFCF26DC08F3}"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hf hdr="0" ftr="0" dt="0"/>
  <p:txStyles>
    <p:titleStyle>
      <a:lvl1pPr algn="ctr" rtl="0" fontAlgn="base">
        <a:spcBef>
          <a:spcPct val="0"/>
        </a:spcBef>
        <a:spcAft>
          <a:spcPct val="0"/>
        </a:spcAft>
        <a:defRPr sz="4400" kern="1200">
          <a:solidFill>
            <a:schemeClr val="tx1"/>
          </a:solidFill>
          <a:latin typeface="+mj-lt"/>
          <a:ea typeface="MS PGothic" panose="020B0600070205080204" pitchFamily="34" charset="-128"/>
          <a:cs typeface="+mj-cs"/>
        </a:defRPr>
      </a:lvl1pPr>
      <a:lvl2pPr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2pPr>
      <a:lvl3pPr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3pPr>
      <a:lvl4pPr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4pPr>
      <a:lvl5pPr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5pPr>
      <a:lvl6pPr marL="457200"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6pPr>
      <a:lvl7pPr marL="914400"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7pPr>
      <a:lvl8pPr marL="1371600"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8pPr>
      <a:lvl9pPr marL="1828800"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4.gif"/><Relationship Id="rId4" Type="http://schemas.openxmlformats.org/officeDocument/2006/relationships/image" Target="../media/image13.gif"/></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7">
            <a:extLst>
              <a:ext uri="{FF2B5EF4-FFF2-40B4-BE49-F238E27FC236}">
                <a16:creationId xmlns:a16="http://schemas.microsoft.com/office/drawing/2014/main" id="{702D0CB1-F353-0B0F-05B3-10F3ED71BC3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813" y="304800"/>
            <a:ext cx="9144000" cy="126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9">
            <a:extLst>
              <a:ext uri="{FF2B5EF4-FFF2-40B4-BE49-F238E27FC236}">
                <a16:creationId xmlns:a16="http://schemas.microsoft.com/office/drawing/2014/main" id="{F5741F7B-7C9D-2A01-B67F-3E543ACFA3A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6042025"/>
            <a:ext cx="9144000"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Box 11">
            <a:extLst>
              <a:ext uri="{FF2B5EF4-FFF2-40B4-BE49-F238E27FC236}">
                <a16:creationId xmlns:a16="http://schemas.microsoft.com/office/drawing/2014/main" id="{DD8C7DE3-F520-F73D-8E41-0385E6FDB1D6}"/>
              </a:ext>
            </a:extLst>
          </p:cNvPr>
          <p:cNvSpPr txBox="1">
            <a:spLocks noChangeArrowheads="1"/>
          </p:cNvSpPr>
          <p:nvPr/>
        </p:nvSpPr>
        <p:spPr bwMode="auto">
          <a:xfrm>
            <a:off x="1066800" y="381000"/>
            <a:ext cx="7315200" cy="102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r>
              <a:rPr lang="en-US" altLang="en-US" sz="2800" b="1">
                <a:solidFill>
                  <a:srgbClr val="FFC000"/>
                </a:solidFill>
              </a:rPr>
              <a:t>LiDAR-based assessment of sunlight distribution in forest ecosystems</a:t>
            </a:r>
          </a:p>
        </p:txBody>
      </p:sp>
      <p:sp>
        <p:nvSpPr>
          <p:cNvPr id="9" name="Content Placeholder 2">
            <a:extLst>
              <a:ext uri="{FF2B5EF4-FFF2-40B4-BE49-F238E27FC236}">
                <a16:creationId xmlns:a16="http://schemas.microsoft.com/office/drawing/2014/main" id="{BA8AC07D-9BB1-BA80-7C85-8B2FBB93F5E9}"/>
              </a:ext>
            </a:extLst>
          </p:cNvPr>
          <p:cNvSpPr txBox="1">
            <a:spLocks/>
          </p:cNvSpPr>
          <p:nvPr/>
        </p:nvSpPr>
        <p:spPr>
          <a:xfrm>
            <a:off x="685800" y="2057400"/>
            <a:ext cx="7772400" cy="3352800"/>
          </a:xfrm>
          <a:prstGeom prst="rect">
            <a:avLst/>
          </a:prstGeom>
        </p:spPr>
        <p:txBody>
          <a:bodyPr>
            <a:norm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spcBef>
                <a:spcPct val="20000"/>
              </a:spcBef>
              <a:buFont typeface="Wingdings" panose="05000000000000000000" pitchFamily="2" charset="2"/>
              <a:buNone/>
            </a:pPr>
            <a:r>
              <a:rPr lang="en-US" altLang="en-US" sz="3200">
                <a:solidFill>
                  <a:srgbClr val="FFFF00"/>
                </a:solidFill>
              </a:rPr>
              <a:t>Demetrios Gatziolis</a:t>
            </a:r>
          </a:p>
          <a:p>
            <a:pPr algn="ctr">
              <a:spcBef>
                <a:spcPct val="20000"/>
              </a:spcBef>
              <a:buFont typeface="Wingdings" panose="05000000000000000000" pitchFamily="2" charset="2"/>
              <a:buNone/>
            </a:pPr>
            <a:endParaRPr lang="en-US" altLang="en-US" sz="1000">
              <a:solidFill>
                <a:srgbClr val="FFFF00"/>
              </a:solidFill>
            </a:endParaRPr>
          </a:p>
          <a:p>
            <a:pPr algn="ctr">
              <a:spcBef>
                <a:spcPts val="300"/>
              </a:spcBef>
              <a:buFont typeface="Wingdings" panose="05000000000000000000" pitchFamily="2" charset="2"/>
              <a:buNone/>
            </a:pPr>
            <a:r>
              <a:rPr lang="en-US" altLang="en-US" sz="2400">
                <a:solidFill>
                  <a:srgbClr val="FFFF00"/>
                </a:solidFill>
                <a:effectLst>
                  <a:outerShdw blurRad="38100" dist="38100" dir="2700000" algn="tl">
                    <a:srgbClr val="000000"/>
                  </a:outerShdw>
                </a:effectLst>
              </a:rPr>
              <a:t>USDA Forest Service</a:t>
            </a:r>
          </a:p>
          <a:p>
            <a:pPr algn="ctr">
              <a:spcBef>
                <a:spcPts val="300"/>
              </a:spcBef>
              <a:buFont typeface="Wingdings" panose="05000000000000000000" pitchFamily="2" charset="2"/>
              <a:buNone/>
            </a:pPr>
            <a:r>
              <a:rPr lang="en-US" altLang="en-US" sz="2400">
                <a:solidFill>
                  <a:srgbClr val="FFFF00"/>
                </a:solidFill>
                <a:effectLst>
                  <a:outerShdw blurRad="38100" dist="38100" dir="2700000" algn="tl">
                    <a:srgbClr val="000000"/>
                  </a:outerShdw>
                </a:effectLst>
              </a:rPr>
              <a:t>PNW Research Station</a:t>
            </a:r>
          </a:p>
          <a:p>
            <a:pPr algn="ctr">
              <a:spcBef>
                <a:spcPts val="300"/>
              </a:spcBef>
              <a:buFont typeface="Wingdings" panose="05000000000000000000" pitchFamily="2" charset="2"/>
              <a:buNone/>
            </a:pPr>
            <a:r>
              <a:rPr lang="en-US" altLang="en-US" sz="2400">
                <a:solidFill>
                  <a:srgbClr val="FFFF00"/>
                </a:solidFill>
                <a:effectLst>
                  <a:outerShdw blurRad="38100" dist="38100" dir="2700000" algn="tl">
                    <a:srgbClr val="000000"/>
                  </a:outerShdw>
                </a:effectLst>
              </a:rPr>
              <a:t>dgatziolis@fs.fed.us</a:t>
            </a:r>
          </a:p>
          <a:p>
            <a:pPr algn="ctr">
              <a:spcBef>
                <a:spcPts val="300"/>
              </a:spcBef>
              <a:buFont typeface="Wingdings" panose="05000000000000000000" pitchFamily="2" charset="2"/>
              <a:buNone/>
            </a:pPr>
            <a:r>
              <a:rPr lang="en-US" altLang="en-US" sz="2400">
                <a:solidFill>
                  <a:srgbClr val="FFFF00"/>
                </a:solidFill>
                <a:effectLst>
                  <a:outerShdw blurRad="38100" dist="38100" dir="2700000" algn="tl">
                    <a:srgbClr val="000000"/>
                  </a:outerShdw>
                </a:effectLst>
              </a:rPr>
              <a:t>http://pnwfia.info/dgatziolis</a:t>
            </a:r>
          </a:p>
          <a:p>
            <a:pPr algn="ctr">
              <a:spcBef>
                <a:spcPct val="20000"/>
              </a:spcBef>
              <a:buFont typeface="Wingdings" panose="05000000000000000000" pitchFamily="2" charset="2"/>
              <a:buNone/>
            </a:pPr>
            <a:endParaRPr lang="en-US" altLang="en-US" sz="2400">
              <a:solidFill>
                <a:srgbClr val="FFFF00"/>
              </a:solidFill>
              <a:effectLst>
                <a:outerShdw blurRad="38100" dist="38100" dir="2700000" algn="tl">
                  <a:srgbClr val="000000"/>
                </a:outerShdw>
              </a:effectLst>
            </a:endParaRPr>
          </a:p>
          <a:p>
            <a:pPr algn="ctr">
              <a:spcBef>
                <a:spcPct val="20000"/>
              </a:spcBef>
              <a:buFont typeface="Wingdings" panose="05000000000000000000" pitchFamily="2" charset="2"/>
              <a:buNone/>
            </a:pPr>
            <a:r>
              <a:rPr lang="en-US" altLang="en-US" sz="2400">
                <a:solidFill>
                  <a:srgbClr val="FFFF00"/>
                </a:solidFill>
                <a:effectLst>
                  <a:outerShdw blurRad="38100" dist="38100" dir="2700000" algn="tl">
                    <a:srgbClr val="000000"/>
                  </a:outerShdw>
                </a:effectLst>
              </a:rPr>
              <a:t>April 23, 2015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E7848D4-A066-7062-8429-D0F9698AC8E5}"/>
              </a:ext>
            </a:extLst>
          </p:cNvPr>
          <p:cNvSpPr>
            <a:spLocks noGrp="1"/>
          </p:cNvSpPr>
          <p:nvPr>
            <p:ph type="sldNum" sz="quarter" idx="12"/>
          </p:nvPr>
        </p:nvSpPr>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64543D35-B747-4F14-866D-6892B275BC47}" type="slidenum">
              <a:rPr lang="en-US" altLang="en-US">
                <a:solidFill>
                  <a:srgbClr val="898989"/>
                </a:solidFill>
              </a:rPr>
              <a:pPr/>
              <a:t>10</a:t>
            </a:fld>
            <a:endParaRPr lang="en-US" altLang="en-US">
              <a:solidFill>
                <a:srgbClr val="898989"/>
              </a:solidFill>
            </a:endParaRPr>
          </a:p>
        </p:txBody>
      </p:sp>
      <p:pic>
        <p:nvPicPr>
          <p:cNvPr id="11266" name="Picture 7">
            <a:extLst>
              <a:ext uri="{FF2B5EF4-FFF2-40B4-BE49-F238E27FC236}">
                <a16:creationId xmlns:a16="http://schemas.microsoft.com/office/drawing/2014/main" id="{EE94429E-4092-25F2-B789-3F56B2BDB76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813" y="304800"/>
            <a:ext cx="9144000" cy="126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extBox 8">
            <a:extLst>
              <a:ext uri="{FF2B5EF4-FFF2-40B4-BE49-F238E27FC236}">
                <a16:creationId xmlns:a16="http://schemas.microsoft.com/office/drawing/2014/main" id="{AC4ADE04-3750-7AF9-9F1C-C41CDE054231}"/>
              </a:ext>
            </a:extLst>
          </p:cNvPr>
          <p:cNvSpPr txBox="1">
            <a:spLocks noChangeArrowheads="1"/>
          </p:cNvSpPr>
          <p:nvPr/>
        </p:nvSpPr>
        <p:spPr bwMode="auto">
          <a:xfrm>
            <a:off x="914400" y="417513"/>
            <a:ext cx="78486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endParaRPr lang="en-US" altLang="en-US" sz="2800" b="1">
              <a:solidFill>
                <a:srgbClr val="FFC000"/>
              </a:solidFill>
            </a:endParaRPr>
          </a:p>
        </p:txBody>
      </p:sp>
      <p:sp>
        <p:nvSpPr>
          <p:cNvPr id="11268" name="Content Placeholder 2">
            <a:extLst>
              <a:ext uri="{FF2B5EF4-FFF2-40B4-BE49-F238E27FC236}">
                <a16:creationId xmlns:a16="http://schemas.microsoft.com/office/drawing/2014/main" id="{EE8309BC-7400-AD32-E4F0-90FE32534852}"/>
              </a:ext>
            </a:extLst>
          </p:cNvPr>
          <p:cNvSpPr txBox="1">
            <a:spLocks/>
          </p:cNvSpPr>
          <p:nvPr/>
        </p:nvSpPr>
        <p:spPr bwMode="auto">
          <a:xfrm>
            <a:off x="266700" y="1676400"/>
            <a:ext cx="77724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spcBef>
                <a:spcPct val="20000"/>
              </a:spcBef>
              <a:buFont typeface="Wingdings" panose="05000000000000000000" pitchFamily="2" charset="2"/>
              <a:buNone/>
            </a:pPr>
            <a:endParaRPr lang="en-US" altLang="en-US" sz="1000">
              <a:solidFill>
                <a:srgbClr val="FFC000"/>
              </a:solidFill>
            </a:endParaRPr>
          </a:p>
        </p:txBody>
      </p:sp>
      <p:sp>
        <p:nvSpPr>
          <p:cNvPr id="11269" name="TextBox 9">
            <a:extLst>
              <a:ext uri="{FF2B5EF4-FFF2-40B4-BE49-F238E27FC236}">
                <a16:creationId xmlns:a16="http://schemas.microsoft.com/office/drawing/2014/main" id="{8BB2BA76-C9CC-9AFC-AF1B-80EDF6D53AAF}"/>
              </a:ext>
            </a:extLst>
          </p:cNvPr>
          <p:cNvSpPr txBox="1">
            <a:spLocks noChangeArrowheads="1"/>
          </p:cNvSpPr>
          <p:nvPr/>
        </p:nvSpPr>
        <p:spPr bwMode="auto">
          <a:xfrm>
            <a:off x="1447800" y="457200"/>
            <a:ext cx="6248400"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r>
              <a:rPr lang="en-US" altLang="en-US" sz="2800" b="1">
                <a:solidFill>
                  <a:srgbClr val="FFC000"/>
                </a:solidFill>
              </a:rPr>
              <a:t>Application capabilities (cont.)</a:t>
            </a:r>
          </a:p>
        </p:txBody>
      </p:sp>
      <p:sp>
        <p:nvSpPr>
          <p:cNvPr id="11270" name="Content Placeholder 2">
            <a:extLst>
              <a:ext uri="{FF2B5EF4-FFF2-40B4-BE49-F238E27FC236}">
                <a16:creationId xmlns:a16="http://schemas.microsoft.com/office/drawing/2014/main" id="{8D5E6D4F-ABF2-691F-7B3A-B24282FD982D}"/>
              </a:ext>
            </a:extLst>
          </p:cNvPr>
          <p:cNvSpPr txBox="1">
            <a:spLocks/>
          </p:cNvSpPr>
          <p:nvPr/>
        </p:nvSpPr>
        <p:spPr bwMode="auto">
          <a:xfrm>
            <a:off x="495300" y="1828800"/>
            <a:ext cx="80391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Calibri" panose="020F0502020204030204" pitchFamily="34" charset="0"/>
                <a:ea typeface="MS PGothic" panose="020B0600070205080204" pitchFamily="34" charset="-128"/>
              </a:defRPr>
            </a:lvl1pPr>
            <a:lvl2pPr marL="342900" indent="-34290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lvl="1">
              <a:spcAft>
                <a:spcPts val="900"/>
              </a:spcAft>
              <a:buFont typeface="Arial" panose="020B0604020202020204" pitchFamily="34" charset="0"/>
              <a:buChar char="•"/>
            </a:pPr>
            <a:r>
              <a:rPr lang="en-US" altLang="en-US" sz="2400">
                <a:solidFill>
                  <a:srgbClr val="FFFF00"/>
                </a:solidFill>
              </a:rPr>
              <a:t>3D visualizations of scene illumination conditions for a sequence of sun locations that can be assembled as an animation</a:t>
            </a:r>
          </a:p>
          <a:p>
            <a:pPr lvl="1">
              <a:spcAft>
                <a:spcPts val="900"/>
              </a:spcAft>
              <a:buFont typeface="Arial" panose="020B0604020202020204" pitchFamily="34" charset="0"/>
              <a:buChar char="•"/>
            </a:pPr>
            <a:r>
              <a:rPr lang="en-US" altLang="en-US" sz="2400">
                <a:solidFill>
                  <a:srgbClr val="FFFF00"/>
                </a:solidFill>
              </a:rPr>
              <a:t>Simulate the impact on shading of management activities such as harvest, relative to no-action alternatives</a:t>
            </a:r>
          </a:p>
          <a:p>
            <a:pPr lvl="1">
              <a:spcAft>
                <a:spcPts val="900"/>
              </a:spcAft>
              <a:buFont typeface="Arial" panose="020B0604020202020204" pitchFamily="34" charset="0"/>
              <a:buChar char="•"/>
            </a:pPr>
            <a:r>
              <a:rPr lang="en-US" altLang="en-US" sz="2400">
                <a:solidFill>
                  <a:srgbClr val="FFFF00"/>
                </a:solidFill>
              </a:rPr>
              <a:t>Delineate variable width buffers around stream reaches outside of which harvest won’t reduce shading by more than a specified threshold</a:t>
            </a:r>
          </a:p>
        </p:txBody>
      </p:sp>
      <p:pic>
        <p:nvPicPr>
          <p:cNvPr id="11271" name="Picture 14">
            <a:extLst>
              <a:ext uri="{FF2B5EF4-FFF2-40B4-BE49-F238E27FC236}">
                <a16:creationId xmlns:a16="http://schemas.microsoft.com/office/drawing/2014/main" id="{24785065-CA89-EB91-A4D4-0AA6C665049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042025"/>
            <a:ext cx="9144000"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0040"/>
        </a:solidFill>
        <a:effectLst/>
      </p:bgPr>
    </p:bg>
    <p:spTree>
      <p:nvGrpSpPr>
        <p:cNvPr id="1" name=""/>
        <p:cNvGrpSpPr/>
        <p:nvPr/>
      </p:nvGrpSpPr>
      <p:grpSpPr>
        <a:xfrm>
          <a:off x="0" y="0"/>
          <a:ext cx="0" cy="0"/>
          <a:chOff x="0" y="0"/>
          <a:chExt cx="0" cy="0"/>
        </a:xfrm>
      </p:grpSpPr>
      <p:grpSp>
        <p:nvGrpSpPr>
          <p:cNvPr id="12290" name="Group 6">
            <a:extLst>
              <a:ext uri="{FF2B5EF4-FFF2-40B4-BE49-F238E27FC236}">
                <a16:creationId xmlns:a16="http://schemas.microsoft.com/office/drawing/2014/main" id="{E1AF0CE3-F0A8-7A13-8B52-90E6CF41DE77}"/>
              </a:ext>
            </a:extLst>
          </p:cNvPr>
          <p:cNvGrpSpPr>
            <a:grpSpLocks/>
          </p:cNvGrpSpPr>
          <p:nvPr/>
        </p:nvGrpSpPr>
        <p:grpSpPr bwMode="auto">
          <a:xfrm>
            <a:off x="138113" y="381000"/>
            <a:ext cx="8867775" cy="5486400"/>
            <a:chOff x="124326" y="74246"/>
            <a:chExt cx="8867274" cy="5486400"/>
          </a:xfrm>
        </p:grpSpPr>
        <p:pic>
          <p:nvPicPr>
            <p:cNvPr id="12294" name="Picture 1">
              <a:extLst>
                <a:ext uri="{FF2B5EF4-FFF2-40B4-BE49-F238E27FC236}">
                  <a16:creationId xmlns:a16="http://schemas.microsoft.com/office/drawing/2014/main" id="{5EF28356-B3F7-BE32-FB5B-CBAECB5197F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1764271"/>
              <a:ext cx="1481456" cy="2106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295" name="Group 5">
              <a:extLst>
                <a:ext uri="{FF2B5EF4-FFF2-40B4-BE49-F238E27FC236}">
                  <a16:creationId xmlns:a16="http://schemas.microsoft.com/office/drawing/2014/main" id="{58478604-7097-9D15-4818-B57106FAE06A}"/>
                </a:ext>
              </a:extLst>
            </p:cNvPr>
            <p:cNvGrpSpPr>
              <a:grpSpLocks/>
            </p:cNvGrpSpPr>
            <p:nvPr/>
          </p:nvGrpSpPr>
          <p:grpSpPr bwMode="auto">
            <a:xfrm>
              <a:off x="124326" y="74246"/>
              <a:ext cx="8867274" cy="5486400"/>
              <a:chOff x="124326" y="74246"/>
              <a:chExt cx="8867274" cy="5486400"/>
            </a:xfrm>
          </p:grpSpPr>
          <p:pic>
            <p:nvPicPr>
              <p:cNvPr id="12296" name="Picture 3">
                <a:extLst>
                  <a:ext uri="{FF2B5EF4-FFF2-40B4-BE49-F238E27FC236}">
                    <a16:creationId xmlns:a16="http://schemas.microsoft.com/office/drawing/2014/main" id="{9D338C2A-7083-4268-1D91-13066E6D618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4326" y="74246"/>
                <a:ext cx="3609474"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7" name="Picture 4">
                <a:extLst>
                  <a:ext uri="{FF2B5EF4-FFF2-40B4-BE49-F238E27FC236}">
                    <a16:creationId xmlns:a16="http://schemas.microsoft.com/office/drawing/2014/main" id="{63611D12-01DE-B010-A14C-0A2BE06F5BB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378601" y="74246"/>
                <a:ext cx="3612999"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12291" name="TextBox 12">
            <a:extLst>
              <a:ext uri="{FF2B5EF4-FFF2-40B4-BE49-F238E27FC236}">
                <a16:creationId xmlns:a16="http://schemas.microsoft.com/office/drawing/2014/main" id="{EFA0AB23-0B33-F9A7-E64B-E14AC37B797D}"/>
              </a:ext>
            </a:extLst>
          </p:cNvPr>
          <p:cNvSpPr txBox="1">
            <a:spLocks noChangeArrowheads="1"/>
          </p:cNvSpPr>
          <p:nvPr/>
        </p:nvSpPr>
        <p:spPr bwMode="auto">
          <a:xfrm>
            <a:off x="654050" y="5791200"/>
            <a:ext cx="24955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r>
              <a:rPr lang="en-US" altLang="en-US" sz="2400">
                <a:solidFill>
                  <a:schemeClr val="bg1"/>
                </a:solidFill>
              </a:rPr>
              <a:t>Direct illumination</a:t>
            </a:r>
          </a:p>
          <a:p>
            <a:pPr algn="ctr"/>
            <a:r>
              <a:rPr lang="en-US" altLang="en-US" sz="2400">
                <a:solidFill>
                  <a:schemeClr val="bg1"/>
                </a:solidFill>
              </a:rPr>
              <a:t>of ground</a:t>
            </a:r>
          </a:p>
        </p:txBody>
      </p:sp>
      <p:sp>
        <p:nvSpPr>
          <p:cNvPr id="12292" name="TextBox 13">
            <a:extLst>
              <a:ext uri="{FF2B5EF4-FFF2-40B4-BE49-F238E27FC236}">
                <a16:creationId xmlns:a16="http://schemas.microsoft.com/office/drawing/2014/main" id="{1F46A381-D15C-CF46-DED5-FA469E37ABE8}"/>
              </a:ext>
            </a:extLst>
          </p:cNvPr>
          <p:cNvSpPr txBox="1">
            <a:spLocks noChangeArrowheads="1"/>
          </p:cNvSpPr>
          <p:nvPr/>
        </p:nvSpPr>
        <p:spPr bwMode="auto">
          <a:xfrm>
            <a:off x="5337175" y="5791200"/>
            <a:ext cx="33385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r>
              <a:rPr lang="en-US" altLang="en-US" sz="2400">
                <a:solidFill>
                  <a:schemeClr val="bg1"/>
                </a:solidFill>
              </a:rPr>
              <a:t>Direct illumination</a:t>
            </a:r>
          </a:p>
          <a:p>
            <a:pPr algn="ctr"/>
            <a:r>
              <a:rPr lang="en-US" altLang="en-US" sz="2400">
                <a:solidFill>
                  <a:schemeClr val="bg1"/>
                </a:solidFill>
              </a:rPr>
              <a:t>of ground and vegetation</a:t>
            </a:r>
          </a:p>
        </p:txBody>
      </p:sp>
      <p:sp>
        <p:nvSpPr>
          <p:cNvPr id="12293" name="TextBox 14">
            <a:extLst>
              <a:ext uri="{FF2B5EF4-FFF2-40B4-BE49-F238E27FC236}">
                <a16:creationId xmlns:a16="http://schemas.microsoft.com/office/drawing/2014/main" id="{11350086-649D-F49F-EBB2-0DF97915ECA8}"/>
              </a:ext>
            </a:extLst>
          </p:cNvPr>
          <p:cNvSpPr txBox="1">
            <a:spLocks noChangeArrowheads="1"/>
          </p:cNvSpPr>
          <p:nvPr/>
        </p:nvSpPr>
        <p:spPr bwMode="auto">
          <a:xfrm>
            <a:off x="3352800" y="5029200"/>
            <a:ext cx="21367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r>
              <a:rPr lang="en-US" altLang="en-US" sz="2000">
                <a:solidFill>
                  <a:srgbClr val="FFFF00"/>
                </a:solidFill>
              </a:rPr>
              <a:t>Rays cast </a:t>
            </a:r>
          </a:p>
          <a:p>
            <a:pPr algn="ctr"/>
            <a:r>
              <a:rPr lang="en-US" altLang="en-US" sz="2000">
                <a:solidFill>
                  <a:srgbClr val="FFFF00"/>
                </a:solidFill>
              </a:rPr>
              <a:t>5am : 8pm</a:t>
            </a:r>
          </a:p>
          <a:p>
            <a:pPr algn="ctr"/>
            <a:r>
              <a:rPr lang="en-US" altLang="en-US" sz="2000">
                <a:solidFill>
                  <a:srgbClr val="FFFF00"/>
                </a:solidFill>
              </a:rPr>
              <a:t>@ 12 min intervals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6">
            <a:extLst>
              <a:ext uri="{FF2B5EF4-FFF2-40B4-BE49-F238E27FC236}">
                <a16:creationId xmlns:a16="http://schemas.microsoft.com/office/drawing/2014/main" id="{07289DF8-6700-2996-3CE2-5A5F632F71D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042025"/>
            <a:ext cx="9144000"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4" name="Rectangle 11">
            <a:extLst>
              <a:ext uri="{FF2B5EF4-FFF2-40B4-BE49-F238E27FC236}">
                <a16:creationId xmlns:a16="http://schemas.microsoft.com/office/drawing/2014/main" id="{B635B183-593F-7EEE-8FCB-5E2B25875B57}"/>
              </a:ext>
            </a:extLst>
          </p:cNvPr>
          <p:cNvSpPr>
            <a:spLocks noChangeArrowheads="1"/>
          </p:cNvSpPr>
          <p:nvPr/>
        </p:nvSpPr>
        <p:spPr bwMode="auto">
          <a:xfrm>
            <a:off x="0" y="755650"/>
            <a:ext cx="4343400" cy="529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ea typeface="MS PGothic" panose="020B0600070205080204" pitchFamily="34" charset="-128"/>
              </a:defRPr>
            </a:lvl1pPr>
            <a:lvl2pPr marL="1588">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lvl="1"/>
            <a:r>
              <a:rPr lang="en-US" altLang="en-US" sz="2400">
                <a:solidFill>
                  <a:schemeClr val="bg1"/>
                </a:solidFill>
              </a:rPr>
              <a:t>Percent direct solar illumination of ground surfaces</a:t>
            </a:r>
          </a:p>
          <a:p>
            <a:pPr lvl="1"/>
            <a:endParaRPr lang="en-US" altLang="en-US" sz="1000">
              <a:solidFill>
                <a:srgbClr val="FFFF00"/>
              </a:solidFill>
            </a:endParaRPr>
          </a:p>
          <a:p>
            <a:pPr lvl="1"/>
            <a:r>
              <a:rPr lang="en-US" altLang="en-US" sz="2400">
                <a:solidFill>
                  <a:srgbClr val="FFFF00"/>
                </a:solidFill>
              </a:rPr>
              <a:t>25 ft resolution</a:t>
            </a:r>
            <a:endParaRPr lang="en-US" altLang="en-US" sz="2400">
              <a:solidFill>
                <a:srgbClr val="E8AD18"/>
              </a:solidFill>
            </a:endParaRPr>
          </a:p>
          <a:p>
            <a:pPr lvl="1"/>
            <a:endParaRPr lang="en-US" altLang="en-US" sz="1000">
              <a:solidFill>
                <a:srgbClr val="FFFF00"/>
              </a:solidFill>
            </a:endParaRPr>
          </a:p>
          <a:p>
            <a:pPr lvl="1"/>
            <a:r>
              <a:rPr lang="en-US" altLang="en-US" sz="2400">
                <a:solidFill>
                  <a:srgbClr val="FFFF00"/>
                </a:solidFill>
              </a:rPr>
              <a:t>6 days, 20 rays / day</a:t>
            </a:r>
          </a:p>
          <a:p>
            <a:pPr lvl="1"/>
            <a:endParaRPr lang="en-US" altLang="en-US" sz="1000">
              <a:solidFill>
                <a:srgbClr val="FFFF00"/>
              </a:solidFill>
            </a:endParaRPr>
          </a:p>
          <a:p>
            <a:pPr lvl="1"/>
            <a:r>
              <a:rPr lang="en-US" altLang="en-US" sz="2400">
                <a:solidFill>
                  <a:srgbClr val="FFFF00"/>
                </a:solidFill>
              </a:rPr>
              <a:t>2007 LiDAR acquisition</a:t>
            </a:r>
          </a:p>
          <a:p>
            <a:pPr lvl="1"/>
            <a:r>
              <a:rPr lang="en-US" altLang="en-US" sz="2400">
                <a:solidFill>
                  <a:srgbClr val="FFFF00"/>
                </a:solidFill>
              </a:rPr>
              <a:t>4,133 billion laser returns</a:t>
            </a:r>
          </a:p>
          <a:p>
            <a:pPr lvl="1"/>
            <a:endParaRPr lang="en-US" altLang="en-US" sz="1000">
              <a:solidFill>
                <a:srgbClr val="FFFF00"/>
              </a:solidFill>
            </a:endParaRPr>
          </a:p>
          <a:p>
            <a:pPr lvl="1"/>
            <a:r>
              <a:rPr lang="en-US" altLang="en-US" sz="2400">
                <a:solidFill>
                  <a:srgbClr val="FFFF00"/>
                </a:solidFill>
              </a:rPr>
              <a:t>Distribution moments:</a:t>
            </a:r>
          </a:p>
          <a:p>
            <a:pPr lvl="1"/>
            <a:r>
              <a:rPr lang="en-US" altLang="en-US" sz="2400">
                <a:solidFill>
                  <a:srgbClr val="FFFF00"/>
                </a:solidFill>
              </a:rPr>
              <a:t>Min:	0.0%</a:t>
            </a:r>
          </a:p>
          <a:p>
            <a:pPr lvl="1"/>
            <a:r>
              <a:rPr lang="en-US" altLang="en-US" sz="2400">
                <a:solidFill>
                  <a:srgbClr val="FFFF00"/>
                </a:solidFill>
              </a:rPr>
              <a:t>Mean:	19.8%</a:t>
            </a:r>
          </a:p>
          <a:p>
            <a:pPr lvl="1"/>
            <a:r>
              <a:rPr lang="en-US" altLang="en-US" sz="2400">
                <a:solidFill>
                  <a:srgbClr val="FFFF00"/>
                </a:solidFill>
              </a:rPr>
              <a:t>Max:	100.0%</a:t>
            </a:r>
          </a:p>
          <a:p>
            <a:pPr lvl="1"/>
            <a:r>
              <a:rPr lang="en-US" altLang="en-US" sz="2400">
                <a:solidFill>
                  <a:srgbClr val="FFFF00"/>
                </a:solidFill>
              </a:rPr>
              <a:t>SD:	19.4%</a:t>
            </a:r>
          </a:p>
          <a:p>
            <a:pPr lvl="1"/>
            <a:endParaRPr lang="en-US" altLang="en-US" sz="1000">
              <a:solidFill>
                <a:srgbClr val="FFFF00"/>
              </a:solidFill>
            </a:endParaRPr>
          </a:p>
          <a:p>
            <a:pPr lvl="1"/>
            <a:r>
              <a:rPr lang="en-US" altLang="en-US" sz="2400">
                <a:solidFill>
                  <a:schemeClr val="bg1"/>
                </a:solidFill>
              </a:rPr>
              <a:t>Stream layer from R. Hassmiller</a:t>
            </a:r>
          </a:p>
        </p:txBody>
      </p:sp>
      <p:sp>
        <p:nvSpPr>
          <p:cNvPr id="13315" name="TextBox 7">
            <a:extLst>
              <a:ext uri="{FF2B5EF4-FFF2-40B4-BE49-F238E27FC236}">
                <a16:creationId xmlns:a16="http://schemas.microsoft.com/office/drawing/2014/main" id="{75341129-4918-BDE8-575B-3CBCAC0119C0}"/>
              </a:ext>
            </a:extLst>
          </p:cNvPr>
          <p:cNvSpPr txBox="1">
            <a:spLocks noChangeArrowheads="1"/>
          </p:cNvSpPr>
          <p:nvPr/>
        </p:nvSpPr>
        <p:spPr bwMode="auto">
          <a:xfrm>
            <a:off x="2057400" y="76200"/>
            <a:ext cx="5029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US" altLang="en-US" sz="2800">
                <a:solidFill>
                  <a:srgbClr val="FFFF00"/>
                </a:solidFill>
              </a:rPr>
              <a:t>Mainstem CampLick, Malheur NF</a:t>
            </a:r>
          </a:p>
        </p:txBody>
      </p:sp>
      <p:pic>
        <p:nvPicPr>
          <p:cNvPr id="13316" name="Picture 2">
            <a:extLst>
              <a:ext uri="{FF2B5EF4-FFF2-40B4-BE49-F238E27FC236}">
                <a16:creationId xmlns:a16="http://schemas.microsoft.com/office/drawing/2014/main" id="{D3245D9D-DA69-DC5F-D60E-7D7359CEEA0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762000"/>
            <a:ext cx="4592638" cy="587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7" name="Group 6">
            <a:extLst>
              <a:ext uri="{FF2B5EF4-FFF2-40B4-BE49-F238E27FC236}">
                <a16:creationId xmlns:a16="http://schemas.microsoft.com/office/drawing/2014/main" id="{8E621C22-96AF-F159-92C1-BBDE12C8DFCB}"/>
              </a:ext>
            </a:extLst>
          </p:cNvPr>
          <p:cNvGrpSpPr>
            <a:grpSpLocks/>
          </p:cNvGrpSpPr>
          <p:nvPr/>
        </p:nvGrpSpPr>
        <p:grpSpPr bwMode="auto">
          <a:xfrm>
            <a:off x="101600" y="1365250"/>
            <a:ext cx="8961438" cy="4654550"/>
            <a:chOff x="101014" y="1365464"/>
            <a:chExt cx="8961415" cy="4654336"/>
          </a:xfrm>
        </p:grpSpPr>
        <p:pic>
          <p:nvPicPr>
            <p:cNvPr id="14343" name="Picture 4">
              <a:extLst>
                <a:ext uri="{FF2B5EF4-FFF2-40B4-BE49-F238E27FC236}">
                  <a16:creationId xmlns:a16="http://schemas.microsoft.com/office/drawing/2014/main" id="{693A2093-73FC-EB82-AE41-F6567B44643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1014" y="1365464"/>
              <a:ext cx="4109524" cy="4652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Picture 2">
              <a:extLst>
                <a:ext uri="{FF2B5EF4-FFF2-40B4-BE49-F238E27FC236}">
                  <a16:creationId xmlns:a16="http://schemas.microsoft.com/office/drawing/2014/main" id="{D6103C54-D475-E8F5-2D75-49F123B2767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1372180"/>
              <a:ext cx="4871429" cy="4647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 name="Slide Number Placeholder 3">
            <a:extLst>
              <a:ext uri="{FF2B5EF4-FFF2-40B4-BE49-F238E27FC236}">
                <a16:creationId xmlns:a16="http://schemas.microsoft.com/office/drawing/2014/main" id="{BEBD7E09-1947-73C9-F11B-CF3B1FCA53B9}"/>
              </a:ext>
            </a:extLst>
          </p:cNvPr>
          <p:cNvSpPr>
            <a:spLocks noGrp="1"/>
          </p:cNvSpPr>
          <p:nvPr>
            <p:ph type="sldNum" sz="quarter" idx="12"/>
          </p:nvPr>
        </p:nvSpPr>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09B148D8-E405-4701-A9B2-C5528719E51B}" type="slidenum">
              <a:rPr lang="en-US" altLang="en-US">
                <a:solidFill>
                  <a:srgbClr val="898989"/>
                </a:solidFill>
              </a:rPr>
              <a:pPr/>
              <a:t>13</a:t>
            </a:fld>
            <a:endParaRPr lang="en-US" altLang="en-US">
              <a:solidFill>
                <a:srgbClr val="898989"/>
              </a:solidFill>
            </a:endParaRPr>
          </a:p>
        </p:txBody>
      </p:sp>
      <p:pic>
        <p:nvPicPr>
          <p:cNvPr id="14339" name="Picture 7">
            <a:extLst>
              <a:ext uri="{FF2B5EF4-FFF2-40B4-BE49-F238E27FC236}">
                <a16:creationId xmlns:a16="http://schemas.microsoft.com/office/drawing/2014/main" id="{38661EC2-9306-8AD2-F472-D104F29C58B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813" y="304800"/>
            <a:ext cx="9144000" cy="126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TextBox 8">
            <a:extLst>
              <a:ext uri="{FF2B5EF4-FFF2-40B4-BE49-F238E27FC236}">
                <a16:creationId xmlns:a16="http://schemas.microsoft.com/office/drawing/2014/main" id="{24746951-810E-E071-6A81-CE7962A0232A}"/>
              </a:ext>
            </a:extLst>
          </p:cNvPr>
          <p:cNvSpPr txBox="1">
            <a:spLocks noChangeArrowheads="1"/>
          </p:cNvSpPr>
          <p:nvPr/>
        </p:nvSpPr>
        <p:spPr bwMode="auto">
          <a:xfrm>
            <a:off x="914400" y="417513"/>
            <a:ext cx="78486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endParaRPr lang="en-US" altLang="en-US" sz="2800" b="1">
              <a:solidFill>
                <a:srgbClr val="FFC000"/>
              </a:solidFill>
            </a:endParaRPr>
          </a:p>
        </p:txBody>
      </p:sp>
      <p:sp>
        <p:nvSpPr>
          <p:cNvPr id="14341" name="TextBox 9">
            <a:extLst>
              <a:ext uri="{FF2B5EF4-FFF2-40B4-BE49-F238E27FC236}">
                <a16:creationId xmlns:a16="http://schemas.microsoft.com/office/drawing/2014/main" id="{B9A30092-692C-55CA-AC1C-20CE0875E203}"/>
              </a:ext>
            </a:extLst>
          </p:cNvPr>
          <p:cNvSpPr txBox="1">
            <a:spLocks noChangeArrowheads="1"/>
          </p:cNvSpPr>
          <p:nvPr/>
        </p:nvSpPr>
        <p:spPr bwMode="auto">
          <a:xfrm>
            <a:off x="1447800" y="457200"/>
            <a:ext cx="6248400"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r>
              <a:rPr lang="en-US" altLang="en-US" sz="2800" b="1">
                <a:solidFill>
                  <a:srgbClr val="FFC000"/>
                </a:solidFill>
              </a:rPr>
              <a:t>Shade management with variable-width harvesting buffer around a stream reach</a:t>
            </a:r>
          </a:p>
        </p:txBody>
      </p:sp>
      <p:pic>
        <p:nvPicPr>
          <p:cNvPr id="14342" name="Picture 12">
            <a:extLst>
              <a:ext uri="{FF2B5EF4-FFF2-40B4-BE49-F238E27FC236}">
                <a16:creationId xmlns:a16="http://schemas.microsoft.com/office/drawing/2014/main" id="{FC632479-8A0E-9995-CB92-81EA1109C3A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6042025"/>
            <a:ext cx="9144000"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7">
            <a:extLst>
              <a:ext uri="{FF2B5EF4-FFF2-40B4-BE49-F238E27FC236}">
                <a16:creationId xmlns:a16="http://schemas.microsoft.com/office/drawing/2014/main" id="{18877D47-3974-7E7E-E6AC-138D51A4CF0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813" y="304800"/>
            <a:ext cx="9144000" cy="126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2" name="Picture 9">
            <a:extLst>
              <a:ext uri="{FF2B5EF4-FFF2-40B4-BE49-F238E27FC236}">
                <a16:creationId xmlns:a16="http://schemas.microsoft.com/office/drawing/2014/main" id="{B1091653-CF80-E88C-2CD7-DE9C951CDC0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6042025"/>
            <a:ext cx="9144000"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extBox 11">
            <a:extLst>
              <a:ext uri="{FF2B5EF4-FFF2-40B4-BE49-F238E27FC236}">
                <a16:creationId xmlns:a16="http://schemas.microsoft.com/office/drawing/2014/main" id="{5A15E16B-6AB5-FCBB-16CF-AB38A3E2B1C3}"/>
              </a:ext>
            </a:extLst>
          </p:cNvPr>
          <p:cNvSpPr txBox="1">
            <a:spLocks noChangeArrowheads="1"/>
          </p:cNvSpPr>
          <p:nvPr/>
        </p:nvSpPr>
        <p:spPr bwMode="auto">
          <a:xfrm>
            <a:off x="1066800" y="381000"/>
            <a:ext cx="7315200" cy="102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r>
              <a:rPr lang="en-US" altLang="en-US" sz="2800" b="1">
                <a:solidFill>
                  <a:srgbClr val="FFC000"/>
                </a:solidFill>
              </a:rPr>
              <a:t>Dynamic assessment of shade/sunlight in forest ecosystems using high-density LiDAR data</a:t>
            </a:r>
          </a:p>
        </p:txBody>
      </p:sp>
      <p:sp>
        <p:nvSpPr>
          <p:cNvPr id="9" name="Content Placeholder 2">
            <a:extLst>
              <a:ext uri="{FF2B5EF4-FFF2-40B4-BE49-F238E27FC236}">
                <a16:creationId xmlns:a16="http://schemas.microsoft.com/office/drawing/2014/main" id="{273985A7-ED0C-507C-9FC1-41B2802A4F38}"/>
              </a:ext>
            </a:extLst>
          </p:cNvPr>
          <p:cNvSpPr txBox="1">
            <a:spLocks/>
          </p:cNvSpPr>
          <p:nvPr/>
        </p:nvSpPr>
        <p:spPr>
          <a:xfrm>
            <a:off x="685800" y="2057400"/>
            <a:ext cx="7772400" cy="3352800"/>
          </a:xfrm>
          <a:prstGeom prst="rect">
            <a:avLst/>
          </a:prstGeom>
        </p:spPr>
        <p:txBody>
          <a:bodyPr>
            <a:norm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spcBef>
                <a:spcPct val="20000"/>
              </a:spcBef>
              <a:buFont typeface="Wingdings" panose="05000000000000000000" pitchFamily="2" charset="2"/>
              <a:buNone/>
            </a:pPr>
            <a:r>
              <a:rPr lang="en-US" altLang="en-US" sz="3200">
                <a:solidFill>
                  <a:srgbClr val="FFFF00"/>
                </a:solidFill>
              </a:rPr>
              <a:t>Demetrios Gatziolis</a:t>
            </a:r>
          </a:p>
          <a:p>
            <a:pPr algn="ctr">
              <a:spcBef>
                <a:spcPct val="20000"/>
              </a:spcBef>
              <a:buFont typeface="Wingdings" panose="05000000000000000000" pitchFamily="2" charset="2"/>
              <a:buNone/>
            </a:pPr>
            <a:endParaRPr lang="en-US" altLang="en-US" sz="1000">
              <a:solidFill>
                <a:srgbClr val="FFFF00"/>
              </a:solidFill>
            </a:endParaRPr>
          </a:p>
          <a:p>
            <a:pPr algn="ctr">
              <a:spcBef>
                <a:spcPts val="300"/>
              </a:spcBef>
              <a:buFont typeface="Wingdings" panose="05000000000000000000" pitchFamily="2" charset="2"/>
              <a:buNone/>
            </a:pPr>
            <a:r>
              <a:rPr lang="en-US" altLang="en-US" sz="2400">
                <a:solidFill>
                  <a:srgbClr val="FFFF00"/>
                </a:solidFill>
                <a:effectLst>
                  <a:outerShdw blurRad="38100" dist="38100" dir="2700000" algn="tl">
                    <a:srgbClr val="000000"/>
                  </a:outerShdw>
                </a:effectLst>
              </a:rPr>
              <a:t>USDA Forest Service</a:t>
            </a:r>
          </a:p>
          <a:p>
            <a:pPr algn="ctr">
              <a:spcBef>
                <a:spcPts val="300"/>
              </a:spcBef>
              <a:buFont typeface="Wingdings" panose="05000000000000000000" pitchFamily="2" charset="2"/>
              <a:buNone/>
            </a:pPr>
            <a:r>
              <a:rPr lang="en-US" altLang="en-US" sz="2400">
                <a:solidFill>
                  <a:srgbClr val="FFFF00"/>
                </a:solidFill>
                <a:effectLst>
                  <a:outerShdw blurRad="38100" dist="38100" dir="2700000" algn="tl">
                    <a:srgbClr val="000000"/>
                  </a:outerShdw>
                </a:effectLst>
              </a:rPr>
              <a:t>PNW Research Station</a:t>
            </a:r>
          </a:p>
          <a:p>
            <a:pPr algn="ctr">
              <a:spcBef>
                <a:spcPts val="300"/>
              </a:spcBef>
              <a:buFont typeface="Wingdings" panose="05000000000000000000" pitchFamily="2" charset="2"/>
              <a:buNone/>
            </a:pPr>
            <a:r>
              <a:rPr lang="en-US" altLang="en-US" sz="2400">
                <a:solidFill>
                  <a:srgbClr val="FFFF00"/>
                </a:solidFill>
                <a:effectLst>
                  <a:outerShdw blurRad="38100" dist="38100" dir="2700000" algn="tl">
                    <a:srgbClr val="000000"/>
                  </a:outerShdw>
                </a:effectLst>
              </a:rPr>
              <a:t>dgatziolis@fs.fed.us</a:t>
            </a:r>
          </a:p>
          <a:p>
            <a:pPr algn="ctr">
              <a:spcBef>
                <a:spcPts val="300"/>
              </a:spcBef>
              <a:buFont typeface="Wingdings" panose="05000000000000000000" pitchFamily="2" charset="2"/>
              <a:buNone/>
            </a:pPr>
            <a:r>
              <a:rPr lang="en-US" altLang="en-US" sz="2400">
                <a:solidFill>
                  <a:srgbClr val="FFFF00"/>
                </a:solidFill>
                <a:effectLst>
                  <a:outerShdw blurRad="38100" dist="38100" dir="2700000" algn="tl">
                    <a:srgbClr val="000000"/>
                  </a:outerShdw>
                </a:effectLst>
              </a:rPr>
              <a:t>http://pnwfia.info/dgatziolis</a:t>
            </a:r>
          </a:p>
          <a:p>
            <a:pPr algn="ctr">
              <a:spcBef>
                <a:spcPct val="20000"/>
              </a:spcBef>
              <a:buFont typeface="Wingdings" panose="05000000000000000000" pitchFamily="2" charset="2"/>
              <a:buNone/>
            </a:pPr>
            <a:endParaRPr lang="en-US" altLang="en-US" sz="2400">
              <a:solidFill>
                <a:srgbClr val="FFFF00"/>
              </a:solidFill>
              <a:effectLst>
                <a:outerShdw blurRad="38100" dist="38100" dir="2700000" algn="tl">
                  <a:srgbClr val="000000"/>
                </a:outerShdw>
              </a:effectLst>
            </a:endParaRPr>
          </a:p>
          <a:p>
            <a:pPr algn="ctr">
              <a:spcBef>
                <a:spcPct val="20000"/>
              </a:spcBef>
              <a:buFont typeface="Wingdings" panose="05000000000000000000" pitchFamily="2" charset="2"/>
              <a:buNone/>
            </a:pPr>
            <a:r>
              <a:rPr lang="en-US" altLang="en-US" sz="2400">
                <a:solidFill>
                  <a:srgbClr val="FFFF00"/>
                </a:solidFill>
                <a:effectLst>
                  <a:outerShdw blurRad="38100" dist="38100" dir="2700000" algn="tl">
                    <a:srgbClr val="000000"/>
                  </a:outerShdw>
                </a:effectLst>
              </a:rPr>
              <a:t>April 23, 2015</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D8C64BF-AC7E-D160-0C4D-33DFDF875956}"/>
              </a:ext>
            </a:extLst>
          </p:cNvPr>
          <p:cNvSpPr>
            <a:spLocks noGrp="1"/>
          </p:cNvSpPr>
          <p:nvPr>
            <p:ph type="sldNum" sz="quarter" idx="12"/>
          </p:nvPr>
        </p:nvSpPr>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F02BFB48-5421-4FE8-A580-1DCE8C67E806}" type="slidenum">
              <a:rPr lang="en-US" altLang="en-US">
                <a:solidFill>
                  <a:srgbClr val="898989"/>
                </a:solidFill>
              </a:rPr>
              <a:pPr/>
              <a:t>2</a:t>
            </a:fld>
            <a:endParaRPr lang="en-US" altLang="en-US">
              <a:solidFill>
                <a:srgbClr val="898989"/>
              </a:solidFill>
            </a:endParaRPr>
          </a:p>
        </p:txBody>
      </p:sp>
      <p:pic>
        <p:nvPicPr>
          <p:cNvPr id="3074" name="Picture 7">
            <a:extLst>
              <a:ext uri="{FF2B5EF4-FFF2-40B4-BE49-F238E27FC236}">
                <a16:creationId xmlns:a16="http://schemas.microsoft.com/office/drawing/2014/main" id="{10204D2C-12AE-CDAF-AC63-8985596C621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813" y="304800"/>
            <a:ext cx="9144000" cy="126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Box 8">
            <a:extLst>
              <a:ext uri="{FF2B5EF4-FFF2-40B4-BE49-F238E27FC236}">
                <a16:creationId xmlns:a16="http://schemas.microsoft.com/office/drawing/2014/main" id="{B329F8CE-17B5-6A75-2012-8EA7A4D5EC82}"/>
              </a:ext>
            </a:extLst>
          </p:cNvPr>
          <p:cNvSpPr txBox="1">
            <a:spLocks noChangeArrowheads="1"/>
          </p:cNvSpPr>
          <p:nvPr/>
        </p:nvSpPr>
        <p:spPr bwMode="auto">
          <a:xfrm>
            <a:off x="914400" y="417513"/>
            <a:ext cx="78486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endParaRPr lang="en-US" altLang="en-US" sz="2800" b="1">
              <a:solidFill>
                <a:srgbClr val="FFC000"/>
              </a:solidFill>
            </a:endParaRPr>
          </a:p>
        </p:txBody>
      </p:sp>
      <p:sp>
        <p:nvSpPr>
          <p:cNvPr id="3076" name="Content Placeholder 2">
            <a:extLst>
              <a:ext uri="{FF2B5EF4-FFF2-40B4-BE49-F238E27FC236}">
                <a16:creationId xmlns:a16="http://schemas.microsoft.com/office/drawing/2014/main" id="{CDC8CA0B-28ED-C22B-C8B0-0010D628018A}"/>
              </a:ext>
            </a:extLst>
          </p:cNvPr>
          <p:cNvSpPr txBox="1">
            <a:spLocks/>
          </p:cNvSpPr>
          <p:nvPr/>
        </p:nvSpPr>
        <p:spPr bwMode="auto">
          <a:xfrm>
            <a:off x="266700" y="1676400"/>
            <a:ext cx="77724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spcBef>
                <a:spcPct val="20000"/>
              </a:spcBef>
              <a:buFont typeface="Wingdings" panose="05000000000000000000" pitchFamily="2" charset="2"/>
              <a:buNone/>
            </a:pPr>
            <a:endParaRPr lang="en-US" altLang="en-US" sz="1000">
              <a:solidFill>
                <a:srgbClr val="FFC000"/>
              </a:solidFill>
            </a:endParaRPr>
          </a:p>
        </p:txBody>
      </p:sp>
      <p:sp>
        <p:nvSpPr>
          <p:cNvPr id="3077" name="TextBox 9">
            <a:extLst>
              <a:ext uri="{FF2B5EF4-FFF2-40B4-BE49-F238E27FC236}">
                <a16:creationId xmlns:a16="http://schemas.microsoft.com/office/drawing/2014/main" id="{8A12E808-4E20-3264-346C-1E75A7B2DBF4}"/>
              </a:ext>
            </a:extLst>
          </p:cNvPr>
          <p:cNvSpPr txBox="1">
            <a:spLocks noChangeArrowheads="1"/>
          </p:cNvSpPr>
          <p:nvPr/>
        </p:nvSpPr>
        <p:spPr bwMode="auto">
          <a:xfrm>
            <a:off x="2743200" y="569913"/>
            <a:ext cx="3657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r>
              <a:rPr lang="en-US" altLang="en-US" sz="2800" b="1">
                <a:solidFill>
                  <a:srgbClr val="FFC000"/>
                </a:solidFill>
              </a:rPr>
              <a:t>Motivation</a:t>
            </a:r>
          </a:p>
        </p:txBody>
      </p:sp>
      <p:sp>
        <p:nvSpPr>
          <p:cNvPr id="12" name="Content Placeholder 2">
            <a:extLst>
              <a:ext uri="{FF2B5EF4-FFF2-40B4-BE49-F238E27FC236}">
                <a16:creationId xmlns:a16="http://schemas.microsoft.com/office/drawing/2014/main" id="{1AE4715A-DA87-82F4-4823-96CE675D283F}"/>
              </a:ext>
            </a:extLst>
          </p:cNvPr>
          <p:cNvSpPr txBox="1">
            <a:spLocks/>
          </p:cNvSpPr>
          <p:nvPr/>
        </p:nvSpPr>
        <p:spPr>
          <a:xfrm>
            <a:off x="419100" y="1828800"/>
            <a:ext cx="7772400" cy="4213225"/>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lvl="1" algn="l" fontAlgn="auto">
              <a:spcBef>
                <a:spcPts val="0"/>
              </a:spcBef>
              <a:spcAft>
                <a:spcPts val="900"/>
              </a:spcAft>
              <a:defRPr/>
            </a:pPr>
            <a:r>
              <a:rPr lang="en-US" sz="2400" dirty="0">
                <a:solidFill>
                  <a:srgbClr val="FFFF00"/>
                </a:solidFill>
              </a:rPr>
              <a:t>Diurnal and seasonal distribution of sunlight </a:t>
            </a:r>
          </a:p>
          <a:p>
            <a:pPr marL="342900" lvl="1" indent="-342900" algn="l" fontAlgn="auto">
              <a:spcBef>
                <a:spcPts val="0"/>
              </a:spcBef>
              <a:spcAft>
                <a:spcPts val="300"/>
              </a:spcAft>
              <a:buFont typeface="Arial" panose="020B0604020202020204" pitchFamily="34" charset="0"/>
              <a:buChar char="•"/>
              <a:defRPr/>
            </a:pPr>
            <a:r>
              <a:rPr lang="en-US" sz="2400" dirty="0">
                <a:solidFill>
                  <a:srgbClr val="FFFF00"/>
                </a:solidFill>
              </a:rPr>
              <a:t>Influences tree growth, regeneration potential, wildlife habitat, stream temperature, and various other ecological processes</a:t>
            </a:r>
          </a:p>
          <a:p>
            <a:pPr marL="342900" indent="-342900" algn="l" fontAlgn="auto">
              <a:spcBef>
                <a:spcPts val="0"/>
              </a:spcBef>
              <a:spcAft>
                <a:spcPts val="300"/>
              </a:spcAft>
              <a:buFont typeface="Arial" panose="020B0604020202020204" pitchFamily="34" charset="0"/>
              <a:buChar char="•"/>
              <a:defRPr/>
            </a:pPr>
            <a:r>
              <a:rPr lang="en-US" sz="2400" dirty="0">
                <a:solidFill>
                  <a:srgbClr val="FFFF00"/>
                </a:solidFill>
              </a:rPr>
              <a:t>Difficult to assess precisely and without bias</a:t>
            </a:r>
          </a:p>
          <a:p>
            <a:pPr marL="342900" indent="-342900" algn="l" fontAlgn="auto">
              <a:spcBef>
                <a:spcPts val="0"/>
              </a:spcBef>
              <a:spcAft>
                <a:spcPts val="300"/>
              </a:spcAft>
              <a:buFont typeface="Arial" panose="020B0604020202020204" pitchFamily="34" charset="0"/>
              <a:buChar char="•"/>
              <a:defRPr/>
            </a:pPr>
            <a:r>
              <a:rPr lang="en-US" sz="2400" dirty="0">
                <a:solidFill>
                  <a:srgbClr val="FFFF00"/>
                </a:solidFill>
              </a:rPr>
              <a:t>Has management and policy implications</a:t>
            </a:r>
          </a:p>
          <a:p>
            <a:pPr algn="l" fontAlgn="auto">
              <a:spcAft>
                <a:spcPts val="900"/>
              </a:spcAft>
              <a:defRPr/>
            </a:pPr>
            <a:r>
              <a:rPr lang="en-US" sz="2400" dirty="0">
                <a:solidFill>
                  <a:srgbClr val="FFFF00"/>
                </a:solidFill>
              </a:rPr>
              <a:t>Proliferation of publicly available, high-density </a:t>
            </a:r>
            <a:r>
              <a:rPr lang="en-US" sz="2400" dirty="0" err="1">
                <a:solidFill>
                  <a:srgbClr val="FFFF00"/>
                </a:solidFill>
              </a:rPr>
              <a:t>LiDAR</a:t>
            </a:r>
            <a:r>
              <a:rPr lang="en-US" sz="2400" dirty="0">
                <a:solidFill>
                  <a:srgbClr val="FFFF00"/>
                </a:solidFill>
              </a:rPr>
              <a:t> data</a:t>
            </a:r>
          </a:p>
          <a:p>
            <a:pPr marL="342900" indent="-341313" algn="l" fontAlgn="auto">
              <a:spcBef>
                <a:spcPts val="0"/>
              </a:spcBef>
              <a:spcAft>
                <a:spcPts val="300"/>
              </a:spcAft>
              <a:buFont typeface="Arial" panose="020B0604020202020204" pitchFamily="34" charset="0"/>
              <a:buChar char="•"/>
              <a:defRPr/>
            </a:pPr>
            <a:r>
              <a:rPr lang="en-US" sz="2400" dirty="0">
                <a:solidFill>
                  <a:srgbClr val="FFFF00"/>
                </a:solidFill>
              </a:rPr>
              <a:t>90+% of Oregon forests scanned at least once</a:t>
            </a:r>
          </a:p>
          <a:p>
            <a:pPr marL="344488" indent="-344488" algn="l" fontAlgn="auto">
              <a:spcBef>
                <a:spcPts val="0"/>
              </a:spcBef>
              <a:spcAft>
                <a:spcPts val="300"/>
              </a:spcAft>
              <a:buFont typeface="Arial" panose="020B0604020202020204" pitchFamily="34" charset="0"/>
              <a:buChar char="•"/>
              <a:defRPr/>
            </a:pPr>
            <a:r>
              <a:rPr lang="en-US" sz="2400" dirty="0">
                <a:solidFill>
                  <a:srgbClr val="FFFF00"/>
                </a:solidFill>
              </a:rPr>
              <a:t>Potential for inexpensive, small area acquisitions (UAVs)</a:t>
            </a:r>
          </a:p>
          <a:p>
            <a:pPr algn="l" fontAlgn="auto">
              <a:spcAft>
                <a:spcPts val="0"/>
              </a:spcAft>
              <a:defRPr/>
            </a:pPr>
            <a:r>
              <a:rPr lang="en-US" sz="2400" dirty="0">
                <a:solidFill>
                  <a:srgbClr val="FFC000"/>
                </a:solidFill>
              </a:rPr>
              <a:t> </a:t>
            </a:r>
          </a:p>
        </p:txBody>
      </p:sp>
      <p:pic>
        <p:nvPicPr>
          <p:cNvPr id="3079" name="Picture 13">
            <a:extLst>
              <a:ext uri="{FF2B5EF4-FFF2-40B4-BE49-F238E27FC236}">
                <a16:creationId xmlns:a16="http://schemas.microsoft.com/office/drawing/2014/main" id="{E50794EA-294D-814C-533E-90AA62AD417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042025"/>
            <a:ext cx="9144000"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6E929C8-2511-FA9A-1949-F6256587E611}"/>
              </a:ext>
            </a:extLst>
          </p:cNvPr>
          <p:cNvSpPr>
            <a:spLocks noGrp="1"/>
          </p:cNvSpPr>
          <p:nvPr>
            <p:ph type="sldNum" sz="quarter" idx="12"/>
          </p:nvPr>
        </p:nvSpPr>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2AFA156C-731B-4B0E-8FA3-46BCA8991B7B}" type="slidenum">
              <a:rPr lang="en-US" altLang="en-US">
                <a:solidFill>
                  <a:srgbClr val="898989"/>
                </a:solidFill>
              </a:rPr>
              <a:pPr/>
              <a:t>3</a:t>
            </a:fld>
            <a:endParaRPr lang="en-US" altLang="en-US">
              <a:solidFill>
                <a:srgbClr val="898989"/>
              </a:solidFill>
            </a:endParaRPr>
          </a:p>
        </p:txBody>
      </p:sp>
      <p:pic>
        <p:nvPicPr>
          <p:cNvPr id="4098" name="Picture 7">
            <a:extLst>
              <a:ext uri="{FF2B5EF4-FFF2-40B4-BE49-F238E27FC236}">
                <a16:creationId xmlns:a16="http://schemas.microsoft.com/office/drawing/2014/main" id="{D3A66D28-2D20-C161-894A-C810C82EE60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813" y="304800"/>
            <a:ext cx="9144000" cy="126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Box 8">
            <a:extLst>
              <a:ext uri="{FF2B5EF4-FFF2-40B4-BE49-F238E27FC236}">
                <a16:creationId xmlns:a16="http://schemas.microsoft.com/office/drawing/2014/main" id="{C8660374-F9B3-4207-79D9-1FC57A2A75ED}"/>
              </a:ext>
            </a:extLst>
          </p:cNvPr>
          <p:cNvSpPr txBox="1">
            <a:spLocks noChangeArrowheads="1"/>
          </p:cNvSpPr>
          <p:nvPr/>
        </p:nvSpPr>
        <p:spPr bwMode="auto">
          <a:xfrm>
            <a:off x="914400" y="417513"/>
            <a:ext cx="78486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endParaRPr lang="en-US" altLang="en-US" sz="2800" b="1">
              <a:solidFill>
                <a:srgbClr val="FFC000"/>
              </a:solidFill>
            </a:endParaRPr>
          </a:p>
        </p:txBody>
      </p:sp>
      <p:sp>
        <p:nvSpPr>
          <p:cNvPr id="4100" name="Content Placeholder 2">
            <a:extLst>
              <a:ext uri="{FF2B5EF4-FFF2-40B4-BE49-F238E27FC236}">
                <a16:creationId xmlns:a16="http://schemas.microsoft.com/office/drawing/2014/main" id="{E3C1114A-1F6A-05D5-64D3-B78F4D7E1E13}"/>
              </a:ext>
            </a:extLst>
          </p:cNvPr>
          <p:cNvSpPr txBox="1">
            <a:spLocks/>
          </p:cNvSpPr>
          <p:nvPr/>
        </p:nvSpPr>
        <p:spPr bwMode="auto">
          <a:xfrm>
            <a:off x="266700" y="1676400"/>
            <a:ext cx="77724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spcBef>
                <a:spcPct val="20000"/>
              </a:spcBef>
              <a:buFont typeface="Wingdings" panose="05000000000000000000" pitchFamily="2" charset="2"/>
              <a:buNone/>
            </a:pPr>
            <a:endParaRPr lang="en-US" altLang="en-US" sz="1000">
              <a:solidFill>
                <a:srgbClr val="FFC000"/>
              </a:solidFill>
            </a:endParaRPr>
          </a:p>
        </p:txBody>
      </p:sp>
      <p:sp>
        <p:nvSpPr>
          <p:cNvPr id="4101" name="TextBox 9">
            <a:extLst>
              <a:ext uri="{FF2B5EF4-FFF2-40B4-BE49-F238E27FC236}">
                <a16:creationId xmlns:a16="http://schemas.microsoft.com/office/drawing/2014/main" id="{4D87420F-C29D-2EE9-C23F-E508BF6D3D24}"/>
              </a:ext>
            </a:extLst>
          </p:cNvPr>
          <p:cNvSpPr txBox="1">
            <a:spLocks noChangeArrowheads="1"/>
          </p:cNvSpPr>
          <p:nvPr/>
        </p:nvSpPr>
        <p:spPr bwMode="auto">
          <a:xfrm>
            <a:off x="1447800" y="457200"/>
            <a:ext cx="6248400"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r>
              <a:rPr lang="en-US" altLang="en-US" sz="2800" b="1">
                <a:solidFill>
                  <a:srgbClr val="FFC000"/>
                </a:solidFill>
              </a:rPr>
              <a:t>Current methods for assessing sunlight distribution</a:t>
            </a:r>
          </a:p>
        </p:txBody>
      </p:sp>
      <p:sp>
        <p:nvSpPr>
          <p:cNvPr id="4102" name="Content Placeholder 2">
            <a:extLst>
              <a:ext uri="{FF2B5EF4-FFF2-40B4-BE49-F238E27FC236}">
                <a16:creationId xmlns:a16="http://schemas.microsoft.com/office/drawing/2014/main" id="{0D10B234-95C3-B6AD-6D00-7372A64CFD05}"/>
              </a:ext>
            </a:extLst>
          </p:cNvPr>
          <p:cNvSpPr txBox="1">
            <a:spLocks/>
          </p:cNvSpPr>
          <p:nvPr/>
        </p:nvSpPr>
        <p:spPr bwMode="auto">
          <a:xfrm>
            <a:off x="495300" y="1828800"/>
            <a:ext cx="80391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Calibri" panose="020F0502020204030204" pitchFamily="34" charset="0"/>
                <a:ea typeface="MS PGothic" panose="020B0600070205080204" pitchFamily="34" charset="-128"/>
              </a:defRPr>
            </a:lvl1pPr>
            <a:lvl2pPr marL="342900" indent="-34290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lvl="1">
              <a:spcAft>
                <a:spcPts val="900"/>
              </a:spcAft>
              <a:buFont typeface="Arial" panose="020B0604020202020204" pitchFamily="34" charset="0"/>
              <a:buChar char="•"/>
            </a:pPr>
            <a:r>
              <a:rPr lang="en-US" altLang="en-US" sz="2400">
                <a:solidFill>
                  <a:srgbClr val="FFFF00"/>
                </a:solidFill>
              </a:rPr>
              <a:t>Developed for applications using bare earth representations</a:t>
            </a:r>
          </a:p>
          <a:p>
            <a:pPr lvl="1">
              <a:spcAft>
                <a:spcPts val="900"/>
              </a:spcAft>
              <a:buFont typeface="Arial" panose="020B0604020202020204" pitchFamily="34" charset="0"/>
              <a:buChar char="•"/>
            </a:pPr>
            <a:r>
              <a:rPr lang="en-US" altLang="en-US" sz="2400">
                <a:solidFill>
                  <a:srgbClr val="FFFF00"/>
                </a:solidFill>
              </a:rPr>
              <a:t>Degenerate 3D vegetation and terrain data into 2.5D</a:t>
            </a:r>
          </a:p>
          <a:p>
            <a:pPr lvl="1">
              <a:spcAft>
                <a:spcPts val="900"/>
              </a:spcAft>
              <a:buFont typeface="Arial" panose="020B0604020202020204" pitchFamily="34" charset="0"/>
              <a:buChar char="•"/>
            </a:pPr>
            <a:r>
              <a:rPr lang="en-US" altLang="en-US" sz="2400">
                <a:solidFill>
                  <a:srgbClr val="FFFF00"/>
                </a:solidFill>
              </a:rPr>
              <a:t>Consider trees opaque objects</a:t>
            </a:r>
          </a:p>
          <a:p>
            <a:pPr lvl="1">
              <a:spcAft>
                <a:spcPts val="900"/>
              </a:spcAft>
              <a:buFont typeface="Arial" panose="020B0604020202020204" pitchFamily="34" charset="0"/>
              <a:buChar char="•"/>
            </a:pPr>
            <a:r>
              <a:rPr lang="en-US" altLang="en-US" sz="2400">
                <a:solidFill>
                  <a:srgbClr val="FFFF00"/>
                </a:solidFill>
              </a:rPr>
              <a:t>Under canopy ground and lateral crown illumination are not defined</a:t>
            </a:r>
          </a:p>
          <a:p>
            <a:pPr lvl="1">
              <a:spcAft>
                <a:spcPts val="900"/>
              </a:spcAft>
              <a:buFont typeface="Arial" panose="020B0604020202020204" pitchFamily="34" charset="0"/>
              <a:buChar char="•"/>
            </a:pPr>
            <a:r>
              <a:rPr lang="en-US" altLang="en-US" sz="2400">
                <a:solidFill>
                  <a:srgbClr val="FFFF00"/>
                </a:solidFill>
              </a:rPr>
              <a:t>Incompatible with needs to determine which scene element(s) is responsible for shade on a particular location</a:t>
            </a:r>
          </a:p>
          <a:p>
            <a:pPr lvl="1">
              <a:spcAft>
                <a:spcPts val="900"/>
              </a:spcAft>
              <a:buFont typeface="Arial" panose="020B0604020202020204" pitchFamily="34" charset="0"/>
              <a:buChar char="•"/>
            </a:pPr>
            <a:r>
              <a:rPr lang="en-US" altLang="en-US" sz="2400">
                <a:solidFill>
                  <a:srgbClr val="FFFF00"/>
                </a:solidFill>
              </a:rPr>
              <a:t>Strongly biased (shade overestimation)</a:t>
            </a:r>
          </a:p>
        </p:txBody>
      </p:sp>
      <p:pic>
        <p:nvPicPr>
          <p:cNvPr id="4103" name="Picture 13">
            <a:extLst>
              <a:ext uri="{FF2B5EF4-FFF2-40B4-BE49-F238E27FC236}">
                <a16:creationId xmlns:a16="http://schemas.microsoft.com/office/drawing/2014/main" id="{D260BDDA-78F8-88CB-9580-87B201650B0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042025"/>
            <a:ext cx="9144000"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54DF582-0325-0CF6-454C-B4A7F8D512AF}"/>
              </a:ext>
            </a:extLst>
          </p:cNvPr>
          <p:cNvSpPr>
            <a:spLocks noGrp="1"/>
          </p:cNvSpPr>
          <p:nvPr>
            <p:ph type="sldNum" sz="quarter" idx="12"/>
          </p:nvPr>
        </p:nvSpPr>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CF4BCC15-E159-4B63-BF3B-F9C3CE26B11A}" type="slidenum">
              <a:rPr lang="en-US" altLang="en-US">
                <a:solidFill>
                  <a:srgbClr val="898989"/>
                </a:solidFill>
              </a:rPr>
              <a:pPr/>
              <a:t>4</a:t>
            </a:fld>
            <a:endParaRPr lang="en-US" altLang="en-US">
              <a:solidFill>
                <a:srgbClr val="898989"/>
              </a:solidFill>
            </a:endParaRPr>
          </a:p>
        </p:txBody>
      </p:sp>
      <p:pic>
        <p:nvPicPr>
          <p:cNvPr id="5122" name="Picture 7">
            <a:extLst>
              <a:ext uri="{FF2B5EF4-FFF2-40B4-BE49-F238E27FC236}">
                <a16:creationId xmlns:a16="http://schemas.microsoft.com/office/drawing/2014/main" id="{457A3088-5405-F5FF-7B4A-FA33C1301C0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813" y="304800"/>
            <a:ext cx="9144000" cy="126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Box 8">
            <a:extLst>
              <a:ext uri="{FF2B5EF4-FFF2-40B4-BE49-F238E27FC236}">
                <a16:creationId xmlns:a16="http://schemas.microsoft.com/office/drawing/2014/main" id="{1CAB1D3F-CAED-A201-1646-FC1773842C07}"/>
              </a:ext>
            </a:extLst>
          </p:cNvPr>
          <p:cNvSpPr txBox="1">
            <a:spLocks noChangeArrowheads="1"/>
          </p:cNvSpPr>
          <p:nvPr/>
        </p:nvSpPr>
        <p:spPr bwMode="auto">
          <a:xfrm>
            <a:off x="914400" y="417513"/>
            <a:ext cx="78486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endParaRPr lang="en-US" altLang="en-US" sz="2800" b="1">
              <a:solidFill>
                <a:srgbClr val="FFC000"/>
              </a:solidFill>
            </a:endParaRPr>
          </a:p>
        </p:txBody>
      </p:sp>
      <p:sp>
        <p:nvSpPr>
          <p:cNvPr id="5124" name="Content Placeholder 2">
            <a:extLst>
              <a:ext uri="{FF2B5EF4-FFF2-40B4-BE49-F238E27FC236}">
                <a16:creationId xmlns:a16="http://schemas.microsoft.com/office/drawing/2014/main" id="{886AC004-6A8D-3371-FFC3-DF2F9560C162}"/>
              </a:ext>
            </a:extLst>
          </p:cNvPr>
          <p:cNvSpPr txBox="1">
            <a:spLocks/>
          </p:cNvSpPr>
          <p:nvPr/>
        </p:nvSpPr>
        <p:spPr bwMode="auto">
          <a:xfrm>
            <a:off x="266700" y="1676400"/>
            <a:ext cx="77724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spcBef>
                <a:spcPct val="20000"/>
              </a:spcBef>
              <a:buFont typeface="Wingdings" panose="05000000000000000000" pitchFamily="2" charset="2"/>
              <a:buNone/>
            </a:pPr>
            <a:endParaRPr lang="en-US" altLang="en-US" sz="1000">
              <a:solidFill>
                <a:srgbClr val="FFC000"/>
              </a:solidFill>
            </a:endParaRPr>
          </a:p>
        </p:txBody>
      </p:sp>
      <p:sp>
        <p:nvSpPr>
          <p:cNvPr id="5125" name="TextBox 11">
            <a:extLst>
              <a:ext uri="{FF2B5EF4-FFF2-40B4-BE49-F238E27FC236}">
                <a16:creationId xmlns:a16="http://schemas.microsoft.com/office/drawing/2014/main" id="{C4A80250-51F2-7C25-42E2-28FFDE9A0AD5}"/>
              </a:ext>
            </a:extLst>
          </p:cNvPr>
          <p:cNvSpPr txBox="1">
            <a:spLocks noChangeArrowheads="1"/>
          </p:cNvSpPr>
          <p:nvPr/>
        </p:nvSpPr>
        <p:spPr bwMode="auto">
          <a:xfrm>
            <a:off x="1447800" y="622300"/>
            <a:ext cx="62484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r>
              <a:rPr lang="en-US" altLang="en-US" sz="2800" b="1">
                <a:solidFill>
                  <a:srgbClr val="FFC000"/>
                </a:solidFill>
              </a:rPr>
              <a:t>Elements of LiDAR technology</a:t>
            </a:r>
          </a:p>
        </p:txBody>
      </p:sp>
      <p:grpSp>
        <p:nvGrpSpPr>
          <p:cNvPr id="5126" name="Group 19">
            <a:extLst>
              <a:ext uri="{FF2B5EF4-FFF2-40B4-BE49-F238E27FC236}">
                <a16:creationId xmlns:a16="http://schemas.microsoft.com/office/drawing/2014/main" id="{0A9698DD-F8F5-CF40-7192-062A62639726}"/>
              </a:ext>
            </a:extLst>
          </p:cNvPr>
          <p:cNvGrpSpPr>
            <a:grpSpLocks/>
          </p:cNvGrpSpPr>
          <p:nvPr/>
        </p:nvGrpSpPr>
        <p:grpSpPr bwMode="auto">
          <a:xfrm>
            <a:off x="4281488" y="1676400"/>
            <a:ext cx="4710112" cy="3778250"/>
            <a:chOff x="4270793" y="1651635"/>
            <a:chExt cx="4709467" cy="3777675"/>
          </a:xfrm>
        </p:grpSpPr>
        <p:grpSp>
          <p:nvGrpSpPr>
            <p:cNvPr id="5129" name="Group 16">
              <a:extLst>
                <a:ext uri="{FF2B5EF4-FFF2-40B4-BE49-F238E27FC236}">
                  <a16:creationId xmlns:a16="http://schemas.microsoft.com/office/drawing/2014/main" id="{9AE4E941-ABC6-0006-0CBF-41E3AD6A4CB1}"/>
                </a:ext>
              </a:extLst>
            </p:cNvPr>
            <p:cNvGrpSpPr>
              <a:grpSpLocks noChangeAspect="1"/>
            </p:cNvGrpSpPr>
            <p:nvPr/>
          </p:nvGrpSpPr>
          <p:grpSpPr bwMode="auto">
            <a:xfrm>
              <a:off x="4270793" y="1651635"/>
              <a:ext cx="4709467" cy="3402330"/>
              <a:chOff x="457200" y="762000"/>
              <a:chExt cx="7849111" cy="5670550"/>
            </a:xfrm>
          </p:grpSpPr>
          <p:pic>
            <p:nvPicPr>
              <p:cNvPr id="5131" name="Picture 3" descr="figure04.jpg">
                <a:extLst>
                  <a:ext uri="{FF2B5EF4-FFF2-40B4-BE49-F238E27FC236}">
                    <a16:creationId xmlns:a16="http://schemas.microsoft.com/office/drawing/2014/main" id="{30B95611-5BA1-C156-856D-D0E33163B21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762000"/>
                <a:ext cx="3832225" cy="567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2" name="Picture 18">
                <a:extLst>
                  <a:ext uri="{FF2B5EF4-FFF2-40B4-BE49-F238E27FC236}">
                    <a16:creationId xmlns:a16="http://schemas.microsoft.com/office/drawing/2014/main" id="{E8391AD0-2420-3C13-A595-5AF3DA72FD4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996587"/>
                <a:ext cx="3658111" cy="5201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130" name="TextBox 4">
              <a:extLst>
                <a:ext uri="{FF2B5EF4-FFF2-40B4-BE49-F238E27FC236}">
                  <a16:creationId xmlns:a16="http://schemas.microsoft.com/office/drawing/2014/main" id="{FC00CCAD-1152-269F-E598-A8063B01A8DD}"/>
                </a:ext>
              </a:extLst>
            </p:cNvPr>
            <p:cNvSpPr txBox="1">
              <a:spLocks noChangeArrowheads="1"/>
            </p:cNvSpPr>
            <p:nvPr/>
          </p:nvSpPr>
          <p:spPr bwMode="auto">
            <a:xfrm>
              <a:off x="4609622" y="5029200"/>
              <a:ext cx="403180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US" altLang="en-US" sz="2000">
                  <a:solidFill>
                    <a:srgbClr val="FFFF00"/>
                  </a:solidFill>
                </a:rPr>
                <a:t>Volumetric pulse – object interaction</a:t>
              </a:r>
            </a:p>
          </p:txBody>
        </p:sp>
      </p:grpSp>
      <p:pic>
        <p:nvPicPr>
          <p:cNvPr id="5127" name="Picture 27">
            <a:extLst>
              <a:ext uri="{FF2B5EF4-FFF2-40B4-BE49-F238E27FC236}">
                <a16:creationId xmlns:a16="http://schemas.microsoft.com/office/drawing/2014/main" id="{7D0F7D5B-A5CA-9CF9-5B15-6D91C91C087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9538" y="2646363"/>
            <a:ext cx="4043362" cy="183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29">
            <a:extLst>
              <a:ext uri="{FF2B5EF4-FFF2-40B4-BE49-F238E27FC236}">
                <a16:creationId xmlns:a16="http://schemas.microsoft.com/office/drawing/2014/main" id="{777FA14B-F63D-5838-62D0-5FA7E7B1E368}"/>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6042025"/>
            <a:ext cx="9144000"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13">
            <a:extLst>
              <a:ext uri="{FF2B5EF4-FFF2-40B4-BE49-F238E27FC236}">
                <a16:creationId xmlns:a16="http://schemas.microsoft.com/office/drawing/2014/main" id="{369FF70A-1391-DB5E-20A1-D9CD303AFA2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11238" y="1449388"/>
            <a:ext cx="2922587" cy="472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6" name="Picture 14">
            <a:extLst>
              <a:ext uri="{FF2B5EF4-FFF2-40B4-BE49-F238E27FC236}">
                <a16:creationId xmlns:a16="http://schemas.microsoft.com/office/drawing/2014/main" id="{1BA2ACC6-42A5-75F0-B996-D94952E4194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02163" y="1443038"/>
            <a:ext cx="3170237" cy="472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F77A09B5-8E70-78F5-8A8B-9540F717FEF8}"/>
              </a:ext>
            </a:extLst>
          </p:cNvPr>
          <p:cNvSpPr>
            <a:spLocks noGrp="1"/>
          </p:cNvSpPr>
          <p:nvPr>
            <p:ph type="sldNum" sz="quarter" idx="12"/>
          </p:nvPr>
        </p:nvSpPr>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F9616879-2637-49BE-83C1-2B766FCFEBCB}" type="slidenum">
              <a:rPr lang="en-US" altLang="en-US">
                <a:solidFill>
                  <a:srgbClr val="898989"/>
                </a:solidFill>
              </a:rPr>
              <a:pPr/>
              <a:t>5</a:t>
            </a:fld>
            <a:endParaRPr lang="en-US" altLang="en-US">
              <a:solidFill>
                <a:srgbClr val="898989"/>
              </a:solidFill>
            </a:endParaRPr>
          </a:p>
        </p:txBody>
      </p:sp>
      <p:pic>
        <p:nvPicPr>
          <p:cNvPr id="6148" name="Picture 7">
            <a:extLst>
              <a:ext uri="{FF2B5EF4-FFF2-40B4-BE49-F238E27FC236}">
                <a16:creationId xmlns:a16="http://schemas.microsoft.com/office/drawing/2014/main" id="{33E10F8C-AFD3-F736-386B-E46940E7BB7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813" y="304800"/>
            <a:ext cx="9144000" cy="126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TextBox 8">
            <a:extLst>
              <a:ext uri="{FF2B5EF4-FFF2-40B4-BE49-F238E27FC236}">
                <a16:creationId xmlns:a16="http://schemas.microsoft.com/office/drawing/2014/main" id="{7CE11DCA-5229-B62C-9F2E-3C2433FA2ADC}"/>
              </a:ext>
            </a:extLst>
          </p:cNvPr>
          <p:cNvSpPr txBox="1">
            <a:spLocks noChangeArrowheads="1"/>
          </p:cNvSpPr>
          <p:nvPr/>
        </p:nvSpPr>
        <p:spPr bwMode="auto">
          <a:xfrm>
            <a:off x="914400" y="417513"/>
            <a:ext cx="78486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endParaRPr lang="en-US" altLang="en-US" sz="2800" b="1">
              <a:solidFill>
                <a:srgbClr val="FFC000"/>
              </a:solidFill>
            </a:endParaRPr>
          </a:p>
        </p:txBody>
      </p:sp>
      <p:sp>
        <p:nvSpPr>
          <p:cNvPr id="6150" name="Content Placeholder 2">
            <a:extLst>
              <a:ext uri="{FF2B5EF4-FFF2-40B4-BE49-F238E27FC236}">
                <a16:creationId xmlns:a16="http://schemas.microsoft.com/office/drawing/2014/main" id="{ED538BDB-0191-A65D-AAE6-D21DBDA03839}"/>
              </a:ext>
            </a:extLst>
          </p:cNvPr>
          <p:cNvSpPr txBox="1">
            <a:spLocks/>
          </p:cNvSpPr>
          <p:nvPr/>
        </p:nvSpPr>
        <p:spPr bwMode="auto">
          <a:xfrm>
            <a:off x="266700" y="1676400"/>
            <a:ext cx="77724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spcBef>
                <a:spcPct val="20000"/>
              </a:spcBef>
              <a:buFont typeface="Wingdings" panose="05000000000000000000" pitchFamily="2" charset="2"/>
              <a:buNone/>
            </a:pPr>
            <a:endParaRPr lang="en-US" altLang="en-US" sz="1000">
              <a:solidFill>
                <a:srgbClr val="FFC000"/>
              </a:solidFill>
            </a:endParaRPr>
          </a:p>
        </p:txBody>
      </p:sp>
      <p:sp>
        <p:nvSpPr>
          <p:cNvPr id="6151" name="TextBox 11">
            <a:extLst>
              <a:ext uri="{FF2B5EF4-FFF2-40B4-BE49-F238E27FC236}">
                <a16:creationId xmlns:a16="http://schemas.microsoft.com/office/drawing/2014/main" id="{BA9209EB-DDDF-DA95-4ED3-64E2640F4D95}"/>
              </a:ext>
            </a:extLst>
          </p:cNvPr>
          <p:cNvSpPr txBox="1">
            <a:spLocks noChangeArrowheads="1"/>
          </p:cNvSpPr>
          <p:nvPr/>
        </p:nvSpPr>
        <p:spPr bwMode="auto">
          <a:xfrm>
            <a:off x="1011238" y="622300"/>
            <a:ext cx="7294562"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r>
              <a:rPr lang="en-US" altLang="en-US" sz="2800" b="1">
                <a:solidFill>
                  <a:srgbClr val="FFC000"/>
                </a:solidFill>
              </a:rPr>
              <a:t>From point clouds to voxel space representation</a:t>
            </a:r>
          </a:p>
        </p:txBody>
      </p:sp>
      <p:pic>
        <p:nvPicPr>
          <p:cNvPr id="6152" name="Picture 15">
            <a:extLst>
              <a:ext uri="{FF2B5EF4-FFF2-40B4-BE49-F238E27FC236}">
                <a16:creationId xmlns:a16="http://schemas.microsoft.com/office/drawing/2014/main" id="{132726CA-0B6B-3323-9E1B-B3CA5285217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6042025"/>
            <a:ext cx="9144000"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22C8598-A672-63D9-21C5-BCED622F91FC}"/>
              </a:ext>
            </a:extLst>
          </p:cNvPr>
          <p:cNvSpPr>
            <a:spLocks noGrp="1"/>
          </p:cNvSpPr>
          <p:nvPr>
            <p:ph type="sldNum" sz="quarter" idx="12"/>
          </p:nvPr>
        </p:nvSpPr>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AE94DFE7-DBFD-4270-8EA6-FA6DB09A41A5}" type="slidenum">
              <a:rPr lang="en-US" altLang="en-US">
                <a:solidFill>
                  <a:srgbClr val="898989"/>
                </a:solidFill>
              </a:rPr>
              <a:pPr/>
              <a:t>6</a:t>
            </a:fld>
            <a:endParaRPr lang="en-US" altLang="en-US">
              <a:solidFill>
                <a:srgbClr val="898989"/>
              </a:solidFill>
            </a:endParaRPr>
          </a:p>
        </p:txBody>
      </p:sp>
      <p:pic>
        <p:nvPicPr>
          <p:cNvPr id="7170" name="Picture 7">
            <a:extLst>
              <a:ext uri="{FF2B5EF4-FFF2-40B4-BE49-F238E27FC236}">
                <a16:creationId xmlns:a16="http://schemas.microsoft.com/office/drawing/2014/main" id="{C3019D83-E976-90D8-4786-1381CD8262F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813" y="304800"/>
            <a:ext cx="9144000" cy="126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Content Placeholder 2">
            <a:extLst>
              <a:ext uri="{FF2B5EF4-FFF2-40B4-BE49-F238E27FC236}">
                <a16:creationId xmlns:a16="http://schemas.microsoft.com/office/drawing/2014/main" id="{FFA808DD-2DED-E657-6112-871DB6EAB3BD}"/>
              </a:ext>
            </a:extLst>
          </p:cNvPr>
          <p:cNvSpPr txBox="1">
            <a:spLocks/>
          </p:cNvSpPr>
          <p:nvPr/>
        </p:nvSpPr>
        <p:spPr bwMode="auto">
          <a:xfrm>
            <a:off x="266700" y="1676400"/>
            <a:ext cx="77724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spcBef>
                <a:spcPct val="20000"/>
              </a:spcBef>
              <a:buFont typeface="Wingdings" panose="05000000000000000000" pitchFamily="2" charset="2"/>
              <a:buNone/>
            </a:pPr>
            <a:endParaRPr lang="en-US" altLang="en-US" sz="1000">
              <a:solidFill>
                <a:srgbClr val="FFC000"/>
              </a:solidFill>
            </a:endParaRPr>
          </a:p>
        </p:txBody>
      </p:sp>
      <p:pic>
        <p:nvPicPr>
          <p:cNvPr id="7172" name="Picture 9">
            <a:extLst>
              <a:ext uri="{FF2B5EF4-FFF2-40B4-BE49-F238E27FC236}">
                <a16:creationId xmlns:a16="http://schemas.microsoft.com/office/drawing/2014/main" id="{FF6B1CAF-BD4A-F3C6-870F-954CD85303E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943600"/>
            <a:ext cx="9144000"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TextBox 11">
            <a:extLst>
              <a:ext uri="{FF2B5EF4-FFF2-40B4-BE49-F238E27FC236}">
                <a16:creationId xmlns:a16="http://schemas.microsoft.com/office/drawing/2014/main" id="{6D985D11-BFFC-68FF-5CF2-A7089FD5D789}"/>
              </a:ext>
            </a:extLst>
          </p:cNvPr>
          <p:cNvSpPr txBox="1">
            <a:spLocks noChangeArrowheads="1"/>
          </p:cNvSpPr>
          <p:nvPr/>
        </p:nvSpPr>
        <p:spPr bwMode="auto">
          <a:xfrm>
            <a:off x="1524000" y="533400"/>
            <a:ext cx="60960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r>
              <a:rPr lang="en-US" altLang="en-US" sz="2800" b="1">
                <a:solidFill>
                  <a:srgbClr val="FFC000"/>
                </a:solidFill>
              </a:rPr>
              <a:t>Ray tracing in voxel space</a:t>
            </a:r>
          </a:p>
        </p:txBody>
      </p:sp>
      <p:sp>
        <p:nvSpPr>
          <p:cNvPr id="5" name="Rectangle 4">
            <a:extLst>
              <a:ext uri="{FF2B5EF4-FFF2-40B4-BE49-F238E27FC236}">
                <a16:creationId xmlns:a16="http://schemas.microsoft.com/office/drawing/2014/main" id="{37ABB813-9985-F5FE-C962-D2E7DB8F305C}"/>
              </a:ext>
            </a:extLst>
          </p:cNvPr>
          <p:cNvSpPr/>
          <p:nvPr/>
        </p:nvSpPr>
        <p:spPr>
          <a:xfrm>
            <a:off x="236538" y="1692275"/>
            <a:ext cx="5173662" cy="4186238"/>
          </a:xfrm>
          <a:prstGeom prst="rect">
            <a:avLst/>
          </a:prstGeom>
        </p:spPr>
        <p:txBody>
          <a:bodyPr>
            <a:spAutoFit/>
          </a:bodyPr>
          <a:lstStyle>
            <a:lvl1pPr marL="342900" indent="-342900">
              <a:defRPr>
                <a:solidFill>
                  <a:schemeClr val="tx1"/>
                </a:solidFill>
                <a:latin typeface="Calibri" panose="020F0502020204030204" pitchFamily="34" charset="0"/>
                <a:ea typeface="MS PGothic" panose="020B0600070205080204" pitchFamily="34" charset="-128"/>
              </a:defRPr>
            </a:lvl1pPr>
            <a:lvl2pPr marL="233363" indent="-231775">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lvl="1">
              <a:buFont typeface="Arial" panose="020B0604020202020204" pitchFamily="34" charset="0"/>
              <a:buChar char="•"/>
            </a:pPr>
            <a:r>
              <a:rPr lang="en-US" altLang="en-US" sz="2200">
                <a:solidFill>
                  <a:srgbClr val="FFFF00"/>
                </a:solidFill>
              </a:rPr>
              <a:t>Determine voxel resolution</a:t>
            </a:r>
          </a:p>
          <a:p>
            <a:pPr lvl="1">
              <a:buFont typeface="Arial" panose="020B0604020202020204" pitchFamily="34" charset="0"/>
              <a:buChar char="•"/>
            </a:pPr>
            <a:r>
              <a:rPr lang="en-US" altLang="en-US" sz="2200">
                <a:solidFill>
                  <a:srgbClr val="FFFF00"/>
                </a:solidFill>
              </a:rPr>
              <a:t>Generate voxel representation</a:t>
            </a:r>
          </a:p>
          <a:p>
            <a:pPr lvl="1">
              <a:buFont typeface="Arial" panose="020B0604020202020204" pitchFamily="34" charset="0"/>
              <a:buChar char="•"/>
            </a:pPr>
            <a:r>
              <a:rPr lang="en-US" altLang="en-US" sz="2200">
                <a:solidFill>
                  <a:srgbClr val="FFFF00"/>
                </a:solidFill>
              </a:rPr>
              <a:t>Calculate ray azimuth and elevation angle</a:t>
            </a:r>
          </a:p>
          <a:p>
            <a:pPr lvl="1">
              <a:buFont typeface="Arial" panose="020B0604020202020204" pitchFamily="34" charset="0"/>
              <a:buChar char="•"/>
            </a:pPr>
            <a:r>
              <a:rPr lang="en-US" altLang="en-US" sz="2200">
                <a:solidFill>
                  <a:srgbClr val="FFFF00"/>
                </a:solidFill>
              </a:rPr>
              <a:t>Compute the ray’s ‘</a:t>
            </a:r>
            <a:r>
              <a:rPr lang="en-US" altLang="ja-JP" sz="2200" u="sng">
                <a:solidFill>
                  <a:srgbClr val="FFFF00"/>
                </a:solidFill>
              </a:rPr>
              <a:t>voxel walk</a:t>
            </a:r>
            <a:r>
              <a:rPr lang="en-US" altLang="en-US" sz="2200">
                <a:solidFill>
                  <a:srgbClr val="FFFF00"/>
                </a:solidFill>
              </a:rPr>
              <a:t>’</a:t>
            </a:r>
            <a:endParaRPr lang="en-US" altLang="ja-JP" sz="2200">
              <a:solidFill>
                <a:srgbClr val="FFFF00"/>
              </a:solidFill>
            </a:endParaRPr>
          </a:p>
          <a:p>
            <a:pPr lvl="1">
              <a:buFont typeface="Arial" panose="020B0604020202020204" pitchFamily="34" charset="0"/>
              <a:buChar char="•"/>
            </a:pPr>
            <a:r>
              <a:rPr lang="en-US" altLang="en-US" sz="2200">
                <a:solidFill>
                  <a:srgbClr val="FFFF00"/>
                </a:solidFill>
              </a:rPr>
              <a:t>Stop if the ray intersects a ‘filled’ voxel</a:t>
            </a:r>
          </a:p>
          <a:p>
            <a:pPr lvl="1">
              <a:buFont typeface="Arial" panose="020B0604020202020204" pitchFamily="34" charset="0"/>
              <a:buChar char="•"/>
            </a:pPr>
            <a:endParaRPr lang="en-US" altLang="en-US" sz="2400">
              <a:solidFill>
                <a:srgbClr val="FFFF00"/>
              </a:solidFill>
            </a:endParaRPr>
          </a:p>
          <a:p>
            <a:pPr lvl="1">
              <a:buFont typeface="Wingdings" panose="05000000000000000000" pitchFamily="2" charset="2"/>
              <a:buChar char="v"/>
            </a:pPr>
            <a:r>
              <a:rPr lang="en-US" altLang="en-US" sz="2200">
                <a:solidFill>
                  <a:srgbClr val="FFFF00"/>
                </a:solidFill>
              </a:rPr>
              <a:t>The process is computationally intensive and demanding of computer hardware resources (memory)</a:t>
            </a:r>
          </a:p>
          <a:p>
            <a:pPr lvl="1">
              <a:buFont typeface="Wingdings" panose="05000000000000000000" pitchFamily="2" charset="2"/>
              <a:buChar char="v"/>
            </a:pPr>
            <a:r>
              <a:rPr lang="en-US" altLang="en-US" sz="2200">
                <a:solidFill>
                  <a:srgbClr val="FFFF00"/>
                </a:solidFill>
              </a:rPr>
              <a:t>Efficient execution requires series of optimizations and execution in parallel (multithreading)</a:t>
            </a:r>
          </a:p>
        </p:txBody>
      </p:sp>
      <p:pic>
        <p:nvPicPr>
          <p:cNvPr id="7175" name="Picture 1">
            <a:extLst>
              <a:ext uri="{FF2B5EF4-FFF2-40B4-BE49-F238E27FC236}">
                <a16:creationId xmlns:a16="http://schemas.microsoft.com/office/drawing/2014/main" id="{27A4A1FE-8916-ECA1-94A8-F91BA43A8C7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1981200"/>
            <a:ext cx="32004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15CC172-EB48-5954-A3F0-131A55F6CDE0}"/>
              </a:ext>
            </a:extLst>
          </p:cNvPr>
          <p:cNvSpPr/>
          <p:nvPr/>
        </p:nvSpPr>
        <p:spPr>
          <a:xfrm>
            <a:off x="0" y="1600200"/>
            <a:ext cx="9144000" cy="45180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194" name="Content Placeholder 2">
            <a:extLst>
              <a:ext uri="{FF2B5EF4-FFF2-40B4-BE49-F238E27FC236}">
                <a16:creationId xmlns:a16="http://schemas.microsoft.com/office/drawing/2014/main" id="{59C59D61-62D3-15A5-2D59-9C69BE43940D}"/>
              </a:ext>
            </a:extLst>
          </p:cNvPr>
          <p:cNvSpPr txBox="1">
            <a:spLocks/>
          </p:cNvSpPr>
          <p:nvPr/>
        </p:nvSpPr>
        <p:spPr bwMode="auto">
          <a:xfrm>
            <a:off x="266700" y="1905000"/>
            <a:ext cx="77724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spcBef>
                <a:spcPct val="20000"/>
              </a:spcBef>
              <a:buFont typeface="Wingdings" panose="05000000000000000000" pitchFamily="2" charset="2"/>
              <a:buNone/>
            </a:pPr>
            <a:endParaRPr lang="en-US" altLang="en-US" sz="1000">
              <a:solidFill>
                <a:srgbClr val="FFC000"/>
              </a:solidFill>
            </a:endParaRPr>
          </a:p>
        </p:txBody>
      </p:sp>
      <p:grpSp>
        <p:nvGrpSpPr>
          <p:cNvPr id="10" name="Group 9">
            <a:extLst>
              <a:ext uri="{FF2B5EF4-FFF2-40B4-BE49-F238E27FC236}">
                <a16:creationId xmlns:a16="http://schemas.microsoft.com/office/drawing/2014/main" id="{10551058-CF17-C5C4-B745-22803818BECE}"/>
              </a:ext>
            </a:extLst>
          </p:cNvPr>
          <p:cNvGrpSpPr/>
          <p:nvPr/>
        </p:nvGrpSpPr>
        <p:grpSpPr>
          <a:xfrm>
            <a:off x="304800" y="1600200"/>
            <a:ext cx="8686801" cy="4495800"/>
            <a:chOff x="304800" y="990600"/>
            <a:chExt cx="8686801" cy="4495800"/>
          </a:xfrm>
          <a:solidFill>
            <a:schemeClr val="tx1"/>
          </a:solidFill>
        </p:grpSpPr>
        <p:pic>
          <p:nvPicPr>
            <p:cNvPr id="13" name="Picture 12">
              <a:extLst>
                <a:ext uri="{FF2B5EF4-FFF2-40B4-BE49-F238E27FC236}">
                  <a16:creationId xmlns:a16="http://schemas.microsoft.com/office/drawing/2014/main" id="{B189348A-99B9-A96E-21F4-9AB9593924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0077" y="1143457"/>
              <a:ext cx="4114343" cy="4114343"/>
            </a:xfrm>
            <a:prstGeom prst="rect">
              <a:avLst/>
            </a:prstGeom>
            <a:grpFill/>
          </p:spPr>
        </p:pic>
        <p:pic>
          <p:nvPicPr>
            <p:cNvPr id="16" name="Picture 15">
              <a:extLst>
                <a:ext uri="{FF2B5EF4-FFF2-40B4-BE49-F238E27FC236}">
                  <a16:creationId xmlns:a16="http://schemas.microsoft.com/office/drawing/2014/main" id="{EBFF222F-62BA-118D-0B96-DD9CC49935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5801" y="990600"/>
              <a:ext cx="4495800" cy="4495800"/>
            </a:xfrm>
            <a:prstGeom prst="rect">
              <a:avLst/>
            </a:prstGeom>
            <a:grpFill/>
          </p:spPr>
        </p:pic>
        <p:sp>
          <p:nvSpPr>
            <p:cNvPr id="17" name="Rectangle 16">
              <a:extLst>
                <a:ext uri="{FF2B5EF4-FFF2-40B4-BE49-F238E27FC236}">
                  <a16:creationId xmlns:a16="http://schemas.microsoft.com/office/drawing/2014/main" id="{5B7B254D-9CE0-BBB3-F99A-4AE0628DFA8E}"/>
                </a:ext>
              </a:extLst>
            </p:cNvPr>
            <p:cNvSpPr/>
            <p:nvPr/>
          </p:nvSpPr>
          <p:spPr>
            <a:xfrm>
              <a:off x="4419600" y="5105399"/>
              <a:ext cx="457200" cy="3810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8" name="Rectangle 17">
              <a:extLst>
                <a:ext uri="{FF2B5EF4-FFF2-40B4-BE49-F238E27FC236}">
                  <a16:creationId xmlns:a16="http://schemas.microsoft.com/office/drawing/2014/main" id="{7A27157B-B363-4458-7720-89272385A201}"/>
                </a:ext>
              </a:extLst>
            </p:cNvPr>
            <p:cNvSpPr/>
            <p:nvPr/>
          </p:nvSpPr>
          <p:spPr>
            <a:xfrm>
              <a:off x="304800" y="4887531"/>
              <a:ext cx="457200" cy="3810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grpSp>
      <p:sp>
        <p:nvSpPr>
          <p:cNvPr id="4" name="Slide Number Placeholder 3">
            <a:extLst>
              <a:ext uri="{FF2B5EF4-FFF2-40B4-BE49-F238E27FC236}">
                <a16:creationId xmlns:a16="http://schemas.microsoft.com/office/drawing/2014/main" id="{6C9F31AA-56D0-61C9-BD6D-DED8BA07281E}"/>
              </a:ext>
            </a:extLst>
          </p:cNvPr>
          <p:cNvSpPr>
            <a:spLocks noGrp="1"/>
          </p:cNvSpPr>
          <p:nvPr>
            <p:ph type="sldNum" sz="quarter" idx="12"/>
          </p:nvPr>
        </p:nvSpPr>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E594450B-AED5-4FDF-AAE3-E436E4B827FB}" type="slidenum">
              <a:rPr lang="en-US" altLang="en-US">
                <a:solidFill>
                  <a:srgbClr val="898989"/>
                </a:solidFill>
              </a:rPr>
              <a:pPr/>
              <a:t>7</a:t>
            </a:fld>
            <a:endParaRPr lang="en-US" altLang="en-US">
              <a:solidFill>
                <a:srgbClr val="898989"/>
              </a:solidFill>
            </a:endParaRPr>
          </a:p>
        </p:txBody>
      </p:sp>
      <p:pic>
        <p:nvPicPr>
          <p:cNvPr id="8197" name="Picture 7">
            <a:extLst>
              <a:ext uri="{FF2B5EF4-FFF2-40B4-BE49-F238E27FC236}">
                <a16:creationId xmlns:a16="http://schemas.microsoft.com/office/drawing/2014/main" id="{D761567D-8B8C-8F35-7991-A3DAF2D68A3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813" y="304800"/>
            <a:ext cx="9144000" cy="126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TextBox 8">
            <a:extLst>
              <a:ext uri="{FF2B5EF4-FFF2-40B4-BE49-F238E27FC236}">
                <a16:creationId xmlns:a16="http://schemas.microsoft.com/office/drawing/2014/main" id="{93717930-EBF7-2849-5D11-5C515CD25F0D}"/>
              </a:ext>
            </a:extLst>
          </p:cNvPr>
          <p:cNvSpPr txBox="1">
            <a:spLocks noChangeArrowheads="1"/>
          </p:cNvSpPr>
          <p:nvPr/>
        </p:nvSpPr>
        <p:spPr bwMode="auto">
          <a:xfrm>
            <a:off x="914400" y="417513"/>
            <a:ext cx="78486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endParaRPr lang="en-US" altLang="en-US" sz="2800" b="1">
              <a:solidFill>
                <a:srgbClr val="FFC000"/>
              </a:solidFill>
            </a:endParaRPr>
          </a:p>
        </p:txBody>
      </p:sp>
      <p:sp>
        <p:nvSpPr>
          <p:cNvPr id="8199" name="TextBox 11">
            <a:extLst>
              <a:ext uri="{FF2B5EF4-FFF2-40B4-BE49-F238E27FC236}">
                <a16:creationId xmlns:a16="http://schemas.microsoft.com/office/drawing/2014/main" id="{E0123051-3BA2-B4CC-D6C5-823982F82353}"/>
              </a:ext>
            </a:extLst>
          </p:cNvPr>
          <p:cNvSpPr txBox="1">
            <a:spLocks noChangeArrowheads="1"/>
          </p:cNvSpPr>
          <p:nvPr/>
        </p:nvSpPr>
        <p:spPr bwMode="auto">
          <a:xfrm>
            <a:off x="1011238" y="457200"/>
            <a:ext cx="729456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r>
              <a:rPr lang="en-US" altLang="en-US" sz="2800" b="1">
                <a:solidFill>
                  <a:srgbClr val="FFC000"/>
                </a:solidFill>
              </a:rPr>
              <a:t>Point cloud to voxel space representation</a:t>
            </a:r>
          </a:p>
          <a:p>
            <a:pPr algn="ctr"/>
            <a:r>
              <a:rPr lang="en-US" altLang="en-US" sz="2800" b="1">
                <a:solidFill>
                  <a:srgbClr val="FFC000"/>
                </a:solidFill>
              </a:rPr>
              <a:t>to light assessment via ray tracing</a:t>
            </a:r>
          </a:p>
        </p:txBody>
      </p:sp>
      <p:pic>
        <p:nvPicPr>
          <p:cNvPr id="8200" name="Picture 19">
            <a:extLst>
              <a:ext uri="{FF2B5EF4-FFF2-40B4-BE49-F238E27FC236}">
                <a16:creationId xmlns:a16="http://schemas.microsoft.com/office/drawing/2014/main" id="{B2043974-3866-81A3-B3DA-18EB6893CF5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6042025"/>
            <a:ext cx="9144000"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Picture 7">
            <a:extLst>
              <a:ext uri="{FF2B5EF4-FFF2-40B4-BE49-F238E27FC236}">
                <a16:creationId xmlns:a16="http://schemas.microsoft.com/office/drawing/2014/main" id="{3BEF8A47-A63B-302D-6119-6C0D63183CB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813" y="304800"/>
            <a:ext cx="9144000" cy="126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8" name="TextBox 11">
            <a:extLst>
              <a:ext uri="{FF2B5EF4-FFF2-40B4-BE49-F238E27FC236}">
                <a16:creationId xmlns:a16="http://schemas.microsoft.com/office/drawing/2014/main" id="{66AEB116-7325-F133-E6CE-0074D89D2039}"/>
              </a:ext>
            </a:extLst>
          </p:cNvPr>
          <p:cNvSpPr txBox="1">
            <a:spLocks noChangeArrowheads="1"/>
          </p:cNvSpPr>
          <p:nvPr/>
        </p:nvSpPr>
        <p:spPr bwMode="auto">
          <a:xfrm>
            <a:off x="2343150" y="549275"/>
            <a:ext cx="44577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r>
              <a:rPr lang="en-US" altLang="en-US" sz="2800" b="1">
                <a:solidFill>
                  <a:srgbClr val="FFC000"/>
                </a:solidFill>
              </a:rPr>
              <a:t>Prediction accuracy</a:t>
            </a:r>
          </a:p>
        </p:txBody>
      </p:sp>
      <p:pic>
        <p:nvPicPr>
          <p:cNvPr id="9219" name="Picture 5">
            <a:extLst>
              <a:ext uri="{FF2B5EF4-FFF2-40B4-BE49-F238E27FC236}">
                <a16:creationId xmlns:a16="http://schemas.microsoft.com/office/drawing/2014/main" id="{1B296266-971A-7078-BB4C-D2F254ABDAC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1600200"/>
            <a:ext cx="4572000" cy="449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A3A2307A-8F42-715D-1CAC-BED2B5219BCB}"/>
              </a:ext>
            </a:extLst>
          </p:cNvPr>
          <p:cNvSpPr/>
          <p:nvPr/>
        </p:nvSpPr>
        <p:spPr>
          <a:xfrm>
            <a:off x="304800" y="1673225"/>
            <a:ext cx="3802063" cy="4154488"/>
          </a:xfrm>
          <a:prstGeom prst="rect">
            <a:avLst/>
          </a:prstGeom>
        </p:spPr>
        <p:txBody>
          <a:bodyPr>
            <a:spAutoFit/>
          </a:bodyPr>
          <a:lstStyle/>
          <a:p>
            <a:pPr marL="1588" lvl="1" fontAlgn="auto">
              <a:spcBef>
                <a:spcPts val="0"/>
              </a:spcBef>
              <a:spcAft>
                <a:spcPts val="0"/>
              </a:spcAft>
              <a:defRPr/>
            </a:pPr>
            <a:r>
              <a:rPr lang="en-US" sz="2400" dirty="0">
                <a:solidFill>
                  <a:srgbClr val="FFFF00"/>
                </a:solidFill>
                <a:latin typeface="+mn-lt"/>
                <a:ea typeface="+mn-ea"/>
              </a:rPr>
              <a:t>N = 52</a:t>
            </a:r>
          </a:p>
          <a:p>
            <a:pPr marL="1588" lvl="1" fontAlgn="auto">
              <a:spcBef>
                <a:spcPts val="0"/>
              </a:spcBef>
              <a:spcAft>
                <a:spcPts val="0"/>
              </a:spcAft>
              <a:defRPr/>
            </a:pPr>
            <a:r>
              <a:rPr lang="en-US" sz="2400" dirty="0">
                <a:solidFill>
                  <a:srgbClr val="FFFF00"/>
                </a:solidFill>
                <a:latin typeface="+mn-lt"/>
                <a:ea typeface="+mn-ea"/>
              </a:rPr>
              <a:t>RMSD = 0.145 (7.25%)</a:t>
            </a:r>
          </a:p>
          <a:p>
            <a:pPr marL="1588" lvl="1" fontAlgn="auto">
              <a:spcBef>
                <a:spcPts val="0"/>
              </a:spcBef>
              <a:spcAft>
                <a:spcPts val="0"/>
              </a:spcAft>
              <a:defRPr/>
            </a:pPr>
            <a:r>
              <a:rPr lang="en-US" sz="2400" dirty="0">
                <a:solidFill>
                  <a:srgbClr val="FFFF00"/>
                </a:solidFill>
                <a:latin typeface="+mn-lt"/>
                <a:ea typeface="+mn-ea"/>
              </a:rPr>
              <a:t>R</a:t>
            </a:r>
            <a:r>
              <a:rPr lang="en-US" sz="2400" baseline="30000" dirty="0">
                <a:solidFill>
                  <a:srgbClr val="FFFF00"/>
                </a:solidFill>
                <a:latin typeface="+mn-lt"/>
                <a:ea typeface="+mn-ea"/>
              </a:rPr>
              <a:t>2</a:t>
            </a:r>
            <a:r>
              <a:rPr lang="en-US" sz="2400" dirty="0">
                <a:solidFill>
                  <a:srgbClr val="FFFF00"/>
                </a:solidFill>
                <a:latin typeface="+mn-lt"/>
                <a:ea typeface="+mn-ea"/>
              </a:rPr>
              <a:t> = 0.92</a:t>
            </a:r>
          </a:p>
          <a:p>
            <a:pPr marL="233363" lvl="1" indent="-231775" fontAlgn="auto">
              <a:spcBef>
                <a:spcPts val="0"/>
              </a:spcBef>
              <a:spcAft>
                <a:spcPts val="0"/>
              </a:spcAft>
              <a:buFont typeface="Arial" panose="020B0604020202020204" pitchFamily="34" charset="0"/>
              <a:buChar char="•"/>
              <a:defRPr/>
            </a:pPr>
            <a:endParaRPr lang="en-US" sz="2400" dirty="0">
              <a:solidFill>
                <a:srgbClr val="FFFF00"/>
              </a:solidFill>
              <a:latin typeface="+mn-lt"/>
              <a:ea typeface="+mn-ea"/>
            </a:endParaRPr>
          </a:p>
          <a:p>
            <a:pPr marL="233363" lvl="1" indent="-231775" fontAlgn="auto">
              <a:spcBef>
                <a:spcPts val="0"/>
              </a:spcBef>
              <a:spcAft>
                <a:spcPts val="0"/>
              </a:spcAft>
              <a:buFont typeface="Arial" panose="020B0604020202020204" pitchFamily="34" charset="0"/>
              <a:buChar char="•"/>
              <a:defRPr/>
            </a:pPr>
            <a:endParaRPr lang="en-US" sz="2400" dirty="0">
              <a:solidFill>
                <a:srgbClr val="FFFF00"/>
              </a:solidFill>
              <a:latin typeface="+mn-lt"/>
              <a:ea typeface="+mn-ea"/>
            </a:endParaRPr>
          </a:p>
          <a:p>
            <a:pPr marL="1588" lvl="1" fontAlgn="auto">
              <a:spcBef>
                <a:spcPts val="0"/>
              </a:spcBef>
              <a:spcAft>
                <a:spcPts val="0"/>
              </a:spcAft>
              <a:defRPr/>
            </a:pPr>
            <a:r>
              <a:rPr lang="en-US" sz="2400" dirty="0">
                <a:solidFill>
                  <a:srgbClr val="FFFF00"/>
                </a:solidFill>
                <a:latin typeface="+mn-lt"/>
                <a:ea typeface="+mn-ea"/>
              </a:rPr>
              <a:t>If outliers are excluded:</a:t>
            </a:r>
          </a:p>
          <a:p>
            <a:pPr marL="1588" lvl="1" fontAlgn="auto">
              <a:spcBef>
                <a:spcPts val="0"/>
              </a:spcBef>
              <a:spcAft>
                <a:spcPts val="0"/>
              </a:spcAft>
              <a:defRPr/>
            </a:pPr>
            <a:r>
              <a:rPr lang="en-US" sz="2400" dirty="0">
                <a:solidFill>
                  <a:srgbClr val="FFFF00"/>
                </a:solidFill>
                <a:latin typeface="+mn-lt"/>
                <a:ea typeface="+mn-ea"/>
              </a:rPr>
              <a:t>N = 50</a:t>
            </a:r>
          </a:p>
          <a:p>
            <a:pPr marL="1588" lvl="1" fontAlgn="auto">
              <a:spcBef>
                <a:spcPts val="0"/>
              </a:spcBef>
              <a:spcAft>
                <a:spcPts val="0"/>
              </a:spcAft>
              <a:defRPr/>
            </a:pPr>
            <a:r>
              <a:rPr lang="en-US" sz="2400" dirty="0">
                <a:solidFill>
                  <a:srgbClr val="FFFF00"/>
                </a:solidFill>
                <a:latin typeface="+mn-lt"/>
                <a:ea typeface="+mn-ea"/>
              </a:rPr>
              <a:t>RMSD = 0.053 (2.65%)</a:t>
            </a:r>
          </a:p>
          <a:p>
            <a:pPr marL="1588" lvl="1" fontAlgn="auto">
              <a:spcBef>
                <a:spcPts val="0"/>
              </a:spcBef>
              <a:spcAft>
                <a:spcPts val="0"/>
              </a:spcAft>
              <a:defRPr/>
            </a:pPr>
            <a:r>
              <a:rPr lang="en-US" sz="2400" dirty="0">
                <a:solidFill>
                  <a:srgbClr val="FFFF00"/>
                </a:solidFill>
                <a:latin typeface="+mn-lt"/>
                <a:ea typeface="+mn-ea"/>
              </a:rPr>
              <a:t>R</a:t>
            </a:r>
            <a:r>
              <a:rPr lang="en-US" sz="2400" baseline="30000" dirty="0">
                <a:solidFill>
                  <a:srgbClr val="FFFF00"/>
                </a:solidFill>
                <a:latin typeface="+mn-lt"/>
                <a:ea typeface="+mn-ea"/>
              </a:rPr>
              <a:t>2</a:t>
            </a:r>
            <a:r>
              <a:rPr lang="en-US" sz="2400" dirty="0">
                <a:solidFill>
                  <a:srgbClr val="FFFF00"/>
                </a:solidFill>
                <a:latin typeface="+mn-lt"/>
                <a:ea typeface="+mn-ea"/>
              </a:rPr>
              <a:t> = 0.98</a:t>
            </a:r>
          </a:p>
          <a:p>
            <a:pPr marL="233363" lvl="1" indent="-231775" fontAlgn="auto">
              <a:spcBef>
                <a:spcPts val="0"/>
              </a:spcBef>
              <a:spcAft>
                <a:spcPts val="0"/>
              </a:spcAft>
              <a:buFont typeface="Arial" panose="020B0604020202020204" pitchFamily="34" charset="0"/>
              <a:buChar char="•"/>
              <a:defRPr/>
            </a:pPr>
            <a:endParaRPr lang="en-US" sz="2400" dirty="0">
              <a:solidFill>
                <a:srgbClr val="E8AD18"/>
              </a:solidFill>
              <a:latin typeface="+mn-lt"/>
              <a:ea typeface="+mn-ea"/>
            </a:endParaRPr>
          </a:p>
          <a:p>
            <a:pPr marL="233363" lvl="1" indent="-231775" fontAlgn="auto">
              <a:spcBef>
                <a:spcPts val="0"/>
              </a:spcBef>
              <a:spcAft>
                <a:spcPts val="0"/>
              </a:spcAft>
              <a:buFont typeface="Arial" panose="020B0604020202020204" pitchFamily="34" charset="0"/>
              <a:buChar char="•"/>
              <a:defRPr/>
            </a:pPr>
            <a:endParaRPr lang="en-US" sz="2400" dirty="0">
              <a:solidFill>
                <a:srgbClr val="E8AD18"/>
              </a:solidFill>
              <a:latin typeface="+mn-lt"/>
              <a:ea typeface="+mn-ea"/>
            </a:endParaRPr>
          </a:p>
        </p:txBody>
      </p:sp>
      <p:pic>
        <p:nvPicPr>
          <p:cNvPr id="9221" name="Picture 6">
            <a:extLst>
              <a:ext uri="{FF2B5EF4-FFF2-40B4-BE49-F238E27FC236}">
                <a16:creationId xmlns:a16="http://schemas.microsoft.com/office/drawing/2014/main" id="{5263F6E9-8120-A88F-EBA1-46F5CAA3C27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6042025"/>
            <a:ext cx="9144000"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6E925C1-C3F4-FD74-B1D8-39BB2A8A6C4B}"/>
              </a:ext>
            </a:extLst>
          </p:cNvPr>
          <p:cNvSpPr>
            <a:spLocks noGrp="1"/>
          </p:cNvSpPr>
          <p:nvPr>
            <p:ph type="sldNum" sz="quarter" idx="12"/>
          </p:nvPr>
        </p:nvSpPr>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5DCAB117-A182-49DC-B0CE-C4988D3A977A}" type="slidenum">
              <a:rPr lang="en-US" altLang="en-US">
                <a:solidFill>
                  <a:srgbClr val="898989"/>
                </a:solidFill>
              </a:rPr>
              <a:pPr/>
              <a:t>9</a:t>
            </a:fld>
            <a:endParaRPr lang="en-US" altLang="en-US">
              <a:solidFill>
                <a:srgbClr val="898989"/>
              </a:solidFill>
            </a:endParaRPr>
          </a:p>
        </p:txBody>
      </p:sp>
      <p:pic>
        <p:nvPicPr>
          <p:cNvPr id="10242" name="Picture 7">
            <a:extLst>
              <a:ext uri="{FF2B5EF4-FFF2-40B4-BE49-F238E27FC236}">
                <a16:creationId xmlns:a16="http://schemas.microsoft.com/office/drawing/2014/main" id="{97CE604C-42F1-1608-131B-E835FB4A635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813" y="304800"/>
            <a:ext cx="9144000" cy="126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extBox 8">
            <a:extLst>
              <a:ext uri="{FF2B5EF4-FFF2-40B4-BE49-F238E27FC236}">
                <a16:creationId xmlns:a16="http://schemas.microsoft.com/office/drawing/2014/main" id="{DFB3F6F2-34B8-7084-6C92-83AF072A0FA4}"/>
              </a:ext>
            </a:extLst>
          </p:cNvPr>
          <p:cNvSpPr txBox="1">
            <a:spLocks noChangeArrowheads="1"/>
          </p:cNvSpPr>
          <p:nvPr/>
        </p:nvSpPr>
        <p:spPr bwMode="auto">
          <a:xfrm>
            <a:off x="914400" y="417513"/>
            <a:ext cx="78486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endParaRPr lang="en-US" altLang="en-US" sz="2800" b="1">
              <a:solidFill>
                <a:srgbClr val="FFC000"/>
              </a:solidFill>
            </a:endParaRPr>
          </a:p>
        </p:txBody>
      </p:sp>
      <p:sp>
        <p:nvSpPr>
          <p:cNvPr id="10244" name="Content Placeholder 2">
            <a:extLst>
              <a:ext uri="{FF2B5EF4-FFF2-40B4-BE49-F238E27FC236}">
                <a16:creationId xmlns:a16="http://schemas.microsoft.com/office/drawing/2014/main" id="{81B8CB6C-8FFA-8AA8-55C8-07055BADDA56}"/>
              </a:ext>
            </a:extLst>
          </p:cNvPr>
          <p:cNvSpPr txBox="1">
            <a:spLocks/>
          </p:cNvSpPr>
          <p:nvPr/>
        </p:nvSpPr>
        <p:spPr bwMode="auto">
          <a:xfrm>
            <a:off x="266700" y="1676400"/>
            <a:ext cx="77724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spcBef>
                <a:spcPct val="20000"/>
              </a:spcBef>
              <a:buFont typeface="Wingdings" panose="05000000000000000000" pitchFamily="2" charset="2"/>
              <a:buNone/>
            </a:pPr>
            <a:endParaRPr lang="en-US" altLang="en-US" sz="1000">
              <a:solidFill>
                <a:srgbClr val="FFC000"/>
              </a:solidFill>
            </a:endParaRPr>
          </a:p>
        </p:txBody>
      </p:sp>
      <p:sp>
        <p:nvSpPr>
          <p:cNvPr id="10245" name="TextBox 9">
            <a:extLst>
              <a:ext uri="{FF2B5EF4-FFF2-40B4-BE49-F238E27FC236}">
                <a16:creationId xmlns:a16="http://schemas.microsoft.com/office/drawing/2014/main" id="{80AE4C0A-CEF6-5B9E-9BAA-F22A9DEB0733}"/>
              </a:ext>
            </a:extLst>
          </p:cNvPr>
          <p:cNvSpPr txBox="1">
            <a:spLocks noChangeArrowheads="1"/>
          </p:cNvSpPr>
          <p:nvPr/>
        </p:nvSpPr>
        <p:spPr bwMode="auto">
          <a:xfrm>
            <a:off x="1447800" y="457200"/>
            <a:ext cx="6248400"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r>
              <a:rPr lang="en-US" altLang="en-US" sz="2800" b="1">
                <a:solidFill>
                  <a:srgbClr val="FFC000"/>
                </a:solidFill>
              </a:rPr>
              <a:t>Application capabilities</a:t>
            </a:r>
          </a:p>
        </p:txBody>
      </p:sp>
      <p:sp>
        <p:nvSpPr>
          <p:cNvPr id="10246" name="Content Placeholder 2">
            <a:extLst>
              <a:ext uri="{FF2B5EF4-FFF2-40B4-BE49-F238E27FC236}">
                <a16:creationId xmlns:a16="http://schemas.microsoft.com/office/drawing/2014/main" id="{26B77969-F516-69EF-8DFC-B94565840428}"/>
              </a:ext>
            </a:extLst>
          </p:cNvPr>
          <p:cNvSpPr txBox="1">
            <a:spLocks/>
          </p:cNvSpPr>
          <p:nvPr/>
        </p:nvSpPr>
        <p:spPr bwMode="auto">
          <a:xfrm>
            <a:off x="495300" y="1600200"/>
            <a:ext cx="80391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Calibri" panose="020F0502020204030204" pitchFamily="34" charset="0"/>
                <a:ea typeface="MS PGothic" panose="020B0600070205080204" pitchFamily="34" charset="-128"/>
              </a:defRPr>
            </a:lvl1pPr>
            <a:lvl2pPr marL="342900" indent="-34290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lvl="1">
              <a:spcAft>
                <a:spcPts val="900"/>
              </a:spcAft>
              <a:buFont typeface="Arial" panose="020B0604020202020204" pitchFamily="34" charset="0"/>
              <a:buChar char="•"/>
            </a:pPr>
            <a:r>
              <a:rPr lang="en-US" altLang="en-US" sz="2400">
                <a:solidFill>
                  <a:srgbClr val="FFFF00"/>
                </a:solidFill>
              </a:rPr>
              <a:t>Shade/light assessment possible anywhere high-density LiDAR data are available</a:t>
            </a:r>
          </a:p>
          <a:p>
            <a:pPr lvl="1">
              <a:spcAft>
                <a:spcPts val="900"/>
              </a:spcAft>
              <a:buFont typeface="Arial" panose="020B0604020202020204" pitchFamily="34" charset="0"/>
              <a:buChar char="•"/>
            </a:pPr>
            <a:r>
              <a:rPr lang="en-US" altLang="en-US" sz="2400">
                <a:solidFill>
                  <a:srgbClr val="FFFF00"/>
                </a:solidFill>
              </a:rPr>
              <a:t>User can specify time span, over the day and year, and number of solar positions to be considered during processing</a:t>
            </a:r>
          </a:p>
          <a:p>
            <a:pPr lvl="1">
              <a:spcAft>
                <a:spcPts val="900"/>
              </a:spcAft>
              <a:buFont typeface="Arial" panose="020B0604020202020204" pitchFamily="34" charset="0"/>
              <a:buChar char="•"/>
            </a:pPr>
            <a:r>
              <a:rPr lang="en-US" altLang="en-US" sz="2400">
                <a:solidFill>
                  <a:srgbClr val="FFFF00"/>
                </a:solidFill>
              </a:rPr>
              <a:t>Generate illumination/shade summaries in tabular or georeferenced raster format</a:t>
            </a:r>
          </a:p>
          <a:p>
            <a:pPr lvl="1">
              <a:spcAft>
                <a:spcPts val="900"/>
              </a:spcAft>
              <a:buFont typeface="Arial" panose="020B0604020202020204" pitchFamily="34" charset="0"/>
              <a:buChar char="•"/>
            </a:pPr>
            <a:r>
              <a:rPr lang="en-US" altLang="en-US" sz="2400">
                <a:solidFill>
                  <a:srgbClr val="FFFF00"/>
                </a:solidFill>
              </a:rPr>
              <a:t>Assess shade/light regimes at ground surface, at any point or level in the canopy, or at a constant above-ground offset</a:t>
            </a:r>
          </a:p>
          <a:p>
            <a:pPr lvl="1">
              <a:spcAft>
                <a:spcPts val="900"/>
              </a:spcAft>
              <a:buFont typeface="Arial" panose="020B0604020202020204" pitchFamily="34" charset="0"/>
              <a:buChar char="•"/>
            </a:pPr>
            <a:r>
              <a:rPr lang="en-US" altLang="en-US" sz="2400">
                <a:solidFill>
                  <a:srgbClr val="FFFF00"/>
                </a:solidFill>
              </a:rPr>
              <a:t>Restrict computations within an AOI</a:t>
            </a:r>
          </a:p>
        </p:txBody>
      </p:sp>
      <p:pic>
        <p:nvPicPr>
          <p:cNvPr id="10247" name="Picture 14">
            <a:extLst>
              <a:ext uri="{FF2B5EF4-FFF2-40B4-BE49-F238E27FC236}">
                <a16:creationId xmlns:a16="http://schemas.microsoft.com/office/drawing/2014/main" id="{33A097D8-AB05-CA27-273D-18082A7072D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042025"/>
            <a:ext cx="9144000"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1856</TotalTime>
  <Words>1012</Words>
  <Application>Microsoft Office PowerPoint</Application>
  <PresentationFormat>On-screen Show (4:3)</PresentationFormat>
  <Paragraphs>115</Paragraphs>
  <Slides>14</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Calibri</vt:lpstr>
      <vt:lpstr>MS PGothic</vt:lpstr>
      <vt:lpstr>Arial</vt:lpstr>
      <vt:lpstr>Wingdings</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Forest Service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USDA Forest Service</dc:creator>
  <cp:lastModifiedBy>Lum-Naihe, Christof Jurh duk - FS, AZ</cp:lastModifiedBy>
  <cp:revision>122</cp:revision>
  <dcterms:created xsi:type="dcterms:W3CDTF">2014-10-19T03:29:39Z</dcterms:created>
  <dcterms:modified xsi:type="dcterms:W3CDTF">2025-08-04T17:03:47Z</dcterms:modified>
</cp:coreProperties>
</file>