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27" r:id="rId2"/>
    <p:sldId id="578" r:id="rId3"/>
    <p:sldId id="570" r:id="rId4"/>
    <p:sldId id="571" r:id="rId5"/>
    <p:sldId id="597" r:id="rId6"/>
    <p:sldId id="587" r:id="rId7"/>
    <p:sldId id="588" r:id="rId8"/>
    <p:sldId id="602" r:id="rId9"/>
    <p:sldId id="437" r:id="rId10"/>
    <p:sldId id="501" r:id="rId11"/>
    <p:sldId id="480" r:id="rId12"/>
    <p:sldId id="590" r:id="rId13"/>
    <p:sldId id="600" r:id="rId14"/>
    <p:sldId id="594" r:id="rId15"/>
    <p:sldId id="605" r:id="rId16"/>
    <p:sldId id="606" r:id="rId17"/>
    <p:sldId id="607" r:id="rId18"/>
    <p:sldId id="591" r:id="rId19"/>
    <p:sldId id="485" r:id="rId20"/>
    <p:sldId id="593" r:id="rId21"/>
    <p:sldId id="472" r:id="rId22"/>
    <p:sldId id="611" r:id="rId23"/>
    <p:sldId id="612" r:id="rId24"/>
    <p:sldId id="613" r:id="rId25"/>
    <p:sldId id="416" r:id="rId26"/>
    <p:sldId id="409" r:id="rId27"/>
    <p:sldId id="608" r:id="rId28"/>
    <p:sldId id="582" r:id="rId29"/>
  </p:sldIdLst>
  <p:sldSz cx="9144000" cy="6858000" type="screen4x3"/>
  <p:notesSz cx="6934200" cy="9232900"/>
  <p:defaultTextStyle>
    <a:defPPr>
      <a:defRPr lang="en-US"/>
    </a:defPPr>
    <a:lvl1pPr algn="l" rtl="0" fontAlgn="base">
      <a:spcBef>
        <a:spcPct val="0"/>
      </a:spcBef>
      <a:spcAft>
        <a:spcPct val="0"/>
      </a:spcAft>
      <a:defRPr sz="2400" kern="1200">
        <a:solidFill>
          <a:schemeClr val="tx1"/>
        </a:solidFill>
        <a:latin typeface="Tahoma" panose="020B0604030504040204" pitchFamily="34"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ahoma" panose="020B0604030504040204" pitchFamily="34"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ahoma" panose="020B0604030504040204" pitchFamily="34"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ahoma" panose="020B0604030504040204" pitchFamily="34"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ahoma" panose="020B060403050404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ahoma" panose="020B060403050404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ahoma" panose="020B060403050404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ahoma" panose="020B060403050404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ahoma" panose="020B060403050404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33CC"/>
    <a:srgbClr val="3366CC"/>
    <a:srgbClr val="309443"/>
    <a:srgbClr val="993300"/>
    <a:srgbClr val="66FF33"/>
    <a:srgbClr val="1E5C2A"/>
    <a:srgbClr val="D6A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590"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2557688-9B66-5626-3B40-DC45CBAD8959}"/>
              </a:ext>
            </a:extLst>
          </p:cNvPr>
          <p:cNvSpPr>
            <a:spLocks noGrp="1"/>
          </p:cNvSpPr>
          <p:nvPr>
            <p:ph type="hdr" sz="quarter"/>
          </p:nvPr>
        </p:nvSpPr>
        <p:spPr>
          <a:xfrm>
            <a:off x="0" y="0"/>
            <a:ext cx="3005138" cy="461963"/>
          </a:xfrm>
          <a:prstGeom prst="rect">
            <a:avLst/>
          </a:prstGeom>
        </p:spPr>
        <p:txBody>
          <a:bodyPr vert="horz" lIns="91440" tIns="45720" rIns="91440" bIns="45720" rtlCol="0"/>
          <a:lstStyle>
            <a:lvl1pPr algn="l" eaLnBrk="0" hangingPunct="0">
              <a:defRPr sz="1200">
                <a:ea typeface="+mn-ea"/>
              </a:defRPr>
            </a:lvl1pPr>
          </a:lstStyle>
          <a:p>
            <a:pPr>
              <a:defRPr/>
            </a:pPr>
            <a:endParaRPr lang="en-US"/>
          </a:p>
        </p:txBody>
      </p:sp>
      <p:sp>
        <p:nvSpPr>
          <p:cNvPr id="3" name="Date Placeholder 2">
            <a:extLst>
              <a:ext uri="{FF2B5EF4-FFF2-40B4-BE49-F238E27FC236}">
                <a16:creationId xmlns:a16="http://schemas.microsoft.com/office/drawing/2014/main" id="{4EFE1578-D06B-F307-6AD9-03905FB3DF03}"/>
              </a:ext>
            </a:extLst>
          </p:cNvPr>
          <p:cNvSpPr>
            <a:spLocks noGrp="1"/>
          </p:cNvSpPr>
          <p:nvPr>
            <p:ph type="dt" idx="1"/>
          </p:nvPr>
        </p:nvSpPr>
        <p:spPr>
          <a:xfrm>
            <a:off x="3927475" y="0"/>
            <a:ext cx="3005138" cy="461963"/>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lvl1pPr>
          </a:lstStyle>
          <a:p>
            <a:fld id="{01EEB1F2-5CCD-4C51-B4D3-1B5B2BEF6B23}" type="datetimeFigureOut">
              <a:rPr lang="en-US" altLang="en-US"/>
              <a:pPr/>
              <a:t>8/4/2025</a:t>
            </a:fld>
            <a:endParaRPr lang="en-US" altLang="en-US"/>
          </a:p>
        </p:txBody>
      </p:sp>
      <p:sp>
        <p:nvSpPr>
          <p:cNvPr id="4" name="Slide Image Placeholder 3">
            <a:extLst>
              <a:ext uri="{FF2B5EF4-FFF2-40B4-BE49-F238E27FC236}">
                <a16:creationId xmlns:a16="http://schemas.microsoft.com/office/drawing/2014/main" id="{4428A431-0F7E-8C47-A528-870610B86DE1}"/>
              </a:ext>
            </a:extLst>
          </p:cNvPr>
          <p:cNvSpPr>
            <a:spLocks noGrp="1" noRot="1" noChangeAspect="1"/>
          </p:cNvSpPr>
          <p:nvPr>
            <p:ph type="sldImg" idx="2"/>
          </p:nvPr>
        </p:nvSpPr>
        <p:spPr>
          <a:xfrm>
            <a:off x="1158875" y="692150"/>
            <a:ext cx="4616450" cy="3462338"/>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AA60A0C-8EAE-68CC-8B42-23F94EA6D79E}"/>
              </a:ext>
            </a:extLst>
          </p:cNvPr>
          <p:cNvSpPr>
            <a:spLocks noGrp="1"/>
          </p:cNvSpPr>
          <p:nvPr>
            <p:ph type="body" sz="quarter" idx="3"/>
          </p:nvPr>
        </p:nvSpPr>
        <p:spPr>
          <a:xfrm>
            <a:off x="693738" y="4386263"/>
            <a:ext cx="5546725" cy="41544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DCC3F0A-3E46-9F6D-71BF-DD122D620CCB}"/>
              </a:ext>
            </a:extLst>
          </p:cNvPr>
          <p:cNvSpPr>
            <a:spLocks noGrp="1"/>
          </p:cNvSpPr>
          <p:nvPr>
            <p:ph type="ftr" sz="quarter" idx="4"/>
          </p:nvPr>
        </p:nvSpPr>
        <p:spPr>
          <a:xfrm>
            <a:off x="0" y="8769350"/>
            <a:ext cx="3005138" cy="461963"/>
          </a:xfrm>
          <a:prstGeom prst="rect">
            <a:avLst/>
          </a:prstGeom>
        </p:spPr>
        <p:txBody>
          <a:bodyPr vert="horz" lIns="91440" tIns="45720" rIns="91440" bIns="45720" rtlCol="0" anchor="b"/>
          <a:lstStyle>
            <a:lvl1pPr algn="l" eaLnBrk="0" hangingPunct="0">
              <a:defRPr sz="1200">
                <a:ea typeface="+mn-ea"/>
              </a:defRPr>
            </a:lvl1pPr>
          </a:lstStyle>
          <a:p>
            <a:pPr>
              <a:defRPr/>
            </a:pPr>
            <a:endParaRPr lang="en-US"/>
          </a:p>
        </p:txBody>
      </p:sp>
      <p:sp>
        <p:nvSpPr>
          <p:cNvPr id="7" name="Slide Number Placeholder 6">
            <a:extLst>
              <a:ext uri="{FF2B5EF4-FFF2-40B4-BE49-F238E27FC236}">
                <a16:creationId xmlns:a16="http://schemas.microsoft.com/office/drawing/2014/main" id="{9BC9ADE3-53FC-B722-461B-3CA177ADBDD2}"/>
              </a:ext>
            </a:extLst>
          </p:cNvPr>
          <p:cNvSpPr>
            <a:spLocks noGrp="1"/>
          </p:cNvSpPr>
          <p:nvPr>
            <p:ph type="sldNum" sz="quarter" idx="5"/>
          </p:nvPr>
        </p:nvSpPr>
        <p:spPr>
          <a:xfrm>
            <a:off x="3927475" y="8769350"/>
            <a:ext cx="3005138" cy="461963"/>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vl1pPr>
          </a:lstStyle>
          <a:p>
            <a:fld id="{97F41AEE-93AC-421D-AF11-5DB012E1C60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fontAlgn="base">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fontAlgn="base">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fontAlgn="base">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fontAlgn="base">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7586EF11-40F9-1270-8951-A628F733F31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B5F5BC00-4F96-6FDB-F11B-2939C17BBD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1747" name="Slide Number Placeholder 3">
            <a:extLst>
              <a:ext uri="{FF2B5EF4-FFF2-40B4-BE49-F238E27FC236}">
                <a16:creationId xmlns:a16="http://schemas.microsoft.com/office/drawing/2014/main" id="{AD32A9AC-8F95-7444-0D72-95A6BEC89D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D1510F84-DAE1-41A6-94E9-0DFB658C0807}" type="slidenum">
              <a:rPr lang="en-US" altLang="en-US" sz="1200"/>
              <a:pPr/>
              <a:t>1</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1C208D1-0297-AC04-01CA-6ACD3E395E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62211E-9AE5-56E5-9571-84E37C50A8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F1BDDD4-3C97-166E-4EDE-01F7660088F3}"/>
              </a:ext>
            </a:extLst>
          </p:cNvPr>
          <p:cNvSpPr>
            <a:spLocks noGrp="1" noChangeArrowheads="1"/>
          </p:cNvSpPr>
          <p:nvPr>
            <p:ph type="sldNum" sz="quarter" idx="12"/>
          </p:nvPr>
        </p:nvSpPr>
        <p:spPr>
          <a:ln/>
        </p:spPr>
        <p:txBody>
          <a:bodyPr/>
          <a:lstStyle>
            <a:lvl1pPr>
              <a:defRPr/>
            </a:lvl1pPr>
          </a:lstStyle>
          <a:p>
            <a:fld id="{D82C7507-5474-4D91-8143-1B4F62C278DD}" type="slidenum">
              <a:rPr lang="en-US" altLang="en-US"/>
              <a:pPr/>
              <a:t>‹#›</a:t>
            </a:fld>
            <a:endParaRPr lang="en-US" altLang="en-US"/>
          </a:p>
        </p:txBody>
      </p:sp>
    </p:spTree>
    <p:extLst>
      <p:ext uri="{BB962C8B-B14F-4D97-AF65-F5344CB8AC3E}">
        <p14:creationId xmlns:p14="http://schemas.microsoft.com/office/powerpoint/2010/main" val="619544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p:nvPr>
        </p:nvSpPr>
        <p:spPr/>
        <p:txBody>
          <a:bodyPr/>
          <a:lstStyle/>
          <a:p>
            <a:r>
              <a:rPr lang="en-US"/>
              <a:t>Click to edit Master title style</a:t>
            </a:r>
          </a:p>
        </p:txBody>
      </p:sp>
      <p:sp>
        <p:nvSpPr>
          <p:cNvPr id="2" name="Rectangle 4">
            <a:extLst>
              <a:ext uri="{FF2B5EF4-FFF2-40B4-BE49-F238E27FC236}">
                <a16:creationId xmlns:a16="http://schemas.microsoft.com/office/drawing/2014/main" id="{3950B23C-BA83-6EB2-9AC1-9F08F042AE9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DB511A7-E388-6685-7B4F-807C5653BD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446BFBC-4324-4224-0D6F-5704B10A06DC}"/>
              </a:ext>
            </a:extLst>
          </p:cNvPr>
          <p:cNvSpPr>
            <a:spLocks noGrp="1" noChangeArrowheads="1"/>
          </p:cNvSpPr>
          <p:nvPr>
            <p:ph type="sldNum" sz="quarter" idx="12"/>
          </p:nvPr>
        </p:nvSpPr>
        <p:spPr>
          <a:ln/>
        </p:spPr>
        <p:txBody>
          <a:bodyPr/>
          <a:lstStyle>
            <a:lvl1pPr>
              <a:defRPr/>
            </a:lvl1pPr>
          </a:lstStyle>
          <a:p>
            <a:fld id="{C21D5E3C-BD35-49FE-9636-F7DE5B5F3F10}" type="slidenum">
              <a:rPr lang="en-US" altLang="en-US"/>
              <a:pPr/>
              <a:t>‹#›</a:t>
            </a:fld>
            <a:endParaRPr lang="en-US" altLang="en-US"/>
          </a:p>
        </p:txBody>
      </p:sp>
    </p:spTree>
    <p:extLst>
      <p:ext uri="{BB962C8B-B14F-4D97-AF65-F5344CB8AC3E}">
        <p14:creationId xmlns:p14="http://schemas.microsoft.com/office/powerpoint/2010/main" val="1258063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FC9A87-F358-CC11-B3B6-588528BF01A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A312AAB-1C59-EA33-748E-E8CAB51065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1ADD33-C9BD-B476-98D8-ACE68C6408FA}"/>
              </a:ext>
            </a:extLst>
          </p:cNvPr>
          <p:cNvSpPr>
            <a:spLocks noGrp="1" noChangeArrowheads="1"/>
          </p:cNvSpPr>
          <p:nvPr>
            <p:ph type="sldNum" sz="quarter" idx="12"/>
          </p:nvPr>
        </p:nvSpPr>
        <p:spPr>
          <a:ln/>
        </p:spPr>
        <p:txBody>
          <a:bodyPr/>
          <a:lstStyle>
            <a:lvl1pPr>
              <a:defRPr/>
            </a:lvl1pPr>
          </a:lstStyle>
          <a:p>
            <a:fld id="{4FB6C9C3-D8A7-4936-A469-215A6FCE3CF4}" type="slidenum">
              <a:rPr lang="en-US" altLang="en-US"/>
              <a:pPr/>
              <a:t>‹#›</a:t>
            </a:fld>
            <a:endParaRPr lang="en-US" altLang="en-US"/>
          </a:p>
        </p:txBody>
      </p:sp>
    </p:spTree>
    <p:extLst>
      <p:ext uri="{BB962C8B-B14F-4D97-AF65-F5344CB8AC3E}">
        <p14:creationId xmlns:p14="http://schemas.microsoft.com/office/powerpoint/2010/main" val="2607455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a:t>Click to edit Master title style</a:t>
            </a:r>
          </a:p>
        </p:txBody>
      </p:sp>
      <p:sp>
        <p:nvSpPr>
          <p:cNvPr id="3" name="Content Placeholder 2"/>
          <p:cNvSpPr>
            <a:spLocks noGrp="1"/>
          </p:cNvSpPr>
          <p:nvPr>
            <p:ph sz="quarter" idx="1"/>
          </p:nvPr>
        </p:nvSpPr>
        <p:spPr>
          <a:xfrm>
            <a:off x="457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A2A9DB0-AF93-A124-63F8-8C43FF4FBB0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4964189-1371-0E77-FC50-5310489992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879C167-9920-88BC-7B27-02AF08811F03}"/>
              </a:ext>
            </a:extLst>
          </p:cNvPr>
          <p:cNvSpPr>
            <a:spLocks noGrp="1" noChangeArrowheads="1"/>
          </p:cNvSpPr>
          <p:nvPr>
            <p:ph type="sldNum" sz="quarter" idx="12"/>
          </p:nvPr>
        </p:nvSpPr>
        <p:spPr>
          <a:ln/>
        </p:spPr>
        <p:txBody>
          <a:bodyPr/>
          <a:lstStyle>
            <a:lvl1pPr>
              <a:defRPr/>
            </a:lvl1pPr>
          </a:lstStyle>
          <a:p>
            <a:fld id="{8E3CD85D-220F-45F0-B3A1-8419F169B1F3}" type="slidenum">
              <a:rPr lang="en-US" altLang="en-US"/>
              <a:pPr/>
              <a:t>‹#›</a:t>
            </a:fld>
            <a:endParaRPr lang="en-US" altLang="en-US"/>
          </a:p>
        </p:txBody>
      </p:sp>
    </p:spTree>
    <p:extLst>
      <p:ext uri="{BB962C8B-B14F-4D97-AF65-F5344CB8AC3E}">
        <p14:creationId xmlns:p14="http://schemas.microsoft.com/office/powerpoint/2010/main" val="2014533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able Placeholder 2"/>
          <p:cNvSpPr>
            <a:spLocks noGrp="1"/>
          </p:cNvSpPr>
          <p:nvPr>
            <p:ph type="tbl" idx="1"/>
          </p:nvPr>
        </p:nvSpPr>
        <p:spPr>
          <a:xfrm>
            <a:off x="457200" y="1981200"/>
            <a:ext cx="8229600" cy="4114800"/>
          </a:xfrm>
        </p:spPr>
        <p:txBody>
          <a:bodyPr/>
          <a:lstStyle/>
          <a:p>
            <a:pPr lvl="0"/>
            <a:endParaRPr lang="en-US" noProof="0"/>
          </a:p>
        </p:txBody>
      </p:sp>
      <p:sp>
        <p:nvSpPr>
          <p:cNvPr id="4" name="Rectangle 4">
            <a:extLst>
              <a:ext uri="{FF2B5EF4-FFF2-40B4-BE49-F238E27FC236}">
                <a16:creationId xmlns:a16="http://schemas.microsoft.com/office/drawing/2014/main" id="{E0DDE4BE-C08E-EFA7-F905-829100BC34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A1AED1-7EAC-C40C-0FD0-8B33DFD944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5B3DFF-B7D2-8B91-4C29-3BD94B5EE70E}"/>
              </a:ext>
            </a:extLst>
          </p:cNvPr>
          <p:cNvSpPr>
            <a:spLocks noGrp="1" noChangeArrowheads="1"/>
          </p:cNvSpPr>
          <p:nvPr>
            <p:ph type="sldNum" sz="quarter" idx="12"/>
          </p:nvPr>
        </p:nvSpPr>
        <p:spPr>
          <a:ln/>
        </p:spPr>
        <p:txBody>
          <a:bodyPr/>
          <a:lstStyle>
            <a:lvl1pPr>
              <a:defRPr/>
            </a:lvl1pPr>
          </a:lstStyle>
          <a:p>
            <a:fld id="{033130B9-8E6F-4B68-BF59-3C27D1566BBA}" type="slidenum">
              <a:rPr lang="en-US" altLang="en-US"/>
              <a:pPr/>
              <a:t>‹#›</a:t>
            </a:fld>
            <a:endParaRPr lang="en-US" altLang="en-US"/>
          </a:p>
        </p:txBody>
      </p:sp>
    </p:spTree>
    <p:extLst>
      <p:ext uri="{BB962C8B-B14F-4D97-AF65-F5344CB8AC3E}">
        <p14:creationId xmlns:p14="http://schemas.microsoft.com/office/powerpoint/2010/main" val="89976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4E12927-A976-9DBE-896D-4DEBFBC40F4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1ADC17-3A41-D3EC-242E-04C8880868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B825BCA-6019-5A15-7278-23923E4B6913}"/>
              </a:ext>
            </a:extLst>
          </p:cNvPr>
          <p:cNvSpPr>
            <a:spLocks noGrp="1" noChangeArrowheads="1"/>
          </p:cNvSpPr>
          <p:nvPr>
            <p:ph type="sldNum" sz="quarter" idx="12"/>
          </p:nvPr>
        </p:nvSpPr>
        <p:spPr>
          <a:ln/>
        </p:spPr>
        <p:txBody>
          <a:bodyPr/>
          <a:lstStyle>
            <a:lvl1pPr>
              <a:defRPr/>
            </a:lvl1pPr>
          </a:lstStyle>
          <a:p>
            <a:fld id="{2823FB6F-C096-4D8B-AB7C-21D0D30AD76E}" type="slidenum">
              <a:rPr lang="en-US" altLang="en-US"/>
              <a:pPr/>
              <a:t>‹#›</a:t>
            </a:fld>
            <a:endParaRPr lang="en-US" altLang="en-US"/>
          </a:p>
        </p:txBody>
      </p:sp>
    </p:spTree>
    <p:extLst>
      <p:ext uri="{BB962C8B-B14F-4D97-AF65-F5344CB8AC3E}">
        <p14:creationId xmlns:p14="http://schemas.microsoft.com/office/powerpoint/2010/main" val="3283539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7989345-5895-1F7E-3D70-A904B81D2D1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0FACCC7-F1A1-3968-139A-1E8436E040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878950-3BF9-E8D9-494A-1F75F9A4C3F7}"/>
              </a:ext>
            </a:extLst>
          </p:cNvPr>
          <p:cNvSpPr>
            <a:spLocks noGrp="1" noChangeArrowheads="1"/>
          </p:cNvSpPr>
          <p:nvPr>
            <p:ph type="sldNum" sz="quarter" idx="12"/>
          </p:nvPr>
        </p:nvSpPr>
        <p:spPr>
          <a:ln/>
        </p:spPr>
        <p:txBody>
          <a:bodyPr/>
          <a:lstStyle>
            <a:lvl1pPr>
              <a:defRPr/>
            </a:lvl1pPr>
          </a:lstStyle>
          <a:p>
            <a:fld id="{2576D44B-491D-4580-9D6C-80370B90F3BC}" type="slidenum">
              <a:rPr lang="en-US" altLang="en-US"/>
              <a:pPr/>
              <a:t>‹#›</a:t>
            </a:fld>
            <a:endParaRPr lang="en-US" altLang="en-US"/>
          </a:p>
        </p:txBody>
      </p:sp>
    </p:spTree>
    <p:extLst>
      <p:ext uri="{BB962C8B-B14F-4D97-AF65-F5344CB8AC3E}">
        <p14:creationId xmlns:p14="http://schemas.microsoft.com/office/powerpoint/2010/main" val="945575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9215235-FDEB-B4D9-F84E-91FAF495012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2346647-91B4-0533-8846-EC573102FC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F72162B-CF67-E56D-182E-7395B370DCF6}"/>
              </a:ext>
            </a:extLst>
          </p:cNvPr>
          <p:cNvSpPr>
            <a:spLocks noGrp="1" noChangeArrowheads="1"/>
          </p:cNvSpPr>
          <p:nvPr>
            <p:ph type="sldNum" sz="quarter" idx="12"/>
          </p:nvPr>
        </p:nvSpPr>
        <p:spPr>
          <a:ln/>
        </p:spPr>
        <p:txBody>
          <a:bodyPr/>
          <a:lstStyle>
            <a:lvl1pPr>
              <a:defRPr/>
            </a:lvl1pPr>
          </a:lstStyle>
          <a:p>
            <a:fld id="{A2B3165E-B552-4BB1-885A-B0A6CFBF0579}" type="slidenum">
              <a:rPr lang="en-US" altLang="en-US"/>
              <a:pPr/>
              <a:t>‹#›</a:t>
            </a:fld>
            <a:endParaRPr lang="en-US" altLang="en-US"/>
          </a:p>
        </p:txBody>
      </p:sp>
    </p:spTree>
    <p:extLst>
      <p:ext uri="{BB962C8B-B14F-4D97-AF65-F5344CB8AC3E}">
        <p14:creationId xmlns:p14="http://schemas.microsoft.com/office/powerpoint/2010/main" val="2883203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8501A3F-60B9-1AAC-47D2-C843495676F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9A3AB84-06A2-8EE5-E3A5-DF6C62DED3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93188CA-2E0F-66E0-768B-7B8FBD0D1350}"/>
              </a:ext>
            </a:extLst>
          </p:cNvPr>
          <p:cNvSpPr>
            <a:spLocks noGrp="1" noChangeArrowheads="1"/>
          </p:cNvSpPr>
          <p:nvPr>
            <p:ph type="sldNum" sz="quarter" idx="12"/>
          </p:nvPr>
        </p:nvSpPr>
        <p:spPr>
          <a:ln/>
        </p:spPr>
        <p:txBody>
          <a:bodyPr/>
          <a:lstStyle>
            <a:lvl1pPr>
              <a:defRPr/>
            </a:lvl1pPr>
          </a:lstStyle>
          <a:p>
            <a:fld id="{3086CB05-694C-49DA-9E5A-B877DAF1E663}" type="slidenum">
              <a:rPr lang="en-US" altLang="en-US"/>
              <a:pPr/>
              <a:t>‹#›</a:t>
            </a:fld>
            <a:endParaRPr lang="en-US" altLang="en-US"/>
          </a:p>
        </p:txBody>
      </p:sp>
    </p:spTree>
    <p:extLst>
      <p:ext uri="{BB962C8B-B14F-4D97-AF65-F5344CB8AC3E}">
        <p14:creationId xmlns:p14="http://schemas.microsoft.com/office/powerpoint/2010/main" val="1087267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A63F13B-4C3B-CD78-DF4C-D9FA7F4EC50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F1C4FC9-CC37-ED05-0A5E-47EC826AAC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BC21701-C4E2-C17B-1168-A2314726ECFB}"/>
              </a:ext>
            </a:extLst>
          </p:cNvPr>
          <p:cNvSpPr>
            <a:spLocks noGrp="1" noChangeArrowheads="1"/>
          </p:cNvSpPr>
          <p:nvPr>
            <p:ph type="sldNum" sz="quarter" idx="12"/>
          </p:nvPr>
        </p:nvSpPr>
        <p:spPr>
          <a:ln/>
        </p:spPr>
        <p:txBody>
          <a:bodyPr/>
          <a:lstStyle>
            <a:lvl1pPr>
              <a:defRPr/>
            </a:lvl1pPr>
          </a:lstStyle>
          <a:p>
            <a:fld id="{2328EA85-3741-42F5-9E05-C9B1D6DC8C5A}" type="slidenum">
              <a:rPr lang="en-US" altLang="en-US"/>
              <a:pPr/>
              <a:t>‹#›</a:t>
            </a:fld>
            <a:endParaRPr lang="en-US" altLang="en-US"/>
          </a:p>
        </p:txBody>
      </p:sp>
    </p:spTree>
    <p:extLst>
      <p:ext uri="{BB962C8B-B14F-4D97-AF65-F5344CB8AC3E}">
        <p14:creationId xmlns:p14="http://schemas.microsoft.com/office/powerpoint/2010/main" val="3278584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0C4029D-1728-29B8-AD59-5E349D6437F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3045040-E5C1-C19C-3D4F-7F6E0E3884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63D84A8-97C5-325E-7DFB-A84535C33292}"/>
              </a:ext>
            </a:extLst>
          </p:cNvPr>
          <p:cNvSpPr>
            <a:spLocks noGrp="1" noChangeArrowheads="1"/>
          </p:cNvSpPr>
          <p:nvPr>
            <p:ph type="sldNum" sz="quarter" idx="12"/>
          </p:nvPr>
        </p:nvSpPr>
        <p:spPr>
          <a:ln/>
        </p:spPr>
        <p:txBody>
          <a:bodyPr/>
          <a:lstStyle>
            <a:lvl1pPr>
              <a:defRPr/>
            </a:lvl1pPr>
          </a:lstStyle>
          <a:p>
            <a:fld id="{50BA0F66-0E84-4E0B-A5B4-BDE1C4C2F1F5}" type="slidenum">
              <a:rPr lang="en-US" altLang="en-US"/>
              <a:pPr/>
              <a:t>‹#›</a:t>
            </a:fld>
            <a:endParaRPr lang="en-US" altLang="en-US"/>
          </a:p>
        </p:txBody>
      </p:sp>
    </p:spTree>
    <p:extLst>
      <p:ext uri="{BB962C8B-B14F-4D97-AF65-F5344CB8AC3E}">
        <p14:creationId xmlns:p14="http://schemas.microsoft.com/office/powerpoint/2010/main" val="2445224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FF243C8-BD47-6B00-45EF-6ADA454E044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B2F890-7CAD-2C5E-F6CE-4F04BC0F41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F0E63AD-9E10-7F75-68BC-AC22F0D5DF84}"/>
              </a:ext>
            </a:extLst>
          </p:cNvPr>
          <p:cNvSpPr>
            <a:spLocks noGrp="1" noChangeArrowheads="1"/>
          </p:cNvSpPr>
          <p:nvPr>
            <p:ph type="sldNum" sz="quarter" idx="12"/>
          </p:nvPr>
        </p:nvSpPr>
        <p:spPr>
          <a:ln/>
        </p:spPr>
        <p:txBody>
          <a:bodyPr/>
          <a:lstStyle>
            <a:lvl1pPr>
              <a:defRPr/>
            </a:lvl1pPr>
          </a:lstStyle>
          <a:p>
            <a:fld id="{686F2029-0457-40FA-B0C1-22F1C6DA5A8D}" type="slidenum">
              <a:rPr lang="en-US" altLang="en-US"/>
              <a:pPr/>
              <a:t>‹#›</a:t>
            </a:fld>
            <a:endParaRPr lang="en-US" altLang="en-US"/>
          </a:p>
        </p:txBody>
      </p:sp>
    </p:spTree>
    <p:extLst>
      <p:ext uri="{BB962C8B-B14F-4D97-AF65-F5344CB8AC3E}">
        <p14:creationId xmlns:p14="http://schemas.microsoft.com/office/powerpoint/2010/main" val="2762278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7EECB07-CEB1-17A1-E8B4-D80EA74DC49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9FD32E9-4D58-5CC7-8225-D82C683575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1BEDB6B-1B32-55E7-6924-0285C249CD97}"/>
              </a:ext>
            </a:extLst>
          </p:cNvPr>
          <p:cNvSpPr>
            <a:spLocks noGrp="1" noChangeArrowheads="1"/>
          </p:cNvSpPr>
          <p:nvPr>
            <p:ph type="sldNum" sz="quarter" idx="12"/>
          </p:nvPr>
        </p:nvSpPr>
        <p:spPr>
          <a:ln/>
        </p:spPr>
        <p:txBody>
          <a:bodyPr/>
          <a:lstStyle>
            <a:lvl1pPr>
              <a:defRPr/>
            </a:lvl1pPr>
          </a:lstStyle>
          <a:p>
            <a:fld id="{482067E4-BE62-40F2-91FC-CCCC15407E64}" type="slidenum">
              <a:rPr lang="en-US" altLang="en-US"/>
              <a:pPr/>
              <a:t>‹#›</a:t>
            </a:fld>
            <a:endParaRPr lang="en-US" altLang="en-US"/>
          </a:p>
        </p:txBody>
      </p:sp>
    </p:spTree>
    <p:extLst>
      <p:ext uri="{BB962C8B-B14F-4D97-AF65-F5344CB8AC3E}">
        <p14:creationId xmlns:p14="http://schemas.microsoft.com/office/powerpoint/2010/main" val="2393447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A6A6A6"/>
            </a:gs>
            <a:gs pos="50000">
              <a:srgbClr val="7F7F7F"/>
            </a:gs>
            <a:gs pos="100000">
              <a:srgbClr val="D9D9D9"/>
            </a:gs>
          </a:gsLst>
          <a:lin ang="5400000"/>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5F9F16C-F616-1016-589D-A201218CE50D}"/>
              </a:ext>
            </a:extLst>
          </p:cNvPr>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71C051EB-CD26-E954-5631-9004EE2C601D}"/>
              </a:ext>
            </a:extLst>
          </p:cNvPr>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959D7CA1-839C-15F8-C800-160CECBADFA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ea typeface="+mn-ea"/>
              </a:defRPr>
            </a:lvl1pPr>
          </a:lstStyle>
          <a:p>
            <a:pPr>
              <a:defRPr/>
            </a:pPr>
            <a:endParaRPr lang="en-US"/>
          </a:p>
        </p:txBody>
      </p:sp>
      <p:sp>
        <p:nvSpPr>
          <p:cNvPr id="1029" name="Rectangle 5">
            <a:extLst>
              <a:ext uri="{FF2B5EF4-FFF2-40B4-BE49-F238E27FC236}">
                <a16:creationId xmlns:a16="http://schemas.microsoft.com/office/drawing/2014/main" id="{C70F6820-5CA9-F89E-FE60-1681EB96D7F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ea typeface="+mn-ea"/>
              </a:defRPr>
            </a:lvl1pPr>
          </a:lstStyle>
          <a:p>
            <a:pPr>
              <a:defRPr/>
            </a:pPr>
            <a:endParaRPr lang="en-US"/>
          </a:p>
        </p:txBody>
      </p:sp>
      <p:sp>
        <p:nvSpPr>
          <p:cNvPr id="1030" name="Rectangle 6">
            <a:extLst>
              <a:ext uri="{FF2B5EF4-FFF2-40B4-BE49-F238E27FC236}">
                <a16:creationId xmlns:a16="http://schemas.microsoft.com/office/drawing/2014/main" id="{2BAB54C1-610B-9700-CF4D-823F704CEC7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panose="020B0604020202020204" pitchFamily="34" charset="0"/>
              </a:defRPr>
            </a:lvl1pPr>
          </a:lstStyle>
          <a:p>
            <a:fld id="{729907A4-AD44-4DF1-B613-50B3A960DF04}" type="slidenum">
              <a:rPr lang="en-US" altLang="en-US"/>
              <a:pPr/>
              <a:t>‹#›</a:t>
            </a:fld>
            <a:endParaRPr lang="en-US" altLang="en-US"/>
          </a:p>
        </p:txBody>
      </p:sp>
      <p:pic>
        <p:nvPicPr>
          <p:cNvPr id="2055" name="Picture 7" descr="olc_logo">
            <a:extLst>
              <a:ext uri="{FF2B5EF4-FFF2-40B4-BE49-F238E27FC236}">
                <a16:creationId xmlns:a16="http://schemas.microsoft.com/office/drawing/2014/main" id="{06B7D04E-6C6E-897E-B05B-D24EFE44055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8382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a:extLst>
              <a:ext uri="{FF2B5EF4-FFF2-40B4-BE49-F238E27FC236}">
                <a16:creationId xmlns:a16="http://schemas.microsoft.com/office/drawing/2014/main" id="{CA2240B5-8E56-B971-90A5-284861A0250E}"/>
              </a:ext>
            </a:extLst>
          </p:cNvPr>
          <p:cNvPicPr>
            <a:picLocks noChangeAspect="1" noChangeArrowheads="1"/>
          </p:cNvPicPr>
          <p:nvPr/>
        </p:nvPicPr>
        <p:blipFill>
          <a:blip r:embed="rId16">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8286750" y="0"/>
            <a:ext cx="857250" cy="84296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MS PGothic" panose="020B0600070205080204" pitchFamily="3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MS PGothic" panose="020B0600070205080204" pitchFamily="3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MS PGothic" panose="020B0600070205080204" pitchFamily="3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MS PGothic" panose="020B0600070205080204" pitchFamily="3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S PGothic" panose="020B0600070205080204" pitchFamily="34" charset="-128"/>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MS PGothic" panose="020B0600070205080204" pitchFamily="34"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S PGothic" panose="020B0600070205080204" pitchFamily="34" charset="-128"/>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S PGothic" panose="020B0600070205080204" pitchFamily="34" charset="-128"/>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S PGothic" panose="020B0600070205080204" pitchFamily="34" charset="-128"/>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4.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4.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9.jpeg"/><Relationship Id="rId1" Type="http://schemas.openxmlformats.org/officeDocument/2006/relationships/slideLayout" Target="../slideLayouts/slideLayout12.xml"/><Relationship Id="rId4" Type="http://schemas.openxmlformats.org/officeDocument/2006/relationships/image" Target="../media/image70.jpeg"/></Relationships>
</file>

<file path=ppt/slides/_rels/slide1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en.wikipedia.org/wiki/Accuracy_and_precision" TargetMode="External"/><Relationship Id="rId2" Type="http://schemas.openxmlformats.org/officeDocument/2006/relationships/hyperlink" Target="http://en.wikipedia.org/wiki/Metre" TargetMode="Externa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73.jpeg"/><Relationship Id="rId4" Type="http://schemas.openxmlformats.org/officeDocument/2006/relationships/image" Target="../media/image72.jpe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80.png"/><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1.jpeg"/><Relationship Id="rId7" Type="http://schemas.openxmlformats.org/officeDocument/2006/relationships/image" Target="../media/image42.wmf"/><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84.wmf"/><Relationship Id="rId5" Type="http://schemas.openxmlformats.org/officeDocument/2006/relationships/image" Target="../media/image83.jpeg"/><Relationship Id="rId4" Type="http://schemas.openxmlformats.org/officeDocument/2006/relationships/image" Target="../media/image82.jpeg"/></Relationships>
</file>

<file path=ppt/slides/_rels/slide2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wmf"/><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image" Target="../media/image11.png"/><Relationship Id="rId21" Type="http://schemas.openxmlformats.org/officeDocument/2006/relationships/image" Target="../media/image27.png"/><Relationship Id="rId34" Type="http://schemas.openxmlformats.org/officeDocument/2006/relationships/image" Target="../media/image4.jpe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hyperlink" Target="http://www.lincolncity.org/Portals/29/logo2.gif" TargetMode="External"/><Relationship Id="rId25" Type="http://schemas.openxmlformats.org/officeDocument/2006/relationships/image" Target="../media/image31.png"/><Relationship Id="rId33" Type="http://schemas.openxmlformats.org/officeDocument/2006/relationships/image" Target="../media/image39.jpeg"/><Relationship Id="rId2" Type="http://schemas.openxmlformats.org/officeDocument/2006/relationships/image" Target="../media/image10.png"/><Relationship Id="rId16" Type="http://schemas.openxmlformats.org/officeDocument/2006/relationships/image" Target="../media/image23.png"/><Relationship Id="rId20" Type="http://schemas.openxmlformats.org/officeDocument/2006/relationships/image" Target="../media/image26.png"/><Relationship Id="rId29"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0.png"/><Relationship Id="rId32" Type="http://schemas.openxmlformats.org/officeDocument/2006/relationships/image" Target="../media/image38.jpeg"/><Relationship Id="rId5" Type="http://schemas.openxmlformats.org/officeDocument/2006/relationships/image" Target="../media/image13.png"/><Relationship Id="rId15" Type="http://schemas.openxmlformats.org/officeDocument/2006/relationships/image" Target="../media/image22.emf"/><Relationship Id="rId23" Type="http://schemas.openxmlformats.org/officeDocument/2006/relationships/image" Target="../media/image29.png"/><Relationship Id="rId28" Type="http://schemas.openxmlformats.org/officeDocument/2006/relationships/image" Target="../media/image34.png"/><Relationship Id="rId10" Type="http://schemas.openxmlformats.org/officeDocument/2006/relationships/image" Target="../media/image18.png"/><Relationship Id="rId19" Type="http://schemas.openxmlformats.org/officeDocument/2006/relationships/image" Target="../media/image25.png"/><Relationship Id="rId31" Type="http://schemas.openxmlformats.org/officeDocument/2006/relationships/image" Target="../media/image37.jpe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oleObject" Target="../embeddings/oleObject1.bin"/><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 Id="rId8"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jpeg"/><Relationship Id="rId2" Type="http://schemas.openxmlformats.org/officeDocument/2006/relationships/image" Target="../media/image40.jpeg"/><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wmf"/></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video" Target="\pulse.avi" TargetMode="External"/><Relationship Id="rId6" Type="http://schemas.openxmlformats.org/officeDocument/2006/relationships/image" Target="../media/image4.jpeg"/><Relationship Id="rId5" Type="http://schemas.openxmlformats.org/officeDocument/2006/relationships/image" Target="../media/image48.png"/><Relationship Id="rId4" Type="http://schemas.openxmlformats.org/officeDocument/2006/relationships/image" Target="../media/image47.w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CD8C64EF-B83B-358A-1BF7-ECFC7D880E5D}"/>
              </a:ext>
            </a:extLst>
          </p:cNvPr>
          <p:cNvSpPr/>
          <p:nvPr/>
        </p:nvSpPr>
        <p:spPr bwMode="auto">
          <a:xfrm>
            <a:off x="304800" y="762000"/>
            <a:ext cx="8305800" cy="838200"/>
          </a:xfrm>
          <a:prstGeom prst="roundRect">
            <a:avLst/>
          </a:prstGeom>
          <a:solidFill>
            <a:schemeClr val="tx1">
              <a:alpha val="55000"/>
            </a:schemeClr>
          </a:solidFill>
          <a:ln w="9525" cap="flat" cmpd="sng" algn="ctr">
            <a:noFill/>
            <a:prstDash val="solid"/>
            <a:round/>
            <a:headEnd type="none" w="med" len="med"/>
            <a:tailEnd type="none" w="med" len="med"/>
          </a:ln>
          <a:effectLst>
            <a:softEdge rad="127000"/>
          </a:effectLst>
        </p:spPr>
        <p:txBody>
          <a:bodyPr/>
          <a:lstStyle/>
          <a:p>
            <a:pPr algn="ctr" eaLnBrk="0" hangingPunct="0">
              <a:defRPr/>
            </a:pPr>
            <a:r>
              <a:rPr lang="en-US" sz="4000" b="1" dirty="0">
                <a:solidFill>
                  <a:srgbClr val="FFFF00"/>
                </a:solidFill>
                <a:ea typeface="+mn-ea"/>
              </a:rPr>
              <a:t>The Oregon Lidar Consortium</a:t>
            </a:r>
          </a:p>
        </p:txBody>
      </p:sp>
      <p:sp>
        <p:nvSpPr>
          <p:cNvPr id="3077" name="TextBox 7">
            <a:extLst>
              <a:ext uri="{FF2B5EF4-FFF2-40B4-BE49-F238E27FC236}">
                <a16:creationId xmlns:a16="http://schemas.microsoft.com/office/drawing/2014/main" id="{7F241030-A3EB-CB5A-4FC7-00E43333117D}"/>
              </a:ext>
            </a:extLst>
          </p:cNvPr>
          <p:cNvSpPr txBox="1">
            <a:spLocks noChangeArrowheads="1"/>
          </p:cNvSpPr>
          <p:nvPr/>
        </p:nvSpPr>
        <p:spPr bwMode="auto">
          <a:xfrm>
            <a:off x="304800" y="5810250"/>
            <a:ext cx="4953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US" altLang="en-US" sz="1800"/>
              <a:t>Jacob Edwards</a:t>
            </a:r>
          </a:p>
          <a:p>
            <a:r>
              <a:rPr lang="en-US" altLang="en-US" sz="1800"/>
              <a:t>LiDAR Coordinator</a:t>
            </a:r>
          </a:p>
          <a:p>
            <a:r>
              <a:rPr lang="en-US" altLang="en-US" sz="1800"/>
              <a:t>Oregon Dept. of Geology &amp; Mineral Industries</a:t>
            </a:r>
          </a:p>
          <a:p>
            <a:endParaRPr lang="en-US" altLang="en-US" sz="1800"/>
          </a:p>
        </p:txBody>
      </p:sp>
      <p:pic>
        <p:nvPicPr>
          <p:cNvPr id="4" name="Picture 3">
            <a:extLst>
              <a:ext uri="{FF2B5EF4-FFF2-40B4-BE49-F238E27FC236}">
                <a16:creationId xmlns:a16="http://schemas.microsoft.com/office/drawing/2014/main" id="{008836B2-A64F-BF1D-6424-C894075F45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3238" y="0"/>
            <a:ext cx="900762" cy="914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tual_htal">
            <a:extLst>
              <a:ext uri="{FF2B5EF4-FFF2-40B4-BE49-F238E27FC236}">
                <a16:creationId xmlns:a16="http://schemas.microsoft.com/office/drawing/2014/main" id="{F56ABFEB-876A-2EF4-975E-825346EE52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1050" y="1384300"/>
            <a:ext cx="455295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9" name="Rectangle 3">
            <a:extLst>
              <a:ext uri="{FF2B5EF4-FFF2-40B4-BE49-F238E27FC236}">
                <a16:creationId xmlns:a16="http://schemas.microsoft.com/office/drawing/2014/main" id="{D8575267-D644-2DD2-3CCC-A88DD7C6F2AE}"/>
              </a:ext>
            </a:extLst>
          </p:cNvPr>
          <p:cNvSpPr>
            <a:spLocks noGrp="1" noChangeArrowheads="1"/>
          </p:cNvSpPr>
          <p:nvPr>
            <p:ph idx="1"/>
          </p:nvPr>
        </p:nvSpPr>
        <p:spPr>
          <a:xfrm>
            <a:off x="914400" y="0"/>
            <a:ext cx="7391400" cy="1219200"/>
          </a:xfrm>
        </p:spPr>
        <p:txBody>
          <a:bodyPr/>
          <a:lstStyle/>
          <a:p>
            <a:pPr algn="ctr" eaLnBrk="1" hangingPunct="1">
              <a:buFont typeface="Wingdings" panose="05000000000000000000" pitchFamily="2" charset="2"/>
              <a:buNone/>
            </a:pPr>
            <a:r>
              <a:rPr lang="en-US" altLang="en-US" sz="1600">
                <a:solidFill>
                  <a:srgbClr val="002060"/>
                </a:solidFill>
                <a:effectLst/>
              </a:rPr>
              <a:t>Very high point density means that even in heavily forested areas, it is still possible to get a large number of measurements of the ground.  </a:t>
            </a:r>
          </a:p>
          <a:p>
            <a:pPr algn="ctr" eaLnBrk="1" hangingPunct="1">
              <a:buFont typeface="Wingdings" panose="05000000000000000000" pitchFamily="2" charset="2"/>
              <a:buNone/>
            </a:pPr>
            <a:r>
              <a:rPr lang="en-US" altLang="en-US" sz="1600">
                <a:solidFill>
                  <a:srgbClr val="002060"/>
                </a:solidFill>
                <a:effectLst/>
              </a:rPr>
              <a:t>Left image is an ortho-photo of the Tualatin River.</a:t>
            </a:r>
          </a:p>
          <a:p>
            <a:pPr algn="ctr" eaLnBrk="1" hangingPunct="1">
              <a:buFont typeface="Wingdings" panose="05000000000000000000" pitchFamily="2" charset="2"/>
              <a:buNone/>
            </a:pPr>
            <a:r>
              <a:rPr lang="en-US" altLang="en-US" sz="1600">
                <a:solidFill>
                  <a:srgbClr val="002060"/>
                </a:solidFill>
                <a:effectLst/>
              </a:rPr>
              <a:t>Right image is lidar point cloud with red points = high elevation, blue points = low elevation.</a:t>
            </a:r>
          </a:p>
        </p:txBody>
      </p:sp>
      <p:pic>
        <p:nvPicPr>
          <p:cNvPr id="234500" name="Picture 4" descr="tualatin_10mdem">
            <a:extLst>
              <a:ext uri="{FF2B5EF4-FFF2-40B4-BE49-F238E27FC236}">
                <a16:creationId xmlns:a16="http://schemas.microsoft.com/office/drawing/2014/main" id="{01B90FA1-4D3E-DC57-8527-85FB2487E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2875"/>
            <a:ext cx="4441825"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1" name="Picture 5" descr="tualatin_slope">
            <a:extLst>
              <a:ext uri="{FF2B5EF4-FFF2-40B4-BE49-F238E27FC236}">
                <a16:creationId xmlns:a16="http://schemas.microsoft.com/office/drawing/2014/main" id="{D3D88A17-82FE-BECA-29EE-3D94FFEACB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2175" y="1412875"/>
            <a:ext cx="4441825"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2" name="Picture 6" descr="tualatin_opq">
            <a:extLst>
              <a:ext uri="{FF2B5EF4-FFF2-40B4-BE49-F238E27FC236}">
                <a16:creationId xmlns:a16="http://schemas.microsoft.com/office/drawing/2014/main" id="{05E52977-A6E4-7A14-C08B-9633FD4BE7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20813"/>
            <a:ext cx="4433888" cy="543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3" name="Picture 7" descr="tual_gndpts">
            <a:extLst>
              <a:ext uri="{FF2B5EF4-FFF2-40B4-BE49-F238E27FC236}">
                <a16:creationId xmlns:a16="http://schemas.microsoft.com/office/drawing/2014/main" id="{F9A2ED66-833E-4FD6-E567-15AFA19374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0705" r="20705"/>
          <a:stretch>
            <a:fillRect/>
          </a:stretch>
        </p:blipFill>
        <p:spPr bwMode="auto">
          <a:xfrm>
            <a:off x="4591050" y="1384300"/>
            <a:ext cx="455295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4" name="Text Box 8">
            <a:extLst>
              <a:ext uri="{FF2B5EF4-FFF2-40B4-BE49-F238E27FC236}">
                <a16:creationId xmlns:a16="http://schemas.microsoft.com/office/drawing/2014/main" id="{83E3556C-C423-EC98-B8D3-5B717CD360F5}"/>
              </a:ext>
            </a:extLst>
          </p:cNvPr>
          <p:cNvSpPr txBox="1">
            <a:spLocks noChangeArrowheads="1"/>
          </p:cNvSpPr>
          <p:nvPr/>
        </p:nvSpPr>
        <p:spPr bwMode="auto">
          <a:xfrm>
            <a:off x="990600" y="304800"/>
            <a:ext cx="7391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spcBef>
                <a:spcPct val="50000"/>
              </a:spcBef>
            </a:pPr>
            <a:r>
              <a:rPr lang="en-US" altLang="en-US" sz="1400">
                <a:solidFill>
                  <a:srgbClr val="002060"/>
                </a:solidFill>
              </a:rPr>
              <a:t>The lidar vendor uses a variety of software filters to choose the points out of the point cloud that measure the ground surface.  In the image on the right, vegetation points are green and ground points yelllow.  Even in thick forest there are numerous ground points.</a:t>
            </a:r>
          </a:p>
        </p:txBody>
      </p:sp>
      <p:sp>
        <p:nvSpPr>
          <p:cNvPr id="234505" name="Text Box 9">
            <a:extLst>
              <a:ext uri="{FF2B5EF4-FFF2-40B4-BE49-F238E27FC236}">
                <a16:creationId xmlns:a16="http://schemas.microsoft.com/office/drawing/2014/main" id="{ADF2CEC6-53BF-4FD9-08FA-2E0BB2DDAA48}"/>
              </a:ext>
            </a:extLst>
          </p:cNvPr>
          <p:cNvSpPr txBox="1">
            <a:spLocks noChangeArrowheads="1"/>
          </p:cNvSpPr>
          <p:nvPr/>
        </p:nvSpPr>
        <p:spPr bwMode="auto">
          <a:xfrm>
            <a:off x="1066800" y="304800"/>
            <a:ext cx="7391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spcBef>
                <a:spcPct val="50000"/>
              </a:spcBef>
            </a:pPr>
            <a:r>
              <a:rPr lang="en-US" altLang="en-US" sz="1400">
                <a:solidFill>
                  <a:srgbClr val="002060"/>
                </a:solidFill>
              </a:rPr>
              <a:t>Even if only one point in one hundred is a ground point, the huge number of points means that a smooth seamless ground model can be made.  The image on the left is a bare earth digital elevation model, with 3 ft pixels, and reveals incredible detail of the terrain beneath the trees, including a hidden landslide.</a:t>
            </a:r>
          </a:p>
        </p:txBody>
      </p:sp>
      <p:sp>
        <p:nvSpPr>
          <p:cNvPr id="234506" name="Text Box 10">
            <a:extLst>
              <a:ext uri="{FF2B5EF4-FFF2-40B4-BE49-F238E27FC236}">
                <a16:creationId xmlns:a16="http://schemas.microsoft.com/office/drawing/2014/main" id="{019DA4E5-7FAF-ED1C-3312-BA7494767BD8}"/>
              </a:ext>
            </a:extLst>
          </p:cNvPr>
          <p:cNvSpPr txBox="1">
            <a:spLocks noChangeArrowheads="1"/>
          </p:cNvSpPr>
          <p:nvPr/>
        </p:nvSpPr>
        <p:spPr bwMode="auto">
          <a:xfrm>
            <a:off x="1066800" y="228600"/>
            <a:ext cx="716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spcBef>
                <a:spcPct val="50000"/>
              </a:spcBef>
            </a:pPr>
            <a:r>
              <a:rPr lang="en-US" altLang="en-US" sz="1600">
                <a:solidFill>
                  <a:srgbClr val="002060"/>
                </a:solidFill>
              </a:rPr>
              <a:t>For comparison, the best previously available ground model is shown on the left.  The 10 m USGS Digital Elevation Model shows only a crude representation of the real surface.</a:t>
            </a:r>
          </a:p>
        </p:txBody>
      </p:sp>
      <p:pic>
        <p:nvPicPr>
          <p:cNvPr id="11" name="Picture 10">
            <a:extLst>
              <a:ext uri="{FF2B5EF4-FFF2-40B4-BE49-F238E27FC236}">
                <a16:creationId xmlns:a16="http://schemas.microsoft.com/office/drawing/2014/main" id="{245574F5-F4D0-1456-4721-8F86829AEC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43238" y="0"/>
            <a:ext cx="900762" cy="914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3449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34499">
                                            <p:txEl>
                                              <p:pRg st="0" end="0"/>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34499">
                                            <p:txEl>
                                              <p:pRg st="1" end="1"/>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34499">
                                            <p:txEl>
                                              <p:pRg st="2" end="2"/>
                                            </p:txEl>
                                          </p:spTgt>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3450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450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3450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4505"/>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34504"/>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34503"/>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34500"/>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234502"/>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234506"/>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2345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9" grpId="0" build="p"/>
      <p:bldP spid="234504" grpId="0"/>
      <p:bldP spid="234504" grpId="1"/>
      <p:bldP spid="234505" grpId="0"/>
      <p:bldP spid="234505" grpId="1"/>
      <p:bldP spid="23450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3" descr="Autzen Stadium_intensity.JPG">
            <a:extLst>
              <a:ext uri="{FF2B5EF4-FFF2-40B4-BE49-F238E27FC236}">
                <a16:creationId xmlns:a16="http://schemas.microsoft.com/office/drawing/2014/main" id="{88F5A5B8-3465-A6AE-42C8-45C03D0D3F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890428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280D3AC-7953-390A-C42D-BEEB3AFB32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3238" y="0"/>
            <a:ext cx="900762" cy="914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a:extLst>
              <a:ext uri="{FF2B5EF4-FFF2-40B4-BE49-F238E27FC236}">
                <a16:creationId xmlns:a16="http://schemas.microsoft.com/office/drawing/2014/main" id="{6E2FA229-81AA-2BAD-976D-C9042EEB5138}"/>
              </a:ext>
            </a:extLst>
          </p:cNvPr>
          <p:cNvSpPr txBox="1">
            <a:spLocks noChangeArrowheads="1"/>
          </p:cNvSpPr>
          <p:nvPr/>
        </p:nvSpPr>
        <p:spPr bwMode="auto">
          <a:xfrm>
            <a:off x="838200" y="228600"/>
            <a:ext cx="7543800" cy="495300"/>
          </a:xfrm>
          <a:prstGeom prst="rect">
            <a:avLst/>
          </a:prstGeom>
          <a:noFill/>
          <a:ln w="9525">
            <a:noFill/>
            <a:miter lim="800000"/>
            <a:headEnd/>
            <a:tailEnd/>
          </a:ln>
          <a:effectLst/>
        </p:spPr>
        <p:txBody>
          <a:bodyPr anchor="ct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r>
              <a:rPr lang="en-US" altLang="en-US" sz="3200">
                <a:solidFill>
                  <a:srgbClr val="000000"/>
                </a:solidFill>
                <a:effectLst>
                  <a:outerShdw blurRad="38100" dist="38100" dir="2700000" algn="tl">
                    <a:srgbClr val="FFFFFF"/>
                  </a:outerShdw>
                </a:effectLst>
              </a:rPr>
              <a:t>Dense Lidar data Yields Fine Scale Intensity Images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FD916E-2D04-E7CF-A5E2-6E0077DE1DD5}"/>
              </a:ext>
            </a:extLst>
          </p:cNvPr>
          <p:cNvSpPr>
            <a:spLocks noGrp="1"/>
          </p:cNvSpPr>
          <p:nvPr>
            <p:ph idx="1"/>
          </p:nvPr>
        </p:nvSpPr>
        <p:spPr>
          <a:xfrm>
            <a:off x="457200" y="1219200"/>
            <a:ext cx="6553200" cy="5181600"/>
          </a:xfrm>
        </p:spPr>
        <p:txBody>
          <a:bodyPr>
            <a:normAutofit/>
          </a:bodyPr>
          <a:lstStyle/>
          <a:p>
            <a:pPr eaLnBrk="1" hangingPunct="1">
              <a:lnSpc>
                <a:spcPct val="80000"/>
              </a:lnSpc>
            </a:pPr>
            <a:r>
              <a:rPr lang="en-US" altLang="en-US" sz="2500">
                <a:solidFill>
                  <a:srgbClr val="002060"/>
                </a:solidFill>
                <a:effectLst/>
              </a:rPr>
              <a:t>Raw GPS Error = 1-3 meters</a:t>
            </a:r>
          </a:p>
          <a:p>
            <a:pPr eaLnBrk="1" hangingPunct="1">
              <a:lnSpc>
                <a:spcPct val="80000"/>
              </a:lnSpc>
            </a:pPr>
            <a:endParaRPr lang="en-US" altLang="en-US" sz="2500">
              <a:solidFill>
                <a:srgbClr val="002060"/>
              </a:solidFill>
              <a:effectLst/>
            </a:endParaRPr>
          </a:p>
          <a:p>
            <a:pPr eaLnBrk="1" hangingPunct="1">
              <a:lnSpc>
                <a:spcPct val="80000"/>
              </a:lnSpc>
            </a:pPr>
            <a:r>
              <a:rPr lang="en-US" altLang="en-US" sz="2500">
                <a:solidFill>
                  <a:srgbClr val="002060"/>
                </a:solidFill>
                <a:effectLst/>
              </a:rPr>
              <a:t>Post Processed GPS = 0.03 XY and 0.05 Z</a:t>
            </a:r>
          </a:p>
          <a:p>
            <a:pPr eaLnBrk="1" hangingPunct="1">
              <a:lnSpc>
                <a:spcPct val="80000"/>
              </a:lnSpc>
            </a:pPr>
            <a:endParaRPr lang="en-US" altLang="en-US" sz="2500">
              <a:solidFill>
                <a:srgbClr val="002060"/>
              </a:solidFill>
              <a:effectLst/>
            </a:endParaRPr>
          </a:p>
          <a:p>
            <a:pPr eaLnBrk="1" hangingPunct="1">
              <a:lnSpc>
                <a:spcPct val="80000"/>
              </a:lnSpc>
            </a:pPr>
            <a:r>
              <a:rPr lang="en-US" altLang="en-US" sz="2500">
                <a:solidFill>
                  <a:srgbClr val="002060"/>
                </a:solidFill>
                <a:effectLst/>
              </a:rPr>
              <a:t>Calibration Error = 0.05 – 0.07</a:t>
            </a:r>
          </a:p>
          <a:p>
            <a:pPr eaLnBrk="1" hangingPunct="1">
              <a:lnSpc>
                <a:spcPct val="80000"/>
              </a:lnSpc>
            </a:pPr>
            <a:endParaRPr lang="en-US" altLang="en-US" sz="2500">
              <a:solidFill>
                <a:srgbClr val="002060"/>
              </a:solidFill>
              <a:effectLst/>
            </a:endParaRPr>
          </a:p>
          <a:p>
            <a:pPr eaLnBrk="1" hangingPunct="1">
              <a:lnSpc>
                <a:spcPct val="80000"/>
              </a:lnSpc>
            </a:pPr>
            <a:r>
              <a:rPr lang="en-US" altLang="en-US" sz="2500">
                <a:solidFill>
                  <a:srgbClr val="002060"/>
                </a:solidFill>
                <a:effectLst/>
              </a:rPr>
              <a:t>Sensor Noise = 0.03 – 0.05 (AGL dependent)</a:t>
            </a:r>
          </a:p>
          <a:p>
            <a:pPr eaLnBrk="1" hangingPunct="1">
              <a:lnSpc>
                <a:spcPct val="80000"/>
              </a:lnSpc>
            </a:pPr>
            <a:endParaRPr lang="en-US" altLang="en-US" sz="2500">
              <a:solidFill>
                <a:srgbClr val="002060"/>
              </a:solidFill>
              <a:effectLst/>
            </a:endParaRPr>
          </a:p>
          <a:p>
            <a:pPr eaLnBrk="1" hangingPunct="1">
              <a:lnSpc>
                <a:spcPct val="80000"/>
              </a:lnSpc>
            </a:pPr>
            <a:r>
              <a:rPr lang="en-US" altLang="en-US" sz="2500">
                <a:solidFill>
                  <a:srgbClr val="002060"/>
                </a:solidFill>
                <a:effectLst/>
              </a:rPr>
              <a:t>PDOP = &gt; 3 </a:t>
            </a:r>
          </a:p>
          <a:p>
            <a:pPr lvl="1" eaLnBrk="1" hangingPunct="1">
              <a:lnSpc>
                <a:spcPct val="80000"/>
              </a:lnSpc>
            </a:pPr>
            <a:r>
              <a:rPr lang="en-US" altLang="en-US" sz="2200">
                <a:solidFill>
                  <a:srgbClr val="002060"/>
                </a:solidFill>
                <a:effectLst/>
              </a:rPr>
              <a:t>Percent Dilution of Precision</a:t>
            </a:r>
          </a:p>
          <a:p>
            <a:pPr lvl="1" eaLnBrk="1" hangingPunct="1">
              <a:lnSpc>
                <a:spcPct val="80000"/>
              </a:lnSpc>
            </a:pPr>
            <a:r>
              <a:rPr lang="en-US" altLang="en-US" sz="2200">
                <a:solidFill>
                  <a:srgbClr val="002060"/>
                </a:solidFill>
                <a:effectLst/>
              </a:rPr>
              <a:t>is an error indicator of the physical positioning the satellites have to triangulate the position being calculated</a:t>
            </a:r>
          </a:p>
          <a:p>
            <a:pPr eaLnBrk="1" hangingPunct="1">
              <a:lnSpc>
                <a:spcPct val="80000"/>
              </a:lnSpc>
              <a:buFont typeface="Wingdings" panose="05000000000000000000" pitchFamily="2" charset="2"/>
              <a:buNone/>
            </a:pPr>
            <a:endParaRPr lang="en-US" altLang="en-US" sz="2500"/>
          </a:p>
        </p:txBody>
      </p:sp>
      <p:pic>
        <p:nvPicPr>
          <p:cNvPr id="13314" name="Picture 2" descr="http://upload.wikimedia.org/wikipedia/commons/thumb/c/c3/Bad_gdop.png/220px-Bad_gdop.png">
            <a:extLst>
              <a:ext uri="{FF2B5EF4-FFF2-40B4-BE49-F238E27FC236}">
                <a16:creationId xmlns:a16="http://schemas.microsoft.com/office/drawing/2014/main" id="{2101D412-05CC-5FFB-5973-8FAFB7C6AD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2743200"/>
            <a:ext cx="20955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 descr="http://upload.wikimedia.org/wikipedia/commons/thumb/9/95/Good_gdop.png/220px-Good_gdop.png">
            <a:extLst>
              <a:ext uri="{FF2B5EF4-FFF2-40B4-BE49-F238E27FC236}">
                <a16:creationId xmlns:a16="http://schemas.microsoft.com/office/drawing/2014/main" id="{794B7959-AAC7-F38B-17B1-A42AEFBAFD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800600"/>
            <a:ext cx="20955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09E8B32-31BA-5605-F9C7-C9C384CA1C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3238" y="0"/>
            <a:ext cx="900762" cy="914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5">
            <a:extLst>
              <a:ext uri="{FF2B5EF4-FFF2-40B4-BE49-F238E27FC236}">
                <a16:creationId xmlns:a16="http://schemas.microsoft.com/office/drawing/2014/main" id="{0885FF2A-1882-8C8D-4DF8-F08143CF1181}"/>
              </a:ext>
            </a:extLst>
          </p:cNvPr>
          <p:cNvSpPr txBox="1">
            <a:spLocks noChangeArrowheads="1"/>
          </p:cNvSpPr>
          <p:nvPr/>
        </p:nvSpPr>
        <p:spPr bwMode="auto">
          <a:xfrm>
            <a:off x="457200" y="304800"/>
            <a:ext cx="8229600" cy="495300"/>
          </a:xfrm>
          <a:prstGeom prst="rect">
            <a:avLst/>
          </a:prstGeom>
          <a:noFill/>
          <a:ln w="9525">
            <a:noFill/>
            <a:miter lim="800000"/>
            <a:headEnd/>
            <a:tailEnd/>
          </a:ln>
          <a:effectLst/>
        </p:spPr>
        <p:txBody>
          <a:bodyPr anchor="ct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r>
              <a:rPr lang="en-US" altLang="en-US" sz="3200">
                <a:solidFill>
                  <a:srgbClr val="000000"/>
                </a:solidFill>
                <a:effectLst>
                  <a:outerShdw blurRad="38100" dist="38100" dir="2700000" algn="tl">
                    <a:srgbClr val="FFFFFF"/>
                  </a:outerShdw>
                </a:effectLst>
              </a:rPr>
              <a:t>Lidar Data QA/QC :</a:t>
            </a:r>
          </a:p>
          <a:p>
            <a:pPr algn="ctr" eaLnBrk="1" hangingPunct="1"/>
            <a:r>
              <a:rPr lang="en-US" altLang="en-US" sz="3200">
                <a:solidFill>
                  <a:srgbClr val="000000"/>
                </a:solidFill>
                <a:effectLst>
                  <a:outerShdw blurRad="38100" dist="38100" dir="2700000" algn="tl">
                    <a:srgbClr val="FFFFFF"/>
                  </a:outerShdw>
                </a:effectLst>
              </a:rPr>
              <a:t>Where Do Errors Come From?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FEA63CC3-7DFD-7850-FC06-94A28CB9C66A}"/>
              </a:ext>
            </a:extLst>
          </p:cNvPr>
          <p:cNvSpPr>
            <a:spLocks noGrp="1" noChangeArrowheads="1"/>
          </p:cNvSpPr>
          <p:nvPr>
            <p:ph type="title"/>
          </p:nvPr>
        </p:nvSpPr>
        <p:spPr>
          <a:xfrm>
            <a:off x="838200" y="76200"/>
            <a:ext cx="7477125" cy="685800"/>
          </a:xfrm>
        </p:spPr>
        <p:txBody>
          <a:bodyPr/>
          <a:lstStyle/>
          <a:p>
            <a:pPr eaLnBrk="1" hangingPunct="1"/>
            <a:r>
              <a:rPr lang="en-US" altLang="en-US" sz="2400">
                <a:solidFill>
                  <a:srgbClr val="000000"/>
                </a:solidFill>
                <a:effectLst>
                  <a:outerShdw blurRad="38100" dist="38100" dir="2700000" algn="tl">
                    <a:srgbClr val="FFFFFF"/>
                  </a:outerShdw>
                </a:effectLst>
              </a:rPr>
              <a:t>DOGAMI Lidar QA/QC Review:</a:t>
            </a:r>
            <a:br>
              <a:rPr lang="en-US" altLang="en-US" sz="2400">
                <a:solidFill>
                  <a:srgbClr val="000000"/>
                </a:solidFill>
                <a:effectLst>
                  <a:outerShdw blurRad="38100" dist="38100" dir="2700000" algn="tl">
                    <a:srgbClr val="FFFFFF"/>
                  </a:outerShdw>
                </a:effectLst>
              </a:rPr>
            </a:br>
            <a:r>
              <a:rPr lang="en-US" altLang="en-US" sz="2400">
                <a:solidFill>
                  <a:srgbClr val="000000"/>
                </a:solidFill>
                <a:effectLst>
                  <a:outerShdw blurRad="38100" dist="38100" dir="2700000" algn="tl">
                    <a:srgbClr val="FFFFFF"/>
                  </a:outerShdw>
                </a:effectLst>
              </a:rPr>
              <a:t>Four-Part Process for Data Review </a:t>
            </a:r>
          </a:p>
        </p:txBody>
      </p:sp>
      <p:sp>
        <p:nvSpPr>
          <p:cNvPr id="36867" name="Rectangle 3">
            <a:extLst>
              <a:ext uri="{FF2B5EF4-FFF2-40B4-BE49-F238E27FC236}">
                <a16:creationId xmlns:a16="http://schemas.microsoft.com/office/drawing/2014/main" id="{17EF833A-D68F-198D-7D88-97E64A68F8FF}"/>
              </a:ext>
            </a:extLst>
          </p:cNvPr>
          <p:cNvSpPr>
            <a:spLocks noGrp="1" noChangeArrowheads="1"/>
          </p:cNvSpPr>
          <p:nvPr>
            <p:ph type="body" idx="1"/>
          </p:nvPr>
        </p:nvSpPr>
        <p:spPr>
          <a:xfrm>
            <a:off x="0" y="533400"/>
            <a:ext cx="3048000" cy="1385888"/>
          </a:xfrm>
        </p:spPr>
        <p:txBody>
          <a:bodyPr/>
          <a:lstStyle/>
          <a:p>
            <a:pPr marL="609600" indent="-609600" eaLnBrk="1" hangingPunct="1">
              <a:buClr>
                <a:schemeClr val="tx2"/>
              </a:buClr>
              <a:buSzTx/>
              <a:buFont typeface="Wingdings" panose="05000000000000000000" pitchFamily="2" charset="2"/>
              <a:buNone/>
              <a:defRPr/>
            </a:pPr>
            <a:endParaRPr lang="en-US" sz="2000" dirty="0">
              <a:ea typeface="+mn-ea"/>
            </a:endParaRPr>
          </a:p>
          <a:p>
            <a:pPr marL="609600" indent="-609600" eaLnBrk="1" hangingPunct="1">
              <a:buClr>
                <a:schemeClr val="tx2"/>
              </a:buClr>
              <a:buSzTx/>
              <a:buFont typeface="Wingdings" panose="05000000000000000000" pitchFamily="2" charset="2"/>
              <a:buAutoNum type="arabicPeriod"/>
              <a:defRPr/>
            </a:pPr>
            <a:r>
              <a:rPr lang="en-US" sz="1800" dirty="0">
                <a:solidFill>
                  <a:srgbClr val="002060"/>
                </a:solidFill>
                <a:effectLst/>
                <a:ea typeface="+mn-ea"/>
              </a:rPr>
              <a:t>Compare accurately surveyed control points to the final lidar product to test absolute accuracy (+/- 9.25 cm)</a:t>
            </a:r>
          </a:p>
        </p:txBody>
      </p:sp>
      <p:pic>
        <p:nvPicPr>
          <p:cNvPr id="36868" name="Picture 4" descr="qcpoints">
            <a:extLst>
              <a:ext uri="{FF2B5EF4-FFF2-40B4-BE49-F238E27FC236}">
                <a16:creationId xmlns:a16="http://schemas.microsoft.com/office/drawing/2014/main" id="{A0BF201B-B9BE-9D9B-5843-874D9F5C2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1288" y="1674813"/>
            <a:ext cx="5192712"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5">
            <a:extLst>
              <a:ext uri="{FF2B5EF4-FFF2-40B4-BE49-F238E27FC236}">
                <a16:creationId xmlns:a16="http://schemas.microsoft.com/office/drawing/2014/main" id="{46A73D3B-8705-9F42-802F-2264982D4CC1}"/>
              </a:ext>
            </a:extLst>
          </p:cNvPr>
          <p:cNvSpPr txBox="1">
            <a:spLocks noChangeArrowheads="1"/>
          </p:cNvSpPr>
          <p:nvPr/>
        </p:nvSpPr>
        <p:spPr bwMode="auto">
          <a:xfrm>
            <a:off x="4100513" y="4359275"/>
            <a:ext cx="2001837" cy="701675"/>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spcBef>
                <a:spcPct val="50000"/>
              </a:spcBef>
            </a:pPr>
            <a:r>
              <a:rPr lang="en-US" altLang="en-US" sz="1000" b="1">
                <a:solidFill>
                  <a:srgbClr val="000000"/>
                </a:solidFill>
              </a:rPr>
              <a:t>GPS elevation = 50.40 m</a:t>
            </a:r>
          </a:p>
          <a:p>
            <a:pPr>
              <a:spcBef>
                <a:spcPct val="50000"/>
              </a:spcBef>
            </a:pPr>
            <a:r>
              <a:rPr lang="en-US" altLang="en-US" sz="1000" b="1">
                <a:solidFill>
                  <a:srgbClr val="000000"/>
                </a:solidFill>
              </a:rPr>
              <a:t>Lidar elevation = 50.38 m</a:t>
            </a:r>
          </a:p>
          <a:p>
            <a:pPr>
              <a:spcBef>
                <a:spcPct val="50000"/>
              </a:spcBef>
            </a:pPr>
            <a:r>
              <a:rPr lang="en-US" altLang="en-US" sz="1000" b="1">
                <a:solidFill>
                  <a:srgbClr val="000000"/>
                </a:solidFill>
              </a:rPr>
              <a:t>Error = 2 cm</a:t>
            </a:r>
          </a:p>
        </p:txBody>
      </p:sp>
      <p:sp>
        <p:nvSpPr>
          <p:cNvPr id="36870" name="Line 6">
            <a:extLst>
              <a:ext uri="{FF2B5EF4-FFF2-40B4-BE49-F238E27FC236}">
                <a16:creationId xmlns:a16="http://schemas.microsoft.com/office/drawing/2014/main" id="{E0C79D8E-CA4D-1279-3F1E-045DAEEC4437}"/>
              </a:ext>
            </a:extLst>
          </p:cNvPr>
          <p:cNvSpPr>
            <a:spLocks noChangeShapeType="1"/>
          </p:cNvSpPr>
          <p:nvPr/>
        </p:nvSpPr>
        <p:spPr bwMode="auto">
          <a:xfrm flipV="1">
            <a:off x="5470525" y="4168775"/>
            <a:ext cx="388938" cy="19685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1" name="Text Box 7">
            <a:extLst>
              <a:ext uri="{FF2B5EF4-FFF2-40B4-BE49-F238E27FC236}">
                <a16:creationId xmlns:a16="http://schemas.microsoft.com/office/drawing/2014/main" id="{5D354F18-AA06-CF57-BFAB-E026F5C80254}"/>
              </a:ext>
            </a:extLst>
          </p:cNvPr>
          <p:cNvSpPr txBox="1">
            <a:spLocks noChangeArrowheads="1"/>
          </p:cNvSpPr>
          <p:nvPr/>
        </p:nvSpPr>
        <p:spPr bwMode="auto">
          <a:xfrm>
            <a:off x="5029200" y="838200"/>
            <a:ext cx="4114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spcBef>
                <a:spcPct val="50000"/>
              </a:spcBef>
            </a:pPr>
            <a:r>
              <a:rPr lang="en-US" altLang="en-US" sz="1600" b="1">
                <a:solidFill>
                  <a:srgbClr val="002060"/>
                </a:solidFill>
              </a:rPr>
              <a:t>OLC lidar image showing DOGAMI quality control points (red triangles) collected by RTK-GPS survey.</a:t>
            </a:r>
          </a:p>
        </p:txBody>
      </p:sp>
      <p:sp>
        <p:nvSpPr>
          <p:cNvPr id="36872" name="Rectangle 8">
            <a:extLst>
              <a:ext uri="{FF2B5EF4-FFF2-40B4-BE49-F238E27FC236}">
                <a16:creationId xmlns:a16="http://schemas.microsoft.com/office/drawing/2014/main" id="{FF038EE2-11EC-467D-2EEB-3950356AF073}"/>
              </a:ext>
            </a:extLst>
          </p:cNvPr>
          <p:cNvSpPr>
            <a:spLocks noChangeArrowheads="1"/>
          </p:cNvSpPr>
          <p:nvPr/>
        </p:nvSpPr>
        <p:spPr bwMode="auto">
          <a:xfrm>
            <a:off x="0" y="2590800"/>
            <a:ext cx="29718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eaLnBrk="1" hangingPunct="1">
              <a:spcBef>
                <a:spcPct val="20000"/>
              </a:spcBef>
              <a:buClr>
                <a:schemeClr val="tx2"/>
              </a:buClr>
              <a:buFont typeface="Wingdings" panose="05000000000000000000" pitchFamily="2" charset="2"/>
              <a:buAutoNum type="arabicPeriod" startAt="2"/>
            </a:pPr>
            <a:r>
              <a:rPr lang="en-US" altLang="en-US" sz="1800">
                <a:solidFill>
                  <a:srgbClr val="002060"/>
                </a:solidFill>
              </a:rPr>
              <a:t>Compare adjacent points from overlapping swaths to test consistency (+/- 10 cm)</a:t>
            </a:r>
          </a:p>
        </p:txBody>
      </p:sp>
      <p:pic>
        <p:nvPicPr>
          <p:cNvPr id="36873" name="Picture 9" descr="qcpoints">
            <a:extLst>
              <a:ext uri="{FF2B5EF4-FFF2-40B4-BE49-F238E27FC236}">
                <a16:creationId xmlns:a16="http://schemas.microsoft.com/office/drawing/2014/main" id="{C6AEE549-6B04-9F83-33E4-7E6B825200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914400"/>
            <a:ext cx="2860675"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10" descr="ConsistencyAnalysis">
            <a:extLst>
              <a:ext uri="{FF2B5EF4-FFF2-40B4-BE49-F238E27FC236}">
                <a16:creationId xmlns:a16="http://schemas.microsoft.com/office/drawing/2014/main" id="{453AE01B-BFC1-D298-9160-F4B06DD83C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0113" y="1577975"/>
            <a:ext cx="5703887"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5" name="Text Box 11">
            <a:extLst>
              <a:ext uri="{FF2B5EF4-FFF2-40B4-BE49-F238E27FC236}">
                <a16:creationId xmlns:a16="http://schemas.microsoft.com/office/drawing/2014/main" id="{2E3FDE82-1244-6F7E-33A1-D1F8FE5BBCCF}"/>
              </a:ext>
            </a:extLst>
          </p:cNvPr>
          <p:cNvSpPr txBox="1">
            <a:spLocks noChangeArrowheads="1"/>
          </p:cNvSpPr>
          <p:nvPr/>
        </p:nvSpPr>
        <p:spPr bwMode="auto">
          <a:xfrm>
            <a:off x="7051675" y="2052638"/>
            <a:ext cx="17367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spcBef>
                <a:spcPct val="50000"/>
              </a:spcBef>
            </a:pPr>
            <a:r>
              <a:rPr lang="en-US" altLang="en-US" sz="1400" b="1">
                <a:solidFill>
                  <a:srgbClr val="000000"/>
                </a:solidFill>
              </a:rPr>
              <a:t>Colors indicate data from different swaths</a:t>
            </a:r>
          </a:p>
        </p:txBody>
      </p:sp>
      <p:sp>
        <p:nvSpPr>
          <p:cNvPr id="36876" name="Text Box 12">
            <a:extLst>
              <a:ext uri="{FF2B5EF4-FFF2-40B4-BE49-F238E27FC236}">
                <a16:creationId xmlns:a16="http://schemas.microsoft.com/office/drawing/2014/main" id="{762DF0ED-99DA-2353-99BF-5E6189831620}"/>
              </a:ext>
            </a:extLst>
          </p:cNvPr>
          <p:cNvSpPr txBox="1">
            <a:spLocks noChangeArrowheads="1"/>
          </p:cNvSpPr>
          <p:nvPr/>
        </p:nvSpPr>
        <p:spPr bwMode="auto">
          <a:xfrm>
            <a:off x="6380163" y="5151438"/>
            <a:ext cx="2620962" cy="1558925"/>
          </a:xfrm>
          <a:prstGeom prst="rect">
            <a:avLst/>
          </a:prstGeom>
          <a:solidFill>
            <a:srgbClr val="6666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spcBef>
                <a:spcPct val="50000"/>
              </a:spcBef>
            </a:pPr>
            <a:r>
              <a:rPr lang="en-US" altLang="en-US" sz="1600" b="1"/>
              <a:t>Swath to swath differences, measured on hundreds of thousands of points per swath, average about 3 cm in this example</a:t>
            </a:r>
          </a:p>
        </p:txBody>
      </p:sp>
      <p:sp>
        <p:nvSpPr>
          <p:cNvPr id="36877" name="Line 13">
            <a:extLst>
              <a:ext uri="{FF2B5EF4-FFF2-40B4-BE49-F238E27FC236}">
                <a16:creationId xmlns:a16="http://schemas.microsoft.com/office/drawing/2014/main" id="{2D616E71-2813-E594-39F6-98B490D87055}"/>
              </a:ext>
            </a:extLst>
          </p:cNvPr>
          <p:cNvSpPr>
            <a:spLocks noChangeShapeType="1"/>
          </p:cNvSpPr>
          <p:nvPr/>
        </p:nvSpPr>
        <p:spPr bwMode="auto">
          <a:xfrm flipH="1" flipV="1">
            <a:off x="5100638" y="4449763"/>
            <a:ext cx="1330325" cy="893762"/>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6879" name="Picture 15" descr="ConsistencyAnalysis">
            <a:extLst>
              <a:ext uri="{FF2B5EF4-FFF2-40B4-BE49-F238E27FC236}">
                <a16:creationId xmlns:a16="http://schemas.microsoft.com/office/drawing/2014/main" id="{583FC0DC-BEEE-4BB6-0FC4-D4D76D7104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2863" y="2413000"/>
            <a:ext cx="2751137"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0" name="Rectangle 16">
            <a:extLst>
              <a:ext uri="{FF2B5EF4-FFF2-40B4-BE49-F238E27FC236}">
                <a16:creationId xmlns:a16="http://schemas.microsoft.com/office/drawing/2014/main" id="{3E91CE70-80AB-9F01-7FAB-291F5F543B24}"/>
              </a:ext>
            </a:extLst>
          </p:cNvPr>
          <p:cNvSpPr>
            <a:spLocks noChangeArrowheads="1"/>
          </p:cNvSpPr>
          <p:nvPr/>
        </p:nvSpPr>
        <p:spPr bwMode="auto">
          <a:xfrm>
            <a:off x="0" y="4114800"/>
            <a:ext cx="3048000" cy="1385888"/>
          </a:xfrm>
          <a:prstGeom prst="rect">
            <a:avLst/>
          </a:prstGeom>
          <a:noFill/>
          <a:ln w="9525">
            <a:noFill/>
            <a:miter lim="800000"/>
            <a:headEnd/>
            <a:tailEnd/>
          </a:ln>
          <a:effectLst/>
        </p:spPr>
        <p:txBody>
          <a:bodyPr/>
          <a:lstStyle/>
          <a:p>
            <a:pPr marL="609600" indent="-609600">
              <a:spcBef>
                <a:spcPct val="20000"/>
              </a:spcBef>
              <a:buClr>
                <a:schemeClr val="tx2"/>
              </a:buClr>
              <a:buFont typeface="Wingdings" pitchFamily="2" charset="2"/>
              <a:buAutoNum type="arabicPeriod" startAt="3"/>
              <a:defRPr/>
            </a:pPr>
            <a:r>
              <a:rPr lang="en-US" sz="1800" dirty="0">
                <a:solidFill>
                  <a:srgbClr val="002060"/>
                </a:solidFill>
                <a:ea typeface="+mn-ea"/>
              </a:rPr>
              <a:t>Use lidar to inspect bare earth models for artifacts and processing errors</a:t>
            </a:r>
          </a:p>
          <a:p>
            <a:pPr marL="609600" indent="-609600">
              <a:spcBef>
                <a:spcPct val="20000"/>
              </a:spcBef>
              <a:buClr>
                <a:schemeClr val="tx2"/>
              </a:buClr>
              <a:buFont typeface="Wingdings" pitchFamily="2" charset="2"/>
              <a:buAutoNum type="arabicPeriod" startAt="3"/>
              <a:defRPr/>
            </a:pPr>
            <a:endParaRPr lang="en-US" sz="1800" dirty="0">
              <a:effectLst>
                <a:outerShdw blurRad="38100" dist="38100" dir="2700000" algn="tl">
                  <a:srgbClr val="000000"/>
                </a:outerShdw>
              </a:effectLst>
              <a:ea typeface="+mn-ea"/>
            </a:endParaRPr>
          </a:p>
        </p:txBody>
      </p:sp>
      <p:pic>
        <p:nvPicPr>
          <p:cNvPr id="36881" name="Picture 17" descr="C4410_be_birds">
            <a:extLst>
              <a:ext uri="{FF2B5EF4-FFF2-40B4-BE49-F238E27FC236}">
                <a16:creationId xmlns:a16="http://schemas.microsoft.com/office/drawing/2014/main" id="{099F5CFE-CB5E-2E9B-6EE8-8CFFD4D9EA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5613" y="2308225"/>
            <a:ext cx="6148387"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2" name="Text Box 18">
            <a:extLst>
              <a:ext uri="{FF2B5EF4-FFF2-40B4-BE49-F238E27FC236}">
                <a16:creationId xmlns:a16="http://schemas.microsoft.com/office/drawing/2014/main" id="{12FF2B36-1DEE-3D15-51AD-2BC8A7576CD5}"/>
              </a:ext>
            </a:extLst>
          </p:cNvPr>
          <p:cNvSpPr txBox="1">
            <a:spLocks noChangeArrowheads="1"/>
          </p:cNvSpPr>
          <p:nvPr/>
        </p:nvSpPr>
        <p:spPr bwMode="auto">
          <a:xfrm>
            <a:off x="4876800" y="2479675"/>
            <a:ext cx="3057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spcBef>
                <a:spcPct val="50000"/>
              </a:spcBef>
            </a:pPr>
            <a:r>
              <a:rPr lang="en-US" altLang="en-US" sz="1800">
                <a:solidFill>
                  <a:srgbClr val="000000"/>
                </a:solidFill>
              </a:rPr>
              <a:t>“Bird” anomalies produce spikes in bare earth model</a:t>
            </a:r>
          </a:p>
        </p:txBody>
      </p:sp>
      <p:sp>
        <p:nvSpPr>
          <p:cNvPr id="36883" name="Line 19">
            <a:extLst>
              <a:ext uri="{FF2B5EF4-FFF2-40B4-BE49-F238E27FC236}">
                <a16:creationId xmlns:a16="http://schemas.microsoft.com/office/drawing/2014/main" id="{B93794B7-E22A-0457-A031-FEE9FBCD9583}"/>
              </a:ext>
            </a:extLst>
          </p:cNvPr>
          <p:cNvSpPr>
            <a:spLocks noChangeShapeType="1"/>
          </p:cNvSpPr>
          <p:nvPr/>
        </p:nvSpPr>
        <p:spPr bwMode="auto">
          <a:xfrm flipH="1">
            <a:off x="3227388" y="3078163"/>
            <a:ext cx="2724150" cy="3476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84" name="Line 20">
            <a:extLst>
              <a:ext uri="{FF2B5EF4-FFF2-40B4-BE49-F238E27FC236}">
                <a16:creationId xmlns:a16="http://schemas.microsoft.com/office/drawing/2014/main" id="{0E3F8C0E-DDD1-7BF9-698A-3477F55B269C}"/>
              </a:ext>
            </a:extLst>
          </p:cNvPr>
          <p:cNvSpPr>
            <a:spLocks noChangeShapeType="1"/>
          </p:cNvSpPr>
          <p:nvPr/>
        </p:nvSpPr>
        <p:spPr bwMode="auto">
          <a:xfrm>
            <a:off x="5978525" y="3078163"/>
            <a:ext cx="276225" cy="6238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85" name="Line 21">
            <a:extLst>
              <a:ext uri="{FF2B5EF4-FFF2-40B4-BE49-F238E27FC236}">
                <a16:creationId xmlns:a16="http://schemas.microsoft.com/office/drawing/2014/main" id="{642ACA6F-417F-668D-83DA-6F5B5678EB90}"/>
              </a:ext>
            </a:extLst>
          </p:cNvPr>
          <p:cNvSpPr>
            <a:spLocks noChangeShapeType="1"/>
          </p:cNvSpPr>
          <p:nvPr/>
        </p:nvSpPr>
        <p:spPr bwMode="auto">
          <a:xfrm flipH="1">
            <a:off x="4776788" y="3089275"/>
            <a:ext cx="1182687" cy="210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86" name="Line 22">
            <a:extLst>
              <a:ext uri="{FF2B5EF4-FFF2-40B4-BE49-F238E27FC236}">
                <a16:creationId xmlns:a16="http://schemas.microsoft.com/office/drawing/2014/main" id="{D024529B-A1FD-2C31-F7CE-325F39808D09}"/>
              </a:ext>
            </a:extLst>
          </p:cNvPr>
          <p:cNvSpPr>
            <a:spLocks noChangeShapeType="1"/>
          </p:cNvSpPr>
          <p:nvPr/>
        </p:nvSpPr>
        <p:spPr bwMode="auto">
          <a:xfrm>
            <a:off x="5989638" y="3073400"/>
            <a:ext cx="2805112" cy="155098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6887" name="Picture 23" descr="C4410_be_birds">
            <a:extLst>
              <a:ext uri="{FF2B5EF4-FFF2-40B4-BE49-F238E27FC236}">
                <a16:creationId xmlns:a16="http://schemas.microsoft.com/office/drawing/2014/main" id="{F9B1FCEE-6238-8E71-A948-DAE3A71816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8350" y="4111625"/>
            <a:ext cx="3711575"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78B1597C-7F7A-0E30-9EB9-A997EA14F4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3238" y="0"/>
            <a:ext cx="900762" cy="914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578" name="Picture 2">
            <a:extLst>
              <a:ext uri="{FF2B5EF4-FFF2-40B4-BE49-F238E27FC236}">
                <a16:creationId xmlns:a16="http://schemas.microsoft.com/office/drawing/2014/main" id="{4FFAAA1D-0DAA-8183-8689-AAB53F196F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2743200"/>
            <a:ext cx="4800600"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8">
            <a:extLst>
              <a:ext uri="{FF2B5EF4-FFF2-40B4-BE49-F238E27FC236}">
                <a16:creationId xmlns:a16="http://schemas.microsoft.com/office/drawing/2014/main" id="{C9822EF2-4B72-9F68-26DE-33EF52CFDAEB}"/>
              </a:ext>
            </a:extLst>
          </p:cNvPr>
          <p:cNvSpPr>
            <a:spLocks noChangeArrowheads="1"/>
          </p:cNvSpPr>
          <p:nvPr/>
        </p:nvSpPr>
        <p:spPr bwMode="auto">
          <a:xfrm>
            <a:off x="0" y="5410200"/>
            <a:ext cx="2971800" cy="1385888"/>
          </a:xfrm>
          <a:prstGeom prst="rect">
            <a:avLst/>
          </a:prstGeom>
          <a:noFill/>
          <a:ln w="9525">
            <a:noFill/>
            <a:miter lim="800000"/>
            <a:headEnd/>
            <a:tailEnd/>
          </a:ln>
          <a:effectLst/>
        </p:spPr>
        <p:txBody>
          <a:bodyPr/>
          <a:lstStyle/>
          <a:p>
            <a:pPr marL="609600" indent="-609600">
              <a:spcBef>
                <a:spcPct val="20000"/>
              </a:spcBef>
              <a:buClr>
                <a:schemeClr val="tx2"/>
              </a:buClr>
              <a:defRPr/>
            </a:pPr>
            <a:r>
              <a:rPr lang="en-US" sz="1800" dirty="0">
                <a:effectLst>
                  <a:outerShdw blurRad="38100" dist="38100" dir="2700000" algn="tl">
                    <a:srgbClr val="000000"/>
                  </a:outerShdw>
                </a:effectLst>
                <a:ea typeface="+mn-ea"/>
              </a:rPr>
              <a:t>4. 	</a:t>
            </a:r>
            <a:r>
              <a:rPr lang="en-US" sz="1800" dirty="0">
                <a:solidFill>
                  <a:srgbClr val="002060"/>
                </a:solidFill>
                <a:ea typeface="+mn-ea"/>
              </a:rPr>
              <a:t>Ensure all products and are properly named, projected and delivery is complete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8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8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86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8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6871"/>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687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873"/>
                                        </p:tgtEl>
                                        <p:attrNameLst>
                                          <p:attrName>style.visibility</p:attrName>
                                        </p:attrNameLst>
                                      </p:cBhvr>
                                      <p:to>
                                        <p:strVal val="visible"/>
                                      </p:to>
                                    </p:set>
                                  </p:childTnLst>
                                </p:cTn>
                              </p:par>
                              <p:par>
                                <p:cTn id="23" presetID="53" presetClass="exit" presetSubtype="0" fill="hold" nodeType="withEffect">
                                  <p:stCondLst>
                                    <p:cond delay="0"/>
                                  </p:stCondLst>
                                  <p:childTnLst>
                                    <p:anim calcmode="lin" valueType="num">
                                      <p:cBhvr>
                                        <p:cTn id="24" dur="500"/>
                                        <p:tgtEl>
                                          <p:spTgt spid="36868"/>
                                        </p:tgtEl>
                                        <p:attrNameLst>
                                          <p:attrName>ppt_w</p:attrName>
                                        </p:attrNameLst>
                                      </p:cBhvr>
                                      <p:tavLst>
                                        <p:tav tm="0">
                                          <p:val>
                                            <p:strVal val="ppt_w"/>
                                          </p:val>
                                        </p:tav>
                                        <p:tav tm="100000">
                                          <p:val>
                                            <p:fltVal val="0"/>
                                          </p:val>
                                        </p:tav>
                                      </p:tavLst>
                                    </p:anim>
                                    <p:anim calcmode="lin" valueType="num">
                                      <p:cBhvr>
                                        <p:cTn id="25" dur="500"/>
                                        <p:tgtEl>
                                          <p:spTgt spid="36868"/>
                                        </p:tgtEl>
                                        <p:attrNameLst>
                                          <p:attrName>ppt_h</p:attrName>
                                        </p:attrNameLst>
                                      </p:cBhvr>
                                      <p:tavLst>
                                        <p:tav tm="0">
                                          <p:val>
                                            <p:strVal val="ppt_h"/>
                                          </p:val>
                                        </p:tav>
                                        <p:tav tm="100000">
                                          <p:val>
                                            <p:fltVal val="0"/>
                                          </p:val>
                                        </p:tav>
                                      </p:tavLst>
                                    </p:anim>
                                    <p:animEffect transition="out" filter="fade">
                                      <p:cBhvr>
                                        <p:cTn id="26" dur="500"/>
                                        <p:tgtEl>
                                          <p:spTgt spid="36868"/>
                                        </p:tgtEl>
                                      </p:cBhvr>
                                    </p:animEffect>
                                    <p:set>
                                      <p:cBhvr>
                                        <p:cTn id="27" dur="1" fill="hold">
                                          <p:stCondLst>
                                            <p:cond delay="499"/>
                                          </p:stCondLst>
                                        </p:cTn>
                                        <p:tgtEl>
                                          <p:spTgt spid="36868"/>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36869"/>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36870"/>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3687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687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687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687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53" presetClass="exit" presetSubtype="0" fill="hold" nodeType="clickEffect">
                                  <p:stCondLst>
                                    <p:cond delay="0"/>
                                  </p:stCondLst>
                                  <p:childTnLst>
                                    <p:anim calcmode="lin" valueType="num">
                                      <p:cBhvr>
                                        <p:cTn id="43" dur="500"/>
                                        <p:tgtEl>
                                          <p:spTgt spid="36874"/>
                                        </p:tgtEl>
                                        <p:attrNameLst>
                                          <p:attrName>ppt_w</p:attrName>
                                        </p:attrNameLst>
                                      </p:cBhvr>
                                      <p:tavLst>
                                        <p:tav tm="0">
                                          <p:val>
                                            <p:strVal val="ppt_w"/>
                                          </p:val>
                                        </p:tav>
                                        <p:tav tm="100000">
                                          <p:val>
                                            <p:fltVal val="0"/>
                                          </p:val>
                                        </p:tav>
                                      </p:tavLst>
                                    </p:anim>
                                    <p:anim calcmode="lin" valueType="num">
                                      <p:cBhvr>
                                        <p:cTn id="44" dur="500"/>
                                        <p:tgtEl>
                                          <p:spTgt spid="36874"/>
                                        </p:tgtEl>
                                        <p:attrNameLst>
                                          <p:attrName>ppt_h</p:attrName>
                                        </p:attrNameLst>
                                      </p:cBhvr>
                                      <p:tavLst>
                                        <p:tav tm="0">
                                          <p:val>
                                            <p:strVal val="ppt_h"/>
                                          </p:val>
                                        </p:tav>
                                        <p:tav tm="100000">
                                          <p:val>
                                            <p:fltVal val="0"/>
                                          </p:val>
                                        </p:tav>
                                      </p:tavLst>
                                    </p:anim>
                                    <p:animEffect transition="out" filter="fade">
                                      <p:cBhvr>
                                        <p:cTn id="45" dur="500"/>
                                        <p:tgtEl>
                                          <p:spTgt spid="36874"/>
                                        </p:tgtEl>
                                      </p:cBhvr>
                                    </p:animEffect>
                                    <p:set>
                                      <p:cBhvr>
                                        <p:cTn id="46" dur="1" fill="hold">
                                          <p:stCondLst>
                                            <p:cond delay="499"/>
                                          </p:stCondLst>
                                        </p:cTn>
                                        <p:tgtEl>
                                          <p:spTgt spid="3687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36879"/>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36877"/>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36876"/>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36875"/>
                                        </p:tgtEl>
                                        <p:attrNameLst>
                                          <p:attrName>style.visibility</p:attrName>
                                        </p:attrNameLst>
                                      </p:cBhvr>
                                      <p:to>
                                        <p:strVal val="hidden"/>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36880"/>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36881"/>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6883"/>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36885"/>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36884"/>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3688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36882"/>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xit" presetSubtype="0" fill="hold" nodeType="clickEffect">
                                  <p:stCondLst>
                                    <p:cond delay="0"/>
                                  </p:stCondLst>
                                  <p:childTnLst>
                                    <p:set>
                                      <p:cBhvr>
                                        <p:cTn id="73" dur="1" fill="hold">
                                          <p:stCondLst>
                                            <p:cond delay="0"/>
                                          </p:stCondLst>
                                        </p:cTn>
                                        <p:tgtEl>
                                          <p:spTgt spid="36881"/>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36883"/>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36882"/>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36885"/>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36884"/>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36886"/>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36887"/>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2" presetClass="entr" presetSubtype="4" fill="hold" nodeType="clickEffect">
                                  <p:stCondLst>
                                    <p:cond delay="0"/>
                                  </p:stCondLst>
                                  <p:childTnLst>
                                    <p:set>
                                      <p:cBhvr>
                                        <p:cTn id="89" dur="1" fill="hold">
                                          <p:stCondLst>
                                            <p:cond delay="0"/>
                                          </p:stCondLst>
                                        </p:cTn>
                                        <p:tgtEl>
                                          <p:spTgt spid="24578"/>
                                        </p:tgtEl>
                                        <p:attrNameLst>
                                          <p:attrName>style.visibility</p:attrName>
                                        </p:attrNameLst>
                                      </p:cBhvr>
                                      <p:to>
                                        <p:strVal val="visible"/>
                                      </p:to>
                                    </p:set>
                                    <p:anim calcmode="lin" valueType="num">
                                      <p:cBhvr additive="base">
                                        <p:cTn id="90" dur="500" fill="hold"/>
                                        <p:tgtEl>
                                          <p:spTgt spid="24578"/>
                                        </p:tgtEl>
                                        <p:attrNameLst>
                                          <p:attrName>ppt_x</p:attrName>
                                        </p:attrNameLst>
                                      </p:cBhvr>
                                      <p:tavLst>
                                        <p:tav tm="0">
                                          <p:val>
                                            <p:strVal val="#ppt_x"/>
                                          </p:val>
                                        </p:tav>
                                        <p:tav tm="100000">
                                          <p:val>
                                            <p:strVal val="#ppt_x"/>
                                          </p:val>
                                        </p:tav>
                                      </p:tavLst>
                                    </p:anim>
                                    <p:anim calcmode="lin" valueType="num">
                                      <p:cBhvr additive="base">
                                        <p:cTn id="91" dur="500" fill="hold"/>
                                        <p:tgtEl>
                                          <p:spTgt spid="24578"/>
                                        </p:tgtEl>
                                        <p:attrNameLst>
                                          <p:attrName>ppt_y</p:attrName>
                                        </p:attrNameLst>
                                      </p:cBhvr>
                                      <p:tavLst>
                                        <p:tav tm="0">
                                          <p:val>
                                            <p:strVal val="1+#ppt_h/2"/>
                                          </p:val>
                                        </p:tav>
                                        <p:tav tm="100000">
                                          <p:val>
                                            <p:strVal val="#ppt_y"/>
                                          </p:val>
                                        </p:tav>
                                      </p:tavLst>
                                    </p:anim>
                                  </p:childTnLst>
                                </p:cTn>
                              </p:par>
                              <p:par>
                                <p:cTn id="92" presetID="1" presetClass="entr" presetSubtype="0" fill="hold" grpId="0" nodeType="withEffect">
                                  <p:stCondLst>
                                    <p:cond delay="0"/>
                                  </p:stCondLst>
                                  <p:childTnLst>
                                    <p:set>
                                      <p:cBhvr>
                                        <p:cTn id="93"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P spid="36869" grpId="0" animBg="1"/>
      <p:bldP spid="36869" grpId="1" animBg="1"/>
      <p:bldP spid="36871" grpId="0"/>
      <p:bldP spid="36871" grpId="1"/>
      <p:bldP spid="36872" grpId="0"/>
      <p:bldP spid="36875" grpId="0"/>
      <p:bldP spid="36875" grpId="1"/>
      <p:bldP spid="36876" grpId="0" animBg="1"/>
      <p:bldP spid="36876" grpId="1" animBg="1"/>
      <p:bldP spid="36880" grpId="0"/>
      <p:bldP spid="36882" grpId="0"/>
      <p:bldP spid="36882" grpId="1"/>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1DB8EBEF-7B88-0F38-56D0-67C3CE1172F8}"/>
              </a:ext>
            </a:extLst>
          </p:cNvPr>
          <p:cNvSpPr>
            <a:spLocks noGrp="1" noChangeArrowheads="1"/>
          </p:cNvSpPr>
          <p:nvPr>
            <p:ph type="title"/>
          </p:nvPr>
        </p:nvSpPr>
        <p:spPr>
          <a:xfrm>
            <a:off x="457200" y="0"/>
            <a:ext cx="8229600" cy="1371600"/>
          </a:xfrm>
        </p:spPr>
        <p:txBody>
          <a:bodyPr/>
          <a:lstStyle/>
          <a:p>
            <a:pPr eaLnBrk="1" hangingPunct="1"/>
            <a:r>
              <a:rPr lang="en-US" altLang="en-US" sz="3200">
                <a:solidFill>
                  <a:srgbClr val="000000"/>
                </a:solidFill>
                <a:effectLst>
                  <a:outerShdw blurRad="38100" dist="38100" dir="2700000" algn="tl">
                    <a:srgbClr val="FFFFFF"/>
                  </a:outerShdw>
                </a:effectLst>
              </a:rPr>
              <a:t>DOGAMI Absolute Accuracy Assessment Procedure</a:t>
            </a:r>
          </a:p>
        </p:txBody>
      </p:sp>
      <p:sp>
        <p:nvSpPr>
          <p:cNvPr id="15362" name="Rectangle 3">
            <a:extLst>
              <a:ext uri="{FF2B5EF4-FFF2-40B4-BE49-F238E27FC236}">
                <a16:creationId xmlns:a16="http://schemas.microsoft.com/office/drawing/2014/main" id="{A9813C67-E9AF-D6DE-CC89-0934CFF246F5}"/>
              </a:ext>
            </a:extLst>
          </p:cNvPr>
          <p:cNvSpPr>
            <a:spLocks noGrp="1" noChangeArrowheads="1"/>
          </p:cNvSpPr>
          <p:nvPr>
            <p:ph idx="1"/>
          </p:nvPr>
        </p:nvSpPr>
        <p:spPr>
          <a:xfrm>
            <a:off x="2743200" y="1447800"/>
            <a:ext cx="5486400" cy="2514600"/>
          </a:xfrm>
        </p:spPr>
        <p:txBody>
          <a:bodyPr/>
          <a:lstStyle/>
          <a:p>
            <a:pPr eaLnBrk="1" hangingPunct="1">
              <a:lnSpc>
                <a:spcPct val="80000"/>
              </a:lnSpc>
            </a:pPr>
            <a:r>
              <a:rPr lang="en-US" altLang="en-US" sz="2400">
                <a:solidFill>
                  <a:srgbClr val="002060"/>
                </a:solidFill>
                <a:effectLst/>
              </a:rPr>
              <a:t>The lidar bare-earth DEM elevation is tested against hundreds of GPS RTK points collected by DOGAMI staff.</a:t>
            </a:r>
          </a:p>
          <a:p>
            <a:pPr eaLnBrk="1" hangingPunct="1">
              <a:lnSpc>
                <a:spcPct val="80000"/>
              </a:lnSpc>
            </a:pPr>
            <a:r>
              <a:rPr lang="en-US" altLang="en-US" sz="2400">
                <a:solidFill>
                  <a:srgbClr val="002060"/>
                </a:solidFill>
                <a:effectLst/>
              </a:rPr>
              <a:t>Average of over seven RTK points are collected per square mile</a:t>
            </a:r>
          </a:p>
        </p:txBody>
      </p:sp>
      <p:pic>
        <p:nvPicPr>
          <p:cNvPr id="15363" name="Picture 2" descr="C:\Users\john english\Pictures\DOGAMI\DSCF3229small.jpg">
            <a:extLst>
              <a:ext uri="{FF2B5EF4-FFF2-40B4-BE49-F238E27FC236}">
                <a16:creationId xmlns:a16="http://schemas.microsoft.com/office/drawing/2014/main" id="{6D1D6013-D708-9992-4C97-EF5CA1556E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4813" y="4876800"/>
            <a:ext cx="238918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6" descr="C:\Users\john english\Pictures\DOGAMI\DSCF3195small.jpg">
            <a:extLst>
              <a:ext uri="{FF2B5EF4-FFF2-40B4-BE49-F238E27FC236}">
                <a16:creationId xmlns:a16="http://schemas.microsoft.com/office/drawing/2014/main" id="{D1DE04A3-D44A-DE70-3DF2-C513B090DD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438400"/>
            <a:ext cx="2428875"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2" descr="C:\DOGAMI_surveyfiles\Yambo\Yambo_fieldQC\DSCN0139.JPG">
            <a:extLst>
              <a:ext uri="{FF2B5EF4-FFF2-40B4-BE49-F238E27FC236}">
                <a16:creationId xmlns:a16="http://schemas.microsoft.com/office/drawing/2014/main" id="{2A9D145F-8435-0CE5-B103-B1C6B8DA52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60045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3" descr="C:\DOGAMI_surveyfiles\Yambo\Yambo_fieldQC\DSCN0152.JPG">
            <a:extLst>
              <a:ext uri="{FF2B5EF4-FFF2-40B4-BE49-F238E27FC236}">
                <a16:creationId xmlns:a16="http://schemas.microsoft.com/office/drawing/2014/main" id="{65BCE41D-E951-D8BF-C175-2C3150BFE5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7188" y="3354388"/>
            <a:ext cx="2436812"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4" descr="C:\DOGAMI_surveyfiles\Yambo\Yambo_fieldQC\DSCN0146.JPG">
            <a:extLst>
              <a:ext uri="{FF2B5EF4-FFF2-40B4-BE49-F238E27FC236}">
                <a16:creationId xmlns:a16="http://schemas.microsoft.com/office/drawing/2014/main" id="{DFC0772C-3E60-93C4-8DCB-2EB8E21AAD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0292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E33E84BB-E627-2AE9-4074-BD375F1E85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43238" y="0"/>
            <a:ext cx="900762" cy="914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F5DC6-C29F-7BFE-A3AB-999E93744E94}"/>
              </a:ext>
            </a:extLst>
          </p:cNvPr>
          <p:cNvSpPr>
            <a:spLocks noGrp="1"/>
          </p:cNvSpPr>
          <p:nvPr>
            <p:ph type="title" sz="quarter"/>
          </p:nvPr>
        </p:nvSpPr>
        <p:spPr>
          <a:xfrm>
            <a:off x="762000" y="152400"/>
            <a:ext cx="7696200" cy="1371600"/>
          </a:xfrm>
        </p:spPr>
        <p:txBody>
          <a:bodyPr>
            <a:normAutofit/>
          </a:bodyPr>
          <a:lstStyle/>
          <a:p>
            <a:pPr eaLnBrk="1" hangingPunct="1"/>
            <a:r>
              <a:rPr lang="en-US" altLang="en-US" sz="3200">
                <a:solidFill>
                  <a:srgbClr val="000000"/>
                </a:solidFill>
                <a:effectLst>
                  <a:outerShdw blurRad="38100" dist="38100" dir="2700000" algn="tl">
                    <a:srgbClr val="FFFFFF"/>
                  </a:outerShdw>
                </a:effectLst>
              </a:rPr>
              <a:t>DOGAMI Performs a GPS check on Vendor Set Monuments</a:t>
            </a:r>
          </a:p>
        </p:txBody>
      </p:sp>
      <p:pic>
        <p:nvPicPr>
          <p:cNvPr id="16386" name="Picture 1" descr="C:\DOGAMI_surveyfiles\Yambo\Yambo_fieldQC\DSCN0145.JPG">
            <a:extLst>
              <a:ext uri="{FF2B5EF4-FFF2-40B4-BE49-F238E27FC236}">
                <a16:creationId xmlns:a16="http://schemas.microsoft.com/office/drawing/2014/main" id="{EDFE5F5B-C8E6-BA23-1927-B997F1E5B2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000"/>
          <a:stretch>
            <a:fillRect/>
          </a:stretch>
        </p:blipFill>
        <p:spPr bwMode="auto">
          <a:xfrm>
            <a:off x="4267200" y="3505200"/>
            <a:ext cx="4876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2C1732FF-89DD-1D6D-B02B-3DCD99A35573}"/>
              </a:ext>
            </a:extLst>
          </p:cNvPr>
          <p:cNvSpPr>
            <a:spLocks noGrp="1"/>
          </p:cNvSpPr>
          <p:nvPr>
            <p:ph sz="quarter" idx="1"/>
          </p:nvPr>
        </p:nvSpPr>
        <p:spPr>
          <a:xfrm>
            <a:off x="0" y="1524000"/>
            <a:ext cx="5562600" cy="4648200"/>
          </a:xfrm>
        </p:spPr>
        <p:txBody>
          <a:bodyPr>
            <a:normAutofit fontScale="85000" lnSpcReduction="20000"/>
            <a:scene3d>
              <a:camera prst="orthographicFront"/>
              <a:lightRig rig="threePt" dir="t"/>
            </a:scene3d>
            <a:sp3d prstMaterial="matte"/>
          </a:bodyPr>
          <a:lstStyle/>
          <a:p>
            <a:pPr eaLnBrk="1" hangingPunct="1">
              <a:defRPr/>
            </a:pPr>
            <a:r>
              <a:rPr lang="en-US" dirty="0">
                <a:ln w="0" cmpd="sng">
                  <a:noFill/>
                  <a:prstDash val="solid"/>
                </a:ln>
                <a:solidFill>
                  <a:srgbClr val="002060"/>
                </a:solidFill>
                <a:effectLst/>
                <a:latin typeface="+mj-lt"/>
                <a:ea typeface="+mn-ea"/>
              </a:rPr>
              <a:t>Watershed Sciences set their own monuments</a:t>
            </a:r>
          </a:p>
          <a:p>
            <a:pPr lvl="1" eaLnBrk="1" hangingPunct="1">
              <a:defRPr/>
            </a:pPr>
            <a:r>
              <a:rPr lang="en-US" dirty="0">
                <a:ln w="0" cmpd="sng">
                  <a:noFill/>
                  <a:prstDash val="solid"/>
                </a:ln>
                <a:solidFill>
                  <a:srgbClr val="002060"/>
                </a:solidFill>
                <a:effectLst/>
                <a:latin typeface="+mj-lt"/>
              </a:rPr>
              <a:t>By occupying points with a GPS Base station for a minimum of 8hrs </a:t>
            </a:r>
          </a:p>
          <a:p>
            <a:pPr eaLnBrk="1" hangingPunct="1">
              <a:defRPr/>
            </a:pPr>
            <a:r>
              <a:rPr lang="en-US" dirty="0">
                <a:ln w="0" cmpd="sng">
                  <a:noFill/>
                  <a:prstDash val="solid"/>
                </a:ln>
                <a:solidFill>
                  <a:srgbClr val="002060"/>
                </a:solidFill>
                <a:effectLst/>
                <a:latin typeface="+mj-lt"/>
                <a:ea typeface="+mn-ea"/>
              </a:rPr>
              <a:t>Or use established NGS monuments</a:t>
            </a:r>
          </a:p>
          <a:p>
            <a:pPr eaLnBrk="1" hangingPunct="1">
              <a:defRPr/>
            </a:pPr>
            <a:endParaRPr lang="en-US" dirty="0">
              <a:ln w="0" cmpd="sng">
                <a:noFill/>
                <a:prstDash val="solid"/>
              </a:ln>
              <a:solidFill>
                <a:srgbClr val="002060"/>
              </a:solidFill>
              <a:effectLst/>
              <a:latin typeface="+mj-lt"/>
              <a:ea typeface="+mn-ea"/>
            </a:endParaRPr>
          </a:p>
          <a:p>
            <a:pPr eaLnBrk="1" hangingPunct="1">
              <a:defRPr/>
            </a:pPr>
            <a:r>
              <a:rPr lang="en-US" dirty="0">
                <a:ln w="0" cmpd="sng">
                  <a:noFill/>
                  <a:prstDash val="solid"/>
                </a:ln>
                <a:solidFill>
                  <a:srgbClr val="002060"/>
                </a:solidFill>
                <a:effectLst/>
                <a:latin typeface="+mj-lt"/>
                <a:ea typeface="+mn-ea"/>
              </a:rPr>
              <a:t>DOGAMI conducts 2 hour occupations on vendor monuments during RTK collections </a:t>
            </a:r>
          </a:p>
        </p:txBody>
      </p:sp>
      <p:pic>
        <p:nvPicPr>
          <p:cNvPr id="6" name="Picture 5">
            <a:extLst>
              <a:ext uri="{FF2B5EF4-FFF2-40B4-BE49-F238E27FC236}">
                <a16:creationId xmlns:a16="http://schemas.microsoft.com/office/drawing/2014/main" id="{63FAC351-FF7B-0802-FC27-13EACB9BE7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3238" y="0"/>
            <a:ext cx="900762" cy="914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389" name="Picture 2">
            <a:extLst>
              <a:ext uri="{FF2B5EF4-FFF2-40B4-BE49-F238E27FC236}">
                <a16:creationId xmlns:a16="http://schemas.microsoft.com/office/drawing/2014/main" id="{B5C5797A-318B-81F9-E15D-A01C95E1C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405" t="33743" r="20424" b="15079"/>
          <a:stretch>
            <a:fillRect/>
          </a:stretch>
        </p:blipFill>
        <p:spPr bwMode="auto">
          <a:xfrm>
            <a:off x="5486400" y="1524000"/>
            <a:ext cx="3352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6F7C53E-AA17-9BE6-4E28-53EBEE952913}"/>
              </a:ext>
            </a:extLst>
          </p:cNvPr>
          <p:cNvSpPr txBox="1">
            <a:spLocks/>
          </p:cNvSpPr>
          <p:nvPr/>
        </p:nvSpPr>
        <p:spPr>
          <a:xfrm>
            <a:off x="0" y="762000"/>
            <a:ext cx="4648200" cy="6096000"/>
          </a:xfrm>
          <a:prstGeom prst="rect">
            <a:avLst/>
          </a:prstGeom>
        </p:spPr>
        <p:txBody>
          <a:bodyPr>
            <a:normAutofit/>
          </a:bodyPr>
          <a:lstStyle/>
          <a:p>
            <a:pPr marL="342900" indent="-342900" fontAlgn="auto">
              <a:spcBef>
                <a:spcPct val="20000"/>
              </a:spcBef>
              <a:spcAft>
                <a:spcPts val="0"/>
              </a:spcAft>
              <a:buFont typeface="Arial" pitchFamily="34" charset="0"/>
              <a:buChar char="•"/>
              <a:defRPr/>
            </a:pPr>
            <a:endParaRPr lang="en-US" sz="2800" dirty="0">
              <a:latin typeface="+mn-lt"/>
              <a:ea typeface="+mn-ea"/>
            </a:endParaRPr>
          </a:p>
          <a:p>
            <a:pPr marL="342900" indent="-342900" eaLnBrk="0" hangingPunct="0">
              <a:spcBef>
                <a:spcPct val="20000"/>
              </a:spcBef>
              <a:buFont typeface="Arial" pitchFamily="34" charset="0"/>
              <a:buChar char="•"/>
              <a:defRPr/>
            </a:pPr>
            <a:endParaRPr lang="en-US" sz="2600" dirty="0">
              <a:ea typeface="+mn-ea"/>
            </a:endParaRPr>
          </a:p>
        </p:txBody>
      </p:sp>
      <p:pic>
        <p:nvPicPr>
          <p:cNvPr id="17410" name="Picture 2" descr="http://www.e-trimblegps.com/images/dgps.h2.gif">
            <a:extLst>
              <a:ext uri="{FF2B5EF4-FFF2-40B4-BE49-F238E27FC236}">
                <a16:creationId xmlns:a16="http://schemas.microsoft.com/office/drawing/2014/main" id="{BB1F9240-4B43-DD22-0ACE-F39BAAF12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524000"/>
            <a:ext cx="48768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EB3C7BD4-B32F-70AF-037E-35A8372ACE63}"/>
              </a:ext>
            </a:extLst>
          </p:cNvPr>
          <p:cNvSpPr>
            <a:spLocks noGrp="1"/>
          </p:cNvSpPr>
          <p:nvPr>
            <p:ph idx="1"/>
          </p:nvPr>
        </p:nvSpPr>
        <p:spPr>
          <a:xfrm>
            <a:off x="0" y="1219200"/>
            <a:ext cx="4267200" cy="5257800"/>
          </a:xfrm>
          <a:effectLst>
            <a:outerShdw blurRad="25400" dist="50800" dir="5400000" sx="61000" sy="61000" algn="ctr" rotWithShape="0">
              <a:schemeClr val="bg1">
                <a:alpha val="71999"/>
              </a:schemeClr>
            </a:outerShdw>
          </a:effectLst>
        </p:spPr>
        <p:txBody>
          <a:bodyPr/>
          <a:lstStyle/>
          <a:p>
            <a:pPr eaLnBrk="1" hangingPunct="1">
              <a:defRPr/>
            </a:pPr>
            <a:endParaRPr lang="en-US" dirty="0">
              <a:ea typeface="+mn-ea"/>
            </a:endParaRPr>
          </a:p>
          <a:p>
            <a:pPr eaLnBrk="1" hangingPunct="1">
              <a:defRPr/>
            </a:pPr>
            <a:r>
              <a:rPr lang="en-US" sz="3300" dirty="0">
                <a:solidFill>
                  <a:srgbClr val="002060"/>
                </a:solidFill>
                <a:effectLst/>
                <a:ea typeface="+mn-ea"/>
              </a:rPr>
              <a:t>Differential correction techniques are used to enhance the quality of location data gathered using global positioning system (GPS) receivers. </a:t>
            </a:r>
          </a:p>
          <a:p>
            <a:pPr marL="800100" lvl="1" indent="-342900" eaLnBrk="1" hangingPunct="1">
              <a:buFont typeface="Arial" pitchFamily="34" charset="0"/>
              <a:buChar char="•"/>
              <a:defRPr/>
            </a:pPr>
            <a:r>
              <a:rPr lang="en-US" sz="2900" dirty="0">
                <a:solidFill>
                  <a:srgbClr val="002060"/>
                </a:solidFill>
                <a:effectLst/>
              </a:rPr>
              <a:t>Differential correction can be applied in real-time directly in the field or when post processing data in the office</a:t>
            </a:r>
          </a:p>
          <a:p>
            <a:pPr eaLnBrk="1" hangingPunct="1">
              <a:defRPr/>
            </a:pPr>
            <a:endParaRPr lang="en-US" sz="2900" dirty="0">
              <a:ea typeface="+mn-ea"/>
            </a:endParaRPr>
          </a:p>
          <a:p>
            <a:pPr eaLnBrk="1" hangingPunct="1">
              <a:defRPr/>
            </a:pPr>
            <a:r>
              <a:rPr lang="en-US" sz="3300" dirty="0">
                <a:solidFill>
                  <a:srgbClr val="002060"/>
                </a:solidFill>
                <a:effectLst/>
                <a:ea typeface="+mn-ea"/>
              </a:rPr>
              <a:t>Real-time DGPS occurs when the base station calculates and broadcasts corrections for each satellite as it receives the data</a:t>
            </a:r>
            <a:r>
              <a:rPr lang="en-US" sz="2900" dirty="0">
                <a:solidFill>
                  <a:srgbClr val="002060"/>
                </a:solidFill>
                <a:effectLst/>
                <a:ea typeface="+mn-ea"/>
              </a:rPr>
              <a:t>. </a:t>
            </a:r>
          </a:p>
          <a:p>
            <a:pPr eaLnBrk="1" hangingPunct="1">
              <a:defRPr/>
            </a:pPr>
            <a:endParaRPr lang="en-US" sz="2900" dirty="0">
              <a:solidFill>
                <a:srgbClr val="002060"/>
              </a:solidFill>
              <a:effectLst/>
              <a:ea typeface="+mn-ea"/>
            </a:endParaRPr>
          </a:p>
          <a:p>
            <a:pPr lvl="1" eaLnBrk="1" hangingPunct="1">
              <a:defRPr/>
            </a:pPr>
            <a:r>
              <a:rPr lang="en-US" sz="2900" dirty="0">
                <a:solidFill>
                  <a:srgbClr val="002060"/>
                </a:solidFill>
                <a:effectLst/>
              </a:rPr>
              <a:t>The correction is received by the roving receiver via a radio signal if the source is land based or via a satellite signal if it is satellite based and applied to the position it is calculating. </a:t>
            </a:r>
          </a:p>
          <a:p>
            <a:pPr lvl="1" eaLnBrk="1" hangingPunct="1">
              <a:defRPr/>
            </a:pPr>
            <a:endParaRPr lang="en-US" sz="2900" dirty="0">
              <a:solidFill>
                <a:srgbClr val="002060"/>
              </a:solidFill>
              <a:effectLst/>
            </a:endParaRPr>
          </a:p>
          <a:p>
            <a:pPr lvl="1" eaLnBrk="1" hangingPunct="1">
              <a:defRPr/>
            </a:pPr>
            <a:r>
              <a:rPr lang="en-US" sz="2900" dirty="0">
                <a:solidFill>
                  <a:srgbClr val="002060"/>
                </a:solidFill>
                <a:effectLst/>
              </a:rPr>
              <a:t>As a result, the position displayed and logged to the data file of the roving GPS receiver is a differentially corrected position</a:t>
            </a:r>
          </a:p>
          <a:p>
            <a:pPr eaLnBrk="1" hangingPunct="1">
              <a:defRPr/>
            </a:pPr>
            <a:endParaRPr lang="en-US" dirty="0">
              <a:ea typeface="+mn-ea"/>
            </a:endParaRPr>
          </a:p>
        </p:txBody>
      </p:sp>
      <p:sp>
        <p:nvSpPr>
          <p:cNvPr id="7" name="Rectangle 6">
            <a:extLst>
              <a:ext uri="{FF2B5EF4-FFF2-40B4-BE49-F238E27FC236}">
                <a16:creationId xmlns:a16="http://schemas.microsoft.com/office/drawing/2014/main" id="{1E971E3C-E5D7-7DE6-A5BC-A5E64B46C54C}"/>
              </a:ext>
            </a:extLst>
          </p:cNvPr>
          <p:cNvSpPr/>
          <p:nvPr/>
        </p:nvSpPr>
        <p:spPr>
          <a:xfrm>
            <a:off x="1752600" y="0"/>
            <a:ext cx="5715000" cy="584200"/>
          </a:xfrm>
          <a:prstGeom prst="rect">
            <a:avLst/>
          </a:prstGeom>
        </p:spPr>
        <p:txBody>
          <a:bodyP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a:r>
              <a:rPr lang="en-US" altLang="en-US" sz="3200">
                <a:solidFill>
                  <a:srgbClr val="000000"/>
                </a:solidFill>
                <a:effectLst>
                  <a:outerShdw blurRad="38100" dist="38100" dir="2700000" algn="tl">
                    <a:srgbClr val="FFFFFF"/>
                  </a:outerShdw>
                </a:effectLst>
              </a:rPr>
              <a:t>Real-Time Differential GPS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F300A9-6A01-E4D1-C106-E6B4598E08EB}"/>
              </a:ext>
            </a:extLst>
          </p:cNvPr>
          <p:cNvSpPr>
            <a:spLocks noGrp="1"/>
          </p:cNvSpPr>
          <p:nvPr>
            <p:ph idx="1"/>
          </p:nvPr>
        </p:nvSpPr>
        <p:spPr>
          <a:xfrm>
            <a:off x="228600" y="914400"/>
            <a:ext cx="4953000" cy="5791200"/>
          </a:xfrm>
        </p:spPr>
        <p:txBody>
          <a:bodyPr>
            <a:normAutofit/>
          </a:bodyPr>
          <a:lstStyle/>
          <a:p>
            <a:pPr eaLnBrk="1" hangingPunct="1"/>
            <a:endParaRPr lang="en-US" altLang="en-US">
              <a:solidFill>
                <a:srgbClr val="002060"/>
              </a:solidFill>
              <a:effectLst/>
            </a:endParaRPr>
          </a:p>
          <a:p>
            <a:pPr eaLnBrk="1" hangingPunct="1"/>
            <a:r>
              <a:rPr lang="en-US" altLang="en-US">
                <a:solidFill>
                  <a:srgbClr val="002060"/>
                </a:solidFill>
                <a:effectLst/>
              </a:rPr>
              <a:t>RTK – </a:t>
            </a:r>
            <a:r>
              <a:rPr lang="en-US" altLang="en-US" sz="1700" b="1">
                <a:solidFill>
                  <a:srgbClr val="002060"/>
                </a:solidFill>
                <a:effectLst/>
              </a:rPr>
              <a:t>preferred collection method</a:t>
            </a:r>
          </a:p>
          <a:p>
            <a:pPr lvl="1" eaLnBrk="1" hangingPunct="1"/>
            <a:r>
              <a:rPr lang="en-US" altLang="en-US" sz="1700">
                <a:solidFill>
                  <a:srgbClr val="002060"/>
                </a:solidFill>
                <a:effectLst/>
              </a:rPr>
              <a:t>a single reference station provides the real-time corrections, providing up to </a:t>
            </a:r>
            <a:r>
              <a:rPr lang="en-US" altLang="en-US" sz="1700" u="sng">
                <a:solidFill>
                  <a:srgbClr val="FF33CC"/>
                </a:solidFill>
                <a:effectLst/>
                <a:hlinkClick r:id="rId2" tooltip="Metre"/>
              </a:rPr>
              <a:t>centimeter</a:t>
            </a:r>
            <a:r>
              <a:rPr lang="en-US" altLang="en-US" sz="1700">
                <a:solidFill>
                  <a:srgbClr val="002060"/>
                </a:solidFill>
                <a:effectLst/>
              </a:rPr>
              <a:t>-level </a:t>
            </a:r>
            <a:r>
              <a:rPr lang="en-US" altLang="en-US" sz="1700">
                <a:solidFill>
                  <a:srgbClr val="002060"/>
                </a:solidFill>
                <a:effectLst/>
                <a:hlinkClick r:id="rId3" tooltip="Accuracy and precision"/>
              </a:rPr>
              <a:t>accuracy</a:t>
            </a:r>
            <a:r>
              <a:rPr lang="en-US" altLang="en-US" sz="1700">
                <a:solidFill>
                  <a:srgbClr val="002060"/>
                </a:solidFill>
                <a:effectLst/>
              </a:rPr>
              <a:t>.</a:t>
            </a:r>
          </a:p>
          <a:p>
            <a:pPr lvl="1" eaLnBrk="1" hangingPunct="1"/>
            <a:r>
              <a:rPr lang="en-US" altLang="en-US" sz="1800">
                <a:solidFill>
                  <a:srgbClr val="002060"/>
                </a:solidFill>
                <a:effectLst/>
              </a:rPr>
              <a:t> </a:t>
            </a:r>
            <a:r>
              <a:rPr lang="en-US" altLang="en-US" sz="1700">
                <a:solidFill>
                  <a:srgbClr val="002060"/>
                </a:solidFill>
                <a:effectLst/>
              </a:rPr>
              <a:t>Measurements on the carrier phase of GPS signals enable very precise position determination for real-time purposes</a:t>
            </a:r>
            <a:endParaRPr lang="en-US" altLang="en-US">
              <a:solidFill>
                <a:srgbClr val="002060"/>
              </a:solidFill>
              <a:effectLst/>
            </a:endParaRPr>
          </a:p>
          <a:p>
            <a:pPr eaLnBrk="1" hangingPunct="1"/>
            <a:r>
              <a:rPr lang="en-US" altLang="en-US">
                <a:solidFill>
                  <a:srgbClr val="002060"/>
                </a:solidFill>
                <a:effectLst/>
              </a:rPr>
              <a:t>PPK</a:t>
            </a:r>
          </a:p>
          <a:p>
            <a:pPr lvl="1" eaLnBrk="1" hangingPunct="1"/>
            <a:r>
              <a:rPr lang="en-US" altLang="en-US" sz="1700">
                <a:solidFill>
                  <a:srgbClr val="002060"/>
                </a:solidFill>
                <a:effectLst/>
              </a:rPr>
              <a:t>post-processing kinematic</a:t>
            </a:r>
          </a:p>
          <a:p>
            <a:pPr lvl="1" eaLnBrk="1" hangingPunct="1"/>
            <a:r>
              <a:rPr lang="en-US" altLang="en-US" sz="1700">
                <a:solidFill>
                  <a:srgbClr val="002060"/>
                </a:solidFill>
                <a:effectLst/>
              </a:rPr>
              <a:t>When out of range of radio</a:t>
            </a:r>
          </a:p>
          <a:p>
            <a:pPr lvl="1" eaLnBrk="1" hangingPunct="1"/>
            <a:r>
              <a:rPr lang="en-US" altLang="en-US" sz="1700">
                <a:solidFill>
                  <a:srgbClr val="002060"/>
                </a:solidFill>
                <a:effectLst/>
              </a:rPr>
              <a:t>Position taken by a device that stores position data that can be adjusted using corrections from a reference station after the data has collected.</a:t>
            </a:r>
          </a:p>
          <a:p>
            <a:pPr lvl="1" eaLnBrk="1" hangingPunct="1"/>
            <a:endParaRPr lang="en-US" altLang="en-US"/>
          </a:p>
        </p:txBody>
      </p:sp>
      <p:pic>
        <p:nvPicPr>
          <p:cNvPr id="18434" name="Picture 4" descr="http://www.althos.com/sample_diagrams/ag_GPS_RTK_Operation_low_res.jpg">
            <a:extLst>
              <a:ext uri="{FF2B5EF4-FFF2-40B4-BE49-F238E27FC236}">
                <a16:creationId xmlns:a16="http://schemas.microsoft.com/office/drawing/2014/main" id="{2B985128-A608-70D4-47B9-BD0373E511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3403600"/>
            <a:ext cx="3924300" cy="3454400"/>
          </a:xfrm>
          <a:prstGeom prst="rect">
            <a:avLst/>
          </a:prstGeom>
          <a:noFill/>
          <a:ln w="9525" cap="rnd">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5" name="Picture 2" descr="http://cfnewsads.thomasnet.com/images/medium/473/473169.jpg">
            <a:extLst>
              <a:ext uri="{FF2B5EF4-FFF2-40B4-BE49-F238E27FC236}">
                <a16:creationId xmlns:a16="http://schemas.microsoft.com/office/drawing/2014/main" id="{F02252CA-D8BD-6E86-DE04-480D299D22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1447800"/>
            <a:ext cx="12573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6428B12D-E044-8F42-17D5-492422B891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3238" y="0"/>
            <a:ext cx="900762" cy="914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ectangle 6">
            <a:extLst>
              <a:ext uri="{FF2B5EF4-FFF2-40B4-BE49-F238E27FC236}">
                <a16:creationId xmlns:a16="http://schemas.microsoft.com/office/drawing/2014/main" id="{66CB3D7A-CDDB-4479-F0B1-9CAEAAFB6E85}"/>
              </a:ext>
            </a:extLst>
          </p:cNvPr>
          <p:cNvSpPr/>
          <p:nvPr/>
        </p:nvSpPr>
        <p:spPr>
          <a:xfrm>
            <a:off x="1143000" y="0"/>
            <a:ext cx="6934200" cy="584200"/>
          </a:xfrm>
          <a:prstGeom prst="rect">
            <a:avLst/>
          </a:prstGeom>
        </p:spPr>
        <p:txBody>
          <a:bodyP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a:r>
              <a:rPr lang="en-US" altLang="en-US" sz="3200">
                <a:solidFill>
                  <a:srgbClr val="000000"/>
                </a:solidFill>
                <a:effectLst>
                  <a:outerShdw blurRad="38100" dist="38100" dir="2700000" algn="tl">
                    <a:srgbClr val="FFFFFF"/>
                  </a:outerShdw>
                </a:effectLst>
              </a:rPr>
              <a:t>OLC Lidar Survey Collection Methods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D3DAD-8B39-9771-6D44-5850D2DCB38D}"/>
              </a:ext>
            </a:extLst>
          </p:cNvPr>
          <p:cNvSpPr>
            <a:spLocks noGrp="1"/>
          </p:cNvSpPr>
          <p:nvPr>
            <p:ph type="title"/>
          </p:nvPr>
        </p:nvSpPr>
        <p:spPr>
          <a:xfrm>
            <a:off x="457200" y="-228600"/>
            <a:ext cx="8229600" cy="1371600"/>
          </a:xfrm>
        </p:spPr>
        <p:txBody>
          <a:bodyPr/>
          <a:lstStyle/>
          <a:p>
            <a:pPr eaLnBrk="1" hangingPunct="1"/>
            <a:r>
              <a:rPr lang="en-US" altLang="en-US"/>
              <a:t>Vertical Accuracy Check </a:t>
            </a:r>
          </a:p>
        </p:txBody>
      </p:sp>
      <p:pic>
        <p:nvPicPr>
          <p:cNvPr id="19458" name="Picture 2">
            <a:extLst>
              <a:ext uri="{FF2B5EF4-FFF2-40B4-BE49-F238E27FC236}">
                <a16:creationId xmlns:a16="http://schemas.microsoft.com/office/drawing/2014/main" id="{CEBE58B1-58D5-DD50-C547-2E25AB3EE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219200"/>
            <a:ext cx="4100513"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a:extLst>
              <a:ext uri="{FF2B5EF4-FFF2-40B4-BE49-F238E27FC236}">
                <a16:creationId xmlns:a16="http://schemas.microsoft.com/office/drawing/2014/main" id="{41B4ADEF-D120-C519-12BD-47E1E9C67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073525"/>
            <a:ext cx="3581400"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a:extLst>
              <a:ext uri="{FF2B5EF4-FFF2-40B4-BE49-F238E27FC236}">
                <a16:creationId xmlns:a16="http://schemas.microsoft.com/office/drawing/2014/main" id="{23CA22C3-388E-9E9B-6D00-F5C1B6DC10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914400"/>
            <a:ext cx="388620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965D8B9-4C81-0A79-E96D-5A83E789C6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3238" y="0"/>
            <a:ext cx="900762" cy="914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0D424-977E-6C9A-BFA3-EA44192B7D3B}"/>
              </a:ext>
            </a:extLst>
          </p:cNvPr>
          <p:cNvSpPr>
            <a:spLocks noGrp="1"/>
          </p:cNvSpPr>
          <p:nvPr>
            <p:ph type="title"/>
          </p:nvPr>
        </p:nvSpPr>
        <p:spPr>
          <a:xfrm>
            <a:off x="457200" y="-228600"/>
            <a:ext cx="8229600" cy="1371600"/>
          </a:xfrm>
        </p:spPr>
        <p:txBody>
          <a:bodyPr/>
          <a:lstStyle/>
          <a:p>
            <a:pPr eaLnBrk="1" hangingPunct="1"/>
            <a:r>
              <a:rPr lang="en-US" altLang="en-US" sz="3200">
                <a:solidFill>
                  <a:srgbClr val="000000"/>
                </a:solidFill>
                <a:effectLst>
                  <a:outerShdw blurRad="38100" dist="38100" dir="2700000" algn="tl">
                    <a:srgbClr val="FFFFFF"/>
                  </a:outerShdw>
                </a:effectLst>
              </a:rPr>
              <a:t>History of OLC Accuracy</a:t>
            </a:r>
          </a:p>
        </p:txBody>
      </p:sp>
      <p:sp>
        <p:nvSpPr>
          <p:cNvPr id="20482" name="Content Placeholder 2">
            <a:extLst>
              <a:ext uri="{FF2B5EF4-FFF2-40B4-BE49-F238E27FC236}">
                <a16:creationId xmlns:a16="http://schemas.microsoft.com/office/drawing/2014/main" id="{3683BDE8-45DA-9853-4021-2AC4682489B3}"/>
              </a:ext>
            </a:extLst>
          </p:cNvPr>
          <p:cNvSpPr>
            <a:spLocks noGrp="1"/>
          </p:cNvSpPr>
          <p:nvPr>
            <p:ph idx="1"/>
          </p:nvPr>
        </p:nvSpPr>
        <p:spPr>
          <a:xfrm>
            <a:off x="0" y="990600"/>
            <a:ext cx="3810000" cy="4572000"/>
          </a:xfrm>
        </p:spPr>
        <p:txBody>
          <a:bodyPr/>
          <a:lstStyle/>
          <a:p>
            <a:pPr eaLnBrk="1" hangingPunct="1"/>
            <a:r>
              <a:rPr lang="en-US" altLang="en-US" sz="2800">
                <a:solidFill>
                  <a:srgbClr val="002060"/>
                </a:solidFill>
                <a:effectLst/>
              </a:rPr>
              <a:t>DOGAMI tests calibration and vertical accuracy for every data delivery.</a:t>
            </a:r>
          </a:p>
          <a:p>
            <a:pPr eaLnBrk="1" hangingPunct="1"/>
            <a:endParaRPr lang="en-US" altLang="en-US" sz="2800">
              <a:solidFill>
                <a:srgbClr val="002060"/>
              </a:solidFill>
              <a:effectLst/>
            </a:endParaRPr>
          </a:p>
          <a:p>
            <a:pPr eaLnBrk="1" hangingPunct="1"/>
            <a:r>
              <a:rPr lang="en-US" altLang="en-US" sz="2800">
                <a:solidFill>
                  <a:srgbClr val="002060"/>
                </a:solidFill>
                <a:effectLst/>
              </a:rPr>
              <a:t>Delivered data routinely exceeds specs.</a:t>
            </a:r>
          </a:p>
        </p:txBody>
      </p:sp>
      <p:graphicFrame>
        <p:nvGraphicFramePr>
          <p:cNvPr id="5" name="Table 4">
            <a:extLst>
              <a:ext uri="{FF2B5EF4-FFF2-40B4-BE49-F238E27FC236}">
                <a16:creationId xmlns:a16="http://schemas.microsoft.com/office/drawing/2014/main" id="{B4B5DFA7-685F-008E-88FC-CF05960C5BEC}"/>
              </a:ext>
            </a:extLst>
          </p:cNvPr>
          <p:cNvGraphicFramePr>
            <a:graphicFrameLocks noGrp="1"/>
          </p:cNvGraphicFramePr>
          <p:nvPr/>
        </p:nvGraphicFramePr>
        <p:xfrm>
          <a:off x="990600" y="5486400"/>
          <a:ext cx="4876802" cy="1143000"/>
        </p:xfrm>
        <a:graphic>
          <a:graphicData uri="http://schemas.openxmlformats.org/drawingml/2006/table">
            <a:tbl>
              <a:tblPr>
                <a:tableStyleId>{08FB837D-C827-4EFA-A057-4D05807E0F7C}</a:tableStyleId>
              </a:tblPr>
              <a:tblGrid>
                <a:gridCol w="629265">
                  <a:extLst>
                    <a:ext uri="{9D8B030D-6E8A-4147-A177-3AD203B41FA5}">
                      <a16:colId xmlns:a16="http://schemas.microsoft.com/office/drawing/2014/main" val="20000"/>
                    </a:ext>
                  </a:extLst>
                </a:gridCol>
                <a:gridCol w="629265">
                  <a:extLst>
                    <a:ext uri="{9D8B030D-6E8A-4147-A177-3AD203B41FA5}">
                      <a16:colId xmlns:a16="http://schemas.microsoft.com/office/drawing/2014/main" val="20001"/>
                    </a:ext>
                  </a:extLst>
                </a:gridCol>
                <a:gridCol w="629265">
                  <a:extLst>
                    <a:ext uri="{9D8B030D-6E8A-4147-A177-3AD203B41FA5}">
                      <a16:colId xmlns:a16="http://schemas.microsoft.com/office/drawing/2014/main" val="20002"/>
                    </a:ext>
                  </a:extLst>
                </a:gridCol>
                <a:gridCol w="681703">
                  <a:extLst>
                    <a:ext uri="{9D8B030D-6E8A-4147-A177-3AD203B41FA5}">
                      <a16:colId xmlns:a16="http://schemas.microsoft.com/office/drawing/2014/main" val="20003"/>
                    </a:ext>
                  </a:extLst>
                </a:gridCol>
                <a:gridCol w="629265">
                  <a:extLst>
                    <a:ext uri="{9D8B030D-6E8A-4147-A177-3AD203B41FA5}">
                      <a16:colId xmlns:a16="http://schemas.microsoft.com/office/drawing/2014/main" val="20004"/>
                    </a:ext>
                  </a:extLst>
                </a:gridCol>
                <a:gridCol w="786581">
                  <a:extLst>
                    <a:ext uri="{9D8B030D-6E8A-4147-A177-3AD203B41FA5}">
                      <a16:colId xmlns:a16="http://schemas.microsoft.com/office/drawing/2014/main" val="20005"/>
                    </a:ext>
                  </a:extLst>
                </a:gridCol>
                <a:gridCol w="891458">
                  <a:extLst>
                    <a:ext uri="{9D8B030D-6E8A-4147-A177-3AD203B41FA5}">
                      <a16:colId xmlns:a16="http://schemas.microsoft.com/office/drawing/2014/main" val="20006"/>
                    </a:ext>
                  </a:extLst>
                </a:gridCol>
              </a:tblGrid>
              <a:tr h="906371">
                <a:tc>
                  <a:txBody>
                    <a:bodyPr/>
                    <a:lstStyle/>
                    <a:p>
                      <a:pPr algn="ctr" fontAlgn="ctr"/>
                      <a:r>
                        <a:rPr lang="en-US" sz="1000" u="none" strike="noStrike" dirty="0"/>
                        <a:t>Total Square Miles</a:t>
                      </a:r>
                      <a:endParaRPr lang="en-US" sz="1000" b="0" i="0" u="none" strike="noStrike" dirty="0">
                        <a:solidFill>
                          <a:srgbClr val="000000"/>
                        </a:solidFill>
                        <a:latin typeface="Times New Roman"/>
                      </a:endParaRPr>
                    </a:p>
                  </a:txBody>
                  <a:tcPr marL="9525" marR="9525" marT="9525" marB="0" anchor="ctr"/>
                </a:tc>
                <a:tc>
                  <a:txBody>
                    <a:bodyPr/>
                    <a:lstStyle/>
                    <a:p>
                      <a:pPr algn="ctr" fontAlgn="ctr"/>
                      <a:r>
                        <a:rPr lang="en-US" sz="1000" u="none" strike="noStrike" dirty="0"/>
                        <a:t>Avg. Vendor Vertical Error </a:t>
                      </a:r>
                      <a:endParaRPr lang="en-US" sz="1000" b="0" i="0" u="none" strike="noStrike" dirty="0">
                        <a:solidFill>
                          <a:srgbClr val="000000"/>
                        </a:solidFill>
                        <a:latin typeface="Times New Roman"/>
                      </a:endParaRPr>
                    </a:p>
                  </a:txBody>
                  <a:tcPr marL="9525" marR="9525" marT="9525" marB="0" anchor="ctr"/>
                </a:tc>
                <a:tc>
                  <a:txBody>
                    <a:bodyPr/>
                    <a:lstStyle/>
                    <a:p>
                      <a:pPr algn="ctr" fontAlgn="ctr"/>
                      <a:r>
                        <a:rPr lang="en-US" sz="1000" u="none" strike="noStrike" dirty="0"/>
                        <a:t>Total Vendor RTK GPS </a:t>
                      </a:r>
                      <a:endParaRPr lang="en-US" sz="1000" b="0" i="0" u="none" strike="noStrike" dirty="0">
                        <a:solidFill>
                          <a:srgbClr val="000000"/>
                        </a:solidFill>
                        <a:latin typeface="Times New Roman"/>
                      </a:endParaRPr>
                    </a:p>
                  </a:txBody>
                  <a:tcPr marL="9525" marR="9525" marT="9525" marB="0" anchor="ctr"/>
                </a:tc>
                <a:tc>
                  <a:txBody>
                    <a:bodyPr/>
                    <a:lstStyle/>
                    <a:p>
                      <a:pPr algn="ctr" fontAlgn="ctr"/>
                      <a:r>
                        <a:rPr lang="nb-NO" sz="1000" u="none" strike="noStrike" dirty="0"/>
                        <a:t>Avg. Vendor average pulse density</a:t>
                      </a:r>
                      <a:endParaRPr lang="nb-NO" sz="1000" b="0" i="0" u="none" strike="noStrike" dirty="0">
                        <a:solidFill>
                          <a:srgbClr val="000000"/>
                        </a:solidFill>
                        <a:latin typeface="Times New Roman"/>
                      </a:endParaRPr>
                    </a:p>
                  </a:txBody>
                  <a:tcPr marL="9525" marR="9525" marT="9525" marB="0" anchor="ctr"/>
                </a:tc>
                <a:tc>
                  <a:txBody>
                    <a:bodyPr/>
                    <a:lstStyle/>
                    <a:p>
                      <a:pPr algn="ctr" fontAlgn="ctr"/>
                      <a:r>
                        <a:rPr lang="en-US" sz="1000" u="none" strike="noStrike" dirty="0"/>
                        <a:t>Avg. DOGAMI vertical error </a:t>
                      </a:r>
                      <a:endParaRPr lang="en-US" sz="1000" b="0" i="0" u="none" strike="noStrike" dirty="0">
                        <a:solidFill>
                          <a:srgbClr val="000000"/>
                        </a:solidFill>
                        <a:latin typeface="Times New Roman"/>
                      </a:endParaRPr>
                    </a:p>
                  </a:txBody>
                  <a:tcPr marL="9525" marR="9525" marT="9525" marB="0" anchor="ctr"/>
                </a:tc>
                <a:tc>
                  <a:txBody>
                    <a:bodyPr/>
                    <a:lstStyle/>
                    <a:p>
                      <a:pPr algn="ctr" fontAlgn="ctr"/>
                      <a:r>
                        <a:rPr lang="en-US" sz="1000" u="none" strike="noStrike" dirty="0"/>
                        <a:t>Total DOGAMI RTK GPS points </a:t>
                      </a:r>
                      <a:endParaRPr lang="en-US" sz="1000" b="0" i="0" u="none" strike="noStrike" dirty="0">
                        <a:solidFill>
                          <a:srgbClr val="000000"/>
                        </a:solidFill>
                        <a:latin typeface="Times New Roman"/>
                      </a:endParaRPr>
                    </a:p>
                  </a:txBody>
                  <a:tcPr marL="9525" marR="9525" marT="9525" marB="0" anchor="ctr"/>
                </a:tc>
                <a:tc>
                  <a:txBody>
                    <a:bodyPr/>
                    <a:lstStyle/>
                    <a:p>
                      <a:pPr algn="ctr" fontAlgn="ctr"/>
                      <a:r>
                        <a:rPr lang="en-US" sz="1000" u="none" strike="noStrike"/>
                        <a:t>Avg. DOGAMI swath to swath consistency </a:t>
                      </a:r>
                      <a:endParaRPr lang="en-US" sz="1000" b="0" i="0" u="none" strike="noStrike">
                        <a:solidFill>
                          <a:srgbClr val="000000"/>
                        </a:solidFill>
                        <a:latin typeface="Times New Roman"/>
                      </a:endParaRPr>
                    </a:p>
                  </a:txBody>
                  <a:tcPr marL="9525" marR="9525" marT="9525" marB="0" anchor="ctr"/>
                </a:tc>
                <a:extLst>
                  <a:ext uri="{0D108BD9-81ED-4DB2-BD59-A6C34878D82A}">
                    <a16:rowId xmlns:a16="http://schemas.microsoft.com/office/drawing/2014/main" val="10000"/>
                  </a:ext>
                </a:extLst>
              </a:tr>
              <a:tr h="236629">
                <a:tc>
                  <a:txBody>
                    <a:bodyPr/>
                    <a:lstStyle/>
                    <a:p>
                      <a:pPr algn="r" fontAlgn="b"/>
                      <a:r>
                        <a:rPr lang="en-US" sz="1000" u="none" strike="noStrike"/>
                        <a:t>15,924</a:t>
                      </a:r>
                      <a:endParaRPr lang="en-US" sz="1000" b="0" i="0" u="none" strike="noStrike">
                        <a:solidFill>
                          <a:srgbClr val="000000"/>
                        </a:solidFill>
                        <a:latin typeface="Arial"/>
                      </a:endParaRPr>
                    </a:p>
                  </a:txBody>
                  <a:tcPr marL="9525" marR="9525" marT="9525" marB="0" anchor="b"/>
                </a:tc>
                <a:tc>
                  <a:txBody>
                    <a:bodyPr/>
                    <a:lstStyle/>
                    <a:p>
                      <a:pPr algn="r" fontAlgn="b"/>
                      <a:r>
                        <a:rPr lang="en-US" sz="1200" b="1" u="none" strike="noStrike" dirty="0"/>
                        <a:t>3.75</a:t>
                      </a:r>
                      <a:endParaRPr lang="en-US" sz="1200" b="1" i="0" u="none" strike="noStrike" dirty="0">
                        <a:solidFill>
                          <a:srgbClr val="000000"/>
                        </a:solidFill>
                        <a:latin typeface="Arial"/>
                      </a:endParaRPr>
                    </a:p>
                  </a:txBody>
                  <a:tcPr marL="9525" marR="9525" marT="9525" marB="0" anchor="b"/>
                </a:tc>
                <a:tc>
                  <a:txBody>
                    <a:bodyPr/>
                    <a:lstStyle/>
                    <a:p>
                      <a:pPr algn="r" fontAlgn="b"/>
                      <a:r>
                        <a:rPr lang="en-US" sz="1000" u="none" strike="noStrike" dirty="0"/>
                        <a:t>172,491</a:t>
                      </a:r>
                      <a:endParaRPr lang="en-US" sz="1000" b="0" i="0" u="none" strike="noStrike" dirty="0">
                        <a:solidFill>
                          <a:srgbClr val="000000"/>
                        </a:solidFill>
                        <a:latin typeface="Arial"/>
                      </a:endParaRPr>
                    </a:p>
                  </a:txBody>
                  <a:tcPr marL="9525" marR="9525" marT="9525" marB="0" anchor="b"/>
                </a:tc>
                <a:tc>
                  <a:txBody>
                    <a:bodyPr/>
                    <a:lstStyle/>
                    <a:p>
                      <a:pPr algn="r" fontAlgn="b"/>
                      <a:r>
                        <a:rPr lang="en-US" sz="1000" u="none" strike="noStrike" dirty="0"/>
                        <a:t>8.64</a:t>
                      </a:r>
                      <a:endParaRPr lang="en-US" sz="1000" b="0" i="0" u="none" strike="noStrike" dirty="0">
                        <a:solidFill>
                          <a:srgbClr val="000000"/>
                        </a:solidFill>
                        <a:latin typeface="Arial"/>
                      </a:endParaRPr>
                    </a:p>
                  </a:txBody>
                  <a:tcPr marL="9525" marR="9525" marT="9525" marB="0" anchor="b"/>
                </a:tc>
                <a:tc>
                  <a:txBody>
                    <a:bodyPr/>
                    <a:lstStyle/>
                    <a:p>
                      <a:pPr algn="r" fontAlgn="b"/>
                      <a:r>
                        <a:rPr lang="en-US" sz="1000" b="1" u="none" strike="noStrike" dirty="0"/>
                        <a:t>5.47</a:t>
                      </a:r>
                      <a:endParaRPr lang="en-US" sz="1000" b="1" i="0" u="none" strike="noStrike" dirty="0">
                        <a:solidFill>
                          <a:srgbClr val="000000"/>
                        </a:solidFill>
                        <a:latin typeface="Arial"/>
                      </a:endParaRPr>
                    </a:p>
                  </a:txBody>
                  <a:tcPr marL="9525" marR="9525" marT="9525" marB="0" anchor="b"/>
                </a:tc>
                <a:tc>
                  <a:txBody>
                    <a:bodyPr/>
                    <a:lstStyle/>
                    <a:p>
                      <a:pPr algn="r" fontAlgn="b"/>
                      <a:r>
                        <a:rPr lang="en-US" sz="1000" u="none" strike="noStrike" dirty="0"/>
                        <a:t>75,694</a:t>
                      </a:r>
                      <a:endParaRPr lang="en-US" sz="1000" b="0" i="0" u="none" strike="noStrike" dirty="0">
                        <a:solidFill>
                          <a:srgbClr val="000000"/>
                        </a:solidFill>
                        <a:latin typeface="Arial"/>
                      </a:endParaRPr>
                    </a:p>
                  </a:txBody>
                  <a:tcPr marL="9525" marR="9525" marT="9525" marB="0" anchor="b"/>
                </a:tc>
                <a:tc>
                  <a:txBody>
                    <a:bodyPr/>
                    <a:lstStyle/>
                    <a:p>
                      <a:pPr algn="r" fontAlgn="b"/>
                      <a:r>
                        <a:rPr lang="en-US" sz="1000" u="none" strike="noStrike" dirty="0"/>
                        <a:t>3.58</a:t>
                      </a:r>
                      <a:endParaRPr lang="en-US" sz="1000" b="0" i="0" u="none" strike="noStrike" dirty="0">
                        <a:solidFill>
                          <a:srgbClr val="000000"/>
                        </a:solidFill>
                        <a:latin typeface="Arial"/>
                      </a:endParaRPr>
                    </a:p>
                  </a:txBody>
                  <a:tcPr marL="9525" marR="9525" marT="9525" marB="0" anchor="b"/>
                </a:tc>
                <a:extLst>
                  <a:ext uri="{0D108BD9-81ED-4DB2-BD59-A6C34878D82A}">
                    <a16:rowId xmlns:a16="http://schemas.microsoft.com/office/drawing/2014/main" val="10001"/>
                  </a:ext>
                </a:extLst>
              </a:tr>
            </a:tbl>
          </a:graphicData>
        </a:graphic>
      </p:graphicFrame>
      <p:graphicFrame>
        <p:nvGraphicFramePr>
          <p:cNvPr id="6" name="Table 5">
            <a:extLst>
              <a:ext uri="{FF2B5EF4-FFF2-40B4-BE49-F238E27FC236}">
                <a16:creationId xmlns:a16="http://schemas.microsoft.com/office/drawing/2014/main" id="{BDFA8C75-993F-41C8-A2AE-C730ED25905A}"/>
              </a:ext>
            </a:extLst>
          </p:cNvPr>
          <p:cNvGraphicFramePr>
            <a:graphicFrameLocks noGrp="1"/>
          </p:cNvGraphicFramePr>
          <p:nvPr/>
        </p:nvGraphicFramePr>
        <p:xfrm>
          <a:off x="3733800" y="838200"/>
          <a:ext cx="5257799" cy="4594076"/>
        </p:xfrm>
        <a:graphic>
          <a:graphicData uri="http://schemas.openxmlformats.org/drawingml/2006/table">
            <a:tbl>
              <a:tblPr>
                <a:tableStyleId>{08FB837D-C827-4EFA-A057-4D05807E0F7C}</a:tableStyleId>
              </a:tblPr>
              <a:tblGrid>
                <a:gridCol w="968541">
                  <a:extLst>
                    <a:ext uri="{9D8B030D-6E8A-4147-A177-3AD203B41FA5}">
                      <a16:colId xmlns:a16="http://schemas.microsoft.com/office/drawing/2014/main" val="20000"/>
                    </a:ext>
                  </a:extLst>
                </a:gridCol>
                <a:gridCol w="553453">
                  <a:extLst>
                    <a:ext uri="{9D8B030D-6E8A-4147-A177-3AD203B41FA5}">
                      <a16:colId xmlns:a16="http://schemas.microsoft.com/office/drawing/2014/main" val="20001"/>
                    </a:ext>
                  </a:extLst>
                </a:gridCol>
                <a:gridCol w="553453">
                  <a:extLst>
                    <a:ext uri="{9D8B030D-6E8A-4147-A177-3AD203B41FA5}">
                      <a16:colId xmlns:a16="http://schemas.microsoft.com/office/drawing/2014/main" val="20002"/>
                    </a:ext>
                  </a:extLst>
                </a:gridCol>
                <a:gridCol w="553453">
                  <a:extLst>
                    <a:ext uri="{9D8B030D-6E8A-4147-A177-3AD203B41FA5}">
                      <a16:colId xmlns:a16="http://schemas.microsoft.com/office/drawing/2014/main" val="20003"/>
                    </a:ext>
                  </a:extLst>
                </a:gridCol>
                <a:gridCol w="599573">
                  <a:extLst>
                    <a:ext uri="{9D8B030D-6E8A-4147-A177-3AD203B41FA5}">
                      <a16:colId xmlns:a16="http://schemas.microsoft.com/office/drawing/2014/main" val="20004"/>
                    </a:ext>
                  </a:extLst>
                </a:gridCol>
                <a:gridCol w="553453">
                  <a:extLst>
                    <a:ext uri="{9D8B030D-6E8A-4147-A177-3AD203B41FA5}">
                      <a16:colId xmlns:a16="http://schemas.microsoft.com/office/drawing/2014/main" val="20005"/>
                    </a:ext>
                  </a:extLst>
                </a:gridCol>
                <a:gridCol w="691815">
                  <a:extLst>
                    <a:ext uri="{9D8B030D-6E8A-4147-A177-3AD203B41FA5}">
                      <a16:colId xmlns:a16="http://schemas.microsoft.com/office/drawing/2014/main" val="20006"/>
                    </a:ext>
                  </a:extLst>
                </a:gridCol>
                <a:gridCol w="784058">
                  <a:extLst>
                    <a:ext uri="{9D8B030D-6E8A-4147-A177-3AD203B41FA5}">
                      <a16:colId xmlns:a16="http://schemas.microsoft.com/office/drawing/2014/main" val="20007"/>
                    </a:ext>
                  </a:extLst>
                </a:gridCol>
              </a:tblGrid>
              <a:tr h="1076373">
                <a:tc>
                  <a:txBody>
                    <a:bodyPr/>
                    <a:lstStyle/>
                    <a:p>
                      <a:pPr algn="ctr" fontAlgn="ctr"/>
                      <a:r>
                        <a:rPr lang="en-US" sz="1000" b="0" i="0" u="none" strike="noStrike" dirty="0">
                          <a:solidFill>
                            <a:schemeClr val="dk1"/>
                          </a:solidFill>
                          <a:latin typeface="+mn-lt"/>
                        </a:rPr>
                        <a:t>OLC</a:t>
                      </a:r>
                      <a:r>
                        <a:rPr lang="en-US" sz="1000" b="0" i="0" u="none" strike="noStrike" baseline="0" dirty="0">
                          <a:solidFill>
                            <a:schemeClr val="dk1"/>
                          </a:solidFill>
                          <a:latin typeface="+mn-lt"/>
                        </a:rPr>
                        <a:t> Project</a:t>
                      </a:r>
                      <a:endParaRPr lang="en-US" sz="1000" b="0" i="0" u="none" strike="noStrike" dirty="0">
                        <a:solidFill>
                          <a:srgbClr val="000000"/>
                        </a:solidFill>
                        <a:latin typeface="Times New Roman"/>
                      </a:endParaRPr>
                    </a:p>
                  </a:txBody>
                  <a:tcPr marL="9525" marR="9525" marT="9525" marB="0" anchor="ctr"/>
                </a:tc>
                <a:tc>
                  <a:txBody>
                    <a:bodyPr/>
                    <a:lstStyle/>
                    <a:p>
                      <a:pPr algn="ctr" fontAlgn="ctr"/>
                      <a:r>
                        <a:rPr lang="en-US" sz="1000" u="none" strike="noStrike"/>
                        <a:t>Square Miles</a:t>
                      </a:r>
                      <a:endParaRPr lang="en-US" sz="1000" b="0" i="0" u="none" strike="noStrike">
                        <a:solidFill>
                          <a:srgbClr val="000000"/>
                        </a:solidFill>
                        <a:latin typeface="Times New Roman"/>
                      </a:endParaRPr>
                    </a:p>
                  </a:txBody>
                  <a:tcPr marL="9525" marR="9525" marT="9525" marB="0" anchor="ctr"/>
                </a:tc>
                <a:tc>
                  <a:txBody>
                    <a:bodyPr/>
                    <a:lstStyle/>
                    <a:p>
                      <a:pPr algn="ctr" fontAlgn="ctr"/>
                      <a:r>
                        <a:rPr lang="en-US" sz="1000" u="none" strike="noStrike" dirty="0"/>
                        <a:t>Vendor Vertical Error (RMSE spec is 9.25cm) *</a:t>
                      </a:r>
                      <a:endParaRPr lang="en-US" sz="1000" b="0" i="0" u="none" strike="noStrike" dirty="0">
                        <a:solidFill>
                          <a:srgbClr val="000000"/>
                        </a:solidFill>
                        <a:latin typeface="Times New Roman"/>
                      </a:endParaRPr>
                    </a:p>
                  </a:txBody>
                  <a:tcPr marL="9525" marR="9525" marT="9525" marB="0" anchor="ctr"/>
                </a:tc>
                <a:tc>
                  <a:txBody>
                    <a:bodyPr/>
                    <a:lstStyle/>
                    <a:p>
                      <a:pPr algn="ctr" fontAlgn="ctr"/>
                      <a:r>
                        <a:rPr lang="en-US" sz="1000" u="none" strike="noStrike" dirty="0"/>
                        <a:t>Vendor RTK GPS points used for vertical error test *</a:t>
                      </a:r>
                      <a:endParaRPr lang="en-US" sz="1000" b="0" i="0" u="none" strike="noStrike" dirty="0">
                        <a:solidFill>
                          <a:srgbClr val="000000"/>
                        </a:solidFill>
                        <a:latin typeface="Times New Roman"/>
                      </a:endParaRPr>
                    </a:p>
                  </a:txBody>
                  <a:tcPr marL="9525" marR="9525" marT="9525" marB="0" anchor="ctr"/>
                </a:tc>
                <a:tc>
                  <a:txBody>
                    <a:bodyPr/>
                    <a:lstStyle/>
                    <a:p>
                      <a:pPr algn="ctr" fontAlgn="ctr"/>
                      <a:r>
                        <a:rPr lang="en-US" sz="1000" u="none" strike="noStrike" dirty="0"/>
                        <a:t>Vendor average pulse density (per m2)*</a:t>
                      </a:r>
                      <a:endParaRPr lang="en-US" sz="1000" b="0" i="0" u="none" strike="noStrike" dirty="0">
                        <a:solidFill>
                          <a:srgbClr val="000000"/>
                        </a:solidFill>
                        <a:latin typeface="Times New Roman"/>
                      </a:endParaRPr>
                    </a:p>
                  </a:txBody>
                  <a:tcPr marL="9525" marR="9525" marT="9525" marB="0" anchor="ctr"/>
                </a:tc>
                <a:tc>
                  <a:txBody>
                    <a:bodyPr/>
                    <a:lstStyle/>
                    <a:p>
                      <a:pPr algn="ctr" fontAlgn="ctr"/>
                      <a:r>
                        <a:rPr lang="en-US" sz="1000" u="none" strike="noStrike" dirty="0"/>
                        <a:t>DOGAMI vertical error (RMSE spec is 9.25cm)</a:t>
                      </a:r>
                      <a:endParaRPr lang="en-US" sz="1000" b="0" i="0" u="none" strike="noStrike" dirty="0">
                        <a:solidFill>
                          <a:srgbClr val="000000"/>
                        </a:solidFill>
                        <a:latin typeface="Times New Roman"/>
                      </a:endParaRPr>
                    </a:p>
                  </a:txBody>
                  <a:tcPr marL="9525" marR="9525" marT="9525" marB="0" anchor="ctr"/>
                </a:tc>
                <a:tc>
                  <a:txBody>
                    <a:bodyPr/>
                    <a:lstStyle/>
                    <a:p>
                      <a:pPr algn="ctr" fontAlgn="ctr"/>
                      <a:r>
                        <a:rPr lang="en-US" sz="1000" u="none" strike="noStrike" dirty="0"/>
                        <a:t>DOGAMI RTK GPS points used for vertical error test</a:t>
                      </a:r>
                      <a:endParaRPr lang="en-US" sz="1000" b="0" i="0" u="none" strike="noStrike" dirty="0">
                        <a:solidFill>
                          <a:srgbClr val="000000"/>
                        </a:solidFill>
                        <a:latin typeface="Times New Roman"/>
                      </a:endParaRPr>
                    </a:p>
                  </a:txBody>
                  <a:tcPr marL="9525" marR="9525" marT="9525" marB="0" anchor="ctr"/>
                </a:tc>
                <a:tc>
                  <a:txBody>
                    <a:bodyPr/>
                    <a:lstStyle/>
                    <a:p>
                      <a:pPr algn="ctr" fontAlgn="ctr"/>
                      <a:r>
                        <a:rPr lang="en-US" sz="1000" u="none" strike="noStrike" dirty="0"/>
                        <a:t>DOGAMI swath to swath consistency (spec is 10cm)</a:t>
                      </a:r>
                      <a:endParaRPr lang="en-US" sz="1000" b="0" i="0" u="none" strike="noStrike" dirty="0">
                        <a:solidFill>
                          <a:srgbClr val="000000"/>
                        </a:solidFill>
                        <a:latin typeface="Times New Roman"/>
                      </a:endParaRPr>
                    </a:p>
                  </a:txBody>
                  <a:tcPr marL="9525" marR="9525" marT="9525" marB="0" anchor="ctr"/>
                </a:tc>
                <a:extLst>
                  <a:ext uri="{0D108BD9-81ED-4DB2-BD59-A6C34878D82A}">
                    <a16:rowId xmlns:a16="http://schemas.microsoft.com/office/drawing/2014/main" val="10000"/>
                  </a:ext>
                </a:extLst>
              </a:tr>
              <a:tr h="176404">
                <a:tc>
                  <a:txBody>
                    <a:bodyPr/>
                    <a:lstStyle/>
                    <a:p>
                      <a:pPr algn="l" fontAlgn="b"/>
                      <a:r>
                        <a:rPr lang="en-US" sz="1000" u="none" strike="noStrike" dirty="0"/>
                        <a:t>Ontario</a:t>
                      </a:r>
                      <a:endParaRPr lang="en-US" sz="1000" b="0" i="0" u="none" strike="noStrike" dirty="0">
                        <a:solidFill>
                          <a:srgbClr val="000000"/>
                        </a:solidFill>
                        <a:latin typeface="Arial"/>
                      </a:endParaRPr>
                    </a:p>
                  </a:txBody>
                  <a:tcPr marL="9525" marR="9525" marT="9525" marB="0" anchor="b"/>
                </a:tc>
                <a:tc>
                  <a:txBody>
                    <a:bodyPr/>
                    <a:lstStyle/>
                    <a:p>
                      <a:pPr algn="r" fontAlgn="b"/>
                      <a:r>
                        <a:rPr lang="en-US" sz="1000" u="none" strike="noStrike" dirty="0"/>
                        <a:t>261</a:t>
                      </a:r>
                      <a:endParaRPr lang="en-US" sz="1000" b="0" i="0" u="none" strike="noStrike" dirty="0">
                        <a:solidFill>
                          <a:srgbClr val="000000"/>
                        </a:solidFill>
                        <a:latin typeface="Times New Roman"/>
                      </a:endParaRPr>
                    </a:p>
                  </a:txBody>
                  <a:tcPr marL="9525" marR="9525" marT="9525" marB="0" anchor="b"/>
                </a:tc>
                <a:tc>
                  <a:txBody>
                    <a:bodyPr/>
                    <a:lstStyle/>
                    <a:p>
                      <a:pPr algn="r" fontAlgn="b"/>
                      <a:r>
                        <a:rPr lang="en-US" sz="1000" u="none" strike="noStrike"/>
                        <a:t>3.00</a:t>
                      </a:r>
                      <a:endParaRPr lang="en-US" sz="1000" b="0" i="0" u="none" strike="noStrike">
                        <a:solidFill>
                          <a:srgbClr val="000000"/>
                        </a:solidFill>
                        <a:latin typeface="Times New Roman"/>
                      </a:endParaRPr>
                    </a:p>
                  </a:txBody>
                  <a:tcPr marL="9525" marR="9525" marT="9525" marB="0" anchor="b"/>
                </a:tc>
                <a:tc>
                  <a:txBody>
                    <a:bodyPr/>
                    <a:lstStyle/>
                    <a:p>
                      <a:pPr algn="r" fontAlgn="b"/>
                      <a:r>
                        <a:rPr lang="en-US" sz="1000" u="none" strike="noStrike"/>
                        <a:t>2,175</a:t>
                      </a:r>
                      <a:endParaRPr lang="en-US" sz="1000" b="0" i="0" u="none" strike="noStrike">
                        <a:solidFill>
                          <a:srgbClr val="000000"/>
                        </a:solidFill>
                        <a:latin typeface="Times New Roman"/>
                      </a:endParaRPr>
                    </a:p>
                  </a:txBody>
                  <a:tcPr marL="9525" marR="9525" marT="9525" marB="0" anchor="b"/>
                </a:tc>
                <a:tc>
                  <a:txBody>
                    <a:bodyPr/>
                    <a:lstStyle/>
                    <a:p>
                      <a:pPr algn="r" fontAlgn="b"/>
                      <a:r>
                        <a:rPr lang="en-US" sz="1000" u="none" strike="noStrike"/>
                        <a:t>6.80</a:t>
                      </a:r>
                      <a:endParaRPr lang="en-US" sz="1000" b="0" i="0" u="none" strike="noStrike">
                        <a:solidFill>
                          <a:srgbClr val="000000"/>
                        </a:solidFill>
                        <a:latin typeface="Times New Roman"/>
                      </a:endParaRPr>
                    </a:p>
                  </a:txBody>
                  <a:tcPr marL="9525" marR="9525" marT="9525" marB="0" anchor="b"/>
                </a:tc>
                <a:tc>
                  <a:txBody>
                    <a:bodyPr/>
                    <a:lstStyle/>
                    <a:p>
                      <a:pPr algn="r" fontAlgn="b"/>
                      <a:r>
                        <a:rPr lang="en-US" sz="1000" u="none" strike="noStrike"/>
                        <a:t>6.80</a:t>
                      </a:r>
                      <a:endParaRPr lang="en-US" sz="1000" b="0" i="0" u="none" strike="noStrike">
                        <a:solidFill>
                          <a:srgbClr val="000000"/>
                        </a:solidFill>
                        <a:latin typeface="Times New Roman"/>
                      </a:endParaRPr>
                    </a:p>
                  </a:txBody>
                  <a:tcPr marL="9525" marR="9525" marT="9525" marB="0" anchor="b"/>
                </a:tc>
                <a:tc>
                  <a:txBody>
                    <a:bodyPr/>
                    <a:lstStyle/>
                    <a:p>
                      <a:pPr algn="r" fontAlgn="b"/>
                      <a:r>
                        <a:rPr lang="en-US" sz="1000" u="none" strike="noStrike"/>
                        <a:t>100</a:t>
                      </a:r>
                      <a:endParaRPr lang="en-US" sz="1000" b="0" i="0" u="none" strike="noStrike">
                        <a:solidFill>
                          <a:srgbClr val="000000"/>
                        </a:solidFill>
                        <a:latin typeface="Times New Roman"/>
                      </a:endParaRPr>
                    </a:p>
                  </a:txBody>
                  <a:tcPr marL="9525" marR="9525" marT="9525" marB="0" anchor="b"/>
                </a:tc>
                <a:tc>
                  <a:txBody>
                    <a:bodyPr/>
                    <a:lstStyle/>
                    <a:p>
                      <a:pPr algn="r" fontAlgn="b"/>
                      <a:r>
                        <a:rPr lang="en-US" sz="1000" u="none" strike="noStrike"/>
                        <a:t>2.50</a:t>
                      </a:r>
                      <a:endParaRPr lang="en-US" sz="1000" b="0" i="0" u="none" strike="noStrike">
                        <a:solidFill>
                          <a:srgbClr val="000000"/>
                        </a:solidFill>
                        <a:latin typeface="Times New Roman"/>
                      </a:endParaRPr>
                    </a:p>
                  </a:txBody>
                  <a:tcPr marL="9525" marR="9525" marT="9525" marB="0" anchor="b"/>
                </a:tc>
                <a:extLst>
                  <a:ext uri="{0D108BD9-81ED-4DB2-BD59-A6C34878D82A}">
                    <a16:rowId xmlns:a16="http://schemas.microsoft.com/office/drawing/2014/main" val="10001"/>
                  </a:ext>
                </a:extLst>
              </a:tr>
              <a:tr h="176404">
                <a:tc>
                  <a:txBody>
                    <a:bodyPr/>
                    <a:lstStyle/>
                    <a:p>
                      <a:pPr algn="l" fontAlgn="b"/>
                      <a:r>
                        <a:rPr lang="en-US" sz="1000" u="none" strike="noStrike"/>
                        <a:t>Camp Creek</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dirty="0"/>
                        <a:t>319</a:t>
                      </a:r>
                      <a:endParaRPr lang="en-US" sz="1000" b="0" i="0" u="none" strike="noStrike" dirty="0">
                        <a:solidFill>
                          <a:srgbClr val="000000"/>
                        </a:solidFill>
                        <a:latin typeface="Times New Roman"/>
                      </a:endParaRPr>
                    </a:p>
                  </a:txBody>
                  <a:tcPr marL="9525" marR="9525" marT="9525" marB="0" anchor="b"/>
                </a:tc>
                <a:tc>
                  <a:txBody>
                    <a:bodyPr/>
                    <a:lstStyle/>
                    <a:p>
                      <a:pPr algn="r" fontAlgn="b"/>
                      <a:r>
                        <a:rPr lang="en-US" sz="1000" u="none" strike="noStrike"/>
                        <a:t>4.60</a:t>
                      </a:r>
                      <a:endParaRPr lang="en-US" sz="1000" b="0" i="0" u="none" strike="noStrike">
                        <a:solidFill>
                          <a:srgbClr val="000000"/>
                        </a:solidFill>
                        <a:latin typeface="Times New Roman"/>
                      </a:endParaRPr>
                    </a:p>
                  </a:txBody>
                  <a:tcPr marL="9525" marR="9525" marT="9525" marB="0" anchor="b"/>
                </a:tc>
                <a:tc>
                  <a:txBody>
                    <a:bodyPr/>
                    <a:lstStyle/>
                    <a:p>
                      <a:pPr algn="r" fontAlgn="b"/>
                      <a:r>
                        <a:rPr lang="en-US" sz="1000" u="none" strike="noStrike"/>
                        <a:t>1,452</a:t>
                      </a:r>
                      <a:endParaRPr lang="en-US" sz="1000" b="0" i="0" u="none" strike="noStrike">
                        <a:solidFill>
                          <a:srgbClr val="000000"/>
                        </a:solidFill>
                        <a:latin typeface="Times New Roman"/>
                      </a:endParaRPr>
                    </a:p>
                  </a:txBody>
                  <a:tcPr marL="9525" marR="9525" marT="9525" marB="0" anchor="b"/>
                </a:tc>
                <a:tc>
                  <a:txBody>
                    <a:bodyPr/>
                    <a:lstStyle/>
                    <a:p>
                      <a:pPr algn="r" fontAlgn="b"/>
                      <a:r>
                        <a:rPr lang="en-US" sz="1000" u="none" strike="noStrike"/>
                        <a:t>8.10</a:t>
                      </a:r>
                      <a:endParaRPr lang="en-US" sz="1000" b="0" i="0" u="none" strike="noStrike">
                        <a:solidFill>
                          <a:srgbClr val="000000"/>
                        </a:solidFill>
                        <a:latin typeface="Times New Roman"/>
                      </a:endParaRPr>
                    </a:p>
                  </a:txBody>
                  <a:tcPr marL="9525" marR="9525" marT="9525" marB="0" anchor="b"/>
                </a:tc>
                <a:tc>
                  <a:txBody>
                    <a:bodyPr/>
                    <a:lstStyle/>
                    <a:p>
                      <a:pPr algn="r" fontAlgn="b"/>
                      <a:r>
                        <a:rPr lang="en-US" sz="1000" u="none" strike="noStrike"/>
                        <a:t>6.70</a:t>
                      </a:r>
                      <a:endParaRPr lang="en-US" sz="1000" b="0" i="0" u="none" strike="noStrike">
                        <a:solidFill>
                          <a:srgbClr val="000000"/>
                        </a:solidFill>
                        <a:latin typeface="Times New Roman"/>
                      </a:endParaRPr>
                    </a:p>
                  </a:txBody>
                  <a:tcPr marL="9525" marR="9525" marT="9525" marB="0" anchor="b"/>
                </a:tc>
                <a:tc>
                  <a:txBody>
                    <a:bodyPr/>
                    <a:lstStyle/>
                    <a:p>
                      <a:pPr algn="r" fontAlgn="b"/>
                      <a:r>
                        <a:rPr lang="en-US" sz="1000" u="none" strike="noStrike"/>
                        <a:t>116</a:t>
                      </a:r>
                      <a:endParaRPr lang="en-US" sz="1000" b="0" i="0" u="none" strike="noStrike">
                        <a:solidFill>
                          <a:srgbClr val="000000"/>
                        </a:solidFill>
                        <a:latin typeface="Times New Roman"/>
                      </a:endParaRPr>
                    </a:p>
                  </a:txBody>
                  <a:tcPr marL="9525" marR="9525" marT="9525" marB="0" anchor="b"/>
                </a:tc>
                <a:tc>
                  <a:txBody>
                    <a:bodyPr/>
                    <a:lstStyle/>
                    <a:p>
                      <a:pPr algn="r" fontAlgn="b"/>
                      <a:r>
                        <a:rPr lang="en-US" sz="1000" u="none" strike="noStrike"/>
                        <a:t>4.00</a:t>
                      </a:r>
                      <a:endParaRPr lang="en-US" sz="1000" b="0" i="0" u="none" strike="noStrike">
                        <a:solidFill>
                          <a:srgbClr val="000000"/>
                        </a:solidFill>
                        <a:latin typeface="Times New Roman"/>
                      </a:endParaRPr>
                    </a:p>
                  </a:txBody>
                  <a:tcPr marL="9525" marR="9525" marT="9525" marB="0" anchor="b"/>
                </a:tc>
                <a:extLst>
                  <a:ext uri="{0D108BD9-81ED-4DB2-BD59-A6C34878D82A}">
                    <a16:rowId xmlns:a16="http://schemas.microsoft.com/office/drawing/2014/main" val="10002"/>
                  </a:ext>
                </a:extLst>
              </a:tr>
              <a:tr h="176404">
                <a:tc>
                  <a:txBody>
                    <a:bodyPr/>
                    <a:lstStyle/>
                    <a:p>
                      <a:pPr algn="l" fontAlgn="b"/>
                      <a:r>
                        <a:rPr lang="en-US" sz="1000" u="none" strike="noStrike"/>
                        <a:t>Rogue Valley</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370</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dirty="0"/>
                        <a:t>5.00</a:t>
                      </a:r>
                      <a:endParaRPr lang="en-US" sz="1000" b="0" i="0" u="none" strike="noStrike" dirty="0">
                        <a:solidFill>
                          <a:srgbClr val="000000"/>
                        </a:solidFill>
                        <a:latin typeface="Arial"/>
                      </a:endParaRPr>
                    </a:p>
                  </a:txBody>
                  <a:tcPr marL="9525" marR="9525" marT="9525" marB="0" anchor="b"/>
                </a:tc>
                <a:tc>
                  <a:txBody>
                    <a:bodyPr/>
                    <a:lstStyle/>
                    <a:p>
                      <a:pPr algn="r" fontAlgn="b"/>
                      <a:r>
                        <a:rPr lang="en-US" sz="1000" u="none" strike="noStrike"/>
                        <a:t>2661</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7.79</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6.10</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201</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2.70</a:t>
                      </a:r>
                      <a:endParaRPr lang="en-US" sz="1000" b="0" i="0" u="none" strike="noStrike">
                        <a:solidFill>
                          <a:srgbClr val="000000"/>
                        </a:solidFill>
                        <a:latin typeface="Arial"/>
                      </a:endParaRPr>
                    </a:p>
                  </a:txBody>
                  <a:tcPr marL="9525" marR="9525" marT="9525" marB="0" anchor="b"/>
                </a:tc>
                <a:extLst>
                  <a:ext uri="{0D108BD9-81ED-4DB2-BD59-A6C34878D82A}">
                    <a16:rowId xmlns:a16="http://schemas.microsoft.com/office/drawing/2014/main" val="10003"/>
                  </a:ext>
                </a:extLst>
              </a:tr>
              <a:tr h="176404">
                <a:tc>
                  <a:txBody>
                    <a:bodyPr/>
                    <a:lstStyle/>
                    <a:p>
                      <a:pPr algn="l" fontAlgn="b"/>
                      <a:r>
                        <a:rPr lang="en-US" sz="1000" u="none" strike="noStrike"/>
                        <a:t>South Coast</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2,504</a:t>
                      </a:r>
                      <a:endParaRPr lang="en-US" sz="1000" b="0" i="0" u="none" strike="noStrike">
                        <a:solidFill>
                          <a:srgbClr val="000000"/>
                        </a:solidFill>
                        <a:latin typeface="Times New Roman"/>
                      </a:endParaRPr>
                    </a:p>
                  </a:txBody>
                  <a:tcPr marL="9525" marR="9525" marT="9525" marB="0" anchor="b"/>
                </a:tc>
                <a:tc>
                  <a:txBody>
                    <a:bodyPr/>
                    <a:lstStyle/>
                    <a:p>
                      <a:pPr algn="r" fontAlgn="b"/>
                      <a:r>
                        <a:rPr lang="en-US" sz="1000" u="none" strike="noStrike" dirty="0"/>
                        <a:t>5.20</a:t>
                      </a:r>
                      <a:endParaRPr lang="en-US" sz="1000" b="0" i="0" u="none" strike="noStrike" dirty="0">
                        <a:solidFill>
                          <a:srgbClr val="000000"/>
                        </a:solidFill>
                        <a:latin typeface="Times New Roman"/>
                      </a:endParaRPr>
                    </a:p>
                  </a:txBody>
                  <a:tcPr marL="9525" marR="9525" marT="9525" marB="0" anchor="b"/>
                </a:tc>
                <a:tc>
                  <a:txBody>
                    <a:bodyPr/>
                    <a:lstStyle/>
                    <a:p>
                      <a:pPr algn="r" fontAlgn="b"/>
                      <a:r>
                        <a:rPr lang="en-US" sz="1000" u="none" strike="noStrike" dirty="0"/>
                        <a:t>23,291</a:t>
                      </a:r>
                      <a:endParaRPr lang="en-US" sz="1000" b="0" i="0" u="none" strike="noStrike" dirty="0">
                        <a:solidFill>
                          <a:srgbClr val="000000"/>
                        </a:solidFill>
                        <a:latin typeface="Times New Roman"/>
                      </a:endParaRPr>
                    </a:p>
                  </a:txBody>
                  <a:tcPr marL="9525" marR="9525" marT="9525" marB="0" anchor="b"/>
                </a:tc>
                <a:tc>
                  <a:txBody>
                    <a:bodyPr/>
                    <a:lstStyle/>
                    <a:p>
                      <a:pPr algn="r" fontAlgn="b"/>
                      <a:r>
                        <a:rPr lang="en-US" sz="1000" u="none" strike="noStrike"/>
                        <a:t>8.93</a:t>
                      </a:r>
                      <a:endParaRPr lang="en-US" sz="1000" b="0" i="0" u="none" strike="noStrike">
                        <a:solidFill>
                          <a:srgbClr val="000000"/>
                        </a:solidFill>
                        <a:latin typeface="Times New Roman"/>
                      </a:endParaRPr>
                    </a:p>
                  </a:txBody>
                  <a:tcPr marL="9525" marR="9525" marT="9525" marB="0" anchor="b"/>
                </a:tc>
                <a:tc>
                  <a:txBody>
                    <a:bodyPr/>
                    <a:lstStyle/>
                    <a:p>
                      <a:pPr algn="r" fontAlgn="b"/>
                      <a:r>
                        <a:rPr lang="en-US" sz="1000" u="none" strike="noStrike"/>
                        <a:t>6.17</a:t>
                      </a:r>
                      <a:endParaRPr lang="en-US" sz="1000" b="0" i="0" u="none" strike="noStrike">
                        <a:solidFill>
                          <a:srgbClr val="000000"/>
                        </a:solidFill>
                        <a:latin typeface="Times New Roman"/>
                      </a:endParaRPr>
                    </a:p>
                  </a:txBody>
                  <a:tcPr marL="9525" marR="9525" marT="9525" marB="0" anchor="b"/>
                </a:tc>
                <a:tc>
                  <a:txBody>
                    <a:bodyPr/>
                    <a:lstStyle/>
                    <a:p>
                      <a:pPr algn="r" fontAlgn="b"/>
                      <a:r>
                        <a:rPr lang="en-US" sz="1000" u="none" strike="noStrike"/>
                        <a:t>9676</a:t>
                      </a:r>
                      <a:endParaRPr lang="en-US" sz="1000" b="0" i="0" u="none" strike="noStrike">
                        <a:solidFill>
                          <a:srgbClr val="000000"/>
                        </a:solidFill>
                        <a:latin typeface="Times New Roman"/>
                      </a:endParaRPr>
                    </a:p>
                  </a:txBody>
                  <a:tcPr marL="9525" marR="9525" marT="9525" marB="0" anchor="b"/>
                </a:tc>
                <a:tc>
                  <a:txBody>
                    <a:bodyPr/>
                    <a:lstStyle/>
                    <a:p>
                      <a:pPr algn="r" fontAlgn="b"/>
                      <a:r>
                        <a:rPr lang="en-US" sz="1000" u="none" strike="noStrike"/>
                        <a:t>5.19</a:t>
                      </a:r>
                      <a:endParaRPr lang="en-US" sz="1000" b="0" i="0" u="none" strike="noStrike">
                        <a:solidFill>
                          <a:srgbClr val="000000"/>
                        </a:solidFill>
                        <a:latin typeface="Times New Roman"/>
                      </a:endParaRPr>
                    </a:p>
                  </a:txBody>
                  <a:tcPr marL="9525" marR="9525" marT="9525" marB="0" anchor="b"/>
                </a:tc>
                <a:extLst>
                  <a:ext uri="{0D108BD9-81ED-4DB2-BD59-A6C34878D82A}">
                    <a16:rowId xmlns:a16="http://schemas.microsoft.com/office/drawing/2014/main" val="10004"/>
                  </a:ext>
                </a:extLst>
              </a:tr>
              <a:tr h="176404">
                <a:tc>
                  <a:txBody>
                    <a:bodyPr/>
                    <a:lstStyle/>
                    <a:p>
                      <a:pPr algn="l" fontAlgn="b"/>
                      <a:r>
                        <a:rPr lang="en-US" sz="1000" u="none" strike="noStrike" dirty="0"/>
                        <a:t>North Coast</a:t>
                      </a:r>
                      <a:endParaRPr lang="en-US" sz="1000" b="0" i="0" u="none" strike="noStrike" dirty="0">
                        <a:solidFill>
                          <a:srgbClr val="000000"/>
                        </a:solidFill>
                        <a:latin typeface="Arial"/>
                      </a:endParaRPr>
                    </a:p>
                  </a:txBody>
                  <a:tcPr marL="9525" marR="9525" marT="9525" marB="0" anchor="b"/>
                </a:tc>
                <a:tc>
                  <a:txBody>
                    <a:bodyPr/>
                    <a:lstStyle/>
                    <a:p>
                      <a:pPr algn="r" fontAlgn="b"/>
                      <a:r>
                        <a:rPr lang="en-US" sz="1000" u="none" strike="noStrike" dirty="0"/>
                        <a:t>1,522</a:t>
                      </a:r>
                      <a:endParaRPr lang="en-US" sz="1000" b="0" i="0" u="none" strike="noStrike" dirty="0">
                        <a:solidFill>
                          <a:srgbClr val="000000"/>
                        </a:solidFill>
                        <a:latin typeface="Times New Roman"/>
                      </a:endParaRPr>
                    </a:p>
                  </a:txBody>
                  <a:tcPr marL="9525" marR="9525" marT="9525" marB="0" anchor="b"/>
                </a:tc>
                <a:tc>
                  <a:txBody>
                    <a:bodyPr/>
                    <a:lstStyle/>
                    <a:p>
                      <a:pPr algn="r" fontAlgn="b"/>
                      <a:r>
                        <a:rPr lang="en-US" sz="1000" u="none" strike="noStrike" dirty="0"/>
                        <a:t>3.00</a:t>
                      </a:r>
                      <a:endParaRPr lang="en-US" sz="1000" b="0" i="0" u="none" strike="noStrike" dirty="0">
                        <a:solidFill>
                          <a:srgbClr val="000000"/>
                        </a:solidFill>
                        <a:latin typeface="Arial"/>
                      </a:endParaRPr>
                    </a:p>
                  </a:txBody>
                  <a:tcPr marL="9525" marR="9525" marT="9525" marB="0" anchor="b"/>
                </a:tc>
                <a:tc>
                  <a:txBody>
                    <a:bodyPr/>
                    <a:lstStyle/>
                    <a:p>
                      <a:pPr algn="r" fontAlgn="b"/>
                      <a:r>
                        <a:rPr lang="en-US" sz="1000" u="none" strike="noStrike" dirty="0"/>
                        <a:t>23935</a:t>
                      </a:r>
                      <a:endParaRPr lang="en-US" sz="1000" b="0" i="0" u="none" strike="noStrike" dirty="0">
                        <a:solidFill>
                          <a:srgbClr val="000000"/>
                        </a:solidFill>
                        <a:latin typeface="Arial"/>
                      </a:endParaRPr>
                    </a:p>
                  </a:txBody>
                  <a:tcPr marL="9525" marR="9525" marT="9525" marB="0" anchor="b"/>
                </a:tc>
                <a:tc>
                  <a:txBody>
                    <a:bodyPr/>
                    <a:lstStyle/>
                    <a:p>
                      <a:pPr algn="r" fontAlgn="b"/>
                      <a:r>
                        <a:rPr lang="en-US" sz="1000" u="none" strike="noStrike" dirty="0"/>
                        <a:t>8.15</a:t>
                      </a:r>
                      <a:endParaRPr lang="en-US" sz="1000" b="0" i="0" u="none" strike="noStrike" dirty="0">
                        <a:solidFill>
                          <a:srgbClr val="000000"/>
                        </a:solidFill>
                        <a:latin typeface="Arial"/>
                      </a:endParaRPr>
                    </a:p>
                  </a:txBody>
                  <a:tcPr marL="9525" marR="9525" marT="9525" marB="0" anchor="b"/>
                </a:tc>
                <a:tc>
                  <a:txBody>
                    <a:bodyPr/>
                    <a:lstStyle/>
                    <a:p>
                      <a:pPr algn="r" fontAlgn="b"/>
                      <a:r>
                        <a:rPr lang="en-US" sz="1000" u="none" strike="noStrike" dirty="0"/>
                        <a:t>5.10</a:t>
                      </a:r>
                      <a:endParaRPr lang="en-US" sz="1000" b="0" i="0" u="none" strike="noStrike" dirty="0">
                        <a:solidFill>
                          <a:srgbClr val="000000"/>
                        </a:solidFill>
                        <a:latin typeface="Arial"/>
                      </a:endParaRPr>
                    </a:p>
                  </a:txBody>
                  <a:tcPr marL="9525" marR="9525" marT="9525" marB="0" anchor="b"/>
                </a:tc>
                <a:tc>
                  <a:txBody>
                    <a:bodyPr/>
                    <a:lstStyle/>
                    <a:p>
                      <a:pPr algn="r" fontAlgn="b"/>
                      <a:r>
                        <a:rPr lang="en-US" sz="1000" u="none" strike="noStrike" dirty="0"/>
                        <a:t>7,950</a:t>
                      </a:r>
                      <a:endParaRPr lang="en-US" sz="1000" b="0" i="0" u="none" strike="noStrike" dirty="0">
                        <a:solidFill>
                          <a:srgbClr val="000000"/>
                        </a:solidFill>
                        <a:latin typeface="Times New Roman"/>
                      </a:endParaRPr>
                    </a:p>
                  </a:txBody>
                  <a:tcPr marL="9525" marR="9525" marT="9525" marB="0" anchor="b"/>
                </a:tc>
                <a:tc>
                  <a:txBody>
                    <a:bodyPr/>
                    <a:lstStyle/>
                    <a:p>
                      <a:pPr algn="r" fontAlgn="b"/>
                      <a:r>
                        <a:rPr lang="en-US" sz="1000" u="none" strike="noStrike" dirty="0"/>
                        <a:t>4.86</a:t>
                      </a:r>
                      <a:endParaRPr lang="en-US" sz="1000" b="0" i="0" u="none" strike="noStrike" dirty="0">
                        <a:solidFill>
                          <a:srgbClr val="000000"/>
                        </a:solidFill>
                        <a:latin typeface="Arial"/>
                      </a:endParaRPr>
                    </a:p>
                  </a:txBody>
                  <a:tcPr marL="9525" marR="9525" marT="9525" marB="0" anchor="b"/>
                </a:tc>
                <a:extLst>
                  <a:ext uri="{0D108BD9-81ED-4DB2-BD59-A6C34878D82A}">
                    <a16:rowId xmlns:a16="http://schemas.microsoft.com/office/drawing/2014/main" val="10005"/>
                  </a:ext>
                </a:extLst>
              </a:tr>
              <a:tr h="342431">
                <a:tc>
                  <a:txBody>
                    <a:bodyPr/>
                    <a:lstStyle/>
                    <a:p>
                      <a:pPr algn="l" fontAlgn="b"/>
                      <a:r>
                        <a:rPr lang="en-US" sz="1000" u="none" strike="noStrike"/>
                        <a:t>Willamette Valley</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3106</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3.70</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dirty="0"/>
                        <a:t>38371</a:t>
                      </a:r>
                      <a:endParaRPr lang="en-US" sz="1000" b="0" i="0" u="none" strike="noStrike" dirty="0">
                        <a:solidFill>
                          <a:srgbClr val="000000"/>
                        </a:solidFill>
                        <a:latin typeface="Arial"/>
                      </a:endParaRPr>
                    </a:p>
                  </a:txBody>
                  <a:tcPr marL="9525" marR="9525" marT="9525" marB="0" anchor="b"/>
                </a:tc>
                <a:tc>
                  <a:txBody>
                    <a:bodyPr/>
                    <a:lstStyle/>
                    <a:p>
                      <a:pPr algn="r" fontAlgn="b"/>
                      <a:r>
                        <a:rPr lang="en-US" sz="1000" u="none" strike="noStrike" dirty="0"/>
                        <a:t>8.11</a:t>
                      </a:r>
                      <a:endParaRPr lang="en-US" sz="1000" b="0" i="0" u="none" strike="noStrike" dirty="0">
                        <a:solidFill>
                          <a:srgbClr val="000000"/>
                        </a:solidFill>
                        <a:latin typeface="Arial"/>
                      </a:endParaRPr>
                    </a:p>
                  </a:txBody>
                  <a:tcPr marL="9525" marR="9525" marT="9525" marB="0" anchor="b"/>
                </a:tc>
                <a:tc>
                  <a:txBody>
                    <a:bodyPr/>
                    <a:lstStyle/>
                    <a:p>
                      <a:pPr algn="r" fontAlgn="b"/>
                      <a:r>
                        <a:rPr lang="en-US" sz="1000" u="none" strike="noStrike"/>
                        <a:t>4.99</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9135</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3.82</a:t>
                      </a:r>
                      <a:endParaRPr lang="en-US" sz="1000" b="0" i="0" u="none" strike="noStrike">
                        <a:solidFill>
                          <a:srgbClr val="000000"/>
                        </a:solidFill>
                        <a:latin typeface="Arial"/>
                      </a:endParaRPr>
                    </a:p>
                  </a:txBody>
                  <a:tcPr marL="9525" marR="9525" marT="9525" marB="0" anchor="b"/>
                </a:tc>
                <a:extLst>
                  <a:ext uri="{0D108BD9-81ED-4DB2-BD59-A6C34878D82A}">
                    <a16:rowId xmlns:a16="http://schemas.microsoft.com/office/drawing/2014/main" val="10006"/>
                  </a:ext>
                </a:extLst>
              </a:tr>
              <a:tr h="176404">
                <a:tc>
                  <a:txBody>
                    <a:bodyPr/>
                    <a:lstStyle/>
                    <a:p>
                      <a:pPr algn="l" fontAlgn="b"/>
                      <a:r>
                        <a:rPr lang="en-US" sz="1000" u="none" strike="noStrike"/>
                        <a:t>Yambo</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1062</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3.83</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dirty="0"/>
                        <a:t>12390</a:t>
                      </a:r>
                      <a:endParaRPr lang="en-US" sz="1000" b="0" i="0" u="none" strike="noStrike" dirty="0">
                        <a:solidFill>
                          <a:srgbClr val="000000"/>
                        </a:solidFill>
                        <a:latin typeface="Arial"/>
                      </a:endParaRPr>
                    </a:p>
                  </a:txBody>
                  <a:tcPr marL="9525" marR="9525" marT="9525" marB="0" anchor="b"/>
                </a:tc>
                <a:tc>
                  <a:txBody>
                    <a:bodyPr/>
                    <a:lstStyle/>
                    <a:p>
                      <a:pPr algn="r" fontAlgn="b"/>
                      <a:r>
                        <a:rPr lang="en-US" sz="1000" u="none" strike="noStrike"/>
                        <a:t>9.24</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4.81</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4476</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4.43</a:t>
                      </a:r>
                      <a:endParaRPr lang="en-US" sz="1000" b="0" i="0" u="none" strike="noStrike">
                        <a:solidFill>
                          <a:srgbClr val="000000"/>
                        </a:solidFill>
                        <a:latin typeface="Arial"/>
                      </a:endParaRPr>
                    </a:p>
                  </a:txBody>
                  <a:tcPr marL="9525" marR="9525" marT="9525" marB="0" anchor="b"/>
                </a:tc>
                <a:extLst>
                  <a:ext uri="{0D108BD9-81ED-4DB2-BD59-A6C34878D82A}">
                    <a16:rowId xmlns:a16="http://schemas.microsoft.com/office/drawing/2014/main" val="10007"/>
                  </a:ext>
                </a:extLst>
              </a:tr>
              <a:tr h="176404">
                <a:tc>
                  <a:txBody>
                    <a:bodyPr/>
                    <a:lstStyle/>
                    <a:p>
                      <a:pPr algn="l" fontAlgn="b"/>
                      <a:r>
                        <a:rPr lang="en-US" sz="1000" u="none" strike="noStrike" dirty="0"/>
                        <a:t>Deschutes</a:t>
                      </a:r>
                      <a:endParaRPr lang="en-US" sz="1000" b="0" i="0" u="none" strike="noStrike" dirty="0">
                        <a:solidFill>
                          <a:srgbClr val="000000"/>
                        </a:solidFill>
                        <a:latin typeface="Arial"/>
                      </a:endParaRPr>
                    </a:p>
                  </a:txBody>
                  <a:tcPr marL="9525" marR="9525" marT="9525" marB="0" anchor="b"/>
                </a:tc>
                <a:tc>
                  <a:txBody>
                    <a:bodyPr/>
                    <a:lstStyle/>
                    <a:p>
                      <a:pPr algn="r" fontAlgn="b"/>
                      <a:r>
                        <a:rPr lang="en-US" sz="1000" u="none" strike="noStrike"/>
                        <a:t>2749</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3.52</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dirty="0"/>
                        <a:t>30867</a:t>
                      </a:r>
                      <a:endParaRPr lang="en-US" sz="1000" b="0" i="0" u="none" strike="noStrike" dirty="0">
                        <a:solidFill>
                          <a:srgbClr val="000000"/>
                        </a:solidFill>
                        <a:latin typeface="Arial"/>
                      </a:endParaRPr>
                    </a:p>
                  </a:txBody>
                  <a:tcPr marL="9525" marR="9525" marT="9525" marB="0" anchor="b"/>
                </a:tc>
                <a:tc>
                  <a:txBody>
                    <a:bodyPr/>
                    <a:lstStyle/>
                    <a:p>
                      <a:pPr algn="r" fontAlgn="b"/>
                      <a:r>
                        <a:rPr lang="en-US" sz="1000" u="none" strike="noStrike"/>
                        <a:t>9.40</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4.57</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13035</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3.81</a:t>
                      </a:r>
                      <a:endParaRPr lang="en-US" sz="1000" b="0" i="0" u="none" strike="noStrike">
                        <a:solidFill>
                          <a:srgbClr val="000000"/>
                        </a:solidFill>
                        <a:latin typeface="Arial"/>
                      </a:endParaRPr>
                    </a:p>
                  </a:txBody>
                  <a:tcPr marL="9525" marR="9525" marT="9525" marB="0" anchor="b"/>
                </a:tc>
                <a:extLst>
                  <a:ext uri="{0D108BD9-81ED-4DB2-BD59-A6C34878D82A}">
                    <a16:rowId xmlns:a16="http://schemas.microsoft.com/office/drawing/2014/main" val="10008"/>
                  </a:ext>
                </a:extLst>
              </a:tr>
              <a:tr h="176404">
                <a:tc>
                  <a:txBody>
                    <a:bodyPr/>
                    <a:lstStyle/>
                    <a:p>
                      <a:pPr algn="l" fontAlgn="b"/>
                      <a:r>
                        <a:rPr lang="en-US" sz="1000" u="none" strike="noStrike"/>
                        <a:t>SW Washington</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464</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5.00</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dirty="0"/>
                        <a:t>9187</a:t>
                      </a:r>
                      <a:endParaRPr lang="en-US" sz="1000" b="0" i="0" u="none" strike="noStrike" dirty="0">
                        <a:solidFill>
                          <a:srgbClr val="000000"/>
                        </a:solidFill>
                        <a:latin typeface="Arial"/>
                      </a:endParaRPr>
                    </a:p>
                  </a:txBody>
                  <a:tcPr marL="9525" marR="9525" marT="9525" marB="0" anchor="b"/>
                </a:tc>
                <a:tc>
                  <a:txBody>
                    <a:bodyPr/>
                    <a:lstStyle/>
                    <a:p>
                      <a:pPr algn="r" fontAlgn="b"/>
                      <a:r>
                        <a:rPr lang="en-US" sz="1000" u="none" strike="noStrike" dirty="0"/>
                        <a:t>9.70</a:t>
                      </a:r>
                      <a:endParaRPr lang="en-US" sz="1000" b="0" i="0" u="none" strike="noStrike" dirty="0">
                        <a:solidFill>
                          <a:srgbClr val="000000"/>
                        </a:solidFill>
                        <a:latin typeface="Arial"/>
                      </a:endParaRPr>
                    </a:p>
                  </a:txBody>
                  <a:tcPr marL="9525" marR="9525" marT="9525" marB="0" anchor="b"/>
                </a:tc>
                <a:tc>
                  <a:txBody>
                    <a:bodyPr/>
                    <a:lstStyle/>
                    <a:p>
                      <a:pPr algn="r" fontAlgn="b"/>
                      <a:r>
                        <a:rPr lang="en-US" sz="1000" u="none" strike="noStrike"/>
                        <a:t>6.20</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9932</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3.70</a:t>
                      </a:r>
                      <a:endParaRPr lang="en-US" sz="1000" b="0" i="0" u="none" strike="noStrike">
                        <a:solidFill>
                          <a:srgbClr val="000000"/>
                        </a:solidFill>
                        <a:latin typeface="Arial"/>
                      </a:endParaRPr>
                    </a:p>
                  </a:txBody>
                  <a:tcPr marL="9525" marR="9525" marT="9525" marB="0" anchor="b"/>
                </a:tc>
                <a:extLst>
                  <a:ext uri="{0D108BD9-81ED-4DB2-BD59-A6C34878D82A}">
                    <a16:rowId xmlns:a16="http://schemas.microsoft.com/office/drawing/2014/main" val="10009"/>
                  </a:ext>
                </a:extLst>
              </a:tr>
              <a:tr h="176404">
                <a:tc>
                  <a:txBody>
                    <a:bodyPr/>
                    <a:lstStyle/>
                    <a:p>
                      <a:pPr algn="l" fontAlgn="b"/>
                      <a:r>
                        <a:rPr lang="en-US" sz="1000" u="none" strike="noStrike"/>
                        <a:t>Crater Lake</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282</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5.00</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1512</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dirty="0"/>
                        <a:t>8.40</a:t>
                      </a:r>
                      <a:endParaRPr lang="en-US" sz="1000" b="0" i="0" u="none" strike="noStrike" dirty="0">
                        <a:solidFill>
                          <a:srgbClr val="000000"/>
                        </a:solidFill>
                        <a:latin typeface="Arial"/>
                      </a:endParaRPr>
                    </a:p>
                  </a:txBody>
                  <a:tcPr marL="9525" marR="9525" marT="9525" marB="0" anchor="b"/>
                </a:tc>
                <a:tc>
                  <a:txBody>
                    <a:bodyPr/>
                    <a:lstStyle/>
                    <a:p>
                      <a:pPr algn="r" fontAlgn="b"/>
                      <a:r>
                        <a:rPr lang="en-US" sz="1000" u="none" strike="noStrike"/>
                        <a:t>4.40</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57</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3.70</a:t>
                      </a:r>
                      <a:endParaRPr lang="en-US" sz="1000" b="0" i="0" u="none" strike="noStrike">
                        <a:solidFill>
                          <a:srgbClr val="000000"/>
                        </a:solidFill>
                        <a:latin typeface="Arial"/>
                      </a:endParaRPr>
                    </a:p>
                  </a:txBody>
                  <a:tcPr marL="9525" marR="9525" marT="9525" marB="0" anchor="b"/>
                </a:tc>
                <a:extLst>
                  <a:ext uri="{0D108BD9-81ED-4DB2-BD59-A6C34878D82A}">
                    <a16:rowId xmlns:a16="http://schemas.microsoft.com/office/drawing/2014/main" val="10010"/>
                  </a:ext>
                </a:extLst>
              </a:tr>
              <a:tr h="176404">
                <a:tc>
                  <a:txBody>
                    <a:bodyPr/>
                    <a:lstStyle/>
                    <a:p>
                      <a:pPr algn="l" fontAlgn="b"/>
                      <a:r>
                        <a:rPr lang="en-US" sz="1000" u="none" strike="noStrike"/>
                        <a:t>Newberry</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500</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3.60</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dirty="0"/>
                        <a:t>3835</a:t>
                      </a:r>
                      <a:endParaRPr lang="en-US" sz="1000" b="0" i="0" u="none" strike="noStrike" dirty="0">
                        <a:solidFill>
                          <a:srgbClr val="000000"/>
                        </a:solidFill>
                        <a:latin typeface="Arial"/>
                      </a:endParaRPr>
                    </a:p>
                  </a:txBody>
                  <a:tcPr marL="9525" marR="9525" marT="9525" marB="0" anchor="b"/>
                </a:tc>
                <a:tc>
                  <a:txBody>
                    <a:bodyPr/>
                    <a:lstStyle/>
                    <a:p>
                      <a:pPr algn="r" fontAlgn="b"/>
                      <a:r>
                        <a:rPr lang="en-US" sz="1000" u="none" strike="noStrike" dirty="0"/>
                        <a:t>8.50</a:t>
                      </a:r>
                      <a:endParaRPr lang="en-US" sz="1000" b="0" i="0" u="none" strike="noStrike" dirty="0">
                        <a:solidFill>
                          <a:srgbClr val="000000"/>
                        </a:solidFill>
                        <a:latin typeface="Arial"/>
                      </a:endParaRPr>
                    </a:p>
                  </a:txBody>
                  <a:tcPr marL="9525" marR="9525" marT="9525" marB="0" anchor="b"/>
                </a:tc>
                <a:tc>
                  <a:txBody>
                    <a:bodyPr/>
                    <a:lstStyle/>
                    <a:p>
                      <a:pPr algn="r" fontAlgn="b"/>
                      <a:r>
                        <a:rPr lang="en-US" sz="1000" u="none" strike="noStrike"/>
                        <a:t>5.37</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3216</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3.43</a:t>
                      </a:r>
                      <a:endParaRPr lang="en-US" sz="1000" b="0" i="0" u="none" strike="noStrike">
                        <a:solidFill>
                          <a:srgbClr val="000000"/>
                        </a:solidFill>
                        <a:latin typeface="Arial"/>
                      </a:endParaRPr>
                    </a:p>
                  </a:txBody>
                  <a:tcPr marL="9525" marR="9525" marT="9525" marB="0" anchor="b"/>
                </a:tc>
                <a:extLst>
                  <a:ext uri="{0D108BD9-81ED-4DB2-BD59-A6C34878D82A}">
                    <a16:rowId xmlns:a16="http://schemas.microsoft.com/office/drawing/2014/main" val="10011"/>
                  </a:ext>
                </a:extLst>
              </a:tr>
              <a:tr h="176404">
                <a:tc>
                  <a:txBody>
                    <a:bodyPr/>
                    <a:lstStyle/>
                    <a:p>
                      <a:pPr algn="l" fontAlgn="b"/>
                      <a:r>
                        <a:rPr lang="en-US" sz="1000" u="none" strike="noStrike"/>
                        <a:t>Shasta</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471</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4.00</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3236</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dirty="0"/>
                        <a:t>10.18</a:t>
                      </a:r>
                      <a:endParaRPr lang="en-US" sz="1000" b="0" i="0" u="none" strike="noStrike" dirty="0">
                        <a:solidFill>
                          <a:srgbClr val="000000"/>
                        </a:solidFill>
                        <a:latin typeface="Arial"/>
                      </a:endParaRPr>
                    </a:p>
                  </a:txBody>
                  <a:tcPr marL="9525" marR="9525" marT="9525" marB="0" anchor="b"/>
                </a:tc>
                <a:tc>
                  <a:txBody>
                    <a:bodyPr/>
                    <a:lstStyle/>
                    <a:p>
                      <a:pPr algn="r" fontAlgn="b"/>
                      <a:r>
                        <a:rPr lang="en-US" sz="1000" u="none" strike="noStrike"/>
                        <a:t>4.40</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1109</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3.90</a:t>
                      </a:r>
                      <a:endParaRPr lang="en-US" sz="1000" b="0" i="0" u="none" strike="noStrike">
                        <a:solidFill>
                          <a:srgbClr val="000000"/>
                        </a:solidFill>
                        <a:latin typeface="Arial"/>
                      </a:endParaRPr>
                    </a:p>
                  </a:txBody>
                  <a:tcPr marL="9525" marR="9525" marT="9525" marB="0" anchor="b"/>
                </a:tc>
                <a:extLst>
                  <a:ext uri="{0D108BD9-81ED-4DB2-BD59-A6C34878D82A}">
                    <a16:rowId xmlns:a16="http://schemas.microsoft.com/office/drawing/2014/main" val="10012"/>
                  </a:ext>
                </a:extLst>
              </a:tr>
              <a:tr h="176404">
                <a:tc>
                  <a:txBody>
                    <a:bodyPr/>
                    <a:lstStyle/>
                    <a:p>
                      <a:pPr algn="l" fontAlgn="b"/>
                      <a:r>
                        <a:rPr lang="en-US" sz="1000" u="none" strike="noStrike"/>
                        <a:t>Burns</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76</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3.00</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594</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8.25</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4.10</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2670</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2.60</a:t>
                      </a:r>
                      <a:endParaRPr lang="en-US" sz="1000" b="0" i="0" u="none" strike="noStrike">
                        <a:solidFill>
                          <a:srgbClr val="000000"/>
                        </a:solidFill>
                        <a:latin typeface="Arial"/>
                      </a:endParaRPr>
                    </a:p>
                  </a:txBody>
                  <a:tcPr marL="9525" marR="9525" marT="9525" marB="0" anchor="b"/>
                </a:tc>
                <a:extLst>
                  <a:ext uri="{0D108BD9-81ED-4DB2-BD59-A6C34878D82A}">
                    <a16:rowId xmlns:a16="http://schemas.microsoft.com/office/drawing/2014/main" val="10013"/>
                  </a:ext>
                </a:extLst>
              </a:tr>
              <a:tr h="176404">
                <a:tc>
                  <a:txBody>
                    <a:bodyPr/>
                    <a:lstStyle/>
                    <a:p>
                      <a:pPr algn="l" fontAlgn="b"/>
                      <a:r>
                        <a:rPr lang="en-US" sz="1000" u="none" strike="noStrike"/>
                        <a:t>Umatilla</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415</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dirty="0"/>
                        <a:t>3.80</a:t>
                      </a:r>
                      <a:endParaRPr lang="en-US" sz="1000" b="0" i="0" u="none" strike="noStrike" dirty="0">
                        <a:solidFill>
                          <a:srgbClr val="000000"/>
                        </a:solidFill>
                        <a:latin typeface="Arial"/>
                      </a:endParaRPr>
                    </a:p>
                  </a:txBody>
                  <a:tcPr marL="9525" marR="9525" marT="9525" marB="0" anchor="b"/>
                </a:tc>
                <a:tc>
                  <a:txBody>
                    <a:bodyPr/>
                    <a:lstStyle/>
                    <a:p>
                      <a:pPr algn="r" fontAlgn="b"/>
                      <a:r>
                        <a:rPr lang="en-US" sz="1000" u="none" strike="noStrike"/>
                        <a:t>2728</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8.91</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dirty="0"/>
                        <a:t>5.10</a:t>
                      </a:r>
                      <a:endParaRPr lang="en-US" sz="1000" b="0" i="0" u="none" strike="noStrike" dirty="0">
                        <a:solidFill>
                          <a:srgbClr val="000000"/>
                        </a:solidFill>
                        <a:latin typeface="Arial"/>
                      </a:endParaRPr>
                    </a:p>
                  </a:txBody>
                  <a:tcPr marL="9525" marR="9525" marT="9525" marB="0" anchor="b"/>
                </a:tc>
                <a:tc>
                  <a:txBody>
                    <a:bodyPr/>
                    <a:lstStyle/>
                    <a:p>
                      <a:pPr algn="r" fontAlgn="b"/>
                      <a:r>
                        <a:rPr lang="en-US" sz="1000" u="none" strike="noStrike"/>
                        <a:t>6200</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2.35</a:t>
                      </a:r>
                      <a:endParaRPr lang="en-US" sz="1000" b="0" i="0" u="none" strike="noStrike">
                        <a:solidFill>
                          <a:srgbClr val="000000"/>
                        </a:solidFill>
                        <a:latin typeface="Arial"/>
                      </a:endParaRPr>
                    </a:p>
                  </a:txBody>
                  <a:tcPr marL="9525" marR="9525" marT="9525" marB="0" anchor="b"/>
                </a:tc>
                <a:extLst>
                  <a:ext uri="{0D108BD9-81ED-4DB2-BD59-A6C34878D82A}">
                    <a16:rowId xmlns:a16="http://schemas.microsoft.com/office/drawing/2014/main" val="10014"/>
                  </a:ext>
                </a:extLst>
              </a:tr>
              <a:tr h="176404">
                <a:tc>
                  <a:txBody>
                    <a:bodyPr/>
                    <a:lstStyle/>
                    <a:p>
                      <a:pPr algn="l" fontAlgn="b"/>
                      <a:r>
                        <a:rPr lang="en-US" sz="1000" u="none" strike="noStrike"/>
                        <a:t>Eagle Point</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202</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3.00</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3595</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dirty="0"/>
                        <a:t>8.08</a:t>
                      </a:r>
                      <a:endParaRPr lang="en-US" sz="1000" b="0" i="0" u="none" strike="noStrike" dirty="0">
                        <a:solidFill>
                          <a:srgbClr val="000000"/>
                        </a:solidFill>
                        <a:latin typeface="Arial"/>
                      </a:endParaRPr>
                    </a:p>
                  </a:txBody>
                  <a:tcPr marL="9525" marR="9525" marT="9525" marB="0" anchor="b"/>
                </a:tc>
                <a:tc>
                  <a:txBody>
                    <a:bodyPr/>
                    <a:lstStyle/>
                    <a:p>
                      <a:pPr algn="r" fontAlgn="b"/>
                      <a:r>
                        <a:rPr lang="en-US" sz="1000" u="none" strike="noStrike" dirty="0"/>
                        <a:t>3.60</a:t>
                      </a:r>
                      <a:endParaRPr lang="en-US" sz="1000" b="0" i="0" u="none" strike="noStrike" dirty="0">
                        <a:solidFill>
                          <a:srgbClr val="000000"/>
                        </a:solidFill>
                        <a:latin typeface="Arial"/>
                      </a:endParaRPr>
                    </a:p>
                  </a:txBody>
                  <a:tcPr marL="9525" marR="9525" marT="9525" marB="0" anchor="b"/>
                </a:tc>
                <a:tc>
                  <a:txBody>
                    <a:bodyPr/>
                    <a:lstStyle/>
                    <a:p>
                      <a:pPr algn="r" fontAlgn="b"/>
                      <a:r>
                        <a:rPr lang="en-US" sz="1000" u="none" strike="noStrike"/>
                        <a:t>1670</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2.40</a:t>
                      </a:r>
                      <a:endParaRPr lang="en-US" sz="1000" b="0" i="0" u="none" strike="noStrike">
                        <a:solidFill>
                          <a:srgbClr val="000000"/>
                        </a:solidFill>
                        <a:latin typeface="Arial"/>
                      </a:endParaRPr>
                    </a:p>
                  </a:txBody>
                  <a:tcPr marL="9525" marR="9525" marT="9525" marB="0" anchor="b"/>
                </a:tc>
                <a:extLst>
                  <a:ext uri="{0D108BD9-81ED-4DB2-BD59-A6C34878D82A}">
                    <a16:rowId xmlns:a16="http://schemas.microsoft.com/office/drawing/2014/main" val="10015"/>
                  </a:ext>
                </a:extLst>
              </a:tr>
              <a:tr h="176404">
                <a:tc>
                  <a:txBody>
                    <a:bodyPr/>
                    <a:lstStyle/>
                    <a:p>
                      <a:pPr algn="l" fontAlgn="b"/>
                      <a:r>
                        <a:rPr lang="en-US" sz="1000" u="none" strike="noStrike"/>
                        <a:t>Pine Creek</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160</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3.00</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2817</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8.89</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5.10</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dirty="0"/>
                        <a:t>3228</a:t>
                      </a:r>
                      <a:endParaRPr lang="en-US" sz="1000" b="0" i="0" u="none" strike="noStrike" dirty="0">
                        <a:solidFill>
                          <a:srgbClr val="000000"/>
                        </a:solidFill>
                        <a:latin typeface="Arial"/>
                      </a:endParaRPr>
                    </a:p>
                  </a:txBody>
                  <a:tcPr marL="9525" marR="9525" marT="9525" marB="0" anchor="b"/>
                </a:tc>
                <a:tc>
                  <a:txBody>
                    <a:bodyPr/>
                    <a:lstStyle/>
                    <a:p>
                      <a:pPr algn="r" fontAlgn="b"/>
                      <a:r>
                        <a:rPr lang="en-US" sz="1000" u="none" strike="noStrike"/>
                        <a:t>3.30</a:t>
                      </a:r>
                      <a:endParaRPr lang="en-US" sz="1000" b="0" i="0" u="none" strike="noStrike">
                        <a:solidFill>
                          <a:srgbClr val="000000"/>
                        </a:solidFill>
                        <a:latin typeface="Arial"/>
                      </a:endParaRPr>
                    </a:p>
                  </a:txBody>
                  <a:tcPr marL="9525" marR="9525" marT="9525" marB="0" anchor="b"/>
                </a:tc>
                <a:extLst>
                  <a:ext uri="{0D108BD9-81ED-4DB2-BD59-A6C34878D82A}">
                    <a16:rowId xmlns:a16="http://schemas.microsoft.com/office/drawing/2014/main" val="10016"/>
                  </a:ext>
                </a:extLst>
              </a:tr>
              <a:tr h="176404">
                <a:tc>
                  <a:txBody>
                    <a:bodyPr/>
                    <a:lstStyle/>
                    <a:p>
                      <a:pPr algn="l" fontAlgn="b"/>
                      <a:r>
                        <a:rPr lang="en-US" sz="1000" u="none" strike="noStrike"/>
                        <a:t>Panther Creek</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10</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3.00</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1426</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10.18</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5.60</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dirty="0"/>
                        <a:t>181</a:t>
                      </a:r>
                      <a:endParaRPr lang="en-US" sz="1000" b="0" i="0" u="none" strike="noStrike" dirty="0">
                        <a:solidFill>
                          <a:srgbClr val="000000"/>
                        </a:solidFill>
                        <a:latin typeface="Arial"/>
                      </a:endParaRPr>
                    </a:p>
                  </a:txBody>
                  <a:tcPr marL="9525" marR="9525" marT="9525" marB="0" anchor="b"/>
                </a:tc>
                <a:tc>
                  <a:txBody>
                    <a:bodyPr/>
                    <a:lstStyle/>
                    <a:p>
                      <a:pPr algn="r" fontAlgn="b"/>
                      <a:r>
                        <a:rPr lang="en-US" sz="1000" u="none" strike="noStrike"/>
                        <a:t>3.70</a:t>
                      </a:r>
                      <a:endParaRPr lang="en-US" sz="1000" b="0" i="0" u="none" strike="noStrike">
                        <a:solidFill>
                          <a:srgbClr val="000000"/>
                        </a:solidFill>
                        <a:latin typeface="Arial"/>
                      </a:endParaRPr>
                    </a:p>
                  </a:txBody>
                  <a:tcPr marL="9525" marR="9525" marT="9525" marB="0" anchor="b"/>
                </a:tc>
                <a:extLst>
                  <a:ext uri="{0D108BD9-81ED-4DB2-BD59-A6C34878D82A}">
                    <a16:rowId xmlns:a16="http://schemas.microsoft.com/office/drawing/2014/main" val="10017"/>
                  </a:ext>
                </a:extLst>
              </a:tr>
              <a:tr h="176404">
                <a:tc>
                  <a:txBody>
                    <a:bodyPr/>
                    <a:lstStyle/>
                    <a:p>
                      <a:pPr algn="l" fontAlgn="b"/>
                      <a:r>
                        <a:rPr lang="en-US" sz="1000" u="none" strike="noStrike"/>
                        <a:t>Klamath</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1052</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3.08</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6800</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8.61</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5.43</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dirty="0"/>
                        <a:t>2644</a:t>
                      </a:r>
                      <a:endParaRPr lang="en-US" sz="1000" b="0" i="0" u="none" strike="noStrike" dirty="0">
                        <a:solidFill>
                          <a:srgbClr val="000000"/>
                        </a:solidFill>
                        <a:latin typeface="Arial"/>
                      </a:endParaRPr>
                    </a:p>
                  </a:txBody>
                  <a:tcPr marL="9525" marR="9525" marT="9525" marB="0" anchor="b"/>
                </a:tc>
                <a:tc>
                  <a:txBody>
                    <a:bodyPr/>
                    <a:lstStyle/>
                    <a:p>
                      <a:pPr algn="r" fontAlgn="b"/>
                      <a:r>
                        <a:rPr lang="en-US" sz="1000" u="none" strike="noStrike" dirty="0"/>
                        <a:t>2.73</a:t>
                      </a:r>
                      <a:endParaRPr lang="en-US" sz="1000" b="0" i="0" u="none" strike="noStrike" dirty="0">
                        <a:solidFill>
                          <a:srgbClr val="000000"/>
                        </a:solidFill>
                        <a:latin typeface="Arial"/>
                      </a:endParaRPr>
                    </a:p>
                  </a:txBody>
                  <a:tcPr marL="9525" marR="9525" marT="9525" marB="0" anchor="b"/>
                </a:tc>
                <a:extLst>
                  <a:ext uri="{0D108BD9-81ED-4DB2-BD59-A6C34878D82A}">
                    <a16:rowId xmlns:a16="http://schemas.microsoft.com/office/drawing/2014/main" val="10018"/>
                  </a:ext>
                </a:extLst>
              </a:tr>
              <a:tr h="176404">
                <a:tc>
                  <a:txBody>
                    <a:bodyPr/>
                    <a:lstStyle/>
                    <a:p>
                      <a:pPr algn="l" fontAlgn="b"/>
                      <a:r>
                        <a:rPr lang="en-US" sz="1000" u="none" strike="noStrike"/>
                        <a:t>Malheur</a:t>
                      </a:r>
                      <a:endParaRPr lang="en-US" sz="1000" b="0" i="0" u="none" strike="noStrike">
                        <a:solidFill>
                          <a:srgbClr val="000000"/>
                        </a:solidFill>
                        <a:latin typeface="Arial"/>
                      </a:endParaRPr>
                    </a:p>
                  </a:txBody>
                  <a:tcPr marL="9525" marR="9525" marT="9525" marB="0" anchor="b"/>
                </a:tc>
                <a:tc>
                  <a:txBody>
                    <a:bodyPr/>
                    <a:lstStyle/>
                    <a:p>
                      <a:pPr algn="r" fontAlgn="b"/>
                      <a:r>
                        <a:rPr lang="en-US" sz="1000" u="none" strike="noStrike"/>
                        <a:t>399</a:t>
                      </a:r>
                      <a:endParaRPr lang="en-US" sz="1000" b="0" i="0" u="none" strike="noStrike">
                        <a:solidFill>
                          <a:srgbClr val="000000"/>
                        </a:solidFill>
                        <a:latin typeface="Times New Roman"/>
                      </a:endParaRPr>
                    </a:p>
                  </a:txBody>
                  <a:tcPr marL="9525" marR="9525" marT="9525" marB="0" anchor="b"/>
                </a:tc>
                <a:tc>
                  <a:txBody>
                    <a:bodyPr/>
                    <a:lstStyle/>
                    <a:p>
                      <a:pPr algn="r" fontAlgn="b"/>
                      <a:r>
                        <a:rPr lang="en-US" sz="1000" u="none" strike="noStrike" dirty="0"/>
                        <a:t>3.00</a:t>
                      </a:r>
                      <a:endParaRPr lang="en-US" sz="1000" b="0" i="0" u="none" strike="noStrike" dirty="0">
                        <a:solidFill>
                          <a:srgbClr val="000000"/>
                        </a:solidFill>
                        <a:latin typeface="Times New Roman"/>
                      </a:endParaRPr>
                    </a:p>
                  </a:txBody>
                  <a:tcPr marL="9525" marR="9525" marT="9525" marB="0" anchor="b"/>
                </a:tc>
                <a:tc>
                  <a:txBody>
                    <a:bodyPr/>
                    <a:lstStyle/>
                    <a:p>
                      <a:pPr algn="r" fontAlgn="b"/>
                      <a:r>
                        <a:rPr lang="en-US" sz="1000" u="none" strike="noStrike"/>
                        <a:t>1,619</a:t>
                      </a:r>
                      <a:endParaRPr lang="en-US" sz="1000" b="0" i="0" u="none" strike="noStrike">
                        <a:solidFill>
                          <a:srgbClr val="000000"/>
                        </a:solidFill>
                        <a:latin typeface="Times New Roman"/>
                      </a:endParaRPr>
                    </a:p>
                  </a:txBody>
                  <a:tcPr marL="9525" marR="9525" marT="9525" marB="0" anchor="b"/>
                </a:tc>
                <a:tc>
                  <a:txBody>
                    <a:bodyPr/>
                    <a:lstStyle/>
                    <a:p>
                      <a:pPr algn="r" fontAlgn="b"/>
                      <a:r>
                        <a:rPr lang="en-US" sz="1000" u="none" strike="noStrike"/>
                        <a:t>7.90</a:t>
                      </a:r>
                      <a:endParaRPr lang="en-US" sz="1000" b="0" i="0" u="none" strike="noStrike">
                        <a:solidFill>
                          <a:srgbClr val="000000"/>
                        </a:solidFill>
                        <a:latin typeface="Times New Roman"/>
                      </a:endParaRPr>
                    </a:p>
                  </a:txBody>
                  <a:tcPr marL="9525" marR="9525" marT="9525" marB="0" anchor="b"/>
                </a:tc>
                <a:tc>
                  <a:txBody>
                    <a:bodyPr/>
                    <a:lstStyle/>
                    <a:p>
                      <a:pPr algn="r" fontAlgn="b"/>
                      <a:r>
                        <a:rPr lang="en-US" sz="1000" u="none" strike="noStrike"/>
                        <a:t>9.40</a:t>
                      </a:r>
                      <a:endParaRPr lang="en-US" sz="1000" b="0" i="0" u="none" strike="noStrike">
                        <a:solidFill>
                          <a:srgbClr val="000000"/>
                        </a:solidFill>
                        <a:latin typeface="Times New Roman"/>
                      </a:endParaRPr>
                    </a:p>
                  </a:txBody>
                  <a:tcPr marL="9525" marR="9525" marT="9525" marB="0" anchor="b"/>
                </a:tc>
                <a:tc>
                  <a:txBody>
                    <a:bodyPr/>
                    <a:lstStyle/>
                    <a:p>
                      <a:pPr algn="r" fontAlgn="b"/>
                      <a:r>
                        <a:rPr lang="en-US" sz="1000" u="none" strike="noStrike"/>
                        <a:t>98</a:t>
                      </a:r>
                      <a:endParaRPr lang="en-US" sz="1000" b="0" i="0" u="none" strike="noStrike">
                        <a:solidFill>
                          <a:srgbClr val="000000"/>
                        </a:solidFill>
                        <a:latin typeface="Times New Roman"/>
                      </a:endParaRPr>
                    </a:p>
                  </a:txBody>
                  <a:tcPr marL="9525" marR="9525" marT="9525" marB="0" anchor="b"/>
                </a:tc>
                <a:tc>
                  <a:txBody>
                    <a:bodyPr/>
                    <a:lstStyle/>
                    <a:p>
                      <a:pPr algn="r" fontAlgn="b"/>
                      <a:r>
                        <a:rPr lang="en-US" sz="1000" u="none" strike="noStrike" dirty="0"/>
                        <a:t>4.90</a:t>
                      </a:r>
                      <a:endParaRPr lang="en-US" sz="1000" b="0" i="0" u="none" strike="noStrike" dirty="0">
                        <a:solidFill>
                          <a:srgbClr val="000000"/>
                        </a:solidFill>
                        <a:latin typeface="Times New Roman"/>
                      </a:endParaRPr>
                    </a:p>
                  </a:txBody>
                  <a:tcPr marL="9525" marR="9525" marT="9525" marB="0" anchor="b"/>
                </a:tc>
                <a:extLst>
                  <a:ext uri="{0D108BD9-81ED-4DB2-BD59-A6C34878D82A}">
                    <a16:rowId xmlns:a16="http://schemas.microsoft.com/office/drawing/2014/main" val="10019"/>
                  </a:ext>
                </a:extLst>
              </a:tr>
            </a:tbl>
          </a:graphicData>
        </a:graphic>
      </p:graphicFrame>
      <p:pic>
        <p:nvPicPr>
          <p:cNvPr id="7" name="Picture 6">
            <a:extLst>
              <a:ext uri="{FF2B5EF4-FFF2-40B4-BE49-F238E27FC236}">
                <a16:creationId xmlns:a16="http://schemas.microsoft.com/office/drawing/2014/main" id="{4E1ABE7D-0B50-FB95-6E0E-4FFD135C77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3238" y="0"/>
            <a:ext cx="900762" cy="914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77A30-A764-EE1A-70DA-4072661064A4}"/>
              </a:ext>
            </a:extLst>
          </p:cNvPr>
          <p:cNvSpPr>
            <a:spLocks noGrp="1"/>
          </p:cNvSpPr>
          <p:nvPr>
            <p:ph type="title"/>
          </p:nvPr>
        </p:nvSpPr>
        <p:spPr>
          <a:xfrm>
            <a:off x="457200" y="-152400"/>
            <a:ext cx="8229600" cy="1371600"/>
          </a:xfrm>
          <a:scene3d>
            <a:camera prst="orthographicFront"/>
            <a:lightRig rig="threePt" dir="t"/>
          </a:scene3d>
          <a:sp3d prstMaterial="matte"/>
        </p:spPr>
        <p:txBody>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eaLnBrk="1" hangingPunct="1"/>
            <a:r>
              <a:rPr lang="en-US" altLang="en-US" sz="3200">
                <a:solidFill>
                  <a:srgbClr val="000000"/>
                </a:solidFill>
                <a:effectLst>
                  <a:outerShdw blurRad="38100" dist="38100" dir="2700000" algn="tl">
                    <a:srgbClr val="FFFFFF"/>
                  </a:outerShdw>
                </a:effectLst>
              </a:rPr>
              <a:t>Significance of High Resolution Lidar</a:t>
            </a:r>
          </a:p>
        </p:txBody>
      </p:sp>
      <p:sp>
        <p:nvSpPr>
          <p:cNvPr id="3" name="Content Placeholder 2">
            <a:extLst>
              <a:ext uri="{FF2B5EF4-FFF2-40B4-BE49-F238E27FC236}">
                <a16:creationId xmlns:a16="http://schemas.microsoft.com/office/drawing/2014/main" id="{E8C1141B-A785-04D7-02A5-75F00F9AE1FC}"/>
              </a:ext>
            </a:extLst>
          </p:cNvPr>
          <p:cNvSpPr>
            <a:spLocks noGrp="1"/>
          </p:cNvSpPr>
          <p:nvPr>
            <p:ph idx="1"/>
          </p:nvPr>
        </p:nvSpPr>
        <p:spPr>
          <a:xfrm>
            <a:off x="381000" y="1219200"/>
            <a:ext cx="8229600" cy="4114800"/>
          </a:xfrm>
        </p:spPr>
        <p:txBody>
          <a:bodyPr/>
          <a:lstStyle/>
          <a:p>
            <a:pPr eaLnBrk="1" hangingPunct="1">
              <a:defRPr/>
            </a:pPr>
            <a:r>
              <a:rPr lang="en-US" sz="2800" dirty="0">
                <a:effectLst>
                  <a:outerShdw blurRad="38100" dist="38100" dir="2700000" algn="tl">
                    <a:srgbClr val="000000">
                      <a:alpha val="43137"/>
                    </a:srgbClr>
                  </a:outerShdw>
                </a:effectLst>
                <a:ea typeface="+mn-ea"/>
              </a:rPr>
              <a:t>Variety of Partner Needs for Analysis</a:t>
            </a:r>
          </a:p>
          <a:p>
            <a:pPr eaLnBrk="1" hangingPunct="1">
              <a:defRPr/>
            </a:pPr>
            <a:r>
              <a:rPr lang="en-US" sz="2800" dirty="0">
                <a:effectLst>
                  <a:outerShdw blurRad="38100" dist="38100" dir="2700000" algn="tl">
                    <a:srgbClr val="000000">
                      <a:alpha val="43137"/>
                    </a:srgbClr>
                  </a:outerShdw>
                </a:effectLst>
                <a:ea typeface="+mn-ea"/>
              </a:rPr>
              <a:t>Ability to Create more Refined Mapping Products</a:t>
            </a:r>
          </a:p>
          <a:p>
            <a:pPr eaLnBrk="1" hangingPunct="1">
              <a:defRPr/>
            </a:pPr>
            <a:r>
              <a:rPr lang="en-US" sz="2800" dirty="0">
                <a:effectLst>
                  <a:outerShdw blurRad="38100" dist="38100" dir="2700000" algn="tl">
                    <a:srgbClr val="000000">
                      <a:alpha val="43137"/>
                    </a:srgbClr>
                  </a:outerShdw>
                </a:effectLst>
                <a:ea typeface="+mn-ea"/>
              </a:rPr>
              <a:t>Feature Resolution/Detection</a:t>
            </a:r>
          </a:p>
          <a:p>
            <a:pPr eaLnBrk="1" hangingPunct="1">
              <a:defRPr/>
            </a:pPr>
            <a:r>
              <a:rPr lang="en-US" sz="2800" dirty="0">
                <a:effectLst>
                  <a:outerShdw blurRad="38100" dist="38100" dir="2700000" algn="tl">
                    <a:srgbClr val="000000">
                      <a:alpha val="43137"/>
                    </a:srgbClr>
                  </a:outerShdw>
                </a:effectLst>
                <a:ea typeface="+mn-ea"/>
              </a:rPr>
              <a:t>Edge Detection (Channels, Buildings, Roads)</a:t>
            </a:r>
          </a:p>
          <a:p>
            <a:pPr eaLnBrk="1" hangingPunct="1">
              <a:defRPr/>
            </a:pPr>
            <a:r>
              <a:rPr lang="en-US" sz="2800" dirty="0">
                <a:effectLst>
                  <a:outerShdw blurRad="38100" dist="38100" dir="2700000" algn="tl">
                    <a:srgbClr val="000000">
                      <a:alpha val="43137"/>
                    </a:srgbClr>
                  </a:outerShdw>
                </a:effectLst>
                <a:ea typeface="+mn-ea"/>
              </a:rPr>
              <a:t>Vegetation Penetration (Ground point ratio)</a:t>
            </a:r>
          </a:p>
          <a:p>
            <a:pPr eaLnBrk="1" hangingPunct="1">
              <a:defRPr/>
            </a:pPr>
            <a:r>
              <a:rPr lang="en-US" sz="2800" dirty="0">
                <a:effectLst>
                  <a:outerShdw blurRad="38100" dist="38100" dir="2700000" algn="tl">
                    <a:srgbClr val="000000">
                      <a:alpha val="43137"/>
                    </a:srgbClr>
                  </a:outerShdw>
                </a:effectLst>
                <a:ea typeface="+mn-ea"/>
              </a:rPr>
              <a:t>Improved Accuracy (Horizontal)</a:t>
            </a:r>
          </a:p>
          <a:p>
            <a:pPr eaLnBrk="1" hangingPunct="1">
              <a:defRPr/>
            </a:pPr>
            <a:r>
              <a:rPr lang="en-US" sz="2800" dirty="0">
                <a:effectLst>
                  <a:outerShdw blurRad="38100" dist="38100" dir="2700000" algn="tl">
                    <a:srgbClr val="000000">
                      <a:alpha val="43137"/>
                    </a:srgbClr>
                  </a:outerShdw>
                </a:effectLst>
                <a:ea typeface="+mn-ea"/>
              </a:rPr>
              <a:t>Extended use of data</a:t>
            </a:r>
            <a:endParaRPr lang="en-US" dirty="0">
              <a:effectLst>
                <a:outerShdw blurRad="38100" dist="38100" dir="2700000" algn="tl">
                  <a:srgbClr val="000000">
                    <a:alpha val="43137"/>
                  </a:srgbClr>
                </a:outerShdw>
              </a:effectLst>
              <a:ea typeface="+mn-ea"/>
            </a:endParaRPr>
          </a:p>
          <a:p>
            <a:pPr eaLnBrk="1" hangingPunct="1">
              <a:defRPr/>
            </a:pPr>
            <a:endParaRPr lang="en-US" dirty="0">
              <a:ea typeface="+mn-ea"/>
            </a:endParaRPr>
          </a:p>
          <a:p>
            <a:pPr eaLnBrk="1" hangingPunct="1">
              <a:defRPr/>
            </a:pPr>
            <a:endParaRPr lang="en-US" dirty="0">
              <a:ea typeface="+mn-ea"/>
            </a:endParaRPr>
          </a:p>
        </p:txBody>
      </p:sp>
      <p:pic>
        <p:nvPicPr>
          <p:cNvPr id="4" name="Picture 3">
            <a:extLst>
              <a:ext uri="{FF2B5EF4-FFF2-40B4-BE49-F238E27FC236}">
                <a16:creationId xmlns:a16="http://schemas.microsoft.com/office/drawing/2014/main" id="{89BF1A37-5CAF-825B-32C1-4283AE7DA6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3238" y="0"/>
            <a:ext cx="900762" cy="914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102" name="TextBox 6">
            <a:extLst>
              <a:ext uri="{FF2B5EF4-FFF2-40B4-BE49-F238E27FC236}">
                <a16:creationId xmlns:a16="http://schemas.microsoft.com/office/drawing/2014/main" id="{ABFFA515-1944-E14B-E62A-EA3DF1024005}"/>
              </a:ext>
            </a:extLst>
          </p:cNvPr>
          <p:cNvSpPr txBox="1">
            <a:spLocks noChangeArrowheads="1"/>
          </p:cNvSpPr>
          <p:nvPr/>
        </p:nvSpPr>
        <p:spPr bwMode="auto">
          <a:xfrm>
            <a:off x="2474913" y="8362950"/>
            <a:ext cx="8728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US" altLang="en-US" sz="1800"/>
              <a:t>Detroit Dam, lidar point cloud	               Detroit Dam, 2009 ortho</a:t>
            </a:r>
          </a:p>
        </p:txBody>
      </p:sp>
      <p:pic>
        <p:nvPicPr>
          <p:cNvPr id="8" name="Content Placeholder 3" descr="smith_rock_1m.jpg">
            <a:extLst>
              <a:ext uri="{FF2B5EF4-FFF2-40B4-BE49-F238E27FC236}">
                <a16:creationId xmlns:a16="http://schemas.microsoft.com/office/drawing/2014/main" id="{06FD409D-7C6C-24F3-9896-41A83FBB2CCD}"/>
              </a:ext>
            </a:extLst>
          </p:cNvPr>
          <p:cNvPicPr>
            <a:picLocks noChangeAspect="1"/>
          </p:cNvPicPr>
          <p:nvPr/>
        </p:nvPicPr>
        <p:blipFill>
          <a:blip r:embed="rId3">
            <a:extLst>
              <a:ext uri="{28A0092B-C50C-407E-A947-70E740481C1C}">
                <a14:useLocalDpi xmlns:a14="http://schemas.microsoft.com/office/drawing/2010/main" val="0"/>
              </a:ext>
            </a:extLst>
          </a:blip>
          <a:srcRect l="5882" t="9091" r="11765" b="19090"/>
          <a:stretch>
            <a:fillRect/>
          </a:stretch>
        </p:blipFill>
        <p:spPr bwMode="auto">
          <a:xfrm>
            <a:off x="0" y="1219200"/>
            <a:ext cx="4572000"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smith_rock_10m.jpg">
            <a:extLst>
              <a:ext uri="{FF2B5EF4-FFF2-40B4-BE49-F238E27FC236}">
                <a16:creationId xmlns:a16="http://schemas.microsoft.com/office/drawing/2014/main" id="{C29754A1-6769-88D4-0F6F-23B62C1D2FFD}"/>
              </a:ext>
            </a:extLst>
          </p:cNvPr>
          <p:cNvPicPr>
            <a:picLocks noChangeAspect="1"/>
          </p:cNvPicPr>
          <p:nvPr/>
        </p:nvPicPr>
        <p:blipFill>
          <a:blip r:embed="rId4">
            <a:extLst>
              <a:ext uri="{28A0092B-C50C-407E-A947-70E740481C1C}">
                <a14:useLocalDpi xmlns:a14="http://schemas.microsoft.com/office/drawing/2010/main" val="0"/>
              </a:ext>
            </a:extLst>
          </a:blip>
          <a:srcRect l="5882" t="9091" r="11765" b="19090"/>
          <a:stretch>
            <a:fillRect/>
          </a:stretch>
        </p:blipFill>
        <p:spPr bwMode="auto">
          <a:xfrm>
            <a:off x="4572000" y="1219200"/>
            <a:ext cx="4572000"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6">
            <a:extLst>
              <a:ext uri="{FF2B5EF4-FFF2-40B4-BE49-F238E27FC236}">
                <a16:creationId xmlns:a16="http://schemas.microsoft.com/office/drawing/2014/main" id="{F66EB564-6048-F503-482C-14CD768A99CB}"/>
              </a:ext>
            </a:extLst>
          </p:cNvPr>
          <p:cNvSpPr txBox="1">
            <a:spLocks noChangeArrowheads="1"/>
          </p:cNvSpPr>
          <p:nvPr/>
        </p:nvSpPr>
        <p:spPr bwMode="auto">
          <a:xfrm>
            <a:off x="415925" y="6400800"/>
            <a:ext cx="8728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US" altLang="en-US" sz="1800">
                <a:solidFill>
                  <a:srgbClr val="000000"/>
                </a:solidFill>
              </a:rPr>
              <a:t>   Smith Rocks, 1 m lidar DEM		     Smith Rocks, 10 m USGS DEM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37083-3A13-F09E-04EB-0AF23CCC55FE}"/>
              </a:ext>
            </a:extLst>
          </p:cNvPr>
          <p:cNvSpPr>
            <a:spLocks noGrp="1"/>
          </p:cNvSpPr>
          <p:nvPr>
            <p:ph type="title"/>
          </p:nvPr>
        </p:nvSpPr>
        <p:spPr>
          <a:xfrm>
            <a:off x="457200" y="-228600"/>
            <a:ext cx="8229600" cy="1371600"/>
          </a:xfrm>
        </p:spPr>
        <p:txBody>
          <a:bodyPr/>
          <a:lstStyle/>
          <a:p>
            <a:pPr eaLnBrk="1" hangingPunct="1"/>
            <a:r>
              <a:rPr lang="en-US" altLang="en-US" sz="3200">
                <a:solidFill>
                  <a:srgbClr val="000000"/>
                </a:solidFill>
                <a:effectLst>
                  <a:outerShdw blurRad="38100" dist="38100" dir="2700000" algn="tl">
                    <a:srgbClr val="FFFFFF"/>
                  </a:outerShdw>
                </a:effectLst>
              </a:rPr>
              <a:t>Acceptance Report</a:t>
            </a:r>
          </a:p>
        </p:txBody>
      </p:sp>
      <p:pic>
        <p:nvPicPr>
          <p:cNvPr id="21506" name="Picture 2">
            <a:extLst>
              <a:ext uri="{FF2B5EF4-FFF2-40B4-BE49-F238E27FC236}">
                <a16:creationId xmlns:a16="http://schemas.microsoft.com/office/drawing/2014/main" id="{3E46593B-7000-CD11-D44B-80FBC05EB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4092575"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a:extLst>
              <a:ext uri="{FF2B5EF4-FFF2-40B4-BE49-F238E27FC236}">
                <a16:creationId xmlns:a16="http://schemas.microsoft.com/office/drawing/2014/main" id="{286AC883-1E8B-CD20-1F08-6A7AB9C723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981200"/>
            <a:ext cx="2693988"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a:extLst>
              <a:ext uri="{FF2B5EF4-FFF2-40B4-BE49-F238E27FC236}">
                <a16:creationId xmlns:a16="http://schemas.microsoft.com/office/drawing/2014/main" id="{E9D695FD-7B87-D67C-0330-2E1A9351A1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838200"/>
            <a:ext cx="28194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a:extLst>
              <a:ext uri="{FF2B5EF4-FFF2-40B4-BE49-F238E27FC236}">
                <a16:creationId xmlns:a16="http://schemas.microsoft.com/office/drawing/2014/main" id="{B92539E0-4766-B871-B2B7-707D560BDC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200400"/>
            <a:ext cx="2743200"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963F0047-9782-EB4F-4266-255A05971B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3238" y="0"/>
            <a:ext cx="900762" cy="914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CB000CB9-846F-C796-6791-3FAD7E2EDB5D}"/>
              </a:ext>
            </a:extLst>
          </p:cNvPr>
          <p:cNvSpPr>
            <a:spLocks noGrp="1" noChangeArrowheads="1"/>
          </p:cNvSpPr>
          <p:nvPr>
            <p:ph type="title"/>
          </p:nvPr>
        </p:nvSpPr>
        <p:spPr>
          <a:xfrm>
            <a:off x="990600" y="0"/>
            <a:ext cx="7239000" cy="609600"/>
          </a:xfrm>
        </p:spPr>
        <p:txBody>
          <a:bodyPr/>
          <a:lstStyle/>
          <a:p>
            <a:pPr eaLnBrk="1" hangingPunct="1"/>
            <a:r>
              <a:rPr lang="en-US" altLang="en-US" sz="3200">
                <a:solidFill>
                  <a:srgbClr val="000000"/>
                </a:solidFill>
                <a:effectLst>
                  <a:outerShdw blurRad="38100" dist="38100" dir="2700000" algn="tl">
                    <a:srgbClr val="FFFFFF"/>
                  </a:outerShdw>
                </a:effectLst>
              </a:rPr>
              <a:t>OLC Data Delivered to Customers</a:t>
            </a:r>
          </a:p>
        </p:txBody>
      </p:sp>
      <p:sp>
        <p:nvSpPr>
          <p:cNvPr id="37891" name="Rectangle 3">
            <a:extLst>
              <a:ext uri="{FF2B5EF4-FFF2-40B4-BE49-F238E27FC236}">
                <a16:creationId xmlns:a16="http://schemas.microsoft.com/office/drawing/2014/main" id="{89630571-19F2-F686-1AAA-565DE4851763}"/>
              </a:ext>
            </a:extLst>
          </p:cNvPr>
          <p:cNvSpPr>
            <a:spLocks noGrp="1" noChangeArrowheads="1"/>
          </p:cNvSpPr>
          <p:nvPr>
            <p:ph idx="1"/>
          </p:nvPr>
        </p:nvSpPr>
        <p:spPr>
          <a:xfrm>
            <a:off x="6019800" y="6240463"/>
            <a:ext cx="3124200" cy="609600"/>
          </a:xfrm>
        </p:spPr>
        <p:txBody>
          <a:bodyPr/>
          <a:lstStyle/>
          <a:p>
            <a:pPr eaLnBrk="1" hangingPunct="1">
              <a:lnSpc>
                <a:spcPct val="80000"/>
              </a:lnSpc>
            </a:pPr>
            <a:r>
              <a:rPr lang="en-US" altLang="en-US" sz="1800" b="1"/>
              <a:t>Report and metadata !!</a:t>
            </a:r>
          </a:p>
        </p:txBody>
      </p:sp>
      <p:pic>
        <p:nvPicPr>
          <p:cNvPr id="22531" name="Picture 4" descr="all returns tree image">
            <a:extLst>
              <a:ext uri="{FF2B5EF4-FFF2-40B4-BE49-F238E27FC236}">
                <a16:creationId xmlns:a16="http://schemas.microsoft.com/office/drawing/2014/main" id="{E1A56504-6583-4264-10AF-478F047141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073" r="34221"/>
          <a:stretch>
            <a:fillRect/>
          </a:stretch>
        </p:blipFill>
        <p:spPr bwMode="auto">
          <a:xfrm>
            <a:off x="0" y="858838"/>
            <a:ext cx="107473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5" descr="woodburn hh">
            <a:extLst>
              <a:ext uri="{FF2B5EF4-FFF2-40B4-BE49-F238E27FC236}">
                <a16:creationId xmlns:a16="http://schemas.microsoft.com/office/drawing/2014/main" id="{465E745D-916F-36C2-08E1-E6E3084C5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752600"/>
            <a:ext cx="2819400"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6" descr="jday_sshd">
            <a:extLst>
              <a:ext uri="{FF2B5EF4-FFF2-40B4-BE49-F238E27FC236}">
                <a16:creationId xmlns:a16="http://schemas.microsoft.com/office/drawing/2014/main" id="{E5DE7C13-02DF-EA59-F817-8933F7C74A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313" y="1290638"/>
            <a:ext cx="2590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7" descr="45122b8415">
            <a:extLst>
              <a:ext uri="{FF2B5EF4-FFF2-40B4-BE49-F238E27FC236}">
                <a16:creationId xmlns:a16="http://schemas.microsoft.com/office/drawing/2014/main" id="{229DF989-196A-3A2D-5D9F-B1F899536F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33800"/>
            <a:ext cx="25908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8" descr="MCPE01670_0000[1]">
            <a:extLst>
              <a:ext uri="{FF2B5EF4-FFF2-40B4-BE49-F238E27FC236}">
                <a16:creationId xmlns:a16="http://schemas.microsoft.com/office/drawing/2014/main" id="{B5F0A904-8778-830D-9E84-739631FDB2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4572000"/>
            <a:ext cx="1905000"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Rectangle 9">
            <a:extLst>
              <a:ext uri="{FF2B5EF4-FFF2-40B4-BE49-F238E27FC236}">
                <a16:creationId xmlns:a16="http://schemas.microsoft.com/office/drawing/2014/main" id="{40E618CD-DB9A-8E80-4F4D-9E99B7A3BDC1}"/>
              </a:ext>
            </a:extLst>
          </p:cNvPr>
          <p:cNvSpPr>
            <a:spLocks noChangeArrowheads="1"/>
          </p:cNvSpPr>
          <p:nvPr/>
        </p:nvSpPr>
        <p:spPr bwMode="auto">
          <a:xfrm>
            <a:off x="304800" y="5867400"/>
            <a:ext cx="3886200" cy="8382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lnSpc>
                <a:spcPct val="80000"/>
              </a:lnSpc>
              <a:spcBef>
                <a:spcPct val="20000"/>
              </a:spcBef>
              <a:buClr>
                <a:schemeClr val="hlink"/>
              </a:buClr>
              <a:buSzPct val="65000"/>
              <a:buFont typeface="Wingdings" panose="05000000000000000000" pitchFamily="2" charset="2"/>
              <a:buNone/>
            </a:pPr>
            <a:endParaRPr lang="en-US" altLang="en-US" sz="2800">
              <a:effectLst>
                <a:outerShdw blurRad="38100" dist="38100" dir="2700000" algn="tl">
                  <a:srgbClr val="000000"/>
                </a:outerShdw>
              </a:effectLst>
            </a:endParaRPr>
          </a:p>
          <a:p>
            <a:pPr eaLnBrk="1" hangingPunct="1">
              <a:lnSpc>
                <a:spcPct val="80000"/>
              </a:lnSpc>
              <a:spcBef>
                <a:spcPct val="20000"/>
              </a:spcBef>
              <a:buClr>
                <a:schemeClr val="hlink"/>
              </a:buClr>
              <a:buSzPct val="65000"/>
              <a:buFont typeface="Wingdings" panose="05000000000000000000" pitchFamily="2" charset="2"/>
              <a:buChar char="n"/>
            </a:pPr>
            <a:r>
              <a:rPr lang="en-US" altLang="en-US" sz="1800" b="1">
                <a:effectLst>
                  <a:outerShdw blurRad="38100" dist="38100" dir="2700000" algn="tl">
                    <a:srgbClr val="000000"/>
                  </a:outerShdw>
                </a:effectLst>
              </a:rPr>
              <a:t>Aircraft Trajectories and date-stamped flightlines</a:t>
            </a:r>
          </a:p>
        </p:txBody>
      </p:sp>
      <p:sp>
        <p:nvSpPr>
          <p:cNvPr id="37898" name="Rectangle 10">
            <a:extLst>
              <a:ext uri="{FF2B5EF4-FFF2-40B4-BE49-F238E27FC236}">
                <a16:creationId xmlns:a16="http://schemas.microsoft.com/office/drawing/2014/main" id="{39663978-A44B-2639-F9AB-9AF423C11751}"/>
              </a:ext>
            </a:extLst>
          </p:cNvPr>
          <p:cNvSpPr>
            <a:spLocks noChangeArrowheads="1"/>
          </p:cNvSpPr>
          <p:nvPr/>
        </p:nvSpPr>
        <p:spPr bwMode="auto">
          <a:xfrm>
            <a:off x="2163763" y="304800"/>
            <a:ext cx="4084637" cy="17526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lnSpc>
                <a:spcPct val="80000"/>
              </a:lnSpc>
              <a:spcBef>
                <a:spcPct val="20000"/>
              </a:spcBef>
              <a:buClr>
                <a:schemeClr val="hlink"/>
              </a:buClr>
              <a:buSzPct val="65000"/>
              <a:buFont typeface="Wingdings" panose="05000000000000000000" pitchFamily="2" charset="2"/>
              <a:buNone/>
            </a:pPr>
            <a:endParaRPr lang="en-US" altLang="en-US" sz="2800">
              <a:effectLst>
                <a:outerShdw blurRad="38100" dist="38100" dir="2700000" algn="tl">
                  <a:srgbClr val="000000"/>
                </a:outerShdw>
              </a:effectLst>
            </a:endParaRPr>
          </a:p>
          <a:p>
            <a:pPr eaLnBrk="1" hangingPunct="1">
              <a:lnSpc>
                <a:spcPct val="80000"/>
              </a:lnSpc>
              <a:spcBef>
                <a:spcPct val="20000"/>
              </a:spcBef>
              <a:buClr>
                <a:schemeClr val="hlink"/>
              </a:buClr>
              <a:buSzPct val="65000"/>
              <a:buFont typeface="Wingdings" panose="05000000000000000000" pitchFamily="2" charset="2"/>
              <a:buChar char="n"/>
            </a:pPr>
            <a:r>
              <a:rPr lang="en-US" altLang="en-US" sz="1800" b="1">
                <a:effectLst>
                  <a:outerShdw blurRad="38100" dist="38100" dir="2700000" algn="tl">
                    <a:srgbClr val="000000"/>
                  </a:outerShdw>
                </a:effectLst>
              </a:rPr>
              <a:t>3 ft pixel bare earth DEM ESRI format (quad tiles)</a:t>
            </a:r>
          </a:p>
        </p:txBody>
      </p:sp>
      <p:sp>
        <p:nvSpPr>
          <p:cNvPr id="37899" name="Rectangle 11">
            <a:extLst>
              <a:ext uri="{FF2B5EF4-FFF2-40B4-BE49-F238E27FC236}">
                <a16:creationId xmlns:a16="http://schemas.microsoft.com/office/drawing/2014/main" id="{0204062F-15C8-1C2A-4192-273D2E237297}"/>
              </a:ext>
            </a:extLst>
          </p:cNvPr>
          <p:cNvSpPr>
            <a:spLocks noChangeArrowheads="1"/>
          </p:cNvSpPr>
          <p:nvPr/>
        </p:nvSpPr>
        <p:spPr bwMode="auto">
          <a:xfrm>
            <a:off x="4130675" y="5318125"/>
            <a:ext cx="2133600" cy="3429000"/>
          </a:xfrm>
          <a:prstGeom prst="rect">
            <a:avLst/>
          </a:prstGeom>
          <a:noFill/>
          <a:ln w="9525">
            <a:noFill/>
            <a:miter lim="800000"/>
            <a:headEnd/>
            <a:tailEnd/>
          </a:ln>
          <a:effectLst/>
        </p:spPr>
        <p:txBody>
          <a:bodyPr/>
          <a:lstStyle/>
          <a:p>
            <a:pPr marL="342900" indent="-342900" algn="ctr">
              <a:lnSpc>
                <a:spcPct val="80000"/>
              </a:lnSpc>
              <a:spcBef>
                <a:spcPct val="20000"/>
              </a:spcBef>
              <a:buClr>
                <a:schemeClr val="hlink"/>
              </a:buClr>
              <a:buSzPct val="65000"/>
              <a:buFont typeface="Wingdings" pitchFamily="2" charset="2"/>
              <a:buNone/>
              <a:defRPr/>
            </a:pPr>
            <a:endParaRPr lang="en-US" sz="2800" dirty="0">
              <a:effectLst>
                <a:outerShdw blurRad="38100" dist="38100" dir="2700000" algn="tl">
                  <a:srgbClr val="000000"/>
                </a:outerShdw>
              </a:effectLst>
              <a:ea typeface="+mn-ea"/>
            </a:endParaRPr>
          </a:p>
          <a:p>
            <a:pPr marL="342900" indent="-342900">
              <a:lnSpc>
                <a:spcPct val="80000"/>
              </a:lnSpc>
              <a:spcBef>
                <a:spcPct val="20000"/>
              </a:spcBef>
              <a:buClr>
                <a:schemeClr val="hlink"/>
              </a:buClr>
              <a:buSzPct val="65000"/>
              <a:buFont typeface="Wingdings" pitchFamily="2" charset="2"/>
              <a:buChar char="n"/>
              <a:defRPr/>
            </a:pPr>
            <a:r>
              <a:rPr lang="en-US" sz="1800" b="1" dirty="0">
                <a:effectLst>
                  <a:outerShdw blurRad="38100" dist="38100" dir="2700000" algn="tl">
                    <a:srgbClr val="000000"/>
                  </a:outerShdw>
                </a:effectLst>
                <a:ea typeface="+mn-ea"/>
              </a:rPr>
              <a:t>Ground point density grid</a:t>
            </a:r>
          </a:p>
          <a:p>
            <a:pPr marL="342900" indent="-342900">
              <a:lnSpc>
                <a:spcPct val="80000"/>
              </a:lnSpc>
              <a:spcBef>
                <a:spcPct val="20000"/>
              </a:spcBef>
              <a:buClr>
                <a:schemeClr val="hlink"/>
              </a:buClr>
              <a:buSzPct val="65000"/>
              <a:buFont typeface="Wingdings" pitchFamily="2" charset="2"/>
              <a:buChar char="n"/>
              <a:defRPr/>
            </a:pPr>
            <a:endParaRPr lang="en-US" sz="2800" dirty="0">
              <a:effectLst>
                <a:outerShdw blurRad="38100" dist="38100" dir="2700000" algn="tl">
                  <a:srgbClr val="000000"/>
                </a:outerShdw>
              </a:effectLst>
              <a:ea typeface="+mn-ea"/>
            </a:endParaRPr>
          </a:p>
        </p:txBody>
      </p:sp>
      <p:sp>
        <p:nvSpPr>
          <p:cNvPr id="37900" name="Rectangle 12">
            <a:extLst>
              <a:ext uri="{FF2B5EF4-FFF2-40B4-BE49-F238E27FC236}">
                <a16:creationId xmlns:a16="http://schemas.microsoft.com/office/drawing/2014/main" id="{0E168D21-C752-B2B9-A73C-1B8285AB309F}"/>
              </a:ext>
            </a:extLst>
          </p:cNvPr>
          <p:cNvSpPr>
            <a:spLocks noChangeArrowheads="1"/>
          </p:cNvSpPr>
          <p:nvPr/>
        </p:nvSpPr>
        <p:spPr bwMode="auto">
          <a:xfrm>
            <a:off x="1936750" y="3341688"/>
            <a:ext cx="1809750" cy="2438400"/>
          </a:xfrm>
          <a:prstGeom prst="rect">
            <a:avLst/>
          </a:prstGeom>
          <a:noFill/>
          <a:ln w="9525">
            <a:noFill/>
            <a:miter lim="800000"/>
            <a:headEnd/>
            <a:tailEnd/>
          </a:ln>
          <a:effectLst/>
        </p:spPr>
        <p:txBody>
          <a:bodyPr/>
          <a:lstStyle/>
          <a:p>
            <a:pPr marL="609600" indent="-609600">
              <a:lnSpc>
                <a:spcPct val="80000"/>
              </a:lnSpc>
              <a:spcBef>
                <a:spcPct val="20000"/>
              </a:spcBef>
              <a:buClr>
                <a:schemeClr val="hlink"/>
              </a:buClr>
              <a:buSzPct val="65000"/>
              <a:buFont typeface="Wingdings" pitchFamily="2" charset="2"/>
              <a:buChar char="n"/>
              <a:defRPr/>
            </a:pPr>
            <a:r>
              <a:rPr lang="en-US" sz="1800" b="1">
                <a:effectLst>
                  <a:outerShdw blurRad="38100" dist="38100" dir="2700000" algn="tl">
                    <a:srgbClr val="000000"/>
                  </a:outerShdw>
                </a:effectLst>
                <a:ea typeface="+mn-ea"/>
              </a:rPr>
              <a:t>1 ft pixel intensity images (tiled by </a:t>
            </a:r>
            <a:r>
              <a:rPr lang="en-US" sz="1800" b="1" baseline="30000">
                <a:effectLst>
                  <a:outerShdw blurRad="38100" dist="38100" dir="2700000" algn="tl">
                    <a:srgbClr val="000000"/>
                  </a:outerShdw>
                </a:effectLst>
                <a:ea typeface="+mn-ea"/>
              </a:rPr>
              <a:t>1</a:t>
            </a:r>
            <a:r>
              <a:rPr lang="en-US" sz="1800" b="1">
                <a:effectLst>
                  <a:outerShdw blurRad="38100" dist="38100" dir="2700000" algn="tl">
                    <a:srgbClr val="000000"/>
                  </a:outerShdw>
                </a:effectLst>
                <a:ea typeface="+mn-ea"/>
              </a:rPr>
              <a:t>/</a:t>
            </a:r>
            <a:r>
              <a:rPr lang="en-US" sz="1800" b="1" baseline="-25000">
                <a:effectLst>
                  <a:outerShdw blurRad="38100" dist="38100" dir="2700000" algn="tl">
                    <a:srgbClr val="000000"/>
                  </a:outerShdw>
                </a:effectLst>
                <a:ea typeface="+mn-ea"/>
              </a:rPr>
              <a:t>100</a:t>
            </a:r>
            <a:r>
              <a:rPr lang="en-US" sz="1800" b="1" baseline="30000">
                <a:effectLst>
                  <a:outerShdw blurRad="38100" dist="38100" dir="2700000" algn="tl">
                    <a:srgbClr val="000000"/>
                  </a:outerShdw>
                </a:effectLst>
                <a:ea typeface="+mn-ea"/>
              </a:rPr>
              <a:t>th </a:t>
            </a:r>
            <a:r>
              <a:rPr lang="en-US" sz="1800" b="1">
                <a:effectLst>
                  <a:outerShdw blurRad="38100" dist="38100" dir="2700000" algn="tl">
                    <a:srgbClr val="000000"/>
                  </a:outerShdw>
                </a:effectLst>
                <a:ea typeface="+mn-ea"/>
              </a:rPr>
              <a:t>quad</a:t>
            </a:r>
            <a:r>
              <a:rPr lang="en-US" sz="1800" b="1" baseline="30000">
                <a:effectLst>
                  <a:outerShdw blurRad="38100" dist="38100" dir="2700000" algn="tl">
                    <a:srgbClr val="000000"/>
                  </a:outerShdw>
                </a:effectLst>
                <a:ea typeface="+mn-ea"/>
              </a:rPr>
              <a:t>)</a:t>
            </a:r>
          </a:p>
          <a:p>
            <a:pPr marL="609600" indent="-609600">
              <a:lnSpc>
                <a:spcPct val="80000"/>
              </a:lnSpc>
              <a:spcBef>
                <a:spcPct val="20000"/>
              </a:spcBef>
              <a:buClr>
                <a:schemeClr val="hlink"/>
              </a:buClr>
              <a:buSzPct val="65000"/>
              <a:buFont typeface="Wingdings" pitchFamily="2" charset="2"/>
              <a:buNone/>
              <a:defRPr/>
            </a:pPr>
            <a:endParaRPr lang="en-US" sz="1800" b="1">
              <a:effectLst>
                <a:outerShdw blurRad="38100" dist="38100" dir="2700000" algn="tl">
                  <a:srgbClr val="000000"/>
                </a:outerShdw>
              </a:effectLst>
              <a:ea typeface="+mn-ea"/>
            </a:endParaRPr>
          </a:p>
        </p:txBody>
      </p:sp>
      <p:sp>
        <p:nvSpPr>
          <p:cNvPr id="37901" name="Rectangle 13">
            <a:extLst>
              <a:ext uri="{FF2B5EF4-FFF2-40B4-BE49-F238E27FC236}">
                <a16:creationId xmlns:a16="http://schemas.microsoft.com/office/drawing/2014/main" id="{3076862B-61A6-317A-7523-71536EDF9D9E}"/>
              </a:ext>
            </a:extLst>
          </p:cNvPr>
          <p:cNvSpPr>
            <a:spLocks noChangeArrowheads="1"/>
          </p:cNvSpPr>
          <p:nvPr/>
        </p:nvSpPr>
        <p:spPr bwMode="auto">
          <a:xfrm>
            <a:off x="969963" y="996950"/>
            <a:ext cx="2133600" cy="1981200"/>
          </a:xfrm>
          <a:prstGeom prst="rect">
            <a:avLst/>
          </a:prstGeom>
          <a:noFill/>
          <a:ln w="9525">
            <a:noFill/>
            <a:miter lim="800000"/>
            <a:headEnd/>
            <a:tailEnd/>
          </a:ln>
          <a:effectLst/>
        </p:spPr>
        <p:txBody>
          <a:bodyPr/>
          <a:lstStyle/>
          <a:p>
            <a:pPr marL="342900" indent="-342900" algn="ctr">
              <a:lnSpc>
                <a:spcPct val="80000"/>
              </a:lnSpc>
              <a:spcBef>
                <a:spcPct val="20000"/>
              </a:spcBef>
              <a:buClr>
                <a:schemeClr val="hlink"/>
              </a:buClr>
              <a:buSzPct val="65000"/>
              <a:buFont typeface="Wingdings" pitchFamily="2" charset="2"/>
              <a:buNone/>
              <a:defRPr/>
            </a:pPr>
            <a:endParaRPr lang="en-US" sz="2800" dirty="0">
              <a:effectLst>
                <a:outerShdw blurRad="38100" dist="38100" dir="2700000" algn="tl">
                  <a:srgbClr val="000000"/>
                </a:outerShdw>
              </a:effectLst>
              <a:ea typeface="+mn-ea"/>
            </a:endParaRPr>
          </a:p>
          <a:p>
            <a:pPr marL="342900" indent="-342900">
              <a:lnSpc>
                <a:spcPct val="80000"/>
              </a:lnSpc>
              <a:buClr>
                <a:schemeClr val="hlink"/>
              </a:buClr>
              <a:buSzPct val="65000"/>
              <a:buFont typeface="Wingdings" pitchFamily="2" charset="2"/>
              <a:buChar char="n"/>
              <a:defRPr/>
            </a:pPr>
            <a:r>
              <a:rPr lang="en-US" sz="1800" b="1" dirty="0">
                <a:effectLst>
                  <a:outerShdw blurRad="38100" dist="38100" dir="2700000" algn="tl">
                    <a:srgbClr val="000000"/>
                  </a:outerShdw>
                </a:effectLst>
                <a:ea typeface="+mn-ea"/>
              </a:rPr>
              <a:t>Point cloud, LAS format 1/100 quad tiles</a:t>
            </a:r>
          </a:p>
          <a:p>
            <a:pPr marL="342900" indent="-342900">
              <a:lnSpc>
                <a:spcPct val="80000"/>
              </a:lnSpc>
              <a:buClr>
                <a:schemeClr val="hlink"/>
              </a:buClr>
              <a:buSzPct val="65000"/>
              <a:buFont typeface="Wingdings" pitchFamily="2" charset="2"/>
              <a:buChar char="n"/>
              <a:defRPr/>
            </a:pPr>
            <a:r>
              <a:rPr lang="en-US" sz="1800" b="1" dirty="0">
                <a:effectLst>
                  <a:outerShdw blurRad="38100" dist="38100" dir="2700000" algn="tl">
                    <a:srgbClr val="000000"/>
                  </a:outerShdw>
                </a:effectLst>
                <a:ea typeface="+mn-ea"/>
              </a:rPr>
              <a:t>Classified All- Return Points</a:t>
            </a:r>
          </a:p>
          <a:p>
            <a:pPr marL="342900" indent="-342900">
              <a:lnSpc>
                <a:spcPct val="80000"/>
              </a:lnSpc>
              <a:buClr>
                <a:schemeClr val="hlink"/>
              </a:buClr>
              <a:buSzPct val="65000"/>
              <a:buFont typeface="Wingdings" pitchFamily="2" charset="2"/>
              <a:buChar char="n"/>
              <a:defRPr/>
            </a:pPr>
            <a:endParaRPr lang="en-US" sz="1800" b="1" dirty="0">
              <a:effectLst>
                <a:outerShdw blurRad="38100" dist="38100" dir="2700000" algn="tl">
                  <a:srgbClr val="000000"/>
                </a:outerShdw>
              </a:effectLst>
              <a:ea typeface="+mn-ea"/>
            </a:endParaRPr>
          </a:p>
          <a:p>
            <a:pPr marL="342900" indent="-342900">
              <a:lnSpc>
                <a:spcPct val="80000"/>
              </a:lnSpc>
              <a:spcBef>
                <a:spcPct val="20000"/>
              </a:spcBef>
              <a:buClr>
                <a:schemeClr val="hlink"/>
              </a:buClr>
              <a:buSzPct val="65000"/>
              <a:buFont typeface="Wingdings" pitchFamily="2" charset="2"/>
              <a:buChar char="n"/>
              <a:defRPr/>
            </a:pPr>
            <a:endParaRPr lang="en-US" sz="2800" b="1" dirty="0">
              <a:effectLst>
                <a:outerShdw blurRad="38100" dist="38100" dir="2700000" algn="tl">
                  <a:srgbClr val="000000"/>
                </a:outerShdw>
              </a:effectLst>
              <a:ea typeface="+mn-ea"/>
            </a:endParaRPr>
          </a:p>
        </p:txBody>
      </p:sp>
      <p:sp>
        <p:nvSpPr>
          <p:cNvPr id="37902" name="Rectangle 14">
            <a:extLst>
              <a:ext uri="{FF2B5EF4-FFF2-40B4-BE49-F238E27FC236}">
                <a16:creationId xmlns:a16="http://schemas.microsoft.com/office/drawing/2014/main" id="{7ED26A55-2DCC-50F6-FD22-B2458FB7FE5C}"/>
              </a:ext>
            </a:extLst>
          </p:cNvPr>
          <p:cNvSpPr>
            <a:spLocks noChangeArrowheads="1"/>
          </p:cNvSpPr>
          <p:nvPr/>
        </p:nvSpPr>
        <p:spPr bwMode="auto">
          <a:xfrm>
            <a:off x="6172200" y="388938"/>
            <a:ext cx="2514600" cy="27432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lnSpc>
                <a:spcPct val="80000"/>
              </a:lnSpc>
              <a:spcBef>
                <a:spcPct val="20000"/>
              </a:spcBef>
              <a:buClr>
                <a:schemeClr val="hlink"/>
              </a:buClr>
              <a:buSzPct val="65000"/>
              <a:buFont typeface="Wingdings" panose="05000000000000000000" pitchFamily="2" charset="2"/>
              <a:buNone/>
            </a:pPr>
            <a:endParaRPr lang="en-US" altLang="en-US" sz="2800">
              <a:effectLst>
                <a:outerShdw blurRad="38100" dist="38100" dir="2700000" algn="tl">
                  <a:srgbClr val="000000"/>
                </a:outerShdw>
              </a:effectLst>
            </a:endParaRPr>
          </a:p>
          <a:p>
            <a:pPr eaLnBrk="1" hangingPunct="1">
              <a:lnSpc>
                <a:spcPct val="80000"/>
              </a:lnSpc>
              <a:spcBef>
                <a:spcPct val="20000"/>
              </a:spcBef>
              <a:buClr>
                <a:schemeClr val="hlink"/>
              </a:buClr>
              <a:buSzPct val="65000"/>
              <a:buFont typeface="Wingdings" panose="05000000000000000000" pitchFamily="2" charset="2"/>
              <a:buChar char="n"/>
            </a:pPr>
            <a:r>
              <a:rPr lang="en-US" altLang="en-US" sz="1800" b="1">
                <a:effectLst>
                  <a:outerShdw blurRad="38100" dist="38100" dir="2700000" algn="tl">
                    <a:srgbClr val="000000"/>
                  </a:outerShdw>
                </a:effectLst>
              </a:rPr>
              <a:t>3 ft pixel first return DEM ESRI format (quad tiles)</a:t>
            </a:r>
          </a:p>
        </p:txBody>
      </p:sp>
      <p:pic>
        <p:nvPicPr>
          <p:cNvPr id="22542" name="Picture 15" descr="MCj04242060000[1]">
            <a:extLst>
              <a:ext uri="{FF2B5EF4-FFF2-40B4-BE49-F238E27FC236}">
                <a16:creationId xmlns:a16="http://schemas.microsoft.com/office/drawing/2014/main" id="{C79196BB-AA4A-90CF-9FB2-B19FAB9F0E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5562600"/>
            <a:ext cx="128587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16" descr="ground_density_sample">
            <a:extLst>
              <a:ext uri="{FF2B5EF4-FFF2-40B4-BE49-F238E27FC236}">
                <a16:creationId xmlns:a16="http://schemas.microsoft.com/office/drawing/2014/main" id="{807004DD-F859-F25B-6DD5-A6956C3BD8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0" y="3387725"/>
            <a:ext cx="2551113"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Box 2">
            <a:extLst>
              <a:ext uri="{FF2B5EF4-FFF2-40B4-BE49-F238E27FC236}">
                <a16:creationId xmlns:a16="http://schemas.microsoft.com/office/drawing/2014/main" id="{35A01E6F-905D-FB3B-7B70-A6B802C92F82}"/>
              </a:ext>
            </a:extLst>
          </p:cNvPr>
          <p:cNvSpPr txBox="1">
            <a:spLocks noChangeArrowheads="1"/>
          </p:cNvSpPr>
          <p:nvPr/>
        </p:nvSpPr>
        <p:spPr bwMode="auto">
          <a:xfrm>
            <a:off x="914400" y="166688"/>
            <a:ext cx="7391400" cy="430212"/>
          </a:xfrm>
          <a:prstGeom prst="rect">
            <a:avLst/>
          </a:prstGeom>
          <a:noFill/>
          <a:ln w="9525">
            <a:noFill/>
            <a:miter lim="800000"/>
            <a:headEnd/>
            <a:tailEnd/>
          </a:ln>
        </p:spPr>
        <p:txBody>
          <a:bodyP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a:r>
              <a:rPr lang="en-US" altLang="en-US" sz="2200">
                <a:solidFill>
                  <a:srgbClr val="000000"/>
                </a:solidFill>
                <a:effectLst>
                  <a:outerShdw blurRad="38100" dist="38100" dir="2700000" algn="tl">
                    <a:srgbClr val="FFFFFF"/>
                  </a:outerShdw>
                </a:effectLst>
              </a:rPr>
              <a:t>Current Lidar Coverage: Complete, Acquiring or Funded</a:t>
            </a:r>
          </a:p>
        </p:txBody>
      </p:sp>
      <p:pic>
        <p:nvPicPr>
          <p:cNvPr id="23554" name="Picture 3" descr="C:\temp\Current Lidar Coverage.jpg">
            <a:extLst>
              <a:ext uri="{FF2B5EF4-FFF2-40B4-BE49-F238E27FC236}">
                <a16:creationId xmlns:a16="http://schemas.microsoft.com/office/drawing/2014/main" id="{F1ACF814-AEC8-5C63-58A2-641396558D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0"/>
            <a:ext cx="810418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Box 2">
            <a:extLst>
              <a:ext uri="{FF2B5EF4-FFF2-40B4-BE49-F238E27FC236}">
                <a16:creationId xmlns:a16="http://schemas.microsoft.com/office/drawing/2014/main" id="{FF2E34A1-71A5-7907-E1B0-4749F9F1A9C4}"/>
              </a:ext>
            </a:extLst>
          </p:cNvPr>
          <p:cNvSpPr txBox="1">
            <a:spLocks noChangeArrowheads="1"/>
          </p:cNvSpPr>
          <p:nvPr/>
        </p:nvSpPr>
        <p:spPr bwMode="auto">
          <a:xfrm>
            <a:off x="914400" y="166688"/>
            <a:ext cx="7391400" cy="430212"/>
          </a:xfrm>
          <a:prstGeom prst="rect">
            <a:avLst/>
          </a:prstGeom>
          <a:noFill/>
          <a:ln w="9525">
            <a:noFill/>
            <a:miter lim="800000"/>
            <a:headEnd/>
            <a:tailEnd/>
          </a:ln>
        </p:spPr>
        <p:txBody>
          <a:bodyP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a:r>
              <a:rPr lang="en-US" altLang="en-US" sz="2200">
                <a:solidFill>
                  <a:srgbClr val="000000"/>
                </a:solidFill>
                <a:effectLst>
                  <a:outerShdw blurRad="38100" dist="38100" dir="2700000" algn="tl">
                    <a:srgbClr val="FFFFFF"/>
                  </a:outerShdw>
                </a:effectLst>
              </a:rPr>
              <a:t> OLC Lidar Collections Currently Developing  </a:t>
            </a:r>
          </a:p>
        </p:txBody>
      </p:sp>
      <p:pic>
        <p:nvPicPr>
          <p:cNvPr id="24578" name="Picture 2" descr="C:\temp\Developing Lidar Coverage.jpg">
            <a:extLst>
              <a:ext uri="{FF2B5EF4-FFF2-40B4-BE49-F238E27FC236}">
                <a16:creationId xmlns:a16="http://schemas.microsoft.com/office/drawing/2014/main" id="{20A47A09-93C8-5D35-A8DB-29D6747A33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8839200" cy="584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Box 2">
            <a:extLst>
              <a:ext uri="{FF2B5EF4-FFF2-40B4-BE49-F238E27FC236}">
                <a16:creationId xmlns:a16="http://schemas.microsoft.com/office/drawing/2014/main" id="{B0D69B07-5703-CD6C-55CF-E64F00E12EBA}"/>
              </a:ext>
            </a:extLst>
          </p:cNvPr>
          <p:cNvSpPr txBox="1">
            <a:spLocks noChangeArrowheads="1"/>
          </p:cNvSpPr>
          <p:nvPr/>
        </p:nvSpPr>
        <p:spPr bwMode="auto">
          <a:xfrm>
            <a:off x="914400" y="166688"/>
            <a:ext cx="7391400" cy="769937"/>
          </a:xfrm>
          <a:prstGeom prst="rect">
            <a:avLst/>
          </a:prstGeom>
          <a:noFill/>
          <a:ln w="9525">
            <a:noFill/>
            <a:miter lim="800000"/>
            <a:headEnd/>
            <a:tailEnd/>
          </a:ln>
        </p:spPr>
        <p:txBody>
          <a:bodyP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a:r>
              <a:rPr lang="en-US" altLang="en-US" sz="2200">
                <a:solidFill>
                  <a:srgbClr val="000000"/>
                </a:solidFill>
                <a:effectLst>
                  <a:outerShdw blurRad="38100" dist="38100" dir="2700000" algn="tl">
                    <a:srgbClr val="FFFFFF"/>
                  </a:outerShdw>
                </a:effectLst>
              </a:rPr>
              <a:t> 3DEP Funding for Upper Rogue and Upper Umpqua Lidar Projects   </a:t>
            </a:r>
          </a:p>
        </p:txBody>
      </p:sp>
      <p:pic>
        <p:nvPicPr>
          <p:cNvPr id="25602" name="Picture 2" descr="C:\temp\3DEP project area.jpg">
            <a:extLst>
              <a:ext uri="{FF2B5EF4-FFF2-40B4-BE49-F238E27FC236}">
                <a16:creationId xmlns:a16="http://schemas.microsoft.com/office/drawing/2014/main" id="{B4D91283-DBE5-3FBE-CCA9-816D3BC0A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35050"/>
            <a:ext cx="853440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EA090-D259-4347-F345-D30E7C00EB84}"/>
              </a:ext>
            </a:extLst>
          </p:cNvPr>
          <p:cNvSpPr>
            <a:spLocks noGrp="1"/>
          </p:cNvSpPr>
          <p:nvPr>
            <p:ph type="title"/>
          </p:nvPr>
        </p:nvSpPr>
        <p:spPr>
          <a:xfrm>
            <a:off x="304800" y="0"/>
            <a:ext cx="8229600" cy="1371600"/>
          </a:xfrm>
        </p:spPr>
        <p:txBody>
          <a:bodyPr/>
          <a:lstStyle/>
          <a:p>
            <a:pPr eaLnBrk="1" hangingPunct="1"/>
            <a:r>
              <a:rPr lang="en-US" altLang="en-US">
                <a:solidFill>
                  <a:srgbClr val="00264D"/>
                </a:solidFill>
              </a:rPr>
              <a:t>Lidar Applications</a:t>
            </a:r>
          </a:p>
        </p:txBody>
      </p:sp>
      <p:pic>
        <p:nvPicPr>
          <p:cNvPr id="3" name="Picture 2">
            <a:extLst>
              <a:ext uri="{FF2B5EF4-FFF2-40B4-BE49-F238E27FC236}">
                <a16:creationId xmlns:a16="http://schemas.microsoft.com/office/drawing/2014/main" id="{DC19D1D2-308C-54A5-018E-EE5207CA99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3238" y="0"/>
            <a:ext cx="900762" cy="914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EF0E80E5-A426-C0F7-2DAE-7376978AB551}"/>
              </a:ext>
            </a:extLst>
          </p:cNvPr>
          <p:cNvSpPr>
            <a:spLocks noGrp="1" noChangeArrowheads="1"/>
          </p:cNvSpPr>
          <p:nvPr>
            <p:ph type="title"/>
          </p:nvPr>
        </p:nvSpPr>
        <p:spPr>
          <a:xfrm>
            <a:off x="0" y="76200"/>
            <a:ext cx="8915400" cy="838200"/>
          </a:xfrm>
        </p:spPr>
        <p:txBody>
          <a:bodyPr/>
          <a:lstStyle/>
          <a:p>
            <a:pPr eaLnBrk="1" hangingPunct="1"/>
            <a:r>
              <a:rPr lang="en-US" altLang="en-US">
                <a:solidFill>
                  <a:srgbClr val="FF0000"/>
                </a:solidFill>
              </a:rPr>
              <a:t>Landslide Inventory Maps</a:t>
            </a:r>
          </a:p>
        </p:txBody>
      </p:sp>
      <p:grpSp>
        <p:nvGrpSpPr>
          <p:cNvPr id="27650" name="Group 3">
            <a:extLst>
              <a:ext uri="{FF2B5EF4-FFF2-40B4-BE49-F238E27FC236}">
                <a16:creationId xmlns:a16="http://schemas.microsoft.com/office/drawing/2014/main" id="{BD43A438-152F-817D-3DE7-03B0A81D3D0E}"/>
              </a:ext>
            </a:extLst>
          </p:cNvPr>
          <p:cNvGrpSpPr>
            <a:grpSpLocks/>
          </p:cNvGrpSpPr>
          <p:nvPr/>
        </p:nvGrpSpPr>
        <p:grpSpPr bwMode="auto">
          <a:xfrm>
            <a:off x="152400" y="1066800"/>
            <a:ext cx="3657600" cy="2667000"/>
            <a:chOff x="212" y="751"/>
            <a:chExt cx="3663" cy="3009"/>
          </a:xfrm>
        </p:grpSpPr>
        <p:pic>
          <p:nvPicPr>
            <p:cNvPr id="27655" name="Picture 4">
              <a:extLst>
                <a:ext uri="{FF2B5EF4-FFF2-40B4-BE49-F238E27FC236}">
                  <a16:creationId xmlns:a16="http://schemas.microsoft.com/office/drawing/2014/main" id="{B7397380-7F84-CE49-6376-D4B1B31174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82" r="29042" b="15691"/>
            <a:stretch>
              <a:fillRect/>
            </a:stretch>
          </p:blipFill>
          <p:spPr bwMode="auto">
            <a:xfrm>
              <a:off x="212" y="751"/>
              <a:ext cx="3663" cy="3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Freeform 5">
              <a:extLst>
                <a:ext uri="{FF2B5EF4-FFF2-40B4-BE49-F238E27FC236}">
                  <a16:creationId xmlns:a16="http://schemas.microsoft.com/office/drawing/2014/main" id="{0E92949E-150F-71FA-DBB3-F0AF7880AC34}"/>
                </a:ext>
              </a:extLst>
            </p:cNvPr>
            <p:cNvSpPr>
              <a:spLocks/>
            </p:cNvSpPr>
            <p:nvPr/>
          </p:nvSpPr>
          <p:spPr bwMode="auto">
            <a:xfrm>
              <a:off x="548" y="1184"/>
              <a:ext cx="2753" cy="2117"/>
            </a:xfrm>
            <a:custGeom>
              <a:avLst/>
              <a:gdLst>
                <a:gd name="T0" fmla="*/ 675 w 2753"/>
                <a:gd name="T1" fmla="*/ 2117 h 2117"/>
                <a:gd name="T2" fmla="*/ 2749 w 2753"/>
                <a:gd name="T3" fmla="*/ 2095 h 2117"/>
                <a:gd name="T4" fmla="*/ 2753 w 2753"/>
                <a:gd name="T5" fmla="*/ 0 h 2117"/>
                <a:gd name="T6" fmla="*/ 2364 w 2753"/>
                <a:gd name="T7" fmla="*/ 7 h 2117"/>
                <a:gd name="T8" fmla="*/ 2360 w 2753"/>
                <a:gd name="T9" fmla="*/ 155 h 2117"/>
                <a:gd name="T10" fmla="*/ 2169 w 2753"/>
                <a:gd name="T11" fmla="*/ 155 h 2117"/>
                <a:gd name="T12" fmla="*/ 2169 w 2753"/>
                <a:gd name="T13" fmla="*/ 290 h 2117"/>
                <a:gd name="T14" fmla="*/ 14 w 2753"/>
                <a:gd name="T15" fmla="*/ 328 h 2117"/>
                <a:gd name="T16" fmla="*/ 0 w 2753"/>
                <a:gd name="T17" fmla="*/ 728 h 2117"/>
                <a:gd name="T18" fmla="*/ 279 w 2753"/>
                <a:gd name="T19" fmla="*/ 735 h 2117"/>
                <a:gd name="T20" fmla="*/ 282 w 2753"/>
                <a:gd name="T21" fmla="*/ 1424 h 2117"/>
                <a:gd name="T22" fmla="*/ 678 w 2753"/>
                <a:gd name="T23" fmla="*/ 1417 h 2117"/>
                <a:gd name="T24" fmla="*/ 675 w 2753"/>
                <a:gd name="T25" fmla="*/ 2117 h 21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53" h="2117">
                  <a:moveTo>
                    <a:pt x="675" y="2117"/>
                  </a:moveTo>
                  <a:lnTo>
                    <a:pt x="2749" y="2095"/>
                  </a:lnTo>
                  <a:lnTo>
                    <a:pt x="2753" y="0"/>
                  </a:lnTo>
                  <a:lnTo>
                    <a:pt x="2364" y="7"/>
                  </a:lnTo>
                  <a:lnTo>
                    <a:pt x="2360" y="155"/>
                  </a:lnTo>
                  <a:lnTo>
                    <a:pt x="2169" y="155"/>
                  </a:lnTo>
                  <a:lnTo>
                    <a:pt x="2169" y="290"/>
                  </a:lnTo>
                  <a:lnTo>
                    <a:pt x="14" y="328"/>
                  </a:lnTo>
                  <a:lnTo>
                    <a:pt x="0" y="728"/>
                  </a:lnTo>
                  <a:lnTo>
                    <a:pt x="279" y="735"/>
                  </a:lnTo>
                  <a:lnTo>
                    <a:pt x="282" y="1424"/>
                  </a:lnTo>
                  <a:lnTo>
                    <a:pt x="678" y="1417"/>
                  </a:lnTo>
                  <a:lnTo>
                    <a:pt x="675" y="2117"/>
                  </a:lnTo>
                  <a:close/>
                </a:path>
              </a:pathLst>
            </a:custGeom>
            <a:noFill/>
            <a:ln w="38100" cap="flat"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27651" name="Picture 6">
            <a:extLst>
              <a:ext uri="{FF2B5EF4-FFF2-40B4-BE49-F238E27FC236}">
                <a16:creationId xmlns:a16="http://schemas.microsoft.com/office/drawing/2014/main" id="{07DB90A4-02EB-740D-0A1C-4794DBDF5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981200"/>
            <a:ext cx="5637213"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a:extLst>
              <a:ext uri="{FF2B5EF4-FFF2-40B4-BE49-F238E27FC236}">
                <a16:creationId xmlns:a16="http://schemas.microsoft.com/office/drawing/2014/main" id="{A0DB6A98-F92A-1088-59F5-0D4A270A3043}"/>
              </a:ext>
            </a:extLst>
          </p:cNvPr>
          <p:cNvSpPr txBox="1">
            <a:spLocks noChangeArrowheads="1"/>
          </p:cNvSpPr>
          <p:nvPr/>
        </p:nvSpPr>
        <p:spPr bwMode="auto">
          <a:xfrm>
            <a:off x="76200" y="3733800"/>
            <a:ext cx="3308350" cy="366713"/>
          </a:xfrm>
          <a:prstGeom prst="rect">
            <a:avLst/>
          </a:prstGeom>
          <a:noFill/>
          <a:ln w="9525">
            <a:noFill/>
            <a:miter lim="800000"/>
            <a:headEnd/>
            <a:tailEnd/>
          </a:ln>
          <a:effectLst/>
        </p:spPr>
        <p:txBody>
          <a:bodyPr wrap="none">
            <a:spAutoFit/>
          </a:bodyPr>
          <a:lstStyle/>
          <a:p>
            <a:pPr eaLnBrk="0" hangingPunct="0">
              <a:defRPr/>
            </a:pPr>
            <a:r>
              <a:rPr lang="en-US" sz="1800" dirty="0">
                <a:solidFill>
                  <a:srgbClr val="000000"/>
                </a:solidFill>
                <a:effectLst>
                  <a:glow rad="228600">
                    <a:schemeClr val="accent4">
                      <a:satMod val="175000"/>
                      <a:alpha val="40000"/>
                    </a:schemeClr>
                  </a:glow>
                </a:effectLst>
                <a:ea typeface="+mn-ea"/>
              </a:rPr>
              <a:t>USGS map, 1994: 7 landslides</a:t>
            </a:r>
          </a:p>
        </p:txBody>
      </p:sp>
      <p:sp>
        <p:nvSpPr>
          <p:cNvPr id="9" name="Text Box 8">
            <a:extLst>
              <a:ext uri="{FF2B5EF4-FFF2-40B4-BE49-F238E27FC236}">
                <a16:creationId xmlns:a16="http://schemas.microsoft.com/office/drawing/2014/main" id="{E4CA943A-7E62-D4A3-6280-EAAD2FBA945A}"/>
              </a:ext>
            </a:extLst>
          </p:cNvPr>
          <p:cNvSpPr txBox="1">
            <a:spLocks noChangeArrowheads="1"/>
          </p:cNvSpPr>
          <p:nvPr/>
        </p:nvSpPr>
        <p:spPr bwMode="auto">
          <a:xfrm>
            <a:off x="3810000" y="6338888"/>
            <a:ext cx="5214761" cy="369332"/>
          </a:xfrm>
          <a:prstGeom prst="rect">
            <a:avLst/>
          </a:prstGeom>
          <a:noFill/>
          <a:ln w="9525">
            <a:noFill/>
            <a:miter lim="800000"/>
            <a:headEnd/>
            <a:tailEnd/>
          </a:ln>
          <a:effectLst/>
        </p:spPr>
        <p:txBody>
          <a:bodyPr wrap="none">
            <a:spAutoFit/>
          </a:bodyPr>
          <a:lstStyle/>
          <a:p>
            <a:pPr eaLnBrk="0" hangingPunct="0">
              <a:defRPr/>
            </a:pPr>
            <a:r>
              <a:rPr lang="en-US" sz="1800" dirty="0">
                <a:solidFill>
                  <a:srgbClr val="000000"/>
                </a:solidFill>
                <a:effectLst>
                  <a:glow rad="228600">
                    <a:schemeClr val="accent4">
                      <a:satMod val="175000"/>
                      <a:alpha val="40000"/>
                    </a:schemeClr>
                  </a:glow>
                </a:effectLst>
                <a:ea typeface="+mn-ea"/>
              </a:rPr>
              <a:t>Landslide Inventory Map from </a:t>
            </a:r>
            <a:r>
              <a:rPr lang="en-US" sz="1800" dirty="0" err="1">
                <a:solidFill>
                  <a:srgbClr val="000000"/>
                </a:solidFill>
                <a:effectLst>
                  <a:glow rad="228600">
                    <a:schemeClr val="accent4">
                      <a:satMod val="175000"/>
                      <a:alpha val="40000"/>
                    </a:schemeClr>
                  </a:glow>
                </a:effectLst>
                <a:ea typeface="+mn-ea"/>
              </a:rPr>
              <a:t>lidar</a:t>
            </a:r>
            <a:r>
              <a:rPr lang="en-US" sz="1800" dirty="0">
                <a:solidFill>
                  <a:srgbClr val="000000"/>
                </a:solidFill>
                <a:effectLst>
                  <a:glow rad="228600">
                    <a:schemeClr val="accent4">
                      <a:satMod val="175000"/>
                      <a:alpha val="40000"/>
                    </a:schemeClr>
                  </a:glow>
                </a:effectLst>
                <a:ea typeface="+mn-ea"/>
              </a:rPr>
              <a:t>: 93 landslides</a:t>
            </a:r>
          </a:p>
        </p:txBody>
      </p:sp>
      <p:pic>
        <p:nvPicPr>
          <p:cNvPr id="10" name="Picture 9">
            <a:extLst>
              <a:ext uri="{FF2B5EF4-FFF2-40B4-BE49-F238E27FC236}">
                <a16:creationId xmlns:a16="http://schemas.microsoft.com/office/drawing/2014/main" id="{50BF63BD-3FAA-3772-02CD-358DD69FF2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3238" y="0"/>
            <a:ext cx="900762" cy="914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F224224F-73E0-8FF9-33F2-19E53707C494}"/>
              </a:ext>
            </a:extLst>
          </p:cNvPr>
          <p:cNvSpPr>
            <a:spLocks noGrp="1" noChangeArrowheads="1"/>
          </p:cNvSpPr>
          <p:nvPr>
            <p:ph type="title"/>
          </p:nvPr>
        </p:nvSpPr>
        <p:spPr>
          <a:xfrm>
            <a:off x="457200" y="0"/>
            <a:ext cx="8229600" cy="1071563"/>
          </a:xfrm>
        </p:spPr>
        <p:txBody>
          <a:bodyPr/>
          <a:lstStyle/>
          <a:p>
            <a:pPr eaLnBrk="1" hangingPunct="1"/>
            <a:r>
              <a:rPr lang="en-US" altLang="en-US" sz="3600">
                <a:solidFill>
                  <a:srgbClr val="1E5C2A"/>
                </a:solidFill>
              </a:rPr>
              <a:t>Developing New Base Maps</a:t>
            </a:r>
          </a:p>
        </p:txBody>
      </p:sp>
      <p:sp>
        <p:nvSpPr>
          <p:cNvPr id="122883" name="Rectangle 3">
            <a:extLst>
              <a:ext uri="{FF2B5EF4-FFF2-40B4-BE49-F238E27FC236}">
                <a16:creationId xmlns:a16="http://schemas.microsoft.com/office/drawing/2014/main" id="{623AB794-1593-D913-2BE7-BB13A9102AF8}"/>
              </a:ext>
            </a:extLst>
          </p:cNvPr>
          <p:cNvSpPr>
            <a:spLocks noGrp="1" noChangeArrowheads="1"/>
          </p:cNvSpPr>
          <p:nvPr>
            <p:ph type="body" idx="1"/>
          </p:nvPr>
        </p:nvSpPr>
        <p:spPr/>
        <p:txBody>
          <a:bodyPr/>
          <a:lstStyle/>
          <a:p>
            <a:pPr eaLnBrk="1" hangingPunct="1">
              <a:defRPr/>
            </a:pPr>
            <a:endParaRPr lang="en-US">
              <a:ea typeface="+mn-ea"/>
            </a:endParaRPr>
          </a:p>
        </p:txBody>
      </p:sp>
      <p:pic>
        <p:nvPicPr>
          <p:cNvPr id="28675" name="Picture 6" descr="LIS_Map_draft.jpg">
            <a:extLst>
              <a:ext uri="{FF2B5EF4-FFF2-40B4-BE49-F238E27FC236}">
                <a16:creationId xmlns:a16="http://schemas.microsoft.com/office/drawing/2014/main" id="{7009A8EA-8960-946F-83CA-32C3ADD332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77938"/>
            <a:ext cx="9144000" cy="558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F8150E-1F85-0F72-3921-110970052FA4}"/>
              </a:ext>
            </a:extLst>
          </p:cNvPr>
          <p:cNvSpPr txBox="1"/>
          <p:nvPr/>
        </p:nvSpPr>
        <p:spPr>
          <a:xfrm>
            <a:off x="1295400" y="2514600"/>
            <a:ext cx="6477000" cy="1169988"/>
          </a:xfrm>
          <a:prstGeom prst="rect">
            <a:avLst/>
          </a:prstGeom>
          <a:noFill/>
        </p:spPr>
        <p:txBody>
          <a:bodyP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a:r>
              <a:rPr lang="en-US" altLang="en-US" sz="7000">
                <a:effectLst>
                  <a:outerShdw blurRad="38100" dist="38100" dir="2700000" algn="tl">
                    <a:srgbClr val="000000"/>
                  </a:outerShdw>
                </a:effectLst>
                <a:latin typeface="Century Schoolbook" panose="02040604050505020304" pitchFamily="18" charset="0"/>
              </a:rPr>
              <a:t>Questions?</a:t>
            </a:r>
          </a:p>
        </p:txBody>
      </p:sp>
      <p:pic>
        <p:nvPicPr>
          <p:cNvPr id="3" name="Picture 2">
            <a:extLst>
              <a:ext uri="{FF2B5EF4-FFF2-40B4-BE49-F238E27FC236}">
                <a16:creationId xmlns:a16="http://schemas.microsoft.com/office/drawing/2014/main" id="{73AA6AA9-978A-18C8-6918-630510E714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3238" y="0"/>
            <a:ext cx="900762" cy="914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4ECB9652-6D93-F794-284F-6A5B19EE8498}"/>
              </a:ext>
            </a:extLst>
          </p:cNvPr>
          <p:cNvSpPr>
            <a:spLocks noGrp="1" noChangeArrowheads="1"/>
          </p:cNvSpPr>
          <p:nvPr>
            <p:ph type="title"/>
          </p:nvPr>
        </p:nvSpPr>
        <p:spPr>
          <a:xfrm>
            <a:off x="838200" y="0"/>
            <a:ext cx="7467600" cy="1143000"/>
          </a:xfrm>
        </p:spPr>
        <p:txBody>
          <a:bodyPr/>
          <a:lstStyle/>
          <a:p>
            <a:pPr eaLnBrk="1" hangingPunct="1"/>
            <a:r>
              <a:rPr lang="en-US" altLang="en-US" sz="3200">
                <a:solidFill>
                  <a:srgbClr val="000000"/>
                </a:solidFill>
                <a:effectLst>
                  <a:outerShdw blurRad="38100" dist="38100" dir="2700000" algn="tl">
                    <a:srgbClr val="FFFFFF"/>
                  </a:outerShdw>
                </a:effectLst>
              </a:rPr>
              <a:t>DOGAMI Selected a Vendor to Provide Lidar to the Consortium</a:t>
            </a:r>
          </a:p>
        </p:txBody>
      </p:sp>
      <p:sp>
        <p:nvSpPr>
          <p:cNvPr id="33795" name="Rectangle 3">
            <a:extLst>
              <a:ext uri="{FF2B5EF4-FFF2-40B4-BE49-F238E27FC236}">
                <a16:creationId xmlns:a16="http://schemas.microsoft.com/office/drawing/2014/main" id="{5AD74E32-42EB-FE85-EAB7-D35BF6DAD1A1}"/>
              </a:ext>
            </a:extLst>
          </p:cNvPr>
          <p:cNvSpPr>
            <a:spLocks noGrp="1" noChangeArrowheads="1"/>
          </p:cNvSpPr>
          <p:nvPr>
            <p:ph idx="1"/>
          </p:nvPr>
        </p:nvSpPr>
        <p:spPr>
          <a:xfrm>
            <a:off x="457200" y="1676400"/>
            <a:ext cx="8229600" cy="4114800"/>
          </a:xfrm>
        </p:spPr>
        <p:txBody>
          <a:bodyPr>
            <a:scene3d>
              <a:camera prst="orthographicFront"/>
              <a:lightRig rig="threePt" dir="t"/>
            </a:scene3d>
            <a:sp3d prstMaterial="matte">
              <a:extrusionClr>
                <a:srgbClr val="000000"/>
              </a:extrusionClr>
            </a:sp3d>
          </a:bodyPr>
          <a:lstStyle/>
          <a:p>
            <a:pPr algn="ctr" eaLnBrk="1" hangingPunct="1">
              <a:buFont typeface="Wingdings" panose="05000000000000000000" pitchFamily="2" charset="2"/>
              <a:buNone/>
              <a:defRPr/>
            </a:pPr>
            <a:r>
              <a:rPr lang="en-US" sz="2800" dirty="0">
                <a:solidFill>
                  <a:srgbClr val="002060"/>
                </a:solidFill>
                <a:effectLst/>
                <a:ea typeface="+mn-ea"/>
              </a:rPr>
              <a:t>A nationwide RFP led to the selection of Watershed Sciences Inc. of Corvallis Oregon as the lidar vendor for the consortium under Oregon Price Agreement # 8865.</a:t>
            </a:r>
          </a:p>
        </p:txBody>
      </p:sp>
      <p:pic>
        <p:nvPicPr>
          <p:cNvPr id="5123" name="Picture 4" descr="ws logo">
            <a:extLst>
              <a:ext uri="{FF2B5EF4-FFF2-40B4-BE49-F238E27FC236}">
                <a16:creationId xmlns:a16="http://schemas.microsoft.com/office/drawing/2014/main" id="{F416468C-71C5-23AE-B505-420B311D8F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648200"/>
            <a:ext cx="76200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6" descr="Watershed Sciences in the field">
            <a:extLst>
              <a:ext uri="{FF2B5EF4-FFF2-40B4-BE49-F238E27FC236}">
                <a16:creationId xmlns:a16="http://schemas.microsoft.com/office/drawing/2014/main" id="{A5F65098-AD4A-AB29-F48A-8D175C9FF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4572000"/>
            <a:ext cx="15049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7" descr="Quantum Geospatial Logo">
            <a:extLst>
              <a:ext uri="{FF2B5EF4-FFF2-40B4-BE49-F238E27FC236}">
                <a16:creationId xmlns:a16="http://schemas.microsoft.com/office/drawing/2014/main" id="{43B46597-11AA-FCBD-B374-681B95E374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5638800"/>
            <a:ext cx="1143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950EAC0-51C1-0E31-8249-69EB0C6AA6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3238" y="0"/>
            <a:ext cx="900762" cy="914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Rectangle 2">
            <a:extLst>
              <a:ext uri="{FF2B5EF4-FFF2-40B4-BE49-F238E27FC236}">
                <a16:creationId xmlns:a16="http://schemas.microsoft.com/office/drawing/2014/main" id="{F6B8E881-407A-75DD-C58E-F1CAC5AB4EBB}"/>
              </a:ext>
            </a:extLst>
          </p:cNvPr>
          <p:cNvSpPr txBox="1">
            <a:spLocks noChangeArrowheads="1"/>
          </p:cNvSpPr>
          <p:nvPr/>
        </p:nvSpPr>
        <p:spPr bwMode="auto">
          <a:xfrm>
            <a:off x="1676400" y="4953000"/>
            <a:ext cx="5867400" cy="1143000"/>
          </a:xfrm>
          <a:prstGeom prst="rect">
            <a:avLst/>
          </a:prstGeom>
          <a:noFill/>
          <a:ln w="9525">
            <a:noFill/>
            <a:miter lim="800000"/>
            <a:headEnd/>
            <a:tailEnd/>
          </a:ln>
          <a:effectLst/>
        </p:spPr>
        <p:txBody>
          <a:bodyPr anchor="ct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r>
              <a:rPr lang="en-US" altLang="en-US" sz="3200">
                <a:solidFill>
                  <a:srgbClr val="000000"/>
                </a:solidFill>
                <a:effectLst>
                  <a:outerShdw blurRad="38100" dist="38100" dir="2700000" algn="tl">
                    <a:srgbClr val="FFFFFF"/>
                  </a:outerShdw>
                </a:effectLst>
              </a:rPr>
              <a:t>Watershed Sciences</a:t>
            </a:r>
          </a:p>
          <a:p>
            <a:pPr algn="ctr" eaLnBrk="1" hangingPunct="1"/>
            <a:r>
              <a:rPr lang="en-US" altLang="en-US" sz="3200">
                <a:solidFill>
                  <a:srgbClr val="000000"/>
                </a:solidFill>
                <a:effectLst>
                  <a:outerShdw blurRad="38100" dist="38100" dir="2700000" algn="tl">
                    <a:srgbClr val="FFFFFF"/>
                  </a:outerShdw>
                </a:effectLst>
              </a:rPr>
              <a:t>aka</a:t>
            </a:r>
          </a:p>
          <a:p>
            <a:pPr algn="ctr" eaLnBrk="1" hangingPunct="1"/>
            <a:r>
              <a:rPr lang="en-US" altLang="en-US" sz="3200">
                <a:solidFill>
                  <a:srgbClr val="000000"/>
                </a:solidFill>
                <a:effectLst>
                  <a:outerShdw blurRad="38100" dist="38100" dir="2700000" algn="tl">
                    <a:srgbClr val="FFFFFF"/>
                  </a:outerShdw>
                </a:effectLst>
              </a:rPr>
              <a:t>Quantum Spatial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8F211B7A-A4EA-7B65-FA1E-412B5C3C87FF}"/>
              </a:ext>
            </a:extLst>
          </p:cNvPr>
          <p:cNvSpPr>
            <a:spLocks noGrp="1" noChangeArrowheads="1"/>
          </p:cNvSpPr>
          <p:nvPr>
            <p:ph type="title"/>
          </p:nvPr>
        </p:nvSpPr>
        <p:spPr>
          <a:xfrm>
            <a:off x="838200" y="0"/>
            <a:ext cx="7391400" cy="914400"/>
          </a:xfrm>
        </p:spPr>
        <p:txBody>
          <a:bodyPr/>
          <a:lstStyle/>
          <a:p>
            <a:pPr eaLnBrk="1" hangingPunct="1"/>
            <a:r>
              <a:rPr lang="en-US" altLang="en-US" sz="3200">
                <a:solidFill>
                  <a:srgbClr val="000000"/>
                </a:solidFill>
                <a:effectLst>
                  <a:outerShdw blurRad="38100" dist="38100" dir="2700000" algn="tl">
                    <a:srgbClr val="FFFFFF"/>
                  </a:outerShdw>
                </a:effectLst>
              </a:rPr>
              <a:t>DOGAMI business plan for the OLC</a:t>
            </a:r>
          </a:p>
        </p:txBody>
      </p:sp>
      <p:sp>
        <p:nvSpPr>
          <p:cNvPr id="32771" name="Rectangle 3">
            <a:extLst>
              <a:ext uri="{FF2B5EF4-FFF2-40B4-BE49-F238E27FC236}">
                <a16:creationId xmlns:a16="http://schemas.microsoft.com/office/drawing/2014/main" id="{877010BB-F91C-F5C9-2A02-9CE8578023AD}"/>
              </a:ext>
            </a:extLst>
          </p:cNvPr>
          <p:cNvSpPr>
            <a:spLocks noGrp="1" noChangeArrowheads="1"/>
          </p:cNvSpPr>
          <p:nvPr>
            <p:ph idx="1"/>
          </p:nvPr>
        </p:nvSpPr>
        <p:spPr>
          <a:xfrm>
            <a:off x="457200" y="1143000"/>
            <a:ext cx="8229600" cy="4114800"/>
          </a:xfrm>
          <a:effectLst>
            <a:glow rad="228600">
              <a:schemeClr val="accent4">
                <a:satMod val="175000"/>
                <a:alpha val="40000"/>
              </a:schemeClr>
            </a:glow>
          </a:effectLst>
        </p:spPr>
        <p:txBody>
          <a:bodyPr/>
          <a:lstStyle/>
          <a:p>
            <a:pPr eaLnBrk="1" hangingPunct="1">
              <a:lnSpc>
                <a:spcPct val="80000"/>
              </a:lnSpc>
              <a:defRPr/>
            </a:pPr>
            <a:r>
              <a:rPr lang="en-US" sz="2800" dirty="0">
                <a:solidFill>
                  <a:srgbClr val="002060"/>
                </a:solidFill>
                <a:effectLst/>
                <a:ea typeface="+mn-ea"/>
              </a:rPr>
              <a:t>Oregon Price Agreement # 8865 provides for a standard set of products with a pre-determined unit cost to DOGAMI based on the size of the project</a:t>
            </a:r>
          </a:p>
          <a:p>
            <a:pPr eaLnBrk="1" hangingPunct="1">
              <a:lnSpc>
                <a:spcPct val="80000"/>
              </a:lnSpc>
              <a:buFont typeface="Wingdings" panose="05000000000000000000" pitchFamily="2" charset="2"/>
              <a:buNone/>
              <a:defRPr/>
            </a:pPr>
            <a:endParaRPr lang="en-US" sz="2800" dirty="0">
              <a:solidFill>
                <a:srgbClr val="002060"/>
              </a:solidFill>
              <a:effectLst/>
              <a:ea typeface="+mn-ea"/>
            </a:endParaRPr>
          </a:p>
          <a:p>
            <a:pPr eaLnBrk="1" hangingPunct="1">
              <a:lnSpc>
                <a:spcPct val="80000"/>
              </a:lnSpc>
              <a:defRPr/>
            </a:pPr>
            <a:r>
              <a:rPr lang="en-US" sz="2800" dirty="0">
                <a:solidFill>
                  <a:srgbClr val="002060"/>
                </a:solidFill>
                <a:effectLst/>
                <a:ea typeface="+mn-ea"/>
              </a:rPr>
              <a:t>Collection areas should be large and contiguous</a:t>
            </a:r>
          </a:p>
          <a:p>
            <a:pPr eaLnBrk="1" hangingPunct="1">
              <a:lnSpc>
                <a:spcPct val="80000"/>
              </a:lnSpc>
              <a:defRPr/>
            </a:pPr>
            <a:endParaRPr lang="en-US" sz="2800" dirty="0">
              <a:solidFill>
                <a:srgbClr val="002060"/>
              </a:solidFill>
              <a:effectLst/>
              <a:ea typeface="+mn-ea"/>
            </a:endParaRPr>
          </a:p>
          <a:p>
            <a:pPr eaLnBrk="1" hangingPunct="1">
              <a:lnSpc>
                <a:spcPct val="80000"/>
              </a:lnSpc>
              <a:defRPr/>
            </a:pPr>
            <a:r>
              <a:rPr lang="en-US" sz="2800" dirty="0">
                <a:solidFill>
                  <a:srgbClr val="002060"/>
                </a:solidFill>
                <a:effectLst/>
                <a:ea typeface="+mn-ea"/>
              </a:rPr>
              <a:t>Collection areas anchored by significant contribution from local funding partner</a:t>
            </a:r>
          </a:p>
          <a:p>
            <a:pPr eaLnBrk="1" hangingPunct="1">
              <a:lnSpc>
                <a:spcPct val="80000"/>
              </a:lnSpc>
              <a:defRPr/>
            </a:pPr>
            <a:endParaRPr lang="en-US" sz="2800" dirty="0">
              <a:solidFill>
                <a:srgbClr val="002060"/>
              </a:solidFill>
              <a:effectLst/>
              <a:ea typeface="+mn-ea"/>
            </a:endParaRPr>
          </a:p>
          <a:p>
            <a:pPr eaLnBrk="1" hangingPunct="1">
              <a:lnSpc>
                <a:spcPct val="80000"/>
              </a:lnSpc>
              <a:defRPr/>
            </a:pPr>
            <a:r>
              <a:rPr lang="en-US" sz="2800" dirty="0">
                <a:solidFill>
                  <a:srgbClr val="002060"/>
                </a:solidFill>
                <a:effectLst/>
                <a:ea typeface="+mn-ea"/>
              </a:rPr>
              <a:t>OLC builds on anchor funding by finding additional partners</a:t>
            </a:r>
          </a:p>
          <a:p>
            <a:pPr eaLnBrk="1" hangingPunct="1">
              <a:lnSpc>
                <a:spcPct val="80000"/>
              </a:lnSpc>
              <a:defRPr/>
            </a:pPr>
            <a:endParaRPr lang="en-US" sz="2800" dirty="0">
              <a:solidFill>
                <a:srgbClr val="002060"/>
              </a:solidFill>
              <a:effectLst/>
              <a:ea typeface="+mn-ea"/>
            </a:endParaRPr>
          </a:p>
          <a:p>
            <a:pPr eaLnBrk="1" hangingPunct="1">
              <a:lnSpc>
                <a:spcPct val="80000"/>
              </a:lnSpc>
              <a:defRPr/>
            </a:pPr>
            <a:r>
              <a:rPr lang="en-US" sz="2800" dirty="0">
                <a:solidFill>
                  <a:srgbClr val="002060"/>
                </a:solidFill>
                <a:effectLst/>
                <a:ea typeface="+mn-ea"/>
              </a:rPr>
              <a:t>Data in public domain</a:t>
            </a:r>
          </a:p>
          <a:p>
            <a:pPr eaLnBrk="1" hangingPunct="1">
              <a:lnSpc>
                <a:spcPct val="80000"/>
              </a:lnSpc>
              <a:buClr>
                <a:schemeClr val="bg2">
                  <a:lumMod val="50000"/>
                </a:schemeClr>
              </a:buClr>
              <a:buFont typeface="Wingdings" panose="05000000000000000000" pitchFamily="2" charset="2"/>
              <a:buNone/>
              <a:defRPr/>
            </a:pPr>
            <a:endParaRPr lang="en-US" sz="2400" dirty="0">
              <a:solidFill>
                <a:schemeClr val="bg2">
                  <a:lumMod val="75000"/>
                </a:schemeClr>
              </a:solidFill>
              <a:effectLst>
                <a:glow rad="228600">
                  <a:schemeClr val="tx1">
                    <a:alpha val="40000"/>
                  </a:schemeClr>
                </a:glow>
                <a:outerShdw blurRad="38100" dist="38100" dir="2700000" algn="tl">
                  <a:srgbClr val="000000"/>
                </a:outerShdw>
              </a:effectLst>
              <a:ea typeface="+mn-ea"/>
            </a:endParaRPr>
          </a:p>
        </p:txBody>
      </p:sp>
      <p:pic>
        <p:nvPicPr>
          <p:cNvPr id="4" name="Picture 3">
            <a:extLst>
              <a:ext uri="{FF2B5EF4-FFF2-40B4-BE49-F238E27FC236}">
                <a16:creationId xmlns:a16="http://schemas.microsoft.com/office/drawing/2014/main" id="{D85AD517-A314-4ADB-CA5F-BF9369AA7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3238" y="0"/>
            <a:ext cx="900762" cy="914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51E4A4A7-2C0E-4A9F-26F7-150E0EF4E877}"/>
              </a:ext>
            </a:extLst>
          </p:cNvPr>
          <p:cNvSpPr>
            <a:spLocks noGrp="1" noChangeArrowheads="1"/>
          </p:cNvSpPr>
          <p:nvPr>
            <p:ph type="title"/>
          </p:nvPr>
        </p:nvSpPr>
        <p:spPr>
          <a:xfrm>
            <a:off x="304800" y="228600"/>
            <a:ext cx="8229600" cy="1139825"/>
          </a:xfrm>
        </p:spPr>
        <p:txBody>
          <a:bodyPr/>
          <a:lstStyle/>
          <a:p>
            <a:pPr eaLnBrk="1" hangingPunct="1"/>
            <a:r>
              <a:rPr lang="en-US" altLang="en-US" sz="3200">
                <a:solidFill>
                  <a:srgbClr val="000000"/>
                </a:solidFill>
                <a:effectLst>
                  <a:outerShdw blurRad="38100" dist="38100" dir="2700000" algn="tl">
                    <a:srgbClr val="FFFFFF"/>
                  </a:outerShdw>
                </a:effectLst>
              </a:rPr>
              <a:t> Advantages of the OLC Consortium Model</a:t>
            </a:r>
          </a:p>
        </p:txBody>
      </p:sp>
      <p:sp>
        <p:nvSpPr>
          <p:cNvPr id="7170" name="Rectangle 3">
            <a:extLst>
              <a:ext uri="{FF2B5EF4-FFF2-40B4-BE49-F238E27FC236}">
                <a16:creationId xmlns:a16="http://schemas.microsoft.com/office/drawing/2014/main" id="{41139F11-F168-9F48-4462-19CE904A6D1B}"/>
              </a:ext>
            </a:extLst>
          </p:cNvPr>
          <p:cNvSpPr>
            <a:spLocks noGrp="1" noChangeArrowheads="1"/>
          </p:cNvSpPr>
          <p:nvPr>
            <p:ph idx="1"/>
          </p:nvPr>
        </p:nvSpPr>
        <p:spPr>
          <a:xfrm>
            <a:off x="457200" y="1447800"/>
            <a:ext cx="8534400" cy="4530725"/>
          </a:xfrm>
        </p:spPr>
        <p:txBody>
          <a:bodyPr/>
          <a:lstStyle/>
          <a:p>
            <a:pPr eaLnBrk="1" hangingPunct="1"/>
            <a:r>
              <a:rPr lang="en-US" altLang="en-US" sz="2800">
                <a:solidFill>
                  <a:srgbClr val="002060"/>
                </a:solidFill>
                <a:effectLst/>
              </a:rPr>
              <a:t>Consistent data quality</a:t>
            </a:r>
          </a:p>
          <a:p>
            <a:pPr eaLnBrk="1" hangingPunct="1"/>
            <a:r>
              <a:rPr lang="en-US" altLang="en-US" sz="2800">
                <a:solidFill>
                  <a:srgbClr val="002060"/>
                </a:solidFill>
                <a:effectLst/>
              </a:rPr>
              <a:t>Large contiguous survey</a:t>
            </a:r>
          </a:p>
          <a:p>
            <a:pPr eaLnBrk="1" hangingPunct="1"/>
            <a:r>
              <a:rPr lang="en-US" altLang="en-US" sz="2800">
                <a:solidFill>
                  <a:srgbClr val="002060"/>
                </a:solidFill>
                <a:effectLst/>
              </a:rPr>
              <a:t>Requires no expertise of participants</a:t>
            </a:r>
          </a:p>
          <a:p>
            <a:pPr eaLnBrk="1" hangingPunct="1"/>
            <a:r>
              <a:rPr lang="en-US" altLang="en-US" sz="2800">
                <a:solidFill>
                  <a:srgbClr val="002060"/>
                </a:solidFill>
                <a:effectLst/>
              </a:rPr>
              <a:t>No contracting hassles for participants (No RFPs)</a:t>
            </a:r>
          </a:p>
          <a:p>
            <a:pPr eaLnBrk="1" hangingPunct="1"/>
            <a:r>
              <a:rPr lang="en-US" altLang="en-US" sz="2800">
                <a:solidFill>
                  <a:srgbClr val="002060"/>
                </a:solidFill>
                <a:effectLst/>
              </a:rPr>
              <a:t>Lower cost for larger project areas</a:t>
            </a:r>
          </a:p>
          <a:p>
            <a:pPr eaLnBrk="1" hangingPunct="1"/>
            <a:r>
              <a:rPr lang="en-US" altLang="en-US" sz="2800">
                <a:solidFill>
                  <a:srgbClr val="002060"/>
                </a:solidFill>
                <a:effectLst/>
              </a:rPr>
              <a:t>Particularly advantageous for partners with small areas of interest, or scattered parcels</a:t>
            </a:r>
            <a:endParaRPr lang="en-US" altLang="en-US">
              <a:solidFill>
                <a:srgbClr val="000000"/>
              </a:solidFill>
              <a:effectLst/>
            </a:endParaRPr>
          </a:p>
        </p:txBody>
      </p:sp>
      <p:pic>
        <p:nvPicPr>
          <p:cNvPr id="5" name="Picture 4">
            <a:extLst>
              <a:ext uri="{FF2B5EF4-FFF2-40B4-BE49-F238E27FC236}">
                <a16:creationId xmlns:a16="http://schemas.microsoft.com/office/drawing/2014/main" id="{71623E7F-691C-EFD4-5ED8-1CD8128BD2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3238" y="0"/>
            <a:ext cx="900762" cy="914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3">
            <a:extLst>
              <a:ext uri="{FF2B5EF4-FFF2-40B4-BE49-F238E27FC236}">
                <a16:creationId xmlns:a16="http://schemas.microsoft.com/office/drawing/2014/main" id="{17A0935E-5C33-6BBB-220F-41DCB52CB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2925" y="2552700"/>
            <a:ext cx="9810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4">
            <a:extLst>
              <a:ext uri="{FF2B5EF4-FFF2-40B4-BE49-F238E27FC236}">
                <a16:creationId xmlns:a16="http://schemas.microsoft.com/office/drawing/2014/main" id="{3F378060-D7C1-BF3F-2DA0-2270BE457C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4038" y="1752600"/>
            <a:ext cx="969962"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5">
            <a:extLst>
              <a:ext uri="{FF2B5EF4-FFF2-40B4-BE49-F238E27FC236}">
                <a16:creationId xmlns:a16="http://schemas.microsoft.com/office/drawing/2014/main" id="{3E4DBA07-83F4-794B-A7A3-18B537F6FD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1028700"/>
            <a:ext cx="16986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6">
            <a:extLst>
              <a:ext uri="{FF2B5EF4-FFF2-40B4-BE49-F238E27FC236}">
                <a16:creationId xmlns:a16="http://schemas.microsoft.com/office/drawing/2014/main" id="{0C899203-3ECB-0EE5-981B-922A876F7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447800"/>
            <a:ext cx="95250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7">
            <a:extLst>
              <a:ext uri="{FF2B5EF4-FFF2-40B4-BE49-F238E27FC236}">
                <a16:creationId xmlns:a16="http://schemas.microsoft.com/office/drawing/2014/main" id="{54AD7506-04EC-4861-04A8-9D10291227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1905000"/>
            <a:ext cx="103505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8">
            <a:extLst>
              <a:ext uri="{FF2B5EF4-FFF2-40B4-BE49-F238E27FC236}">
                <a16:creationId xmlns:a16="http://schemas.microsoft.com/office/drawing/2014/main" id="{669E1980-BA7E-057D-586A-F2FA904974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5538" y="6316663"/>
            <a:ext cx="5478462"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9">
            <a:extLst>
              <a:ext uri="{FF2B5EF4-FFF2-40B4-BE49-F238E27FC236}">
                <a16:creationId xmlns:a16="http://schemas.microsoft.com/office/drawing/2014/main" id="{B1BBDF94-1660-BC3E-8349-BF87CCAFA4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3600" y="1905000"/>
            <a:ext cx="1973263"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0">
            <a:extLst>
              <a:ext uri="{FF2B5EF4-FFF2-40B4-BE49-F238E27FC236}">
                <a16:creationId xmlns:a16="http://schemas.microsoft.com/office/drawing/2014/main" id="{F2E9571B-414F-0864-08B2-E82F5B4283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2057400"/>
            <a:ext cx="754063"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1">
            <a:extLst>
              <a:ext uri="{FF2B5EF4-FFF2-40B4-BE49-F238E27FC236}">
                <a16:creationId xmlns:a16="http://schemas.microsoft.com/office/drawing/2014/main" id="{39693A07-3740-7BD4-D161-16F76B8C75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1981200"/>
            <a:ext cx="1020763"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2">
            <a:extLst>
              <a:ext uri="{FF2B5EF4-FFF2-40B4-BE49-F238E27FC236}">
                <a16:creationId xmlns:a16="http://schemas.microsoft.com/office/drawing/2014/main" id="{94C52ABC-2F15-C5DD-E51B-DE5F7FB114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200" y="2590800"/>
            <a:ext cx="15240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3">
            <a:extLst>
              <a:ext uri="{FF2B5EF4-FFF2-40B4-BE49-F238E27FC236}">
                <a16:creationId xmlns:a16="http://schemas.microsoft.com/office/drawing/2014/main" id="{30A4AC86-710A-3109-72FB-28A06380933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57600" y="2667000"/>
            <a:ext cx="17065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4">
            <a:extLst>
              <a:ext uri="{FF2B5EF4-FFF2-40B4-BE49-F238E27FC236}">
                <a16:creationId xmlns:a16="http://schemas.microsoft.com/office/drawing/2014/main" id="{935A1B66-CABD-71FF-40BC-23835524D40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2400" y="3048000"/>
            <a:ext cx="13970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37" name="Object 15">
            <a:extLst>
              <a:ext uri="{FF2B5EF4-FFF2-40B4-BE49-F238E27FC236}">
                <a16:creationId xmlns:a16="http://schemas.microsoft.com/office/drawing/2014/main" id="{B3B951D7-CF3F-275F-9096-A486A2C1485E}"/>
              </a:ext>
            </a:extLst>
          </p:cNvPr>
          <p:cNvGraphicFramePr>
            <a:graphicFrameLocks noChangeAspect="1"/>
          </p:cNvGraphicFramePr>
          <p:nvPr/>
        </p:nvGraphicFramePr>
        <p:xfrm>
          <a:off x="7086600" y="2590800"/>
          <a:ext cx="838200" cy="777875"/>
        </p:xfrm>
        <a:graphic>
          <a:graphicData uri="http://schemas.openxmlformats.org/presentationml/2006/ole">
            <mc:AlternateContent xmlns:mc="http://schemas.openxmlformats.org/markup-compatibility/2006">
              <mc:Choice xmlns:v="urn:schemas-microsoft-com:vml" Requires="v">
                <p:oleObj name="Image" r:id="rId14" imgW="914400" imgH="927100" progId="">
                  <p:embed/>
                </p:oleObj>
              </mc:Choice>
              <mc:Fallback>
                <p:oleObj name="Image" r:id="rId14" imgW="914400" imgH="927100" progId="">
                  <p:embed/>
                  <p:pic>
                    <p:nvPicPr>
                      <p:cNvPr id="0" name="Object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86600" y="2590800"/>
                        <a:ext cx="8382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38" name="Picture 16">
            <a:extLst>
              <a:ext uri="{FF2B5EF4-FFF2-40B4-BE49-F238E27FC236}">
                <a16:creationId xmlns:a16="http://schemas.microsoft.com/office/drawing/2014/main" id="{EE39EB77-CD55-8341-9D97-9EDA8D5D83D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2400" y="4419600"/>
            <a:ext cx="2065338"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9" name="Rectangle 17">
            <a:extLst>
              <a:ext uri="{FF2B5EF4-FFF2-40B4-BE49-F238E27FC236}">
                <a16:creationId xmlns:a16="http://schemas.microsoft.com/office/drawing/2014/main" id="{3F31D30D-4AEB-30AD-3D41-4CF0DDFDB12E}"/>
              </a:ext>
            </a:extLst>
          </p:cNvPr>
          <p:cNvSpPr>
            <a:spLocks noChangeArrowheads="1"/>
          </p:cNvSpPr>
          <p:nvPr/>
        </p:nvSpPr>
        <p:spPr bwMode="auto">
          <a:xfrm>
            <a:off x="0" y="-2589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endParaRPr lang="en-US" altLang="en-US" sz="1800"/>
          </a:p>
        </p:txBody>
      </p:sp>
      <p:sp>
        <p:nvSpPr>
          <p:cNvPr id="1040" name="Rectangle 18">
            <a:extLst>
              <a:ext uri="{FF2B5EF4-FFF2-40B4-BE49-F238E27FC236}">
                <a16:creationId xmlns:a16="http://schemas.microsoft.com/office/drawing/2014/main" id="{CDB53EC1-3B48-3830-EF30-FC785F18174F}"/>
              </a:ext>
            </a:extLst>
          </p:cNvPr>
          <p:cNvSpPr>
            <a:spLocks noChangeArrowheads="1"/>
          </p:cNvSpPr>
          <p:nvPr/>
        </p:nvSpPr>
        <p:spPr bwMode="auto">
          <a:xfrm>
            <a:off x="0" y="-1247775"/>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eaLnBrk="1" hangingPunct="1"/>
            <a:endParaRPr lang="en-US" altLang="en-US" sz="1800">
              <a:latin typeface="Arial" panose="020B0604020202020204" pitchFamily="34" charset="0"/>
            </a:endParaRPr>
          </a:p>
        </p:txBody>
      </p:sp>
      <p:sp>
        <p:nvSpPr>
          <p:cNvPr id="1041" name="Rectangle 19">
            <a:extLst>
              <a:ext uri="{FF2B5EF4-FFF2-40B4-BE49-F238E27FC236}">
                <a16:creationId xmlns:a16="http://schemas.microsoft.com/office/drawing/2014/main" id="{36A73305-6C8A-DED8-0BBD-6904F1CBFC41}"/>
              </a:ext>
            </a:extLst>
          </p:cNvPr>
          <p:cNvSpPr>
            <a:spLocks noChangeArrowheads="1"/>
          </p:cNvSpPr>
          <p:nvPr/>
        </p:nvSpPr>
        <p:spPr bwMode="auto">
          <a:xfrm>
            <a:off x="0" y="-539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endParaRPr lang="en-US" altLang="en-US" sz="1800"/>
          </a:p>
        </p:txBody>
      </p:sp>
      <p:sp>
        <p:nvSpPr>
          <p:cNvPr id="1042" name="Rectangle 20">
            <a:extLst>
              <a:ext uri="{FF2B5EF4-FFF2-40B4-BE49-F238E27FC236}">
                <a16:creationId xmlns:a16="http://schemas.microsoft.com/office/drawing/2014/main" id="{CF395F24-036F-A059-761A-F0ADA63446C6}"/>
              </a:ext>
            </a:extLst>
          </p:cNvPr>
          <p:cNvSpPr>
            <a:spLocks noChangeArrowheads="1"/>
          </p:cNvSpPr>
          <p:nvPr/>
        </p:nvSpPr>
        <p:spPr bwMode="auto">
          <a:xfrm>
            <a:off x="0" y="1460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endParaRPr lang="en-US" altLang="en-US" sz="1800"/>
          </a:p>
        </p:txBody>
      </p:sp>
      <p:sp>
        <p:nvSpPr>
          <p:cNvPr id="1043" name="Rectangle 21">
            <a:extLst>
              <a:ext uri="{FF2B5EF4-FFF2-40B4-BE49-F238E27FC236}">
                <a16:creationId xmlns:a16="http://schemas.microsoft.com/office/drawing/2014/main" id="{F74DAB1C-AACF-E239-19C5-E3AEE95E2A48}"/>
              </a:ext>
            </a:extLst>
          </p:cNvPr>
          <p:cNvSpPr>
            <a:spLocks noChangeArrowheads="1"/>
          </p:cNvSpPr>
          <p:nvPr/>
        </p:nvSpPr>
        <p:spPr bwMode="auto">
          <a:xfrm>
            <a:off x="0" y="12049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endParaRPr lang="en-US" altLang="en-US" sz="1800"/>
          </a:p>
        </p:txBody>
      </p:sp>
      <p:sp>
        <p:nvSpPr>
          <p:cNvPr id="1044" name="Rectangle 22">
            <a:extLst>
              <a:ext uri="{FF2B5EF4-FFF2-40B4-BE49-F238E27FC236}">
                <a16:creationId xmlns:a16="http://schemas.microsoft.com/office/drawing/2014/main" id="{C27DD02C-024A-C328-7DD7-812D280EBA34}"/>
              </a:ext>
            </a:extLst>
          </p:cNvPr>
          <p:cNvSpPr>
            <a:spLocks noChangeArrowheads="1"/>
          </p:cNvSpPr>
          <p:nvPr/>
        </p:nvSpPr>
        <p:spPr bwMode="auto">
          <a:xfrm>
            <a:off x="0" y="254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endParaRPr lang="en-US" altLang="en-US" sz="1800"/>
          </a:p>
        </p:txBody>
      </p:sp>
      <p:sp>
        <p:nvSpPr>
          <p:cNvPr id="1045" name="Rectangle 23">
            <a:extLst>
              <a:ext uri="{FF2B5EF4-FFF2-40B4-BE49-F238E27FC236}">
                <a16:creationId xmlns:a16="http://schemas.microsoft.com/office/drawing/2014/main" id="{946C7A4F-818C-16D6-1975-9E656FDA0476}"/>
              </a:ext>
            </a:extLst>
          </p:cNvPr>
          <p:cNvSpPr>
            <a:spLocks noChangeArrowheads="1"/>
          </p:cNvSpPr>
          <p:nvPr/>
        </p:nvSpPr>
        <p:spPr bwMode="auto">
          <a:xfrm>
            <a:off x="0" y="3994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endParaRPr lang="en-US" altLang="en-US" sz="1800"/>
          </a:p>
        </p:txBody>
      </p:sp>
      <p:sp>
        <p:nvSpPr>
          <p:cNvPr id="1046" name="Rectangle 24">
            <a:extLst>
              <a:ext uri="{FF2B5EF4-FFF2-40B4-BE49-F238E27FC236}">
                <a16:creationId xmlns:a16="http://schemas.microsoft.com/office/drawing/2014/main" id="{9D1FE2E2-89C7-5C91-AA6D-93639ED64E6D}"/>
              </a:ext>
            </a:extLst>
          </p:cNvPr>
          <p:cNvSpPr>
            <a:spLocks noChangeArrowheads="1"/>
          </p:cNvSpPr>
          <p:nvPr/>
        </p:nvSpPr>
        <p:spPr bwMode="auto">
          <a:xfrm>
            <a:off x="0" y="4710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endParaRPr lang="en-US" altLang="en-US" sz="1800"/>
          </a:p>
        </p:txBody>
      </p:sp>
      <p:sp>
        <p:nvSpPr>
          <p:cNvPr id="1047" name="Rectangle 25">
            <a:extLst>
              <a:ext uri="{FF2B5EF4-FFF2-40B4-BE49-F238E27FC236}">
                <a16:creationId xmlns:a16="http://schemas.microsoft.com/office/drawing/2014/main" id="{1F2F01E3-FF36-C7E1-8027-0C10A94BEF5D}"/>
              </a:ext>
            </a:extLst>
          </p:cNvPr>
          <p:cNvSpPr>
            <a:spLocks noChangeArrowheads="1"/>
          </p:cNvSpPr>
          <p:nvPr/>
        </p:nvSpPr>
        <p:spPr bwMode="auto">
          <a:xfrm>
            <a:off x="0" y="53038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endParaRPr lang="en-US" altLang="en-US" sz="1800"/>
          </a:p>
        </p:txBody>
      </p:sp>
      <p:sp>
        <p:nvSpPr>
          <p:cNvPr id="1048" name="Rectangle 26">
            <a:extLst>
              <a:ext uri="{FF2B5EF4-FFF2-40B4-BE49-F238E27FC236}">
                <a16:creationId xmlns:a16="http://schemas.microsoft.com/office/drawing/2014/main" id="{9D75EE95-BDF9-9881-B088-8BE22374B5A2}"/>
              </a:ext>
            </a:extLst>
          </p:cNvPr>
          <p:cNvSpPr>
            <a:spLocks noChangeArrowheads="1"/>
          </p:cNvSpPr>
          <p:nvPr/>
        </p:nvSpPr>
        <p:spPr bwMode="auto">
          <a:xfrm>
            <a:off x="0" y="5783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endParaRPr lang="en-US" altLang="en-US" sz="1800"/>
          </a:p>
        </p:txBody>
      </p:sp>
      <p:sp>
        <p:nvSpPr>
          <p:cNvPr id="1049" name="Rectangle 27">
            <a:extLst>
              <a:ext uri="{FF2B5EF4-FFF2-40B4-BE49-F238E27FC236}">
                <a16:creationId xmlns:a16="http://schemas.microsoft.com/office/drawing/2014/main" id="{E5F4D419-D98C-B965-1F7B-829561B127CD}"/>
              </a:ext>
            </a:extLst>
          </p:cNvPr>
          <p:cNvSpPr>
            <a:spLocks noChangeArrowheads="1"/>
          </p:cNvSpPr>
          <p:nvPr/>
        </p:nvSpPr>
        <p:spPr bwMode="auto">
          <a:xfrm>
            <a:off x="0" y="72913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endParaRPr lang="en-US" altLang="en-US" sz="1800"/>
          </a:p>
        </p:txBody>
      </p:sp>
      <p:sp>
        <p:nvSpPr>
          <p:cNvPr id="1050" name="Rectangle 28">
            <a:extLst>
              <a:ext uri="{FF2B5EF4-FFF2-40B4-BE49-F238E27FC236}">
                <a16:creationId xmlns:a16="http://schemas.microsoft.com/office/drawing/2014/main" id="{361937BB-DFAF-FBF8-71CD-7BBA2C971BB7}"/>
              </a:ext>
            </a:extLst>
          </p:cNvPr>
          <p:cNvSpPr>
            <a:spLocks noChangeArrowheads="1"/>
          </p:cNvSpPr>
          <p:nvPr/>
        </p:nvSpPr>
        <p:spPr bwMode="auto">
          <a:xfrm>
            <a:off x="0" y="8015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endParaRPr lang="en-US" altLang="en-US" sz="1800"/>
          </a:p>
        </p:txBody>
      </p:sp>
      <p:sp>
        <p:nvSpPr>
          <p:cNvPr id="1051" name="Rectangle 29">
            <a:extLst>
              <a:ext uri="{FF2B5EF4-FFF2-40B4-BE49-F238E27FC236}">
                <a16:creationId xmlns:a16="http://schemas.microsoft.com/office/drawing/2014/main" id="{38D5C20F-1BFE-D782-350D-8DE4DEC4CA67}"/>
              </a:ext>
            </a:extLst>
          </p:cNvPr>
          <p:cNvSpPr>
            <a:spLocks noChangeArrowheads="1"/>
          </p:cNvSpPr>
          <p:nvPr/>
        </p:nvSpPr>
        <p:spPr bwMode="auto">
          <a:xfrm>
            <a:off x="0" y="8899525"/>
            <a:ext cx="3200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eaLnBrk="1" hangingPunct="1"/>
            <a:r>
              <a:rPr lang="en-US" altLang="en-US" sz="1200">
                <a:latin typeface="Arial" panose="020B0604020202020204" pitchFamily="34" charset="0"/>
                <a:hlinkClick r:id="rId17"/>
              </a:rPr>
              <a:t>http://www.lincolncity.org/Portals/29/logo2.gif</a:t>
            </a:r>
            <a:endParaRPr lang="en-US" altLang="en-US" sz="700">
              <a:latin typeface="Arial" panose="020B0604020202020204" pitchFamily="34" charset="0"/>
            </a:endParaRPr>
          </a:p>
          <a:p>
            <a:endParaRPr lang="en-US" altLang="en-US" sz="1800">
              <a:latin typeface="Arial" panose="020B0604020202020204" pitchFamily="34" charset="0"/>
            </a:endParaRPr>
          </a:p>
        </p:txBody>
      </p:sp>
      <p:pic>
        <p:nvPicPr>
          <p:cNvPr id="1052" name="Picture 30">
            <a:extLst>
              <a:ext uri="{FF2B5EF4-FFF2-40B4-BE49-F238E27FC236}">
                <a16:creationId xmlns:a16="http://schemas.microsoft.com/office/drawing/2014/main" id="{7BC4B98D-BFD3-461F-ECAE-8F845BF7260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64163" y="5581650"/>
            <a:ext cx="1905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31">
            <a:extLst>
              <a:ext uri="{FF2B5EF4-FFF2-40B4-BE49-F238E27FC236}">
                <a16:creationId xmlns:a16="http://schemas.microsoft.com/office/drawing/2014/main" id="{C1D9809F-839F-83F1-2540-F4C46BD21CB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43400" y="4114800"/>
            <a:ext cx="94932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32">
            <a:extLst>
              <a:ext uri="{FF2B5EF4-FFF2-40B4-BE49-F238E27FC236}">
                <a16:creationId xmlns:a16="http://schemas.microsoft.com/office/drawing/2014/main" id="{F16DEA44-070D-834B-9310-5E901A86351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477000" y="4267200"/>
            <a:ext cx="129540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33">
            <a:extLst>
              <a:ext uri="{FF2B5EF4-FFF2-40B4-BE49-F238E27FC236}">
                <a16:creationId xmlns:a16="http://schemas.microsoft.com/office/drawing/2014/main" id="{91664568-5ABF-530B-7FF3-86A52F377EA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86400" y="3475038"/>
            <a:ext cx="7620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34">
            <a:extLst>
              <a:ext uri="{FF2B5EF4-FFF2-40B4-BE49-F238E27FC236}">
                <a16:creationId xmlns:a16="http://schemas.microsoft.com/office/drawing/2014/main" id="{D7F85EBD-F621-BAE6-62B6-25F98F54A8F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286000" y="4038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35">
            <a:extLst>
              <a:ext uri="{FF2B5EF4-FFF2-40B4-BE49-F238E27FC236}">
                <a16:creationId xmlns:a16="http://schemas.microsoft.com/office/drawing/2014/main" id="{BF66EE4E-83BB-54EA-AC2D-19FBF6B2AD5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209800" y="5334000"/>
            <a:ext cx="10668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36">
            <a:extLst>
              <a:ext uri="{FF2B5EF4-FFF2-40B4-BE49-F238E27FC236}">
                <a16:creationId xmlns:a16="http://schemas.microsoft.com/office/drawing/2014/main" id="{6ECC0FAD-3C56-2CD5-EAE3-D406EB0EF7E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256213" y="4632325"/>
            <a:ext cx="11445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59" name="Group 37">
            <a:extLst>
              <a:ext uri="{FF2B5EF4-FFF2-40B4-BE49-F238E27FC236}">
                <a16:creationId xmlns:a16="http://schemas.microsoft.com/office/drawing/2014/main" id="{8DBB544A-01B3-EB08-1100-1B02956C663E}"/>
              </a:ext>
            </a:extLst>
          </p:cNvPr>
          <p:cNvGrpSpPr>
            <a:grpSpLocks/>
          </p:cNvGrpSpPr>
          <p:nvPr/>
        </p:nvGrpSpPr>
        <p:grpSpPr bwMode="auto">
          <a:xfrm>
            <a:off x="990600" y="5486400"/>
            <a:ext cx="1219200" cy="1371600"/>
            <a:chOff x="384" y="3456"/>
            <a:chExt cx="768" cy="864"/>
          </a:xfrm>
        </p:grpSpPr>
        <p:pic>
          <p:nvPicPr>
            <p:cNvPr id="1071" name="Picture 38">
              <a:extLst>
                <a:ext uri="{FF2B5EF4-FFF2-40B4-BE49-F238E27FC236}">
                  <a16:creationId xmlns:a16="http://schemas.microsoft.com/office/drawing/2014/main" id="{2BFD1884-C4D2-BE42-972E-46951B9D873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84" y="3456"/>
              <a:ext cx="72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2" name="Rectangle 39">
              <a:extLst>
                <a:ext uri="{FF2B5EF4-FFF2-40B4-BE49-F238E27FC236}">
                  <a16:creationId xmlns:a16="http://schemas.microsoft.com/office/drawing/2014/main" id="{644FA7B3-8AD7-27C5-FC4F-6CB808856126}"/>
                </a:ext>
              </a:extLst>
            </p:cNvPr>
            <p:cNvSpPr>
              <a:spLocks noChangeArrowheads="1"/>
            </p:cNvSpPr>
            <p:nvPr/>
          </p:nvSpPr>
          <p:spPr bwMode="auto">
            <a:xfrm>
              <a:off x="384" y="4032"/>
              <a:ext cx="7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eaLnBrk="1" hangingPunct="1"/>
              <a:r>
                <a:rPr lang="en-US" altLang="en-US" sz="1200">
                  <a:solidFill>
                    <a:schemeClr val="bg2"/>
                  </a:solidFill>
                  <a:latin typeface="Arial Black" panose="020B0A04020102020204" pitchFamily="34" charset="0"/>
                </a:rPr>
                <a:t>The City of Philomath</a:t>
              </a:r>
              <a:r>
                <a:rPr lang="en-US" altLang="en-US" sz="1200">
                  <a:solidFill>
                    <a:schemeClr val="bg2"/>
                  </a:solidFill>
                </a:rPr>
                <a:t> </a:t>
              </a:r>
            </a:p>
          </p:txBody>
        </p:sp>
      </p:grpSp>
      <p:sp>
        <p:nvSpPr>
          <p:cNvPr id="1060" name="Rectangle 40">
            <a:extLst>
              <a:ext uri="{FF2B5EF4-FFF2-40B4-BE49-F238E27FC236}">
                <a16:creationId xmlns:a16="http://schemas.microsoft.com/office/drawing/2014/main" id="{B3EA41EC-273F-63DC-741C-A2A0BA5BBC98}"/>
              </a:ext>
            </a:extLst>
          </p:cNvPr>
          <p:cNvSpPr>
            <a:spLocks noChangeArrowheads="1"/>
          </p:cNvSpPr>
          <p:nvPr/>
        </p:nvSpPr>
        <p:spPr bwMode="auto">
          <a:xfrm>
            <a:off x="3276600" y="58674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eaLnBrk="1" hangingPunct="1"/>
            <a:r>
              <a:rPr lang="en-US" altLang="en-US" sz="1200">
                <a:solidFill>
                  <a:srgbClr val="FFFF00"/>
                </a:solidFill>
                <a:latin typeface="Arial Black" panose="020B0A04020102020204" pitchFamily="34" charset="0"/>
              </a:rPr>
              <a:t>The City of Turner</a:t>
            </a:r>
            <a:r>
              <a:rPr lang="en-US" altLang="en-US" sz="1200">
                <a:solidFill>
                  <a:schemeClr val="bg2"/>
                </a:solidFill>
              </a:rPr>
              <a:t> </a:t>
            </a:r>
          </a:p>
        </p:txBody>
      </p:sp>
      <p:pic>
        <p:nvPicPr>
          <p:cNvPr id="1061" name="Picture 41">
            <a:extLst>
              <a:ext uri="{FF2B5EF4-FFF2-40B4-BE49-F238E27FC236}">
                <a16:creationId xmlns:a16="http://schemas.microsoft.com/office/drawing/2014/main" id="{56888B01-1B27-41CF-C3DE-33AF89E335D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429000" y="3124200"/>
            <a:ext cx="16764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42">
            <a:extLst>
              <a:ext uri="{FF2B5EF4-FFF2-40B4-BE49-F238E27FC236}">
                <a16:creationId xmlns:a16="http://schemas.microsoft.com/office/drawing/2014/main" id="{E12145DD-5280-7A40-7D34-69862D5A60F0}"/>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314700" y="5105400"/>
            <a:ext cx="8763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43">
            <a:extLst>
              <a:ext uri="{FF2B5EF4-FFF2-40B4-BE49-F238E27FC236}">
                <a16:creationId xmlns:a16="http://schemas.microsoft.com/office/drawing/2014/main" id="{FB0E9F91-67B7-418B-3F31-E75A16C5F365}"/>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400800" y="3505200"/>
            <a:ext cx="1524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44">
            <a:extLst>
              <a:ext uri="{FF2B5EF4-FFF2-40B4-BE49-F238E27FC236}">
                <a16:creationId xmlns:a16="http://schemas.microsoft.com/office/drawing/2014/main" id="{3E5FBB29-9108-423B-9307-52AA5EB11258}"/>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244975" y="5197475"/>
            <a:ext cx="9366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45">
            <a:extLst>
              <a:ext uri="{FF2B5EF4-FFF2-40B4-BE49-F238E27FC236}">
                <a16:creationId xmlns:a16="http://schemas.microsoft.com/office/drawing/2014/main" id="{D86190A0-2FBB-8C42-A6E6-5565AB42D4C7}"/>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018463" y="4616450"/>
            <a:ext cx="995362"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17" descr="eade9861-f540-4b20-8a5a-3e48f5e5dff6">
            <a:extLst>
              <a:ext uri="{FF2B5EF4-FFF2-40B4-BE49-F238E27FC236}">
                <a16:creationId xmlns:a16="http://schemas.microsoft.com/office/drawing/2014/main" id="{57568A1D-0DBE-A22C-5290-C917165AF895}"/>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0" y="5486400"/>
            <a:ext cx="93345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18" descr="758c7644-9258-42c5-bdc8-36385daf7520">
            <a:extLst>
              <a:ext uri="{FF2B5EF4-FFF2-40B4-BE49-F238E27FC236}">
                <a16:creationId xmlns:a16="http://schemas.microsoft.com/office/drawing/2014/main" id="{218AB288-6130-8649-E8C8-7A1ED52D90B7}"/>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352800" y="3733800"/>
            <a:ext cx="812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8" name="Picture 20" descr="faadcc8f-c96f-4314-ad32-0dc48bcf0aaf">
            <a:extLst>
              <a:ext uri="{FF2B5EF4-FFF2-40B4-BE49-F238E27FC236}">
                <a16:creationId xmlns:a16="http://schemas.microsoft.com/office/drawing/2014/main" id="{76559367-371F-EA9E-C7EE-C57852A46187}"/>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828800" y="3124200"/>
            <a:ext cx="14605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id="{0A16F727-7B67-743F-4428-0E031D50EFA5}"/>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8243238" y="0"/>
            <a:ext cx="900762" cy="914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0" name="Rectangle 2">
            <a:extLst>
              <a:ext uri="{FF2B5EF4-FFF2-40B4-BE49-F238E27FC236}">
                <a16:creationId xmlns:a16="http://schemas.microsoft.com/office/drawing/2014/main" id="{6F50F97A-014B-940E-D590-09DACC564E4C}"/>
              </a:ext>
            </a:extLst>
          </p:cNvPr>
          <p:cNvSpPr txBox="1">
            <a:spLocks noChangeArrowheads="1"/>
          </p:cNvSpPr>
          <p:nvPr/>
        </p:nvSpPr>
        <p:spPr bwMode="auto">
          <a:xfrm>
            <a:off x="685800" y="381000"/>
            <a:ext cx="7543800" cy="1139825"/>
          </a:xfrm>
          <a:prstGeom prst="rect">
            <a:avLst/>
          </a:prstGeom>
          <a:noFill/>
          <a:ln w="9525">
            <a:noFill/>
            <a:miter lim="800000"/>
            <a:headEnd/>
            <a:tailEnd/>
          </a:ln>
          <a:effectLst/>
        </p:spPr>
        <p:txBody>
          <a:bodyPr anchor="ctr"/>
          <a:lstStyle/>
          <a:p>
            <a:pPr algn="ctr">
              <a:defRPr/>
            </a:pPr>
            <a:r>
              <a:rPr lang="en-US" sz="2800" kern="0" dirty="0">
                <a:solidFill>
                  <a:srgbClr val="000000"/>
                </a:solidFill>
                <a:effectLst>
                  <a:outerShdw blurRad="38100" dist="38100" dir="2700000" algn="tl">
                    <a:srgbClr val="000000">
                      <a:alpha val="43137"/>
                    </a:srgbClr>
                  </a:outerShdw>
                </a:effectLst>
                <a:latin typeface="+mj-lt"/>
                <a:ea typeface="+mj-ea"/>
                <a:cs typeface="+mj-cs"/>
              </a:rPr>
              <a:t> Since April 2008, DOGAMI has ordered 54 large lidar projects through agreements with over 60 different partners</a:t>
            </a:r>
          </a:p>
          <a:p>
            <a:pPr algn="ctr">
              <a:defRPr/>
            </a:pPr>
            <a:endParaRPr lang="en-US" sz="3200" kern="0" dirty="0">
              <a:solidFill>
                <a:srgbClr val="000000"/>
              </a:solidFill>
              <a:effectLst>
                <a:outerShdw blurRad="38100" dist="38100" dir="2700000" algn="tl">
                  <a:srgbClr val="000000">
                    <a:alpha val="43137"/>
                  </a:srgbClr>
                </a:outerShdw>
              </a:effectLst>
              <a:latin typeface="+mj-lt"/>
              <a:ea typeface="+mj-ea"/>
              <a:cs typeface="+mj-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a:extLst>
              <a:ext uri="{FF2B5EF4-FFF2-40B4-BE49-F238E27FC236}">
                <a16:creationId xmlns:a16="http://schemas.microsoft.com/office/drawing/2014/main" id="{235AD649-8F4B-2E46-EEEF-3E2C22C44DE3}"/>
              </a:ext>
            </a:extLst>
          </p:cNvPr>
          <p:cNvSpPr>
            <a:spLocks noGrp="1" noChangeArrowheads="1"/>
          </p:cNvSpPr>
          <p:nvPr>
            <p:ph type="title" sz="quarter"/>
          </p:nvPr>
        </p:nvSpPr>
        <p:spPr>
          <a:xfrm>
            <a:off x="838200" y="0"/>
            <a:ext cx="7527925" cy="1143000"/>
          </a:xfrm>
        </p:spPr>
        <p:txBody>
          <a:bodyPr/>
          <a:lstStyle/>
          <a:p>
            <a:pPr eaLnBrk="1" hangingPunct="1"/>
            <a:r>
              <a:rPr lang="en-US" altLang="en-US" sz="2000">
                <a:solidFill>
                  <a:srgbClr val="000000"/>
                </a:solidFill>
                <a:effectLst/>
              </a:rPr>
              <a:t>Millions of very precise laser range measurements are made from a precisely located aircraft, producing an accurate and detailed three-dimensional map of the earth’s surface, as a “point cloud”</a:t>
            </a:r>
          </a:p>
        </p:txBody>
      </p:sp>
      <p:sp>
        <p:nvSpPr>
          <p:cNvPr id="41" name="Rectangle 6">
            <a:extLst>
              <a:ext uri="{FF2B5EF4-FFF2-40B4-BE49-F238E27FC236}">
                <a16:creationId xmlns:a16="http://schemas.microsoft.com/office/drawing/2014/main" id="{68862606-F77F-CE7A-BDFA-BBBD9A098EF8}"/>
              </a:ext>
            </a:extLst>
          </p:cNvPr>
          <p:cNvSpPr>
            <a:spLocks noGrp="1" noChangeArrowheads="1"/>
          </p:cNvSpPr>
          <p:nvPr>
            <p:ph type="sldNum" sz="quarter" idx="12"/>
          </p:nvPr>
        </p:nvSpPr>
        <p:spPr/>
        <p:txBody>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eaLnBrk="1" hangingPunct="1"/>
            <a:fld id="{723427B9-241E-4C44-8939-6B20F2932B0F}" type="slidenum">
              <a:rPr lang="en-US" altLang="en-US" sz="1400">
                <a:latin typeface="Arial" panose="020B0604020202020204" pitchFamily="34" charset="0"/>
              </a:rPr>
              <a:pPr eaLnBrk="1" hangingPunct="1"/>
              <a:t>7</a:t>
            </a:fld>
            <a:endParaRPr lang="en-US" altLang="en-US" sz="1400">
              <a:latin typeface="Arial" panose="020B0604020202020204" pitchFamily="34" charset="0"/>
            </a:endParaRPr>
          </a:p>
        </p:txBody>
      </p:sp>
      <p:sp>
        <p:nvSpPr>
          <p:cNvPr id="8195" name="Rectangle 2">
            <a:extLst>
              <a:ext uri="{FF2B5EF4-FFF2-40B4-BE49-F238E27FC236}">
                <a16:creationId xmlns:a16="http://schemas.microsoft.com/office/drawing/2014/main" id="{3CE4AC46-758D-DBE2-3AAE-3DE9227DE792}"/>
              </a:ext>
            </a:extLst>
          </p:cNvPr>
          <p:cNvSpPr>
            <a:spLocks noChangeArrowheads="1"/>
          </p:cNvSpPr>
          <p:nvPr/>
        </p:nvSpPr>
        <p:spPr bwMode="auto">
          <a:xfrm>
            <a:off x="0" y="1371600"/>
            <a:ext cx="9144000" cy="5715000"/>
          </a:xfrm>
          <a:prstGeom prst="rect">
            <a:avLst/>
          </a:prstGeom>
          <a:solidFill>
            <a:srgbClr val="6699FF">
              <a:alpha val="76077"/>
            </a:srgbClr>
          </a:solidFill>
          <a:ln w="9525">
            <a:solidFill>
              <a:schemeClr val="tx1"/>
            </a:solidFill>
            <a:miter lim="800000"/>
            <a:headEnd/>
            <a:tailEnd/>
          </a:ln>
        </p:spPr>
        <p:txBody>
          <a:bodyPr wrap="none" anchor="ct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endParaRPr lang="en-US" altLang="en-US" sz="1800"/>
          </a:p>
        </p:txBody>
      </p:sp>
      <p:pic>
        <p:nvPicPr>
          <p:cNvPr id="8196" name="Picture 48" descr="treeblue">
            <a:extLst>
              <a:ext uri="{FF2B5EF4-FFF2-40B4-BE49-F238E27FC236}">
                <a16:creationId xmlns:a16="http://schemas.microsoft.com/office/drawing/2014/main" id="{11B2A3E4-57CA-C8DD-E794-9AFDC76D04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657600"/>
            <a:ext cx="158115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47" descr="gps_blue">
            <a:extLst>
              <a:ext uri="{FF2B5EF4-FFF2-40B4-BE49-F238E27FC236}">
                <a16:creationId xmlns:a16="http://schemas.microsoft.com/office/drawing/2014/main" id="{C7F4BA1B-C227-FA93-4F43-2B57E40F41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3886200"/>
            <a:ext cx="1527175"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5" descr="MCj04242060000[1]">
            <a:extLst>
              <a:ext uri="{FF2B5EF4-FFF2-40B4-BE49-F238E27FC236}">
                <a16:creationId xmlns:a16="http://schemas.microsoft.com/office/drawing/2014/main" id="{DC7A8517-DB99-7B82-D70D-C6A8FEC5A8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47800"/>
            <a:ext cx="180975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Line 6">
            <a:extLst>
              <a:ext uri="{FF2B5EF4-FFF2-40B4-BE49-F238E27FC236}">
                <a16:creationId xmlns:a16="http://schemas.microsoft.com/office/drawing/2014/main" id="{C89731FA-86C8-814D-0998-3847975104D7}"/>
              </a:ext>
            </a:extLst>
          </p:cNvPr>
          <p:cNvSpPr>
            <a:spLocks noChangeShapeType="1"/>
          </p:cNvSpPr>
          <p:nvPr/>
        </p:nvSpPr>
        <p:spPr bwMode="auto">
          <a:xfrm>
            <a:off x="5257800" y="2362200"/>
            <a:ext cx="1828800" cy="38862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0" name="Freeform 8">
            <a:extLst>
              <a:ext uri="{FF2B5EF4-FFF2-40B4-BE49-F238E27FC236}">
                <a16:creationId xmlns:a16="http://schemas.microsoft.com/office/drawing/2014/main" id="{0BCCE9A3-794D-FDDE-4B5B-73ECAD359F01}"/>
              </a:ext>
            </a:extLst>
          </p:cNvPr>
          <p:cNvSpPr>
            <a:spLocks/>
          </p:cNvSpPr>
          <p:nvPr/>
        </p:nvSpPr>
        <p:spPr bwMode="auto">
          <a:xfrm>
            <a:off x="-152400" y="5715000"/>
            <a:ext cx="9863138" cy="1981200"/>
          </a:xfrm>
          <a:custGeom>
            <a:avLst/>
            <a:gdLst>
              <a:gd name="T0" fmla="*/ 2147483647 w 5829"/>
              <a:gd name="T1" fmla="*/ 2147483647 h 850"/>
              <a:gd name="T2" fmla="*/ 2147483647 w 5829"/>
              <a:gd name="T3" fmla="*/ 2147483647 h 850"/>
              <a:gd name="T4" fmla="*/ 2147483647 w 5829"/>
              <a:gd name="T5" fmla="*/ 2147483647 h 850"/>
              <a:gd name="T6" fmla="*/ 2147483647 w 5829"/>
              <a:gd name="T7" fmla="*/ 2147483647 h 850"/>
              <a:gd name="T8" fmla="*/ 2147483647 w 5829"/>
              <a:gd name="T9" fmla="*/ 2147483647 h 850"/>
              <a:gd name="T10" fmla="*/ 2147483647 w 5829"/>
              <a:gd name="T11" fmla="*/ 2147483647 h 850"/>
              <a:gd name="T12" fmla="*/ 2147483647 w 5829"/>
              <a:gd name="T13" fmla="*/ 2147483647 h 850"/>
              <a:gd name="T14" fmla="*/ 2147483647 w 5829"/>
              <a:gd name="T15" fmla="*/ 2147483647 h 850"/>
              <a:gd name="T16" fmla="*/ 2147483647 w 5829"/>
              <a:gd name="T17" fmla="*/ 2147483647 h 850"/>
              <a:gd name="T18" fmla="*/ 2147483647 w 5829"/>
              <a:gd name="T19" fmla="*/ 2147483647 h 850"/>
              <a:gd name="T20" fmla="*/ 2147483647 w 5829"/>
              <a:gd name="T21" fmla="*/ 2147483647 h 850"/>
              <a:gd name="T22" fmla="*/ 2147483647 w 5829"/>
              <a:gd name="T23" fmla="*/ 2147483647 h 850"/>
              <a:gd name="T24" fmla="*/ 2147483647 w 5829"/>
              <a:gd name="T25" fmla="*/ 2147483647 h 850"/>
              <a:gd name="T26" fmla="*/ 2147483647 w 5829"/>
              <a:gd name="T27" fmla="*/ 2147483647 h 850"/>
              <a:gd name="T28" fmla="*/ 2147483647 w 5829"/>
              <a:gd name="T29" fmla="*/ 2147483647 h 850"/>
              <a:gd name="T30" fmla="*/ 2147483647 w 5829"/>
              <a:gd name="T31" fmla="*/ 2147483647 h 850"/>
              <a:gd name="T32" fmla="*/ 2147483647 w 5829"/>
              <a:gd name="T33" fmla="*/ 2147483647 h 850"/>
              <a:gd name="T34" fmla="*/ 2147483647 w 5829"/>
              <a:gd name="T35" fmla="*/ 2147483647 h 850"/>
              <a:gd name="T36" fmla="*/ 2147483647 w 5829"/>
              <a:gd name="T37" fmla="*/ 2147483647 h 850"/>
              <a:gd name="T38" fmla="*/ 2147483647 w 5829"/>
              <a:gd name="T39" fmla="*/ 2147483647 h 850"/>
              <a:gd name="T40" fmla="*/ 2147483647 w 5829"/>
              <a:gd name="T41" fmla="*/ 0 h 850"/>
              <a:gd name="T42" fmla="*/ 2147483647 w 5829"/>
              <a:gd name="T43" fmla="*/ 2147483647 h 850"/>
              <a:gd name="T44" fmla="*/ 2147483647 w 5829"/>
              <a:gd name="T45" fmla="*/ 2147483647 h 850"/>
              <a:gd name="T46" fmla="*/ 2147483647 w 5829"/>
              <a:gd name="T47" fmla="*/ 2147483647 h 850"/>
              <a:gd name="T48" fmla="*/ 2147483647 w 5829"/>
              <a:gd name="T49" fmla="*/ 2147483647 h 850"/>
              <a:gd name="T50" fmla="*/ 2147483647 w 5829"/>
              <a:gd name="T51" fmla="*/ 2147483647 h 850"/>
              <a:gd name="T52" fmla="*/ 2147483647 w 5829"/>
              <a:gd name="T53" fmla="*/ 2147483647 h 850"/>
              <a:gd name="T54" fmla="*/ 2147483647 w 5829"/>
              <a:gd name="T55" fmla="*/ 2147483647 h 850"/>
              <a:gd name="T56" fmla="*/ 2147483647 w 5829"/>
              <a:gd name="T57" fmla="*/ 2147483647 h 850"/>
              <a:gd name="T58" fmla="*/ 2147483647 w 5829"/>
              <a:gd name="T59" fmla="*/ 2147483647 h 850"/>
              <a:gd name="T60" fmla="*/ 2147483647 w 5829"/>
              <a:gd name="T61" fmla="*/ 2147483647 h 850"/>
              <a:gd name="T62" fmla="*/ 2147483647 w 5829"/>
              <a:gd name="T63" fmla="*/ 2147483647 h 850"/>
              <a:gd name="T64" fmla="*/ 2147483647 w 5829"/>
              <a:gd name="T65" fmla="*/ 2147483647 h 850"/>
              <a:gd name="T66" fmla="*/ 2147483647 w 5829"/>
              <a:gd name="T67" fmla="*/ 2147483647 h 850"/>
              <a:gd name="T68" fmla="*/ 2147483647 w 5829"/>
              <a:gd name="T69" fmla="*/ 2147483647 h 850"/>
              <a:gd name="T70" fmla="*/ 2147483647 w 5829"/>
              <a:gd name="T71" fmla="*/ 2147483647 h 850"/>
              <a:gd name="T72" fmla="*/ 2147483647 w 5829"/>
              <a:gd name="T73" fmla="*/ 2147483647 h 850"/>
              <a:gd name="T74" fmla="*/ 2147483647 w 5829"/>
              <a:gd name="T75" fmla="*/ 2147483647 h 850"/>
              <a:gd name="T76" fmla="*/ 2147483647 w 5829"/>
              <a:gd name="T77" fmla="*/ 2147483647 h 850"/>
              <a:gd name="T78" fmla="*/ 2147483647 w 5829"/>
              <a:gd name="T79" fmla="*/ 2147483647 h 850"/>
              <a:gd name="T80" fmla="*/ 2147483647 w 5829"/>
              <a:gd name="T81" fmla="*/ 2147483647 h 8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829"/>
              <a:gd name="T124" fmla="*/ 0 h 850"/>
              <a:gd name="T125" fmla="*/ 5829 w 5829"/>
              <a:gd name="T126" fmla="*/ 850 h 8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829" h="850">
                <a:moveTo>
                  <a:pt x="0" y="464"/>
                </a:moveTo>
                <a:cubicBezTo>
                  <a:pt x="16" y="448"/>
                  <a:pt x="34" y="433"/>
                  <a:pt x="48" y="416"/>
                </a:cubicBezTo>
                <a:cubicBezTo>
                  <a:pt x="57" y="405"/>
                  <a:pt x="55" y="387"/>
                  <a:pt x="59" y="373"/>
                </a:cubicBezTo>
                <a:cubicBezTo>
                  <a:pt x="67" y="343"/>
                  <a:pt x="92" y="298"/>
                  <a:pt x="123" y="288"/>
                </a:cubicBezTo>
                <a:cubicBezTo>
                  <a:pt x="157" y="265"/>
                  <a:pt x="180" y="252"/>
                  <a:pt x="219" y="240"/>
                </a:cubicBezTo>
                <a:cubicBezTo>
                  <a:pt x="258" y="214"/>
                  <a:pt x="305" y="194"/>
                  <a:pt x="352" y="187"/>
                </a:cubicBezTo>
                <a:cubicBezTo>
                  <a:pt x="393" y="180"/>
                  <a:pt x="430" y="180"/>
                  <a:pt x="469" y="165"/>
                </a:cubicBezTo>
                <a:cubicBezTo>
                  <a:pt x="578" y="167"/>
                  <a:pt x="686" y="168"/>
                  <a:pt x="795" y="171"/>
                </a:cubicBezTo>
                <a:cubicBezTo>
                  <a:pt x="818" y="172"/>
                  <a:pt x="842" y="187"/>
                  <a:pt x="864" y="192"/>
                </a:cubicBezTo>
                <a:cubicBezTo>
                  <a:pt x="903" y="201"/>
                  <a:pt x="942" y="205"/>
                  <a:pt x="981" y="213"/>
                </a:cubicBezTo>
                <a:cubicBezTo>
                  <a:pt x="1033" y="249"/>
                  <a:pt x="1099" y="263"/>
                  <a:pt x="1157" y="288"/>
                </a:cubicBezTo>
                <a:cubicBezTo>
                  <a:pt x="1193" y="324"/>
                  <a:pt x="1219" y="311"/>
                  <a:pt x="1280" y="315"/>
                </a:cubicBezTo>
                <a:cubicBezTo>
                  <a:pt x="1384" y="340"/>
                  <a:pt x="1526" y="322"/>
                  <a:pt x="1616" y="320"/>
                </a:cubicBezTo>
                <a:cubicBezTo>
                  <a:pt x="1675" y="311"/>
                  <a:pt x="1730" y="293"/>
                  <a:pt x="1787" y="277"/>
                </a:cubicBezTo>
                <a:cubicBezTo>
                  <a:pt x="1828" y="252"/>
                  <a:pt x="1875" y="253"/>
                  <a:pt x="1920" y="240"/>
                </a:cubicBezTo>
                <a:cubicBezTo>
                  <a:pt x="1967" y="226"/>
                  <a:pt x="2020" y="200"/>
                  <a:pt x="2069" y="197"/>
                </a:cubicBezTo>
                <a:cubicBezTo>
                  <a:pt x="2110" y="194"/>
                  <a:pt x="2151" y="194"/>
                  <a:pt x="2192" y="192"/>
                </a:cubicBezTo>
                <a:cubicBezTo>
                  <a:pt x="2277" y="194"/>
                  <a:pt x="2363" y="194"/>
                  <a:pt x="2448" y="197"/>
                </a:cubicBezTo>
                <a:cubicBezTo>
                  <a:pt x="2483" y="198"/>
                  <a:pt x="2525" y="222"/>
                  <a:pt x="2560" y="229"/>
                </a:cubicBezTo>
                <a:cubicBezTo>
                  <a:pt x="2580" y="237"/>
                  <a:pt x="2598" y="245"/>
                  <a:pt x="2619" y="251"/>
                </a:cubicBezTo>
                <a:cubicBezTo>
                  <a:pt x="2630" y="254"/>
                  <a:pt x="2651" y="261"/>
                  <a:pt x="2651" y="261"/>
                </a:cubicBezTo>
                <a:cubicBezTo>
                  <a:pt x="2662" y="268"/>
                  <a:pt x="2672" y="276"/>
                  <a:pt x="2683" y="283"/>
                </a:cubicBezTo>
                <a:cubicBezTo>
                  <a:pt x="2688" y="286"/>
                  <a:pt x="2699" y="293"/>
                  <a:pt x="2699" y="293"/>
                </a:cubicBezTo>
                <a:cubicBezTo>
                  <a:pt x="2706" y="304"/>
                  <a:pt x="2712" y="333"/>
                  <a:pt x="2720" y="341"/>
                </a:cubicBezTo>
                <a:cubicBezTo>
                  <a:pt x="2775" y="397"/>
                  <a:pt x="2887" y="414"/>
                  <a:pt x="2960" y="437"/>
                </a:cubicBezTo>
                <a:cubicBezTo>
                  <a:pt x="2995" y="461"/>
                  <a:pt x="2980" y="454"/>
                  <a:pt x="3003" y="464"/>
                </a:cubicBezTo>
                <a:lnTo>
                  <a:pt x="3408" y="464"/>
                </a:lnTo>
                <a:cubicBezTo>
                  <a:pt x="3434" y="451"/>
                  <a:pt x="3450" y="433"/>
                  <a:pt x="3477" y="427"/>
                </a:cubicBezTo>
                <a:cubicBezTo>
                  <a:pt x="3543" y="379"/>
                  <a:pt x="3460" y="436"/>
                  <a:pt x="3520" y="405"/>
                </a:cubicBezTo>
                <a:cubicBezTo>
                  <a:pt x="3531" y="399"/>
                  <a:pt x="3541" y="391"/>
                  <a:pt x="3552" y="384"/>
                </a:cubicBezTo>
                <a:cubicBezTo>
                  <a:pt x="3557" y="380"/>
                  <a:pt x="3568" y="373"/>
                  <a:pt x="3568" y="373"/>
                </a:cubicBezTo>
                <a:cubicBezTo>
                  <a:pt x="3588" y="344"/>
                  <a:pt x="3635" y="340"/>
                  <a:pt x="3669" y="336"/>
                </a:cubicBezTo>
                <a:cubicBezTo>
                  <a:pt x="3772" y="322"/>
                  <a:pt x="3875" y="314"/>
                  <a:pt x="3979" y="309"/>
                </a:cubicBezTo>
                <a:cubicBezTo>
                  <a:pt x="4014" y="302"/>
                  <a:pt x="4037" y="280"/>
                  <a:pt x="4069" y="267"/>
                </a:cubicBezTo>
                <a:cubicBezTo>
                  <a:pt x="4086" y="260"/>
                  <a:pt x="4123" y="251"/>
                  <a:pt x="4123" y="251"/>
                </a:cubicBezTo>
                <a:cubicBezTo>
                  <a:pt x="4139" y="240"/>
                  <a:pt x="4176" y="229"/>
                  <a:pt x="4176" y="229"/>
                </a:cubicBezTo>
                <a:cubicBezTo>
                  <a:pt x="4192" y="219"/>
                  <a:pt x="4229" y="208"/>
                  <a:pt x="4229" y="208"/>
                </a:cubicBezTo>
                <a:cubicBezTo>
                  <a:pt x="4275" y="175"/>
                  <a:pt x="4322" y="139"/>
                  <a:pt x="4368" y="107"/>
                </a:cubicBezTo>
                <a:cubicBezTo>
                  <a:pt x="4415" y="75"/>
                  <a:pt x="4497" y="80"/>
                  <a:pt x="4549" y="75"/>
                </a:cubicBezTo>
                <a:cubicBezTo>
                  <a:pt x="4569" y="70"/>
                  <a:pt x="4589" y="65"/>
                  <a:pt x="4608" y="59"/>
                </a:cubicBezTo>
                <a:cubicBezTo>
                  <a:pt x="4625" y="47"/>
                  <a:pt x="4633" y="30"/>
                  <a:pt x="4651" y="21"/>
                </a:cubicBezTo>
                <a:cubicBezTo>
                  <a:pt x="4688" y="3"/>
                  <a:pt x="4742" y="2"/>
                  <a:pt x="4779" y="0"/>
                </a:cubicBezTo>
                <a:cubicBezTo>
                  <a:pt x="4983" y="4"/>
                  <a:pt x="5013" y="7"/>
                  <a:pt x="5168" y="16"/>
                </a:cubicBezTo>
                <a:cubicBezTo>
                  <a:pt x="5188" y="21"/>
                  <a:pt x="5207" y="27"/>
                  <a:pt x="5227" y="32"/>
                </a:cubicBezTo>
                <a:cubicBezTo>
                  <a:pt x="5239" y="35"/>
                  <a:pt x="5264" y="43"/>
                  <a:pt x="5264" y="43"/>
                </a:cubicBezTo>
                <a:cubicBezTo>
                  <a:pt x="5284" y="69"/>
                  <a:pt x="5291" y="63"/>
                  <a:pt x="5317" y="80"/>
                </a:cubicBezTo>
                <a:cubicBezTo>
                  <a:pt x="5341" y="95"/>
                  <a:pt x="5363" y="112"/>
                  <a:pt x="5387" y="128"/>
                </a:cubicBezTo>
                <a:cubicBezTo>
                  <a:pt x="5396" y="134"/>
                  <a:pt x="5409" y="134"/>
                  <a:pt x="5419" y="139"/>
                </a:cubicBezTo>
                <a:cubicBezTo>
                  <a:pt x="5453" y="156"/>
                  <a:pt x="5483" y="180"/>
                  <a:pt x="5520" y="192"/>
                </a:cubicBezTo>
                <a:cubicBezTo>
                  <a:pt x="5567" y="228"/>
                  <a:pt x="5515" y="193"/>
                  <a:pt x="5563" y="213"/>
                </a:cubicBezTo>
                <a:cubicBezTo>
                  <a:pt x="5590" y="224"/>
                  <a:pt x="5616" y="243"/>
                  <a:pt x="5643" y="256"/>
                </a:cubicBezTo>
                <a:cubicBezTo>
                  <a:pt x="5678" y="273"/>
                  <a:pt x="5722" y="284"/>
                  <a:pt x="5760" y="293"/>
                </a:cubicBezTo>
                <a:cubicBezTo>
                  <a:pt x="5786" y="307"/>
                  <a:pt x="5808" y="320"/>
                  <a:pt x="5829" y="341"/>
                </a:cubicBezTo>
                <a:cubicBezTo>
                  <a:pt x="5823" y="401"/>
                  <a:pt x="5829" y="404"/>
                  <a:pt x="5776" y="421"/>
                </a:cubicBezTo>
                <a:cubicBezTo>
                  <a:pt x="5739" y="446"/>
                  <a:pt x="5691" y="447"/>
                  <a:pt x="5648" y="459"/>
                </a:cubicBezTo>
                <a:cubicBezTo>
                  <a:pt x="5580" y="502"/>
                  <a:pt x="5495" y="505"/>
                  <a:pt x="5419" y="523"/>
                </a:cubicBezTo>
                <a:cubicBezTo>
                  <a:pt x="5386" y="531"/>
                  <a:pt x="5358" y="548"/>
                  <a:pt x="5323" y="555"/>
                </a:cubicBezTo>
                <a:cubicBezTo>
                  <a:pt x="5289" y="576"/>
                  <a:pt x="5251" y="580"/>
                  <a:pt x="5216" y="597"/>
                </a:cubicBezTo>
                <a:cubicBezTo>
                  <a:pt x="5117" y="645"/>
                  <a:pt x="5015" y="657"/>
                  <a:pt x="4907" y="677"/>
                </a:cubicBezTo>
                <a:cubicBezTo>
                  <a:pt x="4859" y="686"/>
                  <a:pt x="4814" y="704"/>
                  <a:pt x="4768" y="715"/>
                </a:cubicBezTo>
                <a:cubicBezTo>
                  <a:pt x="4593" y="758"/>
                  <a:pt x="4404" y="776"/>
                  <a:pt x="4224" y="784"/>
                </a:cubicBezTo>
                <a:cubicBezTo>
                  <a:pt x="4113" y="795"/>
                  <a:pt x="4004" y="816"/>
                  <a:pt x="3893" y="827"/>
                </a:cubicBezTo>
                <a:cubicBezTo>
                  <a:pt x="3802" y="836"/>
                  <a:pt x="3667" y="835"/>
                  <a:pt x="3595" y="837"/>
                </a:cubicBezTo>
                <a:cubicBezTo>
                  <a:pt x="3370" y="850"/>
                  <a:pt x="3154" y="841"/>
                  <a:pt x="2933" y="811"/>
                </a:cubicBezTo>
                <a:cubicBezTo>
                  <a:pt x="2864" y="802"/>
                  <a:pt x="2797" y="791"/>
                  <a:pt x="2731" y="768"/>
                </a:cubicBezTo>
                <a:cubicBezTo>
                  <a:pt x="2711" y="761"/>
                  <a:pt x="2692" y="754"/>
                  <a:pt x="2672" y="747"/>
                </a:cubicBezTo>
                <a:cubicBezTo>
                  <a:pt x="2657" y="741"/>
                  <a:pt x="2624" y="736"/>
                  <a:pt x="2624" y="736"/>
                </a:cubicBezTo>
                <a:cubicBezTo>
                  <a:pt x="2597" y="718"/>
                  <a:pt x="2559" y="716"/>
                  <a:pt x="2528" y="704"/>
                </a:cubicBezTo>
                <a:cubicBezTo>
                  <a:pt x="2473" y="683"/>
                  <a:pt x="2415" y="662"/>
                  <a:pt x="2357" y="651"/>
                </a:cubicBezTo>
                <a:cubicBezTo>
                  <a:pt x="2302" y="630"/>
                  <a:pt x="2269" y="624"/>
                  <a:pt x="2208" y="619"/>
                </a:cubicBezTo>
                <a:cubicBezTo>
                  <a:pt x="1982" y="622"/>
                  <a:pt x="1765" y="634"/>
                  <a:pt x="1541" y="640"/>
                </a:cubicBezTo>
                <a:cubicBezTo>
                  <a:pt x="1489" y="645"/>
                  <a:pt x="1439" y="659"/>
                  <a:pt x="1387" y="667"/>
                </a:cubicBezTo>
                <a:cubicBezTo>
                  <a:pt x="1357" y="685"/>
                  <a:pt x="1333" y="682"/>
                  <a:pt x="1301" y="693"/>
                </a:cubicBezTo>
                <a:cubicBezTo>
                  <a:pt x="1256" y="708"/>
                  <a:pt x="1234" y="718"/>
                  <a:pt x="1189" y="725"/>
                </a:cubicBezTo>
                <a:cubicBezTo>
                  <a:pt x="1138" y="744"/>
                  <a:pt x="1067" y="757"/>
                  <a:pt x="1013" y="763"/>
                </a:cubicBezTo>
                <a:cubicBezTo>
                  <a:pt x="962" y="775"/>
                  <a:pt x="910" y="783"/>
                  <a:pt x="859" y="795"/>
                </a:cubicBezTo>
                <a:cubicBezTo>
                  <a:pt x="645" y="791"/>
                  <a:pt x="439" y="786"/>
                  <a:pt x="229" y="747"/>
                </a:cubicBezTo>
                <a:cubicBezTo>
                  <a:pt x="212" y="741"/>
                  <a:pt x="194" y="735"/>
                  <a:pt x="176" y="731"/>
                </a:cubicBezTo>
                <a:cubicBezTo>
                  <a:pt x="160" y="727"/>
                  <a:pt x="128" y="720"/>
                  <a:pt x="128" y="720"/>
                </a:cubicBezTo>
                <a:cubicBezTo>
                  <a:pt x="105" y="697"/>
                  <a:pt x="98" y="660"/>
                  <a:pt x="69" y="651"/>
                </a:cubicBezTo>
                <a:cubicBezTo>
                  <a:pt x="64" y="646"/>
                  <a:pt x="58" y="641"/>
                  <a:pt x="53" y="635"/>
                </a:cubicBezTo>
                <a:cubicBezTo>
                  <a:pt x="49" y="630"/>
                  <a:pt x="43" y="619"/>
                  <a:pt x="43" y="619"/>
                </a:cubicBezTo>
              </a:path>
            </a:pathLst>
          </a:custGeom>
          <a:gradFill rotWithShape="1">
            <a:gsLst>
              <a:gs pos="0">
                <a:srgbClr val="00FF00"/>
              </a:gs>
              <a:gs pos="100000">
                <a:srgbClr val="007600"/>
              </a:gs>
            </a:gsLst>
            <a:lin ang="5400000" scaled="1"/>
          </a:gradFill>
          <a:ln w="9525">
            <a:solidFill>
              <a:schemeClr val="tx1"/>
            </a:solidFill>
            <a:round/>
            <a:headEnd/>
            <a:tailEnd/>
          </a:ln>
        </p:spPr>
        <p:txBody>
          <a:bodyPr/>
          <a:lstStyle/>
          <a:p>
            <a:endParaRPr lang="en-US"/>
          </a:p>
        </p:txBody>
      </p:sp>
      <p:pic>
        <p:nvPicPr>
          <p:cNvPr id="8201" name="Picture 9" descr="MCj04338390000[1]">
            <a:extLst>
              <a:ext uri="{FF2B5EF4-FFF2-40B4-BE49-F238E27FC236}">
                <a16:creationId xmlns:a16="http://schemas.microsoft.com/office/drawing/2014/main" id="{F70C126D-A86E-C9E3-EECA-EF184F2C61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54864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0" name="Line 10">
            <a:extLst>
              <a:ext uri="{FF2B5EF4-FFF2-40B4-BE49-F238E27FC236}">
                <a16:creationId xmlns:a16="http://schemas.microsoft.com/office/drawing/2014/main" id="{1274E587-8F15-85C0-07C1-E4C9539A2545}"/>
              </a:ext>
            </a:extLst>
          </p:cNvPr>
          <p:cNvSpPr>
            <a:spLocks noChangeShapeType="1"/>
          </p:cNvSpPr>
          <p:nvPr/>
        </p:nvSpPr>
        <p:spPr bwMode="auto">
          <a:xfrm>
            <a:off x="5257800" y="2362200"/>
            <a:ext cx="2057400" cy="37338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 name="Group 11">
            <a:extLst>
              <a:ext uri="{FF2B5EF4-FFF2-40B4-BE49-F238E27FC236}">
                <a16:creationId xmlns:a16="http://schemas.microsoft.com/office/drawing/2014/main" id="{C1FE55A8-04E9-9E9D-3270-B83206FC023C}"/>
              </a:ext>
            </a:extLst>
          </p:cNvPr>
          <p:cNvGrpSpPr>
            <a:grpSpLocks/>
          </p:cNvGrpSpPr>
          <p:nvPr/>
        </p:nvGrpSpPr>
        <p:grpSpPr bwMode="auto">
          <a:xfrm>
            <a:off x="6705600" y="3505200"/>
            <a:ext cx="1143000" cy="1143000"/>
            <a:chOff x="4128" y="2304"/>
            <a:chExt cx="912" cy="768"/>
          </a:xfrm>
        </p:grpSpPr>
        <p:sp>
          <p:nvSpPr>
            <p:cNvPr id="8230" name="Arc 12">
              <a:extLst>
                <a:ext uri="{FF2B5EF4-FFF2-40B4-BE49-F238E27FC236}">
                  <a16:creationId xmlns:a16="http://schemas.microsoft.com/office/drawing/2014/main" id="{E91F14C3-711A-5095-4C10-4A291CFED281}"/>
                </a:ext>
              </a:extLst>
            </p:cNvPr>
            <p:cNvSpPr>
              <a:spLocks/>
            </p:cNvSpPr>
            <p:nvPr/>
          </p:nvSpPr>
          <p:spPr bwMode="auto">
            <a:xfrm flipH="1">
              <a:off x="4704" y="2784"/>
              <a:ext cx="144" cy="14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231" name="Arc 13">
              <a:extLst>
                <a:ext uri="{FF2B5EF4-FFF2-40B4-BE49-F238E27FC236}">
                  <a16:creationId xmlns:a16="http://schemas.microsoft.com/office/drawing/2014/main" id="{5E6294B1-1AA8-4741-E242-E3405E2DBF7D}"/>
                </a:ext>
              </a:extLst>
            </p:cNvPr>
            <p:cNvSpPr>
              <a:spLocks/>
            </p:cNvSpPr>
            <p:nvPr/>
          </p:nvSpPr>
          <p:spPr bwMode="auto">
            <a:xfrm flipH="1">
              <a:off x="4416" y="2544"/>
              <a:ext cx="576" cy="52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232" name="Arc 14">
              <a:extLst>
                <a:ext uri="{FF2B5EF4-FFF2-40B4-BE49-F238E27FC236}">
                  <a16:creationId xmlns:a16="http://schemas.microsoft.com/office/drawing/2014/main" id="{37043359-91A0-F7B4-301F-E572EBD29BA9}"/>
                </a:ext>
              </a:extLst>
            </p:cNvPr>
            <p:cNvSpPr>
              <a:spLocks/>
            </p:cNvSpPr>
            <p:nvPr/>
          </p:nvSpPr>
          <p:spPr bwMode="auto">
            <a:xfrm flipH="1">
              <a:off x="4128" y="2304"/>
              <a:ext cx="912" cy="76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0495" name="Line 15">
            <a:extLst>
              <a:ext uri="{FF2B5EF4-FFF2-40B4-BE49-F238E27FC236}">
                <a16:creationId xmlns:a16="http://schemas.microsoft.com/office/drawing/2014/main" id="{EAF41258-C02D-F156-2335-0E3E0DFD4377}"/>
              </a:ext>
            </a:extLst>
          </p:cNvPr>
          <p:cNvSpPr>
            <a:spLocks noChangeShapeType="1"/>
          </p:cNvSpPr>
          <p:nvPr/>
        </p:nvSpPr>
        <p:spPr bwMode="auto">
          <a:xfrm>
            <a:off x="5257800" y="2362200"/>
            <a:ext cx="1447800" cy="403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6" name="Line 16">
            <a:extLst>
              <a:ext uri="{FF2B5EF4-FFF2-40B4-BE49-F238E27FC236}">
                <a16:creationId xmlns:a16="http://schemas.microsoft.com/office/drawing/2014/main" id="{541B0268-6C62-AAD4-D778-8BFB73758BD4}"/>
              </a:ext>
            </a:extLst>
          </p:cNvPr>
          <p:cNvSpPr>
            <a:spLocks noChangeShapeType="1"/>
          </p:cNvSpPr>
          <p:nvPr/>
        </p:nvSpPr>
        <p:spPr bwMode="auto">
          <a:xfrm>
            <a:off x="5257800" y="2362200"/>
            <a:ext cx="914400" cy="41148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7" name="Line 17">
            <a:extLst>
              <a:ext uri="{FF2B5EF4-FFF2-40B4-BE49-F238E27FC236}">
                <a16:creationId xmlns:a16="http://schemas.microsoft.com/office/drawing/2014/main" id="{BC7927F3-E019-3D90-538A-A64B8D866125}"/>
              </a:ext>
            </a:extLst>
          </p:cNvPr>
          <p:cNvSpPr>
            <a:spLocks noChangeShapeType="1"/>
          </p:cNvSpPr>
          <p:nvPr/>
        </p:nvSpPr>
        <p:spPr bwMode="auto">
          <a:xfrm>
            <a:off x="5257800" y="2362200"/>
            <a:ext cx="304800" cy="35052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8" name="Line 18">
            <a:extLst>
              <a:ext uri="{FF2B5EF4-FFF2-40B4-BE49-F238E27FC236}">
                <a16:creationId xmlns:a16="http://schemas.microsoft.com/office/drawing/2014/main" id="{4657FCFB-EBAE-4C7B-39D3-EA77A13C84D8}"/>
              </a:ext>
            </a:extLst>
          </p:cNvPr>
          <p:cNvSpPr>
            <a:spLocks noChangeShapeType="1"/>
          </p:cNvSpPr>
          <p:nvPr/>
        </p:nvSpPr>
        <p:spPr bwMode="auto">
          <a:xfrm flipH="1">
            <a:off x="5105400" y="2362200"/>
            <a:ext cx="152400" cy="35052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9" name="Line 19">
            <a:extLst>
              <a:ext uri="{FF2B5EF4-FFF2-40B4-BE49-F238E27FC236}">
                <a16:creationId xmlns:a16="http://schemas.microsoft.com/office/drawing/2014/main" id="{B9ED0614-4B49-FC82-8030-92DB45BDDEE4}"/>
              </a:ext>
            </a:extLst>
          </p:cNvPr>
          <p:cNvSpPr>
            <a:spLocks noChangeShapeType="1"/>
          </p:cNvSpPr>
          <p:nvPr/>
        </p:nvSpPr>
        <p:spPr bwMode="auto">
          <a:xfrm flipH="1">
            <a:off x="4495800" y="2362200"/>
            <a:ext cx="762000" cy="38862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0" name="Line 20">
            <a:extLst>
              <a:ext uri="{FF2B5EF4-FFF2-40B4-BE49-F238E27FC236}">
                <a16:creationId xmlns:a16="http://schemas.microsoft.com/office/drawing/2014/main" id="{EDBB3CB7-B192-D6BE-97F1-C30392D2F1F1}"/>
              </a:ext>
            </a:extLst>
          </p:cNvPr>
          <p:cNvSpPr>
            <a:spLocks noChangeShapeType="1"/>
          </p:cNvSpPr>
          <p:nvPr/>
        </p:nvSpPr>
        <p:spPr bwMode="auto">
          <a:xfrm flipH="1">
            <a:off x="4114800" y="2362200"/>
            <a:ext cx="1143000" cy="39624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1" name="Line 21">
            <a:extLst>
              <a:ext uri="{FF2B5EF4-FFF2-40B4-BE49-F238E27FC236}">
                <a16:creationId xmlns:a16="http://schemas.microsoft.com/office/drawing/2014/main" id="{CA23AE07-FF0B-20C9-3452-39E4E9F01081}"/>
              </a:ext>
            </a:extLst>
          </p:cNvPr>
          <p:cNvSpPr>
            <a:spLocks noChangeShapeType="1"/>
          </p:cNvSpPr>
          <p:nvPr/>
        </p:nvSpPr>
        <p:spPr bwMode="auto">
          <a:xfrm flipH="1">
            <a:off x="3657600" y="2362200"/>
            <a:ext cx="1600200" cy="38862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2" name="Line 22">
            <a:extLst>
              <a:ext uri="{FF2B5EF4-FFF2-40B4-BE49-F238E27FC236}">
                <a16:creationId xmlns:a16="http://schemas.microsoft.com/office/drawing/2014/main" id="{E5A435EC-DE12-612A-6B11-C0F01AB5608E}"/>
              </a:ext>
            </a:extLst>
          </p:cNvPr>
          <p:cNvSpPr>
            <a:spLocks noChangeShapeType="1"/>
          </p:cNvSpPr>
          <p:nvPr/>
        </p:nvSpPr>
        <p:spPr bwMode="auto">
          <a:xfrm flipH="1">
            <a:off x="3810000" y="2362200"/>
            <a:ext cx="1447800" cy="2514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3" name="Line 23">
            <a:extLst>
              <a:ext uri="{FF2B5EF4-FFF2-40B4-BE49-F238E27FC236}">
                <a16:creationId xmlns:a16="http://schemas.microsoft.com/office/drawing/2014/main" id="{68447A4B-0320-C106-BBD0-A52EFBFC7D90}"/>
              </a:ext>
            </a:extLst>
          </p:cNvPr>
          <p:cNvSpPr>
            <a:spLocks noChangeShapeType="1"/>
          </p:cNvSpPr>
          <p:nvPr/>
        </p:nvSpPr>
        <p:spPr bwMode="auto">
          <a:xfrm flipH="1">
            <a:off x="3657600" y="2362200"/>
            <a:ext cx="1600200" cy="18288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3" name="Text Box 24">
            <a:extLst>
              <a:ext uri="{FF2B5EF4-FFF2-40B4-BE49-F238E27FC236}">
                <a16:creationId xmlns:a16="http://schemas.microsoft.com/office/drawing/2014/main" id="{81CDAE7F-AF37-5EDA-8763-9F9E79181163}"/>
              </a:ext>
            </a:extLst>
          </p:cNvPr>
          <p:cNvSpPr txBox="1">
            <a:spLocks noChangeArrowheads="1"/>
          </p:cNvSpPr>
          <p:nvPr/>
        </p:nvSpPr>
        <p:spPr bwMode="auto">
          <a:xfrm>
            <a:off x="6705600" y="1447800"/>
            <a:ext cx="24384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spcBef>
                <a:spcPct val="50000"/>
              </a:spcBef>
            </a:pPr>
            <a:r>
              <a:rPr lang="en-US" altLang="en-US" sz="1800">
                <a:solidFill>
                  <a:srgbClr val="000000"/>
                </a:solidFill>
                <a:latin typeface="Arial" panose="020B0604020202020204" pitchFamily="34" charset="0"/>
              </a:rPr>
              <a:t>On-ground RTK-GPS base stations broadcast corrections to airborne GPS unit, locating the aircraft with an accuracy of a few centimeters</a:t>
            </a:r>
          </a:p>
        </p:txBody>
      </p:sp>
      <p:sp>
        <p:nvSpPr>
          <p:cNvPr id="8214" name="Text Box 25">
            <a:extLst>
              <a:ext uri="{FF2B5EF4-FFF2-40B4-BE49-F238E27FC236}">
                <a16:creationId xmlns:a16="http://schemas.microsoft.com/office/drawing/2014/main" id="{28C4AD4A-19AF-8A29-F8B4-1285B195F2AD}"/>
              </a:ext>
            </a:extLst>
          </p:cNvPr>
          <p:cNvSpPr txBox="1">
            <a:spLocks noChangeArrowheads="1"/>
          </p:cNvSpPr>
          <p:nvPr/>
        </p:nvSpPr>
        <p:spPr bwMode="auto">
          <a:xfrm>
            <a:off x="228600" y="1371600"/>
            <a:ext cx="39624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spcBef>
                <a:spcPct val="50000"/>
              </a:spcBef>
            </a:pPr>
            <a:r>
              <a:rPr lang="en-US" altLang="en-US" sz="1800">
                <a:solidFill>
                  <a:srgbClr val="000000"/>
                </a:solidFill>
                <a:latin typeface="Arial" panose="020B0604020202020204" pitchFamily="34" charset="0"/>
              </a:rPr>
              <a:t>Aircraft attitude is precisely measured by Inertial Motion Unit, so that the exact position and orientation of the laser rangefinder is always known</a:t>
            </a:r>
          </a:p>
        </p:txBody>
      </p:sp>
      <p:sp>
        <p:nvSpPr>
          <p:cNvPr id="20506" name="Text Box 26">
            <a:extLst>
              <a:ext uri="{FF2B5EF4-FFF2-40B4-BE49-F238E27FC236}">
                <a16:creationId xmlns:a16="http://schemas.microsoft.com/office/drawing/2014/main" id="{A3FAD10D-B86C-C0C1-9E9F-9DE875826817}"/>
              </a:ext>
            </a:extLst>
          </p:cNvPr>
          <p:cNvSpPr txBox="1">
            <a:spLocks noChangeArrowheads="1"/>
          </p:cNvSpPr>
          <p:nvPr/>
        </p:nvSpPr>
        <p:spPr bwMode="auto">
          <a:xfrm>
            <a:off x="152400" y="2971800"/>
            <a:ext cx="28194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spcBef>
                <a:spcPct val="50000"/>
              </a:spcBef>
            </a:pPr>
            <a:r>
              <a:rPr lang="en-US" altLang="en-US" sz="1800">
                <a:solidFill>
                  <a:srgbClr val="000000"/>
                </a:solidFill>
                <a:latin typeface="Arial" panose="020B0604020202020204" pitchFamily="34" charset="0"/>
              </a:rPr>
              <a:t>The rangefinder scans across the surface at 100,000 to 200,000 pulses per second, collecting millions or billions of precise distance measurements, which are converted to 3-D coordinates</a:t>
            </a:r>
          </a:p>
        </p:txBody>
      </p:sp>
      <p:sp>
        <p:nvSpPr>
          <p:cNvPr id="20507" name="Line 27">
            <a:extLst>
              <a:ext uri="{FF2B5EF4-FFF2-40B4-BE49-F238E27FC236}">
                <a16:creationId xmlns:a16="http://schemas.microsoft.com/office/drawing/2014/main" id="{2218BC13-942A-56B1-051C-28C2FDAD195D}"/>
              </a:ext>
            </a:extLst>
          </p:cNvPr>
          <p:cNvSpPr>
            <a:spLocks noChangeShapeType="1"/>
          </p:cNvSpPr>
          <p:nvPr/>
        </p:nvSpPr>
        <p:spPr bwMode="auto">
          <a:xfrm>
            <a:off x="5257800" y="2362200"/>
            <a:ext cx="2514600" cy="39624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8" name="Line 28">
            <a:extLst>
              <a:ext uri="{FF2B5EF4-FFF2-40B4-BE49-F238E27FC236}">
                <a16:creationId xmlns:a16="http://schemas.microsoft.com/office/drawing/2014/main" id="{FB5BE9CF-A51A-7C4F-51A9-28588560D862}"/>
              </a:ext>
            </a:extLst>
          </p:cNvPr>
          <p:cNvSpPr>
            <a:spLocks noChangeShapeType="1"/>
          </p:cNvSpPr>
          <p:nvPr/>
        </p:nvSpPr>
        <p:spPr bwMode="auto">
          <a:xfrm>
            <a:off x="5257800" y="2362200"/>
            <a:ext cx="1981200" cy="403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9" name="Line 29">
            <a:extLst>
              <a:ext uri="{FF2B5EF4-FFF2-40B4-BE49-F238E27FC236}">
                <a16:creationId xmlns:a16="http://schemas.microsoft.com/office/drawing/2014/main" id="{54CE03A0-1DC7-4CF6-E48A-8BF0BE8F3027}"/>
              </a:ext>
            </a:extLst>
          </p:cNvPr>
          <p:cNvSpPr>
            <a:spLocks noChangeShapeType="1"/>
          </p:cNvSpPr>
          <p:nvPr/>
        </p:nvSpPr>
        <p:spPr bwMode="auto">
          <a:xfrm>
            <a:off x="5257800" y="2362200"/>
            <a:ext cx="1524000" cy="44958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0" name="Line 30">
            <a:extLst>
              <a:ext uri="{FF2B5EF4-FFF2-40B4-BE49-F238E27FC236}">
                <a16:creationId xmlns:a16="http://schemas.microsoft.com/office/drawing/2014/main" id="{0E05556C-2A95-F636-ED95-56D39FDA17A2}"/>
              </a:ext>
            </a:extLst>
          </p:cNvPr>
          <p:cNvSpPr>
            <a:spLocks noChangeShapeType="1"/>
          </p:cNvSpPr>
          <p:nvPr/>
        </p:nvSpPr>
        <p:spPr bwMode="auto">
          <a:xfrm>
            <a:off x="5257800" y="2362200"/>
            <a:ext cx="914400" cy="44958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1" name="Line 31">
            <a:extLst>
              <a:ext uri="{FF2B5EF4-FFF2-40B4-BE49-F238E27FC236}">
                <a16:creationId xmlns:a16="http://schemas.microsoft.com/office/drawing/2014/main" id="{43525EB1-3CB0-3246-4AFF-0450139D3B10}"/>
              </a:ext>
            </a:extLst>
          </p:cNvPr>
          <p:cNvSpPr>
            <a:spLocks noChangeShapeType="1"/>
          </p:cNvSpPr>
          <p:nvPr/>
        </p:nvSpPr>
        <p:spPr bwMode="auto">
          <a:xfrm>
            <a:off x="5257800" y="2362200"/>
            <a:ext cx="609600" cy="45720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2" name="Line 32">
            <a:extLst>
              <a:ext uri="{FF2B5EF4-FFF2-40B4-BE49-F238E27FC236}">
                <a16:creationId xmlns:a16="http://schemas.microsoft.com/office/drawing/2014/main" id="{73D90B1F-EF16-68F2-4F90-D46FBD504B56}"/>
              </a:ext>
            </a:extLst>
          </p:cNvPr>
          <p:cNvSpPr>
            <a:spLocks noChangeShapeType="1"/>
          </p:cNvSpPr>
          <p:nvPr/>
        </p:nvSpPr>
        <p:spPr bwMode="auto">
          <a:xfrm>
            <a:off x="5257800" y="2362200"/>
            <a:ext cx="76200" cy="41910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3" name="Line 33">
            <a:extLst>
              <a:ext uri="{FF2B5EF4-FFF2-40B4-BE49-F238E27FC236}">
                <a16:creationId xmlns:a16="http://schemas.microsoft.com/office/drawing/2014/main" id="{A34817FC-0085-5DB0-E577-67313D9AA520}"/>
              </a:ext>
            </a:extLst>
          </p:cNvPr>
          <p:cNvSpPr>
            <a:spLocks noChangeShapeType="1"/>
          </p:cNvSpPr>
          <p:nvPr/>
        </p:nvSpPr>
        <p:spPr bwMode="auto">
          <a:xfrm flipH="1">
            <a:off x="4572000" y="2362200"/>
            <a:ext cx="685800" cy="44958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4" name="Line 34">
            <a:extLst>
              <a:ext uri="{FF2B5EF4-FFF2-40B4-BE49-F238E27FC236}">
                <a16:creationId xmlns:a16="http://schemas.microsoft.com/office/drawing/2014/main" id="{1FE50791-4F87-A8A9-8326-E0082E4E5BC7}"/>
              </a:ext>
            </a:extLst>
          </p:cNvPr>
          <p:cNvSpPr>
            <a:spLocks noChangeShapeType="1"/>
          </p:cNvSpPr>
          <p:nvPr/>
        </p:nvSpPr>
        <p:spPr bwMode="auto">
          <a:xfrm flipH="1">
            <a:off x="4038600" y="2362200"/>
            <a:ext cx="1219200" cy="43434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5" name="Line 35">
            <a:extLst>
              <a:ext uri="{FF2B5EF4-FFF2-40B4-BE49-F238E27FC236}">
                <a16:creationId xmlns:a16="http://schemas.microsoft.com/office/drawing/2014/main" id="{5A885646-70B1-5C74-F5CB-F2A1D75AB0DE}"/>
              </a:ext>
            </a:extLst>
          </p:cNvPr>
          <p:cNvSpPr>
            <a:spLocks noChangeShapeType="1"/>
          </p:cNvSpPr>
          <p:nvPr/>
        </p:nvSpPr>
        <p:spPr bwMode="auto">
          <a:xfrm flipH="1">
            <a:off x="3886200" y="2362200"/>
            <a:ext cx="1371600" cy="30480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7" name="Line 37">
            <a:extLst>
              <a:ext uri="{FF2B5EF4-FFF2-40B4-BE49-F238E27FC236}">
                <a16:creationId xmlns:a16="http://schemas.microsoft.com/office/drawing/2014/main" id="{D3026EE7-E3E8-C501-EA8F-09F819B68469}"/>
              </a:ext>
            </a:extLst>
          </p:cNvPr>
          <p:cNvSpPr>
            <a:spLocks noChangeShapeType="1"/>
          </p:cNvSpPr>
          <p:nvPr/>
        </p:nvSpPr>
        <p:spPr bwMode="auto">
          <a:xfrm flipH="1">
            <a:off x="1981200" y="2362200"/>
            <a:ext cx="3276600" cy="41148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6" name="Line 36">
            <a:extLst>
              <a:ext uri="{FF2B5EF4-FFF2-40B4-BE49-F238E27FC236}">
                <a16:creationId xmlns:a16="http://schemas.microsoft.com/office/drawing/2014/main" id="{8EA9A48F-16D6-9CA7-0883-C8955F7744B2}"/>
              </a:ext>
            </a:extLst>
          </p:cNvPr>
          <p:cNvSpPr>
            <a:spLocks noChangeShapeType="1"/>
          </p:cNvSpPr>
          <p:nvPr/>
        </p:nvSpPr>
        <p:spPr bwMode="auto">
          <a:xfrm flipH="1">
            <a:off x="2895600" y="2362200"/>
            <a:ext cx="2362200" cy="403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8227" name="Picture 41" descr="olc_logo">
            <a:extLst>
              <a:ext uri="{FF2B5EF4-FFF2-40B4-BE49-F238E27FC236}">
                <a16:creationId xmlns:a16="http://schemas.microsoft.com/office/drawing/2014/main" id="{ACC7C07E-5B84-B8E4-6F03-109D60F720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382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a:extLst>
              <a:ext uri="{FF2B5EF4-FFF2-40B4-BE49-F238E27FC236}">
                <a16:creationId xmlns:a16="http://schemas.microsoft.com/office/drawing/2014/main" id="{0DECE941-B781-A9B9-D202-463917A5A5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43238" y="0"/>
            <a:ext cx="900762" cy="914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3" name="TextBox 42">
            <a:extLst>
              <a:ext uri="{FF2B5EF4-FFF2-40B4-BE49-F238E27FC236}">
                <a16:creationId xmlns:a16="http://schemas.microsoft.com/office/drawing/2014/main" id="{9FC39A73-64D0-83E9-5259-452C26EEF25F}"/>
              </a:ext>
            </a:extLst>
          </p:cNvPr>
          <p:cNvSpPr txBox="1"/>
          <p:nvPr/>
        </p:nvSpPr>
        <p:spPr>
          <a:xfrm>
            <a:off x="762000" y="0"/>
            <a:ext cx="7620000" cy="584200"/>
          </a:xfrm>
          <a:prstGeom prst="rect">
            <a:avLst/>
          </a:prstGeom>
          <a:noFill/>
        </p:spPr>
        <p:txBody>
          <a:bodyP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a:r>
              <a:rPr lang="en-US" altLang="en-US" sz="3200">
                <a:solidFill>
                  <a:srgbClr val="000000"/>
                </a:solidFill>
                <a:effectLst>
                  <a:outerShdw blurRad="38100" dist="38100" dir="2700000" algn="tl">
                    <a:srgbClr val="FFFFFF"/>
                  </a:outerShdw>
                </a:effectLst>
              </a:rPr>
              <a:t>OLC Lidar Data Collection Basics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4"/>
                                        </p:tgtEl>
                                        <p:attrNameLst>
                                          <p:attrName>style.visibility</p:attrName>
                                        </p:attrNameLst>
                                      </p:cBhvr>
                                      <p:to>
                                        <p:strVal val="visible"/>
                                      </p:to>
                                    </p:set>
                                  </p:childTnLst>
                                </p:cTn>
                              </p:par>
                              <p:par>
                                <p:cTn id="11" presetID="35" presetClass="emph" presetSubtype="0" repeatCount="indefinite" fill="hold" nodeType="withEffect">
                                  <p:stCondLst>
                                    <p:cond delay="0"/>
                                  </p:stCondLst>
                                  <p:childTnLst>
                                    <p:anim calcmode="discrete" valueType="str">
                                      <p:cBhvr>
                                        <p:cTn id="12" dur="1000" fill="hold"/>
                                        <p:tgtEl>
                                          <p:spTgt spid="2"/>
                                        </p:tgtEl>
                                        <p:attrNameLst>
                                          <p:attrName>style.visibility</p:attrName>
                                        </p:attrNameLst>
                                      </p:cBhvr>
                                      <p:tavLst>
                                        <p:tav tm="0">
                                          <p:val>
                                            <p:strVal val="hidden"/>
                                          </p:val>
                                        </p:tav>
                                        <p:tav tm="50000">
                                          <p:val>
                                            <p:strVal val="visible"/>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506"/>
                                        </p:tgtEl>
                                        <p:attrNameLst>
                                          <p:attrName>style.visibility</p:attrName>
                                        </p:attrNameLst>
                                      </p:cBhvr>
                                      <p:to>
                                        <p:strVal val="visible"/>
                                      </p:to>
                                    </p:set>
                                  </p:childTnLst>
                                </p:cTn>
                              </p:par>
                              <p:par>
                                <p:cTn id="17" presetID="22" presetClass="entr" presetSubtype="1" fill="remove" nodeType="withEffect">
                                  <p:stCondLst>
                                    <p:cond delay="0"/>
                                  </p:stCondLst>
                                  <p:childTnLst>
                                    <p:set>
                                      <p:cBhvr>
                                        <p:cTn id="18" dur="1" fill="hold">
                                          <p:stCondLst>
                                            <p:cond delay="0"/>
                                          </p:stCondLst>
                                        </p:cTn>
                                        <p:tgtEl>
                                          <p:spTgt spid="20490"/>
                                        </p:tgtEl>
                                        <p:attrNameLst>
                                          <p:attrName>style.visibility</p:attrName>
                                        </p:attrNameLst>
                                      </p:cBhvr>
                                      <p:to>
                                        <p:strVal val="visible"/>
                                      </p:to>
                                    </p:set>
                                    <p:animEffect transition="in" filter="wipe(up)">
                                      <p:cBhvr>
                                        <p:cTn id="19" dur="500"/>
                                        <p:tgtEl>
                                          <p:spTgt spid="20490"/>
                                        </p:tgtEl>
                                      </p:cBhvr>
                                    </p:animEffect>
                                  </p:childTnLst>
                                  <p:subTnLst>
                                    <p:set>
                                      <p:cBhvr override="childStyle">
                                        <p:cTn dur="1" fill="hold" display="0" masterRel="sameClick" afterEffect="1">
                                          <p:stCondLst>
                                            <p:cond evt="end" delay="0">
                                              <p:tn val="17"/>
                                            </p:cond>
                                          </p:stCondLst>
                                        </p:cTn>
                                        <p:tgtEl>
                                          <p:spTgt spid="20490"/>
                                        </p:tgtEl>
                                        <p:attrNameLst>
                                          <p:attrName>style.visibility</p:attrName>
                                        </p:attrNameLst>
                                      </p:cBhvr>
                                      <p:to>
                                        <p:strVal val="hidden"/>
                                      </p:to>
                                    </p:set>
                                  </p:sub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20486"/>
                                        </p:tgtEl>
                                        <p:attrNameLst>
                                          <p:attrName>style.visibility</p:attrName>
                                        </p:attrNameLst>
                                      </p:cBhvr>
                                      <p:to>
                                        <p:strVal val="visible"/>
                                      </p:to>
                                    </p:set>
                                    <p:animEffect transition="in" filter="wipe(up)">
                                      <p:cBhvr>
                                        <p:cTn id="23" dur="500"/>
                                        <p:tgtEl>
                                          <p:spTgt spid="20486"/>
                                        </p:tgtEl>
                                      </p:cBhvr>
                                    </p:animEffect>
                                  </p:childTnLst>
                                  <p:subTnLst>
                                    <p:set>
                                      <p:cBhvr override="childStyle">
                                        <p:cTn dur="1" fill="hold" display="0" masterRel="sameClick" afterEffect="1">
                                          <p:stCondLst>
                                            <p:cond evt="end" delay="0">
                                              <p:tn val="21"/>
                                            </p:cond>
                                          </p:stCondLst>
                                        </p:cTn>
                                        <p:tgtEl>
                                          <p:spTgt spid="20486"/>
                                        </p:tgtEl>
                                        <p:attrNameLst>
                                          <p:attrName>style.visibility</p:attrName>
                                        </p:attrNameLst>
                                      </p:cBhvr>
                                      <p:to>
                                        <p:strVal val="hidden"/>
                                      </p:to>
                                    </p:set>
                                  </p:sub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20495"/>
                                        </p:tgtEl>
                                        <p:attrNameLst>
                                          <p:attrName>style.visibility</p:attrName>
                                        </p:attrNameLst>
                                      </p:cBhvr>
                                      <p:to>
                                        <p:strVal val="visible"/>
                                      </p:to>
                                    </p:set>
                                    <p:animEffect transition="in" filter="wipe(up)">
                                      <p:cBhvr>
                                        <p:cTn id="27" dur="500"/>
                                        <p:tgtEl>
                                          <p:spTgt spid="20495"/>
                                        </p:tgtEl>
                                      </p:cBhvr>
                                    </p:animEffect>
                                  </p:childTnLst>
                                  <p:subTnLst>
                                    <p:set>
                                      <p:cBhvr override="childStyle">
                                        <p:cTn dur="1" fill="hold" display="0" masterRel="sameClick" afterEffect="1">
                                          <p:stCondLst>
                                            <p:cond evt="end" delay="0">
                                              <p:tn val="25"/>
                                            </p:cond>
                                          </p:stCondLst>
                                        </p:cTn>
                                        <p:tgtEl>
                                          <p:spTgt spid="20495"/>
                                        </p:tgtEl>
                                        <p:attrNameLst>
                                          <p:attrName>style.visibility</p:attrName>
                                        </p:attrNameLst>
                                      </p:cBhvr>
                                      <p:to>
                                        <p:strVal val="hidden"/>
                                      </p:to>
                                    </p:set>
                                  </p:subTnLst>
                                </p:cTn>
                              </p:par>
                            </p:childTnLst>
                          </p:cTn>
                        </p:par>
                        <p:par>
                          <p:cTn id="28" fill="hold" nodeType="afterGroup">
                            <p:stCondLst>
                              <p:cond delay="1500"/>
                            </p:stCondLst>
                            <p:childTnLst>
                              <p:par>
                                <p:cTn id="29" presetID="22" presetClass="entr" presetSubtype="1" fill="hold" nodeType="afterEffect">
                                  <p:stCondLst>
                                    <p:cond delay="0"/>
                                  </p:stCondLst>
                                  <p:childTnLst>
                                    <p:set>
                                      <p:cBhvr>
                                        <p:cTn id="30" dur="1" fill="hold">
                                          <p:stCondLst>
                                            <p:cond delay="0"/>
                                          </p:stCondLst>
                                        </p:cTn>
                                        <p:tgtEl>
                                          <p:spTgt spid="20496"/>
                                        </p:tgtEl>
                                        <p:attrNameLst>
                                          <p:attrName>style.visibility</p:attrName>
                                        </p:attrNameLst>
                                      </p:cBhvr>
                                      <p:to>
                                        <p:strVal val="visible"/>
                                      </p:to>
                                    </p:set>
                                    <p:animEffect transition="in" filter="wipe(up)">
                                      <p:cBhvr>
                                        <p:cTn id="31" dur="500"/>
                                        <p:tgtEl>
                                          <p:spTgt spid="20496"/>
                                        </p:tgtEl>
                                      </p:cBhvr>
                                    </p:animEffect>
                                  </p:childTnLst>
                                  <p:subTnLst>
                                    <p:set>
                                      <p:cBhvr override="childStyle">
                                        <p:cTn dur="1" fill="hold" display="0" masterRel="sameClick" afterEffect="1">
                                          <p:stCondLst>
                                            <p:cond evt="end" delay="0">
                                              <p:tn val="29"/>
                                            </p:cond>
                                          </p:stCondLst>
                                        </p:cTn>
                                        <p:tgtEl>
                                          <p:spTgt spid="20496"/>
                                        </p:tgtEl>
                                        <p:attrNameLst>
                                          <p:attrName>style.visibility</p:attrName>
                                        </p:attrNameLst>
                                      </p:cBhvr>
                                      <p:to>
                                        <p:strVal val="hidden"/>
                                      </p:to>
                                    </p:set>
                                  </p:subTnLst>
                                </p:cTn>
                              </p:par>
                            </p:childTnLst>
                          </p:cTn>
                        </p:par>
                        <p:par>
                          <p:cTn id="32" fill="hold" nodeType="afterGroup">
                            <p:stCondLst>
                              <p:cond delay="2000"/>
                            </p:stCondLst>
                            <p:childTnLst>
                              <p:par>
                                <p:cTn id="33" presetID="22" presetClass="entr" presetSubtype="1" fill="hold" nodeType="afterEffect">
                                  <p:stCondLst>
                                    <p:cond delay="0"/>
                                  </p:stCondLst>
                                  <p:childTnLst>
                                    <p:set>
                                      <p:cBhvr>
                                        <p:cTn id="34" dur="1" fill="hold">
                                          <p:stCondLst>
                                            <p:cond delay="0"/>
                                          </p:stCondLst>
                                        </p:cTn>
                                        <p:tgtEl>
                                          <p:spTgt spid="20497"/>
                                        </p:tgtEl>
                                        <p:attrNameLst>
                                          <p:attrName>style.visibility</p:attrName>
                                        </p:attrNameLst>
                                      </p:cBhvr>
                                      <p:to>
                                        <p:strVal val="visible"/>
                                      </p:to>
                                    </p:set>
                                    <p:animEffect transition="in" filter="wipe(up)">
                                      <p:cBhvr>
                                        <p:cTn id="35" dur="500"/>
                                        <p:tgtEl>
                                          <p:spTgt spid="20497"/>
                                        </p:tgtEl>
                                      </p:cBhvr>
                                    </p:animEffect>
                                  </p:childTnLst>
                                  <p:subTnLst>
                                    <p:set>
                                      <p:cBhvr override="childStyle">
                                        <p:cTn dur="1" fill="hold" display="0" masterRel="sameClick" afterEffect="1">
                                          <p:stCondLst>
                                            <p:cond evt="end" delay="0">
                                              <p:tn val="33"/>
                                            </p:cond>
                                          </p:stCondLst>
                                        </p:cTn>
                                        <p:tgtEl>
                                          <p:spTgt spid="20497"/>
                                        </p:tgtEl>
                                        <p:attrNameLst>
                                          <p:attrName>style.visibility</p:attrName>
                                        </p:attrNameLst>
                                      </p:cBhvr>
                                      <p:to>
                                        <p:strVal val="hidden"/>
                                      </p:to>
                                    </p:set>
                                  </p:subTnLst>
                                </p:cTn>
                              </p:par>
                            </p:childTnLst>
                          </p:cTn>
                        </p:par>
                        <p:par>
                          <p:cTn id="36" fill="hold" nodeType="afterGroup">
                            <p:stCondLst>
                              <p:cond delay="2500"/>
                            </p:stCondLst>
                            <p:childTnLst>
                              <p:par>
                                <p:cTn id="37" presetID="22" presetClass="entr" presetSubtype="1" fill="hold" nodeType="afterEffect">
                                  <p:stCondLst>
                                    <p:cond delay="0"/>
                                  </p:stCondLst>
                                  <p:childTnLst>
                                    <p:set>
                                      <p:cBhvr>
                                        <p:cTn id="38" dur="1" fill="hold">
                                          <p:stCondLst>
                                            <p:cond delay="0"/>
                                          </p:stCondLst>
                                        </p:cTn>
                                        <p:tgtEl>
                                          <p:spTgt spid="20498"/>
                                        </p:tgtEl>
                                        <p:attrNameLst>
                                          <p:attrName>style.visibility</p:attrName>
                                        </p:attrNameLst>
                                      </p:cBhvr>
                                      <p:to>
                                        <p:strVal val="visible"/>
                                      </p:to>
                                    </p:set>
                                    <p:animEffect transition="in" filter="wipe(up)">
                                      <p:cBhvr>
                                        <p:cTn id="39" dur="500"/>
                                        <p:tgtEl>
                                          <p:spTgt spid="20498"/>
                                        </p:tgtEl>
                                      </p:cBhvr>
                                    </p:animEffect>
                                  </p:childTnLst>
                                  <p:subTnLst>
                                    <p:set>
                                      <p:cBhvr override="childStyle">
                                        <p:cTn dur="1" fill="hold" display="0" masterRel="sameClick" afterEffect="1">
                                          <p:stCondLst>
                                            <p:cond evt="end" delay="0">
                                              <p:tn val="37"/>
                                            </p:cond>
                                          </p:stCondLst>
                                        </p:cTn>
                                        <p:tgtEl>
                                          <p:spTgt spid="20498"/>
                                        </p:tgtEl>
                                        <p:attrNameLst>
                                          <p:attrName>style.visibility</p:attrName>
                                        </p:attrNameLst>
                                      </p:cBhvr>
                                      <p:to>
                                        <p:strVal val="hidden"/>
                                      </p:to>
                                    </p:set>
                                  </p:subTnLst>
                                </p:cTn>
                              </p:par>
                            </p:childTnLst>
                          </p:cTn>
                        </p:par>
                        <p:par>
                          <p:cTn id="40" fill="hold" nodeType="afterGroup">
                            <p:stCondLst>
                              <p:cond delay="3000"/>
                            </p:stCondLst>
                            <p:childTnLst>
                              <p:par>
                                <p:cTn id="41" presetID="22" presetClass="entr" presetSubtype="1" fill="hold" nodeType="afterEffect">
                                  <p:stCondLst>
                                    <p:cond delay="0"/>
                                  </p:stCondLst>
                                  <p:childTnLst>
                                    <p:set>
                                      <p:cBhvr>
                                        <p:cTn id="42" dur="1" fill="hold">
                                          <p:stCondLst>
                                            <p:cond delay="0"/>
                                          </p:stCondLst>
                                        </p:cTn>
                                        <p:tgtEl>
                                          <p:spTgt spid="20499"/>
                                        </p:tgtEl>
                                        <p:attrNameLst>
                                          <p:attrName>style.visibility</p:attrName>
                                        </p:attrNameLst>
                                      </p:cBhvr>
                                      <p:to>
                                        <p:strVal val="visible"/>
                                      </p:to>
                                    </p:set>
                                    <p:animEffect transition="in" filter="wipe(up)">
                                      <p:cBhvr>
                                        <p:cTn id="43" dur="500"/>
                                        <p:tgtEl>
                                          <p:spTgt spid="20499"/>
                                        </p:tgtEl>
                                      </p:cBhvr>
                                    </p:animEffect>
                                  </p:childTnLst>
                                  <p:subTnLst>
                                    <p:set>
                                      <p:cBhvr override="childStyle">
                                        <p:cTn dur="1" fill="hold" display="0" masterRel="sameClick" afterEffect="1">
                                          <p:stCondLst>
                                            <p:cond evt="end" delay="0">
                                              <p:tn val="41"/>
                                            </p:cond>
                                          </p:stCondLst>
                                        </p:cTn>
                                        <p:tgtEl>
                                          <p:spTgt spid="20499"/>
                                        </p:tgtEl>
                                        <p:attrNameLst>
                                          <p:attrName>style.visibility</p:attrName>
                                        </p:attrNameLst>
                                      </p:cBhvr>
                                      <p:to>
                                        <p:strVal val="hidden"/>
                                      </p:to>
                                    </p:set>
                                  </p:subTnLst>
                                </p:cTn>
                              </p:par>
                            </p:childTnLst>
                          </p:cTn>
                        </p:par>
                        <p:par>
                          <p:cTn id="44" fill="hold" nodeType="afterGroup">
                            <p:stCondLst>
                              <p:cond delay="3500"/>
                            </p:stCondLst>
                            <p:childTnLst>
                              <p:par>
                                <p:cTn id="45" presetID="22" presetClass="entr" presetSubtype="1" fill="hold" nodeType="afterEffect">
                                  <p:stCondLst>
                                    <p:cond delay="0"/>
                                  </p:stCondLst>
                                  <p:childTnLst>
                                    <p:set>
                                      <p:cBhvr>
                                        <p:cTn id="46" dur="1" fill="hold">
                                          <p:stCondLst>
                                            <p:cond delay="0"/>
                                          </p:stCondLst>
                                        </p:cTn>
                                        <p:tgtEl>
                                          <p:spTgt spid="20500"/>
                                        </p:tgtEl>
                                        <p:attrNameLst>
                                          <p:attrName>style.visibility</p:attrName>
                                        </p:attrNameLst>
                                      </p:cBhvr>
                                      <p:to>
                                        <p:strVal val="visible"/>
                                      </p:to>
                                    </p:set>
                                    <p:animEffect transition="in" filter="wipe(up)">
                                      <p:cBhvr>
                                        <p:cTn id="47" dur="500"/>
                                        <p:tgtEl>
                                          <p:spTgt spid="20500"/>
                                        </p:tgtEl>
                                      </p:cBhvr>
                                    </p:animEffect>
                                  </p:childTnLst>
                                  <p:subTnLst>
                                    <p:set>
                                      <p:cBhvr override="childStyle">
                                        <p:cTn dur="1" fill="hold" display="0" masterRel="sameClick" afterEffect="1">
                                          <p:stCondLst>
                                            <p:cond evt="end" delay="0">
                                              <p:tn val="45"/>
                                            </p:cond>
                                          </p:stCondLst>
                                        </p:cTn>
                                        <p:tgtEl>
                                          <p:spTgt spid="20500"/>
                                        </p:tgtEl>
                                        <p:attrNameLst>
                                          <p:attrName>style.visibility</p:attrName>
                                        </p:attrNameLst>
                                      </p:cBhvr>
                                      <p:to>
                                        <p:strVal val="hidden"/>
                                      </p:to>
                                    </p:set>
                                  </p:subTnLst>
                                </p:cTn>
                              </p:par>
                            </p:childTnLst>
                          </p:cTn>
                        </p:par>
                        <p:par>
                          <p:cTn id="48" fill="hold" nodeType="afterGroup">
                            <p:stCondLst>
                              <p:cond delay="4000"/>
                            </p:stCondLst>
                            <p:childTnLst>
                              <p:par>
                                <p:cTn id="49" presetID="22" presetClass="entr" presetSubtype="1" fill="hold" nodeType="afterEffect">
                                  <p:stCondLst>
                                    <p:cond delay="0"/>
                                  </p:stCondLst>
                                  <p:childTnLst>
                                    <p:set>
                                      <p:cBhvr>
                                        <p:cTn id="50" dur="1" fill="hold">
                                          <p:stCondLst>
                                            <p:cond delay="0"/>
                                          </p:stCondLst>
                                        </p:cTn>
                                        <p:tgtEl>
                                          <p:spTgt spid="20501"/>
                                        </p:tgtEl>
                                        <p:attrNameLst>
                                          <p:attrName>style.visibility</p:attrName>
                                        </p:attrNameLst>
                                      </p:cBhvr>
                                      <p:to>
                                        <p:strVal val="visible"/>
                                      </p:to>
                                    </p:set>
                                    <p:animEffect transition="in" filter="wipe(up)">
                                      <p:cBhvr>
                                        <p:cTn id="51" dur="500"/>
                                        <p:tgtEl>
                                          <p:spTgt spid="20501"/>
                                        </p:tgtEl>
                                      </p:cBhvr>
                                    </p:animEffect>
                                  </p:childTnLst>
                                  <p:subTnLst>
                                    <p:set>
                                      <p:cBhvr override="childStyle">
                                        <p:cTn dur="1" fill="hold" display="0" masterRel="sameClick" afterEffect="1">
                                          <p:stCondLst>
                                            <p:cond evt="end" delay="0">
                                              <p:tn val="49"/>
                                            </p:cond>
                                          </p:stCondLst>
                                        </p:cTn>
                                        <p:tgtEl>
                                          <p:spTgt spid="20501"/>
                                        </p:tgtEl>
                                        <p:attrNameLst>
                                          <p:attrName>style.visibility</p:attrName>
                                        </p:attrNameLst>
                                      </p:cBhvr>
                                      <p:to>
                                        <p:strVal val="hidden"/>
                                      </p:to>
                                    </p:set>
                                  </p:subTnLst>
                                </p:cTn>
                              </p:par>
                            </p:childTnLst>
                          </p:cTn>
                        </p:par>
                        <p:par>
                          <p:cTn id="52" fill="hold" nodeType="afterGroup">
                            <p:stCondLst>
                              <p:cond delay="4500"/>
                            </p:stCondLst>
                            <p:childTnLst>
                              <p:par>
                                <p:cTn id="53" presetID="22" presetClass="entr" presetSubtype="1" fill="hold" nodeType="afterEffect">
                                  <p:stCondLst>
                                    <p:cond delay="0"/>
                                  </p:stCondLst>
                                  <p:childTnLst>
                                    <p:set>
                                      <p:cBhvr>
                                        <p:cTn id="54" dur="1" fill="hold">
                                          <p:stCondLst>
                                            <p:cond delay="0"/>
                                          </p:stCondLst>
                                        </p:cTn>
                                        <p:tgtEl>
                                          <p:spTgt spid="20502"/>
                                        </p:tgtEl>
                                        <p:attrNameLst>
                                          <p:attrName>style.visibility</p:attrName>
                                        </p:attrNameLst>
                                      </p:cBhvr>
                                      <p:to>
                                        <p:strVal val="visible"/>
                                      </p:to>
                                    </p:set>
                                    <p:animEffect transition="in" filter="wipe(up)">
                                      <p:cBhvr>
                                        <p:cTn id="55" dur="500"/>
                                        <p:tgtEl>
                                          <p:spTgt spid="20502"/>
                                        </p:tgtEl>
                                      </p:cBhvr>
                                    </p:animEffect>
                                  </p:childTnLst>
                                  <p:subTnLst>
                                    <p:set>
                                      <p:cBhvr override="childStyle">
                                        <p:cTn dur="1" fill="hold" display="0" masterRel="sameClick" afterEffect="1">
                                          <p:stCondLst>
                                            <p:cond evt="end" delay="0">
                                              <p:tn val="53"/>
                                            </p:cond>
                                          </p:stCondLst>
                                        </p:cTn>
                                        <p:tgtEl>
                                          <p:spTgt spid="20502"/>
                                        </p:tgtEl>
                                        <p:attrNameLst>
                                          <p:attrName>style.visibility</p:attrName>
                                        </p:attrNameLst>
                                      </p:cBhvr>
                                      <p:to>
                                        <p:strVal val="hidden"/>
                                      </p:to>
                                    </p:set>
                                  </p:subTnLst>
                                </p:cTn>
                              </p:par>
                            </p:childTnLst>
                          </p:cTn>
                        </p:par>
                        <p:par>
                          <p:cTn id="56" fill="hold" nodeType="afterGroup">
                            <p:stCondLst>
                              <p:cond delay="5000"/>
                            </p:stCondLst>
                            <p:childTnLst>
                              <p:par>
                                <p:cTn id="57" presetID="22" presetClass="entr" presetSubtype="1" fill="hold" nodeType="afterEffect">
                                  <p:stCondLst>
                                    <p:cond delay="0"/>
                                  </p:stCondLst>
                                  <p:childTnLst>
                                    <p:set>
                                      <p:cBhvr>
                                        <p:cTn id="58" dur="1" fill="hold">
                                          <p:stCondLst>
                                            <p:cond delay="0"/>
                                          </p:stCondLst>
                                        </p:cTn>
                                        <p:tgtEl>
                                          <p:spTgt spid="20503"/>
                                        </p:tgtEl>
                                        <p:attrNameLst>
                                          <p:attrName>style.visibility</p:attrName>
                                        </p:attrNameLst>
                                      </p:cBhvr>
                                      <p:to>
                                        <p:strVal val="visible"/>
                                      </p:to>
                                    </p:set>
                                    <p:animEffect transition="in" filter="wipe(up)">
                                      <p:cBhvr>
                                        <p:cTn id="59" dur="500"/>
                                        <p:tgtEl>
                                          <p:spTgt spid="20503"/>
                                        </p:tgtEl>
                                      </p:cBhvr>
                                    </p:animEffect>
                                  </p:childTnLst>
                                  <p:subTnLst>
                                    <p:set>
                                      <p:cBhvr override="childStyle">
                                        <p:cTn dur="1" fill="hold" display="0" masterRel="sameClick" afterEffect="1">
                                          <p:stCondLst>
                                            <p:cond evt="end" delay="0">
                                              <p:tn val="57"/>
                                            </p:cond>
                                          </p:stCondLst>
                                        </p:cTn>
                                        <p:tgtEl>
                                          <p:spTgt spid="20503"/>
                                        </p:tgtEl>
                                        <p:attrNameLst>
                                          <p:attrName>style.visibility</p:attrName>
                                        </p:attrNameLst>
                                      </p:cBhvr>
                                      <p:to>
                                        <p:strVal val="hidden"/>
                                      </p:to>
                                    </p:set>
                                  </p:subTnLst>
                                </p:cTn>
                              </p:par>
                            </p:childTnLst>
                          </p:cTn>
                        </p:par>
                        <p:par>
                          <p:cTn id="60" fill="hold" nodeType="afterGroup">
                            <p:stCondLst>
                              <p:cond delay="5500"/>
                            </p:stCondLst>
                            <p:childTnLst>
                              <p:par>
                                <p:cTn id="61" presetID="22" presetClass="entr" presetSubtype="1" fill="remove" nodeType="afterEffect">
                                  <p:stCondLst>
                                    <p:cond delay="0"/>
                                  </p:stCondLst>
                                  <p:childTnLst>
                                    <p:set>
                                      <p:cBhvr>
                                        <p:cTn id="62" dur="1" fill="hold">
                                          <p:stCondLst>
                                            <p:cond delay="0"/>
                                          </p:stCondLst>
                                        </p:cTn>
                                        <p:tgtEl>
                                          <p:spTgt spid="20507"/>
                                        </p:tgtEl>
                                        <p:attrNameLst>
                                          <p:attrName>style.visibility</p:attrName>
                                        </p:attrNameLst>
                                      </p:cBhvr>
                                      <p:to>
                                        <p:strVal val="visible"/>
                                      </p:to>
                                    </p:set>
                                    <p:animEffect transition="in" filter="wipe(up)">
                                      <p:cBhvr>
                                        <p:cTn id="63" dur="500"/>
                                        <p:tgtEl>
                                          <p:spTgt spid="20507"/>
                                        </p:tgtEl>
                                      </p:cBhvr>
                                    </p:animEffect>
                                  </p:childTnLst>
                                  <p:subTnLst>
                                    <p:set>
                                      <p:cBhvr override="childStyle">
                                        <p:cTn dur="1" fill="hold" display="0" masterRel="sameClick" afterEffect="1">
                                          <p:stCondLst>
                                            <p:cond evt="end" delay="0">
                                              <p:tn val="61"/>
                                            </p:cond>
                                          </p:stCondLst>
                                        </p:cTn>
                                        <p:tgtEl>
                                          <p:spTgt spid="20507"/>
                                        </p:tgtEl>
                                        <p:attrNameLst>
                                          <p:attrName>style.visibility</p:attrName>
                                        </p:attrNameLst>
                                      </p:cBhvr>
                                      <p:to>
                                        <p:strVal val="hidden"/>
                                      </p:to>
                                    </p:set>
                                  </p:subTnLst>
                                </p:cTn>
                              </p:par>
                            </p:childTnLst>
                          </p:cTn>
                        </p:par>
                        <p:par>
                          <p:cTn id="64" fill="hold" nodeType="afterGroup">
                            <p:stCondLst>
                              <p:cond delay="6000"/>
                            </p:stCondLst>
                            <p:childTnLst>
                              <p:par>
                                <p:cTn id="65" presetID="22" presetClass="entr" presetSubtype="1" fill="hold" nodeType="afterEffect">
                                  <p:stCondLst>
                                    <p:cond delay="0"/>
                                  </p:stCondLst>
                                  <p:childTnLst>
                                    <p:set>
                                      <p:cBhvr>
                                        <p:cTn id="66" dur="1" fill="hold">
                                          <p:stCondLst>
                                            <p:cond delay="0"/>
                                          </p:stCondLst>
                                        </p:cTn>
                                        <p:tgtEl>
                                          <p:spTgt spid="20508"/>
                                        </p:tgtEl>
                                        <p:attrNameLst>
                                          <p:attrName>style.visibility</p:attrName>
                                        </p:attrNameLst>
                                      </p:cBhvr>
                                      <p:to>
                                        <p:strVal val="visible"/>
                                      </p:to>
                                    </p:set>
                                    <p:animEffect transition="in" filter="wipe(up)">
                                      <p:cBhvr>
                                        <p:cTn id="67" dur="500"/>
                                        <p:tgtEl>
                                          <p:spTgt spid="20508"/>
                                        </p:tgtEl>
                                      </p:cBhvr>
                                    </p:animEffect>
                                  </p:childTnLst>
                                  <p:subTnLst>
                                    <p:set>
                                      <p:cBhvr override="childStyle">
                                        <p:cTn dur="1" fill="hold" display="0" masterRel="sameClick" afterEffect="1">
                                          <p:stCondLst>
                                            <p:cond evt="end" delay="0">
                                              <p:tn val="65"/>
                                            </p:cond>
                                          </p:stCondLst>
                                        </p:cTn>
                                        <p:tgtEl>
                                          <p:spTgt spid="20508"/>
                                        </p:tgtEl>
                                        <p:attrNameLst>
                                          <p:attrName>style.visibility</p:attrName>
                                        </p:attrNameLst>
                                      </p:cBhvr>
                                      <p:to>
                                        <p:strVal val="hidden"/>
                                      </p:to>
                                    </p:set>
                                  </p:subTnLst>
                                </p:cTn>
                              </p:par>
                            </p:childTnLst>
                          </p:cTn>
                        </p:par>
                        <p:par>
                          <p:cTn id="68" fill="hold" nodeType="afterGroup">
                            <p:stCondLst>
                              <p:cond delay="6500"/>
                            </p:stCondLst>
                            <p:childTnLst>
                              <p:par>
                                <p:cTn id="69" presetID="22" presetClass="entr" presetSubtype="1" fill="hold" nodeType="afterEffect">
                                  <p:stCondLst>
                                    <p:cond delay="0"/>
                                  </p:stCondLst>
                                  <p:childTnLst>
                                    <p:set>
                                      <p:cBhvr>
                                        <p:cTn id="70" dur="1" fill="hold">
                                          <p:stCondLst>
                                            <p:cond delay="0"/>
                                          </p:stCondLst>
                                        </p:cTn>
                                        <p:tgtEl>
                                          <p:spTgt spid="20509"/>
                                        </p:tgtEl>
                                        <p:attrNameLst>
                                          <p:attrName>style.visibility</p:attrName>
                                        </p:attrNameLst>
                                      </p:cBhvr>
                                      <p:to>
                                        <p:strVal val="visible"/>
                                      </p:to>
                                    </p:set>
                                    <p:animEffect transition="in" filter="wipe(up)">
                                      <p:cBhvr>
                                        <p:cTn id="71" dur="500"/>
                                        <p:tgtEl>
                                          <p:spTgt spid="20509"/>
                                        </p:tgtEl>
                                      </p:cBhvr>
                                    </p:animEffect>
                                  </p:childTnLst>
                                  <p:subTnLst>
                                    <p:set>
                                      <p:cBhvr override="childStyle">
                                        <p:cTn dur="1" fill="hold" display="0" masterRel="sameClick" afterEffect="1">
                                          <p:stCondLst>
                                            <p:cond evt="end" delay="0">
                                              <p:tn val="69"/>
                                            </p:cond>
                                          </p:stCondLst>
                                        </p:cTn>
                                        <p:tgtEl>
                                          <p:spTgt spid="20509"/>
                                        </p:tgtEl>
                                        <p:attrNameLst>
                                          <p:attrName>style.visibility</p:attrName>
                                        </p:attrNameLst>
                                      </p:cBhvr>
                                      <p:to>
                                        <p:strVal val="hidden"/>
                                      </p:to>
                                    </p:set>
                                  </p:subTnLst>
                                </p:cTn>
                              </p:par>
                            </p:childTnLst>
                          </p:cTn>
                        </p:par>
                        <p:par>
                          <p:cTn id="72" fill="hold" nodeType="afterGroup">
                            <p:stCondLst>
                              <p:cond delay="7000"/>
                            </p:stCondLst>
                            <p:childTnLst>
                              <p:par>
                                <p:cTn id="73" presetID="22" presetClass="entr" presetSubtype="1" fill="hold" nodeType="afterEffect">
                                  <p:stCondLst>
                                    <p:cond delay="0"/>
                                  </p:stCondLst>
                                  <p:childTnLst>
                                    <p:set>
                                      <p:cBhvr>
                                        <p:cTn id="74" dur="1" fill="hold">
                                          <p:stCondLst>
                                            <p:cond delay="0"/>
                                          </p:stCondLst>
                                        </p:cTn>
                                        <p:tgtEl>
                                          <p:spTgt spid="20510"/>
                                        </p:tgtEl>
                                        <p:attrNameLst>
                                          <p:attrName>style.visibility</p:attrName>
                                        </p:attrNameLst>
                                      </p:cBhvr>
                                      <p:to>
                                        <p:strVal val="visible"/>
                                      </p:to>
                                    </p:set>
                                    <p:animEffect transition="in" filter="wipe(up)">
                                      <p:cBhvr>
                                        <p:cTn id="75" dur="500"/>
                                        <p:tgtEl>
                                          <p:spTgt spid="20510"/>
                                        </p:tgtEl>
                                      </p:cBhvr>
                                    </p:animEffect>
                                  </p:childTnLst>
                                  <p:subTnLst>
                                    <p:set>
                                      <p:cBhvr override="childStyle">
                                        <p:cTn dur="1" fill="hold" display="0" masterRel="sameClick" afterEffect="1">
                                          <p:stCondLst>
                                            <p:cond evt="end" delay="0">
                                              <p:tn val="73"/>
                                            </p:cond>
                                          </p:stCondLst>
                                        </p:cTn>
                                        <p:tgtEl>
                                          <p:spTgt spid="20510"/>
                                        </p:tgtEl>
                                        <p:attrNameLst>
                                          <p:attrName>style.visibility</p:attrName>
                                        </p:attrNameLst>
                                      </p:cBhvr>
                                      <p:to>
                                        <p:strVal val="hidden"/>
                                      </p:to>
                                    </p:set>
                                  </p:subTnLst>
                                </p:cTn>
                              </p:par>
                            </p:childTnLst>
                          </p:cTn>
                        </p:par>
                        <p:par>
                          <p:cTn id="76" fill="hold" nodeType="afterGroup">
                            <p:stCondLst>
                              <p:cond delay="7500"/>
                            </p:stCondLst>
                            <p:childTnLst>
                              <p:par>
                                <p:cTn id="77" presetID="22" presetClass="entr" presetSubtype="1" fill="hold" nodeType="afterEffect">
                                  <p:stCondLst>
                                    <p:cond delay="0"/>
                                  </p:stCondLst>
                                  <p:childTnLst>
                                    <p:set>
                                      <p:cBhvr>
                                        <p:cTn id="78" dur="1" fill="hold">
                                          <p:stCondLst>
                                            <p:cond delay="0"/>
                                          </p:stCondLst>
                                        </p:cTn>
                                        <p:tgtEl>
                                          <p:spTgt spid="20511"/>
                                        </p:tgtEl>
                                        <p:attrNameLst>
                                          <p:attrName>style.visibility</p:attrName>
                                        </p:attrNameLst>
                                      </p:cBhvr>
                                      <p:to>
                                        <p:strVal val="visible"/>
                                      </p:to>
                                    </p:set>
                                    <p:animEffect transition="in" filter="wipe(up)">
                                      <p:cBhvr>
                                        <p:cTn id="79" dur="500"/>
                                        <p:tgtEl>
                                          <p:spTgt spid="20511"/>
                                        </p:tgtEl>
                                      </p:cBhvr>
                                    </p:animEffect>
                                  </p:childTnLst>
                                  <p:subTnLst>
                                    <p:set>
                                      <p:cBhvr override="childStyle">
                                        <p:cTn dur="1" fill="hold" display="0" masterRel="sameClick" afterEffect="1">
                                          <p:stCondLst>
                                            <p:cond evt="end" delay="0">
                                              <p:tn val="77"/>
                                            </p:cond>
                                          </p:stCondLst>
                                        </p:cTn>
                                        <p:tgtEl>
                                          <p:spTgt spid="20511"/>
                                        </p:tgtEl>
                                        <p:attrNameLst>
                                          <p:attrName>style.visibility</p:attrName>
                                        </p:attrNameLst>
                                      </p:cBhvr>
                                      <p:to>
                                        <p:strVal val="hidden"/>
                                      </p:to>
                                    </p:set>
                                  </p:subTnLst>
                                </p:cTn>
                              </p:par>
                            </p:childTnLst>
                          </p:cTn>
                        </p:par>
                        <p:par>
                          <p:cTn id="80" fill="hold" nodeType="afterGroup">
                            <p:stCondLst>
                              <p:cond delay="8000"/>
                            </p:stCondLst>
                            <p:childTnLst>
                              <p:par>
                                <p:cTn id="81" presetID="22" presetClass="entr" presetSubtype="1" fill="hold" nodeType="afterEffect">
                                  <p:stCondLst>
                                    <p:cond delay="0"/>
                                  </p:stCondLst>
                                  <p:childTnLst>
                                    <p:set>
                                      <p:cBhvr>
                                        <p:cTn id="82" dur="1" fill="hold">
                                          <p:stCondLst>
                                            <p:cond delay="0"/>
                                          </p:stCondLst>
                                        </p:cTn>
                                        <p:tgtEl>
                                          <p:spTgt spid="20512"/>
                                        </p:tgtEl>
                                        <p:attrNameLst>
                                          <p:attrName>style.visibility</p:attrName>
                                        </p:attrNameLst>
                                      </p:cBhvr>
                                      <p:to>
                                        <p:strVal val="visible"/>
                                      </p:to>
                                    </p:set>
                                    <p:animEffect transition="in" filter="wipe(up)">
                                      <p:cBhvr>
                                        <p:cTn id="83" dur="500"/>
                                        <p:tgtEl>
                                          <p:spTgt spid="20512"/>
                                        </p:tgtEl>
                                      </p:cBhvr>
                                    </p:animEffect>
                                  </p:childTnLst>
                                  <p:subTnLst>
                                    <p:set>
                                      <p:cBhvr override="childStyle">
                                        <p:cTn dur="1" fill="hold" display="0" masterRel="sameClick" afterEffect="1">
                                          <p:stCondLst>
                                            <p:cond evt="end" delay="0">
                                              <p:tn val="81"/>
                                            </p:cond>
                                          </p:stCondLst>
                                        </p:cTn>
                                        <p:tgtEl>
                                          <p:spTgt spid="20512"/>
                                        </p:tgtEl>
                                        <p:attrNameLst>
                                          <p:attrName>style.visibility</p:attrName>
                                        </p:attrNameLst>
                                      </p:cBhvr>
                                      <p:to>
                                        <p:strVal val="hidden"/>
                                      </p:to>
                                    </p:set>
                                  </p:subTnLst>
                                </p:cTn>
                              </p:par>
                            </p:childTnLst>
                          </p:cTn>
                        </p:par>
                        <p:par>
                          <p:cTn id="84" fill="hold" nodeType="afterGroup">
                            <p:stCondLst>
                              <p:cond delay="8500"/>
                            </p:stCondLst>
                            <p:childTnLst>
                              <p:par>
                                <p:cTn id="85" presetID="22" presetClass="entr" presetSubtype="1" fill="hold" nodeType="afterEffect">
                                  <p:stCondLst>
                                    <p:cond delay="0"/>
                                  </p:stCondLst>
                                  <p:childTnLst>
                                    <p:set>
                                      <p:cBhvr>
                                        <p:cTn id="86" dur="1" fill="hold">
                                          <p:stCondLst>
                                            <p:cond delay="0"/>
                                          </p:stCondLst>
                                        </p:cTn>
                                        <p:tgtEl>
                                          <p:spTgt spid="20513"/>
                                        </p:tgtEl>
                                        <p:attrNameLst>
                                          <p:attrName>style.visibility</p:attrName>
                                        </p:attrNameLst>
                                      </p:cBhvr>
                                      <p:to>
                                        <p:strVal val="visible"/>
                                      </p:to>
                                    </p:set>
                                    <p:animEffect transition="in" filter="wipe(up)">
                                      <p:cBhvr>
                                        <p:cTn id="87" dur="500"/>
                                        <p:tgtEl>
                                          <p:spTgt spid="20513"/>
                                        </p:tgtEl>
                                      </p:cBhvr>
                                    </p:animEffect>
                                  </p:childTnLst>
                                  <p:subTnLst>
                                    <p:set>
                                      <p:cBhvr override="childStyle">
                                        <p:cTn dur="1" fill="hold" display="0" masterRel="sameClick" afterEffect="1">
                                          <p:stCondLst>
                                            <p:cond evt="end" delay="0">
                                              <p:tn val="85"/>
                                            </p:cond>
                                          </p:stCondLst>
                                        </p:cTn>
                                        <p:tgtEl>
                                          <p:spTgt spid="20513"/>
                                        </p:tgtEl>
                                        <p:attrNameLst>
                                          <p:attrName>style.visibility</p:attrName>
                                        </p:attrNameLst>
                                      </p:cBhvr>
                                      <p:to>
                                        <p:strVal val="hidden"/>
                                      </p:to>
                                    </p:set>
                                  </p:subTnLst>
                                </p:cTn>
                              </p:par>
                            </p:childTnLst>
                          </p:cTn>
                        </p:par>
                        <p:par>
                          <p:cTn id="88" fill="hold" nodeType="afterGroup">
                            <p:stCondLst>
                              <p:cond delay="9000"/>
                            </p:stCondLst>
                            <p:childTnLst>
                              <p:par>
                                <p:cTn id="89" presetID="22" presetClass="entr" presetSubtype="1" fill="hold" nodeType="afterEffect">
                                  <p:stCondLst>
                                    <p:cond delay="0"/>
                                  </p:stCondLst>
                                  <p:childTnLst>
                                    <p:set>
                                      <p:cBhvr>
                                        <p:cTn id="90" dur="1" fill="hold">
                                          <p:stCondLst>
                                            <p:cond delay="0"/>
                                          </p:stCondLst>
                                        </p:cTn>
                                        <p:tgtEl>
                                          <p:spTgt spid="20514"/>
                                        </p:tgtEl>
                                        <p:attrNameLst>
                                          <p:attrName>style.visibility</p:attrName>
                                        </p:attrNameLst>
                                      </p:cBhvr>
                                      <p:to>
                                        <p:strVal val="visible"/>
                                      </p:to>
                                    </p:set>
                                    <p:animEffect transition="in" filter="wipe(up)">
                                      <p:cBhvr>
                                        <p:cTn id="91" dur="500"/>
                                        <p:tgtEl>
                                          <p:spTgt spid="20514"/>
                                        </p:tgtEl>
                                      </p:cBhvr>
                                    </p:animEffect>
                                  </p:childTnLst>
                                  <p:subTnLst>
                                    <p:set>
                                      <p:cBhvr override="childStyle">
                                        <p:cTn dur="1" fill="hold" display="0" masterRel="sameClick" afterEffect="1">
                                          <p:stCondLst>
                                            <p:cond evt="end" delay="0">
                                              <p:tn val="89"/>
                                            </p:cond>
                                          </p:stCondLst>
                                        </p:cTn>
                                        <p:tgtEl>
                                          <p:spTgt spid="20514"/>
                                        </p:tgtEl>
                                        <p:attrNameLst>
                                          <p:attrName>style.visibility</p:attrName>
                                        </p:attrNameLst>
                                      </p:cBhvr>
                                      <p:to>
                                        <p:strVal val="hidden"/>
                                      </p:to>
                                    </p:set>
                                  </p:subTnLst>
                                </p:cTn>
                              </p:par>
                            </p:childTnLst>
                          </p:cTn>
                        </p:par>
                        <p:par>
                          <p:cTn id="92" fill="hold" nodeType="afterGroup">
                            <p:stCondLst>
                              <p:cond delay="9500"/>
                            </p:stCondLst>
                            <p:childTnLst>
                              <p:par>
                                <p:cTn id="93" presetID="22" presetClass="entr" presetSubtype="1" fill="hold" nodeType="afterEffect">
                                  <p:stCondLst>
                                    <p:cond delay="0"/>
                                  </p:stCondLst>
                                  <p:childTnLst>
                                    <p:set>
                                      <p:cBhvr>
                                        <p:cTn id="94" dur="1" fill="hold">
                                          <p:stCondLst>
                                            <p:cond delay="0"/>
                                          </p:stCondLst>
                                        </p:cTn>
                                        <p:tgtEl>
                                          <p:spTgt spid="20515"/>
                                        </p:tgtEl>
                                        <p:attrNameLst>
                                          <p:attrName>style.visibility</p:attrName>
                                        </p:attrNameLst>
                                      </p:cBhvr>
                                      <p:to>
                                        <p:strVal val="visible"/>
                                      </p:to>
                                    </p:set>
                                    <p:animEffect transition="in" filter="wipe(up)">
                                      <p:cBhvr>
                                        <p:cTn id="95" dur="500"/>
                                        <p:tgtEl>
                                          <p:spTgt spid="20515"/>
                                        </p:tgtEl>
                                      </p:cBhvr>
                                    </p:animEffect>
                                  </p:childTnLst>
                                  <p:subTnLst>
                                    <p:set>
                                      <p:cBhvr override="childStyle">
                                        <p:cTn dur="1" fill="hold" display="0" masterRel="sameClick" afterEffect="1">
                                          <p:stCondLst>
                                            <p:cond evt="end" delay="0">
                                              <p:tn val="93"/>
                                            </p:cond>
                                          </p:stCondLst>
                                        </p:cTn>
                                        <p:tgtEl>
                                          <p:spTgt spid="20515"/>
                                        </p:tgtEl>
                                        <p:attrNameLst>
                                          <p:attrName>style.visibility</p:attrName>
                                        </p:attrNameLst>
                                      </p:cBhvr>
                                      <p:to>
                                        <p:strVal val="hidden"/>
                                      </p:to>
                                    </p:set>
                                  </p:subTnLst>
                                </p:cTn>
                              </p:par>
                            </p:childTnLst>
                          </p:cTn>
                        </p:par>
                        <p:par>
                          <p:cTn id="96" fill="hold" nodeType="afterGroup">
                            <p:stCondLst>
                              <p:cond delay="10000"/>
                            </p:stCondLst>
                            <p:childTnLst>
                              <p:par>
                                <p:cTn id="97" presetID="22" presetClass="entr" presetSubtype="1" fill="hold" nodeType="afterEffect">
                                  <p:stCondLst>
                                    <p:cond delay="0"/>
                                  </p:stCondLst>
                                  <p:childTnLst>
                                    <p:set>
                                      <p:cBhvr>
                                        <p:cTn id="98" dur="1" fill="hold">
                                          <p:stCondLst>
                                            <p:cond delay="0"/>
                                          </p:stCondLst>
                                        </p:cTn>
                                        <p:tgtEl>
                                          <p:spTgt spid="20516"/>
                                        </p:tgtEl>
                                        <p:attrNameLst>
                                          <p:attrName>style.visibility</p:attrName>
                                        </p:attrNameLst>
                                      </p:cBhvr>
                                      <p:to>
                                        <p:strVal val="visible"/>
                                      </p:to>
                                    </p:set>
                                    <p:animEffect transition="in" filter="wipe(up)">
                                      <p:cBhvr>
                                        <p:cTn id="99" dur="500"/>
                                        <p:tgtEl>
                                          <p:spTgt spid="20516"/>
                                        </p:tgtEl>
                                      </p:cBhvr>
                                    </p:animEffect>
                                  </p:childTnLst>
                                  <p:subTnLst>
                                    <p:set>
                                      <p:cBhvr override="childStyle">
                                        <p:cTn dur="1" fill="hold" display="0" masterRel="sameClick" afterEffect="1">
                                          <p:stCondLst>
                                            <p:cond evt="end" delay="0">
                                              <p:tn val="97"/>
                                            </p:cond>
                                          </p:stCondLst>
                                        </p:cTn>
                                        <p:tgtEl>
                                          <p:spTgt spid="20516"/>
                                        </p:tgtEl>
                                        <p:attrNameLst>
                                          <p:attrName>style.visibility</p:attrName>
                                        </p:attrNameLst>
                                      </p:cBhvr>
                                      <p:to>
                                        <p:strVal val="hidden"/>
                                      </p:to>
                                    </p:set>
                                  </p:subTnLst>
                                </p:cTn>
                              </p:par>
                            </p:childTnLst>
                          </p:cTn>
                        </p:par>
                        <p:par>
                          <p:cTn id="100" fill="hold" nodeType="afterGroup">
                            <p:stCondLst>
                              <p:cond delay="10500"/>
                            </p:stCondLst>
                            <p:childTnLst>
                              <p:par>
                                <p:cTn id="101" presetID="22" presetClass="entr" presetSubtype="1" fill="hold" nodeType="afterEffect">
                                  <p:stCondLst>
                                    <p:cond delay="0"/>
                                  </p:stCondLst>
                                  <p:childTnLst>
                                    <p:set>
                                      <p:cBhvr>
                                        <p:cTn id="102" dur="1" fill="hold">
                                          <p:stCondLst>
                                            <p:cond delay="0"/>
                                          </p:stCondLst>
                                        </p:cTn>
                                        <p:tgtEl>
                                          <p:spTgt spid="20517"/>
                                        </p:tgtEl>
                                        <p:attrNameLst>
                                          <p:attrName>style.visibility</p:attrName>
                                        </p:attrNameLst>
                                      </p:cBhvr>
                                      <p:to>
                                        <p:strVal val="visible"/>
                                      </p:to>
                                    </p:set>
                                    <p:animEffect transition="in" filter="wipe(up)">
                                      <p:cBhvr>
                                        <p:cTn id="103" dur="500"/>
                                        <p:tgtEl>
                                          <p:spTgt spid="20517"/>
                                        </p:tgtEl>
                                      </p:cBhvr>
                                    </p:animEffect>
                                  </p:childTnLst>
                                  <p:subTnLst>
                                    <p:set>
                                      <p:cBhvr override="childStyle">
                                        <p:cTn dur="1" fill="hold" display="0" masterRel="sameClick" afterEffect="1">
                                          <p:stCondLst>
                                            <p:cond evt="end" delay="0">
                                              <p:tn val="101"/>
                                            </p:cond>
                                          </p:stCondLst>
                                        </p:cTn>
                                        <p:tgtEl>
                                          <p:spTgt spid="2051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P spid="20506"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swath_mix">
            <a:extLst>
              <a:ext uri="{FF2B5EF4-FFF2-40B4-BE49-F238E27FC236}">
                <a16:creationId xmlns:a16="http://schemas.microsoft.com/office/drawing/2014/main" id="{A8DCA77A-9A91-D34F-6A2D-29FA10A4AD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056" t="2461" r="10046"/>
          <a:stretch>
            <a:fillRect/>
          </a:stretch>
        </p:blipFill>
        <p:spPr bwMode="auto">
          <a:xfrm>
            <a:off x="4037013" y="1600200"/>
            <a:ext cx="5106987"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AutoShape 3">
            <a:extLst>
              <a:ext uri="{FF2B5EF4-FFF2-40B4-BE49-F238E27FC236}">
                <a16:creationId xmlns:a16="http://schemas.microsoft.com/office/drawing/2014/main" id="{89319C5C-C8FC-97DD-7EA3-6DA2000C53C1}"/>
              </a:ext>
            </a:extLst>
          </p:cNvPr>
          <p:cNvSpPr>
            <a:spLocks noChangeArrowheads="1"/>
          </p:cNvSpPr>
          <p:nvPr/>
        </p:nvSpPr>
        <p:spPr bwMode="auto">
          <a:xfrm>
            <a:off x="4465638" y="3298825"/>
            <a:ext cx="319087" cy="941388"/>
          </a:xfrm>
          <a:prstGeom prst="upDownArrow">
            <a:avLst>
              <a:gd name="adj1" fmla="val 50000"/>
              <a:gd name="adj2" fmla="val 59005"/>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endParaRPr lang="en-US" altLang="en-US" sz="1800"/>
          </a:p>
        </p:txBody>
      </p:sp>
      <p:sp>
        <p:nvSpPr>
          <p:cNvPr id="35844" name="AutoShape 4">
            <a:extLst>
              <a:ext uri="{FF2B5EF4-FFF2-40B4-BE49-F238E27FC236}">
                <a16:creationId xmlns:a16="http://schemas.microsoft.com/office/drawing/2014/main" id="{1E194DC8-5EFE-0ADB-A123-C22D5048EA1E}"/>
              </a:ext>
            </a:extLst>
          </p:cNvPr>
          <p:cNvSpPr>
            <a:spLocks noChangeArrowheads="1"/>
          </p:cNvSpPr>
          <p:nvPr/>
        </p:nvSpPr>
        <p:spPr bwMode="auto">
          <a:xfrm>
            <a:off x="6275388" y="1492250"/>
            <a:ext cx="995362" cy="361950"/>
          </a:xfrm>
          <a:prstGeom prst="leftRightArrow">
            <a:avLst>
              <a:gd name="adj1" fmla="val 50000"/>
              <a:gd name="adj2" fmla="val 5500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endParaRPr lang="en-US" altLang="en-US" sz="1800"/>
          </a:p>
        </p:txBody>
      </p:sp>
      <p:sp>
        <p:nvSpPr>
          <p:cNvPr id="35845" name="Rectangle 5">
            <a:extLst>
              <a:ext uri="{FF2B5EF4-FFF2-40B4-BE49-F238E27FC236}">
                <a16:creationId xmlns:a16="http://schemas.microsoft.com/office/drawing/2014/main" id="{901266B1-5B80-7FCC-9DE5-CC460375607C}"/>
              </a:ext>
            </a:extLst>
          </p:cNvPr>
          <p:cNvSpPr>
            <a:spLocks noGrp="1" noChangeArrowheads="1"/>
          </p:cNvSpPr>
          <p:nvPr>
            <p:ph type="title"/>
          </p:nvPr>
        </p:nvSpPr>
        <p:spPr>
          <a:xfrm>
            <a:off x="457200" y="190500"/>
            <a:ext cx="8229600" cy="495300"/>
          </a:xfrm>
        </p:spPr>
        <p:txBody>
          <a:bodyPr/>
          <a:lstStyle/>
          <a:p>
            <a:pPr eaLnBrk="1" hangingPunct="1"/>
            <a:r>
              <a:rPr lang="en-US" altLang="en-US" sz="3200">
                <a:solidFill>
                  <a:srgbClr val="000000"/>
                </a:solidFill>
                <a:effectLst>
                  <a:outerShdw blurRad="38100" dist="38100" dir="2700000" algn="tl">
                    <a:srgbClr val="FFFFFF"/>
                  </a:outerShdw>
                </a:effectLst>
              </a:rPr>
              <a:t>OLC Data Specifications</a:t>
            </a:r>
          </a:p>
        </p:txBody>
      </p:sp>
      <p:sp>
        <p:nvSpPr>
          <p:cNvPr id="35846" name="Rectangle 6">
            <a:extLst>
              <a:ext uri="{FF2B5EF4-FFF2-40B4-BE49-F238E27FC236}">
                <a16:creationId xmlns:a16="http://schemas.microsoft.com/office/drawing/2014/main" id="{9899D516-56EF-66D0-1C74-E7BD147CED08}"/>
              </a:ext>
            </a:extLst>
          </p:cNvPr>
          <p:cNvSpPr>
            <a:spLocks noGrp="1" noChangeArrowheads="1"/>
          </p:cNvSpPr>
          <p:nvPr>
            <p:ph type="body" idx="1"/>
          </p:nvPr>
        </p:nvSpPr>
        <p:spPr>
          <a:xfrm>
            <a:off x="152400" y="1012825"/>
            <a:ext cx="4435475" cy="479425"/>
          </a:xfrm>
        </p:spPr>
        <p:txBody>
          <a:bodyPr/>
          <a:lstStyle/>
          <a:p>
            <a:pPr eaLnBrk="1" hangingPunct="1"/>
            <a:r>
              <a:rPr lang="en-US" altLang="en-US" sz="1800">
                <a:solidFill>
                  <a:srgbClr val="002060"/>
                </a:solidFill>
              </a:rPr>
              <a:t>Laser spot size on ground 15 - 40cm</a:t>
            </a:r>
          </a:p>
        </p:txBody>
      </p:sp>
      <p:sp>
        <p:nvSpPr>
          <p:cNvPr id="35847" name="Rectangle 7">
            <a:extLst>
              <a:ext uri="{FF2B5EF4-FFF2-40B4-BE49-F238E27FC236}">
                <a16:creationId xmlns:a16="http://schemas.microsoft.com/office/drawing/2014/main" id="{AF81CAE4-A4DD-A16A-FE23-67E1FD5DED4B}"/>
              </a:ext>
            </a:extLst>
          </p:cNvPr>
          <p:cNvSpPr>
            <a:spLocks noChangeArrowheads="1"/>
          </p:cNvSpPr>
          <p:nvPr/>
        </p:nvSpPr>
        <p:spPr bwMode="auto">
          <a:xfrm>
            <a:off x="4830763" y="1882775"/>
            <a:ext cx="3962400" cy="4068763"/>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endParaRPr lang="en-US" altLang="en-US" sz="1800"/>
          </a:p>
        </p:txBody>
      </p:sp>
      <p:sp>
        <p:nvSpPr>
          <p:cNvPr id="35848" name="Text Box 8">
            <a:extLst>
              <a:ext uri="{FF2B5EF4-FFF2-40B4-BE49-F238E27FC236}">
                <a16:creationId xmlns:a16="http://schemas.microsoft.com/office/drawing/2014/main" id="{3DCDEF69-3750-5D4E-DF2F-474321770AC5}"/>
              </a:ext>
            </a:extLst>
          </p:cNvPr>
          <p:cNvSpPr txBox="1">
            <a:spLocks noChangeArrowheads="1"/>
          </p:cNvSpPr>
          <p:nvPr/>
        </p:nvSpPr>
        <p:spPr bwMode="auto">
          <a:xfrm>
            <a:off x="6545263" y="1492250"/>
            <a:ext cx="6334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spcBef>
                <a:spcPct val="50000"/>
              </a:spcBef>
            </a:pPr>
            <a:r>
              <a:rPr lang="en-US" altLang="en-US" sz="1800"/>
              <a:t>1m</a:t>
            </a:r>
          </a:p>
        </p:txBody>
      </p:sp>
      <p:sp>
        <p:nvSpPr>
          <p:cNvPr id="35849" name="Text Box 9">
            <a:extLst>
              <a:ext uri="{FF2B5EF4-FFF2-40B4-BE49-F238E27FC236}">
                <a16:creationId xmlns:a16="http://schemas.microsoft.com/office/drawing/2014/main" id="{B97FBA54-B1A2-86BF-3F90-E76163875134}"/>
              </a:ext>
            </a:extLst>
          </p:cNvPr>
          <p:cNvSpPr txBox="1">
            <a:spLocks noChangeArrowheads="1"/>
          </p:cNvSpPr>
          <p:nvPr/>
        </p:nvSpPr>
        <p:spPr bwMode="auto">
          <a:xfrm>
            <a:off x="4351338" y="3554413"/>
            <a:ext cx="633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spcBef>
                <a:spcPct val="50000"/>
              </a:spcBef>
            </a:pPr>
            <a:r>
              <a:rPr lang="en-US" altLang="en-US" sz="1800"/>
              <a:t>1m</a:t>
            </a:r>
          </a:p>
        </p:txBody>
      </p:sp>
      <p:sp>
        <p:nvSpPr>
          <p:cNvPr id="35850" name="Oval 10">
            <a:extLst>
              <a:ext uri="{FF2B5EF4-FFF2-40B4-BE49-F238E27FC236}">
                <a16:creationId xmlns:a16="http://schemas.microsoft.com/office/drawing/2014/main" id="{0A5916B0-BE47-B1B5-DAD2-BC586225709E}"/>
              </a:ext>
            </a:extLst>
          </p:cNvPr>
          <p:cNvSpPr>
            <a:spLocks noChangeArrowheads="1"/>
          </p:cNvSpPr>
          <p:nvPr/>
        </p:nvSpPr>
        <p:spPr bwMode="auto">
          <a:xfrm>
            <a:off x="4830763" y="1882775"/>
            <a:ext cx="1728787" cy="1749425"/>
          </a:xfrm>
          <a:prstGeom prst="ellipse">
            <a:avLst/>
          </a:prstGeom>
          <a:solidFill>
            <a:srgbClr val="FF0000">
              <a:alpha val="74117"/>
            </a:srgbClr>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endParaRPr lang="en-US" altLang="en-US" sz="1800"/>
          </a:p>
        </p:txBody>
      </p:sp>
      <p:sp>
        <p:nvSpPr>
          <p:cNvPr id="35851" name="Oval 11">
            <a:extLst>
              <a:ext uri="{FF2B5EF4-FFF2-40B4-BE49-F238E27FC236}">
                <a16:creationId xmlns:a16="http://schemas.microsoft.com/office/drawing/2014/main" id="{7C6319FC-283A-E1C8-DFF6-5E72417C89D4}"/>
              </a:ext>
            </a:extLst>
          </p:cNvPr>
          <p:cNvSpPr>
            <a:spLocks noChangeArrowheads="1"/>
          </p:cNvSpPr>
          <p:nvPr/>
        </p:nvSpPr>
        <p:spPr bwMode="auto">
          <a:xfrm>
            <a:off x="5334000" y="2346325"/>
            <a:ext cx="723900" cy="769938"/>
          </a:xfrm>
          <a:prstGeom prst="ellipse">
            <a:avLst/>
          </a:prstGeom>
          <a:solidFill>
            <a:srgbClr val="FF0000">
              <a:alpha val="79999"/>
            </a:srgbClr>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endParaRPr lang="en-US" altLang="en-US" sz="1800"/>
          </a:p>
        </p:txBody>
      </p:sp>
      <p:sp>
        <p:nvSpPr>
          <p:cNvPr id="35852" name="Rectangle 12">
            <a:extLst>
              <a:ext uri="{FF2B5EF4-FFF2-40B4-BE49-F238E27FC236}">
                <a16:creationId xmlns:a16="http://schemas.microsoft.com/office/drawing/2014/main" id="{297518CA-4D17-214D-619F-8D239C67C721}"/>
              </a:ext>
            </a:extLst>
          </p:cNvPr>
          <p:cNvSpPr>
            <a:spLocks noChangeArrowheads="1"/>
          </p:cNvSpPr>
          <p:nvPr/>
        </p:nvSpPr>
        <p:spPr bwMode="auto">
          <a:xfrm>
            <a:off x="152400" y="1614488"/>
            <a:ext cx="4198938" cy="479425"/>
          </a:xfrm>
          <a:prstGeom prst="rect">
            <a:avLst/>
          </a:prstGeom>
          <a:noFill/>
          <a:ln w="9525">
            <a:noFill/>
            <a:miter lim="800000"/>
            <a:headEnd/>
            <a:tailEnd/>
          </a:ln>
          <a:effectLst/>
        </p:spPr>
        <p:txBody>
          <a:bodyPr/>
          <a:lstStyle/>
          <a:p>
            <a:pPr marL="342900" indent="-342900">
              <a:spcBef>
                <a:spcPct val="20000"/>
              </a:spcBef>
              <a:buClr>
                <a:schemeClr val="hlink"/>
              </a:buClr>
              <a:buSzPct val="65000"/>
              <a:buFont typeface="Wingdings" pitchFamily="2" charset="2"/>
              <a:buChar char="n"/>
              <a:defRPr/>
            </a:pPr>
            <a:r>
              <a:rPr lang="en-US" sz="1800" dirty="0">
                <a:solidFill>
                  <a:srgbClr val="002060"/>
                </a:solidFill>
                <a:effectLst>
                  <a:glow rad="228600">
                    <a:schemeClr val="accent4">
                      <a:satMod val="175000"/>
                      <a:alpha val="40000"/>
                    </a:schemeClr>
                  </a:glow>
                </a:effectLst>
                <a:ea typeface="+mn-ea"/>
              </a:rPr>
              <a:t>Aggregate pulse density &gt; 8/m</a:t>
            </a:r>
            <a:r>
              <a:rPr lang="en-US" sz="1800" baseline="30000" dirty="0">
                <a:solidFill>
                  <a:srgbClr val="002060"/>
                </a:solidFill>
                <a:effectLst>
                  <a:glow rad="228600">
                    <a:schemeClr val="accent4">
                      <a:satMod val="175000"/>
                      <a:alpha val="40000"/>
                    </a:schemeClr>
                  </a:glow>
                </a:effectLst>
                <a:ea typeface="+mn-ea"/>
              </a:rPr>
              <a:t>2</a:t>
            </a:r>
          </a:p>
        </p:txBody>
      </p:sp>
      <p:sp>
        <p:nvSpPr>
          <p:cNvPr id="35853" name="Oval 13">
            <a:extLst>
              <a:ext uri="{FF2B5EF4-FFF2-40B4-BE49-F238E27FC236}">
                <a16:creationId xmlns:a16="http://schemas.microsoft.com/office/drawing/2014/main" id="{D27A5144-F445-CFF3-8587-A311E3997BAC}"/>
              </a:ext>
            </a:extLst>
          </p:cNvPr>
          <p:cNvSpPr>
            <a:spLocks noChangeArrowheads="1"/>
          </p:cNvSpPr>
          <p:nvPr/>
        </p:nvSpPr>
        <p:spPr bwMode="auto">
          <a:xfrm>
            <a:off x="6381750" y="2530475"/>
            <a:ext cx="1012825" cy="1023938"/>
          </a:xfrm>
          <a:prstGeom prst="ellipse">
            <a:avLst/>
          </a:prstGeom>
          <a:solidFill>
            <a:srgbClr val="FF0000"/>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endParaRPr lang="en-US" altLang="en-US" sz="1800"/>
          </a:p>
        </p:txBody>
      </p:sp>
      <p:sp>
        <p:nvSpPr>
          <p:cNvPr id="35854" name="Oval 14">
            <a:extLst>
              <a:ext uri="{FF2B5EF4-FFF2-40B4-BE49-F238E27FC236}">
                <a16:creationId xmlns:a16="http://schemas.microsoft.com/office/drawing/2014/main" id="{3056D85B-6AB0-A948-4B21-ED9DCF2DFB76}"/>
              </a:ext>
            </a:extLst>
          </p:cNvPr>
          <p:cNvSpPr>
            <a:spLocks noChangeArrowheads="1"/>
          </p:cNvSpPr>
          <p:nvPr/>
        </p:nvSpPr>
        <p:spPr bwMode="auto">
          <a:xfrm>
            <a:off x="5045075" y="2017713"/>
            <a:ext cx="1012825" cy="1023937"/>
          </a:xfrm>
          <a:prstGeom prst="ellipse">
            <a:avLst/>
          </a:prstGeom>
          <a:solidFill>
            <a:srgbClr val="FF0000"/>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endParaRPr lang="en-US" altLang="en-US" sz="1800"/>
          </a:p>
        </p:txBody>
      </p:sp>
      <p:sp>
        <p:nvSpPr>
          <p:cNvPr id="35855" name="Oval 15">
            <a:extLst>
              <a:ext uri="{FF2B5EF4-FFF2-40B4-BE49-F238E27FC236}">
                <a16:creationId xmlns:a16="http://schemas.microsoft.com/office/drawing/2014/main" id="{66AB6868-5C7C-C3C0-4775-252EC28AB102}"/>
              </a:ext>
            </a:extLst>
          </p:cNvPr>
          <p:cNvSpPr>
            <a:spLocks noChangeArrowheads="1"/>
          </p:cNvSpPr>
          <p:nvPr/>
        </p:nvSpPr>
        <p:spPr bwMode="auto">
          <a:xfrm>
            <a:off x="7394575" y="3554413"/>
            <a:ext cx="1012825" cy="1023937"/>
          </a:xfrm>
          <a:prstGeom prst="ellipse">
            <a:avLst/>
          </a:prstGeom>
          <a:solidFill>
            <a:srgbClr val="FF0000"/>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endParaRPr lang="en-US" altLang="en-US" sz="1800"/>
          </a:p>
        </p:txBody>
      </p:sp>
      <p:sp>
        <p:nvSpPr>
          <p:cNvPr id="35856" name="Oval 16">
            <a:extLst>
              <a:ext uri="{FF2B5EF4-FFF2-40B4-BE49-F238E27FC236}">
                <a16:creationId xmlns:a16="http://schemas.microsoft.com/office/drawing/2014/main" id="{7C1B8DC6-E12C-9B81-A487-8410BE2A47F1}"/>
              </a:ext>
            </a:extLst>
          </p:cNvPr>
          <p:cNvSpPr>
            <a:spLocks noChangeArrowheads="1"/>
          </p:cNvSpPr>
          <p:nvPr/>
        </p:nvSpPr>
        <p:spPr bwMode="auto">
          <a:xfrm>
            <a:off x="7673975" y="4851400"/>
            <a:ext cx="1012825" cy="1023938"/>
          </a:xfrm>
          <a:prstGeom prst="ellipse">
            <a:avLst/>
          </a:prstGeom>
          <a:solidFill>
            <a:srgbClr val="FF0000"/>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endParaRPr lang="en-US" altLang="en-US" sz="1800"/>
          </a:p>
        </p:txBody>
      </p:sp>
      <p:sp>
        <p:nvSpPr>
          <p:cNvPr id="35857" name="Oval 17">
            <a:extLst>
              <a:ext uri="{FF2B5EF4-FFF2-40B4-BE49-F238E27FC236}">
                <a16:creationId xmlns:a16="http://schemas.microsoft.com/office/drawing/2014/main" id="{B08EBC9F-11DA-D646-B1AE-23CA86806C59}"/>
              </a:ext>
            </a:extLst>
          </p:cNvPr>
          <p:cNvSpPr>
            <a:spLocks noChangeArrowheads="1"/>
          </p:cNvSpPr>
          <p:nvPr/>
        </p:nvSpPr>
        <p:spPr bwMode="auto">
          <a:xfrm>
            <a:off x="6381750" y="4578350"/>
            <a:ext cx="1012825" cy="1023938"/>
          </a:xfrm>
          <a:prstGeom prst="ellipse">
            <a:avLst/>
          </a:prstGeom>
          <a:solidFill>
            <a:srgbClr val="FF0000"/>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endParaRPr lang="en-US" altLang="en-US" sz="1800"/>
          </a:p>
        </p:txBody>
      </p:sp>
      <p:sp>
        <p:nvSpPr>
          <p:cNvPr id="35858" name="Oval 18">
            <a:extLst>
              <a:ext uri="{FF2B5EF4-FFF2-40B4-BE49-F238E27FC236}">
                <a16:creationId xmlns:a16="http://schemas.microsoft.com/office/drawing/2014/main" id="{D74EB2DB-96FF-C6AD-96D9-D2F3D9DEB61A}"/>
              </a:ext>
            </a:extLst>
          </p:cNvPr>
          <p:cNvSpPr>
            <a:spLocks noChangeArrowheads="1"/>
          </p:cNvSpPr>
          <p:nvPr/>
        </p:nvSpPr>
        <p:spPr bwMode="auto">
          <a:xfrm>
            <a:off x="5045075" y="4851400"/>
            <a:ext cx="1012825" cy="1023938"/>
          </a:xfrm>
          <a:prstGeom prst="ellipse">
            <a:avLst/>
          </a:prstGeom>
          <a:solidFill>
            <a:srgbClr val="FF0000"/>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endParaRPr lang="en-US" altLang="en-US" sz="1800"/>
          </a:p>
        </p:txBody>
      </p:sp>
      <p:sp>
        <p:nvSpPr>
          <p:cNvPr id="35859" name="Oval 19">
            <a:extLst>
              <a:ext uri="{FF2B5EF4-FFF2-40B4-BE49-F238E27FC236}">
                <a16:creationId xmlns:a16="http://schemas.microsoft.com/office/drawing/2014/main" id="{D1F514E0-5977-75A2-E554-B6273A0AD224}"/>
              </a:ext>
            </a:extLst>
          </p:cNvPr>
          <p:cNvSpPr>
            <a:spLocks noChangeArrowheads="1"/>
          </p:cNvSpPr>
          <p:nvPr/>
        </p:nvSpPr>
        <p:spPr bwMode="auto">
          <a:xfrm>
            <a:off x="7673975" y="2017713"/>
            <a:ext cx="1012825" cy="1023937"/>
          </a:xfrm>
          <a:prstGeom prst="ellipse">
            <a:avLst/>
          </a:prstGeom>
          <a:solidFill>
            <a:srgbClr val="FF0000"/>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endParaRPr lang="en-US" altLang="en-US" sz="1800"/>
          </a:p>
        </p:txBody>
      </p:sp>
      <p:sp>
        <p:nvSpPr>
          <p:cNvPr id="35860" name="Oval 20">
            <a:extLst>
              <a:ext uri="{FF2B5EF4-FFF2-40B4-BE49-F238E27FC236}">
                <a16:creationId xmlns:a16="http://schemas.microsoft.com/office/drawing/2014/main" id="{28A53FA4-F9A1-D5A4-4260-97B0FA53172F}"/>
              </a:ext>
            </a:extLst>
          </p:cNvPr>
          <p:cNvSpPr>
            <a:spLocks noChangeArrowheads="1"/>
          </p:cNvSpPr>
          <p:nvPr/>
        </p:nvSpPr>
        <p:spPr bwMode="auto">
          <a:xfrm>
            <a:off x="5334000" y="3554413"/>
            <a:ext cx="1012825" cy="1023937"/>
          </a:xfrm>
          <a:prstGeom prst="ellipse">
            <a:avLst/>
          </a:prstGeom>
          <a:solidFill>
            <a:srgbClr val="FF0000"/>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endParaRPr lang="en-US" altLang="en-US" sz="1800"/>
          </a:p>
        </p:txBody>
      </p:sp>
      <p:sp>
        <p:nvSpPr>
          <p:cNvPr id="35861" name="Rectangle 21">
            <a:extLst>
              <a:ext uri="{FF2B5EF4-FFF2-40B4-BE49-F238E27FC236}">
                <a16:creationId xmlns:a16="http://schemas.microsoft.com/office/drawing/2014/main" id="{DA632D38-195C-E2E4-DFA1-F9C1835C79B6}"/>
              </a:ext>
            </a:extLst>
          </p:cNvPr>
          <p:cNvSpPr>
            <a:spLocks noChangeArrowheads="1"/>
          </p:cNvSpPr>
          <p:nvPr/>
        </p:nvSpPr>
        <p:spPr bwMode="auto">
          <a:xfrm>
            <a:off x="152400" y="3154363"/>
            <a:ext cx="4198938" cy="479425"/>
          </a:xfrm>
          <a:prstGeom prst="rect">
            <a:avLst/>
          </a:prstGeom>
          <a:noFill/>
          <a:ln w="9525">
            <a:noFill/>
            <a:miter lim="800000"/>
            <a:headEnd/>
            <a:tailEnd/>
          </a:ln>
          <a:effectLst/>
        </p:spPr>
        <p:txBody>
          <a:bodyPr/>
          <a:lstStyle/>
          <a:p>
            <a:pPr marL="342900" indent="-342900">
              <a:spcBef>
                <a:spcPct val="20000"/>
              </a:spcBef>
              <a:buClr>
                <a:schemeClr val="hlink"/>
              </a:buClr>
              <a:buSzPct val="65000"/>
              <a:buFont typeface="Wingdings" pitchFamily="2" charset="2"/>
              <a:buChar char="n"/>
              <a:defRPr/>
            </a:pPr>
            <a:r>
              <a:rPr lang="en-US" sz="1800" dirty="0">
                <a:solidFill>
                  <a:srgbClr val="002060"/>
                </a:solidFill>
                <a:effectLst>
                  <a:glow rad="228600">
                    <a:schemeClr val="accent4">
                      <a:satMod val="175000"/>
                      <a:alpha val="40000"/>
                    </a:schemeClr>
                  </a:glow>
                </a:effectLst>
                <a:ea typeface="+mn-ea"/>
              </a:rPr>
              <a:t>50% </a:t>
            </a:r>
            <a:r>
              <a:rPr lang="en-US" sz="1800" dirty="0" err="1">
                <a:solidFill>
                  <a:srgbClr val="002060"/>
                </a:solidFill>
                <a:effectLst>
                  <a:glow rad="228600">
                    <a:schemeClr val="accent4">
                      <a:satMod val="175000"/>
                      <a:alpha val="40000"/>
                    </a:schemeClr>
                  </a:glow>
                </a:effectLst>
                <a:ea typeface="+mn-ea"/>
              </a:rPr>
              <a:t>sidelap</a:t>
            </a:r>
            <a:r>
              <a:rPr lang="en-US" sz="1800" dirty="0">
                <a:solidFill>
                  <a:srgbClr val="002060"/>
                </a:solidFill>
                <a:effectLst>
                  <a:glow rad="228600">
                    <a:schemeClr val="accent4">
                      <a:satMod val="175000"/>
                      <a:alpha val="40000"/>
                    </a:schemeClr>
                  </a:glow>
                </a:effectLst>
                <a:ea typeface="+mn-ea"/>
              </a:rPr>
              <a:t> for complete double coverage</a:t>
            </a:r>
            <a:endParaRPr lang="en-US" sz="1800" baseline="30000" dirty="0">
              <a:solidFill>
                <a:srgbClr val="002060"/>
              </a:solidFill>
              <a:effectLst>
                <a:glow rad="228600">
                  <a:schemeClr val="accent4">
                    <a:satMod val="175000"/>
                    <a:alpha val="40000"/>
                  </a:schemeClr>
                </a:glow>
              </a:effectLst>
              <a:ea typeface="+mn-ea"/>
            </a:endParaRPr>
          </a:p>
        </p:txBody>
      </p:sp>
      <p:sp>
        <p:nvSpPr>
          <p:cNvPr id="35862" name="Rectangle 22">
            <a:extLst>
              <a:ext uri="{FF2B5EF4-FFF2-40B4-BE49-F238E27FC236}">
                <a16:creationId xmlns:a16="http://schemas.microsoft.com/office/drawing/2014/main" id="{6337160C-83E2-7AFC-F6E7-1C71C66F0EBA}"/>
              </a:ext>
            </a:extLst>
          </p:cNvPr>
          <p:cNvSpPr>
            <a:spLocks noChangeArrowheads="1"/>
          </p:cNvSpPr>
          <p:nvPr/>
        </p:nvSpPr>
        <p:spPr bwMode="auto">
          <a:xfrm>
            <a:off x="168275" y="4076700"/>
            <a:ext cx="3794125" cy="479425"/>
          </a:xfrm>
          <a:prstGeom prst="rect">
            <a:avLst/>
          </a:prstGeom>
          <a:noFill/>
          <a:ln w="9525">
            <a:noFill/>
            <a:miter lim="800000"/>
            <a:headEnd/>
            <a:tailEnd/>
          </a:ln>
          <a:effectLst/>
        </p:spPr>
        <p:txBody>
          <a:bodyPr/>
          <a:lstStyle/>
          <a:p>
            <a:pPr marL="342900" indent="-342900">
              <a:spcBef>
                <a:spcPct val="20000"/>
              </a:spcBef>
              <a:buClr>
                <a:schemeClr val="hlink"/>
              </a:buClr>
              <a:buSzPct val="65000"/>
              <a:buFont typeface="Wingdings" pitchFamily="2" charset="2"/>
              <a:buChar char="n"/>
              <a:defRPr/>
            </a:pPr>
            <a:r>
              <a:rPr lang="en-US" sz="1800" dirty="0">
                <a:solidFill>
                  <a:srgbClr val="002060"/>
                </a:solidFill>
                <a:effectLst>
                  <a:glow rad="228600">
                    <a:schemeClr val="accent4">
                      <a:satMod val="175000"/>
                      <a:alpha val="40000"/>
                    </a:schemeClr>
                  </a:glow>
                  <a:outerShdw blurRad="38100" dist="38100" dir="2700000" algn="tl">
                    <a:srgbClr val="000000">
                      <a:alpha val="43137"/>
                    </a:srgbClr>
                  </a:outerShdw>
                </a:effectLst>
                <a:ea typeface="+mn-ea"/>
              </a:rPr>
              <a:t>Swath to swath consistency * 10 cm (4 inches) in the vertical</a:t>
            </a:r>
          </a:p>
          <a:p>
            <a:pPr marL="342900" indent="-342900">
              <a:spcBef>
                <a:spcPct val="20000"/>
              </a:spcBef>
              <a:buClr>
                <a:schemeClr val="hlink"/>
              </a:buClr>
              <a:buSzPct val="65000"/>
              <a:buFont typeface="Wingdings" pitchFamily="2" charset="2"/>
              <a:buNone/>
              <a:defRPr/>
            </a:pPr>
            <a:endParaRPr lang="en-US" sz="1800" dirty="0">
              <a:effectLst>
                <a:glow rad="228600">
                  <a:schemeClr val="accent4">
                    <a:satMod val="175000"/>
                    <a:alpha val="40000"/>
                  </a:schemeClr>
                </a:glow>
                <a:outerShdw blurRad="38100" dist="38100" dir="2700000" algn="tl">
                  <a:srgbClr val="000000">
                    <a:alpha val="43137"/>
                  </a:srgbClr>
                </a:outerShdw>
              </a:effectLst>
              <a:ea typeface="+mn-ea"/>
            </a:endParaRPr>
          </a:p>
          <a:p>
            <a:pPr marL="342900" indent="-342900">
              <a:spcBef>
                <a:spcPct val="20000"/>
              </a:spcBef>
              <a:buClr>
                <a:schemeClr val="hlink"/>
              </a:buClr>
              <a:buSzPct val="65000"/>
              <a:buFont typeface="Wingdings" pitchFamily="2" charset="2"/>
              <a:buNone/>
              <a:defRPr/>
            </a:pPr>
            <a:r>
              <a:rPr lang="en-US" sz="1800" dirty="0">
                <a:solidFill>
                  <a:srgbClr val="002060"/>
                </a:solidFill>
                <a:effectLst>
                  <a:glow rad="228600">
                    <a:schemeClr val="accent4">
                      <a:satMod val="175000"/>
                      <a:alpha val="40000"/>
                    </a:schemeClr>
                  </a:glow>
                </a:effectLst>
                <a:ea typeface="+mn-ea"/>
              </a:rPr>
              <a:t>* Same point measured by adjacent swaths must have similar value</a:t>
            </a:r>
            <a:endParaRPr lang="en-US" sz="1800" baseline="30000" dirty="0">
              <a:solidFill>
                <a:srgbClr val="002060"/>
              </a:solidFill>
              <a:effectLst>
                <a:glow rad="228600">
                  <a:schemeClr val="accent4">
                    <a:satMod val="175000"/>
                    <a:alpha val="40000"/>
                  </a:schemeClr>
                </a:glow>
              </a:effectLst>
              <a:ea typeface="+mn-ea"/>
            </a:endParaRPr>
          </a:p>
        </p:txBody>
      </p:sp>
      <p:sp>
        <p:nvSpPr>
          <p:cNvPr id="35863" name="Rectangle 23">
            <a:extLst>
              <a:ext uri="{FF2B5EF4-FFF2-40B4-BE49-F238E27FC236}">
                <a16:creationId xmlns:a16="http://schemas.microsoft.com/office/drawing/2014/main" id="{E2EC592D-1356-EAF4-C67F-0F803D49EEC4}"/>
              </a:ext>
            </a:extLst>
          </p:cNvPr>
          <p:cNvSpPr>
            <a:spLocks noChangeArrowheads="1"/>
          </p:cNvSpPr>
          <p:nvPr/>
        </p:nvSpPr>
        <p:spPr bwMode="auto">
          <a:xfrm>
            <a:off x="141289" y="2251075"/>
            <a:ext cx="3821112" cy="479425"/>
          </a:xfrm>
          <a:prstGeom prst="rect">
            <a:avLst/>
          </a:prstGeom>
          <a:noFill/>
          <a:ln w="9525">
            <a:noFill/>
            <a:miter lim="800000"/>
            <a:headEnd/>
            <a:tailEnd/>
          </a:ln>
          <a:effectLst/>
        </p:spPr>
        <p:txBody>
          <a:bodyPr/>
          <a:lstStyle/>
          <a:p>
            <a:pPr marL="342900" indent="-342900">
              <a:spcBef>
                <a:spcPct val="20000"/>
              </a:spcBef>
              <a:buClr>
                <a:schemeClr val="hlink"/>
              </a:buClr>
              <a:buSzPct val="65000"/>
              <a:buFont typeface="Wingdings" pitchFamily="2" charset="2"/>
              <a:buChar char="n"/>
              <a:defRPr/>
            </a:pPr>
            <a:r>
              <a:rPr lang="en-US" sz="1800" dirty="0">
                <a:solidFill>
                  <a:srgbClr val="002060"/>
                </a:solidFill>
                <a:effectLst>
                  <a:glow rad="228600">
                    <a:schemeClr val="accent4">
                      <a:satMod val="175000"/>
                      <a:alpha val="40000"/>
                    </a:schemeClr>
                  </a:glow>
                </a:effectLst>
                <a:ea typeface="+mn-ea"/>
              </a:rPr>
              <a:t>Absolute accuracy of each point 20 cm horizontal and vertical</a:t>
            </a:r>
            <a:endParaRPr lang="en-US" sz="1800" baseline="30000" dirty="0">
              <a:solidFill>
                <a:srgbClr val="002060"/>
              </a:solidFill>
              <a:effectLst>
                <a:glow rad="228600">
                  <a:schemeClr val="accent4">
                    <a:satMod val="175000"/>
                    <a:alpha val="40000"/>
                  </a:schemeClr>
                </a:glow>
              </a:effectLst>
              <a:ea typeface="+mn-ea"/>
            </a:endParaRPr>
          </a:p>
        </p:txBody>
      </p:sp>
      <p:sp>
        <p:nvSpPr>
          <p:cNvPr id="35864" name="Oval 24">
            <a:extLst>
              <a:ext uri="{FF2B5EF4-FFF2-40B4-BE49-F238E27FC236}">
                <a16:creationId xmlns:a16="http://schemas.microsoft.com/office/drawing/2014/main" id="{B15FEEE4-C13F-35D2-32C1-8F2434C1B0C0}"/>
              </a:ext>
            </a:extLst>
          </p:cNvPr>
          <p:cNvSpPr>
            <a:spLocks noChangeArrowheads="1"/>
          </p:cNvSpPr>
          <p:nvPr/>
        </p:nvSpPr>
        <p:spPr bwMode="auto">
          <a:xfrm>
            <a:off x="6488113" y="3622675"/>
            <a:ext cx="723900" cy="769938"/>
          </a:xfrm>
          <a:prstGeom prst="ellipse">
            <a:avLst/>
          </a:prstGeom>
          <a:solidFill>
            <a:srgbClr val="FF0000">
              <a:alpha val="79999"/>
            </a:srgbClr>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endParaRPr lang="en-US" altLang="en-US" sz="1800"/>
          </a:p>
        </p:txBody>
      </p:sp>
      <p:sp>
        <p:nvSpPr>
          <p:cNvPr id="35865" name="Oval 25">
            <a:extLst>
              <a:ext uri="{FF2B5EF4-FFF2-40B4-BE49-F238E27FC236}">
                <a16:creationId xmlns:a16="http://schemas.microsoft.com/office/drawing/2014/main" id="{575CCBA1-7776-E78E-5E43-63046AF9FBD7}"/>
              </a:ext>
            </a:extLst>
          </p:cNvPr>
          <p:cNvSpPr>
            <a:spLocks noChangeArrowheads="1"/>
          </p:cNvSpPr>
          <p:nvPr/>
        </p:nvSpPr>
        <p:spPr bwMode="auto">
          <a:xfrm>
            <a:off x="5978525" y="3106738"/>
            <a:ext cx="1728788" cy="174942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endParaRPr lang="en-US" altLang="en-US" sz="1800"/>
          </a:p>
        </p:txBody>
      </p:sp>
      <p:sp>
        <p:nvSpPr>
          <p:cNvPr id="35866" name="Text Box 26">
            <a:extLst>
              <a:ext uri="{FF2B5EF4-FFF2-40B4-BE49-F238E27FC236}">
                <a16:creationId xmlns:a16="http://schemas.microsoft.com/office/drawing/2014/main" id="{85220F7F-8BBE-B13C-FF11-9DB588F773D7}"/>
              </a:ext>
            </a:extLst>
          </p:cNvPr>
          <p:cNvSpPr txBox="1">
            <a:spLocks noChangeArrowheads="1"/>
          </p:cNvSpPr>
          <p:nvPr/>
        </p:nvSpPr>
        <p:spPr bwMode="auto">
          <a:xfrm>
            <a:off x="4175125" y="6142038"/>
            <a:ext cx="44878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spcBef>
                <a:spcPct val="50000"/>
              </a:spcBef>
            </a:pPr>
            <a:r>
              <a:rPr lang="en-US" altLang="en-US" sz="1600">
                <a:solidFill>
                  <a:srgbClr val="002060"/>
                </a:solidFill>
              </a:rPr>
              <a:t>Point cloud image of field and building: red points are from one swath, blue from another</a:t>
            </a:r>
          </a:p>
        </p:txBody>
      </p:sp>
      <p:pic>
        <p:nvPicPr>
          <p:cNvPr id="27" name="Picture 26">
            <a:extLst>
              <a:ext uri="{FF2B5EF4-FFF2-40B4-BE49-F238E27FC236}">
                <a16:creationId xmlns:a16="http://schemas.microsoft.com/office/drawing/2014/main" id="{261CED34-9DE5-F1AB-F46D-3AB32C112C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3238" y="0"/>
            <a:ext cx="900762" cy="914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4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851"/>
                                        </p:tgtEl>
                                        <p:attrNameLst>
                                          <p:attrName>style.visibility</p:attrName>
                                        </p:attrNameLst>
                                      </p:cBhvr>
                                      <p:to>
                                        <p:strVal val="visible"/>
                                      </p:to>
                                    </p:set>
                                  </p:childTnLst>
                                </p:cTn>
                              </p:par>
                            </p:childTnLst>
                          </p:cTn>
                        </p:par>
                        <p:par>
                          <p:cTn id="9" fill="hold" nodeType="afterGroup">
                            <p:stCondLst>
                              <p:cond delay="0"/>
                            </p:stCondLst>
                            <p:childTnLst>
                              <p:par>
                                <p:cTn id="10" presetID="55" presetClass="entr" presetSubtype="0" fill="hold" grpId="0" nodeType="afterEffect">
                                  <p:stCondLst>
                                    <p:cond delay="2000"/>
                                  </p:stCondLst>
                                  <p:childTnLst>
                                    <p:set>
                                      <p:cBhvr>
                                        <p:cTn id="11" dur="1" fill="hold">
                                          <p:stCondLst>
                                            <p:cond delay="0"/>
                                          </p:stCondLst>
                                        </p:cTn>
                                        <p:tgtEl>
                                          <p:spTgt spid="35850"/>
                                        </p:tgtEl>
                                        <p:attrNameLst>
                                          <p:attrName>style.visibility</p:attrName>
                                        </p:attrNameLst>
                                      </p:cBhvr>
                                      <p:to>
                                        <p:strVal val="visible"/>
                                      </p:to>
                                    </p:set>
                                    <p:anim calcmode="lin" valueType="num">
                                      <p:cBhvr>
                                        <p:cTn id="12" dur="3000" fill="hold"/>
                                        <p:tgtEl>
                                          <p:spTgt spid="35850"/>
                                        </p:tgtEl>
                                        <p:attrNameLst>
                                          <p:attrName>ppt_w</p:attrName>
                                        </p:attrNameLst>
                                      </p:cBhvr>
                                      <p:tavLst>
                                        <p:tav tm="0">
                                          <p:val>
                                            <p:strVal val="#ppt_w*0.70"/>
                                          </p:val>
                                        </p:tav>
                                        <p:tav tm="100000">
                                          <p:val>
                                            <p:strVal val="#ppt_w"/>
                                          </p:val>
                                        </p:tav>
                                      </p:tavLst>
                                    </p:anim>
                                    <p:anim calcmode="lin" valueType="num">
                                      <p:cBhvr>
                                        <p:cTn id="13" dur="3000" fill="hold"/>
                                        <p:tgtEl>
                                          <p:spTgt spid="35850"/>
                                        </p:tgtEl>
                                        <p:attrNameLst>
                                          <p:attrName>ppt_h</p:attrName>
                                        </p:attrNameLst>
                                      </p:cBhvr>
                                      <p:tavLst>
                                        <p:tav tm="0">
                                          <p:val>
                                            <p:strVal val="#ppt_h"/>
                                          </p:val>
                                        </p:tav>
                                        <p:tav tm="100000">
                                          <p:val>
                                            <p:strVal val="#ppt_h"/>
                                          </p:val>
                                        </p:tav>
                                      </p:tavLst>
                                    </p:anim>
                                    <p:animEffect transition="in" filter="fade">
                                      <p:cBhvr>
                                        <p:cTn id="14" dur="3000"/>
                                        <p:tgtEl>
                                          <p:spTgt spid="35850"/>
                                        </p:tgtEl>
                                      </p:cBhvr>
                                    </p:animEffect>
                                  </p:childTnLst>
                                </p:cTn>
                              </p:par>
                            </p:childTnLst>
                          </p:cTn>
                        </p:par>
                        <p:par>
                          <p:cTn id="15" fill="hold" nodeType="afterGroup">
                            <p:stCondLst>
                              <p:cond delay="5000"/>
                            </p:stCondLst>
                            <p:childTnLst>
                              <p:par>
                                <p:cTn id="16" presetID="10" presetClass="exit" presetSubtype="0" fill="hold" grpId="1" nodeType="afterEffect">
                                  <p:stCondLst>
                                    <p:cond delay="3000"/>
                                  </p:stCondLst>
                                  <p:childTnLst>
                                    <p:animEffect transition="out" filter="fade">
                                      <p:cBhvr>
                                        <p:cTn id="17" dur="2000"/>
                                        <p:tgtEl>
                                          <p:spTgt spid="35851"/>
                                        </p:tgtEl>
                                      </p:cBhvr>
                                    </p:animEffect>
                                    <p:set>
                                      <p:cBhvr>
                                        <p:cTn id="18" dur="1" fill="hold">
                                          <p:stCondLst>
                                            <p:cond delay="1999"/>
                                          </p:stCondLst>
                                        </p:cTn>
                                        <p:tgtEl>
                                          <p:spTgt spid="35851"/>
                                        </p:tgtEl>
                                        <p:attrNameLst>
                                          <p:attrName>style.visibility</p:attrName>
                                        </p:attrNameLst>
                                      </p:cBhvr>
                                      <p:to>
                                        <p:strVal val="hidden"/>
                                      </p:to>
                                    </p:set>
                                  </p:childTnLst>
                                </p:cTn>
                              </p:par>
                            </p:childTnLst>
                          </p:cTn>
                        </p:par>
                        <p:par>
                          <p:cTn id="19" fill="hold" nodeType="afterGroup">
                            <p:stCondLst>
                              <p:cond delay="10000"/>
                            </p:stCondLst>
                            <p:childTnLst>
                              <p:par>
                                <p:cTn id="20" presetID="10" presetClass="exit" presetSubtype="0" fill="hold" grpId="1" nodeType="afterEffect">
                                  <p:stCondLst>
                                    <p:cond delay="0"/>
                                  </p:stCondLst>
                                  <p:childTnLst>
                                    <p:animEffect transition="out" filter="fade">
                                      <p:cBhvr>
                                        <p:cTn id="21" dur="2000"/>
                                        <p:tgtEl>
                                          <p:spTgt spid="35850"/>
                                        </p:tgtEl>
                                      </p:cBhvr>
                                    </p:animEffect>
                                    <p:set>
                                      <p:cBhvr>
                                        <p:cTn id="22" dur="1" fill="hold">
                                          <p:stCondLst>
                                            <p:cond delay="1999"/>
                                          </p:stCondLst>
                                        </p:cTn>
                                        <p:tgtEl>
                                          <p:spTgt spid="35850"/>
                                        </p:tgtEl>
                                        <p:attrNameLst>
                                          <p:attrName>style.visibility</p:attrName>
                                        </p:attrNameLst>
                                      </p:cBhvr>
                                      <p:to>
                                        <p:strVal val="hidden"/>
                                      </p:to>
                                    </p:set>
                                  </p:childTnLst>
                                </p:cTn>
                              </p:par>
                            </p:childTnLst>
                          </p:cTn>
                        </p:par>
                        <p:par>
                          <p:cTn id="23" fill="hold" nodeType="afterGroup">
                            <p:stCondLst>
                              <p:cond delay="12000"/>
                            </p:stCondLst>
                            <p:childTnLst>
                              <p:par>
                                <p:cTn id="24" presetID="55" presetClass="entr" presetSubtype="0" fill="hold" grpId="0" nodeType="afterEffect">
                                  <p:stCondLst>
                                    <p:cond delay="1000"/>
                                  </p:stCondLst>
                                  <p:childTnLst>
                                    <p:set>
                                      <p:cBhvr>
                                        <p:cTn id="25" dur="1" fill="hold">
                                          <p:stCondLst>
                                            <p:cond delay="0"/>
                                          </p:stCondLst>
                                        </p:cTn>
                                        <p:tgtEl>
                                          <p:spTgt spid="35854"/>
                                        </p:tgtEl>
                                        <p:attrNameLst>
                                          <p:attrName>style.visibility</p:attrName>
                                        </p:attrNameLst>
                                      </p:cBhvr>
                                      <p:to>
                                        <p:strVal val="visible"/>
                                      </p:to>
                                    </p:set>
                                    <p:anim calcmode="lin" valueType="num">
                                      <p:cBhvr>
                                        <p:cTn id="26" dur="500" fill="hold"/>
                                        <p:tgtEl>
                                          <p:spTgt spid="35854"/>
                                        </p:tgtEl>
                                        <p:attrNameLst>
                                          <p:attrName>ppt_w</p:attrName>
                                        </p:attrNameLst>
                                      </p:cBhvr>
                                      <p:tavLst>
                                        <p:tav tm="0">
                                          <p:val>
                                            <p:strVal val="#ppt_w*0.70"/>
                                          </p:val>
                                        </p:tav>
                                        <p:tav tm="100000">
                                          <p:val>
                                            <p:strVal val="#ppt_w"/>
                                          </p:val>
                                        </p:tav>
                                      </p:tavLst>
                                    </p:anim>
                                    <p:anim calcmode="lin" valueType="num">
                                      <p:cBhvr>
                                        <p:cTn id="27" dur="500" fill="hold"/>
                                        <p:tgtEl>
                                          <p:spTgt spid="35854"/>
                                        </p:tgtEl>
                                        <p:attrNameLst>
                                          <p:attrName>ppt_h</p:attrName>
                                        </p:attrNameLst>
                                      </p:cBhvr>
                                      <p:tavLst>
                                        <p:tav tm="0">
                                          <p:val>
                                            <p:strVal val="#ppt_h"/>
                                          </p:val>
                                        </p:tav>
                                        <p:tav tm="100000">
                                          <p:val>
                                            <p:strVal val="#ppt_h"/>
                                          </p:val>
                                        </p:tav>
                                      </p:tavLst>
                                    </p:anim>
                                    <p:animEffect transition="in" filter="fade">
                                      <p:cBhvr>
                                        <p:cTn id="28" dur="500"/>
                                        <p:tgtEl>
                                          <p:spTgt spid="35854"/>
                                        </p:tgtEl>
                                      </p:cBhvr>
                                    </p:animEffect>
                                  </p:childTnLst>
                                </p:cTn>
                              </p:par>
                            </p:childTnLst>
                          </p:cTn>
                        </p:par>
                        <p:par>
                          <p:cTn id="29" fill="hold" nodeType="afterGroup">
                            <p:stCondLst>
                              <p:cond delay="13500"/>
                            </p:stCondLst>
                            <p:childTnLst>
                              <p:par>
                                <p:cTn id="30" presetID="55" presetClass="entr" presetSubtype="0" fill="hold" grpId="0" nodeType="afterEffect">
                                  <p:stCondLst>
                                    <p:cond delay="500"/>
                                  </p:stCondLst>
                                  <p:childTnLst>
                                    <p:set>
                                      <p:cBhvr>
                                        <p:cTn id="31" dur="1" fill="hold">
                                          <p:stCondLst>
                                            <p:cond delay="0"/>
                                          </p:stCondLst>
                                        </p:cTn>
                                        <p:tgtEl>
                                          <p:spTgt spid="35853"/>
                                        </p:tgtEl>
                                        <p:attrNameLst>
                                          <p:attrName>style.visibility</p:attrName>
                                        </p:attrNameLst>
                                      </p:cBhvr>
                                      <p:to>
                                        <p:strVal val="visible"/>
                                      </p:to>
                                    </p:set>
                                    <p:anim calcmode="lin" valueType="num">
                                      <p:cBhvr>
                                        <p:cTn id="32" dur="500" fill="hold"/>
                                        <p:tgtEl>
                                          <p:spTgt spid="35853"/>
                                        </p:tgtEl>
                                        <p:attrNameLst>
                                          <p:attrName>ppt_w</p:attrName>
                                        </p:attrNameLst>
                                      </p:cBhvr>
                                      <p:tavLst>
                                        <p:tav tm="0">
                                          <p:val>
                                            <p:strVal val="#ppt_w*0.70"/>
                                          </p:val>
                                        </p:tav>
                                        <p:tav tm="100000">
                                          <p:val>
                                            <p:strVal val="#ppt_w"/>
                                          </p:val>
                                        </p:tav>
                                      </p:tavLst>
                                    </p:anim>
                                    <p:anim calcmode="lin" valueType="num">
                                      <p:cBhvr>
                                        <p:cTn id="33" dur="500" fill="hold"/>
                                        <p:tgtEl>
                                          <p:spTgt spid="35853"/>
                                        </p:tgtEl>
                                        <p:attrNameLst>
                                          <p:attrName>ppt_h</p:attrName>
                                        </p:attrNameLst>
                                      </p:cBhvr>
                                      <p:tavLst>
                                        <p:tav tm="0">
                                          <p:val>
                                            <p:strVal val="#ppt_h"/>
                                          </p:val>
                                        </p:tav>
                                        <p:tav tm="100000">
                                          <p:val>
                                            <p:strVal val="#ppt_h"/>
                                          </p:val>
                                        </p:tav>
                                      </p:tavLst>
                                    </p:anim>
                                    <p:animEffect transition="in" filter="fade">
                                      <p:cBhvr>
                                        <p:cTn id="34" dur="500"/>
                                        <p:tgtEl>
                                          <p:spTgt spid="35853"/>
                                        </p:tgtEl>
                                      </p:cBhvr>
                                    </p:animEffect>
                                  </p:childTnLst>
                                </p:cTn>
                              </p:par>
                            </p:childTnLst>
                          </p:cTn>
                        </p:par>
                        <p:par>
                          <p:cTn id="35" fill="hold" nodeType="afterGroup">
                            <p:stCondLst>
                              <p:cond delay="14500"/>
                            </p:stCondLst>
                            <p:childTnLst>
                              <p:par>
                                <p:cTn id="36" presetID="55" presetClass="entr" presetSubtype="0" fill="hold" grpId="0" nodeType="afterEffect">
                                  <p:stCondLst>
                                    <p:cond delay="500"/>
                                  </p:stCondLst>
                                  <p:childTnLst>
                                    <p:set>
                                      <p:cBhvr>
                                        <p:cTn id="37" dur="1" fill="hold">
                                          <p:stCondLst>
                                            <p:cond delay="0"/>
                                          </p:stCondLst>
                                        </p:cTn>
                                        <p:tgtEl>
                                          <p:spTgt spid="35859"/>
                                        </p:tgtEl>
                                        <p:attrNameLst>
                                          <p:attrName>style.visibility</p:attrName>
                                        </p:attrNameLst>
                                      </p:cBhvr>
                                      <p:to>
                                        <p:strVal val="visible"/>
                                      </p:to>
                                    </p:set>
                                    <p:anim calcmode="lin" valueType="num">
                                      <p:cBhvr>
                                        <p:cTn id="38" dur="500" fill="hold"/>
                                        <p:tgtEl>
                                          <p:spTgt spid="35859"/>
                                        </p:tgtEl>
                                        <p:attrNameLst>
                                          <p:attrName>ppt_w</p:attrName>
                                        </p:attrNameLst>
                                      </p:cBhvr>
                                      <p:tavLst>
                                        <p:tav tm="0">
                                          <p:val>
                                            <p:strVal val="#ppt_w*0.70"/>
                                          </p:val>
                                        </p:tav>
                                        <p:tav tm="100000">
                                          <p:val>
                                            <p:strVal val="#ppt_w"/>
                                          </p:val>
                                        </p:tav>
                                      </p:tavLst>
                                    </p:anim>
                                    <p:anim calcmode="lin" valueType="num">
                                      <p:cBhvr>
                                        <p:cTn id="39" dur="500" fill="hold"/>
                                        <p:tgtEl>
                                          <p:spTgt spid="35859"/>
                                        </p:tgtEl>
                                        <p:attrNameLst>
                                          <p:attrName>ppt_h</p:attrName>
                                        </p:attrNameLst>
                                      </p:cBhvr>
                                      <p:tavLst>
                                        <p:tav tm="0">
                                          <p:val>
                                            <p:strVal val="#ppt_h"/>
                                          </p:val>
                                        </p:tav>
                                        <p:tav tm="100000">
                                          <p:val>
                                            <p:strVal val="#ppt_h"/>
                                          </p:val>
                                        </p:tav>
                                      </p:tavLst>
                                    </p:anim>
                                    <p:animEffect transition="in" filter="fade">
                                      <p:cBhvr>
                                        <p:cTn id="40" dur="500"/>
                                        <p:tgtEl>
                                          <p:spTgt spid="35859"/>
                                        </p:tgtEl>
                                      </p:cBhvr>
                                    </p:animEffect>
                                  </p:childTnLst>
                                </p:cTn>
                              </p:par>
                            </p:childTnLst>
                          </p:cTn>
                        </p:par>
                        <p:par>
                          <p:cTn id="41" fill="hold" nodeType="afterGroup">
                            <p:stCondLst>
                              <p:cond delay="15500"/>
                            </p:stCondLst>
                            <p:childTnLst>
                              <p:par>
                                <p:cTn id="42" presetID="55" presetClass="entr" presetSubtype="0" fill="hold" grpId="0" nodeType="afterEffect">
                                  <p:stCondLst>
                                    <p:cond delay="500"/>
                                  </p:stCondLst>
                                  <p:childTnLst>
                                    <p:set>
                                      <p:cBhvr>
                                        <p:cTn id="43" dur="1" fill="hold">
                                          <p:stCondLst>
                                            <p:cond delay="0"/>
                                          </p:stCondLst>
                                        </p:cTn>
                                        <p:tgtEl>
                                          <p:spTgt spid="35860"/>
                                        </p:tgtEl>
                                        <p:attrNameLst>
                                          <p:attrName>style.visibility</p:attrName>
                                        </p:attrNameLst>
                                      </p:cBhvr>
                                      <p:to>
                                        <p:strVal val="visible"/>
                                      </p:to>
                                    </p:set>
                                    <p:anim calcmode="lin" valueType="num">
                                      <p:cBhvr>
                                        <p:cTn id="44" dur="500" fill="hold"/>
                                        <p:tgtEl>
                                          <p:spTgt spid="35860"/>
                                        </p:tgtEl>
                                        <p:attrNameLst>
                                          <p:attrName>ppt_w</p:attrName>
                                        </p:attrNameLst>
                                      </p:cBhvr>
                                      <p:tavLst>
                                        <p:tav tm="0">
                                          <p:val>
                                            <p:strVal val="#ppt_w*0.70"/>
                                          </p:val>
                                        </p:tav>
                                        <p:tav tm="100000">
                                          <p:val>
                                            <p:strVal val="#ppt_w"/>
                                          </p:val>
                                        </p:tav>
                                      </p:tavLst>
                                    </p:anim>
                                    <p:anim calcmode="lin" valueType="num">
                                      <p:cBhvr>
                                        <p:cTn id="45" dur="500" fill="hold"/>
                                        <p:tgtEl>
                                          <p:spTgt spid="35860"/>
                                        </p:tgtEl>
                                        <p:attrNameLst>
                                          <p:attrName>ppt_h</p:attrName>
                                        </p:attrNameLst>
                                      </p:cBhvr>
                                      <p:tavLst>
                                        <p:tav tm="0">
                                          <p:val>
                                            <p:strVal val="#ppt_h"/>
                                          </p:val>
                                        </p:tav>
                                        <p:tav tm="100000">
                                          <p:val>
                                            <p:strVal val="#ppt_h"/>
                                          </p:val>
                                        </p:tav>
                                      </p:tavLst>
                                    </p:anim>
                                    <p:animEffect transition="in" filter="fade">
                                      <p:cBhvr>
                                        <p:cTn id="46" dur="500"/>
                                        <p:tgtEl>
                                          <p:spTgt spid="35860"/>
                                        </p:tgtEl>
                                      </p:cBhvr>
                                    </p:animEffect>
                                  </p:childTnLst>
                                </p:cTn>
                              </p:par>
                            </p:childTnLst>
                          </p:cTn>
                        </p:par>
                        <p:par>
                          <p:cTn id="47" fill="hold" nodeType="afterGroup">
                            <p:stCondLst>
                              <p:cond delay="16500"/>
                            </p:stCondLst>
                            <p:childTnLst>
                              <p:par>
                                <p:cTn id="48" presetID="55" presetClass="entr" presetSubtype="0" fill="hold" grpId="0" nodeType="afterEffect">
                                  <p:stCondLst>
                                    <p:cond delay="500"/>
                                  </p:stCondLst>
                                  <p:childTnLst>
                                    <p:set>
                                      <p:cBhvr>
                                        <p:cTn id="49" dur="1" fill="hold">
                                          <p:stCondLst>
                                            <p:cond delay="0"/>
                                          </p:stCondLst>
                                        </p:cTn>
                                        <p:tgtEl>
                                          <p:spTgt spid="35855"/>
                                        </p:tgtEl>
                                        <p:attrNameLst>
                                          <p:attrName>style.visibility</p:attrName>
                                        </p:attrNameLst>
                                      </p:cBhvr>
                                      <p:to>
                                        <p:strVal val="visible"/>
                                      </p:to>
                                    </p:set>
                                    <p:anim calcmode="lin" valueType="num">
                                      <p:cBhvr>
                                        <p:cTn id="50" dur="500" fill="hold"/>
                                        <p:tgtEl>
                                          <p:spTgt spid="35855"/>
                                        </p:tgtEl>
                                        <p:attrNameLst>
                                          <p:attrName>ppt_w</p:attrName>
                                        </p:attrNameLst>
                                      </p:cBhvr>
                                      <p:tavLst>
                                        <p:tav tm="0">
                                          <p:val>
                                            <p:strVal val="#ppt_w*0.70"/>
                                          </p:val>
                                        </p:tav>
                                        <p:tav tm="100000">
                                          <p:val>
                                            <p:strVal val="#ppt_w"/>
                                          </p:val>
                                        </p:tav>
                                      </p:tavLst>
                                    </p:anim>
                                    <p:anim calcmode="lin" valueType="num">
                                      <p:cBhvr>
                                        <p:cTn id="51" dur="500" fill="hold"/>
                                        <p:tgtEl>
                                          <p:spTgt spid="35855"/>
                                        </p:tgtEl>
                                        <p:attrNameLst>
                                          <p:attrName>ppt_h</p:attrName>
                                        </p:attrNameLst>
                                      </p:cBhvr>
                                      <p:tavLst>
                                        <p:tav tm="0">
                                          <p:val>
                                            <p:strVal val="#ppt_h"/>
                                          </p:val>
                                        </p:tav>
                                        <p:tav tm="100000">
                                          <p:val>
                                            <p:strVal val="#ppt_h"/>
                                          </p:val>
                                        </p:tav>
                                      </p:tavLst>
                                    </p:anim>
                                    <p:animEffect transition="in" filter="fade">
                                      <p:cBhvr>
                                        <p:cTn id="52" dur="500"/>
                                        <p:tgtEl>
                                          <p:spTgt spid="35855"/>
                                        </p:tgtEl>
                                      </p:cBhvr>
                                    </p:animEffect>
                                  </p:childTnLst>
                                </p:cTn>
                              </p:par>
                            </p:childTnLst>
                          </p:cTn>
                        </p:par>
                        <p:par>
                          <p:cTn id="53" fill="hold" nodeType="afterGroup">
                            <p:stCondLst>
                              <p:cond delay="17500"/>
                            </p:stCondLst>
                            <p:childTnLst>
                              <p:par>
                                <p:cTn id="54" presetID="55" presetClass="entr" presetSubtype="0" fill="hold" grpId="0" nodeType="afterEffect">
                                  <p:stCondLst>
                                    <p:cond delay="500"/>
                                  </p:stCondLst>
                                  <p:childTnLst>
                                    <p:set>
                                      <p:cBhvr>
                                        <p:cTn id="55" dur="1" fill="hold">
                                          <p:stCondLst>
                                            <p:cond delay="0"/>
                                          </p:stCondLst>
                                        </p:cTn>
                                        <p:tgtEl>
                                          <p:spTgt spid="35858"/>
                                        </p:tgtEl>
                                        <p:attrNameLst>
                                          <p:attrName>style.visibility</p:attrName>
                                        </p:attrNameLst>
                                      </p:cBhvr>
                                      <p:to>
                                        <p:strVal val="visible"/>
                                      </p:to>
                                    </p:set>
                                    <p:anim calcmode="lin" valueType="num">
                                      <p:cBhvr>
                                        <p:cTn id="56" dur="500" fill="hold"/>
                                        <p:tgtEl>
                                          <p:spTgt spid="35858"/>
                                        </p:tgtEl>
                                        <p:attrNameLst>
                                          <p:attrName>ppt_w</p:attrName>
                                        </p:attrNameLst>
                                      </p:cBhvr>
                                      <p:tavLst>
                                        <p:tav tm="0">
                                          <p:val>
                                            <p:strVal val="#ppt_w*0.70"/>
                                          </p:val>
                                        </p:tav>
                                        <p:tav tm="100000">
                                          <p:val>
                                            <p:strVal val="#ppt_w"/>
                                          </p:val>
                                        </p:tav>
                                      </p:tavLst>
                                    </p:anim>
                                    <p:anim calcmode="lin" valueType="num">
                                      <p:cBhvr>
                                        <p:cTn id="57" dur="500" fill="hold"/>
                                        <p:tgtEl>
                                          <p:spTgt spid="35858"/>
                                        </p:tgtEl>
                                        <p:attrNameLst>
                                          <p:attrName>ppt_h</p:attrName>
                                        </p:attrNameLst>
                                      </p:cBhvr>
                                      <p:tavLst>
                                        <p:tav tm="0">
                                          <p:val>
                                            <p:strVal val="#ppt_h"/>
                                          </p:val>
                                        </p:tav>
                                        <p:tav tm="100000">
                                          <p:val>
                                            <p:strVal val="#ppt_h"/>
                                          </p:val>
                                        </p:tav>
                                      </p:tavLst>
                                    </p:anim>
                                    <p:animEffect transition="in" filter="fade">
                                      <p:cBhvr>
                                        <p:cTn id="58" dur="500"/>
                                        <p:tgtEl>
                                          <p:spTgt spid="35858"/>
                                        </p:tgtEl>
                                      </p:cBhvr>
                                    </p:animEffect>
                                  </p:childTnLst>
                                </p:cTn>
                              </p:par>
                            </p:childTnLst>
                          </p:cTn>
                        </p:par>
                        <p:par>
                          <p:cTn id="59" fill="hold" nodeType="afterGroup">
                            <p:stCondLst>
                              <p:cond delay="18500"/>
                            </p:stCondLst>
                            <p:childTnLst>
                              <p:par>
                                <p:cTn id="60" presetID="55" presetClass="entr" presetSubtype="0" fill="hold" grpId="0" nodeType="afterEffect">
                                  <p:stCondLst>
                                    <p:cond delay="500"/>
                                  </p:stCondLst>
                                  <p:childTnLst>
                                    <p:set>
                                      <p:cBhvr>
                                        <p:cTn id="61" dur="1" fill="hold">
                                          <p:stCondLst>
                                            <p:cond delay="0"/>
                                          </p:stCondLst>
                                        </p:cTn>
                                        <p:tgtEl>
                                          <p:spTgt spid="35857"/>
                                        </p:tgtEl>
                                        <p:attrNameLst>
                                          <p:attrName>style.visibility</p:attrName>
                                        </p:attrNameLst>
                                      </p:cBhvr>
                                      <p:to>
                                        <p:strVal val="visible"/>
                                      </p:to>
                                    </p:set>
                                    <p:anim calcmode="lin" valueType="num">
                                      <p:cBhvr>
                                        <p:cTn id="62" dur="500" fill="hold"/>
                                        <p:tgtEl>
                                          <p:spTgt spid="35857"/>
                                        </p:tgtEl>
                                        <p:attrNameLst>
                                          <p:attrName>ppt_w</p:attrName>
                                        </p:attrNameLst>
                                      </p:cBhvr>
                                      <p:tavLst>
                                        <p:tav tm="0">
                                          <p:val>
                                            <p:strVal val="#ppt_w*0.70"/>
                                          </p:val>
                                        </p:tav>
                                        <p:tav tm="100000">
                                          <p:val>
                                            <p:strVal val="#ppt_w"/>
                                          </p:val>
                                        </p:tav>
                                      </p:tavLst>
                                    </p:anim>
                                    <p:anim calcmode="lin" valueType="num">
                                      <p:cBhvr>
                                        <p:cTn id="63" dur="500" fill="hold"/>
                                        <p:tgtEl>
                                          <p:spTgt spid="35857"/>
                                        </p:tgtEl>
                                        <p:attrNameLst>
                                          <p:attrName>ppt_h</p:attrName>
                                        </p:attrNameLst>
                                      </p:cBhvr>
                                      <p:tavLst>
                                        <p:tav tm="0">
                                          <p:val>
                                            <p:strVal val="#ppt_h"/>
                                          </p:val>
                                        </p:tav>
                                        <p:tav tm="100000">
                                          <p:val>
                                            <p:strVal val="#ppt_h"/>
                                          </p:val>
                                        </p:tav>
                                      </p:tavLst>
                                    </p:anim>
                                    <p:animEffect transition="in" filter="fade">
                                      <p:cBhvr>
                                        <p:cTn id="64" dur="500"/>
                                        <p:tgtEl>
                                          <p:spTgt spid="35857"/>
                                        </p:tgtEl>
                                      </p:cBhvr>
                                    </p:animEffect>
                                  </p:childTnLst>
                                </p:cTn>
                              </p:par>
                            </p:childTnLst>
                          </p:cTn>
                        </p:par>
                        <p:par>
                          <p:cTn id="65" fill="hold" nodeType="afterGroup">
                            <p:stCondLst>
                              <p:cond delay="19500"/>
                            </p:stCondLst>
                            <p:childTnLst>
                              <p:par>
                                <p:cTn id="66" presetID="55" presetClass="entr" presetSubtype="0" fill="hold" grpId="0" nodeType="afterEffect">
                                  <p:stCondLst>
                                    <p:cond delay="500"/>
                                  </p:stCondLst>
                                  <p:childTnLst>
                                    <p:set>
                                      <p:cBhvr>
                                        <p:cTn id="67" dur="1" fill="hold">
                                          <p:stCondLst>
                                            <p:cond delay="0"/>
                                          </p:stCondLst>
                                        </p:cTn>
                                        <p:tgtEl>
                                          <p:spTgt spid="35856"/>
                                        </p:tgtEl>
                                        <p:attrNameLst>
                                          <p:attrName>style.visibility</p:attrName>
                                        </p:attrNameLst>
                                      </p:cBhvr>
                                      <p:to>
                                        <p:strVal val="visible"/>
                                      </p:to>
                                    </p:set>
                                    <p:anim calcmode="lin" valueType="num">
                                      <p:cBhvr>
                                        <p:cTn id="68" dur="500" fill="hold"/>
                                        <p:tgtEl>
                                          <p:spTgt spid="35856"/>
                                        </p:tgtEl>
                                        <p:attrNameLst>
                                          <p:attrName>ppt_w</p:attrName>
                                        </p:attrNameLst>
                                      </p:cBhvr>
                                      <p:tavLst>
                                        <p:tav tm="0">
                                          <p:val>
                                            <p:strVal val="#ppt_w*0.70"/>
                                          </p:val>
                                        </p:tav>
                                        <p:tav tm="100000">
                                          <p:val>
                                            <p:strVal val="#ppt_w"/>
                                          </p:val>
                                        </p:tav>
                                      </p:tavLst>
                                    </p:anim>
                                    <p:anim calcmode="lin" valueType="num">
                                      <p:cBhvr>
                                        <p:cTn id="69" dur="500" fill="hold"/>
                                        <p:tgtEl>
                                          <p:spTgt spid="35856"/>
                                        </p:tgtEl>
                                        <p:attrNameLst>
                                          <p:attrName>ppt_h</p:attrName>
                                        </p:attrNameLst>
                                      </p:cBhvr>
                                      <p:tavLst>
                                        <p:tav tm="0">
                                          <p:val>
                                            <p:strVal val="#ppt_h"/>
                                          </p:val>
                                        </p:tav>
                                        <p:tav tm="100000">
                                          <p:val>
                                            <p:strVal val="#ppt_h"/>
                                          </p:val>
                                        </p:tav>
                                      </p:tavLst>
                                    </p:anim>
                                    <p:animEffect transition="in" filter="fade">
                                      <p:cBhvr>
                                        <p:cTn id="70" dur="500"/>
                                        <p:tgtEl>
                                          <p:spTgt spid="35856"/>
                                        </p:tgtEl>
                                      </p:cBhvr>
                                    </p:animEffect>
                                  </p:childTnLst>
                                </p:cTn>
                              </p:par>
                            </p:childTnLst>
                          </p:cTn>
                        </p:par>
                        <p:par>
                          <p:cTn id="71" fill="hold" nodeType="afterGroup">
                            <p:stCondLst>
                              <p:cond delay="20500"/>
                            </p:stCondLst>
                            <p:childTnLst>
                              <p:par>
                                <p:cTn id="72" presetID="10" presetClass="exit" presetSubtype="0" fill="hold" grpId="1" nodeType="afterEffect">
                                  <p:stCondLst>
                                    <p:cond delay="1000"/>
                                  </p:stCondLst>
                                  <p:childTnLst>
                                    <p:animEffect transition="out" filter="fade">
                                      <p:cBhvr>
                                        <p:cTn id="73" dur="500"/>
                                        <p:tgtEl>
                                          <p:spTgt spid="35854"/>
                                        </p:tgtEl>
                                      </p:cBhvr>
                                    </p:animEffect>
                                    <p:set>
                                      <p:cBhvr>
                                        <p:cTn id="74" dur="1" fill="hold">
                                          <p:stCondLst>
                                            <p:cond delay="499"/>
                                          </p:stCondLst>
                                        </p:cTn>
                                        <p:tgtEl>
                                          <p:spTgt spid="35854"/>
                                        </p:tgtEl>
                                        <p:attrNameLst>
                                          <p:attrName>style.visibility</p:attrName>
                                        </p:attrNameLst>
                                      </p:cBhvr>
                                      <p:to>
                                        <p:strVal val="hidden"/>
                                      </p:to>
                                    </p:set>
                                  </p:childTnLst>
                                </p:cTn>
                              </p:par>
                              <p:par>
                                <p:cTn id="75" presetID="10" presetClass="exit" presetSubtype="0" fill="hold" grpId="1" nodeType="withEffect">
                                  <p:stCondLst>
                                    <p:cond delay="1000"/>
                                  </p:stCondLst>
                                  <p:childTnLst>
                                    <p:animEffect transition="out" filter="fade">
                                      <p:cBhvr>
                                        <p:cTn id="76" dur="500"/>
                                        <p:tgtEl>
                                          <p:spTgt spid="35853"/>
                                        </p:tgtEl>
                                      </p:cBhvr>
                                    </p:animEffect>
                                    <p:set>
                                      <p:cBhvr>
                                        <p:cTn id="77" dur="1" fill="hold">
                                          <p:stCondLst>
                                            <p:cond delay="499"/>
                                          </p:stCondLst>
                                        </p:cTn>
                                        <p:tgtEl>
                                          <p:spTgt spid="35853"/>
                                        </p:tgtEl>
                                        <p:attrNameLst>
                                          <p:attrName>style.visibility</p:attrName>
                                        </p:attrNameLst>
                                      </p:cBhvr>
                                      <p:to>
                                        <p:strVal val="hidden"/>
                                      </p:to>
                                    </p:set>
                                  </p:childTnLst>
                                </p:cTn>
                              </p:par>
                              <p:par>
                                <p:cTn id="78" presetID="10" presetClass="exit" presetSubtype="0" fill="hold" grpId="1" nodeType="withEffect">
                                  <p:stCondLst>
                                    <p:cond delay="1000"/>
                                  </p:stCondLst>
                                  <p:childTnLst>
                                    <p:animEffect transition="out" filter="fade">
                                      <p:cBhvr>
                                        <p:cTn id="79" dur="500"/>
                                        <p:tgtEl>
                                          <p:spTgt spid="35859"/>
                                        </p:tgtEl>
                                      </p:cBhvr>
                                    </p:animEffect>
                                    <p:set>
                                      <p:cBhvr>
                                        <p:cTn id="80" dur="1" fill="hold">
                                          <p:stCondLst>
                                            <p:cond delay="499"/>
                                          </p:stCondLst>
                                        </p:cTn>
                                        <p:tgtEl>
                                          <p:spTgt spid="35859"/>
                                        </p:tgtEl>
                                        <p:attrNameLst>
                                          <p:attrName>style.visibility</p:attrName>
                                        </p:attrNameLst>
                                      </p:cBhvr>
                                      <p:to>
                                        <p:strVal val="hidden"/>
                                      </p:to>
                                    </p:set>
                                  </p:childTnLst>
                                </p:cTn>
                              </p:par>
                              <p:par>
                                <p:cTn id="81" presetID="10" presetClass="exit" presetSubtype="0" fill="hold" grpId="1" nodeType="withEffect">
                                  <p:stCondLst>
                                    <p:cond delay="1000"/>
                                  </p:stCondLst>
                                  <p:childTnLst>
                                    <p:animEffect transition="out" filter="fade">
                                      <p:cBhvr>
                                        <p:cTn id="82" dur="500"/>
                                        <p:tgtEl>
                                          <p:spTgt spid="35860"/>
                                        </p:tgtEl>
                                      </p:cBhvr>
                                    </p:animEffect>
                                    <p:set>
                                      <p:cBhvr>
                                        <p:cTn id="83" dur="1" fill="hold">
                                          <p:stCondLst>
                                            <p:cond delay="499"/>
                                          </p:stCondLst>
                                        </p:cTn>
                                        <p:tgtEl>
                                          <p:spTgt spid="35860"/>
                                        </p:tgtEl>
                                        <p:attrNameLst>
                                          <p:attrName>style.visibility</p:attrName>
                                        </p:attrNameLst>
                                      </p:cBhvr>
                                      <p:to>
                                        <p:strVal val="hidden"/>
                                      </p:to>
                                    </p:set>
                                  </p:childTnLst>
                                </p:cTn>
                              </p:par>
                              <p:par>
                                <p:cTn id="84" presetID="10" presetClass="exit" presetSubtype="0" fill="hold" grpId="1" nodeType="withEffect">
                                  <p:stCondLst>
                                    <p:cond delay="1000"/>
                                  </p:stCondLst>
                                  <p:childTnLst>
                                    <p:animEffect transition="out" filter="fade">
                                      <p:cBhvr>
                                        <p:cTn id="85" dur="500"/>
                                        <p:tgtEl>
                                          <p:spTgt spid="35855"/>
                                        </p:tgtEl>
                                      </p:cBhvr>
                                    </p:animEffect>
                                    <p:set>
                                      <p:cBhvr>
                                        <p:cTn id="86" dur="1" fill="hold">
                                          <p:stCondLst>
                                            <p:cond delay="499"/>
                                          </p:stCondLst>
                                        </p:cTn>
                                        <p:tgtEl>
                                          <p:spTgt spid="35855"/>
                                        </p:tgtEl>
                                        <p:attrNameLst>
                                          <p:attrName>style.visibility</p:attrName>
                                        </p:attrNameLst>
                                      </p:cBhvr>
                                      <p:to>
                                        <p:strVal val="hidden"/>
                                      </p:to>
                                    </p:set>
                                  </p:childTnLst>
                                </p:cTn>
                              </p:par>
                              <p:par>
                                <p:cTn id="87" presetID="10" presetClass="exit" presetSubtype="0" fill="hold" grpId="1" nodeType="withEffect">
                                  <p:stCondLst>
                                    <p:cond delay="1000"/>
                                  </p:stCondLst>
                                  <p:childTnLst>
                                    <p:animEffect transition="out" filter="fade">
                                      <p:cBhvr>
                                        <p:cTn id="88" dur="500"/>
                                        <p:tgtEl>
                                          <p:spTgt spid="35858"/>
                                        </p:tgtEl>
                                      </p:cBhvr>
                                    </p:animEffect>
                                    <p:set>
                                      <p:cBhvr>
                                        <p:cTn id="89" dur="1" fill="hold">
                                          <p:stCondLst>
                                            <p:cond delay="499"/>
                                          </p:stCondLst>
                                        </p:cTn>
                                        <p:tgtEl>
                                          <p:spTgt spid="35858"/>
                                        </p:tgtEl>
                                        <p:attrNameLst>
                                          <p:attrName>style.visibility</p:attrName>
                                        </p:attrNameLst>
                                      </p:cBhvr>
                                      <p:to>
                                        <p:strVal val="hidden"/>
                                      </p:to>
                                    </p:set>
                                  </p:childTnLst>
                                </p:cTn>
                              </p:par>
                              <p:par>
                                <p:cTn id="90" presetID="10" presetClass="exit" presetSubtype="0" fill="hold" grpId="1" nodeType="withEffect">
                                  <p:stCondLst>
                                    <p:cond delay="1000"/>
                                  </p:stCondLst>
                                  <p:childTnLst>
                                    <p:animEffect transition="out" filter="fade">
                                      <p:cBhvr>
                                        <p:cTn id="91" dur="500"/>
                                        <p:tgtEl>
                                          <p:spTgt spid="35857"/>
                                        </p:tgtEl>
                                      </p:cBhvr>
                                    </p:animEffect>
                                    <p:set>
                                      <p:cBhvr>
                                        <p:cTn id="92" dur="1" fill="hold">
                                          <p:stCondLst>
                                            <p:cond delay="499"/>
                                          </p:stCondLst>
                                        </p:cTn>
                                        <p:tgtEl>
                                          <p:spTgt spid="35857"/>
                                        </p:tgtEl>
                                        <p:attrNameLst>
                                          <p:attrName>style.visibility</p:attrName>
                                        </p:attrNameLst>
                                      </p:cBhvr>
                                      <p:to>
                                        <p:strVal val="hidden"/>
                                      </p:to>
                                    </p:set>
                                  </p:childTnLst>
                                </p:cTn>
                              </p:par>
                              <p:par>
                                <p:cTn id="93" presetID="10" presetClass="exit" presetSubtype="0" fill="hold" grpId="1" nodeType="withEffect">
                                  <p:stCondLst>
                                    <p:cond delay="1000"/>
                                  </p:stCondLst>
                                  <p:childTnLst>
                                    <p:animEffect transition="out" filter="fade">
                                      <p:cBhvr>
                                        <p:cTn id="94" dur="500"/>
                                        <p:tgtEl>
                                          <p:spTgt spid="35856"/>
                                        </p:tgtEl>
                                      </p:cBhvr>
                                    </p:animEffect>
                                    <p:set>
                                      <p:cBhvr>
                                        <p:cTn id="95" dur="1" fill="hold">
                                          <p:stCondLst>
                                            <p:cond delay="499"/>
                                          </p:stCondLst>
                                        </p:cTn>
                                        <p:tgtEl>
                                          <p:spTgt spid="35856"/>
                                        </p:tgtEl>
                                        <p:attrNameLst>
                                          <p:attrName>style.visibility</p:attrName>
                                        </p:attrNameLst>
                                      </p:cBhvr>
                                      <p:to>
                                        <p:strVal val="hidden"/>
                                      </p:to>
                                    </p:set>
                                  </p:childTnLst>
                                </p:cTn>
                              </p:par>
                              <p:par>
                                <p:cTn id="96" presetID="1" presetClass="entr" presetSubtype="0" fill="hold" grpId="0" nodeType="withEffect">
                                  <p:stCondLst>
                                    <p:cond delay="0"/>
                                  </p:stCondLst>
                                  <p:childTnLst>
                                    <p:set>
                                      <p:cBhvr>
                                        <p:cTn id="97" dur="1" fill="hold">
                                          <p:stCondLst>
                                            <p:cond delay="0"/>
                                          </p:stCondLst>
                                        </p:cTn>
                                        <p:tgtEl>
                                          <p:spTgt spid="35864"/>
                                        </p:tgtEl>
                                        <p:attrNameLst>
                                          <p:attrName>style.visibility</p:attrName>
                                        </p:attrNameLst>
                                      </p:cBhvr>
                                      <p:to>
                                        <p:strVal val="visible"/>
                                      </p:to>
                                    </p:set>
                                  </p:childTnLst>
                                </p:cTn>
                              </p:par>
                              <p:par>
                                <p:cTn id="98" presetID="55" presetClass="entr" presetSubtype="0" fill="hold" grpId="0" nodeType="withEffect">
                                  <p:stCondLst>
                                    <p:cond delay="0"/>
                                  </p:stCondLst>
                                  <p:childTnLst>
                                    <p:set>
                                      <p:cBhvr>
                                        <p:cTn id="99" dur="1" fill="hold">
                                          <p:stCondLst>
                                            <p:cond delay="0"/>
                                          </p:stCondLst>
                                        </p:cTn>
                                        <p:tgtEl>
                                          <p:spTgt spid="35865"/>
                                        </p:tgtEl>
                                        <p:attrNameLst>
                                          <p:attrName>style.visibility</p:attrName>
                                        </p:attrNameLst>
                                      </p:cBhvr>
                                      <p:to>
                                        <p:strVal val="visible"/>
                                      </p:to>
                                    </p:set>
                                    <p:anim calcmode="lin" valueType="num">
                                      <p:cBhvr>
                                        <p:cTn id="100" dur="1000" fill="hold"/>
                                        <p:tgtEl>
                                          <p:spTgt spid="35865"/>
                                        </p:tgtEl>
                                        <p:attrNameLst>
                                          <p:attrName>ppt_w</p:attrName>
                                        </p:attrNameLst>
                                      </p:cBhvr>
                                      <p:tavLst>
                                        <p:tav tm="0">
                                          <p:val>
                                            <p:strVal val="#ppt_w*0.70"/>
                                          </p:val>
                                        </p:tav>
                                        <p:tav tm="100000">
                                          <p:val>
                                            <p:strVal val="#ppt_w"/>
                                          </p:val>
                                        </p:tav>
                                      </p:tavLst>
                                    </p:anim>
                                    <p:anim calcmode="lin" valueType="num">
                                      <p:cBhvr>
                                        <p:cTn id="101" dur="1000" fill="hold"/>
                                        <p:tgtEl>
                                          <p:spTgt spid="35865"/>
                                        </p:tgtEl>
                                        <p:attrNameLst>
                                          <p:attrName>ppt_h</p:attrName>
                                        </p:attrNameLst>
                                      </p:cBhvr>
                                      <p:tavLst>
                                        <p:tav tm="0">
                                          <p:val>
                                            <p:strVal val="#ppt_h"/>
                                          </p:val>
                                        </p:tav>
                                        <p:tav tm="100000">
                                          <p:val>
                                            <p:strVal val="#ppt_h"/>
                                          </p:val>
                                        </p:tav>
                                      </p:tavLst>
                                    </p:anim>
                                    <p:animEffect transition="in" filter="fade">
                                      <p:cBhvr>
                                        <p:cTn id="102" dur="1000"/>
                                        <p:tgtEl>
                                          <p:spTgt spid="35865"/>
                                        </p:tgtEl>
                                      </p:cBhvr>
                                    </p:animEffect>
                                  </p:childTnLst>
                                </p:cTn>
                              </p:par>
                            </p:childTnLst>
                          </p:cTn>
                        </p:par>
                        <p:par>
                          <p:cTn id="103" fill="hold" nodeType="afterGroup">
                            <p:stCondLst>
                              <p:cond delay="22000"/>
                            </p:stCondLst>
                            <p:childTnLst>
                              <p:par>
                                <p:cTn id="104" presetID="0" presetClass="path" presetSubtype="0" repeatCount="indefinite" accel="50000" decel="50000" fill="hold" grpId="1" nodeType="afterEffect">
                                  <p:stCondLst>
                                    <p:cond delay="0"/>
                                  </p:stCondLst>
                                  <p:endCondLst>
                                    <p:cond evt="onNext" delay="0">
                                      <p:tgtEl>
                                        <p:sldTgt/>
                                      </p:tgtEl>
                                    </p:cond>
                                  </p:endCondLst>
                                  <p:childTnLst>
                                    <p:animMotion origin="layout" path="M 1.94444E-6 4.07407E-6 L 1.94444E-6 -0.07014 L 0.00087 0.06319 L -0.0434 0.00324 L 0.0375 0.00439 L -0.02674 -0.04121 L 0.02917 0.04212 L -0.03333 0.04328 L 0.02587 -0.03889 L 1.94444E-6 4.07407E-6 Z " pathEditMode="relative" ptsTypes="AAAAAAAAAA">
                                      <p:cBhvr>
                                        <p:cTn id="105" dur="5000" fill="hold"/>
                                        <p:tgtEl>
                                          <p:spTgt spid="35864"/>
                                        </p:tgtEl>
                                        <p:attrNameLst>
                                          <p:attrName>ppt_x</p:attrName>
                                          <p:attrName>ppt_y</p:attrName>
                                        </p:attrNameLst>
                                      </p:cBhvr>
                                    </p:animMotion>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0" presetClass="exit" presetSubtype="0" fill="hold" grpId="2" nodeType="clickEffect">
                                  <p:stCondLst>
                                    <p:cond delay="0"/>
                                  </p:stCondLst>
                                  <p:childTnLst>
                                    <p:animEffect transition="out" filter="fade">
                                      <p:cBhvr>
                                        <p:cTn id="109" dur="500"/>
                                        <p:tgtEl>
                                          <p:spTgt spid="35864"/>
                                        </p:tgtEl>
                                      </p:cBhvr>
                                    </p:animEffect>
                                    <p:set>
                                      <p:cBhvr>
                                        <p:cTn id="110" dur="1" fill="hold">
                                          <p:stCondLst>
                                            <p:cond delay="499"/>
                                          </p:stCondLst>
                                        </p:cTn>
                                        <p:tgtEl>
                                          <p:spTgt spid="35864"/>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35865"/>
                                        </p:tgtEl>
                                      </p:cBhvr>
                                    </p:animEffect>
                                    <p:set>
                                      <p:cBhvr>
                                        <p:cTn id="113" dur="1" fill="hold">
                                          <p:stCondLst>
                                            <p:cond delay="499"/>
                                          </p:stCondLst>
                                        </p:cTn>
                                        <p:tgtEl>
                                          <p:spTgt spid="35865"/>
                                        </p:tgtEl>
                                        <p:attrNameLst>
                                          <p:attrName>style.visibility</p:attrName>
                                        </p:attrNameLst>
                                      </p:cBhvr>
                                      <p:to>
                                        <p:strVal val="hidden"/>
                                      </p:to>
                                    </p:set>
                                  </p:childTnLst>
                                </p:cTn>
                              </p:par>
                              <p:par>
                                <p:cTn id="114" presetID="1" presetClass="exit" presetSubtype="0" fill="hold" grpId="0" nodeType="withEffect">
                                  <p:stCondLst>
                                    <p:cond delay="0"/>
                                  </p:stCondLst>
                                  <p:childTnLst>
                                    <p:set>
                                      <p:cBhvr>
                                        <p:cTn id="115" dur="1" fill="hold">
                                          <p:stCondLst>
                                            <p:cond delay="0"/>
                                          </p:stCondLst>
                                        </p:cTn>
                                        <p:tgtEl>
                                          <p:spTgt spid="35847"/>
                                        </p:tgtEl>
                                        <p:attrNameLst>
                                          <p:attrName>style.visibility</p:attrName>
                                        </p:attrNameLst>
                                      </p:cBhvr>
                                      <p:to>
                                        <p:strVal val="hidden"/>
                                      </p:to>
                                    </p:set>
                                  </p:childTnLst>
                                </p:cTn>
                              </p:par>
                              <p:par>
                                <p:cTn id="116" presetID="1" presetClass="exit" presetSubtype="0" fill="hold" grpId="0" nodeType="withEffect">
                                  <p:stCondLst>
                                    <p:cond delay="0"/>
                                  </p:stCondLst>
                                  <p:childTnLst>
                                    <p:set>
                                      <p:cBhvr>
                                        <p:cTn id="117" dur="1" fill="hold">
                                          <p:stCondLst>
                                            <p:cond delay="0"/>
                                          </p:stCondLst>
                                        </p:cTn>
                                        <p:tgtEl>
                                          <p:spTgt spid="35843"/>
                                        </p:tgtEl>
                                        <p:attrNameLst>
                                          <p:attrName>style.visibility</p:attrName>
                                        </p:attrNameLst>
                                      </p:cBhvr>
                                      <p:to>
                                        <p:strVal val="hidden"/>
                                      </p:to>
                                    </p:set>
                                  </p:childTnLst>
                                </p:cTn>
                              </p:par>
                              <p:par>
                                <p:cTn id="118" presetID="1" presetClass="exit" presetSubtype="0" fill="hold" grpId="0" nodeType="withEffect">
                                  <p:stCondLst>
                                    <p:cond delay="0"/>
                                  </p:stCondLst>
                                  <p:childTnLst>
                                    <p:set>
                                      <p:cBhvr>
                                        <p:cTn id="119" dur="1" fill="hold">
                                          <p:stCondLst>
                                            <p:cond delay="0"/>
                                          </p:stCondLst>
                                        </p:cTn>
                                        <p:tgtEl>
                                          <p:spTgt spid="35849"/>
                                        </p:tgtEl>
                                        <p:attrNameLst>
                                          <p:attrName>style.visibility</p:attrName>
                                        </p:attrNameLst>
                                      </p:cBhvr>
                                      <p:to>
                                        <p:strVal val="hidden"/>
                                      </p:to>
                                    </p:set>
                                  </p:childTnLst>
                                </p:cTn>
                              </p:par>
                              <p:par>
                                <p:cTn id="120" presetID="1" presetClass="exit" presetSubtype="0" fill="hold" grpId="0" nodeType="withEffect">
                                  <p:stCondLst>
                                    <p:cond delay="0"/>
                                  </p:stCondLst>
                                  <p:childTnLst>
                                    <p:set>
                                      <p:cBhvr>
                                        <p:cTn id="121" dur="1" fill="hold">
                                          <p:stCondLst>
                                            <p:cond delay="0"/>
                                          </p:stCondLst>
                                        </p:cTn>
                                        <p:tgtEl>
                                          <p:spTgt spid="35844"/>
                                        </p:tgtEl>
                                        <p:attrNameLst>
                                          <p:attrName>style.visibility</p:attrName>
                                        </p:attrNameLst>
                                      </p:cBhvr>
                                      <p:to>
                                        <p:strVal val="hidden"/>
                                      </p:to>
                                    </p:set>
                                  </p:childTnLst>
                                </p:cTn>
                              </p:par>
                              <p:par>
                                <p:cTn id="122" presetID="1" presetClass="exit" presetSubtype="0" fill="hold" grpId="0" nodeType="withEffect">
                                  <p:stCondLst>
                                    <p:cond delay="0"/>
                                  </p:stCondLst>
                                  <p:childTnLst>
                                    <p:set>
                                      <p:cBhvr>
                                        <p:cTn id="123" dur="1" fill="hold">
                                          <p:stCondLst>
                                            <p:cond delay="0"/>
                                          </p:stCondLst>
                                        </p:cTn>
                                        <p:tgtEl>
                                          <p:spTgt spid="35848"/>
                                        </p:tgtEl>
                                        <p:attrNameLst>
                                          <p:attrName>style.visibility</p:attrName>
                                        </p:attrNameLst>
                                      </p:cBhvr>
                                      <p:to>
                                        <p:strVal val="hidden"/>
                                      </p:to>
                                    </p:set>
                                  </p:childTnLst>
                                </p:cTn>
                              </p:par>
                              <p:par>
                                <p:cTn id="124" presetID="1" presetClass="entr" presetSubtype="0" fill="hold" nodeType="withEffect">
                                  <p:stCondLst>
                                    <p:cond delay="0"/>
                                  </p:stCondLst>
                                  <p:childTnLst>
                                    <p:set>
                                      <p:cBhvr>
                                        <p:cTn id="125" dur="1" fill="hold">
                                          <p:stCondLst>
                                            <p:cond delay="0"/>
                                          </p:stCondLst>
                                        </p:cTn>
                                        <p:tgtEl>
                                          <p:spTgt spid="35842"/>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35866">
                                            <p:txEl>
                                              <p:pRg st="0" end="0"/>
                                            </p:txEl>
                                          </p:spTgt>
                                        </p:tgtEl>
                                        <p:attrNameLst>
                                          <p:attrName>style.visibility</p:attrName>
                                        </p:attrNameLst>
                                      </p:cBhvr>
                                      <p:to>
                                        <p:strVal val="visible"/>
                                      </p:to>
                                    </p:set>
                                  </p:childTnLst>
                                </p:cTn>
                              </p:par>
                              <p:par>
                                <p:cTn id="128" presetID="1" presetClass="exit" presetSubtype="0" fill="hold" grpId="0" nodeType="withEffect">
                                  <p:stCondLst>
                                    <p:cond delay="0"/>
                                  </p:stCondLst>
                                  <p:childTnLst>
                                    <p:set>
                                      <p:cBhvr>
                                        <p:cTn id="129" dur="1" fill="hold">
                                          <p:stCondLst>
                                            <p:cond delay="0"/>
                                          </p:stCondLst>
                                        </p:cTn>
                                        <p:tgtEl>
                                          <p:spTgt spid="3586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nimBg="1"/>
      <p:bldP spid="35844" grpId="0" animBg="1"/>
      <p:bldP spid="35847" grpId="0" animBg="1"/>
      <p:bldP spid="35848" grpId="0"/>
      <p:bldP spid="35849" grpId="0"/>
      <p:bldP spid="35850" grpId="0" animBg="1"/>
      <p:bldP spid="35850" grpId="1" animBg="1"/>
      <p:bldP spid="35851" grpId="0" animBg="1"/>
      <p:bldP spid="35851" grpId="1" animBg="1"/>
      <p:bldP spid="35853" grpId="0" animBg="1"/>
      <p:bldP spid="35853" grpId="1" animBg="1"/>
      <p:bldP spid="35854" grpId="0" animBg="1"/>
      <p:bldP spid="35854" grpId="1" animBg="1"/>
      <p:bldP spid="35855" grpId="0" animBg="1"/>
      <p:bldP spid="35855" grpId="1" animBg="1"/>
      <p:bldP spid="35856" grpId="0" animBg="1"/>
      <p:bldP spid="35856" grpId="1" animBg="1"/>
      <p:bldP spid="35857" grpId="0" animBg="1"/>
      <p:bldP spid="35857" grpId="1" animBg="1"/>
      <p:bldP spid="35858" grpId="0" animBg="1"/>
      <p:bldP spid="35858" grpId="1" animBg="1"/>
      <p:bldP spid="35859" grpId="0" animBg="1"/>
      <p:bldP spid="35859" grpId="1" animBg="1"/>
      <p:bldP spid="35860" grpId="0" animBg="1"/>
      <p:bldP spid="35860" grpId="1" animBg="1"/>
      <p:bldP spid="35864" grpId="0" animBg="1"/>
      <p:bldP spid="35864" grpId="1" animBg="1"/>
      <p:bldP spid="35864" grpId="2" animBg="1"/>
      <p:bldP spid="35865" grpId="0" animBg="1"/>
      <p:bldP spid="35865" grpId="1" animBg="1"/>
      <p:bldP spid="35866"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1" name="Group 2">
            <a:extLst>
              <a:ext uri="{FF2B5EF4-FFF2-40B4-BE49-F238E27FC236}">
                <a16:creationId xmlns:a16="http://schemas.microsoft.com/office/drawing/2014/main" id="{234CF72C-0895-7017-3B39-FA0283515943}"/>
              </a:ext>
            </a:extLst>
          </p:cNvPr>
          <p:cNvGrpSpPr>
            <a:grpSpLocks/>
          </p:cNvGrpSpPr>
          <p:nvPr/>
        </p:nvGrpSpPr>
        <p:grpSpPr bwMode="auto">
          <a:xfrm>
            <a:off x="152400" y="2413000"/>
            <a:ext cx="2735263" cy="4445000"/>
            <a:chOff x="96" y="1534"/>
            <a:chExt cx="1723" cy="2800"/>
          </a:xfrm>
        </p:grpSpPr>
        <p:pic>
          <p:nvPicPr>
            <p:cNvPr id="10259" name="pulse.avi">
              <a:hlinkClick r:id="" action="ppaction://media"/>
              <a:extLst>
                <a:ext uri="{FF2B5EF4-FFF2-40B4-BE49-F238E27FC236}">
                  <a16:creationId xmlns:a16="http://schemas.microsoft.com/office/drawing/2014/main" id="{6DF465E6-8271-AA5B-CBAD-10DF8D277D30}"/>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96" y="1534"/>
              <a:ext cx="1723" cy="278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260" name="Picture 4" descr="MCNA01427_0000[1]">
              <a:extLst>
                <a:ext uri="{FF2B5EF4-FFF2-40B4-BE49-F238E27FC236}">
                  <a16:creationId xmlns:a16="http://schemas.microsoft.com/office/drawing/2014/main" id="{C90539FC-8859-C24C-AB8A-D02C298678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 y="3792"/>
              <a:ext cx="624" cy="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2" name="Line 5">
            <a:extLst>
              <a:ext uri="{FF2B5EF4-FFF2-40B4-BE49-F238E27FC236}">
                <a16:creationId xmlns:a16="http://schemas.microsoft.com/office/drawing/2014/main" id="{D57A545E-2FD6-282C-C270-14A65F3DB59D}"/>
              </a:ext>
            </a:extLst>
          </p:cNvPr>
          <p:cNvSpPr>
            <a:spLocks noChangeShapeType="1"/>
          </p:cNvSpPr>
          <p:nvPr/>
        </p:nvSpPr>
        <p:spPr bwMode="auto">
          <a:xfrm>
            <a:off x="990600" y="838200"/>
            <a:ext cx="838200" cy="594360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3" name="Line 6">
            <a:extLst>
              <a:ext uri="{FF2B5EF4-FFF2-40B4-BE49-F238E27FC236}">
                <a16:creationId xmlns:a16="http://schemas.microsoft.com/office/drawing/2014/main" id="{963BF0DF-A3FD-08EE-5FF5-DFBADA7DA7D5}"/>
              </a:ext>
            </a:extLst>
          </p:cNvPr>
          <p:cNvSpPr>
            <a:spLocks noChangeShapeType="1"/>
          </p:cNvSpPr>
          <p:nvPr/>
        </p:nvSpPr>
        <p:spPr bwMode="auto">
          <a:xfrm>
            <a:off x="990600" y="838200"/>
            <a:ext cx="762000" cy="52578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4" name="Line 8">
            <a:extLst>
              <a:ext uri="{FF2B5EF4-FFF2-40B4-BE49-F238E27FC236}">
                <a16:creationId xmlns:a16="http://schemas.microsoft.com/office/drawing/2014/main" id="{E6CBB262-0B85-7A45-F970-48DB10FD83A1}"/>
              </a:ext>
            </a:extLst>
          </p:cNvPr>
          <p:cNvSpPr>
            <a:spLocks noChangeShapeType="1"/>
          </p:cNvSpPr>
          <p:nvPr/>
        </p:nvSpPr>
        <p:spPr bwMode="auto">
          <a:xfrm>
            <a:off x="990600" y="838200"/>
            <a:ext cx="609600" cy="42672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5" name="Line 9">
            <a:extLst>
              <a:ext uri="{FF2B5EF4-FFF2-40B4-BE49-F238E27FC236}">
                <a16:creationId xmlns:a16="http://schemas.microsoft.com/office/drawing/2014/main" id="{F55FFC95-7D88-7687-85F5-EDAD7D7DBA24}"/>
              </a:ext>
            </a:extLst>
          </p:cNvPr>
          <p:cNvSpPr>
            <a:spLocks noChangeShapeType="1"/>
          </p:cNvSpPr>
          <p:nvPr/>
        </p:nvSpPr>
        <p:spPr bwMode="auto">
          <a:xfrm>
            <a:off x="990600" y="762000"/>
            <a:ext cx="304800" cy="2209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6" name="Text Box 10">
            <a:extLst>
              <a:ext uri="{FF2B5EF4-FFF2-40B4-BE49-F238E27FC236}">
                <a16:creationId xmlns:a16="http://schemas.microsoft.com/office/drawing/2014/main" id="{43C4121C-3574-7A8F-B33D-972702ECD9CE}"/>
              </a:ext>
            </a:extLst>
          </p:cNvPr>
          <p:cNvSpPr txBox="1">
            <a:spLocks noChangeArrowheads="1"/>
          </p:cNvSpPr>
          <p:nvPr/>
        </p:nvSpPr>
        <p:spPr bwMode="auto">
          <a:xfrm>
            <a:off x="3048000" y="1981200"/>
            <a:ext cx="1600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spcBef>
                <a:spcPct val="50000"/>
              </a:spcBef>
            </a:pPr>
            <a:r>
              <a:rPr lang="en-US" altLang="en-US" sz="1800"/>
              <a:t>First return, top of canopy</a:t>
            </a:r>
          </a:p>
        </p:txBody>
      </p:sp>
      <p:sp>
        <p:nvSpPr>
          <p:cNvPr id="10247" name="Line 11">
            <a:extLst>
              <a:ext uri="{FF2B5EF4-FFF2-40B4-BE49-F238E27FC236}">
                <a16:creationId xmlns:a16="http://schemas.microsoft.com/office/drawing/2014/main" id="{9C3967F6-9146-43D6-AABD-9FD4423EA998}"/>
              </a:ext>
            </a:extLst>
          </p:cNvPr>
          <p:cNvSpPr>
            <a:spLocks noChangeShapeType="1"/>
          </p:cNvSpPr>
          <p:nvPr/>
        </p:nvSpPr>
        <p:spPr bwMode="auto">
          <a:xfrm flipH="1">
            <a:off x="1447800" y="2362200"/>
            <a:ext cx="1676400" cy="5334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48" name="Text Box 12">
            <a:extLst>
              <a:ext uri="{FF2B5EF4-FFF2-40B4-BE49-F238E27FC236}">
                <a16:creationId xmlns:a16="http://schemas.microsoft.com/office/drawing/2014/main" id="{E7E5C40D-977D-433D-854A-3F4FFECE71D1}"/>
              </a:ext>
            </a:extLst>
          </p:cNvPr>
          <p:cNvSpPr txBox="1">
            <a:spLocks noChangeArrowheads="1"/>
          </p:cNvSpPr>
          <p:nvPr/>
        </p:nvSpPr>
        <p:spPr bwMode="auto">
          <a:xfrm>
            <a:off x="3048000" y="2743200"/>
            <a:ext cx="1981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spcBef>
                <a:spcPct val="50000"/>
              </a:spcBef>
            </a:pPr>
            <a:r>
              <a:rPr lang="en-US" altLang="en-US" sz="1800"/>
              <a:t>Second return, base of canopy</a:t>
            </a:r>
          </a:p>
        </p:txBody>
      </p:sp>
      <p:sp>
        <p:nvSpPr>
          <p:cNvPr id="10249" name="Line 13">
            <a:extLst>
              <a:ext uri="{FF2B5EF4-FFF2-40B4-BE49-F238E27FC236}">
                <a16:creationId xmlns:a16="http://schemas.microsoft.com/office/drawing/2014/main" id="{09467BB9-3188-E090-56DD-61A9073E7308}"/>
              </a:ext>
            </a:extLst>
          </p:cNvPr>
          <p:cNvSpPr>
            <a:spLocks noChangeShapeType="1"/>
          </p:cNvSpPr>
          <p:nvPr/>
        </p:nvSpPr>
        <p:spPr bwMode="auto">
          <a:xfrm flipH="1">
            <a:off x="1676400" y="3200400"/>
            <a:ext cx="1371600" cy="19050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50" name="Text Box 14">
            <a:extLst>
              <a:ext uri="{FF2B5EF4-FFF2-40B4-BE49-F238E27FC236}">
                <a16:creationId xmlns:a16="http://schemas.microsoft.com/office/drawing/2014/main" id="{9A03E938-3B67-696A-10EC-9DACA1232C69}"/>
              </a:ext>
            </a:extLst>
          </p:cNvPr>
          <p:cNvSpPr txBox="1">
            <a:spLocks noChangeArrowheads="1"/>
          </p:cNvSpPr>
          <p:nvPr/>
        </p:nvSpPr>
        <p:spPr bwMode="auto">
          <a:xfrm>
            <a:off x="3124200" y="3505200"/>
            <a:ext cx="1676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spcBef>
                <a:spcPct val="50000"/>
              </a:spcBef>
            </a:pPr>
            <a:r>
              <a:rPr lang="en-US" altLang="en-US" sz="1800"/>
              <a:t>Third return, understory</a:t>
            </a:r>
          </a:p>
        </p:txBody>
      </p:sp>
      <p:sp>
        <p:nvSpPr>
          <p:cNvPr id="10251" name="Line 15">
            <a:extLst>
              <a:ext uri="{FF2B5EF4-FFF2-40B4-BE49-F238E27FC236}">
                <a16:creationId xmlns:a16="http://schemas.microsoft.com/office/drawing/2014/main" id="{A78F04CA-DFDE-946A-9832-2E2A3DC4D34F}"/>
              </a:ext>
            </a:extLst>
          </p:cNvPr>
          <p:cNvSpPr>
            <a:spLocks noChangeShapeType="1"/>
          </p:cNvSpPr>
          <p:nvPr/>
        </p:nvSpPr>
        <p:spPr bwMode="auto">
          <a:xfrm flipH="1">
            <a:off x="1828800" y="3962400"/>
            <a:ext cx="1295400" cy="20574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52" name="Text Box 16">
            <a:extLst>
              <a:ext uri="{FF2B5EF4-FFF2-40B4-BE49-F238E27FC236}">
                <a16:creationId xmlns:a16="http://schemas.microsoft.com/office/drawing/2014/main" id="{D7FAD39B-147D-827C-AA5D-A545055785F7}"/>
              </a:ext>
            </a:extLst>
          </p:cNvPr>
          <p:cNvSpPr txBox="1">
            <a:spLocks noChangeArrowheads="1"/>
          </p:cNvSpPr>
          <p:nvPr/>
        </p:nvSpPr>
        <p:spPr bwMode="auto">
          <a:xfrm>
            <a:off x="3124200" y="4267200"/>
            <a:ext cx="1600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spcBef>
                <a:spcPct val="50000"/>
              </a:spcBef>
            </a:pPr>
            <a:r>
              <a:rPr lang="en-US" altLang="en-US" sz="1800"/>
              <a:t>Last return, ground</a:t>
            </a:r>
          </a:p>
        </p:txBody>
      </p:sp>
      <p:sp>
        <p:nvSpPr>
          <p:cNvPr id="10253" name="Line 17">
            <a:extLst>
              <a:ext uri="{FF2B5EF4-FFF2-40B4-BE49-F238E27FC236}">
                <a16:creationId xmlns:a16="http://schemas.microsoft.com/office/drawing/2014/main" id="{9C698314-5543-047E-EB6E-67F75B79DB07}"/>
              </a:ext>
            </a:extLst>
          </p:cNvPr>
          <p:cNvSpPr>
            <a:spLocks noChangeShapeType="1"/>
          </p:cNvSpPr>
          <p:nvPr/>
        </p:nvSpPr>
        <p:spPr bwMode="auto">
          <a:xfrm flipH="1">
            <a:off x="1905000" y="4800600"/>
            <a:ext cx="1219200" cy="19812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54" name="Text Box 18">
            <a:extLst>
              <a:ext uri="{FF2B5EF4-FFF2-40B4-BE49-F238E27FC236}">
                <a16:creationId xmlns:a16="http://schemas.microsoft.com/office/drawing/2014/main" id="{0E2CF0FA-4FEF-0FC9-BFF9-93BCD4F5E423}"/>
              </a:ext>
            </a:extLst>
          </p:cNvPr>
          <p:cNvSpPr txBox="1">
            <a:spLocks noChangeArrowheads="1"/>
          </p:cNvSpPr>
          <p:nvPr/>
        </p:nvSpPr>
        <p:spPr bwMode="auto">
          <a:xfrm>
            <a:off x="5029200" y="1905000"/>
            <a:ext cx="3352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spcBef>
                <a:spcPct val="50000"/>
              </a:spcBef>
            </a:pPr>
            <a:r>
              <a:rPr lang="en-US" altLang="en-US" sz="1600"/>
              <a:t>LiDAR Points colored by Return #</a:t>
            </a:r>
          </a:p>
        </p:txBody>
      </p:sp>
      <p:pic>
        <p:nvPicPr>
          <p:cNvPr id="10255" name="Picture 21" descr="all returns tree image">
            <a:extLst>
              <a:ext uri="{FF2B5EF4-FFF2-40B4-BE49-F238E27FC236}">
                <a16:creationId xmlns:a16="http://schemas.microsoft.com/office/drawing/2014/main" id="{22334925-BFA3-13B3-F599-F90225F78F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4221" t="2992" r="34221"/>
          <a:stretch>
            <a:fillRect/>
          </a:stretch>
        </p:blipFill>
        <p:spPr bwMode="auto">
          <a:xfrm>
            <a:off x="5562600" y="2286000"/>
            <a:ext cx="228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a:extLst>
              <a:ext uri="{FF2B5EF4-FFF2-40B4-BE49-F238E27FC236}">
                <a16:creationId xmlns:a16="http://schemas.microsoft.com/office/drawing/2014/main" id="{67410A39-E9FD-38E6-4260-AD7D01C69646}"/>
              </a:ext>
            </a:extLst>
          </p:cNvPr>
          <p:cNvSpPr>
            <a:spLocks noGrp="1" noChangeArrowheads="1"/>
          </p:cNvSpPr>
          <p:nvPr>
            <p:ph type="title"/>
          </p:nvPr>
        </p:nvSpPr>
        <p:spPr>
          <a:xfrm>
            <a:off x="533400" y="0"/>
            <a:ext cx="8229600" cy="1139825"/>
          </a:xfrm>
        </p:spPr>
        <p:txBody>
          <a:bodyPr/>
          <a:lstStyle/>
          <a:p>
            <a:pPr eaLnBrk="1" hangingPunct="1"/>
            <a:r>
              <a:rPr lang="en-US" altLang="en-US" sz="3200">
                <a:solidFill>
                  <a:srgbClr val="000000"/>
                </a:solidFill>
                <a:effectLst>
                  <a:outerShdw blurRad="38100" dist="38100" dir="2700000" algn="tl">
                    <a:srgbClr val="FFFFFF"/>
                  </a:outerShdw>
                </a:effectLst>
              </a:rPr>
              <a:t>Why Collect Dense LIDAR DATA?</a:t>
            </a:r>
          </a:p>
        </p:txBody>
      </p:sp>
      <p:sp>
        <p:nvSpPr>
          <p:cNvPr id="10257" name="Text Box 18">
            <a:extLst>
              <a:ext uri="{FF2B5EF4-FFF2-40B4-BE49-F238E27FC236}">
                <a16:creationId xmlns:a16="http://schemas.microsoft.com/office/drawing/2014/main" id="{AFFFC520-7EA8-45F7-4C13-5E346823EDDF}"/>
              </a:ext>
            </a:extLst>
          </p:cNvPr>
          <p:cNvSpPr txBox="1">
            <a:spLocks noChangeArrowheads="1"/>
          </p:cNvSpPr>
          <p:nvPr/>
        </p:nvSpPr>
        <p:spPr bwMode="auto">
          <a:xfrm>
            <a:off x="1219200" y="990600"/>
            <a:ext cx="6400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a:spcBef>
                <a:spcPct val="50000"/>
              </a:spcBef>
            </a:pPr>
            <a:r>
              <a:rPr lang="en-US" altLang="en-US" sz="2000" b="1">
                <a:solidFill>
                  <a:srgbClr val="FFFF00"/>
                </a:solidFill>
              </a:rPr>
              <a:t>Oregon has one of the highest leaf-area indexes in the US.</a:t>
            </a:r>
          </a:p>
        </p:txBody>
      </p:sp>
      <p:pic>
        <p:nvPicPr>
          <p:cNvPr id="24" name="Picture 23">
            <a:extLst>
              <a:ext uri="{FF2B5EF4-FFF2-40B4-BE49-F238E27FC236}">
                <a16:creationId xmlns:a16="http://schemas.microsoft.com/office/drawing/2014/main" id="{BFE3DACF-D3BA-89FE-B2CE-A70A477F71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3238" y="0"/>
            <a:ext cx="900762" cy="914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10265</TotalTime>
  <Words>1629</Words>
  <Application>Microsoft Office PowerPoint</Application>
  <PresentationFormat>On-screen Show (4:3)</PresentationFormat>
  <Paragraphs>329</Paragraphs>
  <Slides>28</Slides>
  <Notes>1</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7" baseType="lpstr">
      <vt:lpstr>Tahoma</vt:lpstr>
      <vt:lpstr>MS PGothic</vt:lpstr>
      <vt:lpstr>Arial</vt:lpstr>
      <vt:lpstr>Wingdings</vt:lpstr>
      <vt:lpstr>Calibri</vt:lpstr>
      <vt:lpstr>Arial Black</vt:lpstr>
      <vt:lpstr>Century Schoolbook</vt:lpstr>
      <vt:lpstr>Textured</vt:lpstr>
      <vt:lpstr>Image</vt:lpstr>
      <vt:lpstr>PowerPoint Presentation</vt:lpstr>
      <vt:lpstr>Significance of High Resolution Lidar</vt:lpstr>
      <vt:lpstr>DOGAMI Selected a Vendor to Provide Lidar to the Consortium</vt:lpstr>
      <vt:lpstr>DOGAMI business plan for the OLC</vt:lpstr>
      <vt:lpstr> Advantages of the OLC Consortium Model</vt:lpstr>
      <vt:lpstr>PowerPoint Presentation</vt:lpstr>
      <vt:lpstr>Millions of very precise laser range measurements are made from a precisely located aircraft, producing an accurate and detailed three-dimensional map of the earth’s surface, as a “point cloud”</vt:lpstr>
      <vt:lpstr>OLC Data Specifications</vt:lpstr>
      <vt:lpstr>Why Collect Dense LIDAR DATA?</vt:lpstr>
      <vt:lpstr>PowerPoint Presentation</vt:lpstr>
      <vt:lpstr>PowerPoint Presentation</vt:lpstr>
      <vt:lpstr>PowerPoint Presentation</vt:lpstr>
      <vt:lpstr>DOGAMI Lidar QA/QC Review: Four-Part Process for Data Review </vt:lpstr>
      <vt:lpstr>DOGAMI Absolute Accuracy Assessment Procedure</vt:lpstr>
      <vt:lpstr>DOGAMI Performs a GPS check on Vendor Set Monuments</vt:lpstr>
      <vt:lpstr>PowerPoint Presentation</vt:lpstr>
      <vt:lpstr>PowerPoint Presentation</vt:lpstr>
      <vt:lpstr>Vertical Accuracy Check </vt:lpstr>
      <vt:lpstr>History of OLC Accuracy</vt:lpstr>
      <vt:lpstr>Acceptance Report</vt:lpstr>
      <vt:lpstr>OLC Data Delivered to Customers</vt:lpstr>
      <vt:lpstr>PowerPoint Presentation</vt:lpstr>
      <vt:lpstr>PowerPoint Presentation</vt:lpstr>
      <vt:lpstr>PowerPoint Presentation</vt:lpstr>
      <vt:lpstr>Lidar Applications</vt:lpstr>
      <vt:lpstr>Landslide Inventory Maps</vt:lpstr>
      <vt:lpstr>Developing New Base Maps</vt:lpstr>
      <vt:lpstr>PowerPoint Presentation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ian madin</dc:creator>
  <cp:lastModifiedBy>Lum-Naihe, Christof Jurh duk - FS, AZ</cp:lastModifiedBy>
  <cp:revision>507</cp:revision>
  <dcterms:created xsi:type="dcterms:W3CDTF">2009-05-12T17:41:14Z</dcterms:created>
  <dcterms:modified xsi:type="dcterms:W3CDTF">2025-08-04T17:03:37Z</dcterms:modified>
</cp:coreProperties>
</file>