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4"/>
  </p:sldMasterIdLst>
  <p:notesMasterIdLst>
    <p:notesMasterId r:id="rId31"/>
  </p:notesMasterIdLst>
  <p:sldIdLst>
    <p:sldId id="288" r:id="rId5"/>
    <p:sldId id="256" r:id="rId6"/>
    <p:sldId id="257" r:id="rId7"/>
    <p:sldId id="259" r:id="rId8"/>
    <p:sldId id="272" r:id="rId9"/>
    <p:sldId id="264" r:id="rId10"/>
    <p:sldId id="265" r:id="rId11"/>
    <p:sldId id="266" r:id="rId12"/>
    <p:sldId id="267" r:id="rId13"/>
    <p:sldId id="268" r:id="rId14"/>
    <p:sldId id="274" r:id="rId15"/>
    <p:sldId id="275" r:id="rId16"/>
    <p:sldId id="269" r:id="rId17"/>
    <p:sldId id="271" r:id="rId18"/>
    <p:sldId id="276" r:id="rId19"/>
    <p:sldId id="277" r:id="rId20"/>
    <p:sldId id="278" r:id="rId21"/>
    <p:sldId id="279" r:id="rId22"/>
    <p:sldId id="281" r:id="rId23"/>
    <p:sldId id="280" r:id="rId24"/>
    <p:sldId id="282" r:id="rId25"/>
    <p:sldId id="286" r:id="rId26"/>
    <p:sldId id="283" r:id="rId27"/>
    <p:sldId id="284" r:id="rId28"/>
    <p:sldId id="285" r:id="rId29"/>
    <p:sldId id="287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71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A92B151-9689-A775-6D8B-BBBEDAC984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520DD0-4ECE-051A-7EEB-0CAE9FBC337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B96509F-7379-486B-89C9-BB55EBBC8101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6352F2C-0F3C-9A41-615C-C4063098E1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503AB7B-B5A8-8EAB-256E-BDE4CDDA1E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A4BE94-DC55-0A45-E38B-56C270D2BB8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D79FAD-635A-760F-A79E-7FD1214D94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D16E964-DCD9-4BB0-B94A-F31C6E052F5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otes Placeholder 2">
            <a:extLst>
              <a:ext uri="{FF2B5EF4-FFF2-40B4-BE49-F238E27FC236}">
                <a16:creationId xmlns:a16="http://schemas.microsoft.com/office/drawing/2014/main" id="{88BC25CA-922E-1748-D1B2-C7BB3DC10E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ts val="200"/>
              </a:spcAft>
            </a:pPr>
            <a:endParaRPr lang="en-US" altLang="en-US"/>
          </a:p>
        </p:txBody>
      </p:sp>
      <p:sp>
        <p:nvSpPr>
          <p:cNvPr id="29698" name="Slide Image Placeholder 4">
            <a:extLst>
              <a:ext uri="{FF2B5EF4-FFF2-40B4-BE49-F238E27FC236}">
                <a16:creationId xmlns:a16="http://schemas.microsoft.com/office/drawing/2014/main" id="{459DA6AE-1289-5A9B-D3BA-3E1FA4C23F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536575" y="503238"/>
            <a:ext cx="3140075" cy="23542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Notes Placeholder 2">
            <a:extLst>
              <a:ext uri="{FF2B5EF4-FFF2-40B4-BE49-F238E27FC236}">
                <a16:creationId xmlns:a16="http://schemas.microsoft.com/office/drawing/2014/main" id="{E350A817-384F-17B7-93BD-3B45D470D3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ts val="200"/>
              </a:spcAft>
            </a:pPr>
            <a:r>
              <a:rPr lang="en-US" altLang="en-US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Correlation Plot Data – 2</a:t>
            </a:r>
            <a:r>
              <a:rPr lang="en-US" altLang="en-US" b="1" baseline="30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nd</a:t>
            </a:r>
            <a:r>
              <a:rPr lang="en-US" altLang="en-US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Component</a:t>
            </a:r>
          </a:p>
          <a:p>
            <a:pPr>
              <a:spcBef>
                <a:spcPct val="0"/>
              </a:spcBef>
              <a:spcAft>
                <a:spcPts val="200"/>
              </a:spcAft>
            </a:pPr>
            <a:endParaRPr lang="en-US" altLang="en-US"/>
          </a:p>
          <a:p>
            <a:pPr>
              <a:spcBef>
                <a:spcPct val="0"/>
              </a:spcBef>
              <a:spcAft>
                <a:spcPts val="200"/>
              </a:spcAft>
            </a:pPr>
            <a:r>
              <a:rPr lang="en-US" altLang="en-US"/>
              <a:t>Tree lists were generated for each bin from the 13 plots.</a:t>
            </a:r>
          </a:p>
        </p:txBody>
      </p:sp>
      <p:sp>
        <p:nvSpPr>
          <p:cNvPr id="38914" name="Slide Image Placeholder 4">
            <a:extLst>
              <a:ext uri="{FF2B5EF4-FFF2-40B4-BE49-F238E27FC236}">
                <a16:creationId xmlns:a16="http://schemas.microsoft.com/office/drawing/2014/main" id="{306F268C-46CF-942D-5C43-FB6B0A05C9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536575" y="503238"/>
            <a:ext cx="3140075" cy="23542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Notes Placeholder 2">
            <a:extLst>
              <a:ext uri="{FF2B5EF4-FFF2-40B4-BE49-F238E27FC236}">
                <a16:creationId xmlns:a16="http://schemas.microsoft.com/office/drawing/2014/main" id="{7FD540D0-458D-EFB4-CD6E-D20ED444EA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ts val="200"/>
              </a:spcAft>
            </a:pPr>
            <a:r>
              <a:rPr lang="en-US" altLang="en-US" b="1"/>
              <a:t>EcoSurvey Avg Stand Metrics per Bin</a:t>
            </a:r>
          </a:p>
          <a:p>
            <a:pPr>
              <a:spcBef>
                <a:spcPct val="0"/>
              </a:spcBef>
              <a:spcAft>
                <a:spcPts val="200"/>
              </a:spcAft>
            </a:pPr>
            <a:endParaRPr lang="en-US" altLang="en-US" b="1"/>
          </a:p>
          <a:p>
            <a:pPr>
              <a:spcBef>
                <a:spcPct val="0"/>
              </a:spcBef>
              <a:spcAft>
                <a:spcPts val="200"/>
              </a:spcAft>
            </a:pPr>
            <a:r>
              <a:rPr lang="en-US" altLang="en-US"/>
              <a:t>The tree lists for each bin were run through BLM’s EcoSurvey program (probably similar to FS-VEG) to generate average stand metrics per bin as you see here.</a:t>
            </a:r>
          </a:p>
          <a:p>
            <a:pPr>
              <a:spcBef>
                <a:spcPct val="0"/>
              </a:spcBef>
              <a:spcAft>
                <a:spcPts val="200"/>
              </a:spcAft>
            </a:pPr>
            <a:endParaRPr lang="en-US" altLang="en-US"/>
          </a:p>
          <a:p>
            <a:pPr>
              <a:spcBef>
                <a:spcPct val="0"/>
              </a:spcBef>
              <a:spcAft>
                <a:spcPts val="200"/>
              </a:spcAft>
            </a:pPr>
            <a:r>
              <a:rPr lang="en-US" altLang="en-US"/>
              <a:t>[click] Unfortunately seedling counts were pulled from the correlation plot contract due to budget constraints.</a:t>
            </a:r>
          </a:p>
          <a:p>
            <a:pPr>
              <a:spcBef>
                <a:spcPct val="0"/>
              </a:spcBef>
              <a:spcAft>
                <a:spcPts val="200"/>
              </a:spcAft>
            </a:pPr>
            <a:r>
              <a:rPr lang="en-US" altLang="en-US"/>
              <a:t>[click] Also notice for these stand averages, I took out the Rock Creek and East Fork Coquille plot data because they are so different from the SW Oregon drier forest stands.</a:t>
            </a:r>
          </a:p>
        </p:txBody>
      </p:sp>
      <p:sp>
        <p:nvSpPr>
          <p:cNvPr id="39938" name="Slide Image Placeholder 4">
            <a:extLst>
              <a:ext uri="{FF2B5EF4-FFF2-40B4-BE49-F238E27FC236}">
                <a16:creationId xmlns:a16="http://schemas.microsoft.com/office/drawing/2014/main" id="{BD98DEBA-EE47-D977-726A-A42E2F7752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536575" y="503238"/>
            <a:ext cx="3140075" cy="23542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Notes Placeholder 2">
            <a:extLst>
              <a:ext uri="{FF2B5EF4-FFF2-40B4-BE49-F238E27FC236}">
                <a16:creationId xmlns:a16="http://schemas.microsoft.com/office/drawing/2014/main" id="{34ABAB48-0E10-A2E2-FD58-EDCC8156A8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ts val="200"/>
              </a:spcAft>
            </a:pPr>
            <a:endParaRPr lang="en-US" altLang="en-US"/>
          </a:p>
        </p:txBody>
      </p:sp>
      <p:sp>
        <p:nvSpPr>
          <p:cNvPr id="40962" name="Slide Image Placeholder 4">
            <a:extLst>
              <a:ext uri="{FF2B5EF4-FFF2-40B4-BE49-F238E27FC236}">
                <a16:creationId xmlns:a16="http://schemas.microsoft.com/office/drawing/2014/main" id="{52250F57-E1FE-0BFA-3358-9B8D5C2F43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536575" y="503238"/>
            <a:ext cx="3140075" cy="23542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Notes Placeholder 2">
            <a:extLst>
              <a:ext uri="{FF2B5EF4-FFF2-40B4-BE49-F238E27FC236}">
                <a16:creationId xmlns:a16="http://schemas.microsoft.com/office/drawing/2014/main" id="{0117A3D3-5319-0E49-B250-06E23A90F8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150000"/>
              </a:lnSpc>
              <a:spcBef>
                <a:spcPct val="0"/>
              </a:spcBef>
            </a:pPr>
            <a:r>
              <a:rPr lang="en-US" altLang="en-US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LiDAR &amp; BLM FOI-VEG Polygons – 3</a:t>
            </a:r>
            <a:r>
              <a:rPr lang="en-US" altLang="en-US" b="1" baseline="30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rd</a:t>
            </a:r>
            <a:r>
              <a:rPr lang="en-US" altLang="en-US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Component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</a:pPr>
            <a:endParaRPr lang="en-US" altLang="en-US" b="1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0" hangingPunct="0">
              <a:lnSpc>
                <a:spcPct val="150000"/>
              </a:lnSpc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The third component involves using BLM’s FOI-VEG forest stand polygons. This picture reflects the checkerboard ownership of BLM lands These provide the backbone of BLM’s forest inventory of like kind forest stands.</a:t>
            </a:r>
          </a:p>
        </p:txBody>
      </p:sp>
      <p:sp>
        <p:nvSpPr>
          <p:cNvPr id="41986" name="Slide Image Placeholder 4">
            <a:extLst>
              <a:ext uri="{FF2B5EF4-FFF2-40B4-BE49-F238E27FC236}">
                <a16:creationId xmlns:a16="http://schemas.microsoft.com/office/drawing/2014/main" id="{DEC86871-B389-BD3B-050B-D9F3B4EB38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536575" y="503238"/>
            <a:ext cx="3140075" cy="23542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Notes Placeholder 2">
            <a:extLst>
              <a:ext uri="{FF2B5EF4-FFF2-40B4-BE49-F238E27FC236}">
                <a16:creationId xmlns:a16="http://schemas.microsoft.com/office/drawing/2014/main" id="{0BB46036-1224-F3AE-2F4C-13BF723132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150000"/>
              </a:lnSpc>
              <a:spcBef>
                <a:spcPct val="0"/>
              </a:spcBef>
            </a:pPr>
            <a:r>
              <a:rPr lang="en-US" altLang="en-US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LiDAR &amp; BLM FOI-VEG Polygons – 3</a:t>
            </a:r>
            <a:r>
              <a:rPr lang="en-US" altLang="en-US" b="1" baseline="30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rd</a:t>
            </a:r>
            <a:r>
              <a:rPr lang="en-US" altLang="en-US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Component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</a:pPr>
            <a:endParaRPr lang="en-US" altLang="en-US" b="1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0" hangingPunct="0">
              <a:lnSpc>
                <a:spcPct val="150000"/>
              </a:lnSpc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Within each FOI-VEG polygons a weighted average of bins can be developed by intersecting in GIS the FOI-VEG polygons with the bins. </a:t>
            </a:r>
          </a:p>
        </p:txBody>
      </p:sp>
      <p:sp>
        <p:nvSpPr>
          <p:cNvPr id="43010" name="Slide Image Placeholder 4">
            <a:extLst>
              <a:ext uri="{FF2B5EF4-FFF2-40B4-BE49-F238E27FC236}">
                <a16:creationId xmlns:a16="http://schemas.microsoft.com/office/drawing/2014/main" id="{D052C25E-ABA0-DB58-A610-4C28748E64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536575" y="503238"/>
            <a:ext cx="3140075" cy="23542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Notes Placeholder 2">
            <a:extLst>
              <a:ext uri="{FF2B5EF4-FFF2-40B4-BE49-F238E27FC236}">
                <a16:creationId xmlns:a16="http://schemas.microsoft.com/office/drawing/2014/main" id="{B99C4250-FBC4-0F78-6543-3350704150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150000"/>
              </a:lnSpc>
              <a:spcBef>
                <a:spcPct val="0"/>
              </a:spcBef>
            </a:pPr>
            <a:r>
              <a:rPr lang="en-US" altLang="en-US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LiDAR &amp; BLM FOI-VEG Polygons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</a:pPr>
            <a:endParaRPr lang="en-US" altLang="en-US" b="1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0" hangingPunct="0">
              <a:lnSpc>
                <a:spcPct val="150000"/>
              </a:lnSpc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Once intersected the number of pixels per bin and total number of intersected pixels per FOI-VEG polygon is given as shown in this partial spreadsheet.</a:t>
            </a:r>
          </a:p>
        </p:txBody>
      </p:sp>
      <p:sp>
        <p:nvSpPr>
          <p:cNvPr id="44034" name="Slide Image Placeholder 4">
            <a:extLst>
              <a:ext uri="{FF2B5EF4-FFF2-40B4-BE49-F238E27FC236}">
                <a16:creationId xmlns:a16="http://schemas.microsoft.com/office/drawing/2014/main" id="{596F62FA-3D8A-2EF6-2BC1-606A373F86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536575" y="503238"/>
            <a:ext cx="3140075" cy="23542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Notes Placeholder 2">
            <a:extLst>
              <a:ext uri="{FF2B5EF4-FFF2-40B4-BE49-F238E27FC236}">
                <a16:creationId xmlns:a16="http://schemas.microsoft.com/office/drawing/2014/main" id="{E78573FC-A8CE-2C9F-CA8D-4C6486CAF2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150000"/>
              </a:lnSpc>
              <a:spcBef>
                <a:spcPct val="0"/>
              </a:spcBef>
            </a:pPr>
            <a:r>
              <a:rPr lang="en-US" altLang="en-US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LiDAR &amp; BLM FOI-VEG Polygons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</a:pPr>
            <a:endParaRPr lang="en-US" altLang="en-US" b="1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0" hangingPunct="0">
              <a:lnSpc>
                <a:spcPct val="150000"/>
              </a:lnSpc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Using the number of pixels per bin and total per FOI-VEG forest stand polygon, a weighted average for each bin is calculated as shown in this partial spreadsheet. </a:t>
            </a:r>
          </a:p>
        </p:txBody>
      </p:sp>
      <p:sp>
        <p:nvSpPr>
          <p:cNvPr id="45058" name="Slide Image Placeholder 4">
            <a:extLst>
              <a:ext uri="{FF2B5EF4-FFF2-40B4-BE49-F238E27FC236}">
                <a16:creationId xmlns:a16="http://schemas.microsoft.com/office/drawing/2014/main" id="{D1D172D3-C56A-B2BF-3330-2A05CB042C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536575" y="503238"/>
            <a:ext cx="3140075" cy="23542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Notes Placeholder 2">
            <a:extLst>
              <a:ext uri="{FF2B5EF4-FFF2-40B4-BE49-F238E27FC236}">
                <a16:creationId xmlns:a16="http://schemas.microsoft.com/office/drawing/2014/main" id="{FE3A930F-AAFE-0F6C-37DC-FE399BFE93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150000"/>
              </a:lnSpc>
              <a:spcBef>
                <a:spcPct val="0"/>
              </a:spcBef>
            </a:pPr>
            <a:r>
              <a:rPr lang="en-US" altLang="en-US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LiDAR Derived Stand Metrics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</a:pPr>
            <a:endParaRPr lang="en-US" altLang="en-US" b="1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0" hangingPunct="0">
              <a:lnSpc>
                <a:spcPct val="150000"/>
              </a:lnSpc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Those weighted averages are then multiplied by the averages for each bin generated tree list and added together for each FOI-VEG forest stand to get the weighted average stand metrics. </a:t>
            </a:r>
          </a:p>
        </p:txBody>
      </p:sp>
      <p:sp>
        <p:nvSpPr>
          <p:cNvPr id="46082" name="Slide Image Placeholder 4">
            <a:extLst>
              <a:ext uri="{FF2B5EF4-FFF2-40B4-BE49-F238E27FC236}">
                <a16:creationId xmlns:a16="http://schemas.microsoft.com/office/drawing/2014/main" id="{BD7687BE-DBC2-5FC6-C47F-00C7898E7B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536575" y="503238"/>
            <a:ext cx="3140075" cy="23542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Notes Placeholder 2">
            <a:extLst>
              <a:ext uri="{FF2B5EF4-FFF2-40B4-BE49-F238E27FC236}">
                <a16:creationId xmlns:a16="http://schemas.microsoft.com/office/drawing/2014/main" id="{DA8CFFD8-1092-C2B6-7848-E0BA4C0590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150000"/>
              </a:lnSpc>
              <a:spcBef>
                <a:spcPct val="0"/>
              </a:spcBef>
            </a:pPr>
            <a:r>
              <a:rPr lang="en-US" altLang="en-US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LiDAR Derived Stand Metrics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</a:pPr>
            <a:endParaRPr lang="en-US" altLang="en-US" b="1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0" hangingPunct="0">
              <a:lnSpc>
                <a:spcPct val="150000"/>
              </a:lnSpc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47106" name="Slide Image Placeholder 4">
            <a:extLst>
              <a:ext uri="{FF2B5EF4-FFF2-40B4-BE49-F238E27FC236}">
                <a16:creationId xmlns:a16="http://schemas.microsoft.com/office/drawing/2014/main" id="{27E9371D-18F9-9B0A-3367-7B36467C85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536575" y="503238"/>
            <a:ext cx="3140075" cy="23542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Notes Placeholder 2">
            <a:extLst>
              <a:ext uri="{FF2B5EF4-FFF2-40B4-BE49-F238E27FC236}">
                <a16:creationId xmlns:a16="http://schemas.microsoft.com/office/drawing/2014/main" id="{BF5C4DD0-0BD5-9237-5BCF-EA6A9EDCDB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ts val="200"/>
              </a:spcAft>
            </a:pPr>
            <a:endParaRPr lang="en-US" altLang="en-US"/>
          </a:p>
        </p:txBody>
      </p:sp>
      <p:sp>
        <p:nvSpPr>
          <p:cNvPr id="48130" name="Slide Image Placeholder 4">
            <a:extLst>
              <a:ext uri="{FF2B5EF4-FFF2-40B4-BE49-F238E27FC236}">
                <a16:creationId xmlns:a16="http://schemas.microsoft.com/office/drawing/2014/main" id="{944D6102-50F5-61B8-3EB2-8DAA7AFCD2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536575" y="503238"/>
            <a:ext cx="3140075" cy="23542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Notes Placeholder 2">
            <a:extLst>
              <a:ext uri="{FF2B5EF4-FFF2-40B4-BE49-F238E27FC236}">
                <a16:creationId xmlns:a16="http://schemas.microsoft.com/office/drawing/2014/main" id="{EB96A69B-604C-015A-0E32-784A4246DA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ts val="200"/>
              </a:spcAft>
            </a:pPr>
            <a:endParaRPr lang="en-US" altLang="en-US"/>
          </a:p>
        </p:txBody>
      </p:sp>
      <p:sp>
        <p:nvSpPr>
          <p:cNvPr id="30722" name="Slide Image Placeholder 4">
            <a:extLst>
              <a:ext uri="{FF2B5EF4-FFF2-40B4-BE49-F238E27FC236}">
                <a16:creationId xmlns:a16="http://schemas.microsoft.com/office/drawing/2014/main" id="{A16FB0CF-647E-CC1D-B37F-C6E8521483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536575" y="503238"/>
            <a:ext cx="3140075" cy="23542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Notes Placeholder 2">
            <a:extLst>
              <a:ext uri="{FF2B5EF4-FFF2-40B4-BE49-F238E27FC236}">
                <a16:creationId xmlns:a16="http://schemas.microsoft.com/office/drawing/2014/main" id="{606E3099-B820-AF25-EAD3-02A3F022E8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ts val="200"/>
              </a:spcAft>
            </a:pPr>
            <a:endParaRPr lang="en-US" altLang="en-US"/>
          </a:p>
        </p:txBody>
      </p:sp>
      <p:sp>
        <p:nvSpPr>
          <p:cNvPr id="49154" name="Slide Image Placeholder 4">
            <a:extLst>
              <a:ext uri="{FF2B5EF4-FFF2-40B4-BE49-F238E27FC236}">
                <a16:creationId xmlns:a16="http://schemas.microsoft.com/office/drawing/2014/main" id="{2E643CB2-7948-A34E-FEA9-F274AD9462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536575" y="503238"/>
            <a:ext cx="3140075" cy="23542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Notes Placeholder 2">
            <a:extLst>
              <a:ext uri="{FF2B5EF4-FFF2-40B4-BE49-F238E27FC236}">
                <a16:creationId xmlns:a16="http://schemas.microsoft.com/office/drawing/2014/main" id="{247D86BE-55A4-D388-E3C2-A7BAA16922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ts val="200"/>
              </a:spcAft>
            </a:pPr>
            <a:endParaRPr lang="en-US" altLang="en-US"/>
          </a:p>
        </p:txBody>
      </p:sp>
      <p:sp>
        <p:nvSpPr>
          <p:cNvPr id="50178" name="Slide Image Placeholder 4">
            <a:extLst>
              <a:ext uri="{FF2B5EF4-FFF2-40B4-BE49-F238E27FC236}">
                <a16:creationId xmlns:a16="http://schemas.microsoft.com/office/drawing/2014/main" id="{B3719319-96F2-2FD7-95BE-A6EAA5F7D6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536575" y="503238"/>
            <a:ext cx="3140075" cy="23542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Notes Placeholder 2">
            <a:extLst>
              <a:ext uri="{FF2B5EF4-FFF2-40B4-BE49-F238E27FC236}">
                <a16:creationId xmlns:a16="http://schemas.microsoft.com/office/drawing/2014/main" id="{2E157BC0-7B15-D7AF-01CD-8F63FA28E9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ts val="200"/>
              </a:spcAft>
            </a:pPr>
            <a:endParaRPr lang="en-US" altLang="en-US"/>
          </a:p>
        </p:txBody>
      </p:sp>
      <p:sp>
        <p:nvSpPr>
          <p:cNvPr id="51202" name="Slide Image Placeholder 4">
            <a:extLst>
              <a:ext uri="{FF2B5EF4-FFF2-40B4-BE49-F238E27FC236}">
                <a16:creationId xmlns:a16="http://schemas.microsoft.com/office/drawing/2014/main" id="{C2F7BE38-B3BF-7A41-E3CE-547FB031A3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536575" y="503238"/>
            <a:ext cx="3140075" cy="23542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Notes Placeholder 2">
            <a:extLst>
              <a:ext uri="{FF2B5EF4-FFF2-40B4-BE49-F238E27FC236}">
                <a16:creationId xmlns:a16="http://schemas.microsoft.com/office/drawing/2014/main" id="{CC4E2944-AEAF-6E69-E1E1-E9AD924B10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ts val="200"/>
              </a:spcAft>
            </a:pPr>
            <a:endParaRPr lang="en-US" altLang="en-US"/>
          </a:p>
        </p:txBody>
      </p:sp>
      <p:sp>
        <p:nvSpPr>
          <p:cNvPr id="52226" name="Slide Image Placeholder 4">
            <a:extLst>
              <a:ext uri="{FF2B5EF4-FFF2-40B4-BE49-F238E27FC236}">
                <a16:creationId xmlns:a16="http://schemas.microsoft.com/office/drawing/2014/main" id="{AED7B876-8851-2828-7EBD-7CA90C5246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536575" y="503238"/>
            <a:ext cx="3140075" cy="23542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Notes Placeholder 2">
            <a:extLst>
              <a:ext uri="{FF2B5EF4-FFF2-40B4-BE49-F238E27FC236}">
                <a16:creationId xmlns:a16="http://schemas.microsoft.com/office/drawing/2014/main" id="{991C520E-0098-4ABE-3FE2-B4F038EE16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ts val="200"/>
              </a:spcAft>
            </a:pPr>
            <a:endParaRPr lang="en-US" altLang="en-US"/>
          </a:p>
        </p:txBody>
      </p:sp>
      <p:sp>
        <p:nvSpPr>
          <p:cNvPr id="53250" name="Slide Image Placeholder 4">
            <a:extLst>
              <a:ext uri="{FF2B5EF4-FFF2-40B4-BE49-F238E27FC236}">
                <a16:creationId xmlns:a16="http://schemas.microsoft.com/office/drawing/2014/main" id="{26F37B4A-3CBF-DEEA-7BF9-858316293C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536575" y="503238"/>
            <a:ext cx="3140075" cy="23542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Notes Placeholder 2">
            <a:extLst>
              <a:ext uri="{FF2B5EF4-FFF2-40B4-BE49-F238E27FC236}">
                <a16:creationId xmlns:a16="http://schemas.microsoft.com/office/drawing/2014/main" id="{7E908162-C959-F2FE-18B9-EC80AFD7B2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ts val="200"/>
              </a:spcAft>
            </a:pPr>
            <a:endParaRPr lang="en-US" altLang="en-US"/>
          </a:p>
        </p:txBody>
      </p:sp>
      <p:sp>
        <p:nvSpPr>
          <p:cNvPr id="54274" name="Slide Image Placeholder 4">
            <a:extLst>
              <a:ext uri="{FF2B5EF4-FFF2-40B4-BE49-F238E27FC236}">
                <a16:creationId xmlns:a16="http://schemas.microsoft.com/office/drawing/2014/main" id="{8B4B9D21-DBDD-61F7-A058-AEDD30092B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536575" y="503238"/>
            <a:ext cx="3140075" cy="23542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otes Placeholder 2">
            <a:extLst>
              <a:ext uri="{FF2B5EF4-FFF2-40B4-BE49-F238E27FC236}">
                <a16:creationId xmlns:a16="http://schemas.microsoft.com/office/drawing/2014/main" id="{CF7DBA54-709A-7DF0-4CD7-C00F32D21D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ts val="200"/>
              </a:spcAft>
            </a:pPr>
            <a:r>
              <a:rPr lang="en-US" altLang="en-US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LiDAR Source Reference Material</a:t>
            </a:r>
          </a:p>
          <a:p>
            <a:pPr>
              <a:spcBef>
                <a:spcPct val="0"/>
              </a:spcBef>
              <a:spcAft>
                <a:spcPts val="200"/>
              </a:spcAft>
            </a:pPr>
            <a:endParaRPr lang="en-US" altLang="en-US"/>
          </a:p>
          <a:p>
            <a:pPr>
              <a:spcBef>
                <a:spcPct val="0"/>
              </a:spcBef>
              <a:spcAft>
                <a:spcPts val="200"/>
              </a:spcAft>
            </a:pPr>
            <a:r>
              <a:rPr lang="en-US" altLang="en-US"/>
              <a:t>The details are in reference documents.  Cheryl Friesen made copies.</a:t>
            </a:r>
          </a:p>
        </p:txBody>
      </p:sp>
      <p:sp>
        <p:nvSpPr>
          <p:cNvPr id="31746" name="Slide Image Placeholder 4">
            <a:extLst>
              <a:ext uri="{FF2B5EF4-FFF2-40B4-BE49-F238E27FC236}">
                <a16:creationId xmlns:a16="http://schemas.microsoft.com/office/drawing/2014/main" id="{AF673B40-5423-EF7C-9D73-3CD78021A7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536575" y="503238"/>
            <a:ext cx="3140075" cy="23542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otes Placeholder 2">
            <a:extLst>
              <a:ext uri="{FF2B5EF4-FFF2-40B4-BE49-F238E27FC236}">
                <a16:creationId xmlns:a16="http://schemas.microsoft.com/office/drawing/2014/main" id="{65E8BD2C-3A7F-0426-9373-9915C8ECC6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ts val="200"/>
              </a:spcAft>
            </a:pPr>
            <a:endParaRPr lang="en-US" altLang="en-US"/>
          </a:p>
        </p:txBody>
      </p:sp>
      <p:sp>
        <p:nvSpPr>
          <p:cNvPr id="32770" name="Slide Image Placeholder 4">
            <a:extLst>
              <a:ext uri="{FF2B5EF4-FFF2-40B4-BE49-F238E27FC236}">
                <a16:creationId xmlns:a16="http://schemas.microsoft.com/office/drawing/2014/main" id="{9A2845F6-3941-6E5F-4449-ECC6C33082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536575" y="503238"/>
            <a:ext cx="3140075" cy="23542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Notes Placeholder 2">
            <a:extLst>
              <a:ext uri="{FF2B5EF4-FFF2-40B4-BE49-F238E27FC236}">
                <a16:creationId xmlns:a16="http://schemas.microsoft.com/office/drawing/2014/main" id="{61D3244D-1AF6-CBA0-B434-45C7393134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ts val="200"/>
              </a:spcAft>
            </a:pPr>
            <a:endParaRPr lang="en-US" altLang="en-US"/>
          </a:p>
        </p:txBody>
      </p:sp>
      <p:sp>
        <p:nvSpPr>
          <p:cNvPr id="33794" name="Slide Image Placeholder 4">
            <a:extLst>
              <a:ext uri="{FF2B5EF4-FFF2-40B4-BE49-F238E27FC236}">
                <a16:creationId xmlns:a16="http://schemas.microsoft.com/office/drawing/2014/main" id="{E9A05D69-2132-F26A-2C08-731E0C954F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536575" y="503238"/>
            <a:ext cx="3140075" cy="23542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Notes Placeholder 2">
            <a:extLst>
              <a:ext uri="{FF2B5EF4-FFF2-40B4-BE49-F238E27FC236}">
                <a16:creationId xmlns:a16="http://schemas.microsoft.com/office/drawing/2014/main" id="{4D27B07E-9A15-370A-50B4-182D5FC6C6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ts val="200"/>
              </a:spcAft>
            </a:pPr>
            <a:endParaRPr lang="en-US" altLang="en-US"/>
          </a:p>
        </p:txBody>
      </p:sp>
      <p:sp>
        <p:nvSpPr>
          <p:cNvPr id="34818" name="Slide Image Placeholder 4">
            <a:extLst>
              <a:ext uri="{FF2B5EF4-FFF2-40B4-BE49-F238E27FC236}">
                <a16:creationId xmlns:a16="http://schemas.microsoft.com/office/drawing/2014/main" id="{31DFE5AE-086B-0F0A-BE38-B27CE47323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536575" y="503238"/>
            <a:ext cx="3140075" cy="23542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Notes Placeholder 2">
            <a:extLst>
              <a:ext uri="{FF2B5EF4-FFF2-40B4-BE49-F238E27FC236}">
                <a16:creationId xmlns:a16="http://schemas.microsoft.com/office/drawing/2014/main" id="{9C7C0FCB-35D5-6BEC-F41C-67CF6477AE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ts val="200"/>
              </a:spcAft>
            </a:pPr>
            <a:r>
              <a:rPr lang="en-US" altLang="en-US"/>
              <a:t>For the bins </a:t>
            </a:r>
          </a:p>
          <a:p>
            <a:pPr>
              <a:spcBef>
                <a:spcPct val="0"/>
              </a:spcBef>
              <a:spcAft>
                <a:spcPts val="200"/>
              </a:spcAft>
            </a:pPr>
            <a:r>
              <a:rPr lang="en-US" altLang="en-US"/>
              <a:t>[click] the first number represents the height classes.  As you can see there are six.</a:t>
            </a:r>
          </a:p>
          <a:p>
            <a:pPr>
              <a:spcBef>
                <a:spcPct val="0"/>
              </a:spcBef>
              <a:spcAft>
                <a:spcPts val="200"/>
              </a:spcAft>
            </a:pPr>
            <a:r>
              <a:rPr lang="en-US" altLang="en-US"/>
              <a:t>[click] the second number represents the percent cover classes represented by 1-3 or Low, Mod, High.</a:t>
            </a:r>
          </a:p>
          <a:p>
            <a:pPr>
              <a:spcBef>
                <a:spcPct val="0"/>
              </a:spcBef>
              <a:spcAft>
                <a:spcPts val="200"/>
              </a:spcAft>
            </a:pPr>
            <a:r>
              <a:rPr lang="en-US" altLang="en-US"/>
              <a:t>Combined it gives a total of 18 bins.</a:t>
            </a:r>
          </a:p>
        </p:txBody>
      </p:sp>
      <p:sp>
        <p:nvSpPr>
          <p:cNvPr id="35842" name="Slide Image Placeholder 4">
            <a:extLst>
              <a:ext uri="{FF2B5EF4-FFF2-40B4-BE49-F238E27FC236}">
                <a16:creationId xmlns:a16="http://schemas.microsoft.com/office/drawing/2014/main" id="{FD7EE0B8-EA88-F604-3179-C2A305AFBE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536575" y="503238"/>
            <a:ext cx="3140075" cy="23542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Notes Placeholder 2">
            <a:extLst>
              <a:ext uri="{FF2B5EF4-FFF2-40B4-BE49-F238E27FC236}">
                <a16:creationId xmlns:a16="http://schemas.microsoft.com/office/drawing/2014/main" id="{8863281F-4B24-070E-AF58-5BE78BB687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ts val="200"/>
              </a:spcAft>
            </a:pPr>
            <a:endParaRPr lang="en-US" altLang="en-US"/>
          </a:p>
        </p:txBody>
      </p:sp>
      <p:sp>
        <p:nvSpPr>
          <p:cNvPr id="36866" name="Slide Image Placeholder 4">
            <a:extLst>
              <a:ext uri="{FF2B5EF4-FFF2-40B4-BE49-F238E27FC236}">
                <a16:creationId xmlns:a16="http://schemas.microsoft.com/office/drawing/2014/main" id="{20DD3872-2EC1-68E1-7766-72FD781B2F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536575" y="503238"/>
            <a:ext cx="3140075" cy="23542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Notes Placeholder 2">
            <a:extLst>
              <a:ext uri="{FF2B5EF4-FFF2-40B4-BE49-F238E27FC236}">
                <a16:creationId xmlns:a16="http://schemas.microsoft.com/office/drawing/2014/main" id="{FAFAB028-A250-2672-21AB-69029EE606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ts val="200"/>
              </a:spcAft>
            </a:pPr>
            <a:endParaRPr lang="en-US" altLang="en-US"/>
          </a:p>
        </p:txBody>
      </p:sp>
      <p:sp>
        <p:nvSpPr>
          <p:cNvPr id="37890" name="Slide Image Placeholder 4">
            <a:extLst>
              <a:ext uri="{FF2B5EF4-FFF2-40B4-BE49-F238E27FC236}">
                <a16:creationId xmlns:a16="http://schemas.microsoft.com/office/drawing/2014/main" id="{A89FECDD-8625-B42D-3FF1-6E44960EEC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536575" y="503238"/>
            <a:ext cx="3140075" cy="23542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3BCF4-7F5A-813A-D2EB-0AE4685B6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ED078F-55E3-4352-AE35-1AC6E13EAE54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A5008-AE2D-CFA5-4766-F6D2FA933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6CB62-2B55-F316-D157-8F69FF1A9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04556-2408-4420-8BF8-1D8B8AE5F1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96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A2E1C-27C2-A6E5-9745-948B5DD01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2F049A-982B-4139-9234-7A8FB4C7C6DE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E1DD7-611C-BA4B-07DB-3BB7495BF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799BD-82DB-646F-89D0-3B6DFE6CB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43F06-D756-41BC-85D4-9B64C89AE7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772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A7ADD-B17C-1704-9B00-7C0DDDDB9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B46678-F2BA-4969-A25C-FD9689738096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A7620-B8B8-008C-CF45-D322120D4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41642-C71F-F5A9-5CAF-DB5D9FDD4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F99C1-20F2-4AB1-8F16-4536455632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85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CFEFD-A4E5-E7C6-FF43-A9A59BAF1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2361CA-3EDF-4EBD-9302-880A491ADB49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A9FDB-4E9C-AACF-7E87-941B12F26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07834-3874-6917-1D07-61442B42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73DB2-9EE3-4673-BB9D-5A57244AA0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130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CBAD1-C92B-1B39-60AC-B6DE1B6CE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E5DD73-424E-4D20-B0AD-87755C77A37A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88B31-0119-9D54-F0C9-D9313698A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2F77B-943B-AF5F-8076-FEE0BF589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3D8CF-7A31-4358-92A3-8833254162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826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30C3E8E-3A5F-3895-A1B0-EBCB9594C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396CD2-76C6-4640-854C-6B76A321E76D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DBC08F8-2F87-454C-A95B-DBD89A1C7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665B2D-B560-B222-2AAB-00CFB7C61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F5584-F0A7-42C3-B385-AC68AC41C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9699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E4C946B-61B6-F1D0-8259-4C59E44CD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AE12E9-C606-477B-A482-2FFB68FCE9AA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A83F73E-3D2A-0CE9-46FF-41B0073F7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3227A11-AE73-0156-FBBF-F383D1897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181F5-1637-4057-9B93-AC2ED12CBC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613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D1834D4-C649-D956-F648-01E616E3C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550AB5-39AE-4654-9BA0-3C46A388E241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CB65E8E-1456-3FB7-8D36-47C489D8B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FA0944B-3551-4FCF-356F-377BA6937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B371B-DE7E-4B4F-A15D-8E621559F9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817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E1EF429-ACAB-7EC1-38C1-147ECB02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52F4EE-642C-4024-AA84-B1E23BD658DD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0CE97C-9A52-A727-897F-A2F8CA804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707A8F5-056C-1F85-A796-079D554A6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B8A4E-4811-4F0E-888D-2904D97BE2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493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5BF47A-D425-D87E-2833-5EFD73C77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DACEDB-2626-4202-81DD-3F93F667E6AF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9717998-D485-76CC-C0C2-12F539BBE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4319A59-445A-2C42-E095-053084BFC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ADA81-4407-44DA-8019-0857674541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959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9028348-C10B-4850-3B0B-53721AA3C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80D8AD-ED34-4804-B3D7-466686904CE4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B951447-6855-967A-A134-D8FBF1E87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5199D0-359E-FDE4-B891-D9693F88D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6F90F-42BB-4FA9-A247-6955B6F0D6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9547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BF711D7-8A8C-66A5-A5B0-5DF36032A62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AC4BFD0-504B-0678-9D24-0E64C4D18A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60722-6558-B82C-2DED-38CCDDA8E4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39FE8D47-C339-41E4-836B-A315FBC7FD0C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D4435-4FB4-F9EF-3061-8AFE95CBB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3CD0B-881C-905C-E8ED-766E592C4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8A6FA16-5F4C-4532-9B4B-D0C3563DD00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4DDE6049-E946-FC20-9290-3FAB62E5FCF7}"/>
              </a:ext>
            </a:extLst>
          </p:cNvPr>
          <p:cNvSpPr/>
          <p:nvPr/>
        </p:nvSpPr>
        <p:spPr>
          <a:xfrm rot="1663741">
            <a:off x="48822" y="2148749"/>
            <a:ext cx="9695979" cy="2602995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7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E743EEF3-AD8A-3345-22E3-F380606ABA04}"/>
              </a:ext>
            </a:extLst>
          </p:cNvPr>
          <p:cNvSpPr/>
          <p:nvPr/>
        </p:nvSpPr>
        <p:spPr>
          <a:xfrm>
            <a:off x="509156" y="762000"/>
            <a:ext cx="7463230" cy="1385667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218046 h 1918789"/>
              <a:gd name="connsiteX1" fmla="*/ 3561347 w 9240252"/>
              <a:gd name="connsiteY1" fmla="*/ 175309 h 1918789"/>
              <a:gd name="connsiteX2" fmla="*/ 4884281 w 9240252"/>
              <a:gd name="connsiteY2" fmla="*/ 1918789 h 1918789"/>
              <a:gd name="connsiteX3" fmla="*/ 9240252 w 9240252"/>
              <a:gd name="connsiteY3" fmla="*/ 1169919 h 1918789"/>
              <a:gd name="connsiteX0" fmla="*/ 0 w 9240252"/>
              <a:gd name="connsiteY0" fmla="*/ 1270247 h 2095133"/>
              <a:gd name="connsiteX1" fmla="*/ 3561347 w 9240252"/>
              <a:gd name="connsiteY1" fmla="*/ 227510 h 2095133"/>
              <a:gd name="connsiteX2" fmla="*/ 6468439 w 9240252"/>
              <a:gd name="connsiteY2" fmla="*/ 290580 h 2095133"/>
              <a:gd name="connsiteX3" fmla="*/ 4884281 w 9240252"/>
              <a:gd name="connsiteY3" fmla="*/ 1970990 h 2095133"/>
              <a:gd name="connsiteX4" fmla="*/ 9240252 w 9240252"/>
              <a:gd name="connsiteY4" fmla="*/ 1222120 h 2095133"/>
              <a:gd name="connsiteX0" fmla="*/ 0 w 9240252"/>
              <a:gd name="connsiteY0" fmla="*/ 1042737 h 1743480"/>
              <a:gd name="connsiteX1" fmla="*/ 3561347 w 9240252"/>
              <a:gd name="connsiteY1" fmla="*/ 0 h 1743480"/>
              <a:gd name="connsiteX2" fmla="*/ 4884281 w 9240252"/>
              <a:gd name="connsiteY2" fmla="*/ 1743480 h 1743480"/>
              <a:gd name="connsiteX3" fmla="*/ 9240252 w 9240252"/>
              <a:gd name="connsiteY3" fmla="*/ 994610 h 1743480"/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660358 h 1660358"/>
              <a:gd name="connsiteX1" fmla="*/ 5923547 w 9240252"/>
              <a:gd name="connsiteY1" fmla="*/ 617621 h 1660358"/>
              <a:gd name="connsiteX2" fmla="*/ 9240252 w 9240252"/>
              <a:gd name="connsiteY2" fmla="*/ 1612231 h 16603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701800"/>
              <a:gd name="connsiteX1" fmla="*/ 5923547 w 9240252"/>
              <a:gd name="connsiteY1" fmla="*/ 308811 h 1701800"/>
              <a:gd name="connsiteX2" fmla="*/ 9240252 w 9240252"/>
              <a:gd name="connsiteY2" fmla="*/ 1303421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701800">
                <a:moveTo>
                  <a:pt x="0" y="1351548"/>
                </a:moveTo>
                <a:cubicBezTo>
                  <a:pt x="1010652" y="834190"/>
                  <a:pt x="4251158" y="0"/>
                  <a:pt x="5923547" y="308811"/>
                </a:cubicBezTo>
                <a:cubicBezTo>
                  <a:pt x="7479631" y="621632"/>
                  <a:pt x="8073189" y="1701800"/>
                  <a:pt x="9240252" y="130342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7A56A92-9129-2F39-9945-5D1EA40B1E88}"/>
              </a:ext>
            </a:extLst>
          </p:cNvPr>
          <p:cNvSpPr/>
          <p:nvPr/>
        </p:nvSpPr>
        <p:spPr>
          <a:xfrm flipH="1">
            <a:off x="1" y="2057399"/>
            <a:ext cx="9240252" cy="757591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275" name="Text Box 2">
            <a:extLst>
              <a:ext uri="{FF2B5EF4-FFF2-40B4-BE49-F238E27FC236}">
                <a16:creationId xmlns:a16="http://schemas.microsoft.com/office/drawing/2014/main" id="{DF6AD5E5-E9D4-C0DE-72FE-75B1550E1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3" y="112713"/>
            <a:ext cx="40719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50000"/>
              </a:lnSpc>
            </a:pPr>
            <a:r>
              <a:rPr lang="en-US" altLang="en-US" sz="36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Correlation Plots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17C9B1-20CC-A8E2-5FB5-FDF9A18C0FC1}"/>
              </a:ext>
            </a:extLst>
          </p:cNvPr>
          <p:cNvCxnSpPr/>
          <p:nvPr/>
        </p:nvCxnSpPr>
        <p:spPr>
          <a:xfrm>
            <a:off x="228600" y="931863"/>
            <a:ext cx="8156575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7" name="Picture 2" descr="Screen Clipping">
            <a:extLst>
              <a:ext uri="{FF2B5EF4-FFF2-40B4-BE49-F238E27FC236}">
                <a16:creationId xmlns:a16="http://schemas.microsoft.com/office/drawing/2014/main" id="{274DE4D0-2D09-4377-8E87-82E1A0529C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1035050"/>
            <a:ext cx="4308475" cy="568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8" name="Rectangle 8">
            <a:extLst>
              <a:ext uri="{FF2B5EF4-FFF2-40B4-BE49-F238E27FC236}">
                <a16:creationId xmlns:a16="http://schemas.microsoft.com/office/drawing/2014/main" id="{94E8EDB5-B65C-516C-CCE2-35DC99A96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665413"/>
            <a:ext cx="16430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z="320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Primary</a:t>
            </a:r>
          </a:p>
          <a:p>
            <a:pPr eaLnBrk="0" hangingPunct="0"/>
            <a:r>
              <a:rPr lang="en-US" altLang="en-US" sz="320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Plots</a:t>
            </a:r>
          </a:p>
          <a:p>
            <a:pPr eaLnBrk="0" hangingPunct="0"/>
            <a:r>
              <a:rPr lang="en-US" altLang="en-US" sz="320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(blue)</a:t>
            </a:r>
          </a:p>
        </p:txBody>
      </p:sp>
      <p:sp>
        <p:nvSpPr>
          <p:cNvPr id="11279" name="Rectangle 11">
            <a:extLst>
              <a:ext uri="{FF2B5EF4-FFF2-40B4-BE49-F238E27FC236}">
                <a16:creationId xmlns:a16="http://schemas.microsoft.com/office/drawing/2014/main" id="{2111D935-14A8-6E17-7C10-04F5E699B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2822575"/>
            <a:ext cx="2057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z="32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Alternate</a:t>
            </a:r>
          </a:p>
          <a:p>
            <a:pPr eaLnBrk="0" hangingPunct="0"/>
            <a:r>
              <a:rPr lang="en-US" altLang="en-US" sz="32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Plots</a:t>
            </a:r>
          </a:p>
          <a:p>
            <a:pPr eaLnBrk="0" hangingPunct="0"/>
            <a:r>
              <a:rPr lang="en-US" altLang="en-US" sz="32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(red)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04DDE225-29EA-E649-3ABA-258585E53CA0}"/>
              </a:ext>
            </a:extLst>
          </p:cNvPr>
          <p:cNvSpPr/>
          <p:nvPr/>
        </p:nvSpPr>
        <p:spPr>
          <a:xfrm rot="1663741">
            <a:off x="48822" y="2148749"/>
            <a:ext cx="9695979" cy="2602995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7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6688995F-2677-8133-9402-84AF8DF9E512}"/>
              </a:ext>
            </a:extLst>
          </p:cNvPr>
          <p:cNvSpPr/>
          <p:nvPr/>
        </p:nvSpPr>
        <p:spPr>
          <a:xfrm>
            <a:off x="509156" y="762000"/>
            <a:ext cx="7463230" cy="1385667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218046 h 1918789"/>
              <a:gd name="connsiteX1" fmla="*/ 3561347 w 9240252"/>
              <a:gd name="connsiteY1" fmla="*/ 175309 h 1918789"/>
              <a:gd name="connsiteX2" fmla="*/ 4884281 w 9240252"/>
              <a:gd name="connsiteY2" fmla="*/ 1918789 h 1918789"/>
              <a:gd name="connsiteX3" fmla="*/ 9240252 w 9240252"/>
              <a:gd name="connsiteY3" fmla="*/ 1169919 h 1918789"/>
              <a:gd name="connsiteX0" fmla="*/ 0 w 9240252"/>
              <a:gd name="connsiteY0" fmla="*/ 1270247 h 2095133"/>
              <a:gd name="connsiteX1" fmla="*/ 3561347 w 9240252"/>
              <a:gd name="connsiteY1" fmla="*/ 227510 h 2095133"/>
              <a:gd name="connsiteX2" fmla="*/ 6468439 w 9240252"/>
              <a:gd name="connsiteY2" fmla="*/ 290580 h 2095133"/>
              <a:gd name="connsiteX3" fmla="*/ 4884281 w 9240252"/>
              <a:gd name="connsiteY3" fmla="*/ 1970990 h 2095133"/>
              <a:gd name="connsiteX4" fmla="*/ 9240252 w 9240252"/>
              <a:gd name="connsiteY4" fmla="*/ 1222120 h 2095133"/>
              <a:gd name="connsiteX0" fmla="*/ 0 w 9240252"/>
              <a:gd name="connsiteY0" fmla="*/ 1042737 h 1743480"/>
              <a:gd name="connsiteX1" fmla="*/ 3561347 w 9240252"/>
              <a:gd name="connsiteY1" fmla="*/ 0 h 1743480"/>
              <a:gd name="connsiteX2" fmla="*/ 4884281 w 9240252"/>
              <a:gd name="connsiteY2" fmla="*/ 1743480 h 1743480"/>
              <a:gd name="connsiteX3" fmla="*/ 9240252 w 9240252"/>
              <a:gd name="connsiteY3" fmla="*/ 994610 h 1743480"/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660358 h 1660358"/>
              <a:gd name="connsiteX1" fmla="*/ 5923547 w 9240252"/>
              <a:gd name="connsiteY1" fmla="*/ 617621 h 1660358"/>
              <a:gd name="connsiteX2" fmla="*/ 9240252 w 9240252"/>
              <a:gd name="connsiteY2" fmla="*/ 1612231 h 16603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701800"/>
              <a:gd name="connsiteX1" fmla="*/ 5923547 w 9240252"/>
              <a:gd name="connsiteY1" fmla="*/ 308811 h 1701800"/>
              <a:gd name="connsiteX2" fmla="*/ 9240252 w 9240252"/>
              <a:gd name="connsiteY2" fmla="*/ 1303421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701800">
                <a:moveTo>
                  <a:pt x="0" y="1351548"/>
                </a:moveTo>
                <a:cubicBezTo>
                  <a:pt x="1010652" y="834190"/>
                  <a:pt x="4251158" y="0"/>
                  <a:pt x="5923547" y="308811"/>
                </a:cubicBezTo>
                <a:cubicBezTo>
                  <a:pt x="7479631" y="621632"/>
                  <a:pt x="8073189" y="1701800"/>
                  <a:pt x="9240252" y="130342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E4EF525-2553-144F-64DC-8C46E1983487}"/>
              </a:ext>
            </a:extLst>
          </p:cNvPr>
          <p:cNvSpPr/>
          <p:nvPr/>
        </p:nvSpPr>
        <p:spPr>
          <a:xfrm flipH="1">
            <a:off x="1" y="2057399"/>
            <a:ext cx="9240252" cy="757591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299" name="Text Box 2">
            <a:extLst>
              <a:ext uri="{FF2B5EF4-FFF2-40B4-BE49-F238E27FC236}">
                <a16:creationId xmlns:a16="http://schemas.microsoft.com/office/drawing/2014/main" id="{000EEA14-759D-D494-04D6-A72844301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763" y="112713"/>
            <a:ext cx="63627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50000"/>
              </a:lnSpc>
            </a:pPr>
            <a:r>
              <a:rPr lang="en-US" altLang="en-US" sz="36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Correlation Plot Tree Data 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altLang="en-US" sz="24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altLang="en-US" sz="2400" b="1" baseline="30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ND</a:t>
            </a:r>
            <a:r>
              <a:rPr lang="en-US" altLang="en-US" sz="24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Component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935E64-FC0A-4062-1C79-8B7F7E63C41F}"/>
              </a:ext>
            </a:extLst>
          </p:cNvPr>
          <p:cNvCxnSpPr/>
          <p:nvPr/>
        </p:nvCxnSpPr>
        <p:spPr>
          <a:xfrm>
            <a:off x="228600" y="931863"/>
            <a:ext cx="8156575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01" name="Picture 8" descr="Screen Clipping">
            <a:extLst>
              <a:ext uri="{FF2B5EF4-FFF2-40B4-BE49-F238E27FC236}">
                <a16:creationId xmlns:a16="http://schemas.microsoft.com/office/drawing/2014/main" id="{5CE16E67-7108-04F3-BE63-8C3CC09F09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63" y="2257425"/>
            <a:ext cx="2633662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7B8551C-8B63-5043-3796-9500A3DCE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3" y="2057400"/>
            <a:ext cx="56388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>
              <a:buFontTx/>
              <a:buBlip>
                <a:blip r:embed="rId5"/>
              </a:buBlip>
            </a:pPr>
            <a:r>
              <a:rPr lang="en-US" altLang="en-US" sz="320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240 Plots</a:t>
            </a:r>
          </a:p>
          <a:p>
            <a:pPr eaLnBrk="0" hangingPunct="0">
              <a:buFontTx/>
              <a:buBlip>
                <a:blip r:embed="rId5"/>
              </a:buBlip>
            </a:pPr>
            <a:endParaRPr lang="en-US" altLang="en-US" sz="3200">
              <a:solidFill>
                <a:srgbClr val="0000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0" hangingPunct="0">
              <a:buFontTx/>
              <a:buBlip>
                <a:blip r:embed="rId5"/>
              </a:buBlip>
            </a:pPr>
            <a:endParaRPr lang="en-US" altLang="en-US" sz="3200">
              <a:solidFill>
                <a:srgbClr val="0000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0" hangingPunct="0">
              <a:buFontTx/>
              <a:buBlip>
                <a:blip r:embed="rId5"/>
              </a:buBlip>
            </a:pPr>
            <a:r>
              <a:rPr lang="en-US" altLang="en-US" sz="320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~13 Plots per Bin</a:t>
            </a:r>
          </a:p>
          <a:p>
            <a:pPr eaLnBrk="0" hangingPunct="0">
              <a:buFontTx/>
              <a:buBlip>
                <a:blip r:embed="rId5"/>
              </a:buBlip>
            </a:pPr>
            <a:endParaRPr lang="en-US" altLang="en-US" sz="3200">
              <a:solidFill>
                <a:srgbClr val="0000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0" hangingPunct="0">
              <a:buFontTx/>
              <a:buBlip>
                <a:blip r:embed="rId5"/>
              </a:buBlip>
            </a:pPr>
            <a:endParaRPr lang="en-US" altLang="en-US" sz="3200">
              <a:solidFill>
                <a:srgbClr val="0000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0" hangingPunct="0">
              <a:buFontTx/>
              <a:buBlip>
                <a:blip r:embed="rId5"/>
              </a:buBlip>
            </a:pPr>
            <a:r>
              <a:rPr lang="en-US" altLang="en-US" sz="320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Tree List Generated per Bin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F24EF3BD-B93D-1EB9-A3CD-5F37932D184F}"/>
              </a:ext>
            </a:extLst>
          </p:cNvPr>
          <p:cNvSpPr/>
          <p:nvPr/>
        </p:nvSpPr>
        <p:spPr>
          <a:xfrm rot="1663741">
            <a:off x="48822" y="2148749"/>
            <a:ext cx="9695979" cy="2602995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7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CFE46DDC-EAA9-A162-E18E-2C501E7F012D}"/>
              </a:ext>
            </a:extLst>
          </p:cNvPr>
          <p:cNvSpPr/>
          <p:nvPr/>
        </p:nvSpPr>
        <p:spPr>
          <a:xfrm>
            <a:off x="509156" y="762000"/>
            <a:ext cx="7463230" cy="1385667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218046 h 1918789"/>
              <a:gd name="connsiteX1" fmla="*/ 3561347 w 9240252"/>
              <a:gd name="connsiteY1" fmla="*/ 175309 h 1918789"/>
              <a:gd name="connsiteX2" fmla="*/ 4884281 w 9240252"/>
              <a:gd name="connsiteY2" fmla="*/ 1918789 h 1918789"/>
              <a:gd name="connsiteX3" fmla="*/ 9240252 w 9240252"/>
              <a:gd name="connsiteY3" fmla="*/ 1169919 h 1918789"/>
              <a:gd name="connsiteX0" fmla="*/ 0 w 9240252"/>
              <a:gd name="connsiteY0" fmla="*/ 1270247 h 2095133"/>
              <a:gd name="connsiteX1" fmla="*/ 3561347 w 9240252"/>
              <a:gd name="connsiteY1" fmla="*/ 227510 h 2095133"/>
              <a:gd name="connsiteX2" fmla="*/ 6468439 w 9240252"/>
              <a:gd name="connsiteY2" fmla="*/ 290580 h 2095133"/>
              <a:gd name="connsiteX3" fmla="*/ 4884281 w 9240252"/>
              <a:gd name="connsiteY3" fmla="*/ 1970990 h 2095133"/>
              <a:gd name="connsiteX4" fmla="*/ 9240252 w 9240252"/>
              <a:gd name="connsiteY4" fmla="*/ 1222120 h 2095133"/>
              <a:gd name="connsiteX0" fmla="*/ 0 w 9240252"/>
              <a:gd name="connsiteY0" fmla="*/ 1042737 h 1743480"/>
              <a:gd name="connsiteX1" fmla="*/ 3561347 w 9240252"/>
              <a:gd name="connsiteY1" fmla="*/ 0 h 1743480"/>
              <a:gd name="connsiteX2" fmla="*/ 4884281 w 9240252"/>
              <a:gd name="connsiteY2" fmla="*/ 1743480 h 1743480"/>
              <a:gd name="connsiteX3" fmla="*/ 9240252 w 9240252"/>
              <a:gd name="connsiteY3" fmla="*/ 994610 h 1743480"/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660358 h 1660358"/>
              <a:gd name="connsiteX1" fmla="*/ 5923547 w 9240252"/>
              <a:gd name="connsiteY1" fmla="*/ 617621 h 1660358"/>
              <a:gd name="connsiteX2" fmla="*/ 9240252 w 9240252"/>
              <a:gd name="connsiteY2" fmla="*/ 1612231 h 16603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701800"/>
              <a:gd name="connsiteX1" fmla="*/ 5923547 w 9240252"/>
              <a:gd name="connsiteY1" fmla="*/ 308811 h 1701800"/>
              <a:gd name="connsiteX2" fmla="*/ 9240252 w 9240252"/>
              <a:gd name="connsiteY2" fmla="*/ 1303421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701800">
                <a:moveTo>
                  <a:pt x="0" y="1351548"/>
                </a:moveTo>
                <a:cubicBezTo>
                  <a:pt x="1010652" y="834190"/>
                  <a:pt x="4251158" y="0"/>
                  <a:pt x="5923547" y="308811"/>
                </a:cubicBezTo>
                <a:cubicBezTo>
                  <a:pt x="7479631" y="621632"/>
                  <a:pt x="8073189" y="1701800"/>
                  <a:pt x="9240252" y="130342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B11176B5-0192-14BF-7CAA-193BE018E9C8}"/>
              </a:ext>
            </a:extLst>
          </p:cNvPr>
          <p:cNvSpPr/>
          <p:nvPr/>
        </p:nvSpPr>
        <p:spPr>
          <a:xfrm flipH="1">
            <a:off x="1" y="2057399"/>
            <a:ext cx="9240252" cy="757591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323" name="Text Box 2">
            <a:extLst>
              <a:ext uri="{FF2B5EF4-FFF2-40B4-BE49-F238E27FC236}">
                <a16:creationId xmlns:a16="http://schemas.microsoft.com/office/drawing/2014/main" id="{FEB22E5C-54C5-5813-2838-CF4434D55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5013" y="112713"/>
            <a:ext cx="50641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50000"/>
              </a:lnSpc>
            </a:pPr>
            <a:r>
              <a:rPr lang="en-US" altLang="en-US" sz="36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Correlation Plot Data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CF44078-B5C2-E9A0-E67D-6116970AAE1A}"/>
              </a:ext>
            </a:extLst>
          </p:cNvPr>
          <p:cNvCxnSpPr/>
          <p:nvPr/>
        </p:nvCxnSpPr>
        <p:spPr>
          <a:xfrm>
            <a:off x="228600" y="931863"/>
            <a:ext cx="8156575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5" name="Rectangle 11">
            <a:extLst>
              <a:ext uri="{FF2B5EF4-FFF2-40B4-BE49-F238E27FC236}">
                <a16:creationId xmlns:a16="http://schemas.microsoft.com/office/drawing/2014/main" id="{6B3F1401-2137-2D21-87D8-BB1B359B9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1365250"/>
            <a:ext cx="7875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>
              <a:buFontTx/>
              <a:buBlip>
                <a:blip r:embed="rId4"/>
              </a:buBlip>
            </a:pPr>
            <a:r>
              <a:rPr lang="en-US" altLang="en-US" sz="320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EcoSurvey Avg Stand Metrics per Bin </a:t>
            </a:r>
          </a:p>
        </p:txBody>
      </p:sp>
      <p:pic>
        <p:nvPicPr>
          <p:cNvPr id="13326" name="Picture 2" descr="Screen Clipping">
            <a:extLst>
              <a:ext uri="{FF2B5EF4-FFF2-40B4-BE49-F238E27FC236}">
                <a16:creationId xmlns:a16="http://schemas.microsoft.com/office/drawing/2014/main" id="{19E0897F-60FC-1EF0-E07E-296A684A56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2127250"/>
            <a:ext cx="9134475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AAE381C-B39B-B728-00A3-F6F72A97C0E5}"/>
              </a:ext>
            </a:extLst>
          </p:cNvPr>
          <p:cNvSpPr/>
          <p:nvPr/>
        </p:nvSpPr>
        <p:spPr>
          <a:xfrm>
            <a:off x="2743200" y="2667000"/>
            <a:ext cx="64008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B88679F-B4C9-2F41-B7B2-1AA1FEA64721}"/>
              </a:ext>
            </a:extLst>
          </p:cNvPr>
          <p:cNvSpPr/>
          <p:nvPr/>
        </p:nvSpPr>
        <p:spPr>
          <a:xfrm>
            <a:off x="3429000" y="2662238"/>
            <a:ext cx="1006475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C2D7515-DC2A-B649-D5D1-AA6A3A4FC314}"/>
              </a:ext>
            </a:extLst>
          </p:cNvPr>
          <p:cNvSpPr/>
          <p:nvPr/>
        </p:nvSpPr>
        <p:spPr>
          <a:xfrm>
            <a:off x="4506913" y="2343150"/>
            <a:ext cx="2873375" cy="3190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350A79E1-63F6-BAC9-0B29-081CB2F91D5F}"/>
              </a:ext>
            </a:extLst>
          </p:cNvPr>
          <p:cNvSpPr/>
          <p:nvPr/>
        </p:nvSpPr>
        <p:spPr>
          <a:xfrm rot="1663741">
            <a:off x="48822" y="2148749"/>
            <a:ext cx="9695979" cy="2602995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7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8923D5CA-55BF-9D73-DEA0-D08692ED1186}"/>
              </a:ext>
            </a:extLst>
          </p:cNvPr>
          <p:cNvSpPr/>
          <p:nvPr/>
        </p:nvSpPr>
        <p:spPr>
          <a:xfrm>
            <a:off x="509156" y="762000"/>
            <a:ext cx="7463230" cy="1385667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218046 h 1918789"/>
              <a:gd name="connsiteX1" fmla="*/ 3561347 w 9240252"/>
              <a:gd name="connsiteY1" fmla="*/ 175309 h 1918789"/>
              <a:gd name="connsiteX2" fmla="*/ 4884281 w 9240252"/>
              <a:gd name="connsiteY2" fmla="*/ 1918789 h 1918789"/>
              <a:gd name="connsiteX3" fmla="*/ 9240252 w 9240252"/>
              <a:gd name="connsiteY3" fmla="*/ 1169919 h 1918789"/>
              <a:gd name="connsiteX0" fmla="*/ 0 w 9240252"/>
              <a:gd name="connsiteY0" fmla="*/ 1270247 h 2095133"/>
              <a:gd name="connsiteX1" fmla="*/ 3561347 w 9240252"/>
              <a:gd name="connsiteY1" fmla="*/ 227510 h 2095133"/>
              <a:gd name="connsiteX2" fmla="*/ 6468439 w 9240252"/>
              <a:gd name="connsiteY2" fmla="*/ 290580 h 2095133"/>
              <a:gd name="connsiteX3" fmla="*/ 4884281 w 9240252"/>
              <a:gd name="connsiteY3" fmla="*/ 1970990 h 2095133"/>
              <a:gd name="connsiteX4" fmla="*/ 9240252 w 9240252"/>
              <a:gd name="connsiteY4" fmla="*/ 1222120 h 2095133"/>
              <a:gd name="connsiteX0" fmla="*/ 0 w 9240252"/>
              <a:gd name="connsiteY0" fmla="*/ 1042737 h 1743480"/>
              <a:gd name="connsiteX1" fmla="*/ 3561347 w 9240252"/>
              <a:gd name="connsiteY1" fmla="*/ 0 h 1743480"/>
              <a:gd name="connsiteX2" fmla="*/ 4884281 w 9240252"/>
              <a:gd name="connsiteY2" fmla="*/ 1743480 h 1743480"/>
              <a:gd name="connsiteX3" fmla="*/ 9240252 w 9240252"/>
              <a:gd name="connsiteY3" fmla="*/ 994610 h 1743480"/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660358 h 1660358"/>
              <a:gd name="connsiteX1" fmla="*/ 5923547 w 9240252"/>
              <a:gd name="connsiteY1" fmla="*/ 617621 h 1660358"/>
              <a:gd name="connsiteX2" fmla="*/ 9240252 w 9240252"/>
              <a:gd name="connsiteY2" fmla="*/ 1612231 h 16603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701800"/>
              <a:gd name="connsiteX1" fmla="*/ 5923547 w 9240252"/>
              <a:gd name="connsiteY1" fmla="*/ 308811 h 1701800"/>
              <a:gd name="connsiteX2" fmla="*/ 9240252 w 9240252"/>
              <a:gd name="connsiteY2" fmla="*/ 1303421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701800">
                <a:moveTo>
                  <a:pt x="0" y="1351548"/>
                </a:moveTo>
                <a:cubicBezTo>
                  <a:pt x="1010652" y="834190"/>
                  <a:pt x="4251158" y="0"/>
                  <a:pt x="5923547" y="308811"/>
                </a:cubicBezTo>
                <a:cubicBezTo>
                  <a:pt x="7479631" y="621632"/>
                  <a:pt x="8073189" y="1701800"/>
                  <a:pt x="9240252" y="130342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AE11118-A92D-D3C5-DF30-09E805F48557}"/>
              </a:ext>
            </a:extLst>
          </p:cNvPr>
          <p:cNvSpPr/>
          <p:nvPr/>
        </p:nvSpPr>
        <p:spPr>
          <a:xfrm flipH="1">
            <a:off x="1" y="2057399"/>
            <a:ext cx="9240252" cy="757591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347" name="Text Box 2">
            <a:extLst>
              <a:ext uri="{FF2B5EF4-FFF2-40B4-BE49-F238E27FC236}">
                <a16:creationId xmlns:a16="http://schemas.microsoft.com/office/drawing/2014/main" id="{6944DF12-D69E-AF51-88C3-38216E5A5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950" y="112713"/>
            <a:ext cx="70802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50000"/>
              </a:lnSpc>
            </a:pPr>
            <a:r>
              <a:rPr lang="en-US" altLang="en-US" sz="36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LiDAR Veg Height Color Blend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0B46ABE-71D2-0FF9-D3E9-47D28A3FB8E4}"/>
              </a:ext>
            </a:extLst>
          </p:cNvPr>
          <p:cNvCxnSpPr/>
          <p:nvPr/>
        </p:nvCxnSpPr>
        <p:spPr>
          <a:xfrm>
            <a:off x="228600" y="931863"/>
            <a:ext cx="8156575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9" name="Rectangle 8">
            <a:extLst>
              <a:ext uri="{FF2B5EF4-FFF2-40B4-BE49-F238E27FC236}">
                <a16:creationId xmlns:a16="http://schemas.microsoft.com/office/drawing/2014/main" id="{1E0408A5-4EE8-32BF-52A6-D73536A9E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9100" y="1162050"/>
            <a:ext cx="52371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>
              <a:buFontTx/>
              <a:buBlip>
                <a:blip r:embed="rId4"/>
              </a:buBlip>
            </a:pPr>
            <a:r>
              <a:rPr lang="en-US" altLang="en-US" sz="320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Provides Visual Contrast</a:t>
            </a:r>
          </a:p>
        </p:txBody>
      </p:sp>
      <p:pic>
        <p:nvPicPr>
          <p:cNvPr id="14350" name="Picture 2" descr="Screen Clipping">
            <a:extLst>
              <a:ext uri="{FF2B5EF4-FFF2-40B4-BE49-F238E27FC236}">
                <a16:creationId xmlns:a16="http://schemas.microsoft.com/office/drawing/2014/main" id="{1D6B58FC-AA3A-4D1A-5A18-32854CB707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16100"/>
            <a:ext cx="502920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1" name="Rectangle 11">
            <a:extLst>
              <a:ext uri="{FF2B5EF4-FFF2-40B4-BE49-F238E27FC236}">
                <a16:creationId xmlns:a16="http://schemas.microsoft.com/office/drawing/2014/main" id="{6F9D3AF1-98F3-F71D-CB17-DC9DBE909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3684588"/>
            <a:ext cx="3627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z="320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One Meter Pixels</a:t>
            </a:r>
          </a:p>
        </p:txBody>
      </p:sp>
      <p:pic>
        <p:nvPicPr>
          <p:cNvPr id="14352" name="Picture 12" descr="Screen Clipping">
            <a:extLst>
              <a:ext uri="{FF2B5EF4-FFF2-40B4-BE49-F238E27FC236}">
                <a16:creationId xmlns:a16="http://schemas.microsoft.com/office/drawing/2014/main" id="{C976F25B-4B00-9C93-AFA7-EF36DB4A88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19600"/>
            <a:ext cx="3344863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CA34E3F4-E55B-6BFA-9341-9E01C07AED10}"/>
              </a:ext>
            </a:extLst>
          </p:cNvPr>
          <p:cNvSpPr/>
          <p:nvPr/>
        </p:nvSpPr>
        <p:spPr>
          <a:xfrm rot="1663741">
            <a:off x="48822" y="2148749"/>
            <a:ext cx="9695979" cy="2602995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7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175C606-B31F-6E9E-B3D7-2751F5252FF0}"/>
              </a:ext>
            </a:extLst>
          </p:cNvPr>
          <p:cNvSpPr/>
          <p:nvPr/>
        </p:nvSpPr>
        <p:spPr>
          <a:xfrm>
            <a:off x="509156" y="762000"/>
            <a:ext cx="7463230" cy="1385667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218046 h 1918789"/>
              <a:gd name="connsiteX1" fmla="*/ 3561347 w 9240252"/>
              <a:gd name="connsiteY1" fmla="*/ 175309 h 1918789"/>
              <a:gd name="connsiteX2" fmla="*/ 4884281 w 9240252"/>
              <a:gd name="connsiteY2" fmla="*/ 1918789 h 1918789"/>
              <a:gd name="connsiteX3" fmla="*/ 9240252 w 9240252"/>
              <a:gd name="connsiteY3" fmla="*/ 1169919 h 1918789"/>
              <a:gd name="connsiteX0" fmla="*/ 0 w 9240252"/>
              <a:gd name="connsiteY0" fmla="*/ 1270247 h 2095133"/>
              <a:gd name="connsiteX1" fmla="*/ 3561347 w 9240252"/>
              <a:gd name="connsiteY1" fmla="*/ 227510 h 2095133"/>
              <a:gd name="connsiteX2" fmla="*/ 6468439 w 9240252"/>
              <a:gd name="connsiteY2" fmla="*/ 290580 h 2095133"/>
              <a:gd name="connsiteX3" fmla="*/ 4884281 w 9240252"/>
              <a:gd name="connsiteY3" fmla="*/ 1970990 h 2095133"/>
              <a:gd name="connsiteX4" fmla="*/ 9240252 w 9240252"/>
              <a:gd name="connsiteY4" fmla="*/ 1222120 h 2095133"/>
              <a:gd name="connsiteX0" fmla="*/ 0 w 9240252"/>
              <a:gd name="connsiteY0" fmla="*/ 1042737 h 1743480"/>
              <a:gd name="connsiteX1" fmla="*/ 3561347 w 9240252"/>
              <a:gd name="connsiteY1" fmla="*/ 0 h 1743480"/>
              <a:gd name="connsiteX2" fmla="*/ 4884281 w 9240252"/>
              <a:gd name="connsiteY2" fmla="*/ 1743480 h 1743480"/>
              <a:gd name="connsiteX3" fmla="*/ 9240252 w 9240252"/>
              <a:gd name="connsiteY3" fmla="*/ 994610 h 1743480"/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660358 h 1660358"/>
              <a:gd name="connsiteX1" fmla="*/ 5923547 w 9240252"/>
              <a:gd name="connsiteY1" fmla="*/ 617621 h 1660358"/>
              <a:gd name="connsiteX2" fmla="*/ 9240252 w 9240252"/>
              <a:gd name="connsiteY2" fmla="*/ 1612231 h 16603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701800"/>
              <a:gd name="connsiteX1" fmla="*/ 5923547 w 9240252"/>
              <a:gd name="connsiteY1" fmla="*/ 308811 h 1701800"/>
              <a:gd name="connsiteX2" fmla="*/ 9240252 w 9240252"/>
              <a:gd name="connsiteY2" fmla="*/ 1303421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701800">
                <a:moveTo>
                  <a:pt x="0" y="1351548"/>
                </a:moveTo>
                <a:cubicBezTo>
                  <a:pt x="1010652" y="834190"/>
                  <a:pt x="4251158" y="0"/>
                  <a:pt x="5923547" y="308811"/>
                </a:cubicBezTo>
                <a:cubicBezTo>
                  <a:pt x="7479631" y="621632"/>
                  <a:pt x="8073189" y="1701800"/>
                  <a:pt x="9240252" y="130342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2CE3DB71-989C-1C33-B177-FA8539AA6ECD}"/>
              </a:ext>
            </a:extLst>
          </p:cNvPr>
          <p:cNvSpPr/>
          <p:nvPr/>
        </p:nvSpPr>
        <p:spPr>
          <a:xfrm flipH="1">
            <a:off x="1" y="2057399"/>
            <a:ext cx="9240252" cy="757591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371" name="Text Box 2">
            <a:extLst>
              <a:ext uri="{FF2B5EF4-FFF2-40B4-BE49-F238E27FC236}">
                <a16:creationId xmlns:a16="http://schemas.microsoft.com/office/drawing/2014/main" id="{497C409B-9488-4474-8DD8-4C3BEAC2B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" y="112713"/>
            <a:ext cx="75692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50000"/>
              </a:lnSpc>
            </a:pPr>
            <a:r>
              <a:rPr lang="en-US" altLang="en-US" sz="36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LiDAR &amp; BLM FOI-VEG Polygons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altLang="en-US" sz="24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altLang="en-US" sz="2400" b="1" baseline="30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rd</a:t>
            </a:r>
            <a:r>
              <a:rPr lang="en-US" altLang="en-US" sz="24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Component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223939-DC27-9955-FE38-7F5B1CDC58F4}"/>
              </a:ext>
            </a:extLst>
          </p:cNvPr>
          <p:cNvCxnSpPr/>
          <p:nvPr/>
        </p:nvCxnSpPr>
        <p:spPr>
          <a:xfrm>
            <a:off x="228600" y="931863"/>
            <a:ext cx="8156575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D63B86C-6226-F167-A820-403D1A4A56C3}"/>
              </a:ext>
            </a:extLst>
          </p:cNvPr>
          <p:cNvSpPr/>
          <p:nvPr/>
        </p:nvSpPr>
        <p:spPr>
          <a:xfrm>
            <a:off x="503238" y="2832100"/>
            <a:ext cx="3273425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eaLnBrk="0" hangingPunct="0">
              <a:buFontTx/>
              <a:buBlip>
                <a:blip r:embed="rId4"/>
              </a:buBlip>
              <a:defRPr/>
            </a:pPr>
            <a:r>
              <a:rPr lang="en-US" sz="3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BLM </a:t>
            </a:r>
          </a:p>
          <a:p>
            <a:pPr eaLnBrk="0" hangingPunct="0">
              <a:defRPr/>
            </a:pPr>
            <a:r>
              <a:rPr lang="en-US" sz="3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Forest Stand</a:t>
            </a:r>
          </a:p>
          <a:p>
            <a:pPr eaLnBrk="0" hangingPunct="0">
              <a:defRPr/>
            </a:pPr>
            <a:r>
              <a:rPr lang="en-US" sz="3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Polygons</a:t>
            </a:r>
          </a:p>
        </p:txBody>
      </p:sp>
      <p:pic>
        <p:nvPicPr>
          <p:cNvPr id="15374" name="Picture 4" descr="Screen Clipping">
            <a:extLst>
              <a:ext uri="{FF2B5EF4-FFF2-40B4-BE49-F238E27FC236}">
                <a16:creationId xmlns:a16="http://schemas.microsoft.com/office/drawing/2014/main" id="{B01E7444-F802-DDBB-07D9-14DD59BE8C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1879600"/>
            <a:ext cx="4881562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7A6C9FC5-1C50-8CF0-CA52-3AAC1ECE1AFB}"/>
              </a:ext>
            </a:extLst>
          </p:cNvPr>
          <p:cNvSpPr/>
          <p:nvPr/>
        </p:nvSpPr>
        <p:spPr>
          <a:xfrm rot="1663741">
            <a:off x="48822" y="2148749"/>
            <a:ext cx="9695979" cy="2602995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7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C1E8AEA0-CD4C-B241-0B6A-32340FC95BB7}"/>
              </a:ext>
            </a:extLst>
          </p:cNvPr>
          <p:cNvSpPr/>
          <p:nvPr/>
        </p:nvSpPr>
        <p:spPr>
          <a:xfrm>
            <a:off x="509156" y="762000"/>
            <a:ext cx="7463230" cy="1385667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218046 h 1918789"/>
              <a:gd name="connsiteX1" fmla="*/ 3561347 w 9240252"/>
              <a:gd name="connsiteY1" fmla="*/ 175309 h 1918789"/>
              <a:gd name="connsiteX2" fmla="*/ 4884281 w 9240252"/>
              <a:gd name="connsiteY2" fmla="*/ 1918789 h 1918789"/>
              <a:gd name="connsiteX3" fmla="*/ 9240252 w 9240252"/>
              <a:gd name="connsiteY3" fmla="*/ 1169919 h 1918789"/>
              <a:gd name="connsiteX0" fmla="*/ 0 w 9240252"/>
              <a:gd name="connsiteY0" fmla="*/ 1270247 h 2095133"/>
              <a:gd name="connsiteX1" fmla="*/ 3561347 w 9240252"/>
              <a:gd name="connsiteY1" fmla="*/ 227510 h 2095133"/>
              <a:gd name="connsiteX2" fmla="*/ 6468439 w 9240252"/>
              <a:gd name="connsiteY2" fmla="*/ 290580 h 2095133"/>
              <a:gd name="connsiteX3" fmla="*/ 4884281 w 9240252"/>
              <a:gd name="connsiteY3" fmla="*/ 1970990 h 2095133"/>
              <a:gd name="connsiteX4" fmla="*/ 9240252 w 9240252"/>
              <a:gd name="connsiteY4" fmla="*/ 1222120 h 2095133"/>
              <a:gd name="connsiteX0" fmla="*/ 0 w 9240252"/>
              <a:gd name="connsiteY0" fmla="*/ 1042737 h 1743480"/>
              <a:gd name="connsiteX1" fmla="*/ 3561347 w 9240252"/>
              <a:gd name="connsiteY1" fmla="*/ 0 h 1743480"/>
              <a:gd name="connsiteX2" fmla="*/ 4884281 w 9240252"/>
              <a:gd name="connsiteY2" fmla="*/ 1743480 h 1743480"/>
              <a:gd name="connsiteX3" fmla="*/ 9240252 w 9240252"/>
              <a:gd name="connsiteY3" fmla="*/ 994610 h 1743480"/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660358 h 1660358"/>
              <a:gd name="connsiteX1" fmla="*/ 5923547 w 9240252"/>
              <a:gd name="connsiteY1" fmla="*/ 617621 h 1660358"/>
              <a:gd name="connsiteX2" fmla="*/ 9240252 w 9240252"/>
              <a:gd name="connsiteY2" fmla="*/ 1612231 h 16603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701800"/>
              <a:gd name="connsiteX1" fmla="*/ 5923547 w 9240252"/>
              <a:gd name="connsiteY1" fmla="*/ 308811 h 1701800"/>
              <a:gd name="connsiteX2" fmla="*/ 9240252 w 9240252"/>
              <a:gd name="connsiteY2" fmla="*/ 1303421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701800">
                <a:moveTo>
                  <a:pt x="0" y="1351548"/>
                </a:moveTo>
                <a:cubicBezTo>
                  <a:pt x="1010652" y="834190"/>
                  <a:pt x="4251158" y="0"/>
                  <a:pt x="5923547" y="308811"/>
                </a:cubicBezTo>
                <a:cubicBezTo>
                  <a:pt x="7479631" y="621632"/>
                  <a:pt x="8073189" y="1701800"/>
                  <a:pt x="9240252" y="130342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0CF1025D-4843-93ED-7950-7D16AD7993B6}"/>
              </a:ext>
            </a:extLst>
          </p:cNvPr>
          <p:cNvSpPr/>
          <p:nvPr/>
        </p:nvSpPr>
        <p:spPr>
          <a:xfrm flipH="1">
            <a:off x="1" y="2057399"/>
            <a:ext cx="9240252" cy="757591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395" name="Text Box 2">
            <a:extLst>
              <a:ext uri="{FF2B5EF4-FFF2-40B4-BE49-F238E27FC236}">
                <a16:creationId xmlns:a16="http://schemas.microsoft.com/office/drawing/2014/main" id="{076EEDF3-4CDE-1559-ACCD-CE5FFD076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" y="112713"/>
            <a:ext cx="75692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50000"/>
              </a:lnSpc>
            </a:pPr>
            <a:r>
              <a:rPr lang="en-US" altLang="en-US" sz="36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LiDAR &amp; BLM FOI-VEG Polygons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AF2A34B-EC78-ECEB-163C-D7F7588E2534}"/>
              </a:ext>
            </a:extLst>
          </p:cNvPr>
          <p:cNvCxnSpPr/>
          <p:nvPr/>
        </p:nvCxnSpPr>
        <p:spPr>
          <a:xfrm>
            <a:off x="228600" y="931863"/>
            <a:ext cx="8156575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7" name="Rectangle 8">
            <a:extLst>
              <a:ext uri="{FF2B5EF4-FFF2-40B4-BE49-F238E27FC236}">
                <a16:creationId xmlns:a16="http://schemas.microsoft.com/office/drawing/2014/main" id="{665F20DF-5106-B370-3375-CF1979DBA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95375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>
              <a:buFontTx/>
              <a:buBlip>
                <a:blip r:embed="rId4"/>
              </a:buBlip>
            </a:pPr>
            <a:r>
              <a:rPr lang="en-US" altLang="en-US" sz="320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Bin Pixels Intersected with Forest Stand</a:t>
            </a:r>
          </a:p>
        </p:txBody>
      </p:sp>
      <p:pic>
        <p:nvPicPr>
          <p:cNvPr id="16398" name="Picture 1" descr="Screen Clipping">
            <a:extLst>
              <a:ext uri="{FF2B5EF4-FFF2-40B4-BE49-F238E27FC236}">
                <a16:creationId xmlns:a16="http://schemas.microsoft.com/office/drawing/2014/main" id="{80A55315-6710-A4EC-32D2-13661F54C8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55800"/>
            <a:ext cx="5386388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2" descr="Screen Clipping">
            <a:extLst>
              <a:ext uri="{FF2B5EF4-FFF2-40B4-BE49-F238E27FC236}">
                <a16:creationId xmlns:a16="http://schemas.microsoft.com/office/drawing/2014/main" id="{C6772C78-6F57-5FA9-DE01-CFD762A3ED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488" y="2120900"/>
            <a:ext cx="2209800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2C7E79A9-CD71-A3DD-08C4-111947DF3E1E}"/>
              </a:ext>
            </a:extLst>
          </p:cNvPr>
          <p:cNvSpPr/>
          <p:nvPr/>
        </p:nvSpPr>
        <p:spPr>
          <a:xfrm rot="1663741">
            <a:off x="48822" y="2148749"/>
            <a:ext cx="9695979" cy="2602995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7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689A9C12-AAB8-747B-9012-5AF2C4E75538}"/>
              </a:ext>
            </a:extLst>
          </p:cNvPr>
          <p:cNvSpPr/>
          <p:nvPr/>
        </p:nvSpPr>
        <p:spPr>
          <a:xfrm>
            <a:off x="509156" y="762000"/>
            <a:ext cx="7463230" cy="1385667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218046 h 1918789"/>
              <a:gd name="connsiteX1" fmla="*/ 3561347 w 9240252"/>
              <a:gd name="connsiteY1" fmla="*/ 175309 h 1918789"/>
              <a:gd name="connsiteX2" fmla="*/ 4884281 w 9240252"/>
              <a:gd name="connsiteY2" fmla="*/ 1918789 h 1918789"/>
              <a:gd name="connsiteX3" fmla="*/ 9240252 w 9240252"/>
              <a:gd name="connsiteY3" fmla="*/ 1169919 h 1918789"/>
              <a:gd name="connsiteX0" fmla="*/ 0 w 9240252"/>
              <a:gd name="connsiteY0" fmla="*/ 1270247 h 2095133"/>
              <a:gd name="connsiteX1" fmla="*/ 3561347 w 9240252"/>
              <a:gd name="connsiteY1" fmla="*/ 227510 h 2095133"/>
              <a:gd name="connsiteX2" fmla="*/ 6468439 w 9240252"/>
              <a:gd name="connsiteY2" fmla="*/ 290580 h 2095133"/>
              <a:gd name="connsiteX3" fmla="*/ 4884281 w 9240252"/>
              <a:gd name="connsiteY3" fmla="*/ 1970990 h 2095133"/>
              <a:gd name="connsiteX4" fmla="*/ 9240252 w 9240252"/>
              <a:gd name="connsiteY4" fmla="*/ 1222120 h 2095133"/>
              <a:gd name="connsiteX0" fmla="*/ 0 w 9240252"/>
              <a:gd name="connsiteY0" fmla="*/ 1042737 h 1743480"/>
              <a:gd name="connsiteX1" fmla="*/ 3561347 w 9240252"/>
              <a:gd name="connsiteY1" fmla="*/ 0 h 1743480"/>
              <a:gd name="connsiteX2" fmla="*/ 4884281 w 9240252"/>
              <a:gd name="connsiteY2" fmla="*/ 1743480 h 1743480"/>
              <a:gd name="connsiteX3" fmla="*/ 9240252 w 9240252"/>
              <a:gd name="connsiteY3" fmla="*/ 994610 h 1743480"/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660358 h 1660358"/>
              <a:gd name="connsiteX1" fmla="*/ 5923547 w 9240252"/>
              <a:gd name="connsiteY1" fmla="*/ 617621 h 1660358"/>
              <a:gd name="connsiteX2" fmla="*/ 9240252 w 9240252"/>
              <a:gd name="connsiteY2" fmla="*/ 1612231 h 16603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701800"/>
              <a:gd name="connsiteX1" fmla="*/ 5923547 w 9240252"/>
              <a:gd name="connsiteY1" fmla="*/ 308811 h 1701800"/>
              <a:gd name="connsiteX2" fmla="*/ 9240252 w 9240252"/>
              <a:gd name="connsiteY2" fmla="*/ 1303421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701800">
                <a:moveTo>
                  <a:pt x="0" y="1351548"/>
                </a:moveTo>
                <a:cubicBezTo>
                  <a:pt x="1010652" y="834190"/>
                  <a:pt x="4251158" y="0"/>
                  <a:pt x="5923547" y="308811"/>
                </a:cubicBezTo>
                <a:cubicBezTo>
                  <a:pt x="7479631" y="621632"/>
                  <a:pt x="8073189" y="1701800"/>
                  <a:pt x="9240252" y="130342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A2E6A6D-C547-AC8A-A933-4398FF9C3E5F}"/>
              </a:ext>
            </a:extLst>
          </p:cNvPr>
          <p:cNvSpPr/>
          <p:nvPr/>
        </p:nvSpPr>
        <p:spPr>
          <a:xfrm flipH="1">
            <a:off x="1" y="2057399"/>
            <a:ext cx="9240252" cy="757591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7419" name="Text Box 2">
            <a:extLst>
              <a:ext uri="{FF2B5EF4-FFF2-40B4-BE49-F238E27FC236}">
                <a16:creationId xmlns:a16="http://schemas.microsoft.com/office/drawing/2014/main" id="{1BA4F06A-91C2-1147-5141-817C34C17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" y="112713"/>
            <a:ext cx="75692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50000"/>
              </a:lnSpc>
            </a:pPr>
            <a:r>
              <a:rPr lang="en-US" altLang="en-US" sz="36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LiDAR &amp; BLM FOI-VEG Polygons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8C550A9-3E99-2581-A6AD-151FADDAD3A7}"/>
              </a:ext>
            </a:extLst>
          </p:cNvPr>
          <p:cNvCxnSpPr/>
          <p:nvPr/>
        </p:nvCxnSpPr>
        <p:spPr>
          <a:xfrm>
            <a:off x="228600" y="931863"/>
            <a:ext cx="8156575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1" name="Rectangle 8">
            <a:extLst>
              <a:ext uri="{FF2B5EF4-FFF2-40B4-BE49-F238E27FC236}">
                <a16:creationId xmlns:a16="http://schemas.microsoft.com/office/drawing/2014/main" id="{C2612A61-657C-00C5-4D20-0B27871D7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1095375"/>
            <a:ext cx="723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>
              <a:buFontTx/>
              <a:buBlip>
                <a:blip r:embed="rId4"/>
              </a:buBlip>
            </a:pPr>
            <a:r>
              <a:rPr lang="en-US" altLang="en-US" sz="320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Bin Weighted Avg per Forest Stand</a:t>
            </a:r>
          </a:p>
        </p:txBody>
      </p:sp>
      <p:pic>
        <p:nvPicPr>
          <p:cNvPr id="17422" name="Picture 4" descr="Screen Clipping">
            <a:extLst>
              <a:ext uri="{FF2B5EF4-FFF2-40B4-BE49-F238E27FC236}">
                <a16:creationId xmlns:a16="http://schemas.microsoft.com/office/drawing/2014/main" id="{1804EE8D-BE57-98AC-4F2D-E41DAE748A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2436813"/>
            <a:ext cx="8996363" cy="393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4B87F6B9-6D3C-5DDA-0481-A70AD911D208}"/>
              </a:ext>
            </a:extLst>
          </p:cNvPr>
          <p:cNvSpPr/>
          <p:nvPr/>
        </p:nvSpPr>
        <p:spPr>
          <a:xfrm rot="1663741">
            <a:off x="48822" y="2148749"/>
            <a:ext cx="9695979" cy="2602995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7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6FCDD13-2251-E23F-B979-567D1534000F}"/>
              </a:ext>
            </a:extLst>
          </p:cNvPr>
          <p:cNvSpPr/>
          <p:nvPr/>
        </p:nvSpPr>
        <p:spPr>
          <a:xfrm>
            <a:off x="509156" y="762000"/>
            <a:ext cx="7463230" cy="1385667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218046 h 1918789"/>
              <a:gd name="connsiteX1" fmla="*/ 3561347 w 9240252"/>
              <a:gd name="connsiteY1" fmla="*/ 175309 h 1918789"/>
              <a:gd name="connsiteX2" fmla="*/ 4884281 w 9240252"/>
              <a:gd name="connsiteY2" fmla="*/ 1918789 h 1918789"/>
              <a:gd name="connsiteX3" fmla="*/ 9240252 w 9240252"/>
              <a:gd name="connsiteY3" fmla="*/ 1169919 h 1918789"/>
              <a:gd name="connsiteX0" fmla="*/ 0 w 9240252"/>
              <a:gd name="connsiteY0" fmla="*/ 1270247 h 2095133"/>
              <a:gd name="connsiteX1" fmla="*/ 3561347 w 9240252"/>
              <a:gd name="connsiteY1" fmla="*/ 227510 h 2095133"/>
              <a:gd name="connsiteX2" fmla="*/ 6468439 w 9240252"/>
              <a:gd name="connsiteY2" fmla="*/ 290580 h 2095133"/>
              <a:gd name="connsiteX3" fmla="*/ 4884281 w 9240252"/>
              <a:gd name="connsiteY3" fmla="*/ 1970990 h 2095133"/>
              <a:gd name="connsiteX4" fmla="*/ 9240252 w 9240252"/>
              <a:gd name="connsiteY4" fmla="*/ 1222120 h 2095133"/>
              <a:gd name="connsiteX0" fmla="*/ 0 w 9240252"/>
              <a:gd name="connsiteY0" fmla="*/ 1042737 h 1743480"/>
              <a:gd name="connsiteX1" fmla="*/ 3561347 w 9240252"/>
              <a:gd name="connsiteY1" fmla="*/ 0 h 1743480"/>
              <a:gd name="connsiteX2" fmla="*/ 4884281 w 9240252"/>
              <a:gd name="connsiteY2" fmla="*/ 1743480 h 1743480"/>
              <a:gd name="connsiteX3" fmla="*/ 9240252 w 9240252"/>
              <a:gd name="connsiteY3" fmla="*/ 994610 h 1743480"/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660358 h 1660358"/>
              <a:gd name="connsiteX1" fmla="*/ 5923547 w 9240252"/>
              <a:gd name="connsiteY1" fmla="*/ 617621 h 1660358"/>
              <a:gd name="connsiteX2" fmla="*/ 9240252 w 9240252"/>
              <a:gd name="connsiteY2" fmla="*/ 1612231 h 16603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701800"/>
              <a:gd name="connsiteX1" fmla="*/ 5923547 w 9240252"/>
              <a:gd name="connsiteY1" fmla="*/ 308811 h 1701800"/>
              <a:gd name="connsiteX2" fmla="*/ 9240252 w 9240252"/>
              <a:gd name="connsiteY2" fmla="*/ 1303421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701800">
                <a:moveTo>
                  <a:pt x="0" y="1351548"/>
                </a:moveTo>
                <a:cubicBezTo>
                  <a:pt x="1010652" y="834190"/>
                  <a:pt x="4251158" y="0"/>
                  <a:pt x="5923547" y="308811"/>
                </a:cubicBezTo>
                <a:cubicBezTo>
                  <a:pt x="7479631" y="621632"/>
                  <a:pt x="8073189" y="1701800"/>
                  <a:pt x="9240252" y="130342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F769456-1C2D-E712-9689-DEA52630BADC}"/>
              </a:ext>
            </a:extLst>
          </p:cNvPr>
          <p:cNvSpPr/>
          <p:nvPr/>
        </p:nvSpPr>
        <p:spPr>
          <a:xfrm flipH="1">
            <a:off x="1" y="2057399"/>
            <a:ext cx="9240252" cy="757591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443" name="Text Box 2">
            <a:extLst>
              <a:ext uri="{FF2B5EF4-FFF2-40B4-BE49-F238E27FC236}">
                <a16:creationId xmlns:a16="http://schemas.microsoft.com/office/drawing/2014/main" id="{4B177130-775E-3689-4D6D-91FBDA22C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" y="112713"/>
            <a:ext cx="75692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50000"/>
              </a:lnSpc>
            </a:pPr>
            <a:r>
              <a:rPr lang="en-US" altLang="en-US" sz="36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LiDAR &amp; BLM FOI-VEG Polygons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157E75-CC0C-D94A-FF17-DE9BFF75AB5B}"/>
              </a:ext>
            </a:extLst>
          </p:cNvPr>
          <p:cNvCxnSpPr/>
          <p:nvPr/>
        </p:nvCxnSpPr>
        <p:spPr>
          <a:xfrm>
            <a:off x="228600" y="931863"/>
            <a:ext cx="8156575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5" name="Rectangle 8">
            <a:extLst>
              <a:ext uri="{FF2B5EF4-FFF2-40B4-BE49-F238E27FC236}">
                <a16:creationId xmlns:a16="http://schemas.microsoft.com/office/drawing/2014/main" id="{AB078B7E-D878-1B7C-7E1D-772438848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" y="1584325"/>
            <a:ext cx="7239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>
              <a:buFontTx/>
              <a:buBlip>
                <a:blip r:embed="rId4"/>
              </a:buBlip>
            </a:pPr>
            <a:r>
              <a:rPr lang="en-US" altLang="en-US" sz="320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Bin Weighted Avg per Forest Stand</a:t>
            </a:r>
          </a:p>
        </p:txBody>
      </p:sp>
      <p:pic>
        <p:nvPicPr>
          <p:cNvPr id="18446" name="Picture 1" descr="Screen Clipping">
            <a:extLst>
              <a:ext uri="{FF2B5EF4-FFF2-40B4-BE49-F238E27FC236}">
                <a16:creationId xmlns:a16="http://schemas.microsoft.com/office/drawing/2014/main" id="{F8E71D76-6ED0-7DBA-F682-856B9C8FC4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0"/>
            <a:ext cx="893603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6ECA34AB-5CCA-2F31-6401-F18078DB96E9}"/>
              </a:ext>
            </a:extLst>
          </p:cNvPr>
          <p:cNvSpPr/>
          <p:nvPr/>
        </p:nvSpPr>
        <p:spPr>
          <a:xfrm rot="1663741">
            <a:off x="48822" y="2148749"/>
            <a:ext cx="9695979" cy="2602995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7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E52A99F-554E-653D-110C-B9262400A2DB}"/>
              </a:ext>
            </a:extLst>
          </p:cNvPr>
          <p:cNvSpPr/>
          <p:nvPr/>
        </p:nvSpPr>
        <p:spPr>
          <a:xfrm>
            <a:off x="509156" y="762000"/>
            <a:ext cx="7463230" cy="1385667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218046 h 1918789"/>
              <a:gd name="connsiteX1" fmla="*/ 3561347 w 9240252"/>
              <a:gd name="connsiteY1" fmla="*/ 175309 h 1918789"/>
              <a:gd name="connsiteX2" fmla="*/ 4884281 w 9240252"/>
              <a:gd name="connsiteY2" fmla="*/ 1918789 h 1918789"/>
              <a:gd name="connsiteX3" fmla="*/ 9240252 w 9240252"/>
              <a:gd name="connsiteY3" fmla="*/ 1169919 h 1918789"/>
              <a:gd name="connsiteX0" fmla="*/ 0 w 9240252"/>
              <a:gd name="connsiteY0" fmla="*/ 1270247 h 2095133"/>
              <a:gd name="connsiteX1" fmla="*/ 3561347 w 9240252"/>
              <a:gd name="connsiteY1" fmla="*/ 227510 h 2095133"/>
              <a:gd name="connsiteX2" fmla="*/ 6468439 w 9240252"/>
              <a:gd name="connsiteY2" fmla="*/ 290580 h 2095133"/>
              <a:gd name="connsiteX3" fmla="*/ 4884281 w 9240252"/>
              <a:gd name="connsiteY3" fmla="*/ 1970990 h 2095133"/>
              <a:gd name="connsiteX4" fmla="*/ 9240252 w 9240252"/>
              <a:gd name="connsiteY4" fmla="*/ 1222120 h 2095133"/>
              <a:gd name="connsiteX0" fmla="*/ 0 w 9240252"/>
              <a:gd name="connsiteY0" fmla="*/ 1042737 h 1743480"/>
              <a:gd name="connsiteX1" fmla="*/ 3561347 w 9240252"/>
              <a:gd name="connsiteY1" fmla="*/ 0 h 1743480"/>
              <a:gd name="connsiteX2" fmla="*/ 4884281 w 9240252"/>
              <a:gd name="connsiteY2" fmla="*/ 1743480 h 1743480"/>
              <a:gd name="connsiteX3" fmla="*/ 9240252 w 9240252"/>
              <a:gd name="connsiteY3" fmla="*/ 994610 h 1743480"/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660358 h 1660358"/>
              <a:gd name="connsiteX1" fmla="*/ 5923547 w 9240252"/>
              <a:gd name="connsiteY1" fmla="*/ 617621 h 1660358"/>
              <a:gd name="connsiteX2" fmla="*/ 9240252 w 9240252"/>
              <a:gd name="connsiteY2" fmla="*/ 1612231 h 16603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701800"/>
              <a:gd name="connsiteX1" fmla="*/ 5923547 w 9240252"/>
              <a:gd name="connsiteY1" fmla="*/ 308811 h 1701800"/>
              <a:gd name="connsiteX2" fmla="*/ 9240252 w 9240252"/>
              <a:gd name="connsiteY2" fmla="*/ 1303421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701800">
                <a:moveTo>
                  <a:pt x="0" y="1351548"/>
                </a:moveTo>
                <a:cubicBezTo>
                  <a:pt x="1010652" y="834190"/>
                  <a:pt x="4251158" y="0"/>
                  <a:pt x="5923547" y="308811"/>
                </a:cubicBezTo>
                <a:cubicBezTo>
                  <a:pt x="7479631" y="621632"/>
                  <a:pt x="8073189" y="1701800"/>
                  <a:pt x="9240252" y="130342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AF1D2D6-BC22-C0DC-573A-72F06F1F6051}"/>
              </a:ext>
            </a:extLst>
          </p:cNvPr>
          <p:cNvSpPr/>
          <p:nvPr/>
        </p:nvSpPr>
        <p:spPr>
          <a:xfrm flipH="1">
            <a:off x="1" y="2057399"/>
            <a:ext cx="9240252" cy="757591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467" name="Text Box 2">
            <a:extLst>
              <a:ext uri="{FF2B5EF4-FFF2-40B4-BE49-F238E27FC236}">
                <a16:creationId xmlns:a16="http://schemas.microsoft.com/office/drawing/2014/main" id="{6355E5EB-CFE5-6367-D530-5CC663841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775" y="112713"/>
            <a:ext cx="6832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50000"/>
              </a:lnSpc>
            </a:pPr>
            <a:r>
              <a:rPr lang="en-US" altLang="en-US" sz="36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LiDAR Derived Stand Metrics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BC25A6-F22C-F245-1998-5A85A6EB8DEF}"/>
              </a:ext>
            </a:extLst>
          </p:cNvPr>
          <p:cNvCxnSpPr/>
          <p:nvPr/>
        </p:nvCxnSpPr>
        <p:spPr>
          <a:xfrm>
            <a:off x="228600" y="931863"/>
            <a:ext cx="8156575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9" name="Rectangle 8">
            <a:extLst>
              <a:ext uri="{FF2B5EF4-FFF2-40B4-BE49-F238E27FC236}">
                <a16:creationId xmlns:a16="http://schemas.microsoft.com/office/drawing/2014/main" id="{01D24B29-52F0-2E51-495F-4834B84B5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" y="1584325"/>
            <a:ext cx="7239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>
              <a:buFontTx/>
              <a:buBlip>
                <a:blip r:embed="rId4"/>
              </a:buBlip>
            </a:pPr>
            <a:r>
              <a:rPr lang="en-US" altLang="en-US" sz="320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Weighted Average of the Averages</a:t>
            </a:r>
          </a:p>
        </p:txBody>
      </p:sp>
      <p:pic>
        <p:nvPicPr>
          <p:cNvPr id="19470" name="Picture 2" descr="Screen Clipping">
            <a:extLst>
              <a:ext uri="{FF2B5EF4-FFF2-40B4-BE49-F238E27FC236}">
                <a16:creationId xmlns:a16="http://schemas.microsoft.com/office/drawing/2014/main" id="{342FB81B-33D9-CDDC-0CD9-956938276C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2651125"/>
            <a:ext cx="8639175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ADAD3F3F-5523-9A46-B963-BF43139BD448}"/>
              </a:ext>
            </a:extLst>
          </p:cNvPr>
          <p:cNvSpPr/>
          <p:nvPr/>
        </p:nvSpPr>
        <p:spPr>
          <a:xfrm rot="1663741">
            <a:off x="48822" y="2148749"/>
            <a:ext cx="9695979" cy="2602995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7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66B7E31F-64C5-4868-5B72-28565528EA19}"/>
              </a:ext>
            </a:extLst>
          </p:cNvPr>
          <p:cNvSpPr/>
          <p:nvPr/>
        </p:nvSpPr>
        <p:spPr>
          <a:xfrm>
            <a:off x="509156" y="762000"/>
            <a:ext cx="7463230" cy="1385667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218046 h 1918789"/>
              <a:gd name="connsiteX1" fmla="*/ 3561347 w 9240252"/>
              <a:gd name="connsiteY1" fmla="*/ 175309 h 1918789"/>
              <a:gd name="connsiteX2" fmla="*/ 4884281 w 9240252"/>
              <a:gd name="connsiteY2" fmla="*/ 1918789 h 1918789"/>
              <a:gd name="connsiteX3" fmla="*/ 9240252 w 9240252"/>
              <a:gd name="connsiteY3" fmla="*/ 1169919 h 1918789"/>
              <a:gd name="connsiteX0" fmla="*/ 0 w 9240252"/>
              <a:gd name="connsiteY0" fmla="*/ 1270247 h 2095133"/>
              <a:gd name="connsiteX1" fmla="*/ 3561347 w 9240252"/>
              <a:gd name="connsiteY1" fmla="*/ 227510 h 2095133"/>
              <a:gd name="connsiteX2" fmla="*/ 6468439 w 9240252"/>
              <a:gd name="connsiteY2" fmla="*/ 290580 h 2095133"/>
              <a:gd name="connsiteX3" fmla="*/ 4884281 w 9240252"/>
              <a:gd name="connsiteY3" fmla="*/ 1970990 h 2095133"/>
              <a:gd name="connsiteX4" fmla="*/ 9240252 w 9240252"/>
              <a:gd name="connsiteY4" fmla="*/ 1222120 h 2095133"/>
              <a:gd name="connsiteX0" fmla="*/ 0 w 9240252"/>
              <a:gd name="connsiteY0" fmla="*/ 1042737 h 1743480"/>
              <a:gd name="connsiteX1" fmla="*/ 3561347 w 9240252"/>
              <a:gd name="connsiteY1" fmla="*/ 0 h 1743480"/>
              <a:gd name="connsiteX2" fmla="*/ 4884281 w 9240252"/>
              <a:gd name="connsiteY2" fmla="*/ 1743480 h 1743480"/>
              <a:gd name="connsiteX3" fmla="*/ 9240252 w 9240252"/>
              <a:gd name="connsiteY3" fmla="*/ 994610 h 1743480"/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660358 h 1660358"/>
              <a:gd name="connsiteX1" fmla="*/ 5923547 w 9240252"/>
              <a:gd name="connsiteY1" fmla="*/ 617621 h 1660358"/>
              <a:gd name="connsiteX2" fmla="*/ 9240252 w 9240252"/>
              <a:gd name="connsiteY2" fmla="*/ 1612231 h 16603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701800"/>
              <a:gd name="connsiteX1" fmla="*/ 5923547 w 9240252"/>
              <a:gd name="connsiteY1" fmla="*/ 308811 h 1701800"/>
              <a:gd name="connsiteX2" fmla="*/ 9240252 w 9240252"/>
              <a:gd name="connsiteY2" fmla="*/ 1303421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701800">
                <a:moveTo>
                  <a:pt x="0" y="1351548"/>
                </a:moveTo>
                <a:cubicBezTo>
                  <a:pt x="1010652" y="834190"/>
                  <a:pt x="4251158" y="0"/>
                  <a:pt x="5923547" y="308811"/>
                </a:cubicBezTo>
                <a:cubicBezTo>
                  <a:pt x="7479631" y="621632"/>
                  <a:pt x="8073189" y="1701800"/>
                  <a:pt x="9240252" y="130342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16261E2-8C96-520A-E096-A2FF6EFCE945}"/>
              </a:ext>
            </a:extLst>
          </p:cNvPr>
          <p:cNvSpPr/>
          <p:nvPr/>
        </p:nvSpPr>
        <p:spPr>
          <a:xfrm flipH="1">
            <a:off x="1" y="2057399"/>
            <a:ext cx="9240252" cy="757591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0491" name="Text Box 2">
            <a:extLst>
              <a:ext uri="{FF2B5EF4-FFF2-40B4-BE49-F238E27FC236}">
                <a16:creationId xmlns:a16="http://schemas.microsoft.com/office/drawing/2014/main" id="{EDB17FE8-BABA-31AF-359E-32B9C2167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775" y="112713"/>
            <a:ext cx="6832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50000"/>
              </a:lnSpc>
            </a:pPr>
            <a:r>
              <a:rPr lang="en-US" altLang="en-US" sz="36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LiDAR Derived Stand Metrics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147A11E-8E22-39FE-F283-BFDB8F3C94EB}"/>
              </a:ext>
            </a:extLst>
          </p:cNvPr>
          <p:cNvCxnSpPr/>
          <p:nvPr/>
        </p:nvCxnSpPr>
        <p:spPr>
          <a:xfrm>
            <a:off x="228600" y="931863"/>
            <a:ext cx="8156575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EB55055-1B11-381E-F95A-830C9F2AE64F}"/>
              </a:ext>
            </a:extLst>
          </p:cNvPr>
          <p:cNvSpPr/>
          <p:nvPr/>
        </p:nvSpPr>
        <p:spPr>
          <a:xfrm>
            <a:off x="555625" y="1346200"/>
            <a:ext cx="7435850" cy="5508625"/>
          </a:xfrm>
          <a:prstGeom prst="rect">
            <a:avLst/>
          </a:prstGeom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>
              <a:buFontTx/>
              <a:buBlip>
                <a:blip r:embed="rId4"/>
              </a:buBlip>
            </a:pPr>
            <a:r>
              <a:rPr lang="en-US" altLang="en-US" sz="320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Does not Give Species Mix, </a:t>
            </a:r>
          </a:p>
          <a:p>
            <a:pPr eaLnBrk="0" hangingPunct="0"/>
            <a:r>
              <a:rPr lang="en-US" altLang="en-US" sz="320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Only Stand Metrics</a:t>
            </a:r>
          </a:p>
          <a:p>
            <a:pPr eaLnBrk="0" hangingPunct="0">
              <a:buFontTx/>
              <a:buBlip>
                <a:blip r:embed="rId4"/>
              </a:buBlip>
            </a:pPr>
            <a:endParaRPr lang="en-US" altLang="en-US" sz="3200">
              <a:solidFill>
                <a:srgbClr val="0000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0" hangingPunct="0">
              <a:buFontTx/>
              <a:buBlip>
                <a:blip r:embed="rId4"/>
              </a:buBlip>
            </a:pPr>
            <a:endParaRPr lang="en-US" altLang="en-US" sz="3200">
              <a:solidFill>
                <a:srgbClr val="0000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0" hangingPunct="0">
              <a:buFontTx/>
              <a:buBlip>
                <a:blip r:embed="rId4"/>
              </a:buBlip>
            </a:pPr>
            <a:r>
              <a:rPr lang="en-US" altLang="en-US" sz="320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Species Already Part of BLM’s Forest </a:t>
            </a:r>
          </a:p>
          <a:p>
            <a:pPr eaLnBrk="0" hangingPunct="0"/>
            <a:r>
              <a:rPr lang="en-US" altLang="en-US" sz="320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Stand Description</a:t>
            </a:r>
          </a:p>
          <a:p>
            <a:pPr eaLnBrk="0" hangingPunct="0"/>
            <a:endParaRPr lang="en-US" altLang="en-US" sz="3200">
              <a:solidFill>
                <a:srgbClr val="0000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0" hangingPunct="0"/>
            <a:endParaRPr lang="en-US" altLang="en-US" sz="3200">
              <a:solidFill>
                <a:srgbClr val="0000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0" hangingPunct="0">
              <a:buFontTx/>
              <a:buBlip>
                <a:blip r:embed="rId4"/>
              </a:buBlip>
            </a:pPr>
            <a:r>
              <a:rPr lang="en-US" altLang="en-US" sz="320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Initial Quick Guide for the            Field Forester</a:t>
            </a:r>
          </a:p>
          <a:p>
            <a:pPr eaLnBrk="0" hangingPunct="0"/>
            <a:endParaRPr lang="en-US" altLang="en-US" sz="3200">
              <a:solidFill>
                <a:srgbClr val="0000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50B22922-4366-E469-D96B-2238877EC1F6}"/>
              </a:ext>
            </a:extLst>
          </p:cNvPr>
          <p:cNvSpPr/>
          <p:nvPr/>
        </p:nvSpPr>
        <p:spPr>
          <a:xfrm rot="1663741">
            <a:off x="48822" y="2148749"/>
            <a:ext cx="9695979" cy="2602995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7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9BAD452-5BE1-081A-B4AD-258CAA1E52B5}"/>
              </a:ext>
            </a:extLst>
          </p:cNvPr>
          <p:cNvSpPr/>
          <p:nvPr/>
        </p:nvSpPr>
        <p:spPr>
          <a:xfrm>
            <a:off x="509156" y="762000"/>
            <a:ext cx="7463230" cy="1385667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218046 h 1918789"/>
              <a:gd name="connsiteX1" fmla="*/ 3561347 w 9240252"/>
              <a:gd name="connsiteY1" fmla="*/ 175309 h 1918789"/>
              <a:gd name="connsiteX2" fmla="*/ 4884281 w 9240252"/>
              <a:gd name="connsiteY2" fmla="*/ 1918789 h 1918789"/>
              <a:gd name="connsiteX3" fmla="*/ 9240252 w 9240252"/>
              <a:gd name="connsiteY3" fmla="*/ 1169919 h 1918789"/>
              <a:gd name="connsiteX0" fmla="*/ 0 w 9240252"/>
              <a:gd name="connsiteY0" fmla="*/ 1270247 h 2095133"/>
              <a:gd name="connsiteX1" fmla="*/ 3561347 w 9240252"/>
              <a:gd name="connsiteY1" fmla="*/ 227510 h 2095133"/>
              <a:gd name="connsiteX2" fmla="*/ 6468439 w 9240252"/>
              <a:gd name="connsiteY2" fmla="*/ 290580 h 2095133"/>
              <a:gd name="connsiteX3" fmla="*/ 4884281 w 9240252"/>
              <a:gd name="connsiteY3" fmla="*/ 1970990 h 2095133"/>
              <a:gd name="connsiteX4" fmla="*/ 9240252 w 9240252"/>
              <a:gd name="connsiteY4" fmla="*/ 1222120 h 2095133"/>
              <a:gd name="connsiteX0" fmla="*/ 0 w 9240252"/>
              <a:gd name="connsiteY0" fmla="*/ 1042737 h 1743480"/>
              <a:gd name="connsiteX1" fmla="*/ 3561347 w 9240252"/>
              <a:gd name="connsiteY1" fmla="*/ 0 h 1743480"/>
              <a:gd name="connsiteX2" fmla="*/ 4884281 w 9240252"/>
              <a:gd name="connsiteY2" fmla="*/ 1743480 h 1743480"/>
              <a:gd name="connsiteX3" fmla="*/ 9240252 w 9240252"/>
              <a:gd name="connsiteY3" fmla="*/ 994610 h 1743480"/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660358 h 1660358"/>
              <a:gd name="connsiteX1" fmla="*/ 5923547 w 9240252"/>
              <a:gd name="connsiteY1" fmla="*/ 617621 h 1660358"/>
              <a:gd name="connsiteX2" fmla="*/ 9240252 w 9240252"/>
              <a:gd name="connsiteY2" fmla="*/ 1612231 h 16603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701800"/>
              <a:gd name="connsiteX1" fmla="*/ 5923547 w 9240252"/>
              <a:gd name="connsiteY1" fmla="*/ 308811 h 1701800"/>
              <a:gd name="connsiteX2" fmla="*/ 9240252 w 9240252"/>
              <a:gd name="connsiteY2" fmla="*/ 1303421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701800">
                <a:moveTo>
                  <a:pt x="0" y="1351548"/>
                </a:moveTo>
                <a:cubicBezTo>
                  <a:pt x="1010652" y="834190"/>
                  <a:pt x="4251158" y="0"/>
                  <a:pt x="5923547" y="308811"/>
                </a:cubicBezTo>
                <a:cubicBezTo>
                  <a:pt x="7479631" y="621632"/>
                  <a:pt x="8073189" y="1701800"/>
                  <a:pt x="9240252" y="130342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BA9C24A6-777E-7A7A-12AB-A3C7AAB79FF5}"/>
              </a:ext>
            </a:extLst>
          </p:cNvPr>
          <p:cNvSpPr/>
          <p:nvPr/>
        </p:nvSpPr>
        <p:spPr>
          <a:xfrm flipH="1">
            <a:off x="1" y="2057399"/>
            <a:ext cx="9240252" cy="757591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07D635E-E162-5350-84D5-B6E075E804C7}"/>
              </a:ext>
            </a:extLst>
          </p:cNvPr>
          <p:cNvSpPr txBox="1">
            <a:spLocks/>
          </p:cNvSpPr>
          <p:nvPr/>
        </p:nvSpPr>
        <p:spPr>
          <a:xfrm>
            <a:off x="228600" y="186343"/>
            <a:ext cx="3449011" cy="5257294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dirty="0">
                <a:gradFill flip="none" rotWithShape="1">
                  <a:gsLst>
                    <a:gs pos="0">
                      <a:srgbClr val="FF0000"/>
                    </a:gs>
                    <a:gs pos="35000">
                      <a:schemeClr val="accent3">
                        <a:lumMod val="50000"/>
                      </a:schemeClr>
                    </a:gs>
                    <a:gs pos="86000">
                      <a:schemeClr val="tx1"/>
                    </a:gs>
                  </a:gsLst>
                  <a:lin ang="5400000" scaled="0"/>
                  <a:tileRect/>
                </a:gradFill>
              </a:rPr>
              <a:t>Rogue</a:t>
            </a:r>
          </a:p>
          <a:p>
            <a:pPr fontAlgn="auto">
              <a:spcAft>
                <a:spcPts val="0"/>
              </a:spcAft>
              <a:defRPr/>
            </a:pPr>
            <a:r>
              <a:rPr dirty="0">
                <a:gradFill flip="none" rotWithShape="1">
                  <a:gsLst>
                    <a:gs pos="0">
                      <a:srgbClr val="FF0000"/>
                    </a:gs>
                    <a:gs pos="35000">
                      <a:schemeClr val="accent3">
                        <a:lumMod val="50000"/>
                      </a:schemeClr>
                    </a:gs>
                    <a:gs pos="86000">
                      <a:schemeClr val="tx1"/>
                    </a:gs>
                  </a:gsLst>
                  <a:lin ang="5400000" scaled="0"/>
                  <a:tileRect/>
                </a:gradFill>
              </a:rPr>
              <a:t>Valley</a:t>
            </a:r>
          </a:p>
          <a:p>
            <a:pPr fontAlgn="auto">
              <a:spcAft>
                <a:spcPts val="0"/>
              </a:spcAft>
              <a:defRPr/>
            </a:pPr>
            <a:r>
              <a:rPr dirty="0" err="1">
                <a:gradFill flip="none" rotWithShape="1">
                  <a:gsLst>
                    <a:gs pos="0">
                      <a:srgbClr val="FF0000"/>
                    </a:gs>
                    <a:gs pos="35000">
                      <a:schemeClr val="accent3">
                        <a:lumMod val="50000"/>
                      </a:schemeClr>
                    </a:gs>
                    <a:gs pos="86000">
                      <a:schemeClr val="tx1"/>
                    </a:gs>
                  </a:gsLst>
                  <a:lin ang="5400000" scaled="0"/>
                  <a:tileRect/>
                </a:gradFill>
              </a:rPr>
              <a:t>LiDAR</a:t>
            </a:r>
            <a:endParaRPr dirty="0">
              <a:gradFill flip="none" rotWithShape="1">
                <a:gsLst>
                  <a:gs pos="0">
                    <a:srgbClr val="FF0000"/>
                  </a:gs>
                  <a:gs pos="35000">
                    <a:schemeClr val="accent3">
                      <a:lumMod val="50000"/>
                    </a:schemeClr>
                  </a:gs>
                  <a:gs pos="86000">
                    <a:schemeClr val="tx1"/>
                  </a:gs>
                </a:gsLst>
                <a:lin ang="5400000" scaled="0"/>
                <a:tileRect/>
              </a:gradFill>
            </a:endParaRPr>
          </a:p>
          <a:p>
            <a:pPr fontAlgn="auto">
              <a:spcAft>
                <a:spcPts val="0"/>
              </a:spcAft>
              <a:defRPr/>
            </a:pPr>
            <a:r>
              <a:rPr dirty="0">
                <a:gradFill flip="none" rotWithShape="1">
                  <a:gsLst>
                    <a:gs pos="0">
                      <a:srgbClr val="FF0000"/>
                    </a:gs>
                    <a:gs pos="35000">
                      <a:schemeClr val="accent3">
                        <a:lumMod val="50000"/>
                      </a:schemeClr>
                    </a:gs>
                    <a:gs pos="86000">
                      <a:schemeClr val="tx1"/>
                    </a:gs>
                  </a:gsLst>
                  <a:lin ang="5400000" scaled="0"/>
                  <a:tileRect/>
                </a:gradFill>
              </a:rPr>
              <a:t>Derived</a:t>
            </a:r>
          </a:p>
          <a:p>
            <a:pPr fontAlgn="auto">
              <a:spcAft>
                <a:spcPts val="0"/>
              </a:spcAft>
              <a:defRPr/>
            </a:pPr>
            <a:r>
              <a:rPr dirty="0">
                <a:gradFill flip="none" rotWithShape="1">
                  <a:gsLst>
                    <a:gs pos="0">
                      <a:srgbClr val="FF0000"/>
                    </a:gs>
                    <a:gs pos="35000">
                      <a:schemeClr val="accent3">
                        <a:lumMod val="50000"/>
                      </a:schemeClr>
                    </a:gs>
                    <a:gs pos="86000">
                      <a:schemeClr val="tx1"/>
                    </a:gs>
                  </a:gsLst>
                  <a:lin ang="5400000" scaled="0"/>
                  <a:tileRect/>
                </a:gradFill>
              </a:rPr>
              <a:t>Stand</a:t>
            </a:r>
          </a:p>
          <a:p>
            <a:pPr fontAlgn="auto">
              <a:spcAft>
                <a:spcPts val="0"/>
              </a:spcAft>
              <a:defRPr/>
            </a:pPr>
            <a:r>
              <a:rPr dirty="0">
                <a:gradFill flip="none" rotWithShape="1">
                  <a:gsLst>
                    <a:gs pos="0">
                      <a:srgbClr val="FF0000"/>
                    </a:gs>
                    <a:gs pos="35000">
                      <a:schemeClr val="accent3">
                        <a:lumMod val="50000"/>
                      </a:schemeClr>
                    </a:gs>
                    <a:gs pos="86000">
                      <a:schemeClr val="tx1"/>
                    </a:gs>
                  </a:gsLst>
                  <a:lin ang="5400000" scaled="0"/>
                  <a:tileRect/>
                </a:gradFill>
              </a:rPr>
              <a:t>Metrics</a:t>
            </a:r>
          </a:p>
        </p:txBody>
      </p:sp>
      <p:pic>
        <p:nvPicPr>
          <p:cNvPr id="3084" name="Picture 1" descr="Screen Clipping">
            <a:extLst>
              <a:ext uri="{FF2B5EF4-FFF2-40B4-BE49-F238E27FC236}">
                <a16:creationId xmlns:a16="http://schemas.microsoft.com/office/drawing/2014/main" id="{D07DB523-2496-9270-B38B-F7FA4CBC59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1288"/>
            <a:ext cx="5611813" cy="661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D5E585C9-8EF9-E068-CC71-F8894E4555FE}"/>
              </a:ext>
            </a:extLst>
          </p:cNvPr>
          <p:cNvSpPr/>
          <p:nvPr/>
        </p:nvSpPr>
        <p:spPr>
          <a:xfrm rot="1663741">
            <a:off x="48822" y="2148749"/>
            <a:ext cx="9695979" cy="2602995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7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2866883-AA34-8B89-2135-C74FE005134F}"/>
              </a:ext>
            </a:extLst>
          </p:cNvPr>
          <p:cNvSpPr/>
          <p:nvPr/>
        </p:nvSpPr>
        <p:spPr>
          <a:xfrm>
            <a:off x="509156" y="762000"/>
            <a:ext cx="7463230" cy="1385667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218046 h 1918789"/>
              <a:gd name="connsiteX1" fmla="*/ 3561347 w 9240252"/>
              <a:gd name="connsiteY1" fmla="*/ 175309 h 1918789"/>
              <a:gd name="connsiteX2" fmla="*/ 4884281 w 9240252"/>
              <a:gd name="connsiteY2" fmla="*/ 1918789 h 1918789"/>
              <a:gd name="connsiteX3" fmla="*/ 9240252 w 9240252"/>
              <a:gd name="connsiteY3" fmla="*/ 1169919 h 1918789"/>
              <a:gd name="connsiteX0" fmla="*/ 0 w 9240252"/>
              <a:gd name="connsiteY0" fmla="*/ 1270247 h 2095133"/>
              <a:gd name="connsiteX1" fmla="*/ 3561347 w 9240252"/>
              <a:gd name="connsiteY1" fmla="*/ 227510 h 2095133"/>
              <a:gd name="connsiteX2" fmla="*/ 6468439 w 9240252"/>
              <a:gd name="connsiteY2" fmla="*/ 290580 h 2095133"/>
              <a:gd name="connsiteX3" fmla="*/ 4884281 w 9240252"/>
              <a:gd name="connsiteY3" fmla="*/ 1970990 h 2095133"/>
              <a:gd name="connsiteX4" fmla="*/ 9240252 w 9240252"/>
              <a:gd name="connsiteY4" fmla="*/ 1222120 h 2095133"/>
              <a:gd name="connsiteX0" fmla="*/ 0 w 9240252"/>
              <a:gd name="connsiteY0" fmla="*/ 1042737 h 1743480"/>
              <a:gd name="connsiteX1" fmla="*/ 3561347 w 9240252"/>
              <a:gd name="connsiteY1" fmla="*/ 0 h 1743480"/>
              <a:gd name="connsiteX2" fmla="*/ 4884281 w 9240252"/>
              <a:gd name="connsiteY2" fmla="*/ 1743480 h 1743480"/>
              <a:gd name="connsiteX3" fmla="*/ 9240252 w 9240252"/>
              <a:gd name="connsiteY3" fmla="*/ 994610 h 1743480"/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660358 h 1660358"/>
              <a:gd name="connsiteX1" fmla="*/ 5923547 w 9240252"/>
              <a:gd name="connsiteY1" fmla="*/ 617621 h 1660358"/>
              <a:gd name="connsiteX2" fmla="*/ 9240252 w 9240252"/>
              <a:gd name="connsiteY2" fmla="*/ 1612231 h 16603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701800"/>
              <a:gd name="connsiteX1" fmla="*/ 5923547 w 9240252"/>
              <a:gd name="connsiteY1" fmla="*/ 308811 h 1701800"/>
              <a:gd name="connsiteX2" fmla="*/ 9240252 w 9240252"/>
              <a:gd name="connsiteY2" fmla="*/ 1303421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701800">
                <a:moveTo>
                  <a:pt x="0" y="1351548"/>
                </a:moveTo>
                <a:cubicBezTo>
                  <a:pt x="1010652" y="834190"/>
                  <a:pt x="4251158" y="0"/>
                  <a:pt x="5923547" y="308811"/>
                </a:cubicBezTo>
                <a:cubicBezTo>
                  <a:pt x="7479631" y="621632"/>
                  <a:pt x="8073189" y="1701800"/>
                  <a:pt x="9240252" y="130342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C19CE507-E40A-B114-A66F-102C7EC83B45}"/>
              </a:ext>
            </a:extLst>
          </p:cNvPr>
          <p:cNvSpPr/>
          <p:nvPr/>
        </p:nvSpPr>
        <p:spPr>
          <a:xfrm flipH="1">
            <a:off x="1" y="2057399"/>
            <a:ext cx="9240252" cy="757591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1515" name="Text Box 2">
            <a:extLst>
              <a:ext uri="{FF2B5EF4-FFF2-40B4-BE49-F238E27FC236}">
                <a16:creationId xmlns:a16="http://schemas.microsoft.com/office/drawing/2014/main" id="{71B260D1-0191-51D7-9455-81932D40E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4818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z="36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Comparisons with Stand Exams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29D7EB-DADF-5FF7-6E97-81265E6193BF}"/>
              </a:ext>
            </a:extLst>
          </p:cNvPr>
          <p:cNvCxnSpPr/>
          <p:nvPr/>
        </p:nvCxnSpPr>
        <p:spPr>
          <a:xfrm>
            <a:off x="228600" y="931863"/>
            <a:ext cx="8156575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7" name="Rectangle 13">
            <a:extLst>
              <a:ext uri="{FF2B5EF4-FFF2-40B4-BE49-F238E27FC236}">
                <a16:creationId xmlns:a16="http://schemas.microsoft.com/office/drawing/2014/main" id="{026A74C7-4EE7-E499-45FA-D821E2BE5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3" y="2057400"/>
            <a:ext cx="74358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>
              <a:buFontTx/>
              <a:buBlip>
                <a:blip r:embed="rId4"/>
              </a:buBlip>
            </a:pPr>
            <a:r>
              <a:rPr lang="en-US" altLang="en-US" sz="320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Preliminary comparisons on 80 stands</a:t>
            </a:r>
          </a:p>
          <a:p>
            <a:pPr eaLnBrk="0" hangingPunct="0">
              <a:buFontTx/>
              <a:buBlip>
                <a:blip r:embed="rId4"/>
              </a:buBlip>
            </a:pPr>
            <a:endParaRPr lang="en-US" altLang="en-US" sz="3200">
              <a:solidFill>
                <a:srgbClr val="0000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0" hangingPunct="0">
              <a:buFontTx/>
              <a:buBlip>
                <a:blip r:embed="rId4"/>
              </a:buBlip>
            </a:pPr>
            <a:endParaRPr lang="en-US" altLang="en-US" sz="3200">
              <a:solidFill>
                <a:srgbClr val="0000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0" hangingPunct="0">
              <a:buFontTx/>
              <a:buBlip>
                <a:blip r:embed="rId4"/>
              </a:buBlip>
            </a:pPr>
            <a:r>
              <a:rPr lang="en-US" altLang="en-US" sz="320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Inconclusive at this point</a:t>
            </a:r>
          </a:p>
          <a:p>
            <a:pPr eaLnBrk="0" hangingPunct="0">
              <a:buFontTx/>
              <a:buBlip>
                <a:blip r:embed="rId4"/>
              </a:buBlip>
            </a:pPr>
            <a:endParaRPr lang="en-US" altLang="en-US" sz="3200">
              <a:solidFill>
                <a:srgbClr val="0000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0" hangingPunct="0">
              <a:buFontTx/>
              <a:buBlip>
                <a:blip r:embed="rId4"/>
              </a:buBlip>
            </a:pPr>
            <a:endParaRPr lang="en-US" altLang="en-US" sz="3200">
              <a:solidFill>
                <a:srgbClr val="0000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0" hangingPunct="0">
              <a:buFontTx/>
              <a:buBlip>
                <a:blip r:embed="rId4"/>
              </a:buBlip>
            </a:pPr>
            <a:r>
              <a:rPr lang="en-US" altLang="en-US" sz="320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Need more testing &amp; refinement</a:t>
            </a:r>
          </a:p>
          <a:p>
            <a:pPr eaLnBrk="0" hangingPunct="0">
              <a:buFontTx/>
              <a:buBlip>
                <a:blip r:embed="rId4"/>
              </a:buBlip>
            </a:pPr>
            <a:endParaRPr lang="en-US" altLang="en-US" sz="3200">
              <a:solidFill>
                <a:srgbClr val="0000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24B343D9-67D5-5DD2-DB95-9F6863DB8430}"/>
              </a:ext>
            </a:extLst>
          </p:cNvPr>
          <p:cNvSpPr/>
          <p:nvPr/>
        </p:nvSpPr>
        <p:spPr>
          <a:xfrm rot="1663741">
            <a:off x="48821" y="2169531"/>
            <a:ext cx="9695979" cy="2602995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7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A458556-DE6D-A5EA-2B4B-C27F24F5F423}"/>
              </a:ext>
            </a:extLst>
          </p:cNvPr>
          <p:cNvSpPr/>
          <p:nvPr/>
        </p:nvSpPr>
        <p:spPr>
          <a:xfrm>
            <a:off x="509156" y="762000"/>
            <a:ext cx="7463230" cy="1385667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218046 h 1918789"/>
              <a:gd name="connsiteX1" fmla="*/ 3561347 w 9240252"/>
              <a:gd name="connsiteY1" fmla="*/ 175309 h 1918789"/>
              <a:gd name="connsiteX2" fmla="*/ 4884281 w 9240252"/>
              <a:gd name="connsiteY2" fmla="*/ 1918789 h 1918789"/>
              <a:gd name="connsiteX3" fmla="*/ 9240252 w 9240252"/>
              <a:gd name="connsiteY3" fmla="*/ 1169919 h 1918789"/>
              <a:gd name="connsiteX0" fmla="*/ 0 w 9240252"/>
              <a:gd name="connsiteY0" fmla="*/ 1270247 h 2095133"/>
              <a:gd name="connsiteX1" fmla="*/ 3561347 w 9240252"/>
              <a:gd name="connsiteY1" fmla="*/ 227510 h 2095133"/>
              <a:gd name="connsiteX2" fmla="*/ 6468439 w 9240252"/>
              <a:gd name="connsiteY2" fmla="*/ 290580 h 2095133"/>
              <a:gd name="connsiteX3" fmla="*/ 4884281 w 9240252"/>
              <a:gd name="connsiteY3" fmla="*/ 1970990 h 2095133"/>
              <a:gd name="connsiteX4" fmla="*/ 9240252 w 9240252"/>
              <a:gd name="connsiteY4" fmla="*/ 1222120 h 2095133"/>
              <a:gd name="connsiteX0" fmla="*/ 0 w 9240252"/>
              <a:gd name="connsiteY0" fmla="*/ 1042737 h 1743480"/>
              <a:gd name="connsiteX1" fmla="*/ 3561347 w 9240252"/>
              <a:gd name="connsiteY1" fmla="*/ 0 h 1743480"/>
              <a:gd name="connsiteX2" fmla="*/ 4884281 w 9240252"/>
              <a:gd name="connsiteY2" fmla="*/ 1743480 h 1743480"/>
              <a:gd name="connsiteX3" fmla="*/ 9240252 w 9240252"/>
              <a:gd name="connsiteY3" fmla="*/ 994610 h 1743480"/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660358 h 1660358"/>
              <a:gd name="connsiteX1" fmla="*/ 5923547 w 9240252"/>
              <a:gd name="connsiteY1" fmla="*/ 617621 h 1660358"/>
              <a:gd name="connsiteX2" fmla="*/ 9240252 w 9240252"/>
              <a:gd name="connsiteY2" fmla="*/ 1612231 h 16603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701800"/>
              <a:gd name="connsiteX1" fmla="*/ 5923547 w 9240252"/>
              <a:gd name="connsiteY1" fmla="*/ 308811 h 1701800"/>
              <a:gd name="connsiteX2" fmla="*/ 9240252 w 9240252"/>
              <a:gd name="connsiteY2" fmla="*/ 1303421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701800">
                <a:moveTo>
                  <a:pt x="0" y="1351548"/>
                </a:moveTo>
                <a:cubicBezTo>
                  <a:pt x="1010652" y="834190"/>
                  <a:pt x="4251158" y="0"/>
                  <a:pt x="5923547" y="308811"/>
                </a:cubicBezTo>
                <a:cubicBezTo>
                  <a:pt x="7479631" y="621632"/>
                  <a:pt x="8073189" y="1701800"/>
                  <a:pt x="9240252" y="130342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CA840DCC-2D82-DF1A-14E5-FB5390CE5E1F}"/>
              </a:ext>
            </a:extLst>
          </p:cNvPr>
          <p:cNvSpPr/>
          <p:nvPr/>
        </p:nvSpPr>
        <p:spPr>
          <a:xfrm flipH="1">
            <a:off x="1" y="2057399"/>
            <a:ext cx="9240252" cy="757591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2539" name="Text Box 2">
            <a:extLst>
              <a:ext uri="{FF2B5EF4-FFF2-40B4-BE49-F238E27FC236}">
                <a16:creationId xmlns:a16="http://schemas.microsoft.com/office/drawing/2014/main" id="{E2680DF0-1E3A-488F-E1E2-2EAEFBEC5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2713"/>
            <a:ext cx="8847138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50000"/>
              </a:lnSpc>
            </a:pPr>
            <a:r>
              <a:rPr lang="en-US" altLang="en-US" sz="36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GIS Tools to Summarize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altLang="en-US" sz="36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Stand Metrics by Unit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0E9A7BB-E60E-67EC-D701-4227E736BDEE}"/>
              </a:ext>
            </a:extLst>
          </p:cNvPr>
          <p:cNvCxnSpPr/>
          <p:nvPr/>
        </p:nvCxnSpPr>
        <p:spPr>
          <a:xfrm>
            <a:off x="228600" y="931863"/>
            <a:ext cx="8156575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1" name="Rectangle 8">
            <a:extLst>
              <a:ext uri="{FF2B5EF4-FFF2-40B4-BE49-F238E27FC236}">
                <a16:creationId xmlns:a16="http://schemas.microsoft.com/office/drawing/2014/main" id="{0AF642F6-2A68-77FF-A2C1-F86C17510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254375"/>
            <a:ext cx="74374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/>
            <a:r>
              <a:rPr lang="en-US" altLang="en-US" sz="320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John Guetterman</a:t>
            </a:r>
          </a:p>
          <a:p>
            <a:pPr algn="ctr" eaLnBrk="0" hangingPunct="0"/>
            <a:r>
              <a:rPr lang="en-US" altLang="en-US" sz="320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GIS Lead Coos Bay BLM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48CDA474-07E9-5936-BF2C-310BCDE94EEE}"/>
              </a:ext>
            </a:extLst>
          </p:cNvPr>
          <p:cNvSpPr/>
          <p:nvPr/>
        </p:nvSpPr>
        <p:spPr>
          <a:xfrm rot="1663741">
            <a:off x="48822" y="2148749"/>
            <a:ext cx="9695979" cy="2602995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7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FBBDF79-6FDF-7E67-6D84-E74223F8DEA2}"/>
              </a:ext>
            </a:extLst>
          </p:cNvPr>
          <p:cNvSpPr/>
          <p:nvPr/>
        </p:nvSpPr>
        <p:spPr>
          <a:xfrm>
            <a:off x="509156" y="762000"/>
            <a:ext cx="7463230" cy="1385667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218046 h 1918789"/>
              <a:gd name="connsiteX1" fmla="*/ 3561347 w 9240252"/>
              <a:gd name="connsiteY1" fmla="*/ 175309 h 1918789"/>
              <a:gd name="connsiteX2" fmla="*/ 4884281 w 9240252"/>
              <a:gd name="connsiteY2" fmla="*/ 1918789 h 1918789"/>
              <a:gd name="connsiteX3" fmla="*/ 9240252 w 9240252"/>
              <a:gd name="connsiteY3" fmla="*/ 1169919 h 1918789"/>
              <a:gd name="connsiteX0" fmla="*/ 0 w 9240252"/>
              <a:gd name="connsiteY0" fmla="*/ 1270247 h 2095133"/>
              <a:gd name="connsiteX1" fmla="*/ 3561347 w 9240252"/>
              <a:gd name="connsiteY1" fmla="*/ 227510 h 2095133"/>
              <a:gd name="connsiteX2" fmla="*/ 6468439 w 9240252"/>
              <a:gd name="connsiteY2" fmla="*/ 290580 h 2095133"/>
              <a:gd name="connsiteX3" fmla="*/ 4884281 w 9240252"/>
              <a:gd name="connsiteY3" fmla="*/ 1970990 h 2095133"/>
              <a:gd name="connsiteX4" fmla="*/ 9240252 w 9240252"/>
              <a:gd name="connsiteY4" fmla="*/ 1222120 h 2095133"/>
              <a:gd name="connsiteX0" fmla="*/ 0 w 9240252"/>
              <a:gd name="connsiteY0" fmla="*/ 1042737 h 1743480"/>
              <a:gd name="connsiteX1" fmla="*/ 3561347 w 9240252"/>
              <a:gd name="connsiteY1" fmla="*/ 0 h 1743480"/>
              <a:gd name="connsiteX2" fmla="*/ 4884281 w 9240252"/>
              <a:gd name="connsiteY2" fmla="*/ 1743480 h 1743480"/>
              <a:gd name="connsiteX3" fmla="*/ 9240252 w 9240252"/>
              <a:gd name="connsiteY3" fmla="*/ 994610 h 1743480"/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660358 h 1660358"/>
              <a:gd name="connsiteX1" fmla="*/ 5923547 w 9240252"/>
              <a:gd name="connsiteY1" fmla="*/ 617621 h 1660358"/>
              <a:gd name="connsiteX2" fmla="*/ 9240252 w 9240252"/>
              <a:gd name="connsiteY2" fmla="*/ 1612231 h 16603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701800"/>
              <a:gd name="connsiteX1" fmla="*/ 5923547 w 9240252"/>
              <a:gd name="connsiteY1" fmla="*/ 308811 h 1701800"/>
              <a:gd name="connsiteX2" fmla="*/ 9240252 w 9240252"/>
              <a:gd name="connsiteY2" fmla="*/ 1303421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701800">
                <a:moveTo>
                  <a:pt x="0" y="1351548"/>
                </a:moveTo>
                <a:cubicBezTo>
                  <a:pt x="1010652" y="834190"/>
                  <a:pt x="4251158" y="0"/>
                  <a:pt x="5923547" y="308811"/>
                </a:cubicBezTo>
                <a:cubicBezTo>
                  <a:pt x="7479631" y="621632"/>
                  <a:pt x="8073189" y="1701800"/>
                  <a:pt x="9240252" y="130342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D917A34-E6C2-E9CD-6189-AEF170BA8083}"/>
              </a:ext>
            </a:extLst>
          </p:cNvPr>
          <p:cNvSpPr/>
          <p:nvPr/>
        </p:nvSpPr>
        <p:spPr>
          <a:xfrm flipH="1">
            <a:off x="1" y="2057399"/>
            <a:ext cx="9240252" cy="757591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3563" name="Text Box 2">
            <a:extLst>
              <a:ext uri="{FF2B5EF4-FFF2-40B4-BE49-F238E27FC236}">
                <a16:creationId xmlns:a16="http://schemas.microsoft.com/office/drawing/2014/main" id="{902D0551-EFD1-BE31-7135-68297E415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228600"/>
            <a:ext cx="88471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z="36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Summarizing Stand Metrics by Unit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AAC204-9C53-2952-7089-D00785D5CC1E}"/>
              </a:ext>
            </a:extLst>
          </p:cNvPr>
          <p:cNvCxnSpPr/>
          <p:nvPr/>
        </p:nvCxnSpPr>
        <p:spPr>
          <a:xfrm>
            <a:off x="228600" y="931863"/>
            <a:ext cx="8156575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5" name="Picture 4">
            <a:extLst>
              <a:ext uri="{FF2B5EF4-FFF2-40B4-BE49-F238E27FC236}">
                <a16:creationId xmlns:a16="http://schemas.microsoft.com/office/drawing/2014/main" id="{7417C7AD-E735-5C33-38C4-8888FCB29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454150"/>
            <a:ext cx="84867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56288932-1E07-EB57-8679-64E9E12FEF27}"/>
              </a:ext>
            </a:extLst>
          </p:cNvPr>
          <p:cNvSpPr/>
          <p:nvPr/>
        </p:nvSpPr>
        <p:spPr>
          <a:xfrm rot="1663741">
            <a:off x="48822" y="2148749"/>
            <a:ext cx="9695979" cy="2602995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7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2E17B07B-C24C-2B37-3E31-033D4DE0D53C}"/>
              </a:ext>
            </a:extLst>
          </p:cNvPr>
          <p:cNvSpPr/>
          <p:nvPr/>
        </p:nvSpPr>
        <p:spPr>
          <a:xfrm>
            <a:off x="509156" y="762000"/>
            <a:ext cx="7463230" cy="1385667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218046 h 1918789"/>
              <a:gd name="connsiteX1" fmla="*/ 3561347 w 9240252"/>
              <a:gd name="connsiteY1" fmla="*/ 175309 h 1918789"/>
              <a:gd name="connsiteX2" fmla="*/ 4884281 w 9240252"/>
              <a:gd name="connsiteY2" fmla="*/ 1918789 h 1918789"/>
              <a:gd name="connsiteX3" fmla="*/ 9240252 w 9240252"/>
              <a:gd name="connsiteY3" fmla="*/ 1169919 h 1918789"/>
              <a:gd name="connsiteX0" fmla="*/ 0 w 9240252"/>
              <a:gd name="connsiteY0" fmla="*/ 1270247 h 2095133"/>
              <a:gd name="connsiteX1" fmla="*/ 3561347 w 9240252"/>
              <a:gd name="connsiteY1" fmla="*/ 227510 h 2095133"/>
              <a:gd name="connsiteX2" fmla="*/ 6468439 w 9240252"/>
              <a:gd name="connsiteY2" fmla="*/ 290580 h 2095133"/>
              <a:gd name="connsiteX3" fmla="*/ 4884281 w 9240252"/>
              <a:gd name="connsiteY3" fmla="*/ 1970990 h 2095133"/>
              <a:gd name="connsiteX4" fmla="*/ 9240252 w 9240252"/>
              <a:gd name="connsiteY4" fmla="*/ 1222120 h 2095133"/>
              <a:gd name="connsiteX0" fmla="*/ 0 w 9240252"/>
              <a:gd name="connsiteY0" fmla="*/ 1042737 h 1743480"/>
              <a:gd name="connsiteX1" fmla="*/ 3561347 w 9240252"/>
              <a:gd name="connsiteY1" fmla="*/ 0 h 1743480"/>
              <a:gd name="connsiteX2" fmla="*/ 4884281 w 9240252"/>
              <a:gd name="connsiteY2" fmla="*/ 1743480 h 1743480"/>
              <a:gd name="connsiteX3" fmla="*/ 9240252 w 9240252"/>
              <a:gd name="connsiteY3" fmla="*/ 994610 h 1743480"/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660358 h 1660358"/>
              <a:gd name="connsiteX1" fmla="*/ 5923547 w 9240252"/>
              <a:gd name="connsiteY1" fmla="*/ 617621 h 1660358"/>
              <a:gd name="connsiteX2" fmla="*/ 9240252 w 9240252"/>
              <a:gd name="connsiteY2" fmla="*/ 1612231 h 16603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701800"/>
              <a:gd name="connsiteX1" fmla="*/ 5923547 w 9240252"/>
              <a:gd name="connsiteY1" fmla="*/ 308811 h 1701800"/>
              <a:gd name="connsiteX2" fmla="*/ 9240252 w 9240252"/>
              <a:gd name="connsiteY2" fmla="*/ 1303421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701800">
                <a:moveTo>
                  <a:pt x="0" y="1351548"/>
                </a:moveTo>
                <a:cubicBezTo>
                  <a:pt x="1010652" y="834190"/>
                  <a:pt x="4251158" y="0"/>
                  <a:pt x="5923547" y="308811"/>
                </a:cubicBezTo>
                <a:cubicBezTo>
                  <a:pt x="7479631" y="621632"/>
                  <a:pt x="8073189" y="1701800"/>
                  <a:pt x="9240252" y="130342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B385F94-299F-DC54-60CF-43333F3E235C}"/>
              </a:ext>
            </a:extLst>
          </p:cNvPr>
          <p:cNvSpPr/>
          <p:nvPr/>
        </p:nvSpPr>
        <p:spPr>
          <a:xfrm flipH="1">
            <a:off x="1" y="2057399"/>
            <a:ext cx="9240252" cy="757591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4587" name="Text Box 2">
            <a:extLst>
              <a:ext uri="{FF2B5EF4-FFF2-40B4-BE49-F238E27FC236}">
                <a16:creationId xmlns:a16="http://schemas.microsoft.com/office/drawing/2014/main" id="{7AFFDDED-0428-9678-7DD7-9E3BC5951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228600"/>
            <a:ext cx="88471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z="36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Summarizing Stand Metrics by Unit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DBD2D12-ECE8-1878-AE5D-BC01CE72C990}"/>
              </a:ext>
            </a:extLst>
          </p:cNvPr>
          <p:cNvCxnSpPr/>
          <p:nvPr/>
        </p:nvCxnSpPr>
        <p:spPr>
          <a:xfrm>
            <a:off x="228600" y="931863"/>
            <a:ext cx="8156575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9" name="table">
            <a:extLst>
              <a:ext uri="{FF2B5EF4-FFF2-40B4-BE49-F238E27FC236}">
                <a16:creationId xmlns:a16="http://schemas.microsoft.com/office/drawing/2014/main" id="{9A47826E-B704-33E0-94CA-5C0CB83BD3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4191000"/>
            <a:ext cx="882491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0" name="Rectangle 13">
            <a:extLst>
              <a:ext uri="{FF2B5EF4-FFF2-40B4-BE49-F238E27FC236}">
                <a16:creationId xmlns:a16="http://schemas.microsoft.com/office/drawing/2014/main" id="{6002E503-4BD2-6183-403E-183C7C52F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3" y="1897063"/>
            <a:ext cx="74358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/>
            <a:r>
              <a:rPr lang="en-US" altLang="en-US" sz="320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Output = Area-weighted average by polygon</a:t>
            </a:r>
          </a:p>
          <a:p>
            <a:pPr algn="ctr" eaLnBrk="0" hangingPunct="0"/>
            <a:r>
              <a:rPr lang="en-US" altLang="en-US" sz="320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(harvest unit or whatever?)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B83CB6B2-C42D-04F1-B4CD-B54239C468A6}"/>
              </a:ext>
            </a:extLst>
          </p:cNvPr>
          <p:cNvSpPr/>
          <p:nvPr/>
        </p:nvSpPr>
        <p:spPr>
          <a:xfrm rot="1663741">
            <a:off x="48822" y="2148749"/>
            <a:ext cx="9695979" cy="2602995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7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5848FED-195D-EC94-E604-5B5D6DDD5948}"/>
              </a:ext>
            </a:extLst>
          </p:cNvPr>
          <p:cNvSpPr/>
          <p:nvPr/>
        </p:nvSpPr>
        <p:spPr>
          <a:xfrm>
            <a:off x="509156" y="762000"/>
            <a:ext cx="7463230" cy="1385667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218046 h 1918789"/>
              <a:gd name="connsiteX1" fmla="*/ 3561347 w 9240252"/>
              <a:gd name="connsiteY1" fmla="*/ 175309 h 1918789"/>
              <a:gd name="connsiteX2" fmla="*/ 4884281 w 9240252"/>
              <a:gd name="connsiteY2" fmla="*/ 1918789 h 1918789"/>
              <a:gd name="connsiteX3" fmla="*/ 9240252 w 9240252"/>
              <a:gd name="connsiteY3" fmla="*/ 1169919 h 1918789"/>
              <a:gd name="connsiteX0" fmla="*/ 0 w 9240252"/>
              <a:gd name="connsiteY0" fmla="*/ 1270247 h 2095133"/>
              <a:gd name="connsiteX1" fmla="*/ 3561347 w 9240252"/>
              <a:gd name="connsiteY1" fmla="*/ 227510 h 2095133"/>
              <a:gd name="connsiteX2" fmla="*/ 6468439 w 9240252"/>
              <a:gd name="connsiteY2" fmla="*/ 290580 h 2095133"/>
              <a:gd name="connsiteX3" fmla="*/ 4884281 w 9240252"/>
              <a:gd name="connsiteY3" fmla="*/ 1970990 h 2095133"/>
              <a:gd name="connsiteX4" fmla="*/ 9240252 w 9240252"/>
              <a:gd name="connsiteY4" fmla="*/ 1222120 h 2095133"/>
              <a:gd name="connsiteX0" fmla="*/ 0 w 9240252"/>
              <a:gd name="connsiteY0" fmla="*/ 1042737 h 1743480"/>
              <a:gd name="connsiteX1" fmla="*/ 3561347 w 9240252"/>
              <a:gd name="connsiteY1" fmla="*/ 0 h 1743480"/>
              <a:gd name="connsiteX2" fmla="*/ 4884281 w 9240252"/>
              <a:gd name="connsiteY2" fmla="*/ 1743480 h 1743480"/>
              <a:gd name="connsiteX3" fmla="*/ 9240252 w 9240252"/>
              <a:gd name="connsiteY3" fmla="*/ 994610 h 1743480"/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660358 h 1660358"/>
              <a:gd name="connsiteX1" fmla="*/ 5923547 w 9240252"/>
              <a:gd name="connsiteY1" fmla="*/ 617621 h 1660358"/>
              <a:gd name="connsiteX2" fmla="*/ 9240252 w 9240252"/>
              <a:gd name="connsiteY2" fmla="*/ 1612231 h 16603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701800"/>
              <a:gd name="connsiteX1" fmla="*/ 5923547 w 9240252"/>
              <a:gd name="connsiteY1" fmla="*/ 308811 h 1701800"/>
              <a:gd name="connsiteX2" fmla="*/ 9240252 w 9240252"/>
              <a:gd name="connsiteY2" fmla="*/ 1303421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701800">
                <a:moveTo>
                  <a:pt x="0" y="1351548"/>
                </a:moveTo>
                <a:cubicBezTo>
                  <a:pt x="1010652" y="834190"/>
                  <a:pt x="4251158" y="0"/>
                  <a:pt x="5923547" y="308811"/>
                </a:cubicBezTo>
                <a:cubicBezTo>
                  <a:pt x="7479631" y="621632"/>
                  <a:pt x="8073189" y="1701800"/>
                  <a:pt x="9240252" y="130342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E6468C6-7A92-66CC-E356-F93978CB5926}"/>
              </a:ext>
            </a:extLst>
          </p:cNvPr>
          <p:cNvSpPr/>
          <p:nvPr/>
        </p:nvSpPr>
        <p:spPr>
          <a:xfrm flipH="1">
            <a:off x="1" y="2057399"/>
            <a:ext cx="9240252" cy="757591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5611" name="Text Box 2">
            <a:extLst>
              <a:ext uri="{FF2B5EF4-FFF2-40B4-BE49-F238E27FC236}">
                <a16:creationId xmlns:a16="http://schemas.microsoft.com/office/drawing/2014/main" id="{712DA23D-F162-261C-A56E-C14A1BBD7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8" y="228600"/>
            <a:ext cx="77200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/>
            <a:r>
              <a:rPr lang="en-US" altLang="en-US" sz="36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Summarizing PNW Stand Metrics by Unit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D9823D-58AA-AAE0-9D9D-E92D8FACD8FF}"/>
              </a:ext>
            </a:extLst>
          </p:cNvPr>
          <p:cNvCxnSpPr/>
          <p:nvPr/>
        </p:nvCxnSpPr>
        <p:spPr>
          <a:xfrm>
            <a:off x="228600" y="1371600"/>
            <a:ext cx="8156575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13" name="Picture 2">
            <a:extLst>
              <a:ext uri="{FF2B5EF4-FFF2-40B4-BE49-F238E27FC236}">
                <a16:creationId xmlns:a16="http://schemas.microsoft.com/office/drawing/2014/main" id="{E0DA4C03-3A41-95FA-931B-4E81463F8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1458913"/>
            <a:ext cx="7229475" cy="517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4FD2F38C-292E-715D-1EAA-C59745612FA7}"/>
              </a:ext>
            </a:extLst>
          </p:cNvPr>
          <p:cNvSpPr/>
          <p:nvPr/>
        </p:nvSpPr>
        <p:spPr>
          <a:xfrm rot="1663741">
            <a:off x="48822" y="2148749"/>
            <a:ext cx="9695979" cy="2602995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7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C91B11D7-7529-6128-8336-5EB35A18F7EE}"/>
              </a:ext>
            </a:extLst>
          </p:cNvPr>
          <p:cNvSpPr/>
          <p:nvPr/>
        </p:nvSpPr>
        <p:spPr>
          <a:xfrm>
            <a:off x="509156" y="762000"/>
            <a:ext cx="7463230" cy="1385667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218046 h 1918789"/>
              <a:gd name="connsiteX1" fmla="*/ 3561347 w 9240252"/>
              <a:gd name="connsiteY1" fmla="*/ 175309 h 1918789"/>
              <a:gd name="connsiteX2" fmla="*/ 4884281 w 9240252"/>
              <a:gd name="connsiteY2" fmla="*/ 1918789 h 1918789"/>
              <a:gd name="connsiteX3" fmla="*/ 9240252 w 9240252"/>
              <a:gd name="connsiteY3" fmla="*/ 1169919 h 1918789"/>
              <a:gd name="connsiteX0" fmla="*/ 0 w 9240252"/>
              <a:gd name="connsiteY0" fmla="*/ 1270247 h 2095133"/>
              <a:gd name="connsiteX1" fmla="*/ 3561347 w 9240252"/>
              <a:gd name="connsiteY1" fmla="*/ 227510 h 2095133"/>
              <a:gd name="connsiteX2" fmla="*/ 6468439 w 9240252"/>
              <a:gd name="connsiteY2" fmla="*/ 290580 h 2095133"/>
              <a:gd name="connsiteX3" fmla="*/ 4884281 w 9240252"/>
              <a:gd name="connsiteY3" fmla="*/ 1970990 h 2095133"/>
              <a:gd name="connsiteX4" fmla="*/ 9240252 w 9240252"/>
              <a:gd name="connsiteY4" fmla="*/ 1222120 h 2095133"/>
              <a:gd name="connsiteX0" fmla="*/ 0 w 9240252"/>
              <a:gd name="connsiteY0" fmla="*/ 1042737 h 1743480"/>
              <a:gd name="connsiteX1" fmla="*/ 3561347 w 9240252"/>
              <a:gd name="connsiteY1" fmla="*/ 0 h 1743480"/>
              <a:gd name="connsiteX2" fmla="*/ 4884281 w 9240252"/>
              <a:gd name="connsiteY2" fmla="*/ 1743480 h 1743480"/>
              <a:gd name="connsiteX3" fmla="*/ 9240252 w 9240252"/>
              <a:gd name="connsiteY3" fmla="*/ 994610 h 1743480"/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660358 h 1660358"/>
              <a:gd name="connsiteX1" fmla="*/ 5923547 w 9240252"/>
              <a:gd name="connsiteY1" fmla="*/ 617621 h 1660358"/>
              <a:gd name="connsiteX2" fmla="*/ 9240252 w 9240252"/>
              <a:gd name="connsiteY2" fmla="*/ 1612231 h 16603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701800"/>
              <a:gd name="connsiteX1" fmla="*/ 5923547 w 9240252"/>
              <a:gd name="connsiteY1" fmla="*/ 308811 h 1701800"/>
              <a:gd name="connsiteX2" fmla="*/ 9240252 w 9240252"/>
              <a:gd name="connsiteY2" fmla="*/ 1303421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701800">
                <a:moveTo>
                  <a:pt x="0" y="1351548"/>
                </a:moveTo>
                <a:cubicBezTo>
                  <a:pt x="1010652" y="834190"/>
                  <a:pt x="4251158" y="0"/>
                  <a:pt x="5923547" y="308811"/>
                </a:cubicBezTo>
                <a:cubicBezTo>
                  <a:pt x="7479631" y="621632"/>
                  <a:pt x="8073189" y="1701800"/>
                  <a:pt x="9240252" y="130342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87A9087-84FF-80F5-D836-0607DADA71C7}"/>
              </a:ext>
            </a:extLst>
          </p:cNvPr>
          <p:cNvSpPr/>
          <p:nvPr/>
        </p:nvSpPr>
        <p:spPr>
          <a:xfrm flipH="1">
            <a:off x="1" y="2057399"/>
            <a:ext cx="9240252" cy="757591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6635" name="Text Box 2">
            <a:extLst>
              <a:ext uri="{FF2B5EF4-FFF2-40B4-BE49-F238E27FC236}">
                <a16:creationId xmlns:a16="http://schemas.microsoft.com/office/drawing/2014/main" id="{C88C7852-65AB-A914-0C64-6A3A1299E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8" y="228600"/>
            <a:ext cx="77200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/>
            <a:r>
              <a:rPr lang="en-US" altLang="en-US" sz="36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Summarizing PNW Stand Metrics by Unit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1A9FE1F-7AD5-AD34-32C0-AE6EE39F0207}"/>
              </a:ext>
            </a:extLst>
          </p:cNvPr>
          <p:cNvCxnSpPr/>
          <p:nvPr/>
        </p:nvCxnSpPr>
        <p:spPr>
          <a:xfrm>
            <a:off x="228600" y="1371600"/>
            <a:ext cx="8156575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7" name="Rectangle 8">
            <a:extLst>
              <a:ext uri="{FF2B5EF4-FFF2-40B4-BE49-F238E27FC236}">
                <a16:creationId xmlns:a16="http://schemas.microsoft.com/office/drawing/2014/main" id="{F087C84C-A8EF-7BB5-F765-D14F3EB65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3" y="1897063"/>
            <a:ext cx="74358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/>
            <a:r>
              <a:rPr lang="en-US" altLang="en-US" sz="320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Output = Area-weighted average by polygon</a:t>
            </a:r>
          </a:p>
          <a:p>
            <a:pPr algn="ctr" eaLnBrk="0" hangingPunct="0"/>
            <a:r>
              <a:rPr lang="en-US" altLang="en-US" sz="320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(harvest unit or whatever?)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DBA14B3-5FCD-169D-FA21-096CC422A786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4267200"/>
          <a:ext cx="8689975" cy="1752600"/>
        </p:xfrm>
        <a:graphic>
          <a:graphicData uri="http://schemas.openxmlformats.org/drawingml/2006/table">
            <a:tbl>
              <a:tblPr/>
              <a:tblGrid>
                <a:gridCol w="784225">
                  <a:extLst>
                    <a:ext uri="{9D8B030D-6E8A-4147-A177-3AD203B41FA5}">
                      <a16:colId xmlns:a16="http://schemas.microsoft.com/office/drawing/2014/main" val="1433292825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46658803"/>
                    </a:ext>
                  </a:extLst>
                </a:gridCol>
                <a:gridCol w="1481138">
                  <a:extLst>
                    <a:ext uri="{9D8B030D-6E8A-4147-A177-3AD203B41FA5}">
                      <a16:colId xmlns:a16="http://schemas.microsoft.com/office/drawing/2014/main" val="3703785150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3307689887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3519711879"/>
                    </a:ext>
                  </a:extLst>
                </a:gridCol>
                <a:gridCol w="987425">
                  <a:extLst>
                    <a:ext uri="{9D8B030D-6E8A-4147-A177-3AD203B41FA5}">
                      <a16:colId xmlns:a16="http://schemas.microsoft.com/office/drawing/2014/main" val="2964465214"/>
                    </a:ext>
                  </a:extLst>
                </a:gridCol>
                <a:gridCol w="690562">
                  <a:extLst>
                    <a:ext uri="{9D8B030D-6E8A-4147-A177-3AD203B41FA5}">
                      <a16:colId xmlns:a16="http://schemas.microsoft.com/office/drawing/2014/main" val="1577974402"/>
                    </a:ext>
                  </a:extLst>
                </a:gridCol>
                <a:gridCol w="692150">
                  <a:extLst>
                    <a:ext uri="{9D8B030D-6E8A-4147-A177-3AD203B41FA5}">
                      <a16:colId xmlns:a16="http://schemas.microsoft.com/office/drawing/2014/main" val="3574297309"/>
                    </a:ext>
                  </a:extLst>
                </a:gridCol>
                <a:gridCol w="968375">
                  <a:extLst>
                    <a:ext uri="{9D8B030D-6E8A-4147-A177-3AD203B41FA5}">
                      <a16:colId xmlns:a16="http://schemas.microsoft.com/office/drawing/2014/main" val="3836110371"/>
                    </a:ext>
                  </a:extLst>
                </a:gridCol>
              </a:tblGrid>
              <a:tr h="266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9406" marR="9406" marT="940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 gridSpan="8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Area-weighted Averages </a:t>
                      </a:r>
                    </a:p>
                  </a:txBody>
                  <a:tcPr marL="9406" marR="9406" marT="940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851365"/>
                  </a:ext>
                </a:extLst>
              </a:tr>
              <a:tr h="495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Unit #</a:t>
                      </a:r>
                    </a:p>
                  </a:txBody>
                  <a:tcPr marL="9406" marR="9406" marT="940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BA </a:t>
                      </a:r>
                    </a:p>
                  </a:txBody>
                  <a:tcPr marL="9406" marR="9406" marT="940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CanopyBaseHt </a:t>
                      </a:r>
                    </a:p>
                  </a:txBody>
                  <a:tcPr marL="9406" marR="9406" marT="940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CrownLen </a:t>
                      </a:r>
                    </a:p>
                  </a:txBody>
                  <a:tcPr marL="9406" marR="9406" marT="940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HtLoreysLive </a:t>
                      </a:r>
                    </a:p>
                  </a:txBody>
                  <a:tcPr marL="9406" marR="9406" marT="940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HtTop40 </a:t>
                      </a:r>
                    </a:p>
                  </a:txBody>
                  <a:tcPr marL="9406" marR="9406" marT="940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QMD </a:t>
                      </a:r>
                    </a:p>
                  </a:txBody>
                  <a:tcPr marL="9406" marR="9406" marT="940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TPA </a:t>
                      </a:r>
                    </a:p>
                  </a:txBody>
                  <a:tcPr marL="9406" marR="9406" marT="940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VolCuft </a:t>
                      </a:r>
                    </a:p>
                  </a:txBody>
                  <a:tcPr marL="9406" marR="9406" marT="940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099084"/>
                  </a:ext>
                </a:extLst>
              </a:tr>
              <a:tr h="495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11</a:t>
                      </a:r>
                    </a:p>
                  </a:txBody>
                  <a:tcPr marL="9406" marR="9406" marT="940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 168.0 </a:t>
                      </a:r>
                    </a:p>
                  </a:txBody>
                  <a:tcPr marL="9406" marR="9406" marT="940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                      49.1 </a:t>
                      </a:r>
                    </a:p>
                  </a:txBody>
                  <a:tcPr marL="9406" marR="9406" marT="940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            42.2 </a:t>
                      </a:r>
                    </a:p>
                  </a:txBody>
                  <a:tcPr marL="9406" marR="9406" marT="940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                   87.2 </a:t>
                      </a:r>
                    </a:p>
                  </a:txBody>
                  <a:tcPr marL="9406" marR="9406" marT="940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         97.5 </a:t>
                      </a:r>
                    </a:p>
                  </a:txBody>
                  <a:tcPr marL="9406" marR="9406" marT="940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   14.6 </a:t>
                      </a:r>
                    </a:p>
                  </a:txBody>
                  <a:tcPr marL="9406" marR="9406" marT="940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 192.5 </a:t>
                      </a:r>
                    </a:p>
                  </a:txBody>
                  <a:tcPr marL="9406" marR="9406" marT="940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     6,458 </a:t>
                      </a:r>
                    </a:p>
                  </a:txBody>
                  <a:tcPr marL="9406" marR="9406" marT="940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5795268"/>
                  </a:ext>
                </a:extLst>
              </a:tr>
              <a:tr h="495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9</a:t>
                      </a:r>
                    </a:p>
                  </a:txBody>
                  <a:tcPr marL="9406" marR="9406" marT="940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 146.9 </a:t>
                      </a:r>
                    </a:p>
                  </a:txBody>
                  <a:tcPr marL="9406" marR="9406" marT="940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                      42.9 </a:t>
                      </a:r>
                    </a:p>
                  </a:txBody>
                  <a:tcPr marL="9406" marR="9406" marT="940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            40.7 </a:t>
                      </a:r>
                    </a:p>
                  </a:txBody>
                  <a:tcPr marL="9406" marR="9406" marT="940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                   81.6 </a:t>
                      </a:r>
                    </a:p>
                  </a:txBody>
                  <a:tcPr marL="9406" marR="9406" marT="940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         88.0 </a:t>
                      </a:r>
                    </a:p>
                  </a:txBody>
                  <a:tcPr marL="9406" marR="9406" marT="940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   13.6 </a:t>
                      </a:r>
                    </a:p>
                  </a:txBody>
                  <a:tcPr marL="9406" marR="9406" marT="940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 189.1 </a:t>
                      </a:r>
                    </a:p>
                  </a:txBody>
                  <a:tcPr marL="9406" marR="9406" marT="940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     5,230 </a:t>
                      </a:r>
                    </a:p>
                  </a:txBody>
                  <a:tcPr marL="9406" marR="9406" marT="940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941495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A0753483-D6B2-22E4-4D61-9640EEC01F92}"/>
              </a:ext>
            </a:extLst>
          </p:cNvPr>
          <p:cNvSpPr/>
          <p:nvPr/>
        </p:nvSpPr>
        <p:spPr>
          <a:xfrm rot="1663741">
            <a:off x="48821" y="2169531"/>
            <a:ext cx="9695979" cy="2602995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7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94F7E9B9-7C1F-95C8-FE1E-66FA649E3180}"/>
              </a:ext>
            </a:extLst>
          </p:cNvPr>
          <p:cNvSpPr/>
          <p:nvPr/>
        </p:nvSpPr>
        <p:spPr>
          <a:xfrm>
            <a:off x="509156" y="762000"/>
            <a:ext cx="7463230" cy="1385667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218046 h 1918789"/>
              <a:gd name="connsiteX1" fmla="*/ 3561347 w 9240252"/>
              <a:gd name="connsiteY1" fmla="*/ 175309 h 1918789"/>
              <a:gd name="connsiteX2" fmla="*/ 4884281 w 9240252"/>
              <a:gd name="connsiteY2" fmla="*/ 1918789 h 1918789"/>
              <a:gd name="connsiteX3" fmla="*/ 9240252 w 9240252"/>
              <a:gd name="connsiteY3" fmla="*/ 1169919 h 1918789"/>
              <a:gd name="connsiteX0" fmla="*/ 0 w 9240252"/>
              <a:gd name="connsiteY0" fmla="*/ 1270247 h 2095133"/>
              <a:gd name="connsiteX1" fmla="*/ 3561347 w 9240252"/>
              <a:gd name="connsiteY1" fmla="*/ 227510 h 2095133"/>
              <a:gd name="connsiteX2" fmla="*/ 6468439 w 9240252"/>
              <a:gd name="connsiteY2" fmla="*/ 290580 h 2095133"/>
              <a:gd name="connsiteX3" fmla="*/ 4884281 w 9240252"/>
              <a:gd name="connsiteY3" fmla="*/ 1970990 h 2095133"/>
              <a:gd name="connsiteX4" fmla="*/ 9240252 w 9240252"/>
              <a:gd name="connsiteY4" fmla="*/ 1222120 h 2095133"/>
              <a:gd name="connsiteX0" fmla="*/ 0 w 9240252"/>
              <a:gd name="connsiteY0" fmla="*/ 1042737 h 1743480"/>
              <a:gd name="connsiteX1" fmla="*/ 3561347 w 9240252"/>
              <a:gd name="connsiteY1" fmla="*/ 0 h 1743480"/>
              <a:gd name="connsiteX2" fmla="*/ 4884281 w 9240252"/>
              <a:gd name="connsiteY2" fmla="*/ 1743480 h 1743480"/>
              <a:gd name="connsiteX3" fmla="*/ 9240252 w 9240252"/>
              <a:gd name="connsiteY3" fmla="*/ 994610 h 1743480"/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660358 h 1660358"/>
              <a:gd name="connsiteX1" fmla="*/ 5923547 w 9240252"/>
              <a:gd name="connsiteY1" fmla="*/ 617621 h 1660358"/>
              <a:gd name="connsiteX2" fmla="*/ 9240252 w 9240252"/>
              <a:gd name="connsiteY2" fmla="*/ 1612231 h 16603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701800"/>
              <a:gd name="connsiteX1" fmla="*/ 5923547 w 9240252"/>
              <a:gd name="connsiteY1" fmla="*/ 308811 h 1701800"/>
              <a:gd name="connsiteX2" fmla="*/ 9240252 w 9240252"/>
              <a:gd name="connsiteY2" fmla="*/ 1303421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701800">
                <a:moveTo>
                  <a:pt x="0" y="1351548"/>
                </a:moveTo>
                <a:cubicBezTo>
                  <a:pt x="1010652" y="834190"/>
                  <a:pt x="4251158" y="0"/>
                  <a:pt x="5923547" y="308811"/>
                </a:cubicBezTo>
                <a:cubicBezTo>
                  <a:pt x="7479631" y="621632"/>
                  <a:pt x="8073189" y="1701800"/>
                  <a:pt x="9240252" y="130342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AF02BEB3-18BA-11EC-9E36-0B3A3BC9EC3E}"/>
              </a:ext>
            </a:extLst>
          </p:cNvPr>
          <p:cNvSpPr/>
          <p:nvPr/>
        </p:nvSpPr>
        <p:spPr>
          <a:xfrm flipH="1">
            <a:off x="1" y="2057399"/>
            <a:ext cx="9240252" cy="757591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7659" name="Text Box 2">
            <a:extLst>
              <a:ext uri="{FF2B5EF4-FFF2-40B4-BE49-F238E27FC236}">
                <a16:creationId xmlns:a16="http://schemas.microsoft.com/office/drawing/2014/main" id="{4826D17F-B6A6-FC09-A3AF-A611CEA5F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2713"/>
            <a:ext cx="884713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50000"/>
              </a:lnSpc>
            </a:pPr>
            <a:r>
              <a:rPr lang="en-US" altLang="en-US" sz="36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LiDAR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altLang="en-US" sz="36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Stand Metrics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ABC882F-1E14-317F-AECC-4D2C186986E3}"/>
              </a:ext>
            </a:extLst>
          </p:cNvPr>
          <p:cNvCxnSpPr/>
          <p:nvPr/>
        </p:nvCxnSpPr>
        <p:spPr>
          <a:xfrm>
            <a:off x="228600" y="931863"/>
            <a:ext cx="8156575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1" name="Rectangle 8">
            <a:extLst>
              <a:ext uri="{FF2B5EF4-FFF2-40B4-BE49-F238E27FC236}">
                <a16:creationId xmlns:a16="http://schemas.microsoft.com/office/drawing/2014/main" id="{FA717EC6-E8EE-6206-A56C-5A1BBFF20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254375"/>
            <a:ext cx="74374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/>
            <a:r>
              <a:rPr lang="en-US" altLang="en-US" sz="320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QUESTIONS?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592ABD9D-CC35-B33D-90C6-B89E70DA10B5}"/>
              </a:ext>
            </a:extLst>
          </p:cNvPr>
          <p:cNvSpPr/>
          <p:nvPr/>
        </p:nvSpPr>
        <p:spPr>
          <a:xfrm rot="1663741">
            <a:off x="48822" y="2148749"/>
            <a:ext cx="9695979" cy="2602995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7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E311634-560F-CA59-E653-A557EB12457E}"/>
              </a:ext>
            </a:extLst>
          </p:cNvPr>
          <p:cNvSpPr/>
          <p:nvPr/>
        </p:nvSpPr>
        <p:spPr>
          <a:xfrm>
            <a:off x="509156" y="762000"/>
            <a:ext cx="7463230" cy="1385667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218046 h 1918789"/>
              <a:gd name="connsiteX1" fmla="*/ 3561347 w 9240252"/>
              <a:gd name="connsiteY1" fmla="*/ 175309 h 1918789"/>
              <a:gd name="connsiteX2" fmla="*/ 4884281 w 9240252"/>
              <a:gd name="connsiteY2" fmla="*/ 1918789 h 1918789"/>
              <a:gd name="connsiteX3" fmla="*/ 9240252 w 9240252"/>
              <a:gd name="connsiteY3" fmla="*/ 1169919 h 1918789"/>
              <a:gd name="connsiteX0" fmla="*/ 0 w 9240252"/>
              <a:gd name="connsiteY0" fmla="*/ 1270247 h 2095133"/>
              <a:gd name="connsiteX1" fmla="*/ 3561347 w 9240252"/>
              <a:gd name="connsiteY1" fmla="*/ 227510 h 2095133"/>
              <a:gd name="connsiteX2" fmla="*/ 6468439 w 9240252"/>
              <a:gd name="connsiteY2" fmla="*/ 290580 h 2095133"/>
              <a:gd name="connsiteX3" fmla="*/ 4884281 w 9240252"/>
              <a:gd name="connsiteY3" fmla="*/ 1970990 h 2095133"/>
              <a:gd name="connsiteX4" fmla="*/ 9240252 w 9240252"/>
              <a:gd name="connsiteY4" fmla="*/ 1222120 h 2095133"/>
              <a:gd name="connsiteX0" fmla="*/ 0 w 9240252"/>
              <a:gd name="connsiteY0" fmla="*/ 1042737 h 1743480"/>
              <a:gd name="connsiteX1" fmla="*/ 3561347 w 9240252"/>
              <a:gd name="connsiteY1" fmla="*/ 0 h 1743480"/>
              <a:gd name="connsiteX2" fmla="*/ 4884281 w 9240252"/>
              <a:gd name="connsiteY2" fmla="*/ 1743480 h 1743480"/>
              <a:gd name="connsiteX3" fmla="*/ 9240252 w 9240252"/>
              <a:gd name="connsiteY3" fmla="*/ 994610 h 1743480"/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660358 h 1660358"/>
              <a:gd name="connsiteX1" fmla="*/ 5923547 w 9240252"/>
              <a:gd name="connsiteY1" fmla="*/ 617621 h 1660358"/>
              <a:gd name="connsiteX2" fmla="*/ 9240252 w 9240252"/>
              <a:gd name="connsiteY2" fmla="*/ 1612231 h 16603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701800"/>
              <a:gd name="connsiteX1" fmla="*/ 5923547 w 9240252"/>
              <a:gd name="connsiteY1" fmla="*/ 308811 h 1701800"/>
              <a:gd name="connsiteX2" fmla="*/ 9240252 w 9240252"/>
              <a:gd name="connsiteY2" fmla="*/ 1303421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701800">
                <a:moveTo>
                  <a:pt x="0" y="1351548"/>
                </a:moveTo>
                <a:cubicBezTo>
                  <a:pt x="1010652" y="834190"/>
                  <a:pt x="4251158" y="0"/>
                  <a:pt x="5923547" y="308811"/>
                </a:cubicBezTo>
                <a:cubicBezTo>
                  <a:pt x="7479631" y="621632"/>
                  <a:pt x="8073189" y="1701800"/>
                  <a:pt x="9240252" y="130342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34B3FC7-1669-401A-E84A-5F80133DCE93}"/>
              </a:ext>
            </a:extLst>
          </p:cNvPr>
          <p:cNvSpPr/>
          <p:nvPr/>
        </p:nvSpPr>
        <p:spPr>
          <a:xfrm flipH="1">
            <a:off x="1" y="2057399"/>
            <a:ext cx="9240252" cy="757591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107" name="Text Box 2">
            <a:extLst>
              <a:ext uri="{FF2B5EF4-FFF2-40B4-BE49-F238E27FC236}">
                <a16:creationId xmlns:a16="http://schemas.microsoft.com/office/drawing/2014/main" id="{4947B848-5668-7E4D-AFD3-156577793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4743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z="36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Rogue Valley LiDAR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BC26C54-39F4-0666-53AD-9EB402F922AA}"/>
              </a:ext>
            </a:extLst>
          </p:cNvPr>
          <p:cNvCxnSpPr/>
          <p:nvPr/>
        </p:nvCxnSpPr>
        <p:spPr>
          <a:xfrm>
            <a:off x="228600" y="931863"/>
            <a:ext cx="8156575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54784AD-19BF-4E4F-9AF1-9C6A1006DFFF}"/>
              </a:ext>
            </a:extLst>
          </p:cNvPr>
          <p:cNvSpPr/>
          <p:nvPr/>
        </p:nvSpPr>
        <p:spPr>
          <a:xfrm>
            <a:off x="0" y="1143000"/>
            <a:ext cx="8512175" cy="4524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eaLnBrk="0" hangingPunct="0">
              <a:buFontTx/>
              <a:buBlip>
                <a:blip r:embed="rId4"/>
              </a:buBlip>
              <a:defRPr/>
            </a:pPr>
            <a:r>
              <a:rPr lang="en-US" sz="3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Mid Rogue River, South Roseburg, Rock Cr, </a:t>
            </a:r>
          </a:p>
          <a:p>
            <a:pPr eaLnBrk="0" hangingPunct="0">
              <a:defRPr/>
            </a:pPr>
            <a:r>
              <a:rPr lang="en-US" sz="3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Upper Coquille </a:t>
            </a:r>
          </a:p>
          <a:p>
            <a:pPr marL="457200" indent="-457200" eaLnBrk="0" hangingPunct="0">
              <a:buFontTx/>
              <a:buBlip>
                <a:blip r:embed="rId4"/>
              </a:buBlip>
              <a:defRPr/>
            </a:pPr>
            <a:endParaRPr lang="en-US" sz="32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eaLnBrk="0" hangingPunct="0">
              <a:buFontTx/>
              <a:buBlip>
                <a:blip r:embed="rId4"/>
              </a:buBlip>
              <a:defRPr/>
            </a:pPr>
            <a:r>
              <a:rPr lang="en-US" sz="3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Flown in 2012</a:t>
            </a:r>
          </a:p>
          <a:p>
            <a:pPr marL="457200" indent="-457200" eaLnBrk="0" hangingPunct="0">
              <a:buFontTx/>
              <a:buBlip>
                <a:blip r:embed="rId4"/>
              </a:buBlip>
              <a:defRPr/>
            </a:pPr>
            <a:endParaRPr lang="en-US" sz="32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eaLnBrk="0" hangingPunct="0">
              <a:buFontTx/>
              <a:buBlip>
                <a:blip r:embed="rId4"/>
              </a:buBlip>
              <a:defRPr/>
            </a:pPr>
            <a:r>
              <a:rPr lang="en-US" sz="3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~1.4 Million Acres</a:t>
            </a:r>
          </a:p>
          <a:p>
            <a:pPr marL="457200" indent="-457200" eaLnBrk="0" hangingPunct="0">
              <a:buFontTx/>
              <a:buBlip>
                <a:blip r:embed="rId4"/>
              </a:buBlip>
              <a:defRPr/>
            </a:pPr>
            <a:endParaRPr lang="en-US" sz="32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eaLnBrk="0" hangingPunct="0">
              <a:buFontTx/>
              <a:buBlip>
                <a:blip r:embed="rId4"/>
              </a:buBlip>
              <a:defRPr/>
            </a:pPr>
            <a:r>
              <a:rPr lang="en-US" sz="3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~650K BLM/ODF</a:t>
            </a:r>
          </a:p>
          <a:p>
            <a:pPr marL="457200" indent="-457200" eaLnBrk="0" hangingPunct="0">
              <a:buFontTx/>
              <a:buBlip>
                <a:blip r:embed="rId4"/>
              </a:buBlip>
              <a:defRPr/>
            </a:pPr>
            <a:endParaRPr lang="en-US" sz="32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110" name="Picture 12" descr="Screen Clipping">
            <a:extLst>
              <a:ext uri="{FF2B5EF4-FFF2-40B4-BE49-F238E27FC236}">
                <a16:creationId xmlns:a16="http://schemas.microsoft.com/office/drawing/2014/main" id="{098935A4-73C9-63BF-2D7A-1623E2473E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1765300"/>
            <a:ext cx="4295775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00684D15-ECF0-B789-035F-7C40EFFE0BC1}"/>
              </a:ext>
            </a:extLst>
          </p:cNvPr>
          <p:cNvSpPr/>
          <p:nvPr/>
        </p:nvSpPr>
        <p:spPr>
          <a:xfrm rot="1663741">
            <a:off x="48822" y="2148749"/>
            <a:ext cx="9695979" cy="2602995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7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C3572734-7B90-29D1-2C35-408CF0824522}"/>
              </a:ext>
            </a:extLst>
          </p:cNvPr>
          <p:cNvSpPr/>
          <p:nvPr/>
        </p:nvSpPr>
        <p:spPr>
          <a:xfrm>
            <a:off x="509156" y="762000"/>
            <a:ext cx="7463230" cy="1385667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218046 h 1918789"/>
              <a:gd name="connsiteX1" fmla="*/ 3561347 w 9240252"/>
              <a:gd name="connsiteY1" fmla="*/ 175309 h 1918789"/>
              <a:gd name="connsiteX2" fmla="*/ 4884281 w 9240252"/>
              <a:gd name="connsiteY2" fmla="*/ 1918789 h 1918789"/>
              <a:gd name="connsiteX3" fmla="*/ 9240252 w 9240252"/>
              <a:gd name="connsiteY3" fmla="*/ 1169919 h 1918789"/>
              <a:gd name="connsiteX0" fmla="*/ 0 w 9240252"/>
              <a:gd name="connsiteY0" fmla="*/ 1270247 h 2095133"/>
              <a:gd name="connsiteX1" fmla="*/ 3561347 w 9240252"/>
              <a:gd name="connsiteY1" fmla="*/ 227510 h 2095133"/>
              <a:gd name="connsiteX2" fmla="*/ 6468439 w 9240252"/>
              <a:gd name="connsiteY2" fmla="*/ 290580 h 2095133"/>
              <a:gd name="connsiteX3" fmla="*/ 4884281 w 9240252"/>
              <a:gd name="connsiteY3" fmla="*/ 1970990 h 2095133"/>
              <a:gd name="connsiteX4" fmla="*/ 9240252 w 9240252"/>
              <a:gd name="connsiteY4" fmla="*/ 1222120 h 2095133"/>
              <a:gd name="connsiteX0" fmla="*/ 0 w 9240252"/>
              <a:gd name="connsiteY0" fmla="*/ 1042737 h 1743480"/>
              <a:gd name="connsiteX1" fmla="*/ 3561347 w 9240252"/>
              <a:gd name="connsiteY1" fmla="*/ 0 h 1743480"/>
              <a:gd name="connsiteX2" fmla="*/ 4884281 w 9240252"/>
              <a:gd name="connsiteY2" fmla="*/ 1743480 h 1743480"/>
              <a:gd name="connsiteX3" fmla="*/ 9240252 w 9240252"/>
              <a:gd name="connsiteY3" fmla="*/ 994610 h 1743480"/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660358 h 1660358"/>
              <a:gd name="connsiteX1" fmla="*/ 5923547 w 9240252"/>
              <a:gd name="connsiteY1" fmla="*/ 617621 h 1660358"/>
              <a:gd name="connsiteX2" fmla="*/ 9240252 w 9240252"/>
              <a:gd name="connsiteY2" fmla="*/ 1612231 h 16603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701800"/>
              <a:gd name="connsiteX1" fmla="*/ 5923547 w 9240252"/>
              <a:gd name="connsiteY1" fmla="*/ 308811 h 1701800"/>
              <a:gd name="connsiteX2" fmla="*/ 9240252 w 9240252"/>
              <a:gd name="connsiteY2" fmla="*/ 1303421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701800">
                <a:moveTo>
                  <a:pt x="0" y="1351548"/>
                </a:moveTo>
                <a:cubicBezTo>
                  <a:pt x="1010652" y="834190"/>
                  <a:pt x="4251158" y="0"/>
                  <a:pt x="5923547" y="308811"/>
                </a:cubicBezTo>
                <a:cubicBezTo>
                  <a:pt x="7479631" y="621632"/>
                  <a:pt x="8073189" y="1701800"/>
                  <a:pt x="9240252" y="130342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BC0DBEDE-31D2-8552-EE84-E13887A83A82}"/>
              </a:ext>
            </a:extLst>
          </p:cNvPr>
          <p:cNvSpPr/>
          <p:nvPr/>
        </p:nvSpPr>
        <p:spPr>
          <a:xfrm flipH="1">
            <a:off x="1" y="2057399"/>
            <a:ext cx="9240252" cy="757591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131" name="Text Box 2">
            <a:extLst>
              <a:ext uri="{FF2B5EF4-FFF2-40B4-BE49-F238E27FC236}">
                <a16:creationId xmlns:a16="http://schemas.microsoft.com/office/drawing/2014/main" id="{9E28C1C2-111F-96CC-DA15-52876BB72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7839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z="36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LiDAR Source Reference Material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EF8F147-5040-E709-9B56-568781D8FB1E}"/>
              </a:ext>
            </a:extLst>
          </p:cNvPr>
          <p:cNvCxnSpPr/>
          <p:nvPr/>
        </p:nvCxnSpPr>
        <p:spPr>
          <a:xfrm>
            <a:off x="228600" y="931863"/>
            <a:ext cx="8156575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F332CFB-5DD9-7985-543B-A2655F977A26}"/>
              </a:ext>
            </a:extLst>
          </p:cNvPr>
          <p:cNvSpPr/>
          <p:nvPr/>
        </p:nvSpPr>
        <p:spPr>
          <a:xfrm>
            <a:off x="325438" y="1905000"/>
            <a:ext cx="8915400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eaLnBrk="0" hangingPunct="0">
              <a:buFontTx/>
              <a:buBlip>
                <a:blip r:embed="rId4"/>
              </a:buBlip>
              <a:defRPr/>
            </a:pPr>
            <a:r>
              <a:rPr lang="en-US" sz="3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Rogue Valley BLM Stratified LIDAR</a:t>
            </a:r>
          </a:p>
          <a:p>
            <a:pPr eaLnBrk="0" hangingPunct="0">
              <a:defRPr/>
            </a:pPr>
            <a:r>
              <a:rPr lang="en-US" sz="3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Sample Plot Methodology, March, 2013</a:t>
            </a:r>
            <a:endParaRPr lang="en-US" sz="24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0" hangingPunct="0">
              <a:defRPr/>
            </a:pPr>
            <a:endParaRPr lang="en-US" sz="32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0" hangingPunct="0">
              <a:defRPr/>
            </a:pPr>
            <a:endParaRPr lang="en-US" sz="32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0" hangingPunct="0">
              <a:defRPr/>
            </a:pPr>
            <a:endParaRPr lang="en-US" sz="32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eaLnBrk="0" hangingPunct="0">
              <a:buFontTx/>
              <a:buBlip>
                <a:blip r:embed="rId4"/>
              </a:buBlip>
              <a:defRPr/>
            </a:pPr>
            <a:r>
              <a:rPr lang="en-US" sz="3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Rogue Valley LIDAR Inventory </a:t>
            </a:r>
          </a:p>
          <a:p>
            <a:pPr eaLnBrk="0" hangingPunct="0">
              <a:defRPr/>
            </a:pPr>
            <a:r>
              <a:rPr lang="en-US" sz="3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Plot Establishment, February 24, 2014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3BB2378E-CAD0-795B-90DA-BB7729850D63}"/>
              </a:ext>
            </a:extLst>
          </p:cNvPr>
          <p:cNvSpPr/>
          <p:nvPr/>
        </p:nvSpPr>
        <p:spPr>
          <a:xfrm rot="1663741">
            <a:off x="48822" y="2148750"/>
            <a:ext cx="9695979" cy="2602995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7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49E8339-0DAB-8263-2189-18E4A0AA6737}"/>
              </a:ext>
            </a:extLst>
          </p:cNvPr>
          <p:cNvSpPr/>
          <p:nvPr/>
        </p:nvSpPr>
        <p:spPr>
          <a:xfrm>
            <a:off x="509156" y="762000"/>
            <a:ext cx="7463230" cy="1385667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218046 h 1918789"/>
              <a:gd name="connsiteX1" fmla="*/ 3561347 w 9240252"/>
              <a:gd name="connsiteY1" fmla="*/ 175309 h 1918789"/>
              <a:gd name="connsiteX2" fmla="*/ 4884281 w 9240252"/>
              <a:gd name="connsiteY2" fmla="*/ 1918789 h 1918789"/>
              <a:gd name="connsiteX3" fmla="*/ 9240252 w 9240252"/>
              <a:gd name="connsiteY3" fmla="*/ 1169919 h 1918789"/>
              <a:gd name="connsiteX0" fmla="*/ 0 w 9240252"/>
              <a:gd name="connsiteY0" fmla="*/ 1270247 h 2095133"/>
              <a:gd name="connsiteX1" fmla="*/ 3561347 w 9240252"/>
              <a:gd name="connsiteY1" fmla="*/ 227510 h 2095133"/>
              <a:gd name="connsiteX2" fmla="*/ 6468439 w 9240252"/>
              <a:gd name="connsiteY2" fmla="*/ 290580 h 2095133"/>
              <a:gd name="connsiteX3" fmla="*/ 4884281 w 9240252"/>
              <a:gd name="connsiteY3" fmla="*/ 1970990 h 2095133"/>
              <a:gd name="connsiteX4" fmla="*/ 9240252 w 9240252"/>
              <a:gd name="connsiteY4" fmla="*/ 1222120 h 2095133"/>
              <a:gd name="connsiteX0" fmla="*/ 0 w 9240252"/>
              <a:gd name="connsiteY0" fmla="*/ 1042737 h 1743480"/>
              <a:gd name="connsiteX1" fmla="*/ 3561347 w 9240252"/>
              <a:gd name="connsiteY1" fmla="*/ 0 h 1743480"/>
              <a:gd name="connsiteX2" fmla="*/ 4884281 w 9240252"/>
              <a:gd name="connsiteY2" fmla="*/ 1743480 h 1743480"/>
              <a:gd name="connsiteX3" fmla="*/ 9240252 w 9240252"/>
              <a:gd name="connsiteY3" fmla="*/ 994610 h 1743480"/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660358 h 1660358"/>
              <a:gd name="connsiteX1" fmla="*/ 5923547 w 9240252"/>
              <a:gd name="connsiteY1" fmla="*/ 617621 h 1660358"/>
              <a:gd name="connsiteX2" fmla="*/ 9240252 w 9240252"/>
              <a:gd name="connsiteY2" fmla="*/ 1612231 h 16603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701800"/>
              <a:gd name="connsiteX1" fmla="*/ 5923547 w 9240252"/>
              <a:gd name="connsiteY1" fmla="*/ 308811 h 1701800"/>
              <a:gd name="connsiteX2" fmla="*/ 9240252 w 9240252"/>
              <a:gd name="connsiteY2" fmla="*/ 1303421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701800">
                <a:moveTo>
                  <a:pt x="0" y="1351548"/>
                </a:moveTo>
                <a:cubicBezTo>
                  <a:pt x="1010652" y="834190"/>
                  <a:pt x="4251158" y="0"/>
                  <a:pt x="5923547" y="308811"/>
                </a:cubicBezTo>
                <a:cubicBezTo>
                  <a:pt x="7479631" y="621632"/>
                  <a:pt x="8073189" y="1701800"/>
                  <a:pt x="9240252" y="130342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ADC3219-1CB2-F2C6-9405-C814AB7D760E}"/>
              </a:ext>
            </a:extLst>
          </p:cNvPr>
          <p:cNvSpPr/>
          <p:nvPr/>
        </p:nvSpPr>
        <p:spPr>
          <a:xfrm flipH="1">
            <a:off x="1" y="2057399"/>
            <a:ext cx="9240252" cy="757591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F1517A7-6A0D-888E-EB15-98D3FE8ACDBE}"/>
              </a:ext>
            </a:extLst>
          </p:cNvPr>
          <p:cNvSpPr txBox="1">
            <a:spLocks/>
          </p:cNvSpPr>
          <p:nvPr/>
        </p:nvSpPr>
        <p:spPr>
          <a:xfrm>
            <a:off x="228600" y="186343"/>
            <a:ext cx="5943600" cy="2249851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dirty="0">
                <a:gradFill flip="none" rotWithShape="1">
                  <a:gsLst>
                    <a:gs pos="0">
                      <a:srgbClr val="FF0000"/>
                    </a:gs>
                    <a:gs pos="35000">
                      <a:schemeClr val="accent3">
                        <a:lumMod val="50000"/>
                      </a:schemeClr>
                    </a:gs>
                    <a:gs pos="86000">
                      <a:schemeClr val="tx1"/>
                    </a:gs>
                  </a:gsLst>
                  <a:lin ang="5400000" scaled="0"/>
                  <a:tileRect/>
                </a:gradFill>
              </a:rPr>
              <a:t>Components to </a:t>
            </a:r>
          </a:p>
          <a:p>
            <a:pPr fontAlgn="auto">
              <a:spcAft>
                <a:spcPts val="0"/>
              </a:spcAft>
              <a:defRPr/>
            </a:pPr>
            <a:r>
              <a:rPr dirty="0">
                <a:gradFill flip="none" rotWithShape="1">
                  <a:gsLst>
                    <a:gs pos="0">
                      <a:srgbClr val="FF0000"/>
                    </a:gs>
                    <a:gs pos="35000">
                      <a:schemeClr val="accent3">
                        <a:lumMod val="50000"/>
                      </a:schemeClr>
                    </a:gs>
                    <a:gs pos="86000">
                      <a:schemeClr val="tx1"/>
                    </a:gs>
                  </a:gsLst>
                  <a:lin ang="5400000" scaled="0"/>
                  <a:tileRect/>
                </a:gradFill>
              </a:rPr>
              <a:t>Derive Stand Metrics</a:t>
            </a:r>
          </a:p>
        </p:txBody>
      </p:sp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2F6D3EC3-8BBA-0AFA-A0E7-FD0E01E10E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727075"/>
            <a:ext cx="1709738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BF4D984-44CF-D375-7961-6DC744B32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2436813"/>
            <a:ext cx="74358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9144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>
              <a:buFontTx/>
              <a:buBlip>
                <a:blip r:embed="rId5"/>
              </a:buBlip>
            </a:pPr>
            <a:r>
              <a:rPr lang="en-US" altLang="en-US" sz="320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LiDAR Bins</a:t>
            </a:r>
            <a:endParaRPr lang="en-US" altLang="en-US" sz="2400" b="1">
              <a:solidFill>
                <a:srgbClr val="0000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0" hangingPunct="0">
              <a:buFontTx/>
              <a:buBlip>
                <a:blip r:embed="rId6"/>
              </a:buBlip>
            </a:pPr>
            <a:r>
              <a:rPr lang="en-US" altLang="en-US" sz="240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Pixelated to 75 Feet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481854-3ADB-0259-209F-3E9F539F6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744913"/>
            <a:ext cx="7437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>
              <a:buFontTx/>
              <a:buBlip>
                <a:blip r:embed="rId5"/>
              </a:buBlip>
            </a:pPr>
            <a:r>
              <a:rPr lang="en-US" altLang="en-US" sz="320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Correlation Plot Tree Data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FBBAF5-964F-0688-C6AE-4F3E8CAC1297}"/>
              </a:ext>
            </a:extLst>
          </p:cNvPr>
          <p:cNvSpPr/>
          <p:nvPr/>
        </p:nvSpPr>
        <p:spPr>
          <a:xfrm>
            <a:off x="228600" y="5029200"/>
            <a:ext cx="51816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eaLnBrk="0" hangingPunct="0">
              <a:buFontTx/>
              <a:buBlip>
                <a:blip r:embed="rId7"/>
              </a:buBlip>
              <a:defRPr/>
            </a:pPr>
            <a:r>
              <a:rPr lang="en-US" sz="3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BLM FOI-VEG </a:t>
            </a:r>
          </a:p>
          <a:p>
            <a:pPr eaLnBrk="0" hangingPunct="0">
              <a:defRPr/>
            </a:pPr>
            <a:r>
              <a:rPr lang="en-US" sz="3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Classified Forest Stands</a:t>
            </a:r>
          </a:p>
        </p:txBody>
      </p:sp>
      <p:pic>
        <p:nvPicPr>
          <p:cNvPr id="3" name="Picture 2" descr="Screen Clipping">
            <a:extLst>
              <a:ext uri="{FF2B5EF4-FFF2-40B4-BE49-F238E27FC236}">
                <a16:creationId xmlns:a16="http://schemas.microsoft.com/office/drawing/2014/main" id="{A10A8A56-3D86-850E-F0CD-E659B6F842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935288"/>
            <a:ext cx="1504950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Screen Clipping">
            <a:extLst>
              <a:ext uri="{FF2B5EF4-FFF2-40B4-BE49-F238E27FC236}">
                <a16:creationId xmlns:a16="http://schemas.microsoft.com/office/drawing/2014/main" id="{FECF683E-E1AB-3461-65DC-C6F771A088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63" y="5065713"/>
            <a:ext cx="1709737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12FB5411-3C81-E3C2-3F2D-81B03BE730F2}"/>
              </a:ext>
            </a:extLst>
          </p:cNvPr>
          <p:cNvSpPr/>
          <p:nvPr/>
        </p:nvSpPr>
        <p:spPr>
          <a:xfrm rot="1663741">
            <a:off x="48822" y="2148749"/>
            <a:ext cx="9695979" cy="2602995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7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4978506-194A-45B3-84C8-6FD98FE08871}"/>
              </a:ext>
            </a:extLst>
          </p:cNvPr>
          <p:cNvSpPr/>
          <p:nvPr/>
        </p:nvSpPr>
        <p:spPr>
          <a:xfrm>
            <a:off x="509156" y="762000"/>
            <a:ext cx="7463230" cy="1385667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218046 h 1918789"/>
              <a:gd name="connsiteX1" fmla="*/ 3561347 w 9240252"/>
              <a:gd name="connsiteY1" fmla="*/ 175309 h 1918789"/>
              <a:gd name="connsiteX2" fmla="*/ 4884281 w 9240252"/>
              <a:gd name="connsiteY2" fmla="*/ 1918789 h 1918789"/>
              <a:gd name="connsiteX3" fmla="*/ 9240252 w 9240252"/>
              <a:gd name="connsiteY3" fmla="*/ 1169919 h 1918789"/>
              <a:gd name="connsiteX0" fmla="*/ 0 w 9240252"/>
              <a:gd name="connsiteY0" fmla="*/ 1270247 h 2095133"/>
              <a:gd name="connsiteX1" fmla="*/ 3561347 w 9240252"/>
              <a:gd name="connsiteY1" fmla="*/ 227510 h 2095133"/>
              <a:gd name="connsiteX2" fmla="*/ 6468439 w 9240252"/>
              <a:gd name="connsiteY2" fmla="*/ 290580 h 2095133"/>
              <a:gd name="connsiteX3" fmla="*/ 4884281 w 9240252"/>
              <a:gd name="connsiteY3" fmla="*/ 1970990 h 2095133"/>
              <a:gd name="connsiteX4" fmla="*/ 9240252 w 9240252"/>
              <a:gd name="connsiteY4" fmla="*/ 1222120 h 2095133"/>
              <a:gd name="connsiteX0" fmla="*/ 0 w 9240252"/>
              <a:gd name="connsiteY0" fmla="*/ 1042737 h 1743480"/>
              <a:gd name="connsiteX1" fmla="*/ 3561347 w 9240252"/>
              <a:gd name="connsiteY1" fmla="*/ 0 h 1743480"/>
              <a:gd name="connsiteX2" fmla="*/ 4884281 w 9240252"/>
              <a:gd name="connsiteY2" fmla="*/ 1743480 h 1743480"/>
              <a:gd name="connsiteX3" fmla="*/ 9240252 w 9240252"/>
              <a:gd name="connsiteY3" fmla="*/ 994610 h 1743480"/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660358 h 1660358"/>
              <a:gd name="connsiteX1" fmla="*/ 5923547 w 9240252"/>
              <a:gd name="connsiteY1" fmla="*/ 617621 h 1660358"/>
              <a:gd name="connsiteX2" fmla="*/ 9240252 w 9240252"/>
              <a:gd name="connsiteY2" fmla="*/ 1612231 h 16603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701800"/>
              <a:gd name="connsiteX1" fmla="*/ 5923547 w 9240252"/>
              <a:gd name="connsiteY1" fmla="*/ 308811 h 1701800"/>
              <a:gd name="connsiteX2" fmla="*/ 9240252 w 9240252"/>
              <a:gd name="connsiteY2" fmla="*/ 1303421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701800">
                <a:moveTo>
                  <a:pt x="0" y="1351548"/>
                </a:moveTo>
                <a:cubicBezTo>
                  <a:pt x="1010652" y="834190"/>
                  <a:pt x="4251158" y="0"/>
                  <a:pt x="5923547" y="308811"/>
                </a:cubicBezTo>
                <a:cubicBezTo>
                  <a:pt x="7479631" y="621632"/>
                  <a:pt x="8073189" y="1701800"/>
                  <a:pt x="9240252" y="130342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A493DA6D-E892-CEF4-8DA8-790C73D57C2C}"/>
              </a:ext>
            </a:extLst>
          </p:cNvPr>
          <p:cNvSpPr/>
          <p:nvPr/>
        </p:nvSpPr>
        <p:spPr>
          <a:xfrm flipH="1">
            <a:off x="1" y="2057399"/>
            <a:ext cx="9240252" cy="757591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179" name="Text Box 2">
            <a:extLst>
              <a:ext uri="{FF2B5EF4-FFF2-40B4-BE49-F238E27FC236}">
                <a16:creationId xmlns:a16="http://schemas.microsoft.com/office/drawing/2014/main" id="{019AB3C8-4587-0437-655D-1E66E4F85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" y="112713"/>
            <a:ext cx="77851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50000"/>
              </a:lnSpc>
            </a:pPr>
            <a:r>
              <a:rPr lang="en-US" altLang="en-US" sz="36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Principle Components Analysis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altLang="en-US" sz="36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Bin Development by Significance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altLang="en-US" sz="24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altLang="en-US" sz="2400" b="1" baseline="30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st</a:t>
            </a:r>
            <a:r>
              <a:rPr lang="en-US" altLang="en-US" sz="24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Component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36AB34C-FC35-512D-6429-C1D265ECF69C}"/>
              </a:ext>
            </a:extLst>
          </p:cNvPr>
          <p:cNvCxnSpPr/>
          <p:nvPr/>
        </p:nvCxnSpPr>
        <p:spPr>
          <a:xfrm>
            <a:off x="228600" y="931863"/>
            <a:ext cx="8156575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4BB00A3A-81AE-5E52-0ED4-001DE8E4C974}"/>
              </a:ext>
            </a:extLst>
          </p:cNvPr>
          <p:cNvSpPr/>
          <p:nvPr/>
        </p:nvSpPr>
        <p:spPr>
          <a:xfrm>
            <a:off x="542925" y="2814638"/>
            <a:ext cx="7435850" cy="39084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eaLnBrk="0" hangingPunct="0">
              <a:buFontTx/>
              <a:buBlip>
                <a:blip r:embed="rId4"/>
              </a:buBlip>
              <a:defRPr/>
            </a:pPr>
            <a:r>
              <a:rPr lang="en-US" sz="3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</a:t>
            </a:r>
            <a:r>
              <a:rPr lang="en-US" sz="3200" baseline="300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3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Percentile Height</a:t>
            </a:r>
          </a:p>
          <a:p>
            <a:pPr marL="914400" lvl="1" indent="-457200" eaLnBrk="0" hangingPunct="0">
              <a:buFontTx/>
              <a:buBlip>
                <a:blip r:embed="rId5"/>
              </a:buBlip>
              <a:defRPr/>
            </a:pPr>
            <a:r>
              <a:rPr lang="en-US" sz="24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80% of </a:t>
            </a:r>
            <a:r>
              <a:rPr lang="en-US" sz="240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LiDAR</a:t>
            </a:r>
            <a:r>
              <a:rPr lang="en-US" sz="24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height returns below this point.</a:t>
            </a:r>
          </a:p>
          <a:p>
            <a:pPr marL="914400" lvl="1" indent="-457200" eaLnBrk="0" hangingPunct="0">
              <a:buFontTx/>
              <a:buBlip>
                <a:blip r:embed="rId5"/>
              </a:buBlip>
              <a:defRPr/>
            </a:pPr>
            <a:r>
              <a:rPr lang="en-US" sz="24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Six fixed width (30 </a:t>
            </a:r>
            <a:r>
              <a:rPr lang="en-US" sz="240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ft</a:t>
            </a:r>
            <a:r>
              <a:rPr lang="en-US" sz="24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classes</a:t>
            </a:r>
          </a:p>
          <a:p>
            <a:pPr marL="914400" lvl="1" indent="-457200" eaLnBrk="0" hangingPunct="0">
              <a:buFontTx/>
              <a:buBlip>
                <a:blip r:embed="rId5"/>
              </a:buBlip>
              <a:defRPr/>
            </a:pPr>
            <a:r>
              <a:rPr lang="en-US" sz="24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Highly accurate for height prediction.</a:t>
            </a:r>
          </a:p>
          <a:p>
            <a:pPr eaLnBrk="0" hangingPunct="0">
              <a:defRPr/>
            </a:pPr>
            <a:endParaRPr lang="en-US" sz="32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eaLnBrk="0" hangingPunct="0">
              <a:buFontTx/>
              <a:buBlip>
                <a:blip r:embed="rId4"/>
              </a:buBlip>
              <a:defRPr/>
            </a:pPr>
            <a:r>
              <a:rPr lang="en-US" sz="3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Cover % </a:t>
            </a:r>
          </a:p>
          <a:p>
            <a:pPr marL="914400" lvl="1" indent="-457200" eaLnBrk="0" hangingPunct="0">
              <a:buFontTx/>
              <a:buBlip>
                <a:blip r:embed="rId5"/>
              </a:buBlip>
              <a:defRPr/>
            </a:pPr>
            <a:r>
              <a:rPr lang="en-US" sz="24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Three equal-width density classes</a:t>
            </a:r>
          </a:p>
          <a:p>
            <a:pPr marL="914400" lvl="1" indent="-457200" eaLnBrk="0" hangingPunct="0">
              <a:buFontTx/>
              <a:buBlip>
                <a:blip r:embed="rId5"/>
              </a:buBlip>
              <a:defRPr/>
            </a:pPr>
            <a:r>
              <a:rPr lang="en-US" sz="24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 (1), Moderate (2), High (3)</a:t>
            </a:r>
          </a:p>
          <a:p>
            <a:pPr marL="457200" indent="-457200" eaLnBrk="0" hangingPunct="0">
              <a:buFontTx/>
              <a:buBlip>
                <a:blip r:embed="rId4"/>
              </a:buBlip>
              <a:defRPr/>
            </a:pPr>
            <a:endParaRPr lang="en-US" sz="32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F02F5E31-7323-D689-7DF3-C35C7515C4C5}"/>
              </a:ext>
            </a:extLst>
          </p:cNvPr>
          <p:cNvSpPr/>
          <p:nvPr/>
        </p:nvSpPr>
        <p:spPr>
          <a:xfrm rot="1663741">
            <a:off x="48822" y="2148749"/>
            <a:ext cx="9695979" cy="2602995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7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E56F724-3525-BB6B-430A-C9850B54499A}"/>
              </a:ext>
            </a:extLst>
          </p:cNvPr>
          <p:cNvSpPr/>
          <p:nvPr/>
        </p:nvSpPr>
        <p:spPr>
          <a:xfrm>
            <a:off x="509156" y="762000"/>
            <a:ext cx="7463230" cy="1385667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218046 h 1918789"/>
              <a:gd name="connsiteX1" fmla="*/ 3561347 w 9240252"/>
              <a:gd name="connsiteY1" fmla="*/ 175309 h 1918789"/>
              <a:gd name="connsiteX2" fmla="*/ 4884281 w 9240252"/>
              <a:gd name="connsiteY2" fmla="*/ 1918789 h 1918789"/>
              <a:gd name="connsiteX3" fmla="*/ 9240252 w 9240252"/>
              <a:gd name="connsiteY3" fmla="*/ 1169919 h 1918789"/>
              <a:gd name="connsiteX0" fmla="*/ 0 w 9240252"/>
              <a:gd name="connsiteY0" fmla="*/ 1270247 h 2095133"/>
              <a:gd name="connsiteX1" fmla="*/ 3561347 w 9240252"/>
              <a:gd name="connsiteY1" fmla="*/ 227510 h 2095133"/>
              <a:gd name="connsiteX2" fmla="*/ 6468439 w 9240252"/>
              <a:gd name="connsiteY2" fmla="*/ 290580 h 2095133"/>
              <a:gd name="connsiteX3" fmla="*/ 4884281 w 9240252"/>
              <a:gd name="connsiteY3" fmla="*/ 1970990 h 2095133"/>
              <a:gd name="connsiteX4" fmla="*/ 9240252 w 9240252"/>
              <a:gd name="connsiteY4" fmla="*/ 1222120 h 2095133"/>
              <a:gd name="connsiteX0" fmla="*/ 0 w 9240252"/>
              <a:gd name="connsiteY0" fmla="*/ 1042737 h 1743480"/>
              <a:gd name="connsiteX1" fmla="*/ 3561347 w 9240252"/>
              <a:gd name="connsiteY1" fmla="*/ 0 h 1743480"/>
              <a:gd name="connsiteX2" fmla="*/ 4884281 w 9240252"/>
              <a:gd name="connsiteY2" fmla="*/ 1743480 h 1743480"/>
              <a:gd name="connsiteX3" fmla="*/ 9240252 w 9240252"/>
              <a:gd name="connsiteY3" fmla="*/ 994610 h 1743480"/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660358 h 1660358"/>
              <a:gd name="connsiteX1" fmla="*/ 5923547 w 9240252"/>
              <a:gd name="connsiteY1" fmla="*/ 617621 h 1660358"/>
              <a:gd name="connsiteX2" fmla="*/ 9240252 w 9240252"/>
              <a:gd name="connsiteY2" fmla="*/ 1612231 h 16603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701800"/>
              <a:gd name="connsiteX1" fmla="*/ 5923547 w 9240252"/>
              <a:gd name="connsiteY1" fmla="*/ 308811 h 1701800"/>
              <a:gd name="connsiteX2" fmla="*/ 9240252 w 9240252"/>
              <a:gd name="connsiteY2" fmla="*/ 1303421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701800">
                <a:moveTo>
                  <a:pt x="0" y="1351548"/>
                </a:moveTo>
                <a:cubicBezTo>
                  <a:pt x="1010652" y="834190"/>
                  <a:pt x="4251158" y="0"/>
                  <a:pt x="5923547" y="308811"/>
                </a:cubicBezTo>
                <a:cubicBezTo>
                  <a:pt x="7479631" y="621632"/>
                  <a:pt x="8073189" y="1701800"/>
                  <a:pt x="9240252" y="130342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520BC38-252B-0695-BD24-3111E33858B1}"/>
              </a:ext>
            </a:extLst>
          </p:cNvPr>
          <p:cNvSpPr/>
          <p:nvPr/>
        </p:nvSpPr>
        <p:spPr>
          <a:xfrm flipH="1">
            <a:off x="1" y="2057399"/>
            <a:ext cx="9240252" cy="757591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203" name="Text Box 2">
            <a:extLst>
              <a:ext uri="{FF2B5EF4-FFF2-40B4-BE49-F238E27FC236}">
                <a16:creationId xmlns:a16="http://schemas.microsoft.com/office/drawing/2014/main" id="{0FAC5532-E1ED-A929-F8C1-9A62B944B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738" y="112713"/>
            <a:ext cx="38766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50000"/>
              </a:lnSpc>
            </a:pPr>
            <a:r>
              <a:rPr lang="en-US" altLang="en-US" sz="36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18 Bins (Strata)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00E13D-876D-DEBC-1D82-A83555E57091}"/>
              </a:ext>
            </a:extLst>
          </p:cNvPr>
          <p:cNvCxnSpPr/>
          <p:nvPr/>
        </p:nvCxnSpPr>
        <p:spPr>
          <a:xfrm>
            <a:off x="228600" y="931863"/>
            <a:ext cx="8156575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5" name="Picture 2" descr="Screen Clipping">
            <a:extLst>
              <a:ext uri="{FF2B5EF4-FFF2-40B4-BE49-F238E27FC236}">
                <a16:creationId xmlns:a16="http://schemas.microsoft.com/office/drawing/2014/main" id="{E84EB112-3085-4985-63D7-280382FBFF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874713"/>
            <a:ext cx="6011862" cy="598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E4713E46-4DB2-6B17-4F98-73D2CEADC8E3}"/>
              </a:ext>
            </a:extLst>
          </p:cNvPr>
          <p:cNvSpPr/>
          <p:nvPr/>
        </p:nvSpPr>
        <p:spPr>
          <a:xfrm rot="1663741">
            <a:off x="48822" y="2148749"/>
            <a:ext cx="9695979" cy="2602995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7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69A69A3-B811-4656-37FD-27D9E9C3F205}"/>
              </a:ext>
            </a:extLst>
          </p:cNvPr>
          <p:cNvSpPr/>
          <p:nvPr/>
        </p:nvSpPr>
        <p:spPr>
          <a:xfrm>
            <a:off x="509156" y="762000"/>
            <a:ext cx="7463230" cy="1385667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218046 h 1918789"/>
              <a:gd name="connsiteX1" fmla="*/ 3561347 w 9240252"/>
              <a:gd name="connsiteY1" fmla="*/ 175309 h 1918789"/>
              <a:gd name="connsiteX2" fmla="*/ 4884281 w 9240252"/>
              <a:gd name="connsiteY2" fmla="*/ 1918789 h 1918789"/>
              <a:gd name="connsiteX3" fmla="*/ 9240252 w 9240252"/>
              <a:gd name="connsiteY3" fmla="*/ 1169919 h 1918789"/>
              <a:gd name="connsiteX0" fmla="*/ 0 w 9240252"/>
              <a:gd name="connsiteY0" fmla="*/ 1270247 h 2095133"/>
              <a:gd name="connsiteX1" fmla="*/ 3561347 w 9240252"/>
              <a:gd name="connsiteY1" fmla="*/ 227510 h 2095133"/>
              <a:gd name="connsiteX2" fmla="*/ 6468439 w 9240252"/>
              <a:gd name="connsiteY2" fmla="*/ 290580 h 2095133"/>
              <a:gd name="connsiteX3" fmla="*/ 4884281 w 9240252"/>
              <a:gd name="connsiteY3" fmla="*/ 1970990 h 2095133"/>
              <a:gd name="connsiteX4" fmla="*/ 9240252 w 9240252"/>
              <a:gd name="connsiteY4" fmla="*/ 1222120 h 2095133"/>
              <a:gd name="connsiteX0" fmla="*/ 0 w 9240252"/>
              <a:gd name="connsiteY0" fmla="*/ 1042737 h 1743480"/>
              <a:gd name="connsiteX1" fmla="*/ 3561347 w 9240252"/>
              <a:gd name="connsiteY1" fmla="*/ 0 h 1743480"/>
              <a:gd name="connsiteX2" fmla="*/ 4884281 w 9240252"/>
              <a:gd name="connsiteY2" fmla="*/ 1743480 h 1743480"/>
              <a:gd name="connsiteX3" fmla="*/ 9240252 w 9240252"/>
              <a:gd name="connsiteY3" fmla="*/ 994610 h 1743480"/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660358 h 1660358"/>
              <a:gd name="connsiteX1" fmla="*/ 5923547 w 9240252"/>
              <a:gd name="connsiteY1" fmla="*/ 617621 h 1660358"/>
              <a:gd name="connsiteX2" fmla="*/ 9240252 w 9240252"/>
              <a:gd name="connsiteY2" fmla="*/ 1612231 h 16603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701800"/>
              <a:gd name="connsiteX1" fmla="*/ 5923547 w 9240252"/>
              <a:gd name="connsiteY1" fmla="*/ 308811 h 1701800"/>
              <a:gd name="connsiteX2" fmla="*/ 9240252 w 9240252"/>
              <a:gd name="connsiteY2" fmla="*/ 1303421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701800">
                <a:moveTo>
                  <a:pt x="0" y="1351548"/>
                </a:moveTo>
                <a:cubicBezTo>
                  <a:pt x="1010652" y="834190"/>
                  <a:pt x="4251158" y="0"/>
                  <a:pt x="5923547" y="308811"/>
                </a:cubicBezTo>
                <a:cubicBezTo>
                  <a:pt x="7479631" y="621632"/>
                  <a:pt x="8073189" y="1701800"/>
                  <a:pt x="9240252" y="130342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FC9ED05-4EAE-874D-DF31-8584E8E2B6E2}"/>
              </a:ext>
            </a:extLst>
          </p:cNvPr>
          <p:cNvSpPr/>
          <p:nvPr/>
        </p:nvSpPr>
        <p:spPr>
          <a:xfrm flipH="1">
            <a:off x="1" y="2057399"/>
            <a:ext cx="9240252" cy="757591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227" name="Text Box 2">
            <a:extLst>
              <a:ext uri="{FF2B5EF4-FFF2-40B4-BE49-F238E27FC236}">
                <a16:creationId xmlns:a16="http://schemas.microsoft.com/office/drawing/2014/main" id="{7376ABF6-E8A7-9DC9-ECDA-9FA718875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738" y="112713"/>
            <a:ext cx="38766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50000"/>
              </a:lnSpc>
            </a:pPr>
            <a:r>
              <a:rPr lang="en-US" altLang="en-US" sz="36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18 Bins (Strata)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D598EB1-6D63-2BEF-F785-F8445D93F53F}"/>
              </a:ext>
            </a:extLst>
          </p:cNvPr>
          <p:cNvCxnSpPr/>
          <p:nvPr/>
        </p:nvCxnSpPr>
        <p:spPr>
          <a:xfrm>
            <a:off x="228600" y="931863"/>
            <a:ext cx="8156575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9" name="Picture 1" descr="Screen Clipping">
            <a:extLst>
              <a:ext uri="{FF2B5EF4-FFF2-40B4-BE49-F238E27FC236}">
                <a16:creationId xmlns:a16="http://schemas.microsoft.com/office/drawing/2014/main" id="{1E972A67-0439-CCF0-B62E-682D046578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1035050"/>
            <a:ext cx="7391400" cy="572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770D966-976C-40E9-B521-92FD385E2996}"/>
              </a:ext>
            </a:extLst>
          </p:cNvPr>
          <p:cNvSpPr/>
          <p:nvPr/>
        </p:nvSpPr>
        <p:spPr>
          <a:xfrm>
            <a:off x="1828800" y="1546225"/>
            <a:ext cx="152400" cy="3587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0DDF491-384D-149F-6215-57E021366BBE}"/>
              </a:ext>
            </a:extLst>
          </p:cNvPr>
          <p:cNvSpPr/>
          <p:nvPr/>
        </p:nvSpPr>
        <p:spPr>
          <a:xfrm>
            <a:off x="2286000" y="931863"/>
            <a:ext cx="3048000" cy="592613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FA903AE-3FC7-E527-D1D9-BF9A660D93C5}"/>
              </a:ext>
            </a:extLst>
          </p:cNvPr>
          <p:cNvSpPr/>
          <p:nvPr/>
        </p:nvSpPr>
        <p:spPr>
          <a:xfrm>
            <a:off x="5334000" y="900113"/>
            <a:ext cx="2898775" cy="59245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FA4DA8A-C2FB-B33C-1D4F-ACA7718DB1EF}"/>
              </a:ext>
            </a:extLst>
          </p:cNvPr>
          <p:cNvSpPr/>
          <p:nvPr/>
        </p:nvSpPr>
        <p:spPr>
          <a:xfrm>
            <a:off x="1981200" y="2147888"/>
            <a:ext cx="152400" cy="3587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622E5C0-7050-3860-87C6-251C061E0894}"/>
              </a:ext>
            </a:extLst>
          </p:cNvPr>
          <p:cNvSpPr/>
          <p:nvPr/>
        </p:nvSpPr>
        <p:spPr>
          <a:xfrm>
            <a:off x="914400" y="1035050"/>
            <a:ext cx="1371600" cy="57213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8E6D72BE-4AC4-F110-37E7-2FF0D4D5ABB4}"/>
              </a:ext>
            </a:extLst>
          </p:cNvPr>
          <p:cNvSpPr/>
          <p:nvPr/>
        </p:nvSpPr>
        <p:spPr>
          <a:xfrm rot="1663741">
            <a:off x="48822" y="2148749"/>
            <a:ext cx="9695979" cy="2602995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7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2078D138-791A-C791-C287-5C0783E67FB2}"/>
              </a:ext>
            </a:extLst>
          </p:cNvPr>
          <p:cNvSpPr/>
          <p:nvPr/>
        </p:nvSpPr>
        <p:spPr>
          <a:xfrm>
            <a:off x="509156" y="762000"/>
            <a:ext cx="7463230" cy="1385667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218046 h 1918789"/>
              <a:gd name="connsiteX1" fmla="*/ 3561347 w 9240252"/>
              <a:gd name="connsiteY1" fmla="*/ 175309 h 1918789"/>
              <a:gd name="connsiteX2" fmla="*/ 4884281 w 9240252"/>
              <a:gd name="connsiteY2" fmla="*/ 1918789 h 1918789"/>
              <a:gd name="connsiteX3" fmla="*/ 9240252 w 9240252"/>
              <a:gd name="connsiteY3" fmla="*/ 1169919 h 1918789"/>
              <a:gd name="connsiteX0" fmla="*/ 0 w 9240252"/>
              <a:gd name="connsiteY0" fmla="*/ 1270247 h 2095133"/>
              <a:gd name="connsiteX1" fmla="*/ 3561347 w 9240252"/>
              <a:gd name="connsiteY1" fmla="*/ 227510 h 2095133"/>
              <a:gd name="connsiteX2" fmla="*/ 6468439 w 9240252"/>
              <a:gd name="connsiteY2" fmla="*/ 290580 h 2095133"/>
              <a:gd name="connsiteX3" fmla="*/ 4884281 w 9240252"/>
              <a:gd name="connsiteY3" fmla="*/ 1970990 h 2095133"/>
              <a:gd name="connsiteX4" fmla="*/ 9240252 w 9240252"/>
              <a:gd name="connsiteY4" fmla="*/ 1222120 h 2095133"/>
              <a:gd name="connsiteX0" fmla="*/ 0 w 9240252"/>
              <a:gd name="connsiteY0" fmla="*/ 1042737 h 1743480"/>
              <a:gd name="connsiteX1" fmla="*/ 3561347 w 9240252"/>
              <a:gd name="connsiteY1" fmla="*/ 0 h 1743480"/>
              <a:gd name="connsiteX2" fmla="*/ 4884281 w 9240252"/>
              <a:gd name="connsiteY2" fmla="*/ 1743480 h 1743480"/>
              <a:gd name="connsiteX3" fmla="*/ 9240252 w 9240252"/>
              <a:gd name="connsiteY3" fmla="*/ 994610 h 1743480"/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660358 h 1660358"/>
              <a:gd name="connsiteX1" fmla="*/ 5923547 w 9240252"/>
              <a:gd name="connsiteY1" fmla="*/ 617621 h 1660358"/>
              <a:gd name="connsiteX2" fmla="*/ 9240252 w 9240252"/>
              <a:gd name="connsiteY2" fmla="*/ 1612231 h 16603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701800"/>
              <a:gd name="connsiteX1" fmla="*/ 5923547 w 9240252"/>
              <a:gd name="connsiteY1" fmla="*/ 308811 h 1701800"/>
              <a:gd name="connsiteX2" fmla="*/ 9240252 w 9240252"/>
              <a:gd name="connsiteY2" fmla="*/ 1303421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701800">
                <a:moveTo>
                  <a:pt x="0" y="1351548"/>
                </a:moveTo>
                <a:cubicBezTo>
                  <a:pt x="1010652" y="834190"/>
                  <a:pt x="4251158" y="0"/>
                  <a:pt x="5923547" y="308811"/>
                </a:cubicBezTo>
                <a:cubicBezTo>
                  <a:pt x="7479631" y="621632"/>
                  <a:pt x="8073189" y="1701800"/>
                  <a:pt x="9240252" y="130342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F8E5F67-3668-4774-673B-E593AAF24360}"/>
              </a:ext>
            </a:extLst>
          </p:cNvPr>
          <p:cNvSpPr/>
          <p:nvPr/>
        </p:nvSpPr>
        <p:spPr>
          <a:xfrm flipH="1">
            <a:off x="1" y="2057399"/>
            <a:ext cx="9240252" cy="757591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51" name="Text Box 2">
            <a:extLst>
              <a:ext uri="{FF2B5EF4-FFF2-40B4-BE49-F238E27FC236}">
                <a16:creationId xmlns:a16="http://schemas.microsoft.com/office/drawing/2014/main" id="{850011A3-5473-02D5-46FB-76DFBE901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0525" y="112713"/>
            <a:ext cx="32131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50000"/>
              </a:lnSpc>
            </a:pPr>
            <a:r>
              <a:rPr lang="en-US" altLang="en-US" sz="36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Bin Statistics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C36147B-E95F-A4A4-CE0C-91A8B3B1AAB1}"/>
              </a:ext>
            </a:extLst>
          </p:cNvPr>
          <p:cNvCxnSpPr/>
          <p:nvPr/>
        </p:nvCxnSpPr>
        <p:spPr>
          <a:xfrm>
            <a:off x="228600" y="931863"/>
            <a:ext cx="8156575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3" name="Picture 1" descr="Screen Clipping">
            <a:extLst>
              <a:ext uri="{FF2B5EF4-FFF2-40B4-BE49-F238E27FC236}">
                <a16:creationId xmlns:a16="http://schemas.microsoft.com/office/drawing/2014/main" id="{981C3B63-3EB1-3225-8A6A-6628CDFBAB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5" y="1143000"/>
            <a:ext cx="4835525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iffused_arch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E38D4E53F2F24D9833838599A96D16" ma:contentTypeVersion="0" ma:contentTypeDescription="Create a new document." ma:contentTypeScope="" ma:versionID="68923440a6e97e5a29e3a09d9ed6e8d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82635a65ee13d709374abdbfc001c4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4FC86B-1D6D-4047-9616-D5CE08D89A3F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12A2E3C-572B-4616-9A65-0D5EF9E4B7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CF556E5-B214-4F8B-B166-4D3A8072FD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779</Words>
  <Application>Microsoft Office PowerPoint</Application>
  <PresentationFormat>On-screen Show (4:3)</PresentationFormat>
  <Paragraphs>174</Paragraphs>
  <Slides>26</Slides>
  <Notes>25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Calibri</vt:lpstr>
      <vt:lpstr>MS PGothic</vt:lpstr>
      <vt:lpstr>Arial</vt:lpstr>
      <vt:lpstr>Tahoma</vt:lpstr>
      <vt:lpstr>Diffused_arches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2015-04-13T20:56:12Z</dcterms:created>
  <dcterms:modified xsi:type="dcterms:W3CDTF">2025-08-04T17:04:08Z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TC020116479991</vt:lpwstr>
  </property>
  <property fmtid="{D5CDD505-2E9C-101B-9397-08002B2CF9AE}" pid="3" name="ContentTypeId">
    <vt:lpwstr>0x01010045E38D4E53F2F24D9833838599A96D16</vt:lpwstr>
  </property>
</Properties>
</file>