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71" r:id="rId4"/>
    <p:sldId id="273" r:id="rId5"/>
    <p:sldId id="272" r:id="rId6"/>
    <p:sldId id="303" r:id="rId7"/>
    <p:sldId id="274" r:id="rId8"/>
    <p:sldId id="275" r:id="rId9"/>
    <p:sldId id="276" r:id="rId10"/>
    <p:sldId id="278" r:id="rId11"/>
    <p:sldId id="279" r:id="rId12"/>
    <p:sldId id="280" r:id="rId13"/>
    <p:sldId id="277" r:id="rId14"/>
    <p:sldId id="281" r:id="rId15"/>
    <p:sldId id="282" r:id="rId16"/>
    <p:sldId id="284" r:id="rId17"/>
    <p:sldId id="285" r:id="rId18"/>
    <p:sldId id="286" r:id="rId19"/>
    <p:sldId id="287" r:id="rId20"/>
    <p:sldId id="288" r:id="rId21"/>
    <p:sldId id="290" r:id="rId22"/>
    <p:sldId id="289" r:id="rId23"/>
    <p:sldId id="291" r:id="rId24"/>
    <p:sldId id="292" r:id="rId25"/>
    <p:sldId id="294" r:id="rId26"/>
    <p:sldId id="293" r:id="rId27"/>
    <p:sldId id="295" r:id="rId28"/>
    <p:sldId id="296" r:id="rId29"/>
    <p:sldId id="297" r:id="rId30"/>
    <p:sldId id="298" r:id="rId31"/>
    <p:sldId id="299" r:id="rId32"/>
    <p:sldId id="300" r:id="rId33"/>
    <p:sldId id="305" r:id="rId34"/>
    <p:sldId id="306" r:id="rId35"/>
    <p:sldId id="304" r:id="rId36"/>
    <p:sldId id="260" r:id="rId37"/>
    <p:sldId id="265" r:id="rId38"/>
    <p:sldId id="258" r:id="rId39"/>
    <p:sldId id="266" r:id="rId40"/>
    <p:sldId id="268" r:id="rId41"/>
    <p:sldId id="267" r:id="rId42"/>
    <p:sldId id="270" r:id="rId43"/>
    <p:sldId id="263" r:id="rId44"/>
    <p:sldId id="269"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Narrow" panose="020B0606020202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Narrow" panose="020B0606020202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Narrow" panose="020B0606020202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Narrow" panose="020B0606020202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Narrow" panose="020B0606020202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Narrow" panose="020B0606020202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Narrow" panose="020B0606020202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Narrow" panose="020B0606020202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Narrow" panose="020B0606020202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horizon.png">
            <a:extLst>
              <a:ext uri="{FF2B5EF4-FFF2-40B4-BE49-F238E27FC236}">
                <a16:creationId xmlns:a16="http://schemas.microsoft.com/office/drawing/2014/main" id="{1702F94B-31E5-B0E0-4322-9D1B277DC559}"/>
              </a:ext>
            </a:extLst>
          </p:cNvPr>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CDC0B8A0-25B5-A8D5-F6B2-7D484A1A4465}"/>
              </a:ext>
            </a:extLst>
          </p:cNvPr>
          <p:cNvSpPr>
            <a:spLocks noGrp="1"/>
          </p:cNvSpPr>
          <p:nvPr>
            <p:ph type="dt" sz="half" idx="10"/>
          </p:nvPr>
        </p:nvSpPr>
        <p:spPr/>
        <p:txBody>
          <a:bodyPr/>
          <a:lstStyle>
            <a:lvl1pPr>
              <a:defRPr/>
            </a:lvl1pPr>
          </a:lstStyle>
          <a:p>
            <a:fld id="{3A0305D8-B1CF-4F08-88B0-67BE88A652A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3E09392-9827-8183-5771-4392523715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3AD060-2339-CCE4-0264-7F8A1E4D26EE}"/>
              </a:ext>
            </a:extLst>
          </p:cNvPr>
          <p:cNvSpPr>
            <a:spLocks noGrp="1"/>
          </p:cNvSpPr>
          <p:nvPr>
            <p:ph type="sldNum" sz="quarter" idx="12"/>
          </p:nvPr>
        </p:nvSpPr>
        <p:spPr/>
        <p:txBody>
          <a:bodyPr/>
          <a:lstStyle>
            <a:lvl1pPr>
              <a:defRPr/>
            </a:lvl1pPr>
          </a:lstStyle>
          <a:p>
            <a:fld id="{94D98755-1471-4BBA-BD4D-5604AC9F57C4}" type="slidenum">
              <a:rPr lang="en-US" altLang="en-US"/>
              <a:pPr/>
              <a:t>‹#›</a:t>
            </a:fld>
            <a:endParaRPr lang="en-US" altLang="en-US"/>
          </a:p>
        </p:txBody>
      </p:sp>
    </p:spTree>
    <p:extLst>
      <p:ext uri="{BB962C8B-B14F-4D97-AF65-F5344CB8AC3E}">
        <p14:creationId xmlns:p14="http://schemas.microsoft.com/office/powerpoint/2010/main" val="2966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7BB23-4F64-5DD9-FB88-29E70D4FB624}"/>
              </a:ext>
            </a:extLst>
          </p:cNvPr>
          <p:cNvSpPr>
            <a:spLocks noGrp="1"/>
          </p:cNvSpPr>
          <p:nvPr>
            <p:ph type="dt" sz="half" idx="10"/>
          </p:nvPr>
        </p:nvSpPr>
        <p:spPr/>
        <p:txBody>
          <a:bodyPr/>
          <a:lstStyle>
            <a:lvl1pPr>
              <a:defRPr/>
            </a:lvl1pPr>
          </a:lstStyle>
          <a:p>
            <a:fld id="{B2105375-5069-426D-8C7E-5D16B9B9CD4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5C5E7F5C-1B91-90BA-19EC-8C4C128E2D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FA7B69-D917-8321-3E7A-2348103D93C8}"/>
              </a:ext>
            </a:extLst>
          </p:cNvPr>
          <p:cNvSpPr>
            <a:spLocks noGrp="1"/>
          </p:cNvSpPr>
          <p:nvPr>
            <p:ph type="sldNum" sz="quarter" idx="12"/>
          </p:nvPr>
        </p:nvSpPr>
        <p:spPr/>
        <p:txBody>
          <a:bodyPr/>
          <a:lstStyle>
            <a:lvl1pPr>
              <a:defRPr/>
            </a:lvl1pPr>
          </a:lstStyle>
          <a:p>
            <a:fld id="{5969C894-C882-4829-919C-2EF241D066AB}" type="slidenum">
              <a:rPr lang="en-US" altLang="en-US"/>
              <a:pPr/>
              <a:t>‹#›</a:t>
            </a:fld>
            <a:endParaRPr lang="en-US" altLang="en-US"/>
          </a:p>
        </p:txBody>
      </p:sp>
    </p:spTree>
    <p:extLst>
      <p:ext uri="{BB962C8B-B14F-4D97-AF65-F5344CB8AC3E}">
        <p14:creationId xmlns:p14="http://schemas.microsoft.com/office/powerpoint/2010/main" val="135357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A5B77-214C-AD6B-2069-326C2E5AAC26}"/>
              </a:ext>
            </a:extLst>
          </p:cNvPr>
          <p:cNvSpPr>
            <a:spLocks noGrp="1"/>
          </p:cNvSpPr>
          <p:nvPr>
            <p:ph type="dt" sz="half" idx="10"/>
          </p:nvPr>
        </p:nvSpPr>
        <p:spPr/>
        <p:txBody>
          <a:bodyPr/>
          <a:lstStyle>
            <a:lvl1pPr>
              <a:defRPr/>
            </a:lvl1pPr>
          </a:lstStyle>
          <a:p>
            <a:fld id="{AB6F3179-D95E-466F-9178-58BBAE52B174}"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535D3D41-E1ED-4805-34E7-2F8284E4CF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14A28A-D104-ED44-D5B8-878A73D243A5}"/>
              </a:ext>
            </a:extLst>
          </p:cNvPr>
          <p:cNvSpPr>
            <a:spLocks noGrp="1"/>
          </p:cNvSpPr>
          <p:nvPr>
            <p:ph type="sldNum" sz="quarter" idx="12"/>
          </p:nvPr>
        </p:nvSpPr>
        <p:spPr/>
        <p:txBody>
          <a:bodyPr/>
          <a:lstStyle>
            <a:lvl1pPr>
              <a:defRPr/>
            </a:lvl1pPr>
          </a:lstStyle>
          <a:p>
            <a:fld id="{148B9A1C-55AA-4F69-B17D-86409DB9342A}" type="slidenum">
              <a:rPr lang="en-US" altLang="en-US"/>
              <a:pPr/>
              <a:t>‹#›</a:t>
            </a:fld>
            <a:endParaRPr lang="en-US" altLang="en-US"/>
          </a:p>
        </p:txBody>
      </p:sp>
    </p:spTree>
    <p:extLst>
      <p:ext uri="{BB962C8B-B14F-4D97-AF65-F5344CB8AC3E}">
        <p14:creationId xmlns:p14="http://schemas.microsoft.com/office/powerpoint/2010/main" val="47240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3">
            <a:extLst>
              <a:ext uri="{FF2B5EF4-FFF2-40B4-BE49-F238E27FC236}">
                <a16:creationId xmlns:a16="http://schemas.microsoft.com/office/drawing/2014/main" id="{41D685E3-4C39-CD99-99A6-C18DCE81BDFA}"/>
              </a:ext>
            </a:extLst>
          </p:cNvPr>
          <p:cNvSpPr>
            <a:spLocks noGrp="1"/>
          </p:cNvSpPr>
          <p:nvPr>
            <p:ph type="dt" sz="half" idx="14"/>
          </p:nvPr>
        </p:nvSpPr>
        <p:spPr/>
        <p:txBody>
          <a:bodyPr/>
          <a:lstStyle>
            <a:lvl1pPr>
              <a:defRPr/>
            </a:lvl1pPr>
          </a:lstStyle>
          <a:p>
            <a:fld id="{025161C9-32D8-46A4-BEEA-2EB7207D6514}"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7CA9CF0D-EA97-5877-BFF9-D4FA7E1805D9}"/>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968BB52-5128-6BF1-5DD3-2FE23B369327}"/>
              </a:ext>
            </a:extLst>
          </p:cNvPr>
          <p:cNvSpPr>
            <a:spLocks noGrp="1"/>
          </p:cNvSpPr>
          <p:nvPr>
            <p:ph type="sldNum" sz="quarter" idx="16"/>
          </p:nvPr>
        </p:nvSpPr>
        <p:spPr/>
        <p:txBody>
          <a:bodyPr/>
          <a:lstStyle>
            <a:lvl1pPr>
              <a:defRPr/>
            </a:lvl1pPr>
          </a:lstStyle>
          <a:p>
            <a:fld id="{514E947A-8A5E-4B15-AAAA-8E84A5BBD32F}" type="slidenum">
              <a:rPr lang="en-US" altLang="en-US"/>
              <a:pPr/>
              <a:t>‹#›</a:t>
            </a:fld>
            <a:endParaRPr lang="en-US" altLang="en-US"/>
          </a:p>
        </p:txBody>
      </p:sp>
    </p:spTree>
    <p:extLst>
      <p:ext uri="{BB962C8B-B14F-4D97-AF65-F5344CB8AC3E}">
        <p14:creationId xmlns:p14="http://schemas.microsoft.com/office/powerpoint/2010/main" val="23292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B8024B-DC74-278E-C6D9-0F5C778BCABB}"/>
              </a:ext>
            </a:extLst>
          </p:cNvPr>
          <p:cNvSpPr>
            <a:spLocks noGrp="1"/>
          </p:cNvSpPr>
          <p:nvPr>
            <p:ph type="dt" sz="half" idx="10"/>
          </p:nvPr>
        </p:nvSpPr>
        <p:spPr/>
        <p:txBody>
          <a:bodyPr/>
          <a:lstStyle>
            <a:lvl1pPr>
              <a:defRPr/>
            </a:lvl1pPr>
          </a:lstStyle>
          <a:p>
            <a:fld id="{0BAF8D32-7E94-4C9A-B6B2-A8971E40C18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871A3A57-FD01-F984-3CFD-984F87546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C2144F-F613-D586-460B-B8A00C543593}"/>
              </a:ext>
            </a:extLst>
          </p:cNvPr>
          <p:cNvSpPr>
            <a:spLocks noGrp="1"/>
          </p:cNvSpPr>
          <p:nvPr>
            <p:ph type="sldNum" sz="quarter" idx="12"/>
          </p:nvPr>
        </p:nvSpPr>
        <p:spPr/>
        <p:txBody>
          <a:bodyPr/>
          <a:lstStyle>
            <a:lvl1pPr>
              <a:defRPr/>
            </a:lvl1pPr>
          </a:lstStyle>
          <a:p>
            <a:fld id="{44D351DF-3065-4B52-8EDE-F0F9C69955EB}" type="slidenum">
              <a:rPr lang="en-US" altLang="en-US"/>
              <a:pPr/>
              <a:t>‹#›</a:t>
            </a:fld>
            <a:endParaRPr lang="en-US" altLang="en-US"/>
          </a:p>
        </p:txBody>
      </p:sp>
    </p:spTree>
    <p:extLst>
      <p:ext uri="{BB962C8B-B14F-4D97-AF65-F5344CB8AC3E}">
        <p14:creationId xmlns:p14="http://schemas.microsoft.com/office/powerpoint/2010/main" val="98673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2B18497-3CBC-DFCA-E10A-5E163FF255CD}"/>
              </a:ext>
            </a:extLst>
          </p:cNvPr>
          <p:cNvSpPr>
            <a:spLocks noGrp="1"/>
          </p:cNvSpPr>
          <p:nvPr>
            <p:ph type="dt" sz="half" idx="15"/>
          </p:nvPr>
        </p:nvSpPr>
        <p:spPr/>
        <p:txBody>
          <a:bodyPr/>
          <a:lstStyle>
            <a:lvl1pPr>
              <a:defRPr/>
            </a:lvl1pPr>
          </a:lstStyle>
          <a:p>
            <a:fld id="{27BD9000-1C7A-46EC-8F2C-7D669B79C1B9}"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DB1A295E-EB1C-5EA4-8D37-104BBA55AB00}"/>
              </a:ext>
            </a:extLst>
          </p:cNvPr>
          <p:cNvSpPr>
            <a:spLocks noGrp="1"/>
          </p:cNvSpPr>
          <p:nvPr>
            <p:ph type="ftr" sz="quarter" idx="16"/>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BA1B1C-114F-48ED-145A-580BC2B1FE61}"/>
              </a:ext>
            </a:extLst>
          </p:cNvPr>
          <p:cNvSpPr>
            <a:spLocks noGrp="1"/>
          </p:cNvSpPr>
          <p:nvPr>
            <p:ph type="sldNum" sz="quarter" idx="17"/>
          </p:nvPr>
        </p:nvSpPr>
        <p:spPr/>
        <p:txBody>
          <a:bodyPr/>
          <a:lstStyle>
            <a:lvl1pPr>
              <a:defRPr/>
            </a:lvl1pPr>
          </a:lstStyle>
          <a:p>
            <a:fld id="{EA8BC095-1E52-4D9B-AC82-8AFC55FA2F28}" type="slidenum">
              <a:rPr lang="en-US" altLang="en-US"/>
              <a:pPr/>
              <a:t>‹#›</a:t>
            </a:fld>
            <a:endParaRPr lang="en-US" altLang="en-US"/>
          </a:p>
        </p:txBody>
      </p:sp>
    </p:spTree>
    <p:extLst>
      <p:ext uri="{BB962C8B-B14F-4D97-AF65-F5344CB8AC3E}">
        <p14:creationId xmlns:p14="http://schemas.microsoft.com/office/powerpoint/2010/main" val="71524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3">
            <a:extLst>
              <a:ext uri="{FF2B5EF4-FFF2-40B4-BE49-F238E27FC236}">
                <a16:creationId xmlns:a16="http://schemas.microsoft.com/office/drawing/2014/main" id="{6A96671C-CE51-414F-12F2-2BAC5E78CF19}"/>
              </a:ext>
            </a:extLst>
          </p:cNvPr>
          <p:cNvSpPr>
            <a:spLocks noGrp="1"/>
          </p:cNvSpPr>
          <p:nvPr>
            <p:ph type="dt" sz="half" idx="15"/>
          </p:nvPr>
        </p:nvSpPr>
        <p:spPr/>
        <p:txBody>
          <a:bodyPr/>
          <a:lstStyle>
            <a:lvl1pPr>
              <a:defRPr/>
            </a:lvl1pPr>
          </a:lstStyle>
          <a:p>
            <a:fld id="{ECA916BB-C177-4F23-AAFA-A6EAB7E859C4}"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E010CA96-9DB6-A875-9CBB-89E28D855179}"/>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B768C2-6AF3-81D0-924C-1FA3DD6CA91B}"/>
              </a:ext>
            </a:extLst>
          </p:cNvPr>
          <p:cNvSpPr>
            <a:spLocks noGrp="1"/>
          </p:cNvSpPr>
          <p:nvPr>
            <p:ph type="sldNum" sz="quarter" idx="17"/>
          </p:nvPr>
        </p:nvSpPr>
        <p:spPr/>
        <p:txBody>
          <a:bodyPr/>
          <a:lstStyle>
            <a:lvl1pPr>
              <a:defRPr/>
            </a:lvl1pPr>
          </a:lstStyle>
          <a:p>
            <a:fld id="{B0BC689A-14EE-4A02-836D-45E3308655B5}" type="slidenum">
              <a:rPr lang="en-US" altLang="en-US"/>
              <a:pPr/>
              <a:t>‹#›</a:t>
            </a:fld>
            <a:endParaRPr lang="en-US" altLang="en-US"/>
          </a:p>
        </p:txBody>
      </p:sp>
    </p:spTree>
    <p:extLst>
      <p:ext uri="{BB962C8B-B14F-4D97-AF65-F5344CB8AC3E}">
        <p14:creationId xmlns:p14="http://schemas.microsoft.com/office/powerpoint/2010/main" val="92999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7071F5B-2701-1B85-7E35-B0B5560FC128}"/>
              </a:ext>
            </a:extLst>
          </p:cNvPr>
          <p:cNvSpPr>
            <a:spLocks noGrp="1"/>
          </p:cNvSpPr>
          <p:nvPr>
            <p:ph type="dt" sz="half" idx="10"/>
          </p:nvPr>
        </p:nvSpPr>
        <p:spPr/>
        <p:txBody>
          <a:bodyPr/>
          <a:lstStyle>
            <a:lvl1pPr>
              <a:defRPr/>
            </a:lvl1pPr>
          </a:lstStyle>
          <a:p>
            <a:fld id="{8EDCF3F1-E965-4984-86A7-B7E84AADE3E8}"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A274715D-5C29-BBED-4C1E-0BF1769BB5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11ECBC-C698-2AA7-C7DC-2237B440035F}"/>
              </a:ext>
            </a:extLst>
          </p:cNvPr>
          <p:cNvSpPr>
            <a:spLocks noGrp="1"/>
          </p:cNvSpPr>
          <p:nvPr>
            <p:ph type="sldNum" sz="quarter" idx="12"/>
          </p:nvPr>
        </p:nvSpPr>
        <p:spPr/>
        <p:txBody>
          <a:bodyPr/>
          <a:lstStyle>
            <a:lvl1pPr>
              <a:defRPr/>
            </a:lvl1pPr>
          </a:lstStyle>
          <a:p>
            <a:fld id="{7095BAE7-906C-4578-B770-5EA2CE89D890}" type="slidenum">
              <a:rPr lang="en-US" altLang="en-US"/>
              <a:pPr/>
              <a:t>‹#›</a:t>
            </a:fld>
            <a:endParaRPr lang="en-US" altLang="en-US"/>
          </a:p>
        </p:txBody>
      </p:sp>
    </p:spTree>
    <p:extLst>
      <p:ext uri="{BB962C8B-B14F-4D97-AF65-F5344CB8AC3E}">
        <p14:creationId xmlns:p14="http://schemas.microsoft.com/office/powerpoint/2010/main" val="391004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3F956F2-92EF-1A07-2A13-838D2C42AFA1}"/>
              </a:ext>
            </a:extLst>
          </p:cNvPr>
          <p:cNvSpPr>
            <a:spLocks noGrp="1"/>
          </p:cNvSpPr>
          <p:nvPr>
            <p:ph type="dt" sz="half" idx="10"/>
          </p:nvPr>
        </p:nvSpPr>
        <p:spPr/>
        <p:txBody>
          <a:bodyPr/>
          <a:lstStyle>
            <a:lvl1pPr>
              <a:defRPr/>
            </a:lvl1pPr>
          </a:lstStyle>
          <a:p>
            <a:fld id="{96C8BC29-9345-46B7-8FB3-F94CF2D12DD1}"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CD4782C1-D0D1-343A-A545-2D47EAE1E4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D13F9E1-F800-F491-D205-B7BDAECDF7E6}"/>
              </a:ext>
            </a:extLst>
          </p:cNvPr>
          <p:cNvSpPr>
            <a:spLocks noGrp="1"/>
          </p:cNvSpPr>
          <p:nvPr>
            <p:ph type="sldNum" sz="quarter" idx="12"/>
          </p:nvPr>
        </p:nvSpPr>
        <p:spPr/>
        <p:txBody>
          <a:bodyPr/>
          <a:lstStyle>
            <a:lvl1pPr>
              <a:defRPr/>
            </a:lvl1pPr>
          </a:lstStyle>
          <a:p>
            <a:fld id="{6F25BFD8-07B2-418C-B8D8-335E870A6035}" type="slidenum">
              <a:rPr lang="en-US" altLang="en-US"/>
              <a:pPr/>
              <a:t>‹#›</a:t>
            </a:fld>
            <a:endParaRPr lang="en-US" altLang="en-US"/>
          </a:p>
        </p:txBody>
      </p:sp>
    </p:spTree>
    <p:extLst>
      <p:ext uri="{BB962C8B-B14F-4D97-AF65-F5344CB8AC3E}">
        <p14:creationId xmlns:p14="http://schemas.microsoft.com/office/powerpoint/2010/main" val="201259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a:extLst>
              <a:ext uri="{FF2B5EF4-FFF2-40B4-BE49-F238E27FC236}">
                <a16:creationId xmlns:a16="http://schemas.microsoft.com/office/drawing/2014/main" id="{51154672-27BA-03C0-9DAF-F42C26D7FFF0}"/>
              </a:ext>
            </a:extLst>
          </p:cNvPr>
          <p:cNvSpPr>
            <a:spLocks noGrp="1"/>
          </p:cNvSpPr>
          <p:nvPr>
            <p:ph type="dt" sz="half" idx="14"/>
          </p:nvPr>
        </p:nvSpPr>
        <p:spPr/>
        <p:txBody>
          <a:bodyPr/>
          <a:lstStyle>
            <a:lvl1pPr>
              <a:defRPr/>
            </a:lvl1pPr>
          </a:lstStyle>
          <a:p>
            <a:fld id="{0820E417-A7CF-4F00-B6DC-ED403EFABB0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2B8BC5B2-2D41-4F63-E916-803881AABDBC}"/>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620CF1-9805-21DF-E790-35B94EA8D0F8}"/>
              </a:ext>
            </a:extLst>
          </p:cNvPr>
          <p:cNvSpPr>
            <a:spLocks noGrp="1"/>
          </p:cNvSpPr>
          <p:nvPr>
            <p:ph type="sldNum" sz="quarter" idx="16"/>
          </p:nvPr>
        </p:nvSpPr>
        <p:spPr/>
        <p:txBody>
          <a:bodyPr/>
          <a:lstStyle>
            <a:lvl1pPr>
              <a:defRPr/>
            </a:lvl1pPr>
          </a:lstStyle>
          <a:p>
            <a:fld id="{31CA180C-615F-4001-8C4C-F4E4931F57A2}" type="slidenum">
              <a:rPr lang="en-US" altLang="en-US"/>
              <a:pPr/>
              <a:t>‹#›</a:t>
            </a:fld>
            <a:endParaRPr lang="en-US" altLang="en-US"/>
          </a:p>
        </p:txBody>
      </p:sp>
    </p:spTree>
    <p:extLst>
      <p:ext uri="{BB962C8B-B14F-4D97-AF65-F5344CB8AC3E}">
        <p14:creationId xmlns:p14="http://schemas.microsoft.com/office/powerpoint/2010/main" val="1430868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7" descr="horizon.png">
            <a:extLst>
              <a:ext uri="{FF2B5EF4-FFF2-40B4-BE49-F238E27FC236}">
                <a16:creationId xmlns:a16="http://schemas.microsoft.com/office/drawing/2014/main" id="{2FDC36B8-3AE1-619A-FA71-1691946C0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2E005C5D-F72B-B373-27EE-BB3C80AC695D}"/>
              </a:ext>
            </a:extLst>
          </p:cNvPr>
          <p:cNvSpPr>
            <a:spLocks noGrp="1"/>
          </p:cNvSpPr>
          <p:nvPr>
            <p:ph type="dt" sz="half" idx="10"/>
          </p:nvPr>
        </p:nvSpPr>
        <p:spPr/>
        <p:txBody>
          <a:bodyPr/>
          <a:lstStyle>
            <a:lvl1pPr>
              <a:defRPr/>
            </a:lvl1pPr>
          </a:lstStyle>
          <a:p>
            <a:fld id="{C07E2AB5-3F5A-4E45-8252-B5DA58409223}" type="datetimeFigureOut">
              <a:rPr lang="en-US" altLang="en-US"/>
              <a:pPr/>
              <a:t>8/4/2025</a:t>
            </a:fld>
            <a:endParaRPr lang="en-US" altLang="en-US"/>
          </a:p>
        </p:txBody>
      </p:sp>
      <p:sp>
        <p:nvSpPr>
          <p:cNvPr id="7" name="Footer Placeholder 5">
            <a:extLst>
              <a:ext uri="{FF2B5EF4-FFF2-40B4-BE49-F238E27FC236}">
                <a16:creationId xmlns:a16="http://schemas.microsoft.com/office/drawing/2014/main" id="{D465AB86-457D-82A4-EC20-C75982B055E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6BE449F-8A5A-19E4-AE54-468058277932}"/>
              </a:ext>
            </a:extLst>
          </p:cNvPr>
          <p:cNvSpPr>
            <a:spLocks noGrp="1"/>
          </p:cNvSpPr>
          <p:nvPr>
            <p:ph type="sldNum" sz="quarter" idx="12"/>
          </p:nvPr>
        </p:nvSpPr>
        <p:spPr/>
        <p:txBody>
          <a:bodyPr/>
          <a:lstStyle>
            <a:lvl1pPr>
              <a:defRPr/>
            </a:lvl1pPr>
          </a:lstStyle>
          <a:p>
            <a:fld id="{A72D36E7-1C72-4A91-B2F5-8C0C8B0A8EAA}" type="slidenum">
              <a:rPr lang="en-US" altLang="en-US"/>
              <a:pPr/>
              <a:t>‹#›</a:t>
            </a:fld>
            <a:endParaRPr lang="en-US" altLang="en-US"/>
          </a:p>
        </p:txBody>
      </p:sp>
    </p:spTree>
    <p:extLst>
      <p:ext uri="{BB962C8B-B14F-4D97-AF65-F5344CB8AC3E}">
        <p14:creationId xmlns:p14="http://schemas.microsoft.com/office/powerpoint/2010/main" val="734852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3074" name="Picture 6" descr="horizon.png">
            <a:extLst>
              <a:ext uri="{FF2B5EF4-FFF2-40B4-BE49-F238E27FC236}">
                <a16:creationId xmlns:a16="http://schemas.microsoft.com/office/drawing/2014/main" id="{722F9FAD-3109-30D5-6D98-0EC0E09EA53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C0E9F908-0D68-C95C-A232-DBFA0406F150}"/>
              </a:ext>
            </a:extLst>
          </p:cNvPr>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19D03E-D5C3-7511-95E4-F3F01203FBE2}"/>
              </a:ext>
            </a:extLst>
          </p:cNvPr>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C13F1D-471A-5180-58F6-38DE226DF332}"/>
              </a:ext>
            </a:extLst>
          </p:cNvPr>
          <p:cNvSpPr>
            <a:spLocks noGrp="1"/>
          </p:cNvSpPr>
          <p:nvPr>
            <p:ph type="dt" sz="half" idx="2"/>
          </p:nvPr>
        </p:nvSpPr>
        <p:spPr>
          <a:xfrm>
            <a:off x="5715000" y="6356350"/>
            <a:ext cx="1524000" cy="365125"/>
          </a:xfrm>
          <a:prstGeom prst="rect">
            <a:avLst/>
          </a:prstGeom>
        </p:spPr>
        <p:txBody>
          <a:bodyPr vert="horz" wrap="square" lIns="91440" tIns="45720" rIns="91440" bIns="45720" numCol="1" anchor="ctr" anchorCtr="0" compatLnSpc="1">
            <a:prstTxWarp prst="textNoShape">
              <a:avLst/>
            </a:prstTxWarp>
          </a:bodyPr>
          <a:lstStyle>
            <a:lvl1pPr algn="r">
              <a:defRPr sz="1000"/>
            </a:lvl1pPr>
          </a:lstStyle>
          <a:p>
            <a:fld id="{36442810-FAF5-41A6-A2D9-B8FB62B304C1}"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41CC32B-235E-5CD1-0493-38BF0AC2DEE2}"/>
              </a:ext>
            </a:extLst>
          </p:cNvPr>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fontAlgn="auto">
              <a:spcBef>
                <a:spcPts val="0"/>
              </a:spcBef>
              <a:spcAft>
                <a:spcPts val="0"/>
              </a:spcAft>
              <a:defRPr sz="1000" cap="all" spc="60" baseline="0">
                <a:solidFill>
                  <a:schemeClr val="tx1"/>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BEFDA444-CABF-52EB-A37B-4A3A7458E090}"/>
              </a:ext>
            </a:extLst>
          </p:cNvPr>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1100"/>
            </a:lvl1pPr>
          </a:lstStyle>
          <a:p>
            <a:fld id="{84285229-9814-4123-A639-70560E01C2C9}"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803" r:id="rId1"/>
    <p:sldLayoutId id="2147483795" r:id="rId2"/>
    <p:sldLayoutId id="2147483804" r:id="rId3"/>
    <p:sldLayoutId id="2147483796" r:id="rId4"/>
    <p:sldLayoutId id="2147483797" r:id="rId5"/>
    <p:sldLayoutId id="2147483798" r:id="rId6"/>
    <p:sldLayoutId id="2147483799" r:id="rId7"/>
    <p:sldLayoutId id="2147483800" r:id="rId8"/>
    <p:sldLayoutId id="2147483805" r:id="rId9"/>
    <p:sldLayoutId id="2147483801" r:id="rId10"/>
    <p:sldLayoutId id="2147483802" r:id="rId11"/>
  </p:sldLayoutIdLst>
  <p:txStyles>
    <p:titleStyle>
      <a:lvl1pPr algn="l" rtl="0" fontAlgn="base">
        <a:spcBef>
          <a:spcPct val="0"/>
        </a:spcBef>
        <a:spcAft>
          <a:spcPct val="0"/>
        </a:spcAft>
        <a:defRPr sz="3000" kern="1200" cap="all" spc="50">
          <a:solidFill>
            <a:schemeClr val="tx1"/>
          </a:solidFill>
          <a:latin typeface="+mj-lt"/>
          <a:ea typeface="MS PGothic" panose="020B0600070205080204" pitchFamily="34" charset="-128"/>
          <a:cs typeface="+mj-cs"/>
        </a:defRPr>
      </a:lvl1pPr>
      <a:lvl2pPr algn="l" rtl="0" fontAlgn="base">
        <a:spcBef>
          <a:spcPct val="0"/>
        </a:spcBef>
        <a:spcAft>
          <a:spcPct val="0"/>
        </a:spcAft>
        <a:defRPr sz="3000">
          <a:solidFill>
            <a:schemeClr val="tx1"/>
          </a:solidFill>
          <a:latin typeface="Arial Narrow" panose="020B0606020202030204" pitchFamily="34" charset="0"/>
          <a:ea typeface="MS PGothic" panose="020B0600070205080204" pitchFamily="34" charset="-128"/>
        </a:defRPr>
      </a:lvl2pPr>
      <a:lvl3pPr algn="l" rtl="0" fontAlgn="base">
        <a:spcBef>
          <a:spcPct val="0"/>
        </a:spcBef>
        <a:spcAft>
          <a:spcPct val="0"/>
        </a:spcAft>
        <a:defRPr sz="3000">
          <a:solidFill>
            <a:schemeClr val="tx1"/>
          </a:solidFill>
          <a:latin typeface="Arial Narrow" panose="020B0606020202030204" pitchFamily="34" charset="0"/>
          <a:ea typeface="MS PGothic" panose="020B0600070205080204" pitchFamily="34" charset="-128"/>
        </a:defRPr>
      </a:lvl3pPr>
      <a:lvl4pPr algn="l" rtl="0" fontAlgn="base">
        <a:spcBef>
          <a:spcPct val="0"/>
        </a:spcBef>
        <a:spcAft>
          <a:spcPct val="0"/>
        </a:spcAft>
        <a:defRPr sz="3000">
          <a:solidFill>
            <a:schemeClr val="tx1"/>
          </a:solidFill>
          <a:latin typeface="Arial Narrow" panose="020B0606020202030204" pitchFamily="34" charset="0"/>
          <a:ea typeface="MS PGothic" panose="020B0600070205080204" pitchFamily="34" charset="-128"/>
        </a:defRPr>
      </a:lvl4pPr>
      <a:lvl5pPr algn="l" rtl="0" fontAlgn="base">
        <a:spcBef>
          <a:spcPct val="0"/>
        </a:spcBef>
        <a:spcAft>
          <a:spcPct val="0"/>
        </a:spcAft>
        <a:defRPr sz="3000">
          <a:solidFill>
            <a:schemeClr val="tx1"/>
          </a:solidFill>
          <a:latin typeface="Arial Narrow" panose="020B060602020203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S PGothic" panose="020B0600070205080204" pitchFamily="34" charset="-128"/>
          <a:cs typeface="+mn-cs"/>
        </a:defRPr>
      </a:lvl1pPr>
      <a:lvl2pPr marL="742950" indent="-285750" algn="l" rtl="0" fontAlgn="base">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S PGothic" panose="020B0600070205080204" pitchFamily="34" charset="-128"/>
          <a:cs typeface="+mn-cs"/>
        </a:defRPr>
      </a:lvl2pPr>
      <a:lvl3pPr marL="1143000" indent="-228600" algn="l" rtl="0" fontAlgn="base">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S PGothic" panose="020B0600070205080204" pitchFamily="34" charset="-128"/>
          <a:cs typeface="+mn-cs"/>
        </a:defRPr>
      </a:lvl3pPr>
      <a:lvl4pPr marL="1600200" indent="-228600" algn="l" rtl="0" fontAlgn="base">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S PGothic" panose="020B0600070205080204" pitchFamily="34" charset="-128"/>
          <a:cs typeface="+mn-cs"/>
        </a:defRPr>
      </a:lvl4pPr>
      <a:lvl5pPr marL="2057400" indent="-228600" algn="l" rtl="0" fontAlgn="base">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oleObject" Target="../embeddings/oleObject6.bin"/><Relationship Id="rId17" Type="http://schemas.openxmlformats.org/officeDocument/2006/relationships/image" Target="../media/image15.png"/><Relationship Id="rId2" Type="http://schemas.openxmlformats.org/officeDocument/2006/relationships/oleObject" Target="../embeddings/oleObject1.bin"/><Relationship Id="rId16"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1.png"/><Relationship Id="rId1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oleObject" Target="../embeddings/oleObject10.bin"/><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37FDC1-0DC0-1943-4A13-C271D4439FCE}"/>
              </a:ext>
            </a:extLst>
          </p:cNvPr>
          <p:cNvSpPr>
            <a:spLocks noGrp="1"/>
          </p:cNvSpPr>
          <p:nvPr>
            <p:ph type="subTitle" idx="1"/>
          </p:nvPr>
        </p:nvSpPr>
        <p:spPr>
          <a:xfrm>
            <a:off x="152400" y="4418330"/>
            <a:ext cx="6858000" cy="1753870"/>
          </a:xfrm>
          <a:effectLst>
            <a:glow rad="101600">
              <a:schemeClr val="accent6">
                <a:satMod val="175000"/>
                <a:alpha val="40000"/>
              </a:schemeClr>
            </a:glow>
            <a:outerShdw blurRad="76200" dist="12700" dir="8100000" sy="-23000" kx="800400" algn="br" rotWithShape="0">
              <a:prstClr val="black">
                <a:alpha val="20000"/>
              </a:prstClr>
            </a:outerShdw>
            <a:reflection stA="76000" endPos="65000" dist="50800" dir="5400000" sy="-100000" algn="bl" rotWithShape="0"/>
            <a:softEdge rad="31750"/>
          </a:effectLst>
          <a:scene3d>
            <a:camera prst="orthographicFront"/>
            <a:lightRig rig="sunrise" dir="t"/>
          </a:scene3d>
          <a:sp3d extrusionH="31750" prstMaterial="dkEdge">
            <a:extrusionClr>
              <a:schemeClr val="tx2">
                <a:lumMod val="75000"/>
              </a:schemeClr>
            </a:extrusionClr>
          </a:sp3d>
        </p:spPr>
        <p:txBody>
          <a:bodyPr>
            <a:normAutofit fontScale="77500" lnSpcReduction="20000"/>
          </a:bodyPr>
          <a:lstStyle/>
          <a:p>
            <a:pPr fontAlgn="auto">
              <a:lnSpc>
                <a:spcPct val="120000"/>
              </a:lnSpc>
              <a:spcBef>
                <a:spcPts val="0"/>
              </a:spcBef>
              <a:defRPr/>
            </a:pPr>
            <a:r>
              <a:rPr lang="en-US" sz="3200" dirty="0">
                <a:latin typeface="Times New Roman" panose="02020603050405020304" pitchFamily="18" charset="0"/>
                <a:ea typeface="+mn-ea"/>
                <a:cs typeface="Times New Roman" panose="02020603050405020304" pitchFamily="18" charset="0"/>
              </a:rPr>
              <a:t>Lidar is an extremely useful tool</a:t>
            </a:r>
          </a:p>
          <a:p>
            <a:pPr fontAlgn="auto">
              <a:lnSpc>
                <a:spcPct val="120000"/>
              </a:lnSpc>
              <a:spcBef>
                <a:spcPts val="0"/>
              </a:spcBef>
              <a:spcAft>
                <a:spcPts val="0"/>
              </a:spcAft>
              <a:defRPr/>
            </a:pPr>
            <a:r>
              <a:rPr lang="en-US" sz="3200" dirty="0">
                <a:latin typeface="Times New Roman" panose="02020603050405020304" pitchFamily="18" charset="0"/>
                <a:ea typeface="+mn-ea"/>
                <a:cs typeface="Times New Roman" panose="02020603050405020304" pitchFamily="18" charset="0"/>
              </a:rPr>
              <a:t>that can streamline workflows, save time and money and provide better data to inform natural resource decisions</a:t>
            </a:r>
          </a:p>
        </p:txBody>
      </p:sp>
      <p:sp>
        <p:nvSpPr>
          <p:cNvPr id="2" name="Title 1">
            <a:extLst>
              <a:ext uri="{FF2B5EF4-FFF2-40B4-BE49-F238E27FC236}">
                <a16:creationId xmlns:a16="http://schemas.microsoft.com/office/drawing/2014/main" id="{ABE1319F-2237-1CCA-1F64-EBA99327F558}"/>
              </a:ext>
            </a:extLst>
          </p:cNvPr>
          <p:cNvSpPr>
            <a:spLocks noGrp="1"/>
          </p:cNvSpPr>
          <p:nvPr>
            <p:ph type="ctrTitle"/>
          </p:nvPr>
        </p:nvSpPr>
        <p:spPr>
          <a:xfrm>
            <a:off x="0" y="850325"/>
            <a:ext cx="6400800" cy="1470025"/>
          </a:xfrm>
          <a:effectLst>
            <a:outerShdw blurRad="76200" dist="12700" dir="2700000" sy="-23000" kx="-800400" algn="bl" rotWithShape="0">
              <a:prstClr val="black">
                <a:alpha val="20000"/>
              </a:prstClr>
            </a:outerShdw>
            <a:reflection blurRad="6350" stA="50000" endA="300" endPos="55500" dist="50800" dir="5400000" sy="-100000" algn="bl" rotWithShape="0"/>
          </a:effectLst>
          <a:scene3d>
            <a:camera prst="perspectiveContrastingRightFacing"/>
            <a:lightRig rig="threePt" dir="t"/>
          </a:scene3d>
        </p:spPr>
        <p:txBody>
          <a:bodyPr/>
          <a:lstStyle/>
          <a:p>
            <a:pPr fontAlgn="auto">
              <a:spcAft>
                <a:spcPts val="0"/>
              </a:spcAft>
              <a:defRPr/>
            </a:pPr>
            <a:r>
              <a:rPr lang="en-US" sz="4800" dirty="0">
                <a:latin typeface="Times New Roman" panose="02020603050405020304" pitchFamily="18" charset="0"/>
                <a:ea typeface="+mj-ea"/>
                <a:cs typeface="Times New Roman" panose="02020603050405020304" pitchFamily="18" charset="0"/>
              </a:rPr>
              <a:t>Lidar to inform </a:t>
            </a:r>
            <a:r>
              <a:rPr lang="en-US" sz="4800" dirty="0" err="1">
                <a:latin typeface="Times New Roman" panose="02020603050405020304" pitchFamily="18" charset="0"/>
                <a:ea typeface="+mj-ea"/>
                <a:cs typeface="Times New Roman" panose="02020603050405020304" pitchFamily="18" charset="0"/>
              </a:rPr>
              <a:t>Nepa</a:t>
            </a:r>
            <a:endParaRPr lang="en-US" sz="4800" dirty="0">
              <a:latin typeface="Times New Roman" panose="02020603050405020304" pitchFamily="18" charset="0"/>
              <a:ea typeface="+mj-ea"/>
              <a:cs typeface="Times New Roman" panose="02020603050405020304" pitchFamily="18" charset="0"/>
            </a:endParaRPr>
          </a:p>
        </p:txBody>
      </p:sp>
      <p:pic>
        <p:nvPicPr>
          <p:cNvPr id="7171" name="Picture 6">
            <a:extLst>
              <a:ext uri="{FF2B5EF4-FFF2-40B4-BE49-F238E27FC236}">
                <a16:creationId xmlns:a16="http://schemas.microsoft.com/office/drawing/2014/main" id="{87F42385-B3D0-AA83-0EC9-6944D6C749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8213"/>
            <a:ext cx="1066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100CB2FC-570D-5456-E343-FA1C11A64B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4025" y="5029200"/>
            <a:ext cx="5429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a:extLst>
              <a:ext uri="{FF2B5EF4-FFF2-40B4-BE49-F238E27FC236}">
                <a16:creationId xmlns:a16="http://schemas.microsoft.com/office/drawing/2014/main" id="{DFA6FF4D-AC09-8B30-6EFE-ED17DAD98E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08000"/>
            <a:ext cx="383857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a:extLst>
              <a:ext uri="{FF2B5EF4-FFF2-40B4-BE49-F238E27FC236}">
                <a16:creationId xmlns:a16="http://schemas.microsoft.com/office/drawing/2014/main" id="{E870E2E4-2086-F2F5-F70F-F4454EA825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5163" y="5924550"/>
            <a:ext cx="2119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548344-4E30-4A3C-DFDF-5A9C91FE7FE3}"/>
              </a:ext>
            </a:extLst>
          </p:cNvPr>
          <p:cNvSpPr>
            <a:spLocks noGrp="1"/>
          </p:cNvSpPr>
          <p:nvPr>
            <p:ph type="title"/>
          </p:nvPr>
        </p:nvSpPr>
        <p:spPr>
          <a:xfrm>
            <a:off x="2057400" y="152400"/>
            <a:ext cx="48768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Slope Class / </a:t>
            </a:r>
            <a:r>
              <a:rPr lang="en-US" sz="2400" dirty="0" err="1">
                <a:latin typeface="Times New Roman" panose="02020603050405020304" pitchFamily="18" charset="0"/>
                <a:ea typeface="+mj-ea"/>
                <a:cs typeface="Times New Roman" panose="02020603050405020304" pitchFamily="18" charset="0"/>
              </a:rPr>
              <a:t>Hillshade</a:t>
            </a:r>
            <a:r>
              <a:rPr lang="en-US" sz="2400" dirty="0">
                <a:latin typeface="Times New Roman" panose="02020603050405020304" pitchFamily="18" charset="0"/>
                <a:ea typeface="+mj-ea"/>
                <a:cs typeface="Times New Roman" panose="02020603050405020304" pitchFamily="18" charset="0"/>
              </a:rPr>
              <a:t> / Contours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DD68E64C-BF5D-5F6A-EAC5-9F0A3DA068FA}"/>
              </a:ext>
            </a:extLst>
          </p:cNvPr>
          <p:cNvSpPr>
            <a:spLocks noGrp="1"/>
          </p:cNvSpPr>
          <p:nvPr>
            <p:ph type="body" sz="half" idx="2"/>
          </p:nvPr>
        </p:nvSpPr>
        <p:spPr>
          <a:xfrm>
            <a:off x="152400" y="1371600"/>
            <a:ext cx="2209800" cy="4953000"/>
          </a:xfrm>
        </p:spPr>
        <p:txBody>
          <a:bodyPr/>
          <a:lstStyle/>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F9616653-ECCB-949E-57D5-5981ACBFE85E}"/>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990600" y="685800"/>
            <a:ext cx="7242972" cy="585972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B23F2-2270-B5AD-FA89-A810A14B9C92}"/>
              </a:ext>
            </a:extLst>
          </p:cNvPr>
          <p:cNvSpPr>
            <a:spLocks noGrp="1"/>
          </p:cNvSpPr>
          <p:nvPr>
            <p:ph type="title"/>
          </p:nvPr>
        </p:nvSpPr>
        <p:spPr>
          <a:xfrm>
            <a:off x="2057400" y="152400"/>
            <a:ext cx="4724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Slope Class / </a:t>
            </a:r>
            <a:r>
              <a:rPr lang="en-US" sz="2400" dirty="0" err="1">
                <a:latin typeface="Times New Roman" panose="02020603050405020304" pitchFamily="18" charset="0"/>
                <a:ea typeface="+mj-ea"/>
                <a:cs typeface="Times New Roman" panose="02020603050405020304" pitchFamily="18" charset="0"/>
              </a:rPr>
              <a:t>Hillshade</a:t>
            </a:r>
            <a:r>
              <a:rPr lang="en-US" sz="2400" dirty="0">
                <a:latin typeface="Times New Roman" panose="02020603050405020304" pitchFamily="18" charset="0"/>
                <a:ea typeface="+mj-ea"/>
                <a:cs typeface="Times New Roman" panose="02020603050405020304" pitchFamily="18" charset="0"/>
              </a:rPr>
              <a:t> / Contours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83B2BBDA-2164-57A7-4A9D-DD5DF97DA56F}"/>
              </a:ext>
            </a:extLst>
          </p:cNvPr>
          <p:cNvSpPr>
            <a:spLocks noGrp="1"/>
          </p:cNvSpPr>
          <p:nvPr>
            <p:ph type="body" sz="half" idx="2"/>
          </p:nvPr>
        </p:nvSpPr>
        <p:spPr>
          <a:xfrm>
            <a:off x="152400" y="1371600"/>
            <a:ext cx="2209800" cy="4953000"/>
          </a:xfrm>
        </p:spPr>
        <p:txBody>
          <a:bodyPr/>
          <a:lstStyle/>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6" name="Content Placeholder 5">
            <a:extLst>
              <a:ext uri="{FF2B5EF4-FFF2-40B4-BE49-F238E27FC236}">
                <a16:creationId xmlns:a16="http://schemas.microsoft.com/office/drawing/2014/main" id="{E1BFD540-0E8D-808D-B7B9-40BE4195A616}"/>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990600" y="685800"/>
            <a:ext cx="7239000" cy="585650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D7B22-64CA-69D3-32FD-759BCECE2803}"/>
              </a:ext>
            </a:extLst>
          </p:cNvPr>
          <p:cNvSpPr>
            <a:spLocks noGrp="1"/>
          </p:cNvSpPr>
          <p:nvPr>
            <p:ph type="title"/>
          </p:nvPr>
        </p:nvSpPr>
        <p:spPr>
          <a:xfrm>
            <a:off x="2057400" y="152400"/>
            <a:ext cx="5105400" cy="533400"/>
          </a:xfrm>
        </p:spPr>
        <p:txBody>
          <a:bodyPr anchor="ct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Slope Class / </a:t>
            </a:r>
            <a:r>
              <a:rPr lang="en-US" sz="2400" dirty="0" err="1">
                <a:latin typeface="Times New Roman" panose="02020603050405020304" pitchFamily="18" charset="0"/>
                <a:ea typeface="+mj-ea"/>
                <a:cs typeface="Times New Roman" panose="02020603050405020304" pitchFamily="18" charset="0"/>
              </a:rPr>
              <a:t>Hillshade</a:t>
            </a:r>
            <a:r>
              <a:rPr lang="en-US" sz="2400" dirty="0">
                <a:latin typeface="Times New Roman" panose="02020603050405020304" pitchFamily="18" charset="0"/>
                <a:ea typeface="+mj-ea"/>
                <a:cs typeface="Times New Roman" panose="02020603050405020304" pitchFamily="18" charset="0"/>
              </a:rPr>
              <a:t> / Contours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CE2BF54D-09EF-CBFC-1F51-3E16229907B2}"/>
              </a:ext>
            </a:extLst>
          </p:cNvPr>
          <p:cNvSpPr>
            <a:spLocks noGrp="1"/>
          </p:cNvSpPr>
          <p:nvPr>
            <p:ph type="body" sz="half" idx="2"/>
          </p:nvPr>
        </p:nvSpPr>
        <p:spPr>
          <a:xfrm>
            <a:off x="152400" y="1371600"/>
            <a:ext cx="2209800" cy="4953000"/>
          </a:xfrm>
        </p:spPr>
        <p:txBody>
          <a:bodyPr/>
          <a:lstStyle/>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6" name="Content Placeholder 5">
            <a:extLst>
              <a:ext uri="{FF2B5EF4-FFF2-40B4-BE49-F238E27FC236}">
                <a16:creationId xmlns:a16="http://schemas.microsoft.com/office/drawing/2014/main" id="{D434228B-8D61-A302-48D1-8F4018435949}"/>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990601" y="685800"/>
            <a:ext cx="7238998" cy="585650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5CB6C2-6300-DD45-D075-429E83C5157B}"/>
              </a:ext>
            </a:extLst>
          </p:cNvPr>
          <p:cNvSpPr>
            <a:spLocks noGrp="1"/>
          </p:cNvSpPr>
          <p:nvPr>
            <p:ph type="title"/>
          </p:nvPr>
        </p:nvSpPr>
        <p:spPr>
          <a:xfrm>
            <a:off x="2971800" y="152400"/>
            <a:ext cx="2892425"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Floodplain Mapping</a:t>
            </a:r>
            <a:endParaRPr lang="en-US" dirty="0">
              <a:latin typeface="Times New Roman" panose="02020603050405020304" pitchFamily="18" charset="0"/>
              <a:ea typeface="+mj-ea"/>
              <a:cs typeface="Times New Roman" panose="02020603050405020304" pitchFamily="18" charset="0"/>
            </a:endParaRPr>
          </a:p>
        </p:txBody>
      </p:sp>
      <p:pic>
        <p:nvPicPr>
          <p:cNvPr id="6" name="Content Placeholder 5">
            <a:extLst>
              <a:ext uri="{FF2B5EF4-FFF2-40B4-BE49-F238E27FC236}">
                <a16:creationId xmlns:a16="http://schemas.microsoft.com/office/drawing/2014/main" id="{745090BF-00F4-A35A-2D15-A1407ECB6B0A}"/>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1143000" y="762000"/>
            <a:ext cx="6934200" cy="5609919"/>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a:extLst>
              <a:ext uri="{FF2B5EF4-FFF2-40B4-BE49-F238E27FC236}">
                <a16:creationId xmlns:a16="http://schemas.microsoft.com/office/drawing/2014/main" id="{651CC72C-B561-1BEB-4022-AAEC90BB1BF9}"/>
              </a:ext>
            </a:extLst>
          </p:cNvPr>
          <p:cNvSpPr/>
          <p:nvPr/>
        </p:nvSpPr>
        <p:spPr>
          <a:xfrm>
            <a:off x="4572000" y="4343400"/>
            <a:ext cx="1371600" cy="990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sp>
        <p:nvSpPr>
          <p:cNvPr id="9" name="Oval 8">
            <a:extLst>
              <a:ext uri="{FF2B5EF4-FFF2-40B4-BE49-F238E27FC236}">
                <a16:creationId xmlns:a16="http://schemas.microsoft.com/office/drawing/2014/main" id="{62B494C1-66B8-65C2-A7EE-E1995E1C6A76}"/>
              </a:ext>
            </a:extLst>
          </p:cNvPr>
          <p:cNvSpPr/>
          <p:nvPr/>
        </p:nvSpPr>
        <p:spPr>
          <a:xfrm>
            <a:off x="2667000" y="3505200"/>
            <a:ext cx="1219200"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3" name="TextBox 9">
            <a:extLst>
              <a:ext uri="{FF2B5EF4-FFF2-40B4-BE49-F238E27FC236}">
                <a16:creationId xmlns:a16="http://schemas.microsoft.com/office/drawing/2014/main" id="{3C47F8B4-D9BC-C57F-A8AB-F3090F281F1B}"/>
              </a:ext>
            </a:extLst>
          </p:cNvPr>
          <p:cNvSpPr txBox="1">
            <a:spLocks noChangeArrowheads="1"/>
          </p:cNvSpPr>
          <p:nvPr/>
        </p:nvSpPr>
        <p:spPr bwMode="auto">
          <a:xfrm>
            <a:off x="2349500" y="4527550"/>
            <a:ext cx="185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2000">
                <a:solidFill>
                  <a:srgbClr val="FFFF00"/>
                </a:solidFill>
              </a:rPr>
              <a:t>Wide Floodplains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EEDE5-E0A6-B337-C139-30D09CC79DE9}"/>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8137A1DD-B709-B6D7-A4FE-F5D89F6A4BCD}"/>
              </a:ext>
            </a:extLst>
          </p:cNvPr>
          <p:cNvSpPr>
            <a:spLocks noGrp="1"/>
          </p:cNvSpPr>
          <p:nvPr>
            <p:ph type="body" sz="half" idx="2"/>
          </p:nvPr>
        </p:nvSpPr>
        <p:spPr>
          <a:xfrm>
            <a:off x="152400" y="1371600"/>
            <a:ext cx="2057400" cy="4953000"/>
          </a:xfrm>
        </p:spPr>
        <p:txBody>
          <a:bodyPr wrap="square" numCol="1" anchor="t" anchorCtr="0" compatLnSpc="1">
            <a:prstTxWarp prst="textNoShape">
              <a:avLst/>
            </a:prstTxWarp>
          </a:bodyPr>
          <a:lstStyle/>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Remote Parcel</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Proposed for transfer</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District Cruiser needed a “Hip Shot” Volume Estimate</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Timeline wouldn’t allow a field visit</a:t>
            </a:r>
          </a:p>
          <a:p>
            <a:pPr marL="285750" indent="-285750">
              <a:buFont typeface="Arial" panose="020B0604020202020204" pitchFamily="34" charset="0"/>
              <a:buChar char="•"/>
            </a:pPr>
            <a:endParaRPr lang="en-US" altLang="en-US"/>
          </a:p>
          <a:p>
            <a:pPr marL="285750" indent="-285750">
              <a:buFont typeface="Arial" panose="020B0604020202020204" pitchFamily="34" charset="0"/>
              <a:buChar char="•"/>
            </a:pPr>
            <a:endParaRPr lang="en-US" altLang="en-US"/>
          </a:p>
          <a:p>
            <a:pPr marL="285750" indent="-285750"/>
            <a:endParaRPr lang="en-US" altLang="en-US"/>
          </a:p>
        </p:txBody>
      </p:sp>
      <p:pic>
        <p:nvPicPr>
          <p:cNvPr id="5" name="Content Placeholder 4">
            <a:extLst>
              <a:ext uri="{FF2B5EF4-FFF2-40B4-BE49-F238E27FC236}">
                <a16:creationId xmlns:a16="http://schemas.microsoft.com/office/drawing/2014/main" id="{1AED357C-AC6B-6ECC-56EE-0D77B400ED1E}"/>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286000" y="1143000"/>
            <a:ext cx="6368934" cy="5152606"/>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D1BC35-4B87-F913-B176-685668BC6BEE}"/>
              </a:ext>
            </a:extLst>
          </p:cNvPr>
          <p:cNvSpPr>
            <a:spLocks noGrp="1"/>
          </p:cNvSpPr>
          <p:nvPr>
            <p:ph type="title"/>
          </p:nvPr>
        </p:nvSpPr>
        <p:spPr>
          <a:xfrm>
            <a:off x="0" y="228600"/>
            <a:ext cx="3048000" cy="6858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1C6F94B4-F5DC-1729-B0E1-4446CCB38494}"/>
              </a:ext>
            </a:extLst>
          </p:cNvPr>
          <p:cNvSpPr>
            <a:spLocks noGrp="1"/>
          </p:cNvSpPr>
          <p:nvPr>
            <p:ph type="body" sz="half" idx="2"/>
          </p:nvPr>
        </p:nvSpPr>
        <p:spPr>
          <a:xfrm>
            <a:off x="152400" y="1371600"/>
            <a:ext cx="2057400" cy="4953000"/>
          </a:xfrm>
        </p:spPr>
        <p:txBody>
          <a:bodyPr wrap="square" numCol="1" anchor="t" anchorCtr="0" compatLnSpc="1">
            <a:prstTxWarp prst="textNoShape">
              <a:avLst/>
            </a:prstTxWarp>
          </a:bodyPr>
          <a:lstStyle/>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Selected Top Points within parcel</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Classified Tree Heights from “Top Points”</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Exported tree list to MS Excel</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Produced tree count by height class table</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Overlaid on slopes layer to portray logging difficulty</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25 minute turnaround time </a:t>
            </a:r>
          </a:p>
          <a:p>
            <a:pPr marL="285750" indent="-2857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Would have taken several days to produce courser data</a:t>
            </a:r>
          </a:p>
          <a:p>
            <a:pPr marL="285750" indent="-285750">
              <a:buFont typeface="Arial" panose="020B0604020202020204" pitchFamily="34" charset="0"/>
              <a:buChar char="•"/>
            </a:pPr>
            <a:endParaRPr lang="en-US" altLang="en-US"/>
          </a:p>
          <a:p>
            <a:pPr marL="285750" indent="-285750">
              <a:buFont typeface="Arial" panose="020B0604020202020204" pitchFamily="34" charset="0"/>
              <a:buChar char="•"/>
            </a:pPr>
            <a:endParaRPr lang="en-US" altLang="en-US"/>
          </a:p>
          <a:p>
            <a:pPr marL="285750" indent="-285750"/>
            <a:endParaRPr lang="en-US" altLang="en-US"/>
          </a:p>
        </p:txBody>
      </p:sp>
      <p:pic>
        <p:nvPicPr>
          <p:cNvPr id="19459" name="Content Placeholder 4">
            <a:extLst>
              <a:ext uri="{FF2B5EF4-FFF2-40B4-BE49-F238E27FC236}">
                <a16:creationId xmlns:a16="http://schemas.microsoft.com/office/drawing/2014/main" id="{39B4D22B-80CB-6941-A127-E5DCC7DB396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105400" cy="66071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C6804-3D91-E932-1B90-6B1AB4105AA2}"/>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D671F6C3-7730-1FC7-3BFD-50A5DECCE664}"/>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200 year Site Tree Query</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Harvest Units ~ 500 acres (Green)</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Cruised 1 plot / 5ac</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~100 trees measured and modeled to 200 yrs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Query Inventory for stands over 200 years (Red)</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Select Top Points over 160’ within queried stands</a:t>
            </a:r>
          </a:p>
          <a:p>
            <a:pPr>
              <a:buFont typeface="Arial" panose="020B0604020202020204" pitchFamily="34" charset="0"/>
              <a:buChar char="•"/>
            </a:pPr>
            <a:endParaRPr lang="en-US" altLang="en-US"/>
          </a:p>
          <a:p>
            <a:pPr>
              <a:buFont typeface="Arial" panose="020B0604020202020204" pitchFamily="34" charset="0"/>
              <a:buChar char="•"/>
            </a:pPr>
            <a:endParaRPr lang="en-US" altLang="en-US"/>
          </a:p>
          <a:p>
            <a:endParaRPr lang="en-US" altLang="en-US"/>
          </a:p>
        </p:txBody>
      </p:sp>
      <p:pic>
        <p:nvPicPr>
          <p:cNvPr id="5" name="Content Placeholder 4">
            <a:extLst>
              <a:ext uri="{FF2B5EF4-FFF2-40B4-BE49-F238E27FC236}">
                <a16:creationId xmlns:a16="http://schemas.microsoft.com/office/drawing/2014/main" id="{5E609B67-AD6F-D852-E51F-BD875F92902E}"/>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394742" y="914400"/>
            <a:ext cx="6498960" cy="52578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F7DEA-39BC-4C17-4C34-1E0F97B55FE8}"/>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6A73DBBE-FF2C-34A3-6B11-2BA5DBAEBAA0}"/>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200 year Site Tree Query</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Returned 3,450 trees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Sample size nearly 3000 trees bigger</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No modeling errors possible</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Trees within project vicinity</a:t>
            </a: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AE99D840-3D27-3550-4240-2AEC9912A22F}"/>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394742" y="914400"/>
            <a:ext cx="6498959" cy="52578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B25A9D-A422-0FCD-A93F-D78DA6638586}"/>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79652E4D-71CD-572E-4B9C-66F23295D14A}"/>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200 year Site Tree Query</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Returned 3,450 trees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Sample size nearly 3000 trees bigger</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No modeling errors possible</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Trees within project vicinity</a:t>
            </a: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22531" name="Content Placeholder 4">
            <a:extLst>
              <a:ext uri="{FF2B5EF4-FFF2-40B4-BE49-F238E27FC236}">
                <a16:creationId xmlns:a16="http://schemas.microsoft.com/office/drawing/2014/main" id="{1871D922-FE13-5D07-7C88-1F21A2A5AFB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93950" y="1071563"/>
            <a:ext cx="6499225" cy="49434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431F5-698E-FF29-4A3A-9C2FA4C073E8}"/>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1D026625-BD9E-906A-8787-9D381358173C}"/>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200 year Site Tree Query</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Height range from 160-252 feet tall</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Average Height 180’</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Modeled Height 220’</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Similar project after cruised showed a 500 MBF difference for every 10 feet of buffer distance</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Would be a 2 MMBF volume swing on this sale</a:t>
            </a:r>
          </a:p>
          <a:p>
            <a:pPr>
              <a:buFont typeface="Arial" panose="020B0604020202020204" pitchFamily="34" charset="0"/>
              <a:buChar char="•"/>
            </a:pPr>
            <a:endParaRPr lang="en-US" altLang="en-US"/>
          </a:p>
          <a:p>
            <a:pPr>
              <a:buFont typeface="Arial" panose="020B0604020202020204" pitchFamily="34" charset="0"/>
              <a:buChar char="•"/>
            </a:pPr>
            <a:endParaRPr lang="en-US" altLang="en-US"/>
          </a:p>
          <a:p>
            <a:endParaRPr lang="en-US" altLang="en-US"/>
          </a:p>
        </p:txBody>
      </p:sp>
      <p:pic>
        <p:nvPicPr>
          <p:cNvPr id="23555" name="Content Placeholder 4">
            <a:extLst>
              <a:ext uri="{FF2B5EF4-FFF2-40B4-BE49-F238E27FC236}">
                <a16:creationId xmlns:a16="http://schemas.microsoft.com/office/drawing/2014/main" id="{CE6D755F-5037-A3EF-4FBA-F34088BF977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93950" y="2141538"/>
            <a:ext cx="6499225" cy="28035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626FB-4A54-7714-F824-88B361EC443D}"/>
              </a:ext>
            </a:extLst>
          </p:cNvPr>
          <p:cNvSpPr>
            <a:spLocks noGrp="1"/>
          </p:cNvSpPr>
          <p:nvPr>
            <p:ph type="title"/>
          </p:nvPr>
        </p:nvSpPr>
        <p:spPr>
          <a:xfrm>
            <a:off x="398106" y="381000"/>
            <a:ext cx="8334374" cy="1066800"/>
          </a:xfrm>
          <a:scene3d>
            <a:camera prst="perspectiveRelaxedModerately"/>
            <a:lightRig rig="threePt" dir="t"/>
          </a:scene3d>
          <a:sp3d prstMaterial="dkEdge">
            <a:bevelT w="6350"/>
            <a:bevelB w="6350"/>
          </a:sp3d>
        </p:spPr>
        <p:txBody>
          <a:bodyPr>
            <a:normAutofit/>
          </a:bodyPr>
          <a:lstStyle/>
          <a:p>
            <a:pPr algn="ctr" fontAlgn="auto">
              <a:spcAft>
                <a:spcPts val="0"/>
              </a:spcAft>
              <a:defRPr/>
            </a:pPr>
            <a:r>
              <a:rPr lang="en-US" sz="32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Some  of the ways we are using lidar at the Salem </a:t>
            </a:r>
            <a:r>
              <a:rPr lang="en-US" sz="3200" dirty="0" err="1">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blm</a:t>
            </a:r>
            <a:endParaRPr lang="en-US" sz="32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 name="Content Placeholder 1">
            <a:extLst>
              <a:ext uri="{FF2B5EF4-FFF2-40B4-BE49-F238E27FC236}">
                <a16:creationId xmlns:a16="http://schemas.microsoft.com/office/drawing/2014/main" id="{EB71220A-6942-FDDD-675A-E79B1AD1DACB}"/>
              </a:ext>
            </a:extLst>
          </p:cNvPr>
          <p:cNvSpPr>
            <a:spLocks noGrp="1"/>
          </p:cNvSpPr>
          <p:nvPr>
            <p:ph sz="quarter" idx="13"/>
          </p:nvPr>
        </p:nvSpPr>
        <p:spPr/>
        <p:txBody>
          <a:bodyPr wrap="square" numCol="1" anchor="t" anchorCtr="0" compatLnSpc="1">
            <a:prstTxWarp prst="textNoShape">
              <a:avLst/>
            </a:prstTxWarp>
          </a:bodyPr>
          <a:lstStyle/>
          <a:p>
            <a:pPr>
              <a:lnSpc>
                <a:spcPct val="80000"/>
              </a:lnSpc>
              <a:buFont typeface="Wingdings" panose="05000000000000000000" pitchFamily="2" charset="2"/>
              <a:buChar char="Ø"/>
            </a:pPr>
            <a:r>
              <a:rPr lang="en-US" altLang="en-US" sz="2400">
                <a:latin typeface="Times New Roman" panose="02020603050405020304" pitchFamily="18" charset="0"/>
                <a:cs typeface="Times New Roman" panose="02020603050405020304" pitchFamily="18" charset="0"/>
              </a:rPr>
              <a:t>Common use products such as; Hillshades, vegetation heights, slope and DEM’s available as mosaics through the state office layer browser for use in ArcMap.</a:t>
            </a:r>
          </a:p>
          <a:p>
            <a:pPr>
              <a:lnSpc>
                <a:spcPct val="80000"/>
              </a:lnSpc>
              <a:buFont typeface="Wingdings" panose="05000000000000000000" pitchFamily="2" charset="2"/>
              <a:buChar char="Ø"/>
            </a:pPr>
            <a:r>
              <a:rPr lang="en-US" altLang="en-US" sz="2400">
                <a:latin typeface="Times New Roman" panose="02020603050405020304" pitchFamily="18" charset="0"/>
                <a:cs typeface="Times New Roman" panose="02020603050405020304" pitchFamily="18" charset="0"/>
              </a:rPr>
              <a:t>Use “Top points” vegetation height data to get a quick snapshot of stand statistics and use in 3D visualizations.</a:t>
            </a:r>
          </a:p>
          <a:p>
            <a:pPr>
              <a:lnSpc>
                <a:spcPct val="80000"/>
              </a:lnSpc>
              <a:buFont typeface="Wingdings" panose="05000000000000000000" pitchFamily="2" charset="2"/>
              <a:buChar char="Ø"/>
            </a:pPr>
            <a:r>
              <a:rPr lang="en-US" altLang="en-US" sz="2400">
                <a:latin typeface="Times New Roman" panose="02020603050405020304" pitchFamily="18" charset="0"/>
                <a:cs typeface="Times New Roman" panose="02020603050405020304" pitchFamily="18" charset="0"/>
              </a:rPr>
              <a:t>More precise mapping of existing streams &amp; roads.</a:t>
            </a:r>
          </a:p>
          <a:p>
            <a:pPr>
              <a:lnSpc>
                <a:spcPct val="80000"/>
              </a:lnSpc>
              <a:buFont typeface="Wingdings" panose="05000000000000000000" pitchFamily="2" charset="2"/>
              <a:buChar char="Ø"/>
            </a:pPr>
            <a:r>
              <a:rPr lang="en-US" altLang="en-US" sz="2400">
                <a:latin typeface="Times New Roman" panose="02020603050405020304" pitchFamily="18" charset="0"/>
                <a:cs typeface="Times New Roman" panose="02020603050405020304" pitchFamily="18" charset="0"/>
              </a:rPr>
              <a:t>Use 3D analyst toolbar &amp; Lidar DEM’s for getting quick profile information related to project planning like; yarding profiles, identifying fish barriers &amp; stream longitudinal and cross-section profiles, testing potential new road locations, and many more……..</a:t>
            </a:r>
          </a:p>
          <a:p>
            <a:pPr>
              <a:lnSpc>
                <a:spcPct val="80000"/>
              </a:lnSpc>
            </a:pPr>
            <a:endParaRPr lang="en-US" altLang="en-US" sz="2400">
              <a:latin typeface="Times New Roman" panose="02020603050405020304" pitchFamily="18" charset="0"/>
              <a:cs typeface="Times New Roman" panose="02020603050405020304" pitchFamily="18" charset="0"/>
            </a:endParaRPr>
          </a:p>
          <a:p>
            <a:pPr>
              <a:lnSpc>
                <a:spcPct val="80000"/>
              </a:lnSpc>
            </a:pPr>
            <a:endParaRPr lang="en-US" altLang="en-US" sz="200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755263F-3BE4-55D4-8447-9F4055699E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0563" y="4267200"/>
            <a:ext cx="340836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nodeType="afterGroup">
                            <p:stCondLst>
                              <p:cond delay="1000"/>
                            </p:stCondLst>
                            <p:childTnLst>
                              <p:par>
                                <p:cTn id="9" presetID="53" presetClass="entr" presetSubtype="16" fill="hold" nodeType="afterEffect">
                                  <p:stCondLst>
                                    <p:cond delay="1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animEffect transition="in" filter="fad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22C80-9DB3-2627-7E06-AB1A38DEE624}"/>
              </a:ext>
            </a:extLst>
          </p:cNvPr>
          <p:cNvSpPr>
            <a:spLocks noGrp="1"/>
          </p:cNvSpPr>
          <p:nvPr>
            <p:ph type="title"/>
          </p:nvPr>
        </p:nvSpPr>
        <p:spPr>
          <a:xfrm>
            <a:off x="2057400" y="152400"/>
            <a:ext cx="4343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Feature Height / Top Points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59EEB561-0B24-1A69-8C1A-719ACD84B033}"/>
              </a:ext>
            </a:extLst>
          </p:cNvPr>
          <p:cNvSpPr>
            <a:spLocks noGrp="1"/>
          </p:cNvSpPr>
          <p:nvPr>
            <p:ph type="body" sz="half" idx="2"/>
          </p:nvPr>
        </p:nvSpPr>
        <p:spPr>
          <a:xfrm>
            <a:off x="152400" y="914400"/>
            <a:ext cx="2209800" cy="4953000"/>
          </a:xfrm>
        </p:spPr>
        <p:txBody>
          <a:bodyPr/>
          <a:lstStyle/>
          <a:p>
            <a:pPr algn="ctr" fontAlgn="auto">
              <a:defRPr/>
            </a:pPr>
            <a:r>
              <a:rPr lang="en-US" b="1" dirty="0">
                <a:solidFill>
                  <a:srgbClr val="FFC000"/>
                </a:solidFill>
                <a:latin typeface="Times New Roman" panose="02020603050405020304" pitchFamily="18" charset="0"/>
                <a:ea typeface="+mn-ea"/>
                <a:cs typeface="Times New Roman" panose="02020603050405020304" pitchFamily="18" charset="0"/>
              </a:rPr>
              <a:t>Remnant and Wildlife Trees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Post-Harvest Tree Counts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Remnant Tree Location</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Could be used to justify Desired Future Condition</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Coupled with IR band of High-Res aerial photo, can estimate snag counts.</a:t>
            </a: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40B0959F-7726-C851-533C-B6CE627BAE86}"/>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286000" y="990600"/>
            <a:ext cx="6593146" cy="53340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0A5882-C0B7-C532-36DF-792271E6A1E8}"/>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71764A7B-0307-C40E-2912-20716FB2F1BC}"/>
              </a:ext>
            </a:extLst>
          </p:cNvPr>
          <p:cNvSpPr>
            <a:spLocks noGrp="1"/>
          </p:cNvSpPr>
          <p:nvPr>
            <p:ph type="body" sz="half" idx="2"/>
          </p:nvPr>
        </p:nvSpPr>
        <p:spPr>
          <a:xfrm>
            <a:off x="152400" y="914400"/>
            <a:ext cx="8382000" cy="5029200"/>
          </a:xfrm>
        </p:spPr>
        <p:txBody>
          <a:bodyPr wrap="square" numCol="1" anchor="t" anchorCtr="0" compatLnSpc="1">
            <a:prstTxWarp prst="textNoShape">
              <a:avLst/>
            </a:prstTxWarp>
          </a:bodyPr>
          <a:lstStyle/>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rPr>
              <a:t>Select Streams of Interest</a:t>
            </a:r>
            <a:endParaRPr lang="en-US" altLang="en-US" sz="1100">
              <a:latin typeface="Times New Roman" panose="02020603050405020304" pitchFamily="18" charset="0"/>
              <a:ea typeface="Calibri" panose="020F0502020204030204" pitchFamily="34"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rPr>
              <a:t>Right Click on Streams, Data, Export Data </a:t>
            </a:r>
            <a:r>
              <a:rPr lang="en-US" altLang="en-US" sz="1300">
                <a:latin typeface="Times New Roman" panose="02020603050405020304" pitchFamily="18" charset="0"/>
                <a:ea typeface="Calibri" panose="020F0502020204030204" pitchFamily="34" charset="0"/>
              </a:rPr>
              <a:t>and save to work space</a:t>
            </a:r>
            <a:endParaRPr lang="en-US" altLang="en-US" sz="1100">
              <a:latin typeface="Times New Roman" panose="02020603050405020304" pitchFamily="18" charset="0"/>
              <a:ea typeface="Calibri" panose="020F0502020204030204" pitchFamily="34"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rPr>
              <a:t>Analysis Tools, Proximity, Buffer: </a:t>
            </a:r>
            <a:r>
              <a:rPr lang="en-US" altLang="en-US" sz="1300">
                <a:latin typeface="Times New Roman" panose="02020603050405020304" pitchFamily="18" charset="0"/>
                <a:ea typeface="Calibri" panose="020F0502020204030204" pitchFamily="34" charset="0"/>
              </a:rPr>
              <a:t> Buffer for desired distance (usually Riparian Reserve).</a:t>
            </a:r>
            <a:endParaRPr lang="en-US" altLang="en-US" sz="1100">
              <a:latin typeface="Times New Roman" panose="02020603050405020304" pitchFamily="18" charset="0"/>
              <a:ea typeface="Calibri" panose="020F0502020204030204" pitchFamily="34"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rPr>
              <a:t>Data Management Tools, Raster, Raster Processing, Clip:</a:t>
            </a:r>
            <a:r>
              <a:rPr lang="en-US" altLang="en-US" sz="1300">
                <a:latin typeface="Times New Roman" panose="02020603050405020304" pitchFamily="18" charset="0"/>
                <a:ea typeface="Calibri" panose="020F0502020204030204" pitchFamily="34" charset="0"/>
              </a:rPr>
              <a:t> </a:t>
            </a:r>
            <a:endParaRPr lang="en-US" altLang="en-US" sz="1100">
              <a:latin typeface="Times New Roman" panose="02020603050405020304" pitchFamily="18" charset="0"/>
              <a:ea typeface="Calibri" panose="020F0502020204030204" pitchFamily="34"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rPr>
              <a:t>“Input Raster”=Lidar Bare Earth DEM (meters), </a:t>
            </a:r>
            <a:endParaRPr lang="en-US" altLang="en-US" sz="1000">
              <a:latin typeface="Times New Roman" panose="02020603050405020304" pitchFamily="18" charset="0"/>
              <a:ea typeface="Calibri" panose="020F0502020204030204" pitchFamily="34"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rPr>
              <a:t>“Output Extent”= Stream Buffer you just created in step 3, </a:t>
            </a:r>
            <a:endParaRPr lang="en-US" altLang="en-US" sz="1000">
              <a:latin typeface="Times New Roman" panose="02020603050405020304" pitchFamily="18" charset="0"/>
              <a:ea typeface="Calibri" panose="020F0502020204030204" pitchFamily="34"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rPr>
              <a:t>Check the “Use Input Features for Clipping Geometry” box, </a:t>
            </a:r>
            <a:endParaRPr lang="en-US" altLang="en-US" sz="1000">
              <a:latin typeface="Times New Roman" panose="02020603050405020304" pitchFamily="18" charset="0"/>
              <a:ea typeface="Calibri" panose="020F0502020204030204" pitchFamily="34"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rPr>
              <a:t>Save to your project geodatabase, click “OK”</a:t>
            </a:r>
            <a:endParaRPr lang="en-US" altLang="ja-JP" sz="100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cs typeface="Times New Roman" panose="02020603050405020304" pitchFamily="18" charset="0"/>
              </a:rPr>
              <a:t>Spatial Analyst Tools, Distance, Path Distance:  </a:t>
            </a:r>
            <a:endParaRPr lang="en-US" altLang="en-US" sz="11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“Input raster or feature source data”= your stream polyline layer created in step 2,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“Output distance raster”= save to your project geodatabase,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leave “Input cost raster” blank,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“Input surface raster”= the DEM raster you created in step 4,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“Maximum distance”= the slope distance of your stream buffer (Riparian Reserves) in meters (since your dem is in meters), click “OK”</a:t>
            </a:r>
            <a:endParaRPr lang="en-US" altLang="ja-JP" sz="100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cs typeface="Times New Roman" panose="02020603050405020304" pitchFamily="18" charset="0"/>
              </a:rPr>
              <a:t>Spatial Analyst Tools, Reclass, Reclassify: </a:t>
            </a:r>
            <a:endParaRPr lang="en-US" altLang="en-US" sz="11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“Input raster”= the raster you created in step 5, click on classify: You can classify the slope distances from the stream you are interested in, for example: Method=Manual, Classes=4, Break Values = 9.14399(30ft), 18.28799(60ft), 25.90799(85ft), 67.055954(220ft, or whatever your Riparian Reserve distance was from “Maximum distance” in step 5,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In the “New Values” column you can change these to your distances in feet from the above classes that are in meters (30, 60, 85, and 220, or RR distance),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“Output raster”=save to your project geodatabase.</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95000"/>
              </a:lnSpc>
              <a:spcBef>
                <a:spcPct val="0"/>
              </a:spcBef>
              <a:spcAft>
                <a:spcPct val="0"/>
              </a:spcAft>
              <a:buFont typeface="Arial Narrow" panose="020B0606020202030204" pitchFamily="34" charset="0"/>
              <a:buAutoNum type="arabicPeriod"/>
            </a:pPr>
            <a:r>
              <a:rPr lang="en-US" altLang="en-US" sz="1300" b="1">
                <a:latin typeface="Times New Roman" panose="02020603050405020304" pitchFamily="18" charset="0"/>
                <a:ea typeface="Calibri" panose="020F0502020204030204" pitchFamily="34" charset="0"/>
                <a:cs typeface="Times New Roman" panose="02020603050405020304" pitchFamily="18" charset="0"/>
              </a:rPr>
              <a:t>Conversion Tools, From Raster, Raster to Polygon: </a:t>
            </a:r>
            <a:endParaRPr lang="en-US" altLang="en-US" sz="11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“Input raster”= the raster you created in step 6,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“Field”=Value,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ct val="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“Output polygon features”=save to your project geodatabase, </a:t>
            </a:r>
            <a:endParaRPr lang="en-US" altLang="en-US" sz="100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95000"/>
              </a:lnSpc>
              <a:spcBef>
                <a:spcPct val="0"/>
              </a:spcBef>
              <a:spcAft>
                <a:spcPts val="1000"/>
              </a:spcAft>
              <a:buFont typeface="Arial Narrow" panose="020B0606020202030204" pitchFamily="34" charset="0"/>
              <a:buAutoNum type="alphaLcPeriod"/>
            </a:pPr>
            <a:r>
              <a:rPr lang="en-US" altLang="en-US" sz="1100">
                <a:latin typeface="Times New Roman" panose="02020603050405020304" pitchFamily="18" charset="0"/>
                <a:ea typeface="Calibri" panose="020F0502020204030204" pitchFamily="34" charset="0"/>
                <a:cs typeface="Times New Roman" panose="02020603050405020304" pitchFamily="18" charset="0"/>
              </a:rPr>
              <a:t>check the “Simplify polygons” box, click “OK”</a:t>
            </a:r>
            <a:endParaRPr lang="en-US" altLang="ja-JP" sz="100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80000"/>
              </a:lnSpc>
            </a:pPr>
            <a:endParaRPr lang="en-US" altLang="en-US" sz="1300">
              <a:cs typeface="Times New Roman" panose="02020603050405020304" pitchFamily="18" charset="0"/>
            </a:endParaRPr>
          </a:p>
          <a:p>
            <a:pPr marL="342900" indent="-342900">
              <a:lnSpc>
                <a:spcPct val="80000"/>
              </a:lnSpc>
              <a:buFont typeface="Arial" panose="020B0604020202020204" pitchFamily="34" charset="0"/>
              <a:buChar char="•"/>
            </a:pPr>
            <a:endParaRPr lang="en-US" altLang="en-US" sz="1300">
              <a:cs typeface="Times New Roman" panose="02020603050405020304" pitchFamily="18" charset="0"/>
            </a:endParaRPr>
          </a:p>
          <a:p>
            <a:pPr marL="342900" indent="-342900">
              <a:lnSpc>
                <a:spcPct val="80000"/>
              </a:lnSpc>
            </a:pPr>
            <a:endParaRPr lang="en-US" altLang="en-US" sz="130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C7380-0D74-8D22-925E-58A335BB799C}"/>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ACAEE04-4536-BAE4-99EA-8389F78231CD}"/>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Slope Distance Buffering</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Ability to map slope distance buffers vs. horizontal buffers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~75 foot difference in this example = 3 acres on one side of a 15 acre unit</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Limits over reporting of roads within </a:t>
            </a:r>
            <a:r>
              <a:rPr lang="en-US" dirty="0" err="1">
                <a:latin typeface="Times New Roman" panose="02020603050405020304" pitchFamily="18" charset="0"/>
                <a:ea typeface="+mn-ea"/>
                <a:cs typeface="Times New Roman" panose="02020603050405020304" pitchFamily="18" charset="0"/>
              </a:rPr>
              <a:t>Riparians</a:t>
            </a:r>
            <a:endParaRPr lang="en-US" dirty="0">
              <a:latin typeface="Times New Roman" panose="02020603050405020304" pitchFamily="18" charset="0"/>
              <a:ea typeface="+mn-ea"/>
              <a:cs typeface="Times New Roman" panose="02020603050405020304" pitchFamily="18" charset="0"/>
            </a:endParaRPr>
          </a:p>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7A004220-5ECB-73D8-C84A-15E5094B3EC2}"/>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286000" y="990601"/>
            <a:ext cx="6593146" cy="533399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D38C5-E362-8CB0-B07D-8012DA33066F}"/>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1AD4776-0AFB-3E70-FABA-7BC953A1BADB}"/>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Logging Profiles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Can take days or weeks to collect field data</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Can be done in minutes with </a:t>
            </a:r>
            <a:r>
              <a:rPr lang="en-US" dirty="0" err="1">
                <a:latin typeface="Times New Roman" panose="02020603050405020304" pitchFamily="18" charset="0"/>
                <a:ea typeface="+mn-ea"/>
                <a:cs typeface="Times New Roman" panose="02020603050405020304" pitchFamily="18" charset="0"/>
              </a:rPr>
              <a:t>LiDAR</a:t>
            </a:r>
            <a:r>
              <a:rPr lang="en-US" dirty="0">
                <a:latin typeface="Times New Roman" panose="02020603050405020304" pitchFamily="18" charset="0"/>
                <a:ea typeface="+mn-ea"/>
                <a:cs typeface="Times New Roman" panose="02020603050405020304" pitchFamily="18" charset="0"/>
              </a:rPr>
              <a:t> DEM</a:t>
            </a:r>
          </a:p>
          <a:p>
            <a:pPr fontAlgn="auto">
              <a:defRPr/>
            </a:pPr>
            <a:endParaRPr lang="en-US" dirty="0">
              <a:ea typeface="+mn-ea"/>
            </a:endParaRPr>
          </a:p>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B62ECA12-EB18-6879-B345-96D707F4554C}"/>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286001" y="990601"/>
            <a:ext cx="6593144" cy="533399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62859B-6733-7DFD-4DC0-FF639B03AD84}"/>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615BEA93-604B-6106-B63B-3C4B40B31D6D}"/>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Quik profile view with 3D Analyst “interpolate line” tool</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Obvious need for a lift tree</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28675" name="Content Placeholder 4">
            <a:extLst>
              <a:ext uri="{FF2B5EF4-FFF2-40B4-BE49-F238E27FC236}">
                <a16:creationId xmlns:a16="http://schemas.microsoft.com/office/drawing/2014/main" id="{F401CB60-A1B5-4D0B-7060-356C2FBCBE6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438400" y="1892300"/>
            <a:ext cx="6440488" cy="36147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4ED61-3B8F-90CC-1DC3-2E1C5C6AF4AC}"/>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8A8723C7-9CAB-67A8-467E-6C12583EF4EF}"/>
              </a:ext>
            </a:extLst>
          </p:cNvPr>
          <p:cNvSpPr>
            <a:spLocks noGrp="1"/>
          </p:cNvSpPr>
          <p:nvPr>
            <p:ph type="body" sz="half" idx="2"/>
          </p:nvPr>
        </p:nvSpPr>
        <p:spPr>
          <a:xfrm>
            <a:off x="152400" y="914400"/>
            <a:ext cx="19050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Load into SkylineXL</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Place Intermediate Support ~ 800’ from landing</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Tail to equipment or stump at bottom</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29699" name="Content Placeholder 4">
            <a:extLst>
              <a:ext uri="{FF2B5EF4-FFF2-40B4-BE49-F238E27FC236}">
                <a16:creationId xmlns:a16="http://schemas.microsoft.com/office/drawing/2014/main" id="{4515CD21-F277-5F53-C751-DC7D4D4AE33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17713" y="914400"/>
            <a:ext cx="6932612" cy="5486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2CC6F-4815-87AB-5A8F-B0CEB8703BFA}"/>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1E92F759-AD87-D24A-9C3F-36391C59E99D}"/>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30’ tall lift tree needs to be at least 15” dbh DF</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~4,200 lb payload</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Proves feasiblilty</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Check “Feature Height” and “Top Points” for lift tree availability</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30723" name="Content Placeholder 4">
            <a:extLst>
              <a:ext uri="{FF2B5EF4-FFF2-40B4-BE49-F238E27FC236}">
                <a16:creationId xmlns:a16="http://schemas.microsoft.com/office/drawing/2014/main" id="{7CEB82ED-5425-B61C-1289-4991EFBA2D3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32038" y="990600"/>
            <a:ext cx="6535737" cy="5029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8BE76F-1870-CBEA-7212-C357B3AB2178}"/>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A6111765-8EA8-F6E9-E530-23544383C8F1}"/>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Measure out ~ 800’</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Trees look pretty small</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5" name="Content Placeholder 4">
            <a:extLst>
              <a:ext uri="{FF2B5EF4-FFF2-40B4-BE49-F238E27FC236}">
                <a16:creationId xmlns:a16="http://schemas.microsoft.com/office/drawing/2014/main" id="{C64A38B0-EE57-5676-CE94-4A62C200A1B3}"/>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491422" y="990600"/>
            <a:ext cx="6216396" cy="50292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890203-FCD1-0C3F-FE38-309770EC1D97}"/>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A8C16848-84FD-8919-4151-640EE42F6660}"/>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Query “Top Points” for trees over 100’ tall</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None available on slope break</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Log from lower road, build a road from bottom, let trees grow into lift tree size</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5" name="Content Placeholder 4">
            <a:extLst>
              <a:ext uri="{FF2B5EF4-FFF2-40B4-BE49-F238E27FC236}">
                <a16:creationId xmlns:a16="http://schemas.microsoft.com/office/drawing/2014/main" id="{E8C0E888-1C86-1190-404B-C00471D6E10F}"/>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491422" y="990600"/>
            <a:ext cx="6216396" cy="50292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4DCC5-0E26-CD02-569B-CD683D0A7714}"/>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A9E22CA-B469-61A8-26CC-61B2794105FC}"/>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Prove full suspension yarding over stream buffers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1700’ yarding w/ int. supports vs. full suspension over stream</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5" name="Content Placeholder 4">
            <a:extLst>
              <a:ext uri="{FF2B5EF4-FFF2-40B4-BE49-F238E27FC236}">
                <a16:creationId xmlns:a16="http://schemas.microsoft.com/office/drawing/2014/main" id="{C4D2558F-C9DF-CBCC-D592-7C02EB24D740}"/>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491422" y="990600"/>
            <a:ext cx="6216396" cy="50292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EE91-BCF9-3C8C-FF91-499F3A7E5A5B}"/>
              </a:ext>
            </a:extLst>
          </p:cNvPr>
          <p:cNvSpPr>
            <a:spLocks noGrp="1"/>
          </p:cNvSpPr>
          <p:nvPr>
            <p:ph type="title"/>
          </p:nvPr>
        </p:nvSpPr>
        <p:spPr/>
        <p:txBody>
          <a:bodyPr wrap="square" numCol="1" compatLnSpc="1">
            <a:prstTxWarp prst="textNoShape">
              <a:avLst/>
            </a:prstTxWarp>
          </a:bodyPr>
          <a:lstStyle/>
          <a:p>
            <a:pPr algn="ctr"/>
            <a:r>
              <a:rPr lang="en-US" altLang="en-US" sz="3200" cap="none">
                <a:solidFill>
                  <a:srgbClr val="BFBFB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More ways we are using lidar Data</a:t>
            </a:r>
          </a:p>
        </p:txBody>
      </p:sp>
      <p:sp>
        <p:nvSpPr>
          <p:cNvPr id="3" name="Content Placeholder 2">
            <a:extLst>
              <a:ext uri="{FF2B5EF4-FFF2-40B4-BE49-F238E27FC236}">
                <a16:creationId xmlns:a16="http://schemas.microsoft.com/office/drawing/2014/main" id="{1E3C32FC-4DF0-C1EA-A960-778269E8AE7F}"/>
              </a:ext>
            </a:extLst>
          </p:cNvPr>
          <p:cNvSpPr>
            <a:spLocks noGrp="1"/>
          </p:cNvSpPr>
          <p:nvPr>
            <p:ph sz="quarter" idx="13"/>
          </p:nvPr>
        </p:nvSpPr>
        <p:spPr/>
        <p:txBody>
          <a:bodyPr/>
          <a:lstStyle/>
          <a:p>
            <a:pPr fontAlgn="auto">
              <a:buFont typeface="Wingdings" panose="05000000000000000000" pitchFamily="2" charset="2"/>
              <a:buChar char="Ø"/>
              <a:defRPr/>
            </a:pPr>
            <a:r>
              <a:rPr lang="en-US" sz="2400" dirty="0">
                <a:latin typeface="Times New Roman" panose="02020603050405020304" pitchFamily="18" charset="0"/>
                <a:ea typeface="+mn-ea"/>
                <a:cs typeface="Times New Roman" panose="02020603050405020304" pitchFamily="18" charset="0"/>
              </a:rPr>
              <a:t>Potential Site Tree Height </a:t>
            </a:r>
            <a:r>
              <a:rPr lang="en-US" sz="2400" dirty="0" err="1">
                <a:latin typeface="Times New Roman" panose="02020603050405020304" pitchFamily="18" charset="0"/>
                <a:ea typeface="+mn-ea"/>
                <a:cs typeface="Times New Roman" panose="02020603050405020304" pitchFamily="18" charset="0"/>
              </a:rPr>
              <a:t>querrying</a:t>
            </a:r>
            <a:endParaRPr lang="en-US" sz="2400" dirty="0">
              <a:latin typeface="Times New Roman" panose="02020603050405020304" pitchFamily="18" charset="0"/>
              <a:ea typeface="+mn-ea"/>
              <a:cs typeface="Times New Roman" panose="02020603050405020304" pitchFamily="18" charset="0"/>
            </a:endParaRPr>
          </a:p>
          <a:p>
            <a:pPr fontAlgn="auto">
              <a:buFont typeface="Wingdings" panose="05000000000000000000" pitchFamily="2" charset="2"/>
              <a:buChar char="Ø"/>
              <a:defRPr/>
            </a:pPr>
            <a:r>
              <a:rPr lang="en-US" sz="2400" dirty="0">
                <a:latin typeface="Times New Roman" panose="02020603050405020304" pitchFamily="18" charset="0"/>
                <a:ea typeface="+mn-ea"/>
                <a:cs typeface="Times New Roman" panose="02020603050405020304" pitchFamily="18" charset="0"/>
              </a:rPr>
              <a:t>Quick Line of Sight analysis snapshot</a:t>
            </a:r>
          </a:p>
          <a:p>
            <a:pPr fontAlgn="auto">
              <a:buFont typeface="Wingdings" panose="05000000000000000000" pitchFamily="2" charset="2"/>
              <a:buChar char="Ø"/>
              <a:defRPr/>
            </a:pPr>
            <a:r>
              <a:rPr lang="en-US" sz="2400" dirty="0">
                <a:latin typeface="Times New Roman" panose="02020603050405020304" pitchFamily="18" charset="0"/>
                <a:ea typeface="+mn-ea"/>
                <a:cs typeface="Times New Roman" panose="02020603050405020304" pitchFamily="18" charset="0"/>
              </a:rPr>
              <a:t>Created a Canopy closure tool </a:t>
            </a:r>
            <a:r>
              <a:rPr lang="en-US" sz="1800" dirty="0">
                <a:latin typeface="Times New Roman" panose="02020603050405020304" pitchFamily="18" charset="0"/>
                <a:ea typeface="+mn-ea"/>
                <a:cs typeface="Times New Roman" panose="02020603050405020304" pitchFamily="18" charset="0"/>
              </a:rPr>
              <a:t>(Outputs an estimation of canopy closure)</a:t>
            </a:r>
          </a:p>
          <a:p>
            <a:pPr fontAlgn="auto">
              <a:buFont typeface="Wingdings" panose="05000000000000000000" pitchFamily="2" charset="2"/>
              <a:buChar char="Ø"/>
              <a:defRPr/>
            </a:pPr>
            <a:r>
              <a:rPr lang="en-US" sz="2400" dirty="0">
                <a:latin typeface="Times New Roman" panose="02020603050405020304" pitchFamily="18" charset="0"/>
                <a:ea typeface="+mn-ea"/>
                <a:cs typeface="Times New Roman" panose="02020603050405020304" pitchFamily="18" charset="0"/>
              </a:rPr>
              <a:t>Created a Trees per acre tool </a:t>
            </a:r>
            <a:r>
              <a:rPr lang="en-US" sz="1800" dirty="0">
                <a:latin typeface="Times New Roman" panose="02020603050405020304" pitchFamily="18" charset="0"/>
                <a:ea typeface="+mn-ea"/>
                <a:cs typeface="Times New Roman" panose="02020603050405020304" pitchFamily="18" charset="0"/>
              </a:rPr>
              <a:t>(Outputs an estimation of TPA)</a:t>
            </a:r>
          </a:p>
          <a:p>
            <a:pPr fontAlgn="auto">
              <a:buFont typeface="Wingdings" panose="05000000000000000000" pitchFamily="2" charset="2"/>
              <a:buChar char="Ø"/>
              <a:defRPr/>
            </a:pPr>
            <a:r>
              <a:rPr lang="en-US" sz="2400" dirty="0">
                <a:latin typeface="Times New Roman" panose="02020603050405020304" pitchFamily="18" charset="0"/>
                <a:ea typeface="+mn-ea"/>
                <a:cs typeface="Times New Roman" panose="02020603050405020304" pitchFamily="18" charset="0"/>
              </a:rPr>
              <a:t>3D visualizations of proposed projects </a:t>
            </a:r>
            <a:r>
              <a:rPr lang="en-US" sz="1800" dirty="0">
                <a:latin typeface="Times New Roman" panose="02020603050405020304" pitchFamily="18" charset="0"/>
                <a:ea typeface="+mn-ea"/>
                <a:cs typeface="Times New Roman" panose="02020603050405020304" pitchFamily="18" charset="0"/>
              </a:rPr>
              <a:t>(Using ArcGis Explorer)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840A69-9C38-6A46-CCFE-BB25F5D3B692}"/>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4C6BAF4-D0CE-2525-1EE3-84CE5E04C163}"/>
              </a:ext>
            </a:extLst>
          </p:cNvPr>
          <p:cNvSpPr>
            <a:spLocks noGrp="1"/>
          </p:cNvSpPr>
          <p:nvPr>
            <p:ph type="body" sz="half" idx="2"/>
          </p:nvPr>
        </p:nvSpPr>
        <p:spPr>
          <a:xfrm>
            <a:off x="152400" y="914400"/>
            <a:ext cx="2209800" cy="4953000"/>
          </a:xfrm>
        </p:spPr>
        <p:txBody>
          <a:bodyPr wrap="square" numCol="1" anchor="t" anchorCtr="0" compatLnSpc="1">
            <a:prstTxWarp prst="textNoShape">
              <a:avLst/>
            </a:prstTxWarp>
          </a:bodyPr>
          <a:lstStyle/>
          <a:p>
            <a:r>
              <a:rPr lang="en-US" altLang="en-US" b="1">
                <a:solidFill>
                  <a:srgbClr val="FFC000"/>
                </a:solidFill>
                <a:latin typeface="Times New Roman" panose="02020603050405020304" pitchFamily="18" charset="0"/>
                <a:cs typeface="Times New Roman" panose="02020603050405020304" pitchFamily="18" charset="0"/>
              </a:rPr>
              <a:t>Logging Profiles</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Need full suspension from T.P. 264 to 424 (80’)</a:t>
            </a:r>
          </a:p>
          <a:p>
            <a:pPr>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Analysis showed plenty of lift over stream</a:t>
            </a:r>
          </a:p>
          <a:p>
            <a:endParaRPr lang="en-US" altLang="en-US"/>
          </a:p>
          <a:p>
            <a:endParaRPr lang="en-US" altLang="en-US"/>
          </a:p>
          <a:p>
            <a:pPr>
              <a:buFont typeface="Arial" panose="020B0604020202020204" pitchFamily="34" charset="0"/>
              <a:buChar char="•"/>
            </a:pPr>
            <a:endParaRPr lang="en-US" altLang="en-US"/>
          </a:p>
          <a:p>
            <a:endParaRPr lang="en-US" altLang="en-US"/>
          </a:p>
        </p:txBody>
      </p:sp>
      <p:pic>
        <p:nvPicPr>
          <p:cNvPr id="34819" name="Content Placeholder 4">
            <a:extLst>
              <a:ext uri="{FF2B5EF4-FFF2-40B4-BE49-F238E27FC236}">
                <a16:creationId xmlns:a16="http://schemas.microsoft.com/office/drawing/2014/main" id="{618664C3-ACFC-F6D4-3FFB-EA8CE7192BD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490788" y="1112838"/>
            <a:ext cx="6216650" cy="4784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6CE52-E0F4-EFE6-169E-69ECEC85F636}"/>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61A5320-4581-4D03-BA06-8C44D09F4EB9}"/>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Logging Profiles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Shows full suspension from T.P. 262 to 558</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Hydrologist was satisfied and included analysis in their EA report</a:t>
            </a:r>
          </a:p>
          <a:p>
            <a:pPr fontAlgn="auto">
              <a:defRPr/>
            </a:pPr>
            <a:endParaRPr lang="en-US" dirty="0">
              <a:ea typeface="+mn-ea"/>
            </a:endParaRPr>
          </a:p>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35843" name="Content Placeholder 4">
            <a:extLst>
              <a:ext uri="{FF2B5EF4-FFF2-40B4-BE49-F238E27FC236}">
                <a16:creationId xmlns:a16="http://schemas.microsoft.com/office/drawing/2014/main" id="{BC609BC7-8818-6CA1-85D9-AAE3DC60C6C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490788" y="1112838"/>
            <a:ext cx="6216650" cy="4784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7AF7B4-A1FA-65D0-AD5C-46CEBEE0F816}"/>
              </a:ext>
            </a:extLst>
          </p:cNvPr>
          <p:cNvSpPr>
            <a:spLocks noGrp="1"/>
          </p:cNvSpPr>
          <p:nvPr>
            <p:ph type="title"/>
          </p:nvPr>
        </p:nvSpPr>
        <p:spPr>
          <a:xfrm>
            <a:off x="2057400" y="152400"/>
            <a:ext cx="4343400" cy="5334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DEM’s</a:t>
            </a:r>
            <a:endParaRPr lang="en-US" altLang="en-US">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1F484F2-6FB8-BE58-B03F-372EECAF4D08}"/>
              </a:ext>
            </a:extLst>
          </p:cNvPr>
          <p:cNvSpPr>
            <a:spLocks noGrp="1"/>
          </p:cNvSpPr>
          <p:nvPr>
            <p:ph type="body" sz="half" idx="2"/>
          </p:nvPr>
        </p:nvSpPr>
        <p:spPr>
          <a:xfrm>
            <a:off x="152400" y="914400"/>
            <a:ext cx="2209800" cy="4953000"/>
          </a:xfrm>
        </p:spPr>
        <p:txBody>
          <a:bodyPr/>
          <a:lstStyle/>
          <a:p>
            <a:pPr fontAlgn="auto">
              <a:defRPr/>
            </a:pPr>
            <a:r>
              <a:rPr lang="en-US" b="1" dirty="0">
                <a:solidFill>
                  <a:srgbClr val="FFC000"/>
                </a:solidFill>
                <a:latin typeface="Times New Roman" panose="02020603050405020304" pitchFamily="18" charset="0"/>
                <a:ea typeface="+mn-ea"/>
                <a:cs typeface="Times New Roman" panose="02020603050405020304" pitchFamily="18" charset="0"/>
              </a:rPr>
              <a:t>Logging Profiles</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Analyzed all 8 profiles in 30 minutes from office</a:t>
            </a:r>
          </a:p>
          <a:p>
            <a:pPr marL="285750" indent="-285750" fontAlgn="auto">
              <a:buFont typeface="Arial" panose="020B0604020202020204" pitchFamily="34" charset="0"/>
              <a:buChar char="•"/>
              <a:defRPr/>
            </a:pPr>
            <a:r>
              <a:rPr lang="en-US" dirty="0">
                <a:latin typeface="Times New Roman" panose="02020603050405020304" pitchFamily="18" charset="0"/>
                <a:ea typeface="+mn-ea"/>
                <a:cs typeface="Times New Roman" panose="02020603050405020304" pitchFamily="18" charset="0"/>
              </a:rPr>
              <a:t>Field verified </a:t>
            </a:r>
            <a:r>
              <a:rPr lang="en-US" dirty="0" err="1">
                <a:latin typeface="Times New Roman" panose="02020603050405020304" pitchFamily="18" charset="0"/>
                <a:ea typeface="+mn-ea"/>
                <a:cs typeface="Times New Roman" panose="02020603050405020304" pitchFamily="18" charset="0"/>
              </a:rPr>
              <a:t>guyline</a:t>
            </a:r>
            <a:r>
              <a:rPr lang="en-US" dirty="0">
                <a:latin typeface="Times New Roman" panose="02020603050405020304" pitchFamily="18" charset="0"/>
                <a:ea typeface="+mn-ea"/>
                <a:cs typeface="Times New Roman" panose="02020603050405020304" pitchFamily="18" charset="0"/>
              </a:rPr>
              <a:t> anchors, </a:t>
            </a:r>
            <a:r>
              <a:rPr lang="en-US" dirty="0" err="1">
                <a:latin typeface="Times New Roman" panose="02020603050405020304" pitchFamily="18" charset="0"/>
                <a:ea typeface="+mn-ea"/>
                <a:cs typeface="Times New Roman" panose="02020603050405020304" pitchFamily="18" charset="0"/>
              </a:rPr>
              <a:t>tailholds</a:t>
            </a:r>
            <a:r>
              <a:rPr lang="en-US" dirty="0">
                <a:latin typeface="Times New Roman" panose="02020603050405020304" pitchFamily="18" charset="0"/>
                <a:ea typeface="+mn-ea"/>
                <a:cs typeface="Times New Roman" panose="02020603050405020304" pitchFamily="18" charset="0"/>
              </a:rPr>
              <a:t>, and lift trees</a:t>
            </a:r>
          </a:p>
          <a:p>
            <a:pPr fontAlgn="auto">
              <a:defRPr/>
            </a:pPr>
            <a:endParaRPr lang="en-US" dirty="0">
              <a:ea typeface="+mn-ea"/>
            </a:endParaRPr>
          </a:p>
          <a:p>
            <a:pPr fontAlgn="auto">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5" name="Content Placeholder 4">
            <a:extLst>
              <a:ext uri="{FF2B5EF4-FFF2-40B4-BE49-F238E27FC236}">
                <a16:creationId xmlns:a16="http://schemas.microsoft.com/office/drawing/2014/main" id="{22E547EC-A4D6-8454-46EF-C387B122388A}"/>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643375" y="1113534"/>
            <a:ext cx="5912488" cy="478333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32C862-FC67-19E5-F985-4D96CC5B9F8F}"/>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590800" y="1202157"/>
            <a:ext cx="6324600" cy="460608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a:extLst>
              <a:ext uri="{FF2B5EF4-FFF2-40B4-BE49-F238E27FC236}">
                <a16:creationId xmlns:a16="http://schemas.microsoft.com/office/drawing/2014/main" id="{550EA09E-ED8C-90A1-4B3C-39DC79FCFB1A}"/>
              </a:ext>
            </a:extLst>
          </p:cNvPr>
          <p:cNvSpPr>
            <a:spLocks noGrp="1"/>
          </p:cNvSpPr>
          <p:nvPr>
            <p:ph type="title"/>
          </p:nvPr>
        </p:nvSpPr>
        <p:spPr>
          <a:xfrm>
            <a:off x="457200" y="827088"/>
            <a:ext cx="2054225" cy="696912"/>
          </a:xfrm>
        </p:spPr>
        <p:txBody>
          <a:bodyPr/>
          <a:lstStyle/>
          <a:p>
            <a:pPr algn="ctr" fontAlgn="auto">
              <a:spcAft>
                <a:spcPts val="0"/>
              </a:spcAft>
              <a:defRPr/>
            </a:pPr>
            <a:r>
              <a:rPr lang="en-US" dirty="0">
                <a:latin typeface="Times New Roman" panose="02020603050405020304" pitchFamily="18" charset="0"/>
                <a:ea typeface="+mj-ea"/>
                <a:cs typeface="Times New Roman" panose="02020603050405020304" pitchFamily="18" charset="0"/>
              </a:rPr>
              <a:t>Line of Sight Tool Snapshot</a:t>
            </a:r>
          </a:p>
        </p:txBody>
      </p:sp>
      <p:sp>
        <p:nvSpPr>
          <p:cNvPr id="4" name="Text Placeholder 3">
            <a:extLst>
              <a:ext uri="{FF2B5EF4-FFF2-40B4-BE49-F238E27FC236}">
                <a16:creationId xmlns:a16="http://schemas.microsoft.com/office/drawing/2014/main" id="{2E9D2275-8D12-817D-8346-66276187639A}"/>
              </a:ext>
            </a:extLst>
          </p:cNvPr>
          <p:cNvSpPr>
            <a:spLocks noGrp="1"/>
          </p:cNvSpPr>
          <p:nvPr>
            <p:ph type="body" sz="half" idx="2"/>
          </p:nvPr>
        </p:nvSpPr>
        <p:spPr>
          <a:xfrm>
            <a:off x="457200" y="1600200"/>
            <a:ext cx="2054225" cy="4114800"/>
          </a:xfrm>
        </p:spPr>
        <p:txBody>
          <a:bodyPr/>
          <a:lstStyle/>
          <a:p>
            <a:pPr marL="285750" indent="-285750" fontAlgn="auto">
              <a:buFont typeface="Wingdings" panose="05000000000000000000" pitchFamily="2" charset="2"/>
              <a:buChar char="Ø"/>
              <a:defRPr/>
            </a:pPr>
            <a:r>
              <a:rPr lang="en-US" dirty="0">
                <a:latin typeface="Times New Roman" panose="02020603050405020304" pitchFamily="18" charset="0"/>
                <a:ea typeface="+mn-ea"/>
                <a:cs typeface="Times New Roman" panose="02020603050405020304" pitchFamily="18" charset="0"/>
              </a:rPr>
              <a:t>Use Lidar highest Hit DEM to show visibility point to point</a:t>
            </a:r>
          </a:p>
          <a:p>
            <a:pPr marL="285750" indent="-285750" fontAlgn="auto">
              <a:buFont typeface="Wingdings" panose="05000000000000000000" pitchFamily="2" charset="2"/>
              <a:buChar char="Ø"/>
              <a:defRPr/>
            </a:pPr>
            <a:r>
              <a:rPr lang="en-US" dirty="0">
                <a:latin typeface="Times New Roman" panose="02020603050405020304" pitchFamily="18" charset="0"/>
                <a:ea typeface="+mn-ea"/>
                <a:cs typeface="Times New Roman" panose="02020603050405020304" pitchFamily="18" charset="0"/>
              </a:rPr>
              <a:t>Interpolates line of sight with green areas being visible and red areas not visible</a:t>
            </a:r>
          </a:p>
        </p:txBody>
      </p:sp>
      <p:sp>
        <p:nvSpPr>
          <p:cNvPr id="6" name="TextBox 5">
            <a:extLst>
              <a:ext uri="{FF2B5EF4-FFF2-40B4-BE49-F238E27FC236}">
                <a16:creationId xmlns:a16="http://schemas.microsoft.com/office/drawing/2014/main" id="{9E0E387B-B4B2-AFDA-0857-1F87F6181913}"/>
              </a:ext>
            </a:extLst>
          </p:cNvPr>
          <p:cNvSpPr txBox="1">
            <a:spLocks noChangeArrowheads="1"/>
          </p:cNvSpPr>
          <p:nvPr/>
        </p:nvSpPr>
        <p:spPr bwMode="auto">
          <a:xfrm>
            <a:off x="3717925" y="457200"/>
            <a:ext cx="213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a:solidFill>
                  <a:schemeClr val="tx2"/>
                </a:solidFill>
                <a:latin typeface="Times New Roman" panose="02020603050405020304" pitchFamily="18" charset="0"/>
                <a:cs typeface="Times New Roman" panose="02020603050405020304" pitchFamily="18" charset="0"/>
              </a:rPr>
              <a:t>DEM’s (Highest Hit)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A847B5-BAF0-645B-8561-293F7A86BDD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8398" y="1113737"/>
            <a:ext cx="8805991" cy="5163926"/>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a:extLst>
              <a:ext uri="{FF2B5EF4-FFF2-40B4-BE49-F238E27FC236}">
                <a16:creationId xmlns:a16="http://schemas.microsoft.com/office/drawing/2014/main" id="{B9C66782-F1B0-ED37-711F-85D079D8E763}"/>
              </a:ext>
            </a:extLst>
          </p:cNvPr>
          <p:cNvSpPr>
            <a:spLocks noGrp="1"/>
          </p:cNvSpPr>
          <p:nvPr>
            <p:ph type="title"/>
          </p:nvPr>
        </p:nvSpPr>
        <p:spPr>
          <a:xfrm>
            <a:off x="3124200" y="304800"/>
            <a:ext cx="3276600" cy="487363"/>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Line of Sight cont…..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1D4675-66C5-429D-BE65-EC2CFAB73282}"/>
              </a:ext>
            </a:extLst>
          </p:cNvPr>
          <p:cNvSpPr>
            <a:spLocks noGrp="1"/>
          </p:cNvSpPr>
          <p:nvPr>
            <p:ph type="title"/>
          </p:nvPr>
        </p:nvSpPr>
        <p:spPr>
          <a:xfrm>
            <a:off x="398106" y="381000"/>
            <a:ext cx="8334374" cy="1066800"/>
          </a:xfrm>
          <a:scene3d>
            <a:camera prst="perspectiveRelaxedModerately"/>
            <a:lightRig rig="threePt" dir="t"/>
          </a:scene3d>
          <a:sp3d prstMaterial="dkEdge">
            <a:bevelT w="6350"/>
            <a:bevelB w="6350"/>
          </a:sp3d>
        </p:spPr>
        <p:txBody>
          <a:bodyPr>
            <a:normAutofit fontScale="90000"/>
          </a:bodyPr>
          <a:lstStyle/>
          <a:p>
            <a:pPr algn="ctr" fontAlgn="auto">
              <a:spcAft>
                <a:spcPts val="0"/>
              </a:spcAft>
              <a:defRPr/>
            </a:pPr>
            <a:r>
              <a:rPr lang="en-US" sz="44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 3D perspective for our data</a:t>
            </a:r>
          </a:p>
        </p:txBody>
      </p:sp>
      <p:sp>
        <p:nvSpPr>
          <p:cNvPr id="2" name="Content Placeholder 1">
            <a:extLst>
              <a:ext uri="{FF2B5EF4-FFF2-40B4-BE49-F238E27FC236}">
                <a16:creationId xmlns:a16="http://schemas.microsoft.com/office/drawing/2014/main" id="{0EB9CB63-CCC5-D18B-A3D4-1E27DA98997D}"/>
              </a:ext>
            </a:extLst>
          </p:cNvPr>
          <p:cNvSpPr>
            <a:spLocks noGrp="1"/>
          </p:cNvSpPr>
          <p:nvPr>
            <p:ph sz="quarter" idx="13"/>
          </p:nvPr>
        </p:nvSpPr>
        <p:spPr/>
        <p:txBody>
          <a:bodyPr wrap="square" numCol="1" anchor="t" anchorCtr="0" compatLnSpc="1">
            <a:prstTxWarp prst="textNoShape">
              <a:avLst/>
            </a:prstTxWarp>
          </a:bodyPr>
          <a:lstStyle/>
          <a:p>
            <a:pPr>
              <a:lnSpc>
                <a:spcPct val="90000"/>
              </a:lnSpc>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2D maps are OK…. and are what many of us are used to, and what we generally give to the public…..  </a:t>
            </a:r>
          </a:p>
          <a:p>
            <a:pPr>
              <a:lnSpc>
                <a:spcPct val="90000"/>
              </a:lnSpc>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But our users and the public often use Google earth at home and sometimes to accomplish work related tasks.</a:t>
            </a:r>
          </a:p>
          <a:p>
            <a:pPr>
              <a:lnSpc>
                <a:spcPct val="90000"/>
              </a:lnSpc>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Wouldn’t it be great if we could offer a “Google Earth” –like viewing experience to our users and the public?</a:t>
            </a:r>
          </a:p>
          <a:p>
            <a:pPr>
              <a:lnSpc>
                <a:spcPct val="90000"/>
              </a:lnSpc>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rPr>
              <a:t>Well…..  We kind of can…..   </a:t>
            </a:r>
          </a:p>
          <a:p>
            <a:pPr>
              <a:lnSpc>
                <a:spcPct val="90000"/>
              </a:lnSpc>
            </a:pPr>
            <a:endParaRPr lang="en-US" altLang="en-US" sz="2600">
              <a:latin typeface="Times New Roman" panose="02020603050405020304" pitchFamily="18" charset="0"/>
              <a:cs typeface="Times New Roman" panose="02020603050405020304" pitchFamily="18" charset="0"/>
            </a:endParaRPr>
          </a:p>
          <a:p>
            <a:pPr>
              <a:lnSpc>
                <a:spcPct val="90000"/>
              </a:lnSpc>
            </a:pPr>
            <a:endParaRPr lang="en-US" altLang="en-US" sz="220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739906F-9DC7-E172-F598-2BD8713BC9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962400"/>
            <a:ext cx="34083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nodeType="afterGroup">
                            <p:stCondLst>
                              <p:cond delay="2000"/>
                            </p:stCondLst>
                            <p:childTnLst>
                              <p:par>
                                <p:cTn id="9" presetID="53" presetClass="entr" presetSubtype="16" fill="hold" nodeType="afterEffect">
                                  <p:stCondLst>
                                    <p:cond delay="2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animEffect transition="in" filter="fad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FBBB3C-ED6D-83C7-8BDF-920630E7CA79}"/>
              </a:ext>
            </a:extLst>
          </p:cNvPr>
          <p:cNvSpPr>
            <a:spLocks noGrp="1"/>
          </p:cNvSpPr>
          <p:nvPr>
            <p:ph type="title"/>
          </p:nvPr>
        </p:nvSpPr>
        <p:spPr>
          <a:xfrm>
            <a:off x="609600" y="381000"/>
            <a:ext cx="7924800" cy="1143000"/>
          </a:xfrm>
          <a:scene3d>
            <a:camera prst="perspectiveRelaxedModerately"/>
            <a:lightRig rig="threePt" dir="t"/>
          </a:scene3d>
        </p:spPr>
        <p:txBody>
          <a:bodyPr/>
          <a:lstStyle/>
          <a:p>
            <a:pPr algn="ctr" fontAlgn="auto">
              <a:spcAft>
                <a:spcPts val="0"/>
              </a:spcAft>
              <a:defRPr/>
            </a:pPr>
            <a:r>
              <a:rPr lang="en-US" sz="3200" dirty="0">
                <a:solidFill>
                  <a:schemeClr val="tx1">
                    <a:lumMod val="75000"/>
                  </a:schemeClr>
                </a:solidFill>
                <a:latin typeface="Times New Roman" panose="02020603050405020304" pitchFamily="18" charset="0"/>
                <a:ea typeface="+mj-ea"/>
                <a:cs typeface="Times New Roman" panose="02020603050405020304" pitchFamily="18" charset="0"/>
              </a:rPr>
              <a:t>Using ArcGIS explorer and </a:t>
            </a:r>
            <a:r>
              <a:rPr lang="en-US" sz="3200" dirty="0" err="1">
                <a:solidFill>
                  <a:schemeClr val="tx1">
                    <a:lumMod val="75000"/>
                  </a:schemeClr>
                </a:solidFill>
                <a:latin typeface="Times New Roman" panose="02020603050405020304" pitchFamily="18" charset="0"/>
                <a:ea typeface="+mj-ea"/>
                <a:cs typeface="Times New Roman" panose="02020603050405020304" pitchFamily="18" charset="0"/>
              </a:rPr>
              <a:t>LIdar</a:t>
            </a:r>
            <a:r>
              <a:rPr lang="en-US" sz="3200" dirty="0">
                <a:solidFill>
                  <a:schemeClr val="tx1">
                    <a:lumMod val="75000"/>
                  </a:schemeClr>
                </a:solidFill>
                <a:latin typeface="Times New Roman" panose="02020603050405020304" pitchFamily="18" charset="0"/>
                <a:ea typeface="+mj-ea"/>
                <a:cs typeface="Times New Roman" panose="02020603050405020304" pitchFamily="18" charset="0"/>
              </a:rPr>
              <a:t> to visualize projects in a 3d environment  </a:t>
            </a:r>
          </a:p>
        </p:txBody>
      </p:sp>
      <p:sp>
        <p:nvSpPr>
          <p:cNvPr id="2" name="Content Placeholder 1">
            <a:extLst>
              <a:ext uri="{FF2B5EF4-FFF2-40B4-BE49-F238E27FC236}">
                <a16:creationId xmlns:a16="http://schemas.microsoft.com/office/drawing/2014/main" id="{D3C3E84D-D14E-2FBB-9189-7BCDDAD4E694}"/>
              </a:ext>
            </a:extLst>
          </p:cNvPr>
          <p:cNvSpPr>
            <a:spLocks noGrp="1"/>
          </p:cNvSpPr>
          <p:nvPr>
            <p:ph sz="quarter" idx="13"/>
          </p:nvPr>
        </p:nvSpPr>
        <p:spPr>
          <a:xfrm>
            <a:off x="352425" y="1463675"/>
            <a:ext cx="8258175" cy="4724400"/>
          </a:xfrm>
        </p:spPr>
        <p:txBody>
          <a:bodyPr wrap="square" numCol="1" anchor="t" anchorCtr="0" compatLnSpc="1">
            <a:prstTxWarp prst="textNoShape">
              <a:avLst/>
            </a:prstTxWarp>
          </a:bodyPr>
          <a:lstStyle/>
          <a:p>
            <a:pPr marL="0" indent="0">
              <a:lnSpc>
                <a:spcPct val="80000"/>
              </a:lnSpc>
              <a:buFont typeface="Arial" panose="020B0604020202020204" pitchFamily="34" charset="0"/>
              <a:buNone/>
            </a:pPr>
            <a:r>
              <a:rPr lang="en-US" altLang="en-US" sz="2700">
                <a:latin typeface="Times New Roman" panose="02020603050405020304" pitchFamily="18" charset="0"/>
                <a:cs typeface="Times New Roman" panose="02020603050405020304" pitchFamily="18" charset="0"/>
              </a:rPr>
              <a:t>Benefits:</a:t>
            </a:r>
            <a:endParaRPr lang="en-US" altLang="en-US" sz="2000">
              <a:latin typeface="Times New Roman" panose="02020603050405020304" pitchFamily="18" charset="0"/>
              <a:cs typeface="Times New Roman" panose="02020603050405020304" pitchFamily="18" charset="0"/>
            </a:endParaRP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Uses our data (with a little processing) to make 3D presentations using live maps.  </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Tell a story about a project in a 3D environment.</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Act as a viewer for almost any of our GIS data in a robust 3D environment.</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Some simple analysis and querying capability.</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Very flexible platform to add Image, feature and map services, photo overlays, text information &amp; popup data to your map.</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The presentation mode lends itself well to creating (Fly-through) type videos. </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This program can run from a flash drive once you have it loaded on your local machine, to facilitate presentations, or distribution….</a:t>
            </a:r>
          </a:p>
          <a:p>
            <a:pPr marL="0" indent="0">
              <a:lnSpc>
                <a:spcPct val="80000"/>
              </a:lnSpc>
            </a:pPr>
            <a:endParaRPr lang="en-US" altLang="en-US" sz="1400"/>
          </a:p>
          <a:p>
            <a:pPr marL="0" indent="0">
              <a:lnSpc>
                <a:spcPct val="80000"/>
              </a:lnSpc>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5BEFCF-E861-4537-C10A-867B44BFE496}"/>
              </a:ext>
            </a:extLst>
          </p:cNvPr>
          <p:cNvSpPr>
            <a:spLocks noGrp="1"/>
          </p:cNvSpPr>
          <p:nvPr>
            <p:ph type="title"/>
          </p:nvPr>
        </p:nvSpPr>
        <p:spPr>
          <a:xfrm>
            <a:off x="352426" y="228600"/>
            <a:ext cx="7680960" cy="762000"/>
          </a:xfrm>
          <a:scene3d>
            <a:camera prst="perspectiveRelaxedModerately"/>
            <a:lightRig rig="threePt" dir="t"/>
          </a:scene3d>
        </p:spPr>
        <p:txBody>
          <a:bodyPr>
            <a:normAutofit fontScale="90000"/>
          </a:bodyPr>
          <a:lstStyle/>
          <a:p>
            <a:pPr algn="ctr" fontAlgn="auto">
              <a:spcAft>
                <a:spcPts val="0"/>
              </a:spcAft>
              <a:defRPr/>
            </a:pPr>
            <a:r>
              <a:rPr lang="en-US" sz="5400" dirty="0">
                <a:solidFill>
                  <a:schemeClr val="tx1">
                    <a:lumMod val="75000"/>
                  </a:schemeClr>
                </a:solidFill>
                <a:latin typeface="Times New Roman" panose="02020603050405020304" pitchFamily="18" charset="0"/>
                <a:ea typeface="+mj-ea"/>
                <a:cs typeface="Times New Roman" panose="02020603050405020304" pitchFamily="18" charset="0"/>
              </a:rPr>
              <a:t>Potential Uses</a:t>
            </a:r>
          </a:p>
        </p:txBody>
      </p:sp>
      <p:sp>
        <p:nvSpPr>
          <p:cNvPr id="2" name="Content Placeholder 1">
            <a:extLst>
              <a:ext uri="{FF2B5EF4-FFF2-40B4-BE49-F238E27FC236}">
                <a16:creationId xmlns:a16="http://schemas.microsoft.com/office/drawing/2014/main" id="{DD3FA340-8EDA-0733-C8A5-5F57480836A1}"/>
              </a:ext>
            </a:extLst>
          </p:cNvPr>
          <p:cNvSpPr>
            <a:spLocks noGrp="1"/>
          </p:cNvSpPr>
          <p:nvPr>
            <p:ph sz="quarter" idx="13"/>
          </p:nvPr>
        </p:nvSpPr>
        <p:spPr>
          <a:xfrm>
            <a:off x="352425" y="1219200"/>
            <a:ext cx="8410575" cy="5334000"/>
          </a:xfrm>
        </p:spPr>
        <p:txBody>
          <a:bodyPr wrap="square" numCol="1" anchor="t" anchorCtr="0" compatLnSpc="1">
            <a:prstTxWarp prst="textNoShape">
              <a:avLst/>
            </a:prstTxWarp>
          </a:bodyPr>
          <a:lstStyle/>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Create easily understandable 3D visuals for managers that look cool!</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Insert 3D screenshots into documents to supplement EA visuals</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Have 3D maps available for your IDT meetings (it often helps answer questions)</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Create Rich interactive 3D maps for use in public meetings.</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With Camtasia, (Or other) screen capture software you can convert these presentations into movie files (mp4 or other) that can be posted on the web, sharepoint, or shared with project partners and/or the public.</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I have recently used this process to create videos for Regeneration harvest public meetings, internal IDT meetings and for the Wilderness Area 50</a:t>
            </a:r>
            <a:r>
              <a:rPr lang="en-US" altLang="en-US" sz="2000" baseline="30000">
                <a:latin typeface="Times New Roman" panose="02020603050405020304" pitchFamily="18" charset="0"/>
                <a:cs typeface="Times New Roman" panose="02020603050405020304" pitchFamily="18" charset="0"/>
              </a:rPr>
              <a:t>th</a:t>
            </a:r>
            <a:r>
              <a:rPr lang="en-US" altLang="en-US" sz="2000">
                <a:latin typeface="Times New Roman" panose="02020603050405020304" pitchFamily="18" charset="0"/>
                <a:cs typeface="Times New Roman" panose="02020603050405020304" pitchFamily="18" charset="0"/>
              </a:rPr>
              <a:t> anniversary story map pilot project to make Fly-Through videos.  </a:t>
            </a:r>
          </a:p>
          <a:p>
            <a:pPr marL="285750" indent="-285750">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Here’s some examples……</a:t>
            </a:r>
          </a:p>
          <a:p>
            <a:pPr marL="285750" indent="-285750">
              <a:buFont typeface="Wingdings" panose="05000000000000000000" pitchFamily="2" charset="2"/>
              <a:buChar char="Ø"/>
            </a:pPr>
            <a:endParaRPr lang="en-US" altLang="en-US" sz="1600"/>
          </a:p>
        </p:txBody>
      </p:sp>
      <p:pic>
        <p:nvPicPr>
          <p:cNvPr id="4" name="Picture 3">
            <a:extLst>
              <a:ext uri="{FF2B5EF4-FFF2-40B4-BE49-F238E27FC236}">
                <a16:creationId xmlns:a16="http://schemas.microsoft.com/office/drawing/2014/main" id="{F24F5664-5C4D-E8A2-24F1-54519FAEEF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04042">
            <a:off x="4011613" y="5789613"/>
            <a:ext cx="101758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31BE2-F236-0378-A80E-FC5D8A8E03BF}"/>
              </a:ext>
            </a:extLst>
          </p:cNvPr>
          <p:cNvSpPr>
            <a:spLocks noGrp="1"/>
          </p:cNvSpPr>
          <p:nvPr>
            <p:ph type="title"/>
          </p:nvPr>
        </p:nvSpPr>
        <p:spPr>
          <a:xfrm>
            <a:off x="352426" y="228600"/>
            <a:ext cx="8486774" cy="838200"/>
          </a:xfrm>
          <a:scene3d>
            <a:camera prst="perspectiveRelaxedModerately"/>
            <a:lightRig rig="threePt" dir="t"/>
          </a:scene3d>
        </p:spPr>
        <p:txBody>
          <a:bodyPr>
            <a:normAutofit fontScale="90000"/>
          </a:bodyPr>
          <a:lstStyle/>
          <a:p>
            <a:pPr algn="ctr" fontAlgn="auto">
              <a:spcAft>
                <a:spcPts val="0"/>
              </a:spcAft>
              <a:defRPr/>
            </a:pPr>
            <a:r>
              <a:rPr lang="en-US" sz="5400" dirty="0">
                <a:solidFill>
                  <a:schemeClr val="tx1">
                    <a:lumMod val="75000"/>
                  </a:schemeClr>
                </a:solidFill>
                <a:latin typeface="Times New Roman" panose="02020603050405020304" pitchFamily="18" charset="0"/>
                <a:ea typeface="+mj-ea"/>
                <a:cs typeface="Times New Roman" panose="02020603050405020304" pitchFamily="18" charset="0"/>
              </a:rPr>
              <a:t>Timber sale Demo</a:t>
            </a:r>
          </a:p>
        </p:txBody>
      </p:sp>
      <p:pic>
        <p:nvPicPr>
          <p:cNvPr id="4" name="Lidar3DTrees.mp4">
            <a:hlinkClick r:id="" action="ppaction://media"/>
            <a:extLst>
              <a:ext uri="{FF2B5EF4-FFF2-40B4-BE49-F238E27FC236}">
                <a16:creationId xmlns:a16="http://schemas.microsoft.com/office/drawing/2014/main" id="{3F1E8C33-AC30-A63A-8D5F-2393DDD3734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85200" cy="48291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BDDF9D-6E86-305A-BB00-AE9DCB7716EC}"/>
              </a:ext>
            </a:extLst>
          </p:cNvPr>
          <p:cNvSpPr>
            <a:spLocks noGrp="1"/>
          </p:cNvSpPr>
          <p:nvPr>
            <p:ph type="title"/>
          </p:nvPr>
        </p:nvSpPr>
        <p:spPr>
          <a:xfrm>
            <a:off x="352426" y="990600"/>
            <a:ext cx="8486774" cy="2590800"/>
          </a:xfrm>
          <a:scene3d>
            <a:camera prst="perspectiveRelaxedModerately"/>
            <a:lightRig rig="threePt" dir="t"/>
          </a:scene3d>
        </p:spPr>
        <p:txBody>
          <a:bodyPr>
            <a:normAutofit fontScale="90000"/>
          </a:bodyPr>
          <a:lstStyle/>
          <a:p>
            <a:pPr algn="ctr" fontAlgn="auto">
              <a:spcAft>
                <a:spcPts val="0"/>
              </a:spcAft>
              <a:defRPr/>
            </a:pPr>
            <a:r>
              <a:rPr lang="en-US" sz="6600" dirty="0">
                <a:solidFill>
                  <a:schemeClr val="tx1">
                    <a:lumMod val="75000"/>
                  </a:schemeClr>
                </a:solidFill>
                <a:latin typeface="Times New Roman" panose="02020603050405020304" pitchFamily="18" charset="0"/>
                <a:ea typeface="+mj-ea"/>
                <a:cs typeface="Times New Roman" panose="02020603050405020304" pitchFamily="18" charset="0"/>
              </a:rPr>
              <a:t>A couple examples </a:t>
            </a:r>
            <a:br>
              <a:rPr lang="en-US" sz="6600" dirty="0">
                <a:solidFill>
                  <a:schemeClr val="tx1">
                    <a:lumMod val="75000"/>
                  </a:schemeClr>
                </a:solidFill>
                <a:latin typeface="Times New Roman" panose="02020603050405020304" pitchFamily="18" charset="0"/>
                <a:ea typeface="+mj-ea"/>
                <a:cs typeface="Times New Roman" panose="02020603050405020304" pitchFamily="18" charset="0"/>
              </a:rPr>
            </a:br>
            <a:r>
              <a:rPr lang="en-US" sz="6600" dirty="0">
                <a:solidFill>
                  <a:schemeClr val="tx1">
                    <a:lumMod val="75000"/>
                  </a:schemeClr>
                </a:solidFill>
                <a:latin typeface="Times New Roman" panose="02020603050405020304" pitchFamily="18" charset="0"/>
                <a:ea typeface="+mj-ea"/>
                <a:cs typeface="Times New Roman" panose="02020603050405020304" pitchFamily="18" charset="0"/>
              </a:rPr>
              <a:t>of some project map snap shots</a:t>
            </a:r>
          </a:p>
        </p:txBody>
      </p:sp>
      <p:sp>
        <p:nvSpPr>
          <p:cNvPr id="2" name="Content Placeholder 1">
            <a:extLst>
              <a:ext uri="{FF2B5EF4-FFF2-40B4-BE49-F238E27FC236}">
                <a16:creationId xmlns:a16="http://schemas.microsoft.com/office/drawing/2014/main" id="{6F202C9A-896D-25AD-9CA8-B3B74212550E}"/>
              </a:ext>
            </a:extLst>
          </p:cNvPr>
          <p:cNvSpPr>
            <a:spLocks noGrp="1"/>
          </p:cNvSpPr>
          <p:nvPr>
            <p:ph sz="quarter" idx="13"/>
          </p:nvPr>
        </p:nvSpPr>
        <p:spPr>
          <a:xfrm>
            <a:off x="10972800" y="-228600"/>
            <a:ext cx="8715375" cy="5165725"/>
          </a:xfrm>
        </p:spPr>
        <p:txBody>
          <a:bodyPr/>
          <a:lstStyle/>
          <a:p>
            <a:pPr fontAlgn="auto">
              <a:defRPr/>
            </a:pPr>
            <a:endParaRPr lang="en-US" dirty="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90"/>
                                          </p:val>
                                        </p:tav>
                                        <p:tav tm="100000">
                                          <p:val>
                                            <p:fltVal val="0"/>
                                          </p:val>
                                        </p:tav>
                                      </p:tavLst>
                                    </p:anim>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B506-766C-4265-DDDD-9638A76FA364}"/>
              </a:ext>
            </a:extLst>
          </p:cNvPr>
          <p:cNvSpPr>
            <a:spLocks noGrp="1"/>
          </p:cNvSpPr>
          <p:nvPr>
            <p:ph type="title"/>
          </p:nvPr>
        </p:nvSpPr>
        <p:spPr>
          <a:xfrm>
            <a:off x="630238" y="533400"/>
            <a:ext cx="7924800" cy="639763"/>
          </a:xfrm>
        </p:spPr>
        <p:txBody>
          <a:bodyPr/>
          <a:lstStyle/>
          <a:p>
            <a:pPr algn="ctr" fontAlgn="auto">
              <a:spcAft>
                <a:spcPts val="0"/>
              </a:spcAft>
              <a:defRPr/>
            </a:pPr>
            <a:r>
              <a:rPr lang="en-US" sz="28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Lidar Mosaics for use in </a:t>
            </a:r>
            <a:r>
              <a:rPr lang="en-US" sz="2800" dirty="0" err="1">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Arcmap</a:t>
            </a:r>
            <a:r>
              <a:rPr lang="en-US" sz="28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or other GIS applications</a:t>
            </a:r>
            <a:endParaRPr lang="en-US" dirty="0">
              <a:ea typeface="+mj-ea"/>
            </a:endParaRPr>
          </a:p>
        </p:txBody>
      </p:sp>
      <p:grpSp>
        <p:nvGrpSpPr>
          <p:cNvPr id="1026" name="Group 3">
            <a:extLst>
              <a:ext uri="{FF2B5EF4-FFF2-40B4-BE49-F238E27FC236}">
                <a16:creationId xmlns:a16="http://schemas.microsoft.com/office/drawing/2014/main" id="{A0629078-AB02-4905-A74D-405780BFC05C}"/>
              </a:ext>
            </a:extLst>
          </p:cNvPr>
          <p:cNvGrpSpPr>
            <a:grpSpLocks/>
          </p:cNvGrpSpPr>
          <p:nvPr/>
        </p:nvGrpSpPr>
        <p:grpSpPr bwMode="auto">
          <a:xfrm>
            <a:off x="609600" y="1447800"/>
            <a:ext cx="7858125" cy="666750"/>
            <a:chOff x="609600" y="1447800"/>
            <a:chExt cx="7858125" cy="666289"/>
          </a:xfrm>
        </p:grpSpPr>
        <p:graphicFrame>
          <p:nvGraphicFramePr>
            <p:cNvPr id="1047" name="Object 4">
              <a:extLst>
                <a:ext uri="{FF2B5EF4-FFF2-40B4-BE49-F238E27FC236}">
                  <a16:creationId xmlns:a16="http://schemas.microsoft.com/office/drawing/2014/main" id="{9CD47965-139A-6CBA-EDF6-0521C8A10735}"/>
                </a:ext>
              </a:extLst>
            </p:cNvPr>
            <p:cNvGraphicFramePr>
              <a:graphicFrameLocks/>
            </p:cNvGraphicFramePr>
            <p:nvPr/>
          </p:nvGraphicFramePr>
          <p:xfrm>
            <a:off x="609600" y="1447800"/>
            <a:ext cx="640080" cy="640080"/>
          </p:xfrm>
          <a:graphic>
            <a:graphicData uri="http://schemas.openxmlformats.org/presentationml/2006/ole">
              <mc:AlternateContent xmlns:mc="http://schemas.openxmlformats.org/markup-compatibility/2006">
                <mc:Choice xmlns:v="urn:schemas-microsoft-com:vml" Requires="v">
                  <p:oleObj name="Bitmap Image" r:id="rId2" imgW="771429" imgH="695238" progId="Paint.Picture">
                    <p:embed/>
                  </p:oleObj>
                </mc:Choice>
                <mc:Fallback>
                  <p:oleObj name="Bitmap Image" r:id="rId2" imgW="771429" imgH="695238" progId="Paint.Picture">
                    <p:embed/>
                    <p:pic>
                      <p:nvPicPr>
                        <p:cNvPr id="0" name="Objec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8" name="TextBox 5">
              <a:extLst>
                <a:ext uri="{FF2B5EF4-FFF2-40B4-BE49-F238E27FC236}">
                  <a16:creationId xmlns:a16="http://schemas.microsoft.com/office/drawing/2014/main" id="{3AE62481-AECC-86BE-B0D1-19818E9305B4}"/>
                </a:ext>
              </a:extLst>
            </p:cNvPr>
            <p:cNvSpPr txBox="1">
              <a:spLocks noChangeArrowheads="1"/>
            </p:cNvSpPr>
            <p:nvPr/>
          </p:nvSpPr>
          <p:spPr bwMode="auto">
            <a:xfrm>
              <a:off x="1343025" y="1467758"/>
              <a:ext cx="7124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DEM (available in meters or feet)</a:t>
              </a:r>
            </a:p>
            <a:p>
              <a:r>
                <a:rPr lang="en-US" altLang="en-US" sz="1200" b="1">
                  <a:latin typeface="Times New Roman" panose="02020603050405020304" pitchFamily="18" charset="0"/>
                  <a:cs typeface="Times New Roman" panose="02020603050405020304" pitchFamily="18" charset="0"/>
                </a:rPr>
                <a:t>Bare earth DEM.  Elevations are from sea level to ground level, in meters or feet.  Values in the ArcMap table of contents will recalculate to show the minimum and maximum in the current extent.</a:t>
              </a:r>
            </a:p>
          </p:txBody>
        </p:sp>
      </p:grpSp>
      <p:grpSp>
        <p:nvGrpSpPr>
          <p:cNvPr id="1027" name="Group 6">
            <a:extLst>
              <a:ext uri="{FF2B5EF4-FFF2-40B4-BE49-F238E27FC236}">
                <a16:creationId xmlns:a16="http://schemas.microsoft.com/office/drawing/2014/main" id="{0A32EB6A-FE7A-E471-8E37-58D5B35B75BE}"/>
              </a:ext>
            </a:extLst>
          </p:cNvPr>
          <p:cNvGrpSpPr>
            <a:grpSpLocks/>
          </p:cNvGrpSpPr>
          <p:nvPr/>
        </p:nvGrpSpPr>
        <p:grpSpPr bwMode="auto">
          <a:xfrm>
            <a:off x="609600" y="2146300"/>
            <a:ext cx="7629525" cy="639763"/>
            <a:chOff x="609600" y="2134374"/>
            <a:chExt cx="7629525" cy="640080"/>
          </a:xfrm>
        </p:grpSpPr>
        <p:graphicFrame>
          <p:nvGraphicFramePr>
            <p:cNvPr id="1045" name="Object 7">
              <a:extLst>
                <a:ext uri="{FF2B5EF4-FFF2-40B4-BE49-F238E27FC236}">
                  <a16:creationId xmlns:a16="http://schemas.microsoft.com/office/drawing/2014/main" id="{5D066A5F-521C-EC98-8372-DF5CC78A7FC7}"/>
                </a:ext>
              </a:extLst>
            </p:cNvPr>
            <p:cNvGraphicFramePr>
              <a:graphicFrameLocks/>
            </p:cNvGraphicFramePr>
            <p:nvPr/>
          </p:nvGraphicFramePr>
          <p:xfrm>
            <a:off x="609600" y="2134374"/>
            <a:ext cx="640080" cy="640080"/>
          </p:xfrm>
          <a:graphic>
            <a:graphicData uri="http://schemas.openxmlformats.org/presentationml/2006/ole">
              <mc:AlternateContent xmlns:mc="http://schemas.openxmlformats.org/markup-compatibility/2006">
                <mc:Choice xmlns:v="urn:schemas-microsoft-com:vml" Requires="v">
                  <p:oleObj name="Bitmap Image" r:id="rId4" imgW="800212" imgH="809738" progId="Paint.Picture">
                    <p:embed/>
                  </p:oleObj>
                </mc:Choice>
                <mc:Fallback>
                  <p:oleObj name="Bitmap Image" r:id="rId4" imgW="800212" imgH="809738" progId="Paint.Picture">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4374"/>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6" name="TextBox 8">
              <a:extLst>
                <a:ext uri="{FF2B5EF4-FFF2-40B4-BE49-F238E27FC236}">
                  <a16:creationId xmlns:a16="http://schemas.microsoft.com/office/drawing/2014/main" id="{C24F7253-DE1B-DC6B-C874-5AE06C45167C}"/>
                </a:ext>
              </a:extLst>
            </p:cNvPr>
            <p:cNvSpPr txBox="1">
              <a:spLocks noChangeArrowheads="1"/>
            </p:cNvSpPr>
            <p:nvPr/>
          </p:nvSpPr>
          <p:spPr bwMode="auto">
            <a:xfrm>
              <a:off x="1343025" y="2238971"/>
              <a:ext cx="6896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Hillshade</a:t>
              </a:r>
            </a:p>
            <a:p>
              <a:r>
                <a:rPr lang="en-US" altLang="en-US" sz="1200" b="1">
                  <a:latin typeface="Times New Roman" panose="02020603050405020304" pitchFamily="18" charset="0"/>
                  <a:cs typeface="Times New Roman" panose="02020603050405020304" pitchFamily="18" charset="0"/>
                </a:rPr>
                <a:t>Hillshade of bare earth DEM. </a:t>
              </a:r>
            </a:p>
          </p:txBody>
        </p:sp>
      </p:grpSp>
      <p:grpSp>
        <p:nvGrpSpPr>
          <p:cNvPr id="1028" name="Group 9">
            <a:extLst>
              <a:ext uri="{FF2B5EF4-FFF2-40B4-BE49-F238E27FC236}">
                <a16:creationId xmlns:a16="http://schemas.microsoft.com/office/drawing/2014/main" id="{E58F134B-7740-FEE6-F250-536203C37764}"/>
              </a:ext>
            </a:extLst>
          </p:cNvPr>
          <p:cNvGrpSpPr>
            <a:grpSpLocks/>
          </p:cNvGrpSpPr>
          <p:nvPr/>
        </p:nvGrpSpPr>
        <p:grpSpPr bwMode="auto">
          <a:xfrm>
            <a:off x="609600" y="2844800"/>
            <a:ext cx="7629525" cy="639763"/>
            <a:chOff x="609600" y="2816136"/>
            <a:chExt cx="7629525" cy="640080"/>
          </a:xfrm>
        </p:grpSpPr>
        <p:graphicFrame>
          <p:nvGraphicFramePr>
            <p:cNvPr id="1043" name="Object 10">
              <a:extLst>
                <a:ext uri="{FF2B5EF4-FFF2-40B4-BE49-F238E27FC236}">
                  <a16:creationId xmlns:a16="http://schemas.microsoft.com/office/drawing/2014/main" id="{E01464C9-262C-051B-A0DF-EC3CCD7A6FA3}"/>
                </a:ext>
              </a:extLst>
            </p:cNvPr>
            <p:cNvGraphicFramePr>
              <a:graphicFrameLocks/>
            </p:cNvGraphicFramePr>
            <p:nvPr/>
          </p:nvGraphicFramePr>
          <p:xfrm>
            <a:off x="609600" y="2816136"/>
            <a:ext cx="640080" cy="640080"/>
          </p:xfrm>
          <a:graphic>
            <a:graphicData uri="http://schemas.openxmlformats.org/presentationml/2006/ole">
              <mc:AlternateContent xmlns:mc="http://schemas.openxmlformats.org/markup-compatibility/2006">
                <mc:Choice xmlns:v="urn:schemas-microsoft-com:vml" Requires="v">
                  <p:oleObj name="Bitmap Image" r:id="rId6" imgW="819048" imgH="781159" progId="Paint.Picture">
                    <p:embed/>
                  </p:oleObj>
                </mc:Choice>
                <mc:Fallback>
                  <p:oleObj name="Bitmap Image" r:id="rId6" imgW="819048" imgH="781159" progId="Paint.Picture">
                    <p:embed/>
                    <p:pic>
                      <p:nvPicPr>
                        <p:cNvPr id="0" name="Object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816136"/>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 name="TextBox 11">
              <a:extLst>
                <a:ext uri="{FF2B5EF4-FFF2-40B4-BE49-F238E27FC236}">
                  <a16:creationId xmlns:a16="http://schemas.microsoft.com/office/drawing/2014/main" id="{66B43549-BDC7-BAA8-5BDD-D8D3EE884928}"/>
                </a:ext>
              </a:extLst>
            </p:cNvPr>
            <p:cNvSpPr txBox="1">
              <a:spLocks noChangeArrowheads="1"/>
            </p:cNvSpPr>
            <p:nvPr/>
          </p:nvSpPr>
          <p:spPr bwMode="auto">
            <a:xfrm>
              <a:off x="1343025" y="2920733"/>
              <a:ext cx="6896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Shaded Relief</a:t>
              </a:r>
            </a:p>
            <a:p>
              <a:r>
                <a:rPr lang="en-US" altLang="en-US" sz="1200" b="1">
                  <a:latin typeface="Times New Roman" panose="02020603050405020304" pitchFamily="18" charset="0"/>
                  <a:cs typeface="Times New Roman" panose="02020603050405020304" pitchFamily="18" charset="0"/>
                </a:rPr>
                <a:t>Shaded relief of bare earth DEM.</a:t>
              </a:r>
            </a:p>
          </p:txBody>
        </p:sp>
      </p:grpSp>
      <p:grpSp>
        <p:nvGrpSpPr>
          <p:cNvPr id="1029" name="Group 12">
            <a:extLst>
              <a:ext uri="{FF2B5EF4-FFF2-40B4-BE49-F238E27FC236}">
                <a16:creationId xmlns:a16="http://schemas.microsoft.com/office/drawing/2014/main" id="{75F5C4A1-A28E-3600-57C3-294A633669AD}"/>
              </a:ext>
            </a:extLst>
          </p:cNvPr>
          <p:cNvGrpSpPr>
            <a:grpSpLocks/>
          </p:cNvGrpSpPr>
          <p:nvPr/>
        </p:nvGrpSpPr>
        <p:grpSpPr bwMode="auto">
          <a:xfrm>
            <a:off x="609600" y="3541713"/>
            <a:ext cx="7629525" cy="666750"/>
            <a:chOff x="609600" y="3473996"/>
            <a:chExt cx="7629525" cy="666289"/>
          </a:xfrm>
        </p:grpSpPr>
        <p:sp>
          <p:nvSpPr>
            <p:cNvPr id="1041" name="TextBox 13">
              <a:extLst>
                <a:ext uri="{FF2B5EF4-FFF2-40B4-BE49-F238E27FC236}">
                  <a16:creationId xmlns:a16="http://schemas.microsoft.com/office/drawing/2014/main" id="{3E7F1FB8-845B-1185-3C4F-FE6A164AE3F2}"/>
                </a:ext>
              </a:extLst>
            </p:cNvPr>
            <p:cNvSpPr txBox="1">
              <a:spLocks noChangeArrowheads="1"/>
            </p:cNvSpPr>
            <p:nvPr/>
          </p:nvSpPr>
          <p:spPr bwMode="auto">
            <a:xfrm>
              <a:off x="1343025" y="3493954"/>
              <a:ext cx="689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Slope</a:t>
              </a:r>
            </a:p>
            <a:p>
              <a:r>
                <a:rPr lang="en-US" altLang="en-US" sz="1200" b="1">
                  <a:latin typeface="Times New Roman" panose="02020603050405020304" pitchFamily="18" charset="0"/>
                  <a:cs typeface="Times New Roman" panose="02020603050405020304" pitchFamily="18" charset="0"/>
                </a:rPr>
                <a:t>Percent slope calculate from the bare earth DEM.  Slope is unclassified.  Values in the ArcMap table of contents will recalculate to show the minimum and maximum in the current extent.</a:t>
              </a:r>
            </a:p>
          </p:txBody>
        </p:sp>
        <p:graphicFrame>
          <p:nvGraphicFramePr>
            <p:cNvPr id="1042" name="Object 14">
              <a:extLst>
                <a:ext uri="{FF2B5EF4-FFF2-40B4-BE49-F238E27FC236}">
                  <a16:creationId xmlns:a16="http://schemas.microsoft.com/office/drawing/2014/main" id="{27E105D5-7286-4B9B-5B29-4AA1A40C7D23}"/>
                </a:ext>
              </a:extLst>
            </p:cNvPr>
            <p:cNvGraphicFramePr>
              <a:graphicFrameLocks/>
            </p:cNvGraphicFramePr>
            <p:nvPr/>
          </p:nvGraphicFramePr>
          <p:xfrm>
            <a:off x="609600" y="3473996"/>
            <a:ext cx="640080" cy="640080"/>
          </p:xfrm>
          <a:graphic>
            <a:graphicData uri="http://schemas.openxmlformats.org/presentationml/2006/ole">
              <mc:AlternateContent xmlns:mc="http://schemas.openxmlformats.org/markup-compatibility/2006">
                <mc:Choice xmlns:v="urn:schemas-microsoft-com:vml" Requires="v">
                  <p:oleObj name="Bitmap Image" r:id="rId8" imgW="790476" imgH="762106" progId="Paint.Picture">
                    <p:embed/>
                  </p:oleObj>
                </mc:Choice>
                <mc:Fallback>
                  <p:oleObj name="Bitmap Image" r:id="rId8" imgW="790476" imgH="762106" progId="Paint.Picture">
                    <p:embed/>
                    <p:pic>
                      <p:nvPicPr>
                        <p:cNvPr id="0" name="Object 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473996"/>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030" name="Group 15">
            <a:extLst>
              <a:ext uri="{FF2B5EF4-FFF2-40B4-BE49-F238E27FC236}">
                <a16:creationId xmlns:a16="http://schemas.microsoft.com/office/drawing/2014/main" id="{30DE8533-B828-9671-1C6F-45D2A80A5161}"/>
              </a:ext>
            </a:extLst>
          </p:cNvPr>
          <p:cNvGrpSpPr>
            <a:grpSpLocks/>
          </p:cNvGrpSpPr>
          <p:nvPr/>
        </p:nvGrpSpPr>
        <p:grpSpPr bwMode="auto">
          <a:xfrm>
            <a:off x="609600" y="4240213"/>
            <a:ext cx="7924800" cy="666750"/>
            <a:chOff x="609600" y="4259530"/>
            <a:chExt cx="7924799" cy="666289"/>
          </a:xfrm>
        </p:grpSpPr>
        <p:graphicFrame>
          <p:nvGraphicFramePr>
            <p:cNvPr id="1038" name="Object 16">
              <a:extLst>
                <a:ext uri="{FF2B5EF4-FFF2-40B4-BE49-F238E27FC236}">
                  <a16:creationId xmlns:a16="http://schemas.microsoft.com/office/drawing/2014/main" id="{3B28F1D8-AEAB-E426-527B-78C045C68698}"/>
                </a:ext>
              </a:extLst>
            </p:cNvPr>
            <p:cNvGraphicFramePr>
              <a:graphicFrameLocks/>
            </p:cNvGraphicFramePr>
            <p:nvPr/>
          </p:nvGraphicFramePr>
          <p:xfrm>
            <a:off x="609600" y="4259530"/>
            <a:ext cx="640080" cy="640080"/>
          </p:xfrm>
          <a:graphic>
            <a:graphicData uri="http://schemas.openxmlformats.org/presentationml/2006/ole">
              <mc:AlternateContent xmlns:mc="http://schemas.openxmlformats.org/markup-compatibility/2006">
                <mc:Choice xmlns:v="urn:schemas-microsoft-com:vml" Requires="v">
                  <p:oleObj name="Bitmap Image" r:id="rId10" imgW="800212" imgH="752381" progId="Paint.Picture">
                    <p:embed/>
                  </p:oleObj>
                </mc:Choice>
                <mc:Fallback>
                  <p:oleObj name="Bitmap Image" r:id="rId10" imgW="800212" imgH="752381" progId="Paint.Picture">
                    <p:embed/>
                    <p:pic>
                      <p:nvPicPr>
                        <p:cNvPr id="0" name="Object 1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425953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9" name="Object 17">
              <a:extLst>
                <a:ext uri="{FF2B5EF4-FFF2-40B4-BE49-F238E27FC236}">
                  <a16:creationId xmlns:a16="http://schemas.microsoft.com/office/drawing/2014/main" id="{C280DE9C-299D-6252-33ED-499BBD9CF398}"/>
                </a:ext>
              </a:extLst>
            </p:cNvPr>
            <p:cNvGraphicFramePr>
              <a:graphicFrameLocks/>
            </p:cNvGraphicFramePr>
            <p:nvPr/>
          </p:nvGraphicFramePr>
          <p:xfrm>
            <a:off x="1295400" y="4259530"/>
            <a:ext cx="640080" cy="640080"/>
          </p:xfrm>
          <a:graphic>
            <a:graphicData uri="http://schemas.openxmlformats.org/presentationml/2006/ole">
              <mc:AlternateContent xmlns:mc="http://schemas.openxmlformats.org/markup-compatibility/2006">
                <mc:Choice xmlns:v="urn:schemas-microsoft-com:vml" Requires="v">
                  <p:oleObj name="Bitmap Image" r:id="rId12" imgW="771429" imgH="752381" progId="Paint.Picture">
                    <p:embed/>
                  </p:oleObj>
                </mc:Choice>
                <mc:Fallback>
                  <p:oleObj name="Bitmap Image" r:id="rId12" imgW="771429" imgH="752381" progId="Paint.Picture">
                    <p:embed/>
                    <p:pic>
                      <p:nvPicPr>
                        <p:cNvPr id="0" name="Object 1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425953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0" name="TextBox 18">
              <a:extLst>
                <a:ext uri="{FF2B5EF4-FFF2-40B4-BE49-F238E27FC236}">
                  <a16:creationId xmlns:a16="http://schemas.microsoft.com/office/drawing/2014/main" id="{B87BE966-95E0-68C7-C290-6DE3F9ADB0C7}"/>
                </a:ext>
              </a:extLst>
            </p:cNvPr>
            <p:cNvSpPr txBox="1">
              <a:spLocks noChangeArrowheads="1"/>
            </p:cNvSpPr>
            <p:nvPr/>
          </p:nvSpPr>
          <p:spPr bwMode="auto">
            <a:xfrm>
              <a:off x="2027236" y="4279488"/>
              <a:ext cx="650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Slope Class (20-35-60) (available with or without hillshade)</a:t>
              </a:r>
            </a:p>
            <a:p>
              <a:r>
                <a:rPr lang="en-US" altLang="en-US" sz="1200" b="1">
                  <a:latin typeface="Times New Roman" panose="02020603050405020304" pitchFamily="18" charset="0"/>
                  <a:cs typeface="Times New Roman" panose="02020603050405020304" pitchFamily="18" charset="0"/>
                </a:rPr>
                <a:t>Percent slope calculated from the bare earth DEM, classified into 4 classes:  0-20%, &gt;20-35%, &gt;35-60%, &gt;60%.  Also available draped over bare earth hillshade.</a:t>
              </a:r>
            </a:p>
          </p:txBody>
        </p:sp>
      </p:grpSp>
      <p:grpSp>
        <p:nvGrpSpPr>
          <p:cNvPr id="1031" name="Group 19">
            <a:extLst>
              <a:ext uri="{FF2B5EF4-FFF2-40B4-BE49-F238E27FC236}">
                <a16:creationId xmlns:a16="http://schemas.microsoft.com/office/drawing/2014/main" id="{40F9F91F-EB7E-9F4C-CA48-616950D12160}"/>
              </a:ext>
            </a:extLst>
          </p:cNvPr>
          <p:cNvGrpSpPr>
            <a:grpSpLocks/>
          </p:cNvGrpSpPr>
          <p:nvPr/>
        </p:nvGrpSpPr>
        <p:grpSpPr bwMode="auto">
          <a:xfrm>
            <a:off x="609600" y="4938713"/>
            <a:ext cx="7924800" cy="639762"/>
            <a:chOff x="609600" y="4978400"/>
            <a:chExt cx="7924799" cy="640080"/>
          </a:xfrm>
        </p:grpSpPr>
        <p:graphicFrame>
          <p:nvGraphicFramePr>
            <p:cNvPr id="1035" name="Object 20">
              <a:extLst>
                <a:ext uri="{FF2B5EF4-FFF2-40B4-BE49-F238E27FC236}">
                  <a16:creationId xmlns:a16="http://schemas.microsoft.com/office/drawing/2014/main" id="{0010EECE-5C3B-C89E-824C-C0582D8963A9}"/>
                </a:ext>
              </a:extLst>
            </p:cNvPr>
            <p:cNvGraphicFramePr>
              <a:graphicFrameLocks/>
            </p:cNvGraphicFramePr>
            <p:nvPr/>
          </p:nvGraphicFramePr>
          <p:xfrm>
            <a:off x="609600" y="4978400"/>
            <a:ext cx="640080" cy="640080"/>
          </p:xfrm>
          <a:graphic>
            <a:graphicData uri="http://schemas.openxmlformats.org/presentationml/2006/ole">
              <mc:AlternateContent xmlns:mc="http://schemas.openxmlformats.org/markup-compatibility/2006">
                <mc:Choice xmlns:v="urn:schemas-microsoft-com:vml" Requires="v">
                  <p:oleObj name="Bitmap Image" r:id="rId14" imgW="828791" imgH="800212" progId="Paint.Picture">
                    <p:embed/>
                  </p:oleObj>
                </mc:Choice>
                <mc:Fallback>
                  <p:oleObj name="Bitmap Image" r:id="rId14" imgW="828791" imgH="800212" progId="Paint.Picture">
                    <p:embed/>
                    <p:pic>
                      <p:nvPicPr>
                        <p:cNvPr id="0" name="Object 20"/>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497840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6" name="Object 21">
              <a:extLst>
                <a:ext uri="{FF2B5EF4-FFF2-40B4-BE49-F238E27FC236}">
                  <a16:creationId xmlns:a16="http://schemas.microsoft.com/office/drawing/2014/main" id="{6F4E01E3-2C43-E83F-8CC1-2B28B4DCBF50}"/>
                </a:ext>
              </a:extLst>
            </p:cNvPr>
            <p:cNvGraphicFramePr>
              <a:graphicFrameLocks/>
            </p:cNvGraphicFramePr>
            <p:nvPr/>
          </p:nvGraphicFramePr>
          <p:xfrm>
            <a:off x="1295400" y="4978400"/>
            <a:ext cx="640080" cy="640080"/>
          </p:xfrm>
          <a:graphic>
            <a:graphicData uri="http://schemas.openxmlformats.org/presentationml/2006/ole">
              <mc:AlternateContent xmlns:mc="http://schemas.openxmlformats.org/markup-compatibility/2006">
                <mc:Choice xmlns:v="urn:schemas-microsoft-com:vml" Requires="v">
                  <p:oleObj name="Bitmap Image" r:id="rId16" imgW="771429" imgH="733333" progId="Paint.Picture">
                    <p:embed/>
                  </p:oleObj>
                </mc:Choice>
                <mc:Fallback>
                  <p:oleObj name="Bitmap Image" r:id="rId16" imgW="771429" imgH="733333" progId="Paint.Picture">
                    <p:embed/>
                    <p:pic>
                      <p:nvPicPr>
                        <p:cNvPr id="0" name="Object 21"/>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0" y="497840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7" name="TextBox 22">
              <a:extLst>
                <a:ext uri="{FF2B5EF4-FFF2-40B4-BE49-F238E27FC236}">
                  <a16:creationId xmlns:a16="http://schemas.microsoft.com/office/drawing/2014/main" id="{09609039-A3DA-4D22-D774-619DDEB05033}"/>
                </a:ext>
              </a:extLst>
            </p:cNvPr>
            <p:cNvSpPr txBox="1">
              <a:spLocks noChangeArrowheads="1"/>
            </p:cNvSpPr>
            <p:nvPr/>
          </p:nvSpPr>
          <p:spPr bwMode="auto">
            <a:xfrm>
              <a:off x="2027236" y="4998358"/>
              <a:ext cx="650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LiDAR Bare Earth Aspect (available with or without hillshade)</a:t>
              </a:r>
            </a:p>
            <a:p>
              <a:r>
                <a:rPr lang="en-US" altLang="en-US" sz="1200" b="1">
                  <a:latin typeface="Times New Roman" panose="02020603050405020304" pitchFamily="18" charset="0"/>
                  <a:cs typeface="Times New Roman" panose="02020603050405020304" pitchFamily="18" charset="0"/>
                </a:rPr>
                <a:t>Slope aspect in the cardinal directions</a:t>
              </a:r>
            </a:p>
          </p:txBody>
        </p:sp>
      </p:grpSp>
      <p:grpSp>
        <p:nvGrpSpPr>
          <p:cNvPr id="1032" name="Group 23">
            <a:extLst>
              <a:ext uri="{FF2B5EF4-FFF2-40B4-BE49-F238E27FC236}">
                <a16:creationId xmlns:a16="http://schemas.microsoft.com/office/drawing/2014/main" id="{FD668DB6-7930-B384-9DD9-8D5E02CFA875}"/>
              </a:ext>
            </a:extLst>
          </p:cNvPr>
          <p:cNvGrpSpPr>
            <a:grpSpLocks/>
          </p:cNvGrpSpPr>
          <p:nvPr/>
        </p:nvGrpSpPr>
        <p:grpSpPr bwMode="auto">
          <a:xfrm>
            <a:off x="609600" y="5637213"/>
            <a:ext cx="7240588" cy="639762"/>
            <a:chOff x="609600" y="5637034"/>
            <a:chExt cx="7240588" cy="640080"/>
          </a:xfrm>
        </p:grpSpPr>
        <p:pic>
          <p:nvPicPr>
            <p:cNvPr id="1033" name="Picture 24">
              <a:extLst>
                <a:ext uri="{FF2B5EF4-FFF2-40B4-BE49-F238E27FC236}">
                  <a16:creationId xmlns:a16="http://schemas.microsoft.com/office/drawing/2014/main" id="{D699666B-C929-61E2-50FC-F179A7EA307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 y="5637034"/>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25">
              <a:extLst>
                <a:ext uri="{FF2B5EF4-FFF2-40B4-BE49-F238E27FC236}">
                  <a16:creationId xmlns:a16="http://schemas.microsoft.com/office/drawing/2014/main" id="{E03E735B-692F-17F8-9E01-4E1F929F724F}"/>
                </a:ext>
              </a:extLst>
            </p:cNvPr>
            <p:cNvSpPr txBox="1">
              <a:spLocks noChangeArrowheads="1"/>
            </p:cNvSpPr>
            <p:nvPr/>
          </p:nvSpPr>
          <p:spPr bwMode="auto">
            <a:xfrm>
              <a:off x="1343025" y="5741631"/>
              <a:ext cx="650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200" b="1">
                  <a:latin typeface="Times New Roman" panose="02020603050405020304" pitchFamily="18" charset="0"/>
                  <a:cs typeface="Times New Roman" panose="02020603050405020304" pitchFamily="18" charset="0"/>
                </a:rPr>
                <a:t>Contours (LiDAR)</a:t>
              </a:r>
            </a:p>
            <a:p>
              <a:r>
                <a:rPr lang="en-US" altLang="en-US" sz="1200" b="1">
                  <a:latin typeface="Times New Roman" panose="02020603050405020304" pitchFamily="18" charset="0"/>
                  <a:cs typeface="Times New Roman" panose="02020603050405020304" pitchFamily="18" charset="0"/>
                </a:rPr>
                <a:t>20’ Contours derived from LiDAR bare earth DEMs.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16BC0-0352-5DA9-DF05-9B72CF1D53C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B19B1-1B45-FA53-E610-033236DEE4D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8DA1-1061-3E67-BB86-9714DDC1A293}"/>
              </a:ext>
            </a:extLst>
          </p:cNvPr>
          <p:cNvSpPr>
            <a:spLocks noGrp="1"/>
          </p:cNvSpPr>
          <p:nvPr>
            <p:ph type="title"/>
          </p:nvPr>
        </p:nvSpPr>
        <p:spPr>
          <a:xfrm>
            <a:off x="2209800" y="1524000"/>
            <a:ext cx="4724400" cy="1752600"/>
          </a:xfrm>
        </p:spPr>
        <p:txBody>
          <a:bodyPr/>
          <a:lstStyle/>
          <a:p>
            <a:pPr algn="ctr" fontAlgn="auto">
              <a:spcAft>
                <a:spcPts val="0"/>
              </a:spcAft>
              <a:defRPr/>
            </a:pPr>
            <a:r>
              <a:rPr lang="en-US" sz="5400" dirty="0">
                <a:latin typeface="Times New Roman" panose="02020603050405020304" pitchFamily="18" charset="0"/>
                <a:ea typeface="+mj-ea"/>
                <a:cs typeface="Times New Roman" panose="02020603050405020304" pitchFamily="18" charset="0"/>
              </a:rPr>
              <a:t>Go To live Demo</a:t>
            </a:r>
          </a:p>
        </p:txBody>
      </p:sp>
      <p:pic>
        <p:nvPicPr>
          <p:cNvPr id="47106" name="Picture 2">
            <a:extLst>
              <a:ext uri="{FF2B5EF4-FFF2-40B4-BE49-F238E27FC236}">
                <a16:creationId xmlns:a16="http://schemas.microsoft.com/office/drawing/2014/main" id="{96D0FD0A-A72A-E22D-BB5B-0B0665F40E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3581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0"/>
                                  </p:stCondLst>
                                  <p:childTnLst>
                                    <p:animScale>
                                      <p:cBhvr>
                                        <p:cTn id="6" dur="225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AEA86C6-833E-59BF-9DAF-411A4CCA27F2}"/>
              </a:ext>
            </a:extLst>
          </p:cNvPr>
          <p:cNvSpPr>
            <a:spLocks noGrp="1"/>
          </p:cNvSpPr>
          <p:nvPr>
            <p:ph type="subTitle" idx="1"/>
          </p:nvPr>
        </p:nvSpPr>
        <p:spPr>
          <a:xfrm>
            <a:off x="1981200" y="5029200"/>
            <a:ext cx="5943600" cy="1368425"/>
          </a:xfrm>
        </p:spPr>
        <p:txBody>
          <a:bodyPr wrap="square" numCol="1" anchor="t" anchorCtr="0" compatLnSpc="1">
            <a:prstTxWarp prst="textNoShape">
              <a:avLst/>
            </a:prstTxWarp>
            <a:noAutofit/>
          </a:bodyPr>
          <a:lstStyle/>
          <a:p>
            <a:r>
              <a:rPr lang="en-US" altLang="en-US" sz="2800">
                <a:latin typeface="Times New Roman" panose="02020603050405020304" pitchFamily="18" charset="0"/>
                <a:cs typeface="Times New Roman" panose="02020603050405020304" pitchFamily="18" charset="0"/>
              </a:rPr>
              <a:t>Don’t tell them I sent you…….</a:t>
            </a:r>
          </a:p>
          <a:p>
            <a:r>
              <a:rPr lang="en-US" altLang="en-US" sz="2800">
                <a:latin typeface="Times New Roman" panose="02020603050405020304" pitchFamily="18" charset="0"/>
                <a:cs typeface="Times New Roman" panose="02020603050405020304" pitchFamily="18" charset="0"/>
              </a:rPr>
              <a:t>Just kidding, I’m more than willing to take responsibility</a:t>
            </a:r>
          </a:p>
        </p:txBody>
      </p:sp>
      <p:sp>
        <p:nvSpPr>
          <p:cNvPr id="3" name="Title 2">
            <a:extLst>
              <a:ext uri="{FF2B5EF4-FFF2-40B4-BE49-F238E27FC236}">
                <a16:creationId xmlns:a16="http://schemas.microsoft.com/office/drawing/2014/main" id="{4714F619-7083-9A85-A562-620C470B7423}"/>
              </a:ext>
            </a:extLst>
          </p:cNvPr>
          <p:cNvSpPr>
            <a:spLocks noGrp="1"/>
          </p:cNvSpPr>
          <p:nvPr>
            <p:ph type="ctrTitle"/>
          </p:nvPr>
        </p:nvSpPr>
        <p:spPr>
          <a:xfrm>
            <a:off x="152400" y="304800"/>
            <a:ext cx="7680325" cy="2133600"/>
          </a:xfrm>
        </p:spPr>
        <p:txBody>
          <a:bodyPr wrap="square" numCol="1" compatLnSpc="1">
            <a:prstTxWarp prst="textNoShape">
              <a:avLst/>
            </a:prstTxWarp>
            <a:normAutofit/>
          </a:bodyPr>
          <a:lstStyle/>
          <a:p>
            <a:r>
              <a:rPr lang="en-US" altLang="en-US" cap="none">
                <a:latin typeface="Times New Roman" panose="02020603050405020304" pitchFamily="18" charset="0"/>
                <a:cs typeface="Times New Roman" panose="02020603050405020304" pitchFamily="18" charset="0"/>
              </a:rPr>
              <a:t>Contact your friendly neighborhood SA, and ask them for ArcGIS Explorer……..</a:t>
            </a:r>
          </a:p>
        </p:txBody>
      </p:sp>
      <p:pic>
        <p:nvPicPr>
          <p:cNvPr id="4" name="Picture 3">
            <a:extLst>
              <a:ext uri="{FF2B5EF4-FFF2-40B4-BE49-F238E27FC236}">
                <a16:creationId xmlns:a16="http://schemas.microsoft.com/office/drawing/2014/main" id="{4A573901-CD55-4958-BBD3-8E4090E5F1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2563" y="2806700"/>
            <a:ext cx="3848100" cy="18383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nodeType="afterGroup">
                            <p:stCondLst>
                              <p:cond delay="2000"/>
                            </p:stCondLst>
                            <p:childTnLst>
                              <p:par>
                                <p:cTn id="9" presetID="21" presetClass="entr" presetSubtype="1" fill="hold" nodeType="afterEffect">
                                  <p:stCondLst>
                                    <p:cond delay="200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heel(1)">
                                      <p:cBhvr>
                                        <p:cTn id="11" dur="2000"/>
                                        <p:tgtEl>
                                          <p:spTgt spid="2">
                                            <p:txEl>
                                              <p:pRg st="0" end="0"/>
                                            </p:txEl>
                                          </p:spTgt>
                                        </p:tgtEl>
                                      </p:cBhvr>
                                    </p:animEffect>
                                  </p:childTnLst>
                                </p:cTn>
                              </p:par>
                            </p:childTnLst>
                          </p:cTn>
                        </p:par>
                        <p:par>
                          <p:cTn id="12" fill="hold" nodeType="afterGroup">
                            <p:stCondLst>
                              <p:cond delay="6000"/>
                            </p:stCondLst>
                            <p:childTnLst>
                              <p:par>
                                <p:cTn id="13" presetID="21" presetClass="entr" presetSubtype="1" fill="hold" nodeType="afterEffect">
                                  <p:stCondLst>
                                    <p:cond delay="200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1)">
                                      <p:cBhvr>
                                        <p:cTn id="1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7746DD-342B-DCEF-85CF-2A251614185D}"/>
              </a:ext>
            </a:extLst>
          </p:cNvPr>
          <p:cNvSpPr>
            <a:spLocks noGrp="1"/>
          </p:cNvSpPr>
          <p:nvPr>
            <p:ph type="subTitle" idx="1"/>
          </p:nvPr>
        </p:nvSpPr>
        <p:spPr/>
        <p:txBody>
          <a:bodyPr/>
          <a:lstStyle/>
          <a:p>
            <a:pPr fontAlgn="auto">
              <a:defRPr/>
            </a:pPr>
            <a:endParaRPr lang="en-US">
              <a:ea typeface="+mn-ea"/>
            </a:endParaRPr>
          </a:p>
        </p:txBody>
      </p:sp>
      <p:pic>
        <p:nvPicPr>
          <p:cNvPr id="4" name="Picture 3">
            <a:extLst>
              <a:ext uri="{FF2B5EF4-FFF2-40B4-BE49-F238E27FC236}">
                <a16:creationId xmlns:a16="http://schemas.microsoft.com/office/drawing/2014/main" id="{53E4A813-B61C-0E8A-3250-625704886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32887"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6C30AD5-0B2D-6371-ED9E-AC97785C8E5C}"/>
              </a:ext>
            </a:extLst>
          </p:cNvPr>
          <p:cNvSpPr>
            <a:spLocks noGrp="1"/>
          </p:cNvSpPr>
          <p:nvPr>
            <p:ph type="ctrTitle"/>
          </p:nvPr>
        </p:nvSpPr>
        <p:spPr>
          <a:xfrm>
            <a:off x="251733" y="228600"/>
            <a:ext cx="4829174" cy="990599"/>
          </a:xfrm>
          <a:scene3d>
            <a:camera prst="perspectiveRelaxedModerately"/>
            <a:lightRig rig="threePt" dir="t"/>
          </a:scene3d>
        </p:spPr>
        <p:txBody>
          <a:bodyPr>
            <a:normAutofit/>
          </a:bodyPr>
          <a:lstStyle/>
          <a:p>
            <a:pPr fontAlgn="auto">
              <a:spcAft>
                <a:spcPts val="0"/>
              </a:spcAft>
              <a:defRPr/>
            </a:pPr>
            <a:r>
              <a:rPr lang="en-US" sz="4800" dirty="0">
                <a:latin typeface="Times New Roman" panose="02020603050405020304" pitchFamily="18" charset="0"/>
                <a:ea typeface="+mj-ea"/>
                <a:cs typeface="Times New Roman" panose="02020603050405020304" pitchFamily="18" charset="0"/>
              </a:rPr>
              <a:t>Questions??</a:t>
            </a:r>
          </a:p>
        </p:txBody>
      </p:sp>
      <p:pic>
        <p:nvPicPr>
          <p:cNvPr id="5" name="Picture 4">
            <a:extLst>
              <a:ext uri="{FF2B5EF4-FFF2-40B4-BE49-F238E27FC236}">
                <a16:creationId xmlns:a16="http://schemas.microsoft.com/office/drawing/2014/main" id="{E204B190-F99E-E05D-A3A7-A2A205A233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87" y="4267201"/>
            <a:ext cx="3371973" cy="2590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2000" fill="hold" nodeType="afterEffect">
                                  <p:stCondLst>
                                    <p:cond delay="150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nodeType="afterGroup">
                            <p:stCondLst>
                              <p:cond delay="25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 calcmode="lin" valueType="num">
                                      <p:cBhvr>
                                        <p:cTn id="13" dur="2000" fill="hold"/>
                                        <p:tgtEl>
                                          <p:spTgt spid="4"/>
                                        </p:tgtEl>
                                        <p:attrNameLst>
                                          <p:attrName>style.rotation</p:attrName>
                                        </p:attrNameLst>
                                      </p:cBhvr>
                                      <p:tavLst>
                                        <p:tav tm="0">
                                          <p:val>
                                            <p:fltVal val="90"/>
                                          </p:val>
                                        </p:tav>
                                        <p:tav tm="100000">
                                          <p:val>
                                            <p:fltVal val="0"/>
                                          </p:val>
                                        </p:tav>
                                      </p:tavLst>
                                    </p:anim>
                                    <p:animEffect transition="in" filter="fade">
                                      <p:cBhvr>
                                        <p:cTn id="14" dur="2000"/>
                                        <p:tgtEl>
                                          <p:spTgt spid="4"/>
                                        </p:tgtEl>
                                      </p:cBhvr>
                                    </p:animEffect>
                                  </p:childTnLst>
                                </p:cTn>
                              </p:par>
                            </p:childTnLst>
                          </p:cTn>
                        </p:par>
                        <p:par>
                          <p:cTn id="15" fill="hold" nodeType="afterGroup">
                            <p:stCondLst>
                              <p:cond delay="4500"/>
                            </p:stCondLst>
                            <p:childTnLst>
                              <p:par>
                                <p:cTn id="16" presetID="53" presetClass="entr" presetSubtype="16"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50D7A-4256-4045-2090-77C2E3C5D1A2}"/>
              </a:ext>
            </a:extLst>
          </p:cNvPr>
          <p:cNvSpPr>
            <a:spLocks noGrp="1"/>
          </p:cNvSpPr>
          <p:nvPr>
            <p:ph type="title"/>
          </p:nvPr>
        </p:nvSpPr>
        <p:spPr>
          <a:xfrm>
            <a:off x="609600" y="274638"/>
            <a:ext cx="7924800" cy="792162"/>
          </a:xfrm>
        </p:spPr>
        <p:txBody>
          <a:bodyPr wrap="square" numCol="1" compatLnSpc="1">
            <a:prstTxWarp prst="textNoShape">
              <a:avLst/>
            </a:prstTxWarp>
          </a:bodyPr>
          <a:lstStyle/>
          <a:p>
            <a:pPr algn="ctr"/>
            <a:r>
              <a:rPr lang="en-US" altLang="en-US" sz="2800" cap="none">
                <a:solidFill>
                  <a:srgbClr val="BFBFB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Lidar Mosaics for use in Arcmap (cont)</a:t>
            </a:r>
          </a:p>
        </p:txBody>
      </p:sp>
      <p:sp>
        <p:nvSpPr>
          <p:cNvPr id="3" name="Content Placeholder 2">
            <a:extLst>
              <a:ext uri="{FF2B5EF4-FFF2-40B4-BE49-F238E27FC236}">
                <a16:creationId xmlns:a16="http://schemas.microsoft.com/office/drawing/2014/main" id="{574ED61A-0438-DE45-E7ED-ADACBC0DD23A}"/>
              </a:ext>
            </a:extLst>
          </p:cNvPr>
          <p:cNvSpPr>
            <a:spLocks noGrp="1"/>
          </p:cNvSpPr>
          <p:nvPr>
            <p:ph sz="quarter" idx="13"/>
          </p:nvPr>
        </p:nvSpPr>
        <p:spPr>
          <a:xfrm>
            <a:off x="609600" y="1219200"/>
            <a:ext cx="7924800" cy="5105400"/>
          </a:xfrm>
        </p:spPr>
        <p:txBody>
          <a:bodyPr/>
          <a:lstStyle/>
          <a:p>
            <a:pPr fontAlgn="auto">
              <a:buFont typeface="Wingdings" panose="05000000000000000000" pitchFamily="2" charset="2"/>
              <a:buChar char="Ø"/>
              <a:defRPr/>
            </a:pPr>
            <a:endParaRPr lang="en-US" sz="3200" cap="all" spc="5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p>
            <a:pPr fontAlgn="auto">
              <a:buFont typeface="Wingdings" panose="05000000000000000000" pitchFamily="2" charset="2"/>
              <a:buChar char="Ø"/>
              <a:defRPr/>
            </a:pPr>
            <a:endParaRPr lang="en-US" sz="3200" cap="all" spc="5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pSp>
        <p:nvGrpSpPr>
          <p:cNvPr id="2051" name="Group 6">
            <a:extLst>
              <a:ext uri="{FF2B5EF4-FFF2-40B4-BE49-F238E27FC236}">
                <a16:creationId xmlns:a16="http://schemas.microsoft.com/office/drawing/2014/main" id="{E49604A8-EBA4-9FCD-C584-3905D93E6FF0}"/>
              </a:ext>
            </a:extLst>
          </p:cNvPr>
          <p:cNvGrpSpPr>
            <a:grpSpLocks/>
          </p:cNvGrpSpPr>
          <p:nvPr/>
        </p:nvGrpSpPr>
        <p:grpSpPr bwMode="auto">
          <a:xfrm>
            <a:off x="609600" y="1592263"/>
            <a:ext cx="8001000" cy="769937"/>
            <a:chOff x="609600" y="1385659"/>
            <a:chExt cx="8000999" cy="769441"/>
          </a:xfrm>
        </p:grpSpPr>
        <p:sp>
          <p:nvSpPr>
            <p:cNvPr id="2067" name="TextBox 7">
              <a:extLst>
                <a:ext uri="{FF2B5EF4-FFF2-40B4-BE49-F238E27FC236}">
                  <a16:creationId xmlns:a16="http://schemas.microsoft.com/office/drawing/2014/main" id="{A1B11228-F151-9780-76BA-516BA33D4D60}"/>
                </a:ext>
              </a:extLst>
            </p:cNvPr>
            <p:cNvSpPr txBox="1">
              <a:spLocks noChangeArrowheads="1"/>
            </p:cNvSpPr>
            <p:nvPr/>
          </p:nvSpPr>
          <p:spPr bwMode="auto">
            <a:xfrm>
              <a:off x="1343024" y="1385659"/>
              <a:ext cx="7267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Highest Hit DEM (meters)</a:t>
              </a:r>
            </a:p>
            <a:p>
              <a:r>
                <a:rPr lang="en-US" altLang="en-US" sz="1100">
                  <a:latin typeface="Times New Roman" panose="02020603050405020304" pitchFamily="18" charset="0"/>
                  <a:cs typeface="Times New Roman" panose="02020603050405020304" pitchFamily="18" charset="0"/>
                </a:rPr>
                <a:t>First return DEM.  Elevations are from sea level to the tops of features, in meters; NOT the height of the features above ground level.  Values in the ArcMap table of contents will recalculate to show the minimum and maximum in the current extent.</a:t>
              </a:r>
            </a:p>
          </p:txBody>
        </p:sp>
        <p:graphicFrame>
          <p:nvGraphicFramePr>
            <p:cNvPr id="2068" name="Object 8">
              <a:extLst>
                <a:ext uri="{FF2B5EF4-FFF2-40B4-BE49-F238E27FC236}">
                  <a16:creationId xmlns:a16="http://schemas.microsoft.com/office/drawing/2014/main" id="{FB552A72-2812-F582-9C2C-95E2497A4E75}"/>
                </a:ext>
              </a:extLst>
            </p:cNvPr>
            <p:cNvGraphicFramePr>
              <a:graphicFrameLocks/>
            </p:cNvGraphicFramePr>
            <p:nvPr/>
          </p:nvGraphicFramePr>
          <p:xfrm>
            <a:off x="609600" y="1450339"/>
            <a:ext cx="640080" cy="640080"/>
          </p:xfrm>
          <a:graphic>
            <a:graphicData uri="http://schemas.openxmlformats.org/presentationml/2006/ole">
              <mc:AlternateContent xmlns:mc="http://schemas.openxmlformats.org/markup-compatibility/2006">
                <mc:Choice xmlns:v="urn:schemas-microsoft-com:vml" Requires="v">
                  <p:oleObj name="Bitmap Image" r:id="rId2" imgW="790476" imgH="819048" progId="Paint.Picture">
                    <p:embed/>
                  </p:oleObj>
                </mc:Choice>
                <mc:Fallback>
                  <p:oleObj name="Bitmap Image" r:id="rId2" imgW="790476" imgH="819048" progId="Paint.Picture">
                    <p:embed/>
                    <p:pic>
                      <p:nvPicPr>
                        <p:cNvPr id="0" name="Object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50339"/>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52" name="Group 9">
            <a:extLst>
              <a:ext uri="{FF2B5EF4-FFF2-40B4-BE49-F238E27FC236}">
                <a16:creationId xmlns:a16="http://schemas.microsoft.com/office/drawing/2014/main" id="{07380C40-46EA-4334-9ECF-971D344B79AA}"/>
              </a:ext>
            </a:extLst>
          </p:cNvPr>
          <p:cNvGrpSpPr>
            <a:grpSpLocks/>
          </p:cNvGrpSpPr>
          <p:nvPr/>
        </p:nvGrpSpPr>
        <p:grpSpPr bwMode="auto">
          <a:xfrm>
            <a:off x="609600" y="2446338"/>
            <a:ext cx="7629525" cy="639762"/>
            <a:chOff x="609600" y="2146144"/>
            <a:chExt cx="7629524" cy="640080"/>
          </a:xfrm>
        </p:grpSpPr>
        <p:sp>
          <p:nvSpPr>
            <p:cNvPr id="2065" name="TextBox 10">
              <a:extLst>
                <a:ext uri="{FF2B5EF4-FFF2-40B4-BE49-F238E27FC236}">
                  <a16:creationId xmlns:a16="http://schemas.microsoft.com/office/drawing/2014/main" id="{3CC87974-3932-E396-EC17-61057A179E04}"/>
                </a:ext>
              </a:extLst>
            </p:cNvPr>
            <p:cNvSpPr txBox="1">
              <a:spLocks noChangeArrowheads="1"/>
            </p:cNvSpPr>
            <p:nvPr/>
          </p:nvSpPr>
          <p:spPr bwMode="auto">
            <a:xfrm>
              <a:off x="1343024" y="2250741"/>
              <a:ext cx="6896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Highest Hit Hillshade</a:t>
              </a:r>
            </a:p>
            <a:p>
              <a:r>
                <a:rPr lang="en-US" altLang="en-US" sz="1100">
                  <a:latin typeface="Times New Roman" panose="02020603050405020304" pitchFamily="18" charset="0"/>
                  <a:cs typeface="Times New Roman" panose="02020603050405020304" pitchFamily="18" charset="0"/>
                </a:rPr>
                <a:t>Hillshade of first return DEM.</a:t>
              </a:r>
            </a:p>
          </p:txBody>
        </p:sp>
        <p:graphicFrame>
          <p:nvGraphicFramePr>
            <p:cNvPr id="2066" name="Object 11">
              <a:extLst>
                <a:ext uri="{FF2B5EF4-FFF2-40B4-BE49-F238E27FC236}">
                  <a16:creationId xmlns:a16="http://schemas.microsoft.com/office/drawing/2014/main" id="{1128DC8A-4903-D986-A7A3-741C17100EAD}"/>
                </a:ext>
              </a:extLst>
            </p:cNvPr>
            <p:cNvGraphicFramePr>
              <a:graphicFrameLocks/>
            </p:cNvGraphicFramePr>
            <p:nvPr/>
          </p:nvGraphicFramePr>
          <p:xfrm>
            <a:off x="609600" y="2146144"/>
            <a:ext cx="640080" cy="640080"/>
          </p:xfrm>
          <a:graphic>
            <a:graphicData uri="http://schemas.openxmlformats.org/presentationml/2006/ole">
              <mc:AlternateContent xmlns:mc="http://schemas.openxmlformats.org/markup-compatibility/2006">
                <mc:Choice xmlns:v="urn:schemas-microsoft-com:vml" Requires="v">
                  <p:oleObj name="Bitmap Image" r:id="rId4" imgW="790476" imgH="800212" progId="Paint.Picture">
                    <p:embed/>
                  </p:oleObj>
                </mc:Choice>
                <mc:Fallback>
                  <p:oleObj name="Bitmap Image" r:id="rId4" imgW="790476" imgH="800212" progId="Paint.Picture">
                    <p:embed/>
                    <p:pic>
                      <p:nvPicPr>
                        <p:cNvPr id="0" name="Objec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46144"/>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53" name="Group 12">
            <a:extLst>
              <a:ext uri="{FF2B5EF4-FFF2-40B4-BE49-F238E27FC236}">
                <a16:creationId xmlns:a16="http://schemas.microsoft.com/office/drawing/2014/main" id="{F1B2F4FC-7BAB-EB11-8DF2-58BFD86BE3A2}"/>
              </a:ext>
            </a:extLst>
          </p:cNvPr>
          <p:cNvGrpSpPr>
            <a:grpSpLocks/>
          </p:cNvGrpSpPr>
          <p:nvPr/>
        </p:nvGrpSpPr>
        <p:grpSpPr bwMode="auto">
          <a:xfrm>
            <a:off x="609600" y="3168650"/>
            <a:ext cx="7896225" cy="641350"/>
            <a:chOff x="609600" y="2837704"/>
            <a:chExt cx="7896413" cy="640080"/>
          </a:xfrm>
        </p:grpSpPr>
        <p:sp>
          <p:nvSpPr>
            <p:cNvPr id="2063" name="TextBox 13">
              <a:extLst>
                <a:ext uri="{FF2B5EF4-FFF2-40B4-BE49-F238E27FC236}">
                  <a16:creationId xmlns:a16="http://schemas.microsoft.com/office/drawing/2014/main" id="{DD17AF29-9FCE-F7F2-FB9D-3371543A1F15}"/>
                </a:ext>
              </a:extLst>
            </p:cNvPr>
            <p:cNvSpPr txBox="1">
              <a:spLocks noChangeArrowheads="1"/>
            </p:cNvSpPr>
            <p:nvPr/>
          </p:nvSpPr>
          <p:spPr bwMode="auto">
            <a:xfrm>
              <a:off x="1343024" y="2855992"/>
              <a:ext cx="7162989"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Feature Height (available in meters or feet)</a:t>
              </a:r>
            </a:p>
            <a:p>
              <a:r>
                <a:rPr lang="en-US" altLang="en-US" sz="1100">
                  <a:latin typeface="Times New Roman" panose="02020603050405020304" pitchFamily="18" charset="0"/>
                  <a:cs typeface="Times New Roman" panose="02020603050405020304" pitchFamily="18" charset="0"/>
                </a:rPr>
                <a:t>Height, in meters or feet, of features above ground calculated from the bare earth and highest hit DEMs.  Values in the ArcMap table of contents will recalculate to show the minimum and maximum in the current extent.</a:t>
              </a:r>
            </a:p>
          </p:txBody>
        </p:sp>
        <p:graphicFrame>
          <p:nvGraphicFramePr>
            <p:cNvPr id="2064" name="Object 14">
              <a:extLst>
                <a:ext uri="{FF2B5EF4-FFF2-40B4-BE49-F238E27FC236}">
                  <a16:creationId xmlns:a16="http://schemas.microsoft.com/office/drawing/2014/main" id="{D7001CF1-69E8-23E2-90F8-8C4621C364BA}"/>
                </a:ext>
              </a:extLst>
            </p:cNvPr>
            <p:cNvGraphicFramePr>
              <a:graphicFrameLocks/>
            </p:cNvGraphicFramePr>
            <p:nvPr/>
          </p:nvGraphicFramePr>
          <p:xfrm>
            <a:off x="609600" y="2837704"/>
            <a:ext cx="640080" cy="640080"/>
          </p:xfrm>
          <a:graphic>
            <a:graphicData uri="http://schemas.openxmlformats.org/presentationml/2006/ole">
              <mc:AlternateContent xmlns:mc="http://schemas.openxmlformats.org/markup-compatibility/2006">
                <mc:Choice xmlns:v="urn:schemas-microsoft-com:vml" Requires="v">
                  <p:oleObj name="Bitmap Image" r:id="rId6" imgW="828791" imgH="762106" progId="Paint.Picture">
                    <p:embed/>
                  </p:oleObj>
                </mc:Choice>
                <mc:Fallback>
                  <p:oleObj name="Bitmap Image" r:id="rId6" imgW="828791" imgH="762106" progId="Paint.Picture">
                    <p:embed/>
                    <p:pic>
                      <p:nvPicPr>
                        <p:cNvPr id="0" name="Object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837704"/>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54" name="Group 15">
            <a:extLst>
              <a:ext uri="{FF2B5EF4-FFF2-40B4-BE49-F238E27FC236}">
                <a16:creationId xmlns:a16="http://schemas.microsoft.com/office/drawing/2014/main" id="{EBED7EA7-A3AD-56C3-BDB3-AC70AD65AFD5}"/>
              </a:ext>
            </a:extLst>
          </p:cNvPr>
          <p:cNvGrpSpPr>
            <a:grpSpLocks/>
          </p:cNvGrpSpPr>
          <p:nvPr/>
        </p:nvGrpSpPr>
        <p:grpSpPr bwMode="auto">
          <a:xfrm>
            <a:off x="609600" y="3892550"/>
            <a:ext cx="7553325" cy="939800"/>
            <a:chOff x="609600" y="3892944"/>
            <a:chExt cx="7553324" cy="938719"/>
          </a:xfrm>
        </p:grpSpPr>
        <p:sp>
          <p:nvSpPr>
            <p:cNvPr id="2060" name="TextBox 16">
              <a:extLst>
                <a:ext uri="{FF2B5EF4-FFF2-40B4-BE49-F238E27FC236}">
                  <a16:creationId xmlns:a16="http://schemas.microsoft.com/office/drawing/2014/main" id="{0D5E4798-AEBA-CB48-6126-B5DF498A3520}"/>
                </a:ext>
              </a:extLst>
            </p:cNvPr>
            <p:cNvSpPr txBox="1">
              <a:spLocks noChangeArrowheads="1"/>
            </p:cNvSpPr>
            <p:nvPr/>
          </p:nvSpPr>
          <p:spPr bwMode="auto">
            <a:xfrm>
              <a:off x="1981200" y="3892944"/>
              <a:ext cx="618172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Shaded Feature Height (feet) (available in Bright or Green color scheme)</a:t>
              </a:r>
            </a:p>
            <a:p>
              <a:r>
                <a:rPr lang="en-US" altLang="en-US" sz="1100">
                  <a:latin typeface="Times New Roman" panose="02020603050405020304" pitchFamily="18" charset="0"/>
                  <a:cs typeface="Times New Roman" panose="02020603050405020304" pitchFamily="18" charset="0"/>
                </a:rPr>
                <a:t>Height, in feet, of features above ground calculated from the bare earth and highest hit DEMs.  Values in the ArcMap table of contents will recalculate to show the minimum and maximum in the current extent.  Feature Height is draped over the highest hit hillshade.  Two color schemes are available:  shades of green to dark blue or just in shades of green.</a:t>
              </a:r>
            </a:p>
          </p:txBody>
        </p:sp>
        <p:graphicFrame>
          <p:nvGraphicFramePr>
            <p:cNvPr id="2061" name="Object 17">
              <a:extLst>
                <a:ext uri="{FF2B5EF4-FFF2-40B4-BE49-F238E27FC236}">
                  <a16:creationId xmlns:a16="http://schemas.microsoft.com/office/drawing/2014/main" id="{E7FD2D37-AD4F-B60B-0348-10C9F9DA225A}"/>
                </a:ext>
              </a:extLst>
            </p:cNvPr>
            <p:cNvGraphicFramePr>
              <a:graphicFrameLocks/>
            </p:cNvGraphicFramePr>
            <p:nvPr/>
          </p:nvGraphicFramePr>
          <p:xfrm>
            <a:off x="609600" y="4042263"/>
            <a:ext cx="640080" cy="640080"/>
          </p:xfrm>
          <a:graphic>
            <a:graphicData uri="http://schemas.openxmlformats.org/presentationml/2006/ole">
              <mc:AlternateContent xmlns:mc="http://schemas.openxmlformats.org/markup-compatibility/2006">
                <mc:Choice xmlns:v="urn:schemas-microsoft-com:vml" Requires="v">
                  <p:oleObj name="Bitmap Image" r:id="rId8" imgW="790476" imgH="781159" progId="PBrush">
                    <p:embed/>
                  </p:oleObj>
                </mc:Choice>
                <mc:Fallback>
                  <p:oleObj name="Bitmap Image" r:id="rId8" imgW="790476" imgH="781159" progId="PBrush">
                    <p:embed/>
                    <p:pic>
                      <p:nvPicPr>
                        <p:cNvPr id="0" name="Object 1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042263"/>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62" name="Picture 18" descr="\\blm\dfs\or\loc\gis\gisdata\or\oso\oso_utils\District_Layer_Browsers\Salem\Layers\District_01\Vegetation_08\LiDAR Shaded Feature Height (feet) - Green.bmp">
              <a:extLst>
                <a:ext uri="{FF2B5EF4-FFF2-40B4-BE49-F238E27FC236}">
                  <a16:creationId xmlns:a16="http://schemas.microsoft.com/office/drawing/2014/main" id="{0C439E5F-7C83-8FAC-B6CB-C6DD0D775C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4042263"/>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5" name="Group 19">
            <a:extLst>
              <a:ext uri="{FF2B5EF4-FFF2-40B4-BE49-F238E27FC236}">
                <a16:creationId xmlns:a16="http://schemas.microsoft.com/office/drawing/2014/main" id="{5A32324B-4F4E-7532-AC53-9AD9487783AE}"/>
              </a:ext>
            </a:extLst>
          </p:cNvPr>
          <p:cNvGrpSpPr>
            <a:grpSpLocks/>
          </p:cNvGrpSpPr>
          <p:nvPr/>
        </p:nvGrpSpPr>
        <p:grpSpPr bwMode="auto">
          <a:xfrm>
            <a:off x="609600" y="4914900"/>
            <a:ext cx="7240588" cy="639763"/>
            <a:chOff x="609600" y="4648200"/>
            <a:chExt cx="7240587" cy="640080"/>
          </a:xfrm>
        </p:grpSpPr>
        <p:sp>
          <p:nvSpPr>
            <p:cNvPr id="2058" name="TextBox 20">
              <a:extLst>
                <a:ext uri="{FF2B5EF4-FFF2-40B4-BE49-F238E27FC236}">
                  <a16:creationId xmlns:a16="http://schemas.microsoft.com/office/drawing/2014/main" id="{460662A0-8783-88D6-F3E4-0F9FDC5789C7}"/>
                </a:ext>
              </a:extLst>
            </p:cNvPr>
            <p:cNvSpPr txBox="1">
              <a:spLocks noChangeArrowheads="1"/>
            </p:cNvSpPr>
            <p:nvPr/>
          </p:nvSpPr>
          <p:spPr bwMode="auto">
            <a:xfrm>
              <a:off x="1343024" y="4752797"/>
              <a:ext cx="65071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Shaded Feature Height Classes (25 foot)</a:t>
              </a:r>
            </a:p>
            <a:p>
              <a:r>
                <a:rPr lang="en-US" altLang="en-US" sz="1100">
                  <a:latin typeface="Times New Roman" panose="02020603050405020304" pitchFamily="18" charset="0"/>
                  <a:cs typeface="Times New Roman" panose="02020603050405020304" pitchFamily="18" charset="0"/>
                </a:rPr>
                <a:t>Feature Heights classified into 25’ height bands, draped over the highest hit hillshade.</a:t>
              </a:r>
            </a:p>
          </p:txBody>
        </p:sp>
        <p:graphicFrame>
          <p:nvGraphicFramePr>
            <p:cNvPr id="2059" name="Object 21">
              <a:extLst>
                <a:ext uri="{FF2B5EF4-FFF2-40B4-BE49-F238E27FC236}">
                  <a16:creationId xmlns:a16="http://schemas.microsoft.com/office/drawing/2014/main" id="{90BFE877-B055-24C0-7825-77FD695BF221}"/>
                </a:ext>
              </a:extLst>
            </p:cNvPr>
            <p:cNvGraphicFramePr>
              <a:graphicFrameLocks/>
            </p:cNvGraphicFramePr>
            <p:nvPr/>
          </p:nvGraphicFramePr>
          <p:xfrm>
            <a:off x="609600" y="4648200"/>
            <a:ext cx="640080" cy="640080"/>
          </p:xfrm>
          <a:graphic>
            <a:graphicData uri="http://schemas.openxmlformats.org/presentationml/2006/ole">
              <mc:AlternateContent xmlns:mc="http://schemas.openxmlformats.org/markup-compatibility/2006">
                <mc:Choice xmlns:v="urn:schemas-microsoft-com:vml" Requires="v">
                  <p:oleObj name="Bitmap Image" r:id="rId11" imgW="781159" imgH="752381" progId="Paint.Picture">
                    <p:embed/>
                  </p:oleObj>
                </mc:Choice>
                <mc:Fallback>
                  <p:oleObj name="Bitmap Image" r:id="rId11" imgW="781159" imgH="752381" progId="Paint.Picture">
                    <p:embed/>
                    <p:pic>
                      <p:nvPicPr>
                        <p:cNvPr id="0" name="Object 2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648200"/>
                          <a:ext cx="6400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056" name="TextBox 22">
            <a:extLst>
              <a:ext uri="{FF2B5EF4-FFF2-40B4-BE49-F238E27FC236}">
                <a16:creationId xmlns:a16="http://schemas.microsoft.com/office/drawing/2014/main" id="{383E832B-C5ED-4C1B-AF27-69AFAC70B982}"/>
              </a:ext>
            </a:extLst>
          </p:cNvPr>
          <p:cNvSpPr txBox="1">
            <a:spLocks noChangeArrowheads="1"/>
          </p:cNvSpPr>
          <p:nvPr/>
        </p:nvSpPr>
        <p:spPr bwMode="auto">
          <a:xfrm>
            <a:off x="1343025" y="5659438"/>
            <a:ext cx="65071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MS PGothic" panose="020B0600070205080204" pitchFamily="34" charset="-128"/>
              </a:defRPr>
            </a:lvl1pPr>
            <a:lvl2pPr marL="742950" indent="-285750">
              <a:defRPr>
                <a:solidFill>
                  <a:schemeClr val="tx1"/>
                </a:solidFill>
                <a:latin typeface="Arial Narrow" panose="020B0606020202030204" pitchFamily="34" charset="0"/>
                <a:ea typeface="MS PGothic" panose="020B0600070205080204" pitchFamily="34" charset="-128"/>
              </a:defRPr>
            </a:lvl2pPr>
            <a:lvl3pPr marL="1143000" indent="-228600">
              <a:defRPr>
                <a:solidFill>
                  <a:schemeClr val="tx1"/>
                </a:solidFill>
                <a:latin typeface="Arial Narrow" panose="020B0606020202030204" pitchFamily="34" charset="0"/>
                <a:ea typeface="MS PGothic" panose="020B0600070205080204" pitchFamily="34" charset="-128"/>
              </a:defRPr>
            </a:lvl3pPr>
            <a:lvl4pPr marL="1600200" indent="-228600">
              <a:defRPr>
                <a:solidFill>
                  <a:schemeClr val="tx1"/>
                </a:solidFill>
                <a:latin typeface="Arial Narrow" panose="020B0606020202030204" pitchFamily="34" charset="0"/>
                <a:ea typeface="MS PGothic" panose="020B0600070205080204" pitchFamily="34" charset="-128"/>
              </a:defRPr>
            </a:lvl4pPr>
            <a:lvl5pPr marL="2057400" indent="-228600">
              <a:defRPr>
                <a:solidFill>
                  <a:schemeClr val="tx1"/>
                </a:solidFill>
                <a:latin typeface="Arial Narrow" panose="020B0606020202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Narrow" panose="020B0606020202030204" pitchFamily="34" charset="0"/>
                <a:ea typeface="MS PGothic" panose="020B0600070205080204" pitchFamily="34" charset="-128"/>
              </a:defRPr>
            </a:lvl9pPr>
          </a:lstStyle>
          <a:p>
            <a:r>
              <a:rPr lang="en-US" altLang="en-US" sz="1100" b="1">
                <a:latin typeface="Times New Roman" panose="02020603050405020304" pitchFamily="18" charset="0"/>
                <a:cs typeface="Times New Roman" panose="02020603050405020304" pitchFamily="18" charset="0"/>
              </a:rPr>
              <a:t>LiDAR Top Points (available for each resource area)</a:t>
            </a:r>
          </a:p>
          <a:p>
            <a:r>
              <a:rPr lang="en-US" altLang="en-US" sz="1100">
                <a:latin typeface="Times New Roman" panose="02020603050405020304" pitchFamily="18" charset="0"/>
                <a:cs typeface="Times New Roman" panose="02020603050405020304" pitchFamily="18" charset="0"/>
              </a:rPr>
              <a:t>Feature top points derived from LiDAR.  These are peaks in the LiDAR derived feature height surface.  In vegetated areas, the points can be used as a proxy for individual tree locations</a:t>
            </a:r>
            <a:r>
              <a:rPr lang="en-US" altLang="en-US" sz="1100"/>
              <a:t>.</a:t>
            </a:r>
          </a:p>
        </p:txBody>
      </p:sp>
      <p:pic>
        <p:nvPicPr>
          <p:cNvPr id="2057" name="Picture 23">
            <a:extLst>
              <a:ext uri="{FF2B5EF4-FFF2-40B4-BE49-F238E27FC236}">
                <a16:creationId xmlns:a16="http://schemas.microsoft.com/office/drawing/2014/main" id="{5F32834A-2567-1A34-034D-C663869B1F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5638800"/>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59403-1FF4-E2E7-9446-D54CFA2A95AE}"/>
              </a:ext>
            </a:extLst>
          </p:cNvPr>
          <p:cNvSpPr>
            <a:spLocks noGrp="1"/>
          </p:cNvSpPr>
          <p:nvPr>
            <p:ph type="title"/>
          </p:nvPr>
        </p:nvSpPr>
        <p:spPr>
          <a:scene3d>
            <a:camera prst="perspectiveRelaxedModerately"/>
            <a:lightRig rig="threePt" dir="t"/>
          </a:scene3d>
        </p:spPr>
        <p:txBody>
          <a:bodyPr>
            <a:normAutofit/>
          </a:bodyPr>
          <a:lstStyle/>
          <a:p>
            <a:pPr algn="ctr" fontAlgn="auto">
              <a:spcAft>
                <a:spcPts val="0"/>
              </a:spcAft>
              <a:defRPr/>
            </a:pPr>
            <a:r>
              <a:rPr lang="en-US" sz="3200" dirty="0">
                <a:solidFill>
                  <a:schemeClr val="tx1">
                    <a:lumMod val="75000"/>
                  </a:schemeClr>
                </a:solidFill>
                <a:latin typeface="Times New Roman" panose="02020603050405020304" pitchFamily="18" charset="0"/>
                <a:ea typeface="+mj-ea"/>
                <a:cs typeface="Times New Roman" panose="02020603050405020304" pitchFamily="18" charset="0"/>
              </a:rPr>
              <a:t>Some Limitations on using lidar should be addressed  </a:t>
            </a:r>
          </a:p>
        </p:txBody>
      </p:sp>
      <p:sp>
        <p:nvSpPr>
          <p:cNvPr id="2" name="Content Placeholder 1">
            <a:extLst>
              <a:ext uri="{FF2B5EF4-FFF2-40B4-BE49-F238E27FC236}">
                <a16:creationId xmlns:a16="http://schemas.microsoft.com/office/drawing/2014/main" id="{8619DC28-7615-1B85-AC2A-32D62615FEE2}"/>
              </a:ext>
            </a:extLst>
          </p:cNvPr>
          <p:cNvSpPr>
            <a:spLocks noGrp="1"/>
          </p:cNvSpPr>
          <p:nvPr>
            <p:ph sz="quarter" idx="13"/>
          </p:nvPr>
        </p:nvSpPr>
        <p:spPr>
          <a:xfrm>
            <a:off x="352425" y="1463675"/>
            <a:ext cx="8258175" cy="4724400"/>
          </a:xfrm>
        </p:spPr>
        <p:txBody>
          <a:bodyPr wrap="square" numCol="1" anchor="t" anchorCtr="0" compatLnSpc="1">
            <a:prstTxWarp prst="textNoShape">
              <a:avLst/>
            </a:prstTxWarp>
          </a:bodyPr>
          <a:lstStyle/>
          <a:p>
            <a:pPr marL="0" indent="0">
              <a:lnSpc>
                <a:spcPct val="80000"/>
              </a:lnSpc>
              <a:buFont typeface="Arial" panose="020B0604020202020204" pitchFamily="34" charset="0"/>
              <a:buNone/>
            </a:pPr>
            <a:r>
              <a:rPr lang="en-US" altLang="en-US" sz="2700">
                <a:latin typeface="Times New Roman" panose="02020603050405020304" pitchFamily="18" charset="0"/>
                <a:cs typeface="Times New Roman" panose="02020603050405020304" pitchFamily="18" charset="0"/>
              </a:rPr>
              <a:t>Limitations:</a:t>
            </a:r>
            <a:endParaRPr lang="en-US" altLang="en-US" sz="2000">
              <a:latin typeface="Times New Roman" panose="02020603050405020304" pitchFamily="18" charset="0"/>
              <a:cs typeface="Times New Roman" panose="02020603050405020304" pitchFamily="18" charset="0"/>
            </a:endParaRP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The ability to pull specific tree species and dbh out of the data is limited (without some advanced processing) </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It is very good at depicting the top canopy surface but struggles with mutli-story canopy delineations, (without some advanced processing)</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The “Top Points” product is great at relative vegetation heights, but due to possible error with tree lean the inability to parse out multi-story “top points” and the fact that not every tip top of indivitual tree may be detected, there is some error inherent in this data product. (may underestimate the total number of trees in multistory canopy, may overestimate heights in steep ground) </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Dense canopy can reduce the resolution of the “ground” DTM or Bare Earth data</a:t>
            </a:r>
          </a:p>
          <a:p>
            <a:pPr marL="0" indent="0">
              <a:lnSpc>
                <a:spcPct val="80000"/>
              </a:lnSpc>
              <a:buFont typeface="Wingdings" panose="05000000000000000000" pitchFamily="2" charset="2"/>
              <a:buChar char="Ø"/>
            </a:pPr>
            <a:r>
              <a:rPr lang="en-US" altLang="en-US" sz="2000">
                <a:latin typeface="Times New Roman" panose="02020603050405020304" pitchFamily="18" charset="0"/>
                <a:cs typeface="Times New Roman" panose="02020603050405020304" pitchFamily="18" charset="0"/>
              </a:rPr>
              <a:t>Treat the data as a model with these limitations in mind and you will get a much better picture of the landscape, save lots of time and money. </a:t>
            </a:r>
            <a:endParaRPr lang="en-US" altLang="en-US" sz="1400"/>
          </a:p>
          <a:p>
            <a:pPr marL="0" indent="0">
              <a:lnSpc>
                <a:spcPct val="80000"/>
              </a:lnSpc>
            </a:pP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AF1A-10D2-EDA2-8059-376463A20F1E}"/>
              </a:ext>
            </a:extLst>
          </p:cNvPr>
          <p:cNvSpPr>
            <a:spLocks noGrp="1"/>
          </p:cNvSpPr>
          <p:nvPr>
            <p:ph type="title"/>
          </p:nvPr>
        </p:nvSpPr>
        <p:spPr>
          <a:xfrm>
            <a:off x="6172200" y="228600"/>
            <a:ext cx="2590800" cy="6096000"/>
          </a:xfrm>
        </p:spPr>
        <p:txBody>
          <a:bodyPr wrap="square" numCol="1" anchor="ctr" compatLnSpc="1">
            <a:prstTxWarp prst="textNoShape">
              <a:avLst/>
            </a:prstTxWarp>
          </a:bodyPr>
          <a:lstStyle/>
          <a:p>
            <a:pPr algn="ctr"/>
            <a:r>
              <a:rPr lang="en-US" altLang="en-US" sz="2800" cap="none">
                <a:solidFill>
                  <a:srgbClr val="BFBFBF"/>
                </a:solidFill>
                <a:latin typeface="Times New Roman" panose="02020603050405020304" pitchFamily="18" charset="0"/>
                <a:cs typeface="Times New Roman" panose="02020603050405020304" pitchFamily="18" charset="0"/>
              </a:rPr>
              <a:t>“top points” </a:t>
            </a:r>
            <a:br>
              <a:rPr lang="en-US" altLang="en-US" sz="2800" cap="none">
                <a:solidFill>
                  <a:srgbClr val="BFBFBF"/>
                </a:solidFill>
                <a:latin typeface="Times New Roman" panose="02020603050405020304" pitchFamily="18" charset="0"/>
                <a:cs typeface="Times New Roman" panose="02020603050405020304" pitchFamily="18" charset="0"/>
              </a:rPr>
            </a:br>
            <a:br>
              <a:rPr lang="en-US" altLang="en-US" sz="2800" cap="none">
                <a:solidFill>
                  <a:srgbClr val="BFBFBF"/>
                </a:solidFill>
                <a:latin typeface="Times New Roman" panose="02020603050405020304" pitchFamily="18" charset="0"/>
                <a:cs typeface="Times New Roman" panose="02020603050405020304" pitchFamily="18" charset="0"/>
              </a:rPr>
            </a:br>
            <a:r>
              <a:rPr lang="en-US" altLang="en-US" sz="2000" cap="none">
                <a:solidFill>
                  <a:srgbClr val="BFBFBF"/>
                </a:solidFill>
                <a:latin typeface="Times New Roman" panose="02020603050405020304" pitchFamily="18" charset="0"/>
                <a:cs typeface="Times New Roman" panose="02020603050405020304" pitchFamily="18" charset="0"/>
              </a:rPr>
              <a:t>Quick Stand statistics and visual of tree heights </a:t>
            </a:r>
            <a:br>
              <a:rPr lang="en-US" altLang="en-US" sz="2000" cap="none">
                <a:solidFill>
                  <a:srgbClr val="BFBFBF"/>
                </a:solidFill>
                <a:latin typeface="Times New Roman" panose="02020603050405020304" pitchFamily="18" charset="0"/>
                <a:cs typeface="Times New Roman" panose="02020603050405020304" pitchFamily="18" charset="0"/>
              </a:rPr>
            </a:br>
            <a:br>
              <a:rPr lang="en-US" altLang="en-US" sz="2000" cap="none">
                <a:solidFill>
                  <a:srgbClr val="BFBFBF"/>
                </a:solidFill>
                <a:latin typeface="Times New Roman" panose="02020603050405020304" pitchFamily="18" charset="0"/>
                <a:cs typeface="Times New Roman" panose="02020603050405020304" pitchFamily="18" charset="0"/>
              </a:rPr>
            </a:br>
            <a:r>
              <a:rPr lang="en-US" altLang="en-US" sz="2000" cap="none">
                <a:solidFill>
                  <a:srgbClr val="BFBFBF"/>
                </a:solidFill>
                <a:latin typeface="Times New Roman" panose="02020603050405020304" pitchFamily="18" charset="0"/>
                <a:cs typeface="Times New Roman" panose="02020603050405020304" pitchFamily="18" charset="0"/>
              </a:rPr>
              <a:t>Also gives the ability to query out specific ranges of tree heights</a:t>
            </a:r>
            <a:br>
              <a:rPr lang="en-US" altLang="en-US" sz="2000" cap="none">
                <a:solidFill>
                  <a:srgbClr val="BFBFBF"/>
                </a:solidFill>
                <a:latin typeface="Times New Roman" panose="02020603050405020304" pitchFamily="18" charset="0"/>
                <a:cs typeface="Times New Roman" panose="02020603050405020304" pitchFamily="18" charset="0"/>
              </a:rPr>
            </a:br>
            <a:br>
              <a:rPr lang="en-US" altLang="en-US" sz="2000" cap="none">
                <a:solidFill>
                  <a:srgbClr val="BFBFBF"/>
                </a:solidFill>
                <a:latin typeface="Times New Roman" panose="02020603050405020304" pitchFamily="18" charset="0"/>
                <a:cs typeface="Times New Roman" panose="02020603050405020304" pitchFamily="18" charset="0"/>
              </a:rPr>
            </a:br>
            <a:r>
              <a:rPr lang="en-US" altLang="en-US" sz="2000" cap="none">
                <a:solidFill>
                  <a:srgbClr val="BFBFBF"/>
                </a:solidFill>
                <a:latin typeface="Times New Roman" panose="02020603050405020304" pitchFamily="18" charset="0"/>
                <a:cs typeface="Times New Roman" panose="02020603050405020304" pitchFamily="18" charset="0"/>
              </a:rPr>
              <a:t>also used to create Realistic 3d Visuals in ArcGis explorer </a:t>
            </a:r>
          </a:p>
        </p:txBody>
      </p:sp>
      <p:pic>
        <p:nvPicPr>
          <p:cNvPr id="11266" name="Picture 2">
            <a:extLst>
              <a:ext uri="{FF2B5EF4-FFF2-40B4-BE49-F238E27FC236}">
                <a16:creationId xmlns:a16="http://schemas.microsoft.com/office/drawing/2014/main" id="{BE5BB951-763A-7313-5709-393E676A06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738"/>
            <a:ext cx="5137150" cy="66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461FF3-68EE-07E5-D777-DBC64908261A}"/>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329268" y="990600"/>
            <a:ext cx="6509932" cy="554637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itle 2">
            <a:extLst>
              <a:ext uri="{FF2B5EF4-FFF2-40B4-BE49-F238E27FC236}">
                <a16:creationId xmlns:a16="http://schemas.microsoft.com/office/drawing/2014/main" id="{6C9610B9-2755-5B14-FE66-4AED4ADF7D1E}"/>
              </a:ext>
            </a:extLst>
          </p:cNvPr>
          <p:cNvSpPr>
            <a:spLocks noGrp="1"/>
          </p:cNvSpPr>
          <p:nvPr>
            <p:ph type="title"/>
          </p:nvPr>
        </p:nvSpPr>
        <p:spPr>
          <a:xfrm>
            <a:off x="2971800" y="152400"/>
            <a:ext cx="3657600" cy="685800"/>
          </a:xfrm>
        </p:spPr>
        <p:txBody>
          <a:bodyPr wrap="square" numCol="1" compatLnSpc="1">
            <a:prstTxWarp prst="textNoShape">
              <a:avLst/>
            </a:prstTxWarp>
          </a:bodyPr>
          <a:lstStyle/>
          <a:p>
            <a:pPr algn="ctr"/>
            <a:r>
              <a:rPr lang="en-US" altLang="en-US" sz="2400">
                <a:latin typeface="Times New Roman" panose="02020603050405020304" pitchFamily="18" charset="0"/>
                <a:cs typeface="Times New Roman" panose="02020603050405020304" pitchFamily="18" charset="0"/>
              </a:rPr>
              <a:t>STREAM MODELING</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(4 ACRE CATCHMENT )</a:t>
            </a:r>
          </a:p>
        </p:txBody>
      </p:sp>
      <p:sp>
        <p:nvSpPr>
          <p:cNvPr id="4" name="Text Placeholder 3">
            <a:extLst>
              <a:ext uri="{FF2B5EF4-FFF2-40B4-BE49-F238E27FC236}">
                <a16:creationId xmlns:a16="http://schemas.microsoft.com/office/drawing/2014/main" id="{ECD81970-6AD2-225A-D746-60B9AFA9AEFC}"/>
              </a:ext>
            </a:extLst>
          </p:cNvPr>
          <p:cNvSpPr>
            <a:spLocks noGrp="1"/>
          </p:cNvSpPr>
          <p:nvPr>
            <p:ph type="body" sz="half" idx="2"/>
          </p:nvPr>
        </p:nvSpPr>
        <p:spPr>
          <a:xfrm>
            <a:off x="228600" y="1143000"/>
            <a:ext cx="2130425" cy="4343400"/>
          </a:xfrm>
        </p:spPr>
        <p:txBody>
          <a:bodyPr wrap="square" numCol="1" anchor="t" anchorCtr="0" compatLnSpc="1">
            <a:prstTxWarp prst="textNoShape">
              <a:avLst/>
            </a:prstTxWarp>
          </a:bodyPr>
          <a:lstStyle/>
          <a:p>
            <a:pPr marL="285750" indent="-285750">
              <a:buFont typeface="Arial" panose="020B0604020202020204" pitchFamily="34" charset="0"/>
              <a:buChar char="•"/>
            </a:pPr>
            <a:r>
              <a:rPr lang="en-US" altLang="en-US" sz="1200" b="1">
                <a:latin typeface="Times New Roman" panose="02020603050405020304" pitchFamily="18" charset="0"/>
                <a:cs typeface="Times New Roman" panose="02020603050405020304" pitchFamily="18" charset="0"/>
              </a:rPr>
              <a:t>Focused Inception Point Surveys</a:t>
            </a:r>
          </a:p>
          <a:p>
            <a:pPr marL="285750" indent="-285750">
              <a:buFont typeface="Arial" panose="020B0604020202020204" pitchFamily="34" charset="0"/>
              <a:buChar char="•"/>
            </a:pPr>
            <a:r>
              <a:rPr lang="en-US" altLang="en-US" sz="1200" b="1">
                <a:latin typeface="Times New Roman" panose="02020603050405020304" pitchFamily="18" charset="0"/>
                <a:cs typeface="Times New Roman" panose="02020603050405020304" pitchFamily="18" charset="0"/>
              </a:rPr>
              <a:t>Accurate Channel Locations (wide floodplanes tricky)</a:t>
            </a:r>
          </a:p>
          <a:p>
            <a:pPr marL="285750" indent="-285750">
              <a:buFont typeface="Arial" panose="020B0604020202020204" pitchFamily="34" charset="0"/>
              <a:buChar char="•"/>
            </a:pPr>
            <a:r>
              <a:rPr lang="en-US" altLang="en-US" sz="1200" b="1">
                <a:latin typeface="Times New Roman" panose="02020603050405020304" pitchFamily="18" charset="0"/>
                <a:cs typeface="Times New Roman" panose="02020603050405020304" pitchFamily="18" charset="0"/>
              </a:rPr>
              <a:t>Accurate Stream Buffer</a:t>
            </a:r>
          </a:p>
          <a:p>
            <a:pPr marL="285750" indent="-285750">
              <a:buFont typeface="Arial" panose="020B0604020202020204" pitchFamily="34" charset="0"/>
              <a:buChar char="•"/>
            </a:pPr>
            <a:r>
              <a:rPr lang="en-US" altLang="en-US" sz="1200" b="1">
                <a:latin typeface="Times New Roman" panose="02020603050405020304" pitchFamily="18" charset="0"/>
                <a:cs typeface="Times New Roman" panose="02020603050405020304" pitchFamily="18" charset="0"/>
              </a:rPr>
              <a:t>Minimizes “Surprise Streams”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1C1730-0ED4-A863-8BF5-C79BEAF53712}"/>
              </a:ext>
            </a:extLst>
          </p:cNvPr>
          <p:cNvSpPr>
            <a:spLocks noGrp="1"/>
          </p:cNvSpPr>
          <p:nvPr>
            <p:ph type="title"/>
          </p:nvPr>
        </p:nvSpPr>
        <p:spPr>
          <a:xfrm>
            <a:off x="2057400" y="152400"/>
            <a:ext cx="5867400" cy="533400"/>
          </a:xfrm>
        </p:spPr>
        <p:txBody>
          <a:bodyPr/>
          <a:lstStyle/>
          <a:p>
            <a:pPr algn="ctr" fontAlgn="auto">
              <a:spcAft>
                <a:spcPts val="0"/>
              </a:spcAft>
              <a:defRPr/>
            </a:pPr>
            <a:r>
              <a:rPr lang="en-US" sz="2400" dirty="0">
                <a:latin typeface="Times New Roman" panose="02020603050405020304" pitchFamily="18" charset="0"/>
                <a:ea typeface="+mj-ea"/>
                <a:cs typeface="Times New Roman" panose="02020603050405020304" pitchFamily="18" charset="0"/>
              </a:rPr>
              <a:t>Slope Class / </a:t>
            </a:r>
            <a:r>
              <a:rPr lang="en-US" sz="2400" dirty="0" err="1">
                <a:latin typeface="Times New Roman" panose="02020603050405020304" pitchFamily="18" charset="0"/>
                <a:ea typeface="+mj-ea"/>
                <a:cs typeface="Times New Roman" panose="02020603050405020304" pitchFamily="18" charset="0"/>
              </a:rPr>
              <a:t>Hillshade</a:t>
            </a:r>
            <a:r>
              <a:rPr lang="en-US" sz="2400" dirty="0">
                <a:latin typeface="Times New Roman" panose="02020603050405020304" pitchFamily="18" charset="0"/>
                <a:ea typeface="+mj-ea"/>
                <a:cs typeface="Times New Roman" panose="02020603050405020304" pitchFamily="18" charset="0"/>
              </a:rPr>
              <a:t> / Contours</a:t>
            </a:r>
            <a:endParaRPr lang="en-US" dirty="0">
              <a:latin typeface="Times New Roman" panose="02020603050405020304" pitchFamily="18" charset="0"/>
              <a:ea typeface="+mj-ea"/>
              <a:cs typeface="Times New Roman" panose="02020603050405020304" pitchFamily="18" charset="0"/>
            </a:endParaRPr>
          </a:p>
        </p:txBody>
      </p:sp>
      <p:sp>
        <p:nvSpPr>
          <p:cNvPr id="4" name="Text Placeholder 3">
            <a:extLst>
              <a:ext uri="{FF2B5EF4-FFF2-40B4-BE49-F238E27FC236}">
                <a16:creationId xmlns:a16="http://schemas.microsoft.com/office/drawing/2014/main" id="{39A4B007-3A6B-0D88-8779-A69A7711803E}"/>
              </a:ext>
            </a:extLst>
          </p:cNvPr>
          <p:cNvSpPr>
            <a:spLocks noGrp="1"/>
          </p:cNvSpPr>
          <p:nvPr>
            <p:ph type="body" sz="half" idx="2"/>
          </p:nvPr>
        </p:nvSpPr>
        <p:spPr>
          <a:xfrm>
            <a:off x="152400" y="1371600"/>
            <a:ext cx="2209800" cy="4953000"/>
          </a:xfrm>
        </p:spPr>
        <p:txBody>
          <a:bodyPr>
            <a:normAutofit fontScale="92500" lnSpcReduction="10000"/>
          </a:bodyPr>
          <a:lstStyle/>
          <a:p>
            <a:pPr fontAlgn="auto">
              <a:defRPr/>
            </a:pPr>
            <a:r>
              <a:rPr lang="en-US" sz="1500" b="1" dirty="0">
                <a:solidFill>
                  <a:srgbClr val="FFC000"/>
                </a:solidFill>
                <a:latin typeface="Times New Roman" panose="02020603050405020304" pitchFamily="18" charset="0"/>
                <a:ea typeface="+mn-ea"/>
                <a:cs typeface="Times New Roman" panose="02020603050405020304" pitchFamily="18" charset="0"/>
              </a:rPr>
              <a:t>0-20% (light brown)</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Existing Roads</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New Rd Construction</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Floodplain Mapping*</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Adverse Skidding</a:t>
            </a:r>
          </a:p>
          <a:p>
            <a:pPr fontAlgn="auto">
              <a:defRPr/>
            </a:pPr>
            <a:r>
              <a:rPr lang="en-US" sz="1500" b="1" dirty="0">
                <a:solidFill>
                  <a:srgbClr val="FFC000"/>
                </a:solidFill>
                <a:latin typeface="Times New Roman" panose="02020603050405020304" pitchFamily="18" charset="0"/>
                <a:ea typeface="+mn-ea"/>
                <a:cs typeface="Times New Roman" panose="02020603050405020304" pitchFamily="18" charset="0"/>
              </a:rPr>
              <a:t>21-35% (dark brown)</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Favorable Skidding</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New Rd guide</a:t>
            </a:r>
          </a:p>
          <a:p>
            <a:pPr fontAlgn="auto">
              <a:defRPr/>
            </a:pPr>
            <a:r>
              <a:rPr lang="en-US" sz="1500" b="1" dirty="0">
                <a:solidFill>
                  <a:srgbClr val="FFC000"/>
                </a:solidFill>
                <a:latin typeface="Times New Roman" panose="02020603050405020304" pitchFamily="18" charset="0"/>
                <a:ea typeface="+mn-ea"/>
                <a:cs typeface="Times New Roman" panose="02020603050405020304" pitchFamily="18" charset="0"/>
              </a:rPr>
              <a:t>36-60% (light green)</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Skyline Yarding</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Rd const. more difficult</a:t>
            </a:r>
          </a:p>
          <a:p>
            <a:pPr fontAlgn="auto">
              <a:defRPr/>
            </a:pPr>
            <a:r>
              <a:rPr lang="en-US" sz="1500" b="1" dirty="0">
                <a:solidFill>
                  <a:srgbClr val="FFC000"/>
                </a:solidFill>
                <a:latin typeface="Times New Roman" panose="02020603050405020304" pitchFamily="18" charset="0"/>
                <a:ea typeface="+mn-ea"/>
                <a:cs typeface="Times New Roman" panose="02020603050405020304" pitchFamily="18" charset="0"/>
              </a:rPr>
              <a:t>&gt;60% (dark green)</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Road issues</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Stability issues</a:t>
            </a:r>
          </a:p>
          <a:p>
            <a:pPr marL="285750" indent="-285750" fontAlgn="auto">
              <a:buFont typeface="Arial" panose="020B0604020202020204" pitchFamily="34" charset="0"/>
              <a:buChar char="•"/>
              <a:defRPr/>
            </a:pPr>
            <a:r>
              <a:rPr lang="en-US" b="1" dirty="0">
                <a:latin typeface="Times New Roman" panose="02020603050405020304" pitchFamily="18" charset="0"/>
                <a:ea typeface="+mn-ea"/>
                <a:cs typeface="Times New Roman" panose="02020603050405020304" pitchFamily="18" charset="0"/>
              </a:rPr>
              <a:t>Sore leg issues</a:t>
            </a: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marL="285750" indent="-285750" fontAlgn="auto">
              <a:buFont typeface="Arial" panose="020B0604020202020204" pitchFamily="34" charset="0"/>
              <a:buChar char="•"/>
              <a:defRPr/>
            </a:pPr>
            <a:endParaRPr lang="en-US" dirty="0">
              <a:ea typeface="+mn-ea"/>
            </a:endParaRPr>
          </a:p>
          <a:p>
            <a:pPr fontAlgn="auto">
              <a:defRPr/>
            </a:pPr>
            <a:endParaRPr lang="en-US" dirty="0">
              <a:ea typeface="+mn-ea"/>
            </a:endParaRPr>
          </a:p>
        </p:txBody>
      </p:sp>
      <p:pic>
        <p:nvPicPr>
          <p:cNvPr id="12" name="Content Placeholder 11">
            <a:extLst>
              <a:ext uri="{FF2B5EF4-FFF2-40B4-BE49-F238E27FC236}">
                <a16:creationId xmlns:a16="http://schemas.microsoft.com/office/drawing/2014/main" id="{0BB16353-9065-6D8A-D66E-BDB140E18BD4}"/>
              </a:ext>
            </a:extLst>
          </p:cNvPr>
          <p:cNvPicPr>
            <a:picLocks noGrp="1" noChangeAspect="1"/>
          </p:cNvPicPr>
          <p:nvPr>
            <p:ph sz="quarter" idx="13"/>
          </p:nvPr>
        </p:nvPicPr>
        <p:blipFill>
          <a:blip r:embed="rId2" cstate="screen">
            <a:extLst>
              <a:ext uri="{28A0092B-C50C-407E-A947-70E740481C1C}">
                <a14:useLocalDpi xmlns:a14="http://schemas.microsoft.com/office/drawing/2010/main" val="0"/>
              </a:ext>
            </a:extLst>
          </a:blip>
          <a:stretch>
            <a:fillRect/>
          </a:stretch>
        </p:blipFill>
        <p:spPr>
          <a:xfrm>
            <a:off x="2362338" y="914400"/>
            <a:ext cx="6593147" cy="53340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2250</TotalTime>
  <Words>2328</Words>
  <Application>Microsoft Office PowerPoint</Application>
  <PresentationFormat>On-screen Show (4:3)</PresentationFormat>
  <Paragraphs>265</Paragraphs>
  <Slides>44</Slides>
  <Notes>0</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2" baseType="lpstr">
      <vt:lpstr>Arial Narrow</vt:lpstr>
      <vt:lpstr>MS PGothic</vt:lpstr>
      <vt:lpstr>Arial</vt:lpstr>
      <vt:lpstr>Calibri</vt:lpstr>
      <vt:lpstr>Times New Roman</vt:lpstr>
      <vt:lpstr>Wingdings</vt:lpstr>
      <vt:lpstr>Horizon</vt:lpstr>
      <vt:lpstr>Bitmap Image</vt:lpstr>
      <vt:lpstr>Lidar to inform Nepa</vt:lpstr>
      <vt:lpstr>Some  of the ways we are using lidar at the Salem blm</vt:lpstr>
      <vt:lpstr>More ways we are using lidar Data</vt:lpstr>
      <vt:lpstr>Lidar Mosaics for use in Arcmap or other GIS applications</vt:lpstr>
      <vt:lpstr>Lidar Mosaics for use in Arcmap (cont)</vt:lpstr>
      <vt:lpstr>Some Limitations on using lidar should be addressed  </vt:lpstr>
      <vt:lpstr>“top points”   Quick Stand statistics and visual of tree heights   Also gives the ability to query out specific ranges of tree heights  also used to create Realistic 3d Visuals in ArcGis explorer </vt:lpstr>
      <vt:lpstr>STREAM MODELING (4 ACRE CATCHMENT )</vt:lpstr>
      <vt:lpstr>Slope Class / Hillshade / Contours</vt:lpstr>
      <vt:lpstr>Slope Class / Hillshade / Contours</vt:lpstr>
      <vt:lpstr>Slope Class / Hillshade / Contours</vt:lpstr>
      <vt:lpstr>Slope Class / Hillshade / Contours</vt:lpstr>
      <vt:lpstr>Floodplain Mapping</vt:lpstr>
      <vt:lpstr>Feature Height / Top Points</vt:lpstr>
      <vt:lpstr>Feature Height / Top Points</vt:lpstr>
      <vt:lpstr>Feature Height / Top Points</vt:lpstr>
      <vt:lpstr>Feature Height / Top Points</vt:lpstr>
      <vt:lpstr>Feature Height / Top Points</vt:lpstr>
      <vt:lpstr>Feature Height / Top Points</vt:lpstr>
      <vt:lpstr>Feature Height / Top Points</vt:lpstr>
      <vt:lpstr>DEM’s</vt:lpstr>
      <vt:lpstr>DEM’s</vt:lpstr>
      <vt:lpstr>DEM’s</vt:lpstr>
      <vt:lpstr>DEM’s</vt:lpstr>
      <vt:lpstr>DEM’s</vt:lpstr>
      <vt:lpstr>DEM’s</vt:lpstr>
      <vt:lpstr>DEM’s</vt:lpstr>
      <vt:lpstr>DEM’s</vt:lpstr>
      <vt:lpstr>DEM’s</vt:lpstr>
      <vt:lpstr>DEM’s</vt:lpstr>
      <vt:lpstr>DEM’s</vt:lpstr>
      <vt:lpstr>DEM’s</vt:lpstr>
      <vt:lpstr>Line of Sight Tool Snapshot</vt:lpstr>
      <vt:lpstr>Line of Sight cont…..</vt:lpstr>
      <vt:lpstr>A 3D perspective for our data</vt:lpstr>
      <vt:lpstr>Using ArcGIS explorer and LIdar to visualize projects in a 3d environment  </vt:lpstr>
      <vt:lpstr>Potential Uses</vt:lpstr>
      <vt:lpstr>Timber sale Demo</vt:lpstr>
      <vt:lpstr>A couple examples  of some project map snap shots</vt:lpstr>
      <vt:lpstr>PowerPoint Presentation</vt:lpstr>
      <vt:lpstr>PowerPoint Presentation</vt:lpstr>
      <vt:lpstr>Go To live Demo</vt:lpstr>
      <vt:lpstr>Contact your friendly neighborhood SA, and ask them for ArcGIS Explorer……..</vt:lpstr>
      <vt:lpstr>Questions??</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ArcGis Explorer Visualizations</dc:title>
  <dc:creator>Chapman, Russell W</dc:creator>
  <cp:lastModifiedBy>Lum-Naihe, Christof Jurh duk - FS, AZ</cp:lastModifiedBy>
  <cp:revision>101</cp:revision>
  <dcterms:created xsi:type="dcterms:W3CDTF">2014-05-13T18:50:16Z</dcterms:created>
  <dcterms:modified xsi:type="dcterms:W3CDTF">2025-08-04T17:03:56Z</dcterms:modified>
</cp:coreProperties>
</file>