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8" r:id="rId3"/>
    <p:sldId id="271" r:id="rId4"/>
    <p:sldId id="257" r:id="rId5"/>
    <p:sldId id="280" r:id="rId6"/>
    <p:sldId id="281" r:id="rId7"/>
    <p:sldId id="282" r:id="rId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4D4D4D"/>
    <a:srgbClr val="99CCFF"/>
    <a:srgbClr val="333333"/>
    <a:srgbClr val="00CCFF"/>
    <a:srgbClr val="FFFFFF"/>
    <a:srgbClr val="FFCCCC"/>
    <a:srgbClr val="82F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5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98"/>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F56D47D-3BE2-08ED-FE2A-8C86B4DFC3E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l" defTabSz="965200">
              <a:defRPr sz="1300">
                <a:latin typeface="Arial" charset="0"/>
                <a:ea typeface="+mn-ea"/>
              </a:defRPr>
            </a:lvl1pPr>
          </a:lstStyle>
          <a:p>
            <a:pPr>
              <a:defRPr/>
            </a:pPr>
            <a:endParaRPr lang="en-US"/>
          </a:p>
        </p:txBody>
      </p:sp>
      <p:sp>
        <p:nvSpPr>
          <p:cNvPr id="3075" name="Rectangle 3">
            <a:extLst>
              <a:ext uri="{FF2B5EF4-FFF2-40B4-BE49-F238E27FC236}">
                <a16:creationId xmlns:a16="http://schemas.microsoft.com/office/drawing/2014/main" id="{91E2C393-2539-4000-4515-D7A20AE33EEA}"/>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defTabSz="965200">
              <a:defRPr sz="1300">
                <a:latin typeface="Arial" charset="0"/>
                <a:ea typeface="+mn-ea"/>
              </a:defRPr>
            </a:lvl1pPr>
          </a:lstStyle>
          <a:p>
            <a:pPr>
              <a:defRPr/>
            </a:pPr>
            <a:endParaRPr lang="en-US"/>
          </a:p>
        </p:txBody>
      </p:sp>
      <p:sp>
        <p:nvSpPr>
          <p:cNvPr id="9220" name="Rectangle 4">
            <a:extLst>
              <a:ext uri="{FF2B5EF4-FFF2-40B4-BE49-F238E27FC236}">
                <a16:creationId xmlns:a16="http://schemas.microsoft.com/office/drawing/2014/main" id="{E0688F59-8EB1-8E6D-E68A-24564935CB81}"/>
              </a:ext>
            </a:extLst>
          </p:cNvPr>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3A15A878-9150-AC17-7CC1-4D973F0CF3FA}"/>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A6617B8D-748C-9C06-4BE0-B09EE05D6F3A}"/>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l" defTabSz="965200">
              <a:defRPr sz="1300">
                <a:latin typeface="Arial" charset="0"/>
                <a:ea typeface="+mn-ea"/>
              </a:defRPr>
            </a:lvl1pPr>
          </a:lstStyle>
          <a:p>
            <a:pPr>
              <a:defRPr/>
            </a:pPr>
            <a:endParaRPr lang="en-US"/>
          </a:p>
        </p:txBody>
      </p:sp>
      <p:sp>
        <p:nvSpPr>
          <p:cNvPr id="3079" name="Rectangle 7">
            <a:extLst>
              <a:ext uri="{FF2B5EF4-FFF2-40B4-BE49-F238E27FC236}">
                <a16:creationId xmlns:a16="http://schemas.microsoft.com/office/drawing/2014/main" id="{B3334DDE-7D88-0D55-21DB-FB4503A9FECD}"/>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defTabSz="965200">
              <a:defRPr sz="1300"/>
            </a:lvl1pPr>
          </a:lstStyle>
          <a:p>
            <a:fld id="{622D8AA6-82B2-4F9A-838C-BEE518A0E18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B3687F6D-38C6-C7C9-9BAB-B2826F55AE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5200"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defTabSz="965200"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defTabSz="965200"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defTabSz="965200"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defTabSz="9652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04F90F71-3D1E-4839-820A-3D467B57A577}" type="slidenum">
              <a:rPr lang="en-US" altLang="en-US" sz="1300"/>
              <a:pPr algn="r" eaLnBrk="1" hangingPunct="1"/>
              <a:t>1</a:t>
            </a:fld>
            <a:endParaRPr lang="en-US" altLang="en-US" sz="1300"/>
          </a:p>
        </p:txBody>
      </p:sp>
      <p:sp>
        <p:nvSpPr>
          <p:cNvPr id="10242" name="Rectangle 2">
            <a:extLst>
              <a:ext uri="{FF2B5EF4-FFF2-40B4-BE49-F238E27FC236}">
                <a16:creationId xmlns:a16="http://schemas.microsoft.com/office/drawing/2014/main" id="{83423836-090A-5344-D656-98073D035B67}"/>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01E01980-E8ED-4FFB-116C-4316B9AF4D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Existing condition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794BB62E-6D55-1DA1-778C-3FA4F14DFB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5200"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defTabSz="965200"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defTabSz="965200"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defTabSz="965200"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defTabSz="9652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3297CAA-8851-4931-B725-1F390FAF059B}" type="slidenum">
              <a:rPr lang="en-US" altLang="en-US" sz="1300"/>
              <a:pPr algn="r" eaLnBrk="1" hangingPunct="1"/>
              <a:t>2</a:t>
            </a:fld>
            <a:endParaRPr lang="en-US" altLang="en-US" sz="1300"/>
          </a:p>
        </p:txBody>
      </p:sp>
      <p:sp>
        <p:nvSpPr>
          <p:cNvPr id="11266" name="Rectangle 2">
            <a:extLst>
              <a:ext uri="{FF2B5EF4-FFF2-40B4-BE49-F238E27FC236}">
                <a16:creationId xmlns:a16="http://schemas.microsoft.com/office/drawing/2014/main" id="{633CDCD0-53DD-3B9D-E5DF-8D0E3BEBC7A3}"/>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22B714E3-61EF-243C-1146-308172564C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Notes: 1</a:t>
            </a:r>
            <a:r>
              <a:rPr lang="en-US" altLang="en-US" baseline="30000">
                <a:latin typeface="Arial" panose="020B0604020202020204" pitchFamily="34" charset="0"/>
              </a:rPr>
              <a:t>st</a:t>
            </a:r>
            <a:r>
              <a:rPr lang="en-US" altLang="en-US">
                <a:latin typeface="Arial" panose="020B0604020202020204" pitchFamily="34" charset="0"/>
              </a:rPr>
              <a:t> island after bridge. Split flow around mid channel bar island. Careful not to let it agrade over time. And not too high to prevent wood and sediment from being transported downstream. Bring one side along valley wall and connect to side tribs for cold refuge, over-wintering habitat, spawning habitat, connection with tribs.  Create oxbow lakes and meander scars for habitat. Project area is a depositional zone which is causing channel migration towards valley walls as sediment builds up. This is why we see large meander wavelengths and tight radius of curvatures. Baseflows estimated at 30-40 cfs.   A design alternative to allow flow year round is to create smaller side channels, more like islands along mainstem.  This could provide an alternative if banks are high or channel is incised.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458D1E31-4C79-1E51-F3B7-13F82BF903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5200"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defTabSz="965200"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defTabSz="965200"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defTabSz="965200"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defTabSz="9652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5860E72C-8494-4A58-8EAF-AB95D6106618}" type="slidenum">
              <a:rPr lang="en-US" altLang="en-US" sz="1300"/>
              <a:pPr algn="r" eaLnBrk="1" hangingPunct="1"/>
              <a:t>3</a:t>
            </a:fld>
            <a:endParaRPr lang="en-US" altLang="en-US" sz="1300"/>
          </a:p>
        </p:txBody>
      </p:sp>
      <p:sp>
        <p:nvSpPr>
          <p:cNvPr id="12290" name="Rectangle 2">
            <a:extLst>
              <a:ext uri="{FF2B5EF4-FFF2-40B4-BE49-F238E27FC236}">
                <a16:creationId xmlns:a16="http://schemas.microsoft.com/office/drawing/2014/main" id="{63C20DCF-EF76-6BAF-CECB-FD13281A799D}"/>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3F526065-174C-F922-695A-4B6F70272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Reach 1 channel reconstruction volume is estimated to be approx 10% greater than that estimated for the side-channel.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FD322258-9A42-3499-4F93-D37B2411A5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5200"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defTabSz="965200"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defTabSz="965200"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defTabSz="965200"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defTabSz="9652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773B924-C8E5-4F3B-854F-A60D8036F94C}" type="slidenum">
              <a:rPr lang="en-US" altLang="en-US" sz="1300"/>
              <a:pPr algn="r" eaLnBrk="1" hangingPunct="1"/>
              <a:t>4</a:t>
            </a:fld>
            <a:endParaRPr lang="en-US" altLang="en-US" sz="1300"/>
          </a:p>
        </p:txBody>
      </p:sp>
      <p:sp>
        <p:nvSpPr>
          <p:cNvPr id="13314" name="Rectangle 2">
            <a:extLst>
              <a:ext uri="{FF2B5EF4-FFF2-40B4-BE49-F238E27FC236}">
                <a16:creationId xmlns:a16="http://schemas.microsoft.com/office/drawing/2014/main" id="{2C1A305A-DEB2-23E4-20EC-C1B4C03D2FCD}"/>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7FDEAB00-C732-638B-9E0F-7B832378F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BCA08291-B349-FC23-5C2C-306E3249A8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5200"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defTabSz="965200"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defTabSz="965200"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defTabSz="965200"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defTabSz="9652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D87E48F-E493-4DFE-988F-EE2BC3D0C715}" type="slidenum">
              <a:rPr lang="en-US" altLang="en-US" sz="1300"/>
              <a:pPr algn="r" eaLnBrk="1" hangingPunct="1"/>
              <a:t>5</a:t>
            </a:fld>
            <a:endParaRPr lang="en-US" altLang="en-US" sz="1300"/>
          </a:p>
        </p:txBody>
      </p:sp>
      <p:sp>
        <p:nvSpPr>
          <p:cNvPr id="14338" name="Rectangle 2">
            <a:extLst>
              <a:ext uri="{FF2B5EF4-FFF2-40B4-BE49-F238E27FC236}">
                <a16:creationId xmlns:a16="http://schemas.microsoft.com/office/drawing/2014/main" id="{B81097B3-6763-E494-ABF9-EE640E37F54B}"/>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CA0A169E-C829-683F-F998-751997CF51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3E34747C-48C5-2CED-AB59-1CF2C7AD83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5200"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defTabSz="965200"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defTabSz="965200"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defTabSz="965200"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defTabSz="9652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99425703-2498-424B-A4C6-DA5B11CF7DDE}" type="slidenum">
              <a:rPr lang="en-US" altLang="en-US" sz="1300"/>
              <a:pPr algn="r" eaLnBrk="1" hangingPunct="1"/>
              <a:t>6</a:t>
            </a:fld>
            <a:endParaRPr lang="en-US" altLang="en-US" sz="1300"/>
          </a:p>
        </p:txBody>
      </p:sp>
      <p:sp>
        <p:nvSpPr>
          <p:cNvPr id="15362" name="Rectangle 2">
            <a:extLst>
              <a:ext uri="{FF2B5EF4-FFF2-40B4-BE49-F238E27FC236}">
                <a16:creationId xmlns:a16="http://schemas.microsoft.com/office/drawing/2014/main" id="{E2520029-6580-F41E-6B31-DD8183525E8F}"/>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22F073F7-2D40-6EDB-6294-95691F8EC5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44D12D88-258B-D96A-B6AC-5F4377ECFA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5200"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defTabSz="965200"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defTabSz="965200"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defTabSz="965200"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defTabSz="9652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defTabSz="965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BACED4D5-0D4D-46AD-8144-4600CAA07E20}" type="slidenum">
              <a:rPr lang="en-US" altLang="en-US" sz="1300"/>
              <a:pPr algn="r" eaLnBrk="1" hangingPunct="1"/>
              <a:t>7</a:t>
            </a:fld>
            <a:endParaRPr lang="en-US" altLang="en-US" sz="1300"/>
          </a:p>
        </p:txBody>
      </p:sp>
      <p:sp>
        <p:nvSpPr>
          <p:cNvPr id="16386" name="Rectangle 2">
            <a:extLst>
              <a:ext uri="{FF2B5EF4-FFF2-40B4-BE49-F238E27FC236}">
                <a16:creationId xmlns:a16="http://schemas.microsoft.com/office/drawing/2014/main" id="{2B9EC075-D3A5-A2F7-9474-C8F08E8FDFD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2BAEB1F-253D-6ECD-EE6B-219653B7C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1A9E93D-4898-182C-5F35-B17983A527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5072C5-8621-742E-DA4D-45B7243323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17EEA6-FCC6-B07A-B291-E563B8B9EBB2}"/>
              </a:ext>
            </a:extLst>
          </p:cNvPr>
          <p:cNvSpPr>
            <a:spLocks noGrp="1" noChangeArrowheads="1"/>
          </p:cNvSpPr>
          <p:nvPr>
            <p:ph type="sldNum" sz="quarter" idx="12"/>
          </p:nvPr>
        </p:nvSpPr>
        <p:spPr>
          <a:ln/>
        </p:spPr>
        <p:txBody>
          <a:bodyPr/>
          <a:lstStyle>
            <a:lvl1pPr>
              <a:defRPr/>
            </a:lvl1pPr>
          </a:lstStyle>
          <a:p>
            <a:fld id="{C95901C0-0BA4-44E4-8BE0-84085D3D3052}" type="slidenum">
              <a:rPr lang="en-US" altLang="en-US"/>
              <a:pPr/>
              <a:t>‹#›</a:t>
            </a:fld>
            <a:endParaRPr lang="en-US" altLang="en-US"/>
          </a:p>
        </p:txBody>
      </p:sp>
    </p:spTree>
    <p:extLst>
      <p:ext uri="{BB962C8B-B14F-4D97-AF65-F5344CB8AC3E}">
        <p14:creationId xmlns:p14="http://schemas.microsoft.com/office/powerpoint/2010/main" val="299818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2B4736-5599-0C69-D51D-E36394E47D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D51E3A-708D-1612-2141-1DB9A62924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68D968-90C2-0001-791A-E10E6AA2C28E}"/>
              </a:ext>
            </a:extLst>
          </p:cNvPr>
          <p:cNvSpPr>
            <a:spLocks noGrp="1" noChangeArrowheads="1"/>
          </p:cNvSpPr>
          <p:nvPr>
            <p:ph type="sldNum" sz="quarter" idx="12"/>
          </p:nvPr>
        </p:nvSpPr>
        <p:spPr>
          <a:ln/>
        </p:spPr>
        <p:txBody>
          <a:bodyPr/>
          <a:lstStyle>
            <a:lvl1pPr>
              <a:defRPr/>
            </a:lvl1pPr>
          </a:lstStyle>
          <a:p>
            <a:fld id="{28C14F21-8426-4C67-B539-681550093E6A}" type="slidenum">
              <a:rPr lang="en-US" altLang="en-US"/>
              <a:pPr/>
              <a:t>‹#›</a:t>
            </a:fld>
            <a:endParaRPr lang="en-US" altLang="en-US"/>
          </a:p>
        </p:txBody>
      </p:sp>
    </p:spTree>
    <p:extLst>
      <p:ext uri="{BB962C8B-B14F-4D97-AF65-F5344CB8AC3E}">
        <p14:creationId xmlns:p14="http://schemas.microsoft.com/office/powerpoint/2010/main" val="47995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ADB3AF-2975-6BF7-9606-D5A49C5EA7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00399E-78FC-6817-60BF-FD0312B058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A9DE7F-0319-65CE-2B4E-A128F0FEC7CD}"/>
              </a:ext>
            </a:extLst>
          </p:cNvPr>
          <p:cNvSpPr>
            <a:spLocks noGrp="1" noChangeArrowheads="1"/>
          </p:cNvSpPr>
          <p:nvPr>
            <p:ph type="sldNum" sz="quarter" idx="12"/>
          </p:nvPr>
        </p:nvSpPr>
        <p:spPr>
          <a:ln/>
        </p:spPr>
        <p:txBody>
          <a:bodyPr/>
          <a:lstStyle>
            <a:lvl1pPr>
              <a:defRPr/>
            </a:lvl1pPr>
          </a:lstStyle>
          <a:p>
            <a:fld id="{268E574B-B200-4B1A-BA2D-DD7C12DB6469}" type="slidenum">
              <a:rPr lang="en-US" altLang="en-US"/>
              <a:pPr/>
              <a:t>‹#›</a:t>
            </a:fld>
            <a:endParaRPr lang="en-US" altLang="en-US"/>
          </a:p>
        </p:txBody>
      </p:sp>
    </p:spTree>
    <p:extLst>
      <p:ext uri="{BB962C8B-B14F-4D97-AF65-F5344CB8AC3E}">
        <p14:creationId xmlns:p14="http://schemas.microsoft.com/office/powerpoint/2010/main" val="342818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CB22DD-178B-A941-6056-891277824D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2A4A07-F4E0-BFA4-1EE0-6E02A35025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40F3F3-2180-FFDC-3C5E-5C1E1EBC04D5}"/>
              </a:ext>
            </a:extLst>
          </p:cNvPr>
          <p:cNvSpPr>
            <a:spLocks noGrp="1" noChangeArrowheads="1"/>
          </p:cNvSpPr>
          <p:nvPr>
            <p:ph type="sldNum" sz="quarter" idx="12"/>
          </p:nvPr>
        </p:nvSpPr>
        <p:spPr>
          <a:ln/>
        </p:spPr>
        <p:txBody>
          <a:bodyPr/>
          <a:lstStyle>
            <a:lvl1pPr>
              <a:defRPr/>
            </a:lvl1pPr>
          </a:lstStyle>
          <a:p>
            <a:fld id="{BF5ECE37-7C29-4568-9EBF-C41A7BE59A83}" type="slidenum">
              <a:rPr lang="en-US" altLang="en-US"/>
              <a:pPr/>
              <a:t>‹#›</a:t>
            </a:fld>
            <a:endParaRPr lang="en-US" altLang="en-US"/>
          </a:p>
        </p:txBody>
      </p:sp>
    </p:spTree>
    <p:extLst>
      <p:ext uri="{BB962C8B-B14F-4D97-AF65-F5344CB8AC3E}">
        <p14:creationId xmlns:p14="http://schemas.microsoft.com/office/powerpoint/2010/main" val="215407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8102490-1EC3-CA2B-1BB5-9EBAB3ACD0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3B2CBF-5055-E369-4EAB-D475BF0437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66BA68-EC68-0336-7A2A-EA1B90F5EEED}"/>
              </a:ext>
            </a:extLst>
          </p:cNvPr>
          <p:cNvSpPr>
            <a:spLocks noGrp="1" noChangeArrowheads="1"/>
          </p:cNvSpPr>
          <p:nvPr>
            <p:ph type="sldNum" sz="quarter" idx="12"/>
          </p:nvPr>
        </p:nvSpPr>
        <p:spPr>
          <a:ln/>
        </p:spPr>
        <p:txBody>
          <a:bodyPr/>
          <a:lstStyle>
            <a:lvl1pPr>
              <a:defRPr/>
            </a:lvl1pPr>
          </a:lstStyle>
          <a:p>
            <a:fld id="{B56ACD87-19F2-4586-AD1A-3F642F5C0D9F}" type="slidenum">
              <a:rPr lang="en-US" altLang="en-US"/>
              <a:pPr/>
              <a:t>‹#›</a:t>
            </a:fld>
            <a:endParaRPr lang="en-US" altLang="en-US"/>
          </a:p>
        </p:txBody>
      </p:sp>
    </p:spTree>
    <p:extLst>
      <p:ext uri="{BB962C8B-B14F-4D97-AF65-F5344CB8AC3E}">
        <p14:creationId xmlns:p14="http://schemas.microsoft.com/office/powerpoint/2010/main" val="48820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4FF901-1A11-589D-6EBB-A709420169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F31DBFB-48FF-02C1-D2BE-3961AC60FE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EF7615-0A61-A289-2743-B5C7738520DB}"/>
              </a:ext>
            </a:extLst>
          </p:cNvPr>
          <p:cNvSpPr>
            <a:spLocks noGrp="1" noChangeArrowheads="1"/>
          </p:cNvSpPr>
          <p:nvPr>
            <p:ph type="sldNum" sz="quarter" idx="12"/>
          </p:nvPr>
        </p:nvSpPr>
        <p:spPr>
          <a:ln/>
        </p:spPr>
        <p:txBody>
          <a:bodyPr/>
          <a:lstStyle>
            <a:lvl1pPr>
              <a:defRPr/>
            </a:lvl1pPr>
          </a:lstStyle>
          <a:p>
            <a:fld id="{3DE7279A-8531-417E-93FF-FEA712A2ACC9}" type="slidenum">
              <a:rPr lang="en-US" altLang="en-US"/>
              <a:pPr/>
              <a:t>‹#›</a:t>
            </a:fld>
            <a:endParaRPr lang="en-US" altLang="en-US"/>
          </a:p>
        </p:txBody>
      </p:sp>
    </p:spTree>
    <p:extLst>
      <p:ext uri="{BB962C8B-B14F-4D97-AF65-F5344CB8AC3E}">
        <p14:creationId xmlns:p14="http://schemas.microsoft.com/office/powerpoint/2010/main" val="19504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F5E9374-7488-6946-806B-92581BFC703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482DC97-E56E-F7A7-18FF-DEFA172672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8985A0B-2AF7-DFD0-63D4-74B224C73958}"/>
              </a:ext>
            </a:extLst>
          </p:cNvPr>
          <p:cNvSpPr>
            <a:spLocks noGrp="1" noChangeArrowheads="1"/>
          </p:cNvSpPr>
          <p:nvPr>
            <p:ph type="sldNum" sz="quarter" idx="12"/>
          </p:nvPr>
        </p:nvSpPr>
        <p:spPr>
          <a:ln/>
        </p:spPr>
        <p:txBody>
          <a:bodyPr/>
          <a:lstStyle>
            <a:lvl1pPr>
              <a:defRPr/>
            </a:lvl1pPr>
          </a:lstStyle>
          <a:p>
            <a:fld id="{6CAEC4AA-683E-4A98-AA96-B12DB5D4FDD4}" type="slidenum">
              <a:rPr lang="en-US" altLang="en-US"/>
              <a:pPr/>
              <a:t>‹#›</a:t>
            </a:fld>
            <a:endParaRPr lang="en-US" altLang="en-US"/>
          </a:p>
        </p:txBody>
      </p:sp>
    </p:spTree>
    <p:extLst>
      <p:ext uri="{BB962C8B-B14F-4D97-AF65-F5344CB8AC3E}">
        <p14:creationId xmlns:p14="http://schemas.microsoft.com/office/powerpoint/2010/main" val="64551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4CE6059-16DE-DC8A-6978-7F14272F622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152F0C2-2EB7-B127-962A-B03E92DC17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51A848-4D18-326C-9719-20C89D482B3C}"/>
              </a:ext>
            </a:extLst>
          </p:cNvPr>
          <p:cNvSpPr>
            <a:spLocks noGrp="1" noChangeArrowheads="1"/>
          </p:cNvSpPr>
          <p:nvPr>
            <p:ph type="sldNum" sz="quarter" idx="12"/>
          </p:nvPr>
        </p:nvSpPr>
        <p:spPr>
          <a:ln/>
        </p:spPr>
        <p:txBody>
          <a:bodyPr/>
          <a:lstStyle>
            <a:lvl1pPr>
              <a:defRPr/>
            </a:lvl1pPr>
          </a:lstStyle>
          <a:p>
            <a:fld id="{1A17BE3E-6F95-42F2-8B32-25E8C4AD15C3}" type="slidenum">
              <a:rPr lang="en-US" altLang="en-US"/>
              <a:pPr/>
              <a:t>‹#›</a:t>
            </a:fld>
            <a:endParaRPr lang="en-US" altLang="en-US"/>
          </a:p>
        </p:txBody>
      </p:sp>
    </p:spTree>
    <p:extLst>
      <p:ext uri="{BB962C8B-B14F-4D97-AF65-F5344CB8AC3E}">
        <p14:creationId xmlns:p14="http://schemas.microsoft.com/office/powerpoint/2010/main" val="120670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FB8622F-5204-A8C3-9BB5-A623362CF6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03CB0DE-E0F6-BF6F-F9F9-B7AA327F48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0310D4E-48C4-39BA-193E-BA86F296DAD1}"/>
              </a:ext>
            </a:extLst>
          </p:cNvPr>
          <p:cNvSpPr>
            <a:spLocks noGrp="1" noChangeArrowheads="1"/>
          </p:cNvSpPr>
          <p:nvPr>
            <p:ph type="sldNum" sz="quarter" idx="12"/>
          </p:nvPr>
        </p:nvSpPr>
        <p:spPr>
          <a:ln/>
        </p:spPr>
        <p:txBody>
          <a:bodyPr/>
          <a:lstStyle>
            <a:lvl1pPr>
              <a:defRPr/>
            </a:lvl1pPr>
          </a:lstStyle>
          <a:p>
            <a:fld id="{BB1BD872-47D4-4C65-B558-650D01EC5097}" type="slidenum">
              <a:rPr lang="en-US" altLang="en-US"/>
              <a:pPr/>
              <a:t>‹#›</a:t>
            </a:fld>
            <a:endParaRPr lang="en-US" altLang="en-US"/>
          </a:p>
        </p:txBody>
      </p:sp>
    </p:spTree>
    <p:extLst>
      <p:ext uri="{BB962C8B-B14F-4D97-AF65-F5344CB8AC3E}">
        <p14:creationId xmlns:p14="http://schemas.microsoft.com/office/powerpoint/2010/main" val="131936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FD3F8C-2963-BCC3-5121-85CAF20766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408F7F6-E814-8B4B-CB52-B789490BD3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40746B1-46DB-4941-603B-7F53D9BD3964}"/>
              </a:ext>
            </a:extLst>
          </p:cNvPr>
          <p:cNvSpPr>
            <a:spLocks noGrp="1" noChangeArrowheads="1"/>
          </p:cNvSpPr>
          <p:nvPr>
            <p:ph type="sldNum" sz="quarter" idx="12"/>
          </p:nvPr>
        </p:nvSpPr>
        <p:spPr>
          <a:ln/>
        </p:spPr>
        <p:txBody>
          <a:bodyPr/>
          <a:lstStyle>
            <a:lvl1pPr>
              <a:defRPr/>
            </a:lvl1pPr>
          </a:lstStyle>
          <a:p>
            <a:fld id="{D97D28B5-0B65-4521-BE82-8DD9A9A0B270}" type="slidenum">
              <a:rPr lang="en-US" altLang="en-US"/>
              <a:pPr/>
              <a:t>‹#›</a:t>
            </a:fld>
            <a:endParaRPr lang="en-US" altLang="en-US"/>
          </a:p>
        </p:txBody>
      </p:sp>
    </p:spTree>
    <p:extLst>
      <p:ext uri="{BB962C8B-B14F-4D97-AF65-F5344CB8AC3E}">
        <p14:creationId xmlns:p14="http://schemas.microsoft.com/office/powerpoint/2010/main" val="3412422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6863E57-ADD9-50D2-68AE-06CB401C14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363333-FDBF-5B74-FE65-ABB975CB5D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82CEFC9-FE5E-B31C-FE3A-4AE8ABAE3F87}"/>
              </a:ext>
            </a:extLst>
          </p:cNvPr>
          <p:cNvSpPr>
            <a:spLocks noGrp="1" noChangeArrowheads="1"/>
          </p:cNvSpPr>
          <p:nvPr>
            <p:ph type="sldNum" sz="quarter" idx="12"/>
          </p:nvPr>
        </p:nvSpPr>
        <p:spPr>
          <a:ln/>
        </p:spPr>
        <p:txBody>
          <a:bodyPr/>
          <a:lstStyle>
            <a:lvl1pPr>
              <a:defRPr/>
            </a:lvl1pPr>
          </a:lstStyle>
          <a:p>
            <a:fld id="{9F81E9C1-98E3-41B2-BE2C-046B8294C194}" type="slidenum">
              <a:rPr lang="en-US" altLang="en-US"/>
              <a:pPr/>
              <a:t>‹#›</a:t>
            </a:fld>
            <a:endParaRPr lang="en-US" altLang="en-US"/>
          </a:p>
        </p:txBody>
      </p:sp>
    </p:spTree>
    <p:extLst>
      <p:ext uri="{BB962C8B-B14F-4D97-AF65-F5344CB8AC3E}">
        <p14:creationId xmlns:p14="http://schemas.microsoft.com/office/powerpoint/2010/main" val="274802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DD14F54-1262-CF9A-0398-5EDFFCA7788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6B175A1-D45F-A1C7-0F84-4F10CE50BF1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C7EA39F-11B7-C7A1-2DE3-478152E5E40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F4F39A60-AB30-8FEF-A83D-DBD86E444B8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49F992FA-685E-C7E9-F739-9570FB66C99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B1998B-DA5F-4DF1-8BD0-38C0A97BD2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6" descr="color lidar overview copy2">
            <a:extLst>
              <a:ext uri="{FF2B5EF4-FFF2-40B4-BE49-F238E27FC236}">
                <a16:creationId xmlns:a16="http://schemas.microsoft.com/office/drawing/2014/main" id="{29579F5C-89EE-51E7-731A-C73FCDB5F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549400"/>
            <a:ext cx="91440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Freeform 7">
            <a:extLst>
              <a:ext uri="{FF2B5EF4-FFF2-40B4-BE49-F238E27FC236}">
                <a16:creationId xmlns:a16="http://schemas.microsoft.com/office/drawing/2014/main" id="{1298CD8F-E479-BEAF-7B79-C2E210D28B27}"/>
              </a:ext>
            </a:extLst>
          </p:cNvPr>
          <p:cNvSpPr>
            <a:spLocks/>
          </p:cNvSpPr>
          <p:nvPr/>
        </p:nvSpPr>
        <p:spPr bwMode="auto">
          <a:xfrm>
            <a:off x="95250" y="2890838"/>
            <a:ext cx="5224463" cy="768350"/>
          </a:xfrm>
          <a:custGeom>
            <a:avLst/>
            <a:gdLst>
              <a:gd name="T0" fmla="*/ 0 w 3291"/>
              <a:gd name="T1" fmla="*/ 481013 h 484"/>
              <a:gd name="T2" fmla="*/ 254000 w 3291"/>
              <a:gd name="T3" fmla="*/ 457200 h 484"/>
              <a:gd name="T4" fmla="*/ 438150 w 3291"/>
              <a:gd name="T5" fmla="*/ 409575 h 484"/>
              <a:gd name="T6" fmla="*/ 612775 w 3291"/>
              <a:gd name="T7" fmla="*/ 409575 h 484"/>
              <a:gd name="T8" fmla="*/ 755650 w 3291"/>
              <a:gd name="T9" fmla="*/ 354013 h 484"/>
              <a:gd name="T10" fmla="*/ 914400 w 3291"/>
              <a:gd name="T11" fmla="*/ 288925 h 484"/>
              <a:gd name="T12" fmla="*/ 1271588 w 3291"/>
              <a:gd name="T13" fmla="*/ 201613 h 484"/>
              <a:gd name="T14" fmla="*/ 1527175 w 3291"/>
              <a:gd name="T15" fmla="*/ 153988 h 484"/>
              <a:gd name="T16" fmla="*/ 1685925 w 3291"/>
              <a:gd name="T17" fmla="*/ 122238 h 484"/>
              <a:gd name="T18" fmla="*/ 1931988 w 3291"/>
              <a:gd name="T19" fmla="*/ 34925 h 484"/>
              <a:gd name="T20" fmla="*/ 2106613 w 3291"/>
              <a:gd name="T21" fmla="*/ 19050 h 484"/>
              <a:gd name="T22" fmla="*/ 2290763 w 3291"/>
              <a:gd name="T23" fmla="*/ 3175 h 484"/>
              <a:gd name="T24" fmla="*/ 2401888 w 3291"/>
              <a:gd name="T25" fmla="*/ 34925 h 484"/>
              <a:gd name="T26" fmla="*/ 2497138 w 3291"/>
              <a:gd name="T27" fmla="*/ 169863 h 484"/>
              <a:gd name="T28" fmla="*/ 2584450 w 3291"/>
              <a:gd name="T29" fmla="*/ 280988 h 484"/>
              <a:gd name="T30" fmla="*/ 2640013 w 3291"/>
              <a:gd name="T31" fmla="*/ 354013 h 484"/>
              <a:gd name="T32" fmla="*/ 2703513 w 3291"/>
              <a:gd name="T33" fmla="*/ 449263 h 484"/>
              <a:gd name="T34" fmla="*/ 2862263 w 3291"/>
              <a:gd name="T35" fmla="*/ 568325 h 484"/>
              <a:gd name="T36" fmla="*/ 2933700 w 3291"/>
              <a:gd name="T37" fmla="*/ 615950 h 484"/>
              <a:gd name="T38" fmla="*/ 2997200 w 3291"/>
              <a:gd name="T39" fmla="*/ 695325 h 484"/>
              <a:gd name="T40" fmla="*/ 3060700 w 3291"/>
              <a:gd name="T41" fmla="*/ 742950 h 484"/>
              <a:gd name="T42" fmla="*/ 3157538 w 3291"/>
              <a:gd name="T43" fmla="*/ 766763 h 484"/>
              <a:gd name="T44" fmla="*/ 3284538 w 3291"/>
              <a:gd name="T45" fmla="*/ 735013 h 484"/>
              <a:gd name="T46" fmla="*/ 3419475 w 3291"/>
              <a:gd name="T47" fmla="*/ 703263 h 484"/>
              <a:gd name="T48" fmla="*/ 3586163 w 3291"/>
              <a:gd name="T49" fmla="*/ 703263 h 484"/>
              <a:gd name="T50" fmla="*/ 3697288 w 3291"/>
              <a:gd name="T51" fmla="*/ 671513 h 484"/>
              <a:gd name="T52" fmla="*/ 3895725 w 3291"/>
              <a:gd name="T53" fmla="*/ 703263 h 484"/>
              <a:gd name="T54" fmla="*/ 3967163 w 3291"/>
              <a:gd name="T55" fmla="*/ 719138 h 484"/>
              <a:gd name="T56" fmla="*/ 4087813 w 3291"/>
              <a:gd name="T57" fmla="*/ 719138 h 484"/>
              <a:gd name="T58" fmla="*/ 4238625 w 3291"/>
              <a:gd name="T59" fmla="*/ 631825 h 484"/>
              <a:gd name="T60" fmla="*/ 4381500 w 3291"/>
              <a:gd name="T61" fmla="*/ 552450 h 484"/>
              <a:gd name="T62" fmla="*/ 4468813 w 3291"/>
              <a:gd name="T63" fmla="*/ 488950 h 484"/>
              <a:gd name="T64" fmla="*/ 4548188 w 3291"/>
              <a:gd name="T65" fmla="*/ 488950 h 484"/>
              <a:gd name="T66" fmla="*/ 4643438 w 3291"/>
              <a:gd name="T67" fmla="*/ 528638 h 484"/>
              <a:gd name="T68" fmla="*/ 4699000 w 3291"/>
              <a:gd name="T69" fmla="*/ 576263 h 484"/>
              <a:gd name="T70" fmla="*/ 4833938 w 3291"/>
              <a:gd name="T71" fmla="*/ 544513 h 484"/>
              <a:gd name="T72" fmla="*/ 4929188 w 3291"/>
              <a:gd name="T73" fmla="*/ 488950 h 484"/>
              <a:gd name="T74" fmla="*/ 5065713 w 3291"/>
              <a:gd name="T75" fmla="*/ 465138 h 484"/>
              <a:gd name="T76" fmla="*/ 5153025 w 3291"/>
              <a:gd name="T77" fmla="*/ 473075 h 484"/>
              <a:gd name="T78" fmla="*/ 5224463 w 3291"/>
              <a:gd name="T79" fmla="*/ 488950 h 4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91"/>
              <a:gd name="T121" fmla="*/ 0 h 484"/>
              <a:gd name="T122" fmla="*/ 3291 w 3291"/>
              <a:gd name="T123" fmla="*/ 484 h 4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91" h="484">
                <a:moveTo>
                  <a:pt x="0" y="303"/>
                </a:moveTo>
                <a:cubicBezTo>
                  <a:pt x="57" y="299"/>
                  <a:pt x="114" y="295"/>
                  <a:pt x="160" y="288"/>
                </a:cubicBezTo>
                <a:cubicBezTo>
                  <a:pt x="206" y="281"/>
                  <a:pt x="238" y="263"/>
                  <a:pt x="276" y="258"/>
                </a:cubicBezTo>
                <a:cubicBezTo>
                  <a:pt x="314" y="253"/>
                  <a:pt x="353" y="264"/>
                  <a:pt x="386" y="258"/>
                </a:cubicBezTo>
                <a:cubicBezTo>
                  <a:pt x="419" y="252"/>
                  <a:pt x="444" y="236"/>
                  <a:pt x="476" y="223"/>
                </a:cubicBezTo>
                <a:cubicBezTo>
                  <a:pt x="508" y="210"/>
                  <a:pt x="522" y="198"/>
                  <a:pt x="576" y="182"/>
                </a:cubicBezTo>
                <a:cubicBezTo>
                  <a:pt x="630" y="166"/>
                  <a:pt x="737" y="141"/>
                  <a:pt x="801" y="127"/>
                </a:cubicBezTo>
                <a:cubicBezTo>
                  <a:pt x="865" y="113"/>
                  <a:pt x="919" y="105"/>
                  <a:pt x="962" y="97"/>
                </a:cubicBezTo>
                <a:cubicBezTo>
                  <a:pt x="1005" y="89"/>
                  <a:pt x="1020" y="89"/>
                  <a:pt x="1062" y="77"/>
                </a:cubicBezTo>
                <a:cubicBezTo>
                  <a:pt x="1104" y="65"/>
                  <a:pt x="1173" y="33"/>
                  <a:pt x="1217" y="22"/>
                </a:cubicBezTo>
                <a:cubicBezTo>
                  <a:pt x="1261" y="11"/>
                  <a:pt x="1289" y="15"/>
                  <a:pt x="1327" y="12"/>
                </a:cubicBezTo>
                <a:cubicBezTo>
                  <a:pt x="1365" y="9"/>
                  <a:pt x="1412" y="0"/>
                  <a:pt x="1443" y="2"/>
                </a:cubicBezTo>
                <a:cubicBezTo>
                  <a:pt x="1474" y="4"/>
                  <a:pt x="1491" y="5"/>
                  <a:pt x="1513" y="22"/>
                </a:cubicBezTo>
                <a:cubicBezTo>
                  <a:pt x="1535" y="39"/>
                  <a:pt x="1554" y="81"/>
                  <a:pt x="1573" y="107"/>
                </a:cubicBezTo>
                <a:cubicBezTo>
                  <a:pt x="1592" y="133"/>
                  <a:pt x="1613" y="158"/>
                  <a:pt x="1628" y="177"/>
                </a:cubicBezTo>
                <a:cubicBezTo>
                  <a:pt x="1643" y="196"/>
                  <a:pt x="1651" y="205"/>
                  <a:pt x="1663" y="223"/>
                </a:cubicBezTo>
                <a:cubicBezTo>
                  <a:pt x="1675" y="241"/>
                  <a:pt x="1680" y="261"/>
                  <a:pt x="1703" y="283"/>
                </a:cubicBezTo>
                <a:cubicBezTo>
                  <a:pt x="1726" y="305"/>
                  <a:pt x="1779" y="341"/>
                  <a:pt x="1803" y="358"/>
                </a:cubicBezTo>
                <a:cubicBezTo>
                  <a:pt x="1827" y="375"/>
                  <a:pt x="1834" y="375"/>
                  <a:pt x="1848" y="388"/>
                </a:cubicBezTo>
                <a:cubicBezTo>
                  <a:pt x="1862" y="401"/>
                  <a:pt x="1875" y="425"/>
                  <a:pt x="1888" y="438"/>
                </a:cubicBezTo>
                <a:cubicBezTo>
                  <a:pt x="1901" y="451"/>
                  <a:pt x="1911" y="461"/>
                  <a:pt x="1928" y="468"/>
                </a:cubicBezTo>
                <a:cubicBezTo>
                  <a:pt x="1945" y="475"/>
                  <a:pt x="1966" y="484"/>
                  <a:pt x="1989" y="483"/>
                </a:cubicBezTo>
                <a:cubicBezTo>
                  <a:pt x="2012" y="482"/>
                  <a:pt x="2042" y="470"/>
                  <a:pt x="2069" y="463"/>
                </a:cubicBezTo>
                <a:cubicBezTo>
                  <a:pt x="2096" y="456"/>
                  <a:pt x="2122" y="446"/>
                  <a:pt x="2154" y="443"/>
                </a:cubicBezTo>
                <a:cubicBezTo>
                  <a:pt x="2186" y="440"/>
                  <a:pt x="2230" y="446"/>
                  <a:pt x="2259" y="443"/>
                </a:cubicBezTo>
                <a:cubicBezTo>
                  <a:pt x="2288" y="440"/>
                  <a:pt x="2297" y="423"/>
                  <a:pt x="2329" y="423"/>
                </a:cubicBezTo>
                <a:cubicBezTo>
                  <a:pt x="2361" y="423"/>
                  <a:pt x="2426" y="438"/>
                  <a:pt x="2454" y="443"/>
                </a:cubicBezTo>
                <a:cubicBezTo>
                  <a:pt x="2482" y="448"/>
                  <a:pt x="2479" y="451"/>
                  <a:pt x="2499" y="453"/>
                </a:cubicBezTo>
                <a:cubicBezTo>
                  <a:pt x="2519" y="455"/>
                  <a:pt x="2547" y="462"/>
                  <a:pt x="2575" y="453"/>
                </a:cubicBezTo>
                <a:cubicBezTo>
                  <a:pt x="2603" y="444"/>
                  <a:pt x="2639" y="416"/>
                  <a:pt x="2670" y="398"/>
                </a:cubicBezTo>
                <a:cubicBezTo>
                  <a:pt x="2701" y="380"/>
                  <a:pt x="2736" y="363"/>
                  <a:pt x="2760" y="348"/>
                </a:cubicBezTo>
                <a:cubicBezTo>
                  <a:pt x="2784" y="333"/>
                  <a:pt x="2798" y="315"/>
                  <a:pt x="2815" y="308"/>
                </a:cubicBezTo>
                <a:cubicBezTo>
                  <a:pt x="2832" y="301"/>
                  <a:pt x="2847" y="304"/>
                  <a:pt x="2865" y="308"/>
                </a:cubicBezTo>
                <a:cubicBezTo>
                  <a:pt x="2883" y="312"/>
                  <a:pt x="2909" y="324"/>
                  <a:pt x="2925" y="333"/>
                </a:cubicBezTo>
                <a:cubicBezTo>
                  <a:pt x="2941" y="342"/>
                  <a:pt x="2940" y="361"/>
                  <a:pt x="2960" y="363"/>
                </a:cubicBezTo>
                <a:cubicBezTo>
                  <a:pt x="2980" y="365"/>
                  <a:pt x="3021" y="352"/>
                  <a:pt x="3045" y="343"/>
                </a:cubicBezTo>
                <a:cubicBezTo>
                  <a:pt x="3069" y="334"/>
                  <a:pt x="3081" y="316"/>
                  <a:pt x="3105" y="308"/>
                </a:cubicBezTo>
                <a:cubicBezTo>
                  <a:pt x="3129" y="300"/>
                  <a:pt x="3168" y="295"/>
                  <a:pt x="3191" y="293"/>
                </a:cubicBezTo>
                <a:cubicBezTo>
                  <a:pt x="3214" y="291"/>
                  <a:pt x="3229" y="296"/>
                  <a:pt x="3246" y="298"/>
                </a:cubicBezTo>
                <a:cubicBezTo>
                  <a:pt x="3263" y="300"/>
                  <a:pt x="3277" y="304"/>
                  <a:pt x="3291" y="308"/>
                </a:cubicBezTo>
              </a:path>
            </a:pathLst>
          </a:custGeom>
          <a:noFill/>
          <a:ln w="31750" cap="flat" cmpd="sng">
            <a:solidFill>
              <a:srgbClr val="99CCFF">
                <a:alpha val="70195"/>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 name="Freeform 10">
            <a:extLst>
              <a:ext uri="{FF2B5EF4-FFF2-40B4-BE49-F238E27FC236}">
                <a16:creationId xmlns:a16="http://schemas.microsoft.com/office/drawing/2014/main" id="{2C7A9287-F02C-DA21-FC16-7F85C68551F2}"/>
              </a:ext>
            </a:extLst>
          </p:cNvPr>
          <p:cNvSpPr>
            <a:spLocks/>
          </p:cNvSpPr>
          <p:nvPr/>
        </p:nvSpPr>
        <p:spPr bwMode="auto">
          <a:xfrm>
            <a:off x="4714875" y="3475038"/>
            <a:ext cx="285750" cy="1485900"/>
          </a:xfrm>
          <a:custGeom>
            <a:avLst/>
            <a:gdLst>
              <a:gd name="T0" fmla="*/ 7938 w 180"/>
              <a:gd name="T1" fmla="*/ 1485900 h 936"/>
              <a:gd name="T2" fmla="*/ 79375 w 180"/>
              <a:gd name="T3" fmla="*/ 1406525 h 936"/>
              <a:gd name="T4" fmla="*/ 127000 w 180"/>
              <a:gd name="T5" fmla="*/ 1343025 h 936"/>
              <a:gd name="T6" fmla="*/ 222250 w 180"/>
              <a:gd name="T7" fmla="*/ 1223963 h 936"/>
              <a:gd name="T8" fmla="*/ 254000 w 180"/>
              <a:gd name="T9" fmla="*/ 1025525 h 936"/>
              <a:gd name="T10" fmla="*/ 285750 w 180"/>
              <a:gd name="T11" fmla="*/ 938213 h 936"/>
              <a:gd name="T12" fmla="*/ 222250 w 180"/>
              <a:gd name="T13" fmla="*/ 644525 h 936"/>
              <a:gd name="T14" fmla="*/ 182563 w 180"/>
              <a:gd name="T15" fmla="*/ 484188 h 936"/>
              <a:gd name="T16" fmla="*/ 127000 w 180"/>
              <a:gd name="T17" fmla="*/ 309563 h 936"/>
              <a:gd name="T18" fmla="*/ 23813 w 180"/>
              <a:gd name="T19" fmla="*/ 190500 h 936"/>
              <a:gd name="T20" fmla="*/ 7938 w 180"/>
              <a:gd name="T21" fmla="*/ 142875 h 936"/>
              <a:gd name="T22" fmla="*/ 0 w 180"/>
              <a:gd name="T23" fmla="*/ 119063 h 936"/>
              <a:gd name="T24" fmla="*/ 7938 w 180"/>
              <a:gd name="T25" fmla="*/ 31750 h 936"/>
              <a:gd name="T26" fmla="*/ 55563 w 180"/>
              <a:gd name="T27" fmla="*/ 0 h 9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936"/>
              <a:gd name="T44" fmla="*/ 180 w 180"/>
              <a:gd name="T45" fmla="*/ 936 h 9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936">
                <a:moveTo>
                  <a:pt x="5" y="936"/>
                </a:moveTo>
                <a:cubicBezTo>
                  <a:pt x="12" y="916"/>
                  <a:pt x="32" y="898"/>
                  <a:pt x="50" y="886"/>
                </a:cubicBezTo>
                <a:cubicBezTo>
                  <a:pt x="57" y="866"/>
                  <a:pt x="59" y="853"/>
                  <a:pt x="80" y="846"/>
                </a:cubicBezTo>
                <a:cubicBezTo>
                  <a:pt x="88" y="821"/>
                  <a:pt x="120" y="791"/>
                  <a:pt x="140" y="771"/>
                </a:cubicBezTo>
                <a:cubicBezTo>
                  <a:pt x="154" y="729"/>
                  <a:pt x="151" y="689"/>
                  <a:pt x="160" y="646"/>
                </a:cubicBezTo>
                <a:cubicBezTo>
                  <a:pt x="164" y="629"/>
                  <a:pt x="174" y="608"/>
                  <a:pt x="180" y="591"/>
                </a:cubicBezTo>
                <a:cubicBezTo>
                  <a:pt x="177" y="518"/>
                  <a:pt x="179" y="465"/>
                  <a:pt x="140" y="406"/>
                </a:cubicBezTo>
                <a:cubicBezTo>
                  <a:pt x="129" y="371"/>
                  <a:pt x="121" y="341"/>
                  <a:pt x="115" y="305"/>
                </a:cubicBezTo>
                <a:cubicBezTo>
                  <a:pt x="113" y="269"/>
                  <a:pt x="124" y="210"/>
                  <a:pt x="80" y="195"/>
                </a:cubicBezTo>
                <a:cubicBezTo>
                  <a:pt x="62" y="168"/>
                  <a:pt x="28" y="150"/>
                  <a:pt x="15" y="120"/>
                </a:cubicBezTo>
                <a:cubicBezTo>
                  <a:pt x="11" y="110"/>
                  <a:pt x="8" y="100"/>
                  <a:pt x="5" y="90"/>
                </a:cubicBezTo>
                <a:cubicBezTo>
                  <a:pt x="3" y="85"/>
                  <a:pt x="0" y="75"/>
                  <a:pt x="0" y="75"/>
                </a:cubicBezTo>
                <a:cubicBezTo>
                  <a:pt x="2" y="57"/>
                  <a:pt x="0" y="38"/>
                  <a:pt x="5" y="20"/>
                </a:cubicBezTo>
                <a:cubicBezTo>
                  <a:pt x="8" y="8"/>
                  <a:pt x="35" y="0"/>
                  <a:pt x="35" y="0"/>
                </a:cubicBezTo>
              </a:path>
            </a:pathLst>
          </a:custGeom>
          <a:noFill/>
          <a:ln w="12700">
            <a:solidFill>
              <a:srgbClr val="CC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 name="Freeform 11">
            <a:extLst>
              <a:ext uri="{FF2B5EF4-FFF2-40B4-BE49-F238E27FC236}">
                <a16:creationId xmlns:a16="http://schemas.microsoft.com/office/drawing/2014/main" id="{37ABC300-A9A2-86DF-0903-48A2BF7064EE}"/>
              </a:ext>
            </a:extLst>
          </p:cNvPr>
          <p:cNvSpPr>
            <a:spLocks/>
          </p:cNvSpPr>
          <p:nvPr/>
        </p:nvSpPr>
        <p:spPr bwMode="auto">
          <a:xfrm>
            <a:off x="5327650" y="2989263"/>
            <a:ext cx="3827463" cy="971550"/>
          </a:xfrm>
          <a:custGeom>
            <a:avLst/>
            <a:gdLst>
              <a:gd name="T0" fmla="*/ 0 w 2411"/>
              <a:gd name="T1" fmla="*/ 398463 h 612"/>
              <a:gd name="T2" fmla="*/ 182563 w 2411"/>
              <a:gd name="T3" fmla="*/ 422275 h 612"/>
              <a:gd name="T4" fmla="*/ 238125 w 2411"/>
              <a:gd name="T5" fmla="*/ 454025 h 612"/>
              <a:gd name="T6" fmla="*/ 500063 w 2411"/>
              <a:gd name="T7" fmla="*/ 461963 h 612"/>
              <a:gd name="T8" fmla="*/ 660400 w 2411"/>
              <a:gd name="T9" fmla="*/ 501650 h 612"/>
              <a:gd name="T10" fmla="*/ 771525 w 2411"/>
              <a:gd name="T11" fmla="*/ 525463 h 612"/>
              <a:gd name="T12" fmla="*/ 874713 w 2411"/>
              <a:gd name="T13" fmla="*/ 573088 h 612"/>
              <a:gd name="T14" fmla="*/ 969963 w 2411"/>
              <a:gd name="T15" fmla="*/ 620713 h 612"/>
              <a:gd name="T16" fmla="*/ 993775 w 2411"/>
              <a:gd name="T17" fmla="*/ 644525 h 612"/>
              <a:gd name="T18" fmla="*/ 1112838 w 2411"/>
              <a:gd name="T19" fmla="*/ 652463 h 612"/>
              <a:gd name="T20" fmla="*/ 1247775 w 2411"/>
              <a:gd name="T21" fmla="*/ 708025 h 612"/>
              <a:gd name="T22" fmla="*/ 1477963 w 2411"/>
              <a:gd name="T23" fmla="*/ 652463 h 612"/>
              <a:gd name="T24" fmla="*/ 1598613 w 2411"/>
              <a:gd name="T25" fmla="*/ 509588 h 612"/>
              <a:gd name="T26" fmla="*/ 1606550 w 2411"/>
              <a:gd name="T27" fmla="*/ 223838 h 612"/>
              <a:gd name="T28" fmla="*/ 1709738 w 2411"/>
              <a:gd name="T29" fmla="*/ 127000 h 612"/>
              <a:gd name="T30" fmla="*/ 1733550 w 2411"/>
              <a:gd name="T31" fmla="*/ 95250 h 612"/>
              <a:gd name="T32" fmla="*/ 1781175 w 2411"/>
              <a:gd name="T33" fmla="*/ 63500 h 612"/>
              <a:gd name="T34" fmla="*/ 1971675 w 2411"/>
              <a:gd name="T35" fmla="*/ 0 h 612"/>
              <a:gd name="T36" fmla="*/ 2066925 w 2411"/>
              <a:gd name="T37" fmla="*/ 15875 h 612"/>
              <a:gd name="T38" fmla="*/ 2090738 w 2411"/>
              <a:gd name="T39" fmla="*/ 31750 h 612"/>
              <a:gd name="T40" fmla="*/ 2114550 w 2411"/>
              <a:gd name="T41" fmla="*/ 55563 h 612"/>
              <a:gd name="T42" fmla="*/ 2170113 w 2411"/>
              <a:gd name="T43" fmla="*/ 71438 h 612"/>
              <a:gd name="T44" fmla="*/ 2265363 w 2411"/>
              <a:gd name="T45" fmla="*/ 103188 h 612"/>
              <a:gd name="T46" fmla="*/ 2273300 w 2411"/>
              <a:gd name="T47" fmla="*/ 142875 h 612"/>
              <a:gd name="T48" fmla="*/ 2328863 w 2411"/>
              <a:gd name="T49" fmla="*/ 158750 h 612"/>
              <a:gd name="T50" fmla="*/ 2416175 w 2411"/>
              <a:gd name="T51" fmla="*/ 247650 h 612"/>
              <a:gd name="T52" fmla="*/ 2473325 w 2411"/>
              <a:gd name="T53" fmla="*/ 239713 h 612"/>
              <a:gd name="T54" fmla="*/ 2520950 w 2411"/>
              <a:gd name="T55" fmla="*/ 206375 h 612"/>
              <a:gd name="T56" fmla="*/ 2552700 w 2411"/>
              <a:gd name="T57" fmla="*/ 215900 h 612"/>
              <a:gd name="T58" fmla="*/ 2568575 w 2411"/>
              <a:gd name="T59" fmla="*/ 239713 h 612"/>
              <a:gd name="T60" fmla="*/ 2671763 w 2411"/>
              <a:gd name="T61" fmla="*/ 247650 h 612"/>
              <a:gd name="T62" fmla="*/ 2711450 w 2411"/>
              <a:gd name="T63" fmla="*/ 287338 h 612"/>
              <a:gd name="T64" fmla="*/ 2806700 w 2411"/>
              <a:gd name="T65" fmla="*/ 303213 h 612"/>
              <a:gd name="T66" fmla="*/ 2862263 w 2411"/>
              <a:gd name="T67" fmla="*/ 366713 h 612"/>
              <a:gd name="T68" fmla="*/ 2917825 w 2411"/>
              <a:gd name="T69" fmla="*/ 438150 h 612"/>
              <a:gd name="T70" fmla="*/ 3013075 w 2411"/>
              <a:gd name="T71" fmla="*/ 533400 h 612"/>
              <a:gd name="T72" fmla="*/ 3092450 w 2411"/>
              <a:gd name="T73" fmla="*/ 612775 h 612"/>
              <a:gd name="T74" fmla="*/ 3116263 w 2411"/>
              <a:gd name="T75" fmla="*/ 779463 h 612"/>
              <a:gd name="T76" fmla="*/ 3171825 w 2411"/>
              <a:gd name="T77" fmla="*/ 795338 h 612"/>
              <a:gd name="T78" fmla="*/ 3259138 w 2411"/>
              <a:gd name="T79" fmla="*/ 898525 h 612"/>
              <a:gd name="T80" fmla="*/ 3346450 w 2411"/>
              <a:gd name="T81" fmla="*/ 906463 h 612"/>
              <a:gd name="T82" fmla="*/ 3729038 w 2411"/>
              <a:gd name="T83" fmla="*/ 938213 h 612"/>
              <a:gd name="T84" fmla="*/ 3808413 w 2411"/>
              <a:gd name="T85" fmla="*/ 94615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11"/>
              <a:gd name="T130" fmla="*/ 0 h 612"/>
              <a:gd name="T131" fmla="*/ 2411 w 2411"/>
              <a:gd name="T132" fmla="*/ 612 h 6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11" h="612">
                <a:moveTo>
                  <a:pt x="0" y="251"/>
                </a:moveTo>
                <a:cubicBezTo>
                  <a:pt x="39" y="256"/>
                  <a:pt x="76" y="262"/>
                  <a:pt x="115" y="266"/>
                </a:cubicBezTo>
                <a:cubicBezTo>
                  <a:pt x="128" y="269"/>
                  <a:pt x="137" y="285"/>
                  <a:pt x="150" y="286"/>
                </a:cubicBezTo>
                <a:cubicBezTo>
                  <a:pt x="205" y="292"/>
                  <a:pt x="260" y="289"/>
                  <a:pt x="315" y="291"/>
                </a:cubicBezTo>
                <a:cubicBezTo>
                  <a:pt x="348" y="302"/>
                  <a:pt x="382" y="311"/>
                  <a:pt x="416" y="316"/>
                </a:cubicBezTo>
                <a:cubicBezTo>
                  <a:pt x="459" y="330"/>
                  <a:pt x="436" y="325"/>
                  <a:pt x="486" y="331"/>
                </a:cubicBezTo>
                <a:cubicBezTo>
                  <a:pt x="510" y="355"/>
                  <a:pt x="515" y="356"/>
                  <a:pt x="551" y="361"/>
                </a:cubicBezTo>
                <a:cubicBezTo>
                  <a:pt x="570" y="374"/>
                  <a:pt x="593" y="376"/>
                  <a:pt x="611" y="391"/>
                </a:cubicBezTo>
                <a:cubicBezTo>
                  <a:pt x="616" y="396"/>
                  <a:pt x="619" y="404"/>
                  <a:pt x="626" y="406"/>
                </a:cubicBezTo>
                <a:cubicBezTo>
                  <a:pt x="650" y="411"/>
                  <a:pt x="676" y="409"/>
                  <a:pt x="701" y="411"/>
                </a:cubicBezTo>
                <a:cubicBezTo>
                  <a:pt x="731" y="421"/>
                  <a:pt x="756" y="439"/>
                  <a:pt x="786" y="446"/>
                </a:cubicBezTo>
                <a:cubicBezTo>
                  <a:pt x="859" y="440"/>
                  <a:pt x="872" y="431"/>
                  <a:pt x="931" y="411"/>
                </a:cubicBezTo>
                <a:cubicBezTo>
                  <a:pt x="953" y="378"/>
                  <a:pt x="985" y="354"/>
                  <a:pt x="1007" y="321"/>
                </a:cubicBezTo>
                <a:cubicBezTo>
                  <a:pt x="1009" y="261"/>
                  <a:pt x="1003" y="200"/>
                  <a:pt x="1012" y="141"/>
                </a:cubicBezTo>
                <a:cubicBezTo>
                  <a:pt x="1014" y="127"/>
                  <a:pt x="1069" y="85"/>
                  <a:pt x="1077" y="80"/>
                </a:cubicBezTo>
                <a:cubicBezTo>
                  <a:pt x="1084" y="75"/>
                  <a:pt x="1086" y="66"/>
                  <a:pt x="1092" y="60"/>
                </a:cubicBezTo>
                <a:cubicBezTo>
                  <a:pt x="1101" y="52"/>
                  <a:pt x="1112" y="47"/>
                  <a:pt x="1122" y="40"/>
                </a:cubicBezTo>
                <a:cubicBezTo>
                  <a:pt x="1130" y="35"/>
                  <a:pt x="1225" y="3"/>
                  <a:pt x="1242" y="0"/>
                </a:cubicBezTo>
                <a:cubicBezTo>
                  <a:pt x="1256" y="2"/>
                  <a:pt x="1285" y="2"/>
                  <a:pt x="1302" y="10"/>
                </a:cubicBezTo>
                <a:cubicBezTo>
                  <a:pt x="1307" y="13"/>
                  <a:pt x="1312" y="16"/>
                  <a:pt x="1317" y="20"/>
                </a:cubicBezTo>
                <a:cubicBezTo>
                  <a:pt x="1322" y="25"/>
                  <a:pt x="1326" y="31"/>
                  <a:pt x="1332" y="35"/>
                </a:cubicBezTo>
                <a:cubicBezTo>
                  <a:pt x="1343" y="41"/>
                  <a:pt x="1355" y="41"/>
                  <a:pt x="1367" y="45"/>
                </a:cubicBezTo>
                <a:cubicBezTo>
                  <a:pt x="1381" y="86"/>
                  <a:pt x="1357" y="30"/>
                  <a:pt x="1427" y="65"/>
                </a:cubicBezTo>
                <a:cubicBezTo>
                  <a:pt x="1435" y="69"/>
                  <a:pt x="1427" y="83"/>
                  <a:pt x="1432" y="90"/>
                </a:cubicBezTo>
                <a:cubicBezTo>
                  <a:pt x="1439" y="100"/>
                  <a:pt x="1455" y="97"/>
                  <a:pt x="1467" y="100"/>
                </a:cubicBezTo>
                <a:cubicBezTo>
                  <a:pt x="1485" y="127"/>
                  <a:pt x="1488" y="145"/>
                  <a:pt x="1522" y="156"/>
                </a:cubicBezTo>
                <a:cubicBezTo>
                  <a:pt x="1534" y="154"/>
                  <a:pt x="1547" y="155"/>
                  <a:pt x="1558" y="151"/>
                </a:cubicBezTo>
                <a:cubicBezTo>
                  <a:pt x="1569" y="147"/>
                  <a:pt x="1588" y="130"/>
                  <a:pt x="1588" y="130"/>
                </a:cubicBezTo>
                <a:cubicBezTo>
                  <a:pt x="1595" y="132"/>
                  <a:pt x="1602" y="132"/>
                  <a:pt x="1608" y="136"/>
                </a:cubicBezTo>
                <a:cubicBezTo>
                  <a:pt x="1613" y="139"/>
                  <a:pt x="1612" y="149"/>
                  <a:pt x="1618" y="151"/>
                </a:cubicBezTo>
                <a:cubicBezTo>
                  <a:pt x="1639" y="157"/>
                  <a:pt x="1661" y="154"/>
                  <a:pt x="1683" y="156"/>
                </a:cubicBezTo>
                <a:cubicBezTo>
                  <a:pt x="1693" y="163"/>
                  <a:pt x="1697" y="177"/>
                  <a:pt x="1708" y="181"/>
                </a:cubicBezTo>
                <a:cubicBezTo>
                  <a:pt x="1727" y="189"/>
                  <a:pt x="1748" y="186"/>
                  <a:pt x="1768" y="191"/>
                </a:cubicBezTo>
                <a:cubicBezTo>
                  <a:pt x="1774" y="220"/>
                  <a:pt x="1776" y="222"/>
                  <a:pt x="1803" y="231"/>
                </a:cubicBezTo>
                <a:cubicBezTo>
                  <a:pt x="1810" y="270"/>
                  <a:pt x="1810" y="257"/>
                  <a:pt x="1838" y="276"/>
                </a:cubicBezTo>
                <a:cubicBezTo>
                  <a:pt x="1871" y="326"/>
                  <a:pt x="1857" y="308"/>
                  <a:pt x="1898" y="336"/>
                </a:cubicBezTo>
                <a:cubicBezTo>
                  <a:pt x="1910" y="355"/>
                  <a:pt x="1929" y="374"/>
                  <a:pt x="1948" y="386"/>
                </a:cubicBezTo>
                <a:cubicBezTo>
                  <a:pt x="1959" y="420"/>
                  <a:pt x="1948" y="459"/>
                  <a:pt x="1963" y="491"/>
                </a:cubicBezTo>
                <a:cubicBezTo>
                  <a:pt x="1968" y="502"/>
                  <a:pt x="1986" y="498"/>
                  <a:pt x="1998" y="501"/>
                </a:cubicBezTo>
                <a:cubicBezTo>
                  <a:pt x="2010" y="518"/>
                  <a:pt x="2029" y="564"/>
                  <a:pt x="2053" y="566"/>
                </a:cubicBezTo>
                <a:cubicBezTo>
                  <a:pt x="2071" y="568"/>
                  <a:pt x="2090" y="569"/>
                  <a:pt x="2108" y="571"/>
                </a:cubicBezTo>
                <a:cubicBezTo>
                  <a:pt x="2188" y="586"/>
                  <a:pt x="2268" y="585"/>
                  <a:pt x="2349" y="591"/>
                </a:cubicBezTo>
                <a:cubicBezTo>
                  <a:pt x="2411" y="612"/>
                  <a:pt x="2351" y="596"/>
                  <a:pt x="2399" y="596"/>
                </a:cubicBezTo>
              </a:path>
            </a:pathLst>
          </a:custGeom>
          <a:noFill/>
          <a:ln w="31750" cap="flat" cmpd="sng">
            <a:solidFill>
              <a:srgbClr val="99CCFF">
                <a:alpha val="70195"/>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 name="Freeform 13">
            <a:extLst>
              <a:ext uri="{FF2B5EF4-FFF2-40B4-BE49-F238E27FC236}">
                <a16:creationId xmlns:a16="http://schemas.microsoft.com/office/drawing/2014/main" id="{B9914E32-7ADF-D5BF-BB08-C2218BFEA118}"/>
              </a:ext>
            </a:extLst>
          </p:cNvPr>
          <p:cNvSpPr>
            <a:spLocks/>
          </p:cNvSpPr>
          <p:nvPr/>
        </p:nvSpPr>
        <p:spPr bwMode="auto">
          <a:xfrm>
            <a:off x="8890000" y="2473325"/>
            <a:ext cx="277813" cy="962025"/>
          </a:xfrm>
          <a:custGeom>
            <a:avLst/>
            <a:gdLst>
              <a:gd name="T0" fmla="*/ 269875 w 175"/>
              <a:gd name="T1" fmla="*/ 962025 h 606"/>
              <a:gd name="T2" fmla="*/ 198438 w 175"/>
              <a:gd name="T3" fmla="*/ 739775 h 606"/>
              <a:gd name="T4" fmla="*/ 166688 w 175"/>
              <a:gd name="T5" fmla="*/ 603250 h 606"/>
              <a:gd name="T6" fmla="*/ 119063 w 175"/>
              <a:gd name="T7" fmla="*/ 508000 h 606"/>
              <a:gd name="T8" fmla="*/ 79375 w 175"/>
              <a:gd name="T9" fmla="*/ 404813 h 606"/>
              <a:gd name="T10" fmla="*/ 31750 w 175"/>
              <a:gd name="T11" fmla="*/ 285750 h 606"/>
              <a:gd name="T12" fmla="*/ 0 w 175"/>
              <a:gd name="T13" fmla="*/ 222250 h 606"/>
              <a:gd name="T14" fmla="*/ 0 w 175"/>
              <a:gd name="T15" fmla="*/ 158750 h 606"/>
              <a:gd name="T16" fmla="*/ 31750 w 175"/>
              <a:gd name="T17" fmla="*/ 87313 h 606"/>
              <a:gd name="T18" fmla="*/ 134938 w 175"/>
              <a:gd name="T19" fmla="*/ 31750 h 606"/>
              <a:gd name="T20" fmla="*/ 198438 w 175"/>
              <a:gd name="T21" fmla="*/ 7938 h 606"/>
              <a:gd name="T22" fmla="*/ 254000 w 175"/>
              <a:gd name="T23" fmla="*/ 0 h 606"/>
              <a:gd name="T24" fmla="*/ 261938 w 175"/>
              <a:gd name="T25" fmla="*/ 63500 h 606"/>
              <a:gd name="T26" fmla="*/ 158750 w 175"/>
              <a:gd name="T27" fmla="*/ 95250 h 606"/>
              <a:gd name="T28" fmla="*/ 111125 w 175"/>
              <a:gd name="T29" fmla="*/ 119063 h 606"/>
              <a:gd name="T30" fmla="*/ 103188 w 175"/>
              <a:gd name="T31" fmla="*/ 206375 h 606"/>
              <a:gd name="T32" fmla="*/ 134938 w 175"/>
              <a:gd name="T33" fmla="*/ 373063 h 606"/>
              <a:gd name="T34" fmla="*/ 206375 w 175"/>
              <a:gd name="T35" fmla="*/ 508000 h 606"/>
              <a:gd name="T36" fmla="*/ 254000 w 175"/>
              <a:gd name="T37" fmla="*/ 603250 h 606"/>
              <a:gd name="T38" fmla="*/ 277813 w 175"/>
              <a:gd name="T39" fmla="*/ 698500 h 6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
              <a:gd name="T61" fmla="*/ 0 h 606"/>
              <a:gd name="T62" fmla="*/ 175 w 175"/>
              <a:gd name="T63" fmla="*/ 606 h 6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 h="606">
                <a:moveTo>
                  <a:pt x="170" y="606"/>
                </a:moveTo>
                <a:lnTo>
                  <a:pt x="125" y="466"/>
                </a:lnTo>
                <a:lnTo>
                  <a:pt x="105" y="380"/>
                </a:lnTo>
                <a:lnTo>
                  <a:pt x="75" y="320"/>
                </a:lnTo>
                <a:lnTo>
                  <a:pt x="50" y="255"/>
                </a:lnTo>
                <a:lnTo>
                  <a:pt x="20" y="180"/>
                </a:lnTo>
                <a:lnTo>
                  <a:pt x="0" y="140"/>
                </a:lnTo>
                <a:lnTo>
                  <a:pt x="0" y="100"/>
                </a:lnTo>
                <a:lnTo>
                  <a:pt x="20" y="55"/>
                </a:lnTo>
                <a:lnTo>
                  <a:pt x="85" y="20"/>
                </a:lnTo>
                <a:lnTo>
                  <a:pt x="125" y="5"/>
                </a:lnTo>
                <a:lnTo>
                  <a:pt x="160" y="0"/>
                </a:lnTo>
                <a:lnTo>
                  <a:pt x="165" y="40"/>
                </a:lnTo>
                <a:lnTo>
                  <a:pt x="100" y="60"/>
                </a:lnTo>
                <a:lnTo>
                  <a:pt x="70" y="75"/>
                </a:lnTo>
                <a:lnTo>
                  <a:pt x="65" y="130"/>
                </a:lnTo>
                <a:lnTo>
                  <a:pt x="85" y="235"/>
                </a:lnTo>
                <a:lnTo>
                  <a:pt x="130" y="320"/>
                </a:lnTo>
                <a:lnTo>
                  <a:pt x="160" y="380"/>
                </a:lnTo>
                <a:lnTo>
                  <a:pt x="175" y="440"/>
                </a:lnTo>
              </a:path>
            </a:pathLst>
          </a:custGeom>
          <a:solidFill>
            <a:srgbClr val="C3DEDF">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 name="Text Box 14">
            <a:extLst>
              <a:ext uri="{FF2B5EF4-FFF2-40B4-BE49-F238E27FC236}">
                <a16:creationId xmlns:a16="http://schemas.microsoft.com/office/drawing/2014/main" id="{D2DD3028-5FB1-C248-A594-3D9EF36525B4}"/>
              </a:ext>
            </a:extLst>
          </p:cNvPr>
          <p:cNvSpPr txBox="1">
            <a:spLocks noChangeArrowheads="1"/>
          </p:cNvSpPr>
          <p:nvPr/>
        </p:nvSpPr>
        <p:spPr bwMode="auto">
          <a:xfrm>
            <a:off x="6775450" y="3713163"/>
            <a:ext cx="86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1000"/>
              <a:t>Tailings pile</a:t>
            </a:r>
          </a:p>
        </p:txBody>
      </p:sp>
      <p:sp>
        <p:nvSpPr>
          <p:cNvPr id="3080" name="Line 17">
            <a:extLst>
              <a:ext uri="{FF2B5EF4-FFF2-40B4-BE49-F238E27FC236}">
                <a16:creationId xmlns:a16="http://schemas.microsoft.com/office/drawing/2014/main" id="{DBC6680A-6A87-A179-7F26-AF5F591B4C6A}"/>
              </a:ext>
            </a:extLst>
          </p:cNvPr>
          <p:cNvSpPr>
            <a:spLocks noChangeShapeType="1"/>
          </p:cNvSpPr>
          <p:nvPr/>
        </p:nvSpPr>
        <p:spPr bwMode="auto">
          <a:xfrm flipH="1" flipV="1">
            <a:off x="5091113" y="2932113"/>
            <a:ext cx="236537" cy="400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Text Box 18">
            <a:extLst>
              <a:ext uri="{FF2B5EF4-FFF2-40B4-BE49-F238E27FC236}">
                <a16:creationId xmlns:a16="http://schemas.microsoft.com/office/drawing/2014/main" id="{9FFC1FC0-2926-02CC-E4AE-1D6A220782CD}"/>
              </a:ext>
            </a:extLst>
          </p:cNvPr>
          <p:cNvSpPr txBox="1">
            <a:spLocks noChangeArrowheads="1"/>
          </p:cNvSpPr>
          <p:nvPr/>
        </p:nvSpPr>
        <p:spPr bwMode="auto">
          <a:xfrm>
            <a:off x="4635500" y="2741613"/>
            <a:ext cx="86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t>Bridge</a:t>
            </a:r>
          </a:p>
        </p:txBody>
      </p:sp>
      <p:sp>
        <p:nvSpPr>
          <p:cNvPr id="3082" name="Freeform 82">
            <a:extLst>
              <a:ext uri="{FF2B5EF4-FFF2-40B4-BE49-F238E27FC236}">
                <a16:creationId xmlns:a16="http://schemas.microsoft.com/office/drawing/2014/main" id="{5DC6E661-68D4-F2C9-9958-2595F9EA8BEC}"/>
              </a:ext>
            </a:extLst>
          </p:cNvPr>
          <p:cNvSpPr>
            <a:spLocks/>
          </p:cNvSpPr>
          <p:nvPr/>
        </p:nvSpPr>
        <p:spPr bwMode="auto">
          <a:xfrm>
            <a:off x="5480050" y="3517900"/>
            <a:ext cx="198438" cy="123825"/>
          </a:xfrm>
          <a:custGeom>
            <a:avLst/>
            <a:gdLst>
              <a:gd name="T0" fmla="*/ 104775 w 125"/>
              <a:gd name="T1" fmla="*/ 9525 h 78"/>
              <a:gd name="T2" fmla="*/ 133350 w 125"/>
              <a:gd name="T3" fmla="*/ 22225 h 78"/>
              <a:gd name="T4" fmla="*/ 171450 w 125"/>
              <a:gd name="T5" fmla="*/ 44450 h 78"/>
              <a:gd name="T6" fmla="*/ 133350 w 125"/>
              <a:gd name="T7" fmla="*/ 98425 h 78"/>
              <a:gd name="T8" fmla="*/ 107950 w 125"/>
              <a:gd name="T9" fmla="*/ 114300 h 78"/>
              <a:gd name="T10" fmla="*/ 47625 w 125"/>
              <a:gd name="T11" fmla="*/ 107950 h 78"/>
              <a:gd name="T12" fmla="*/ 22225 w 125"/>
              <a:gd name="T13" fmla="*/ 76200 h 78"/>
              <a:gd name="T14" fmla="*/ 9525 w 125"/>
              <a:gd name="T15" fmla="*/ 15875 h 78"/>
              <a:gd name="T16" fmla="*/ 38100 w 125"/>
              <a:gd name="T17" fmla="*/ 0 h 78"/>
              <a:gd name="T18" fmla="*/ 82550 w 125"/>
              <a:gd name="T19" fmla="*/ 3175 h 78"/>
              <a:gd name="T20" fmla="*/ 104775 w 125"/>
              <a:gd name="T21" fmla="*/ 9525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78"/>
              <a:gd name="T35" fmla="*/ 125 w 12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78">
                <a:moveTo>
                  <a:pt x="66" y="6"/>
                </a:moveTo>
                <a:cubicBezTo>
                  <a:pt x="73" y="8"/>
                  <a:pt x="77" y="12"/>
                  <a:pt x="84" y="14"/>
                </a:cubicBezTo>
                <a:cubicBezTo>
                  <a:pt x="90" y="24"/>
                  <a:pt x="97" y="25"/>
                  <a:pt x="108" y="28"/>
                </a:cubicBezTo>
                <a:cubicBezTo>
                  <a:pt x="125" y="54"/>
                  <a:pt x="103" y="60"/>
                  <a:pt x="84" y="62"/>
                </a:cubicBezTo>
                <a:cubicBezTo>
                  <a:pt x="76" y="65"/>
                  <a:pt x="76" y="69"/>
                  <a:pt x="68" y="72"/>
                </a:cubicBezTo>
                <a:cubicBezTo>
                  <a:pt x="55" y="71"/>
                  <a:pt x="37" y="78"/>
                  <a:pt x="30" y="68"/>
                </a:cubicBezTo>
                <a:cubicBezTo>
                  <a:pt x="22" y="57"/>
                  <a:pt x="29" y="53"/>
                  <a:pt x="14" y="48"/>
                </a:cubicBezTo>
                <a:cubicBezTo>
                  <a:pt x="2" y="36"/>
                  <a:pt x="0" y="32"/>
                  <a:pt x="6" y="10"/>
                </a:cubicBezTo>
                <a:cubicBezTo>
                  <a:pt x="7" y="7"/>
                  <a:pt x="21" y="2"/>
                  <a:pt x="24" y="0"/>
                </a:cubicBezTo>
                <a:cubicBezTo>
                  <a:pt x="33" y="1"/>
                  <a:pt x="43" y="0"/>
                  <a:pt x="52" y="2"/>
                </a:cubicBezTo>
                <a:cubicBezTo>
                  <a:pt x="57" y="3"/>
                  <a:pt x="61" y="11"/>
                  <a:pt x="66" y="6"/>
                </a:cubicBezTo>
                <a:close/>
              </a:path>
            </a:pathLst>
          </a:custGeom>
          <a:solidFill>
            <a:srgbClr val="FF0000">
              <a:alpha val="3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 name="Freeform 83">
            <a:extLst>
              <a:ext uri="{FF2B5EF4-FFF2-40B4-BE49-F238E27FC236}">
                <a16:creationId xmlns:a16="http://schemas.microsoft.com/office/drawing/2014/main" id="{82B394E2-FEB7-6E76-3D63-4AF127230E66}"/>
              </a:ext>
            </a:extLst>
          </p:cNvPr>
          <p:cNvSpPr>
            <a:spLocks/>
          </p:cNvSpPr>
          <p:nvPr/>
        </p:nvSpPr>
        <p:spPr bwMode="auto">
          <a:xfrm>
            <a:off x="7332663" y="3448050"/>
            <a:ext cx="179387" cy="117475"/>
          </a:xfrm>
          <a:custGeom>
            <a:avLst/>
            <a:gdLst>
              <a:gd name="T0" fmla="*/ 20637 w 113"/>
              <a:gd name="T1" fmla="*/ 6350 h 74"/>
              <a:gd name="T2" fmla="*/ 115887 w 113"/>
              <a:gd name="T3" fmla="*/ 0 h 74"/>
              <a:gd name="T4" fmla="*/ 150812 w 113"/>
              <a:gd name="T5" fmla="*/ 34925 h 74"/>
              <a:gd name="T6" fmla="*/ 163512 w 113"/>
              <a:gd name="T7" fmla="*/ 53975 h 74"/>
              <a:gd name="T8" fmla="*/ 179387 w 113"/>
              <a:gd name="T9" fmla="*/ 95250 h 74"/>
              <a:gd name="T10" fmla="*/ 160337 w 113"/>
              <a:gd name="T11" fmla="*/ 117475 h 74"/>
              <a:gd name="T12" fmla="*/ 125412 w 113"/>
              <a:gd name="T13" fmla="*/ 101600 h 74"/>
              <a:gd name="T14" fmla="*/ 36512 w 113"/>
              <a:gd name="T15" fmla="*/ 82550 h 74"/>
              <a:gd name="T16" fmla="*/ 4762 w 113"/>
              <a:gd name="T17" fmla="*/ 47625 h 74"/>
              <a:gd name="T18" fmla="*/ 1587 w 113"/>
              <a:gd name="T19" fmla="*/ 9525 h 74"/>
              <a:gd name="T20" fmla="*/ 20637 w 113"/>
              <a:gd name="T21" fmla="*/ 635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74"/>
              <a:gd name="T35" fmla="*/ 113 w 113"/>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74">
                <a:moveTo>
                  <a:pt x="13" y="4"/>
                </a:moveTo>
                <a:cubicBezTo>
                  <a:pt x="34" y="14"/>
                  <a:pt x="53" y="7"/>
                  <a:pt x="73" y="0"/>
                </a:cubicBezTo>
                <a:cubicBezTo>
                  <a:pt x="80" y="7"/>
                  <a:pt x="88" y="15"/>
                  <a:pt x="95" y="22"/>
                </a:cubicBezTo>
                <a:cubicBezTo>
                  <a:pt x="98" y="26"/>
                  <a:pt x="103" y="34"/>
                  <a:pt x="103" y="34"/>
                </a:cubicBezTo>
                <a:cubicBezTo>
                  <a:pt x="105" y="44"/>
                  <a:pt x="110" y="51"/>
                  <a:pt x="113" y="60"/>
                </a:cubicBezTo>
                <a:cubicBezTo>
                  <a:pt x="110" y="68"/>
                  <a:pt x="109" y="71"/>
                  <a:pt x="101" y="74"/>
                </a:cubicBezTo>
                <a:cubicBezTo>
                  <a:pt x="86" y="71"/>
                  <a:pt x="94" y="74"/>
                  <a:pt x="79" y="64"/>
                </a:cubicBezTo>
                <a:cubicBezTo>
                  <a:pt x="71" y="59"/>
                  <a:pt x="36" y="55"/>
                  <a:pt x="23" y="52"/>
                </a:cubicBezTo>
                <a:cubicBezTo>
                  <a:pt x="16" y="45"/>
                  <a:pt x="11" y="38"/>
                  <a:pt x="3" y="30"/>
                </a:cubicBezTo>
                <a:cubicBezTo>
                  <a:pt x="0" y="22"/>
                  <a:pt x="3" y="15"/>
                  <a:pt x="1" y="6"/>
                </a:cubicBezTo>
                <a:cubicBezTo>
                  <a:pt x="9" y="3"/>
                  <a:pt x="5" y="4"/>
                  <a:pt x="13" y="4"/>
                </a:cubicBezTo>
                <a:close/>
              </a:path>
            </a:pathLst>
          </a:custGeom>
          <a:solidFill>
            <a:srgbClr val="00CCFF">
              <a:alpha val="32156"/>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084" name="Freeform 84">
            <a:extLst>
              <a:ext uri="{FF2B5EF4-FFF2-40B4-BE49-F238E27FC236}">
                <a16:creationId xmlns:a16="http://schemas.microsoft.com/office/drawing/2014/main" id="{0F561B18-2005-2FE9-BBA9-271A8BB09DEE}"/>
              </a:ext>
            </a:extLst>
          </p:cNvPr>
          <p:cNvSpPr>
            <a:spLocks/>
          </p:cNvSpPr>
          <p:nvPr/>
        </p:nvSpPr>
        <p:spPr bwMode="auto">
          <a:xfrm>
            <a:off x="5945188" y="3595688"/>
            <a:ext cx="252412" cy="152400"/>
          </a:xfrm>
          <a:custGeom>
            <a:avLst/>
            <a:gdLst>
              <a:gd name="T0" fmla="*/ 26987 w 159"/>
              <a:gd name="T1" fmla="*/ 1588 h 96"/>
              <a:gd name="T2" fmla="*/ 46037 w 159"/>
              <a:gd name="T3" fmla="*/ 4763 h 96"/>
              <a:gd name="T4" fmla="*/ 39687 w 159"/>
              <a:gd name="T5" fmla="*/ 14288 h 96"/>
              <a:gd name="T6" fmla="*/ 52387 w 159"/>
              <a:gd name="T7" fmla="*/ 17463 h 96"/>
              <a:gd name="T8" fmla="*/ 131762 w 159"/>
              <a:gd name="T9" fmla="*/ 20638 h 96"/>
              <a:gd name="T10" fmla="*/ 157162 w 159"/>
              <a:gd name="T11" fmla="*/ 42863 h 96"/>
              <a:gd name="T12" fmla="*/ 214312 w 159"/>
              <a:gd name="T13" fmla="*/ 96838 h 96"/>
              <a:gd name="T14" fmla="*/ 227012 w 159"/>
              <a:gd name="T15" fmla="*/ 115888 h 96"/>
              <a:gd name="T16" fmla="*/ 246062 w 159"/>
              <a:gd name="T17" fmla="*/ 128588 h 96"/>
              <a:gd name="T18" fmla="*/ 233362 w 159"/>
              <a:gd name="T19" fmla="*/ 147638 h 96"/>
              <a:gd name="T20" fmla="*/ 198437 w 159"/>
              <a:gd name="T21" fmla="*/ 115888 h 96"/>
              <a:gd name="T22" fmla="*/ 173037 w 159"/>
              <a:gd name="T23" fmla="*/ 100013 h 96"/>
              <a:gd name="T24" fmla="*/ 163512 w 159"/>
              <a:gd name="T25" fmla="*/ 96838 h 96"/>
              <a:gd name="T26" fmla="*/ 17462 w 159"/>
              <a:gd name="T27" fmla="*/ 52388 h 96"/>
              <a:gd name="T28" fmla="*/ 4762 w 159"/>
              <a:gd name="T29" fmla="*/ 33338 h 96"/>
              <a:gd name="T30" fmla="*/ 26987 w 159"/>
              <a:gd name="T31" fmla="*/ 1588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96"/>
              <a:gd name="T50" fmla="*/ 159 w 15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96">
                <a:moveTo>
                  <a:pt x="17" y="1"/>
                </a:moveTo>
                <a:cubicBezTo>
                  <a:pt x="21" y="2"/>
                  <a:pt x="26" y="0"/>
                  <a:pt x="29" y="3"/>
                </a:cubicBezTo>
                <a:cubicBezTo>
                  <a:pt x="31" y="5"/>
                  <a:pt x="24" y="7"/>
                  <a:pt x="25" y="9"/>
                </a:cubicBezTo>
                <a:cubicBezTo>
                  <a:pt x="26" y="11"/>
                  <a:pt x="30" y="10"/>
                  <a:pt x="33" y="11"/>
                </a:cubicBezTo>
                <a:cubicBezTo>
                  <a:pt x="50" y="8"/>
                  <a:pt x="65" y="12"/>
                  <a:pt x="83" y="13"/>
                </a:cubicBezTo>
                <a:cubicBezTo>
                  <a:pt x="90" y="17"/>
                  <a:pt x="92" y="23"/>
                  <a:pt x="99" y="27"/>
                </a:cubicBezTo>
                <a:cubicBezTo>
                  <a:pt x="109" y="42"/>
                  <a:pt x="120" y="51"/>
                  <a:pt x="135" y="61"/>
                </a:cubicBezTo>
                <a:cubicBezTo>
                  <a:pt x="138" y="65"/>
                  <a:pt x="140" y="69"/>
                  <a:pt x="143" y="73"/>
                </a:cubicBezTo>
                <a:cubicBezTo>
                  <a:pt x="146" y="77"/>
                  <a:pt x="155" y="81"/>
                  <a:pt x="155" y="81"/>
                </a:cubicBezTo>
                <a:cubicBezTo>
                  <a:pt x="158" y="91"/>
                  <a:pt x="159" y="96"/>
                  <a:pt x="147" y="93"/>
                </a:cubicBezTo>
                <a:cubicBezTo>
                  <a:pt x="138" y="87"/>
                  <a:pt x="134" y="79"/>
                  <a:pt x="125" y="73"/>
                </a:cubicBezTo>
                <a:cubicBezTo>
                  <a:pt x="119" y="63"/>
                  <a:pt x="123" y="68"/>
                  <a:pt x="109" y="63"/>
                </a:cubicBezTo>
                <a:cubicBezTo>
                  <a:pt x="107" y="62"/>
                  <a:pt x="103" y="61"/>
                  <a:pt x="103" y="61"/>
                </a:cubicBezTo>
                <a:cubicBezTo>
                  <a:pt x="82" y="40"/>
                  <a:pt x="39" y="35"/>
                  <a:pt x="11" y="33"/>
                </a:cubicBezTo>
                <a:cubicBezTo>
                  <a:pt x="8" y="29"/>
                  <a:pt x="0" y="25"/>
                  <a:pt x="3" y="21"/>
                </a:cubicBezTo>
                <a:cubicBezTo>
                  <a:pt x="8" y="13"/>
                  <a:pt x="24" y="8"/>
                  <a:pt x="17" y="1"/>
                </a:cubicBezTo>
                <a:close/>
              </a:path>
            </a:pathLst>
          </a:custGeom>
          <a:solidFill>
            <a:srgbClr val="00CCFF">
              <a:alpha val="32156"/>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085" name="Freeform 85">
            <a:extLst>
              <a:ext uri="{FF2B5EF4-FFF2-40B4-BE49-F238E27FC236}">
                <a16:creationId xmlns:a16="http://schemas.microsoft.com/office/drawing/2014/main" id="{65AF07BC-01E6-0EF1-8EC1-EB8C8D5017FA}"/>
              </a:ext>
            </a:extLst>
          </p:cNvPr>
          <p:cNvSpPr>
            <a:spLocks/>
          </p:cNvSpPr>
          <p:nvPr/>
        </p:nvSpPr>
        <p:spPr bwMode="auto">
          <a:xfrm>
            <a:off x="5621338" y="3497263"/>
            <a:ext cx="163512" cy="80962"/>
          </a:xfrm>
          <a:custGeom>
            <a:avLst/>
            <a:gdLst>
              <a:gd name="T0" fmla="*/ 14287 w 103"/>
              <a:gd name="T1" fmla="*/ 20637 h 51"/>
              <a:gd name="T2" fmla="*/ 65087 w 103"/>
              <a:gd name="T3" fmla="*/ 80962 h 51"/>
              <a:gd name="T4" fmla="*/ 125412 w 103"/>
              <a:gd name="T5" fmla="*/ 77787 h 51"/>
              <a:gd name="T6" fmla="*/ 163512 w 103"/>
              <a:gd name="T7" fmla="*/ 58737 h 51"/>
              <a:gd name="T8" fmla="*/ 36512 w 103"/>
              <a:gd name="T9" fmla="*/ 7937 h 51"/>
              <a:gd name="T10" fmla="*/ 4762 w 103"/>
              <a:gd name="T11" fmla="*/ 11112 h 51"/>
              <a:gd name="T12" fmla="*/ 1587 w 103"/>
              <a:gd name="T13" fmla="*/ 20637 h 51"/>
              <a:gd name="T14" fmla="*/ 14287 w 103"/>
              <a:gd name="T15" fmla="*/ 20637 h 51"/>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51"/>
              <a:gd name="T26" fmla="*/ 103 w 10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51">
                <a:moveTo>
                  <a:pt x="9" y="13"/>
                </a:moveTo>
                <a:cubicBezTo>
                  <a:pt x="26" y="24"/>
                  <a:pt x="27" y="42"/>
                  <a:pt x="41" y="51"/>
                </a:cubicBezTo>
                <a:cubicBezTo>
                  <a:pt x="54" y="50"/>
                  <a:pt x="66" y="51"/>
                  <a:pt x="79" y="49"/>
                </a:cubicBezTo>
                <a:cubicBezTo>
                  <a:pt x="88" y="48"/>
                  <a:pt x="103" y="37"/>
                  <a:pt x="103" y="37"/>
                </a:cubicBezTo>
                <a:cubicBezTo>
                  <a:pt x="98" y="0"/>
                  <a:pt x="52" y="7"/>
                  <a:pt x="23" y="5"/>
                </a:cubicBezTo>
                <a:cubicBezTo>
                  <a:pt x="16" y="6"/>
                  <a:pt x="9" y="5"/>
                  <a:pt x="3" y="7"/>
                </a:cubicBezTo>
                <a:cubicBezTo>
                  <a:pt x="1" y="8"/>
                  <a:pt x="0" y="12"/>
                  <a:pt x="1" y="13"/>
                </a:cubicBezTo>
                <a:cubicBezTo>
                  <a:pt x="3" y="15"/>
                  <a:pt x="6" y="13"/>
                  <a:pt x="9" y="13"/>
                </a:cubicBezTo>
                <a:close/>
              </a:path>
            </a:pathLst>
          </a:custGeom>
          <a:solidFill>
            <a:srgbClr val="FF0000">
              <a:alpha val="32156"/>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086" name="Line 86">
            <a:extLst>
              <a:ext uri="{FF2B5EF4-FFF2-40B4-BE49-F238E27FC236}">
                <a16:creationId xmlns:a16="http://schemas.microsoft.com/office/drawing/2014/main" id="{2EDC7C94-CC69-BDB6-6517-ED0C7BD31058}"/>
              </a:ext>
            </a:extLst>
          </p:cNvPr>
          <p:cNvSpPr>
            <a:spLocks noChangeShapeType="1"/>
          </p:cNvSpPr>
          <p:nvPr/>
        </p:nvSpPr>
        <p:spPr bwMode="auto">
          <a:xfrm flipH="1" flipV="1">
            <a:off x="6991350" y="3543300"/>
            <a:ext cx="206375" cy="217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87">
            <a:extLst>
              <a:ext uri="{FF2B5EF4-FFF2-40B4-BE49-F238E27FC236}">
                <a16:creationId xmlns:a16="http://schemas.microsoft.com/office/drawing/2014/main" id="{602E7998-8EC2-958F-A3E6-5FF932836C62}"/>
              </a:ext>
            </a:extLst>
          </p:cNvPr>
          <p:cNvSpPr>
            <a:spLocks noChangeShapeType="1"/>
          </p:cNvSpPr>
          <p:nvPr/>
        </p:nvSpPr>
        <p:spPr bwMode="auto">
          <a:xfrm flipV="1">
            <a:off x="5618163" y="3556000"/>
            <a:ext cx="22225" cy="211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Text Box 88">
            <a:extLst>
              <a:ext uri="{FF2B5EF4-FFF2-40B4-BE49-F238E27FC236}">
                <a16:creationId xmlns:a16="http://schemas.microsoft.com/office/drawing/2014/main" id="{FE4BADF5-0750-BD71-1FD0-FB6DA3145D96}"/>
              </a:ext>
            </a:extLst>
          </p:cNvPr>
          <p:cNvSpPr txBox="1">
            <a:spLocks noChangeArrowheads="1"/>
          </p:cNvSpPr>
          <p:nvPr/>
        </p:nvSpPr>
        <p:spPr bwMode="auto">
          <a:xfrm>
            <a:off x="5111750" y="3729038"/>
            <a:ext cx="1049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1000"/>
              <a:t>Settling ponds</a:t>
            </a:r>
          </a:p>
        </p:txBody>
      </p:sp>
      <p:sp>
        <p:nvSpPr>
          <p:cNvPr id="3089" name="Text Box 91">
            <a:extLst>
              <a:ext uri="{FF2B5EF4-FFF2-40B4-BE49-F238E27FC236}">
                <a16:creationId xmlns:a16="http://schemas.microsoft.com/office/drawing/2014/main" id="{D12F0153-94A7-5982-91F2-402D51C70059}"/>
              </a:ext>
            </a:extLst>
          </p:cNvPr>
          <p:cNvSpPr txBox="1">
            <a:spLocks noChangeArrowheads="1"/>
          </p:cNvSpPr>
          <p:nvPr/>
        </p:nvSpPr>
        <p:spPr bwMode="auto">
          <a:xfrm>
            <a:off x="2505075" y="323850"/>
            <a:ext cx="39243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solidFill>
                  <a:schemeClr val="bg1"/>
                </a:solidFill>
              </a:rPr>
              <a:t>Sucker Creek Design Draft</a:t>
            </a:r>
          </a:p>
          <a:p>
            <a:pPr eaLnBrk="1" hangingPunct="1">
              <a:spcBef>
                <a:spcPct val="50000"/>
              </a:spcBef>
            </a:pPr>
            <a:r>
              <a:rPr lang="en-US" altLang="en-US" sz="1800">
                <a:solidFill>
                  <a:schemeClr val="bg1"/>
                </a:solidFill>
              </a:rPr>
              <a:t>(Existing Condition)</a:t>
            </a:r>
          </a:p>
        </p:txBody>
      </p:sp>
      <p:sp>
        <p:nvSpPr>
          <p:cNvPr id="3090" name="Line 96">
            <a:extLst>
              <a:ext uri="{FF2B5EF4-FFF2-40B4-BE49-F238E27FC236}">
                <a16:creationId xmlns:a16="http://schemas.microsoft.com/office/drawing/2014/main" id="{31EEC3F1-6516-8F83-12E1-803FCB84BFF3}"/>
              </a:ext>
            </a:extLst>
          </p:cNvPr>
          <p:cNvSpPr>
            <a:spLocks noChangeShapeType="1"/>
          </p:cNvSpPr>
          <p:nvPr/>
        </p:nvSpPr>
        <p:spPr bwMode="auto">
          <a:xfrm>
            <a:off x="4940300" y="5241925"/>
            <a:ext cx="488950" cy="0"/>
          </a:xfrm>
          <a:prstGeom prst="line">
            <a:avLst/>
          </a:prstGeom>
          <a:noFill/>
          <a:ln w="3492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091" name="Rectangle 97">
            <a:extLst>
              <a:ext uri="{FF2B5EF4-FFF2-40B4-BE49-F238E27FC236}">
                <a16:creationId xmlns:a16="http://schemas.microsoft.com/office/drawing/2014/main" id="{0A3396D1-3E68-4E10-2DB2-E28AF86A5B65}"/>
              </a:ext>
            </a:extLst>
          </p:cNvPr>
          <p:cNvSpPr>
            <a:spLocks noChangeArrowheads="1"/>
          </p:cNvSpPr>
          <p:nvPr/>
        </p:nvSpPr>
        <p:spPr bwMode="auto">
          <a:xfrm>
            <a:off x="3403600" y="5070475"/>
            <a:ext cx="181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774" tIns="101887" rIns="203774" bIns="101887"/>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r>
              <a:rPr lang="en-US" altLang="en-US" sz="1200">
                <a:solidFill>
                  <a:schemeClr val="bg1"/>
                </a:solidFill>
              </a:rPr>
              <a:t>Flow Direction</a:t>
            </a:r>
            <a:endParaRPr lang="en-US" altLang="en-US" sz="1200" i="1">
              <a:solidFill>
                <a:schemeClr val="bg1"/>
              </a:solidFill>
            </a:endParaRPr>
          </a:p>
        </p:txBody>
      </p:sp>
      <p:grpSp>
        <p:nvGrpSpPr>
          <p:cNvPr id="3092" name="Group 102">
            <a:extLst>
              <a:ext uri="{FF2B5EF4-FFF2-40B4-BE49-F238E27FC236}">
                <a16:creationId xmlns:a16="http://schemas.microsoft.com/office/drawing/2014/main" id="{02465B5B-9F24-FF3D-4739-670BCD0D3953}"/>
              </a:ext>
            </a:extLst>
          </p:cNvPr>
          <p:cNvGrpSpPr>
            <a:grpSpLocks/>
          </p:cNvGrpSpPr>
          <p:nvPr/>
        </p:nvGrpSpPr>
        <p:grpSpPr bwMode="auto">
          <a:xfrm>
            <a:off x="3514725" y="5953125"/>
            <a:ext cx="2082800" cy="676275"/>
            <a:chOff x="786" y="3768"/>
            <a:chExt cx="1312" cy="426"/>
          </a:xfrm>
        </p:grpSpPr>
        <p:sp>
          <p:nvSpPr>
            <p:cNvPr id="3104" name="Rectangle 101">
              <a:extLst>
                <a:ext uri="{FF2B5EF4-FFF2-40B4-BE49-F238E27FC236}">
                  <a16:creationId xmlns:a16="http://schemas.microsoft.com/office/drawing/2014/main" id="{DF601DA2-36D1-5031-1531-0EF2D02C0783}"/>
                </a:ext>
              </a:extLst>
            </p:cNvPr>
            <p:cNvSpPr>
              <a:spLocks noChangeArrowheads="1"/>
            </p:cNvSpPr>
            <p:nvPr/>
          </p:nvSpPr>
          <p:spPr bwMode="auto">
            <a:xfrm>
              <a:off x="786" y="3768"/>
              <a:ext cx="1296" cy="426"/>
            </a:xfrm>
            <a:prstGeom prst="rect">
              <a:avLst/>
            </a:prstGeom>
            <a:solidFill>
              <a:schemeClr val="bg1">
                <a:alpha val="83920"/>
              </a:schemeClr>
            </a:solidFill>
            <a:ln w="9525">
              <a:solidFill>
                <a:schemeClr val="bg1"/>
              </a:solidFill>
              <a:miter lim="800000"/>
              <a:headEnd/>
              <a:tailEnd/>
            </a:ln>
          </p:spPr>
          <p:txBody>
            <a:bodyPr wrap="none" anchor="ct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3105" name="Picture 98">
              <a:extLst>
                <a:ext uri="{FF2B5EF4-FFF2-40B4-BE49-F238E27FC236}">
                  <a16:creationId xmlns:a16="http://schemas.microsoft.com/office/drawing/2014/main" id="{D0CB563B-2173-94CE-C40B-5C29704F108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251" t="82697" r="30516" b="8397"/>
            <a:stretch>
              <a:fillRect/>
            </a:stretch>
          </p:blipFill>
          <p:spPr bwMode="auto">
            <a:xfrm>
              <a:off x="790" y="3801"/>
              <a:ext cx="1308"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3" name="Text Box 103">
            <a:extLst>
              <a:ext uri="{FF2B5EF4-FFF2-40B4-BE49-F238E27FC236}">
                <a16:creationId xmlns:a16="http://schemas.microsoft.com/office/drawing/2014/main" id="{D5D32335-1F26-BE18-C82B-988E0B13B3B3}"/>
              </a:ext>
            </a:extLst>
          </p:cNvPr>
          <p:cNvSpPr txBox="1">
            <a:spLocks noChangeArrowheads="1"/>
          </p:cNvSpPr>
          <p:nvPr/>
        </p:nvSpPr>
        <p:spPr bwMode="auto">
          <a:xfrm>
            <a:off x="6507163" y="3943350"/>
            <a:ext cx="2403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70000"/>
              </a:lnSpc>
              <a:spcBef>
                <a:spcPct val="25000"/>
              </a:spcBef>
            </a:pPr>
            <a:r>
              <a:rPr lang="en-US" altLang="en-US" sz="1000"/>
              <a:t>Disconnected</a:t>
            </a:r>
          </a:p>
          <a:p>
            <a:pPr eaLnBrk="1" hangingPunct="1">
              <a:lnSpc>
                <a:spcPct val="70000"/>
              </a:lnSpc>
              <a:spcBef>
                <a:spcPct val="25000"/>
              </a:spcBef>
            </a:pPr>
            <a:r>
              <a:rPr lang="en-US" altLang="en-US" sz="1000"/>
              <a:t>ponds</a:t>
            </a:r>
          </a:p>
        </p:txBody>
      </p:sp>
      <p:sp>
        <p:nvSpPr>
          <p:cNvPr id="3094" name="Line 104">
            <a:extLst>
              <a:ext uri="{FF2B5EF4-FFF2-40B4-BE49-F238E27FC236}">
                <a16:creationId xmlns:a16="http://schemas.microsoft.com/office/drawing/2014/main" id="{EFB58E88-E307-3FFC-24F6-1DAABD997BF0}"/>
              </a:ext>
            </a:extLst>
          </p:cNvPr>
          <p:cNvSpPr>
            <a:spLocks noChangeShapeType="1"/>
          </p:cNvSpPr>
          <p:nvPr/>
        </p:nvSpPr>
        <p:spPr bwMode="auto">
          <a:xfrm flipH="1" flipV="1">
            <a:off x="7526338" y="3573463"/>
            <a:ext cx="193675" cy="3762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5" name="Group 105">
            <a:extLst>
              <a:ext uri="{FF2B5EF4-FFF2-40B4-BE49-F238E27FC236}">
                <a16:creationId xmlns:a16="http://schemas.microsoft.com/office/drawing/2014/main" id="{CB417BFB-FE3C-D35A-34E4-8A7311C276C1}"/>
              </a:ext>
            </a:extLst>
          </p:cNvPr>
          <p:cNvGrpSpPr>
            <a:grpSpLocks/>
          </p:cNvGrpSpPr>
          <p:nvPr/>
        </p:nvGrpSpPr>
        <p:grpSpPr bwMode="auto">
          <a:xfrm rot="5131007">
            <a:off x="5227637" y="3367088"/>
            <a:ext cx="212725" cy="76200"/>
            <a:chOff x="1245" y="1632"/>
            <a:chExt cx="1002" cy="375"/>
          </a:xfrm>
        </p:grpSpPr>
        <p:sp>
          <p:nvSpPr>
            <p:cNvPr id="3102" name="Freeform 106">
              <a:extLst>
                <a:ext uri="{FF2B5EF4-FFF2-40B4-BE49-F238E27FC236}">
                  <a16:creationId xmlns:a16="http://schemas.microsoft.com/office/drawing/2014/main" id="{DEBEBA44-9AA4-C66E-2A1D-3A5D15161FCB}"/>
                </a:ext>
              </a:extLst>
            </p:cNvPr>
            <p:cNvSpPr>
              <a:spLocks/>
            </p:cNvSpPr>
            <p:nvPr/>
          </p:nvSpPr>
          <p:spPr bwMode="auto">
            <a:xfrm>
              <a:off x="1245" y="1632"/>
              <a:ext cx="996" cy="99"/>
            </a:xfrm>
            <a:custGeom>
              <a:avLst/>
              <a:gdLst>
                <a:gd name="T0" fmla="*/ 0 w 996"/>
                <a:gd name="T1" fmla="*/ 18 h 99"/>
                <a:gd name="T2" fmla="*/ 84 w 996"/>
                <a:gd name="T3" fmla="*/ 99 h 99"/>
                <a:gd name="T4" fmla="*/ 909 w 996"/>
                <a:gd name="T5" fmla="*/ 96 h 99"/>
                <a:gd name="T6" fmla="*/ 996 w 996"/>
                <a:gd name="T7" fmla="*/ 0 h 99"/>
                <a:gd name="T8" fmla="*/ 0 60000 65536"/>
                <a:gd name="T9" fmla="*/ 0 60000 65536"/>
                <a:gd name="T10" fmla="*/ 0 60000 65536"/>
                <a:gd name="T11" fmla="*/ 0 60000 65536"/>
                <a:gd name="T12" fmla="*/ 0 w 996"/>
                <a:gd name="T13" fmla="*/ 0 h 99"/>
                <a:gd name="T14" fmla="*/ 996 w 996"/>
                <a:gd name="T15" fmla="*/ 99 h 99"/>
              </a:gdLst>
              <a:ahLst/>
              <a:cxnLst>
                <a:cxn ang="T8">
                  <a:pos x="T0" y="T1"/>
                </a:cxn>
                <a:cxn ang="T9">
                  <a:pos x="T2" y="T3"/>
                </a:cxn>
                <a:cxn ang="T10">
                  <a:pos x="T4" y="T5"/>
                </a:cxn>
                <a:cxn ang="T11">
                  <a:pos x="T6" y="T7"/>
                </a:cxn>
              </a:cxnLst>
              <a:rect l="T12" t="T13" r="T14" b="T15"/>
              <a:pathLst>
                <a:path w="996" h="99">
                  <a:moveTo>
                    <a:pt x="0" y="18"/>
                  </a:moveTo>
                  <a:lnTo>
                    <a:pt x="84" y="99"/>
                  </a:lnTo>
                  <a:lnTo>
                    <a:pt x="909" y="96"/>
                  </a:lnTo>
                  <a:lnTo>
                    <a:pt x="996" y="0"/>
                  </a:lnTo>
                </a:path>
              </a:pathLst>
            </a:custGeom>
            <a:noFill/>
            <a:ln w="127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 name="Freeform 107">
              <a:extLst>
                <a:ext uri="{FF2B5EF4-FFF2-40B4-BE49-F238E27FC236}">
                  <a16:creationId xmlns:a16="http://schemas.microsoft.com/office/drawing/2014/main" id="{579EABE2-5718-E1F0-8CFD-8610F7CA2D68}"/>
                </a:ext>
              </a:extLst>
            </p:cNvPr>
            <p:cNvSpPr>
              <a:spLocks/>
            </p:cNvSpPr>
            <p:nvPr/>
          </p:nvSpPr>
          <p:spPr bwMode="auto">
            <a:xfrm>
              <a:off x="1248" y="1914"/>
              <a:ext cx="999" cy="93"/>
            </a:xfrm>
            <a:custGeom>
              <a:avLst/>
              <a:gdLst>
                <a:gd name="T0" fmla="*/ 0 w 999"/>
                <a:gd name="T1" fmla="*/ 93 h 93"/>
                <a:gd name="T2" fmla="*/ 81 w 999"/>
                <a:gd name="T3" fmla="*/ 3 h 93"/>
                <a:gd name="T4" fmla="*/ 912 w 999"/>
                <a:gd name="T5" fmla="*/ 0 h 93"/>
                <a:gd name="T6" fmla="*/ 999 w 999"/>
                <a:gd name="T7" fmla="*/ 81 h 93"/>
                <a:gd name="T8" fmla="*/ 0 60000 65536"/>
                <a:gd name="T9" fmla="*/ 0 60000 65536"/>
                <a:gd name="T10" fmla="*/ 0 60000 65536"/>
                <a:gd name="T11" fmla="*/ 0 60000 65536"/>
                <a:gd name="T12" fmla="*/ 0 w 999"/>
                <a:gd name="T13" fmla="*/ 0 h 93"/>
                <a:gd name="T14" fmla="*/ 999 w 999"/>
                <a:gd name="T15" fmla="*/ 93 h 93"/>
              </a:gdLst>
              <a:ahLst/>
              <a:cxnLst>
                <a:cxn ang="T8">
                  <a:pos x="T0" y="T1"/>
                </a:cxn>
                <a:cxn ang="T9">
                  <a:pos x="T2" y="T3"/>
                </a:cxn>
                <a:cxn ang="T10">
                  <a:pos x="T4" y="T5"/>
                </a:cxn>
                <a:cxn ang="T11">
                  <a:pos x="T6" y="T7"/>
                </a:cxn>
              </a:cxnLst>
              <a:rect l="T12" t="T13" r="T14" b="T15"/>
              <a:pathLst>
                <a:path w="999" h="93">
                  <a:moveTo>
                    <a:pt x="0" y="93"/>
                  </a:moveTo>
                  <a:lnTo>
                    <a:pt x="81" y="3"/>
                  </a:lnTo>
                  <a:lnTo>
                    <a:pt x="912" y="0"/>
                  </a:lnTo>
                  <a:lnTo>
                    <a:pt x="999" y="81"/>
                  </a:lnTo>
                </a:path>
              </a:pathLst>
            </a:custGeom>
            <a:noFill/>
            <a:ln w="127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6" name="Text Box 108">
            <a:extLst>
              <a:ext uri="{FF2B5EF4-FFF2-40B4-BE49-F238E27FC236}">
                <a16:creationId xmlns:a16="http://schemas.microsoft.com/office/drawing/2014/main" id="{EE9FAD9C-90C5-6FC9-58C9-A3EF93C58F2A}"/>
              </a:ext>
            </a:extLst>
          </p:cNvPr>
          <p:cNvSpPr txBox="1">
            <a:spLocks noChangeArrowheads="1"/>
          </p:cNvSpPr>
          <p:nvPr/>
        </p:nvSpPr>
        <p:spPr bwMode="auto">
          <a:xfrm>
            <a:off x="5614988" y="2638425"/>
            <a:ext cx="1076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1000"/>
              <a:t>Incised channel</a:t>
            </a:r>
          </a:p>
        </p:txBody>
      </p:sp>
      <p:sp>
        <p:nvSpPr>
          <p:cNvPr id="3097" name="Line 109">
            <a:extLst>
              <a:ext uri="{FF2B5EF4-FFF2-40B4-BE49-F238E27FC236}">
                <a16:creationId xmlns:a16="http://schemas.microsoft.com/office/drawing/2014/main" id="{A95D3F86-DDBD-2AE6-A12B-7A89762EB53A}"/>
              </a:ext>
            </a:extLst>
          </p:cNvPr>
          <p:cNvSpPr>
            <a:spLocks noChangeShapeType="1"/>
          </p:cNvSpPr>
          <p:nvPr/>
        </p:nvSpPr>
        <p:spPr bwMode="auto">
          <a:xfrm flipH="1">
            <a:off x="5897563" y="2867025"/>
            <a:ext cx="234950" cy="582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110">
            <a:extLst>
              <a:ext uri="{FF2B5EF4-FFF2-40B4-BE49-F238E27FC236}">
                <a16:creationId xmlns:a16="http://schemas.microsoft.com/office/drawing/2014/main" id="{638C2B40-848C-78E7-2F55-B9AA1682F740}"/>
              </a:ext>
            </a:extLst>
          </p:cNvPr>
          <p:cNvSpPr>
            <a:spLocks noChangeShapeType="1"/>
          </p:cNvSpPr>
          <p:nvPr/>
        </p:nvSpPr>
        <p:spPr bwMode="auto">
          <a:xfrm flipH="1" flipV="1">
            <a:off x="6156325" y="3746500"/>
            <a:ext cx="1225550" cy="369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Text Box 111">
            <a:extLst>
              <a:ext uri="{FF2B5EF4-FFF2-40B4-BE49-F238E27FC236}">
                <a16:creationId xmlns:a16="http://schemas.microsoft.com/office/drawing/2014/main" id="{036C390B-41F7-3178-8942-16685639D50B}"/>
              </a:ext>
            </a:extLst>
          </p:cNvPr>
          <p:cNvSpPr txBox="1">
            <a:spLocks noChangeArrowheads="1"/>
          </p:cNvSpPr>
          <p:nvPr/>
        </p:nvSpPr>
        <p:spPr bwMode="auto">
          <a:xfrm>
            <a:off x="6670675" y="2474913"/>
            <a:ext cx="160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1000"/>
              <a:t>Poor fisheries habitat</a:t>
            </a:r>
          </a:p>
        </p:txBody>
      </p:sp>
      <p:sp>
        <p:nvSpPr>
          <p:cNvPr id="3100" name="Line 112">
            <a:extLst>
              <a:ext uri="{FF2B5EF4-FFF2-40B4-BE49-F238E27FC236}">
                <a16:creationId xmlns:a16="http://schemas.microsoft.com/office/drawing/2014/main" id="{B2ADC233-FC78-9537-604A-AD0B1F68B871}"/>
              </a:ext>
            </a:extLst>
          </p:cNvPr>
          <p:cNvSpPr>
            <a:spLocks noChangeShapeType="1"/>
          </p:cNvSpPr>
          <p:nvPr/>
        </p:nvSpPr>
        <p:spPr bwMode="auto">
          <a:xfrm flipH="1">
            <a:off x="6000750" y="2703513"/>
            <a:ext cx="1187450" cy="785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1" name="Line 113">
            <a:extLst>
              <a:ext uri="{FF2B5EF4-FFF2-40B4-BE49-F238E27FC236}">
                <a16:creationId xmlns:a16="http://schemas.microsoft.com/office/drawing/2014/main" id="{77DDD8CF-8A0D-3161-928B-7EBD585D2F86}"/>
              </a:ext>
            </a:extLst>
          </p:cNvPr>
          <p:cNvSpPr>
            <a:spLocks noChangeShapeType="1"/>
          </p:cNvSpPr>
          <p:nvPr/>
        </p:nvSpPr>
        <p:spPr bwMode="auto">
          <a:xfrm flipH="1">
            <a:off x="6938963" y="2730500"/>
            <a:ext cx="339725" cy="465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color lidar overview copy2">
            <a:extLst>
              <a:ext uri="{FF2B5EF4-FFF2-40B4-BE49-F238E27FC236}">
                <a16:creationId xmlns:a16="http://schemas.microsoft.com/office/drawing/2014/main" id="{9013D281-97DC-B60E-0461-027F7F08BE84}"/>
              </a:ext>
            </a:extLst>
          </p:cNvPr>
          <p:cNvPicPr>
            <a:picLocks noChangeAspect="1" noChangeArrowheads="1"/>
          </p:cNvPicPr>
          <p:nvPr/>
        </p:nvPicPr>
        <p:blipFill>
          <a:blip r:embed="rId3">
            <a:lum contrast="-64000"/>
            <a:extLst>
              <a:ext uri="{28A0092B-C50C-407E-A947-70E740481C1C}">
                <a14:useLocalDpi xmlns:a14="http://schemas.microsoft.com/office/drawing/2010/main" val="0"/>
              </a:ext>
            </a:extLst>
          </a:blip>
          <a:srcRect l="43889"/>
          <a:stretch>
            <a:fillRect/>
          </a:stretch>
        </p:blipFill>
        <p:spPr bwMode="auto">
          <a:xfrm>
            <a:off x="898525" y="330200"/>
            <a:ext cx="7408863"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Freeform 3">
            <a:extLst>
              <a:ext uri="{FF2B5EF4-FFF2-40B4-BE49-F238E27FC236}">
                <a16:creationId xmlns:a16="http://schemas.microsoft.com/office/drawing/2014/main" id="{1ABA1138-5C90-377D-04CB-445BFD3C15AA}"/>
              </a:ext>
            </a:extLst>
          </p:cNvPr>
          <p:cNvSpPr>
            <a:spLocks/>
          </p:cNvSpPr>
          <p:nvPr/>
        </p:nvSpPr>
        <p:spPr bwMode="auto">
          <a:xfrm>
            <a:off x="1874838" y="3297238"/>
            <a:ext cx="412750" cy="2290762"/>
          </a:xfrm>
          <a:custGeom>
            <a:avLst/>
            <a:gdLst>
              <a:gd name="T0" fmla="*/ 11465 w 180"/>
              <a:gd name="T1" fmla="*/ 2290762 h 936"/>
              <a:gd name="T2" fmla="*/ 114653 w 180"/>
              <a:gd name="T3" fmla="*/ 2168392 h 936"/>
              <a:gd name="T4" fmla="*/ 183444 w 180"/>
              <a:gd name="T5" fmla="*/ 2070496 h 936"/>
              <a:gd name="T6" fmla="*/ 321028 w 180"/>
              <a:gd name="T7" fmla="*/ 1886942 h 936"/>
              <a:gd name="T8" fmla="*/ 366889 w 180"/>
              <a:gd name="T9" fmla="*/ 1581017 h 936"/>
              <a:gd name="T10" fmla="*/ 412750 w 180"/>
              <a:gd name="T11" fmla="*/ 1446411 h 936"/>
              <a:gd name="T12" fmla="*/ 321028 w 180"/>
              <a:gd name="T13" fmla="*/ 993642 h 936"/>
              <a:gd name="T14" fmla="*/ 263701 w 180"/>
              <a:gd name="T15" fmla="*/ 746456 h 936"/>
              <a:gd name="T16" fmla="*/ 183444 w 180"/>
              <a:gd name="T17" fmla="*/ 477242 h 936"/>
              <a:gd name="T18" fmla="*/ 34396 w 180"/>
              <a:gd name="T19" fmla="*/ 293687 h 936"/>
              <a:gd name="T20" fmla="*/ 11465 w 180"/>
              <a:gd name="T21" fmla="*/ 220266 h 936"/>
              <a:gd name="T22" fmla="*/ 0 w 180"/>
              <a:gd name="T23" fmla="*/ 183555 h 936"/>
              <a:gd name="T24" fmla="*/ 11465 w 180"/>
              <a:gd name="T25" fmla="*/ 48948 h 936"/>
              <a:gd name="T26" fmla="*/ 80257 w 180"/>
              <a:gd name="T27" fmla="*/ 0 h 9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936"/>
              <a:gd name="T44" fmla="*/ 180 w 180"/>
              <a:gd name="T45" fmla="*/ 936 h 9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936">
                <a:moveTo>
                  <a:pt x="5" y="936"/>
                </a:moveTo>
                <a:cubicBezTo>
                  <a:pt x="12" y="916"/>
                  <a:pt x="32" y="898"/>
                  <a:pt x="50" y="886"/>
                </a:cubicBezTo>
                <a:cubicBezTo>
                  <a:pt x="57" y="866"/>
                  <a:pt x="59" y="853"/>
                  <a:pt x="80" y="846"/>
                </a:cubicBezTo>
                <a:cubicBezTo>
                  <a:pt x="88" y="821"/>
                  <a:pt x="120" y="791"/>
                  <a:pt x="140" y="771"/>
                </a:cubicBezTo>
                <a:cubicBezTo>
                  <a:pt x="154" y="729"/>
                  <a:pt x="151" y="689"/>
                  <a:pt x="160" y="646"/>
                </a:cubicBezTo>
                <a:cubicBezTo>
                  <a:pt x="164" y="629"/>
                  <a:pt x="174" y="608"/>
                  <a:pt x="180" y="591"/>
                </a:cubicBezTo>
                <a:cubicBezTo>
                  <a:pt x="177" y="518"/>
                  <a:pt x="179" y="465"/>
                  <a:pt x="140" y="406"/>
                </a:cubicBezTo>
                <a:cubicBezTo>
                  <a:pt x="129" y="371"/>
                  <a:pt x="121" y="341"/>
                  <a:pt x="115" y="305"/>
                </a:cubicBezTo>
                <a:cubicBezTo>
                  <a:pt x="113" y="269"/>
                  <a:pt x="124" y="210"/>
                  <a:pt x="80" y="195"/>
                </a:cubicBezTo>
                <a:cubicBezTo>
                  <a:pt x="62" y="168"/>
                  <a:pt x="28" y="150"/>
                  <a:pt x="15" y="120"/>
                </a:cubicBezTo>
                <a:cubicBezTo>
                  <a:pt x="11" y="110"/>
                  <a:pt x="8" y="100"/>
                  <a:pt x="5" y="90"/>
                </a:cubicBezTo>
                <a:cubicBezTo>
                  <a:pt x="3" y="85"/>
                  <a:pt x="0" y="75"/>
                  <a:pt x="0" y="75"/>
                </a:cubicBezTo>
                <a:cubicBezTo>
                  <a:pt x="2" y="57"/>
                  <a:pt x="0" y="38"/>
                  <a:pt x="5" y="20"/>
                </a:cubicBezTo>
                <a:cubicBezTo>
                  <a:pt x="8" y="8"/>
                  <a:pt x="35" y="0"/>
                  <a:pt x="35" y="0"/>
                </a:cubicBezTo>
              </a:path>
            </a:pathLst>
          </a:custGeom>
          <a:noFill/>
          <a:ln w="9525" cap="flat" cmpd="sng">
            <a:solidFill>
              <a:srgbClr val="B2B2B2">
                <a:alpha val="45097"/>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 name="Freeform 4">
            <a:extLst>
              <a:ext uri="{FF2B5EF4-FFF2-40B4-BE49-F238E27FC236}">
                <a16:creationId xmlns:a16="http://schemas.microsoft.com/office/drawing/2014/main" id="{8307B576-A535-0EE9-B881-17E2F0DF5C4A}"/>
              </a:ext>
            </a:extLst>
          </p:cNvPr>
          <p:cNvSpPr>
            <a:spLocks/>
          </p:cNvSpPr>
          <p:nvPr/>
        </p:nvSpPr>
        <p:spPr bwMode="auto">
          <a:xfrm>
            <a:off x="2760663" y="2549525"/>
            <a:ext cx="5526087" cy="1497013"/>
          </a:xfrm>
          <a:custGeom>
            <a:avLst/>
            <a:gdLst>
              <a:gd name="T0" fmla="*/ 0 w 2411"/>
              <a:gd name="T1" fmla="*/ 613971 h 612"/>
              <a:gd name="T2" fmla="*/ 263584 w 2411"/>
              <a:gd name="T3" fmla="*/ 650663 h 612"/>
              <a:gd name="T4" fmla="*/ 343805 w 2411"/>
              <a:gd name="T5" fmla="*/ 699585 h 612"/>
              <a:gd name="T6" fmla="*/ 721990 w 2411"/>
              <a:gd name="T7" fmla="*/ 711815 h 612"/>
              <a:gd name="T8" fmla="*/ 953485 w 2411"/>
              <a:gd name="T9" fmla="*/ 772967 h 612"/>
              <a:gd name="T10" fmla="*/ 1113927 w 2411"/>
              <a:gd name="T11" fmla="*/ 809659 h 612"/>
              <a:gd name="T12" fmla="*/ 1262909 w 2411"/>
              <a:gd name="T13" fmla="*/ 883042 h 612"/>
              <a:gd name="T14" fmla="*/ 1400431 w 2411"/>
              <a:gd name="T15" fmla="*/ 956425 h 612"/>
              <a:gd name="T16" fmla="*/ 1434811 w 2411"/>
              <a:gd name="T17" fmla="*/ 993116 h 612"/>
              <a:gd name="T18" fmla="*/ 1606714 w 2411"/>
              <a:gd name="T19" fmla="*/ 1005347 h 612"/>
              <a:gd name="T20" fmla="*/ 1801536 w 2411"/>
              <a:gd name="T21" fmla="*/ 1090960 h 612"/>
              <a:gd name="T22" fmla="*/ 2133881 w 2411"/>
              <a:gd name="T23" fmla="*/ 1005347 h 612"/>
              <a:gd name="T24" fmla="*/ 2308075 w 2411"/>
              <a:gd name="T25" fmla="*/ 785198 h 612"/>
              <a:gd name="T26" fmla="*/ 2319535 w 2411"/>
              <a:gd name="T27" fmla="*/ 344900 h 612"/>
              <a:gd name="T28" fmla="*/ 2468518 w 2411"/>
              <a:gd name="T29" fmla="*/ 195688 h 612"/>
              <a:gd name="T30" fmla="*/ 2502898 w 2411"/>
              <a:gd name="T31" fmla="*/ 146766 h 612"/>
              <a:gd name="T32" fmla="*/ 2571659 w 2411"/>
              <a:gd name="T33" fmla="*/ 97844 h 612"/>
              <a:gd name="T34" fmla="*/ 2846703 w 2411"/>
              <a:gd name="T35" fmla="*/ 0 h 612"/>
              <a:gd name="T36" fmla="*/ 2984225 w 2411"/>
              <a:gd name="T37" fmla="*/ 24461 h 612"/>
              <a:gd name="T38" fmla="*/ 3018605 w 2411"/>
              <a:gd name="T39" fmla="*/ 48922 h 612"/>
              <a:gd name="T40" fmla="*/ 3052985 w 2411"/>
              <a:gd name="T41" fmla="*/ 85613 h 612"/>
              <a:gd name="T42" fmla="*/ 3133207 w 2411"/>
              <a:gd name="T43" fmla="*/ 110074 h 612"/>
              <a:gd name="T44" fmla="*/ 3270728 w 2411"/>
              <a:gd name="T45" fmla="*/ 158996 h 612"/>
              <a:gd name="T46" fmla="*/ 3282189 w 2411"/>
              <a:gd name="T47" fmla="*/ 220149 h 612"/>
              <a:gd name="T48" fmla="*/ 3362410 w 2411"/>
              <a:gd name="T49" fmla="*/ 244610 h 612"/>
              <a:gd name="T50" fmla="*/ 3488471 w 2411"/>
              <a:gd name="T51" fmla="*/ 381592 h 612"/>
              <a:gd name="T52" fmla="*/ 3570984 w 2411"/>
              <a:gd name="T53" fmla="*/ 369361 h 612"/>
              <a:gd name="T54" fmla="*/ 3639745 w 2411"/>
              <a:gd name="T55" fmla="*/ 317993 h 612"/>
              <a:gd name="T56" fmla="*/ 3685586 w 2411"/>
              <a:gd name="T57" fmla="*/ 332670 h 612"/>
              <a:gd name="T58" fmla="*/ 3708506 w 2411"/>
              <a:gd name="T59" fmla="*/ 369361 h 612"/>
              <a:gd name="T60" fmla="*/ 3857488 w 2411"/>
              <a:gd name="T61" fmla="*/ 381592 h 612"/>
              <a:gd name="T62" fmla="*/ 3914789 w 2411"/>
              <a:gd name="T63" fmla="*/ 442744 h 612"/>
              <a:gd name="T64" fmla="*/ 4052311 w 2411"/>
              <a:gd name="T65" fmla="*/ 467205 h 612"/>
              <a:gd name="T66" fmla="*/ 4132532 w 2411"/>
              <a:gd name="T67" fmla="*/ 565049 h 612"/>
              <a:gd name="T68" fmla="*/ 4212753 w 2411"/>
              <a:gd name="T69" fmla="*/ 675124 h 612"/>
              <a:gd name="T70" fmla="*/ 4350275 w 2411"/>
              <a:gd name="T71" fmla="*/ 821889 h 612"/>
              <a:gd name="T72" fmla="*/ 4464877 w 2411"/>
              <a:gd name="T73" fmla="*/ 944194 h 612"/>
              <a:gd name="T74" fmla="*/ 4499257 w 2411"/>
              <a:gd name="T75" fmla="*/ 1201035 h 612"/>
              <a:gd name="T76" fmla="*/ 4579478 w 2411"/>
              <a:gd name="T77" fmla="*/ 1225496 h 612"/>
              <a:gd name="T78" fmla="*/ 4705540 w 2411"/>
              <a:gd name="T79" fmla="*/ 1384492 h 612"/>
              <a:gd name="T80" fmla="*/ 4831602 w 2411"/>
              <a:gd name="T81" fmla="*/ 1396723 h 612"/>
              <a:gd name="T82" fmla="*/ 5383981 w 2411"/>
              <a:gd name="T83" fmla="*/ 1445645 h 612"/>
              <a:gd name="T84" fmla="*/ 5498583 w 2411"/>
              <a:gd name="T85" fmla="*/ 1457875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11"/>
              <a:gd name="T130" fmla="*/ 0 h 612"/>
              <a:gd name="T131" fmla="*/ 2411 w 2411"/>
              <a:gd name="T132" fmla="*/ 612 h 6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11" h="612">
                <a:moveTo>
                  <a:pt x="0" y="251"/>
                </a:moveTo>
                <a:cubicBezTo>
                  <a:pt x="39" y="256"/>
                  <a:pt x="76" y="262"/>
                  <a:pt x="115" y="266"/>
                </a:cubicBezTo>
                <a:cubicBezTo>
                  <a:pt x="128" y="269"/>
                  <a:pt x="137" y="285"/>
                  <a:pt x="150" y="286"/>
                </a:cubicBezTo>
                <a:cubicBezTo>
                  <a:pt x="205" y="292"/>
                  <a:pt x="260" y="289"/>
                  <a:pt x="315" y="291"/>
                </a:cubicBezTo>
                <a:cubicBezTo>
                  <a:pt x="348" y="302"/>
                  <a:pt x="382" y="311"/>
                  <a:pt x="416" y="316"/>
                </a:cubicBezTo>
                <a:cubicBezTo>
                  <a:pt x="459" y="330"/>
                  <a:pt x="436" y="325"/>
                  <a:pt x="486" y="331"/>
                </a:cubicBezTo>
                <a:cubicBezTo>
                  <a:pt x="510" y="355"/>
                  <a:pt x="515" y="356"/>
                  <a:pt x="551" y="361"/>
                </a:cubicBezTo>
                <a:cubicBezTo>
                  <a:pt x="570" y="374"/>
                  <a:pt x="593" y="376"/>
                  <a:pt x="611" y="391"/>
                </a:cubicBezTo>
                <a:cubicBezTo>
                  <a:pt x="616" y="396"/>
                  <a:pt x="619" y="404"/>
                  <a:pt x="626" y="406"/>
                </a:cubicBezTo>
                <a:cubicBezTo>
                  <a:pt x="650" y="411"/>
                  <a:pt x="676" y="409"/>
                  <a:pt x="701" y="411"/>
                </a:cubicBezTo>
                <a:cubicBezTo>
                  <a:pt x="731" y="421"/>
                  <a:pt x="756" y="439"/>
                  <a:pt x="786" y="446"/>
                </a:cubicBezTo>
                <a:cubicBezTo>
                  <a:pt x="859" y="440"/>
                  <a:pt x="872" y="431"/>
                  <a:pt x="931" y="411"/>
                </a:cubicBezTo>
                <a:cubicBezTo>
                  <a:pt x="953" y="378"/>
                  <a:pt x="985" y="354"/>
                  <a:pt x="1007" y="321"/>
                </a:cubicBezTo>
                <a:cubicBezTo>
                  <a:pt x="1009" y="261"/>
                  <a:pt x="1003" y="200"/>
                  <a:pt x="1012" y="141"/>
                </a:cubicBezTo>
                <a:cubicBezTo>
                  <a:pt x="1014" y="127"/>
                  <a:pt x="1069" y="85"/>
                  <a:pt x="1077" y="80"/>
                </a:cubicBezTo>
                <a:cubicBezTo>
                  <a:pt x="1084" y="75"/>
                  <a:pt x="1086" y="66"/>
                  <a:pt x="1092" y="60"/>
                </a:cubicBezTo>
                <a:cubicBezTo>
                  <a:pt x="1101" y="52"/>
                  <a:pt x="1112" y="47"/>
                  <a:pt x="1122" y="40"/>
                </a:cubicBezTo>
                <a:cubicBezTo>
                  <a:pt x="1130" y="35"/>
                  <a:pt x="1225" y="3"/>
                  <a:pt x="1242" y="0"/>
                </a:cubicBezTo>
                <a:cubicBezTo>
                  <a:pt x="1256" y="2"/>
                  <a:pt x="1285" y="2"/>
                  <a:pt x="1302" y="10"/>
                </a:cubicBezTo>
                <a:cubicBezTo>
                  <a:pt x="1307" y="13"/>
                  <a:pt x="1312" y="16"/>
                  <a:pt x="1317" y="20"/>
                </a:cubicBezTo>
                <a:cubicBezTo>
                  <a:pt x="1322" y="25"/>
                  <a:pt x="1326" y="31"/>
                  <a:pt x="1332" y="35"/>
                </a:cubicBezTo>
                <a:cubicBezTo>
                  <a:pt x="1343" y="41"/>
                  <a:pt x="1355" y="41"/>
                  <a:pt x="1367" y="45"/>
                </a:cubicBezTo>
                <a:cubicBezTo>
                  <a:pt x="1381" y="86"/>
                  <a:pt x="1357" y="30"/>
                  <a:pt x="1427" y="65"/>
                </a:cubicBezTo>
                <a:cubicBezTo>
                  <a:pt x="1435" y="69"/>
                  <a:pt x="1427" y="83"/>
                  <a:pt x="1432" y="90"/>
                </a:cubicBezTo>
                <a:cubicBezTo>
                  <a:pt x="1439" y="100"/>
                  <a:pt x="1455" y="97"/>
                  <a:pt x="1467" y="100"/>
                </a:cubicBezTo>
                <a:cubicBezTo>
                  <a:pt x="1485" y="127"/>
                  <a:pt x="1488" y="145"/>
                  <a:pt x="1522" y="156"/>
                </a:cubicBezTo>
                <a:cubicBezTo>
                  <a:pt x="1534" y="154"/>
                  <a:pt x="1547" y="155"/>
                  <a:pt x="1558" y="151"/>
                </a:cubicBezTo>
                <a:cubicBezTo>
                  <a:pt x="1569" y="147"/>
                  <a:pt x="1588" y="130"/>
                  <a:pt x="1588" y="130"/>
                </a:cubicBezTo>
                <a:cubicBezTo>
                  <a:pt x="1595" y="132"/>
                  <a:pt x="1602" y="132"/>
                  <a:pt x="1608" y="136"/>
                </a:cubicBezTo>
                <a:cubicBezTo>
                  <a:pt x="1613" y="139"/>
                  <a:pt x="1612" y="149"/>
                  <a:pt x="1618" y="151"/>
                </a:cubicBezTo>
                <a:cubicBezTo>
                  <a:pt x="1639" y="157"/>
                  <a:pt x="1661" y="154"/>
                  <a:pt x="1683" y="156"/>
                </a:cubicBezTo>
                <a:cubicBezTo>
                  <a:pt x="1693" y="163"/>
                  <a:pt x="1697" y="177"/>
                  <a:pt x="1708" y="181"/>
                </a:cubicBezTo>
                <a:cubicBezTo>
                  <a:pt x="1727" y="189"/>
                  <a:pt x="1748" y="186"/>
                  <a:pt x="1768" y="191"/>
                </a:cubicBezTo>
                <a:cubicBezTo>
                  <a:pt x="1774" y="220"/>
                  <a:pt x="1776" y="222"/>
                  <a:pt x="1803" y="231"/>
                </a:cubicBezTo>
                <a:cubicBezTo>
                  <a:pt x="1810" y="270"/>
                  <a:pt x="1810" y="257"/>
                  <a:pt x="1838" y="276"/>
                </a:cubicBezTo>
                <a:cubicBezTo>
                  <a:pt x="1871" y="326"/>
                  <a:pt x="1857" y="308"/>
                  <a:pt x="1898" y="336"/>
                </a:cubicBezTo>
                <a:cubicBezTo>
                  <a:pt x="1910" y="355"/>
                  <a:pt x="1929" y="374"/>
                  <a:pt x="1948" y="386"/>
                </a:cubicBezTo>
                <a:cubicBezTo>
                  <a:pt x="1959" y="420"/>
                  <a:pt x="1948" y="459"/>
                  <a:pt x="1963" y="491"/>
                </a:cubicBezTo>
                <a:cubicBezTo>
                  <a:pt x="1968" y="502"/>
                  <a:pt x="1986" y="498"/>
                  <a:pt x="1998" y="501"/>
                </a:cubicBezTo>
                <a:cubicBezTo>
                  <a:pt x="2010" y="518"/>
                  <a:pt x="2029" y="564"/>
                  <a:pt x="2053" y="566"/>
                </a:cubicBezTo>
                <a:cubicBezTo>
                  <a:pt x="2071" y="568"/>
                  <a:pt x="2090" y="569"/>
                  <a:pt x="2108" y="571"/>
                </a:cubicBezTo>
                <a:cubicBezTo>
                  <a:pt x="2188" y="586"/>
                  <a:pt x="2268" y="585"/>
                  <a:pt x="2349" y="591"/>
                </a:cubicBezTo>
                <a:cubicBezTo>
                  <a:pt x="2411" y="612"/>
                  <a:pt x="2351" y="596"/>
                  <a:pt x="2399" y="596"/>
                </a:cubicBezTo>
              </a:path>
            </a:pathLst>
          </a:custGeom>
          <a:noFill/>
          <a:ln w="9525" cap="flat" cmpd="sng">
            <a:solidFill>
              <a:srgbClr val="B2B2B2">
                <a:alpha val="45097"/>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1" name="Freeform 5">
            <a:extLst>
              <a:ext uri="{FF2B5EF4-FFF2-40B4-BE49-F238E27FC236}">
                <a16:creationId xmlns:a16="http://schemas.microsoft.com/office/drawing/2014/main" id="{E7D247B9-49E7-8DE0-63AB-C00106FFCD1E}"/>
              </a:ext>
            </a:extLst>
          </p:cNvPr>
          <p:cNvSpPr>
            <a:spLocks/>
          </p:cNvSpPr>
          <p:nvPr/>
        </p:nvSpPr>
        <p:spPr bwMode="auto">
          <a:xfrm>
            <a:off x="7902575" y="1754188"/>
            <a:ext cx="401638" cy="1482725"/>
          </a:xfrm>
          <a:custGeom>
            <a:avLst/>
            <a:gdLst>
              <a:gd name="T0" fmla="*/ 390163 w 175"/>
              <a:gd name="T1" fmla="*/ 1482725 h 606"/>
              <a:gd name="T2" fmla="*/ 286884 w 175"/>
              <a:gd name="T3" fmla="*/ 1140181 h 606"/>
              <a:gd name="T4" fmla="*/ 240983 w 175"/>
              <a:gd name="T5" fmla="*/ 929762 h 606"/>
              <a:gd name="T6" fmla="*/ 172131 w 175"/>
              <a:gd name="T7" fmla="*/ 782957 h 606"/>
              <a:gd name="T8" fmla="*/ 114754 w 175"/>
              <a:gd name="T9" fmla="*/ 623919 h 606"/>
              <a:gd name="T10" fmla="*/ 45901 w 175"/>
              <a:gd name="T11" fmla="*/ 440413 h 606"/>
              <a:gd name="T12" fmla="*/ 0 w 175"/>
              <a:gd name="T13" fmla="*/ 342544 h 606"/>
              <a:gd name="T14" fmla="*/ 0 w 175"/>
              <a:gd name="T15" fmla="*/ 244674 h 606"/>
              <a:gd name="T16" fmla="*/ 45901 w 175"/>
              <a:gd name="T17" fmla="*/ 134571 h 606"/>
              <a:gd name="T18" fmla="*/ 195081 w 175"/>
              <a:gd name="T19" fmla="*/ 48935 h 606"/>
              <a:gd name="T20" fmla="*/ 286884 w 175"/>
              <a:gd name="T21" fmla="*/ 12234 h 606"/>
              <a:gd name="T22" fmla="*/ 367212 w 175"/>
              <a:gd name="T23" fmla="*/ 0 h 606"/>
              <a:gd name="T24" fmla="*/ 378687 w 175"/>
              <a:gd name="T25" fmla="*/ 97870 h 606"/>
              <a:gd name="T26" fmla="*/ 229507 w 175"/>
              <a:gd name="T27" fmla="*/ 146804 h 606"/>
              <a:gd name="T28" fmla="*/ 160655 w 175"/>
              <a:gd name="T29" fmla="*/ 183506 h 606"/>
              <a:gd name="T30" fmla="*/ 149180 w 175"/>
              <a:gd name="T31" fmla="*/ 318076 h 606"/>
              <a:gd name="T32" fmla="*/ 195081 w 175"/>
              <a:gd name="T33" fmla="*/ 574984 h 606"/>
              <a:gd name="T34" fmla="*/ 298360 w 175"/>
              <a:gd name="T35" fmla="*/ 782957 h 606"/>
              <a:gd name="T36" fmla="*/ 367212 w 175"/>
              <a:gd name="T37" fmla="*/ 929762 h 606"/>
              <a:gd name="T38" fmla="*/ 401638 w 175"/>
              <a:gd name="T39" fmla="*/ 1076566 h 6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
              <a:gd name="T61" fmla="*/ 0 h 606"/>
              <a:gd name="T62" fmla="*/ 175 w 175"/>
              <a:gd name="T63" fmla="*/ 606 h 6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 h="606">
                <a:moveTo>
                  <a:pt x="170" y="606"/>
                </a:moveTo>
                <a:lnTo>
                  <a:pt x="125" y="466"/>
                </a:lnTo>
                <a:lnTo>
                  <a:pt x="105" y="380"/>
                </a:lnTo>
                <a:lnTo>
                  <a:pt x="75" y="320"/>
                </a:lnTo>
                <a:lnTo>
                  <a:pt x="50" y="255"/>
                </a:lnTo>
                <a:lnTo>
                  <a:pt x="20" y="180"/>
                </a:lnTo>
                <a:lnTo>
                  <a:pt x="0" y="140"/>
                </a:lnTo>
                <a:lnTo>
                  <a:pt x="0" y="100"/>
                </a:lnTo>
                <a:lnTo>
                  <a:pt x="20" y="55"/>
                </a:lnTo>
                <a:lnTo>
                  <a:pt x="85" y="20"/>
                </a:lnTo>
                <a:lnTo>
                  <a:pt x="125" y="5"/>
                </a:lnTo>
                <a:lnTo>
                  <a:pt x="160" y="0"/>
                </a:lnTo>
                <a:lnTo>
                  <a:pt x="165" y="40"/>
                </a:lnTo>
                <a:lnTo>
                  <a:pt x="100" y="60"/>
                </a:lnTo>
                <a:lnTo>
                  <a:pt x="70" y="75"/>
                </a:lnTo>
                <a:lnTo>
                  <a:pt x="65" y="130"/>
                </a:lnTo>
                <a:lnTo>
                  <a:pt x="85" y="235"/>
                </a:lnTo>
                <a:lnTo>
                  <a:pt x="130" y="320"/>
                </a:lnTo>
                <a:lnTo>
                  <a:pt x="160" y="380"/>
                </a:lnTo>
                <a:lnTo>
                  <a:pt x="175" y="440"/>
                </a:lnTo>
              </a:path>
            </a:pathLst>
          </a:custGeom>
          <a:solidFill>
            <a:srgbClr val="C3DEDF">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Text Box 6">
            <a:extLst>
              <a:ext uri="{FF2B5EF4-FFF2-40B4-BE49-F238E27FC236}">
                <a16:creationId xmlns:a16="http://schemas.microsoft.com/office/drawing/2014/main" id="{23BAB883-324E-E0ED-278D-33FFBFB25238}"/>
              </a:ext>
            </a:extLst>
          </p:cNvPr>
          <p:cNvSpPr txBox="1">
            <a:spLocks noChangeArrowheads="1"/>
          </p:cNvSpPr>
          <p:nvPr/>
        </p:nvSpPr>
        <p:spPr bwMode="auto">
          <a:xfrm>
            <a:off x="4849813" y="3665538"/>
            <a:ext cx="1252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1000">
                <a:solidFill>
                  <a:schemeClr val="bg1"/>
                </a:solidFill>
              </a:rPr>
              <a:t>Tailings pile</a:t>
            </a:r>
          </a:p>
        </p:txBody>
      </p:sp>
      <p:sp>
        <p:nvSpPr>
          <p:cNvPr id="4103" name="Text Box 7">
            <a:extLst>
              <a:ext uri="{FF2B5EF4-FFF2-40B4-BE49-F238E27FC236}">
                <a16:creationId xmlns:a16="http://schemas.microsoft.com/office/drawing/2014/main" id="{0B297A2B-0CD1-372A-3D0F-FABFE711944D}"/>
              </a:ext>
            </a:extLst>
          </p:cNvPr>
          <p:cNvSpPr txBox="1">
            <a:spLocks noChangeArrowheads="1"/>
          </p:cNvSpPr>
          <p:nvPr/>
        </p:nvSpPr>
        <p:spPr bwMode="auto">
          <a:xfrm>
            <a:off x="5402263" y="1443038"/>
            <a:ext cx="2860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solidFill>
                  <a:srgbClr val="99CCFF"/>
                </a:solidFill>
              </a:rPr>
              <a:t>Create mid-channel island</a:t>
            </a:r>
          </a:p>
        </p:txBody>
      </p:sp>
      <p:sp>
        <p:nvSpPr>
          <p:cNvPr id="4104" name="Line 8">
            <a:extLst>
              <a:ext uri="{FF2B5EF4-FFF2-40B4-BE49-F238E27FC236}">
                <a16:creationId xmlns:a16="http://schemas.microsoft.com/office/drawing/2014/main" id="{D0568BE4-AA01-088C-B08D-92E9C8F3CC36}"/>
              </a:ext>
            </a:extLst>
          </p:cNvPr>
          <p:cNvSpPr>
            <a:spLocks noChangeShapeType="1"/>
          </p:cNvSpPr>
          <p:nvPr/>
        </p:nvSpPr>
        <p:spPr bwMode="auto">
          <a:xfrm>
            <a:off x="4914900" y="2273300"/>
            <a:ext cx="150813" cy="219075"/>
          </a:xfrm>
          <a:prstGeom prst="line">
            <a:avLst/>
          </a:prstGeom>
          <a:noFill/>
          <a:ln w="12700">
            <a:solidFill>
              <a:srgbClr val="333399">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 name="Line 9">
            <a:extLst>
              <a:ext uri="{FF2B5EF4-FFF2-40B4-BE49-F238E27FC236}">
                <a16:creationId xmlns:a16="http://schemas.microsoft.com/office/drawing/2014/main" id="{973338D7-2EEB-2325-C2A6-008F4596ABBD}"/>
              </a:ext>
            </a:extLst>
          </p:cNvPr>
          <p:cNvSpPr>
            <a:spLocks noChangeShapeType="1"/>
          </p:cNvSpPr>
          <p:nvPr/>
        </p:nvSpPr>
        <p:spPr bwMode="auto">
          <a:xfrm flipH="1">
            <a:off x="5381625" y="1746250"/>
            <a:ext cx="1328738" cy="1147763"/>
          </a:xfrm>
          <a:prstGeom prst="line">
            <a:avLst/>
          </a:prstGeom>
          <a:noFill/>
          <a:ln w="12700">
            <a:solidFill>
              <a:srgbClr val="333399">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 name="Freeform 10">
            <a:extLst>
              <a:ext uri="{FF2B5EF4-FFF2-40B4-BE49-F238E27FC236}">
                <a16:creationId xmlns:a16="http://schemas.microsoft.com/office/drawing/2014/main" id="{155671C9-1A22-5AFF-7B59-EDF5516EA17F}"/>
              </a:ext>
            </a:extLst>
          </p:cNvPr>
          <p:cNvSpPr>
            <a:spLocks/>
          </p:cNvSpPr>
          <p:nvPr/>
        </p:nvSpPr>
        <p:spPr bwMode="auto">
          <a:xfrm>
            <a:off x="2979738" y="3363913"/>
            <a:ext cx="287337" cy="190500"/>
          </a:xfrm>
          <a:custGeom>
            <a:avLst/>
            <a:gdLst>
              <a:gd name="T0" fmla="*/ 151714 w 125"/>
              <a:gd name="T1" fmla="*/ 14654 h 78"/>
              <a:gd name="T2" fmla="*/ 193090 w 125"/>
              <a:gd name="T3" fmla="*/ 34192 h 78"/>
              <a:gd name="T4" fmla="*/ 248259 w 125"/>
              <a:gd name="T5" fmla="*/ 68385 h 78"/>
              <a:gd name="T6" fmla="*/ 193090 w 125"/>
              <a:gd name="T7" fmla="*/ 151423 h 78"/>
              <a:gd name="T8" fmla="*/ 156311 w 125"/>
              <a:gd name="T9" fmla="*/ 175846 h 78"/>
              <a:gd name="T10" fmla="*/ 68961 w 125"/>
              <a:gd name="T11" fmla="*/ 166077 h 78"/>
              <a:gd name="T12" fmla="*/ 32182 w 125"/>
              <a:gd name="T13" fmla="*/ 117231 h 78"/>
              <a:gd name="T14" fmla="*/ 13792 w 125"/>
              <a:gd name="T15" fmla="*/ 24423 h 78"/>
              <a:gd name="T16" fmla="*/ 55169 w 125"/>
              <a:gd name="T17" fmla="*/ 0 h 78"/>
              <a:gd name="T18" fmla="*/ 119532 w 125"/>
              <a:gd name="T19" fmla="*/ 4885 h 78"/>
              <a:gd name="T20" fmla="*/ 151714 w 125"/>
              <a:gd name="T21" fmla="*/ 14654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78"/>
              <a:gd name="T35" fmla="*/ 125 w 12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78">
                <a:moveTo>
                  <a:pt x="66" y="6"/>
                </a:moveTo>
                <a:cubicBezTo>
                  <a:pt x="73" y="8"/>
                  <a:pt x="77" y="12"/>
                  <a:pt x="84" y="14"/>
                </a:cubicBezTo>
                <a:cubicBezTo>
                  <a:pt x="90" y="24"/>
                  <a:pt x="97" y="25"/>
                  <a:pt x="108" y="28"/>
                </a:cubicBezTo>
                <a:cubicBezTo>
                  <a:pt x="125" y="54"/>
                  <a:pt x="103" y="60"/>
                  <a:pt x="84" y="62"/>
                </a:cubicBezTo>
                <a:cubicBezTo>
                  <a:pt x="76" y="65"/>
                  <a:pt x="76" y="69"/>
                  <a:pt x="68" y="72"/>
                </a:cubicBezTo>
                <a:cubicBezTo>
                  <a:pt x="55" y="71"/>
                  <a:pt x="37" y="78"/>
                  <a:pt x="30" y="68"/>
                </a:cubicBezTo>
                <a:cubicBezTo>
                  <a:pt x="22" y="57"/>
                  <a:pt x="29" y="53"/>
                  <a:pt x="14" y="48"/>
                </a:cubicBezTo>
                <a:cubicBezTo>
                  <a:pt x="2" y="36"/>
                  <a:pt x="0" y="32"/>
                  <a:pt x="6" y="10"/>
                </a:cubicBezTo>
                <a:cubicBezTo>
                  <a:pt x="7" y="7"/>
                  <a:pt x="21" y="2"/>
                  <a:pt x="24" y="0"/>
                </a:cubicBezTo>
                <a:cubicBezTo>
                  <a:pt x="33" y="1"/>
                  <a:pt x="43" y="0"/>
                  <a:pt x="52" y="2"/>
                </a:cubicBezTo>
                <a:cubicBezTo>
                  <a:pt x="57" y="3"/>
                  <a:pt x="61" y="11"/>
                  <a:pt x="66" y="6"/>
                </a:cubicBezTo>
                <a:close/>
              </a:path>
            </a:pathLst>
          </a:custGeom>
          <a:solidFill>
            <a:srgbClr val="FF0000">
              <a:alpha val="3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11">
            <a:extLst>
              <a:ext uri="{FF2B5EF4-FFF2-40B4-BE49-F238E27FC236}">
                <a16:creationId xmlns:a16="http://schemas.microsoft.com/office/drawing/2014/main" id="{B61298AC-0839-9AF5-35A5-7804E2BF2767}"/>
              </a:ext>
            </a:extLst>
          </p:cNvPr>
          <p:cNvSpPr>
            <a:spLocks/>
          </p:cNvSpPr>
          <p:nvPr/>
        </p:nvSpPr>
        <p:spPr bwMode="auto">
          <a:xfrm>
            <a:off x="5654675" y="3255963"/>
            <a:ext cx="258763" cy="180975"/>
          </a:xfrm>
          <a:custGeom>
            <a:avLst/>
            <a:gdLst>
              <a:gd name="T0" fmla="*/ 29769 w 113"/>
              <a:gd name="T1" fmla="*/ 9782 h 74"/>
              <a:gd name="T2" fmla="*/ 167165 w 113"/>
              <a:gd name="T3" fmla="*/ 0 h 74"/>
              <a:gd name="T4" fmla="*/ 217544 w 113"/>
              <a:gd name="T5" fmla="*/ 53803 h 74"/>
              <a:gd name="T6" fmla="*/ 235864 w 113"/>
              <a:gd name="T7" fmla="*/ 83151 h 74"/>
              <a:gd name="T8" fmla="*/ 258763 w 113"/>
              <a:gd name="T9" fmla="*/ 146736 h 74"/>
              <a:gd name="T10" fmla="*/ 231284 w 113"/>
              <a:gd name="T11" fmla="*/ 180975 h 74"/>
              <a:gd name="T12" fmla="*/ 180905 w 113"/>
              <a:gd name="T13" fmla="*/ 156519 h 74"/>
              <a:gd name="T14" fmla="*/ 52669 w 113"/>
              <a:gd name="T15" fmla="*/ 127172 h 74"/>
              <a:gd name="T16" fmla="*/ 6870 w 113"/>
              <a:gd name="T17" fmla="*/ 73368 h 74"/>
              <a:gd name="T18" fmla="*/ 2290 w 113"/>
              <a:gd name="T19" fmla="*/ 14674 h 74"/>
              <a:gd name="T20" fmla="*/ 29769 w 113"/>
              <a:gd name="T21" fmla="*/ 9782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74"/>
              <a:gd name="T35" fmla="*/ 113 w 113"/>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74">
                <a:moveTo>
                  <a:pt x="13" y="4"/>
                </a:moveTo>
                <a:cubicBezTo>
                  <a:pt x="34" y="14"/>
                  <a:pt x="53" y="7"/>
                  <a:pt x="73" y="0"/>
                </a:cubicBezTo>
                <a:cubicBezTo>
                  <a:pt x="80" y="7"/>
                  <a:pt x="88" y="15"/>
                  <a:pt x="95" y="22"/>
                </a:cubicBezTo>
                <a:cubicBezTo>
                  <a:pt x="98" y="26"/>
                  <a:pt x="103" y="34"/>
                  <a:pt x="103" y="34"/>
                </a:cubicBezTo>
                <a:cubicBezTo>
                  <a:pt x="105" y="44"/>
                  <a:pt x="110" y="51"/>
                  <a:pt x="113" y="60"/>
                </a:cubicBezTo>
                <a:cubicBezTo>
                  <a:pt x="110" y="68"/>
                  <a:pt x="109" y="71"/>
                  <a:pt x="101" y="74"/>
                </a:cubicBezTo>
                <a:cubicBezTo>
                  <a:pt x="86" y="71"/>
                  <a:pt x="94" y="74"/>
                  <a:pt x="79" y="64"/>
                </a:cubicBezTo>
                <a:cubicBezTo>
                  <a:pt x="71" y="59"/>
                  <a:pt x="36" y="55"/>
                  <a:pt x="23" y="52"/>
                </a:cubicBezTo>
                <a:cubicBezTo>
                  <a:pt x="16" y="45"/>
                  <a:pt x="11" y="38"/>
                  <a:pt x="3" y="30"/>
                </a:cubicBezTo>
                <a:cubicBezTo>
                  <a:pt x="0" y="22"/>
                  <a:pt x="3" y="15"/>
                  <a:pt x="1" y="6"/>
                </a:cubicBezTo>
                <a:cubicBezTo>
                  <a:pt x="9" y="3"/>
                  <a:pt x="5" y="4"/>
                  <a:pt x="13" y="4"/>
                </a:cubicBezTo>
                <a:close/>
              </a:path>
            </a:pathLst>
          </a:custGeom>
          <a:solidFill>
            <a:srgbClr val="00CCFF">
              <a:alpha val="32156"/>
            </a:srgbClr>
          </a:solidFill>
          <a:ln w="9525" cap="flat" cmpd="sng">
            <a:solidFill>
              <a:srgbClr val="00FFFF">
                <a:alpha val="45097"/>
              </a:srgbClr>
            </a:solidFill>
            <a:prstDash val="solid"/>
            <a:round/>
            <a:headEnd type="none" w="med" len="med"/>
            <a:tailEnd type="none" w="med" len="med"/>
          </a:ln>
        </p:spPr>
        <p:txBody>
          <a:bodyPr/>
          <a:lstStyle/>
          <a:p>
            <a:endParaRPr lang="en-US"/>
          </a:p>
        </p:txBody>
      </p:sp>
      <p:sp>
        <p:nvSpPr>
          <p:cNvPr id="4108" name="Freeform 12">
            <a:extLst>
              <a:ext uri="{FF2B5EF4-FFF2-40B4-BE49-F238E27FC236}">
                <a16:creationId xmlns:a16="http://schemas.microsoft.com/office/drawing/2014/main" id="{DDAEF0AE-9D8E-C3A6-AC75-AC45B9E3321F}"/>
              </a:ext>
            </a:extLst>
          </p:cNvPr>
          <p:cNvSpPr>
            <a:spLocks/>
          </p:cNvSpPr>
          <p:nvPr/>
        </p:nvSpPr>
        <p:spPr bwMode="auto">
          <a:xfrm>
            <a:off x="3184525" y="3332163"/>
            <a:ext cx="234950" cy="125412"/>
          </a:xfrm>
          <a:custGeom>
            <a:avLst/>
            <a:gdLst>
              <a:gd name="T0" fmla="*/ 20530 w 103"/>
              <a:gd name="T1" fmla="*/ 31968 h 51"/>
              <a:gd name="T2" fmla="*/ 93524 w 103"/>
              <a:gd name="T3" fmla="*/ 125412 h 51"/>
              <a:gd name="T4" fmla="*/ 180204 w 103"/>
              <a:gd name="T5" fmla="*/ 120494 h 51"/>
              <a:gd name="T6" fmla="*/ 234950 w 103"/>
              <a:gd name="T7" fmla="*/ 90985 h 51"/>
              <a:gd name="T8" fmla="*/ 52465 w 103"/>
              <a:gd name="T9" fmla="*/ 12295 h 51"/>
              <a:gd name="T10" fmla="*/ 6843 w 103"/>
              <a:gd name="T11" fmla="*/ 17213 h 51"/>
              <a:gd name="T12" fmla="*/ 2281 w 103"/>
              <a:gd name="T13" fmla="*/ 31968 h 51"/>
              <a:gd name="T14" fmla="*/ 20530 w 103"/>
              <a:gd name="T15" fmla="*/ 31968 h 51"/>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51"/>
              <a:gd name="T26" fmla="*/ 103 w 10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51">
                <a:moveTo>
                  <a:pt x="9" y="13"/>
                </a:moveTo>
                <a:cubicBezTo>
                  <a:pt x="26" y="24"/>
                  <a:pt x="27" y="42"/>
                  <a:pt x="41" y="51"/>
                </a:cubicBezTo>
                <a:cubicBezTo>
                  <a:pt x="54" y="50"/>
                  <a:pt x="66" y="51"/>
                  <a:pt x="79" y="49"/>
                </a:cubicBezTo>
                <a:cubicBezTo>
                  <a:pt x="88" y="48"/>
                  <a:pt x="103" y="37"/>
                  <a:pt x="103" y="37"/>
                </a:cubicBezTo>
                <a:cubicBezTo>
                  <a:pt x="98" y="0"/>
                  <a:pt x="52" y="7"/>
                  <a:pt x="23" y="5"/>
                </a:cubicBezTo>
                <a:cubicBezTo>
                  <a:pt x="16" y="6"/>
                  <a:pt x="9" y="5"/>
                  <a:pt x="3" y="7"/>
                </a:cubicBezTo>
                <a:cubicBezTo>
                  <a:pt x="1" y="8"/>
                  <a:pt x="0" y="12"/>
                  <a:pt x="1" y="13"/>
                </a:cubicBezTo>
                <a:cubicBezTo>
                  <a:pt x="3" y="15"/>
                  <a:pt x="6" y="13"/>
                  <a:pt x="9" y="13"/>
                </a:cubicBezTo>
                <a:close/>
              </a:path>
            </a:pathLst>
          </a:custGeom>
          <a:solidFill>
            <a:srgbClr val="FF0000">
              <a:alpha val="32156"/>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4109" name="Line 13">
            <a:extLst>
              <a:ext uri="{FF2B5EF4-FFF2-40B4-BE49-F238E27FC236}">
                <a16:creationId xmlns:a16="http://schemas.microsoft.com/office/drawing/2014/main" id="{8821C65E-9DB6-8124-E009-ED7EE6625377}"/>
              </a:ext>
            </a:extLst>
          </p:cNvPr>
          <p:cNvSpPr>
            <a:spLocks noChangeShapeType="1"/>
          </p:cNvSpPr>
          <p:nvPr/>
        </p:nvSpPr>
        <p:spPr bwMode="auto">
          <a:xfrm flipH="1" flipV="1">
            <a:off x="5162550" y="3403600"/>
            <a:ext cx="296863" cy="33496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0" name="Text Box 14">
            <a:extLst>
              <a:ext uri="{FF2B5EF4-FFF2-40B4-BE49-F238E27FC236}">
                <a16:creationId xmlns:a16="http://schemas.microsoft.com/office/drawing/2014/main" id="{3D0EF709-A502-7181-C658-B596F195E0AF}"/>
              </a:ext>
            </a:extLst>
          </p:cNvPr>
          <p:cNvSpPr txBox="1">
            <a:spLocks noChangeArrowheads="1"/>
          </p:cNvSpPr>
          <p:nvPr/>
        </p:nvSpPr>
        <p:spPr bwMode="auto">
          <a:xfrm>
            <a:off x="2447925" y="3689350"/>
            <a:ext cx="151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solidFill>
                  <a:schemeClr val="bg1"/>
                </a:solidFill>
              </a:rPr>
              <a:t>Settling ponds</a:t>
            </a:r>
          </a:p>
        </p:txBody>
      </p:sp>
      <p:sp>
        <p:nvSpPr>
          <p:cNvPr id="4111" name="Line 15">
            <a:extLst>
              <a:ext uri="{FF2B5EF4-FFF2-40B4-BE49-F238E27FC236}">
                <a16:creationId xmlns:a16="http://schemas.microsoft.com/office/drawing/2014/main" id="{270615D0-00AB-BFA6-836B-1A06F9F3BE6F}"/>
              </a:ext>
            </a:extLst>
          </p:cNvPr>
          <p:cNvSpPr>
            <a:spLocks noChangeShapeType="1"/>
          </p:cNvSpPr>
          <p:nvPr/>
        </p:nvSpPr>
        <p:spPr bwMode="auto">
          <a:xfrm flipV="1">
            <a:off x="3179763" y="3422650"/>
            <a:ext cx="31750" cy="3254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a:extLst>
              <a:ext uri="{FF2B5EF4-FFF2-40B4-BE49-F238E27FC236}">
                <a16:creationId xmlns:a16="http://schemas.microsoft.com/office/drawing/2014/main" id="{17B0B106-7B60-2E70-08D8-A2CC2C99AAD8}"/>
              </a:ext>
            </a:extLst>
          </p:cNvPr>
          <p:cNvSpPr>
            <a:spLocks noChangeShapeType="1"/>
          </p:cNvSpPr>
          <p:nvPr/>
        </p:nvSpPr>
        <p:spPr bwMode="auto">
          <a:xfrm flipH="1" flipV="1">
            <a:off x="2419350" y="2460625"/>
            <a:ext cx="341313" cy="6175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Text Box 17">
            <a:extLst>
              <a:ext uri="{FF2B5EF4-FFF2-40B4-BE49-F238E27FC236}">
                <a16:creationId xmlns:a16="http://schemas.microsoft.com/office/drawing/2014/main" id="{E7571493-6FAB-0C1F-C445-27C3A17C4DB5}"/>
              </a:ext>
            </a:extLst>
          </p:cNvPr>
          <p:cNvSpPr txBox="1">
            <a:spLocks noChangeArrowheads="1"/>
          </p:cNvSpPr>
          <p:nvPr/>
        </p:nvSpPr>
        <p:spPr bwMode="auto">
          <a:xfrm>
            <a:off x="1760538" y="2166938"/>
            <a:ext cx="1250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solidFill>
                  <a:schemeClr val="bg1"/>
                </a:solidFill>
              </a:rPr>
              <a:t>Bridge</a:t>
            </a:r>
          </a:p>
        </p:txBody>
      </p:sp>
      <p:sp>
        <p:nvSpPr>
          <p:cNvPr id="4114" name="Freeform 18">
            <a:extLst>
              <a:ext uri="{FF2B5EF4-FFF2-40B4-BE49-F238E27FC236}">
                <a16:creationId xmlns:a16="http://schemas.microsoft.com/office/drawing/2014/main" id="{897C3DA9-186B-C8E6-2CD5-6FAE7BEB6FC3}"/>
              </a:ext>
            </a:extLst>
          </p:cNvPr>
          <p:cNvSpPr>
            <a:spLocks/>
          </p:cNvSpPr>
          <p:nvPr/>
        </p:nvSpPr>
        <p:spPr bwMode="auto">
          <a:xfrm>
            <a:off x="2789238" y="3043238"/>
            <a:ext cx="4064000" cy="423862"/>
          </a:xfrm>
          <a:custGeom>
            <a:avLst/>
            <a:gdLst>
              <a:gd name="T0" fmla="*/ 0 w 2560"/>
              <a:gd name="T1" fmla="*/ 100012 h 267"/>
              <a:gd name="T2" fmla="*/ 182563 w 2560"/>
              <a:gd name="T3" fmla="*/ 166687 h 267"/>
              <a:gd name="T4" fmla="*/ 334963 w 2560"/>
              <a:gd name="T5" fmla="*/ 204787 h 267"/>
              <a:gd name="T6" fmla="*/ 474663 w 2560"/>
              <a:gd name="T7" fmla="*/ 303212 h 267"/>
              <a:gd name="T8" fmla="*/ 630238 w 2560"/>
              <a:gd name="T9" fmla="*/ 290512 h 267"/>
              <a:gd name="T10" fmla="*/ 754063 w 2560"/>
              <a:gd name="T11" fmla="*/ 217487 h 267"/>
              <a:gd name="T12" fmla="*/ 852488 w 2560"/>
              <a:gd name="T13" fmla="*/ 211137 h 267"/>
              <a:gd name="T14" fmla="*/ 952500 w 2560"/>
              <a:gd name="T15" fmla="*/ 271462 h 267"/>
              <a:gd name="T16" fmla="*/ 1004888 w 2560"/>
              <a:gd name="T17" fmla="*/ 317500 h 267"/>
              <a:gd name="T18" fmla="*/ 1089025 w 2560"/>
              <a:gd name="T19" fmla="*/ 401637 h 267"/>
              <a:gd name="T20" fmla="*/ 1182688 w 2560"/>
              <a:gd name="T21" fmla="*/ 423862 h 267"/>
              <a:gd name="T22" fmla="*/ 1335088 w 2560"/>
              <a:gd name="T23" fmla="*/ 404812 h 267"/>
              <a:gd name="T24" fmla="*/ 1477963 w 2560"/>
              <a:gd name="T25" fmla="*/ 317500 h 267"/>
              <a:gd name="T26" fmla="*/ 1546225 w 2560"/>
              <a:gd name="T27" fmla="*/ 225425 h 267"/>
              <a:gd name="T28" fmla="*/ 1592263 w 2560"/>
              <a:gd name="T29" fmla="*/ 128587 h 267"/>
              <a:gd name="T30" fmla="*/ 1668463 w 2560"/>
              <a:gd name="T31" fmla="*/ 61912 h 267"/>
              <a:gd name="T32" fmla="*/ 1760538 w 2560"/>
              <a:gd name="T33" fmla="*/ 34925 h 267"/>
              <a:gd name="T34" fmla="*/ 1830388 w 2560"/>
              <a:gd name="T35" fmla="*/ 42862 h 267"/>
              <a:gd name="T36" fmla="*/ 1935163 w 2560"/>
              <a:gd name="T37" fmla="*/ 109537 h 267"/>
              <a:gd name="T38" fmla="*/ 2106613 w 2560"/>
              <a:gd name="T39" fmla="*/ 147637 h 267"/>
              <a:gd name="T40" fmla="*/ 2255838 w 2560"/>
              <a:gd name="T41" fmla="*/ 195262 h 267"/>
              <a:gd name="T42" fmla="*/ 2344738 w 2560"/>
              <a:gd name="T43" fmla="*/ 204787 h 267"/>
              <a:gd name="T44" fmla="*/ 2452688 w 2560"/>
              <a:gd name="T45" fmla="*/ 165100 h 267"/>
              <a:gd name="T46" fmla="*/ 2552700 w 2560"/>
              <a:gd name="T47" fmla="*/ 103187 h 267"/>
              <a:gd name="T48" fmla="*/ 2697163 w 2560"/>
              <a:gd name="T49" fmla="*/ 12700 h 267"/>
              <a:gd name="T50" fmla="*/ 2819400 w 2560"/>
              <a:gd name="T51" fmla="*/ 23812 h 267"/>
              <a:gd name="T52" fmla="*/ 2928938 w 2560"/>
              <a:gd name="T53" fmla="*/ 114300 h 267"/>
              <a:gd name="T54" fmla="*/ 3019425 w 2560"/>
              <a:gd name="T55" fmla="*/ 204787 h 267"/>
              <a:gd name="T56" fmla="*/ 3122613 w 2560"/>
              <a:gd name="T57" fmla="*/ 263525 h 267"/>
              <a:gd name="T58" fmla="*/ 3211513 w 2560"/>
              <a:gd name="T59" fmla="*/ 241300 h 267"/>
              <a:gd name="T60" fmla="*/ 3294063 w 2560"/>
              <a:gd name="T61" fmla="*/ 158750 h 267"/>
              <a:gd name="T62" fmla="*/ 3438525 w 2560"/>
              <a:gd name="T63" fmla="*/ 122237 h 267"/>
              <a:gd name="T64" fmla="*/ 3533775 w 2560"/>
              <a:gd name="T65" fmla="*/ 69850 h 267"/>
              <a:gd name="T66" fmla="*/ 3616325 w 2560"/>
              <a:gd name="T67" fmla="*/ 60325 h 267"/>
              <a:gd name="T68" fmla="*/ 3740150 w 2560"/>
              <a:gd name="T69" fmla="*/ 38100 h 267"/>
              <a:gd name="T70" fmla="*/ 3802063 w 2560"/>
              <a:gd name="T71" fmla="*/ 17462 h 267"/>
              <a:gd name="T72" fmla="*/ 3892550 w 2560"/>
              <a:gd name="T73" fmla="*/ 17462 h 267"/>
              <a:gd name="T74" fmla="*/ 3987800 w 2560"/>
              <a:gd name="T75" fmla="*/ 23812 h 267"/>
              <a:gd name="T76" fmla="*/ 4064000 w 2560"/>
              <a:gd name="T77" fmla="*/ 23812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0"/>
              <a:gd name="T118" fmla="*/ 0 h 267"/>
              <a:gd name="T119" fmla="*/ 2560 w 2560"/>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0" h="267">
                <a:moveTo>
                  <a:pt x="0" y="63"/>
                </a:moveTo>
                <a:cubicBezTo>
                  <a:pt x="19" y="70"/>
                  <a:pt x="80" y="94"/>
                  <a:pt x="115" y="105"/>
                </a:cubicBezTo>
                <a:cubicBezTo>
                  <a:pt x="150" y="116"/>
                  <a:pt x="180" y="115"/>
                  <a:pt x="211" y="129"/>
                </a:cubicBezTo>
                <a:cubicBezTo>
                  <a:pt x="242" y="143"/>
                  <a:pt x="268" y="182"/>
                  <a:pt x="299" y="191"/>
                </a:cubicBezTo>
                <a:cubicBezTo>
                  <a:pt x="330" y="200"/>
                  <a:pt x="368" y="192"/>
                  <a:pt x="397" y="183"/>
                </a:cubicBezTo>
                <a:cubicBezTo>
                  <a:pt x="426" y="174"/>
                  <a:pt x="452" y="145"/>
                  <a:pt x="475" y="137"/>
                </a:cubicBezTo>
                <a:cubicBezTo>
                  <a:pt x="498" y="129"/>
                  <a:pt x="516" y="127"/>
                  <a:pt x="537" y="133"/>
                </a:cubicBezTo>
                <a:cubicBezTo>
                  <a:pt x="558" y="139"/>
                  <a:pt x="584" y="160"/>
                  <a:pt x="600" y="171"/>
                </a:cubicBezTo>
                <a:cubicBezTo>
                  <a:pt x="616" y="182"/>
                  <a:pt x="619" y="186"/>
                  <a:pt x="633" y="200"/>
                </a:cubicBezTo>
                <a:cubicBezTo>
                  <a:pt x="647" y="214"/>
                  <a:pt x="667" y="242"/>
                  <a:pt x="686" y="253"/>
                </a:cubicBezTo>
                <a:cubicBezTo>
                  <a:pt x="705" y="264"/>
                  <a:pt x="719" y="267"/>
                  <a:pt x="745" y="267"/>
                </a:cubicBezTo>
                <a:cubicBezTo>
                  <a:pt x="771" y="267"/>
                  <a:pt x="810" y="266"/>
                  <a:pt x="841" y="255"/>
                </a:cubicBezTo>
                <a:cubicBezTo>
                  <a:pt x="872" y="244"/>
                  <a:pt x="909" y="219"/>
                  <a:pt x="931" y="200"/>
                </a:cubicBezTo>
                <a:cubicBezTo>
                  <a:pt x="953" y="181"/>
                  <a:pt x="962" y="162"/>
                  <a:pt x="974" y="142"/>
                </a:cubicBezTo>
                <a:cubicBezTo>
                  <a:pt x="986" y="122"/>
                  <a:pt x="990" y="98"/>
                  <a:pt x="1003" y="81"/>
                </a:cubicBezTo>
                <a:cubicBezTo>
                  <a:pt x="1016" y="64"/>
                  <a:pt x="1033" y="49"/>
                  <a:pt x="1051" y="39"/>
                </a:cubicBezTo>
                <a:cubicBezTo>
                  <a:pt x="1069" y="29"/>
                  <a:pt x="1092" y="24"/>
                  <a:pt x="1109" y="22"/>
                </a:cubicBezTo>
                <a:cubicBezTo>
                  <a:pt x="1126" y="20"/>
                  <a:pt x="1135" y="19"/>
                  <a:pt x="1153" y="27"/>
                </a:cubicBezTo>
                <a:cubicBezTo>
                  <a:pt x="1171" y="35"/>
                  <a:pt x="1190" y="58"/>
                  <a:pt x="1219" y="69"/>
                </a:cubicBezTo>
                <a:cubicBezTo>
                  <a:pt x="1248" y="80"/>
                  <a:pt x="1293" y="84"/>
                  <a:pt x="1327" y="93"/>
                </a:cubicBezTo>
                <a:cubicBezTo>
                  <a:pt x="1361" y="102"/>
                  <a:pt x="1396" y="117"/>
                  <a:pt x="1421" y="123"/>
                </a:cubicBezTo>
                <a:cubicBezTo>
                  <a:pt x="1446" y="129"/>
                  <a:pt x="1456" y="132"/>
                  <a:pt x="1477" y="129"/>
                </a:cubicBezTo>
                <a:cubicBezTo>
                  <a:pt x="1498" y="126"/>
                  <a:pt x="1523" y="115"/>
                  <a:pt x="1545" y="104"/>
                </a:cubicBezTo>
                <a:cubicBezTo>
                  <a:pt x="1567" y="93"/>
                  <a:pt x="1582" y="81"/>
                  <a:pt x="1608" y="65"/>
                </a:cubicBezTo>
                <a:cubicBezTo>
                  <a:pt x="1634" y="49"/>
                  <a:pt x="1671" y="16"/>
                  <a:pt x="1699" y="8"/>
                </a:cubicBezTo>
                <a:cubicBezTo>
                  <a:pt x="1727" y="0"/>
                  <a:pt x="1752" y="4"/>
                  <a:pt x="1776" y="15"/>
                </a:cubicBezTo>
                <a:cubicBezTo>
                  <a:pt x="1800" y="26"/>
                  <a:pt x="1825" y="54"/>
                  <a:pt x="1845" y="72"/>
                </a:cubicBezTo>
                <a:cubicBezTo>
                  <a:pt x="1865" y="91"/>
                  <a:pt x="1881" y="114"/>
                  <a:pt x="1902" y="129"/>
                </a:cubicBezTo>
                <a:cubicBezTo>
                  <a:pt x="1922" y="145"/>
                  <a:pt x="1946" y="163"/>
                  <a:pt x="1967" y="166"/>
                </a:cubicBezTo>
                <a:cubicBezTo>
                  <a:pt x="1987" y="169"/>
                  <a:pt x="2006" y="163"/>
                  <a:pt x="2023" y="152"/>
                </a:cubicBezTo>
                <a:cubicBezTo>
                  <a:pt x="2040" y="142"/>
                  <a:pt x="2052" y="114"/>
                  <a:pt x="2075" y="100"/>
                </a:cubicBezTo>
                <a:cubicBezTo>
                  <a:pt x="2098" y="88"/>
                  <a:pt x="2141" y="86"/>
                  <a:pt x="2166" y="77"/>
                </a:cubicBezTo>
                <a:cubicBezTo>
                  <a:pt x="2190" y="68"/>
                  <a:pt x="2208" y="51"/>
                  <a:pt x="2226" y="44"/>
                </a:cubicBezTo>
                <a:cubicBezTo>
                  <a:pt x="2245" y="37"/>
                  <a:pt x="2257" y="43"/>
                  <a:pt x="2278" y="38"/>
                </a:cubicBezTo>
                <a:cubicBezTo>
                  <a:pt x="2300" y="35"/>
                  <a:pt x="2338" y="29"/>
                  <a:pt x="2356" y="24"/>
                </a:cubicBezTo>
                <a:cubicBezTo>
                  <a:pt x="2375" y="20"/>
                  <a:pt x="2380" y="12"/>
                  <a:pt x="2395" y="11"/>
                </a:cubicBezTo>
                <a:cubicBezTo>
                  <a:pt x="2411" y="9"/>
                  <a:pt x="2433" y="11"/>
                  <a:pt x="2452" y="11"/>
                </a:cubicBezTo>
                <a:cubicBezTo>
                  <a:pt x="2470" y="11"/>
                  <a:pt x="2495" y="15"/>
                  <a:pt x="2512" y="15"/>
                </a:cubicBezTo>
                <a:cubicBezTo>
                  <a:pt x="2530" y="15"/>
                  <a:pt x="2544" y="15"/>
                  <a:pt x="2560" y="15"/>
                </a:cubicBezTo>
              </a:path>
            </a:pathLst>
          </a:custGeom>
          <a:noFill/>
          <a:ln w="38100" cap="flat" cmpd="sng">
            <a:solidFill>
              <a:srgbClr val="00CCFF">
                <a:alpha val="4196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5" name="Freeform 19">
            <a:extLst>
              <a:ext uri="{FF2B5EF4-FFF2-40B4-BE49-F238E27FC236}">
                <a16:creationId xmlns:a16="http://schemas.microsoft.com/office/drawing/2014/main" id="{C9DF440D-DC85-394A-4756-3ED3A4DDF934}"/>
              </a:ext>
            </a:extLst>
          </p:cNvPr>
          <p:cNvSpPr>
            <a:spLocks/>
          </p:cNvSpPr>
          <p:nvPr/>
        </p:nvSpPr>
        <p:spPr bwMode="auto">
          <a:xfrm>
            <a:off x="5141913" y="3271838"/>
            <a:ext cx="536575" cy="71437"/>
          </a:xfrm>
          <a:custGeom>
            <a:avLst/>
            <a:gdLst>
              <a:gd name="T0" fmla="*/ 0 w 338"/>
              <a:gd name="T1" fmla="*/ 0 h 45"/>
              <a:gd name="T2" fmla="*/ 109538 w 338"/>
              <a:gd name="T3" fmla="*/ 49212 h 45"/>
              <a:gd name="T4" fmla="*/ 217488 w 338"/>
              <a:gd name="T5" fmla="*/ 68262 h 45"/>
              <a:gd name="T6" fmla="*/ 306388 w 338"/>
              <a:gd name="T7" fmla="*/ 55562 h 45"/>
              <a:gd name="T8" fmla="*/ 412750 w 338"/>
              <a:gd name="T9" fmla="*/ 71437 h 45"/>
              <a:gd name="T10" fmla="*/ 536575 w 338"/>
              <a:gd name="T11" fmla="*/ 57150 h 45"/>
              <a:gd name="T12" fmla="*/ 0 60000 65536"/>
              <a:gd name="T13" fmla="*/ 0 60000 65536"/>
              <a:gd name="T14" fmla="*/ 0 60000 65536"/>
              <a:gd name="T15" fmla="*/ 0 60000 65536"/>
              <a:gd name="T16" fmla="*/ 0 60000 65536"/>
              <a:gd name="T17" fmla="*/ 0 60000 65536"/>
              <a:gd name="T18" fmla="*/ 0 w 338"/>
              <a:gd name="T19" fmla="*/ 0 h 45"/>
              <a:gd name="T20" fmla="*/ 338 w 33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38" h="45">
                <a:moveTo>
                  <a:pt x="0" y="0"/>
                </a:moveTo>
                <a:cubicBezTo>
                  <a:pt x="11" y="5"/>
                  <a:pt x="46" y="24"/>
                  <a:pt x="69" y="31"/>
                </a:cubicBezTo>
                <a:cubicBezTo>
                  <a:pt x="92" y="38"/>
                  <a:pt x="116" y="42"/>
                  <a:pt x="137" y="43"/>
                </a:cubicBezTo>
                <a:cubicBezTo>
                  <a:pt x="158" y="44"/>
                  <a:pt x="173" y="35"/>
                  <a:pt x="193" y="35"/>
                </a:cubicBezTo>
                <a:cubicBezTo>
                  <a:pt x="213" y="35"/>
                  <a:pt x="236" y="45"/>
                  <a:pt x="260" y="45"/>
                </a:cubicBezTo>
                <a:cubicBezTo>
                  <a:pt x="284" y="45"/>
                  <a:pt x="318" y="39"/>
                  <a:pt x="338" y="36"/>
                </a:cubicBezTo>
              </a:path>
            </a:pathLst>
          </a:custGeom>
          <a:noFill/>
          <a:ln w="12700" cap="flat" cmpd="sng">
            <a:solidFill>
              <a:srgbClr val="99CCFF">
                <a:alpha val="56078"/>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6" name="Freeform 20">
            <a:extLst>
              <a:ext uri="{FF2B5EF4-FFF2-40B4-BE49-F238E27FC236}">
                <a16:creationId xmlns:a16="http://schemas.microsoft.com/office/drawing/2014/main" id="{DECF1207-C079-7834-6C09-68D2D6254768}"/>
              </a:ext>
            </a:extLst>
          </p:cNvPr>
          <p:cNvSpPr>
            <a:spLocks/>
          </p:cNvSpPr>
          <p:nvPr/>
        </p:nvSpPr>
        <p:spPr bwMode="auto">
          <a:xfrm>
            <a:off x="4792663" y="2546350"/>
            <a:ext cx="2047875" cy="623888"/>
          </a:xfrm>
          <a:custGeom>
            <a:avLst/>
            <a:gdLst>
              <a:gd name="T0" fmla="*/ 0 w 1290"/>
              <a:gd name="T1" fmla="*/ 623888 h 393"/>
              <a:gd name="T2" fmla="*/ 173038 w 1290"/>
              <a:gd name="T3" fmla="*/ 615950 h 393"/>
              <a:gd name="T4" fmla="*/ 204788 w 1290"/>
              <a:gd name="T5" fmla="*/ 571500 h 393"/>
              <a:gd name="T6" fmla="*/ 282575 w 1290"/>
              <a:gd name="T7" fmla="*/ 455613 h 393"/>
              <a:gd name="T8" fmla="*/ 322263 w 1290"/>
              <a:gd name="T9" fmla="*/ 292100 h 393"/>
              <a:gd name="T10" fmla="*/ 436563 w 1290"/>
              <a:gd name="T11" fmla="*/ 158750 h 393"/>
              <a:gd name="T12" fmla="*/ 617538 w 1290"/>
              <a:gd name="T13" fmla="*/ 53975 h 393"/>
              <a:gd name="T14" fmla="*/ 733425 w 1290"/>
              <a:gd name="T15" fmla="*/ 26988 h 393"/>
              <a:gd name="T16" fmla="*/ 892175 w 1290"/>
              <a:gd name="T17" fmla="*/ 4763 h 393"/>
              <a:gd name="T18" fmla="*/ 1036638 w 1290"/>
              <a:gd name="T19" fmla="*/ 57150 h 393"/>
              <a:gd name="T20" fmla="*/ 1125538 w 1290"/>
              <a:gd name="T21" fmla="*/ 115888 h 393"/>
              <a:gd name="T22" fmla="*/ 1249363 w 1290"/>
              <a:gd name="T23" fmla="*/ 152400 h 393"/>
              <a:gd name="T24" fmla="*/ 1360488 w 1290"/>
              <a:gd name="T25" fmla="*/ 255588 h 393"/>
              <a:gd name="T26" fmla="*/ 1408113 w 1290"/>
              <a:gd name="T27" fmla="*/ 342900 h 393"/>
              <a:gd name="T28" fmla="*/ 1525588 w 1290"/>
              <a:gd name="T29" fmla="*/ 365125 h 393"/>
              <a:gd name="T30" fmla="*/ 1600200 w 1290"/>
              <a:gd name="T31" fmla="*/ 328613 h 393"/>
              <a:gd name="T32" fmla="*/ 1703388 w 1290"/>
              <a:gd name="T33" fmla="*/ 350838 h 393"/>
              <a:gd name="T34" fmla="*/ 1758950 w 1290"/>
              <a:gd name="T35" fmla="*/ 387350 h 393"/>
              <a:gd name="T36" fmla="*/ 1841500 w 1290"/>
              <a:gd name="T37" fmla="*/ 401638 h 393"/>
              <a:gd name="T38" fmla="*/ 1897063 w 1290"/>
              <a:gd name="T39" fmla="*/ 454025 h 393"/>
              <a:gd name="T40" fmla="*/ 1992313 w 1290"/>
              <a:gd name="T41" fmla="*/ 460375 h 393"/>
              <a:gd name="T42" fmla="*/ 2047875 w 1290"/>
              <a:gd name="T43" fmla="*/ 504825 h 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0"/>
              <a:gd name="T67" fmla="*/ 0 h 393"/>
              <a:gd name="T68" fmla="*/ 1290 w 1290"/>
              <a:gd name="T69" fmla="*/ 393 h 3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0" h="393">
                <a:moveTo>
                  <a:pt x="0" y="393"/>
                </a:moveTo>
                <a:cubicBezTo>
                  <a:pt x="18" y="392"/>
                  <a:pt x="88" y="393"/>
                  <a:pt x="109" y="388"/>
                </a:cubicBezTo>
                <a:cubicBezTo>
                  <a:pt x="130" y="383"/>
                  <a:pt x="118" y="377"/>
                  <a:pt x="129" y="360"/>
                </a:cubicBezTo>
                <a:cubicBezTo>
                  <a:pt x="140" y="343"/>
                  <a:pt x="166" y="316"/>
                  <a:pt x="178" y="287"/>
                </a:cubicBezTo>
                <a:cubicBezTo>
                  <a:pt x="190" y="258"/>
                  <a:pt x="187" y="215"/>
                  <a:pt x="203" y="184"/>
                </a:cubicBezTo>
                <a:cubicBezTo>
                  <a:pt x="219" y="153"/>
                  <a:pt x="244" y="125"/>
                  <a:pt x="275" y="100"/>
                </a:cubicBezTo>
                <a:cubicBezTo>
                  <a:pt x="306" y="75"/>
                  <a:pt x="358" y="48"/>
                  <a:pt x="389" y="34"/>
                </a:cubicBezTo>
                <a:cubicBezTo>
                  <a:pt x="420" y="20"/>
                  <a:pt x="433" y="22"/>
                  <a:pt x="462" y="17"/>
                </a:cubicBezTo>
                <a:cubicBezTo>
                  <a:pt x="491" y="12"/>
                  <a:pt x="530" y="0"/>
                  <a:pt x="562" y="3"/>
                </a:cubicBezTo>
                <a:cubicBezTo>
                  <a:pt x="594" y="6"/>
                  <a:pt x="628" y="25"/>
                  <a:pt x="653" y="36"/>
                </a:cubicBezTo>
                <a:cubicBezTo>
                  <a:pt x="678" y="46"/>
                  <a:pt x="688" y="63"/>
                  <a:pt x="709" y="73"/>
                </a:cubicBezTo>
                <a:cubicBezTo>
                  <a:pt x="731" y="82"/>
                  <a:pt x="763" y="80"/>
                  <a:pt x="787" y="96"/>
                </a:cubicBezTo>
                <a:cubicBezTo>
                  <a:pt x="812" y="111"/>
                  <a:pt x="839" y="141"/>
                  <a:pt x="857" y="161"/>
                </a:cubicBezTo>
                <a:cubicBezTo>
                  <a:pt x="874" y="181"/>
                  <a:pt x="870" y="204"/>
                  <a:pt x="887" y="216"/>
                </a:cubicBezTo>
                <a:cubicBezTo>
                  <a:pt x="904" y="229"/>
                  <a:pt x="940" y="232"/>
                  <a:pt x="961" y="230"/>
                </a:cubicBezTo>
                <a:cubicBezTo>
                  <a:pt x="981" y="229"/>
                  <a:pt x="990" y="208"/>
                  <a:pt x="1008" y="207"/>
                </a:cubicBezTo>
                <a:cubicBezTo>
                  <a:pt x="1027" y="205"/>
                  <a:pt x="1057" y="215"/>
                  <a:pt x="1073" y="221"/>
                </a:cubicBezTo>
                <a:cubicBezTo>
                  <a:pt x="1089" y="227"/>
                  <a:pt x="1094" y="239"/>
                  <a:pt x="1108" y="244"/>
                </a:cubicBezTo>
                <a:cubicBezTo>
                  <a:pt x="1122" y="249"/>
                  <a:pt x="1146" y="247"/>
                  <a:pt x="1160" y="253"/>
                </a:cubicBezTo>
                <a:cubicBezTo>
                  <a:pt x="1174" y="259"/>
                  <a:pt x="1179" y="279"/>
                  <a:pt x="1195" y="286"/>
                </a:cubicBezTo>
                <a:cubicBezTo>
                  <a:pt x="1211" y="292"/>
                  <a:pt x="1239" y="286"/>
                  <a:pt x="1255" y="290"/>
                </a:cubicBezTo>
                <a:cubicBezTo>
                  <a:pt x="1271" y="295"/>
                  <a:pt x="1280" y="306"/>
                  <a:pt x="1290" y="318"/>
                </a:cubicBezTo>
              </a:path>
            </a:pathLst>
          </a:custGeom>
          <a:noFill/>
          <a:ln w="25400" cap="flat" cmpd="sng">
            <a:solidFill>
              <a:srgbClr val="00CCFF">
                <a:alpha val="4196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7" name="Freeform 21">
            <a:extLst>
              <a:ext uri="{FF2B5EF4-FFF2-40B4-BE49-F238E27FC236}">
                <a16:creationId xmlns:a16="http://schemas.microsoft.com/office/drawing/2014/main" id="{918F7B0C-7574-E265-3C7E-81119B68C89A}"/>
              </a:ext>
            </a:extLst>
          </p:cNvPr>
          <p:cNvSpPr>
            <a:spLocks/>
          </p:cNvSpPr>
          <p:nvPr/>
        </p:nvSpPr>
        <p:spPr bwMode="auto">
          <a:xfrm>
            <a:off x="6853238" y="3065463"/>
            <a:ext cx="1430337" cy="946150"/>
          </a:xfrm>
          <a:custGeom>
            <a:avLst/>
            <a:gdLst>
              <a:gd name="T0" fmla="*/ 0 w 624"/>
              <a:gd name="T1" fmla="*/ 0 h 387"/>
              <a:gd name="T2" fmla="*/ 68766 w 624"/>
              <a:gd name="T3" fmla="*/ 95348 h 387"/>
              <a:gd name="T4" fmla="*/ 110026 w 624"/>
              <a:gd name="T5" fmla="*/ 176028 h 387"/>
              <a:gd name="T6" fmla="*/ 233805 w 624"/>
              <a:gd name="T7" fmla="*/ 286045 h 387"/>
              <a:gd name="T8" fmla="*/ 350708 w 624"/>
              <a:gd name="T9" fmla="*/ 403397 h 387"/>
              <a:gd name="T10" fmla="*/ 398844 w 624"/>
              <a:gd name="T11" fmla="*/ 572091 h 387"/>
              <a:gd name="T12" fmla="*/ 419474 w 624"/>
              <a:gd name="T13" fmla="*/ 689443 h 387"/>
              <a:gd name="T14" fmla="*/ 501993 w 624"/>
              <a:gd name="T15" fmla="*/ 799460 h 387"/>
              <a:gd name="T16" fmla="*/ 625772 w 624"/>
              <a:gd name="T17" fmla="*/ 865471 h 387"/>
              <a:gd name="T18" fmla="*/ 715169 w 624"/>
              <a:gd name="T19" fmla="*/ 902143 h 387"/>
              <a:gd name="T20" fmla="*/ 818318 w 624"/>
              <a:gd name="T21" fmla="*/ 902143 h 387"/>
              <a:gd name="T22" fmla="*/ 962727 w 624"/>
              <a:gd name="T23" fmla="*/ 894809 h 387"/>
              <a:gd name="T24" fmla="*/ 1134642 w 624"/>
              <a:gd name="T25" fmla="*/ 916812 h 387"/>
              <a:gd name="T26" fmla="*/ 1244668 w 624"/>
              <a:gd name="T27" fmla="*/ 924147 h 387"/>
              <a:gd name="T28" fmla="*/ 1361571 w 624"/>
              <a:gd name="T29" fmla="*/ 931481 h 387"/>
              <a:gd name="T30" fmla="*/ 1430337 w 624"/>
              <a:gd name="T31" fmla="*/ 946150 h 3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4"/>
              <a:gd name="T49" fmla="*/ 0 h 387"/>
              <a:gd name="T50" fmla="*/ 624 w 624"/>
              <a:gd name="T51" fmla="*/ 387 h 3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4" h="387">
                <a:moveTo>
                  <a:pt x="0" y="0"/>
                </a:moveTo>
                <a:cubicBezTo>
                  <a:pt x="11" y="13"/>
                  <a:pt x="22" y="27"/>
                  <a:pt x="30" y="39"/>
                </a:cubicBezTo>
                <a:cubicBezTo>
                  <a:pt x="38" y="51"/>
                  <a:pt x="36" y="59"/>
                  <a:pt x="48" y="72"/>
                </a:cubicBezTo>
                <a:cubicBezTo>
                  <a:pt x="60" y="85"/>
                  <a:pt x="84" y="102"/>
                  <a:pt x="102" y="117"/>
                </a:cubicBezTo>
                <a:cubicBezTo>
                  <a:pt x="120" y="132"/>
                  <a:pt x="141" y="146"/>
                  <a:pt x="153" y="165"/>
                </a:cubicBezTo>
                <a:cubicBezTo>
                  <a:pt x="165" y="184"/>
                  <a:pt x="169" y="215"/>
                  <a:pt x="174" y="234"/>
                </a:cubicBezTo>
                <a:cubicBezTo>
                  <a:pt x="179" y="253"/>
                  <a:pt x="176" y="266"/>
                  <a:pt x="183" y="282"/>
                </a:cubicBezTo>
                <a:cubicBezTo>
                  <a:pt x="190" y="298"/>
                  <a:pt x="204" y="315"/>
                  <a:pt x="219" y="327"/>
                </a:cubicBezTo>
                <a:cubicBezTo>
                  <a:pt x="234" y="339"/>
                  <a:pt x="258" y="347"/>
                  <a:pt x="273" y="354"/>
                </a:cubicBezTo>
                <a:cubicBezTo>
                  <a:pt x="288" y="361"/>
                  <a:pt x="298" y="367"/>
                  <a:pt x="312" y="369"/>
                </a:cubicBezTo>
                <a:cubicBezTo>
                  <a:pt x="326" y="371"/>
                  <a:pt x="339" y="370"/>
                  <a:pt x="357" y="369"/>
                </a:cubicBezTo>
                <a:cubicBezTo>
                  <a:pt x="375" y="368"/>
                  <a:pt x="397" y="365"/>
                  <a:pt x="420" y="366"/>
                </a:cubicBezTo>
                <a:cubicBezTo>
                  <a:pt x="443" y="367"/>
                  <a:pt x="475" y="373"/>
                  <a:pt x="495" y="375"/>
                </a:cubicBezTo>
                <a:cubicBezTo>
                  <a:pt x="515" y="377"/>
                  <a:pt x="527" y="377"/>
                  <a:pt x="543" y="378"/>
                </a:cubicBezTo>
                <a:cubicBezTo>
                  <a:pt x="559" y="379"/>
                  <a:pt x="581" y="380"/>
                  <a:pt x="594" y="381"/>
                </a:cubicBezTo>
                <a:cubicBezTo>
                  <a:pt x="607" y="382"/>
                  <a:pt x="615" y="384"/>
                  <a:pt x="624" y="387"/>
                </a:cubicBezTo>
              </a:path>
            </a:pathLst>
          </a:custGeom>
          <a:noFill/>
          <a:ln w="50800" cap="flat" cmpd="sng">
            <a:solidFill>
              <a:srgbClr val="99CCFF">
                <a:alpha val="4196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8" name="Text Box 22">
            <a:extLst>
              <a:ext uri="{FF2B5EF4-FFF2-40B4-BE49-F238E27FC236}">
                <a16:creationId xmlns:a16="http://schemas.microsoft.com/office/drawing/2014/main" id="{3A20D2E5-B689-5979-DB69-04BF9E0195B7}"/>
              </a:ext>
            </a:extLst>
          </p:cNvPr>
          <p:cNvSpPr txBox="1">
            <a:spLocks noChangeArrowheads="1"/>
          </p:cNvSpPr>
          <p:nvPr/>
        </p:nvSpPr>
        <p:spPr bwMode="auto">
          <a:xfrm>
            <a:off x="4424363" y="4706938"/>
            <a:ext cx="2860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solidFill>
                  <a:srgbClr val="99CCFF"/>
                </a:solidFill>
              </a:rPr>
              <a:t>Channel Reconstruction</a:t>
            </a:r>
          </a:p>
        </p:txBody>
      </p:sp>
      <p:sp>
        <p:nvSpPr>
          <p:cNvPr id="4119" name="Line 23">
            <a:extLst>
              <a:ext uri="{FF2B5EF4-FFF2-40B4-BE49-F238E27FC236}">
                <a16:creationId xmlns:a16="http://schemas.microsoft.com/office/drawing/2014/main" id="{977140C1-D1F4-02E2-C4A3-12043C6DAC36}"/>
              </a:ext>
            </a:extLst>
          </p:cNvPr>
          <p:cNvSpPr>
            <a:spLocks noChangeShapeType="1"/>
          </p:cNvSpPr>
          <p:nvPr/>
        </p:nvSpPr>
        <p:spPr bwMode="auto">
          <a:xfrm flipH="1">
            <a:off x="5810250" y="3151188"/>
            <a:ext cx="525463" cy="1531937"/>
          </a:xfrm>
          <a:prstGeom prst="line">
            <a:avLst/>
          </a:prstGeom>
          <a:noFill/>
          <a:ln w="12700">
            <a:solidFill>
              <a:srgbClr val="333399">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0" name="Freeform 24">
            <a:extLst>
              <a:ext uri="{FF2B5EF4-FFF2-40B4-BE49-F238E27FC236}">
                <a16:creationId xmlns:a16="http://schemas.microsoft.com/office/drawing/2014/main" id="{5A392AA0-0DB8-5CBE-26F6-6776F9420CB3}"/>
              </a:ext>
            </a:extLst>
          </p:cNvPr>
          <p:cNvSpPr>
            <a:spLocks/>
          </p:cNvSpPr>
          <p:nvPr/>
        </p:nvSpPr>
        <p:spPr bwMode="auto">
          <a:xfrm>
            <a:off x="965200" y="3116263"/>
            <a:ext cx="1771650" cy="415925"/>
          </a:xfrm>
          <a:custGeom>
            <a:avLst/>
            <a:gdLst>
              <a:gd name="T0" fmla="*/ 1771650 w 773"/>
              <a:gd name="T1" fmla="*/ 39146 h 170"/>
              <a:gd name="T2" fmla="*/ 1386608 w 773"/>
              <a:gd name="T3" fmla="*/ 26913 h 170"/>
              <a:gd name="T4" fmla="*/ 1143665 w 773"/>
              <a:gd name="T5" fmla="*/ 122331 h 170"/>
              <a:gd name="T6" fmla="*/ 1001567 w 773"/>
              <a:gd name="T7" fmla="*/ 144350 h 170"/>
              <a:gd name="T8" fmla="*/ 900722 w 773"/>
              <a:gd name="T9" fmla="*/ 63612 h 170"/>
              <a:gd name="T10" fmla="*/ 747164 w 773"/>
              <a:gd name="T11" fmla="*/ 17126 h 170"/>
              <a:gd name="T12" fmla="*/ 550060 w 773"/>
              <a:gd name="T13" fmla="*/ 51379 h 170"/>
              <a:gd name="T14" fmla="*/ 483594 w 773"/>
              <a:gd name="T15" fmla="*/ 97865 h 170"/>
              <a:gd name="T16" fmla="*/ 472134 w 773"/>
              <a:gd name="T17" fmla="*/ 134564 h 170"/>
              <a:gd name="T18" fmla="*/ 440048 w 773"/>
              <a:gd name="T19" fmla="*/ 144350 h 170"/>
              <a:gd name="T20" fmla="*/ 373582 w 773"/>
              <a:gd name="T21" fmla="*/ 193283 h 170"/>
              <a:gd name="T22" fmla="*/ 275030 w 773"/>
              <a:gd name="T23" fmla="*/ 274021 h 170"/>
              <a:gd name="T24" fmla="*/ 142099 w 773"/>
              <a:gd name="T25" fmla="*/ 344973 h 170"/>
              <a:gd name="T26" fmla="*/ 0 w 773"/>
              <a:gd name="T27" fmla="*/ 415925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3"/>
              <a:gd name="T43" fmla="*/ 0 h 170"/>
              <a:gd name="T44" fmla="*/ 773 w 773"/>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3" h="170">
                <a:moveTo>
                  <a:pt x="773" y="16"/>
                </a:moveTo>
                <a:cubicBezTo>
                  <a:pt x="710" y="0"/>
                  <a:pt x="692" y="8"/>
                  <a:pt x="605" y="11"/>
                </a:cubicBezTo>
                <a:cubicBezTo>
                  <a:pt x="562" y="54"/>
                  <a:pt x="570" y="44"/>
                  <a:pt x="499" y="50"/>
                </a:cubicBezTo>
                <a:cubicBezTo>
                  <a:pt x="469" y="61"/>
                  <a:pt x="474" y="65"/>
                  <a:pt x="437" y="59"/>
                </a:cubicBezTo>
                <a:cubicBezTo>
                  <a:pt x="421" y="49"/>
                  <a:pt x="410" y="34"/>
                  <a:pt x="393" y="26"/>
                </a:cubicBezTo>
                <a:cubicBezTo>
                  <a:pt x="371" y="16"/>
                  <a:pt x="349" y="13"/>
                  <a:pt x="326" y="7"/>
                </a:cubicBezTo>
                <a:cubicBezTo>
                  <a:pt x="259" y="12"/>
                  <a:pt x="287" y="5"/>
                  <a:pt x="240" y="21"/>
                </a:cubicBezTo>
                <a:cubicBezTo>
                  <a:pt x="229" y="25"/>
                  <a:pt x="211" y="40"/>
                  <a:pt x="211" y="40"/>
                </a:cubicBezTo>
                <a:cubicBezTo>
                  <a:pt x="209" y="45"/>
                  <a:pt x="210" y="51"/>
                  <a:pt x="206" y="55"/>
                </a:cubicBezTo>
                <a:cubicBezTo>
                  <a:pt x="203" y="58"/>
                  <a:pt x="196" y="57"/>
                  <a:pt x="192" y="59"/>
                </a:cubicBezTo>
                <a:cubicBezTo>
                  <a:pt x="182" y="65"/>
                  <a:pt x="173" y="72"/>
                  <a:pt x="163" y="79"/>
                </a:cubicBezTo>
                <a:cubicBezTo>
                  <a:pt x="142" y="93"/>
                  <a:pt x="151" y="104"/>
                  <a:pt x="120" y="112"/>
                </a:cubicBezTo>
                <a:cubicBezTo>
                  <a:pt x="102" y="124"/>
                  <a:pt x="82" y="134"/>
                  <a:pt x="62" y="141"/>
                </a:cubicBezTo>
                <a:cubicBezTo>
                  <a:pt x="46" y="167"/>
                  <a:pt x="29" y="170"/>
                  <a:pt x="0" y="170"/>
                </a:cubicBezTo>
              </a:path>
            </a:pathLst>
          </a:custGeom>
          <a:noFill/>
          <a:ln w="50800" cap="flat" cmpd="sng">
            <a:solidFill>
              <a:srgbClr val="99CCFF">
                <a:alpha val="4196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1" name="Freeform 25">
            <a:extLst>
              <a:ext uri="{FF2B5EF4-FFF2-40B4-BE49-F238E27FC236}">
                <a16:creationId xmlns:a16="http://schemas.microsoft.com/office/drawing/2014/main" id="{1920A081-05A4-639D-3D60-C78C8618A822}"/>
              </a:ext>
            </a:extLst>
          </p:cNvPr>
          <p:cNvSpPr>
            <a:spLocks/>
          </p:cNvSpPr>
          <p:nvPr/>
        </p:nvSpPr>
        <p:spPr bwMode="auto">
          <a:xfrm>
            <a:off x="3028950" y="2782888"/>
            <a:ext cx="1984375" cy="407987"/>
          </a:xfrm>
          <a:custGeom>
            <a:avLst/>
            <a:gdLst>
              <a:gd name="T0" fmla="*/ 0 w 1250"/>
              <a:gd name="T1" fmla="*/ 407987 h 257"/>
              <a:gd name="T2" fmla="*/ 333375 w 1250"/>
              <a:gd name="T3" fmla="*/ 361950 h 257"/>
              <a:gd name="T4" fmla="*/ 514350 w 1250"/>
              <a:gd name="T5" fmla="*/ 341312 h 257"/>
              <a:gd name="T6" fmla="*/ 620713 w 1250"/>
              <a:gd name="T7" fmla="*/ 209550 h 257"/>
              <a:gd name="T8" fmla="*/ 771525 w 1250"/>
              <a:gd name="T9" fmla="*/ 131762 h 257"/>
              <a:gd name="T10" fmla="*/ 885825 w 1250"/>
              <a:gd name="T11" fmla="*/ 160337 h 257"/>
              <a:gd name="T12" fmla="*/ 993775 w 1250"/>
              <a:gd name="T13" fmla="*/ 242887 h 257"/>
              <a:gd name="T14" fmla="*/ 1143000 w 1250"/>
              <a:gd name="T15" fmla="*/ 274637 h 257"/>
              <a:gd name="T16" fmla="*/ 1247775 w 1250"/>
              <a:gd name="T17" fmla="*/ 207962 h 257"/>
              <a:gd name="T18" fmla="*/ 1343025 w 1250"/>
              <a:gd name="T19" fmla="*/ 112712 h 257"/>
              <a:gd name="T20" fmla="*/ 1457325 w 1250"/>
              <a:gd name="T21" fmla="*/ 26987 h 257"/>
              <a:gd name="T22" fmla="*/ 1597025 w 1250"/>
              <a:gd name="T23" fmla="*/ 6350 h 257"/>
              <a:gd name="T24" fmla="*/ 1695450 w 1250"/>
              <a:gd name="T25" fmla="*/ 66675 h 257"/>
              <a:gd name="T26" fmla="*/ 1755775 w 1250"/>
              <a:gd name="T27" fmla="*/ 104775 h 257"/>
              <a:gd name="T28" fmla="*/ 1863725 w 1250"/>
              <a:gd name="T29" fmla="*/ 219075 h 257"/>
              <a:gd name="T30" fmla="*/ 1984375 w 1250"/>
              <a:gd name="T31" fmla="*/ 371475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0"/>
              <a:gd name="T49" fmla="*/ 0 h 257"/>
              <a:gd name="T50" fmla="*/ 1250 w 1250"/>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0" h="257">
                <a:moveTo>
                  <a:pt x="0" y="257"/>
                </a:moveTo>
                <a:cubicBezTo>
                  <a:pt x="34" y="252"/>
                  <a:pt x="156" y="235"/>
                  <a:pt x="210" y="228"/>
                </a:cubicBezTo>
                <a:cubicBezTo>
                  <a:pt x="264" y="221"/>
                  <a:pt x="294" y="231"/>
                  <a:pt x="324" y="215"/>
                </a:cubicBezTo>
                <a:cubicBezTo>
                  <a:pt x="354" y="199"/>
                  <a:pt x="364" y="154"/>
                  <a:pt x="391" y="132"/>
                </a:cubicBezTo>
                <a:cubicBezTo>
                  <a:pt x="418" y="110"/>
                  <a:pt x="458" y="88"/>
                  <a:pt x="486" y="83"/>
                </a:cubicBezTo>
                <a:cubicBezTo>
                  <a:pt x="514" y="78"/>
                  <a:pt x="535" y="89"/>
                  <a:pt x="558" y="101"/>
                </a:cubicBezTo>
                <a:cubicBezTo>
                  <a:pt x="581" y="113"/>
                  <a:pt x="599" y="141"/>
                  <a:pt x="626" y="153"/>
                </a:cubicBezTo>
                <a:cubicBezTo>
                  <a:pt x="653" y="165"/>
                  <a:pt x="693" y="177"/>
                  <a:pt x="720" y="173"/>
                </a:cubicBezTo>
                <a:cubicBezTo>
                  <a:pt x="747" y="169"/>
                  <a:pt x="765" y="148"/>
                  <a:pt x="786" y="131"/>
                </a:cubicBezTo>
                <a:cubicBezTo>
                  <a:pt x="807" y="114"/>
                  <a:pt x="824" y="90"/>
                  <a:pt x="846" y="71"/>
                </a:cubicBezTo>
                <a:cubicBezTo>
                  <a:pt x="868" y="52"/>
                  <a:pt x="891" y="28"/>
                  <a:pt x="918" y="17"/>
                </a:cubicBezTo>
                <a:cubicBezTo>
                  <a:pt x="945" y="6"/>
                  <a:pt x="981" y="0"/>
                  <a:pt x="1006" y="4"/>
                </a:cubicBezTo>
                <a:cubicBezTo>
                  <a:pt x="1031" y="8"/>
                  <a:pt x="1051" y="32"/>
                  <a:pt x="1068" y="42"/>
                </a:cubicBezTo>
                <a:cubicBezTo>
                  <a:pt x="1085" y="52"/>
                  <a:pt x="1088" y="50"/>
                  <a:pt x="1106" y="66"/>
                </a:cubicBezTo>
                <a:cubicBezTo>
                  <a:pt x="1124" y="82"/>
                  <a:pt x="1150" y="110"/>
                  <a:pt x="1174" y="138"/>
                </a:cubicBezTo>
                <a:cubicBezTo>
                  <a:pt x="1198" y="166"/>
                  <a:pt x="1234" y="214"/>
                  <a:pt x="1250" y="234"/>
                </a:cubicBezTo>
              </a:path>
            </a:pathLst>
          </a:custGeom>
          <a:noFill/>
          <a:ln w="19050" cap="rnd" cmpd="sng">
            <a:solidFill>
              <a:srgbClr val="99CCFF">
                <a:alpha val="72940"/>
              </a:srgbClr>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2" name="Freeform 26">
            <a:extLst>
              <a:ext uri="{FF2B5EF4-FFF2-40B4-BE49-F238E27FC236}">
                <a16:creationId xmlns:a16="http://schemas.microsoft.com/office/drawing/2014/main" id="{D39BBFCF-21C7-5128-3449-AFFED85C9F5B}"/>
              </a:ext>
            </a:extLst>
          </p:cNvPr>
          <p:cNvSpPr>
            <a:spLocks/>
          </p:cNvSpPr>
          <p:nvPr/>
        </p:nvSpPr>
        <p:spPr bwMode="auto">
          <a:xfrm>
            <a:off x="2230438" y="1735138"/>
            <a:ext cx="1408112" cy="1211262"/>
          </a:xfrm>
          <a:custGeom>
            <a:avLst/>
            <a:gdLst>
              <a:gd name="T0" fmla="*/ 1408112 w 614"/>
              <a:gd name="T1" fmla="*/ 1211262 h 495"/>
              <a:gd name="T2" fmla="*/ 1045764 w 614"/>
              <a:gd name="T3" fmla="*/ 1106041 h 495"/>
              <a:gd name="T4" fmla="*/ 736163 w 614"/>
              <a:gd name="T5" fmla="*/ 1010608 h 495"/>
              <a:gd name="T6" fmla="*/ 605442 w 614"/>
              <a:gd name="T7" fmla="*/ 812402 h 495"/>
              <a:gd name="T8" fmla="*/ 451788 w 614"/>
              <a:gd name="T9" fmla="*/ 611748 h 495"/>
              <a:gd name="T10" fmla="*/ 240801 w 614"/>
              <a:gd name="T11" fmla="*/ 330344 h 495"/>
              <a:gd name="T12" fmla="*/ 87147 w 614"/>
              <a:gd name="T13" fmla="*/ 95433 h 495"/>
              <a:gd name="T14" fmla="*/ 43573 w 614"/>
              <a:gd name="T15" fmla="*/ 48940 h 495"/>
              <a:gd name="T16" fmla="*/ 20640 w 614"/>
              <a:gd name="T17" fmla="*/ 12235 h 495"/>
              <a:gd name="T18" fmla="*/ 0 w 614"/>
              <a:gd name="T19" fmla="*/ 0 h 4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4"/>
              <a:gd name="T31" fmla="*/ 0 h 495"/>
              <a:gd name="T32" fmla="*/ 614 w 614"/>
              <a:gd name="T33" fmla="*/ 495 h 4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4" h="495">
                <a:moveTo>
                  <a:pt x="614" y="495"/>
                </a:moveTo>
                <a:cubicBezTo>
                  <a:pt x="564" y="455"/>
                  <a:pt x="521" y="455"/>
                  <a:pt x="456" y="452"/>
                </a:cubicBezTo>
                <a:cubicBezTo>
                  <a:pt x="411" y="437"/>
                  <a:pt x="366" y="428"/>
                  <a:pt x="321" y="413"/>
                </a:cubicBezTo>
                <a:cubicBezTo>
                  <a:pt x="296" y="388"/>
                  <a:pt x="294" y="351"/>
                  <a:pt x="264" y="332"/>
                </a:cubicBezTo>
                <a:cubicBezTo>
                  <a:pt x="255" y="295"/>
                  <a:pt x="223" y="276"/>
                  <a:pt x="197" y="250"/>
                </a:cubicBezTo>
                <a:cubicBezTo>
                  <a:pt x="181" y="205"/>
                  <a:pt x="139" y="167"/>
                  <a:pt x="105" y="135"/>
                </a:cubicBezTo>
                <a:cubicBezTo>
                  <a:pt x="95" y="99"/>
                  <a:pt x="70" y="58"/>
                  <a:pt x="38" y="39"/>
                </a:cubicBezTo>
                <a:cubicBezTo>
                  <a:pt x="27" y="5"/>
                  <a:pt x="42" y="39"/>
                  <a:pt x="19" y="20"/>
                </a:cubicBezTo>
                <a:cubicBezTo>
                  <a:pt x="14" y="16"/>
                  <a:pt x="13" y="9"/>
                  <a:pt x="9" y="5"/>
                </a:cubicBezTo>
                <a:cubicBezTo>
                  <a:pt x="7" y="3"/>
                  <a:pt x="3" y="2"/>
                  <a:pt x="0" y="0"/>
                </a:cubicBezTo>
              </a:path>
            </a:pathLst>
          </a:custGeom>
          <a:noFill/>
          <a:ln w="12700" cap="flat" cmpd="sng">
            <a:solidFill>
              <a:srgbClr val="CCFFFF">
                <a:alpha val="4196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3" name="Freeform 27">
            <a:extLst>
              <a:ext uri="{FF2B5EF4-FFF2-40B4-BE49-F238E27FC236}">
                <a16:creationId xmlns:a16="http://schemas.microsoft.com/office/drawing/2014/main" id="{F8E57DF9-D77F-30E0-258A-E4E15C634945}"/>
              </a:ext>
            </a:extLst>
          </p:cNvPr>
          <p:cNvSpPr>
            <a:spLocks/>
          </p:cNvSpPr>
          <p:nvPr/>
        </p:nvSpPr>
        <p:spPr bwMode="auto">
          <a:xfrm>
            <a:off x="3651250" y="3484563"/>
            <a:ext cx="365125" cy="234950"/>
          </a:xfrm>
          <a:custGeom>
            <a:avLst/>
            <a:gdLst>
              <a:gd name="T0" fmla="*/ 39039 w 159"/>
              <a:gd name="T1" fmla="*/ 2447 h 96"/>
              <a:gd name="T2" fmla="*/ 66595 w 159"/>
              <a:gd name="T3" fmla="*/ 7342 h 96"/>
              <a:gd name="T4" fmla="*/ 57410 w 159"/>
              <a:gd name="T5" fmla="*/ 22027 h 96"/>
              <a:gd name="T6" fmla="*/ 75781 w 159"/>
              <a:gd name="T7" fmla="*/ 26921 h 96"/>
              <a:gd name="T8" fmla="*/ 190600 w 159"/>
              <a:gd name="T9" fmla="*/ 31816 h 96"/>
              <a:gd name="T10" fmla="*/ 227342 w 159"/>
              <a:gd name="T11" fmla="*/ 66080 h 96"/>
              <a:gd name="T12" fmla="*/ 310012 w 159"/>
              <a:gd name="T13" fmla="*/ 149291 h 96"/>
              <a:gd name="T14" fmla="*/ 328383 w 159"/>
              <a:gd name="T15" fmla="*/ 178660 h 96"/>
              <a:gd name="T16" fmla="*/ 355939 w 159"/>
              <a:gd name="T17" fmla="*/ 198239 h 96"/>
              <a:gd name="T18" fmla="*/ 337568 w 159"/>
              <a:gd name="T19" fmla="*/ 227608 h 96"/>
              <a:gd name="T20" fmla="*/ 287048 w 159"/>
              <a:gd name="T21" fmla="*/ 178660 h 96"/>
              <a:gd name="T22" fmla="*/ 250306 w 159"/>
              <a:gd name="T23" fmla="*/ 154186 h 96"/>
              <a:gd name="T24" fmla="*/ 236528 w 159"/>
              <a:gd name="T25" fmla="*/ 149291 h 96"/>
              <a:gd name="T26" fmla="*/ 25260 w 159"/>
              <a:gd name="T27" fmla="*/ 80764 h 96"/>
              <a:gd name="T28" fmla="*/ 6889 w 159"/>
              <a:gd name="T29" fmla="*/ 51395 h 96"/>
              <a:gd name="T30" fmla="*/ 39039 w 159"/>
              <a:gd name="T31" fmla="*/ 2447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96"/>
              <a:gd name="T50" fmla="*/ 159 w 15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96">
                <a:moveTo>
                  <a:pt x="17" y="1"/>
                </a:moveTo>
                <a:cubicBezTo>
                  <a:pt x="21" y="2"/>
                  <a:pt x="26" y="0"/>
                  <a:pt x="29" y="3"/>
                </a:cubicBezTo>
                <a:cubicBezTo>
                  <a:pt x="31" y="5"/>
                  <a:pt x="24" y="7"/>
                  <a:pt x="25" y="9"/>
                </a:cubicBezTo>
                <a:cubicBezTo>
                  <a:pt x="26" y="11"/>
                  <a:pt x="30" y="10"/>
                  <a:pt x="33" y="11"/>
                </a:cubicBezTo>
                <a:cubicBezTo>
                  <a:pt x="50" y="8"/>
                  <a:pt x="65" y="12"/>
                  <a:pt x="83" y="13"/>
                </a:cubicBezTo>
                <a:cubicBezTo>
                  <a:pt x="90" y="17"/>
                  <a:pt x="92" y="23"/>
                  <a:pt x="99" y="27"/>
                </a:cubicBezTo>
                <a:cubicBezTo>
                  <a:pt x="109" y="42"/>
                  <a:pt x="120" y="51"/>
                  <a:pt x="135" y="61"/>
                </a:cubicBezTo>
                <a:cubicBezTo>
                  <a:pt x="138" y="65"/>
                  <a:pt x="140" y="69"/>
                  <a:pt x="143" y="73"/>
                </a:cubicBezTo>
                <a:cubicBezTo>
                  <a:pt x="146" y="77"/>
                  <a:pt x="155" y="81"/>
                  <a:pt x="155" y="81"/>
                </a:cubicBezTo>
                <a:cubicBezTo>
                  <a:pt x="158" y="91"/>
                  <a:pt x="159" y="96"/>
                  <a:pt x="147" y="93"/>
                </a:cubicBezTo>
                <a:cubicBezTo>
                  <a:pt x="138" y="87"/>
                  <a:pt x="134" y="79"/>
                  <a:pt x="125" y="73"/>
                </a:cubicBezTo>
                <a:cubicBezTo>
                  <a:pt x="119" y="63"/>
                  <a:pt x="123" y="68"/>
                  <a:pt x="109" y="63"/>
                </a:cubicBezTo>
                <a:cubicBezTo>
                  <a:pt x="107" y="62"/>
                  <a:pt x="103" y="61"/>
                  <a:pt x="103" y="61"/>
                </a:cubicBezTo>
                <a:cubicBezTo>
                  <a:pt x="82" y="40"/>
                  <a:pt x="39" y="35"/>
                  <a:pt x="11" y="33"/>
                </a:cubicBezTo>
                <a:cubicBezTo>
                  <a:pt x="8" y="29"/>
                  <a:pt x="0" y="25"/>
                  <a:pt x="3" y="21"/>
                </a:cubicBezTo>
                <a:cubicBezTo>
                  <a:pt x="8" y="13"/>
                  <a:pt x="24" y="8"/>
                  <a:pt x="17" y="1"/>
                </a:cubicBezTo>
                <a:close/>
              </a:path>
            </a:pathLst>
          </a:custGeom>
          <a:solidFill>
            <a:srgbClr val="00CCFF">
              <a:alpha val="32156"/>
            </a:srgbClr>
          </a:solidFill>
          <a:ln w="9525" cap="flat" cmpd="sng">
            <a:solidFill>
              <a:srgbClr val="00FFFF">
                <a:alpha val="45097"/>
              </a:srgbClr>
            </a:solidFill>
            <a:prstDash val="solid"/>
            <a:round/>
            <a:headEnd type="none" w="med" len="med"/>
            <a:tailEnd type="none" w="med" len="med"/>
          </a:ln>
        </p:spPr>
        <p:txBody>
          <a:bodyPr/>
          <a:lstStyle/>
          <a:p>
            <a:endParaRPr lang="en-US"/>
          </a:p>
        </p:txBody>
      </p:sp>
      <p:sp>
        <p:nvSpPr>
          <p:cNvPr id="4124" name="Line 28">
            <a:extLst>
              <a:ext uri="{FF2B5EF4-FFF2-40B4-BE49-F238E27FC236}">
                <a16:creationId xmlns:a16="http://schemas.microsoft.com/office/drawing/2014/main" id="{8238316B-ECBD-F184-E1BD-C46D550BF01B}"/>
              </a:ext>
            </a:extLst>
          </p:cNvPr>
          <p:cNvSpPr>
            <a:spLocks noChangeShapeType="1"/>
          </p:cNvSpPr>
          <p:nvPr/>
        </p:nvSpPr>
        <p:spPr bwMode="auto">
          <a:xfrm>
            <a:off x="4268788" y="3327400"/>
            <a:ext cx="1303337" cy="1370013"/>
          </a:xfrm>
          <a:prstGeom prst="line">
            <a:avLst/>
          </a:prstGeom>
          <a:noFill/>
          <a:ln w="12700">
            <a:solidFill>
              <a:srgbClr val="333399">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5" name="Text Box 29">
            <a:extLst>
              <a:ext uri="{FF2B5EF4-FFF2-40B4-BE49-F238E27FC236}">
                <a16:creationId xmlns:a16="http://schemas.microsoft.com/office/drawing/2014/main" id="{72047908-DCD2-176A-8295-82D25D1BA619}"/>
              </a:ext>
            </a:extLst>
          </p:cNvPr>
          <p:cNvSpPr txBox="1">
            <a:spLocks noChangeArrowheads="1"/>
          </p:cNvSpPr>
          <p:nvPr/>
        </p:nvSpPr>
        <p:spPr bwMode="auto">
          <a:xfrm>
            <a:off x="3025775" y="5356225"/>
            <a:ext cx="5264150" cy="1376363"/>
          </a:xfrm>
          <a:prstGeom prst="rect">
            <a:avLst/>
          </a:prstGeom>
          <a:solidFill>
            <a:schemeClr val="bg2">
              <a:alpha val="45882"/>
            </a:schemeClr>
          </a:solidFill>
          <a:ln w="9525">
            <a:solidFill>
              <a:schemeClr val="bg1"/>
            </a:solidFill>
            <a:miter lim="800000"/>
            <a:headEnd/>
            <a:tailEnd/>
          </a:ln>
        </p:spPr>
        <p:txBody>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100">
                <a:solidFill>
                  <a:schemeClr val="bg1"/>
                </a:solidFill>
                <a:latin typeface="Arial Unicode MS" charset="0"/>
              </a:rPr>
              <a:t>Key</a:t>
            </a:r>
          </a:p>
          <a:p>
            <a:pPr algn="l" eaLnBrk="1" hangingPunct="1">
              <a:spcBef>
                <a:spcPct val="50000"/>
              </a:spcBef>
            </a:pPr>
            <a:r>
              <a:rPr lang="en-US" altLang="en-US" sz="1100">
                <a:solidFill>
                  <a:schemeClr val="bg1"/>
                </a:solidFill>
                <a:latin typeface="Arial Unicode MS" charset="0"/>
              </a:rPr>
              <a:t>Perennial Flow 		FMF Large Wood Complex</a:t>
            </a:r>
          </a:p>
          <a:p>
            <a:pPr algn="l" eaLnBrk="1" hangingPunct="1">
              <a:spcBef>
                <a:spcPct val="50000"/>
              </a:spcBef>
            </a:pPr>
            <a:r>
              <a:rPr lang="en-US" altLang="en-US" sz="1100">
                <a:solidFill>
                  <a:schemeClr val="bg1"/>
                </a:solidFill>
                <a:latin typeface="Arial Unicode MS" charset="0"/>
              </a:rPr>
              <a:t>Grade Control Structures		Active During higher flows</a:t>
            </a:r>
          </a:p>
          <a:p>
            <a:pPr algn="l" eaLnBrk="1" hangingPunct="1">
              <a:spcBef>
                <a:spcPct val="50000"/>
              </a:spcBef>
            </a:pPr>
            <a:r>
              <a:rPr lang="en-US" altLang="en-US" sz="1100">
                <a:solidFill>
                  <a:schemeClr val="bg1"/>
                </a:solidFill>
                <a:latin typeface="Arial Unicode MS" charset="0"/>
              </a:rPr>
              <a:t>Island Bar Buddies 		</a:t>
            </a:r>
            <a:r>
              <a:rPr lang="en-US" altLang="en-US" sz="1100">
                <a:solidFill>
                  <a:srgbClr val="5F5F5F"/>
                </a:solidFill>
                <a:latin typeface="Arial Unicode MS" charset="0"/>
              </a:rPr>
              <a:t>Constructed Spawning Areas</a:t>
            </a:r>
            <a:r>
              <a:rPr lang="en-US" altLang="en-US" sz="1100">
                <a:solidFill>
                  <a:schemeClr val="bg1"/>
                </a:solidFill>
                <a:latin typeface="Arial Unicode MS" charset="0"/>
              </a:rPr>
              <a:t>	</a:t>
            </a:r>
          </a:p>
          <a:p>
            <a:pPr algn="l" eaLnBrk="1" hangingPunct="1">
              <a:spcBef>
                <a:spcPct val="50000"/>
              </a:spcBef>
            </a:pPr>
            <a:r>
              <a:rPr lang="en-US" altLang="en-US" sz="1100">
                <a:solidFill>
                  <a:schemeClr val="bg1"/>
                </a:solidFill>
                <a:latin typeface="Arial Unicode MS" charset="0"/>
              </a:rPr>
              <a:t>Bridge</a:t>
            </a:r>
          </a:p>
          <a:p>
            <a:pPr algn="l" eaLnBrk="1" hangingPunct="1">
              <a:spcBef>
                <a:spcPct val="50000"/>
              </a:spcBef>
            </a:pPr>
            <a:r>
              <a:rPr lang="en-US" altLang="en-US" sz="1100">
                <a:solidFill>
                  <a:schemeClr val="bg1"/>
                </a:solidFill>
                <a:latin typeface="Arial Unicode MS" charset="0"/>
              </a:rPr>
              <a:t>	</a:t>
            </a:r>
          </a:p>
        </p:txBody>
      </p:sp>
      <p:pic>
        <p:nvPicPr>
          <p:cNvPr id="4126" name="Picture 30" descr="north arrow">
            <a:extLst>
              <a:ext uri="{FF2B5EF4-FFF2-40B4-BE49-F238E27FC236}">
                <a16:creationId xmlns:a16="http://schemas.microsoft.com/office/drawing/2014/main" id="{A5A78E52-700D-0E7C-022E-C951297EA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948" t="22240" r="60878" b="33174"/>
          <a:stretch>
            <a:fillRect/>
          </a:stretch>
        </p:blipFill>
        <p:spPr bwMode="auto">
          <a:xfrm rot="5400000">
            <a:off x="1677194" y="5361781"/>
            <a:ext cx="2984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7" name="Freeform 31">
            <a:extLst>
              <a:ext uri="{FF2B5EF4-FFF2-40B4-BE49-F238E27FC236}">
                <a16:creationId xmlns:a16="http://schemas.microsoft.com/office/drawing/2014/main" id="{F1D449A8-5279-CCBF-A393-5E9F852F8036}"/>
              </a:ext>
            </a:extLst>
          </p:cNvPr>
          <p:cNvSpPr>
            <a:spLocks/>
          </p:cNvSpPr>
          <p:nvPr/>
        </p:nvSpPr>
        <p:spPr bwMode="auto">
          <a:xfrm rot="5254829">
            <a:off x="5141913" y="5813425"/>
            <a:ext cx="69850" cy="228600"/>
          </a:xfrm>
          <a:custGeom>
            <a:avLst/>
            <a:gdLst>
              <a:gd name="T0" fmla="*/ 0 w 38"/>
              <a:gd name="T1" fmla="*/ 228600 h 78"/>
              <a:gd name="T2" fmla="*/ 58821 w 38"/>
              <a:gd name="T3" fmla="*/ 169985 h 78"/>
              <a:gd name="T4" fmla="*/ 69850 w 38"/>
              <a:gd name="T5" fmla="*/ 70338 h 78"/>
              <a:gd name="T6" fmla="*/ 7353 w 38"/>
              <a:gd name="T7" fmla="*/ 0 h 78"/>
              <a:gd name="T8" fmla="*/ 29411 w 38"/>
              <a:gd name="T9" fmla="*/ 82062 h 78"/>
              <a:gd name="T10" fmla="*/ 25734 w 38"/>
              <a:gd name="T11" fmla="*/ 169985 h 78"/>
              <a:gd name="T12" fmla="*/ 0 w 38"/>
              <a:gd name="T13" fmla="*/ 228600 h 78"/>
              <a:gd name="T14" fmla="*/ 0 60000 65536"/>
              <a:gd name="T15" fmla="*/ 0 60000 65536"/>
              <a:gd name="T16" fmla="*/ 0 60000 65536"/>
              <a:gd name="T17" fmla="*/ 0 60000 65536"/>
              <a:gd name="T18" fmla="*/ 0 60000 65536"/>
              <a:gd name="T19" fmla="*/ 0 60000 65536"/>
              <a:gd name="T20" fmla="*/ 0 60000 65536"/>
              <a:gd name="T21" fmla="*/ 0 w 38"/>
              <a:gd name="T22" fmla="*/ 0 h 78"/>
              <a:gd name="T23" fmla="*/ 38 w 3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78">
                <a:moveTo>
                  <a:pt x="0" y="78"/>
                </a:moveTo>
                <a:lnTo>
                  <a:pt x="32" y="58"/>
                </a:lnTo>
                <a:lnTo>
                  <a:pt x="38" y="24"/>
                </a:lnTo>
                <a:lnTo>
                  <a:pt x="4" y="0"/>
                </a:lnTo>
                <a:lnTo>
                  <a:pt x="16" y="28"/>
                </a:lnTo>
                <a:lnTo>
                  <a:pt x="14" y="58"/>
                </a:lnTo>
                <a:lnTo>
                  <a:pt x="0" y="78"/>
                </a:lnTo>
                <a:close/>
              </a:path>
            </a:pathLst>
          </a:custGeom>
          <a:solidFill>
            <a:srgbClr val="000000">
              <a:alpha val="96077"/>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nvGrpSpPr>
          <p:cNvPr id="4128" name="Group 32">
            <a:extLst>
              <a:ext uri="{FF2B5EF4-FFF2-40B4-BE49-F238E27FC236}">
                <a16:creationId xmlns:a16="http://schemas.microsoft.com/office/drawing/2014/main" id="{77AD3E7E-B075-CD81-4B12-6B4D7A162272}"/>
              </a:ext>
            </a:extLst>
          </p:cNvPr>
          <p:cNvGrpSpPr>
            <a:grpSpLocks/>
          </p:cNvGrpSpPr>
          <p:nvPr/>
        </p:nvGrpSpPr>
        <p:grpSpPr bwMode="auto">
          <a:xfrm>
            <a:off x="7689850" y="5499100"/>
            <a:ext cx="288925" cy="331788"/>
            <a:chOff x="3652" y="168"/>
            <a:chExt cx="920" cy="900"/>
          </a:xfrm>
        </p:grpSpPr>
        <p:sp>
          <p:nvSpPr>
            <p:cNvPr id="4169" name="Freeform 33">
              <a:extLst>
                <a:ext uri="{FF2B5EF4-FFF2-40B4-BE49-F238E27FC236}">
                  <a16:creationId xmlns:a16="http://schemas.microsoft.com/office/drawing/2014/main" id="{34E40090-E6D0-1338-883F-96FEB5D31C25}"/>
                </a:ext>
              </a:extLst>
            </p:cNvPr>
            <p:cNvSpPr>
              <a:spLocks/>
            </p:cNvSpPr>
            <p:nvPr/>
          </p:nvSpPr>
          <p:spPr bwMode="auto">
            <a:xfrm flipH="1">
              <a:off x="3713" y="209"/>
              <a:ext cx="764" cy="760"/>
            </a:xfrm>
            <a:custGeom>
              <a:avLst/>
              <a:gdLst>
                <a:gd name="T0" fmla="*/ 746 w 840"/>
                <a:gd name="T1" fmla="*/ 0 h 996"/>
                <a:gd name="T2" fmla="*/ 164 w 840"/>
                <a:gd name="T3" fmla="*/ 629 h 996"/>
                <a:gd name="T4" fmla="*/ 91 w 840"/>
                <a:gd name="T5" fmla="*/ 613 h 996"/>
                <a:gd name="T6" fmla="*/ 40 w 840"/>
                <a:gd name="T7" fmla="*/ 598 h 996"/>
                <a:gd name="T8" fmla="*/ 0 w 840"/>
                <a:gd name="T9" fmla="*/ 595 h 996"/>
                <a:gd name="T10" fmla="*/ 51 w 840"/>
                <a:gd name="T11" fmla="*/ 623 h 996"/>
                <a:gd name="T12" fmla="*/ 44 w 840"/>
                <a:gd name="T13" fmla="*/ 641 h 996"/>
                <a:gd name="T14" fmla="*/ 18 w 840"/>
                <a:gd name="T15" fmla="*/ 659 h 996"/>
                <a:gd name="T16" fmla="*/ 62 w 840"/>
                <a:gd name="T17" fmla="*/ 662 h 996"/>
                <a:gd name="T18" fmla="*/ 109 w 840"/>
                <a:gd name="T19" fmla="*/ 668 h 996"/>
                <a:gd name="T20" fmla="*/ 80 w 840"/>
                <a:gd name="T21" fmla="*/ 690 h 996"/>
                <a:gd name="T22" fmla="*/ 69 w 840"/>
                <a:gd name="T23" fmla="*/ 720 h 996"/>
                <a:gd name="T24" fmla="*/ 95 w 840"/>
                <a:gd name="T25" fmla="*/ 729 h 996"/>
                <a:gd name="T26" fmla="*/ 113 w 840"/>
                <a:gd name="T27" fmla="*/ 705 h 996"/>
                <a:gd name="T28" fmla="*/ 146 w 840"/>
                <a:gd name="T29" fmla="*/ 708 h 996"/>
                <a:gd name="T30" fmla="*/ 146 w 840"/>
                <a:gd name="T31" fmla="*/ 736 h 996"/>
                <a:gd name="T32" fmla="*/ 149 w 840"/>
                <a:gd name="T33" fmla="*/ 754 h 996"/>
                <a:gd name="T34" fmla="*/ 175 w 840"/>
                <a:gd name="T35" fmla="*/ 760 h 996"/>
                <a:gd name="T36" fmla="*/ 175 w 840"/>
                <a:gd name="T37" fmla="*/ 739 h 996"/>
                <a:gd name="T38" fmla="*/ 167 w 840"/>
                <a:gd name="T39" fmla="*/ 705 h 996"/>
                <a:gd name="T40" fmla="*/ 211 w 840"/>
                <a:gd name="T41" fmla="*/ 699 h 996"/>
                <a:gd name="T42" fmla="*/ 229 w 840"/>
                <a:gd name="T43" fmla="*/ 717 h 996"/>
                <a:gd name="T44" fmla="*/ 244 w 840"/>
                <a:gd name="T45" fmla="*/ 739 h 996"/>
                <a:gd name="T46" fmla="*/ 269 w 840"/>
                <a:gd name="T47" fmla="*/ 726 h 996"/>
                <a:gd name="T48" fmla="*/ 266 w 840"/>
                <a:gd name="T49" fmla="*/ 705 h 996"/>
                <a:gd name="T50" fmla="*/ 251 w 840"/>
                <a:gd name="T51" fmla="*/ 684 h 996"/>
                <a:gd name="T52" fmla="*/ 233 w 840"/>
                <a:gd name="T53" fmla="*/ 653 h 996"/>
                <a:gd name="T54" fmla="*/ 240 w 840"/>
                <a:gd name="T55" fmla="*/ 629 h 996"/>
                <a:gd name="T56" fmla="*/ 764 w 840"/>
                <a:gd name="T57" fmla="*/ 24 h 9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0"/>
                <a:gd name="T88" fmla="*/ 0 h 996"/>
                <a:gd name="T89" fmla="*/ 840 w 840"/>
                <a:gd name="T90" fmla="*/ 996 h 9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0" h="996">
                  <a:moveTo>
                    <a:pt x="820" y="0"/>
                  </a:moveTo>
                  <a:lnTo>
                    <a:pt x="180" y="824"/>
                  </a:lnTo>
                  <a:lnTo>
                    <a:pt x="100" y="804"/>
                  </a:lnTo>
                  <a:lnTo>
                    <a:pt x="44" y="784"/>
                  </a:lnTo>
                  <a:lnTo>
                    <a:pt x="0" y="780"/>
                  </a:lnTo>
                  <a:lnTo>
                    <a:pt x="56" y="816"/>
                  </a:lnTo>
                  <a:lnTo>
                    <a:pt x="48" y="840"/>
                  </a:lnTo>
                  <a:lnTo>
                    <a:pt x="20" y="864"/>
                  </a:lnTo>
                  <a:lnTo>
                    <a:pt x="68" y="868"/>
                  </a:lnTo>
                  <a:lnTo>
                    <a:pt x="120" y="876"/>
                  </a:lnTo>
                  <a:lnTo>
                    <a:pt x="88" y="904"/>
                  </a:lnTo>
                  <a:lnTo>
                    <a:pt x="76" y="944"/>
                  </a:lnTo>
                  <a:lnTo>
                    <a:pt x="104" y="956"/>
                  </a:lnTo>
                  <a:lnTo>
                    <a:pt x="124" y="924"/>
                  </a:lnTo>
                  <a:lnTo>
                    <a:pt x="160" y="928"/>
                  </a:lnTo>
                  <a:lnTo>
                    <a:pt x="160" y="964"/>
                  </a:lnTo>
                  <a:lnTo>
                    <a:pt x="164" y="988"/>
                  </a:lnTo>
                  <a:lnTo>
                    <a:pt x="192" y="996"/>
                  </a:lnTo>
                  <a:lnTo>
                    <a:pt x="192" y="968"/>
                  </a:lnTo>
                  <a:lnTo>
                    <a:pt x="184" y="924"/>
                  </a:lnTo>
                  <a:lnTo>
                    <a:pt x="232" y="916"/>
                  </a:lnTo>
                  <a:lnTo>
                    <a:pt x="252" y="940"/>
                  </a:lnTo>
                  <a:lnTo>
                    <a:pt x="268" y="968"/>
                  </a:lnTo>
                  <a:lnTo>
                    <a:pt x="296" y="952"/>
                  </a:lnTo>
                  <a:lnTo>
                    <a:pt x="292" y="924"/>
                  </a:lnTo>
                  <a:lnTo>
                    <a:pt x="276" y="896"/>
                  </a:lnTo>
                  <a:lnTo>
                    <a:pt x="256" y="856"/>
                  </a:lnTo>
                  <a:lnTo>
                    <a:pt x="264" y="824"/>
                  </a:lnTo>
                  <a:lnTo>
                    <a:pt x="840" y="32"/>
                  </a:lnTo>
                </a:path>
              </a:pathLst>
            </a:custGeom>
            <a:solidFill>
              <a:srgbClr val="BF7F3F">
                <a:alpha val="52940"/>
              </a:srgbClr>
            </a:solidFill>
            <a:ln w="3175" cap="flat" cmpd="sng">
              <a:solidFill>
                <a:srgbClr val="51361B">
                  <a:alpha val="98038"/>
                </a:srgbClr>
              </a:solidFill>
              <a:prstDash val="solid"/>
              <a:round/>
              <a:headEnd type="none" w="med" len="med"/>
              <a:tailEnd type="none" w="med" len="med"/>
            </a:ln>
          </p:spPr>
          <p:txBody>
            <a:bodyPr/>
            <a:lstStyle/>
            <a:p>
              <a:endParaRPr lang="en-US"/>
            </a:p>
          </p:txBody>
        </p:sp>
        <p:sp>
          <p:nvSpPr>
            <p:cNvPr id="4170" name="Freeform 34">
              <a:extLst>
                <a:ext uri="{FF2B5EF4-FFF2-40B4-BE49-F238E27FC236}">
                  <a16:creationId xmlns:a16="http://schemas.microsoft.com/office/drawing/2014/main" id="{6AAB710C-A703-F749-56AD-A85CCC977C6E}"/>
                </a:ext>
              </a:extLst>
            </p:cNvPr>
            <p:cNvSpPr>
              <a:spLocks/>
            </p:cNvSpPr>
            <p:nvPr/>
          </p:nvSpPr>
          <p:spPr bwMode="auto">
            <a:xfrm rot="18456791" flipH="1">
              <a:off x="3810" y="306"/>
              <a:ext cx="764" cy="760"/>
            </a:xfrm>
            <a:custGeom>
              <a:avLst/>
              <a:gdLst>
                <a:gd name="T0" fmla="*/ 746 w 840"/>
                <a:gd name="T1" fmla="*/ 0 h 996"/>
                <a:gd name="T2" fmla="*/ 164 w 840"/>
                <a:gd name="T3" fmla="*/ 629 h 996"/>
                <a:gd name="T4" fmla="*/ 91 w 840"/>
                <a:gd name="T5" fmla="*/ 613 h 996"/>
                <a:gd name="T6" fmla="*/ 40 w 840"/>
                <a:gd name="T7" fmla="*/ 598 h 996"/>
                <a:gd name="T8" fmla="*/ 0 w 840"/>
                <a:gd name="T9" fmla="*/ 595 h 996"/>
                <a:gd name="T10" fmla="*/ 51 w 840"/>
                <a:gd name="T11" fmla="*/ 623 h 996"/>
                <a:gd name="T12" fmla="*/ 44 w 840"/>
                <a:gd name="T13" fmla="*/ 641 h 996"/>
                <a:gd name="T14" fmla="*/ 18 w 840"/>
                <a:gd name="T15" fmla="*/ 659 h 996"/>
                <a:gd name="T16" fmla="*/ 62 w 840"/>
                <a:gd name="T17" fmla="*/ 662 h 996"/>
                <a:gd name="T18" fmla="*/ 109 w 840"/>
                <a:gd name="T19" fmla="*/ 668 h 996"/>
                <a:gd name="T20" fmla="*/ 80 w 840"/>
                <a:gd name="T21" fmla="*/ 690 h 996"/>
                <a:gd name="T22" fmla="*/ 69 w 840"/>
                <a:gd name="T23" fmla="*/ 720 h 996"/>
                <a:gd name="T24" fmla="*/ 95 w 840"/>
                <a:gd name="T25" fmla="*/ 729 h 996"/>
                <a:gd name="T26" fmla="*/ 113 w 840"/>
                <a:gd name="T27" fmla="*/ 705 h 996"/>
                <a:gd name="T28" fmla="*/ 146 w 840"/>
                <a:gd name="T29" fmla="*/ 708 h 996"/>
                <a:gd name="T30" fmla="*/ 146 w 840"/>
                <a:gd name="T31" fmla="*/ 736 h 996"/>
                <a:gd name="T32" fmla="*/ 149 w 840"/>
                <a:gd name="T33" fmla="*/ 754 h 996"/>
                <a:gd name="T34" fmla="*/ 175 w 840"/>
                <a:gd name="T35" fmla="*/ 760 h 996"/>
                <a:gd name="T36" fmla="*/ 175 w 840"/>
                <a:gd name="T37" fmla="*/ 739 h 996"/>
                <a:gd name="T38" fmla="*/ 167 w 840"/>
                <a:gd name="T39" fmla="*/ 705 h 996"/>
                <a:gd name="T40" fmla="*/ 211 w 840"/>
                <a:gd name="T41" fmla="*/ 699 h 996"/>
                <a:gd name="T42" fmla="*/ 229 w 840"/>
                <a:gd name="T43" fmla="*/ 717 h 996"/>
                <a:gd name="T44" fmla="*/ 244 w 840"/>
                <a:gd name="T45" fmla="*/ 739 h 996"/>
                <a:gd name="T46" fmla="*/ 269 w 840"/>
                <a:gd name="T47" fmla="*/ 726 h 996"/>
                <a:gd name="T48" fmla="*/ 266 w 840"/>
                <a:gd name="T49" fmla="*/ 705 h 996"/>
                <a:gd name="T50" fmla="*/ 251 w 840"/>
                <a:gd name="T51" fmla="*/ 684 h 996"/>
                <a:gd name="T52" fmla="*/ 233 w 840"/>
                <a:gd name="T53" fmla="*/ 653 h 996"/>
                <a:gd name="T54" fmla="*/ 240 w 840"/>
                <a:gd name="T55" fmla="*/ 629 h 996"/>
                <a:gd name="T56" fmla="*/ 764 w 840"/>
                <a:gd name="T57" fmla="*/ 24 h 9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0"/>
                <a:gd name="T88" fmla="*/ 0 h 996"/>
                <a:gd name="T89" fmla="*/ 840 w 840"/>
                <a:gd name="T90" fmla="*/ 996 h 9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0" h="996">
                  <a:moveTo>
                    <a:pt x="820" y="0"/>
                  </a:moveTo>
                  <a:lnTo>
                    <a:pt x="180" y="824"/>
                  </a:lnTo>
                  <a:lnTo>
                    <a:pt x="100" y="804"/>
                  </a:lnTo>
                  <a:lnTo>
                    <a:pt x="44" y="784"/>
                  </a:lnTo>
                  <a:lnTo>
                    <a:pt x="0" y="780"/>
                  </a:lnTo>
                  <a:lnTo>
                    <a:pt x="56" y="816"/>
                  </a:lnTo>
                  <a:lnTo>
                    <a:pt x="48" y="840"/>
                  </a:lnTo>
                  <a:lnTo>
                    <a:pt x="20" y="864"/>
                  </a:lnTo>
                  <a:lnTo>
                    <a:pt x="68" y="868"/>
                  </a:lnTo>
                  <a:lnTo>
                    <a:pt x="120" y="876"/>
                  </a:lnTo>
                  <a:lnTo>
                    <a:pt x="88" y="904"/>
                  </a:lnTo>
                  <a:lnTo>
                    <a:pt x="76" y="944"/>
                  </a:lnTo>
                  <a:lnTo>
                    <a:pt x="104" y="956"/>
                  </a:lnTo>
                  <a:lnTo>
                    <a:pt x="124" y="924"/>
                  </a:lnTo>
                  <a:lnTo>
                    <a:pt x="160" y="928"/>
                  </a:lnTo>
                  <a:lnTo>
                    <a:pt x="160" y="964"/>
                  </a:lnTo>
                  <a:lnTo>
                    <a:pt x="164" y="988"/>
                  </a:lnTo>
                  <a:lnTo>
                    <a:pt x="192" y="996"/>
                  </a:lnTo>
                  <a:lnTo>
                    <a:pt x="192" y="968"/>
                  </a:lnTo>
                  <a:lnTo>
                    <a:pt x="184" y="924"/>
                  </a:lnTo>
                  <a:lnTo>
                    <a:pt x="232" y="916"/>
                  </a:lnTo>
                  <a:lnTo>
                    <a:pt x="252" y="940"/>
                  </a:lnTo>
                  <a:lnTo>
                    <a:pt x="268" y="968"/>
                  </a:lnTo>
                  <a:lnTo>
                    <a:pt x="296" y="952"/>
                  </a:lnTo>
                  <a:lnTo>
                    <a:pt x="292" y="924"/>
                  </a:lnTo>
                  <a:lnTo>
                    <a:pt x="276" y="896"/>
                  </a:lnTo>
                  <a:lnTo>
                    <a:pt x="256" y="856"/>
                  </a:lnTo>
                  <a:lnTo>
                    <a:pt x="264" y="824"/>
                  </a:lnTo>
                  <a:lnTo>
                    <a:pt x="840" y="32"/>
                  </a:lnTo>
                </a:path>
              </a:pathLst>
            </a:custGeom>
            <a:solidFill>
              <a:srgbClr val="BF7F3F">
                <a:alpha val="52940"/>
              </a:srgbClr>
            </a:solidFill>
            <a:ln w="3175" cap="flat" cmpd="sng">
              <a:solidFill>
                <a:srgbClr val="51361B">
                  <a:alpha val="98038"/>
                </a:srgbClr>
              </a:solidFill>
              <a:prstDash val="solid"/>
              <a:round/>
              <a:headEnd type="none" w="med" len="med"/>
              <a:tailEnd type="none" w="med" len="med"/>
            </a:ln>
          </p:spPr>
          <p:txBody>
            <a:bodyPr/>
            <a:lstStyle/>
            <a:p>
              <a:endParaRPr lang="en-US"/>
            </a:p>
          </p:txBody>
        </p:sp>
        <p:sp>
          <p:nvSpPr>
            <p:cNvPr id="4171" name="Freeform 35">
              <a:extLst>
                <a:ext uri="{FF2B5EF4-FFF2-40B4-BE49-F238E27FC236}">
                  <a16:creationId xmlns:a16="http://schemas.microsoft.com/office/drawing/2014/main" id="{1D1F5173-5AC2-F5CA-0543-7A32CB2C6D32}"/>
                </a:ext>
              </a:extLst>
            </p:cNvPr>
            <p:cNvSpPr>
              <a:spLocks/>
            </p:cNvSpPr>
            <p:nvPr/>
          </p:nvSpPr>
          <p:spPr bwMode="auto">
            <a:xfrm rot="4256693" flipH="1">
              <a:off x="3787" y="235"/>
              <a:ext cx="764" cy="760"/>
            </a:xfrm>
            <a:custGeom>
              <a:avLst/>
              <a:gdLst>
                <a:gd name="T0" fmla="*/ 746 w 840"/>
                <a:gd name="T1" fmla="*/ 0 h 996"/>
                <a:gd name="T2" fmla="*/ 164 w 840"/>
                <a:gd name="T3" fmla="*/ 629 h 996"/>
                <a:gd name="T4" fmla="*/ 91 w 840"/>
                <a:gd name="T5" fmla="*/ 613 h 996"/>
                <a:gd name="T6" fmla="*/ 40 w 840"/>
                <a:gd name="T7" fmla="*/ 598 h 996"/>
                <a:gd name="T8" fmla="*/ 0 w 840"/>
                <a:gd name="T9" fmla="*/ 595 h 996"/>
                <a:gd name="T10" fmla="*/ 51 w 840"/>
                <a:gd name="T11" fmla="*/ 623 h 996"/>
                <a:gd name="T12" fmla="*/ 44 w 840"/>
                <a:gd name="T13" fmla="*/ 641 h 996"/>
                <a:gd name="T14" fmla="*/ 18 w 840"/>
                <a:gd name="T15" fmla="*/ 659 h 996"/>
                <a:gd name="T16" fmla="*/ 62 w 840"/>
                <a:gd name="T17" fmla="*/ 662 h 996"/>
                <a:gd name="T18" fmla="*/ 109 w 840"/>
                <a:gd name="T19" fmla="*/ 668 h 996"/>
                <a:gd name="T20" fmla="*/ 80 w 840"/>
                <a:gd name="T21" fmla="*/ 690 h 996"/>
                <a:gd name="T22" fmla="*/ 69 w 840"/>
                <a:gd name="T23" fmla="*/ 720 h 996"/>
                <a:gd name="T24" fmla="*/ 95 w 840"/>
                <a:gd name="T25" fmla="*/ 729 h 996"/>
                <a:gd name="T26" fmla="*/ 113 w 840"/>
                <a:gd name="T27" fmla="*/ 705 h 996"/>
                <a:gd name="T28" fmla="*/ 146 w 840"/>
                <a:gd name="T29" fmla="*/ 708 h 996"/>
                <a:gd name="T30" fmla="*/ 146 w 840"/>
                <a:gd name="T31" fmla="*/ 736 h 996"/>
                <a:gd name="T32" fmla="*/ 149 w 840"/>
                <a:gd name="T33" fmla="*/ 754 h 996"/>
                <a:gd name="T34" fmla="*/ 175 w 840"/>
                <a:gd name="T35" fmla="*/ 760 h 996"/>
                <a:gd name="T36" fmla="*/ 175 w 840"/>
                <a:gd name="T37" fmla="*/ 739 h 996"/>
                <a:gd name="T38" fmla="*/ 167 w 840"/>
                <a:gd name="T39" fmla="*/ 705 h 996"/>
                <a:gd name="T40" fmla="*/ 211 w 840"/>
                <a:gd name="T41" fmla="*/ 699 h 996"/>
                <a:gd name="T42" fmla="*/ 229 w 840"/>
                <a:gd name="T43" fmla="*/ 717 h 996"/>
                <a:gd name="T44" fmla="*/ 244 w 840"/>
                <a:gd name="T45" fmla="*/ 739 h 996"/>
                <a:gd name="T46" fmla="*/ 269 w 840"/>
                <a:gd name="T47" fmla="*/ 726 h 996"/>
                <a:gd name="T48" fmla="*/ 266 w 840"/>
                <a:gd name="T49" fmla="*/ 705 h 996"/>
                <a:gd name="T50" fmla="*/ 251 w 840"/>
                <a:gd name="T51" fmla="*/ 684 h 996"/>
                <a:gd name="T52" fmla="*/ 233 w 840"/>
                <a:gd name="T53" fmla="*/ 653 h 996"/>
                <a:gd name="T54" fmla="*/ 240 w 840"/>
                <a:gd name="T55" fmla="*/ 629 h 996"/>
                <a:gd name="T56" fmla="*/ 764 w 840"/>
                <a:gd name="T57" fmla="*/ 24 h 9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0"/>
                <a:gd name="T88" fmla="*/ 0 h 996"/>
                <a:gd name="T89" fmla="*/ 840 w 840"/>
                <a:gd name="T90" fmla="*/ 996 h 9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0" h="996">
                  <a:moveTo>
                    <a:pt x="820" y="0"/>
                  </a:moveTo>
                  <a:lnTo>
                    <a:pt x="180" y="824"/>
                  </a:lnTo>
                  <a:lnTo>
                    <a:pt x="100" y="804"/>
                  </a:lnTo>
                  <a:lnTo>
                    <a:pt x="44" y="784"/>
                  </a:lnTo>
                  <a:lnTo>
                    <a:pt x="0" y="780"/>
                  </a:lnTo>
                  <a:lnTo>
                    <a:pt x="56" y="816"/>
                  </a:lnTo>
                  <a:lnTo>
                    <a:pt x="48" y="840"/>
                  </a:lnTo>
                  <a:lnTo>
                    <a:pt x="20" y="864"/>
                  </a:lnTo>
                  <a:lnTo>
                    <a:pt x="68" y="868"/>
                  </a:lnTo>
                  <a:lnTo>
                    <a:pt x="120" y="876"/>
                  </a:lnTo>
                  <a:lnTo>
                    <a:pt x="88" y="904"/>
                  </a:lnTo>
                  <a:lnTo>
                    <a:pt x="76" y="944"/>
                  </a:lnTo>
                  <a:lnTo>
                    <a:pt x="104" y="956"/>
                  </a:lnTo>
                  <a:lnTo>
                    <a:pt x="124" y="924"/>
                  </a:lnTo>
                  <a:lnTo>
                    <a:pt x="160" y="928"/>
                  </a:lnTo>
                  <a:lnTo>
                    <a:pt x="160" y="964"/>
                  </a:lnTo>
                  <a:lnTo>
                    <a:pt x="164" y="988"/>
                  </a:lnTo>
                  <a:lnTo>
                    <a:pt x="192" y="996"/>
                  </a:lnTo>
                  <a:lnTo>
                    <a:pt x="192" y="968"/>
                  </a:lnTo>
                  <a:lnTo>
                    <a:pt x="184" y="924"/>
                  </a:lnTo>
                  <a:lnTo>
                    <a:pt x="232" y="916"/>
                  </a:lnTo>
                  <a:lnTo>
                    <a:pt x="252" y="940"/>
                  </a:lnTo>
                  <a:lnTo>
                    <a:pt x="268" y="968"/>
                  </a:lnTo>
                  <a:lnTo>
                    <a:pt x="296" y="952"/>
                  </a:lnTo>
                  <a:lnTo>
                    <a:pt x="292" y="924"/>
                  </a:lnTo>
                  <a:lnTo>
                    <a:pt x="276" y="896"/>
                  </a:lnTo>
                  <a:lnTo>
                    <a:pt x="256" y="856"/>
                  </a:lnTo>
                  <a:lnTo>
                    <a:pt x="264" y="824"/>
                  </a:lnTo>
                  <a:lnTo>
                    <a:pt x="840" y="32"/>
                  </a:lnTo>
                </a:path>
              </a:pathLst>
            </a:custGeom>
            <a:solidFill>
              <a:srgbClr val="BF7F3F">
                <a:alpha val="52940"/>
              </a:srgbClr>
            </a:solidFill>
            <a:ln w="3175" cap="flat" cmpd="sng">
              <a:solidFill>
                <a:srgbClr val="51361B">
                  <a:alpha val="98038"/>
                </a:srgbClr>
              </a:solidFill>
              <a:prstDash val="solid"/>
              <a:round/>
              <a:headEnd type="none" w="med" len="med"/>
              <a:tailEnd type="none" w="med" len="med"/>
            </a:ln>
          </p:spPr>
          <p:txBody>
            <a:bodyPr/>
            <a:lstStyle/>
            <a:p>
              <a:endParaRPr lang="en-US"/>
            </a:p>
          </p:txBody>
        </p:sp>
        <p:sp>
          <p:nvSpPr>
            <p:cNvPr id="4172" name="Freeform 36">
              <a:extLst>
                <a:ext uri="{FF2B5EF4-FFF2-40B4-BE49-F238E27FC236}">
                  <a16:creationId xmlns:a16="http://schemas.microsoft.com/office/drawing/2014/main" id="{D01B7D76-CD07-CE77-E4EA-F495FB383810}"/>
                </a:ext>
              </a:extLst>
            </p:cNvPr>
            <p:cNvSpPr>
              <a:spLocks/>
            </p:cNvSpPr>
            <p:nvPr/>
          </p:nvSpPr>
          <p:spPr bwMode="auto">
            <a:xfrm rot="4799521" flipH="1">
              <a:off x="3650" y="170"/>
              <a:ext cx="764" cy="760"/>
            </a:xfrm>
            <a:custGeom>
              <a:avLst/>
              <a:gdLst>
                <a:gd name="T0" fmla="*/ 746 w 840"/>
                <a:gd name="T1" fmla="*/ 0 h 996"/>
                <a:gd name="T2" fmla="*/ 164 w 840"/>
                <a:gd name="T3" fmla="*/ 629 h 996"/>
                <a:gd name="T4" fmla="*/ 91 w 840"/>
                <a:gd name="T5" fmla="*/ 613 h 996"/>
                <a:gd name="T6" fmla="*/ 40 w 840"/>
                <a:gd name="T7" fmla="*/ 598 h 996"/>
                <a:gd name="T8" fmla="*/ 0 w 840"/>
                <a:gd name="T9" fmla="*/ 595 h 996"/>
                <a:gd name="T10" fmla="*/ 51 w 840"/>
                <a:gd name="T11" fmla="*/ 623 h 996"/>
                <a:gd name="T12" fmla="*/ 44 w 840"/>
                <a:gd name="T13" fmla="*/ 641 h 996"/>
                <a:gd name="T14" fmla="*/ 18 w 840"/>
                <a:gd name="T15" fmla="*/ 659 h 996"/>
                <a:gd name="T16" fmla="*/ 62 w 840"/>
                <a:gd name="T17" fmla="*/ 662 h 996"/>
                <a:gd name="T18" fmla="*/ 109 w 840"/>
                <a:gd name="T19" fmla="*/ 668 h 996"/>
                <a:gd name="T20" fmla="*/ 80 w 840"/>
                <a:gd name="T21" fmla="*/ 690 h 996"/>
                <a:gd name="T22" fmla="*/ 69 w 840"/>
                <a:gd name="T23" fmla="*/ 720 h 996"/>
                <a:gd name="T24" fmla="*/ 95 w 840"/>
                <a:gd name="T25" fmla="*/ 729 h 996"/>
                <a:gd name="T26" fmla="*/ 113 w 840"/>
                <a:gd name="T27" fmla="*/ 705 h 996"/>
                <a:gd name="T28" fmla="*/ 146 w 840"/>
                <a:gd name="T29" fmla="*/ 708 h 996"/>
                <a:gd name="T30" fmla="*/ 146 w 840"/>
                <a:gd name="T31" fmla="*/ 736 h 996"/>
                <a:gd name="T32" fmla="*/ 149 w 840"/>
                <a:gd name="T33" fmla="*/ 754 h 996"/>
                <a:gd name="T34" fmla="*/ 175 w 840"/>
                <a:gd name="T35" fmla="*/ 760 h 996"/>
                <a:gd name="T36" fmla="*/ 175 w 840"/>
                <a:gd name="T37" fmla="*/ 739 h 996"/>
                <a:gd name="T38" fmla="*/ 167 w 840"/>
                <a:gd name="T39" fmla="*/ 705 h 996"/>
                <a:gd name="T40" fmla="*/ 211 w 840"/>
                <a:gd name="T41" fmla="*/ 699 h 996"/>
                <a:gd name="T42" fmla="*/ 229 w 840"/>
                <a:gd name="T43" fmla="*/ 717 h 996"/>
                <a:gd name="T44" fmla="*/ 244 w 840"/>
                <a:gd name="T45" fmla="*/ 739 h 996"/>
                <a:gd name="T46" fmla="*/ 269 w 840"/>
                <a:gd name="T47" fmla="*/ 726 h 996"/>
                <a:gd name="T48" fmla="*/ 266 w 840"/>
                <a:gd name="T49" fmla="*/ 705 h 996"/>
                <a:gd name="T50" fmla="*/ 251 w 840"/>
                <a:gd name="T51" fmla="*/ 684 h 996"/>
                <a:gd name="T52" fmla="*/ 233 w 840"/>
                <a:gd name="T53" fmla="*/ 653 h 996"/>
                <a:gd name="T54" fmla="*/ 240 w 840"/>
                <a:gd name="T55" fmla="*/ 629 h 996"/>
                <a:gd name="T56" fmla="*/ 764 w 840"/>
                <a:gd name="T57" fmla="*/ 24 h 9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0"/>
                <a:gd name="T88" fmla="*/ 0 h 996"/>
                <a:gd name="T89" fmla="*/ 840 w 840"/>
                <a:gd name="T90" fmla="*/ 996 h 9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0" h="996">
                  <a:moveTo>
                    <a:pt x="820" y="0"/>
                  </a:moveTo>
                  <a:lnTo>
                    <a:pt x="180" y="824"/>
                  </a:lnTo>
                  <a:lnTo>
                    <a:pt x="100" y="804"/>
                  </a:lnTo>
                  <a:lnTo>
                    <a:pt x="44" y="784"/>
                  </a:lnTo>
                  <a:lnTo>
                    <a:pt x="0" y="780"/>
                  </a:lnTo>
                  <a:lnTo>
                    <a:pt x="56" y="816"/>
                  </a:lnTo>
                  <a:lnTo>
                    <a:pt x="48" y="840"/>
                  </a:lnTo>
                  <a:lnTo>
                    <a:pt x="20" y="864"/>
                  </a:lnTo>
                  <a:lnTo>
                    <a:pt x="68" y="868"/>
                  </a:lnTo>
                  <a:lnTo>
                    <a:pt x="120" y="876"/>
                  </a:lnTo>
                  <a:lnTo>
                    <a:pt x="88" y="904"/>
                  </a:lnTo>
                  <a:lnTo>
                    <a:pt x="76" y="944"/>
                  </a:lnTo>
                  <a:lnTo>
                    <a:pt x="104" y="956"/>
                  </a:lnTo>
                  <a:lnTo>
                    <a:pt x="124" y="924"/>
                  </a:lnTo>
                  <a:lnTo>
                    <a:pt x="160" y="928"/>
                  </a:lnTo>
                  <a:lnTo>
                    <a:pt x="160" y="964"/>
                  </a:lnTo>
                  <a:lnTo>
                    <a:pt x="164" y="988"/>
                  </a:lnTo>
                  <a:lnTo>
                    <a:pt x="192" y="996"/>
                  </a:lnTo>
                  <a:lnTo>
                    <a:pt x="192" y="968"/>
                  </a:lnTo>
                  <a:lnTo>
                    <a:pt x="184" y="924"/>
                  </a:lnTo>
                  <a:lnTo>
                    <a:pt x="232" y="916"/>
                  </a:lnTo>
                  <a:lnTo>
                    <a:pt x="252" y="940"/>
                  </a:lnTo>
                  <a:lnTo>
                    <a:pt x="268" y="968"/>
                  </a:lnTo>
                  <a:lnTo>
                    <a:pt x="296" y="952"/>
                  </a:lnTo>
                  <a:lnTo>
                    <a:pt x="292" y="924"/>
                  </a:lnTo>
                  <a:lnTo>
                    <a:pt x="276" y="896"/>
                  </a:lnTo>
                  <a:lnTo>
                    <a:pt x="256" y="856"/>
                  </a:lnTo>
                  <a:lnTo>
                    <a:pt x="264" y="824"/>
                  </a:lnTo>
                  <a:lnTo>
                    <a:pt x="840" y="32"/>
                  </a:lnTo>
                </a:path>
              </a:pathLst>
            </a:custGeom>
            <a:solidFill>
              <a:srgbClr val="BF7F3F">
                <a:alpha val="52940"/>
              </a:srgbClr>
            </a:solidFill>
            <a:ln w="3175" cap="flat" cmpd="sng">
              <a:solidFill>
                <a:srgbClr val="51361B">
                  <a:alpha val="98038"/>
                </a:srgbClr>
              </a:solidFill>
              <a:prstDash val="solid"/>
              <a:round/>
              <a:headEnd type="none" w="med" len="med"/>
              <a:tailEnd type="none" w="med" len="med"/>
            </a:ln>
          </p:spPr>
          <p:txBody>
            <a:bodyPr/>
            <a:lstStyle/>
            <a:p>
              <a:endParaRPr lang="en-US"/>
            </a:p>
          </p:txBody>
        </p:sp>
      </p:grpSp>
      <p:grpSp>
        <p:nvGrpSpPr>
          <p:cNvPr id="4129" name="Group 37">
            <a:extLst>
              <a:ext uri="{FF2B5EF4-FFF2-40B4-BE49-F238E27FC236}">
                <a16:creationId xmlns:a16="http://schemas.microsoft.com/office/drawing/2014/main" id="{EE6B8586-E6E0-A597-F845-B6B5A54EAAC6}"/>
              </a:ext>
            </a:extLst>
          </p:cNvPr>
          <p:cNvGrpSpPr>
            <a:grpSpLocks/>
          </p:cNvGrpSpPr>
          <p:nvPr/>
        </p:nvGrpSpPr>
        <p:grpSpPr bwMode="auto">
          <a:xfrm>
            <a:off x="4989513" y="6027738"/>
            <a:ext cx="366712" cy="363537"/>
            <a:chOff x="1235" y="317"/>
            <a:chExt cx="687" cy="642"/>
          </a:xfrm>
        </p:grpSpPr>
        <p:sp>
          <p:nvSpPr>
            <p:cNvPr id="4161" name="Freeform 38">
              <a:extLst>
                <a:ext uri="{FF2B5EF4-FFF2-40B4-BE49-F238E27FC236}">
                  <a16:creationId xmlns:a16="http://schemas.microsoft.com/office/drawing/2014/main" id="{73ABED29-0EA2-507C-C71E-28C98BBB8BBC}"/>
                </a:ext>
              </a:extLst>
            </p:cNvPr>
            <p:cNvSpPr>
              <a:spLocks/>
            </p:cNvSpPr>
            <p:nvPr/>
          </p:nvSpPr>
          <p:spPr bwMode="auto">
            <a:xfrm rot="6289465" flipH="1">
              <a:off x="1355" y="343"/>
              <a:ext cx="317" cy="557"/>
            </a:xfrm>
            <a:custGeom>
              <a:avLst/>
              <a:gdLst>
                <a:gd name="T0" fmla="*/ 309 w 840"/>
                <a:gd name="T1" fmla="*/ 0 h 996"/>
                <a:gd name="T2" fmla="*/ 68 w 840"/>
                <a:gd name="T3" fmla="*/ 461 h 996"/>
                <a:gd name="T4" fmla="*/ 38 w 840"/>
                <a:gd name="T5" fmla="*/ 450 h 996"/>
                <a:gd name="T6" fmla="*/ 17 w 840"/>
                <a:gd name="T7" fmla="*/ 438 h 996"/>
                <a:gd name="T8" fmla="*/ 0 w 840"/>
                <a:gd name="T9" fmla="*/ 436 h 996"/>
                <a:gd name="T10" fmla="*/ 21 w 840"/>
                <a:gd name="T11" fmla="*/ 456 h 996"/>
                <a:gd name="T12" fmla="*/ 18 w 840"/>
                <a:gd name="T13" fmla="*/ 470 h 996"/>
                <a:gd name="T14" fmla="*/ 8 w 840"/>
                <a:gd name="T15" fmla="*/ 483 h 996"/>
                <a:gd name="T16" fmla="*/ 26 w 840"/>
                <a:gd name="T17" fmla="*/ 485 h 996"/>
                <a:gd name="T18" fmla="*/ 45 w 840"/>
                <a:gd name="T19" fmla="*/ 490 h 996"/>
                <a:gd name="T20" fmla="*/ 33 w 840"/>
                <a:gd name="T21" fmla="*/ 506 h 996"/>
                <a:gd name="T22" fmla="*/ 29 w 840"/>
                <a:gd name="T23" fmla="*/ 528 h 996"/>
                <a:gd name="T24" fmla="*/ 39 w 840"/>
                <a:gd name="T25" fmla="*/ 535 h 996"/>
                <a:gd name="T26" fmla="*/ 47 w 840"/>
                <a:gd name="T27" fmla="*/ 517 h 996"/>
                <a:gd name="T28" fmla="*/ 60 w 840"/>
                <a:gd name="T29" fmla="*/ 519 h 996"/>
                <a:gd name="T30" fmla="*/ 60 w 840"/>
                <a:gd name="T31" fmla="*/ 539 h 996"/>
                <a:gd name="T32" fmla="*/ 62 w 840"/>
                <a:gd name="T33" fmla="*/ 553 h 996"/>
                <a:gd name="T34" fmla="*/ 72 w 840"/>
                <a:gd name="T35" fmla="*/ 557 h 996"/>
                <a:gd name="T36" fmla="*/ 72 w 840"/>
                <a:gd name="T37" fmla="*/ 541 h 996"/>
                <a:gd name="T38" fmla="*/ 69 w 840"/>
                <a:gd name="T39" fmla="*/ 517 h 996"/>
                <a:gd name="T40" fmla="*/ 88 w 840"/>
                <a:gd name="T41" fmla="*/ 512 h 996"/>
                <a:gd name="T42" fmla="*/ 95 w 840"/>
                <a:gd name="T43" fmla="*/ 526 h 996"/>
                <a:gd name="T44" fmla="*/ 101 w 840"/>
                <a:gd name="T45" fmla="*/ 541 h 996"/>
                <a:gd name="T46" fmla="*/ 112 w 840"/>
                <a:gd name="T47" fmla="*/ 532 h 996"/>
                <a:gd name="T48" fmla="*/ 110 w 840"/>
                <a:gd name="T49" fmla="*/ 517 h 996"/>
                <a:gd name="T50" fmla="*/ 104 w 840"/>
                <a:gd name="T51" fmla="*/ 501 h 996"/>
                <a:gd name="T52" fmla="*/ 97 w 840"/>
                <a:gd name="T53" fmla="*/ 479 h 996"/>
                <a:gd name="T54" fmla="*/ 100 w 840"/>
                <a:gd name="T55" fmla="*/ 461 h 996"/>
                <a:gd name="T56" fmla="*/ 317 w 840"/>
                <a:gd name="T57" fmla="*/ 18 h 9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0"/>
                <a:gd name="T88" fmla="*/ 0 h 996"/>
                <a:gd name="T89" fmla="*/ 840 w 840"/>
                <a:gd name="T90" fmla="*/ 996 h 9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0" h="996">
                  <a:moveTo>
                    <a:pt x="820" y="0"/>
                  </a:moveTo>
                  <a:lnTo>
                    <a:pt x="180" y="824"/>
                  </a:lnTo>
                  <a:lnTo>
                    <a:pt x="100" y="804"/>
                  </a:lnTo>
                  <a:lnTo>
                    <a:pt x="44" y="784"/>
                  </a:lnTo>
                  <a:lnTo>
                    <a:pt x="0" y="780"/>
                  </a:lnTo>
                  <a:lnTo>
                    <a:pt x="56" y="816"/>
                  </a:lnTo>
                  <a:lnTo>
                    <a:pt x="48" y="840"/>
                  </a:lnTo>
                  <a:lnTo>
                    <a:pt x="20" y="864"/>
                  </a:lnTo>
                  <a:lnTo>
                    <a:pt x="68" y="868"/>
                  </a:lnTo>
                  <a:lnTo>
                    <a:pt x="120" y="876"/>
                  </a:lnTo>
                  <a:lnTo>
                    <a:pt x="88" y="904"/>
                  </a:lnTo>
                  <a:lnTo>
                    <a:pt x="76" y="944"/>
                  </a:lnTo>
                  <a:lnTo>
                    <a:pt x="104" y="956"/>
                  </a:lnTo>
                  <a:lnTo>
                    <a:pt x="124" y="924"/>
                  </a:lnTo>
                  <a:lnTo>
                    <a:pt x="160" y="928"/>
                  </a:lnTo>
                  <a:lnTo>
                    <a:pt x="160" y="964"/>
                  </a:lnTo>
                  <a:lnTo>
                    <a:pt x="164" y="988"/>
                  </a:lnTo>
                  <a:lnTo>
                    <a:pt x="192" y="996"/>
                  </a:lnTo>
                  <a:lnTo>
                    <a:pt x="192" y="968"/>
                  </a:lnTo>
                  <a:lnTo>
                    <a:pt x="184" y="924"/>
                  </a:lnTo>
                  <a:lnTo>
                    <a:pt x="232" y="916"/>
                  </a:lnTo>
                  <a:lnTo>
                    <a:pt x="252" y="940"/>
                  </a:lnTo>
                  <a:lnTo>
                    <a:pt x="268" y="968"/>
                  </a:lnTo>
                  <a:lnTo>
                    <a:pt x="296" y="952"/>
                  </a:lnTo>
                  <a:lnTo>
                    <a:pt x="292" y="924"/>
                  </a:lnTo>
                  <a:lnTo>
                    <a:pt x="276" y="896"/>
                  </a:lnTo>
                  <a:lnTo>
                    <a:pt x="256" y="856"/>
                  </a:lnTo>
                  <a:lnTo>
                    <a:pt x="264" y="824"/>
                  </a:lnTo>
                  <a:lnTo>
                    <a:pt x="840" y="32"/>
                  </a:lnTo>
                </a:path>
              </a:pathLst>
            </a:custGeom>
            <a:solidFill>
              <a:srgbClr val="BF7F3F">
                <a:alpha val="67058"/>
              </a:srgbClr>
            </a:solidFill>
            <a:ln w="3175" cap="flat" cmpd="sng">
              <a:solidFill>
                <a:srgbClr val="51361B">
                  <a:alpha val="98038"/>
                </a:srgbClr>
              </a:solidFill>
              <a:prstDash val="solid"/>
              <a:round/>
              <a:headEnd type="none" w="med" len="med"/>
              <a:tailEnd type="none" w="med" len="med"/>
            </a:ln>
          </p:spPr>
          <p:txBody>
            <a:bodyPr/>
            <a:lstStyle/>
            <a:p>
              <a:endParaRPr lang="en-US"/>
            </a:p>
          </p:txBody>
        </p:sp>
        <p:sp>
          <p:nvSpPr>
            <p:cNvPr id="4162" name="Freeform 39">
              <a:extLst>
                <a:ext uri="{FF2B5EF4-FFF2-40B4-BE49-F238E27FC236}">
                  <a16:creationId xmlns:a16="http://schemas.microsoft.com/office/drawing/2014/main" id="{AFE59A5C-A515-EC97-4468-A42D35E9341C}"/>
                </a:ext>
              </a:extLst>
            </p:cNvPr>
            <p:cNvSpPr>
              <a:spLocks/>
            </p:cNvSpPr>
            <p:nvPr/>
          </p:nvSpPr>
          <p:spPr bwMode="auto">
            <a:xfrm rot="5890329" flipH="1">
              <a:off x="1473" y="177"/>
              <a:ext cx="289" cy="609"/>
            </a:xfrm>
            <a:custGeom>
              <a:avLst/>
              <a:gdLst>
                <a:gd name="T0" fmla="*/ 282 w 840"/>
                <a:gd name="T1" fmla="*/ 0 h 996"/>
                <a:gd name="T2" fmla="*/ 62 w 840"/>
                <a:gd name="T3" fmla="*/ 504 h 996"/>
                <a:gd name="T4" fmla="*/ 34 w 840"/>
                <a:gd name="T5" fmla="*/ 492 h 996"/>
                <a:gd name="T6" fmla="*/ 15 w 840"/>
                <a:gd name="T7" fmla="*/ 479 h 996"/>
                <a:gd name="T8" fmla="*/ 0 w 840"/>
                <a:gd name="T9" fmla="*/ 477 h 996"/>
                <a:gd name="T10" fmla="*/ 19 w 840"/>
                <a:gd name="T11" fmla="*/ 499 h 996"/>
                <a:gd name="T12" fmla="*/ 17 w 840"/>
                <a:gd name="T13" fmla="*/ 514 h 996"/>
                <a:gd name="T14" fmla="*/ 7 w 840"/>
                <a:gd name="T15" fmla="*/ 528 h 996"/>
                <a:gd name="T16" fmla="*/ 23 w 840"/>
                <a:gd name="T17" fmla="*/ 531 h 996"/>
                <a:gd name="T18" fmla="*/ 41 w 840"/>
                <a:gd name="T19" fmla="*/ 536 h 996"/>
                <a:gd name="T20" fmla="*/ 30 w 840"/>
                <a:gd name="T21" fmla="*/ 553 h 996"/>
                <a:gd name="T22" fmla="*/ 26 w 840"/>
                <a:gd name="T23" fmla="*/ 577 h 996"/>
                <a:gd name="T24" fmla="*/ 36 w 840"/>
                <a:gd name="T25" fmla="*/ 585 h 996"/>
                <a:gd name="T26" fmla="*/ 43 w 840"/>
                <a:gd name="T27" fmla="*/ 565 h 996"/>
                <a:gd name="T28" fmla="*/ 55 w 840"/>
                <a:gd name="T29" fmla="*/ 567 h 996"/>
                <a:gd name="T30" fmla="*/ 55 w 840"/>
                <a:gd name="T31" fmla="*/ 589 h 996"/>
                <a:gd name="T32" fmla="*/ 56 w 840"/>
                <a:gd name="T33" fmla="*/ 604 h 996"/>
                <a:gd name="T34" fmla="*/ 66 w 840"/>
                <a:gd name="T35" fmla="*/ 609 h 996"/>
                <a:gd name="T36" fmla="*/ 66 w 840"/>
                <a:gd name="T37" fmla="*/ 592 h 996"/>
                <a:gd name="T38" fmla="*/ 63 w 840"/>
                <a:gd name="T39" fmla="*/ 565 h 996"/>
                <a:gd name="T40" fmla="*/ 80 w 840"/>
                <a:gd name="T41" fmla="*/ 560 h 996"/>
                <a:gd name="T42" fmla="*/ 87 w 840"/>
                <a:gd name="T43" fmla="*/ 575 h 996"/>
                <a:gd name="T44" fmla="*/ 92 w 840"/>
                <a:gd name="T45" fmla="*/ 592 h 996"/>
                <a:gd name="T46" fmla="*/ 102 w 840"/>
                <a:gd name="T47" fmla="*/ 582 h 996"/>
                <a:gd name="T48" fmla="*/ 100 w 840"/>
                <a:gd name="T49" fmla="*/ 565 h 996"/>
                <a:gd name="T50" fmla="*/ 95 w 840"/>
                <a:gd name="T51" fmla="*/ 548 h 996"/>
                <a:gd name="T52" fmla="*/ 88 w 840"/>
                <a:gd name="T53" fmla="*/ 523 h 996"/>
                <a:gd name="T54" fmla="*/ 91 w 840"/>
                <a:gd name="T55" fmla="*/ 504 h 996"/>
                <a:gd name="T56" fmla="*/ 289 w 840"/>
                <a:gd name="T57" fmla="*/ 20 h 9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0"/>
                <a:gd name="T88" fmla="*/ 0 h 996"/>
                <a:gd name="T89" fmla="*/ 840 w 840"/>
                <a:gd name="T90" fmla="*/ 996 h 9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0" h="996">
                  <a:moveTo>
                    <a:pt x="820" y="0"/>
                  </a:moveTo>
                  <a:lnTo>
                    <a:pt x="180" y="824"/>
                  </a:lnTo>
                  <a:lnTo>
                    <a:pt x="100" y="804"/>
                  </a:lnTo>
                  <a:lnTo>
                    <a:pt x="44" y="784"/>
                  </a:lnTo>
                  <a:lnTo>
                    <a:pt x="0" y="780"/>
                  </a:lnTo>
                  <a:lnTo>
                    <a:pt x="56" y="816"/>
                  </a:lnTo>
                  <a:lnTo>
                    <a:pt x="48" y="840"/>
                  </a:lnTo>
                  <a:lnTo>
                    <a:pt x="20" y="864"/>
                  </a:lnTo>
                  <a:lnTo>
                    <a:pt x="68" y="868"/>
                  </a:lnTo>
                  <a:lnTo>
                    <a:pt x="120" y="876"/>
                  </a:lnTo>
                  <a:lnTo>
                    <a:pt x="88" y="904"/>
                  </a:lnTo>
                  <a:lnTo>
                    <a:pt x="76" y="944"/>
                  </a:lnTo>
                  <a:lnTo>
                    <a:pt x="104" y="956"/>
                  </a:lnTo>
                  <a:lnTo>
                    <a:pt x="124" y="924"/>
                  </a:lnTo>
                  <a:lnTo>
                    <a:pt x="160" y="928"/>
                  </a:lnTo>
                  <a:lnTo>
                    <a:pt x="160" y="964"/>
                  </a:lnTo>
                  <a:lnTo>
                    <a:pt x="164" y="988"/>
                  </a:lnTo>
                  <a:lnTo>
                    <a:pt x="192" y="996"/>
                  </a:lnTo>
                  <a:lnTo>
                    <a:pt x="192" y="968"/>
                  </a:lnTo>
                  <a:lnTo>
                    <a:pt x="184" y="924"/>
                  </a:lnTo>
                  <a:lnTo>
                    <a:pt x="232" y="916"/>
                  </a:lnTo>
                  <a:lnTo>
                    <a:pt x="252" y="940"/>
                  </a:lnTo>
                  <a:lnTo>
                    <a:pt x="268" y="968"/>
                  </a:lnTo>
                  <a:lnTo>
                    <a:pt x="296" y="952"/>
                  </a:lnTo>
                  <a:lnTo>
                    <a:pt x="292" y="924"/>
                  </a:lnTo>
                  <a:lnTo>
                    <a:pt x="276" y="896"/>
                  </a:lnTo>
                  <a:lnTo>
                    <a:pt x="256" y="856"/>
                  </a:lnTo>
                  <a:lnTo>
                    <a:pt x="264" y="824"/>
                  </a:lnTo>
                  <a:lnTo>
                    <a:pt x="840" y="32"/>
                  </a:lnTo>
                </a:path>
              </a:pathLst>
            </a:custGeom>
            <a:solidFill>
              <a:srgbClr val="BF7F3F">
                <a:alpha val="67058"/>
              </a:srgbClr>
            </a:solidFill>
            <a:ln w="3175" cap="flat" cmpd="sng">
              <a:solidFill>
                <a:srgbClr val="51361B">
                  <a:alpha val="98038"/>
                </a:srgbClr>
              </a:solidFill>
              <a:prstDash val="solid"/>
              <a:round/>
              <a:headEnd type="none" w="med" len="med"/>
              <a:tailEnd type="none" w="med" len="med"/>
            </a:ln>
          </p:spPr>
          <p:txBody>
            <a:bodyPr/>
            <a:lstStyle/>
            <a:p>
              <a:endParaRPr lang="en-US"/>
            </a:p>
          </p:txBody>
        </p:sp>
        <p:sp>
          <p:nvSpPr>
            <p:cNvPr id="4163" name="Freeform 40">
              <a:extLst>
                <a:ext uri="{FF2B5EF4-FFF2-40B4-BE49-F238E27FC236}">
                  <a16:creationId xmlns:a16="http://schemas.microsoft.com/office/drawing/2014/main" id="{BF265FE0-DC3F-5A02-E795-8726353D3E10}"/>
                </a:ext>
              </a:extLst>
            </p:cNvPr>
            <p:cNvSpPr>
              <a:spLocks/>
            </p:cNvSpPr>
            <p:nvPr/>
          </p:nvSpPr>
          <p:spPr bwMode="auto">
            <a:xfrm rot="7128930" flipH="1">
              <a:off x="1457" y="422"/>
              <a:ext cx="198" cy="462"/>
            </a:xfrm>
            <a:custGeom>
              <a:avLst/>
              <a:gdLst>
                <a:gd name="T0" fmla="*/ 193 w 840"/>
                <a:gd name="T1" fmla="*/ 0 h 996"/>
                <a:gd name="T2" fmla="*/ 42 w 840"/>
                <a:gd name="T3" fmla="*/ 382 h 996"/>
                <a:gd name="T4" fmla="*/ 24 w 840"/>
                <a:gd name="T5" fmla="*/ 373 h 996"/>
                <a:gd name="T6" fmla="*/ 10 w 840"/>
                <a:gd name="T7" fmla="*/ 364 h 996"/>
                <a:gd name="T8" fmla="*/ 0 w 840"/>
                <a:gd name="T9" fmla="*/ 362 h 996"/>
                <a:gd name="T10" fmla="*/ 13 w 840"/>
                <a:gd name="T11" fmla="*/ 379 h 996"/>
                <a:gd name="T12" fmla="*/ 11 w 840"/>
                <a:gd name="T13" fmla="*/ 390 h 996"/>
                <a:gd name="T14" fmla="*/ 5 w 840"/>
                <a:gd name="T15" fmla="*/ 401 h 996"/>
                <a:gd name="T16" fmla="*/ 16 w 840"/>
                <a:gd name="T17" fmla="*/ 403 h 996"/>
                <a:gd name="T18" fmla="*/ 28 w 840"/>
                <a:gd name="T19" fmla="*/ 406 h 996"/>
                <a:gd name="T20" fmla="*/ 21 w 840"/>
                <a:gd name="T21" fmla="*/ 419 h 996"/>
                <a:gd name="T22" fmla="*/ 18 w 840"/>
                <a:gd name="T23" fmla="*/ 438 h 996"/>
                <a:gd name="T24" fmla="*/ 25 w 840"/>
                <a:gd name="T25" fmla="*/ 443 h 996"/>
                <a:gd name="T26" fmla="*/ 29 w 840"/>
                <a:gd name="T27" fmla="*/ 429 h 996"/>
                <a:gd name="T28" fmla="*/ 38 w 840"/>
                <a:gd name="T29" fmla="*/ 430 h 996"/>
                <a:gd name="T30" fmla="*/ 38 w 840"/>
                <a:gd name="T31" fmla="*/ 447 h 996"/>
                <a:gd name="T32" fmla="*/ 39 w 840"/>
                <a:gd name="T33" fmla="*/ 458 h 996"/>
                <a:gd name="T34" fmla="*/ 45 w 840"/>
                <a:gd name="T35" fmla="*/ 462 h 996"/>
                <a:gd name="T36" fmla="*/ 45 w 840"/>
                <a:gd name="T37" fmla="*/ 449 h 996"/>
                <a:gd name="T38" fmla="*/ 43 w 840"/>
                <a:gd name="T39" fmla="*/ 429 h 996"/>
                <a:gd name="T40" fmla="*/ 55 w 840"/>
                <a:gd name="T41" fmla="*/ 425 h 996"/>
                <a:gd name="T42" fmla="*/ 59 w 840"/>
                <a:gd name="T43" fmla="*/ 436 h 996"/>
                <a:gd name="T44" fmla="*/ 63 w 840"/>
                <a:gd name="T45" fmla="*/ 449 h 996"/>
                <a:gd name="T46" fmla="*/ 70 w 840"/>
                <a:gd name="T47" fmla="*/ 442 h 996"/>
                <a:gd name="T48" fmla="*/ 69 w 840"/>
                <a:gd name="T49" fmla="*/ 429 h 996"/>
                <a:gd name="T50" fmla="*/ 65 w 840"/>
                <a:gd name="T51" fmla="*/ 416 h 996"/>
                <a:gd name="T52" fmla="*/ 60 w 840"/>
                <a:gd name="T53" fmla="*/ 397 h 996"/>
                <a:gd name="T54" fmla="*/ 62 w 840"/>
                <a:gd name="T55" fmla="*/ 382 h 996"/>
                <a:gd name="T56" fmla="*/ 198 w 840"/>
                <a:gd name="T57" fmla="*/ 15 h 9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0"/>
                <a:gd name="T88" fmla="*/ 0 h 996"/>
                <a:gd name="T89" fmla="*/ 840 w 840"/>
                <a:gd name="T90" fmla="*/ 996 h 9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0" h="996">
                  <a:moveTo>
                    <a:pt x="820" y="0"/>
                  </a:moveTo>
                  <a:lnTo>
                    <a:pt x="180" y="824"/>
                  </a:lnTo>
                  <a:lnTo>
                    <a:pt x="100" y="804"/>
                  </a:lnTo>
                  <a:lnTo>
                    <a:pt x="44" y="784"/>
                  </a:lnTo>
                  <a:lnTo>
                    <a:pt x="0" y="780"/>
                  </a:lnTo>
                  <a:lnTo>
                    <a:pt x="56" y="816"/>
                  </a:lnTo>
                  <a:lnTo>
                    <a:pt x="48" y="840"/>
                  </a:lnTo>
                  <a:lnTo>
                    <a:pt x="20" y="864"/>
                  </a:lnTo>
                  <a:lnTo>
                    <a:pt x="68" y="868"/>
                  </a:lnTo>
                  <a:lnTo>
                    <a:pt x="120" y="876"/>
                  </a:lnTo>
                  <a:lnTo>
                    <a:pt x="88" y="904"/>
                  </a:lnTo>
                  <a:lnTo>
                    <a:pt x="76" y="944"/>
                  </a:lnTo>
                  <a:lnTo>
                    <a:pt x="104" y="956"/>
                  </a:lnTo>
                  <a:lnTo>
                    <a:pt x="124" y="924"/>
                  </a:lnTo>
                  <a:lnTo>
                    <a:pt x="160" y="928"/>
                  </a:lnTo>
                  <a:lnTo>
                    <a:pt x="160" y="964"/>
                  </a:lnTo>
                  <a:lnTo>
                    <a:pt x="164" y="988"/>
                  </a:lnTo>
                  <a:lnTo>
                    <a:pt x="192" y="996"/>
                  </a:lnTo>
                  <a:lnTo>
                    <a:pt x="192" y="968"/>
                  </a:lnTo>
                  <a:lnTo>
                    <a:pt x="184" y="924"/>
                  </a:lnTo>
                  <a:lnTo>
                    <a:pt x="232" y="916"/>
                  </a:lnTo>
                  <a:lnTo>
                    <a:pt x="252" y="940"/>
                  </a:lnTo>
                  <a:lnTo>
                    <a:pt x="268" y="968"/>
                  </a:lnTo>
                  <a:lnTo>
                    <a:pt x="296" y="952"/>
                  </a:lnTo>
                  <a:lnTo>
                    <a:pt x="292" y="924"/>
                  </a:lnTo>
                  <a:lnTo>
                    <a:pt x="276" y="896"/>
                  </a:lnTo>
                  <a:lnTo>
                    <a:pt x="256" y="856"/>
                  </a:lnTo>
                  <a:lnTo>
                    <a:pt x="264" y="824"/>
                  </a:lnTo>
                  <a:lnTo>
                    <a:pt x="840" y="32"/>
                  </a:lnTo>
                </a:path>
              </a:pathLst>
            </a:custGeom>
            <a:solidFill>
              <a:srgbClr val="BF7F3F">
                <a:alpha val="52940"/>
              </a:srgbClr>
            </a:solidFill>
            <a:ln w="3175" cap="flat" cmpd="sng">
              <a:solidFill>
                <a:srgbClr val="996633">
                  <a:alpha val="98038"/>
                </a:srgbClr>
              </a:solidFill>
              <a:prstDash val="solid"/>
              <a:round/>
              <a:headEnd type="none" w="med" len="med"/>
              <a:tailEnd type="none" w="med" len="med"/>
            </a:ln>
          </p:spPr>
          <p:txBody>
            <a:bodyPr/>
            <a:lstStyle/>
            <a:p>
              <a:endParaRPr lang="en-US"/>
            </a:p>
          </p:txBody>
        </p:sp>
        <p:sp>
          <p:nvSpPr>
            <p:cNvPr id="4164" name="Freeform 41">
              <a:extLst>
                <a:ext uri="{FF2B5EF4-FFF2-40B4-BE49-F238E27FC236}">
                  <a16:creationId xmlns:a16="http://schemas.microsoft.com/office/drawing/2014/main" id="{0ABB91D8-1C31-0A10-CFCF-5B4DBC6C540D}"/>
                </a:ext>
              </a:extLst>
            </p:cNvPr>
            <p:cNvSpPr>
              <a:spLocks/>
            </p:cNvSpPr>
            <p:nvPr/>
          </p:nvSpPr>
          <p:spPr bwMode="auto">
            <a:xfrm rot="13943764" flipV="1">
              <a:off x="1335" y="378"/>
              <a:ext cx="568" cy="593"/>
            </a:xfrm>
            <a:custGeom>
              <a:avLst/>
              <a:gdLst>
                <a:gd name="T0" fmla="*/ 13 w 2321"/>
                <a:gd name="T1" fmla="*/ 0 h 2228"/>
                <a:gd name="T2" fmla="*/ 446 w 2321"/>
                <a:gd name="T3" fmla="*/ 500 h 2228"/>
                <a:gd name="T4" fmla="*/ 498 w 2321"/>
                <a:gd name="T5" fmla="*/ 500 h 2228"/>
                <a:gd name="T6" fmla="*/ 538 w 2321"/>
                <a:gd name="T7" fmla="*/ 476 h 2228"/>
                <a:gd name="T8" fmla="*/ 568 w 2321"/>
                <a:gd name="T9" fmla="*/ 473 h 2228"/>
                <a:gd name="T10" fmla="*/ 530 w 2321"/>
                <a:gd name="T11" fmla="*/ 495 h 2228"/>
                <a:gd name="T12" fmla="*/ 535 w 2321"/>
                <a:gd name="T13" fmla="*/ 510 h 2228"/>
                <a:gd name="T14" fmla="*/ 555 w 2321"/>
                <a:gd name="T15" fmla="*/ 525 h 2228"/>
                <a:gd name="T16" fmla="*/ 512 w 2321"/>
                <a:gd name="T17" fmla="*/ 515 h 2228"/>
                <a:gd name="T18" fmla="*/ 487 w 2321"/>
                <a:gd name="T19" fmla="*/ 532 h 2228"/>
                <a:gd name="T20" fmla="*/ 509 w 2321"/>
                <a:gd name="T21" fmla="*/ 549 h 2228"/>
                <a:gd name="T22" fmla="*/ 517 w 2321"/>
                <a:gd name="T23" fmla="*/ 573 h 2228"/>
                <a:gd name="T24" fmla="*/ 498 w 2321"/>
                <a:gd name="T25" fmla="*/ 556 h 2228"/>
                <a:gd name="T26" fmla="*/ 483 w 2321"/>
                <a:gd name="T27" fmla="*/ 553 h 2228"/>
                <a:gd name="T28" fmla="*/ 448 w 2321"/>
                <a:gd name="T29" fmla="*/ 546 h 2228"/>
                <a:gd name="T30" fmla="*/ 447 w 2321"/>
                <a:gd name="T31" fmla="*/ 593 h 2228"/>
                <a:gd name="T32" fmla="*/ 423 w 2321"/>
                <a:gd name="T33" fmla="*/ 569 h 2228"/>
                <a:gd name="T34" fmla="*/ 408 w 2321"/>
                <a:gd name="T35" fmla="*/ 590 h 2228"/>
                <a:gd name="T36" fmla="*/ 404 w 2321"/>
                <a:gd name="T37" fmla="*/ 573 h 2228"/>
                <a:gd name="T38" fmla="*/ 418 w 2321"/>
                <a:gd name="T39" fmla="*/ 549 h 2228"/>
                <a:gd name="T40" fmla="*/ 396 w 2321"/>
                <a:gd name="T41" fmla="*/ 557 h 2228"/>
                <a:gd name="T42" fmla="*/ 384 w 2321"/>
                <a:gd name="T43" fmla="*/ 558 h 2228"/>
                <a:gd name="T44" fmla="*/ 377 w 2321"/>
                <a:gd name="T45" fmla="*/ 587 h 2228"/>
                <a:gd name="T46" fmla="*/ 374 w 2321"/>
                <a:gd name="T47" fmla="*/ 574 h 2228"/>
                <a:gd name="T48" fmla="*/ 371 w 2321"/>
                <a:gd name="T49" fmla="*/ 561 h 2228"/>
                <a:gd name="T50" fmla="*/ 381 w 2321"/>
                <a:gd name="T51" fmla="*/ 544 h 2228"/>
                <a:gd name="T52" fmla="*/ 395 w 2321"/>
                <a:gd name="T53" fmla="*/ 520 h 2228"/>
                <a:gd name="T54" fmla="*/ 390 w 2321"/>
                <a:gd name="T55" fmla="*/ 500 h 2228"/>
                <a:gd name="T56" fmla="*/ 0 w 2321"/>
                <a:gd name="T57" fmla="*/ 19 h 2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21"/>
                <a:gd name="T88" fmla="*/ 0 h 2228"/>
                <a:gd name="T89" fmla="*/ 2321 w 2321"/>
                <a:gd name="T90" fmla="*/ 2228 h 2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21" h="2228">
                  <a:moveTo>
                    <a:pt x="55" y="0"/>
                  </a:moveTo>
                  <a:lnTo>
                    <a:pt x="1824" y="1880"/>
                  </a:lnTo>
                  <a:lnTo>
                    <a:pt x="2036" y="1877"/>
                  </a:lnTo>
                  <a:lnTo>
                    <a:pt x="2199" y="1788"/>
                  </a:lnTo>
                  <a:lnTo>
                    <a:pt x="2321" y="1779"/>
                  </a:lnTo>
                  <a:lnTo>
                    <a:pt x="2166" y="1861"/>
                  </a:lnTo>
                  <a:lnTo>
                    <a:pt x="2188" y="1916"/>
                  </a:lnTo>
                  <a:lnTo>
                    <a:pt x="2266" y="1971"/>
                  </a:lnTo>
                  <a:lnTo>
                    <a:pt x="2094" y="1935"/>
                  </a:lnTo>
                  <a:lnTo>
                    <a:pt x="1989" y="1998"/>
                  </a:lnTo>
                  <a:lnTo>
                    <a:pt x="2078" y="2062"/>
                  </a:lnTo>
                  <a:lnTo>
                    <a:pt x="2111" y="2153"/>
                  </a:lnTo>
                  <a:lnTo>
                    <a:pt x="2036" y="2088"/>
                  </a:lnTo>
                  <a:lnTo>
                    <a:pt x="1974" y="2079"/>
                  </a:lnTo>
                  <a:lnTo>
                    <a:pt x="1830" y="2050"/>
                  </a:lnTo>
                  <a:lnTo>
                    <a:pt x="1825" y="2228"/>
                  </a:lnTo>
                  <a:lnTo>
                    <a:pt x="1729" y="2136"/>
                  </a:lnTo>
                  <a:lnTo>
                    <a:pt x="1666" y="2218"/>
                  </a:lnTo>
                  <a:lnTo>
                    <a:pt x="1652" y="2151"/>
                  </a:lnTo>
                  <a:lnTo>
                    <a:pt x="1710" y="2064"/>
                  </a:lnTo>
                  <a:lnTo>
                    <a:pt x="1618" y="2093"/>
                  </a:lnTo>
                  <a:lnTo>
                    <a:pt x="1570" y="2098"/>
                  </a:lnTo>
                  <a:lnTo>
                    <a:pt x="1542" y="2204"/>
                  </a:lnTo>
                  <a:lnTo>
                    <a:pt x="1527" y="2156"/>
                  </a:lnTo>
                  <a:lnTo>
                    <a:pt x="1514" y="2108"/>
                  </a:lnTo>
                  <a:lnTo>
                    <a:pt x="1558" y="2044"/>
                  </a:lnTo>
                  <a:lnTo>
                    <a:pt x="1614" y="1953"/>
                  </a:lnTo>
                  <a:lnTo>
                    <a:pt x="1592" y="1880"/>
                  </a:lnTo>
                  <a:lnTo>
                    <a:pt x="0" y="73"/>
                  </a:lnTo>
                </a:path>
              </a:pathLst>
            </a:custGeom>
            <a:solidFill>
              <a:srgbClr val="BF7F3F">
                <a:alpha val="67058"/>
              </a:srgbClr>
            </a:solidFill>
            <a:ln w="3175" cap="flat" cmpd="sng">
              <a:solidFill>
                <a:srgbClr val="51361B">
                  <a:alpha val="98038"/>
                </a:srgbClr>
              </a:solidFill>
              <a:prstDash val="solid"/>
              <a:round/>
              <a:headEnd type="none" w="med" len="med"/>
              <a:tailEnd type="none" w="med" len="med"/>
            </a:ln>
          </p:spPr>
          <p:txBody>
            <a:bodyPr/>
            <a:lstStyle/>
            <a:p>
              <a:endParaRPr lang="en-US"/>
            </a:p>
          </p:txBody>
        </p:sp>
        <p:sp>
          <p:nvSpPr>
            <p:cNvPr id="4165" name="Freeform 42">
              <a:extLst>
                <a:ext uri="{FF2B5EF4-FFF2-40B4-BE49-F238E27FC236}">
                  <a16:creationId xmlns:a16="http://schemas.microsoft.com/office/drawing/2014/main" id="{81F11C78-044C-DABD-EDE9-4E76E093F35C}"/>
                </a:ext>
              </a:extLst>
            </p:cNvPr>
            <p:cNvSpPr>
              <a:spLocks/>
            </p:cNvSpPr>
            <p:nvPr/>
          </p:nvSpPr>
          <p:spPr bwMode="auto">
            <a:xfrm rot="9382237">
              <a:off x="1273" y="317"/>
              <a:ext cx="568" cy="593"/>
            </a:xfrm>
            <a:custGeom>
              <a:avLst/>
              <a:gdLst>
                <a:gd name="T0" fmla="*/ 13 w 2321"/>
                <a:gd name="T1" fmla="*/ 0 h 2228"/>
                <a:gd name="T2" fmla="*/ 446 w 2321"/>
                <a:gd name="T3" fmla="*/ 500 h 2228"/>
                <a:gd name="T4" fmla="*/ 498 w 2321"/>
                <a:gd name="T5" fmla="*/ 500 h 2228"/>
                <a:gd name="T6" fmla="*/ 538 w 2321"/>
                <a:gd name="T7" fmla="*/ 476 h 2228"/>
                <a:gd name="T8" fmla="*/ 568 w 2321"/>
                <a:gd name="T9" fmla="*/ 473 h 2228"/>
                <a:gd name="T10" fmla="*/ 530 w 2321"/>
                <a:gd name="T11" fmla="*/ 495 h 2228"/>
                <a:gd name="T12" fmla="*/ 535 w 2321"/>
                <a:gd name="T13" fmla="*/ 510 h 2228"/>
                <a:gd name="T14" fmla="*/ 555 w 2321"/>
                <a:gd name="T15" fmla="*/ 525 h 2228"/>
                <a:gd name="T16" fmla="*/ 512 w 2321"/>
                <a:gd name="T17" fmla="*/ 515 h 2228"/>
                <a:gd name="T18" fmla="*/ 487 w 2321"/>
                <a:gd name="T19" fmla="*/ 532 h 2228"/>
                <a:gd name="T20" fmla="*/ 509 w 2321"/>
                <a:gd name="T21" fmla="*/ 549 h 2228"/>
                <a:gd name="T22" fmla="*/ 517 w 2321"/>
                <a:gd name="T23" fmla="*/ 573 h 2228"/>
                <a:gd name="T24" fmla="*/ 498 w 2321"/>
                <a:gd name="T25" fmla="*/ 556 h 2228"/>
                <a:gd name="T26" fmla="*/ 483 w 2321"/>
                <a:gd name="T27" fmla="*/ 553 h 2228"/>
                <a:gd name="T28" fmla="*/ 448 w 2321"/>
                <a:gd name="T29" fmla="*/ 546 h 2228"/>
                <a:gd name="T30" fmla="*/ 447 w 2321"/>
                <a:gd name="T31" fmla="*/ 593 h 2228"/>
                <a:gd name="T32" fmla="*/ 423 w 2321"/>
                <a:gd name="T33" fmla="*/ 569 h 2228"/>
                <a:gd name="T34" fmla="*/ 408 w 2321"/>
                <a:gd name="T35" fmla="*/ 590 h 2228"/>
                <a:gd name="T36" fmla="*/ 404 w 2321"/>
                <a:gd name="T37" fmla="*/ 573 h 2228"/>
                <a:gd name="T38" fmla="*/ 418 w 2321"/>
                <a:gd name="T39" fmla="*/ 549 h 2228"/>
                <a:gd name="T40" fmla="*/ 396 w 2321"/>
                <a:gd name="T41" fmla="*/ 557 h 2228"/>
                <a:gd name="T42" fmla="*/ 384 w 2321"/>
                <a:gd name="T43" fmla="*/ 558 h 2228"/>
                <a:gd name="T44" fmla="*/ 377 w 2321"/>
                <a:gd name="T45" fmla="*/ 587 h 2228"/>
                <a:gd name="T46" fmla="*/ 374 w 2321"/>
                <a:gd name="T47" fmla="*/ 574 h 2228"/>
                <a:gd name="T48" fmla="*/ 371 w 2321"/>
                <a:gd name="T49" fmla="*/ 561 h 2228"/>
                <a:gd name="T50" fmla="*/ 381 w 2321"/>
                <a:gd name="T51" fmla="*/ 544 h 2228"/>
                <a:gd name="T52" fmla="*/ 395 w 2321"/>
                <a:gd name="T53" fmla="*/ 520 h 2228"/>
                <a:gd name="T54" fmla="*/ 390 w 2321"/>
                <a:gd name="T55" fmla="*/ 500 h 2228"/>
                <a:gd name="T56" fmla="*/ 0 w 2321"/>
                <a:gd name="T57" fmla="*/ 19 h 2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21"/>
                <a:gd name="T88" fmla="*/ 0 h 2228"/>
                <a:gd name="T89" fmla="*/ 2321 w 2321"/>
                <a:gd name="T90" fmla="*/ 2228 h 2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21" h="2228">
                  <a:moveTo>
                    <a:pt x="55" y="0"/>
                  </a:moveTo>
                  <a:lnTo>
                    <a:pt x="1824" y="1880"/>
                  </a:lnTo>
                  <a:lnTo>
                    <a:pt x="2036" y="1877"/>
                  </a:lnTo>
                  <a:lnTo>
                    <a:pt x="2199" y="1788"/>
                  </a:lnTo>
                  <a:lnTo>
                    <a:pt x="2321" y="1779"/>
                  </a:lnTo>
                  <a:lnTo>
                    <a:pt x="2166" y="1861"/>
                  </a:lnTo>
                  <a:lnTo>
                    <a:pt x="2188" y="1916"/>
                  </a:lnTo>
                  <a:lnTo>
                    <a:pt x="2266" y="1971"/>
                  </a:lnTo>
                  <a:lnTo>
                    <a:pt x="2094" y="1935"/>
                  </a:lnTo>
                  <a:lnTo>
                    <a:pt x="1989" y="1998"/>
                  </a:lnTo>
                  <a:lnTo>
                    <a:pt x="2078" y="2062"/>
                  </a:lnTo>
                  <a:lnTo>
                    <a:pt x="2111" y="2153"/>
                  </a:lnTo>
                  <a:lnTo>
                    <a:pt x="2036" y="2088"/>
                  </a:lnTo>
                  <a:lnTo>
                    <a:pt x="1974" y="2079"/>
                  </a:lnTo>
                  <a:lnTo>
                    <a:pt x="1830" y="2050"/>
                  </a:lnTo>
                  <a:lnTo>
                    <a:pt x="1825" y="2228"/>
                  </a:lnTo>
                  <a:lnTo>
                    <a:pt x="1729" y="2136"/>
                  </a:lnTo>
                  <a:lnTo>
                    <a:pt x="1666" y="2218"/>
                  </a:lnTo>
                  <a:lnTo>
                    <a:pt x="1652" y="2151"/>
                  </a:lnTo>
                  <a:lnTo>
                    <a:pt x="1710" y="2064"/>
                  </a:lnTo>
                  <a:lnTo>
                    <a:pt x="1618" y="2093"/>
                  </a:lnTo>
                  <a:lnTo>
                    <a:pt x="1570" y="2098"/>
                  </a:lnTo>
                  <a:lnTo>
                    <a:pt x="1542" y="2204"/>
                  </a:lnTo>
                  <a:lnTo>
                    <a:pt x="1527" y="2156"/>
                  </a:lnTo>
                  <a:lnTo>
                    <a:pt x="1514" y="2108"/>
                  </a:lnTo>
                  <a:lnTo>
                    <a:pt x="1558" y="2044"/>
                  </a:lnTo>
                  <a:lnTo>
                    <a:pt x="1614" y="1953"/>
                  </a:lnTo>
                  <a:lnTo>
                    <a:pt x="1592" y="1880"/>
                  </a:lnTo>
                  <a:lnTo>
                    <a:pt x="0" y="73"/>
                  </a:lnTo>
                </a:path>
              </a:pathLst>
            </a:custGeom>
            <a:solidFill>
              <a:srgbClr val="BF7F3F">
                <a:alpha val="67058"/>
              </a:srgbClr>
            </a:solidFill>
            <a:ln w="3175" cap="flat" cmpd="sng">
              <a:solidFill>
                <a:srgbClr val="51361B">
                  <a:alpha val="98038"/>
                </a:srgbClr>
              </a:solidFill>
              <a:prstDash val="solid"/>
              <a:round/>
              <a:headEnd type="none" w="med" len="med"/>
              <a:tailEnd type="none" w="med" len="med"/>
            </a:ln>
          </p:spPr>
          <p:txBody>
            <a:bodyPr/>
            <a:lstStyle/>
            <a:p>
              <a:endParaRPr lang="en-US"/>
            </a:p>
          </p:txBody>
        </p:sp>
        <p:sp>
          <p:nvSpPr>
            <p:cNvPr id="4166" name="Freeform 43">
              <a:extLst>
                <a:ext uri="{FF2B5EF4-FFF2-40B4-BE49-F238E27FC236}">
                  <a16:creationId xmlns:a16="http://schemas.microsoft.com/office/drawing/2014/main" id="{E06CB60D-AE46-2349-E63A-4B27DDA5B301}"/>
                </a:ext>
              </a:extLst>
            </p:cNvPr>
            <p:cNvSpPr>
              <a:spLocks/>
            </p:cNvSpPr>
            <p:nvPr/>
          </p:nvSpPr>
          <p:spPr bwMode="auto">
            <a:xfrm rot="7993374">
              <a:off x="1289" y="313"/>
              <a:ext cx="568" cy="593"/>
            </a:xfrm>
            <a:custGeom>
              <a:avLst/>
              <a:gdLst>
                <a:gd name="T0" fmla="*/ 13 w 2321"/>
                <a:gd name="T1" fmla="*/ 0 h 2228"/>
                <a:gd name="T2" fmla="*/ 446 w 2321"/>
                <a:gd name="T3" fmla="*/ 500 h 2228"/>
                <a:gd name="T4" fmla="*/ 498 w 2321"/>
                <a:gd name="T5" fmla="*/ 500 h 2228"/>
                <a:gd name="T6" fmla="*/ 538 w 2321"/>
                <a:gd name="T7" fmla="*/ 476 h 2228"/>
                <a:gd name="T8" fmla="*/ 568 w 2321"/>
                <a:gd name="T9" fmla="*/ 473 h 2228"/>
                <a:gd name="T10" fmla="*/ 530 w 2321"/>
                <a:gd name="T11" fmla="*/ 495 h 2228"/>
                <a:gd name="T12" fmla="*/ 535 w 2321"/>
                <a:gd name="T13" fmla="*/ 510 h 2228"/>
                <a:gd name="T14" fmla="*/ 555 w 2321"/>
                <a:gd name="T15" fmla="*/ 525 h 2228"/>
                <a:gd name="T16" fmla="*/ 512 w 2321"/>
                <a:gd name="T17" fmla="*/ 515 h 2228"/>
                <a:gd name="T18" fmla="*/ 487 w 2321"/>
                <a:gd name="T19" fmla="*/ 532 h 2228"/>
                <a:gd name="T20" fmla="*/ 509 w 2321"/>
                <a:gd name="T21" fmla="*/ 549 h 2228"/>
                <a:gd name="T22" fmla="*/ 517 w 2321"/>
                <a:gd name="T23" fmla="*/ 573 h 2228"/>
                <a:gd name="T24" fmla="*/ 498 w 2321"/>
                <a:gd name="T25" fmla="*/ 556 h 2228"/>
                <a:gd name="T26" fmla="*/ 483 w 2321"/>
                <a:gd name="T27" fmla="*/ 553 h 2228"/>
                <a:gd name="T28" fmla="*/ 448 w 2321"/>
                <a:gd name="T29" fmla="*/ 546 h 2228"/>
                <a:gd name="T30" fmla="*/ 447 w 2321"/>
                <a:gd name="T31" fmla="*/ 593 h 2228"/>
                <a:gd name="T32" fmla="*/ 423 w 2321"/>
                <a:gd name="T33" fmla="*/ 569 h 2228"/>
                <a:gd name="T34" fmla="*/ 408 w 2321"/>
                <a:gd name="T35" fmla="*/ 590 h 2228"/>
                <a:gd name="T36" fmla="*/ 404 w 2321"/>
                <a:gd name="T37" fmla="*/ 573 h 2228"/>
                <a:gd name="T38" fmla="*/ 418 w 2321"/>
                <a:gd name="T39" fmla="*/ 549 h 2228"/>
                <a:gd name="T40" fmla="*/ 396 w 2321"/>
                <a:gd name="T41" fmla="*/ 557 h 2228"/>
                <a:gd name="T42" fmla="*/ 384 w 2321"/>
                <a:gd name="T43" fmla="*/ 558 h 2228"/>
                <a:gd name="T44" fmla="*/ 377 w 2321"/>
                <a:gd name="T45" fmla="*/ 587 h 2228"/>
                <a:gd name="T46" fmla="*/ 374 w 2321"/>
                <a:gd name="T47" fmla="*/ 574 h 2228"/>
                <a:gd name="T48" fmla="*/ 371 w 2321"/>
                <a:gd name="T49" fmla="*/ 561 h 2228"/>
                <a:gd name="T50" fmla="*/ 381 w 2321"/>
                <a:gd name="T51" fmla="*/ 544 h 2228"/>
                <a:gd name="T52" fmla="*/ 395 w 2321"/>
                <a:gd name="T53" fmla="*/ 520 h 2228"/>
                <a:gd name="T54" fmla="*/ 390 w 2321"/>
                <a:gd name="T55" fmla="*/ 500 h 2228"/>
                <a:gd name="T56" fmla="*/ 0 w 2321"/>
                <a:gd name="T57" fmla="*/ 19 h 2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21"/>
                <a:gd name="T88" fmla="*/ 0 h 2228"/>
                <a:gd name="T89" fmla="*/ 2321 w 2321"/>
                <a:gd name="T90" fmla="*/ 2228 h 2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21" h="2228">
                  <a:moveTo>
                    <a:pt x="55" y="0"/>
                  </a:moveTo>
                  <a:lnTo>
                    <a:pt x="1824" y="1880"/>
                  </a:lnTo>
                  <a:lnTo>
                    <a:pt x="2036" y="1877"/>
                  </a:lnTo>
                  <a:lnTo>
                    <a:pt x="2199" y="1788"/>
                  </a:lnTo>
                  <a:lnTo>
                    <a:pt x="2321" y="1779"/>
                  </a:lnTo>
                  <a:lnTo>
                    <a:pt x="2166" y="1861"/>
                  </a:lnTo>
                  <a:lnTo>
                    <a:pt x="2188" y="1916"/>
                  </a:lnTo>
                  <a:lnTo>
                    <a:pt x="2266" y="1971"/>
                  </a:lnTo>
                  <a:lnTo>
                    <a:pt x="2094" y="1935"/>
                  </a:lnTo>
                  <a:lnTo>
                    <a:pt x="1989" y="1998"/>
                  </a:lnTo>
                  <a:lnTo>
                    <a:pt x="2078" y="2062"/>
                  </a:lnTo>
                  <a:lnTo>
                    <a:pt x="2111" y="2153"/>
                  </a:lnTo>
                  <a:lnTo>
                    <a:pt x="2036" y="2088"/>
                  </a:lnTo>
                  <a:lnTo>
                    <a:pt x="1974" y="2079"/>
                  </a:lnTo>
                  <a:lnTo>
                    <a:pt x="1830" y="2050"/>
                  </a:lnTo>
                  <a:lnTo>
                    <a:pt x="1825" y="2228"/>
                  </a:lnTo>
                  <a:lnTo>
                    <a:pt x="1729" y="2136"/>
                  </a:lnTo>
                  <a:lnTo>
                    <a:pt x="1666" y="2218"/>
                  </a:lnTo>
                  <a:lnTo>
                    <a:pt x="1652" y="2151"/>
                  </a:lnTo>
                  <a:lnTo>
                    <a:pt x="1710" y="2064"/>
                  </a:lnTo>
                  <a:lnTo>
                    <a:pt x="1618" y="2093"/>
                  </a:lnTo>
                  <a:lnTo>
                    <a:pt x="1570" y="2098"/>
                  </a:lnTo>
                  <a:lnTo>
                    <a:pt x="1542" y="2204"/>
                  </a:lnTo>
                  <a:lnTo>
                    <a:pt x="1527" y="2156"/>
                  </a:lnTo>
                  <a:lnTo>
                    <a:pt x="1514" y="2108"/>
                  </a:lnTo>
                  <a:lnTo>
                    <a:pt x="1558" y="2044"/>
                  </a:lnTo>
                  <a:lnTo>
                    <a:pt x="1614" y="1953"/>
                  </a:lnTo>
                  <a:lnTo>
                    <a:pt x="1592" y="1880"/>
                  </a:lnTo>
                  <a:lnTo>
                    <a:pt x="0" y="73"/>
                  </a:lnTo>
                </a:path>
              </a:pathLst>
            </a:custGeom>
            <a:solidFill>
              <a:srgbClr val="BF7F3F">
                <a:alpha val="67058"/>
              </a:srgbClr>
            </a:solidFill>
            <a:ln w="3175" cap="flat" cmpd="sng">
              <a:solidFill>
                <a:srgbClr val="51361B">
                  <a:alpha val="98038"/>
                </a:srgbClr>
              </a:solidFill>
              <a:prstDash val="solid"/>
              <a:round/>
              <a:headEnd type="none" w="med" len="med"/>
              <a:tailEnd type="none" w="med" len="med"/>
            </a:ln>
          </p:spPr>
          <p:txBody>
            <a:bodyPr/>
            <a:lstStyle/>
            <a:p>
              <a:endParaRPr lang="en-US"/>
            </a:p>
          </p:txBody>
        </p:sp>
        <p:sp>
          <p:nvSpPr>
            <p:cNvPr id="4167" name="Freeform 44">
              <a:extLst>
                <a:ext uri="{FF2B5EF4-FFF2-40B4-BE49-F238E27FC236}">
                  <a16:creationId xmlns:a16="http://schemas.microsoft.com/office/drawing/2014/main" id="{B9DF9112-924C-1F24-1585-FB0A4BA3F6D9}"/>
                </a:ext>
              </a:extLst>
            </p:cNvPr>
            <p:cNvSpPr>
              <a:spLocks/>
            </p:cNvSpPr>
            <p:nvPr/>
          </p:nvSpPr>
          <p:spPr bwMode="auto">
            <a:xfrm rot="2538674" flipH="1">
              <a:off x="1270" y="442"/>
              <a:ext cx="342" cy="269"/>
            </a:xfrm>
            <a:custGeom>
              <a:avLst/>
              <a:gdLst>
                <a:gd name="T0" fmla="*/ 334 w 840"/>
                <a:gd name="T1" fmla="*/ 0 h 996"/>
                <a:gd name="T2" fmla="*/ 73 w 840"/>
                <a:gd name="T3" fmla="*/ 223 h 996"/>
                <a:gd name="T4" fmla="*/ 41 w 840"/>
                <a:gd name="T5" fmla="*/ 217 h 996"/>
                <a:gd name="T6" fmla="*/ 18 w 840"/>
                <a:gd name="T7" fmla="*/ 212 h 996"/>
                <a:gd name="T8" fmla="*/ 0 w 840"/>
                <a:gd name="T9" fmla="*/ 211 h 996"/>
                <a:gd name="T10" fmla="*/ 23 w 840"/>
                <a:gd name="T11" fmla="*/ 220 h 996"/>
                <a:gd name="T12" fmla="*/ 20 w 840"/>
                <a:gd name="T13" fmla="*/ 227 h 996"/>
                <a:gd name="T14" fmla="*/ 8 w 840"/>
                <a:gd name="T15" fmla="*/ 233 h 996"/>
                <a:gd name="T16" fmla="*/ 28 w 840"/>
                <a:gd name="T17" fmla="*/ 234 h 996"/>
                <a:gd name="T18" fmla="*/ 49 w 840"/>
                <a:gd name="T19" fmla="*/ 237 h 996"/>
                <a:gd name="T20" fmla="*/ 36 w 840"/>
                <a:gd name="T21" fmla="*/ 244 h 996"/>
                <a:gd name="T22" fmla="*/ 31 w 840"/>
                <a:gd name="T23" fmla="*/ 255 h 996"/>
                <a:gd name="T24" fmla="*/ 42 w 840"/>
                <a:gd name="T25" fmla="*/ 258 h 996"/>
                <a:gd name="T26" fmla="*/ 50 w 840"/>
                <a:gd name="T27" fmla="*/ 250 h 996"/>
                <a:gd name="T28" fmla="*/ 65 w 840"/>
                <a:gd name="T29" fmla="*/ 251 h 996"/>
                <a:gd name="T30" fmla="*/ 65 w 840"/>
                <a:gd name="T31" fmla="*/ 260 h 996"/>
                <a:gd name="T32" fmla="*/ 67 w 840"/>
                <a:gd name="T33" fmla="*/ 267 h 996"/>
                <a:gd name="T34" fmla="*/ 78 w 840"/>
                <a:gd name="T35" fmla="*/ 269 h 996"/>
                <a:gd name="T36" fmla="*/ 78 w 840"/>
                <a:gd name="T37" fmla="*/ 261 h 996"/>
                <a:gd name="T38" fmla="*/ 75 w 840"/>
                <a:gd name="T39" fmla="*/ 250 h 996"/>
                <a:gd name="T40" fmla="*/ 94 w 840"/>
                <a:gd name="T41" fmla="*/ 247 h 996"/>
                <a:gd name="T42" fmla="*/ 103 w 840"/>
                <a:gd name="T43" fmla="*/ 254 h 996"/>
                <a:gd name="T44" fmla="*/ 109 w 840"/>
                <a:gd name="T45" fmla="*/ 261 h 996"/>
                <a:gd name="T46" fmla="*/ 121 w 840"/>
                <a:gd name="T47" fmla="*/ 257 h 996"/>
                <a:gd name="T48" fmla="*/ 119 w 840"/>
                <a:gd name="T49" fmla="*/ 250 h 996"/>
                <a:gd name="T50" fmla="*/ 112 w 840"/>
                <a:gd name="T51" fmla="*/ 242 h 996"/>
                <a:gd name="T52" fmla="*/ 104 w 840"/>
                <a:gd name="T53" fmla="*/ 231 h 996"/>
                <a:gd name="T54" fmla="*/ 107 w 840"/>
                <a:gd name="T55" fmla="*/ 223 h 996"/>
                <a:gd name="T56" fmla="*/ 342 w 840"/>
                <a:gd name="T57" fmla="*/ 9 h 9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0"/>
                <a:gd name="T88" fmla="*/ 0 h 996"/>
                <a:gd name="T89" fmla="*/ 840 w 840"/>
                <a:gd name="T90" fmla="*/ 996 h 9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0" h="996">
                  <a:moveTo>
                    <a:pt x="820" y="0"/>
                  </a:moveTo>
                  <a:lnTo>
                    <a:pt x="180" y="824"/>
                  </a:lnTo>
                  <a:lnTo>
                    <a:pt x="100" y="804"/>
                  </a:lnTo>
                  <a:lnTo>
                    <a:pt x="44" y="784"/>
                  </a:lnTo>
                  <a:lnTo>
                    <a:pt x="0" y="780"/>
                  </a:lnTo>
                  <a:lnTo>
                    <a:pt x="56" y="816"/>
                  </a:lnTo>
                  <a:lnTo>
                    <a:pt x="48" y="840"/>
                  </a:lnTo>
                  <a:lnTo>
                    <a:pt x="20" y="864"/>
                  </a:lnTo>
                  <a:lnTo>
                    <a:pt x="68" y="868"/>
                  </a:lnTo>
                  <a:lnTo>
                    <a:pt x="120" y="876"/>
                  </a:lnTo>
                  <a:lnTo>
                    <a:pt x="88" y="904"/>
                  </a:lnTo>
                  <a:lnTo>
                    <a:pt x="76" y="944"/>
                  </a:lnTo>
                  <a:lnTo>
                    <a:pt x="104" y="956"/>
                  </a:lnTo>
                  <a:lnTo>
                    <a:pt x="124" y="924"/>
                  </a:lnTo>
                  <a:lnTo>
                    <a:pt x="160" y="928"/>
                  </a:lnTo>
                  <a:lnTo>
                    <a:pt x="160" y="964"/>
                  </a:lnTo>
                  <a:lnTo>
                    <a:pt x="164" y="988"/>
                  </a:lnTo>
                  <a:lnTo>
                    <a:pt x="192" y="996"/>
                  </a:lnTo>
                  <a:lnTo>
                    <a:pt x="192" y="968"/>
                  </a:lnTo>
                  <a:lnTo>
                    <a:pt x="184" y="924"/>
                  </a:lnTo>
                  <a:lnTo>
                    <a:pt x="232" y="916"/>
                  </a:lnTo>
                  <a:lnTo>
                    <a:pt x="252" y="940"/>
                  </a:lnTo>
                  <a:lnTo>
                    <a:pt x="268" y="968"/>
                  </a:lnTo>
                  <a:lnTo>
                    <a:pt x="296" y="952"/>
                  </a:lnTo>
                  <a:lnTo>
                    <a:pt x="292" y="924"/>
                  </a:lnTo>
                  <a:lnTo>
                    <a:pt x="276" y="896"/>
                  </a:lnTo>
                  <a:lnTo>
                    <a:pt x="256" y="856"/>
                  </a:lnTo>
                  <a:lnTo>
                    <a:pt x="264" y="824"/>
                  </a:lnTo>
                  <a:lnTo>
                    <a:pt x="840" y="32"/>
                  </a:lnTo>
                </a:path>
              </a:pathLst>
            </a:custGeom>
            <a:solidFill>
              <a:srgbClr val="BF7F3F">
                <a:alpha val="67058"/>
              </a:srgbClr>
            </a:solidFill>
            <a:ln w="3175" cap="flat" cmpd="sng">
              <a:solidFill>
                <a:srgbClr val="51361B">
                  <a:alpha val="98038"/>
                </a:srgbClr>
              </a:solidFill>
              <a:prstDash val="solid"/>
              <a:round/>
              <a:headEnd type="none" w="med" len="med"/>
              <a:tailEnd type="none" w="med" len="med"/>
            </a:ln>
          </p:spPr>
          <p:txBody>
            <a:bodyPr/>
            <a:lstStyle/>
            <a:p>
              <a:endParaRPr lang="en-US"/>
            </a:p>
          </p:txBody>
        </p:sp>
        <p:sp>
          <p:nvSpPr>
            <p:cNvPr id="4168" name="Freeform 45">
              <a:extLst>
                <a:ext uri="{FF2B5EF4-FFF2-40B4-BE49-F238E27FC236}">
                  <a16:creationId xmlns:a16="http://schemas.microsoft.com/office/drawing/2014/main" id="{6BCE0328-7551-0028-7297-3AC0722F4B37}"/>
                </a:ext>
              </a:extLst>
            </p:cNvPr>
            <p:cNvSpPr>
              <a:spLocks/>
            </p:cNvSpPr>
            <p:nvPr/>
          </p:nvSpPr>
          <p:spPr bwMode="auto">
            <a:xfrm rot="8664297">
              <a:off x="1283" y="435"/>
              <a:ext cx="336" cy="306"/>
            </a:xfrm>
            <a:custGeom>
              <a:avLst/>
              <a:gdLst>
                <a:gd name="T0" fmla="*/ 328 w 840"/>
                <a:gd name="T1" fmla="*/ 0 h 996"/>
                <a:gd name="T2" fmla="*/ 72 w 840"/>
                <a:gd name="T3" fmla="*/ 253 h 996"/>
                <a:gd name="T4" fmla="*/ 40 w 840"/>
                <a:gd name="T5" fmla="*/ 247 h 996"/>
                <a:gd name="T6" fmla="*/ 18 w 840"/>
                <a:gd name="T7" fmla="*/ 241 h 996"/>
                <a:gd name="T8" fmla="*/ 0 w 840"/>
                <a:gd name="T9" fmla="*/ 240 h 996"/>
                <a:gd name="T10" fmla="*/ 22 w 840"/>
                <a:gd name="T11" fmla="*/ 251 h 996"/>
                <a:gd name="T12" fmla="*/ 19 w 840"/>
                <a:gd name="T13" fmla="*/ 258 h 996"/>
                <a:gd name="T14" fmla="*/ 8 w 840"/>
                <a:gd name="T15" fmla="*/ 265 h 996"/>
                <a:gd name="T16" fmla="*/ 27 w 840"/>
                <a:gd name="T17" fmla="*/ 267 h 996"/>
                <a:gd name="T18" fmla="*/ 48 w 840"/>
                <a:gd name="T19" fmla="*/ 269 h 996"/>
                <a:gd name="T20" fmla="*/ 35 w 840"/>
                <a:gd name="T21" fmla="*/ 278 h 996"/>
                <a:gd name="T22" fmla="*/ 30 w 840"/>
                <a:gd name="T23" fmla="*/ 290 h 996"/>
                <a:gd name="T24" fmla="*/ 42 w 840"/>
                <a:gd name="T25" fmla="*/ 294 h 996"/>
                <a:gd name="T26" fmla="*/ 50 w 840"/>
                <a:gd name="T27" fmla="*/ 284 h 996"/>
                <a:gd name="T28" fmla="*/ 64 w 840"/>
                <a:gd name="T29" fmla="*/ 285 h 996"/>
                <a:gd name="T30" fmla="*/ 64 w 840"/>
                <a:gd name="T31" fmla="*/ 296 h 996"/>
                <a:gd name="T32" fmla="*/ 66 w 840"/>
                <a:gd name="T33" fmla="*/ 304 h 996"/>
                <a:gd name="T34" fmla="*/ 77 w 840"/>
                <a:gd name="T35" fmla="*/ 306 h 996"/>
                <a:gd name="T36" fmla="*/ 77 w 840"/>
                <a:gd name="T37" fmla="*/ 297 h 996"/>
                <a:gd name="T38" fmla="*/ 74 w 840"/>
                <a:gd name="T39" fmla="*/ 284 h 996"/>
                <a:gd name="T40" fmla="*/ 93 w 840"/>
                <a:gd name="T41" fmla="*/ 281 h 996"/>
                <a:gd name="T42" fmla="*/ 101 w 840"/>
                <a:gd name="T43" fmla="*/ 289 h 996"/>
                <a:gd name="T44" fmla="*/ 107 w 840"/>
                <a:gd name="T45" fmla="*/ 297 h 996"/>
                <a:gd name="T46" fmla="*/ 118 w 840"/>
                <a:gd name="T47" fmla="*/ 292 h 996"/>
                <a:gd name="T48" fmla="*/ 117 w 840"/>
                <a:gd name="T49" fmla="*/ 284 h 996"/>
                <a:gd name="T50" fmla="*/ 110 w 840"/>
                <a:gd name="T51" fmla="*/ 275 h 996"/>
                <a:gd name="T52" fmla="*/ 102 w 840"/>
                <a:gd name="T53" fmla="*/ 263 h 996"/>
                <a:gd name="T54" fmla="*/ 106 w 840"/>
                <a:gd name="T55" fmla="*/ 253 h 996"/>
                <a:gd name="T56" fmla="*/ 336 w 840"/>
                <a:gd name="T57" fmla="*/ 10 h 9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0"/>
                <a:gd name="T88" fmla="*/ 0 h 996"/>
                <a:gd name="T89" fmla="*/ 840 w 840"/>
                <a:gd name="T90" fmla="*/ 996 h 9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0" h="996">
                  <a:moveTo>
                    <a:pt x="820" y="0"/>
                  </a:moveTo>
                  <a:lnTo>
                    <a:pt x="180" y="824"/>
                  </a:lnTo>
                  <a:lnTo>
                    <a:pt x="100" y="804"/>
                  </a:lnTo>
                  <a:lnTo>
                    <a:pt x="44" y="784"/>
                  </a:lnTo>
                  <a:lnTo>
                    <a:pt x="0" y="780"/>
                  </a:lnTo>
                  <a:lnTo>
                    <a:pt x="56" y="816"/>
                  </a:lnTo>
                  <a:lnTo>
                    <a:pt x="48" y="840"/>
                  </a:lnTo>
                  <a:lnTo>
                    <a:pt x="20" y="864"/>
                  </a:lnTo>
                  <a:lnTo>
                    <a:pt x="68" y="868"/>
                  </a:lnTo>
                  <a:lnTo>
                    <a:pt x="120" y="876"/>
                  </a:lnTo>
                  <a:lnTo>
                    <a:pt x="88" y="904"/>
                  </a:lnTo>
                  <a:lnTo>
                    <a:pt x="76" y="944"/>
                  </a:lnTo>
                  <a:lnTo>
                    <a:pt x="104" y="956"/>
                  </a:lnTo>
                  <a:lnTo>
                    <a:pt x="124" y="924"/>
                  </a:lnTo>
                  <a:lnTo>
                    <a:pt x="160" y="928"/>
                  </a:lnTo>
                  <a:lnTo>
                    <a:pt x="160" y="964"/>
                  </a:lnTo>
                  <a:lnTo>
                    <a:pt x="164" y="988"/>
                  </a:lnTo>
                  <a:lnTo>
                    <a:pt x="192" y="996"/>
                  </a:lnTo>
                  <a:lnTo>
                    <a:pt x="192" y="968"/>
                  </a:lnTo>
                  <a:lnTo>
                    <a:pt x="184" y="924"/>
                  </a:lnTo>
                  <a:lnTo>
                    <a:pt x="232" y="916"/>
                  </a:lnTo>
                  <a:lnTo>
                    <a:pt x="252" y="940"/>
                  </a:lnTo>
                  <a:lnTo>
                    <a:pt x="268" y="968"/>
                  </a:lnTo>
                  <a:lnTo>
                    <a:pt x="296" y="952"/>
                  </a:lnTo>
                  <a:lnTo>
                    <a:pt x="292" y="924"/>
                  </a:lnTo>
                  <a:lnTo>
                    <a:pt x="276" y="896"/>
                  </a:lnTo>
                  <a:lnTo>
                    <a:pt x="256" y="856"/>
                  </a:lnTo>
                  <a:lnTo>
                    <a:pt x="264" y="824"/>
                  </a:lnTo>
                  <a:lnTo>
                    <a:pt x="840" y="32"/>
                  </a:lnTo>
                </a:path>
              </a:pathLst>
            </a:custGeom>
            <a:solidFill>
              <a:srgbClr val="BF7F3F">
                <a:alpha val="67058"/>
              </a:srgbClr>
            </a:solidFill>
            <a:ln w="3175" cap="flat" cmpd="sng">
              <a:solidFill>
                <a:srgbClr val="51361B">
                  <a:alpha val="98038"/>
                </a:srgbClr>
              </a:solidFill>
              <a:prstDash val="solid"/>
              <a:round/>
              <a:headEnd type="none" w="med" len="med"/>
              <a:tailEnd type="none" w="med" len="med"/>
            </a:ln>
          </p:spPr>
          <p:txBody>
            <a:bodyPr/>
            <a:lstStyle/>
            <a:p>
              <a:endParaRPr lang="en-US"/>
            </a:p>
          </p:txBody>
        </p:sp>
      </p:grpSp>
      <p:sp>
        <p:nvSpPr>
          <p:cNvPr id="4130" name="Text Box 46">
            <a:extLst>
              <a:ext uri="{FF2B5EF4-FFF2-40B4-BE49-F238E27FC236}">
                <a16:creationId xmlns:a16="http://schemas.microsoft.com/office/drawing/2014/main" id="{D0F51A75-C049-047E-70D5-5E3767247439}"/>
              </a:ext>
            </a:extLst>
          </p:cNvPr>
          <p:cNvSpPr txBox="1">
            <a:spLocks noChangeArrowheads="1"/>
          </p:cNvSpPr>
          <p:nvPr/>
        </p:nvSpPr>
        <p:spPr bwMode="auto">
          <a:xfrm>
            <a:off x="2514600" y="85725"/>
            <a:ext cx="3924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solidFill>
                  <a:schemeClr val="bg1"/>
                </a:solidFill>
              </a:rPr>
              <a:t>Sucker Creek Conceptual Design-A Draft (channel pattern and layout)</a:t>
            </a:r>
          </a:p>
        </p:txBody>
      </p:sp>
      <p:sp>
        <p:nvSpPr>
          <p:cNvPr id="4131" name="Text Box 47">
            <a:extLst>
              <a:ext uri="{FF2B5EF4-FFF2-40B4-BE49-F238E27FC236}">
                <a16:creationId xmlns:a16="http://schemas.microsoft.com/office/drawing/2014/main" id="{B6A8AF64-D998-245F-A7F2-1D70E8DE1F55}"/>
              </a:ext>
            </a:extLst>
          </p:cNvPr>
          <p:cNvSpPr txBox="1">
            <a:spLocks noChangeArrowheads="1"/>
          </p:cNvSpPr>
          <p:nvPr/>
        </p:nvSpPr>
        <p:spPr bwMode="auto">
          <a:xfrm>
            <a:off x="3292475" y="2279650"/>
            <a:ext cx="1781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solidFill>
                  <a:srgbClr val="99CCFF"/>
                </a:solidFill>
              </a:rPr>
              <a:t>Side-Channel habitat</a:t>
            </a:r>
          </a:p>
          <a:p>
            <a:pPr eaLnBrk="1" hangingPunct="1">
              <a:spcBef>
                <a:spcPct val="50000"/>
              </a:spcBef>
            </a:pPr>
            <a:r>
              <a:rPr lang="en-US" altLang="en-US" sz="800">
                <a:solidFill>
                  <a:srgbClr val="99CCFF"/>
                </a:solidFill>
              </a:rPr>
              <a:t>(active during higher water)</a:t>
            </a:r>
          </a:p>
        </p:txBody>
      </p:sp>
      <p:sp>
        <p:nvSpPr>
          <p:cNvPr id="4132" name="Line 48">
            <a:extLst>
              <a:ext uri="{FF2B5EF4-FFF2-40B4-BE49-F238E27FC236}">
                <a16:creationId xmlns:a16="http://schemas.microsoft.com/office/drawing/2014/main" id="{6FCC07B0-71B8-2356-3E59-A15A56FD2A5C}"/>
              </a:ext>
            </a:extLst>
          </p:cNvPr>
          <p:cNvSpPr>
            <a:spLocks noChangeShapeType="1"/>
          </p:cNvSpPr>
          <p:nvPr/>
        </p:nvSpPr>
        <p:spPr bwMode="auto">
          <a:xfrm>
            <a:off x="3386138" y="1943100"/>
            <a:ext cx="4762" cy="850900"/>
          </a:xfrm>
          <a:prstGeom prst="line">
            <a:avLst/>
          </a:prstGeom>
          <a:noFill/>
          <a:ln w="12700">
            <a:solidFill>
              <a:srgbClr val="333399">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33" name="Group 49">
            <a:extLst>
              <a:ext uri="{FF2B5EF4-FFF2-40B4-BE49-F238E27FC236}">
                <a16:creationId xmlns:a16="http://schemas.microsoft.com/office/drawing/2014/main" id="{639E7623-470B-3DB9-EF07-38ABCE4593BB}"/>
              </a:ext>
            </a:extLst>
          </p:cNvPr>
          <p:cNvGrpSpPr>
            <a:grpSpLocks/>
          </p:cNvGrpSpPr>
          <p:nvPr/>
        </p:nvGrpSpPr>
        <p:grpSpPr bwMode="auto">
          <a:xfrm rot="5131007">
            <a:off x="2655887" y="3109913"/>
            <a:ext cx="212725" cy="76200"/>
            <a:chOff x="1245" y="1632"/>
            <a:chExt cx="1002" cy="375"/>
          </a:xfrm>
        </p:grpSpPr>
        <p:sp>
          <p:nvSpPr>
            <p:cNvPr id="4159" name="Freeform 50">
              <a:extLst>
                <a:ext uri="{FF2B5EF4-FFF2-40B4-BE49-F238E27FC236}">
                  <a16:creationId xmlns:a16="http://schemas.microsoft.com/office/drawing/2014/main" id="{5306DF4E-7300-5709-8CC2-884DCE477A8D}"/>
                </a:ext>
              </a:extLst>
            </p:cNvPr>
            <p:cNvSpPr>
              <a:spLocks/>
            </p:cNvSpPr>
            <p:nvPr/>
          </p:nvSpPr>
          <p:spPr bwMode="auto">
            <a:xfrm>
              <a:off x="1245" y="1632"/>
              <a:ext cx="996" cy="99"/>
            </a:xfrm>
            <a:custGeom>
              <a:avLst/>
              <a:gdLst>
                <a:gd name="T0" fmla="*/ 0 w 996"/>
                <a:gd name="T1" fmla="*/ 18 h 99"/>
                <a:gd name="T2" fmla="*/ 84 w 996"/>
                <a:gd name="T3" fmla="*/ 99 h 99"/>
                <a:gd name="T4" fmla="*/ 909 w 996"/>
                <a:gd name="T5" fmla="*/ 96 h 99"/>
                <a:gd name="T6" fmla="*/ 996 w 996"/>
                <a:gd name="T7" fmla="*/ 0 h 99"/>
                <a:gd name="T8" fmla="*/ 0 60000 65536"/>
                <a:gd name="T9" fmla="*/ 0 60000 65536"/>
                <a:gd name="T10" fmla="*/ 0 60000 65536"/>
                <a:gd name="T11" fmla="*/ 0 60000 65536"/>
                <a:gd name="T12" fmla="*/ 0 w 996"/>
                <a:gd name="T13" fmla="*/ 0 h 99"/>
                <a:gd name="T14" fmla="*/ 996 w 996"/>
                <a:gd name="T15" fmla="*/ 99 h 99"/>
              </a:gdLst>
              <a:ahLst/>
              <a:cxnLst>
                <a:cxn ang="T8">
                  <a:pos x="T0" y="T1"/>
                </a:cxn>
                <a:cxn ang="T9">
                  <a:pos x="T2" y="T3"/>
                </a:cxn>
                <a:cxn ang="T10">
                  <a:pos x="T4" y="T5"/>
                </a:cxn>
                <a:cxn ang="T11">
                  <a:pos x="T6" y="T7"/>
                </a:cxn>
              </a:cxnLst>
              <a:rect l="T12" t="T13" r="T14" b="T15"/>
              <a:pathLst>
                <a:path w="996" h="99">
                  <a:moveTo>
                    <a:pt x="0" y="18"/>
                  </a:moveTo>
                  <a:lnTo>
                    <a:pt x="84" y="99"/>
                  </a:lnTo>
                  <a:lnTo>
                    <a:pt x="909" y="96"/>
                  </a:lnTo>
                  <a:lnTo>
                    <a:pt x="996" y="0"/>
                  </a:lnTo>
                </a:path>
              </a:pathLst>
            </a:custGeom>
            <a:noFill/>
            <a:ln w="127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0" name="Freeform 51">
              <a:extLst>
                <a:ext uri="{FF2B5EF4-FFF2-40B4-BE49-F238E27FC236}">
                  <a16:creationId xmlns:a16="http://schemas.microsoft.com/office/drawing/2014/main" id="{12A7C576-5639-A758-AC66-FB5546E53DA8}"/>
                </a:ext>
              </a:extLst>
            </p:cNvPr>
            <p:cNvSpPr>
              <a:spLocks/>
            </p:cNvSpPr>
            <p:nvPr/>
          </p:nvSpPr>
          <p:spPr bwMode="auto">
            <a:xfrm>
              <a:off x="1248" y="1914"/>
              <a:ext cx="999" cy="93"/>
            </a:xfrm>
            <a:custGeom>
              <a:avLst/>
              <a:gdLst>
                <a:gd name="T0" fmla="*/ 0 w 999"/>
                <a:gd name="T1" fmla="*/ 93 h 93"/>
                <a:gd name="T2" fmla="*/ 81 w 999"/>
                <a:gd name="T3" fmla="*/ 3 h 93"/>
                <a:gd name="T4" fmla="*/ 912 w 999"/>
                <a:gd name="T5" fmla="*/ 0 h 93"/>
                <a:gd name="T6" fmla="*/ 999 w 999"/>
                <a:gd name="T7" fmla="*/ 81 h 93"/>
                <a:gd name="T8" fmla="*/ 0 60000 65536"/>
                <a:gd name="T9" fmla="*/ 0 60000 65536"/>
                <a:gd name="T10" fmla="*/ 0 60000 65536"/>
                <a:gd name="T11" fmla="*/ 0 60000 65536"/>
                <a:gd name="T12" fmla="*/ 0 w 999"/>
                <a:gd name="T13" fmla="*/ 0 h 93"/>
                <a:gd name="T14" fmla="*/ 999 w 999"/>
                <a:gd name="T15" fmla="*/ 93 h 93"/>
              </a:gdLst>
              <a:ahLst/>
              <a:cxnLst>
                <a:cxn ang="T8">
                  <a:pos x="T0" y="T1"/>
                </a:cxn>
                <a:cxn ang="T9">
                  <a:pos x="T2" y="T3"/>
                </a:cxn>
                <a:cxn ang="T10">
                  <a:pos x="T4" y="T5"/>
                </a:cxn>
                <a:cxn ang="T11">
                  <a:pos x="T6" y="T7"/>
                </a:cxn>
              </a:cxnLst>
              <a:rect l="T12" t="T13" r="T14" b="T15"/>
              <a:pathLst>
                <a:path w="999" h="93">
                  <a:moveTo>
                    <a:pt x="0" y="93"/>
                  </a:moveTo>
                  <a:lnTo>
                    <a:pt x="81" y="3"/>
                  </a:lnTo>
                  <a:lnTo>
                    <a:pt x="912" y="0"/>
                  </a:lnTo>
                  <a:lnTo>
                    <a:pt x="999" y="81"/>
                  </a:lnTo>
                </a:path>
              </a:pathLst>
            </a:custGeom>
            <a:noFill/>
            <a:ln w="127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134" name="Group 52">
            <a:extLst>
              <a:ext uri="{FF2B5EF4-FFF2-40B4-BE49-F238E27FC236}">
                <a16:creationId xmlns:a16="http://schemas.microsoft.com/office/drawing/2014/main" id="{C862D6CE-A9B4-17A4-7667-D97EA9262D1C}"/>
              </a:ext>
            </a:extLst>
          </p:cNvPr>
          <p:cNvGrpSpPr>
            <a:grpSpLocks/>
          </p:cNvGrpSpPr>
          <p:nvPr/>
        </p:nvGrpSpPr>
        <p:grpSpPr bwMode="auto">
          <a:xfrm>
            <a:off x="4995863" y="6435725"/>
            <a:ext cx="331787" cy="112713"/>
            <a:chOff x="1245" y="1632"/>
            <a:chExt cx="1002" cy="375"/>
          </a:xfrm>
        </p:grpSpPr>
        <p:sp>
          <p:nvSpPr>
            <p:cNvPr id="4157" name="Freeform 53">
              <a:extLst>
                <a:ext uri="{FF2B5EF4-FFF2-40B4-BE49-F238E27FC236}">
                  <a16:creationId xmlns:a16="http://schemas.microsoft.com/office/drawing/2014/main" id="{6FE70695-141D-2F9D-3FFB-63A02866FBD9}"/>
                </a:ext>
              </a:extLst>
            </p:cNvPr>
            <p:cNvSpPr>
              <a:spLocks/>
            </p:cNvSpPr>
            <p:nvPr/>
          </p:nvSpPr>
          <p:spPr bwMode="auto">
            <a:xfrm>
              <a:off x="1245" y="1632"/>
              <a:ext cx="996" cy="99"/>
            </a:xfrm>
            <a:custGeom>
              <a:avLst/>
              <a:gdLst>
                <a:gd name="T0" fmla="*/ 0 w 996"/>
                <a:gd name="T1" fmla="*/ 18 h 99"/>
                <a:gd name="T2" fmla="*/ 84 w 996"/>
                <a:gd name="T3" fmla="*/ 99 h 99"/>
                <a:gd name="T4" fmla="*/ 909 w 996"/>
                <a:gd name="T5" fmla="*/ 96 h 99"/>
                <a:gd name="T6" fmla="*/ 996 w 996"/>
                <a:gd name="T7" fmla="*/ 0 h 99"/>
                <a:gd name="T8" fmla="*/ 0 60000 65536"/>
                <a:gd name="T9" fmla="*/ 0 60000 65536"/>
                <a:gd name="T10" fmla="*/ 0 60000 65536"/>
                <a:gd name="T11" fmla="*/ 0 60000 65536"/>
                <a:gd name="T12" fmla="*/ 0 w 996"/>
                <a:gd name="T13" fmla="*/ 0 h 99"/>
                <a:gd name="T14" fmla="*/ 996 w 996"/>
                <a:gd name="T15" fmla="*/ 99 h 99"/>
              </a:gdLst>
              <a:ahLst/>
              <a:cxnLst>
                <a:cxn ang="T8">
                  <a:pos x="T0" y="T1"/>
                </a:cxn>
                <a:cxn ang="T9">
                  <a:pos x="T2" y="T3"/>
                </a:cxn>
                <a:cxn ang="T10">
                  <a:pos x="T4" y="T5"/>
                </a:cxn>
                <a:cxn ang="T11">
                  <a:pos x="T6" y="T7"/>
                </a:cxn>
              </a:cxnLst>
              <a:rect l="T12" t="T13" r="T14" b="T15"/>
              <a:pathLst>
                <a:path w="996" h="99">
                  <a:moveTo>
                    <a:pt x="0" y="18"/>
                  </a:moveTo>
                  <a:lnTo>
                    <a:pt x="84" y="99"/>
                  </a:lnTo>
                  <a:lnTo>
                    <a:pt x="909" y="96"/>
                  </a:lnTo>
                  <a:lnTo>
                    <a:pt x="996" y="0"/>
                  </a:lnTo>
                </a:path>
              </a:pathLst>
            </a:custGeom>
            <a:noFill/>
            <a:ln w="127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8" name="Freeform 54">
              <a:extLst>
                <a:ext uri="{FF2B5EF4-FFF2-40B4-BE49-F238E27FC236}">
                  <a16:creationId xmlns:a16="http://schemas.microsoft.com/office/drawing/2014/main" id="{A5D946E3-9F13-BB95-7240-2DB5DA1EFF0F}"/>
                </a:ext>
              </a:extLst>
            </p:cNvPr>
            <p:cNvSpPr>
              <a:spLocks/>
            </p:cNvSpPr>
            <p:nvPr/>
          </p:nvSpPr>
          <p:spPr bwMode="auto">
            <a:xfrm>
              <a:off x="1248" y="1914"/>
              <a:ext cx="999" cy="93"/>
            </a:xfrm>
            <a:custGeom>
              <a:avLst/>
              <a:gdLst>
                <a:gd name="T0" fmla="*/ 0 w 999"/>
                <a:gd name="T1" fmla="*/ 93 h 93"/>
                <a:gd name="T2" fmla="*/ 81 w 999"/>
                <a:gd name="T3" fmla="*/ 3 h 93"/>
                <a:gd name="T4" fmla="*/ 912 w 999"/>
                <a:gd name="T5" fmla="*/ 0 h 93"/>
                <a:gd name="T6" fmla="*/ 999 w 999"/>
                <a:gd name="T7" fmla="*/ 81 h 93"/>
                <a:gd name="T8" fmla="*/ 0 60000 65536"/>
                <a:gd name="T9" fmla="*/ 0 60000 65536"/>
                <a:gd name="T10" fmla="*/ 0 60000 65536"/>
                <a:gd name="T11" fmla="*/ 0 60000 65536"/>
                <a:gd name="T12" fmla="*/ 0 w 999"/>
                <a:gd name="T13" fmla="*/ 0 h 93"/>
                <a:gd name="T14" fmla="*/ 999 w 999"/>
                <a:gd name="T15" fmla="*/ 93 h 93"/>
              </a:gdLst>
              <a:ahLst/>
              <a:cxnLst>
                <a:cxn ang="T8">
                  <a:pos x="T0" y="T1"/>
                </a:cxn>
                <a:cxn ang="T9">
                  <a:pos x="T2" y="T3"/>
                </a:cxn>
                <a:cxn ang="T10">
                  <a:pos x="T4" y="T5"/>
                </a:cxn>
                <a:cxn ang="T11">
                  <a:pos x="T6" y="T7"/>
                </a:cxn>
              </a:cxnLst>
              <a:rect l="T12" t="T13" r="T14" b="T15"/>
              <a:pathLst>
                <a:path w="999" h="93">
                  <a:moveTo>
                    <a:pt x="0" y="93"/>
                  </a:moveTo>
                  <a:lnTo>
                    <a:pt x="81" y="3"/>
                  </a:lnTo>
                  <a:lnTo>
                    <a:pt x="912" y="0"/>
                  </a:lnTo>
                  <a:lnTo>
                    <a:pt x="999" y="81"/>
                  </a:lnTo>
                </a:path>
              </a:pathLst>
            </a:custGeom>
            <a:noFill/>
            <a:ln w="127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35" name="Freeform 55">
            <a:extLst>
              <a:ext uri="{FF2B5EF4-FFF2-40B4-BE49-F238E27FC236}">
                <a16:creationId xmlns:a16="http://schemas.microsoft.com/office/drawing/2014/main" id="{09FF2B31-560D-72D0-8FB6-8E8D13E0F7CA}"/>
              </a:ext>
            </a:extLst>
          </p:cNvPr>
          <p:cNvSpPr>
            <a:spLocks/>
          </p:cNvSpPr>
          <p:nvPr/>
        </p:nvSpPr>
        <p:spPr bwMode="auto">
          <a:xfrm>
            <a:off x="5886450" y="3181350"/>
            <a:ext cx="285750" cy="187325"/>
          </a:xfrm>
          <a:custGeom>
            <a:avLst/>
            <a:gdLst>
              <a:gd name="T0" fmla="*/ 0 w 180"/>
              <a:gd name="T1" fmla="*/ 187325 h 118"/>
              <a:gd name="T2" fmla="*/ 171450 w 180"/>
              <a:gd name="T3" fmla="*/ 161925 h 118"/>
              <a:gd name="T4" fmla="*/ 209550 w 180"/>
              <a:gd name="T5" fmla="*/ 76200 h 118"/>
              <a:gd name="T6" fmla="*/ 285750 w 180"/>
              <a:gd name="T7" fmla="*/ 0 h 118"/>
              <a:gd name="T8" fmla="*/ 0 60000 65536"/>
              <a:gd name="T9" fmla="*/ 0 60000 65536"/>
              <a:gd name="T10" fmla="*/ 0 60000 65536"/>
              <a:gd name="T11" fmla="*/ 0 60000 65536"/>
              <a:gd name="T12" fmla="*/ 0 w 180"/>
              <a:gd name="T13" fmla="*/ 0 h 118"/>
              <a:gd name="T14" fmla="*/ 180 w 180"/>
              <a:gd name="T15" fmla="*/ 118 h 118"/>
            </a:gdLst>
            <a:ahLst/>
            <a:cxnLst>
              <a:cxn ang="T8">
                <a:pos x="T0" y="T1"/>
              </a:cxn>
              <a:cxn ang="T9">
                <a:pos x="T2" y="T3"/>
              </a:cxn>
              <a:cxn ang="T10">
                <a:pos x="T4" y="T5"/>
              </a:cxn>
              <a:cxn ang="T11">
                <a:pos x="T6" y="T7"/>
              </a:cxn>
            </a:cxnLst>
            <a:rect l="T12" t="T13" r="T14" b="T15"/>
            <a:pathLst>
              <a:path w="180" h="118">
                <a:moveTo>
                  <a:pt x="0" y="118"/>
                </a:moveTo>
                <a:cubicBezTo>
                  <a:pt x="18" y="115"/>
                  <a:pt x="86" y="114"/>
                  <a:pt x="108" y="102"/>
                </a:cubicBezTo>
                <a:cubicBezTo>
                  <a:pt x="130" y="90"/>
                  <a:pt x="120" y="65"/>
                  <a:pt x="132" y="48"/>
                </a:cubicBezTo>
                <a:cubicBezTo>
                  <a:pt x="144" y="31"/>
                  <a:pt x="170" y="10"/>
                  <a:pt x="180" y="0"/>
                </a:cubicBezTo>
              </a:path>
            </a:pathLst>
          </a:custGeom>
          <a:noFill/>
          <a:ln w="12700" cap="flat" cmpd="sng">
            <a:solidFill>
              <a:srgbClr val="99CCFF">
                <a:alpha val="56078"/>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6" name="Freeform 56">
            <a:extLst>
              <a:ext uri="{FF2B5EF4-FFF2-40B4-BE49-F238E27FC236}">
                <a16:creationId xmlns:a16="http://schemas.microsoft.com/office/drawing/2014/main" id="{AD71CEFB-1A0E-C4C1-84B6-26D6A4CCB598}"/>
              </a:ext>
            </a:extLst>
          </p:cNvPr>
          <p:cNvSpPr>
            <a:spLocks/>
          </p:cNvSpPr>
          <p:nvPr/>
        </p:nvSpPr>
        <p:spPr bwMode="auto">
          <a:xfrm>
            <a:off x="3429000" y="3343275"/>
            <a:ext cx="252413" cy="169863"/>
          </a:xfrm>
          <a:custGeom>
            <a:avLst/>
            <a:gdLst>
              <a:gd name="T0" fmla="*/ 0 w 159"/>
              <a:gd name="T1" fmla="*/ 1588 h 107"/>
              <a:gd name="T2" fmla="*/ 84138 w 159"/>
              <a:gd name="T3" fmla="*/ 9525 h 107"/>
              <a:gd name="T4" fmla="*/ 106363 w 159"/>
              <a:gd name="T5" fmla="*/ 55563 h 107"/>
              <a:gd name="T6" fmla="*/ 152400 w 159"/>
              <a:gd name="T7" fmla="*/ 69850 h 107"/>
              <a:gd name="T8" fmla="*/ 174625 w 159"/>
              <a:gd name="T9" fmla="*/ 85725 h 107"/>
              <a:gd name="T10" fmla="*/ 190500 w 159"/>
              <a:gd name="T11" fmla="*/ 107950 h 107"/>
              <a:gd name="T12" fmla="*/ 236538 w 159"/>
              <a:gd name="T13" fmla="*/ 139700 h 107"/>
              <a:gd name="T14" fmla="*/ 250825 w 159"/>
              <a:gd name="T15" fmla="*/ 169863 h 107"/>
              <a:gd name="T16" fmla="*/ 0 60000 65536"/>
              <a:gd name="T17" fmla="*/ 0 60000 65536"/>
              <a:gd name="T18" fmla="*/ 0 60000 65536"/>
              <a:gd name="T19" fmla="*/ 0 60000 65536"/>
              <a:gd name="T20" fmla="*/ 0 60000 65536"/>
              <a:gd name="T21" fmla="*/ 0 60000 65536"/>
              <a:gd name="T22" fmla="*/ 0 60000 65536"/>
              <a:gd name="T23" fmla="*/ 0 60000 65536"/>
              <a:gd name="T24" fmla="*/ 0 w 159"/>
              <a:gd name="T25" fmla="*/ 0 h 107"/>
              <a:gd name="T26" fmla="*/ 159 w 159"/>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 h="107">
                <a:moveTo>
                  <a:pt x="0" y="1"/>
                </a:moveTo>
                <a:cubicBezTo>
                  <a:pt x="18" y="3"/>
                  <a:pt x="36" y="0"/>
                  <a:pt x="53" y="6"/>
                </a:cubicBezTo>
                <a:cubicBezTo>
                  <a:pt x="63" y="9"/>
                  <a:pt x="59" y="28"/>
                  <a:pt x="67" y="35"/>
                </a:cubicBezTo>
                <a:cubicBezTo>
                  <a:pt x="69" y="36"/>
                  <a:pt x="93" y="43"/>
                  <a:pt x="96" y="44"/>
                </a:cubicBezTo>
                <a:cubicBezTo>
                  <a:pt x="101" y="47"/>
                  <a:pt x="106" y="50"/>
                  <a:pt x="110" y="54"/>
                </a:cubicBezTo>
                <a:cubicBezTo>
                  <a:pt x="114" y="58"/>
                  <a:pt x="116" y="64"/>
                  <a:pt x="120" y="68"/>
                </a:cubicBezTo>
                <a:cubicBezTo>
                  <a:pt x="129" y="76"/>
                  <a:pt x="149" y="88"/>
                  <a:pt x="149" y="88"/>
                </a:cubicBezTo>
                <a:cubicBezTo>
                  <a:pt x="159" y="103"/>
                  <a:pt x="158" y="96"/>
                  <a:pt x="158" y="107"/>
                </a:cubicBezTo>
              </a:path>
            </a:pathLst>
          </a:custGeom>
          <a:noFill/>
          <a:ln w="12700" cap="flat" cmpd="sng">
            <a:solidFill>
              <a:srgbClr val="99CCFF">
                <a:alpha val="56078"/>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7" name="Freeform 57">
            <a:extLst>
              <a:ext uri="{FF2B5EF4-FFF2-40B4-BE49-F238E27FC236}">
                <a16:creationId xmlns:a16="http://schemas.microsoft.com/office/drawing/2014/main" id="{58D6844A-9175-B8C9-5D5D-5CE3B2FAC28E}"/>
              </a:ext>
            </a:extLst>
          </p:cNvPr>
          <p:cNvSpPr>
            <a:spLocks/>
          </p:cNvSpPr>
          <p:nvPr/>
        </p:nvSpPr>
        <p:spPr bwMode="auto">
          <a:xfrm>
            <a:off x="3952875" y="3429000"/>
            <a:ext cx="238125" cy="198438"/>
          </a:xfrm>
          <a:custGeom>
            <a:avLst/>
            <a:gdLst>
              <a:gd name="T0" fmla="*/ 0 w 150"/>
              <a:gd name="T1" fmla="*/ 190500 h 125"/>
              <a:gd name="T2" fmla="*/ 114300 w 150"/>
              <a:gd name="T3" fmla="*/ 123825 h 125"/>
              <a:gd name="T4" fmla="*/ 238125 w 150"/>
              <a:gd name="T5" fmla="*/ 0 h 125"/>
              <a:gd name="T6" fmla="*/ 0 60000 65536"/>
              <a:gd name="T7" fmla="*/ 0 60000 65536"/>
              <a:gd name="T8" fmla="*/ 0 60000 65536"/>
              <a:gd name="T9" fmla="*/ 0 w 150"/>
              <a:gd name="T10" fmla="*/ 0 h 125"/>
              <a:gd name="T11" fmla="*/ 150 w 150"/>
              <a:gd name="T12" fmla="*/ 125 h 125"/>
            </a:gdLst>
            <a:ahLst/>
            <a:cxnLst>
              <a:cxn ang="T6">
                <a:pos x="T0" y="T1"/>
              </a:cxn>
              <a:cxn ang="T7">
                <a:pos x="T2" y="T3"/>
              </a:cxn>
              <a:cxn ang="T8">
                <a:pos x="T4" y="T5"/>
              </a:cxn>
            </a:cxnLst>
            <a:rect l="T9" t="T10" r="T11" b="T12"/>
            <a:pathLst>
              <a:path w="150" h="125">
                <a:moveTo>
                  <a:pt x="0" y="120"/>
                </a:moveTo>
                <a:cubicBezTo>
                  <a:pt x="66" y="125"/>
                  <a:pt x="33" y="108"/>
                  <a:pt x="72" y="78"/>
                </a:cubicBezTo>
                <a:cubicBezTo>
                  <a:pt x="115" y="39"/>
                  <a:pt x="97" y="65"/>
                  <a:pt x="150" y="0"/>
                </a:cubicBezTo>
              </a:path>
            </a:pathLst>
          </a:custGeom>
          <a:noFill/>
          <a:ln w="12700" cap="flat" cmpd="sng">
            <a:solidFill>
              <a:srgbClr val="99CCFF">
                <a:alpha val="56078"/>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8" name="Freeform 58">
            <a:extLst>
              <a:ext uri="{FF2B5EF4-FFF2-40B4-BE49-F238E27FC236}">
                <a16:creationId xmlns:a16="http://schemas.microsoft.com/office/drawing/2014/main" id="{3CB2F04A-FBDC-4EB9-92E8-A4ED85DFDD86}"/>
              </a:ext>
            </a:extLst>
          </p:cNvPr>
          <p:cNvSpPr>
            <a:spLocks/>
          </p:cNvSpPr>
          <p:nvPr/>
        </p:nvSpPr>
        <p:spPr bwMode="auto">
          <a:xfrm>
            <a:off x="4999038" y="3286125"/>
            <a:ext cx="273050" cy="188913"/>
          </a:xfrm>
          <a:custGeom>
            <a:avLst/>
            <a:gdLst>
              <a:gd name="T0" fmla="*/ 84138 w 172"/>
              <a:gd name="T1" fmla="*/ 165100 h 119"/>
              <a:gd name="T2" fmla="*/ 149225 w 172"/>
              <a:gd name="T3" fmla="*/ 155575 h 119"/>
              <a:gd name="T4" fmla="*/ 242888 w 172"/>
              <a:gd name="T5" fmla="*/ 127000 h 119"/>
              <a:gd name="T6" fmla="*/ 252413 w 172"/>
              <a:gd name="T7" fmla="*/ 112713 h 119"/>
              <a:gd name="T8" fmla="*/ 247650 w 172"/>
              <a:gd name="T9" fmla="*/ 66675 h 119"/>
              <a:gd name="T10" fmla="*/ 212725 w 172"/>
              <a:gd name="T11" fmla="*/ 44450 h 119"/>
              <a:gd name="T12" fmla="*/ 166688 w 172"/>
              <a:gd name="T13" fmla="*/ 6350 h 119"/>
              <a:gd name="T14" fmla="*/ 147638 w 172"/>
              <a:gd name="T15" fmla="*/ 4763 h 119"/>
              <a:gd name="T16" fmla="*/ 111125 w 172"/>
              <a:gd name="T17" fmla="*/ 3175 h 119"/>
              <a:gd name="T18" fmla="*/ 87313 w 172"/>
              <a:gd name="T19" fmla="*/ 17463 h 119"/>
              <a:gd name="T20" fmla="*/ 49213 w 172"/>
              <a:gd name="T21" fmla="*/ 61913 h 119"/>
              <a:gd name="T22" fmla="*/ 28575 w 172"/>
              <a:gd name="T23" fmla="*/ 117475 h 119"/>
              <a:gd name="T24" fmla="*/ 22225 w 172"/>
              <a:gd name="T25" fmla="*/ 165100 h 119"/>
              <a:gd name="T26" fmla="*/ 84138 w 172"/>
              <a:gd name="T27" fmla="*/ 165100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119"/>
              <a:gd name="T44" fmla="*/ 172 w 172"/>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119">
                <a:moveTo>
                  <a:pt x="53" y="104"/>
                </a:moveTo>
                <a:cubicBezTo>
                  <a:pt x="86" y="93"/>
                  <a:pt x="77" y="102"/>
                  <a:pt x="94" y="98"/>
                </a:cubicBezTo>
                <a:lnTo>
                  <a:pt x="153" y="80"/>
                </a:lnTo>
                <a:cubicBezTo>
                  <a:pt x="163" y="78"/>
                  <a:pt x="157" y="71"/>
                  <a:pt x="159" y="71"/>
                </a:cubicBezTo>
                <a:cubicBezTo>
                  <a:pt x="172" y="61"/>
                  <a:pt x="161" y="44"/>
                  <a:pt x="156" y="42"/>
                </a:cubicBezTo>
                <a:cubicBezTo>
                  <a:pt x="140" y="30"/>
                  <a:pt x="154" y="32"/>
                  <a:pt x="134" y="28"/>
                </a:cubicBezTo>
                <a:cubicBezTo>
                  <a:pt x="123" y="20"/>
                  <a:pt x="114" y="14"/>
                  <a:pt x="105" y="4"/>
                </a:cubicBezTo>
                <a:cubicBezTo>
                  <a:pt x="101" y="0"/>
                  <a:pt x="97" y="7"/>
                  <a:pt x="93" y="3"/>
                </a:cubicBezTo>
                <a:cubicBezTo>
                  <a:pt x="91" y="2"/>
                  <a:pt x="73" y="3"/>
                  <a:pt x="70" y="2"/>
                </a:cubicBezTo>
                <a:cubicBezTo>
                  <a:pt x="65" y="5"/>
                  <a:pt x="58" y="6"/>
                  <a:pt x="55" y="11"/>
                </a:cubicBezTo>
                <a:cubicBezTo>
                  <a:pt x="50" y="20"/>
                  <a:pt x="31" y="39"/>
                  <a:pt x="31" y="39"/>
                </a:cubicBezTo>
                <a:cubicBezTo>
                  <a:pt x="25" y="76"/>
                  <a:pt x="27" y="50"/>
                  <a:pt x="18" y="74"/>
                </a:cubicBezTo>
                <a:cubicBezTo>
                  <a:pt x="15" y="86"/>
                  <a:pt x="2" y="94"/>
                  <a:pt x="14" y="104"/>
                </a:cubicBezTo>
                <a:cubicBezTo>
                  <a:pt x="16" y="102"/>
                  <a:pt x="0" y="119"/>
                  <a:pt x="53" y="104"/>
                </a:cubicBezTo>
                <a:close/>
              </a:path>
            </a:pathLst>
          </a:custGeom>
          <a:solidFill>
            <a:srgbClr val="808080">
              <a:alpha val="59999"/>
            </a:srgbClr>
          </a:solidFill>
          <a:ln w="9525">
            <a:solidFill>
              <a:srgbClr val="FFFFFF">
                <a:alpha val="54117"/>
              </a:srgbClr>
            </a:solidFill>
            <a:round/>
            <a:headEnd/>
            <a:tailEnd/>
          </a:ln>
        </p:spPr>
        <p:txBody>
          <a:bodyPr/>
          <a:lstStyle/>
          <a:p>
            <a:endParaRPr lang="en-US"/>
          </a:p>
        </p:txBody>
      </p:sp>
      <p:sp>
        <p:nvSpPr>
          <p:cNvPr id="4139" name="Text Box 59">
            <a:extLst>
              <a:ext uri="{FF2B5EF4-FFF2-40B4-BE49-F238E27FC236}">
                <a16:creationId xmlns:a16="http://schemas.microsoft.com/office/drawing/2014/main" id="{D07013DA-0E00-E39E-35CA-FBBD83714E3A}"/>
              </a:ext>
            </a:extLst>
          </p:cNvPr>
          <p:cNvSpPr txBox="1">
            <a:spLocks noChangeArrowheads="1"/>
          </p:cNvSpPr>
          <p:nvPr/>
        </p:nvSpPr>
        <p:spPr bwMode="auto">
          <a:xfrm>
            <a:off x="2481263" y="1576388"/>
            <a:ext cx="178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solidFill>
                  <a:srgbClr val="99CCFF"/>
                </a:solidFill>
              </a:rPr>
              <a:t>Connect to existing tribs or cold water seeps</a:t>
            </a:r>
          </a:p>
        </p:txBody>
      </p:sp>
      <p:sp>
        <p:nvSpPr>
          <p:cNvPr id="4140" name="Line 60">
            <a:extLst>
              <a:ext uri="{FF2B5EF4-FFF2-40B4-BE49-F238E27FC236}">
                <a16:creationId xmlns:a16="http://schemas.microsoft.com/office/drawing/2014/main" id="{30EF2529-4850-867B-E1D3-817832E38031}"/>
              </a:ext>
            </a:extLst>
          </p:cNvPr>
          <p:cNvSpPr>
            <a:spLocks noChangeShapeType="1"/>
          </p:cNvSpPr>
          <p:nvPr/>
        </p:nvSpPr>
        <p:spPr bwMode="auto">
          <a:xfrm flipH="1">
            <a:off x="4148138" y="2681288"/>
            <a:ext cx="1587" cy="361950"/>
          </a:xfrm>
          <a:prstGeom prst="line">
            <a:avLst/>
          </a:prstGeom>
          <a:noFill/>
          <a:ln w="12700">
            <a:solidFill>
              <a:srgbClr val="333399">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1" name="Line 61">
            <a:extLst>
              <a:ext uri="{FF2B5EF4-FFF2-40B4-BE49-F238E27FC236}">
                <a16:creationId xmlns:a16="http://schemas.microsoft.com/office/drawing/2014/main" id="{1E84AC16-3A97-D469-5BC8-59834E1F52C1}"/>
              </a:ext>
            </a:extLst>
          </p:cNvPr>
          <p:cNvSpPr>
            <a:spLocks noChangeShapeType="1"/>
          </p:cNvSpPr>
          <p:nvPr/>
        </p:nvSpPr>
        <p:spPr bwMode="auto">
          <a:xfrm>
            <a:off x="4391025" y="2897188"/>
            <a:ext cx="239713" cy="819150"/>
          </a:xfrm>
          <a:prstGeom prst="line">
            <a:avLst/>
          </a:prstGeom>
          <a:noFill/>
          <a:ln w="12700">
            <a:solidFill>
              <a:srgbClr val="333399">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2" name="Freeform 62">
            <a:extLst>
              <a:ext uri="{FF2B5EF4-FFF2-40B4-BE49-F238E27FC236}">
                <a16:creationId xmlns:a16="http://schemas.microsoft.com/office/drawing/2014/main" id="{E68B8884-B208-F80E-EDBB-B12A9E2D7BB1}"/>
              </a:ext>
            </a:extLst>
          </p:cNvPr>
          <p:cNvSpPr>
            <a:spLocks/>
          </p:cNvSpPr>
          <p:nvPr/>
        </p:nvSpPr>
        <p:spPr bwMode="auto">
          <a:xfrm>
            <a:off x="4959350" y="5661025"/>
            <a:ext cx="425450" cy="127000"/>
          </a:xfrm>
          <a:custGeom>
            <a:avLst/>
            <a:gdLst>
              <a:gd name="T0" fmla="*/ 0 w 245"/>
              <a:gd name="T1" fmla="*/ 113567 h 104"/>
              <a:gd name="T2" fmla="*/ 98982 w 245"/>
              <a:gd name="T3" fmla="*/ 14654 h 104"/>
              <a:gd name="T4" fmla="*/ 191018 w 245"/>
              <a:gd name="T5" fmla="*/ 25644 h 104"/>
              <a:gd name="T6" fmla="*/ 241378 w 245"/>
              <a:gd name="T7" fmla="*/ 102577 h 104"/>
              <a:gd name="T8" fmla="*/ 349043 w 245"/>
              <a:gd name="T9" fmla="*/ 119673 h 104"/>
              <a:gd name="T10" fmla="*/ 425450 w 245"/>
              <a:gd name="T11" fmla="*/ 61058 h 104"/>
              <a:gd name="T12" fmla="*/ 0 60000 65536"/>
              <a:gd name="T13" fmla="*/ 0 60000 65536"/>
              <a:gd name="T14" fmla="*/ 0 60000 65536"/>
              <a:gd name="T15" fmla="*/ 0 60000 65536"/>
              <a:gd name="T16" fmla="*/ 0 60000 65536"/>
              <a:gd name="T17" fmla="*/ 0 60000 65536"/>
              <a:gd name="T18" fmla="*/ 0 w 245"/>
              <a:gd name="T19" fmla="*/ 0 h 104"/>
              <a:gd name="T20" fmla="*/ 245 w 245"/>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245" h="104">
                <a:moveTo>
                  <a:pt x="0" y="93"/>
                </a:moveTo>
                <a:cubicBezTo>
                  <a:pt x="19" y="58"/>
                  <a:pt x="39" y="24"/>
                  <a:pt x="57" y="12"/>
                </a:cubicBezTo>
                <a:cubicBezTo>
                  <a:pt x="75" y="0"/>
                  <a:pt x="96" y="9"/>
                  <a:pt x="110" y="21"/>
                </a:cubicBezTo>
                <a:cubicBezTo>
                  <a:pt x="124" y="33"/>
                  <a:pt x="124" y="71"/>
                  <a:pt x="139" y="84"/>
                </a:cubicBezTo>
                <a:cubicBezTo>
                  <a:pt x="154" y="97"/>
                  <a:pt x="183" y="104"/>
                  <a:pt x="201" y="98"/>
                </a:cubicBezTo>
                <a:cubicBezTo>
                  <a:pt x="219" y="92"/>
                  <a:pt x="235" y="60"/>
                  <a:pt x="245" y="50"/>
                </a:cubicBezTo>
              </a:path>
            </a:pathLst>
          </a:custGeom>
          <a:noFill/>
          <a:ln w="38100">
            <a:solidFill>
              <a:srgbClr val="00CCFF">
                <a:alpha val="65097"/>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3" name="Line 63">
            <a:extLst>
              <a:ext uri="{FF2B5EF4-FFF2-40B4-BE49-F238E27FC236}">
                <a16:creationId xmlns:a16="http://schemas.microsoft.com/office/drawing/2014/main" id="{84A406C0-4A7F-CA92-FFDF-527959AB2398}"/>
              </a:ext>
            </a:extLst>
          </p:cNvPr>
          <p:cNvSpPr>
            <a:spLocks noChangeShapeType="1"/>
          </p:cNvSpPr>
          <p:nvPr/>
        </p:nvSpPr>
        <p:spPr bwMode="auto">
          <a:xfrm>
            <a:off x="3182938" y="2925763"/>
            <a:ext cx="0" cy="415925"/>
          </a:xfrm>
          <a:prstGeom prst="line">
            <a:avLst/>
          </a:prstGeom>
          <a:noFill/>
          <a:ln w="635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144" name="Line 64">
            <a:extLst>
              <a:ext uri="{FF2B5EF4-FFF2-40B4-BE49-F238E27FC236}">
                <a16:creationId xmlns:a16="http://schemas.microsoft.com/office/drawing/2014/main" id="{E6022C7B-2BF9-58EE-D75C-331EC5334B5B}"/>
              </a:ext>
            </a:extLst>
          </p:cNvPr>
          <p:cNvSpPr>
            <a:spLocks noChangeShapeType="1"/>
          </p:cNvSpPr>
          <p:nvPr/>
        </p:nvSpPr>
        <p:spPr bwMode="auto">
          <a:xfrm flipH="1">
            <a:off x="3024188" y="2925763"/>
            <a:ext cx="158750" cy="0"/>
          </a:xfrm>
          <a:prstGeom prst="line">
            <a:avLst/>
          </a:prstGeom>
          <a:noFill/>
          <a:ln w="635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145" name="Line 65">
            <a:extLst>
              <a:ext uri="{FF2B5EF4-FFF2-40B4-BE49-F238E27FC236}">
                <a16:creationId xmlns:a16="http://schemas.microsoft.com/office/drawing/2014/main" id="{57CC3AD4-1917-77B8-1769-03DCD8AD52A2}"/>
              </a:ext>
            </a:extLst>
          </p:cNvPr>
          <p:cNvSpPr>
            <a:spLocks noChangeShapeType="1"/>
          </p:cNvSpPr>
          <p:nvPr/>
        </p:nvSpPr>
        <p:spPr bwMode="auto">
          <a:xfrm flipH="1" flipV="1">
            <a:off x="3017838" y="3341688"/>
            <a:ext cx="165100" cy="3175"/>
          </a:xfrm>
          <a:prstGeom prst="line">
            <a:avLst/>
          </a:prstGeom>
          <a:noFill/>
          <a:ln w="635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146" name="Text Box 66">
            <a:extLst>
              <a:ext uri="{FF2B5EF4-FFF2-40B4-BE49-F238E27FC236}">
                <a16:creationId xmlns:a16="http://schemas.microsoft.com/office/drawing/2014/main" id="{9A3E4129-F10F-65EB-4FBE-C90ABE000D51}"/>
              </a:ext>
            </a:extLst>
          </p:cNvPr>
          <p:cNvSpPr txBox="1">
            <a:spLocks noChangeArrowheads="1"/>
          </p:cNvSpPr>
          <p:nvPr/>
        </p:nvSpPr>
        <p:spPr bwMode="auto">
          <a:xfrm>
            <a:off x="2849563" y="2819400"/>
            <a:ext cx="2079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800"/>
              <a:t>A</a:t>
            </a:r>
          </a:p>
        </p:txBody>
      </p:sp>
      <p:sp>
        <p:nvSpPr>
          <p:cNvPr id="4147" name="Text Box 67">
            <a:extLst>
              <a:ext uri="{FF2B5EF4-FFF2-40B4-BE49-F238E27FC236}">
                <a16:creationId xmlns:a16="http://schemas.microsoft.com/office/drawing/2014/main" id="{4781642B-58E4-A279-6271-611AAED6CF48}"/>
              </a:ext>
            </a:extLst>
          </p:cNvPr>
          <p:cNvSpPr txBox="1">
            <a:spLocks noChangeArrowheads="1"/>
          </p:cNvSpPr>
          <p:nvPr/>
        </p:nvSpPr>
        <p:spPr bwMode="auto">
          <a:xfrm>
            <a:off x="2844800" y="3241675"/>
            <a:ext cx="207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800"/>
              <a:t>A</a:t>
            </a:r>
          </a:p>
        </p:txBody>
      </p:sp>
      <p:sp>
        <p:nvSpPr>
          <p:cNvPr id="4148" name="Freeform 68">
            <a:extLst>
              <a:ext uri="{FF2B5EF4-FFF2-40B4-BE49-F238E27FC236}">
                <a16:creationId xmlns:a16="http://schemas.microsoft.com/office/drawing/2014/main" id="{014110FF-EFA1-4169-3AE1-4C072AE03FA1}"/>
              </a:ext>
            </a:extLst>
          </p:cNvPr>
          <p:cNvSpPr>
            <a:spLocks/>
          </p:cNvSpPr>
          <p:nvPr/>
        </p:nvSpPr>
        <p:spPr bwMode="auto">
          <a:xfrm rot="5254829">
            <a:off x="2971801" y="3143250"/>
            <a:ext cx="42862" cy="141287"/>
          </a:xfrm>
          <a:custGeom>
            <a:avLst/>
            <a:gdLst>
              <a:gd name="T0" fmla="*/ 0 w 38"/>
              <a:gd name="T1" fmla="*/ 141287 h 78"/>
              <a:gd name="T2" fmla="*/ 36094 w 38"/>
              <a:gd name="T3" fmla="*/ 105060 h 78"/>
              <a:gd name="T4" fmla="*/ 42862 w 38"/>
              <a:gd name="T5" fmla="*/ 43473 h 78"/>
              <a:gd name="T6" fmla="*/ 4512 w 38"/>
              <a:gd name="T7" fmla="*/ 0 h 78"/>
              <a:gd name="T8" fmla="*/ 18047 w 38"/>
              <a:gd name="T9" fmla="*/ 50718 h 78"/>
              <a:gd name="T10" fmla="*/ 15791 w 38"/>
              <a:gd name="T11" fmla="*/ 105060 h 78"/>
              <a:gd name="T12" fmla="*/ 0 w 38"/>
              <a:gd name="T13" fmla="*/ 141287 h 78"/>
              <a:gd name="T14" fmla="*/ 0 60000 65536"/>
              <a:gd name="T15" fmla="*/ 0 60000 65536"/>
              <a:gd name="T16" fmla="*/ 0 60000 65536"/>
              <a:gd name="T17" fmla="*/ 0 60000 65536"/>
              <a:gd name="T18" fmla="*/ 0 60000 65536"/>
              <a:gd name="T19" fmla="*/ 0 60000 65536"/>
              <a:gd name="T20" fmla="*/ 0 60000 65536"/>
              <a:gd name="T21" fmla="*/ 0 w 38"/>
              <a:gd name="T22" fmla="*/ 0 h 78"/>
              <a:gd name="T23" fmla="*/ 38 w 3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78">
                <a:moveTo>
                  <a:pt x="0" y="78"/>
                </a:moveTo>
                <a:lnTo>
                  <a:pt x="32" y="58"/>
                </a:lnTo>
                <a:lnTo>
                  <a:pt x="38" y="24"/>
                </a:lnTo>
                <a:lnTo>
                  <a:pt x="4" y="0"/>
                </a:lnTo>
                <a:lnTo>
                  <a:pt x="16" y="28"/>
                </a:lnTo>
                <a:lnTo>
                  <a:pt x="14" y="58"/>
                </a:lnTo>
                <a:lnTo>
                  <a:pt x="0" y="78"/>
                </a:lnTo>
                <a:close/>
              </a:path>
            </a:pathLst>
          </a:custGeom>
          <a:solidFill>
            <a:srgbClr val="000000">
              <a:alpha val="54901"/>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4149" name="Line 71">
            <a:extLst>
              <a:ext uri="{FF2B5EF4-FFF2-40B4-BE49-F238E27FC236}">
                <a16:creationId xmlns:a16="http://schemas.microsoft.com/office/drawing/2014/main" id="{D9FB4AC5-C7CC-C415-BC11-FDA87FB62329}"/>
              </a:ext>
            </a:extLst>
          </p:cNvPr>
          <p:cNvSpPr>
            <a:spLocks noChangeShapeType="1"/>
          </p:cNvSpPr>
          <p:nvPr/>
        </p:nvSpPr>
        <p:spPr bwMode="auto">
          <a:xfrm flipH="1">
            <a:off x="2455863" y="3346450"/>
            <a:ext cx="1003300" cy="211138"/>
          </a:xfrm>
          <a:prstGeom prst="line">
            <a:avLst/>
          </a:prstGeom>
          <a:noFill/>
          <a:ln w="12700">
            <a:solidFill>
              <a:srgbClr val="333399">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0" name="Freeform 72">
            <a:extLst>
              <a:ext uri="{FF2B5EF4-FFF2-40B4-BE49-F238E27FC236}">
                <a16:creationId xmlns:a16="http://schemas.microsoft.com/office/drawing/2014/main" id="{EF675B30-E4F4-9084-F433-18EB1C86FB94}"/>
              </a:ext>
            </a:extLst>
          </p:cNvPr>
          <p:cNvSpPr>
            <a:spLocks/>
          </p:cNvSpPr>
          <p:nvPr/>
        </p:nvSpPr>
        <p:spPr bwMode="auto">
          <a:xfrm rot="5254829">
            <a:off x="3433762" y="3259138"/>
            <a:ext cx="42863" cy="141288"/>
          </a:xfrm>
          <a:custGeom>
            <a:avLst/>
            <a:gdLst>
              <a:gd name="T0" fmla="*/ 0 w 38"/>
              <a:gd name="T1" fmla="*/ 141288 h 78"/>
              <a:gd name="T2" fmla="*/ 36095 w 38"/>
              <a:gd name="T3" fmla="*/ 105060 h 78"/>
              <a:gd name="T4" fmla="*/ 42863 w 38"/>
              <a:gd name="T5" fmla="*/ 43473 h 78"/>
              <a:gd name="T6" fmla="*/ 4512 w 38"/>
              <a:gd name="T7" fmla="*/ 0 h 78"/>
              <a:gd name="T8" fmla="*/ 18048 w 38"/>
              <a:gd name="T9" fmla="*/ 50719 h 78"/>
              <a:gd name="T10" fmla="*/ 15792 w 38"/>
              <a:gd name="T11" fmla="*/ 105060 h 78"/>
              <a:gd name="T12" fmla="*/ 0 w 38"/>
              <a:gd name="T13" fmla="*/ 141288 h 78"/>
              <a:gd name="T14" fmla="*/ 0 60000 65536"/>
              <a:gd name="T15" fmla="*/ 0 60000 65536"/>
              <a:gd name="T16" fmla="*/ 0 60000 65536"/>
              <a:gd name="T17" fmla="*/ 0 60000 65536"/>
              <a:gd name="T18" fmla="*/ 0 60000 65536"/>
              <a:gd name="T19" fmla="*/ 0 60000 65536"/>
              <a:gd name="T20" fmla="*/ 0 60000 65536"/>
              <a:gd name="T21" fmla="*/ 0 w 38"/>
              <a:gd name="T22" fmla="*/ 0 h 78"/>
              <a:gd name="T23" fmla="*/ 38 w 3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78">
                <a:moveTo>
                  <a:pt x="0" y="78"/>
                </a:moveTo>
                <a:lnTo>
                  <a:pt x="32" y="58"/>
                </a:lnTo>
                <a:lnTo>
                  <a:pt x="38" y="24"/>
                </a:lnTo>
                <a:lnTo>
                  <a:pt x="4" y="0"/>
                </a:lnTo>
                <a:lnTo>
                  <a:pt x="16" y="28"/>
                </a:lnTo>
                <a:lnTo>
                  <a:pt x="14" y="58"/>
                </a:lnTo>
                <a:lnTo>
                  <a:pt x="0" y="78"/>
                </a:lnTo>
                <a:close/>
              </a:path>
            </a:pathLst>
          </a:custGeom>
          <a:solidFill>
            <a:srgbClr val="000000">
              <a:alpha val="54901"/>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4151" name="Freeform 73">
            <a:extLst>
              <a:ext uri="{FF2B5EF4-FFF2-40B4-BE49-F238E27FC236}">
                <a16:creationId xmlns:a16="http://schemas.microsoft.com/office/drawing/2014/main" id="{F6E3DA2E-32DA-C35C-CB76-20B482C5EA47}"/>
              </a:ext>
            </a:extLst>
          </p:cNvPr>
          <p:cNvSpPr>
            <a:spLocks/>
          </p:cNvSpPr>
          <p:nvPr/>
        </p:nvSpPr>
        <p:spPr bwMode="auto">
          <a:xfrm>
            <a:off x="7627938" y="5916613"/>
            <a:ext cx="425450" cy="127000"/>
          </a:xfrm>
          <a:custGeom>
            <a:avLst/>
            <a:gdLst>
              <a:gd name="T0" fmla="*/ 0 w 245"/>
              <a:gd name="T1" fmla="*/ 113567 h 104"/>
              <a:gd name="T2" fmla="*/ 98982 w 245"/>
              <a:gd name="T3" fmla="*/ 14654 h 104"/>
              <a:gd name="T4" fmla="*/ 191018 w 245"/>
              <a:gd name="T5" fmla="*/ 25644 h 104"/>
              <a:gd name="T6" fmla="*/ 241378 w 245"/>
              <a:gd name="T7" fmla="*/ 102577 h 104"/>
              <a:gd name="T8" fmla="*/ 349043 w 245"/>
              <a:gd name="T9" fmla="*/ 119673 h 104"/>
              <a:gd name="T10" fmla="*/ 425450 w 245"/>
              <a:gd name="T11" fmla="*/ 61058 h 104"/>
              <a:gd name="T12" fmla="*/ 0 60000 65536"/>
              <a:gd name="T13" fmla="*/ 0 60000 65536"/>
              <a:gd name="T14" fmla="*/ 0 60000 65536"/>
              <a:gd name="T15" fmla="*/ 0 60000 65536"/>
              <a:gd name="T16" fmla="*/ 0 60000 65536"/>
              <a:gd name="T17" fmla="*/ 0 60000 65536"/>
              <a:gd name="T18" fmla="*/ 0 w 245"/>
              <a:gd name="T19" fmla="*/ 0 h 104"/>
              <a:gd name="T20" fmla="*/ 245 w 245"/>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245" h="104">
                <a:moveTo>
                  <a:pt x="0" y="93"/>
                </a:moveTo>
                <a:cubicBezTo>
                  <a:pt x="19" y="58"/>
                  <a:pt x="39" y="24"/>
                  <a:pt x="57" y="12"/>
                </a:cubicBezTo>
                <a:cubicBezTo>
                  <a:pt x="75" y="0"/>
                  <a:pt x="96" y="9"/>
                  <a:pt x="110" y="21"/>
                </a:cubicBezTo>
                <a:cubicBezTo>
                  <a:pt x="124" y="33"/>
                  <a:pt x="124" y="71"/>
                  <a:pt x="139" y="84"/>
                </a:cubicBezTo>
                <a:cubicBezTo>
                  <a:pt x="154" y="97"/>
                  <a:pt x="183" y="104"/>
                  <a:pt x="201" y="98"/>
                </a:cubicBezTo>
                <a:cubicBezTo>
                  <a:pt x="219" y="92"/>
                  <a:pt x="235" y="60"/>
                  <a:pt x="245" y="50"/>
                </a:cubicBezTo>
              </a:path>
            </a:pathLst>
          </a:custGeom>
          <a:noFill/>
          <a:ln w="19050" cap="rnd" cmpd="sng">
            <a:solidFill>
              <a:srgbClr val="99CCFF">
                <a:alpha val="72940"/>
              </a:srgbClr>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152" name="Group 74">
            <a:extLst>
              <a:ext uri="{FF2B5EF4-FFF2-40B4-BE49-F238E27FC236}">
                <a16:creationId xmlns:a16="http://schemas.microsoft.com/office/drawing/2014/main" id="{B6124EEB-5F44-782D-B703-50A687BB873A}"/>
              </a:ext>
            </a:extLst>
          </p:cNvPr>
          <p:cNvGrpSpPr>
            <a:grpSpLocks/>
          </p:cNvGrpSpPr>
          <p:nvPr/>
        </p:nvGrpSpPr>
        <p:grpSpPr bwMode="auto">
          <a:xfrm>
            <a:off x="781050" y="5981700"/>
            <a:ext cx="2135188" cy="449263"/>
            <a:chOff x="474" y="3822"/>
            <a:chExt cx="1345" cy="283"/>
          </a:xfrm>
        </p:grpSpPr>
        <p:sp>
          <p:nvSpPr>
            <p:cNvPr id="4155" name="Rectangle 75">
              <a:extLst>
                <a:ext uri="{FF2B5EF4-FFF2-40B4-BE49-F238E27FC236}">
                  <a16:creationId xmlns:a16="http://schemas.microsoft.com/office/drawing/2014/main" id="{1C570618-9439-6A60-B5E9-65F7DE379AD6}"/>
                </a:ext>
              </a:extLst>
            </p:cNvPr>
            <p:cNvSpPr>
              <a:spLocks noChangeArrowheads="1"/>
            </p:cNvSpPr>
            <p:nvPr/>
          </p:nvSpPr>
          <p:spPr bwMode="auto">
            <a:xfrm>
              <a:off x="474" y="3822"/>
              <a:ext cx="1326" cy="270"/>
            </a:xfrm>
            <a:prstGeom prst="rect">
              <a:avLst/>
            </a:prstGeom>
            <a:solidFill>
              <a:schemeClr val="bg1">
                <a:alpha val="81175"/>
              </a:schemeClr>
            </a:solidFill>
            <a:ln w="9525">
              <a:solidFill>
                <a:schemeClr val="tx1"/>
              </a:solidFill>
              <a:miter lim="800000"/>
              <a:headEnd/>
              <a:tailEnd/>
            </a:ln>
          </p:spPr>
          <p:txBody>
            <a:bodyPr wrap="none" anchor="ct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4156" name="Picture 76">
              <a:extLst>
                <a:ext uri="{FF2B5EF4-FFF2-40B4-BE49-F238E27FC236}">
                  <a16:creationId xmlns:a16="http://schemas.microsoft.com/office/drawing/2014/main" id="{FE121694-3862-298C-23C8-3660C815021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2373" t="83330" r="30728" b="8948"/>
            <a:stretch>
              <a:fillRect/>
            </a:stretch>
          </p:blipFill>
          <p:spPr bwMode="auto">
            <a:xfrm>
              <a:off x="500" y="3835"/>
              <a:ext cx="131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53" name="Text Box 77">
            <a:extLst>
              <a:ext uri="{FF2B5EF4-FFF2-40B4-BE49-F238E27FC236}">
                <a16:creationId xmlns:a16="http://schemas.microsoft.com/office/drawing/2014/main" id="{32D91741-FAAC-36E4-2994-62115B16A67C}"/>
              </a:ext>
            </a:extLst>
          </p:cNvPr>
          <p:cNvSpPr txBox="1">
            <a:spLocks noChangeArrowheads="1"/>
          </p:cNvSpPr>
          <p:nvPr/>
        </p:nvSpPr>
        <p:spPr bwMode="auto">
          <a:xfrm>
            <a:off x="5092700" y="6524625"/>
            <a:ext cx="1252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solidFill>
                  <a:schemeClr val="bg1"/>
                </a:solidFill>
              </a:rPr>
              <a:t>not to scale</a:t>
            </a:r>
          </a:p>
        </p:txBody>
      </p:sp>
      <p:pic>
        <p:nvPicPr>
          <p:cNvPr id="4154" name="Picture 78" descr="Outlined diamond">
            <a:extLst>
              <a:ext uri="{FF2B5EF4-FFF2-40B4-BE49-F238E27FC236}">
                <a16:creationId xmlns:a16="http://schemas.microsoft.com/office/drawing/2014/main" id="{0BC978E0-B500-8C52-767B-0A4D6DDE53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678112">
            <a:off x="3499644" y="1994694"/>
            <a:ext cx="86836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olor lidar overview copy2">
            <a:extLst>
              <a:ext uri="{FF2B5EF4-FFF2-40B4-BE49-F238E27FC236}">
                <a16:creationId xmlns:a16="http://schemas.microsoft.com/office/drawing/2014/main" id="{9A63C3B0-5C8C-E117-7C30-A517525EC73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400" y="406400"/>
            <a:ext cx="91440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3">
            <a:extLst>
              <a:ext uri="{FF2B5EF4-FFF2-40B4-BE49-F238E27FC236}">
                <a16:creationId xmlns:a16="http://schemas.microsoft.com/office/drawing/2014/main" id="{876FF32B-4DA6-DFD5-5BF2-CACD0C7F4D6C}"/>
              </a:ext>
            </a:extLst>
          </p:cNvPr>
          <p:cNvSpPr>
            <a:spLocks/>
          </p:cNvSpPr>
          <p:nvPr/>
        </p:nvSpPr>
        <p:spPr bwMode="auto">
          <a:xfrm>
            <a:off x="95250" y="1747838"/>
            <a:ext cx="5224463" cy="768350"/>
          </a:xfrm>
          <a:custGeom>
            <a:avLst/>
            <a:gdLst>
              <a:gd name="T0" fmla="*/ 0 w 3291"/>
              <a:gd name="T1" fmla="*/ 481013 h 484"/>
              <a:gd name="T2" fmla="*/ 254000 w 3291"/>
              <a:gd name="T3" fmla="*/ 457200 h 484"/>
              <a:gd name="T4" fmla="*/ 438150 w 3291"/>
              <a:gd name="T5" fmla="*/ 409575 h 484"/>
              <a:gd name="T6" fmla="*/ 612775 w 3291"/>
              <a:gd name="T7" fmla="*/ 409575 h 484"/>
              <a:gd name="T8" fmla="*/ 755650 w 3291"/>
              <a:gd name="T9" fmla="*/ 354013 h 484"/>
              <a:gd name="T10" fmla="*/ 914400 w 3291"/>
              <a:gd name="T11" fmla="*/ 288925 h 484"/>
              <a:gd name="T12" fmla="*/ 1271588 w 3291"/>
              <a:gd name="T13" fmla="*/ 201613 h 484"/>
              <a:gd name="T14" fmla="*/ 1527175 w 3291"/>
              <a:gd name="T15" fmla="*/ 153988 h 484"/>
              <a:gd name="T16" fmla="*/ 1685925 w 3291"/>
              <a:gd name="T17" fmla="*/ 122238 h 484"/>
              <a:gd name="T18" fmla="*/ 1931988 w 3291"/>
              <a:gd name="T19" fmla="*/ 34925 h 484"/>
              <a:gd name="T20" fmla="*/ 2106613 w 3291"/>
              <a:gd name="T21" fmla="*/ 19050 h 484"/>
              <a:gd name="T22" fmla="*/ 2290763 w 3291"/>
              <a:gd name="T23" fmla="*/ 3175 h 484"/>
              <a:gd name="T24" fmla="*/ 2401888 w 3291"/>
              <a:gd name="T25" fmla="*/ 34925 h 484"/>
              <a:gd name="T26" fmla="*/ 2497138 w 3291"/>
              <a:gd name="T27" fmla="*/ 169863 h 484"/>
              <a:gd name="T28" fmla="*/ 2584450 w 3291"/>
              <a:gd name="T29" fmla="*/ 280988 h 484"/>
              <a:gd name="T30" fmla="*/ 2640013 w 3291"/>
              <a:gd name="T31" fmla="*/ 354013 h 484"/>
              <a:gd name="T32" fmla="*/ 2703513 w 3291"/>
              <a:gd name="T33" fmla="*/ 449263 h 484"/>
              <a:gd name="T34" fmla="*/ 2862263 w 3291"/>
              <a:gd name="T35" fmla="*/ 568325 h 484"/>
              <a:gd name="T36" fmla="*/ 2933700 w 3291"/>
              <a:gd name="T37" fmla="*/ 615950 h 484"/>
              <a:gd name="T38" fmla="*/ 2997200 w 3291"/>
              <a:gd name="T39" fmla="*/ 695325 h 484"/>
              <a:gd name="T40" fmla="*/ 3060700 w 3291"/>
              <a:gd name="T41" fmla="*/ 742950 h 484"/>
              <a:gd name="T42" fmla="*/ 3157538 w 3291"/>
              <a:gd name="T43" fmla="*/ 766763 h 484"/>
              <a:gd name="T44" fmla="*/ 3284538 w 3291"/>
              <a:gd name="T45" fmla="*/ 735013 h 484"/>
              <a:gd name="T46" fmla="*/ 3419475 w 3291"/>
              <a:gd name="T47" fmla="*/ 703263 h 484"/>
              <a:gd name="T48" fmla="*/ 3586163 w 3291"/>
              <a:gd name="T49" fmla="*/ 703263 h 484"/>
              <a:gd name="T50" fmla="*/ 3697288 w 3291"/>
              <a:gd name="T51" fmla="*/ 671513 h 484"/>
              <a:gd name="T52" fmla="*/ 3895725 w 3291"/>
              <a:gd name="T53" fmla="*/ 703263 h 484"/>
              <a:gd name="T54" fmla="*/ 3967163 w 3291"/>
              <a:gd name="T55" fmla="*/ 719138 h 484"/>
              <a:gd name="T56" fmla="*/ 4087813 w 3291"/>
              <a:gd name="T57" fmla="*/ 719138 h 484"/>
              <a:gd name="T58" fmla="*/ 4238625 w 3291"/>
              <a:gd name="T59" fmla="*/ 631825 h 484"/>
              <a:gd name="T60" fmla="*/ 4381500 w 3291"/>
              <a:gd name="T61" fmla="*/ 552450 h 484"/>
              <a:gd name="T62" fmla="*/ 4468813 w 3291"/>
              <a:gd name="T63" fmla="*/ 488950 h 484"/>
              <a:gd name="T64" fmla="*/ 4548188 w 3291"/>
              <a:gd name="T65" fmla="*/ 488950 h 484"/>
              <a:gd name="T66" fmla="*/ 4643438 w 3291"/>
              <a:gd name="T67" fmla="*/ 528638 h 484"/>
              <a:gd name="T68" fmla="*/ 4699000 w 3291"/>
              <a:gd name="T69" fmla="*/ 576263 h 484"/>
              <a:gd name="T70" fmla="*/ 4833938 w 3291"/>
              <a:gd name="T71" fmla="*/ 544513 h 484"/>
              <a:gd name="T72" fmla="*/ 4929188 w 3291"/>
              <a:gd name="T73" fmla="*/ 488950 h 484"/>
              <a:gd name="T74" fmla="*/ 5065713 w 3291"/>
              <a:gd name="T75" fmla="*/ 465138 h 484"/>
              <a:gd name="T76" fmla="*/ 5153025 w 3291"/>
              <a:gd name="T77" fmla="*/ 473075 h 484"/>
              <a:gd name="T78" fmla="*/ 5224463 w 3291"/>
              <a:gd name="T79" fmla="*/ 488950 h 4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91"/>
              <a:gd name="T121" fmla="*/ 0 h 484"/>
              <a:gd name="T122" fmla="*/ 3291 w 3291"/>
              <a:gd name="T123" fmla="*/ 484 h 4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91" h="484">
                <a:moveTo>
                  <a:pt x="0" y="303"/>
                </a:moveTo>
                <a:cubicBezTo>
                  <a:pt x="57" y="299"/>
                  <a:pt x="114" y="295"/>
                  <a:pt x="160" y="288"/>
                </a:cubicBezTo>
                <a:cubicBezTo>
                  <a:pt x="206" y="281"/>
                  <a:pt x="238" y="263"/>
                  <a:pt x="276" y="258"/>
                </a:cubicBezTo>
                <a:cubicBezTo>
                  <a:pt x="314" y="253"/>
                  <a:pt x="353" y="264"/>
                  <a:pt x="386" y="258"/>
                </a:cubicBezTo>
                <a:cubicBezTo>
                  <a:pt x="419" y="252"/>
                  <a:pt x="444" y="236"/>
                  <a:pt x="476" y="223"/>
                </a:cubicBezTo>
                <a:cubicBezTo>
                  <a:pt x="508" y="210"/>
                  <a:pt x="522" y="198"/>
                  <a:pt x="576" y="182"/>
                </a:cubicBezTo>
                <a:cubicBezTo>
                  <a:pt x="630" y="166"/>
                  <a:pt x="737" y="141"/>
                  <a:pt x="801" y="127"/>
                </a:cubicBezTo>
                <a:cubicBezTo>
                  <a:pt x="865" y="113"/>
                  <a:pt x="919" y="105"/>
                  <a:pt x="962" y="97"/>
                </a:cubicBezTo>
                <a:cubicBezTo>
                  <a:pt x="1005" y="89"/>
                  <a:pt x="1020" y="89"/>
                  <a:pt x="1062" y="77"/>
                </a:cubicBezTo>
                <a:cubicBezTo>
                  <a:pt x="1104" y="65"/>
                  <a:pt x="1173" y="33"/>
                  <a:pt x="1217" y="22"/>
                </a:cubicBezTo>
                <a:cubicBezTo>
                  <a:pt x="1261" y="11"/>
                  <a:pt x="1289" y="15"/>
                  <a:pt x="1327" y="12"/>
                </a:cubicBezTo>
                <a:cubicBezTo>
                  <a:pt x="1365" y="9"/>
                  <a:pt x="1412" y="0"/>
                  <a:pt x="1443" y="2"/>
                </a:cubicBezTo>
                <a:cubicBezTo>
                  <a:pt x="1474" y="4"/>
                  <a:pt x="1491" y="5"/>
                  <a:pt x="1513" y="22"/>
                </a:cubicBezTo>
                <a:cubicBezTo>
                  <a:pt x="1535" y="39"/>
                  <a:pt x="1554" y="81"/>
                  <a:pt x="1573" y="107"/>
                </a:cubicBezTo>
                <a:cubicBezTo>
                  <a:pt x="1592" y="133"/>
                  <a:pt x="1613" y="158"/>
                  <a:pt x="1628" y="177"/>
                </a:cubicBezTo>
                <a:cubicBezTo>
                  <a:pt x="1643" y="196"/>
                  <a:pt x="1651" y="205"/>
                  <a:pt x="1663" y="223"/>
                </a:cubicBezTo>
                <a:cubicBezTo>
                  <a:pt x="1675" y="241"/>
                  <a:pt x="1680" y="261"/>
                  <a:pt x="1703" y="283"/>
                </a:cubicBezTo>
                <a:cubicBezTo>
                  <a:pt x="1726" y="305"/>
                  <a:pt x="1779" y="341"/>
                  <a:pt x="1803" y="358"/>
                </a:cubicBezTo>
                <a:cubicBezTo>
                  <a:pt x="1827" y="375"/>
                  <a:pt x="1834" y="375"/>
                  <a:pt x="1848" y="388"/>
                </a:cubicBezTo>
                <a:cubicBezTo>
                  <a:pt x="1862" y="401"/>
                  <a:pt x="1875" y="425"/>
                  <a:pt x="1888" y="438"/>
                </a:cubicBezTo>
                <a:cubicBezTo>
                  <a:pt x="1901" y="451"/>
                  <a:pt x="1911" y="461"/>
                  <a:pt x="1928" y="468"/>
                </a:cubicBezTo>
                <a:cubicBezTo>
                  <a:pt x="1945" y="475"/>
                  <a:pt x="1966" y="484"/>
                  <a:pt x="1989" y="483"/>
                </a:cubicBezTo>
                <a:cubicBezTo>
                  <a:pt x="2012" y="482"/>
                  <a:pt x="2042" y="470"/>
                  <a:pt x="2069" y="463"/>
                </a:cubicBezTo>
                <a:cubicBezTo>
                  <a:pt x="2096" y="456"/>
                  <a:pt x="2122" y="446"/>
                  <a:pt x="2154" y="443"/>
                </a:cubicBezTo>
                <a:cubicBezTo>
                  <a:pt x="2186" y="440"/>
                  <a:pt x="2230" y="446"/>
                  <a:pt x="2259" y="443"/>
                </a:cubicBezTo>
                <a:cubicBezTo>
                  <a:pt x="2288" y="440"/>
                  <a:pt x="2297" y="423"/>
                  <a:pt x="2329" y="423"/>
                </a:cubicBezTo>
                <a:cubicBezTo>
                  <a:pt x="2361" y="423"/>
                  <a:pt x="2426" y="438"/>
                  <a:pt x="2454" y="443"/>
                </a:cubicBezTo>
                <a:cubicBezTo>
                  <a:pt x="2482" y="448"/>
                  <a:pt x="2479" y="451"/>
                  <a:pt x="2499" y="453"/>
                </a:cubicBezTo>
                <a:cubicBezTo>
                  <a:pt x="2519" y="455"/>
                  <a:pt x="2547" y="462"/>
                  <a:pt x="2575" y="453"/>
                </a:cubicBezTo>
                <a:cubicBezTo>
                  <a:pt x="2603" y="444"/>
                  <a:pt x="2639" y="416"/>
                  <a:pt x="2670" y="398"/>
                </a:cubicBezTo>
                <a:cubicBezTo>
                  <a:pt x="2701" y="380"/>
                  <a:pt x="2736" y="363"/>
                  <a:pt x="2760" y="348"/>
                </a:cubicBezTo>
                <a:cubicBezTo>
                  <a:pt x="2784" y="333"/>
                  <a:pt x="2798" y="315"/>
                  <a:pt x="2815" y="308"/>
                </a:cubicBezTo>
                <a:cubicBezTo>
                  <a:pt x="2832" y="301"/>
                  <a:pt x="2847" y="304"/>
                  <a:pt x="2865" y="308"/>
                </a:cubicBezTo>
                <a:cubicBezTo>
                  <a:pt x="2883" y="312"/>
                  <a:pt x="2909" y="324"/>
                  <a:pt x="2925" y="333"/>
                </a:cubicBezTo>
                <a:cubicBezTo>
                  <a:pt x="2941" y="342"/>
                  <a:pt x="2940" y="361"/>
                  <a:pt x="2960" y="363"/>
                </a:cubicBezTo>
                <a:cubicBezTo>
                  <a:pt x="2980" y="365"/>
                  <a:pt x="3021" y="352"/>
                  <a:pt x="3045" y="343"/>
                </a:cubicBezTo>
                <a:cubicBezTo>
                  <a:pt x="3069" y="334"/>
                  <a:pt x="3081" y="316"/>
                  <a:pt x="3105" y="308"/>
                </a:cubicBezTo>
                <a:cubicBezTo>
                  <a:pt x="3129" y="300"/>
                  <a:pt x="3168" y="295"/>
                  <a:pt x="3191" y="293"/>
                </a:cubicBezTo>
                <a:cubicBezTo>
                  <a:pt x="3214" y="291"/>
                  <a:pt x="3229" y="296"/>
                  <a:pt x="3246" y="298"/>
                </a:cubicBezTo>
                <a:cubicBezTo>
                  <a:pt x="3263" y="300"/>
                  <a:pt x="3277" y="304"/>
                  <a:pt x="3291" y="308"/>
                </a:cubicBezTo>
              </a:path>
            </a:pathLst>
          </a:custGeom>
          <a:noFill/>
          <a:ln w="31750" cap="flat" cmpd="sng">
            <a:solidFill>
              <a:srgbClr val="99CCFF">
                <a:alpha val="70195"/>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 name="Freeform 4">
            <a:extLst>
              <a:ext uri="{FF2B5EF4-FFF2-40B4-BE49-F238E27FC236}">
                <a16:creationId xmlns:a16="http://schemas.microsoft.com/office/drawing/2014/main" id="{542FD1FE-2453-A201-3921-ADC74A81CA27}"/>
              </a:ext>
            </a:extLst>
          </p:cNvPr>
          <p:cNvSpPr>
            <a:spLocks/>
          </p:cNvSpPr>
          <p:nvPr/>
        </p:nvSpPr>
        <p:spPr bwMode="auto">
          <a:xfrm>
            <a:off x="4714875" y="2332038"/>
            <a:ext cx="285750" cy="1485900"/>
          </a:xfrm>
          <a:custGeom>
            <a:avLst/>
            <a:gdLst>
              <a:gd name="T0" fmla="*/ 7938 w 180"/>
              <a:gd name="T1" fmla="*/ 1485900 h 936"/>
              <a:gd name="T2" fmla="*/ 79375 w 180"/>
              <a:gd name="T3" fmla="*/ 1406525 h 936"/>
              <a:gd name="T4" fmla="*/ 127000 w 180"/>
              <a:gd name="T5" fmla="*/ 1343025 h 936"/>
              <a:gd name="T6" fmla="*/ 222250 w 180"/>
              <a:gd name="T7" fmla="*/ 1223963 h 936"/>
              <a:gd name="T8" fmla="*/ 254000 w 180"/>
              <a:gd name="T9" fmla="*/ 1025525 h 936"/>
              <a:gd name="T10" fmla="*/ 285750 w 180"/>
              <a:gd name="T11" fmla="*/ 938213 h 936"/>
              <a:gd name="T12" fmla="*/ 222250 w 180"/>
              <a:gd name="T13" fmla="*/ 644525 h 936"/>
              <a:gd name="T14" fmla="*/ 182563 w 180"/>
              <a:gd name="T15" fmla="*/ 484188 h 936"/>
              <a:gd name="T16" fmla="*/ 127000 w 180"/>
              <a:gd name="T17" fmla="*/ 309563 h 936"/>
              <a:gd name="T18" fmla="*/ 23813 w 180"/>
              <a:gd name="T19" fmla="*/ 190500 h 936"/>
              <a:gd name="T20" fmla="*/ 7938 w 180"/>
              <a:gd name="T21" fmla="*/ 142875 h 936"/>
              <a:gd name="T22" fmla="*/ 0 w 180"/>
              <a:gd name="T23" fmla="*/ 119063 h 936"/>
              <a:gd name="T24" fmla="*/ 7938 w 180"/>
              <a:gd name="T25" fmla="*/ 31750 h 936"/>
              <a:gd name="T26" fmla="*/ 55563 w 180"/>
              <a:gd name="T27" fmla="*/ 0 h 9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936"/>
              <a:gd name="T44" fmla="*/ 180 w 180"/>
              <a:gd name="T45" fmla="*/ 936 h 9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936">
                <a:moveTo>
                  <a:pt x="5" y="936"/>
                </a:moveTo>
                <a:cubicBezTo>
                  <a:pt x="12" y="916"/>
                  <a:pt x="32" y="898"/>
                  <a:pt x="50" y="886"/>
                </a:cubicBezTo>
                <a:cubicBezTo>
                  <a:pt x="57" y="866"/>
                  <a:pt x="59" y="853"/>
                  <a:pt x="80" y="846"/>
                </a:cubicBezTo>
                <a:cubicBezTo>
                  <a:pt x="88" y="821"/>
                  <a:pt x="120" y="791"/>
                  <a:pt x="140" y="771"/>
                </a:cubicBezTo>
                <a:cubicBezTo>
                  <a:pt x="154" y="729"/>
                  <a:pt x="151" y="689"/>
                  <a:pt x="160" y="646"/>
                </a:cubicBezTo>
                <a:cubicBezTo>
                  <a:pt x="164" y="629"/>
                  <a:pt x="174" y="608"/>
                  <a:pt x="180" y="591"/>
                </a:cubicBezTo>
                <a:cubicBezTo>
                  <a:pt x="177" y="518"/>
                  <a:pt x="179" y="465"/>
                  <a:pt x="140" y="406"/>
                </a:cubicBezTo>
                <a:cubicBezTo>
                  <a:pt x="129" y="371"/>
                  <a:pt x="121" y="341"/>
                  <a:pt x="115" y="305"/>
                </a:cubicBezTo>
                <a:cubicBezTo>
                  <a:pt x="113" y="269"/>
                  <a:pt x="124" y="210"/>
                  <a:pt x="80" y="195"/>
                </a:cubicBezTo>
                <a:cubicBezTo>
                  <a:pt x="62" y="168"/>
                  <a:pt x="28" y="150"/>
                  <a:pt x="15" y="120"/>
                </a:cubicBezTo>
                <a:cubicBezTo>
                  <a:pt x="11" y="110"/>
                  <a:pt x="8" y="100"/>
                  <a:pt x="5" y="90"/>
                </a:cubicBezTo>
                <a:cubicBezTo>
                  <a:pt x="3" y="85"/>
                  <a:pt x="0" y="75"/>
                  <a:pt x="0" y="75"/>
                </a:cubicBezTo>
                <a:cubicBezTo>
                  <a:pt x="2" y="57"/>
                  <a:pt x="0" y="38"/>
                  <a:pt x="5" y="20"/>
                </a:cubicBezTo>
                <a:cubicBezTo>
                  <a:pt x="8" y="8"/>
                  <a:pt x="35" y="0"/>
                  <a:pt x="35" y="0"/>
                </a:cubicBezTo>
              </a:path>
            </a:pathLst>
          </a:custGeom>
          <a:noFill/>
          <a:ln w="12700">
            <a:solidFill>
              <a:srgbClr val="CC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 name="Freeform 5">
            <a:extLst>
              <a:ext uri="{FF2B5EF4-FFF2-40B4-BE49-F238E27FC236}">
                <a16:creationId xmlns:a16="http://schemas.microsoft.com/office/drawing/2014/main" id="{37C72EC2-60E4-CA97-0EE1-37E5F4C86FEB}"/>
              </a:ext>
            </a:extLst>
          </p:cNvPr>
          <p:cNvSpPr>
            <a:spLocks/>
          </p:cNvSpPr>
          <p:nvPr/>
        </p:nvSpPr>
        <p:spPr bwMode="auto">
          <a:xfrm>
            <a:off x="5327650" y="1846263"/>
            <a:ext cx="3827463" cy="971550"/>
          </a:xfrm>
          <a:custGeom>
            <a:avLst/>
            <a:gdLst>
              <a:gd name="T0" fmla="*/ 0 w 2411"/>
              <a:gd name="T1" fmla="*/ 398463 h 612"/>
              <a:gd name="T2" fmla="*/ 182563 w 2411"/>
              <a:gd name="T3" fmla="*/ 422275 h 612"/>
              <a:gd name="T4" fmla="*/ 238125 w 2411"/>
              <a:gd name="T5" fmla="*/ 454025 h 612"/>
              <a:gd name="T6" fmla="*/ 500063 w 2411"/>
              <a:gd name="T7" fmla="*/ 461963 h 612"/>
              <a:gd name="T8" fmla="*/ 660400 w 2411"/>
              <a:gd name="T9" fmla="*/ 501650 h 612"/>
              <a:gd name="T10" fmla="*/ 771525 w 2411"/>
              <a:gd name="T11" fmla="*/ 525463 h 612"/>
              <a:gd name="T12" fmla="*/ 874713 w 2411"/>
              <a:gd name="T13" fmla="*/ 573088 h 612"/>
              <a:gd name="T14" fmla="*/ 969963 w 2411"/>
              <a:gd name="T15" fmla="*/ 620713 h 612"/>
              <a:gd name="T16" fmla="*/ 993775 w 2411"/>
              <a:gd name="T17" fmla="*/ 644525 h 612"/>
              <a:gd name="T18" fmla="*/ 1112838 w 2411"/>
              <a:gd name="T19" fmla="*/ 652463 h 612"/>
              <a:gd name="T20" fmla="*/ 1247775 w 2411"/>
              <a:gd name="T21" fmla="*/ 708025 h 612"/>
              <a:gd name="T22" fmla="*/ 1477963 w 2411"/>
              <a:gd name="T23" fmla="*/ 652463 h 612"/>
              <a:gd name="T24" fmla="*/ 1598613 w 2411"/>
              <a:gd name="T25" fmla="*/ 509588 h 612"/>
              <a:gd name="T26" fmla="*/ 1606550 w 2411"/>
              <a:gd name="T27" fmla="*/ 223838 h 612"/>
              <a:gd name="T28" fmla="*/ 1709738 w 2411"/>
              <a:gd name="T29" fmla="*/ 127000 h 612"/>
              <a:gd name="T30" fmla="*/ 1733550 w 2411"/>
              <a:gd name="T31" fmla="*/ 95250 h 612"/>
              <a:gd name="T32" fmla="*/ 1781175 w 2411"/>
              <a:gd name="T33" fmla="*/ 63500 h 612"/>
              <a:gd name="T34" fmla="*/ 1971675 w 2411"/>
              <a:gd name="T35" fmla="*/ 0 h 612"/>
              <a:gd name="T36" fmla="*/ 2066925 w 2411"/>
              <a:gd name="T37" fmla="*/ 15875 h 612"/>
              <a:gd name="T38" fmla="*/ 2090738 w 2411"/>
              <a:gd name="T39" fmla="*/ 31750 h 612"/>
              <a:gd name="T40" fmla="*/ 2114550 w 2411"/>
              <a:gd name="T41" fmla="*/ 55563 h 612"/>
              <a:gd name="T42" fmla="*/ 2170113 w 2411"/>
              <a:gd name="T43" fmla="*/ 71438 h 612"/>
              <a:gd name="T44" fmla="*/ 2265363 w 2411"/>
              <a:gd name="T45" fmla="*/ 103188 h 612"/>
              <a:gd name="T46" fmla="*/ 2273300 w 2411"/>
              <a:gd name="T47" fmla="*/ 142875 h 612"/>
              <a:gd name="T48" fmla="*/ 2328863 w 2411"/>
              <a:gd name="T49" fmla="*/ 158750 h 612"/>
              <a:gd name="T50" fmla="*/ 2416175 w 2411"/>
              <a:gd name="T51" fmla="*/ 247650 h 612"/>
              <a:gd name="T52" fmla="*/ 2473325 w 2411"/>
              <a:gd name="T53" fmla="*/ 239713 h 612"/>
              <a:gd name="T54" fmla="*/ 2520950 w 2411"/>
              <a:gd name="T55" fmla="*/ 206375 h 612"/>
              <a:gd name="T56" fmla="*/ 2552700 w 2411"/>
              <a:gd name="T57" fmla="*/ 215900 h 612"/>
              <a:gd name="T58" fmla="*/ 2568575 w 2411"/>
              <a:gd name="T59" fmla="*/ 239713 h 612"/>
              <a:gd name="T60" fmla="*/ 2671763 w 2411"/>
              <a:gd name="T61" fmla="*/ 247650 h 612"/>
              <a:gd name="T62" fmla="*/ 2711450 w 2411"/>
              <a:gd name="T63" fmla="*/ 287338 h 612"/>
              <a:gd name="T64" fmla="*/ 2806700 w 2411"/>
              <a:gd name="T65" fmla="*/ 303213 h 612"/>
              <a:gd name="T66" fmla="*/ 2862263 w 2411"/>
              <a:gd name="T67" fmla="*/ 366713 h 612"/>
              <a:gd name="T68" fmla="*/ 2917825 w 2411"/>
              <a:gd name="T69" fmla="*/ 438150 h 612"/>
              <a:gd name="T70" fmla="*/ 3013075 w 2411"/>
              <a:gd name="T71" fmla="*/ 533400 h 612"/>
              <a:gd name="T72" fmla="*/ 3092450 w 2411"/>
              <a:gd name="T73" fmla="*/ 612775 h 612"/>
              <a:gd name="T74" fmla="*/ 3116263 w 2411"/>
              <a:gd name="T75" fmla="*/ 779463 h 612"/>
              <a:gd name="T76" fmla="*/ 3171825 w 2411"/>
              <a:gd name="T77" fmla="*/ 795338 h 612"/>
              <a:gd name="T78" fmla="*/ 3259138 w 2411"/>
              <a:gd name="T79" fmla="*/ 898525 h 612"/>
              <a:gd name="T80" fmla="*/ 3346450 w 2411"/>
              <a:gd name="T81" fmla="*/ 906463 h 612"/>
              <a:gd name="T82" fmla="*/ 3729038 w 2411"/>
              <a:gd name="T83" fmla="*/ 938213 h 612"/>
              <a:gd name="T84" fmla="*/ 3808413 w 2411"/>
              <a:gd name="T85" fmla="*/ 94615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11"/>
              <a:gd name="T130" fmla="*/ 0 h 612"/>
              <a:gd name="T131" fmla="*/ 2411 w 2411"/>
              <a:gd name="T132" fmla="*/ 612 h 6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11" h="612">
                <a:moveTo>
                  <a:pt x="0" y="251"/>
                </a:moveTo>
                <a:cubicBezTo>
                  <a:pt x="39" y="256"/>
                  <a:pt x="76" y="262"/>
                  <a:pt x="115" y="266"/>
                </a:cubicBezTo>
                <a:cubicBezTo>
                  <a:pt x="128" y="269"/>
                  <a:pt x="137" y="285"/>
                  <a:pt x="150" y="286"/>
                </a:cubicBezTo>
                <a:cubicBezTo>
                  <a:pt x="205" y="292"/>
                  <a:pt x="260" y="289"/>
                  <a:pt x="315" y="291"/>
                </a:cubicBezTo>
                <a:cubicBezTo>
                  <a:pt x="348" y="302"/>
                  <a:pt x="382" y="311"/>
                  <a:pt x="416" y="316"/>
                </a:cubicBezTo>
                <a:cubicBezTo>
                  <a:pt x="459" y="330"/>
                  <a:pt x="436" y="325"/>
                  <a:pt x="486" y="331"/>
                </a:cubicBezTo>
                <a:cubicBezTo>
                  <a:pt x="510" y="355"/>
                  <a:pt x="515" y="356"/>
                  <a:pt x="551" y="361"/>
                </a:cubicBezTo>
                <a:cubicBezTo>
                  <a:pt x="570" y="374"/>
                  <a:pt x="593" y="376"/>
                  <a:pt x="611" y="391"/>
                </a:cubicBezTo>
                <a:cubicBezTo>
                  <a:pt x="616" y="396"/>
                  <a:pt x="619" y="404"/>
                  <a:pt x="626" y="406"/>
                </a:cubicBezTo>
                <a:cubicBezTo>
                  <a:pt x="650" y="411"/>
                  <a:pt x="676" y="409"/>
                  <a:pt x="701" y="411"/>
                </a:cubicBezTo>
                <a:cubicBezTo>
                  <a:pt x="731" y="421"/>
                  <a:pt x="756" y="439"/>
                  <a:pt x="786" y="446"/>
                </a:cubicBezTo>
                <a:cubicBezTo>
                  <a:pt x="859" y="440"/>
                  <a:pt x="872" y="431"/>
                  <a:pt x="931" y="411"/>
                </a:cubicBezTo>
                <a:cubicBezTo>
                  <a:pt x="953" y="378"/>
                  <a:pt x="985" y="354"/>
                  <a:pt x="1007" y="321"/>
                </a:cubicBezTo>
                <a:cubicBezTo>
                  <a:pt x="1009" y="261"/>
                  <a:pt x="1003" y="200"/>
                  <a:pt x="1012" y="141"/>
                </a:cubicBezTo>
                <a:cubicBezTo>
                  <a:pt x="1014" y="127"/>
                  <a:pt x="1069" y="85"/>
                  <a:pt x="1077" y="80"/>
                </a:cubicBezTo>
                <a:cubicBezTo>
                  <a:pt x="1084" y="75"/>
                  <a:pt x="1086" y="66"/>
                  <a:pt x="1092" y="60"/>
                </a:cubicBezTo>
                <a:cubicBezTo>
                  <a:pt x="1101" y="52"/>
                  <a:pt x="1112" y="47"/>
                  <a:pt x="1122" y="40"/>
                </a:cubicBezTo>
                <a:cubicBezTo>
                  <a:pt x="1130" y="35"/>
                  <a:pt x="1225" y="3"/>
                  <a:pt x="1242" y="0"/>
                </a:cubicBezTo>
                <a:cubicBezTo>
                  <a:pt x="1256" y="2"/>
                  <a:pt x="1285" y="2"/>
                  <a:pt x="1302" y="10"/>
                </a:cubicBezTo>
                <a:cubicBezTo>
                  <a:pt x="1307" y="13"/>
                  <a:pt x="1312" y="16"/>
                  <a:pt x="1317" y="20"/>
                </a:cubicBezTo>
                <a:cubicBezTo>
                  <a:pt x="1322" y="25"/>
                  <a:pt x="1326" y="31"/>
                  <a:pt x="1332" y="35"/>
                </a:cubicBezTo>
                <a:cubicBezTo>
                  <a:pt x="1343" y="41"/>
                  <a:pt x="1355" y="41"/>
                  <a:pt x="1367" y="45"/>
                </a:cubicBezTo>
                <a:cubicBezTo>
                  <a:pt x="1381" y="86"/>
                  <a:pt x="1357" y="30"/>
                  <a:pt x="1427" y="65"/>
                </a:cubicBezTo>
                <a:cubicBezTo>
                  <a:pt x="1435" y="69"/>
                  <a:pt x="1427" y="83"/>
                  <a:pt x="1432" y="90"/>
                </a:cubicBezTo>
                <a:cubicBezTo>
                  <a:pt x="1439" y="100"/>
                  <a:pt x="1455" y="97"/>
                  <a:pt x="1467" y="100"/>
                </a:cubicBezTo>
                <a:cubicBezTo>
                  <a:pt x="1485" y="127"/>
                  <a:pt x="1488" y="145"/>
                  <a:pt x="1522" y="156"/>
                </a:cubicBezTo>
                <a:cubicBezTo>
                  <a:pt x="1534" y="154"/>
                  <a:pt x="1547" y="155"/>
                  <a:pt x="1558" y="151"/>
                </a:cubicBezTo>
                <a:cubicBezTo>
                  <a:pt x="1569" y="147"/>
                  <a:pt x="1588" y="130"/>
                  <a:pt x="1588" y="130"/>
                </a:cubicBezTo>
                <a:cubicBezTo>
                  <a:pt x="1595" y="132"/>
                  <a:pt x="1602" y="132"/>
                  <a:pt x="1608" y="136"/>
                </a:cubicBezTo>
                <a:cubicBezTo>
                  <a:pt x="1613" y="139"/>
                  <a:pt x="1612" y="149"/>
                  <a:pt x="1618" y="151"/>
                </a:cubicBezTo>
                <a:cubicBezTo>
                  <a:pt x="1639" y="157"/>
                  <a:pt x="1661" y="154"/>
                  <a:pt x="1683" y="156"/>
                </a:cubicBezTo>
                <a:cubicBezTo>
                  <a:pt x="1693" y="163"/>
                  <a:pt x="1697" y="177"/>
                  <a:pt x="1708" y="181"/>
                </a:cubicBezTo>
                <a:cubicBezTo>
                  <a:pt x="1727" y="189"/>
                  <a:pt x="1748" y="186"/>
                  <a:pt x="1768" y="191"/>
                </a:cubicBezTo>
                <a:cubicBezTo>
                  <a:pt x="1774" y="220"/>
                  <a:pt x="1776" y="222"/>
                  <a:pt x="1803" y="231"/>
                </a:cubicBezTo>
                <a:cubicBezTo>
                  <a:pt x="1810" y="270"/>
                  <a:pt x="1810" y="257"/>
                  <a:pt x="1838" y="276"/>
                </a:cubicBezTo>
                <a:cubicBezTo>
                  <a:pt x="1871" y="326"/>
                  <a:pt x="1857" y="308"/>
                  <a:pt x="1898" y="336"/>
                </a:cubicBezTo>
                <a:cubicBezTo>
                  <a:pt x="1910" y="355"/>
                  <a:pt x="1929" y="374"/>
                  <a:pt x="1948" y="386"/>
                </a:cubicBezTo>
                <a:cubicBezTo>
                  <a:pt x="1959" y="420"/>
                  <a:pt x="1948" y="459"/>
                  <a:pt x="1963" y="491"/>
                </a:cubicBezTo>
                <a:cubicBezTo>
                  <a:pt x="1968" y="502"/>
                  <a:pt x="1986" y="498"/>
                  <a:pt x="1998" y="501"/>
                </a:cubicBezTo>
                <a:cubicBezTo>
                  <a:pt x="2010" y="518"/>
                  <a:pt x="2029" y="564"/>
                  <a:pt x="2053" y="566"/>
                </a:cubicBezTo>
                <a:cubicBezTo>
                  <a:pt x="2071" y="568"/>
                  <a:pt x="2090" y="569"/>
                  <a:pt x="2108" y="571"/>
                </a:cubicBezTo>
                <a:cubicBezTo>
                  <a:pt x="2188" y="586"/>
                  <a:pt x="2268" y="585"/>
                  <a:pt x="2349" y="591"/>
                </a:cubicBezTo>
                <a:cubicBezTo>
                  <a:pt x="2411" y="612"/>
                  <a:pt x="2351" y="596"/>
                  <a:pt x="2399" y="596"/>
                </a:cubicBezTo>
              </a:path>
            </a:pathLst>
          </a:custGeom>
          <a:noFill/>
          <a:ln w="31750" cap="flat" cmpd="sng">
            <a:solidFill>
              <a:srgbClr val="99CCFF">
                <a:alpha val="70195"/>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Freeform 6">
            <a:extLst>
              <a:ext uri="{FF2B5EF4-FFF2-40B4-BE49-F238E27FC236}">
                <a16:creationId xmlns:a16="http://schemas.microsoft.com/office/drawing/2014/main" id="{F170E3DA-209C-2B4A-0446-B21E438982B9}"/>
              </a:ext>
            </a:extLst>
          </p:cNvPr>
          <p:cNvSpPr>
            <a:spLocks/>
          </p:cNvSpPr>
          <p:nvPr/>
        </p:nvSpPr>
        <p:spPr bwMode="auto">
          <a:xfrm>
            <a:off x="8890000" y="1330325"/>
            <a:ext cx="277813" cy="962025"/>
          </a:xfrm>
          <a:custGeom>
            <a:avLst/>
            <a:gdLst>
              <a:gd name="T0" fmla="*/ 269875 w 175"/>
              <a:gd name="T1" fmla="*/ 962025 h 606"/>
              <a:gd name="T2" fmla="*/ 198438 w 175"/>
              <a:gd name="T3" fmla="*/ 739775 h 606"/>
              <a:gd name="T4" fmla="*/ 166688 w 175"/>
              <a:gd name="T5" fmla="*/ 603250 h 606"/>
              <a:gd name="T6" fmla="*/ 119063 w 175"/>
              <a:gd name="T7" fmla="*/ 508000 h 606"/>
              <a:gd name="T8" fmla="*/ 79375 w 175"/>
              <a:gd name="T9" fmla="*/ 404813 h 606"/>
              <a:gd name="T10" fmla="*/ 31750 w 175"/>
              <a:gd name="T11" fmla="*/ 285750 h 606"/>
              <a:gd name="T12" fmla="*/ 0 w 175"/>
              <a:gd name="T13" fmla="*/ 222250 h 606"/>
              <a:gd name="T14" fmla="*/ 0 w 175"/>
              <a:gd name="T15" fmla="*/ 158750 h 606"/>
              <a:gd name="T16" fmla="*/ 31750 w 175"/>
              <a:gd name="T17" fmla="*/ 87313 h 606"/>
              <a:gd name="T18" fmla="*/ 134938 w 175"/>
              <a:gd name="T19" fmla="*/ 31750 h 606"/>
              <a:gd name="T20" fmla="*/ 198438 w 175"/>
              <a:gd name="T21" fmla="*/ 7938 h 606"/>
              <a:gd name="T22" fmla="*/ 254000 w 175"/>
              <a:gd name="T23" fmla="*/ 0 h 606"/>
              <a:gd name="T24" fmla="*/ 261938 w 175"/>
              <a:gd name="T25" fmla="*/ 63500 h 606"/>
              <a:gd name="T26" fmla="*/ 158750 w 175"/>
              <a:gd name="T27" fmla="*/ 95250 h 606"/>
              <a:gd name="T28" fmla="*/ 111125 w 175"/>
              <a:gd name="T29" fmla="*/ 119063 h 606"/>
              <a:gd name="T30" fmla="*/ 103188 w 175"/>
              <a:gd name="T31" fmla="*/ 206375 h 606"/>
              <a:gd name="T32" fmla="*/ 134938 w 175"/>
              <a:gd name="T33" fmla="*/ 373063 h 606"/>
              <a:gd name="T34" fmla="*/ 206375 w 175"/>
              <a:gd name="T35" fmla="*/ 508000 h 606"/>
              <a:gd name="T36" fmla="*/ 254000 w 175"/>
              <a:gd name="T37" fmla="*/ 603250 h 606"/>
              <a:gd name="T38" fmla="*/ 277813 w 175"/>
              <a:gd name="T39" fmla="*/ 698500 h 6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
              <a:gd name="T61" fmla="*/ 0 h 606"/>
              <a:gd name="T62" fmla="*/ 175 w 175"/>
              <a:gd name="T63" fmla="*/ 606 h 6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 h="606">
                <a:moveTo>
                  <a:pt x="170" y="606"/>
                </a:moveTo>
                <a:lnTo>
                  <a:pt x="125" y="466"/>
                </a:lnTo>
                <a:lnTo>
                  <a:pt x="105" y="380"/>
                </a:lnTo>
                <a:lnTo>
                  <a:pt x="75" y="320"/>
                </a:lnTo>
                <a:lnTo>
                  <a:pt x="50" y="255"/>
                </a:lnTo>
                <a:lnTo>
                  <a:pt x="20" y="180"/>
                </a:lnTo>
                <a:lnTo>
                  <a:pt x="0" y="140"/>
                </a:lnTo>
                <a:lnTo>
                  <a:pt x="0" y="100"/>
                </a:lnTo>
                <a:lnTo>
                  <a:pt x="20" y="55"/>
                </a:lnTo>
                <a:lnTo>
                  <a:pt x="85" y="20"/>
                </a:lnTo>
                <a:lnTo>
                  <a:pt x="125" y="5"/>
                </a:lnTo>
                <a:lnTo>
                  <a:pt x="160" y="0"/>
                </a:lnTo>
                <a:lnTo>
                  <a:pt x="165" y="40"/>
                </a:lnTo>
                <a:lnTo>
                  <a:pt x="100" y="60"/>
                </a:lnTo>
                <a:lnTo>
                  <a:pt x="70" y="75"/>
                </a:lnTo>
                <a:lnTo>
                  <a:pt x="65" y="130"/>
                </a:lnTo>
                <a:lnTo>
                  <a:pt x="85" y="235"/>
                </a:lnTo>
                <a:lnTo>
                  <a:pt x="130" y="320"/>
                </a:lnTo>
                <a:lnTo>
                  <a:pt x="160" y="380"/>
                </a:lnTo>
                <a:lnTo>
                  <a:pt x="175" y="440"/>
                </a:lnTo>
              </a:path>
            </a:pathLst>
          </a:custGeom>
          <a:solidFill>
            <a:srgbClr val="C3DEDF">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 name="Text Box 7">
            <a:extLst>
              <a:ext uri="{FF2B5EF4-FFF2-40B4-BE49-F238E27FC236}">
                <a16:creationId xmlns:a16="http://schemas.microsoft.com/office/drawing/2014/main" id="{D2C441D0-230C-C3D8-3C95-9EBDFEA5F4F5}"/>
              </a:ext>
            </a:extLst>
          </p:cNvPr>
          <p:cNvSpPr txBox="1">
            <a:spLocks noChangeArrowheads="1"/>
          </p:cNvSpPr>
          <p:nvPr/>
        </p:nvSpPr>
        <p:spPr bwMode="auto">
          <a:xfrm>
            <a:off x="6369050" y="2811463"/>
            <a:ext cx="86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1000"/>
              <a:t>Tailings pile</a:t>
            </a:r>
          </a:p>
        </p:txBody>
      </p:sp>
      <p:sp>
        <p:nvSpPr>
          <p:cNvPr id="1032" name="Line 8">
            <a:extLst>
              <a:ext uri="{FF2B5EF4-FFF2-40B4-BE49-F238E27FC236}">
                <a16:creationId xmlns:a16="http://schemas.microsoft.com/office/drawing/2014/main" id="{FE20F133-D795-A651-1E9F-1881C0E624B6}"/>
              </a:ext>
            </a:extLst>
          </p:cNvPr>
          <p:cNvSpPr>
            <a:spLocks noChangeShapeType="1"/>
          </p:cNvSpPr>
          <p:nvPr/>
        </p:nvSpPr>
        <p:spPr bwMode="auto">
          <a:xfrm flipH="1" flipV="1">
            <a:off x="5091113" y="1789113"/>
            <a:ext cx="236537" cy="400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Text Box 9">
            <a:extLst>
              <a:ext uri="{FF2B5EF4-FFF2-40B4-BE49-F238E27FC236}">
                <a16:creationId xmlns:a16="http://schemas.microsoft.com/office/drawing/2014/main" id="{5097635C-B201-DBD4-9203-22F5218A4D2B}"/>
              </a:ext>
            </a:extLst>
          </p:cNvPr>
          <p:cNvSpPr txBox="1">
            <a:spLocks noChangeArrowheads="1"/>
          </p:cNvSpPr>
          <p:nvPr/>
        </p:nvSpPr>
        <p:spPr bwMode="auto">
          <a:xfrm>
            <a:off x="4635500" y="1598613"/>
            <a:ext cx="86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a:t>Bridge</a:t>
            </a:r>
          </a:p>
        </p:txBody>
      </p:sp>
      <p:sp>
        <p:nvSpPr>
          <p:cNvPr id="1034" name="Freeform 10">
            <a:extLst>
              <a:ext uri="{FF2B5EF4-FFF2-40B4-BE49-F238E27FC236}">
                <a16:creationId xmlns:a16="http://schemas.microsoft.com/office/drawing/2014/main" id="{92AA82D0-32A5-63DA-A065-88A62A9FCDC4}"/>
              </a:ext>
            </a:extLst>
          </p:cNvPr>
          <p:cNvSpPr>
            <a:spLocks/>
          </p:cNvSpPr>
          <p:nvPr/>
        </p:nvSpPr>
        <p:spPr bwMode="auto">
          <a:xfrm>
            <a:off x="5480050" y="2374900"/>
            <a:ext cx="198438" cy="123825"/>
          </a:xfrm>
          <a:custGeom>
            <a:avLst/>
            <a:gdLst>
              <a:gd name="T0" fmla="*/ 104775 w 125"/>
              <a:gd name="T1" fmla="*/ 9525 h 78"/>
              <a:gd name="T2" fmla="*/ 133350 w 125"/>
              <a:gd name="T3" fmla="*/ 22225 h 78"/>
              <a:gd name="T4" fmla="*/ 171450 w 125"/>
              <a:gd name="T5" fmla="*/ 44450 h 78"/>
              <a:gd name="T6" fmla="*/ 133350 w 125"/>
              <a:gd name="T7" fmla="*/ 98425 h 78"/>
              <a:gd name="T8" fmla="*/ 107950 w 125"/>
              <a:gd name="T9" fmla="*/ 114300 h 78"/>
              <a:gd name="T10" fmla="*/ 47625 w 125"/>
              <a:gd name="T11" fmla="*/ 107950 h 78"/>
              <a:gd name="T12" fmla="*/ 22225 w 125"/>
              <a:gd name="T13" fmla="*/ 76200 h 78"/>
              <a:gd name="T14" fmla="*/ 9525 w 125"/>
              <a:gd name="T15" fmla="*/ 15875 h 78"/>
              <a:gd name="T16" fmla="*/ 38100 w 125"/>
              <a:gd name="T17" fmla="*/ 0 h 78"/>
              <a:gd name="T18" fmla="*/ 82550 w 125"/>
              <a:gd name="T19" fmla="*/ 3175 h 78"/>
              <a:gd name="T20" fmla="*/ 104775 w 125"/>
              <a:gd name="T21" fmla="*/ 9525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78"/>
              <a:gd name="T35" fmla="*/ 125 w 12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78">
                <a:moveTo>
                  <a:pt x="66" y="6"/>
                </a:moveTo>
                <a:cubicBezTo>
                  <a:pt x="73" y="8"/>
                  <a:pt x="77" y="12"/>
                  <a:pt x="84" y="14"/>
                </a:cubicBezTo>
                <a:cubicBezTo>
                  <a:pt x="90" y="24"/>
                  <a:pt x="97" y="25"/>
                  <a:pt x="108" y="28"/>
                </a:cubicBezTo>
                <a:cubicBezTo>
                  <a:pt x="125" y="54"/>
                  <a:pt x="103" y="60"/>
                  <a:pt x="84" y="62"/>
                </a:cubicBezTo>
                <a:cubicBezTo>
                  <a:pt x="76" y="65"/>
                  <a:pt x="76" y="69"/>
                  <a:pt x="68" y="72"/>
                </a:cubicBezTo>
                <a:cubicBezTo>
                  <a:pt x="55" y="71"/>
                  <a:pt x="37" y="78"/>
                  <a:pt x="30" y="68"/>
                </a:cubicBezTo>
                <a:cubicBezTo>
                  <a:pt x="22" y="57"/>
                  <a:pt x="29" y="53"/>
                  <a:pt x="14" y="48"/>
                </a:cubicBezTo>
                <a:cubicBezTo>
                  <a:pt x="2" y="36"/>
                  <a:pt x="0" y="32"/>
                  <a:pt x="6" y="10"/>
                </a:cubicBezTo>
                <a:cubicBezTo>
                  <a:pt x="7" y="7"/>
                  <a:pt x="21" y="2"/>
                  <a:pt x="24" y="0"/>
                </a:cubicBezTo>
                <a:cubicBezTo>
                  <a:pt x="33" y="1"/>
                  <a:pt x="43" y="0"/>
                  <a:pt x="52" y="2"/>
                </a:cubicBezTo>
                <a:cubicBezTo>
                  <a:pt x="57" y="3"/>
                  <a:pt x="61" y="11"/>
                  <a:pt x="66" y="6"/>
                </a:cubicBezTo>
                <a:close/>
              </a:path>
            </a:pathLst>
          </a:custGeom>
          <a:solidFill>
            <a:srgbClr val="FF0000">
              <a:alpha val="3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1">
            <a:extLst>
              <a:ext uri="{FF2B5EF4-FFF2-40B4-BE49-F238E27FC236}">
                <a16:creationId xmlns:a16="http://schemas.microsoft.com/office/drawing/2014/main" id="{F3238673-112B-4511-75A2-73EEF99FF370}"/>
              </a:ext>
            </a:extLst>
          </p:cNvPr>
          <p:cNvSpPr>
            <a:spLocks/>
          </p:cNvSpPr>
          <p:nvPr/>
        </p:nvSpPr>
        <p:spPr bwMode="auto">
          <a:xfrm>
            <a:off x="7332663" y="2305050"/>
            <a:ext cx="179387" cy="117475"/>
          </a:xfrm>
          <a:custGeom>
            <a:avLst/>
            <a:gdLst>
              <a:gd name="T0" fmla="*/ 20637 w 113"/>
              <a:gd name="T1" fmla="*/ 6350 h 74"/>
              <a:gd name="T2" fmla="*/ 115887 w 113"/>
              <a:gd name="T3" fmla="*/ 0 h 74"/>
              <a:gd name="T4" fmla="*/ 150812 w 113"/>
              <a:gd name="T5" fmla="*/ 34925 h 74"/>
              <a:gd name="T6" fmla="*/ 163512 w 113"/>
              <a:gd name="T7" fmla="*/ 53975 h 74"/>
              <a:gd name="T8" fmla="*/ 179387 w 113"/>
              <a:gd name="T9" fmla="*/ 95250 h 74"/>
              <a:gd name="T10" fmla="*/ 160337 w 113"/>
              <a:gd name="T11" fmla="*/ 117475 h 74"/>
              <a:gd name="T12" fmla="*/ 125412 w 113"/>
              <a:gd name="T13" fmla="*/ 101600 h 74"/>
              <a:gd name="T14" fmla="*/ 36512 w 113"/>
              <a:gd name="T15" fmla="*/ 82550 h 74"/>
              <a:gd name="T16" fmla="*/ 4762 w 113"/>
              <a:gd name="T17" fmla="*/ 47625 h 74"/>
              <a:gd name="T18" fmla="*/ 1587 w 113"/>
              <a:gd name="T19" fmla="*/ 9525 h 74"/>
              <a:gd name="T20" fmla="*/ 20637 w 113"/>
              <a:gd name="T21" fmla="*/ 635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74"/>
              <a:gd name="T35" fmla="*/ 113 w 113"/>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74">
                <a:moveTo>
                  <a:pt x="13" y="4"/>
                </a:moveTo>
                <a:cubicBezTo>
                  <a:pt x="34" y="14"/>
                  <a:pt x="53" y="7"/>
                  <a:pt x="73" y="0"/>
                </a:cubicBezTo>
                <a:cubicBezTo>
                  <a:pt x="80" y="7"/>
                  <a:pt x="88" y="15"/>
                  <a:pt x="95" y="22"/>
                </a:cubicBezTo>
                <a:cubicBezTo>
                  <a:pt x="98" y="26"/>
                  <a:pt x="103" y="34"/>
                  <a:pt x="103" y="34"/>
                </a:cubicBezTo>
                <a:cubicBezTo>
                  <a:pt x="105" y="44"/>
                  <a:pt x="110" y="51"/>
                  <a:pt x="113" y="60"/>
                </a:cubicBezTo>
                <a:cubicBezTo>
                  <a:pt x="110" y="68"/>
                  <a:pt x="109" y="71"/>
                  <a:pt x="101" y="74"/>
                </a:cubicBezTo>
                <a:cubicBezTo>
                  <a:pt x="86" y="71"/>
                  <a:pt x="94" y="74"/>
                  <a:pt x="79" y="64"/>
                </a:cubicBezTo>
                <a:cubicBezTo>
                  <a:pt x="71" y="59"/>
                  <a:pt x="36" y="55"/>
                  <a:pt x="23" y="52"/>
                </a:cubicBezTo>
                <a:cubicBezTo>
                  <a:pt x="16" y="45"/>
                  <a:pt x="11" y="38"/>
                  <a:pt x="3" y="30"/>
                </a:cubicBezTo>
                <a:cubicBezTo>
                  <a:pt x="0" y="22"/>
                  <a:pt x="3" y="15"/>
                  <a:pt x="1" y="6"/>
                </a:cubicBezTo>
                <a:cubicBezTo>
                  <a:pt x="9" y="3"/>
                  <a:pt x="5" y="4"/>
                  <a:pt x="13" y="4"/>
                </a:cubicBezTo>
                <a:close/>
              </a:path>
            </a:pathLst>
          </a:custGeom>
          <a:solidFill>
            <a:srgbClr val="00CCFF">
              <a:alpha val="32156"/>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36" name="Freeform 12">
            <a:extLst>
              <a:ext uri="{FF2B5EF4-FFF2-40B4-BE49-F238E27FC236}">
                <a16:creationId xmlns:a16="http://schemas.microsoft.com/office/drawing/2014/main" id="{10F7DF69-6A73-A402-FFEB-F90B99B3290F}"/>
              </a:ext>
            </a:extLst>
          </p:cNvPr>
          <p:cNvSpPr>
            <a:spLocks/>
          </p:cNvSpPr>
          <p:nvPr/>
        </p:nvSpPr>
        <p:spPr bwMode="auto">
          <a:xfrm>
            <a:off x="5945188" y="2452688"/>
            <a:ext cx="252412" cy="152400"/>
          </a:xfrm>
          <a:custGeom>
            <a:avLst/>
            <a:gdLst>
              <a:gd name="T0" fmla="*/ 26987 w 159"/>
              <a:gd name="T1" fmla="*/ 1588 h 96"/>
              <a:gd name="T2" fmla="*/ 46037 w 159"/>
              <a:gd name="T3" fmla="*/ 4763 h 96"/>
              <a:gd name="T4" fmla="*/ 39687 w 159"/>
              <a:gd name="T5" fmla="*/ 14288 h 96"/>
              <a:gd name="T6" fmla="*/ 52387 w 159"/>
              <a:gd name="T7" fmla="*/ 17463 h 96"/>
              <a:gd name="T8" fmla="*/ 131762 w 159"/>
              <a:gd name="T9" fmla="*/ 20638 h 96"/>
              <a:gd name="T10" fmla="*/ 157162 w 159"/>
              <a:gd name="T11" fmla="*/ 42863 h 96"/>
              <a:gd name="T12" fmla="*/ 214312 w 159"/>
              <a:gd name="T13" fmla="*/ 96838 h 96"/>
              <a:gd name="T14" fmla="*/ 227012 w 159"/>
              <a:gd name="T15" fmla="*/ 115888 h 96"/>
              <a:gd name="T16" fmla="*/ 246062 w 159"/>
              <a:gd name="T17" fmla="*/ 128588 h 96"/>
              <a:gd name="T18" fmla="*/ 233362 w 159"/>
              <a:gd name="T19" fmla="*/ 147638 h 96"/>
              <a:gd name="T20" fmla="*/ 198437 w 159"/>
              <a:gd name="T21" fmla="*/ 115888 h 96"/>
              <a:gd name="T22" fmla="*/ 173037 w 159"/>
              <a:gd name="T23" fmla="*/ 100013 h 96"/>
              <a:gd name="T24" fmla="*/ 163512 w 159"/>
              <a:gd name="T25" fmla="*/ 96838 h 96"/>
              <a:gd name="T26" fmla="*/ 17462 w 159"/>
              <a:gd name="T27" fmla="*/ 52388 h 96"/>
              <a:gd name="T28" fmla="*/ 4762 w 159"/>
              <a:gd name="T29" fmla="*/ 33338 h 96"/>
              <a:gd name="T30" fmla="*/ 26987 w 159"/>
              <a:gd name="T31" fmla="*/ 1588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96"/>
              <a:gd name="T50" fmla="*/ 159 w 15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96">
                <a:moveTo>
                  <a:pt x="17" y="1"/>
                </a:moveTo>
                <a:cubicBezTo>
                  <a:pt x="21" y="2"/>
                  <a:pt x="26" y="0"/>
                  <a:pt x="29" y="3"/>
                </a:cubicBezTo>
                <a:cubicBezTo>
                  <a:pt x="31" y="5"/>
                  <a:pt x="24" y="7"/>
                  <a:pt x="25" y="9"/>
                </a:cubicBezTo>
                <a:cubicBezTo>
                  <a:pt x="26" y="11"/>
                  <a:pt x="30" y="10"/>
                  <a:pt x="33" y="11"/>
                </a:cubicBezTo>
                <a:cubicBezTo>
                  <a:pt x="50" y="8"/>
                  <a:pt x="65" y="12"/>
                  <a:pt x="83" y="13"/>
                </a:cubicBezTo>
                <a:cubicBezTo>
                  <a:pt x="90" y="17"/>
                  <a:pt x="92" y="23"/>
                  <a:pt x="99" y="27"/>
                </a:cubicBezTo>
                <a:cubicBezTo>
                  <a:pt x="109" y="42"/>
                  <a:pt x="120" y="51"/>
                  <a:pt x="135" y="61"/>
                </a:cubicBezTo>
                <a:cubicBezTo>
                  <a:pt x="138" y="65"/>
                  <a:pt x="140" y="69"/>
                  <a:pt x="143" y="73"/>
                </a:cubicBezTo>
                <a:cubicBezTo>
                  <a:pt x="146" y="77"/>
                  <a:pt x="155" y="81"/>
                  <a:pt x="155" y="81"/>
                </a:cubicBezTo>
                <a:cubicBezTo>
                  <a:pt x="158" y="91"/>
                  <a:pt x="159" y="96"/>
                  <a:pt x="147" y="93"/>
                </a:cubicBezTo>
                <a:cubicBezTo>
                  <a:pt x="138" y="87"/>
                  <a:pt x="134" y="79"/>
                  <a:pt x="125" y="73"/>
                </a:cubicBezTo>
                <a:cubicBezTo>
                  <a:pt x="119" y="63"/>
                  <a:pt x="123" y="68"/>
                  <a:pt x="109" y="63"/>
                </a:cubicBezTo>
                <a:cubicBezTo>
                  <a:pt x="107" y="62"/>
                  <a:pt x="103" y="61"/>
                  <a:pt x="103" y="61"/>
                </a:cubicBezTo>
                <a:cubicBezTo>
                  <a:pt x="82" y="40"/>
                  <a:pt x="39" y="35"/>
                  <a:pt x="11" y="33"/>
                </a:cubicBezTo>
                <a:cubicBezTo>
                  <a:pt x="8" y="29"/>
                  <a:pt x="0" y="25"/>
                  <a:pt x="3" y="21"/>
                </a:cubicBezTo>
                <a:cubicBezTo>
                  <a:pt x="8" y="13"/>
                  <a:pt x="24" y="8"/>
                  <a:pt x="17" y="1"/>
                </a:cubicBezTo>
                <a:close/>
              </a:path>
            </a:pathLst>
          </a:custGeom>
          <a:solidFill>
            <a:srgbClr val="00CCFF">
              <a:alpha val="32156"/>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37" name="Freeform 13">
            <a:extLst>
              <a:ext uri="{FF2B5EF4-FFF2-40B4-BE49-F238E27FC236}">
                <a16:creationId xmlns:a16="http://schemas.microsoft.com/office/drawing/2014/main" id="{820D4818-1801-4B87-3C2D-DE43DF571E96}"/>
              </a:ext>
            </a:extLst>
          </p:cNvPr>
          <p:cNvSpPr>
            <a:spLocks/>
          </p:cNvSpPr>
          <p:nvPr/>
        </p:nvSpPr>
        <p:spPr bwMode="auto">
          <a:xfrm>
            <a:off x="5621338" y="2354263"/>
            <a:ext cx="163512" cy="80962"/>
          </a:xfrm>
          <a:custGeom>
            <a:avLst/>
            <a:gdLst>
              <a:gd name="T0" fmla="*/ 14287 w 103"/>
              <a:gd name="T1" fmla="*/ 20637 h 51"/>
              <a:gd name="T2" fmla="*/ 65087 w 103"/>
              <a:gd name="T3" fmla="*/ 80962 h 51"/>
              <a:gd name="T4" fmla="*/ 125412 w 103"/>
              <a:gd name="T5" fmla="*/ 77787 h 51"/>
              <a:gd name="T6" fmla="*/ 163512 w 103"/>
              <a:gd name="T7" fmla="*/ 58737 h 51"/>
              <a:gd name="T8" fmla="*/ 36512 w 103"/>
              <a:gd name="T9" fmla="*/ 7937 h 51"/>
              <a:gd name="T10" fmla="*/ 4762 w 103"/>
              <a:gd name="T11" fmla="*/ 11112 h 51"/>
              <a:gd name="T12" fmla="*/ 1587 w 103"/>
              <a:gd name="T13" fmla="*/ 20637 h 51"/>
              <a:gd name="T14" fmla="*/ 14287 w 103"/>
              <a:gd name="T15" fmla="*/ 20637 h 51"/>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51"/>
              <a:gd name="T26" fmla="*/ 103 w 10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51">
                <a:moveTo>
                  <a:pt x="9" y="13"/>
                </a:moveTo>
                <a:cubicBezTo>
                  <a:pt x="26" y="24"/>
                  <a:pt x="27" y="42"/>
                  <a:pt x="41" y="51"/>
                </a:cubicBezTo>
                <a:cubicBezTo>
                  <a:pt x="54" y="50"/>
                  <a:pt x="66" y="51"/>
                  <a:pt x="79" y="49"/>
                </a:cubicBezTo>
                <a:cubicBezTo>
                  <a:pt x="88" y="48"/>
                  <a:pt x="103" y="37"/>
                  <a:pt x="103" y="37"/>
                </a:cubicBezTo>
                <a:cubicBezTo>
                  <a:pt x="98" y="0"/>
                  <a:pt x="52" y="7"/>
                  <a:pt x="23" y="5"/>
                </a:cubicBezTo>
                <a:cubicBezTo>
                  <a:pt x="16" y="6"/>
                  <a:pt x="9" y="5"/>
                  <a:pt x="3" y="7"/>
                </a:cubicBezTo>
                <a:cubicBezTo>
                  <a:pt x="1" y="8"/>
                  <a:pt x="0" y="12"/>
                  <a:pt x="1" y="13"/>
                </a:cubicBezTo>
                <a:cubicBezTo>
                  <a:pt x="3" y="15"/>
                  <a:pt x="6" y="13"/>
                  <a:pt x="9" y="13"/>
                </a:cubicBezTo>
                <a:close/>
              </a:path>
            </a:pathLst>
          </a:custGeom>
          <a:solidFill>
            <a:srgbClr val="FF0000">
              <a:alpha val="32156"/>
            </a:srgb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38" name="Line 14">
            <a:extLst>
              <a:ext uri="{FF2B5EF4-FFF2-40B4-BE49-F238E27FC236}">
                <a16:creationId xmlns:a16="http://schemas.microsoft.com/office/drawing/2014/main" id="{BEEC59E5-DA79-3E15-B516-ED553C4C0021}"/>
              </a:ext>
            </a:extLst>
          </p:cNvPr>
          <p:cNvSpPr>
            <a:spLocks noChangeShapeType="1"/>
          </p:cNvSpPr>
          <p:nvPr/>
        </p:nvSpPr>
        <p:spPr bwMode="auto">
          <a:xfrm flipV="1">
            <a:off x="6829425" y="2400300"/>
            <a:ext cx="161925" cy="407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 name="Line 15">
            <a:extLst>
              <a:ext uri="{FF2B5EF4-FFF2-40B4-BE49-F238E27FC236}">
                <a16:creationId xmlns:a16="http://schemas.microsoft.com/office/drawing/2014/main" id="{7E5DC779-C9A1-4679-0321-1E008F5A9175}"/>
              </a:ext>
            </a:extLst>
          </p:cNvPr>
          <p:cNvSpPr>
            <a:spLocks noChangeShapeType="1"/>
          </p:cNvSpPr>
          <p:nvPr/>
        </p:nvSpPr>
        <p:spPr bwMode="auto">
          <a:xfrm flipV="1">
            <a:off x="5618163" y="2413000"/>
            <a:ext cx="22225" cy="211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Text Box 16">
            <a:extLst>
              <a:ext uri="{FF2B5EF4-FFF2-40B4-BE49-F238E27FC236}">
                <a16:creationId xmlns:a16="http://schemas.microsoft.com/office/drawing/2014/main" id="{27B0BB1D-A7E7-99CA-8836-20ACE15900B8}"/>
              </a:ext>
            </a:extLst>
          </p:cNvPr>
          <p:cNvSpPr txBox="1">
            <a:spLocks noChangeArrowheads="1"/>
          </p:cNvSpPr>
          <p:nvPr/>
        </p:nvSpPr>
        <p:spPr bwMode="auto">
          <a:xfrm>
            <a:off x="5111750" y="2586038"/>
            <a:ext cx="1049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1000"/>
              <a:t>Settling ponds</a:t>
            </a:r>
          </a:p>
        </p:txBody>
      </p:sp>
      <p:sp>
        <p:nvSpPr>
          <p:cNvPr id="1041" name="Line 24">
            <a:extLst>
              <a:ext uri="{FF2B5EF4-FFF2-40B4-BE49-F238E27FC236}">
                <a16:creationId xmlns:a16="http://schemas.microsoft.com/office/drawing/2014/main" id="{3B5AA030-8F13-BF90-8487-04D986A4D613}"/>
              </a:ext>
            </a:extLst>
          </p:cNvPr>
          <p:cNvSpPr>
            <a:spLocks noChangeShapeType="1"/>
          </p:cNvSpPr>
          <p:nvPr/>
        </p:nvSpPr>
        <p:spPr bwMode="auto">
          <a:xfrm flipV="1">
            <a:off x="2932113" y="2443163"/>
            <a:ext cx="3997325" cy="191293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2" name="Group 25">
            <a:extLst>
              <a:ext uri="{FF2B5EF4-FFF2-40B4-BE49-F238E27FC236}">
                <a16:creationId xmlns:a16="http://schemas.microsoft.com/office/drawing/2014/main" id="{D1828228-9368-1841-A5EC-2584D04B4C33}"/>
              </a:ext>
            </a:extLst>
          </p:cNvPr>
          <p:cNvGrpSpPr>
            <a:grpSpLocks/>
          </p:cNvGrpSpPr>
          <p:nvPr/>
        </p:nvGrpSpPr>
        <p:grpSpPr bwMode="auto">
          <a:xfrm rot="5131007">
            <a:off x="5227637" y="2224088"/>
            <a:ext cx="212725" cy="76200"/>
            <a:chOff x="1245" y="1632"/>
            <a:chExt cx="1002" cy="375"/>
          </a:xfrm>
        </p:grpSpPr>
        <p:sp>
          <p:nvSpPr>
            <p:cNvPr id="1049" name="Freeform 26">
              <a:extLst>
                <a:ext uri="{FF2B5EF4-FFF2-40B4-BE49-F238E27FC236}">
                  <a16:creationId xmlns:a16="http://schemas.microsoft.com/office/drawing/2014/main" id="{DF736347-9045-BAF8-9530-FF8BC333301D}"/>
                </a:ext>
              </a:extLst>
            </p:cNvPr>
            <p:cNvSpPr>
              <a:spLocks/>
            </p:cNvSpPr>
            <p:nvPr/>
          </p:nvSpPr>
          <p:spPr bwMode="auto">
            <a:xfrm>
              <a:off x="1245" y="1632"/>
              <a:ext cx="996" cy="99"/>
            </a:xfrm>
            <a:custGeom>
              <a:avLst/>
              <a:gdLst>
                <a:gd name="T0" fmla="*/ 0 w 996"/>
                <a:gd name="T1" fmla="*/ 18 h 99"/>
                <a:gd name="T2" fmla="*/ 84 w 996"/>
                <a:gd name="T3" fmla="*/ 99 h 99"/>
                <a:gd name="T4" fmla="*/ 909 w 996"/>
                <a:gd name="T5" fmla="*/ 96 h 99"/>
                <a:gd name="T6" fmla="*/ 996 w 996"/>
                <a:gd name="T7" fmla="*/ 0 h 99"/>
                <a:gd name="T8" fmla="*/ 0 60000 65536"/>
                <a:gd name="T9" fmla="*/ 0 60000 65536"/>
                <a:gd name="T10" fmla="*/ 0 60000 65536"/>
                <a:gd name="T11" fmla="*/ 0 60000 65536"/>
                <a:gd name="T12" fmla="*/ 0 w 996"/>
                <a:gd name="T13" fmla="*/ 0 h 99"/>
                <a:gd name="T14" fmla="*/ 996 w 996"/>
                <a:gd name="T15" fmla="*/ 99 h 99"/>
              </a:gdLst>
              <a:ahLst/>
              <a:cxnLst>
                <a:cxn ang="T8">
                  <a:pos x="T0" y="T1"/>
                </a:cxn>
                <a:cxn ang="T9">
                  <a:pos x="T2" y="T3"/>
                </a:cxn>
                <a:cxn ang="T10">
                  <a:pos x="T4" y="T5"/>
                </a:cxn>
                <a:cxn ang="T11">
                  <a:pos x="T6" y="T7"/>
                </a:cxn>
              </a:cxnLst>
              <a:rect l="T12" t="T13" r="T14" b="T15"/>
              <a:pathLst>
                <a:path w="996" h="99">
                  <a:moveTo>
                    <a:pt x="0" y="18"/>
                  </a:moveTo>
                  <a:lnTo>
                    <a:pt x="84" y="99"/>
                  </a:lnTo>
                  <a:lnTo>
                    <a:pt x="909" y="96"/>
                  </a:lnTo>
                  <a:lnTo>
                    <a:pt x="996" y="0"/>
                  </a:lnTo>
                </a:path>
              </a:pathLst>
            </a:custGeom>
            <a:noFill/>
            <a:ln w="127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0" name="Freeform 27">
              <a:extLst>
                <a:ext uri="{FF2B5EF4-FFF2-40B4-BE49-F238E27FC236}">
                  <a16:creationId xmlns:a16="http://schemas.microsoft.com/office/drawing/2014/main" id="{82AFFC82-0EAD-4670-D29B-0F807222B1DF}"/>
                </a:ext>
              </a:extLst>
            </p:cNvPr>
            <p:cNvSpPr>
              <a:spLocks/>
            </p:cNvSpPr>
            <p:nvPr/>
          </p:nvSpPr>
          <p:spPr bwMode="auto">
            <a:xfrm>
              <a:off x="1248" y="1914"/>
              <a:ext cx="999" cy="93"/>
            </a:xfrm>
            <a:custGeom>
              <a:avLst/>
              <a:gdLst>
                <a:gd name="T0" fmla="*/ 0 w 999"/>
                <a:gd name="T1" fmla="*/ 93 h 93"/>
                <a:gd name="T2" fmla="*/ 81 w 999"/>
                <a:gd name="T3" fmla="*/ 3 h 93"/>
                <a:gd name="T4" fmla="*/ 912 w 999"/>
                <a:gd name="T5" fmla="*/ 0 h 93"/>
                <a:gd name="T6" fmla="*/ 999 w 999"/>
                <a:gd name="T7" fmla="*/ 81 h 93"/>
                <a:gd name="T8" fmla="*/ 0 60000 65536"/>
                <a:gd name="T9" fmla="*/ 0 60000 65536"/>
                <a:gd name="T10" fmla="*/ 0 60000 65536"/>
                <a:gd name="T11" fmla="*/ 0 60000 65536"/>
                <a:gd name="T12" fmla="*/ 0 w 999"/>
                <a:gd name="T13" fmla="*/ 0 h 93"/>
                <a:gd name="T14" fmla="*/ 999 w 999"/>
                <a:gd name="T15" fmla="*/ 93 h 93"/>
              </a:gdLst>
              <a:ahLst/>
              <a:cxnLst>
                <a:cxn ang="T8">
                  <a:pos x="T0" y="T1"/>
                </a:cxn>
                <a:cxn ang="T9">
                  <a:pos x="T2" y="T3"/>
                </a:cxn>
                <a:cxn ang="T10">
                  <a:pos x="T4" y="T5"/>
                </a:cxn>
                <a:cxn ang="T11">
                  <a:pos x="T6" y="T7"/>
                </a:cxn>
              </a:cxnLst>
              <a:rect l="T12" t="T13" r="T14" b="T15"/>
              <a:pathLst>
                <a:path w="999" h="93">
                  <a:moveTo>
                    <a:pt x="0" y="93"/>
                  </a:moveTo>
                  <a:lnTo>
                    <a:pt x="81" y="3"/>
                  </a:lnTo>
                  <a:lnTo>
                    <a:pt x="912" y="0"/>
                  </a:lnTo>
                  <a:lnTo>
                    <a:pt x="999" y="81"/>
                  </a:lnTo>
                </a:path>
              </a:pathLst>
            </a:custGeom>
            <a:noFill/>
            <a:ln w="127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43" name="Text Box 34">
            <a:extLst>
              <a:ext uri="{FF2B5EF4-FFF2-40B4-BE49-F238E27FC236}">
                <a16:creationId xmlns:a16="http://schemas.microsoft.com/office/drawing/2014/main" id="{A170D522-A4D6-ADF0-38E3-E214B30C9137}"/>
              </a:ext>
            </a:extLst>
          </p:cNvPr>
          <p:cNvSpPr txBox="1">
            <a:spLocks noChangeArrowheads="1"/>
          </p:cNvSpPr>
          <p:nvPr/>
        </p:nvSpPr>
        <p:spPr bwMode="auto">
          <a:xfrm>
            <a:off x="2514600" y="85725"/>
            <a:ext cx="392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solidFill>
                  <a:schemeClr val="bg1"/>
                </a:solidFill>
              </a:rPr>
              <a:t>Cut/Fill Estimations</a:t>
            </a:r>
          </a:p>
        </p:txBody>
      </p:sp>
      <p:sp>
        <p:nvSpPr>
          <p:cNvPr id="1044" name="Line 37">
            <a:extLst>
              <a:ext uri="{FF2B5EF4-FFF2-40B4-BE49-F238E27FC236}">
                <a16:creationId xmlns:a16="http://schemas.microsoft.com/office/drawing/2014/main" id="{9FC6F066-DF7D-9622-70A9-CB9F7187CB29}"/>
              </a:ext>
            </a:extLst>
          </p:cNvPr>
          <p:cNvSpPr>
            <a:spLocks noChangeShapeType="1"/>
          </p:cNvSpPr>
          <p:nvPr/>
        </p:nvSpPr>
        <p:spPr bwMode="auto">
          <a:xfrm flipV="1">
            <a:off x="6718300" y="2292350"/>
            <a:ext cx="911225" cy="196373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45" name="Object 106">
            <a:extLst>
              <a:ext uri="{FF2B5EF4-FFF2-40B4-BE49-F238E27FC236}">
                <a16:creationId xmlns:a16="http://schemas.microsoft.com/office/drawing/2014/main" id="{67DF07E7-2750-E11C-5419-A63DB4D61FD7}"/>
              </a:ext>
            </a:extLst>
          </p:cNvPr>
          <p:cNvGraphicFramePr>
            <a:graphicFrameLocks noChangeAspect="1"/>
          </p:cNvGraphicFramePr>
          <p:nvPr/>
        </p:nvGraphicFramePr>
        <p:xfrm>
          <a:off x="4846638" y="4297363"/>
          <a:ext cx="3959225" cy="1031875"/>
        </p:xfrm>
        <a:graphic>
          <a:graphicData uri="http://schemas.openxmlformats.org/presentationml/2006/ole">
            <mc:AlternateContent xmlns:mc="http://schemas.openxmlformats.org/markup-compatibility/2006">
              <mc:Choice xmlns:v="urn:schemas-microsoft-com:vml" Requires="v">
                <p:oleObj name="Worksheet" r:id="rId4" imgW="3759200" imgH="990600" progId="Excel.Sheet.8">
                  <p:embed/>
                </p:oleObj>
              </mc:Choice>
              <mc:Fallback>
                <p:oleObj name="Worksheet" r:id="rId4" imgW="3759200" imgH="990600" progId="Excel.Sheet.8">
                  <p:embed/>
                  <p:pic>
                    <p:nvPicPr>
                      <p:cNvPr id="0" name="Object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638" y="4297363"/>
                        <a:ext cx="3959225"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6" name="Object 142">
            <a:extLst>
              <a:ext uri="{FF2B5EF4-FFF2-40B4-BE49-F238E27FC236}">
                <a16:creationId xmlns:a16="http://schemas.microsoft.com/office/drawing/2014/main" id="{B7703695-7565-01DF-641E-23AE014D7184}"/>
              </a:ext>
            </a:extLst>
          </p:cNvPr>
          <p:cNvGraphicFramePr>
            <a:graphicFrameLocks noChangeAspect="1"/>
          </p:cNvGraphicFramePr>
          <p:nvPr/>
        </p:nvGraphicFramePr>
        <p:xfrm>
          <a:off x="679450" y="4349750"/>
          <a:ext cx="3997325" cy="692150"/>
        </p:xfrm>
        <a:graphic>
          <a:graphicData uri="http://schemas.openxmlformats.org/presentationml/2006/ole">
            <mc:AlternateContent xmlns:mc="http://schemas.openxmlformats.org/markup-compatibility/2006">
              <mc:Choice xmlns:v="urn:schemas-microsoft-com:vml" Requires="v">
                <p:oleObj name="Worksheet" r:id="rId6" imgW="3784600" imgH="673100" progId="Excel.Sheet.8">
                  <p:embed/>
                </p:oleObj>
              </mc:Choice>
              <mc:Fallback>
                <p:oleObj name="Worksheet" r:id="rId6" imgW="3784600" imgH="673100" progId="Excel.Sheet.8">
                  <p:embed/>
                  <p:pic>
                    <p:nvPicPr>
                      <p:cNvPr id="0" name="Object 1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50" y="4349750"/>
                        <a:ext cx="399732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7" name="Freeform 143">
            <a:extLst>
              <a:ext uri="{FF2B5EF4-FFF2-40B4-BE49-F238E27FC236}">
                <a16:creationId xmlns:a16="http://schemas.microsoft.com/office/drawing/2014/main" id="{617C56CB-5F3F-924D-D551-EF1BC7B054AB}"/>
              </a:ext>
            </a:extLst>
          </p:cNvPr>
          <p:cNvSpPr>
            <a:spLocks/>
          </p:cNvSpPr>
          <p:nvPr/>
        </p:nvSpPr>
        <p:spPr bwMode="auto">
          <a:xfrm>
            <a:off x="6934200" y="2181225"/>
            <a:ext cx="1168400" cy="155575"/>
          </a:xfrm>
          <a:custGeom>
            <a:avLst/>
            <a:gdLst>
              <a:gd name="T0" fmla="*/ 0 w 736"/>
              <a:gd name="T1" fmla="*/ 155575 h 98"/>
              <a:gd name="T2" fmla="*/ 152400 w 736"/>
              <a:gd name="T3" fmla="*/ 79375 h 98"/>
              <a:gd name="T4" fmla="*/ 228600 w 736"/>
              <a:gd name="T5" fmla="*/ 28575 h 98"/>
              <a:gd name="T6" fmla="*/ 368300 w 736"/>
              <a:gd name="T7" fmla="*/ 41275 h 98"/>
              <a:gd name="T8" fmla="*/ 444500 w 736"/>
              <a:gd name="T9" fmla="*/ 92075 h 98"/>
              <a:gd name="T10" fmla="*/ 546100 w 736"/>
              <a:gd name="T11" fmla="*/ 117475 h 98"/>
              <a:gd name="T12" fmla="*/ 812800 w 736"/>
              <a:gd name="T13" fmla="*/ 92075 h 98"/>
              <a:gd name="T14" fmla="*/ 1003300 w 736"/>
              <a:gd name="T15" fmla="*/ 3175 h 98"/>
              <a:gd name="T16" fmla="*/ 1168400 w 736"/>
              <a:gd name="T17" fmla="*/ 3175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6"/>
              <a:gd name="T28" fmla="*/ 0 h 98"/>
              <a:gd name="T29" fmla="*/ 736 w 736"/>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6" h="98">
                <a:moveTo>
                  <a:pt x="0" y="98"/>
                </a:moveTo>
                <a:cubicBezTo>
                  <a:pt x="30" y="78"/>
                  <a:pt x="65" y="67"/>
                  <a:pt x="96" y="50"/>
                </a:cubicBezTo>
                <a:cubicBezTo>
                  <a:pt x="113" y="41"/>
                  <a:pt x="144" y="18"/>
                  <a:pt x="144" y="18"/>
                </a:cubicBezTo>
                <a:cubicBezTo>
                  <a:pt x="173" y="21"/>
                  <a:pt x="204" y="18"/>
                  <a:pt x="232" y="26"/>
                </a:cubicBezTo>
                <a:cubicBezTo>
                  <a:pt x="250" y="31"/>
                  <a:pt x="264" y="47"/>
                  <a:pt x="280" y="58"/>
                </a:cubicBezTo>
                <a:cubicBezTo>
                  <a:pt x="291" y="65"/>
                  <a:pt x="338" y="73"/>
                  <a:pt x="344" y="74"/>
                </a:cubicBezTo>
                <a:cubicBezTo>
                  <a:pt x="400" y="70"/>
                  <a:pt x="459" y="78"/>
                  <a:pt x="512" y="58"/>
                </a:cubicBezTo>
                <a:cubicBezTo>
                  <a:pt x="544" y="46"/>
                  <a:pt x="596" y="4"/>
                  <a:pt x="632" y="2"/>
                </a:cubicBezTo>
                <a:cubicBezTo>
                  <a:pt x="667" y="0"/>
                  <a:pt x="701" y="2"/>
                  <a:pt x="736" y="2"/>
                </a:cubicBezTo>
              </a:path>
            </a:pathLst>
          </a:custGeom>
          <a:noFill/>
          <a:ln w="38100" cap="flat" cmpd="sng">
            <a:solidFill>
              <a:srgbClr val="0000FF">
                <a:alpha val="70195"/>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 name="Oval 145">
            <a:extLst>
              <a:ext uri="{FF2B5EF4-FFF2-40B4-BE49-F238E27FC236}">
                <a16:creationId xmlns:a16="http://schemas.microsoft.com/office/drawing/2014/main" id="{5178E531-73F2-7C8A-0142-1C97553545F9}"/>
              </a:ext>
            </a:extLst>
          </p:cNvPr>
          <p:cNvSpPr>
            <a:spLocks noChangeArrowheads="1"/>
          </p:cNvSpPr>
          <p:nvPr/>
        </p:nvSpPr>
        <p:spPr bwMode="auto">
          <a:xfrm>
            <a:off x="6934200" y="2363788"/>
            <a:ext cx="88900" cy="88900"/>
          </a:xfrm>
          <a:prstGeom prst="ellipse">
            <a:avLst/>
          </a:prstGeom>
          <a:solidFill>
            <a:schemeClr val="accent1"/>
          </a:solidFill>
          <a:ln w="9525">
            <a:solidFill>
              <a:schemeClr val="tx1"/>
            </a:solidFill>
            <a:round/>
            <a:headEnd/>
            <a:tailEnd/>
          </a:ln>
        </p:spPr>
        <p:txBody>
          <a:bodyPr wrap="none" anchor="ct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244D9FD8-14F9-AC81-94E7-BFD1FB3BFB50}"/>
              </a:ext>
            </a:extLst>
          </p:cNvPr>
          <p:cNvSpPr txBox="1">
            <a:spLocks noChangeArrowheads="1"/>
          </p:cNvSpPr>
          <p:nvPr/>
        </p:nvSpPr>
        <p:spPr bwMode="auto">
          <a:xfrm>
            <a:off x="2505075" y="323850"/>
            <a:ext cx="392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solidFill>
                  <a:schemeClr val="bg1"/>
                </a:solidFill>
              </a:rPr>
              <a:t>Perspective View</a:t>
            </a:r>
          </a:p>
        </p:txBody>
      </p:sp>
      <p:grpSp>
        <p:nvGrpSpPr>
          <p:cNvPr id="5123" name="Group 24">
            <a:extLst>
              <a:ext uri="{FF2B5EF4-FFF2-40B4-BE49-F238E27FC236}">
                <a16:creationId xmlns:a16="http://schemas.microsoft.com/office/drawing/2014/main" id="{5A87B9E1-AACB-81D9-A496-F210F47B698E}"/>
              </a:ext>
            </a:extLst>
          </p:cNvPr>
          <p:cNvGrpSpPr>
            <a:grpSpLocks/>
          </p:cNvGrpSpPr>
          <p:nvPr/>
        </p:nvGrpSpPr>
        <p:grpSpPr bwMode="auto">
          <a:xfrm>
            <a:off x="25400" y="993775"/>
            <a:ext cx="9144000" cy="5038725"/>
            <a:chOff x="16" y="344"/>
            <a:chExt cx="5760" cy="3174"/>
          </a:xfrm>
        </p:grpSpPr>
        <p:pic>
          <p:nvPicPr>
            <p:cNvPr id="5124" name="Picture 3" descr="Sucker ArcScen2 copy">
              <a:extLst>
                <a:ext uri="{FF2B5EF4-FFF2-40B4-BE49-F238E27FC236}">
                  <a16:creationId xmlns:a16="http://schemas.microsoft.com/office/drawing/2014/main" id="{03839B1C-225C-5DF0-924D-6F5266ABBA50}"/>
                </a:ext>
              </a:extLst>
            </p:cNvPr>
            <p:cNvPicPr>
              <a:picLocks noChangeAspect="1" noChangeArrowheads="1"/>
            </p:cNvPicPr>
            <p:nvPr/>
          </p:nvPicPr>
          <p:blipFill>
            <a:blip r:embed="rId3">
              <a:lum contrast="-50000"/>
              <a:extLst>
                <a:ext uri="{28A0092B-C50C-407E-A947-70E740481C1C}">
                  <a14:useLocalDpi xmlns:a14="http://schemas.microsoft.com/office/drawing/2010/main" val="0"/>
                </a:ext>
              </a:extLst>
            </a:blip>
            <a:srcRect/>
            <a:stretch>
              <a:fillRect/>
            </a:stretch>
          </p:blipFill>
          <p:spPr bwMode="auto">
            <a:xfrm>
              <a:off x="16" y="344"/>
              <a:ext cx="5760" cy="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Freeform 6">
              <a:extLst>
                <a:ext uri="{FF2B5EF4-FFF2-40B4-BE49-F238E27FC236}">
                  <a16:creationId xmlns:a16="http://schemas.microsoft.com/office/drawing/2014/main" id="{5D01E19B-B9C5-FE10-36C5-8DDCE28243EB}"/>
                </a:ext>
              </a:extLst>
            </p:cNvPr>
            <p:cNvSpPr>
              <a:spLocks/>
            </p:cNvSpPr>
            <p:nvPr/>
          </p:nvSpPr>
          <p:spPr bwMode="auto">
            <a:xfrm rot="-2562272">
              <a:off x="1620" y="769"/>
              <a:ext cx="206" cy="677"/>
            </a:xfrm>
            <a:custGeom>
              <a:avLst/>
              <a:gdLst>
                <a:gd name="T0" fmla="*/ 0 w 264"/>
                <a:gd name="T1" fmla="*/ 0 h 600"/>
                <a:gd name="T2" fmla="*/ 69 w 264"/>
                <a:gd name="T3" fmla="*/ 108 h 600"/>
                <a:gd name="T4" fmla="*/ 94 w 264"/>
                <a:gd name="T5" fmla="*/ 181 h 600"/>
                <a:gd name="T6" fmla="*/ 112 w 264"/>
                <a:gd name="T7" fmla="*/ 217 h 600"/>
                <a:gd name="T8" fmla="*/ 144 w 264"/>
                <a:gd name="T9" fmla="*/ 469 h 600"/>
                <a:gd name="T10" fmla="*/ 187 w 264"/>
                <a:gd name="T11" fmla="*/ 605 h 600"/>
                <a:gd name="T12" fmla="*/ 206 w 264"/>
                <a:gd name="T13" fmla="*/ 677 h 600"/>
                <a:gd name="T14" fmla="*/ 0 60000 65536"/>
                <a:gd name="T15" fmla="*/ 0 60000 65536"/>
                <a:gd name="T16" fmla="*/ 0 60000 65536"/>
                <a:gd name="T17" fmla="*/ 0 60000 65536"/>
                <a:gd name="T18" fmla="*/ 0 60000 65536"/>
                <a:gd name="T19" fmla="*/ 0 60000 65536"/>
                <a:gd name="T20" fmla="*/ 0 60000 65536"/>
                <a:gd name="T21" fmla="*/ 0 w 264"/>
                <a:gd name="T22" fmla="*/ 0 h 600"/>
                <a:gd name="T23" fmla="*/ 264 w 264"/>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600">
                  <a:moveTo>
                    <a:pt x="0" y="0"/>
                  </a:moveTo>
                  <a:cubicBezTo>
                    <a:pt x="26" y="35"/>
                    <a:pt x="64" y="59"/>
                    <a:pt x="88" y="96"/>
                  </a:cubicBezTo>
                  <a:cubicBezTo>
                    <a:pt x="101" y="116"/>
                    <a:pt x="106" y="141"/>
                    <a:pt x="120" y="160"/>
                  </a:cubicBezTo>
                  <a:cubicBezTo>
                    <a:pt x="128" y="171"/>
                    <a:pt x="136" y="181"/>
                    <a:pt x="144" y="192"/>
                  </a:cubicBezTo>
                  <a:cubicBezTo>
                    <a:pt x="148" y="250"/>
                    <a:pt x="145" y="358"/>
                    <a:pt x="184" y="416"/>
                  </a:cubicBezTo>
                  <a:cubicBezTo>
                    <a:pt x="209" y="454"/>
                    <a:pt x="220" y="495"/>
                    <a:pt x="240" y="536"/>
                  </a:cubicBezTo>
                  <a:cubicBezTo>
                    <a:pt x="250" y="556"/>
                    <a:pt x="264" y="577"/>
                    <a:pt x="264" y="600"/>
                  </a:cubicBezTo>
                </a:path>
              </a:pathLst>
            </a:custGeom>
            <a:noFill/>
            <a:ln w="63500">
              <a:solidFill>
                <a:srgbClr val="FFFFFF">
                  <a:alpha val="61176"/>
                </a:srgb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6" name="Rectangle 7">
              <a:extLst>
                <a:ext uri="{FF2B5EF4-FFF2-40B4-BE49-F238E27FC236}">
                  <a16:creationId xmlns:a16="http://schemas.microsoft.com/office/drawing/2014/main" id="{9FA8EA17-611B-236F-095F-A0FBA78603F9}"/>
                </a:ext>
              </a:extLst>
            </p:cNvPr>
            <p:cNvSpPr>
              <a:spLocks noChangeArrowheads="1"/>
            </p:cNvSpPr>
            <p:nvPr/>
          </p:nvSpPr>
          <p:spPr bwMode="auto">
            <a:xfrm>
              <a:off x="928" y="626"/>
              <a:ext cx="11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774" tIns="101887" rIns="203774" bIns="101887"/>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r>
                <a:rPr lang="en-US" altLang="en-US" sz="1200">
                  <a:solidFill>
                    <a:schemeClr val="bg1"/>
                  </a:solidFill>
                </a:rPr>
                <a:t>Flow Direction</a:t>
              </a:r>
              <a:endParaRPr lang="en-US" altLang="en-US" sz="1200" i="1">
                <a:solidFill>
                  <a:schemeClr val="bg1"/>
                </a:solidFill>
              </a:endParaRPr>
            </a:p>
          </p:txBody>
        </p:sp>
        <p:sp>
          <p:nvSpPr>
            <p:cNvPr id="5127" name="Freeform 8">
              <a:extLst>
                <a:ext uri="{FF2B5EF4-FFF2-40B4-BE49-F238E27FC236}">
                  <a16:creationId xmlns:a16="http://schemas.microsoft.com/office/drawing/2014/main" id="{28C7B757-42FE-2151-5058-92331256CAD0}"/>
                </a:ext>
              </a:extLst>
            </p:cNvPr>
            <p:cNvSpPr>
              <a:spLocks/>
            </p:cNvSpPr>
            <p:nvPr/>
          </p:nvSpPr>
          <p:spPr bwMode="auto">
            <a:xfrm>
              <a:off x="1836" y="1288"/>
              <a:ext cx="1258" cy="2224"/>
            </a:xfrm>
            <a:custGeom>
              <a:avLst/>
              <a:gdLst>
                <a:gd name="T0" fmla="*/ 272 w 1258"/>
                <a:gd name="T1" fmla="*/ 0 h 2224"/>
                <a:gd name="T2" fmla="*/ 168 w 1258"/>
                <a:gd name="T3" fmla="*/ 120 h 2224"/>
                <a:gd name="T4" fmla="*/ 232 w 1258"/>
                <a:gd name="T5" fmla="*/ 220 h 2224"/>
                <a:gd name="T6" fmla="*/ 268 w 1258"/>
                <a:gd name="T7" fmla="*/ 272 h 2224"/>
                <a:gd name="T8" fmla="*/ 96 w 1258"/>
                <a:gd name="T9" fmla="*/ 404 h 2224"/>
                <a:gd name="T10" fmla="*/ 108 w 1258"/>
                <a:gd name="T11" fmla="*/ 512 h 2224"/>
                <a:gd name="T12" fmla="*/ 396 w 1258"/>
                <a:gd name="T13" fmla="*/ 588 h 2224"/>
                <a:gd name="T14" fmla="*/ 976 w 1258"/>
                <a:gd name="T15" fmla="*/ 628 h 2224"/>
                <a:gd name="T16" fmla="*/ 1216 w 1258"/>
                <a:gd name="T17" fmla="*/ 736 h 2224"/>
                <a:gd name="T18" fmla="*/ 1228 w 1258"/>
                <a:gd name="T19" fmla="*/ 856 h 2224"/>
                <a:gd name="T20" fmla="*/ 1108 w 1258"/>
                <a:gd name="T21" fmla="*/ 1008 h 2224"/>
                <a:gd name="T22" fmla="*/ 1188 w 1258"/>
                <a:gd name="T23" fmla="*/ 1076 h 2224"/>
                <a:gd name="T24" fmla="*/ 1160 w 1258"/>
                <a:gd name="T25" fmla="*/ 1200 h 2224"/>
                <a:gd name="T26" fmla="*/ 1104 w 1258"/>
                <a:gd name="T27" fmla="*/ 1296 h 2224"/>
                <a:gd name="T28" fmla="*/ 900 w 1258"/>
                <a:gd name="T29" fmla="*/ 1472 h 2224"/>
                <a:gd name="T30" fmla="*/ 532 w 1258"/>
                <a:gd name="T31" fmla="*/ 1700 h 2224"/>
                <a:gd name="T32" fmla="*/ 120 w 1258"/>
                <a:gd name="T33" fmla="*/ 1960 h 2224"/>
                <a:gd name="T34" fmla="*/ 0 w 1258"/>
                <a:gd name="T35" fmla="*/ 2224 h 2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8"/>
                <a:gd name="T55" fmla="*/ 0 h 2224"/>
                <a:gd name="T56" fmla="*/ 1258 w 1258"/>
                <a:gd name="T57" fmla="*/ 2224 h 2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8" h="2224">
                  <a:moveTo>
                    <a:pt x="272" y="0"/>
                  </a:moveTo>
                  <a:cubicBezTo>
                    <a:pt x="223" y="41"/>
                    <a:pt x="175" y="83"/>
                    <a:pt x="168" y="120"/>
                  </a:cubicBezTo>
                  <a:cubicBezTo>
                    <a:pt x="161" y="157"/>
                    <a:pt x="215" y="195"/>
                    <a:pt x="232" y="220"/>
                  </a:cubicBezTo>
                  <a:cubicBezTo>
                    <a:pt x="249" y="245"/>
                    <a:pt x="291" y="241"/>
                    <a:pt x="268" y="272"/>
                  </a:cubicBezTo>
                  <a:cubicBezTo>
                    <a:pt x="245" y="303"/>
                    <a:pt x="123" y="364"/>
                    <a:pt x="96" y="404"/>
                  </a:cubicBezTo>
                  <a:cubicBezTo>
                    <a:pt x="69" y="444"/>
                    <a:pt x="58" y="481"/>
                    <a:pt x="108" y="512"/>
                  </a:cubicBezTo>
                  <a:cubicBezTo>
                    <a:pt x="158" y="543"/>
                    <a:pt x="251" y="569"/>
                    <a:pt x="396" y="588"/>
                  </a:cubicBezTo>
                  <a:cubicBezTo>
                    <a:pt x="541" y="607"/>
                    <a:pt x="839" y="603"/>
                    <a:pt x="976" y="628"/>
                  </a:cubicBezTo>
                  <a:cubicBezTo>
                    <a:pt x="1113" y="653"/>
                    <a:pt x="1174" y="698"/>
                    <a:pt x="1216" y="736"/>
                  </a:cubicBezTo>
                  <a:cubicBezTo>
                    <a:pt x="1258" y="774"/>
                    <a:pt x="1246" y="811"/>
                    <a:pt x="1228" y="856"/>
                  </a:cubicBezTo>
                  <a:cubicBezTo>
                    <a:pt x="1210" y="901"/>
                    <a:pt x="1115" y="971"/>
                    <a:pt x="1108" y="1008"/>
                  </a:cubicBezTo>
                  <a:cubicBezTo>
                    <a:pt x="1101" y="1045"/>
                    <a:pt x="1179" y="1044"/>
                    <a:pt x="1188" y="1076"/>
                  </a:cubicBezTo>
                  <a:cubicBezTo>
                    <a:pt x="1197" y="1108"/>
                    <a:pt x="1174" y="1163"/>
                    <a:pt x="1160" y="1200"/>
                  </a:cubicBezTo>
                  <a:cubicBezTo>
                    <a:pt x="1146" y="1237"/>
                    <a:pt x="1147" y="1251"/>
                    <a:pt x="1104" y="1296"/>
                  </a:cubicBezTo>
                  <a:cubicBezTo>
                    <a:pt x="1061" y="1341"/>
                    <a:pt x="995" y="1405"/>
                    <a:pt x="900" y="1472"/>
                  </a:cubicBezTo>
                  <a:cubicBezTo>
                    <a:pt x="805" y="1539"/>
                    <a:pt x="662" y="1619"/>
                    <a:pt x="532" y="1700"/>
                  </a:cubicBezTo>
                  <a:cubicBezTo>
                    <a:pt x="402" y="1781"/>
                    <a:pt x="209" y="1873"/>
                    <a:pt x="120" y="1960"/>
                  </a:cubicBezTo>
                  <a:cubicBezTo>
                    <a:pt x="31" y="2047"/>
                    <a:pt x="25" y="2169"/>
                    <a:pt x="0" y="2224"/>
                  </a:cubicBezTo>
                </a:path>
              </a:pathLst>
            </a:custGeom>
            <a:noFill/>
            <a:ln w="76200" cap="flat" cmpd="sng">
              <a:solidFill>
                <a:srgbClr val="00CCFF">
                  <a:alpha val="36078"/>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8" name="Freeform 13">
              <a:extLst>
                <a:ext uri="{FF2B5EF4-FFF2-40B4-BE49-F238E27FC236}">
                  <a16:creationId xmlns:a16="http://schemas.microsoft.com/office/drawing/2014/main" id="{6E4EE4F4-38D1-2D59-CE37-B834B0D90901}"/>
                </a:ext>
              </a:extLst>
            </p:cNvPr>
            <p:cNvSpPr>
              <a:spLocks/>
            </p:cNvSpPr>
            <p:nvPr/>
          </p:nvSpPr>
          <p:spPr bwMode="auto">
            <a:xfrm>
              <a:off x="2540" y="2268"/>
              <a:ext cx="344" cy="356"/>
            </a:xfrm>
            <a:custGeom>
              <a:avLst/>
              <a:gdLst>
                <a:gd name="T0" fmla="*/ 308 w 344"/>
                <a:gd name="T1" fmla="*/ 356 h 356"/>
                <a:gd name="T2" fmla="*/ 304 w 344"/>
                <a:gd name="T3" fmla="*/ 320 h 356"/>
                <a:gd name="T4" fmla="*/ 268 w 344"/>
                <a:gd name="T5" fmla="*/ 284 h 356"/>
                <a:gd name="T6" fmla="*/ 252 w 344"/>
                <a:gd name="T7" fmla="*/ 224 h 356"/>
                <a:gd name="T8" fmla="*/ 168 w 344"/>
                <a:gd name="T9" fmla="*/ 172 h 356"/>
                <a:gd name="T10" fmla="*/ 124 w 344"/>
                <a:gd name="T11" fmla="*/ 148 h 356"/>
                <a:gd name="T12" fmla="*/ 60 w 344"/>
                <a:gd name="T13" fmla="*/ 104 h 356"/>
                <a:gd name="T14" fmla="*/ 8 w 344"/>
                <a:gd name="T15" fmla="*/ 76 h 356"/>
                <a:gd name="T16" fmla="*/ 0 w 344"/>
                <a:gd name="T17" fmla="*/ 32 h 356"/>
                <a:gd name="T18" fmla="*/ 12 w 344"/>
                <a:gd name="T19" fmla="*/ 0 h 356"/>
                <a:gd name="T20" fmla="*/ 48 w 344"/>
                <a:gd name="T21" fmla="*/ 20 h 356"/>
                <a:gd name="T22" fmla="*/ 92 w 344"/>
                <a:gd name="T23" fmla="*/ 68 h 356"/>
                <a:gd name="T24" fmla="*/ 124 w 344"/>
                <a:gd name="T25" fmla="*/ 112 h 356"/>
                <a:gd name="T26" fmla="*/ 172 w 344"/>
                <a:gd name="T27" fmla="*/ 132 h 356"/>
                <a:gd name="T28" fmla="*/ 180 w 344"/>
                <a:gd name="T29" fmla="*/ 80 h 356"/>
                <a:gd name="T30" fmla="*/ 212 w 344"/>
                <a:gd name="T31" fmla="*/ 32 h 356"/>
                <a:gd name="T32" fmla="*/ 256 w 344"/>
                <a:gd name="T33" fmla="*/ 0 h 356"/>
                <a:gd name="T34" fmla="*/ 288 w 344"/>
                <a:gd name="T35" fmla="*/ 0 h 356"/>
                <a:gd name="T36" fmla="*/ 252 w 344"/>
                <a:gd name="T37" fmla="*/ 52 h 356"/>
                <a:gd name="T38" fmla="*/ 216 w 344"/>
                <a:gd name="T39" fmla="*/ 112 h 356"/>
                <a:gd name="T40" fmla="*/ 240 w 344"/>
                <a:gd name="T41" fmla="*/ 148 h 356"/>
                <a:gd name="T42" fmla="*/ 296 w 344"/>
                <a:gd name="T43" fmla="*/ 216 h 356"/>
                <a:gd name="T44" fmla="*/ 300 w 344"/>
                <a:gd name="T45" fmla="*/ 252 h 356"/>
                <a:gd name="T46" fmla="*/ 332 w 344"/>
                <a:gd name="T47" fmla="*/ 296 h 356"/>
                <a:gd name="T48" fmla="*/ 344 w 344"/>
                <a:gd name="T49" fmla="*/ 328 h 356"/>
                <a:gd name="T50" fmla="*/ 308 w 344"/>
                <a:gd name="T51" fmla="*/ 356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4"/>
                <a:gd name="T79" fmla="*/ 0 h 356"/>
                <a:gd name="T80" fmla="*/ 344 w 344"/>
                <a:gd name="T81" fmla="*/ 356 h 3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4" h="356">
                  <a:moveTo>
                    <a:pt x="308" y="356"/>
                  </a:moveTo>
                  <a:lnTo>
                    <a:pt x="304" y="320"/>
                  </a:lnTo>
                  <a:lnTo>
                    <a:pt x="268" y="284"/>
                  </a:lnTo>
                  <a:lnTo>
                    <a:pt x="252" y="224"/>
                  </a:lnTo>
                  <a:lnTo>
                    <a:pt x="168" y="172"/>
                  </a:lnTo>
                  <a:lnTo>
                    <a:pt x="124" y="148"/>
                  </a:lnTo>
                  <a:lnTo>
                    <a:pt x="60" y="104"/>
                  </a:lnTo>
                  <a:lnTo>
                    <a:pt x="8" y="76"/>
                  </a:lnTo>
                  <a:lnTo>
                    <a:pt x="0" y="32"/>
                  </a:lnTo>
                  <a:lnTo>
                    <a:pt x="12" y="0"/>
                  </a:lnTo>
                  <a:lnTo>
                    <a:pt x="48" y="20"/>
                  </a:lnTo>
                  <a:lnTo>
                    <a:pt x="92" y="68"/>
                  </a:lnTo>
                  <a:lnTo>
                    <a:pt x="124" y="112"/>
                  </a:lnTo>
                  <a:lnTo>
                    <a:pt x="172" y="132"/>
                  </a:lnTo>
                  <a:lnTo>
                    <a:pt x="180" y="80"/>
                  </a:lnTo>
                  <a:lnTo>
                    <a:pt x="212" y="32"/>
                  </a:lnTo>
                  <a:lnTo>
                    <a:pt x="256" y="0"/>
                  </a:lnTo>
                  <a:lnTo>
                    <a:pt x="288" y="0"/>
                  </a:lnTo>
                  <a:lnTo>
                    <a:pt x="252" y="52"/>
                  </a:lnTo>
                  <a:lnTo>
                    <a:pt x="216" y="112"/>
                  </a:lnTo>
                  <a:lnTo>
                    <a:pt x="240" y="148"/>
                  </a:lnTo>
                  <a:lnTo>
                    <a:pt x="296" y="216"/>
                  </a:lnTo>
                  <a:lnTo>
                    <a:pt x="300" y="252"/>
                  </a:lnTo>
                  <a:lnTo>
                    <a:pt x="332" y="296"/>
                  </a:lnTo>
                  <a:lnTo>
                    <a:pt x="344" y="328"/>
                  </a:lnTo>
                  <a:lnTo>
                    <a:pt x="308" y="356"/>
                  </a:lnTo>
                  <a:close/>
                </a:path>
              </a:pathLst>
            </a:custGeom>
            <a:solidFill>
              <a:srgbClr val="FFCCCC">
                <a:alpha val="59999"/>
              </a:srgbClr>
            </a:solidFill>
            <a:ln>
              <a:noFill/>
            </a:ln>
            <a:extLst>
              <a:ext uri="{91240B29-F687-4F45-9708-019B960494DF}">
                <a14:hiddenLine xmlns:a14="http://schemas.microsoft.com/office/drawing/2010/main" w="76200" cap="flat" cmpd="sng">
                  <a:solidFill>
                    <a:srgbClr val="000000"/>
                  </a:solidFill>
                  <a:prstDash val="solid"/>
                  <a:round/>
                  <a:headEnd type="none" w="med" len="med"/>
                  <a:tailEnd type="none" w="med" len="med"/>
                </a14:hiddenLine>
              </a:ext>
            </a:extLst>
          </p:spPr>
          <p:txBody>
            <a:bodyPr/>
            <a:lstStyle/>
            <a:p>
              <a:endParaRPr lang="en-US"/>
            </a:p>
          </p:txBody>
        </p:sp>
        <p:sp>
          <p:nvSpPr>
            <p:cNvPr id="5129" name="Freeform 14">
              <a:extLst>
                <a:ext uri="{FF2B5EF4-FFF2-40B4-BE49-F238E27FC236}">
                  <a16:creationId xmlns:a16="http://schemas.microsoft.com/office/drawing/2014/main" id="{B32B5946-6A93-A817-0C88-D9ABC0FEB01C}"/>
                </a:ext>
              </a:extLst>
            </p:cNvPr>
            <p:cNvSpPr>
              <a:spLocks/>
            </p:cNvSpPr>
            <p:nvPr/>
          </p:nvSpPr>
          <p:spPr bwMode="auto">
            <a:xfrm>
              <a:off x="2436" y="1676"/>
              <a:ext cx="232" cy="200"/>
            </a:xfrm>
            <a:custGeom>
              <a:avLst/>
              <a:gdLst>
                <a:gd name="T0" fmla="*/ 224 w 232"/>
                <a:gd name="T1" fmla="*/ 200 h 200"/>
                <a:gd name="T2" fmla="*/ 208 w 232"/>
                <a:gd name="T3" fmla="*/ 180 h 200"/>
                <a:gd name="T4" fmla="*/ 232 w 232"/>
                <a:gd name="T5" fmla="*/ 148 h 200"/>
                <a:gd name="T6" fmla="*/ 224 w 232"/>
                <a:gd name="T7" fmla="*/ 120 h 200"/>
                <a:gd name="T8" fmla="*/ 188 w 232"/>
                <a:gd name="T9" fmla="*/ 96 h 200"/>
                <a:gd name="T10" fmla="*/ 144 w 232"/>
                <a:gd name="T11" fmla="*/ 76 h 200"/>
                <a:gd name="T12" fmla="*/ 100 w 232"/>
                <a:gd name="T13" fmla="*/ 72 h 200"/>
                <a:gd name="T14" fmla="*/ 72 w 232"/>
                <a:gd name="T15" fmla="*/ 52 h 200"/>
                <a:gd name="T16" fmla="*/ 48 w 232"/>
                <a:gd name="T17" fmla="*/ 20 h 200"/>
                <a:gd name="T18" fmla="*/ 24 w 232"/>
                <a:gd name="T19" fmla="*/ 0 h 200"/>
                <a:gd name="T20" fmla="*/ 0 w 232"/>
                <a:gd name="T21" fmla="*/ 12 h 200"/>
                <a:gd name="T22" fmla="*/ 24 w 232"/>
                <a:gd name="T23" fmla="*/ 56 h 200"/>
                <a:gd name="T24" fmla="*/ 76 w 232"/>
                <a:gd name="T25" fmla="*/ 80 h 200"/>
                <a:gd name="T26" fmla="*/ 92 w 232"/>
                <a:gd name="T27" fmla="*/ 100 h 200"/>
                <a:gd name="T28" fmla="*/ 140 w 232"/>
                <a:gd name="T29" fmla="*/ 116 h 200"/>
                <a:gd name="T30" fmla="*/ 156 w 232"/>
                <a:gd name="T31" fmla="*/ 144 h 200"/>
                <a:gd name="T32" fmla="*/ 160 w 232"/>
                <a:gd name="T33" fmla="*/ 172 h 200"/>
                <a:gd name="T34" fmla="*/ 184 w 232"/>
                <a:gd name="T35" fmla="*/ 192 h 200"/>
                <a:gd name="T36" fmla="*/ 224 w 232"/>
                <a:gd name="T37" fmla="*/ 200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2"/>
                <a:gd name="T58" fmla="*/ 0 h 200"/>
                <a:gd name="T59" fmla="*/ 232 w 232"/>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2" h="200">
                  <a:moveTo>
                    <a:pt x="224" y="200"/>
                  </a:moveTo>
                  <a:lnTo>
                    <a:pt x="208" y="180"/>
                  </a:lnTo>
                  <a:lnTo>
                    <a:pt x="232" y="148"/>
                  </a:lnTo>
                  <a:lnTo>
                    <a:pt x="224" y="120"/>
                  </a:lnTo>
                  <a:lnTo>
                    <a:pt x="188" y="96"/>
                  </a:lnTo>
                  <a:lnTo>
                    <a:pt x="144" y="76"/>
                  </a:lnTo>
                  <a:lnTo>
                    <a:pt x="100" y="72"/>
                  </a:lnTo>
                  <a:lnTo>
                    <a:pt x="72" y="52"/>
                  </a:lnTo>
                  <a:lnTo>
                    <a:pt x="48" y="20"/>
                  </a:lnTo>
                  <a:lnTo>
                    <a:pt x="24" y="0"/>
                  </a:lnTo>
                  <a:lnTo>
                    <a:pt x="0" y="12"/>
                  </a:lnTo>
                  <a:lnTo>
                    <a:pt x="24" y="56"/>
                  </a:lnTo>
                  <a:lnTo>
                    <a:pt x="76" y="80"/>
                  </a:lnTo>
                  <a:lnTo>
                    <a:pt x="92" y="100"/>
                  </a:lnTo>
                  <a:lnTo>
                    <a:pt x="140" y="116"/>
                  </a:lnTo>
                  <a:lnTo>
                    <a:pt x="156" y="144"/>
                  </a:lnTo>
                  <a:lnTo>
                    <a:pt x="160" y="172"/>
                  </a:lnTo>
                  <a:lnTo>
                    <a:pt x="184" y="192"/>
                  </a:lnTo>
                  <a:lnTo>
                    <a:pt x="224" y="200"/>
                  </a:lnTo>
                  <a:close/>
                </a:path>
              </a:pathLst>
            </a:custGeom>
            <a:solidFill>
              <a:srgbClr val="FFCCCC">
                <a:alpha val="59999"/>
              </a:srgbClr>
            </a:solidFill>
            <a:ln>
              <a:noFill/>
            </a:ln>
            <a:extLst>
              <a:ext uri="{91240B29-F687-4F45-9708-019B960494DF}">
                <a14:hiddenLine xmlns:a14="http://schemas.microsoft.com/office/drawing/2010/main" w="76200" cap="flat" cmpd="sng">
                  <a:solidFill>
                    <a:srgbClr val="000000"/>
                  </a:solidFill>
                  <a:prstDash val="solid"/>
                  <a:round/>
                  <a:headEnd type="none" w="med" len="med"/>
                  <a:tailEnd type="none" w="med" len="med"/>
                </a14:hiddenLine>
              </a:ext>
            </a:extLst>
          </p:spPr>
          <p:txBody>
            <a:bodyPr/>
            <a:lstStyle/>
            <a:p>
              <a:endParaRPr lang="en-US"/>
            </a:p>
          </p:txBody>
        </p:sp>
        <p:sp>
          <p:nvSpPr>
            <p:cNvPr id="5130" name="Freeform 15">
              <a:extLst>
                <a:ext uri="{FF2B5EF4-FFF2-40B4-BE49-F238E27FC236}">
                  <a16:creationId xmlns:a16="http://schemas.microsoft.com/office/drawing/2014/main" id="{52EB6848-A53C-78AD-9A93-0B48586E6A19}"/>
                </a:ext>
              </a:extLst>
            </p:cNvPr>
            <p:cNvSpPr>
              <a:spLocks/>
            </p:cNvSpPr>
            <p:nvPr/>
          </p:nvSpPr>
          <p:spPr bwMode="auto">
            <a:xfrm>
              <a:off x="2264" y="2108"/>
              <a:ext cx="160" cy="132"/>
            </a:xfrm>
            <a:custGeom>
              <a:avLst/>
              <a:gdLst>
                <a:gd name="T0" fmla="*/ 40 w 160"/>
                <a:gd name="T1" fmla="*/ 132 h 132"/>
                <a:gd name="T2" fmla="*/ 136 w 160"/>
                <a:gd name="T3" fmla="*/ 104 h 132"/>
                <a:gd name="T4" fmla="*/ 160 w 160"/>
                <a:gd name="T5" fmla="*/ 60 h 132"/>
                <a:gd name="T6" fmla="*/ 132 w 160"/>
                <a:gd name="T7" fmla="*/ 20 h 132"/>
                <a:gd name="T8" fmla="*/ 84 w 160"/>
                <a:gd name="T9" fmla="*/ 4 h 132"/>
                <a:gd name="T10" fmla="*/ 48 w 160"/>
                <a:gd name="T11" fmla="*/ 0 h 132"/>
                <a:gd name="T12" fmla="*/ 20 w 160"/>
                <a:gd name="T13" fmla="*/ 24 h 132"/>
                <a:gd name="T14" fmla="*/ 0 w 160"/>
                <a:gd name="T15" fmla="*/ 56 h 132"/>
                <a:gd name="T16" fmla="*/ 40 w 160"/>
                <a:gd name="T17" fmla="*/ 132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32"/>
                <a:gd name="T29" fmla="*/ 160 w 160"/>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32">
                  <a:moveTo>
                    <a:pt x="40" y="132"/>
                  </a:moveTo>
                  <a:lnTo>
                    <a:pt x="136" y="104"/>
                  </a:lnTo>
                  <a:lnTo>
                    <a:pt x="160" y="60"/>
                  </a:lnTo>
                  <a:lnTo>
                    <a:pt x="132" y="20"/>
                  </a:lnTo>
                  <a:lnTo>
                    <a:pt x="84" y="4"/>
                  </a:lnTo>
                  <a:lnTo>
                    <a:pt x="48" y="0"/>
                  </a:lnTo>
                  <a:lnTo>
                    <a:pt x="20" y="24"/>
                  </a:lnTo>
                  <a:lnTo>
                    <a:pt x="0" y="56"/>
                  </a:lnTo>
                  <a:lnTo>
                    <a:pt x="40" y="132"/>
                  </a:lnTo>
                  <a:close/>
                </a:path>
              </a:pathLst>
            </a:custGeom>
            <a:solidFill>
              <a:srgbClr val="00CCFF">
                <a:alpha val="59999"/>
              </a:srgbClr>
            </a:solidFill>
            <a:ln>
              <a:noFill/>
            </a:ln>
            <a:extLst>
              <a:ext uri="{91240B29-F687-4F45-9708-019B960494DF}">
                <a14:hiddenLine xmlns:a14="http://schemas.microsoft.com/office/drawing/2010/main" w="76200" cap="flat" cmpd="sng">
                  <a:solidFill>
                    <a:srgbClr val="000000"/>
                  </a:solidFill>
                  <a:prstDash val="solid"/>
                  <a:round/>
                  <a:headEnd type="none" w="med" len="med"/>
                  <a:tailEnd type="none" w="med" len="med"/>
                </a14:hiddenLine>
              </a:ext>
            </a:extLst>
          </p:spPr>
          <p:txBody>
            <a:bodyPr/>
            <a:lstStyle/>
            <a:p>
              <a:endParaRPr lang="en-US"/>
            </a:p>
          </p:txBody>
        </p:sp>
        <p:sp>
          <p:nvSpPr>
            <p:cNvPr id="5131" name="Freeform 16" descr="Outlined diamond">
              <a:extLst>
                <a:ext uri="{FF2B5EF4-FFF2-40B4-BE49-F238E27FC236}">
                  <a16:creationId xmlns:a16="http://schemas.microsoft.com/office/drawing/2014/main" id="{AFF5692A-6995-3B6C-C795-BFC828BE32F3}"/>
                </a:ext>
              </a:extLst>
            </p:cNvPr>
            <p:cNvSpPr>
              <a:spLocks/>
            </p:cNvSpPr>
            <p:nvPr/>
          </p:nvSpPr>
          <p:spPr bwMode="auto">
            <a:xfrm>
              <a:off x="2028" y="1892"/>
              <a:ext cx="679" cy="1264"/>
            </a:xfrm>
            <a:custGeom>
              <a:avLst/>
              <a:gdLst>
                <a:gd name="T0" fmla="*/ 148 w 679"/>
                <a:gd name="T1" fmla="*/ 0 h 1264"/>
                <a:gd name="T2" fmla="*/ 304 w 679"/>
                <a:gd name="T3" fmla="*/ 60 h 1264"/>
                <a:gd name="T4" fmla="*/ 416 w 679"/>
                <a:gd name="T5" fmla="*/ 172 h 1264"/>
                <a:gd name="T6" fmla="*/ 392 w 679"/>
                <a:gd name="T7" fmla="*/ 300 h 1264"/>
                <a:gd name="T8" fmla="*/ 348 w 679"/>
                <a:gd name="T9" fmla="*/ 372 h 1264"/>
                <a:gd name="T10" fmla="*/ 420 w 679"/>
                <a:gd name="T11" fmla="*/ 496 h 1264"/>
                <a:gd name="T12" fmla="*/ 516 w 679"/>
                <a:gd name="T13" fmla="*/ 528 h 1264"/>
                <a:gd name="T14" fmla="*/ 556 w 679"/>
                <a:gd name="T15" fmla="*/ 604 h 1264"/>
                <a:gd name="T16" fmla="*/ 616 w 679"/>
                <a:gd name="T17" fmla="*/ 628 h 1264"/>
                <a:gd name="T18" fmla="*/ 672 w 679"/>
                <a:gd name="T19" fmla="*/ 652 h 1264"/>
                <a:gd name="T20" fmla="*/ 660 w 679"/>
                <a:gd name="T21" fmla="*/ 712 h 1264"/>
                <a:gd name="T22" fmla="*/ 588 w 679"/>
                <a:gd name="T23" fmla="*/ 720 h 1264"/>
                <a:gd name="T24" fmla="*/ 604 w 679"/>
                <a:gd name="T25" fmla="*/ 788 h 1264"/>
                <a:gd name="T26" fmla="*/ 528 w 679"/>
                <a:gd name="T27" fmla="*/ 800 h 1264"/>
                <a:gd name="T28" fmla="*/ 572 w 679"/>
                <a:gd name="T29" fmla="*/ 852 h 1264"/>
                <a:gd name="T30" fmla="*/ 508 w 679"/>
                <a:gd name="T31" fmla="*/ 884 h 1264"/>
                <a:gd name="T32" fmla="*/ 456 w 679"/>
                <a:gd name="T33" fmla="*/ 892 h 1264"/>
                <a:gd name="T34" fmla="*/ 388 w 679"/>
                <a:gd name="T35" fmla="*/ 960 h 1264"/>
                <a:gd name="T36" fmla="*/ 300 w 679"/>
                <a:gd name="T37" fmla="*/ 960 h 1264"/>
                <a:gd name="T38" fmla="*/ 284 w 679"/>
                <a:gd name="T39" fmla="*/ 992 h 1264"/>
                <a:gd name="T40" fmla="*/ 196 w 679"/>
                <a:gd name="T41" fmla="*/ 992 h 1264"/>
                <a:gd name="T42" fmla="*/ 172 w 679"/>
                <a:gd name="T43" fmla="*/ 1072 h 1264"/>
                <a:gd name="T44" fmla="*/ 152 w 679"/>
                <a:gd name="T45" fmla="*/ 1136 h 1264"/>
                <a:gd name="T46" fmla="*/ 76 w 679"/>
                <a:gd name="T47" fmla="*/ 1192 h 1264"/>
                <a:gd name="T48" fmla="*/ 40 w 679"/>
                <a:gd name="T49" fmla="*/ 1224 h 1264"/>
                <a:gd name="T50" fmla="*/ 0 w 679"/>
                <a:gd name="T51" fmla="*/ 1264 h 1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9"/>
                <a:gd name="T79" fmla="*/ 0 h 1264"/>
                <a:gd name="T80" fmla="*/ 679 w 679"/>
                <a:gd name="T81" fmla="*/ 1264 h 12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9" h="1264">
                  <a:moveTo>
                    <a:pt x="148" y="0"/>
                  </a:moveTo>
                  <a:cubicBezTo>
                    <a:pt x="203" y="15"/>
                    <a:pt x="259" y="31"/>
                    <a:pt x="304" y="60"/>
                  </a:cubicBezTo>
                  <a:cubicBezTo>
                    <a:pt x="349" y="89"/>
                    <a:pt x="401" y="132"/>
                    <a:pt x="416" y="172"/>
                  </a:cubicBezTo>
                  <a:cubicBezTo>
                    <a:pt x="431" y="212"/>
                    <a:pt x="403" y="267"/>
                    <a:pt x="392" y="300"/>
                  </a:cubicBezTo>
                  <a:cubicBezTo>
                    <a:pt x="381" y="333"/>
                    <a:pt x="343" y="339"/>
                    <a:pt x="348" y="372"/>
                  </a:cubicBezTo>
                  <a:cubicBezTo>
                    <a:pt x="353" y="405"/>
                    <a:pt x="392" y="470"/>
                    <a:pt x="420" y="496"/>
                  </a:cubicBezTo>
                  <a:cubicBezTo>
                    <a:pt x="448" y="522"/>
                    <a:pt x="494" y="510"/>
                    <a:pt x="516" y="528"/>
                  </a:cubicBezTo>
                  <a:cubicBezTo>
                    <a:pt x="538" y="546"/>
                    <a:pt x="539" y="587"/>
                    <a:pt x="556" y="604"/>
                  </a:cubicBezTo>
                  <a:cubicBezTo>
                    <a:pt x="573" y="621"/>
                    <a:pt x="597" y="620"/>
                    <a:pt x="616" y="628"/>
                  </a:cubicBezTo>
                  <a:cubicBezTo>
                    <a:pt x="635" y="636"/>
                    <a:pt x="665" y="638"/>
                    <a:pt x="672" y="652"/>
                  </a:cubicBezTo>
                  <a:cubicBezTo>
                    <a:pt x="679" y="666"/>
                    <a:pt x="674" y="701"/>
                    <a:pt x="660" y="712"/>
                  </a:cubicBezTo>
                  <a:cubicBezTo>
                    <a:pt x="646" y="723"/>
                    <a:pt x="597" y="707"/>
                    <a:pt x="588" y="720"/>
                  </a:cubicBezTo>
                  <a:cubicBezTo>
                    <a:pt x="579" y="733"/>
                    <a:pt x="614" y="775"/>
                    <a:pt x="604" y="788"/>
                  </a:cubicBezTo>
                  <a:cubicBezTo>
                    <a:pt x="594" y="801"/>
                    <a:pt x="533" y="789"/>
                    <a:pt x="528" y="800"/>
                  </a:cubicBezTo>
                  <a:cubicBezTo>
                    <a:pt x="523" y="811"/>
                    <a:pt x="575" y="838"/>
                    <a:pt x="572" y="852"/>
                  </a:cubicBezTo>
                  <a:cubicBezTo>
                    <a:pt x="569" y="866"/>
                    <a:pt x="527" y="877"/>
                    <a:pt x="508" y="884"/>
                  </a:cubicBezTo>
                  <a:cubicBezTo>
                    <a:pt x="489" y="891"/>
                    <a:pt x="476" y="879"/>
                    <a:pt x="456" y="892"/>
                  </a:cubicBezTo>
                  <a:cubicBezTo>
                    <a:pt x="436" y="905"/>
                    <a:pt x="414" y="949"/>
                    <a:pt x="388" y="960"/>
                  </a:cubicBezTo>
                  <a:cubicBezTo>
                    <a:pt x="362" y="971"/>
                    <a:pt x="317" y="955"/>
                    <a:pt x="300" y="960"/>
                  </a:cubicBezTo>
                  <a:cubicBezTo>
                    <a:pt x="283" y="965"/>
                    <a:pt x="301" y="987"/>
                    <a:pt x="284" y="992"/>
                  </a:cubicBezTo>
                  <a:cubicBezTo>
                    <a:pt x="267" y="997"/>
                    <a:pt x="215" y="979"/>
                    <a:pt x="196" y="992"/>
                  </a:cubicBezTo>
                  <a:cubicBezTo>
                    <a:pt x="177" y="1005"/>
                    <a:pt x="179" y="1048"/>
                    <a:pt x="172" y="1072"/>
                  </a:cubicBezTo>
                  <a:cubicBezTo>
                    <a:pt x="165" y="1096"/>
                    <a:pt x="168" y="1116"/>
                    <a:pt x="152" y="1136"/>
                  </a:cubicBezTo>
                  <a:cubicBezTo>
                    <a:pt x="136" y="1156"/>
                    <a:pt x="95" y="1177"/>
                    <a:pt x="76" y="1192"/>
                  </a:cubicBezTo>
                  <a:cubicBezTo>
                    <a:pt x="57" y="1207"/>
                    <a:pt x="53" y="1212"/>
                    <a:pt x="40" y="1224"/>
                  </a:cubicBezTo>
                  <a:cubicBezTo>
                    <a:pt x="27" y="1236"/>
                    <a:pt x="13" y="1250"/>
                    <a:pt x="0" y="1264"/>
                  </a:cubicBezTo>
                </a:path>
              </a:pathLst>
            </a:custGeom>
            <a:noFill/>
            <a:ln w="38100" cap="flat" cmpd="sng">
              <a:solidFill>
                <a:srgbClr val="00CCFF">
                  <a:alpha val="54117"/>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2" name="Freeform 17">
              <a:extLst>
                <a:ext uri="{FF2B5EF4-FFF2-40B4-BE49-F238E27FC236}">
                  <a16:creationId xmlns:a16="http://schemas.microsoft.com/office/drawing/2014/main" id="{A6CA7ACF-4BB0-3656-898C-7A6761F16CF6}"/>
                </a:ext>
              </a:extLst>
            </p:cNvPr>
            <p:cNvSpPr>
              <a:spLocks/>
            </p:cNvSpPr>
            <p:nvPr/>
          </p:nvSpPr>
          <p:spPr bwMode="auto">
            <a:xfrm>
              <a:off x="1712" y="1508"/>
              <a:ext cx="220" cy="152"/>
            </a:xfrm>
            <a:custGeom>
              <a:avLst/>
              <a:gdLst>
                <a:gd name="T0" fmla="*/ 220 w 220"/>
                <a:gd name="T1" fmla="*/ 0 h 152"/>
                <a:gd name="T2" fmla="*/ 152 w 220"/>
                <a:gd name="T3" fmla="*/ 4 h 152"/>
                <a:gd name="T4" fmla="*/ 132 w 220"/>
                <a:gd name="T5" fmla="*/ 44 h 152"/>
                <a:gd name="T6" fmla="*/ 36 w 220"/>
                <a:gd name="T7" fmla="*/ 92 h 152"/>
                <a:gd name="T8" fmla="*/ 0 w 220"/>
                <a:gd name="T9" fmla="*/ 152 h 152"/>
                <a:gd name="T10" fmla="*/ 28 w 220"/>
                <a:gd name="T11" fmla="*/ 148 h 152"/>
                <a:gd name="T12" fmla="*/ 120 w 220"/>
                <a:gd name="T13" fmla="*/ 120 h 152"/>
                <a:gd name="T14" fmla="*/ 204 w 220"/>
                <a:gd name="T15" fmla="*/ 64 h 152"/>
                <a:gd name="T16" fmla="*/ 220 w 220"/>
                <a:gd name="T17" fmla="*/ 0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
                <a:gd name="T28" fmla="*/ 0 h 152"/>
                <a:gd name="T29" fmla="*/ 220 w 220"/>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 h="152">
                  <a:moveTo>
                    <a:pt x="220" y="0"/>
                  </a:moveTo>
                  <a:lnTo>
                    <a:pt x="152" y="4"/>
                  </a:lnTo>
                  <a:lnTo>
                    <a:pt x="132" y="44"/>
                  </a:lnTo>
                  <a:lnTo>
                    <a:pt x="36" y="92"/>
                  </a:lnTo>
                  <a:lnTo>
                    <a:pt x="0" y="152"/>
                  </a:lnTo>
                  <a:lnTo>
                    <a:pt x="28" y="148"/>
                  </a:lnTo>
                  <a:lnTo>
                    <a:pt x="120" y="120"/>
                  </a:lnTo>
                  <a:lnTo>
                    <a:pt x="204" y="64"/>
                  </a:lnTo>
                  <a:lnTo>
                    <a:pt x="220" y="0"/>
                  </a:lnTo>
                  <a:close/>
                </a:path>
              </a:pathLst>
            </a:custGeom>
            <a:solidFill>
              <a:srgbClr val="00CCFF">
                <a:alpha val="59999"/>
              </a:srgbClr>
            </a:solidFill>
            <a:ln>
              <a:noFill/>
            </a:ln>
            <a:extLst>
              <a:ext uri="{91240B29-F687-4F45-9708-019B960494DF}">
                <a14:hiddenLine xmlns:a14="http://schemas.microsoft.com/office/drawing/2010/main" w="76200" cap="flat" cmpd="sng">
                  <a:solidFill>
                    <a:srgbClr val="000000"/>
                  </a:solidFill>
                  <a:prstDash val="solid"/>
                  <a:round/>
                  <a:headEnd type="none" w="med" len="med"/>
                  <a:tailEnd type="none" w="med" len="med"/>
                </a14:hiddenLine>
              </a:ext>
            </a:extLst>
          </p:spPr>
          <p:txBody>
            <a:bodyPr/>
            <a:lstStyle/>
            <a:p>
              <a:endParaRPr lang="en-US"/>
            </a:p>
          </p:txBody>
        </p:sp>
        <p:sp>
          <p:nvSpPr>
            <p:cNvPr id="5133" name="Freeform 18" descr="Outlined diamond">
              <a:extLst>
                <a:ext uri="{FF2B5EF4-FFF2-40B4-BE49-F238E27FC236}">
                  <a16:creationId xmlns:a16="http://schemas.microsoft.com/office/drawing/2014/main" id="{F47D318C-5C5E-E413-0B40-1B9305E59EA7}"/>
                </a:ext>
              </a:extLst>
            </p:cNvPr>
            <p:cNvSpPr>
              <a:spLocks/>
            </p:cNvSpPr>
            <p:nvPr/>
          </p:nvSpPr>
          <p:spPr bwMode="auto">
            <a:xfrm>
              <a:off x="2128" y="1564"/>
              <a:ext cx="228" cy="292"/>
            </a:xfrm>
            <a:custGeom>
              <a:avLst/>
              <a:gdLst>
                <a:gd name="T0" fmla="*/ 0 w 228"/>
                <a:gd name="T1" fmla="*/ 0 h 292"/>
                <a:gd name="T2" fmla="*/ 48 w 228"/>
                <a:gd name="T3" fmla="*/ 32 h 292"/>
                <a:gd name="T4" fmla="*/ 48 w 228"/>
                <a:gd name="T5" fmla="*/ 72 h 292"/>
                <a:gd name="T6" fmla="*/ 72 w 228"/>
                <a:gd name="T7" fmla="*/ 76 h 292"/>
                <a:gd name="T8" fmla="*/ 64 w 228"/>
                <a:gd name="T9" fmla="*/ 136 h 292"/>
                <a:gd name="T10" fmla="*/ 132 w 228"/>
                <a:gd name="T11" fmla="*/ 140 h 292"/>
                <a:gd name="T12" fmla="*/ 112 w 228"/>
                <a:gd name="T13" fmla="*/ 192 h 292"/>
                <a:gd name="T14" fmla="*/ 136 w 228"/>
                <a:gd name="T15" fmla="*/ 212 h 292"/>
                <a:gd name="T16" fmla="*/ 136 w 228"/>
                <a:gd name="T17" fmla="*/ 240 h 292"/>
                <a:gd name="T18" fmla="*/ 172 w 228"/>
                <a:gd name="T19" fmla="*/ 264 h 292"/>
                <a:gd name="T20" fmla="*/ 228 w 228"/>
                <a:gd name="T21" fmla="*/ 292 h 2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
                <a:gd name="T34" fmla="*/ 0 h 292"/>
                <a:gd name="T35" fmla="*/ 228 w 228"/>
                <a:gd name="T36" fmla="*/ 292 h 2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 h="292">
                  <a:moveTo>
                    <a:pt x="0" y="0"/>
                  </a:moveTo>
                  <a:cubicBezTo>
                    <a:pt x="20" y="10"/>
                    <a:pt x="40" y="20"/>
                    <a:pt x="48" y="32"/>
                  </a:cubicBezTo>
                  <a:cubicBezTo>
                    <a:pt x="56" y="44"/>
                    <a:pt x="44" y="65"/>
                    <a:pt x="48" y="72"/>
                  </a:cubicBezTo>
                  <a:cubicBezTo>
                    <a:pt x="52" y="79"/>
                    <a:pt x="69" y="65"/>
                    <a:pt x="72" y="76"/>
                  </a:cubicBezTo>
                  <a:cubicBezTo>
                    <a:pt x="75" y="87"/>
                    <a:pt x="54" y="125"/>
                    <a:pt x="64" y="136"/>
                  </a:cubicBezTo>
                  <a:cubicBezTo>
                    <a:pt x="74" y="147"/>
                    <a:pt x="124" y="131"/>
                    <a:pt x="132" y="140"/>
                  </a:cubicBezTo>
                  <a:cubicBezTo>
                    <a:pt x="140" y="149"/>
                    <a:pt x="111" y="180"/>
                    <a:pt x="112" y="192"/>
                  </a:cubicBezTo>
                  <a:cubicBezTo>
                    <a:pt x="113" y="204"/>
                    <a:pt x="132" y="204"/>
                    <a:pt x="136" y="212"/>
                  </a:cubicBezTo>
                  <a:cubicBezTo>
                    <a:pt x="140" y="220"/>
                    <a:pt x="130" y="231"/>
                    <a:pt x="136" y="240"/>
                  </a:cubicBezTo>
                  <a:cubicBezTo>
                    <a:pt x="142" y="249"/>
                    <a:pt x="157" y="255"/>
                    <a:pt x="172" y="264"/>
                  </a:cubicBezTo>
                  <a:cubicBezTo>
                    <a:pt x="187" y="273"/>
                    <a:pt x="207" y="282"/>
                    <a:pt x="228" y="292"/>
                  </a:cubicBezTo>
                </a:path>
              </a:pathLst>
            </a:custGeom>
            <a:noFill/>
            <a:ln w="38100" cap="flat" cmpd="sng">
              <a:solidFill>
                <a:srgbClr val="00CCFF">
                  <a:alpha val="54117"/>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4" name="Freeform 20" descr="Outlined diamond">
              <a:extLst>
                <a:ext uri="{FF2B5EF4-FFF2-40B4-BE49-F238E27FC236}">
                  <a16:creationId xmlns:a16="http://schemas.microsoft.com/office/drawing/2014/main" id="{AA971B65-2FCA-0EFF-009D-876066E52DD4}"/>
                </a:ext>
              </a:extLst>
            </p:cNvPr>
            <p:cNvSpPr>
              <a:spLocks/>
            </p:cNvSpPr>
            <p:nvPr/>
          </p:nvSpPr>
          <p:spPr bwMode="auto">
            <a:xfrm>
              <a:off x="2188" y="1596"/>
              <a:ext cx="320" cy="168"/>
            </a:xfrm>
            <a:custGeom>
              <a:avLst/>
              <a:gdLst>
                <a:gd name="T0" fmla="*/ 0 w 320"/>
                <a:gd name="T1" fmla="*/ 0 h 168"/>
                <a:gd name="T2" fmla="*/ 48 w 320"/>
                <a:gd name="T3" fmla="*/ 20 h 168"/>
                <a:gd name="T4" fmla="*/ 80 w 320"/>
                <a:gd name="T5" fmla="*/ 44 h 168"/>
                <a:gd name="T6" fmla="*/ 128 w 320"/>
                <a:gd name="T7" fmla="*/ 124 h 168"/>
                <a:gd name="T8" fmla="*/ 212 w 320"/>
                <a:gd name="T9" fmla="*/ 148 h 168"/>
                <a:gd name="T10" fmla="*/ 320 w 320"/>
                <a:gd name="T11" fmla="*/ 168 h 168"/>
                <a:gd name="T12" fmla="*/ 0 60000 65536"/>
                <a:gd name="T13" fmla="*/ 0 60000 65536"/>
                <a:gd name="T14" fmla="*/ 0 60000 65536"/>
                <a:gd name="T15" fmla="*/ 0 60000 65536"/>
                <a:gd name="T16" fmla="*/ 0 60000 65536"/>
                <a:gd name="T17" fmla="*/ 0 60000 65536"/>
                <a:gd name="T18" fmla="*/ 0 w 320"/>
                <a:gd name="T19" fmla="*/ 0 h 168"/>
                <a:gd name="T20" fmla="*/ 320 w 320"/>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320" h="168">
                  <a:moveTo>
                    <a:pt x="0" y="0"/>
                  </a:moveTo>
                  <a:cubicBezTo>
                    <a:pt x="17" y="6"/>
                    <a:pt x="35" y="13"/>
                    <a:pt x="48" y="20"/>
                  </a:cubicBezTo>
                  <a:cubicBezTo>
                    <a:pt x="61" y="27"/>
                    <a:pt x="67" y="27"/>
                    <a:pt x="80" y="44"/>
                  </a:cubicBezTo>
                  <a:cubicBezTo>
                    <a:pt x="93" y="61"/>
                    <a:pt x="106" y="107"/>
                    <a:pt x="128" y="124"/>
                  </a:cubicBezTo>
                  <a:cubicBezTo>
                    <a:pt x="150" y="141"/>
                    <a:pt x="180" y="141"/>
                    <a:pt x="212" y="148"/>
                  </a:cubicBezTo>
                  <a:cubicBezTo>
                    <a:pt x="244" y="155"/>
                    <a:pt x="282" y="161"/>
                    <a:pt x="320" y="168"/>
                  </a:cubicBezTo>
                </a:path>
              </a:pathLst>
            </a:custGeom>
            <a:noFill/>
            <a:ln w="38100" cap="flat" cmpd="sng">
              <a:solidFill>
                <a:srgbClr val="00CCFF">
                  <a:alpha val="54117"/>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5" name="Freeform 21" descr="Outlined diamond">
              <a:extLst>
                <a:ext uri="{FF2B5EF4-FFF2-40B4-BE49-F238E27FC236}">
                  <a16:creationId xmlns:a16="http://schemas.microsoft.com/office/drawing/2014/main" id="{66BD2006-7DB6-6E0D-CC75-155A9C0EF58E}"/>
                </a:ext>
              </a:extLst>
            </p:cNvPr>
            <p:cNvSpPr>
              <a:spLocks/>
            </p:cNvSpPr>
            <p:nvPr/>
          </p:nvSpPr>
          <p:spPr bwMode="auto">
            <a:xfrm>
              <a:off x="1924" y="1424"/>
              <a:ext cx="48" cy="88"/>
            </a:xfrm>
            <a:custGeom>
              <a:avLst/>
              <a:gdLst>
                <a:gd name="T0" fmla="*/ 0 w 48"/>
                <a:gd name="T1" fmla="*/ 88 h 88"/>
                <a:gd name="T2" fmla="*/ 16 w 48"/>
                <a:gd name="T3" fmla="*/ 68 h 88"/>
                <a:gd name="T4" fmla="*/ 8 w 48"/>
                <a:gd name="T5" fmla="*/ 32 h 88"/>
                <a:gd name="T6" fmla="*/ 48 w 48"/>
                <a:gd name="T7" fmla="*/ 0 h 88"/>
                <a:gd name="T8" fmla="*/ 0 60000 65536"/>
                <a:gd name="T9" fmla="*/ 0 60000 65536"/>
                <a:gd name="T10" fmla="*/ 0 60000 65536"/>
                <a:gd name="T11" fmla="*/ 0 60000 65536"/>
                <a:gd name="T12" fmla="*/ 0 w 48"/>
                <a:gd name="T13" fmla="*/ 0 h 88"/>
                <a:gd name="T14" fmla="*/ 48 w 48"/>
                <a:gd name="T15" fmla="*/ 88 h 88"/>
              </a:gdLst>
              <a:ahLst/>
              <a:cxnLst>
                <a:cxn ang="T8">
                  <a:pos x="T0" y="T1"/>
                </a:cxn>
                <a:cxn ang="T9">
                  <a:pos x="T2" y="T3"/>
                </a:cxn>
                <a:cxn ang="T10">
                  <a:pos x="T4" y="T5"/>
                </a:cxn>
                <a:cxn ang="T11">
                  <a:pos x="T6" y="T7"/>
                </a:cxn>
              </a:cxnLst>
              <a:rect l="T12" t="T13" r="T14" b="T15"/>
              <a:pathLst>
                <a:path w="48" h="88">
                  <a:moveTo>
                    <a:pt x="0" y="88"/>
                  </a:moveTo>
                  <a:cubicBezTo>
                    <a:pt x="7" y="82"/>
                    <a:pt x="15" y="77"/>
                    <a:pt x="16" y="68"/>
                  </a:cubicBezTo>
                  <a:cubicBezTo>
                    <a:pt x="17" y="59"/>
                    <a:pt x="3" y="43"/>
                    <a:pt x="8" y="32"/>
                  </a:cubicBezTo>
                  <a:cubicBezTo>
                    <a:pt x="13" y="21"/>
                    <a:pt x="30" y="10"/>
                    <a:pt x="48" y="0"/>
                  </a:cubicBezTo>
                </a:path>
              </a:pathLst>
            </a:custGeom>
            <a:noFill/>
            <a:ln w="38100" cap="flat" cmpd="sng">
              <a:solidFill>
                <a:srgbClr val="00CCFF">
                  <a:alpha val="54117"/>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6" name="Freeform 22" descr="Outlined diamond">
              <a:extLst>
                <a:ext uri="{FF2B5EF4-FFF2-40B4-BE49-F238E27FC236}">
                  <a16:creationId xmlns:a16="http://schemas.microsoft.com/office/drawing/2014/main" id="{00B3DD4C-FAC9-8331-B764-1E5D7F0AA54C}"/>
                </a:ext>
              </a:extLst>
            </p:cNvPr>
            <p:cNvSpPr>
              <a:spLocks/>
            </p:cNvSpPr>
            <p:nvPr/>
          </p:nvSpPr>
          <p:spPr bwMode="auto">
            <a:xfrm>
              <a:off x="1712" y="1660"/>
              <a:ext cx="176" cy="112"/>
            </a:xfrm>
            <a:custGeom>
              <a:avLst/>
              <a:gdLst>
                <a:gd name="T0" fmla="*/ 0 w 176"/>
                <a:gd name="T1" fmla="*/ 0 h 112"/>
                <a:gd name="T2" fmla="*/ 24 w 176"/>
                <a:gd name="T3" fmla="*/ 56 h 112"/>
                <a:gd name="T4" fmla="*/ 128 w 176"/>
                <a:gd name="T5" fmla="*/ 68 h 112"/>
                <a:gd name="T6" fmla="*/ 152 w 176"/>
                <a:gd name="T7" fmla="*/ 100 h 112"/>
                <a:gd name="T8" fmla="*/ 176 w 176"/>
                <a:gd name="T9" fmla="*/ 112 h 112"/>
                <a:gd name="T10" fmla="*/ 0 60000 65536"/>
                <a:gd name="T11" fmla="*/ 0 60000 65536"/>
                <a:gd name="T12" fmla="*/ 0 60000 65536"/>
                <a:gd name="T13" fmla="*/ 0 60000 65536"/>
                <a:gd name="T14" fmla="*/ 0 60000 65536"/>
                <a:gd name="T15" fmla="*/ 0 w 176"/>
                <a:gd name="T16" fmla="*/ 0 h 112"/>
                <a:gd name="T17" fmla="*/ 176 w 176"/>
                <a:gd name="T18" fmla="*/ 112 h 112"/>
              </a:gdLst>
              <a:ahLst/>
              <a:cxnLst>
                <a:cxn ang="T10">
                  <a:pos x="T0" y="T1"/>
                </a:cxn>
                <a:cxn ang="T11">
                  <a:pos x="T2" y="T3"/>
                </a:cxn>
                <a:cxn ang="T12">
                  <a:pos x="T4" y="T5"/>
                </a:cxn>
                <a:cxn ang="T13">
                  <a:pos x="T6" y="T7"/>
                </a:cxn>
                <a:cxn ang="T14">
                  <a:pos x="T8" y="T9"/>
                </a:cxn>
              </a:cxnLst>
              <a:rect l="T15" t="T16" r="T17" b="T18"/>
              <a:pathLst>
                <a:path w="176" h="112">
                  <a:moveTo>
                    <a:pt x="0" y="0"/>
                  </a:moveTo>
                  <a:cubicBezTo>
                    <a:pt x="1" y="22"/>
                    <a:pt x="3" y="45"/>
                    <a:pt x="24" y="56"/>
                  </a:cubicBezTo>
                  <a:cubicBezTo>
                    <a:pt x="45" y="67"/>
                    <a:pt x="107" y="61"/>
                    <a:pt x="128" y="68"/>
                  </a:cubicBezTo>
                  <a:cubicBezTo>
                    <a:pt x="149" y="75"/>
                    <a:pt x="144" y="93"/>
                    <a:pt x="152" y="100"/>
                  </a:cubicBezTo>
                  <a:cubicBezTo>
                    <a:pt x="160" y="107"/>
                    <a:pt x="168" y="109"/>
                    <a:pt x="176" y="112"/>
                  </a:cubicBezTo>
                </a:path>
              </a:pathLst>
            </a:custGeom>
            <a:noFill/>
            <a:ln w="38100" cap="flat" cmpd="sng">
              <a:solidFill>
                <a:srgbClr val="00CCFF">
                  <a:alpha val="54117"/>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7" name="Freeform 23">
              <a:extLst>
                <a:ext uri="{FF2B5EF4-FFF2-40B4-BE49-F238E27FC236}">
                  <a16:creationId xmlns:a16="http://schemas.microsoft.com/office/drawing/2014/main" id="{E7B928B9-4F4F-9DA5-BFE0-D59D1E1928D4}"/>
                </a:ext>
              </a:extLst>
            </p:cNvPr>
            <p:cNvSpPr>
              <a:spLocks/>
            </p:cNvSpPr>
            <p:nvPr/>
          </p:nvSpPr>
          <p:spPr bwMode="auto">
            <a:xfrm>
              <a:off x="2092" y="1724"/>
              <a:ext cx="116" cy="116"/>
            </a:xfrm>
            <a:custGeom>
              <a:avLst/>
              <a:gdLst>
                <a:gd name="T0" fmla="*/ 116 w 116"/>
                <a:gd name="T1" fmla="*/ 116 h 116"/>
                <a:gd name="T2" fmla="*/ 84 w 116"/>
                <a:gd name="T3" fmla="*/ 72 h 116"/>
                <a:gd name="T4" fmla="*/ 44 w 116"/>
                <a:gd name="T5" fmla="*/ 44 h 116"/>
                <a:gd name="T6" fmla="*/ 28 w 116"/>
                <a:gd name="T7" fmla="*/ 0 h 116"/>
                <a:gd name="T8" fmla="*/ 0 w 116"/>
                <a:gd name="T9" fmla="*/ 16 h 116"/>
                <a:gd name="T10" fmla="*/ 12 w 116"/>
                <a:gd name="T11" fmla="*/ 44 h 116"/>
                <a:gd name="T12" fmla="*/ 40 w 116"/>
                <a:gd name="T13" fmla="*/ 76 h 116"/>
                <a:gd name="T14" fmla="*/ 68 w 116"/>
                <a:gd name="T15" fmla="*/ 96 h 116"/>
                <a:gd name="T16" fmla="*/ 116 w 116"/>
                <a:gd name="T17" fmla="*/ 116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116"/>
                <a:gd name="T29" fmla="*/ 116 w 116"/>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116">
                  <a:moveTo>
                    <a:pt x="116" y="116"/>
                  </a:moveTo>
                  <a:lnTo>
                    <a:pt x="84" y="72"/>
                  </a:lnTo>
                  <a:lnTo>
                    <a:pt x="44" y="44"/>
                  </a:lnTo>
                  <a:lnTo>
                    <a:pt x="28" y="0"/>
                  </a:lnTo>
                  <a:lnTo>
                    <a:pt x="0" y="16"/>
                  </a:lnTo>
                  <a:lnTo>
                    <a:pt x="12" y="44"/>
                  </a:lnTo>
                  <a:lnTo>
                    <a:pt x="40" y="76"/>
                  </a:lnTo>
                  <a:lnTo>
                    <a:pt x="68" y="96"/>
                  </a:lnTo>
                  <a:lnTo>
                    <a:pt x="116" y="116"/>
                  </a:lnTo>
                  <a:close/>
                </a:path>
              </a:pathLst>
            </a:custGeom>
            <a:solidFill>
              <a:srgbClr val="FFCCCC">
                <a:alpha val="59999"/>
              </a:srgbClr>
            </a:soli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EEFB11B9-0698-013F-FD79-6F3E6C479EF1}"/>
              </a:ext>
            </a:extLst>
          </p:cNvPr>
          <p:cNvSpPr txBox="1">
            <a:spLocks noChangeArrowheads="1"/>
          </p:cNvSpPr>
          <p:nvPr/>
        </p:nvSpPr>
        <p:spPr bwMode="auto">
          <a:xfrm>
            <a:off x="2505075" y="323850"/>
            <a:ext cx="39243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solidFill>
                  <a:schemeClr val="bg1"/>
                </a:solidFill>
              </a:rPr>
              <a:t>1.5yr Flood (HEC-RAS analysis)</a:t>
            </a:r>
          </a:p>
          <a:p>
            <a:pPr eaLnBrk="1" hangingPunct="1">
              <a:spcBef>
                <a:spcPct val="50000"/>
              </a:spcBef>
            </a:pPr>
            <a:r>
              <a:rPr lang="en-US" altLang="en-US" sz="1800">
                <a:solidFill>
                  <a:schemeClr val="bg1"/>
                </a:solidFill>
              </a:rPr>
              <a:t>820 cfs</a:t>
            </a:r>
          </a:p>
        </p:txBody>
      </p:sp>
      <p:pic>
        <p:nvPicPr>
          <p:cNvPr id="6147" name="Picture 4" descr="Sucker Profile_bridge to side confl">
            <a:extLst>
              <a:ext uri="{FF2B5EF4-FFF2-40B4-BE49-F238E27FC236}">
                <a16:creationId xmlns:a16="http://schemas.microsoft.com/office/drawing/2014/main" id="{08A62947-D25E-D032-1E2D-6E51407A16B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895"/>
          <a:stretch>
            <a:fillRect/>
          </a:stretch>
        </p:blipFill>
        <p:spPr bwMode="auto">
          <a:xfrm>
            <a:off x="0" y="968375"/>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Outlined diamond">
            <a:extLst>
              <a:ext uri="{FF2B5EF4-FFF2-40B4-BE49-F238E27FC236}">
                <a16:creationId xmlns:a16="http://schemas.microsoft.com/office/drawing/2014/main" id="{9DA8B007-8FB2-5424-9831-F3416E58F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093" r="27023" b="19946"/>
          <a:stretch>
            <a:fillRect/>
          </a:stretch>
        </p:blipFill>
        <p:spPr bwMode="auto">
          <a:xfrm>
            <a:off x="3157538" y="1592263"/>
            <a:ext cx="3265487"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F2A41F6D-9BDC-3309-478C-AF68E1B2124C}"/>
              </a:ext>
            </a:extLst>
          </p:cNvPr>
          <p:cNvSpPr txBox="1">
            <a:spLocks noChangeArrowheads="1"/>
          </p:cNvSpPr>
          <p:nvPr/>
        </p:nvSpPr>
        <p:spPr bwMode="auto">
          <a:xfrm>
            <a:off x="2505075" y="323850"/>
            <a:ext cx="392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solidFill>
                  <a:schemeClr val="bg1"/>
                </a:solidFill>
              </a:rPr>
              <a:t>10 yr Flood (HEC-RAS analysis)</a:t>
            </a:r>
          </a:p>
        </p:txBody>
      </p:sp>
      <p:pic>
        <p:nvPicPr>
          <p:cNvPr id="7171" name="Picture 3" descr="Sucker Profile_bridge to side confl">
            <a:extLst>
              <a:ext uri="{FF2B5EF4-FFF2-40B4-BE49-F238E27FC236}">
                <a16:creationId xmlns:a16="http://schemas.microsoft.com/office/drawing/2014/main" id="{8E078E59-F4F3-FD4E-32ED-A3CAC988E11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895"/>
          <a:stretch>
            <a:fillRect/>
          </a:stretch>
        </p:blipFill>
        <p:spPr bwMode="auto">
          <a:xfrm>
            <a:off x="0" y="968375"/>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descr="Outlined diamond">
            <a:extLst>
              <a:ext uri="{FF2B5EF4-FFF2-40B4-BE49-F238E27FC236}">
                <a16:creationId xmlns:a16="http://schemas.microsoft.com/office/drawing/2014/main" id="{7B7F93C8-E355-F06D-1E88-EC21CE4E8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092" t="18950" r="34793" b="11954"/>
          <a:stretch>
            <a:fillRect/>
          </a:stretch>
        </p:blipFill>
        <p:spPr bwMode="auto">
          <a:xfrm>
            <a:off x="3606800" y="1687513"/>
            <a:ext cx="29178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8EDF18E1-325D-C3DE-361B-2984D3DACD9B}"/>
              </a:ext>
            </a:extLst>
          </p:cNvPr>
          <p:cNvSpPr txBox="1">
            <a:spLocks noChangeArrowheads="1"/>
          </p:cNvSpPr>
          <p:nvPr/>
        </p:nvSpPr>
        <p:spPr bwMode="auto">
          <a:xfrm>
            <a:off x="2505075" y="323850"/>
            <a:ext cx="39243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a:solidFill>
                  <a:schemeClr val="tx1"/>
                </a:solidFill>
                <a:latin typeface="Arial" panose="020B0604020202020204" pitchFamily="34" charset="0"/>
                <a:ea typeface="MS PGothic" panose="020B0600070205080204" pitchFamily="34" charset="-128"/>
              </a:defRPr>
            </a:lvl1pPr>
            <a:lvl2pPr marL="742950" indent="-285750" algn="ctr" eaLnBrk="0" hangingPunct="0">
              <a:defRPr sz="2400">
                <a:solidFill>
                  <a:schemeClr val="tx1"/>
                </a:solidFill>
                <a:latin typeface="Arial" panose="020B0604020202020204" pitchFamily="34" charset="0"/>
                <a:ea typeface="MS PGothic" panose="020B0600070205080204" pitchFamily="34" charset="-128"/>
              </a:defRPr>
            </a:lvl2pPr>
            <a:lvl3pPr marL="1143000" indent="-228600" algn="ctr" eaLnBrk="0" hangingPunct="0">
              <a:defRPr sz="2400">
                <a:solidFill>
                  <a:schemeClr val="tx1"/>
                </a:solidFill>
                <a:latin typeface="Arial" panose="020B0604020202020204" pitchFamily="34" charset="0"/>
                <a:ea typeface="MS PGothic" panose="020B0600070205080204" pitchFamily="34" charset="-128"/>
              </a:defRPr>
            </a:lvl3pPr>
            <a:lvl4pPr marL="1600200" indent="-228600" algn="ctr" eaLnBrk="0" hangingPunct="0">
              <a:defRPr sz="2400">
                <a:solidFill>
                  <a:schemeClr val="tx1"/>
                </a:solidFill>
                <a:latin typeface="Arial" panose="020B0604020202020204" pitchFamily="34" charset="0"/>
                <a:ea typeface="MS PGothic" panose="020B0600070205080204" pitchFamily="34" charset="-128"/>
              </a:defRPr>
            </a:lvl4pPr>
            <a:lvl5pPr marL="2057400" indent="-228600" algn="ctr"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a:solidFill>
                  <a:schemeClr val="bg1"/>
                </a:solidFill>
              </a:rPr>
              <a:t>100 yr Flood (HEC-RAS analysis)</a:t>
            </a:r>
          </a:p>
          <a:p>
            <a:pPr eaLnBrk="1" hangingPunct="1">
              <a:spcBef>
                <a:spcPct val="50000"/>
              </a:spcBef>
            </a:pPr>
            <a:r>
              <a:rPr lang="en-US" altLang="en-US" sz="1800">
                <a:solidFill>
                  <a:schemeClr val="bg1"/>
                </a:solidFill>
              </a:rPr>
              <a:t>5,271 cfs</a:t>
            </a:r>
          </a:p>
        </p:txBody>
      </p:sp>
      <p:pic>
        <p:nvPicPr>
          <p:cNvPr id="8195" name="Picture 3" descr="Sucker Profile_bridge to side confl">
            <a:extLst>
              <a:ext uri="{FF2B5EF4-FFF2-40B4-BE49-F238E27FC236}">
                <a16:creationId xmlns:a16="http://schemas.microsoft.com/office/drawing/2014/main" id="{5CD7ADE2-B21C-F650-76BF-DDE0FFD4100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895"/>
          <a:stretch>
            <a:fillRect/>
          </a:stretch>
        </p:blipFill>
        <p:spPr bwMode="auto">
          <a:xfrm>
            <a:off x="0" y="958850"/>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Outlined diamond">
            <a:extLst>
              <a:ext uri="{FF2B5EF4-FFF2-40B4-BE49-F238E27FC236}">
                <a16:creationId xmlns:a16="http://schemas.microsoft.com/office/drawing/2014/main" id="{76C5B63B-F3E2-4F76-0456-978826BE9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829" t="9087" r="28342" b="2777"/>
          <a:stretch>
            <a:fillRect/>
          </a:stretch>
        </p:blipFill>
        <p:spPr bwMode="auto">
          <a:xfrm>
            <a:off x="3306763" y="1679575"/>
            <a:ext cx="32131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CCFF">
              <a:alpha val="53999"/>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00CCFF">
              <a:alpha val="53999"/>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3891</TotalTime>
  <Words>305</Words>
  <Application>Microsoft Office PowerPoint</Application>
  <PresentationFormat>On-screen Show (4:3)</PresentationFormat>
  <Paragraphs>49</Paragraphs>
  <Slides>7</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MS PGothic</vt:lpstr>
      <vt:lpstr>Arial Unicode MS</vt:lpstr>
      <vt:lpstr>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 O</dc:creator>
  <cp:lastModifiedBy>Lum-Naihe, Christof Jurh duk - FS, AZ</cp:lastModifiedBy>
  <cp:revision>260</cp:revision>
  <dcterms:created xsi:type="dcterms:W3CDTF">2009-02-06T20:54:59Z</dcterms:created>
  <dcterms:modified xsi:type="dcterms:W3CDTF">2025-08-04T17:04:30Z</dcterms:modified>
</cp:coreProperties>
</file>