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28"/>
  </p:notesMasterIdLst>
  <p:handoutMasterIdLst>
    <p:handoutMasterId r:id="rId29"/>
  </p:handoutMasterIdLst>
  <p:sldIdLst>
    <p:sldId id="263" r:id="rId2"/>
    <p:sldId id="285" r:id="rId3"/>
    <p:sldId id="262" r:id="rId4"/>
    <p:sldId id="277" r:id="rId5"/>
    <p:sldId id="271" r:id="rId6"/>
    <p:sldId id="272" r:id="rId7"/>
    <p:sldId id="273" r:id="rId8"/>
    <p:sldId id="282" r:id="rId9"/>
    <p:sldId id="278" r:id="rId10"/>
    <p:sldId id="279" r:id="rId11"/>
    <p:sldId id="280" r:id="rId12"/>
    <p:sldId id="281" r:id="rId13"/>
    <p:sldId id="290" r:id="rId14"/>
    <p:sldId id="291" r:id="rId15"/>
    <p:sldId id="292" r:id="rId16"/>
    <p:sldId id="293" r:id="rId17"/>
    <p:sldId id="294" r:id="rId18"/>
    <p:sldId id="283" r:id="rId19"/>
    <p:sldId id="286" r:id="rId20"/>
    <p:sldId id="287" r:id="rId21"/>
    <p:sldId id="288" r:id="rId22"/>
    <p:sldId id="289" r:id="rId23"/>
    <p:sldId id="274" r:id="rId24"/>
    <p:sldId id="270" r:id="rId25"/>
    <p:sldId id="275" r:id="rId26"/>
    <p:sldId id="295" r:id="rId27"/>
  </p:sldIdLst>
  <p:sldSz cx="9144000" cy="6858000" type="screen4x3"/>
  <p:notesSz cx="6934200" cy="9232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anose="02040502050505030304" pitchFamily="18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anose="02040502050505030304" pitchFamily="18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anose="02040502050505030304" pitchFamily="18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anose="02040502050505030304" pitchFamily="18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anose="0204050205050503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Palatino Linotype" panose="0204050205050503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Palatino Linotype" panose="0204050205050503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Palatino Linotype" panose="0204050205050503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Palatino Linotype" panose="0204050205050503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8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B1D4"/>
    <a:srgbClr val="69AB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59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46" y="-120"/>
      </p:cViewPr>
      <p:guideLst>
        <p:guide orient="horz" pos="2908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20A56C0-AC33-4C2A-A59A-A12F782A5B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F335E9-D0B8-B101-A3A5-2F8F7C4C18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19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E73A268-884F-4D41-845F-A1CE0192AC5D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9D7276-421E-F82D-FFAE-C787E15F05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6935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EE1986-9FA2-D4DC-F00E-4B5F600B61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27475" y="8769350"/>
            <a:ext cx="3005138" cy="4619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08140598-53AB-48A8-BE2C-27DEFEE958B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AD3A30-B03A-78A6-0BB7-A2F49ECA22F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1963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EE9336-0187-8F5B-96E3-1E018999185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27475" y="0"/>
            <a:ext cx="3005138" cy="461963"/>
          </a:xfrm>
          <a:prstGeom prst="rect">
            <a:avLst/>
          </a:prstGeom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D991B2F-8C74-471E-A083-D3CAE9315A66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97422AA-748A-63A2-7B84-5935805A7A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9E0D413-3E39-B664-D56E-2A9394247C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3738" y="4386263"/>
            <a:ext cx="5546725" cy="4154487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588BC1-8094-AB9B-838A-E540ACF6E90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769350"/>
            <a:ext cx="3005138" cy="461963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9EA3A7-368C-09C8-4E7D-929ED3A65C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27475" y="8769350"/>
            <a:ext cx="3005138" cy="461963"/>
          </a:xfrm>
          <a:prstGeom prst="rect">
            <a:avLst/>
          </a:prstGeom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DEB23D3F-0484-4CF1-9113-C7F5A325E79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3986A-82EF-4F2D-BB35-957489C32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881D52-91F6-4FD8-88D9-70B8B444BD39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F1EAE-9DF9-0FB2-3FC2-CAB38908C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1096A-FDF9-AEFB-8563-C048136C6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A29248-39BD-433E-902C-F18103A17F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3081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8F3F7-6FB7-254E-91C4-A7FE27705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C31AED-1D2F-4359-9007-4A31680811C6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ED7ED-2260-AEE1-CA3B-F2491747E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F0518-F633-033D-CAB5-9B59FC272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739223-B121-4A43-B6B2-4372A4695B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9524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3E833-2E69-E168-56C2-7D4AC0D34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23BB38-402B-48DB-BBD4-9542D9443DA9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1E74C-530B-2E5D-92BA-76A10B783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5691C-39A2-67EA-C8BB-E58327F54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B08F67-65B1-4D53-8EA9-1B01AA58D1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8185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75433-59E1-49EA-B0F5-532DC5FC4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C59C02-5585-4B2F-A84D-EEE2FD03C39F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9E175-ACE5-1337-2C4F-C254B3CFC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06BCB-88FA-047B-81DD-B18223CDB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D5C70-FB99-472F-8177-5EAC71FF43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072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F6CB207D-8937-D3B0-BEAE-56792C56BBFF}"/>
              </a:ext>
            </a:extLst>
          </p:cNvPr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A40566A-9068-9160-37CE-091DF22D9451}"/>
              </a:ext>
            </a:extLst>
          </p:cNvPr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A147FC-7CAD-5EFB-1B0D-D1651B2A04D5}"/>
              </a:ext>
            </a:extLst>
          </p:cNvPr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F579B90-8767-95B0-FBF0-8F3F18958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8C4D96-DB41-485F-8F9A-27D937B602CB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7C79FA4-815C-B69D-321D-4EFB3B2EE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103726C-2E9F-7A78-155D-644B3C894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40E026-C550-4F58-B167-FD377CBC23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7251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22DF006-5C29-6123-0B8F-4C42B3406FB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1410F54C-DAF3-4A0B-9EA2-758EE0472E83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2A4A34-C35E-64E0-A9DF-A3A7574263D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F813C-D5B6-7C87-F850-D8B4EC7B292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CC686B7D-25B2-4809-A474-1DD893934D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7673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B49F0-0A05-8429-99E8-171873E926A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0037FEF0-3127-4996-AE2A-812FCC62A094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D015386-E56F-2ACB-6380-6AFFF38140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8026EB-B134-E759-D6A9-31997300FEA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F74C38D6-26AA-4B71-9FA7-C0B13A79BB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1984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D30A764-B5E4-D19E-6A1A-AC6D0CE9D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068730-F9A5-47D2-9B49-9BE75F6D8560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10654A4-BB9E-50AE-DCC5-949F2AC50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FFAC27-45AD-E217-161F-99194E02E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6483C1-2B35-4A66-811A-990E9C7751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3929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74FB683-CFF7-A68C-8D77-9D1FD2266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018742-98FF-457E-9179-80EF60C8CEE9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BDCAFBE-CC3E-C29C-2FFA-D3EE8DC84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23D7090-5783-4768-FFEF-624B32E5E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7A6EBE-2063-416A-B892-93B971AC28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0047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8868EFD-31EB-559A-B772-D0097C5F6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E5426E-3386-4661-BA3F-85D16556CF72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71652A7-8A79-34FB-A721-4381E741E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6572BB0-0860-89FD-7BAA-91601C845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D7E7C2-DC87-480E-A768-AAC9963F31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53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8EE5E18-A2E6-1323-E117-D6BF5EBE0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2F11D9-6CD2-4D60-90F7-D5F08FFBE677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C583D96-A0BE-C01C-CD3C-1BE7D98C5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BC2E47E-58A6-D62E-C570-FC5ECBDD4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ADD65-FCB6-4DF4-A755-529BF9D4C2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5017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F25221-751D-0D28-88A5-121651543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A2FC4B4-B731-CB27-1143-42BDE86BDB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9C9C9-CDEE-3331-D8AA-D9C204D512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</p:spPr>
        <p:txBody>
          <a:bodyPr vert="horz" wrap="square" lIns="91440" tIns="45720" rIns="4572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fld id="{D532B57E-EA97-4B35-879D-AF84341B24D3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75FD4-BC47-B99D-9ABD-2A7E482A0F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8813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F8091-9C8C-CFC6-FBA2-AF053FA0DE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fld id="{1A2B5514-44F1-4657-822E-BEC4F91000C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F9BA04-A940-B2CB-1438-C647318F5A4C}"/>
              </a:ext>
            </a:extLst>
          </p:cNvPr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827786D-5BA3-221E-242A-AEC423D0BD42}"/>
              </a:ext>
            </a:extLst>
          </p:cNvPr>
          <p:cNvSpPr/>
          <p:nvPr/>
        </p:nvSpPr>
        <p:spPr>
          <a:xfrm>
            <a:off x="569913" y="6499225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90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fontAlgn="base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MS PGothic" panose="020B0600070205080204" pitchFamily="34" charset="-128"/>
          <a:cs typeface="+mj-cs"/>
        </a:defRPr>
      </a:lvl1pPr>
      <a:lvl2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anose="02040502050505030304" pitchFamily="18" charset="0"/>
          <a:ea typeface="MS PGothic" panose="020B0600070205080204" pitchFamily="34" charset="-128"/>
        </a:defRPr>
      </a:lvl2pPr>
      <a:lvl3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anose="02040502050505030304" pitchFamily="18" charset="0"/>
          <a:ea typeface="MS PGothic" panose="020B0600070205080204" pitchFamily="34" charset="-128"/>
        </a:defRPr>
      </a:lvl3pPr>
      <a:lvl4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anose="02040502050505030304" pitchFamily="18" charset="0"/>
          <a:ea typeface="MS PGothic" panose="020B0600070205080204" pitchFamily="34" charset="-128"/>
        </a:defRPr>
      </a:lvl4pPr>
      <a:lvl5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anose="02040502050505030304" pitchFamily="18" charset="0"/>
          <a:ea typeface="MS PGothic" panose="020B0600070205080204" pitchFamily="34" charset="-128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anose="02040502050505030304" pitchFamily="18" charset="0"/>
          <a:ea typeface="MS PGothic" panose="020B0600070205080204" pitchFamily="34" charset="-128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anose="02040502050505030304" pitchFamily="18" charset="0"/>
          <a:ea typeface="MS PGothic" panose="020B0600070205080204" pitchFamily="34" charset="-128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anose="02040502050505030304" pitchFamily="18" charset="0"/>
          <a:ea typeface="MS PGothic" panose="020B0600070205080204" pitchFamily="34" charset="-128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anose="02040502050505030304" pitchFamily="18" charset="0"/>
          <a:ea typeface="MS PGothic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MS PGothic" panose="020B0600070205080204" pitchFamily="34" charset="-128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MS PGothic" panose="020B0600070205080204" pitchFamily="34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MS PGothic" panose="020B0600070205080204" pitchFamily="34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MS PGothic" panose="020B0600070205080204" pitchFamily="34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Box 1">
            <a:extLst>
              <a:ext uri="{FF2B5EF4-FFF2-40B4-BE49-F238E27FC236}">
                <a16:creationId xmlns:a16="http://schemas.microsoft.com/office/drawing/2014/main" id="{9F4819BF-E3E9-4E26-BF16-92EE3DE08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838200"/>
            <a:ext cx="838200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5400" b="1">
                <a:latin typeface="Californian FB" panose="0207040306080B030204" pitchFamily="18" charset="0"/>
              </a:rPr>
              <a:t>USING LIDAR TO INFORM NEPA</a:t>
            </a:r>
          </a:p>
          <a:p>
            <a:pPr algn="ctr"/>
            <a:r>
              <a:rPr lang="en-US" altLang="en-US" sz="4400" b="1">
                <a:latin typeface="Californian FB" panose="0207040306080B030204" pitchFamily="18" charset="0"/>
              </a:rPr>
              <a:t>(KIND OF)</a:t>
            </a:r>
            <a:endParaRPr lang="en-US" altLang="en-US" sz="4400">
              <a:latin typeface="Californian FB" panose="0207040306080B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06A6F7-28F5-8593-FAC7-11A6C0AEA2B3}"/>
              </a:ext>
            </a:extLst>
          </p:cNvPr>
          <p:cNvSpPr txBox="1"/>
          <p:nvPr/>
        </p:nvSpPr>
        <p:spPr>
          <a:xfrm>
            <a:off x="533400" y="4840288"/>
            <a:ext cx="8401050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cap="small" dirty="0">
                <a:latin typeface="Californian FB" panose="0207040306080B030204" pitchFamily="18" charset="0"/>
                <a:ea typeface="+mn-ea"/>
              </a:rPr>
              <a:t>Don Boucher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cap="small" dirty="0">
                <a:latin typeface="Californian FB" panose="0207040306080B030204" pitchFamily="18" charset="0"/>
                <a:ea typeface="+mn-ea"/>
              </a:rPr>
              <a:t>Rogue River-Siskiyou National Forest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>
            <a:extLst>
              <a:ext uri="{FF2B5EF4-FFF2-40B4-BE49-F238E27FC236}">
                <a16:creationId xmlns:a16="http://schemas.microsoft.com/office/drawing/2014/main" id="{6C67FCDA-3A81-E789-9A26-65D92493F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0"/>
            <a:ext cx="887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>
            <a:extLst>
              <a:ext uri="{FF2B5EF4-FFF2-40B4-BE49-F238E27FC236}">
                <a16:creationId xmlns:a16="http://schemas.microsoft.com/office/drawing/2014/main" id="{23073A16-FF07-19C2-9C9C-2591BABF6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0"/>
            <a:ext cx="887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>
            <a:extLst>
              <a:ext uri="{FF2B5EF4-FFF2-40B4-BE49-F238E27FC236}">
                <a16:creationId xmlns:a16="http://schemas.microsoft.com/office/drawing/2014/main" id="{9E3E660E-3EDF-C0C1-16AA-4363B4F09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0"/>
            <a:ext cx="887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>
            <a:extLst>
              <a:ext uri="{FF2B5EF4-FFF2-40B4-BE49-F238E27FC236}">
                <a16:creationId xmlns:a16="http://schemas.microsoft.com/office/drawing/2014/main" id="{5BBC0EA1-AAA8-4504-1069-4C344A547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68A3B0-2C2C-EE08-854F-20083D350C0B}"/>
              </a:ext>
            </a:extLst>
          </p:cNvPr>
          <p:cNvSpPr txBox="1"/>
          <p:nvPr/>
        </p:nvSpPr>
        <p:spPr>
          <a:xfrm>
            <a:off x="1371600" y="128588"/>
            <a:ext cx="6400800" cy="708025"/>
          </a:xfrm>
          <a:prstGeom prst="rect">
            <a:avLst/>
          </a:prstGeom>
          <a:solidFill>
            <a:schemeClr val="accent3">
              <a:lumMod val="60000"/>
              <a:lumOff val="40000"/>
              <a:alpha val="65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cap="small" dirty="0">
                <a:latin typeface="Californian FB" panose="0207040306080B030204" pitchFamily="18" charset="0"/>
                <a:ea typeface="+mn-ea"/>
              </a:rPr>
              <a:t>Legacy Tree Prediction</a:t>
            </a:r>
            <a:endParaRPr lang="en-US" sz="4000" cap="small" dirty="0">
              <a:latin typeface="Californian FB" panose="0207040306080B030204" pitchFamily="18" charset="0"/>
              <a:ea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>
            <a:extLst>
              <a:ext uri="{FF2B5EF4-FFF2-40B4-BE49-F238E27FC236}">
                <a16:creationId xmlns:a16="http://schemas.microsoft.com/office/drawing/2014/main" id="{032771EE-BB7F-767B-E3A0-4356068EE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>
            <a:extLst>
              <a:ext uri="{FF2B5EF4-FFF2-40B4-BE49-F238E27FC236}">
                <a16:creationId xmlns:a16="http://schemas.microsoft.com/office/drawing/2014/main" id="{2CF2D078-8ED9-5113-808F-7E1351D0C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>
            <a:extLst>
              <a:ext uri="{FF2B5EF4-FFF2-40B4-BE49-F238E27FC236}">
                <a16:creationId xmlns:a16="http://schemas.microsoft.com/office/drawing/2014/main" id="{56154B3E-D273-B865-57CA-59EE7293E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>
            <a:extLst>
              <a:ext uri="{FF2B5EF4-FFF2-40B4-BE49-F238E27FC236}">
                <a16:creationId xmlns:a16="http://schemas.microsoft.com/office/drawing/2014/main" id="{00F88C0F-ABB3-06B2-A804-47E5398A8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01AA1F-D93E-0569-82E7-145C574702CD}"/>
              </a:ext>
            </a:extLst>
          </p:cNvPr>
          <p:cNvSpPr txBox="1"/>
          <p:nvPr/>
        </p:nvSpPr>
        <p:spPr>
          <a:xfrm>
            <a:off x="7938" y="128588"/>
            <a:ext cx="913606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cap="small" dirty="0">
                <a:latin typeface="Californian FB" panose="0207040306080B030204" pitchFamily="18" charset="0"/>
                <a:ea typeface="+mn-ea"/>
              </a:rPr>
              <a:t>Legacy Tree Prediction</a:t>
            </a:r>
            <a:endParaRPr lang="en-US" sz="4000" cap="small" dirty="0">
              <a:latin typeface="Californian FB" panose="0207040306080B030204" pitchFamily="18" charset="0"/>
              <a:ea typeface="+mn-ea"/>
            </a:endParaRP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977A0534-0992-FBA6-7BC1-0EDC763D2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6613"/>
            <a:ext cx="7497763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1C5D41-A1FF-59A0-A3CE-7117488A3C26}"/>
              </a:ext>
            </a:extLst>
          </p:cNvPr>
          <p:cNvSpPr txBox="1"/>
          <p:nvPr/>
        </p:nvSpPr>
        <p:spPr>
          <a:xfrm>
            <a:off x="7938" y="128588"/>
            <a:ext cx="913606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cap="small" dirty="0">
                <a:latin typeface="Californian FB" panose="0207040306080B030204" pitchFamily="18" charset="0"/>
                <a:ea typeface="+mn-ea"/>
              </a:rPr>
              <a:t>Legacy Tree Prediction</a:t>
            </a:r>
            <a:endParaRPr lang="en-US" sz="4000" cap="small" dirty="0">
              <a:latin typeface="Californian FB" panose="0207040306080B030204" pitchFamily="18" charset="0"/>
              <a:ea typeface="+mn-ea"/>
            </a:endParaRPr>
          </a:p>
        </p:txBody>
      </p:sp>
      <p:pic>
        <p:nvPicPr>
          <p:cNvPr id="21506" name="Picture 3">
            <a:extLst>
              <a:ext uri="{FF2B5EF4-FFF2-40B4-BE49-F238E27FC236}">
                <a16:creationId xmlns:a16="http://schemas.microsoft.com/office/drawing/2014/main" id="{63BFB579-382B-D01D-4595-2680F3A46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6613"/>
            <a:ext cx="7497763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4">
            <a:extLst>
              <a:ext uri="{FF2B5EF4-FFF2-40B4-BE49-F238E27FC236}">
                <a16:creationId xmlns:a16="http://schemas.microsoft.com/office/drawing/2014/main" id="{3BBE9E68-5C1F-6D30-EDA7-EC95061F5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057275"/>
            <a:ext cx="2895600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AC6E1BC-5A58-5EE8-4A61-D21FA6901E0D}"/>
              </a:ext>
            </a:extLst>
          </p:cNvPr>
          <p:cNvCxnSpPr/>
          <p:nvPr/>
        </p:nvCxnSpPr>
        <p:spPr>
          <a:xfrm rot="16200000" flipH="1">
            <a:off x="1704975" y="3609975"/>
            <a:ext cx="3200400" cy="25146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385222F-07E6-DD43-B3ED-E066B75DF0FD}"/>
              </a:ext>
            </a:extLst>
          </p:cNvPr>
          <p:cNvCxnSpPr/>
          <p:nvPr/>
        </p:nvCxnSpPr>
        <p:spPr>
          <a:xfrm flipV="1">
            <a:off x="2047875" y="1057275"/>
            <a:ext cx="2514600" cy="2074863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vicinity map.emf">
            <a:extLst>
              <a:ext uri="{FF2B5EF4-FFF2-40B4-BE49-F238E27FC236}">
                <a16:creationId xmlns:a16="http://schemas.microsoft.com/office/drawing/2014/main" id="{ABC2B967-AE8F-C141-1545-47BF276BC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" t="1817" r="2353" b="1817"/>
          <a:stretch>
            <a:fillRect/>
          </a:stretch>
        </p:blipFill>
        <p:spPr bwMode="auto">
          <a:xfrm>
            <a:off x="4572000" y="1066800"/>
            <a:ext cx="4105275" cy="5372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CFD5B9-55ED-086D-33A4-6B21B61A6393}"/>
              </a:ext>
            </a:extLst>
          </p:cNvPr>
          <p:cNvSpPr txBox="1"/>
          <p:nvPr/>
        </p:nvSpPr>
        <p:spPr>
          <a:xfrm>
            <a:off x="7938" y="128588"/>
            <a:ext cx="913606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cap="small" dirty="0">
                <a:latin typeface="Californian FB" panose="0207040306080B030204" pitchFamily="18" charset="0"/>
                <a:ea typeface="+mn-ea"/>
              </a:rPr>
              <a:t>Ashland Watershed</a:t>
            </a:r>
            <a:endParaRPr lang="en-US" sz="4000" cap="small" dirty="0">
              <a:latin typeface="Californian FB" panose="0207040306080B030204" pitchFamily="18" charset="0"/>
              <a:ea typeface="+mn-e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AD91E7-B6CE-8046-D201-C4D467F1B801}"/>
              </a:ext>
            </a:extLst>
          </p:cNvPr>
          <p:cNvSpPr txBox="1"/>
          <p:nvPr/>
        </p:nvSpPr>
        <p:spPr>
          <a:xfrm>
            <a:off x="7938" y="128588"/>
            <a:ext cx="913606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cap="small" dirty="0">
                <a:latin typeface="Californian FB" panose="0207040306080B030204" pitchFamily="18" charset="0"/>
                <a:ea typeface="+mn-ea"/>
              </a:rPr>
              <a:t>Legacy Tree Prediction</a:t>
            </a:r>
            <a:endParaRPr lang="en-US" sz="4000" cap="small" dirty="0">
              <a:latin typeface="Californian FB" panose="0207040306080B030204" pitchFamily="18" charset="0"/>
              <a:ea typeface="+mn-ea"/>
            </a:endParaRPr>
          </a:p>
        </p:txBody>
      </p:sp>
      <p:pic>
        <p:nvPicPr>
          <p:cNvPr id="22530" name="Picture 3">
            <a:extLst>
              <a:ext uri="{FF2B5EF4-FFF2-40B4-BE49-F238E27FC236}">
                <a16:creationId xmlns:a16="http://schemas.microsoft.com/office/drawing/2014/main" id="{3349C1B1-6EF5-5643-E4EC-ABBF9207B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836613"/>
            <a:ext cx="7497762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FF2C4F-5741-4EB1-F3A5-85D4D7BC8070}"/>
              </a:ext>
            </a:extLst>
          </p:cNvPr>
          <p:cNvSpPr txBox="1"/>
          <p:nvPr/>
        </p:nvSpPr>
        <p:spPr>
          <a:xfrm>
            <a:off x="7938" y="128588"/>
            <a:ext cx="913606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cap="small" dirty="0">
                <a:latin typeface="Californian FB" panose="0207040306080B030204" pitchFamily="18" charset="0"/>
                <a:ea typeface="+mn-ea"/>
              </a:rPr>
              <a:t>Legacy Tree Prediction</a:t>
            </a:r>
            <a:endParaRPr lang="en-US" sz="4000" cap="small" dirty="0">
              <a:latin typeface="Californian FB" panose="0207040306080B030204" pitchFamily="18" charset="0"/>
              <a:ea typeface="+mn-ea"/>
            </a:endParaRPr>
          </a:p>
        </p:txBody>
      </p:sp>
      <p:pic>
        <p:nvPicPr>
          <p:cNvPr id="23554" name="Picture 3">
            <a:extLst>
              <a:ext uri="{FF2B5EF4-FFF2-40B4-BE49-F238E27FC236}">
                <a16:creationId xmlns:a16="http://schemas.microsoft.com/office/drawing/2014/main" id="{264D2959-CB10-4815-0EC1-7C160CA40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6613"/>
            <a:ext cx="7497763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DF6572-2F2F-2284-5771-C7C561A21BCA}"/>
              </a:ext>
            </a:extLst>
          </p:cNvPr>
          <p:cNvSpPr txBox="1"/>
          <p:nvPr/>
        </p:nvSpPr>
        <p:spPr>
          <a:xfrm>
            <a:off x="7938" y="128588"/>
            <a:ext cx="913606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cap="small" dirty="0">
                <a:latin typeface="Californian FB" panose="0207040306080B030204" pitchFamily="18" charset="0"/>
                <a:ea typeface="+mn-ea"/>
              </a:rPr>
              <a:t>Legacy Tree Prediction</a:t>
            </a:r>
            <a:endParaRPr lang="en-US" sz="4000" cap="small" dirty="0">
              <a:latin typeface="Californian FB" panose="0207040306080B030204" pitchFamily="18" charset="0"/>
              <a:ea typeface="+mn-ea"/>
            </a:endParaRPr>
          </a:p>
        </p:txBody>
      </p:sp>
      <p:pic>
        <p:nvPicPr>
          <p:cNvPr id="24578" name="Picture 3">
            <a:extLst>
              <a:ext uri="{FF2B5EF4-FFF2-40B4-BE49-F238E27FC236}">
                <a16:creationId xmlns:a16="http://schemas.microsoft.com/office/drawing/2014/main" id="{A49D24ED-49A7-A634-E0A5-B4FC737E4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762000"/>
            <a:ext cx="7497762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>
            <a:extLst>
              <a:ext uri="{FF2B5EF4-FFF2-40B4-BE49-F238E27FC236}">
                <a16:creationId xmlns:a16="http://schemas.microsoft.com/office/drawing/2014/main" id="{332E22F5-D89C-1F06-1B8C-1DB4787B4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912813"/>
            <a:ext cx="914082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ADB42E-C791-D511-3FF2-53040D27F92D}"/>
              </a:ext>
            </a:extLst>
          </p:cNvPr>
          <p:cNvSpPr txBox="1"/>
          <p:nvPr/>
        </p:nvSpPr>
        <p:spPr>
          <a:xfrm>
            <a:off x="7938" y="128588"/>
            <a:ext cx="913606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cap="small" dirty="0">
                <a:latin typeface="Californian FB" panose="0207040306080B030204" pitchFamily="18" charset="0"/>
                <a:ea typeface="+mn-ea"/>
              </a:rPr>
              <a:t>Prioritization of Treatment Areas</a:t>
            </a:r>
            <a:endParaRPr lang="en-US" sz="4000" cap="small" dirty="0">
              <a:latin typeface="Californian FB" panose="0207040306080B030204" pitchFamily="18" charset="0"/>
              <a:ea typeface="+mn-e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>
            <a:extLst>
              <a:ext uri="{FF2B5EF4-FFF2-40B4-BE49-F238E27FC236}">
                <a16:creationId xmlns:a16="http://schemas.microsoft.com/office/drawing/2014/main" id="{1CE5FD4C-77A3-B544-2A41-D6FDD1E4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990600"/>
            <a:ext cx="8899525" cy="571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4F58E8-9AEB-3B78-DEE1-C631CF93AA45}"/>
              </a:ext>
            </a:extLst>
          </p:cNvPr>
          <p:cNvSpPr txBox="1"/>
          <p:nvPr/>
        </p:nvSpPr>
        <p:spPr>
          <a:xfrm>
            <a:off x="7938" y="128588"/>
            <a:ext cx="913606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cap="small" dirty="0">
                <a:latin typeface="Californian FB" panose="0207040306080B030204" pitchFamily="18" charset="0"/>
                <a:ea typeface="+mn-ea"/>
              </a:rPr>
              <a:t>Prioritization of Treatment Areas</a:t>
            </a:r>
            <a:endParaRPr lang="en-US" sz="4000" cap="small" dirty="0">
              <a:latin typeface="Californian FB" panose="0207040306080B030204" pitchFamily="18" charset="0"/>
              <a:ea typeface="+mn-e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1929324-4C78-AE35-02B1-1232DA03D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47800"/>
            <a:ext cx="5222875" cy="483711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80808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00D4CF-A9B4-0C79-9649-C2215BD55398}"/>
              </a:ext>
            </a:extLst>
          </p:cNvPr>
          <p:cNvSpPr txBox="1"/>
          <p:nvPr/>
        </p:nvSpPr>
        <p:spPr>
          <a:xfrm>
            <a:off x="7938" y="128588"/>
            <a:ext cx="913606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cap="small" dirty="0">
                <a:latin typeface="Californian FB" panose="0207040306080B030204" pitchFamily="18" charset="0"/>
                <a:ea typeface="+mn-ea"/>
              </a:rPr>
              <a:t>Vegetation Data Quality</a:t>
            </a:r>
          </a:p>
        </p:txBody>
      </p:sp>
      <p:pic>
        <p:nvPicPr>
          <p:cNvPr id="27651" name="Picture 2">
            <a:extLst>
              <a:ext uri="{FF2B5EF4-FFF2-40B4-BE49-F238E27FC236}">
                <a16:creationId xmlns:a16="http://schemas.microsoft.com/office/drawing/2014/main" id="{C9E654B8-402A-B8B9-92F5-DD2394DDB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836613"/>
            <a:ext cx="4503738" cy="358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3C57467-A251-90A5-A471-D475D6F7314C}"/>
              </a:ext>
            </a:extLst>
          </p:cNvPr>
          <p:cNvSpPr/>
          <p:nvPr/>
        </p:nvSpPr>
        <p:spPr>
          <a:xfrm>
            <a:off x="5994400" y="977900"/>
            <a:ext cx="1066800" cy="1066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afr 7_20 013.jpg">
            <a:extLst>
              <a:ext uri="{FF2B5EF4-FFF2-40B4-BE49-F238E27FC236}">
                <a16:creationId xmlns:a16="http://schemas.microsoft.com/office/drawing/2014/main" id="{9D112956-21A1-3631-BEE3-D2160E9CB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24950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F6BB1D-BBA5-0F2D-34E3-2661D9C56EBB}"/>
              </a:ext>
            </a:extLst>
          </p:cNvPr>
          <p:cNvSpPr txBox="1"/>
          <p:nvPr/>
        </p:nvSpPr>
        <p:spPr>
          <a:xfrm>
            <a:off x="7938" y="128588"/>
            <a:ext cx="913606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cap="small" dirty="0">
                <a:latin typeface="Californian FB" panose="0207040306080B030204" pitchFamily="18" charset="0"/>
                <a:ea typeface="+mn-ea"/>
              </a:rPr>
              <a:t>Questions?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>
            <a:extLst>
              <a:ext uri="{FF2B5EF4-FFF2-40B4-BE49-F238E27FC236}">
                <a16:creationId xmlns:a16="http://schemas.microsoft.com/office/drawing/2014/main" id="{49485D23-6593-3FA3-B790-FC100ADC7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B713C1-D138-45E5-06F1-BA83A771393B}"/>
              </a:ext>
            </a:extLst>
          </p:cNvPr>
          <p:cNvSpPr txBox="1"/>
          <p:nvPr/>
        </p:nvSpPr>
        <p:spPr>
          <a:xfrm>
            <a:off x="449263" y="2514600"/>
            <a:ext cx="8401050" cy="15700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4800" b="1">
                <a:solidFill>
                  <a:srgbClr val="F2F2F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fornian FB" panose="0207040306080B030204" pitchFamily="18" charset="0"/>
              </a:rPr>
              <a:t>Ashland Forest Resiliency Stewardship Project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C2591D-9C9E-06C0-C5AB-81C324D67EE4}"/>
              </a:ext>
            </a:extLst>
          </p:cNvPr>
          <p:cNvSpPr/>
          <p:nvPr/>
        </p:nvSpPr>
        <p:spPr>
          <a:xfrm>
            <a:off x="0" y="5943600"/>
            <a:ext cx="91440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</a:rPr>
              <a:t>Si</a:t>
            </a:r>
          </a:p>
        </p:txBody>
      </p:sp>
      <p:pic>
        <p:nvPicPr>
          <p:cNvPr id="5124" name="Picture 8" descr="TNCLogoPrimary_RGB.jpg">
            <a:extLst>
              <a:ext uri="{FF2B5EF4-FFF2-40B4-BE49-F238E27FC236}">
                <a16:creationId xmlns:a16="http://schemas.microsoft.com/office/drawing/2014/main" id="{AC11F7FC-0EE1-639A-0B76-8B0BB3C25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81700"/>
            <a:ext cx="137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" descr="usfs-logo.png">
            <a:extLst>
              <a:ext uri="{FF2B5EF4-FFF2-40B4-BE49-F238E27FC236}">
                <a16:creationId xmlns:a16="http://schemas.microsoft.com/office/drawing/2014/main" id="{9E944732-E8AA-900D-D48B-4C4F9AEFBD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019800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0" descr="SIGTWO2C.EPS">
            <a:extLst>
              <a:ext uri="{FF2B5EF4-FFF2-40B4-BE49-F238E27FC236}">
                <a16:creationId xmlns:a16="http://schemas.microsoft.com/office/drawing/2014/main" id="{4D58B00F-3A97-1F1E-E3CF-CFDBCA5E3A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45200"/>
            <a:ext cx="609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11">
            <a:extLst>
              <a:ext uri="{FF2B5EF4-FFF2-40B4-BE49-F238E27FC236}">
                <a16:creationId xmlns:a16="http://schemas.microsoft.com/office/drawing/2014/main" id="{43C6888D-2F2E-93EB-A912-FCAC1A135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6019800"/>
            <a:ext cx="3603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Siskiyou Mountains Ranger District</a:t>
            </a:r>
          </a:p>
          <a:p>
            <a:r>
              <a:rPr lang="en-US" altLang="en-US">
                <a:solidFill>
                  <a:srgbClr val="000000"/>
                </a:solidFill>
              </a:rPr>
              <a:t>Rogue River-Siskiyou National Forest</a:t>
            </a:r>
          </a:p>
        </p:txBody>
      </p:sp>
      <p:pic>
        <p:nvPicPr>
          <p:cNvPr id="5128" name="Picture 12" descr="logogrn.jpg">
            <a:extLst>
              <a:ext uri="{FF2B5EF4-FFF2-40B4-BE49-F238E27FC236}">
                <a16:creationId xmlns:a16="http://schemas.microsoft.com/office/drawing/2014/main" id="{0DD07492-75C6-EE62-7192-467DDAC423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943600"/>
            <a:ext cx="10683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Box 4">
            <a:extLst>
              <a:ext uri="{FF2B5EF4-FFF2-40B4-BE49-F238E27FC236}">
                <a16:creationId xmlns:a16="http://schemas.microsoft.com/office/drawing/2014/main" id="{7BA46D55-ED91-28DD-966A-A3A3FC139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057400"/>
            <a:ext cx="8401050" cy="418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5425" indent="-225425">
              <a:defRPr>
                <a:solidFill>
                  <a:schemeClr val="tx1"/>
                </a:solidFill>
                <a:latin typeface="Palatino Linotype" panose="0204050205050503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3800" b="1">
                <a:latin typeface="Californian FB" panose="0207040306080B030204" pitchFamily="18" charset="0"/>
              </a:rPr>
              <a:t>Refining road locations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800" b="1">
                <a:latin typeface="Californian FB" panose="0207040306080B030204" pitchFamily="18" charset="0"/>
              </a:rPr>
              <a:t>Refined mapping of landslide hazard zones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800" b="1">
                <a:latin typeface="Californian FB" panose="0207040306080B030204" pitchFamily="18" charset="0"/>
              </a:rPr>
              <a:t>Predicting legacy tree densities and location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800" b="1">
                <a:latin typeface="Californian FB" panose="0207040306080B030204" pitchFamily="18" charset="0"/>
              </a:rPr>
              <a:t>Prioritization of treatment areas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800" b="1">
                <a:latin typeface="Californian FB" panose="0207040306080B030204" pitchFamily="18" charset="0"/>
              </a:rPr>
              <a:t>Vegetation data quality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34A9E1-01C7-30CD-A721-FA7021360B15}"/>
              </a:ext>
            </a:extLst>
          </p:cNvPr>
          <p:cNvSpPr txBox="1"/>
          <p:nvPr/>
        </p:nvSpPr>
        <p:spPr>
          <a:xfrm>
            <a:off x="228600" y="381000"/>
            <a:ext cx="838200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cap="small" dirty="0">
                <a:latin typeface="Californian FB" panose="0207040306080B030204" pitchFamily="18" charset="0"/>
                <a:ea typeface="+mn-ea"/>
              </a:rPr>
              <a:t>Uses of Lidar in Implementation Planning:</a:t>
            </a:r>
            <a:endParaRPr lang="en-US" sz="4800" cap="small" dirty="0">
              <a:latin typeface="Californian FB" panose="0207040306080B030204" pitchFamily="18" charset="0"/>
              <a:ea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CACD5CF5-5F15-CD14-8630-4F70FD028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8" y="822325"/>
            <a:ext cx="4846637" cy="585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C036CD-78D6-FB8A-1246-9B562ED4D493}"/>
              </a:ext>
            </a:extLst>
          </p:cNvPr>
          <p:cNvSpPr txBox="1"/>
          <p:nvPr/>
        </p:nvSpPr>
        <p:spPr>
          <a:xfrm>
            <a:off x="7938" y="128588"/>
            <a:ext cx="913606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cap="small" dirty="0">
                <a:latin typeface="Californian FB" panose="0207040306080B030204" pitchFamily="18" charset="0"/>
                <a:ea typeface="+mn-ea"/>
              </a:rPr>
              <a:t>Refining Road Locations</a:t>
            </a:r>
            <a:endParaRPr lang="en-US" sz="4000" cap="small" dirty="0">
              <a:latin typeface="Californian FB" panose="0207040306080B030204" pitchFamily="18" charset="0"/>
              <a:ea typeface="+mn-e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75B7A0-2339-F580-641A-3E8C27747E1B}"/>
              </a:ext>
            </a:extLst>
          </p:cNvPr>
          <p:cNvSpPr/>
          <p:nvPr/>
        </p:nvSpPr>
        <p:spPr>
          <a:xfrm>
            <a:off x="3886200" y="2057400"/>
            <a:ext cx="1066800" cy="14478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>
            <a:extLst>
              <a:ext uri="{FF2B5EF4-FFF2-40B4-BE49-F238E27FC236}">
                <a16:creationId xmlns:a16="http://schemas.microsoft.com/office/drawing/2014/main" id="{705CD22F-28F3-C8AD-BEDF-3C4BCCE84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>
            <a:extLst>
              <a:ext uri="{FF2B5EF4-FFF2-40B4-BE49-F238E27FC236}">
                <a16:creationId xmlns:a16="http://schemas.microsoft.com/office/drawing/2014/main" id="{61A5374D-93B1-51BF-3990-CB27156C5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8" name="Group 4">
            <a:extLst>
              <a:ext uri="{FF2B5EF4-FFF2-40B4-BE49-F238E27FC236}">
                <a16:creationId xmlns:a16="http://schemas.microsoft.com/office/drawing/2014/main" id="{2599EF41-8CC8-EABA-7192-19DBED8FFD2F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1219200"/>
            <a:ext cx="1219200" cy="5108575"/>
            <a:chOff x="2971800" y="1219200"/>
            <a:chExt cx="1219200" cy="5109358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474F951-3AD1-EBF1-588A-F971A3A8B501}"/>
                </a:ext>
              </a:extLst>
            </p:cNvPr>
            <p:cNvSpPr/>
            <p:nvPr/>
          </p:nvSpPr>
          <p:spPr>
            <a:xfrm>
              <a:off x="3352800" y="5566441"/>
              <a:ext cx="762000" cy="762117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8569606-D437-2B84-E20B-04507ED1F515}"/>
                </a:ext>
              </a:extLst>
            </p:cNvPr>
            <p:cNvSpPr/>
            <p:nvPr/>
          </p:nvSpPr>
          <p:spPr>
            <a:xfrm>
              <a:off x="2971800" y="1219200"/>
              <a:ext cx="1219200" cy="762117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7320B-0697-3A27-CB70-559E9998CBA8}"/>
              </a:ext>
            </a:extLst>
          </p:cNvPr>
          <p:cNvSpPr txBox="1"/>
          <p:nvPr/>
        </p:nvSpPr>
        <p:spPr>
          <a:xfrm>
            <a:off x="7938" y="128588"/>
            <a:ext cx="913606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cap="small" dirty="0">
                <a:latin typeface="Californian FB" panose="0207040306080B030204" pitchFamily="18" charset="0"/>
                <a:ea typeface="+mn-ea"/>
              </a:rPr>
              <a:t>Landslide Hazard Zone Mapping</a:t>
            </a:r>
            <a:endParaRPr lang="en-US" sz="4000" cap="small" dirty="0">
              <a:latin typeface="Californian FB" panose="0207040306080B030204" pitchFamily="18" charset="0"/>
              <a:ea typeface="+mn-ea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8F9A19CF-C822-2AE9-35AF-16E9117F4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14400"/>
            <a:ext cx="533400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>
            <a:extLst>
              <a:ext uri="{FF2B5EF4-FFF2-40B4-BE49-F238E27FC236}">
                <a16:creationId xmlns:a16="http://schemas.microsoft.com/office/drawing/2014/main" id="{82EA55A3-3964-F7C8-93D6-917FED5FA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0"/>
            <a:ext cx="887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6146</TotalTime>
  <Words>98</Words>
  <Application>Microsoft Office PowerPoint</Application>
  <PresentationFormat>On-screen Show (4:3)</PresentationFormat>
  <Paragraphs>27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Palatino Linotype</vt:lpstr>
      <vt:lpstr>MS PGothic</vt:lpstr>
      <vt:lpstr>Arial</vt:lpstr>
      <vt:lpstr>Century Gothic</vt:lpstr>
      <vt:lpstr>Courier New</vt:lpstr>
      <vt:lpstr>Calibri</vt:lpstr>
      <vt:lpstr>Californian FB</vt:lpstr>
      <vt:lpstr>Executive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Forest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 Boucher</dc:creator>
  <cp:lastModifiedBy>Lum-Naihe, Christof Jurh duk - FS, AZ</cp:lastModifiedBy>
  <cp:revision>90</cp:revision>
  <cp:lastPrinted>2015-03-26T23:18:30Z</cp:lastPrinted>
  <dcterms:created xsi:type="dcterms:W3CDTF">2015-03-21T19:02:21Z</dcterms:created>
  <dcterms:modified xsi:type="dcterms:W3CDTF">2025-08-04T17:04:38Z</dcterms:modified>
</cp:coreProperties>
</file>