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79" r:id="rId2"/>
    <p:sldId id="281" r:id="rId3"/>
    <p:sldId id="280" r:id="rId4"/>
    <p:sldId id="287" r:id="rId5"/>
    <p:sldId id="289" r:id="rId6"/>
    <p:sldId id="290" r:id="rId7"/>
    <p:sldId id="291" r:id="rId8"/>
    <p:sldId id="286" r:id="rId9"/>
    <p:sldId id="292" r:id="rId10"/>
    <p:sldId id="274" r:id="rId11"/>
    <p:sldId id="270" r:id="rId12"/>
    <p:sldId id="271" r:id="rId13"/>
    <p:sldId id="272" r:id="rId14"/>
    <p:sldId id="278" r:id="rId15"/>
    <p:sldId id="275" r:id="rId16"/>
    <p:sldId id="277" r:id="rId17"/>
    <p:sldId id="256" r:id="rId18"/>
    <p:sldId id="257" r:id="rId19"/>
    <p:sldId id="258" r:id="rId20"/>
    <p:sldId id="259" r:id="rId21"/>
    <p:sldId id="264" r:id="rId22"/>
    <p:sldId id="263" r:id="rId23"/>
    <p:sldId id="260" r:id="rId24"/>
    <p:sldId id="269" r:id="rId25"/>
    <p:sldId id="262" r:id="rId26"/>
    <p:sldId id="265" r:id="rId27"/>
    <p:sldId id="266" r:id="rId28"/>
    <p:sldId id="267" r:id="rId29"/>
    <p:sldId id="268" r:id="rId3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1590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38405" cy="384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BAFA078-182F-2E5B-759F-00647969085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171AE5F-CB8B-4D4E-5770-2B6112E6657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A538B54-105A-4BE2-9F7E-D2C716FDF7E3}" type="datetimeFigureOut">
              <a:rPr lang="en-US" altLang="en-US"/>
              <a:pPr/>
              <a:t>8/4/2025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FC051979-9954-A734-6667-1E93BB65077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90326F9D-30A5-A638-48CB-832C8A8CC6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97CA57-8292-0EAC-AE99-5339C74B896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870497-3334-D4E7-3764-A0069DFBAC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4730DA0-0003-43AA-94E4-2A55B163E4B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4C52C1-8689-9D45-7851-4A25644CF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0FA5756-74DF-41CA-91AA-A9CAFCB7CE23}" type="datetimeFigureOut">
              <a:rPr lang="en-US" altLang="en-US"/>
              <a:pPr/>
              <a:t>8/4/2025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65609C-C80C-FA1F-4BE4-D1744A07B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7BAFC6-B03B-96DA-6C2A-D07C6BA66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44E78D-75A5-4435-84AD-562AD60586F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0542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A77815-ACE4-642C-4893-C868165EA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B7430C-8364-464A-9504-43289F5FEB2A}" type="datetimeFigureOut">
              <a:rPr lang="en-US" altLang="en-US"/>
              <a:pPr/>
              <a:t>8/4/2025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EA4462-7149-8BC4-78C1-DDC50F5AD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823A73-3145-0AF5-2E9D-E59D31B6A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6119D9-6D6D-4454-92E2-8968D53F9CE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6228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3DBB95-A006-FA18-8B83-721AEECF6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512481C-FB16-43F8-A7DE-FD718B3F8AAB}" type="datetimeFigureOut">
              <a:rPr lang="en-US" altLang="en-US"/>
              <a:pPr/>
              <a:t>8/4/2025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D8EA7-134C-8DA9-6147-26449DE89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338D27-4F21-B530-E589-8BAD7B96D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534348-2EFB-4FB4-8BDD-1FB6A272D00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3358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3FA1CC-E161-7BC6-A8FC-B4810AC0B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C2B411C-5122-4CA2-A9A9-2C29F43BFFAC}" type="datetimeFigureOut">
              <a:rPr lang="en-US" altLang="en-US"/>
              <a:pPr/>
              <a:t>8/4/2025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219081-15CA-9BE7-665D-D3BCB6EB0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7D7B39-D9E1-29DC-0D6A-28D54C1F6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CCD9D2-2FD8-4F8B-84AF-4B3B10AA0F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2066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FEB313-84A1-C494-76A4-9C06528BF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D9825CE-9CAD-4F20-B330-BDB735B1DE98}" type="datetimeFigureOut">
              <a:rPr lang="en-US" altLang="en-US"/>
              <a:pPr/>
              <a:t>8/4/2025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237F82-739E-904D-E9ED-D673C5F5C0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D4CF18-F724-EC96-DE96-36757B476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258965-61F3-47CB-B1D8-AE850E7E37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0914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C287248-D964-499B-0FD3-3F24194621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7C19148-6E03-419B-989C-1F19F827AF5B}" type="datetimeFigureOut">
              <a:rPr lang="en-US" altLang="en-US"/>
              <a:pPr/>
              <a:t>8/4/2025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F90463A-7ED6-34B6-5966-851514A5A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12A7F51-8226-259F-4411-85E8DF3EF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1B3B7B-1F52-4D6E-B665-B87D08C9685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1534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1D3AE06-A88A-6721-D41B-59F45066A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59359B-F7E1-4CB6-81A0-42C736F6C4FE}" type="datetimeFigureOut">
              <a:rPr lang="en-US" altLang="en-US"/>
              <a:pPr/>
              <a:t>8/4/2025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B715B5D-DA0A-02BF-E9E5-3109C0845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0B1EB45-54E3-1A37-DE71-E462DCA3E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0D7114-9174-4D09-BD1C-A33ADD4C8F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3142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1D23F86D-D0A2-AEF8-95EB-037AD6EF06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19B1672-C5A4-4D02-BA10-C29B16419BE7}" type="datetimeFigureOut">
              <a:rPr lang="en-US" altLang="en-US"/>
              <a:pPr/>
              <a:t>8/4/2025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192FDA5-905D-7BFD-4ABB-43755FD48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16773EA-29DF-F82A-FB03-51663F92F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267030-546D-40EA-AE88-98493823B9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0062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BE30538B-0961-CEB3-112D-CFBF87B98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08F94F5-931F-42C5-878E-3E7997B5D80F}" type="datetimeFigureOut">
              <a:rPr lang="en-US" altLang="en-US"/>
              <a:pPr/>
              <a:t>8/4/2025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A065E832-B8E2-70A6-9521-8C14622839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5AD4730-A0A6-DAC0-44B3-58A60DC35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246728-22EE-4F1D-B97A-961EFDF3E8A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5575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CE2F980-1B91-7F31-1023-C39C1F8FA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386286E-6035-4662-8EE5-ADC854660210}" type="datetimeFigureOut">
              <a:rPr lang="en-US" altLang="en-US"/>
              <a:pPr/>
              <a:t>8/4/2025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70249D7-26B3-CD4F-F421-96B94B179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FF2FE26-E4A1-B0CA-D394-1EF9C21B9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3DAC1-D522-41DA-BC9F-3DC5E774DEE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2412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A34AC8D-BA6B-1416-A90E-6064C3FA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5A81A41-A81C-4808-9395-4D039615E128}" type="datetimeFigureOut">
              <a:rPr lang="en-US" altLang="en-US"/>
              <a:pPr/>
              <a:t>8/4/2025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0320931-2FEA-F5E7-9CAB-1C8A99FF8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CBE1D1A-FA63-A008-BAA8-169693D9D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061821-5173-475D-AC23-21C64FA80F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6614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8D4B1E2D-D8D9-329D-09FC-4AB862323A6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9C190136-62A4-36C2-EFED-0E2875CC851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C81C83-A4A8-4C2D-917C-066FD791EF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4E74162C-3680-41C8-9151-8D2AEE1B128B}" type="datetimeFigureOut">
              <a:rPr lang="en-US" altLang="en-US"/>
              <a:pPr/>
              <a:t>8/4/2025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B941A5-8C24-2B17-08EE-93BC424016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AADA64-E15C-CE58-E3A7-CA6F142350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C2C8DAF1-3DD3-4474-A4E5-70B5EE269EA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4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Title 1">
            <a:extLst>
              <a:ext uri="{FF2B5EF4-FFF2-40B4-BE49-F238E27FC236}">
                <a16:creationId xmlns:a16="http://schemas.microsoft.com/office/drawing/2014/main" id="{2CE9EB55-7DA1-D56F-E32E-CA7EE0C909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9138" y="268288"/>
            <a:ext cx="7772400" cy="1470025"/>
          </a:xfrm>
        </p:spPr>
        <p:txBody>
          <a:bodyPr/>
          <a:lstStyle/>
          <a:p>
            <a:r>
              <a:rPr lang="en-US" altLang="en-US">
                <a:solidFill>
                  <a:schemeClr val="bg1"/>
                </a:solidFill>
              </a:rPr>
              <a:t>Using LiDAR to Model Forest Wildlife Habitat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F1E7A7-B0D2-21A2-16AE-0A60919B2E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71625" y="4800600"/>
            <a:ext cx="6267450" cy="1700213"/>
          </a:xfrm>
        </p:spPr>
        <p:txBody>
          <a:bodyPr>
            <a:normAutofit/>
          </a:bodyPr>
          <a:lstStyle/>
          <a:p>
            <a:pPr algn="l">
              <a:lnSpc>
                <a:spcPct val="80000"/>
              </a:lnSpc>
            </a:pPr>
            <a:r>
              <a:rPr lang="en-US" altLang="en-US" sz="3000">
                <a:solidFill>
                  <a:schemeClr val="bg1"/>
                </a:solidFill>
              </a:rPr>
              <a:t>3 Applications for Late-Seral Species: </a:t>
            </a:r>
          </a:p>
          <a:p>
            <a:pPr algn="l">
              <a:lnSpc>
                <a:spcPct val="80000"/>
              </a:lnSpc>
            </a:pPr>
            <a:r>
              <a:rPr lang="en-US" altLang="en-US" sz="2600">
                <a:solidFill>
                  <a:srgbClr val="00B0F0"/>
                </a:solidFill>
              </a:rPr>
              <a:t>Marbled Murrelet</a:t>
            </a:r>
            <a:r>
              <a:rPr lang="en-US" altLang="en-US" sz="2600">
                <a:solidFill>
                  <a:srgbClr val="898989"/>
                </a:solidFill>
              </a:rPr>
              <a:t> – J. Hagar, USGS</a:t>
            </a:r>
          </a:p>
          <a:p>
            <a:pPr algn="l">
              <a:lnSpc>
                <a:spcPct val="80000"/>
              </a:lnSpc>
            </a:pPr>
            <a:r>
              <a:rPr lang="en-US" altLang="en-US" sz="2600">
                <a:solidFill>
                  <a:srgbClr val="00B0F0"/>
                </a:solidFill>
              </a:rPr>
              <a:t>Northern Spotted Owl</a:t>
            </a:r>
            <a:r>
              <a:rPr lang="en-US" altLang="en-US" sz="2600">
                <a:solidFill>
                  <a:srgbClr val="898989"/>
                </a:solidFill>
              </a:rPr>
              <a:t> – S. Ackers, </a:t>
            </a:r>
            <a:r>
              <a:rPr lang="en-US" altLang="en-US" sz="2600">
                <a:solidFill>
                  <a:srgbClr val="A6A6A6"/>
                </a:solidFill>
              </a:rPr>
              <a:t>OSU </a:t>
            </a:r>
          </a:p>
          <a:p>
            <a:pPr algn="l">
              <a:lnSpc>
                <a:spcPct val="80000"/>
              </a:lnSpc>
            </a:pPr>
            <a:r>
              <a:rPr lang="en-US" altLang="en-US" sz="2600">
                <a:solidFill>
                  <a:srgbClr val="00B0F0"/>
                </a:solidFill>
              </a:rPr>
              <a:t>Red Tree Vole</a:t>
            </a:r>
            <a:r>
              <a:rPr lang="en-US" altLang="en-US" sz="2600">
                <a:solidFill>
                  <a:srgbClr val="A6A6A6"/>
                </a:solidFill>
              </a:rPr>
              <a:t> – R. Davis, USFS </a:t>
            </a:r>
          </a:p>
          <a:p>
            <a:pPr>
              <a:lnSpc>
                <a:spcPct val="80000"/>
              </a:lnSpc>
            </a:pPr>
            <a:endParaRPr lang="en-US" altLang="en-US" sz="3000">
              <a:solidFill>
                <a:srgbClr val="898989"/>
              </a:solidFill>
            </a:endParaRPr>
          </a:p>
        </p:txBody>
      </p:sp>
      <p:pic>
        <p:nvPicPr>
          <p:cNvPr id="2051" name="Picture 4">
            <a:extLst>
              <a:ext uri="{FF2B5EF4-FFF2-40B4-BE49-F238E27FC236}">
                <a16:creationId xmlns:a16="http://schemas.microsoft.com/office/drawing/2014/main" id="{505A6719-E991-2B99-1C55-EC31D1370A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94" b="8752"/>
          <a:stretch>
            <a:fillRect/>
          </a:stretch>
        </p:blipFill>
        <p:spPr bwMode="auto">
          <a:xfrm>
            <a:off x="1466850" y="1741488"/>
            <a:ext cx="6353175" cy="285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>
            <a:extLst>
              <a:ext uri="{FF2B5EF4-FFF2-40B4-BE49-F238E27FC236}">
                <a16:creationId xmlns:a16="http://schemas.microsoft.com/office/drawing/2014/main" id="{9F7CDC50-A23F-9F8A-A71D-6BD40F74B1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963" y="647700"/>
            <a:ext cx="79343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ts val="1200"/>
              </a:spcBef>
            </a:pPr>
            <a:r>
              <a:rPr lang="en-US" altLang="en-US" sz="2000" b="1">
                <a:solidFill>
                  <a:schemeClr val="bg1"/>
                </a:solidFill>
              </a:rPr>
              <a:t>Photo-interpreted, Landsat-based, and Lidar-based Habitat Maps for Northern Spotted Owls (</a:t>
            </a:r>
            <a:r>
              <a:rPr lang="en-US" altLang="en-US" sz="2000" b="1" i="1">
                <a:solidFill>
                  <a:schemeClr val="bg1"/>
                </a:solidFill>
              </a:rPr>
              <a:t>Strix occidentalis caurina</a:t>
            </a:r>
            <a:r>
              <a:rPr lang="en-US" altLang="en-US" sz="2000" b="1">
                <a:solidFill>
                  <a:schemeClr val="bg1"/>
                </a:solidFill>
              </a:rPr>
              <a:t>)</a:t>
            </a:r>
            <a:endParaRPr lang="en-US" altLang="en-US" sz="2000">
              <a:solidFill>
                <a:schemeClr val="bg1"/>
              </a:solidFill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9E71C31F-73D5-DE3F-F9C6-2870C6E09CB6}"/>
              </a:ext>
            </a:extLst>
          </p:cNvPr>
          <p:cNvSpPr txBox="1">
            <a:spLocks/>
          </p:cNvSpPr>
          <p:nvPr/>
        </p:nvSpPr>
        <p:spPr>
          <a:xfrm>
            <a:off x="1371600" y="1644650"/>
            <a:ext cx="6400800" cy="2754313"/>
          </a:xfrm>
          <a:prstGeom prst="rect">
            <a:avLst/>
          </a:prstGeom>
        </p:spPr>
        <p:txBody>
          <a:bodyPr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1400" b="1" cap="small" dirty="0">
                <a:solidFill>
                  <a:schemeClr val="bg1"/>
                </a:solidFill>
              </a:rPr>
              <a:t>Steven H. Ackers</a:t>
            </a: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1200" dirty="0">
                <a:solidFill>
                  <a:schemeClr val="bg1"/>
                </a:solidFill>
              </a:rPr>
              <a:t>Oregon Cooperative Fish and Wildlife Research Unit, </a:t>
            </a:r>
          </a:p>
          <a:p>
            <a:pPr marL="0" indent="0" algn="ctr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en-US" sz="1200" dirty="0">
                <a:solidFill>
                  <a:schemeClr val="bg1"/>
                </a:solidFill>
              </a:rPr>
              <a:t>Department of Fisheries and Wildlife, Oregon State University</a:t>
            </a: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1400" b="1" cap="small" dirty="0">
                <a:solidFill>
                  <a:schemeClr val="bg1"/>
                </a:solidFill>
              </a:rPr>
              <a:t>Raymond J. Davis</a:t>
            </a:r>
          </a:p>
          <a:p>
            <a:pPr marL="0" indent="0" algn="ctr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en-US" sz="1200" dirty="0">
                <a:solidFill>
                  <a:schemeClr val="bg1"/>
                </a:solidFill>
              </a:rPr>
              <a:t>U.S. Forest Service, Pacific Northwest Region, Forestry Sciences Lab</a:t>
            </a: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1400" b="1" cap="small" dirty="0">
                <a:solidFill>
                  <a:schemeClr val="bg1"/>
                </a:solidFill>
              </a:rPr>
              <a:t> Katie M. Dugger</a:t>
            </a: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1200" dirty="0">
                <a:solidFill>
                  <a:schemeClr val="bg1"/>
                </a:solidFill>
              </a:rPr>
              <a:t>U.S. Geological Survey, Oregon Cooperative Wildlife Research</a:t>
            </a:r>
          </a:p>
          <a:p>
            <a:pPr marL="0" indent="0" algn="ctr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en-US" sz="1200" dirty="0">
                <a:solidFill>
                  <a:schemeClr val="bg1"/>
                </a:solidFill>
              </a:rPr>
              <a:t>Unit, Department of Fisheries and Wildlife, Oregon State University</a:t>
            </a: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cap="small" dirty="0">
                <a:solidFill>
                  <a:schemeClr val="bg1"/>
                </a:solidFill>
              </a:rPr>
              <a:t>Keith A. Olsen</a:t>
            </a: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1200" dirty="0">
                <a:solidFill>
                  <a:schemeClr val="bg1"/>
                </a:solidFill>
              </a:rPr>
              <a:t>Department of Forest Ecosystems and Society,</a:t>
            </a: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1200" dirty="0">
                <a:solidFill>
                  <a:schemeClr val="bg1"/>
                </a:solidFill>
              </a:rPr>
              <a:t>Oregon State University</a:t>
            </a: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1400" dirty="0">
              <a:solidFill>
                <a:schemeClr val="bg1"/>
              </a:solidFill>
            </a:endParaRPr>
          </a:p>
        </p:txBody>
      </p:sp>
      <p:grpSp>
        <p:nvGrpSpPr>
          <p:cNvPr id="11267" name="Group 19">
            <a:extLst>
              <a:ext uri="{FF2B5EF4-FFF2-40B4-BE49-F238E27FC236}">
                <a16:creationId xmlns:a16="http://schemas.microsoft.com/office/drawing/2014/main" id="{05717410-C3FA-90C1-84FF-7835879BD22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430588" y="5041900"/>
            <a:ext cx="2282825" cy="433388"/>
            <a:chOff x="16456834" y="31447154"/>
            <a:chExt cx="5488766" cy="937846"/>
          </a:xfrm>
        </p:grpSpPr>
        <p:pic>
          <p:nvPicPr>
            <p:cNvPr id="11269" name="Picture 20" descr="PNW.bmp">
              <a:extLst>
                <a:ext uri="{FF2B5EF4-FFF2-40B4-BE49-F238E27FC236}">
                  <a16:creationId xmlns:a16="http://schemas.microsoft.com/office/drawing/2014/main" id="{485C128B-F175-4256-5F84-C9D696639A7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31200" y="31447154"/>
              <a:ext cx="914400" cy="937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0" name="Picture 21" descr="header_graphic_usgsIdentifier_white.jpg">
              <a:extLst>
                <a:ext uri="{FF2B5EF4-FFF2-40B4-BE49-F238E27FC236}">
                  <a16:creationId xmlns:a16="http://schemas.microsoft.com/office/drawing/2014/main" id="{DA3BEA81-0339-7042-3BE4-5B43A67F76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7800" y="31470480"/>
              <a:ext cx="2413000" cy="914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1" name="Picture 22" descr="osulogo.jpg">
              <a:extLst>
                <a:ext uri="{FF2B5EF4-FFF2-40B4-BE49-F238E27FC236}">
                  <a16:creationId xmlns:a16="http://schemas.microsoft.com/office/drawing/2014/main" id="{F5DA64F0-56D1-761A-2CB9-9B3329391EF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56834" y="31470600"/>
              <a:ext cx="840566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268" name="TextBox 6">
            <a:extLst>
              <a:ext uri="{FF2B5EF4-FFF2-40B4-BE49-F238E27FC236}">
                <a16:creationId xmlns:a16="http://schemas.microsoft.com/office/drawing/2014/main" id="{044EC699-2A1E-2488-0147-CD614E9CA4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713" y="5803900"/>
            <a:ext cx="81565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>
                <a:solidFill>
                  <a:schemeClr val="bg1"/>
                </a:solidFill>
              </a:rPr>
              <a:t>Ackers, S.H., R.J. Davis, K.A. Olsen, &amp; K.M. Dugger. 2015. The evolution of mapping habitat for northern spotted owls (Strix 	occidentalis caurina): a comparison of photo-interpreted, Landsat-based, and lidar-based habitat maps. Remote 	Sensing of Environment 156:361-373.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2">
            <a:extLst>
              <a:ext uri="{FF2B5EF4-FFF2-40B4-BE49-F238E27FC236}">
                <a16:creationId xmlns:a16="http://schemas.microsoft.com/office/drawing/2014/main" id="{9D90D0E0-A7F7-74D3-C123-C7A9D97880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4" t="2591" r="3757" b="31786"/>
          <a:stretch>
            <a:fillRect/>
          </a:stretch>
        </p:blipFill>
        <p:spPr bwMode="auto">
          <a:xfrm>
            <a:off x="1139825" y="2582863"/>
            <a:ext cx="6864350" cy="3702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290" name="Group 9">
            <a:extLst>
              <a:ext uri="{FF2B5EF4-FFF2-40B4-BE49-F238E27FC236}">
                <a16:creationId xmlns:a16="http://schemas.microsoft.com/office/drawing/2014/main" id="{31246333-593D-2FDE-B034-72B7BFD0CCA2}"/>
              </a:ext>
            </a:extLst>
          </p:cNvPr>
          <p:cNvGrpSpPr>
            <a:grpSpLocks/>
          </p:cNvGrpSpPr>
          <p:nvPr/>
        </p:nvGrpSpPr>
        <p:grpSpPr bwMode="auto">
          <a:xfrm>
            <a:off x="479425" y="409575"/>
            <a:ext cx="8185150" cy="1970088"/>
            <a:chOff x="381001" y="410094"/>
            <a:chExt cx="8185284" cy="1969770"/>
          </a:xfrm>
        </p:grpSpPr>
        <p:sp>
          <p:nvSpPr>
            <p:cNvPr id="12291" name="TextBox 1">
              <a:extLst>
                <a:ext uri="{FF2B5EF4-FFF2-40B4-BE49-F238E27FC236}">
                  <a16:creationId xmlns:a16="http://schemas.microsoft.com/office/drawing/2014/main" id="{2AC37CE7-D393-04E3-9DDA-E57F76AAEC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1001" y="410094"/>
              <a:ext cx="4267200" cy="1785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2000">
                  <a:solidFill>
                    <a:schemeClr val="bg1"/>
                  </a:solidFill>
                </a:rPr>
                <a:t>Study area: Blue River Watershed</a:t>
              </a:r>
            </a:p>
            <a:p>
              <a:pPr lvl="1">
                <a:buFont typeface="Arial" panose="020B0604020202020204" pitchFamily="34" charset="0"/>
                <a:buChar char="•"/>
              </a:pPr>
              <a:r>
                <a:rPr lang="en-US" altLang="en-US">
                  <a:solidFill>
                    <a:schemeClr val="bg1"/>
                  </a:solidFill>
                </a:rPr>
                <a:t>Approx. 19,000 ha</a:t>
              </a:r>
            </a:p>
            <a:p>
              <a:pPr lvl="1">
                <a:buFont typeface="Arial" panose="020B0604020202020204" pitchFamily="34" charset="0"/>
                <a:buChar char="•"/>
              </a:pPr>
              <a:r>
                <a:rPr lang="en-US" altLang="en-US">
                  <a:solidFill>
                    <a:schemeClr val="bg1"/>
                  </a:solidFill>
                </a:rPr>
                <a:t>400 m – 1,600 m</a:t>
              </a:r>
            </a:p>
            <a:p>
              <a:pPr lvl="1">
                <a:buFont typeface="Arial" panose="020B0604020202020204" pitchFamily="34" charset="0"/>
                <a:buChar char="•"/>
              </a:pPr>
              <a:r>
                <a:rPr lang="en-US" altLang="en-US">
                  <a:solidFill>
                    <a:schemeClr val="bg1"/>
                  </a:solidFill>
                </a:rPr>
                <a:t>Douglas fir – Western hemlock</a:t>
              </a:r>
            </a:p>
            <a:p>
              <a:pPr lvl="1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altLang="en-US">
                  <a:solidFill>
                    <a:schemeClr val="bg1"/>
                  </a:solidFill>
                </a:rPr>
                <a:t>Pacific silver fir – Mountain hemlock</a:t>
              </a:r>
            </a:p>
          </p:txBody>
        </p:sp>
        <p:sp>
          <p:nvSpPr>
            <p:cNvPr id="12292" name="TextBox 6">
              <a:extLst>
                <a:ext uri="{FF2B5EF4-FFF2-40B4-BE49-F238E27FC236}">
                  <a16:creationId xmlns:a16="http://schemas.microsoft.com/office/drawing/2014/main" id="{440373E1-BB29-6B11-217C-EE60B2F53B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28705" y="410094"/>
              <a:ext cx="3337580" cy="19697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>
                  <a:solidFill>
                    <a:schemeClr val="bg1"/>
                  </a:solidFill>
                </a:rPr>
                <a:t>Stand age composition </a:t>
              </a:r>
            </a:p>
            <a:p>
              <a:r>
                <a:rPr lang="en-US" altLang="en-US" sz="1400">
                  <a:solidFill>
                    <a:schemeClr val="bg1"/>
                  </a:solidFill>
                </a:rPr>
                <a:t>(Cissel </a:t>
              </a:r>
              <a:r>
                <a:rPr lang="en-US" altLang="en-US" sz="1400" i="1">
                  <a:solidFill>
                    <a:schemeClr val="bg1"/>
                  </a:solidFill>
                </a:rPr>
                <a:t>et al</a:t>
              </a:r>
              <a:r>
                <a:rPr lang="en-US" altLang="en-US" sz="1400">
                  <a:solidFill>
                    <a:schemeClr val="bg1"/>
                  </a:solidFill>
                </a:rPr>
                <a:t>. 1999. Ecol. Appl. 9:1217-1231)</a:t>
              </a:r>
            </a:p>
            <a:p>
              <a:pPr lvl="1">
                <a:buFont typeface="Arial" panose="020B0604020202020204" pitchFamily="34" charset="0"/>
                <a:buChar char="•"/>
              </a:pPr>
              <a:r>
                <a:rPr lang="en-US" altLang="en-US">
                  <a:solidFill>
                    <a:schemeClr val="bg1"/>
                  </a:solidFill>
                </a:rPr>
                <a:t>36% old growth</a:t>
              </a:r>
            </a:p>
            <a:p>
              <a:pPr lvl="1">
                <a:buFont typeface="Arial" panose="020B0604020202020204" pitchFamily="34" charset="0"/>
                <a:buChar char="•"/>
              </a:pPr>
              <a:r>
                <a:rPr lang="en-US" altLang="en-US">
                  <a:solidFill>
                    <a:schemeClr val="bg1"/>
                  </a:solidFill>
                </a:rPr>
                <a:t>25% mature (80-200 yrs.)</a:t>
              </a:r>
            </a:p>
            <a:p>
              <a:pPr lvl="1">
                <a:buFont typeface="Arial" panose="020B0604020202020204" pitchFamily="34" charset="0"/>
                <a:buChar char="•"/>
              </a:pPr>
              <a:r>
                <a:rPr lang="en-US" altLang="en-US">
                  <a:solidFill>
                    <a:schemeClr val="bg1"/>
                  </a:solidFill>
                </a:rPr>
                <a:t>9% young (40-80 yrs.)</a:t>
              </a:r>
            </a:p>
            <a:p>
              <a:pPr lvl="1">
                <a:buFont typeface="Arial" panose="020B0604020202020204" pitchFamily="34" charset="0"/>
                <a:buChar char="•"/>
              </a:pPr>
              <a:r>
                <a:rPr lang="en-US" altLang="en-US">
                  <a:solidFill>
                    <a:schemeClr val="bg1"/>
                  </a:solidFill>
                </a:rPr>
                <a:t>25% clearcut (1950-1994)</a:t>
              </a:r>
            </a:p>
            <a:p>
              <a:pPr lvl="1">
                <a:buFont typeface="Arial" panose="020B0604020202020204" pitchFamily="34" charset="0"/>
                <a:buChar char="•"/>
              </a:pPr>
              <a:r>
                <a:rPr lang="en-US" altLang="en-US">
                  <a:solidFill>
                    <a:schemeClr val="bg1"/>
                  </a:solidFill>
                </a:rPr>
                <a:t>5% nonforest</a:t>
              </a: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1461D79-475D-12D5-11EC-355895FD7432}"/>
              </a:ext>
            </a:extLst>
          </p:cNvPr>
          <p:cNvSpPr txBox="1"/>
          <p:nvPr/>
        </p:nvSpPr>
        <p:spPr>
          <a:xfrm>
            <a:off x="304800" y="350838"/>
            <a:ext cx="3905250" cy="378618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Aft>
                <a:spcPts val="600"/>
              </a:spcAft>
            </a:pPr>
            <a:r>
              <a:rPr lang="en-US" altLang="en-US" sz="2000" u="sng">
                <a:solidFill>
                  <a:schemeClr val="bg1"/>
                </a:solidFill>
              </a:rPr>
              <a:t>Habitat data sources: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>
                <a:solidFill>
                  <a:schemeClr val="bg1"/>
                </a:solidFill>
              </a:rPr>
              <a:t>Landsat TM</a:t>
            </a:r>
          </a:p>
          <a:p>
            <a:pPr lvl="1"/>
            <a:r>
              <a:rPr lang="en-US" altLang="en-US" sz="1600">
                <a:solidFill>
                  <a:schemeClr val="bg1"/>
                </a:solidFill>
              </a:rPr>
              <a:t>Gradient Nearest Neighbor imputation </a:t>
            </a:r>
          </a:p>
          <a:p>
            <a:pPr lvl="1">
              <a:spcAft>
                <a:spcPts val="600"/>
              </a:spcAft>
            </a:pPr>
            <a:r>
              <a:rPr lang="en-US" altLang="en-US" sz="1400">
                <a:solidFill>
                  <a:schemeClr val="bg1"/>
                </a:solidFill>
              </a:rPr>
              <a:t>(Ohmann &amp; Gregory 2002. Can. J. For. Res. 32:725-741)</a:t>
            </a:r>
          </a:p>
          <a:p>
            <a:pPr lvl="1" algn="ctr">
              <a:spcAft>
                <a:spcPts val="600"/>
              </a:spcAft>
            </a:pPr>
            <a:r>
              <a:rPr lang="en-US" altLang="en-US" sz="1600">
                <a:solidFill>
                  <a:schemeClr val="bg1"/>
                </a:solidFill>
              </a:rPr>
              <a:t>Landsat TM reflectance values, climate data, topography, geology</a:t>
            </a:r>
          </a:p>
          <a:p>
            <a:pPr lvl="1" algn="ctr">
              <a:spcAft>
                <a:spcPts val="600"/>
              </a:spcAft>
            </a:pPr>
            <a:r>
              <a:rPr lang="en-US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EEECE1"/>
                  </a:outerShdw>
                </a:effectLst>
                <a:sym typeface="Wingdings" panose="05000000000000000000" pitchFamily="2" charset="2"/>
              </a:rPr>
              <a:t></a:t>
            </a:r>
            <a:endParaRPr lang="en-US" altLang="en-US" sz="2400">
              <a:solidFill>
                <a:schemeClr val="bg1"/>
              </a:solidFill>
              <a:effectLst>
                <a:outerShdw blurRad="38100" dist="38100" dir="2700000" algn="tl">
                  <a:srgbClr val="EEECE1"/>
                </a:outerShdw>
              </a:effectLst>
            </a:endParaRPr>
          </a:p>
          <a:p>
            <a:pPr lvl="1" algn="ctr">
              <a:spcAft>
                <a:spcPts val="600"/>
              </a:spcAft>
            </a:pPr>
            <a:r>
              <a:rPr lang="en-US" altLang="en-US" sz="1600">
                <a:solidFill>
                  <a:schemeClr val="bg1"/>
                </a:solidFill>
              </a:rPr>
              <a:t>Plot data (NRI, CVS, FIA, OGS)</a:t>
            </a:r>
          </a:p>
          <a:p>
            <a:pPr lvl="1" algn="ctr">
              <a:spcAft>
                <a:spcPts val="600"/>
              </a:spcAft>
            </a:pPr>
            <a:r>
              <a:rPr lang="en-US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EEECE1"/>
                  </a:outerShdw>
                </a:effectLst>
                <a:sym typeface="Wingdings" panose="05000000000000000000" pitchFamily="2" charset="2"/>
              </a:rPr>
              <a:t></a:t>
            </a:r>
          </a:p>
          <a:p>
            <a:pPr lvl="1" algn="ctr">
              <a:spcAft>
                <a:spcPts val="1200"/>
              </a:spcAft>
            </a:pPr>
            <a:r>
              <a:rPr lang="en-US" altLang="en-US" sz="1600">
                <a:solidFill>
                  <a:schemeClr val="bg1"/>
                </a:solidFill>
              </a:rPr>
              <a:t>Vegetation structure and composition imputed to all grid cells (30 x 30 m)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798663-28A9-F4A3-DF64-A17548A316D0}"/>
              </a:ext>
            </a:extLst>
          </p:cNvPr>
          <p:cNvSpPr txBox="1"/>
          <p:nvPr/>
        </p:nvSpPr>
        <p:spPr>
          <a:xfrm>
            <a:off x="4564063" y="711200"/>
            <a:ext cx="4330700" cy="287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bg1"/>
                </a:solidFill>
                <a:latin typeface="+mn-lt"/>
                <a:ea typeface="+mn-ea"/>
              </a:rPr>
              <a:t>15-year spotted owl monitoring report </a:t>
            </a:r>
          </a:p>
          <a:p>
            <a:pPr lvl="1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400" dirty="0">
                <a:solidFill>
                  <a:schemeClr val="bg1"/>
                </a:solidFill>
                <a:latin typeface="+mn-lt"/>
                <a:ea typeface="+mn-ea"/>
              </a:rPr>
              <a:t>(Davis </a:t>
            </a:r>
            <a:r>
              <a:rPr lang="en-US" sz="1400" i="1" dirty="0">
                <a:solidFill>
                  <a:schemeClr val="bg1"/>
                </a:solidFill>
                <a:latin typeface="+mn-lt"/>
                <a:ea typeface="+mn-ea"/>
              </a:rPr>
              <a:t>et al</a:t>
            </a:r>
            <a:r>
              <a:rPr lang="en-US" sz="1400" dirty="0">
                <a:solidFill>
                  <a:schemeClr val="bg1"/>
                </a:solidFill>
                <a:latin typeface="+mn-lt"/>
                <a:ea typeface="+mn-ea"/>
              </a:rPr>
              <a:t>. 2011)</a:t>
            </a:r>
          </a:p>
          <a:p>
            <a:pPr marL="742950" lvl="1" indent="-285750" fontAlgn="ctr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chemeClr val="bg1"/>
                </a:solidFill>
                <a:latin typeface="+mn-lt"/>
                <a:ea typeface="+mn-ea"/>
              </a:rPr>
              <a:t>Density of large conifers</a:t>
            </a:r>
          </a:p>
          <a:p>
            <a:pPr marL="742950" lvl="1" indent="-285750" fontAlgn="ctr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chemeClr val="bg1"/>
                </a:solidFill>
                <a:latin typeface="+mn-lt"/>
                <a:ea typeface="+mn-ea"/>
              </a:rPr>
              <a:t>Stand height</a:t>
            </a:r>
          </a:p>
          <a:p>
            <a:pPr marL="742950" lvl="1" indent="-28575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chemeClr val="bg1"/>
                </a:solidFill>
                <a:latin typeface="+mn-lt"/>
                <a:ea typeface="+mn-ea"/>
              </a:rPr>
              <a:t>Diameter diversity index</a:t>
            </a:r>
          </a:p>
          <a:p>
            <a:pPr lvl="2" fontAlgn="ctr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400" dirty="0">
                <a:solidFill>
                  <a:schemeClr val="bg1"/>
                </a:solidFill>
                <a:latin typeface="+mn-lt"/>
                <a:ea typeface="+mn-ea"/>
              </a:rPr>
              <a:t>(</a:t>
            </a:r>
            <a:r>
              <a:rPr lang="en-US" sz="1400" dirty="0" err="1">
                <a:solidFill>
                  <a:schemeClr val="bg1"/>
                </a:solidFill>
                <a:latin typeface="+mn-lt"/>
                <a:ea typeface="+mn-ea"/>
              </a:rPr>
              <a:t>McComb</a:t>
            </a:r>
            <a:r>
              <a:rPr lang="en-US" sz="1400" dirty="0">
                <a:solidFill>
                  <a:schemeClr val="bg1"/>
                </a:solidFill>
                <a:latin typeface="+mn-lt"/>
                <a:ea typeface="+mn-ea"/>
              </a:rPr>
              <a:t> </a:t>
            </a:r>
            <a:r>
              <a:rPr lang="en-US" sz="1400" i="1" dirty="0">
                <a:solidFill>
                  <a:schemeClr val="bg1"/>
                </a:solidFill>
                <a:latin typeface="+mn-lt"/>
                <a:ea typeface="+mn-ea"/>
              </a:rPr>
              <a:t>et al</a:t>
            </a:r>
            <a:r>
              <a:rPr lang="en-US" sz="1400" dirty="0">
                <a:solidFill>
                  <a:schemeClr val="bg1"/>
                </a:solidFill>
                <a:latin typeface="+mn-lt"/>
                <a:ea typeface="+mn-ea"/>
              </a:rPr>
              <a:t>. 2002. Forest Science 48:203-216)</a:t>
            </a:r>
          </a:p>
          <a:p>
            <a:pPr marL="742950" lvl="1" indent="-28575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chemeClr val="bg1"/>
                </a:solidFill>
                <a:latin typeface="+mn-lt"/>
                <a:ea typeface="+mn-ea"/>
              </a:rPr>
              <a:t>Forest Cover </a:t>
            </a:r>
          </a:p>
          <a:p>
            <a:pPr lvl="2" fontAlgn="ctr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600" dirty="0">
                <a:solidFill>
                  <a:schemeClr val="bg1"/>
                </a:solidFill>
                <a:latin typeface="+mn-lt"/>
                <a:ea typeface="+mn-ea"/>
              </a:rPr>
              <a:t>(% of cover in the canopy)</a:t>
            </a:r>
          </a:p>
          <a:p>
            <a:pPr marL="742950" lvl="1" indent="-285750" fontAlgn="ctr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chemeClr val="bg1"/>
                </a:solidFill>
                <a:latin typeface="+mn-lt"/>
                <a:ea typeface="+mn-ea"/>
              </a:rPr>
              <a:t>Basal area of subalpine trees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369BFBD2-CF42-B50E-D979-A43B7D53BB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8963" y="3789363"/>
            <a:ext cx="2195512" cy="2840037"/>
          </a:xfrm>
          <a:prstGeom prst="rect">
            <a:avLst/>
          </a:prstGeom>
          <a:noFill/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13316" name="Group 7">
            <a:extLst>
              <a:ext uri="{FF2B5EF4-FFF2-40B4-BE49-F238E27FC236}">
                <a16:creationId xmlns:a16="http://schemas.microsoft.com/office/drawing/2014/main" id="{225FEDF3-5F97-6F79-A5D1-BF727DC68E86}"/>
              </a:ext>
            </a:extLst>
          </p:cNvPr>
          <p:cNvGrpSpPr>
            <a:grpSpLocks/>
          </p:cNvGrpSpPr>
          <p:nvPr/>
        </p:nvGrpSpPr>
        <p:grpSpPr bwMode="auto">
          <a:xfrm>
            <a:off x="812800" y="4383088"/>
            <a:ext cx="3397250" cy="2220912"/>
            <a:chOff x="457200" y="3886200"/>
            <a:chExt cx="3505810" cy="2330991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9E0D6F7-6C5C-0709-9EA8-BF81B98ACB3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" y="3886200"/>
              <a:ext cx="3505810" cy="2330991"/>
            </a:xfrm>
            <a:prstGeom prst="rect">
              <a:avLst/>
            </a:prstGeom>
            <a:ln>
              <a:solidFill>
                <a:schemeClr val="accent3">
                  <a:lumMod val="50000"/>
                </a:schemeClr>
              </a:solidFill>
            </a:ln>
          </p:spPr>
        </p:pic>
        <p:sp>
          <p:nvSpPr>
            <p:cNvPr id="13318" name="TextBox 9">
              <a:extLst>
                <a:ext uri="{FF2B5EF4-FFF2-40B4-BE49-F238E27FC236}">
                  <a16:creationId xmlns:a16="http://schemas.microsoft.com/office/drawing/2014/main" id="{725107A7-4CF0-7F55-7B39-B4729A09A2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7200" y="5970970"/>
              <a:ext cx="673582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000">
                  <a:solidFill>
                    <a:schemeClr val="bg1"/>
                  </a:solidFill>
                </a:rPr>
                <a:t>K. Skybak</a:t>
              </a: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561E157-E208-70FC-3275-D6227F192CE3}"/>
              </a:ext>
            </a:extLst>
          </p:cNvPr>
          <p:cNvSpPr txBox="1"/>
          <p:nvPr/>
        </p:nvSpPr>
        <p:spPr>
          <a:xfrm>
            <a:off x="304799" y="347033"/>
            <a:ext cx="8502237" cy="2693045"/>
          </a:xfrm>
          <a:prstGeom prst="rect">
            <a:avLst/>
          </a:prstGeom>
          <a:noFill/>
        </p:spPr>
        <p:txBody>
          <a:bodyPr numCol="2">
            <a:spAutoFit/>
          </a:bodyPr>
          <a:lstStyle/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000" u="sng" dirty="0">
                <a:solidFill>
                  <a:schemeClr val="bg1"/>
                </a:solidFill>
                <a:latin typeface="+mn-lt"/>
                <a:ea typeface="+mn-ea"/>
              </a:rPr>
              <a:t>Habitat data sources (</a:t>
            </a:r>
            <a:r>
              <a:rPr lang="en-US" sz="2000" i="1" u="sng" dirty="0">
                <a:solidFill>
                  <a:schemeClr val="bg1"/>
                </a:solidFill>
                <a:latin typeface="+mn-lt"/>
                <a:ea typeface="+mn-ea"/>
              </a:rPr>
              <a:t>cont</a:t>
            </a:r>
            <a:r>
              <a:rPr lang="en-US" sz="2000" u="sng" dirty="0">
                <a:solidFill>
                  <a:schemeClr val="bg1"/>
                </a:solidFill>
                <a:latin typeface="+mn-lt"/>
                <a:ea typeface="+mn-ea"/>
              </a:rPr>
              <a:t>.):</a:t>
            </a:r>
          </a:p>
          <a:p>
            <a:pPr marL="342900" indent="-342900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bg1"/>
                </a:solidFill>
                <a:latin typeface="+mn-lt"/>
                <a:ea typeface="+mn-ea"/>
              </a:rPr>
              <a:t>Discrete-return airborne Lidar (Watershed Sciences Inc.)</a:t>
            </a: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chemeClr val="bg1"/>
                </a:solidFill>
                <a:latin typeface="+mn-lt"/>
                <a:ea typeface="+mn-ea"/>
              </a:rPr>
              <a:t>Laser pulse density ≥ 9 pulses/m</a:t>
            </a:r>
            <a:r>
              <a:rPr lang="en-US" sz="1600" baseline="30000" dirty="0">
                <a:solidFill>
                  <a:schemeClr val="bg1"/>
                </a:solidFill>
                <a:latin typeface="+mn-lt"/>
                <a:ea typeface="+mn-ea"/>
              </a:rPr>
              <a:t>2</a:t>
            </a: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chemeClr val="bg1"/>
                </a:solidFill>
                <a:latin typeface="+mn-lt"/>
                <a:ea typeface="+mn-ea"/>
              </a:rPr>
              <a:t>Up to 4 returns/pulse</a:t>
            </a: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chemeClr val="bg1"/>
                </a:solidFill>
                <a:latin typeface="+mn-lt"/>
                <a:ea typeface="+mn-ea"/>
              </a:rPr>
              <a:t>Horizontal accuracy ≤ 30 cm</a:t>
            </a: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chemeClr val="bg1"/>
                </a:solidFill>
                <a:latin typeface="+mn-lt"/>
                <a:ea typeface="+mn-ea"/>
              </a:rPr>
              <a:t>Vertical accuracy ≤ 15 cm</a:t>
            </a:r>
          </a:p>
          <a:p>
            <a:pPr marL="800100" lvl="1" indent="-342900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chemeClr val="bg1"/>
                </a:solidFill>
                <a:latin typeface="+mn-lt"/>
                <a:ea typeface="+mn-ea"/>
              </a:rPr>
              <a:t>Canopy and bare Earth maps ± 1 m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chemeClr val="bg1"/>
              </a:solidFill>
              <a:latin typeface="+mn-lt"/>
              <a:ea typeface="+mn-ea"/>
            </a:endParaRPr>
          </a:p>
          <a:p>
            <a:pPr marL="285750" indent="-285750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bg1"/>
                </a:solidFill>
                <a:latin typeface="+mn-lt"/>
                <a:ea typeface="+mn-ea"/>
              </a:rPr>
              <a:t>Program Fusion </a:t>
            </a:r>
            <a:r>
              <a:rPr lang="en-US" sz="1400" dirty="0">
                <a:solidFill>
                  <a:schemeClr val="bg1"/>
                </a:solidFill>
                <a:latin typeface="+mn-lt"/>
                <a:ea typeface="+mn-ea"/>
              </a:rPr>
              <a:t>(</a:t>
            </a:r>
            <a:r>
              <a:rPr lang="en-US" sz="1400" dirty="0" err="1">
                <a:solidFill>
                  <a:schemeClr val="bg1"/>
                </a:solidFill>
                <a:latin typeface="+mn-lt"/>
                <a:ea typeface="+mn-ea"/>
              </a:rPr>
              <a:t>McGaughey</a:t>
            </a:r>
            <a:r>
              <a:rPr lang="en-US" sz="1400" dirty="0">
                <a:solidFill>
                  <a:schemeClr val="bg1"/>
                </a:solidFill>
                <a:latin typeface="+mn-lt"/>
                <a:ea typeface="+mn-ea"/>
              </a:rPr>
              <a:t> 2012)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chemeClr val="bg1"/>
                </a:solidFill>
                <a:latin typeface="+mn-lt"/>
                <a:ea typeface="+mn-ea"/>
              </a:rPr>
              <a:t>30 m grid cells (identical to GNN rasters)</a:t>
            </a:r>
          </a:p>
          <a:p>
            <a:pPr marL="800100" lvl="1" indent="-34290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chemeClr val="bg1"/>
                </a:solidFill>
                <a:latin typeface="+mn-lt"/>
                <a:ea typeface="+mn-ea"/>
              </a:rPr>
              <a:t>Density of large conifers (&gt;76 cm </a:t>
            </a:r>
            <a:r>
              <a:rPr lang="en-US" sz="1600" dirty="0" err="1">
                <a:solidFill>
                  <a:schemeClr val="bg1"/>
                </a:solidFill>
                <a:latin typeface="+mn-lt"/>
                <a:ea typeface="+mn-ea"/>
              </a:rPr>
              <a:t>dbh</a:t>
            </a:r>
            <a:r>
              <a:rPr lang="en-US" sz="1600" dirty="0">
                <a:solidFill>
                  <a:schemeClr val="bg1"/>
                </a:solidFill>
                <a:latin typeface="+mn-lt"/>
                <a:ea typeface="+mn-ea"/>
              </a:rPr>
              <a:t>)</a:t>
            </a:r>
          </a:p>
          <a:p>
            <a:pPr lvl="2"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bg1"/>
                </a:solidFill>
                <a:latin typeface="+mn-lt"/>
                <a:ea typeface="+mn-ea"/>
              </a:rPr>
              <a:t>Based on local height-diameter relationships (Garmin </a:t>
            </a:r>
            <a:r>
              <a:rPr lang="en-US" sz="1400" i="1" dirty="0">
                <a:solidFill>
                  <a:schemeClr val="bg1"/>
                </a:solidFill>
                <a:latin typeface="+mn-lt"/>
                <a:ea typeface="+mn-ea"/>
              </a:rPr>
              <a:t>et al</a:t>
            </a:r>
            <a:r>
              <a:rPr lang="en-US" sz="1400" dirty="0">
                <a:solidFill>
                  <a:schemeClr val="bg1"/>
                </a:solidFill>
                <a:latin typeface="+mn-lt"/>
                <a:ea typeface="+mn-ea"/>
              </a:rPr>
              <a:t>. 1995)</a:t>
            </a:r>
          </a:p>
          <a:p>
            <a:pPr marL="800100" lvl="1" indent="-34290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chemeClr val="bg1"/>
                </a:solidFill>
                <a:latin typeface="+mn-lt"/>
                <a:ea typeface="+mn-ea"/>
              </a:rPr>
              <a:t>Stand height</a:t>
            </a:r>
          </a:p>
          <a:p>
            <a:pPr marL="800100" lvl="1" indent="-34290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chemeClr val="bg1"/>
                </a:solidFill>
                <a:latin typeface="+mn-lt"/>
                <a:ea typeface="+mn-ea"/>
              </a:rPr>
              <a:t>Rumple index </a:t>
            </a:r>
          </a:p>
          <a:p>
            <a:pPr lvl="2"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bg1"/>
                </a:solidFill>
                <a:latin typeface="+mn-lt"/>
                <a:ea typeface="+mn-ea"/>
              </a:rPr>
              <a:t>(Parker </a:t>
            </a:r>
            <a:r>
              <a:rPr lang="en-US" sz="1400" i="1" dirty="0">
                <a:solidFill>
                  <a:schemeClr val="bg1"/>
                </a:solidFill>
                <a:latin typeface="+mn-lt"/>
                <a:ea typeface="+mn-ea"/>
              </a:rPr>
              <a:t>et al</a:t>
            </a:r>
            <a:r>
              <a:rPr lang="en-US" sz="1400" dirty="0">
                <a:solidFill>
                  <a:schemeClr val="bg1"/>
                </a:solidFill>
                <a:latin typeface="+mn-lt"/>
                <a:ea typeface="+mn-ea"/>
              </a:rPr>
              <a:t>. 2004. Ecosystems 7:440-453)</a:t>
            </a:r>
          </a:p>
          <a:p>
            <a:pPr marL="800100" lvl="1" indent="-34290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chemeClr val="bg1"/>
                </a:solidFill>
                <a:latin typeface="+mn-lt"/>
                <a:ea typeface="+mn-ea"/>
              </a:rPr>
              <a:t>Forest cover (&gt;2 m)</a:t>
            </a:r>
          </a:p>
          <a:p>
            <a:pPr lvl="1" fontAlgn="auto">
              <a:spcBef>
                <a:spcPts val="0"/>
              </a:spcBef>
              <a:spcAft>
                <a:spcPts val="600"/>
              </a:spcAft>
              <a:defRPr/>
            </a:pPr>
            <a:endParaRPr lang="en-US" sz="1600" dirty="0">
              <a:solidFill>
                <a:schemeClr val="bg1"/>
              </a:solidFill>
              <a:latin typeface="+mn-lt"/>
              <a:ea typeface="+mn-ea"/>
            </a:endParaRPr>
          </a:p>
        </p:txBody>
      </p:sp>
      <p:pic>
        <p:nvPicPr>
          <p:cNvPr id="14338" name="Picture 8">
            <a:extLst>
              <a:ext uri="{FF2B5EF4-FFF2-40B4-BE49-F238E27FC236}">
                <a16:creationId xmlns:a16="http://schemas.microsoft.com/office/drawing/2014/main" id="{3FEC3CAC-1F51-F205-A7FC-6B15533C07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361" b="7426"/>
          <a:stretch>
            <a:fillRect/>
          </a:stretch>
        </p:blipFill>
        <p:spPr bwMode="auto">
          <a:xfrm>
            <a:off x="3124200" y="2855913"/>
            <a:ext cx="5683250" cy="370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Box 1">
            <a:extLst>
              <a:ext uri="{FF2B5EF4-FFF2-40B4-BE49-F238E27FC236}">
                <a16:creationId xmlns:a16="http://schemas.microsoft.com/office/drawing/2014/main" id="{FBD3B37F-5D56-8D68-2A1E-C55C9C5B05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6092825"/>
            <a:ext cx="1143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400"/>
              <a:t>(Young 2011)</a:t>
            </a:r>
          </a:p>
        </p:txBody>
      </p:sp>
      <p:pic>
        <p:nvPicPr>
          <p:cNvPr id="14340" name="Picture 2">
            <a:extLst>
              <a:ext uri="{FF2B5EF4-FFF2-40B4-BE49-F238E27FC236}">
                <a16:creationId xmlns:a16="http://schemas.microsoft.com/office/drawing/2014/main" id="{84EDA838-D883-7B72-1875-40113C66BF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64"/>
          <a:stretch>
            <a:fillRect/>
          </a:stretch>
        </p:blipFill>
        <p:spPr bwMode="auto">
          <a:xfrm>
            <a:off x="762000" y="3040063"/>
            <a:ext cx="1981200" cy="305276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A7A6D7A-36C1-77D7-E016-55D7AEAE073F}"/>
              </a:ext>
            </a:extLst>
          </p:cNvPr>
          <p:cNvSpPr txBox="1"/>
          <p:nvPr/>
        </p:nvSpPr>
        <p:spPr>
          <a:xfrm>
            <a:off x="444500" y="490538"/>
            <a:ext cx="7443788" cy="472440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739775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Aft>
                <a:spcPts val="600"/>
              </a:spcAft>
            </a:pPr>
            <a:r>
              <a:rPr lang="en-US" altLang="en-US" sz="2000" u="sng">
                <a:solidFill>
                  <a:schemeClr val="bg1"/>
                </a:solidFill>
              </a:rPr>
              <a:t>Habitat data sources (</a:t>
            </a:r>
            <a:r>
              <a:rPr lang="en-US" altLang="en-US" sz="2000" i="1" u="sng">
                <a:solidFill>
                  <a:schemeClr val="bg1"/>
                </a:solidFill>
              </a:rPr>
              <a:t>cont</a:t>
            </a:r>
            <a:r>
              <a:rPr lang="en-US" altLang="en-US" sz="2000" u="sng">
                <a:solidFill>
                  <a:schemeClr val="bg1"/>
                </a:solidFill>
              </a:rPr>
              <a:t>.):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>
                <a:solidFill>
                  <a:schemeClr val="bg1"/>
                </a:solidFill>
              </a:rPr>
              <a:t>Willamette National Forest NSO habitat GIS layer</a:t>
            </a:r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>
                <a:solidFill>
                  <a:schemeClr val="bg1"/>
                </a:solidFill>
              </a:rPr>
              <a:t>Aerial photo interpretation</a:t>
            </a:r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>
                <a:solidFill>
                  <a:schemeClr val="bg1"/>
                </a:solidFill>
              </a:rPr>
              <a:t>Standardized definitions:</a:t>
            </a:r>
          </a:p>
          <a:p>
            <a:pPr lvl="2"/>
            <a:r>
              <a:rPr lang="en-US" altLang="en-US" sz="1600">
                <a:solidFill>
                  <a:schemeClr val="bg1"/>
                </a:solidFill>
              </a:rPr>
              <a:t>Nesting: Any habitat that has known or suspected nesting activity. Mature </a:t>
            </a:r>
          </a:p>
          <a:p>
            <a:pPr lvl="2"/>
            <a:r>
              <a:rPr lang="en-US" altLang="en-US" sz="1600">
                <a:solidFill>
                  <a:schemeClr val="bg1"/>
                </a:solidFill>
              </a:rPr>
              <a:t>forests (70–100+ years) and multi-storied old growth forests ≥200 years old, </a:t>
            </a:r>
          </a:p>
          <a:p>
            <a:pPr lvl="2">
              <a:spcAft>
                <a:spcPts val="600"/>
              </a:spcAft>
            </a:pPr>
            <a:r>
              <a:rPr lang="en-US" altLang="en-US" sz="1600">
                <a:solidFill>
                  <a:schemeClr val="bg1"/>
                </a:solidFill>
              </a:rPr>
              <a:t>average d.b.h. ≥30 in., numerous snags and downed logs.</a:t>
            </a:r>
          </a:p>
          <a:p>
            <a:pPr lvl="2"/>
            <a:r>
              <a:rPr lang="en-US" altLang="en-US" sz="1600">
                <a:solidFill>
                  <a:schemeClr val="bg1"/>
                </a:solidFill>
              </a:rPr>
              <a:t>Roosting/foraging: Any habitat that has known or suspected foraging or </a:t>
            </a:r>
          </a:p>
          <a:p>
            <a:pPr lvl="2"/>
            <a:r>
              <a:rPr lang="en-US" altLang="en-US" sz="1600">
                <a:solidFill>
                  <a:schemeClr val="bg1"/>
                </a:solidFill>
              </a:rPr>
              <a:t>roosting activity. Stands with at least 60% canopy cover. Stand structure not </a:t>
            </a:r>
          </a:p>
          <a:p>
            <a:pPr lvl="2"/>
            <a:r>
              <a:rPr lang="en-US" altLang="en-US" sz="1600">
                <a:solidFill>
                  <a:schemeClr val="bg1"/>
                </a:solidFill>
              </a:rPr>
              <a:t>as clearly defined as for nesting habitat. Can be based on proximity to spotted </a:t>
            </a:r>
          </a:p>
          <a:p>
            <a:pPr lvl="2"/>
            <a:r>
              <a:rPr lang="en-US" altLang="en-US" sz="1600">
                <a:solidFill>
                  <a:schemeClr val="bg1"/>
                </a:solidFill>
              </a:rPr>
              <a:t>owl activity centers or nesting habitat. Usually stands ≥80 years of age, </a:t>
            </a:r>
          </a:p>
          <a:p>
            <a:pPr lvl="2">
              <a:spcAft>
                <a:spcPts val="600"/>
              </a:spcAft>
            </a:pPr>
            <a:r>
              <a:rPr lang="en-US" altLang="en-US" sz="1600">
                <a:solidFill>
                  <a:schemeClr val="bg1"/>
                </a:solidFill>
              </a:rPr>
              <a:t>average d.b.h. ≥18 in.</a:t>
            </a:r>
          </a:p>
          <a:p>
            <a:pPr lvl="2"/>
            <a:r>
              <a:rPr lang="en-US" altLang="en-US" sz="1600">
                <a:solidFill>
                  <a:schemeClr val="bg1"/>
                </a:solidFill>
              </a:rPr>
              <a:t>Dispersal: Stands with at least 40% canopy cover and do </a:t>
            </a:r>
          </a:p>
          <a:p>
            <a:pPr lvl="2"/>
            <a:r>
              <a:rPr lang="en-US" altLang="en-US" sz="1600">
                <a:solidFill>
                  <a:schemeClr val="bg1"/>
                </a:solidFill>
              </a:rPr>
              <a:t>not contain structure to support nesting or foraging. </a:t>
            </a:r>
          </a:p>
          <a:p>
            <a:pPr lvl="2">
              <a:spcAft>
                <a:spcPts val="600"/>
              </a:spcAft>
            </a:pPr>
            <a:r>
              <a:rPr lang="en-US" altLang="en-US" sz="1600">
                <a:solidFill>
                  <a:schemeClr val="bg1"/>
                </a:solidFill>
              </a:rPr>
              <a:t>Usually stands with average d.b.h. ≥11 in.</a:t>
            </a:r>
          </a:p>
          <a:p>
            <a:pPr lvl="2">
              <a:spcAft>
                <a:spcPts val="600"/>
              </a:spcAft>
            </a:pPr>
            <a:r>
              <a:rPr lang="en-US" altLang="en-US" sz="1600">
                <a:solidFill>
                  <a:schemeClr val="bg1"/>
                </a:solidFill>
              </a:rPr>
              <a:t>Unsuitable: Does not meet the above definitions.</a:t>
            </a:r>
          </a:p>
        </p:txBody>
      </p:sp>
      <p:sp>
        <p:nvSpPr>
          <p:cNvPr id="15362" name="TextBox 2">
            <a:extLst>
              <a:ext uri="{FF2B5EF4-FFF2-40B4-BE49-F238E27FC236}">
                <a16:creationId xmlns:a16="http://schemas.microsoft.com/office/drawing/2014/main" id="{14EBA359-594D-7CAD-8B6C-2CE90EBA6F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500" y="5810250"/>
            <a:ext cx="590073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>
                <a:solidFill>
                  <a:schemeClr val="bg1"/>
                </a:solidFill>
              </a:rPr>
              <a:t>U. S. Department of Agriculture, &amp; Forest Service (2007). Definition of spotted owl habitat.</a:t>
            </a:r>
          </a:p>
          <a:p>
            <a:r>
              <a:rPr lang="en-US" altLang="en-US" sz="1200">
                <a:solidFill>
                  <a:schemeClr val="bg1"/>
                </a:solidFill>
              </a:rPr>
              <a:t>Willamette National Forest. GIS data dictionary/unpublished report on file at Willamette</a:t>
            </a:r>
          </a:p>
          <a:p>
            <a:r>
              <a:rPr lang="en-US" altLang="en-US" sz="1200">
                <a:solidFill>
                  <a:schemeClr val="bg1"/>
                </a:solidFill>
              </a:rPr>
              <a:t>National Forest, Supervisor's Office, 3106 Pierce Parkway, Suite D, Springfield,</a:t>
            </a:r>
          </a:p>
          <a:p>
            <a:r>
              <a:rPr lang="en-US" altLang="en-US" sz="1200">
                <a:solidFill>
                  <a:schemeClr val="bg1"/>
                </a:solidFill>
              </a:rPr>
              <a:t>Oregon.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60FFF2-C526-0866-4B36-810EFD76BC5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651"/>
          <a:stretch/>
        </p:blipFill>
        <p:spPr>
          <a:xfrm>
            <a:off x="6170613" y="4344988"/>
            <a:ext cx="2765425" cy="2346325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5" name="Group 25">
            <a:extLst>
              <a:ext uri="{FF2B5EF4-FFF2-40B4-BE49-F238E27FC236}">
                <a16:creationId xmlns:a16="http://schemas.microsoft.com/office/drawing/2014/main" id="{7ECE5468-AC0C-0775-7E80-11B2EC6EFD87}"/>
              </a:ext>
            </a:extLst>
          </p:cNvPr>
          <p:cNvGrpSpPr>
            <a:grpSpLocks/>
          </p:cNvGrpSpPr>
          <p:nvPr/>
        </p:nvGrpSpPr>
        <p:grpSpPr bwMode="auto">
          <a:xfrm>
            <a:off x="4765675" y="604838"/>
            <a:ext cx="1920875" cy="1919287"/>
            <a:chOff x="4601967" y="679121"/>
            <a:chExt cx="1828800" cy="1841074"/>
          </a:xfrm>
        </p:grpSpPr>
        <p:pic>
          <p:nvPicPr>
            <p:cNvPr id="16396" name="Picture 5">
              <a:extLst>
                <a:ext uri="{FF2B5EF4-FFF2-40B4-BE49-F238E27FC236}">
                  <a16:creationId xmlns:a16="http://schemas.microsoft.com/office/drawing/2014/main" id="{0B8D1E4C-5AFF-83AF-B037-C756CF62C71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827" t="30009" r="27647" b="8916"/>
            <a:stretch>
              <a:fillRect/>
            </a:stretch>
          </p:blipFill>
          <p:spPr bwMode="auto">
            <a:xfrm>
              <a:off x="4601967" y="679121"/>
              <a:ext cx="1828800" cy="1536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397" name="TextBox 6">
              <a:extLst>
                <a:ext uri="{FF2B5EF4-FFF2-40B4-BE49-F238E27FC236}">
                  <a16:creationId xmlns:a16="http://schemas.microsoft.com/office/drawing/2014/main" id="{D58F6BA2-A4DA-126D-7008-6F0DB72524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23593" y="2212418"/>
              <a:ext cx="78554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400">
                  <a:solidFill>
                    <a:schemeClr val="bg1"/>
                  </a:solidFill>
                </a:rPr>
                <a:t>Landsat</a:t>
              </a:r>
            </a:p>
          </p:txBody>
        </p:sp>
      </p:grpSp>
      <p:grpSp>
        <p:nvGrpSpPr>
          <p:cNvPr id="16386" name="Group 26">
            <a:extLst>
              <a:ext uri="{FF2B5EF4-FFF2-40B4-BE49-F238E27FC236}">
                <a16:creationId xmlns:a16="http://schemas.microsoft.com/office/drawing/2014/main" id="{5C09E142-9E1B-25D8-9931-20CFAB31E7EA}"/>
              </a:ext>
            </a:extLst>
          </p:cNvPr>
          <p:cNvGrpSpPr>
            <a:grpSpLocks/>
          </p:cNvGrpSpPr>
          <p:nvPr/>
        </p:nvGrpSpPr>
        <p:grpSpPr bwMode="auto">
          <a:xfrm>
            <a:off x="6943725" y="598488"/>
            <a:ext cx="1920875" cy="1920875"/>
            <a:chOff x="6943701" y="674032"/>
            <a:chExt cx="1828800" cy="1846163"/>
          </a:xfrm>
        </p:grpSpPr>
        <p:pic>
          <p:nvPicPr>
            <p:cNvPr id="16394" name="Picture 9">
              <a:extLst>
                <a:ext uri="{FF2B5EF4-FFF2-40B4-BE49-F238E27FC236}">
                  <a16:creationId xmlns:a16="http://schemas.microsoft.com/office/drawing/2014/main" id="{5EB7D32D-5AEA-22A9-6296-5399982EB55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467" t="30046" r="27818" b="8914"/>
            <a:stretch>
              <a:fillRect/>
            </a:stretch>
          </p:blipFill>
          <p:spPr bwMode="auto">
            <a:xfrm>
              <a:off x="6943701" y="674032"/>
              <a:ext cx="1828800" cy="1538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395" name="TextBox 10">
              <a:extLst>
                <a:ext uri="{FF2B5EF4-FFF2-40B4-BE49-F238E27FC236}">
                  <a16:creationId xmlns:a16="http://schemas.microsoft.com/office/drawing/2014/main" id="{1CD173B8-8EC2-5FCA-EB4A-F8016809DD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21110" y="2212418"/>
              <a:ext cx="67398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400">
                  <a:solidFill>
                    <a:schemeClr val="bg1"/>
                  </a:solidFill>
                </a:rPr>
                <a:t>Lidar</a:t>
              </a:r>
            </a:p>
          </p:txBody>
        </p:sp>
      </p:grpSp>
      <p:grpSp>
        <p:nvGrpSpPr>
          <p:cNvPr id="16387" name="Group 21">
            <a:extLst>
              <a:ext uri="{FF2B5EF4-FFF2-40B4-BE49-F238E27FC236}">
                <a16:creationId xmlns:a16="http://schemas.microsoft.com/office/drawing/2014/main" id="{B4AB287E-B416-AD00-3201-162E14903173}"/>
              </a:ext>
            </a:extLst>
          </p:cNvPr>
          <p:cNvGrpSpPr>
            <a:grpSpLocks/>
          </p:cNvGrpSpPr>
          <p:nvPr/>
        </p:nvGrpSpPr>
        <p:grpSpPr bwMode="auto">
          <a:xfrm>
            <a:off x="2587625" y="596900"/>
            <a:ext cx="1920875" cy="1919288"/>
            <a:chOff x="4216779" y="390749"/>
            <a:chExt cx="1829378" cy="1849238"/>
          </a:xfrm>
        </p:grpSpPr>
        <p:pic>
          <p:nvPicPr>
            <p:cNvPr id="16392" name="Picture 11">
              <a:extLst>
                <a:ext uri="{FF2B5EF4-FFF2-40B4-BE49-F238E27FC236}">
                  <a16:creationId xmlns:a16="http://schemas.microsoft.com/office/drawing/2014/main" id="{A3D011B6-1B5C-034D-2AA2-C5FD340A96A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467" t="30046" r="27818" b="9210"/>
            <a:stretch>
              <a:fillRect/>
            </a:stretch>
          </p:blipFill>
          <p:spPr bwMode="auto">
            <a:xfrm>
              <a:off x="4217068" y="390749"/>
              <a:ext cx="1828800" cy="1536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393" name="TextBox 12">
              <a:extLst>
                <a:ext uri="{FF2B5EF4-FFF2-40B4-BE49-F238E27FC236}">
                  <a16:creationId xmlns:a16="http://schemas.microsoft.com/office/drawing/2014/main" id="{71368B67-2F91-52A1-36EC-8C9ED398CE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16779" y="1932210"/>
              <a:ext cx="182937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400">
                  <a:solidFill>
                    <a:schemeClr val="bg1"/>
                  </a:solidFill>
                </a:rPr>
                <a:t>WNF – nesting habitat</a:t>
              </a:r>
            </a:p>
          </p:txBody>
        </p:sp>
      </p:grpSp>
      <p:grpSp>
        <p:nvGrpSpPr>
          <p:cNvPr id="16388" name="Group 22">
            <a:extLst>
              <a:ext uri="{FF2B5EF4-FFF2-40B4-BE49-F238E27FC236}">
                <a16:creationId xmlns:a16="http://schemas.microsoft.com/office/drawing/2014/main" id="{A9A4007F-6289-EBAC-AF31-5089CE5ADC4E}"/>
              </a:ext>
            </a:extLst>
          </p:cNvPr>
          <p:cNvGrpSpPr>
            <a:grpSpLocks/>
          </p:cNvGrpSpPr>
          <p:nvPr/>
        </p:nvGrpSpPr>
        <p:grpSpPr bwMode="auto">
          <a:xfrm>
            <a:off x="411163" y="604838"/>
            <a:ext cx="1919287" cy="1919287"/>
            <a:chOff x="6112328" y="397096"/>
            <a:chExt cx="1828800" cy="1843040"/>
          </a:xfrm>
        </p:grpSpPr>
        <p:pic>
          <p:nvPicPr>
            <p:cNvPr id="16390" name="Picture 13">
              <a:extLst>
                <a:ext uri="{FF2B5EF4-FFF2-40B4-BE49-F238E27FC236}">
                  <a16:creationId xmlns:a16="http://schemas.microsoft.com/office/drawing/2014/main" id="{DAF795A2-0D5B-9BF2-D556-94EEDEF02BA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467" t="30046" r="27727" b="8914"/>
            <a:stretch>
              <a:fillRect/>
            </a:stretch>
          </p:blipFill>
          <p:spPr bwMode="auto">
            <a:xfrm>
              <a:off x="6112328" y="397096"/>
              <a:ext cx="1828800" cy="1535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391" name="TextBox 14">
              <a:extLst>
                <a:ext uri="{FF2B5EF4-FFF2-40B4-BE49-F238E27FC236}">
                  <a16:creationId xmlns:a16="http://schemas.microsoft.com/office/drawing/2014/main" id="{1874B80B-42D0-32E4-4565-330E484356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86723" y="1932359"/>
              <a:ext cx="168001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400">
                  <a:solidFill>
                    <a:schemeClr val="bg1"/>
                  </a:solidFill>
                </a:rPr>
                <a:t>WNF – N-R-F habitat</a:t>
              </a:r>
            </a:p>
          </p:txBody>
        </p:sp>
      </p:grpSp>
      <p:graphicFrame>
        <p:nvGraphicFramePr>
          <p:cNvPr id="16389" name="Chart 23">
            <a:extLst>
              <a:ext uri="{FF2B5EF4-FFF2-40B4-BE49-F238E27FC236}">
                <a16:creationId xmlns:a16="http://schemas.microsoft.com/office/drawing/2014/main" id="{2C5DE096-BBC1-A815-2D61-03AF611D61ED}"/>
              </a:ext>
            </a:extLst>
          </p:cNvPr>
          <p:cNvGraphicFramePr>
            <a:graphicFrameLocks/>
          </p:cNvGraphicFramePr>
          <p:nvPr/>
        </p:nvGraphicFramePr>
        <p:xfrm>
          <a:off x="1320800" y="2909888"/>
          <a:ext cx="5997575" cy="368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5991873" imgH="3681680" progId="Excel.Chart.8">
                  <p:embed/>
                </p:oleObj>
              </mc:Choice>
              <mc:Fallback>
                <p:oleObj r:id="rId6" imgW="5991873" imgH="3681680" progId="Excel.Chart.8">
                  <p:embed/>
                  <p:pic>
                    <p:nvPicPr>
                      <p:cNvPr id="0" name="Chart 23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0800" y="2909888"/>
                        <a:ext cx="5997575" cy="3683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C3B54EF-B145-9586-F79B-0D8FF6D289EA}"/>
              </a:ext>
            </a:extLst>
          </p:cNvPr>
          <p:cNvSpPr txBox="1"/>
          <p:nvPr/>
        </p:nvSpPr>
        <p:spPr>
          <a:xfrm>
            <a:off x="447675" y="425450"/>
            <a:ext cx="6065838" cy="4340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000" u="sng" dirty="0">
                <a:solidFill>
                  <a:schemeClr val="bg1"/>
                </a:solidFill>
                <a:latin typeface="+mn-lt"/>
                <a:ea typeface="+mn-ea"/>
              </a:rPr>
              <a:t>Conclusions</a:t>
            </a:r>
          </a:p>
          <a:p>
            <a:pPr marL="285750" indent="-285750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bg1"/>
                </a:solidFill>
                <a:latin typeface="+mn-lt"/>
                <a:ea typeface="+mn-ea"/>
              </a:rPr>
              <a:t>Lidar-based structural measurements produced:</a:t>
            </a:r>
            <a:endParaRPr lang="en-US" sz="1600" dirty="0">
              <a:solidFill>
                <a:schemeClr val="bg1"/>
              </a:solidFill>
              <a:latin typeface="+mn-lt"/>
              <a:ea typeface="+mn-ea"/>
            </a:endParaRPr>
          </a:p>
          <a:p>
            <a:pPr marL="742950" lvl="1" indent="-285750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chemeClr val="bg1"/>
                </a:solidFill>
                <a:latin typeface="+mn-lt"/>
                <a:ea typeface="+mn-ea"/>
              </a:rPr>
              <a:t>Lower estimated area of suitable habitat</a:t>
            </a:r>
          </a:p>
          <a:p>
            <a:pPr marL="742950" lvl="1" indent="-285750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chemeClr val="bg1"/>
                </a:solidFill>
                <a:latin typeface="+mn-lt"/>
                <a:ea typeface="+mn-ea"/>
              </a:rPr>
              <a:t>More precise and similar to WNF nesting habitat classification</a:t>
            </a:r>
          </a:p>
          <a:p>
            <a:pPr marL="742950" lvl="1" indent="-285750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chemeClr val="bg1"/>
                </a:solidFill>
                <a:latin typeface="+mn-lt"/>
                <a:ea typeface="+mn-ea"/>
              </a:rPr>
              <a:t>Well suited for project-level analyses</a:t>
            </a:r>
          </a:p>
          <a:p>
            <a:pPr marL="285750" indent="-285750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bg1"/>
                </a:solidFill>
                <a:latin typeface="+mn-lt"/>
                <a:ea typeface="+mn-ea"/>
              </a:rPr>
              <a:t>Landsat/GNN modeling</a:t>
            </a:r>
          </a:p>
          <a:p>
            <a:pPr marL="742950" lvl="1" indent="-285750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chemeClr val="bg1"/>
                </a:solidFill>
                <a:latin typeface="+mn-lt"/>
                <a:ea typeface="+mn-ea"/>
              </a:rPr>
              <a:t>Habitat area estimate between WNF nesting </a:t>
            </a:r>
          </a:p>
          <a:p>
            <a:pPr marL="739775" lvl="1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600" dirty="0">
                <a:solidFill>
                  <a:schemeClr val="bg1"/>
                </a:solidFill>
                <a:latin typeface="+mn-lt"/>
                <a:ea typeface="+mn-ea"/>
              </a:rPr>
              <a:t>and NRF classifications</a:t>
            </a:r>
          </a:p>
          <a:p>
            <a:pPr marL="742950" lvl="1" indent="-285750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chemeClr val="bg1"/>
                </a:solidFill>
                <a:latin typeface="+mn-lt"/>
                <a:ea typeface="+mn-ea"/>
              </a:rPr>
              <a:t>Currently much greater coverage</a:t>
            </a:r>
          </a:p>
          <a:p>
            <a:pPr marL="742950" lvl="1" indent="-285750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chemeClr val="bg1"/>
                </a:solidFill>
                <a:latin typeface="+mn-lt"/>
                <a:ea typeface="+mn-ea"/>
              </a:rPr>
              <a:t>Change through time can be evaluated</a:t>
            </a:r>
          </a:p>
          <a:p>
            <a:pPr marL="742950" lvl="1" indent="-285750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chemeClr val="bg1"/>
                </a:solidFill>
                <a:latin typeface="+mn-lt"/>
                <a:ea typeface="+mn-ea"/>
              </a:rPr>
              <a:t>Well suited for landscape level analyses</a:t>
            </a:r>
          </a:p>
          <a:p>
            <a:pPr marL="742950" lvl="1" indent="-285750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sz="1600" dirty="0">
              <a:solidFill>
                <a:schemeClr val="bg1"/>
              </a:solidFill>
              <a:latin typeface="+mn-lt"/>
              <a:ea typeface="+mn-ea"/>
            </a:endParaRPr>
          </a:p>
          <a:p>
            <a:pPr lvl="2" fontAlgn="auto">
              <a:spcBef>
                <a:spcPts val="0"/>
              </a:spcBef>
              <a:spcAft>
                <a:spcPts val="600"/>
              </a:spcAft>
              <a:defRPr/>
            </a:pPr>
            <a:endParaRPr lang="en-US" sz="1600" dirty="0">
              <a:solidFill>
                <a:schemeClr val="bg1"/>
              </a:solidFill>
              <a:latin typeface="+mn-lt"/>
              <a:ea typeface="+mn-ea"/>
            </a:endParaRPr>
          </a:p>
        </p:txBody>
      </p:sp>
      <p:grpSp>
        <p:nvGrpSpPr>
          <p:cNvPr id="17410" name="Group 3">
            <a:extLst>
              <a:ext uri="{FF2B5EF4-FFF2-40B4-BE49-F238E27FC236}">
                <a16:creationId xmlns:a16="http://schemas.microsoft.com/office/drawing/2014/main" id="{70A5B250-FCDF-8AC2-2194-8881AD7B3345}"/>
              </a:ext>
            </a:extLst>
          </p:cNvPr>
          <p:cNvGrpSpPr>
            <a:grpSpLocks/>
          </p:cNvGrpSpPr>
          <p:nvPr/>
        </p:nvGrpSpPr>
        <p:grpSpPr bwMode="auto">
          <a:xfrm>
            <a:off x="4967288" y="2800350"/>
            <a:ext cx="3794125" cy="3668713"/>
            <a:chOff x="2209800" y="304800"/>
            <a:chExt cx="5914368" cy="5946177"/>
          </a:xfrm>
        </p:grpSpPr>
        <p:pic>
          <p:nvPicPr>
            <p:cNvPr id="17412" name="Picture 4">
              <a:extLst>
                <a:ext uri="{FF2B5EF4-FFF2-40B4-BE49-F238E27FC236}">
                  <a16:creationId xmlns:a16="http://schemas.microsoft.com/office/drawing/2014/main" id="{173F6299-D532-CC2A-757C-A860BFD5BD8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9800" y="304800"/>
              <a:ext cx="5914368" cy="5867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413" name="TextBox 5">
              <a:extLst>
                <a:ext uri="{FF2B5EF4-FFF2-40B4-BE49-F238E27FC236}">
                  <a16:creationId xmlns:a16="http://schemas.microsoft.com/office/drawing/2014/main" id="{855857E9-33BD-808B-A07B-D00559636A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6693" y="5752159"/>
              <a:ext cx="1478590" cy="498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1400">
                  <a:solidFill>
                    <a:schemeClr val="bg1"/>
                  </a:solidFill>
                </a:rPr>
                <a:t>Suitable</a:t>
              </a:r>
            </a:p>
          </p:txBody>
        </p:sp>
        <p:sp>
          <p:nvSpPr>
            <p:cNvPr id="17414" name="TextBox 6">
              <a:extLst>
                <a:ext uri="{FF2B5EF4-FFF2-40B4-BE49-F238E27FC236}">
                  <a16:creationId xmlns:a16="http://schemas.microsoft.com/office/drawing/2014/main" id="{87324FB8-1E92-6CC7-83D1-9D39247BEE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59798" y="5752159"/>
              <a:ext cx="1301241" cy="498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1400">
                  <a:solidFill>
                    <a:schemeClr val="bg1"/>
                  </a:solidFill>
                </a:rPr>
                <a:t>Marginal</a:t>
              </a:r>
            </a:p>
          </p:txBody>
        </p:sp>
        <p:sp>
          <p:nvSpPr>
            <p:cNvPr id="17415" name="TextBox 7">
              <a:extLst>
                <a:ext uri="{FF2B5EF4-FFF2-40B4-BE49-F238E27FC236}">
                  <a16:creationId xmlns:a16="http://schemas.microsoft.com/office/drawing/2014/main" id="{87995A3C-1DF0-49E0-116E-171BD84EA9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69060" y="5752159"/>
              <a:ext cx="1516565" cy="498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1400">
                  <a:solidFill>
                    <a:schemeClr val="bg1"/>
                  </a:solidFill>
                </a:rPr>
                <a:t>Unsuitable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24D985BA-CD28-7561-F9EB-161C6BA9AE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75" y="4254500"/>
            <a:ext cx="3330575" cy="2214563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Juv.JPG">
            <a:extLst>
              <a:ext uri="{FF2B5EF4-FFF2-40B4-BE49-F238E27FC236}">
                <a16:creationId xmlns:a16="http://schemas.microsoft.com/office/drawing/2014/main" id="{FF249FE7-F545-9BDE-DB77-7D5B60737E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4881"/>
            <a:ext cx="4572000" cy="68675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0B711BE-58DA-BE44-C57E-AF4F1C3CFA20}"/>
              </a:ext>
            </a:extLst>
          </p:cNvPr>
          <p:cNvSpPr txBox="1"/>
          <p:nvPr/>
        </p:nvSpPr>
        <p:spPr>
          <a:xfrm>
            <a:off x="6969125" y="6473825"/>
            <a:ext cx="216535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>
                <a:solidFill>
                  <a:schemeClr val="bg1"/>
                </a:solidFill>
                <a:effectLst>
                  <a:outerShdw blurRad="38100" dist="38100" dir="2700000" algn="tl">
                    <a:srgbClr val="EEECE1"/>
                  </a:outerShdw>
                </a:effectLst>
              </a:rPr>
              <a:t>Photo by Bert Gildart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555FFB-152C-3992-EADE-47625FDFBEEC}"/>
              </a:ext>
            </a:extLst>
          </p:cNvPr>
          <p:cNvSpPr txBox="1"/>
          <p:nvPr/>
        </p:nvSpPr>
        <p:spPr>
          <a:xfrm>
            <a:off x="0" y="0"/>
            <a:ext cx="4572000" cy="46196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400" b="1">
                <a:solidFill>
                  <a:srgbClr val="00B0F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LiDAR and Red Tree Vole Habitat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D7AE1D-032E-88DE-9D3C-9417A461D903}"/>
              </a:ext>
            </a:extLst>
          </p:cNvPr>
          <p:cNvSpPr txBox="1"/>
          <p:nvPr/>
        </p:nvSpPr>
        <p:spPr>
          <a:xfrm>
            <a:off x="228600" y="4648200"/>
            <a:ext cx="4343400" cy="132397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alt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EEECE1"/>
                  </a:outerShdw>
                </a:effectLst>
              </a:rPr>
              <a:t>Survey design or in place of surveys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EEECE1"/>
                  </a:outerShdw>
                </a:effectLst>
              </a:rPr>
              <a:t>Identification of high (or non-high) priority sites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EEECE1"/>
                  </a:outerShdw>
                </a:effectLst>
              </a:rPr>
              <a:t>NEPA analyses and project design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D400284-6CFD-0212-B733-B287E5E7622F}"/>
              </a:ext>
            </a:extLst>
          </p:cNvPr>
          <p:cNvSpPr txBox="1"/>
          <p:nvPr/>
        </p:nvSpPr>
        <p:spPr>
          <a:xfrm>
            <a:off x="260350" y="1676400"/>
            <a:ext cx="4343400" cy="126206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800100" indent="-3429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alt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EEECE1"/>
                  </a:outerShdw>
                </a:effectLst>
              </a:rPr>
              <a:t>Use available LiDAR deliverables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EEECE1"/>
                  </a:outerShdw>
                </a:effectLst>
              </a:rPr>
              <a:t>Model and map habitat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b="1">
                <a:solidFill>
                  <a:schemeClr val="bg1"/>
                </a:solidFill>
                <a:effectLst>
                  <a:outerShdw blurRad="38100" dist="38100" dir="2700000" algn="tl">
                    <a:srgbClr val="EEECE1"/>
                  </a:outerShdw>
                </a:effectLst>
              </a:rPr>
              <a:t>Based on published paper(s)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b="1">
                <a:solidFill>
                  <a:schemeClr val="bg1"/>
                </a:solidFill>
                <a:effectLst>
                  <a:outerShdw blurRad="38100" dist="38100" dir="2700000" algn="tl">
                    <a:srgbClr val="EEECE1"/>
                  </a:outerShdw>
                </a:effectLst>
              </a:rPr>
              <a:t>Using local presence data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B4040A3-8970-867B-71C7-76AD25333345}"/>
              </a:ext>
            </a:extLst>
          </p:cNvPr>
          <p:cNvSpPr txBox="1"/>
          <p:nvPr/>
        </p:nvSpPr>
        <p:spPr>
          <a:xfrm>
            <a:off x="0" y="1085850"/>
            <a:ext cx="4572000" cy="46196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400" b="1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Step 1 – Making Maps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0E78920-8360-BB71-0762-F928A9A68009}"/>
              </a:ext>
            </a:extLst>
          </p:cNvPr>
          <p:cNvSpPr txBox="1"/>
          <p:nvPr/>
        </p:nvSpPr>
        <p:spPr>
          <a:xfrm>
            <a:off x="31750" y="4010025"/>
            <a:ext cx="4572000" cy="46196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400" b="1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Step 2 – Using Maps</a:t>
            </a:r>
          </a:p>
        </p:txBody>
      </p:sp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>
            <a:extLst>
              <a:ext uri="{FF2B5EF4-FFF2-40B4-BE49-F238E27FC236}">
                <a16:creationId xmlns:a16="http://schemas.microsoft.com/office/drawing/2014/main" id="{5CE32654-14F8-83A2-FEA6-6635B87743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>
            <a:extLst>
              <a:ext uri="{FF2B5EF4-FFF2-40B4-BE49-F238E27FC236}">
                <a16:creationId xmlns:a16="http://schemas.microsoft.com/office/drawing/2014/main" id="{0DAD9428-06CA-D153-D1F4-D1809FFD3A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itle 7">
            <a:extLst>
              <a:ext uri="{FF2B5EF4-FFF2-40B4-BE49-F238E27FC236}">
                <a16:creationId xmlns:a16="http://schemas.microsoft.com/office/drawing/2014/main" id="{BF64EFE4-CE89-24D1-9356-814D66B0F78B}"/>
              </a:ext>
            </a:extLst>
          </p:cNvPr>
          <p:cNvSpPr txBox="1">
            <a:spLocks/>
          </p:cNvSpPr>
          <p:nvPr/>
        </p:nvSpPr>
        <p:spPr bwMode="auto">
          <a:xfrm>
            <a:off x="508000" y="571500"/>
            <a:ext cx="815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3200">
                <a:solidFill>
                  <a:schemeClr val="bg1"/>
                </a:solidFill>
              </a:rPr>
              <a:t>Modeling Habitat for Canopy Associated Species</a:t>
            </a:r>
          </a:p>
        </p:txBody>
      </p:sp>
      <p:sp>
        <p:nvSpPr>
          <p:cNvPr id="3074" name="Content Placeholder 1">
            <a:extLst>
              <a:ext uri="{FF2B5EF4-FFF2-40B4-BE49-F238E27FC236}">
                <a16:creationId xmlns:a16="http://schemas.microsoft.com/office/drawing/2014/main" id="{A8880192-C3DC-7AF2-A64C-8AF5DD100E9A}"/>
              </a:ext>
            </a:extLst>
          </p:cNvPr>
          <p:cNvSpPr txBox="1">
            <a:spLocks/>
          </p:cNvSpPr>
          <p:nvPr/>
        </p:nvSpPr>
        <p:spPr bwMode="auto">
          <a:xfrm>
            <a:off x="4876800" y="1762125"/>
            <a:ext cx="4038600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400">
                <a:solidFill>
                  <a:srgbClr val="FFFFFF"/>
                </a:solidFill>
              </a:rPr>
              <a:t>3D structure difficult to quantify with traditional methods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400">
                <a:solidFill>
                  <a:srgbClr val="FFFFFF"/>
                </a:solidFill>
              </a:rPr>
              <a:t>Especially challenging for species that use late-seral forests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400">
                <a:solidFill>
                  <a:srgbClr val="FFFFFF"/>
                </a:solidFill>
              </a:rPr>
              <a:t>LiDAR – a promising tool for improving habitat models </a:t>
            </a:r>
          </a:p>
        </p:txBody>
      </p:sp>
      <p:pic>
        <p:nvPicPr>
          <p:cNvPr id="3075" name="Picture 3">
            <a:extLst>
              <a:ext uri="{FF2B5EF4-FFF2-40B4-BE49-F238E27FC236}">
                <a16:creationId xmlns:a16="http://schemas.microsoft.com/office/drawing/2014/main" id="{A33EA0E0-9134-5EDB-F12E-1FE21F251E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8738" y="1762125"/>
            <a:ext cx="2195512" cy="163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5">
            <a:extLst>
              <a:ext uri="{FF2B5EF4-FFF2-40B4-BE49-F238E27FC236}">
                <a16:creationId xmlns:a16="http://schemas.microsoft.com/office/drawing/2014/main" id="{66CE1C20-2066-80C4-16E7-16B0A27AEA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727450"/>
            <a:ext cx="2246313" cy="149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 descr="NSO">
            <a:extLst>
              <a:ext uri="{FF2B5EF4-FFF2-40B4-BE49-F238E27FC236}">
                <a16:creationId xmlns:a16="http://schemas.microsoft.com/office/drawing/2014/main" id="{76321FD4-3E6F-004F-3369-BA667EA7E1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2035175"/>
            <a:ext cx="1825625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>
            <a:extLst>
              <a:ext uri="{FF2B5EF4-FFF2-40B4-BE49-F238E27FC236}">
                <a16:creationId xmlns:a16="http://schemas.microsoft.com/office/drawing/2014/main" id="{2BFDE416-62B8-AC15-4A8D-AD409833CE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3">
            <a:extLst>
              <a:ext uri="{FF2B5EF4-FFF2-40B4-BE49-F238E27FC236}">
                <a16:creationId xmlns:a16="http://schemas.microsoft.com/office/drawing/2014/main" id="{56035DD8-C7D0-D5C4-CD3E-18038DE423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>
            <a:extLst>
              <a:ext uri="{FF2B5EF4-FFF2-40B4-BE49-F238E27FC236}">
                <a16:creationId xmlns:a16="http://schemas.microsoft.com/office/drawing/2014/main" id="{02C74D00-1A1C-C48B-CB64-7055955280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>
            <a:extLst>
              <a:ext uri="{FF2B5EF4-FFF2-40B4-BE49-F238E27FC236}">
                <a16:creationId xmlns:a16="http://schemas.microsoft.com/office/drawing/2014/main" id="{1E490259-4386-A032-0F4C-8B095286E0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>
            <a:extLst>
              <a:ext uri="{FF2B5EF4-FFF2-40B4-BE49-F238E27FC236}">
                <a16:creationId xmlns:a16="http://schemas.microsoft.com/office/drawing/2014/main" id="{65005C48-39D9-FCEE-21DA-B62D525583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1">
            <a:extLst>
              <a:ext uri="{FF2B5EF4-FFF2-40B4-BE49-F238E27FC236}">
                <a16:creationId xmlns:a16="http://schemas.microsoft.com/office/drawing/2014/main" id="{2182E67C-73DF-232B-CB60-45D3F61C8A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>
            <a:extLst>
              <a:ext uri="{FF2B5EF4-FFF2-40B4-BE49-F238E27FC236}">
                <a16:creationId xmlns:a16="http://schemas.microsoft.com/office/drawing/2014/main" id="{E74BF8DC-449D-7D5C-B52E-2C50DB1E9F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>
            <a:extLst>
              <a:ext uri="{FF2B5EF4-FFF2-40B4-BE49-F238E27FC236}">
                <a16:creationId xmlns:a16="http://schemas.microsoft.com/office/drawing/2014/main" id="{3D525A0B-154A-BD93-8F9E-204D4BD771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>
            <a:extLst>
              <a:ext uri="{FF2B5EF4-FFF2-40B4-BE49-F238E27FC236}">
                <a16:creationId xmlns:a16="http://schemas.microsoft.com/office/drawing/2014/main" id="{B90FC560-CD3A-2455-4275-EAB36D43CE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>
            <a:extLst>
              <a:ext uri="{FF2B5EF4-FFF2-40B4-BE49-F238E27FC236}">
                <a16:creationId xmlns:a16="http://schemas.microsoft.com/office/drawing/2014/main" id="{B55B44E4-0599-BC21-9D11-48E407396A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Box 5">
            <a:extLst>
              <a:ext uri="{FF2B5EF4-FFF2-40B4-BE49-F238E27FC236}">
                <a16:creationId xmlns:a16="http://schemas.microsoft.com/office/drawing/2014/main" id="{544E19C2-F64B-7C21-B451-305E549C4B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9288" y="2254250"/>
            <a:ext cx="4330700" cy="313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lvl="1" fontAlgn="ctr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800">
                <a:solidFill>
                  <a:srgbClr val="FFFFFF"/>
                </a:solidFill>
              </a:rPr>
              <a:t>Quantifies 3D structure</a:t>
            </a:r>
          </a:p>
          <a:p>
            <a:pPr lvl="1" fontAlgn="ctr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800">
                <a:solidFill>
                  <a:srgbClr val="FFFFFF"/>
                </a:solidFill>
              </a:rPr>
              <a:t>Describes canopy structure</a:t>
            </a:r>
          </a:p>
          <a:p>
            <a:pPr lvl="1" fontAlgn="ctr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800">
                <a:solidFill>
                  <a:srgbClr val="FFFFFF"/>
                </a:solidFill>
              </a:rPr>
              <a:t>Continuous variables</a:t>
            </a:r>
          </a:p>
          <a:p>
            <a:pPr lvl="1" fontAlgn="ctr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800">
                <a:solidFill>
                  <a:srgbClr val="FFFFFF"/>
                </a:solidFill>
              </a:rPr>
              <a:t>Quantifies fine-scale features over broad areas </a:t>
            </a:r>
          </a:p>
        </p:txBody>
      </p:sp>
      <p:sp>
        <p:nvSpPr>
          <p:cNvPr id="4098" name="TextBox 1">
            <a:extLst>
              <a:ext uri="{FF2B5EF4-FFF2-40B4-BE49-F238E27FC236}">
                <a16:creationId xmlns:a16="http://schemas.microsoft.com/office/drawing/2014/main" id="{8EF320B6-11CC-9F34-696A-73DA5897F2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8525" y="419100"/>
            <a:ext cx="51054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US" altLang="en-US" sz="3600">
                <a:solidFill>
                  <a:srgbClr val="FFFFFF"/>
                </a:solidFill>
              </a:rPr>
              <a:t>Capabilities of LiDAR</a:t>
            </a:r>
          </a:p>
          <a:p>
            <a:pPr algn="r"/>
            <a:r>
              <a:rPr lang="en-US" altLang="en-US" sz="2400">
                <a:solidFill>
                  <a:schemeClr val="bg1"/>
                </a:solidFill>
              </a:rPr>
              <a:t>(Wildlife Habitat Modeling Perspective)</a:t>
            </a:r>
          </a:p>
        </p:txBody>
      </p:sp>
      <p:pic>
        <p:nvPicPr>
          <p:cNvPr id="4099" name="Picture 7" descr="OG canopy2.jpg">
            <a:extLst>
              <a:ext uri="{FF2B5EF4-FFF2-40B4-BE49-F238E27FC236}">
                <a16:creationId xmlns:a16="http://schemas.microsoft.com/office/drawing/2014/main" id="{E432AD0D-063C-09C2-046D-BF6C1A5369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13" y="1589088"/>
            <a:ext cx="3351212" cy="446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CA279B2F-333D-271A-6CA5-CAFFA6FAAD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6700" y="2057400"/>
            <a:ext cx="4560888" cy="298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400">
                <a:solidFill>
                  <a:srgbClr val="FFFFFF"/>
                </a:solidFill>
              </a:rPr>
              <a:t>Find new variables that describe </a:t>
            </a:r>
            <a:r>
              <a:rPr lang="en-US" altLang="en-US" sz="2400">
                <a:solidFill>
                  <a:srgbClr val="00B0F0"/>
                </a:solidFill>
              </a:rPr>
              <a:t>relevant</a:t>
            </a:r>
            <a:r>
              <a:rPr lang="en-US" altLang="en-US" sz="2400">
                <a:solidFill>
                  <a:srgbClr val="FFFFFF"/>
                </a:solidFill>
              </a:rPr>
              <a:t> environmental gradients </a:t>
            </a:r>
          </a:p>
          <a:p>
            <a:pPr lvl="1" fontAlgn="ctr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400">
                <a:solidFill>
                  <a:srgbClr val="FFFFFF"/>
                </a:solidFill>
              </a:rPr>
              <a:t>Find parsimonious combination of easily interpreted and “multi-use” variables </a:t>
            </a:r>
          </a:p>
          <a:p>
            <a:pPr lvl="1" fontAlgn="ctr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400">
                <a:solidFill>
                  <a:srgbClr val="FFFFFF"/>
                </a:solidFill>
              </a:rPr>
              <a:t>Not necessarily compatible!</a:t>
            </a:r>
          </a:p>
        </p:txBody>
      </p:sp>
      <p:pic>
        <p:nvPicPr>
          <p:cNvPr id="5122" name="Picture 6">
            <a:extLst>
              <a:ext uri="{FF2B5EF4-FFF2-40B4-BE49-F238E27FC236}">
                <a16:creationId xmlns:a16="http://schemas.microsoft.com/office/drawing/2014/main" id="{D361B695-2C2C-A30A-51EC-6F01D82961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57300"/>
            <a:ext cx="3276600" cy="481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Box 1">
            <a:extLst>
              <a:ext uri="{FF2B5EF4-FFF2-40B4-BE49-F238E27FC236}">
                <a16:creationId xmlns:a16="http://schemas.microsoft.com/office/drawing/2014/main" id="{91EF2AB4-2CD7-2665-1495-48C0D10512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7675" y="495300"/>
            <a:ext cx="44291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3600">
                <a:solidFill>
                  <a:srgbClr val="FFFFFF"/>
                </a:solidFill>
              </a:rPr>
              <a:t>Goals of using LiDAR to model habitat:</a:t>
            </a:r>
            <a:endParaRPr lang="en-US" altLang="en-US" sz="3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67765A4-48EA-E90F-E246-9B506422F1D7}"/>
              </a:ext>
            </a:extLst>
          </p:cNvPr>
          <p:cNvSpPr txBox="1">
            <a:spLocks/>
          </p:cNvSpPr>
          <p:nvPr/>
        </p:nvSpPr>
        <p:spPr>
          <a:xfrm>
            <a:off x="5257800" y="2019300"/>
            <a:ext cx="3657600" cy="3143250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3050" indent="-273050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800" dirty="0">
                <a:solidFill>
                  <a:prstClr val="white"/>
                </a:solidFill>
              </a:rPr>
              <a:t>Finer quantification of canopy structure desired for addressing recovery plan goals</a:t>
            </a:r>
          </a:p>
          <a:p>
            <a:pPr marL="273050" indent="-273050" fontAlgn="auto"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2800" dirty="0">
                <a:solidFill>
                  <a:prstClr val="white"/>
                </a:solidFill>
              </a:rPr>
              <a:t>Determine which LiDAR-derived variables are most strongly associated with stand occupancy</a:t>
            </a:r>
          </a:p>
          <a:p>
            <a:pPr marL="273050" indent="-273050" fontAlgn="auto"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2800" dirty="0">
                <a:solidFill>
                  <a:prstClr val="white"/>
                </a:solidFill>
              </a:rPr>
              <a:t>Pre-disturbance survey data</a:t>
            </a: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6146" name="Title 2">
            <a:extLst>
              <a:ext uri="{FF2B5EF4-FFF2-40B4-BE49-F238E27FC236}">
                <a16:creationId xmlns:a16="http://schemas.microsoft.com/office/drawing/2014/main" id="{0F3DDEFD-DA78-B7AD-0F93-4B0DB9D564E8}"/>
              </a:ext>
            </a:extLst>
          </p:cNvPr>
          <p:cNvSpPr txBox="1">
            <a:spLocks/>
          </p:cNvSpPr>
          <p:nvPr/>
        </p:nvSpPr>
        <p:spPr bwMode="auto">
          <a:xfrm>
            <a:off x="914400" y="409575"/>
            <a:ext cx="71628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3200">
                <a:solidFill>
                  <a:schemeClr val="bg1"/>
                </a:solidFill>
                <a:cs typeface="Arial" panose="020B0604020202020204" pitchFamily="34" charset="0"/>
              </a:rPr>
              <a:t>Modeling Marbled Murrelet Habitat Using LiDAR-Derived Canopy Metrics</a:t>
            </a:r>
            <a:endParaRPr lang="en-US" altLang="en-US" sz="3200">
              <a:solidFill>
                <a:schemeClr val="bg1"/>
              </a:solidFill>
            </a:endParaRPr>
          </a:p>
        </p:txBody>
      </p:sp>
      <p:sp>
        <p:nvSpPr>
          <p:cNvPr id="6147" name="TextBox 4">
            <a:extLst>
              <a:ext uri="{FF2B5EF4-FFF2-40B4-BE49-F238E27FC236}">
                <a16:creationId xmlns:a16="http://schemas.microsoft.com/office/drawing/2014/main" id="{D644AD4F-D6A1-6617-4AFA-9E850606B9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5638800"/>
            <a:ext cx="6477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FFFFFF"/>
                </a:solidFill>
              </a:rPr>
              <a:t>Modeling Team: J. Hagar and P. Haggerty (USGS),  D. Vesely (Oregon Wildlife Institute), B. Eskelson and  S.K. Nelson (OSU)</a:t>
            </a:r>
          </a:p>
        </p:txBody>
      </p:sp>
      <p:pic>
        <p:nvPicPr>
          <p:cNvPr id="6148" name="Picture 5">
            <a:extLst>
              <a:ext uri="{FF2B5EF4-FFF2-40B4-BE49-F238E27FC236}">
                <a16:creationId xmlns:a16="http://schemas.microsoft.com/office/drawing/2014/main" id="{E8AF3515-649B-37DE-A71D-CDE0F44F82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325" y="2019300"/>
            <a:ext cx="3529013" cy="321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3">
            <a:extLst>
              <a:ext uri="{FF2B5EF4-FFF2-40B4-BE49-F238E27FC236}">
                <a16:creationId xmlns:a16="http://schemas.microsoft.com/office/drawing/2014/main" id="{C7726173-9263-DF60-CC35-C7D7C732E2C1}"/>
              </a:ext>
            </a:extLst>
          </p:cNvPr>
          <p:cNvGraphicFramePr>
            <a:graphicFrameLocks/>
          </p:cNvGraphicFramePr>
          <p:nvPr/>
        </p:nvGraphicFramePr>
        <p:xfrm>
          <a:off x="1400175" y="1266825"/>
          <a:ext cx="6019800" cy="5341938"/>
        </p:xfrm>
        <a:graphic>
          <a:graphicData uri="http://schemas.openxmlformats.org/drawingml/2006/table">
            <a:tbl>
              <a:tblPr firstRow="1" bandRow="1"/>
              <a:tblGrid>
                <a:gridCol w="29697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47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5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004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9pPr>
                    </a:lstStyle>
                    <a:p>
                      <a:r>
                        <a:rPr lang="en-US" sz="2000" dirty="0"/>
                        <a:t>Variable</a:t>
                      </a:r>
                    </a:p>
                  </a:txBody>
                  <a:tcPr marT="45716" marB="45716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B59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Occupied</a:t>
                      </a:r>
                    </a:p>
                  </a:txBody>
                  <a:tcPr marT="45716" marB="45716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B59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9pPr>
                    </a:lstStyle>
                    <a:p>
                      <a:r>
                        <a:rPr lang="en-US" sz="2000" dirty="0"/>
                        <a:t>Unoccupied</a:t>
                      </a:r>
                    </a:p>
                  </a:txBody>
                  <a:tcPr marT="45716" marB="45716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B5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723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/>
                        <a:t>Maximum of cover</a:t>
                      </a:r>
                      <a:r>
                        <a:rPr lang="en-US" sz="1800" b="1" baseline="0" dirty="0"/>
                        <a:t> above mean height (</a:t>
                      </a: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ALLCVABVMN_max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sz="1800" b="1" dirty="0"/>
                    </a:p>
                  </a:txBody>
                  <a:tcPr marT="45716" marB="45716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B59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dirty="0"/>
                        <a:t>greater</a:t>
                      </a:r>
                    </a:p>
                  </a:txBody>
                  <a:tcPr marT="45716" marB="45716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B59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dirty="0"/>
                        <a:t>less</a:t>
                      </a:r>
                    </a:p>
                  </a:txBody>
                  <a:tcPr marT="45716" marB="45716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B592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723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/>
                        <a:t>Maximum</a:t>
                      </a:r>
                      <a:r>
                        <a:rPr lang="en-US" sz="1800" b="1" baseline="0" dirty="0"/>
                        <a:t> of </a:t>
                      </a:r>
                      <a:r>
                        <a:rPr lang="en-US" sz="1800" b="1" dirty="0"/>
                        <a:t>99</a:t>
                      </a:r>
                      <a:r>
                        <a:rPr lang="en-US" sz="1800" b="1" baseline="30000" dirty="0"/>
                        <a:t>th</a:t>
                      </a:r>
                      <a:r>
                        <a:rPr lang="en-US" sz="1800" b="1" dirty="0"/>
                        <a:t> percentile of 1</a:t>
                      </a:r>
                      <a:r>
                        <a:rPr lang="en-US" sz="1800" b="1" baseline="30000" dirty="0"/>
                        <a:t>st</a:t>
                      </a:r>
                      <a:r>
                        <a:rPr lang="en-US" sz="1800" b="1" dirty="0"/>
                        <a:t> returns (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El_p99_max)</a:t>
                      </a:r>
                      <a:endParaRPr lang="en-US" sz="1800" b="1" dirty="0"/>
                    </a:p>
                  </a:txBody>
                  <a:tcPr marT="45716" marB="45716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B59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dirty="0"/>
                        <a:t>greater</a:t>
                      </a:r>
                    </a:p>
                  </a:txBody>
                  <a:tcPr marT="45716" marB="45716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B59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/>
                        <a:t>less</a:t>
                      </a:r>
                    </a:p>
                  </a:txBody>
                  <a:tcPr marT="45716" marB="45716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B592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729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dirty="0"/>
                        <a:t>Maximum of 10</a:t>
                      </a:r>
                      <a:r>
                        <a:rPr lang="en-US" sz="1800" b="1" baseline="30000" dirty="0"/>
                        <a:t>th</a:t>
                      </a:r>
                      <a:r>
                        <a:rPr lang="en-US" sz="1800" b="1" dirty="0"/>
                        <a:t> percentile</a:t>
                      </a:r>
                      <a:r>
                        <a:rPr lang="en-US" sz="1800" b="1" baseline="0" dirty="0"/>
                        <a:t> of 1</a:t>
                      </a:r>
                      <a:r>
                        <a:rPr lang="en-US" sz="1800" b="1" baseline="30000" dirty="0"/>
                        <a:t>st</a:t>
                      </a:r>
                      <a:r>
                        <a:rPr lang="en-US" sz="1800" b="1" baseline="0" dirty="0"/>
                        <a:t> returns </a:t>
                      </a:r>
                      <a:r>
                        <a:rPr lang="en-US" sz="1800" b="1" dirty="0"/>
                        <a:t>(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El_p10_max)</a:t>
                      </a:r>
                      <a:endParaRPr lang="en-US" sz="1800" b="1" dirty="0"/>
                    </a:p>
                  </a:txBody>
                  <a:tcPr marT="45716" marB="45716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B59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dirty="0"/>
                        <a:t>greater</a:t>
                      </a:r>
                    </a:p>
                  </a:txBody>
                  <a:tcPr marT="45716" marB="45716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B59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/>
                        <a:t>less</a:t>
                      </a:r>
                    </a:p>
                  </a:txBody>
                  <a:tcPr marT="45716" marB="45716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B592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0723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dirty="0"/>
                        <a:t>Standard</a:t>
                      </a:r>
                      <a:r>
                        <a:rPr lang="en-US" sz="1800" b="1" baseline="0" dirty="0"/>
                        <a:t> deviation</a:t>
                      </a:r>
                      <a:r>
                        <a:rPr lang="en-US" sz="1800" b="1" dirty="0"/>
                        <a:t> of canopy cover above</a:t>
                      </a:r>
                      <a:r>
                        <a:rPr lang="en-US" sz="1800" b="1" baseline="0" dirty="0"/>
                        <a:t> mode (</a:t>
                      </a:r>
                      <a:r>
                        <a:rPr lang="en-US" sz="1800" b="1" baseline="0" dirty="0" err="1"/>
                        <a:t>FRSTCVABVMD_std</a:t>
                      </a:r>
                      <a:r>
                        <a:rPr lang="en-US" sz="1800" b="1" baseline="0" dirty="0"/>
                        <a:t>)</a:t>
                      </a:r>
                      <a:endParaRPr lang="en-US" sz="1800" b="1" dirty="0"/>
                    </a:p>
                  </a:txBody>
                  <a:tcPr marT="45716" marB="45716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B59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dirty="0"/>
                        <a:t>greater</a:t>
                      </a:r>
                    </a:p>
                  </a:txBody>
                  <a:tcPr marT="45716" marB="45716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B59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/>
                        <a:t>less</a:t>
                      </a:r>
                    </a:p>
                  </a:txBody>
                  <a:tcPr marT="45716" marB="45716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B592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0723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dirty="0"/>
                        <a:t>Minimum of kurtosis of height distribution (</a:t>
                      </a:r>
                      <a:r>
                        <a:rPr lang="en-US" sz="1800" b="1" dirty="0" err="1"/>
                        <a:t>El_kurt_min</a:t>
                      </a:r>
                      <a:r>
                        <a:rPr lang="en-US" sz="1800" b="1" dirty="0"/>
                        <a:t>)</a:t>
                      </a:r>
                    </a:p>
                  </a:txBody>
                  <a:tcPr marT="45716" marB="45716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B59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dirty="0"/>
                        <a:t>less</a:t>
                      </a:r>
                    </a:p>
                  </a:txBody>
                  <a:tcPr marT="45716" marB="45716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B59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dirty="0"/>
                        <a:t>greater</a:t>
                      </a:r>
                    </a:p>
                  </a:txBody>
                  <a:tcPr marT="45716" marB="45716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B592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199" name="TextBox 3">
            <a:extLst>
              <a:ext uri="{FF2B5EF4-FFF2-40B4-BE49-F238E27FC236}">
                <a16:creationId xmlns:a16="http://schemas.microsoft.com/office/drawing/2014/main" id="{2FEF2D39-7C78-18A7-4BDE-FDD76409B6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350" y="258763"/>
            <a:ext cx="801052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800">
                <a:solidFill>
                  <a:schemeClr val="bg1"/>
                </a:solidFill>
              </a:rPr>
              <a:t>LiDAR Variables selected for Murrelet habitat model </a:t>
            </a:r>
            <a:r>
              <a:rPr lang="en-US" altLang="en-US">
                <a:solidFill>
                  <a:schemeClr val="bg1"/>
                </a:solidFill>
              </a:rPr>
              <a:t>(Hagar et al. 2014 Wildl. Soc. Bull.)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2">
            <a:extLst>
              <a:ext uri="{FF2B5EF4-FFF2-40B4-BE49-F238E27FC236}">
                <a16:creationId xmlns:a16="http://schemas.microsoft.com/office/drawing/2014/main" id="{C3E6466D-B87D-3953-A6B6-2A4D57A7BB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837"/>
          <a:stretch>
            <a:fillRect/>
          </a:stretch>
        </p:blipFill>
        <p:spPr bwMode="auto">
          <a:xfrm>
            <a:off x="285750" y="228600"/>
            <a:ext cx="4667250" cy="621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4" name="TextBox 2">
            <a:extLst>
              <a:ext uri="{FF2B5EF4-FFF2-40B4-BE49-F238E27FC236}">
                <a16:creationId xmlns:a16="http://schemas.microsoft.com/office/drawing/2014/main" id="{E266470E-4D7C-C13F-7C28-DB6A8700F4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411913"/>
            <a:ext cx="5715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FFFFFF"/>
                </a:solidFill>
              </a:rPr>
              <a:t>Antonarakis et al. 2008 Remote Sensing of Environment</a:t>
            </a:r>
          </a:p>
        </p:txBody>
      </p:sp>
      <p:sp>
        <p:nvSpPr>
          <p:cNvPr id="8195" name="TextBox 3">
            <a:extLst>
              <a:ext uri="{FF2B5EF4-FFF2-40B4-BE49-F238E27FC236}">
                <a16:creationId xmlns:a16="http://schemas.microsoft.com/office/drawing/2014/main" id="{776EB9A2-94FA-11DA-6D87-E4E9F65BB7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1219200"/>
            <a:ext cx="3581400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sz="2000">
                <a:solidFill>
                  <a:schemeClr val="bg1"/>
                </a:solidFill>
              </a:rPr>
              <a:t>FUSION Variable:</a:t>
            </a:r>
            <a:r>
              <a:rPr lang="en-US" altLang="en-US" sz="2400">
                <a:solidFill>
                  <a:schemeClr val="bg1"/>
                </a:solidFill>
              </a:rPr>
              <a:t> El_kurt_min</a:t>
            </a:r>
          </a:p>
          <a:p>
            <a:pPr>
              <a:spcAft>
                <a:spcPts val="1200"/>
              </a:spcAft>
            </a:pPr>
            <a:r>
              <a:rPr lang="en-US" altLang="en-US" sz="2400">
                <a:solidFill>
                  <a:schemeClr val="bg1"/>
                </a:solidFill>
              </a:rPr>
              <a:t>Minimum of kurtosis of height distribution </a:t>
            </a:r>
          </a:p>
        </p:txBody>
      </p:sp>
      <p:sp>
        <p:nvSpPr>
          <p:cNvPr id="8196" name="TextBox 4">
            <a:extLst>
              <a:ext uri="{FF2B5EF4-FFF2-40B4-BE49-F238E27FC236}">
                <a16:creationId xmlns:a16="http://schemas.microsoft.com/office/drawing/2014/main" id="{A47491A5-02F9-9B8F-9F9E-14B9CF70F7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228600"/>
            <a:ext cx="37528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400">
                <a:solidFill>
                  <a:schemeClr val="bg1"/>
                </a:solidFill>
              </a:rPr>
              <a:t>New variable to describe canopy complexity!</a:t>
            </a:r>
          </a:p>
        </p:txBody>
      </p:sp>
      <p:sp>
        <p:nvSpPr>
          <p:cNvPr id="8197" name="TextBox 5">
            <a:extLst>
              <a:ext uri="{FF2B5EF4-FFF2-40B4-BE49-F238E27FC236}">
                <a16:creationId xmlns:a16="http://schemas.microsoft.com/office/drawing/2014/main" id="{99A76FDA-A98E-474B-0BDC-9DDF358DA5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3335338"/>
            <a:ext cx="3495675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sz="2400">
                <a:solidFill>
                  <a:schemeClr val="bg1"/>
                </a:solidFill>
              </a:rPr>
              <a:t>Interpretation:</a:t>
            </a:r>
          </a:p>
          <a:p>
            <a:pPr>
              <a:spcAft>
                <a:spcPts val="1200"/>
              </a:spcAft>
            </a:pPr>
            <a:r>
              <a:rPr lang="en-US" altLang="en-US" sz="2400">
                <a:solidFill>
                  <a:schemeClr val="bg1"/>
                </a:solidFill>
              </a:rPr>
              <a:t>Lower kurtosis indicates broader distribution of canopy heights = </a:t>
            </a:r>
          </a:p>
          <a:p>
            <a:pPr>
              <a:spcAft>
                <a:spcPts val="1200"/>
              </a:spcAft>
            </a:pPr>
            <a:r>
              <a:rPr lang="en-US" altLang="en-US" sz="2400">
                <a:solidFill>
                  <a:schemeClr val="bg1"/>
                </a:solidFill>
              </a:rPr>
              <a:t>*</a:t>
            </a:r>
            <a:r>
              <a:rPr lang="en-US" altLang="en-US" sz="2400" b="1">
                <a:solidFill>
                  <a:srgbClr val="00B0F0"/>
                </a:solidFill>
              </a:rPr>
              <a:t>multi-storied</a:t>
            </a:r>
            <a:r>
              <a:rPr lang="en-US" altLang="en-US" sz="2400">
                <a:solidFill>
                  <a:schemeClr val="bg1"/>
                </a:solidFill>
              </a:rPr>
              <a:t>*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8E38D0C-4E5B-0EA4-8E9C-E94A286CE2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2125663"/>
            <a:ext cx="413385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altLang="en-US" sz="2400">
                <a:solidFill>
                  <a:srgbClr val="FFFFFF"/>
                </a:solidFill>
              </a:rPr>
              <a:t>Assess current available habitat  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altLang="en-US" sz="2400">
                <a:solidFill>
                  <a:srgbClr val="FFFFFF"/>
                </a:solidFill>
              </a:rPr>
              <a:t>Plan wildlife surveys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altLang="en-US" sz="2400">
                <a:solidFill>
                  <a:srgbClr val="FFFFFF"/>
                </a:solidFill>
              </a:rPr>
              <a:t>Monitoring change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altLang="en-US" sz="2400">
                <a:solidFill>
                  <a:srgbClr val="FFFFFF"/>
                </a:solidFill>
              </a:rPr>
              <a:t>Address Recovery Plan goals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E380E2-5EDE-8E9B-771F-7AA75BA0C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0700" y="284163"/>
            <a:ext cx="4614863" cy="136366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solidFill>
                  <a:schemeClr val="bg1"/>
                </a:solidFill>
                <a:ea typeface="+mj-ea"/>
              </a:rPr>
              <a:t>Management Applications of LiDAR Habitat Models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AB8138D-0705-6295-DD7C-C4165B9691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4775200"/>
            <a:ext cx="393223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01638" indent="-401638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buSzPct val="150000"/>
              <a:buFont typeface="Calibri" panose="020F0502020204030204" pitchFamily="34" charset="0"/>
              <a:buChar char="×"/>
            </a:pPr>
            <a:r>
              <a:rPr lang="en-US" altLang="en-US" sz="2400">
                <a:solidFill>
                  <a:srgbClr val="FFFFFF"/>
                </a:solidFill>
              </a:rPr>
              <a:t>Compare alternative management scenarios</a:t>
            </a:r>
          </a:p>
        </p:txBody>
      </p:sp>
      <p:pic>
        <p:nvPicPr>
          <p:cNvPr id="5" name="Picture 4" descr="M:\hagar\CoosBay_LiDAR\figures\Results_Layouts Pagesize.png">
            <a:extLst>
              <a:ext uri="{FF2B5EF4-FFF2-40B4-BE49-F238E27FC236}">
                <a16:creationId xmlns:a16="http://schemas.microsoft.com/office/drawing/2014/main" id="{684D9351-AC38-FF20-D4B8-7B402D8FCD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1998"/>
            <a:ext cx="3996033" cy="6659327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3">
            <a:extLst>
              <a:ext uri="{FF2B5EF4-FFF2-40B4-BE49-F238E27FC236}">
                <a16:creationId xmlns:a16="http://schemas.microsoft.com/office/drawing/2014/main" id="{06438EE0-627C-B3A0-D995-E4152B8967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1109</TotalTime>
  <Words>1159</Words>
  <Application>Microsoft Office PowerPoint</Application>
  <PresentationFormat>On-screen Show (4:3)</PresentationFormat>
  <Paragraphs>166</Paragraphs>
  <Slides>29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Calibri</vt:lpstr>
      <vt:lpstr>MS PGothic</vt:lpstr>
      <vt:lpstr>Arial</vt:lpstr>
      <vt:lpstr>Wingdings</vt:lpstr>
      <vt:lpstr>Office Theme</vt:lpstr>
      <vt:lpstr>Excel.Chart.8</vt:lpstr>
      <vt:lpstr>Using LiDAR to Model Forest Wildlife Habitat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Management Applications of LiDAR Habitat Models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Forest Service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USDA Forest Service</dc:creator>
  <cp:lastModifiedBy>Lum-Naihe, Christof Jurh duk - FS, AZ</cp:lastModifiedBy>
  <cp:revision>83</cp:revision>
  <dcterms:created xsi:type="dcterms:W3CDTF">2015-04-14T18:31:15Z</dcterms:created>
  <dcterms:modified xsi:type="dcterms:W3CDTF">2025-08-04T17:04:54Z</dcterms:modified>
</cp:coreProperties>
</file>