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8"/>
  </p:notesMasterIdLst>
  <p:sldIdLst>
    <p:sldId id="316" r:id="rId5"/>
    <p:sldId id="427" r:id="rId6"/>
    <p:sldId id="428" r:id="rId7"/>
    <p:sldId id="434" r:id="rId8"/>
    <p:sldId id="319" r:id="rId9"/>
    <p:sldId id="323" r:id="rId10"/>
    <p:sldId id="439" r:id="rId11"/>
    <p:sldId id="438" r:id="rId12"/>
    <p:sldId id="429" r:id="rId13"/>
    <p:sldId id="334" r:id="rId14"/>
    <p:sldId id="423" r:id="rId15"/>
    <p:sldId id="426" r:id="rId16"/>
    <p:sldId id="432" r:id="rId17"/>
    <p:sldId id="433" r:id="rId18"/>
    <p:sldId id="338" r:id="rId19"/>
    <p:sldId id="315" r:id="rId20"/>
    <p:sldId id="377" r:id="rId21"/>
    <p:sldId id="376" r:id="rId22"/>
    <p:sldId id="430" r:id="rId23"/>
    <p:sldId id="436" r:id="rId24"/>
    <p:sldId id="435" r:id="rId25"/>
    <p:sldId id="341" r:id="rId26"/>
    <p:sldId id="437" r:id="rId27"/>
    <p:sldId id="261" r:id="rId28"/>
    <p:sldId id="422" r:id="rId29"/>
    <p:sldId id="421" r:id="rId30"/>
    <p:sldId id="420" r:id="rId31"/>
    <p:sldId id="418" r:id="rId32"/>
    <p:sldId id="419" r:id="rId33"/>
    <p:sldId id="416" r:id="rId34"/>
    <p:sldId id="352" r:id="rId35"/>
    <p:sldId id="397" r:id="rId36"/>
    <p:sldId id="340" r:id="rId3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  <a:srgbClr val="A66B30"/>
    <a:srgbClr val="642F04"/>
    <a:srgbClr val="680000"/>
    <a:srgbClr val="AD2D3F"/>
    <a:srgbClr val="EF8511"/>
    <a:srgbClr val="006C31"/>
    <a:srgbClr val="51D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0A0905-612C-D6E3-192B-5808F4FE6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2296" tIns="46149" rIns="92296" bIns="461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4D745-25D4-11CC-AB5F-CDACC85D13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2296" tIns="46149" rIns="92296" bIns="4614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52D7D1-6C3C-4CB5-A48F-2C49A3F92B9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5AB647E-06B9-FB72-866E-FB7322DCE3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6" tIns="46149" rIns="92296" bIns="4614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8C26A2-B452-1A48-D34A-D5CBF49A3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2296" tIns="46149" rIns="92296" bIns="4614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08570-4280-AEE1-CA5B-C5CED477CD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2296" tIns="46149" rIns="92296" bIns="461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5C3D5-A254-464A-4DDD-F81018D54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2296" tIns="46149" rIns="92296" bIns="4614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34E2F3-F6C9-4081-A889-FFD53D5311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C5F0C75A-DEC4-32A4-C1B4-F7C9F4183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80AF6A21-3FB3-1165-5CBC-DB767861E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Located on the Central Oregon Coast of the United States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 – United Nations Biosphere Reserve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 – U.S. Forest Service Mgt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B32C671F-7AE7-7B3A-4DC5-024BCB816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034BD70-B093-434A-93B8-49C72C5B660F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177FC136-460B-F93D-2694-DD91548CE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A00F50FD-0CCB-2C53-3A78-9EA44F2E19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456F1C52-44EE-4036-D191-CB74EB2BD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03B5C64-F1C3-4263-90A0-0E2E9AF0F3C8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F515816E-5F26-B6A7-1AAA-39B4D1C39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7F726679-7588-967B-9D4A-907603155B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Looking out to sea in this 1975 oblique photo of the estuary, note extensive development.  The “reference marsh” is highlighted here.  I will briefly take you through the six projects, one by one.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EDF10ACB-DE30-395E-A242-8643B0222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51B10DD-E961-49A1-A7AA-AC23ACCF04B1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AC986D4-AC53-0A3C-3E93-538B1056E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323522FB-9E10-6592-D0FF-0EB272B060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A457258E-5FFF-8213-65F3-984537EB3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AD7137-C3AA-483F-BD86-862030CE94BB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EF93E68-78F7-3D1D-A22F-4CCA74AC1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23F83679-1BBF-4BAD-8894-7820B6B368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The 2009 marsh was extremely impacted by development  .  .  .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0F2C3AD5-B5A5-A9FB-C42C-4E8821F85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3B31EF6-9CE0-4422-995B-FA8762EC6638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B375FB2C-B2B1-28DF-FE26-D0E90FEA2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D7B55C9D-932A-D4A6-BE55-789844D3EC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18A15865-C495-AA51-CB05-60EFB6C82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6B35492-826C-4C00-A611-D0677EC42A63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419EFBF1-2204-6A8A-B667-D4C689E34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24A013AF-2900-A593-15FC-6B50D1E59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5377BAA0-2BF5-6C60-76CA-09B5FB288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673325-8EB7-4C83-8155-4AEFD34E9B4D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C42BFB40-7466-71D5-8C6C-379CD1A88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02232F79-BB98-66D0-86D3-D6E47B65CC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DD5DF82-6D37-5DF1-963C-353F7DBCF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D8E6BE6-DBFF-468E-A693-CE324FE5716F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878DD9BF-A94D-3F85-4557-6CF4B3F92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4F1B6E19-6EAF-EE57-5E9F-17C47838C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r>
              <a:rPr lang="en-US" altLang="en-US"/>
              <a:t>We looked at the unique role of the state highway in affecting tidal action and flooding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F23477A7-DDB6-875B-502B-FA29F0309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DE66967-FA14-48E7-B152-8B728A0DCC63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F26A7E83-18AF-23B4-945E-59DCF0F06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6A09C049-4A7F-9F38-FB30-A9A3AEF21B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There is evidence that the estuary, indeed, does have increased storage capacity. Prior to the removal of the dikes at the 2010-11 Marsh, the fish hatchery depicted here frequently flooded.  Significant flooding has not occurred since the removal.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E91F164C-7CB1-FAF4-36CE-81EF2FD29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4ECDC4E-2E99-4EC1-9322-8EB5E5933A8E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285FB-50B6-1DE3-AA54-10AB7868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4FC772-2BE4-4C3E-AA46-B77CC7819E7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45BC-A791-1D00-6612-C404BF64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16334-DAE1-ACA5-B432-E2B760C9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74E40-CB93-4073-BC59-444400B88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21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B23-431E-1297-2828-238773DB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74B430-F7E0-4F31-BA59-83034807A6D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AF941-7981-C2AE-484C-425BD79A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FC59-1324-F4D5-D512-14AB8A60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47FC3-63E6-487C-AC10-0D1A5D8C3B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58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B967F-7AE9-ECCF-A180-26F50D52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E6031-6D44-4421-801C-8D0C48CE725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5546A-FEA1-5D29-0C95-C22E02CA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FE360-EF03-2BAE-410C-D18FF406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613C1-7ACE-4231-A400-3216EC53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37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CD300-9051-0BDE-0693-C6822997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41A171-3D6F-4727-8AEE-D6BE2E85059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049B-8974-74B6-2B37-20B8E4DC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2D3A-CEF1-EE66-FC48-31F2F000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01373-A315-4186-AB78-FD8E2A26F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19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70044-668D-6A65-43A9-5410BF71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3678B3-2D6F-4433-82E5-BA17B933B4A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36B2-C0F1-CDA7-4E6E-E24E0438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791A-BA47-2D75-AB47-1B8ADBA8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CA08F-AFF7-4224-BDF0-31669BDD9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614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B2B41-4B9A-5812-0F1B-F98E1719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AC944-0B5F-4FEB-8154-EB002C848F9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30033-BD36-E0B6-F5EA-C729FA70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4C547-5B87-1957-271F-44DEEF9B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788B-C076-4A9D-BEFA-D2D213BEA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744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6B5DC9-B4BB-42AE-F37F-E292B29A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092B3A-470D-4E6E-9AA3-21DCDA5043A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F500EE-E916-60CA-6C64-B3826572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C034F8-4A2A-ACFA-91D3-6A16470C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27C2D-AA8A-45EC-A9D8-DCD1CD0B1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452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AE1EE2-6C3D-14BF-D5A6-74382BF8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2A26F-FE03-4057-8942-6A7C88A240E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F9B2FD-156C-7266-F05D-DAA1A0E4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40A5FC-409E-DCF7-B5A7-99ABF2C6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4FAD2-4729-46BA-B06B-4C7193263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461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587B49-5ABA-91DE-488E-18E3E5A5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D9D43A-C478-4A04-8680-372EAC9C53F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300D2D-0490-7525-57BD-8F4516F8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BB15BBF-F56B-3089-49DB-812D3321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6DF65-D5AE-4DB8-8A24-4DCEF71B6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052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13D773-2524-BAD0-9798-AA8A8F4A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609B05-AA57-4B48-B96A-02B91973857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B433F8F-5C9E-7351-7AA3-06A81D83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95CA28-D1C9-80CA-6D81-C5D4CAE0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AB0EC-8768-4FA2-879A-145872172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574B90-D77D-2637-A2BB-43F14B41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317C87-D9DC-40B8-B2B1-0ED6CE22E18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7A4AEF-8B31-0078-C266-7F5B47A2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D3B568-058B-18FC-0EB8-6EC18C3D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4C3E4-0AE9-49B6-B8B0-43AAE4CE1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09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055D7-094F-9DB7-F9ED-61F03EDE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19578-9288-4177-875C-51DF81387A4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8F492-5AE1-BD70-737F-B4821B0C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09D75-9817-F496-4BAB-97198DA4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720F8-E5A7-4A46-925F-2FFBF9FA4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712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C1D2BA-935F-FC4B-7E72-1E4E6AE8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C8170A-1E97-42DB-9890-E83A147687A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E14545-3165-BCEE-BD39-60BC430E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64C719-E4B1-C063-C31E-A5F6EC3E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5BFB8-0F41-43F5-B704-1A8009B91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274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F15D-FA51-7755-1A53-6F496261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64461F-AEEF-4A52-B109-F95982D12CF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8A461-AFFC-BCDC-2648-64ED8EF5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418CC-3CA3-9103-C5DF-4F113461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C0A02-080A-49B8-BB5F-D1F8F5713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93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5433B-9D8F-0333-3C87-FC2C6DDE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EDB491-1491-4529-81A2-869EB53E181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5FB3B-65CD-A887-76AF-CACEF481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02FB-08EA-4D01-C491-D3D40C3F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BE144-45B1-4F86-9707-3A18EF8A8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94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0C0B9-2EDB-2608-9E7A-049B0F11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AAB4B-202F-4A75-AED7-905C82A7F29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35A6-2763-3605-E968-DEC392F0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70D6-7EE6-158D-FFC8-3206A080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8499-7881-4F83-90D7-7170A9CCA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05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32621-CF1B-0B86-5444-2F251230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553F75-A4E0-4985-A8AA-1007060B4D4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3FEA8-CFF6-C8F1-58E5-22C3FA2CC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EBD7-449F-F7A3-399F-38D7819F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10097-8E99-4775-9548-C1856BC03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53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BEC6-E6BA-BD39-705F-BBF48682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BFB0F-728D-4B78-B5EC-BD7F68C75FA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3A64C-4E6D-8DE0-37CB-5A2151B2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2BF12-A483-38E5-84FF-A98EA72A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2FB66-63EA-4089-9ED4-1A223A954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801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7912D3-80FE-83FB-736D-598E11AA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327F7-01B2-48A2-8A8B-2A330FE10EC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330B2E-C1EF-25CA-6BA0-3A991D0D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4D5045-C69C-8F0C-6386-EFBF20C9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15C94-CB73-46EE-81E1-DFB9B6AC9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40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954851F-3021-C10A-5203-1E6E5EA0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9E4B9E-7136-4677-B143-658F46EFE58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93ADA2-E912-26CA-7132-0D90E141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E8EC7F-5707-7D8D-6992-3C1BB712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922E0-71E3-4054-9A49-137622B0D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45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56D3E1-F1B7-3E30-B035-ACDD9A97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1E39FD-7F02-4F53-9ECE-3C8DE7D69E9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E9A0FC-CB3D-75FE-0414-0744301E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03E552-D929-F3E3-92C4-D7129033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36372-A13A-4D1B-9896-D28D84909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642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3904D8-7D77-C94D-0766-F3687935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3055E-173D-49DB-B98F-5F19E6FD596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29288F-0D66-35EE-BD04-E5089391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685EF6-6A71-8586-EF70-6DBC2EBA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45CFF-9C1D-41E4-B3FA-50188A3A7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65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B3A9E-A3C1-9201-D878-9725AD14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4081B-021B-4CA4-B579-DCC3EF8F162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53260-95F1-E1D0-521C-4CCD515B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19A86-0BB2-5975-F965-51FDEB69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BC55C-4D8B-4F6B-AF77-54EB147AF4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445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FD79B7-D3BA-A10E-C524-F746D9FD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18AAB8-E4A0-43EC-8637-FB2BC162D24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F671F6-6E82-BE40-9C46-F488F25D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5CA890-C935-BAA3-42CB-29E75543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B7DD0-CED0-4299-A5F4-BBA8D5619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559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F0AC84-C8C8-0272-2BEC-C0101989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5873EE-D7A3-4C59-A0D7-EAA142BEDBD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8497B5-17F1-96CF-2D6D-A1A9C061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AC3999-7B5E-E193-FE79-5C4BE896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1CC58-7145-499E-AA39-6914BD34A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80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2E2D-4F61-B353-0010-1DE4093D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66B62F-B646-43BD-983B-A0ED0BF697C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02D17-DAFC-5F38-E86F-0D2009FB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C9077-E673-6FF2-24C1-3FFBFC18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25E32-C5E4-458C-8132-3F6CAD234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917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DE6A2-618B-B270-2175-2117F536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AC6C80-E5F2-40C2-98F4-0DFD1D3ED0F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9E7F-93DA-57B4-6952-2D5BFCAE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457EA-3DD2-2C25-EDF1-1F586FC9B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A8993-1638-4191-B3A2-A66A36B6E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37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5D7-8A74-46C7-0172-189B5D48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A4D52-97DE-3BA4-2316-0606773C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0337-11AD-F608-D484-5C440DDB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766A0-2455-4717-BF98-93E24D2AD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224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A7C44-1511-71EB-EDA1-6D3DA73D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CF2C-4395-6213-5806-C767E664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2D618-9973-0C6C-D50C-CF09D70D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59393-AB26-4458-98CB-DD1327E99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33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B3A5-3F32-8D60-C243-B8131ACA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8ED0-042C-55F4-DCDC-215AE8A7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7D23C-55AD-B55A-8973-FFC5CECE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69223-078D-430C-86E1-422FF5479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141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61513A-4443-5648-7304-557F66F5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FCA88F-83F7-CE1A-3BA7-C6CD74CB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58C8A6-D607-E179-6400-0FC526A3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A4D85-B458-4832-8CD6-CFA2E0DD39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512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3F601B-91F3-2963-6E5A-F1A9D189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CC20B9-00D1-6C95-8C0A-5EF62FB6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E0B14E-3EE5-9589-6BAB-545D765B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2D149-9369-406A-A326-7705B842A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92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AB9BA5-344B-764B-E6AC-5BB5015B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359D36-6915-F665-45DE-21FB081A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DFF179-18A8-A0DD-C07F-DC2F4C97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A29EE-7633-4A12-8D37-595D216BD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1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15A863-9F46-B40F-7F83-45F764C8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61EEB3-57AE-4356-AB4B-77EE0EAC894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9F4039-D7E6-FF36-C54E-6FF37636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0E0FE2-A477-C2DF-6837-B5616E87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61F42-201A-4FC4-B99B-B8EBC54908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594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4902C1A-6B8F-274B-7E97-5563A91F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61DE85-4DA7-7C7C-979E-5CF3AAD0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D26AFC-7314-D053-FE9E-FA649410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FAA85-085A-41E4-A60E-A2003278C6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259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E32F58-0212-B8E7-582A-E0893DE7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3C3D71-DC7E-6B88-975E-67B8B2EF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D5CAA1-81D1-6CD8-06AF-A8B19E98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AA41A-5F0A-449C-8FCE-383FFBE2D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934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7D2F96-9C33-6452-63F3-1D916B59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8F24CE-EE38-5B93-7859-DE0BF081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DD0051-D998-A011-C4E7-3CBADD5E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D8DAD-23CD-42CD-80D5-2D66AF81F4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573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1E104-DF77-9269-F20C-3FEFEBC1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4DE3-EA06-60CE-CFC5-2E57D5F2F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D3572-7224-F90F-0893-5D8A837D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E568A-669E-4D78-B1E1-478010D77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366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FFF9-7F2E-6924-C056-4DB4B0E78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F1737-EEAA-CB34-42E0-4C31DB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C711E-2160-ADE0-DA0C-AAABEA69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F4E25-864E-49A4-9874-78B822593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05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09F740-39D3-ECB5-0E2B-9842DEAD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CCFF33-D10F-43C2-AA5E-1FA13FCD4ED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E1256F-A02E-65BF-805F-69AFF6F8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8EDC0A-0EF8-04C7-34FC-A6B6E74E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73033-4514-4061-8FFC-C20C5B0FA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64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401FED3-C379-F0E9-446B-F264B8F0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5F942-FC67-4255-95D7-43DEBDC3469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9AA353-7F07-3EB4-BCB1-B804671E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05F58E-0FA8-234F-B96A-65D9CE64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17F0-F394-40E3-B14F-FE62FE370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2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E4F9C6-3F4D-88A6-8261-1F0C22D59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2D9FDF-8476-4FAB-ACDE-B7190E411B3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C4FA0C5-86CE-79B7-8851-B1B20685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E89992-85D5-D4DA-2851-5453CCF3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320A6-095C-4B24-93D2-8DD2DDEE2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6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94AAED-5BB3-E2AC-EB37-499DBBC2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877BC-E398-4E97-A8C8-0FBE6D630F4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7E6A78-9336-4F04-ACD0-DAAF97EA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103B27-54F7-F7C6-DD5C-D40FD43A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1E575-2233-4B4E-A7B8-57CFA5261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62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0B7751-4365-76E7-FB22-269D9534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D67516-8A2A-41E5-BF7B-079AA7C7BA1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3507B8-E4D8-2883-EA12-7CEEAD0E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B2C696-3CFA-0945-E342-13445025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99C9B-261F-4D5B-8F39-98EBA1813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60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C0F8B62-EEB4-35F6-430A-84440D6BF3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F014601-625E-8D06-F4B1-31EA23FFC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1DB53-2DE2-74CD-A41E-A61A79C28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D2F533E-A54F-48D2-BDCB-FD4A0F36C8A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1C166-CD46-7A3B-6F11-AB6C64A77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35A09-F773-5B06-9F3A-EA5EF4426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26819EE-0C4F-40A6-AD93-0BBC01C736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690C9D0-CAF7-885B-9266-642C0F9337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BD3761C-4CCD-1264-8824-7F0B9FC4FB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B7F4-27F6-A95E-0E74-38DDB423B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217504F-BC11-4578-BC95-64487775D40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8F85-B65E-7C64-2AE9-69969FC9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2D40-23E4-F49B-EE8A-F8E14457D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FB4B9D-A194-4C2C-AC5E-1EBBF0F3DB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52DC115-857D-5ADD-D594-C028DFBB39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848DDB78-F476-781B-2779-497F88639C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8F303-A73A-7E3A-5B7C-1C3DD564B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3AE20C5-FF01-4829-B0FF-F7796C9A3BD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11C99-BDEE-DC4A-ADE3-09AC89CB7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8771-7AA1-4EFE-88C5-CD9EEA3FD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0538B3A-FB34-43CE-B69B-CEB19CDC69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E8509D27-807C-057E-77A2-461E7ED016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B3E5037D-B0B7-89F8-38D3-13A631B2A0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6369B-E5E3-8AE5-D2C9-69D527C7D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AD4934A-D5D8-4420-AC8D-0FB0521B5EE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80A81-AD39-85C3-1D8B-B58A81D1B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89DE-4D5D-813D-8193-215E3D11D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7E48536-4903-4658-A52E-FF2D82580B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11B64237-E8D5-DCB2-2BC9-2D8A56123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3853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245AB7-7615-853C-C7C9-B0046C8F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EC7A0DF-2C06-47DF-99AC-60B1ACCA513F}" type="slidenum">
              <a:rPr lang="en-US" altLang="en-US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67A6A-5EA4-C443-F8E4-96FBA0741B2F}"/>
              </a:ext>
            </a:extLst>
          </p:cNvPr>
          <p:cNvSpPr txBox="1"/>
          <p:nvPr/>
        </p:nvSpPr>
        <p:spPr>
          <a:xfrm>
            <a:off x="903485" y="152400"/>
            <a:ext cx="7239000" cy="1107996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Siuslaw National Forest Restoration Program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Kami S.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Ellingson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Hydrologist/Watershed Program Manager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5127" name="Picture 2" descr="https://encrypted-tbn3.gstatic.com/images?q=tbn:ANd9GcQ-Ovfew9z6Y2TzZC_sGrBtd7Qz6x-CllLp_MFkJJafnomQfwJVBw">
            <a:extLst>
              <a:ext uri="{FF2B5EF4-FFF2-40B4-BE49-F238E27FC236}">
                <a16:creationId xmlns:a16="http://schemas.microsoft.com/office/drawing/2014/main" id="{186D3ECE-C120-6729-7871-C90805F2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556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AF0D78-42E7-614D-A611-20538225C49A}"/>
              </a:ext>
            </a:extLst>
          </p:cNvPr>
          <p:cNvSpPr txBox="1"/>
          <p:nvPr/>
        </p:nvSpPr>
        <p:spPr>
          <a:xfrm>
            <a:off x="884435" y="1334869"/>
            <a:ext cx="7258050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2015 Using LiDAR to inform NEPA</a:t>
            </a: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1902F-C36B-1706-4798-355A715A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4BFDE29-DE46-4158-9043-85844C7786D4}" type="slidenum">
              <a:rPr lang="en-US" altLang="en-US">
                <a:solidFill>
                  <a:srgbClr val="898989"/>
                </a:solidFill>
              </a:rPr>
              <a:pPr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4339" name="Content Placeholder 6" descr="1961Hwy101closeup.JPG">
            <a:extLst>
              <a:ext uri="{FF2B5EF4-FFF2-40B4-BE49-F238E27FC236}">
                <a16:creationId xmlns:a16="http://schemas.microsoft.com/office/drawing/2014/main" id="{DEA3756C-D037-FD5F-C885-7A2F81066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2" r="78223" b="9084"/>
          <a:stretch>
            <a:fillRect/>
          </a:stretch>
        </p:blipFill>
        <p:spPr bwMode="auto">
          <a:xfrm>
            <a:off x="609600" y="1371600"/>
            <a:ext cx="37242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60869A-1F58-0A2D-7123-2F9192463EEC}"/>
              </a:ext>
            </a:extLst>
          </p:cNvPr>
          <p:cNvSpPr txBox="1"/>
          <p:nvPr/>
        </p:nvSpPr>
        <p:spPr>
          <a:xfrm>
            <a:off x="1447800" y="5715000"/>
            <a:ext cx="2286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0" h="0"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Pre-Development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8C27B-E91D-DBB0-6134-CC74D6E9FBEA}"/>
              </a:ext>
            </a:extLst>
          </p:cNvPr>
          <p:cNvSpPr txBox="1"/>
          <p:nvPr/>
        </p:nvSpPr>
        <p:spPr>
          <a:xfrm>
            <a:off x="5562600" y="5715000"/>
            <a:ext cx="25146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0" h="0"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Post-Development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5B3AE0-A214-B756-21BC-DECFFDEAEAB7}"/>
              </a:ext>
            </a:extLst>
          </p:cNvPr>
          <p:cNvSpPr txBox="1"/>
          <p:nvPr/>
        </p:nvSpPr>
        <p:spPr>
          <a:xfrm>
            <a:off x="0" y="381000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4349" name="Picture 4" descr="tamara 1974scanned 1200.JPG">
            <a:extLst>
              <a:ext uri="{FF2B5EF4-FFF2-40B4-BE49-F238E27FC236}">
                <a16:creationId xmlns:a16="http://schemas.microsoft.com/office/drawing/2014/main" id="{384952FD-EBE6-85AB-FF68-AA331652B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7777" r="9435" b="3593"/>
          <a:stretch>
            <a:fillRect/>
          </a:stretch>
        </p:blipFill>
        <p:spPr bwMode="auto">
          <a:xfrm>
            <a:off x="4495800" y="1371600"/>
            <a:ext cx="4051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EB3AD-E59A-6E34-87D4-15965703BB1D}"/>
              </a:ext>
            </a:extLst>
          </p:cNvPr>
          <p:cNvSpPr txBox="1"/>
          <p:nvPr/>
        </p:nvSpPr>
        <p:spPr>
          <a:xfrm>
            <a:off x="4648200" y="5029200"/>
            <a:ext cx="1371600" cy="369888"/>
          </a:xfrm>
          <a:prstGeom prst="rect">
            <a:avLst/>
          </a:prstGeom>
          <a:solidFill>
            <a:schemeClr val="accent3">
              <a:lumMod val="50000"/>
              <a:alpha val="72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1972 Photo</a:t>
            </a:r>
          </a:p>
        </p:txBody>
      </p:sp>
      <p:sp>
        <p:nvSpPr>
          <p:cNvPr id="14351" name="TextBox 8">
            <a:extLst>
              <a:ext uri="{FF2B5EF4-FFF2-40B4-BE49-F238E27FC236}">
                <a16:creationId xmlns:a16="http://schemas.microsoft.com/office/drawing/2014/main" id="{78E429C0-8297-D719-2853-1A29579B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292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Photo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D7895-3971-E75D-A907-2734A1F4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F545544-069D-4568-8DC4-7EF16C55DB08}" type="slidenum">
              <a:rPr lang="en-US" altLang="en-US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15363" name="Group 32">
            <a:extLst>
              <a:ext uri="{FF2B5EF4-FFF2-40B4-BE49-F238E27FC236}">
                <a16:creationId xmlns:a16="http://schemas.microsoft.com/office/drawing/2014/main" id="{BE241187-ADB5-3BEE-A324-11BCE90723D0}"/>
              </a:ext>
            </a:extLst>
          </p:cNvPr>
          <p:cNvGrpSpPr>
            <a:grpSpLocks/>
          </p:cNvGrpSpPr>
          <p:nvPr/>
        </p:nvGrpSpPr>
        <p:grpSpPr bwMode="auto">
          <a:xfrm>
            <a:off x="0" y="838200"/>
            <a:ext cx="5105400" cy="5776913"/>
            <a:chOff x="144" y="480"/>
            <a:chExt cx="2561" cy="2928"/>
          </a:xfrm>
        </p:grpSpPr>
        <p:pic>
          <p:nvPicPr>
            <p:cNvPr id="15368" name="Picture 4">
              <a:extLst>
                <a:ext uri="{FF2B5EF4-FFF2-40B4-BE49-F238E27FC236}">
                  <a16:creationId xmlns:a16="http://schemas.microsoft.com/office/drawing/2014/main" id="{C3EF342C-4C3C-5332-B4BA-E1F6BDE25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480"/>
              <a:ext cx="2561" cy="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9" name="Line 7">
              <a:extLst>
                <a:ext uri="{FF2B5EF4-FFF2-40B4-BE49-F238E27FC236}">
                  <a16:creationId xmlns:a16="http://schemas.microsoft.com/office/drawing/2014/main" id="{37FDACF4-692B-83CF-EB3A-9F3F4E543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25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10">
              <a:extLst>
                <a:ext uri="{FF2B5EF4-FFF2-40B4-BE49-F238E27FC236}">
                  <a16:creationId xmlns:a16="http://schemas.microsoft.com/office/drawing/2014/main" id="{2116EE53-E9D9-8D12-7467-48FBDF825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104"/>
              <a:ext cx="1440" cy="1104"/>
            </a:xfrm>
            <a:custGeom>
              <a:avLst/>
              <a:gdLst>
                <a:gd name="T0" fmla="*/ 1440 w 1440"/>
                <a:gd name="T1" fmla="*/ 1104 h 1104"/>
                <a:gd name="T2" fmla="*/ 912 w 1440"/>
                <a:gd name="T3" fmla="*/ 576 h 1104"/>
                <a:gd name="T4" fmla="*/ 528 w 1440"/>
                <a:gd name="T5" fmla="*/ 288 h 1104"/>
                <a:gd name="T6" fmla="*/ 384 w 1440"/>
                <a:gd name="T7" fmla="*/ 144 h 1104"/>
                <a:gd name="T8" fmla="*/ 0 w 1440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0" h="1104">
                  <a:moveTo>
                    <a:pt x="1440" y="1104"/>
                  </a:moveTo>
                  <a:cubicBezTo>
                    <a:pt x="1252" y="908"/>
                    <a:pt x="1064" y="712"/>
                    <a:pt x="912" y="576"/>
                  </a:cubicBezTo>
                  <a:cubicBezTo>
                    <a:pt x="760" y="440"/>
                    <a:pt x="616" y="360"/>
                    <a:pt x="528" y="288"/>
                  </a:cubicBezTo>
                  <a:cubicBezTo>
                    <a:pt x="440" y="216"/>
                    <a:pt x="472" y="192"/>
                    <a:pt x="384" y="144"/>
                  </a:cubicBezTo>
                  <a:cubicBezTo>
                    <a:pt x="296" y="96"/>
                    <a:pt x="64" y="24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1">
              <a:extLst>
                <a:ext uri="{FF2B5EF4-FFF2-40B4-BE49-F238E27FC236}">
                  <a16:creationId xmlns:a16="http://schemas.microsoft.com/office/drawing/2014/main" id="{587478F9-5BF0-F059-D68E-C9942F55F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104"/>
              <a:ext cx="1" cy="288"/>
            </a:xfrm>
            <a:custGeom>
              <a:avLst/>
              <a:gdLst>
                <a:gd name="T0" fmla="*/ 0 w 1"/>
                <a:gd name="T1" fmla="*/ 0 h 288"/>
                <a:gd name="T2" fmla="*/ 0 w 1"/>
                <a:gd name="T3" fmla="*/ 288 h 28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88">
                  <a:moveTo>
                    <a:pt x="0" y="0"/>
                  </a:moveTo>
                  <a:cubicBezTo>
                    <a:pt x="0" y="120"/>
                    <a:pt x="0" y="240"/>
                    <a:pt x="0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12">
              <a:extLst>
                <a:ext uri="{FF2B5EF4-FFF2-40B4-BE49-F238E27FC236}">
                  <a16:creationId xmlns:a16="http://schemas.microsoft.com/office/drawing/2014/main" id="{1BC95A6E-0D8D-E5B4-5807-3AFBC3218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1376"/>
              <a:ext cx="504" cy="128"/>
            </a:xfrm>
            <a:custGeom>
              <a:avLst/>
              <a:gdLst>
                <a:gd name="T0" fmla="*/ 456 w 504"/>
                <a:gd name="T1" fmla="*/ 16 h 128"/>
                <a:gd name="T2" fmla="*/ 72 w 504"/>
                <a:gd name="T3" fmla="*/ 16 h 128"/>
                <a:gd name="T4" fmla="*/ 72 w 504"/>
                <a:gd name="T5" fmla="*/ 112 h 128"/>
                <a:gd name="T6" fmla="*/ 504 w 504"/>
                <a:gd name="T7" fmla="*/ 112 h 1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4" h="128">
                  <a:moveTo>
                    <a:pt x="456" y="16"/>
                  </a:moveTo>
                  <a:cubicBezTo>
                    <a:pt x="296" y="8"/>
                    <a:pt x="136" y="0"/>
                    <a:pt x="72" y="16"/>
                  </a:cubicBezTo>
                  <a:cubicBezTo>
                    <a:pt x="8" y="32"/>
                    <a:pt x="0" y="96"/>
                    <a:pt x="72" y="112"/>
                  </a:cubicBezTo>
                  <a:cubicBezTo>
                    <a:pt x="144" y="128"/>
                    <a:pt x="432" y="112"/>
                    <a:pt x="504" y="1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3">
              <a:extLst>
                <a:ext uri="{FF2B5EF4-FFF2-40B4-BE49-F238E27FC236}">
                  <a16:creationId xmlns:a16="http://schemas.microsoft.com/office/drawing/2014/main" id="{D95D285E-BC5C-E2D9-329E-394A0A566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488"/>
              <a:ext cx="1152" cy="960"/>
            </a:xfrm>
            <a:custGeom>
              <a:avLst/>
              <a:gdLst>
                <a:gd name="T0" fmla="*/ 0 w 1152"/>
                <a:gd name="T1" fmla="*/ 0 h 960"/>
                <a:gd name="T2" fmla="*/ 624 w 1152"/>
                <a:gd name="T3" fmla="*/ 432 h 960"/>
                <a:gd name="T4" fmla="*/ 1152 w 1152"/>
                <a:gd name="T5" fmla="*/ 960 h 9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2" h="960">
                  <a:moveTo>
                    <a:pt x="0" y="0"/>
                  </a:moveTo>
                  <a:cubicBezTo>
                    <a:pt x="216" y="136"/>
                    <a:pt x="432" y="272"/>
                    <a:pt x="624" y="432"/>
                  </a:cubicBezTo>
                  <a:cubicBezTo>
                    <a:pt x="816" y="592"/>
                    <a:pt x="1064" y="872"/>
                    <a:pt x="1152" y="9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14">
              <a:extLst>
                <a:ext uri="{FF2B5EF4-FFF2-40B4-BE49-F238E27FC236}">
                  <a16:creationId xmlns:a16="http://schemas.microsoft.com/office/drawing/2014/main" id="{8457BD5F-6B8D-1F70-CC93-A16884C45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528"/>
              <a:ext cx="1776" cy="1872"/>
            </a:xfrm>
            <a:custGeom>
              <a:avLst/>
              <a:gdLst>
                <a:gd name="T0" fmla="*/ 0 w 1776"/>
                <a:gd name="T1" fmla="*/ 0 h 1872"/>
                <a:gd name="T2" fmla="*/ 48 w 1776"/>
                <a:gd name="T3" fmla="*/ 48 h 1872"/>
                <a:gd name="T4" fmla="*/ 144 w 1776"/>
                <a:gd name="T5" fmla="*/ 96 h 1872"/>
                <a:gd name="T6" fmla="*/ 240 w 1776"/>
                <a:gd name="T7" fmla="*/ 384 h 1872"/>
                <a:gd name="T8" fmla="*/ 336 w 1776"/>
                <a:gd name="T9" fmla="*/ 624 h 1872"/>
                <a:gd name="T10" fmla="*/ 384 w 1776"/>
                <a:gd name="T11" fmla="*/ 768 h 1872"/>
                <a:gd name="T12" fmla="*/ 576 w 1776"/>
                <a:gd name="T13" fmla="*/ 864 h 1872"/>
                <a:gd name="T14" fmla="*/ 816 w 1776"/>
                <a:gd name="T15" fmla="*/ 1056 h 1872"/>
                <a:gd name="T16" fmla="*/ 1008 w 1776"/>
                <a:gd name="T17" fmla="*/ 1200 h 1872"/>
                <a:gd name="T18" fmla="*/ 1104 w 1776"/>
                <a:gd name="T19" fmla="*/ 1248 h 1872"/>
                <a:gd name="T20" fmla="*/ 1296 w 1776"/>
                <a:gd name="T21" fmla="*/ 1296 h 1872"/>
                <a:gd name="T22" fmla="*/ 1392 w 1776"/>
                <a:gd name="T23" fmla="*/ 1488 h 1872"/>
                <a:gd name="T24" fmla="*/ 1440 w 1776"/>
                <a:gd name="T25" fmla="*/ 1536 h 1872"/>
                <a:gd name="T26" fmla="*/ 1584 w 1776"/>
                <a:gd name="T27" fmla="*/ 1728 h 1872"/>
                <a:gd name="T28" fmla="*/ 1728 w 1776"/>
                <a:gd name="T29" fmla="*/ 1824 h 1872"/>
                <a:gd name="T30" fmla="*/ 1776 w 1776"/>
                <a:gd name="T31" fmla="*/ 1872 h 18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76" h="1872">
                  <a:moveTo>
                    <a:pt x="0" y="0"/>
                  </a:moveTo>
                  <a:cubicBezTo>
                    <a:pt x="12" y="16"/>
                    <a:pt x="24" y="32"/>
                    <a:pt x="48" y="48"/>
                  </a:cubicBezTo>
                  <a:cubicBezTo>
                    <a:pt x="72" y="64"/>
                    <a:pt x="112" y="40"/>
                    <a:pt x="144" y="96"/>
                  </a:cubicBezTo>
                  <a:cubicBezTo>
                    <a:pt x="176" y="152"/>
                    <a:pt x="208" y="296"/>
                    <a:pt x="240" y="384"/>
                  </a:cubicBezTo>
                  <a:cubicBezTo>
                    <a:pt x="272" y="472"/>
                    <a:pt x="312" y="560"/>
                    <a:pt x="336" y="624"/>
                  </a:cubicBezTo>
                  <a:cubicBezTo>
                    <a:pt x="360" y="688"/>
                    <a:pt x="344" y="728"/>
                    <a:pt x="384" y="768"/>
                  </a:cubicBezTo>
                  <a:cubicBezTo>
                    <a:pt x="424" y="808"/>
                    <a:pt x="504" y="816"/>
                    <a:pt x="576" y="864"/>
                  </a:cubicBezTo>
                  <a:cubicBezTo>
                    <a:pt x="648" y="912"/>
                    <a:pt x="744" y="1000"/>
                    <a:pt x="816" y="1056"/>
                  </a:cubicBezTo>
                  <a:cubicBezTo>
                    <a:pt x="888" y="1112"/>
                    <a:pt x="960" y="1168"/>
                    <a:pt x="1008" y="1200"/>
                  </a:cubicBezTo>
                  <a:cubicBezTo>
                    <a:pt x="1056" y="1232"/>
                    <a:pt x="1056" y="1232"/>
                    <a:pt x="1104" y="1248"/>
                  </a:cubicBezTo>
                  <a:cubicBezTo>
                    <a:pt x="1152" y="1264"/>
                    <a:pt x="1248" y="1256"/>
                    <a:pt x="1296" y="1296"/>
                  </a:cubicBezTo>
                  <a:cubicBezTo>
                    <a:pt x="1344" y="1336"/>
                    <a:pt x="1368" y="1448"/>
                    <a:pt x="1392" y="1488"/>
                  </a:cubicBezTo>
                  <a:cubicBezTo>
                    <a:pt x="1416" y="1528"/>
                    <a:pt x="1408" y="1496"/>
                    <a:pt x="1440" y="1536"/>
                  </a:cubicBezTo>
                  <a:cubicBezTo>
                    <a:pt x="1472" y="1576"/>
                    <a:pt x="1536" y="1680"/>
                    <a:pt x="1584" y="1728"/>
                  </a:cubicBezTo>
                  <a:cubicBezTo>
                    <a:pt x="1632" y="1776"/>
                    <a:pt x="1696" y="1800"/>
                    <a:pt x="1728" y="1824"/>
                  </a:cubicBezTo>
                  <a:cubicBezTo>
                    <a:pt x="1760" y="1848"/>
                    <a:pt x="1768" y="1860"/>
                    <a:pt x="1776" y="1872"/>
                  </a:cubicBez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D2789BF-D6C2-C1A7-4D5A-603F8FAAAEE5}"/>
              </a:ext>
            </a:extLst>
          </p:cNvPr>
          <p:cNvSpPr txBox="1"/>
          <p:nvPr/>
        </p:nvSpPr>
        <p:spPr>
          <a:xfrm>
            <a:off x="0" y="381000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5367" name="Picture 25" descr="Tamara Quays restored salt marsh">
            <a:extLst>
              <a:ext uri="{FF2B5EF4-FFF2-40B4-BE49-F238E27FC236}">
                <a16:creationId xmlns:a16="http://schemas.microsoft.com/office/drawing/2014/main" id="{C01445AB-6A97-1728-FD95-0554F3E3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4546" r="1408" b="2081"/>
          <a:stretch>
            <a:fillRect/>
          </a:stretch>
        </p:blipFill>
        <p:spPr bwMode="auto">
          <a:xfrm>
            <a:off x="4592638" y="838200"/>
            <a:ext cx="4551362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Tamara Quays proposed work">
            <a:extLst>
              <a:ext uri="{FF2B5EF4-FFF2-40B4-BE49-F238E27FC236}">
                <a16:creationId xmlns:a16="http://schemas.microsoft.com/office/drawing/2014/main" id="{E690A919-577C-EC7E-13EB-F93BF71D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25348" r="2724" b="13408"/>
          <a:stretch>
            <a:fillRect/>
          </a:stretch>
        </p:blipFill>
        <p:spPr bwMode="auto">
          <a:xfrm>
            <a:off x="533400" y="23813"/>
            <a:ext cx="81534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13FDA6-1011-897F-F82F-D81E0284F218}"/>
              </a:ext>
            </a:extLst>
          </p:cNvPr>
          <p:cNvSpPr txBox="1"/>
          <p:nvPr/>
        </p:nvSpPr>
        <p:spPr>
          <a:xfrm>
            <a:off x="0" y="526778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tamara quays lidar contours.jpg">
            <a:extLst>
              <a:ext uri="{FF2B5EF4-FFF2-40B4-BE49-F238E27FC236}">
                <a16:creationId xmlns:a16="http://schemas.microsoft.com/office/drawing/2014/main" id="{8F686916-A35D-2C82-CF66-CABA7C2B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2686" r="17641" b="4807"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92055D-A5E9-8D2D-76AD-FF1060576584}"/>
              </a:ext>
            </a:extLst>
          </p:cNvPr>
          <p:cNvSpPr txBox="1"/>
          <p:nvPr/>
        </p:nvSpPr>
        <p:spPr>
          <a:xfrm>
            <a:off x="0" y="520156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almondrift.org/tq4.jpg">
            <a:extLst>
              <a:ext uri="{FF2B5EF4-FFF2-40B4-BE49-F238E27FC236}">
                <a16:creationId xmlns:a16="http://schemas.microsoft.com/office/drawing/2014/main" id="{5A9E2C52-2A16-D889-14EE-1098EDFE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r="6520"/>
          <a:stretch>
            <a:fillRect/>
          </a:stretch>
        </p:blipFill>
        <p:spPr bwMode="auto">
          <a:xfrm>
            <a:off x="0" y="0"/>
            <a:ext cx="912495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15001-4624-C704-2BF9-F7CCDC540124}"/>
              </a:ext>
            </a:extLst>
          </p:cNvPr>
          <p:cNvSpPr txBox="1"/>
          <p:nvPr/>
        </p:nvSpPr>
        <p:spPr>
          <a:xfrm>
            <a:off x="0" y="520156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CC7F1-2653-BC7A-DAAE-DF2E6555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A9A2317-A7FB-4F2F-BE67-372E57D9A962}" type="slidenum">
              <a:rPr lang="en-US" altLang="en-US">
                <a:solidFill>
                  <a:srgbClr val="898989"/>
                </a:solidFill>
              </a:rPr>
              <a:pPr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9BD61205-B385-2ED0-A045-8C7BFD52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13542" r="24232" b="26042"/>
          <a:stretch>
            <a:fillRect/>
          </a:stretch>
        </p:blipFill>
        <p:spPr bwMode="auto">
          <a:xfrm>
            <a:off x="4648200" y="1212850"/>
            <a:ext cx="419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DAFE1D-C5EE-62FB-9881-BA99C3D6597A}"/>
              </a:ext>
            </a:extLst>
          </p:cNvPr>
          <p:cNvSpPr txBox="1"/>
          <p:nvPr/>
        </p:nvSpPr>
        <p:spPr>
          <a:xfrm>
            <a:off x="0" y="609600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9463" name="Picture 1" descr="TQ and Pixieland ObliqueAirPhoto1975.bmp">
            <a:extLst>
              <a:ext uri="{FF2B5EF4-FFF2-40B4-BE49-F238E27FC236}">
                <a16:creationId xmlns:a16="http://schemas.microsoft.com/office/drawing/2014/main" id="{C2B38ABE-78AF-D296-D872-CBE87436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2349" r="68196" b="54126"/>
          <a:stretch>
            <a:fillRect/>
          </a:stretch>
        </p:blipFill>
        <p:spPr bwMode="auto">
          <a:xfrm>
            <a:off x="323850" y="1212850"/>
            <a:ext cx="4114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7">
            <a:extLst>
              <a:ext uri="{FF2B5EF4-FFF2-40B4-BE49-F238E27FC236}">
                <a16:creationId xmlns:a16="http://schemas.microsoft.com/office/drawing/2014/main" id="{5350B0D9-9A8C-DE12-9E71-2CEF061D8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Photo</a:t>
            </a:r>
          </a:p>
        </p:txBody>
      </p:sp>
      <p:sp>
        <p:nvSpPr>
          <p:cNvPr id="19465" name="TextBox 8">
            <a:extLst>
              <a:ext uri="{FF2B5EF4-FFF2-40B4-BE49-F238E27FC236}">
                <a16:creationId xmlns:a16="http://schemas.microsoft.com/office/drawing/2014/main" id="{F3D169C3-82FB-677F-198F-41715A99F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6482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Photo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4B979-133A-CC86-B516-5FF037C2165A}"/>
              </a:ext>
            </a:extLst>
          </p:cNvPr>
          <p:cNvSpPr txBox="1"/>
          <p:nvPr/>
        </p:nvSpPr>
        <p:spPr>
          <a:xfrm>
            <a:off x="304800" y="5035550"/>
            <a:ext cx="4114800" cy="14462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u="sng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Components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Removed infrastructure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Installed culvert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Rebuilt multiple tidal channels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Revegetated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34549-E227-5C35-FF2E-02B4B874D53F}"/>
              </a:ext>
            </a:extLst>
          </p:cNvPr>
          <p:cNvSpPr txBox="1"/>
          <p:nvPr/>
        </p:nvSpPr>
        <p:spPr>
          <a:xfrm>
            <a:off x="4648200" y="5035550"/>
            <a:ext cx="4191000" cy="163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Results</a:t>
            </a:r>
            <a:endParaRPr lang="en-US" sz="1200" b="1" u="sng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45 acres restored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Fish Passage on Rowdy Creek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Marsh &amp; tidal  channels of Rowdy  Creek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As-built survey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DA5D9-05CD-4C23-3239-26CBEE29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AC7F453-2C83-458B-BC8B-FDC2A3111E99}" type="slidenum">
              <a:rPr lang="en-US" altLang="en-US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3940F-A234-B3F7-CE05-72DE90728A6F}"/>
              </a:ext>
            </a:extLst>
          </p:cNvPr>
          <p:cNvSpPr txBox="1"/>
          <p:nvPr/>
        </p:nvSpPr>
        <p:spPr>
          <a:xfrm>
            <a:off x="0" y="457200"/>
            <a:ext cx="4343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Restored Storage Capacity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DBA61-B005-2CE7-8752-5EE074C818A3}"/>
              </a:ext>
            </a:extLst>
          </p:cNvPr>
          <p:cNvSpPr txBox="1"/>
          <p:nvPr/>
        </p:nvSpPr>
        <p:spPr>
          <a:xfrm>
            <a:off x="0" y="6581775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rPr>
              <a:t>Westwind Stewardship Group</a:t>
            </a:r>
          </a:p>
        </p:txBody>
      </p:sp>
      <p:sp>
        <p:nvSpPr>
          <p:cNvPr id="20487" name="TextBox 6">
            <a:extLst>
              <a:ext uri="{FF2B5EF4-FFF2-40B4-BE49-F238E27FC236}">
                <a16:creationId xmlns:a16="http://schemas.microsoft.com/office/drawing/2014/main" id="{96AE92BF-94B0-DC52-099D-CF14E7DE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484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Photo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77A20F-AEF1-2056-4794-18A0116A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13925FE-D106-4E56-B03A-5D2145E35DC8}" type="slidenum">
              <a:rPr lang="en-US" altLang="en-US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E1B994-685C-6788-E4BD-5ADC9D1C0617}"/>
              </a:ext>
            </a:extLst>
          </p:cNvPr>
          <p:cNvSpPr txBox="1"/>
          <p:nvPr/>
        </p:nvSpPr>
        <p:spPr>
          <a:xfrm>
            <a:off x="0" y="304800"/>
            <a:ext cx="4038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2010 - 2011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21510" name="Picture 8" descr="pre implementation pixieland.JPG">
            <a:extLst>
              <a:ext uri="{FF2B5EF4-FFF2-40B4-BE49-F238E27FC236}">
                <a16:creationId xmlns:a16="http://schemas.microsoft.com/office/drawing/2014/main" id="{27AAD485-2F14-87B3-A9D1-B761ABFC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47778" r="41830" b="10001"/>
          <a:stretch>
            <a:fillRect/>
          </a:stretch>
        </p:blipFill>
        <p:spPr bwMode="auto">
          <a:xfrm rot="5400000">
            <a:off x="571500" y="1257300"/>
            <a:ext cx="3657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TQ and Pixieland ObliqueAirPhoto1975.bmp">
            <a:extLst>
              <a:ext uri="{FF2B5EF4-FFF2-40B4-BE49-F238E27FC236}">
                <a16:creationId xmlns:a16="http://schemas.microsoft.com/office/drawing/2014/main" id="{09567A77-84FB-038A-14A4-C70CAECEA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45557" r="11531" b="3490"/>
          <a:stretch>
            <a:fillRect/>
          </a:stretch>
        </p:blipFill>
        <p:spPr bwMode="auto">
          <a:xfrm>
            <a:off x="4572000" y="1447800"/>
            <a:ext cx="419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8E2FF-E008-7839-EC2C-2946BFAE5E65}"/>
              </a:ext>
            </a:extLst>
          </p:cNvPr>
          <p:cNvSpPr txBox="1"/>
          <p:nvPr/>
        </p:nvSpPr>
        <p:spPr>
          <a:xfrm>
            <a:off x="1295400" y="5334000"/>
            <a:ext cx="2286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0" h="0"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Pre-Development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7714-EE35-5C59-F65E-AF5D23C4F1A8}"/>
              </a:ext>
            </a:extLst>
          </p:cNvPr>
          <p:cNvSpPr txBox="1"/>
          <p:nvPr/>
        </p:nvSpPr>
        <p:spPr>
          <a:xfrm>
            <a:off x="5410200" y="5334000"/>
            <a:ext cx="25146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0" h="0"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Post-Development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518" name="TextBox 7">
            <a:extLst>
              <a:ext uri="{FF2B5EF4-FFF2-40B4-BE49-F238E27FC236}">
                <a16:creationId xmlns:a16="http://schemas.microsoft.com/office/drawing/2014/main" id="{CA43C285-7FFE-641D-10C6-08563EDA3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724400"/>
            <a:ext cx="1295400" cy="381000"/>
          </a:xfrm>
          <a:prstGeom prst="rect">
            <a:avLst/>
          </a:prstGeom>
          <a:solidFill>
            <a:srgbClr val="A66B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Photo</a:t>
            </a:r>
          </a:p>
        </p:txBody>
      </p:sp>
      <p:sp>
        <p:nvSpPr>
          <p:cNvPr id="21519" name="TextBox 10">
            <a:extLst>
              <a:ext uri="{FF2B5EF4-FFF2-40B4-BE49-F238E27FC236}">
                <a16:creationId xmlns:a16="http://schemas.microsoft.com/office/drawing/2014/main" id="{01D2FD31-B07F-61B2-9532-008869C5F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Photo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376591-5049-8F97-7E6D-7DABC32B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95ED7DA-AB67-4633-9C7D-A3C474B0B4FE}" type="slidenum">
              <a:rPr lang="en-US" altLang="en-US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22531" name="Group 11">
            <a:extLst>
              <a:ext uri="{FF2B5EF4-FFF2-40B4-BE49-F238E27FC236}">
                <a16:creationId xmlns:a16="http://schemas.microsoft.com/office/drawing/2014/main" id="{8746CB1D-E73F-0473-B9C3-DA4D2FF490B3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"/>
            <a:ext cx="9144000" cy="5929313"/>
            <a:chOff x="149902" y="685800"/>
            <a:chExt cx="8994098" cy="5801139"/>
          </a:xfrm>
        </p:grpSpPr>
        <p:pic>
          <p:nvPicPr>
            <p:cNvPr id="22533" name="Picture 41" descr="pixieland main street.jpg">
              <a:extLst>
                <a:ext uri="{FF2B5EF4-FFF2-40B4-BE49-F238E27FC236}">
                  <a16:creationId xmlns:a16="http://schemas.microsoft.com/office/drawing/2014/main" id="{CAF58B26-73D3-BA7D-8371-55DDF99C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644" y="685800"/>
              <a:ext cx="4251356" cy="266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42" descr="Pixietrain.jpg">
              <a:extLst>
                <a:ext uri="{FF2B5EF4-FFF2-40B4-BE49-F238E27FC236}">
                  <a16:creationId xmlns:a16="http://schemas.microsoft.com/office/drawing/2014/main" id="{8CED8B06-4BE7-FE07-D9AD-27A9AB4E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6"/>
            <a:stretch>
              <a:fillRect/>
            </a:stretch>
          </p:blipFill>
          <p:spPr bwMode="auto">
            <a:xfrm>
              <a:off x="4880344" y="3657600"/>
              <a:ext cx="4263656" cy="282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43" descr="pixielogride.jpg">
              <a:extLst>
                <a:ext uri="{FF2B5EF4-FFF2-40B4-BE49-F238E27FC236}">
                  <a16:creationId xmlns:a16="http://schemas.microsoft.com/office/drawing/2014/main" id="{6312D33B-265F-6ACF-4311-E35263CC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02" y="3667539"/>
              <a:ext cx="455589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378A4C-C892-57DD-D95F-FBAE1A646534}"/>
                </a:ext>
              </a:extLst>
            </p:cNvPr>
            <p:cNvSpPr txBox="1"/>
            <p:nvPr/>
          </p:nvSpPr>
          <p:spPr>
            <a:xfrm>
              <a:off x="153025" y="1524519"/>
              <a:ext cx="4418975" cy="8915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Pixieland Amusement Park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1969-1974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52DAF1B-84DE-2D1E-AE78-913A621E3459}"/>
              </a:ext>
            </a:extLst>
          </p:cNvPr>
          <p:cNvSpPr txBox="1"/>
          <p:nvPr/>
        </p:nvSpPr>
        <p:spPr>
          <a:xfrm>
            <a:off x="0" y="6581775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Pdxhistory.com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D1CF7-EDF0-EC54-2D90-8C85D1B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502533-3685-4989-A59D-6CAA3A37D97E}" type="slidenum">
              <a:rPr lang="en-US" altLang="en-US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6304F26C-DD59-9CF0-6025-080B13FA2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333" r="7027" b="10596"/>
          <a:stretch>
            <a:fillRect/>
          </a:stretch>
        </p:blipFill>
        <p:spPr bwMode="auto">
          <a:xfrm>
            <a:off x="-71438" y="0"/>
            <a:ext cx="9345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0539A-CBA1-9690-A0E3-EAEC23DC0D8C}"/>
              </a:ext>
            </a:extLst>
          </p:cNvPr>
          <p:cNvSpPr txBox="1"/>
          <p:nvPr/>
        </p:nvSpPr>
        <p:spPr>
          <a:xfrm>
            <a:off x="-90014" y="304800"/>
            <a:ext cx="4038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2010 - 2011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EEE77-01D7-0BA0-C60B-1FA37B6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2D1B6DE-F8F8-433E-A7A0-CD938F41A702}" type="slidenum">
              <a:rPr lang="en-US" altLang="en-US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6147" name="Content Placeholder 4">
            <a:extLst>
              <a:ext uri="{FF2B5EF4-FFF2-40B4-BE49-F238E27FC236}">
                <a16:creationId xmlns:a16="http://schemas.microsoft.com/office/drawing/2014/main" id="{CC0B419A-49BC-95E5-F73F-CEFB2E754B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143000"/>
            <a:ext cx="5857875" cy="4525963"/>
          </a:xfrm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428FC27D-27F9-96BE-61BB-CF41024F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3250"/>
            <a:ext cx="8094663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97A177-3561-C75E-B550-93A9C12667F5}"/>
              </a:ext>
            </a:extLst>
          </p:cNvPr>
          <p:cNvSpPr txBox="1"/>
          <p:nvPr/>
        </p:nvSpPr>
        <p:spPr>
          <a:xfrm>
            <a:off x="0" y="381000"/>
            <a:ext cx="6096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LiDAR Hebo District Stream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4BED0A7-83E1-0314-0CBF-1E810BA3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546" r="2942" b="1515"/>
          <a:stretch>
            <a:fillRect/>
          </a:stretch>
        </p:blipFill>
        <p:spPr bwMode="auto">
          <a:xfrm>
            <a:off x="0" y="107315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E04EF-B968-3F88-4EB8-5AF2C7F2FE16}"/>
              </a:ext>
            </a:extLst>
          </p:cNvPr>
          <p:cNvSpPr txBox="1"/>
          <p:nvPr/>
        </p:nvSpPr>
        <p:spPr>
          <a:xfrm>
            <a:off x="-19050" y="419893"/>
            <a:ext cx="4038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2010 - 2011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9973C-0741-692D-FFF4-F1B96619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F1C3DBC-76FE-4B9B-8F41-7411CF69B45F}" type="slidenum">
              <a:rPr lang="en-US" altLang="en-US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510B3F3C-0B75-82B5-AECC-19806507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67C7D-C3A9-1DE6-7528-8FC207E4E440}"/>
              </a:ext>
            </a:extLst>
          </p:cNvPr>
          <p:cNvSpPr txBox="1"/>
          <p:nvPr/>
        </p:nvSpPr>
        <p:spPr>
          <a:xfrm>
            <a:off x="-19050" y="419893"/>
            <a:ext cx="4038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2010 - 2011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94C20-BA2F-674F-83EB-6FAD5F10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C627712-5035-40C6-89AE-1C3CBD936EFF}" type="slidenum">
              <a:rPr lang="en-US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9AA39-C100-EC20-58EA-254F8B0E5733}"/>
              </a:ext>
            </a:extLst>
          </p:cNvPr>
          <p:cNvSpPr txBox="1"/>
          <p:nvPr/>
        </p:nvSpPr>
        <p:spPr>
          <a:xfrm>
            <a:off x="0" y="457200"/>
            <a:ext cx="4800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2010-2011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26630" name="Picture 5" descr="Pixieland mainstreet post implementation photo.JPG">
            <a:extLst>
              <a:ext uri="{FF2B5EF4-FFF2-40B4-BE49-F238E27FC236}">
                <a16:creationId xmlns:a16="http://schemas.microsoft.com/office/drawing/2014/main" id="{9F853938-108D-F5EB-A5BF-9C2E1DC0D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4191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pixieland main street.jpg">
            <a:extLst>
              <a:ext uri="{FF2B5EF4-FFF2-40B4-BE49-F238E27FC236}">
                <a16:creationId xmlns:a16="http://schemas.microsoft.com/office/drawing/2014/main" id="{6277E01D-D2F4-3D89-17FE-94424C206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04BFCC-7CE9-5086-62EF-225B8B0C245C}"/>
              </a:ext>
            </a:extLst>
          </p:cNvPr>
          <p:cNvSpPr txBox="1"/>
          <p:nvPr/>
        </p:nvSpPr>
        <p:spPr>
          <a:xfrm>
            <a:off x="228600" y="4876800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Pdxhistory.com</a:t>
            </a:r>
          </a:p>
        </p:txBody>
      </p:sp>
      <p:sp>
        <p:nvSpPr>
          <p:cNvPr id="26633" name="TextBox 8">
            <a:extLst>
              <a:ext uri="{FF2B5EF4-FFF2-40B4-BE49-F238E27FC236}">
                <a16:creationId xmlns:a16="http://schemas.microsoft.com/office/drawing/2014/main" id="{F7E84EB9-A19B-A835-63E1-7B5EBB5CC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800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Photo</a:t>
            </a:r>
          </a:p>
        </p:txBody>
      </p:sp>
      <p:sp>
        <p:nvSpPr>
          <p:cNvPr id="26634" name="TextBox 9">
            <a:extLst>
              <a:ext uri="{FF2B5EF4-FFF2-40B4-BE49-F238E27FC236}">
                <a16:creationId xmlns:a16="http://schemas.microsoft.com/office/drawing/2014/main" id="{0A032441-8B20-14D2-933C-7170CB57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00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C7086-9F5C-8E19-2E35-37FD5D1E3B87}"/>
              </a:ext>
            </a:extLst>
          </p:cNvPr>
          <p:cNvSpPr txBox="1"/>
          <p:nvPr/>
        </p:nvSpPr>
        <p:spPr>
          <a:xfrm>
            <a:off x="228600" y="5287963"/>
            <a:ext cx="4343400" cy="1385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Components</a:t>
            </a:r>
            <a:endParaRPr lang="en-US" sz="1200" b="1" u="sng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Removed infrastructure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Filled artificial ponds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Rebuilt multiple tidal channels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Revegetated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D9A89-8623-B295-A0C1-309A70CC41EE}"/>
              </a:ext>
            </a:extLst>
          </p:cNvPr>
          <p:cNvSpPr txBox="1"/>
          <p:nvPr/>
        </p:nvSpPr>
        <p:spPr>
          <a:xfrm>
            <a:off x="4800600" y="5364163"/>
            <a:ext cx="4114800" cy="132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Results</a:t>
            </a:r>
            <a:endParaRPr lang="en-US" sz="1200" b="1" u="sng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52 acres restored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Re-established Fraser Creek &amp; tidal marsh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As-built survey</a:t>
            </a:r>
            <a:endParaRPr lang="en-US" sz="1600" b="1" dirty="0">
              <a:solidFill>
                <a:schemeClr val="bg1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">
            <a:extLst>
              <a:ext uri="{FF2B5EF4-FFF2-40B4-BE49-F238E27FC236}">
                <a16:creationId xmlns:a16="http://schemas.microsoft.com/office/drawing/2014/main" id="{C1626A91-2BD8-FA96-D5E5-668BFF75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359CA9B-7804-4F77-9379-C6A6A0178CAB}" type="slidenum">
              <a:rPr lang="en-US" altLang="en-US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B3F2F0C-E157-29EA-61F0-07FB92BD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6D1A0-DE3F-6AC7-ECC6-603967AFFAD8}"/>
              </a:ext>
            </a:extLst>
          </p:cNvPr>
          <p:cNvSpPr txBox="1"/>
          <p:nvPr/>
        </p:nvSpPr>
        <p:spPr>
          <a:xfrm>
            <a:off x="0" y="457200"/>
            <a:ext cx="33528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Fraser Creek 7’ Tide</a:t>
            </a:r>
          </a:p>
          <a:p>
            <a:endParaRPr lang="en-US" altLang="en-US" sz="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93C57-44EA-33B3-6522-B8A2CFDA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64B5BE9-6C8D-4012-B833-374C8E79478D}" type="slidenum">
              <a:rPr lang="en-US" altLang="en-US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0727DDAD-071E-EC5A-A5F1-EEF970C05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5FE0EC-BD8F-BE95-90AC-2A033935C990}"/>
              </a:ext>
            </a:extLst>
          </p:cNvPr>
          <p:cNvSpPr txBox="1"/>
          <p:nvPr/>
        </p:nvSpPr>
        <p:spPr>
          <a:xfrm>
            <a:off x="7772400" y="5334000"/>
            <a:ext cx="1371600" cy="36988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2012 Photo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622AE-E4A6-1D64-5825-B32AB439656A}"/>
              </a:ext>
            </a:extLst>
          </p:cNvPr>
          <p:cNvSpPr txBox="1"/>
          <p:nvPr/>
        </p:nvSpPr>
        <p:spPr>
          <a:xfrm>
            <a:off x="0" y="470297"/>
            <a:ext cx="4800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Restored Storage Capacity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9A1E94DB-3C24-0369-A5D1-B0DE57B3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AADB1B8-286D-4D3F-831E-CAF82C3EA079}" type="slidenum">
              <a:rPr lang="en-US" altLang="en-US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78056-670B-E3AF-5203-0E97C93340E1}"/>
              </a:ext>
            </a:extLst>
          </p:cNvPr>
          <p:cNvSpPr txBox="1"/>
          <p:nvPr/>
        </p:nvSpPr>
        <p:spPr>
          <a:xfrm>
            <a:off x="4724400" y="1066800"/>
            <a:ext cx="4343400" cy="42941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Results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8 acres restored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Marsh surface &amp; Mink Creek  restored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As-built survey </a:t>
            </a:r>
            <a:endParaRPr lang="en-US" sz="10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09E85-C441-CCFD-1487-EDC0B473609B}"/>
              </a:ext>
            </a:extLst>
          </p:cNvPr>
          <p:cNvSpPr txBox="1"/>
          <p:nvPr/>
        </p:nvSpPr>
        <p:spPr>
          <a:xfrm>
            <a:off x="76200" y="1066800"/>
            <a:ext cx="4495800" cy="42783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u="sng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Project Components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Fill replaced into L-shaped marina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Native planting &amp; maintenance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0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0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701" name="Picture 8">
            <a:extLst>
              <a:ext uri="{FF2B5EF4-FFF2-40B4-BE49-F238E27FC236}">
                <a16:creationId xmlns:a16="http://schemas.microsoft.com/office/drawing/2014/main" id="{4C46E0F2-EC98-C2FF-2189-5B997015C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" t="33307" r="24310" b="25938"/>
          <a:stretch>
            <a:fillRect/>
          </a:stretch>
        </p:blipFill>
        <p:spPr bwMode="auto">
          <a:xfrm>
            <a:off x="115888" y="1239838"/>
            <a:ext cx="43592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9">
            <a:extLst>
              <a:ext uri="{FF2B5EF4-FFF2-40B4-BE49-F238E27FC236}">
                <a16:creationId xmlns:a16="http://schemas.microsoft.com/office/drawing/2014/main" id="{3E954D2B-85C2-CDFA-70F3-44B318F97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3549650"/>
            <a:ext cx="1371600" cy="368300"/>
          </a:xfrm>
          <a:prstGeom prst="rect">
            <a:avLst/>
          </a:prstGeom>
          <a:solidFill>
            <a:srgbClr val="2B3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 Photo </a:t>
            </a:r>
          </a:p>
        </p:txBody>
      </p:sp>
      <p:sp>
        <p:nvSpPr>
          <p:cNvPr id="29703" name="TextBox 11">
            <a:extLst>
              <a:ext uri="{FF2B5EF4-FFF2-40B4-BE49-F238E27FC236}">
                <a16:creationId xmlns:a16="http://schemas.microsoft.com/office/drawing/2014/main" id="{BB9E1724-404B-4D87-DBF4-05100E68B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3594100"/>
            <a:ext cx="1371600" cy="368300"/>
          </a:xfrm>
          <a:prstGeom prst="rect">
            <a:avLst/>
          </a:prstGeom>
          <a:solidFill>
            <a:srgbClr val="2B3616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Photo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9A784-5A5E-966B-8ECA-A4C7EF1BAA8F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pic>
        <p:nvPicPr>
          <p:cNvPr id="29707" name="Picture 4">
            <a:extLst>
              <a:ext uri="{FF2B5EF4-FFF2-40B4-BE49-F238E27FC236}">
                <a16:creationId xmlns:a16="http://schemas.microsoft.com/office/drawing/2014/main" id="{116765D5-E771-ECE1-128C-DBCF83007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39838"/>
            <a:ext cx="41148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EF2CA67-D61B-AB05-7286-97FE38BE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r="5473"/>
          <a:stretch>
            <a:fillRect/>
          </a:stretch>
        </p:blipFill>
        <p:spPr bwMode="auto">
          <a:xfrm>
            <a:off x="4400550" y="879475"/>
            <a:ext cx="4743450" cy="482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2E3230A1-3F51-1B82-9CCF-89B620F1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9358"/>
          <a:stretch>
            <a:fillRect/>
          </a:stretch>
        </p:blipFill>
        <p:spPr bwMode="auto">
          <a:xfrm>
            <a:off x="0" y="879475"/>
            <a:ext cx="4452938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85940-FF28-CC14-37E3-D439FD91EBAA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9FC2E0-BE64-FF3E-914D-C30136F0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b="1154"/>
          <a:stretch>
            <a:fillRect/>
          </a:stretch>
        </p:blipFill>
        <p:spPr bwMode="auto">
          <a:xfrm>
            <a:off x="-6350" y="1066800"/>
            <a:ext cx="5329238" cy="5029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E70C7D2-FF96-E34E-9319-48A1125F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/>
          <a:stretch>
            <a:fillRect/>
          </a:stretch>
        </p:blipFill>
        <p:spPr bwMode="auto">
          <a:xfrm>
            <a:off x="4867275" y="1066800"/>
            <a:ext cx="4276725" cy="5334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51B40-0544-004A-6252-74B896856BA8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C5FFF5A3-88E6-9D4B-7090-1C9F0080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9D5807F-6886-4209-9FB5-957A89883B09}" type="slidenum">
              <a:rPr lang="en-US" altLang="en-US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32771" name="Group 23">
            <a:extLst>
              <a:ext uri="{FF2B5EF4-FFF2-40B4-BE49-F238E27FC236}">
                <a16:creationId xmlns:a16="http://schemas.microsoft.com/office/drawing/2014/main" id="{703A4507-EF64-C2EB-8220-924E355310F0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4191000"/>
            <a:ext cx="4295775" cy="1752600"/>
            <a:chOff x="4352925" y="4191000"/>
            <a:chExt cx="4295775" cy="17526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ACA679F-A2F7-CE11-7A78-D264698BB445}"/>
                </a:ext>
              </a:extLst>
            </p:cNvPr>
            <p:cNvSpPr/>
            <p:nvPr/>
          </p:nvSpPr>
          <p:spPr>
            <a:xfrm>
              <a:off x="4352925" y="4191000"/>
              <a:ext cx="2343150" cy="742950"/>
            </a:xfrm>
            <a:custGeom>
              <a:avLst/>
              <a:gdLst>
                <a:gd name="connsiteX0" fmla="*/ 2162175 w 2343150"/>
                <a:gd name="connsiteY0" fmla="*/ 0 h 742950"/>
                <a:gd name="connsiteX1" fmla="*/ 1323975 w 2343150"/>
                <a:gd name="connsiteY1" fmla="*/ 0 h 742950"/>
                <a:gd name="connsiteX2" fmla="*/ 752475 w 2343150"/>
                <a:gd name="connsiteY2" fmla="*/ 85725 h 742950"/>
                <a:gd name="connsiteX3" fmla="*/ 447675 w 2343150"/>
                <a:gd name="connsiteY3" fmla="*/ 152400 h 742950"/>
                <a:gd name="connsiteX4" fmla="*/ 66675 w 2343150"/>
                <a:gd name="connsiteY4" fmla="*/ 247650 h 742950"/>
                <a:gd name="connsiteX5" fmla="*/ 0 w 2343150"/>
                <a:gd name="connsiteY5" fmla="*/ 304800 h 742950"/>
                <a:gd name="connsiteX6" fmla="*/ 47625 w 2343150"/>
                <a:gd name="connsiteY6" fmla="*/ 390525 h 742950"/>
                <a:gd name="connsiteX7" fmla="*/ 133350 w 2343150"/>
                <a:gd name="connsiteY7" fmla="*/ 457200 h 742950"/>
                <a:gd name="connsiteX8" fmla="*/ 352425 w 2343150"/>
                <a:gd name="connsiteY8" fmla="*/ 561975 h 742950"/>
                <a:gd name="connsiteX9" fmla="*/ 866775 w 2343150"/>
                <a:gd name="connsiteY9" fmla="*/ 723900 h 742950"/>
                <a:gd name="connsiteX10" fmla="*/ 1190625 w 2343150"/>
                <a:gd name="connsiteY10" fmla="*/ 723900 h 742950"/>
                <a:gd name="connsiteX11" fmla="*/ 1285875 w 2343150"/>
                <a:gd name="connsiteY11" fmla="*/ 657225 h 742950"/>
                <a:gd name="connsiteX12" fmla="*/ 1666875 w 2343150"/>
                <a:gd name="connsiteY12" fmla="*/ 638175 h 742950"/>
                <a:gd name="connsiteX13" fmla="*/ 1819275 w 2343150"/>
                <a:gd name="connsiteY13" fmla="*/ 685800 h 742950"/>
                <a:gd name="connsiteX14" fmla="*/ 2085975 w 2343150"/>
                <a:gd name="connsiteY14" fmla="*/ 742950 h 742950"/>
                <a:gd name="connsiteX15" fmla="*/ 2190750 w 2343150"/>
                <a:gd name="connsiteY15" fmla="*/ 733425 h 742950"/>
                <a:gd name="connsiteX16" fmla="*/ 2343150 w 2343150"/>
                <a:gd name="connsiteY16" fmla="*/ 628650 h 742950"/>
                <a:gd name="connsiteX17" fmla="*/ 1971675 w 2343150"/>
                <a:gd name="connsiteY17" fmla="*/ 476250 h 742950"/>
                <a:gd name="connsiteX18" fmla="*/ 1790700 w 2343150"/>
                <a:gd name="connsiteY18" fmla="*/ 390525 h 742950"/>
                <a:gd name="connsiteX19" fmla="*/ 1581150 w 2343150"/>
                <a:gd name="connsiteY19" fmla="*/ 352425 h 742950"/>
                <a:gd name="connsiteX20" fmla="*/ 1657350 w 2343150"/>
                <a:gd name="connsiteY20" fmla="*/ 209550 h 742950"/>
                <a:gd name="connsiteX21" fmla="*/ 1771650 w 2343150"/>
                <a:gd name="connsiteY21" fmla="*/ 142875 h 742950"/>
                <a:gd name="connsiteX22" fmla="*/ 2009775 w 2343150"/>
                <a:gd name="connsiteY22" fmla="*/ 133350 h 742950"/>
                <a:gd name="connsiteX23" fmla="*/ 2105025 w 2343150"/>
                <a:gd name="connsiteY23" fmla="*/ 38100 h 742950"/>
                <a:gd name="connsiteX24" fmla="*/ 2162175 w 2343150"/>
                <a:gd name="connsiteY2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43150" h="742950">
                  <a:moveTo>
                    <a:pt x="2162175" y="0"/>
                  </a:moveTo>
                  <a:lnTo>
                    <a:pt x="1323975" y="0"/>
                  </a:lnTo>
                  <a:lnTo>
                    <a:pt x="752475" y="85725"/>
                  </a:lnTo>
                  <a:lnTo>
                    <a:pt x="447675" y="152400"/>
                  </a:lnTo>
                  <a:lnTo>
                    <a:pt x="66675" y="247650"/>
                  </a:lnTo>
                  <a:lnTo>
                    <a:pt x="0" y="304800"/>
                  </a:lnTo>
                  <a:lnTo>
                    <a:pt x="47625" y="390525"/>
                  </a:lnTo>
                  <a:lnTo>
                    <a:pt x="133350" y="457200"/>
                  </a:lnTo>
                  <a:lnTo>
                    <a:pt x="352425" y="561975"/>
                  </a:lnTo>
                  <a:lnTo>
                    <a:pt x="866775" y="723900"/>
                  </a:lnTo>
                  <a:lnTo>
                    <a:pt x="1190625" y="723900"/>
                  </a:lnTo>
                  <a:lnTo>
                    <a:pt x="1285875" y="657225"/>
                  </a:lnTo>
                  <a:lnTo>
                    <a:pt x="1666875" y="638175"/>
                  </a:lnTo>
                  <a:lnTo>
                    <a:pt x="1819275" y="685800"/>
                  </a:lnTo>
                  <a:lnTo>
                    <a:pt x="2085975" y="742950"/>
                  </a:lnTo>
                  <a:lnTo>
                    <a:pt x="2190750" y="733425"/>
                  </a:lnTo>
                  <a:lnTo>
                    <a:pt x="2343150" y="628650"/>
                  </a:lnTo>
                  <a:lnTo>
                    <a:pt x="1971675" y="476250"/>
                  </a:lnTo>
                  <a:lnTo>
                    <a:pt x="1790700" y="390525"/>
                  </a:lnTo>
                  <a:lnTo>
                    <a:pt x="1581150" y="352425"/>
                  </a:lnTo>
                  <a:lnTo>
                    <a:pt x="1657350" y="209550"/>
                  </a:lnTo>
                  <a:lnTo>
                    <a:pt x="1771650" y="142875"/>
                  </a:lnTo>
                  <a:lnTo>
                    <a:pt x="2009775" y="133350"/>
                  </a:lnTo>
                  <a:lnTo>
                    <a:pt x="2105025" y="38100"/>
                  </a:lnTo>
                  <a:lnTo>
                    <a:pt x="2162175" y="0"/>
                  </a:lnTo>
                  <a:close/>
                </a:path>
              </a:pathLst>
            </a:custGeom>
            <a:solidFill>
              <a:srgbClr val="54D3D6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2788" name="Group 22">
              <a:extLst>
                <a:ext uri="{FF2B5EF4-FFF2-40B4-BE49-F238E27FC236}">
                  <a16:creationId xmlns:a16="http://schemas.microsoft.com/office/drawing/2014/main" id="{242DA979-8102-B036-BC83-58670B7C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200" y="4340423"/>
              <a:ext cx="3619500" cy="1603177"/>
              <a:chOff x="5029200" y="4340423"/>
              <a:chExt cx="3619500" cy="1603177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E0EA273-53B2-5BBF-A74C-17551B593FCA}"/>
                  </a:ext>
                </a:extLst>
              </p:cNvPr>
              <p:cNvSpPr/>
              <p:nvPr/>
            </p:nvSpPr>
            <p:spPr>
              <a:xfrm>
                <a:off x="5029200" y="5181600"/>
                <a:ext cx="3619500" cy="762000"/>
              </a:xfrm>
              <a:custGeom>
                <a:avLst/>
                <a:gdLst>
                  <a:gd name="connsiteX0" fmla="*/ 1943100 w 3619500"/>
                  <a:gd name="connsiteY0" fmla="*/ 0 h 752475"/>
                  <a:gd name="connsiteX1" fmla="*/ 1752600 w 3619500"/>
                  <a:gd name="connsiteY1" fmla="*/ 57150 h 752475"/>
                  <a:gd name="connsiteX2" fmla="*/ 1419225 w 3619500"/>
                  <a:gd name="connsiteY2" fmla="*/ 114300 h 752475"/>
                  <a:gd name="connsiteX3" fmla="*/ 1085850 w 3619500"/>
                  <a:gd name="connsiteY3" fmla="*/ 171450 h 752475"/>
                  <a:gd name="connsiteX4" fmla="*/ 895350 w 3619500"/>
                  <a:gd name="connsiteY4" fmla="*/ 200025 h 752475"/>
                  <a:gd name="connsiteX5" fmla="*/ 723900 w 3619500"/>
                  <a:gd name="connsiteY5" fmla="*/ 238125 h 752475"/>
                  <a:gd name="connsiteX6" fmla="*/ 485775 w 3619500"/>
                  <a:gd name="connsiteY6" fmla="*/ 304800 h 752475"/>
                  <a:gd name="connsiteX7" fmla="*/ 342900 w 3619500"/>
                  <a:gd name="connsiteY7" fmla="*/ 371475 h 752475"/>
                  <a:gd name="connsiteX8" fmla="*/ 171450 w 3619500"/>
                  <a:gd name="connsiteY8" fmla="*/ 419100 h 752475"/>
                  <a:gd name="connsiteX9" fmla="*/ 38100 w 3619500"/>
                  <a:gd name="connsiteY9" fmla="*/ 495300 h 752475"/>
                  <a:gd name="connsiteX10" fmla="*/ 0 w 3619500"/>
                  <a:gd name="connsiteY10" fmla="*/ 523875 h 752475"/>
                  <a:gd name="connsiteX11" fmla="*/ 171450 w 3619500"/>
                  <a:gd name="connsiteY11" fmla="*/ 590550 h 752475"/>
                  <a:gd name="connsiteX12" fmla="*/ 2085975 w 3619500"/>
                  <a:gd name="connsiteY12" fmla="*/ 752475 h 752475"/>
                  <a:gd name="connsiteX13" fmla="*/ 2628900 w 3619500"/>
                  <a:gd name="connsiteY13" fmla="*/ 733425 h 752475"/>
                  <a:gd name="connsiteX14" fmla="*/ 2905125 w 3619500"/>
                  <a:gd name="connsiteY14" fmla="*/ 733425 h 752475"/>
                  <a:gd name="connsiteX15" fmla="*/ 3619500 w 3619500"/>
                  <a:gd name="connsiteY15" fmla="*/ 600075 h 752475"/>
                  <a:gd name="connsiteX16" fmla="*/ 3514725 w 3619500"/>
                  <a:gd name="connsiteY16" fmla="*/ 523875 h 752475"/>
                  <a:gd name="connsiteX17" fmla="*/ 3371850 w 3619500"/>
                  <a:gd name="connsiteY17" fmla="*/ 523875 h 752475"/>
                  <a:gd name="connsiteX18" fmla="*/ 3276600 w 3619500"/>
                  <a:gd name="connsiteY18" fmla="*/ 504825 h 752475"/>
                  <a:gd name="connsiteX19" fmla="*/ 3333750 w 3619500"/>
                  <a:gd name="connsiteY19" fmla="*/ 457200 h 752475"/>
                  <a:gd name="connsiteX20" fmla="*/ 3400425 w 3619500"/>
                  <a:gd name="connsiteY20" fmla="*/ 419100 h 752475"/>
                  <a:gd name="connsiteX21" fmla="*/ 3219450 w 3619500"/>
                  <a:gd name="connsiteY21" fmla="*/ 295275 h 752475"/>
                  <a:gd name="connsiteX22" fmla="*/ 2838450 w 3619500"/>
                  <a:gd name="connsiteY22" fmla="*/ 238125 h 752475"/>
                  <a:gd name="connsiteX23" fmla="*/ 2457450 w 3619500"/>
                  <a:gd name="connsiteY23" fmla="*/ 171450 h 752475"/>
                  <a:gd name="connsiteX24" fmla="*/ 2286000 w 3619500"/>
                  <a:gd name="connsiteY24" fmla="*/ 133350 h 752475"/>
                  <a:gd name="connsiteX25" fmla="*/ 2124075 w 3619500"/>
                  <a:gd name="connsiteY25" fmla="*/ 66675 h 752475"/>
                  <a:gd name="connsiteX26" fmla="*/ 1943100 w 3619500"/>
                  <a:gd name="connsiteY26" fmla="*/ 0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9500" h="752475">
                    <a:moveTo>
                      <a:pt x="1943100" y="0"/>
                    </a:moveTo>
                    <a:lnTo>
                      <a:pt x="1752600" y="57150"/>
                    </a:lnTo>
                    <a:lnTo>
                      <a:pt x="1419225" y="114300"/>
                    </a:lnTo>
                    <a:lnTo>
                      <a:pt x="1085850" y="171450"/>
                    </a:lnTo>
                    <a:lnTo>
                      <a:pt x="895350" y="200025"/>
                    </a:lnTo>
                    <a:lnTo>
                      <a:pt x="723900" y="238125"/>
                    </a:lnTo>
                    <a:lnTo>
                      <a:pt x="485775" y="304800"/>
                    </a:lnTo>
                    <a:lnTo>
                      <a:pt x="342900" y="371475"/>
                    </a:lnTo>
                    <a:lnTo>
                      <a:pt x="171450" y="419100"/>
                    </a:lnTo>
                    <a:lnTo>
                      <a:pt x="38100" y="495300"/>
                    </a:lnTo>
                    <a:lnTo>
                      <a:pt x="0" y="523875"/>
                    </a:lnTo>
                    <a:lnTo>
                      <a:pt x="171450" y="590550"/>
                    </a:lnTo>
                    <a:lnTo>
                      <a:pt x="2085975" y="752475"/>
                    </a:lnTo>
                    <a:lnTo>
                      <a:pt x="2628900" y="733425"/>
                    </a:lnTo>
                    <a:lnTo>
                      <a:pt x="2905125" y="733425"/>
                    </a:lnTo>
                    <a:lnTo>
                      <a:pt x="3619500" y="600075"/>
                    </a:lnTo>
                    <a:lnTo>
                      <a:pt x="3514725" y="523875"/>
                    </a:lnTo>
                    <a:lnTo>
                      <a:pt x="3371850" y="523875"/>
                    </a:lnTo>
                    <a:lnTo>
                      <a:pt x="3276600" y="504825"/>
                    </a:lnTo>
                    <a:lnTo>
                      <a:pt x="3333750" y="457200"/>
                    </a:lnTo>
                    <a:lnTo>
                      <a:pt x="3400425" y="419100"/>
                    </a:lnTo>
                    <a:lnTo>
                      <a:pt x="3219450" y="295275"/>
                    </a:lnTo>
                    <a:lnTo>
                      <a:pt x="2838450" y="238125"/>
                    </a:lnTo>
                    <a:lnTo>
                      <a:pt x="2457450" y="171450"/>
                    </a:lnTo>
                    <a:lnTo>
                      <a:pt x="2286000" y="133350"/>
                    </a:lnTo>
                    <a:lnTo>
                      <a:pt x="2124075" y="66675"/>
                    </a:lnTo>
                    <a:lnTo>
                      <a:pt x="1943100" y="0"/>
                    </a:lnTo>
                    <a:close/>
                  </a:path>
                </a:pathLst>
              </a:custGeom>
              <a:solidFill>
                <a:srgbClr val="54D3D6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2B2654-3029-66E4-900E-2E6C129405A4}"/>
                  </a:ext>
                </a:extLst>
              </p:cNvPr>
              <p:cNvSpPr txBox="1"/>
              <p:nvPr/>
            </p:nvSpPr>
            <p:spPr>
              <a:xfrm>
                <a:off x="5181600" y="4340225"/>
                <a:ext cx="609600" cy="3079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1978</a:t>
                </a:r>
              </a:p>
            </p:txBody>
          </p:sp>
        </p:grp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F97606A6-9256-78C1-4B3B-F27DC5F658C7}"/>
              </a:ext>
            </a:extLst>
          </p:cNvPr>
          <p:cNvSpPr/>
          <p:nvPr/>
        </p:nvSpPr>
        <p:spPr>
          <a:xfrm>
            <a:off x="790575" y="3752850"/>
            <a:ext cx="5819775" cy="1990725"/>
          </a:xfrm>
          <a:custGeom>
            <a:avLst/>
            <a:gdLst>
              <a:gd name="connsiteX0" fmla="*/ 1800225 w 5819775"/>
              <a:gd name="connsiteY0" fmla="*/ 0 h 1990725"/>
              <a:gd name="connsiteX1" fmla="*/ 1800225 w 5819775"/>
              <a:gd name="connsiteY1" fmla="*/ 0 h 1990725"/>
              <a:gd name="connsiteX2" fmla="*/ 1619250 w 5819775"/>
              <a:gd name="connsiteY2" fmla="*/ 0 h 1990725"/>
              <a:gd name="connsiteX3" fmla="*/ 1609725 w 5819775"/>
              <a:gd name="connsiteY3" fmla="*/ 0 h 1990725"/>
              <a:gd name="connsiteX4" fmla="*/ 1495425 w 5819775"/>
              <a:gd name="connsiteY4" fmla="*/ 9525 h 1990725"/>
              <a:gd name="connsiteX5" fmla="*/ 1409700 w 5819775"/>
              <a:gd name="connsiteY5" fmla="*/ 28575 h 1990725"/>
              <a:gd name="connsiteX6" fmla="*/ 1400175 w 5819775"/>
              <a:gd name="connsiteY6" fmla="*/ 28575 h 1990725"/>
              <a:gd name="connsiteX7" fmla="*/ 1343025 w 5819775"/>
              <a:gd name="connsiteY7" fmla="*/ 104775 h 1990725"/>
              <a:gd name="connsiteX8" fmla="*/ 1323975 w 5819775"/>
              <a:gd name="connsiteY8" fmla="*/ 133350 h 1990725"/>
              <a:gd name="connsiteX9" fmla="*/ 1323975 w 5819775"/>
              <a:gd name="connsiteY9" fmla="*/ 161925 h 1990725"/>
              <a:gd name="connsiteX10" fmla="*/ 1476375 w 5819775"/>
              <a:gd name="connsiteY10" fmla="*/ 180975 h 1990725"/>
              <a:gd name="connsiteX11" fmla="*/ 1514475 w 5819775"/>
              <a:gd name="connsiteY11" fmla="*/ 247650 h 1990725"/>
              <a:gd name="connsiteX12" fmla="*/ 1514475 w 5819775"/>
              <a:gd name="connsiteY12" fmla="*/ 247650 h 1990725"/>
              <a:gd name="connsiteX13" fmla="*/ 1123950 w 5819775"/>
              <a:gd name="connsiteY13" fmla="*/ 342900 h 1990725"/>
              <a:gd name="connsiteX14" fmla="*/ 647700 w 5819775"/>
              <a:gd name="connsiteY14" fmla="*/ 466725 h 1990725"/>
              <a:gd name="connsiteX15" fmla="*/ 342900 w 5819775"/>
              <a:gd name="connsiteY15" fmla="*/ 514350 h 1990725"/>
              <a:gd name="connsiteX16" fmla="*/ 219075 w 5819775"/>
              <a:gd name="connsiteY16" fmla="*/ 628650 h 1990725"/>
              <a:gd name="connsiteX17" fmla="*/ 0 w 5819775"/>
              <a:gd name="connsiteY17" fmla="*/ 647700 h 1990725"/>
              <a:gd name="connsiteX18" fmla="*/ 0 w 5819775"/>
              <a:gd name="connsiteY18" fmla="*/ 647700 h 1990725"/>
              <a:gd name="connsiteX19" fmla="*/ 38100 w 5819775"/>
              <a:gd name="connsiteY19" fmla="*/ 714375 h 1990725"/>
              <a:gd name="connsiteX20" fmla="*/ 133350 w 5819775"/>
              <a:gd name="connsiteY20" fmla="*/ 733425 h 1990725"/>
              <a:gd name="connsiteX21" fmla="*/ 495300 w 5819775"/>
              <a:gd name="connsiteY21" fmla="*/ 857250 h 1990725"/>
              <a:gd name="connsiteX22" fmla="*/ 638175 w 5819775"/>
              <a:gd name="connsiteY22" fmla="*/ 866775 h 1990725"/>
              <a:gd name="connsiteX23" fmla="*/ 685800 w 5819775"/>
              <a:gd name="connsiteY23" fmla="*/ 923925 h 1990725"/>
              <a:gd name="connsiteX24" fmla="*/ 771525 w 5819775"/>
              <a:gd name="connsiteY24" fmla="*/ 1000125 h 1990725"/>
              <a:gd name="connsiteX25" fmla="*/ 952500 w 5819775"/>
              <a:gd name="connsiteY25" fmla="*/ 1181100 h 1990725"/>
              <a:gd name="connsiteX26" fmla="*/ 800100 w 5819775"/>
              <a:gd name="connsiteY26" fmla="*/ 1295400 h 1990725"/>
              <a:gd name="connsiteX27" fmla="*/ 561975 w 5819775"/>
              <a:gd name="connsiteY27" fmla="*/ 1400175 h 1990725"/>
              <a:gd name="connsiteX28" fmla="*/ 828675 w 5819775"/>
              <a:gd name="connsiteY28" fmla="*/ 1543050 h 1990725"/>
              <a:gd name="connsiteX29" fmla="*/ 1409700 w 5819775"/>
              <a:gd name="connsiteY29" fmla="*/ 1771650 h 1990725"/>
              <a:gd name="connsiteX30" fmla="*/ 1628775 w 5819775"/>
              <a:gd name="connsiteY30" fmla="*/ 1876425 h 1990725"/>
              <a:gd name="connsiteX31" fmla="*/ 2409825 w 5819775"/>
              <a:gd name="connsiteY31" fmla="*/ 1828800 h 1990725"/>
              <a:gd name="connsiteX32" fmla="*/ 2790825 w 5819775"/>
              <a:gd name="connsiteY32" fmla="*/ 1876425 h 1990725"/>
              <a:gd name="connsiteX33" fmla="*/ 3162300 w 5819775"/>
              <a:gd name="connsiteY33" fmla="*/ 1876425 h 1990725"/>
              <a:gd name="connsiteX34" fmla="*/ 3638550 w 5819775"/>
              <a:gd name="connsiteY34" fmla="*/ 1924050 h 1990725"/>
              <a:gd name="connsiteX35" fmla="*/ 3819525 w 5819775"/>
              <a:gd name="connsiteY35" fmla="*/ 1990725 h 1990725"/>
              <a:gd name="connsiteX36" fmla="*/ 4038600 w 5819775"/>
              <a:gd name="connsiteY36" fmla="*/ 1914525 h 1990725"/>
              <a:gd name="connsiteX37" fmla="*/ 4295775 w 5819775"/>
              <a:gd name="connsiteY37" fmla="*/ 1800225 h 1990725"/>
              <a:gd name="connsiteX38" fmla="*/ 4524375 w 5819775"/>
              <a:gd name="connsiteY38" fmla="*/ 1714500 h 1990725"/>
              <a:gd name="connsiteX39" fmla="*/ 4886325 w 5819775"/>
              <a:gd name="connsiteY39" fmla="*/ 1619250 h 1990725"/>
              <a:gd name="connsiteX40" fmla="*/ 5448300 w 5819775"/>
              <a:gd name="connsiteY40" fmla="*/ 1533525 h 1990725"/>
              <a:gd name="connsiteX41" fmla="*/ 5781675 w 5819775"/>
              <a:gd name="connsiteY41" fmla="*/ 1476375 h 1990725"/>
              <a:gd name="connsiteX42" fmla="*/ 5819775 w 5819775"/>
              <a:gd name="connsiteY42" fmla="*/ 1428750 h 1990725"/>
              <a:gd name="connsiteX43" fmla="*/ 5514975 w 5819775"/>
              <a:gd name="connsiteY43" fmla="*/ 1381125 h 1990725"/>
              <a:gd name="connsiteX44" fmla="*/ 5105400 w 5819775"/>
              <a:gd name="connsiteY44" fmla="*/ 1343025 h 1990725"/>
              <a:gd name="connsiteX45" fmla="*/ 4600575 w 5819775"/>
              <a:gd name="connsiteY45" fmla="*/ 1295400 h 1990725"/>
              <a:gd name="connsiteX46" fmla="*/ 4295775 w 5819775"/>
              <a:gd name="connsiteY46" fmla="*/ 1228725 h 1990725"/>
              <a:gd name="connsiteX47" fmla="*/ 3981450 w 5819775"/>
              <a:gd name="connsiteY47" fmla="*/ 1171575 h 1990725"/>
              <a:gd name="connsiteX48" fmla="*/ 3762375 w 5819775"/>
              <a:gd name="connsiteY48" fmla="*/ 1114425 h 1990725"/>
              <a:gd name="connsiteX49" fmla="*/ 3609975 w 5819775"/>
              <a:gd name="connsiteY49" fmla="*/ 1019175 h 1990725"/>
              <a:gd name="connsiteX50" fmla="*/ 3371850 w 5819775"/>
              <a:gd name="connsiteY50" fmla="*/ 904875 h 1990725"/>
              <a:gd name="connsiteX51" fmla="*/ 3171825 w 5819775"/>
              <a:gd name="connsiteY51" fmla="*/ 752475 h 1990725"/>
              <a:gd name="connsiteX52" fmla="*/ 3152775 w 5819775"/>
              <a:gd name="connsiteY52" fmla="*/ 619125 h 1990725"/>
              <a:gd name="connsiteX53" fmla="*/ 3162300 w 5819775"/>
              <a:gd name="connsiteY53" fmla="*/ 638175 h 1990725"/>
              <a:gd name="connsiteX54" fmla="*/ 3562350 w 5819775"/>
              <a:gd name="connsiteY54" fmla="*/ 542925 h 1990725"/>
              <a:gd name="connsiteX55" fmla="*/ 3781425 w 5819775"/>
              <a:gd name="connsiteY55" fmla="*/ 523875 h 1990725"/>
              <a:gd name="connsiteX56" fmla="*/ 3781425 w 5819775"/>
              <a:gd name="connsiteY56" fmla="*/ 523875 h 1990725"/>
              <a:gd name="connsiteX57" fmla="*/ 3800475 w 5819775"/>
              <a:gd name="connsiteY57" fmla="*/ 438150 h 1990725"/>
              <a:gd name="connsiteX58" fmla="*/ 3800475 w 5819775"/>
              <a:gd name="connsiteY58" fmla="*/ 438150 h 1990725"/>
              <a:gd name="connsiteX59" fmla="*/ 3609975 w 5819775"/>
              <a:gd name="connsiteY59" fmla="*/ 409575 h 1990725"/>
              <a:gd name="connsiteX60" fmla="*/ 3552825 w 5819775"/>
              <a:gd name="connsiteY60" fmla="*/ 409575 h 1990725"/>
              <a:gd name="connsiteX61" fmla="*/ 3562350 w 5819775"/>
              <a:gd name="connsiteY61" fmla="*/ 390525 h 1990725"/>
              <a:gd name="connsiteX62" fmla="*/ 3467100 w 5819775"/>
              <a:gd name="connsiteY62" fmla="*/ 371475 h 1990725"/>
              <a:gd name="connsiteX63" fmla="*/ 3362325 w 5819775"/>
              <a:gd name="connsiteY63" fmla="*/ 371475 h 1990725"/>
              <a:gd name="connsiteX64" fmla="*/ 3362325 w 5819775"/>
              <a:gd name="connsiteY64" fmla="*/ 371475 h 1990725"/>
              <a:gd name="connsiteX65" fmla="*/ 3419475 w 5819775"/>
              <a:gd name="connsiteY65" fmla="*/ 276225 h 1990725"/>
              <a:gd name="connsiteX66" fmla="*/ 3400425 w 5819775"/>
              <a:gd name="connsiteY66" fmla="*/ 247650 h 1990725"/>
              <a:gd name="connsiteX67" fmla="*/ 2305050 w 5819775"/>
              <a:gd name="connsiteY67" fmla="*/ 295275 h 1990725"/>
              <a:gd name="connsiteX68" fmla="*/ 2257425 w 5819775"/>
              <a:gd name="connsiteY68" fmla="*/ 219075 h 1990725"/>
              <a:gd name="connsiteX69" fmla="*/ 2066925 w 5819775"/>
              <a:gd name="connsiteY69" fmla="*/ 209550 h 1990725"/>
              <a:gd name="connsiteX70" fmla="*/ 1809750 w 5819775"/>
              <a:gd name="connsiteY70" fmla="*/ 219075 h 1990725"/>
              <a:gd name="connsiteX71" fmla="*/ 1685925 w 5819775"/>
              <a:gd name="connsiteY71" fmla="*/ 209550 h 1990725"/>
              <a:gd name="connsiteX72" fmla="*/ 1666875 w 5819775"/>
              <a:gd name="connsiteY72" fmla="*/ 133350 h 1990725"/>
              <a:gd name="connsiteX73" fmla="*/ 1676400 w 5819775"/>
              <a:gd name="connsiteY73" fmla="*/ 85725 h 1990725"/>
              <a:gd name="connsiteX74" fmla="*/ 1790700 w 5819775"/>
              <a:gd name="connsiteY74" fmla="*/ 66675 h 1990725"/>
              <a:gd name="connsiteX75" fmla="*/ 1800225 w 5819775"/>
              <a:gd name="connsiteY75" fmla="*/ 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19775" h="1990725">
                <a:moveTo>
                  <a:pt x="1800225" y="0"/>
                </a:moveTo>
                <a:lnTo>
                  <a:pt x="1800225" y="0"/>
                </a:lnTo>
                <a:lnTo>
                  <a:pt x="1619250" y="0"/>
                </a:lnTo>
                <a:lnTo>
                  <a:pt x="1609725" y="0"/>
                </a:lnTo>
                <a:cubicBezTo>
                  <a:pt x="1571625" y="3175"/>
                  <a:pt x="1533137" y="3240"/>
                  <a:pt x="1495425" y="9525"/>
                </a:cubicBezTo>
                <a:cubicBezTo>
                  <a:pt x="1363053" y="31587"/>
                  <a:pt x="1489750" y="28575"/>
                  <a:pt x="1409700" y="28575"/>
                </a:cubicBezTo>
                <a:lnTo>
                  <a:pt x="1400175" y="28575"/>
                </a:lnTo>
                <a:cubicBezTo>
                  <a:pt x="1381125" y="53975"/>
                  <a:pt x="1360071" y="77989"/>
                  <a:pt x="1343025" y="104775"/>
                </a:cubicBezTo>
                <a:cubicBezTo>
                  <a:pt x="1322924" y="136362"/>
                  <a:pt x="1346567" y="133350"/>
                  <a:pt x="1323975" y="133350"/>
                </a:cubicBezTo>
                <a:lnTo>
                  <a:pt x="1323975" y="161925"/>
                </a:lnTo>
                <a:lnTo>
                  <a:pt x="1476375" y="180975"/>
                </a:lnTo>
                <a:lnTo>
                  <a:pt x="1514475" y="247650"/>
                </a:lnTo>
                <a:lnTo>
                  <a:pt x="1514475" y="247650"/>
                </a:lnTo>
                <a:lnTo>
                  <a:pt x="1123950" y="342900"/>
                </a:lnTo>
                <a:lnTo>
                  <a:pt x="647700" y="466725"/>
                </a:lnTo>
                <a:lnTo>
                  <a:pt x="342900" y="514350"/>
                </a:lnTo>
                <a:lnTo>
                  <a:pt x="219075" y="628650"/>
                </a:lnTo>
                <a:lnTo>
                  <a:pt x="0" y="647700"/>
                </a:lnTo>
                <a:lnTo>
                  <a:pt x="0" y="647700"/>
                </a:lnTo>
                <a:lnTo>
                  <a:pt x="38100" y="714375"/>
                </a:lnTo>
                <a:lnTo>
                  <a:pt x="133350" y="733425"/>
                </a:lnTo>
                <a:lnTo>
                  <a:pt x="495300" y="857250"/>
                </a:lnTo>
                <a:lnTo>
                  <a:pt x="638175" y="866775"/>
                </a:lnTo>
                <a:lnTo>
                  <a:pt x="685800" y="923925"/>
                </a:lnTo>
                <a:lnTo>
                  <a:pt x="771525" y="1000125"/>
                </a:lnTo>
                <a:lnTo>
                  <a:pt x="952500" y="1181100"/>
                </a:lnTo>
                <a:lnTo>
                  <a:pt x="800100" y="1295400"/>
                </a:lnTo>
                <a:lnTo>
                  <a:pt x="561975" y="1400175"/>
                </a:lnTo>
                <a:lnTo>
                  <a:pt x="828675" y="1543050"/>
                </a:lnTo>
                <a:lnTo>
                  <a:pt x="1409700" y="1771650"/>
                </a:lnTo>
                <a:lnTo>
                  <a:pt x="1628775" y="1876425"/>
                </a:lnTo>
                <a:lnTo>
                  <a:pt x="2409825" y="1828800"/>
                </a:lnTo>
                <a:lnTo>
                  <a:pt x="2790825" y="1876425"/>
                </a:lnTo>
                <a:lnTo>
                  <a:pt x="3162300" y="1876425"/>
                </a:lnTo>
                <a:lnTo>
                  <a:pt x="3638550" y="1924050"/>
                </a:lnTo>
                <a:lnTo>
                  <a:pt x="3819525" y="1990725"/>
                </a:lnTo>
                <a:lnTo>
                  <a:pt x="4038600" y="1914525"/>
                </a:lnTo>
                <a:lnTo>
                  <a:pt x="4295775" y="1800225"/>
                </a:lnTo>
                <a:lnTo>
                  <a:pt x="4524375" y="1714500"/>
                </a:lnTo>
                <a:lnTo>
                  <a:pt x="4886325" y="1619250"/>
                </a:lnTo>
                <a:lnTo>
                  <a:pt x="5448300" y="1533525"/>
                </a:lnTo>
                <a:lnTo>
                  <a:pt x="5781675" y="1476375"/>
                </a:lnTo>
                <a:lnTo>
                  <a:pt x="5819775" y="1428750"/>
                </a:lnTo>
                <a:lnTo>
                  <a:pt x="5514975" y="1381125"/>
                </a:lnTo>
                <a:lnTo>
                  <a:pt x="5105400" y="1343025"/>
                </a:lnTo>
                <a:lnTo>
                  <a:pt x="4600575" y="1295400"/>
                </a:lnTo>
                <a:lnTo>
                  <a:pt x="4295775" y="1228725"/>
                </a:lnTo>
                <a:lnTo>
                  <a:pt x="3981450" y="1171575"/>
                </a:lnTo>
                <a:lnTo>
                  <a:pt x="3762375" y="1114425"/>
                </a:lnTo>
                <a:lnTo>
                  <a:pt x="3609975" y="1019175"/>
                </a:lnTo>
                <a:lnTo>
                  <a:pt x="3371850" y="904875"/>
                </a:lnTo>
                <a:lnTo>
                  <a:pt x="3171825" y="752475"/>
                </a:lnTo>
                <a:lnTo>
                  <a:pt x="3152775" y="619125"/>
                </a:lnTo>
                <a:lnTo>
                  <a:pt x="3162300" y="638175"/>
                </a:lnTo>
                <a:lnTo>
                  <a:pt x="3562350" y="542925"/>
                </a:lnTo>
                <a:lnTo>
                  <a:pt x="3781425" y="523875"/>
                </a:lnTo>
                <a:lnTo>
                  <a:pt x="3781425" y="523875"/>
                </a:lnTo>
                <a:lnTo>
                  <a:pt x="3800475" y="438150"/>
                </a:lnTo>
                <a:lnTo>
                  <a:pt x="3800475" y="438150"/>
                </a:lnTo>
                <a:lnTo>
                  <a:pt x="3609975" y="409575"/>
                </a:lnTo>
                <a:lnTo>
                  <a:pt x="3552825" y="409575"/>
                </a:lnTo>
                <a:lnTo>
                  <a:pt x="3562350" y="390525"/>
                </a:lnTo>
                <a:lnTo>
                  <a:pt x="3467100" y="371475"/>
                </a:lnTo>
                <a:lnTo>
                  <a:pt x="3362325" y="371475"/>
                </a:lnTo>
                <a:lnTo>
                  <a:pt x="3362325" y="371475"/>
                </a:lnTo>
                <a:lnTo>
                  <a:pt x="3419475" y="276225"/>
                </a:lnTo>
                <a:lnTo>
                  <a:pt x="3400425" y="247650"/>
                </a:lnTo>
                <a:lnTo>
                  <a:pt x="2305050" y="295275"/>
                </a:lnTo>
                <a:lnTo>
                  <a:pt x="2257425" y="219075"/>
                </a:lnTo>
                <a:lnTo>
                  <a:pt x="2066925" y="209550"/>
                </a:lnTo>
                <a:lnTo>
                  <a:pt x="1809750" y="219075"/>
                </a:lnTo>
                <a:lnTo>
                  <a:pt x="1685925" y="209550"/>
                </a:lnTo>
                <a:lnTo>
                  <a:pt x="1666875" y="133350"/>
                </a:lnTo>
                <a:lnTo>
                  <a:pt x="1676400" y="85725"/>
                </a:lnTo>
                <a:lnTo>
                  <a:pt x="1790700" y="66675"/>
                </a:lnTo>
                <a:lnTo>
                  <a:pt x="1800225" y="0"/>
                </a:lnTo>
                <a:close/>
              </a:path>
            </a:pathLst>
          </a:custGeom>
          <a:solidFill>
            <a:srgbClr val="54D3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F868A95-0138-CAA7-58D7-2F89235E3843}"/>
              </a:ext>
            </a:extLst>
          </p:cNvPr>
          <p:cNvSpPr/>
          <p:nvPr/>
        </p:nvSpPr>
        <p:spPr>
          <a:xfrm>
            <a:off x="152400" y="4572000"/>
            <a:ext cx="1676400" cy="876300"/>
          </a:xfrm>
          <a:custGeom>
            <a:avLst/>
            <a:gdLst>
              <a:gd name="connsiteX0" fmla="*/ 1295400 w 1590675"/>
              <a:gd name="connsiteY0" fmla="*/ 0 h 781050"/>
              <a:gd name="connsiteX1" fmla="*/ 1295400 w 1590675"/>
              <a:gd name="connsiteY1" fmla="*/ 0 h 781050"/>
              <a:gd name="connsiteX2" fmla="*/ 1257300 w 1590675"/>
              <a:gd name="connsiteY2" fmla="*/ 76200 h 781050"/>
              <a:gd name="connsiteX3" fmla="*/ 1266825 w 1590675"/>
              <a:gd name="connsiteY3" fmla="*/ 228600 h 781050"/>
              <a:gd name="connsiteX4" fmla="*/ 1276350 w 1590675"/>
              <a:gd name="connsiteY4" fmla="*/ 266700 h 781050"/>
              <a:gd name="connsiteX5" fmla="*/ 1257300 w 1590675"/>
              <a:gd name="connsiteY5" fmla="*/ 304800 h 781050"/>
              <a:gd name="connsiteX6" fmla="*/ 1038225 w 1590675"/>
              <a:gd name="connsiteY6" fmla="*/ 304800 h 781050"/>
              <a:gd name="connsiteX7" fmla="*/ 847725 w 1590675"/>
              <a:gd name="connsiteY7" fmla="*/ 352425 h 781050"/>
              <a:gd name="connsiteX8" fmla="*/ 123825 w 1590675"/>
              <a:gd name="connsiteY8" fmla="*/ 466725 h 781050"/>
              <a:gd name="connsiteX9" fmla="*/ 0 w 1590675"/>
              <a:gd name="connsiteY9" fmla="*/ 523875 h 781050"/>
              <a:gd name="connsiteX10" fmla="*/ 76200 w 1590675"/>
              <a:gd name="connsiteY10" fmla="*/ 571500 h 781050"/>
              <a:gd name="connsiteX11" fmla="*/ 219075 w 1590675"/>
              <a:gd name="connsiteY11" fmla="*/ 552450 h 781050"/>
              <a:gd name="connsiteX12" fmla="*/ 314325 w 1590675"/>
              <a:gd name="connsiteY12" fmla="*/ 552450 h 781050"/>
              <a:gd name="connsiteX13" fmla="*/ 361950 w 1590675"/>
              <a:gd name="connsiteY13" fmla="*/ 628650 h 781050"/>
              <a:gd name="connsiteX14" fmla="*/ 314325 w 1590675"/>
              <a:gd name="connsiteY14" fmla="*/ 695325 h 781050"/>
              <a:gd name="connsiteX15" fmla="*/ 304800 w 1590675"/>
              <a:gd name="connsiteY15" fmla="*/ 733425 h 781050"/>
              <a:gd name="connsiteX16" fmla="*/ 304800 w 1590675"/>
              <a:gd name="connsiteY16" fmla="*/ 781050 h 781050"/>
              <a:gd name="connsiteX17" fmla="*/ 438150 w 1590675"/>
              <a:gd name="connsiteY17" fmla="*/ 762000 h 781050"/>
              <a:gd name="connsiteX18" fmla="*/ 571500 w 1590675"/>
              <a:gd name="connsiteY18" fmla="*/ 752475 h 781050"/>
              <a:gd name="connsiteX19" fmla="*/ 695325 w 1590675"/>
              <a:gd name="connsiteY19" fmla="*/ 714375 h 781050"/>
              <a:gd name="connsiteX20" fmla="*/ 809625 w 1590675"/>
              <a:gd name="connsiteY20" fmla="*/ 628650 h 781050"/>
              <a:gd name="connsiteX21" fmla="*/ 876300 w 1590675"/>
              <a:gd name="connsiteY21" fmla="*/ 523875 h 781050"/>
              <a:gd name="connsiteX22" fmla="*/ 952500 w 1590675"/>
              <a:gd name="connsiteY22" fmla="*/ 476250 h 781050"/>
              <a:gd name="connsiteX23" fmla="*/ 1104900 w 1590675"/>
              <a:gd name="connsiteY23" fmla="*/ 476250 h 781050"/>
              <a:gd name="connsiteX24" fmla="*/ 1200150 w 1590675"/>
              <a:gd name="connsiteY24" fmla="*/ 495300 h 781050"/>
              <a:gd name="connsiteX25" fmla="*/ 1247775 w 1590675"/>
              <a:gd name="connsiteY25" fmla="*/ 485775 h 781050"/>
              <a:gd name="connsiteX26" fmla="*/ 1590675 w 1590675"/>
              <a:gd name="connsiteY26" fmla="*/ 276225 h 781050"/>
              <a:gd name="connsiteX27" fmla="*/ 1295400 w 1590675"/>
              <a:gd name="connsiteY27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90675" h="781050">
                <a:moveTo>
                  <a:pt x="1295400" y="0"/>
                </a:moveTo>
                <a:lnTo>
                  <a:pt x="1295400" y="0"/>
                </a:lnTo>
                <a:cubicBezTo>
                  <a:pt x="1282700" y="25400"/>
                  <a:pt x="1260822" y="48021"/>
                  <a:pt x="1257300" y="76200"/>
                </a:cubicBezTo>
                <a:cubicBezTo>
                  <a:pt x="1250987" y="126706"/>
                  <a:pt x="1261497" y="177981"/>
                  <a:pt x="1266825" y="228600"/>
                </a:cubicBezTo>
                <a:cubicBezTo>
                  <a:pt x="1277354" y="328626"/>
                  <a:pt x="1276350" y="225493"/>
                  <a:pt x="1276350" y="266700"/>
                </a:cubicBezTo>
                <a:lnTo>
                  <a:pt x="1257300" y="304800"/>
                </a:lnTo>
                <a:lnTo>
                  <a:pt x="1038225" y="304800"/>
                </a:lnTo>
                <a:lnTo>
                  <a:pt x="847725" y="352425"/>
                </a:lnTo>
                <a:lnTo>
                  <a:pt x="123825" y="466725"/>
                </a:lnTo>
                <a:lnTo>
                  <a:pt x="0" y="523875"/>
                </a:lnTo>
                <a:lnTo>
                  <a:pt x="76200" y="571500"/>
                </a:lnTo>
                <a:lnTo>
                  <a:pt x="219075" y="552450"/>
                </a:lnTo>
                <a:lnTo>
                  <a:pt x="314325" y="552450"/>
                </a:lnTo>
                <a:lnTo>
                  <a:pt x="361950" y="628650"/>
                </a:lnTo>
                <a:lnTo>
                  <a:pt x="314325" y="695325"/>
                </a:lnTo>
                <a:lnTo>
                  <a:pt x="304800" y="733425"/>
                </a:lnTo>
                <a:lnTo>
                  <a:pt x="304800" y="781050"/>
                </a:lnTo>
                <a:lnTo>
                  <a:pt x="438150" y="762000"/>
                </a:lnTo>
                <a:lnTo>
                  <a:pt x="571500" y="752475"/>
                </a:lnTo>
                <a:lnTo>
                  <a:pt x="695325" y="714375"/>
                </a:lnTo>
                <a:lnTo>
                  <a:pt x="809625" y="628650"/>
                </a:lnTo>
                <a:lnTo>
                  <a:pt x="876300" y="523875"/>
                </a:lnTo>
                <a:lnTo>
                  <a:pt x="952500" y="476250"/>
                </a:lnTo>
                <a:lnTo>
                  <a:pt x="1104900" y="476250"/>
                </a:lnTo>
                <a:lnTo>
                  <a:pt x="1200150" y="495300"/>
                </a:lnTo>
                <a:lnTo>
                  <a:pt x="1247775" y="485775"/>
                </a:lnTo>
                <a:lnTo>
                  <a:pt x="1590675" y="276225"/>
                </a:lnTo>
                <a:lnTo>
                  <a:pt x="1295400" y="0"/>
                </a:lnTo>
                <a:close/>
              </a:path>
            </a:pathLst>
          </a:custGeom>
          <a:solidFill>
            <a:srgbClr val="54D3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5ADC63-BCB9-B03F-A44F-CAAE37B52C10}"/>
              </a:ext>
            </a:extLst>
          </p:cNvPr>
          <p:cNvSpPr txBox="1"/>
          <p:nvPr/>
        </p:nvSpPr>
        <p:spPr>
          <a:xfrm>
            <a:off x="6705600" y="54102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1996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959FF-45E6-3630-025C-755D3C1FC8F5}"/>
              </a:ext>
            </a:extLst>
          </p:cNvPr>
          <p:cNvSpPr txBox="1"/>
          <p:nvPr/>
        </p:nvSpPr>
        <p:spPr>
          <a:xfrm>
            <a:off x="2438400" y="41148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1987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3A27C-D814-8766-BF6A-BAEABBD0BB03}"/>
              </a:ext>
            </a:extLst>
          </p:cNvPr>
          <p:cNvSpPr txBox="1"/>
          <p:nvPr/>
        </p:nvSpPr>
        <p:spPr>
          <a:xfrm>
            <a:off x="381000" y="48006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B81CF72-D99B-3188-5969-3F9EA80A61DA}"/>
              </a:ext>
            </a:extLst>
          </p:cNvPr>
          <p:cNvSpPr/>
          <p:nvPr/>
        </p:nvSpPr>
        <p:spPr>
          <a:xfrm>
            <a:off x="2057400" y="5657850"/>
            <a:ext cx="3200400" cy="762000"/>
          </a:xfrm>
          <a:custGeom>
            <a:avLst/>
            <a:gdLst>
              <a:gd name="connsiteX0" fmla="*/ 266700 w 3200400"/>
              <a:gd name="connsiteY0" fmla="*/ 57150 h 762000"/>
              <a:gd name="connsiteX1" fmla="*/ 685800 w 3200400"/>
              <a:gd name="connsiteY1" fmla="*/ 19050 h 762000"/>
              <a:gd name="connsiteX2" fmla="*/ 1066800 w 3200400"/>
              <a:gd name="connsiteY2" fmla="*/ 0 h 762000"/>
              <a:gd name="connsiteX3" fmla="*/ 1428750 w 3200400"/>
              <a:gd name="connsiteY3" fmla="*/ 38100 h 762000"/>
              <a:gd name="connsiteX4" fmla="*/ 1790700 w 3200400"/>
              <a:gd name="connsiteY4" fmla="*/ 57150 h 762000"/>
              <a:gd name="connsiteX5" fmla="*/ 2133600 w 3200400"/>
              <a:gd name="connsiteY5" fmla="*/ 95250 h 762000"/>
              <a:gd name="connsiteX6" fmla="*/ 2343150 w 3200400"/>
              <a:gd name="connsiteY6" fmla="*/ 95250 h 762000"/>
              <a:gd name="connsiteX7" fmla="*/ 2400300 w 3200400"/>
              <a:gd name="connsiteY7" fmla="*/ 133350 h 762000"/>
              <a:gd name="connsiteX8" fmla="*/ 2343150 w 3200400"/>
              <a:gd name="connsiteY8" fmla="*/ 209550 h 762000"/>
              <a:gd name="connsiteX9" fmla="*/ 2343150 w 3200400"/>
              <a:gd name="connsiteY9" fmla="*/ 209550 h 762000"/>
              <a:gd name="connsiteX10" fmla="*/ 2533650 w 3200400"/>
              <a:gd name="connsiteY10" fmla="*/ 304800 h 762000"/>
              <a:gd name="connsiteX11" fmla="*/ 2876550 w 3200400"/>
              <a:gd name="connsiteY11" fmla="*/ 285750 h 762000"/>
              <a:gd name="connsiteX12" fmla="*/ 3143250 w 3200400"/>
              <a:gd name="connsiteY12" fmla="*/ 266700 h 762000"/>
              <a:gd name="connsiteX13" fmla="*/ 3200400 w 3200400"/>
              <a:gd name="connsiteY13" fmla="*/ 323850 h 762000"/>
              <a:gd name="connsiteX14" fmla="*/ 2933700 w 3200400"/>
              <a:gd name="connsiteY14" fmla="*/ 361950 h 762000"/>
              <a:gd name="connsiteX15" fmla="*/ 2686050 w 3200400"/>
              <a:gd name="connsiteY15" fmla="*/ 457200 h 762000"/>
              <a:gd name="connsiteX16" fmla="*/ 2476500 w 3200400"/>
              <a:gd name="connsiteY16" fmla="*/ 533400 h 762000"/>
              <a:gd name="connsiteX17" fmla="*/ 2400300 w 3200400"/>
              <a:gd name="connsiteY17" fmla="*/ 628650 h 762000"/>
              <a:gd name="connsiteX18" fmla="*/ 2400300 w 3200400"/>
              <a:gd name="connsiteY18" fmla="*/ 704850 h 762000"/>
              <a:gd name="connsiteX19" fmla="*/ 1714500 w 3200400"/>
              <a:gd name="connsiteY19" fmla="*/ 742950 h 762000"/>
              <a:gd name="connsiteX20" fmla="*/ 1447800 w 3200400"/>
              <a:gd name="connsiteY20" fmla="*/ 762000 h 762000"/>
              <a:gd name="connsiteX21" fmla="*/ 1066800 w 3200400"/>
              <a:gd name="connsiteY21" fmla="*/ 666750 h 762000"/>
              <a:gd name="connsiteX22" fmla="*/ 781050 w 3200400"/>
              <a:gd name="connsiteY22" fmla="*/ 609600 h 762000"/>
              <a:gd name="connsiteX23" fmla="*/ 228600 w 3200400"/>
              <a:gd name="connsiteY23" fmla="*/ 552450 h 762000"/>
              <a:gd name="connsiteX24" fmla="*/ 95250 w 3200400"/>
              <a:gd name="connsiteY24" fmla="*/ 438150 h 762000"/>
              <a:gd name="connsiteX25" fmla="*/ 19050 w 3200400"/>
              <a:gd name="connsiteY25" fmla="*/ 209550 h 762000"/>
              <a:gd name="connsiteX26" fmla="*/ 0 w 3200400"/>
              <a:gd name="connsiteY26" fmla="*/ 76200 h 762000"/>
              <a:gd name="connsiteX27" fmla="*/ 209550 w 3200400"/>
              <a:gd name="connsiteY27" fmla="*/ 19050 h 762000"/>
              <a:gd name="connsiteX28" fmla="*/ 266700 w 3200400"/>
              <a:gd name="connsiteY28" fmla="*/ 571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00400" h="762000">
                <a:moveTo>
                  <a:pt x="266700" y="57150"/>
                </a:moveTo>
                <a:lnTo>
                  <a:pt x="685800" y="19050"/>
                </a:lnTo>
                <a:lnTo>
                  <a:pt x="1066800" y="0"/>
                </a:lnTo>
                <a:lnTo>
                  <a:pt x="1428750" y="38100"/>
                </a:lnTo>
                <a:lnTo>
                  <a:pt x="1790700" y="57150"/>
                </a:lnTo>
                <a:lnTo>
                  <a:pt x="2133600" y="95250"/>
                </a:lnTo>
                <a:lnTo>
                  <a:pt x="2343150" y="95250"/>
                </a:lnTo>
                <a:lnTo>
                  <a:pt x="2400300" y="133350"/>
                </a:lnTo>
                <a:lnTo>
                  <a:pt x="2343150" y="209550"/>
                </a:lnTo>
                <a:lnTo>
                  <a:pt x="2343150" y="209550"/>
                </a:lnTo>
                <a:lnTo>
                  <a:pt x="2533650" y="304800"/>
                </a:lnTo>
                <a:lnTo>
                  <a:pt x="2876550" y="285750"/>
                </a:lnTo>
                <a:lnTo>
                  <a:pt x="3143250" y="266700"/>
                </a:lnTo>
                <a:lnTo>
                  <a:pt x="3200400" y="323850"/>
                </a:lnTo>
                <a:lnTo>
                  <a:pt x="2933700" y="361950"/>
                </a:lnTo>
                <a:lnTo>
                  <a:pt x="2686050" y="457200"/>
                </a:lnTo>
                <a:lnTo>
                  <a:pt x="2476500" y="533400"/>
                </a:lnTo>
                <a:lnTo>
                  <a:pt x="2400300" y="628650"/>
                </a:lnTo>
                <a:lnTo>
                  <a:pt x="2400300" y="704850"/>
                </a:lnTo>
                <a:lnTo>
                  <a:pt x="1714500" y="742950"/>
                </a:lnTo>
                <a:lnTo>
                  <a:pt x="1447800" y="762000"/>
                </a:lnTo>
                <a:lnTo>
                  <a:pt x="1066800" y="666750"/>
                </a:lnTo>
                <a:lnTo>
                  <a:pt x="781050" y="609600"/>
                </a:lnTo>
                <a:lnTo>
                  <a:pt x="228600" y="552450"/>
                </a:lnTo>
                <a:lnTo>
                  <a:pt x="95250" y="438150"/>
                </a:lnTo>
                <a:lnTo>
                  <a:pt x="19050" y="209550"/>
                </a:lnTo>
                <a:lnTo>
                  <a:pt x="0" y="76200"/>
                </a:lnTo>
                <a:lnTo>
                  <a:pt x="209550" y="19050"/>
                </a:lnTo>
                <a:lnTo>
                  <a:pt x="266700" y="57150"/>
                </a:lnTo>
                <a:close/>
              </a:path>
            </a:pathLst>
          </a:custGeom>
          <a:solidFill>
            <a:srgbClr val="54D3D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543E6-3893-E34E-653D-BD40BD895668}"/>
              </a:ext>
            </a:extLst>
          </p:cNvPr>
          <p:cNvSpPr txBox="1"/>
          <p:nvPr/>
        </p:nvSpPr>
        <p:spPr>
          <a:xfrm>
            <a:off x="3124200" y="5867400"/>
            <a:ext cx="8382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2010-11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005BCE-718D-1746-BCD8-5CD9CDA07F29}"/>
              </a:ext>
            </a:extLst>
          </p:cNvPr>
          <p:cNvSpPr txBox="1"/>
          <p:nvPr/>
        </p:nvSpPr>
        <p:spPr>
          <a:xfrm>
            <a:off x="6324600" y="3352800"/>
            <a:ext cx="609600" cy="3381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2012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710C76B-1710-2457-1595-483536311463}"/>
              </a:ext>
            </a:extLst>
          </p:cNvPr>
          <p:cNvSpPr/>
          <p:nvPr/>
        </p:nvSpPr>
        <p:spPr>
          <a:xfrm>
            <a:off x="6172200" y="3733800"/>
            <a:ext cx="381000" cy="166688"/>
          </a:xfrm>
          <a:custGeom>
            <a:avLst/>
            <a:gdLst>
              <a:gd name="connsiteX0" fmla="*/ 0 w 381000"/>
              <a:gd name="connsiteY0" fmla="*/ 20452 h 167322"/>
              <a:gd name="connsiteX1" fmla="*/ 0 w 381000"/>
              <a:gd name="connsiteY1" fmla="*/ 20452 h 167322"/>
              <a:gd name="connsiteX2" fmla="*/ 209550 w 381000"/>
              <a:gd name="connsiteY2" fmla="*/ 1402 h 167322"/>
              <a:gd name="connsiteX3" fmla="*/ 228600 w 381000"/>
              <a:gd name="connsiteY3" fmla="*/ 20452 h 167322"/>
              <a:gd name="connsiteX4" fmla="*/ 228600 w 381000"/>
              <a:gd name="connsiteY4" fmla="*/ 20452 h 167322"/>
              <a:gd name="connsiteX5" fmla="*/ 381000 w 381000"/>
              <a:gd name="connsiteY5" fmla="*/ 77602 h 167322"/>
              <a:gd name="connsiteX6" fmla="*/ 171450 w 381000"/>
              <a:gd name="connsiteY6" fmla="*/ 115702 h 167322"/>
              <a:gd name="connsiteX7" fmla="*/ 0 w 381000"/>
              <a:gd name="connsiteY7" fmla="*/ 20452 h 16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67322">
                <a:moveTo>
                  <a:pt x="0" y="20452"/>
                </a:moveTo>
                <a:lnTo>
                  <a:pt x="0" y="20452"/>
                </a:lnTo>
                <a:cubicBezTo>
                  <a:pt x="184072" y="0"/>
                  <a:pt x="113948" y="1402"/>
                  <a:pt x="209550" y="1402"/>
                </a:cubicBezTo>
                <a:lnTo>
                  <a:pt x="228600" y="20452"/>
                </a:lnTo>
                <a:lnTo>
                  <a:pt x="228600" y="20452"/>
                </a:lnTo>
                <a:lnTo>
                  <a:pt x="381000" y="77602"/>
                </a:lnTo>
                <a:cubicBezTo>
                  <a:pt x="141746" y="167322"/>
                  <a:pt x="305258" y="142464"/>
                  <a:pt x="171450" y="115702"/>
                </a:cubicBezTo>
                <a:cubicBezTo>
                  <a:pt x="19364" y="85285"/>
                  <a:pt x="28575" y="36327"/>
                  <a:pt x="0" y="20452"/>
                </a:cubicBezTo>
                <a:close/>
              </a:path>
            </a:pathLst>
          </a:custGeom>
          <a:solidFill>
            <a:srgbClr val="54D3D6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132714-7155-D663-74DB-14724BCBAB34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Restored Storage Capacity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4F1824-7D8E-0617-5CD9-787215E369BE}"/>
              </a:ext>
            </a:extLst>
          </p:cNvPr>
          <p:cNvSpPr txBox="1"/>
          <p:nvPr/>
        </p:nvSpPr>
        <p:spPr>
          <a:xfrm>
            <a:off x="5029200" y="228600"/>
            <a:ext cx="4114800" cy="11080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Overall Results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673 acres restored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Increased storage capacity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C17BF4-6F55-1920-06FD-81CBB59D3A8F}"/>
              </a:ext>
            </a:extLst>
          </p:cNvPr>
          <p:cNvSpPr/>
          <p:nvPr/>
        </p:nvSpPr>
        <p:spPr>
          <a:xfrm>
            <a:off x="2438400" y="4953000"/>
            <a:ext cx="2743200" cy="430213"/>
          </a:xfrm>
          <a:prstGeom prst="rect">
            <a:avLst/>
          </a:prstGeom>
          <a:solidFill>
            <a:schemeClr val="accent1">
              <a:lumMod val="50000"/>
              <a:alpha val="2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Reference Marsh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C2662-90B4-A275-6D47-9A66B2669A07}"/>
              </a:ext>
            </a:extLst>
          </p:cNvPr>
          <p:cNvSpPr txBox="1"/>
          <p:nvPr/>
        </p:nvSpPr>
        <p:spPr>
          <a:xfrm>
            <a:off x="6022975" y="4672013"/>
            <a:ext cx="609600" cy="33813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9">
            <a:extLst>
              <a:ext uri="{FF2B5EF4-FFF2-40B4-BE49-F238E27FC236}">
                <a16:creationId xmlns:a16="http://schemas.microsoft.com/office/drawing/2014/main" id="{1C0ECBB7-2B15-9A26-8774-1930B5D2DA49}"/>
              </a:ext>
            </a:extLst>
          </p:cNvPr>
          <p:cNvGrpSpPr>
            <a:grpSpLocks/>
          </p:cNvGrpSpPr>
          <p:nvPr/>
        </p:nvGrpSpPr>
        <p:grpSpPr bwMode="auto">
          <a:xfrm>
            <a:off x="2641600" y="801688"/>
            <a:ext cx="5588000" cy="3003550"/>
            <a:chOff x="2743199" y="210755"/>
            <a:chExt cx="5867401" cy="3294590"/>
          </a:xfrm>
        </p:grpSpPr>
        <p:pic>
          <p:nvPicPr>
            <p:cNvPr id="33803" name="Picture 2">
              <a:extLst>
                <a:ext uri="{FF2B5EF4-FFF2-40B4-BE49-F238E27FC236}">
                  <a16:creationId xmlns:a16="http://schemas.microsoft.com/office/drawing/2014/main" id="{93479539-A78E-DD86-9241-6C229D62B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7" t="5585" r="29723" b="29167"/>
            <a:stretch>
              <a:fillRect/>
            </a:stretch>
          </p:blipFill>
          <p:spPr bwMode="auto">
            <a:xfrm>
              <a:off x="2743199" y="210755"/>
              <a:ext cx="5867400" cy="329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3CAECD-3B1A-AD71-B512-007CBD546A9D}"/>
                </a:ext>
              </a:extLst>
            </p:cNvPr>
            <p:cNvSpPr/>
            <p:nvPr/>
          </p:nvSpPr>
          <p:spPr>
            <a:xfrm>
              <a:off x="2743199" y="228168"/>
              <a:ext cx="5867401" cy="3200558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795" name="Group 10">
            <a:extLst>
              <a:ext uri="{FF2B5EF4-FFF2-40B4-BE49-F238E27FC236}">
                <a16:creationId xmlns:a16="http://schemas.microsoft.com/office/drawing/2014/main" id="{A87197FC-6ADB-7B96-670E-1396B71E074E}"/>
              </a:ext>
            </a:extLst>
          </p:cNvPr>
          <p:cNvGrpSpPr>
            <a:grpSpLocks/>
          </p:cNvGrpSpPr>
          <p:nvPr/>
        </p:nvGrpSpPr>
        <p:grpSpPr bwMode="auto">
          <a:xfrm>
            <a:off x="2644775" y="3736975"/>
            <a:ext cx="5584825" cy="3040063"/>
            <a:chOff x="2743200" y="3581400"/>
            <a:chExt cx="5867400" cy="3124200"/>
          </a:xfrm>
        </p:grpSpPr>
        <p:pic>
          <p:nvPicPr>
            <p:cNvPr id="33801" name="Picture 2">
              <a:extLst>
                <a:ext uri="{FF2B5EF4-FFF2-40B4-BE49-F238E27FC236}">
                  <a16:creationId xmlns:a16="http://schemas.microsoft.com/office/drawing/2014/main" id="{7E9AA423-1420-CA0D-4E89-983022AF2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7" t="6250" r="29137" b="29167"/>
            <a:stretch>
              <a:fillRect/>
            </a:stretch>
          </p:blipFill>
          <p:spPr bwMode="auto">
            <a:xfrm>
              <a:off x="2743200" y="3581400"/>
              <a:ext cx="5863489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5FC396-F9F9-BFEC-9D86-7CB26BD56B51}"/>
                </a:ext>
              </a:extLst>
            </p:cNvPr>
            <p:cNvSpPr/>
            <p:nvPr/>
          </p:nvSpPr>
          <p:spPr>
            <a:xfrm>
              <a:off x="2743200" y="3581400"/>
              <a:ext cx="5867400" cy="3124200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5111B4-DF1A-F809-88A0-F9BAEEE6DA50}"/>
              </a:ext>
            </a:extLst>
          </p:cNvPr>
          <p:cNvSpPr txBox="1"/>
          <p:nvPr/>
        </p:nvSpPr>
        <p:spPr>
          <a:xfrm>
            <a:off x="-19050" y="167690"/>
            <a:ext cx="67056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LiDAR as a basis for modeling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A02F0-2BAC-5BE3-6AC7-959211898486}"/>
              </a:ext>
            </a:extLst>
          </p:cNvPr>
          <p:cNvSpPr txBox="1"/>
          <p:nvPr/>
        </p:nvSpPr>
        <p:spPr>
          <a:xfrm>
            <a:off x="0" y="2022475"/>
            <a:ext cx="2057400" cy="9223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Bankful Conditions</a:t>
            </a:r>
            <a:endParaRPr lang="en-US" sz="16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DEFB3-B340-B764-66BE-84BCD73677C8}"/>
              </a:ext>
            </a:extLst>
          </p:cNvPr>
          <p:cNvSpPr txBox="1"/>
          <p:nvPr/>
        </p:nvSpPr>
        <p:spPr>
          <a:xfrm>
            <a:off x="-19050" y="4343400"/>
            <a:ext cx="2057400" cy="15382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100YR </a:t>
            </a:r>
          </a:p>
          <a:p>
            <a:pPr algn="ctr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 Event</a:t>
            </a:r>
          </a:p>
          <a:p>
            <a:pPr algn="ctr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8’Tide</a:t>
            </a:r>
            <a:endParaRPr lang="en-US" altLang="en-US" sz="16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0BC6D-A909-3AE8-4041-8D98EDBA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7C27AB0-261B-46BA-8D14-BE56094F0500}" type="slidenum">
              <a:rPr lang="en-US" altLang="en-US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171" name="Picture 6">
            <a:extLst>
              <a:ext uri="{FF2B5EF4-FFF2-40B4-BE49-F238E27FC236}">
                <a16:creationId xmlns:a16="http://schemas.microsoft.com/office/drawing/2014/main" id="{89BA2BD3-0014-BC72-3229-3509AF67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563"/>
            <a:ext cx="8170863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76970-CB48-33BB-578B-280C9D797107}"/>
              </a:ext>
            </a:extLst>
          </p:cNvPr>
          <p:cNvSpPr txBox="1"/>
          <p:nvPr/>
        </p:nvSpPr>
        <p:spPr>
          <a:xfrm>
            <a:off x="0" y="381000"/>
            <a:ext cx="6096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LiDAR Hebo District Stream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10D18A7-D7C2-F40D-4AE9-BF70CCF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3EC2A46-B968-2882-835F-E95B4B5CE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35C2A-96B0-428E-5524-89CF1141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19DE051-29FC-4953-AA0C-B26F5004EA0C}" type="slidenum">
              <a:rPr lang="en-US" altLang="en-US">
                <a:solidFill>
                  <a:srgbClr val="898989"/>
                </a:solidFill>
              </a:rPr>
              <a:pPr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4820" name="Picture 5" descr="fs_lidar_15_25_35_contours">
            <a:extLst>
              <a:ext uri="{FF2B5EF4-FFF2-40B4-BE49-F238E27FC236}">
                <a16:creationId xmlns:a16="http://schemas.microsoft.com/office/drawing/2014/main" id="{EE27354D-41E8-C81A-5F17-5E9A118A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4608" r="6911" b="4276"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1" name="Group 12">
            <a:extLst>
              <a:ext uri="{FF2B5EF4-FFF2-40B4-BE49-F238E27FC236}">
                <a16:creationId xmlns:a16="http://schemas.microsoft.com/office/drawing/2014/main" id="{AF4EDF1B-C5A2-68D3-EFA2-114252159833}"/>
              </a:ext>
            </a:extLst>
          </p:cNvPr>
          <p:cNvGrpSpPr>
            <a:grpSpLocks/>
          </p:cNvGrpSpPr>
          <p:nvPr/>
        </p:nvGrpSpPr>
        <p:grpSpPr bwMode="auto">
          <a:xfrm>
            <a:off x="5853113" y="1954213"/>
            <a:ext cx="3130550" cy="1338262"/>
            <a:chOff x="3687" y="1231"/>
            <a:chExt cx="1972" cy="843"/>
          </a:xfrm>
        </p:grpSpPr>
        <p:sp>
          <p:nvSpPr>
            <p:cNvPr id="34825" name="Rectangle 10">
              <a:extLst>
                <a:ext uri="{FF2B5EF4-FFF2-40B4-BE49-F238E27FC236}">
                  <a16:creationId xmlns:a16="http://schemas.microsoft.com/office/drawing/2014/main" id="{A29ECA66-AEA1-CF5D-8716-A61E6B464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1231"/>
              <a:ext cx="1972" cy="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6" name="Rectangle 6">
              <a:extLst>
                <a:ext uri="{FF2B5EF4-FFF2-40B4-BE49-F238E27FC236}">
                  <a16:creationId xmlns:a16="http://schemas.microsoft.com/office/drawing/2014/main" id="{1BB62F10-4337-A301-7DA7-A3CD4339C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" y="1341"/>
              <a:ext cx="216" cy="122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7" name="Rectangle 7">
              <a:extLst>
                <a:ext uri="{FF2B5EF4-FFF2-40B4-BE49-F238E27FC236}">
                  <a16:creationId xmlns:a16="http://schemas.microsoft.com/office/drawing/2014/main" id="{7005CE9D-CBA3-A219-3C8B-D2F46776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" y="1608"/>
              <a:ext cx="216" cy="12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8" name="Rectangle 8">
              <a:extLst>
                <a:ext uri="{FF2B5EF4-FFF2-40B4-BE49-F238E27FC236}">
                  <a16:creationId xmlns:a16="http://schemas.microsoft.com/office/drawing/2014/main" id="{C11F3D57-6E7C-DD6F-E433-B8C2C8BE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" y="1862"/>
              <a:ext cx="216" cy="122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9" name="Text Box 9">
              <a:extLst>
                <a:ext uri="{FF2B5EF4-FFF2-40B4-BE49-F238E27FC236}">
                  <a16:creationId xmlns:a16="http://schemas.microsoft.com/office/drawing/2014/main" id="{9D1C49D5-A429-9251-9B0A-0D89751D8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" y="1268"/>
              <a:ext cx="1588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>
                  <a:latin typeface="Tahoma" panose="020B0604030504040204" pitchFamily="34" charset="0"/>
                </a:rPr>
                <a:t>Current mean high tide</a:t>
              </a:r>
            </a:p>
            <a:p>
              <a:endParaRPr lang="en-US" altLang="en-US" sz="1000">
                <a:latin typeface="Tahoma" panose="020B0604030504040204" pitchFamily="34" charset="0"/>
              </a:endParaRPr>
            </a:p>
            <a:p>
              <a:r>
                <a:rPr lang="en-US" altLang="en-US">
                  <a:latin typeface="Tahoma" panose="020B0604030504040204" pitchFamily="34" charset="0"/>
                </a:rPr>
                <a:t>1-m increase</a:t>
              </a:r>
            </a:p>
            <a:p>
              <a:endParaRPr lang="en-US" altLang="en-US" sz="1000">
                <a:latin typeface="Tahoma" panose="020B0604030504040204" pitchFamily="34" charset="0"/>
              </a:endParaRPr>
            </a:p>
            <a:p>
              <a:r>
                <a:rPr lang="en-US" altLang="en-US">
                  <a:latin typeface="Tahoma" panose="020B0604030504040204" pitchFamily="34" charset="0"/>
                </a:rPr>
                <a:t>2-m increase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0E11E9-6793-1B78-0C19-F6033C88D475}"/>
              </a:ext>
            </a:extLst>
          </p:cNvPr>
          <p:cNvSpPr txBox="1"/>
          <p:nvPr/>
        </p:nvSpPr>
        <p:spPr>
          <a:xfrm>
            <a:off x="1505741" y="0"/>
            <a:ext cx="6132513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Predicted effects of mean sea-level rise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2802-B075-B678-7ABE-8532626F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6295AF-A793-4B5D-9BF9-90432832F093}" type="slidenum">
              <a:rPr lang="en-US" altLang="en-US">
                <a:solidFill>
                  <a:srgbClr val="898989"/>
                </a:solidFill>
              </a:rPr>
              <a:pPr/>
              <a:t>31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6A379529-B531-B221-1A35-09A38E68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9375" r="4906" b="19792"/>
          <a:stretch>
            <a:fillRect/>
          </a:stretch>
        </p:blipFill>
        <p:spPr bwMode="auto">
          <a:xfrm>
            <a:off x="0" y="10668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0CFF9-AD5B-95D5-A89E-B84843F1DB4C}"/>
              </a:ext>
            </a:extLst>
          </p:cNvPr>
          <p:cNvSpPr txBox="1"/>
          <p:nvPr/>
        </p:nvSpPr>
        <p:spPr>
          <a:xfrm>
            <a:off x="0" y="228600"/>
            <a:ext cx="3581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Reduced Flooding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35847" name="Group 15">
            <a:extLst>
              <a:ext uri="{FF2B5EF4-FFF2-40B4-BE49-F238E27FC236}">
                <a16:creationId xmlns:a16="http://schemas.microsoft.com/office/drawing/2014/main" id="{58C039DA-5AD7-216E-3CD6-4E27D2552D06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733800"/>
            <a:ext cx="1676400" cy="523875"/>
            <a:chOff x="3276600" y="3733800"/>
            <a:chExt cx="1676400" cy="523220"/>
          </a:xfrm>
        </p:grpSpPr>
        <p:sp>
          <p:nvSpPr>
            <p:cNvPr id="35863" name="TextBox 9">
              <a:extLst>
                <a:ext uri="{FF2B5EF4-FFF2-40B4-BE49-F238E27FC236}">
                  <a16:creationId xmlns:a16="http://schemas.microsoft.com/office/drawing/2014/main" id="{11D5EF53-272F-0896-2D18-084F9F0ED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3733800"/>
              <a:ext cx="914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Head </a:t>
              </a:r>
            </a:p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Tide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1114FE9-7167-FE38-3F90-94EE0A26C56E}"/>
                </a:ext>
              </a:extLst>
            </p:cNvPr>
            <p:cNvCxnSpPr/>
            <p:nvPr/>
          </p:nvCxnSpPr>
          <p:spPr>
            <a:xfrm>
              <a:off x="4114800" y="4038219"/>
              <a:ext cx="8382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8" name="Group 17">
            <a:extLst>
              <a:ext uri="{FF2B5EF4-FFF2-40B4-BE49-F238E27FC236}">
                <a16:creationId xmlns:a16="http://schemas.microsoft.com/office/drawing/2014/main" id="{BE0C08AA-A99D-2E66-E37D-7CC7496532CD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257800"/>
            <a:ext cx="1524000" cy="523875"/>
            <a:chOff x="2667000" y="3733800"/>
            <a:chExt cx="1524000" cy="523220"/>
          </a:xfrm>
        </p:grpSpPr>
        <p:sp>
          <p:nvSpPr>
            <p:cNvPr id="35861" name="TextBox 18">
              <a:extLst>
                <a:ext uri="{FF2B5EF4-FFF2-40B4-BE49-F238E27FC236}">
                  <a16:creationId xmlns:a16="http://schemas.microsoft.com/office/drawing/2014/main" id="{9ED98069-28E0-4B39-1A6B-179BA67D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3733800"/>
              <a:ext cx="914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Fish Hatchery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FCBFC88-17E9-AED0-8A8F-4CD1E13191AE}"/>
                </a:ext>
              </a:extLst>
            </p:cNvPr>
            <p:cNvCxnSpPr/>
            <p:nvPr/>
          </p:nvCxnSpPr>
          <p:spPr>
            <a:xfrm flipH="1">
              <a:off x="2667000" y="4038219"/>
              <a:ext cx="6096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9" name="Group 28">
            <a:extLst>
              <a:ext uri="{FF2B5EF4-FFF2-40B4-BE49-F238E27FC236}">
                <a16:creationId xmlns:a16="http://schemas.microsoft.com/office/drawing/2014/main" id="{490B6B09-2D2C-61BA-BBA9-4F48DB1D058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257800"/>
            <a:ext cx="3200400" cy="1133475"/>
            <a:chOff x="914400" y="5257800"/>
            <a:chExt cx="3200400" cy="1132820"/>
          </a:xfrm>
        </p:grpSpPr>
        <p:grpSp>
          <p:nvGrpSpPr>
            <p:cNvPr id="35857" name="Group 22">
              <a:extLst>
                <a:ext uri="{FF2B5EF4-FFF2-40B4-BE49-F238E27FC236}">
                  <a16:creationId xmlns:a16="http://schemas.microsoft.com/office/drawing/2014/main" id="{179BF2A9-0EFD-274E-9F2E-9864B1B33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4400" y="5867400"/>
              <a:ext cx="2057400" cy="523220"/>
              <a:chOff x="2717800" y="3733800"/>
              <a:chExt cx="1473200" cy="523220"/>
            </a:xfrm>
          </p:grpSpPr>
          <p:sp>
            <p:nvSpPr>
              <p:cNvPr id="35859" name="TextBox 23">
                <a:extLst>
                  <a:ext uri="{FF2B5EF4-FFF2-40B4-BE49-F238E27FC236}">
                    <a16:creationId xmlns:a16="http://schemas.microsoft.com/office/drawing/2014/main" id="{77ED95FA-8031-F8FE-4266-142BD8064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6600" y="3733800"/>
                <a:ext cx="9144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Residences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5013BF3-FA5E-506F-43E3-5C3E188AAFC6}"/>
                  </a:ext>
                </a:extLst>
              </p:cNvPr>
              <p:cNvCxnSpPr/>
              <p:nvPr/>
            </p:nvCxnSpPr>
            <p:spPr>
              <a:xfrm flipH="1">
                <a:off x="2717800" y="3885760"/>
                <a:ext cx="609286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A3529B2-62C2-C93E-4B9A-3A388F944A95}"/>
                </a:ext>
              </a:extLst>
            </p:cNvPr>
            <p:cNvCxnSpPr/>
            <p:nvPr/>
          </p:nvCxnSpPr>
          <p:spPr>
            <a:xfrm flipV="1">
              <a:off x="2819400" y="5257800"/>
              <a:ext cx="1295400" cy="76156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50" name="TextBox 16">
            <a:extLst>
              <a:ext uri="{FF2B5EF4-FFF2-40B4-BE49-F238E27FC236}">
                <a16:creationId xmlns:a16="http://schemas.microsoft.com/office/drawing/2014/main" id="{3DC84C2B-680A-955A-BC58-D3224FEC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526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</a:p>
        </p:txBody>
      </p:sp>
      <p:sp>
        <p:nvSpPr>
          <p:cNvPr id="35851" name="TextBox 21">
            <a:extLst>
              <a:ext uri="{FF2B5EF4-FFF2-40B4-BE49-F238E27FC236}">
                <a16:creationId xmlns:a16="http://schemas.microsoft.com/office/drawing/2014/main" id="{D72AFDAF-133F-5F94-51FF-BCD9255A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447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35852" name="TextBox 26">
            <a:extLst>
              <a:ext uri="{FF2B5EF4-FFF2-40B4-BE49-F238E27FC236}">
                <a16:creationId xmlns:a16="http://schemas.microsoft.com/office/drawing/2014/main" id="{701A887C-6E04-5CB2-3448-CA4AE4C75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716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</p:txBody>
      </p:sp>
      <p:sp>
        <p:nvSpPr>
          <p:cNvPr id="35853" name="TextBox 27">
            <a:extLst>
              <a:ext uri="{FF2B5EF4-FFF2-40B4-BE49-F238E27FC236}">
                <a16:creationId xmlns:a16="http://schemas.microsoft.com/office/drawing/2014/main" id="{8564CB74-45E5-7613-28B0-06CDE4AF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860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</a:p>
        </p:txBody>
      </p:sp>
      <p:sp>
        <p:nvSpPr>
          <p:cNvPr id="35854" name="TextBox 29">
            <a:extLst>
              <a:ext uri="{FF2B5EF4-FFF2-40B4-BE49-F238E27FC236}">
                <a16:creationId xmlns:a16="http://schemas.microsoft.com/office/drawing/2014/main" id="{40E46A46-DDA1-25C8-181C-01D9668C2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828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</a:p>
        </p:txBody>
      </p:sp>
      <p:sp>
        <p:nvSpPr>
          <p:cNvPr id="35855" name="TextBox 30">
            <a:extLst>
              <a:ext uri="{FF2B5EF4-FFF2-40B4-BE49-F238E27FC236}">
                <a16:creationId xmlns:a16="http://schemas.microsoft.com/office/drawing/2014/main" id="{7593602B-91BD-674D-2C61-FADDF55F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60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2010-2011</a:t>
            </a:r>
          </a:p>
        </p:txBody>
      </p:sp>
      <p:sp>
        <p:nvSpPr>
          <p:cNvPr id="35856" name="TextBox 31">
            <a:extLst>
              <a:ext uri="{FF2B5EF4-FFF2-40B4-BE49-F238E27FC236}">
                <a16:creationId xmlns:a16="http://schemas.microsoft.com/office/drawing/2014/main" id="{DBB99F42-374C-7B2E-F399-AEA8DD700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060575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CFB0762-78D0-6342-F9E8-F80B66A1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417" r="15666" b="6250"/>
          <a:stretch>
            <a:fillRect/>
          </a:stretch>
        </p:blipFill>
        <p:spPr bwMode="auto">
          <a:xfrm>
            <a:off x="2667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BE0E5-002C-F1D0-DB2C-E2F5D7CF8403}"/>
              </a:ext>
            </a:extLst>
          </p:cNvPr>
          <p:cNvSpPr txBox="1"/>
          <p:nvPr/>
        </p:nvSpPr>
        <p:spPr>
          <a:xfrm>
            <a:off x="3810000" y="36576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F7E28-530B-7168-2ED9-57A6EF80FE22}"/>
              </a:ext>
            </a:extLst>
          </p:cNvPr>
          <p:cNvSpPr txBox="1"/>
          <p:nvPr/>
        </p:nvSpPr>
        <p:spPr>
          <a:xfrm>
            <a:off x="5867400" y="48006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4C6A0-2845-FBB0-AD4E-0C5128E7BC0A}"/>
              </a:ext>
            </a:extLst>
          </p:cNvPr>
          <p:cNvSpPr txBox="1"/>
          <p:nvPr/>
        </p:nvSpPr>
        <p:spPr>
          <a:xfrm>
            <a:off x="1981200" y="41148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1987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929A6-1D0C-F0D9-5892-749FD787B060}"/>
              </a:ext>
            </a:extLst>
          </p:cNvPr>
          <p:cNvSpPr txBox="1"/>
          <p:nvPr/>
        </p:nvSpPr>
        <p:spPr>
          <a:xfrm>
            <a:off x="3962400" y="58674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5DA82-2CDA-B0F6-931C-5323EC21C214}"/>
              </a:ext>
            </a:extLst>
          </p:cNvPr>
          <p:cNvSpPr txBox="1"/>
          <p:nvPr/>
        </p:nvSpPr>
        <p:spPr>
          <a:xfrm>
            <a:off x="5715000" y="5943600"/>
            <a:ext cx="8382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2010-11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45993-8C84-696B-D62B-8CBE4E2BE9A3}"/>
              </a:ext>
            </a:extLst>
          </p:cNvPr>
          <p:cNvSpPr txBox="1"/>
          <p:nvPr/>
        </p:nvSpPr>
        <p:spPr>
          <a:xfrm>
            <a:off x="2057400" y="15240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36784-5E4C-4445-9839-D54F23AE03CC}"/>
              </a:ext>
            </a:extLst>
          </p:cNvPr>
          <p:cNvSpPr txBox="1"/>
          <p:nvPr/>
        </p:nvSpPr>
        <p:spPr>
          <a:xfrm>
            <a:off x="0" y="3810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37 Years of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6876" name="TextBox 14">
            <a:extLst>
              <a:ext uri="{FF2B5EF4-FFF2-40B4-BE49-F238E27FC236}">
                <a16:creationId xmlns:a16="http://schemas.microsoft.com/office/drawing/2014/main" id="{93770119-CCFB-E84A-88B5-EDFEF8B11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876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274BC9-7DC6-0A22-B0B6-76274C2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0FF0D38-F4D6-4A4B-A461-DB2E2CF55B4C}" type="slidenum">
              <a:rPr lang="en-US" altLang="en-US">
                <a:solidFill>
                  <a:srgbClr val="898989"/>
                </a:solidFill>
              </a:rPr>
              <a:pPr/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03C13E-2025-4B2A-BCEF-7C6E37DC2DC6}"/>
              </a:ext>
            </a:extLst>
          </p:cNvPr>
          <p:cNvSpPr txBox="1"/>
          <p:nvPr/>
        </p:nvSpPr>
        <p:spPr>
          <a:xfrm>
            <a:off x="4800600" y="37719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1B7A1-FF2C-A928-AE85-226F7E8C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B11A0FF-B95C-4061-BD14-AE740011D7BB}" type="slidenum">
              <a:rPr lang="en-US" altLang="en-US">
                <a:solidFill>
                  <a:srgbClr val="898989"/>
                </a:solidFill>
              </a:rPr>
              <a:pPr/>
              <a:t>33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71D6827-15E6-EE13-A5E8-DCE56B4B772D}"/>
              </a:ext>
            </a:extLst>
          </p:cNvPr>
          <p:cNvSpPr/>
          <p:nvPr/>
        </p:nvSpPr>
        <p:spPr>
          <a:xfrm rot="3179247">
            <a:off x="4254501" y="2378075"/>
            <a:ext cx="1363662" cy="1125537"/>
          </a:xfrm>
          <a:prstGeom prst="rt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9AF33-1737-9745-ECAC-37D8BC2B911E}"/>
              </a:ext>
            </a:extLst>
          </p:cNvPr>
          <p:cNvSpPr/>
          <p:nvPr/>
        </p:nvSpPr>
        <p:spPr>
          <a:xfrm>
            <a:off x="609600" y="533400"/>
            <a:ext cx="3886200" cy="5791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99609-E937-A355-187B-D75E7449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043EA33-F485-438A-936A-AEE5B7A6A9A6}" type="slidenum">
              <a:rPr lang="en-US" altLang="en-US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982FC61B-E11A-AC8D-C150-8E2E6515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322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>
            <a:extLst>
              <a:ext uri="{FF2B5EF4-FFF2-40B4-BE49-F238E27FC236}">
                <a16:creationId xmlns:a16="http://schemas.microsoft.com/office/drawing/2014/main" id="{6DC8BCDC-C954-ED54-9EC9-8096FB502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35433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4A856-ED9E-0779-A6C8-B01EEF30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550A734-B123-4507-8065-2CBEDC6B61B7}" type="slidenum">
              <a:rPr lang="en-US" altLang="en-US">
                <a:solidFill>
                  <a:srgbClr val="898989"/>
                </a:solidFill>
              </a:rPr>
              <a:pPr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877E2-1303-5C08-8794-76D6E83FA8DC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Salmon River Estuary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9222" name="Group 10">
            <a:extLst>
              <a:ext uri="{FF2B5EF4-FFF2-40B4-BE49-F238E27FC236}">
                <a16:creationId xmlns:a16="http://schemas.microsoft.com/office/drawing/2014/main" id="{C3FFDB73-96A1-4F00-7327-4CD130F3FF2A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4724400" cy="1746250"/>
            <a:chOff x="0" y="914400"/>
            <a:chExt cx="4724400" cy="1745673"/>
          </a:xfrm>
        </p:grpSpPr>
        <p:grpSp>
          <p:nvGrpSpPr>
            <p:cNvPr id="9226" name="Group 8">
              <a:extLst>
                <a:ext uri="{FF2B5EF4-FFF2-40B4-BE49-F238E27FC236}">
                  <a16:creationId xmlns:a16="http://schemas.microsoft.com/office/drawing/2014/main" id="{7ECCCD85-4DA5-F614-9176-42454DE59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0" y="914400"/>
              <a:ext cx="2438400" cy="1745673"/>
              <a:chOff x="2286000" y="914400"/>
              <a:chExt cx="2438400" cy="1745673"/>
            </a:xfrm>
          </p:grpSpPr>
          <p:pic>
            <p:nvPicPr>
              <p:cNvPr id="9228" name="Picture 2">
                <a:extLst>
                  <a:ext uri="{FF2B5EF4-FFF2-40B4-BE49-F238E27FC236}">
                    <a16:creationId xmlns:a16="http://schemas.microsoft.com/office/drawing/2014/main" id="{4608441E-9036-3934-63A3-E0783A937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31" t="39716" r="20142" b="12500"/>
              <a:stretch>
                <a:fillRect/>
              </a:stretch>
            </p:blipFill>
            <p:spPr bwMode="auto">
              <a:xfrm>
                <a:off x="2286000" y="914400"/>
                <a:ext cx="2438400" cy="1745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842C93D-D155-64CB-8402-9236AC9C05F4}"/>
                  </a:ext>
                </a:extLst>
              </p:cNvPr>
              <p:cNvSpPr/>
              <p:nvPr/>
            </p:nvSpPr>
            <p:spPr>
              <a:xfrm>
                <a:off x="2514600" y="1295274"/>
                <a:ext cx="76200" cy="761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9227" name="TextBox 6">
              <a:extLst>
                <a:ext uri="{FF2B5EF4-FFF2-40B4-BE49-F238E27FC236}">
                  <a16:creationId xmlns:a16="http://schemas.microsoft.com/office/drawing/2014/main" id="{85AA085A-661E-879B-F2D5-796C63D74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143000"/>
              <a:ext cx="2209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  </a:t>
              </a:r>
              <a:r>
                <a:rPr lang="en-US" alt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Central Oregon Coast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7AB5A1-869F-F950-1B55-36B2DBBFE10C}"/>
              </a:ext>
            </a:extLst>
          </p:cNvPr>
          <p:cNvSpPr txBox="1"/>
          <p:nvPr/>
        </p:nvSpPr>
        <p:spPr>
          <a:xfrm>
            <a:off x="5105400" y="228600"/>
            <a:ext cx="3733800" cy="3381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1974 - Scenic Research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30014-7EA1-A075-42D8-05053CB143B2}"/>
              </a:ext>
            </a:extLst>
          </p:cNvPr>
          <p:cNvSpPr txBox="1"/>
          <p:nvPr/>
        </p:nvSpPr>
        <p:spPr>
          <a:xfrm>
            <a:off x="5105400" y="533400"/>
            <a:ext cx="3733800" cy="3381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1976 - U.N. Biosphere Reserve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DB6D7-8A58-F4BA-DB80-3095D5E34C6A}"/>
              </a:ext>
            </a:extLst>
          </p:cNvPr>
          <p:cNvSpPr txBox="1"/>
          <p:nvPr/>
        </p:nvSpPr>
        <p:spPr>
          <a:xfrm>
            <a:off x="5105400" y="838200"/>
            <a:ext cx="3733800" cy="3381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1977 - U.S. Forest Service Management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CA0645A5-4AB7-340E-1B07-EB14F561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7669EBC5-02EE-9E07-F6A4-537E3CFC7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BC0E0-1DEA-75ED-6991-E11DA77A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AE9F525-9714-4A0A-96A2-73096C337914}" type="slidenum">
              <a:rPr lang="en-US" altLang="en-US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244" name="Picture 1" descr="TQ and Pixieland ObliqueAirPhoto1975.bmp">
            <a:extLst>
              <a:ext uri="{FF2B5EF4-FFF2-40B4-BE49-F238E27FC236}">
                <a16:creationId xmlns:a16="http://schemas.microsoft.com/office/drawing/2014/main" id="{E9CD2A9E-8E0A-609E-5EE1-7167E8B3E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5957" r="3281" b="2222"/>
          <a:stretch>
            <a:fillRect/>
          </a:stretch>
        </p:blipFill>
        <p:spPr bwMode="auto">
          <a:xfrm>
            <a:off x="0" y="-228600"/>
            <a:ext cx="9144000" cy="795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95FCB-D1C4-F269-C081-FABCCE62EB48}"/>
              </a:ext>
            </a:extLst>
          </p:cNvPr>
          <p:cNvSpPr txBox="1"/>
          <p:nvPr/>
        </p:nvSpPr>
        <p:spPr>
          <a:xfrm>
            <a:off x="0" y="2286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37 Years of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C5EA81-51E7-F34B-3797-8C68E7104589}"/>
              </a:ext>
            </a:extLst>
          </p:cNvPr>
          <p:cNvSpPr/>
          <p:nvPr/>
        </p:nvSpPr>
        <p:spPr>
          <a:xfrm>
            <a:off x="3962400" y="2286000"/>
            <a:ext cx="1676400" cy="769938"/>
          </a:xfrm>
          <a:prstGeom prst="rect">
            <a:avLst/>
          </a:prstGeom>
          <a:solidFill>
            <a:schemeClr val="accent1">
              <a:lumMod val="50000"/>
              <a:alpha val="2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Reference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Marsh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5DCBC-A95F-9FC5-7F66-66A3189ABA89}"/>
              </a:ext>
            </a:extLst>
          </p:cNvPr>
          <p:cNvSpPr txBox="1"/>
          <p:nvPr/>
        </p:nvSpPr>
        <p:spPr>
          <a:xfrm>
            <a:off x="7772400" y="16764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10DFB-735E-96F4-0306-9B0F664AF9DD}"/>
              </a:ext>
            </a:extLst>
          </p:cNvPr>
          <p:cNvSpPr txBox="1"/>
          <p:nvPr/>
        </p:nvSpPr>
        <p:spPr>
          <a:xfrm>
            <a:off x="8153400" y="38862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C01C9-E806-108B-94C7-7F13F6F51737}"/>
              </a:ext>
            </a:extLst>
          </p:cNvPr>
          <p:cNvSpPr txBox="1"/>
          <p:nvPr/>
        </p:nvSpPr>
        <p:spPr>
          <a:xfrm>
            <a:off x="4724400" y="14478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CBFE4-986B-A837-C2B9-6DEBF418D29F}"/>
              </a:ext>
            </a:extLst>
          </p:cNvPr>
          <p:cNvSpPr txBox="1"/>
          <p:nvPr/>
        </p:nvSpPr>
        <p:spPr>
          <a:xfrm>
            <a:off x="1828800" y="25146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E724F-855A-5D8C-A02F-C5C8058B0407}"/>
              </a:ext>
            </a:extLst>
          </p:cNvPr>
          <p:cNvSpPr txBox="1"/>
          <p:nvPr/>
        </p:nvSpPr>
        <p:spPr>
          <a:xfrm>
            <a:off x="2362200" y="4114800"/>
            <a:ext cx="9144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2010-11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B3281-30E6-24E9-7B6D-F39EA8C26BE0}"/>
              </a:ext>
            </a:extLst>
          </p:cNvPr>
          <p:cNvSpPr txBox="1"/>
          <p:nvPr/>
        </p:nvSpPr>
        <p:spPr>
          <a:xfrm>
            <a:off x="8534400" y="838200"/>
            <a:ext cx="6096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2012</a:t>
            </a:r>
          </a:p>
        </p:txBody>
      </p:sp>
      <p:sp>
        <p:nvSpPr>
          <p:cNvPr id="10255" name="TextBox 14">
            <a:extLst>
              <a:ext uri="{FF2B5EF4-FFF2-40B4-BE49-F238E27FC236}">
                <a16:creationId xmlns:a16="http://schemas.microsoft.com/office/drawing/2014/main" id="{063FDAD6-B7AE-23A6-82BE-9AA02F138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484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Photo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26C8292-43BC-7EDF-A948-9FD3BE68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417" r="15666" b="6250"/>
          <a:stretch>
            <a:fillRect/>
          </a:stretch>
        </p:blipFill>
        <p:spPr bwMode="auto">
          <a:xfrm>
            <a:off x="2667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36C4D-4D2D-5F23-35EE-80EA063016A0}"/>
              </a:ext>
            </a:extLst>
          </p:cNvPr>
          <p:cNvSpPr txBox="1"/>
          <p:nvPr/>
        </p:nvSpPr>
        <p:spPr>
          <a:xfrm>
            <a:off x="3810000" y="36576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1978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D1AC6-E49B-5784-F240-919C9AC4E169}"/>
              </a:ext>
            </a:extLst>
          </p:cNvPr>
          <p:cNvSpPr txBox="1"/>
          <p:nvPr/>
        </p:nvSpPr>
        <p:spPr>
          <a:xfrm>
            <a:off x="5867400" y="48006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B1C9B-9FBF-AA06-3F35-B34C611EA635}"/>
              </a:ext>
            </a:extLst>
          </p:cNvPr>
          <p:cNvSpPr txBox="1"/>
          <p:nvPr/>
        </p:nvSpPr>
        <p:spPr>
          <a:xfrm>
            <a:off x="1981200" y="41148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1987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F5815-E680-9243-4326-CB80D0D6A495}"/>
              </a:ext>
            </a:extLst>
          </p:cNvPr>
          <p:cNvSpPr txBox="1"/>
          <p:nvPr/>
        </p:nvSpPr>
        <p:spPr>
          <a:xfrm>
            <a:off x="3962400" y="58674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1C8C3-7873-9468-E010-DC348DA117E8}"/>
              </a:ext>
            </a:extLst>
          </p:cNvPr>
          <p:cNvSpPr txBox="1"/>
          <p:nvPr/>
        </p:nvSpPr>
        <p:spPr>
          <a:xfrm>
            <a:off x="5715000" y="5943600"/>
            <a:ext cx="838200" cy="307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2010-11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C3FD6-2B6F-A791-7ECF-E551CEDC5340}"/>
              </a:ext>
            </a:extLst>
          </p:cNvPr>
          <p:cNvSpPr txBox="1"/>
          <p:nvPr/>
        </p:nvSpPr>
        <p:spPr>
          <a:xfrm>
            <a:off x="2057400" y="15240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E06D28-1A0F-AE0B-9FDC-8C5A9116EE39}"/>
              </a:ext>
            </a:extLst>
          </p:cNvPr>
          <p:cNvSpPr txBox="1"/>
          <p:nvPr/>
        </p:nvSpPr>
        <p:spPr>
          <a:xfrm>
            <a:off x="-76200" y="381000"/>
            <a:ext cx="47244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37 Years of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1276" name="TextBox 14">
            <a:extLst>
              <a:ext uri="{FF2B5EF4-FFF2-40B4-BE49-F238E27FC236}">
                <a16:creationId xmlns:a16="http://schemas.microsoft.com/office/drawing/2014/main" id="{D7DF466E-A4E9-F399-AB9D-5E1EE483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876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FF7085-8C83-9FB8-A8B2-8DA85132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09A281E-8786-4AFF-B3A9-6F02B04C2E24}" type="slidenum">
              <a:rPr lang="en-US" altLang="en-US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78866-8827-363B-C051-8E50B074742D}"/>
              </a:ext>
            </a:extLst>
          </p:cNvPr>
          <p:cNvSpPr txBox="1"/>
          <p:nvPr/>
        </p:nvSpPr>
        <p:spPr>
          <a:xfrm>
            <a:off x="4800600" y="3771900"/>
            <a:ext cx="609600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CE73-F56F-91AD-5842-B4853EB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24B32DE-E3FF-4881-B9C8-DB32D1C990FE}" type="slidenum">
              <a:rPr lang="en-US" altLang="en-US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2291" name="Picture 5" descr="fs_lidar_15_25_35_contours">
            <a:extLst>
              <a:ext uri="{FF2B5EF4-FFF2-40B4-BE49-F238E27FC236}">
                <a16:creationId xmlns:a16="http://schemas.microsoft.com/office/drawing/2014/main" id="{D07852E8-47AE-A8AC-2E67-72D7E6EF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4608" r="6049" b="4276"/>
          <a:stretch>
            <a:fillRect/>
          </a:stretch>
        </p:blipFill>
        <p:spPr bwMode="auto">
          <a:xfrm>
            <a:off x="0" y="0"/>
            <a:ext cx="9144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FBD79-F2DC-5188-D5D2-058B4C15D8C6}"/>
              </a:ext>
            </a:extLst>
          </p:cNvPr>
          <p:cNvSpPr txBox="1"/>
          <p:nvPr/>
        </p:nvSpPr>
        <p:spPr>
          <a:xfrm>
            <a:off x="762000" y="0"/>
            <a:ext cx="7620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LiDAR as the foundation for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E7858-6245-7961-3F6C-0A3DB603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9705A72-6F63-43BF-A4B5-34FE8B46A98A}" type="slidenum">
              <a:rPr lang="en-US" altLang="en-US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14616ACD-1592-64B8-F660-9975F4DDA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3363" r="3851" b="26233"/>
          <a:stretch>
            <a:fillRect/>
          </a:stretch>
        </p:blipFill>
        <p:spPr bwMode="auto">
          <a:xfrm>
            <a:off x="0" y="14319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6882C-20DA-88DB-0E5A-1F2728705887}"/>
              </a:ext>
            </a:extLst>
          </p:cNvPr>
          <p:cNvSpPr txBox="1"/>
          <p:nvPr/>
        </p:nvSpPr>
        <p:spPr>
          <a:xfrm>
            <a:off x="0" y="508787"/>
            <a:ext cx="304800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2009 Restoration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5062013_Kami DRAFTSlides Biohydrology Presentation_CONSOLI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05062013_Kami DRAFTSlides Biohydrology Presentation_CONSOLIDATED</Template>
  <TotalTime>2144</TotalTime>
  <Words>529</Words>
  <Application>Microsoft Office PowerPoint</Application>
  <PresentationFormat>On-screen Show (4:3)</PresentationFormat>
  <Paragraphs>207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Calibri</vt:lpstr>
      <vt:lpstr>MS PGothic</vt:lpstr>
      <vt:lpstr>Arial</vt:lpstr>
      <vt:lpstr>Times New Roman</vt:lpstr>
      <vt:lpstr>Tahoma</vt:lpstr>
      <vt:lpstr>05062013_Kami DRAFTSlides Biohydrology Presentation_CONSOLIDATED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Lum-Naihe, Christof Jurh duk - FS, AZ</cp:lastModifiedBy>
  <cp:revision>30</cp:revision>
  <dcterms:created xsi:type="dcterms:W3CDTF">2015-03-16T19:44:52Z</dcterms:created>
  <dcterms:modified xsi:type="dcterms:W3CDTF">2025-08-04T17:04:46Z</dcterms:modified>
</cp:coreProperties>
</file>