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314" r:id="rId3"/>
    <p:sldId id="312" r:id="rId4"/>
    <p:sldId id="324" r:id="rId5"/>
    <p:sldId id="313" r:id="rId6"/>
    <p:sldId id="323" r:id="rId7"/>
    <p:sldId id="260" r:id="rId8"/>
    <p:sldId id="287" r:id="rId9"/>
    <p:sldId id="315" r:id="rId10"/>
    <p:sldId id="261" r:id="rId11"/>
    <p:sldId id="293" r:id="rId12"/>
    <p:sldId id="318" r:id="rId13"/>
    <p:sldId id="319" r:id="rId14"/>
    <p:sldId id="317" r:id="rId15"/>
    <p:sldId id="322" r:id="rId16"/>
    <p:sldId id="320" r:id="rId17"/>
    <p:sldId id="321" r:id="rId18"/>
    <p:sldId id="291" r:id="rId19"/>
    <p:sldId id="311" r:id="rId20"/>
    <p:sldId id="307" r:id="rId21"/>
  </p:sldIdLst>
  <p:sldSz cx="9144000" cy="6858000" type="screen4x3"/>
  <p:notesSz cx="6985000" cy="9283700"/>
  <p:custDataLst>
    <p:tags r:id="rId24"/>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F48"/>
    <a:srgbClr val="264A54"/>
    <a:srgbClr val="2F4557"/>
    <a:srgbClr val="336600"/>
    <a:srgbClr val="006800"/>
    <a:srgbClr val="A6A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7" d="100"/>
          <a:sy n="77" d="100"/>
        </p:scale>
        <p:origin x="-1890"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etsy\Documents\graduate%20school%20files\manuscripts\real%20survival%20ests%20indivdual%20study%20area%20analysis%20_effects%20sizes%20graphs%2011dec0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etsy\Documents\graduate%20school%20files\manuscripts\real%20survival%20ests%20indivdual%20study%20area%20analysis%20_effects%20sizes%20graphs%2011dec0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fw1pdxs-shares\bglenn$\BarredOwl\WorksheetforCoastRangeBarredOwlSpottedOwlgraph.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Annual Survival</a:t>
            </a:r>
          </a:p>
        </c:rich>
      </c:tx>
      <c:overlay val="0"/>
    </c:title>
    <c:autoTitleDeleted val="0"/>
    <c:plotArea>
      <c:layout>
        <c:manualLayout>
          <c:layoutTarget val="inner"/>
          <c:xMode val="edge"/>
          <c:yMode val="edge"/>
          <c:x val="0.17432708842429201"/>
          <c:y val="0.15904117057831599"/>
          <c:w val="0.79902728753733399"/>
          <c:h val="0.49138658949682701"/>
        </c:manualLayout>
      </c:layout>
      <c:lineChart>
        <c:grouping val="standard"/>
        <c:varyColors val="0"/>
        <c:ser>
          <c:idx val="0"/>
          <c:order val="0"/>
          <c:tx>
            <c:strRef>
              <c:f>'ocr real parm ests'!$O$6</c:f>
              <c:strCache>
                <c:ptCount val="1"/>
                <c:pt idx="0">
                  <c:v>annual survival</c:v>
                </c:pt>
              </c:strCache>
            </c:strRef>
          </c:tx>
          <c:spPr>
            <a:ln w="38100">
              <a:solidFill>
                <a:srgbClr val="0047D6"/>
              </a:solidFill>
            </a:ln>
          </c:spPr>
          <c:marker>
            <c:spPr>
              <a:solidFill>
                <a:srgbClr val="0047D6"/>
              </a:solidFill>
              <a:ln>
                <a:noFill/>
              </a:ln>
            </c:spPr>
          </c:marker>
          <c:cat>
            <c:numRef>
              <c:f>'ocr real parm ests'!$N$7:$N$21</c:f>
              <c:numCache>
                <c:formatCode>General</c:formatCode>
                <c:ptCount val="15"/>
                <c:pt idx="0">
                  <c:v>1990</c:v>
                </c:pt>
                <c:pt idx="1">
                  <c:v>1992</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numCache>
            </c:numRef>
          </c:cat>
          <c:val>
            <c:numRef>
              <c:f>'ocr real parm ests'!$O$7:$O$21</c:f>
              <c:numCache>
                <c:formatCode>General</c:formatCode>
                <c:ptCount val="15"/>
                <c:pt idx="0">
                  <c:v>0.86664530000000095</c:v>
                </c:pt>
                <c:pt idx="1">
                  <c:v>0.82677920000000105</c:v>
                </c:pt>
                <c:pt idx="2">
                  <c:v>0.83585160000000103</c:v>
                </c:pt>
                <c:pt idx="3">
                  <c:v>0.88050699999999904</c:v>
                </c:pt>
                <c:pt idx="4">
                  <c:v>0.83853290000000003</c:v>
                </c:pt>
                <c:pt idx="5">
                  <c:v>0.86557079999999997</c:v>
                </c:pt>
                <c:pt idx="6">
                  <c:v>0.874872600000001</c:v>
                </c:pt>
                <c:pt idx="7">
                  <c:v>0.9050047</c:v>
                </c:pt>
                <c:pt idx="8">
                  <c:v>0.8535142</c:v>
                </c:pt>
                <c:pt idx="9">
                  <c:v>0.85494730000000096</c:v>
                </c:pt>
                <c:pt idx="10">
                  <c:v>0.83918519999999996</c:v>
                </c:pt>
                <c:pt idx="11">
                  <c:v>0.89108410000000005</c:v>
                </c:pt>
                <c:pt idx="12">
                  <c:v>0.79657529999999999</c:v>
                </c:pt>
                <c:pt idx="13">
                  <c:v>0.75810870000000097</c:v>
                </c:pt>
                <c:pt idx="14">
                  <c:v>0.85708300000000004</c:v>
                </c:pt>
              </c:numCache>
            </c:numRef>
          </c:val>
          <c:smooth val="0"/>
          <c:extLst>
            <c:ext xmlns:c16="http://schemas.microsoft.com/office/drawing/2014/chart" uri="{C3380CC4-5D6E-409C-BE32-E72D297353CC}">
              <c16:uniqueId val="{00000000-248E-43BD-825A-ED53E4636FD8}"/>
            </c:ext>
          </c:extLst>
        </c:ser>
        <c:dLbls>
          <c:showLegendKey val="0"/>
          <c:showVal val="0"/>
          <c:showCatName val="0"/>
          <c:showSerName val="0"/>
          <c:showPercent val="0"/>
          <c:showBubbleSize val="0"/>
        </c:dLbls>
        <c:marker val="1"/>
        <c:smooth val="0"/>
        <c:axId val="-2093516328"/>
        <c:axId val="-2093896392"/>
      </c:lineChart>
      <c:catAx>
        <c:axId val="-2093516328"/>
        <c:scaling>
          <c:orientation val="minMax"/>
        </c:scaling>
        <c:delete val="0"/>
        <c:axPos val="b"/>
        <c:numFmt formatCode="General" sourceLinked="1"/>
        <c:majorTickMark val="out"/>
        <c:minorTickMark val="none"/>
        <c:tickLblPos val="nextTo"/>
        <c:spPr>
          <a:ln w="12700">
            <a:solidFill>
              <a:prstClr val="black"/>
            </a:solidFill>
          </a:ln>
        </c:spPr>
        <c:txPr>
          <a:bodyPr rot="-5400000" vert="horz"/>
          <a:lstStyle/>
          <a:p>
            <a:pPr>
              <a:defRPr sz="1600"/>
            </a:pPr>
            <a:endParaRPr lang="en-US"/>
          </a:p>
        </c:txPr>
        <c:crossAx val="-2093896392"/>
        <c:crosses val="autoZero"/>
        <c:auto val="1"/>
        <c:lblAlgn val="ctr"/>
        <c:lblOffset val="100"/>
        <c:noMultiLvlLbl val="0"/>
      </c:catAx>
      <c:valAx>
        <c:axId val="-2093896392"/>
        <c:scaling>
          <c:orientation val="minMax"/>
          <c:max val="1"/>
          <c:min val="0"/>
        </c:scaling>
        <c:delete val="0"/>
        <c:axPos val="l"/>
        <c:numFmt formatCode="#,##0.0" sourceLinked="0"/>
        <c:majorTickMark val="out"/>
        <c:minorTickMark val="none"/>
        <c:tickLblPos val="nextTo"/>
        <c:spPr>
          <a:ln w="12700">
            <a:solidFill>
              <a:prstClr val="black"/>
            </a:solidFill>
          </a:ln>
        </c:spPr>
        <c:txPr>
          <a:bodyPr/>
          <a:lstStyle/>
          <a:p>
            <a:pPr>
              <a:defRPr sz="2000"/>
            </a:pPr>
            <a:endParaRPr lang="en-US"/>
          </a:p>
        </c:txPr>
        <c:crossAx val="-2093516328"/>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a:t>Reproduction – mean # young</a:t>
            </a:r>
            <a:endParaRPr lang="en-US" dirty="0"/>
          </a:p>
        </c:rich>
      </c:tx>
      <c:layout>
        <c:manualLayout>
          <c:xMode val="edge"/>
          <c:yMode val="edge"/>
          <c:x val="0.22218390804597701"/>
          <c:y val="2.06864291126094E-2"/>
        </c:manualLayout>
      </c:layout>
      <c:overlay val="0"/>
    </c:title>
    <c:autoTitleDeleted val="0"/>
    <c:plotArea>
      <c:layout>
        <c:manualLayout>
          <c:layoutTarget val="inner"/>
          <c:xMode val="edge"/>
          <c:yMode val="edge"/>
          <c:x val="0.168285288491481"/>
          <c:y val="7.4758366371746404E-2"/>
          <c:w val="0.81183816006050102"/>
          <c:h val="0.64200148058415996"/>
        </c:manualLayout>
      </c:layout>
      <c:lineChart>
        <c:grouping val="standard"/>
        <c:varyColors val="0"/>
        <c:ser>
          <c:idx val="0"/>
          <c:order val="0"/>
          <c:tx>
            <c:strRef>
              <c:f>'ocr real parm ests'!$P$6</c:f>
              <c:strCache>
                <c:ptCount val="1"/>
                <c:pt idx="0">
                  <c:v># young fledged/pair/year</c:v>
                </c:pt>
              </c:strCache>
            </c:strRef>
          </c:tx>
          <c:spPr>
            <a:ln w="38100">
              <a:solidFill>
                <a:srgbClr val="AC2A90"/>
              </a:solidFill>
            </a:ln>
          </c:spPr>
          <c:marker>
            <c:spPr>
              <a:solidFill>
                <a:srgbClr val="AC2A90"/>
              </a:solidFill>
              <a:ln>
                <a:noFill/>
              </a:ln>
            </c:spPr>
          </c:marker>
          <c:cat>
            <c:numRef>
              <c:f>'ocr real parm ests'!$N$7:$N$21</c:f>
              <c:numCache>
                <c:formatCode>General</c:formatCode>
                <c:ptCount val="15"/>
                <c:pt idx="0">
                  <c:v>1990</c:v>
                </c:pt>
                <c:pt idx="1">
                  <c:v>1992</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numCache>
            </c:numRef>
          </c:cat>
          <c:val>
            <c:numRef>
              <c:f>'ocr real parm ests'!$P$7:$P$21</c:f>
              <c:numCache>
                <c:formatCode>General</c:formatCode>
                <c:ptCount val="15"/>
                <c:pt idx="0">
                  <c:v>0.83333333333333404</c:v>
                </c:pt>
                <c:pt idx="1">
                  <c:v>0.217391304347827</c:v>
                </c:pt>
                <c:pt idx="2">
                  <c:v>0.860759493670889</c:v>
                </c:pt>
                <c:pt idx="3">
                  <c:v>0.20895522388059701</c:v>
                </c:pt>
                <c:pt idx="4">
                  <c:v>0.69387755102040904</c:v>
                </c:pt>
                <c:pt idx="5">
                  <c:v>0.159574468085107</c:v>
                </c:pt>
                <c:pt idx="6">
                  <c:v>1.028846153846154</c:v>
                </c:pt>
                <c:pt idx="7">
                  <c:v>0.33636363636363698</c:v>
                </c:pt>
                <c:pt idx="8">
                  <c:v>0.62385321100917601</c:v>
                </c:pt>
                <c:pt idx="9">
                  <c:v>0.13131313131313099</c:v>
                </c:pt>
                <c:pt idx="10">
                  <c:v>0.55434782608695699</c:v>
                </c:pt>
                <c:pt idx="11">
                  <c:v>1.2093023255813951</c:v>
                </c:pt>
                <c:pt idx="12">
                  <c:v>0.35227272727272801</c:v>
                </c:pt>
                <c:pt idx="13">
                  <c:v>8.2352941176470698E-2</c:v>
                </c:pt>
                <c:pt idx="14">
                  <c:v>0.74025974025974095</c:v>
                </c:pt>
              </c:numCache>
            </c:numRef>
          </c:val>
          <c:smooth val="0"/>
          <c:extLst>
            <c:ext xmlns:c16="http://schemas.microsoft.com/office/drawing/2014/chart" uri="{C3380CC4-5D6E-409C-BE32-E72D297353CC}">
              <c16:uniqueId val="{00000000-CA6A-456D-AF8F-E6152A897721}"/>
            </c:ext>
          </c:extLst>
        </c:ser>
        <c:dLbls>
          <c:showLegendKey val="0"/>
          <c:showVal val="0"/>
          <c:showCatName val="0"/>
          <c:showSerName val="0"/>
          <c:showPercent val="0"/>
          <c:showBubbleSize val="0"/>
        </c:dLbls>
        <c:marker val="1"/>
        <c:smooth val="0"/>
        <c:axId val="-2029735656"/>
        <c:axId val="-2029605416"/>
      </c:lineChart>
      <c:catAx>
        <c:axId val="-2029735656"/>
        <c:scaling>
          <c:orientation val="minMax"/>
        </c:scaling>
        <c:delete val="0"/>
        <c:axPos val="b"/>
        <c:numFmt formatCode="General" sourceLinked="1"/>
        <c:majorTickMark val="out"/>
        <c:minorTickMark val="none"/>
        <c:tickLblPos val="nextTo"/>
        <c:spPr>
          <a:ln w="12700">
            <a:solidFill>
              <a:schemeClr val="tx1"/>
            </a:solidFill>
          </a:ln>
        </c:spPr>
        <c:txPr>
          <a:bodyPr rot="-5400000" vert="horz"/>
          <a:lstStyle/>
          <a:p>
            <a:pPr>
              <a:defRPr sz="1600"/>
            </a:pPr>
            <a:endParaRPr lang="en-US"/>
          </a:p>
        </c:txPr>
        <c:crossAx val="-2029605416"/>
        <c:crosses val="autoZero"/>
        <c:auto val="1"/>
        <c:lblAlgn val="ctr"/>
        <c:lblOffset val="100"/>
        <c:noMultiLvlLbl val="0"/>
      </c:catAx>
      <c:valAx>
        <c:axId val="-2029605416"/>
        <c:scaling>
          <c:orientation val="minMax"/>
          <c:max val="1.5"/>
        </c:scaling>
        <c:delete val="0"/>
        <c:axPos val="l"/>
        <c:numFmt formatCode="General" sourceLinked="1"/>
        <c:majorTickMark val="out"/>
        <c:minorTickMark val="none"/>
        <c:tickLblPos val="nextTo"/>
        <c:spPr>
          <a:ln w="12700">
            <a:solidFill>
              <a:prstClr val="black"/>
            </a:solidFill>
          </a:ln>
        </c:spPr>
        <c:txPr>
          <a:bodyPr/>
          <a:lstStyle/>
          <a:p>
            <a:pPr>
              <a:defRPr sz="2000"/>
            </a:pPr>
            <a:endParaRPr lang="en-US"/>
          </a:p>
        </c:txPr>
        <c:crossAx val="-202973565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en-US" b="1" dirty="0"/>
              <a:t>Territory</a:t>
            </a:r>
            <a:r>
              <a:rPr lang="en-US" b="1" baseline="0" dirty="0"/>
              <a:t> Occupancy – Spotted Owls vs. Barred Owls</a:t>
            </a:r>
          </a:p>
          <a:p>
            <a:pPr>
              <a:defRPr b="1"/>
            </a:pPr>
            <a:r>
              <a:rPr lang="en-US" b="1" baseline="0" dirty="0"/>
              <a:t>Oregon Coast Ranges</a:t>
            </a:r>
            <a:br>
              <a:rPr lang="en-US" b="1" baseline="0" dirty="0"/>
            </a:br>
            <a:r>
              <a:rPr lang="en-US" b="1" baseline="0" dirty="0"/>
              <a:t>1990-2013</a:t>
            </a:r>
            <a:endParaRPr lang="en-US" b="1" dirty="0"/>
          </a:p>
        </c:rich>
      </c:tx>
      <c:layout>
        <c:manualLayout>
          <c:xMode val="edge"/>
          <c:yMode val="edge"/>
          <c:x val="0.19187281474413001"/>
          <c:y val="5.0505050505050497E-2"/>
        </c:manualLayout>
      </c:layout>
      <c:overlay val="1"/>
    </c:title>
    <c:autoTitleDeleted val="0"/>
    <c:plotArea>
      <c:layout>
        <c:manualLayout>
          <c:layoutTarget val="inner"/>
          <c:xMode val="edge"/>
          <c:yMode val="edge"/>
          <c:x val="0.122696373998561"/>
          <c:y val="0.159738010021475"/>
          <c:w val="0.82010693791996503"/>
          <c:h val="0.67887584506482201"/>
        </c:manualLayout>
      </c:layout>
      <c:lineChart>
        <c:grouping val="standard"/>
        <c:varyColors val="0"/>
        <c:ser>
          <c:idx val="0"/>
          <c:order val="0"/>
          <c:tx>
            <c:strRef>
              <c:f>Sheet1!$B$1</c:f>
              <c:strCache>
                <c:ptCount val="1"/>
                <c:pt idx="0">
                  <c:v>Spotted Owl</c:v>
                </c:pt>
              </c:strCache>
            </c:strRef>
          </c:tx>
          <c:marker>
            <c:spPr>
              <a:solidFill>
                <a:schemeClr val="accent1">
                  <a:lumMod val="90000"/>
                  <a:lumOff val="10000"/>
                </a:schemeClr>
              </a:solidFill>
            </c:spPr>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80</c:v>
                </c:pt>
                <c:pt idx="1">
                  <c:v>85</c:v>
                </c:pt>
                <c:pt idx="2">
                  <c:v>81</c:v>
                </c:pt>
                <c:pt idx="3">
                  <c:v>82</c:v>
                </c:pt>
                <c:pt idx="4">
                  <c:v>83</c:v>
                </c:pt>
                <c:pt idx="5">
                  <c:v>75</c:v>
                </c:pt>
                <c:pt idx="6">
                  <c:v>75</c:v>
                </c:pt>
                <c:pt idx="7">
                  <c:v>76</c:v>
                </c:pt>
                <c:pt idx="8">
                  <c:v>77</c:v>
                </c:pt>
                <c:pt idx="9">
                  <c:v>72</c:v>
                </c:pt>
                <c:pt idx="10">
                  <c:v>69</c:v>
                </c:pt>
                <c:pt idx="11">
                  <c:v>65</c:v>
                </c:pt>
                <c:pt idx="12">
                  <c:v>62</c:v>
                </c:pt>
                <c:pt idx="13">
                  <c:v>58</c:v>
                </c:pt>
                <c:pt idx="14">
                  <c:v>57</c:v>
                </c:pt>
                <c:pt idx="15">
                  <c:v>52</c:v>
                </c:pt>
                <c:pt idx="16">
                  <c:v>52</c:v>
                </c:pt>
                <c:pt idx="17">
                  <c:v>50</c:v>
                </c:pt>
                <c:pt idx="18">
                  <c:v>43</c:v>
                </c:pt>
                <c:pt idx="19">
                  <c:v>42</c:v>
                </c:pt>
                <c:pt idx="20">
                  <c:v>41</c:v>
                </c:pt>
                <c:pt idx="21">
                  <c:v>32</c:v>
                </c:pt>
                <c:pt idx="22">
                  <c:v>33</c:v>
                </c:pt>
                <c:pt idx="23">
                  <c:v>32</c:v>
                </c:pt>
              </c:numCache>
            </c:numRef>
          </c:val>
          <c:smooth val="0"/>
          <c:extLst>
            <c:ext xmlns:c16="http://schemas.microsoft.com/office/drawing/2014/chart" uri="{C3380CC4-5D6E-409C-BE32-E72D297353CC}">
              <c16:uniqueId val="{00000000-CBBD-4116-893B-FFE07136EF67}"/>
            </c:ext>
          </c:extLst>
        </c:ser>
        <c:ser>
          <c:idx val="1"/>
          <c:order val="1"/>
          <c:tx>
            <c:strRef>
              <c:f>Sheet1!$C$1</c:f>
              <c:strCache>
                <c:ptCount val="1"/>
                <c:pt idx="0">
                  <c:v>Barred Owl</c:v>
                </c:pt>
              </c:strCache>
            </c:strRef>
          </c:tx>
          <c:spPr>
            <a:ln>
              <a:solidFill>
                <a:srgbClr val="FF0000"/>
              </a:solidFill>
            </a:ln>
          </c:spPr>
          <c:marker>
            <c:spPr>
              <a:solidFill>
                <a:srgbClr val="FF0000"/>
              </a:solidFill>
              <a:ln>
                <a:noFill/>
              </a:ln>
            </c:spPr>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2</c:v>
                </c:pt>
                <c:pt idx="1">
                  <c:v>4</c:v>
                </c:pt>
                <c:pt idx="2">
                  <c:v>6</c:v>
                </c:pt>
                <c:pt idx="3">
                  <c:v>8</c:v>
                </c:pt>
                <c:pt idx="4">
                  <c:v>10</c:v>
                </c:pt>
                <c:pt idx="5">
                  <c:v>12</c:v>
                </c:pt>
                <c:pt idx="6">
                  <c:v>15</c:v>
                </c:pt>
                <c:pt idx="7">
                  <c:v>18</c:v>
                </c:pt>
                <c:pt idx="8">
                  <c:v>20</c:v>
                </c:pt>
                <c:pt idx="9">
                  <c:v>21</c:v>
                </c:pt>
                <c:pt idx="10">
                  <c:v>28</c:v>
                </c:pt>
                <c:pt idx="11">
                  <c:v>35</c:v>
                </c:pt>
                <c:pt idx="12">
                  <c:v>38</c:v>
                </c:pt>
                <c:pt idx="13">
                  <c:v>48</c:v>
                </c:pt>
                <c:pt idx="14">
                  <c:v>45</c:v>
                </c:pt>
                <c:pt idx="15">
                  <c:v>63</c:v>
                </c:pt>
                <c:pt idx="16">
                  <c:v>60</c:v>
                </c:pt>
                <c:pt idx="17">
                  <c:v>62</c:v>
                </c:pt>
                <c:pt idx="18">
                  <c:v>64</c:v>
                </c:pt>
                <c:pt idx="19">
                  <c:v>62</c:v>
                </c:pt>
                <c:pt idx="20">
                  <c:v>67</c:v>
                </c:pt>
                <c:pt idx="21">
                  <c:v>76</c:v>
                </c:pt>
                <c:pt idx="22">
                  <c:v>81</c:v>
                </c:pt>
                <c:pt idx="23">
                  <c:v>84</c:v>
                </c:pt>
              </c:numCache>
            </c:numRef>
          </c:val>
          <c:smooth val="0"/>
          <c:extLst>
            <c:ext xmlns:c16="http://schemas.microsoft.com/office/drawing/2014/chart" uri="{C3380CC4-5D6E-409C-BE32-E72D297353CC}">
              <c16:uniqueId val="{00000001-CBBD-4116-893B-FFE07136EF67}"/>
            </c:ext>
          </c:extLst>
        </c:ser>
        <c:ser>
          <c:idx val="2"/>
          <c:order val="2"/>
          <c:tx>
            <c:strRef>
              <c:f>Sheet1!$D$1</c:f>
              <c:strCache>
                <c:ptCount val="1"/>
                <c:pt idx="0">
                  <c:v>Column1</c:v>
                </c:pt>
              </c:strCache>
            </c:strRef>
          </c:tx>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numCache>
            </c:numRef>
          </c:val>
          <c:smooth val="0"/>
          <c:extLst>
            <c:ext xmlns:c16="http://schemas.microsoft.com/office/drawing/2014/chart" uri="{C3380CC4-5D6E-409C-BE32-E72D297353CC}">
              <c16:uniqueId val="{00000002-CBBD-4116-893B-FFE07136EF67}"/>
            </c:ext>
          </c:extLst>
        </c:ser>
        <c:dLbls>
          <c:showLegendKey val="0"/>
          <c:showVal val="0"/>
          <c:showCatName val="0"/>
          <c:showSerName val="0"/>
          <c:showPercent val="0"/>
          <c:showBubbleSize val="0"/>
        </c:dLbls>
        <c:marker val="1"/>
        <c:smooth val="0"/>
        <c:axId val="-2024248024"/>
        <c:axId val="-2024236728"/>
      </c:lineChart>
      <c:catAx>
        <c:axId val="-2024248024"/>
        <c:scaling>
          <c:orientation val="minMax"/>
        </c:scaling>
        <c:delete val="0"/>
        <c:axPos val="b"/>
        <c:numFmt formatCode="General" sourceLinked="1"/>
        <c:majorTickMark val="out"/>
        <c:minorTickMark val="none"/>
        <c:tickLblPos val="nextTo"/>
        <c:txPr>
          <a:bodyPr/>
          <a:lstStyle/>
          <a:p>
            <a:pPr>
              <a:defRPr b="1"/>
            </a:pPr>
            <a:endParaRPr lang="en-US"/>
          </a:p>
        </c:txPr>
        <c:crossAx val="-2024236728"/>
        <c:crosses val="autoZero"/>
        <c:auto val="1"/>
        <c:lblAlgn val="ctr"/>
        <c:lblOffset val="100"/>
        <c:noMultiLvlLbl val="0"/>
      </c:catAx>
      <c:valAx>
        <c:axId val="-2024236728"/>
        <c:scaling>
          <c:orientation val="minMax"/>
        </c:scaling>
        <c:delete val="0"/>
        <c:axPos val="l"/>
        <c:title>
          <c:tx>
            <c:rich>
              <a:bodyPr rot="-5400000" vert="horz"/>
              <a:lstStyle/>
              <a:p>
                <a:pPr>
                  <a:defRPr b="1"/>
                </a:pPr>
                <a:r>
                  <a:rPr lang="en-US" b="1" dirty="0"/>
                  <a:t>% spotted owl territories</a:t>
                </a:r>
              </a:p>
            </c:rich>
          </c:tx>
          <c:overlay val="0"/>
        </c:title>
        <c:numFmt formatCode="General" sourceLinked="1"/>
        <c:majorTickMark val="out"/>
        <c:minorTickMark val="none"/>
        <c:tickLblPos val="nextTo"/>
        <c:txPr>
          <a:bodyPr/>
          <a:lstStyle/>
          <a:p>
            <a:pPr>
              <a:defRPr b="1"/>
            </a:pPr>
            <a:endParaRPr lang="en-US"/>
          </a:p>
        </c:txPr>
        <c:crossAx val="-2024248024"/>
        <c:crosses val="autoZero"/>
        <c:crossBetween val="between"/>
      </c:valAx>
    </c:plotArea>
    <c:legend>
      <c:legendPos val="r"/>
      <c:legendEntry>
        <c:idx val="0"/>
        <c:txPr>
          <a:bodyPr/>
          <a:lstStyle/>
          <a:p>
            <a:pPr>
              <a:defRPr sz="1800" b="1" i="0" u="none" strike="noStrike" baseline="0">
                <a:solidFill>
                  <a:srgbClr val="000000"/>
                </a:solidFill>
                <a:latin typeface="Calibri"/>
                <a:ea typeface="Calibri"/>
                <a:cs typeface="Calibri"/>
              </a:defRPr>
            </a:pPr>
            <a:endParaRPr lang="en-US"/>
          </a:p>
        </c:txPr>
      </c:legendEntry>
      <c:legendEntry>
        <c:idx val="1"/>
        <c:txPr>
          <a:bodyPr/>
          <a:lstStyle/>
          <a:p>
            <a:pPr>
              <a:defRPr sz="1840" b="1" i="0" u="none" strike="noStrike" baseline="0">
                <a:solidFill>
                  <a:srgbClr val="000000"/>
                </a:solidFill>
                <a:latin typeface="Calibri"/>
                <a:ea typeface="Calibri"/>
                <a:cs typeface="Calibri"/>
              </a:defRPr>
            </a:pPr>
            <a:endParaRPr lang="en-US"/>
          </a:p>
        </c:txPr>
      </c:legendEntry>
      <c:legendEntry>
        <c:idx val="2"/>
        <c:delete val="1"/>
      </c:legendEntry>
      <c:layout>
        <c:manualLayout>
          <c:xMode val="edge"/>
          <c:yMode val="edge"/>
          <c:x val="0.682992210123327"/>
          <c:y val="0.63558936126983201"/>
          <c:w val="0.28324030769546898"/>
          <c:h val="0.15893198320388099"/>
        </c:manualLayout>
      </c:layout>
      <c:overlay val="0"/>
      <c:txPr>
        <a:bodyPr/>
        <a:lstStyle/>
        <a:p>
          <a:pPr>
            <a:defRPr sz="1655" b="1"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0.71125</cdr:x>
      <cdr:y>0.80303</cdr:y>
    </cdr:from>
    <cdr:to>
      <cdr:x>0.93839</cdr:x>
      <cdr:y>0.85152</cdr:y>
    </cdr:to>
    <cdr:sp macro="" textlink="">
      <cdr:nvSpPr>
        <cdr:cNvPr id="2" name="TextBox 1"/>
        <cdr:cNvSpPr txBox="1"/>
      </cdr:nvSpPr>
      <cdr:spPr>
        <a:xfrm xmlns:a="http://schemas.openxmlformats.org/drawingml/2006/main">
          <a:off x="6157384" y="5048250"/>
          <a:ext cx="1966383"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Forsman et al. (2014)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E8B2B4-FABC-6D30-AFF9-C1EBF6180ABE}"/>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61410485-3BAF-5AE2-8853-8CB63A9726BC}"/>
              </a:ext>
            </a:extLst>
          </p:cNvPr>
          <p:cNvSpPr>
            <a:spLocks noGrp="1"/>
          </p:cNvSpPr>
          <p:nvPr>
            <p:ph type="dt" sz="quarter"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6131286B-0819-4190-8586-AB16F10D48A6}"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38285C04-01DB-D392-63C8-70F8F2CD4469}"/>
              </a:ext>
            </a:extLst>
          </p:cNvPr>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a:defRPr sz="1200">
                <a:latin typeface="Arial"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9F33A696-30DD-1B2E-59A7-5E4CC6ADF93B}"/>
              </a:ext>
            </a:extLst>
          </p:cNvPr>
          <p:cNvSpPr>
            <a:spLocks noGrp="1"/>
          </p:cNvSpPr>
          <p:nvPr>
            <p:ph type="sldNum" sz="quarter" idx="3"/>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C95CD04-8FC7-49FE-AD3A-3ED5ECBD988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078AE2-1BB5-71CD-44BF-4385E66C3CA4}"/>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E7D35C34-3C2A-2707-E0BA-D71C830374C4}"/>
              </a:ext>
            </a:extLst>
          </p:cNvPr>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29743639-07AE-4F33-BBCF-4C44BDCE5B39}"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F2B38D6F-E12F-550C-EA0C-26EA3B59CBDC}"/>
              </a:ext>
            </a:extLst>
          </p:cNvPr>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a:extLst>
              <a:ext uri="{FF2B5EF4-FFF2-40B4-BE49-F238E27FC236}">
                <a16:creationId xmlns:a16="http://schemas.microsoft.com/office/drawing/2014/main" id="{FC5C5EFD-0D04-7E6B-239D-C0AEF6471767}"/>
              </a:ext>
            </a:extLst>
          </p:cNvPr>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DFF92F-49DE-E398-FDF3-C04F41D1669C}"/>
              </a:ext>
            </a:extLst>
          </p:cNvPr>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D85494E7-2F82-4168-850B-2DE566EED22A}"/>
              </a:ext>
            </a:extLst>
          </p:cNvPr>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957956E6-7200-49A5-8B00-16A7DE0C37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C960AAC-4F44-687B-1987-12D7FF0CA5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B8D2D0A5-718E-1D7B-47C3-DAB5368081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My presentation will focus on the biology of the spotted owl -  in particular, I’m going to talk about population status and trends for this species – including what lead to it’s listing and what has happened since that time.  I’ll also provide some background on threats to the spotted owl, how these have changed over time, and how these threats have influenced the recovery strategy for this species.  </a:t>
            </a:r>
          </a:p>
        </p:txBody>
      </p:sp>
      <p:sp>
        <p:nvSpPr>
          <p:cNvPr id="27651" name="Slide Number Placeholder 3">
            <a:extLst>
              <a:ext uri="{FF2B5EF4-FFF2-40B4-BE49-F238E27FC236}">
                <a16:creationId xmlns:a16="http://schemas.microsoft.com/office/drawing/2014/main" id="{AA2A96EC-03D0-A1F8-873C-E40ACED0DE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3A5E2F-BDC8-4B24-9840-1DC3C23D35FA}"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535B5D53-5DFC-9717-2B2C-16CB3FE4F5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FAEBBA61-0DD0-60A3-6163-FC692CEED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t>Both the 2014 analysis and the 2011 report also examined factors influencing demographic rates.   In 2011, results indicated that the amount of good spotted owl habitat  - which was defined as complex, multi-layered, late successional forest around owl sites –  was positively related to both number of young produced in the analyses of fecundity and recruitment of new individuals into populations in the analysis of population growth rate.</a:t>
            </a:r>
          </a:p>
          <a:p>
            <a:r>
              <a:rPr lang="en-US" altLang="en-US" sz="1000"/>
              <a:t> </a:t>
            </a:r>
          </a:p>
          <a:p>
            <a:r>
              <a:rPr lang="en-US" altLang="en-US" sz="1000"/>
              <a:t>The effect of barred owls was of particular concern. This graph shows the proportion of spotted owl territories where barred owls were detected for the long term study areas in Oregon.  As you can see, barred owls were not very common in the 1980s and early 1990s, but in recent years, as many as 70% of the spotted owl sites had barred owl detections.  Barred owl presence had a negative effect on number of young fledged at 4 areas, barred owls also had a negative effect on survival at 5 areas, and a negative effect on recruitment of new owls into populations in the meta-analysis of rate of population change.  </a:t>
            </a:r>
          </a:p>
          <a:p>
            <a:r>
              <a:rPr lang="en-US" altLang="en-US" sz="1000"/>
              <a:t>The effect of barred owls was much stronger in this analysis than in the prior region wide meta-analysis conducted in 2004.   </a:t>
            </a:r>
          </a:p>
          <a:p>
            <a:endParaRPr lang="en-US" altLang="en-US" sz="1000"/>
          </a:p>
          <a:p>
            <a:r>
              <a:rPr lang="en-US" altLang="en-US" sz="1000"/>
              <a:t>This study also found that fecundity was lower during cold, wet springs. </a:t>
            </a:r>
          </a:p>
          <a:p>
            <a:endParaRPr lang="en-US" altLang="en-US" sz="1000"/>
          </a:p>
          <a:p>
            <a:r>
              <a:rPr lang="en-US" altLang="en-US" sz="1000"/>
              <a:t>So… all of these results I presented are from analyses conducted 5 years ago – it is pretty likely (my opinion only) that we are going to see considerably more dramatic declines in spotted owl vital rates from the most recent workshop.  This most recent workshop continued to explore factors affecting demographic rates – barred owls and habitat in particular.  The negative effects of barred owls have become increasingly evident with each successive analysis, so now I’m going to summarize the current science about barred owls, spotted owls, how the two species interact, and consequences for spotted owl recovery. </a:t>
            </a:r>
          </a:p>
          <a:p>
            <a:endParaRPr lang="en-US" altLang="en-US"/>
          </a:p>
          <a:p>
            <a:endParaRPr lang="en-US" altLang="en-US"/>
          </a:p>
        </p:txBody>
      </p:sp>
      <p:sp>
        <p:nvSpPr>
          <p:cNvPr id="36867" name="Slide Number Placeholder 3">
            <a:extLst>
              <a:ext uri="{FF2B5EF4-FFF2-40B4-BE49-F238E27FC236}">
                <a16:creationId xmlns:a16="http://schemas.microsoft.com/office/drawing/2014/main" id="{FFD31FB5-A381-8A72-541B-A533DEF109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004DADE-CA66-459D-ADE7-C12815498AF1}"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357D249-2840-127A-FE56-812B495FF4A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B6C4576B-A472-1115-6EF4-483AD58EB7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Barred owls are closely related to spotted owls – both species are members of the genus, Strix.  Barred owls are slightly larger than spotted owls and tend to be more aggressive.  Similar to spotted owls, they tend to select mature forest; however, their home ranges are typically less than half the size of spotted owl ranges.</a:t>
            </a:r>
          </a:p>
        </p:txBody>
      </p:sp>
      <p:sp>
        <p:nvSpPr>
          <p:cNvPr id="37891" name="Slide Number Placeholder 3">
            <a:extLst>
              <a:ext uri="{FF2B5EF4-FFF2-40B4-BE49-F238E27FC236}">
                <a16:creationId xmlns:a16="http://schemas.microsoft.com/office/drawing/2014/main" id="{7BA3422E-6533-CF48-55F2-9014C6E9C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19D19B-6A45-4D55-8487-8B326D9ED625}"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3D327E5-100B-30A1-B1C4-10C1611D00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E90ACE3-7956-45EF-88FB-8341EB0AFB87}" type="slidenum">
              <a:rPr lang="en-US" altLang="en-US" sz="1200"/>
              <a:pPr eaLnBrk="1" hangingPunct="1"/>
              <a:t>12</a:t>
            </a:fld>
            <a:endParaRPr lang="en-US" altLang="en-US" sz="1200"/>
          </a:p>
        </p:txBody>
      </p:sp>
      <p:sp>
        <p:nvSpPr>
          <p:cNvPr id="38914" name="Rectangle 2">
            <a:extLst>
              <a:ext uri="{FF2B5EF4-FFF2-40B4-BE49-F238E27FC236}">
                <a16:creationId xmlns:a16="http://schemas.microsoft.com/office/drawing/2014/main" id="{C5CD84AB-87D4-C989-8DB9-434EDF7EB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9D8460A0-EF95-7AE4-375E-1DC4F3AF1E05}"/>
              </a:ext>
            </a:extLst>
          </p:cNvPr>
          <p:cNvSpPr>
            <a:spLocks noGrp="1" noChangeArrowheads="1"/>
          </p:cNvSpPr>
          <p:nvPr>
            <p:ph type="body" idx="1"/>
          </p:nvPr>
        </p:nvSpPr>
        <p:spPr bwMode="auto">
          <a:xfrm>
            <a:off x="673100" y="4413250"/>
            <a:ext cx="55880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At least historically, barred owls were native to forests of eastern North America.</a:t>
            </a:r>
          </a:p>
          <a:p>
            <a:pPr eaLnBrk="1" hangingPunct="1"/>
            <a:endParaRPr lang="en-US" altLang="en-US"/>
          </a:p>
          <a:p>
            <a:pPr eaLnBrk="1" hangingPunct="1"/>
            <a:r>
              <a:rPr lang="en-US" altLang="en-US"/>
              <a:t>Barred Owls live year-round in mixed forests of large trees, often near water. They tend to occur in large, unfragmented blocks of mature forest, possibly because old woodlands support a higher diversity of prey and are more likely to have large cavities suitable for nesting. Their preferred habitats range from swamps to streamsides to uplands, and may contain hemlock, maple, oak, hickory, beech, white spruce, quaking aspen, balsam poplar, and more recently …..Douglas-fir, lodgepole pine, or western larch.</a:t>
            </a:r>
          </a:p>
          <a:p>
            <a:pPr eaLnBrk="1" hangingPunct="1"/>
            <a:endParaRPr lang="en-US" altLang="en-US"/>
          </a:p>
          <a:p>
            <a:pPr eaLnBrk="1" hangingPunct="1"/>
            <a:r>
              <a:rPr lang="en-US" altLang="en-US"/>
              <a:t>In the second half of the 20</a:t>
            </a:r>
            <a:r>
              <a:rPr lang="en-US" altLang="en-US" baseline="30000"/>
              <a:t>th</a:t>
            </a:r>
            <a:r>
              <a:rPr lang="en-US" altLang="en-US"/>
              <a:t> century, there were occasional reports of barred owls west of the Great Plains.  By 1990, however, sightings within the range of the northern spotted owl had increased to the level where this species was identified as a potential threat to the NSO.  No one was sure what threat level really was, but the 2 species appeared to occupy very similar habitat and the barred owl was slightly larger and considerable more aggressive. </a:t>
            </a:r>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30B34F15-33D6-7A68-FDF5-3648FFDA2C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515EE4-1B01-460B-88B6-3168DA1D06CE}" type="slidenum">
              <a:rPr lang="en-US" altLang="en-US" sz="1200"/>
              <a:pPr eaLnBrk="1" hangingPunct="1"/>
              <a:t>13</a:t>
            </a:fld>
            <a:endParaRPr lang="en-US" altLang="en-US" sz="1200"/>
          </a:p>
        </p:txBody>
      </p:sp>
      <p:sp>
        <p:nvSpPr>
          <p:cNvPr id="39938" name="Rectangle 2">
            <a:extLst>
              <a:ext uri="{FF2B5EF4-FFF2-40B4-BE49-F238E27FC236}">
                <a16:creationId xmlns:a16="http://schemas.microsoft.com/office/drawing/2014/main" id="{3EAF544F-105C-0E2C-3D73-7905D6D3CC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CF6C4E02-C18D-33A5-6BDB-30C0492FCB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By the late 1990s/early 2000s,  barred owls were widespread across the northern part of the spotted owls’ range- often displacing spotted owls from their territories, and over the subsequent decade, have become widespread across the entire range.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5B69FA8C-0F0C-3EC7-0474-FB5B99C2583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FA73185-E322-3275-CA16-ED69C108A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At the time of listing,  barred owls were identified as a potential threat, but no one really knew much about it.</a:t>
            </a:r>
          </a:p>
          <a:p>
            <a:endParaRPr lang="en-US" altLang="en-US"/>
          </a:p>
          <a:p>
            <a:r>
              <a:rPr lang="en-US" altLang="en-US"/>
              <a:t>By the early 2000s, barred owls appeared to have increased fairy dramatically in the Pacific Northwest, and were recognized as an increasing threat to spotted owl recovery.  In the 2004, 5 year status review conducted by the FWS and the large spotted owl research summary conducted by SEI as part of this process, identified the barred owl threat was considered of equal concern as habitat.</a:t>
            </a:r>
          </a:p>
          <a:p>
            <a:endParaRPr lang="en-US" altLang="en-US"/>
          </a:p>
          <a:p>
            <a:r>
              <a:rPr lang="en-US" altLang="en-US"/>
              <a:t>This concern has increased since that time, and there is now widespread recognition that the barred owl is a primary threat that needs to be addressed for spotted owl recovery.</a:t>
            </a:r>
          </a:p>
          <a:p>
            <a:endParaRPr lang="en-US" altLang="en-US">
              <a:latin typeface="Arial" panose="020B0604020202020204" pitchFamily="34" charset="0"/>
            </a:endParaRPr>
          </a:p>
          <a:p>
            <a:r>
              <a:rPr lang="en-US" altLang="en-US">
                <a:latin typeface="Arial" panose="020B0604020202020204" pitchFamily="34" charset="0"/>
              </a:rPr>
              <a:t>Intensive research on barred owls and barred owl spotted owl interactions has been implemented since the late 1990s, and has been instrumental in helping us understand barred owl impacts on spotted owl populations.</a:t>
            </a:r>
          </a:p>
          <a:p>
            <a:endParaRPr lang="en-US" altLang="en-US"/>
          </a:p>
        </p:txBody>
      </p:sp>
      <p:sp>
        <p:nvSpPr>
          <p:cNvPr id="40963" name="Slide Number Placeholder 3">
            <a:extLst>
              <a:ext uri="{FF2B5EF4-FFF2-40B4-BE49-F238E27FC236}">
                <a16:creationId xmlns:a16="http://schemas.microsoft.com/office/drawing/2014/main" id="{07BE7135-EDC4-F4CE-A7A8-2AC4BA6605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F8F3A7-AC42-40AE-9ECD-01161DCE6369}"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A8A8417-4954-BD20-5485-34A8C1C0A56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F1F1AA-BAC5-1DE9-F037-BA7AB510E9D0}"/>
              </a:ext>
            </a:extLst>
          </p:cNvPr>
          <p:cNvSpPr>
            <a:spLocks noGrp="1"/>
          </p:cNvSpPr>
          <p:nvPr>
            <p:ph type="body" idx="1"/>
          </p:nvPr>
        </p:nvSpPr>
        <p:spPr/>
        <p:txBody>
          <a:bodyPr wrap="square" numCol="1" anchor="t" anchorCtr="0" compatLnSpc="1">
            <a:prstTxWarp prst="textNoShape">
              <a:avLst/>
            </a:prstTxWarp>
          </a:bodyPr>
          <a:lstStyle/>
          <a:p>
            <a:r>
              <a:rPr lang="en-US" altLang="en-US"/>
              <a:t>I’ll do a quick run-down of a few of the key studies and what we’ve learned from them, skipping over the spotted owl meta-analyses since I discussed those earlier:</a:t>
            </a:r>
          </a:p>
          <a:p>
            <a:endParaRPr lang="en-US" altLang="en-US"/>
          </a:p>
          <a:p>
            <a:r>
              <a:rPr lang="en-US" altLang="en-US"/>
              <a:t>One of the earlier publications was by Kelly et al – who reported that site occupancy by spotted owls declined after barred owls were detected in an area.</a:t>
            </a:r>
          </a:p>
          <a:p>
            <a:endParaRPr lang="en-US" altLang="en-US"/>
          </a:p>
          <a:p>
            <a:r>
              <a:rPr lang="en-US" altLang="en-US"/>
              <a:t>A study by Hamer et al. used data collected from barred and spotted owls that were radioed in the Mt Baker area of Washington in the late 1980s and found that for both species, home range size was negatively correlated with amounts of old forest and that while spotted owls avoid young forest within their home ranges, barred owls were much more general in their habitat selection within their home ranges.</a:t>
            </a:r>
          </a:p>
          <a:p>
            <a:endParaRPr lang="en-US" altLang="en-US"/>
          </a:p>
          <a:p>
            <a:r>
              <a:rPr lang="en-US" altLang="en-US"/>
              <a:t>In 2011, Dugger et al reported that barred owls had a negative effect on colonization of sites by spotted owls and a positive effect on spotted owl sites becoming vacant.  For spotted owl territories with less old forest, site extinction rates were higher.  Similarly in areas with less fragmentation, spotted owls were more likely to colonize vacant sites.  </a:t>
            </a:r>
          </a:p>
          <a:p>
            <a:pPr>
              <a:buClr>
                <a:srgbClr val="003600"/>
              </a:buClr>
              <a:buFont typeface="Wingdings" panose="05000000000000000000" pitchFamily="2" charset="2"/>
              <a:buNone/>
            </a:pPr>
            <a:endParaRPr lang="en-US" altLang="en-US"/>
          </a:p>
          <a:p>
            <a:pPr>
              <a:buClr>
                <a:srgbClr val="003600"/>
              </a:buClr>
              <a:buFont typeface="Wingdings" panose="05000000000000000000" pitchFamily="2" charset="2"/>
              <a:buNone/>
            </a:pPr>
            <a:endParaRPr lang="en-US" altLang="en-US"/>
          </a:p>
          <a:p>
            <a:pPr>
              <a:buClr>
                <a:srgbClr val="003600"/>
              </a:buClr>
              <a:buFont typeface="Wingdings" panose="05000000000000000000" pitchFamily="2" charset="2"/>
              <a:buNone/>
            </a:pPr>
            <a:r>
              <a:rPr lang="en-US" altLang="en-US"/>
              <a:t>In his PhD work in the Oregon Coast Range, Dave </a:t>
            </a:r>
            <a:r>
              <a:rPr lang="en-US" altLang="en-US" sz="2000"/>
              <a:t>Wiens found that </a:t>
            </a:r>
            <a:r>
              <a:rPr lang="en-US" altLang="en-US" sz="1600"/>
              <a:t>NSO tended to selected steep areas dominated by old conifers while barred owls showed a  more even use of forest types and tended to occupy flatter slopes.  Barred owls also produced about 6x as many young as spotted owls during his study period.  For both species, northern flying squirrel and woodrats were important prey, but BO used many additional aquatic, terrestrial, and diurnal spp. Wiens also found that annual survival of both species was positively related to the amount of old conifer habitat within their home ranges.</a:t>
            </a:r>
          </a:p>
          <a:p>
            <a:pPr marL="593725" lvl="1">
              <a:buClr>
                <a:srgbClr val="003600"/>
              </a:buClr>
            </a:pPr>
            <a:r>
              <a:rPr lang="en-US" altLang="en-US" sz="1600"/>
              <a:t> </a:t>
            </a:r>
          </a:p>
          <a:p>
            <a:pPr>
              <a:buClr>
                <a:srgbClr val="003600"/>
              </a:buClr>
              <a:buFont typeface="Wingdings" panose="05000000000000000000" pitchFamily="2" charset="2"/>
              <a:buNone/>
            </a:pPr>
            <a:r>
              <a:rPr lang="en-US" altLang="en-US" sz="2000"/>
              <a:t>About the same time, Peter Singleton was studying barred owls in the Washington Cascades.  He reported that </a:t>
            </a:r>
            <a:r>
              <a:rPr lang="en-US" altLang="en-US" sz="1600"/>
              <a:t>BO selected gentler slopes/lower elevations than spotted owls and used a broader range of forest structure.  Similar to Wiens results for survivial, Singleton reported that Spotted owl occupancy declined less at sites with more good quality habitat. </a:t>
            </a:r>
          </a:p>
          <a:p>
            <a:pPr>
              <a:buClr>
                <a:srgbClr val="003600"/>
              </a:buClr>
              <a:buFont typeface="Wingdings" panose="05000000000000000000" pitchFamily="2" charset="2"/>
              <a:buNone/>
            </a:pPr>
            <a:endParaRPr lang="en-US" altLang="en-US" sz="1600"/>
          </a:p>
          <a:p>
            <a:pPr>
              <a:buClr>
                <a:srgbClr val="003600"/>
              </a:buClr>
              <a:buFont typeface="Wingdings" panose="05000000000000000000" pitchFamily="2" charset="2"/>
              <a:buNone/>
            </a:pPr>
            <a:r>
              <a:rPr lang="en-US" altLang="en-US" sz="1600"/>
              <a:t>So… to summarize (next slide)</a:t>
            </a:r>
          </a:p>
          <a:p>
            <a:endParaRPr lang="en-US" altLang="en-US"/>
          </a:p>
        </p:txBody>
      </p:sp>
      <p:sp>
        <p:nvSpPr>
          <p:cNvPr id="41987" name="Slide Number Placeholder 3">
            <a:extLst>
              <a:ext uri="{FF2B5EF4-FFF2-40B4-BE49-F238E27FC236}">
                <a16:creationId xmlns:a16="http://schemas.microsoft.com/office/drawing/2014/main" id="{E67AF50E-900E-1981-A6EC-52DEB9E01B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526022F-B015-4336-BC1C-F8037BA3449F}"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E3A10B73-7344-065C-27A8-C994ED59966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D142A0DC-2870-D4AA-CAE3-0C8E4E2560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barred owls and spotted owls like old forest habitat, but barred owls are less picky about what habitat types the will use within their home ranges.</a:t>
            </a:r>
          </a:p>
          <a:p>
            <a:endParaRPr lang="en-US" altLang="en-US"/>
          </a:p>
          <a:p>
            <a:r>
              <a:rPr lang="en-US" altLang="en-US"/>
              <a:t>Barred owl home ranges are much smaller than spotted owl ranges and there can be 2-5 barred owl territories in the same space that a single pair of spotted owls might occupy.  Barred owls also have much higher reproductive output.</a:t>
            </a:r>
          </a:p>
          <a:p>
            <a:endParaRPr lang="en-US" altLang="en-US"/>
          </a:p>
          <a:p>
            <a:r>
              <a:rPr lang="en-US" altLang="en-US"/>
              <a:t>Woodrats and flying squirrels are important for both species, but barred owls will eat just about anything that moves that they can catch</a:t>
            </a:r>
          </a:p>
          <a:p>
            <a:endParaRPr lang="en-US" altLang="en-US"/>
          </a:p>
          <a:p>
            <a:r>
              <a:rPr lang="en-US" altLang="en-US"/>
              <a:t>Barred owls appear to be more successful at taking over spotted owl territories with less old forest available.</a:t>
            </a:r>
          </a:p>
          <a:p>
            <a:endParaRPr lang="en-US" altLang="en-US"/>
          </a:p>
          <a:p>
            <a:r>
              <a:rPr lang="en-US" altLang="en-US"/>
              <a:t>While there does appear to be some niche separation in both habitat selection and diet between these two species, barred owls appear to be steadily increasing in numbers while spotted owls continue to decline.  </a:t>
            </a:r>
          </a:p>
        </p:txBody>
      </p:sp>
      <p:sp>
        <p:nvSpPr>
          <p:cNvPr id="43011" name="Slide Number Placeholder 3">
            <a:extLst>
              <a:ext uri="{FF2B5EF4-FFF2-40B4-BE49-F238E27FC236}">
                <a16:creationId xmlns:a16="http://schemas.microsoft.com/office/drawing/2014/main" id="{E942E616-A424-2A43-26D2-9A180D01D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9DC476-BF37-4DCB-B2CE-21464DB8553C}"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350360B9-613B-F74A-365C-BDD7166851B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3DCDB6A6-3324-E1DC-ABAD-B13EA7821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At almost all of the long-term study areas, the patterns spotted owl territory occupancy now look like this.  This is the Oregon Coast Ranges – showing the total percent of spotted owl territories monitored on the y-axis and year on the x-axis.  The blue line shows the % of territories that were occupied by spotted owls in each year and the red line shows the percent of those territories that had a barred owl detection.  </a:t>
            </a:r>
          </a:p>
          <a:p>
            <a:endParaRPr lang="en-US" altLang="en-US"/>
          </a:p>
          <a:p>
            <a:r>
              <a:rPr lang="en-US" altLang="en-US"/>
              <a:t>None of these long-term study areas has yet reached a point where the increase in barred owls nor the decrease in spotted owls appears to have leveled off or reached an equilibrium.   Thus – we are faced with a dilemma when it comes to implementing effective recovery strategies for the spotted owl.</a:t>
            </a:r>
          </a:p>
        </p:txBody>
      </p:sp>
      <p:sp>
        <p:nvSpPr>
          <p:cNvPr id="44035" name="Slide Number Placeholder 3">
            <a:extLst>
              <a:ext uri="{FF2B5EF4-FFF2-40B4-BE49-F238E27FC236}">
                <a16:creationId xmlns:a16="http://schemas.microsoft.com/office/drawing/2014/main" id="{B9973B70-3716-D087-8390-3158A0BF34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9886A6C-1A8E-42D2-99B2-785180789CD7}"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0660F7A-9606-999F-5BEB-5A9F47C88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1521153-5881-608D-9F5F-FF5DE158C5E6}"/>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goal of every recovery plan is to improve the status of a species so that it can be removed from protection under the ESA.</a:t>
            </a:r>
          </a:p>
          <a:p>
            <a:r>
              <a:rPr lang="en-US" altLang="en-US"/>
              <a:t>Despite the changes in the identified threats between 1990 and the present, recovery objectives for the spotted owl have focused on 3 main factors:</a:t>
            </a:r>
          </a:p>
          <a:p>
            <a:endParaRPr lang="en-US" altLang="en-US"/>
          </a:p>
          <a:p>
            <a:pPr eaLnBrk="1" hangingPunct="1">
              <a:buFontTx/>
              <a:buAutoNum type="arabicPeriod"/>
            </a:pPr>
            <a:r>
              <a:rPr lang="en-US" altLang="en-US"/>
              <a:t>Populations are sufficiently large and distributed such that the species no longer requires listing.</a:t>
            </a:r>
            <a:br>
              <a:rPr lang="en-US" altLang="en-US"/>
            </a:br>
            <a:endParaRPr lang="en-US" altLang="en-US"/>
          </a:p>
          <a:p>
            <a:pPr eaLnBrk="1" hangingPunct="1">
              <a:buFontTx/>
              <a:buAutoNum type="arabicPeriod"/>
            </a:pPr>
            <a:r>
              <a:rPr lang="en-US" altLang="en-US"/>
              <a:t>Adequate habitat is available and will continue to exist to allow the species to persist without ESA protection.</a:t>
            </a:r>
            <a:br>
              <a:rPr lang="en-US" altLang="en-US"/>
            </a:br>
            <a:endParaRPr lang="en-US" altLang="en-US"/>
          </a:p>
          <a:p>
            <a:pPr eaLnBrk="1" hangingPunct="1">
              <a:buFontTx/>
              <a:buAutoNum type="arabicPeriod"/>
            </a:pPr>
            <a:r>
              <a:rPr lang="en-US" altLang="en-US"/>
              <a:t>Effects of threats have been reduced or eliminated such that populations are stable or increasing– and are unlikely to become threatened again in the foreseeable future.</a:t>
            </a:r>
          </a:p>
          <a:p>
            <a:endParaRPr lang="en-US" altLang="en-US"/>
          </a:p>
          <a:p>
            <a:endParaRPr lang="en-US" altLang="en-US"/>
          </a:p>
        </p:txBody>
      </p:sp>
      <p:sp>
        <p:nvSpPr>
          <p:cNvPr id="45059" name="Slide Number Placeholder 3">
            <a:extLst>
              <a:ext uri="{FF2B5EF4-FFF2-40B4-BE49-F238E27FC236}">
                <a16:creationId xmlns:a16="http://schemas.microsoft.com/office/drawing/2014/main" id="{986C71E3-67C6-426F-75F5-DB2953A073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56228CC-9201-469A-8057-B3F760A90515}"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435BF6F0-B0C4-79B5-BDC8-0D61F709A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088C6CF-93AA-20D5-91A3-AE1DDB9018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2400"/>
          </a:p>
          <a:p>
            <a:pPr eaLnBrk="1" hangingPunct="1"/>
            <a:r>
              <a:rPr lang="en-US" altLang="en-US" sz="2400"/>
              <a:t>Hopefully, from what I’ve presented today, it should be pretty clear that in order to recover the spotted owl, we need to address both habitat AND barred owls.  Neither one alone will be sufficient to reverse declining population trends and the Service has been clear about the need to address both of these threats in the final revised recovery plan and critical habitat rule.  </a:t>
            </a:r>
          </a:p>
          <a:p>
            <a:pPr eaLnBrk="1" hangingPunct="1"/>
            <a:endParaRPr lang="en-US" altLang="en-US" sz="2400"/>
          </a:p>
          <a:p>
            <a:pPr eaLnBrk="1" hangingPunct="1"/>
            <a:r>
              <a:rPr lang="en-US" altLang="en-US" sz="2400"/>
              <a:t>Conservation and management of spotted owl habitat on federal lands is addressed under the NW Forest Plan,  a number of recovery actions in the 2011 Recovery Plan, and most specifically by the 2012 Critical Habitat Rule for the NSO.</a:t>
            </a:r>
          </a:p>
          <a:p>
            <a:pPr eaLnBrk="1" hangingPunct="1"/>
            <a:endParaRPr lang="en-US" altLang="en-US" sz="2400"/>
          </a:p>
          <a:p>
            <a:pPr eaLnBrk="1" hangingPunct="1"/>
            <a:r>
              <a:rPr lang="en-US" altLang="en-US" sz="2400"/>
              <a:t>Strategies for addressing the barred owl threat are addressed in 10 recovery actions in the recovery plan, and the service is currently conducting a barred owl removal study on 4 long-term study areas, having started barred owl removal on the Hoopa study area in NW California last fall.</a:t>
            </a:r>
          </a:p>
          <a:p>
            <a:pPr eaLnBrk="1" hangingPunct="1"/>
            <a:endParaRPr lang="en-US" altLang="en-US" sz="2400"/>
          </a:p>
          <a:p>
            <a:pPr eaLnBrk="1" hangingPunct="1"/>
            <a:endParaRPr lang="en-US" altLang="en-US" sz="2400"/>
          </a:p>
        </p:txBody>
      </p:sp>
      <p:sp>
        <p:nvSpPr>
          <p:cNvPr id="46083" name="Slide Number Placeholder 3">
            <a:extLst>
              <a:ext uri="{FF2B5EF4-FFF2-40B4-BE49-F238E27FC236}">
                <a16:creationId xmlns:a16="http://schemas.microsoft.com/office/drawing/2014/main" id="{FFF1D976-1DC9-B952-4F26-D591331629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906406F-9001-466B-B67F-6AA559C4DA56}"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2E96241E-4119-45D7-9F27-59699460C8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CD279B5E-9F19-6A5C-CB69-FBA493216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most of you know,</a:t>
            </a:r>
          </a:p>
          <a:p>
            <a:endParaRPr lang="en-US" altLang="en-US"/>
          </a:p>
          <a:p>
            <a:r>
              <a:rPr lang="en-US" altLang="en-US"/>
              <a:t>The Northern spotted owl was listed as a threatened species in 1990 (Bullet 1).  It’s a medium-sized, dark brown  owl that is one of 3 subspecies of spotted owls found in North America.  It is a year-round resident of Pacific Northwest forests most commonly found in late-successional or old growth forest (switch to Bullet 2).  Spotted owls are territorial and maintain very large home ranges – on the order of 1500ha/3000acres (Bullet 3).  They next in the spring, often displaying an alternate-year pattern in nesting.  </a:t>
            </a:r>
          </a:p>
          <a:p>
            <a:endParaRPr lang="en-US" altLang="en-US"/>
          </a:p>
          <a:p>
            <a:r>
              <a:rPr lang="en-US" altLang="en-US"/>
              <a:t>Annual survival of adult owls (Bullet 4) has, at least historically, been quite high – with an 85-90% probability of owls surviving from one year to the next.   In the wild, NSOs up to age 20 have been documented.  Reproduction is much more variable – often showing an alternate year pattern of reproduction or nesting attempts.</a:t>
            </a:r>
          </a:p>
          <a:p>
            <a:endParaRPr lang="en-US" altLang="en-US"/>
          </a:p>
          <a:p>
            <a:r>
              <a:rPr lang="en-US" altLang="en-US"/>
              <a:t>The primary threats (bullet 5) – which I’ll discuss in more detail in the next few slides – have included habitat loss and more recently, competition with the newly-established barred owl.</a:t>
            </a:r>
          </a:p>
          <a:p>
            <a:endParaRPr lang="en-US" altLang="en-US"/>
          </a:p>
          <a:p>
            <a:r>
              <a:rPr lang="en-US" altLang="en-US"/>
              <a:t>Since the time of listing, declines in spotted owl populations have continued to be recorded across much of the species’ range and I’ll provide more detail on these trends as well.</a:t>
            </a:r>
          </a:p>
        </p:txBody>
      </p:sp>
      <p:sp>
        <p:nvSpPr>
          <p:cNvPr id="28675" name="Slide Number Placeholder 3">
            <a:extLst>
              <a:ext uri="{FF2B5EF4-FFF2-40B4-BE49-F238E27FC236}">
                <a16:creationId xmlns:a16="http://schemas.microsoft.com/office/drawing/2014/main" id="{74FEF108-B4F0-5C24-3119-B422A9857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E41854-B6A6-43D4-B222-2D65E06B46D4}"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D64D355E-349B-DC11-AACC-205898E4E63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EAFE7C7E-0075-AD0B-CC10-FC7272CE5E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With that, I hope I have provided a concise summary of spotted owl population status, an assessment of the current threats to the species, and what is needed for species recovery. </a:t>
            </a:r>
          </a:p>
        </p:txBody>
      </p:sp>
      <p:sp>
        <p:nvSpPr>
          <p:cNvPr id="47107" name="Slide Number Placeholder 3">
            <a:extLst>
              <a:ext uri="{FF2B5EF4-FFF2-40B4-BE49-F238E27FC236}">
                <a16:creationId xmlns:a16="http://schemas.microsoft.com/office/drawing/2014/main" id="{7D6C46A6-B847-FF24-DA0F-282415DEC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932601-FAF8-4153-84ED-0FF4246F10AB}" type="slidenum">
              <a:rPr lang="en-US" altLang="en-US" sz="1200"/>
              <a:pPr eaLnBrk="1" hangingPunct="1"/>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3EAA305-3A24-26D4-A81B-C37BBB598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4A5CE28-E055-811E-31DF-627FCE2F4B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Since the NSO was listed in 1990, there has been a long and convoluted process of recovery planning for this species.  Here’s a quick run-down spotted owl recovery plan and critical habitat history over the past 20 years.</a:t>
            </a:r>
          </a:p>
          <a:p>
            <a:endParaRPr lang="en-US" altLang="en-US"/>
          </a:p>
          <a:p>
            <a:r>
              <a:rPr lang="en-US" altLang="en-US"/>
              <a:t>After the initial listing, a draft recovery plan and critical habitat rule were developed in 1992, but were never finalized.   After the owl was listed, a series of court cases led to the shutdown of timber harvest on all federal lands.  In 1993, President Clinton held a conference in Portland to address this issue and established the Forest Ecosystem Management Assessment Team (FEMAT)—an interagency, interdisciplinary team of scientists, economists, sociologists, etc. to craft balanced, comprehensive, and long-term options for the management of more than 24 million acres of federal forestlands within the range of the spotted owl. </a:t>
            </a:r>
          </a:p>
          <a:p>
            <a:endParaRPr lang="en-US" altLang="en-US"/>
          </a:p>
          <a:p>
            <a:r>
              <a:rPr lang="en-US" altLang="en-US"/>
              <a:t>The result of this process was the NWFP, which was finalized and implemented in 1994.  The NWFP has served as an important landscape-level plan that has contributed to the conservation of the northern spotted owl and late- successional forest habitat on Federal lands across the range of the species.  However, there was still no final recovery plan or final critical habitat designation for the northern spotted owl.</a:t>
            </a:r>
          </a:p>
          <a:p>
            <a:endParaRPr lang="en-US" altLang="en-US"/>
          </a:p>
          <a:p>
            <a:r>
              <a:rPr lang="en-US" altLang="en-US"/>
              <a:t>In 2008, a recovery plan and critical habitat rule were finalized; however, both were remanded by court order early in 2009</a:t>
            </a:r>
          </a:p>
          <a:p>
            <a:endParaRPr lang="en-US" altLang="en-US"/>
          </a:p>
          <a:p>
            <a:r>
              <a:rPr lang="en-US" altLang="en-US"/>
              <a:t>A final revised recovery plan was issued in 2011 and a final critical habitat rule – which is the focus of this workshop-  was published in 2012.</a:t>
            </a:r>
          </a:p>
          <a:p>
            <a:endParaRPr lang="en-US" altLang="en-US"/>
          </a:p>
          <a:p>
            <a:r>
              <a:rPr lang="en-US" altLang="en-US"/>
              <a:t>Concurrent with these two recovery documents, the Service also published an environmental impact statement for conducting a research study on the effects of removing barred owls on spotted owl population dynamics.  This will become important as we review the threats to the spotted owl and the actions needed for recovery.</a:t>
            </a:r>
            <a:br>
              <a:rPr lang="en-US" altLang="en-US"/>
            </a:br>
            <a:endParaRPr lang="en-US" altLang="en-US"/>
          </a:p>
          <a:p>
            <a:r>
              <a:rPr lang="en-US" altLang="en-US"/>
              <a:t>So.. That summarizes the recovery plan and critical habitat process, but what were the factors that initially lead to the spotted owl being listed?</a:t>
            </a:r>
          </a:p>
          <a:p>
            <a:endParaRPr lang="en-US" altLang="en-US"/>
          </a:p>
          <a:p>
            <a:endParaRPr lang="en-US" altLang="en-US"/>
          </a:p>
          <a:p>
            <a:endParaRPr lang="en-US" altLang="en-US"/>
          </a:p>
        </p:txBody>
      </p:sp>
      <p:sp>
        <p:nvSpPr>
          <p:cNvPr id="29699" name="Slide Number Placeholder 3">
            <a:extLst>
              <a:ext uri="{FF2B5EF4-FFF2-40B4-BE49-F238E27FC236}">
                <a16:creationId xmlns:a16="http://schemas.microsoft.com/office/drawing/2014/main" id="{AD86430A-2A83-EA11-26AE-807CC999F9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F5FA30-1B96-42BA-89BF-48ED1279B1A2}"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E562721-58BF-A9AD-A0E5-069FCE27EF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A515C0B-27E0-E70E-247E-3DB213CD3D20}"/>
              </a:ext>
            </a:extLst>
          </p:cNvPr>
          <p:cNvSpPr>
            <a:spLocks noGrp="1"/>
          </p:cNvSpPr>
          <p:nvPr>
            <p:ph type="body" idx="1"/>
          </p:nvPr>
        </p:nvSpPr>
        <p:spPr bwMode="auto">
          <a:xfrm>
            <a:off x="698500" y="4410075"/>
            <a:ext cx="5918200" cy="44227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At the time of listing, the Service identified </a:t>
            </a:r>
          </a:p>
          <a:p>
            <a:endParaRPr lang="en-US" altLang="en-US"/>
          </a:p>
          <a:p>
            <a:pPr>
              <a:buFontTx/>
              <a:buAutoNum type="arabicPeriod"/>
            </a:pPr>
            <a:r>
              <a:rPr lang="en-US" altLang="en-US"/>
              <a:t>Widespread habitat loss across the species range and</a:t>
            </a:r>
          </a:p>
          <a:p>
            <a:pPr>
              <a:buFontTx/>
              <a:buAutoNum type="arabicPeriod"/>
            </a:pPr>
            <a:r>
              <a:rPr lang="en-US" altLang="en-US"/>
              <a:t>Inadequate regulatory mechanisms to conserve the owl </a:t>
            </a:r>
          </a:p>
          <a:p>
            <a:r>
              <a:rPr lang="en-US" altLang="en-US"/>
              <a:t>As the two primary threats.  </a:t>
            </a:r>
          </a:p>
          <a:p>
            <a:endParaRPr lang="en-US" altLang="en-US"/>
          </a:p>
          <a:p>
            <a:r>
              <a:rPr lang="en-US" altLang="en-US"/>
              <a:t>A number of other, more detailed factors were also evaluated for each physiographic province in the spotted owl’s range.  These included factors such as</a:t>
            </a:r>
          </a:p>
          <a:p>
            <a:pPr marL="742950" lvl="1" indent="-285750">
              <a:buFontTx/>
              <a:buChar char="•"/>
            </a:pPr>
            <a:r>
              <a:rPr lang="en-US" altLang="en-US" sz="1100"/>
              <a:t>Low population sizes</a:t>
            </a:r>
          </a:p>
          <a:p>
            <a:pPr marL="742950" lvl="1" indent="-285750">
              <a:buFontTx/>
              <a:buChar char="•"/>
            </a:pPr>
            <a:r>
              <a:rPr lang="en-US" altLang="en-US" sz="1100"/>
              <a:t>Declining populations</a:t>
            </a:r>
          </a:p>
          <a:p>
            <a:pPr marL="742950" lvl="1" indent="-285750">
              <a:buFontTx/>
              <a:buChar char="•"/>
            </a:pPr>
            <a:r>
              <a:rPr lang="en-US" altLang="en-US" sz="1100"/>
              <a:t>Limited habitat</a:t>
            </a:r>
          </a:p>
          <a:p>
            <a:pPr marL="742950" lvl="1" indent="-285750">
              <a:buFontTx/>
              <a:buChar char="•"/>
            </a:pPr>
            <a:r>
              <a:rPr lang="en-US" altLang="en-US" sz="1100"/>
              <a:t>Declining habitat</a:t>
            </a:r>
          </a:p>
          <a:p>
            <a:pPr marL="742950" lvl="1" indent="-285750">
              <a:buFontTx/>
              <a:buChar char="•"/>
            </a:pPr>
            <a:r>
              <a:rPr lang="en-US" altLang="en-US" sz="1100"/>
              <a:t>Inadequate distribution of habitat/populations</a:t>
            </a:r>
          </a:p>
          <a:p>
            <a:pPr marL="742950" lvl="1" indent="-285750">
              <a:buFontTx/>
              <a:buChar char="•"/>
            </a:pPr>
            <a:r>
              <a:rPr lang="en-US" altLang="en-US" sz="1100"/>
              <a:t>Isolation of populations within physiographic provinces</a:t>
            </a:r>
          </a:p>
          <a:p>
            <a:pPr marL="742950" lvl="1" indent="-285750">
              <a:buFontTx/>
              <a:buChar char="•"/>
            </a:pPr>
            <a:r>
              <a:rPr lang="en-US" altLang="en-US" sz="1100"/>
              <a:t>Lack of coordinated conservation measures</a:t>
            </a:r>
          </a:p>
          <a:p>
            <a:pPr marL="742950" lvl="1" indent="-285750">
              <a:buFontTx/>
              <a:buChar char="•"/>
            </a:pPr>
            <a:r>
              <a:rPr lang="en-US" altLang="en-US" sz="1100"/>
              <a:t>Inadequacy of regulatory mechanisms</a:t>
            </a:r>
          </a:p>
          <a:p>
            <a:pPr marL="742950" lvl="1" indent="-285750">
              <a:buFontTx/>
              <a:buChar char="•"/>
            </a:pPr>
            <a:r>
              <a:rPr lang="en-US" altLang="en-US" sz="1100"/>
              <a:t>Vulnerability to natural disturbance</a:t>
            </a:r>
          </a:p>
          <a:p>
            <a:pPr marL="742950" lvl="1" indent="-285750">
              <a:buFontTx/>
              <a:buChar char="•"/>
            </a:pPr>
            <a:r>
              <a:rPr lang="en-US" altLang="en-US" sz="1100"/>
              <a:t>Predation/competition (barred owls?)</a:t>
            </a:r>
          </a:p>
          <a:p>
            <a:r>
              <a:rPr lang="en-US" altLang="en-US"/>
              <a:t> It was anticipated that NSO pops would decline for some years after listing – primarily the result of a lag effect from habitat loss that occurred between 1950s-1990s – but should stabilize after a while.</a:t>
            </a:r>
          </a:p>
          <a:p>
            <a:endParaRPr lang="en-US" altLang="en-US"/>
          </a:p>
        </p:txBody>
      </p:sp>
      <p:sp>
        <p:nvSpPr>
          <p:cNvPr id="2" name="Slide Number Placeholder 3">
            <a:extLst>
              <a:ext uri="{FF2B5EF4-FFF2-40B4-BE49-F238E27FC236}">
                <a16:creationId xmlns:a16="http://schemas.microsoft.com/office/drawing/2014/main" id="{3C9F2CAE-23C0-C397-D79E-8A9C679A70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FA7AB4-891D-4A88-A1AB-28FBABF5D618}"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D5E057DF-E075-6832-EBED-B5DA13EDD5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0AB966AA-1655-9449-8CC7-AE50C9ED2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the final revised recovery plan was developed in 2011, key threats were reassessed at that time</a:t>
            </a:r>
          </a:p>
          <a:p>
            <a:r>
              <a:rPr lang="en-US" altLang="en-US"/>
              <a:t> </a:t>
            </a:r>
          </a:p>
          <a:p>
            <a:r>
              <a:rPr lang="en-US" altLang="en-US"/>
              <a:t>Although habitat loss is still a significant threat, it was determined that competition with barred owls has become an equally important problem.   Other factors identified included threats from diseases such as West Nile virus and changes in environmental conditions and ecosystem structure and function resulting from climate change.  </a:t>
            </a:r>
          </a:p>
          <a:p>
            <a:endParaRPr lang="en-US" altLang="en-US"/>
          </a:p>
          <a:p>
            <a:r>
              <a:rPr lang="en-US" altLang="en-US"/>
              <a:t>So.. Since the time of listing, habitat loss has remained a threat, but barred owls have gone from something that might be a problem to something that is a major problem.</a:t>
            </a:r>
          </a:p>
          <a:p>
            <a:endParaRPr lang="en-US" altLang="en-US"/>
          </a:p>
          <a:p>
            <a:r>
              <a:rPr lang="en-US" altLang="en-US"/>
              <a:t>One of the most critical tools for identifying threats and for being able to determine how these threats affect owls is population monitoring.</a:t>
            </a:r>
          </a:p>
          <a:p>
            <a:endParaRPr lang="en-US" altLang="en-US"/>
          </a:p>
        </p:txBody>
      </p:sp>
      <p:sp>
        <p:nvSpPr>
          <p:cNvPr id="31747" name="Slide Number Placeholder 3">
            <a:extLst>
              <a:ext uri="{FF2B5EF4-FFF2-40B4-BE49-F238E27FC236}">
                <a16:creationId xmlns:a16="http://schemas.microsoft.com/office/drawing/2014/main" id="{AD1D6BE0-DAED-DA0C-9198-9AB57508D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A63452-7337-4B8B-9FE6-0462B800326C}"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C218D8E-FD41-BE70-8D87-26E27DC6065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A5984160-3B14-2489-26C6-D4BFFBECA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Since the early 1990s, long term trends in spotted owl population status has been monitored primarily under the Effectiveness Monitoring Program for Northern Spotted Owls for the NW Forest Plan. One of the objectives of this program has been to assess whether </a:t>
            </a:r>
          </a:p>
          <a:p>
            <a:endParaRPr lang="en-US" altLang="en-US"/>
          </a:p>
          <a:p>
            <a:r>
              <a:rPr lang="en-US" altLang="en-US"/>
              <a:t>Implementing the NWFP will reverse the downward trend in NSO populations.  </a:t>
            </a:r>
          </a:p>
          <a:p>
            <a:endParaRPr lang="en-US" altLang="en-US"/>
          </a:p>
          <a:p>
            <a:r>
              <a:rPr lang="en-US" altLang="en-US"/>
              <a:t>The monitoring program developed to answer this question has formed the foundation for the population monitoring program.</a:t>
            </a:r>
          </a:p>
          <a:p>
            <a:endParaRPr lang="en-US" altLang="en-US"/>
          </a:p>
          <a:p>
            <a:endParaRPr lang="en-US" altLang="en-US"/>
          </a:p>
          <a:p>
            <a:endParaRPr lang="en-US" altLang="en-US"/>
          </a:p>
          <a:p>
            <a:endParaRPr lang="en-US" altLang="en-US"/>
          </a:p>
        </p:txBody>
      </p:sp>
      <p:sp>
        <p:nvSpPr>
          <p:cNvPr id="32771" name="Slide Number Placeholder 3">
            <a:extLst>
              <a:ext uri="{FF2B5EF4-FFF2-40B4-BE49-F238E27FC236}">
                <a16:creationId xmlns:a16="http://schemas.microsoft.com/office/drawing/2014/main" id="{141446E6-1DDF-864C-975D-6DD1CCF66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D13ACC-85DB-43F9-9E2A-845CF3A55232}"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ACFF8A3-D55E-81ED-9FF1-1E7C3F5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F5B84FE-A66E-DA64-FE17-FA5E6D52D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Eight long-term spotted owl demographic study areas developed for the Effectiveness monitoring program,  as well as several additional study areas that used similar methods of data collection have been the primary source for tracking spotted owl demographic rates and population trends over time.  (Bullet 1)</a:t>
            </a:r>
          </a:p>
          <a:p>
            <a:endParaRPr lang="en-US" altLang="en-US"/>
          </a:p>
          <a:p>
            <a:r>
              <a:rPr lang="en-US" altLang="en-US"/>
              <a:t>Approximately every 5 years (bullet 2), data from all of these study areas are analyzed under a common framework to determine survival, reproduction and population change for the individual areas and in a meta analysis using data across all areas.  These analyses have been conducted in 1991, 1993, 1998, 2004, 2009, and most recently  - this past January.  The two most recent analyses have included data from 11 study areas – 8 that are part of NWFP monitoring, and 3 additional areas with long term datasets (bullet 3).  </a:t>
            </a:r>
          </a:p>
          <a:p>
            <a:endParaRPr lang="en-US" altLang="en-US"/>
          </a:p>
          <a:p>
            <a:r>
              <a:rPr lang="en-US" altLang="en-US"/>
              <a:t>As you can see from the map, these study areas are distributed across the range of the spotted owl and represent most of the physiographic provinces where the owl is found.</a:t>
            </a:r>
          </a:p>
          <a:p>
            <a:endParaRPr lang="en-US" altLang="en-US"/>
          </a:p>
          <a:p>
            <a:endParaRPr lang="en-US" altLang="en-US"/>
          </a:p>
          <a:p>
            <a:r>
              <a:rPr lang="en-US" altLang="en-US"/>
              <a:t>By using individually marked owls and tracking owl territories over time, these studies have been able to document annual survival, reproductive success, and annual rate of population change in northern spotted owl demographic study areas. </a:t>
            </a:r>
          </a:p>
          <a:p>
            <a:endParaRPr lang="en-US" altLang="en-US"/>
          </a:p>
          <a:p>
            <a:r>
              <a:rPr lang="en-US" altLang="en-US"/>
              <a:t>So.. What do the trends like?</a:t>
            </a:r>
          </a:p>
          <a:p>
            <a:endParaRPr lang="en-US" altLang="en-US"/>
          </a:p>
        </p:txBody>
      </p:sp>
      <p:sp>
        <p:nvSpPr>
          <p:cNvPr id="33795" name="Slide Number Placeholder 3">
            <a:extLst>
              <a:ext uri="{FF2B5EF4-FFF2-40B4-BE49-F238E27FC236}">
                <a16:creationId xmlns:a16="http://schemas.microsoft.com/office/drawing/2014/main" id="{AD159AC5-1B2D-7934-7131-A1025468F9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899BC1-5FDF-4128-9AF0-92A581EFE298}"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21B68AC5-558E-FA79-F21D-9E9091D6D7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3A948C16-10B9-284B-DA43-74D844B58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Results from the most recent workshop are not yet available, so what I’m presenting here are results from the 2009 analysis that were presented in the Forman et al. (2011) publication.</a:t>
            </a:r>
          </a:p>
          <a:p>
            <a:endParaRPr lang="en-US" altLang="en-US"/>
          </a:p>
          <a:p>
            <a:r>
              <a:rPr lang="en-US" altLang="en-US"/>
              <a:t>This table provides a summary of results for trends in demographic rates for the 11 study areas included in the most recent analysis.  Study areas are listed north to south on this table – with Cle Elum and Rainier in Washington down through Hoopa and Green Diamond in Northern California.  Spotted owl reproduction tends to vary considerably from year to year, however, average fecunditiy – or number of female young produced per adult female owl – was declining at 4 areas, was relatively stable at 4 and was increasing at 3 areas over the study period.  Annual survival was declining at 10 of the 11 areas – this result was of particular concern –because for this relatively long-lived species – annual survival is the main driver of population growth rate.  Estimates of population growth rate showed declines at 7 of the 11 areas.  4 areas – located in southern Oregon and northern California appeared to be relatively stable.</a:t>
            </a:r>
          </a:p>
        </p:txBody>
      </p:sp>
      <p:sp>
        <p:nvSpPr>
          <p:cNvPr id="34819" name="Slide Number Placeholder 3">
            <a:extLst>
              <a:ext uri="{FF2B5EF4-FFF2-40B4-BE49-F238E27FC236}">
                <a16:creationId xmlns:a16="http://schemas.microsoft.com/office/drawing/2014/main" id="{D262CD4D-67BC-4FF9-D659-4D217C62A2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89ADE2-05A7-4B99-9BD5-3867A9594E7F}"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7D23EC56-28E9-2509-7473-D41D5C31B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FD044FD-5F5E-090C-8B38-B1D992934D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those of you who like a more visual representation of the trends in demographic rates, these next few graphs show realized rates of population change over time.  1 represents the initial population at time 0 = which is 1990 for most areas.  Again – moving from north to south – Cle Elum had the largest decrease over time, with the 2008 population showing a 60% decline since 1990.  In Oregon – the Coast Range study area showed a 40% decline – which much of this occurring between the 2004 and 2009 analyses.</a:t>
            </a:r>
          </a:p>
          <a:p>
            <a:r>
              <a:rPr lang="en-US" altLang="en-US"/>
              <a:t>California showed a lesser decline; but still around 25% with most of the decline showing in more recent years.</a:t>
            </a:r>
          </a:p>
        </p:txBody>
      </p:sp>
      <p:sp>
        <p:nvSpPr>
          <p:cNvPr id="35843" name="Slide Number Placeholder 3">
            <a:extLst>
              <a:ext uri="{FF2B5EF4-FFF2-40B4-BE49-F238E27FC236}">
                <a16:creationId xmlns:a16="http://schemas.microsoft.com/office/drawing/2014/main" id="{554672F9-1A0A-1806-1508-FC8F3855A9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FECF078-A3E0-4E6C-8F1E-32688E0B3014}"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1E13A827-AE87-4E52-D1AC-60E5F7E74253}"/>
              </a:ext>
            </a:extLst>
          </p:cNvPr>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3" name="Rounded Rectangle 10">
            <a:extLst>
              <a:ext uri="{FF2B5EF4-FFF2-40B4-BE49-F238E27FC236}">
                <a16:creationId xmlns:a16="http://schemas.microsoft.com/office/drawing/2014/main" id="{7CE2013C-39CE-D0EA-E48C-1D3313EF58A7}"/>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18">
            <a:extLst>
              <a:ext uri="{FF2B5EF4-FFF2-40B4-BE49-F238E27FC236}">
                <a16:creationId xmlns:a16="http://schemas.microsoft.com/office/drawing/2014/main" id="{447FA561-58C2-C551-A0F4-6B0E3872366D}"/>
              </a:ext>
            </a:extLst>
          </p:cNvPr>
          <p:cNvSpPr>
            <a:spLocks noGrp="1"/>
          </p:cNvSpPr>
          <p:nvPr>
            <p:ph type="dt" sz="half" idx="10"/>
          </p:nvPr>
        </p:nvSpPr>
        <p:spPr/>
        <p:txBody>
          <a:bodyPr/>
          <a:lstStyle>
            <a:lvl1pPr>
              <a:defRPr/>
            </a:lvl1pPr>
          </a:lstStyle>
          <a:p>
            <a:fld id="{3C9E7783-2622-4C4F-9152-EF1FECBFE5E8}" type="datetimeFigureOut">
              <a:rPr lang="en-US" altLang="en-US"/>
              <a:pPr/>
              <a:t>8/4/2025</a:t>
            </a:fld>
            <a:endParaRPr lang="en-US" altLang="en-US"/>
          </a:p>
        </p:txBody>
      </p:sp>
      <p:sp>
        <p:nvSpPr>
          <p:cNvPr id="6" name="Footer Placeholder 7">
            <a:extLst>
              <a:ext uri="{FF2B5EF4-FFF2-40B4-BE49-F238E27FC236}">
                <a16:creationId xmlns:a16="http://schemas.microsoft.com/office/drawing/2014/main" id="{ACDAA4CC-6B79-F6AE-6F26-EFD076A8D839}"/>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10">
            <a:extLst>
              <a:ext uri="{FF2B5EF4-FFF2-40B4-BE49-F238E27FC236}">
                <a16:creationId xmlns:a16="http://schemas.microsoft.com/office/drawing/2014/main" id="{CC7CCF7B-B284-E9A7-4FBA-9884593498D0}"/>
              </a:ext>
            </a:extLst>
          </p:cNvPr>
          <p:cNvSpPr>
            <a:spLocks noGrp="1"/>
          </p:cNvSpPr>
          <p:nvPr>
            <p:ph type="sldNum" sz="quarter" idx="12"/>
          </p:nvPr>
        </p:nvSpPr>
        <p:spPr/>
        <p:txBody>
          <a:bodyPr/>
          <a:lstStyle>
            <a:lvl1pPr>
              <a:defRPr/>
            </a:lvl1pPr>
          </a:lstStyle>
          <a:p>
            <a:fld id="{524F71AE-428E-4D02-ACB7-B6C12EB8F3FB}" type="slidenum">
              <a:rPr lang="en-US" altLang="en-US"/>
              <a:pPr/>
              <a:t>‹#›</a:t>
            </a:fld>
            <a:endParaRPr lang="en-US" altLang="en-US"/>
          </a:p>
        </p:txBody>
      </p:sp>
    </p:spTree>
    <p:extLst>
      <p:ext uri="{BB962C8B-B14F-4D97-AF65-F5344CB8AC3E}">
        <p14:creationId xmlns:p14="http://schemas.microsoft.com/office/powerpoint/2010/main" val="22973836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28253BA2-5DB6-2E5B-F42C-7C034826DC42}"/>
              </a:ext>
            </a:extLst>
          </p:cNvPr>
          <p:cNvSpPr>
            <a:spLocks noGrp="1"/>
          </p:cNvSpPr>
          <p:nvPr>
            <p:ph type="dt" sz="half" idx="10"/>
          </p:nvPr>
        </p:nvSpPr>
        <p:spPr/>
        <p:txBody>
          <a:bodyPr/>
          <a:lstStyle>
            <a:lvl1pPr>
              <a:defRPr/>
            </a:lvl1pPr>
          </a:lstStyle>
          <a:p>
            <a:fld id="{A6FA2A9A-768E-4120-9B6E-0A1E3659BAF1}" type="datetimeFigureOut">
              <a:rPr lang="en-US" altLang="en-US"/>
              <a:pPr/>
              <a:t>8/4/2025</a:t>
            </a:fld>
            <a:endParaRPr lang="en-US" altLang="en-US"/>
          </a:p>
        </p:txBody>
      </p:sp>
      <p:sp>
        <p:nvSpPr>
          <p:cNvPr id="5" name="Footer Placeholder 17">
            <a:extLst>
              <a:ext uri="{FF2B5EF4-FFF2-40B4-BE49-F238E27FC236}">
                <a16:creationId xmlns:a16="http://schemas.microsoft.com/office/drawing/2014/main" id="{167DDD43-FB3A-38DE-C220-C8B04C28CD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D053F096-2391-E4DB-1F4B-4F463298A76D}"/>
              </a:ext>
            </a:extLst>
          </p:cNvPr>
          <p:cNvSpPr>
            <a:spLocks noGrp="1"/>
          </p:cNvSpPr>
          <p:nvPr>
            <p:ph type="sldNum" sz="quarter" idx="12"/>
          </p:nvPr>
        </p:nvSpPr>
        <p:spPr/>
        <p:txBody>
          <a:bodyPr/>
          <a:lstStyle>
            <a:lvl1pPr>
              <a:defRPr/>
            </a:lvl1pPr>
          </a:lstStyle>
          <a:p>
            <a:fld id="{0F3B30F2-943A-4A6B-B936-6FE9477126AD}" type="slidenum">
              <a:rPr lang="en-US" altLang="en-US"/>
              <a:pPr/>
              <a:t>‹#›</a:t>
            </a:fld>
            <a:endParaRPr lang="en-US" altLang="en-US"/>
          </a:p>
        </p:txBody>
      </p:sp>
    </p:spTree>
    <p:extLst>
      <p:ext uri="{BB962C8B-B14F-4D97-AF65-F5344CB8AC3E}">
        <p14:creationId xmlns:p14="http://schemas.microsoft.com/office/powerpoint/2010/main" val="34739453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C17CE544-B38D-A13B-ACA9-92E592A2C582}"/>
              </a:ext>
            </a:extLst>
          </p:cNvPr>
          <p:cNvSpPr>
            <a:spLocks noGrp="1"/>
          </p:cNvSpPr>
          <p:nvPr>
            <p:ph type="dt" sz="half" idx="10"/>
          </p:nvPr>
        </p:nvSpPr>
        <p:spPr/>
        <p:txBody>
          <a:bodyPr/>
          <a:lstStyle>
            <a:lvl1pPr>
              <a:defRPr/>
            </a:lvl1pPr>
          </a:lstStyle>
          <a:p>
            <a:fld id="{BDAD706F-7DDF-498D-8243-4850E35760DE}" type="datetimeFigureOut">
              <a:rPr lang="en-US" altLang="en-US"/>
              <a:pPr/>
              <a:t>8/4/2025</a:t>
            </a:fld>
            <a:endParaRPr lang="en-US" altLang="en-US"/>
          </a:p>
        </p:txBody>
      </p:sp>
      <p:sp>
        <p:nvSpPr>
          <p:cNvPr id="5" name="Footer Placeholder 17">
            <a:extLst>
              <a:ext uri="{FF2B5EF4-FFF2-40B4-BE49-F238E27FC236}">
                <a16:creationId xmlns:a16="http://schemas.microsoft.com/office/drawing/2014/main" id="{A55889FD-17C3-BCD9-7472-944615D876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EA17DDE6-4207-519F-83F9-6B55F1C4AC23}"/>
              </a:ext>
            </a:extLst>
          </p:cNvPr>
          <p:cNvSpPr>
            <a:spLocks noGrp="1"/>
          </p:cNvSpPr>
          <p:nvPr>
            <p:ph type="sldNum" sz="quarter" idx="12"/>
          </p:nvPr>
        </p:nvSpPr>
        <p:spPr/>
        <p:txBody>
          <a:bodyPr/>
          <a:lstStyle>
            <a:lvl1pPr>
              <a:defRPr/>
            </a:lvl1pPr>
          </a:lstStyle>
          <a:p>
            <a:fld id="{056F8235-AA2E-4EDD-8DA4-08C0F17EB7A5}" type="slidenum">
              <a:rPr lang="en-US" altLang="en-US"/>
              <a:pPr/>
              <a:t>‹#›</a:t>
            </a:fld>
            <a:endParaRPr lang="en-US" altLang="en-US"/>
          </a:p>
        </p:txBody>
      </p:sp>
    </p:spTree>
    <p:extLst>
      <p:ext uri="{BB962C8B-B14F-4D97-AF65-F5344CB8AC3E}">
        <p14:creationId xmlns:p14="http://schemas.microsoft.com/office/powerpoint/2010/main" val="24066165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430ADD6D-BB7E-A24D-4315-CA7DE5362183}"/>
              </a:ext>
            </a:extLst>
          </p:cNvPr>
          <p:cNvSpPr>
            <a:spLocks noGrp="1"/>
          </p:cNvSpPr>
          <p:nvPr>
            <p:ph type="dt" sz="half" idx="10"/>
          </p:nvPr>
        </p:nvSpPr>
        <p:spPr/>
        <p:txBody>
          <a:bodyPr/>
          <a:lstStyle>
            <a:lvl1pPr>
              <a:defRPr/>
            </a:lvl1pPr>
          </a:lstStyle>
          <a:p>
            <a:fld id="{014D7B98-A51F-4EAF-8C6F-FBD09AE50CF2}" type="datetimeFigureOut">
              <a:rPr lang="en-US" altLang="en-US"/>
              <a:pPr/>
              <a:t>8/4/2025</a:t>
            </a:fld>
            <a:endParaRPr lang="en-US" altLang="en-US"/>
          </a:p>
        </p:txBody>
      </p:sp>
      <p:sp>
        <p:nvSpPr>
          <p:cNvPr id="5" name="Footer Placeholder 17">
            <a:extLst>
              <a:ext uri="{FF2B5EF4-FFF2-40B4-BE49-F238E27FC236}">
                <a16:creationId xmlns:a16="http://schemas.microsoft.com/office/drawing/2014/main" id="{FC8873B8-BCEF-A086-FECF-86E8D2B1E5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39EDE0C-A4E9-2EE1-6759-89F055A173E4}"/>
              </a:ext>
            </a:extLst>
          </p:cNvPr>
          <p:cNvSpPr>
            <a:spLocks noGrp="1"/>
          </p:cNvSpPr>
          <p:nvPr>
            <p:ph type="sldNum" sz="quarter" idx="12"/>
          </p:nvPr>
        </p:nvSpPr>
        <p:spPr/>
        <p:txBody>
          <a:bodyPr/>
          <a:lstStyle>
            <a:lvl1pPr>
              <a:defRPr/>
            </a:lvl1pPr>
          </a:lstStyle>
          <a:p>
            <a:fld id="{00173D7E-1B09-4D12-A64A-A63840814520}" type="slidenum">
              <a:rPr lang="en-US" altLang="en-US"/>
              <a:pPr/>
              <a:t>‹#›</a:t>
            </a:fld>
            <a:endParaRPr lang="en-US" altLang="en-US"/>
          </a:p>
        </p:txBody>
      </p:sp>
    </p:spTree>
    <p:extLst>
      <p:ext uri="{BB962C8B-B14F-4D97-AF65-F5344CB8AC3E}">
        <p14:creationId xmlns:p14="http://schemas.microsoft.com/office/powerpoint/2010/main" val="17145489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A3148EEF-2204-834C-8E28-14E7B85644D6}"/>
              </a:ext>
            </a:extLst>
          </p:cNvPr>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5" name="Rounded Rectangle 10">
            <a:extLst>
              <a:ext uri="{FF2B5EF4-FFF2-40B4-BE49-F238E27FC236}">
                <a16:creationId xmlns:a16="http://schemas.microsoft.com/office/drawing/2014/main" id="{A7010532-A86F-2C21-9C80-41572DA3E08D}"/>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ECD9B7BA-DB6C-4203-CBB2-6D3C09B171A8}"/>
              </a:ext>
            </a:extLst>
          </p:cNvPr>
          <p:cNvSpPr>
            <a:spLocks noGrp="1"/>
          </p:cNvSpPr>
          <p:nvPr>
            <p:ph type="dt" sz="half" idx="10"/>
          </p:nvPr>
        </p:nvSpPr>
        <p:spPr/>
        <p:txBody>
          <a:bodyPr/>
          <a:lstStyle>
            <a:lvl1pPr>
              <a:defRPr/>
            </a:lvl1pPr>
          </a:lstStyle>
          <a:p>
            <a:fld id="{8A3A8772-70B1-4879-BC60-F893D5AD82D5}" type="datetimeFigureOut">
              <a:rPr lang="en-US" altLang="en-US"/>
              <a:pPr/>
              <a:t>8/4/2025</a:t>
            </a:fld>
            <a:endParaRPr lang="en-US" altLang="en-US"/>
          </a:p>
        </p:txBody>
      </p:sp>
      <p:sp>
        <p:nvSpPr>
          <p:cNvPr id="7" name="Footer Placeholder 4">
            <a:extLst>
              <a:ext uri="{FF2B5EF4-FFF2-40B4-BE49-F238E27FC236}">
                <a16:creationId xmlns:a16="http://schemas.microsoft.com/office/drawing/2014/main" id="{754C218D-FA23-25D4-6C8E-ED4D7EF23DB7}"/>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5D6F9F0C-442D-659A-09CF-4DEF15C72BC1}"/>
              </a:ext>
            </a:extLst>
          </p:cNvPr>
          <p:cNvSpPr>
            <a:spLocks noGrp="1"/>
          </p:cNvSpPr>
          <p:nvPr>
            <p:ph type="sldNum" sz="quarter" idx="12"/>
          </p:nvPr>
        </p:nvSpPr>
        <p:spPr/>
        <p:txBody>
          <a:bodyPr/>
          <a:lstStyle>
            <a:lvl1pPr>
              <a:defRPr/>
            </a:lvl1pPr>
          </a:lstStyle>
          <a:p>
            <a:fld id="{AB75BC47-8794-4318-B06C-7BDC0EBFE1B8}" type="slidenum">
              <a:rPr lang="en-US" altLang="en-US"/>
              <a:pPr/>
              <a:t>‹#›</a:t>
            </a:fld>
            <a:endParaRPr lang="en-US" altLang="en-US"/>
          </a:p>
        </p:txBody>
      </p:sp>
    </p:spTree>
    <p:extLst>
      <p:ext uri="{BB962C8B-B14F-4D97-AF65-F5344CB8AC3E}">
        <p14:creationId xmlns:p14="http://schemas.microsoft.com/office/powerpoint/2010/main" val="29334216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F4EF1CAF-E6C9-5A09-DA47-E47ACF7CF7BD}"/>
              </a:ext>
            </a:extLst>
          </p:cNvPr>
          <p:cNvSpPr>
            <a:spLocks noGrp="1"/>
          </p:cNvSpPr>
          <p:nvPr>
            <p:ph type="dt" sz="half" idx="10"/>
          </p:nvPr>
        </p:nvSpPr>
        <p:spPr/>
        <p:txBody>
          <a:bodyPr/>
          <a:lstStyle>
            <a:lvl1pPr>
              <a:defRPr/>
            </a:lvl1pPr>
          </a:lstStyle>
          <a:p>
            <a:fld id="{AB7B9F2F-0106-414F-936A-EF05993F5E6A}" type="datetimeFigureOut">
              <a:rPr lang="en-US" altLang="en-US"/>
              <a:pPr/>
              <a:t>8/4/2025</a:t>
            </a:fld>
            <a:endParaRPr lang="en-US" altLang="en-US"/>
          </a:p>
        </p:txBody>
      </p:sp>
      <p:sp>
        <p:nvSpPr>
          <p:cNvPr id="6" name="Footer Placeholder 17">
            <a:extLst>
              <a:ext uri="{FF2B5EF4-FFF2-40B4-BE49-F238E27FC236}">
                <a16:creationId xmlns:a16="http://schemas.microsoft.com/office/drawing/2014/main" id="{673D0129-6572-A97B-7631-51B05FABC0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5C1492F7-8817-27C3-9263-005817693E0C}"/>
              </a:ext>
            </a:extLst>
          </p:cNvPr>
          <p:cNvSpPr>
            <a:spLocks noGrp="1"/>
          </p:cNvSpPr>
          <p:nvPr>
            <p:ph type="sldNum" sz="quarter" idx="12"/>
          </p:nvPr>
        </p:nvSpPr>
        <p:spPr/>
        <p:txBody>
          <a:bodyPr/>
          <a:lstStyle>
            <a:lvl1pPr>
              <a:defRPr/>
            </a:lvl1pPr>
          </a:lstStyle>
          <a:p>
            <a:fld id="{90B75E79-E2EA-45A8-B0E8-963FEABDC6F9}" type="slidenum">
              <a:rPr lang="en-US" altLang="en-US"/>
              <a:pPr/>
              <a:t>‹#›</a:t>
            </a:fld>
            <a:endParaRPr lang="en-US" altLang="en-US"/>
          </a:p>
        </p:txBody>
      </p:sp>
    </p:spTree>
    <p:extLst>
      <p:ext uri="{BB962C8B-B14F-4D97-AF65-F5344CB8AC3E}">
        <p14:creationId xmlns:p14="http://schemas.microsoft.com/office/powerpoint/2010/main" val="31931661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a:extLst>
              <a:ext uri="{FF2B5EF4-FFF2-40B4-BE49-F238E27FC236}">
                <a16:creationId xmlns:a16="http://schemas.microsoft.com/office/drawing/2014/main" id="{31B88A17-CF9D-8F74-CFBC-DF3A8033A173}"/>
              </a:ext>
            </a:extLst>
          </p:cNvPr>
          <p:cNvSpPr>
            <a:spLocks noGrp="1"/>
          </p:cNvSpPr>
          <p:nvPr>
            <p:ph type="dt" sz="half" idx="10"/>
          </p:nvPr>
        </p:nvSpPr>
        <p:spPr/>
        <p:txBody>
          <a:bodyPr/>
          <a:lstStyle>
            <a:lvl1pPr>
              <a:defRPr/>
            </a:lvl1pPr>
          </a:lstStyle>
          <a:p>
            <a:fld id="{22565607-5428-4206-AF0B-02203E6A2AD4}" type="datetimeFigureOut">
              <a:rPr lang="en-US" altLang="en-US"/>
              <a:pPr/>
              <a:t>8/4/2025</a:t>
            </a:fld>
            <a:endParaRPr lang="en-US" altLang="en-US"/>
          </a:p>
        </p:txBody>
      </p:sp>
      <p:sp>
        <p:nvSpPr>
          <p:cNvPr id="8" name="Footer Placeholder 17">
            <a:extLst>
              <a:ext uri="{FF2B5EF4-FFF2-40B4-BE49-F238E27FC236}">
                <a16:creationId xmlns:a16="http://schemas.microsoft.com/office/drawing/2014/main" id="{A1F98DCF-0427-7A2C-E660-72E5996038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E2511452-3554-ED8F-A4DB-D04DAC244CBD}"/>
              </a:ext>
            </a:extLst>
          </p:cNvPr>
          <p:cNvSpPr>
            <a:spLocks noGrp="1"/>
          </p:cNvSpPr>
          <p:nvPr>
            <p:ph type="sldNum" sz="quarter" idx="12"/>
          </p:nvPr>
        </p:nvSpPr>
        <p:spPr/>
        <p:txBody>
          <a:bodyPr/>
          <a:lstStyle>
            <a:lvl1pPr>
              <a:defRPr/>
            </a:lvl1pPr>
          </a:lstStyle>
          <a:p>
            <a:fld id="{AADB3DE5-5FB1-4032-8BF2-10E3041B5B93}" type="slidenum">
              <a:rPr lang="en-US" altLang="en-US"/>
              <a:pPr/>
              <a:t>‹#›</a:t>
            </a:fld>
            <a:endParaRPr lang="en-US" altLang="en-US"/>
          </a:p>
        </p:txBody>
      </p:sp>
    </p:spTree>
    <p:extLst>
      <p:ext uri="{BB962C8B-B14F-4D97-AF65-F5344CB8AC3E}">
        <p14:creationId xmlns:p14="http://schemas.microsoft.com/office/powerpoint/2010/main" val="34950793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a:extLst>
              <a:ext uri="{FF2B5EF4-FFF2-40B4-BE49-F238E27FC236}">
                <a16:creationId xmlns:a16="http://schemas.microsoft.com/office/drawing/2014/main" id="{478AE84A-023F-DA55-0FB1-1950BA1280DB}"/>
              </a:ext>
            </a:extLst>
          </p:cNvPr>
          <p:cNvSpPr>
            <a:spLocks noGrp="1"/>
          </p:cNvSpPr>
          <p:nvPr>
            <p:ph type="dt" sz="half" idx="10"/>
          </p:nvPr>
        </p:nvSpPr>
        <p:spPr/>
        <p:txBody>
          <a:bodyPr/>
          <a:lstStyle>
            <a:lvl1pPr>
              <a:defRPr/>
            </a:lvl1pPr>
          </a:lstStyle>
          <a:p>
            <a:fld id="{BF0BEDBC-D8D8-4F2B-8C43-3427B2C380C3}" type="datetimeFigureOut">
              <a:rPr lang="en-US" altLang="en-US"/>
              <a:pPr/>
              <a:t>8/4/2025</a:t>
            </a:fld>
            <a:endParaRPr lang="en-US" altLang="en-US"/>
          </a:p>
        </p:txBody>
      </p:sp>
      <p:sp>
        <p:nvSpPr>
          <p:cNvPr id="4" name="Footer Placeholder 17">
            <a:extLst>
              <a:ext uri="{FF2B5EF4-FFF2-40B4-BE49-F238E27FC236}">
                <a16:creationId xmlns:a16="http://schemas.microsoft.com/office/drawing/2014/main" id="{E2F638F4-32CD-A4EE-32D7-75D3AD9537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F747F4D-9F70-E68B-9594-429B7CFF52A0}"/>
              </a:ext>
            </a:extLst>
          </p:cNvPr>
          <p:cNvSpPr>
            <a:spLocks noGrp="1"/>
          </p:cNvSpPr>
          <p:nvPr>
            <p:ph type="sldNum" sz="quarter" idx="12"/>
          </p:nvPr>
        </p:nvSpPr>
        <p:spPr/>
        <p:txBody>
          <a:bodyPr/>
          <a:lstStyle>
            <a:lvl1pPr>
              <a:defRPr/>
            </a:lvl1pPr>
          </a:lstStyle>
          <a:p>
            <a:fld id="{97993236-2739-482E-97E8-123CBA96685F}" type="slidenum">
              <a:rPr lang="en-US" altLang="en-US"/>
              <a:pPr/>
              <a:t>‹#›</a:t>
            </a:fld>
            <a:endParaRPr lang="en-US" altLang="en-US"/>
          </a:p>
        </p:txBody>
      </p:sp>
    </p:spTree>
    <p:extLst>
      <p:ext uri="{BB962C8B-B14F-4D97-AF65-F5344CB8AC3E}">
        <p14:creationId xmlns:p14="http://schemas.microsoft.com/office/powerpoint/2010/main" val="40655694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F318E55-8B35-FB31-4CCC-318BBCA2324A}"/>
              </a:ext>
            </a:extLst>
          </p:cNvPr>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3" name="Date Placeholder 1">
            <a:extLst>
              <a:ext uri="{FF2B5EF4-FFF2-40B4-BE49-F238E27FC236}">
                <a16:creationId xmlns:a16="http://schemas.microsoft.com/office/drawing/2014/main" id="{ACFAA017-EF1B-DD0C-3D30-6735B43905E4}"/>
              </a:ext>
            </a:extLst>
          </p:cNvPr>
          <p:cNvSpPr>
            <a:spLocks noGrp="1"/>
          </p:cNvSpPr>
          <p:nvPr>
            <p:ph type="dt" sz="half" idx="10"/>
          </p:nvPr>
        </p:nvSpPr>
        <p:spPr/>
        <p:txBody>
          <a:bodyPr/>
          <a:lstStyle>
            <a:lvl1pPr>
              <a:defRPr/>
            </a:lvl1pPr>
          </a:lstStyle>
          <a:p>
            <a:fld id="{91B701E2-DF0F-4B8A-A8E8-DD04EC7731FC}" type="datetimeFigureOut">
              <a:rPr lang="en-US" altLang="en-US"/>
              <a:pPr/>
              <a:t>8/4/2025</a:t>
            </a:fld>
            <a:endParaRPr lang="en-US" altLang="en-US"/>
          </a:p>
        </p:txBody>
      </p:sp>
      <p:sp>
        <p:nvSpPr>
          <p:cNvPr id="4" name="Footer Placeholder 2">
            <a:extLst>
              <a:ext uri="{FF2B5EF4-FFF2-40B4-BE49-F238E27FC236}">
                <a16:creationId xmlns:a16="http://schemas.microsoft.com/office/drawing/2014/main" id="{44C7F568-BBA6-C87B-B00A-B876DE0B8A2F}"/>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3">
            <a:extLst>
              <a:ext uri="{FF2B5EF4-FFF2-40B4-BE49-F238E27FC236}">
                <a16:creationId xmlns:a16="http://schemas.microsoft.com/office/drawing/2014/main" id="{426DE41B-0C84-B75F-EE19-1E480008C67A}"/>
              </a:ext>
            </a:extLst>
          </p:cNvPr>
          <p:cNvSpPr>
            <a:spLocks noGrp="1"/>
          </p:cNvSpPr>
          <p:nvPr>
            <p:ph type="sldNum" sz="quarter" idx="12"/>
          </p:nvPr>
        </p:nvSpPr>
        <p:spPr/>
        <p:txBody>
          <a:bodyPr/>
          <a:lstStyle>
            <a:lvl1pPr>
              <a:defRPr/>
            </a:lvl1pPr>
          </a:lstStyle>
          <a:p>
            <a:fld id="{2F683FA6-59F4-46CB-B053-C6E4F3C2CB9D}" type="slidenum">
              <a:rPr lang="en-US" altLang="en-US"/>
              <a:pPr/>
              <a:t>‹#›</a:t>
            </a:fld>
            <a:endParaRPr lang="en-US" altLang="en-US"/>
          </a:p>
        </p:txBody>
      </p:sp>
    </p:spTree>
    <p:extLst>
      <p:ext uri="{BB962C8B-B14F-4D97-AF65-F5344CB8AC3E}">
        <p14:creationId xmlns:p14="http://schemas.microsoft.com/office/powerpoint/2010/main" val="8378519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F7932B8A-25A0-F485-9E51-DDD020BFCE3E}"/>
              </a:ext>
            </a:extLst>
          </p:cNvPr>
          <p:cNvSpPr>
            <a:spLocks noGrp="1"/>
          </p:cNvSpPr>
          <p:nvPr>
            <p:ph type="dt" sz="half" idx="10"/>
          </p:nvPr>
        </p:nvSpPr>
        <p:spPr/>
        <p:txBody>
          <a:bodyPr/>
          <a:lstStyle>
            <a:lvl1pPr>
              <a:defRPr/>
            </a:lvl1pPr>
          </a:lstStyle>
          <a:p>
            <a:fld id="{B5DCE5F9-828C-4151-BCD6-C2B92870C732}" type="datetimeFigureOut">
              <a:rPr lang="en-US" altLang="en-US"/>
              <a:pPr/>
              <a:t>8/4/2025</a:t>
            </a:fld>
            <a:endParaRPr lang="en-US" altLang="en-US"/>
          </a:p>
        </p:txBody>
      </p:sp>
      <p:sp>
        <p:nvSpPr>
          <p:cNvPr id="6" name="Footer Placeholder 17">
            <a:extLst>
              <a:ext uri="{FF2B5EF4-FFF2-40B4-BE49-F238E27FC236}">
                <a16:creationId xmlns:a16="http://schemas.microsoft.com/office/drawing/2014/main" id="{ACD6F13C-481A-1D88-46C1-B46128E9BC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3E1949BC-E756-89ED-918D-228A69DD7064}"/>
              </a:ext>
            </a:extLst>
          </p:cNvPr>
          <p:cNvSpPr>
            <a:spLocks noGrp="1"/>
          </p:cNvSpPr>
          <p:nvPr>
            <p:ph type="sldNum" sz="quarter" idx="12"/>
          </p:nvPr>
        </p:nvSpPr>
        <p:spPr/>
        <p:txBody>
          <a:bodyPr/>
          <a:lstStyle>
            <a:lvl1pPr>
              <a:defRPr/>
            </a:lvl1pPr>
          </a:lstStyle>
          <a:p>
            <a:fld id="{33B07144-C405-4F82-BF0A-E785D310BFC3}" type="slidenum">
              <a:rPr lang="en-US" altLang="en-US"/>
              <a:pPr/>
              <a:t>‹#›</a:t>
            </a:fld>
            <a:endParaRPr lang="en-US" altLang="en-US"/>
          </a:p>
        </p:txBody>
      </p:sp>
    </p:spTree>
    <p:extLst>
      <p:ext uri="{BB962C8B-B14F-4D97-AF65-F5344CB8AC3E}">
        <p14:creationId xmlns:p14="http://schemas.microsoft.com/office/powerpoint/2010/main" val="9135609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562796A4-3EA6-A7D9-8B8B-F9ECBD8393A0}"/>
              </a:ext>
            </a:extLst>
          </p:cNvPr>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Round Single Corner Rectangle 10">
            <a:extLst>
              <a:ext uri="{FF2B5EF4-FFF2-40B4-BE49-F238E27FC236}">
                <a16:creationId xmlns:a16="http://schemas.microsoft.com/office/drawing/2014/main" id="{90EDA49B-32B7-09EC-E5EB-C0A7441EEAFF}"/>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a:extLst>
              <a:ext uri="{FF2B5EF4-FFF2-40B4-BE49-F238E27FC236}">
                <a16:creationId xmlns:a16="http://schemas.microsoft.com/office/drawing/2014/main" id="{8CCE3948-27E2-61B9-D515-6D412AE11081}"/>
              </a:ext>
            </a:extLst>
          </p:cNvPr>
          <p:cNvSpPr>
            <a:spLocks noGrp="1"/>
          </p:cNvSpPr>
          <p:nvPr>
            <p:ph type="dt" sz="half" idx="10"/>
          </p:nvPr>
        </p:nvSpPr>
        <p:spPr/>
        <p:txBody>
          <a:bodyPr/>
          <a:lstStyle>
            <a:lvl1pPr>
              <a:defRPr/>
            </a:lvl1pPr>
          </a:lstStyle>
          <a:p>
            <a:fld id="{19BE813C-770F-4F5A-9383-AB18CB206A10}" type="datetimeFigureOut">
              <a:rPr lang="en-US" altLang="en-US"/>
              <a:pPr/>
              <a:t>8/4/2025</a:t>
            </a:fld>
            <a:endParaRPr lang="en-US" altLang="en-US"/>
          </a:p>
        </p:txBody>
      </p:sp>
      <p:sp>
        <p:nvSpPr>
          <p:cNvPr id="8" name="Footer Placeholder 5">
            <a:extLst>
              <a:ext uri="{FF2B5EF4-FFF2-40B4-BE49-F238E27FC236}">
                <a16:creationId xmlns:a16="http://schemas.microsoft.com/office/drawing/2014/main" id="{98C34F0A-A9A3-2541-6FDC-E24D5934910C}"/>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6">
            <a:extLst>
              <a:ext uri="{FF2B5EF4-FFF2-40B4-BE49-F238E27FC236}">
                <a16:creationId xmlns:a16="http://schemas.microsoft.com/office/drawing/2014/main" id="{7504BE26-B54F-FB48-1556-C058DD812E92}"/>
              </a:ext>
            </a:extLst>
          </p:cNvPr>
          <p:cNvSpPr>
            <a:spLocks noGrp="1"/>
          </p:cNvSpPr>
          <p:nvPr>
            <p:ph type="sldNum" sz="quarter" idx="12"/>
          </p:nvPr>
        </p:nvSpPr>
        <p:spPr/>
        <p:txBody>
          <a:bodyPr/>
          <a:lstStyle>
            <a:lvl1pPr>
              <a:defRPr/>
            </a:lvl1pPr>
          </a:lstStyle>
          <a:p>
            <a:fld id="{F81C56C6-C411-4755-B413-343321F7B044}" type="slidenum">
              <a:rPr lang="en-US" altLang="en-US"/>
              <a:pPr/>
              <a:t>‹#›</a:t>
            </a:fld>
            <a:endParaRPr lang="en-US" altLang="en-US"/>
          </a:p>
        </p:txBody>
      </p:sp>
    </p:spTree>
    <p:extLst>
      <p:ext uri="{BB962C8B-B14F-4D97-AF65-F5344CB8AC3E}">
        <p14:creationId xmlns:p14="http://schemas.microsoft.com/office/powerpoint/2010/main" val="34450600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4557"/>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E5DE91E-D1AA-58AA-79CF-C3BCF8970EDF}"/>
              </a:ext>
            </a:extLst>
          </p:cNvPr>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9" name="Rounded Rectangle 8">
            <a:extLst>
              <a:ext uri="{FF2B5EF4-FFF2-40B4-BE49-F238E27FC236}">
                <a16:creationId xmlns:a16="http://schemas.microsoft.com/office/drawing/2014/main" id="{7570C59D-7E99-E003-5943-678CFB0B77C5}"/>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itle Placeholder 12">
            <a:extLst>
              <a:ext uri="{FF2B5EF4-FFF2-40B4-BE49-F238E27FC236}">
                <a16:creationId xmlns:a16="http://schemas.microsoft.com/office/drawing/2014/main" id="{43F35F9C-50E9-CEC6-49CD-D5B2EB9FD30F}"/>
              </a:ext>
            </a:extLst>
          </p:cNvPr>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a:extLst>
              <a:ext uri="{FF2B5EF4-FFF2-40B4-BE49-F238E27FC236}">
                <a16:creationId xmlns:a16="http://schemas.microsoft.com/office/drawing/2014/main" id="{4B78413C-19AE-BD9E-F96A-33A68B01C346}"/>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a:extLst>
              <a:ext uri="{FF2B5EF4-FFF2-40B4-BE49-F238E27FC236}">
                <a16:creationId xmlns:a16="http://schemas.microsoft.com/office/drawing/2014/main" id="{A974850F-94F4-BCEF-20EF-D0BB9EC88E44}"/>
              </a:ext>
            </a:extLst>
          </p:cNvPr>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CADA3"/>
                </a:solidFill>
                <a:latin typeface="Verdana" panose="020B0604030504040204" pitchFamily="34" charset="0"/>
              </a:defRPr>
            </a:lvl1pPr>
          </a:lstStyle>
          <a:p>
            <a:fld id="{818CEB64-39AD-455E-8DEA-6F9BC3387FAE}" type="datetimeFigureOut">
              <a:rPr lang="en-US" altLang="en-US"/>
              <a:pPr/>
              <a:t>8/4/2025</a:t>
            </a:fld>
            <a:endParaRPr lang="en-US" altLang="en-US"/>
          </a:p>
        </p:txBody>
      </p:sp>
      <p:sp>
        <p:nvSpPr>
          <p:cNvPr id="18" name="Footer Placeholder 17">
            <a:extLst>
              <a:ext uri="{FF2B5EF4-FFF2-40B4-BE49-F238E27FC236}">
                <a16:creationId xmlns:a16="http://schemas.microsoft.com/office/drawing/2014/main" id="{3C14A858-C5A2-601A-6B3C-138856F6F7AA}"/>
              </a:ext>
            </a:extLst>
          </p:cNvPr>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ea typeface="+mn-ea"/>
              </a:defRPr>
            </a:lvl1pPr>
            <a:extLst/>
          </a:lstStyle>
          <a:p>
            <a:pPr>
              <a:defRPr/>
            </a:pPr>
            <a:endParaRPr lang="en-US"/>
          </a:p>
        </p:txBody>
      </p:sp>
      <p:sp>
        <p:nvSpPr>
          <p:cNvPr id="5" name="Slide Number Placeholder 4">
            <a:extLst>
              <a:ext uri="{FF2B5EF4-FFF2-40B4-BE49-F238E27FC236}">
                <a16:creationId xmlns:a16="http://schemas.microsoft.com/office/drawing/2014/main" id="{B9031FAC-695C-89A3-7268-0E8D7377E08B}"/>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CADA3"/>
                </a:solidFill>
                <a:latin typeface="Verdana" panose="020B0604030504040204" pitchFamily="34" charset="0"/>
              </a:defRPr>
            </a:lvl1pPr>
          </a:lstStyle>
          <a:p>
            <a:fld id="{30F3A978-5D15-4711-8DCA-7C359A9367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0" r:id="rId1"/>
    <p:sldLayoutId id="2147484033" r:id="rId2"/>
    <p:sldLayoutId id="2147484041" r:id="rId3"/>
    <p:sldLayoutId id="2147484034" r:id="rId4"/>
    <p:sldLayoutId id="2147484035" r:id="rId5"/>
    <p:sldLayoutId id="2147484036" r:id="rId6"/>
    <p:sldLayoutId id="2147484042" r:id="rId7"/>
    <p:sldLayoutId id="2147484037" r:id="rId8"/>
    <p:sldLayoutId id="2147484043" r:id="rId9"/>
    <p:sldLayoutId id="2147484038" r:id="rId10"/>
    <p:sldLayoutId id="2147484039" r:id="rId11"/>
  </p:sldLayoutIdLst>
  <p:transition/>
  <p:txStyles>
    <p:titleStyle>
      <a:lvl1pPr algn="l" rtl="0" eaLnBrk="0" fontAlgn="base" hangingPunct="0">
        <a:spcBef>
          <a:spcPct val="0"/>
        </a:spcBef>
        <a:spcAft>
          <a:spcPct val="0"/>
        </a:spcAft>
        <a:defRPr sz="3600" b="1" kern="1200">
          <a:solidFill>
            <a:srgbClr val="59608A"/>
          </a:solidFill>
          <a:effectLst>
            <a:outerShdw blurRad="53975" dist="22860" dir="5400000" algn="tl" rotWithShape="0">
              <a:srgbClr val="000000">
                <a:alpha val="55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3600" b="1">
          <a:solidFill>
            <a:srgbClr val="59608A"/>
          </a:solidFill>
          <a:latin typeface="Verdana" pitchFamily="34" charset="0"/>
          <a:ea typeface="MS PGothic" panose="020B0600070205080204" pitchFamily="34" charset="-128"/>
        </a:defRPr>
      </a:lvl2pPr>
      <a:lvl3pPr algn="l" rtl="0" eaLnBrk="0" fontAlgn="base" hangingPunct="0">
        <a:spcBef>
          <a:spcPct val="0"/>
        </a:spcBef>
        <a:spcAft>
          <a:spcPct val="0"/>
        </a:spcAft>
        <a:defRPr sz="3600" b="1">
          <a:solidFill>
            <a:srgbClr val="59608A"/>
          </a:solidFill>
          <a:latin typeface="Verdana" pitchFamily="34" charset="0"/>
          <a:ea typeface="MS PGothic" panose="020B0600070205080204" pitchFamily="34" charset="-128"/>
        </a:defRPr>
      </a:lvl3pPr>
      <a:lvl4pPr algn="l" rtl="0" eaLnBrk="0" fontAlgn="base" hangingPunct="0">
        <a:spcBef>
          <a:spcPct val="0"/>
        </a:spcBef>
        <a:spcAft>
          <a:spcPct val="0"/>
        </a:spcAft>
        <a:defRPr sz="3600" b="1">
          <a:solidFill>
            <a:srgbClr val="59608A"/>
          </a:solidFill>
          <a:latin typeface="Verdana" pitchFamily="34" charset="0"/>
          <a:ea typeface="MS PGothic" panose="020B0600070205080204" pitchFamily="34" charset="-128"/>
        </a:defRPr>
      </a:lvl4pPr>
      <a:lvl5pPr algn="l" rtl="0" eaLnBrk="0" fontAlgn="base" hangingPunct="0">
        <a:spcBef>
          <a:spcPct val="0"/>
        </a:spcBef>
        <a:spcAft>
          <a:spcPct val="0"/>
        </a:spcAft>
        <a:defRPr sz="3600" b="1">
          <a:solidFill>
            <a:srgbClr val="59608A"/>
          </a:solidFill>
          <a:latin typeface="Verdana" pitchFamily="34" charset="0"/>
          <a:ea typeface="MS PGothic" panose="020B0600070205080204" pitchFamily="34" charset="-128"/>
        </a:defRPr>
      </a:lvl5pPr>
      <a:lvl6pPr marL="457200" algn="l" rtl="0" fontAlgn="base">
        <a:spcBef>
          <a:spcPct val="0"/>
        </a:spcBef>
        <a:spcAft>
          <a:spcPct val="0"/>
        </a:spcAft>
        <a:defRPr sz="3600" b="1">
          <a:solidFill>
            <a:srgbClr val="59608A"/>
          </a:solidFill>
          <a:latin typeface="Verdana" pitchFamily="34" charset="0"/>
        </a:defRPr>
      </a:lvl6pPr>
      <a:lvl7pPr marL="914400" algn="l" rtl="0" fontAlgn="base">
        <a:spcBef>
          <a:spcPct val="0"/>
        </a:spcBef>
        <a:spcAft>
          <a:spcPct val="0"/>
        </a:spcAft>
        <a:defRPr sz="3600" b="1">
          <a:solidFill>
            <a:srgbClr val="59608A"/>
          </a:solidFill>
          <a:latin typeface="Verdana" pitchFamily="34" charset="0"/>
        </a:defRPr>
      </a:lvl7pPr>
      <a:lvl8pPr marL="1371600" algn="l" rtl="0" fontAlgn="base">
        <a:spcBef>
          <a:spcPct val="0"/>
        </a:spcBef>
        <a:spcAft>
          <a:spcPct val="0"/>
        </a:spcAft>
        <a:defRPr sz="3600" b="1">
          <a:solidFill>
            <a:srgbClr val="59608A"/>
          </a:solidFill>
          <a:latin typeface="Verdana" pitchFamily="34" charset="0"/>
        </a:defRPr>
      </a:lvl8pPr>
      <a:lvl9pPr marL="1828800" algn="l" rtl="0" fontAlgn="base">
        <a:spcBef>
          <a:spcPct val="0"/>
        </a:spcBef>
        <a:spcAft>
          <a:spcPct val="0"/>
        </a:spcAft>
        <a:defRPr sz="3600" b="1">
          <a:solidFill>
            <a:srgbClr val="59608A"/>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S PGothic" panose="020B0600070205080204" pitchFamily="34" charset="-128"/>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S PGothic" panose="020B0600070205080204" pitchFamily="34" charset="-128"/>
          <a:cs typeface="+mn-cs"/>
        </a:defRPr>
      </a:lvl2pPr>
      <a:lvl3pPr marL="785813" indent="-182563" algn="l" rtl="0" eaLnBrk="0" fontAlgn="base" hangingPunct="0">
        <a:spcBef>
          <a:spcPts val="250"/>
        </a:spcBef>
        <a:spcAft>
          <a:spcPct val="0"/>
        </a:spcAft>
        <a:buClr>
          <a:srgbClr val="AAE9AA"/>
        </a:buClr>
        <a:buSzPct val="100000"/>
        <a:buFont typeface="Wingdings 2" panose="05020102010507070707" pitchFamily="18" charset="2"/>
        <a:buChar char=""/>
        <a:defRPr sz="2200" kern="1200">
          <a:solidFill>
            <a:schemeClr val="tx1"/>
          </a:solidFill>
          <a:latin typeface="+mn-lt"/>
          <a:ea typeface="MS PGothic" panose="020B0600070205080204" pitchFamily="34" charset="-128"/>
          <a:cs typeface="+mn-cs"/>
        </a:defRPr>
      </a:lvl3pPr>
      <a:lvl4pPr marL="1023938" indent="-182563" algn="l" rtl="0" eaLnBrk="0" fontAlgn="base" hangingPunct="0">
        <a:spcBef>
          <a:spcPts val="225"/>
        </a:spcBef>
        <a:spcAft>
          <a:spcPct val="0"/>
        </a:spcAft>
        <a:buClr>
          <a:srgbClr val="AAE9AA"/>
        </a:buClr>
        <a:buSzPct val="112000"/>
        <a:buFont typeface="Verdana" panose="020B0604030504040204" pitchFamily="34" charset="0"/>
        <a:buChar char="◦"/>
        <a:defRPr sz="1900" kern="1200">
          <a:solidFill>
            <a:schemeClr val="tx1"/>
          </a:solidFill>
          <a:latin typeface="+mn-lt"/>
          <a:ea typeface="MS PGothic" panose="020B0600070205080204" pitchFamily="34" charset="-128"/>
          <a:cs typeface="+mn-cs"/>
        </a:defRPr>
      </a:lvl4pPr>
      <a:lvl5pPr marL="1279525" indent="-182563" algn="l" rtl="0" eaLnBrk="0" fontAlgn="base" hangingPunct="0">
        <a:spcBef>
          <a:spcPts val="250"/>
        </a:spcBef>
        <a:spcAft>
          <a:spcPct val="0"/>
        </a:spcAft>
        <a:buClr>
          <a:srgbClr val="98E8FE"/>
        </a:buClr>
        <a:buSzPct val="100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14.png"/><Relationship Id="rId4" Type="http://schemas.openxmlformats.org/officeDocument/2006/relationships/image" Target="../media/image30.jpe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chart" Target="../charts/chart2.xml"/><Relationship Id="rId10" Type="http://schemas.openxmlformats.org/officeDocument/2006/relationships/image" Target="../media/image11.jpeg"/><Relationship Id="rId4" Type="http://schemas.openxmlformats.org/officeDocument/2006/relationships/chart" Target="../charts/chart1.xml"/><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nsoHome.JPG">
            <a:extLst>
              <a:ext uri="{FF2B5EF4-FFF2-40B4-BE49-F238E27FC236}">
                <a16:creationId xmlns:a16="http://schemas.microsoft.com/office/drawing/2014/main" id="{D8281A96-9EBB-FFED-7749-5CD17C52C6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60888" cy="685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extBox 4">
            <a:extLst>
              <a:ext uri="{FF2B5EF4-FFF2-40B4-BE49-F238E27FC236}">
                <a16:creationId xmlns:a16="http://schemas.microsoft.com/office/drawing/2014/main" id="{B51D0B80-462C-87EB-0759-747FAFA9932A}"/>
              </a:ext>
            </a:extLst>
          </p:cNvPr>
          <p:cNvSpPr txBox="1">
            <a:spLocks noChangeArrowheads="1"/>
          </p:cNvSpPr>
          <p:nvPr/>
        </p:nvSpPr>
        <p:spPr bwMode="auto">
          <a:xfrm>
            <a:off x="4560888" y="228600"/>
            <a:ext cx="4762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000" b="1">
                <a:solidFill>
                  <a:schemeClr val="bg1"/>
                </a:solidFill>
                <a:latin typeface="AvantGarde Bk BT" charset="0"/>
              </a:rPr>
              <a:t>Population Dynamics of the Northern Spotted Owl</a:t>
            </a:r>
          </a:p>
        </p:txBody>
      </p:sp>
      <p:sp>
        <p:nvSpPr>
          <p:cNvPr id="6147" name="TextBox 5">
            <a:extLst>
              <a:ext uri="{FF2B5EF4-FFF2-40B4-BE49-F238E27FC236}">
                <a16:creationId xmlns:a16="http://schemas.microsoft.com/office/drawing/2014/main" id="{B28694EF-EBB9-6683-8D45-3EF6DE27A772}"/>
              </a:ext>
            </a:extLst>
          </p:cNvPr>
          <p:cNvSpPr txBox="1">
            <a:spLocks noChangeArrowheads="1"/>
          </p:cNvSpPr>
          <p:nvPr/>
        </p:nvSpPr>
        <p:spPr bwMode="auto">
          <a:xfrm>
            <a:off x="4560888" y="3429000"/>
            <a:ext cx="44307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solidFill>
                  <a:schemeClr val="bg1"/>
                </a:solidFill>
                <a:latin typeface="AvantGarde Bk BT" charset="0"/>
              </a:rPr>
              <a:t>Reasons for Listing, Current Status, and Recovery Strategy</a:t>
            </a:r>
          </a:p>
          <a:p>
            <a:pPr eaLnBrk="1" hangingPunct="1"/>
            <a:endParaRPr lang="en-US" altLang="en-US" sz="2800" b="1">
              <a:solidFill>
                <a:schemeClr val="bg1"/>
              </a:solidFill>
              <a:latin typeface="AvantGarde Bk BT" charset="0"/>
            </a:endParaRPr>
          </a:p>
          <a:p>
            <a:pPr eaLnBrk="1" hangingPunct="1"/>
            <a:r>
              <a:rPr lang="en-US" altLang="en-US" sz="2000" b="1">
                <a:solidFill>
                  <a:schemeClr val="bg1"/>
                </a:solidFill>
                <a:latin typeface="AvantGarde Bk BT" charset="0"/>
              </a:rPr>
              <a:t>May 8, 2014</a:t>
            </a:r>
          </a:p>
        </p:txBody>
      </p:sp>
      <p:pic>
        <p:nvPicPr>
          <p:cNvPr id="5" name="Picture 6" descr="USFWS cut">
            <a:extLst>
              <a:ext uri="{FF2B5EF4-FFF2-40B4-BE49-F238E27FC236}">
                <a16:creationId xmlns:a16="http://schemas.microsoft.com/office/drawing/2014/main" id="{257822ED-C56D-6397-777A-D5525A87E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867400"/>
            <a:ext cx="701675" cy="8382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07206E2-92C1-40BA-FFB4-334EF5B1EF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867400"/>
            <a:ext cx="838200" cy="8382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B7043-4D31-ECCB-8855-E1E013273F55}"/>
              </a:ext>
            </a:extLst>
          </p:cNvPr>
          <p:cNvSpPr>
            <a:spLocks noChangeArrowheads="1"/>
          </p:cNvSpPr>
          <p:nvPr/>
        </p:nvSpPr>
        <p:spPr bwMode="auto">
          <a:xfrm>
            <a:off x="304800" y="304800"/>
            <a:ext cx="8534400" cy="11430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200" b="1" dirty="0">
                <a:solidFill>
                  <a:schemeClr val="lt1"/>
                </a:solidFill>
                <a:latin typeface="AvantGarde Bk BT" pitchFamily="34" charset="0"/>
                <a:ea typeface="+mn-ea"/>
              </a:rPr>
              <a:t> </a:t>
            </a:r>
            <a:r>
              <a:rPr lang="en-US" sz="3600" b="1" dirty="0">
                <a:latin typeface="AvantGarde Bk BT" pitchFamily="34" charset="0"/>
                <a:ea typeface="+mn-ea"/>
              </a:rPr>
              <a:t>Northern Spotted Owl </a:t>
            </a:r>
          </a:p>
          <a:p>
            <a:pPr algn="ctr" fontAlgn="auto">
              <a:spcBef>
                <a:spcPts val="0"/>
              </a:spcBef>
              <a:spcAft>
                <a:spcPts val="0"/>
              </a:spcAft>
              <a:defRPr/>
            </a:pPr>
            <a:r>
              <a:rPr lang="en-US" sz="3600" b="1" dirty="0">
                <a:latin typeface="AvantGarde Bk BT" pitchFamily="34" charset="0"/>
                <a:ea typeface="+mn-ea"/>
              </a:rPr>
              <a:t>Current Status: 1985-2008</a:t>
            </a:r>
          </a:p>
        </p:txBody>
      </p:sp>
      <p:sp>
        <p:nvSpPr>
          <p:cNvPr id="3" name="Rectangle 2">
            <a:extLst>
              <a:ext uri="{FF2B5EF4-FFF2-40B4-BE49-F238E27FC236}">
                <a16:creationId xmlns:a16="http://schemas.microsoft.com/office/drawing/2014/main" id="{7F70CAC6-3D80-4817-6E06-937802BC76ED}"/>
              </a:ext>
            </a:extLst>
          </p:cNvPr>
          <p:cNvSpPr>
            <a:spLocks noChangeArrowheads="1"/>
          </p:cNvSpPr>
          <p:nvPr/>
        </p:nvSpPr>
        <p:spPr bwMode="auto">
          <a:xfrm>
            <a:off x="604838" y="1828800"/>
            <a:ext cx="4900612" cy="452437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231775" indent="-122238"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t>Amount of Habitat:</a:t>
            </a:r>
          </a:p>
          <a:p>
            <a:pPr lvl="1" eaLnBrk="1" hangingPunct="1">
              <a:buFont typeface="Arial" panose="020B0604020202020204" pitchFamily="34" charset="0"/>
              <a:buChar char="•"/>
            </a:pPr>
            <a:r>
              <a:rPr lang="en-US" altLang="en-US" sz="1800"/>
              <a:t>Positive effect on fecundity (4 areas)</a:t>
            </a:r>
          </a:p>
          <a:p>
            <a:pPr lvl="1" eaLnBrk="1" hangingPunct="1">
              <a:buFont typeface="Arial" panose="020B0604020202020204" pitchFamily="34" charset="0"/>
              <a:buChar char="•"/>
            </a:pPr>
            <a:r>
              <a:rPr lang="en-US" altLang="en-US" sz="1800"/>
              <a:t>Positive effect on recruitment in meta-analysis of population growth rate (</a:t>
            </a:r>
            <a:r>
              <a:rPr lang="el-GR" altLang="en-US" sz="1800"/>
              <a:t>λ</a:t>
            </a:r>
            <a:r>
              <a:rPr lang="en-US" altLang="en-US" sz="1800"/>
              <a:t>)</a:t>
            </a:r>
          </a:p>
          <a:p>
            <a:pPr eaLnBrk="1" hangingPunct="1"/>
            <a:endParaRPr lang="en-US" altLang="en-US" sz="1800"/>
          </a:p>
          <a:p>
            <a:pPr eaLnBrk="1" hangingPunct="1"/>
            <a:r>
              <a:rPr lang="en-US" altLang="en-US" b="1"/>
              <a:t>Presence of Barred Owls:</a:t>
            </a:r>
          </a:p>
          <a:p>
            <a:pPr lvl="1" eaLnBrk="1" hangingPunct="1">
              <a:buFont typeface="Arial" panose="020B0604020202020204" pitchFamily="34" charset="0"/>
              <a:buChar char="•"/>
            </a:pPr>
            <a:r>
              <a:rPr lang="en-US" altLang="en-US" sz="1800"/>
              <a:t>Negative effect on fecundity on 4 study areas</a:t>
            </a:r>
          </a:p>
          <a:p>
            <a:pPr lvl="1" eaLnBrk="1" hangingPunct="1">
              <a:buFont typeface="Arial" panose="020B0604020202020204" pitchFamily="34" charset="0"/>
              <a:buChar char="•"/>
            </a:pPr>
            <a:r>
              <a:rPr lang="en-US" altLang="en-US" sz="1800"/>
              <a:t>Negative effect on survival on 5 study areas</a:t>
            </a:r>
          </a:p>
          <a:p>
            <a:pPr lvl="1" eaLnBrk="1" hangingPunct="1">
              <a:buFont typeface="Arial" panose="020B0604020202020204" pitchFamily="34" charset="0"/>
              <a:buChar char="•"/>
            </a:pPr>
            <a:r>
              <a:rPr lang="en-US" altLang="en-US" sz="1800"/>
              <a:t>Negative effect on recruitment in meta-analysis of population growth rate (</a:t>
            </a:r>
            <a:r>
              <a:rPr lang="el-GR" altLang="en-US" sz="1800"/>
              <a:t>λ</a:t>
            </a:r>
            <a:r>
              <a:rPr lang="en-US" altLang="en-US" sz="1800"/>
              <a:t>)</a:t>
            </a:r>
          </a:p>
          <a:p>
            <a:pPr lvl="1" eaLnBrk="1" hangingPunct="1"/>
            <a:endParaRPr lang="en-US" altLang="en-US" sz="1800"/>
          </a:p>
          <a:p>
            <a:pPr eaLnBrk="1" hangingPunct="1"/>
            <a:r>
              <a:rPr lang="en-US" altLang="en-US" b="1"/>
              <a:t>Weather &amp; Climate:</a:t>
            </a:r>
          </a:p>
          <a:p>
            <a:pPr lvl="1" eaLnBrk="1" hangingPunct="1">
              <a:buFont typeface="Arial" panose="020B0604020202020204" pitchFamily="34" charset="0"/>
              <a:buChar char="•"/>
            </a:pPr>
            <a:r>
              <a:rPr lang="en-US" altLang="en-US" sz="1800"/>
              <a:t>Negative effect of cold, wet springs (nesting periods) on fecundity</a:t>
            </a:r>
          </a:p>
        </p:txBody>
      </p:sp>
      <p:grpSp>
        <p:nvGrpSpPr>
          <p:cNvPr id="6" name="Group 6">
            <a:extLst>
              <a:ext uri="{FF2B5EF4-FFF2-40B4-BE49-F238E27FC236}">
                <a16:creationId xmlns:a16="http://schemas.microsoft.com/office/drawing/2014/main" id="{404F9425-76DC-A9A3-7109-1B83CA751F5A}"/>
              </a:ext>
            </a:extLst>
          </p:cNvPr>
          <p:cNvGrpSpPr>
            <a:grpSpLocks/>
          </p:cNvGrpSpPr>
          <p:nvPr/>
        </p:nvGrpSpPr>
        <p:grpSpPr bwMode="auto">
          <a:xfrm>
            <a:off x="5297488" y="1828800"/>
            <a:ext cx="3646487" cy="2808288"/>
            <a:chOff x="5296997" y="1828800"/>
            <a:chExt cx="3647748" cy="2808091"/>
          </a:xfrm>
        </p:grpSpPr>
        <p:pic>
          <p:nvPicPr>
            <p:cNvPr id="15365" name="Picture 1" descr="BO Covariate OR_fig.JPG">
              <a:extLst>
                <a:ext uri="{FF2B5EF4-FFF2-40B4-BE49-F238E27FC236}">
                  <a16:creationId xmlns:a16="http://schemas.microsoft.com/office/drawing/2014/main" id="{EB93304B-6E85-C194-22A9-C57CD87EA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997" y="1828800"/>
              <a:ext cx="3437392" cy="231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a:extLst>
                <a:ext uri="{FF2B5EF4-FFF2-40B4-BE49-F238E27FC236}">
                  <a16:creationId xmlns:a16="http://schemas.microsoft.com/office/drawing/2014/main" id="{478F5761-64E3-B36D-5F83-BCF2118413C9}"/>
                </a:ext>
              </a:extLst>
            </p:cNvPr>
            <p:cNvSpPr>
              <a:spLocks noChangeArrowheads="1"/>
            </p:cNvSpPr>
            <p:nvPr/>
          </p:nvSpPr>
          <p:spPr bwMode="auto">
            <a:xfrm>
              <a:off x="5943600" y="4113703"/>
              <a:ext cx="3001145" cy="5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t>Forsman et al. (</a:t>
              </a:r>
              <a:r>
                <a:rPr lang="en-US" altLang="en-US" sz="1400" i="1"/>
                <a:t>2011) </a:t>
              </a:r>
              <a:br>
                <a:rPr lang="en-US" altLang="en-US" sz="1400" i="1"/>
              </a:br>
              <a:endParaRPr lang="en-US" altLang="en-US" sz="1400" i="1"/>
            </a:p>
          </p:txBody>
        </p:sp>
      </p:grpSp>
      <p:sp>
        <p:nvSpPr>
          <p:cNvPr id="4" name="TextBox 3">
            <a:extLst>
              <a:ext uri="{FF2B5EF4-FFF2-40B4-BE49-F238E27FC236}">
                <a16:creationId xmlns:a16="http://schemas.microsoft.com/office/drawing/2014/main" id="{85CF4884-A04B-5AD1-1D75-FF08594F6CC6}"/>
              </a:ext>
            </a:extLst>
          </p:cNvPr>
          <p:cNvSpPr txBox="1"/>
          <p:nvPr/>
        </p:nvSpPr>
        <p:spPr>
          <a:xfrm>
            <a:off x="604838" y="1458913"/>
            <a:ext cx="7696200" cy="461962"/>
          </a:xfrm>
          <a:prstGeom prst="rect">
            <a:avLst/>
          </a:prstGeom>
          <a:noFill/>
        </p:spPr>
        <p:txBody>
          <a:bodyPr>
            <a:spAutoFit/>
          </a:bodyPr>
          <a:lstStyle/>
          <a:p>
            <a:pPr>
              <a:defRPr/>
            </a:pPr>
            <a:r>
              <a:rPr lang="en-US" b="1" dirty="0">
                <a:solidFill>
                  <a:schemeClr val="accent1">
                    <a:lumMod val="90000"/>
                    <a:lumOff val="10000"/>
                  </a:schemeClr>
                </a:solidFill>
                <a:latin typeface="Arial" charset="0"/>
                <a:ea typeface="+mn-ea"/>
              </a:rPr>
              <a:t>Factors Affecting Demographic Rates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B0F49-A7D1-F96B-CA9B-743A16F046CD}"/>
              </a:ext>
            </a:extLst>
          </p:cNvPr>
          <p:cNvSpPr/>
          <p:nvPr/>
        </p:nvSpPr>
        <p:spPr>
          <a:xfrm>
            <a:off x="4191000" y="1371600"/>
            <a:ext cx="762000" cy="5262563"/>
          </a:xfrm>
          <a:prstGeom prst="rect">
            <a:avLst/>
          </a:prstGeom>
          <a:solidFill>
            <a:srgbClr val="203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6386" name="Picture 2" descr="front_snowNMale">
            <a:extLst>
              <a:ext uri="{FF2B5EF4-FFF2-40B4-BE49-F238E27FC236}">
                <a16:creationId xmlns:a16="http://schemas.microsoft.com/office/drawing/2014/main" id="{048AE425-8D27-E9EE-8491-8DCBCDB5F224}"/>
              </a:ext>
            </a:extLst>
          </p:cNvPr>
          <p:cNvPicPr>
            <a:picLocks noChangeArrowheads="1"/>
          </p:cNvPicPr>
          <p:nvPr/>
        </p:nvPicPr>
        <p:blipFill>
          <a:blip r:embed="rId3">
            <a:extLst>
              <a:ext uri="{28A0092B-C50C-407E-A947-70E740481C1C}">
                <a14:useLocalDpi xmlns:a14="http://schemas.microsoft.com/office/drawing/2010/main" val="0"/>
              </a:ext>
            </a:extLst>
          </a:blip>
          <a:srcRect l="2585" t="5913"/>
          <a:stretch>
            <a:fillRect/>
          </a:stretch>
        </p:blipFill>
        <p:spPr bwMode="auto">
          <a:xfrm>
            <a:off x="304800" y="1511300"/>
            <a:ext cx="4114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a:extLst>
              <a:ext uri="{FF2B5EF4-FFF2-40B4-BE49-F238E27FC236}">
                <a16:creationId xmlns:a16="http://schemas.microsoft.com/office/drawing/2014/main" id="{32670D40-66D7-7881-21CC-35F29E996680}"/>
              </a:ext>
            </a:extLst>
          </p:cNvPr>
          <p:cNvPicPr>
            <a:picLocks noChangeArrowheads="1"/>
          </p:cNvPicPr>
          <p:nvPr/>
        </p:nvPicPr>
        <p:blipFill>
          <a:blip r:embed="rId4">
            <a:extLst>
              <a:ext uri="{28A0092B-C50C-407E-A947-70E740481C1C}">
                <a14:useLocalDpi xmlns:a14="http://schemas.microsoft.com/office/drawing/2010/main" val="0"/>
              </a:ext>
            </a:extLst>
          </a:blip>
          <a:srcRect t="8621"/>
          <a:stretch>
            <a:fillRect/>
          </a:stretch>
        </p:blipFill>
        <p:spPr bwMode="auto">
          <a:xfrm>
            <a:off x="4724400" y="1543050"/>
            <a:ext cx="4114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 name="Text Box 4">
            <a:extLst>
              <a:ext uri="{FF2B5EF4-FFF2-40B4-BE49-F238E27FC236}">
                <a16:creationId xmlns:a16="http://schemas.microsoft.com/office/drawing/2014/main" id="{F780E0A5-AF80-75BE-E4E8-F8A871C861FA}"/>
              </a:ext>
            </a:extLst>
          </p:cNvPr>
          <p:cNvSpPr txBox="1">
            <a:spLocks noChangeArrowheads="1"/>
          </p:cNvSpPr>
          <p:nvPr/>
        </p:nvSpPr>
        <p:spPr bwMode="auto">
          <a:xfrm>
            <a:off x="260053" y="5750254"/>
            <a:ext cx="431194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srgbClr val="FFFF00"/>
                </a:solidFill>
                <a:latin typeface="+mj-lt"/>
                <a:ea typeface="+mn-ea"/>
                <a:cs typeface="Tahoma" pitchFamily="34" charset="0"/>
              </a:rPr>
              <a:t>Spotted Owl</a:t>
            </a:r>
          </a:p>
          <a:p>
            <a:pPr eaLnBrk="1" hangingPunct="1">
              <a:defRPr/>
            </a:pPr>
            <a:r>
              <a:rPr lang="en-US" b="1" dirty="0">
                <a:solidFill>
                  <a:srgbClr val="FFFF00"/>
                </a:solidFill>
                <a:latin typeface="+mj-lt"/>
                <a:ea typeface="+mn-ea"/>
                <a:cs typeface="Tahoma" pitchFamily="34" charset="0"/>
              </a:rPr>
              <a:t>(</a:t>
            </a:r>
            <a:r>
              <a:rPr lang="en-US" b="1" i="1" dirty="0">
                <a:solidFill>
                  <a:srgbClr val="FFFF00"/>
                </a:solidFill>
                <a:latin typeface="+mj-lt"/>
                <a:ea typeface="+mn-ea"/>
                <a:cs typeface="Tahoma" pitchFamily="34" charset="0"/>
              </a:rPr>
              <a:t>Strix occidentalis</a:t>
            </a:r>
            <a:r>
              <a:rPr lang="en-US" b="1" dirty="0">
                <a:solidFill>
                  <a:srgbClr val="FFFF00"/>
                </a:solidFill>
                <a:latin typeface="+mj-lt"/>
                <a:ea typeface="+mn-ea"/>
                <a:cs typeface="Tahoma" pitchFamily="34" charset="0"/>
              </a:rPr>
              <a:t>)</a:t>
            </a:r>
          </a:p>
        </p:txBody>
      </p:sp>
      <p:sp>
        <p:nvSpPr>
          <p:cNvPr id="6" name="Text Box 5">
            <a:extLst>
              <a:ext uri="{FF2B5EF4-FFF2-40B4-BE49-F238E27FC236}">
                <a16:creationId xmlns:a16="http://schemas.microsoft.com/office/drawing/2014/main" id="{C73C756B-64C4-3DE6-2960-C0CE9476C1C9}"/>
              </a:ext>
            </a:extLst>
          </p:cNvPr>
          <p:cNvSpPr txBox="1">
            <a:spLocks noChangeArrowheads="1"/>
          </p:cNvSpPr>
          <p:nvPr/>
        </p:nvSpPr>
        <p:spPr bwMode="auto">
          <a:xfrm>
            <a:off x="4724400" y="5638800"/>
            <a:ext cx="427842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srgbClr val="FFFF00"/>
                </a:solidFill>
                <a:latin typeface="+mj-lt"/>
                <a:ea typeface="+mn-ea"/>
                <a:cs typeface="Tahoma" pitchFamily="34" charset="0"/>
              </a:rPr>
              <a:t>Barred Owl</a:t>
            </a:r>
          </a:p>
          <a:p>
            <a:pPr eaLnBrk="1" hangingPunct="1">
              <a:defRPr/>
            </a:pPr>
            <a:r>
              <a:rPr lang="en-US" b="1" dirty="0">
                <a:solidFill>
                  <a:srgbClr val="FFFF00"/>
                </a:solidFill>
                <a:latin typeface="+mj-lt"/>
                <a:ea typeface="+mn-ea"/>
                <a:cs typeface="Tahoma" pitchFamily="34" charset="0"/>
              </a:rPr>
              <a:t>(</a:t>
            </a:r>
            <a:r>
              <a:rPr lang="en-US" b="1" i="1" dirty="0">
                <a:solidFill>
                  <a:srgbClr val="FFFF00"/>
                </a:solidFill>
                <a:latin typeface="+mj-lt"/>
                <a:ea typeface="+mn-ea"/>
                <a:cs typeface="Tahoma" pitchFamily="34" charset="0"/>
              </a:rPr>
              <a:t>Strix varia</a:t>
            </a:r>
            <a:r>
              <a:rPr lang="en-US" b="1" dirty="0">
                <a:solidFill>
                  <a:srgbClr val="FFFF00"/>
                </a:solidFill>
                <a:latin typeface="+mj-lt"/>
                <a:ea typeface="+mn-ea"/>
                <a:cs typeface="Tahoma" pitchFamily="34" charset="0"/>
              </a:rPr>
              <a:t>)</a:t>
            </a:r>
          </a:p>
        </p:txBody>
      </p:sp>
      <p:sp>
        <p:nvSpPr>
          <p:cNvPr id="2" name="Rectangle 1">
            <a:extLst>
              <a:ext uri="{FF2B5EF4-FFF2-40B4-BE49-F238E27FC236}">
                <a16:creationId xmlns:a16="http://schemas.microsoft.com/office/drawing/2014/main" id="{B8020F11-0A87-C5FC-9BAC-2E91ED8AFEF2}"/>
              </a:ext>
            </a:extLst>
          </p:cNvPr>
          <p:cNvSpPr>
            <a:spLocks noChangeArrowheads="1"/>
          </p:cNvSpPr>
          <p:nvPr/>
        </p:nvSpPr>
        <p:spPr bwMode="auto">
          <a:xfrm>
            <a:off x="304800" y="304800"/>
            <a:ext cx="8534400" cy="1212850"/>
          </a:xfrm>
          <a:prstGeom prst="rect">
            <a:avLst/>
          </a:prstGeom>
          <a:blipFill dpi="0" rotWithShape="1">
            <a:blip r:embed="rId5"/>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latin typeface="AvantGarde Bk BT" pitchFamily="34" charset="0"/>
                <a:ea typeface="+mn-ea"/>
              </a:rPr>
              <a:t>Barred Owls</a:t>
            </a:r>
            <a:r>
              <a:rPr lang="en-US" sz="3600" b="1" dirty="0">
                <a:solidFill>
                  <a:schemeClr val="lt1"/>
                </a:solidFill>
                <a:latin typeface="AvantGarde Bk BT" pitchFamily="34" charset="0"/>
                <a:ea typeface="+mn-ea"/>
              </a:rPr>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2658F5F5-6C28-3D0A-4363-A388BCC88D75}"/>
              </a:ext>
            </a:extLst>
          </p:cNvPr>
          <p:cNvPicPr preferRelativeResize="0">
            <a:picLocks noChangeAspect="1" noChangeArrowheads="1"/>
          </p:cNvPicPr>
          <p:nvPr/>
        </p:nvPicPr>
        <p:blipFill rotWithShape="1">
          <a:blip r:embed="rId3"/>
          <a:srcRect l="21997" t="19685" r="8627" b="14901"/>
          <a:stretch/>
        </p:blipFill>
        <p:spPr bwMode="auto">
          <a:xfrm>
            <a:off x="304800" y="287338"/>
            <a:ext cx="8534400" cy="6291262"/>
          </a:xfrm>
          <a:prstGeom prst="rect">
            <a:avLst/>
          </a:prstGeom>
          <a:noFill/>
          <a:ln w="6350">
            <a:solidFill>
              <a:schemeClr val="bg1"/>
            </a:solidFill>
            <a:miter lim="800000"/>
            <a:headEnd/>
            <a:tailEnd/>
          </a:ln>
          <a:effectLst>
            <a:outerShdw blurRad="63500" dist="101600" dir="2700000" algn="tl" rotWithShape="0">
              <a:prstClr val="black">
                <a:alpha val="30000"/>
              </a:prstClr>
            </a:outerShdw>
          </a:effectLst>
        </p:spPr>
      </p:pic>
      <p:sp>
        <p:nvSpPr>
          <p:cNvPr id="15363" name="Text Box 3">
            <a:extLst>
              <a:ext uri="{FF2B5EF4-FFF2-40B4-BE49-F238E27FC236}">
                <a16:creationId xmlns:a16="http://schemas.microsoft.com/office/drawing/2014/main" id="{745DFC06-802E-34EA-6523-9DEFBF4978A1}"/>
              </a:ext>
            </a:extLst>
          </p:cNvPr>
          <p:cNvSpPr txBox="1">
            <a:spLocks noChangeArrowheads="1"/>
          </p:cNvSpPr>
          <p:nvPr/>
        </p:nvSpPr>
        <p:spPr bwMode="auto">
          <a:xfrm>
            <a:off x="2865253" y="914400"/>
            <a:ext cx="2316788" cy="707886"/>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b="1" dirty="0">
                <a:solidFill>
                  <a:schemeClr val="accent4">
                    <a:lumMod val="50000"/>
                  </a:schemeClr>
                </a:solidFill>
                <a:latin typeface="+mj-lt"/>
                <a:ea typeface="+mn-ea"/>
              </a:rPr>
              <a:t>Barred Owl Range</a:t>
            </a:r>
          </a:p>
          <a:p>
            <a:pPr algn="ctr" eaLnBrk="1" hangingPunct="1">
              <a:defRPr/>
            </a:pPr>
            <a:r>
              <a:rPr lang="en-US" sz="2000" b="1" dirty="0">
                <a:solidFill>
                  <a:schemeClr val="accent4">
                    <a:lumMod val="50000"/>
                  </a:schemeClr>
                </a:solidFill>
                <a:latin typeface="+mj-lt"/>
                <a:ea typeface="+mn-ea"/>
              </a:rPr>
              <a:t>(Pre-1900)</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66219F68-915F-205B-E02D-CBFE9F8EBAC8}"/>
              </a:ext>
            </a:extLst>
          </p:cNvPr>
          <p:cNvPicPr preferRelativeResize="0">
            <a:picLocks noChangeAspect="1" noChangeArrowheads="1"/>
          </p:cNvPicPr>
          <p:nvPr/>
        </p:nvPicPr>
        <p:blipFill rotWithShape="1">
          <a:blip r:embed="rId3"/>
          <a:srcRect t="7682" b="4685"/>
          <a:stretch/>
        </p:blipFill>
        <p:spPr bwMode="auto">
          <a:xfrm>
            <a:off x="304800" y="228600"/>
            <a:ext cx="8610600" cy="6248400"/>
          </a:xfrm>
          <a:prstGeom prst="rect">
            <a:avLst/>
          </a:prstGeom>
          <a:noFill/>
          <a:ln w="6350">
            <a:solidFill>
              <a:schemeClr val="bg1"/>
            </a:solidFill>
            <a:miter lim="800000"/>
            <a:headEnd/>
            <a:tailEnd/>
          </a:ln>
          <a:effectLst>
            <a:outerShdw blurRad="63500" dist="101600" dir="2700000" algn="tl" rotWithShape="0">
              <a:prstClr val="black">
                <a:alpha val="30000"/>
              </a:prstClr>
            </a:outerShdw>
          </a:effectLst>
          <a:extLst>
            <a:ext uri="{909E8E84-426E-40dd-AFC4-6F175D3DCCD1}">
              <a14:hiddenFill xmlns:a14="http://schemas.microsoft.com/office/drawing/2010/main" xmlns="">
                <a:solidFill>
                  <a:srgbClr val="FFFFFF"/>
                </a:solidFill>
              </a14:hiddenFill>
            </a:ext>
          </a:extLst>
        </p:spPr>
      </p:pic>
      <p:sp>
        <p:nvSpPr>
          <p:cNvPr id="15363" name="Text Box 3">
            <a:extLst>
              <a:ext uri="{FF2B5EF4-FFF2-40B4-BE49-F238E27FC236}">
                <a16:creationId xmlns:a16="http://schemas.microsoft.com/office/drawing/2014/main" id="{D463F2CC-C470-776C-4B32-0228E8D02A1B}"/>
              </a:ext>
            </a:extLst>
          </p:cNvPr>
          <p:cNvSpPr txBox="1">
            <a:spLocks noChangeArrowheads="1"/>
          </p:cNvSpPr>
          <p:nvPr/>
        </p:nvSpPr>
        <p:spPr bwMode="auto">
          <a:xfrm>
            <a:off x="3810000" y="560457"/>
            <a:ext cx="2316788" cy="707886"/>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b="1" dirty="0">
                <a:solidFill>
                  <a:schemeClr val="accent4">
                    <a:lumMod val="50000"/>
                  </a:schemeClr>
                </a:solidFill>
                <a:latin typeface="+mj-lt"/>
                <a:ea typeface="+mn-ea"/>
              </a:rPr>
              <a:t>Barred Owl Range</a:t>
            </a:r>
          </a:p>
          <a:p>
            <a:pPr algn="ctr" eaLnBrk="1" hangingPunct="1">
              <a:defRPr/>
            </a:pPr>
            <a:r>
              <a:rPr lang="en-US" sz="2000" b="1" dirty="0">
                <a:solidFill>
                  <a:srgbClr val="C56D5E"/>
                </a:solidFill>
                <a:latin typeface="+mj-lt"/>
                <a:ea typeface="+mn-ea"/>
              </a:rPr>
              <a:t>(Spotted Owl)</a:t>
            </a:r>
          </a:p>
        </p:txBody>
      </p:sp>
      <p:sp>
        <p:nvSpPr>
          <p:cNvPr id="2" name="TextBox 1">
            <a:extLst>
              <a:ext uri="{FF2B5EF4-FFF2-40B4-BE49-F238E27FC236}">
                <a16:creationId xmlns:a16="http://schemas.microsoft.com/office/drawing/2014/main" id="{69715317-E823-BE69-E149-4E33D67C3253}"/>
              </a:ext>
            </a:extLst>
          </p:cNvPr>
          <p:cNvSpPr txBox="1"/>
          <p:nvPr/>
        </p:nvSpPr>
        <p:spPr>
          <a:xfrm>
            <a:off x="381000" y="5257800"/>
            <a:ext cx="4953000" cy="923925"/>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solidFill>
                  <a:srgbClr val="0042C8"/>
                </a:solidFill>
              </a:rPr>
              <a:t>Blue – Barred Owl</a:t>
            </a:r>
          </a:p>
          <a:p>
            <a:pPr eaLnBrk="1" hangingPunct="1"/>
            <a:r>
              <a:rPr lang="en-US" altLang="en-US" sz="1800" b="1">
                <a:solidFill>
                  <a:srgbClr val="C00000"/>
                </a:solidFill>
              </a:rPr>
              <a:t>Red – Spotted Owl (Northern, </a:t>
            </a:r>
          </a:p>
          <a:p>
            <a:pPr eaLnBrk="1" hangingPunct="1"/>
            <a:r>
              <a:rPr lang="en-US" altLang="en-US" sz="1800" b="1">
                <a:solidFill>
                  <a:srgbClr val="C00000"/>
                </a:solidFill>
              </a:rPr>
              <a:t>California, and Mexican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4557"/>
        </a:solidFill>
        <a:effectLst/>
      </p:bgPr>
    </p:bg>
    <p:spTree>
      <p:nvGrpSpPr>
        <p:cNvPr id="1" name=""/>
        <p:cNvGrpSpPr/>
        <p:nvPr/>
      </p:nvGrpSpPr>
      <p:grpSpPr>
        <a:xfrm>
          <a:off x="0" y="0"/>
          <a:ext cx="0" cy="0"/>
          <a:chOff x="0" y="0"/>
          <a:chExt cx="0" cy="0"/>
        </a:xfrm>
      </p:grpSpPr>
      <p:sp>
        <p:nvSpPr>
          <p:cNvPr id="26626" name="Content Placeholder 1">
            <a:extLst>
              <a:ext uri="{FF2B5EF4-FFF2-40B4-BE49-F238E27FC236}">
                <a16:creationId xmlns:a16="http://schemas.microsoft.com/office/drawing/2014/main" id="{35722954-735E-0BAB-1E3E-C66D0262C5B7}"/>
              </a:ext>
            </a:extLst>
          </p:cNvPr>
          <p:cNvSpPr>
            <a:spLocks noGrp="1"/>
          </p:cNvSpPr>
          <p:nvPr>
            <p:ph idx="4294967295"/>
          </p:nvPr>
        </p:nvSpPr>
        <p:spPr>
          <a:xfrm>
            <a:off x="371475" y="1676400"/>
            <a:ext cx="6477000" cy="4995863"/>
          </a:xfrm>
        </p:spPr>
        <p:txBody>
          <a:bodyPr>
            <a:normAutofit/>
          </a:bodyPr>
          <a:lstStyle/>
          <a:p>
            <a:pPr marL="547688" indent="-411163">
              <a:spcAft>
                <a:spcPts val="600"/>
              </a:spcAft>
              <a:buClrTx/>
              <a:buSzPct val="100000"/>
              <a:buFont typeface="Wingdings" panose="05000000000000000000" pitchFamily="2" charset="2"/>
              <a:buChar char="§"/>
            </a:pPr>
            <a:r>
              <a:rPr lang="en-US" altLang="en-US" sz="2000" b="1"/>
              <a:t>1990 - Listing of Northern Spotted Owl</a:t>
            </a:r>
          </a:p>
          <a:p>
            <a:pPr marL="868363" lvl="1" indent="-282575">
              <a:spcAft>
                <a:spcPts val="600"/>
              </a:spcAft>
              <a:buClrTx/>
              <a:buFont typeface="Wingdings" panose="05000000000000000000" pitchFamily="2" charset="2"/>
              <a:buChar char="§"/>
            </a:pPr>
            <a:r>
              <a:rPr lang="en-US" altLang="en-US" sz="1800"/>
              <a:t>Barred owl competition “… of considerable concern …” but limited information available</a:t>
            </a:r>
          </a:p>
          <a:p>
            <a:pPr marL="547688" indent="-411163">
              <a:spcAft>
                <a:spcPts val="600"/>
              </a:spcAft>
              <a:buClrTx/>
              <a:buSzPct val="100000"/>
              <a:buFont typeface="Wingdings" panose="05000000000000000000" pitchFamily="2" charset="2"/>
              <a:buChar char="§"/>
            </a:pPr>
            <a:r>
              <a:rPr lang="en-US" altLang="en-US" sz="2000" b="1"/>
              <a:t>2004 - SEI Report for 5-Year Review</a:t>
            </a:r>
          </a:p>
          <a:p>
            <a:pPr marL="868363" lvl="1" indent="-282575">
              <a:spcAft>
                <a:spcPts val="600"/>
              </a:spcAft>
              <a:buClrTx/>
              <a:buFont typeface="Wingdings" panose="05000000000000000000" pitchFamily="2" charset="2"/>
              <a:buChar char="§"/>
            </a:pPr>
            <a:r>
              <a:rPr lang="en-US" altLang="en-US" sz="1800"/>
              <a:t>Barred owl - concern increased, especially north</a:t>
            </a:r>
          </a:p>
          <a:p>
            <a:pPr marL="868363" lvl="1" indent="-282575">
              <a:spcAft>
                <a:spcPts val="600"/>
              </a:spcAft>
              <a:buClrTx/>
              <a:buFont typeface="Wingdings" panose="05000000000000000000" pitchFamily="2" charset="2"/>
              <a:buChar char="§"/>
            </a:pPr>
            <a:r>
              <a:rPr lang="en-US" altLang="en-US" sz="1800"/>
              <a:t>Level of concern as strong as habitat concerns</a:t>
            </a:r>
            <a:endParaRPr lang="en-US" altLang="en-US" sz="1800" b="1"/>
          </a:p>
          <a:p>
            <a:pPr marL="547688" indent="-411163">
              <a:spcAft>
                <a:spcPts val="600"/>
              </a:spcAft>
              <a:buClrTx/>
              <a:buSzPct val="100000"/>
              <a:buFont typeface="Wingdings" panose="05000000000000000000" pitchFamily="2" charset="2"/>
              <a:buChar char="§"/>
            </a:pPr>
            <a:r>
              <a:rPr lang="en-US" altLang="en-US" sz="2000" b="1"/>
              <a:t>2011 – Revised Recovery Plan</a:t>
            </a:r>
            <a:endParaRPr lang="en-US" altLang="en-US" sz="1800"/>
          </a:p>
          <a:p>
            <a:pPr marL="868363" lvl="1" indent="-282575">
              <a:spcAft>
                <a:spcPts val="600"/>
              </a:spcAft>
              <a:buClrTx/>
              <a:buFont typeface="Wingdings" panose="05000000000000000000" pitchFamily="2" charset="2"/>
              <a:buChar char="§"/>
            </a:pPr>
            <a:r>
              <a:rPr lang="en-US" altLang="en-US" sz="1800"/>
              <a:t>Barred owl 1 of 3 primary threats</a:t>
            </a:r>
          </a:p>
          <a:p>
            <a:pPr marL="868363" lvl="1" indent="-282575">
              <a:spcAft>
                <a:spcPts val="600"/>
              </a:spcAft>
              <a:buClrTx/>
              <a:buFont typeface="Wingdings" panose="05000000000000000000" pitchFamily="2" charset="2"/>
              <a:buChar char="§"/>
            </a:pPr>
            <a:r>
              <a:rPr lang="en-US" altLang="en-US" sz="1800"/>
              <a:t>10 Recovery Actions relative to the barred owl</a:t>
            </a:r>
            <a:endParaRPr lang="en-US" altLang="en-US" sz="2000" b="1"/>
          </a:p>
          <a:p>
            <a:pPr marL="868363" lvl="1" indent="-282575">
              <a:spcAft>
                <a:spcPts val="600"/>
              </a:spcAft>
              <a:buClrTx/>
              <a:buFont typeface="Verdana" panose="020B0604030504040204" pitchFamily="34" charset="0"/>
              <a:buNone/>
            </a:pPr>
            <a:endParaRPr lang="en-US" altLang="en-US" sz="1800"/>
          </a:p>
          <a:p>
            <a:pPr marL="547688" indent="-411163">
              <a:spcAft>
                <a:spcPts val="600"/>
              </a:spcAft>
              <a:buClr>
                <a:srgbClr val="000000"/>
              </a:buClr>
              <a:buFont typeface="Wingdings 3" panose="05040102010807070707" pitchFamily="18" charset="2"/>
              <a:buNone/>
            </a:pPr>
            <a:endParaRPr lang="en-US" altLang="en-US"/>
          </a:p>
        </p:txBody>
      </p:sp>
      <p:pic>
        <p:nvPicPr>
          <p:cNvPr id="19459" name="Picture 4" descr="Pages from USFWS 2008 final recovery plan-2">
            <a:extLst>
              <a:ext uri="{FF2B5EF4-FFF2-40B4-BE49-F238E27FC236}">
                <a16:creationId xmlns:a16="http://schemas.microsoft.com/office/drawing/2014/main" id="{D545C6CA-E3BB-DD94-94DA-E54E7569C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2209800"/>
            <a:ext cx="2009775" cy="2590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284C51-BDC8-23E3-6C56-45FB45E13BCE}"/>
              </a:ext>
            </a:extLst>
          </p:cNvPr>
          <p:cNvSpPr>
            <a:spLocks noChangeArrowheads="1"/>
          </p:cNvSpPr>
          <p:nvPr/>
        </p:nvSpPr>
        <p:spPr bwMode="auto">
          <a:xfrm>
            <a:off x="296863" y="228600"/>
            <a:ext cx="8534400" cy="1365250"/>
          </a:xfrm>
          <a:prstGeom prst="rect">
            <a:avLst/>
          </a:prstGeom>
          <a:blipFill dpi="0" rotWithShape="1">
            <a:blip r:embed="rId4"/>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2800" b="1" dirty="0">
                <a:latin typeface="+mn-lt"/>
                <a:ea typeface="+mn-ea"/>
              </a:rPr>
              <a:t>Timeline of Barred Owl Threat Recognition</a:t>
            </a:r>
            <a:r>
              <a:rPr lang="en-US" sz="2800" b="1" dirty="0">
                <a:latin typeface="AvantGarde Bk BT" pitchFamily="34" charset="0"/>
                <a:ea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595CC-5F5E-94CA-3191-C01371106374}"/>
              </a:ext>
            </a:extLst>
          </p:cNvPr>
          <p:cNvSpPr/>
          <p:nvPr/>
        </p:nvSpPr>
        <p:spPr>
          <a:xfrm>
            <a:off x="762000" y="1725613"/>
            <a:ext cx="7827963" cy="4710112"/>
          </a:xfrm>
          <a:prstGeom prst="rect">
            <a:avLst/>
          </a:prstGeom>
        </p:spPr>
        <p:txBody>
          <a:bodyPr>
            <a:spAutoFit/>
          </a:bodyPr>
          <a:lstStyle/>
          <a:p>
            <a:pPr marL="548640" indent="-411480" fontAlgn="auto">
              <a:spcAft>
                <a:spcPts val="0"/>
              </a:spcAft>
              <a:buClr>
                <a:srgbClr val="003600"/>
              </a:buClr>
              <a:buSzPct val="100000"/>
              <a:buFont typeface="Wingdings" pitchFamily="2" charset="2"/>
              <a:buChar char="§"/>
              <a:defRPr/>
            </a:pPr>
            <a:r>
              <a:rPr lang="en-US" sz="2000" b="1" dirty="0">
                <a:latin typeface="Arial" charset="0"/>
                <a:ea typeface="+mn-ea"/>
              </a:rPr>
              <a:t>Kelly et al. (2003)</a:t>
            </a:r>
          </a:p>
          <a:p>
            <a:pPr marL="742950" indent="-149225" fontAlgn="auto">
              <a:spcAft>
                <a:spcPts val="0"/>
              </a:spcAft>
              <a:buClr>
                <a:srgbClr val="003600"/>
              </a:buClr>
              <a:buSzPct val="100000"/>
              <a:buFont typeface="Wingdings" pitchFamily="2" charset="2"/>
              <a:buChar char="§"/>
              <a:defRPr/>
            </a:pPr>
            <a:endParaRPr lang="en-US" sz="2000" b="1" dirty="0">
              <a:latin typeface="Arial" charset="0"/>
              <a:ea typeface="+mn-ea"/>
            </a:endParaRP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rPr>
              <a:t>NSO occupancy declined after BO detection</a:t>
            </a:r>
          </a:p>
          <a:p>
            <a:pPr marL="742950" lvl="1" indent="-149225" fontAlgn="auto">
              <a:spcAft>
                <a:spcPts val="0"/>
              </a:spcAft>
              <a:buClr>
                <a:srgbClr val="003600"/>
              </a:buClr>
              <a:buSzPct val="100000"/>
              <a:buFont typeface="Wingdings" pitchFamily="2" charset="2"/>
              <a:buChar char="§"/>
              <a:defRPr/>
            </a:pPr>
            <a:endParaRPr lang="en-US" sz="1600" b="1" dirty="0">
              <a:latin typeface="Arial" charset="0"/>
              <a:ea typeface="+mn-ea"/>
            </a:endParaRPr>
          </a:p>
          <a:p>
            <a:pPr marL="571500" indent="-400050" fontAlgn="auto">
              <a:spcAft>
                <a:spcPts val="0"/>
              </a:spcAft>
              <a:buClr>
                <a:srgbClr val="003600"/>
              </a:buClr>
              <a:buSzPct val="100000"/>
              <a:buFont typeface="Wingdings" pitchFamily="2" charset="2"/>
              <a:buChar char="§"/>
              <a:defRPr/>
            </a:pPr>
            <a:r>
              <a:rPr lang="en-US" sz="2000" b="1" dirty="0" err="1">
                <a:latin typeface="Arial" charset="0"/>
                <a:ea typeface="+mn-ea"/>
              </a:rPr>
              <a:t>Hamer</a:t>
            </a:r>
            <a:r>
              <a:rPr lang="en-US" sz="2000" b="1" dirty="0">
                <a:latin typeface="Arial" charset="0"/>
                <a:ea typeface="+mn-ea"/>
              </a:rPr>
              <a:t> et al. (2007)</a:t>
            </a:r>
          </a:p>
          <a:p>
            <a:pPr marL="742950" indent="-149225" fontAlgn="auto">
              <a:spcAft>
                <a:spcPts val="0"/>
              </a:spcAft>
              <a:buClr>
                <a:srgbClr val="003600"/>
              </a:buClr>
              <a:buSzPct val="100000"/>
              <a:buFont typeface="Wingdings" pitchFamily="2" charset="2"/>
              <a:buChar char="§"/>
              <a:defRPr/>
            </a:pPr>
            <a:endParaRPr lang="en-US" sz="2000" b="1" dirty="0">
              <a:latin typeface="Arial" charset="0"/>
              <a:ea typeface="+mn-ea"/>
            </a:endParaRP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rPr>
              <a:t>NSO and BO home range size correlated with old forest</a:t>
            </a: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rPr>
              <a:t>NSO avoid younger forest, BO use in prop to availability</a:t>
            </a:r>
          </a:p>
          <a:p>
            <a:pPr marL="742950" lvl="1" indent="-149225" fontAlgn="auto">
              <a:spcAft>
                <a:spcPts val="0"/>
              </a:spcAft>
              <a:buClr>
                <a:srgbClr val="003600"/>
              </a:buClr>
              <a:buSzPct val="100000"/>
              <a:buFont typeface="Wingdings" pitchFamily="2" charset="2"/>
              <a:buChar char="§"/>
              <a:defRPr/>
            </a:pPr>
            <a:endParaRPr lang="en-US" sz="2000" b="1" dirty="0">
              <a:latin typeface="Arial" charset="0"/>
              <a:ea typeface="+mn-ea"/>
            </a:endParaRPr>
          </a:p>
          <a:p>
            <a:pPr marL="571500" indent="-400050" fontAlgn="auto">
              <a:spcAft>
                <a:spcPts val="0"/>
              </a:spcAft>
              <a:buClr>
                <a:srgbClr val="003600"/>
              </a:buClr>
              <a:buSzPct val="100000"/>
              <a:buFont typeface="Wingdings" pitchFamily="2" charset="2"/>
              <a:buChar char="§"/>
              <a:defRPr/>
            </a:pPr>
            <a:r>
              <a:rPr lang="en-US" sz="2000" b="1" dirty="0">
                <a:latin typeface="Arial" charset="0"/>
                <a:ea typeface="+mn-ea"/>
              </a:rPr>
              <a:t>Dugger et al. (2011)</a:t>
            </a:r>
          </a:p>
          <a:p>
            <a:pPr marL="742950" indent="-149225" fontAlgn="auto">
              <a:spcAft>
                <a:spcPts val="0"/>
              </a:spcAft>
              <a:buClr>
                <a:srgbClr val="003600"/>
              </a:buClr>
              <a:buSzPct val="100000"/>
              <a:buFont typeface="Wingdings" pitchFamily="2" charset="2"/>
              <a:buChar char="§"/>
              <a:defRPr/>
            </a:pPr>
            <a:endParaRPr lang="en-US" sz="2000" b="1" dirty="0">
              <a:latin typeface="Arial" charset="0"/>
              <a:ea typeface="+mn-ea"/>
            </a:endParaRP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rPr>
              <a:t>BO- negative effect on NSO site colonization</a:t>
            </a: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rPr>
              <a:t>BO- positive effect on NSO site extinction</a:t>
            </a: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rPr>
              <a:t>Less old forest </a:t>
            </a:r>
            <a:r>
              <a:rPr lang="en-US" sz="1600" b="1" dirty="0">
                <a:latin typeface="Arial" charset="0"/>
                <a:ea typeface="+mn-ea"/>
                <a:sym typeface="Wingdings" pitchFamily="2" charset="2"/>
              </a:rPr>
              <a:t> higher site extinction </a:t>
            </a:r>
          </a:p>
          <a:p>
            <a:pPr marL="742950" lvl="1" indent="-149225" fontAlgn="auto">
              <a:spcAft>
                <a:spcPts val="0"/>
              </a:spcAft>
              <a:buClr>
                <a:srgbClr val="003600"/>
              </a:buClr>
              <a:buSzPct val="100000"/>
              <a:defRPr/>
            </a:pPr>
            <a:r>
              <a:rPr lang="en-US" sz="1600" b="1" dirty="0">
                <a:latin typeface="Arial" charset="0"/>
                <a:ea typeface="+mn-ea"/>
                <a:sym typeface="Wingdings" pitchFamily="2" charset="2"/>
              </a:rPr>
              <a:t>       rates</a:t>
            </a:r>
          </a:p>
          <a:p>
            <a:pPr marL="742950" lvl="1" indent="-149225" fontAlgn="auto">
              <a:spcAft>
                <a:spcPts val="0"/>
              </a:spcAft>
              <a:buClr>
                <a:srgbClr val="003600"/>
              </a:buClr>
              <a:buSzPct val="100000"/>
              <a:buFont typeface="Wingdings" pitchFamily="2" charset="2"/>
              <a:buChar char="§"/>
              <a:defRPr/>
            </a:pPr>
            <a:r>
              <a:rPr lang="en-US" sz="1600" b="1" dirty="0">
                <a:latin typeface="Arial" charset="0"/>
                <a:ea typeface="+mn-ea"/>
                <a:sym typeface="Wingdings" pitchFamily="2" charset="2"/>
              </a:rPr>
              <a:t>Less fragmented old forest  </a:t>
            </a:r>
            <a:br>
              <a:rPr lang="en-US" sz="1600" b="1" dirty="0">
                <a:latin typeface="Arial" charset="0"/>
                <a:ea typeface="+mn-ea"/>
                <a:sym typeface="Wingdings" pitchFamily="2" charset="2"/>
              </a:rPr>
            </a:br>
            <a:r>
              <a:rPr lang="en-US" sz="1600" b="1" dirty="0">
                <a:latin typeface="Arial" charset="0"/>
                <a:ea typeface="+mn-ea"/>
                <a:sym typeface="Wingdings" pitchFamily="2" charset="2"/>
              </a:rPr>
              <a:t>higher colonization rates</a:t>
            </a:r>
            <a:endParaRPr lang="en-US" sz="1600" b="1" dirty="0">
              <a:latin typeface="Arial" charset="0"/>
              <a:ea typeface="+mn-ea"/>
            </a:endParaRPr>
          </a:p>
        </p:txBody>
      </p:sp>
      <p:sp>
        <p:nvSpPr>
          <p:cNvPr id="20482" name="TextBox 2">
            <a:extLst>
              <a:ext uri="{FF2B5EF4-FFF2-40B4-BE49-F238E27FC236}">
                <a16:creationId xmlns:a16="http://schemas.microsoft.com/office/drawing/2014/main" id="{288610A6-AC30-2752-BCB9-0833CAC8A177}"/>
              </a:ext>
            </a:extLst>
          </p:cNvPr>
          <p:cNvSpPr txBox="1">
            <a:spLocks noChangeArrowheads="1"/>
          </p:cNvSpPr>
          <p:nvPr/>
        </p:nvSpPr>
        <p:spPr bwMode="auto">
          <a:xfrm>
            <a:off x="914400" y="1905000"/>
            <a:ext cx="184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b="1">
              <a:latin typeface="Calibri" panose="020F0502020204030204" pitchFamily="34" charset="0"/>
            </a:endParaRPr>
          </a:p>
          <a:p>
            <a:pPr eaLnBrk="1" hangingPunct="1"/>
            <a:endParaRPr lang="en-US" altLang="en-US" b="1">
              <a:latin typeface="Calibri" panose="020F0502020204030204" pitchFamily="34" charset="0"/>
            </a:endParaRPr>
          </a:p>
          <a:p>
            <a:pPr eaLnBrk="1" hangingPunct="1"/>
            <a:endParaRPr lang="en-US" altLang="en-US" b="1">
              <a:latin typeface="Calibri" panose="020F0502020204030204" pitchFamily="34" charset="0"/>
            </a:endParaRPr>
          </a:p>
          <a:p>
            <a:pPr eaLnBrk="1" hangingPunct="1"/>
            <a:endParaRPr lang="en-US" altLang="en-US" sz="1800">
              <a:latin typeface="Verdana" panose="020B0604030504040204" pitchFamily="34" charset="0"/>
            </a:endParaRPr>
          </a:p>
        </p:txBody>
      </p:sp>
      <p:sp>
        <p:nvSpPr>
          <p:cNvPr id="4" name="Rectangle 3">
            <a:extLst>
              <a:ext uri="{FF2B5EF4-FFF2-40B4-BE49-F238E27FC236}">
                <a16:creationId xmlns:a16="http://schemas.microsoft.com/office/drawing/2014/main" id="{7F6C077E-051B-4B71-5225-51A4798324FC}"/>
              </a:ext>
            </a:extLst>
          </p:cNvPr>
          <p:cNvSpPr>
            <a:spLocks noChangeArrowheads="1"/>
          </p:cNvSpPr>
          <p:nvPr/>
        </p:nvSpPr>
        <p:spPr bwMode="auto">
          <a:xfrm>
            <a:off x="304800" y="304800"/>
            <a:ext cx="8534400" cy="12192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b="1" dirty="0">
                <a:solidFill>
                  <a:srgbClr val="003300"/>
                </a:solidFill>
                <a:latin typeface="+mn-lt"/>
                <a:ea typeface="+mn-ea"/>
              </a:rPr>
              <a:t>Barred Owl Competition with Northern Spotted </a:t>
            </a:r>
            <a:r>
              <a:rPr lang="en-US" b="1" dirty="0">
                <a:solidFill>
                  <a:srgbClr val="003300"/>
                </a:solidFill>
                <a:latin typeface="AvantGarde Bk BT" pitchFamily="34" charset="0"/>
                <a:ea typeface="+mn-ea"/>
              </a:rPr>
              <a:t>Research Studies</a:t>
            </a:r>
            <a:endParaRPr lang="en-US" b="1" dirty="0">
              <a:latin typeface="AvantGarde Bk BT" pitchFamily="34" charset="0"/>
              <a:ea typeface="+mn-ea"/>
            </a:endParaRPr>
          </a:p>
        </p:txBody>
      </p:sp>
      <p:sp>
        <p:nvSpPr>
          <p:cNvPr id="5" name="Rectangle 4">
            <a:extLst>
              <a:ext uri="{FF2B5EF4-FFF2-40B4-BE49-F238E27FC236}">
                <a16:creationId xmlns:a16="http://schemas.microsoft.com/office/drawing/2014/main" id="{6E8681FF-8028-4479-B8BB-2867FD4137D3}"/>
              </a:ext>
            </a:extLst>
          </p:cNvPr>
          <p:cNvSpPr/>
          <p:nvPr/>
        </p:nvSpPr>
        <p:spPr>
          <a:xfrm>
            <a:off x="285750" y="1425575"/>
            <a:ext cx="85344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TextBox 2">
            <a:extLst>
              <a:ext uri="{FF2B5EF4-FFF2-40B4-BE49-F238E27FC236}">
                <a16:creationId xmlns:a16="http://schemas.microsoft.com/office/drawing/2014/main" id="{0013B81D-4E85-3D97-6543-1061780ADB12}"/>
              </a:ext>
            </a:extLst>
          </p:cNvPr>
          <p:cNvSpPr txBox="1"/>
          <p:nvPr/>
        </p:nvSpPr>
        <p:spPr>
          <a:xfrm>
            <a:off x="647700" y="1571625"/>
            <a:ext cx="8056563" cy="4308475"/>
          </a:xfrm>
          <a:prstGeom prst="rect">
            <a:avLst/>
          </a:prstGeom>
          <a:noFill/>
        </p:spPr>
        <p:txBody>
          <a:bodyPr>
            <a:spAutoFit/>
          </a:bodyPr>
          <a:lstStyle>
            <a:lvl1pPr marL="547688" indent="-411163" eaLnBrk="0" hangingPunct="0">
              <a:defRPr sz="2400">
                <a:solidFill>
                  <a:schemeClr val="tx1"/>
                </a:solidFill>
                <a:latin typeface="Arial" panose="020B0604020202020204" pitchFamily="34" charset="0"/>
                <a:ea typeface="MS PGothic" panose="020B0600070205080204" pitchFamily="34" charset="-128"/>
              </a:defRPr>
            </a:lvl1pPr>
            <a:lvl2pPr marL="1004888" indent="-411163"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3600"/>
              </a:buClr>
              <a:buSzPct val="100000"/>
              <a:buFont typeface="Wingdings" panose="05000000000000000000" pitchFamily="2" charset="2"/>
              <a:buChar char="§"/>
            </a:pPr>
            <a:r>
              <a:rPr lang="en-US" altLang="en-US" sz="2000" b="1"/>
              <a:t>Wiens (2012) </a:t>
            </a:r>
          </a:p>
          <a:p>
            <a:pPr eaLnBrk="1" hangingPunct="1">
              <a:buClr>
                <a:srgbClr val="003600"/>
              </a:buClr>
              <a:buSzPct val="100000"/>
              <a:buFont typeface="Wingdings" panose="05000000000000000000" pitchFamily="2" charset="2"/>
              <a:buChar char="§"/>
            </a:pPr>
            <a:endParaRPr lang="en-US" altLang="en-US" sz="2000" b="1"/>
          </a:p>
          <a:p>
            <a:pPr lvl="1" eaLnBrk="1" hangingPunct="1">
              <a:buClr>
                <a:srgbClr val="003600"/>
              </a:buClr>
              <a:buSzPct val="100000"/>
              <a:buFont typeface="Wingdings" panose="05000000000000000000" pitchFamily="2" charset="2"/>
              <a:buChar char="§"/>
            </a:pPr>
            <a:r>
              <a:rPr lang="en-US" altLang="en-US" sz="1600" b="1"/>
              <a:t>NSO – selected steep areas dominated by old conifers</a:t>
            </a:r>
          </a:p>
          <a:p>
            <a:pPr lvl="1" eaLnBrk="1" hangingPunct="1">
              <a:buClr>
                <a:srgbClr val="003600"/>
              </a:buClr>
              <a:buSzPct val="100000"/>
              <a:buFont typeface="Wingdings" panose="05000000000000000000" pitchFamily="2" charset="2"/>
              <a:buChar char="§"/>
            </a:pPr>
            <a:r>
              <a:rPr lang="en-US" altLang="en-US" sz="1600" b="1"/>
              <a:t>BO – more even use of forest types, flatter slopes</a:t>
            </a:r>
          </a:p>
          <a:p>
            <a:pPr lvl="1" eaLnBrk="1" hangingPunct="1">
              <a:buClr>
                <a:srgbClr val="003600"/>
              </a:buClr>
              <a:buSzPct val="100000"/>
              <a:buFont typeface="Wingdings" panose="05000000000000000000" pitchFamily="2" charset="2"/>
              <a:buChar char="§"/>
            </a:pPr>
            <a:r>
              <a:rPr lang="en-US" altLang="en-US" sz="1600" b="1"/>
              <a:t>BO – 6x as many young</a:t>
            </a:r>
          </a:p>
          <a:p>
            <a:pPr lvl="1" eaLnBrk="1" hangingPunct="1">
              <a:buClr>
                <a:srgbClr val="003600"/>
              </a:buClr>
              <a:buSzPct val="100000"/>
              <a:buFont typeface="Wingdings" panose="05000000000000000000" pitchFamily="2" charset="2"/>
              <a:buChar char="§"/>
            </a:pPr>
            <a:r>
              <a:rPr lang="en-US" altLang="en-US" sz="1600" b="1"/>
              <a:t>Northern flying squirrel and woodrats – important prey for both, but</a:t>
            </a:r>
          </a:p>
          <a:p>
            <a:pPr lvl="1" eaLnBrk="1" hangingPunct="1">
              <a:buClr>
                <a:srgbClr val="003600"/>
              </a:buClr>
              <a:buSzPct val="100000"/>
              <a:buFont typeface="Wingdings" panose="05000000000000000000" pitchFamily="2" charset="2"/>
              <a:buChar char="§"/>
            </a:pPr>
            <a:r>
              <a:rPr lang="en-US" altLang="en-US" sz="1600" b="1"/>
              <a:t>BO- used many additional aquatic, terrestrial, and diurnal spp. </a:t>
            </a:r>
          </a:p>
          <a:p>
            <a:pPr lvl="1" eaLnBrk="1" hangingPunct="1">
              <a:buClr>
                <a:srgbClr val="003600"/>
              </a:buClr>
              <a:buSzPct val="100000"/>
              <a:buFont typeface="Wingdings" panose="05000000000000000000" pitchFamily="2" charset="2"/>
              <a:buChar char="§"/>
            </a:pPr>
            <a:r>
              <a:rPr lang="en-US" altLang="en-US" sz="1600" b="1"/>
              <a:t>Survival of both species was positively related to old conifer</a:t>
            </a:r>
          </a:p>
          <a:p>
            <a:pPr lvl="1" eaLnBrk="1" hangingPunct="1">
              <a:buClr>
                <a:srgbClr val="003600"/>
              </a:buClr>
              <a:buSzPct val="100000"/>
            </a:pPr>
            <a:r>
              <a:rPr lang="en-US" altLang="en-US" sz="1600" b="1"/>
              <a:t> </a:t>
            </a:r>
          </a:p>
          <a:p>
            <a:pPr eaLnBrk="1" hangingPunct="1">
              <a:buClr>
                <a:srgbClr val="003600"/>
              </a:buClr>
              <a:buSzPct val="100000"/>
              <a:buFont typeface="Wingdings" panose="05000000000000000000" pitchFamily="2" charset="2"/>
              <a:buChar char="§"/>
            </a:pPr>
            <a:r>
              <a:rPr lang="en-US" altLang="en-US" sz="2000" b="1"/>
              <a:t>Singleton (2013)</a:t>
            </a:r>
          </a:p>
          <a:p>
            <a:pPr eaLnBrk="1" hangingPunct="1">
              <a:buClr>
                <a:srgbClr val="003600"/>
              </a:buClr>
              <a:buSzPct val="100000"/>
              <a:buFont typeface="Wingdings" panose="05000000000000000000" pitchFamily="2" charset="2"/>
              <a:buChar char="§"/>
            </a:pPr>
            <a:endParaRPr lang="en-US" altLang="en-US" sz="2000" b="1"/>
          </a:p>
          <a:p>
            <a:pPr lvl="1" eaLnBrk="1" hangingPunct="1">
              <a:buClr>
                <a:srgbClr val="003600"/>
              </a:buClr>
              <a:buSzPct val="100000"/>
              <a:buFont typeface="Wingdings" panose="05000000000000000000" pitchFamily="2" charset="2"/>
              <a:buChar char="§"/>
            </a:pPr>
            <a:r>
              <a:rPr lang="en-US" altLang="en-US" sz="1600" b="1"/>
              <a:t>BO – gentler slopes/lower elevation</a:t>
            </a:r>
          </a:p>
          <a:p>
            <a:pPr lvl="1" eaLnBrk="1" hangingPunct="1">
              <a:buClr>
                <a:srgbClr val="003600"/>
              </a:buClr>
              <a:buSzPct val="100000"/>
              <a:buFont typeface="Wingdings" panose="05000000000000000000" pitchFamily="2" charset="2"/>
              <a:buChar char="§"/>
            </a:pPr>
            <a:r>
              <a:rPr lang="en-US" altLang="en-US" sz="1600" b="1"/>
              <a:t>BO – broader range of forest structure</a:t>
            </a:r>
          </a:p>
          <a:p>
            <a:pPr lvl="1" eaLnBrk="1" hangingPunct="1">
              <a:buClr>
                <a:srgbClr val="003600"/>
              </a:buClr>
              <a:buSzPct val="100000"/>
              <a:buFont typeface="Wingdings" panose="05000000000000000000" pitchFamily="2" charset="2"/>
              <a:buChar char="§"/>
            </a:pPr>
            <a:r>
              <a:rPr lang="en-US" altLang="en-US" sz="1600" b="1"/>
              <a:t>NSO occupancy declined less at sites </a:t>
            </a:r>
          </a:p>
          <a:p>
            <a:pPr lvl="1" eaLnBrk="1" hangingPunct="1">
              <a:buClr>
                <a:srgbClr val="003600"/>
              </a:buClr>
              <a:buSzPct val="100000"/>
            </a:pPr>
            <a:r>
              <a:rPr lang="en-US" altLang="en-US" sz="1600" b="1"/>
              <a:t>        with good habitat</a:t>
            </a:r>
          </a:p>
          <a:p>
            <a:pPr eaLnBrk="1" hangingPunct="1"/>
            <a:endParaRPr lang="en-US" altLang="en-US" sz="1800"/>
          </a:p>
        </p:txBody>
      </p:sp>
      <p:pic>
        <p:nvPicPr>
          <p:cNvPr id="7" name="Picture 4" descr="bBDOW_loganfav">
            <a:extLst>
              <a:ext uri="{FF2B5EF4-FFF2-40B4-BE49-F238E27FC236}">
                <a16:creationId xmlns:a16="http://schemas.microsoft.com/office/drawing/2014/main" id="{18354510-0646-EE34-EE48-AB5683CAC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113" y="4495800"/>
            <a:ext cx="2501900" cy="1922463"/>
          </a:xfrm>
          <a:prstGeom prst="rect">
            <a:avLst/>
          </a:prstGeom>
          <a:noFill/>
          <a:ln w="9525">
            <a:solidFill>
              <a:srgbClr val="000000"/>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crayfish">
            <a:extLst>
              <a:ext uri="{FF2B5EF4-FFF2-40B4-BE49-F238E27FC236}">
                <a16:creationId xmlns:a16="http://schemas.microsoft.com/office/drawing/2014/main" id="{34B97D24-4582-BFD0-7F35-4C4910F8C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5214938"/>
            <a:ext cx="2178050" cy="1296987"/>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6" name="Picture 4" descr="bc-old-growth-forest_10256">
            <a:extLst>
              <a:ext uri="{FF2B5EF4-FFF2-40B4-BE49-F238E27FC236}">
                <a16:creationId xmlns:a16="http://schemas.microsoft.com/office/drawing/2014/main" id="{50FF0294-D0B9-B72A-D6A8-4650D0ACC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1295400"/>
            <a:ext cx="3181350" cy="3027363"/>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6" descr="Neotoma_cinerea">
            <a:extLst>
              <a:ext uri="{FF2B5EF4-FFF2-40B4-BE49-F238E27FC236}">
                <a16:creationId xmlns:a16="http://schemas.microsoft.com/office/drawing/2014/main" id="{2E1BE36F-B0D0-9B88-A4B4-27616D313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08538"/>
            <a:ext cx="2047875" cy="1335087"/>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5">
            <a:extLst>
              <a:ext uri="{FF2B5EF4-FFF2-40B4-BE49-F238E27FC236}">
                <a16:creationId xmlns:a16="http://schemas.microsoft.com/office/drawing/2014/main" id="{F4C8EE6F-CAB0-A248-64A8-DCA6BC174E2B}"/>
              </a:ext>
            </a:extLst>
          </p:cNvPr>
          <p:cNvSpPr txBox="1">
            <a:spLocks noChangeArrowheads="1"/>
          </p:cNvSpPr>
          <p:nvPr/>
        </p:nvSpPr>
        <p:spPr bwMode="auto">
          <a:xfrm>
            <a:off x="5238750" y="306388"/>
            <a:ext cx="1528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rgbClr val="003300"/>
                </a:solidFill>
                <a:latin typeface="Cambria" panose="02040503050406030204" pitchFamily="18" charset="0"/>
              </a:rPr>
              <a:t>Barred Owl</a:t>
            </a:r>
          </a:p>
          <a:p>
            <a:pPr algn="ctr" eaLnBrk="1" hangingPunct="1"/>
            <a:r>
              <a:rPr lang="en-US" altLang="en-US" sz="2000">
                <a:solidFill>
                  <a:srgbClr val="003300"/>
                </a:solidFill>
                <a:latin typeface="Cambria" panose="02040503050406030204" pitchFamily="18" charset="0"/>
              </a:rPr>
              <a:t>(</a:t>
            </a:r>
            <a:r>
              <a:rPr lang="en-US" altLang="en-US" sz="2000" i="1">
                <a:solidFill>
                  <a:srgbClr val="003300"/>
                </a:solidFill>
                <a:latin typeface="Cambria" panose="02040503050406030204" pitchFamily="18" charset="0"/>
              </a:rPr>
              <a:t>Strix varia</a:t>
            </a:r>
            <a:r>
              <a:rPr lang="en-US" altLang="en-US" sz="2000">
                <a:solidFill>
                  <a:srgbClr val="003300"/>
                </a:solidFill>
                <a:latin typeface="Cambria" panose="02040503050406030204" pitchFamily="18" charset="0"/>
              </a:rPr>
              <a:t>)</a:t>
            </a:r>
          </a:p>
        </p:txBody>
      </p:sp>
      <p:pic>
        <p:nvPicPr>
          <p:cNvPr id="21509" name="Picture 5" descr="northern flying squirrel">
            <a:extLst>
              <a:ext uri="{FF2B5EF4-FFF2-40B4-BE49-F238E27FC236}">
                <a16:creationId xmlns:a16="http://schemas.microsoft.com/office/drawing/2014/main" id="{278619B9-990C-D922-A103-7D28EDBC66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78263"/>
            <a:ext cx="2008188" cy="1452562"/>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 Box 4">
            <a:extLst>
              <a:ext uri="{FF2B5EF4-FFF2-40B4-BE49-F238E27FC236}">
                <a16:creationId xmlns:a16="http://schemas.microsoft.com/office/drawing/2014/main" id="{483F6AF8-94A8-0092-CA30-BF511C06E3D3}"/>
              </a:ext>
            </a:extLst>
          </p:cNvPr>
          <p:cNvSpPr txBox="1">
            <a:spLocks noChangeArrowheads="1"/>
          </p:cNvSpPr>
          <p:nvPr/>
        </p:nvSpPr>
        <p:spPr bwMode="auto">
          <a:xfrm>
            <a:off x="552450" y="304800"/>
            <a:ext cx="3079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rgbClr val="003600"/>
                </a:solidFill>
                <a:latin typeface="Cambria" panose="02040503050406030204" pitchFamily="18" charset="0"/>
              </a:rPr>
              <a:t>Northern Spotted Owl</a:t>
            </a:r>
          </a:p>
          <a:p>
            <a:pPr algn="ctr" eaLnBrk="1" hangingPunct="1"/>
            <a:r>
              <a:rPr lang="en-US" altLang="en-US" sz="2000">
                <a:solidFill>
                  <a:srgbClr val="003600"/>
                </a:solidFill>
                <a:latin typeface="Cambria" panose="02040503050406030204" pitchFamily="18" charset="0"/>
              </a:rPr>
              <a:t>(</a:t>
            </a:r>
            <a:r>
              <a:rPr lang="en-US" altLang="en-US" sz="2000" i="1">
                <a:solidFill>
                  <a:srgbClr val="003600"/>
                </a:solidFill>
                <a:latin typeface="Cambria" panose="02040503050406030204" pitchFamily="18" charset="0"/>
              </a:rPr>
              <a:t>Strix occidentalis caurina</a:t>
            </a:r>
            <a:r>
              <a:rPr lang="en-US" altLang="en-US" sz="2000">
                <a:solidFill>
                  <a:srgbClr val="003600"/>
                </a:solidFill>
                <a:latin typeface="Cambria" panose="02040503050406030204" pitchFamily="18" charset="0"/>
              </a:rPr>
              <a:t>)</a:t>
            </a:r>
          </a:p>
        </p:txBody>
      </p:sp>
      <p:pic>
        <p:nvPicPr>
          <p:cNvPr id="21511" name="Picture 7" descr="C:\Documents and Settings\rbown\My Documents\My Pictures\herps\shasta salamander.jpg">
            <a:extLst>
              <a:ext uri="{FF2B5EF4-FFF2-40B4-BE49-F238E27FC236}">
                <a16:creationId xmlns:a16="http://schemas.microsoft.com/office/drawing/2014/main" id="{6094C33C-19F5-CFA2-1537-630205F04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71950"/>
            <a:ext cx="2133600" cy="1600200"/>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5" descr="northern flying squirrel">
            <a:extLst>
              <a:ext uri="{FF2B5EF4-FFF2-40B4-BE49-F238E27FC236}">
                <a16:creationId xmlns:a16="http://schemas.microsoft.com/office/drawing/2014/main" id="{36BDA74E-6533-AB8A-A0FB-CD75AFF9B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600" y="3384550"/>
            <a:ext cx="1684338" cy="1219200"/>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6">
            <a:extLst>
              <a:ext uri="{FF2B5EF4-FFF2-40B4-BE49-F238E27FC236}">
                <a16:creationId xmlns:a16="http://schemas.microsoft.com/office/drawing/2014/main" id="{52DD82E0-6373-25A3-6EB8-C39ECB2828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8338" y="5030788"/>
            <a:ext cx="1752600" cy="1481137"/>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14" name="TextBox 10">
            <a:extLst>
              <a:ext uri="{FF2B5EF4-FFF2-40B4-BE49-F238E27FC236}">
                <a16:creationId xmlns:a16="http://schemas.microsoft.com/office/drawing/2014/main" id="{E9B33D45-00C4-9529-E440-3BD5AAF7BDEC}"/>
              </a:ext>
            </a:extLst>
          </p:cNvPr>
          <p:cNvSpPr txBox="1">
            <a:spLocks noChangeArrowheads="1"/>
          </p:cNvSpPr>
          <p:nvPr/>
        </p:nvSpPr>
        <p:spPr bwMode="auto">
          <a:xfrm>
            <a:off x="7929563" y="6226175"/>
            <a:ext cx="808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000000"/>
                </a:solidFill>
              </a:rPr>
              <a:t>D. Wiens</a:t>
            </a:r>
          </a:p>
        </p:txBody>
      </p:sp>
      <p:pic>
        <p:nvPicPr>
          <p:cNvPr id="14" name="Picture 13">
            <a:extLst>
              <a:ext uri="{FF2B5EF4-FFF2-40B4-BE49-F238E27FC236}">
                <a16:creationId xmlns:a16="http://schemas.microsoft.com/office/drawing/2014/main" id="{47E7065C-4515-2A4C-D4FD-1C8ACC0E5D6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87963" y="512763"/>
            <a:ext cx="2960687" cy="4306887"/>
          </a:xfrm>
          <a:prstGeom prst="rect">
            <a:avLst/>
          </a:prstGeom>
          <a:noFill/>
          <a:ln>
            <a:noFill/>
          </a:ln>
          <a:effectLst>
            <a:outerShdw blurRad="127000" dist="101600" dir="3599997"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6879924-68A1-059B-32D5-7E0649D327A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85863" y="866775"/>
            <a:ext cx="1905000" cy="3667125"/>
          </a:xfrm>
          <a:prstGeom prst="rect">
            <a:avLst/>
          </a:prstGeom>
          <a:noFill/>
          <a:ln>
            <a:noFill/>
          </a:ln>
          <a:effectLst>
            <a:outerShdw blurRad="127000" dist="101600" dir="3599997"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31355DC-2C13-5A58-ADC6-1DCD495EC3BD}"/>
              </a:ext>
            </a:extLst>
          </p:cNvPr>
          <p:cNvGraphicFramePr>
            <a:graphicFrameLocks noGrp="1"/>
          </p:cNvGraphicFramePr>
          <p:nvPr/>
        </p:nvGraphicFramePr>
        <p:xfrm>
          <a:off x="243416" y="285750"/>
          <a:ext cx="8657167" cy="6286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A01EC-53D8-42C7-16C4-A4DAFFC006DE}"/>
              </a:ext>
            </a:extLst>
          </p:cNvPr>
          <p:cNvSpPr>
            <a:spLocks noChangeArrowheads="1"/>
          </p:cNvSpPr>
          <p:nvPr/>
        </p:nvSpPr>
        <p:spPr bwMode="auto">
          <a:xfrm>
            <a:off x="304800" y="304800"/>
            <a:ext cx="8537575" cy="121285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latin typeface="AvantGarde Bk BT" pitchFamily="34" charset="0"/>
                <a:ea typeface="+mn-ea"/>
              </a:rPr>
              <a:t>Recovery Objectives</a:t>
            </a:r>
          </a:p>
        </p:txBody>
      </p:sp>
      <p:sp>
        <p:nvSpPr>
          <p:cNvPr id="13315" name="TextBox 2">
            <a:extLst>
              <a:ext uri="{FF2B5EF4-FFF2-40B4-BE49-F238E27FC236}">
                <a16:creationId xmlns:a16="http://schemas.microsoft.com/office/drawing/2014/main" id="{FBBB02CD-1E8F-6DA8-6863-964577E9FB5F}"/>
              </a:ext>
            </a:extLst>
          </p:cNvPr>
          <p:cNvSpPr txBox="1">
            <a:spLocks noChangeArrowheads="1"/>
          </p:cNvSpPr>
          <p:nvPr/>
        </p:nvSpPr>
        <p:spPr bwMode="auto">
          <a:xfrm>
            <a:off x="4048125" y="1676400"/>
            <a:ext cx="4794250" cy="517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Tx/>
              <a:buAutoNum type="arabicPeriod"/>
              <a:defRPr/>
            </a:pPr>
            <a:r>
              <a:rPr lang="en-US" sz="2200" b="1" dirty="0">
                <a:latin typeface="Calibri" pitchFamily="34" charset="0"/>
                <a:ea typeface="+mn-ea"/>
              </a:rPr>
              <a:t>Populations are sufficiently large and distributed such that the species no longer requires listing.</a:t>
            </a:r>
            <a:br>
              <a:rPr lang="en-US" sz="2200" b="1" dirty="0">
                <a:latin typeface="Calibri" pitchFamily="34" charset="0"/>
                <a:ea typeface="+mn-ea"/>
              </a:rPr>
            </a:br>
            <a:endParaRPr lang="en-US" sz="2200" b="1" dirty="0">
              <a:latin typeface="Calibri" pitchFamily="34" charset="0"/>
              <a:ea typeface="+mn-ea"/>
            </a:endParaRPr>
          </a:p>
          <a:p>
            <a:pPr marL="457200" indent="-457200" eaLnBrk="1" hangingPunct="1">
              <a:buFontTx/>
              <a:buAutoNum type="arabicPeriod"/>
              <a:defRPr/>
            </a:pPr>
            <a:r>
              <a:rPr lang="en-US" sz="2200" b="1" dirty="0">
                <a:latin typeface="Calibri" pitchFamily="34" charset="0"/>
                <a:ea typeface="+mn-ea"/>
              </a:rPr>
              <a:t>Adequate habitat is available and will continue to exist to allow the species to persist without protection of the ESA.</a:t>
            </a:r>
            <a:br>
              <a:rPr lang="en-US" sz="2200" b="1" dirty="0">
                <a:latin typeface="Calibri" pitchFamily="34" charset="0"/>
                <a:ea typeface="+mn-ea"/>
              </a:rPr>
            </a:br>
            <a:endParaRPr lang="en-US" sz="2200" b="1" dirty="0">
              <a:latin typeface="Calibri" pitchFamily="34" charset="0"/>
              <a:ea typeface="+mn-ea"/>
            </a:endParaRPr>
          </a:p>
          <a:p>
            <a:pPr marL="457200" indent="-457200" eaLnBrk="1" hangingPunct="1">
              <a:buFontTx/>
              <a:buAutoNum type="arabicPeriod"/>
              <a:defRPr/>
            </a:pPr>
            <a:r>
              <a:rPr lang="en-US" sz="2200" b="1" dirty="0">
                <a:latin typeface="Calibri" pitchFamily="34" charset="0"/>
                <a:ea typeface="+mn-ea"/>
              </a:rPr>
              <a:t>Effects of threats have been reduced or eliminated such that populations are stable or increasing. </a:t>
            </a:r>
          </a:p>
          <a:p>
            <a:pPr eaLnBrk="1" hangingPunct="1">
              <a:defRPr/>
            </a:pPr>
            <a:endParaRPr lang="en-US" sz="2200" b="1" dirty="0">
              <a:latin typeface="Calibri" pitchFamily="34" charset="0"/>
              <a:ea typeface="+mn-ea"/>
            </a:endParaRPr>
          </a:p>
          <a:p>
            <a:pPr eaLnBrk="1" hangingPunct="1">
              <a:defRPr/>
            </a:pPr>
            <a:endParaRPr lang="en-US" sz="2200" b="1" dirty="0">
              <a:latin typeface="Calibri" pitchFamily="34" charset="0"/>
              <a:ea typeface="+mn-ea"/>
            </a:endParaRPr>
          </a:p>
        </p:txBody>
      </p:sp>
      <p:pic>
        <p:nvPicPr>
          <p:cNvPr id="23555" name="Picture 2" descr="O:\EndangeredSpecies\Species Data\NorthernSpottedOwl\Photos &amp;  Calls\JaredHobbsPhotos\bSPOW pair Vert fav_8797.jpg">
            <a:extLst>
              <a:ext uri="{FF2B5EF4-FFF2-40B4-BE49-F238E27FC236}">
                <a16:creationId xmlns:a16="http://schemas.microsoft.com/office/drawing/2014/main" id="{B19E03DF-BFCD-7200-7805-8E507E3FB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2057400"/>
            <a:ext cx="25908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B3FFBC-0103-3AAD-E7A2-102C728F3759}"/>
              </a:ext>
            </a:extLst>
          </p:cNvPr>
          <p:cNvSpPr>
            <a:spLocks noChangeArrowheads="1"/>
          </p:cNvSpPr>
          <p:nvPr/>
        </p:nvSpPr>
        <p:spPr bwMode="auto">
          <a:xfrm>
            <a:off x="271463" y="304800"/>
            <a:ext cx="8534400" cy="12922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2800" b="1" dirty="0">
                <a:latin typeface="AvantGarde Bk BT" pitchFamily="34" charset="0"/>
                <a:ea typeface="+mn-ea"/>
              </a:rPr>
              <a:t> How Do We Recover the Northern Spotted Owl?</a:t>
            </a:r>
          </a:p>
        </p:txBody>
      </p:sp>
      <p:sp>
        <p:nvSpPr>
          <p:cNvPr id="3" name="TextBox 2">
            <a:extLst>
              <a:ext uri="{FF2B5EF4-FFF2-40B4-BE49-F238E27FC236}">
                <a16:creationId xmlns:a16="http://schemas.microsoft.com/office/drawing/2014/main" id="{4339E19E-5F9F-9055-39D3-DB1952460529}"/>
              </a:ext>
            </a:extLst>
          </p:cNvPr>
          <p:cNvSpPr txBox="1"/>
          <p:nvPr/>
        </p:nvSpPr>
        <p:spPr>
          <a:xfrm>
            <a:off x="533400" y="1819275"/>
            <a:ext cx="8382000" cy="4400550"/>
          </a:xfrm>
          <a:prstGeom prst="rect">
            <a:avLst/>
          </a:prstGeom>
          <a:noFill/>
        </p:spPr>
        <p:txBody>
          <a:bodyPr>
            <a:spAutoFit/>
          </a:bodyPr>
          <a:lstStyle/>
          <a:p>
            <a:pPr marL="285750" indent="-285750">
              <a:buFont typeface="Arial" pitchFamily="34" charset="0"/>
              <a:buChar char="•"/>
              <a:defRPr/>
            </a:pPr>
            <a:r>
              <a:rPr lang="en-US" sz="2800" b="1" dirty="0">
                <a:latin typeface="Arial" charset="0"/>
                <a:ea typeface="+mn-ea"/>
              </a:rPr>
              <a:t>Threats</a:t>
            </a:r>
            <a:r>
              <a:rPr lang="en-US" sz="2800" dirty="0">
                <a:latin typeface="Arial" charset="0"/>
                <a:ea typeface="+mn-ea"/>
              </a:rPr>
              <a:t>: Habitat </a:t>
            </a:r>
            <a:r>
              <a:rPr lang="en-US" sz="2800" b="1" dirty="0">
                <a:latin typeface="Arial" charset="0"/>
                <a:ea typeface="+mn-ea"/>
              </a:rPr>
              <a:t>AND</a:t>
            </a:r>
            <a:r>
              <a:rPr lang="en-US" sz="2800" dirty="0">
                <a:latin typeface="Arial" charset="0"/>
                <a:ea typeface="+mn-ea"/>
              </a:rPr>
              <a:t> Barred Owls</a:t>
            </a:r>
            <a:br>
              <a:rPr lang="en-US" sz="2800" dirty="0">
                <a:latin typeface="Arial" charset="0"/>
                <a:ea typeface="+mn-ea"/>
              </a:rPr>
            </a:br>
            <a:endParaRPr lang="en-US" sz="2800" dirty="0">
              <a:latin typeface="Arial" charset="0"/>
              <a:ea typeface="+mn-ea"/>
            </a:endParaRPr>
          </a:p>
          <a:p>
            <a:pPr>
              <a:defRPr/>
            </a:pPr>
            <a:r>
              <a:rPr lang="en-US" sz="2800" b="1" dirty="0">
                <a:latin typeface="Arial" charset="0"/>
                <a:ea typeface="+mn-ea"/>
              </a:rPr>
              <a:t>HABITAT</a:t>
            </a:r>
            <a:r>
              <a:rPr lang="en-US" sz="2800" b="1" dirty="0">
                <a:latin typeface="Arial" charset="0"/>
                <a:ea typeface="+mn-ea"/>
                <a:sym typeface="Wingdings" panose="05000000000000000000" pitchFamily="2" charset="2"/>
              </a:rPr>
              <a:t></a:t>
            </a:r>
            <a:endParaRPr lang="en-US" sz="2800" b="1" dirty="0">
              <a:latin typeface="Arial" charset="0"/>
              <a:ea typeface="+mn-ea"/>
            </a:endParaRPr>
          </a:p>
          <a:p>
            <a:pPr marL="285750" indent="-285750">
              <a:buFont typeface="Arial" pitchFamily="34" charset="0"/>
              <a:buChar char="•"/>
              <a:defRPr/>
            </a:pPr>
            <a:r>
              <a:rPr lang="en-US" sz="2800" dirty="0">
                <a:latin typeface="Arial" charset="0"/>
                <a:ea typeface="+mn-ea"/>
              </a:rPr>
              <a:t>NWFP</a:t>
            </a:r>
          </a:p>
          <a:p>
            <a:pPr marL="285750" indent="-285750">
              <a:buFont typeface="Arial" pitchFamily="34" charset="0"/>
              <a:buChar char="•"/>
              <a:defRPr/>
            </a:pPr>
            <a:r>
              <a:rPr lang="en-US" sz="2800" dirty="0">
                <a:latin typeface="Arial" charset="0"/>
                <a:ea typeface="+mn-ea"/>
              </a:rPr>
              <a:t>2011 Recovery Plan - Recovery Action 10,12, 32</a:t>
            </a:r>
          </a:p>
          <a:p>
            <a:pPr marL="285750" indent="-285750">
              <a:buFont typeface="Arial" pitchFamily="34" charset="0"/>
              <a:buChar char="•"/>
              <a:defRPr/>
            </a:pPr>
            <a:r>
              <a:rPr lang="en-US" sz="2800" dirty="0">
                <a:latin typeface="Arial" charset="0"/>
                <a:ea typeface="+mn-ea"/>
              </a:rPr>
              <a:t>2012 Critical Habitat Rule </a:t>
            </a:r>
          </a:p>
          <a:p>
            <a:pPr marL="285750" indent="-285750">
              <a:buFont typeface="Arial" pitchFamily="34" charset="0"/>
              <a:buChar char="•"/>
              <a:defRPr/>
            </a:pPr>
            <a:endParaRPr lang="en-US" sz="2800" dirty="0">
              <a:latin typeface="Arial" charset="0"/>
              <a:ea typeface="+mn-ea"/>
            </a:endParaRPr>
          </a:p>
          <a:p>
            <a:pPr>
              <a:defRPr/>
            </a:pPr>
            <a:r>
              <a:rPr lang="en-US" sz="2800" b="1" dirty="0">
                <a:latin typeface="Arial" charset="0"/>
                <a:ea typeface="+mn-ea"/>
              </a:rPr>
              <a:t>Barred Owls </a:t>
            </a:r>
            <a:r>
              <a:rPr lang="en-US" sz="2800" b="1" dirty="0">
                <a:latin typeface="Arial" charset="0"/>
                <a:ea typeface="+mn-ea"/>
                <a:sym typeface="Wingdings" pitchFamily="2" charset="2"/>
              </a:rPr>
              <a:t></a:t>
            </a:r>
            <a:r>
              <a:rPr lang="en-US" sz="2800" b="1" dirty="0">
                <a:latin typeface="Arial" charset="0"/>
                <a:ea typeface="+mn-ea"/>
              </a:rPr>
              <a:t> </a:t>
            </a:r>
          </a:p>
          <a:p>
            <a:pPr marL="285750" indent="-285750">
              <a:buFont typeface="Arial" pitchFamily="34" charset="0"/>
              <a:buChar char="•"/>
              <a:defRPr/>
            </a:pPr>
            <a:r>
              <a:rPr lang="en-US" sz="2800" dirty="0">
                <a:latin typeface="Arial" charset="0"/>
                <a:ea typeface="+mn-ea"/>
              </a:rPr>
              <a:t>2011 Recovery Plan - Recovery Actions 22-31</a:t>
            </a:r>
          </a:p>
          <a:p>
            <a:pPr marL="285750" indent="-285750">
              <a:buFont typeface="Arial" pitchFamily="34" charset="0"/>
              <a:buChar char="•"/>
              <a:defRPr/>
            </a:pPr>
            <a:r>
              <a:rPr lang="en-US" sz="2800" dirty="0">
                <a:latin typeface="Arial" charset="0"/>
                <a:ea typeface="+mn-ea"/>
              </a:rPr>
              <a:t>Removal Experiment  - Implemented in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D00A2-7EE8-6F00-965F-8E28B6D2BB03}"/>
              </a:ext>
            </a:extLst>
          </p:cNvPr>
          <p:cNvSpPr>
            <a:spLocks noChangeArrowheads="1"/>
          </p:cNvSpPr>
          <p:nvPr/>
        </p:nvSpPr>
        <p:spPr bwMode="auto">
          <a:xfrm>
            <a:off x="309563" y="228600"/>
            <a:ext cx="8505825" cy="12192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200" b="1">
                <a:latin typeface="AvantGarde Bk BT" pitchFamily="34" charset="0"/>
                <a:ea typeface="+mn-ea"/>
              </a:rPr>
              <a:t>    </a:t>
            </a:r>
            <a:r>
              <a:rPr lang="en-US" sz="3600" b="1">
                <a:latin typeface="AvantGarde Bk BT" pitchFamily="34" charset="0"/>
                <a:ea typeface="+mn-ea"/>
              </a:rPr>
              <a:t>Northern </a:t>
            </a:r>
            <a:r>
              <a:rPr lang="en-US" sz="3600" b="1" dirty="0">
                <a:latin typeface="AvantGarde Bk BT" pitchFamily="34" charset="0"/>
                <a:ea typeface="+mn-ea"/>
              </a:rPr>
              <a:t>Spotted Owl</a:t>
            </a:r>
          </a:p>
        </p:txBody>
      </p:sp>
      <p:sp>
        <p:nvSpPr>
          <p:cNvPr id="5" name="Content Placeholder 2">
            <a:extLst>
              <a:ext uri="{FF2B5EF4-FFF2-40B4-BE49-F238E27FC236}">
                <a16:creationId xmlns:a16="http://schemas.microsoft.com/office/drawing/2014/main" id="{E5C3E5EA-0E0A-88BA-6778-E085BD18E5D5}"/>
              </a:ext>
            </a:extLst>
          </p:cNvPr>
          <p:cNvSpPr txBox="1">
            <a:spLocks/>
          </p:cNvSpPr>
          <p:nvPr/>
        </p:nvSpPr>
        <p:spPr>
          <a:xfrm>
            <a:off x="304800" y="1524000"/>
            <a:ext cx="4343400" cy="4800600"/>
          </a:xfrm>
          <a:prstGeom prst="rect">
            <a:avLst/>
          </a:prstGeom>
        </p:spPr>
        <p:txBody>
          <a:bodyPr>
            <a:normAutofit fontScale="85000" lnSpcReduction="20000"/>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AAE9AA"/>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AAE9AA"/>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98E8FE"/>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38912" indent="-320040" eaLnBrk="1" fontAlgn="auto" hangingPunct="1">
              <a:spcBef>
                <a:spcPts val="0"/>
              </a:spcBef>
              <a:spcAft>
                <a:spcPts val="0"/>
              </a:spcAft>
              <a:buClr>
                <a:srgbClr val="003DB8"/>
              </a:buClr>
              <a:buFont typeface="Wingdings 2"/>
              <a:buChar char=""/>
              <a:defRPr/>
            </a:pPr>
            <a:r>
              <a:rPr lang="en-US" sz="2300" b="1" dirty="0"/>
              <a:t>Listed as threatened in 1990</a:t>
            </a:r>
          </a:p>
          <a:p>
            <a:pPr marL="438912" indent="-320040" eaLnBrk="1" fontAlgn="auto" hangingPunct="1">
              <a:spcBef>
                <a:spcPts val="0"/>
              </a:spcBef>
              <a:spcAft>
                <a:spcPts val="0"/>
              </a:spcAft>
              <a:buClr>
                <a:srgbClr val="003DB8"/>
              </a:buClr>
              <a:buFont typeface="Wingdings 2"/>
              <a:buChar char=""/>
              <a:defRPr/>
            </a:pPr>
            <a:endParaRPr lang="en-US" sz="2300" b="1" dirty="0"/>
          </a:p>
          <a:p>
            <a:pPr marL="438912" indent="-320040" eaLnBrk="1" fontAlgn="auto" hangingPunct="1">
              <a:spcBef>
                <a:spcPts val="0"/>
              </a:spcBef>
              <a:spcAft>
                <a:spcPts val="0"/>
              </a:spcAft>
              <a:buClr>
                <a:srgbClr val="003DB8"/>
              </a:buClr>
              <a:buFont typeface="Wingdings 2"/>
              <a:buChar char=""/>
              <a:defRPr/>
            </a:pPr>
            <a:r>
              <a:rPr lang="en-US" sz="2300" b="1" dirty="0"/>
              <a:t>Late-successional forest habitat  </a:t>
            </a:r>
          </a:p>
          <a:p>
            <a:pPr marL="438912" indent="-320040" eaLnBrk="1" fontAlgn="auto" hangingPunct="1">
              <a:spcBef>
                <a:spcPts val="0"/>
              </a:spcBef>
              <a:spcAft>
                <a:spcPts val="0"/>
              </a:spcAft>
              <a:buClr>
                <a:srgbClr val="003DB8"/>
              </a:buClr>
              <a:buFont typeface="Wingdings 2"/>
              <a:buChar char=""/>
              <a:defRPr/>
            </a:pPr>
            <a:endParaRPr lang="en-US" sz="2300" b="1" dirty="0"/>
          </a:p>
          <a:p>
            <a:pPr marL="438912" indent="-320040" eaLnBrk="1" fontAlgn="auto" hangingPunct="1">
              <a:spcBef>
                <a:spcPts val="0"/>
              </a:spcBef>
              <a:spcAft>
                <a:spcPts val="0"/>
              </a:spcAft>
              <a:buClr>
                <a:srgbClr val="003DB8"/>
              </a:buClr>
              <a:buFont typeface="Wingdings 2"/>
              <a:buChar char=""/>
              <a:defRPr/>
            </a:pPr>
            <a:r>
              <a:rPr lang="en-US" sz="2300" b="1" dirty="0"/>
              <a:t>Territorial, large (~1500ha) home ranges.  Nest in spring (Mar-Jun)</a:t>
            </a:r>
            <a:br>
              <a:rPr lang="en-US" sz="2300" b="1" dirty="0"/>
            </a:br>
            <a:endParaRPr lang="en-US" sz="2300" b="1" dirty="0"/>
          </a:p>
          <a:p>
            <a:pPr marL="438912" indent="-320040" eaLnBrk="1" fontAlgn="auto" hangingPunct="1">
              <a:spcBef>
                <a:spcPts val="0"/>
              </a:spcBef>
              <a:spcAft>
                <a:spcPts val="0"/>
              </a:spcAft>
              <a:buClr>
                <a:srgbClr val="003DB8"/>
              </a:buClr>
              <a:buFont typeface="Wingdings 2"/>
              <a:buChar char=""/>
              <a:defRPr/>
            </a:pPr>
            <a:r>
              <a:rPr lang="en-US" sz="2300" b="1" dirty="0"/>
              <a:t>High annual survival, variable reproduction</a:t>
            </a:r>
          </a:p>
          <a:p>
            <a:pPr marL="438912" indent="-320040" eaLnBrk="1" fontAlgn="auto" hangingPunct="1">
              <a:spcBef>
                <a:spcPts val="0"/>
              </a:spcBef>
              <a:spcAft>
                <a:spcPts val="0"/>
              </a:spcAft>
              <a:buClr>
                <a:srgbClr val="003DB8"/>
              </a:buClr>
              <a:buFont typeface="Wingdings 2"/>
              <a:buChar char=""/>
              <a:defRPr/>
            </a:pPr>
            <a:endParaRPr lang="en-US" sz="2300" b="1" dirty="0"/>
          </a:p>
          <a:p>
            <a:pPr marL="438912" indent="-320040" eaLnBrk="1" fontAlgn="auto" hangingPunct="1">
              <a:spcBef>
                <a:spcPts val="0"/>
              </a:spcBef>
              <a:spcAft>
                <a:spcPts val="0"/>
              </a:spcAft>
              <a:buClr>
                <a:srgbClr val="003DB8"/>
              </a:buClr>
              <a:buFont typeface="Wingdings 2"/>
              <a:buChar char=""/>
              <a:defRPr/>
            </a:pPr>
            <a:r>
              <a:rPr lang="en-US" sz="2300" b="1" dirty="0"/>
              <a:t>Threats: Habitat loss, barred owls</a:t>
            </a:r>
          </a:p>
          <a:p>
            <a:pPr marL="438912" indent="-320040" eaLnBrk="1" fontAlgn="auto" hangingPunct="1">
              <a:spcBef>
                <a:spcPts val="0"/>
              </a:spcBef>
              <a:spcAft>
                <a:spcPts val="0"/>
              </a:spcAft>
              <a:buClr>
                <a:srgbClr val="003DB8"/>
              </a:buClr>
              <a:buFont typeface="Wingdings 2"/>
              <a:buNone/>
              <a:defRPr/>
            </a:pPr>
            <a:endParaRPr lang="en-US" sz="2300" b="1" dirty="0"/>
          </a:p>
          <a:p>
            <a:pPr marL="438912" indent="-320040" eaLnBrk="1" fontAlgn="auto" hangingPunct="1">
              <a:spcBef>
                <a:spcPts val="0"/>
              </a:spcBef>
              <a:spcAft>
                <a:spcPts val="0"/>
              </a:spcAft>
              <a:buClr>
                <a:srgbClr val="003DB8"/>
              </a:buClr>
              <a:buFont typeface="Wingdings 2"/>
              <a:buChar char=""/>
              <a:defRPr/>
            </a:pPr>
            <a:r>
              <a:rPr lang="en-US" sz="2300" b="1" dirty="0"/>
              <a:t>Declining population trends</a:t>
            </a:r>
            <a:endParaRPr lang="en-US" dirty="0"/>
          </a:p>
        </p:txBody>
      </p:sp>
      <p:grpSp>
        <p:nvGrpSpPr>
          <p:cNvPr id="6" name="Group 15">
            <a:extLst>
              <a:ext uri="{FF2B5EF4-FFF2-40B4-BE49-F238E27FC236}">
                <a16:creationId xmlns:a16="http://schemas.microsoft.com/office/drawing/2014/main" id="{33714C8A-1860-A7F0-1D2A-578F9D9E14A6}"/>
              </a:ext>
            </a:extLst>
          </p:cNvPr>
          <p:cNvGrpSpPr>
            <a:grpSpLocks/>
          </p:cNvGrpSpPr>
          <p:nvPr/>
        </p:nvGrpSpPr>
        <p:grpSpPr bwMode="auto">
          <a:xfrm>
            <a:off x="4413250" y="1600200"/>
            <a:ext cx="4425950" cy="4902200"/>
            <a:chOff x="9052048" y="762000"/>
            <a:chExt cx="4892552" cy="6034456"/>
          </a:xfrm>
        </p:grpSpPr>
        <p:graphicFrame>
          <p:nvGraphicFramePr>
            <p:cNvPr id="7" name="Chart 6">
              <a:extLst>
                <a:ext uri="{FF2B5EF4-FFF2-40B4-BE49-F238E27FC236}">
                  <a16:creationId xmlns:a16="http://schemas.microsoft.com/office/drawing/2014/main" id="{3165A309-25E0-A6B6-D0DF-21078DF2FFF9}"/>
                </a:ext>
              </a:extLst>
            </p:cNvPr>
            <p:cNvGraphicFramePr/>
            <p:nvPr/>
          </p:nvGraphicFramePr>
          <p:xfrm>
            <a:off x="9144000" y="762000"/>
            <a:ext cx="4800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4E170C0-ED1F-3BAB-F9A7-3CB8A47CF2FE}"/>
                </a:ext>
              </a:extLst>
            </p:cNvPr>
            <p:cNvGraphicFramePr/>
            <p:nvPr/>
          </p:nvGraphicFramePr>
          <p:xfrm>
            <a:off x="9052048" y="3824655"/>
            <a:ext cx="4800600" cy="2971801"/>
          </p:xfrm>
          <a:graphic>
            <a:graphicData uri="http://schemas.openxmlformats.org/drawingml/2006/chart">
              <c:chart xmlns:c="http://schemas.openxmlformats.org/drawingml/2006/chart" xmlns:r="http://schemas.openxmlformats.org/officeDocument/2006/relationships" r:id="rId5"/>
            </a:graphicData>
          </a:graphic>
        </p:graphicFrame>
      </p:grpSp>
      <p:pic>
        <p:nvPicPr>
          <p:cNvPr id="9" name="Picture 8" descr="owl pair.jpg">
            <a:extLst>
              <a:ext uri="{FF2B5EF4-FFF2-40B4-BE49-F238E27FC236}">
                <a16:creationId xmlns:a16="http://schemas.microsoft.com/office/drawing/2014/main" id="{295941E4-199D-BF5B-4C7B-C31962C508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7913" y="1765300"/>
            <a:ext cx="35814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oldgrowth.jpg">
            <a:extLst>
              <a:ext uri="{FF2B5EF4-FFF2-40B4-BE49-F238E27FC236}">
                <a16:creationId xmlns:a16="http://schemas.microsoft.com/office/drawing/2014/main" id="{9D4C98DA-7C11-5DB8-83F7-D62EB57B7E15}"/>
              </a:ext>
            </a:extLst>
          </p:cNvPr>
          <p:cNvPicPr>
            <a:picLocks noChangeAspect="1"/>
          </p:cNvPicPr>
          <p:nvPr/>
        </p:nvPicPr>
        <p:blipFill>
          <a:blip r:embed="rId7"/>
          <a:stretch>
            <a:fillRect/>
          </a:stretch>
        </p:blipFill>
        <p:spPr>
          <a:xfrm>
            <a:off x="4722183" y="2895600"/>
            <a:ext cx="3911600" cy="29337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realized rate of pop change anthony et al 1.png">
            <a:extLst>
              <a:ext uri="{FF2B5EF4-FFF2-40B4-BE49-F238E27FC236}">
                <a16:creationId xmlns:a16="http://schemas.microsoft.com/office/drawing/2014/main" id="{05404BFD-0919-06F9-7803-8F06591D51D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692275"/>
            <a:ext cx="355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3">
            <a:extLst>
              <a:ext uri="{FF2B5EF4-FFF2-40B4-BE49-F238E27FC236}">
                <a16:creationId xmlns:a16="http://schemas.microsoft.com/office/drawing/2014/main" id="{829B3DCE-EE01-FE04-DB40-5781488D12A0}"/>
              </a:ext>
            </a:extLst>
          </p:cNvPr>
          <p:cNvGrpSpPr>
            <a:grpSpLocks/>
          </p:cNvGrpSpPr>
          <p:nvPr/>
        </p:nvGrpSpPr>
        <p:grpSpPr bwMode="auto">
          <a:xfrm>
            <a:off x="4519613" y="1828800"/>
            <a:ext cx="4114800" cy="4495800"/>
            <a:chOff x="5029200" y="2209800"/>
            <a:chExt cx="4114800" cy="4495800"/>
          </a:xfrm>
        </p:grpSpPr>
        <p:pic>
          <p:nvPicPr>
            <p:cNvPr id="7177" name="Picture 12" descr="clearcut.jpg">
              <a:extLst>
                <a:ext uri="{FF2B5EF4-FFF2-40B4-BE49-F238E27FC236}">
                  <a16:creationId xmlns:a16="http://schemas.microsoft.com/office/drawing/2014/main" id="{85761378-4D1E-AD81-611E-200D0F72AA6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57950" y="3124200"/>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barred owl2.jpg">
              <a:extLst>
                <a:ext uri="{FF2B5EF4-FFF2-40B4-BE49-F238E27FC236}">
                  <a16:creationId xmlns:a16="http://schemas.microsoft.com/office/drawing/2014/main" id="{F17290E7-44AB-F7F0-6089-8C3FFEDDD31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209800"/>
              <a:ext cx="2255520" cy="181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 descr="homerange">
            <a:extLst>
              <a:ext uri="{FF2B5EF4-FFF2-40B4-BE49-F238E27FC236}">
                <a16:creationId xmlns:a16="http://schemas.microsoft.com/office/drawing/2014/main" id="{0B8894B4-9CEB-C995-2BBA-D6861B30A6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1754" t="1224" r="25467" b="-1224"/>
          <a:stretch>
            <a:fillRect/>
          </a:stretch>
        </p:blipFill>
        <p:spPr bwMode="auto">
          <a:xfrm>
            <a:off x="5522913" y="1917700"/>
            <a:ext cx="3025775" cy="43259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
            <a:extLst>
              <a:ext uri="{FF2B5EF4-FFF2-40B4-BE49-F238E27FC236}">
                <a16:creationId xmlns:a16="http://schemas.microsoft.com/office/drawing/2014/main" id="{D16FB518-13C5-0852-4674-46F75E3DE50C}"/>
              </a:ext>
            </a:extLst>
          </p:cNvPr>
          <p:cNvSpPr txBox="1">
            <a:spLocks noChangeArrowheads="1"/>
          </p:cNvSpPr>
          <p:nvPr/>
        </p:nvSpPr>
        <p:spPr bwMode="auto">
          <a:xfrm>
            <a:off x="609600" y="1905000"/>
            <a:ext cx="184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b="1">
              <a:latin typeface="Calibri" panose="020F0502020204030204" pitchFamily="34" charset="0"/>
            </a:endParaRPr>
          </a:p>
          <a:p>
            <a:pPr eaLnBrk="1" hangingPunct="1"/>
            <a:endParaRPr lang="en-US" altLang="en-US" sz="1800">
              <a:latin typeface="Verdana" panose="020B0604030504040204" pitchFamily="34" charset="0"/>
            </a:endParaRPr>
          </a:p>
        </p:txBody>
      </p:sp>
      <p:sp>
        <p:nvSpPr>
          <p:cNvPr id="4" name="Rectangle 3">
            <a:extLst>
              <a:ext uri="{FF2B5EF4-FFF2-40B4-BE49-F238E27FC236}">
                <a16:creationId xmlns:a16="http://schemas.microsoft.com/office/drawing/2014/main" id="{B4ED6CAA-8BFB-19F5-890E-0F3ECB8327F7}"/>
              </a:ext>
            </a:extLst>
          </p:cNvPr>
          <p:cNvSpPr>
            <a:spLocks noChangeArrowheads="1"/>
          </p:cNvSpPr>
          <p:nvPr/>
        </p:nvSpPr>
        <p:spPr bwMode="auto">
          <a:xfrm>
            <a:off x="304800" y="304800"/>
            <a:ext cx="8534400" cy="12922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fontAlgn="auto">
              <a:spcBef>
                <a:spcPts val="0"/>
              </a:spcBef>
              <a:spcAft>
                <a:spcPts val="0"/>
              </a:spcAft>
              <a:defRPr/>
            </a:pPr>
            <a:r>
              <a:rPr lang="en-US" sz="3200" b="1" dirty="0">
                <a:solidFill>
                  <a:schemeClr val="lt1"/>
                </a:solidFill>
                <a:latin typeface="AvantGarde Bk BT" pitchFamily="34" charset="0"/>
                <a:ea typeface="+mn-ea"/>
              </a:rPr>
              <a:t> </a:t>
            </a:r>
            <a:r>
              <a:rPr lang="en-US" sz="3600" b="1" dirty="0">
                <a:solidFill>
                  <a:schemeClr val="lt1"/>
                </a:solidFill>
                <a:latin typeface="AvantGarde Bk BT" pitchFamily="34" charset="0"/>
                <a:ea typeface="+mn-ea"/>
              </a:rPr>
              <a:t>       </a:t>
            </a:r>
            <a:r>
              <a:rPr lang="en-US" sz="3600" b="1" dirty="0">
                <a:latin typeface="AvantGarde Bk BT" pitchFamily="34" charset="0"/>
                <a:ea typeface="+mn-ea"/>
              </a:rPr>
              <a:t>Questions?</a:t>
            </a:r>
          </a:p>
        </p:txBody>
      </p:sp>
      <p:pic>
        <p:nvPicPr>
          <p:cNvPr id="25603" name="Picture 5" descr="June03Pair">
            <a:extLst>
              <a:ext uri="{FF2B5EF4-FFF2-40B4-BE49-F238E27FC236}">
                <a16:creationId xmlns:a16="http://schemas.microsoft.com/office/drawing/2014/main" id="{15954621-400F-1DD1-C1C8-A0A803C6A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2557463"/>
            <a:ext cx="42481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1D9987-2C0D-86F6-651D-A3E97C812796}"/>
              </a:ext>
            </a:extLst>
          </p:cNvPr>
          <p:cNvSpPr>
            <a:spLocks noChangeArrowheads="1"/>
          </p:cNvSpPr>
          <p:nvPr/>
        </p:nvSpPr>
        <p:spPr bwMode="auto">
          <a:xfrm>
            <a:off x="228600" y="314325"/>
            <a:ext cx="8686800"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latin typeface="AvantGarde Bk BT" pitchFamily="34" charset="0"/>
                <a:ea typeface="+mn-ea"/>
              </a:rPr>
              <a:t>  </a:t>
            </a:r>
            <a:r>
              <a:rPr lang="en-US" sz="2800" b="1" dirty="0">
                <a:latin typeface="AvantGarde Bk BT" pitchFamily="34" charset="0"/>
                <a:ea typeface="+mn-ea"/>
              </a:rPr>
              <a:t>Northern Spotted Owl </a:t>
            </a:r>
          </a:p>
          <a:p>
            <a:pPr algn="ctr" fontAlgn="auto">
              <a:spcBef>
                <a:spcPts val="0"/>
              </a:spcBef>
              <a:spcAft>
                <a:spcPts val="0"/>
              </a:spcAft>
              <a:defRPr/>
            </a:pPr>
            <a:r>
              <a:rPr lang="en-US" sz="2800" b="1" dirty="0">
                <a:latin typeface="AvantGarde Bk BT" pitchFamily="34" charset="0"/>
                <a:ea typeface="+mn-ea"/>
              </a:rPr>
              <a:t>Recovery Plan(s) and Critical Habitat Rule(s)</a:t>
            </a:r>
          </a:p>
        </p:txBody>
      </p:sp>
      <p:sp>
        <p:nvSpPr>
          <p:cNvPr id="6" name="TextBox 5">
            <a:extLst>
              <a:ext uri="{FF2B5EF4-FFF2-40B4-BE49-F238E27FC236}">
                <a16:creationId xmlns:a16="http://schemas.microsoft.com/office/drawing/2014/main" id="{8CCBDBA3-090C-66FD-B35D-E184A2689B2C}"/>
              </a:ext>
            </a:extLst>
          </p:cNvPr>
          <p:cNvSpPr txBox="1">
            <a:spLocks noChangeArrowheads="1"/>
          </p:cNvSpPr>
          <p:nvPr/>
        </p:nvSpPr>
        <p:spPr bwMode="auto">
          <a:xfrm>
            <a:off x="981075" y="1981200"/>
            <a:ext cx="81486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Font typeface="Arial" panose="020B0604020202020204" pitchFamily="34" charset="0"/>
              <a:buChar char="•"/>
            </a:pPr>
            <a:r>
              <a:rPr lang="en-US" altLang="en-US" sz="2000" b="1">
                <a:sym typeface="Wingdings" panose="05000000000000000000" pitchFamily="2" charset="2"/>
              </a:rPr>
              <a:t>1990 </a:t>
            </a:r>
            <a:r>
              <a:rPr lang="en-US" altLang="en-US" sz="2000">
                <a:sym typeface="Wingdings" panose="05000000000000000000" pitchFamily="2" charset="2"/>
              </a:rPr>
              <a:t>– NSO Listed as Threatened </a:t>
            </a:r>
            <a:endParaRPr lang="en-US" altLang="en-US" sz="2000" b="1">
              <a:sym typeface="Wingdings" panose="05000000000000000000" pitchFamily="2" charset="2"/>
            </a:endParaRPr>
          </a:p>
          <a:p>
            <a:pPr eaLnBrk="1" hangingPunct="1">
              <a:lnSpc>
                <a:spcPct val="150000"/>
              </a:lnSpc>
              <a:buFont typeface="Arial" panose="020B0604020202020204" pitchFamily="34" charset="0"/>
              <a:buChar char="•"/>
            </a:pPr>
            <a:r>
              <a:rPr lang="en-US" altLang="en-US" sz="2000" b="1">
                <a:sym typeface="Wingdings" panose="05000000000000000000" pitchFamily="2" charset="2"/>
              </a:rPr>
              <a:t>1992 </a:t>
            </a:r>
            <a:r>
              <a:rPr lang="en-US" altLang="en-US" sz="2000">
                <a:sym typeface="Wingdings" panose="05000000000000000000" pitchFamily="2" charset="2"/>
              </a:rPr>
              <a:t>– Final Draft Recovery Plan/Critical Habitat</a:t>
            </a:r>
          </a:p>
          <a:p>
            <a:pPr eaLnBrk="1" hangingPunct="1">
              <a:lnSpc>
                <a:spcPct val="150000"/>
              </a:lnSpc>
              <a:buFont typeface="Arial" panose="020B0604020202020204" pitchFamily="34" charset="0"/>
              <a:buChar char="•"/>
            </a:pPr>
            <a:r>
              <a:rPr lang="en-US" altLang="en-US" sz="2000" b="1">
                <a:sym typeface="Wingdings" panose="05000000000000000000" pitchFamily="2" charset="2"/>
              </a:rPr>
              <a:t>1994 </a:t>
            </a:r>
            <a:r>
              <a:rPr lang="en-US" altLang="en-US" sz="2000">
                <a:sym typeface="Wingdings" panose="05000000000000000000" pitchFamily="2" charset="2"/>
              </a:rPr>
              <a:t>– Northwest Forest Plan</a:t>
            </a:r>
          </a:p>
          <a:p>
            <a:pPr eaLnBrk="1" hangingPunct="1">
              <a:lnSpc>
                <a:spcPct val="150000"/>
              </a:lnSpc>
              <a:buFont typeface="Arial" panose="020B0604020202020204" pitchFamily="34" charset="0"/>
              <a:buChar char="•"/>
            </a:pPr>
            <a:r>
              <a:rPr lang="en-US" altLang="en-US" sz="2000" b="1">
                <a:sym typeface="Wingdings" panose="05000000000000000000" pitchFamily="2" charset="2"/>
              </a:rPr>
              <a:t>2008</a:t>
            </a:r>
            <a:r>
              <a:rPr lang="en-US" altLang="en-US" sz="2000">
                <a:sym typeface="Wingdings" panose="05000000000000000000" pitchFamily="2" charset="2"/>
              </a:rPr>
              <a:t> – 2008 Final Recovery Plan and Revised Critical Habitat</a:t>
            </a:r>
          </a:p>
          <a:p>
            <a:pPr eaLnBrk="1" hangingPunct="1">
              <a:lnSpc>
                <a:spcPct val="150000"/>
              </a:lnSpc>
              <a:buFont typeface="Arial" panose="020B0604020202020204" pitchFamily="34" charset="0"/>
              <a:buChar char="•"/>
            </a:pPr>
            <a:r>
              <a:rPr lang="en-US" altLang="en-US" sz="2000" b="1">
                <a:sym typeface="Wingdings" panose="05000000000000000000" pitchFamily="2" charset="2"/>
              </a:rPr>
              <a:t>2009</a:t>
            </a:r>
            <a:r>
              <a:rPr lang="en-US" altLang="en-US" sz="2000">
                <a:sym typeface="Wingdings" panose="05000000000000000000" pitchFamily="2" charset="2"/>
              </a:rPr>
              <a:t> – 2008 Plan/Critical Habitat Remanded by Court Order</a:t>
            </a:r>
          </a:p>
          <a:p>
            <a:pPr eaLnBrk="1" hangingPunct="1">
              <a:lnSpc>
                <a:spcPct val="150000"/>
              </a:lnSpc>
              <a:buFont typeface="Arial" panose="020B0604020202020204" pitchFamily="34" charset="0"/>
              <a:buChar char="•"/>
            </a:pPr>
            <a:r>
              <a:rPr lang="en-US" altLang="en-US" sz="2000" b="1">
                <a:sym typeface="Wingdings" panose="05000000000000000000" pitchFamily="2" charset="2"/>
              </a:rPr>
              <a:t>2011</a:t>
            </a:r>
            <a:r>
              <a:rPr lang="en-US" altLang="en-US" sz="2000">
                <a:sym typeface="Wingdings" panose="05000000000000000000" pitchFamily="2" charset="2"/>
              </a:rPr>
              <a:t> – Final Revised Recovery Plan</a:t>
            </a:r>
          </a:p>
          <a:p>
            <a:pPr eaLnBrk="1" hangingPunct="1">
              <a:lnSpc>
                <a:spcPct val="150000"/>
              </a:lnSpc>
              <a:buFont typeface="Arial" panose="020B0604020202020204" pitchFamily="34" charset="0"/>
              <a:buChar char="•"/>
            </a:pPr>
            <a:r>
              <a:rPr lang="en-US" altLang="en-US" sz="2000" b="1">
                <a:sym typeface="Wingdings" panose="05000000000000000000" pitchFamily="2" charset="2"/>
              </a:rPr>
              <a:t>2012</a:t>
            </a:r>
            <a:r>
              <a:rPr lang="en-US" altLang="en-US" sz="2000">
                <a:sym typeface="Wingdings" panose="05000000000000000000" pitchFamily="2" charset="2"/>
              </a:rPr>
              <a:t> – Final Revised Critical Habitat</a:t>
            </a:r>
          </a:p>
          <a:p>
            <a:pPr eaLnBrk="1" hangingPunct="1">
              <a:lnSpc>
                <a:spcPct val="150000"/>
              </a:lnSpc>
              <a:buFont typeface="Arial" panose="020B0604020202020204" pitchFamily="34" charset="0"/>
              <a:buChar char="•"/>
            </a:pPr>
            <a:r>
              <a:rPr lang="en-US" altLang="en-US" sz="2000" b="1">
                <a:sym typeface="Wingdings" panose="05000000000000000000" pitchFamily="2" charset="2"/>
              </a:rPr>
              <a:t>2013</a:t>
            </a:r>
            <a:r>
              <a:rPr lang="en-US" altLang="en-US" sz="2000">
                <a:sym typeface="Wingdings" panose="05000000000000000000" pitchFamily="2" charset="2"/>
              </a:rPr>
              <a:t> – Final EIS for Barred Owl Removal Experiment</a:t>
            </a:r>
          </a:p>
          <a:p>
            <a:pPr eaLnBrk="1" hangingPunct="1">
              <a:lnSpc>
                <a:spcPts val="4100"/>
              </a:lnSpc>
              <a:buFont typeface="Arial" panose="020B0604020202020204" pitchFamily="34" charset="0"/>
              <a:buChar char="•"/>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DA4E1-DC00-7AAC-AAEA-A647EFCA7A58}"/>
              </a:ext>
            </a:extLst>
          </p:cNvPr>
          <p:cNvSpPr>
            <a:spLocks noChangeArrowheads="1"/>
          </p:cNvSpPr>
          <p:nvPr/>
        </p:nvSpPr>
        <p:spPr bwMode="auto">
          <a:xfrm>
            <a:off x="228600" y="314325"/>
            <a:ext cx="8675688"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4000" b="1" dirty="0">
                <a:latin typeface="AvantGarde Bk BT" pitchFamily="34" charset="0"/>
                <a:ea typeface="+mn-ea"/>
              </a:rPr>
              <a:t>Key Threats</a:t>
            </a:r>
          </a:p>
        </p:txBody>
      </p:sp>
      <p:sp>
        <p:nvSpPr>
          <p:cNvPr id="6" name="TextBox 5">
            <a:extLst>
              <a:ext uri="{FF2B5EF4-FFF2-40B4-BE49-F238E27FC236}">
                <a16:creationId xmlns:a16="http://schemas.microsoft.com/office/drawing/2014/main" id="{F1AB5373-3E6A-2B34-D2E9-2944FEB58AB6}"/>
              </a:ext>
            </a:extLst>
          </p:cNvPr>
          <p:cNvSpPr txBox="1"/>
          <p:nvPr/>
        </p:nvSpPr>
        <p:spPr>
          <a:xfrm>
            <a:off x="655638" y="1676400"/>
            <a:ext cx="7821612" cy="3954463"/>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t>1990</a:t>
            </a:r>
            <a:r>
              <a:rPr lang="en-US" altLang="en-US"/>
              <a:t> </a:t>
            </a:r>
            <a:br>
              <a:rPr lang="en-US" altLang="en-US"/>
            </a:br>
            <a:endParaRPr lang="en-US" altLang="en-US" sz="1100"/>
          </a:p>
          <a:p>
            <a:pPr eaLnBrk="1" hangingPunct="1">
              <a:lnSpc>
                <a:spcPct val="150000"/>
              </a:lnSpc>
              <a:buFont typeface="Verdana" panose="020B0604030504040204" pitchFamily="34" charset="0"/>
              <a:buAutoNum type="arabicPeriod"/>
            </a:pPr>
            <a:r>
              <a:rPr lang="en-US" altLang="en-US" sz="2000"/>
              <a:t>Widespread habitat loss across the species’ range</a:t>
            </a:r>
          </a:p>
          <a:p>
            <a:pPr eaLnBrk="1" hangingPunct="1">
              <a:lnSpc>
                <a:spcPct val="150000"/>
              </a:lnSpc>
              <a:buFont typeface="Verdana" panose="020B0604030504040204" pitchFamily="34" charset="0"/>
              <a:buAutoNum type="arabicPeriod"/>
            </a:pPr>
            <a:r>
              <a:rPr lang="en-US" altLang="en-US" sz="2000"/>
              <a:t>Inadequate regulatory mechanisms to conserve the owl/habitat</a:t>
            </a:r>
            <a:br>
              <a:rPr lang="en-US" altLang="en-US" sz="2000"/>
            </a:br>
            <a:endParaRPr lang="en-US" altLang="en-US" sz="1200"/>
          </a:p>
          <a:p>
            <a:pPr lvl="1" eaLnBrk="1" hangingPunct="1">
              <a:buFont typeface="Arial" panose="020B0604020202020204" pitchFamily="34" charset="0"/>
              <a:buChar char="•"/>
            </a:pPr>
            <a:r>
              <a:rPr lang="en-US" altLang="en-US" sz="2000"/>
              <a:t>Low population sizes/declining populations</a:t>
            </a:r>
          </a:p>
          <a:p>
            <a:pPr lvl="1" eaLnBrk="1" hangingPunct="1">
              <a:buFont typeface="Arial" panose="020B0604020202020204" pitchFamily="34" charset="0"/>
              <a:buChar char="•"/>
            </a:pPr>
            <a:r>
              <a:rPr lang="en-US" altLang="en-US" sz="2000"/>
              <a:t>Limited habitat/declining habitat</a:t>
            </a:r>
          </a:p>
          <a:p>
            <a:pPr lvl="1" eaLnBrk="1" hangingPunct="1">
              <a:buFont typeface="Arial" panose="020B0604020202020204" pitchFamily="34" charset="0"/>
              <a:buChar char="•"/>
            </a:pPr>
            <a:r>
              <a:rPr lang="en-US" altLang="en-US" sz="2000"/>
              <a:t>Inadequate distribution/isolation of habitat and populations</a:t>
            </a:r>
          </a:p>
          <a:p>
            <a:pPr lvl="1" eaLnBrk="1" hangingPunct="1">
              <a:buFont typeface="Arial" panose="020B0604020202020204" pitchFamily="34" charset="0"/>
              <a:buChar char="•"/>
            </a:pPr>
            <a:r>
              <a:rPr lang="en-US" altLang="en-US" sz="2000">
                <a:solidFill>
                  <a:srgbClr val="A6A6A6"/>
                </a:solidFill>
              </a:rPr>
              <a:t>Vulnerability to natural disturbance</a:t>
            </a:r>
          </a:p>
          <a:p>
            <a:pPr lvl="1" eaLnBrk="1" hangingPunct="1">
              <a:buFont typeface="Arial" panose="020B0604020202020204" pitchFamily="34" charset="0"/>
              <a:buChar char="•"/>
            </a:pPr>
            <a:r>
              <a:rPr lang="en-US" altLang="en-US" sz="2000">
                <a:solidFill>
                  <a:srgbClr val="A6A6A6"/>
                </a:solidFill>
              </a:rPr>
              <a:t>Predation/competition (barred owls?)</a:t>
            </a:r>
          </a:p>
          <a:p>
            <a:pPr lvl="1" eaLnBrk="1" hangingPunct="1">
              <a:buFont typeface="Arial" panose="020B0604020202020204" pitchFamily="34" charset="0"/>
              <a:buChar char="•"/>
            </a:pPr>
            <a:endParaRPr lang="en-US" altLang="en-US" sz="2000"/>
          </a:p>
          <a:p>
            <a:pPr eaLnBrk="1" hangingPunct="1"/>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5D821D-F316-219B-9D4F-D2056765F4CA}"/>
              </a:ext>
            </a:extLst>
          </p:cNvPr>
          <p:cNvSpPr>
            <a:spLocks noChangeArrowheads="1"/>
          </p:cNvSpPr>
          <p:nvPr/>
        </p:nvSpPr>
        <p:spPr bwMode="auto">
          <a:xfrm>
            <a:off x="228600" y="314325"/>
            <a:ext cx="8675688"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4000" b="1" dirty="0">
                <a:latin typeface="AvantGarde Bk BT" pitchFamily="34" charset="0"/>
                <a:ea typeface="+mn-ea"/>
              </a:rPr>
              <a:t>Key Threats</a:t>
            </a:r>
          </a:p>
        </p:txBody>
      </p:sp>
      <p:sp>
        <p:nvSpPr>
          <p:cNvPr id="6" name="TextBox 5">
            <a:extLst>
              <a:ext uri="{FF2B5EF4-FFF2-40B4-BE49-F238E27FC236}">
                <a16:creationId xmlns:a16="http://schemas.microsoft.com/office/drawing/2014/main" id="{192BD499-F729-782D-D780-D1E6E085E7E1}"/>
              </a:ext>
            </a:extLst>
          </p:cNvPr>
          <p:cNvSpPr txBox="1"/>
          <p:nvPr/>
        </p:nvSpPr>
        <p:spPr>
          <a:xfrm>
            <a:off x="865188" y="1560513"/>
            <a:ext cx="7821612" cy="3600450"/>
          </a:xfrm>
          <a:prstGeom prst="rect">
            <a:avLst/>
          </a:prstGeom>
          <a:noFill/>
        </p:spPr>
        <p:txBody>
          <a:bodyPr>
            <a:spAutoFit/>
          </a:bodyPr>
          <a:lstStyle/>
          <a:p>
            <a:pPr>
              <a:defRPr/>
            </a:pPr>
            <a:r>
              <a:rPr lang="en-US" sz="2800" b="1" dirty="0">
                <a:latin typeface="Arial" charset="0"/>
                <a:ea typeface="+mn-ea"/>
              </a:rPr>
              <a:t>2011</a:t>
            </a:r>
          </a:p>
          <a:p>
            <a:pPr marL="342900" indent="-342900">
              <a:buFont typeface="+mj-lt"/>
              <a:buAutoNum type="arabicPeriod"/>
              <a:defRPr/>
            </a:pPr>
            <a:r>
              <a:rPr lang="en-US" sz="2800" b="1" dirty="0">
                <a:latin typeface="Arial" charset="0"/>
                <a:ea typeface="+mn-ea"/>
              </a:rPr>
              <a:t>Barred owls</a:t>
            </a:r>
          </a:p>
          <a:p>
            <a:pPr marL="342900" indent="-342900">
              <a:buFont typeface="+mj-lt"/>
              <a:buAutoNum type="arabicPeriod"/>
              <a:defRPr/>
            </a:pPr>
            <a:r>
              <a:rPr lang="en-US" sz="2800" dirty="0">
                <a:latin typeface="Arial" charset="0"/>
                <a:ea typeface="+mn-ea"/>
              </a:rPr>
              <a:t>Past habitat loss</a:t>
            </a:r>
          </a:p>
          <a:p>
            <a:pPr marL="342900" indent="-342900">
              <a:buFont typeface="+mj-lt"/>
              <a:buAutoNum type="arabicPeriod"/>
              <a:defRPr/>
            </a:pPr>
            <a:r>
              <a:rPr lang="en-US" sz="2800" dirty="0">
                <a:latin typeface="Arial" charset="0"/>
                <a:ea typeface="+mn-ea"/>
              </a:rPr>
              <a:t>Current habitat loss</a:t>
            </a:r>
            <a:br>
              <a:rPr lang="en-US" sz="2800" dirty="0">
                <a:latin typeface="Arial" charset="0"/>
                <a:ea typeface="+mn-ea"/>
              </a:rPr>
            </a:br>
            <a:endParaRPr lang="en-US" sz="2800" dirty="0">
              <a:latin typeface="Arial" charset="0"/>
              <a:ea typeface="+mn-ea"/>
            </a:endParaRPr>
          </a:p>
          <a:p>
            <a:pPr marL="742950" lvl="1" indent="-285750">
              <a:buFont typeface="Arial" pitchFamily="34" charset="0"/>
              <a:buChar char="•"/>
              <a:defRPr/>
            </a:pPr>
            <a:r>
              <a:rPr lang="en-US" sz="2800" dirty="0">
                <a:latin typeface="Arial" charset="0"/>
                <a:ea typeface="+mn-ea"/>
              </a:rPr>
              <a:t>Disease</a:t>
            </a:r>
          </a:p>
          <a:p>
            <a:pPr marL="742950" lvl="1" indent="-285750">
              <a:buFont typeface="Arial" pitchFamily="34" charset="0"/>
              <a:buChar char="•"/>
              <a:defRPr/>
            </a:pPr>
            <a:r>
              <a:rPr lang="en-US" sz="2800" dirty="0">
                <a:latin typeface="Arial" charset="0"/>
                <a:ea typeface="+mn-ea"/>
              </a:rPr>
              <a:t>Climate change</a:t>
            </a:r>
          </a:p>
          <a:p>
            <a:pPr marL="285750" indent="-285750">
              <a:buFont typeface="Arial" pitchFamily="34" charset="0"/>
              <a:buChar char="•"/>
              <a:defRPr/>
            </a:pPr>
            <a:endParaRPr lang="en-US" sz="3200" dirty="0">
              <a:latin typeface="Arial" charset="0"/>
              <a:ea typeface="+mn-ea"/>
            </a:endParaRPr>
          </a:p>
        </p:txBody>
      </p:sp>
      <p:pic>
        <p:nvPicPr>
          <p:cNvPr id="5" name="Picture 4">
            <a:extLst>
              <a:ext uri="{FF2B5EF4-FFF2-40B4-BE49-F238E27FC236}">
                <a16:creationId xmlns:a16="http://schemas.microsoft.com/office/drawing/2014/main" id="{0548A67B-4A9F-5173-B03B-2121971862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5000"/>
            <a:ext cx="2133600" cy="4106863"/>
          </a:xfrm>
          <a:prstGeom prst="rect">
            <a:avLst/>
          </a:prstGeom>
          <a:noFill/>
          <a:ln>
            <a:noFill/>
          </a:ln>
          <a:effectLst>
            <a:outerShdw blurRad="127000" dist="101600" dir="3599997"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EE3FA-6AB7-5F60-5A9C-EE65BD0B65BD}"/>
              </a:ext>
            </a:extLst>
          </p:cNvPr>
          <p:cNvSpPr>
            <a:spLocks noChangeArrowheads="1"/>
          </p:cNvSpPr>
          <p:nvPr/>
        </p:nvSpPr>
        <p:spPr bwMode="auto">
          <a:xfrm>
            <a:off x="304800" y="304800"/>
            <a:ext cx="8534400" cy="121285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latin typeface="AvantGarde Bk BT" pitchFamily="34" charset="0"/>
                <a:ea typeface="+mn-ea"/>
              </a:rPr>
              <a:t>  Population Monitoring</a:t>
            </a:r>
            <a:r>
              <a:rPr lang="en-US" sz="3600" b="1" dirty="0">
                <a:solidFill>
                  <a:schemeClr val="lt1"/>
                </a:solidFill>
                <a:latin typeface="AvantGarde Bk BT" pitchFamily="34" charset="0"/>
                <a:ea typeface="+mn-ea"/>
              </a:rPr>
              <a:t>	</a:t>
            </a:r>
          </a:p>
        </p:txBody>
      </p:sp>
      <p:sp>
        <p:nvSpPr>
          <p:cNvPr id="4" name="Rectangle 3">
            <a:extLst>
              <a:ext uri="{FF2B5EF4-FFF2-40B4-BE49-F238E27FC236}">
                <a16:creationId xmlns:a16="http://schemas.microsoft.com/office/drawing/2014/main" id="{58D22854-C4FC-3BBE-F31E-E43F2C448948}"/>
              </a:ext>
            </a:extLst>
          </p:cNvPr>
          <p:cNvSpPr/>
          <p:nvPr/>
        </p:nvSpPr>
        <p:spPr>
          <a:xfrm>
            <a:off x="495300" y="1536700"/>
            <a:ext cx="8153400" cy="3478213"/>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t>Effectiveness Monitoring for the Northern Spotted Owl</a:t>
            </a:r>
          </a:p>
          <a:p>
            <a:pPr eaLnBrk="1" hangingPunct="1"/>
            <a:endParaRPr lang="en-US" altLang="en-US"/>
          </a:p>
          <a:p>
            <a:pPr eaLnBrk="1" hangingPunct="1"/>
            <a:r>
              <a:rPr lang="en-US" altLang="en-US"/>
              <a:t>Assess status and trends in northern spotted owl populations and habitat:</a:t>
            </a:r>
          </a:p>
          <a:p>
            <a:pPr eaLnBrk="1" hangingPunct="1"/>
            <a:endParaRPr lang="en-US" altLang="en-US"/>
          </a:p>
          <a:p>
            <a:pPr eaLnBrk="1" hangingPunct="1">
              <a:buFont typeface="Arial" panose="020B0604020202020204" pitchFamily="34" charset="0"/>
              <a:buChar char="•"/>
            </a:pPr>
            <a:r>
              <a:rPr lang="en-US" altLang="en-US" sz="2000" b="1"/>
              <a:t>Will implementing the Northwest Forest Plan reverse the downward trend in spotted owl populations?</a:t>
            </a:r>
            <a:br>
              <a:rPr lang="en-US" altLang="en-US"/>
            </a:br>
            <a:endParaRPr lang="en-US" altLang="en-US"/>
          </a:p>
          <a:p>
            <a:pPr eaLnBrk="1" hangingPunct="1"/>
            <a:endParaRPr lang="en-US" altLang="en-US" sz="1800"/>
          </a:p>
          <a:p>
            <a:pPr eaLnBrk="1" hangingPunct="1"/>
            <a:endParaRPr lang="en-US" altLang="en-US" sz="1800"/>
          </a:p>
        </p:txBody>
      </p:sp>
      <p:pic>
        <p:nvPicPr>
          <p:cNvPr id="11267" name="Picture 4" descr="O:\EndangeredSpecies\Species Data\NorthernSpottedOwl\Photos &amp;  Calls\JaredHobbsPhotos\bSPOW pair fav miller_1577.jpg">
            <a:extLst>
              <a:ext uri="{FF2B5EF4-FFF2-40B4-BE49-F238E27FC236}">
                <a16:creationId xmlns:a16="http://schemas.microsoft.com/office/drawing/2014/main" id="{3CAA5128-2B03-B3CA-8FC8-4133DAE8B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025" y="4343400"/>
            <a:ext cx="31559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A5280-6A2C-DA67-EA8B-0E0C1AC32B48}"/>
              </a:ext>
            </a:extLst>
          </p:cNvPr>
          <p:cNvSpPr>
            <a:spLocks noChangeArrowheads="1"/>
          </p:cNvSpPr>
          <p:nvPr/>
        </p:nvSpPr>
        <p:spPr bwMode="auto">
          <a:xfrm>
            <a:off x="309563" y="304800"/>
            <a:ext cx="8505825" cy="11430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latin typeface="AvantGarde Bk BT" charset="0"/>
              </a:rPr>
              <a:t>        </a:t>
            </a:r>
            <a:r>
              <a:rPr lang="en-US" altLang="en-US" sz="3600" b="1">
                <a:latin typeface="AvantGarde Bk BT" charset="0"/>
              </a:rPr>
              <a:t>Northern Spotted Owl – Current Status</a:t>
            </a:r>
          </a:p>
        </p:txBody>
      </p:sp>
      <p:sp>
        <p:nvSpPr>
          <p:cNvPr id="3" name="Rectangle 2">
            <a:extLst>
              <a:ext uri="{FF2B5EF4-FFF2-40B4-BE49-F238E27FC236}">
                <a16:creationId xmlns:a16="http://schemas.microsoft.com/office/drawing/2014/main" id="{8C97A682-0C3F-213B-9E31-0CB2CEC66334}"/>
              </a:ext>
            </a:extLst>
          </p:cNvPr>
          <p:cNvSpPr/>
          <p:nvPr/>
        </p:nvSpPr>
        <p:spPr>
          <a:xfrm>
            <a:off x="533400" y="1524000"/>
            <a:ext cx="5105400" cy="3508375"/>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151410"/>
                </a:solidFill>
              </a:rPr>
              <a:t>STATUS AND TRENDS IN DEMOGRAPHY OF NORTHERN SPOTTED OWLS:</a:t>
            </a:r>
          </a:p>
          <a:p>
            <a:pPr eaLnBrk="1" hangingPunct="1"/>
            <a:r>
              <a:rPr lang="en-US" altLang="en-US" sz="2200" b="1"/>
              <a:t>1985-2008 - Forsman et al. (</a:t>
            </a:r>
            <a:r>
              <a:rPr lang="en-US" altLang="en-US" sz="2200" b="1" i="1"/>
              <a:t>2011)</a:t>
            </a:r>
            <a:br>
              <a:rPr lang="en-US" altLang="en-US" sz="2200" b="1" i="1"/>
            </a:br>
            <a:r>
              <a:rPr lang="en-US" altLang="en-US" sz="2200" b="1" i="1"/>
              <a:t>1985-2013 – in prep.</a:t>
            </a:r>
            <a:br>
              <a:rPr lang="en-US" altLang="en-US" sz="2200" b="1"/>
            </a:br>
            <a:endParaRPr lang="en-US" altLang="en-US" sz="1800" b="1" i="1"/>
          </a:p>
          <a:p>
            <a:pPr eaLnBrk="1" hangingPunct="1">
              <a:buFont typeface="Arial" panose="020B0604020202020204" pitchFamily="34" charset="0"/>
              <a:buChar char="•"/>
            </a:pPr>
            <a:r>
              <a:rPr lang="en-US" altLang="en-US" sz="2200"/>
              <a:t>Meta-analyses:1991,1993,1998, </a:t>
            </a:r>
            <a:br>
              <a:rPr lang="en-US" altLang="en-US" sz="2200"/>
            </a:br>
            <a:r>
              <a:rPr lang="en-US" altLang="en-US" sz="2200"/>
              <a:t>2004, </a:t>
            </a:r>
            <a:r>
              <a:rPr lang="en-US" altLang="en-US" sz="2200" b="1"/>
              <a:t>2009</a:t>
            </a:r>
            <a:r>
              <a:rPr lang="en-US" altLang="en-US" sz="2200"/>
              <a:t>, </a:t>
            </a:r>
            <a:r>
              <a:rPr lang="en-US" altLang="en-US" sz="2200" b="1"/>
              <a:t>2014</a:t>
            </a:r>
            <a:br>
              <a:rPr lang="en-US" altLang="en-US" sz="2200" b="1"/>
            </a:br>
            <a:endParaRPr lang="en-US" altLang="en-US" sz="2200" b="1"/>
          </a:p>
          <a:p>
            <a:pPr eaLnBrk="1" hangingPunct="1">
              <a:buFont typeface="Arial" panose="020B0604020202020204" pitchFamily="34" charset="0"/>
              <a:buChar char="•"/>
            </a:pPr>
            <a:r>
              <a:rPr lang="en-US" altLang="en-US" sz="2200"/>
              <a:t>11 long-term study areas</a:t>
            </a:r>
          </a:p>
        </p:txBody>
      </p:sp>
      <p:pic>
        <p:nvPicPr>
          <p:cNvPr id="12291" name="Picture 4" descr="color_demo_meta_fig_for_eric">
            <a:extLst>
              <a:ext uri="{FF2B5EF4-FFF2-40B4-BE49-F238E27FC236}">
                <a16:creationId xmlns:a16="http://schemas.microsoft.com/office/drawing/2014/main" id="{963F9B61-2283-98A4-222C-51EB981FE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88" y="1943100"/>
            <a:ext cx="28194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16C95-B54B-E39E-7E3E-C9EFE9692E29}"/>
              </a:ext>
            </a:extLst>
          </p:cNvPr>
          <p:cNvSpPr>
            <a:spLocks noChangeArrowheads="1"/>
          </p:cNvSpPr>
          <p:nvPr/>
        </p:nvSpPr>
        <p:spPr bwMode="auto">
          <a:xfrm>
            <a:off x="228600" y="304800"/>
            <a:ext cx="8610600" cy="10668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FFFFFF"/>
                </a:solidFill>
                <a:latin typeface="AvantGarde Bk BT" charset="0"/>
              </a:rPr>
              <a:t>       </a:t>
            </a:r>
            <a:r>
              <a:rPr lang="en-US" altLang="en-US" sz="3600" b="1">
                <a:latin typeface="AvantGarde Bk BT" charset="0"/>
              </a:rPr>
              <a:t>Northern Spotted Owl – Current Status: 1990-2008</a:t>
            </a:r>
          </a:p>
        </p:txBody>
      </p:sp>
      <p:graphicFrame>
        <p:nvGraphicFramePr>
          <p:cNvPr id="7" name="Table 6">
            <a:extLst>
              <a:ext uri="{FF2B5EF4-FFF2-40B4-BE49-F238E27FC236}">
                <a16:creationId xmlns:a16="http://schemas.microsoft.com/office/drawing/2014/main" id="{DD5E266A-0ED1-A9FF-8781-65D16B44BBBC}"/>
              </a:ext>
            </a:extLst>
          </p:cNvPr>
          <p:cNvGraphicFramePr>
            <a:graphicFrameLocks noGrp="1"/>
          </p:cNvGraphicFramePr>
          <p:nvPr/>
        </p:nvGraphicFramePr>
        <p:xfrm>
          <a:off x="609600" y="1584325"/>
          <a:ext cx="8077200" cy="4664075"/>
        </p:xfrm>
        <a:graphic>
          <a:graphicData uri="http://schemas.openxmlformats.org/drawingml/2006/table">
            <a:tbl>
              <a:tblPr/>
              <a:tblGrid>
                <a:gridCol w="808038">
                  <a:extLst>
                    <a:ext uri="{9D8B030D-6E8A-4147-A177-3AD203B41FA5}">
                      <a16:colId xmlns:a16="http://schemas.microsoft.com/office/drawing/2014/main" val="1658400491"/>
                    </a:ext>
                  </a:extLst>
                </a:gridCol>
                <a:gridCol w="1614487">
                  <a:extLst>
                    <a:ext uri="{9D8B030D-6E8A-4147-A177-3AD203B41FA5}">
                      <a16:colId xmlns:a16="http://schemas.microsoft.com/office/drawing/2014/main" val="46226920"/>
                    </a:ext>
                  </a:extLst>
                </a:gridCol>
                <a:gridCol w="2586038">
                  <a:extLst>
                    <a:ext uri="{9D8B030D-6E8A-4147-A177-3AD203B41FA5}">
                      <a16:colId xmlns:a16="http://schemas.microsoft.com/office/drawing/2014/main" val="2290147408"/>
                    </a:ext>
                  </a:extLst>
                </a:gridCol>
                <a:gridCol w="1211262">
                  <a:extLst>
                    <a:ext uri="{9D8B030D-6E8A-4147-A177-3AD203B41FA5}">
                      <a16:colId xmlns:a16="http://schemas.microsoft.com/office/drawing/2014/main" val="181358930"/>
                    </a:ext>
                  </a:extLst>
                </a:gridCol>
                <a:gridCol w="1857375">
                  <a:extLst>
                    <a:ext uri="{9D8B030D-6E8A-4147-A177-3AD203B41FA5}">
                      <a16:colId xmlns:a16="http://schemas.microsoft.com/office/drawing/2014/main" val="54867586"/>
                    </a:ext>
                  </a:extLst>
                </a:gridCol>
              </a:tblGrid>
              <a:tr h="639763">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Area</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Fecundity</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Survival</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λ</a:t>
                      </a:r>
                      <a:r>
                        <a:rPr kumimoji="0" lang="en-US" altLang="en-US" sz="1800" b="0" i="0" u="none" strike="noStrike" cap="none" normalizeH="0" baseline="-2500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RJS</a:t>
                      </a:r>
                      <a:endParaRPr kumimoji="0" lang="el-GR"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Population change</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7304748"/>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CLE</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Stable</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0.937</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474561746"/>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RAI</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B050"/>
                          </a:solidFill>
                          <a:effectLst/>
                          <a:latin typeface="Arial" panose="020B0604020202020204" pitchFamily="34" charset="0"/>
                          <a:ea typeface="MS PGothic" panose="020B0600070205080204" pitchFamily="34" charset="-128"/>
                        </a:rPr>
                        <a:t>Increasing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0.929</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64182159"/>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OLY</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0.957</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2281092"/>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COA</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B050"/>
                          </a:solidFill>
                          <a:effectLst/>
                          <a:latin typeface="Arial" panose="020B0604020202020204" pitchFamily="34" charset="0"/>
                          <a:ea typeface="MS PGothic" panose="020B0600070205080204" pitchFamily="34" charset="-128"/>
                        </a:rPr>
                        <a:t>Increasing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 since 1988</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0.966</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88245965"/>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HJA</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B050"/>
                          </a:solidFill>
                          <a:effectLst/>
                          <a:latin typeface="Arial" panose="020B0604020202020204" pitchFamily="34" charset="0"/>
                          <a:ea typeface="MS PGothic" panose="020B0600070205080204" pitchFamily="34" charset="-128"/>
                        </a:rPr>
                        <a:t>Increasing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 </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0.977</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67541636"/>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TYE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 since 2000</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0.996</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41000632"/>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KLA</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0.990</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23231039"/>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CAS</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 since 2000</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0.982</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5792905"/>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NWC</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0.983</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07192505"/>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HUP</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 since 2004</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0.989</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8346612"/>
                  </a:ext>
                </a:extLst>
              </a:tr>
              <a:tr h="365125">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GDR</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0.972</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50"/>
                        </a:spcBef>
                        <a:buClr>
                          <a:schemeClr val="accent1"/>
                        </a:buClr>
                        <a:buSzPct val="80000"/>
                        <a:buFont typeface="Wingdings 2" panose="05020102010507070707" pitchFamily="18" charset="2"/>
                        <a:defRPr sz="2400">
                          <a:solidFill>
                            <a:schemeClr val="tx1"/>
                          </a:solidFill>
                          <a:latin typeface="Verdana" panose="020B0604030504040204" pitchFamily="34" charset="0"/>
                          <a:ea typeface="MS PGothic" panose="020B0600070205080204" pitchFamily="34" charset="-128"/>
                        </a:defRPr>
                      </a:lvl1pPr>
                      <a:lvl2pPr marL="742950" indent="-285750" eaLnBrk="0" hangingPunct="0">
                        <a:spcBef>
                          <a:spcPts val="250"/>
                        </a:spcBef>
                        <a:buClr>
                          <a:schemeClr val="accent1"/>
                        </a:buClr>
                        <a:buSzPct val="100000"/>
                        <a:buFont typeface="Verdana" panose="020B0604030504040204" pitchFamily="34" charse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spcBef>
                          <a:spcPts val="250"/>
                        </a:spcBef>
                        <a:buClr>
                          <a:srgbClr val="AAE9AA"/>
                        </a:buClr>
                        <a:buSzPct val="100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ts val="225"/>
                        </a:spcBef>
                        <a:buClr>
                          <a:srgbClr val="AAE9AA"/>
                        </a:buClr>
                        <a:buSzPct val="112000"/>
                        <a:buFont typeface="Verdana" panose="020B0604030504040204" pitchFamily="34" charset="0"/>
                        <a:defRPr sz="1700">
                          <a:solidFill>
                            <a:schemeClr val="tx1"/>
                          </a:solidFill>
                          <a:latin typeface="Verdana" panose="020B0604030504040204" pitchFamily="34" charset="0"/>
                          <a:ea typeface="MS PGothic" panose="020B0600070205080204" pitchFamily="34" charset="-128"/>
                        </a:defRPr>
                      </a:lvl4pPr>
                      <a:lvl5pPr marL="2057400" indent="-228600" eaLnBrk="0" hangingPunct="0">
                        <a:spcBef>
                          <a:spcPts val="250"/>
                        </a:spcBef>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ts val="250"/>
                        </a:spcBef>
                        <a:spcAft>
                          <a:spcPct val="0"/>
                        </a:spcAft>
                        <a:buClr>
                          <a:srgbClr val="98E8FE"/>
                        </a:buClr>
                        <a:buSzPct val="100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0" i="0" u="none" strike="noStrike" cap="none" normalizeH="0" baseline="0">
                          <a:ln>
                            <a:noFill/>
                          </a:ln>
                          <a:solidFill>
                            <a:srgbClr val="FF0000"/>
                          </a:solidFill>
                          <a:effectLst/>
                          <a:latin typeface="Arial" panose="020B0604020202020204" pitchFamily="34" charset="0"/>
                          <a:ea typeface="MS PGothic" panose="020B0600070205080204" pitchFamily="34" charset="-128"/>
                        </a:rPr>
                        <a:t>Declining</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9497595"/>
                  </a:ext>
                </a:extLst>
              </a:tr>
            </a:tbl>
          </a:graphicData>
        </a:graphic>
      </p:graphicFrame>
      <p:sp>
        <p:nvSpPr>
          <p:cNvPr id="13378" name="Rectangle 5">
            <a:extLst>
              <a:ext uri="{FF2B5EF4-FFF2-40B4-BE49-F238E27FC236}">
                <a16:creationId xmlns:a16="http://schemas.microsoft.com/office/drawing/2014/main" id="{ACAF3775-0217-6F04-AE4E-369F84DF4189}"/>
              </a:ext>
            </a:extLst>
          </p:cNvPr>
          <p:cNvSpPr>
            <a:spLocks noChangeArrowheads="1"/>
          </p:cNvSpPr>
          <p:nvPr/>
        </p:nvSpPr>
        <p:spPr bwMode="auto">
          <a:xfrm>
            <a:off x="5943600" y="6172200"/>
            <a:ext cx="250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Forsman et al. (</a:t>
            </a:r>
            <a:r>
              <a:rPr lang="en-US" altLang="en-US" sz="1800" i="1"/>
              <a:t>2011). </a:t>
            </a:r>
            <a:endParaRPr lang="en-US" altLang="en-US" sz="18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olor_demo_meta_fig_for_eric">
            <a:extLst>
              <a:ext uri="{FF2B5EF4-FFF2-40B4-BE49-F238E27FC236}">
                <a16:creationId xmlns:a16="http://schemas.microsoft.com/office/drawing/2014/main" id="{BC2DDA7D-F272-F983-678C-B7A852881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28194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
            <a:extLst>
              <a:ext uri="{FF2B5EF4-FFF2-40B4-BE49-F238E27FC236}">
                <a16:creationId xmlns:a16="http://schemas.microsoft.com/office/drawing/2014/main" id="{8F0B759B-56A2-6AA2-2AB5-90C0A8FCC8EE}"/>
              </a:ext>
            </a:extLst>
          </p:cNvPr>
          <p:cNvGrpSpPr>
            <a:grpSpLocks/>
          </p:cNvGrpSpPr>
          <p:nvPr/>
        </p:nvGrpSpPr>
        <p:grpSpPr bwMode="auto">
          <a:xfrm>
            <a:off x="457200" y="2455863"/>
            <a:ext cx="6324600" cy="2725737"/>
            <a:chOff x="685800" y="2438400"/>
            <a:chExt cx="6096000" cy="2911114"/>
          </a:xfrm>
        </p:grpSpPr>
        <p:pic>
          <p:nvPicPr>
            <p:cNvPr id="14347" name="Picture 0" descr="D_Lambda CLE.JPG">
              <a:extLst>
                <a:ext uri="{FF2B5EF4-FFF2-40B4-BE49-F238E27FC236}">
                  <a16:creationId xmlns:a16="http://schemas.microsoft.com/office/drawing/2014/main" id="{85238838-CDC5-2BDC-FB50-316469836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4648201" cy="291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B87C4C37-F9CE-DA9E-366F-E11321E52556}"/>
                </a:ext>
              </a:extLst>
            </p:cNvPr>
            <p:cNvCxnSpPr/>
            <p:nvPr/>
          </p:nvCxnSpPr>
          <p:spPr>
            <a:xfrm rot="10800000" flipV="1">
              <a:off x="5029813" y="2667287"/>
              <a:ext cx="1751987" cy="76126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8303E1C-291C-3F2B-84F9-7740BE013C70}"/>
              </a:ext>
            </a:extLst>
          </p:cNvPr>
          <p:cNvSpPr>
            <a:spLocks noChangeArrowheads="1"/>
          </p:cNvSpPr>
          <p:nvPr/>
        </p:nvSpPr>
        <p:spPr bwMode="auto">
          <a:xfrm>
            <a:off x="304800" y="304800"/>
            <a:ext cx="8534400" cy="1066800"/>
          </a:xfrm>
          <a:prstGeom prst="rect">
            <a:avLst/>
          </a:prstGeom>
          <a:blipFill dpi="0" rotWithShape="1">
            <a:blip r:embed="rId5"/>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FFFFFF"/>
                </a:solidFill>
                <a:latin typeface="AvantGarde Bk BT" charset="0"/>
              </a:rPr>
              <a:t>       </a:t>
            </a:r>
            <a:r>
              <a:rPr lang="en-US" altLang="en-US" sz="3600" b="1">
                <a:latin typeface="AvantGarde Bk BT" charset="0"/>
              </a:rPr>
              <a:t>Northern Spotted Owl – Current Status: 1985-2008</a:t>
            </a:r>
          </a:p>
        </p:txBody>
      </p:sp>
      <p:sp>
        <p:nvSpPr>
          <p:cNvPr id="14340" name="TextBox 7">
            <a:extLst>
              <a:ext uri="{FF2B5EF4-FFF2-40B4-BE49-F238E27FC236}">
                <a16:creationId xmlns:a16="http://schemas.microsoft.com/office/drawing/2014/main" id="{8479BE5C-5051-917F-C5CB-71A7D69F6878}"/>
              </a:ext>
            </a:extLst>
          </p:cNvPr>
          <p:cNvSpPr txBox="1">
            <a:spLocks noChangeArrowheads="1"/>
          </p:cNvSpPr>
          <p:nvPr/>
        </p:nvSpPr>
        <p:spPr bwMode="auto">
          <a:xfrm>
            <a:off x="685800" y="1371600"/>
            <a:ext cx="634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Estimates of realized population change (</a:t>
            </a:r>
            <a:r>
              <a:rPr lang="el-GR" altLang="en-US" sz="1800">
                <a:cs typeface="Arial" panose="020B0604020202020204" pitchFamily="34" charset="0"/>
              </a:rPr>
              <a:t>Δλ</a:t>
            </a:r>
            <a:r>
              <a:rPr lang="en-US" altLang="en-US" sz="1800">
                <a:cs typeface="Arial" panose="020B0604020202020204" pitchFamily="34" charset="0"/>
              </a:rPr>
              <a:t>) </a:t>
            </a:r>
            <a:r>
              <a:rPr lang="en-US" altLang="en-US" sz="1800"/>
              <a:t>on study areas</a:t>
            </a:r>
          </a:p>
        </p:txBody>
      </p:sp>
      <p:grpSp>
        <p:nvGrpSpPr>
          <p:cNvPr id="5" name="Group 21">
            <a:extLst>
              <a:ext uri="{FF2B5EF4-FFF2-40B4-BE49-F238E27FC236}">
                <a16:creationId xmlns:a16="http://schemas.microsoft.com/office/drawing/2014/main" id="{1D04F242-161B-C0D7-55D9-5259C94EF23C}"/>
              </a:ext>
            </a:extLst>
          </p:cNvPr>
          <p:cNvGrpSpPr>
            <a:grpSpLocks/>
          </p:cNvGrpSpPr>
          <p:nvPr/>
        </p:nvGrpSpPr>
        <p:grpSpPr bwMode="auto">
          <a:xfrm>
            <a:off x="304800" y="2590800"/>
            <a:ext cx="5638800" cy="3048000"/>
            <a:chOff x="457200" y="2667000"/>
            <a:chExt cx="5638800" cy="2895600"/>
          </a:xfrm>
        </p:grpSpPr>
        <p:pic>
          <p:nvPicPr>
            <p:cNvPr id="14345" name="Picture 11" descr="D_Lambda COA">
              <a:extLst>
                <a:ext uri="{FF2B5EF4-FFF2-40B4-BE49-F238E27FC236}">
                  <a16:creationId xmlns:a16="http://schemas.microsoft.com/office/drawing/2014/main" id="{780E6C9A-10B7-2D83-259D-DA27652412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667000"/>
              <a:ext cx="5181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ACA27144-7666-D990-DEE4-8CCFEAF82D2B}"/>
                </a:ext>
              </a:extLst>
            </p:cNvPr>
            <p:cNvCxnSpPr/>
            <p:nvPr/>
          </p:nvCxnSpPr>
          <p:spPr>
            <a:xfrm rot="10800000" flipV="1">
              <a:off x="5410200" y="3733245"/>
              <a:ext cx="685800" cy="7691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28">
            <a:extLst>
              <a:ext uri="{FF2B5EF4-FFF2-40B4-BE49-F238E27FC236}">
                <a16:creationId xmlns:a16="http://schemas.microsoft.com/office/drawing/2014/main" id="{A9AD0889-36AD-D70A-4913-4B307C108FBB}"/>
              </a:ext>
            </a:extLst>
          </p:cNvPr>
          <p:cNvGrpSpPr>
            <a:grpSpLocks/>
          </p:cNvGrpSpPr>
          <p:nvPr/>
        </p:nvGrpSpPr>
        <p:grpSpPr bwMode="auto">
          <a:xfrm>
            <a:off x="609600" y="2514600"/>
            <a:ext cx="5334000" cy="3124200"/>
            <a:chOff x="685800" y="2590800"/>
            <a:chExt cx="5334000" cy="3124200"/>
          </a:xfrm>
        </p:grpSpPr>
        <p:pic>
          <p:nvPicPr>
            <p:cNvPr id="14343" name="Picture 35" descr="D_Lambda NWC">
              <a:extLst>
                <a:ext uri="{FF2B5EF4-FFF2-40B4-BE49-F238E27FC236}">
                  <a16:creationId xmlns:a16="http://schemas.microsoft.com/office/drawing/2014/main" id="{08F0C7F5-6034-8514-6343-C2AACB071E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590800"/>
              <a:ext cx="484898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a:extLst>
                <a:ext uri="{FF2B5EF4-FFF2-40B4-BE49-F238E27FC236}">
                  <a16:creationId xmlns:a16="http://schemas.microsoft.com/office/drawing/2014/main" id="{E75B4E0F-0411-60B5-DE7A-A9ADC581A7B9}"/>
                </a:ext>
              </a:extLst>
            </p:cNvPr>
            <p:cNvCxnSpPr/>
            <p:nvPr/>
          </p:nvCxnSpPr>
          <p:spPr>
            <a:xfrm rot="10800000">
              <a:off x="5334000" y="4419600"/>
              <a:ext cx="685800" cy="381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314&quot;/&gt;&lt;/object&gt;&lt;object type=&quot;3&quot; unique_id=&quot;10006&quot;&gt;&lt;property id=&quot;20148&quot; value=&quot;5&quot;/&gt;&lt;property id=&quot;20300&quot; value=&quot;Slide 3&quot;/&gt;&lt;property id=&quot;20307&quot; value=&quot;312&quot;/&gt;&lt;/object&gt;&lt;object type=&quot;3&quot; unique_id=&quot;10007&quot;&gt;&lt;property id=&quot;20148&quot; value=&quot;5&quot;/&gt;&lt;property id=&quot;20300&quot; value=&quot;Slide 4&quot;/&gt;&lt;property id=&quot;20307&quot; value=&quot;324&quot;/&gt;&lt;/object&gt;&lt;object type=&quot;3&quot; unique_id=&quot;10008&quot;&gt;&lt;property id=&quot;20148&quot; value=&quot;5&quot;/&gt;&lt;property id=&quot;20300&quot; value=&quot;Slide 5&quot;/&gt;&lt;property id=&quot;20307&quot; value=&quot;313&quot;/&gt;&lt;/object&gt;&lt;object type=&quot;3&quot; unique_id=&quot;10009&quot;&gt;&lt;property id=&quot;20148&quot; value=&quot;5&quot;/&gt;&lt;property id=&quot;20300&quot; value=&quot;Slide 6&quot;/&gt;&lt;property id=&quot;20307&quot; value=&quot;323&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87&quot;/&gt;&lt;/object&gt;&lt;object type=&quot;3&quot; unique_id=&quot;10012&quot;&gt;&lt;property id=&quot;20148&quot; value=&quot;5&quot;/&gt;&lt;property id=&quot;20300&quot; value=&quot;Slide 9&quot;/&gt;&lt;property id=&quot;20307&quot; value=&quot;315&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quot;/&gt;&lt;property id=&quot;20307&quot; value=&quot;293&quot;/&gt;&lt;/object&gt;&lt;object type=&quot;3&quot; unique_id=&quot;10015&quot;&gt;&lt;property id=&quot;20148&quot; value=&quot;5&quot;/&gt;&lt;property id=&quot;20300&quot; value=&quot;Slide 12&quot;/&gt;&lt;property id=&quot;20307&quot; value=&quot;318&quot;/&gt;&lt;/object&gt;&lt;object type=&quot;3&quot; unique_id=&quot;10016&quot;&gt;&lt;property id=&quot;20148&quot; value=&quot;5&quot;/&gt;&lt;property id=&quot;20300&quot; value=&quot;Slide 13&quot;/&gt;&lt;property id=&quot;20307&quot; value=&quot;319&quot;/&gt;&lt;/object&gt;&lt;object type=&quot;3&quot; unique_id=&quot;10017&quot;&gt;&lt;property id=&quot;20148&quot; value=&quot;5&quot;/&gt;&lt;property id=&quot;20300&quot; value=&quot;Slide 14&quot;/&gt;&lt;property id=&quot;20307&quot; value=&quot;317&quot;/&gt;&lt;/object&gt;&lt;object type=&quot;3&quot; unique_id=&quot;10018&quot;&gt;&lt;property id=&quot;20148&quot; value=&quot;5&quot;/&gt;&lt;property id=&quot;20300&quot; value=&quot;Slide 15&quot;/&gt;&lt;property id=&quot;20307&quot; value=&quot;322&quot;/&gt;&lt;/object&gt;&lt;object type=&quot;3&quot; unique_id=&quot;10019&quot;&gt;&lt;property id=&quot;20148&quot; value=&quot;5&quot;/&gt;&lt;property id=&quot;20300&quot; value=&quot;Slide 16&quot;/&gt;&lt;property id=&quot;20307&quot; value=&quot;320&quot;/&gt;&lt;/object&gt;&lt;object type=&quot;3&quot; unique_id=&quot;10020&quot;&gt;&lt;property id=&quot;20148&quot; value=&quot;5&quot;/&gt;&lt;property id=&quot;20300&quot; value=&quot;Slide 17&quot;/&gt;&lt;property id=&quot;20307&quot; value=&quot;321&quot;/&gt;&lt;/object&gt;&lt;object type=&quot;3&quot; unique_id=&quot;10021&quot;&gt;&lt;property id=&quot;20148&quot; value=&quot;5&quot;/&gt;&lt;property id=&quot;20300&quot; value=&quot;Slide 18&quot;/&gt;&lt;property id=&quot;20307&quot; value=&quot;291&quot;/&gt;&lt;/object&gt;&lt;object type=&quot;3&quot; unique_id=&quot;10022&quot;&gt;&lt;property id=&quot;20148&quot; value=&quot;5&quot;/&gt;&lt;property id=&quot;20300&quot; value=&quot;Slide 19&quot;/&gt;&lt;property id=&quot;20307&quot; value=&quot;311&quot;/&gt;&lt;/object&gt;&lt;object type=&quot;3&quot; unique_id=&quot;10023&quot;&gt;&lt;property id=&quot;20148&quot; value=&quot;5&quot;/&gt;&lt;property id=&quot;20300&quot; value=&quot;Slide 20&quot;/&gt;&lt;property id=&quot;20307&quot; value=&quot;30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676A55"/>
      </a:dk2>
      <a:lt2>
        <a:srgbClr val="EAEBDE"/>
      </a:lt2>
      <a:accent1>
        <a:srgbClr val="00206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rgbClr val="000000"/>
    </a:lt1>
    <a:dk2>
      <a:srgbClr val="595959"/>
    </a:dk2>
    <a:lt2>
      <a:srgbClr val="7F7F7F"/>
    </a:lt2>
    <a:accent1>
      <a:srgbClr val="BFB937"/>
    </a:accent1>
    <a:accent2>
      <a:srgbClr val="365BB0"/>
    </a:accent2>
    <a:accent3>
      <a:srgbClr val="000000"/>
    </a:accent3>
    <a:accent4>
      <a:srgbClr val="000000"/>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Custom 5">
    <a:dk1>
      <a:sysClr val="windowText" lastClr="000000"/>
    </a:dk1>
    <a:lt1>
      <a:srgbClr val="000000"/>
    </a:lt1>
    <a:dk2>
      <a:srgbClr val="595959"/>
    </a:dk2>
    <a:lt2>
      <a:srgbClr val="7F7F7F"/>
    </a:lt2>
    <a:accent1>
      <a:srgbClr val="BFB937"/>
    </a:accent1>
    <a:accent2>
      <a:srgbClr val="365BB0"/>
    </a:accent2>
    <a:accent3>
      <a:srgbClr val="000000"/>
    </a:accent3>
    <a:accent4>
      <a:srgbClr val="000000"/>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676A55"/>
    </a:dk2>
    <a:lt2>
      <a:srgbClr val="EAEBDE"/>
    </a:lt2>
    <a:accent1>
      <a:srgbClr val="00206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12711</TotalTime>
  <Words>4315</Words>
  <Application>Microsoft Office PowerPoint</Application>
  <PresentationFormat>On-screen Show (4:3)</PresentationFormat>
  <Paragraphs>364</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MS PGothic</vt:lpstr>
      <vt:lpstr>Verdana</vt:lpstr>
      <vt:lpstr>Wingdings 2</vt:lpstr>
      <vt:lpstr>Calibri</vt:lpstr>
      <vt:lpstr>AvantGarde Bk BT</vt:lpstr>
      <vt:lpstr>Wingdings</vt:lpstr>
      <vt:lpstr>Wingdings 3</vt:lpstr>
      <vt:lpstr>Cambria</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npollot</dc:creator>
  <cp:lastModifiedBy>Lum-Naihe, Christof Jurh duk - FS, AZ</cp:lastModifiedBy>
  <cp:revision>277</cp:revision>
  <cp:lastPrinted>2014-04-28T15:56:17Z</cp:lastPrinted>
  <dcterms:created xsi:type="dcterms:W3CDTF">2010-07-27T17:52:42Z</dcterms:created>
  <dcterms:modified xsi:type="dcterms:W3CDTF">2025-08-04T17:09:45Z</dcterms:modified>
</cp:coreProperties>
</file>