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338" r:id="rId2"/>
    <p:sldId id="339" r:id="rId3"/>
    <p:sldId id="341" r:id="rId4"/>
    <p:sldId id="342" r:id="rId5"/>
    <p:sldId id="343" r:id="rId6"/>
    <p:sldId id="340" r:id="rId7"/>
    <p:sldId id="345" r:id="rId8"/>
    <p:sldId id="357" r:id="rId9"/>
    <p:sldId id="358" r:id="rId10"/>
    <p:sldId id="359" r:id="rId11"/>
    <p:sldId id="360" r:id="rId12"/>
    <p:sldId id="352" r:id="rId13"/>
    <p:sldId id="353" r:id="rId14"/>
    <p:sldId id="354" r:id="rId15"/>
    <p:sldId id="355" r:id="rId16"/>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49E3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590" y="48"/>
      </p:cViewPr>
      <p:guideLst>
        <p:guide orient="horz" pos="2160"/>
        <p:guide pos="2880"/>
      </p:guideLst>
    </p:cSldViewPr>
  </p:slideViewPr>
  <p:notesTextViewPr>
    <p:cViewPr>
      <p:scale>
        <a:sx n="100" d="100"/>
        <a:sy n="100" d="100"/>
      </p:scale>
      <p:origin x="0" y="0"/>
    </p:cViewPr>
  </p:notesTextViewPr>
  <p:notesViewPr>
    <p:cSldViewPr>
      <p:cViewPr varScale="1">
        <p:scale>
          <a:sx n="58" d="100"/>
          <a:sy n="58" d="100"/>
        </p:scale>
        <p:origin x="-2802" y="-8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C3FE527-7309-3C56-0E3D-6B5C16098DDC}"/>
              </a:ext>
            </a:extLst>
          </p:cNvPr>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atin typeface="Calibri" pitchFamily="34" charset="0"/>
                <a:ea typeface="+mn-ea"/>
                <a:cs typeface="Arial" pitchFamily="34" charset="0"/>
              </a:defRPr>
            </a:lvl1pPr>
          </a:lstStyle>
          <a:p>
            <a:pPr>
              <a:defRPr/>
            </a:pPr>
            <a:endParaRPr lang="en-US"/>
          </a:p>
        </p:txBody>
      </p:sp>
      <p:sp>
        <p:nvSpPr>
          <p:cNvPr id="3" name="Date Placeholder 2">
            <a:extLst>
              <a:ext uri="{FF2B5EF4-FFF2-40B4-BE49-F238E27FC236}">
                <a16:creationId xmlns:a16="http://schemas.microsoft.com/office/drawing/2014/main" id="{70B40706-6B45-F4BC-D1B7-00286FCBDF0D}"/>
              </a:ext>
            </a:extLst>
          </p:cNvPr>
          <p:cNvSpPr>
            <a:spLocks noGrp="1"/>
          </p:cNvSpPr>
          <p:nvPr>
            <p:ph type="dt" sz="quarter" idx="1"/>
          </p:nvPr>
        </p:nvSpPr>
        <p:spPr>
          <a:xfrm>
            <a:off x="3884613" y="0"/>
            <a:ext cx="2971800" cy="46513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356961F0-121B-4573-9188-A364D78783F6}" type="datetimeFigureOut">
              <a:rPr lang="en-US" altLang="en-US"/>
              <a:pPr/>
              <a:t>8/4/2025</a:t>
            </a:fld>
            <a:endParaRPr lang="en-US" altLang="en-US"/>
          </a:p>
        </p:txBody>
      </p:sp>
      <p:sp>
        <p:nvSpPr>
          <p:cNvPr id="4" name="Footer Placeholder 3">
            <a:extLst>
              <a:ext uri="{FF2B5EF4-FFF2-40B4-BE49-F238E27FC236}">
                <a16:creationId xmlns:a16="http://schemas.microsoft.com/office/drawing/2014/main" id="{DD92ECAE-E85E-4CC8-034A-498FC2344B98}"/>
              </a:ext>
            </a:extLst>
          </p:cNvPr>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atin typeface="Calibri" pitchFamily="34" charset="0"/>
                <a:ea typeface="+mn-ea"/>
                <a:cs typeface="Arial"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640819E2-08CF-C4FD-C951-BCDEBDF6B6DB}"/>
              </a:ext>
            </a:extLst>
          </p:cNvPr>
          <p:cNvSpPr>
            <a:spLocks noGrp="1"/>
          </p:cNvSpPr>
          <p:nvPr>
            <p:ph type="sldNum" sz="quarter" idx="3"/>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8BB2A3E-6EC0-4C33-937D-F00BA86FAC57}"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AE5BD3-754C-3B55-E442-7F9C6B6D992D}"/>
              </a:ext>
            </a:extLst>
          </p:cNvPr>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F4CE05F3-2606-08FA-EBA9-9561F92DC7F9}"/>
              </a:ext>
            </a:extLst>
          </p:cNvPr>
          <p:cNvSpPr>
            <a:spLocks noGrp="1"/>
          </p:cNvSpPr>
          <p:nvPr>
            <p:ph type="dt" idx="1"/>
          </p:nvPr>
        </p:nvSpPr>
        <p:spPr>
          <a:xfrm>
            <a:off x="3884613" y="0"/>
            <a:ext cx="2971800" cy="46513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B238263F-84E0-4228-8C63-6185FC1D68FB}" type="datetimeFigureOut">
              <a:rPr lang="en-US" altLang="en-US"/>
              <a:pPr/>
              <a:t>8/4/2025</a:t>
            </a:fld>
            <a:endParaRPr lang="en-US" altLang="en-US"/>
          </a:p>
        </p:txBody>
      </p:sp>
      <p:sp>
        <p:nvSpPr>
          <p:cNvPr id="4" name="Slide Image Placeholder 3">
            <a:extLst>
              <a:ext uri="{FF2B5EF4-FFF2-40B4-BE49-F238E27FC236}">
                <a16:creationId xmlns:a16="http://schemas.microsoft.com/office/drawing/2014/main" id="{BACD163F-EB6B-2FCA-F07B-0CB22C664F95}"/>
              </a:ext>
            </a:extLst>
          </p:cNvPr>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A853FE0-F972-78DA-A23F-DCBB7DCD5FC3}"/>
              </a:ext>
            </a:extLst>
          </p:cNvPr>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3C7AFD3-FC76-140C-0621-739D7857C4E7}"/>
              </a:ext>
            </a:extLst>
          </p:cNvPr>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07BD7827-3652-9A7E-3E9C-B06D8D4B68ED}"/>
              </a:ext>
            </a:extLst>
          </p:cNvPr>
          <p:cNvSpPr>
            <a:spLocks noGrp="1"/>
          </p:cNvSpPr>
          <p:nvPr>
            <p:ph type="sldNum" sz="quarter" idx="5"/>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3C0C8BB-8034-4AE2-B4E5-9A507C63A22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06EFE1B5-74A0-F9EE-FE18-5972AC726B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567925A9-5748-5AA0-5B39-CA1A2780EA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Why would these two things need reconciling?  Past few decades great strides in population modeling, vegetation mapping and modeling and the technological integration of these tools.  This has lead to robust conservation planning.  However, the statutory language of the ESA (which is the primary legal authority enabling this conservation planning) has not changed since 1973 and has been subject to various and often conflicting court decisions.  We must though, align our planning processes to the statute. Our process therefore was to blend in the best possible way todays conservation thinking with the ESA statute.  In particular, meeting the Section 2 of the act that says provides a means whereby the ecosystems upon which T&amp;E species depend may be conserved.   </a:t>
            </a:r>
          </a:p>
          <a:p>
            <a:endParaRPr lang="en-US" altLang="en-US"/>
          </a:p>
          <a:p>
            <a:r>
              <a:rPr lang="en-US" altLang="en-US"/>
              <a:t>While a good number of people worked on the CH rule, would like to recognize the interagency/organization core team members listed here.  Single out D. LaPlante of Natural Resources geospatial who managed a lot of the GIS work.   </a:t>
            </a:r>
          </a:p>
        </p:txBody>
      </p:sp>
      <p:sp>
        <p:nvSpPr>
          <p:cNvPr id="16387" name="Slide Number Placeholder 3">
            <a:extLst>
              <a:ext uri="{FF2B5EF4-FFF2-40B4-BE49-F238E27FC236}">
                <a16:creationId xmlns:a16="http://schemas.microsoft.com/office/drawing/2014/main" id="{9630CD60-5B25-A78E-6104-BCFB8E1487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33B448D1-B977-4DC4-B84E-794E268833C7}" type="slidenum">
              <a:rPr lang="en-US" altLang="en-US" sz="1200"/>
              <a:pPr eaLnBrk="1" hangingPunct="1"/>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CBAB584B-E421-0956-A6EC-CABF29B240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E89E1FBF-B3E8-E286-B7CC-585AC990FA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ESA statute does not define essential…..</a:t>
            </a:r>
          </a:p>
          <a:p>
            <a:endParaRPr lang="en-US" altLang="en-US"/>
          </a:p>
          <a:p>
            <a:r>
              <a:rPr lang="en-US" altLang="en-US"/>
              <a:t>Besides all of the stand, territory and landscape data on NSOs, how did we gage what we essential?  We asked how well it is meeting RP Criteria of well distributed populations, population persistence, and well connected populations. </a:t>
            </a:r>
          </a:p>
          <a:p>
            <a:r>
              <a:rPr lang="en-US" altLang="en-US"/>
              <a:t>Part of this evaluation used HEXSIM which allow us to assess pop trends for the various scenarios. Again, not in future context but in comparison among the scenarios.</a:t>
            </a:r>
          </a:p>
          <a:p>
            <a:r>
              <a:rPr lang="en-US" altLang="en-US"/>
              <a:t>Quanitatively make relative comparisons and the process can be repeated.</a:t>
            </a:r>
          </a:p>
          <a:p>
            <a:endParaRPr lang="en-US" altLang="en-US"/>
          </a:p>
        </p:txBody>
      </p:sp>
      <p:sp>
        <p:nvSpPr>
          <p:cNvPr id="34819" name="Slide Number Placeholder 3">
            <a:extLst>
              <a:ext uri="{FF2B5EF4-FFF2-40B4-BE49-F238E27FC236}">
                <a16:creationId xmlns:a16="http://schemas.microsoft.com/office/drawing/2014/main" id="{8F417396-6DA4-35E8-74CA-1DB41D191D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630CC447-0D57-47D5-A93E-9FB98264408C}" type="slidenum">
              <a:rPr lang="en-US" altLang="en-US" sz="1200"/>
              <a:pPr eaLnBrk="1" hangingPunct="1"/>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092D271E-37C1-5B91-AD99-6A60599F3B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a:extLst>
              <a:ext uri="{FF2B5EF4-FFF2-40B4-BE49-F238E27FC236}">
                <a16:creationId xmlns:a16="http://schemas.microsoft.com/office/drawing/2014/main" id="{BFCC1936-906E-27B7-11A5-0A492430CC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Science and art of running various composite maps.  Attempted to maximize reliance on public lands, looking first to Federal lands and secondarily to State lands, and incorporated private lands only when Federal and State lands were insufficient to meet the recovery needs of the species.</a:t>
            </a:r>
          </a:p>
          <a:p>
            <a:endParaRPr lang="en-US" altLang="en-US"/>
          </a:p>
        </p:txBody>
      </p:sp>
      <p:sp>
        <p:nvSpPr>
          <p:cNvPr id="36867" name="Slide Number Placeholder 3">
            <a:extLst>
              <a:ext uri="{FF2B5EF4-FFF2-40B4-BE49-F238E27FC236}">
                <a16:creationId xmlns:a16="http://schemas.microsoft.com/office/drawing/2014/main" id="{B4D69AA2-D596-73AC-9678-42F4DD10F9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C1A2DC9C-3A82-4880-9208-1036BAE46196}" type="slidenum">
              <a:rPr lang="en-US" altLang="en-US" sz="1200"/>
              <a:pPr eaLnBrk="1" hangingPunct="1"/>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CCC89E16-FF1C-859F-8318-94BAD5F9D8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a:extLst>
              <a:ext uri="{FF2B5EF4-FFF2-40B4-BE49-F238E27FC236}">
                <a16:creationId xmlns:a16="http://schemas.microsoft.com/office/drawing/2014/main" id="{5A5813EC-01B9-C455-B78D-8683C79BD7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When designating critical habitat we assess features, those PCEs, PBFs, that are essential to the conservation of the species and which may require special management considerations or protection.</a:t>
            </a:r>
          </a:p>
          <a:p>
            <a:r>
              <a:rPr lang="en-US" altLang="en-US"/>
              <a:t>  </a:t>
            </a:r>
          </a:p>
          <a:p>
            <a:r>
              <a:rPr lang="en-US" altLang="en-US"/>
              <a:t>An effective CH strategy needs to conserve extant high quality northern spotted owl habitat in order to reserve declining population trends and address the threat from barred owl which is a RP Criterion AND the “Continued maintenance and Recruitment of NSO habitat which is also a RP Criterion.  Meeting these Criteria require special management considerations of the PBF and PCEs. </a:t>
            </a:r>
          </a:p>
          <a:p>
            <a:r>
              <a:rPr lang="en-US" altLang="en-US"/>
              <a:t>  </a:t>
            </a:r>
          </a:p>
          <a:p>
            <a:r>
              <a:rPr lang="en-US" altLang="en-US"/>
              <a:t>While we recommend conservation of high quality and occupied northern spotted owl habitat, long-term northern spotted owl recovery could benefit from forest management where the basic goals are to restore or maintain ecological processes and resilience.  </a:t>
            </a:r>
          </a:p>
          <a:p>
            <a:endParaRPr lang="en-US" altLang="en-US"/>
          </a:p>
        </p:txBody>
      </p:sp>
      <p:sp>
        <p:nvSpPr>
          <p:cNvPr id="38915" name="Slide Number Placeholder 3">
            <a:extLst>
              <a:ext uri="{FF2B5EF4-FFF2-40B4-BE49-F238E27FC236}">
                <a16:creationId xmlns:a16="http://schemas.microsoft.com/office/drawing/2014/main" id="{0797D42F-0C27-372E-09EF-7639A1FCC9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88A33D7E-9185-4B17-9CDB-90F9BE60A6A2}" type="slidenum">
              <a:rPr lang="en-US" altLang="en-US" sz="1200"/>
              <a:pPr eaLnBrk="1" hangingPunct="1"/>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670BBDBE-EAAE-3AA9-9844-0FF06A62E9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a:extLst>
              <a:ext uri="{FF2B5EF4-FFF2-40B4-BE49-F238E27FC236}">
                <a16:creationId xmlns:a16="http://schemas.microsoft.com/office/drawing/2014/main" id="{18428172-BA15-3EFC-B0C2-23597AD122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Perception that CH is handsoff.  Although critical habitat is defined as having features that are essential to the conservation of the species, this does not imply that every acre or every stand, designated as critical habitat, is or must necessarily be in a suitable habitat condition at all times.  In the case of the spotted owl, the quantity and quality of forest stands change spatially, structurally and temporally due to natural process and human activities.  The consultation process under section 7 of the Act related to critical habitat assess the effects of a proposed federal action, taken together with any cumulative effects, on the capability of this shifting mosaic of critical habitat to serve its intended conservation role for the spotted owl. </a:t>
            </a:r>
          </a:p>
          <a:p>
            <a:endParaRPr lang="en-US" altLang="en-US"/>
          </a:p>
          <a:p>
            <a:r>
              <a:rPr lang="en-US" altLang="en-US"/>
              <a:t>While HQ habitat is to be protected, the CH units are large to mostly accommodate what is known about ecosystems processes and to provide for strategic, well placed projects that can address currently diminished processes.  </a:t>
            </a:r>
          </a:p>
          <a:p>
            <a:endParaRPr lang="en-US" altLang="en-US"/>
          </a:p>
          <a:p>
            <a:r>
              <a:rPr lang="en-US" altLang="en-US"/>
              <a:t>Special management includes both passive and active management (JoF December 2012 and followup issue in 2013 debating the merits of certain types of forestry practices.    </a:t>
            </a:r>
          </a:p>
          <a:p>
            <a:endParaRPr lang="en-US" altLang="en-US"/>
          </a:p>
        </p:txBody>
      </p:sp>
      <p:sp>
        <p:nvSpPr>
          <p:cNvPr id="40963" name="Slide Number Placeholder 3">
            <a:extLst>
              <a:ext uri="{FF2B5EF4-FFF2-40B4-BE49-F238E27FC236}">
                <a16:creationId xmlns:a16="http://schemas.microsoft.com/office/drawing/2014/main" id="{0C7B993B-BF76-2317-60A1-FD4C7C4419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E59D19B2-EFCD-4465-8A0D-0F7B78EBC000}" type="slidenum">
              <a:rPr lang="en-US" altLang="en-US" sz="1200"/>
              <a:pPr eaLnBrk="1" hangingPunct="1"/>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F584CAA8-195E-050E-D320-11FB90EC11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a:extLst>
              <a:ext uri="{FF2B5EF4-FFF2-40B4-BE49-F238E27FC236}">
                <a16:creationId xmlns:a16="http://schemas.microsoft.com/office/drawing/2014/main" id="{D3B3EFE1-DC28-6CC4-CA82-10D1BA89D5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So to sum up and circle back to where we started with the question of Reconciling NSO conservation planning and the ESA CH statute.  The 2011 NSO RP and the 2012/13 CH rule take an ecosystem approach and it encourages 5 things for the land managers to consider:  1) conserve older forests and manage them for resilience, 2) restore fire and other natural processes where they have been suppressed or altered, 3) conserve legacy habitat element is post-fire landscapes, 4) design and implement restoration treatments at the landscape scale, and 5) reconcile any short-term impacts of this management with long-term spotted owl conservation.   Essentially, weighing the risks of taking management action versus inaction?  AND evaluating what are the respective tradeoffs between near-term impacts to spotted owls for longer term gains in forest health, other wildlife species, and other societal values.  The plan and the rule embody this thinking.  </a:t>
            </a:r>
          </a:p>
          <a:p>
            <a:endParaRPr lang="en-US" altLang="en-US"/>
          </a:p>
        </p:txBody>
      </p:sp>
      <p:sp>
        <p:nvSpPr>
          <p:cNvPr id="43011" name="Slide Number Placeholder 3">
            <a:extLst>
              <a:ext uri="{FF2B5EF4-FFF2-40B4-BE49-F238E27FC236}">
                <a16:creationId xmlns:a16="http://schemas.microsoft.com/office/drawing/2014/main" id="{0219B6E6-246F-B9C9-DE43-6AFF8A17AF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629F2AAA-0BD6-4D86-97B5-D2ED227F8D31}" type="slidenum">
              <a:rPr lang="en-US" altLang="en-US" sz="1200"/>
              <a:pPr eaLnBrk="1" hangingPunct="1"/>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D21A6C24-EDDF-1F6B-4F3D-33FB251CFF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a:extLst>
              <a:ext uri="{FF2B5EF4-FFF2-40B4-BE49-F238E27FC236}">
                <a16:creationId xmlns:a16="http://schemas.microsoft.com/office/drawing/2014/main" id="{559B147D-4591-FA48-BEC9-20CB675DC9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Started out the presentation by showing you the names of the CH core team.  Here are the other cast members who played key roles, including Dr. Paul Henson who lead the overall effort.   Bob Anthony and legacy…</a:t>
            </a:r>
          </a:p>
        </p:txBody>
      </p:sp>
      <p:sp>
        <p:nvSpPr>
          <p:cNvPr id="45059" name="Slide Number Placeholder 3">
            <a:extLst>
              <a:ext uri="{FF2B5EF4-FFF2-40B4-BE49-F238E27FC236}">
                <a16:creationId xmlns:a16="http://schemas.microsoft.com/office/drawing/2014/main" id="{19A42186-A9B4-BF60-75AC-1D53792202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8DBD4BA6-E67C-4AAC-9B35-564C9BAAFB0C}" type="slidenum">
              <a:rPr lang="en-US" altLang="en-US" sz="1200"/>
              <a:pPr eaLnBrk="1" hangingPunct="1"/>
              <a:t>15</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17A6E13C-AB7D-FA02-066D-76CA96F813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2D6A23F8-C898-C194-E368-50EE1CF7C8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As you’ll see in Brian’s talk, our conservation planning framework integrates 3 basic steps: a spotted owl habitat model, a habitat conservation planning model, and a population simulation model.  Collectively, these modeling tools allow for comparison of estimated spotted owl population performance among alternative conservation network scenarios.  The simulations from this spotted owl population model are not meant to be estimates of what will occur in the future, but provide information on trends predicted to occur under different habitat conservation scenarios. Each step in this science-based process must align with the statutory definitions contained in the ESA.</a:t>
            </a:r>
          </a:p>
          <a:p>
            <a:endParaRPr lang="en-US" altLang="en-US"/>
          </a:p>
        </p:txBody>
      </p:sp>
      <p:sp>
        <p:nvSpPr>
          <p:cNvPr id="18435" name="Slide Number Placeholder 3">
            <a:extLst>
              <a:ext uri="{FF2B5EF4-FFF2-40B4-BE49-F238E27FC236}">
                <a16:creationId xmlns:a16="http://schemas.microsoft.com/office/drawing/2014/main" id="{324C5D62-5659-8FDB-D359-FE380A4E33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25865C83-4BC7-4738-BF5C-86B99F6A247A}" type="slidenum">
              <a:rPr lang="en-US" altLang="en-US" sz="1200"/>
              <a:pPr eaLnBrk="1" hangingPunct="1"/>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7E1CB257-0DEF-AC27-AA4C-40737C1CAF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a:extLst>
              <a:ext uri="{FF2B5EF4-FFF2-40B4-BE49-F238E27FC236}">
                <a16:creationId xmlns:a16="http://schemas.microsoft.com/office/drawing/2014/main" id="{30E1DF5A-3DAB-E8E9-5907-2B7544AE2A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What is the statutory definition of critical habitat?   Excerpt from hallowed text</a:t>
            </a:r>
          </a:p>
          <a:p>
            <a:r>
              <a:rPr lang="en-US" altLang="en-US"/>
              <a:t>	</a:t>
            </a:r>
          </a:p>
          <a:p>
            <a:r>
              <a:rPr lang="en-US" altLang="en-US"/>
              <a:t>Every word from “conserve to “geographical area, to occupied,”  has been defined and redefined via policy and court decisions…attempting to meet the intent of Congress.  In our efforts, we focused on a subset of elements that are directly associated with our evaluation and modeling process.</a:t>
            </a:r>
          </a:p>
          <a:p>
            <a:endParaRPr lang="en-US" altLang="en-US"/>
          </a:p>
        </p:txBody>
      </p:sp>
      <p:sp>
        <p:nvSpPr>
          <p:cNvPr id="20483" name="Slide Number Placeholder 3">
            <a:extLst>
              <a:ext uri="{FF2B5EF4-FFF2-40B4-BE49-F238E27FC236}">
                <a16:creationId xmlns:a16="http://schemas.microsoft.com/office/drawing/2014/main" id="{475C5C0C-16A3-83FE-FADD-A441DF7C3F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86039CE3-428D-41D3-A846-26115E32D60D}" type="slidenum">
              <a:rPr lang="en-US" altLang="en-US" sz="1200"/>
              <a:pPr eaLnBrk="1" hangingPunct="1"/>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DCFFAE02-45AC-FA1D-627E-6CD5D4333B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3DC6D31F-F3C1-ABD3-47B4-B589C82430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As defined in section 3 of the Act, critical habitat includes…</a:t>
            </a:r>
          </a:p>
          <a:p>
            <a:r>
              <a:rPr lang="en-US" altLang="en-US"/>
              <a:t>The specific areas within the geographical area occupied by the species at the time it was listed (1990) AND on which are found those physical and biological features essential to the conservation of the species.  IE features that adequately provide for a species life-history processes AND which may require special management considerations or protection. </a:t>
            </a:r>
          </a:p>
          <a:p>
            <a:endParaRPr lang="en-US" altLang="en-US"/>
          </a:p>
        </p:txBody>
      </p:sp>
      <p:sp>
        <p:nvSpPr>
          <p:cNvPr id="22531" name="Slide Number Placeholder 3">
            <a:extLst>
              <a:ext uri="{FF2B5EF4-FFF2-40B4-BE49-F238E27FC236}">
                <a16:creationId xmlns:a16="http://schemas.microsoft.com/office/drawing/2014/main" id="{DF875D21-4DB8-F19E-FC09-A1F362FA65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C7B1557A-63F8-4C19-ACA1-F4F2CFEC5606}" type="slidenum">
              <a:rPr lang="en-US" altLang="en-US" sz="1200"/>
              <a:pPr eaLnBrk="1" hangingPunct="1"/>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68E7127F-48E5-A74D-ABCF-AED8DF671E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a:extLst>
              <a:ext uri="{FF2B5EF4-FFF2-40B4-BE49-F238E27FC236}">
                <a16:creationId xmlns:a16="http://schemas.microsoft.com/office/drawing/2014/main" id="{E264A4F2-6662-CE99-D69C-A08E7C6A95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 general terms, the PBFs include but not limited to:  SPACE for individual and pop growth and normal behavior.  FOOD, water, light, air or other physical requirements, SITES for breeding, rearing, reproduction, germination. HABITAT protected from disturbance or represent the historical geographical and ecological distribution of the species. </a:t>
            </a:r>
          </a:p>
          <a:p>
            <a:endParaRPr lang="en-US" altLang="en-US"/>
          </a:p>
        </p:txBody>
      </p:sp>
      <p:sp>
        <p:nvSpPr>
          <p:cNvPr id="24579" name="Slide Number Placeholder 3">
            <a:extLst>
              <a:ext uri="{FF2B5EF4-FFF2-40B4-BE49-F238E27FC236}">
                <a16:creationId xmlns:a16="http://schemas.microsoft.com/office/drawing/2014/main" id="{92986622-C111-11E3-3160-94703F19B4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03FF698C-8ACC-4A97-994E-EAFAA8B94F21}" type="slidenum">
              <a:rPr lang="en-US" altLang="en-US" sz="1200"/>
              <a:pPr eaLnBrk="1" hangingPunct="1"/>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FC5EB4D6-BC31-6754-516A-5A29F74800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4CEF171D-E00E-B956-05A1-11A933C28E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So what are the Features (in terms of space, food, cover, site for breeding etc) to the conservation of the spotted owl?  To get at this question, we had  decades of field research.  While the NSO is considered a habitat specialist, it does have some plascticy in that it uses a broad array of forest types and this likely a reflection of the large geographical range of the subspecies.  </a:t>
            </a:r>
          </a:p>
          <a:p>
            <a:r>
              <a:rPr lang="en-US" altLang="en-US"/>
              <a:t>So the combination of the research along with modeling approach to identify where these features are on the landscape and also to develop a reserve design that best incorporates these features lead us to conclude that the NSO PBFs are forested lands that can be used for Nesting, roosting, foraging or dispersal. </a:t>
            </a:r>
          </a:p>
        </p:txBody>
      </p:sp>
      <p:sp>
        <p:nvSpPr>
          <p:cNvPr id="26627" name="Slide Number Placeholder 3">
            <a:extLst>
              <a:ext uri="{FF2B5EF4-FFF2-40B4-BE49-F238E27FC236}">
                <a16:creationId xmlns:a16="http://schemas.microsoft.com/office/drawing/2014/main" id="{054DBBBB-AB07-4A56-D560-35D2AB378A9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5930FB9C-8994-4438-AB14-CC7F8539ACF8}" type="slidenum">
              <a:rPr lang="en-US" altLang="en-US" sz="1200"/>
              <a:pPr eaLnBrk="1" hangingPunct="1"/>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C39F0E10-505A-DC3B-9739-CF45C1183E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a:extLst>
              <a:ext uri="{FF2B5EF4-FFF2-40B4-BE49-F238E27FC236}">
                <a16:creationId xmlns:a16="http://schemas.microsoft.com/office/drawing/2014/main" id="{836EC0A0-907E-BAAD-2551-EA0F8D2B74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determination of the PBFs can inform our identification of Primary Constituent Elements aka (PCEs).  </a:t>
            </a:r>
          </a:p>
          <a:p>
            <a:r>
              <a:rPr lang="en-US" altLang="en-US"/>
              <a:t>In the case of the spotted owl, the PCEs include forest types and other habitat requirements that support: habitat that provides for nesting and roosting; habitat that provides for foraging, and habitat that supports the transient and colonization phases of spotted owl dispersal.  Key to PCE discussion is that it also means including those elements t that make it suitable for N/R and foraging such as it  Must be spatially arranged in such a manner leading to population persistence. </a:t>
            </a:r>
          </a:p>
          <a:p>
            <a:r>
              <a:rPr lang="en-US" altLang="en-US"/>
              <a:t>How did we do that for CH?</a:t>
            </a:r>
          </a:p>
          <a:p>
            <a:endParaRPr lang="en-US" altLang="en-US"/>
          </a:p>
        </p:txBody>
      </p:sp>
      <p:sp>
        <p:nvSpPr>
          <p:cNvPr id="28675" name="Slide Number Placeholder 3">
            <a:extLst>
              <a:ext uri="{FF2B5EF4-FFF2-40B4-BE49-F238E27FC236}">
                <a16:creationId xmlns:a16="http://schemas.microsoft.com/office/drawing/2014/main" id="{519795F3-B16A-6425-E91D-BE0B340678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C7147A52-4EEB-4100-8959-65EF7481302F}" type="slidenum">
              <a:rPr lang="en-US" altLang="en-US" sz="1200"/>
              <a:pPr eaLnBrk="1" hangingPunct="1"/>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F3548D9C-50D3-7743-BB96-0002CD567C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a:extLst>
              <a:ext uri="{FF2B5EF4-FFF2-40B4-BE49-F238E27FC236}">
                <a16:creationId xmlns:a16="http://schemas.microsoft.com/office/drawing/2014/main" id="{EB921493-2728-07CD-95EB-6349117554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We did this by using habitat models that assessed NSO habitat suitability based on habitat conditions within 500 acre core use areas.  Because core use areas support a mix of nesting, roosting, and foraging habitats, their characteristics provide a basis for identification and quantification of PCEs.  </a:t>
            </a:r>
          </a:p>
          <a:p>
            <a:r>
              <a:rPr lang="en-US" altLang="en-US"/>
              <a:t>PBFs are the forest lands that have the features</a:t>
            </a:r>
          </a:p>
          <a:p>
            <a:r>
              <a:rPr lang="en-US" altLang="en-US"/>
              <a:t>PCEs – forest types… that provide for…PCE 2, 3, 4</a:t>
            </a:r>
          </a:p>
          <a:p>
            <a:endParaRPr lang="en-US" altLang="en-US"/>
          </a:p>
        </p:txBody>
      </p:sp>
      <p:sp>
        <p:nvSpPr>
          <p:cNvPr id="30723" name="Slide Number Placeholder 3">
            <a:extLst>
              <a:ext uri="{FF2B5EF4-FFF2-40B4-BE49-F238E27FC236}">
                <a16:creationId xmlns:a16="http://schemas.microsoft.com/office/drawing/2014/main" id="{E6E088CB-DA52-7639-6143-070A6DC584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DD13311C-E3CB-48B8-94BE-DC6DF6044453}" type="slidenum">
              <a:rPr lang="en-US" altLang="en-US" sz="1200"/>
              <a:pPr eaLnBrk="1" hangingPunct="1"/>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501549C9-300F-3FD6-A5DA-E4E91D70FD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a:extLst>
              <a:ext uri="{FF2B5EF4-FFF2-40B4-BE49-F238E27FC236}">
                <a16:creationId xmlns:a16="http://schemas.microsoft.com/office/drawing/2014/main" id="{D7DD2202-FAD0-5821-814E-9CA1CE8402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Example of PBFs and PCEs and the interplay, dependency of many of the features…..</a:t>
            </a:r>
          </a:p>
          <a:p>
            <a:endParaRPr lang="en-US" altLang="en-US"/>
          </a:p>
        </p:txBody>
      </p:sp>
      <p:sp>
        <p:nvSpPr>
          <p:cNvPr id="32771" name="Slide Number Placeholder 3">
            <a:extLst>
              <a:ext uri="{FF2B5EF4-FFF2-40B4-BE49-F238E27FC236}">
                <a16:creationId xmlns:a16="http://schemas.microsoft.com/office/drawing/2014/main" id="{107B9DED-870F-4997-B8D1-961ACA35FCD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50D63308-6188-4F1F-A515-F854B3C3EDCB}" type="slidenum">
              <a:rPr lang="en-US" altLang="en-US" sz="1200"/>
              <a:pPr eaLnBrk="1" hangingPunct="1"/>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BEE92958-D7B6-54EA-EEEC-7A61544D3529}"/>
              </a:ext>
            </a:extLst>
          </p:cNvPr>
          <p:cNvSpPr>
            <a:spLocks noGrp="1"/>
          </p:cNvSpPr>
          <p:nvPr>
            <p:ph type="dt" sz="half" idx="10"/>
          </p:nvPr>
        </p:nvSpPr>
        <p:spPr/>
        <p:txBody>
          <a:bodyPr/>
          <a:lstStyle>
            <a:lvl1pPr>
              <a:defRPr/>
            </a:lvl1pPr>
          </a:lstStyle>
          <a:p>
            <a:fld id="{8F71A7E4-214A-4A9F-8196-8AA05D6FCF2C}"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1D6B2AEE-E721-F10E-E73E-9D552A165BE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4A84A6C-39F9-9B78-F664-FEB7A775F245}"/>
              </a:ext>
            </a:extLst>
          </p:cNvPr>
          <p:cNvSpPr>
            <a:spLocks noGrp="1"/>
          </p:cNvSpPr>
          <p:nvPr>
            <p:ph type="sldNum" sz="quarter" idx="12"/>
          </p:nvPr>
        </p:nvSpPr>
        <p:spPr/>
        <p:txBody>
          <a:bodyPr/>
          <a:lstStyle>
            <a:lvl1pPr>
              <a:defRPr/>
            </a:lvl1pPr>
          </a:lstStyle>
          <a:p>
            <a:fld id="{F6527F8E-40FD-44CC-8586-B27637F7787A}" type="slidenum">
              <a:rPr lang="en-US" altLang="en-US"/>
              <a:pPr/>
              <a:t>‹#›</a:t>
            </a:fld>
            <a:endParaRPr lang="en-US" altLang="en-US"/>
          </a:p>
        </p:txBody>
      </p:sp>
    </p:spTree>
    <p:extLst>
      <p:ext uri="{BB962C8B-B14F-4D97-AF65-F5344CB8AC3E}">
        <p14:creationId xmlns:p14="http://schemas.microsoft.com/office/powerpoint/2010/main" val="3569621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FCEE43-88A4-3B97-A0C1-5C647916E2D4}"/>
              </a:ext>
            </a:extLst>
          </p:cNvPr>
          <p:cNvSpPr>
            <a:spLocks noGrp="1"/>
          </p:cNvSpPr>
          <p:nvPr>
            <p:ph type="dt" sz="half" idx="10"/>
          </p:nvPr>
        </p:nvSpPr>
        <p:spPr/>
        <p:txBody>
          <a:bodyPr/>
          <a:lstStyle>
            <a:lvl1pPr>
              <a:defRPr/>
            </a:lvl1pPr>
          </a:lstStyle>
          <a:p>
            <a:fld id="{BF447E3F-8C51-425B-BC79-EB78AFC852C2}"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1542A274-CAAA-3755-FD58-599C2FA3D3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7642E68-0ECF-2AF9-25E1-9DEA8D046F13}"/>
              </a:ext>
            </a:extLst>
          </p:cNvPr>
          <p:cNvSpPr>
            <a:spLocks noGrp="1"/>
          </p:cNvSpPr>
          <p:nvPr>
            <p:ph type="sldNum" sz="quarter" idx="12"/>
          </p:nvPr>
        </p:nvSpPr>
        <p:spPr/>
        <p:txBody>
          <a:bodyPr/>
          <a:lstStyle>
            <a:lvl1pPr>
              <a:defRPr/>
            </a:lvl1pPr>
          </a:lstStyle>
          <a:p>
            <a:fld id="{C064BF88-ABC4-4C83-BC4B-075DB210AA96}" type="slidenum">
              <a:rPr lang="en-US" altLang="en-US"/>
              <a:pPr/>
              <a:t>‹#›</a:t>
            </a:fld>
            <a:endParaRPr lang="en-US" altLang="en-US"/>
          </a:p>
        </p:txBody>
      </p:sp>
    </p:spTree>
    <p:extLst>
      <p:ext uri="{BB962C8B-B14F-4D97-AF65-F5344CB8AC3E}">
        <p14:creationId xmlns:p14="http://schemas.microsoft.com/office/powerpoint/2010/main" val="1774938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EE44AA-9504-ABD9-8924-F20F058E49A4}"/>
              </a:ext>
            </a:extLst>
          </p:cNvPr>
          <p:cNvSpPr>
            <a:spLocks noGrp="1"/>
          </p:cNvSpPr>
          <p:nvPr>
            <p:ph type="dt" sz="half" idx="10"/>
          </p:nvPr>
        </p:nvSpPr>
        <p:spPr/>
        <p:txBody>
          <a:bodyPr/>
          <a:lstStyle>
            <a:lvl1pPr>
              <a:defRPr/>
            </a:lvl1pPr>
          </a:lstStyle>
          <a:p>
            <a:fld id="{9938E5A1-B361-4253-AD1C-6F29BA0A1859}"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618A6187-ABAF-1216-BFE3-481430752F5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6DE00E-49E8-BA06-4FAB-E7DEC07EC653}"/>
              </a:ext>
            </a:extLst>
          </p:cNvPr>
          <p:cNvSpPr>
            <a:spLocks noGrp="1"/>
          </p:cNvSpPr>
          <p:nvPr>
            <p:ph type="sldNum" sz="quarter" idx="12"/>
          </p:nvPr>
        </p:nvSpPr>
        <p:spPr/>
        <p:txBody>
          <a:bodyPr/>
          <a:lstStyle>
            <a:lvl1pPr>
              <a:defRPr/>
            </a:lvl1pPr>
          </a:lstStyle>
          <a:p>
            <a:fld id="{556327D8-E117-462D-BFAB-543D5A9FDD57}" type="slidenum">
              <a:rPr lang="en-US" altLang="en-US"/>
              <a:pPr/>
              <a:t>‹#›</a:t>
            </a:fld>
            <a:endParaRPr lang="en-US" altLang="en-US"/>
          </a:p>
        </p:txBody>
      </p:sp>
    </p:spTree>
    <p:extLst>
      <p:ext uri="{BB962C8B-B14F-4D97-AF65-F5344CB8AC3E}">
        <p14:creationId xmlns:p14="http://schemas.microsoft.com/office/powerpoint/2010/main" val="1877211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66E8AC-ACE7-D94E-54DD-6355ABBB4833}"/>
              </a:ext>
            </a:extLst>
          </p:cNvPr>
          <p:cNvSpPr>
            <a:spLocks noGrp="1"/>
          </p:cNvSpPr>
          <p:nvPr>
            <p:ph type="dt" sz="half" idx="10"/>
          </p:nvPr>
        </p:nvSpPr>
        <p:spPr/>
        <p:txBody>
          <a:bodyPr/>
          <a:lstStyle>
            <a:lvl1pPr>
              <a:defRPr/>
            </a:lvl1pPr>
          </a:lstStyle>
          <a:p>
            <a:fld id="{ED12960C-1CDD-4E0A-A6E0-17AF17F7CF27}"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FC2D49C1-847A-8E07-5982-10EDC10CB93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B949B88-6DC2-0314-1649-472672751321}"/>
              </a:ext>
            </a:extLst>
          </p:cNvPr>
          <p:cNvSpPr>
            <a:spLocks noGrp="1"/>
          </p:cNvSpPr>
          <p:nvPr>
            <p:ph type="sldNum" sz="quarter" idx="12"/>
          </p:nvPr>
        </p:nvSpPr>
        <p:spPr/>
        <p:txBody>
          <a:bodyPr/>
          <a:lstStyle>
            <a:lvl1pPr>
              <a:defRPr/>
            </a:lvl1pPr>
          </a:lstStyle>
          <a:p>
            <a:fld id="{4E110213-E448-4EF9-B90E-F477CBCB94A8}" type="slidenum">
              <a:rPr lang="en-US" altLang="en-US"/>
              <a:pPr/>
              <a:t>‹#›</a:t>
            </a:fld>
            <a:endParaRPr lang="en-US" altLang="en-US"/>
          </a:p>
        </p:txBody>
      </p:sp>
    </p:spTree>
    <p:extLst>
      <p:ext uri="{BB962C8B-B14F-4D97-AF65-F5344CB8AC3E}">
        <p14:creationId xmlns:p14="http://schemas.microsoft.com/office/powerpoint/2010/main" val="2968817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4C409C-676B-964E-00D2-D300E82A5229}"/>
              </a:ext>
            </a:extLst>
          </p:cNvPr>
          <p:cNvSpPr>
            <a:spLocks noGrp="1"/>
          </p:cNvSpPr>
          <p:nvPr>
            <p:ph type="dt" sz="half" idx="10"/>
          </p:nvPr>
        </p:nvSpPr>
        <p:spPr/>
        <p:txBody>
          <a:bodyPr/>
          <a:lstStyle>
            <a:lvl1pPr>
              <a:defRPr/>
            </a:lvl1pPr>
          </a:lstStyle>
          <a:p>
            <a:fld id="{812E59E1-1BDC-4468-ADED-2CFAB77FC318}"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7A2F70BD-C5B4-6340-96D1-86491BC988F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A5503C3-222E-EDF0-E10B-90B1796FDFC3}"/>
              </a:ext>
            </a:extLst>
          </p:cNvPr>
          <p:cNvSpPr>
            <a:spLocks noGrp="1"/>
          </p:cNvSpPr>
          <p:nvPr>
            <p:ph type="sldNum" sz="quarter" idx="12"/>
          </p:nvPr>
        </p:nvSpPr>
        <p:spPr/>
        <p:txBody>
          <a:bodyPr/>
          <a:lstStyle>
            <a:lvl1pPr>
              <a:defRPr/>
            </a:lvl1pPr>
          </a:lstStyle>
          <a:p>
            <a:fld id="{3382E797-7AEE-480B-8B9A-79B666E25C99}" type="slidenum">
              <a:rPr lang="en-US" altLang="en-US"/>
              <a:pPr/>
              <a:t>‹#›</a:t>
            </a:fld>
            <a:endParaRPr lang="en-US" altLang="en-US"/>
          </a:p>
        </p:txBody>
      </p:sp>
    </p:spTree>
    <p:extLst>
      <p:ext uri="{BB962C8B-B14F-4D97-AF65-F5344CB8AC3E}">
        <p14:creationId xmlns:p14="http://schemas.microsoft.com/office/powerpoint/2010/main" val="3222023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84F53CC-5364-0CBE-1027-75D8ACC89F0C}"/>
              </a:ext>
            </a:extLst>
          </p:cNvPr>
          <p:cNvSpPr>
            <a:spLocks noGrp="1"/>
          </p:cNvSpPr>
          <p:nvPr>
            <p:ph type="dt" sz="half" idx="10"/>
          </p:nvPr>
        </p:nvSpPr>
        <p:spPr/>
        <p:txBody>
          <a:bodyPr/>
          <a:lstStyle>
            <a:lvl1pPr>
              <a:defRPr/>
            </a:lvl1pPr>
          </a:lstStyle>
          <a:p>
            <a:fld id="{9BD7EF6F-4670-4632-9162-11B5E537D609}" type="datetimeFigureOut">
              <a:rPr lang="en-US" altLang="en-US"/>
              <a:pPr/>
              <a:t>8/4/2025</a:t>
            </a:fld>
            <a:endParaRPr lang="en-US" altLang="en-US"/>
          </a:p>
        </p:txBody>
      </p:sp>
      <p:sp>
        <p:nvSpPr>
          <p:cNvPr id="6" name="Footer Placeholder 4">
            <a:extLst>
              <a:ext uri="{FF2B5EF4-FFF2-40B4-BE49-F238E27FC236}">
                <a16:creationId xmlns:a16="http://schemas.microsoft.com/office/drawing/2014/main" id="{62606FB4-392B-D146-BEC9-840714A3A7C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6050F1F-3729-33E8-9A1D-D6A74621A4B3}"/>
              </a:ext>
            </a:extLst>
          </p:cNvPr>
          <p:cNvSpPr>
            <a:spLocks noGrp="1"/>
          </p:cNvSpPr>
          <p:nvPr>
            <p:ph type="sldNum" sz="quarter" idx="12"/>
          </p:nvPr>
        </p:nvSpPr>
        <p:spPr/>
        <p:txBody>
          <a:bodyPr/>
          <a:lstStyle>
            <a:lvl1pPr>
              <a:defRPr/>
            </a:lvl1pPr>
          </a:lstStyle>
          <a:p>
            <a:fld id="{98E1870E-C241-4641-85D8-0378B4BAA0C7}" type="slidenum">
              <a:rPr lang="en-US" altLang="en-US"/>
              <a:pPr/>
              <a:t>‹#›</a:t>
            </a:fld>
            <a:endParaRPr lang="en-US" altLang="en-US"/>
          </a:p>
        </p:txBody>
      </p:sp>
    </p:spTree>
    <p:extLst>
      <p:ext uri="{BB962C8B-B14F-4D97-AF65-F5344CB8AC3E}">
        <p14:creationId xmlns:p14="http://schemas.microsoft.com/office/powerpoint/2010/main" val="2335176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8D9A331-0E76-ED1A-C52A-F52F40A1411A}"/>
              </a:ext>
            </a:extLst>
          </p:cNvPr>
          <p:cNvSpPr>
            <a:spLocks noGrp="1"/>
          </p:cNvSpPr>
          <p:nvPr>
            <p:ph type="dt" sz="half" idx="10"/>
          </p:nvPr>
        </p:nvSpPr>
        <p:spPr/>
        <p:txBody>
          <a:bodyPr/>
          <a:lstStyle>
            <a:lvl1pPr>
              <a:defRPr/>
            </a:lvl1pPr>
          </a:lstStyle>
          <a:p>
            <a:fld id="{10ACBE07-E2B4-462D-9F92-611E43422DA3}" type="datetimeFigureOut">
              <a:rPr lang="en-US" altLang="en-US"/>
              <a:pPr/>
              <a:t>8/4/2025</a:t>
            </a:fld>
            <a:endParaRPr lang="en-US" altLang="en-US"/>
          </a:p>
        </p:txBody>
      </p:sp>
      <p:sp>
        <p:nvSpPr>
          <p:cNvPr id="8" name="Footer Placeholder 4">
            <a:extLst>
              <a:ext uri="{FF2B5EF4-FFF2-40B4-BE49-F238E27FC236}">
                <a16:creationId xmlns:a16="http://schemas.microsoft.com/office/drawing/2014/main" id="{7433CE32-97C6-C2F1-1524-3416F52FF0E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CC237EC-37E5-019D-616F-4F53363ECFF5}"/>
              </a:ext>
            </a:extLst>
          </p:cNvPr>
          <p:cNvSpPr>
            <a:spLocks noGrp="1"/>
          </p:cNvSpPr>
          <p:nvPr>
            <p:ph type="sldNum" sz="quarter" idx="12"/>
          </p:nvPr>
        </p:nvSpPr>
        <p:spPr/>
        <p:txBody>
          <a:bodyPr/>
          <a:lstStyle>
            <a:lvl1pPr>
              <a:defRPr/>
            </a:lvl1pPr>
          </a:lstStyle>
          <a:p>
            <a:fld id="{30971D89-EB39-429E-9DE0-0D9CC31702C0}" type="slidenum">
              <a:rPr lang="en-US" altLang="en-US"/>
              <a:pPr/>
              <a:t>‹#›</a:t>
            </a:fld>
            <a:endParaRPr lang="en-US" altLang="en-US"/>
          </a:p>
        </p:txBody>
      </p:sp>
    </p:spTree>
    <p:extLst>
      <p:ext uri="{BB962C8B-B14F-4D97-AF65-F5344CB8AC3E}">
        <p14:creationId xmlns:p14="http://schemas.microsoft.com/office/powerpoint/2010/main" val="3415479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AA5E973-EAF7-1B66-FD2F-12FF7495A728}"/>
              </a:ext>
            </a:extLst>
          </p:cNvPr>
          <p:cNvSpPr>
            <a:spLocks noGrp="1"/>
          </p:cNvSpPr>
          <p:nvPr>
            <p:ph type="dt" sz="half" idx="10"/>
          </p:nvPr>
        </p:nvSpPr>
        <p:spPr/>
        <p:txBody>
          <a:bodyPr/>
          <a:lstStyle>
            <a:lvl1pPr>
              <a:defRPr/>
            </a:lvl1pPr>
          </a:lstStyle>
          <a:p>
            <a:fld id="{83DB7B33-E3FB-4B56-B824-6E210193FB18}" type="datetimeFigureOut">
              <a:rPr lang="en-US" altLang="en-US"/>
              <a:pPr/>
              <a:t>8/4/2025</a:t>
            </a:fld>
            <a:endParaRPr lang="en-US" altLang="en-US"/>
          </a:p>
        </p:txBody>
      </p:sp>
      <p:sp>
        <p:nvSpPr>
          <p:cNvPr id="4" name="Footer Placeholder 4">
            <a:extLst>
              <a:ext uri="{FF2B5EF4-FFF2-40B4-BE49-F238E27FC236}">
                <a16:creationId xmlns:a16="http://schemas.microsoft.com/office/drawing/2014/main" id="{4B7705CA-56C2-D05A-F729-64F47FFACB2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0DFBE10-920B-0D18-0AF5-602CE3B9C55A}"/>
              </a:ext>
            </a:extLst>
          </p:cNvPr>
          <p:cNvSpPr>
            <a:spLocks noGrp="1"/>
          </p:cNvSpPr>
          <p:nvPr>
            <p:ph type="sldNum" sz="quarter" idx="12"/>
          </p:nvPr>
        </p:nvSpPr>
        <p:spPr/>
        <p:txBody>
          <a:bodyPr/>
          <a:lstStyle>
            <a:lvl1pPr>
              <a:defRPr/>
            </a:lvl1pPr>
          </a:lstStyle>
          <a:p>
            <a:fld id="{A5CD52A8-82DC-4014-94B4-0F959D5AAB85}" type="slidenum">
              <a:rPr lang="en-US" altLang="en-US"/>
              <a:pPr/>
              <a:t>‹#›</a:t>
            </a:fld>
            <a:endParaRPr lang="en-US" altLang="en-US"/>
          </a:p>
        </p:txBody>
      </p:sp>
    </p:spTree>
    <p:extLst>
      <p:ext uri="{BB962C8B-B14F-4D97-AF65-F5344CB8AC3E}">
        <p14:creationId xmlns:p14="http://schemas.microsoft.com/office/powerpoint/2010/main" val="92240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4154AFD-646B-9C40-B234-354E5C627020}"/>
              </a:ext>
            </a:extLst>
          </p:cNvPr>
          <p:cNvSpPr>
            <a:spLocks noGrp="1"/>
          </p:cNvSpPr>
          <p:nvPr>
            <p:ph type="dt" sz="half" idx="10"/>
          </p:nvPr>
        </p:nvSpPr>
        <p:spPr/>
        <p:txBody>
          <a:bodyPr/>
          <a:lstStyle>
            <a:lvl1pPr>
              <a:defRPr/>
            </a:lvl1pPr>
          </a:lstStyle>
          <a:p>
            <a:fld id="{C5150A94-AC89-453E-BF1A-7DBF1E4C1710}" type="datetimeFigureOut">
              <a:rPr lang="en-US" altLang="en-US"/>
              <a:pPr/>
              <a:t>8/4/2025</a:t>
            </a:fld>
            <a:endParaRPr lang="en-US" altLang="en-US"/>
          </a:p>
        </p:txBody>
      </p:sp>
      <p:sp>
        <p:nvSpPr>
          <p:cNvPr id="3" name="Footer Placeholder 4">
            <a:extLst>
              <a:ext uri="{FF2B5EF4-FFF2-40B4-BE49-F238E27FC236}">
                <a16:creationId xmlns:a16="http://schemas.microsoft.com/office/drawing/2014/main" id="{F7FF229A-8DDC-5337-D92C-5183490ECA5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F8F8389-414B-FC2F-9410-015DCD269CA7}"/>
              </a:ext>
            </a:extLst>
          </p:cNvPr>
          <p:cNvSpPr>
            <a:spLocks noGrp="1"/>
          </p:cNvSpPr>
          <p:nvPr>
            <p:ph type="sldNum" sz="quarter" idx="12"/>
          </p:nvPr>
        </p:nvSpPr>
        <p:spPr/>
        <p:txBody>
          <a:bodyPr/>
          <a:lstStyle>
            <a:lvl1pPr>
              <a:defRPr/>
            </a:lvl1pPr>
          </a:lstStyle>
          <a:p>
            <a:fld id="{58A4EFD8-356D-4406-A955-9645B2C245FC}" type="slidenum">
              <a:rPr lang="en-US" altLang="en-US"/>
              <a:pPr/>
              <a:t>‹#›</a:t>
            </a:fld>
            <a:endParaRPr lang="en-US" altLang="en-US"/>
          </a:p>
        </p:txBody>
      </p:sp>
    </p:spTree>
    <p:extLst>
      <p:ext uri="{BB962C8B-B14F-4D97-AF65-F5344CB8AC3E}">
        <p14:creationId xmlns:p14="http://schemas.microsoft.com/office/powerpoint/2010/main" val="2884601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ED4AA8F-9F94-96C8-02E6-A8E1D54E1E17}"/>
              </a:ext>
            </a:extLst>
          </p:cNvPr>
          <p:cNvSpPr>
            <a:spLocks noGrp="1"/>
          </p:cNvSpPr>
          <p:nvPr>
            <p:ph type="dt" sz="half" idx="10"/>
          </p:nvPr>
        </p:nvSpPr>
        <p:spPr/>
        <p:txBody>
          <a:bodyPr/>
          <a:lstStyle>
            <a:lvl1pPr>
              <a:defRPr/>
            </a:lvl1pPr>
          </a:lstStyle>
          <a:p>
            <a:fld id="{EBD9CAB9-34AB-4F46-A670-BE5239BF9C36}" type="datetimeFigureOut">
              <a:rPr lang="en-US" altLang="en-US"/>
              <a:pPr/>
              <a:t>8/4/2025</a:t>
            </a:fld>
            <a:endParaRPr lang="en-US" altLang="en-US"/>
          </a:p>
        </p:txBody>
      </p:sp>
      <p:sp>
        <p:nvSpPr>
          <p:cNvPr id="6" name="Footer Placeholder 4">
            <a:extLst>
              <a:ext uri="{FF2B5EF4-FFF2-40B4-BE49-F238E27FC236}">
                <a16:creationId xmlns:a16="http://schemas.microsoft.com/office/drawing/2014/main" id="{4303E7A5-AB08-CDB2-DCE7-E5A2EA17E42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B0D4412-B0DC-B223-92A2-ECAC9A7AD9F0}"/>
              </a:ext>
            </a:extLst>
          </p:cNvPr>
          <p:cNvSpPr>
            <a:spLocks noGrp="1"/>
          </p:cNvSpPr>
          <p:nvPr>
            <p:ph type="sldNum" sz="quarter" idx="12"/>
          </p:nvPr>
        </p:nvSpPr>
        <p:spPr/>
        <p:txBody>
          <a:bodyPr/>
          <a:lstStyle>
            <a:lvl1pPr>
              <a:defRPr/>
            </a:lvl1pPr>
          </a:lstStyle>
          <a:p>
            <a:fld id="{73A7246B-8C1E-4777-8C90-E59024CF61AA}" type="slidenum">
              <a:rPr lang="en-US" altLang="en-US"/>
              <a:pPr/>
              <a:t>‹#›</a:t>
            </a:fld>
            <a:endParaRPr lang="en-US" altLang="en-US"/>
          </a:p>
        </p:txBody>
      </p:sp>
    </p:spTree>
    <p:extLst>
      <p:ext uri="{BB962C8B-B14F-4D97-AF65-F5344CB8AC3E}">
        <p14:creationId xmlns:p14="http://schemas.microsoft.com/office/powerpoint/2010/main" val="411065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5104E07-6E1F-90DD-84C6-729147D33FC9}"/>
              </a:ext>
            </a:extLst>
          </p:cNvPr>
          <p:cNvSpPr>
            <a:spLocks noGrp="1"/>
          </p:cNvSpPr>
          <p:nvPr>
            <p:ph type="dt" sz="half" idx="10"/>
          </p:nvPr>
        </p:nvSpPr>
        <p:spPr/>
        <p:txBody>
          <a:bodyPr/>
          <a:lstStyle>
            <a:lvl1pPr>
              <a:defRPr/>
            </a:lvl1pPr>
          </a:lstStyle>
          <a:p>
            <a:fld id="{15E72A46-5799-49E5-ADB1-CE89F9C844AC}" type="datetimeFigureOut">
              <a:rPr lang="en-US" altLang="en-US"/>
              <a:pPr/>
              <a:t>8/4/2025</a:t>
            </a:fld>
            <a:endParaRPr lang="en-US" altLang="en-US"/>
          </a:p>
        </p:txBody>
      </p:sp>
      <p:sp>
        <p:nvSpPr>
          <p:cNvPr id="6" name="Footer Placeholder 4">
            <a:extLst>
              <a:ext uri="{FF2B5EF4-FFF2-40B4-BE49-F238E27FC236}">
                <a16:creationId xmlns:a16="http://schemas.microsoft.com/office/drawing/2014/main" id="{36EBEFD8-01FF-1EB8-0064-08CE3BC2DC2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0576DA9-77A3-18C7-7D81-A32769E26804}"/>
              </a:ext>
            </a:extLst>
          </p:cNvPr>
          <p:cNvSpPr>
            <a:spLocks noGrp="1"/>
          </p:cNvSpPr>
          <p:nvPr>
            <p:ph type="sldNum" sz="quarter" idx="12"/>
          </p:nvPr>
        </p:nvSpPr>
        <p:spPr/>
        <p:txBody>
          <a:bodyPr/>
          <a:lstStyle>
            <a:lvl1pPr>
              <a:defRPr/>
            </a:lvl1pPr>
          </a:lstStyle>
          <a:p>
            <a:fld id="{75944CD3-35AB-4DCD-9768-4817EA4F2F63}" type="slidenum">
              <a:rPr lang="en-US" altLang="en-US"/>
              <a:pPr/>
              <a:t>‹#›</a:t>
            </a:fld>
            <a:endParaRPr lang="en-US" altLang="en-US"/>
          </a:p>
        </p:txBody>
      </p:sp>
    </p:spTree>
    <p:extLst>
      <p:ext uri="{BB962C8B-B14F-4D97-AF65-F5344CB8AC3E}">
        <p14:creationId xmlns:p14="http://schemas.microsoft.com/office/powerpoint/2010/main" val="590128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98000">
              <a:srgbClr val="9CB86E"/>
            </a:gs>
            <a:gs pos="100000">
              <a:srgbClr val="9CB86E"/>
            </a:gs>
          </a:gsLst>
          <a:lin ang="5400000" scaled="1"/>
        </a:gra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8E08678-FD84-19B3-3CCC-04A3E774C0E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6F7C1A90-212C-4332-A823-1792A553D65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1224696-B50B-8EB4-AD07-5805286A2CB5}"/>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F19860A4-6A21-4C58-A5B2-6D8428C5694A}"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88E6E868-30BC-12C7-C2B8-98771A9B54C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E11CE44B-0D9F-6C63-58FD-FA0F1F5CA59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278483B0-6125-4E3A-81C0-547297714A1F}"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9D69910E-91E7-1AB2-9BE9-4474F8692DB7}"/>
              </a:ext>
            </a:extLst>
          </p:cNvPr>
          <p:cNvSpPr>
            <a:spLocks noGrp="1"/>
          </p:cNvSpPr>
          <p:nvPr>
            <p:ph type="title"/>
          </p:nvPr>
        </p:nvSpPr>
        <p:spPr>
          <a:xfrm>
            <a:off x="533400" y="1066800"/>
            <a:ext cx="8229600" cy="1143000"/>
          </a:xfrm>
        </p:spPr>
        <p:txBody>
          <a:bodyPr/>
          <a:lstStyle/>
          <a:p>
            <a:r>
              <a:rPr lang="en-US" altLang="en-US" sz="3600" b="1">
                <a:solidFill>
                  <a:srgbClr val="FFFF00"/>
                </a:solidFill>
              </a:rPr>
              <a:t>Reconciling Northern Spotted Owl  Critical Habitat and Principles of Conservation Planning </a:t>
            </a:r>
            <a:br>
              <a:rPr lang="en-US" altLang="en-US" sz="3600" b="1">
                <a:solidFill>
                  <a:srgbClr val="FFFF00"/>
                </a:solidFill>
              </a:rPr>
            </a:br>
            <a:endParaRPr lang="en-US" altLang="en-US" sz="3600" b="1">
              <a:solidFill>
                <a:srgbClr val="FFFF00"/>
              </a:solidFill>
            </a:endParaRPr>
          </a:p>
        </p:txBody>
      </p:sp>
      <p:sp>
        <p:nvSpPr>
          <p:cNvPr id="15362" name="Content Placeholder 2">
            <a:extLst>
              <a:ext uri="{FF2B5EF4-FFF2-40B4-BE49-F238E27FC236}">
                <a16:creationId xmlns:a16="http://schemas.microsoft.com/office/drawing/2014/main" id="{65B6235C-EC97-265B-F3F0-CA266BB58627}"/>
              </a:ext>
            </a:extLst>
          </p:cNvPr>
          <p:cNvSpPr>
            <a:spLocks noGrp="1"/>
          </p:cNvSpPr>
          <p:nvPr>
            <p:ph idx="1"/>
          </p:nvPr>
        </p:nvSpPr>
        <p:spPr>
          <a:xfrm>
            <a:off x="533400" y="2819400"/>
            <a:ext cx="8229600" cy="4525963"/>
          </a:xfrm>
        </p:spPr>
        <p:txBody>
          <a:bodyPr/>
          <a:lstStyle/>
          <a:p>
            <a:pPr marL="0" indent="0">
              <a:buFont typeface="Arial" panose="020B0604020202020204" pitchFamily="34" charset="0"/>
              <a:buNone/>
            </a:pPr>
            <a:r>
              <a:rPr lang="en-US" altLang="en-US" sz="2800">
                <a:solidFill>
                  <a:srgbClr val="FFFF00"/>
                </a:solidFill>
              </a:rPr>
              <a:t>Brian Woodbridge, Jeffrey Dunk, Nathan Schumaker, Elizabeth Glenn, David LaPlante, and Brendan White</a:t>
            </a:r>
          </a:p>
        </p:txBody>
      </p:sp>
      <p:pic>
        <p:nvPicPr>
          <p:cNvPr id="15363" name="Picture 4">
            <a:extLst>
              <a:ext uri="{FF2B5EF4-FFF2-40B4-BE49-F238E27FC236}">
                <a16:creationId xmlns:a16="http://schemas.microsoft.com/office/drawing/2014/main" id="{A662800F-2A6C-362A-BA9D-B9AB4A5BDB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5376863"/>
            <a:ext cx="2486025"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5">
            <a:extLst>
              <a:ext uri="{FF2B5EF4-FFF2-40B4-BE49-F238E27FC236}">
                <a16:creationId xmlns:a16="http://schemas.microsoft.com/office/drawing/2014/main" id="{E5C355DE-2600-9E95-3834-68C70A5349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5191125"/>
            <a:ext cx="885825"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5" name="Picture 6">
            <a:extLst>
              <a:ext uri="{FF2B5EF4-FFF2-40B4-BE49-F238E27FC236}">
                <a16:creationId xmlns:a16="http://schemas.microsoft.com/office/drawing/2014/main" id="{0BE1744A-F823-C91C-CE8F-99BDFDA695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 y="5191125"/>
            <a:ext cx="809625"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EFE6D6B4-2EA8-D5E3-8968-EFDB8CFB9D8B}"/>
              </a:ext>
            </a:extLst>
          </p:cNvPr>
          <p:cNvSpPr>
            <a:spLocks noGrp="1"/>
          </p:cNvSpPr>
          <p:nvPr>
            <p:ph type="title"/>
          </p:nvPr>
        </p:nvSpPr>
        <p:spPr/>
        <p:txBody>
          <a:bodyPr/>
          <a:lstStyle/>
          <a:p>
            <a:r>
              <a:rPr lang="en-US" altLang="en-US" sz="4000" b="1">
                <a:solidFill>
                  <a:srgbClr val="FFFF00"/>
                </a:solidFill>
              </a:rPr>
              <a:t>What is “essential to the conservation of the species?”</a:t>
            </a:r>
          </a:p>
        </p:txBody>
      </p:sp>
      <p:sp>
        <p:nvSpPr>
          <p:cNvPr id="33794" name="Content Placeholder 2">
            <a:extLst>
              <a:ext uri="{FF2B5EF4-FFF2-40B4-BE49-F238E27FC236}">
                <a16:creationId xmlns:a16="http://schemas.microsoft.com/office/drawing/2014/main" id="{F9EC1DEC-8F69-A532-1C3E-F752F4C5EA63}"/>
              </a:ext>
            </a:extLst>
          </p:cNvPr>
          <p:cNvSpPr>
            <a:spLocks noGrp="1"/>
          </p:cNvSpPr>
          <p:nvPr>
            <p:ph idx="1"/>
          </p:nvPr>
        </p:nvSpPr>
        <p:spPr>
          <a:xfrm>
            <a:off x="304800" y="1600200"/>
            <a:ext cx="8229600" cy="4525963"/>
          </a:xfrm>
        </p:spPr>
        <p:txBody>
          <a:bodyPr/>
          <a:lstStyle/>
          <a:p>
            <a:endParaRPr lang="en-US" altLang="en-US"/>
          </a:p>
          <a:p>
            <a:r>
              <a:rPr lang="en-US" altLang="en-US"/>
              <a:t>Recovery Objectives and Criteria</a:t>
            </a:r>
          </a:p>
          <a:p>
            <a:endParaRPr lang="en-US" altLang="en-US"/>
          </a:p>
          <a:p>
            <a:r>
              <a:rPr lang="en-US" altLang="en-US"/>
              <a:t>HEXSIM comparisons</a:t>
            </a:r>
          </a:p>
        </p:txBody>
      </p:sp>
      <p:pic>
        <p:nvPicPr>
          <p:cNvPr id="11268" name="Picture 4">
            <a:extLst>
              <a:ext uri="{FF2B5EF4-FFF2-40B4-BE49-F238E27FC236}">
                <a16:creationId xmlns:a16="http://schemas.microsoft.com/office/drawing/2014/main" id="{9E632CC3-EBAB-0BFF-30F0-F77967AED3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725" y="2362200"/>
            <a:ext cx="2943225" cy="4276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a:extLst>
              <a:ext uri="{FF2B5EF4-FFF2-40B4-BE49-F238E27FC236}">
                <a16:creationId xmlns:a16="http://schemas.microsoft.com/office/drawing/2014/main" id="{E1128A41-47B3-6B27-E792-8CC59BB7B38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220200" cy="6858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1E97328D-D5DD-D035-80B6-B9024F21DC1D}"/>
              </a:ext>
            </a:extLst>
          </p:cNvPr>
          <p:cNvSpPr>
            <a:spLocks noGrp="1"/>
          </p:cNvSpPr>
          <p:nvPr>
            <p:ph type="title"/>
          </p:nvPr>
        </p:nvSpPr>
        <p:spPr>
          <a:xfrm>
            <a:off x="0" y="228600"/>
            <a:ext cx="9144000" cy="1143000"/>
          </a:xfrm>
        </p:spPr>
        <p:txBody>
          <a:bodyPr/>
          <a:lstStyle/>
          <a:p>
            <a:r>
              <a:rPr lang="en-US" altLang="en-US" sz="3600" b="1">
                <a:solidFill>
                  <a:srgbClr val="FFFF00"/>
                </a:solidFill>
              </a:rPr>
              <a:t>How do “ Special Management Considerations” Influence the Designation?</a:t>
            </a:r>
          </a:p>
        </p:txBody>
      </p:sp>
      <p:sp>
        <p:nvSpPr>
          <p:cNvPr id="37890" name="Content Placeholder 2">
            <a:extLst>
              <a:ext uri="{FF2B5EF4-FFF2-40B4-BE49-F238E27FC236}">
                <a16:creationId xmlns:a16="http://schemas.microsoft.com/office/drawing/2014/main" id="{61913DAB-494C-4EE8-F0E2-253D681CB3DE}"/>
              </a:ext>
            </a:extLst>
          </p:cNvPr>
          <p:cNvSpPr>
            <a:spLocks noGrp="1"/>
          </p:cNvSpPr>
          <p:nvPr>
            <p:ph idx="1"/>
          </p:nvPr>
        </p:nvSpPr>
        <p:spPr>
          <a:xfrm>
            <a:off x="325438" y="1447800"/>
            <a:ext cx="8513762" cy="4525963"/>
          </a:xfrm>
        </p:spPr>
        <p:txBody>
          <a:bodyPr/>
          <a:lstStyle/>
          <a:p>
            <a:r>
              <a:rPr lang="en-US" altLang="en-US"/>
              <a:t>Conserve extant high quality habitat</a:t>
            </a:r>
          </a:p>
          <a:p>
            <a:r>
              <a:rPr lang="en-US" altLang="en-US"/>
              <a:t>Conserve occupied habitat</a:t>
            </a:r>
          </a:p>
          <a:p>
            <a:r>
              <a:rPr lang="en-US" altLang="en-US"/>
              <a:t>Includes both passive and active management</a:t>
            </a:r>
          </a:p>
          <a:p>
            <a:r>
              <a:rPr lang="en-US" altLang="en-US"/>
              <a:t>FWS provides recommendations for avoiding adverse modification</a:t>
            </a:r>
          </a:p>
          <a:p>
            <a:pPr marL="457200" lvl="1" indent="0">
              <a:buFont typeface="Arial" panose="020B0604020202020204" pitchFamily="34" charset="0"/>
              <a:buNone/>
            </a:pPr>
            <a:endParaRPr lang="en-US" altLang="en-US"/>
          </a:p>
          <a:p>
            <a:pPr marL="457200" lvl="1" indent="0">
              <a:buFont typeface="Arial" panose="020B0604020202020204" pitchFamily="34" charset="0"/>
              <a:buNone/>
            </a:pPr>
            <a:endParaRPr lang="en-US" altLang="en-US"/>
          </a:p>
        </p:txBody>
      </p:sp>
      <p:pic>
        <p:nvPicPr>
          <p:cNvPr id="5" name="Picture 7" descr="P1010327">
            <a:extLst>
              <a:ext uri="{FF2B5EF4-FFF2-40B4-BE49-F238E27FC236}">
                <a16:creationId xmlns:a16="http://schemas.microsoft.com/office/drawing/2014/main" id="{C56AF551-42B6-9AAD-0714-54900AD98BC0}"/>
              </a:ext>
            </a:extLst>
          </p:cNvPr>
          <p:cNvPicPr>
            <a:picLocks noChangeAspect="1" noChangeArrowheads="1"/>
          </p:cNvPicPr>
          <p:nvPr/>
        </p:nvPicPr>
        <p:blipFill>
          <a:blip r:embed="rId3"/>
          <a:srcRect/>
          <a:stretch>
            <a:fillRect/>
          </a:stretch>
        </p:blipFill>
        <p:spPr bwMode="auto">
          <a:xfrm>
            <a:off x="533400" y="4343400"/>
            <a:ext cx="3263903" cy="2374588"/>
          </a:xfrm>
          <a:prstGeom prst="rect">
            <a:avLst/>
          </a:prstGeom>
          <a:ln>
            <a:noFill/>
          </a:ln>
          <a:effectLst>
            <a:softEdge rad="112500"/>
          </a:effectLst>
        </p:spPr>
      </p:pic>
      <p:pic>
        <p:nvPicPr>
          <p:cNvPr id="6" name="Picture 5" descr="bc-old-growth-forest_10256">
            <a:extLst>
              <a:ext uri="{FF2B5EF4-FFF2-40B4-BE49-F238E27FC236}">
                <a16:creationId xmlns:a16="http://schemas.microsoft.com/office/drawing/2014/main" id="{841F651F-35E7-85C2-F0BD-1F41B0A880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419600"/>
            <a:ext cx="3221038" cy="2260600"/>
          </a:xfrm>
          <a:prstGeom prst="rect">
            <a:avLst/>
          </a:prstGeom>
          <a:noFill/>
          <a:ln w="38100" cap="sq">
            <a:solidFill>
              <a:srgbClr val="000000"/>
            </a:solidFill>
            <a:miter lim="800000"/>
            <a:headEnd/>
            <a:tailEnd/>
          </a:ln>
          <a:effectLst>
            <a:outerShdw blurRad="50800" dist="38100" dir="2700000" algn="tl" rotWithShape="0">
              <a:srgbClr val="808080">
                <a:alpha val="42998"/>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A72FE89C-A930-6DB5-E0CA-4C05910D1ED8}"/>
              </a:ext>
            </a:extLst>
          </p:cNvPr>
          <p:cNvSpPr>
            <a:spLocks noGrp="1"/>
          </p:cNvSpPr>
          <p:nvPr>
            <p:ph type="title"/>
          </p:nvPr>
        </p:nvSpPr>
        <p:spPr/>
        <p:txBody>
          <a:bodyPr/>
          <a:lstStyle/>
          <a:p>
            <a:r>
              <a:rPr lang="en-US" altLang="en-US" sz="4000" b="1">
                <a:solidFill>
                  <a:srgbClr val="FFFF00"/>
                </a:solidFill>
              </a:rPr>
              <a:t>Critical Habitat is NOT…</a:t>
            </a:r>
          </a:p>
        </p:txBody>
      </p:sp>
      <p:sp>
        <p:nvSpPr>
          <p:cNvPr id="39938" name="Content Placeholder 2">
            <a:extLst>
              <a:ext uri="{FF2B5EF4-FFF2-40B4-BE49-F238E27FC236}">
                <a16:creationId xmlns:a16="http://schemas.microsoft.com/office/drawing/2014/main" id="{8F9357E7-6CFB-34A7-34A7-3FF88EA61ADF}"/>
              </a:ext>
            </a:extLst>
          </p:cNvPr>
          <p:cNvSpPr>
            <a:spLocks noGrp="1"/>
          </p:cNvSpPr>
          <p:nvPr>
            <p:ph idx="1"/>
          </p:nvPr>
        </p:nvSpPr>
        <p:spPr/>
        <p:txBody>
          <a:bodyPr/>
          <a:lstStyle/>
          <a:p>
            <a:r>
              <a:rPr lang="en-US" altLang="en-US"/>
              <a:t> all areas occupied by the species</a:t>
            </a:r>
          </a:p>
          <a:p>
            <a:r>
              <a:rPr lang="en-US" altLang="en-US"/>
              <a:t> a management prescription for federal lands</a:t>
            </a:r>
          </a:p>
          <a:p>
            <a:r>
              <a:rPr lang="en-US" altLang="en-US"/>
              <a:t> a reserve or set aside</a:t>
            </a:r>
          </a:p>
        </p:txBody>
      </p:sp>
      <p:pic>
        <p:nvPicPr>
          <p:cNvPr id="39939" name="Picture 2">
            <a:extLst>
              <a:ext uri="{FF2B5EF4-FFF2-40B4-BE49-F238E27FC236}">
                <a16:creationId xmlns:a16="http://schemas.microsoft.com/office/drawing/2014/main" id="{4E352099-4AA7-1F2C-7E04-8B22672115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048000"/>
            <a:ext cx="2690813"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6E9A5213-B352-F1B9-07A8-F11A6A184896}"/>
              </a:ext>
            </a:extLst>
          </p:cNvPr>
          <p:cNvSpPr>
            <a:spLocks noGrp="1"/>
          </p:cNvSpPr>
          <p:nvPr>
            <p:ph type="title"/>
          </p:nvPr>
        </p:nvSpPr>
        <p:spPr>
          <a:xfrm>
            <a:off x="457200" y="0"/>
            <a:ext cx="8229600" cy="1143000"/>
          </a:xfrm>
        </p:spPr>
        <p:txBody>
          <a:bodyPr/>
          <a:lstStyle/>
          <a:p>
            <a:r>
              <a:rPr lang="en-US" altLang="en-US" sz="4000" b="1">
                <a:solidFill>
                  <a:srgbClr val="FFFF00"/>
                </a:solidFill>
              </a:rPr>
              <a:t>Spotted Owl Critical Habitat Summary </a:t>
            </a:r>
          </a:p>
        </p:txBody>
      </p:sp>
      <p:sp>
        <p:nvSpPr>
          <p:cNvPr id="41986" name="Content Placeholder 2">
            <a:extLst>
              <a:ext uri="{FF2B5EF4-FFF2-40B4-BE49-F238E27FC236}">
                <a16:creationId xmlns:a16="http://schemas.microsoft.com/office/drawing/2014/main" id="{1EC66DFE-7375-AFEE-643A-96CDBE8AD6AD}"/>
              </a:ext>
            </a:extLst>
          </p:cNvPr>
          <p:cNvSpPr>
            <a:spLocks noGrp="1"/>
          </p:cNvSpPr>
          <p:nvPr>
            <p:ph idx="1"/>
          </p:nvPr>
        </p:nvSpPr>
        <p:spPr>
          <a:xfrm>
            <a:off x="457200" y="838200"/>
            <a:ext cx="8229600" cy="4267200"/>
          </a:xfrm>
        </p:spPr>
        <p:txBody>
          <a:bodyPr/>
          <a:lstStyle/>
          <a:p>
            <a:r>
              <a:rPr lang="en-US" altLang="en-US"/>
              <a:t>Guided by Principles of Conservation Biology</a:t>
            </a:r>
          </a:p>
          <a:p>
            <a:r>
              <a:rPr lang="en-US" altLang="en-US"/>
              <a:t>Modeling allowed a quantitative assessment of different networks</a:t>
            </a:r>
          </a:p>
          <a:p>
            <a:r>
              <a:rPr lang="en-US" altLang="en-US"/>
              <a:t>Modeling allowed an approach to address the CH policy issues</a:t>
            </a:r>
          </a:p>
          <a:p>
            <a:r>
              <a:rPr lang="en-US" altLang="en-US"/>
              <a:t>Conserve the species and the ecosystems upon which they depend</a:t>
            </a:r>
          </a:p>
        </p:txBody>
      </p:sp>
      <p:pic>
        <p:nvPicPr>
          <p:cNvPr id="41987" name="Picture 1">
            <a:extLst>
              <a:ext uri="{FF2B5EF4-FFF2-40B4-BE49-F238E27FC236}">
                <a16:creationId xmlns:a16="http://schemas.microsoft.com/office/drawing/2014/main" id="{BF48C5D7-D316-69B1-02BE-C3311D83F5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4648200"/>
            <a:ext cx="1320800" cy="196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988" name="Chart 4">
            <a:extLst>
              <a:ext uri="{FF2B5EF4-FFF2-40B4-BE49-F238E27FC236}">
                <a16:creationId xmlns:a16="http://schemas.microsoft.com/office/drawing/2014/main" id="{4064ECBC-2906-FF80-E104-0314D1D4BF7F}"/>
              </a:ext>
            </a:extLst>
          </p:cNvPr>
          <p:cNvGraphicFramePr>
            <a:graphicFrameLocks/>
          </p:cNvGraphicFramePr>
          <p:nvPr/>
        </p:nvGraphicFramePr>
        <p:xfrm>
          <a:off x="254000" y="4627563"/>
          <a:ext cx="6910388" cy="2032000"/>
        </p:xfrm>
        <a:graphic>
          <a:graphicData uri="http://schemas.openxmlformats.org/presentationml/2006/ole">
            <mc:AlternateContent xmlns:mc="http://schemas.openxmlformats.org/markup-compatibility/2006">
              <mc:Choice xmlns:v="urn:schemas-microsoft-com:vml" Requires="v">
                <p:oleObj r:id="rId4" imgW="6906197" imgH="2029800" progId="Excel.Chart.8">
                  <p:embed/>
                </p:oleObj>
              </mc:Choice>
              <mc:Fallback>
                <p:oleObj r:id="rId4" imgW="6906197" imgH="2029800" progId="Excel.Chart.8">
                  <p:embed/>
                  <p:pic>
                    <p:nvPicPr>
                      <p:cNvPr id="0" name="Char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4627563"/>
                        <a:ext cx="6910388" cy="203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3C6C95B6-770C-2058-6FD8-FFD41587E3AE}"/>
              </a:ext>
            </a:extLst>
          </p:cNvPr>
          <p:cNvSpPr>
            <a:spLocks noGrp="1"/>
          </p:cNvSpPr>
          <p:nvPr>
            <p:ph type="title"/>
          </p:nvPr>
        </p:nvSpPr>
        <p:spPr/>
        <p:txBody>
          <a:bodyPr/>
          <a:lstStyle/>
          <a:p>
            <a:r>
              <a:rPr lang="en-US" altLang="en-US" sz="4000" b="1">
                <a:solidFill>
                  <a:srgbClr val="FFFF00"/>
                </a:solidFill>
              </a:rPr>
              <a:t>Acknowledgements</a:t>
            </a:r>
          </a:p>
        </p:txBody>
      </p:sp>
      <p:sp>
        <p:nvSpPr>
          <p:cNvPr id="44034" name="Content Placeholder 2">
            <a:extLst>
              <a:ext uri="{FF2B5EF4-FFF2-40B4-BE49-F238E27FC236}">
                <a16:creationId xmlns:a16="http://schemas.microsoft.com/office/drawing/2014/main" id="{DF59935C-E1AF-02ED-5D87-98502C8B063F}"/>
              </a:ext>
            </a:extLst>
          </p:cNvPr>
          <p:cNvSpPr>
            <a:spLocks noGrp="1"/>
          </p:cNvSpPr>
          <p:nvPr>
            <p:ph idx="1"/>
          </p:nvPr>
        </p:nvSpPr>
        <p:spPr/>
        <p:txBody>
          <a:bodyPr/>
          <a:lstStyle/>
          <a:p>
            <a:pPr marL="0" indent="0">
              <a:buFont typeface="Arial" panose="020B0604020202020204" pitchFamily="34" charset="0"/>
              <a:buNone/>
            </a:pPr>
            <a:r>
              <a:rPr lang="en-US" altLang="en-US"/>
              <a:t>Bob Anthony				Barry Noon</a:t>
            </a:r>
          </a:p>
          <a:p>
            <a:pPr marL="0" indent="0">
              <a:buFont typeface="Arial" panose="020B0604020202020204" pitchFamily="34" charset="0"/>
              <a:buNone/>
            </a:pPr>
            <a:r>
              <a:rPr lang="en-US" altLang="en-US"/>
              <a:t>Ray Davis					Marty Raphael</a:t>
            </a:r>
          </a:p>
          <a:p>
            <a:pPr marL="0" indent="0">
              <a:buFont typeface="Arial" panose="020B0604020202020204" pitchFamily="34" charset="0"/>
              <a:buNone/>
            </a:pPr>
            <a:r>
              <a:rPr lang="en-US" altLang="en-US"/>
              <a:t>Katie Dugger				Jody Caicco</a:t>
            </a:r>
          </a:p>
          <a:p>
            <a:pPr marL="0" indent="0">
              <a:buFont typeface="Arial" panose="020B0604020202020204" pitchFamily="34" charset="0"/>
              <a:buNone/>
            </a:pPr>
            <a:r>
              <a:rPr lang="en-US" altLang="en-US"/>
              <a:t>Karl Halupka				Dan Hansen</a:t>
            </a:r>
          </a:p>
          <a:p>
            <a:pPr marL="0" indent="0">
              <a:buFont typeface="Arial" panose="020B0604020202020204" pitchFamily="34" charset="0"/>
              <a:buNone/>
            </a:pPr>
            <a:r>
              <a:rPr lang="en-US" altLang="en-US"/>
              <a:t>Paul Henson				MJ Mazurek</a:t>
            </a:r>
          </a:p>
          <a:p>
            <a:pPr marL="0" indent="0">
              <a:buFont typeface="Arial" panose="020B0604020202020204" pitchFamily="34" charset="0"/>
              <a:buNone/>
            </a:pPr>
            <a:r>
              <a:rPr lang="en-US" altLang="en-US"/>
              <a:t>Michelle Merola-Zwartjes		Bruce Marcot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a:extLst>
              <a:ext uri="{FF2B5EF4-FFF2-40B4-BE49-F238E27FC236}">
                <a16:creationId xmlns:a16="http://schemas.microsoft.com/office/drawing/2014/main" id="{EE46D5AA-0A4D-84F5-F885-A6C4481F85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876300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5EA6A431-7A53-600A-11C5-CE104F2E15CF}"/>
              </a:ext>
            </a:extLst>
          </p:cNvPr>
          <p:cNvSpPr>
            <a:spLocks noGrp="1"/>
          </p:cNvSpPr>
          <p:nvPr>
            <p:ph type="title"/>
          </p:nvPr>
        </p:nvSpPr>
        <p:spPr>
          <a:xfrm>
            <a:off x="3429000" y="838200"/>
            <a:ext cx="5486400" cy="1143000"/>
          </a:xfrm>
        </p:spPr>
        <p:txBody>
          <a:bodyPr/>
          <a:lstStyle/>
          <a:p>
            <a:r>
              <a:rPr lang="en-US" altLang="en-US" sz="4000" b="1">
                <a:solidFill>
                  <a:srgbClr val="FFFF00"/>
                </a:solidFill>
              </a:rPr>
              <a:t>Statutory Definition of Critical Habitat</a:t>
            </a:r>
          </a:p>
        </p:txBody>
      </p:sp>
      <p:pic>
        <p:nvPicPr>
          <p:cNvPr id="19458" name="Picture 2">
            <a:extLst>
              <a:ext uri="{FF2B5EF4-FFF2-40B4-BE49-F238E27FC236}">
                <a16:creationId xmlns:a16="http://schemas.microsoft.com/office/drawing/2014/main" id="{98DCC9B4-2AA5-E0F5-C2D0-170E3B5838E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2667000"/>
            <a:ext cx="8382000" cy="39957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22" descr="esa book">
            <a:extLst>
              <a:ext uri="{FF2B5EF4-FFF2-40B4-BE49-F238E27FC236}">
                <a16:creationId xmlns:a16="http://schemas.microsoft.com/office/drawing/2014/main" id="{0C37C08F-25FF-0404-41C5-3DF67BCFF06D}"/>
              </a:ext>
            </a:extLst>
          </p:cNvPr>
          <p:cNvPicPr>
            <a:picLocks noChangeAspect="1" noChangeArrowheads="1"/>
          </p:cNvPicPr>
          <p:nvPr/>
        </p:nvPicPr>
        <p:blipFill>
          <a:blip r:embed="rId4">
            <a:clrChange>
              <a:clrFrom>
                <a:srgbClr val="3399CC"/>
              </a:clrFrom>
              <a:clrTo>
                <a:srgbClr val="3399CC">
                  <a:alpha val="0"/>
                </a:srgbClr>
              </a:clrTo>
            </a:clrChange>
            <a:lum bright="-30000" contrast="12000"/>
            <a:extLst>
              <a:ext uri="{28A0092B-C50C-407E-A947-70E740481C1C}">
                <a14:useLocalDpi xmlns:a14="http://schemas.microsoft.com/office/drawing/2010/main" val="0"/>
              </a:ext>
            </a:extLst>
          </a:blip>
          <a:srcRect/>
          <a:stretch>
            <a:fillRect/>
          </a:stretch>
        </p:blipFill>
        <p:spPr bwMode="auto">
          <a:xfrm>
            <a:off x="985838" y="23813"/>
            <a:ext cx="2149475" cy="266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963006A3-D6F1-E0D5-879F-55A8A5986CF0}"/>
              </a:ext>
            </a:extLst>
          </p:cNvPr>
          <p:cNvSpPr>
            <a:spLocks noGrp="1"/>
          </p:cNvSpPr>
          <p:nvPr>
            <p:ph type="title"/>
          </p:nvPr>
        </p:nvSpPr>
        <p:spPr>
          <a:xfrm>
            <a:off x="457200" y="152400"/>
            <a:ext cx="8229600" cy="1143000"/>
          </a:xfrm>
        </p:spPr>
        <p:txBody>
          <a:bodyPr/>
          <a:lstStyle/>
          <a:p>
            <a:r>
              <a:rPr lang="en-US" altLang="en-US" sz="4000" b="1">
                <a:solidFill>
                  <a:srgbClr val="FFFF00"/>
                </a:solidFill>
              </a:rPr>
              <a:t>Critical Habitat Definition - Distilled</a:t>
            </a:r>
          </a:p>
        </p:txBody>
      </p:sp>
      <p:sp>
        <p:nvSpPr>
          <p:cNvPr id="21506" name="Content Placeholder 2">
            <a:extLst>
              <a:ext uri="{FF2B5EF4-FFF2-40B4-BE49-F238E27FC236}">
                <a16:creationId xmlns:a16="http://schemas.microsoft.com/office/drawing/2014/main" id="{7B9D3869-5774-C1BB-E065-D5E27D5C8B7F}"/>
              </a:ext>
            </a:extLst>
          </p:cNvPr>
          <p:cNvSpPr>
            <a:spLocks noGrp="1"/>
          </p:cNvSpPr>
          <p:nvPr>
            <p:ph idx="1"/>
          </p:nvPr>
        </p:nvSpPr>
        <p:spPr>
          <a:xfrm>
            <a:off x="304800" y="1219200"/>
            <a:ext cx="8534400" cy="4525963"/>
          </a:xfrm>
        </p:spPr>
        <p:txBody>
          <a:bodyPr/>
          <a:lstStyle/>
          <a:p>
            <a:pPr marL="514350" indent="-514350">
              <a:buFont typeface="Arial" panose="020B0604020202020204" pitchFamily="34" charset="0"/>
              <a:buAutoNum type="arabicParenR"/>
            </a:pPr>
            <a:r>
              <a:rPr lang="en-US" altLang="en-US"/>
              <a:t>Specific areas within the </a:t>
            </a:r>
            <a:r>
              <a:rPr lang="en-US" altLang="en-US" b="1" u="sng"/>
              <a:t>geographical area occupied by the species at the time of listing</a:t>
            </a:r>
            <a:r>
              <a:rPr lang="en-US" altLang="en-US" b="1"/>
              <a:t> </a:t>
            </a:r>
            <a:endParaRPr lang="en-US" altLang="en-US"/>
          </a:p>
          <a:p>
            <a:pPr marL="514350" indent="-514350">
              <a:buFont typeface="Arial" panose="020B0604020202020204" pitchFamily="34" charset="0"/>
              <a:buAutoNum type="arabicParenR"/>
            </a:pPr>
            <a:r>
              <a:rPr lang="en-US" altLang="en-US"/>
              <a:t>Contain the </a:t>
            </a:r>
            <a:r>
              <a:rPr lang="en-US" altLang="en-US" b="1" u="sng"/>
              <a:t>physical or biological features essential</a:t>
            </a:r>
            <a:r>
              <a:rPr lang="en-US" altLang="en-US"/>
              <a:t> to the conservation of the species and</a:t>
            </a:r>
          </a:p>
          <a:p>
            <a:pPr marL="514350" indent="-514350">
              <a:buFont typeface="Arial" panose="020B0604020202020204" pitchFamily="34" charset="0"/>
              <a:buAutoNum type="arabicParenR"/>
            </a:pPr>
            <a:r>
              <a:rPr lang="en-US" altLang="en-US"/>
              <a:t>Requires </a:t>
            </a:r>
            <a:r>
              <a:rPr lang="en-US" altLang="en-US" b="1" u="sng"/>
              <a:t>special management or protection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6F23EF93-C431-F619-ED7A-4B8992DAB39B}"/>
              </a:ext>
            </a:extLst>
          </p:cNvPr>
          <p:cNvSpPr>
            <a:spLocks noGrp="1"/>
          </p:cNvSpPr>
          <p:nvPr>
            <p:ph type="title"/>
          </p:nvPr>
        </p:nvSpPr>
        <p:spPr>
          <a:xfrm>
            <a:off x="457200" y="228600"/>
            <a:ext cx="8229600" cy="1143000"/>
          </a:xfrm>
        </p:spPr>
        <p:txBody>
          <a:bodyPr/>
          <a:lstStyle/>
          <a:p>
            <a:r>
              <a:rPr lang="en-US" altLang="en-US" sz="4000" b="1">
                <a:solidFill>
                  <a:srgbClr val="FFFF00"/>
                </a:solidFill>
              </a:rPr>
              <a:t>Physical and Biological Features</a:t>
            </a:r>
            <a:br>
              <a:rPr lang="en-US" altLang="en-US" sz="4000" b="1">
                <a:solidFill>
                  <a:srgbClr val="FFFF00"/>
                </a:solidFill>
              </a:rPr>
            </a:br>
            <a:r>
              <a:rPr lang="en-US" altLang="en-US" sz="2800" b="1">
                <a:solidFill>
                  <a:srgbClr val="FFFF00"/>
                </a:solidFill>
              </a:rPr>
              <a:t>PBFs essential to the conservation of the species….</a:t>
            </a:r>
          </a:p>
        </p:txBody>
      </p:sp>
      <p:sp>
        <p:nvSpPr>
          <p:cNvPr id="23554" name="Content Placeholder 2">
            <a:extLst>
              <a:ext uri="{FF2B5EF4-FFF2-40B4-BE49-F238E27FC236}">
                <a16:creationId xmlns:a16="http://schemas.microsoft.com/office/drawing/2014/main" id="{1161889A-6AE7-5D66-E8A3-D94B01240A61}"/>
              </a:ext>
            </a:extLst>
          </p:cNvPr>
          <p:cNvSpPr>
            <a:spLocks noGrp="1"/>
          </p:cNvSpPr>
          <p:nvPr>
            <p:ph idx="1"/>
          </p:nvPr>
        </p:nvSpPr>
        <p:spPr/>
        <p:txBody>
          <a:bodyPr/>
          <a:lstStyle/>
          <a:p>
            <a:r>
              <a:rPr lang="en-US" altLang="en-US" sz="3600"/>
              <a:t>Space…;</a:t>
            </a:r>
          </a:p>
          <a:p>
            <a:r>
              <a:rPr lang="en-US" altLang="en-US" sz="3600"/>
              <a:t>Food, water,…;</a:t>
            </a:r>
          </a:p>
          <a:p>
            <a:r>
              <a:rPr lang="en-US" altLang="en-US" sz="3600"/>
              <a:t>Cover and shelter;</a:t>
            </a:r>
          </a:p>
          <a:p>
            <a:r>
              <a:rPr lang="en-US" altLang="en-US" sz="3600"/>
              <a:t>Sites for breeding…;</a:t>
            </a:r>
          </a:p>
          <a:p>
            <a:r>
              <a:rPr lang="en-US" altLang="en-US" sz="3600"/>
              <a:t>Habitats that are protected…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55895686-13B3-1C07-BAC3-DC70565186B3}"/>
              </a:ext>
            </a:extLst>
          </p:cNvPr>
          <p:cNvSpPr>
            <a:spLocks noGrp="1"/>
          </p:cNvSpPr>
          <p:nvPr>
            <p:ph type="title"/>
          </p:nvPr>
        </p:nvSpPr>
        <p:spPr/>
        <p:txBody>
          <a:bodyPr/>
          <a:lstStyle/>
          <a:p>
            <a:r>
              <a:rPr lang="en-US" altLang="en-US" sz="4000" b="1">
                <a:solidFill>
                  <a:srgbClr val="FFFF00"/>
                </a:solidFill>
              </a:rPr>
              <a:t>What are the PBFs Essential to the Conservation of  Spotted Owls?</a:t>
            </a:r>
          </a:p>
        </p:txBody>
      </p:sp>
      <p:sp>
        <p:nvSpPr>
          <p:cNvPr id="3" name="Content Placeholder 2">
            <a:extLst>
              <a:ext uri="{FF2B5EF4-FFF2-40B4-BE49-F238E27FC236}">
                <a16:creationId xmlns:a16="http://schemas.microsoft.com/office/drawing/2014/main" id="{ECF01FE3-8FE2-D605-0E4E-6C39254F863A}"/>
              </a:ext>
            </a:extLst>
          </p:cNvPr>
          <p:cNvSpPr>
            <a:spLocks noGrp="1"/>
          </p:cNvSpPr>
          <p:nvPr>
            <p:ph idx="1"/>
          </p:nvPr>
        </p:nvSpPr>
        <p:spPr/>
        <p:txBody>
          <a:bodyPr/>
          <a:lstStyle/>
          <a:p>
            <a:pPr>
              <a:defRPr/>
            </a:pPr>
            <a:r>
              <a:rPr lang="en-US" dirty="0">
                <a:ea typeface="+mn-ea"/>
              </a:rPr>
              <a:t>Features were identified based on decades of field research</a:t>
            </a:r>
          </a:p>
          <a:p>
            <a:pPr>
              <a:defRPr/>
            </a:pPr>
            <a:r>
              <a:rPr lang="en-US" dirty="0">
                <a:ea typeface="+mn-ea"/>
              </a:rPr>
              <a:t>Used a modeling approach to identify where these features are on the landscape</a:t>
            </a:r>
          </a:p>
          <a:p>
            <a:pPr marL="0" indent="0">
              <a:buFont typeface="Arial" charset="0"/>
              <a:buNone/>
              <a:defRPr/>
            </a:pPr>
            <a:r>
              <a:rPr lang="en-US" b="1" dirty="0">
                <a:ea typeface="+mn-ea"/>
              </a:rPr>
              <a:t>Forested lands </a:t>
            </a:r>
            <a:r>
              <a:rPr lang="en-US" dirty="0">
                <a:ea typeface="+mn-ea"/>
              </a:rPr>
              <a:t>that can be used for nesting, roosting, foraging, or dispersal. </a:t>
            </a:r>
          </a:p>
          <a:p>
            <a:pPr marL="0" indent="0">
              <a:buFont typeface="Arial" charset="0"/>
              <a:buNone/>
              <a:defRPr/>
            </a:pPr>
            <a:endParaRPr lang="en-US" dirty="0">
              <a:ea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3C873EDD-6189-9505-518D-6B02BBDBD805}"/>
              </a:ext>
            </a:extLst>
          </p:cNvPr>
          <p:cNvSpPr>
            <a:spLocks noGrp="1"/>
          </p:cNvSpPr>
          <p:nvPr>
            <p:ph type="title"/>
          </p:nvPr>
        </p:nvSpPr>
        <p:spPr/>
        <p:txBody>
          <a:bodyPr/>
          <a:lstStyle/>
          <a:p>
            <a:r>
              <a:rPr lang="en-US" altLang="en-US" b="1">
                <a:solidFill>
                  <a:srgbClr val="FFFF00"/>
                </a:solidFill>
              </a:rPr>
              <a:t>Primary Constituent Elements</a:t>
            </a:r>
            <a:endParaRPr lang="en-US" altLang="en-US"/>
          </a:p>
        </p:txBody>
      </p:sp>
      <p:sp>
        <p:nvSpPr>
          <p:cNvPr id="27650" name="Content Placeholder 2">
            <a:extLst>
              <a:ext uri="{FF2B5EF4-FFF2-40B4-BE49-F238E27FC236}">
                <a16:creationId xmlns:a16="http://schemas.microsoft.com/office/drawing/2014/main" id="{867820FD-E382-648C-14F1-267CE2C5834F}"/>
              </a:ext>
            </a:extLst>
          </p:cNvPr>
          <p:cNvSpPr>
            <a:spLocks noGrp="1"/>
          </p:cNvSpPr>
          <p:nvPr>
            <p:ph idx="1"/>
          </p:nvPr>
        </p:nvSpPr>
        <p:spPr>
          <a:xfrm>
            <a:off x="152400" y="1295400"/>
            <a:ext cx="8686800" cy="4525963"/>
          </a:xfrm>
        </p:spPr>
        <p:txBody>
          <a:bodyPr/>
          <a:lstStyle/>
          <a:p>
            <a:pPr marL="0" indent="0">
              <a:buFont typeface="Arial" panose="020B0604020202020204" pitchFamily="34" charset="0"/>
              <a:buNone/>
            </a:pPr>
            <a:r>
              <a:rPr lang="ja-JP" altLang="en-US"/>
              <a:t>“</a:t>
            </a:r>
            <a:r>
              <a:rPr lang="en-US" altLang="ja-JP"/>
              <a:t>The Secretary shall focus on the principle biological or physical elements within the defined area that are essential</a:t>
            </a:r>
            <a:r>
              <a:rPr lang="ja-JP" altLang="en-US"/>
              <a:t>”</a:t>
            </a:r>
            <a:endParaRPr lang="en-US" altLang="ja-JP"/>
          </a:p>
          <a:p>
            <a:pPr marL="0" indent="0">
              <a:buFont typeface="Arial" panose="020B0604020202020204" pitchFamily="34" charset="0"/>
              <a:buNone/>
            </a:pPr>
            <a:r>
              <a:rPr lang="en-US" altLang="en-US"/>
              <a:t>PCEs may include:</a:t>
            </a:r>
          </a:p>
          <a:p>
            <a:pPr marL="0" indent="0"/>
            <a:r>
              <a:rPr lang="en-US" altLang="en-US"/>
              <a:t>Roost sites, nesting grounds, spawning areas, feeding sites, seasonal wetlands….</a:t>
            </a:r>
          </a:p>
          <a:p>
            <a:pPr marL="0" indent="0"/>
            <a:r>
              <a:rPr lang="en-US" altLang="en-US"/>
              <a:t>NSO – </a:t>
            </a:r>
            <a:r>
              <a:rPr lang="en-US" altLang="en-US" b="1"/>
              <a:t>Forest Types </a:t>
            </a:r>
            <a:r>
              <a:rPr lang="en-US" altLang="en-US"/>
              <a:t>that support nesting, roosting, foraging, &amp; dispersal</a:t>
            </a:r>
          </a:p>
          <a:p>
            <a:pPr marL="0" indent="0"/>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a:extLst>
              <a:ext uri="{FF2B5EF4-FFF2-40B4-BE49-F238E27FC236}">
                <a16:creationId xmlns:a16="http://schemas.microsoft.com/office/drawing/2014/main" id="{B406104C-AEC9-2745-7A86-A0A6DF5ED8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 y="0"/>
            <a:ext cx="912018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A928EC2E-EB4B-E1DE-8CA5-453EDFE8ED24}"/>
              </a:ext>
            </a:extLst>
          </p:cNvPr>
          <p:cNvSpPr>
            <a:spLocks noGrp="1"/>
          </p:cNvSpPr>
          <p:nvPr>
            <p:ph type="title"/>
          </p:nvPr>
        </p:nvSpPr>
        <p:spPr/>
        <p:txBody>
          <a:bodyPr/>
          <a:lstStyle/>
          <a:p>
            <a:endParaRPr lang="en-US" altLang="en-US"/>
          </a:p>
        </p:txBody>
      </p:sp>
      <p:sp>
        <p:nvSpPr>
          <p:cNvPr id="31746" name="Content Placeholder 2">
            <a:extLst>
              <a:ext uri="{FF2B5EF4-FFF2-40B4-BE49-F238E27FC236}">
                <a16:creationId xmlns:a16="http://schemas.microsoft.com/office/drawing/2014/main" id="{00C52900-FC30-CCF0-1189-30DE2640C130}"/>
              </a:ext>
            </a:extLst>
          </p:cNvPr>
          <p:cNvSpPr>
            <a:spLocks noGrp="1"/>
          </p:cNvSpPr>
          <p:nvPr>
            <p:ph idx="1"/>
          </p:nvPr>
        </p:nvSpPr>
        <p:spPr/>
        <p:txBody>
          <a:bodyPr/>
          <a:lstStyle/>
          <a:p>
            <a:endParaRPr lang="en-US" altLang="en-US"/>
          </a:p>
        </p:txBody>
      </p:sp>
      <p:pic>
        <p:nvPicPr>
          <p:cNvPr id="31747" name="Picture 2">
            <a:extLst>
              <a:ext uri="{FF2B5EF4-FFF2-40B4-BE49-F238E27FC236}">
                <a16:creationId xmlns:a16="http://schemas.microsoft.com/office/drawing/2014/main" id="{A1B10CE5-1473-E561-D8EC-79CB0688F3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2101</TotalTime>
  <Words>1892</Words>
  <Application>Microsoft Office PowerPoint</Application>
  <PresentationFormat>On-screen Show (4:3)</PresentationFormat>
  <Paragraphs>100</Paragraphs>
  <Slides>15</Slides>
  <Notes>15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0" baseType="lpstr">
      <vt:lpstr>Calibri</vt:lpstr>
      <vt:lpstr>MS PGothic</vt:lpstr>
      <vt:lpstr>Arial</vt:lpstr>
      <vt:lpstr>Office Theme</vt:lpstr>
      <vt:lpstr>Excel.Chart.8</vt:lpstr>
      <vt:lpstr>Reconciling Northern Spotted Owl  Critical Habitat and Principles of Conservation Planning  </vt:lpstr>
      <vt:lpstr>PowerPoint Presentation</vt:lpstr>
      <vt:lpstr>Statutory Definition of Critical Habitat</vt:lpstr>
      <vt:lpstr>Critical Habitat Definition - Distilled</vt:lpstr>
      <vt:lpstr>Physical and Biological Features PBFs essential to the conservation of the species….</vt:lpstr>
      <vt:lpstr>What are the PBFs Essential to the Conservation of  Spotted Owls?</vt:lpstr>
      <vt:lpstr>Primary Constituent Elements</vt:lpstr>
      <vt:lpstr>PowerPoint Presentation</vt:lpstr>
      <vt:lpstr>PowerPoint Presentation</vt:lpstr>
      <vt:lpstr>What is “essential to the conservation of the species?”</vt:lpstr>
      <vt:lpstr>PowerPoint Presentation</vt:lpstr>
      <vt:lpstr>How do “ Special Management Considerations” Influence the Designation?</vt:lpstr>
      <vt:lpstr>Critical Habitat is NOT…</vt:lpstr>
      <vt:lpstr>Spotted Owl Critical Habitat Summary </vt:lpstr>
      <vt:lpstr>Acknowledgements</vt:lpstr>
    </vt:vector>
  </TitlesOfParts>
  <Company>U.S. Fish &amp; Wildlife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jthrailkill</dc:creator>
  <cp:lastModifiedBy>Lum-Naihe, Christof Jurh duk - FS, AZ</cp:lastModifiedBy>
  <cp:revision>180</cp:revision>
  <cp:lastPrinted>2014-05-06T16:43:00Z</cp:lastPrinted>
  <dcterms:created xsi:type="dcterms:W3CDTF">2012-05-23T19:56:56Z</dcterms:created>
  <dcterms:modified xsi:type="dcterms:W3CDTF">2025-08-04T17:09:54Z</dcterms:modified>
</cp:coreProperties>
</file>